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3"/>
  </p:notesMasterIdLst>
  <p:handoutMasterIdLst>
    <p:handoutMasterId r:id="rId44"/>
  </p:handoutMasterIdLst>
  <p:sldIdLst>
    <p:sldId id="1381" r:id="rId5"/>
    <p:sldId id="1412" r:id="rId6"/>
    <p:sldId id="1493" r:id="rId7"/>
    <p:sldId id="1486" r:id="rId8"/>
    <p:sldId id="1457" r:id="rId9"/>
    <p:sldId id="1458" r:id="rId10"/>
    <p:sldId id="1459" r:id="rId11"/>
    <p:sldId id="1483" r:id="rId12"/>
    <p:sldId id="1461" r:id="rId13"/>
    <p:sldId id="1463" r:id="rId14"/>
    <p:sldId id="1484" r:id="rId15"/>
    <p:sldId id="1462" r:id="rId16"/>
    <p:sldId id="1467" r:id="rId17"/>
    <p:sldId id="1485" r:id="rId18"/>
    <p:sldId id="1494" r:id="rId19"/>
    <p:sldId id="1469" r:id="rId20"/>
    <p:sldId id="1470" r:id="rId21"/>
    <p:sldId id="1471" r:id="rId22"/>
    <p:sldId id="1472" r:id="rId23"/>
    <p:sldId id="1473" r:id="rId24"/>
    <p:sldId id="1474" r:id="rId25"/>
    <p:sldId id="1475" r:id="rId26"/>
    <p:sldId id="1495" r:id="rId27"/>
    <p:sldId id="1476" r:id="rId28"/>
    <p:sldId id="1477" r:id="rId29"/>
    <p:sldId id="1480" r:id="rId30"/>
    <p:sldId id="1496" r:id="rId31"/>
    <p:sldId id="1481" r:id="rId32"/>
    <p:sldId id="1492" r:id="rId33"/>
    <p:sldId id="1487" r:id="rId34"/>
    <p:sldId id="1497" r:id="rId35"/>
    <p:sldId id="1488" r:id="rId36"/>
    <p:sldId id="1489" r:id="rId37"/>
    <p:sldId id="1490" r:id="rId38"/>
    <p:sldId id="1491" r:id="rId39"/>
    <p:sldId id="1482" r:id="rId40"/>
    <p:sldId id="1478" r:id="rId41"/>
    <p:sldId id="1479"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93"/>
            <p14:sldId id="1486"/>
            <p14:sldId id="1457"/>
            <p14:sldId id="1458"/>
            <p14:sldId id="1459"/>
            <p14:sldId id="1483"/>
            <p14:sldId id="1461"/>
            <p14:sldId id="1463"/>
            <p14:sldId id="1484"/>
            <p14:sldId id="1462"/>
            <p14:sldId id="1467"/>
            <p14:sldId id="1485"/>
            <p14:sldId id="1494"/>
            <p14:sldId id="1469"/>
            <p14:sldId id="1470"/>
            <p14:sldId id="1471"/>
            <p14:sldId id="1472"/>
            <p14:sldId id="1473"/>
            <p14:sldId id="1474"/>
            <p14:sldId id="1475"/>
            <p14:sldId id="1495"/>
            <p14:sldId id="1476"/>
            <p14:sldId id="1477"/>
            <p14:sldId id="1480"/>
            <p14:sldId id="1496"/>
            <p14:sldId id="1481"/>
            <p14:sldId id="1492"/>
            <p14:sldId id="1487"/>
            <p14:sldId id="1497"/>
            <p14:sldId id="1488"/>
            <p14:sldId id="1489"/>
            <p14:sldId id="1490"/>
            <p14:sldId id="1491"/>
            <p14:sldId id="1482"/>
            <p14:sldId id="1478"/>
            <p14:sldId id="1479"/>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0"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2244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6F1DBF-B293-40A9-86B1-D44A0EED833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01232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5/14/2014 3:27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487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4308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742531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2CC37F7-61D7-415D-A8F8-615EE7459377}"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74973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24787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75993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7BAA66-A7FC-4A9A-A1BA-700CF4A2F395}"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29044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64164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07908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6F1DBF-B293-40A9-86B1-D44A0EED833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996062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13847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176B39-EDFF-4C0A-97A1-27BD281F9618}"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371656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5/14/2014 3:27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90418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5/14/2014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41254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8132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5/14/2014 3:27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2996126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334934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80582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5/14/2014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573632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768711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38716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20459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726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60750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9800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77983A-A25C-4C81-B3B1-F75028D6B5F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64031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578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3:27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528777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34159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7" r:id="rId30"/>
    <p:sldLayoutId id="2147484203" r:id="rId31"/>
    <p:sldLayoutId id="214748427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932" y="205458"/>
            <a:ext cx="8915908" cy="688084"/>
          </a:xfrm>
        </p:spPr>
        <p:txBody>
          <a:bodyPr/>
          <a:lstStyle/>
          <a:p>
            <a:r>
              <a:rPr lang="en-US" dirty="0" smtClean="0"/>
              <a:t>Garbage Collection</a:t>
            </a:r>
            <a:endParaRPr lang="en-US" dirty="0"/>
          </a:p>
        </p:txBody>
      </p:sp>
      <p:sp>
        <p:nvSpPr>
          <p:cNvPr id="3" name="Text Placeholder 2"/>
          <p:cNvSpPr>
            <a:spLocks noGrp="1"/>
          </p:cNvSpPr>
          <p:nvPr>
            <p:ph type="body" sz="quarter" idx="4294967295"/>
          </p:nvPr>
        </p:nvSpPr>
        <p:spPr>
          <a:xfrm>
            <a:off x="549018" y="1485604"/>
            <a:ext cx="11064119" cy="4696670"/>
          </a:xfrm>
          <a:prstGeom prst="rect">
            <a:avLst/>
          </a:prstGeom>
        </p:spPr>
        <p:txBody>
          <a:bodyPr/>
          <a:lstStyle/>
          <a:p>
            <a:r>
              <a:rPr lang="en-US" sz="3200" dirty="0"/>
              <a:t>Stale Row Versions</a:t>
            </a:r>
          </a:p>
          <a:p>
            <a:pPr marL="291436" indent="-291436">
              <a:buFont typeface="Arial" panose="020B0604020202020204" pitchFamily="34" charset="0"/>
              <a:buChar char="•"/>
            </a:pPr>
            <a:r>
              <a:rPr lang="en-US" sz="1600" dirty="0">
                <a:solidFill>
                  <a:schemeClr val="tx1"/>
                </a:solidFill>
              </a:rPr>
              <a:t>Updates, deletes, and aborted insert operations create row versions that (eventually) are no longer visible to any transaction</a:t>
            </a:r>
          </a:p>
          <a:p>
            <a:pPr marL="291436" lvl="1" indent="-291436">
              <a:buFont typeface="Arial" panose="020B0604020202020204" pitchFamily="34" charset="0"/>
              <a:buChar char="•"/>
            </a:pPr>
            <a:r>
              <a:rPr lang="en-US" sz="1600" dirty="0">
                <a:solidFill>
                  <a:schemeClr val="tx1"/>
                </a:solidFill>
                <a:latin typeface="+mj-lt"/>
              </a:rPr>
              <a:t>Slow down scans of index structures</a:t>
            </a:r>
          </a:p>
          <a:p>
            <a:pPr marL="291436" lvl="1" indent="-291436">
              <a:buFont typeface="Arial" panose="020B0604020202020204" pitchFamily="34" charset="0"/>
              <a:buChar char="•"/>
            </a:pPr>
            <a:r>
              <a:rPr lang="en-US" sz="1600" dirty="0">
                <a:solidFill>
                  <a:schemeClr val="tx1"/>
                </a:solidFill>
                <a:latin typeface="+mj-lt"/>
              </a:rPr>
              <a:t>Create unused memory that needs to be reclaimed (i.e. Garbage Collected)</a:t>
            </a:r>
          </a:p>
          <a:p>
            <a:pPr lvl="1"/>
            <a:endParaRPr lang="en-US" sz="1600" dirty="0">
              <a:latin typeface="+mj-lt"/>
            </a:endParaRPr>
          </a:p>
          <a:p>
            <a:r>
              <a:rPr lang="en-US" sz="3200" dirty="0"/>
              <a:t>Garbage Collection (GC)</a:t>
            </a:r>
          </a:p>
          <a:p>
            <a:pPr marL="257151" lvl="1" indent="-257151">
              <a:buFont typeface="Arial" panose="020B0604020202020204" pitchFamily="34" charset="0"/>
              <a:buChar char="•"/>
            </a:pPr>
            <a:r>
              <a:rPr lang="en-US" sz="1600" dirty="0">
                <a:latin typeface="+mj-lt"/>
              </a:rPr>
              <a:t>Analogous to version store cleanup task for disk-based tables to support Read Committed Snapshot (RCSI)</a:t>
            </a:r>
          </a:p>
          <a:p>
            <a:pPr marL="257151" lvl="1" indent="-257151">
              <a:buFont typeface="Arial" panose="020B0604020202020204" pitchFamily="34" charset="0"/>
              <a:buChar char="•"/>
            </a:pPr>
            <a:r>
              <a:rPr lang="en-US" sz="1600" dirty="0">
                <a:latin typeface="+mj-lt"/>
              </a:rPr>
              <a:t>System maintains ‘oldest active transaction’ hint</a:t>
            </a:r>
          </a:p>
          <a:p>
            <a:pPr lvl="1"/>
            <a:endParaRPr lang="en-US" sz="1600" dirty="0">
              <a:latin typeface="+mj-lt"/>
            </a:endParaRPr>
          </a:p>
          <a:p>
            <a:pPr lvl="1"/>
            <a:r>
              <a:rPr lang="en-US" sz="3200" dirty="0">
                <a:latin typeface="+mj-lt"/>
              </a:rPr>
              <a:t>GC Design</a:t>
            </a:r>
            <a:r>
              <a:rPr lang="en-US" sz="1600" dirty="0">
                <a:latin typeface="+mj-lt"/>
              </a:rPr>
              <a:t> </a:t>
            </a:r>
          </a:p>
          <a:p>
            <a:pPr marL="257151" lvl="1" indent="-257151">
              <a:buFont typeface="Arial" panose="020B0604020202020204" pitchFamily="34" charset="0"/>
              <a:buChar char="•"/>
            </a:pPr>
            <a:r>
              <a:rPr lang="en-US" sz="1600" dirty="0">
                <a:latin typeface="+mj-lt"/>
              </a:rPr>
              <a:t>Non-blocking, Cooperative, Efficient, Responsive, Scalable</a:t>
            </a:r>
          </a:p>
          <a:p>
            <a:pPr marL="257151" lvl="1" indent="-257151">
              <a:spcBef>
                <a:spcPts val="612"/>
              </a:spcBef>
              <a:buFont typeface="Arial" panose="020B0604020202020204" pitchFamily="34" charset="0"/>
              <a:buChar char="•"/>
            </a:pPr>
            <a:r>
              <a:rPr lang="en-US" sz="1600" dirty="0">
                <a:latin typeface="+mj-lt"/>
              </a:rPr>
              <a:t>Active transactions work cooperatively and pick up parts of GC work</a:t>
            </a:r>
          </a:p>
          <a:p>
            <a:pPr marL="257151" lvl="1" indent="-257151">
              <a:spcBef>
                <a:spcPts val="612"/>
              </a:spcBef>
              <a:buFont typeface="Arial" panose="020B0604020202020204" pitchFamily="34" charset="0"/>
              <a:buChar char="•"/>
            </a:pPr>
            <a:r>
              <a:rPr lang="en-US" sz="1600" dirty="0">
                <a:latin typeface="+mj-lt"/>
              </a:rPr>
              <a:t>A dedicated system thread for GC </a:t>
            </a:r>
          </a:p>
        </p:txBody>
      </p:sp>
    </p:spTree>
    <p:extLst>
      <p:ext uri="{BB962C8B-B14F-4D97-AF65-F5344CB8AC3E}">
        <p14:creationId xmlns:p14="http://schemas.microsoft.com/office/powerpoint/2010/main" val="3372712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a:t>
            </a:r>
            <a:r>
              <a:rPr lang="en-US" dirty="0"/>
              <a:t>O</a:t>
            </a:r>
            <a:r>
              <a:rPr lang="en-US" dirty="0" smtClean="0"/>
              <a:t>ptimized Tables: Garbage Cleanup</a:t>
            </a:r>
            <a:endParaRPr lang="en-US" dirty="0"/>
          </a:p>
        </p:txBody>
      </p:sp>
      <p:grpSp>
        <p:nvGrpSpPr>
          <p:cNvPr id="7" name="Group 106"/>
          <p:cNvGrpSpPr/>
          <p:nvPr/>
        </p:nvGrpSpPr>
        <p:grpSpPr>
          <a:xfrm>
            <a:off x="3173903" y="4895542"/>
            <a:ext cx="3624665" cy="310094"/>
            <a:chOff x="1828800" y="4191000"/>
            <a:chExt cx="2415118" cy="228604"/>
          </a:xfrm>
          <a:solidFill>
            <a:schemeClr val="accent6">
              <a:lumMod val="20000"/>
              <a:lumOff val="80000"/>
            </a:schemeClr>
          </a:solidFill>
        </p:grpSpPr>
        <p:sp>
          <p:nvSpPr>
            <p:cNvPr id="109" name="Rectangle 108"/>
            <p:cNvSpPr/>
            <p:nvPr/>
          </p:nvSpPr>
          <p:spPr>
            <a:xfrm>
              <a:off x="1828800" y="4191000"/>
              <a:ext cx="683846"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90, 150</a:t>
              </a:r>
            </a:p>
          </p:txBody>
        </p:sp>
        <p:sp>
          <p:nvSpPr>
            <p:cNvPr id="110" name="Rectangle 109"/>
            <p:cNvSpPr/>
            <p:nvPr/>
          </p:nvSpPr>
          <p:spPr>
            <a:xfrm>
              <a:off x="2944610" y="4191004"/>
              <a:ext cx="547077"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Susan</a:t>
              </a:r>
            </a:p>
          </p:txBody>
        </p:sp>
        <p:sp>
          <p:nvSpPr>
            <p:cNvPr id="111" name="Rectangle 110"/>
            <p:cNvSpPr/>
            <p:nvPr/>
          </p:nvSpPr>
          <p:spPr>
            <a:xfrm>
              <a:off x="2512646" y="4191000"/>
              <a:ext cx="435820"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endParaRPr lang="en-US" sz="1632" kern="0" dirty="0">
                <a:solidFill>
                  <a:sysClr val="window" lastClr="FFFFFF"/>
                </a:solidFill>
              </a:endParaRPr>
            </a:p>
          </p:txBody>
        </p:sp>
        <p:sp>
          <p:nvSpPr>
            <p:cNvPr id="112" name="Rectangle 111"/>
            <p:cNvSpPr/>
            <p:nvPr/>
          </p:nvSpPr>
          <p:spPr>
            <a:xfrm>
              <a:off x="3491687" y="4191000"/>
              <a:ext cx="752231"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Bogota</a:t>
              </a:r>
            </a:p>
          </p:txBody>
        </p:sp>
      </p:grpSp>
      <p:grpSp>
        <p:nvGrpSpPr>
          <p:cNvPr id="8" name="Group 105"/>
          <p:cNvGrpSpPr/>
          <p:nvPr/>
        </p:nvGrpSpPr>
        <p:grpSpPr>
          <a:xfrm>
            <a:off x="3049550" y="2819543"/>
            <a:ext cx="3670421" cy="317457"/>
            <a:chOff x="4791381" y="4876800"/>
            <a:chExt cx="2447619" cy="228602"/>
          </a:xfrm>
          <a:solidFill>
            <a:schemeClr val="accent6">
              <a:lumMod val="20000"/>
              <a:lumOff val="80000"/>
            </a:schemeClr>
          </a:solidFill>
        </p:grpSpPr>
        <p:sp>
          <p:nvSpPr>
            <p:cNvPr id="105" name="Rectangle 104"/>
            <p:cNvSpPr/>
            <p:nvPr/>
          </p:nvSpPr>
          <p:spPr>
            <a:xfrm>
              <a:off x="4791381" y="4876802"/>
              <a:ext cx="683846"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50, </a:t>
              </a:r>
              <a:r>
                <a:rPr lang="en-US" sz="1632" kern="0" dirty="0">
                  <a:solidFill>
                    <a:sysClr val="windowText" lastClr="000000"/>
                  </a:solidFill>
                  <a:latin typeface="Lucida Sans Unicode"/>
                  <a:cs typeface="Lucida Sans Unicode"/>
                </a:rPr>
                <a:t>∞</a:t>
              </a:r>
              <a:endParaRPr lang="en-US" sz="1632" kern="0" dirty="0">
                <a:solidFill>
                  <a:sysClr val="windowText" lastClr="000000"/>
                </a:solidFill>
              </a:endParaRPr>
            </a:p>
          </p:txBody>
        </p:sp>
        <p:sp>
          <p:nvSpPr>
            <p:cNvPr id="106" name="Rectangle 105"/>
            <p:cNvSpPr/>
            <p:nvPr/>
          </p:nvSpPr>
          <p:spPr>
            <a:xfrm>
              <a:off x="5939692" y="4876800"/>
              <a:ext cx="547077"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Jane</a:t>
              </a:r>
            </a:p>
          </p:txBody>
        </p:sp>
        <p:sp>
          <p:nvSpPr>
            <p:cNvPr id="107" name="Rectangle 106"/>
            <p:cNvSpPr/>
            <p:nvPr/>
          </p:nvSpPr>
          <p:spPr>
            <a:xfrm>
              <a:off x="5475827" y="4876800"/>
              <a:ext cx="463865"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endParaRPr lang="en-US" sz="1632" kern="0" dirty="0">
                <a:solidFill>
                  <a:sysClr val="window" lastClr="FFFFFF"/>
                </a:solidFill>
              </a:endParaRPr>
            </a:p>
          </p:txBody>
        </p:sp>
        <p:sp>
          <p:nvSpPr>
            <p:cNvPr id="108" name="Rectangle 107"/>
            <p:cNvSpPr/>
            <p:nvPr/>
          </p:nvSpPr>
          <p:spPr>
            <a:xfrm>
              <a:off x="6486769" y="4876800"/>
              <a:ext cx="752231"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Prague</a:t>
              </a:r>
            </a:p>
          </p:txBody>
        </p:sp>
      </p:grpSp>
      <p:sp>
        <p:nvSpPr>
          <p:cNvPr id="89" name="Rectangle 88"/>
          <p:cNvSpPr/>
          <p:nvPr/>
        </p:nvSpPr>
        <p:spPr>
          <a:xfrm>
            <a:off x="2635349" y="1940698"/>
            <a:ext cx="1306316"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Timestamps</a:t>
            </a:r>
          </a:p>
        </p:txBody>
      </p:sp>
      <p:sp>
        <p:nvSpPr>
          <p:cNvPr id="90" name="Rectangle 89"/>
          <p:cNvSpPr/>
          <p:nvPr/>
        </p:nvSpPr>
        <p:spPr>
          <a:xfrm>
            <a:off x="5109916" y="1940698"/>
            <a:ext cx="1046115"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Name</a:t>
            </a:r>
          </a:p>
        </p:txBody>
      </p:sp>
      <p:sp>
        <p:nvSpPr>
          <p:cNvPr id="91" name="Rectangle 90"/>
          <p:cNvSpPr/>
          <p:nvPr/>
        </p:nvSpPr>
        <p:spPr>
          <a:xfrm>
            <a:off x="3941665" y="1940698"/>
            <a:ext cx="1168250"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Chain </a:t>
            </a:r>
            <a:r>
              <a:rPr lang="en-US" sz="1632" kern="0" dirty="0" err="1">
                <a:solidFill>
                  <a:sysClr val="windowText" lastClr="000000"/>
                </a:solidFill>
              </a:rPr>
              <a:t>ptrs</a:t>
            </a:r>
            <a:endParaRPr lang="en-US" sz="1632" kern="0" dirty="0">
              <a:solidFill>
                <a:sysClr val="windowText" lastClr="000000"/>
              </a:solidFill>
            </a:endParaRPr>
          </a:p>
        </p:txBody>
      </p:sp>
      <p:sp>
        <p:nvSpPr>
          <p:cNvPr id="92" name="Rectangle 91"/>
          <p:cNvSpPr/>
          <p:nvPr/>
        </p:nvSpPr>
        <p:spPr>
          <a:xfrm>
            <a:off x="6156031" y="1940698"/>
            <a:ext cx="1285075"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City</a:t>
            </a:r>
          </a:p>
        </p:txBody>
      </p:sp>
      <p:cxnSp>
        <p:nvCxnSpPr>
          <p:cNvPr id="93" name="Straight Connector 92"/>
          <p:cNvCxnSpPr/>
          <p:nvPr/>
        </p:nvCxnSpPr>
        <p:spPr>
          <a:xfrm flipH="1" flipV="1">
            <a:off x="2635352" y="2257566"/>
            <a:ext cx="414198" cy="567874"/>
          </a:xfrm>
          <a:prstGeom prst="line">
            <a:avLst/>
          </a:prstGeom>
          <a:noFill/>
          <a:ln w="19050" cap="flat" cmpd="sng" algn="ctr">
            <a:solidFill>
              <a:sysClr val="windowText" lastClr="000000">
                <a:lumMod val="50000"/>
                <a:lumOff val="50000"/>
              </a:sysClr>
            </a:solidFill>
            <a:prstDash val="solid"/>
          </a:ln>
          <a:effectLst/>
        </p:spPr>
      </p:cxnSp>
      <p:cxnSp>
        <p:nvCxnSpPr>
          <p:cNvPr id="94" name="Straight Connector 93"/>
          <p:cNvCxnSpPr/>
          <p:nvPr/>
        </p:nvCxnSpPr>
        <p:spPr>
          <a:xfrm flipV="1">
            <a:off x="6720267" y="2257567"/>
            <a:ext cx="720540" cy="575050"/>
          </a:xfrm>
          <a:prstGeom prst="line">
            <a:avLst/>
          </a:prstGeom>
          <a:noFill/>
          <a:ln w="19050" cap="flat" cmpd="sng" algn="ctr">
            <a:solidFill>
              <a:sysClr val="windowText" lastClr="000000">
                <a:lumMod val="50000"/>
                <a:lumOff val="50000"/>
              </a:sysClr>
            </a:solidFill>
            <a:prstDash val="solid"/>
          </a:ln>
          <a:effectLst/>
        </p:spPr>
      </p:cxnSp>
      <p:cxnSp>
        <p:nvCxnSpPr>
          <p:cNvPr id="84" name="Curved Connector 66"/>
          <p:cNvCxnSpPr/>
          <p:nvPr/>
        </p:nvCxnSpPr>
        <p:spPr>
          <a:xfrm rot="10800000">
            <a:off x="3536198" y="2816940"/>
            <a:ext cx="6012360" cy="553733"/>
          </a:xfrm>
          <a:prstGeom prst="curvedConnector4">
            <a:avLst>
              <a:gd name="adj1" fmla="val 38766"/>
              <a:gd name="adj2" fmla="val 155725"/>
            </a:avLst>
          </a:prstGeom>
          <a:noFill/>
          <a:ln w="19050" cap="flat" cmpd="sng" algn="ctr">
            <a:solidFill>
              <a:srgbClr val="C00000"/>
            </a:solidFill>
            <a:prstDash val="solid"/>
            <a:headEnd type="oval"/>
            <a:tailEnd type="stealth" w="lg" len="lg"/>
          </a:ln>
          <a:effectLst/>
        </p:spPr>
      </p:cxnSp>
      <p:grpSp>
        <p:nvGrpSpPr>
          <p:cNvPr id="13" name="Group 12"/>
          <p:cNvGrpSpPr/>
          <p:nvPr/>
        </p:nvGrpSpPr>
        <p:grpSpPr>
          <a:xfrm>
            <a:off x="9044282" y="2352312"/>
            <a:ext cx="1311627" cy="1746969"/>
            <a:chOff x="9987365" y="1970228"/>
            <a:chExt cx="1749333" cy="2329953"/>
          </a:xfrm>
        </p:grpSpPr>
        <p:grpSp>
          <p:nvGrpSpPr>
            <p:cNvPr id="5" name="Group 43"/>
            <p:cNvGrpSpPr/>
            <p:nvPr/>
          </p:nvGrpSpPr>
          <p:grpSpPr>
            <a:xfrm>
              <a:off x="10464553" y="2634313"/>
              <a:ext cx="460352" cy="1665868"/>
              <a:chOff x="7162798" y="2667000"/>
              <a:chExt cx="381002" cy="1828800"/>
            </a:xfrm>
          </p:grpSpPr>
          <p:sp>
            <p:nvSpPr>
              <p:cNvPr id="117" name="Rectangle 13"/>
              <p:cNvSpPr/>
              <p:nvPr/>
            </p:nvSpPr>
            <p:spPr>
              <a:xfrm>
                <a:off x="7162800" y="38862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18" name="Rectangle 14"/>
              <p:cNvSpPr/>
              <p:nvPr/>
            </p:nvSpPr>
            <p:spPr>
              <a:xfrm>
                <a:off x="7162800" y="41910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19" name="Rectangle 17"/>
              <p:cNvSpPr/>
              <p:nvPr/>
            </p:nvSpPr>
            <p:spPr>
              <a:xfrm>
                <a:off x="7162798" y="26670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20" name="Rectangle 18"/>
              <p:cNvSpPr/>
              <p:nvPr/>
            </p:nvSpPr>
            <p:spPr>
              <a:xfrm>
                <a:off x="7162800" y="29718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21" name="Rectangle 120"/>
              <p:cNvSpPr/>
              <p:nvPr/>
            </p:nvSpPr>
            <p:spPr>
              <a:xfrm>
                <a:off x="7162800" y="32766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22" name="Rectangle 121"/>
              <p:cNvSpPr/>
              <p:nvPr/>
            </p:nvSpPr>
            <p:spPr>
              <a:xfrm>
                <a:off x="7162800" y="35814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grpSp>
        <p:sp>
          <p:nvSpPr>
            <p:cNvPr id="96" name="TextBox 95"/>
            <p:cNvSpPr txBox="1"/>
            <p:nvPr/>
          </p:nvSpPr>
          <p:spPr>
            <a:xfrm>
              <a:off x="9987365" y="1970228"/>
              <a:ext cx="1749333" cy="745176"/>
            </a:xfrm>
            <a:prstGeom prst="rect">
              <a:avLst/>
            </a:prstGeom>
            <a:noFill/>
          </p:spPr>
          <p:txBody>
            <a:bodyPr wrap="square" lIns="77692" tIns="38846" rIns="77692" bIns="38846" rtlCol="0">
              <a:spAutoFit/>
            </a:bodyPr>
            <a:lstStyle/>
            <a:p>
              <a:pPr defTabSz="777031">
                <a:defRPr/>
              </a:pPr>
              <a:r>
                <a:rPr lang="en-US" sz="1530" kern="0" dirty="0">
                  <a:solidFill>
                    <a:srgbClr val="C00000"/>
                  </a:solidFill>
                </a:rPr>
                <a:t>Hash index on City</a:t>
              </a:r>
            </a:p>
          </p:txBody>
        </p:sp>
      </p:grpSp>
      <p:cxnSp>
        <p:nvCxnSpPr>
          <p:cNvPr id="79" name="Curved Connector 78"/>
          <p:cNvCxnSpPr/>
          <p:nvPr/>
        </p:nvCxnSpPr>
        <p:spPr>
          <a:xfrm flipV="1">
            <a:off x="2437448" y="2968152"/>
            <a:ext cx="621294" cy="50895"/>
          </a:xfrm>
          <a:prstGeom prst="curvedConnector3">
            <a:avLst>
              <a:gd name="adj1" fmla="val 50000"/>
            </a:avLst>
          </a:prstGeom>
          <a:noFill/>
          <a:ln w="19050" cap="flat" cmpd="sng" algn="ctr">
            <a:solidFill>
              <a:srgbClr val="0070C0"/>
            </a:solidFill>
            <a:prstDash val="solid"/>
            <a:headEnd type="oval"/>
            <a:tailEnd type="stealth" w="lg" len="lg"/>
          </a:ln>
          <a:effectLst/>
        </p:spPr>
      </p:cxnSp>
      <p:cxnSp>
        <p:nvCxnSpPr>
          <p:cNvPr id="82" name="Curved Connector 81"/>
          <p:cNvCxnSpPr>
            <a:endCxn id="109" idx="1"/>
          </p:cNvCxnSpPr>
          <p:nvPr/>
        </p:nvCxnSpPr>
        <p:spPr>
          <a:xfrm rot="16200000" flipH="1">
            <a:off x="2121851" y="3998530"/>
            <a:ext cx="1367650" cy="736459"/>
          </a:xfrm>
          <a:prstGeom prst="curvedConnector2">
            <a:avLst/>
          </a:prstGeom>
          <a:noFill/>
          <a:ln w="19050" cap="flat" cmpd="sng" algn="ctr">
            <a:solidFill>
              <a:srgbClr val="0070C0"/>
            </a:solidFill>
            <a:prstDash val="solid"/>
            <a:headEnd type="oval"/>
            <a:tailEnd type="stealth" w="lg" len="lg"/>
          </a:ln>
          <a:effectLst/>
        </p:spPr>
      </p:cxnSp>
      <p:grpSp>
        <p:nvGrpSpPr>
          <p:cNvPr id="14" name="Group 13"/>
          <p:cNvGrpSpPr/>
          <p:nvPr/>
        </p:nvGrpSpPr>
        <p:grpSpPr>
          <a:xfrm>
            <a:off x="1810373" y="2418869"/>
            <a:ext cx="1311627" cy="2175350"/>
            <a:chOff x="339417" y="2058995"/>
            <a:chExt cx="1749332" cy="2901291"/>
          </a:xfrm>
        </p:grpSpPr>
        <p:sp>
          <p:nvSpPr>
            <p:cNvPr id="65" name="Rectangle 64"/>
            <p:cNvSpPr/>
            <p:nvPr/>
          </p:nvSpPr>
          <p:spPr>
            <a:xfrm>
              <a:off x="979348" y="3849708"/>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66" name="Rectangle 65"/>
            <p:cNvSpPr/>
            <p:nvPr/>
          </p:nvSpPr>
          <p:spPr>
            <a:xfrm>
              <a:off x="979348" y="4127352"/>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67" name="Rectangle 66"/>
            <p:cNvSpPr/>
            <p:nvPr/>
          </p:nvSpPr>
          <p:spPr>
            <a:xfrm>
              <a:off x="979348" y="4404997"/>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68" name="Rectangle 67"/>
            <p:cNvSpPr/>
            <p:nvPr/>
          </p:nvSpPr>
          <p:spPr>
            <a:xfrm>
              <a:off x="979348" y="4682641"/>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69" name="Rectangle 68"/>
            <p:cNvSpPr/>
            <p:nvPr/>
          </p:nvSpPr>
          <p:spPr>
            <a:xfrm>
              <a:off x="979348" y="2739129"/>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70" name="Rectangle 69"/>
            <p:cNvSpPr/>
            <p:nvPr/>
          </p:nvSpPr>
          <p:spPr>
            <a:xfrm>
              <a:off x="979348" y="3016774"/>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71" name="Rectangle 70"/>
            <p:cNvSpPr/>
            <p:nvPr/>
          </p:nvSpPr>
          <p:spPr>
            <a:xfrm>
              <a:off x="979348" y="3294418"/>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72" name="Rectangle 71"/>
            <p:cNvSpPr/>
            <p:nvPr/>
          </p:nvSpPr>
          <p:spPr>
            <a:xfrm>
              <a:off x="979348" y="3572063"/>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95" name="TextBox 94"/>
            <p:cNvSpPr txBox="1"/>
            <p:nvPr/>
          </p:nvSpPr>
          <p:spPr>
            <a:xfrm>
              <a:off x="339417" y="2058995"/>
              <a:ext cx="1749332" cy="745176"/>
            </a:xfrm>
            <a:prstGeom prst="rect">
              <a:avLst/>
            </a:prstGeom>
            <a:noFill/>
          </p:spPr>
          <p:txBody>
            <a:bodyPr wrap="square" lIns="77692" tIns="38846" rIns="77692" bIns="38846" rtlCol="0">
              <a:spAutoFit/>
            </a:bodyPr>
            <a:lstStyle/>
            <a:p>
              <a:pPr defTabSz="777031">
                <a:defRPr/>
              </a:pPr>
              <a:r>
                <a:rPr lang="en-US" sz="1530" kern="0" dirty="0">
                  <a:solidFill>
                    <a:srgbClr val="0070C0"/>
                  </a:solidFill>
                </a:rPr>
                <a:t>Hash index on Name</a:t>
              </a:r>
            </a:p>
          </p:txBody>
        </p:sp>
      </p:grpSp>
      <p:sp>
        <p:nvSpPr>
          <p:cNvPr id="3" name="TextBox 2"/>
          <p:cNvSpPr txBox="1"/>
          <p:nvPr/>
        </p:nvSpPr>
        <p:spPr>
          <a:xfrm>
            <a:off x="2491283" y="5489361"/>
            <a:ext cx="4635974" cy="470866"/>
          </a:xfrm>
          <a:prstGeom prst="rect">
            <a:avLst/>
          </a:prstGeom>
          <a:noFill/>
        </p:spPr>
        <p:txBody>
          <a:bodyPr wrap="none" lIns="137141" tIns="109712" rIns="137141" bIns="109712" rtlCol="0">
            <a:spAutoFit/>
          </a:bodyPr>
          <a:lstStyle/>
          <a:p>
            <a:pPr>
              <a:lnSpc>
                <a:spcPct val="90000"/>
              </a:lnSpc>
              <a:spcAft>
                <a:spcPts val="450"/>
              </a:spcAft>
            </a:pPr>
            <a:r>
              <a:rPr lang="en-US" dirty="0">
                <a:solidFill>
                  <a:schemeClr val="bg2"/>
                </a:solidFill>
              </a:rPr>
              <a:t>T250</a:t>
            </a:r>
            <a:r>
              <a:rPr lang="en-US" dirty="0" smtClean="0">
                <a:solidFill>
                  <a:schemeClr val="bg2"/>
                </a:solidFill>
              </a:rPr>
              <a:t>: lowest Active Transaction Timestamp</a:t>
            </a:r>
            <a:endParaRPr lang="en-US" b="1" i="1" dirty="0">
              <a:solidFill>
                <a:schemeClr val="bg2"/>
              </a:solidFill>
            </a:endParaRPr>
          </a:p>
        </p:txBody>
      </p:sp>
      <p:grpSp>
        <p:nvGrpSpPr>
          <p:cNvPr id="53" name="Group 104"/>
          <p:cNvGrpSpPr/>
          <p:nvPr/>
        </p:nvGrpSpPr>
        <p:grpSpPr>
          <a:xfrm>
            <a:off x="3137340" y="3482867"/>
            <a:ext cx="3661230" cy="318237"/>
            <a:chOff x="4661448" y="3733800"/>
            <a:chExt cx="2577552" cy="228600"/>
          </a:xfrm>
          <a:solidFill>
            <a:schemeClr val="accent6">
              <a:lumMod val="20000"/>
              <a:lumOff val="80000"/>
            </a:schemeClr>
          </a:solidFill>
        </p:grpSpPr>
        <p:sp>
          <p:nvSpPr>
            <p:cNvPr id="54" name="Rectangle 53"/>
            <p:cNvSpPr/>
            <p:nvPr/>
          </p:nvSpPr>
          <p:spPr>
            <a:xfrm>
              <a:off x="4661448" y="3733800"/>
              <a:ext cx="715485" cy="228042"/>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100, 200</a:t>
              </a:r>
            </a:p>
          </p:txBody>
        </p:sp>
        <p:sp>
          <p:nvSpPr>
            <p:cNvPr id="55" name="Rectangle 54"/>
            <p:cNvSpPr/>
            <p:nvPr/>
          </p:nvSpPr>
          <p:spPr>
            <a:xfrm>
              <a:off x="5867283" y="3733800"/>
              <a:ext cx="577565"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John</a:t>
              </a:r>
            </a:p>
          </p:txBody>
        </p:sp>
        <p:sp>
          <p:nvSpPr>
            <p:cNvPr id="56" name="Rectangle 55"/>
            <p:cNvSpPr/>
            <p:nvPr/>
          </p:nvSpPr>
          <p:spPr>
            <a:xfrm>
              <a:off x="5376933" y="3733800"/>
              <a:ext cx="490350"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endParaRPr lang="en-US" sz="1632" kern="0" dirty="0">
                <a:solidFill>
                  <a:sysClr val="window" lastClr="FFFFFF"/>
                </a:solidFill>
              </a:endParaRPr>
            </a:p>
          </p:txBody>
        </p:sp>
        <p:sp>
          <p:nvSpPr>
            <p:cNvPr id="57" name="Rectangle 56"/>
            <p:cNvSpPr/>
            <p:nvPr/>
          </p:nvSpPr>
          <p:spPr>
            <a:xfrm>
              <a:off x="6444848" y="3733800"/>
              <a:ext cx="794152"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Prague</a:t>
              </a:r>
            </a:p>
          </p:txBody>
        </p:sp>
      </p:grpSp>
      <p:cxnSp>
        <p:nvCxnSpPr>
          <p:cNvPr id="58" name="Curved Connector 57"/>
          <p:cNvCxnSpPr/>
          <p:nvPr/>
        </p:nvCxnSpPr>
        <p:spPr>
          <a:xfrm>
            <a:off x="2437447" y="3474761"/>
            <a:ext cx="699894" cy="166837"/>
          </a:xfrm>
          <a:prstGeom prst="curvedConnector3">
            <a:avLst>
              <a:gd name="adj1" fmla="val 50000"/>
            </a:avLst>
          </a:prstGeom>
          <a:noFill/>
          <a:ln w="19050" cap="flat" cmpd="sng" algn="ctr">
            <a:solidFill>
              <a:srgbClr val="0070C0"/>
            </a:solidFill>
            <a:prstDash val="solid"/>
            <a:headEnd type="oval"/>
            <a:tailEnd type="stealth" w="lg" len="lg"/>
          </a:ln>
          <a:effectLst/>
        </p:spPr>
      </p:cxnSp>
      <p:cxnSp>
        <p:nvCxnSpPr>
          <p:cNvPr id="73" name="Curved Connector 66"/>
          <p:cNvCxnSpPr>
            <a:endCxn id="54" idx="0"/>
          </p:cNvCxnSpPr>
          <p:nvPr/>
        </p:nvCxnSpPr>
        <p:spPr>
          <a:xfrm rot="10800000" flipV="1">
            <a:off x="3645489" y="2993601"/>
            <a:ext cx="919931" cy="489267"/>
          </a:xfrm>
          <a:prstGeom prst="curvedConnector2">
            <a:avLst/>
          </a:prstGeom>
          <a:noFill/>
          <a:ln w="19050" cap="flat" cmpd="sng" algn="ctr">
            <a:solidFill>
              <a:srgbClr val="C00000"/>
            </a:solidFill>
            <a:prstDash val="solid"/>
            <a:headEnd type="oval"/>
            <a:tailEnd type="stealth" w="lg" len="lg"/>
          </a:ln>
          <a:effectLst/>
        </p:spPr>
      </p:cxnSp>
      <p:grpSp>
        <p:nvGrpSpPr>
          <p:cNvPr id="59" name="Group 100"/>
          <p:cNvGrpSpPr/>
          <p:nvPr/>
        </p:nvGrpSpPr>
        <p:grpSpPr>
          <a:xfrm>
            <a:off x="3417890" y="4159574"/>
            <a:ext cx="3662647" cy="313152"/>
            <a:chOff x="1676400" y="3124200"/>
            <a:chExt cx="2220099" cy="228600"/>
          </a:xfrm>
        </p:grpSpPr>
        <p:sp>
          <p:nvSpPr>
            <p:cNvPr id="60" name="Rectangle 59"/>
            <p:cNvSpPr/>
            <p:nvPr/>
          </p:nvSpPr>
          <p:spPr>
            <a:xfrm>
              <a:off x="1676400" y="3124200"/>
              <a:ext cx="683846"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200, </a:t>
              </a:r>
              <a:r>
                <a:rPr lang="en-US" sz="1632" kern="0" dirty="0">
                  <a:solidFill>
                    <a:sysClr val="windowText" lastClr="000000"/>
                  </a:solidFill>
                  <a:latin typeface="Lucida Sans Unicode"/>
                  <a:cs typeface="Lucida Sans Unicode"/>
                </a:rPr>
                <a:t>∞</a:t>
              </a:r>
              <a:endParaRPr lang="en-US" sz="1632" kern="0" dirty="0">
                <a:solidFill>
                  <a:sysClr val="windowText" lastClr="000000"/>
                </a:solidFill>
              </a:endParaRPr>
            </a:p>
          </p:txBody>
        </p:sp>
        <p:sp>
          <p:nvSpPr>
            <p:cNvPr id="61" name="Rectangle 60"/>
            <p:cNvSpPr/>
            <p:nvPr/>
          </p:nvSpPr>
          <p:spPr>
            <a:xfrm>
              <a:off x="2673391" y="3124200"/>
              <a:ext cx="547077"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John</a:t>
              </a:r>
            </a:p>
          </p:txBody>
        </p:sp>
        <p:sp>
          <p:nvSpPr>
            <p:cNvPr id="62" name="Rectangle 61"/>
            <p:cNvSpPr/>
            <p:nvPr/>
          </p:nvSpPr>
          <p:spPr>
            <a:xfrm>
              <a:off x="2293282" y="3124200"/>
              <a:ext cx="424721"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endParaRPr lang="en-US" sz="1632" kern="0" dirty="0">
                <a:solidFill>
                  <a:sysClr val="windowText" lastClr="000000"/>
                </a:solidFill>
              </a:endParaRPr>
            </a:p>
          </p:txBody>
        </p:sp>
        <p:sp>
          <p:nvSpPr>
            <p:cNvPr id="63" name="Rectangle 62"/>
            <p:cNvSpPr/>
            <p:nvPr/>
          </p:nvSpPr>
          <p:spPr>
            <a:xfrm>
              <a:off x="3220468" y="3124200"/>
              <a:ext cx="676031"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Beijing</a:t>
              </a:r>
            </a:p>
          </p:txBody>
        </p:sp>
      </p:grpSp>
      <p:cxnSp>
        <p:nvCxnSpPr>
          <p:cNvPr id="76" name="Curved Connector 66"/>
          <p:cNvCxnSpPr/>
          <p:nvPr/>
        </p:nvCxnSpPr>
        <p:spPr>
          <a:xfrm rot="10800000" flipV="1">
            <a:off x="3687072" y="3995241"/>
            <a:ext cx="5886044" cy="1210387"/>
          </a:xfrm>
          <a:prstGeom prst="curvedConnector4">
            <a:avLst>
              <a:gd name="adj1" fmla="val 24672"/>
              <a:gd name="adj2" fmla="val 114163"/>
            </a:avLst>
          </a:prstGeom>
          <a:noFill/>
          <a:ln w="19050" cap="flat" cmpd="sng" algn="ctr">
            <a:solidFill>
              <a:srgbClr val="C00000"/>
            </a:solidFill>
            <a:prstDash val="solid"/>
            <a:headEnd type="oval"/>
            <a:tailEnd type="stealth" w="lg" len="lg"/>
          </a:ln>
          <a:effectLst/>
        </p:spPr>
      </p:cxnSp>
      <p:cxnSp>
        <p:nvCxnSpPr>
          <p:cNvPr id="77" name="Curved Connector 76"/>
          <p:cNvCxnSpPr/>
          <p:nvPr/>
        </p:nvCxnSpPr>
        <p:spPr>
          <a:xfrm rot="16200000" flipH="1">
            <a:off x="4150083" y="3835257"/>
            <a:ext cx="669224" cy="281900"/>
          </a:xfrm>
          <a:prstGeom prst="curvedConnector3">
            <a:avLst>
              <a:gd name="adj1" fmla="val 50000"/>
            </a:avLst>
          </a:prstGeom>
          <a:noFill/>
          <a:ln w="19050" cap="flat" cmpd="sng" algn="ctr">
            <a:solidFill>
              <a:srgbClr val="0070C0"/>
            </a:solidFill>
            <a:prstDash val="solid"/>
            <a:headEnd type="oval"/>
            <a:tailEnd type="stealth" w="lg" len="lg"/>
          </a:ln>
          <a:effectLst/>
        </p:spPr>
      </p:cxnSp>
      <p:cxnSp>
        <p:nvCxnSpPr>
          <p:cNvPr id="78" name="Curved Connector 77"/>
          <p:cNvCxnSpPr>
            <a:endCxn id="60" idx="2"/>
          </p:cNvCxnSpPr>
          <p:nvPr/>
        </p:nvCxnSpPr>
        <p:spPr>
          <a:xfrm rot="10800000">
            <a:off x="3981986" y="4472729"/>
            <a:ext cx="696994" cy="577860"/>
          </a:xfrm>
          <a:prstGeom prst="curvedConnector2">
            <a:avLst/>
          </a:prstGeom>
          <a:noFill/>
          <a:ln w="19050" cap="flat" cmpd="sng" algn="ctr">
            <a:solidFill>
              <a:srgbClr val="C00000"/>
            </a:solidFill>
            <a:prstDash val="solid"/>
            <a:headEnd type="oval"/>
            <a:tailEnd type="stealth" w="lg" len="lg"/>
          </a:ln>
          <a:effectLst/>
        </p:spPr>
      </p:cxnSp>
      <p:cxnSp>
        <p:nvCxnSpPr>
          <p:cNvPr id="64" name="Curved Connector 66"/>
          <p:cNvCxnSpPr>
            <a:endCxn id="60" idx="2"/>
          </p:cNvCxnSpPr>
          <p:nvPr/>
        </p:nvCxnSpPr>
        <p:spPr>
          <a:xfrm rot="10800000" flipV="1">
            <a:off x="3981986" y="4000225"/>
            <a:ext cx="5566576" cy="472501"/>
          </a:xfrm>
          <a:prstGeom prst="curvedConnector4">
            <a:avLst>
              <a:gd name="adj1" fmla="val 37131"/>
              <a:gd name="adj2" fmla="val 176593"/>
            </a:avLst>
          </a:prstGeom>
          <a:noFill/>
          <a:ln w="19050" cap="flat" cmpd="sng" algn="ctr">
            <a:solidFill>
              <a:srgbClr val="C00000"/>
            </a:solidFill>
            <a:prstDash val="solid"/>
            <a:headEnd type="oval"/>
            <a:tailEnd type="stealth" w="lg" len="lg"/>
          </a:ln>
          <a:effectLst/>
        </p:spPr>
      </p:cxnSp>
      <p:cxnSp>
        <p:nvCxnSpPr>
          <p:cNvPr id="81" name="Curved Connector 80"/>
          <p:cNvCxnSpPr>
            <a:endCxn id="60" idx="1"/>
          </p:cNvCxnSpPr>
          <p:nvPr/>
        </p:nvCxnSpPr>
        <p:spPr>
          <a:xfrm>
            <a:off x="2414575" y="3471746"/>
            <a:ext cx="1003317" cy="844405"/>
          </a:xfrm>
          <a:prstGeom prst="curvedConnector3">
            <a:avLst>
              <a:gd name="adj1" fmla="val 50000"/>
            </a:avLst>
          </a:prstGeom>
          <a:noFill/>
          <a:ln w="19050" cap="flat" cmpd="sng" algn="ctr">
            <a:solidFill>
              <a:srgbClr val="0070C0"/>
            </a:solidFill>
            <a:prstDash val="solid"/>
            <a:headEnd type="oval"/>
            <a:tailEnd type="stealth" w="lg" len="lg"/>
          </a:ln>
          <a:effectLst/>
        </p:spPr>
      </p:cxnSp>
      <p:sp>
        <p:nvSpPr>
          <p:cNvPr id="83" name="TextBox 82"/>
          <p:cNvSpPr txBox="1"/>
          <p:nvPr/>
        </p:nvSpPr>
        <p:spPr>
          <a:xfrm>
            <a:off x="1557167" y="3238441"/>
            <a:ext cx="803402"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(John)</a:t>
            </a:r>
          </a:p>
        </p:txBody>
      </p:sp>
      <p:sp>
        <p:nvSpPr>
          <p:cNvPr id="85" name="TextBox 84"/>
          <p:cNvSpPr txBox="1"/>
          <p:nvPr/>
        </p:nvSpPr>
        <p:spPr>
          <a:xfrm>
            <a:off x="1556114" y="2814790"/>
            <a:ext cx="779795"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(Jane)</a:t>
            </a:r>
          </a:p>
        </p:txBody>
      </p:sp>
      <p:sp>
        <p:nvSpPr>
          <p:cNvPr id="86" name="TextBox 85"/>
          <p:cNvSpPr txBox="1"/>
          <p:nvPr/>
        </p:nvSpPr>
        <p:spPr>
          <a:xfrm>
            <a:off x="9763227" y="3804080"/>
            <a:ext cx="961990"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(Beijing)</a:t>
            </a:r>
          </a:p>
        </p:txBody>
      </p:sp>
      <p:sp>
        <p:nvSpPr>
          <p:cNvPr id="87" name="TextBox 86"/>
          <p:cNvSpPr txBox="1"/>
          <p:nvPr/>
        </p:nvSpPr>
        <p:spPr>
          <a:xfrm>
            <a:off x="9747237" y="3166416"/>
            <a:ext cx="983244"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(Prague)</a:t>
            </a:r>
          </a:p>
        </p:txBody>
      </p:sp>
      <p:sp>
        <p:nvSpPr>
          <p:cNvPr id="4" name="TextBox 3"/>
          <p:cNvSpPr txBox="1"/>
          <p:nvPr/>
        </p:nvSpPr>
        <p:spPr>
          <a:xfrm>
            <a:off x="2408237" y="5783262"/>
            <a:ext cx="4784067"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2"/>
                </a:solidFill>
              </a:rPr>
              <a:t>Select * from &lt;table&gt; where name = ‘John’ </a:t>
            </a:r>
          </a:p>
        </p:txBody>
      </p:sp>
      <p:sp>
        <p:nvSpPr>
          <p:cNvPr id="75" name="TextBox 74"/>
          <p:cNvSpPr txBox="1"/>
          <p:nvPr/>
        </p:nvSpPr>
        <p:spPr>
          <a:xfrm>
            <a:off x="2408237" y="6088062"/>
            <a:ext cx="4224554"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2"/>
                </a:solidFill>
              </a:rPr>
              <a:t>Automatic Garbage Collection kicks in</a:t>
            </a:r>
          </a:p>
        </p:txBody>
      </p:sp>
    </p:spTree>
    <p:extLst>
      <p:ext uri="{BB962C8B-B14F-4D97-AF65-F5344CB8AC3E}">
        <p14:creationId xmlns:p14="http://schemas.microsoft.com/office/powerpoint/2010/main" val="1830825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8"/>
                                        </p:tgtEl>
                                      </p:cBhvr>
                                    </p:animEffect>
                                    <p:set>
                                      <p:cBhvr>
                                        <p:cTn id="11" dur="1" fill="hold">
                                          <p:stCondLst>
                                            <p:cond delay="499"/>
                                          </p:stCondLst>
                                        </p:cTn>
                                        <p:tgtEl>
                                          <p:spTgt spid="5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77"/>
                                        </p:tgtEl>
                                      </p:cBhvr>
                                    </p:animEffect>
                                    <p:set>
                                      <p:cBhvr>
                                        <p:cTn id="14" dur="1" fill="hold">
                                          <p:stCondLst>
                                            <p:cond delay="499"/>
                                          </p:stCondLst>
                                        </p:cTn>
                                        <p:tgtEl>
                                          <p:spTgt spid="77"/>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3"/>
                                        </p:tgtEl>
                                      </p:cBhvr>
                                    </p:animEffect>
                                    <p:set>
                                      <p:cBhvr>
                                        <p:cTn id="27" dur="1" fill="hold">
                                          <p:stCondLst>
                                            <p:cond delay="499"/>
                                          </p:stCondLst>
                                        </p:cTn>
                                        <p:tgtEl>
                                          <p:spTgt spid="73"/>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76"/>
                                        </p:tgtEl>
                                      </p:cBhvr>
                                    </p:animEffect>
                                    <p:set>
                                      <p:cBhvr>
                                        <p:cTn id="37" dur="1" fill="hold">
                                          <p:stCondLst>
                                            <p:cond delay="499"/>
                                          </p:stCondLst>
                                        </p:cTn>
                                        <p:tgtEl>
                                          <p:spTgt spid="7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8"/>
                                        </p:tgtEl>
                                      </p:cBhvr>
                                    </p:animEffect>
                                    <p:set>
                                      <p:cBhvr>
                                        <p:cTn id="40" dur="1" fill="hold">
                                          <p:stCondLst>
                                            <p:cond delay="499"/>
                                          </p:stCondLst>
                                        </p:cTn>
                                        <p:tgtEl>
                                          <p:spTgt spid="7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1500"/>
                            </p:stCondLst>
                            <p:childTnLst>
                              <p:par>
                                <p:cTn id="45" presetID="10" presetClass="exit" presetSubtype="0" fill="hold" nodeType="afterEffect">
                                  <p:stCondLst>
                                    <p:cond delay="0"/>
                                  </p:stCondLst>
                                  <p:childTnLst>
                                    <p:animEffect transition="out" filter="fade">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Usage and Monitoring</a:t>
            </a:r>
            <a:endParaRPr lang="en-US" dirty="0"/>
          </a:p>
        </p:txBody>
      </p:sp>
      <p:sp>
        <p:nvSpPr>
          <p:cNvPr id="4" name="Rectangle 3"/>
          <p:cNvSpPr/>
          <p:nvPr/>
        </p:nvSpPr>
        <p:spPr bwMode="auto">
          <a:xfrm>
            <a:off x="3588117" y="1920718"/>
            <a:ext cx="3126138" cy="19423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Table Data</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Rule of thumb: 2 x </a:t>
            </a:r>
            <a:r>
              <a:rPr lang="en-US" sz="1632" dirty="0" err="1">
                <a:gradFill>
                  <a:gsLst>
                    <a:gs pos="0">
                      <a:srgbClr val="FFFFFF"/>
                    </a:gs>
                    <a:gs pos="100000">
                      <a:srgbClr val="FFFFFF"/>
                    </a:gs>
                  </a:gsLst>
                  <a:lin ang="5400000" scaled="0"/>
                </a:gradFill>
                <a:latin typeface="+mj-lt"/>
                <a:ea typeface="Segoe UI" pitchFamily="34" charset="0"/>
                <a:cs typeface="Segoe UI" pitchFamily="34" charset="0"/>
              </a:rPr>
              <a:t>data_size</a:t>
            </a:r>
            <a:r>
              <a:rPr lang="en-US" sz="1632" dirty="0">
                <a:gradFill>
                  <a:gsLst>
                    <a:gs pos="0">
                      <a:srgbClr val="FFFFFF"/>
                    </a:gs>
                    <a:gs pos="100000">
                      <a:srgbClr val="FFFFFF"/>
                    </a:gs>
                  </a:gsLst>
                  <a:lin ang="5400000" scaled="0"/>
                </a:gradFill>
                <a:latin typeface="+mj-lt"/>
                <a:ea typeface="Segoe UI" pitchFamily="34" charset="0"/>
                <a:cs typeface="Segoe UI" pitchFamily="34" charset="0"/>
              </a:rPr>
              <a:t> for physical memory allocation due to versioning overhead</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Rectangle 4"/>
          <p:cNvSpPr/>
          <p:nvPr/>
        </p:nvSpPr>
        <p:spPr bwMode="auto">
          <a:xfrm>
            <a:off x="6845173" y="1903697"/>
            <a:ext cx="3126138" cy="195932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Index Data</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err="1">
                <a:gradFill>
                  <a:gsLst>
                    <a:gs pos="0">
                      <a:srgbClr val="FFFFFF"/>
                    </a:gs>
                    <a:gs pos="100000">
                      <a:srgbClr val="FFFFFF"/>
                    </a:gs>
                  </a:gsLst>
                  <a:lin ang="5400000" scaled="0"/>
                </a:gradFill>
                <a:latin typeface="+mj-lt"/>
                <a:ea typeface="Segoe UI" pitchFamily="34" charset="0"/>
                <a:cs typeface="Segoe UI" pitchFamily="34" charset="0"/>
              </a:rPr>
              <a:t>Nonclustered</a:t>
            </a:r>
            <a:r>
              <a:rPr lang="en-US" sz="1632" dirty="0">
                <a:gradFill>
                  <a:gsLst>
                    <a:gs pos="0">
                      <a:srgbClr val="FFFFFF"/>
                    </a:gs>
                    <a:gs pos="100000">
                      <a:srgbClr val="FFFFFF"/>
                    </a:gs>
                  </a:gsLst>
                  <a:lin ang="5400000" scaled="0"/>
                </a:gradFill>
                <a:latin typeface="+mj-lt"/>
                <a:ea typeface="Segoe UI" pitchFamily="34" charset="0"/>
                <a:cs typeface="Segoe UI" pitchFamily="34" charset="0"/>
              </a:rPr>
              <a:t> Hash index:</a:t>
            </a: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Fixed size (</a:t>
            </a:r>
            <a:r>
              <a:rPr lang="en-US" sz="1632" dirty="0" err="1">
                <a:gradFill>
                  <a:gsLst>
                    <a:gs pos="0">
                      <a:srgbClr val="FFFFFF"/>
                    </a:gs>
                    <a:gs pos="100000">
                      <a:srgbClr val="FFFFFF"/>
                    </a:gs>
                  </a:gsLst>
                  <a:lin ang="5400000" scaled="0"/>
                </a:gradFill>
                <a:latin typeface="+mj-lt"/>
                <a:ea typeface="Segoe UI" pitchFamily="34" charset="0"/>
                <a:cs typeface="Segoe UI" pitchFamily="34" charset="0"/>
              </a:rPr>
              <a:t>bucket_count</a:t>
            </a:r>
            <a:r>
              <a:rPr lang="en-US" sz="1632" dirty="0">
                <a:gradFill>
                  <a:gsLst>
                    <a:gs pos="0">
                      <a:srgbClr val="FFFFFF"/>
                    </a:gs>
                    <a:gs pos="100000">
                      <a:srgbClr val="FFFFFF"/>
                    </a:gs>
                  </a:gsLst>
                  <a:lin ang="5400000" scaled="0"/>
                </a:gradFill>
                <a:latin typeface="+mj-lt"/>
                <a:ea typeface="Segoe UI" pitchFamily="34" charset="0"/>
                <a:cs typeface="Segoe UI" pitchFamily="34" charset="0"/>
              </a:rPr>
              <a:t>*8B)</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err="1">
                <a:gradFill>
                  <a:gsLst>
                    <a:gs pos="0">
                      <a:srgbClr val="FFFFFF"/>
                    </a:gs>
                    <a:gs pos="100000">
                      <a:srgbClr val="FFFFFF"/>
                    </a:gs>
                  </a:gsLst>
                  <a:lin ang="5400000" scaled="0"/>
                </a:gradFill>
                <a:latin typeface="+mj-lt"/>
                <a:ea typeface="Segoe UI" pitchFamily="34" charset="0"/>
                <a:cs typeface="Segoe UI" pitchFamily="34" charset="0"/>
              </a:rPr>
              <a:t>Nonclustered</a:t>
            </a:r>
            <a:r>
              <a:rPr lang="en-US" sz="1632" dirty="0">
                <a:gradFill>
                  <a:gsLst>
                    <a:gs pos="0">
                      <a:srgbClr val="FFFFFF"/>
                    </a:gs>
                    <a:gs pos="100000">
                      <a:srgbClr val="FFFFFF"/>
                    </a:gs>
                  </a:gsLst>
                  <a:lin ang="5400000" scaled="0"/>
                </a:gradFill>
                <a:latin typeface="+mj-lt"/>
                <a:ea typeface="Segoe UI" pitchFamily="34" charset="0"/>
                <a:cs typeface="Segoe UI" pitchFamily="34" charset="0"/>
              </a:rPr>
              <a:t> (Range) index:</a:t>
            </a: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Variable size (</a:t>
            </a:r>
            <a:r>
              <a:rPr lang="en-US" sz="1632" dirty="0" smtClean="0">
                <a:gradFill>
                  <a:gsLst>
                    <a:gs pos="0">
                      <a:srgbClr val="FFFFFF"/>
                    </a:gs>
                    <a:gs pos="100000">
                      <a:srgbClr val="FFFFFF"/>
                    </a:gs>
                  </a:gsLst>
                  <a:lin ang="5400000" scaled="0"/>
                </a:gradFill>
                <a:latin typeface="+mj-lt"/>
                <a:ea typeface="Segoe UI" pitchFamily="34" charset="0"/>
                <a:cs typeface="Segoe UI" pitchFamily="34" charset="0"/>
              </a:rPr>
              <a:t>Key columns+8B</a:t>
            </a:r>
            <a:r>
              <a:rPr lang="en-US" sz="1632" dirty="0">
                <a:gradFill>
                  <a:gsLst>
                    <a:gs pos="0">
                      <a:srgbClr val="FFFFFF"/>
                    </a:gs>
                    <a:gs pos="100000">
                      <a:srgbClr val="FFFFFF"/>
                    </a:gs>
                  </a:gsLst>
                  <a:lin ang="5400000" scaled="0"/>
                </a:gradFill>
                <a:latin typeface="+mj-lt"/>
                <a:ea typeface="Segoe UI" pitchFamily="34" charset="0"/>
                <a:cs typeface="Segoe UI" pitchFamily="34" charset="0"/>
              </a:rPr>
              <a:t>)</a:t>
            </a:r>
          </a:p>
        </p:txBody>
      </p:sp>
      <p:sp>
        <p:nvSpPr>
          <p:cNvPr id="6" name="Rectangle 5"/>
          <p:cNvSpPr/>
          <p:nvPr/>
        </p:nvSpPr>
        <p:spPr bwMode="auto">
          <a:xfrm>
            <a:off x="6844716" y="4356614"/>
            <a:ext cx="3126138" cy="1971765"/>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Monitoring</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Use DMVs, SMO, SSMS and SSMS reports</a:t>
            </a:r>
          </a:p>
        </p:txBody>
      </p:sp>
      <p:sp>
        <p:nvSpPr>
          <p:cNvPr id="7" name="Rectangle 6"/>
          <p:cNvSpPr/>
          <p:nvPr/>
        </p:nvSpPr>
        <p:spPr bwMode="auto">
          <a:xfrm>
            <a:off x="3587160" y="4356614"/>
            <a:ext cx="3126138" cy="197176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Configuration</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Use resource governor</a:t>
            </a:r>
          </a:p>
        </p:txBody>
      </p:sp>
      <p:sp>
        <p:nvSpPr>
          <p:cNvPr id="8" name="TextBox 7"/>
          <p:cNvSpPr txBox="1"/>
          <p:nvPr/>
        </p:nvSpPr>
        <p:spPr>
          <a:xfrm>
            <a:off x="1576114" y="2633993"/>
            <a:ext cx="2437021" cy="509705"/>
          </a:xfrm>
          <a:prstGeom prst="rect">
            <a:avLst/>
          </a:prstGeom>
          <a:noFill/>
        </p:spPr>
        <p:txBody>
          <a:bodyPr wrap="square" lIns="137141" tIns="109712" rIns="137141" bIns="109712" rtlCol="0">
            <a:spAutoFit/>
          </a:bodyPr>
          <a:lstStyle/>
          <a:p>
            <a:pPr>
              <a:lnSpc>
                <a:spcPct val="90000"/>
              </a:lnSpc>
              <a:spcAft>
                <a:spcPts val="450"/>
              </a:spcAft>
            </a:pPr>
            <a:r>
              <a:rPr lang="en-US" sz="2040" dirty="0">
                <a:gradFill>
                  <a:gsLst>
                    <a:gs pos="2917">
                      <a:schemeClr val="tx1"/>
                    </a:gs>
                    <a:gs pos="30000">
                      <a:schemeClr val="tx1"/>
                    </a:gs>
                  </a:gsLst>
                  <a:lin ang="5400000" scaled="0"/>
                </a:gradFill>
                <a:latin typeface="+mj-lt"/>
              </a:rPr>
              <a:t>Considerations</a:t>
            </a:r>
          </a:p>
        </p:txBody>
      </p:sp>
      <p:sp>
        <p:nvSpPr>
          <p:cNvPr id="9" name="TextBox 8"/>
          <p:cNvSpPr txBox="1"/>
          <p:nvPr/>
        </p:nvSpPr>
        <p:spPr>
          <a:xfrm>
            <a:off x="1555221" y="5114934"/>
            <a:ext cx="2217543" cy="509705"/>
          </a:xfrm>
          <a:prstGeom prst="rect">
            <a:avLst/>
          </a:prstGeom>
          <a:noFill/>
        </p:spPr>
        <p:txBody>
          <a:bodyPr wrap="square" lIns="137141" tIns="109712" rIns="137141" bIns="109712" rtlCol="0">
            <a:spAutoFit/>
          </a:bodyPr>
          <a:lstStyle/>
          <a:p>
            <a:pPr>
              <a:lnSpc>
                <a:spcPct val="90000"/>
              </a:lnSpc>
              <a:spcAft>
                <a:spcPts val="450"/>
              </a:spcAft>
            </a:pPr>
            <a:r>
              <a:rPr lang="en-US" sz="2040" dirty="0">
                <a:gradFill>
                  <a:gsLst>
                    <a:gs pos="2917">
                      <a:schemeClr val="tx1"/>
                    </a:gs>
                    <a:gs pos="30000">
                      <a:schemeClr val="tx1"/>
                    </a:gs>
                  </a:gsLst>
                  <a:lin ang="5400000" scaled="0"/>
                </a:gradFill>
                <a:latin typeface="+mj-lt"/>
              </a:rPr>
              <a:t>Management</a:t>
            </a:r>
          </a:p>
        </p:txBody>
      </p:sp>
    </p:spTree>
    <p:extLst>
      <p:ext uri="{BB962C8B-B14F-4D97-AF65-F5344CB8AC3E}">
        <p14:creationId xmlns:p14="http://schemas.microsoft.com/office/powerpoint/2010/main" val="237347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Memory Usage</a:t>
            </a:r>
            <a:br>
              <a:rPr lang="en-US" dirty="0" smtClean="0"/>
            </a:br>
            <a:r>
              <a:rPr lang="en-US" dirty="0"/>
              <a:t/>
            </a:r>
            <a:br>
              <a:rPr lang="en-US" dirty="0"/>
            </a:br>
            <a:r>
              <a:rPr lang="en-US" sz="3672" dirty="0" smtClean="0"/>
              <a:t>Sunil Agarwal</a:t>
            </a:r>
            <a:endParaRPr lang="en-US" sz="3264" dirty="0"/>
          </a:p>
        </p:txBody>
      </p:sp>
      <p:sp>
        <p:nvSpPr>
          <p:cNvPr id="2" name="TextBox 1"/>
          <p:cNvSpPr txBox="1"/>
          <p:nvPr/>
        </p:nvSpPr>
        <p:spPr>
          <a:xfrm>
            <a:off x="274639" y="5143164"/>
            <a:ext cx="7458826" cy="670445"/>
          </a:xfrm>
          <a:prstGeom prst="rect">
            <a:avLst/>
          </a:prstGeom>
          <a:noFill/>
        </p:spPr>
        <p:txBody>
          <a:bodyPr wrap="square" rtlCol="0">
            <a:spAutoFit/>
          </a:bodyPr>
          <a:lstStyle/>
          <a:p>
            <a:endParaRPr lang="en-US" sz="1836" dirty="0" smtClean="0"/>
          </a:p>
          <a:p>
            <a:endParaRPr lang="en-US" sz="1836" dirty="0"/>
          </a:p>
        </p:txBody>
      </p:sp>
    </p:spTree>
    <p:extLst>
      <p:ext uri="{BB962C8B-B14F-4D97-AF65-F5344CB8AC3E}">
        <p14:creationId xmlns:p14="http://schemas.microsoft.com/office/powerpoint/2010/main" val="189329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On Disk Storage </a:t>
            </a:r>
            <a:endParaRPr lang="en-US" dirty="0"/>
          </a:p>
        </p:txBody>
      </p:sp>
    </p:spTree>
    <p:extLst>
      <p:ext uri="{BB962C8B-B14F-4D97-AF65-F5344CB8AC3E}">
        <p14:creationId xmlns:p14="http://schemas.microsoft.com/office/powerpoint/2010/main" val="12991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9" y="44255"/>
            <a:ext cx="10664491" cy="853807"/>
          </a:xfrm>
        </p:spPr>
        <p:txBody>
          <a:bodyPr/>
          <a:lstStyle/>
          <a:p>
            <a:r>
              <a:rPr lang="en-US" dirty="0" smtClean="0"/>
              <a:t>Disk-Based Tables – Storage Revisited</a:t>
            </a:r>
            <a:endParaRPr lang="en-US" dirty="0"/>
          </a:p>
        </p:txBody>
      </p:sp>
      <p:sp>
        <p:nvSpPr>
          <p:cNvPr id="3" name="Content Placeholder 2"/>
          <p:cNvSpPr>
            <a:spLocks noGrp="1"/>
          </p:cNvSpPr>
          <p:nvPr>
            <p:ph idx="4294967295"/>
          </p:nvPr>
        </p:nvSpPr>
        <p:spPr>
          <a:xfrm>
            <a:off x="234032" y="1036225"/>
            <a:ext cx="11899328" cy="5828771"/>
          </a:xfrm>
          <a:prstGeom prst="rect">
            <a:avLst/>
          </a:prstGeom>
        </p:spPr>
        <p:txBody>
          <a:bodyPr/>
          <a:lstStyle/>
          <a:p>
            <a:pPr marL="0" indent="0">
              <a:buNone/>
            </a:pPr>
            <a:endParaRPr lang="en-US" dirty="0" smtClean="0"/>
          </a:p>
          <a:p>
            <a:r>
              <a:rPr lang="en-US" dirty="0" smtClean="0"/>
              <a:t>Page based</a:t>
            </a:r>
          </a:p>
          <a:p>
            <a:pPr lvl="1"/>
            <a:r>
              <a:rPr lang="en-US" dirty="0" smtClean="0"/>
              <a:t>Latch contention due to concurrent access</a:t>
            </a:r>
          </a:p>
          <a:p>
            <a:pPr lvl="1"/>
            <a:r>
              <a:rPr lang="en-US" dirty="0" smtClean="0"/>
              <a:t>Random IO when modified page is flushed to disk</a:t>
            </a:r>
          </a:p>
          <a:p>
            <a:pPr lvl="1"/>
            <a:r>
              <a:rPr lang="en-US" dirty="0" smtClean="0"/>
              <a:t>Checkpoint can flood the IO and can cause temporary glitch in the workload</a:t>
            </a:r>
          </a:p>
          <a:p>
            <a:pPr marL="342900" lvl="1" indent="0">
              <a:buNone/>
            </a:pPr>
            <a:endParaRPr lang="en-US" dirty="0" smtClean="0"/>
          </a:p>
          <a:p>
            <a:r>
              <a:rPr lang="en-US" dirty="0" smtClean="0"/>
              <a:t>Transaction Log</a:t>
            </a:r>
          </a:p>
          <a:p>
            <a:pPr lvl="1"/>
            <a:r>
              <a:rPr lang="en-US" dirty="0" smtClean="0"/>
              <a:t>Each change to the data and index row is logged separately</a:t>
            </a:r>
          </a:p>
          <a:p>
            <a:pPr lvl="1"/>
            <a:r>
              <a:rPr lang="en-US" dirty="0"/>
              <a:t>UNDO is part of the transaction log for rollback</a:t>
            </a:r>
          </a:p>
          <a:p>
            <a:pPr marL="466298" lvl="1" indent="0">
              <a:buNone/>
            </a:pPr>
            <a:endParaRPr lang="en-US" dirty="0" smtClean="0"/>
          </a:p>
          <a:p>
            <a:pPr marL="466298" lvl="1" indent="0">
              <a:buNone/>
            </a:pPr>
            <a:r>
              <a:rPr lang="en-US" dirty="0" smtClean="0"/>
              <a:t> </a:t>
            </a:r>
            <a:endParaRPr lang="en-US" dirty="0"/>
          </a:p>
        </p:txBody>
      </p:sp>
    </p:spTree>
    <p:extLst>
      <p:ext uri="{BB962C8B-B14F-4D97-AF65-F5344CB8AC3E}">
        <p14:creationId xmlns:p14="http://schemas.microsoft.com/office/powerpoint/2010/main" val="366144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169" y="205458"/>
            <a:ext cx="8915908" cy="853404"/>
          </a:xfrm>
        </p:spPr>
        <p:txBody>
          <a:bodyPr/>
          <a:lstStyle/>
          <a:p>
            <a:r>
              <a:rPr lang="en-US" dirty="0" smtClean="0"/>
              <a:t>Durability</a:t>
            </a:r>
            <a:endParaRPr lang="en-US" dirty="0"/>
          </a:p>
        </p:txBody>
      </p:sp>
      <p:sp>
        <p:nvSpPr>
          <p:cNvPr id="3" name="Text Placeholder 2"/>
          <p:cNvSpPr>
            <a:spLocks noGrp="1"/>
          </p:cNvSpPr>
          <p:nvPr>
            <p:ph type="body" sz="quarter" idx="4294967295"/>
          </p:nvPr>
        </p:nvSpPr>
        <p:spPr>
          <a:xfrm>
            <a:off x="731897" y="1211287"/>
            <a:ext cx="10789802" cy="5321457"/>
          </a:xfrm>
          <a:prstGeom prst="rect">
            <a:avLst/>
          </a:prstGeom>
        </p:spPr>
        <p:txBody>
          <a:bodyPr/>
          <a:lstStyle/>
          <a:p>
            <a:r>
              <a:rPr lang="en-US" sz="3200" dirty="0"/>
              <a:t>Memory-optimized tables can be durable or </a:t>
            </a:r>
            <a:r>
              <a:rPr lang="en-US" sz="3200" dirty="0" smtClean="0"/>
              <a:t>non-durable</a:t>
            </a:r>
          </a:p>
          <a:p>
            <a:pPr marL="257151" lvl="1" indent="-257151">
              <a:buFont typeface="Arial" panose="020B0604020202020204" pitchFamily="34" charset="0"/>
              <a:buChar char="•"/>
            </a:pPr>
            <a:r>
              <a:rPr lang="en-US" sz="1600" dirty="0" smtClean="0"/>
              <a:t>Default </a:t>
            </a:r>
            <a:r>
              <a:rPr lang="en-US" sz="1600" dirty="0"/>
              <a:t>is ‘durable’</a:t>
            </a:r>
          </a:p>
          <a:p>
            <a:pPr marL="257151" lvl="1" indent="-257151">
              <a:buFont typeface="Arial" panose="020B0604020202020204" pitchFamily="34" charset="0"/>
              <a:buChar char="•"/>
            </a:pPr>
            <a:r>
              <a:rPr lang="en-US" sz="1600" dirty="0" smtClean="0"/>
              <a:t>Non-durable </a:t>
            </a:r>
            <a:r>
              <a:rPr lang="en-US" sz="1600" dirty="0"/>
              <a:t>tables are useful for transient data (“relational” cache scenario)</a:t>
            </a:r>
          </a:p>
          <a:p>
            <a:endParaRPr lang="en-US" sz="3200" dirty="0"/>
          </a:p>
          <a:p>
            <a:r>
              <a:rPr lang="en-US" sz="3200" dirty="0" smtClean="0"/>
              <a:t>Only Committed </a:t>
            </a:r>
            <a:r>
              <a:rPr lang="en-US" sz="3200" dirty="0"/>
              <a:t>transactions are logged</a:t>
            </a:r>
          </a:p>
          <a:p>
            <a:pPr marL="214293" lvl="1" indent="-214293">
              <a:buFont typeface="Arial" panose="020B0604020202020204" pitchFamily="34" charset="0"/>
              <a:buChar char="•"/>
            </a:pPr>
            <a:r>
              <a:rPr lang="en-US" sz="1600" dirty="0" smtClean="0"/>
              <a:t>No UNDO is logged</a:t>
            </a:r>
          </a:p>
          <a:p>
            <a:pPr marL="214293" lvl="1" indent="-214293">
              <a:buFont typeface="Arial" panose="020B0604020202020204" pitchFamily="34" charset="0"/>
              <a:buChar char="•"/>
            </a:pPr>
            <a:r>
              <a:rPr lang="en-US" sz="1600" dirty="0" smtClean="0"/>
              <a:t>A </a:t>
            </a:r>
            <a:r>
              <a:rPr lang="en-US" sz="1600" dirty="0"/>
              <a:t>common system bottleneck; SSD or Fusion-IO recommended</a:t>
            </a:r>
          </a:p>
          <a:p>
            <a:pPr marL="214293" lvl="1" indent="-214293">
              <a:buFont typeface="Arial" panose="020B0604020202020204" pitchFamily="34" charset="0"/>
              <a:buChar char="•"/>
            </a:pPr>
            <a:r>
              <a:rPr lang="en-US" sz="1600" dirty="0"/>
              <a:t>D</a:t>
            </a:r>
            <a:r>
              <a:rPr lang="en-US" sz="1600" dirty="0" smtClean="0"/>
              <a:t>elayed </a:t>
            </a:r>
            <a:r>
              <a:rPr lang="en-US" sz="1600" dirty="0"/>
              <a:t>durability support – define at the SP/Transaction level</a:t>
            </a:r>
          </a:p>
          <a:p>
            <a:pPr lvl="1"/>
            <a:endParaRPr lang="en-US" sz="1400" dirty="0"/>
          </a:p>
          <a:p>
            <a:r>
              <a:rPr lang="en-US" sz="3200" dirty="0"/>
              <a:t>Durable tables are </a:t>
            </a:r>
            <a:r>
              <a:rPr lang="en-US" sz="3200" dirty="0" smtClean="0"/>
              <a:t>persisted in </a:t>
            </a:r>
            <a:r>
              <a:rPr lang="en-US" sz="3200" dirty="0"/>
              <a:t>memory-optimized filegroup</a:t>
            </a:r>
          </a:p>
          <a:p>
            <a:pPr marL="257151" lvl="1" indent="-257151">
              <a:buFont typeface="Arial" panose="020B0604020202020204" pitchFamily="34" charset="0"/>
              <a:buChar char="•"/>
            </a:pPr>
            <a:r>
              <a:rPr lang="en-US" sz="1600" dirty="0"/>
              <a:t>Storage used for memory-optimized has a different access pattern (Sequential IO) than for disk tables </a:t>
            </a:r>
          </a:p>
          <a:p>
            <a:pPr marL="257151" lvl="1" indent="-257151">
              <a:buFont typeface="Arial" panose="020B0604020202020204" pitchFamily="34" charset="0"/>
              <a:buChar char="•"/>
            </a:pPr>
            <a:r>
              <a:rPr lang="en-US" sz="1600" dirty="0"/>
              <a:t>Recommend SSD or fast (15K e.g.) SAS drives</a:t>
            </a:r>
          </a:p>
          <a:p>
            <a:pPr marL="257151" lvl="1" indent="-257151">
              <a:buFont typeface="Arial" panose="020B0604020202020204" pitchFamily="34" charset="0"/>
              <a:buChar char="•"/>
            </a:pPr>
            <a:r>
              <a:rPr lang="en-US" sz="1600" dirty="0"/>
              <a:t>Filegroup can have multiple containers (volumes) to aid in parallel recovery; recovery </a:t>
            </a:r>
            <a:r>
              <a:rPr lang="en-US" sz="1600" dirty="0" smtClean="0"/>
              <a:t>typically happens </a:t>
            </a:r>
            <a:r>
              <a:rPr lang="en-US" sz="1600" dirty="0"/>
              <a:t>at the speed of IO</a:t>
            </a:r>
          </a:p>
        </p:txBody>
      </p:sp>
    </p:spTree>
    <p:extLst>
      <p:ext uri="{BB962C8B-B14F-4D97-AF65-F5344CB8AC3E}">
        <p14:creationId xmlns:p14="http://schemas.microsoft.com/office/powerpoint/2010/main" val="3522756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63" y="22580"/>
            <a:ext cx="12253212" cy="688084"/>
          </a:xfrm>
        </p:spPr>
        <p:txBody>
          <a:bodyPr/>
          <a:lstStyle/>
          <a:p>
            <a:r>
              <a:rPr lang="en-US" sz="4800" dirty="0" smtClean="0"/>
              <a:t>Storage in Memory-Optimized Filegroup</a:t>
            </a:r>
            <a:endParaRPr lang="en-US" sz="4800" dirty="0"/>
          </a:p>
        </p:txBody>
      </p:sp>
      <p:sp>
        <p:nvSpPr>
          <p:cNvPr id="3" name="Text Placeholder 2"/>
          <p:cNvSpPr>
            <a:spLocks noGrp="1"/>
          </p:cNvSpPr>
          <p:nvPr>
            <p:ph type="body" sz="quarter" idx="4294967295"/>
          </p:nvPr>
        </p:nvSpPr>
        <p:spPr>
          <a:xfrm>
            <a:off x="457579" y="891278"/>
            <a:ext cx="11018457" cy="6641818"/>
          </a:xfrm>
          <a:prstGeom prst="rect">
            <a:avLst/>
          </a:prstGeom>
        </p:spPr>
        <p:txBody>
          <a:bodyPr/>
          <a:lstStyle/>
          <a:p>
            <a:r>
              <a:rPr lang="en-US" sz="3600" dirty="0"/>
              <a:t>Filestream is the underlying storage </a:t>
            </a:r>
            <a:r>
              <a:rPr lang="en-US" sz="3600" dirty="0" smtClean="0"/>
              <a:t>mechanism</a:t>
            </a:r>
          </a:p>
          <a:p>
            <a:pPr marL="257151" lvl="1" indent="-257151">
              <a:buFont typeface="Arial" panose="020B0604020202020204" pitchFamily="34" charset="0"/>
              <a:buChar char="•"/>
            </a:pPr>
            <a:r>
              <a:rPr lang="en-US" dirty="0" smtClean="0">
                <a:latin typeface="+mj-lt"/>
              </a:rPr>
              <a:t>Checksums </a:t>
            </a:r>
            <a:r>
              <a:rPr lang="en-US" dirty="0">
                <a:latin typeface="+mj-lt"/>
              </a:rPr>
              <a:t>and single-bit correcting ECC on </a:t>
            </a:r>
            <a:r>
              <a:rPr lang="en-US" dirty="0" smtClean="0">
                <a:latin typeface="+mj-lt"/>
              </a:rPr>
              <a:t>files</a:t>
            </a:r>
          </a:p>
          <a:p>
            <a:pPr marL="257151" lvl="1" indent="-257151">
              <a:buFont typeface="Arial" panose="020B0604020202020204" pitchFamily="34" charset="0"/>
              <a:buChar char="•"/>
            </a:pPr>
            <a:endParaRPr lang="en-US" dirty="0" smtClean="0">
              <a:latin typeface="+mj-lt"/>
            </a:endParaRPr>
          </a:p>
          <a:p>
            <a:r>
              <a:rPr lang="en-US" sz="3600" dirty="0" smtClean="0"/>
              <a:t>Data files</a:t>
            </a:r>
            <a:endParaRPr lang="en-US" sz="3600" dirty="0"/>
          </a:p>
          <a:p>
            <a:pPr marL="257151" lvl="1" indent="-257151">
              <a:buFont typeface="Arial" panose="020B0604020202020204" pitchFamily="34" charset="0"/>
              <a:buChar char="•"/>
            </a:pPr>
            <a:r>
              <a:rPr lang="en-US" dirty="0" smtClean="0">
                <a:latin typeface="+mj-lt"/>
              </a:rPr>
              <a:t>For machines &lt;=16GB memory – size 16MB. For larger machines – 128MB</a:t>
            </a:r>
          </a:p>
          <a:p>
            <a:pPr marL="257151" lvl="1" indent="-257151">
              <a:buFont typeface="Arial" panose="020B0604020202020204" pitchFamily="34" charset="0"/>
              <a:buChar char="•"/>
            </a:pPr>
            <a:r>
              <a:rPr lang="en-US" dirty="0" smtClean="0">
                <a:latin typeface="+mj-lt"/>
              </a:rPr>
              <a:t>Writes in 256KB chunks at a time</a:t>
            </a:r>
            <a:endParaRPr lang="en-US" dirty="0">
              <a:latin typeface="+mj-lt"/>
            </a:endParaRPr>
          </a:p>
          <a:p>
            <a:pPr marL="257151" lvl="1" indent="-257151">
              <a:buFont typeface="Arial" panose="020B0604020202020204" pitchFamily="34" charset="0"/>
              <a:buChar char="•"/>
            </a:pPr>
            <a:r>
              <a:rPr lang="en-US" dirty="0">
                <a:latin typeface="+mj-lt"/>
              </a:rPr>
              <a:t>Stores </a:t>
            </a:r>
            <a:r>
              <a:rPr lang="en-US" u="sng" dirty="0" smtClean="0">
                <a:latin typeface="+mj-lt"/>
              </a:rPr>
              <a:t>only</a:t>
            </a:r>
            <a:r>
              <a:rPr lang="en-US" dirty="0" smtClean="0">
                <a:latin typeface="+mj-lt"/>
              </a:rPr>
              <a:t> the inserted </a:t>
            </a:r>
            <a:r>
              <a:rPr lang="en-US" dirty="0">
                <a:latin typeface="+mj-lt"/>
              </a:rPr>
              <a:t>rows (i.e. table content</a:t>
            </a:r>
            <a:r>
              <a:rPr lang="en-US" dirty="0" smtClean="0">
                <a:latin typeface="+mj-lt"/>
              </a:rPr>
              <a:t>)</a:t>
            </a:r>
            <a:endParaRPr lang="en-US" dirty="0">
              <a:latin typeface="+mj-lt"/>
            </a:endParaRPr>
          </a:p>
          <a:p>
            <a:pPr marL="257151" lvl="1" indent="-257151">
              <a:buFont typeface="Arial" panose="020B0604020202020204" pitchFamily="34" charset="0"/>
              <a:buChar char="•"/>
            </a:pPr>
            <a:r>
              <a:rPr lang="en-US" dirty="0">
                <a:latin typeface="+mj-lt"/>
              </a:rPr>
              <a:t>Chronologically organized streams of </a:t>
            </a:r>
            <a:r>
              <a:rPr lang="en-US" dirty="0" smtClean="0">
                <a:latin typeface="+mj-lt"/>
              </a:rPr>
              <a:t>row </a:t>
            </a:r>
            <a:r>
              <a:rPr lang="en-US" dirty="0">
                <a:latin typeface="+mj-lt"/>
              </a:rPr>
              <a:t>versions </a:t>
            </a:r>
            <a:endParaRPr lang="en-US" dirty="0" smtClean="0">
              <a:latin typeface="+mj-lt"/>
            </a:endParaRPr>
          </a:p>
          <a:p>
            <a:pPr marL="257151" lvl="1" indent="-257151">
              <a:buFont typeface="Arial" panose="020B0604020202020204" pitchFamily="34" charset="0"/>
              <a:buChar char="•"/>
            </a:pPr>
            <a:endParaRPr lang="en-US" dirty="0" smtClean="0">
              <a:latin typeface="+mj-lt"/>
            </a:endParaRPr>
          </a:p>
          <a:p>
            <a:r>
              <a:rPr lang="en-US" sz="3600" dirty="0" smtClean="0"/>
              <a:t>Delta files</a:t>
            </a:r>
            <a:endParaRPr lang="en-US" sz="3600" dirty="0"/>
          </a:p>
          <a:p>
            <a:pPr marL="257151" lvl="1" indent="-257151">
              <a:buFont typeface="Arial" panose="020B0604020202020204" pitchFamily="34" charset="0"/>
              <a:buChar char="•"/>
            </a:pPr>
            <a:r>
              <a:rPr lang="en-US" dirty="0">
                <a:latin typeface="+mj-lt"/>
              </a:rPr>
              <a:t>For machines &lt;=16GB memory – size 1</a:t>
            </a:r>
            <a:r>
              <a:rPr lang="en-US" dirty="0" smtClean="0">
                <a:latin typeface="+mj-lt"/>
              </a:rPr>
              <a:t>MB</a:t>
            </a:r>
            <a:r>
              <a:rPr lang="en-US" dirty="0">
                <a:latin typeface="+mj-lt"/>
              </a:rPr>
              <a:t>. For larger machines – </a:t>
            </a:r>
            <a:r>
              <a:rPr lang="en-US" dirty="0" smtClean="0">
                <a:latin typeface="+mj-lt"/>
              </a:rPr>
              <a:t>8MB</a:t>
            </a:r>
            <a:endParaRPr lang="en-US" dirty="0">
              <a:latin typeface="+mj-lt"/>
            </a:endParaRPr>
          </a:p>
          <a:p>
            <a:pPr marL="257151" lvl="1" indent="-257151">
              <a:buFont typeface="Arial" panose="020B0604020202020204" pitchFamily="34" charset="0"/>
              <a:buChar char="•"/>
            </a:pPr>
            <a:r>
              <a:rPr lang="en-US" dirty="0" smtClean="0">
                <a:latin typeface="+mj-lt"/>
              </a:rPr>
              <a:t>Writes in </a:t>
            </a:r>
            <a:r>
              <a:rPr lang="en-US" dirty="0">
                <a:latin typeface="+mj-lt"/>
              </a:rPr>
              <a:t>4KB </a:t>
            </a:r>
            <a:r>
              <a:rPr lang="en-US" dirty="0" smtClean="0">
                <a:latin typeface="+mj-lt"/>
              </a:rPr>
              <a:t>chunks at a </a:t>
            </a:r>
            <a:r>
              <a:rPr lang="en-US" dirty="0">
                <a:latin typeface="+mj-lt"/>
              </a:rPr>
              <a:t>time.</a:t>
            </a:r>
          </a:p>
          <a:p>
            <a:pPr marL="257151" lvl="1" indent="-257151">
              <a:buFont typeface="Arial" panose="020B0604020202020204" pitchFamily="34" charset="0"/>
              <a:buChar char="•"/>
            </a:pPr>
            <a:r>
              <a:rPr lang="en-US" dirty="0">
                <a:latin typeface="+mj-lt"/>
              </a:rPr>
              <a:t>Stores IDs of deleted </a:t>
            </a:r>
            <a:r>
              <a:rPr lang="en-US" dirty="0" smtClean="0">
                <a:latin typeface="+mj-lt"/>
              </a:rPr>
              <a:t>rows</a:t>
            </a:r>
            <a:endParaRPr lang="en-US" dirty="0">
              <a:latin typeface="+mj-lt"/>
            </a:endParaRPr>
          </a:p>
          <a:p>
            <a:endParaRPr lang="en-US" dirty="0"/>
          </a:p>
        </p:txBody>
      </p:sp>
    </p:spTree>
    <p:extLst>
      <p:ext uri="{BB962C8B-B14F-4D97-AF65-F5344CB8AC3E}">
        <p14:creationId xmlns:p14="http://schemas.microsoft.com/office/powerpoint/2010/main" val="629614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Data and Delta Files</a:t>
            </a:r>
            <a:endParaRPr lang="en-US" dirty="0"/>
          </a:p>
        </p:txBody>
      </p:sp>
      <p:sp>
        <p:nvSpPr>
          <p:cNvPr id="4" name="Snip Single Corner Rectangle 3"/>
          <p:cNvSpPr/>
          <p:nvPr/>
        </p:nvSpPr>
        <p:spPr>
          <a:xfrm>
            <a:off x="3821320" y="2240764"/>
            <a:ext cx="1278797" cy="1801366"/>
          </a:xfrm>
          <a:prstGeom prst="snip1Rect">
            <a:avLst/>
          </a:prstGeom>
          <a:solidFill>
            <a:srgbClr val="92D050"/>
          </a:solidFill>
        </p:spPr>
        <p:style>
          <a:lnRef idx="1">
            <a:schemeClr val="accent4"/>
          </a:lnRef>
          <a:fillRef idx="2">
            <a:schemeClr val="accent4"/>
          </a:fillRef>
          <a:effectRef idx="1">
            <a:schemeClr val="accent4"/>
          </a:effectRef>
          <a:fontRef idx="minor">
            <a:schemeClr val="dk1"/>
          </a:fontRef>
        </p:style>
        <p:txBody>
          <a:bodyPr lIns="93255" tIns="46628" rIns="93255" bIns="46628" rtlCol="0" anchor="t"/>
          <a:lstStyle/>
          <a:p>
            <a:pPr algn="ctr"/>
            <a:r>
              <a:rPr lang="en-US" sz="1350" dirty="0">
                <a:solidFill>
                  <a:schemeClr val="tx1"/>
                </a:solidFill>
              </a:rPr>
              <a:t>Data File</a:t>
            </a:r>
          </a:p>
        </p:txBody>
      </p:sp>
      <p:sp>
        <p:nvSpPr>
          <p:cNvPr id="5" name="Snip Single Corner Rectangle 4"/>
          <p:cNvSpPr/>
          <p:nvPr/>
        </p:nvSpPr>
        <p:spPr>
          <a:xfrm>
            <a:off x="3821321" y="4176238"/>
            <a:ext cx="1290663" cy="1801366"/>
          </a:xfrm>
          <a:prstGeom prst="snip1Rect">
            <a:avLst/>
          </a:prstGeom>
          <a:solidFill>
            <a:srgbClr val="FF0000"/>
          </a:solidFill>
        </p:spPr>
        <p:style>
          <a:lnRef idx="1">
            <a:schemeClr val="accent4"/>
          </a:lnRef>
          <a:fillRef idx="2">
            <a:schemeClr val="accent4"/>
          </a:fillRef>
          <a:effectRef idx="1">
            <a:schemeClr val="accent4"/>
          </a:effectRef>
          <a:fontRef idx="minor">
            <a:schemeClr val="dk1"/>
          </a:fontRef>
        </p:style>
        <p:txBody>
          <a:bodyPr lIns="93255" tIns="46628" rIns="93255" bIns="46628" rtlCol="0" anchor="t"/>
          <a:lstStyle/>
          <a:p>
            <a:pPr algn="ctr"/>
            <a:r>
              <a:rPr lang="en-US" sz="1350" dirty="0">
                <a:solidFill>
                  <a:schemeClr val="tx1"/>
                </a:solidFill>
              </a:rPr>
              <a:t>Delta File</a:t>
            </a:r>
          </a:p>
        </p:txBody>
      </p:sp>
      <p:sp>
        <p:nvSpPr>
          <p:cNvPr id="8" name="TextBox 7"/>
          <p:cNvSpPr txBox="1"/>
          <p:nvPr/>
        </p:nvSpPr>
        <p:spPr>
          <a:xfrm>
            <a:off x="3740268" y="1908563"/>
            <a:ext cx="294602" cy="329594"/>
          </a:xfrm>
          <a:prstGeom prst="rect">
            <a:avLst/>
          </a:prstGeom>
          <a:noFill/>
        </p:spPr>
        <p:txBody>
          <a:bodyPr wrap="none" lIns="93255" tIns="46628" rIns="93255" bIns="46628" rtlCol="0">
            <a:spAutoFit/>
          </a:bodyPr>
          <a:lstStyle/>
          <a:p>
            <a:r>
              <a:rPr lang="en-US" sz="1500" dirty="0"/>
              <a:t>0</a:t>
            </a:r>
          </a:p>
        </p:txBody>
      </p:sp>
      <p:sp>
        <p:nvSpPr>
          <p:cNvPr id="9" name="TextBox 8"/>
          <p:cNvSpPr txBox="1"/>
          <p:nvPr/>
        </p:nvSpPr>
        <p:spPr>
          <a:xfrm>
            <a:off x="4623483" y="1908563"/>
            <a:ext cx="507141" cy="329594"/>
          </a:xfrm>
          <a:prstGeom prst="rect">
            <a:avLst/>
          </a:prstGeom>
          <a:noFill/>
        </p:spPr>
        <p:txBody>
          <a:bodyPr wrap="none" lIns="93255" tIns="46628" rIns="93255" bIns="46628" rtlCol="0">
            <a:spAutoFit/>
          </a:bodyPr>
          <a:lstStyle/>
          <a:p>
            <a:r>
              <a:rPr lang="en-US" sz="1500" dirty="0"/>
              <a:t>100</a:t>
            </a:r>
          </a:p>
        </p:txBody>
      </p:sp>
      <p:sp>
        <p:nvSpPr>
          <p:cNvPr id="25" name="Rectangle 24"/>
          <p:cNvSpPr/>
          <p:nvPr/>
        </p:nvSpPr>
        <p:spPr>
          <a:xfrm>
            <a:off x="5859766" y="2585019"/>
            <a:ext cx="734779" cy="22598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(ins)</a:t>
            </a:r>
          </a:p>
        </p:txBody>
      </p:sp>
      <p:sp>
        <p:nvSpPr>
          <p:cNvPr id="26" name="Rectangle 25"/>
          <p:cNvSpPr/>
          <p:nvPr/>
        </p:nvSpPr>
        <p:spPr>
          <a:xfrm>
            <a:off x="6594545" y="2585019"/>
            <a:ext cx="734779" cy="22598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RowId</a:t>
            </a:r>
            <a:endParaRPr lang="en-US" sz="1199" dirty="0">
              <a:solidFill>
                <a:schemeClr val="bg1"/>
              </a:solidFill>
            </a:endParaRPr>
          </a:p>
        </p:txBody>
      </p:sp>
      <p:sp>
        <p:nvSpPr>
          <p:cNvPr id="27" name="Rectangle 26"/>
          <p:cNvSpPr/>
          <p:nvPr/>
        </p:nvSpPr>
        <p:spPr>
          <a:xfrm>
            <a:off x="7336390" y="2585021"/>
            <a:ext cx="734779" cy="225986"/>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TableId</a:t>
            </a:r>
            <a:endParaRPr lang="en-US" sz="1199" dirty="0">
              <a:solidFill>
                <a:schemeClr val="bg1"/>
              </a:solidFill>
            </a:endParaRPr>
          </a:p>
        </p:txBody>
      </p:sp>
      <p:sp>
        <p:nvSpPr>
          <p:cNvPr id="21" name="Rectangle 20"/>
          <p:cNvSpPr/>
          <p:nvPr/>
        </p:nvSpPr>
        <p:spPr>
          <a:xfrm>
            <a:off x="5859766" y="2811004"/>
            <a:ext cx="734779" cy="22598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(ins)</a:t>
            </a:r>
          </a:p>
        </p:txBody>
      </p:sp>
      <p:sp>
        <p:nvSpPr>
          <p:cNvPr id="22" name="Rectangle 21"/>
          <p:cNvSpPr/>
          <p:nvPr/>
        </p:nvSpPr>
        <p:spPr>
          <a:xfrm>
            <a:off x="6594545" y="2811004"/>
            <a:ext cx="734779" cy="22598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RowId</a:t>
            </a:r>
            <a:endParaRPr lang="en-US" sz="1199" dirty="0">
              <a:solidFill>
                <a:schemeClr val="bg1"/>
              </a:solidFill>
            </a:endParaRPr>
          </a:p>
        </p:txBody>
      </p:sp>
      <p:sp>
        <p:nvSpPr>
          <p:cNvPr id="23" name="Rectangle 22"/>
          <p:cNvSpPr/>
          <p:nvPr/>
        </p:nvSpPr>
        <p:spPr>
          <a:xfrm>
            <a:off x="7336390" y="2811005"/>
            <a:ext cx="734779" cy="225986"/>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TableId</a:t>
            </a:r>
            <a:endParaRPr lang="en-US" sz="1199" dirty="0">
              <a:solidFill>
                <a:schemeClr val="bg1"/>
              </a:solidFill>
            </a:endParaRPr>
          </a:p>
        </p:txBody>
      </p:sp>
      <p:sp>
        <p:nvSpPr>
          <p:cNvPr id="17" name="Rectangle 16"/>
          <p:cNvSpPr/>
          <p:nvPr/>
        </p:nvSpPr>
        <p:spPr>
          <a:xfrm>
            <a:off x="5859766" y="3036988"/>
            <a:ext cx="734779" cy="22598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(ins)</a:t>
            </a:r>
          </a:p>
        </p:txBody>
      </p:sp>
      <p:sp>
        <p:nvSpPr>
          <p:cNvPr id="18" name="Rectangle 17"/>
          <p:cNvSpPr/>
          <p:nvPr/>
        </p:nvSpPr>
        <p:spPr>
          <a:xfrm>
            <a:off x="6594545" y="3036988"/>
            <a:ext cx="734779" cy="22598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RowId</a:t>
            </a:r>
            <a:endParaRPr lang="en-US" sz="1199" dirty="0">
              <a:solidFill>
                <a:schemeClr val="bg1"/>
              </a:solidFill>
            </a:endParaRPr>
          </a:p>
        </p:txBody>
      </p:sp>
      <p:sp>
        <p:nvSpPr>
          <p:cNvPr id="19" name="Rectangle 18"/>
          <p:cNvSpPr/>
          <p:nvPr/>
        </p:nvSpPr>
        <p:spPr>
          <a:xfrm>
            <a:off x="7336390" y="3036990"/>
            <a:ext cx="734779" cy="225986"/>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TableId</a:t>
            </a:r>
            <a:endParaRPr lang="en-US" sz="1199" dirty="0">
              <a:solidFill>
                <a:schemeClr val="bg1"/>
              </a:solidFill>
            </a:endParaRPr>
          </a:p>
        </p:txBody>
      </p:sp>
      <p:grpSp>
        <p:nvGrpSpPr>
          <p:cNvPr id="28" name="Group 27"/>
          <p:cNvGrpSpPr/>
          <p:nvPr/>
        </p:nvGrpSpPr>
        <p:grpSpPr>
          <a:xfrm>
            <a:off x="5866320" y="4652676"/>
            <a:ext cx="2216464" cy="680602"/>
            <a:chOff x="4498549" y="3506774"/>
            <a:chExt cx="2173201" cy="667412"/>
          </a:xfrm>
        </p:grpSpPr>
        <p:grpSp>
          <p:nvGrpSpPr>
            <p:cNvPr id="29" name="Group 28"/>
            <p:cNvGrpSpPr/>
            <p:nvPr/>
          </p:nvGrpSpPr>
          <p:grpSpPr>
            <a:xfrm>
              <a:off x="4498549" y="3506774"/>
              <a:ext cx="2173201" cy="224202"/>
              <a:chOff x="5772383" y="1357745"/>
              <a:chExt cx="2173201" cy="353291"/>
            </a:xfrm>
          </p:grpSpPr>
          <p:sp>
            <p:nvSpPr>
              <p:cNvPr id="40" name="Rectangle 39"/>
              <p:cNvSpPr/>
              <p:nvPr/>
            </p:nvSpPr>
            <p:spPr>
              <a:xfrm>
                <a:off x="5791200" y="1357745"/>
                <a:ext cx="2154384" cy="353291"/>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199">
                  <a:solidFill>
                    <a:schemeClr val="tx1"/>
                  </a:solidFill>
                </a:endParaRPr>
              </a:p>
            </p:txBody>
          </p:sp>
          <p:sp>
            <p:nvSpPr>
              <p:cNvPr id="41" name="Rectangle 40"/>
              <p:cNvSpPr/>
              <p:nvPr/>
            </p:nvSpPr>
            <p:spPr>
              <a:xfrm>
                <a:off x="5772383" y="1357745"/>
                <a:ext cx="725398"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(ins)</a:t>
                </a:r>
              </a:p>
            </p:txBody>
          </p:sp>
          <p:sp>
            <p:nvSpPr>
              <p:cNvPr id="42" name="Rectangle 41"/>
              <p:cNvSpPr/>
              <p:nvPr/>
            </p:nvSpPr>
            <p:spPr>
              <a:xfrm>
                <a:off x="6497782"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RowId</a:t>
                </a:r>
                <a:endParaRPr lang="en-US" sz="1199" dirty="0">
                  <a:solidFill>
                    <a:schemeClr val="bg1"/>
                  </a:solidFill>
                </a:endParaRPr>
              </a:p>
            </p:txBody>
          </p:sp>
          <p:sp>
            <p:nvSpPr>
              <p:cNvPr id="43" name="Rectangle 42"/>
              <p:cNvSpPr/>
              <p:nvPr/>
            </p:nvSpPr>
            <p:spPr>
              <a:xfrm>
                <a:off x="7218686" y="1357747"/>
                <a:ext cx="720437" cy="349201"/>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(del)</a:t>
                </a:r>
              </a:p>
            </p:txBody>
          </p:sp>
        </p:grpSp>
        <p:grpSp>
          <p:nvGrpSpPr>
            <p:cNvPr id="30" name="Group 29"/>
            <p:cNvGrpSpPr/>
            <p:nvPr/>
          </p:nvGrpSpPr>
          <p:grpSpPr>
            <a:xfrm>
              <a:off x="4499016" y="3728377"/>
              <a:ext cx="2169269" cy="224203"/>
              <a:chOff x="5776315" y="1357743"/>
              <a:chExt cx="2169269" cy="353293"/>
            </a:xfrm>
          </p:grpSpPr>
          <p:sp>
            <p:nvSpPr>
              <p:cNvPr id="36" name="Rectangle 35"/>
              <p:cNvSpPr/>
              <p:nvPr/>
            </p:nvSpPr>
            <p:spPr>
              <a:xfrm>
                <a:off x="5791200" y="1357745"/>
                <a:ext cx="2154384" cy="3532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199">
                  <a:solidFill>
                    <a:schemeClr val="tx1"/>
                  </a:solidFill>
                </a:endParaRPr>
              </a:p>
            </p:txBody>
          </p:sp>
          <p:sp>
            <p:nvSpPr>
              <p:cNvPr id="37" name="Rectangle 36"/>
              <p:cNvSpPr/>
              <p:nvPr/>
            </p:nvSpPr>
            <p:spPr>
              <a:xfrm>
                <a:off x="5776315" y="1357745"/>
                <a:ext cx="725345"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(ins)</a:t>
                </a:r>
              </a:p>
            </p:txBody>
          </p:sp>
          <p:sp>
            <p:nvSpPr>
              <p:cNvPr id="38" name="Rectangle 37"/>
              <p:cNvSpPr/>
              <p:nvPr/>
            </p:nvSpPr>
            <p:spPr>
              <a:xfrm>
                <a:off x="6501661"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RowId</a:t>
                </a:r>
                <a:endParaRPr lang="en-US" sz="1199" dirty="0">
                  <a:solidFill>
                    <a:schemeClr val="bg1"/>
                  </a:solidFill>
                </a:endParaRPr>
              </a:p>
            </p:txBody>
          </p:sp>
          <p:sp>
            <p:nvSpPr>
              <p:cNvPr id="39" name="Rectangle 38"/>
              <p:cNvSpPr/>
              <p:nvPr/>
            </p:nvSpPr>
            <p:spPr>
              <a:xfrm>
                <a:off x="7222057" y="1357743"/>
                <a:ext cx="720437" cy="349201"/>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(del)</a:t>
                </a:r>
              </a:p>
            </p:txBody>
          </p:sp>
        </p:grpSp>
        <p:grpSp>
          <p:nvGrpSpPr>
            <p:cNvPr id="31" name="Group 30"/>
            <p:cNvGrpSpPr/>
            <p:nvPr/>
          </p:nvGrpSpPr>
          <p:grpSpPr>
            <a:xfrm>
              <a:off x="4498549" y="3949984"/>
              <a:ext cx="2166271" cy="224202"/>
              <a:chOff x="5779313" y="1357745"/>
              <a:chExt cx="2166271" cy="353291"/>
            </a:xfrm>
          </p:grpSpPr>
          <p:sp>
            <p:nvSpPr>
              <p:cNvPr id="32" name="Rectangle 31"/>
              <p:cNvSpPr/>
              <p:nvPr/>
            </p:nvSpPr>
            <p:spPr>
              <a:xfrm>
                <a:off x="5791200" y="1357745"/>
                <a:ext cx="2154384" cy="3532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199">
                  <a:solidFill>
                    <a:schemeClr val="tx1"/>
                  </a:solidFill>
                </a:endParaRPr>
              </a:p>
            </p:txBody>
          </p:sp>
          <p:sp>
            <p:nvSpPr>
              <p:cNvPr id="33" name="Rectangle 32"/>
              <p:cNvSpPr/>
              <p:nvPr/>
            </p:nvSpPr>
            <p:spPr>
              <a:xfrm>
                <a:off x="5779313" y="1357745"/>
                <a:ext cx="72622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(ins)</a:t>
                </a:r>
              </a:p>
            </p:txBody>
          </p:sp>
          <p:sp>
            <p:nvSpPr>
              <p:cNvPr id="34" name="Rectangle 33"/>
              <p:cNvSpPr/>
              <p:nvPr/>
            </p:nvSpPr>
            <p:spPr>
              <a:xfrm>
                <a:off x="6505539" y="1357745"/>
                <a:ext cx="720437" cy="349198"/>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err="1">
                    <a:solidFill>
                      <a:schemeClr val="bg1"/>
                    </a:solidFill>
                  </a:rPr>
                  <a:t>RowId</a:t>
                </a:r>
                <a:endParaRPr lang="en-US" sz="1199" dirty="0">
                  <a:solidFill>
                    <a:schemeClr val="bg1"/>
                  </a:solidFill>
                </a:endParaRPr>
              </a:p>
            </p:txBody>
          </p:sp>
          <p:sp>
            <p:nvSpPr>
              <p:cNvPr id="35" name="Rectangle 34"/>
              <p:cNvSpPr/>
              <p:nvPr/>
            </p:nvSpPr>
            <p:spPr>
              <a:xfrm>
                <a:off x="7225147" y="1357747"/>
                <a:ext cx="720437" cy="349200"/>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TS (del)</a:t>
                </a:r>
              </a:p>
            </p:txBody>
          </p:sp>
        </p:grpSp>
      </p:grpSp>
      <p:sp>
        <p:nvSpPr>
          <p:cNvPr id="46" name="Left Brace 45"/>
          <p:cNvSpPr/>
          <p:nvPr/>
        </p:nvSpPr>
        <p:spPr>
          <a:xfrm>
            <a:off x="3475024" y="2200019"/>
            <a:ext cx="240923" cy="3824367"/>
          </a:xfrm>
          <a:prstGeom prst="leftBrace">
            <a:avLst/>
          </a:prstGeom>
        </p:spPr>
        <p:style>
          <a:lnRef idx="2">
            <a:schemeClr val="accent1"/>
          </a:lnRef>
          <a:fillRef idx="0">
            <a:schemeClr val="accent1"/>
          </a:fillRef>
          <a:effectRef idx="1">
            <a:schemeClr val="accent1"/>
          </a:effectRef>
          <a:fontRef idx="minor">
            <a:schemeClr val="tx1"/>
          </a:fontRef>
        </p:style>
        <p:txBody>
          <a:bodyPr lIns="93255" tIns="46628" rIns="93255" bIns="46628" rtlCol="0" anchor="ctr"/>
          <a:lstStyle/>
          <a:p>
            <a:pPr algn="ctr"/>
            <a:endParaRPr lang="en-US" sz="1350" dirty="0"/>
          </a:p>
        </p:txBody>
      </p:sp>
      <p:sp>
        <p:nvSpPr>
          <p:cNvPr id="47" name="TextBox 46"/>
          <p:cNvSpPr txBox="1"/>
          <p:nvPr/>
        </p:nvSpPr>
        <p:spPr>
          <a:xfrm rot="16200000">
            <a:off x="2350302" y="3997273"/>
            <a:ext cx="1716193" cy="306052"/>
          </a:xfrm>
          <a:prstGeom prst="rect">
            <a:avLst/>
          </a:prstGeom>
          <a:noFill/>
        </p:spPr>
        <p:txBody>
          <a:bodyPr wrap="none" lIns="93255" tIns="46628" rIns="93255" bIns="46628" rtlCol="0">
            <a:spAutoFit/>
          </a:bodyPr>
          <a:lstStyle/>
          <a:p>
            <a:r>
              <a:rPr lang="en-US" sz="1350" dirty="0"/>
              <a:t>Checkpoint File Pair</a:t>
            </a:r>
          </a:p>
        </p:txBody>
      </p:sp>
      <p:sp>
        <p:nvSpPr>
          <p:cNvPr id="48" name="Rectangle 47"/>
          <p:cNvSpPr/>
          <p:nvPr/>
        </p:nvSpPr>
        <p:spPr>
          <a:xfrm>
            <a:off x="8082976" y="2585018"/>
            <a:ext cx="2084696" cy="22592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Row pay load</a:t>
            </a:r>
          </a:p>
        </p:txBody>
      </p:sp>
      <p:sp>
        <p:nvSpPr>
          <p:cNvPr id="49" name="Rectangle 48"/>
          <p:cNvSpPr/>
          <p:nvPr/>
        </p:nvSpPr>
        <p:spPr>
          <a:xfrm>
            <a:off x="8082784" y="2810944"/>
            <a:ext cx="2084696" cy="223335"/>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Row pay load</a:t>
            </a:r>
          </a:p>
        </p:txBody>
      </p:sp>
      <p:sp>
        <p:nvSpPr>
          <p:cNvPr id="50" name="Rectangle 49"/>
          <p:cNvSpPr/>
          <p:nvPr/>
        </p:nvSpPr>
        <p:spPr>
          <a:xfrm>
            <a:off x="8086147" y="3034278"/>
            <a:ext cx="2081333" cy="228694"/>
          </a:xfrm>
          <a:prstGeom prst="rect">
            <a:avLst/>
          </a:prstGeom>
          <a:solidFill>
            <a:schemeClr val="bg2">
              <a:lumMod val="50000"/>
              <a:lumOff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99" dirty="0">
                <a:solidFill>
                  <a:schemeClr val="bg1"/>
                </a:solidFill>
              </a:rPr>
              <a:t>Row pay load</a:t>
            </a:r>
          </a:p>
        </p:txBody>
      </p:sp>
      <p:sp>
        <p:nvSpPr>
          <p:cNvPr id="3" name="Right Brace 2"/>
          <p:cNvSpPr/>
          <p:nvPr/>
        </p:nvSpPr>
        <p:spPr>
          <a:xfrm>
            <a:off x="5327927" y="2448290"/>
            <a:ext cx="356602" cy="1498555"/>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1" name="Right Brace 50"/>
          <p:cNvSpPr/>
          <p:nvPr/>
        </p:nvSpPr>
        <p:spPr>
          <a:xfrm>
            <a:off x="5264097" y="4361162"/>
            <a:ext cx="356602" cy="1498555"/>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extBox 11"/>
          <p:cNvSpPr txBox="1"/>
          <p:nvPr/>
        </p:nvSpPr>
        <p:spPr>
          <a:xfrm>
            <a:off x="5106487" y="1910698"/>
            <a:ext cx="2356572" cy="390945"/>
          </a:xfrm>
          <a:prstGeom prst="rect">
            <a:avLst/>
          </a:prstGeom>
          <a:noFill/>
        </p:spPr>
        <p:txBody>
          <a:bodyPr wrap="none" lIns="137141" tIns="109712" rIns="137141" bIns="109712" rtlCol="0">
            <a:spAutoFit/>
          </a:bodyPr>
          <a:lstStyle/>
          <a:p>
            <a:pPr>
              <a:lnSpc>
                <a:spcPct val="90000"/>
              </a:lnSpc>
              <a:spcAft>
                <a:spcPts val="450"/>
              </a:spcAft>
            </a:pPr>
            <a:r>
              <a:rPr lang="en-US" sz="1199" dirty="0"/>
              <a:t>Transaction Timestamp Range</a:t>
            </a:r>
          </a:p>
        </p:txBody>
      </p:sp>
      <p:sp>
        <p:nvSpPr>
          <p:cNvPr id="13" name="TextBox 12"/>
          <p:cNvSpPr txBox="1"/>
          <p:nvPr/>
        </p:nvSpPr>
        <p:spPr>
          <a:xfrm>
            <a:off x="5743972" y="3326823"/>
            <a:ext cx="2482461" cy="625718"/>
          </a:xfrm>
          <a:prstGeom prst="rect">
            <a:avLst/>
          </a:prstGeom>
          <a:noFill/>
        </p:spPr>
        <p:txBody>
          <a:bodyPr wrap="none" lIns="137141" tIns="109712" rIns="137141" bIns="109712" rtlCol="0">
            <a:spAutoFit/>
          </a:bodyPr>
          <a:lstStyle/>
          <a:p>
            <a:pPr>
              <a:lnSpc>
                <a:spcPct val="90000"/>
              </a:lnSpc>
              <a:spcAft>
                <a:spcPts val="450"/>
              </a:spcAft>
            </a:pPr>
            <a:r>
              <a:rPr lang="en-US" sz="1199" dirty="0"/>
              <a:t>Data file contains rows inserted </a:t>
            </a:r>
          </a:p>
          <a:p>
            <a:pPr>
              <a:lnSpc>
                <a:spcPct val="90000"/>
              </a:lnSpc>
              <a:spcAft>
                <a:spcPts val="450"/>
              </a:spcAft>
            </a:pPr>
            <a:r>
              <a:rPr lang="en-US" sz="1199" dirty="0"/>
              <a:t>within a given transaction range</a:t>
            </a:r>
          </a:p>
        </p:txBody>
      </p:sp>
      <p:sp>
        <p:nvSpPr>
          <p:cNvPr id="52" name="TextBox 51"/>
          <p:cNvSpPr txBox="1"/>
          <p:nvPr/>
        </p:nvSpPr>
        <p:spPr>
          <a:xfrm>
            <a:off x="5625985" y="5394578"/>
            <a:ext cx="2482461" cy="625718"/>
          </a:xfrm>
          <a:prstGeom prst="rect">
            <a:avLst/>
          </a:prstGeom>
          <a:noFill/>
        </p:spPr>
        <p:txBody>
          <a:bodyPr wrap="none" lIns="137141" tIns="109712" rIns="137141" bIns="109712" rtlCol="0">
            <a:spAutoFit/>
          </a:bodyPr>
          <a:lstStyle/>
          <a:p>
            <a:pPr>
              <a:lnSpc>
                <a:spcPct val="90000"/>
              </a:lnSpc>
              <a:spcAft>
                <a:spcPts val="450"/>
              </a:spcAft>
            </a:pPr>
            <a:r>
              <a:rPr lang="en-US" sz="1199" dirty="0">
                <a:gradFill>
                  <a:gsLst>
                    <a:gs pos="2917">
                      <a:schemeClr val="tx1"/>
                    </a:gs>
                    <a:gs pos="30000">
                      <a:schemeClr val="tx1"/>
                    </a:gs>
                  </a:gsLst>
                  <a:lin ang="5400000" scaled="0"/>
                </a:gradFill>
              </a:rPr>
              <a:t>Delta file contains deleted rows</a:t>
            </a:r>
          </a:p>
          <a:p>
            <a:pPr>
              <a:lnSpc>
                <a:spcPct val="90000"/>
              </a:lnSpc>
              <a:spcAft>
                <a:spcPts val="450"/>
              </a:spcAft>
            </a:pPr>
            <a:r>
              <a:rPr lang="en-US" sz="1199" dirty="0">
                <a:gradFill>
                  <a:gsLst>
                    <a:gs pos="2917">
                      <a:schemeClr val="tx1"/>
                    </a:gs>
                    <a:gs pos="30000">
                      <a:schemeClr val="tx1"/>
                    </a:gs>
                  </a:gsLst>
                  <a:lin ang="5400000" scaled="0"/>
                </a:gradFill>
              </a:rPr>
              <a:t>within a given transaction range</a:t>
            </a:r>
          </a:p>
        </p:txBody>
      </p:sp>
    </p:spTree>
    <p:extLst>
      <p:ext uri="{BB962C8B-B14F-4D97-AF65-F5344CB8AC3E}">
        <p14:creationId xmlns:p14="http://schemas.microsoft.com/office/powerpoint/2010/main" val="344937086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036" y="911339"/>
            <a:ext cx="9326033" cy="688084"/>
          </a:xfrm>
        </p:spPr>
        <p:txBody>
          <a:bodyPr/>
          <a:lstStyle/>
          <a:p>
            <a:r>
              <a:rPr lang="en-US" sz="3750" dirty="0"/>
              <a:t>Populating Data/Delta files </a:t>
            </a:r>
          </a:p>
        </p:txBody>
      </p:sp>
      <p:sp>
        <p:nvSpPr>
          <p:cNvPr id="4" name="Rectangle 3"/>
          <p:cNvSpPr/>
          <p:nvPr/>
        </p:nvSpPr>
        <p:spPr>
          <a:xfrm>
            <a:off x="4486487" y="2338604"/>
            <a:ext cx="3714691" cy="611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1350" dirty="0"/>
              <a:t>Offline Checkpoint Thread</a:t>
            </a:r>
          </a:p>
        </p:txBody>
      </p:sp>
      <p:sp>
        <p:nvSpPr>
          <p:cNvPr id="6" name="Flowchart: Magnetic Disk 5"/>
          <p:cNvSpPr/>
          <p:nvPr/>
        </p:nvSpPr>
        <p:spPr>
          <a:xfrm>
            <a:off x="4440789" y="3643922"/>
            <a:ext cx="4000437" cy="1959807"/>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lIns="93255" tIns="93255" rIns="93255" bIns="373023" rtlCol="0" anchor="ctr"/>
          <a:lstStyle/>
          <a:p>
            <a:pPr algn="ctr"/>
            <a:endParaRPr lang="en-US" sz="1425" dirty="0">
              <a:solidFill>
                <a:prstClr val="black"/>
              </a:solidFill>
              <a:latin typeface="Segoe UI Light" pitchFamily="34" charset="0"/>
            </a:endParaRPr>
          </a:p>
          <a:p>
            <a:pPr algn="ctr"/>
            <a:endParaRPr lang="en-US" sz="1425" dirty="0">
              <a:solidFill>
                <a:prstClr val="black"/>
              </a:solidFill>
              <a:latin typeface="Segoe UI Light" pitchFamily="34" charset="0"/>
            </a:endParaRPr>
          </a:p>
          <a:p>
            <a:pPr algn="ctr"/>
            <a:endParaRPr lang="en-US" sz="1425"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r>
              <a:rPr lang="en-US" sz="1425" b="1" dirty="0">
                <a:solidFill>
                  <a:prstClr val="black"/>
                </a:solidFill>
                <a:latin typeface="Segoe UI Light" pitchFamily="34" charset="0"/>
              </a:rPr>
              <a:t>Memory-optimized Table </a:t>
            </a:r>
            <a:r>
              <a:rPr lang="en-US" sz="1425" b="1" dirty="0" err="1">
                <a:solidFill>
                  <a:prstClr val="black"/>
                </a:solidFill>
                <a:latin typeface="Segoe UI Light" pitchFamily="34" charset="0"/>
              </a:rPr>
              <a:t>Filegroup</a:t>
            </a:r>
            <a:endParaRPr lang="en-US" sz="1425" dirty="0">
              <a:solidFill>
                <a:prstClr val="black"/>
              </a:solidFill>
              <a:latin typeface="Segoe UI Light" pitchFamily="34" charset="0"/>
            </a:endParaRPr>
          </a:p>
        </p:txBody>
      </p:sp>
      <p:sp>
        <p:nvSpPr>
          <p:cNvPr id="7" name="Rectangle 83"/>
          <p:cNvSpPr/>
          <p:nvPr/>
        </p:nvSpPr>
        <p:spPr>
          <a:xfrm>
            <a:off x="4897303" y="3862877"/>
            <a:ext cx="340329" cy="1155813"/>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049" b="1" dirty="0">
                <a:solidFill>
                  <a:schemeClr val="tx1"/>
                </a:solidFill>
                <a:latin typeface="Segoe UI Light" pitchFamily="34" charset="0"/>
              </a:rPr>
              <a:t>Range </a:t>
            </a:r>
            <a:r>
              <a:rPr lang="en-US" sz="1049" b="1" dirty="0" smtClean="0">
                <a:solidFill>
                  <a:schemeClr val="tx1"/>
                </a:solidFill>
                <a:latin typeface="Segoe UI Light" pitchFamily="34" charset="0"/>
              </a:rPr>
              <a:t>100-200</a:t>
            </a:r>
            <a:r>
              <a:rPr lang="en-US" sz="1049" b="1" dirty="0" smtClean="0">
                <a:solidFill>
                  <a:schemeClr val="bg2"/>
                </a:solidFill>
                <a:latin typeface="Segoe UI Light" pitchFamily="34" charset="0"/>
              </a:rPr>
              <a:t> </a:t>
            </a:r>
            <a:endParaRPr lang="en-US" sz="1049" b="1" dirty="0">
              <a:solidFill>
                <a:schemeClr val="bg2"/>
              </a:solidFill>
              <a:latin typeface="Segoe UI Light" pitchFamily="34" charset="0"/>
            </a:endParaRPr>
          </a:p>
        </p:txBody>
      </p:sp>
      <p:sp>
        <p:nvSpPr>
          <p:cNvPr id="8" name="Rectangle 83"/>
          <p:cNvSpPr/>
          <p:nvPr/>
        </p:nvSpPr>
        <p:spPr>
          <a:xfrm>
            <a:off x="5621455" y="3862877"/>
            <a:ext cx="340329" cy="1155813"/>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049" b="1" dirty="0">
                <a:solidFill>
                  <a:schemeClr val="tx1"/>
                </a:solidFill>
                <a:latin typeface="Segoe UI Light" pitchFamily="34" charset="0"/>
              </a:rPr>
              <a:t>Range </a:t>
            </a:r>
            <a:r>
              <a:rPr lang="en-US" sz="1049" b="1" dirty="0" smtClean="0">
                <a:solidFill>
                  <a:schemeClr val="tx1"/>
                </a:solidFill>
                <a:latin typeface="Segoe UI Light" pitchFamily="34" charset="0"/>
              </a:rPr>
              <a:t>200-300</a:t>
            </a:r>
            <a:endParaRPr lang="en-US" sz="1049" b="1" dirty="0">
              <a:solidFill>
                <a:schemeClr val="tx1"/>
              </a:solidFill>
              <a:latin typeface="Segoe UI Light" pitchFamily="34" charset="0"/>
            </a:endParaRPr>
          </a:p>
        </p:txBody>
      </p:sp>
      <p:sp>
        <p:nvSpPr>
          <p:cNvPr id="9" name="Rectangle 83"/>
          <p:cNvSpPr/>
          <p:nvPr/>
        </p:nvSpPr>
        <p:spPr>
          <a:xfrm>
            <a:off x="6285027" y="3862877"/>
            <a:ext cx="340329" cy="1155813"/>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049" b="1" dirty="0">
                <a:solidFill>
                  <a:schemeClr val="tx1"/>
                </a:solidFill>
                <a:latin typeface="Segoe UI Light" pitchFamily="34" charset="0"/>
              </a:rPr>
              <a:t>Range</a:t>
            </a:r>
            <a:r>
              <a:rPr lang="en-US" sz="1049" b="1" dirty="0">
                <a:solidFill>
                  <a:schemeClr val="bg2"/>
                </a:solidFill>
                <a:latin typeface="Segoe UI Light" pitchFamily="34" charset="0"/>
              </a:rPr>
              <a:t> </a:t>
            </a:r>
            <a:r>
              <a:rPr lang="en-US" sz="1049" b="1" dirty="0" smtClean="0">
                <a:solidFill>
                  <a:schemeClr val="tx1"/>
                </a:solidFill>
                <a:latin typeface="Segoe UI Light" pitchFamily="34" charset="0"/>
              </a:rPr>
              <a:t>300-400</a:t>
            </a:r>
            <a:endParaRPr lang="en-US" sz="1049" b="1" dirty="0">
              <a:solidFill>
                <a:schemeClr val="tx1"/>
              </a:solidFill>
              <a:latin typeface="Segoe UI Light" pitchFamily="34" charset="0"/>
            </a:endParaRPr>
          </a:p>
        </p:txBody>
      </p:sp>
      <p:sp>
        <p:nvSpPr>
          <p:cNvPr id="10" name="Rectangle 83"/>
          <p:cNvSpPr/>
          <p:nvPr/>
        </p:nvSpPr>
        <p:spPr>
          <a:xfrm>
            <a:off x="5235759" y="4750750"/>
            <a:ext cx="306995" cy="2679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1" name="Rectangle 83"/>
          <p:cNvSpPr/>
          <p:nvPr/>
        </p:nvSpPr>
        <p:spPr>
          <a:xfrm>
            <a:off x="5957913" y="4323722"/>
            <a:ext cx="272902" cy="6949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2" name="Rectangle 83"/>
          <p:cNvSpPr/>
          <p:nvPr/>
        </p:nvSpPr>
        <p:spPr>
          <a:xfrm>
            <a:off x="6621701" y="4496550"/>
            <a:ext cx="275229" cy="522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3" name="Rectangle 83"/>
          <p:cNvSpPr/>
          <p:nvPr/>
        </p:nvSpPr>
        <p:spPr>
          <a:xfrm>
            <a:off x="6950693" y="3862877"/>
            <a:ext cx="340329" cy="1155813"/>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049" b="1" dirty="0">
                <a:solidFill>
                  <a:schemeClr val="tx1"/>
                </a:solidFill>
                <a:latin typeface="Segoe UI Light" pitchFamily="34" charset="0"/>
              </a:rPr>
              <a:t>Range </a:t>
            </a:r>
            <a:r>
              <a:rPr lang="en-US" sz="1049" b="1" dirty="0" smtClean="0">
                <a:solidFill>
                  <a:schemeClr val="tx1"/>
                </a:solidFill>
                <a:latin typeface="Segoe UI Light" pitchFamily="34" charset="0"/>
              </a:rPr>
              <a:t>400-500</a:t>
            </a:r>
            <a:endParaRPr lang="en-US" sz="1049" b="1" dirty="0">
              <a:solidFill>
                <a:schemeClr val="tx1"/>
              </a:solidFill>
              <a:latin typeface="Segoe UI Light" pitchFamily="34" charset="0"/>
            </a:endParaRPr>
          </a:p>
        </p:txBody>
      </p:sp>
      <p:sp>
        <p:nvSpPr>
          <p:cNvPr id="14" name="Rectangle 83"/>
          <p:cNvSpPr/>
          <p:nvPr/>
        </p:nvSpPr>
        <p:spPr>
          <a:xfrm>
            <a:off x="7291022" y="4893692"/>
            <a:ext cx="275229" cy="1249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5" name="Rectangle 83"/>
          <p:cNvSpPr/>
          <p:nvPr/>
        </p:nvSpPr>
        <p:spPr>
          <a:xfrm>
            <a:off x="7627511" y="3858734"/>
            <a:ext cx="340329" cy="1155813"/>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049" b="1" dirty="0">
                <a:solidFill>
                  <a:schemeClr val="tx1"/>
                </a:solidFill>
                <a:latin typeface="Segoe UI Light" pitchFamily="34" charset="0"/>
              </a:rPr>
              <a:t>Range 500-</a:t>
            </a:r>
          </a:p>
        </p:txBody>
      </p:sp>
      <p:cxnSp>
        <p:nvCxnSpPr>
          <p:cNvPr id="16" name="Straight Arrow Connector 15"/>
          <p:cNvCxnSpPr>
            <a:stCxn id="4" idx="2"/>
          </p:cNvCxnSpPr>
          <p:nvPr/>
        </p:nvCxnSpPr>
        <p:spPr>
          <a:xfrm>
            <a:off x="6343832" y="2950220"/>
            <a:ext cx="2542" cy="2223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88097" y="3172591"/>
            <a:ext cx="2455912"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844006" y="3172592"/>
            <a:ext cx="0" cy="6795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96970" y="3172592"/>
            <a:ext cx="3237" cy="15589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53269" y="3388197"/>
            <a:ext cx="896251" cy="258835"/>
          </a:xfrm>
          <a:prstGeom prst="rect">
            <a:avLst/>
          </a:prstGeom>
          <a:noFill/>
        </p:spPr>
        <p:txBody>
          <a:bodyPr wrap="none" lIns="93255" tIns="46628" rIns="93255" bIns="46628" rtlCol="0">
            <a:spAutoFit/>
          </a:bodyPr>
          <a:lstStyle/>
          <a:p>
            <a:r>
              <a:rPr lang="en-US" sz="1049" dirty="0"/>
              <a:t>New Inserts</a:t>
            </a:r>
          </a:p>
        </p:txBody>
      </p:sp>
      <p:cxnSp>
        <p:nvCxnSpPr>
          <p:cNvPr id="21" name="Straight Arrow Connector 20"/>
          <p:cNvCxnSpPr>
            <a:endCxn id="11" idx="0"/>
          </p:cNvCxnSpPr>
          <p:nvPr/>
        </p:nvCxnSpPr>
        <p:spPr>
          <a:xfrm>
            <a:off x="6094364" y="3176734"/>
            <a:ext cx="1" cy="11469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367766" y="3176735"/>
            <a:ext cx="4416" cy="17079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31481" y="3408778"/>
            <a:ext cx="1190605" cy="223652"/>
          </a:xfrm>
          <a:prstGeom prst="rect">
            <a:avLst/>
          </a:prstGeom>
          <a:noFill/>
        </p:spPr>
        <p:txBody>
          <a:bodyPr wrap="square" lIns="93255" tIns="46628" rIns="93255" bIns="46628" rtlCol="0">
            <a:spAutoFit/>
          </a:bodyPr>
          <a:lstStyle/>
          <a:p>
            <a:r>
              <a:rPr lang="en-US" sz="825" dirty="0"/>
              <a:t>Delete 450 TS</a:t>
            </a:r>
          </a:p>
        </p:txBody>
      </p:sp>
      <p:sp>
        <p:nvSpPr>
          <p:cNvPr id="24" name="TextBox 23"/>
          <p:cNvSpPr txBox="1"/>
          <p:nvPr/>
        </p:nvSpPr>
        <p:spPr>
          <a:xfrm>
            <a:off x="5683156" y="3428706"/>
            <a:ext cx="904134" cy="223652"/>
          </a:xfrm>
          <a:prstGeom prst="rect">
            <a:avLst/>
          </a:prstGeom>
          <a:noFill/>
        </p:spPr>
        <p:txBody>
          <a:bodyPr wrap="square" lIns="93255" tIns="46628" rIns="93255" bIns="46628" rtlCol="0">
            <a:spAutoFit/>
          </a:bodyPr>
          <a:lstStyle/>
          <a:p>
            <a:r>
              <a:rPr lang="en-US" sz="825" dirty="0"/>
              <a:t>Delete  250 TS</a:t>
            </a:r>
          </a:p>
        </p:txBody>
      </p:sp>
      <p:sp>
        <p:nvSpPr>
          <p:cNvPr id="25" name="TextBox 24"/>
          <p:cNvSpPr txBox="1"/>
          <p:nvPr/>
        </p:nvSpPr>
        <p:spPr>
          <a:xfrm>
            <a:off x="4551656" y="3338526"/>
            <a:ext cx="906298" cy="223652"/>
          </a:xfrm>
          <a:prstGeom prst="rect">
            <a:avLst/>
          </a:prstGeom>
          <a:noFill/>
        </p:spPr>
        <p:txBody>
          <a:bodyPr wrap="square" lIns="93255" tIns="46628" rIns="93255" bIns="46628" rtlCol="0">
            <a:spAutoFit/>
          </a:bodyPr>
          <a:lstStyle/>
          <a:p>
            <a:r>
              <a:rPr lang="en-US" sz="825" dirty="0"/>
              <a:t>Delete 150 TS</a:t>
            </a:r>
          </a:p>
        </p:txBody>
      </p:sp>
      <p:sp>
        <p:nvSpPr>
          <p:cNvPr id="26" name="Rectangle 83"/>
          <p:cNvSpPr/>
          <p:nvPr/>
        </p:nvSpPr>
        <p:spPr>
          <a:xfrm>
            <a:off x="3520548" y="5713977"/>
            <a:ext cx="3116812" cy="399045"/>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3255" tIns="46628" rIns="93255" bIns="46628" rtlCol="0" anchor="ctr"/>
          <a:lstStyle/>
          <a:p>
            <a:pPr algn="ctr"/>
            <a:r>
              <a:rPr lang="en-US" sz="1049" b="1" dirty="0">
                <a:solidFill>
                  <a:schemeClr val="tx1"/>
                </a:solidFill>
                <a:latin typeface="Segoe UI Light" pitchFamily="34" charset="0"/>
              </a:rPr>
              <a:t>Data file with rows generated in timestamp range</a:t>
            </a:r>
            <a:r>
              <a:rPr lang="en-US" sz="1425" b="1" dirty="0">
                <a:solidFill>
                  <a:schemeClr val="tx1"/>
                </a:solidFill>
                <a:latin typeface="Segoe UI Light" pitchFamily="34" charset="0"/>
              </a:rPr>
              <a:t> </a:t>
            </a:r>
          </a:p>
        </p:txBody>
      </p:sp>
      <p:sp>
        <p:nvSpPr>
          <p:cNvPr id="27" name="Rectangle 83"/>
          <p:cNvSpPr/>
          <p:nvPr/>
        </p:nvSpPr>
        <p:spPr>
          <a:xfrm>
            <a:off x="6683362" y="5713977"/>
            <a:ext cx="3096136" cy="399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55" tIns="46628" rIns="93255" bIns="46628" rtlCol="0" anchor="ctr"/>
          <a:lstStyle/>
          <a:p>
            <a:pPr algn="ctr"/>
            <a:r>
              <a:rPr lang="en-US" sz="1425" b="1" dirty="0">
                <a:solidFill>
                  <a:schemeClr val="bg1"/>
                </a:solidFill>
                <a:latin typeface="Segoe UI Light" pitchFamily="34" charset="0"/>
              </a:rPr>
              <a:t> </a:t>
            </a:r>
            <a:r>
              <a:rPr lang="en-US" sz="1049" b="1" dirty="0">
                <a:solidFill>
                  <a:schemeClr val="tx1"/>
                </a:solidFill>
                <a:latin typeface="Segoe UI Light" pitchFamily="34" charset="0"/>
              </a:rPr>
              <a:t>IDs of Deleted Rows (height indicates % deleted)</a:t>
            </a:r>
          </a:p>
        </p:txBody>
      </p:sp>
      <p:sp>
        <p:nvSpPr>
          <p:cNvPr id="28" name="Rectangle 27"/>
          <p:cNvSpPr/>
          <p:nvPr/>
        </p:nvSpPr>
        <p:spPr>
          <a:xfrm>
            <a:off x="3315325" y="1851432"/>
            <a:ext cx="5851758" cy="2822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a:solidFill>
                <a:schemeClr val="tx1"/>
              </a:solidFill>
            </a:endParaRPr>
          </a:p>
        </p:txBody>
      </p:sp>
      <p:sp>
        <p:nvSpPr>
          <p:cNvPr id="29" name="Rectangle 28"/>
          <p:cNvSpPr/>
          <p:nvPr/>
        </p:nvSpPr>
        <p:spPr>
          <a:xfrm>
            <a:off x="6346374" y="1856803"/>
            <a:ext cx="805282" cy="263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Del Tran2</a:t>
            </a:r>
            <a:br>
              <a:rPr lang="en-US" sz="825" dirty="0">
                <a:solidFill>
                  <a:schemeClr val="tx1"/>
                </a:solidFill>
                <a:latin typeface="Calibri" panose="020F0502020204030204" pitchFamily="34" charset="0"/>
                <a:cs typeface="Calibri" panose="020F0502020204030204" pitchFamily="34" charset="0"/>
              </a:rPr>
            </a:br>
            <a:r>
              <a:rPr lang="en-US" sz="825" dirty="0">
                <a:solidFill>
                  <a:schemeClr val="tx1"/>
                </a:solidFill>
                <a:latin typeface="Calibri" panose="020F0502020204030204" pitchFamily="34" charset="0"/>
                <a:cs typeface="Calibri" panose="020F0502020204030204" pitchFamily="34" charset="0"/>
              </a:rPr>
              <a:t>(TS 450)</a:t>
            </a:r>
          </a:p>
        </p:txBody>
      </p:sp>
      <p:sp>
        <p:nvSpPr>
          <p:cNvPr id="30" name="Rectangle 29"/>
          <p:cNvSpPr/>
          <p:nvPr/>
        </p:nvSpPr>
        <p:spPr>
          <a:xfrm>
            <a:off x="7263508" y="1870749"/>
            <a:ext cx="791705" cy="263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Del Tran3</a:t>
            </a:r>
            <a:br>
              <a:rPr lang="en-US" sz="825" dirty="0">
                <a:solidFill>
                  <a:schemeClr val="tx1"/>
                </a:solidFill>
                <a:latin typeface="Calibri" panose="020F0502020204030204" pitchFamily="34" charset="0"/>
                <a:cs typeface="Calibri" panose="020F0502020204030204" pitchFamily="34" charset="0"/>
              </a:rPr>
            </a:br>
            <a:r>
              <a:rPr lang="en-US" sz="825" dirty="0">
                <a:solidFill>
                  <a:schemeClr val="tx1"/>
                </a:solidFill>
                <a:latin typeface="Calibri" panose="020F0502020204030204" pitchFamily="34" charset="0"/>
                <a:cs typeface="Calibri" panose="020F0502020204030204" pitchFamily="34" charset="0"/>
              </a:rPr>
              <a:t>(TS 250)</a:t>
            </a:r>
          </a:p>
        </p:txBody>
      </p:sp>
      <p:sp>
        <p:nvSpPr>
          <p:cNvPr id="31" name="Rectangle 30"/>
          <p:cNvSpPr/>
          <p:nvPr/>
        </p:nvSpPr>
        <p:spPr>
          <a:xfrm>
            <a:off x="4609278" y="1874463"/>
            <a:ext cx="775582" cy="253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itchFamily="34" charset="0"/>
                <a:cs typeface="Angsana New" pitchFamily="18" charset="-34"/>
              </a:rPr>
              <a:t>Del </a:t>
            </a:r>
            <a:r>
              <a:rPr lang="en-US" sz="825" dirty="0">
                <a:solidFill>
                  <a:schemeClr val="tx1"/>
                </a:solidFill>
                <a:latin typeface="Calibri" panose="020F0502020204030204" pitchFamily="34" charset="0"/>
                <a:cs typeface="Calibri" panose="020F0502020204030204" pitchFamily="34" charset="0"/>
              </a:rPr>
              <a:t>Tran1(TS150</a:t>
            </a:r>
            <a:r>
              <a:rPr lang="en-US" sz="900" dirty="0">
                <a:solidFill>
                  <a:schemeClr val="bg2"/>
                </a:solidFill>
                <a:latin typeface="Angsana New" pitchFamily="18" charset="-34"/>
                <a:cs typeface="Angsana New" pitchFamily="18" charset="-34"/>
              </a:rPr>
              <a:t>)</a:t>
            </a:r>
          </a:p>
        </p:txBody>
      </p:sp>
      <p:sp>
        <p:nvSpPr>
          <p:cNvPr id="32" name="Rectangle 31"/>
          <p:cNvSpPr/>
          <p:nvPr/>
        </p:nvSpPr>
        <p:spPr>
          <a:xfrm>
            <a:off x="8141900" y="1864171"/>
            <a:ext cx="874148" cy="263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Insert into Hekaton T1</a:t>
            </a:r>
          </a:p>
        </p:txBody>
      </p:sp>
      <p:sp>
        <p:nvSpPr>
          <p:cNvPr id="33" name="Rectangle 32"/>
          <p:cNvSpPr/>
          <p:nvPr/>
        </p:nvSpPr>
        <p:spPr>
          <a:xfrm>
            <a:off x="5471548" y="1863131"/>
            <a:ext cx="775582" cy="2573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2"/>
                </a:solidFill>
                <a:latin typeface="Calibri" panose="020F0502020204030204" pitchFamily="34" charset="0"/>
                <a:cs typeface="Calibri" panose="020F0502020204030204" pitchFamily="34" charset="0"/>
              </a:rPr>
              <a:t>Log in disk Table</a:t>
            </a:r>
          </a:p>
        </p:txBody>
      </p:sp>
      <p:sp>
        <p:nvSpPr>
          <p:cNvPr id="34" name="Rectangle 33"/>
          <p:cNvSpPr/>
          <p:nvPr/>
        </p:nvSpPr>
        <p:spPr>
          <a:xfrm>
            <a:off x="4609278" y="1861216"/>
            <a:ext cx="775582" cy="259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Del Tran1</a:t>
            </a:r>
            <a:br>
              <a:rPr lang="en-US" sz="825" dirty="0">
                <a:solidFill>
                  <a:schemeClr val="tx1"/>
                </a:solidFill>
                <a:latin typeface="Calibri" panose="020F0502020204030204" pitchFamily="34" charset="0"/>
                <a:cs typeface="Calibri" panose="020F0502020204030204" pitchFamily="34" charset="0"/>
              </a:rPr>
            </a:br>
            <a:r>
              <a:rPr lang="en-US" sz="825" dirty="0">
                <a:solidFill>
                  <a:schemeClr val="tx1"/>
                </a:solidFill>
                <a:latin typeface="Calibri" panose="020F0502020204030204" pitchFamily="34" charset="0"/>
                <a:cs typeface="Calibri" panose="020F0502020204030204" pitchFamily="34" charset="0"/>
              </a:rPr>
              <a:t>(row TS150)</a:t>
            </a:r>
          </a:p>
        </p:txBody>
      </p:sp>
      <p:sp>
        <p:nvSpPr>
          <p:cNvPr id="35" name="Rectangle 34"/>
          <p:cNvSpPr/>
          <p:nvPr/>
        </p:nvSpPr>
        <p:spPr>
          <a:xfrm>
            <a:off x="6340561" y="1868998"/>
            <a:ext cx="805282" cy="253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Del Tran2</a:t>
            </a:r>
            <a:br>
              <a:rPr lang="en-US" sz="825" dirty="0">
                <a:solidFill>
                  <a:schemeClr val="tx1"/>
                </a:solidFill>
                <a:latin typeface="Calibri" panose="020F0502020204030204" pitchFamily="34" charset="0"/>
                <a:cs typeface="Calibri" panose="020F0502020204030204" pitchFamily="34" charset="0"/>
              </a:rPr>
            </a:br>
            <a:r>
              <a:rPr lang="en-US" sz="825" dirty="0">
                <a:solidFill>
                  <a:schemeClr val="tx1"/>
                </a:solidFill>
                <a:latin typeface="Calibri" panose="020F0502020204030204" pitchFamily="34" charset="0"/>
                <a:cs typeface="Calibri" panose="020F0502020204030204" pitchFamily="34" charset="0"/>
              </a:rPr>
              <a:t>(row TS 450)</a:t>
            </a:r>
          </a:p>
        </p:txBody>
      </p:sp>
      <p:sp>
        <p:nvSpPr>
          <p:cNvPr id="36" name="Rectangle 35"/>
          <p:cNvSpPr/>
          <p:nvPr/>
        </p:nvSpPr>
        <p:spPr>
          <a:xfrm>
            <a:off x="7263508" y="1862995"/>
            <a:ext cx="791705" cy="252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Del Tran3</a:t>
            </a:r>
            <a:br>
              <a:rPr lang="en-US" sz="825" dirty="0">
                <a:solidFill>
                  <a:schemeClr val="tx1"/>
                </a:solidFill>
                <a:latin typeface="Calibri" panose="020F0502020204030204" pitchFamily="34" charset="0"/>
                <a:cs typeface="Calibri" panose="020F0502020204030204" pitchFamily="34" charset="0"/>
              </a:rPr>
            </a:br>
            <a:r>
              <a:rPr lang="en-US" sz="825" dirty="0">
                <a:solidFill>
                  <a:schemeClr val="tx1"/>
                </a:solidFill>
                <a:latin typeface="Calibri" panose="020F0502020204030204" pitchFamily="34" charset="0"/>
                <a:cs typeface="Calibri" panose="020F0502020204030204" pitchFamily="34" charset="0"/>
              </a:rPr>
              <a:t>(row TS 250)</a:t>
            </a:r>
          </a:p>
        </p:txBody>
      </p:sp>
      <p:sp>
        <p:nvSpPr>
          <p:cNvPr id="37" name="Rectangle 36"/>
          <p:cNvSpPr/>
          <p:nvPr/>
        </p:nvSpPr>
        <p:spPr>
          <a:xfrm>
            <a:off x="8141900" y="1868997"/>
            <a:ext cx="874148" cy="24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1"/>
                </a:solidFill>
                <a:latin typeface="Calibri" panose="020F0502020204030204" pitchFamily="34" charset="0"/>
                <a:cs typeface="Calibri" panose="020F0502020204030204" pitchFamily="34" charset="0"/>
              </a:rPr>
              <a:t>Insert into T1</a:t>
            </a:r>
          </a:p>
        </p:txBody>
      </p:sp>
      <p:sp>
        <p:nvSpPr>
          <p:cNvPr id="42" name="TextBox 41"/>
          <p:cNvSpPr txBox="1"/>
          <p:nvPr/>
        </p:nvSpPr>
        <p:spPr>
          <a:xfrm>
            <a:off x="1555221" y="1864441"/>
            <a:ext cx="1760105" cy="470589"/>
          </a:xfrm>
          <a:prstGeom prst="rect">
            <a:avLst/>
          </a:prstGeom>
          <a:noFill/>
        </p:spPr>
        <p:txBody>
          <a:bodyPr wrap="square" lIns="93255" tIns="46628" rIns="93255" bIns="46628" rtlCol="0">
            <a:spAutoFit/>
          </a:bodyPr>
          <a:lstStyle/>
          <a:p>
            <a:r>
              <a:rPr lang="en-US" sz="1199" dirty="0"/>
              <a:t>SQL Transaction log</a:t>
            </a:r>
          </a:p>
          <a:p>
            <a:r>
              <a:rPr lang="en-US" sz="1199" dirty="0"/>
              <a:t>(from </a:t>
            </a:r>
            <a:r>
              <a:rPr lang="en-US" sz="1199" dirty="0" err="1"/>
              <a:t>LogPool</a:t>
            </a:r>
            <a:r>
              <a:rPr lang="en-US" sz="1199" dirty="0"/>
              <a:t>)</a:t>
            </a:r>
          </a:p>
        </p:txBody>
      </p:sp>
      <p:sp>
        <p:nvSpPr>
          <p:cNvPr id="43" name="Content Placeholder 1"/>
          <p:cNvSpPr txBox="1">
            <a:spLocks/>
          </p:cNvSpPr>
          <p:nvPr/>
        </p:nvSpPr>
        <p:spPr>
          <a:xfrm>
            <a:off x="481523" y="2357814"/>
            <a:ext cx="2674758" cy="347876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t>Data file has pre-allocated size (128 </a:t>
            </a:r>
            <a:r>
              <a:rPr lang="en-US" sz="1500" dirty="0" smtClean="0"/>
              <a:t>MB or 16 MB on smaller systems) </a:t>
            </a:r>
            <a:endParaRPr lang="en-US" sz="1500" dirty="0"/>
          </a:p>
          <a:p>
            <a:r>
              <a:rPr lang="en-US" sz="1500" dirty="0"/>
              <a:t>Engine switches to new data file when the current file is full</a:t>
            </a:r>
          </a:p>
          <a:p>
            <a:r>
              <a:rPr lang="en-US" sz="1500" dirty="0"/>
              <a:t>Transaction does not span data files</a:t>
            </a:r>
          </a:p>
          <a:p>
            <a:r>
              <a:rPr lang="en-US" sz="1500" dirty="0"/>
              <a:t>Once a data file is closed, it becomes read-only</a:t>
            </a:r>
          </a:p>
          <a:p>
            <a:r>
              <a:rPr lang="en-US" sz="1500" dirty="0"/>
              <a:t>Row deletes are tracked in delta file</a:t>
            </a:r>
          </a:p>
          <a:p>
            <a:r>
              <a:rPr lang="en-US" sz="1500" u="sng" dirty="0"/>
              <a:t>Files are append only</a:t>
            </a:r>
          </a:p>
          <a:p>
            <a:endParaRPr lang="en-US" sz="1500" dirty="0"/>
          </a:p>
          <a:p>
            <a:endParaRPr lang="en-US" sz="3000" dirty="0"/>
          </a:p>
        </p:txBody>
      </p:sp>
      <p:cxnSp>
        <p:nvCxnSpPr>
          <p:cNvPr id="38" name="Straight Arrow Connector 37"/>
          <p:cNvCxnSpPr/>
          <p:nvPr/>
        </p:nvCxnSpPr>
        <p:spPr>
          <a:xfrm>
            <a:off x="6743203" y="3166023"/>
            <a:ext cx="5811" cy="12944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ectangle 83"/>
          <p:cNvSpPr/>
          <p:nvPr/>
        </p:nvSpPr>
        <p:spPr>
          <a:xfrm>
            <a:off x="7967841" y="4774338"/>
            <a:ext cx="275229" cy="2387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Tree>
    <p:extLst>
      <p:ext uri="{BB962C8B-B14F-4D97-AF65-F5344CB8AC3E}">
        <p14:creationId xmlns:p14="http://schemas.microsoft.com/office/powerpoint/2010/main" val="2827442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4.92724E-7 -6.35497E-7 L 0.03319 0.41217 " pathEditMode="relative" rAng="0" ptsTypes="AA">
                                      <p:cBhvr>
                                        <p:cTn id="24" dur="2000" fill="hold"/>
                                        <p:tgtEl>
                                          <p:spTgt spid="31"/>
                                        </p:tgtEl>
                                        <p:attrNameLst>
                                          <p:attrName>ppt_x</p:attrName>
                                          <p:attrName>ppt_y</p:attrName>
                                        </p:attrNameLst>
                                      </p:cBhvr>
                                      <p:rCtr x="1659" y="20608"/>
                                    </p:animMotion>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0" nodeType="clickEffect">
                                  <p:stCondLst>
                                    <p:cond delay="0"/>
                                  </p:stCondLst>
                                  <p:childTnLst>
                                    <p:animMotion origin="layout" path="M -4.66939E-6 -4.92964E-6 C 0.01149 0.02202 0.04519 0.03768 0.05489 0.10668 C 0.05591 0.20972 0.05719 0.31208 0.0586 0.41535 " pathEditMode="relative" rAng="0" ptsTypes="AAA">
                                      <p:cBhvr>
                                        <p:cTn id="34" dur="2000" fill="hold"/>
                                        <p:tgtEl>
                                          <p:spTgt spid="29"/>
                                        </p:tgtEl>
                                        <p:attrNameLst>
                                          <p:attrName>ppt_x</p:attrName>
                                          <p:attrName>ppt_y</p:attrName>
                                        </p:attrNameLst>
                                      </p:cBhvr>
                                      <p:rCtr x="2923" y="20767"/>
                                    </p:animMotion>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0" presetClass="path" presetSubtype="0" accel="50000" decel="50000" fill="hold" grpId="0" nodeType="clickEffect">
                                  <p:stCondLst>
                                    <p:cond delay="0"/>
                                  </p:stCondLst>
                                  <p:childTnLst>
                                    <p:animMotion origin="layout" path="M 2.61935E-6 -6.35497E-7 L -0.12663 0.14912 C -0.1311 0.23355 -0.12497 0.31276 -0.12944 0.39764 " pathEditMode="relative" rAng="0" ptsTypes="AAA">
                                      <p:cBhvr>
                                        <p:cTn id="44" dur="2000" fill="hold"/>
                                        <p:tgtEl>
                                          <p:spTgt spid="30"/>
                                        </p:tgtEl>
                                        <p:attrNameLst>
                                          <p:attrName>ppt_x</p:attrName>
                                          <p:attrName>ppt_y</p:attrName>
                                        </p:attrNameLst>
                                      </p:cBhvr>
                                      <p:rCtr x="-6472" y="19882"/>
                                    </p:animMotion>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0" presetClass="path" presetSubtype="0" accel="50000" decel="50000" fill="hold" grpId="0" nodeType="clickEffect">
                                  <p:stCondLst>
                                    <p:cond delay="0"/>
                                  </p:stCondLst>
                                  <p:childTnLst>
                                    <p:animMotion origin="layout" path="M -3.63288E-6 -2.78257E-6 L -0.05935 0.35747 " pathEditMode="fixed" rAng="0" ptsTypes="AA">
                                      <p:cBhvr>
                                        <p:cTn id="56" dur="2000" fill="hold"/>
                                        <p:tgtEl>
                                          <p:spTgt spid="32"/>
                                        </p:tgtEl>
                                        <p:attrNameLst>
                                          <p:attrName>ppt_x</p:attrName>
                                          <p:attrName>ppt_y</p:attrName>
                                        </p:attrNameLst>
                                      </p:cBhvr>
                                      <p:rCtr x="-2974" y="17862"/>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xEl>
                                              <p:pRg st="1" end="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xEl>
                                              <p:pRg st="2" end="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xEl>
                                              <p:pRg st="3" end="3"/>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xEl>
                                              <p:pRg st="4" end="4"/>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3" grpId="0"/>
      <p:bldP spid="24" grpId="0"/>
      <p:bldP spid="25" grpId="0"/>
      <p:bldP spid="29" grpId="0" animBg="1"/>
      <p:bldP spid="29" grpId="1" animBg="1"/>
      <p:bldP spid="30" grpId="0" animBg="1"/>
      <p:bldP spid="30" grpId="1" animBg="1"/>
      <p:bldP spid="31" grpId="0" animBg="1"/>
      <p:bldP spid="31" grpId="1" animBg="1"/>
      <p:bldP spid="32" grpId="0" animBg="1"/>
      <p:bldP spid="32" grpId="1" animBg="1"/>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49" y="2125661"/>
            <a:ext cx="7011987" cy="2103119"/>
          </a:xfrm>
        </p:spPr>
        <p:txBody>
          <a:bodyPr/>
          <a:lstStyle/>
          <a:p>
            <a:r>
              <a:rPr lang="en-US" sz="3600" dirty="0"/>
              <a:t>Microsoft SQL Server 2014: </a:t>
            </a:r>
            <a:r>
              <a:rPr lang="en-US" sz="3600" dirty="0" smtClean="0"/>
              <a:t/>
            </a:r>
            <a:br>
              <a:rPr lang="en-US" sz="3600" dirty="0" smtClean="0"/>
            </a:br>
            <a:r>
              <a:rPr lang="en-US" sz="3600" dirty="0" smtClean="0"/>
              <a:t>    In-Memory </a:t>
            </a:r>
            <a:r>
              <a:rPr lang="en-US" sz="3600" dirty="0"/>
              <a:t>OLTP for Database </a:t>
            </a:r>
            <a:r>
              <a:rPr lang="en-US" sz="3600" dirty="0" smtClean="0"/>
              <a:t>            		Administrators </a:t>
            </a:r>
            <a:endParaRPr lang="en-US" sz="3600" dirty="0"/>
          </a:p>
        </p:txBody>
      </p:sp>
      <p:sp>
        <p:nvSpPr>
          <p:cNvPr id="3" name="Text Placeholder 2"/>
          <p:cNvSpPr>
            <a:spLocks noGrp="1"/>
          </p:cNvSpPr>
          <p:nvPr>
            <p:ph type="body" sz="quarter" idx="14"/>
          </p:nvPr>
        </p:nvSpPr>
        <p:spPr/>
        <p:txBody>
          <a:bodyPr/>
          <a:lstStyle/>
          <a:p>
            <a:r>
              <a:rPr lang="en-US" dirty="0"/>
              <a:t>Sunil Agarwal </a:t>
            </a:r>
          </a:p>
          <a:p>
            <a:r>
              <a:rPr lang="en-US" dirty="0"/>
              <a:t>Program Manager</a:t>
            </a:r>
          </a:p>
          <a:p>
            <a:r>
              <a:rPr lang="en-US" dirty="0"/>
              <a:t>sunila@microsoft.com</a:t>
            </a:r>
          </a:p>
          <a:p>
            <a:endParaRPr lang="en-US" dirty="0" smtClean="0"/>
          </a:p>
        </p:txBody>
      </p:sp>
      <p:sp>
        <p:nvSpPr>
          <p:cNvPr id="4" name="Text Placeholder 5"/>
          <p:cNvSpPr>
            <a:spLocks noGrp="1"/>
          </p:cNvSpPr>
          <p:nvPr/>
        </p:nvSpPr>
        <p:spPr>
          <a:xfrm>
            <a:off x="9967912" y="479425"/>
            <a:ext cx="2011363" cy="378565"/>
          </a:xfrm>
          <a:prstGeom prst="rect">
            <a:avLst/>
          </a:prstGeom>
        </p:spPr>
        <p:txBody>
          <a:bodyPr vert="horz" wrap="square" lIns="146304" tIns="91440" rIns="146304" bIns="91440" rtlCol="0">
            <a:spAutoFit/>
          </a:bodyPr>
          <a:lstStyle>
            <a:lvl1pPr marL="0" marR="0" indent="0" algn="r" defTabSz="932742" rtl="0" eaLnBrk="1" fontAlgn="auto" latinLnBrk="0" hangingPunct="1">
              <a:lnSpc>
                <a:spcPct val="90000"/>
              </a:lnSpc>
              <a:spcBef>
                <a:spcPct val="20000"/>
              </a:spcBef>
              <a:spcAft>
                <a:spcPts val="0"/>
              </a:spcAft>
              <a:buClr>
                <a:schemeClr val="tx1"/>
              </a:buClr>
              <a:buSzPct val="100000"/>
              <a:buFont typeface="Arial" panose="020B0604020202020204" pitchFamily="34" charset="0"/>
              <a:buNone/>
              <a:tabLst/>
              <a:defRPr sz="14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DBI-B385</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415" y="114019"/>
            <a:ext cx="8915908" cy="688084"/>
          </a:xfrm>
        </p:spPr>
        <p:txBody>
          <a:bodyPr/>
          <a:lstStyle/>
          <a:p>
            <a:r>
              <a:rPr lang="en-US" dirty="0" smtClean="0"/>
              <a:t>Merge Operations</a:t>
            </a:r>
            <a:endParaRPr lang="en-US" dirty="0"/>
          </a:p>
        </p:txBody>
      </p:sp>
      <p:sp>
        <p:nvSpPr>
          <p:cNvPr id="3" name="Text Placeholder 2"/>
          <p:cNvSpPr>
            <a:spLocks noGrp="1"/>
          </p:cNvSpPr>
          <p:nvPr>
            <p:ph type="body" sz="quarter" idx="4294967295"/>
          </p:nvPr>
        </p:nvSpPr>
        <p:spPr>
          <a:xfrm>
            <a:off x="274702" y="1394165"/>
            <a:ext cx="10515485" cy="5118324"/>
          </a:xfrm>
          <a:prstGeom prst="rect">
            <a:avLst/>
          </a:prstGeom>
        </p:spPr>
        <p:txBody>
          <a:bodyPr/>
          <a:lstStyle/>
          <a:p>
            <a:r>
              <a:rPr lang="en-US" sz="3600" dirty="0"/>
              <a:t>What is </a:t>
            </a:r>
            <a:r>
              <a:rPr lang="en-US" sz="3600" dirty="0" smtClean="0"/>
              <a:t>a Merge </a:t>
            </a:r>
            <a:r>
              <a:rPr lang="en-US" sz="3600" dirty="0"/>
              <a:t>Operation?</a:t>
            </a:r>
          </a:p>
          <a:p>
            <a:pPr marL="257151" lvl="1" indent="-257151">
              <a:buFont typeface="Arial" panose="020B0604020202020204" pitchFamily="34" charset="0"/>
              <a:buChar char="•"/>
            </a:pPr>
            <a:r>
              <a:rPr lang="en-US" dirty="0">
                <a:latin typeface="+mj-lt"/>
              </a:rPr>
              <a:t>Merges </a:t>
            </a:r>
            <a:r>
              <a:rPr lang="en-US" dirty="0" smtClean="0">
                <a:latin typeface="+mj-lt"/>
              </a:rPr>
              <a:t>one </a:t>
            </a:r>
            <a:r>
              <a:rPr lang="en-US" dirty="0">
                <a:latin typeface="+mj-lt"/>
              </a:rPr>
              <a:t>or more adjacent data/delta files pairs into </a:t>
            </a:r>
            <a:r>
              <a:rPr lang="en-US" dirty="0" smtClean="0">
                <a:latin typeface="+mj-lt"/>
              </a:rPr>
              <a:t>1 </a:t>
            </a:r>
            <a:r>
              <a:rPr lang="en-US" dirty="0">
                <a:latin typeface="+mj-lt"/>
              </a:rPr>
              <a:t>pair</a:t>
            </a:r>
          </a:p>
          <a:p>
            <a:r>
              <a:rPr lang="en-US" sz="3600" dirty="0"/>
              <a:t>Need for Merge</a:t>
            </a:r>
          </a:p>
          <a:p>
            <a:pPr marL="257151" lvl="1" indent="-257151">
              <a:buFont typeface="Arial" panose="020B0604020202020204" pitchFamily="34" charset="0"/>
              <a:buChar char="•"/>
            </a:pPr>
            <a:r>
              <a:rPr lang="en-US" dirty="0">
                <a:latin typeface="+mj-lt"/>
              </a:rPr>
              <a:t>Deleting rows causes data files to have stale </a:t>
            </a:r>
            <a:r>
              <a:rPr lang="en-US" dirty="0" smtClean="0">
                <a:latin typeface="+mj-lt"/>
              </a:rPr>
              <a:t>rows</a:t>
            </a:r>
          </a:p>
          <a:p>
            <a:pPr marL="257151" lvl="1" indent="-257151">
              <a:buFont typeface="Arial" panose="020B0604020202020204" pitchFamily="34" charset="0"/>
              <a:buChar char="•"/>
            </a:pPr>
            <a:r>
              <a:rPr lang="en-US" dirty="0" smtClean="0">
                <a:latin typeface="+mj-lt"/>
              </a:rPr>
              <a:t>DMV</a:t>
            </a:r>
            <a:r>
              <a:rPr lang="en-US" dirty="0">
                <a:latin typeface="+mj-lt"/>
              </a:rPr>
              <a:t>: </a:t>
            </a:r>
            <a:r>
              <a:rPr lang="en-US" i="1" dirty="0" err="1">
                <a:latin typeface="+mj-lt"/>
              </a:rPr>
              <a:t>sys.dm_xtp_checkpoint_files</a:t>
            </a:r>
            <a:r>
              <a:rPr lang="en-US" dirty="0">
                <a:latin typeface="+mj-lt"/>
              </a:rPr>
              <a:t> can be used to find inserted/deleted rows and </a:t>
            </a:r>
            <a:r>
              <a:rPr lang="en-US" dirty="0" err="1">
                <a:latin typeface="+mj-lt"/>
              </a:rPr>
              <a:t>freespace</a:t>
            </a:r>
            <a:endParaRPr lang="en-US" dirty="0">
              <a:latin typeface="+mj-lt"/>
            </a:endParaRPr>
          </a:p>
          <a:p>
            <a:r>
              <a:rPr lang="en-US" sz="3600" dirty="0"/>
              <a:t>Benefits of Merge</a:t>
            </a:r>
          </a:p>
          <a:p>
            <a:pPr marL="257151" lvl="1" indent="-257151">
              <a:buFont typeface="Arial" panose="020B0604020202020204" pitchFamily="34" charset="0"/>
              <a:buChar char="•"/>
            </a:pPr>
            <a:r>
              <a:rPr lang="en-US" dirty="0">
                <a:latin typeface="+mj-lt"/>
              </a:rPr>
              <a:t>R</a:t>
            </a:r>
            <a:r>
              <a:rPr lang="en-US" dirty="0" smtClean="0">
                <a:latin typeface="+mj-lt"/>
              </a:rPr>
              <a:t>educes storage </a:t>
            </a:r>
            <a:r>
              <a:rPr lang="en-US" dirty="0">
                <a:latin typeface="+mj-lt"/>
              </a:rPr>
              <a:t>(i.e. fewer data/delta files) required to store active data rows</a:t>
            </a:r>
          </a:p>
          <a:p>
            <a:pPr marL="257151" lvl="1" indent="-257151">
              <a:buFont typeface="Arial" panose="020B0604020202020204" pitchFamily="34" charset="0"/>
              <a:buChar char="•"/>
            </a:pPr>
            <a:r>
              <a:rPr lang="en-US" dirty="0">
                <a:latin typeface="+mj-lt"/>
              </a:rPr>
              <a:t>Improves the recovery time as there will be fewer files to load</a:t>
            </a:r>
          </a:p>
          <a:p>
            <a:r>
              <a:rPr lang="en-US" sz="3600" dirty="0"/>
              <a:t>Merge is </a:t>
            </a:r>
            <a:r>
              <a:rPr lang="en-US" sz="3600" dirty="0" smtClean="0"/>
              <a:t>a (non-blocking) background operation</a:t>
            </a:r>
            <a:endParaRPr lang="en-US" sz="3600" dirty="0"/>
          </a:p>
          <a:p>
            <a:pPr marL="257151" lvl="1" indent="-257151">
              <a:buFont typeface="Arial" panose="020B0604020202020204" pitchFamily="34" charset="0"/>
              <a:buChar char="•"/>
            </a:pPr>
            <a:r>
              <a:rPr lang="en-US" dirty="0" smtClean="0">
                <a:latin typeface="+mj-lt"/>
              </a:rPr>
              <a:t>Merge does not block concurrent deletes in the affected file pairs</a:t>
            </a:r>
            <a:endParaRPr lang="en-US" dirty="0">
              <a:latin typeface="+mj-lt"/>
            </a:endParaRPr>
          </a:p>
          <a:p>
            <a:endParaRPr lang="en-US" sz="3600" dirty="0"/>
          </a:p>
        </p:txBody>
      </p:sp>
    </p:spTree>
    <p:extLst>
      <p:ext uri="{BB962C8B-B14F-4D97-AF65-F5344CB8AC3E}">
        <p14:creationId xmlns:p14="http://schemas.microsoft.com/office/powerpoint/2010/main" val="1619609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Operation</a:t>
            </a:r>
            <a:endParaRPr lang="en-US" dirty="0"/>
          </a:p>
        </p:txBody>
      </p:sp>
      <p:sp>
        <p:nvSpPr>
          <p:cNvPr id="5" name="Flowchart: Magnetic Disk 4"/>
          <p:cNvSpPr/>
          <p:nvPr/>
        </p:nvSpPr>
        <p:spPr>
          <a:xfrm>
            <a:off x="1749153" y="2446189"/>
            <a:ext cx="3736564" cy="2240944"/>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lIns="93255" tIns="93255" rIns="93255" bIns="373023" rtlCol="0" anchor="ctr"/>
          <a:lstStyle/>
          <a:p>
            <a:pPr algn="ctr"/>
            <a:endParaRPr lang="en-US" sz="1425" dirty="0">
              <a:solidFill>
                <a:prstClr val="black"/>
              </a:solidFill>
              <a:latin typeface="Segoe UI Light" pitchFamily="34" charset="0"/>
            </a:endParaRPr>
          </a:p>
          <a:p>
            <a:pPr algn="ctr"/>
            <a:endParaRPr lang="en-US" sz="1425" dirty="0">
              <a:solidFill>
                <a:prstClr val="black"/>
              </a:solidFill>
              <a:latin typeface="Segoe UI Light" pitchFamily="34" charset="0"/>
            </a:endParaRPr>
          </a:p>
          <a:p>
            <a:pPr algn="ctr"/>
            <a:endParaRPr lang="en-US" sz="1425"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r>
              <a:rPr lang="en-US" sz="1425" b="1" dirty="0">
                <a:solidFill>
                  <a:prstClr val="black"/>
                </a:solidFill>
                <a:latin typeface="Segoe UI Light" pitchFamily="34" charset="0"/>
              </a:rPr>
              <a:t>Memory-optimized data </a:t>
            </a:r>
            <a:r>
              <a:rPr lang="en-US" sz="1425" b="1" dirty="0" err="1">
                <a:solidFill>
                  <a:prstClr val="black"/>
                </a:solidFill>
                <a:latin typeface="Segoe UI Light" pitchFamily="34" charset="0"/>
              </a:rPr>
              <a:t>Filegroup</a:t>
            </a:r>
            <a:endParaRPr lang="en-US" sz="1425" dirty="0">
              <a:solidFill>
                <a:prstClr val="black"/>
              </a:solidFill>
              <a:latin typeface="Segoe UI Light" pitchFamily="34" charset="0"/>
            </a:endParaRPr>
          </a:p>
        </p:txBody>
      </p:sp>
      <p:sp>
        <p:nvSpPr>
          <p:cNvPr id="6" name="Text Placeholder 7"/>
          <p:cNvSpPr txBox="1">
            <a:spLocks/>
          </p:cNvSpPr>
          <p:nvPr/>
        </p:nvSpPr>
        <p:spPr>
          <a:xfrm>
            <a:off x="6510632" y="1939719"/>
            <a:ext cx="3174551" cy="489305"/>
          </a:xfrm>
          <a:prstGeom prst="rect">
            <a:avLst/>
          </a:prstGeom>
        </p:spPr>
        <p:txBody>
          <a:bodyPr lIns="93255" tIns="46628" rIns="93255" bIns="4662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25" dirty="0"/>
              <a:t>Files as of Time 600</a:t>
            </a:r>
          </a:p>
        </p:txBody>
      </p:sp>
      <p:sp>
        <p:nvSpPr>
          <p:cNvPr id="7" name="Rectangle 83"/>
          <p:cNvSpPr/>
          <p:nvPr/>
        </p:nvSpPr>
        <p:spPr>
          <a:xfrm>
            <a:off x="2062626" y="2731200"/>
            <a:ext cx="209718" cy="1321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100-200 </a:t>
            </a:r>
            <a:endParaRPr lang="en-US" sz="1350" b="1" dirty="0">
              <a:solidFill>
                <a:schemeClr val="bg2"/>
              </a:solidFill>
              <a:latin typeface="Segoe UI Light" pitchFamily="34" charset="0"/>
            </a:endParaRPr>
          </a:p>
        </p:txBody>
      </p:sp>
      <p:sp>
        <p:nvSpPr>
          <p:cNvPr id="8" name="Rectangle 83"/>
          <p:cNvSpPr/>
          <p:nvPr/>
        </p:nvSpPr>
        <p:spPr>
          <a:xfrm>
            <a:off x="2556420" y="2731200"/>
            <a:ext cx="209718" cy="1321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200-300</a:t>
            </a:r>
            <a:endParaRPr lang="en-US" sz="1350" b="1" dirty="0">
              <a:solidFill>
                <a:schemeClr val="bg2"/>
              </a:solidFill>
              <a:latin typeface="Segoe UI Light" pitchFamily="34" charset="0"/>
            </a:endParaRPr>
          </a:p>
        </p:txBody>
      </p:sp>
      <p:sp>
        <p:nvSpPr>
          <p:cNvPr id="9" name="Rectangle 83"/>
          <p:cNvSpPr/>
          <p:nvPr/>
        </p:nvSpPr>
        <p:spPr>
          <a:xfrm>
            <a:off x="3092034" y="2731200"/>
            <a:ext cx="209718" cy="1321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300-400</a:t>
            </a:r>
            <a:endParaRPr lang="en-US" sz="1350" b="1" dirty="0">
              <a:solidFill>
                <a:schemeClr val="bg2"/>
              </a:solidFill>
              <a:latin typeface="Segoe UI Light" pitchFamily="34" charset="0"/>
            </a:endParaRPr>
          </a:p>
        </p:txBody>
      </p:sp>
      <p:sp>
        <p:nvSpPr>
          <p:cNvPr id="10" name="Rectangle 83"/>
          <p:cNvSpPr/>
          <p:nvPr/>
        </p:nvSpPr>
        <p:spPr>
          <a:xfrm>
            <a:off x="2272344" y="3746439"/>
            <a:ext cx="184734" cy="3063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1" name="Rectangle 83"/>
          <p:cNvSpPr/>
          <p:nvPr/>
        </p:nvSpPr>
        <p:spPr>
          <a:xfrm>
            <a:off x="2765663" y="3258149"/>
            <a:ext cx="186285" cy="7946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2" name="Rectangle 83"/>
          <p:cNvSpPr/>
          <p:nvPr/>
        </p:nvSpPr>
        <p:spPr>
          <a:xfrm>
            <a:off x="3301705" y="3456301"/>
            <a:ext cx="184734" cy="597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1"/>
                </a:solidFill>
                <a:latin typeface="Segoe UI Light" pitchFamily="34" charset="0"/>
              </a:rPr>
              <a:t> </a:t>
            </a:r>
          </a:p>
        </p:txBody>
      </p:sp>
      <p:sp>
        <p:nvSpPr>
          <p:cNvPr id="13" name="Rectangle 83"/>
          <p:cNvSpPr/>
          <p:nvPr/>
        </p:nvSpPr>
        <p:spPr>
          <a:xfrm>
            <a:off x="4030569" y="2731200"/>
            <a:ext cx="209718" cy="13216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400-500</a:t>
            </a:r>
            <a:endParaRPr lang="en-US" sz="1350" b="1" dirty="0">
              <a:solidFill>
                <a:schemeClr val="bg2"/>
              </a:solidFill>
              <a:latin typeface="Segoe UI Light" pitchFamily="34" charset="0"/>
            </a:endParaRPr>
          </a:p>
        </p:txBody>
      </p:sp>
      <p:sp>
        <p:nvSpPr>
          <p:cNvPr id="14" name="Rectangle 83"/>
          <p:cNvSpPr/>
          <p:nvPr/>
        </p:nvSpPr>
        <p:spPr>
          <a:xfrm>
            <a:off x="4238699" y="3924789"/>
            <a:ext cx="184734" cy="128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19" name="Rectangle 83"/>
          <p:cNvSpPr/>
          <p:nvPr/>
        </p:nvSpPr>
        <p:spPr>
          <a:xfrm>
            <a:off x="3056434" y="5173464"/>
            <a:ext cx="1958472" cy="4562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55" tIns="46628" rIns="93255" bIns="46628" rtlCol="0" anchor="ctr"/>
          <a:lstStyle/>
          <a:p>
            <a:pPr algn="ctr"/>
            <a:r>
              <a:rPr lang="en-US" sz="900" b="1" dirty="0">
                <a:solidFill>
                  <a:schemeClr val="bg2"/>
                </a:solidFill>
                <a:latin typeface="Segoe UI Light" pitchFamily="34" charset="0"/>
              </a:rPr>
              <a:t>Data file with rows generated in timestamp range  </a:t>
            </a:r>
          </a:p>
        </p:txBody>
      </p:sp>
      <p:sp>
        <p:nvSpPr>
          <p:cNvPr id="20" name="Rectangle 83"/>
          <p:cNvSpPr/>
          <p:nvPr/>
        </p:nvSpPr>
        <p:spPr>
          <a:xfrm>
            <a:off x="5014904" y="5173248"/>
            <a:ext cx="1945482" cy="456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55" tIns="46628" rIns="93255" bIns="46628" rtlCol="0" anchor="ctr"/>
          <a:lstStyle/>
          <a:p>
            <a:pPr algn="ctr"/>
            <a:r>
              <a:rPr lang="en-US" sz="1049" b="1" dirty="0">
                <a:solidFill>
                  <a:schemeClr val="bg1"/>
                </a:solidFill>
                <a:latin typeface="Segoe UI Light" pitchFamily="34" charset="0"/>
              </a:rPr>
              <a:t> IDs of Deleted Rows (height indicates % deleted)</a:t>
            </a:r>
          </a:p>
        </p:txBody>
      </p:sp>
      <p:sp>
        <p:nvSpPr>
          <p:cNvPr id="21" name="Right Arrow 20"/>
          <p:cNvSpPr/>
          <p:nvPr/>
        </p:nvSpPr>
        <p:spPr>
          <a:xfrm>
            <a:off x="5566745" y="3096914"/>
            <a:ext cx="988129" cy="962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tx2"/>
                </a:solidFill>
              </a:rPr>
              <a:t>Merge</a:t>
            </a:r>
          </a:p>
          <a:p>
            <a:pPr algn="ctr"/>
            <a:r>
              <a:rPr lang="en-US" sz="825" dirty="0" smtClean="0">
                <a:solidFill>
                  <a:schemeClr val="tx2"/>
                </a:solidFill>
              </a:rPr>
              <a:t>200-400</a:t>
            </a:r>
            <a:endParaRPr lang="en-US" sz="825" dirty="0">
              <a:solidFill>
                <a:schemeClr val="tx2"/>
              </a:solidFill>
            </a:endParaRPr>
          </a:p>
        </p:txBody>
      </p:sp>
      <p:sp>
        <p:nvSpPr>
          <p:cNvPr id="26" name="Rectangle 83"/>
          <p:cNvSpPr/>
          <p:nvPr/>
        </p:nvSpPr>
        <p:spPr>
          <a:xfrm>
            <a:off x="8386695" y="5173247"/>
            <a:ext cx="997740" cy="456288"/>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55" tIns="46628" rIns="93255" bIns="46628" rtlCol="0" anchor="ctr"/>
          <a:lstStyle/>
          <a:p>
            <a:pPr algn="ctr"/>
            <a:r>
              <a:rPr lang="en-US" sz="1425" b="1" dirty="0">
                <a:solidFill>
                  <a:schemeClr val="bg1"/>
                </a:solidFill>
                <a:latin typeface="Segoe UI Light" pitchFamily="34" charset="0"/>
              </a:rPr>
              <a:t> </a:t>
            </a:r>
            <a:r>
              <a:rPr lang="en-US" sz="1049" b="1" dirty="0">
                <a:solidFill>
                  <a:schemeClr val="bg2"/>
                </a:solidFill>
                <a:latin typeface="Segoe UI Light" pitchFamily="34" charset="0"/>
              </a:rPr>
              <a:t>Deleted Files</a:t>
            </a:r>
          </a:p>
        </p:txBody>
      </p:sp>
      <p:sp>
        <p:nvSpPr>
          <p:cNvPr id="27" name="Rectangle 83"/>
          <p:cNvSpPr/>
          <p:nvPr/>
        </p:nvSpPr>
        <p:spPr>
          <a:xfrm>
            <a:off x="6964161" y="5173248"/>
            <a:ext cx="1422535" cy="456288"/>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55" tIns="46628" rIns="93255" bIns="46628" rtlCol="0" anchor="ctr"/>
          <a:lstStyle/>
          <a:p>
            <a:pPr algn="ctr"/>
            <a:r>
              <a:rPr lang="en-US" sz="1049" b="1" dirty="0">
                <a:solidFill>
                  <a:schemeClr val="bg2"/>
                </a:solidFill>
                <a:latin typeface="Segoe UI Light" pitchFamily="34" charset="0"/>
              </a:rPr>
              <a:t>Files Under Merge</a:t>
            </a:r>
          </a:p>
        </p:txBody>
      </p:sp>
      <p:sp>
        <p:nvSpPr>
          <p:cNvPr id="28" name="Text Placeholder 7"/>
          <p:cNvSpPr txBox="1">
            <a:spLocks/>
          </p:cNvSpPr>
          <p:nvPr/>
        </p:nvSpPr>
        <p:spPr>
          <a:xfrm>
            <a:off x="1907744" y="1939719"/>
            <a:ext cx="3174551" cy="489305"/>
          </a:xfrm>
          <a:prstGeom prst="rect">
            <a:avLst/>
          </a:prstGeom>
        </p:spPr>
        <p:txBody>
          <a:bodyPr lIns="93255" tIns="46628" rIns="93255" bIns="4662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25" dirty="0"/>
              <a:t>Files as of Time 500</a:t>
            </a:r>
          </a:p>
        </p:txBody>
      </p:sp>
      <p:sp>
        <p:nvSpPr>
          <p:cNvPr id="31" name="Flowchart: Magnetic Disk 30"/>
          <p:cNvSpPr/>
          <p:nvPr/>
        </p:nvSpPr>
        <p:spPr>
          <a:xfrm>
            <a:off x="6710433" y="2491110"/>
            <a:ext cx="3736564" cy="2240944"/>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lIns="93255" tIns="93255" rIns="93255" bIns="373023" rtlCol="0" anchor="ctr"/>
          <a:lstStyle/>
          <a:p>
            <a:pPr algn="ctr"/>
            <a:endParaRPr lang="en-US" sz="1425" dirty="0">
              <a:solidFill>
                <a:prstClr val="black"/>
              </a:solidFill>
              <a:latin typeface="Segoe UI Light" pitchFamily="34" charset="0"/>
            </a:endParaRPr>
          </a:p>
          <a:p>
            <a:pPr algn="ctr"/>
            <a:endParaRPr lang="en-US" sz="1425" dirty="0">
              <a:solidFill>
                <a:prstClr val="black"/>
              </a:solidFill>
              <a:latin typeface="Segoe UI Light" pitchFamily="34" charset="0"/>
            </a:endParaRPr>
          </a:p>
          <a:p>
            <a:pPr algn="ctr"/>
            <a:endParaRPr lang="en-US" sz="1425"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endParaRPr lang="en-US" sz="1425" b="1" dirty="0">
              <a:solidFill>
                <a:prstClr val="black"/>
              </a:solidFill>
              <a:latin typeface="Segoe UI Light" pitchFamily="34" charset="0"/>
            </a:endParaRPr>
          </a:p>
          <a:p>
            <a:pPr algn="ctr"/>
            <a:r>
              <a:rPr lang="en-US" sz="1425" b="1" dirty="0">
                <a:solidFill>
                  <a:prstClr val="black"/>
                </a:solidFill>
                <a:latin typeface="Segoe UI Light" pitchFamily="34" charset="0"/>
              </a:rPr>
              <a:t>Memory-optimized data </a:t>
            </a:r>
            <a:r>
              <a:rPr lang="en-US" sz="1425" b="1" dirty="0" err="1">
                <a:solidFill>
                  <a:prstClr val="black"/>
                </a:solidFill>
                <a:latin typeface="Segoe UI Light" pitchFamily="34" charset="0"/>
              </a:rPr>
              <a:t>Filegroup</a:t>
            </a:r>
            <a:endParaRPr lang="en-US" sz="1425" dirty="0">
              <a:solidFill>
                <a:prstClr val="black"/>
              </a:solidFill>
              <a:latin typeface="Segoe UI Light" pitchFamily="34" charset="0"/>
            </a:endParaRPr>
          </a:p>
        </p:txBody>
      </p:sp>
      <p:sp>
        <p:nvSpPr>
          <p:cNvPr id="32" name="Rectangle 83"/>
          <p:cNvSpPr/>
          <p:nvPr/>
        </p:nvSpPr>
        <p:spPr>
          <a:xfrm>
            <a:off x="7051297" y="2845484"/>
            <a:ext cx="209718" cy="1321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100-200</a:t>
            </a:r>
            <a:endParaRPr lang="en-US" sz="1350" b="1" dirty="0">
              <a:solidFill>
                <a:schemeClr val="bg2"/>
              </a:solidFill>
              <a:latin typeface="Segoe UI Light" pitchFamily="34" charset="0"/>
            </a:endParaRPr>
          </a:p>
        </p:txBody>
      </p:sp>
      <p:sp>
        <p:nvSpPr>
          <p:cNvPr id="33" name="Rectangle 83"/>
          <p:cNvSpPr/>
          <p:nvPr/>
        </p:nvSpPr>
        <p:spPr>
          <a:xfrm>
            <a:off x="7545092" y="2845484"/>
            <a:ext cx="209718" cy="1321615"/>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200-299</a:t>
            </a:r>
          </a:p>
        </p:txBody>
      </p:sp>
      <p:sp>
        <p:nvSpPr>
          <p:cNvPr id="34" name="Rectangle 83"/>
          <p:cNvSpPr/>
          <p:nvPr/>
        </p:nvSpPr>
        <p:spPr>
          <a:xfrm>
            <a:off x="8080706" y="2845484"/>
            <a:ext cx="209718" cy="1321615"/>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300-399</a:t>
            </a:r>
          </a:p>
        </p:txBody>
      </p:sp>
      <p:sp>
        <p:nvSpPr>
          <p:cNvPr id="35" name="Rectangle 83"/>
          <p:cNvSpPr/>
          <p:nvPr/>
        </p:nvSpPr>
        <p:spPr>
          <a:xfrm>
            <a:off x="7261016" y="3611581"/>
            <a:ext cx="184734" cy="5555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36" name="Rectangle 83"/>
          <p:cNvSpPr/>
          <p:nvPr/>
        </p:nvSpPr>
        <p:spPr>
          <a:xfrm>
            <a:off x="7745838" y="3372439"/>
            <a:ext cx="186285" cy="794660"/>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37" name="Rectangle 83"/>
          <p:cNvSpPr/>
          <p:nvPr/>
        </p:nvSpPr>
        <p:spPr>
          <a:xfrm>
            <a:off x="8290071" y="3570616"/>
            <a:ext cx="168965" cy="597041"/>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38" name="Rectangle 83"/>
          <p:cNvSpPr/>
          <p:nvPr/>
        </p:nvSpPr>
        <p:spPr>
          <a:xfrm>
            <a:off x="9019241" y="2845227"/>
            <a:ext cx="209718" cy="13216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400-500</a:t>
            </a:r>
            <a:endParaRPr lang="en-US" sz="1350" b="1" dirty="0">
              <a:solidFill>
                <a:schemeClr val="bg2"/>
              </a:solidFill>
              <a:latin typeface="Segoe UI Light" pitchFamily="34" charset="0"/>
            </a:endParaRPr>
          </a:p>
        </p:txBody>
      </p:sp>
      <p:sp>
        <p:nvSpPr>
          <p:cNvPr id="39" name="Rectangle 83"/>
          <p:cNvSpPr/>
          <p:nvPr/>
        </p:nvSpPr>
        <p:spPr>
          <a:xfrm>
            <a:off x="9230157" y="3794350"/>
            <a:ext cx="220213" cy="372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40" name="Rectangle 83"/>
          <p:cNvSpPr/>
          <p:nvPr/>
        </p:nvSpPr>
        <p:spPr>
          <a:xfrm>
            <a:off x="9566613" y="2845226"/>
            <a:ext cx="209718" cy="13216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500-600</a:t>
            </a:r>
            <a:endParaRPr lang="en-US" sz="1350" b="1" dirty="0">
              <a:solidFill>
                <a:schemeClr val="bg2"/>
              </a:solidFill>
              <a:latin typeface="Segoe UI Light" pitchFamily="34" charset="0"/>
            </a:endParaRPr>
          </a:p>
        </p:txBody>
      </p:sp>
      <p:sp>
        <p:nvSpPr>
          <p:cNvPr id="41" name="Rectangle 83"/>
          <p:cNvSpPr/>
          <p:nvPr/>
        </p:nvSpPr>
        <p:spPr>
          <a:xfrm>
            <a:off x="9774558" y="3986054"/>
            <a:ext cx="220213" cy="1807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42" name="Rectangle 83"/>
          <p:cNvSpPr/>
          <p:nvPr/>
        </p:nvSpPr>
        <p:spPr>
          <a:xfrm>
            <a:off x="8537205" y="2845228"/>
            <a:ext cx="209718" cy="13216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200-400</a:t>
            </a:r>
            <a:endParaRPr lang="en-US" sz="1350" b="1" dirty="0">
              <a:solidFill>
                <a:schemeClr val="bg2"/>
              </a:solidFill>
              <a:latin typeface="Segoe UI Light" pitchFamily="34" charset="0"/>
            </a:endParaRPr>
          </a:p>
        </p:txBody>
      </p:sp>
      <p:sp>
        <p:nvSpPr>
          <p:cNvPr id="43" name="Rectangle 83"/>
          <p:cNvSpPr/>
          <p:nvPr/>
        </p:nvSpPr>
        <p:spPr>
          <a:xfrm>
            <a:off x="8746924" y="4054086"/>
            <a:ext cx="220213" cy="112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44" name="Rectangle 83"/>
          <p:cNvSpPr/>
          <p:nvPr/>
        </p:nvSpPr>
        <p:spPr>
          <a:xfrm>
            <a:off x="7541545" y="2845484"/>
            <a:ext cx="209718" cy="1321615"/>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200-300</a:t>
            </a:r>
            <a:endParaRPr lang="en-US" sz="1350" b="1" dirty="0">
              <a:solidFill>
                <a:schemeClr val="bg2"/>
              </a:solidFill>
              <a:latin typeface="Segoe UI Light" pitchFamily="34" charset="0"/>
            </a:endParaRPr>
          </a:p>
        </p:txBody>
      </p:sp>
      <p:sp>
        <p:nvSpPr>
          <p:cNvPr id="45" name="Rectangle 83"/>
          <p:cNvSpPr/>
          <p:nvPr/>
        </p:nvSpPr>
        <p:spPr>
          <a:xfrm>
            <a:off x="8081829" y="2845763"/>
            <a:ext cx="209718" cy="1321615"/>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350" b="1" dirty="0">
                <a:solidFill>
                  <a:schemeClr val="bg2"/>
                </a:solidFill>
                <a:latin typeface="Segoe UI Light" pitchFamily="34" charset="0"/>
              </a:rPr>
              <a:t>Range </a:t>
            </a:r>
            <a:r>
              <a:rPr lang="en-US" sz="1350" b="1" dirty="0" smtClean="0">
                <a:solidFill>
                  <a:schemeClr val="bg2"/>
                </a:solidFill>
                <a:latin typeface="Segoe UI Light" pitchFamily="34" charset="0"/>
              </a:rPr>
              <a:t>300-400</a:t>
            </a:r>
            <a:endParaRPr lang="en-US" sz="1350" b="1" dirty="0">
              <a:solidFill>
                <a:schemeClr val="bg2"/>
              </a:solidFill>
              <a:latin typeface="Segoe UI Light" pitchFamily="34" charset="0"/>
            </a:endParaRPr>
          </a:p>
        </p:txBody>
      </p:sp>
      <p:sp>
        <p:nvSpPr>
          <p:cNvPr id="46" name="Rectangle 83"/>
          <p:cNvSpPr/>
          <p:nvPr/>
        </p:nvSpPr>
        <p:spPr>
          <a:xfrm>
            <a:off x="7750296" y="3372439"/>
            <a:ext cx="186285" cy="79466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
        <p:nvSpPr>
          <p:cNvPr id="47" name="Rectangle 83"/>
          <p:cNvSpPr/>
          <p:nvPr/>
        </p:nvSpPr>
        <p:spPr>
          <a:xfrm>
            <a:off x="8293197" y="3567379"/>
            <a:ext cx="168965" cy="59704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3255" tIns="46628" rIns="93255" bIns="46628" rtlCol="0" anchor="ctr"/>
          <a:lstStyle/>
          <a:p>
            <a:pPr algn="ctr"/>
            <a:r>
              <a:rPr lang="en-US" sz="1425" b="1" dirty="0">
                <a:solidFill>
                  <a:schemeClr val="bg1"/>
                </a:solidFill>
                <a:latin typeface="Segoe UI Light" pitchFamily="34" charset="0"/>
              </a:rPr>
              <a:t> </a:t>
            </a:r>
          </a:p>
        </p:txBody>
      </p:sp>
    </p:spTree>
    <p:extLst>
      <p:ext uri="{BB962C8B-B14F-4D97-AF65-F5344CB8AC3E}">
        <p14:creationId xmlns:p14="http://schemas.microsoft.com/office/powerpoint/2010/main" val="2089657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32" grpId="0" animBg="1"/>
      <p:bldP spid="33" grpId="0" animBg="1"/>
      <p:bldP spid="33" grpId="1" animBg="1"/>
      <p:bldP spid="34" grpId="0" animBg="1"/>
      <p:bldP spid="34" grpId="1" animBg="1"/>
      <p:bldP spid="35" grpId="0" animBg="1"/>
      <p:bldP spid="36" grpId="0" animBg="1"/>
      <p:bldP spid="36" grpId="1" animBg="1"/>
      <p:bldP spid="37" grpId="0" animBg="1"/>
      <p:bldP spid="37" grpId="1" animBg="1"/>
      <p:bldP spid="38" grpId="0" animBg="1"/>
      <p:bldP spid="39" grpId="0" animBg="1"/>
      <p:bldP spid="40" grpId="0" animBg="1"/>
      <p:bldP spid="41" grpId="0" animBg="1"/>
      <p:bldP spid="42" grpId="0" animBg="1"/>
      <p:bldP spid="43" grpId="0"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92" y="114019"/>
            <a:ext cx="9875412" cy="688084"/>
          </a:xfrm>
        </p:spPr>
        <p:txBody>
          <a:bodyPr/>
          <a:lstStyle/>
          <a:p>
            <a:r>
              <a:rPr lang="en-US" sz="4400" dirty="0" smtClean="0"/>
              <a:t>Logging for Memory-Optimized Tables</a:t>
            </a:r>
            <a:endParaRPr lang="en-US" sz="4400" dirty="0"/>
          </a:p>
        </p:txBody>
      </p:sp>
      <p:sp>
        <p:nvSpPr>
          <p:cNvPr id="3" name="Text Placeholder 2"/>
          <p:cNvSpPr>
            <a:spLocks noGrp="1"/>
          </p:cNvSpPr>
          <p:nvPr>
            <p:ph type="body" sz="quarter" idx="4294967295"/>
          </p:nvPr>
        </p:nvSpPr>
        <p:spPr>
          <a:xfrm>
            <a:off x="366141" y="982662"/>
            <a:ext cx="11155558" cy="7008072"/>
          </a:xfrm>
          <a:prstGeom prst="rect">
            <a:avLst/>
          </a:prstGeom>
        </p:spPr>
        <p:txBody>
          <a:bodyPr/>
          <a:lstStyle/>
          <a:p>
            <a:r>
              <a:rPr lang="en-US" dirty="0"/>
              <a:t>Uses SQL transaction log to store </a:t>
            </a:r>
            <a:r>
              <a:rPr lang="en-US" dirty="0" smtClean="0"/>
              <a:t>content</a:t>
            </a:r>
          </a:p>
          <a:p>
            <a:pPr marL="257151" lvl="1" indent="-257151">
              <a:buFont typeface="Arial" panose="020B0604020202020204" pitchFamily="34" charset="0"/>
              <a:buChar char="•"/>
            </a:pPr>
            <a:r>
              <a:rPr lang="en-US" dirty="0">
                <a:latin typeface="+mj-lt"/>
              </a:rPr>
              <a:t>L</a:t>
            </a:r>
            <a:r>
              <a:rPr lang="en-US" dirty="0" smtClean="0">
                <a:latin typeface="+mj-lt"/>
              </a:rPr>
              <a:t>og record: log </a:t>
            </a:r>
            <a:r>
              <a:rPr lang="en-US" dirty="0">
                <a:latin typeface="+mj-lt"/>
              </a:rPr>
              <a:t>record header followed by opaque memory optimized-specific log content</a:t>
            </a:r>
            <a:r>
              <a:rPr lang="en-US" dirty="0" smtClean="0">
                <a:latin typeface="+mj-lt"/>
              </a:rPr>
              <a:t>.</a:t>
            </a:r>
          </a:p>
          <a:p>
            <a:pPr marL="257151" lvl="1" indent="-257151">
              <a:buFont typeface="Arial" panose="020B0604020202020204" pitchFamily="34" charset="0"/>
              <a:buChar char="•"/>
            </a:pPr>
            <a:endParaRPr lang="en-US" dirty="0">
              <a:latin typeface="+mj-lt"/>
            </a:endParaRPr>
          </a:p>
          <a:p>
            <a:r>
              <a:rPr lang="en-US" dirty="0" smtClean="0"/>
              <a:t>All </a:t>
            </a:r>
            <a:r>
              <a:rPr lang="en-US" dirty="0"/>
              <a:t>logging </a:t>
            </a:r>
            <a:r>
              <a:rPr lang="en-US" dirty="0" smtClean="0"/>
              <a:t>for memory-optimized tables is </a:t>
            </a:r>
            <a:r>
              <a:rPr lang="en-US" dirty="0"/>
              <a:t>logical</a:t>
            </a:r>
          </a:p>
          <a:p>
            <a:pPr marL="257151" lvl="1" indent="-257151">
              <a:buFont typeface="Arial" panose="020B0604020202020204" pitchFamily="34" charset="0"/>
              <a:buChar char="•"/>
            </a:pPr>
            <a:r>
              <a:rPr lang="en-US" dirty="0">
                <a:latin typeface="+mj-lt"/>
              </a:rPr>
              <a:t>No </a:t>
            </a:r>
            <a:r>
              <a:rPr lang="en-US" dirty="0" smtClean="0">
                <a:latin typeface="+mj-lt"/>
              </a:rPr>
              <a:t>log </a:t>
            </a:r>
            <a:r>
              <a:rPr lang="en-US" dirty="0">
                <a:latin typeface="+mj-lt"/>
              </a:rPr>
              <a:t>records for physical structure modifications.</a:t>
            </a:r>
          </a:p>
          <a:p>
            <a:pPr marL="257151" lvl="1" indent="-257151">
              <a:buFont typeface="Arial" panose="020B0604020202020204" pitchFamily="34" charset="0"/>
              <a:buChar char="•"/>
            </a:pPr>
            <a:r>
              <a:rPr lang="en-US" dirty="0">
                <a:latin typeface="+mj-lt"/>
              </a:rPr>
              <a:t>No index-specific / index-maintenance log records.</a:t>
            </a:r>
          </a:p>
          <a:p>
            <a:pPr marL="257151" lvl="1" indent="-257151">
              <a:buFont typeface="Arial" panose="020B0604020202020204" pitchFamily="34" charset="0"/>
              <a:buChar char="•"/>
            </a:pPr>
            <a:r>
              <a:rPr lang="en-US" dirty="0">
                <a:latin typeface="+mj-lt"/>
              </a:rPr>
              <a:t>No UNDO information is </a:t>
            </a:r>
            <a:r>
              <a:rPr lang="en-US" dirty="0" smtClean="0">
                <a:latin typeface="+mj-lt"/>
              </a:rPr>
              <a:t>logged</a:t>
            </a:r>
          </a:p>
          <a:p>
            <a:pPr marL="257151" lvl="1" indent="-257151">
              <a:buFont typeface="Arial" panose="020B0604020202020204" pitchFamily="34" charset="0"/>
              <a:buChar char="•"/>
            </a:pPr>
            <a:endParaRPr lang="en-US" dirty="0" smtClean="0">
              <a:latin typeface="+mj-lt"/>
            </a:endParaRPr>
          </a:p>
          <a:p>
            <a:r>
              <a:rPr lang="en-US" sz="4600" dirty="0">
                <a:gradFill>
                  <a:gsLst>
                    <a:gs pos="1250">
                      <a:schemeClr val="tx1"/>
                    </a:gs>
                    <a:gs pos="99000">
                      <a:schemeClr val="tx1"/>
                    </a:gs>
                  </a:gsLst>
                  <a:lin ang="5400000" scaled="0"/>
                </a:gradFill>
                <a:latin typeface="+mj-lt"/>
              </a:rPr>
              <a:t>Recovery Models  </a:t>
            </a:r>
            <a:endParaRPr lang="en-US" dirty="0">
              <a:latin typeface="+mj-lt"/>
            </a:endParaRPr>
          </a:p>
          <a:p>
            <a:pPr marL="257151" lvl="1" indent="-257151">
              <a:buFont typeface="Arial" panose="020B0604020202020204" pitchFamily="34" charset="0"/>
              <a:buChar char="•"/>
            </a:pPr>
            <a:r>
              <a:rPr lang="en-US" dirty="0">
                <a:latin typeface="+mj-lt"/>
              </a:rPr>
              <a:t>All three recovery </a:t>
            </a:r>
            <a:r>
              <a:rPr lang="en-US" dirty="0" smtClean="0">
                <a:latin typeface="+mj-lt"/>
              </a:rPr>
              <a:t>models (Simple, Full, Bulk) </a:t>
            </a:r>
            <a:r>
              <a:rPr lang="en-US" dirty="0">
                <a:latin typeface="+mj-lt"/>
              </a:rPr>
              <a:t>are supported </a:t>
            </a:r>
          </a:p>
          <a:p>
            <a:pPr lvl="1"/>
            <a:endParaRPr lang="en-US" dirty="0">
              <a:latin typeface="+mj-lt"/>
            </a:endParaRPr>
          </a:p>
          <a:p>
            <a:endParaRPr lang="en-US" dirty="0"/>
          </a:p>
        </p:txBody>
      </p:sp>
    </p:spTree>
    <p:extLst>
      <p:ext uri="{BB962C8B-B14F-4D97-AF65-F5344CB8AC3E}">
        <p14:creationId xmlns:p14="http://schemas.microsoft.com/office/powerpoint/2010/main" val="2166765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68262"/>
            <a:ext cx="10724938" cy="840457"/>
          </a:xfrm>
        </p:spPr>
        <p:txBody>
          <a:bodyPr/>
          <a:lstStyle/>
          <a:p>
            <a:r>
              <a:rPr lang="en-US" dirty="0" smtClean="0"/>
              <a:t>In-Memory OLTP:  Checkpoint</a:t>
            </a:r>
            <a:endParaRPr lang="en-US" dirty="0"/>
          </a:p>
        </p:txBody>
      </p:sp>
      <p:sp>
        <p:nvSpPr>
          <p:cNvPr id="3" name="Text Placeholder 2"/>
          <p:cNvSpPr>
            <a:spLocks noGrp="1"/>
          </p:cNvSpPr>
          <p:nvPr>
            <p:ph type="body" sz="quarter" idx="4294967295"/>
          </p:nvPr>
        </p:nvSpPr>
        <p:spPr>
          <a:xfrm>
            <a:off x="275481" y="1073528"/>
            <a:ext cx="11885514" cy="5014534"/>
          </a:xfrm>
          <a:prstGeom prst="rect">
            <a:avLst/>
          </a:prstGeom>
        </p:spPr>
        <p:txBody>
          <a:bodyPr/>
          <a:lstStyle/>
          <a:p>
            <a:r>
              <a:rPr lang="en-US" dirty="0" smtClean="0"/>
              <a:t>Disk-based tables</a:t>
            </a:r>
          </a:p>
          <a:p>
            <a:pPr marL="349724" lvl="1" indent="-349724">
              <a:buFont typeface="Arial" panose="020B0604020202020204" pitchFamily="34" charset="0"/>
              <a:buChar char="•"/>
            </a:pPr>
            <a:r>
              <a:rPr lang="en-US" dirty="0" smtClean="0"/>
              <a:t>Frequency is determined by the recovery interval configuration option</a:t>
            </a:r>
          </a:p>
          <a:p>
            <a:pPr marL="349724" lvl="1" indent="-349724">
              <a:buFont typeface="Arial" panose="020B0604020202020204" pitchFamily="34" charset="0"/>
              <a:buChar char="•"/>
            </a:pPr>
            <a:r>
              <a:rPr lang="en-US" dirty="0" smtClean="0"/>
              <a:t>Can potentially flood IO queue when flushing dirty pages.  </a:t>
            </a:r>
          </a:p>
          <a:p>
            <a:endParaRPr lang="en-US" dirty="0" smtClean="0"/>
          </a:p>
          <a:p>
            <a:r>
              <a:rPr lang="en-US" dirty="0" smtClean="0"/>
              <a:t>In-Memory OLTP</a:t>
            </a:r>
          </a:p>
          <a:p>
            <a:pPr marL="466298" lvl="1" indent="-466298">
              <a:buFont typeface="Arial" panose="020B0604020202020204" pitchFamily="34" charset="0"/>
              <a:buChar char="•"/>
            </a:pPr>
            <a:r>
              <a:rPr lang="en-US" dirty="0" smtClean="0"/>
              <a:t>Automatic checkpoint done after 512MB of transaction log written the last checkpoint</a:t>
            </a:r>
          </a:p>
          <a:p>
            <a:pPr marL="466298" lvl="1" indent="-466298">
              <a:buFont typeface="Arial" panose="020B0604020202020204" pitchFamily="34" charset="0"/>
              <a:buChar char="•"/>
            </a:pPr>
            <a:r>
              <a:rPr lang="en-US" dirty="0" smtClean="0"/>
              <a:t>Independent of the checkpoint for disk-based tables </a:t>
            </a:r>
          </a:p>
          <a:p>
            <a:pPr marL="466298" lvl="1" indent="-466298">
              <a:buFont typeface="Arial" panose="020B0604020202020204" pitchFamily="34" charset="0"/>
              <a:buChar char="•"/>
            </a:pPr>
            <a:r>
              <a:rPr lang="en-US" dirty="0" smtClean="0"/>
              <a:t>No flooding of IO queue. Checkpoint writes meta-information (e.g. list of data/delta files)</a:t>
            </a:r>
          </a:p>
          <a:p>
            <a:pPr lvl="1"/>
            <a:endParaRPr lang="en-US" dirty="0"/>
          </a:p>
          <a:p>
            <a:pPr lvl="1"/>
            <a:r>
              <a:rPr lang="en-US" sz="2856" dirty="0"/>
              <a:t>Manual Checkpoint</a:t>
            </a:r>
          </a:p>
          <a:p>
            <a:pPr marL="466298" lvl="1" indent="-466298">
              <a:buFont typeface="Arial" panose="020B0604020202020204" pitchFamily="34" charset="0"/>
              <a:buChar char="•"/>
            </a:pPr>
            <a:r>
              <a:rPr lang="en-US" dirty="0" smtClean="0"/>
              <a:t>Forces checkpoint for both disk-based tables and memory_optimized tables</a:t>
            </a:r>
            <a:endParaRPr lang="en-US" dirty="0"/>
          </a:p>
        </p:txBody>
      </p:sp>
    </p:spTree>
    <p:extLst>
      <p:ext uri="{BB962C8B-B14F-4D97-AF65-F5344CB8AC3E}">
        <p14:creationId xmlns:p14="http://schemas.microsoft.com/office/powerpoint/2010/main" val="20273396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Considerations</a:t>
            </a:r>
            <a:endParaRPr lang="en-US" dirty="0"/>
          </a:p>
        </p:txBody>
      </p:sp>
      <p:sp>
        <p:nvSpPr>
          <p:cNvPr id="4" name="Rectangle 3"/>
          <p:cNvSpPr/>
          <p:nvPr/>
        </p:nvSpPr>
        <p:spPr bwMode="auto">
          <a:xfrm>
            <a:off x="3749708" y="1809694"/>
            <a:ext cx="2931240" cy="21383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Capacity</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Capacity needed </a:t>
            </a:r>
            <a:r>
              <a:rPr lang="en-US" sz="1632" dirty="0" smtClean="0">
                <a:gradFill>
                  <a:gsLst>
                    <a:gs pos="0">
                      <a:srgbClr val="FFFFFF"/>
                    </a:gs>
                    <a:gs pos="100000">
                      <a:srgbClr val="FFFFFF"/>
                    </a:gs>
                  </a:gsLst>
                  <a:lin ang="5400000" scaled="0"/>
                </a:gradFill>
                <a:latin typeface="+mj-lt"/>
                <a:ea typeface="Segoe UI" pitchFamily="34" charset="0"/>
                <a:cs typeface="Segoe UI" pitchFamily="34" charset="0"/>
              </a:rPr>
              <a:t>up to 4x </a:t>
            </a:r>
            <a:r>
              <a:rPr lang="en-US" sz="1632" dirty="0">
                <a:gradFill>
                  <a:gsLst>
                    <a:gs pos="0">
                      <a:srgbClr val="FFFFFF"/>
                    </a:gs>
                    <a:gs pos="100000">
                      <a:srgbClr val="FFFFFF"/>
                    </a:gs>
                  </a:gsLst>
                  <a:lin ang="5400000" scaled="0"/>
                </a:gradFill>
                <a:latin typeface="+mj-lt"/>
                <a:ea typeface="Segoe UI" pitchFamily="34" charset="0"/>
                <a:cs typeface="Segoe UI" pitchFamily="34" charset="0"/>
              </a:rPr>
              <a:t>size of durable memory optimized tables</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Rectangle 4"/>
          <p:cNvSpPr/>
          <p:nvPr/>
        </p:nvSpPr>
        <p:spPr bwMode="auto">
          <a:xfrm>
            <a:off x="7006764" y="1809694"/>
            <a:ext cx="2931240" cy="21383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Performance</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Use sequential bandwidth sufficient to meet RTO</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SSD Array or high end spinning media (15K SAS Array e.g.)</a:t>
            </a: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 </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Rectangle 5"/>
          <p:cNvSpPr/>
          <p:nvPr/>
        </p:nvSpPr>
        <p:spPr bwMode="auto">
          <a:xfrm>
            <a:off x="7006307" y="4126818"/>
            <a:ext cx="2931240" cy="2157151"/>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Performance</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Latency is important</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a:t>
            </a:r>
            <a:r>
              <a:rPr lang="en-US" sz="1632" dirty="0" err="1">
                <a:gradFill>
                  <a:gsLst>
                    <a:gs pos="0">
                      <a:srgbClr val="FFFFFF"/>
                    </a:gs>
                    <a:gs pos="100000">
                      <a:srgbClr val="FFFFFF"/>
                    </a:gs>
                  </a:gsLst>
                  <a:lin ang="5400000" scaled="0"/>
                </a:gradFill>
                <a:latin typeface="+mj-lt"/>
                <a:ea typeface="Segoe UI" pitchFamily="34" charset="0"/>
                <a:cs typeface="Segoe UI" pitchFamily="34" charset="0"/>
              </a:rPr>
              <a:t>PCIe</a:t>
            </a:r>
            <a:r>
              <a:rPr lang="en-US" sz="1632" dirty="0">
                <a:gradFill>
                  <a:gsLst>
                    <a:gs pos="0">
                      <a:srgbClr val="FFFFFF"/>
                    </a:gs>
                    <a:gs pos="100000">
                      <a:srgbClr val="FFFFFF"/>
                    </a:gs>
                  </a:gsLst>
                  <a:lin ang="5400000" scaled="0"/>
                </a:gradFill>
                <a:latin typeface="+mj-lt"/>
                <a:ea typeface="Segoe UI" pitchFamily="34" charset="0"/>
                <a:cs typeface="Segoe UI" pitchFamily="34" charset="0"/>
              </a:rPr>
              <a:t>) SSD Array </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Consider Delayed Durability for higher latency devices</a:t>
            </a:r>
          </a:p>
        </p:txBody>
      </p:sp>
      <p:sp>
        <p:nvSpPr>
          <p:cNvPr id="7" name="Rectangle 6"/>
          <p:cNvSpPr/>
          <p:nvPr/>
        </p:nvSpPr>
        <p:spPr bwMode="auto">
          <a:xfrm>
            <a:off x="3748751" y="4126818"/>
            <a:ext cx="2931240" cy="21571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defTabSz="699291" fontAlgn="base">
              <a:spcBef>
                <a:spcPct val="0"/>
              </a:spcBef>
              <a:spcAft>
                <a:spcPct val="0"/>
              </a:spcAft>
            </a:pPr>
            <a:r>
              <a:rPr lang="en-US" sz="1632" u="sng" dirty="0">
                <a:gradFill>
                  <a:gsLst>
                    <a:gs pos="0">
                      <a:srgbClr val="FFFFFF"/>
                    </a:gs>
                    <a:gs pos="100000">
                      <a:srgbClr val="FFFFFF"/>
                    </a:gs>
                  </a:gsLst>
                  <a:lin ang="5400000" scaled="0"/>
                </a:gradFill>
                <a:latin typeface="+mj-lt"/>
                <a:ea typeface="Segoe UI" pitchFamily="34" charset="0"/>
                <a:cs typeface="Segoe UI" pitchFamily="34" charset="0"/>
              </a:rPr>
              <a:t>Capacity</a:t>
            </a:r>
          </a:p>
          <a:p>
            <a:pPr defTabSz="699291" fontAlgn="base">
              <a:spcBef>
                <a:spcPct val="0"/>
              </a:spcBef>
              <a:spcAft>
                <a:spcPct val="0"/>
              </a:spcAft>
            </a:pPr>
            <a:endParaRPr lang="en-US" sz="1632" dirty="0">
              <a:gradFill>
                <a:gsLst>
                  <a:gs pos="0">
                    <a:srgbClr val="FFFFFF"/>
                  </a:gs>
                  <a:gs pos="100000">
                    <a:srgbClr val="FFFFFF"/>
                  </a:gs>
                </a:gsLst>
                <a:lin ang="5400000" scaled="0"/>
              </a:gradFill>
              <a:latin typeface="+mj-lt"/>
              <a:ea typeface="Segoe UI" pitchFamily="34" charset="0"/>
              <a:cs typeface="Segoe UI" pitchFamily="34" charset="0"/>
            </a:endParaRPr>
          </a:p>
          <a:p>
            <a:pPr defTabSz="699291" fontAlgn="base">
              <a:spcBef>
                <a:spcPct val="0"/>
              </a:spcBef>
              <a:spcAft>
                <a:spcPct val="0"/>
              </a:spcAft>
            </a:pPr>
            <a:r>
              <a:rPr lang="en-US" sz="1632" dirty="0">
                <a:gradFill>
                  <a:gsLst>
                    <a:gs pos="0">
                      <a:srgbClr val="FFFFFF"/>
                    </a:gs>
                    <a:gs pos="100000">
                      <a:srgbClr val="FFFFFF"/>
                    </a:gs>
                  </a:gsLst>
                  <a:lin ang="5400000" scaled="0"/>
                </a:gradFill>
                <a:latin typeface="+mj-lt"/>
                <a:ea typeface="Segoe UI" pitchFamily="34" charset="0"/>
                <a:cs typeface="Segoe UI" pitchFamily="34" charset="0"/>
              </a:rPr>
              <a:t>Log size is less than disk based tables but still ~ size of data change</a:t>
            </a:r>
          </a:p>
        </p:txBody>
      </p:sp>
      <p:sp>
        <p:nvSpPr>
          <p:cNvPr id="8" name="TextBox 7"/>
          <p:cNvSpPr txBox="1"/>
          <p:nvPr/>
        </p:nvSpPr>
        <p:spPr>
          <a:xfrm>
            <a:off x="2173916" y="2600311"/>
            <a:ext cx="738006" cy="475830"/>
          </a:xfrm>
          <a:prstGeom prst="rect">
            <a:avLst/>
          </a:prstGeom>
          <a:noFill/>
        </p:spPr>
        <p:txBody>
          <a:bodyPr wrap="none" lIns="137141" tIns="109712" rIns="137141" bIns="109712" rtlCol="0">
            <a:spAutoFit/>
          </a:bodyPr>
          <a:lstStyle/>
          <a:p>
            <a:pPr>
              <a:lnSpc>
                <a:spcPct val="90000"/>
              </a:lnSpc>
              <a:spcAft>
                <a:spcPts val="450"/>
              </a:spcAft>
            </a:pPr>
            <a:r>
              <a:rPr lang="en-US" dirty="0">
                <a:gradFill>
                  <a:gsLst>
                    <a:gs pos="2917">
                      <a:schemeClr val="tx1"/>
                    </a:gs>
                    <a:gs pos="30000">
                      <a:schemeClr val="tx1"/>
                    </a:gs>
                  </a:gsLst>
                  <a:lin ang="5400000" scaled="0"/>
                </a:gradFill>
                <a:latin typeface="+mj-lt"/>
              </a:rPr>
              <a:t>Data</a:t>
            </a:r>
          </a:p>
        </p:txBody>
      </p:sp>
      <p:sp>
        <p:nvSpPr>
          <p:cNvPr id="9" name="TextBox 8"/>
          <p:cNvSpPr txBox="1"/>
          <p:nvPr/>
        </p:nvSpPr>
        <p:spPr>
          <a:xfrm>
            <a:off x="2173917" y="4714237"/>
            <a:ext cx="649721" cy="475830"/>
          </a:xfrm>
          <a:prstGeom prst="rect">
            <a:avLst/>
          </a:prstGeom>
          <a:noFill/>
        </p:spPr>
        <p:txBody>
          <a:bodyPr wrap="none" lIns="137141" tIns="109712" rIns="137141" bIns="109712" rtlCol="0">
            <a:spAutoFit/>
          </a:bodyPr>
          <a:lstStyle/>
          <a:p>
            <a:pPr>
              <a:lnSpc>
                <a:spcPct val="90000"/>
              </a:lnSpc>
              <a:spcAft>
                <a:spcPts val="450"/>
              </a:spcAft>
            </a:pPr>
            <a:r>
              <a:rPr lang="en-US" dirty="0">
                <a:gradFill>
                  <a:gsLst>
                    <a:gs pos="2917">
                      <a:schemeClr val="tx1"/>
                    </a:gs>
                    <a:gs pos="30000">
                      <a:schemeClr val="tx1"/>
                    </a:gs>
                  </a:gsLst>
                  <a:lin ang="5400000" scaled="0"/>
                </a:gradFill>
                <a:latin typeface="+mj-lt"/>
              </a:rPr>
              <a:t>Log</a:t>
            </a:r>
          </a:p>
        </p:txBody>
      </p:sp>
    </p:spTree>
    <p:extLst>
      <p:ext uri="{BB962C8B-B14F-4D97-AF65-F5344CB8AC3E}">
        <p14:creationId xmlns:p14="http://schemas.microsoft.com/office/powerpoint/2010/main" val="2004169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09" y="205458"/>
            <a:ext cx="9509656" cy="530139"/>
          </a:xfrm>
        </p:spPr>
        <p:txBody>
          <a:bodyPr/>
          <a:lstStyle/>
          <a:p>
            <a:r>
              <a:rPr lang="en-US" sz="4400" dirty="0" smtClean="0"/>
              <a:t>Backup for Memory-Optimized Tables</a:t>
            </a:r>
            <a:endParaRPr lang="en-US" sz="4400" dirty="0"/>
          </a:p>
        </p:txBody>
      </p:sp>
      <p:sp>
        <p:nvSpPr>
          <p:cNvPr id="3" name="Text Placeholder 2"/>
          <p:cNvSpPr>
            <a:spLocks noGrp="1"/>
          </p:cNvSpPr>
          <p:nvPr>
            <p:ph type="body" sz="quarter" idx="4294967295"/>
          </p:nvPr>
        </p:nvSpPr>
        <p:spPr>
          <a:xfrm>
            <a:off x="457579" y="1577043"/>
            <a:ext cx="10881241" cy="5863144"/>
          </a:xfrm>
          <a:prstGeom prst="rect">
            <a:avLst/>
          </a:prstGeom>
        </p:spPr>
        <p:txBody>
          <a:bodyPr/>
          <a:lstStyle/>
          <a:p>
            <a:r>
              <a:rPr lang="en-US" sz="3600" dirty="0">
                <a:gradFill>
                  <a:gsLst>
                    <a:gs pos="1250">
                      <a:schemeClr val="tx1"/>
                    </a:gs>
                    <a:gs pos="99000">
                      <a:schemeClr val="tx1"/>
                    </a:gs>
                  </a:gsLst>
                  <a:lin ang="5400000" scaled="0"/>
                </a:gradFill>
                <a:latin typeface="+mj-lt"/>
              </a:rPr>
              <a:t>Integrated with SQL Database Backup</a:t>
            </a:r>
          </a:p>
          <a:p>
            <a:pPr marL="473051" lvl="2" indent="-257151">
              <a:buFont typeface="Arial" panose="020B0604020202020204" pitchFamily="34" charset="0"/>
              <a:buChar char="•"/>
            </a:pPr>
            <a:r>
              <a:rPr lang="en-US" dirty="0">
                <a:latin typeface="+mj-lt"/>
              </a:rPr>
              <a:t>Memory-Optimized file group is backed up as part SQL database </a:t>
            </a:r>
            <a:r>
              <a:rPr lang="en-US" dirty="0" smtClean="0">
                <a:latin typeface="+mj-lt"/>
              </a:rPr>
              <a:t>backup</a:t>
            </a:r>
          </a:p>
          <a:p>
            <a:pPr marL="473051" lvl="2" indent="-257151">
              <a:buFont typeface="Arial" panose="020B0604020202020204" pitchFamily="34" charset="0"/>
              <a:buChar char="•"/>
            </a:pPr>
            <a:r>
              <a:rPr lang="en-US" dirty="0" smtClean="0">
                <a:latin typeface="+mj-lt"/>
              </a:rPr>
              <a:t>Differential backup supported – only new data files since last full backup</a:t>
            </a:r>
          </a:p>
          <a:p>
            <a:pPr marL="473051" lvl="2" indent="-257151">
              <a:buFont typeface="Arial" panose="020B0604020202020204" pitchFamily="34" charset="0"/>
              <a:buChar char="•"/>
            </a:pPr>
            <a:r>
              <a:rPr lang="en-US" dirty="0" smtClean="0">
                <a:latin typeface="+mj-lt"/>
              </a:rPr>
              <a:t>Piecemeal backups supported</a:t>
            </a:r>
            <a:endParaRPr lang="en-US" dirty="0">
              <a:latin typeface="+mj-lt"/>
            </a:endParaRPr>
          </a:p>
          <a:p>
            <a:pPr marL="257151" lvl="1" indent="-257151">
              <a:buFont typeface="Arial" panose="020B0604020202020204" pitchFamily="34" charset="0"/>
              <a:buChar char="•"/>
            </a:pPr>
            <a:endParaRPr lang="en-US" sz="1800" dirty="0">
              <a:latin typeface="+mj-lt"/>
            </a:endParaRPr>
          </a:p>
          <a:p>
            <a:r>
              <a:rPr lang="en-US" sz="3600" dirty="0">
                <a:gradFill>
                  <a:gsLst>
                    <a:gs pos="1250">
                      <a:schemeClr val="tx1"/>
                    </a:gs>
                    <a:gs pos="99000">
                      <a:schemeClr val="tx1"/>
                    </a:gs>
                  </a:gsLst>
                  <a:lin ang="5400000" scaled="0"/>
                </a:gradFill>
                <a:latin typeface="+mj-lt"/>
              </a:rPr>
              <a:t>Existing backup scripts work with minimal or no </a:t>
            </a:r>
            <a:r>
              <a:rPr lang="en-US" sz="3600" dirty="0" smtClean="0">
                <a:gradFill>
                  <a:gsLst>
                    <a:gs pos="1250">
                      <a:schemeClr val="tx1"/>
                    </a:gs>
                    <a:gs pos="99000">
                      <a:schemeClr val="tx1"/>
                    </a:gs>
                  </a:gsLst>
                  <a:lin ang="5400000" scaled="0"/>
                </a:gradFill>
                <a:latin typeface="+mj-lt"/>
              </a:rPr>
              <a:t>changes</a:t>
            </a:r>
          </a:p>
          <a:p>
            <a:pPr lvl="1"/>
            <a:endParaRPr lang="en-US" sz="3600" dirty="0">
              <a:gradFill>
                <a:gsLst>
                  <a:gs pos="1250">
                    <a:schemeClr val="tx1"/>
                  </a:gs>
                  <a:gs pos="99000">
                    <a:schemeClr val="tx1"/>
                  </a:gs>
                </a:gsLst>
                <a:lin ang="5400000" scaled="0"/>
              </a:gradFill>
              <a:latin typeface="+mj-lt"/>
            </a:endParaRPr>
          </a:p>
          <a:p>
            <a:r>
              <a:rPr lang="en-US" sz="3600" dirty="0">
                <a:gradFill>
                  <a:gsLst>
                    <a:gs pos="1250">
                      <a:schemeClr val="tx1"/>
                    </a:gs>
                    <a:gs pos="99000">
                      <a:schemeClr val="tx1"/>
                    </a:gs>
                  </a:gsLst>
                  <a:lin ang="5400000" scaled="0"/>
                </a:gradFill>
                <a:latin typeface="+mj-lt"/>
              </a:rPr>
              <a:t>Transaction log backup includes memory-optimized log records transparently</a:t>
            </a:r>
          </a:p>
          <a:p>
            <a:pPr lvl="1"/>
            <a:endParaRPr lang="en-US" sz="3600" dirty="0">
              <a:gradFill>
                <a:gsLst>
                  <a:gs pos="1250">
                    <a:schemeClr val="tx1"/>
                  </a:gs>
                  <a:gs pos="99000">
                    <a:schemeClr val="tx1"/>
                  </a:gs>
                </a:gsLst>
                <a:lin ang="5400000" scaled="0"/>
              </a:gradFill>
              <a:latin typeface="+mj-lt"/>
            </a:endParaRPr>
          </a:p>
        </p:txBody>
      </p:sp>
    </p:spTree>
    <p:extLst>
      <p:ext uri="{BB962C8B-B14F-4D97-AF65-F5344CB8AC3E}">
        <p14:creationId xmlns:p14="http://schemas.microsoft.com/office/powerpoint/2010/main" val="1336503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OLTP:  Recovery</a:t>
            </a:r>
            <a:endParaRPr lang="en-US" dirty="0"/>
          </a:p>
        </p:txBody>
      </p:sp>
      <p:sp>
        <p:nvSpPr>
          <p:cNvPr id="4" name="Rectangle 3"/>
          <p:cNvSpPr/>
          <p:nvPr/>
        </p:nvSpPr>
        <p:spPr>
          <a:xfrm>
            <a:off x="2184230" y="1973954"/>
            <a:ext cx="4585169" cy="20936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dirty="0">
              <a:solidFill>
                <a:schemeClr val="bg1"/>
              </a:solidFill>
            </a:endParaRPr>
          </a:p>
        </p:txBody>
      </p:sp>
      <p:sp>
        <p:nvSpPr>
          <p:cNvPr id="5" name="Rectangle 4"/>
          <p:cNvSpPr/>
          <p:nvPr/>
        </p:nvSpPr>
        <p:spPr>
          <a:xfrm>
            <a:off x="4352151" y="3782263"/>
            <a:ext cx="784024" cy="189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900" dirty="0">
                <a:solidFill>
                  <a:schemeClr val="bg1"/>
                </a:solidFill>
              </a:rPr>
              <a:t>Delta map</a:t>
            </a:r>
          </a:p>
        </p:txBody>
      </p:sp>
      <p:sp>
        <p:nvSpPr>
          <p:cNvPr id="6" name="Rectangle 5"/>
          <p:cNvSpPr/>
          <p:nvPr/>
        </p:nvSpPr>
        <p:spPr>
          <a:xfrm>
            <a:off x="5549808" y="4456698"/>
            <a:ext cx="1219591" cy="12134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a:solidFill>
                <a:schemeClr val="bg1"/>
              </a:solidFill>
            </a:endParaRPr>
          </a:p>
        </p:txBody>
      </p:sp>
      <p:sp>
        <p:nvSpPr>
          <p:cNvPr id="7" name="Rectangle 6"/>
          <p:cNvSpPr/>
          <p:nvPr/>
        </p:nvSpPr>
        <p:spPr>
          <a:xfrm>
            <a:off x="2184232" y="4456698"/>
            <a:ext cx="2447858" cy="12134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a:solidFill>
                <a:schemeClr val="bg1"/>
              </a:solidFill>
            </a:endParaRPr>
          </a:p>
        </p:txBody>
      </p:sp>
      <p:sp>
        <p:nvSpPr>
          <p:cNvPr id="8" name="Rectangle 7"/>
          <p:cNvSpPr/>
          <p:nvPr/>
        </p:nvSpPr>
        <p:spPr>
          <a:xfrm>
            <a:off x="4309618" y="3389562"/>
            <a:ext cx="862996" cy="2521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Recovery Data Loader</a:t>
            </a:r>
          </a:p>
        </p:txBody>
      </p:sp>
      <p:sp>
        <p:nvSpPr>
          <p:cNvPr id="9" name="Rectangle 8"/>
          <p:cNvSpPr/>
          <p:nvPr/>
        </p:nvSpPr>
        <p:spPr>
          <a:xfrm>
            <a:off x="2972591" y="4874284"/>
            <a:ext cx="435568" cy="3782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Delta</a:t>
            </a:r>
          </a:p>
          <a:p>
            <a:pPr algn="ctr"/>
            <a:r>
              <a:rPr lang="en-US" sz="825" dirty="0">
                <a:solidFill>
                  <a:schemeClr val="bg1"/>
                </a:solidFill>
              </a:rPr>
              <a:t>File1</a:t>
            </a:r>
          </a:p>
        </p:txBody>
      </p:sp>
      <p:sp>
        <p:nvSpPr>
          <p:cNvPr id="10" name="Rectangle 9"/>
          <p:cNvSpPr/>
          <p:nvPr/>
        </p:nvSpPr>
        <p:spPr>
          <a:xfrm>
            <a:off x="2337221" y="2048507"/>
            <a:ext cx="2847078" cy="1008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2025" dirty="0">
                <a:solidFill>
                  <a:schemeClr val="tx1"/>
                </a:solidFill>
              </a:rPr>
              <a:t>Memory </a:t>
            </a:r>
          </a:p>
          <a:p>
            <a:pPr algn="ctr"/>
            <a:r>
              <a:rPr lang="en-US" sz="2025" dirty="0">
                <a:solidFill>
                  <a:schemeClr val="tx1"/>
                </a:solidFill>
              </a:rPr>
              <a:t>Optimized Tables</a:t>
            </a:r>
          </a:p>
        </p:txBody>
      </p:sp>
      <p:sp>
        <p:nvSpPr>
          <p:cNvPr id="11" name="Rectangle 10"/>
          <p:cNvSpPr/>
          <p:nvPr/>
        </p:nvSpPr>
        <p:spPr>
          <a:xfrm>
            <a:off x="3284854" y="3393621"/>
            <a:ext cx="862996" cy="2521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Recovery Data Loader</a:t>
            </a:r>
          </a:p>
        </p:txBody>
      </p:sp>
      <p:sp>
        <p:nvSpPr>
          <p:cNvPr id="12" name="Rectangle 11"/>
          <p:cNvSpPr/>
          <p:nvPr/>
        </p:nvSpPr>
        <p:spPr>
          <a:xfrm>
            <a:off x="2260726" y="3393978"/>
            <a:ext cx="862996" cy="2521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Recovery Data Loader</a:t>
            </a:r>
          </a:p>
        </p:txBody>
      </p:sp>
      <p:sp>
        <p:nvSpPr>
          <p:cNvPr id="13" name="Up Arrow 12"/>
          <p:cNvSpPr/>
          <p:nvPr/>
        </p:nvSpPr>
        <p:spPr>
          <a:xfrm>
            <a:off x="3714143" y="3072166"/>
            <a:ext cx="52267" cy="317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a:solidFill>
                <a:schemeClr val="bg1"/>
              </a:solidFill>
            </a:endParaRPr>
          </a:p>
        </p:txBody>
      </p:sp>
      <p:sp>
        <p:nvSpPr>
          <p:cNvPr id="14" name="Rectangle 13"/>
          <p:cNvSpPr/>
          <p:nvPr/>
        </p:nvSpPr>
        <p:spPr>
          <a:xfrm>
            <a:off x="3325492" y="3782263"/>
            <a:ext cx="784024" cy="189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900" dirty="0">
                <a:solidFill>
                  <a:schemeClr val="bg1"/>
                </a:solidFill>
              </a:rPr>
              <a:t>Delta map</a:t>
            </a:r>
          </a:p>
        </p:txBody>
      </p:sp>
      <p:sp>
        <p:nvSpPr>
          <p:cNvPr id="15" name="Rectangle 14"/>
          <p:cNvSpPr/>
          <p:nvPr/>
        </p:nvSpPr>
        <p:spPr>
          <a:xfrm>
            <a:off x="2290221" y="3776567"/>
            <a:ext cx="784024" cy="189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900" dirty="0">
                <a:solidFill>
                  <a:schemeClr val="bg1"/>
                </a:solidFill>
              </a:rPr>
              <a:t>Delta map</a:t>
            </a:r>
          </a:p>
        </p:txBody>
      </p:sp>
      <p:sp>
        <p:nvSpPr>
          <p:cNvPr id="16" name="Rectangle 15"/>
          <p:cNvSpPr/>
          <p:nvPr/>
        </p:nvSpPr>
        <p:spPr>
          <a:xfrm>
            <a:off x="2490213" y="4872424"/>
            <a:ext cx="435568" cy="3782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Data</a:t>
            </a:r>
          </a:p>
          <a:p>
            <a:pPr algn="ctr"/>
            <a:r>
              <a:rPr lang="en-US" sz="825" dirty="0">
                <a:solidFill>
                  <a:schemeClr val="bg1"/>
                </a:solidFill>
              </a:rPr>
              <a:t>File1</a:t>
            </a:r>
          </a:p>
        </p:txBody>
      </p:sp>
      <p:sp>
        <p:nvSpPr>
          <p:cNvPr id="17" name="Rectangle 16"/>
          <p:cNvSpPr/>
          <p:nvPr/>
        </p:nvSpPr>
        <p:spPr>
          <a:xfrm>
            <a:off x="4043530" y="4874284"/>
            <a:ext cx="435568" cy="3782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Delta</a:t>
            </a:r>
          </a:p>
          <a:p>
            <a:pPr algn="ctr"/>
            <a:r>
              <a:rPr lang="en-US" sz="825" dirty="0">
                <a:solidFill>
                  <a:schemeClr val="bg1"/>
                </a:solidFill>
              </a:rPr>
              <a:t>File2</a:t>
            </a:r>
          </a:p>
        </p:txBody>
      </p:sp>
      <p:sp>
        <p:nvSpPr>
          <p:cNvPr id="18" name="Rectangle 17"/>
          <p:cNvSpPr/>
          <p:nvPr/>
        </p:nvSpPr>
        <p:spPr>
          <a:xfrm>
            <a:off x="3561151" y="4872424"/>
            <a:ext cx="435568" cy="3782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Data</a:t>
            </a:r>
          </a:p>
          <a:p>
            <a:pPr algn="ctr"/>
            <a:r>
              <a:rPr lang="en-US" sz="825" dirty="0">
                <a:solidFill>
                  <a:schemeClr val="bg1"/>
                </a:solidFill>
              </a:rPr>
              <a:t>File2</a:t>
            </a:r>
          </a:p>
        </p:txBody>
      </p:sp>
      <p:sp>
        <p:nvSpPr>
          <p:cNvPr id="19" name="Rectangle 18"/>
          <p:cNvSpPr/>
          <p:nvPr/>
        </p:nvSpPr>
        <p:spPr>
          <a:xfrm>
            <a:off x="6185404" y="4872424"/>
            <a:ext cx="435568" cy="3782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Delta</a:t>
            </a:r>
          </a:p>
          <a:p>
            <a:pPr algn="ctr"/>
            <a:r>
              <a:rPr lang="en-US" sz="825" dirty="0">
                <a:solidFill>
                  <a:schemeClr val="bg1"/>
                </a:solidFill>
              </a:rPr>
              <a:t>File3</a:t>
            </a:r>
          </a:p>
        </p:txBody>
      </p:sp>
      <p:sp>
        <p:nvSpPr>
          <p:cNvPr id="20" name="Rectangle 19"/>
          <p:cNvSpPr/>
          <p:nvPr/>
        </p:nvSpPr>
        <p:spPr>
          <a:xfrm>
            <a:off x="5703026" y="4872424"/>
            <a:ext cx="435568" cy="3782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r>
              <a:rPr lang="en-US" sz="825" dirty="0">
                <a:solidFill>
                  <a:schemeClr val="bg1"/>
                </a:solidFill>
              </a:rPr>
              <a:t>Data</a:t>
            </a:r>
          </a:p>
          <a:p>
            <a:pPr algn="ctr"/>
            <a:r>
              <a:rPr lang="en-US" sz="825" dirty="0">
                <a:solidFill>
                  <a:schemeClr val="bg1"/>
                </a:solidFill>
              </a:rPr>
              <a:t>File3</a:t>
            </a:r>
          </a:p>
        </p:txBody>
      </p:sp>
      <p:cxnSp>
        <p:nvCxnSpPr>
          <p:cNvPr id="21" name="Straight Arrow Connector 20"/>
          <p:cNvCxnSpPr/>
          <p:nvPr/>
        </p:nvCxnSpPr>
        <p:spPr>
          <a:xfrm flipH="1" flipV="1">
            <a:off x="4995820" y="4067593"/>
            <a:ext cx="783702" cy="3891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146527" y="4071937"/>
            <a:ext cx="1" cy="3847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0"/>
            <a:endCxn id="12" idx="2"/>
          </p:cNvCxnSpPr>
          <p:nvPr/>
        </p:nvCxnSpPr>
        <p:spPr>
          <a:xfrm flipH="1" flipV="1">
            <a:off x="2692225" y="3646152"/>
            <a:ext cx="15773" cy="12141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764021" y="3646150"/>
            <a:ext cx="15773" cy="1226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61575" y="3646145"/>
            <a:ext cx="0" cy="10590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1576" y="4705205"/>
            <a:ext cx="917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79521" y="4705205"/>
            <a:ext cx="0" cy="1690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Up Arrow 28"/>
          <p:cNvSpPr/>
          <p:nvPr/>
        </p:nvSpPr>
        <p:spPr>
          <a:xfrm>
            <a:off x="2719700" y="3073445"/>
            <a:ext cx="45896" cy="3205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a:solidFill>
                <a:schemeClr val="bg1"/>
              </a:solidFill>
            </a:endParaRPr>
          </a:p>
        </p:txBody>
      </p:sp>
      <p:sp>
        <p:nvSpPr>
          <p:cNvPr id="30" name="Up Arrow 29"/>
          <p:cNvSpPr/>
          <p:nvPr/>
        </p:nvSpPr>
        <p:spPr>
          <a:xfrm>
            <a:off x="4861576" y="3088753"/>
            <a:ext cx="52267" cy="29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3255" tIns="46628" rIns="93255" bIns="46628" rtlCol="0" anchor="ctr"/>
          <a:lstStyle/>
          <a:p>
            <a:pPr algn="ctr"/>
            <a:endParaRPr lang="en-US" sz="1350">
              <a:solidFill>
                <a:schemeClr val="bg1"/>
              </a:solidFill>
            </a:endParaRPr>
          </a:p>
        </p:txBody>
      </p:sp>
      <p:sp>
        <p:nvSpPr>
          <p:cNvPr id="31" name="TextBox 30"/>
          <p:cNvSpPr txBox="1"/>
          <p:nvPr/>
        </p:nvSpPr>
        <p:spPr>
          <a:xfrm>
            <a:off x="2677755" y="3604062"/>
            <a:ext cx="478042" cy="223652"/>
          </a:xfrm>
          <a:prstGeom prst="rect">
            <a:avLst/>
          </a:prstGeom>
          <a:noFill/>
        </p:spPr>
        <p:txBody>
          <a:bodyPr wrap="square" lIns="93255" tIns="46628" rIns="93255" bIns="46628" rtlCol="0">
            <a:spAutoFit/>
          </a:bodyPr>
          <a:lstStyle/>
          <a:p>
            <a:r>
              <a:rPr lang="en-US" sz="825" dirty="0">
                <a:solidFill>
                  <a:schemeClr val="bg1"/>
                </a:solidFill>
              </a:rPr>
              <a:t>filter</a:t>
            </a:r>
          </a:p>
        </p:txBody>
      </p:sp>
      <p:sp>
        <p:nvSpPr>
          <p:cNvPr id="32" name="TextBox 31"/>
          <p:cNvSpPr txBox="1"/>
          <p:nvPr/>
        </p:nvSpPr>
        <p:spPr>
          <a:xfrm>
            <a:off x="3331915" y="3604062"/>
            <a:ext cx="478042" cy="223652"/>
          </a:xfrm>
          <a:prstGeom prst="rect">
            <a:avLst/>
          </a:prstGeom>
          <a:noFill/>
        </p:spPr>
        <p:txBody>
          <a:bodyPr wrap="square" lIns="93255" tIns="46628" rIns="93255" bIns="46628" rtlCol="0">
            <a:spAutoFit/>
          </a:bodyPr>
          <a:lstStyle/>
          <a:p>
            <a:r>
              <a:rPr lang="en-US" sz="825" dirty="0">
                <a:solidFill>
                  <a:schemeClr val="bg1"/>
                </a:solidFill>
              </a:rPr>
              <a:t>filter</a:t>
            </a:r>
          </a:p>
        </p:txBody>
      </p:sp>
      <p:sp>
        <p:nvSpPr>
          <p:cNvPr id="33" name="TextBox 32"/>
          <p:cNvSpPr txBox="1"/>
          <p:nvPr/>
        </p:nvSpPr>
        <p:spPr>
          <a:xfrm>
            <a:off x="4497845" y="3607172"/>
            <a:ext cx="478042" cy="223652"/>
          </a:xfrm>
          <a:prstGeom prst="rect">
            <a:avLst/>
          </a:prstGeom>
          <a:noFill/>
        </p:spPr>
        <p:txBody>
          <a:bodyPr wrap="square" lIns="93255" tIns="46628" rIns="93255" bIns="46628" rtlCol="0">
            <a:spAutoFit/>
          </a:bodyPr>
          <a:lstStyle/>
          <a:p>
            <a:r>
              <a:rPr lang="en-US" sz="825" dirty="0">
                <a:solidFill>
                  <a:schemeClr val="bg1"/>
                </a:solidFill>
              </a:rPr>
              <a:t>filter</a:t>
            </a:r>
          </a:p>
        </p:txBody>
      </p:sp>
      <p:sp>
        <p:nvSpPr>
          <p:cNvPr id="34" name="TextBox 33"/>
          <p:cNvSpPr txBox="1"/>
          <p:nvPr/>
        </p:nvSpPr>
        <p:spPr>
          <a:xfrm>
            <a:off x="2391392" y="5717182"/>
            <a:ext cx="2187833" cy="258835"/>
          </a:xfrm>
          <a:prstGeom prst="rect">
            <a:avLst/>
          </a:prstGeom>
          <a:noFill/>
        </p:spPr>
        <p:txBody>
          <a:bodyPr wrap="none" lIns="93255" tIns="46628" rIns="93255" bIns="46628" rtlCol="0">
            <a:spAutoFit/>
          </a:bodyPr>
          <a:lstStyle/>
          <a:p>
            <a:r>
              <a:rPr lang="en-US" sz="1049" dirty="0"/>
              <a:t>Memory Optimized Container - 1</a:t>
            </a:r>
          </a:p>
        </p:txBody>
      </p:sp>
      <p:sp>
        <p:nvSpPr>
          <p:cNvPr id="35" name="TextBox 34"/>
          <p:cNvSpPr txBox="1"/>
          <p:nvPr/>
        </p:nvSpPr>
        <p:spPr>
          <a:xfrm>
            <a:off x="5174190" y="5717182"/>
            <a:ext cx="2187833" cy="258835"/>
          </a:xfrm>
          <a:prstGeom prst="rect">
            <a:avLst/>
          </a:prstGeom>
          <a:noFill/>
        </p:spPr>
        <p:txBody>
          <a:bodyPr wrap="none" lIns="93255" tIns="46628" rIns="93255" bIns="46628" rtlCol="0">
            <a:spAutoFit/>
          </a:bodyPr>
          <a:lstStyle/>
          <a:p>
            <a:r>
              <a:rPr lang="en-US" sz="1049" dirty="0"/>
              <a:t>Memory Optimized Container - 2</a:t>
            </a:r>
          </a:p>
        </p:txBody>
      </p:sp>
      <p:sp>
        <p:nvSpPr>
          <p:cNvPr id="36" name="Content Placeholder 1"/>
          <p:cNvSpPr txBox="1">
            <a:spLocks/>
          </p:cNvSpPr>
          <p:nvPr/>
        </p:nvSpPr>
        <p:spPr>
          <a:xfrm>
            <a:off x="7204816" y="1802303"/>
            <a:ext cx="3490109" cy="345722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a:t>Impact on RTO</a:t>
            </a:r>
          </a:p>
          <a:p>
            <a:pPr marL="542901" lvl="1" indent="-285750"/>
            <a:r>
              <a:rPr lang="en-US" sz="1800" dirty="0"/>
              <a:t>Load speed </a:t>
            </a:r>
            <a:r>
              <a:rPr lang="en-US" sz="1800" dirty="0" smtClean="0"/>
              <a:t>(IO) of data &amp; Size </a:t>
            </a:r>
            <a:r>
              <a:rPr lang="en-US" sz="1800" dirty="0"/>
              <a:t>of durable </a:t>
            </a:r>
            <a:r>
              <a:rPr lang="en-US" sz="1800" dirty="0" smtClean="0"/>
              <a:t>tables</a:t>
            </a:r>
          </a:p>
          <a:p>
            <a:pPr marL="542901" lvl="1" indent="-285750"/>
            <a:endParaRPr lang="en-US" sz="1800" dirty="0" smtClean="0"/>
          </a:p>
          <a:p>
            <a:pPr marL="542901" lvl="1" indent="-285750"/>
            <a:r>
              <a:rPr lang="en-US" sz="1800" dirty="0" smtClean="0"/>
              <a:t>Hash index with heavy collision (bucket count too low) and large </a:t>
            </a:r>
            <a:r>
              <a:rPr lang="en-US" sz="1800" dirty="0" err="1" smtClean="0"/>
              <a:t>nonclustered</a:t>
            </a:r>
            <a:r>
              <a:rPr lang="en-US" sz="1800" dirty="0" smtClean="0"/>
              <a:t> (Range) index have additional recovery overhead.</a:t>
            </a:r>
            <a:endParaRPr lang="en-US" sz="1800" dirty="0"/>
          </a:p>
        </p:txBody>
      </p:sp>
    </p:spTree>
    <p:extLst>
      <p:ext uri="{BB962C8B-B14F-4D97-AF65-F5344CB8AC3E}">
        <p14:creationId xmlns:p14="http://schemas.microsoft.com/office/powerpoint/2010/main" val="4191439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3" grpId="0" animBg="1"/>
      <p:bldP spid="14" grpId="0" animBg="1"/>
      <p:bldP spid="15" grpId="0" animBg="1"/>
      <p:bldP spid="29" grpId="0" animBg="1"/>
      <p:bldP spid="30" grpId="0" animBg="1"/>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dirty="0" smtClean="0"/>
              <a:t>In-Memory OLTP: High Availability</a:t>
            </a:r>
            <a:endParaRPr lang="en-US" dirty="0"/>
          </a:p>
        </p:txBody>
      </p:sp>
      <p:sp>
        <p:nvSpPr>
          <p:cNvPr id="4" name="Text Placeholder 4"/>
          <p:cNvSpPr>
            <a:spLocks noGrp="1"/>
          </p:cNvSpPr>
          <p:nvPr>
            <p:ph type="body" sz="quarter" idx="4294967295"/>
          </p:nvPr>
        </p:nvSpPr>
        <p:spPr>
          <a:xfrm>
            <a:off x="274638" y="1212850"/>
            <a:ext cx="11887200" cy="5343001"/>
          </a:xfrm>
          <a:prstGeom prst="rect">
            <a:avLst/>
          </a:prstGeom>
        </p:spPr>
        <p:txBody>
          <a:bodyPr/>
          <a:lstStyle/>
          <a:p>
            <a:r>
              <a:rPr lang="en-US" dirty="0"/>
              <a:t> </a:t>
            </a:r>
            <a:r>
              <a:rPr lang="en-US" dirty="0" err="1" smtClean="0"/>
              <a:t>AlwaysOn</a:t>
            </a:r>
            <a:r>
              <a:rPr lang="en-US" dirty="0" smtClean="0"/>
              <a:t> Failover Clustering</a:t>
            </a:r>
          </a:p>
          <a:p>
            <a:pPr lvl="1"/>
            <a:r>
              <a:rPr lang="en-US" dirty="0" smtClean="0"/>
              <a:t>Fully Supported</a:t>
            </a:r>
          </a:p>
          <a:p>
            <a:pPr marL="342900" lvl="1" indent="0">
              <a:buNone/>
            </a:pPr>
            <a:endParaRPr lang="en-US" dirty="0" smtClean="0"/>
          </a:p>
          <a:p>
            <a:r>
              <a:rPr lang="en-US" dirty="0" err="1" smtClean="0"/>
              <a:t>AlwaysOn</a:t>
            </a:r>
            <a:r>
              <a:rPr lang="en-US" dirty="0" smtClean="0"/>
              <a:t> Availability Group</a:t>
            </a:r>
          </a:p>
          <a:p>
            <a:pPr lvl="1"/>
            <a:r>
              <a:rPr lang="en-US" dirty="0" smtClean="0"/>
              <a:t>All configuration Supported</a:t>
            </a:r>
          </a:p>
          <a:p>
            <a:pPr lvl="1"/>
            <a:r>
              <a:rPr lang="en-US" dirty="0" smtClean="0"/>
              <a:t>Data is kept in-memory on the </a:t>
            </a:r>
            <a:r>
              <a:rPr lang="en-US" dirty="0"/>
              <a:t>S</a:t>
            </a:r>
            <a:r>
              <a:rPr lang="en-US" dirty="0" smtClean="0"/>
              <a:t>econdary Replica. Instant failover</a:t>
            </a:r>
          </a:p>
          <a:p>
            <a:pPr lvl="1"/>
            <a:r>
              <a:rPr lang="en-US" dirty="0" smtClean="0"/>
              <a:t>Offload query workload to Readable Secondary</a:t>
            </a:r>
          </a:p>
          <a:p>
            <a:pPr lvl="1"/>
            <a:r>
              <a:rPr lang="en-US" dirty="0" smtClean="0"/>
              <a:t>Backups can be offloaded to Secondary Replica</a:t>
            </a:r>
          </a:p>
          <a:p>
            <a:pPr marL="342900" lvl="1" indent="0">
              <a:buNone/>
            </a:pPr>
            <a:endParaRPr lang="en-US" dirty="0" smtClean="0"/>
          </a:p>
          <a:p>
            <a:r>
              <a:rPr lang="en-US" dirty="0" smtClean="0"/>
              <a:t>Transaction Replication</a:t>
            </a:r>
          </a:p>
          <a:p>
            <a:pPr lvl="1"/>
            <a:r>
              <a:rPr lang="en-US" dirty="0" smtClean="0"/>
              <a:t>Only supported as subscriber</a:t>
            </a:r>
            <a:endParaRPr lang="en-US" dirty="0"/>
          </a:p>
        </p:txBody>
      </p:sp>
    </p:spTree>
    <p:extLst>
      <p:ext uri="{BB962C8B-B14F-4D97-AF65-F5344CB8AC3E}">
        <p14:creationId xmlns:p14="http://schemas.microsoft.com/office/powerpoint/2010/main" val="346440297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Demo</a:t>
            </a:r>
            <a:br>
              <a:rPr lang="en-US" dirty="0" smtClean="0"/>
            </a:br>
            <a:r>
              <a:rPr lang="en-US" dirty="0"/>
              <a:t/>
            </a:r>
            <a:br>
              <a:rPr lang="en-US" dirty="0"/>
            </a:br>
            <a:r>
              <a:rPr lang="en-US" sz="4080" dirty="0"/>
              <a:t>Logging and Storage</a:t>
            </a:r>
            <a:endParaRPr lang="en-US" sz="3672" dirty="0"/>
          </a:p>
        </p:txBody>
      </p:sp>
      <p:sp>
        <p:nvSpPr>
          <p:cNvPr id="5" name="Text Placeholder 4"/>
          <p:cNvSpPr>
            <a:spLocks noGrp="1"/>
          </p:cNvSpPr>
          <p:nvPr>
            <p:ph type="body" sz="quarter" idx="12"/>
          </p:nvPr>
        </p:nvSpPr>
        <p:spPr>
          <a:xfrm>
            <a:off x="274639" y="4960286"/>
            <a:ext cx="8087559" cy="915209"/>
          </a:xfrm>
        </p:spPr>
        <p:txBody>
          <a:bodyPr/>
          <a:lstStyle/>
          <a:p>
            <a:endParaRPr lang="en-US" dirty="0" smtClean="0"/>
          </a:p>
          <a:p>
            <a:r>
              <a:rPr lang="en-US" sz="2040" dirty="0"/>
              <a:t>Note: scripts will be published with the deck (in the notes section)</a:t>
            </a:r>
          </a:p>
        </p:txBody>
      </p:sp>
    </p:spTree>
    <p:extLst>
      <p:ext uri="{BB962C8B-B14F-4D97-AF65-F5344CB8AC3E}">
        <p14:creationId xmlns:p14="http://schemas.microsoft.com/office/powerpoint/2010/main" val="419229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4084388"/>
          </a:xfrm>
          <a:prstGeom prst="rect">
            <a:avLst/>
          </a:prstGeom>
        </p:spPr>
        <p:txBody>
          <a:bodyPr/>
          <a:lstStyle/>
          <a:p>
            <a:r>
              <a:rPr lang="en-US" dirty="0"/>
              <a:t>Session Objective(s</a:t>
            </a:r>
            <a:r>
              <a:rPr lang="en-US" dirty="0" smtClean="0"/>
              <a:t>): </a:t>
            </a:r>
            <a:endParaRPr lang="en-US" dirty="0"/>
          </a:p>
          <a:p>
            <a:pPr lvl="1"/>
            <a:r>
              <a:rPr lang="en-US" dirty="0" smtClean="0"/>
              <a:t>Understand the SQL Server 2014 In-Memory OLTP </a:t>
            </a:r>
          </a:p>
          <a:p>
            <a:pPr marL="571500" lvl="2" indent="-342900">
              <a:buFont typeface="Arial" panose="020B0604020202020204" pitchFamily="34" charset="0"/>
              <a:buChar char="•"/>
            </a:pPr>
            <a:r>
              <a:rPr lang="en-US" dirty="0"/>
              <a:t>M</a:t>
            </a:r>
            <a:r>
              <a:rPr lang="en-US" dirty="0" smtClean="0"/>
              <a:t>emory usage</a:t>
            </a:r>
          </a:p>
          <a:p>
            <a:pPr marL="571500" lvl="2" indent="-342900">
              <a:buFont typeface="Arial" panose="020B0604020202020204" pitchFamily="34" charset="0"/>
              <a:buChar char="•"/>
            </a:pPr>
            <a:r>
              <a:rPr lang="en-US" dirty="0" smtClean="0"/>
              <a:t>Storage usage</a:t>
            </a:r>
          </a:p>
          <a:p>
            <a:pPr lvl="2"/>
            <a:endParaRPr lang="en-US" dirty="0" smtClean="0"/>
          </a:p>
          <a:p>
            <a:r>
              <a:rPr lang="en-US" dirty="0" smtClean="0"/>
              <a:t>Key Takeaway 1</a:t>
            </a:r>
          </a:p>
          <a:p>
            <a:pPr lvl="1"/>
            <a:r>
              <a:rPr lang="en-US" dirty="0"/>
              <a:t>Memory-optimized tables have new memory-optimized data structures and must fit in memory</a:t>
            </a:r>
          </a:p>
          <a:p>
            <a:r>
              <a:rPr lang="en-US" dirty="0" smtClean="0"/>
              <a:t>Key </a:t>
            </a:r>
            <a:r>
              <a:rPr lang="en-US" dirty="0"/>
              <a:t>Takeaway </a:t>
            </a:r>
            <a:r>
              <a:rPr lang="en-US" dirty="0" smtClean="0"/>
              <a:t>2</a:t>
            </a:r>
          </a:p>
          <a:p>
            <a:pPr lvl="1"/>
            <a:r>
              <a:rPr lang="en-US" dirty="0"/>
              <a:t>Durability of memory-optimized tables requires consideration for storage and recovery </a:t>
            </a:r>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154933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5004447"/>
          </a:xfrm>
          <a:prstGeom prst="rect">
            <a:avLst/>
          </a:prstGeom>
        </p:spPr>
        <p:txBody>
          <a:bodyPr/>
          <a:lstStyle/>
          <a:p>
            <a:r>
              <a:rPr lang="en-US" sz="3600" dirty="0"/>
              <a:t>Session Objective(s</a:t>
            </a:r>
            <a:r>
              <a:rPr lang="en-US" sz="3600" dirty="0" smtClean="0"/>
              <a:t>): </a:t>
            </a:r>
            <a:endParaRPr lang="en-US" sz="3600" dirty="0"/>
          </a:p>
          <a:p>
            <a:pPr lvl="1"/>
            <a:r>
              <a:rPr lang="en-US" dirty="0" smtClean="0"/>
              <a:t>Understand the SQL Server 2014 In-Memory OLTP </a:t>
            </a:r>
          </a:p>
          <a:p>
            <a:pPr lvl="2"/>
            <a:r>
              <a:rPr lang="en-US" sz="2000" dirty="0" smtClean="0"/>
              <a:t>Memory usage and Management</a:t>
            </a:r>
            <a:endParaRPr lang="en-US" sz="2000" dirty="0"/>
          </a:p>
          <a:p>
            <a:pPr lvl="2"/>
            <a:r>
              <a:rPr lang="en-US" sz="2000" dirty="0" smtClean="0"/>
              <a:t>Storage usage and Management</a:t>
            </a:r>
          </a:p>
          <a:p>
            <a:pPr lvl="2"/>
            <a:endParaRPr lang="en-US" dirty="0" smtClean="0"/>
          </a:p>
          <a:p>
            <a:r>
              <a:rPr lang="en-US" sz="3600" dirty="0" smtClean="0"/>
              <a:t>Key Takeaway 1</a:t>
            </a:r>
          </a:p>
          <a:p>
            <a:pPr lvl="1"/>
            <a:r>
              <a:rPr lang="en-US" dirty="0"/>
              <a:t>Memory-optimized tables have new memory-optimized data structures and must fit in memory</a:t>
            </a:r>
          </a:p>
          <a:p>
            <a:r>
              <a:rPr lang="en-US" sz="3600" dirty="0" smtClean="0"/>
              <a:t>Key </a:t>
            </a:r>
            <a:r>
              <a:rPr lang="en-US" sz="3600" dirty="0"/>
              <a:t>Takeaway </a:t>
            </a:r>
            <a:r>
              <a:rPr lang="en-US" sz="3600" dirty="0" smtClean="0"/>
              <a:t>2</a:t>
            </a:r>
          </a:p>
          <a:p>
            <a:pPr lvl="1"/>
            <a:r>
              <a:rPr lang="en-US" dirty="0"/>
              <a:t>Durability of memory-optimized tables requires consideration for storage and recovery </a:t>
            </a:r>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23891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330690"/>
          </a:xfrm>
        </p:spPr>
        <p:txBody>
          <a:bodyPr/>
          <a:lstStyle/>
          <a:p>
            <a:pPr lvl="0">
              <a:spcBef>
                <a:spcPts val="2400"/>
              </a:spcBef>
            </a:pPr>
            <a:r>
              <a:rPr lang="en-US" sz="3600" dirty="0" smtClean="0">
                <a:gradFill>
                  <a:gsLst>
                    <a:gs pos="1250">
                      <a:schemeClr val="tx1"/>
                    </a:gs>
                    <a:gs pos="100000">
                      <a:schemeClr val="tx1"/>
                    </a:gs>
                  </a:gsLst>
                  <a:lin ang="5400000" scaled="0"/>
                </a:gradFill>
              </a:rPr>
              <a:t>Breakout Sessions (in logical order)</a:t>
            </a:r>
          </a:p>
          <a:p>
            <a:pPr lvl="1">
              <a:spcBef>
                <a:spcPts val="2400"/>
              </a:spcBef>
            </a:pPr>
            <a:r>
              <a:rPr lang="en-US" sz="2000" dirty="0"/>
              <a:t>DBI-B287 - Microsoft SQL Server 2014: In-Memory OLTP Overview</a:t>
            </a:r>
            <a:endParaRPr lang="en-US" sz="2000" dirty="0" smtClean="0"/>
          </a:p>
          <a:p>
            <a:pPr lvl="1">
              <a:spcBef>
                <a:spcPts val="2400"/>
              </a:spcBef>
            </a:pPr>
            <a:r>
              <a:rPr lang="en-US" sz="2000" dirty="0" smtClean="0"/>
              <a:t>DBI-B386 </a:t>
            </a:r>
            <a:r>
              <a:rPr lang="en-US" sz="2000" dirty="0"/>
              <a:t>- Microsoft SQL Server 2014: In-Memory OLTP for Database </a:t>
            </a:r>
            <a:r>
              <a:rPr lang="en-US" sz="2000" dirty="0" smtClean="0"/>
              <a:t>Developers</a:t>
            </a:r>
          </a:p>
          <a:p>
            <a:pPr lvl="1">
              <a:spcBef>
                <a:spcPts val="2400"/>
              </a:spcBef>
            </a:pPr>
            <a:r>
              <a:rPr lang="en-US" sz="2000" dirty="0"/>
              <a:t>DBI-B385 - Microsoft SQL Server 2014: In-Memory OLTP for Database Administrators</a:t>
            </a:r>
            <a:endParaRPr lang="en-US" sz="2000" dirty="0" smtClean="0"/>
          </a:p>
          <a:p>
            <a:pPr lvl="1">
              <a:spcBef>
                <a:spcPts val="2400"/>
              </a:spcBef>
            </a:pPr>
            <a:r>
              <a:rPr lang="en-US" sz="2000" dirty="0"/>
              <a:t>DBI-B384 - Microsoft SQL Server 2014: In-Memory OLTP End-to-End: Preparing for Migration</a:t>
            </a:r>
            <a:endParaRPr lang="en-US" sz="2000" dirty="0" smtClean="0"/>
          </a:p>
          <a:p>
            <a:pPr lvl="1">
              <a:spcBef>
                <a:spcPts val="2400"/>
              </a:spcBef>
            </a:pPr>
            <a:r>
              <a:rPr lang="en-US" sz="2000" dirty="0"/>
              <a:t>DBI-B315 - Microsoft SQL Server 2014: In-Memory OLTP: Memory/Storage Monitoring and </a:t>
            </a:r>
            <a:r>
              <a:rPr lang="en-US" sz="2000" dirty="0" smtClean="0"/>
              <a:t>Troubleshooting</a:t>
            </a:r>
          </a:p>
          <a:p>
            <a:pPr lvl="1">
              <a:spcBef>
                <a:spcPts val="2400"/>
              </a:spcBef>
            </a:pPr>
            <a:r>
              <a:rPr lang="en-US" sz="2000" dirty="0"/>
              <a:t>DBI-B488 - Microsoft SQL Server 2014: In-Memory OLTP Performance </a:t>
            </a:r>
            <a:r>
              <a:rPr lang="en-US" sz="2000" dirty="0" smtClean="0"/>
              <a:t>Troubleshooting</a:t>
            </a:r>
          </a:p>
          <a:p>
            <a:pPr lvl="1">
              <a:spcBef>
                <a:spcPts val="2400"/>
              </a:spcBef>
            </a:pPr>
            <a:r>
              <a:rPr lang="en-US" sz="2000" dirty="0"/>
              <a:t>DBI-B313 - Microsoft SQL Server 2014: In-Memory OLTP Customer Deployments and Lessons Learned</a:t>
            </a:r>
            <a:endParaRPr lang="en-US" sz="20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 at TechEd</a:t>
            </a:r>
            <a:endParaRPr lang="en-US" dirty="0"/>
          </a:p>
        </p:txBody>
      </p:sp>
    </p:spTree>
    <p:extLst>
      <p:ext uri="{BB962C8B-B14F-4D97-AF65-F5344CB8AC3E}">
        <p14:creationId xmlns:p14="http://schemas.microsoft.com/office/powerpoint/2010/main" val="31531726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chemeClr val="accent5">
                    <a:lumMod val="60000"/>
                    <a:lumOff val="40000"/>
                  </a:schemeClr>
                </a:solidFill>
                <a:latin typeface="Segoe UI Light"/>
              </a:rPr>
              <a:t>     http://www.trySQLSever.com</a:t>
            </a:r>
          </a:p>
          <a:p>
            <a:pPr indent="-932559" defTabSz="932194">
              <a:lnSpc>
                <a:spcPct val="90000"/>
              </a:lnSpc>
              <a:spcBef>
                <a:spcPct val="20000"/>
              </a:spcBef>
              <a:buSzPct val="105000"/>
            </a:pPr>
            <a:endParaRPr lang="en-US" sz="2856" dirty="0">
              <a:solidFill>
                <a:schemeClr val="accent5">
                  <a:lumMod val="60000"/>
                  <a:lumOff val="40000"/>
                </a:schemeClr>
              </a:solidFill>
              <a:latin typeface="Segoe UI Light"/>
            </a:endParaRPr>
          </a:p>
          <a:p>
            <a:pPr marL="571165" indent="-571165" defTabSz="932194">
              <a:lnSpc>
                <a:spcPct val="90000"/>
              </a:lnSpc>
              <a:spcBef>
                <a:spcPct val="20000"/>
              </a:spcBef>
              <a:buSzPct val="105000"/>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chemeClr val="accent5">
                    <a:lumMod val="60000"/>
                    <a:lumOff val="40000"/>
                  </a:scheme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chemeClr val="accent5">
                    <a:lumMod val="60000"/>
                    <a:lumOff val="40000"/>
                  </a:schemeClr>
                </a:solidFill>
                <a:latin typeface="Segoe UI Light"/>
              </a:rPr>
              <a:t>http://microsoft.com/bigdata</a:t>
            </a:r>
          </a:p>
          <a:p>
            <a:pPr marL="571165" indent="-571165" defTabSz="932194">
              <a:lnSpc>
                <a:spcPct val="90000"/>
              </a:lnSpc>
              <a:spcBef>
                <a:spcPct val="20000"/>
              </a:spcBef>
              <a:buSzPct val="105000"/>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lvl="1" defTabSz="932194">
              <a:lnSpc>
                <a:spcPct val="90000"/>
              </a:lnSpc>
              <a:spcBef>
                <a:spcPct val="20000"/>
              </a:spcBef>
              <a:buSzPct val="105000"/>
            </a:pPr>
            <a:endParaRPr lang="en-US" sz="3264" b="1" dirty="0">
              <a:latin typeface="Segoe UI Light"/>
            </a:endParaRPr>
          </a:p>
          <a:p>
            <a:pPr lvl="1" defTabSz="932194">
              <a:lnSpc>
                <a:spcPct val="90000"/>
              </a:lnSpc>
              <a:spcBef>
                <a:spcPct val="20000"/>
              </a:spcBef>
              <a:buSzPct val="105000"/>
            </a:pPr>
            <a:endParaRPr lang="en-US" sz="3264" b="1" dirty="0">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592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003318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66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254261755"/>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9925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Magnetic Disk 43"/>
          <p:cNvSpPr/>
          <p:nvPr/>
        </p:nvSpPr>
        <p:spPr>
          <a:xfrm>
            <a:off x="3575861" y="5095826"/>
            <a:ext cx="1785545" cy="1199246"/>
          </a:xfrm>
          <a:prstGeom prst="flowChartMagneticDisk">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tIns="93223" bIns="372891" rtlCol="0" anchor="ctr"/>
          <a:lstStyle/>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r>
              <a:rPr lang="en-US" sz="1122" b="1" dirty="0">
                <a:solidFill>
                  <a:prstClr val="black"/>
                </a:solidFill>
                <a:latin typeface="Segoe UI Light" pitchFamily="34" charset="0"/>
              </a:rPr>
              <a:t>Memory-optimized Table </a:t>
            </a:r>
            <a:r>
              <a:rPr lang="en-US" sz="1122" b="1" dirty="0" err="1">
                <a:solidFill>
                  <a:prstClr val="black"/>
                </a:solidFill>
                <a:latin typeface="Segoe UI Light" pitchFamily="34" charset="0"/>
              </a:rPr>
              <a:t>Filegroup</a:t>
            </a:r>
            <a:endParaRPr lang="en-US" sz="1122" dirty="0">
              <a:solidFill>
                <a:prstClr val="black"/>
              </a:solidFill>
              <a:latin typeface="Segoe UI Light" pitchFamily="34" charset="0"/>
            </a:endParaRPr>
          </a:p>
        </p:txBody>
      </p:sp>
      <p:sp>
        <p:nvSpPr>
          <p:cNvPr id="5" name="Flowchart: Magnetic Disk 4"/>
          <p:cNvSpPr/>
          <p:nvPr/>
        </p:nvSpPr>
        <p:spPr>
          <a:xfrm>
            <a:off x="7908211" y="5095536"/>
            <a:ext cx="1785545" cy="1197898"/>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bIns="372891" rtlCol="0" anchor="ctr"/>
          <a:lstStyle/>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r>
              <a:rPr lang="en-US" sz="1122" b="1" dirty="0">
                <a:solidFill>
                  <a:prstClr val="black"/>
                </a:solidFill>
                <a:latin typeface="Segoe UI Light" pitchFamily="34" charset="0"/>
              </a:rPr>
              <a:t>Data </a:t>
            </a:r>
            <a:r>
              <a:rPr lang="en-US" sz="1122" b="1" dirty="0" err="1">
                <a:solidFill>
                  <a:prstClr val="black"/>
                </a:solidFill>
                <a:latin typeface="Segoe UI Light" pitchFamily="34" charset="0"/>
              </a:rPr>
              <a:t>Filegroup</a:t>
            </a:r>
            <a:endParaRPr lang="en-US" sz="1122" dirty="0">
              <a:solidFill>
                <a:prstClr val="black"/>
              </a:solidFill>
              <a:latin typeface="Segoe UI Light" pitchFamily="34" charset="0"/>
            </a:endParaRPr>
          </a:p>
        </p:txBody>
      </p:sp>
      <p:sp>
        <p:nvSpPr>
          <p:cNvPr id="4" name="Rectangle 3"/>
          <p:cNvSpPr/>
          <p:nvPr/>
        </p:nvSpPr>
        <p:spPr>
          <a:xfrm>
            <a:off x="3491612" y="2279598"/>
            <a:ext cx="6188666" cy="24952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59417" tIns="93223" rIns="0" bIns="139854" rtlCol="0" anchor="b" anchorCtr="0"/>
          <a:lstStyle/>
          <a:p>
            <a:pPr algn="ctr" defTabSz="466117"/>
            <a:r>
              <a:rPr lang="en-US" sz="1224" dirty="0">
                <a:solidFill>
                  <a:schemeClr val="bg1"/>
                </a:solidFill>
                <a:latin typeface="Segoe UI Light" pitchFamily="34" charset="0"/>
              </a:rPr>
              <a:t>SQL Server.exe</a:t>
            </a:r>
          </a:p>
        </p:txBody>
      </p:sp>
      <p:sp>
        <p:nvSpPr>
          <p:cNvPr id="11" name="Rectangle 10"/>
          <p:cNvSpPr/>
          <p:nvPr/>
        </p:nvSpPr>
        <p:spPr>
          <a:xfrm>
            <a:off x="3643342" y="3352870"/>
            <a:ext cx="2547226" cy="126538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1305120" rIns="0" bIns="186446" rtlCol="0" anchor="b" anchorCtr="1"/>
          <a:lstStyle/>
          <a:p>
            <a:pPr algn="ctr" defTabSz="466117"/>
            <a:r>
              <a:rPr lang="en-US" sz="1224" b="1" dirty="0">
                <a:solidFill>
                  <a:prstClr val="black"/>
                </a:solidFill>
                <a:latin typeface="Segoe UI Light" pitchFamily="34" charset="0"/>
              </a:rPr>
              <a:t>Hekaton Engine: </a:t>
            </a:r>
            <a:r>
              <a:rPr lang="en-US" sz="1224" b="1" dirty="0" err="1">
                <a:solidFill>
                  <a:prstClr val="black"/>
                </a:solidFill>
                <a:latin typeface="Segoe UI Light" pitchFamily="34" charset="0"/>
              </a:rPr>
              <a:t>Memory_optimized</a:t>
            </a:r>
            <a:r>
              <a:rPr lang="en-US" sz="1224" b="1" dirty="0">
                <a:solidFill>
                  <a:prstClr val="black"/>
                </a:solidFill>
                <a:latin typeface="Segoe UI Light" pitchFamily="34" charset="0"/>
              </a:rPr>
              <a:t> Tables &amp; Indexes</a:t>
            </a:r>
          </a:p>
        </p:txBody>
      </p:sp>
      <p:sp>
        <p:nvSpPr>
          <p:cNvPr id="70" name="Rectangle 69"/>
          <p:cNvSpPr/>
          <p:nvPr/>
        </p:nvSpPr>
        <p:spPr>
          <a:xfrm>
            <a:off x="3491350" y="1996555"/>
            <a:ext cx="6188666" cy="268972"/>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rIns="93223" bIns="93223" rtlCol="0" anchor="ctr"/>
          <a:lstStyle/>
          <a:p>
            <a:pPr algn="ctr" defTabSz="466117"/>
            <a:r>
              <a:rPr lang="en-US" sz="1224" b="1" dirty="0">
                <a:solidFill>
                  <a:prstClr val="black"/>
                </a:solidFill>
                <a:latin typeface="Segoe UI Light" pitchFamily="34" charset="0"/>
              </a:rPr>
              <a:t>TDS Handler and Session Management</a:t>
            </a:r>
          </a:p>
        </p:txBody>
      </p:sp>
      <p:sp>
        <p:nvSpPr>
          <p:cNvPr id="2" name="Title 1"/>
          <p:cNvSpPr>
            <a:spLocks noGrp="1"/>
          </p:cNvSpPr>
          <p:nvPr>
            <p:ph type="title"/>
          </p:nvPr>
        </p:nvSpPr>
        <p:spPr/>
        <p:txBody>
          <a:bodyPr>
            <a:noAutofit/>
          </a:bodyPr>
          <a:lstStyle/>
          <a:p>
            <a:r>
              <a:rPr lang="en-US" sz="4000" dirty="0"/>
              <a:t>In-Memory OLTP: Integration and Application Migration</a:t>
            </a:r>
          </a:p>
        </p:txBody>
      </p:sp>
      <p:sp>
        <p:nvSpPr>
          <p:cNvPr id="15" name="Rectangle 14"/>
          <p:cNvSpPr/>
          <p:nvPr/>
        </p:nvSpPr>
        <p:spPr>
          <a:xfrm>
            <a:off x="3643341" y="2707587"/>
            <a:ext cx="1163730" cy="5533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Native-Compiled SPs and Schema</a:t>
            </a:r>
          </a:p>
        </p:txBody>
      </p:sp>
      <p:cxnSp>
        <p:nvCxnSpPr>
          <p:cNvPr id="17" name="Straight Arrow Connector 16"/>
          <p:cNvCxnSpPr>
            <a:stCxn id="15" idx="2"/>
            <a:endCxn id="11" idx="0"/>
          </p:cNvCxnSpPr>
          <p:nvPr/>
        </p:nvCxnSpPr>
        <p:spPr>
          <a:xfrm>
            <a:off x="4225207" y="3260959"/>
            <a:ext cx="691749" cy="91911"/>
          </a:xfrm>
          <a:prstGeom prst="straightConnector1">
            <a:avLst/>
          </a:prstGeom>
          <a:ln w="22225">
            <a:solidFill>
              <a:schemeClr val="accent1"/>
            </a:solidFill>
            <a:headEnd type="none"/>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53000" y="3479593"/>
            <a:ext cx="1956645" cy="1263251"/>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66117"/>
            <a:endParaRPr lang="en-US" sz="1224" dirty="0">
              <a:solidFill>
                <a:prstClr val="white"/>
              </a:solidFill>
              <a:latin typeface="Segoe UI Light" pitchFamily="34" charset="0"/>
            </a:endParaRPr>
          </a:p>
          <a:p>
            <a:pPr algn="ctr" defTabSz="466117"/>
            <a:endParaRPr lang="en-US" sz="1224" dirty="0">
              <a:solidFill>
                <a:prstClr val="white"/>
              </a:solidFill>
              <a:latin typeface="Segoe UI Light" pitchFamily="34" charset="0"/>
            </a:endParaRPr>
          </a:p>
          <a:p>
            <a:pPr algn="ctr" defTabSz="466117"/>
            <a:endParaRPr lang="en-US" sz="1224" dirty="0">
              <a:solidFill>
                <a:prstClr val="white"/>
              </a:solidFill>
              <a:latin typeface="Segoe UI Light" pitchFamily="34" charset="0"/>
            </a:endParaRPr>
          </a:p>
          <a:p>
            <a:pPr algn="ctr" defTabSz="466117"/>
            <a:endParaRPr lang="en-US" sz="1224" dirty="0">
              <a:solidFill>
                <a:prstClr val="white"/>
              </a:solidFill>
              <a:latin typeface="Segoe UI Light" pitchFamily="34" charset="0"/>
            </a:endParaRPr>
          </a:p>
          <a:p>
            <a:pPr algn="ctr" defTabSz="466117"/>
            <a:endParaRPr lang="en-US" sz="1224" dirty="0">
              <a:solidFill>
                <a:prstClr val="white"/>
              </a:solidFill>
              <a:latin typeface="Segoe UI Light" pitchFamily="34" charset="0"/>
            </a:endParaRPr>
          </a:p>
          <a:p>
            <a:pPr algn="ctr" defTabSz="466117"/>
            <a:r>
              <a:rPr lang="en-US" sz="1224" b="1" dirty="0">
                <a:solidFill>
                  <a:prstClr val="black"/>
                </a:solidFill>
                <a:latin typeface="Segoe UI Light" pitchFamily="34" charset="0"/>
              </a:rPr>
              <a:t>Buffer Pool</a:t>
            </a:r>
            <a:endParaRPr lang="en-US" sz="1224" dirty="0">
              <a:solidFill>
                <a:prstClr val="black"/>
              </a:solidFill>
              <a:latin typeface="Segoe UI Light" pitchFamily="34" charset="0"/>
            </a:endParaRPr>
          </a:p>
        </p:txBody>
      </p:sp>
      <p:sp>
        <p:nvSpPr>
          <p:cNvPr id="21" name="Rectangle 20"/>
          <p:cNvSpPr/>
          <p:nvPr/>
        </p:nvSpPr>
        <p:spPr>
          <a:xfrm>
            <a:off x="7652765" y="2398785"/>
            <a:ext cx="1953791" cy="356666"/>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rIns="93223" bIns="93223" rtlCol="0" anchor="ctr"/>
          <a:lstStyle/>
          <a:p>
            <a:pPr algn="ctr" defTabSz="466117"/>
            <a:r>
              <a:rPr lang="en-US" sz="1224" b="1" dirty="0">
                <a:solidFill>
                  <a:prstClr val="black"/>
                </a:solidFill>
                <a:latin typeface="Segoe UI Light" pitchFamily="34" charset="0"/>
              </a:rPr>
              <a:t>Execution Plan cache for ad-hoc T-SQL and SPs</a:t>
            </a:r>
          </a:p>
        </p:txBody>
      </p:sp>
      <p:sp>
        <p:nvSpPr>
          <p:cNvPr id="32" name="Rectangle 31"/>
          <p:cNvSpPr/>
          <p:nvPr/>
        </p:nvSpPr>
        <p:spPr>
          <a:xfrm>
            <a:off x="4138432" y="1626462"/>
            <a:ext cx="5057677" cy="2419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white"/>
                </a:solidFill>
                <a:latin typeface="Segoe UI Light" pitchFamily="34" charset="0"/>
              </a:rPr>
              <a:t>Application</a:t>
            </a:r>
          </a:p>
        </p:txBody>
      </p:sp>
      <p:sp>
        <p:nvSpPr>
          <p:cNvPr id="41" name="Flowchart: Magnetic Disk 40"/>
          <p:cNvSpPr/>
          <p:nvPr/>
        </p:nvSpPr>
        <p:spPr>
          <a:xfrm>
            <a:off x="5624899" y="5095536"/>
            <a:ext cx="1669747" cy="1197898"/>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69927" bIns="419562" rtlCol="0" anchor="ctr"/>
          <a:lstStyle/>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endParaRPr lang="en-US" sz="1122" dirty="0">
              <a:solidFill>
                <a:prstClr val="black"/>
              </a:solidFill>
              <a:latin typeface="Segoe UI Light" pitchFamily="34" charset="0"/>
            </a:endParaRPr>
          </a:p>
          <a:p>
            <a:pPr algn="ctr" defTabSz="466117"/>
            <a:r>
              <a:rPr lang="en-US" sz="1122" b="1" dirty="0">
                <a:solidFill>
                  <a:prstClr val="black"/>
                </a:solidFill>
                <a:latin typeface="Segoe UI Light" pitchFamily="34" charset="0"/>
              </a:rPr>
              <a:t>Transaction Log</a:t>
            </a:r>
            <a:endParaRPr lang="en-US" sz="1122" dirty="0">
              <a:solidFill>
                <a:prstClr val="black"/>
              </a:solidFill>
              <a:latin typeface="Segoe UI Light" pitchFamily="34" charset="0"/>
            </a:endParaRPr>
          </a:p>
        </p:txBody>
      </p:sp>
      <p:sp>
        <p:nvSpPr>
          <p:cNvPr id="3" name="TextBox 2"/>
          <p:cNvSpPr txBox="1"/>
          <p:nvPr/>
        </p:nvSpPr>
        <p:spPr>
          <a:xfrm>
            <a:off x="6690247" y="3440570"/>
            <a:ext cx="743236" cy="478442"/>
          </a:xfrm>
          <a:prstGeom prst="rect">
            <a:avLst/>
          </a:prstGeom>
          <a:solidFill>
            <a:schemeClr val="tx2"/>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defTabSz="466117"/>
            <a:r>
              <a:rPr lang="en-US" sz="1224" dirty="0">
                <a:solidFill>
                  <a:prstClr val="black"/>
                </a:solidFill>
                <a:latin typeface="Segoe UI Light" pitchFamily="34" charset="0"/>
              </a:rPr>
              <a:t>Query </a:t>
            </a:r>
            <a:r>
              <a:rPr lang="en-US" sz="1224" dirty="0" err="1">
                <a:solidFill>
                  <a:prstClr val="black"/>
                </a:solidFill>
                <a:latin typeface="Segoe UI Light" pitchFamily="34" charset="0"/>
              </a:rPr>
              <a:t>Interop</a:t>
            </a:r>
            <a:endParaRPr lang="en-US" sz="1224" dirty="0">
              <a:solidFill>
                <a:prstClr val="black"/>
              </a:solidFill>
              <a:latin typeface="Segoe UI Light" pitchFamily="34" charset="0"/>
            </a:endParaRPr>
          </a:p>
        </p:txBody>
      </p:sp>
      <p:sp>
        <p:nvSpPr>
          <p:cNvPr id="16" name="TextBox 15"/>
          <p:cNvSpPr txBox="1"/>
          <p:nvPr/>
        </p:nvSpPr>
        <p:spPr>
          <a:xfrm>
            <a:off x="4788056" y="3410211"/>
            <a:ext cx="1227228" cy="478442"/>
          </a:xfrm>
          <a:prstGeom prst="rect">
            <a:avLst/>
          </a:prstGeom>
          <a:noFill/>
          <a:scene3d>
            <a:camera prst="orthographicFront"/>
            <a:lightRig rig="threePt" dir="t"/>
          </a:scene3d>
          <a:sp3d>
            <a:bevelT/>
          </a:sp3d>
        </p:spPr>
        <p:txBody>
          <a:bodyPr wrap="square" rtlCol="0">
            <a:spAutoFit/>
          </a:bodyPr>
          <a:lstStyle/>
          <a:p>
            <a:pPr defTabSz="466117"/>
            <a:r>
              <a:rPr lang="en-US" sz="1224" dirty="0">
                <a:solidFill>
                  <a:prstClr val="black"/>
                </a:solidFill>
                <a:latin typeface="Segoe UI Light" pitchFamily="34" charset="0"/>
              </a:rPr>
              <a:t>Non-durable Table option</a:t>
            </a:r>
          </a:p>
        </p:txBody>
      </p:sp>
      <p:sp>
        <p:nvSpPr>
          <p:cNvPr id="50" name="Rectangle 49"/>
          <p:cNvSpPr/>
          <p:nvPr/>
        </p:nvSpPr>
        <p:spPr>
          <a:xfrm>
            <a:off x="7741050" y="3515712"/>
            <a:ext cx="359902" cy="344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T1</a:t>
            </a:r>
          </a:p>
        </p:txBody>
      </p:sp>
      <p:sp>
        <p:nvSpPr>
          <p:cNvPr id="54" name="Rectangle 53"/>
          <p:cNvSpPr/>
          <p:nvPr/>
        </p:nvSpPr>
        <p:spPr>
          <a:xfrm>
            <a:off x="8682042" y="3523166"/>
            <a:ext cx="359902" cy="3443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T3</a:t>
            </a:r>
          </a:p>
        </p:txBody>
      </p:sp>
      <p:sp>
        <p:nvSpPr>
          <p:cNvPr id="58" name="Rectangle 57"/>
          <p:cNvSpPr/>
          <p:nvPr/>
        </p:nvSpPr>
        <p:spPr>
          <a:xfrm>
            <a:off x="8218937" y="3516206"/>
            <a:ext cx="359902" cy="3443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T2</a:t>
            </a:r>
          </a:p>
        </p:txBody>
      </p:sp>
      <p:sp>
        <p:nvSpPr>
          <p:cNvPr id="60" name="Rectangle 59"/>
          <p:cNvSpPr/>
          <p:nvPr/>
        </p:nvSpPr>
        <p:spPr>
          <a:xfrm>
            <a:off x="7745043" y="3936994"/>
            <a:ext cx="359902" cy="344368"/>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T1</a:t>
            </a:r>
          </a:p>
        </p:txBody>
      </p:sp>
      <p:sp>
        <p:nvSpPr>
          <p:cNvPr id="61" name="Rectangle 60"/>
          <p:cNvSpPr/>
          <p:nvPr/>
        </p:nvSpPr>
        <p:spPr>
          <a:xfrm>
            <a:off x="8686032" y="3954462"/>
            <a:ext cx="359902" cy="344368"/>
          </a:xfrm>
          <a:prstGeom prst="rect">
            <a:avLst/>
          </a:prstGeom>
          <a:pattFill prst="openDmnd">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T3</a:t>
            </a:r>
          </a:p>
        </p:txBody>
      </p:sp>
      <p:sp>
        <p:nvSpPr>
          <p:cNvPr id="63" name="Rectangle 62"/>
          <p:cNvSpPr/>
          <p:nvPr/>
        </p:nvSpPr>
        <p:spPr>
          <a:xfrm>
            <a:off x="8222929" y="3954462"/>
            <a:ext cx="359902" cy="344368"/>
          </a:xfrm>
          <a:prstGeom prst="rect">
            <a:avLst/>
          </a:prstGeom>
          <a:pattFill prst="openDmnd">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T2</a:t>
            </a:r>
          </a:p>
        </p:txBody>
      </p:sp>
      <p:sp>
        <p:nvSpPr>
          <p:cNvPr id="65" name="Rectangle 64"/>
          <p:cNvSpPr/>
          <p:nvPr/>
        </p:nvSpPr>
        <p:spPr>
          <a:xfrm>
            <a:off x="8122735" y="5169061"/>
            <a:ext cx="359902" cy="344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T1</a:t>
            </a:r>
          </a:p>
        </p:txBody>
      </p:sp>
      <p:sp>
        <p:nvSpPr>
          <p:cNvPr id="66" name="Rectangle 65"/>
          <p:cNvSpPr/>
          <p:nvPr/>
        </p:nvSpPr>
        <p:spPr>
          <a:xfrm>
            <a:off x="9063738" y="5176516"/>
            <a:ext cx="359902" cy="3443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T3</a:t>
            </a:r>
          </a:p>
        </p:txBody>
      </p:sp>
      <p:sp>
        <p:nvSpPr>
          <p:cNvPr id="68" name="Rectangle 67"/>
          <p:cNvSpPr/>
          <p:nvPr/>
        </p:nvSpPr>
        <p:spPr>
          <a:xfrm>
            <a:off x="8600624" y="5169555"/>
            <a:ext cx="359902" cy="3443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T2</a:t>
            </a:r>
          </a:p>
        </p:txBody>
      </p:sp>
      <p:sp>
        <p:nvSpPr>
          <p:cNvPr id="69" name="Rectangle 68"/>
          <p:cNvSpPr/>
          <p:nvPr/>
        </p:nvSpPr>
        <p:spPr>
          <a:xfrm>
            <a:off x="8136094" y="5597797"/>
            <a:ext cx="359902" cy="344368"/>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T1</a:t>
            </a:r>
          </a:p>
        </p:txBody>
      </p:sp>
      <p:sp>
        <p:nvSpPr>
          <p:cNvPr id="71" name="Rectangle 70"/>
          <p:cNvSpPr/>
          <p:nvPr/>
        </p:nvSpPr>
        <p:spPr>
          <a:xfrm>
            <a:off x="9067721" y="5597797"/>
            <a:ext cx="359902" cy="344368"/>
          </a:xfrm>
          <a:prstGeom prst="rect">
            <a:avLst/>
          </a:prstGeom>
          <a:pattFill prst="openDmnd">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T3</a:t>
            </a:r>
          </a:p>
        </p:txBody>
      </p:sp>
      <p:sp>
        <p:nvSpPr>
          <p:cNvPr id="74" name="Rectangle 73"/>
          <p:cNvSpPr/>
          <p:nvPr/>
        </p:nvSpPr>
        <p:spPr>
          <a:xfrm>
            <a:off x="8604627" y="5590836"/>
            <a:ext cx="359902" cy="344368"/>
          </a:xfrm>
          <a:prstGeom prst="rect">
            <a:avLst/>
          </a:prstGeom>
          <a:pattFill prst="openDmnd">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T2</a:t>
            </a:r>
          </a:p>
        </p:txBody>
      </p:sp>
      <p:sp>
        <p:nvSpPr>
          <p:cNvPr id="33" name="TextBox 32"/>
          <p:cNvSpPr txBox="1"/>
          <p:nvPr/>
        </p:nvSpPr>
        <p:spPr>
          <a:xfrm>
            <a:off x="9011907" y="3605835"/>
            <a:ext cx="560159" cy="286306"/>
          </a:xfrm>
          <a:prstGeom prst="rect">
            <a:avLst/>
          </a:prstGeom>
          <a:noFill/>
        </p:spPr>
        <p:txBody>
          <a:bodyPr wrap="square" rIns="0" rtlCol="0">
            <a:spAutoFit/>
          </a:bodyPr>
          <a:lstStyle/>
          <a:p>
            <a:pPr defTabSz="466117"/>
            <a:r>
              <a:rPr lang="en-US" sz="1224" b="1" dirty="0">
                <a:solidFill>
                  <a:prstClr val="black"/>
                </a:solidFill>
                <a:latin typeface="Segoe UI Light" pitchFamily="34" charset="0"/>
              </a:rPr>
              <a:t>Tables</a:t>
            </a:r>
            <a:endParaRPr lang="en-US" sz="1224" dirty="0">
              <a:solidFill>
                <a:prstClr val="black"/>
              </a:solidFill>
              <a:latin typeface="Segoe UI Light" pitchFamily="34" charset="0"/>
            </a:endParaRPr>
          </a:p>
        </p:txBody>
      </p:sp>
      <p:sp>
        <p:nvSpPr>
          <p:cNvPr id="75" name="TextBox 74"/>
          <p:cNvSpPr txBox="1"/>
          <p:nvPr/>
        </p:nvSpPr>
        <p:spPr>
          <a:xfrm>
            <a:off x="8998109" y="4012469"/>
            <a:ext cx="636859" cy="286306"/>
          </a:xfrm>
          <a:prstGeom prst="rect">
            <a:avLst/>
          </a:prstGeom>
          <a:noFill/>
        </p:spPr>
        <p:txBody>
          <a:bodyPr wrap="square" rIns="0" rtlCol="0">
            <a:spAutoFit/>
          </a:bodyPr>
          <a:lstStyle/>
          <a:p>
            <a:pPr defTabSz="466117"/>
            <a:r>
              <a:rPr lang="en-US" sz="1224" b="1" dirty="0">
                <a:solidFill>
                  <a:prstClr val="black"/>
                </a:solidFill>
                <a:latin typeface="Segoe UI Light" pitchFamily="34" charset="0"/>
              </a:rPr>
              <a:t>Indexes</a:t>
            </a:r>
            <a:endParaRPr lang="en-US" sz="1224" dirty="0">
              <a:solidFill>
                <a:prstClr val="black"/>
              </a:solidFill>
              <a:latin typeface="Segoe UI Light" pitchFamily="34" charset="0"/>
            </a:endParaRPr>
          </a:p>
        </p:txBody>
      </p:sp>
      <p:sp>
        <p:nvSpPr>
          <p:cNvPr id="77" name="Rectangle 76"/>
          <p:cNvSpPr/>
          <p:nvPr/>
        </p:nvSpPr>
        <p:spPr>
          <a:xfrm>
            <a:off x="7652777" y="2866658"/>
            <a:ext cx="1953792" cy="343879"/>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rIns="93223" bIns="93223" rtlCol="0" anchor="ctr"/>
          <a:lstStyle/>
          <a:p>
            <a:pPr algn="ctr" defTabSz="466117"/>
            <a:r>
              <a:rPr lang="en-US" sz="1224" b="1">
                <a:solidFill>
                  <a:prstClr val="black"/>
                </a:solidFill>
                <a:latin typeface="Segoe UI Light" pitchFamily="34" charset="0"/>
              </a:rPr>
              <a:t>T-SQL Interpreter</a:t>
            </a:r>
            <a:endParaRPr lang="en-US" sz="1224" b="1" dirty="0">
              <a:solidFill>
                <a:prstClr val="black"/>
              </a:solidFill>
              <a:latin typeface="Segoe UI Light" pitchFamily="34" charset="0"/>
            </a:endParaRPr>
          </a:p>
        </p:txBody>
      </p:sp>
      <p:cxnSp>
        <p:nvCxnSpPr>
          <p:cNvPr id="78" name="Elbow Connector 77"/>
          <p:cNvCxnSpPr>
            <a:stCxn id="21" idx="2"/>
            <a:endCxn id="77" idx="0"/>
          </p:cNvCxnSpPr>
          <p:nvPr/>
        </p:nvCxnSpPr>
        <p:spPr>
          <a:xfrm rot="16200000" flipH="1">
            <a:off x="8574064" y="2811047"/>
            <a:ext cx="111207" cy="1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77" idx="1"/>
            <a:endCxn id="11" idx="3"/>
          </p:cNvCxnSpPr>
          <p:nvPr/>
        </p:nvCxnSpPr>
        <p:spPr>
          <a:xfrm rot="10800000" flipV="1">
            <a:off x="6190569" y="3038597"/>
            <a:ext cx="1462210" cy="946964"/>
          </a:xfrm>
          <a:prstGeom prst="bentConnector3">
            <a:avLst>
              <a:gd name="adj1" fmla="val 7727"/>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157" idx="2"/>
            <a:endCxn id="18" idx="0"/>
          </p:cNvCxnSpPr>
          <p:nvPr/>
        </p:nvCxnSpPr>
        <p:spPr>
          <a:xfrm rot="16200000" flipH="1">
            <a:off x="8577760" y="3426030"/>
            <a:ext cx="105479" cy="1648"/>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778519" y="1868375"/>
            <a:ext cx="4" cy="128180"/>
          </a:xfrm>
          <a:prstGeom prst="straightConnector1">
            <a:avLst/>
          </a:prstGeom>
          <a:ln w="222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851652" y="5175821"/>
            <a:ext cx="359902" cy="344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T1</a:t>
            </a:r>
          </a:p>
        </p:txBody>
      </p:sp>
      <p:sp>
        <p:nvSpPr>
          <p:cNvPr id="111" name="Rectangle 110"/>
          <p:cNvSpPr/>
          <p:nvPr/>
        </p:nvSpPr>
        <p:spPr>
          <a:xfrm>
            <a:off x="6792628" y="5183275"/>
            <a:ext cx="359902" cy="3443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T3</a:t>
            </a:r>
          </a:p>
        </p:txBody>
      </p:sp>
      <p:sp>
        <p:nvSpPr>
          <p:cNvPr id="113" name="Rectangle 112"/>
          <p:cNvSpPr/>
          <p:nvPr/>
        </p:nvSpPr>
        <p:spPr>
          <a:xfrm>
            <a:off x="6329539" y="5176314"/>
            <a:ext cx="359902" cy="3443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T2</a:t>
            </a:r>
          </a:p>
        </p:txBody>
      </p:sp>
      <p:sp>
        <p:nvSpPr>
          <p:cNvPr id="114" name="Rectangle 113"/>
          <p:cNvSpPr/>
          <p:nvPr/>
        </p:nvSpPr>
        <p:spPr>
          <a:xfrm>
            <a:off x="5855643" y="5597101"/>
            <a:ext cx="359902" cy="344368"/>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T1</a:t>
            </a:r>
          </a:p>
        </p:txBody>
      </p:sp>
      <p:sp>
        <p:nvSpPr>
          <p:cNvPr id="115" name="Rectangle 114"/>
          <p:cNvSpPr/>
          <p:nvPr/>
        </p:nvSpPr>
        <p:spPr>
          <a:xfrm>
            <a:off x="6796633" y="5604556"/>
            <a:ext cx="359902" cy="344368"/>
          </a:xfrm>
          <a:prstGeom prst="rect">
            <a:avLst/>
          </a:prstGeom>
          <a:pattFill prst="openDmnd">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T3</a:t>
            </a:r>
          </a:p>
        </p:txBody>
      </p:sp>
      <p:sp>
        <p:nvSpPr>
          <p:cNvPr id="117" name="Rectangle 116"/>
          <p:cNvSpPr/>
          <p:nvPr/>
        </p:nvSpPr>
        <p:spPr>
          <a:xfrm>
            <a:off x="6333522" y="5597594"/>
            <a:ext cx="359902" cy="344368"/>
          </a:xfrm>
          <a:prstGeom prst="rect">
            <a:avLst/>
          </a:prstGeom>
          <a:pattFill prst="openDmnd">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T2</a:t>
            </a:r>
          </a:p>
        </p:txBody>
      </p:sp>
      <p:cxnSp>
        <p:nvCxnSpPr>
          <p:cNvPr id="127" name="Elbow Connector 126"/>
          <p:cNvCxnSpPr>
            <a:stCxn id="70" idx="2"/>
            <a:endCxn id="21" idx="0"/>
          </p:cNvCxnSpPr>
          <p:nvPr/>
        </p:nvCxnSpPr>
        <p:spPr>
          <a:xfrm rot="16200000" flipH="1">
            <a:off x="7541043" y="1310167"/>
            <a:ext cx="133258" cy="2043977"/>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endCxn id="15" idx="0"/>
          </p:cNvCxnSpPr>
          <p:nvPr/>
        </p:nvCxnSpPr>
        <p:spPr>
          <a:xfrm rot="10800000" flipV="1">
            <a:off x="4225206" y="2329350"/>
            <a:ext cx="2638637" cy="378237"/>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652778" y="3210539"/>
            <a:ext cx="1953792" cy="163577"/>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rIns="93223" bIns="93223" rtlCol="0" anchor="ctr"/>
          <a:lstStyle/>
          <a:p>
            <a:pPr algn="ctr" defTabSz="466117"/>
            <a:r>
              <a:rPr lang="en-US" sz="1224" b="1" dirty="0">
                <a:solidFill>
                  <a:prstClr val="black"/>
                </a:solidFill>
                <a:latin typeface="Segoe UI Light" pitchFamily="34" charset="0"/>
              </a:rPr>
              <a:t>Access Methods</a:t>
            </a:r>
          </a:p>
        </p:txBody>
      </p:sp>
      <p:cxnSp>
        <p:nvCxnSpPr>
          <p:cNvPr id="180" name="Elbow Connector 179"/>
          <p:cNvCxnSpPr>
            <a:stCxn id="77" idx="1"/>
            <a:endCxn id="15" idx="3"/>
          </p:cNvCxnSpPr>
          <p:nvPr/>
        </p:nvCxnSpPr>
        <p:spPr>
          <a:xfrm rot="10800000">
            <a:off x="4807071" y="2984273"/>
            <a:ext cx="2845707" cy="54324"/>
          </a:xfrm>
          <a:prstGeom prst="bentConnector3">
            <a:avLst>
              <a:gd name="adj1" fmla="val 9344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6373393" y="2386355"/>
            <a:ext cx="989427" cy="597627"/>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rIns="93223" bIns="93223" rtlCol="0" anchor="ctr"/>
          <a:lstStyle/>
          <a:p>
            <a:pPr algn="ctr" defTabSz="466117"/>
            <a:r>
              <a:rPr lang="en-US" sz="1224" b="1" dirty="0">
                <a:solidFill>
                  <a:prstClr val="black"/>
                </a:solidFill>
                <a:latin typeface="Segoe UI Light" pitchFamily="34" charset="0"/>
              </a:rPr>
              <a:t>Parser, Catalog, Optimizer</a:t>
            </a:r>
          </a:p>
        </p:txBody>
      </p:sp>
      <p:sp>
        <p:nvSpPr>
          <p:cNvPr id="206" name="Rectangle 205"/>
          <p:cNvSpPr/>
          <p:nvPr/>
        </p:nvSpPr>
        <p:spPr>
          <a:xfrm>
            <a:off x="5055490" y="2588936"/>
            <a:ext cx="1114651" cy="40241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Hekaton Compiler</a:t>
            </a:r>
          </a:p>
        </p:txBody>
      </p:sp>
      <p:cxnSp>
        <p:nvCxnSpPr>
          <p:cNvPr id="207" name="Elbow Connector 206"/>
          <p:cNvCxnSpPr>
            <a:endCxn id="206" idx="3"/>
          </p:cNvCxnSpPr>
          <p:nvPr/>
        </p:nvCxnSpPr>
        <p:spPr>
          <a:xfrm rot="10800000">
            <a:off x="6170144" y="2790143"/>
            <a:ext cx="203250" cy="8304"/>
          </a:xfrm>
          <a:prstGeom prst="bentConnector3">
            <a:avLst>
              <a:gd name="adj1" fmla="val 50000"/>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199" idx="3"/>
          </p:cNvCxnSpPr>
          <p:nvPr/>
        </p:nvCxnSpPr>
        <p:spPr>
          <a:xfrm flipV="1">
            <a:off x="7362820" y="2577120"/>
            <a:ext cx="377354" cy="108049"/>
          </a:xfrm>
          <a:prstGeom prst="bentConnector3">
            <a:avLst>
              <a:gd name="adj1" fmla="val 50000"/>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06" idx="1"/>
            <a:endCxn id="15" idx="3"/>
          </p:cNvCxnSpPr>
          <p:nvPr/>
        </p:nvCxnSpPr>
        <p:spPr>
          <a:xfrm rot="10800000" flipV="1">
            <a:off x="4807072" y="2790142"/>
            <a:ext cx="248420" cy="194131"/>
          </a:xfrm>
          <a:prstGeom prst="bentConnector3">
            <a:avLst>
              <a:gd name="adj1" fmla="val 50000"/>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Rectangle 79"/>
          <p:cNvSpPr/>
          <p:nvPr/>
        </p:nvSpPr>
        <p:spPr>
          <a:xfrm>
            <a:off x="9793175" y="2915139"/>
            <a:ext cx="1006843" cy="4446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schemeClr val="tx1"/>
                </a:solidFill>
                <a:latin typeface="Segoe UI Light" pitchFamily="34" charset="0"/>
              </a:rPr>
              <a:t>Hekaton Component</a:t>
            </a:r>
          </a:p>
        </p:txBody>
      </p:sp>
      <p:sp>
        <p:nvSpPr>
          <p:cNvPr id="36" name="TextBox 80"/>
          <p:cNvSpPr txBox="1"/>
          <p:nvPr/>
        </p:nvSpPr>
        <p:spPr>
          <a:xfrm>
            <a:off x="9793175" y="2006537"/>
            <a:ext cx="1006843" cy="28630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66117"/>
            <a:r>
              <a:rPr lang="en-US" sz="1224" b="1" dirty="0">
                <a:solidFill>
                  <a:schemeClr val="bg1"/>
                </a:solidFill>
                <a:latin typeface="Segoe UI Light" pitchFamily="34" charset="0"/>
              </a:rPr>
              <a:t>Key</a:t>
            </a:r>
          </a:p>
        </p:txBody>
      </p:sp>
      <p:sp>
        <p:nvSpPr>
          <p:cNvPr id="37" name="Rectangle 81"/>
          <p:cNvSpPr/>
          <p:nvPr/>
        </p:nvSpPr>
        <p:spPr>
          <a:xfrm>
            <a:off x="9793188" y="2330818"/>
            <a:ext cx="1006830" cy="543950"/>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23" rIns="93223" bIns="93223" rtlCol="0" anchor="ctr"/>
          <a:lstStyle/>
          <a:p>
            <a:pPr algn="ctr" defTabSz="466117"/>
            <a:r>
              <a:rPr lang="en-US" sz="1224" b="1" dirty="0">
                <a:solidFill>
                  <a:prstClr val="black"/>
                </a:solidFill>
                <a:latin typeface="Segoe UI Light" pitchFamily="34" charset="0"/>
              </a:rPr>
              <a:t>Existing SQL Component</a:t>
            </a:r>
          </a:p>
        </p:txBody>
      </p:sp>
      <p:cxnSp>
        <p:nvCxnSpPr>
          <p:cNvPr id="141" name="Straight Arrow Connector 140"/>
          <p:cNvCxnSpPr>
            <a:stCxn id="11" idx="2"/>
            <a:endCxn id="44" idx="1"/>
          </p:cNvCxnSpPr>
          <p:nvPr/>
        </p:nvCxnSpPr>
        <p:spPr>
          <a:xfrm flipH="1">
            <a:off x="4468634" y="4618252"/>
            <a:ext cx="448322" cy="477575"/>
          </a:xfrm>
          <a:prstGeom prst="straightConnector1">
            <a:avLst/>
          </a:prstGeom>
          <a:ln w="22225">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Rectangle 83"/>
          <p:cNvSpPr/>
          <p:nvPr/>
        </p:nvSpPr>
        <p:spPr>
          <a:xfrm>
            <a:off x="9793190" y="3402440"/>
            <a:ext cx="1006828" cy="4493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117"/>
            <a:r>
              <a:rPr lang="en-US" sz="1224" b="1" dirty="0">
                <a:solidFill>
                  <a:prstClr val="black"/>
                </a:solidFill>
                <a:latin typeface="Segoe UI Light" pitchFamily="34" charset="0"/>
              </a:rPr>
              <a:t>Generated .</a:t>
            </a:r>
            <a:r>
              <a:rPr lang="en-US" sz="1224" b="1" dirty="0" err="1">
                <a:solidFill>
                  <a:prstClr val="black"/>
                </a:solidFill>
                <a:latin typeface="Segoe UI Light" pitchFamily="34" charset="0"/>
              </a:rPr>
              <a:t>dll</a:t>
            </a:r>
            <a:endParaRPr lang="en-US" sz="1224" b="1" dirty="0">
              <a:solidFill>
                <a:prstClr val="black"/>
              </a:solidFill>
              <a:latin typeface="Segoe UI Light" pitchFamily="34" charset="0"/>
            </a:endParaRPr>
          </a:p>
        </p:txBody>
      </p:sp>
      <p:cxnSp>
        <p:nvCxnSpPr>
          <p:cNvPr id="104" name="Straight Arrow Connector 103"/>
          <p:cNvCxnSpPr>
            <a:stCxn id="11" idx="2"/>
            <a:endCxn id="41" idx="1"/>
          </p:cNvCxnSpPr>
          <p:nvPr/>
        </p:nvCxnSpPr>
        <p:spPr>
          <a:xfrm>
            <a:off x="4916956" y="4618252"/>
            <a:ext cx="1542817" cy="477285"/>
          </a:xfrm>
          <a:prstGeom prst="straightConnector1">
            <a:avLst/>
          </a:prstGeom>
          <a:ln w="22225">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7" name="Rounded Rectangular Callout 96"/>
          <p:cNvSpPr/>
          <p:nvPr/>
        </p:nvSpPr>
        <p:spPr>
          <a:xfrm>
            <a:off x="1632938" y="2816453"/>
            <a:ext cx="1692486" cy="712863"/>
          </a:xfrm>
          <a:prstGeom prst="wedgeRoundRectCallout">
            <a:avLst>
              <a:gd name="adj1" fmla="val 61527"/>
              <a:gd name="adj2" fmla="val 35620"/>
              <a:gd name="adj3" fmla="val 16667"/>
            </a:avLst>
          </a:prstGeom>
          <a:solidFill>
            <a:schemeClr val="accent5">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42"/>
            <a:r>
              <a:rPr lang="en-US" sz="1427" dirty="0">
                <a:solidFill>
                  <a:srgbClr val="FFFFFE"/>
                </a:solidFill>
              </a:rPr>
              <a:t>20-40x more efficient</a:t>
            </a:r>
          </a:p>
          <a:p>
            <a:pPr algn="ctr" defTabSz="466042"/>
            <a:r>
              <a:rPr lang="en-US" sz="1427" dirty="0">
                <a:solidFill>
                  <a:srgbClr val="FFFFFE"/>
                </a:solidFill>
              </a:rPr>
              <a:t>Real Apps see 2-30x </a:t>
            </a:r>
          </a:p>
        </p:txBody>
      </p:sp>
      <p:sp>
        <p:nvSpPr>
          <p:cNvPr id="98" name="Rounded Rectangular Callout 97"/>
          <p:cNvSpPr/>
          <p:nvPr/>
        </p:nvSpPr>
        <p:spPr>
          <a:xfrm>
            <a:off x="1632938" y="3730413"/>
            <a:ext cx="1692486" cy="1086689"/>
          </a:xfrm>
          <a:prstGeom prst="wedgeRoundRectCallout">
            <a:avLst>
              <a:gd name="adj1" fmla="val 214101"/>
              <a:gd name="adj2" fmla="val 79199"/>
              <a:gd name="adj3" fmla="val 16667"/>
            </a:avLst>
          </a:prstGeom>
          <a:solidFill>
            <a:schemeClr val="accent5">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defTabSz="466042"/>
            <a:r>
              <a:rPr lang="en-US" sz="1427" dirty="0">
                <a:solidFill>
                  <a:srgbClr val="FFFFFE"/>
                </a:solidFill>
              </a:rPr>
              <a:t>Reduced log contention; Low latency still critical for performance</a:t>
            </a:r>
          </a:p>
        </p:txBody>
      </p:sp>
      <p:sp>
        <p:nvSpPr>
          <p:cNvPr id="101" name="Rounded Rectangular Callout 100"/>
          <p:cNvSpPr/>
          <p:nvPr/>
        </p:nvSpPr>
        <p:spPr>
          <a:xfrm>
            <a:off x="1632938" y="1994058"/>
            <a:ext cx="1692486" cy="583061"/>
          </a:xfrm>
          <a:prstGeom prst="wedgeRoundRectCallout">
            <a:avLst>
              <a:gd name="adj1" fmla="val 87823"/>
              <a:gd name="adj2" fmla="val -12125"/>
              <a:gd name="adj3" fmla="val 16667"/>
            </a:avLst>
          </a:prstGeom>
          <a:solidFill>
            <a:schemeClr val="accent5">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42"/>
            <a:r>
              <a:rPr lang="en-US" sz="1427" dirty="0">
                <a:solidFill>
                  <a:srgbClr val="FFFFFE"/>
                </a:solidFill>
              </a:rPr>
              <a:t>Few improvements in </a:t>
            </a:r>
            <a:r>
              <a:rPr lang="en-US" sz="1427" dirty="0" err="1">
                <a:solidFill>
                  <a:srgbClr val="FFFFFE"/>
                </a:solidFill>
              </a:rPr>
              <a:t>comm</a:t>
            </a:r>
            <a:r>
              <a:rPr lang="en-US" sz="1427" dirty="0">
                <a:solidFill>
                  <a:srgbClr val="FFFFFE"/>
                </a:solidFill>
              </a:rPr>
              <a:t> layers</a:t>
            </a:r>
          </a:p>
        </p:txBody>
      </p:sp>
      <p:sp>
        <p:nvSpPr>
          <p:cNvPr id="62" name="Oval 61"/>
          <p:cNvSpPr/>
          <p:nvPr/>
        </p:nvSpPr>
        <p:spPr>
          <a:xfrm>
            <a:off x="3550825" y="2584833"/>
            <a:ext cx="1737554" cy="1668347"/>
          </a:xfrm>
          <a:prstGeom prst="ellipse">
            <a:avLst/>
          </a:prstGeom>
          <a:solidFill>
            <a:schemeClr val="accent5">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49"/>
            <a:endParaRPr lang="en-US" sz="1799">
              <a:solidFill>
                <a:srgbClr val="FFFFFF"/>
              </a:solidFill>
            </a:endParaRPr>
          </a:p>
        </p:txBody>
      </p:sp>
      <p:sp>
        <p:nvSpPr>
          <p:cNvPr id="64" name="Oval 63"/>
          <p:cNvSpPr/>
          <p:nvPr/>
        </p:nvSpPr>
        <p:spPr>
          <a:xfrm>
            <a:off x="3828074" y="1999694"/>
            <a:ext cx="753921" cy="700857"/>
          </a:xfrm>
          <a:prstGeom prst="ellipse">
            <a:avLst/>
          </a:prstGeom>
          <a:solidFill>
            <a:schemeClr val="accent5">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49"/>
            <a:endParaRPr lang="en-US" sz="1799">
              <a:solidFill>
                <a:srgbClr val="FFFFFF"/>
              </a:solidFill>
            </a:endParaRPr>
          </a:p>
        </p:txBody>
      </p:sp>
    </p:spTree>
    <p:extLst>
      <p:ext uri="{BB962C8B-B14F-4D97-AF65-F5344CB8AC3E}">
        <p14:creationId xmlns:p14="http://schemas.microsoft.com/office/powerpoint/2010/main" val="3302860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2305E-6 1.3754E-6 L -0.31325 -0.01362 " pathEditMode="relative" rAng="0" ptsTypes="AA">
                                      <p:cBhvr>
                                        <p:cTn id="14" dur="2000" fill="hold"/>
                                        <p:tgtEl>
                                          <p:spTgt spid="50"/>
                                        </p:tgtEl>
                                        <p:attrNameLst>
                                          <p:attrName>ppt_x</p:attrName>
                                          <p:attrName>ppt_y</p:attrName>
                                        </p:attrNameLst>
                                      </p:cBhvr>
                                      <p:rCtr x="-15624" y="-681"/>
                                    </p:animMotion>
                                  </p:childTnLst>
                                </p:cTn>
                              </p:par>
                              <p:par>
                                <p:cTn id="15" presetID="42" presetClass="path" presetSubtype="0" accel="50000" decel="50000" fill="hold" grpId="0" nodeType="withEffect">
                                  <p:stCondLst>
                                    <p:cond delay="0"/>
                                  </p:stCondLst>
                                  <p:childTnLst>
                                    <p:animMotion origin="layout" path="M -1.67986E-6 4.41217E-6 L -0.30687 -0.01566 " pathEditMode="relative" rAng="0" ptsTypes="AA">
                                      <p:cBhvr>
                                        <p:cTn id="16" dur="2000" fill="hold"/>
                                        <p:tgtEl>
                                          <p:spTgt spid="58"/>
                                        </p:tgtEl>
                                        <p:attrNameLst>
                                          <p:attrName>ppt_x</p:attrName>
                                          <p:attrName>ppt_y</p:attrName>
                                        </p:attrNameLst>
                                      </p:cBhvr>
                                      <p:rCtr x="-15343" y="-794"/>
                                    </p:animMotion>
                                  </p:childTnLst>
                                </p:cTn>
                              </p:par>
                              <p:par>
                                <p:cTn id="17" presetID="42" presetClass="path" presetSubtype="0" accel="50000" decel="50000" fill="hold" grpId="0" nodeType="withEffect">
                                  <p:stCondLst>
                                    <p:cond delay="0"/>
                                  </p:stCondLst>
                                  <p:childTnLst>
                                    <p:animMotion origin="layout" path="M -2.36405E-6 -8.44303E-7 L -0.31363 -0.01248 " pathEditMode="relative" rAng="0" ptsTypes="AA">
                                      <p:cBhvr>
                                        <p:cTn id="18" dur="2000" fill="hold"/>
                                        <p:tgtEl>
                                          <p:spTgt spid="60"/>
                                        </p:tgtEl>
                                        <p:attrNameLst>
                                          <p:attrName>ppt_x</p:attrName>
                                          <p:attrName>ppt_y</p:attrName>
                                        </p:attrNameLst>
                                      </p:cBhvr>
                                      <p:rCtr x="-15688" y="-635"/>
                                    </p:animMotion>
                                  </p:childTnLst>
                                </p:cTn>
                              </p:par>
                              <p:par>
                                <p:cTn id="19" presetID="42" presetClass="path" presetSubtype="0" accel="50000" decel="50000" fill="hold" grpId="0" nodeType="withEffect">
                                  <p:stCondLst>
                                    <p:cond delay="0"/>
                                  </p:stCondLst>
                                  <p:childTnLst>
                                    <p:animMotion origin="layout" path="M -4.62599E-6 -8.44303E-7 L -0.30725 -0.01248 " pathEditMode="relative" rAng="0" ptsTypes="AA">
                                      <p:cBhvr>
                                        <p:cTn id="20" dur="2000" fill="hold"/>
                                        <p:tgtEl>
                                          <p:spTgt spid="63"/>
                                        </p:tgtEl>
                                        <p:attrNameLst>
                                          <p:attrName>ppt_x</p:attrName>
                                          <p:attrName>ppt_y</p:attrName>
                                        </p:attrNameLst>
                                      </p:cBhvr>
                                      <p:rCtr x="-15369" y="-635"/>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4.34006E-7 -1.27553E-6 L -0.34605 0.00364 " pathEditMode="relative" rAng="0" ptsTypes="AA">
                                      <p:cBhvr>
                                        <p:cTn id="24" dur="2000" fill="hold"/>
                                        <p:tgtEl>
                                          <p:spTgt spid="65"/>
                                        </p:tgtEl>
                                        <p:attrNameLst>
                                          <p:attrName>ppt_x</p:attrName>
                                          <p:attrName>ppt_y</p:attrName>
                                        </p:attrNameLst>
                                      </p:cBhvr>
                                      <p:rCtr x="-17424" y="159"/>
                                    </p:animMotion>
                                  </p:childTnLst>
                                </p:cTn>
                              </p:par>
                              <p:par>
                                <p:cTn id="25" presetID="42" presetClass="path" presetSubtype="0" accel="50000" decel="50000" fill="hold" grpId="0" nodeType="withEffect">
                                  <p:stCondLst>
                                    <p:cond delay="0"/>
                                  </p:stCondLst>
                                  <p:childTnLst>
                                    <p:animMotion origin="layout" path="M 3.79117E-6 -1.79755E-6 L -0.3361 0.00477 " pathEditMode="relative" rAng="0" ptsTypes="AA">
                                      <p:cBhvr>
                                        <p:cTn id="26" dur="2000" fill="hold"/>
                                        <p:tgtEl>
                                          <p:spTgt spid="68"/>
                                        </p:tgtEl>
                                        <p:attrNameLst>
                                          <p:attrName>ppt_x</p:attrName>
                                          <p:attrName>ppt_y</p:attrName>
                                        </p:attrNameLst>
                                      </p:cBhvr>
                                      <p:rCtr x="-16862" y="68"/>
                                    </p:animMotion>
                                  </p:childTnLst>
                                </p:cTn>
                              </p:par>
                              <p:par>
                                <p:cTn id="27" presetID="10" presetClass="exit" presetSubtype="0" fill="hold" grpId="0" nodeType="withEffect">
                                  <p:stCondLst>
                                    <p:cond delay="0"/>
                                  </p:stCondLst>
                                  <p:childTnLst>
                                    <p:animEffect transition="out" filter="fade">
                                      <p:cBhvr>
                                        <p:cTn id="28" dur="500"/>
                                        <p:tgtEl>
                                          <p:spTgt spid="69"/>
                                        </p:tgtEl>
                                      </p:cBhvr>
                                    </p:animEffect>
                                    <p:set>
                                      <p:cBhvr>
                                        <p:cTn id="29" dur="1" fill="hold">
                                          <p:stCondLst>
                                            <p:cond delay="499"/>
                                          </p:stCondLst>
                                        </p:cTn>
                                        <p:tgtEl>
                                          <p:spTgt spid="6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4"/>
                                        </p:tgtEl>
                                      </p:cBhvr>
                                    </p:animEffect>
                                    <p:set>
                                      <p:cBhvr>
                                        <p:cTn id="32" dur="1" fill="hold">
                                          <p:stCondLst>
                                            <p:cond delay="499"/>
                                          </p:stCondLst>
                                        </p:cTn>
                                        <p:tgtEl>
                                          <p:spTgt spid="7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500"/>
                                        <p:tgtEl>
                                          <p:spTgt spid="1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4"/>
                                        </p:tgtEl>
                                      </p:cBhvr>
                                    </p:animEffect>
                                    <p:set>
                                      <p:cBhvr>
                                        <p:cTn id="40" dur="1" fill="hold">
                                          <p:stCondLst>
                                            <p:cond delay="499"/>
                                          </p:stCondLst>
                                        </p:cTn>
                                        <p:tgtEl>
                                          <p:spTgt spid="11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17"/>
                                        </p:tgtEl>
                                      </p:cBhvr>
                                    </p:animEffect>
                                    <p:set>
                                      <p:cBhvr>
                                        <p:cTn id="43" dur="1" fill="hold">
                                          <p:stCondLst>
                                            <p:cond delay="499"/>
                                          </p:stCondLst>
                                        </p:cTn>
                                        <p:tgtEl>
                                          <p:spTgt spid="117"/>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13"/>
                                        </p:tgtEl>
                                      </p:cBhvr>
                                    </p:animEffect>
                                    <p:set>
                                      <p:cBhvr>
                                        <p:cTn id="51" dur="1" fill="hold">
                                          <p:stCondLst>
                                            <p:cond delay="499"/>
                                          </p:stCondLst>
                                        </p:cTn>
                                        <p:tgtEl>
                                          <p:spTgt spid="1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xit" presetSubtype="0" fill="hold" grpId="1" nodeType="withEffect">
                                  <p:stCondLst>
                                    <p:cond delay="0"/>
                                  </p:stCondLst>
                                  <p:childTnLst>
                                    <p:animEffect transition="out" filter="fade">
                                      <p:cBhvr>
                                        <p:cTn id="56" dur="500"/>
                                        <p:tgtEl>
                                          <p:spTgt spid="68"/>
                                        </p:tgtEl>
                                      </p:cBhvr>
                                    </p:animEffect>
                                    <p:set>
                                      <p:cBhvr>
                                        <p:cTn id="57" dur="1" fill="hold">
                                          <p:stCondLst>
                                            <p:cond delay="499"/>
                                          </p:stCondLst>
                                        </p:cTn>
                                        <p:tgtEl>
                                          <p:spTgt spid="6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circle(in)">
                                      <p:cBhvr>
                                        <p:cTn id="62" dur="2000"/>
                                        <p:tgtEl>
                                          <p:spTgt spid="7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35"/>
                                        </p:tgtEl>
                                        <p:attrNameLst>
                                          <p:attrName>style.visibility</p:attrName>
                                        </p:attrNameLst>
                                      </p:cBhvr>
                                      <p:to>
                                        <p:strVal val="visible"/>
                                      </p:to>
                                    </p:set>
                                    <p:animEffect transition="in" filter="fade">
                                      <p:cBhvr>
                                        <p:cTn id="76" dur="500"/>
                                        <p:tgtEl>
                                          <p:spTgt spid="135"/>
                                        </p:tgtEl>
                                      </p:cBhvr>
                                    </p:animEffect>
                                  </p:childTnLst>
                                </p:cTn>
                              </p:par>
                              <p:par>
                                <p:cTn id="77" presetID="6" presetClass="entr" presetSubtype="16" fill="hold" nodeType="withEffect">
                                  <p:stCondLst>
                                    <p:cond delay="0"/>
                                  </p:stCondLst>
                                  <p:childTnLst>
                                    <p:set>
                                      <p:cBhvr>
                                        <p:cTn id="78" dur="1" fill="hold">
                                          <p:stCondLst>
                                            <p:cond delay="0"/>
                                          </p:stCondLst>
                                        </p:cTn>
                                        <p:tgtEl>
                                          <p:spTgt spid="207"/>
                                        </p:tgtEl>
                                        <p:attrNameLst>
                                          <p:attrName>style.visibility</p:attrName>
                                        </p:attrNameLst>
                                      </p:cBhvr>
                                      <p:to>
                                        <p:strVal val="visible"/>
                                      </p:to>
                                    </p:set>
                                    <p:animEffect transition="in" filter="circle(in)">
                                      <p:cBhvr>
                                        <p:cTn id="79" dur="2000"/>
                                        <p:tgtEl>
                                          <p:spTgt spid="20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6"/>
                                        </p:tgtEl>
                                        <p:attrNameLst>
                                          <p:attrName>style.visibility</p:attrName>
                                        </p:attrNameLst>
                                      </p:cBhvr>
                                      <p:to>
                                        <p:strVal val="visible"/>
                                      </p:to>
                                    </p:set>
                                    <p:animEffect transition="in" filter="fade">
                                      <p:cBhvr>
                                        <p:cTn id="82" dur="500"/>
                                        <p:tgtEl>
                                          <p:spTgt spid="206"/>
                                        </p:tgtEl>
                                      </p:cBhvr>
                                    </p:animEffect>
                                  </p:childTnLst>
                                </p:cTn>
                              </p:par>
                              <p:par>
                                <p:cTn id="83" presetID="6" presetClass="entr" presetSubtype="16" fill="hold" nodeType="withEffect">
                                  <p:stCondLst>
                                    <p:cond delay="0"/>
                                  </p:stCondLst>
                                  <p:childTnLst>
                                    <p:set>
                                      <p:cBhvr>
                                        <p:cTn id="84" dur="1" fill="hold">
                                          <p:stCondLst>
                                            <p:cond delay="0"/>
                                          </p:stCondLst>
                                        </p:cTn>
                                        <p:tgtEl>
                                          <p:spTgt spid="218"/>
                                        </p:tgtEl>
                                        <p:attrNameLst>
                                          <p:attrName>style.visibility</p:attrName>
                                        </p:attrNameLst>
                                      </p:cBhvr>
                                      <p:to>
                                        <p:strVal val="visible"/>
                                      </p:to>
                                    </p:set>
                                    <p:animEffect transition="in" filter="circle(in)">
                                      <p:cBhvr>
                                        <p:cTn id="85" dur="2000"/>
                                        <p:tgtEl>
                                          <p:spTgt spid="218"/>
                                        </p:tgtEl>
                                      </p:cBhvr>
                                    </p:animEffect>
                                  </p:childTnLst>
                                </p:cTn>
                              </p:par>
                              <p:par>
                                <p:cTn id="86" presetID="6" presetClass="entr" presetSubtype="16" fill="hold" nodeType="withEffect">
                                  <p:stCondLst>
                                    <p:cond delay="0"/>
                                  </p:stCondLst>
                                  <p:childTnLst>
                                    <p:set>
                                      <p:cBhvr>
                                        <p:cTn id="87" dur="1" fill="hold">
                                          <p:stCondLst>
                                            <p:cond delay="0"/>
                                          </p:stCondLst>
                                        </p:cTn>
                                        <p:tgtEl>
                                          <p:spTgt spid="180"/>
                                        </p:tgtEl>
                                        <p:attrNameLst>
                                          <p:attrName>style.visibility</p:attrName>
                                        </p:attrNameLst>
                                      </p:cBhvr>
                                      <p:to>
                                        <p:strVal val="visible"/>
                                      </p:to>
                                    </p:set>
                                    <p:animEffect transition="in" filter="circle(in)">
                                      <p:cBhvr>
                                        <p:cTn id="88" dur="2000"/>
                                        <p:tgtEl>
                                          <p:spTgt spid="18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fade">
                                      <p:cBhvr>
                                        <p:cTn id="102" dur="500"/>
                                        <p:tgtEl>
                                          <p:spTgt spid="101"/>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fade">
                                      <p:cBhvr>
                                        <p:cTn id="11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1" grpId="0" animBg="1"/>
      <p:bldP spid="15" grpId="0" animBg="1"/>
      <p:bldP spid="3" grpId="0" animBg="1"/>
      <p:bldP spid="16" grpId="0"/>
      <p:bldP spid="50" grpId="0" animBg="1"/>
      <p:bldP spid="58" grpId="0" animBg="1"/>
      <p:bldP spid="60" grpId="0" animBg="1"/>
      <p:bldP spid="63" grpId="0" animBg="1"/>
      <p:bldP spid="65" grpId="0" animBg="1"/>
      <p:bldP spid="68" grpId="0" animBg="1"/>
      <p:bldP spid="68" grpId="1" animBg="1"/>
      <p:bldP spid="69" grpId="0" animBg="1"/>
      <p:bldP spid="74" grpId="0" animBg="1"/>
      <p:bldP spid="113" grpId="0" animBg="1"/>
      <p:bldP spid="114" grpId="0" animBg="1"/>
      <p:bldP spid="117" grpId="0" animBg="1"/>
      <p:bldP spid="206" grpId="0" animBg="1"/>
      <p:bldP spid="97" grpId="0" animBg="1"/>
      <p:bldP spid="98" grpId="0" animBg="1"/>
      <p:bldP spid="101" grpId="0" animBg="1"/>
      <p:bldP spid="62" grpId="0" animBg="1"/>
      <p:bldP spid="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55" y="114019"/>
            <a:ext cx="11889564" cy="822951"/>
          </a:xfrm>
        </p:spPr>
        <p:txBody>
          <a:bodyPr/>
          <a:lstStyle/>
          <a:p>
            <a:r>
              <a:rPr lang="en-US" sz="4800" dirty="0" smtClean="0"/>
              <a:t>Recovery for Memory-Optimized Tables</a:t>
            </a:r>
            <a:endParaRPr lang="en-US" sz="4800" dirty="0"/>
          </a:p>
        </p:txBody>
      </p:sp>
      <p:sp>
        <p:nvSpPr>
          <p:cNvPr id="3" name="Text Placeholder 2"/>
          <p:cNvSpPr>
            <a:spLocks noGrp="1"/>
          </p:cNvSpPr>
          <p:nvPr>
            <p:ph type="body" sz="quarter" idx="4294967295"/>
          </p:nvPr>
        </p:nvSpPr>
        <p:spPr>
          <a:xfrm>
            <a:off x="457579" y="943556"/>
            <a:ext cx="11429875" cy="6193234"/>
          </a:xfrm>
          <a:prstGeom prst="rect">
            <a:avLst/>
          </a:prstGeom>
        </p:spPr>
        <p:txBody>
          <a:bodyPr/>
          <a:lstStyle/>
          <a:p>
            <a:r>
              <a:rPr lang="en-US" dirty="0" smtClean="0"/>
              <a:t>Analysis Phase</a:t>
            </a:r>
          </a:p>
          <a:p>
            <a:pPr marL="257151" indent="-257151">
              <a:buFont typeface="Arial" panose="020B0604020202020204" pitchFamily="34" charset="0"/>
              <a:buChar char="•"/>
            </a:pPr>
            <a:r>
              <a:rPr lang="en-US" sz="1632" dirty="0"/>
              <a:t>Finds the last completed checkpoint</a:t>
            </a:r>
          </a:p>
          <a:p>
            <a:pPr marL="257151" indent="-257151">
              <a:buFont typeface="Arial" panose="020B0604020202020204" pitchFamily="34" charset="0"/>
              <a:buChar char="•"/>
            </a:pPr>
            <a:endParaRPr lang="en-US" sz="1632" dirty="0"/>
          </a:p>
          <a:p>
            <a:r>
              <a:rPr lang="en-US" dirty="0" smtClean="0"/>
              <a:t>Data Load</a:t>
            </a:r>
          </a:p>
          <a:p>
            <a:pPr marL="257151" indent="-257151">
              <a:buFont typeface="Arial" panose="020B0604020202020204" pitchFamily="34" charset="0"/>
              <a:buChar char="•"/>
            </a:pPr>
            <a:r>
              <a:rPr lang="en-US" sz="1632" dirty="0"/>
              <a:t>Load from set of data/delta files from the last completed checkpoint</a:t>
            </a:r>
          </a:p>
          <a:p>
            <a:pPr marL="257151" lvl="1" indent="-257151">
              <a:buFont typeface="Arial" panose="020B0604020202020204" pitchFamily="34" charset="0"/>
              <a:buChar char="•"/>
            </a:pPr>
            <a:r>
              <a:rPr lang="en-US" sz="1632" dirty="0"/>
              <a:t>Parallel Load by reading </a:t>
            </a:r>
            <a:r>
              <a:rPr lang="en-US" sz="1632" dirty="0" smtClean="0"/>
              <a:t>data </a:t>
            </a:r>
            <a:r>
              <a:rPr lang="en-US" sz="1632" dirty="0"/>
              <a:t>files using 1 thread / </a:t>
            </a:r>
            <a:r>
              <a:rPr lang="en-US" sz="1632" dirty="0" smtClean="0"/>
              <a:t>file and 1 thread/container for delta files</a:t>
            </a:r>
            <a:endParaRPr lang="en-US" sz="1632" dirty="0"/>
          </a:p>
          <a:p>
            <a:pPr marL="257151" lvl="1" indent="-257151">
              <a:buFont typeface="Arial" panose="020B0604020202020204" pitchFamily="34" charset="0"/>
              <a:buChar char="•"/>
            </a:pPr>
            <a:endParaRPr lang="en-US" dirty="0" smtClean="0"/>
          </a:p>
          <a:p>
            <a:r>
              <a:rPr lang="en-US" dirty="0" smtClean="0"/>
              <a:t>Redo </a:t>
            </a:r>
            <a:r>
              <a:rPr lang="en-US" dirty="0"/>
              <a:t>phase to apply tail of the log</a:t>
            </a:r>
          </a:p>
          <a:p>
            <a:pPr marL="257151" lvl="1" indent="-257151">
              <a:buFont typeface="Arial" panose="020B0604020202020204" pitchFamily="34" charset="0"/>
              <a:buChar char="•"/>
            </a:pPr>
            <a:r>
              <a:rPr lang="en-US" sz="1632" dirty="0">
                <a:latin typeface="+mj-lt"/>
              </a:rPr>
              <a:t>Apply the transaction log from last checkpoint</a:t>
            </a:r>
          </a:p>
          <a:p>
            <a:pPr marL="257151" lvl="1" indent="-257151">
              <a:buFont typeface="Arial" panose="020B0604020202020204" pitchFamily="34" charset="0"/>
              <a:buChar char="•"/>
            </a:pPr>
            <a:r>
              <a:rPr lang="en-US" sz="1632" dirty="0">
                <a:latin typeface="+mj-lt"/>
              </a:rPr>
              <a:t>Concurrent with REDO on disk-based </a:t>
            </a:r>
            <a:r>
              <a:rPr lang="en-US" sz="1632" dirty="0" smtClean="0">
                <a:latin typeface="+mj-lt"/>
              </a:rPr>
              <a:t>tables</a:t>
            </a:r>
            <a:endParaRPr lang="en-US" sz="1632" dirty="0">
              <a:latin typeface="+mj-lt"/>
            </a:endParaRPr>
          </a:p>
          <a:p>
            <a:pPr marL="257151" lvl="1" indent="-257151">
              <a:buFont typeface="Arial" panose="020B0604020202020204" pitchFamily="34" charset="0"/>
              <a:buChar char="•"/>
            </a:pPr>
            <a:endParaRPr lang="en-US" dirty="0" smtClean="0"/>
          </a:p>
          <a:p>
            <a:r>
              <a:rPr lang="en-US" dirty="0" smtClean="0"/>
              <a:t>No </a:t>
            </a:r>
            <a:r>
              <a:rPr lang="en-US" dirty="0"/>
              <a:t>UNDO phase for </a:t>
            </a:r>
            <a:r>
              <a:rPr lang="en-US" dirty="0" err="1" smtClean="0"/>
              <a:t>mem</a:t>
            </a:r>
            <a:r>
              <a:rPr lang="en-US" dirty="0" smtClean="0"/>
              <a:t>-opt tables</a:t>
            </a:r>
          </a:p>
          <a:p>
            <a:pPr marL="257151" lvl="1" indent="-257151">
              <a:buFont typeface="Arial" panose="020B0604020202020204" pitchFamily="34" charset="0"/>
              <a:buChar char="•"/>
            </a:pPr>
            <a:r>
              <a:rPr lang="en-US" sz="1632" dirty="0">
                <a:latin typeface="+mj-lt"/>
              </a:rPr>
              <a:t>Since only committed transactions are logged</a:t>
            </a:r>
          </a:p>
          <a:p>
            <a:endParaRPr lang="en-US" dirty="0"/>
          </a:p>
        </p:txBody>
      </p:sp>
    </p:spTree>
    <p:extLst>
      <p:ext uri="{BB962C8B-B14F-4D97-AF65-F5344CB8AC3E}">
        <p14:creationId xmlns:p14="http://schemas.microsoft.com/office/powerpoint/2010/main" val="1998818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605"/>
            <a:ext cx="11889564" cy="917575"/>
          </a:xfrm>
        </p:spPr>
        <p:txBody>
          <a:bodyPr/>
          <a:lstStyle/>
          <a:p>
            <a:r>
              <a:rPr lang="en-US" dirty="0" smtClean="0"/>
              <a:t>Hekaton: Recovery After Clean Shutdown</a:t>
            </a:r>
            <a:endParaRPr lang="en-US" dirty="0"/>
          </a:p>
        </p:txBody>
      </p:sp>
      <p:grpSp>
        <p:nvGrpSpPr>
          <p:cNvPr id="4" name="Group 3"/>
          <p:cNvGrpSpPr/>
          <p:nvPr/>
        </p:nvGrpSpPr>
        <p:grpSpPr>
          <a:xfrm>
            <a:off x="2435038" y="1785974"/>
            <a:ext cx="3401289" cy="3510154"/>
            <a:chOff x="5595185" y="1303952"/>
            <a:chExt cx="2500820" cy="2581230"/>
          </a:xfrm>
        </p:grpSpPr>
        <p:sp>
          <p:nvSpPr>
            <p:cNvPr id="5" name="Rectangle 4"/>
            <p:cNvSpPr/>
            <p:nvPr/>
          </p:nvSpPr>
          <p:spPr>
            <a:xfrm>
              <a:off x="5697046" y="1303952"/>
              <a:ext cx="2398959" cy="2571078"/>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64371" y="1948805"/>
              <a:ext cx="1931768" cy="1936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95185" y="1304466"/>
              <a:ext cx="2465556" cy="271592"/>
            </a:xfrm>
            <a:prstGeom prst="rect">
              <a:avLst/>
            </a:prstGeom>
            <a:noFill/>
          </p:spPr>
          <p:txBody>
            <a:bodyPr wrap="square" rtlCol="0">
              <a:spAutoFit/>
            </a:bodyPr>
            <a:lstStyle/>
            <a:p>
              <a:r>
                <a:rPr lang="en-US" dirty="0" smtClean="0">
                  <a:solidFill>
                    <a:schemeClr val="bg2"/>
                  </a:solidFill>
                </a:rPr>
                <a:t>SQL Server Process</a:t>
              </a:r>
              <a:endParaRPr lang="en-US" dirty="0">
                <a:solidFill>
                  <a:schemeClr val="bg2"/>
                </a:solidFill>
              </a:endParaRPr>
            </a:p>
          </p:txBody>
        </p:sp>
        <p:sp>
          <p:nvSpPr>
            <p:cNvPr id="8" name="TextBox 7"/>
            <p:cNvSpPr txBox="1"/>
            <p:nvPr/>
          </p:nvSpPr>
          <p:spPr>
            <a:xfrm>
              <a:off x="6012491" y="1648101"/>
              <a:ext cx="1213174" cy="271592"/>
            </a:xfrm>
            <a:prstGeom prst="rect">
              <a:avLst/>
            </a:prstGeom>
            <a:noFill/>
          </p:spPr>
          <p:txBody>
            <a:bodyPr wrap="square" rtlCol="0">
              <a:spAutoFit/>
            </a:bodyPr>
            <a:lstStyle/>
            <a:p>
              <a:r>
                <a:rPr lang="en-US" dirty="0" smtClean="0">
                  <a:solidFill>
                    <a:schemeClr val="bg2"/>
                  </a:solidFill>
                </a:rPr>
                <a:t>Memory</a:t>
              </a:r>
              <a:endParaRPr lang="en-US" dirty="0">
                <a:solidFill>
                  <a:schemeClr val="bg2"/>
                </a:solidFill>
              </a:endParaRPr>
            </a:p>
          </p:txBody>
        </p:sp>
      </p:grpSp>
      <p:sp>
        <p:nvSpPr>
          <p:cNvPr id="9" name="Rectangle 8"/>
          <p:cNvSpPr/>
          <p:nvPr/>
        </p:nvSpPr>
        <p:spPr>
          <a:xfrm>
            <a:off x="2075960" y="1391874"/>
            <a:ext cx="3931936" cy="40040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0" name="Rectangle 9"/>
          <p:cNvSpPr/>
          <p:nvPr/>
        </p:nvSpPr>
        <p:spPr>
          <a:xfrm>
            <a:off x="2461873" y="1786672"/>
            <a:ext cx="3262751" cy="3496349"/>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dirty="0"/>
          </a:p>
        </p:txBody>
      </p:sp>
      <p:sp>
        <p:nvSpPr>
          <p:cNvPr id="11" name="Rectangle 10"/>
          <p:cNvSpPr/>
          <p:nvPr/>
        </p:nvSpPr>
        <p:spPr>
          <a:xfrm>
            <a:off x="3002603" y="2594191"/>
            <a:ext cx="2627339" cy="2633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2" name="TextBox 11"/>
          <p:cNvSpPr txBox="1"/>
          <p:nvPr/>
        </p:nvSpPr>
        <p:spPr>
          <a:xfrm>
            <a:off x="2410212" y="1804424"/>
            <a:ext cx="3353327" cy="679570"/>
          </a:xfrm>
          <a:prstGeom prst="rect">
            <a:avLst/>
          </a:prstGeom>
          <a:noFill/>
        </p:spPr>
        <p:txBody>
          <a:bodyPr wrap="square" lIns="124358" tIns="62179" rIns="124358" bIns="62179" rtlCol="0">
            <a:spAutoFit/>
          </a:bodyPr>
          <a:lstStyle/>
          <a:p>
            <a:r>
              <a:rPr lang="en-US" dirty="0" smtClean="0">
                <a:solidFill>
                  <a:schemeClr val="bg1"/>
                </a:solidFill>
              </a:rPr>
              <a:t>SQL </a:t>
            </a:r>
            <a:r>
              <a:rPr lang="en-US" dirty="0">
                <a:solidFill>
                  <a:schemeClr val="bg1"/>
                </a:solidFill>
              </a:rPr>
              <a:t>Server Process</a:t>
            </a:r>
          </a:p>
          <a:p>
            <a:endParaRPr lang="en-US" dirty="0"/>
          </a:p>
        </p:txBody>
      </p:sp>
      <p:sp>
        <p:nvSpPr>
          <p:cNvPr id="14" name="Flowchart: Magnetic Disk 13"/>
          <p:cNvSpPr/>
          <p:nvPr/>
        </p:nvSpPr>
        <p:spPr>
          <a:xfrm>
            <a:off x="2559210" y="5593858"/>
            <a:ext cx="3262751" cy="1376974"/>
          </a:xfrm>
          <a:prstGeom prst="flowChartMagneticDisk">
            <a:avLst/>
          </a:prstGeom>
          <a:solidFill>
            <a:srgbClr val="F0FFFF"/>
          </a:solidFill>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5" name="Rectangle 14"/>
          <p:cNvSpPr/>
          <p:nvPr/>
        </p:nvSpPr>
        <p:spPr>
          <a:xfrm>
            <a:off x="3254482" y="6168444"/>
            <a:ext cx="480130" cy="643680"/>
          </a:xfrm>
          <a:prstGeom prst="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800" dirty="0">
                <a:solidFill>
                  <a:prstClr val="white"/>
                </a:solidFill>
                <a:latin typeface="Segoe UI Light" pitchFamily="34" charset="0"/>
              </a:rPr>
              <a:t>T1</a:t>
            </a:r>
          </a:p>
        </p:txBody>
      </p:sp>
      <p:sp>
        <p:nvSpPr>
          <p:cNvPr id="16" name="Rectangle 15"/>
          <p:cNvSpPr/>
          <p:nvPr/>
        </p:nvSpPr>
        <p:spPr>
          <a:xfrm>
            <a:off x="4183321" y="6168444"/>
            <a:ext cx="480130" cy="643680"/>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800" dirty="0">
                <a:solidFill>
                  <a:prstClr val="white"/>
                </a:solidFill>
                <a:latin typeface="Segoe UI Light" pitchFamily="34" charset="0"/>
              </a:rPr>
              <a:t>T2</a:t>
            </a:r>
          </a:p>
        </p:txBody>
      </p:sp>
      <p:sp>
        <p:nvSpPr>
          <p:cNvPr id="17" name="Rectangle 16"/>
          <p:cNvSpPr/>
          <p:nvPr/>
        </p:nvSpPr>
        <p:spPr>
          <a:xfrm>
            <a:off x="4941145" y="6168444"/>
            <a:ext cx="480130" cy="64368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r>
              <a:rPr lang="en-US" sz="800" dirty="0">
                <a:solidFill>
                  <a:prstClr val="white"/>
                </a:solidFill>
                <a:latin typeface="Segoe UI Light" pitchFamily="34" charset="0"/>
              </a:rPr>
              <a:t>T3</a:t>
            </a:r>
          </a:p>
        </p:txBody>
      </p:sp>
      <p:grpSp>
        <p:nvGrpSpPr>
          <p:cNvPr id="18" name="Group 17"/>
          <p:cNvGrpSpPr/>
          <p:nvPr/>
        </p:nvGrpSpPr>
        <p:grpSpPr>
          <a:xfrm>
            <a:off x="3151257" y="3478292"/>
            <a:ext cx="2435319" cy="1648070"/>
            <a:chOff x="623351" y="2565699"/>
            <a:chExt cx="1790584" cy="1211926"/>
          </a:xfrm>
        </p:grpSpPr>
        <p:sp>
          <p:nvSpPr>
            <p:cNvPr id="19" name="Rectangle 18"/>
            <p:cNvSpPr/>
            <p:nvPr/>
          </p:nvSpPr>
          <p:spPr>
            <a:xfrm>
              <a:off x="623351" y="2565699"/>
              <a:ext cx="1790584" cy="12119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99247" y="2678654"/>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43337" y="2680442"/>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79353" y="2682230"/>
              <a:ext cx="310624" cy="129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1035" y="2927876"/>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5125" y="2929664"/>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81141" y="2931452"/>
              <a:ext cx="310624" cy="129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3581" y="3177098"/>
              <a:ext cx="310624" cy="129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57671" y="3168128"/>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93687" y="3169916"/>
              <a:ext cx="310624" cy="129099"/>
            </a:xfrm>
            <a:prstGeom prst="rect">
              <a:avLst/>
            </a:prstGeom>
            <a:solidFill>
              <a:srgbClr val="5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26127" y="3437078"/>
              <a:ext cx="310624" cy="129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70217" y="3438866"/>
              <a:ext cx="310624" cy="129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06233" y="3440654"/>
              <a:ext cx="310624" cy="129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4443539" y="838494"/>
            <a:ext cx="2011242" cy="402571"/>
          </a:xfrm>
          <a:prstGeom prst="rect">
            <a:avLst/>
          </a:prstGeom>
          <a:noFill/>
        </p:spPr>
        <p:txBody>
          <a:bodyPr wrap="none" lIns="124358" tIns="62179" rIns="124358" bIns="62179" rtlCol="0">
            <a:spAutoFit/>
          </a:bodyPr>
          <a:lstStyle/>
          <a:p>
            <a:r>
              <a:rPr lang="en-US" dirty="0" smtClean="0"/>
              <a:t>Checkpoint Done</a:t>
            </a:r>
            <a:endParaRPr lang="en-US" dirty="0"/>
          </a:p>
        </p:txBody>
      </p:sp>
      <p:sp>
        <p:nvSpPr>
          <p:cNvPr id="33" name="TextBox 32"/>
          <p:cNvSpPr txBox="1"/>
          <p:nvPr/>
        </p:nvSpPr>
        <p:spPr>
          <a:xfrm>
            <a:off x="4368917" y="889627"/>
            <a:ext cx="3173162" cy="402571"/>
          </a:xfrm>
          <a:prstGeom prst="rect">
            <a:avLst/>
          </a:prstGeom>
          <a:noFill/>
        </p:spPr>
        <p:txBody>
          <a:bodyPr wrap="square" lIns="124358" tIns="62179" rIns="124358" bIns="62179" rtlCol="0">
            <a:spAutoFit/>
          </a:bodyPr>
          <a:lstStyle/>
          <a:p>
            <a:r>
              <a:rPr lang="en-US" dirty="0" smtClean="0"/>
              <a:t>SQL Server exits</a:t>
            </a:r>
            <a:endParaRPr lang="en-US" dirty="0"/>
          </a:p>
        </p:txBody>
      </p:sp>
      <p:sp>
        <p:nvSpPr>
          <p:cNvPr id="34" name="TextBox 33"/>
          <p:cNvSpPr txBox="1"/>
          <p:nvPr/>
        </p:nvSpPr>
        <p:spPr>
          <a:xfrm>
            <a:off x="4386833" y="910554"/>
            <a:ext cx="2234188" cy="402571"/>
          </a:xfrm>
          <a:prstGeom prst="rect">
            <a:avLst/>
          </a:prstGeom>
          <a:noFill/>
        </p:spPr>
        <p:txBody>
          <a:bodyPr wrap="none" lIns="124358" tIns="62179" rIns="124358" bIns="62179" rtlCol="0">
            <a:spAutoFit/>
          </a:bodyPr>
          <a:lstStyle/>
          <a:p>
            <a:r>
              <a:rPr lang="en-US" dirty="0" smtClean="0"/>
              <a:t>SQL Server Restarts</a:t>
            </a:r>
            <a:endParaRPr lang="en-US" dirty="0"/>
          </a:p>
        </p:txBody>
      </p:sp>
      <p:sp>
        <p:nvSpPr>
          <p:cNvPr id="35" name="TextBox 34"/>
          <p:cNvSpPr txBox="1"/>
          <p:nvPr/>
        </p:nvSpPr>
        <p:spPr>
          <a:xfrm>
            <a:off x="4253646" y="910554"/>
            <a:ext cx="3165363" cy="460392"/>
          </a:xfrm>
          <a:prstGeom prst="rect">
            <a:avLst/>
          </a:prstGeom>
          <a:noFill/>
        </p:spPr>
        <p:txBody>
          <a:bodyPr wrap="square" lIns="124358" tIns="62179" rIns="124358" bIns="62179" rtlCol="0">
            <a:spAutoFit/>
          </a:bodyPr>
          <a:lstStyle/>
          <a:p>
            <a:r>
              <a:rPr lang="en-US" sz="2200" dirty="0"/>
              <a:t>HK: Checkpoint Done</a:t>
            </a:r>
          </a:p>
        </p:txBody>
      </p:sp>
      <p:sp>
        <p:nvSpPr>
          <p:cNvPr id="36" name="TextBox 35"/>
          <p:cNvSpPr txBox="1"/>
          <p:nvPr/>
        </p:nvSpPr>
        <p:spPr>
          <a:xfrm>
            <a:off x="4386833" y="882958"/>
            <a:ext cx="3165363" cy="460392"/>
          </a:xfrm>
          <a:prstGeom prst="rect">
            <a:avLst/>
          </a:prstGeom>
          <a:noFill/>
        </p:spPr>
        <p:txBody>
          <a:bodyPr wrap="square" lIns="124358" tIns="62179" rIns="124358" bIns="62179" rtlCol="0">
            <a:spAutoFit/>
          </a:bodyPr>
          <a:lstStyle/>
          <a:p>
            <a:r>
              <a:rPr lang="en-US" sz="2200" dirty="0"/>
              <a:t>HK: SQL Process Exits</a:t>
            </a:r>
          </a:p>
        </p:txBody>
      </p:sp>
      <p:sp>
        <p:nvSpPr>
          <p:cNvPr id="37" name="TextBox 36"/>
          <p:cNvSpPr txBox="1"/>
          <p:nvPr/>
        </p:nvSpPr>
        <p:spPr>
          <a:xfrm>
            <a:off x="4190586" y="882958"/>
            <a:ext cx="3529824" cy="460392"/>
          </a:xfrm>
          <a:prstGeom prst="rect">
            <a:avLst/>
          </a:prstGeom>
          <a:noFill/>
        </p:spPr>
        <p:txBody>
          <a:bodyPr wrap="square" lIns="124358" tIns="62179" rIns="124358" bIns="62179" rtlCol="0">
            <a:spAutoFit/>
          </a:bodyPr>
          <a:lstStyle/>
          <a:p>
            <a:r>
              <a:rPr lang="en-US" sz="2200" dirty="0"/>
              <a:t>HK: SQL Process Restarts</a:t>
            </a:r>
          </a:p>
        </p:txBody>
      </p:sp>
      <p:sp>
        <p:nvSpPr>
          <p:cNvPr id="38" name="TextBox 37"/>
          <p:cNvSpPr txBox="1"/>
          <p:nvPr/>
        </p:nvSpPr>
        <p:spPr>
          <a:xfrm>
            <a:off x="4303515" y="852825"/>
            <a:ext cx="3165363" cy="460392"/>
          </a:xfrm>
          <a:prstGeom prst="rect">
            <a:avLst/>
          </a:prstGeom>
          <a:noFill/>
        </p:spPr>
        <p:txBody>
          <a:bodyPr wrap="square" lIns="124358" tIns="62179" rIns="124358" bIns="62179" rtlCol="0">
            <a:spAutoFit/>
          </a:bodyPr>
          <a:lstStyle/>
          <a:p>
            <a:r>
              <a:rPr lang="en-US" sz="2200" dirty="0"/>
              <a:t>HK: Table T1 is loaded</a:t>
            </a:r>
          </a:p>
        </p:txBody>
      </p:sp>
      <p:pic>
        <p:nvPicPr>
          <p:cNvPr id="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768" y="1259126"/>
            <a:ext cx="4145492" cy="511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023" y="1244290"/>
            <a:ext cx="3808670" cy="50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023" y="1251694"/>
            <a:ext cx="3705033" cy="514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613" y="1121961"/>
            <a:ext cx="3873444" cy="528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8444078" y="3932811"/>
            <a:ext cx="2359976" cy="780063"/>
            <a:chOff x="394298" y="149597"/>
            <a:chExt cx="2009316" cy="573628"/>
          </a:xfrm>
        </p:grpSpPr>
        <p:sp>
          <p:nvSpPr>
            <p:cNvPr id="44" name="Rectangle 43"/>
            <p:cNvSpPr/>
            <p:nvPr/>
          </p:nvSpPr>
          <p:spPr>
            <a:xfrm>
              <a:off x="394298" y="149597"/>
              <a:ext cx="2009316" cy="573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HK</a:t>
              </a:r>
              <a:endParaRPr lang="en-US" dirty="0"/>
            </a:p>
          </p:txBody>
        </p:sp>
        <p:sp>
          <p:nvSpPr>
            <p:cNvPr id="45" name="Rectangle 44"/>
            <p:cNvSpPr/>
            <p:nvPr/>
          </p:nvSpPr>
          <p:spPr>
            <a:xfrm>
              <a:off x="555277" y="201838"/>
              <a:ext cx="353019" cy="473337"/>
            </a:xfrm>
            <a:prstGeom prst="rect">
              <a:avLst/>
            </a:prstGeom>
            <a:solidFill>
              <a:schemeClr val="bg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white"/>
                  </a:solidFill>
                  <a:latin typeface="Segoe UI Light" pitchFamily="34" charset="0"/>
                </a:rPr>
                <a:t>T1</a:t>
              </a:r>
            </a:p>
          </p:txBody>
        </p:sp>
      </p:grpSp>
      <p:sp>
        <p:nvSpPr>
          <p:cNvPr id="46" name="Oval 45"/>
          <p:cNvSpPr/>
          <p:nvPr/>
        </p:nvSpPr>
        <p:spPr>
          <a:xfrm>
            <a:off x="3353241" y="4029443"/>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47" name="Oval 46"/>
          <p:cNvSpPr/>
          <p:nvPr/>
        </p:nvSpPr>
        <p:spPr>
          <a:xfrm>
            <a:off x="3971834" y="4706237"/>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48" name="Oval 47"/>
          <p:cNvSpPr/>
          <p:nvPr/>
        </p:nvSpPr>
        <p:spPr>
          <a:xfrm>
            <a:off x="3430950" y="4709468"/>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49" name="Oval 48"/>
          <p:cNvSpPr/>
          <p:nvPr/>
        </p:nvSpPr>
        <p:spPr>
          <a:xfrm>
            <a:off x="3907072" y="4029443"/>
            <a:ext cx="95110" cy="6217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cxnSp>
        <p:nvCxnSpPr>
          <p:cNvPr id="50" name="Straight Arrow Connector 49"/>
          <p:cNvCxnSpPr>
            <a:stCxn id="48" idx="4"/>
          </p:cNvCxnSpPr>
          <p:nvPr/>
        </p:nvCxnSpPr>
        <p:spPr>
          <a:xfrm>
            <a:off x="3478506" y="4771640"/>
            <a:ext cx="890412" cy="13968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7" idx="4"/>
          </p:cNvCxnSpPr>
          <p:nvPr/>
        </p:nvCxnSpPr>
        <p:spPr>
          <a:xfrm>
            <a:off x="4019389" y="4768409"/>
            <a:ext cx="403996" cy="1400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9" idx="5"/>
          </p:cNvCxnSpPr>
          <p:nvPr/>
        </p:nvCxnSpPr>
        <p:spPr>
          <a:xfrm>
            <a:off x="3988255" y="4082510"/>
            <a:ext cx="1317922" cy="208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6" idx="4"/>
          </p:cNvCxnSpPr>
          <p:nvPr/>
        </p:nvCxnSpPr>
        <p:spPr>
          <a:xfrm>
            <a:off x="3400797" y="4091615"/>
            <a:ext cx="64920" cy="2076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494290" y="1771964"/>
            <a:ext cx="3321103" cy="3511058"/>
          </a:xfrm>
          <a:prstGeom prst="rect">
            <a:avLst/>
          </a:prstGeom>
          <a:solidFill>
            <a:schemeClr val="tx2">
              <a:lumMod val="50000"/>
              <a:lumOff val="50000"/>
            </a:schemeClr>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t" anchorCtr="0"/>
          <a:lstStyle/>
          <a:p>
            <a:r>
              <a:rPr lang="en-US" dirty="0" smtClean="0">
                <a:solidFill>
                  <a:schemeClr val="bg1"/>
                </a:solidFill>
              </a:rPr>
              <a:t>SQL Server Process</a:t>
            </a:r>
            <a:endParaRPr lang="en-US" dirty="0">
              <a:solidFill>
                <a:schemeClr val="bg1"/>
              </a:solidFill>
            </a:endParaRPr>
          </a:p>
        </p:txBody>
      </p:sp>
      <p:sp>
        <p:nvSpPr>
          <p:cNvPr id="55" name="Rectangle 54"/>
          <p:cNvSpPr/>
          <p:nvPr/>
        </p:nvSpPr>
        <p:spPr>
          <a:xfrm>
            <a:off x="2605295" y="2662895"/>
            <a:ext cx="2700882" cy="253128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124358" tIns="62179" rIns="124358" bIns="62179" rtlCol="0" anchor="t" anchorCtr="0"/>
          <a:lstStyle/>
          <a:p>
            <a:pPr algn="ctr"/>
            <a:r>
              <a:rPr lang="en-US" dirty="0" smtClean="0"/>
              <a:t>Memory</a:t>
            </a:r>
            <a:endParaRPr lang="en-US" dirty="0"/>
          </a:p>
        </p:txBody>
      </p:sp>
    </p:spTree>
    <p:extLst>
      <p:ext uri="{BB962C8B-B14F-4D97-AF65-F5344CB8AC3E}">
        <p14:creationId xmlns:p14="http://schemas.microsoft.com/office/powerpoint/2010/main" val="3749459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32" grpId="0"/>
      <p:bldP spid="33" grpId="0"/>
      <p:bldP spid="34" grpId="0"/>
      <p:bldP spid="35" grpId="0"/>
      <p:bldP spid="36" grpId="0"/>
      <p:bldP spid="37" grpId="0"/>
      <p:bldP spid="38" grpId="0"/>
      <p:bldP spid="46" grpId="0" animBg="1"/>
      <p:bldP spid="47" grpId="0" animBg="1"/>
      <p:bldP spid="48" grpId="0" animBg="1"/>
      <p:bldP spid="49" grpId="0" animBg="1"/>
      <p:bldP spid="54"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Memory </a:t>
            </a:r>
            <a:br>
              <a:rPr lang="en-US" dirty="0" smtClean="0"/>
            </a:br>
            <a:r>
              <a:rPr lang="en-US" dirty="0" smtClean="0"/>
              <a:t>Usage and </a:t>
            </a:r>
            <a:r>
              <a:rPr lang="en-US" dirty="0" err="1" smtClean="0"/>
              <a:t>Managment</a:t>
            </a:r>
            <a:r>
              <a:rPr lang="en-US" dirty="0" smtClean="0"/>
              <a:t> </a:t>
            </a:r>
            <a:endParaRPr lang="en-US" dirty="0"/>
          </a:p>
        </p:txBody>
      </p:sp>
    </p:spTree>
    <p:extLst>
      <p:ext uri="{BB962C8B-B14F-4D97-AF65-F5344CB8AC3E}">
        <p14:creationId xmlns:p14="http://schemas.microsoft.com/office/powerpoint/2010/main" val="340533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114018"/>
            <a:ext cx="10043719" cy="868643"/>
          </a:xfrm>
        </p:spPr>
        <p:txBody>
          <a:bodyPr/>
          <a:lstStyle/>
          <a:p>
            <a:r>
              <a:rPr lang="en-US" dirty="0" smtClean="0"/>
              <a:t>In-Memory </a:t>
            </a:r>
            <a:r>
              <a:rPr lang="en-US" dirty="0"/>
              <a:t>Data Structures</a:t>
            </a:r>
          </a:p>
        </p:txBody>
      </p:sp>
      <p:sp>
        <p:nvSpPr>
          <p:cNvPr id="3" name="Text Placeholder 2"/>
          <p:cNvSpPr>
            <a:spLocks noGrp="1"/>
          </p:cNvSpPr>
          <p:nvPr>
            <p:ph type="body" sz="quarter" idx="4294967295"/>
          </p:nvPr>
        </p:nvSpPr>
        <p:spPr>
          <a:xfrm>
            <a:off x="350837" y="1028409"/>
            <a:ext cx="11811000" cy="5884688"/>
          </a:xfrm>
          <a:prstGeom prst="rect">
            <a:avLst/>
          </a:prstGeom>
        </p:spPr>
        <p:txBody>
          <a:bodyPr/>
          <a:lstStyle/>
          <a:p>
            <a:r>
              <a:rPr lang="en-US" dirty="0"/>
              <a:t>Rows</a:t>
            </a:r>
          </a:p>
          <a:p>
            <a:pPr marL="257151" lvl="1" indent="-257151">
              <a:buFont typeface="Arial" panose="020B0604020202020204" pitchFamily="34" charset="0"/>
              <a:buChar char="•"/>
            </a:pPr>
            <a:r>
              <a:rPr lang="en-US" dirty="0">
                <a:latin typeface="+mj-lt"/>
              </a:rPr>
              <a:t>New row format </a:t>
            </a:r>
            <a:r>
              <a:rPr lang="en-US" dirty="0" smtClean="0">
                <a:latin typeface="+mj-lt"/>
              </a:rPr>
              <a:t>  </a:t>
            </a:r>
            <a:endParaRPr lang="en-US" dirty="0">
              <a:latin typeface="+mj-lt"/>
            </a:endParaRPr>
          </a:p>
          <a:p>
            <a:pPr marL="257151" lvl="1" indent="-257151">
              <a:buFont typeface="Arial" panose="020B0604020202020204" pitchFamily="34" charset="0"/>
              <a:buChar char="•"/>
            </a:pPr>
            <a:r>
              <a:rPr lang="en-US" dirty="0" smtClean="0">
                <a:latin typeface="+mj-lt"/>
              </a:rPr>
              <a:t>Structure of the row </a:t>
            </a:r>
            <a:r>
              <a:rPr lang="en-US" dirty="0">
                <a:latin typeface="+mj-lt"/>
              </a:rPr>
              <a:t>is optimized </a:t>
            </a:r>
            <a:r>
              <a:rPr lang="en-US" dirty="0" smtClean="0">
                <a:latin typeface="+mj-lt"/>
              </a:rPr>
              <a:t>for memory residency and access</a:t>
            </a:r>
          </a:p>
          <a:p>
            <a:pPr marL="257151" lvl="1" indent="-257151">
              <a:buFont typeface="Arial" panose="020B0604020202020204" pitchFamily="34" charset="0"/>
              <a:buChar char="•"/>
            </a:pPr>
            <a:r>
              <a:rPr lang="en-US" dirty="0" smtClean="0">
                <a:latin typeface="+mj-lt"/>
              </a:rPr>
              <a:t>No data page containers</a:t>
            </a:r>
          </a:p>
          <a:p>
            <a:pPr marL="257151" lvl="1" indent="-257151">
              <a:buFont typeface="Arial" panose="020B0604020202020204" pitchFamily="34" charset="0"/>
              <a:buChar char="•"/>
            </a:pPr>
            <a:r>
              <a:rPr lang="en-US" dirty="0" smtClean="0">
                <a:latin typeface="+mj-lt"/>
              </a:rPr>
              <a:t>Rows are versioned (payload never updated in place) – Delete/Insert</a:t>
            </a:r>
          </a:p>
          <a:p>
            <a:pPr lvl="2"/>
            <a:endParaRPr lang="en-US" dirty="0">
              <a:latin typeface="+mj-lt"/>
            </a:endParaRPr>
          </a:p>
          <a:p>
            <a:r>
              <a:rPr lang="en-US" dirty="0"/>
              <a:t>Indexes</a:t>
            </a:r>
          </a:p>
          <a:p>
            <a:pPr marL="257151" lvl="1" indent="-257151">
              <a:buFont typeface="Arial" panose="020B0604020202020204" pitchFamily="34" charset="0"/>
              <a:buChar char="•"/>
            </a:pPr>
            <a:r>
              <a:rPr lang="en-US" dirty="0" smtClean="0">
                <a:latin typeface="+mj-lt"/>
              </a:rPr>
              <a:t>Nonclustered Indexes only</a:t>
            </a:r>
          </a:p>
          <a:p>
            <a:pPr marL="257151" lvl="1" indent="-257151">
              <a:buFont typeface="Arial" panose="020B0604020202020204" pitchFamily="34" charset="0"/>
              <a:buChar char="•"/>
            </a:pPr>
            <a:r>
              <a:rPr lang="en-US" dirty="0" smtClean="0">
                <a:latin typeface="+mj-lt"/>
              </a:rPr>
              <a:t>Indexes </a:t>
            </a:r>
            <a:r>
              <a:rPr lang="en-US" dirty="0">
                <a:latin typeface="+mj-lt"/>
              </a:rPr>
              <a:t>point </a:t>
            </a:r>
            <a:r>
              <a:rPr lang="en-US" dirty="0" smtClean="0">
                <a:latin typeface="+mj-lt"/>
              </a:rPr>
              <a:t>to physical rows. No need for covering columns</a:t>
            </a:r>
            <a:endParaRPr lang="en-US" dirty="0">
              <a:latin typeface="+mj-lt"/>
            </a:endParaRPr>
          </a:p>
          <a:p>
            <a:pPr marL="257151" lvl="1" indent="-257151">
              <a:buFont typeface="Arial" panose="020B0604020202020204" pitchFamily="34" charset="0"/>
              <a:buChar char="•"/>
            </a:pPr>
            <a:r>
              <a:rPr lang="en-US" dirty="0" smtClean="0">
                <a:latin typeface="+mj-lt"/>
              </a:rPr>
              <a:t>&lt;nonclustered hash&gt; index for point lookups. </a:t>
            </a:r>
          </a:p>
          <a:p>
            <a:pPr marL="257151" lvl="1" indent="-257151">
              <a:buFont typeface="Arial" panose="020B0604020202020204" pitchFamily="34" charset="0"/>
              <a:buChar char="•"/>
            </a:pPr>
            <a:r>
              <a:rPr lang="en-US" dirty="0" smtClean="0">
                <a:latin typeface="+mj-lt"/>
              </a:rPr>
              <a:t>&lt;nonclustered&gt; index for range (inequality) and ordered scans</a:t>
            </a:r>
            <a:endParaRPr lang="en-US" dirty="0">
              <a:latin typeface="+mj-lt"/>
            </a:endParaRPr>
          </a:p>
          <a:p>
            <a:pPr marL="257151" lvl="1" indent="-257151">
              <a:buFont typeface="Arial" panose="020B0604020202020204" pitchFamily="34" charset="0"/>
              <a:buChar char="•"/>
            </a:pPr>
            <a:r>
              <a:rPr lang="en-US" dirty="0" smtClean="0">
                <a:latin typeface="+mj-lt"/>
              </a:rPr>
              <a:t>Not logged and do </a:t>
            </a:r>
            <a:r>
              <a:rPr lang="en-US" dirty="0">
                <a:latin typeface="+mj-lt"/>
              </a:rPr>
              <a:t>not exist on disk – </a:t>
            </a:r>
            <a:r>
              <a:rPr lang="en-US" dirty="0" smtClean="0">
                <a:latin typeface="+mj-lt"/>
              </a:rPr>
              <a:t>maintained online or recreated </a:t>
            </a:r>
            <a:r>
              <a:rPr lang="en-US" dirty="0">
                <a:latin typeface="+mj-lt"/>
              </a:rPr>
              <a:t>during </a:t>
            </a:r>
            <a:r>
              <a:rPr lang="en-US" dirty="0" smtClean="0">
                <a:latin typeface="+mj-lt"/>
              </a:rPr>
              <a:t>recovery</a:t>
            </a:r>
            <a:endParaRPr lang="en-US" dirty="0"/>
          </a:p>
          <a:p>
            <a:pPr marL="473051" lvl="2" indent="-257151">
              <a:buFont typeface="Arial" panose="020B0604020202020204" pitchFamily="34" charset="0"/>
              <a:buChar char="•"/>
            </a:pPr>
            <a:r>
              <a:rPr lang="en-US" dirty="0" smtClean="0">
                <a:latin typeface="+mj-lt"/>
              </a:rPr>
              <a:t>No index fragmentation on disk</a:t>
            </a:r>
          </a:p>
        </p:txBody>
      </p:sp>
    </p:spTree>
    <p:extLst>
      <p:ext uri="{BB962C8B-B14F-4D97-AF65-F5344CB8AC3E}">
        <p14:creationId xmlns:p14="http://schemas.microsoft.com/office/powerpoint/2010/main" val="1054253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735" y="218341"/>
            <a:ext cx="8915908" cy="688084"/>
          </a:xfrm>
        </p:spPr>
        <p:txBody>
          <a:bodyPr/>
          <a:lstStyle/>
          <a:p>
            <a:r>
              <a:rPr lang="en-US" sz="4400" dirty="0" smtClean="0"/>
              <a:t>Memory-optimized Table: Row Format</a:t>
            </a:r>
            <a:endParaRPr lang="en-US" sz="4400" dirty="0"/>
          </a:p>
        </p:txBody>
      </p:sp>
      <p:grpSp>
        <p:nvGrpSpPr>
          <p:cNvPr id="4" name="Group 3"/>
          <p:cNvGrpSpPr/>
          <p:nvPr/>
        </p:nvGrpSpPr>
        <p:grpSpPr>
          <a:xfrm>
            <a:off x="2012043" y="1668482"/>
            <a:ext cx="6213659" cy="2376823"/>
            <a:chOff x="2413949" y="1983363"/>
            <a:chExt cx="6092377" cy="2330759"/>
          </a:xfrm>
        </p:grpSpPr>
        <p:sp>
          <p:nvSpPr>
            <p:cNvPr id="5" name="Rectangle 4"/>
            <p:cNvSpPr/>
            <p:nvPr/>
          </p:nvSpPr>
          <p:spPr>
            <a:xfrm>
              <a:off x="2413949" y="1983363"/>
              <a:ext cx="1858879" cy="3789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50" dirty="0">
                  <a:solidFill>
                    <a:schemeClr val="tx1"/>
                  </a:solidFill>
                </a:rPr>
                <a:t>Row header</a:t>
              </a:r>
            </a:p>
          </p:txBody>
        </p:sp>
        <p:sp>
          <p:nvSpPr>
            <p:cNvPr id="6" name="Rectangle 5"/>
            <p:cNvSpPr/>
            <p:nvPr/>
          </p:nvSpPr>
          <p:spPr>
            <a:xfrm>
              <a:off x="4281236" y="1983363"/>
              <a:ext cx="4225090" cy="3789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50" dirty="0">
                  <a:solidFill>
                    <a:schemeClr val="tx1"/>
                  </a:solidFill>
                </a:rPr>
                <a:t>Payload (table columns)</a:t>
              </a:r>
            </a:p>
          </p:txBody>
        </p:sp>
        <p:grpSp>
          <p:nvGrpSpPr>
            <p:cNvPr id="7" name="Group 6"/>
            <p:cNvGrpSpPr/>
            <p:nvPr/>
          </p:nvGrpSpPr>
          <p:grpSpPr>
            <a:xfrm>
              <a:off x="2991851" y="2909772"/>
              <a:ext cx="5077137" cy="1404350"/>
              <a:chOff x="2991851" y="2419234"/>
              <a:chExt cx="5077137" cy="1404350"/>
            </a:xfrm>
          </p:grpSpPr>
          <p:sp>
            <p:nvSpPr>
              <p:cNvPr id="10" name="Rectangle 9"/>
              <p:cNvSpPr/>
              <p:nvPr/>
            </p:nvSpPr>
            <p:spPr>
              <a:xfrm>
                <a:off x="2991852" y="2889777"/>
                <a:ext cx="936459"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20" dirty="0">
                    <a:solidFill>
                      <a:schemeClr val="bg1"/>
                    </a:solidFill>
                  </a:rPr>
                  <a:t>Begin </a:t>
                </a:r>
                <a:r>
                  <a:rPr lang="en-US" sz="1020" dirty="0" err="1">
                    <a:solidFill>
                      <a:schemeClr val="bg1"/>
                    </a:solidFill>
                  </a:rPr>
                  <a:t>Ts</a:t>
                </a:r>
                <a:endParaRPr lang="en-US" sz="1020" dirty="0">
                  <a:solidFill>
                    <a:schemeClr val="bg1"/>
                  </a:solidFill>
                </a:endParaRPr>
              </a:p>
            </p:txBody>
          </p:sp>
          <p:sp>
            <p:nvSpPr>
              <p:cNvPr id="11" name="Rectangle 10"/>
              <p:cNvSpPr/>
              <p:nvPr/>
            </p:nvSpPr>
            <p:spPr>
              <a:xfrm>
                <a:off x="3928311" y="2889770"/>
                <a:ext cx="936459"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20" dirty="0">
                    <a:solidFill>
                      <a:schemeClr val="bg1"/>
                    </a:solidFill>
                  </a:rPr>
                  <a:t>End </a:t>
                </a:r>
                <a:r>
                  <a:rPr lang="en-US" sz="1020" dirty="0" err="1">
                    <a:solidFill>
                      <a:schemeClr val="bg1"/>
                    </a:solidFill>
                  </a:rPr>
                  <a:t>Ts</a:t>
                </a:r>
                <a:endParaRPr lang="en-US" sz="1020" dirty="0">
                  <a:solidFill>
                    <a:schemeClr val="bg1"/>
                  </a:solidFill>
                </a:endParaRPr>
              </a:p>
            </p:txBody>
          </p:sp>
          <p:sp>
            <p:nvSpPr>
              <p:cNvPr id="12" name="Rectangle 11"/>
              <p:cNvSpPr/>
              <p:nvPr/>
            </p:nvSpPr>
            <p:spPr>
              <a:xfrm>
                <a:off x="4868782" y="2889770"/>
                <a:ext cx="936459" cy="39964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20" dirty="0" err="1">
                    <a:solidFill>
                      <a:schemeClr val="bg1"/>
                    </a:solidFill>
                  </a:rPr>
                  <a:t>StmtId</a:t>
                </a:r>
                <a:endParaRPr lang="en-US" sz="1020" dirty="0">
                  <a:solidFill>
                    <a:schemeClr val="bg1"/>
                  </a:solidFill>
                </a:endParaRPr>
              </a:p>
            </p:txBody>
          </p:sp>
          <p:sp>
            <p:nvSpPr>
              <p:cNvPr id="13" name="Rectangle 12"/>
              <p:cNvSpPr/>
              <p:nvPr/>
            </p:nvSpPr>
            <p:spPr>
              <a:xfrm>
                <a:off x="5809253" y="2889770"/>
                <a:ext cx="936459"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20" dirty="0" err="1">
                    <a:solidFill>
                      <a:schemeClr val="bg1"/>
                    </a:solidFill>
                  </a:rPr>
                  <a:t>IdxLinkCount</a:t>
                </a:r>
                <a:endParaRPr lang="en-US" sz="1020" dirty="0">
                  <a:solidFill>
                    <a:schemeClr val="bg1"/>
                  </a:solidFill>
                </a:endParaRPr>
              </a:p>
            </p:txBody>
          </p:sp>
          <p:sp>
            <p:nvSpPr>
              <p:cNvPr id="14" name="Rectangle 13"/>
              <p:cNvSpPr/>
              <p:nvPr/>
            </p:nvSpPr>
            <p:spPr>
              <a:xfrm>
                <a:off x="6745712" y="2889770"/>
                <a:ext cx="581521" cy="391028"/>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chemeClr val="bg1"/>
                  </a:solidFill>
                </a:endParaRPr>
              </a:p>
            </p:txBody>
          </p:sp>
          <p:sp>
            <p:nvSpPr>
              <p:cNvPr id="15" name="Rectangle 14"/>
              <p:cNvSpPr/>
              <p:nvPr/>
            </p:nvSpPr>
            <p:spPr>
              <a:xfrm>
                <a:off x="7327233" y="2883753"/>
                <a:ext cx="576508" cy="397044"/>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chemeClr val="tx1"/>
                  </a:solidFill>
                </a:endParaRPr>
              </a:p>
            </p:txBody>
          </p:sp>
          <p:cxnSp>
            <p:nvCxnSpPr>
              <p:cNvPr id="16" name="Straight Arrow Connector 15"/>
              <p:cNvCxnSpPr/>
              <p:nvPr/>
            </p:nvCxnSpPr>
            <p:spPr>
              <a:xfrm>
                <a:off x="7015163" y="3014663"/>
                <a:ext cx="4762" cy="652462"/>
              </a:xfrm>
              <a:prstGeom prst="straightConnector1">
                <a:avLst/>
              </a:prstGeom>
              <a:ln w="19050">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634541" y="3014663"/>
                <a:ext cx="4762" cy="652462"/>
              </a:xfrm>
              <a:prstGeom prst="straightConnector1">
                <a:avLst/>
              </a:prstGeom>
              <a:ln w="19050">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rot="5400000">
                <a:off x="3379619" y="2844719"/>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9" name="Right Brace 18"/>
              <p:cNvSpPr/>
              <p:nvPr/>
            </p:nvSpPr>
            <p:spPr>
              <a:xfrm rot="5400000">
                <a:off x="4316079" y="2844718"/>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0" name="Right Brace 19"/>
              <p:cNvSpPr/>
              <p:nvPr/>
            </p:nvSpPr>
            <p:spPr>
              <a:xfrm rot="5400000">
                <a:off x="5252539" y="2844717"/>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1" name="Right Brace 20"/>
              <p:cNvSpPr/>
              <p:nvPr/>
            </p:nvSpPr>
            <p:spPr>
              <a:xfrm rot="5400000">
                <a:off x="6188999" y="2844716"/>
                <a:ext cx="160923" cy="936459"/>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Right Brace 21"/>
              <p:cNvSpPr/>
              <p:nvPr/>
            </p:nvSpPr>
            <p:spPr>
              <a:xfrm rot="16200000">
                <a:off x="7240254" y="2147889"/>
                <a:ext cx="160923" cy="1166048"/>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TextBox 22"/>
              <p:cNvSpPr txBox="1"/>
              <p:nvPr/>
            </p:nvSpPr>
            <p:spPr>
              <a:xfrm>
                <a:off x="3164165" y="3420904"/>
                <a:ext cx="611065" cy="253823"/>
              </a:xfrm>
              <a:prstGeom prst="rect">
                <a:avLst/>
              </a:prstGeom>
              <a:noFill/>
            </p:spPr>
            <p:txBody>
              <a:bodyPr wrap="none" rtlCol="0">
                <a:spAutoFit/>
              </a:bodyPr>
              <a:lstStyle/>
              <a:p>
                <a:r>
                  <a:rPr lang="en-US" sz="1049" dirty="0"/>
                  <a:t>8 bytes</a:t>
                </a:r>
              </a:p>
            </p:txBody>
          </p:sp>
          <p:sp>
            <p:nvSpPr>
              <p:cNvPr id="24" name="TextBox 23"/>
              <p:cNvSpPr txBox="1"/>
              <p:nvPr/>
            </p:nvSpPr>
            <p:spPr>
              <a:xfrm>
                <a:off x="4074695" y="3420903"/>
                <a:ext cx="611065" cy="253823"/>
              </a:xfrm>
              <a:prstGeom prst="rect">
                <a:avLst/>
              </a:prstGeom>
              <a:noFill/>
            </p:spPr>
            <p:txBody>
              <a:bodyPr wrap="none" rtlCol="0">
                <a:spAutoFit/>
              </a:bodyPr>
              <a:lstStyle/>
              <a:p>
                <a:r>
                  <a:rPr lang="en-US" sz="1049" dirty="0"/>
                  <a:t>8 bytes</a:t>
                </a:r>
              </a:p>
            </p:txBody>
          </p:sp>
          <p:sp>
            <p:nvSpPr>
              <p:cNvPr id="25" name="TextBox 24"/>
              <p:cNvSpPr txBox="1"/>
              <p:nvPr/>
            </p:nvSpPr>
            <p:spPr>
              <a:xfrm>
                <a:off x="5037085" y="3421405"/>
                <a:ext cx="611065" cy="253823"/>
              </a:xfrm>
              <a:prstGeom prst="rect">
                <a:avLst/>
              </a:prstGeom>
              <a:noFill/>
            </p:spPr>
            <p:txBody>
              <a:bodyPr wrap="none" rtlCol="0">
                <a:spAutoFit/>
              </a:bodyPr>
              <a:lstStyle/>
              <a:p>
                <a:r>
                  <a:rPr lang="en-US" sz="1049" dirty="0"/>
                  <a:t>4 bytes</a:t>
                </a:r>
              </a:p>
            </p:txBody>
          </p:sp>
          <p:sp>
            <p:nvSpPr>
              <p:cNvPr id="26" name="TextBox 25"/>
              <p:cNvSpPr txBox="1"/>
              <p:nvPr/>
            </p:nvSpPr>
            <p:spPr>
              <a:xfrm>
                <a:off x="5820811" y="3416390"/>
                <a:ext cx="1116232" cy="407194"/>
              </a:xfrm>
              <a:prstGeom prst="rect">
                <a:avLst/>
              </a:prstGeom>
              <a:noFill/>
            </p:spPr>
            <p:txBody>
              <a:bodyPr wrap="none" rtlCol="0">
                <a:spAutoFit/>
              </a:bodyPr>
              <a:lstStyle/>
              <a:p>
                <a:r>
                  <a:rPr lang="en-US" sz="1049" dirty="0" smtClean="0"/>
                  <a:t>2 + 2 (padding) </a:t>
                </a:r>
              </a:p>
              <a:p>
                <a:r>
                  <a:rPr lang="en-US" sz="1049" dirty="0" smtClean="0"/>
                  <a:t>bytes</a:t>
                </a:r>
                <a:endParaRPr lang="en-US" sz="1049" dirty="0"/>
              </a:p>
            </p:txBody>
          </p:sp>
          <p:sp>
            <p:nvSpPr>
              <p:cNvPr id="27" name="TextBox 26"/>
              <p:cNvSpPr txBox="1"/>
              <p:nvPr/>
            </p:nvSpPr>
            <p:spPr>
              <a:xfrm>
                <a:off x="6475282" y="2419234"/>
                <a:ext cx="1593706" cy="253823"/>
              </a:xfrm>
              <a:prstGeom prst="rect">
                <a:avLst/>
              </a:prstGeom>
              <a:noFill/>
            </p:spPr>
            <p:txBody>
              <a:bodyPr wrap="none" rtlCol="0">
                <a:spAutoFit/>
              </a:bodyPr>
              <a:lstStyle/>
              <a:p>
                <a:r>
                  <a:rPr lang="en-US" sz="1049" dirty="0"/>
                  <a:t>8 bytes * (</a:t>
                </a:r>
                <a:r>
                  <a:rPr lang="en-US" sz="1049" dirty="0" err="1"/>
                  <a:t>IdxLinkCount</a:t>
                </a:r>
                <a:r>
                  <a:rPr lang="en-US" sz="1049" dirty="0"/>
                  <a:t>)</a:t>
                </a:r>
              </a:p>
            </p:txBody>
          </p:sp>
        </p:grpSp>
        <p:cxnSp>
          <p:nvCxnSpPr>
            <p:cNvPr id="8" name="Straight Connector 7"/>
            <p:cNvCxnSpPr/>
            <p:nvPr/>
          </p:nvCxnSpPr>
          <p:spPr>
            <a:xfrm>
              <a:off x="2413949" y="2362357"/>
              <a:ext cx="577902" cy="96362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281236" y="2362357"/>
              <a:ext cx="3622504" cy="547415"/>
            </a:xfrm>
            <a:prstGeom prst="line">
              <a:avLst/>
            </a:prstGeom>
            <a:ln w="2222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Text Placeholder 2"/>
          <p:cNvSpPr>
            <a:spLocks noGrp="1"/>
          </p:cNvSpPr>
          <p:nvPr>
            <p:ph type="body" sz="quarter" idx="4294967295"/>
          </p:nvPr>
        </p:nvSpPr>
        <p:spPr>
          <a:xfrm>
            <a:off x="549019" y="4289647"/>
            <a:ext cx="9955501" cy="2042224"/>
          </a:xfrm>
          <a:prstGeom prst="rect">
            <a:avLst/>
          </a:prstGeom>
        </p:spPr>
        <p:txBody>
          <a:bodyPr>
            <a:noAutofit/>
          </a:bodyPr>
          <a:lstStyle/>
          <a:p>
            <a:r>
              <a:rPr lang="en-US" sz="3600" dirty="0" smtClean="0"/>
              <a:t>Key Points</a:t>
            </a:r>
          </a:p>
          <a:p>
            <a:pPr marL="257151" indent="-257151">
              <a:buFont typeface="Arial" panose="020B0604020202020204" pitchFamily="34" charset="0"/>
              <a:buChar char="•"/>
            </a:pPr>
            <a:r>
              <a:rPr lang="en-US" sz="1600" dirty="0"/>
              <a:t>Begin/End timestamp determines row’s version validity and visibility</a:t>
            </a:r>
          </a:p>
          <a:p>
            <a:pPr marL="257151" indent="-257151">
              <a:buFont typeface="Arial" panose="020B0604020202020204" pitchFamily="34" charset="0"/>
              <a:buChar char="•"/>
            </a:pPr>
            <a:r>
              <a:rPr lang="en-US" sz="1600" dirty="0"/>
              <a:t>No data pages; just rows</a:t>
            </a:r>
          </a:p>
          <a:p>
            <a:pPr marL="257151" indent="-257151">
              <a:buFont typeface="Arial" panose="020B0604020202020204" pitchFamily="34" charset="0"/>
              <a:buChar char="•"/>
            </a:pPr>
            <a:r>
              <a:rPr lang="en-US" sz="1600" dirty="0"/>
              <a:t>Row size limited to 8060 bytes (@table create time) to allow data to be moved to disk-based table</a:t>
            </a:r>
          </a:p>
          <a:p>
            <a:pPr marL="257151" indent="-257151">
              <a:buFont typeface="Arial" panose="020B0604020202020204" pitchFamily="34" charset="0"/>
              <a:buChar char="•"/>
            </a:pPr>
            <a:r>
              <a:rPr lang="en-US" sz="1600" dirty="0"/>
              <a:t>Not every SQL table schema is supported (for example LOB and </a:t>
            </a:r>
            <a:r>
              <a:rPr lang="en-US" sz="1600" dirty="0" smtClean="0"/>
              <a:t>SQLVARIANT are not supported)</a:t>
            </a:r>
            <a:endParaRPr lang="en-US" sz="1600" dirty="0"/>
          </a:p>
          <a:p>
            <a:endParaRPr lang="en-US" sz="4400" dirty="0" smtClean="0"/>
          </a:p>
        </p:txBody>
      </p:sp>
    </p:spTree>
    <p:extLst>
      <p:ext uri="{BB962C8B-B14F-4D97-AF65-F5344CB8AC3E}">
        <p14:creationId xmlns:p14="http://schemas.microsoft.com/office/powerpoint/2010/main" val="26362530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a:t>
            </a:r>
            <a:r>
              <a:rPr lang="en-US" dirty="0"/>
              <a:t>O</a:t>
            </a:r>
            <a:r>
              <a:rPr lang="en-US" dirty="0" smtClean="0"/>
              <a:t>ptimized Tables: Hash Indexes</a:t>
            </a:r>
            <a:endParaRPr lang="en-US" dirty="0"/>
          </a:p>
        </p:txBody>
      </p:sp>
      <p:grpSp>
        <p:nvGrpSpPr>
          <p:cNvPr id="51" name="Group 106"/>
          <p:cNvGrpSpPr/>
          <p:nvPr/>
        </p:nvGrpSpPr>
        <p:grpSpPr>
          <a:xfrm>
            <a:off x="3173903" y="5473168"/>
            <a:ext cx="3624665" cy="310094"/>
            <a:chOff x="1828800" y="4191000"/>
            <a:chExt cx="2415118" cy="228604"/>
          </a:xfrm>
          <a:solidFill>
            <a:schemeClr val="accent6">
              <a:lumMod val="20000"/>
              <a:lumOff val="80000"/>
            </a:schemeClr>
          </a:solidFill>
        </p:grpSpPr>
        <p:sp>
          <p:nvSpPr>
            <p:cNvPr id="52" name="Rectangle 51"/>
            <p:cNvSpPr/>
            <p:nvPr/>
          </p:nvSpPr>
          <p:spPr>
            <a:xfrm>
              <a:off x="1828800" y="4191000"/>
              <a:ext cx="683846"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90, 150</a:t>
              </a:r>
            </a:p>
          </p:txBody>
        </p:sp>
        <p:sp>
          <p:nvSpPr>
            <p:cNvPr id="75" name="Rectangle 74"/>
            <p:cNvSpPr/>
            <p:nvPr/>
          </p:nvSpPr>
          <p:spPr>
            <a:xfrm>
              <a:off x="2944610" y="4191004"/>
              <a:ext cx="547077"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Susan</a:t>
              </a:r>
            </a:p>
          </p:txBody>
        </p:sp>
        <p:sp>
          <p:nvSpPr>
            <p:cNvPr id="76" name="Rectangle 75"/>
            <p:cNvSpPr/>
            <p:nvPr/>
          </p:nvSpPr>
          <p:spPr>
            <a:xfrm>
              <a:off x="2512646" y="4191000"/>
              <a:ext cx="435820"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endParaRPr lang="en-US" sz="1632" kern="0" dirty="0">
                <a:solidFill>
                  <a:sysClr val="window" lastClr="FFFFFF"/>
                </a:solidFill>
              </a:endParaRPr>
            </a:p>
          </p:txBody>
        </p:sp>
        <p:sp>
          <p:nvSpPr>
            <p:cNvPr id="77" name="Rectangle 76"/>
            <p:cNvSpPr/>
            <p:nvPr/>
          </p:nvSpPr>
          <p:spPr>
            <a:xfrm>
              <a:off x="3491687" y="4191000"/>
              <a:ext cx="752231" cy="228600"/>
            </a:xfrm>
            <a:prstGeom prst="rect">
              <a:avLst/>
            </a:prstGeom>
            <a:grp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Bogota</a:t>
              </a:r>
            </a:p>
          </p:txBody>
        </p:sp>
      </p:grpSp>
      <p:grpSp>
        <p:nvGrpSpPr>
          <p:cNvPr id="78" name="Group 105"/>
          <p:cNvGrpSpPr/>
          <p:nvPr/>
        </p:nvGrpSpPr>
        <p:grpSpPr>
          <a:xfrm>
            <a:off x="3049550" y="3385507"/>
            <a:ext cx="3670421" cy="317457"/>
            <a:chOff x="4791381" y="4876800"/>
            <a:chExt cx="2447619" cy="228602"/>
          </a:xfrm>
          <a:solidFill>
            <a:schemeClr val="accent6">
              <a:lumMod val="20000"/>
              <a:lumOff val="80000"/>
            </a:schemeClr>
          </a:solidFill>
        </p:grpSpPr>
        <p:sp>
          <p:nvSpPr>
            <p:cNvPr id="80" name="Rectangle 79"/>
            <p:cNvSpPr/>
            <p:nvPr/>
          </p:nvSpPr>
          <p:spPr>
            <a:xfrm>
              <a:off x="4791381" y="4876802"/>
              <a:ext cx="683846"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50, </a:t>
              </a:r>
              <a:r>
                <a:rPr lang="en-US" sz="1632" kern="0" dirty="0">
                  <a:solidFill>
                    <a:sysClr val="windowText" lastClr="000000"/>
                  </a:solidFill>
                  <a:latin typeface="Lucida Sans Unicode"/>
                  <a:cs typeface="Lucida Sans Unicode"/>
                </a:rPr>
                <a:t>∞</a:t>
              </a:r>
              <a:endParaRPr lang="en-US" sz="1632" kern="0" dirty="0">
                <a:solidFill>
                  <a:sysClr val="windowText" lastClr="000000"/>
                </a:solidFill>
              </a:endParaRPr>
            </a:p>
          </p:txBody>
        </p:sp>
        <p:sp>
          <p:nvSpPr>
            <p:cNvPr id="81" name="Rectangle 80"/>
            <p:cNvSpPr/>
            <p:nvPr/>
          </p:nvSpPr>
          <p:spPr>
            <a:xfrm>
              <a:off x="5939692" y="4876800"/>
              <a:ext cx="547077"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Jane</a:t>
              </a:r>
            </a:p>
          </p:txBody>
        </p:sp>
        <p:sp>
          <p:nvSpPr>
            <p:cNvPr id="82" name="Rectangle 81"/>
            <p:cNvSpPr/>
            <p:nvPr/>
          </p:nvSpPr>
          <p:spPr>
            <a:xfrm>
              <a:off x="5475827" y="4876800"/>
              <a:ext cx="463865"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endParaRPr lang="en-US" sz="1632" kern="0" dirty="0">
                <a:solidFill>
                  <a:sysClr val="window" lastClr="FFFFFF"/>
                </a:solidFill>
              </a:endParaRPr>
            </a:p>
          </p:txBody>
        </p:sp>
        <p:sp>
          <p:nvSpPr>
            <p:cNvPr id="83" name="Rectangle 82"/>
            <p:cNvSpPr/>
            <p:nvPr/>
          </p:nvSpPr>
          <p:spPr>
            <a:xfrm>
              <a:off x="6486769" y="4876800"/>
              <a:ext cx="752231"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Prague</a:t>
              </a:r>
            </a:p>
          </p:txBody>
        </p:sp>
      </p:grpSp>
      <p:sp>
        <p:nvSpPr>
          <p:cNvPr id="85" name="Rectangle 84"/>
          <p:cNvSpPr/>
          <p:nvPr/>
        </p:nvSpPr>
        <p:spPr>
          <a:xfrm>
            <a:off x="2635349" y="2506662"/>
            <a:ext cx="1306316"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Timestamps</a:t>
            </a:r>
          </a:p>
        </p:txBody>
      </p:sp>
      <p:sp>
        <p:nvSpPr>
          <p:cNvPr id="86" name="Rectangle 85"/>
          <p:cNvSpPr/>
          <p:nvPr/>
        </p:nvSpPr>
        <p:spPr>
          <a:xfrm>
            <a:off x="5109916" y="2506662"/>
            <a:ext cx="1046115"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Name</a:t>
            </a:r>
          </a:p>
        </p:txBody>
      </p:sp>
      <p:sp>
        <p:nvSpPr>
          <p:cNvPr id="87" name="Rectangle 86"/>
          <p:cNvSpPr/>
          <p:nvPr/>
        </p:nvSpPr>
        <p:spPr>
          <a:xfrm>
            <a:off x="3941665" y="2506662"/>
            <a:ext cx="1168250"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Chain </a:t>
            </a:r>
            <a:r>
              <a:rPr lang="en-US" sz="1632" kern="0" dirty="0" err="1">
                <a:solidFill>
                  <a:sysClr val="windowText" lastClr="000000"/>
                </a:solidFill>
              </a:rPr>
              <a:t>ptrs</a:t>
            </a:r>
            <a:endParaRPr lang="en-US" sz="1632" kern="0" dirty="0">
              <a:solidFill>
                <a:sysClr val="windowText" lastClr="000000"/>
              </a:solidFill>
            </a:endParaRPr>
          </a:p>
        </p:txBody>
      </p:sp>
      <p:sp>
        <p:nvSpPr>
          <p:cNvPr id="88" name="Rectangle 87"/>
          <p:cNvSpPr/>
          <p:nvPr/>
        </p:nvSpPr>
        <p:spPr>
          <a:xfrm>
            <a:off x="6156031" y="2506662"/>
            <a:ext cx="1285075" cy="316869"/>
          </a:xfrm>
          <a:prstGeom prst="rect">
            <a:avLst/>
          </a:prstGeom>
          <a:noFill/>
          <a:ln w="25400" cap="flat" cmpd="sng" algn="ctr">
            <a:solidFill>
              <a:sysClr val="windowText" lastClr="000000">
                <a:lumMod val="50000"/>
                <a:lumOff val="50000"/>
              </a:sysClr>
            </a:solidFill>
            <a:prstDash val="solid"/>
          </a:ln>
          <a:effectLst/>
        </p:spPr>
        <p:txBody>
          <a:bodyPr lIns="0" tIns="38846" rIns="0" bIns="38846" rtlCol="0" anchor="ctr"/>
          <a:lstStyle/>
          <a:p>
            <a:pPr algn="ctr" defTabSz="777031">
              <a:defRPr/>
            </a:pPr>
            <a:r>
              <a:rPr lang="en-US" sz="1632" kern="0" dirty="0">
                <a:solidFill>
                  <a:sysClr val="windowText" lastClr="000000"/>
                </a:solidFill>
              </a:rPr>
              <a:t>City</a:t>
            </a:r>
          </a:p>
        </p:txBody>
      </p:sp>
      <p:cxnSp>
        <p:nvCxnSpPr>
          <p:cNvPr id="97" name="Straight Connector 96"/>
          <p:cNvCxnSpPr/>
          <p:nvPr/>
        </p:nvCxnSpPr>
        <p:spPr>
          <a:xfrm flipH="1" flipV="1">
            <a:off x="2635352" y="2823530"/>
            <a:ext cx="414198" cy="567874"/>
          </a:xfrm>
          <a:prstGeom prst="line">
            <a:avLst/>
          </a:prstGeom>
          <a:noFill/>
          <a:ln w="19050" cap="flat" cmpd="sng" algn="ctr">
            <a:solidFill>
              <a:sysClr val="windowText" lastClr="000000">
                <a:lumMod val="50000"/>
                <a:lumOff val="50000"/>
              </a:sysClr>
            </a:solidFill>
            <a:prstDash val="solid"/>
          </a:ln>
          <a:effectLst/>
        </p:spPr>
      </p:cxnSp>
      <p:cxnSp>
        <p:nvCxnSpPr>
          <p:cNvPr id="98" name="Straight Connector 97"/>
          <p:cNvCxnSpPr/>
          <p:nvPr/>
        </p:nvCxnSpPr>
        <p:spPr>
          <a:xfrm flipV="1">
            <a:off x="6720267" y="2823531"/>
            <a:ext cx="720540" cy="575050"/>
          </a:xfrm>
          <a:prstGeom prst="line">
            <a:avLst/>
          </a:prstGeom>
          <a:noFill/>
          <a:ln w="19050" cap="flat" cmpd="sng" algn="ctr">
            <a:solidFill>
              <a:sysClr val="windowText" lastClr="000000">
                <a:lumMod val="50000"/>
                <a:lumOff val="50000"/>
              </a:sysClr>
            </a:solidFill>
            <a:prstDash val="solid"/>
          </a:ln>
          <a:effectLst/>
        </p:spPr>
      </p:cxnSp>
      <p:cxnSp>
        <p:nvCxnSpPr>
          <p:cNvPr id="99" name="Curved Connector 66"/>
          <p:cNvCxnSpPr/>
          <p:nvPr/>
        </p:nvCxnSpPr>
        <p:spPr>
          <a:xfrm rot="10800000">
            <a:off x="3536198" y="3382904"/>
            <a:ext cx="6012360" cy="553733"/>
          </a:xfrm>
          <a:prstGeom prst="curvedConnector4">
            <a:avLst>
              <a:gd name="adj1" fmla="val 38766"/>
              <a:gd name="adj2" fmla="val 155725"/>
            </a:avLst>
          </a:prstGeom>
          <a:noFill/>
          <a:ln w="19050" cap="flat" cmpd="sng" algn="ctr">
            <a:solidFill>
              <a:srgbClr val="C00000"/>
            </a:solidFill>
            <a:prstDash val="solid"/>
            <a:headEnd type="oval"/>
            <a:tailEnd type="stealth" w="lg" len="lg"/>
          </a:ln>
          <a:effectLst/>
        </p:spPr>
      </p:cxnSp>
      <p:grpSp>
        <p:nvGrpSpPr>
          <p:cNvPr id="100" name="Group 99"/>
          <p:cNvGrpSpPr/>
          <p:nvPr/>
        </p:nvGrpSpPr>
        <p:grpSpPr>
          <a:xfrm>
            <a:off x="9044282" y="2918276"/>
            <a:ext cx="1311627" cy="1746969"/>
            <a:chOff x="9987365" y="1970228"/>
            <a:chExt cx="1749333" cy="2329953"/>
          </a:xfrm>
        </p:grpSpPr>
        <p:grpSp>
          <p:nvGrpSpPr>
            <p:cNvPr id="101" name="Group 43"/>
            <p:cNvGrpSpPr/>
            <p:nvPr/>
          </p:nvGrpSpPr>
          <p:grpSpPr>
            <a:xfrm>
              <a:off x="10464553" y="2634313"/>
              <a:ext cx="460352" cy="1665868"/>
              <a:chOff x="7162798" y="2667000"/>
              <a:chExt cx="381002" cy="1828800"/>
            </a:xfrm>
          </p:grpSpPr>
          <p:sp>
            <p:nvSpPr>
              <p:cNvPr id="103" name="Rectangle 13"/>
              <p:cNvSpPr/>
              <p:nvPr/>
            </p:nvSpPr>
            <p:spPr>
              <a:xfrm>
                <a:off x="7162800" y="38862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04" name="Rectangle 14"/>
              <p:cNvSpPr/>
              <p:nvPr/>
            </p:nvSpPr>
            <p:spPr>
              <a:xfrm>
                <a:off x="7162800" y="41910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09" name="Rectangle 17"/>
              <p:cNvSpPr/>
              <p:nvPr/>
            </p:nvSpPr>
            <p:spPr>
              <a:xfrm>
                <a:off x="7162798" y="26670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10" name="Rectangle 18"/>
              <p:cNvSpPr/>
              <p:nvPr/>
            </p:nvSpPr>
            <p:spPr>
              <a:xfrm>
                <a:off x="7162800" y="29718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11" name="Rectangle 110"/>
              <p:cNvSpPr/>
              <p:nvPr/>
            </p:nvSpPr>
            <p:spPr>
              <a:xfrm>
                <a:off x="7162800" y="32766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sp>
            <p:nvSpPr>
              <p:cNvPr id="112" name="Rectangle 111"/>
              <p:cNvSpPr/>
              <p:nvPr/>
            </p:nvSpPr>
            <p:spPr>
              <a:xfrm>
                <a:off x="7162800" y="3581400"/>
                <a:ext cx="381000" cy="304800"/>
              </a:xfrm>
              <a:prstGeom prst="rect">
                <a:avLst/>
              </a:prstGeom>
              <a:noFill/>
              <a:ln w="25400" cap="flat" cmpd="sng" algn="ctr">
                <a:solidFill>
                  <a:srgbClr val="C00000"/>
                </a:solidFill>
                <a:prstDash val="solid"/>
              </a:ln>
              <a:effectLst/>
            </p:spPr>
            <p:txBody>
              <a:bodyPr rtlCol="0" anchor="ctr"/>
              <a:lstStyle/>
              <a:p>
                <a:pPr algn="ctr" defTabSz="777031">
                  <a:defRPr/>
                </a:pPr>
                <a:endParaRPr lang="en-US" sz="1530" kern="0" dirty="0">
                  <a:solidFill>
                    <a:sysClr val="window" lastClr="FFFFFF"/>
                  </a:solidFill>
                </a:endParaRPr>
              </a:p>
            </p:txBody>
          </p:sp>
        </p:grpSp>
        <p:sp>
          <p:nvSpPr>
            <p:cNvPr id="102" name="TextBox 101"/>
            <p:cNvSpPr txBox="1"/>
            <p:nvPr/>
          </p:nvSpPr>
          <p:spPr>
            <a:xfrm>
              <a:off x="9987365" y="1970228"/>
              <a:ext cx="1749333" cy="745176"/>
            </a:xfrm>
            <a:prstGeom prst="rect">
              <a:avLst/>
            </a:prstGeom>
            <a:noFill/>
          </p:spPr>
          <p:txBody>
            <a:bodyPr wrap="square" lIns="77692" tIns="38846" rIns="77692" bIns="38846" rtlCol="0">
              <a:spAutoFit/>
            </a:bodyPr>
            <a:lstStyle/>
            <a:p>
              <a:pPr defTabSz="777031">
                <a:defRPr/>
              </a:pPr>
              <a:r>
                <a:rPr lang="en-US" sz="1530" kern="0" dirty="0">
                  <a:solidFill>
                    <a:srgbClr val="C00000"/>
                  </a:solidFill>
                </a:rPr>
                <a:t>Hash index on City</a:t>
              </a:r>
            </a:p>
          </p:txBody>
        </p:sp>
      </p:grpSp>
      <p:cxnSp>
        <p:nvCxnSpPr>
          <p:cNvPr id="113" name="Curved Connector 112"/>
          <p:cNvCxnSpPr/>
          <p:nvPr/>
        </p:nvCxnSpPr>
        <p:spPr>
          <a:xfrm flipV="1">
            <a:off x="2437448" y="3534116"/>
            <a:ext cx="621294" cy="50895"/>
          </a:xfrm>
          <a:prstGeom prst="curvedConnector3">
            <a:avLst>
              <a:gd name="adj1" fmla="val 50000"/>
            </a:avLst>
          </a:prstGeom>
          <a:noFill/>
          <a:ln w="19050" cap="flat" cmpd="sng" algn="ctr">
            <a:solidFill>
              <a:srgbClr val="0070C0"/>
            </a:solidFill>
            <a:prstDash val="solid"/>
            <a:headEnd type="oval"/>
            <a:tailEnd type="stealth" w="lg" len="lg"/>
          </a:ln>
          <a:effectLst/>
        </p:spPr>
      </p:cxnSp>
      <p:cxnSp>
        <p:nvCxnSpPr>
          <p:cNvPr id="114" name="Curved Connector 113"/>
          <p:cNvCxnSpPr>
            <a:endCxn id="52" idx="1"/>
          </p:cNvCxnSpPr>
          <p:nvPr/>
        </p:nvCxnSpPr>
        <p:spPr>
          <a:xfrm rot="16200000" flipH="1">
            <a:off x="2121851" y="4576156"/>
            <a:ext cx="1367650" cy="736459"/>
          </a:xfrm>
          <a:prstGeom prst="curvedConnector2">
            <a:avLst/>
          </a:prstGeom>
          <a:noFill/>
          <a:ln w="19050" cap="flat" cmpd="sng" algn="ctr">
            <a:solidFill>
              <a:srgbClr val="0070C0"/>
            </a:solidFill>
            <a:prstDash val="solid"/>
            <a:headEnd type="oval"/>
            <a:tailEnd type="stealth" w="lg" len="lg"/>
          </a:ln>
          <a:effectLst/>
        </p:spPr>
      </p:cxnSp>
      <p:grpSp>
        <p:nvGrpSpPr>
          <p:cNvPr id="115" name="Group 114"/>
          <p:cNvGrpSpPr/>
          <p:nvPr/>
        </p:nvGrpSpPr>
        <p:grpSpPr>
          <a:xfrm>
            <a:off x="1810373" y="2996495"/>
            <a:ext cx="1311627" cy="2175350"/>
            <a:chOff x="339417" y="2058995"/>
            <a:chExt cx="1749332" cy="2901291"/>
          </a:xfrm>
        </p:grpSpPr>
        <p:sp>
          <p:nvSpPr>
            <p:cNvPr id="116" name="Rectangle 115"/>
            <p:cNvSpPr/>
            <p:nvPr/>
          </p:nvSpPr>
          <p:spPr>
            <a:xfrm>
              <a:off x="979348" y="3849708"/>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3" name="Rectangle 122"/>
            <p:cNvSpPr/>
            <p:nvPr/>
          </p:nvSpPr>
          <p:spPr>
            <a:xfrm>
              <a:off x="979348" y="4127352"/>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4" name="Rectangle 123"/>
            <p:cNvSpPr/>
            <p:nvPr/>
          </p:nvSpPr>
          <p:spPr>
            <a:xfrm>
              <a:off x="979348" y="4404997"/>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5" name="Rectangle 124"/>
            <p:cNvSpPr/>
            <p:nvPr/>
          </p:nvSpPr>
          <p:spPr>
            <a:xfrm>
              <a:off x="979348" y="4682641"/>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6" name="Rectangle 125"/>
            <p:cNvSpPr/>
            <p:nvPr/>
          </p:nvSpPr>
          <p:spPr>
            <a:xfrm>
              <a:off x="979348" y="2739129"/>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7" name="Rectangle 126"/>
            <p:cNvSpPr/>
            <p:nvPr/>
          </p:nvSpPr>
          <p:spPr>
            <a:xfrm>
              <a:off x="979348" y="3016774"/>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8" name="Rectangle 127"/>
            <p:cNvSpPr/>
            <p:nvPr/>
          </p:nvSpPr>
          <p:spPr>
            <a:xfrm>
              <a:off x="979348" y="3294418"/>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29" name="Rectangle 128"/>
            <p:cNvSpPr/>
            <p:nvPr/>
          </p:nvSpPr>
          <p:spPr>
            <a:xfrm>
              <a:off x="979348" y="3572063"/>
              <a:ext cx="460350" cy="277645"/>
            </a:xfrm>
            <a:prstGeom prst="rect">
              <a:avLst/>
            </a:prstGeom>
            <a:noFill/>
            <a:ln w="25400" cap="flat" cmpd="sng" algn="ctr">
              <a:solidFill>
                <a:srgbClr val="0070C0"/>
              </a:solidFill>
              <a:prstDash val="solid"/>
            </a:ln>
            <a:effectLst/>
          </p:spPr>
          <p:txBody>
            <a:bodyPr lIns="77692" tIns="38846" rIns="77692" bIns="38846" rtlCol="0" anchor="ctr"/>
            <a:lstStyle/>
            <a:p>
              <a:pPr algn="ctr" defTabSz="777031">
                <a:defRPr/>
              </a:pPr>
              <a:endParaRPr lang="en-US" sz="1530" kern="0" dirty="0">
                <a:solidFill>
                  <a:sysClr val="window" lastClr="FFFFFF"/>
                </a:solidFill>
              </a:endParaRPr>
            </a:p>
          </p:txBody>
        </p:sp>
        <p:sp>
          <p:nvSpPr>
            <p:cNvPr id="130" name="TextBox 129"/>
            <p:cNvSpPr txBox="1"/>
            <p:nvPr/>
          </p:nvSpPr>
          <p:spPr>
            <a:xfrm>
              <a:off x="339417" y="2058995"/>
              <a:ext cx="1749332" cy="745176"/>
            </a:xfrm>
            <a:prstGeom prst="rect">
              <a:avLst/>
            </a:prstGeom>
            <a:noFill/>
          </p:spPr>
          <p:txBody>
            <a:bodyPr wrap="square" lIns="77692" tIns="38846" rIns="77692" bIns="38846" rtlCol="0">
              <a:spAutoFit/>
            </a:bodyPr>
            <a:lstStyle/>
            <a:p>
              <a:pPr defTabSz="777031">
                <a:defRPr/>
              </a:pPr>
              <a:r>
                <a:rPr lang="en-US" sz="1530" kern="0" dirty="0">
                  <a:solidFill>
                    <a:srgbClr val="0070C0"/>
                  </a:solidFill>
                </a:rPr>
                <a:t>Hash index on Name</a:t>
              </a:r>
            </a:p>
          </p:txBody>
        </p:sp>
      </p:grpSp>
      <p:grpSp>
        <p:nvGrpSpPr>
          <p:cNvPr id="131" name="Group 104"/>
          <p:cNvGrpSpPr/>
          <p:nvPr/>
        </p:nvGrpSpPr>
        <p:grpSpPr>
          <a:xfrm>
            <a:off x="3137340" y="4048831"/>
            <a:ext cx="3661230" cy="318237"/>
            <a:chOff x="4661448" y="3733800"/>
            <a:chExt cx="2577552" cy="228600"/>
          </a:xfrm>
          <a:solidFill>
            <a:schemeClr val="accent6">
              <a:lumMod val="20000"/>
              <a:lumOff val="80000"/>
            </a:schemeClr>
          </a:solidFill>
        </p:grpSpPr>
        <p:sp>
          <p:nvSpPr>
            <p:cNvPr id="132" name="Rectangle 131"/>
            <p:cNvSpPr/>
            <p:nvPr/>
          </p:nvSpPr>
          <p:spPr>
            <a:xfrm>
              <a:off x="4661448" y="3733800"/>
              <a:ext cx="715485" cy="228042"/>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100, 200</a:t>
              </a:r>
            </a:p>
          </p:txBody>
        </p:sp>
        <p:sp>
          <p:nvSpPr>
            <p:cNvPr id="133" name="Rectangle 132"/>
            <p:cNvSpPr/>
            <p:nvPr/>
          </p:nvSpPr>
          <p:spPr>
            <a:xfrm>
              <a:off x="5867283" y="3733800"/>
              <a:ext cx="577565"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John</a:t>
              </a:r>
            </a:p>
          </p:txBody>
        </p:sp>
        <p:sp>
          <p:nvSpPr>
            <p:cNvPr id="134" name="Rectangle 133"/>
            <p:cNvSpPr/>
            <p:nvPr/>
          </p:nvSpPr>
          <p:spPr>
            <a:xfrm>
              <a:off x="5376933" y="3733800"/>
              <a:ext cx="490350"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endParaRPr lang="en-US" sz="1632" kern="0" dirty="0">
                <a:solidFill>
                  <a:sysClr val="window" lastClr="FFFFFF"/>
                </a:solidFill>
              </a:endParaRPr>
            </a:p>
          </p:txBody>
        </p:sp>
        <p:sp>
          <p:nvSpPr>
            <p:cNvPr id="135" name="Rectangle 134"/>
            <p:cNvSpPr/>
            <p:nvPr/>
          </p:nvSpPr>
          <p:spPr>
            <a:xfrm>
              <a:off x="6444848" y="3733800"/>
              <a:ext cx="794152" cy="228600"/>
            </a:xfrm>
            <a:prstGeom prst="rect">
              <a:avLst/>
            </a:prstGeom>
            <a:grpFill/>
            <a:ln w="25400" cap="flat" cmpd="sng" algn="ctr">
              <a:solidFill>
                <a:sysClr val="windowText" lastClr="000000">
                  <a:lumMod val="50000"/>
                  <a:lumOff val="50000"/>
                </a:sysClr>
              </a:solidFill>
              <a:prstDash val="solid"/>
            </a:ln>
            <a:effectLst/>
          </p:spPr>
          <p:txBody>
            <a:bodyPr rtlCol="0" anchor="ctr"/>
            <a:lstStyle/>
            <a:p>
              <a:pPr algn="ctr" defTabSz="777031">
                <a:defRPr/>
              </a:pPr>
              <a:r>
                <a:rPr lang="en-US" sz="1632" kern="0" dirty="0">
                  <a:solidFill>
                    <a:sysClr val="windowText" lastClr="000000"/>
                  </a:solidFill>
                </a:rPr>
                <a:t>Prague</a:t>
              </a:r>
            </a:p>
          </p:txBody>
        </p:sp>
      </p:grpSp>
      <p:cxnSp>
        <p:nvCxnSpPr>
          <p:cNvPr id="136" name="Curved Connector 135"/>
          <p:cNvCxnSpPr/>
          <p:nvPr/>
        </p:nvCxnSpPr>
        <p:spPr>
          <a:xfrm>
            <a:off x="2437447" y="4040725"/>
            <a:ext cx="699894" cy="166837"/>
          </a:xfrm>
          <a:prstGeom prst="curvedConnector3">
            <a:avLst>
              <a:gd name="adj1" fmla="val 50000"/>
            </a:avLst>
          </a:prstGeom>
          <a:noFill/>
          <a:ln w="19050" cap="flat" cmpd="sng" algn="ctr">
            <a:solidFill>
              <a:srgbClr val="0070C0"/>
            </a:solidFill>
            <a:prstDash val="solid"/>
            <a:headEnd type="oval"/>
            <a:tailEnd type="stealth" w="lg" len="lg"/>
          </a:ln>
          <a:effectLst/>
        </p:spPr>
      </p:cxnSp>
      <p:cxnSp>
        <p:nvCxnSpPr>
          <p:cNvPr id="137" name="Curved Connector 66"/>
          <p:cNvCxnSpPr>
            <a:endCxn id="132" idx="0"/>
          </p:cNvCxnSpPr>
          <p:nvPr/>
        </p:nvCxnSpPr>
        <p:spPr>
          <a:xfrm rot="10800000" flipV="1">
            <a:off x="3645489" y="3559565"/>
            <a:ext cx="919931" cy="489267"/>
          </a:xfrm>
          <a:prstGeom prst="curvedConnector2">
            <a:avLst/>
          </a:prstGeom>
          <a:noFill/>
          <a:ln w="19050" cap="flat" cmpd="sng" algn="ctr">
            <a:solidFill>
              <a:srgbClr val="C00000"/>
            </a:solidFill>
            <a:prstDash val="solid"/>
            <a:headEnd type="oval"/>
            <a:tailEnd type="stealth" w="lg" len="lg"/>
          </a:ln>
          <a:effectLst/>
        </p:spPr>
      </p:cxnSp>
      <p:grpSp>
        <p:nvGrpSpPr>
          <p:cNvPr id="138" name="Group 100"/>
          <p:cNvGrpSpPr/>
          <p:nvPr/>
        </p:nvGrpSpPr>
        <p:grpSpPr>
          <a:xfrm>
            <a:off x="3417890" y="4737200"/>
            <a:ext cx="3662647" cy="313152"/>
            <a:chOff x="1676400" y="3124200"/>
            <a:chExt cx="2220099" cy="228600"/>
          </a:xfrm>
        </p:grpSpPr>
        <p:sp>
          <p:nvSpPr>
            <p:cNvPr id="139" name="Rectangle 138"/>
            <p:cNvSpPr/>
            <p:nvPr/>
          </p:nvSpPr>
          <p:spPr>
            <a:xfrm>
              <a:off x="1676400" y="3124200"/>
              <a:ext cx="683846"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200, </a:t>
              </a:r>
              <a:r>
                <a:rPr lang="en-US" sz="1632" kern="0" dirty="0">
                  <a:solidFill>
                    <a:sysClr val="windowText" lastClr="000000"/>
                  </a:solidFill>
                  <a:latin typeface="Lucida Sans Unicode"/>
                  <a:cs typeface="Lucida Sans Unicode"/>
                </a:rPr>
                <a:t>∞</a:t>
              </a:r>
              <a:endParaRPr lang="en-US" sz="1632" kern="0" dirty="0">
                <a:solidFill>
                  <a:sysClr val="windowText" lastClr="000000"/>
                </a:solidFill>
              </a:endParaRPr>
            </a:p>
          </p:txBody>
        </p:sp>
        <p:sp>
          <p:nvSpPr>
            <p:cNvPr id="140" name="Rectangle 139"/>
            <p:cNvSpPr/>
            <p:nvPr/>
          </p:nvSpPr>
          <p:spPr>
            <a:xfrm>
              <a:off x="2673391" y="3124200"/>
              <a:ext cx="547077"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John</a:t>
              </a:r>
            </a:p>
          </p:txBody>
        </p:sp>
        <p:sp>
          <p:nvSpPr>
            <p:cNvPr id="141" name="Rectangle 140"/>
            <p:cNvSpPr/>
            <p:nvPr/>
          </p:nvSpPr>
          <p:spPr>
            <a:xfrm>
              <a:off x="2293282" y="3124200"/>
              <a:ext cx="424721"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endParaRPr lang="en-US" sz="1632" kern="0" dirty="0">
                <a:solidFill>
                  <a:sysClr val="windowText" lastClr="000000"/>
                </a:solidFill>
              </a:endParaRPr>
            </a:p>
          </p:txBody>
        </p:sp>
        <p:sp>
          <p:nvSpPr>
            <p:cNvPr id="142" name="Rectangle 141"/>
            <p:cNvSpPr/>
            <p:nvPr/>
          </p:nvSpPr>
          <p:spPr>
            <a:xfrm>
              <a:off x="3220468" y="3124200"/>
              <a:ext cx="676031"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777031">
                <a:defRPr/>
              </a:pPr>
              <a:r>
                <a:rPr lang="en-US" sz="1632" kern="0" dirty="0">
                  <a:solidFill>
                    <a:sysClr val="windowText" lastClr="000000"/>
                  </a:solidFill>
                </a:rPr>
                <a:t>Beijing</a:t>
              </a:r>
            </a:p>
          </p:txBody>
        </p:sp>
      </p:grpSp>
      <p:cxnSp>
        <p:nvCxnSpPr>
          <p:cNvPr id="143" name="Curved Connector 66"/>
          <p:cNvCxnSpPr/>
          <p:nvPr/>
        </p:nvCxnSpPr>
        <p:spPr>
          <a:xfrm rot="10800000" flipV="1">
            <a:off x="3687072" y="4572874"/>
            <a:ext cx="5886044" cy="1210387"/>
          </a:xfrm>
          <a:prstGeom prst="curvedConnector4">
            <a:avLst>
              <a:gd name="adj1" fmla="val 24672"/>
              <a:gd name="adj2" fmla="val 114163"/>
            </a:avLst>
          </a:prstGeom>
          <a:noFill/>
          <a:ln w="19050" cap="flat" cmpd="sng" algn="ctr">
            <a:solidFill>
              <a:srgbClr val="C00000"/>
            </a:solidFill>
            <a:prstDash val="solid"/>
            <a:headEnd type="oval"/>
            <a:tailEnd type="stealth" w="lg" len="lg"/>
          </a:ln>
          <a:effectLst/>
        </p:spPr>
      </p:cxnSp>
      <p:cxnSp>
        <p:nvCxnSpPr>
          <p:cNvPr id="144" name="Curved Connector 143"/>
          <p:cNvCxnSpPr/>
          <p:nvPr/>
        </p:nvCxnSpPr>
        <p:spPr>
          <a:xfrm rot="16200000" flipH="1">
            <a:off x="4150083" y="4412883"/>
            <a:ext cx="669224" cy="281900"/>
          </a:xfrm>
          <a:prstGeom prst="curvedConnector3">
            <a:avLst>
              <a:gd name="adj1" fmla="val 50000"/>
            </a:avLst>
          </a:prstGeom>
          <a:noFill/>
          <a:ln w="19050" cap="flat" cmpd="sng" algn="ctr">
            <a:solidFill>
              <a:srgbClr val="0070C0"/>
            </a:solidFill>
            <a:prstDash val="solid"/>
            <a:headEnd type="oval"/>
            <a:tailEnd type="stealth" w="lg" len="lg"/>
          </a:ln>
          <a:effectLst/>
        </p:spPr>
      </p:cxnSp>
      <p:cxnSp>
        <p:nvCxnSpPr>
          <p:cNvPr id="145" name="Curved Connector 144"/>
          <p:cNvCxnSpPr>
            <a:endCxn id="139" idx="2"/>
          </p:cNvCxnSpPr>
          <p:nvPr/>
        </p:nvCxnSpPr>
        <p:spPr>
          <a:xfrm rot="10800000">
            <a:off x="3981986" y="5050355"/>
            <a:ext cx="696994" cy="577860"/>
          </a:xfrm>
          <a:prstGeom prst="curvedConnector2">
            <a:avLst/>
          </a:prstGeom>
          <a:noFill/>
          <a:ln w="19050" cap="flat" cmpd="sng" algn="ctr">
            <a:solidFill>
              <a:srgbClr val="C00000"/>
            </a:solidFill>
            <a:prstDash val="solid"/>
            <a:headEnd type="oval"/>
            <a:tailEnd type="stealth" w="lg" len="lg"/>
          </a:ln>
          <a:effectLst/>
        </p:spPr>
      </p:cxnSp>
      <p:sp>
        <p:nvSpPr>
          <p:cNvPr id="148" name="TextBox 147"/>
          <p:cNvSpPr txBox="1"/>
          <p:nvPr/>
        </p:nvSpPr>
        <p:spPr>
          <a:xfrm>
            <a:off x="1557167" y="3804405"/>
            <a:ext cx="803402"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(John)</a:t>
            </a:r>
          </a:p>
        </p:txBody>
      </p:sp>
      <p:sp>
        <p:nvSpPr>
          <p:cNvPr id="149" name="TextBox 148"/>
          <p:cNvSpPr txBox="1"/>
          <p:nvPr/>
        </p:nvSpPr>
        <p:spPr>
          <a:xfrm>
            <a:off x="1556114" y="3380754"/>
            <a:ext cx="779795"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(Jane)</a:t>
            </a:r>
          </a:p>
        </p:txBody>
      </p:sp>
      <p:sp>
        <p:nvSpPr>
          <p:cNvPr id="150" name="TextBox 149"/>
          <p:cNvSpPr txBox="1"/>
          <p:nvPr/>
        </p:nvSpPr>
        <p:spPr>
          <a:xfrm>
            <a:off x="9763227" y="4381706"/>
            <a:ext cx="1705237" cy="408541"/>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(Beijing</a:t>
            </a:r>
            <a:r>
              <a:rPr lang="en-US" sz="1350" dirty="0" smtClean="0">
                <a:solidFill>
                  <a:schemeClr val="bg1"/>
                </a:solidFill>
              </a:rPr>
              <a:t>)</a:t>
            </a:r>
            <a:r>
              <a:rPr lang="en-US" sz="1350" i="1" dirty="0">
                <a:solidFill>
                  <a:schemeClr val="bg1"/>
                </a:solidFill>
              </a:rPr>
              <a:t> </a:t>
            </a:r>
            <a:r>
              <a:rPr lang="en-US" sz="1350" i="1" dirty="0" smtClean="0">
                <a:solidFill>
                  <a:schemeClr val="bg1"/>
                </a:solidFill>
              </a:rPr>
              <a:t>f</a:t>
            </a:r>
            <a:r>
              <a:rPr lang="en-US" sz="1350" dirty="0" smtClean="0">
                <a:solidFill>
                  <a:schemeClr val="bg1"/>
                </a:solidFill>
              </a:rPr>
              <a:t>(Bogota)</a:t>
            </a:r>
            <a:endParaRPr lang="en-US" sz="1350" dirty="0">
              <a:solidFill>
                <a:schemeClr val="bg1"/>
              </a:solidFill>
            </a:endParaRPr>
          </a:p>
        </p:txBody>
      </p:sp>
      <p:sp>
        <p:nvSpPr>
          <p:cNvPr id="151" name="TextBox 150"/>
          <p:cNvSpPr txBox="1"/>
          <p:nvPr/>
        </p:nvSpPr>
        <p:spPr>
          <a:xfrm>
            <a:off x="9747237" y="3732380"/>
            <a:ext cx="983244" cy="412264"/>
          </a:xfrm>
          <a:prstGeom prst="rect">
            <a:avLst/>
          </a:prstGeom>
          <a:noFill/>
        </p:spPr>
        <p:txBody>
          <a:bodyPr wrap="none" lIns="137141" tIns="109712" rIns="137141" bIns="109712" rtlCol="0">
            <a:spAutoFit/>
          </a:bodyPr>
          <a:lstStyle/>
          <a:p>
            <a:pPr>
              <a:lnSpc>
                <a:spcPct val="90000"/>
              </a:lnSpc>
              <a:spcAft>
                <a:spcPts val="450"/>
              </a:spcAft>
            </a:pPr>
            <a:r>
              <a:rPr lang="en-US" sz="1350" i="1" dirty="0">
                <a:solidFill>
                  <a:schemeClr val="bg1"/>
                </a:solidFill>
              </a:rPr>
              <a:t>f</a:t>
            </a:r>
            <a:r>
              <a:rPr lang="en-US" sz="1350" dirty="0">
                <a:solidFill>
                  <a:schemeClr val="bg1"/>
                </a:solidFill>
              </a:rPr>
              <a:t>(Prague)</a:t>
            </a:r>
          </a:p>
        </p:txBody>
      </p:sp>
    </p:spTree>
    <p:extLst>
      <p:ext uri="{BB962C8B-B14F-4D97-AF65-F5344CB8AC3E}">
        <p14:creationId xmlns:p14="http://schemas.microsoft.com/office/powerpoint/2010/main" val="26084358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84138"/>
            <a:ext cx="10724938" cy="740371"/>
          </a:xfrm>
        </p:spPr>
        <p:txBody>
          <a:bodyPr/>
          <a:lstStyle/>
          <a:p>
            <a:r>
              <a:rPr lang="en-US" dirty="0"/>
              <a:t>Memory Optimized Tables: BW </a:t>
            </a:r>
            <a:r>
              <a:rPr lang="en-US" dirty="0" smtClean="0"/>
              <a:t>Tree</a:t>
            </a:r>
            <a:endParaRPr lang="en-US" dirty="0"/>
          </a:p>
        </p:txBody>
      </p:sp>
      <p:sp>
        <p:nvSpPr>
          <p:cNvPr id="4" name="Rectangle 3"/>
          <p:cNvSpPr/>
          <p:nvPr/>
        </p:nvSpPr>
        <p:spPr>
          <a:xfrm>
            <a:off x="4398954" y="2045368"/>
            <a:ext cx="1409503"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p:cNvSpPr/>
          <p:nvPr/>
        </p:nvSpPr>
        <p:spPr>
          <a:xfrm>
            <a:off x="4423399" y="2045368"/>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10</a:t>
            </a:r>
          </a:p>
        </p:txBody>
      </p:sp>
      <p:sp>
        <p:nvSpPr>
          <p:cNvPr id="11" name="Rectangle 10"/>
          <p:cNvSpPr/>
          <p:nvPr/>
        </p:nvSpPr>
        <p:spPr>
          <a:xfrm>
            <a:off x="4802657" y="205158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20</a:t>
            </a:r>
          </a:p>
        </p:txBody>
      </p:sp>
      <p:sp>
        <p:nvSpPr>
          <p:cNvPr id="12" name="Rectangle 11"/>
          <p:cNvSpPr/>
          <p:nvPr/>
        </p:nvSpPr>
        <p:spPr>
          <a:xfrm>
            <a:off x="5194351" y="2057803"/>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28</a:t>
            </a:r>
          </a:p>
        </p:txBody>
      </p:sp>
      <p:sp>
        <p:nvSpPr>
          <p:cNvPr id="13" name="Rectangle 12"/>
          <p:cNvSpPr/>
          <p:nvPr/>
        </p:nvSpPr>
        <p:spPr>
          <a:xfrm>
            <a:off x="2776224" y="3096102"/>
            <a:ext cx="1409503"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4" name="Rectangle 13"/>
          <p:cNvSpPr/>
          <p:nvPr/>
        </p:nvSpPr>
        <p:spPr>
          <a:xfrm>
            <a:off x="2800669" y="3096101"/>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5</a:t>
            </a:r>
          </a:p>
        </p:txBody>
      </p:sp>
      <p:sp>
        <p:nvSpPr>
          <p:cNvPr id="15" name="Rectangle 14"/>
          <p:cNvSpPr/>
          <p:nvPr/>
        </p:nvSpPr>
        <p:spPr>
          <a:xfrm>
            <a:off x="3179928" y="3102319"/>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8</a:t>
            </a:r>
          </a:p>
        </p:txBody>
      </p:sp>
      <p:sp>
        <p:nvSpPr>
          <p:cNvPr id="16" name="Rectangle 15"/>
          <p:cNvSpPr/>
          <p:nvPr/>
        </p:nvSpPr>
        <p:spPr>
          <a:xfrm>
            <a:off x="3571621" y="310853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10</a:t>
            </a:r>
          </a:p>
        </p:txBody>
      </p:sp>
      <p:sp>
        <p:nvSpPr>
          <p:cNvPr id="17" name="Rectangle 16"/>
          <p:cNvSpPr/>
          <p:nvPr/>
        </p:nvSpPr>
        <p:spPr>
          <a:xfrm>
            <a:off x="4554388" y="3120971"/>
            <a:ext cx="1581057"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8" name="Rectangle 17"/>
          <p:cNvSpPr/>
          <p:nvPr/>
        </p:nvSpPr>
        <p:spPr>
          <a:xfrm>
            <a:off x="4578833" y="3120971"/>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11</a:t>
            </a:r>
          </a:p>
        </p:txBody>
      </p:sp>
      <p:sp>
        <p:nvSpPr>
          <p:cNvPr id="19" name="Rectangle 18"/>
          <p:cNvSpPr/>
          <p:nvPr/>
        </p:nvSpPr>
        <p:spPr>
          <a:xfrm>
            <a:off x="4958091" y="3127188"/>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15</a:t>
            </a:r>
          </a:p>
        </p:txBody>
      </p:sp>
      <p:sp>
        <p:nvSpPr>
          <p:cNvPr id="20" name="Rectangle 19"/>
          <p:cNvSpPr/>
          <p:nvPr/>
        </p:nvSpPr>
        <p:spPr>
          <a:xfrm>
            <a:off x="5362219" y="313340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18</a:t>
            </a:r>
          </a:p>
        </p:txBody>
      </p:sp>
      <p:sp>
        <p:nvSpPr>
          <p:cNvPr id="21" name="Rectangle 20"/>
          <p:cNvSpPr/>
          <p:nvPr/>
        </p:nvSpPr>
        <p:spPr>
          <a:xfrm>
            <a:off x="6407160" y="3096102"/>
            <a:ext cx="1409503"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2" name="Rectangle 21"/>
          <p:cNvSpPr/>
          <p:nvPr/>
        </p:nvSpPr>
        <p:spPr>
          <a:xfrm>
            <a:off x="6431605" y="3096101"/>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21</a:t>
            </a:r>
          </a:p>
        </p:txBody>
      </p:sp>
      <p:sp>
        <p:nvSpPr>
          <p:cNvPr id="23" name="Rectangle 22"/>
          <p:cNvSpPr/>
          <p:nvPr/>
        </p:nvSpPr>
        <p:spPr>
          <a:xfrm>
            <a:off x="6810863" y="3102319"/>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24</a:t>
            </a:r>
          </a:p>
        </p:txBody>
      </p:sp>
      <p:sp>
        <p:nvSpPr>
          <p:cNvPr id="24" name="Rectangle 23"/>
          <p:cNvSpPr/>
          <p:nvPr/>
        </p:nvSpPr>
        <p:spPr>
          <a:xfrm>
            <a:off x="7203616" y="310853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27</a:t>
            </a:r>
          </a:p>
        </p:txBody>
      </p:sp>
      <p:cxnSp>
        <p:nvCxnSpPr>
          <p:cNvPr id="26" name="Straight Arrow Connector 25"/>
          <p:cNvCxnSpPr/>
          <p:nvPr/>
        </p:nvCxnSpPr>
        <p:spPr>
          <a:xfrm flipH="1">
            <a:off x="3695686" y="2478150"/>
            <a:ext cx="964944" cy="580633"/>
          </a:xfrm>
          <a:prstGeom prst="straightConnector1">
            <a:avLst/>
          </a:prstGeom>
          <a:ln w="15875">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48722" y="2557153"/>
            <a:ext cx="80559" cy="551383"/>
          </a:xfrm>
          <a:prstGeom prst="straightConnector1">
            <a:avLst/>
          </a:prstGeom>
          <a:ln w="15875">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14892" y="2608712"/>
            <a:ext cx="1012332" cy="480254"/>
          </a:xfrm>
          <a:prstGeom prst="straightConnector1">
            <a:avLst/>
          </a:prstGeom>
          <a:ln w="15875">
            <a:headEnd w="lg" len="lg"/>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423" y="945038"/>
            <a:ext cx="2337797" cy="382308"/>
          </a:xfrm>
          <a:prstGeom prst="rect">
            <a:avLst/>
          </a:prstGeom>
          <a:noFill/>
        </p:spPr>
        <p:txBody>
          <a:bodyPr wrap="none" rtlCol="0">
            <a:spAutoFit/>
          </a:bodyPr>
          <a:lstStyle/>
          <a:p>
            <a:r>
              <a:rPr lang="en-US" sz="1836" dirty="0"/>
              <a:t>Page Mapping Table</a:t>
            </a:r>
          </a:p>
        </p:txBody>
      </p:sp>
      <p:sp>
        <p:nvSpPr>
          <p:cNvPr id="50" name="TextBox 49"/>
          <p:cNvSpPr txBox="1"/>
          <p:nvPr/>
        </p:nvSpPr>
        <p:spPr>
          <a:xfrm>
            <a:off x="518898" y="1394165"/>
            <a:ext cx="304438" cy="286306"/>
          </a:xfrm>
          <a:prstGeom prst="rect">
            <a:avLst/>
          </a:prstGeom>
          <a:noFill/>
        </p:spPr>
        <p:txBody>
          <a:bodyPr wrap="square" rtlCol="0">
            <a:spAutoFit/>
          </a:bodyPr>
          <a:lstStyle/>
          <a:p>
            <a:r>
              <a:rPr lang="en-US" sz="1224" dirty="0"/>
              <a:t>0</a:t>
            </a:r>
          </a:p>
        </p:txBody>
      </p:sp>
      <p:sp>
        <p:nvSpPr>
          <p:cNvPr id="62" name="TextBox 61"/>
          <p:cNvSpPr txBox="1"/>
          <p:nvPr/>
        </p:nvSpPr>
        <p:spPr>
          <a:xfrm>
            <a:off x="518898" y="1763154"/>
            <a:ext cx="304438" cy="286306"/>
          </a:xfrm>
          <a:prstGeom prst="rect">
            <a:avLst/>
          </a:prstGeom>
          <a:noFill/>
        </p:spPr>
        <p:txBody>
          <a:bodyPr wrap="square" rtlCol="0">
            <a:spAutoFit/>
          </a:bodyPr>
          <a:lstStyle/>
          <a:p>
            <a:r>
              <a:rPr lang="en-US" sz="1224" dirty="0"/>
              <a:t>1</a:t>
            </a:r>
          </a:p>
        </p:txBody>
      </p:sp>
      <p:sp>
        <p:nvSpPr>
          <p:cNvPr id="63" name="TextBox 62"/>
          <p:cNvSpPr txBox="1"/>
          <p:nvPr/>
        </p:nvSpPr>
        <p:spPr>
          <a:xfrm>
            <a:off x="518898" y="2113688"/>
            <a:ext cx="304438" cy="286306"/>
          </a:xfrm>
          <a:prstGeom prst="rect">
            <a:avLst/>
          </a:prstGeom>
          <a:noFill/>
        </p:spPr>
        <p:txBody>
          <a:bodyPr wrap="square" rtlCol="0">
            <a:spAutoFit/>
          </a:bodyPr>
          <a:lstStyle/>
          <a:p>
            <a:r>
              <a:rPr lang="en-US" sz="1224" dirty="0"/>
              <a:t>2</a:t>
            </a:r>
          </a:p>
        </p:txBody>
      </p:sp>
      <p:sp>
        <p:nvSpPr>
          <p:cNvPr id="64" name="TextBox 63"/>
          <p:cNvSpPr txBox="1"/>
          <p:nvPr/>
        </p:nvSpPr>
        <p:spPr>
          <a:xfrm>
            <a:off x="518898" y="2491433"/>
            <a:ext cx="304438" cy="286306"/>
          </a:xfrm>
          <a:prstGeom prst="rect">
            <a:avLst/>
          </a:prstGeom>
          <a:noFill/>
        </p:spPr>
        <p:txBody>
          <a:bodyPr wrap="square" rtlCol="0">
            <a:spAutoFit/>
          </a:bodyPr>
          <a:lstStyle/>
          <a:p>
            <a:r>
              <a:rPr lang="en-US" sz="1224" dirty="0"/>
              <a:t>3</a:t>
            </a:r>
          </a:p>
        </p:txBody>
      </p:sp>
      <p:sp>
        <p:nvSpPr>
          <p:cNvPr id="65" name="TextBox 64"/>
          <p:cNvSpPr txBox="1"/>
          <p:nvPr/>
        </p:nvSpPr>
        <p:spPr>
          <a:xfrm>
            <a:off x="431855" y="5862687"/>
            <a:ext cx="391481" cy="286306"/>
          </a:xfrm>
          <a:prstGeom prst="rect">
            <a:avLst/>
          </a:prstGeom>
          <a:noFill/>
        </p:spPr>
        <p:txBody>
          <a:bodyPr wrap="square" rtlCol="0">
            <a:spAutoFit/>
          </a:bodyPr>
          <a:lstStyle/>
          <a:p>
            <a:r>
              <a:rPr lang="en-US" sz="1224" dirty="0"/>
              <a:t>14</a:t>
            </a:r>
          </a:p>
        </p:txBody>
      </p:sp>
      <p:sp>
        <p:nvSpPr>
          <p:cNvPr id="66" name="TextBox 65"/>
          <p:cNvSpPr txBox="1"/>
          <p:nvPr/>
        </p:nvSpPr>
        <p:spPr>
          <a:xfrm>
            <a:off x="400768" y="6240432"/>
            <a:ext cx="422568" cy="286306"/>
          </a:xfrm>
          <a:prstGeom prst="rect">
            <a:avLst/>
          </a:prstGeom>
          <a:noFill/>
        </p:spPr>
        <p:txBody>
          <a:bodyPr wrap="square" rtlCol="0">
            <a:spAutoFit/>
          </a:bodyPr>
          <a:lstStyle/>
          <a:p>
            <a:r>
              <a:rPr lang="en-US" sz="1224" dirty="0"/>
              <a:t>15</a:t>
            </a:r>
          </a:p>
        </p:txBody>
      </p:sp>
      <p:sp>
        <p:nvSpPr>
          <p:cNvPr id="75" name="Rectangle 74"/>
          <p:cNvSpPr/>
          <p:nvPr/>
        </p:nvSpPr>
        <p:spPr>
          <a:xfrm>
            <a:off x="1675752" y="4507441"/>
            <a:ext cx="1409503"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6" name="Rectangle 75"/>
          <p:cNvSpPr/>
          <p:nvPr/>
        </p:nvSpPr>
        <p:spPr>
          <a:xfrm>
            <a:off x="1700197" y="4507441"/>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1</a:t>
            </a:r>
          </a:p>
        </p:txBody>
      </p:sp>
      <p:sp>
        <p:nvSpPr>
          <p:cNvPr id="77" name="Rectangle 76"/>
          <p:cNvSpPr/>
          <p:nvPr/>
        </p:nvSpPr>
        <p:spPr>
          <a:xfrm>
            <a:off x="2079456" y="4513658"/>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a:t>
            </a:r>
          </a:p>
        </p:txBody>
      </p:sp>
      <p:sp>
        <p:nvSpPr>
          <p:cNvPr id="78" name="Rectangle 77"/>
          <p:cNvSpPr/>
          <p:nvPr/>
        </p:nvSpPr>
        <p:spPr>
          <a:xfrm>
            <a:off x="2471149" y="451987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4</a:t>
            </a:r>
          </a:p>
        </p:txBody>
      </p:sp>
      <p:sp>
        <p:nvSpPr>
          <p:cNvPr id="79" name="Rectangle 78"/>
          <p:cNvSpPr/>
          <p:nvPr/>
        </p:nvSpPr>
        <p:spPr>
          <a:xfrm>
            <a:off x="3683959" y="4513659"/>
            <a:ext cx="1137776"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0" name="Rectangle 79"/>
          <p:cNvSpPr/>
          <p:nvPr/>
        </p:nvSpPr>
        <p:spPr>
          <a:xfrm>
            <a:off x="3708403" y="4513658"/>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6</a:t>
            </a:r>
          </a:p>
        </p:txBody>
      </p:sp>
      <p:sp>
        <p:nvSpPr>
          <p:cNvPr id="81" name="Rectangle 80"/>
          <p:cNvSpPr/>
          <p:nvPr/>
        </p:nvSpPr>
        <p:spPr>
          <a:xfrm>
            <a:off x="4087662" y="451987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7</a:t>
            </a:r>
          </a:p>
        </p:txBody>
      </p:sp>
      <p:sp>
        <p:nvSpPr>
          <p:cNvPr id="82" name="Rectangle 81"/>
          <p:cNvSpPr/>
          <p:nvPr/>
        </p:nvSpPr>
        <p:spPr>
          <a:xfrm>
            <a:off x="4479355" y="4526093"/>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8</a:t>
            </a:r>
          </a:p>
        </p:txBody>
      </p:sp>
      <p:sp>
        <p:nvSpPr>
          <p:cNvPr id="83" name="Rectangle 82"/>
          <p:cNvSpPr/>
          <p:nvPr/>
        </p:nvSpPr>
        <p:spPr>
          <a:xfrm>
            <a:off x="8203976" y="4507441"/>
            <a:ext cx="1409503" cy="561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4" name="Rectangle 83"/>
          <p:cNvSpPr/>
          <p:nvPr/>
        </p:nvSpPr>
        <p:spPr>
          <a:xfrm>
            <a:off x="8228420" y="4507441"/>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25</a:t>
            </a:r>
          </a:p>
        </p:txBody>
      </p:sp>
      <p:sp>
        <p:nvSpPr>
          <p:cNvPr id="85" name="Rectangle 84"/>
          <p:cNvSpPr/>
          <p:nvPr/>
        </p:nvSpPr>
        <p:spPr>
          <a:xfrm>
            <a:off x="8607679" y="4513658"/>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26</a:t>
            </a:r>
          </a:p>
        </p:txBody>
      </p:sp>
      <p:sp>
        <p:nvSpPr>
          <p:cNvPr id="86" name="Rectangle 85"/>
          <p:cNvSpPr/>
          <p:nvPr/>
        </p:nvSpPr>
        <p:spPr>
          <a:xfrm>
            <a:off x="8999372" y="4519876"/>
            <a:ext cx="342379" cy="5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8" dirty="0"/>
              <a:t>27</a:t>
            </a:r>
          </a:p>
        </p:txBody>
      </p:sp>
      <p:cxnSp>
        <p:nvCxnSpPr>
          <p:cNvPr id="87" name="Straight Arrow Connector 86"/>
          <p:cNvCxnSpPr/>
          <p:nvPr/>
        </p:nvCxnSpPr>
        <p:spPr>
          <a:xfrm flipH="1">
            <a:off x="2471149" y="3681735"/>
            <a:ext cx="513364" cy="794761"/>
          </a:xfrm>
          <a:prstGeom prst="straightConnector1">
            <a:avLst/>
          </a:prstGeom>
          <a:ln w="15875">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433023" y="3681735"/>
            <a:ext cx="887905" cy="782856"/>
          </a:xfrm>
          <a:prstGeom prst="straightConnector1">
            <a:avLst/>
          </a:prstGeom>
          <a:ln w="15875">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91" name="Group 100"/>
          <p:cNvGrpSpPr/>
          <p:nvPr/>
        </p:nvGrpSpPr>
        <p:grpSpPr>
          <a:xfrm>
            <a:off x="2045772" y="6018111"/>
            <a:ext cx="2089509" cy="175647"/>
            <a:chOff x="1676400" y="3122615"/>
            <a:chExt cx="1556381" cy="230185"/>
          </a:xfrm>
        </p:grpSpPr>
        <p:sp>
          <p:nvSpPr>
            <p:cNvPr id="92" name="Rectangle 91"/>
            <p:cNvSpPr/>
            <p:nvPr/>
          </p:nvSpPr>
          <p:spPr>
            <a:xfrm>
              <a:off x="1676400" y="3124200"/>
              <a:ext cx="683846"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r>
                <a:rPr lang="en-US" sz="1020" kern="0" dirty="0">
                  <a:solidFill>
                    <a:sysClr val="windowText" lastClr="000000"/>
                  </a:solidFill>
                  <a:latin typeface="Lucida Sans" panose="020B0602030504020204" pitchFamily="34" charset="0"/>
                  <a:cs typeface="Lucida Sans Unicode" panose="020B0602030504020204" pitchFamily="34" charset="0"/>
                </a:rPr>
                <a:t>200, ∞</a:t>
              </a:r>
            </a:p>
          </p:txBody>
        </p:sp>
        <p:sp>
          <p:nvSpPr>
            <p:cNvPr id="93" name="Rectangle 92"/>
            <p:cNvSpPr/>
            <p:nvPr/>
          </p:nvSpPr>
          <p:spPr>
            <a:xfrm>
              <a:off x="2685704" y="3122615"/>
              <a:ext cx="547077"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r>
                <a:rPr lang="en-US" sz="816" kern="0" dirty="0">
                  <a:solidFill>
                    <a:sysClr val="windowText" lastClr="000000"/>
                  </a:solidFill>
                  <a:latin typeface="Lucida Sans" panose="020B0602030504020204" pitchFamily="34" charset="0"/>
                </a:rPr>
                <a:t>1</a:t>
              </a:r>
            </a:p>
          </p:txBody>
        </p:sp>
        <p:sp>
          <p:nvSpPr>
            <p:cNvPr id="94" name="Rectangle 93"/>
            <p:cNvSpPr/>
            <p:nvPr/>
          </p:nvSpPr>
          <p:spPr>
            <a:xfrm>
              <a:off x="2360246" y="3124200"/>
              <a:ext cx="312580"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endParaRPr lang="en-US" sz="1632" kern="0" dirty="0">
                <a:solidFill>
                  <a:sysClr val="windowText" lastClr="000000"/>
                </a:solidFill>
                <a:latin typeface="Lucida Sans" panose="020B0602030504020204" pitchFamily="34" charset="0"/>
              </a:endParaRPr>
            </a:p>
          </p:txBody>
        </p:sp>
      </p:grpSp>
      <p:cxnSp>
        <p:nvCxnSpPr>
          <p:cNvPr id="97" name="Straight Arrow Connector 96"/>
          <p:cNvCxnSpPr/>
          <p:nvPr/>
        </p:nvCxnSpPr>
        <p:spPr>
          <a:xfrm>
            <a:off x="1899226" y="5061988"/>
            <a:ext cx="534831" cy="8567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100"/>
          <p:cNvGrpSpPr/>
          <p:nvPr/>
        </p:nvGrpSpPr>
        <p:grpSpPr>
          <a:xfrm>
            <a:off x="4506937" y="5990849"/>
            <a:ext cx="2303926" cy="188087"/>
            <a:chOff x="1676400" y="3124200"/>
            <a:chExt cx="1544068" cy="228600"/>
          </a:xfrm>
        </p:grpSpPr>
        <p:sp>
          <p:nvSpPr>
            <p:cNvPr id="100" name="Rectangle 99"/>
            <p:cNvSpPr/>
            <p:nvPr/>
          </p:nvSpPr>
          <p:spPr>
            <a:xfrm>
              <a:off x="1676400" y="3124200"/>
              <a:ext cx="683846"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r>
                <a:rPr lang="en-US" sz="1122" kern="0" dirty="0">
                  <a:solidFill>
                    <a:sysClr val="windowText" lastClr="000000"/>
                  </a:solidFill>
                </a:rPr>
                <a:t>50, </a:t>
              </a:r>
              <a:r>
                <a:rPr lang="en-US" sz="1122" kern="0" dirty="0">
                  <a:solidFill>
                    <a:sysClr val="windowText" lastClr="000000"/>
                  </a:solidFill>
                  <a:latin typeface="Lucida Sans Unicode"/>
                  <a:cs typeface="Lucida Sans Unicode"/>
                </a:rPr>
                <a:t>300</a:t>
              </a:r>
              <a:endParaRPr lang="en-US" sz="1122" kern="0" dirty="0">
                <a:solidFill>
                  <a:sysClr val="windowText" lastClr="000000"/>
                </a:solidFill>
              </a:endParaRPr>
            </a:p>
          </p:txBody>
        </p:sp>
        <p:sp>
          <p:nvSpPr>
            <p:cNvPr id="101" name="Rectangle 100"/>
            <p:cNvSpPr/>
            <p:nvPr/>
          </p:nvSpPr>
          <p:spPr>
            <a:xfrm>
              <a:off x="2673391" y="3124200"/>
              <a:ext cx="547077"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r>
                <a:rPr lang="en-US" sz="1224" kern="0" dirty="0">
                  <a:solidFill>
                    <a:sysClr val="windowText" lastClr="000000"/>
                  </a:solidFill>
                </a:rPr>
                <a:t>2</a:t>
              </a:r>
            </a:p>
          </p:txBody>
        </p:sp>
        <p:sp>
          <p:nvSpPr>
            <p:cNvPr id="102" name="Rectangle 101"/>
            <p:cNvSpPr/>
            <p:nvPr/>
          </p:nvSpPr>
          <p:spPr>
            <a:xfrm>
              <a:off x="2360246" y="3124200"/>
              <a:ext cx="312580"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endParaRPr lang="en-US" sz="2219" kern="0" dirty="0">
                <a:solidFill>
                  <a:sysClr val="windowText" lastClr="000000"/>
                </a:solidFill>
              </a:endParaRPr>
            </a:p>
          </p:txBody>
        </p:sp>
      </p:grpSp>
      <p:cxnSp>
        <p:nvCxnSpPr>
          <p:cNvPr id="104" name="Straight Arrow Connector 103"/>
          <p:cNvCxnSpPr>
            <a:stCxn id="77" idx="2"/>
          </p:cNvCxnSpPr>
          <p:nvPr/>
        </p:nvCxnSpPr>
        <p:spPr>
          <a:xfrm>
            <a:off x="2250645" y="5068205"/>
            <a:ext cx="3292687" cy="8558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886439" y="1645025"/>
            <a:ext cx="688234" cy="382308"/>
          </a:xfrm>
          <a:prstGeom prst="rect">
            <a:avLst/>
          </a:prstGeom>
          <a:noFill/>
        </p:spPr>
        <p:txBody>
          <a:bodyPr wrap="none" rtlCol="0">
            <a:spAutoFit/>
          </a:bodyPr>
          <a:lstStyle/>
          <a:p>
            <a:r>
              <a:rPr lang="en-US" sz="1836" dirty="0"/>
              <a:t>Root</a:t>
            </a:r>
          </a:p>
        </p:txBody>
      </p:sp>
      <p:sp>
        <p:nvSpPr>
          <p:cNvPr id="106" name="TextBox 105"/>
          <p:cNvSpPr txBox="1"/>
          <p:nvPr/>
        </p:nvSpPr>
        <p:spPr>
          <a:xfrm>
            <a:off x="7864553" y="3205581"/>
            <a:ext cx="1816848" cy="382308"/>
          </a:xfrm>
          <a:prstGeom prst="rect">
            <a:avLst/>
          </a:prstGeom>
          <a:noFill/>
        </p:spPr>
        <p:txBody>
          <a:bodyPr wrap="none" rtlCol="0">
            <a:spAutoFit/>
          </a:bodyPr>
          <a:lstStyle/>
          <a:p>
            <a:r>
              <a:rPr lang="en-US" sz="1836" dirty="0"/>
              <a:t>Non-leaf pages</a:t>
            </a:r>
          </a:p>
        </p:txBody>
      </p:sp>
      <p:sp>
        <p:nvSpPr>
          <p:cNvPr id="107" name="TextBox 106"/>
          <p:cNvSpPr txBox="1"/>
          <p:nvPr/>
        </p:nvSpPr>
        <p:spPr>
          <a:xfrm>
            <a:off x="9745455" y="4631788"/>
            <a:ext cx="1264247" cy="382308"/>
          </a:xfrm>
          <a:prstGeom prst="rect">
            <a:avLst/>
          </a:prstGeom>
          <a:noFill/>
        </p:spPr>
        <p:txBody>
          <a:bodyPr wrap="none" rtlCol="0">
            <a:spAutoFit/>
          </a:bodyPr>
          <a:lstStyle/>
          <a:p>
            <a:r>
              <a:rPr lang="en-US" sz="1836" dirty="0"/>
              <a:t>leaf pages</a:t>
            </a:r>
          </a:p>
        </p:txBody>
      </p:sp>
      <p:sp>
        <p:nvSpPr>
          <p:cNvPr id="108" name="TextBox 107"/>
          <p:cNvSpPr txBox="1"/>
          <p:nvPr/>
        </p:nvSpPr>
        <p:spPr>
          <a:xfrm>
            <a:off x="9900889" y="5769564"/>
            <a:ext cx="1244628" cy="382308"/>
          </a:xfrm>
          <a:prstGeom prst="rect">
            <a:avLst/>
          </a:prstGeom>
          <a:noFill/>
        </p:spPr>
        <p:txBody>
          <a:bodyPr wrap="none" rtlCol="0">
            <a:spAutoFit/>
          </a:bodyPr>
          <a:lstStyle/>
          <a:p>
            <a:r>
              <a:rPr lang="en-US" sz="1836" dirty="0"/>
              <a:t>Data rows</a:t>
            </a:r>
          </a:p>
        </p:txBody>
      </p:sp>
      <p:sp>
        <p:nvSpPr>
          <p:cNvPr id="111" name="TextBox 110"/>
          <p:cNvSpPr txBox="1"/>
          <p:nvPr/>
        </p:nvSpPr>
        <p:spPr>
          <a:xfrm>
            <a:off x="5837237" y="2168108"/>
            <a:ext cx="1016432" cy="338554"/>
          </a:xfrm>
          <a:prstGeom prst="rect">
            <a:avLst/>
          </a:prstGeom>
          <a:noFill/>
        </p:spPr>
        <p:txBody>
          <a:bodyPr wrap="none" rtlCol="0">
            <a:spAutoFit/>
          </a:bodyPr>
          <a:lstStyle/>
          <a:p>
            <a:r>
              <a:rPr lang="en-US" sz="1600" dirty="0"/>
              <a:t>PageID-0</a:t>
            </a:r>
          </a:p>
        </p:txBody>
      </p:sp>
      <p:sp>
        <p:nvSpPr>
          <p:cNvPr id="112" name="TextBox 111"/>
          <p:cNvSpPr txBox="1"/>
          <p:nvPr/>
        </p:nvSpPr>
        <p:spPr>
          <a:xfrm>
            <a:off x="2713037" y="2793846"/>
            <a:ext cx="809709" cy="276999"/>
          </a:xfrm>
          <a:prstGeom prst="rect">
            <a:avLst/>
          </a:prstGeom>
          <a:noFill/>
        </p:spPr>
        <p:txBody>
          <a:bodyPr wrap="none" rtlCol="0">
            <a:spAutoFit/>
          </a:bodyPr>
          <a:lstStyle/>
          <a:p>
            <a:r>
              <a:rPr lang="en-US" sz="1200" dirty="0"/>
              <a:t>PageID-3</a:t>
            </a:r>
          </a:p>
        </p:txBody>
      </p:sp>
      <p:sp>
        <p:nvSpPr>
          <p:cNvPr id="113" name="TextBox 112"/>
          <p:cNvSpPr txBox="1"/>
          <p:nvPr/>
        </p:nvSpPr>
        <p:spPr>
          <a:xfrm>
            <a:off x="5179928" y="2887662"/>
            <a:ext cx="809709" cy="276999"/>
          </a:xfrm>
          <a:prstGeom prst="rect">
            <a:avLst/>
          </a:prstGeom>
          <a:noFill/>
        </p:spPr>
        <p:txBody>
          <a:bodyPr wrap="none" rtlCol="0">
            <a:spAutoFit/>
          </a:bodyPr>
          <a:lstStyle/>
          <a:p>
            <a:r>
              <a:rPr lang="en-US" sz="1200" dirty="0"/>
              <a:t>PageID-2</a:t>
            </a:r>
          </a:p>
        </p:txBody>
      </p:sp>
      <p:sp>
        <p:nvSpPr>
          <p:cNvPr id="114" name="TextBox 113"/>
          <p:cNvSpPr txBox="1"/>
          <p:nvPr/>
        </p:nvSpPr>
        <p:spPr>
          <a:xfrm>
            <a:off x="6446837" y="2811462"/>
            <a:ext cx="934743" cy="276999"/>
          </a:xfrm>
          <a:prstGeom prst="rect">
            <a:avLst/>
          </a:prstGeom>
          <a:noFill/>
        </p:spPr>
        <p:txBody>
          <a:bodyPr wrap="none" rtlCol="0">
            <a:spAutoFit/>
          </a:bodyPr>
          <a:lstStyle/>
          <a:p>
            <a:r>
              <a:rPr lang="en-US" sz="1200" dirty="0" err="1"/>
              <a:t>PageID</a:t>
            </a:r>
            <a:r>
              <a:rPr lang="en-US" sz="1200" dirty="0"/>
              <a:t> -14</a:t>
            </a:r>
          </a:p>
        </p:txBody>
      </p:sp>
      <p:cxnSp>
        <p:nvCxnSpPr>
          <p:cNvPr id="116" name="Straight Arrow Connector 115"/>
          <p:cNvCxnSpPr>
            <a:endCxn id="4" idx="1"/>
          </p:cNvCxnSpPr>
          <p:nvPr/>
        </p:nvCxnSpPr>
        <p:spPr>
          <a:xfrm>
            <a:off x="1318961" y="1566773"/>
            <a:ext cx="3079993" cy="759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1306951" y="2536539"/>
            <a:ext cx="1457475" cy="5595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Content Placeholder 2"/>
          <p:cNvSpPr>
            <a:spLocks noGrp="1"/>
          </p:cNvSpPr>
          <p:nvPr>
            <p:ph idx="4294967295"/>
          </p:nvPr>
        </p:nvSpPr>
        <p:spPr>
          <a:xfrm>
            <a:off x="7704751" y="828807"/>
            <a:ext cx="4448510" cy="2363655"/>
          </a:xfrm>
          <a:prstGeom prst="rect">
            <a:avLst/>
          </a:prstGeom>
        </p:spPr>
        <p:txBody>
          <a:bodyPr>
            <a:normAutofit fontScale="77500" lnSpcReduction="20000"/>
          </a:bodyPr>
          <a:lstStyle/>
          <a:p>
            <a:r>
              <a:rPr lang="en-US" sz="2040" dirty="0">
                <a:solidFill>
                  <a:schemeClr val="tx1"/>
                </a:solidFill>
              </a:rPr>
              <a:t>Page size- up to 8K. Sized to the row</a:t>
            </a:r>
          </a:p>
          <a:p>
            <a:r>
              <a:rPr lang="en-US" sz="2040" dirty="0">
                <a:solidFill>
                  <a:schemeClr val="tx1"/>
                </a:solidFill>
              </a:rPr>
              <a:t>Logical pointers</a:t>
            </a:r>
          </a:p>
          <a:p>
            <a:pPr lvl="1"/>
            <a:r>
              <a:rPr lang="en-US" sz="1632" dirty="0">
                <a:solidFill>
                  <a:schemeClr val="tx1"/>
                </a:solidFill>
              </a:rPr>
              <a:t>Indirect physical pointers through Page Mapping table</a:t>
            </a:r>
          </a:p>
          <a:p>
            <a:pPr lvl="1"/>
            <a:r>
              <a:rPr lang="en-US" sz="1632" dirty="0">
                <a:solidFill>
                  <a:schemeClr val="tx1"/>
                </a:solidFill>
              </a:rPr>
              <a:t>Page Mapping table grows (doubles) as table grows</a:t>
            </a:r>
          </a:p>
          <a:p>
            <a:r>
              <a:rPr lang="en-US" sz="2040" dirty="0">
                <a:solidFill>
                  <a:schemeClr val="tx1"/>
                </a:solidFill>
              </a:rPr>
              <a:t>Sibling pages linked one direction</a:t>
            </a:r>
          </a:p>
          <a:p>
            <a:pPr lvl="1"/>
            <a:r>
              <a:rPr lang="en-US" sz="1632" dirty="0">
                <a:solidFill>
                  <a:schemeClr val="tx1"/>
                </a:solidFill>
              </a:rPr>
              <a:t>Require two indexes for ASC/DSC</a:t>
            </a:r>
          </a:p>
          <a:p>
            <a:r>
              <a:rPr lang="en-US" sz="2040" dirty="0">
                <a:solidFill>
                  <a:schemeClr val="tx1"/>
                </a:solidFill>
              </a:rPr>
              <a:t>No in-place updates on index pages</a:t>
            </a:r>
          </a:p>
          <a:p>
            <a:pPr lvl="1"/>
            <a:r>
              <a:rPr lang="en-US" sz="1632" dirty="0">
                <a:solidFill>
                  <a:schemeClr val="tx1"/>
                </a:solidFill>
              </a:rPr>
              <a:t>Handled thru delta pages or building new pages</a:t>
            </a:r>
          </a:p>
          <a:p>
            <a:r>
              <a:rPr lang="en-US" sz="2040" dirty="0">
                <a:solidFill>
                  <a:schemeClr val="tx1"/>
                </a:solidFill>
              </a:rPr>
              <a:t>No covering columns (only the key is stored)</a:t>
            </a:r>
          </a:p>
          <a:p>
            <a:pPr lvl="1"/>
            <a:endParaRPr lang="en-US" sz="1632" dirty="0"/>
          </a:p>
          <a:p>
            <a:endParaRPr lang="en-US" sz="2040" dirty="0"/>
          </a:p>
          <a:p>
            <a:endParaRPr lang="en-US" sz="2040" dirty="0"/>
          </a:p>
        </p:txBody>
      </p:sp>
      <p:cxnSp>
        <p:nvCxnSpPr>
          <p:cNvPr id="125" name="Straight Arrow Connector 124"/>
          <p:cNvCxnSpPr/>
          <p:nvPr/>
        </p:nvCxnSpPr>
        <p:spPr>
          <a:xfrm flipV="1">
            <a:off x="4218591" y="3198446"/>
            <a:ext cx="335796" cy="7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136223" y="3268041"/>
            <a:ext cx="296160" cy="28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97476" y="4627549"/>
            <a:ext cx="598704" cy="6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473747" y="6206033"/>
            <a:ext cx="566138" cy="382308"/>
          </a:xfrm>
          <a:prstGeom prst="rect">
            <a:avLst/>
          </a:prstGeom>
          <a:noFill/>
        </p:spPr>
        <p:txBody>
          <a:bodyPr wrap="none" rtlCol="0">
            <a:spAutoFit/>
          </a:bodyPr>
          <a:lstStyle/>
          <a:p>
            <a:r>
              <a:rPr lang="en-US" sz="1836" dirty="0"/>
              <a:t>Key</a:t>
            </a:r>
          </a:p>
        </p:txBody>
      </p:sp>
      <p:sp>
        <p:nvSpPr>
          <p:cNvPr id="133" name="TextBox 132"/>
          <p:cNvSpPr txBox="1"/>
          <p:nvPr/>
        </p:nvSpPr>
        <p:spPr>
          <a:xfrm>
            <a:off x="6031962" y="6201653"/>
            <a:ext cx="566138" cy="382308"/>
          </a:xfrm>
          <a:prstGeom prst="rect">
            <a:avLst/>
          </a:prstGeom>
          <a:noFill/>
        </p:spPr>
        <p:txBody>
          <a:bodyPr wrap="none" rtlCol="0">
            <a:spAutoFit/>
          </a:bodyPr>
          <a:lstStyle/>
          <a:p>
            <a:r>
              <a:rPr lang="en-US" sz="1836" dirty="0"/>
              <a:t>Key</a:t>
            </a:r>
          </a:p>
        </p:txBody>
      </p:sp>
      <p:sp>
        <p:nvSpPr>
          <p:cNvPr id="134" name="TextBox 133"/>
          <p:cNvSpPr txBox="1"/>
          <p:nvPr/>
        </p:nvSpPr>
        <p:spPr>
          <a:xfrm>
            <a:off x="3215256" y="1414444"/>
            <a:ext cx="687770" cy="262241"/>
          </a:xfrm>
          <a:prstGeom prst="rect">
            <a:avLst/>
          </a:prstGeom>
          <a:noFill/>
        </p:spPr>
        <p:txBody>
          <a:bodyPr wrap="square" rtlCol="0">
            <a:spAutoFit/>
          </a:bodyPr>
          <a:lstStyle/>
          <a:p>
            <a:r>
              <a:rPr lang="en-US" sz="1071" dirty="0"/>
              <a:t>Logical</a:t>
            </a:r>
          </a:p>
        </p:txBody>
      </p:sp>
      <p:cxnSp>
        <p:nvCxnSpPr>
          <p:cNvPr id="138" name="Straight Arrow Connector 137"/>
          <p:cNvCxnSpPr/>
          <p:nvPr/>
        </p:nvCxnSpPr>
        <p:spPr>
          <a:xfrm flipH="1" flipV="1">
            <a:off x="3827581" y="1393825"/>
            <a:ext cx="13242" cy="2300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334563" y="1407284"/>
            <a:ext cx="809357" cy="270285"/>
          </a:xfrm>
          <a:prstGeom prst="rect">
            <a:avLst/>
          </a:prstGeom>
          <a:noFill/>
        </p:spPr>
        <p:txBody>
          <a:bodyPr wrap="square" rtlCol="0">
            <a:spAutoFit/>
          </a:bodyPr>
          <a:lstStyle/>
          <a:p>
            <a:r>
              <a:rPr lang="en-US" sz="1122" dirty="0"/>
              <a:t>Physical </a:t>
            </a:r>
          </a:p>
        </p:txBody>
      </p:sp>
      <p:cxnSp>
        <p:nvCxnSpPr>
          <p:cNvPr id="141" name="Straight Arrow Connector 140"/>
          <p:cNvCxnSpPr/>
          <p:nvPr/>
        </p:nvCxnSpPr>
        <p:spPr>
          <a:xfrm flipV="1">
            <a:off x="3143048" y="1393825"/>
            <a:ext cx="0" cy="239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 100"/>
          <p:cNvGrpSpPr/>
          <p:nvPr/>
        </p:nvGrpSpPr>
        <p:grpSpPr>
          <a:xfrm>
            <a:off x="2063434" y="6512676"/>
            <a:ext cx="2089509" cy="175647"/>
            <a:chOff x="1676400" y="3122615"/>
            <a:chExt cx="1556381" cy="230185"/>
          </a:xfrm>
        </p:grpSpPr>
        <p:sp>
          <p:nvSpPr>
            <p:cNvPr id="96" name="Rectangle 95"/>
            <p:cNvSpPr/>
            <p:nvPr/>
          </p:nvSpPr>
          <p:spPr>
            <a:xfrm>
              <a:off x="1676400" y="3124200"/>
              <a:ext cx="683846"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r>
                <a:rPr lang="en-US" sz="1020" kern="0" dirty="0">
                  <a:solidFill>
                    <a:sysClr val="windowText" lastClr="000000"/>
                  </a:solidFill>
                  <a:latin typeface="Lucida Sans" panose="020B0602030504020204" pitchFamily="34" charset="0"/>
                  <a:cs typeface="Lucida Sans Unicode" panose="020B0602030504020204" pitchFamily="34" charset="0"/>
                </a:rPr>
                <a:t>100,200</a:t>
              </a:r>
            </a:p>
          </p:txBody>
        </p:sp>
        <p:sp>
          <p:nvSpPr>
            <p:cNvPr id="98" name="Rectangle 97"/>
            <p:cNvSpPr/>
            <p:nvPr/>
          </p:nvSpPr>
          <p:spPr>
            <a:xfrm>
              <a:off x="2685704" y="3122615"/>
              <a:ext cx="547077"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r>
                <a:rPr lang="en-US" sz="816" kern="0" dirty="0">
                  <a:solidFill>
                    <a:sysClr val="windowText" lastClr="000000"/>
                  </a:solidFill>
                  <a:latin typeface="Lucida Sans" panose="020B0602030504020204" pitchFamily="34" charset="0"/>
                </a:rPr>
                <a:t>1</a:t>
              </a:r>
            </a:p>
          </p:txBody>
        </p:sp>
        <p:sp>
          <p:nvSpPr>
            <p:cNvPr id="103" name="Rectangle 102"/>
            <p:cNvSpPr/>
            <p:nvPr/>
          </p:nvSpPr>
          <p:spPr>
            <a:xfrm>
              <a:off x="2360246" y="3124200"/>
              <a:ext cx="312580" cy="228600"/>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lIns="0" rIns="0" rtlCol="0" anchor="ctr"/>
            <a:lstStyle/>
            <a:p>
              <a:pPr algn="ctr" defTabSz="1056754">
                <a:defRPr/>
              </a:pPr>
              <a:endParaRPr lang="en-US" sz="1632" kern="0" dirty="0">
                <a:solidFill>
                  <a:sysClr val="windowText" lastClr="000000"/>
                </a:solidFill>
                <a:latin typeface="Lucida Sans" panose="020B0602030504020204" pitchFamily="34" charset="0"/>
              </a:endParaRPr>
            </a:p>
          </p:txBody>
        </p:sp>
      </p:grpSp>
      <p:cxnSp>
        <p:nvCxnSpPr>
          <p:cNvPr id="6" name="Straight Arrow Connector 5"/>
          <p:cNvCxnSpPr>
            <a:stCxn id="94" idx="2"/>
            <a:endCxn id="103" idx="0"/>
          </p:cNvCxnSpPr>
          <p:nvPr/>
        </p:nvCxnSpPr>
        <p:spPr>
          <a:xfrm>
            <a:off x="3173692" y="6193758"/>
            <a:ext cx="17662" cy="320128"/>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nvGraphicFramePr>
        <p:xfrm>
          <a:off x="855767" y="1361535"/>
          <a:ext cx="571255" cy="5191760"/>
        </p:xfrm>
        <a:graphic>
          <a:graphicData uri="http://schemas.openxmlformats.org/drawingml/2006/table">
            <a:tbl>
              <a:tblPr firstRow="1" bandRow="1">
                <a:tableStyleId>{5C22544A-7EE6-4342-B048-85BDC9FD1C3A}</a:tableStyleId>
              </a:tblPr>
              <a:tblGrid>
                <a:gridCol w="571255"/>
              </a:tblGrid>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r h="370840">
                <a:tc>
                  <a:txBody>
                    <a:bodyPr/>
                    <a:lstStyle/>
                    <a:p>
                      <a:endParaRPr lang="en-US" dirty="0"/>
                    </a:p>
                  </a:txBody>
                  <a:tcPr>
                    <a:solidFill>
                      <a:srgbClr val="FFC000"/>
                    </a:solidFill>
                  </a:tcPr>
                </a:tc>
              </a:tr>
            </a:tbl>
          </a:graphicData>
        </a:graphic>
      </p:graphicFrame>
    </p:spTree>
    <p:extLst>
      <p:ext uri="{BB962C8B-B14F-4D97-AF65-F5344CB8AC3E}">
        <p14:creationId xmlns:p14="http://schemas.microsoft.com/office/powerpoint/2010/main" val="2947941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87" y="0"/>
            <a:ext cx="8915908" cy="688084"/>
          </a:xfrm>
        </p:spPr>
        <p:txBody>
          <a:bodyPr/>
          <a:lstStyle/>
          <a:p>
            <a:r>
              <a:rPr lang="en-US" dirty="0" smtClean="0"/>
              <a:t>Memory Management</a:t>
            </a:r>
            <a:endParaRPr lang="en-US" dirty="0"/>
          </a:p>
        </p:txBody>
      </p:sp>
      <p:sp>
        <p:nvSpPr>
          <p:cNvPr id="3" name="Text Placeholder 2"/>
          <p:cNvSpPr>
            <a:spLocks noGrp="1"/>
          </p:cNvSpPr>
          <p:nvPr>
            <p:ph type="body" sz="quarter" idx="4294967295"/>
          </p:nvPr>
        </p:nvSpPr>
        <p:spPr>
          <a:xfrm>
            <a:off x="366141" y="1302726"/>
            <a:ext cx="10789802" cy="6380208"/>
          </a:xfrm>
          <a:prstGeom prst="rect">
            <a:avLst/>
          </a:prstGeom>
        </p:spPr>
        <p:txBody>
          <a:bodyPr/>
          <a:lstStyle/>
          <a:p>
            <a:r>
              <a:rPr lang="en-US" sz="4800" dirty="0"/>
              <a:t>D</a:t>
            </a:r>
            <a:r>
              <a:rPr lang="en-US" sz="4800" dirty="0" smtClean="0"/>
              <a:t>ata </a:t>
            </a:r>
            <a:r>
              <a:rPr lang="en-US" sz="4800" dirty="0"/>
              <a:t>resides in memory at all </a:t>
            </a:r>
            <a:r>
              <a:rPr lang="en-US" sz="4800" dirty="0" smtClean="0"/>
              <a:t>times</a:t>
            </a:r>
            <a:endParaRPr lang="en-US" sz="4800" dirty="0"/>
          </a:p>
          <a:p>
            <a:pPr marL="257151" lvl="1" indent="-257151">
              <a:buFont typeface="Arial" panose="020B0604020202020204" pitchFamily="34" charset="0"/>
              <a:buChar char="•"/>
            </a:pPr>
            <a:r>
              <a:rPr lang="en-US" sz="2000" dirty="0">
                <a:latin typeface="+mj-lt"/>
              </a:rPr>
              <a:t>Must configure SQL server with sufficient memory to store memory-optimized tables</a:t>
            </a:r>
          </a:p>
          <a:p>
            <a:pPr marL="257151" lvl="1" indent="-257151">
              <a:buFont typeface="Arial" panose="020B0604020202020204" pitchFamily="34" charset="0"/>
              <a:buChar char="•"/>
            </a:pPr>
            <a:r>
              <a:rPr lang="en-US" sz="2000" dirty="0">
                <a:latin typeface="+mj-lt"/>
              </a:rPr>
              <a:t>Failure to allocate memory will fail transactional workload at run-time</a:t>
            </a:r>
          </a:p>
          <a:p>
            <a:pPr marL="257151" lvl="1" indent="-257151">
              <a:buFont typeface="Arial" panose="020B0604020202020204" pitchFamily="34" charset="0"/>
              <a:buChar char="•"/>
            </a:pPr>
            <a:r>
              <a:rPr lang="en-US" sz="2000" dirty="0">
                <a:latin typeface="+mj-lt"/>
              </a:rPr>
              <a:t>Integrated with SQL Server memory manager and reacts to memory pressure for GC (Garbage Collection)</a:t>
            </a:r>
          </a:p>
          <a:p>
            <a:pPr marL="257151" lvl="1" indent="-257151">
              <a:buFont typeface="Arial" panose="020B0604020202020204" pitchFamily="34" charset="0"/>
              <a:buChar char="•"/>
            </a:pPr>
            <a:r>
              <a:rPr lang="en-US" sz="2000" dirty="0">
                <a:latin typeface="+mj-lt"/>
              </a:rPr>
              <a:t>Guidance for SQL2014 is not to exceed 256GB of in-memory table user data</a:t>
            </a:r>
          </a:p>
          <a:p>
            <a:pPr marL="257151" lvl="1" indent="-257151">
              <a:buFont typeface="Arial" panose="020B0604020202020204" pitchFamily="34" charset="0"/>
              <a:buChar char="•"/>
            </a:pPr>
            <a:endParaRPr lang="en-US" sz="1800" dirty="0">
              <a:latin typeface="+mj-lt"/>
            </a:endParaRPr>
          </a:p>
          <a:p>
            <a:r>
              <a:rPr lang="en-US" sz="4800" dirty="0" smtClean="0"/>
              <a:t>Integrated with Resource Governor</a:t>
            </a:r>
            <a:endParaRPr lang="en-US" sz="4800" dirty="0"/>
          </a:p>
          <a:p>
            <a:pPr marL="257151" lvl="1" indent="-257151">
              <a:buFont typeface="Arial" panose="020B0604020202020204" pitchFamily="34" charset="0"/>
              <a:buChar char="•"/>
            </a:pPr>
            <a:r>
              <a:rPr lang="en-US" sz="2000" dirty="0" smtClean="0">
                <a:latin typeface="+mj-lt"/>
              </a:rPr>
              <a:t>Recommend using dedicated resource pool</a:t>
            </a:r>
          </a:p>
          <a:p>
            <a:pPr marL="257151" lvl="1" indent="-257151">
              <a:buFont typeface="Arial" panose="020B0604020202020204" pitchFamily="34" charset="0"/>
              <a:buChar char="•"/>
            </a:pPr>
            <a:r>
              <a:rPr lang="en-US" sz="2000" dirty="0" smtClean="0">
                <a:latin typeface="+mj-lt"/>
              </a:rPr>
              <a:t>To </a:t>
            </a:r>
            <a:r>
              <a:rPr lang="en-US" sz="2000" dirty="0">
                <a:latin typeface="+mj-lt"/>
              </a:rPr>
              <a:t>ensure performance stability for disk-based table workloads</a:t>
            </a:r>
          </a:p>
          <a:p>
            <a:pPr marL="257151" lvl="1" indent="-257151">
              <a:buFont typeface="Arial" panose="020B0604020202020204" pitchFamily="34" charset="0"/>
              <a:buChar char="•"/>
            </a:pPr>
            <a:r>
              <a:rPr lang="en-US" sz="2000" dirty="0">
                <a:latin typeface="+mj-lt"/>
              </a:rPr>
              <a:t>“Bind” a database to a resource pool</a:t>
            </a:r>
          </a:p>
          <a:p>
            <a:pPr marL="257151" lvl="1" indent="-257151">
              <a:buFont typeface="Arial" panose="020B0604020202020204" pitchFamily="34" charset="0"/>
              <a:buChar char="•"/>
            </a:pPr>
            <a:r>
              <a:rPr lang="en-US" sz="2000" dirty="0" smtClean="0">
                <a:latin typeface="+mj-lt"/>
              </a:rPr>
              <a:t>Memory-optimized </a:t>
            </a:r>
            <a:r>
              <a:rPr lang="en-US" sz="2000" dirty="0">
                <a:latin typeface="+mj-lt"/>
              </a:rPr>
              <a:t>tables </a:t>
            </a:r>
            <a:r>
              <a:rPr lang="en-US" sz="2000" dirty="0" smtClean="0">
                <a:latin typeface="+mj-lt"/>
              </a:rPr>
              <a:t>cannot </a:t>
            </a:r>
            <a:r>
              <a:rPr lang="en-US" sz="2000" dirty="0">
                <a:latin typeface="+mj-lt"/>
              </a:rPr>
              <a:t>exceed the limit of the resource pool</a:t>
            </a:r>
          </a:p>
          <a:p>
            <a:pPr marL="257151" lvl="1" indent="-257151">
              <a:buFont typeface="Arial" panose="020B0604020202020204" pitchFamily="34" charset="0"/>
              <a:buChar char="•"/>
            </a:pPr>
            <a:r>
              <a:rPr lang="en-US" sz="2000" dirty="0">
                <a:latin typeface="+mj-lt"/>
              </a:rPr>
              <a:t>Hard top </a:t>
            </a:r>
            <a:r>
              <a:rPr lang="en-US" sz="2000" dirty="0" smtClean="0">
                <a:latin typeface="+mj-lt"/>
              </a:rPr>
              <a:t>limit (function of the physical memory) to </a:t>
            </a:r>
            <a:r>
              <a:rPr lang="en-US" sz="2000" dirty="0">
                <a:latin typeface="+mj-lt"/>
              </a:rPr>
              <a:t>ensure system remains stable under memory pressure</a:t>
            </a:r>
          </a:p>
          <a:p>
            <a:pPr marL="0" indent="0">
              <a:buNone/>
            </a:pPr>
            <a:endParaRPr lang="en-US" sz="4800" dirty="0"/>
          </a:p>
        </p:txBody>
      </p:sp>
    </p:spTree>
    <p:extLst>
      <p:ext uri="{BB962C8B-B14F-4D97-AF65-F5344CB8AC3E}">
        <p14:creationId xmlns:p14="http://schemas.microsoft.com/office/powerpoint/2010/main" val="3983406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465C35E-C006-4520-AA9D-7303752EF049}" vid="{E8830119-157E-4884-A095-434DA3D8AE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DBI-B385</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e36bfbf9-5e42-489c-a259-4c54eb22cb57"/>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DBI-B385</Template>
  <TotalTime>1074</TotalTime>
  <Words>5865</Words>
  <Application>Microsoft Office PowerPoint</Application>
  <PresentationFormat>Custom</PresentationFormat>
  <Paragraphs>732</Paragraphs>
  <Slides>38</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Angsana New</vt:lpstr>
      <vt:lpstr>Arial</vt:lpstr>
      <vt:lpstr>Calibri</vt:lpstr>
      <vt:lpstr>Consolas</vt:lpstr>
      <vt:lpstr>Lucida Sans</vt:lpstr>
      <vt:lpstr>Lucida Sans Unicode</vt:lpstr>
      <vt:lpstr>Segoe UI</vt:lpstr>
      <vt:lpstr>Segoe UI Light</vt:lpstr>
      <vt:lpstr>Wingdings</vt:lpstr>
      <vt:lpstr>TechEd 2014 Dk Blue</vt:lpstr>
      <vt:lpstr>PowerPoint Presentation</vt:lpstr>
      <vt:lpstr>Microsoft SQL Server 2014:      In-Memory OLTP for Database               Administrators </vt:lpstr>
      <vt:lpstr>Session Objectives And Takeaways</vt:lpstr>
      <vt:lpstr>Memory  Usage and Managment </vt:lpstr>
      <vt:lpstr>In-Memory Data Structures</vt:lpstr>
      <vt:lpstr>Memory-optimized Table: Row Format</vt:lpstr>
      <vt:lpstr>Memory Optimized Tables: Hash Indexes</vt:lpstr>
      <vt:lpstr>Memory Optimized Tables: BW Tree</vt:lpstr>
      <vt:lpstr>Memory Management</vt:lpstr>
      <vt:lpstr>Garbage Collection</vt:lpstr>
      <vt:lpstr>Memory Optimized Tables: Garbage Cleanup</vt:lpstr>
      <vt:lpstr>Memory Usage and Monitoring</vt:lpstr>
      <vt:lpstr>Demo:  Memory Usage  Sunil Agarwal</vt:lpstr>
      <vt:lpstr>On Disk Storage </vt:lpstr>
      <vt:lpstr>Disk-Based Tables – Storage Revisited</vt:lpstr>
      <vt:lpstr>Durability</vt:lpstr>
      <vt:lpstr>Storage in Memory-Optimized Filegroup</vt:lpstr>
      <vt:lpstr>Storage: Data and Delta Files</vt:lpstr>
      <vt:lpstr>Populating Data/Delta files </vt:lpstr>
      <vt:lpstr>Merge Operations</vt:lpstr>
      <vt:lpstr>Merge Operation</vt:lpstr>
      <vt:lpstr>Logging for Memory-Optimized Tables</vt:lpstr>
      <vt:lpstr>In-Memory OLTP:  Checkpoint</vt:lpstr>
      <vt:lpstr>Storage Considerations</vt:lpstr>
      <vt:lpstr>Backup for Memory-Optimized Tables</vt:lpstr>
      <vt:lpstr>In-Memory OLTP:  Recovery</vt:lpstr>
      <vt:lpstr>In-Memory OLTP: High Availability</vt:lpstr>
      <vt:lpstr> Demo  Logging and Storage</vt:lpstr>
      <vt:lpstr>Session Objectives And Takeaways</vt:lpstr>
      <vt:lpstr>Related content at TechEd</vt:lpstr>
      <vt:lpstr>Track resources</vt:lpstr>
      <vt:lpstr>Resources</vt:lpstr>
      <vt:lpstr>Complete an evaluation and enter to win!</vt:lpstr>
      <vt:lpstr>Evaluate this session</vt:lpstr>
      <vt:lpstr>PowerPoint Presentation</vt:lpstr>
      <vt:lpstr>In-Memory OLTP: Integration and Application Migration</vt:lpstr>
      <vt:lpstr>Recovery for Memory-Optimized Tables</vt:lpstr>
      <vt:lpstr>Hekaton: Recovery After Clean Shutdown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SQL Server 2014: In-Memory OLTP for Database Administrators</dc:title>
  <dc:subject>TechEd 2014</dc:subject>
  <dc:creator>Sunil Agarwal</dc:creator>
  <cp:keywords/>
  <dc:description>Template: Jordan Cayabyab, Artitudes Design
Formatting: 
Audience Type:</dc:description>
  <cp:lastModifiedBy>testadmin</cp:lastModifiedBy>
  <cp:revision>26</cp:revision>
  <dcterms:created xsi:type="dcterms:W3CDTF">2014-05-03T00:17:28Z</dcterms:created>
  <dcterms:modified xsi:type="dcterms:W3CDTF">2014-05-14T20:27:45Z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