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78" r:id="rId5"/>
    <p:sldMasterId id="2147484310" r:id="rId6"/>
  </p:sldMasterIdLst>
  <p:notesMasterIdLst>
    <p:notesMasterId r:id="rId40"/>
  </p:notesMasterIdLst>
  <p:handoutMasterIdLst>
    <p:handoutMasterId r:id="rId41"/>
  </p:handout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9"/>
    <a:srgbClr val="FFFFFF"/>
    <a:srgbClr val="0072C6"/>
    <a:srgbClr val="00BCF2"/>
    <a:srgbClr val="7FBA00"/>
    <a:srgbClr val="002050"/>
    <a:srgbClr val="000000"/>
    <a:srgbClr val="68217A"/>
    <a:srgbClr val="B4009E"/>
    <a:srgbClr val="D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2113" autoAdjust="0"/>
  </p:normalViewPr>
  <p:slideViewPr>
    <p:cSldViewPr snapToObjects="1">
      <p:cViewPr varScale="1">
        <p:scale>
          <a:sx n="116" d="100"/>
          <a:sy n="116" d="100"/>
        </p:scale>
        <p:origin x="84" y="138"/>
      </p:cViewPr>
      <p:guideLst/>
    </p:cSldViewPr>
  </p:slideViewPr>
  <p:outlineViewPr>
    <p:cViewPr>
      <p:scale>
        <a:sx n="33" d="100"/>
        <a:sy n="33" d="100"/>
      </p:scale>
      <p:origin x="0" y="-2862"/>
    </p:cViewPr>
  </p:outlineViewPr>
  <p:notesTextViewPr>
    <p:cViewPr>
      <p:scale>
        <a:sx n="3" d="2"/>
        <a:sy n="3" d="2"/>
      </p:scale>
      <p:origin x="0" y="0"/>
    </p:cViewPr>
  </p:notesTextViewPr>
  <p:sorterViewPr>
    <p:cViewPr varScale="1">
      <p:scale>
        <a:sx n="1" d="1"/>
        <a:sy n="1" d="1"/>
      </p:scale>
      <p:origin x="0" y="0"/>
    </p:cViewPr>
  </p:sorterViewPr>
  <p:notesViewPr>
    <p:cSldViewPr snapToObjects="1" showGuides="1">
      <p:cViewPr varScale="1">
        <p:scale>
          <a:sx n="81" d="100"/>
          <a:sy n="81" d="100"/>
        </p:scale>
        <p:origin x="222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commentAuthors" Target="commen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5/14/2014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5/14/2014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5/14/2014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860416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5/14/2014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075532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5/14/2014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489232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5/14/2014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007216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pPr/>
              <a:t>5/14/2014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23</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004978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Baseline run on desktop machine</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 18</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2B86637-C324-498E-827F-91620D261A11}" type="datetime1">
              <a:rPr lang="en-US" smtClean="0">
                <a:solidFill>
                  <a:prstClr val="black"/>
                </a:solidFill>
              </a:rPr>
              <a:pPr/>
              <a:t>5/14/2014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4236836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Run after migration to In-Memory</a:t>
            </a:r>
            <a:r>
              <a:rPr lang="en-US" baseline="0" dirty="0" smtClean="0"/>
              <a:t> OLTP</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 18</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9820224-126E-4578-BC82-CB916FA9E207}" type="datetime1">
              <a:rPr lang="en-US" smtClean="0">
                <a:solidFill>
                  <a:prstClr val="black"/>
                </a:solidFill>
              </a:rPr>
              <a:pPr/>
              <a:t>5/14/2014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623011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Showing disk queue length. The log file is on D:.</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 18</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1C34B7F-2F96-474E-ACBB-F8DED26E374B}" type="datetime1">
              <a:rPr lang="en-US" smtClean="0">
                <a:solidFill>
                  <a:prstClr val="black"/>
                </a:solidFill>
              </a:rPr>
              <a:pPr/>
              <a:t>5/14/2014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092572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 18</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25C046D-16C6-4AD5-88DB-E2597AB6EEF3}" type="datetime1">
              <a:rPr lang="en-US" smtClean="0">
                <a:solidFill>
                  <a:prstClr val="black"/>
                </a:solidFill>
              </a:rPr>
              <a:pPr/>
              <a:t>5/14/2014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026068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Run baseline</a:t>
            </a:r>
            <a:r>
              <a:rPr lang="en-US" baseline="0" dirty="0" smtClean="0"/>
              <a:t> on server with 4 threads</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 18</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4300643-C033-4304-922B-307C24430DED}" type="datetime1">
              <a:rPr lang="en-US" smtClean="0">
                <a:solidFill>
                  <a:prstClr val="black"/>
                </a:solidFill>
              </a:rPr>
              <a:pPr/>
              <a:t>5/14/2014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459220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In-memory OLTP version</a:t>
            </a:r>
            <a:r>
              <a:rPr lang="en-US" baseline="0" dirty="0" smtClean="0"/>
              <a:t> with 4 threads</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 18</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9903451-F278-45F7-8AE1-D25B983169DE}" type="datetime1">
              <a:rPr lang="en-US" smtClean="0">
                <a:solidFill>
                  <a:prstClr val="black"/>
                </a:solidFill>
              </a:rPr>
              <a:pPr/>
              <a:t>5/14/2014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815080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5/14/2014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9039675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Baseline run with 40 threads</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 18</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24033B4-5303-4488-A805-1654D91FDF9A}" type="datetime1">
              <a:rPr lang="en-US" smtClean="0">
                <a:solidFill>
                  <a:prstClr val="black"/>
                </a:solidFill>
              </a:rPr>
              <a:pPr/>
              <a:t>5/14/2014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501833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In-Memory</a:t>
            </a:r>
            <a:r>
              <a:rPr lang="en-US" baseline="0" dirty="0" smtClean="0"/>
              <a:t> OLTP run with 40 threads</a:t>
            </a:r>
            <a:r>
              <a:rPr lang="en-US" dirty="0" smtClean="0"/>
              <a:t>, each inserting 25,000 orders</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 18</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B3CCFF1-23BA-4AF9-AB73-E292201ED601}" type="datetime1">
              <a:rPr lang="en-US" smtClean="0">
                <a:solidFill>
                  <a:prstClr val="black"/>
                </a:solidFill>
              </a:rPr>
              <a:pPr/>
              <a:t>5/14/2014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805332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In-Memory OLTP run with 100 threads, each inserting 25,000 orders</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 18</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214F139-1330-445F-A7E7-A4A2D137064C}" type="datetime1">
              <a:rPr lang="en-US" smtClean="0">
                <a:solidFill>
                  <a:prstClr val="black"/>
                </a:solidFill>
              </a:rPr>
              <a:pPr/>
              <a:t>5/14/2014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1002107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sz="900" kern="1200" dirty="0" smtClean="0">
              <a:solidFill>
                <a:schemeClr val="tx1"/>
              </a:solidFill>
              <a:latin typeface="Segoe UI" pitchFamily="34" charset="0"/>
              <a:ea typeface="+mn-ea"/>
              <a:cs typeface="+mn-cs"/>
            </a:endParaRPr>
          </a:p>
        </p:txBody>
      </p:sp>
      <p:sp>
        <p:nvSpPr>
          <p:cNvPr id="5" name="Date Placeholder 4"/>
          <p:cNvSpPr>
            <a:spLocks noGrp="1"/>
          </p:cNvSpPr>
          <p:nvPr>
            <p:ph type="dt" idx="10"/>
          </p:nvPr>
        </p:nvSpPr>
        <p:spPr/>
        <p:txBody>
          <a:bodyPr/>
          <a:lstStyle/>
          <a:p>
            <a:fld id="{F22B3E36-5CE0-4CB7-82DE-38A88C71BFA8}" type="datetime1">
              <a:rPr lang="en-US" smtClean="0">
                <a:solidFill>
                  <a:prstClr val="black"/>
                </a:solidFill>
              </a:rPr>
              <a:pPr/>
              <a:t>5/14/2014</a:t>
            </a:fld>
            <a:endParaRPr lang="en-US" dirty="0">
              <a:solidFill>
                <a:prstClr val="black"/>
              </a:solidFill>
            </a:endParaRPr>
          </a:p>
        </p:txBody>
      </p:sp>
      <p:sp>
        <p:nvSpPr>
          <p:cNvPr id="6" name="Footer Placeholder 5"/>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solidFill>
                  <a:prstClr val="black"/>
                </a:solidFill>
              </a:rPr>
              <a:pPr/>
              <a:t>3</a:t>
            </a:fld>
            <a:endParaRPr lang="en-US" dirty="0">
              <a:solidFill>
                <a:prstClr val="black"/>
              </a:solidFill>
            </a:endParaRPr>
          </a:p>
        </p:txBody>
      </p:sp>
      <p:sp>
        <p:nvSpPr>
          <p:cNvPr id="8" name="Header Placeholder 7"/>
          <p:cNvSpPr>
            <a:spLocks noGrp="1"/>
          </p:cNvSpPr>
          <p:nvPr>
            <p:ph type="hdr" sz="quarter" idx="13"/>
          </p:nvPr>
        </p:nvSpPr>
        <p:spPr/>
        <p:txBody>
          <a:bodyPr/>
          <a:lstStyle/>
          <a:p>
            <a:r>
              <a:rPr lang="en-US" dirty="0">
                <a:solidFill>
                  <a:prstClr val="black"/>
                </a:solidFill>
              </a:rPr>
              <a:t>Tech Ready 15</a:t>
            </a:r>
          </a:p>
        </p:txBody>
      </p:sp>
    </p:spTree>
    <p:extLst>
      <p:ext uri="{BB962C8B-B14F-4D97-AF65-F5344CB8AC3E}">
        <p14:creationId xmlns:p14="http://schemas.microsoft.com/office/powerpoint/2010/main" val="2771380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latin typeface="Segoe UI Light" pitchFamily="34" charset="0"/>
                <a:ea typeface="+mn-ea"/>
                <a:cs typeface="+mn-cs"/>
              </a:rPr>
              <a:t>-- cheats for low-memory systems: [for laptop-based demos]</a:t>
            </a:r>
          </a:p>
          <a:p>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USE AdventureWorks2012</a:t>
            </a:r>
          </a:p>
          <a:p>
            <a:r>
              <a:rPr lang="en-US" sz="900" kern="1200" dirty="0" smtClean="0">
                <a:solidFill>
                  <a:schemeClr val="tx1"/>
                </a:solidFill>
                <a:latin typeface="Segoe UI Light" pitchFamily="34" charset="0"/>
                <a:ea typeface="+mn-ea"/>
                <a:cs typeface="+mn-cs"/>
              </a:rPr>
              <a:t>GO</a:t>
            </a:r>
          </a:p>
          <a:p>
            <a:r>
              <a:rPr lang="en-US" sz="900" kern="1200" dirty="0" smtClean="0">
                <a:solidFill>
                  <a:schemeClr val="tx1"/>
                </a:solidFill>
                <a:latin typeface="Segoe UI Light" pitchFamily="34" charset="0"/>
                <a:ea typeface="+mn-ea"/>
                <a:cs typeface="+mn-cs"/>
              </a:rPr>
              <a:t>DELETE FROM </a:t>
            </a:r>
            <a:r>
              <a:rPr lang="en-US" sz="900" kern="1200" dirty="0" err="1" smtClean="0">
                <a:solidFill>
                  <a:schemeClr val="tx1"/>
                </a:solidFill>
                <a:latin typeface="Segoe UI Light" pitchFamily="34" charset="0"/>
                <a:ea typeface="+mn-ea"/>
                <a:cs typeface="+mn-cs"/>
              </a:rPr>
              <a:t>Sales.SalesOrderHeader_inmem</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GO</a:t>
            </a:r>
          </a:p>
          <a:p>
            <a:r>
              <a:rPr lang="en-US" sz="900" kern="1200" dirty="0" smtClean="0">
                <a:solidFill>
                  <a:schemeClr val="tx1"/>
                </a:solidFill>
                <a:latin typeface="Segoe UI Light" pitchFamily="34" charset="0"/>
                <a:ea typeface="+mn-ea"/>
                <a:cs typeface="+mn-cs"/>
              </a:rPr>
              <a:t>DELETE FROM </a:t>
            </a:r>
            <a:r>
              <a:rPr lang="en-US" sz="900" kern="1200" dirty="0" err="1" smtClean="0">
                <a:solidFill>
                  <a:schemeClr val="tx1"/>
                </a:solidFill>
                <a:latin typeface="Segoe UI Light" pitchFamily="34" charset="0"/>
                <a:ea typeface="+mn-ea"/>
                <a:cs typeface="+mn-cs"/>
              </a:rPr>
              <a:t>Sales.SalesOrderDetail_inmem</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GO</a:t>
            </a:r>
          </a:p>
          <a:p>
            <a:r>
              <a:rPr lang="en-US" sz="900" kern="1200" dirty="0" smtClean="0">
                <a:solidFill>
                  <a:schemeClr val="tx1"/>
                </a:solidFill>
                <a:latin typeface="Segoe UI Light" pitchFamily="34" charset="0"/>
                <a:ea typeface="+mn-ea"/>
                <a:cs typeface="+mn-cs"/>
              </a:rPr>
              <a:t>CHECKPOINT</a:t>
            </a:r>
          </a:p>
          <a:p>
            <a:r>
              <a:rPr lang="en-US" sz="900" kern="1200" dirty="0" smtClean="0">
                <a:solidFill>
                  <a:schemeClr val="tx1"/>
                </a:solidFill>
                <a:latin typeface="Segoe UI Light" pitchFamily="34" charset="0"/>
                <a:ea typeface="+mn-ea"/>
                <a:cs typeface="+mn-cs"/>
              </a:rPr>
              <a:t>GO 3</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USE master</a:t>
            </a:r>
          </a:p>
          <a:p>
            <a:r>
              <a:rPr lang="en-US" sz="900" kern="1200" dirty="0" smtClean="0">
                <a:solidFill>
                  <a:schemeClr val="tx1"/>
                </a:solidFill>
                <a:latin typeface="Segoe UI Light" pitchFamily="34" charset="0"/>
                <a:ea typeface="+mn-ea"/>
                <a:cs typeface="+mn-cs"/>
              </a:rPr>
              <a:t>GO</a:t>
            </a:r>
          </a:p>
          <a:p>
            <a:r>
              <a:rPr lang="en-US" sz="900" kern="1200" dirty="0" smtClean="0">
                <a:solidFill>
                  <a:schemeClr val="tx1"/>
                </a:solidFill>
                <a:latin typeface="Segoe UI Light" pitchFamily="34" charset="0"/>
                <a:ea typeface="+mn-ea"/>
                <a:cs typeface="+mn-cs"/>
              </a:rPr>
              <a:t>IF EXISTS (SELECT * FROM </a:t>
            </a:r>
            <a:r>
              <a:rPr lang="en-US" sz="900" kern="1200" dirty="0" err="1" smtClean="0">
                <a:solidFill>
                  <a:schemeClr val="tx1"/>
                </a:solidFill>
                <a:latin typeface="Segoe UI Light" pitchFamily="34" charset="0"/>
                <a:ea typeface="+mn-ea"/>
                <a:cs typeface="+mn-cs"/>
              </a:rPr>
              <a:t>sys.resource_governor_resource_pools</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rp</a:t>
            </a:r>
            <a:r>
              <a:rPr lang="en-US" sz="900" kern="1200" dirty="0" smtClean="0">
                <a:solidFill>
                  <a:schemeClr val="tx1"/>
                </a:solidFill>
                <a:latin typeface="Segoe UI Light" pitchFamily="34" charset="0"/>
                <a:ea typeface="+mn-ea"/>
                <a:cs typeface="+mn-cs"/>
              </a:rPr>
              <a:t> join </a:t>
            </a:r>
            <a:r>
              <a:rPr lang="en-US" sz="900" kern="1200" dirty="0" err="1" smtClean="0">
                <a:solidFill>
                  <a:schemeClr val="tx1"/>
                </a:solidFill>
                <a:latin typeface="Segoe UI Light" pitchFamily="34" charset="0"/>
                <a:ea typeface="+mn-ea"/>
                <a:cs typeface="+mn-cs"/>
              </a:rPr>
              <a:t>sys.databases</a:t>
            </a:r>
            <a:r>
              <a:rPr lang="en-US" sz="900" kern="1200" dirty="0" smtClean="0">
                <a:solidFill>
                  <a:schemeClr val="tx1"/>
                </a:solidFill>
                <a:latin typeface="Segoe UI Light" pitchFamily="34" charset="0"/>
                <a:ea typeface="+mn-ea"/>
                <a:cs typeface="+mn-cs"/>
              </a:rPr>
              <a:t> d on </a:t>
            </a:r>
            <a:r>
              <a:rPr lang="en-US" sz="900" kern="1200" dirty="0" err="1" smtClean="0">
                <a:solidFill>
                  <a:schemeClr val="tx1"/>
                </a:solidFill>
                <a:latin typeface="Segoe UI Light" pitchFamily="34" charset="0"/>
                <a:ea typeface="+mn-ea"/>
                <a:cs typeface="+mn-cs"/>
              </a:rPr>
              <a:t>rp.pool_id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d.resource_pool_id</a:t>
            </a:r>
            <a:r>
              <a:rPr lang="en-US" sz="900" kern="1200" dirty="0" smtClean="0">
                <a:solidFill>
                  <a:schemeClr val="tx1"/>
                </a:solidFill>
                <a:latin typeface="Segoe UI Light" pitchFamily="34" charset="0"/>
                <a:ea typeface="+mn-ea"/>
                <a:cs typeface="+mn-cs"/>
              </a:rPr>
              <a:t> WHERE d.name=N'AdventureWorks2012')</a:t>
            </a:r>
          </a:p>
          <a:p>
            <a:r>
              <a:rPr lang="en-US" sz="900" kern="1200" dirty="0" smtClean="0">
                <a:solidFill>
                  <a:schemeClr val="tx1"/>
                </a:solidFill>
                <a:latin typeface="Segoe UI Light" pitchFamily="34" charset="0"/>
                <a:ea typeface="+mn-ea"/>
                <a:cs typeface="+mn-cs"/>
              </a:rPr>
              <a:t>BEGIN</a:t>
            </a:r>
          </a:p>
          <a:p>
            <a:r>
              <a:rPr lang="en-US" sz="900" kern="1200" dirty="0" smtClean="0">
                <a:solidFill>
                  <a:schemeClr val="tx1"/>
                </a:solidFill>
                <a:latin typeface="Segoe UI Light" pitchFamily="34" charset="0"/>
                <a:ea typeface="+mn-ea"/>
                <a:cs typeface="+mn-cs"/>
              </a:rPr>
              <a:t>EXEC </a:t>
            </a:r>
            <a:r>
              <a:rPr lang="en-US" sz="900" kern="1200" dirty="0" err="1" smtClean="0">
                <a:solidFill>
                  <a:schemeClr val="tx1"/>
                </a:solidFill>
                <a:latin typeface="Segoe UI Light" pitchFamily="34" charset="0"/>
                <a:ea typeface="+mn-ea"/>
                <a:cs typeface="+mn-cs"/>
              </a:rPr>
              <a:t>sp_xtp_unbind_db_resource_pool</a:t>
            </a:r>
            <a:r>
              <a:rPr lang="en-US" sz="900" kern="1200" dirty="0" smtClean="0">
                <a:solidFill>
                  <a:schemeClr val="tx1"/>
                </a:solidFill>
                <a:latin typeface="Segoe UI Light" pitchFamily="34" charset="0"/>
                <a:ea typeface="+mn-ea"/>
                <a:cs typeface="+mn-cs"/>
              </a:rPr>
              <a:t> 'AdventureWorks2012'</a:t>
            </a:r>
          </a:p>
          <a:p>
            <a:r>
              <a:rPr lang="en-US" sz="900" kern="1200" dirty="0" smtClean="0">
                <a:solidFill>
                  <a:schemeClr val="tx1"/>
                </a:solidFill>
                <a:latin typeface="Segoe UI Light" pitchFamily="34" charset="0"/>
                <a:ea typeface="+mn-ea"/>
                <a:cs typeface="+mn-cs"/>
              </a:rPr>
              <a:t>END</a:t>
            </a:r>
          </a:p>
          <a:p>
            <a:r>
              <a:rPr lang="en-US" sz="900" kern="1200" dirty="0" smtClean="0">
                <a:solidFill>
                  <a:schemeClr val="tx1"/>
                </a:solidFill>
                <a:latin typeface="Segoe UI Light" pitchFamily="34" charset="0"/>
                <a:ea typeface="+mn-ea"/>
                <a:cs typeface="+mn-cs"/>
              </a:rPr>
              <a:t>GO</a:t>
            </a:r>
          </a:p>
          <a:p>
            <a:r>
              <a:rPr lang="en-US" sz="900" kern="1200" dirty="0" smtClean="0">
                <a:solidFill>
                  <a:schemeClr val="tx1"/>
                </a:solidFill>
                <a:latin typeface="Segoe UI Light" pitchFamily="34" charset="0"/>
                <a:ea typeface="+mn-ea"/>
                <a:cs typeface="+mn-cs"/>
              </a:rPr>
              <a:t>ALTER DATABASE AdventureWorks2012 SET OFFLINE WITH ROLLBACK IMMEDIATE</a:t>
            </a:r>
          </a:p>
          <a:p>
            <a:r>
              <a:rPr lang="en-US" sz="900" kern="1200" dirty="0" smtClean="0">
                <a:solidFill>
                  <a:schemeClr val="tx1"/>
                </a:solidFill>
                <a:latin typeface="Segoe UI Light" pitchFamily="34" charset="0"/>
                <a:ea typeface="+mn-ea"/>
                <a:cs typeface="+mn-cs"/>
              </a:rPr>
              <a:t>GO</a:t>
            </a:r>
          </a:p>
          <a:p>
            <a:r>
              <a:rPr lang="en-US" sz="900" kern="1200" dirty="0" smtClean="0">
                <a:solidFill>
                  <a:schemeClr val="tx1"/>
                </a:solidFill>
                <a:latin typeface="Segoe UI Light" pitchFamily="34" charset="0"/>
                <a:ea typeface="+mn-ea"/>
                <a:cs typeface="+mn-cs"/>
              </a:rPr>
              <a:t>ALTER RESOURCE GOVERNOR RECONFIGURE</a:t>
            </a:r>
          </a:p>
          <a:p>
            <a:r>
              <a:rPr lang="en-US" sz="900" kern="1200" dirty="0" smtClean="0">
                <a:solidFill>
                  <a:schemeClr val="tx1"/>
                </a:solidFill>
                <a:latin typeface="Segoe UI Light" pitchFamily="34" charset="0"/>
                <a:ea typeface="+mn-ea"/>
                <a:cs typeface="+mn-cs"/>
              </a:rPr>
              <a:t>GO</a:t>
            </a:r>
          </a:p>
          <a:p>
            <a:r>
              <a:rPr lang="en-US" sz="900" kern="1200" dirty="0" smtClean="0">
                <a:solidFill>
                  <a:schemeClr val="tx1"/>
                </a:solidFill>
                <a:latin typeface="Segoe UI Light" pitchFamily="34" charset="0"/>
                <a:ea typeface="+mn-ea"/>
                <a:cs typeface="+mn-cs"/>
              </a:rPr>
              <a:t>ALTER DATABASE AdventureWorks2012 SET ONLINE</a:t>
            </a:r>
          </a:p>
          <a:p>
            <a:r>
              <a:rPr lang="en-US" sz="900" kern="1200" dirty="0" smtClean="0">
                <a:solidFill>
                  <a:schemeClr val="tx1"/>
                </a:solidFill>
                <a:latin typeface="Segoe UI Light" pitchFamily="34" charset="0"/>
                <a:ea typeface="+mn-ea"/>
                <a:cs typeface="+mn-cs"/>
              </a:rPr>
              <a:t>GO</a:t>
            </a:r>
          </a:p>
          <a:p>
            <a:r>
              <a:rPr lang="en-US" sz="900" kern="1200" dirty="0" smtClean="0">
                <a:solidFill>
                  <a:schemeClr val="tx1"/>
                </a:solidFill>
                <a:latin typeface="Segoe UI Light" pitchFamily="34" charset="0"/>
                <a:ea typeface="+mn-ea"/>
                <a:cs typeface="+mn-cs"/>
              </a:rPr>
              <a:t>*/</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USE [AdventureWorks2012]</a:t>
            </a:r>
          </a:p>
          <a:p>
            <a:r>
              <a:rPr lang="en-US" sz="900" kern="1200" dirty="0" smtClean="0">
                <a:solidFill>
                  <a:schemeClr val="tx1"/>
                </a:solidFill>
                <a:latin typeface="Segoe UI Light" pitchFamily="34" charset="0"/>
                <a:ea typeface="+mn-ea"/>
                <a:cs typeface="+mn-cs"/>
              </a:rPr>
              <a:t>GO</a:t>
            </a:r>
          </a:p>
          <a:p>
            <a:endParaRPr lang="en-US" sz="900" kern="1200" dirty="0" smtClean="0">
              <a:solidFill>
                <a:schemeClr val="tx1"/>
              </a:solidFill>
              <a:latin typeface="Segoe UI Light" pitchFamily="34" charset="0"/>
              <a:ea typeface="+mn-ea"/>
              <a:cs typeface="+mn-cs"/>
            </a:endParaRP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 insert sales order in disk-based tables</a:t>
            </a:r>
          </a:p>
          <a:p>
            <a:r>
              <a:rPr lang="en-US" sz="900" kern="1200" dirty="0" smtClean="0">
                <a:solidFill>
                  <a:schemeClr val="tx1"/>
                </a:solidFill>
                <a:latin typeface="Segoe UI Light" pitchFamily="34" charset="0"/>
                <a:ea typeface="+mn-ea"/>
                <a:cs typeface="+mn-cs"/>
              </a:rPr>
              <a:t>IF </a:t>
            </a:r>
            <a:r>
              <a:rPr lang="en-US" sz="900" kern="1200" dirty="0" err="1" smtClean="0">
                <a:solidFill>
                  <a:schemeClr val="tx1"/>
                </a:solidFill>
                <a:latin typeface="Segoe UI Light" pitchFamily="34" charset="0"/>
                <a:ea typeface="+mn-ea"/>
                <a:cs typeface="+mn-cs"/>
              </a:rPr>
              <a:t>object_id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Sales.usp_InsertSalesOrder_ondisk</a:t>
            </a:r>
            <a:r>
              <a:rPr lang="en-US" sz="900" kern="1200" dirty="0" smtClean="0">
                <a:solidFill>
                  <a:schemeClr val="tx1"/>
                </a:solidFill>
                <a:latin typeface="Segoe UI Light" pitchFamily="34" charset="0"/>
                <a:ea typeface="+mn-ea"/>
                <a:cs typeface="+mn-cs"/>
              </a:rPr>
              <a:t>') IS NOT NULL</a:t>
            </a:r>
          </a:p>
          <a:p>
            <a:r>
              <a:rPr lang="en-US" sz="900" kern="1200" dirty="0" smtClean="0">
                <a:solidFill>
                  <a:schemeClr val="tx1"/>
                </a:solidFill>
                <a:latin typeface="Segoe UI Light" pitchFamily="34" charset="0"/>
                <a:ea typeface="+mn-ea"/>
                <a:cs typeface="+mn-cs"/>
              </a:rPr>
              <a:t>DROP PROCEDURE Sales.[</a:t>
            </a:r>
            <a:r>
              <a:rPr lang="en-US" sz="900" kern="1200" dirty="0" err="1" smtClean="0">
                <a:solidFill>
                  <a:schemeClr val="tx1"/>
                </a:solidFill>
                <a:latin typeface="Segoe UI Light" pitchFamily="34" charset="0"/>
                <a:ea typeface="+mn-ea"/>
                <a:cs typeface="+mn-cs"/>
              </a:rPr>
              <a:t>usp_InsertSalesOrder_ondisk</a:t>
            </a:r>
            <a:r>
              <a:rPr lang="en-US" sz="900" kern="1200" dirty="0" smtClean="0">
                <a:solidFill>
                  <a:schemeClr val="tx1"/>
                </a:solidFill>
                <a:latin typeface="Segoe UI Light" pitchFamily="34" charset="0"/>
                <a:ea typeface="+mn-ea"/>
                <a:cs typeface="+mn-cs"/>
              </a:rPr>
              <a:t>] </a:t>
            </a:r>
          </a:p>
          <a:p>
            <a:r>
              <a:rPr lang="en-US" sz="900" kern="1200" dirty="0" smtClean="0">
                <a:solidFill>
                  <a:schemeClr val="tx1"/>
                </a:solidFill>
                <a:latin typeface="Segoe UI Light" pitchFamily="34" charset="0"/>
                <a:ea typeface="+mn-ea"/>
                <a:cs typeface="+mn-cs"/>
              </a:rPr>
              <a:t>GO</a:t>
            </a:r>
          </a:p>
          <a:p>
            <a:r>
              <a:rPr lang="en-US" sz="900" kern="1200" dirty="0" smtClean="0">
                <a:solidFill>
                  <a:schemeClr val="tx1"/>
                </a:solidFill>
                <a:latin typeface="Segoe UI Light" pitchFamily="34" charset="0"/>
                <a:ea typeface="+mn-ea"/>
                <a:cs typeface="+mn-cs"/>
              </a:rPr>
              <a:t>CREATE PROCEDURE [Sales].[</a:t>
            </a:r>
            <a:r>
              <a:rPr lang="en-US" sz="900" kern="1200" dirty="0" err="1" smtClean="0">
                <a:solidFill>
                  <a:schemeClr val="tx1"/>
                </a:solidFill>
                <a:latin typeface="Segoe UI Light" pitchFamily="34" charset="0"/>
                <a:ea typeface="+mn-ea"/>
                <a:cs typeface="+mn-cs"/>
              </a:rPr>
              <a:t>usp_InsertSalesOrder_ondisk</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SalesOrderID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OUTPUT,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DueDate</a:t>
            </a:r>
            <a:r>
              <a:rPr lang="en-US" sz="900" kern="1200" dirty="0" smtClean="0">
                <a:solidFill>
                  <a:schemeClr val="tx1"/>
                </a:solidFill>
                <a:latin typeface="Segoe UI Light" pitchFamily="34" charset="0"/>
                <a:ea typeface="+mn-ea"/>
                <a:cs typeface="+mn-cs"/>
              </a:rPr>
              <a:t> [datetime2](7) ,</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CustomerID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BillToAddressID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ShipToAddressID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ShipMethodID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SalesOrderDetails</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Sales.SalesOrderDetailType_ondisk</a:t>
            </a:r>
            <a:r>
              <a:rPr lang="en-US" sz="900" kern="1200" dirty="0" smtClean="0">
                <a:solidFill>
                  <a:schemeClr val="tx1"/>
                </a:solidFill>
                <a:latin typeface="Segoe UI Light" pitchFamily="34" charset="0"/>
                <a:ea typeface="+mn-ea"/>
                <a:cs typeface="+mn-cs"/>
              </a:rPr>
              <a:t> READONLY,</a:t>
            </a:r>
          </a:p>
          <a:p>
            <a:r>
              <a:rPr lang="en-US" sz="900" kern="1200" dirty="0" smtClean="0">
                <a:solidFill>
                  <a:schemeClr val="tx1"/>
                </a:solidFill>
                <a:latin typeface="Segoe UI Light" pitchFamily="34" charset="0"/>
                <a:ea typeface="+mn-ea"/>
                <a:cs typeface="+mn-cs"/>
              </a:rPr>
              <a:t>@Status [</a:t>
            </a:r>
            <a:r>
              <a:rPr lang="en-US" sz="900" kern="1200" dirty="0" err="1" smtClean="0">
                <a:solidFill>
                  <a:schemeClr val="tx1"/>
                </a:solidFill>
                <a:latin typeface="Segoe UI Light" pitchFamily="34" charset="0"/>
                <a:ea typeface="+mn-ea"/>
                <a:cs typeface="+mn-cs"/>
              </a:rPr>
              <a:t>tinyint</a:t>
            </a:r>
            <a:r>
              <a:rPr lang="en-US" sz="900" kern="1200" dirty="0" smtClean="0">
                <a:solidFill>
                  <a:schemeClr val="tx1"/>
                </a:solidFill>
                <a:latin typeface="Segoe UI Light" pitchFamily="34" charset="0"/>
                <a:ea typeface="+mn-ea"/>
                <a:cs typeface="+mn-cs"/>
              </a:rPr>
              <a:t>]  = 1,</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OnlineOrderFlag</a:t>
            </a:r>
            <a:r>
              <a:rPr lang="en-US" sz="900" kern="1200" dirty="0" smtClean="0">
                <a:solidFill>
                  <a:schemeClr val="tx1"/>
                </a:solidFill>
                <a:latin typeface="Segoe UI Light" pitchFamily="34" charset="0"/>
                <a:ea typeface="+mn-ea"/>
                <a:cs typeface="+mn-cs"/>
              </a:rPr>
              <a:t> [bit] = 1,</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PurchaseOrderNumber</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nvarchar</a:t>
            </a:r>
            <a:r>
              <a:rPr lang="en-US" sz="900" kern="1200" dirty="0" smtClean="0">
                <a:solidFill>
                  <a:schemeClr val="tx1"/>
                </a:solidFill>
                <a:latin typeface="Segoe UI Light" pitchFamily="34" charset="0"/>
                <a:ea typeface="+mn-ea"/>
                <a:cs typeface="+mn-cs"/>
              </a:rPr>
              <a:t>](25) = NULL,</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AccountNumber</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nvarchar</a:t>
            </a:r>
            <a:r>
              <a:rPr lang="en-US" sz="900" kern="1200" dirty="0" smtClean="0">
                <a:solidFill>
                  <a:schemeClr val="tx1"/>
                </a:solidFill>
                <a:latin typeface="Segoe UI Light" pitchFamily="34" charset="0"/>
                <a:ea typeface="+mn-ea"/>
                <a:cs typeface="+mn-cs"/>
              </a:rPr>
              <a:t>](15) = NULL,</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SalesPersonID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 -1,</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TerritoryID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 NULL,</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CreditCardID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 NULL,</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CreditCardApprovalCode</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varchar</a:t>
            </a:r>
            <a:r>
              <a:rPr lang="en-US" sz="900" kern="1200" dirty="0" smtClean="0">
                <a:solidFill>
                  <a:schemeClr val="tx1"/>
                </a:solidFill>
                <a:latin typeface="Segoe UI Light" pitchFamily="34" charset="0"/>
                <a:ea typeface="+mn-ea"/>
                <a:cs typeface="+mn-cs"/>
              </a:rPr>
              <a:t>](15) = NULL,</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CurrencyRateID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 NULL,</a:t>
            </a:r>
          </a:p>
          <a:p>
            <a:r>
              <a:rPr lang="en-US" sz="900" kern="1200" dirty="0" smtClean="0">
                <a:solidFill>
                  <a:schemeClr val="tx1"/>
                </a:solidFill>
                <a:latin typeface="Segoe UI Light" pitchFamily="34" charset="0"/>
                <a:ea typeface="+mn-ea"/>
                <a:cs typeface="+mn-cs"/>
              </a:rPr>
              <a:t>@Comment </a:t>
            </a:r>
            <a:r>
              <a:rPr lang="en-US" sz="900" kern="1200" dirty="0" err="1" smtClean="0">
                <a:solidFill>
                  <a:schemeClr val="tx1"/>
                </a:solidFill>
                <a:latin typeface="Segoe UI Light" pitchFamily="34" charset="0"/>
                <a:ea typeface="+mn-ea"/>
                <a:cs typeface="+mn-cs"/>
              </a:rPr>
              <a:t>nvarchar</a:t>
            </a:r>
            <a:r>
              <a:rPr lang="en-US" sz="900" kern="1200" dirty="0" smtClean="0">
                <a:solidFill>
                  <a:schemeClr val="tx1"/>
                </a:solidFill>
                <a:latin typeface="Segoe UI Light" pitchFamily="34" charset="0"/>
                <a:ea typeface="+mn-ea"/>
                <a:cs typeface="+mn-cs"/>
              </a:rPr>
              <a:t>(128) = NULL</a:t>
            </a:r>
          </a:p>
          <a:p>
            <a:r>
              <a:rPr lang="en-US" sz="900" kern="1200" dirty="0" smtClean="0">
                <a:solidFill>
                  <a:schemeClr val="tx1"/>
                </a:solidFill>
                <a:latin typeface="Segoe UI Light" pitchFamily="34" charset="0"/>
                <a:ea typeface="+mn-ea"/>
                <a:cs typeface="+mn-cs"/>
              </a:rPr>
              <a:t>AS</a:t>
            </a:r>
          </a:p>
          <a:p>
            <a:r>
              <a:rPr lang="en-US" sz="900" kern="1200" dirty="0" smtClean="0">
                <a:solidFill>
                  <a:schemeClr val="tx1"/>
                </a:solidFill>
                <a:latin typeface="Segoe UI Light" pitchFamily="34" charset="0"/>
                <a:ea typeface="+mn-ea"/>
                <a:cs typeface="+mn-cs"/>
              </a:rPr>
              <a:t>BEGIN </a:t>
            </a:r>
          </a:p>
          <a:p>
            <a:r>
              <a:rPr lang="en-US" sz="900" kern="1200" dirty="0" smtClean="0">
                <a:solidFill>
                  <a:schemeClr val="tx1"/>
                </a:solidFill>
                <a:latin typeface="Segoe UI Light" pitchFamily="34" charset="0"/>
                <a:ea typeface="+mn-ea"/>
                <a:cs typeface="+mn-cs"/>
              </a:rPr>
              <a:t>BEGIN TRAN</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DECLARE @</a:t>
            </a:r>
            <a:r>
              <a:rPr lang="en-US" sz="900" kern="1200" dirty="0" err="1" smtClean="0">
                <a:solidFill>
                  <a:schemeClr val="tx1"/>
                </a:solidFill>
                <a:latin typeface="Segoe UI Light" pitchFamily="34" charset="0"/>
                <a:ea typeface="+mn-ea"/>
                <a:cs typeface="+mn-cs"/>
              </a:rPr>
              <a:t>OrderDate</a:t>
            </a:r>
            <a:r>
              <a:rPr lang="en-US" sz="900" kern="1200" dirty="0" smtClean="0">
                <a:solidFill>
                  <a:schemeClr val="tx1"/>
                </a:solidFill>
                <a:latin typeface="Segoe UI Light" pitchFamily="34" charset="0"/>
                <a:ea typeface="+mn-ea"/>
                <a:cs typeface="+mn-cs"/>
              </a:rPr>
              <a:t> datetime2 = </a:t>
            </a:r>
            <a:r>
              <a:rPr lang="en-US" sz="900" kern="1200" dirty="0" err="1" smtClean="0">
                <a:solidFill>
                  <a:schemeClr val="tx1"/>
                </a:solidFill>
                <a:latin typeface="Segoe UI Light" pitchFamily="34" charset="0"/>
                <a:ea typeface="+mn-ea"/>
                <a:cs typeface="+mn-cs"/>
              </a:rPr>
              <a:t>sysdatetime</a:t>
            </a:r>
            <a:r>
              <a:rPr lang="en-US" sz="900" kern="1200" dirty="0" smtClean="0">
                <a:solidFill>
                  <a:schemeClr val="tx1"/>
                </a:solidFill>
                <a:latin typeface="Segoe UI Light" pitchFamily="34" charset="0"/>
                <a:ea typeface="+mn-ea"/>
                <a:cs typeface="+mn-cs"/>
              </a:rPr>
              <a:t>()</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DECLARE @</a:t>
            </a:r>
            <a:r>
              <a:rPr lang="en-US" sz="900" kern="1200" dirty="0" err="1" smtClean="0">
                <a:solidFill>
                  <a:schemeClr val="tx1"/>
                </a:solidFill>
                <a:latin typeface="Segoe UI Light" pitchFamily="34" charset="0"/>
                <a:ea typeface="+mn-ea"/>
                <a:cs typeface="+mn-cs"/>
              </a:rPr>
              <a:t>SubTotal</a:t>
            </a:r>
            <a:r>
              <a:rPr lang="en-US" sz="900" kern="1200" dirty="0" smtClean="0">
                <a:solidFill>
                  <a:schemeClr val="tx1"/>
                </a:solidFill>
                <a:latin typeface="Segoe UI Light" pitchFamily="34" charset="0"/>
                <a:ea typeface="+mn-ea"/>
                <a:cs typeface="+mn-cs"/>
              </a:rPr>
              <a:t> money = 0</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SELECT @</a:t>
            </a:r>
            <a:r>
              <a:rPr lang="en-US" sz="900" kern="1200" dirty="0" err="1" smtClean="0">
                <a:solidFill>
                  <a:schemeClr val="tx1"/>
                </a:solidFill>
                <a:latin typeface="Segoe UI Light" pitchFamily="34" charset="0"/>
                <a:ea typeface="+mn-ea"/>
                <a:cs typeface="+mn-cs"/>
              </a:rPr>
              <a:t>SubTotal</a:t>
            </a:r>
            <a:r>
              <a:rPr lang="en-US" sz="900" kern="1200" dirty="0" smtClean="0">
                <a:solidFill>
                  <a:schemeClr val="tx1"/>
                </a:solidFill>
                <a:latin typeface="Segoe UI Light" pitchFamily="34" charset="0"/>
                <a:ea typeface="+mn-ea"/>
                <a:cs typeface="+mn-cs"/>
              </a:rPr>
              <a:t> = ISNULL(SUM(</a:t>
            </a:r>
            <a:r>
              <a:rPr lang="en-US" sz="900" kern="1200" dirty="0" err="1" smtClean="0">
                <a:solidFill>
                  <a:schemeClr val="tx1"/>
                </a:solidFill>
                <a:latin typeface="Segoe UI Light" pitchFamily="34" charset="0"/>
                <a:ea typeface="+mn-ea"/>
                <a:cs typeface="+mn-cs"/>
              </a:rPr>
              <a:t>p.ListPrice</a:t>
            </a:r>
            <a:r>
              <a:rPr lang="en-US" sz="900" kern="1200" dirty="0" smtClean="0">
                <a:solidFill>
                  <a:schemeClr val="tx1"/>
                </a:solidFill>
                <a:latin typeface="Segoe UI Light" pitchFamily="34" charset="0"/>
                <a:ea typeface="+mn-ea"/>
                <a:cs typeface="+mn-cs"/>
              </a:rPr>
              <a:t> * (1 - </a:t>
            </a:r>
            <a:r>
              <a:rPr lang="en-US" sz="900" kern="1200" dirty="0" err="1" smtClean="0">
                <a:solidFill>
                  <a:schemeClr val="tx1"/>
                </a:solidFill>
                <a:latin typeface="Segoe UI Light" pitchFamily="34" charset="0"/>
                <a:ea typeface="+mn-ea"/>
                <a:cs typeface="+mn-cs"/>
              </a:rPr>
              <a:t>so.DiscountPct</a:t>
            </a:r>
            <a:r>
              <a:rPr lang="en-US" sz="900" kern="1200" dirty="0" smtClean="0">
                <a:solidFill>
                  <a:schemeClr val="tx1"/>
                </a:solidFill>
                <a:latin typeface="Segoe UI Light" pitchFamily="34" charset="0"/>
                <a:ea typeface="+mn-ea"/>
                <a:cs typeface="+mn-cs"/>
              </a:rPr>
              <a:t>)),0)</a:t>
            </a:r>
          </a:p>
          <a:p>
            <a:r>
              <a:rPr lang="en-US" sz="900" kern="1200" dirty="0" smtClean="0">
                <a:solidFill>
                  <a:schemeClr val="tx1"/>
                </a:solidFill>
                <a:latin typeface="Segoe UI Light" pitchFamily="34" charset="0"/>
                <a:ea typeface="+mn-ea"/>
                <a:cs typeface="+mn-cs"/>
              </a:rPr>
              <a:t>FROM @</a:t>
            </a:r>
            <a:r>
              <a:rPr lang="en-US" sz="900" kern="1200" dirty="0" err="1" smtClean="0">
                <a:solidFill>
                  <a:schemeClr val="tx1"/>
                </a:solidFill>
                <a:latin typeface="Segoe UI Light" pitchFamily="34" charset="0"/>
                <a:ea typeface="+mn-ea"/>
                <a:cs typeface="+mn-cs"/>
              </a:rPr>
              <a:t>SalesOrderDetails</a:t>
            </a:r>
            <a:r>
              <a:rPr lang="en-US" sz="900" kern="1200" dirty="0" smtClean="0">
                <a:solidFill>
                  <a:schemeClr val="tx1"/>
                </a:solidFill>
                <a:latin typeface="Segoe UI Light" pitchFamily="34" charset="0"/>
                <a:ea typeface="+mn-ea"/>
                <a:cs typeface="+mn-cs"/>
              </a:rPr>
              <a:t> od JOIN </a:t>
            </a:r>
            <a:r>
              <a:rPr lang="en-US" sz="900" kern="1200" dirty="0" err="1" smtClean="0">
                <a:solidFill>
                  <a:schemeClr val="tx1"/>
                </a:solidFill>
                <a:latin typeface="Segoe UI Light" pitchFamily="34" charset="0"/>
                <a:ea typeface="+mn-ea"/>
                <a:cs typeface="+mn-cs"/>
              </a:rPr>
              <a:t>Sales.SpecialOffer_ondisk</a:t>
            </a:r>
            <a:r>
              <a:rPr lang="en-US" sz="900" kern="1200" dirty="0" smtClean="0">
                <a:solidFill>
                  <a:schemeClr val="tx1"/>
                </a:solidFill>
                <a:latin typeface="Segoe UI Light" pitchFamily="34" charset="0"/>
                <a:ea typeface="+mn-ea"/>
                <a:cs typeface="+mn-cs"/>
              </a:rPr>
              <a:t> so on </a:t>
            </a:r>
            <a:r>
              <a:rPr lang="en-US" sz="900" kern="1200" dirty="0" err="1" smtClean="0">
                <a:solidFill>
                  <a:schemeClr val="tx1"/>
                </a:solidFill>
                <a:latin typeface="Segoe UI Light" pitchFamily="34" charset="0"/>
                <a:ea typeface="+mn-ea"/>
                <a:cs typeface="+mn-cs"/>
              </a:rPr>
              <a:t>od.SpecialOfferID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so.SpecialOfferID</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JOIN </a:t>
            </a:r>
            <a:r>
              <a:rPr lang="en-US" sz="900" kern="1200" dirty="0" err="1" smtClean="0">
                <a:solidFill>
                  <a:schemeClr val="tx1"/>
                </a:solidFill>
                <a:latin typeface="Segoe UI Light" pitchFamily="34" charset="0"/>
                <a:ea typeface="+mn-ea"/>
                <a:cs typeface="+mn-cs"/>
              </a:rPr>
              <a:t>Production.Product_ondisk</a:t>
            </a:r>
            <a:r>
              <a:rPr lang="en-US" sz="900" kern="1200" dirty="0" smtClean="0">
                <a:solidFill>
                  <a:schemeClr val="tx1"/>
                </a:solidFill>
                <a:latin typeface="Segoe UI Light" pitchFamily="34" charset="0"/>
                <a:ea typeface="+mn-ea"/>
                <a:cs typeface="+mn-cs"/>
              </a:rPr>
              <a:t> p on </a:t>
            </a:r>
            <a:r>
              <a:rPr lang="en-US" sz="900" kern="1200" dirty="0" err="1" smtClean="0">
                <a:solidFill>
                  <a:schemeClr val="tx1"/>
                </a:solidFill>
                <a:latin typeface="Segoe UI Light" pitchFamily="34" charset="0"/>
                <a:ea typeface="+mn-ea"/>
                <a:cs typeface="+mn-cs"/>
              </a:rPr>
              <a:t>od.ProductID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p.ProductID</a:t>
            </a:r>
            <a:endParaRPr lang="en-US" sz="900" kern="1200" dirty="0" smtClean="0">
              <a:solidFill>
                <a:schemeClr val="tx1"/>
              </a:solidFill>
              <a:latin typeface="Segoe UI Light" pitchFamily="34" charset="0"/>
              <a:ea typeface="+mn-ea"/>
              <a:cs typeface="+mn-cs"/>
            </a:endParaRP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INSERT INTO </a:t>
            </a:r>
            <a:r>
              <a:rPr lang="en-US" sz="900" kern="1200" dirty="0" err="1" smtClean="0">
                <a:solidFill>
                  <a:schemeClr val="tx1"/>
                </a:solidFill>
                <a:latin typeface="Segoe UI Light" pitchFamily="34" charset="0"/>
                <a:ea typeface="+mn-ea"/>
                <a:cs typeface="+mn-cs"/>
              </a:rPr>
              <a:t>Sales.SalesOrderHeader_ondisk</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DueDate</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Status,</a:t>
            </a:r>
          </a:p>
          <a:p>
            <a:r>
              <a:rPr lang="en-US" sz="900" kern="1200" dirty="0" err="1" smtClean="0">
                <a:solidFill>
                  <a:schemeClr val="tx1"/>
                </a:solidFill>
                <a:latin typeface="Segoe UI Light" pitchFamily="34" charset="0"/>
                <a:ea typeface="+mn-ea"/>
                <a:cs typeface="+mn-cs"/>
              </a:rPr>
              <a:t>OnlineOrderFlag</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PurchaseOrderNumber</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AccountNumber</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CustomerID</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SalesPersonID</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TerritoryID</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BillToAddressID</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ShipToAddressID</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ShipMethodID</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CreditCardID</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CreditCardApprovalCode</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CurrencyRateID</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Comment,</a:t>
            </a:r>
          </a:p>
          <a:p>
            <a:r>
              <a:rPr lang="en-US" sz="900" kern="1200" dirty="0" err="1" smtClean="0">
                <a:solidFill>
                  <a:schemeClr val="tx1"/>
                </a:solidFill>
                <a:latin typeface="Segoe UI Light" pitchFamily="34" charset="0"/>
                <a:ea typeface="+mn-ea"/>
                <a:cs typeface="+mn-cs"/>
              </a:rPr>
              <a:t>OrderDate</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SubTotal</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ModifiedDate</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VALUES</a:t>
            </a:r>
          </a:p>
          <a:p>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DueDate</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@Status,</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OnlineOrderFlag</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PurchaseOrderNumber</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AccountNumber</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CustomerID</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SalesPersonID</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TerritoryID</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BillToAddressID</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ShipToAddressID</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ShipMethodID</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CreditCardID</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CreditCardApprovalCode</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CurrencyRateID</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@Comment,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OrderDate</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SubTotal</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OrderDate</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SET @</a:t>
            </a:r>
            <a:r>
              <a:rPr lang="en-US" sz="900" kern="1200" dirty="0" err="1" smtClean="0">
                <a:solidFill>
                  <a:schemeClr val="tx1"/>
                </a:solidFill>
                <a:latin typeface="Segoe UI Light" pitchFamily="34" charset="0"/>
                <a:ea typeface="+mn-ea"/>
                <a:cs typeface="+mn-cs"/>
              </a:rPr>
              <a:t>SalesOrderID</a:t>
            </a:r>
            <a:r>
              <a:rPr lang="en-US" sz="900" kern="1200" dirty="0" smtClean="0">
                <a:solidFill>
                  <a:schemeClr val="tx1"/>
                </a:solidFill>
                <a:latin typeface="Segoe UI Light" pitchFamily="34" charset="0"/>
                <a:ea typeface="+mn-ea"/>
                <a:cs typeface="+mn-cs"/>
              </a:rPr>
              <a:t> = SCOPE_IDENTITY()</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INSERT INTO </a:t>
            </a:r>
            <a:r>
              <a:rPr lang="en-US" sz="900" kern="1200" dirty="0" err="1" smtClean="0">
                <a:solidFill>
                  <a:schemeClr val="tx1"/>
                </a:solidFill>
                <a:latin typeface="Segoe UI Light" pitchFamily="34" charset="0"/>
                <a:ea typeface="+mn-ea"/>
                <a:cs typeface="+mn-cs"/>
              </a:rPr>
              <a:t>Sales.SalesOrderDetail_ondisk</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SalesOrderID</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OrderQty</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ProductID</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SpecialOfferID</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UnitPrice</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UnitPriceDiscount</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ModifiedDate</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SELECT </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SalesOrderID</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od.OrderQty</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od.ProductID</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od.SpecialOfferID</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p.ListPrice</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p.ListPrice</a:t>
            </a:r>
            <a:r>
              <a:rPr lang="en-US" sz="900" kern="1200" dirty="0" smtClean="0">
                <a:solidFill>
                  <a:schemeClr val="tx1"/>
                </a:solidFill>
                <a:latin typeface="Segoe UI Light" pitchFamily="34" charset="0"/>
                <a:ea typeface="+mn-ea"/>
                <a:cs typeface="+mn-cs"/>
              </a:rPr>
              <a:t> * </a:t>
            </a:r>
            <a:r>
              <a:rPr lang="en-US" sz="900" kern="1200" dirty="0" err="1" smtClean="0">
                <a:solidFill>
                  <a:schemeClr val="tx1"/>
                </a:solidFill>
                <a:latin typeface="Segoe UI Light" pitchFamily="34" charset="0"/>
                <a:ea typeface="+mn-ea"/>
                <a:cs typeface="+mn-cs"/>
              </a:rPr>
              <a:t>so.DiscountPct</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OrderDate</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FROM @</a:t>
            </a:r>
            <a:r>
              <a:rPr lang="en-US" sz="900" kern="1200" dirty="0" err="1" smtClean="0">
                <a:solidFill>
                  <a:schemeClr val="tx1"/>
                </a:solidFill>
                <a:latin typeface="Segoe UI Light" pitchFamily="34" charset="0"/>
                <a:ea typeface="+mn-ea"/>
                <a:cs typeface="+mn-cs"/>
              </a:rPr>
              <a:t>SalesOrderDetails</a:t>
            </a:r>
            <a:r>
              <a:rPr lang="en-US" sz="900" kern="1200" dirty="0" smtClean="0">
                <a:solidFill>
                  <a:schemeClr val="tx1"/>
                </a:solidFill>
                <a:latin typeface="Segoe UI Light" pitchFamily="34" charset="0"/>
                <a:ea typeface="+mn-ea"/>
                <a:cs typeface="+mn-cs"/>
              </a:rPr>
              <a:t> od JOIN </a:t>
            </a:r>
            <a:r>
              <a:rPr lang="en-US" sz="900" kern="1200" dirty="0" err="1" smtClean="0">
                <a:solidFill>
                  <a:schemeClr val="tx1"/>
                </a:solidFill>
                <a:latin typeface="Segoe UI Light" pitchFamily="34" charset="0"/>
                <a:ea typeface="+mn-ea"/>
                <a:cs typeface="+mn-cs"/>
              </a:rPr>
              <a:t>Sales.SpecialOffer_ondisk</a:t>
            </a:r>
            <a:r>
              <a:rPr lang="en-US" sz="900" kern="1200" dirty="0" smtClean="0">
                <a:solidFill>
                  <a:schemeClr val="tx1"/>
                </a:solidFill>
                <a:latin typeface="Segoe UI Light" pitchFamily="34" charset="0"/>
                <a:ea typeface="+mn-ea"/>
                <a:cs typeface="+mn-cs"/>
              </a:rPr>
              <a:t> so on </a:t>
            </a:r>
            <a:r>
              <a:rPr lang="en-US" sz="900" kern="1200" dirty="0" err="1" smtClean="0">
                <a:solidFill>
                  <a:schemeClr val="tx1"/>
                </a:solidFill>
                <a:latin typeface="Segoe UI Light" pitchFamily="34" charset="0"/>
                <a:ea typeface="+mn-ea"/>
                <a:cs typeface="+mn-cs"/>
              </a:rPr>
              <a:t>od.SpecialOfferID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so.SpecialOfferID</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JOIN </a:t>
            </a:r>
            <a:r>
              <a:rPr lang="en-US" sz="900" kern="1200" dirty="0" err="1" smtClean="0">
                <a:solidFill>
                  <a:schemeClr val="tx1"/>
                </a:solidFill>
                <a:latin typeface="Segoe UI Light" pitchFamily="34" charset="0"/>
                <a:ea typeface="+mn-ea"/>
                <a:cs typeface="+mn-cs"/>
              </a:rPr>
              <a:t>Production.Product_ondisk</a:t>
            </a:r>
            <a:r>
              <a:rPr lang="en-US" sz="900" kern="1200" dirty="0" smtClean="0">
                <a:solidFill>
                  <a:schemeClr val="tx1"/>
                </a:solidFill>
                <a:latin typeface="Segoe UI Light" pitchFamily="34" charset="0"/>
                <a:ea typeface="+mn-ea"/>
                <a:cs typeface="+mn-cs"/>
              </a:rPr>
              <a:t> p on </a:t>
            </a:r>
            <a:r>
              <a:rPr lang="en-US" sz="900" kern="1200" dirty="0" err="1" smtClean="0">
                <a:solidFill>
                  <a:schemeClr val="tx1"/>
                </a:solidFill>
                <a:latin typeface="Segoe UI Light" pitchFamily="34" charset="0"/>
                <a:ea typeface="+mn-ea"/>
                <a:cs typeface="+mn-cs"/>
              </a:rPr>
              <a:t>od.ProductID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p.ProductID</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COMMIT</a:t>
            </a:r>
          </a:p>
          <a:p>
            <a:r>
              <a:rPr lang="en-US" sz="900" kern="1200" dirty="0" smtClean="0">
                <a:solidFill>
                  <a:schemeClr val="tx1"/>
                </a:solidFill>
                <a:latin typeface="Segoe UI Light" pitchFamily="34" charset="0"/>
                <a:ea typeface="+mn-ea"/>
                <a:cs typeface="+mn-cs"/>
              </a:rPr>
              <a:t>END</a:t>
            </a:r>
          </a:p>
          <a:p>
            <a:r>
              <a:rPr lang="en-US" sz="900" kern="1200" dirty="0" smtClean="0">
                <a:solidFill>
                  <a:schemeClr val="tx1"/>
                </a:solidFill>
                <a:latin typeface="Segoe UI Light" pitchFamily="34" charset="0"/>
                <a:ea typeface="+mn-ea"/>
                <a:cs typeface="+mn-cs"/>
              </a:rPr>
              <a:t>GO</a:t>
            </a:r>
          </a:p>
          <a:p>
            <a:endParaRPr lang="en-US" sz="900" kern="1200" dirty="0" smtClean="0">
              <a:solidFill>
                <a:schemeClr val="tx1"/>
              </a:solidFill>
              <a:latin typeface="Segoe UI Light" pitchFamily="34" charset="0"/>
              <a:ea typeface="+mn-ea"/>
              <a:cs typeface="+mn-cs"/>
            </a:endParaRP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SET NOCOUNT ON</a:t>
            </a:r>
          </a:p>
          <a:p>
            <a:r>
              <a:rPr lang="en-US" sz="900" kern="1200" dirty="0" smtClean="0">
                <a:solidFill>
                  <a:schemeClr val="tx1"/>
                </a:solidFill>
                <a:latin typeface="Segoe UI Light" pitchFamily="34" charset="0"/>
                <a:ea typeface="+mn-ea"/>
                <a:cs typeface="+mn-cs"/>
              </a:rPr>
              <a:t>GO</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 disk-based: insert sales orders</a:t>
            </a:r>
          </a:p>
          <a:p>
            <a:r>
              <a:rPr lang="en-US" sz="900" kern="1200" dirty="0" smtClean="0">
                <a:solidFill>
                  <a:schemeClr val="tx1"/>
                </a:solidFill>
                <a:latin typeface="Segoe UI Light" pitchFamily="34" charset="0"/>
                <a:ea typeface="+mn-ea"/>
                <a:cs typeface="+mn-cs"/>
              </a:rPr>
              <a:t>declare @start datetime2</a:t>
            </a:r>
          </a:p>
          <a:p>
            <a:r>
              <a:rPr lang="en-US" sz="900" kern="1200" dirty="0" smtClean="0">
                <a:solidFill>
                  <a:schemeClr val="tx1"/>
                </a:solidFill>
                <a:latin typeface="Segoe UI Light" pitchFamily="34" charset="0"/>
                <a:ea typeface="+mn-ea"/>
                <a:cs typeface="+mn-cs"/>
              </a:rPr>
              <a:t>set @start = SYSDATETIME()</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DECLARE </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i</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 0, </a:t>
            </a:r>
          </a:p>
          <a:p>
            <a:r>
              <a:rPr lang="en-US" sz="900" kern="1200" dirty="0" smtClean="0">
                <a:solidFill>
                  <a:schemeClr val="tx1"/>
                </a:solidFill>
                <a:latin typeface="Segoe UI Light" pitchFamily="34" charset="0"/>
                <a:ea typeface="+mn-ea"/>
                <a:cs typeface="+mn-cs"/>
              </a:rPr>
              <a:t>@od </a:t>
            </a:r>
            <a:r>
              <a:rPr lang="en-US" sz="900" kern="1200" dirty="0" err="1" smtClean="0">
                <a:solidFill>
                  <a:schemeClr val="tx1"/>
                </a:solidFill>
                <a:latin typeface="Segoe UI Light" pitchFamily="34" charset="0"/>
                <a:ea typeface="+mn-ea"/>
                <a:cs typeface="+mn-cs"/>
              </a:rPr>
              <a:t>Sales.SalesOrderDetailType_ondisk</a:t>
            </a:r>
            <a:r>
              <a:rPr lang="en-US" sz="900" kern="1200" dirty="0" smtClean="0">
                <a:solidFill>
                  <a:schemeClr val="tx1"/>
                </a:solidFill>
                <a:latin typeface="Segoe UI Light" pitchFamily="34" charset="0"/>
                <a:ea typeface="+mn-ea"/>
                <a:cs typeface="+mn-cs"/>
              </a:rPr>
              <a:t>, </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SalesOrderID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DueDate</a:t>
            </a:r>
            <a:r>
              <a:rPr lang="en-US" sz="900" kern="1200" dirty="0" smtClean="0">
                <a:solidFill>
                  <a:schemeClr val="tx1"/>
                </a:solidFill>
                <a:latin typeface="Segoe UI Light" pitchFamily="34" charset="0"/>
                <a:ea typeface="+mn-ea"/>
                <a:cs typeface="+mn-cs"/>
              </a:rPr>
              <a:t> datetime2 = </a:t>
            </a:r>
            <a:r>
              <a:rPr lang="en-US" sz="900" kern="1200" dirty="0" err="1" smtClean="0">
                <a:solidFill>
                  <a:schemeClr val="tx1"/>
                </a:solidFill>
                <a:latin typeface="Segoe UI Light" pitchFamily="34" charset="0"/>
                <a:ea typeface="+mn-ea"/>
                <a:cs typeface="+mn-cs"/>
              </a:rPr>
              <a:t>sysdatetime</a:t>
            </a:r>
            <a:r>
              <a:rPr lang="en-US" sz="900" kern="1200" dirty="0" smtClean="0">
                <a:solidFill>
                  <a:schemeClr val="tx1"/>
                </a:solidFill>
                <a:latin typeface="Segoe UI Light" pitchFamily="34" charset="0"/>
                <a:ea typeface="+mn-ea"/>
                <a:cs typeface="+mn-cs"/>
              </a:rPr>
              <a:t>(), </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CustomerID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 rand() * 8000, </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BillToAddressID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 rand() * 10000, </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ShipToAddressID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 rand() * 10000, </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ShipMethodID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 (rand() * 5) + 1; </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INSERT INTO @od </a:t>
            </a:r>
          </a:p>
          <a:p>
            <a:r>
              <a:rPr lang="en-US" sz="900" kern="1200" dirty="0" smtClean="0">
                <a:solidFill>
                  <a:schemeClr val="tx1"/>
                </a:solidFill>
                <a:latin typeface="Segoe UI Light" pitchFamily="34" charset="0"/>
                <a:ea typeface="+mn-ea"/>
                <a:cs typeface="+mn-cs"/>
              </a:rPr>
              <a:t>SELECT </a:t>
            </a:r>
            <a:r>
              <a:rPr lang="en-US" sz="900" kern="1200" dirty="0" err="1" smtClean="0">
                <a:solidFill>
                  <a:schemeClr val="tx1"/>
                </a:solidFill>
                <a:latin typeface="Segoe UI Light" pitchFamily="34" charset="0"/>
                <a:ea typeface="+mn-ea"/>
                <a:cs typeface="+mn-cs"/>
              </a:rPr>
              <a:t>OrderQty</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ProductID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SpecialOfferID</a:t>
            </a:r>
            <a:r>
              <a:rPr lang="en-US" sz="900" kern="1200" dirty="0" smtClean="0">
                <a:solidFill>
                  <a:schemeClr val="tx1"/>
                </a:solidFill>
                <a:latin typeface="Segoe UI Light" pitchFamily="34" charset="0"/>
                <a:ea typeface="+mn-ea"/>
                <a:cs typeface="+mn-cs"/>
              </a:rPr>
              <a:t> </a:t>
            </a:r>
          </a:p>
          <a:p>
            <a:r>
              <a:rPr lang="en-US" sz="900" kern="1200" dirty="0" smtClean="0">
                <a:solidFill>
                  <a:schemeClr val="tx1"/>
                </a:solidFill>
                <a:latin typeface="Segoe UI Light" pitchFamily="34" charset="0"/>
                <a:ea typeface="+mn-ea"/>
                <a:cs typeface="+mn-cs"/>
              </a:rPr>
              <a:t>FROM </a:t>
            </a:r>
            <a:r>
              <a:rPr lang="en-US" sz="900" kern="1200" dirty="0" err="1" smtClean="0">
                <a:solidFill>
                  <a:schemeClr val="tx1"/>
                </a:solidFill>
                <a:latin typeface="Segoe UI Light" pitchFamily="34" charset="0"/>
                <a:ea typeface="+mn-ea"/>
                <a:cs typeface="+mn-cs"/>
              </a:rPr>
              <a:t>Demo.DemoSalesOrderDetailSeed</a:t>
            </a:r>
            <a:r>
              <a:rPr lang="en-US" sz="900" kern="1200" dirty="0" smtClean="0">
                <a:solidFill>
                  <a:schemeClr val="tx1"/>
                </a:solidFill>
                <a:latin typeface="Segoe UI Light" pitchFamily="34" charset="0"/>
                <a:ea typeface="+mn-ea"/>
                <a:cs typeface="+mn-cs"/>
              </a:rPr>
              <a:t> </a:t>
            </a:r>
          </a:p>
          <a:p>
            <a:r>
              <a:rPr lang="en-US" sz="900" kern="1200" dirty="0" smtClean="0">
                <a:solidFill>
                  <a:schemeClr val="tx1"/>
                </a:solidFill>
                <a:latin typeface="Segoe UI Light" pitchFamily="34" charset="0"/>
                <a:ea typeface="+mn-ea"/>
                <a:cs typeface="+mn-cs"/>
              </a:rPr>
              <a:t>WHERE </a:t>
            </a:r>
            <a:r>
              <a:rPr lang="en-US" sz="900" kern="1200" dirty="0" err="1" smtClean="0">
                <a:solidFill>
                  <a:schemeClr val="tx1"/>
                </a:solidFill>
                <a:latin typeface="Segoe UI Light" pitchFamily="34" charset="0"/>
                <a:ea typeface="+mn-ea"/>
                <a:cs typeface="+mn-cs"/>
              </a:rPr>
              <a:t>OrderID</a:t>
            </a:r>
            <a:r>
              <a:rPr lang="en-US" sz="900" kern="1200" dirty="0" smtClean="0">
                <a:solidFill>
                  <a:schemeClr val="tx1"/>
                </a:solidFill>
                <a:latin typeface="Segoe UI Light" pitchFamily="34" charset="0"/>
                <a:ea typeface="+mn-ea"/>
                <a:cs typeface="+mn-cs"/>
              </a:rPr>
              <a:t>= cast((rand()*106) + 1 as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WHILE (@</a:t>
            </a:r>
            <a:r>
              <a:rPr lang="en-US" sz="900" kern="1200" dirty="0" err="1" smtClean="0">
                <a:solidFill>
                  <a:schemeClr val="tx1"/>
                </a:solidFill>
                <a:latin typeface="Segoe UI Light" pitchFamily="34" charset="0"/>
                <a:ea typeface="+mn-ea"/>
                <a:cs typeface="+mn-cs"/>
              </a:rPr>
              <a:t>i</a:t>
            </a:r>
            <a:r>
              <a:rPr lang="en-US" sz="900" kern="1200" dirty="0" smtClean="0">
                <a:solidFill>
                  <a:schemeClr val="tx1"/>
                </a:solidFill>
                <a:latin typeface="Segoe UI Light" pitchFamily="34" charset="0"/>
                <a:ea typeface="+mn-ea"/>
                <a:cs typeface="+mn-cs"/>
              </a:rPr>
              <a:t> &lt; 2000) </a:t>
            </a:r>
          </a:p>
          <a:p>
            <a:r>
              <a:rPr lang="en-US" sz="900" kern="1200" dirty="0" smtClean="0">
                <a:solidFill>
                  <a:schemeClr val="tx1"/>
                </a:solidFill>
                <a:latin typeface="Segoe UI Light" pitchFamily="34" charset="0"/>
                <a:ea typeface="+mn-ea"/>
                <a:cs typeface="+mn-cs"/>
              </a:rPr>
              <a:t>BEGIN; </a:t>
            </a:r>
          </a:p>
          <a:p>
            <a:r>
              <a:rPr lang="en-US" sz="900" kern="1200" dirty="0" smtClean="0">
                <a:solidFill>
                  <a:schemeClr val="tx1"/>
                </a:solidFill>
                <a:latin typeface="Segoe UI Light" pitchFamily="34" charset="0"/>
                <a:ea typeface="+mn-ea"/>
                <a:cs typeface="+mn-cs"/>
              </a:rPr>
              <a:t>EXEC </a:t>
            </a:r>
            <a:r>
              <a:rPr lang="en-US" sz="900" kern="1200" dirty="0" err="1" smtClean="0">
                <a:solidFill>
                  <a:schemeClr val="tx1"/>
                </a:solidFill>
                <a:latin typeface="Segoe UI Light" pitchFamily="34" charset="0"/>
                <a:ea typeface="+mn-ea"/>
                <a:cs typeface="+mn-cs"/>
              </a:rPr>
              <a:t>Sales.usp_InsertSalesOrder_ondisk</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SalesOrderID</a:t>
            </a:r>
            <a:r>
              <a:rPr lang="en-US" sz="900" kern="1200" dirty="0" smtClean="0">
                <a:solidFill>
                  <a:schemeClr val="tx1"/>
                </a:solidFill>
                <a:latin typeface="Segoe UI Light" pitchFamily="34" charset="0"/>
                <a:ea typeface="+mn-ea"/>
                <a:cs typeface="+mn-cs"/>
              </a:rPr>
              <a:t> OUTPUT, @</a:t>
            </a:r>
            <a:r>
              <a:rPr lang="en-US" sz="900" kern="1200" dirty="0" err="1" smtClean="0">
                <a:solidFill>
                  <a:schemeClr val="tx1"/>
                </a:solidFill>
                <a:latin typeface="Segoe UI Light" pitchFamily="34" charset="0"/>
                <a:ea typeface="+mn-ea"/>
                <a:cs typeface="+mn-cs"/>
              </a:rPr>
              <a:t>DueDate</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CustomerID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BillToAddressID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ShipToAddressID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ShipMethodID</a:t>
            </a:r>
            <a:r>
              <a:rPr lang="en-US" sz="900" kern="1200" dirty="0" smtClean="0">
                <a:solidFill>
                  <a:schemeClr val="tx1"/>
                </a:solidFill>
                <a:latin typeface="Segoe UI Light" pitchFamily="34" charset="0"/>
                <a:ea typeface="+mn-ea"/>
                <a:cs typeface="+mn-cs"/>
              </a:rPr>
              <a:t>, @od; </a:t>
            </a:r>
          </a:p>
          <a:p>
            <a:r>
              <a:rPr lang="en-US" sz="900" kern="1200" dirty="0" smtClean="0">
                <a:solidFill>
                  <a:schemeClr val="tx1"/>
                </a:solidFill>
                <a:latin typeface="Segoe UI Light" pitchFamily="34" charset="0"/>
                <a:ea typeface="+mn-ea"/>
                <a:cs typeface="+mn-cs"/>
              </a:rPr>
              <a:t>SET @</a:t>
            </a:r>
            <a:r>
              <a:rPr lang="en-US" sz="900" kern="1200" dirty="0" err="1" smtClean="0">
                <a:solidFill>
                  <a:schemeClr val="tx1"/>
                </a:solidFill>
                <a:latin typeface="Segoe UI Light" pitchFamily="34" charset="0"/>
                <a:ea typeface="+mn-ea"/>
                <a:cs typeface="+mn-cs"/>
              </a:rPr>
              <a:t>i</a:t>
            </a:r>
            <a:r>
              <a:rPr lang="en-US" sz="900" kern="1200" dirty="0" smtClean="0">
                <a:solidFill>
                  <a:schemeClr val="tx1"/>
                </a:solidFill>
                <a:latin typeface="Segoe UI Light" pitchFamily="34" charset="0"/>
                <a:ea typeface="+mn-ea"/>
                <a:cs typeface="+mn-cs"/>
              </a:rPr>
              <a:t> += 1 </a:t>
            </a:r>
          </a:p>
          <a:p>
            <a:r>
              <a:rPr lang="en-US" sz="900" kern="1200" dirty="0" smtClean="0">
                <a:solidFill>
                  <a:schemeClr val="tx1"/>
                </a:solidFill>
                <a:latin typeface="Segoe UI Light" pitchFamily="34" charset="0"/>
                <a:ea typeface="+mn-ea"/>
                <a:cs typeface="+mn-cs"/>
              </a:rPr>
              <a:t>END</a:t>
            </a:r>
          </a:p>
          <a:p>
            <a:r>
              <a:rPr lang="en-US" sz="900" kern="1200" dirty="0" smtClean="0">
                <a:solidFill>
                  <a:schemeClr val="tx1"/>
                </a:solidFill>
                <a:latin typeface="Segoe UI Light" pitchFamily="34" charset="0"/>
                <a:ea typeface="+mn-ea"/>
                <a:cs typeface="+mn-cs"/>
              </a:rPr>
              <a:t>select </a:t>
            </a:r>
            <a:r>
              <a:rPr lang="en-US" sz="900" kern="1200" dirty="0" err="1" smtClean="0">
                <a:solidFill>
                  <a:schemeClr val="tx1"/>
                </a:solidFill>
                <a:latin typeface="Segoe UI Light" pitchFamily="34" charset="0"/>
                <a:ea typeface="+mn-ea"/>
                <a:cs typeface="+mn-cs"/>
              </a:rPr>
              <a:t>datediff</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ms</a:t>
            </a:r>
            <a:r>
              <a:rPr lang="en-US" sz="900" kern="1200" dirty="0" smtClean="0">
                <a:solidFill>
                  <a:schemeClr val="tx1"/>
                </a:solidFill>
                <a:latin typeface="Segoe UI Light" pitchFamily="34" charset="0"/>
                <a:ea typeface="+mn-ea"/>
                <a:cs typeface="+mn-cs"/>
              </a:rPr>
              <a:t>,@start, </a:t>
            </a:r>
            <a:r>
              <a:rPr lang="en-US" sz="900" kern="1200" dirty="0" err="1" smtClean="0">
                <a:solidFill>
                  <a:schemeClr val="tx1"/>
                </a:solidFill>
                <a:latin typeface="Segoe UI Light" pitchFamily="34" charset="0"/>
                <a:ea typeface="+mn-ea"/>
                <a:cs typeface="+mn-cs"/>
              </a:rPr>
              <a:t>sysdatetime</a:t>
            </a:r>
            <a:r>
              <a:rPr lang="en-US" sz="900" kern="1200" dirty="0" smtClean="0">
                <a:solidFill>
                  <a:schemeClr val="tx1"/>
                </a:solidFill>
                <a:latin typeface="Segoe UI Light" pitchFamily="34" charset="0"/>
                <a:ea typeface="+mn-ea"/>
                <a:cs typeface="+mn-cs"/>
              </a:rPr>
              <a:t>()) as 'elapse time in </a:t>
            </a:r>
            <a:r>
              <a:rPr lang="en-US" sz="900" kern="1200" dirty="0" err="1" smtClean="0">
                <a:solidFill>
                  <a:schemeClr val="tx1"/>
                </a:solidFill>
                <a:latin typeface="Segoe UI Light" pitchFamily="34" charset="0"/>
                <a:ea typeface="+mn-ea"/>
                <a:cs typeface="+mn-cs"/>
              </a:rPr>
              <a:t>ms'</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GO</a:t>
            </a:r>
          </a:p>
          <a:p>
            <a:endParaRPr lang="en-US" sz="900" kern="1200" dirty="0" smtClean="0">
              <a:solidFill>
                <a:schemeClr val="tx1"/>
              </a:solidFill>
              <a:latin typeface="Segoe UI Light" pitchFamily="34" charset="0"/>
              <a:ea typeface="+mn-ea"/>
              <a:cs typeface="+mn-cs"/>
            </a:endParaRP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interop</a:t>
            </a:r>
            <a:r>
              <a:rPr lang="en-US" sz="900" kern="1200" dirty="0" smtClean="0">
                <a:solidFill>
                  <a:schemeClr val="tx1"/>
                </a:solidFill>
                <a:latin typeface="Segoe UI Light" pitchFamily="34" charset="0"/>
                <a:ea typeface="+mn-ea"/>
                <a:cs typeface="+mn-cs"/>
              </a:rPr>
              <a:t> procedure create</a:t>
            </a:r>
          </a:p>
          <a:p>
            <a:r>
              <a:rPr lang="en-US" sz="900" kern="1200" dirty="0" smtClean="0">
                <a:solidFill>
                  <a:schemeClr val="tx1"/>
                </a:solidFill>
                <a:latin typeface="Segoe UI Light" pitchFamily="34" charset="0"/>
                <a:ea typeface="+mn-ea"/>
                <a:cs typeface="+mn-cs"/>
              </a:rPr>
              <a:t>IF </a:t>
            </a:r>
            <a:r>
              <a:rPr lang="en-US" sz="900" kern="1200" dirty="0" err="1" smtClean="0">
                <a:solidFill>
                  <a:schemeClr val="tx1"/>
                </a:solidFill>
                <a:latin typeface="Segoe UI Light" pitchFamily="34" charset="0"/>
                <a:ea typeface="+mn-ea"/>
                <a:cs typeface="+mn-cs"/>
              </a:rPr>
              <a:t>object_id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Sales.usp_InsertSalesOrder_inmem</a:t>
            </a:r>
            <a:r>
              <a:rPr lang="en-US" sz="900" kern="1200" dirty="0" smtClean="0">
                <a:solidFill>
                  <a:schemeClr val="tx1"/>
                </a:solidFill>
                <a:latin typeface="Segoe UI Light" pitchFamily="34" charset="0"/>
                <a:ea typeface="+mn-ea"/>
                <a:cs typeface="+mn-cs"/>
              </a:rPr>
              <a:t>') IS NOT NULL</a:t>
            </a:r>
          </a:p>
          <a:p>
            <a:r>
              <a:rPr lang="en-US" sz="900" kern="1200" dirty="0" smtClean="0">
                <a:solidFill>
                  <a:schemeClr val="tx1"/>
                </a:solidFill>
                <a:latin typeface="Segoe UI Light" pitchFamily="34" charset="0"/>
                <a:ea typeface="+mn-ea"/>
                <a:cs typeface="+mn-cs"/>
              </a:rPr>
              <a:t>DROP PROCEDURE Sales.[</a:t>
            </a:r>
            <a:r>
              <a:rPr lang="en-US" sz="900" kern="1200" dirty="0" err="1" smtClean="0">
                <a:solidFill>
                  <a:schemeClr val="tx1"/>
                </a:solidFill>
                <a:latin typeface="Segoe UI Light" pitchFamily="34" charset="0"/>
                <a:ea typeface="+mn-ea"/>
                <a:cs typeface="+mn-cs"/>
              </a:rPr>
              <a:t>usp_InsertSalesOrder_inmem</a:t>
            </a:r>
            <a:r>
              <a:rPr lang="en-US" sz="900" kern="1200" dirty="0" smtClean="0">
                <a:solidFill>
                  <a:schemeClr val="tx1"/>
                </a:solidFill>
                <a:latin typeface="Segoe UI Light" pitchFamily="34" charset="0"/>
                <a:ea typeface="+mn-ea"/>
                <a:cs typeface="+mn-cs"/>
              </a:rPr>
              <a:t>] </a:t>
            </a:r>
          </a:p>
          <a:p>
            <a:r>
              <a:rPr lang="en-US" sz="900" kern="1200" dirty="0" smtClean="0">
                <a:solidFill>
                  <a:schemeClr val="tx1"/>
                </a:solidFill>
                <a:latin typeface="Segoe UI Light" pitchFamily="34" charset="0"/>
                <a:ea typeface="+mn-ea"/>
                <a:cs typeface="+mn-cs"/>
              </a:rPr>
              <a:t>GO</a:t>
            </a:r>
          </a:p>
          <a:p>
            <a:r>
              <a:rPr lang="en-US" sz="900" kern="1200" dirty="0" smtClean="0">
                <a:solidFill>
                  <a:schemeClr val="tx1"/>
                </a:solidFill>
                <a:latin typeface="Segoe UI Light" pitchFamily="34" charset="0"/>
                <a:ea typeface="+mn-ea"/>
                <a:cs typeface="+mn-cs"/>
              </a:rPr>
              <a:t>CREATE PROCEDURE [Sales].[</a:t>
            </a:r>
            <a:r>
              <a:rPr lang="en-US" sz="900" kern="1200" dirty="0" err="1" smtClean="0">
                <a:solidFill>
                  <a:schemeClr val="tx1"/>
                </a:solidFill>
                <a:latin typeface="Segoe UI Light" pitchFamily="34" charset="0"/>
                <a:ea typeface="+mn-ea"/>
                <a:cs typeface="+mn-cs"/>
              </a:rPr>
              <a:t>usp_InsertSalesOrder_inmem</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SalesOrderID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OUTPUT,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DueDate</a:t>
            </a:r>
            <a:r>
              <a:rPr lang="en-US" sz="900" kern="1200" dirty="0" smtClean="0">
                <a:solidFill>
                  <a:schemeClr val="tx1"/>
                </a:solidFill>
                <a:latin typeface="Segoe UI Light" pitchFamily="34" charset="0"/>
                <a:ea typeface="+mn-ea"/>
                <a:cs typeface="+mn-cs"/>
              </a:rPr>
              <a:t> [datetime2](7),</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CustomerID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BillToAddressID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ShipToAddressID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ShipMethodID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SalesOrderDetails</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Sales.SalesOrderDetailType_inmem</a:t>
            </a:r>
            <a:r>
              <a:rPr lang="en-US" sz="900" kern="1200" dirty="0" smtClean="0">
                <a:solidFill>
                  <a:schemeClr val="tx1"/>
                </a:solidFill>
                <a:latin typeface="Segoe UI Light" pitchFamily="34" charset="0"/>
                <a:ea typeface="+mn-ea"/>
                <a:cs typeface="+mn-cs"/>
              </a:rPr>
              <a:t> READONLY,</a:t>
            </a:r>
          </a:p>
          <a:p>
            <a:r>
              <a:rPr lang="en-US" sz="900" kern="1200" dirty="0" smtClean="0">
                <a:solidFill>
                  <a:schemeClr val="tx1"/>
                </a:solidFill>
                <a:latin typeface="Segoe UI Light" pitchFamily="34" charset="0"/>
                <a:ea typeface="+mn-ea"/>
                <a:cs typeface="+mn-cs"/>
              </a:rPr>
              <a:t>@Status [</a:t>
            </a:r>
            <a:r>
              <a:rPr lang="en-US" sz="900" kern="1200" dirty="0" err="1" smtClean="0">
                <a:solidFill>
                  <a:schemeClr val="tx1"/>
                </a:solidFill>
                <a:latin typeface="Segoe UI Light" pitchFamily="34" charset="0"/>
                <a:ea typeface="+mn-ea"/>
                <a:cs typeface="+mn-cs"/>
              </a:rPr>
              <a:t>tinyint</a:t>
            </a:r>
            <a:r>
              <a:rPr lang="en-US" sz="900" kern="1200" dirty="0" smtClean="0">
                <a:solidFill>
                  <a:schemeClr val="tx1"/>
                </a:solidFill>
                <a:latin typeface="Segoe UI Light" pitchFamily="34" charset="0"/>
                <a:ea typeface="+mn-ea"/>
                <a:cs typeface="+mn-cs"/>
              </a:rPr>
              <a:t>] = 1,</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OnlineOrderFlag</a:t>
            </a:r>
            <a:r>
              <a:rPr lang="en-US" sz="900" kern="1200" dirty="0" smtClean="0">
                <a:solidFill>
                  <a:schemeClr val="tx1"/>
                </a:solidFill>
                <a:latin typeface="Segoe UI Light" pitchFamily="34" charset="0"/>
                <a:ea typeface="+mn-ea"/>
                <a:cs typeface="+mn-cs"/>
              </a:rPr>
              <a:t> [bit] = 1,</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PurchaseOrderNumber</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nvarchar</a:t>
            </a:r>
            <a:r>
              <a:rPr lang="en-US" sz="900" kern="1200" dirty="0" smtClean="0">
                <a:solidFill>
                  <a:schemeClr val="tx1"/>
                </a:solidFill>
                <a:latin typeface="Segoe UI Light" pitchFamily="34" charset="0"/>
                <a:ea typeface="+mn-ea"/>
                <a:cs typeface="+mn-cs"/>
              </a:rPr>
              <a:t>](25) = NULL,</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AccountNumber</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nvarchar</a:t>
            </a:r>
            <a:r>
              <a:rPr lang="en-US" sz="900" kern="1200" dirty="0" smtClean="0">
                <a:solidFill>
                  <a:schemeClr val="tx1"/>
                </a:solidFill>
                <a:latin typeface="Segoe UI Light" pitchFamily="34" charset="0"/>
                <a:ea typeface="+mn-ea"/>
                <a:cs typeface="+mn-cs"/>
              </a:rPr>
              <a:t>](15) = NULL,</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SalesPersonID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 -1,</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TerritoryID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 NULL,</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CreditCardID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 NULL,</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CreditCardApprovalCode</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varchar</a:t>
            </a:r>
            <a:r>
              <a:rPr lang="en-US" sz="900" kern="1200" dirty="0" smtClean="0">
                <a:solidFill>
                  <a:schemeClr val="tx1"/>
                </a:solidFill>
                <a:latin typeface="Segoe UI Light" pitchFamily="34" charset="0"/>
                <a:ea typeface="+mn-ea"/>
                <a:cs typeface="+mn-cs"/>
              </a:rPr>
              <a:t>](15) = NULL,</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CurrencyRateID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 NULL,</a:t>
            </a:r>
          </a:p>
          <a:p>
            <a:r>
              <a:rPr lang="en-US" sz="900" kern="1200" dirty="0" smtClean="0">
                <a:solidFill>
                  <a:schemeClr val="tx1"/>
                </a:solidFill>
                <a:latin typeface="Segoe UI Light" pitchFamily="34" charset="0"/>
                <a:ea typeface="+mn-ea"/>
                <a:cs typeface="+mn-cs"/>
              </a:rPr>
              <a:t>@Comment </a:t>
            </a:r>
            <a:r>
              <a:rPr lang="en-US" sz="900" kern="1200" dirty="0" err="1" smtClean="0">
                <a:solidFill>
                  <a:schemeClr val="tx1"/>
                </a:solidFill>
                <a:latin typeface="Segoe UI Light" pitchFamily="34" charset="0"/>
                <a:ea typeface="+mn-ea"/>
                <a:cs typeface="+mn-cs"/>
              </a:rPr>
              <a:t>nvarchar</a:t>
            </a:r>
            <a:r>
              <a:rPr lang="en-US" sz="900" kern="1200" dirty="0" smtClean="0">
                <a:solidFill>
                  <a:schemeClr val="tx1"/>
                </a:solidFill>
                <a:latin typeface="Segoe UI Light" pitchFamily="34" charset="0"/>
                <a:ea typeface="+mn-ea"/>
                <a:cs typeface="+mn-cs"/>
              </a:rPr>
              <a:t>(128) = NULL</a:t>
            </a:r>
          </a:p>
          <a:p>
            <a:r>
              <a:rPr lang="en-US" sz="900" kern="1200" dirty="0" smtClean="0">
                <a:solidFill>
                  <a:schemeClr val="tx1"/>
                </a:solidFill>
                <a:latin typeface="Segoe UI Light" pitchFamily="34" charset="0"/>
                <a:ea typeface="+mn-ea"/>
                <a:cs typeface="+mn-cs"/>
              </a:rPr>
              <a:t>AS</a:t>
            </a:r>
          </a:p>
          <a:p>
            <a:r>
              <a:rPr lang="en-US" sz="900" kern="1200" dirty="0" smtClean="0">
                <a:solidFill>
                  <a:schemeClr val="tx1"/>
                </a:solidFill>
                <a:latin typeface="Segoe UI Light" pitchFamily="34" charset="0"/>
                <a:ea typeface="+mn-ea"/>
                <a:cs typeface="+mn-cs"/>
              </a:rPr>
              <a:t>BEGIN</a:t>
            </a:r>
          </a:p>
          <a:p>
            <a:r>
              <a:rPr lang="en-US" sz="900" kern="1200" dirty="0" smtClean="0">
                <a:solidFill>
                  <a:schemeClr val="tx1"/>
                </a:solidFill>
                <a:latin typeface="Segoe UI Light" pitchFamily="34" charset="0"/>
                <a:ea typeface="+mn-ea"/>
                <a:cs typeface="+mn-cs"/>
              </a:rPr>
              <a:t>BEGIN TRAN</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DECLARE @</a:t>
            </a:r>
            <a:r>
              <a:rPr lang="en-US" sz="900" kern="1200" dirty="0" err="1" smtClean="0">
                <a:solidFill>
                  <a:schemeClr val="tx1"/>
                </a:solidFill>
                <a:latin typeface="Segoe UI Light" pitchFamily="34" charset="0"/>
                <a:ea typeface="+mn-ea"/>
                <a:cs typeface="+mn-cs"/>
              </a:rPr>
              <a:t>OrderDate</a:t>
            </a:r>
            <a:r>
              <a:rPr lang="en-US" sz="900" kern="1200" dirty="0" smtClean="0">
                <a:solidFill>
                  <a:schemeClr val="tx1"/>
                </a:solidFill>
                <a:latin typeface="Segoe UI Light" pitchFamily="34" charset="0"/>
                <a:ea typeface="+mn-ea"/>
                <a:cs typeface="+mn-cs"/>
              </a:rPr>
              <a:t> datetime2 = </a:t>
            </a:r>
            <a:r>
              <a:rPr lang="en-US" sz="900" kern="1200" dirty="0" err="1" smtClean="0">
                <a:solidFill>
                  <a:schemeClr val="tx1"/>
                </a:solidFill>
                <a:latin typeface="Segoe UI Light" pitchFamily="34" charset="0"/>
                <a:ea typeface="+mn-ea"/>
                <a:cs typeface="+mn-cs"/>
              </a:rPr>
              <a:t>sysdatetime</a:t>
            </a:r>
            <a:r>
              <a:rPr lang="en-US" sz="900" kern="1200" dirty="0" smtClean="0">
                <a:solidFill>
                  <a:schemeClr val="tx1"/>
                </a:solidFill>
                <a:latin typeface="Segoe UI Light" pitchFamily="34" charset="0"/>
                <a:ea typeface="+mn-ea"/>
                <a:cs typeface="+mn-cs"/>
              </a:rPr>
              <a:t>()</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DECLARE @</a:t>
            </a:r>
            <a:r>
              <a:rPr lang="en-US" sz="900" kern="1200" dirty="0" err="1" smtClean="0">
                <a:solidFill>
                  <a:schemeClr val="tx1"/>
                </a:solidFill>
                <a:latin typeface="Segoe UI Light" pitchFamily="34" charset="0"/>
                <a:ea typeface="+mn-ea"/>
                <a:cs typeface="+mn-cs"/>
              </a:rPr>
              <a:t>SubTotal</a:t>
            </a:r>
            <a:r>
              <a:rPr lang="en-US" sz="900" kern="1200" dirty="0" smtClean="0">
                <a:solidFill>
                  <a:schemeClr val="tx1"/>
                </a:solidFill>
                <a:latin typeface="Segoe UI Light" pitchFamily="34" charset="0"/>
                <a:ea typeface="+mn-ea"/>
                <a:cs typeface="+mn-cs"/>
              </a:rPr>
              <a:t> money = 0</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SELECT @</a:t>
            </a:r>
            <a:r>
              <a:rPr lang="en-US" sz="900" kern="1200" dirty="0" err="1" smtClean="0">
                <a:solidFill>
                  <a:schemeClr val="tx1"/>
                </a:solidFill>
                <a:latin typeface="Segoe UI Light" pitchFamily="34" charset="0"/>
                <a:ea typeface="+mn-ea"/>
                <a:cs typeface="+mn-cs"/>
              </a:rPr>
              <a:t>SubTotal</a:t>
            </a:r>
            <a:r>
              <a:rPr lang="en-US" sz="900" kern="1200" dirty="0" smtClean="0">
                <a:solidFill>
                  <a:schemeClr val="tx1"/>
                </a:solidFill>
                <a:latin typeface="Segoe UI Light" pitchFamily="34" charset="0"/>
                <a:ea typeface="+mn-ea"/>
                <a:cs typeface="+mn-cs"/>
              </a:rPr>
              <a:t> = ISNULL(SUM(</a:t>
            </a:r>
            <a:r>
              <a:rPr lang="en-US" sz="900" kern="1200" dirty="0" err="1" smtClean="0">
                <a:solidFill>
                  <a:schemeClr val="tx1"/>
                </a:solidFill>
                <a:latin typeface="Segoe UI Light" pitchFamily="34" charset="0"/>
                <a:ea typeface="+mn-ea"/>
                <a:cs typeface="+mn-cs"/>
              </a:rPr>
              <a:t>p.ListPrice</a:t>
            </a:r>
            <a:r>
              <a:rPr lang="en-US" sz="900" kern="1200" dirty="0" smtClean="0">
                <a:solidFill>
                  <a:schemeClr val="tx1"/>
                </a:solidFill>
                <a:latin typeface="Segoe UI Light" pitchFamily="34" charset="0"/>
                <a:ea typeface="+mn-ea"/>
                <a:cs typeface="+mn-cs"/>
              </a:rPr>
              <a:t> * (1 - </a:t>
            </a:r>
            <a:r>
              <a:rPr lang="en-US" sz="900" kern="1200" dirty="0" err="1" smtClean="0">
                <a:solidFill>
                  <a:schemeClr val="tx1"/>
                </a:solidFill>
                <a:latin typeface="Segoe UI Light" pitchFamily="34" charset="0"/>
                <a:ea typeface="+mn-ea"/>
                <a:cs typeface="+mn-cs"/>
              </a:rPr>
              <a:t>so.DiscountPct</a:t>
            </a:r>
            <a:r>
              <a:rPr lang="en-US" sz="900" kern="1200" dirty="0" smtClean="0">
                <a:solidFill>
                  <a:schemeClr val="tx1"/>
                </a:solidFill>
                <a:latin typeface="Segoe UI Light" pitchFamily="34" charset="0"/>
                <a:ea typeface="+mn-ea"/>
                <a:cs typeface="+mn-cs"/>
              </a:rPr>
              <a:t>)),0)</a:t>
            </a:r>
          </a:p>
          <a:p>
            <a:r>
              <a:rPr lang="en-US" sz="900" kern="1200" dirty="0" smtClean="0">
                <a:solidFill>
                  <a:schemeClr val="tx1"/>
                </a:solidFill>
                <a:latin typeface="Segoe UI Light" pitchFamily="34" charset="0"/>
                <a:ea typeface="+mn-ea"/>
                <a:cs typeface="+mn-cs"/>
              </a:rPr>
              <a:t>FROM @</a:t>
            </a:r>
            <a:r>
              <a:rPr lang="en-US" sz="900" kern="1200" dirty="0" err="1" smtClean="0">
                <a:solidFill>
                  <a:schemeClr val="tx1"/>
                </a:solidFill>
                <a:latin typeface="Segoe UI Light" pitchFamily="34" charset="0"/>
                <a:ea typeface="+mn-ea"/>
                <a:cs typeface="+mn-cs"/>
              </a:rPr>
              <a:t>SalesOrderDetails</a:t>
            </a:r>
            <a:r>
              <a:rPr lang="en-US" sz="900" kern="1200" dirty="0" smtClean="0">
                <a:solidFill>
                  <a:schemeClr val="tx1"/>
                </a:solidFill>
                <a:latin typeface="Segoe UI Light" pitchFamily="34" charset="0"/>
                <a:ea typeface="+mn-ea"/>
                <a:cs typeface="+mn-cs"/>
              </a:rPr>
              <a:t> od JOIN </a:t>
            </a:r>
            <a:r>
              <a:rPr lang="en-US" sz="900" kern="1200" dirty="0" err="1" smtClean="0">
                <a:solidFill>
                  <a:schemeClr val="tx1"/>
                </a:solidFill>
                <a:latin typeface="Segoe UI Light" pitchFamily="34" charset="0"/>
                <a:ea typeface="+mn-ea"/>
                <a:cs typeface="+mn-cs"/>
              </a:rPr>
              <a:t>Sales.SpecialOffer_inmem</a:t>
            </a:r>
            <a:r>
              <a:rPr lang="en-US" sz="900" kern="1200" dirty="0" smtClean="0">
                <a:solidFill>
                  <a:schemeClr val="tx1"/>
                </a:solidFill>
                <a:latin typeface="Segoe UI Light" pitchFamily="34" charset="0"/>
                <a:ea typeface="+mn-ea"/>
                <a:cs typeface="+mn-cs"/>
              </a:rPr>
              <a:t> so on </a:t>
            </a:r>
            <a:r>
              <a:rPr lang="en-US" sz="900" kern="1200" dirty="0" err="1" smtClean="0">
                <a:solidFill>
                  <a:schemeClr val="tx1"/>
                </a:solidFill>
                <a:latin typeface="Segoe UI Light" pitchFamily="34" charset="0"/>
                <a:ea typeface="+mn-ea"/>
                <a:cs typeface="+mn-cs"/>
              </a:rPr>
              <a:t>od.SpecialOfferID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so.SpecialOfferID</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JOIN </a:t>
            </a:r>
            <a:r>
              <a:rPr lang="en-US" sz="900" kern="1200" dirty="0" err="1" smtClean="0">
                <a:solidFill>
                  <a:schemeClr val="tx1"/>
                </a:solidFill>
                <a:latin typeface="Segoe UI Light" pitchFamily="34" charset="0"/>
                <a:ea typeface="+mn-ea"/>
                <a:cs typeface="+mn-cs"/>
              </a:rPr>
              <a:t>Production.Product_inmem</a:t>
            </a:r>
            <a:r>
              <a:rPr lang="en-US" sz="900" kern="1200" dirty="0" smtClean="0">
                <a:solidFill>
                  <a:schemeClr val="tx1"/>
                </a:solidFill>
                <a:latin typeface="Segoe UI Light" pitchFamily="34" charset="0"/>
                <a:ea typeface="+mn-ea"/>
                <a:cs typeface="+mn-cs"/>
              </a:rPr>
              <a:t> p on </a:t>
            </a:r>
            <a:r>
              <a:rPr lang="en-US" sz="900" kern="1200" dirty="0" err="1" smtClean="0">
                <a:solidFill>
                  <a:schemeClr val="tx1"/>
                </a:solidFill>
                <a:latin typeface="Segoe UI Light" pitchFamily="34" charset="0"/>
                <a:ea typeface="+mn-ea"/>
                <a:cs typeface="+mn-cs"/>
              </a:rPr>
              <a:t>od.ProductID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p.ProductID</a:t>
            </a:r>
            <a:endParaRPr lang="en-US" sz="900" kern="1200" dirty="0" smtClean="0">
              <a:solidFill>
                <a:schemeClr val="tx1"/>
              </a:solidFill>
              <a:latin typeface="Segoe UI Light" pitchFamily="34" charset="0"/>
              <a:ea typeface="+mn-ea"/>
              <a:cs typeface="+mn-cs"/>
            </a:endParaRP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INSERT INTO </a:t>
            </a:r>
            <a:r>
              <a:rPr lang="en-US" sz="900" kern="1200" dirty="0" err="1" smtClean="0">
                <a:solidFill>
                  <a:schemeClr val="tx1"/>
                </a:solidFill>
                <a:latin typeface="Segoe UI Light" pitchFamily="34" charset="0"/>
                <a:ea typeface="+mn-ea"/>
                <a:cs typeface="+mn-cs"/>
              </a:rPr>
              <a:t>Sales.SalesOrderHeader_inmem</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DueDate</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Status,</a:t>
            </a:r>
          </a:p>
          <a:p>
            <a:r>
              <a:rPr lang="en-US" sz="900" kern="1200" dirty="0" err="1" smtClean="0">
                <a:solidFill>
                  <a:schemeClr val="tx1"/>
                </a:solidFill>
                <a:latin typeface="Segoe UI Light" pitchFamily="34" charset="0"/>
                <a:ea typeface="+mn-ea"/>
                <a:cs typeface="+mn-cs"/>
              </a:rPr>
              <a:t>OnlineOrderFlag</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PurchaseOrderNumber</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AccountNumber</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CustomerID</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SalesPersonID</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TerritoryID</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BillToAddressID</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ShipToAddressID</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ShipMethodID</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CreditCardID</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CreditCardApprovalCode</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CurrencyRateID</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Comment,</a:t>
            </a:r>
          </a:p>
          <a:p>
            <a:r>
              <a:rPr lang="en-US" sz="900" kern="1200" dirty="0" err="1" smtClean="0">
                <a:solidFill>
                  <a:schemeClr val="tx1"/>
                </a:solidFill>
                <a:latin typeface="Segoe UI Light" pitchFamily="34" charset="0"/>
                <a:ea typeface="+mn-ea"/>
                <a:cs typeface="+mn-cs"/>
              </a:rPr>
              <a:t>OrderDate</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SubTotal</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ModifiedDate</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VALUES</a:t>
            </a:r>
          </a:p>
          <a:p>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DueDate</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@Status,</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OnlineOrderFlag</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PurchaseOrderNumber</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AccountNumber</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CustomerID</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SalesPersonID</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TerritoryID</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BillToAddressID</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ShipToAddressID</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ShipMethodID</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CreditCardID</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CreditCardApprovalCode</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CurrencyRateID</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@Comment,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OrderDate</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SubTotal</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OrderDate</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SET @</a:t>
            </a:r>
            <a:r>
              <a:rPr lang="en-US" sz="900" kern="1200" dirty="0" err="1" smtClean="0">
                <a:solidFill>
                  <a:schemeClr val="tx1"/>
                </a:solidFill>
                <a:latin typeface="Segoe UI Light" pitchFamily="34" charset="0"/>
                <a:ea typeface="+mn-ea"/>
                <a:cs typeface="+mn-cs"/>
              </a:rPr>
              <a:t>SalesOrderID</a:t>
            </a:r>
            <a:r>
              <a:rPr lang="en-US" sz="900" kern="1200" dirty="0" smtClean="0">
                <a:solidFill>
                  <a:schemeClr val="tx1"/>
                </a:solidFill>
                <a:latin typeface="Segoe UI Light" pitchFamily="34" charset="0"/>
                <a:ea typeface="+mn-ea"/>
                <a:cs typeface="+mn-cs"/>
              </a:rPr>
              <a:t> = SCOPE_IDENTITY()</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INSERT INTO </a:t>
            </a:r>
            <a:r>
              <a:rPr lang="en-US" sz="900" kern="1200" dirty="0" err="1" smtClean="0">
                <a:solidFill>
                  <a:schemeClr val="tx1"/>
                </a:solidFill>
                <a:latin typeface="Segoe UI Light" pitchFamily="34" charset="0"/>
                <a:ea typeface="+mn-ea"/>
                <a:cs typeface="+mn-cs"/>
              </a:rPr>
              <a:t>Sales.SalesOrderDetail_inmem</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SalesOrderID</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OrderQty</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ProductID</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SpecialOfferID</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UnitPrice</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UnitPriceDiscount</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ModifiedDate</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SELECT </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SalesOrderID</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od.OrderQty</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od.ProductID</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od.SpecialOfferID</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p.ListPrice</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p.ListPrice</a:t>
            </a:r>
            <a:r>
              <a:rPr lang="en-US" sz="900" kern="1200" dirty="0" smtClean="0">
                <a:solidFill>
                  <a:schemeClr val="tx1"/>
                </a:solidFill>
                <a:latin typeface="Segoe UI Light" pitchFamily="34" charset="0"/>
                <a:ea typeface="+mn-ea"/>
                <a:cs typeface="+mn-cs"/>
              </a:rPr>
              <a:t> * </a:t>
            </a:r>
            <a:r>
              <a:rPr lang="en-US" sz="900" kern="1200" dirty="0" err="1" smtClean="0">
                <a:solidFill>
                  <a:schemeClr val="tx1"/>
                </a:solidFill>
                <a:latin typeface="Segoe UI Light" pitchFamily="34" charset="0"/>
                <a:ea typeface="+mn-ea"/>
                <a:cs typeface="+mn-cs"/>
              </a:rPr>
              <a:t>so.DiscountPct</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OrderDate</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FROM @</a:t>
            </a:r>
            <a:r>
              <a:rPr lang="en-US" sz="900" kern="1200" dirty="0" err="1" smtClean="0">
                <a:solidFill>
                  <a:schemeClr val="tx1"/>
                </a:solidFill>
                <a:latin typeface="Segoe UI Light" pitchFamily="34" charset="0"/>
                <a:ea typeface="+mn-ea"/>
                <a:cs typeface="+mn-cs"/>
              </a:rPr>
              <a:t>SalesOrderDetails</a:t>
            </a:r>
            <a:r>
              <a:rPr lang="en-US" sz="900" kern="1200" dirty="0" smtClean="0">
                <a:solidFill>
                  <a:schemeClr val="tx1"/>
                </a:solidFill>
                <a:latin typeface="Segoe UI Light" pitchFamily="34" charset="0"/>
                <a:ea typeface="+mn-ea"/>
                <a:cs typeface="+mn-cs"/>
              </a:rPr>
              <a:t> od JOIN </a:t>
            </a:r>
            <a:r>
              <a:rPr lang="en-US" sz="900" kern="1200" dirty="0" err="1" smtClean="0">
                <a:solidFill>
                  <a:schemeClr val="tx1"/>
                </a:solidFill>
                <a:latin typeface="Segoe UI Light" pitchFamily="34" charset="0"/>
                <a:ea typeface="+mn-ea"/>
                <a:cs typeface="+mn-cs"/>
              </a:rPr>
              <a:t>Sales.SpecialOffer_inmem</a:t>
            </a:r>
            <a:r>
              <a:rPr lang="en-US" sz="900" kern="1200" dirty="0" smtClean="0">
                <a:solidFill>
                  <a:schemeClr val="tx1"/>
                </a:solidFill>
                <a:latin typeface="Segoe UI Light" pitchFamily="34" charset="0"/>
                <a:ea typeface="+mn-ea"/>
                <a:cs typeface="+mn-cs"/>
              </a:rPr>
              <a:t> so on </a:t>
            </a:r>
            <a:r>
              <a:rPr lang="en-US" sz="900" kern="1200" dirty="0" err="1" smtClean="0">
                <a:solidFill>
                  <a:schemeClr val="tx1"/>
                </a:solidFill>
                <a:latin typeface="Segoe UI Light" pitchFamily="34" charset="0"/>
                <a:ea typeface="+mn-ea"/>
                <a:cs typeface="+mn-cs"/>
              </a:rPr>
              <a:t>od.SpecialOfferID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so.SpecialOfferID</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JOIN </a:t>
            </a:r>
            <a:r>
              <a:rPr lang="en-US" sz="900" kern="1200" dirty="0" err="1" smtClean="0">
                <a:solidFill>
                  <a:schemeClr val="tx1"/>
                </a:solidFill>
                <a:latin typeface="Segoe UI Light" pitchFamily="34" charset="0"/>
                <a:ea typeface="+mn-ea"/>
                <a:cs typeface="+mn-cs"/>
              </a:rPr>
              <a:t>Production.Product_inmem</a:t>
            </a:r>
            <a:r>
              <a:rPr lang="en-US" sz="900" kern="1200" dirty="0" smtClean="0">
                <a:solidFill>
                  <a:schemeClr val="tx1"/>
                </a:solidFill>
                <a:latin typeface="Segoe UI Light" pitchFamily="34" charset="0"/>
                <a:ea typeface="+mn-ea"/>
                <a:cs typeface="+mn-cs"/>
              </a:rPr>
              <a:t> p on </a:t>
            </a:r>
            <a:r>
              <a:rPr lang="en-US" sz="900" kern="1200" dirty="0" err="1" smtClean="0">
                <a:solidFill>
                  <a:schemeClr val="tx1"/>
                </a:solidFill>
                <a:latin typeface="Segoe UI Light" pitchFamily="34" charset="0"/>
                <a:ea typeface="+mn-ea"/>
                <a:cs typeface="+mn-cs"/>
              </a:rPr>
              <a:t>od.ProductID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p.ProductID</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COMMIT</a:t>
            </a:r>
          </a:p>
          <a:p>
            <a:r>
              <a:rPr lang="en-US" sz="900" kern="1200" dirty="0" smtClean="0">
                <a:solidFill>
                  <a:schemeClr val="tx1"/>
                </a:solidFill>
                <a:latin typeface="Segoe UI Light" pitchFamily="34" charset="0"/>
                <a:ea typeface="+mn-ea"/>
                <a:cs typeface="+mn-cs"/>
              </a:rPr>
              <a:t>END</a:t>
            </a:r>
          </a:p>
          <a:p>
            <a:r>
              <a:rPr lang="en-US" sz="900" kern="1200" dirty="0" smtClean="0">
                <a:solidFill>
                  <a:schemeClr val="tx1"/>
                </a:solidFill>
                <a:latin typeface="Segoe UI Light" pitchFamily="34" charset="0"/>
                <a:ea typeface="+mn-ea"/>
                <a:cs typeface="+mn-cs"/>
              </a:rPr>
              <a:t>GO</a:t>
            </a:r>
          </a:p>
          <a:p>
            <a:endParaRPr lang="en-US" sz="900" kern="1200" dirty="0" smtClean="0">
              <a:solidFill>
                <a:schemeClr val="tx1"/>
              </a:solidFill>
              <a:latin typeface="Segoe UI Light" pitchFamily="34" charset="0"/>
              <a:ea typeface="+mn-ea"/>
              <a:cs typeface="+mn-cs"/>
            </a:endParaRPr>
          </a:p>
          <a:p>
            <a:endParaRPr lang="en-US" sz="900" kern="1200" dirty="0" smtClean="0">
              <a:solidFill>
                <a:schemeClr val="tx1"/>
              </a:solidFill>
              <a:latin typeface="Segoe UI Light" pitchFamily="34" charset="0"/>
              <a:ea typeface="+mn-ea"/>
              <a:cs typeface="+mn-cs"/>
            </a:endParaRP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 insert sales orders</a:t>
            </a:r>
          </a:p>
          <a:p>
            <a:r>
              <a:rPr lang="en-US" sz="900" kern="1200" dirty="0" smtClean="0">
                <a:solidFill>
                  <a:schemeClr val="tx1"/>
                </a:solidFill>
                <a:latin typeface="Segoe UI Light" pitchFamily="34" charset="0"/>
                <a:ea typeface="+mn-ea"/>
                <a:cs typeface="+mn-cs"/>
              </a:rPr>
              <a:t>declare @start datetime2</a:t>
            </a:r>
          </a:p>
          <a:p>
            <a:r>
              <a:rPr lang="en-US" sz="900" kern="1200" dirty="0" smtClean="0">
                <a:solidFill>
                  <a:schemeClr val="tx1"/>
                </a:solidFill>
                <a:latin typeface="Segoe UI Light" pitchFamily="34" charset="0"/>
                <a:ea typeface="+mn-ea"/>
                <a:cs typeface="+mn-cs"/>
              </a:rPr>
              <a:t>set @start = SYSDATETIME()</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DECLARE </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i</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 0, </a:t>
            </a:r>
          </a:p>
          <a:p>
            <a:r>
              <a:rPr lang="en-US" sz="900" kern="1200" dirty="0" smtClean="0">
                <a:solidFill>
                  <a:schemeClr val="tx1"/>
                </a:solidFill>
                <a:latin typeface="Segoe UI Light" pitchFamily="34" charset="0"/>
                <a:ea typeface="+mn-ea"/>
                <a:cs typeface="+mn-cs"/>
              </a:rPr>
              <a:t>@od </a:t>
            </a:r>
            <a:r>
              <a:rPr lang="en-US" sz="900" kern="1200" dirty="0" err="1" smtClean="0">
                <a:solidFill>
                  <a:schemeClr val="tx1"/>
                </a:solidFill>
                <a:latin typeface="Segoe UI Light" pitchFamily="34" charset="0"/>
                <a:ea typeface="+mn-ea"/>
                <a:cs typeface="+mn-cs"/>
              </a:rPr>
              <a:t>Sales.SalesOrderDetailType_inmem</a:t>
            </a:r>
            <a:r>
              <a:rPr lang="en-US" sz="900" kern="1200" dirty="0" smtClean="0">
                <a:solidFill>
                  <a:schemeClr val="tx1"/>
                </a:solidFill>
                <a:latin typeface="Segoe UI Light" pitchFamily="34" charset="0"/>
                <a:ea typeface="+mn-ea"/>
                <a:cs typeface="+mn-cs"/>
              </a:rPr>
              <a:t>, </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SalesOrderID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DueDate</a:t>
            </a:r>
            <a:r>
              <a:rPr lang="en-US" sz="900" kern="1200" dirty="0" smtClean="0">
                <a:solidFill>
                  <a:schemeClr val="tx1"/>
                </a:solidFill>
                <a:latin typeface="Segoe UI Light" pitchFamily="34" charset="0"/>
                <a:ea typeface="+mn-ea"/>
                <a:cs typeface="+mn-cs"/>
              </a:rPr>
              <a:t> datetime2 = </a:t>
            </a:r>
            <a:r>
              <a:rPr lang="en-US" sz="900" kern="1200" dirty="0" err="1" smtClean="0">
                <a:solidFill>
                  <a:schemeClr val="tx1"/>
                </a:solidFill>
                <a:latin typeface="Segoe UI Light" pitchFamily="34" charset="0"/>
                <a:ea typeface="+mn-ea"/>
                <a:cs typeface="+mn-cs"/>
              </a:rPr>
              <a:t>sysdatetime</a:t>
            </a:r>
            <a:r>
              <a:rPr lang="en-US" sz="900" kern="1200" dirty="0" smtClean="0">
                <a:solidFill>
                  <a:schemeClr val="tx1"/>
                </a:solidFill>
                <a:latin typeface="Segoe UI Light" pitchFamily="34" charset="0"/>
                <a:ea typeface="+mn-ea"/>
                <a:cs typeface="+mn-cs"/>
              </a:rPr>
              <a:t>(), </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CustomerID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 rand() * 8000, </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BillToAddressID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 rand() * 10000, </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ShipToAddressID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 rand() * 10000, </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ShipMethodID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 (rand() * 5) + 1; </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INSERT INTO @od </a:t>
            </a:r>
          </a:p>
          <a:p>
            <a:r>
              <a:rPr lang="en-US" sz="900" kern="1200" dirty="0" smtClean="0">
                <a:solidFill>
                  <a:schemeClr val="tx1"/>
                </a:solidFill>
                <a:latin typeface="Segoe UI Light" pitchFamily="34" charset="0"/>
                <a:ea typeface="+mn-ea"/>
                <a:cs typeface="+mn-cs"/>
              </a:rPr>
              <a:t>SELECT </a:t>
            </a:r>
            <a:r>
              <a:rPr lang="en-US" sz="900" kern="1200" dirty="0" err="1" smtClean="0">
                <a:solidFill>
                  <a:schemeClr val="tx1"/>
                </a:solidFill>
                <a:latin typeface="Segoe UI Light" pitchFamily="34" charset="0"/>
                <a:ea typeface="+mn-ea"/>
                <a:cs typeface="+mn-cs"/>
              </a:rPr>
              <a:t>OrderQty</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ProductID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SpecialOfferID</a:t>
            </a:r>
            <a:r>
              <a:rPr lang="en-US" sz="900" kern="1200" dirty="0" smtClean="0">
                <a:solidFill>
                  <a:schemeClr val="tx1"/>
                </a:solidFill>
                <a:latin typeface="Segoe UI Light" pitchFamily="34" charset="0"/>
                <a:ea typeface="+mn-ea"/>
                <a:cs typeface="+mn-cs"/>
              </a:rPr>
              <a:t> </a:t>
            </a:r>
          </a:p>
          <a:p>
            <a:r>
              <a:rPr lang="en-US" sz="900" kern="1200" dirty="0" smtClean="0">
                <a:solidFill>
                  <a:schemeClr val="tx1"/>
                </a:solidFill>
                <a:latin typeface="Segoe UI Light" pitchFamily="34" charset="0"/>
                <a:ea typeface="+mn-ea"/>
                <a:cs typeface="+mn-cs"/>
              </a:rPr>
              <a:t>FROM </a:t>
            </a:r>
            <a:r>
              <a:rPr lang="en-US" sz="900" kern="1200" dirty="0" err="1" smtClean="0">
                <a:solidFill>
                  <a:schemeClr val="tx1"/>
                </a:solidFill>
                <a:latin typeface="Segoe UI Light" pitchFamily="34" charset="0"/>
                <a:ea typeface="+mn-ea"/>
                <a:cs typeface="+mn-cs"/>
              </a:rPr>
              <a:t>Demo.DemoSalesOrderDetailSeed</a:t>
            </a:r>
            <a:r>
              <a:rPr lang="en-US" sz="900" kern="1200" dirty="0" smtClean="0">
                <a:solidFill>
                  <a:schemeClr val="tx1"/>
                </a:solidFill>
                <a:latin typeface="Segoe UI Light" pitchFamily="34" charset="0"/>
                <a:ea typeface="+mn-ea"/>
                <a:cs typeface="+mn-cs"/>
              </a:rPr>
              <a:t> </a:t>
            </a:r>
          </a:p>
          <a:p>
            <a:r>
              <a:rPr lang="en-US" sz="900" kern="1200" dirty="0" smtClean="0">
                <a:solidFill>
                  <a:schemeClr val="tx1"/>
                </a:solidFill>
                <a:latin typeface="Segoe UI Light" pitchFamily="34" charset="0"/>
                <a:ea typeface="+mn-ea"/>
                <a:cs typeface="+mn-cs"/>
              </a:rPr>
              <a:t>WHERE </a:t>
            </a:r>
            <a:r>
              <a:rPr lang="en-US" sz="900" kern="1200" dirty="0" err="1" smtClean="0">
                <a:solidFill>
                  <a:schemeClr val="tx1"/>
                </a:solidFill>
                <a:latin typeface="Segoe UI Light" pitchFamily="34" charset="0"/>
                <a:ea typeface="+mn-ea"/>
                <a:cs typeface="+mn-cs"/>
              </a:rPr>
              <a:t>OrderID</a:t>
            </a:r>
            <a:r>
              <a:rPr lang="en-US" sz="900" kern="1200" dirty="0" smtClean="0">
                <a:solidFill>
                  <a:schemeClr val="tx1"/>
                </a:solidFill>
                <a:latin typeface="Segoe UI Light" pitchFamily="34" charset="0"/>
                <a:ea typeface="+mn-ea"/>
                <a:cs typeface="+mn-cs"/>
              </a:rPr>
              <a:t>= cast((rand()*106) + 1 as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WHILE (@</a:t>
            </a:r>
            <a:r>
              <a:rPr lang="en-US" sz="900" kern="1200" dirty="0" err="1" smtClean="0">
                <a:solidFill>
                  <a:schemeClr val="tx1"/>
                </a:solidFill>
                <a:latin typeface="Segoe UI Light" pitchFamily="34" charset="0"/>
                <a:ea typeface="+mn-ea"/>
                <a:cs typeface="+mn-cs"/>
              </a:rPr>
              <a:t>i</a:t>
            </a:r>
            <a:r>
              <a:rPr lang="en-US" sz="900" kern="1200" dirty="0" smtClean="0">
                <a:solidFill>
                  <a:schemeClr val="tx1"/>
                </a:solidFill>
                <a:latin typeface="Segoe UI Light" pitchFamily="34" charset="0"/>
                <a:ea typeface="+mn-ea"/>
                <a:cs typeface="+mn-cs"/>
              </a:rPr>
              <a:t> &lt; 2000) </a:t>
            </a:r>
          </a:p>
          <a:p>
            <a:r>
              <a:rPr lang="en-US" sz="900" kern="1200" dirty="0" smtClean="0">
                <a:solidFill>
                  <a:schemeClr val="tx1"/>
                </a:solidFill>
                <a:latin typeface="Segoe UI Light" pitchFamily="34" charset="0"/>
                <a:ea typeface="+mn-ea"/>
                <a:cs typeface="+mn-cs"/>
              </a:rPr>
              <a:t>BEGIN; </a:t>
            </a:r>
          </a:p>
          <a:p>
            <a:r>
              <a:rPr lang="en-US" sz="900" kern="1200" dirty="0" smtClean="0">
                <a:solidFill>
                  <a:schemeClr val="tx1"/>
                </a:solidFill>
                <a:latin typeface="Segoe UI Light" pitchFamily="34" charset="0"/>
                <a:ea typeface="+mn-ea"/>
                <a:cs typeface="+mn-cs"/>
              </a:rPr>
              <a:t>EXEC </a:t>
            </a:r>
            <a:r>
              <a:rPr lang="en-US" sz="900" kern="1200" dirty="0" err="1" smtClean="0">
                <a:solidFill>
                  <a:schemeClr val="tx1"/>
                </a:solidFill>
                <a:latin typeface="Segoe UI Light" pitchFamily="34" charset="0"/>
                <a:ea typeface="+mn-ea"/>
                <a:cs typeface="+mn-cs"/>
              </a:rPr>
              <a:t>Sales.usp_InsertSalesOrder_inmem</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SalesOrderID</a:t>
            </a:r>
            <a:r>
              <a:rPr lang="en-US" sz="900" kern="1200" dirty="0" smtClean="0">
                <a:solidFill>
                  <a:schemeClr val="tx1"/>
                </a:solidFill>
                <a:latin typeface="Segoe UI Light" pitchFamily="34" charset="0"/>
                <a:ea typeface="+mn-ea"/>
                <a:cs typeface="+mn-cs"/>
              </a:rPr>
              <a:t> OUTPUT, @</a:t>
            </a:r>
            <a:r>
              <a:rPr lang="en-US" sz="900" kern="1200" dirty="0" err="1" smtClean="0">
                <a:solidFill>
                  <a:schemeClr val="tx1"/>
                </a:solidFill>
                <a:latin typeface="Segoe UI Light" pitchFamily="34" charset="0"/>
                <a:ea typeface="+mn-ea"/>
                <a:cs typeface="+mn-cs"/>
              </a:rPr>
              <a:t>DueDate</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CustomerID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BillToAddressID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ShipToAddressID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ShipMethodID</a:t>
            </a:r>
            <a:r>
              <a:rPr lang="en-US" sz="900" kern="1200" dirty="0" smtClean="0">
                <a:solidFill>
                  <a:schemeClr val="tx1"/>
                </a:solidFill>
                <a:latin typeface="Segoe UI Light" pitchFamily="34" charset="0"/>
                <a:ea typeface="+mn-ea"/>
                <a:cs typeface="+mn-cs"/>
              </a:rPr>
              <a:t>, @od; </a:t>
            </a:r>
          </a:p>
          <a:p>
            <a:r>
              <a:rPr lang="en-US" sz="900" kern="1200" dirty="0" smtClean="0">
                <a:solidFill>
                  <a:schemeClr val="tx1"/>
                </a:solidFill>
                <a:latin typeface="Segoe UI Light" pitchFamily="34" charset="0"/>
                <a:ea typeface="+mn-ea"/>
                <a:cs typeface="+mn-cs"/>
              </a:rPr>
              <a:t>SET @</a:t>
            </a:r>
            <a:r>
              <a:rPr lang="en-US" sz="900" kern="1200" dirty="0" err="1" smtClean="0">
                <a:solidFill>
                  <a:schemeClr val="tx1"/>
                </a:solidFill>
                <a:latin typeface="Segoe UI Light" pitchFamily="34" charset="0"/>
                <a:ea typeface="+mn-ea"/>
                <a:cs typeface="+mn-cs"/>
              </a:rPr>
              <a:t>i</a:t>
            </a:r>
            <a:r>
              <a:rPr lang="en-US" sz="900" kern="1200" dirty="0" smtClean="0">
                <a:solidFill>
                  <a:schemeClr val="tx1"/>
                </a:solidFill>
                <a:latin typeface="Segoe UI Light" pitchFamily="34" charset="0"/>
                <a:ea typeface="+mn-ea"/>
                <a:cs typeface="+mn-cs"/>
              </a:rPr>
              <a:t> += 1 </a:t>
            </a:r>
          </a:p>
          <a:p>
            <a:r>
              <a:rPr lang="en-US" sz="900" kern="1200" dirty="0" smtClean="0">
                <a:solidFill>
                  <a:schemeClr val="tx1"/>
                </a:solidFill>
                <a:latin typeface="Segoe UI Light" pitchFamily="34" charset="0"/>
                <a:ea typeface="+mn-ea"/>
                <a:cs typeface="+mn-cs"/>
              </a:rPr>
              <a:t>END</a:t>
            </a:r>
          </a:p>
          <a:p>
            <a:r>
              <a:rPr lang="en-US" sz="900" kern="1200" dirty="0" smtClean="0">
                <a:solidFill>
                  <a:schemeClr val="tx1"/>
                </a:solidFill>
                <a:latin typeface="Segoe UI Light" pitchFamily="34" charset="0"/>
                <a:ea typeface="+mn-ea"/>
                <a:cs typeface="+mn-cs"/>
              </a:rPr>
              <a:t>select </a:t>
            </a:r>
            <a:r>
              <a:rPr lang="en-US" sz="900" kern="1200" dirty="0" err="1" smtClean="0">
                <a:solidFill>
                  <a:schemeClr val="tx1"/>
                </a:solidFill>
                <a:latin typeface="Segoe UI Light" pitchFamily="34" charset="0"/>
                <a:ea typeface="+mn-ea"/>
                <a:cs typeface="+mn-cs"/>
              </a:rPr>
              <a:t>datediff</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ms</a:t>
            </a:r>
            <a:r>
              <a:rPr lang="en-US" sz="900" kern="1200" dirty="0" smtClean="0">
                <a:solidFill>
                  <a:schemeClr val="tx1"/>
                </a:solidFill>
                <a:latin typeface="Segoe UI Light" pitchFamily="34" charset="0"/>
                <a:ea typeface="+mn-ea"/>
                <a:cs typeface="+mn-cs"/>
              </a:rPr>
              <a:t>,@start, </a:t>
            </a:r>
            <a:r>
              <a:rPr lang="en-US" sz="900" kern="1200" dirty="0" err="1" smtClean="0">
                <a:solidFill>
                  <a:schemeClr val="tx1"/>
                </a:solidFill>
                <a:latin typeface="Segoe UI Light" pitchFamily="34" charset="0"/>
                <a:ea typeface="+mn-ea"/>
                <a:cs typeface="+mn-cs"/>
              </a:rPr>
              <a:t>sysdatetime</a:t>
            </a:r>
            <a:r>
              <a:rPr lang="en-US" sz="900" kern="1200" dirty="0" smtClean="0">
                <a:solidFill>
                  <a:schemeClr val="tx1"/>
                </a:solidFill>
                <a:latin typeface="Segoe UI Light" pitchFamily="34" charset="0"/>
                <a:ea typeface="+mn-ea"/>
                <a:cs typeface="+mn-cs"/>
              </a:rPr>
              <a:t>()) as 'elapse time in </a:t>
            </a:r>
            <a:r>
              <a:rPr lang="en-US" sz="900" kern="1200" dirty="0" err="1" smtClean="0">
                <a:solidFill>
                  <a:schemeClr val="tx1"/>
                </a:solidFill>
                <a:latin typeface="Segoe UI Light" pitchFamily="34" charset="0"/>
                <a:ea typeface="+mn-ea"/>
                <a:cs typeface="+mn-cs"/>
              </a:rPr>
              <a:t>ms'</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GO</a:t>
            </a:r>
          </a:p>
          <a:p>
            <a:endParaRPr lang="en-US" sz="900" kern="1200" dirty="0" smtClean="0">
              <a:solidFill>
                <a:schemeClr val="tx1"/>
              </a:solidFill>
              <a:latin typeface="Segoe UI Light" pitchFamily="34" charset="0"/>
              <a:ea typeface="+mn-ea"/>
              <a:cs typeface="+mn-cs"/>
            </a:endParaRP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 native procedure create</a:t>
            </a:r>
          </a:p>
          <a:p>
            <a:r>
              <a:rPr lang="en-US" sz="900" kern="1200" dirty="0" smtClean="0">
                <a:solidFill>
                  <a:schemeClr val="tx1"/>
                </a:solidFill>
                <a:latin typeface="Segoe UI Light" pitchFamily="34" charset="0"/>
                <a:ea typeface="+mn-ea"/>
                <a:cs typeface="+mn-cs"/>
              </a:rPr>
              <a:t>IF </a:t>
            </a:r>
            <a:r>
              <a:rPr lang="en-US" sz="900" kern="1200" dirty="0" err="1" smtClean="0">
                <a:solidFill>
                  <a:schemeClr val="tx1"/>
                </a:solidFill>
                <a:latin typeface="Segoe UI Light" pitchFamily="34" charset="0"/>
                <a:ea typeface="+mn-ea"/>
                <a:cs typeface="+mn-cs"/>
              </a:rPr>
              <a:t>object_id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Sales.usp_InsertSalesOrder_inmem</a:t>
            </a:r>
            <a:r>
              <a:rPr lang="en-US" sz="900" kern="1200" dirty="0" smtClean="0">
                <a:solidFill>
                  <a:schemeClr val="tx1"/>
                </a:solidFill>
                <a:latin typeface="Segoe UI Light" pitchFamily="34" charset="0"/>
                <a:ea typeface="+mn-ea"/>
                <a:cs typeface="+mn-cs"/>
              </a:rPr>
              <a:t>') IS NOT NULL</a:t>
            </a:r>
          </a:p>
          <a:p>
            <a:r>
              <a:rPr lang="en-US" sz="900" kern="1200" dirty="0" smtClean="0">
                <a:solidFill>
                  <a:schemeClr val="tx1"/>
                </a:solidFill>
                <a:latin typeface="Segoe UI Light" pitchFamily="34" charset="0"/>
                <a:ea typeface="+mn-ea"/>
                <a:cs typeface="+mn-cs"/>
              </a:rPr>
              <a:t>DROP PROCEDURE Sales.[</a:t>
            </a:r>
            <a:r>
              <a:rPr lang="en-US" sz="900" kern="1200" dirty="0" err="1" smtClean="0">
                <a:solidFill>
                  <a:schemeClr val="tx1"/>
                </a:solidFill>
                <a:latin typeface="Segoe UI Light" pitchFamily="34" charset="0"/>
                <a:ea typeface="+mn-ea"/>
                <a:cs typeface="+mn-cs"/>
              </a:rPr>
              <a:t>usp_InsertSalesOrder_inmem</a:t>
            </a:r>
            <a:r>
              <a:rPr lang="en-US" sz="900" kern="1200" dirty="0" smtClean="0">
                <a:solidFill>
                  <a:schemeClr val="tx1"/>
                </a:solidFill>
                <a:latin typeface="Segoe UI Light" pitchFamily="34" charset="0"/>
                <a:ea typeface="+mn-ea"/>
                <a:cs typeface="+mn-cs"/>
              </a:rPr>
              <a:t>] </a:t>
            </a:r>
          </a:p>
          <a:p>
            <a:r>
              <a:rPr lang="en-US" sz="900" kern="1200" dirty="0" smtClean="0">
                <a:solidFill>
                  <a:schemeClr val="tx1"/>
                </a:solidFill>
                <a:latin typeface="Segoe UI Light" pitchFamily="34" charset="0"/>
                <a:ea typeface="+mn-ea"/>
                <a:cs typeface="+mn-cs"/>
              </a:rPr>
              <a:t>GO</a:t>
            </a:r>
          </a:p>
          <a:p>
            <a:r>
              <a:rPr lang="en-US" sz="900" kern="1200" dirty="0" smtClean="0">
                <a:solidFill>
                  <a:schemeClr val="tx1"/>
                </a:solidFill>
                <a:latin typeface="Segoe UI Light" pitchFamily="34" charset="0"/>
                <a:ea typeface="+mn-ea"/>
                <a:cs typeface="+mn-cs"/>
              </a:rPr>
              <a:t>CREATE PROCEDURE [Sales].[</a:t>
            </a:r>
            <a:r>
              <a:rPr lang="en-US" sz="900" kern="1200" dirty="0" err="1" smtClean="0">
                <a:solidFill>
                  <a:schemeClr val="tx1"/>
                </a:solidFill>
                <a:latin typeface="Segoe UI Light" pitchFamily="34" charset="0"/>
                <a:ea typeface="+mn-ea"/>
                <a:cs typeface="+mn-cs"/>
              </a:rPr>
              <a:t>usp_InsertSalesOrder_inmem</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SalesOrderID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OUTPUT,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DueDate</a:t>
            </a:r>
            <a:r>
              <a:rPr lang="en-US" sz="900" kern="1200" dirty="0" smtClean="0">
                <a:solidFill>
                  <a:schemeClr val="tx1"/>
                </a:solidFill>
                <a:latin typeface="Segoe UI Light" pitchFamily="34" charset="0"/>
                <a:ea typeface="+mn-ea"/>
                <a:cs typeface="+mn-cs"/>
              </a:rPr>
              <a:t> [datetime2](7) NOT NULL,</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CustomerID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NOT NULL,</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BillToAddressID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NOT NULL,</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ShipToAddressID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NOT NULL,</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ShipMethodID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NOT NULL,</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SalesOrderDetails</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Sales.SalesOrderDetailType_inmem</a:t>
            </a:r>
            <a:r>
              <a:rPr lang="en-US" sz="900" kern="1200" dirty="0" smtClean="0">
                <a:solidFill>
                  <a:schemeClr val="tx1"/>
                </a:solidFill>
                <a:latin typeface="Segoe UI Light" pitchFamily="34" charset="0"/>
                <a:ea typeface="+mn-ea"/>
                <a:cs typeface="+mn-cs"/>
              </a:rPr>
              <a:t> READONLY,</a:t>
            </a:r>
          </a:p>
          <a:p>
            <a:r>
              <a:rPr lang="en-US" sz="900" kern="1200" dirty="0" smtClean="0">
                <a:solidFill>
                  <a:schemeClr val="tx1"/>
                </a:solidFill>
                <a:latin typeface="Segoe UI Light" pitchFamily="34" charset="0"/>
                <a:ea typeface="+mn-ea"/>
                <a:cs typeface="+mn-cs"/>
              </a:rPr>
              <a:t>@Status [</a:t>
            </a:r>
            <a:r>
              <a:rPr lang="en-US" sz="900" kern="1200" dirty="0" err="1" smtClean="0">
                <a:solidFill>
                  <a:schemeClr val="tx1"/>
                </a:solidFill>
                <a:latin typeface="Segoe UI Light" pitchFamily="34" charset="0"/>
                <a:ea typeface="+mn-ea"/>
                <a:cs typeface="+mn-cs"/>
              </a:rPr>
              <a:t>tinyint</a:t>
            </a:r>
            <a:r>
              <a:rPr lang="en-US" sz="900" kern="1200" dirty="0" smtClean="0">
                <a:solidFill>
                  <a:schemeClr val="tx1"/>
                </a:solidFill>
                <a:latin typeface="Segoe UI Light" pitchFamily="34" charset="0"/>
                <a:ea typeface="+mn-ea"/>
                <a:cs typeface="+mn-cs"/>
              </a:rPr>
              <a:t>] NOT NULL = 1,</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OnlineOrderFlag</a:t>
            </a:r>
            <a:r>
              <a:rPr lang="en-US" sz="900" kern="1200" dirty="0" smtClean="0">
                <a:solidFill>
                  <a:schemeClr val="tx1"/>
                </a:solidFill>
                <a:latin typeface="Segoe UI Light" pitchFamily="34" charset="0"/>
                <a:ea typeface="+mn-ea"/>
                <a:cs typeface="+mn-cs"/>
              </a:rPr>
              <a:t> [bit] NOT NULL = 1,</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PurchaseOrderNumber</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nvarchar</a:t>
            </a:r>
            <a:r>
              <a:rPr lang="en-US" sz="900" kern="1200" dirty="0" smtClean="0">
                <a:solidFill>
                  <a:schemeClr val="tx1"/>
                </a:solidFill>
                <a:latin typeface="Segoe UI Light" pitchFamily="34" charset="0"/>
                <a:ea typeface="+mn-ea"/>
                <a:cs typeface="+mn-cs"/>
              </a:rPr>
              <a:t>](25) = NULL,</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AccountNumber</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nvarchar</a:t>
            </a:r>
            <a:r>
              <a:rPr lang="en-US" sz="900" kern="1200" dirty="0" smtClean="0">
                <a:solidFill>
                  <a:schemeClr val="tx1"/>
                </a:solidFill>
                <a:latin typeface="Segoe UI Light" pitchFamily="34" charset="0"/>
                <a:ea typeface="+mn-ea"/>
                <a:cs typeface="+mn-cs"/>
              </a:rPr>
              <a:t>](15) = NULL,</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SalesPersonID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NOT NULL = -1,</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TerritoryID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 NULL,</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CreditCardID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 NULL,</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CreditCardApprovalCode</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varchar</a:t>
            </a:r>
            <a:r>
              <a:rPr lang="en-US" sz="900" kern="1200" dirty="0" smtClean="0">
                <a:solidFill>
                  <a:schemeClr val="tx1"/>
                </a:solidFill>
                <a:latin typeface="Segoe UI Light" pitchFamily="34" charset="0"/>
                <a:ea typeface="+mn-ea"/>
                <a:cs typeface="+mn-cs"/>
              </a:rPr>
              <a:t>](15) = NULL,</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CurrencyRateID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 NULL,</a:t>
            </a:r>
          </a:p>
          <a:p>
            <a:r>
              <a:rPr lang="en-US" sz="900" kern="1200" dirty="0" smtClean="0">
                <a:solidFill>
                  <a:schemeClr val="tx1"/>
                </a:solidFill>
                <a:latin typeface="Segoe UI Light" pitchFamily="34" charset="0"/>
                <a:ea typeface="+mn-ea"/>
                <a:cs typeface="+mn-cs"/>
              </a:rPr>
              <a:t>@Comment </a:t>
            </a:r>
            <a:r>
              <a:rPr lang="en-US" sz="900" kern="1200" dirty="0" err="1" smtClean="0">
                <a:solidFill>
                  <a:schemeClr val="tx1"/>
                </a:solidFill>
                <a:latin typeface="Segoe UI Light" pitchFamily="34" charset="0"/>
                <a:ea typeface="+mn-ea"/>
                <a:cs typeface="+mn-cs"/>
              </a:rPr>
              <a:t>nvarchar</a:t>
            </a:r>
            <a:r>
              <a:rPr lang="en-US" sz="900" kern="1200" dirty="0" smtClean="0">
                <a:solidFill>
                  <a:schemeClr val="tx1"/>
                </a:solidFill>
                <a:latin typeface="Segoe UI Light" pitchFamily="34" charset="0"/>
                <a:ea typeface="+mn-ea"/>
                <a:cs typeface="+mn-cs"/>
              </a:rPr>
              <a:t>(128) = NULL</a:t>
            </a:r>
          </a:p>
          <a:p>
            <a:r>
              <a:rPr lang="en-US" sz="900" kern="1200" dirty="0" smtClean="0">
                <a:solidFill>
                  <a:schemeClr val="tx1"/>
                </a:solidFill>
                <a:latin typeface="Segoe UI Light" pitchFamily="34" charset="0"/>
                <a:ea typeface="+mn-ea"/>
                <a:cs typeface="+mn-cs"/>
              </a:rPr>
              <a:t>WITH NATIVE_COMPILATION, SCHEMABINDING, EXECUTE AS OWNER</a:t>
            </a:r>
          </a:p>
          <a:p>
            <a:r>
              <a:rPr lang="en-US" sz="900" kern="1200" dirty="0" smtClean="0">
                <a:solidFill>
                  <a:schemeClr val="tx1"/>
                </a:solidFill>
                <a:latin typeface="Segoe UI Light" pitchFamily="34" charset="0"/>
                <a:ea typeface="+mn-ea"/>
                <a:cs typeface="+mn-cs"/>
              </a:rPr>
              <a:t>AS</a:t>
            </a:r>
          </a:p>
          <a:p>
            <a:r>
              <a:rPr lang="en-US" sz="900" kern="1200" dirty="0" smtClean="0">
                <a:solidFill>
                  <a:schemeClr val="tx1"/>
                </a:solidFill>
                <a:latin typeface="Segoe UI Light" pitchFamily="34" charset="0"/>
                <a:ea typeface="+mn-ea"/>
                <a:cs typeface="+mn-cs"/>
              </a:rPr>
              <a:t>BEGIN ATOMIC WITH</a:t>
            </a:r>
          </a:p>
          <a:p>
            <a:r>
              <a:rPr lang="en-US" sz="900" kern="1200" dirty="0" smtClean="0">
                <a:solidFill>
                  <a:schemeClr val="tx1"/>
                </a:solidFill>
                <a:latin typeface="Segoe UI Light" pitchFamily="34" charset="0"/>
                <a:ea typeface="+mn-ea"/>
                <a:cs typeface="+mn-cs"/>
              </a:rPr>
              <a:t>  (TRANSACTION ISOLATION LEVEL = SNAPSHOT,</a:t>
            </a:r>
          </a:p>
          <a:p>
            <a:r>
              <a:rPr lang="en-US" sz="900" kern="1200" dirty="0" smtClean="0">
                <a:solidFill>
                  <a:schemeClr val="tx1"/>
                </a:solidFill>
                <a:latin typeface="Segoe UI Light" pitchFamily="34" charset="0"/>
                <a:ea typeface="+mn-ea"/>
                <a:cs typeface="+mn-cs"/>
              </a:rPr>
              <a:t>   LANGUAGE = </a:t>
            </a:r>
            <a:r>
              <a:rPr lang="en-US" sz="900" kern="1200" dirty="0" err="1" smtClean="0">
                <a:solidFill>
                  <a:schemeClr val="tx1"/>
                </a:solidFill>
                <a:latin typeface="Segoe UI Light" pitchFamily="34" charset="0"/>
                <a:ea typeface="+mn-ea"/>
                <a:cs typeface="+mn-cs"/>
              </a:rPr>
              <a:t>N'us_english</a:t>
            </a:r>
            <a:r>
              <a:rPr lang="en-US" sz="900" kern="1200" dirty="0" smtClean="0">
                <a:solidFill>
                  <a:schemeClr val="tx1"/>
                </a:solidFill>
                <a:latin typeface="Segoe UI Light" pitchFamily="34" charset="0"/>
                <a:ea typeface="+mn-ea"/>
                <a:cs typeface="+mn-cs"/>
              </a:rPr>
              <a:t>')</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DECLARE @</a:t>
            </a:r>
            <a:r>
              <a:rPr lang="en-US" sz="900" kern="1200" dirty="0" err="1" smtClean="0">
                <a:solidFill>
                  <a:schemeClr val="tx1"/>
                </a:solidFill>
                <a:latin typeface="Segoe UI Light" pitchFamily="34" charset="0"/>
                <a:ea typeface="+mn-ea"/>
                <a:cs typeface="+mn-cs"/>
              </a:rPr>
              <a:t>OrderDate</a:t>
            </a:r>
            <a:r>
              <a:rPr lang="en-US" sz="900" kern="1200" dirty="0" smtClean="0">
                <a:solidFill>
                  <a:schemeClr val="tx1"/>
                </a:solidFill>
                <a:latin typeface="Segoe UI Light" pitchFamily="34" charset="0"/>
                <a:ea typeface="+mn-ea"/>
                <a:cs typeface="+mn-cs"/>
              </a:rPr>
              <a:t> datetime2 NOT NULL = </a:t>
            </a:r>
            <a:r>
              <a:rPr lang="en-US" sz="900" kern="1200" dirty="0" err="1" smtClean="0">
                <a:solidFill>
                  <a:schemeClr val="tx1"/>
                </a:solidFill>
                <a:latin typeface="Segoe UI Light" pitchFamily="34" charset="0"/>
                <a:ea typeface="+mn-ea"/>
                <a:cs typeface="+mn-cs"/>
              </a:rPr>
              <a:t>sysdatetime</a:t>
            </a:r>
            <a:r>
              <a:rPr lang="en-US" sz="900" kern="1200" dirty="0" smtClean="0">
                <a:solidFill>
                  <a:schemeClr val="tx1"/>
                </a:solidFill>
                <a:latin typeface="Segoe UI Light" pitchFamily="34" charset="0"/>
                <a:ea typeface="+mn-ea"/>
                <a:cs typeface="+mn-cs"/>
              </a:rPr>
              <a:t>()</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DECLARE @</a:t>
            </a:r>
            <a:r>
              <a:rPr lang="en-US" sz="900" kern="1200" dirty="0" err="1" smtClean="0">
                <a:solidFill>
                  <a:schemeClr val="tx1"/>
                </a:solidFill>
                <a:latin typeface="Segoe UI Light" pitchFamily="34" charset="0"/>
                <a:ea typeface="+mn-ea"/>
                <a:cs typeface="+mn-cs"/>
              </a:rPr>
              <a:t>SubTotal</a:t>
            </a:r>
            <a:r>
              <a:rPr lang="en-US" sz="900" kern="1200" dirty="0" smtClean="0">
                <a:solidFill>
                  <a:schemeClr val="tx1"/>
                </a:solidFill>
                <a:latin typeface="Segoe UI Light" pitchFamily="34" charset="0"/>
                <a:ea typeface="+mn-ea"/>
                <a:cs typeface="+mn-cs"/>
              </a:rPr>
              <a:t> money NOT NULL = 0</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SELECT @</a:t>
            </a:r>
            <a:r>
              <a:rPr lang="en-US" sz="900" kern="1200" dirty="0" err="1" smtClean="0">
                <a:solidFill>
                  <a:schemeClr val="tx1"/>
                </a:solidFill>
                <a:latin typeface="Segoe UI Light" pitchFamily="34" charset="0"/>
                <a:ea typeface="+mn-ea"/>
                <a:cs typeface="+mn-cs"/>
              </a:rPr>
              <a:t>SubTotal</a:t>
            </a:r>
            <a:r>
              <a:rPr lang="en-US" sz="900" kern="1200" dirty="0" smtClean="0">
                <a:solidFill>
                  <a:schemeClr val="tx1"/>
                </a:solidFill>
                <a:latin typeface="Segoe UI Light" pitchFamily="34" charset="0"/>
                <a:ea typeface="+mn-ea"/>
                <a:cs typeface="+mn-cs"/>
              </a:rPr>
              <a:t> = ISNULL(SUM(</a:t>
            </a:r>
            <a:r>
              <a:rPr lang="en-US" sz="900" kern="1200" dirty="0" err="1" smtClean="0">
                <a:solidFill>
                  <a:schemeClr val="tx1"/>
                </a:solidFill>
                <a:latin typeface="Segoe UI Light" pitchFamily="34" charset="0"/>
                <a:ea typeface="+mn-ea"/>
                <a:cs typeface="+mn-cs"/>
              </a:rPr>
              <a:t>p.ListPrice</a:t>
            </a:r>
            <a:r>
              <a:rPr lang="en-US" sz="900" kern="1200" dirty="0" smtClean="0">
                <a:solidFill>
                  <a:schemeClr val="tx1"/>
                </a:solidFill>
                <a:latin typeface="Segoe UI Light" pitchFamily="34" charset="0"/>
                <a:ea typeface="+mn-ea"/>
                <a:cs typeface="+mn-cs"/>
              </a:rPr>
              <a:t> * (1 - </a:t>
            </a:r>
            <a:r>
              <a:rPr lang="en-US" sz="900" kern="1200" dirty="0" err="1" smtClean="0">
                <a:solidFill>
                  <a:schemeClr val="tx1"/>
                </a:solidFill>
                <a:latin typeface="Segoe UI Light" pitchFamily="34" charset="0"/>
                <a:ea typeface="+mn-ea"/>
                <a:cs typeface="+mn-cs"/>
              </a:rPr>
              <a:t>so.DiscountPct</a:t>
            </a:r>
            <a:r>
              <a:rPr lang="en-US" sz="900" kern="1200" dirty="0" smtClean="0">
                <a:solidFill>
                  <a:schemeClr val="tx1"/>
                </a:solidFill>
                <a:latin typeface="Segoe UI Light" pitchFamily="34" charset="0"/>
                <a:ea typeface="+mn-ea"/>
                <a:cs typeface="+mn-cs"/>
              </a:rPr>
              <a:t>)),0)</a:t>
            </a:r>
          </a:p>
          <a:p>
            <a:r>
              <a:rPr lang="en-US" sz="900" kern="1200" dirty="0" smtClean="0">
                <a:solidFill>
                  <a:schemeClr val="tx1"/>
                </a:solidFill>
                <a:latin typeface="Segoe UI Light" pitchFamily="34" charset="0"/>
                <a:ea typeface="+mn-ea"/>
                <a:cs typeface="+mn-cs"/>
              </a:rPr>
              <a:t>FROM @</a:t>
            </a:r>
            <a:r>
              <a:rPr lang="en-US" sz="900" kern="1200" dirty="0" err="1" smtClean="0">
                <a:solidFill>
                  <a:schemeClr val="tx1"/>
                </a:solidFill>
                <a:latin typeface="Segoe UI Light" pitchFamily="34" charset="0"/>
                <a:ea typeface="+mn-ea"/>
                <a:cs typeface="+mn-cs"/>
              </a:rPr>
              <a:t>SalesOrderDetails</a:t>
            </a:r>
            <a:r>
              <a:rPr lang="en-US" sz="900" kern="1200" dirty="0" smtClean="0">
                <a:solidFill>
                  <a:schemeClr val="tx1"/>
                </a:solidFill>
                <a:latin typeface="Segoe UI Light" pitchFamily="34" charset="0"/>
                <a:ea typeface="+mn-ea"/>
                <a:cs typeface="+mn-cs"/>
              </a:rPr>
              <a:t> od JOIN </a:t>
            </a:r>
            <a:r>
              <a:rPr lang="en-US" sz="900" kern="1200" dirty="0" err="1" smtClean="0">
                <a:solidFill>
                  <a:schemeClr val="tx1"/>
                </a:solidFill>
                <a:latin typeface="Segoe UI Light" pitchFamily="34" charset="0"/>
                <a:ea typeface="+mn-ea"/>
                <a:cs typeface="+mn-cs"/>
              </a:rPr>
              <a:t>Sales.SpecialOffer_inmem</a:t>
            </a:r>
            <a:r>
              <a:rPr lang="en-US" sz="900" kern="1200" dirty="0" smtClean="0">
                <a:solidFill>
                  <a:schemeClr val="tx1"/>
                </a:solidFill>
                <a:latin typeface="Segoe UI Light" pitchFamily="34" charset="0"/>
                <a:ea typeface="+mn-ea"/>
                <a:cs typeface="+mn-cs"/>
              </a:rPr>
              <a:t> so on </a:t>
            </a:r>
            <a:r>
              <a:rPr lang="en-US" sz="900" kern="1200" dirty="0" err="1" smtClean="0">
                <a:solidFill>
                  <a:schemeClr val="tx1"/>
                </a:solidFill>
                <a:latin typeface="Segoe UI Light" pitchFamily="34" charset="0"/>
                <a:ea typeface="+mn-ea"/>
                <a:cs typeface="+mn-cs"/>
              </a:rPr>
              <a:t>od.SpecialOfferID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so.SpecialOfferID</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JOIN </a:t>
            </a:r>
            <a:r>
              <a:rPr lang="en-US" sz="900" kern="1200" dirty="0" err="1" smtClean="0">
                <a:solidFill>
                  <a:schemeClr val="tx1"/>
                </a:solidFill>
                <a:latin typeface="Segoe UI Light" pitchFamily="34" charset="0"/>
                <a:ea typeface="+mn-ea"/>
                <a:cs typeface="+mn-cs"/>
              </a:rPr>
              <a:t>Production.Product_inmem</a:t>
            </a:r>
            <a:r>
              <a:rPr lang="en-US" sz="900" kern="1200" dirty="0" smtClean="0">
                <a:solidFill>
                  <a:schemeClr val="tx1"/>
                </a:solidFill>
                <a:latin typeface="Segoe UI Light" pitchFamily="34" charset="0"/>
                <a:ea typeface="+mn-ea"/>
                <a:cs typeface="+mn-cs"/>
              </a:rPr>
              <a:t> p on </a:t>
            </a:r>
            <a:r>
              <a:rPr lang="en-US" sz="900" kern="1200" dirty="0" err="1" smtClean="0">
                <a:solidFill>
                  <a:schemeClr val="tx1"/>
                </a:solidFill>
                <a:latin typeface="Segoe UI Light" pitchFamily="34" charset="0"/>
                <a:ea typeface="+mn-ea"/>
                <a:cs typeface="+mn-cs"/>
              </a:rPr>
              <a:t>od.ProductID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p.ProductID</a:t>
            </a:r>
            <a:endParaRPr lang="en-US" sz="900" kern="1200" dirty="0" smtClean="0">
              <a:solidFill>
                <a:schemeClr val="tx1"/>
              </a:solidFill>
              <a:latin typeface="Segoe UI Light" pitchFamily="34" charset="0"/>
              <a:ea typeface="+mn-ea"/>
              <a:cs typeface="+mn-cs"/>
            </a:endParaRP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INSERT INTO </a:t>
            </a:r>
            <a:r>
              <a:rPr lang="en-US" sz="900" kern="1200" dirty="0" err="1" smtClean="0">
                <a:solidFill>
                  <a:schemeClr val="tx1"/>
                </a:solidFill>
                <a:latin typeface="Segoe UI Light" pitchFamily="34" charset="0"/>
                <a:ea typeface="+mn-ea"/>
                <a:cs typeface="+mn-cs"/>
              </a:rPr>
              <a:t>Sales.SalesOrderHeader_inmem</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DueDate</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Status,</a:t>
            </a:r>
          </a:p>
          <a:p>
            <a:r>
              <a:rPr lang="en-US" sz="900" kern="1200" dirty="0" err="1" smtClean="0">
                <a:solidFill>
                  <a:schemeClr val="tx1"/>
                </a:solidFill>
                <a:latin typeface="Segoe UI Light" pitchFamily="34" charset="0"/>
                <a:ea typeface="+mn-ea"/>
                <a:cs typeface="+mn-cs"/>
              </a:rPr>
              <a:t>OnlineOrderFlag</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PurchaseOrderNumber</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AccountNumber</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CustomerID</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SalesPersonID</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TerritoryID</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BillToAddressID</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ShipToAddressID</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ShipMethodID</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CreditCardID</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CreditCardApprovalCode</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CurrencyRateID</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Comment,</a:t>
            </a:r>
          </a:p>
          <a:p>
            <a:r>
              <a:rPr lang="en-US" sz="900" kern="1200" dirty="0" err="1" smtClean="0">
                <a:solidFill>
                  <a:schemeClr val="tx1"/>
                </a:solidFill>
                <a:latin typeface="Segoe UI Light" pitchFamily="34" charset="0"/>
                <a:ea typeface="+mn-ea"/>
                <a:cs typeface="+mn-cs"/>
              </a:rPr>
              <a:t>OrderDate</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SubTotal</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ModifiedDate</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VALUES</a:t>
            </a:r>
          </a:p>
          <a:p>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DueDate</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@Status,</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OnlineOrderFlag</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PurchaseOrderNumber</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AccountNumber</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CustomerID</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SalesPersonID</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TerritoryID</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BillToAddressID</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ShipToAddressID</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ShipMethodID</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CreditCardID</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CreditCardApprovalCode</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CurrencyRateID</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@Comment,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OrderDate</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SubTotal</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OrderDate</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    SET @</a:t>
            </a:r>
            <a:r>
              <a:rPr lang="en-US" sz="900" kern="1200" dirty="0" err="1" smtClean="0">
                <a:solidFill>
                  <a:schemeClr val="tx1"/>
                </a:solidFill>
                <a:latin typeface="Segoe UI Light" pitchFamily="34" charset="0"/>
                <a:ea typeface="+mn-ea"/>
                <a:cs typeface="+mn-cs"/>
              </a:rPr>
              <a:t>SalesOrderID</a:t>
            </a:r>
            <a:r>
              <a:rPr lang="en-US" sz="900" kern="1200" dirty="0" smtClean="0">
                <a:solidFill>
                  <a:schemeClr val="tx1"/>
                </a:solidFill>
                <a:latin typeface="Segoe UI Light" pitchFamily="34" charset="0"/>
                <a:ea typeface="+mn-ea"/>
                <a:cs typeface="+mn-cs"/>
              </a:rPr>
              <a:t> = SCOPE_IDENTITY()</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INSERT INTO </a:t>
            </a:r>
            <a:r>
              <a:rPr lang="en-US" sz="900" kern="1200" dirty="0" err="1" smtClean="0">
                <a:solidFill>
                  <a:schemeClr val="tx1"/>
                </a:solidFill>
                <a:latin typeface="Segoe UI Light" pitchFamily="34" charset="0"/>
                <a:ea typeface="+mn-ea"/>
                <a:cs typeface="+mn-cs"/>
              </a:rPr>
              <a:t>Sales.SalesOrderDetail_inmem</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SalesOrderID</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OrderQty</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ProductID</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SpecialOfferID</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UnitPrice</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UnitPriceDiscount</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ModifiedDate</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    SELECT </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SalesOrderID</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od.OrderQty</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od.ProductID</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od.SpecialOfferID</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p.ListPrice</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p.ListPrice</a:t>
            </a:r>
            <a:r>
              <a:rPr lang="en-US" sz="900" kern="1200" dirty="0" smtClean="0">
                <a:solidFill>
                  <a:schemeClr val="tx1"/>
                </a:solidFill>
                <a:latin typeface="Segoe UI Light" pitchFamily="34" charset="0"/>
                <a:ea typeface="+mn-ea"/>
                <a:cs typeface="+mn-cs"/>
              </a:rPr>
              <a:t> * </a:t>
            </a:r>
            <a:r>
              <a:rPr lang="en-US" sz="900" kern="1200" dirty="0" err="1" smtClean="0">
                <a:solidFill>
                  <a:schemeClr val="tx1"/>
                </a:solidFill>
                <a:latin typeface="Segoe UI Light" pitchFamily="34" charset="0"/>
                <a:ea typeface="+mn-ea"/>
                <a:cs typeface="+mn-cs"/>
              </a:rPr>
              <a:t>so.DiscountPct</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OrderDate</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FROM @</a:t>
            </a:r>
            <a:r>
              <a:rPr lang="en-US" sz="900" kern="1200" dirty="0" err="1" smtClean="0">
                <a:solidFill>
                  <a:schemeClr val="tx1"/>
                </a:solidFill>
                <a:latin typeface="Segoe UI Light" pitchFamily="34" charset="0"/>
                <a:ea typeface="+mn-ea"/>
                <a:cs typeface="+mn-cs"/>
              </a:rPr>
              <a:t>SalesOrderDetails</a:t>
            </a:r>
            <a:r>
              <a:rPr lang="en-US" sz="900" kern="1200" dirty="0" smtClean="0">
                <a:solidFill>
                  <a:schemeClr val="tx1"/>
                </a:solidFill>
                <a:latin typeface="Segoe UI Light" pitchFamily="34" charset="0"/>
                <a:ea typeface="+mn-ea"/>
                <a:cs typeface="+mn-cs"/>
              </a:rPr>
              <a:t> od JOIN </a:t>
            </a:r>
            <a:r>
              <a:rPr lang="en-US" sz="900" kern="1200" dirty="0" err="1" smtClean="0">
                <a:solidFill>
                  <a:schemeClr val="tx1"/>
                </a:solidFill>
                <a:latin typeface="Segoe UI Light" pitchFamily="34" charset="0"/>
                <a:ea typeface="+mn-ea"/>
                <a:cs typeface="+mn-cs"/>
              </a:rPr>
              <a:t>Sales.SpecialOffer_inmem</a:t>
            </a:r>
            <a:r>
              <a:rPr lang="en-US" sz="900" kern="1200" dirty="0" smtClean="0">
                <a:solidFill>
                  <a:schemeClr val="tx1"/>
                </a:solidFill>
                <a:latin typeface="Segoe UI Light" pitchFamily="34" charset="0"/>
                <a:ea typeface="+mn-ea"/>
                <a:cs typeface="+mn-cs"/>
              </a:rPr>
              <a:t> so on </a:t>
            </a:r>
            <a:r>
              <a:rPr lang="en-US" sz="900" kern="1200" dirty="0" err="1" smtClean="0">
                <a:solidFill>
                  <a:schemeClr val="tx1"/>
                </a:solidFill>
                <a:latin typeface="Segoe UI Light" pitchFamily="34" charset="0"/>
                <a:ea typeface="+mn-ea"/>
                <a:cs typeface="+mn-cs"/>
              </a:rPr>
              <a:t>od.SpecialOfferID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so.SpecialOfferID</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JOIN </a:t>
            </a:r>
            <a:r>
              <a:rPr lang="en-US" sz="900" kern="1200" dirty="0" err="1" smtClean="0">
                <a:solidFill>
                  <a:schemeClr val="tx1"/>
                </a:solidFill>
                <a:latin typeface="Segoe UI Light" pitchFamily="34" charset="0"/>
                <a:ea typeface="+mn-ea"/>
                <a:cs typeface="+mn-cs"/>
              </a:rPr>
              <a:t>Production.Product_inmem</a:t>
            </a:r>
            <a:r>
              <a:rPr lang="en-US" sz="900" kern="1200" dirty="0" smtClean="0">
                <a:solidFill>
                  <a:schemeClr val="tx1"/>
                </a:solidFill>
                <a:latin typeface="Segoe UI Light" pitchFamily="34" charset="0"/>
                <a:ea typeface="+mn-ea"/>
                <a:cs typeface="+mn-cs"/>
              </a:rPr>
              <a:t> p on </a:t>
            </a:r>
            <a:r>
              <a:rPr lang="en-US" sz="900" kern="1200" dirty="0" err="1" smtClean="0">
                <a:solidFill>
                  <a:schemeClr val="tx1"/>
                </a:solidFill>
                <a:latin typeface="Segoe UI Light" pitchFamily="34" charset="0"/>
                <a:ea typeface="+mn-ea"/>
                <a:cs typeface="+mn-cs"/>
              </a:rPr>
              <a:t>od.ProductID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p.ProductID</a:t>
            </a:r>
            <a:endParaRPr lang="en-US" sz="900" kern="1200" dirty="0" smtClean="0">
              <a:solidFill>
                <a:schemeClr val="tx1"/>
              </a:solidFill>
              <a:latin typeface="Segoe UI Light" pitchFamily="34" charset="0"/>
              <a:ea typeface="+mn-ea"/>
              <a:cs typeface="+mn-cs"/>
            </a:endParaRP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END</a:t>
            </a:r>
          </a:p>
          <a:p>
            <a:r>
              <a:rPr lang="en-US" sz="900" kern="1200" dirty="0" smtClean="0">
                <a:solidFill>
                  <a:schemeClr val="tx1"/>
                </a:solidFill>
                <a:latin typeface="Segoe UI Light" pitchFamily="34" charset="0"/>
                <a:ea typeface="+mn-ea"/>
                <a:cs typeface="+mn-cs"/>
              </a:rPr>
              <a:t>GO</a:t>
            </a:r>
          </a:p>
          <a:p>
            <a:endParaRPr lang="en-US" sz="900" kern="1200" dirty="0" smtClean="0">
              <a:solidFill>
                <a:schemeClr val="tx1"/>
              </a:solidFill>
              <a:latin typeface="Segoe UI Light" pitchFamily="34" charset="0"/>
              <a:ea typeface="+mn-ea"/>
              <a:cs typeface="+mn-cs"/>
            </a:endParaRP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 insert sales orders</a:t>
            </a:r>
          </a:p>
          <a:p>
            <a:r>
              <a:rPr lang="en-US" sz="900" kern="1200" dirty="0" smtClean="0">
                <a:solidFill>
                  <a:schemeClr val="tx1"/>
                </a:solidFill>
                <a:latin typeface="Segoe UI Light" pitchFamily="34" charset="0"/>
                <a:ea typeface="+mn-ea"/>
                <a:cs typeface="+mn-cs"/>
              </a:rPr>
              <a:t>declare @start datetime2</a:t>
            </a:r>
          </a:p>
          <a:p>
            <a:r>
              <a:rPr lang="en-US" sz="900" kern="1200" dirty="0" smtClean="0">
                <a:solidFill>
                  <a:schemeClr val="tx1"/>
                </a:solidFill>
                <a:latin typeface="Segoe UI Light" pitchFamily="34" charset="0"/>
                <a:ea typeface="+mn-ea"/>
                <a:cs typeface="+mn-cs"/>
              </a:rPr>
              <a:t>set @start = SYSDATETIME()</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DECLARE </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i</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 0, </a:t>
            </a:r>
          </a:p>
          <a:p>
            <a:r>
              <a:rPr lang="en-US" sz="900" kern="1200" dirty="0" smtClean="0">
                <a:solidFill>
                  <a:schemeClr val="tx1"/>
                </a:solidFill>
                <a:latin typeface="Segoe UI Light" pitchFamily="34" charset="0"/>
                <a:ea typeface="+mn-ea"/>
                <a:cs typeface="+mn-cs"/>
              </a:rPr>
              <a:t>@od </a:t>
            </a:r>
            <a:r>
              <a:rPr lang="en-US" sz="900" kern="1200" dirty="0" err="1" smtClean="0">
                <a:solidFill>
                  <a:schemeClr val="tx1"/>
                </a:solidFill>
                <a:latin typeface="Segoe UI Light" pitchFamily="34" charset="0"/>
                <a:ea typeface="+mn-ea"/>
                <a:cs typeface="+mn-cs"/>
              </a:rPr>
              <a:t>Sales.SalesOrderDetailType_inmem</a:t>
            </a:r>
            <a:r>
              <a:rPr lang="en-US" sz="900" kern="1200" dirty="0" smtClean="0">
                <a:solidFill>
                  <a:schemeClr val="tx1"/>
                </a:solidFill>
                <a:latin typeface="Segoe UI Light" pitchFamily="34" charset="0"/>
                <a:ea typeface="+mn-ea"/>
                <a:cs typeface="+mn-cs"/>
              </a:rPr>
              <a:t>, </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SalesOrderID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DueDate</a:t>
            </a:r>
            <a:r>
              <a:rPr lang="en-US" sz="900" kern="1200" dirty="0" smtClean="0">
                <a:solidFill>
                  <a:schemeClr val="tx1"/>
                </a:solidFill>
                <a:latin typeface="Segoe UI Light" pitchFamily="34" charset="0"/>
                <a:ea typeface="+mn-ea"/>
                <a:cs typeface="+mn-cs"/>
              </a:rPr>
              <a:t> datetime2 = </a:t>
            </a:r>
            <a:r>
              <a:rPr lang="en-US" sz="900" kern="1200" dirty="0" err="1" smtClean="0">
                <a:solidFill>
                  <a:schemeClr val="tx1"/>
                </a:solidFill>
                <a:latin typeface="Segoe UI Light" pitchFamily="34" charset="0"/>
                <a:ea typeface="+mn-ea"/>
                <a:cs typeface="+mn-cs"/>
              </a:rPr>
              <a:t>sysdatetime</a:t>
            </a:r>
            <a:r>
              <a:rPr lang="en-US" sz="900" kern="1200" dirty="0" smtClean="0">
                <a:solidFill>
                  <a:schemeClr val="tx1"/>
                </a:solidFill>
                <a:latin typeface="Segoe UI Light" pitchFamily="34" charset="0"/>
                <a:ea typeface="+mn-ea"/>
                <a:cs typeface="+mn-cs"/>
              </a:rPr>
              <a:t>(), </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CustomerID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 rand() * 8000, </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BillToAddressID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 rand() * 10000, </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ShipToAddressID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 rand() * 10000, </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ShipMethodID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 (rand() * 5) + 1; </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INSERT INTO @od </a:t>
            </a:r>
          </a:p>
          <a:p>
            <a:r>
              <a:rPr lang="en-US" sz="900" kern="1200" dirty="0" smtClean="0">
                <a:solidFill>
                  <a:schemeClr val="tx1"/>
                </a:solidFill>
                <a:latin typeface="Segoe UI Light" pitchFamily="34" charset="0"/>
                <a:ea typeface="+mn-ea"/>
                <a:cs typeface="+mn-cs"/>
              </a:rPr>
              <a:t>SELECT </a:t>
            </a:r>
            <a:r>
              <a:rPr lang="en-US" sz="900" kern="1200" dirty="0" err="1" smtClean="0">
                <a:solidFill>
                  <a:schemeClr val="tx1"/>
                </a:solidFill>
                <a:latin typeface="Segoe UI Light" pitchFamily="34" charset="0"/>
                <a:ea typeface="+mn-ea"/>
                <a:cs typeface="+mn-cs"/>
              </a:rPr>
              <a:t>OrderQty</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ProductID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SpecialOfferID</a:t>
            </a:r>
            <a:r>
              <a:rPr lang="en-US" sz="900" kern="1200" dirty="0" smtClean="0">
                <a:solidFill>
                  <a:schemeClr val="tx1"/>
                </a:solidFill>
                <a:latin typeface="Segoe UI Light" pitchFamily="34" charset="0"/>
                <a:ea typeface="+mn-ea"/>
                <a:cs typeface="+mn-cs"/>
              </a:rPr>
              <a:t> </a:t>
            </a:r>
          </a:p>
          <a:p>
            <a:r>
              <a:rPr lang="en-US" sz="900" kern="1200" dirty="0" smtClean="0">
                <a:solidFill>
                  <a:schemeClr val="tx1"/>
                </a:solidFill>
                <a:latin typeface="Segoe UI Light" pitchFamily="34" charset="0"/>
                <a:ea typeface="+mn-ea"/>
                <a:cs typeface="+mn-cs"/>
              </a:rPr>
              <a:t>FROM </a:t>
            </a:r>
            <a:r>
              <a:rPr lang="en-US" sz="900" kern="1200" dirty="0" err="1" smtClean="0">
                <a:solidFill>
                  <a:schemeClr val="tx1"/>
                </a:solidFill>
                <a:latin typeface="Segoe UI Light" pitchFamily="34" charset="0"/>
                <a:ea typeface="+mn-ea"/>
                <a:cs typeface="+mn-cs"/>
              </a:rPr>
              <a:t>Demo.DemoSalesOrderDetailSeed</a:t>
            </a:r>
            <a:r>
              <a:rPr lang="en-US" sz="900" kern="1200" dirty="0" smtClean="0">
                <a:solidFill>
                  <a:schemeClr val="tx1"/>
                </a:solidFill>
                <a:latin typeface="Segoe UI Light" pitchFamily="34" charset="0"/>
                <a:ea typeface="+mn-ea"/>
                <a:cs typeface="+mn-cs"/>
              </a:rPr>
              <a:t> </a:t>
            </a:r>
          </a:p>
          <a:p>
            <a:r>
              <a:rPr lang="en-US" sz="900" kern="1200" dirty="0" smtClean="0">
                <a:solidFill>
                  <a:schemeClr val="tx1"/>
                </a:solidFill>
                <a:latin typeface="Segoe UI Light" pitchFamily="34" charset="0"/>
                <a:ea typeface="+mn-ea"/>
                <a:cs typeface="+mn-cs"/>
              </a:rPr>
              <a:t>WHERE </a:t>
            </a:r>
            <a:r>
              <a:rPr lang="en-US" sz="900" kern="1200" dirty="0" err="1" smtClean="0">
                <a:solidFill>
                  <a:schemeClr val="tx1"/>
                </a:solidFill>
                <a:latin typeface="Segoe UI Light" pitchFamily="34" charset="0"/>
                <a:ea typeface="+mn-ea"/>
                <a:cs typeface="+mn-cs"/>
              </a:rPr>
              <a:t>OrderID</a:t>
            </a:r>
            <a:r>
              <a:rPr lang="en-US" sz="900" kern="1200" dirty="0" smtClean="0">
                <a:solidFill>
                  <a:schemeClr val="tx1"/>
                </a:solidFill>
                <a:latin typeface="Segoe UI Light" pitchFamily="34" charset="0"/>
                <a:ea typeface="+mn-ea"/>
                <a:cs typeface="+mn-cs"/>
              </a:rPr>
              <a:t>= cast((rand()*106) + 1 as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WHILE (@</a:t>
            </a:r>
            <a:r>
              <a:rPr lang="en-US" sz="900" kern="1200" dirty="0" err="1" smtClean="0">
                <a:solidFill>
                  <a:schemeClr val="tx1"/>
                </a:solidFill>
                <a:latin typeface="Segoe UI Light" pitchFamily="34" charset="0"/>
                <a:ea typeface="+mn-ea"/>
                <a:cs typeface="+mn-cs"/>
              </a:rPr>
              <a:t>i</a:t>
            </a:r>
            <a:r>
              <a:rPr lang="en-US" sz="900" kern="1200" dirty="0" smtClean="0">
                <a:solidFill>
                  <a:schemeClr val="tx1"/>
                </a:solidFill>
                <a:latin typeface="Segoe UI Light" pitchFamily="34" charset="0"/>
                <a:ea typeface="+mn-ea"/>
                <a:cs typeface="+mn-cs"/>
              </a:rPr>
              <a:t> &lt; 2000) </a:t>
            </a:r>
          </a:p>
          <a:p>
            <a:r>
              <a:rPr lang="en-US" sz="900" kern="1200" dirty="0" smtClean="0">
                <a:solidFill>
                  <a:schemeClr val="tx1"/>
                </a:solidFill>
                <a:latin typeface="Segoe UI Light" pitchFamily="34" charset="0"/>
                <a:ea typeface="+mn-ea"/>
                <a:cs typeface="+mn-cs"/>
              </a:rPr>
              <a:t>BEGIN; </a:t>
            </a:r>
          </a:p>
          <a:p>
            <a:r>
              <a:rPr lang="en-US" sz="900" kern="1200" dirty="0" smtClean="0">
                <a:solidFill>
                  <a:schemeClr val="tx1"/>
                </a:solidFill>
                <a:latin typeface="Segoe UI Light" pitchFamily="34" charset="0"/>
                <a:ea typeface="+mn-ea"/>
                <a:cs typeface="+mn-cs"/>
              </a:rPr>
              <a:t>EXEC </a:t>
            </a:r>
            <a:r>
              <a:rPr lang="en-US" sz="900" kern="1200" dirty="0" err="1" smtClean="0">
                <a:solidFill>
                  <a:schemeClr val="tx1"/>
                </a:solidFill>
                <a:latin typeface="Segoe UI Light" pitchFamily="34" charset="0"/>
                <a:ea typeface="+mn-ea"/>
                <a:cs typeface="+mn-cs"/>
              </a:rPr>
              <a:t>Sales.usp_InsertSalesOrder_inmem</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SalesOrderID</a:t>
            </a:r>
            <a:r>
              <a:rPr lang="en-US" sz="900" kern="1200" dirty="0" smtClean="0">
                <a:solidFill>
                  <a:schemeClr val="tx1"/>
                </a:solidFill>
                <a:latin typeface="Segoe UI Light" pitchFamily="34" charset="0"/>
                <a:ea typeface="+mn-ea"/>
                <a:cs typeface="+mn-cs"/>
              </a:rPr>
              <a:t> OUTPUT, @</a:t>
            </a:r>
            <a:r>
              <a:rPr lang="en-US" sz="900" kern="1200" dirty="0" err="1" smtClean="0">
                <a:solidFill>
                  <a:schemeClr val="tx1"/>
                </a:solidFill>
                <a:latin typeface="Segoe UI Light" pitchFamily="34" charset="0"/>
                <a:ea typeface="+mn-ea"/>
                <a:cs typeface="+mn-cs"/>
              </a:rPr>
              <a:t>DueDate</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CustomerID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BillToAddressID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ShipToAddressID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ShipMethodID</a:t>
            </a:r>
            <a:r>
              <a:rPr lang="en-US" sz="900" kern="1200" dirty="0" smtClean="0">
                <a:solidFill>
                  <a:schemeClr val="tx1"/>
                </a:solidFill>
                <a:latin typeface="Segoe UI Light" pitchFamily="34" charset="0"/>
                <a:ea typeface="+mn-ea"/>
                <a:cs typeface="+mn-cs"/>
              </a:rPr>
              <a:t>, @od; </a:t>
            </a:r>
          </a:p>
          <a:p>
            <a:r>
              <a:rPr lang="en-US" sz="900" kern="1200" dirty="0" smtClean="0">
                <a:solidFill>
                  <a:schemeClr val="tx1"/>
                </a:solidFill>
                <a:latin typeface="Segoe UI Light" pitchFamily="34" charset="0"/>
                <a:ea typeface="+mn-ea"/>
                <a:cs typeface="+mn-cs"/>
              </a:rPr>
              <a:t>SET @</a:t>
            </a:r>
            <a:r>
              <a:rPr lang="en-US" sz="900" kern="1200" dirty="0" err="1" smtClean="0">
                <a:solidFill>
                  <a:schemeClr val="tx1"/>
                </a:solidFill>
                <a:latin typeface="Segoe UI Light" pitchFamily="34" charset="0"/>
                <a:ea typeface="+mn-ea"/>
                <a:cs typeface="+mn-cs"/>
              </a:rPr>
              <a:t>i</a:t>
            </a:r>
            <a:r>
              <a:rPr lang="en-US" sz="900" kern="1200" dirty="0" smtClean="0">
                <a:solidFill>
                  <a:schemeClr val="tx1"/>
                </a:solidFill>
                <a:latin typeface="Segoe UI Light" pitchFamily="34" charset="0"/>
                <a:ea typeface="+mn-ea"/>
                <a:cs typeface="+mn-cs"/>
              </a:rPr>
              <a:t> += 1 </a:t>
            </a:r>
          </a:p>
          <a:p>
            <a:r>
              <a:rPr lang="en-US" sz="900" kern="1200" dirty="0" smtClean="0">
                <a:solidFill>
                  <a:schemeClr val="tx1"/>
                </a:solidFill>
                <a:latin typeface="Segoe UI Light" pitchFamily="34" charset="0"/>
                <a:ea typeface="+mn-ea"/>
                <a:cs typeface="+mn-cs"/>
              </a:rPr>
              <a:t>END</a:t>
            </a:r>
          </a:p>
          <a:p>
            <a:r>
              <a:rPr lang="en-US" sz="900" kern="1200" dirty="0" smtClean="0">
                <a:solidFill>
                  <a:schemeClr val="tx1"/>
                </a:solidFill>
                <a:latin typeface="Segoe UI Light" pitchFamily="34" charset="0"/>
                <a:ea typeface="+mn-ea"/>
                <a:cs typeface="+mn-cs"/>
              </a:rPr>
              <a:t>select </a:t>
            </a:r>
            <a:r>
              <a:rPr lang="en-US" sz="900" kern="1200" dirty="0" err="1" smtClean="0">
                <a:solidFill>
                  <a:schemeClr val="tx1"/>
                </a:solidFill>
                <a:latin typeface="Segoe UI Light" pitchFamily="34" charset="0"/>
                <a:ea typeface="+mn-ea"/>
                <a:cs typeface="+mn-cs"/>
              </a:rPr>
              <a:t>datediff</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ms</a:t>
            </a:r>
            <a:r>
              <a:rPr lang="en-US" sz="900" kern="1200" dirty="0" smtClean="0">
                <a:solidFill>
                  <a:schemeClr val="tx1"/>
                </a:solidFill>
                <a:latin typeface="Segoe UI Light" pitchFamily="34" charset="0"/>
                <a:ea typeface="+mn-ea"/>
                <a:cs typeface="+mn-cs"/>
              </a:rPr>
              <a:t>,@start, </a:t>
            </a:r>
            <a:r>
              <a:rPr lang="en-US" sz="900" kern="1200" dirty="0" err="1" smtClean="0">
                <a:solidFill>
                  <a:schemeClr val="tx1"/>
                </a:solidFill>
                <a:latin typeface="Segoe UI Light" pitchFamily="34" charset="0"/>
                <a:ea typeface="+mn-ea"/>
                <a:cs typeface="+mn-cs"/>
              </a:rPr>
              <a:t>sysdatetime</a:t>
            </a:r>
            <a:r>
              <a:rPr lang="en-US" sz="900" kern="1200" dirty="0" smtClean="0">
                <a:solidFill>
                  <a:schemeClr val="tx1"/>
                </a:solidFill>
                <a:latin typeface="Segoe UI Light" pitchFamily="34" charset="0"/>
                <a:ea typeface="+mn-ea"/>
                <a:cs typeface="+mn-cs"/>
              </a:rPr>
              <a:t>()) as 'elapse time in </a:t>
            </a:r>
            <a:r>
              <a:rPr lang="en-US" sz="900" kern="1200" dirty="0" err="1" smtClean="0">
                <a:solidFill>
                  <a:schemeClr val="tx1"/>
                </a:solidFill>
                <a:latin typeface="Segoe UI Light" pitchFamily="34" charset="0"/>
                <a:ea typeface="+mn-ea"/>
                <a:cs typeface="+mn-cs"/>
              </a:rPr>
              <a:t>ms'</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GO</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--empty tables for low-memory systems:</a:t>
            </a:r>
          </a:p>
          <a:p>
            <a:r>
              <a:rPr lang="en-US" sz="900" kern="1200" dirty="0" smtClean="0">
                <a:solidFill>
                  <a:schemeClr val="tx1"/>
                </a:solidFill>
                <a:latin typeface="Segoe UI Light" pitchFamily="34" charset="0"/>
                <a:ea typeface="+mn-ea"/>
                <a:cs typeface="+mn-cs"/>
              </a:rPr>
              <a:t>DELETE FROM </a:t>
            </a:r>
            <a:r>
              <a:rPr lang="en-US" sz="900" kern="1200" dirty="0" err="1" smtClean="0">
                <a:solidFill>
                  <a:schemeClr val="tx1"/>
                </a:solidFill>
                <a:latin typeface="Segoe UI Light" pitchFamily="34" charset="0"/>
                <a:ea typeface="+mn-ea"/>
                <a:cs typeface="+mn-cs"/>
              </a:rPr>
              <a:t>Sales.SalesOrderHeader_inmem</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DELETE FROM </a:t>
            </a:r>
            <a:r>
              <a:rPr lang="en-US" sz="900" kern="1200" dirty="0" err="1" smtClean="0">
                <a:solidFill>
                  <a:schemeClr val="tx1"/>
                </a:solidFill>
                <a:latin typeface="Segoe UI Light" pitchFamily="34" charset="0"/>
                <a:ea typeface="+mn-ea"/>
                <a:cs typeface="+mn-cs"/>
              </a:rPr>
              <a:t>Sales.SalesOrderDetail_inmem</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TRUNCATE TABLE </a:t>
            </a:r>
            <a:r>
              <a:rPr lang="en-US" sz="900" kern="1200" dirty="0" err="1" smtClean="0">
                <a:solidFill>
                  <a:schemeClr val="tx1"/>
                </a:solidFill>
                <a:latin typeface="Segoe UI Light" pitchFamily="34" charset="0"/>
                <a:ea typeface="+mn-ea"/>
                <a:cs typeface="+mn-cs"/>
              </a:rPr>
              <a:t>Sales.SalesOrderHeader_ondisk</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TRUNCATE TABLE </a:t>
            </a:r>
            <a:r>
              <a:rPr lang="en-US" sz="900" kern="1200" dirty="0" err="1" smtClean="0">
                <a:solidFill>
                  <a:schemeClr val="tx1"/>
                </a:solidFill>
                <a:latin typeface="Segoe UI Light" pitchFamily="34" charset="0"/>
                <a:ea typeface="+mn-ea"/>
                <a:cs typeface="+mn-cs"/>
              </a:rPr>
              <a:t>Sales.SalesOrderDetail_ondisk</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GO</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--disk-based baseline</a:t>
            </a:r>
          </a:p>
          <a:p>
            <a:r>
              <a:rPr lang="en-US" sz="900" kern="1200" dirty="0" smtClean="0">
                <a:solidFill>
                  <a:schemeClr val="tx1"/>
                </a:solidFill>
                <a:latin typeface="Segoe UI Light" pitchFamily="34" charset="0"/>
                <a:ea typeface="+mn-ea"/>
                <a:cs typeface="+mn-cs"/>
              </a:rPr>
              <a:t>-- insert 40,000 orders using 20 threads</a:t>
            </a:r>
          </a:p>
          <a:p>
            <a:r>
              <a:rPr lang="en-US" sz="900" kern="1200" dirty="0" smtClean="0">
                <a:solidFill>
                  <a:schemeClr val="tx1"/>
                </a:solidFill>
                <a:latin typeface="Segoe UI Light" pitchFamily="34" charset="0"/>
                <a:ea typeface="+mn-ea"/>
                <a:cs typeface="+mn-cs"/>
              </a:rPr>
              <a:t>-- ostress.exe –n20 –r100 -S. -E -dAdventureWorks2012 -q -Q"DECLARE @</a:t>
            </a:r>
            <a:r>
              <a:rPr lang="en-US" sz="900" kern="1200" dirty="0" err="1" smtClean="0">
                <a:solidFill>
                  <a:schemeClr val="tx1"/>
                </a:solidFill>
                <a:latin typeface="Segoe UI Light" pitchFamily="34" charset="0"/>
                <a:ea typeface="+mn-ea"/>
                <a:cs typeface="+mn-cs"/>
              </a:rPr>
              <a:t>i</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 0, @od </a:t>
            </a:r>
            <a:r>
              <a:rPr lang="en-US" sz="900" kern="1200" dirty="0" err="1" smtClean="0">
                <a:solidFill>
                  <a:schemeClr val="tx1"/>
                </a:solidFill>
                <a:latin typeface="Segoe UI Light" pitchFamily="34" charset="0"/>
                <a:ea typeface="+mn-ea"/>
                <a:cs typeface="+mn-cs"/>
              </a:rPr>
              <a:t>Sales.SalesOrderDetailType_ondisk</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SalesOrderID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DueDate</a:t>
            </a:r>
            <a:r>
              <a:rPr lang="en-US" sz="900" kern="1200" dirty="0" smtClean="0">
                <a:solidFill>
                  <a:schemeClr val="tx1"/>
                </a:solidFill>
                <a:latin typeface="Segoe UI Light" pitchFamily="34" charset="0"/>
                <a:ea typeface="+mn-ea"/>
                <a:cs typeface="+mn-cs"/>
              </a:rPr>
              <a:t> datetime2 = </a:t>
            </a:r>
            <a:r>
              <a:rPr lang="en-US" sz="900" kern="1200" dirty="0" err="1" smtClean="0">
                <a:solidFill>
                  <a:schemeClr val="tx1"/>
                </a:solidFill>
                <a:latin typeface="Segoe UI Light" pitchFamily="34" charset="0"/>
                <a:ea typeface="+mn-ea"/>
                <a:cs typeface="+mn-cs"/>
              </a:rPr>
              <a:t>sysdatetime</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CustomerID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 rand() * 8000, @</a:t>
            </a:r>
            <a:r>
              <a:rPr lang="en-US" sz="900" kern="1200" dirty="0" err="1" smtClean="0">
                <a:solidFill>
                  <a:schemeClr val="tx1"/>
                </a:solidFill>
                <a:latin typeface="Segoe UI Light" pitchFamily="34" charset="0"/>
                <a:ea typeface="+mn-ea"/>
                <a:cs typeface="+mn-cs"/>
              </a:rPr>
              <a:t>BillToAddressID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 rand() * 10000, @</a:t>
            </a:r>
            <a:r>
              <a:rPr lang="en-US" sz="900" kern="1200" dirty="0" err="1" smtClean="0">
                <a:solidFill>
                  <a:schemeClr val="tx1"/>
                </a:solidFill>
                <a:latin typeface="Segoe UI Light" pitchFamily="34" charset="0"/>
                <a:ea typeface="+mn-ea"/>
                <a:cs typeface="+mn-cs"/>
              </a:rPr>
              <a:t>ShipToAddressID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 rand() * 10000, @</a:t>
            </a:r>
            <a:r>
              <a:rPr lang="en-US" sz="900" kern="1200" dirty="0" err="1" smtClean="0">
                <a:solidFill>
                  <a:schemeClr val="tx1"/>
                </a:solidFill>
                <a:latin typeface="Segoe UI Light" pitchFamily="34" charset="0"/>
                <a:ea typeface="+mn-ea"/>
                <a:cs typeface="+mn-cs"/>
              </a:rPr>
              <a:t>ShipMethodID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 (rand() * 5) + 1; INSERT INTO @od SELECT </a:t>
            </a:r>
            <a:r>
              <a:rPr lang="en-US" sz="900" kern="1200" dirty="0" err="1" smtClean="0">
                <a:solidFill>
                  <a:schemeClr val="tx1"/>
                </a:solidFill>
                <a:latin typeface="Segoe UI Light" pitchFamily="34" charset="0"/>
                <a:ea typeface="+mn-ea"/>
                <a:cs typeface="+mn-cs"/>
              </a:rPr>
              <a:t>OrderQty</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ProductID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SpecialOfferID</a:t>
            </a:r>
            <a:r>
              <a:rPr lang="en-US" sz="900" kern="1200" dirty="0" smtClean="0">
                <a:solidFill>
                  <a:schemeClr val="tx1"/>
                </a:solidFill>
                <a:latin typeface="Segoe UI Light" pitchFamily="34" charset="0"/>
                <a:ea typeface="+mn-ea"/>
                <a:cs typeface="+mn-cs"/>
              </a:rPr>
              <a:t> FROM </a:t>
            </a:r>
            <a:r>
              <a:rPr lang="en-US" sz="900" kern="1200" dirty="0" err="1" smtClean="0">
                <a:solidFill>
                  <a:schemeClr val="tx1"/>
                </a:solidFill>
                <a:latin typeface="Segoe UI Light" pitchFamily="34" charset="0"/>
                <a:ea typeface="+mn-ea"/>
                <a:cs typeface="+mn-cs"/>
              </a:rPr>
              <a:t>Demo.DemoSalesOrderDetailSeed</a:t>
            </a:r>
            <a:r>
              <a:rPr lang="en-US" sz="900" kern="1200" dirty="0" smtClean="0">
                <a:solidFill>
                  <a:schemeClr val="tx1"/>
                </a:solidFill>
                <a:latin typeface="Segoe UI Light" pitchFamily="34" charset="0"/>
                <a:ea typeface="+mn-ea"/>
                <a:cs typeface="+mn-cs"/>
              </a:rPr>
              <a:t> WHERE </a:t>
            </a:r>
            <a:r>
              <a:rPr lang="en-US" sz="900" kern="1200" dirty="0" err="1" smtClean="0">
                <a:solidFill>
                  <a:schemeClr val="tx1"/>
                </a:solidFill>
                <a:latin typeface="Segoe UI Light" pitchFamily="34" charset="0"/>
                <a:ea typeface="+mn-ea"/>
                <a:cs typeface="+mn-cs"/>
              </a:rPr>
              <a:t>OrderID</a:t>
            </a:r>
            <a:r>
              <a:rPr lang="en-US" sz="900" kern="1200" dirty="0" smtClean="0">
                <a:solidFill>
                  <a:schemeClr val="tx1"/>
                </a:solidFill>
                <a:latin typeface="Segoe UI Light" pitchFamily="34" charset="0"/>
                <a:ea typeface="+mn-ea"/>
                <a:cs typeface="+mn-cs"/>
              </a:rPr>
              <a:t>= cast((rand()*106) + 1 as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while (@</a:t>
            </a:r>
            <a:r>
              <a:rPr lang="en-US" sz="900" kern="1200" dirty="0" err="1" smtClean="0">
                <a:solidFill>
                  <a:schemeClr val="tx1"/>
                </a:solidFill>
                <a:latin typeface="Segoe UI Light" pitchFamily="34" charset="0"/>
                <a:ea typeface="+mn-ea"/>
                <a:cs typeface="+mn-cs"/>
              </a:rPr>
              <a:t>i</a:t>
            </a:r>
            <a:r>
              <a:rPr lang="en-US" sz="900" kern="1200" dirty="0" smtClean="0">
                <a:solidFill>
                  <a:schemeClr val="tx1"/>
                </a:solidFill>
                <a:latin typeface="Segoe UI Light" pitchFamily="34" charset="0"/>
                <a:ea typeface="+mn-ea"/>
                <a:cs typeface="+mn-cs"/>
              </a:rPr>
              <a:t> &lt; 20) begin; EXEC </a:t>
            </a:r>
            <a:r>
              <a:rPr lang="en-US" sz="900" kern="1200" dirty="0" err="1" smtClean="0">
                <a:solidFill>
                  <a:schemeClr val="tx1"/>
                </a:solidFill>
                <a:latin typeface="Segoe UI Light" pitchFamily="34" charset="0"/>
                <a:ea typeface="+mn-ea"/>
                <a:cs typeface="+mn-cs"/>
              </a:rPr>
              <a:t>Sales.usp_InsertSalesOrder_ondisk</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SalesOrderID</a:t>
            </a:r>
            <a:r>
              <a:rPr lang="en-US" sz="900" kern="1200" dirty="0" smtClean="0">
                <a:solidFill>
                  <a:schemeClr val="tx1"/>
                </a:solidFill>
                <a:latin typeface="Segoe UI Light" pitchFamily="34" charset="0"/>
                <a:ea typeface="+mn-ea"/>
                <a:cs typeface="+mn-cs"/>
              </a:rPr>
              <a:t> OUTPUT, @</a:t>
            </a:r>
            <a:r>
              <a:rPr lang="en-US" sz="900" kern="1200" dirty="0" err="1" smtClean="0">
                <a:solidFill>
                  <a:schemeClr val="tx1"/>
                </a:solidFill>
                <a:latin typeface="Segoe UI Light" pitchFamily="34" charset="0"/>
                <a:ea typeface="+mn-ea"/>
                <a:cs typeface="+mn-cs"/>
              </a:rPr>
              <a:t>DueDate</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CustomerID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BillToAddressID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ShipToAddressID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ShipMethodID</a:t>
            </a:r>
            <a:r>
              <a:rPr lang="en-US" sz="900" kern="1200" dirty="0" smtClean="0">
                <a:solidFill>
                  <a:schemeClr val="tx1"/>
                </a:solidFill>
                <a:latin typeface="Segoe UI Light" pitchFamily="34" charset="0"/>
                <a:ea typeface="+mn-ea"/>
                <a:cs typeface="+mn-cs"/>
              </a:rPr>
              <a:t>, @od; set @</a:t>
            </a:r>
            <a:r>
              <a:rPr lang="en-US" sz="900" kern="1200" dirty="0" err="1" smtClean="0">
                <a:solidFill>
                  <a:schemeClr val="tx1"/>
                </a:solidFill>
                <a:latin typeface="Segoe UI Light" pitchFamily="34" charset="0"/>
                <a:ea typeface="+mn-ea"/>
                <a:cs typeface="+mn-cs"/>
              </a:rPr>
              <a:t>i</a:t>
            </a:r>
            <a:r>
              <a:rPr lang="en-US" sz="900" kern="1200" dirty="0" smtClean="0">
                <a:solidFill>
                  <a:schemeClr val="tx1"/>
                </a:solidFill>
                <a:latin typeface="Segoe UI Light" pitchFamily="34" charset="0"/>
                <a:ea typeface="+mn-ea"/>
                <a:cs typeface="+mn-cs"/>
              </a:rPr>
              <a:t> += 1 end"</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--memory-optimized tables</a:t>
            </a:r>
          </a:p>
          <a:p>
            <a:r>
              <a:rPr lang="en-US" sz="900" kern="1200" dirty="0" smtClean="0">
                <a:solidFill>
                  <a:schemeClr val="tx1"/>
                </a:solidFill>
                <a:latin typeface="Segoe UI Light" pitchFamily="34" charset="0"/>
                <a:ea typeface="+mn-ea"/>
                <a:cs typeface="+mn-cs"/>
              </a:rPr>
              <a:t>-- ostress.exe –n20 –r100 -S. -E -dAdventureWorks2012 -q -Q"DECLARE @</a:t>
            </a:r>
            <a:r>
              <a:rPr lang="en-US" sz="900" kern="1200" dirty="0" err="1" smtClean="0">
                <a:solidFill>
                  <a:schemeClr val="tx1"/>
                </a:solidFill>
                <a:latin typeface="Segoe UI Light" pitchFamily="34" charset="0"/>
                <a:ea typeface="+mn-ea"/>
                <a:cs typeface="+mn-cs"/>
              </a:rPr>
              <a:t>i</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 0, @od </a:t>
            </a:r>
            <a:r>
              <a:rPr lang="en-US" sz="900" kern="1200" dirty="0" err="1" smtClean="0">
                <a:solidFill>
                  <a:schemeClr val="tx1"/>
                </a:solidFill>
                <a:latin typeface="Segoe UI Light" pitchFamily="34" charset="0"/>
                <a:ea typeface="+mn-ea"/>
                <a:cs typeface="+mn-cs"/>
              </a:rPr>
              <a:t>Sales.SalesOrderDetailType_inmem</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SalesOrderID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DueDate</a:t>
            </a:r>
            <a:r>
              <a:rPr lang="en-US" sz="900" kern="1200" dirty="0" smtClean="0">
                <a:solidFill>
                  <a:schemeClr val="tx1"/>
                </a:solidFill>
                <a:latin typeface="Segoe UI Light" pitchFamily="34" charset="0"/>
                <a:ea typeface="+mn-ea"/>
                <a:cs typeface="+mn-cs"/>
              </a:rPr>
              <a:t> datetime2 = </a:t>
            </a:r>
            <a:r>
              <a:rPr lang="en-US" sz="900" kern="1200" dirty="0" err="1" smtClean="0">
                <a:solidFill>
                  <a:schemeClr val="tx1"/>
                </a:solidFill>
                <a:latin typeface="Segoe UI Light" pitchFamily="34" charset="0"/>
                <a:ea typeface="+mn-ea"/>
                <a:cs typeface="+mn-cs"/>
              </a:rPr>
              <a:t>sysdatetime</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CustomerID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 rand() * 8000, @</a:t>
            </a:r>
            <a:r>
              <a:rPr lang="en-US" sz="900" kern="1200" dirty="0" err="1" smtClean="0">
                <a:solidFill>
                  <a:schemeClr val="tx1"/>
                </a:solidFill>
                <a:latin typeface="Segoe UI Light" pitchFamily="34" charset="0"/>
                <a:ea typeface="+mn-ea"/>
                <a:cs typeface="+mn-cs"/>
              </a:rPr>
              <a:t>BillToAddressID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 rand() * 10000, @</a:t>
            </a:r>
            <a:r>
              <a:rPr lang="en-US" sz="900" kern="1200" dirty="0" err="1" smtClean="0">
                <a:solidFill>
                  <a:schemeClr val="tx1"/>
                </a:solidFill>
                <a:latin typeface="Segoe UI Light" pitchFamily="34" charset="0"/>
                <a:ea typeface="+mn-ea"/>
                <a:cs typeface="+mn-cs"/>
              </a:rPr>
              <a:t>ShipToAddressID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 rand() * 10000, @</a:t>
            </a:r>
            <a:r>
              <a:rPr lang="en-US" sz="900" kern="1200" dirty="0" err="1" smtClean="0">
                <a:solidFill>
                  <a:schemeClr val="tx1"/>
                </a:solidFill>
                <a:latin typeface="Segoe UI Light" pitchFamily="34" charset="0"/>
                <a:ea typeface="+mn-ea"/>
                <a:cs typeface="+mn-cs"/>
              </a:rPr>
              <a:t>ShipMethodID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 (rand() * 5) + 1; INSERT INTO @od SELECT </a:t>
            </a:r>
            <a:r>
              <a:rPr lang="en-US" sz="900" kern="1200" dirty="0" err="1" smtClean="0">
                <a:solidFill>
                  <a:schemeClr val="tx1"/>
                </a:solidFill>
                <a:latin typeface="Segoe UI Light" pitchFamily="34" charset="0"/>
                <a:ea typeface="+mn-ea"/>
                <a:cs typeface="+mn-cs"/>
              </a:rPr>
              <a:t>OrderQty</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ProductID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SpecialOfferID</a:t>
            </a:r>
            <a:r>
              <a:rPr lang="en-US" sz="900" kern="1200" dirty="0" smtClean="0">
                <a:solidFill>
                  <a:schemeClr val="tx1"/>
                </a:solidFill>
                <a:latin typeface="Segoe UI Light" pitchFamily="34" charset="0"/>
                <a:ea typeface="+mn-ea"/>
                <a:cs typeface="+mn-cs"/>
              </a:rPr>
              <a:t> FROM </a:t>
            </a:r>
            <a:r>
              <a:rPr lang="en-US" sz="900" kern="1200" dirty="0" err="1" smtClean="0">
                <a:solidFill>
                  <a:schemeClr val="tx1"/>
                </a:solidFill>
                <a:latin typeface="Segoe UI Light" pitchFamily="34" charset="0"/>
                <a:ea typeface="+mn-ea"/>
                <a:cs typeface="+mn-cs"/>
              </a:rPr>
              <a:t>Demo.DemoSalesOrderDetailSeed</a:t>
            </a:r>
            <a:r>
              <a:rPr lang="en-US" sz="900" kern="1200" dirty="0" smtClean="0">
                <a:solidFill>
                  <a:schemeClr val="tx1"/>
                </a:solidFill>
                <a:latin typeface="Segoe UI Light" pitchFamily="34" charset="0"/>
                <a:ea typeface="+mn-ea"/>
                <a:cs typeface="+mn-cs"/>
              </a:rPr>
              <a:t> WHERE </a:t>
            </a:r>
            <a:r>
              <a:rPr lang="en-US" sz="900" kern="1200" dirty="0" err="1" smtClean="0">
                <a:solidFill>
                  <a:schemeClr val="tx1"/>
                </a:solidFill>
                <a:latin typeface="Segoe UI Light" pitchFamily="34" charset="0"/>
                <a:ea typeface="+mn-ea"/>
                <a:cs typeface="+mn-cs"/>
              </a:rPr>
              <a:t>OrderID</a:t>
            </a:r>
            <a:r>
              <a:rPr lang="en-US" sz="900" kern="1200" dirty="0" smtClean="0">
                <a:solidFill>
                  <a:schemeClr val="tx1"/>
                </a:solidFill>
                <a:latin typeface="Segoe UI Light" pitchFamily="34" charset="0"/>
                <a:ea typeface="+mn-ea"/>
                <a:cs typeface="+mn-cs"/>
              </a:rPr>
              <a:t>= cast((rand()*106) + 1 as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while (@</a:t>
            </a:r>
            <a:r>
              <a:rPr lang="en-US" sz="900" kern="1200" dirty="0" err="1" smtClean="0">
                <a:solidFill>
                  <a:schemeClr val="tx1"/>
                </a:solidFill>
                <a:latin typeface="Segoe UI Light" pitchFamily="34" charset="0"/>
                <a:ea typeface="+mn-ea"/>
                <a:cs typeface="+mn-cs"/>
              </a:rPr>
              <a:t>i</a:t>
            </a:r>
            <a:r>
              <a:rPr lang="en-US" sz="900" kern="1200" dirty="0" smtClean="0">
                <a:solidFill>
                  <a:schemeClr val="tx1"/>
                </a:solidFill>
                <a:latin typeface="Segoe UI Light" pitchFamily="34" charset="0"/>
                <a:ea typeface="+mn-ea"/>
                <a:cs typeface="+mn-cs"/>
              </a:rPr>
              <a:t> &lt; 20) begin; EXEC </a:t>
            </a:r>
            <a:r>
              <a:rPr lang="en-US" sz="900" kern="1200" dirty="0" err="1" smtClean="0">
                <a:solidFill>
                  <a:schemeClr val="tx1"/>
                </a:solidFill>
                <a:latin typeface="Segoe UI Light" pitchFamily="34" charset="0"/>
                <a:ea typeface="+mn-ea"/>
                <a:cs typeface="+mn-cs"/>
              </a:rPr>
              <a:t>Sales.usp_InsertSalesOrder_inmem</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SalesOrderID</a:t>
            </a:r>
            <a:r>
              <a:rPr lang="en-US" sz="900" kern="1200" dirty="0" smtClean="0">
                <a:solidFill>
                  <a:schemeClr val="tx1"/>
                </a:solidFill>
                <a:latin typeface="Segoe UI Light" pitchFamily="34" charset="0"/>
                <a:ea typeface="+mn-ea"/>
                <a:cs typeface="+mn-cs"/>
              </a:rPr>
              <a:t> OUTPUT, @</a:t>
            </a:r>
            <a:r>
              <a:rPr lang="en-US" sz="900" kern="1200" dirty="0" err="1" smtClean="0">
                <a:solidFill>
                  <a:schemeClr val="tx1"/>
                </a:solidFill>
                <a:latin typeface="Segoe UI Light" pitchFamily="34" charset="0"/>
                <a:ea typeface="+mn-ea"/>
                <a:cs typeface="+mn-cs"/>
              </a:rPr>
              <a:t>DueDate</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CustomerID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BillToAddressID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ShipToAddressID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ShipMethodID</a:t>
            </a:r>
            <a:r>
              <a:rPr lang="en-US" sz="900" kern="1200" dirty="0" smtClean="0">
                <a:solidFill>
                  <a:schemeClr val="tx1"/>
                </a:solidFill>
                <a:latin typeface="Segoe UI Light" pitchFamily="34" charset="0"/>
                <a:ea typeface="+mn-ea"/>
                <a:cs typeface="+mn-cs"/>
              </a:rPr>
              <a:t>, @od; set @</a:t>
            </a:r>
            <a:r>
              <a:rPr lang="en-US" sz="900" kern="1200" dirty="0" err="1" smtClean="0">
                <a:solidFill>
                  <a:schemeClr val="tx1"/>
                </a:solidFill>
                <a:latin typeface="Segoe UI Light" pitchFamily="34" charset="0"/>
                <a:ea typeface="+mn-ea"/>
                <a:cs typeface="+mn-cs"/>
              </a:rPr>
              <a:t>i</a:t>
            </a:r>
            <a:r>
              <a:rPr lang="en-US" sz="900" kern="1200" dirty="0" smtClean="0">
                <a:solidFill>
                  <a:schemeClr val="tx1"/>
                </a:solidFill>
                <a:latin typeface="Segoe UI Light" pitchFamily="34" charset="0"/>
                <a:ea typeface="+mn-ea"/>
                <a:cs typeface="+mn-cs"/>
              </a:rPr>
              <a:t> += 1 end"</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--clean up</a:t>
            </a:r>
          </a:p>
          <a:p>
            <a:r>
              <a:rPr lang="en-US" sz="900" kern="1200" dirty="0" smtClean="0">
                <a:solidFill>
                  <a:schemeClr val="tx1"/>
                </a:solidFill>
                <a:latin typeface="Segoe UI Light" pitchFamily="34" charset="0"/>
                <a:ea typeface="+mn-ea"/>
                <a:cs typeface="+mn-cs"/>
              </a:rPr>
              <a:t>EXEC </a:t>
            </a:r>
            <a:r>
              <a:rPr lang="en-US" sz="900" kern="1200" dirty="0" err="1" smtClean="0">
                <a:solidFill>
                  <a:schemeClr val="tx1"/>
                </a:solidFill>
                <a:latin typeface="Segoe UI Light" pitchFamily="34" charset="0"/>
                <a:ea typeface="+mn-ea"/>
                <a:cs typeface="+mn-cs"/>
              </a:rPr>
              <a:t>Demo.usp_DemoReset</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GO</a:t>
            </a:r>
          </a:p>
          <a:p>
            <a:endParaRPr lang="en-US" sz="900" kern="1200" dirty="0" smtClean="0">
              <a:solidFill>
                <a:schemeClr val="tx1"/>
              </a:solidFill>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smtClean="0">
                <a:solidFill>
                  <a:prstClr val="black"/>
                </a:solidFill>
              </a:rPr>
              <a:t>TechReady 18</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4B052D0-18D6-41D2-8C3F-7A0F3D412EFF}" type="datetime1">
              <a:rPr lang="en-US" smtClean="0">
                <a:solidFill>
                  <a:prstClr val="black"/>
                </a:solidFill>
              </a:rPr>
              <a:pPr/>
              <a:t>5/14/2014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662089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latin typeface="Segoe UI Light" pitchFamily="34" charset="0"/>
                <a:ea typeface="+mn-ea"/>
                <a:cs typeface="+mn-cs"/>
              </a:rPr>
              <a:t>-- ======================= troubleshooting hash index </a:t>
            </a:r>
            <a:r>
              <a:rPr lang="en-US" sz="900" kern="1200" dirty="0" err="1" smtClean="0">
                <a:solidFill>
                  <a:schemeClr val="tx1"/>
                </a:solidFill>
                <a:latin typeface="Segoe UI Light" pitchFamily="34" charset="0"/>
                <a:ea typeface="+mn-ea"/>
                <a:cs typeface="+mn-cs"/>
              </a:rPr>
              <a:t>bucket_count</a:t>
            </a:r>
            <a:endParaRPr lang="en-US" sz="900" kern="1200" dirty="0" smtClean="0">
              <a:solidFill>
                <a:schemeClr val="tx1"/>
              </a:solidFill>
              <a:latin typeface="Segoe UI Light" pitchFamily="34" charset="0"/>
              <a:ea typeface="+mn-ea"/>
              <a:cs typeface="+mn-cs"/>
            </a:endParaRP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USE [AdventureWorks2012]</a:t>
            </a:r>
          </a:p>
          <a:p>
            <a:r>
              <a:rPr lang="en-US" sz="900" kern="1200" dirty="0" smtClean="0">
                <a:solidFill>
                  <a:schemeClr val="tx1"/>
                </a:solidFill>
                <a:latin typeface="Segoe UI Light" pitchFamily="34" charset="0"/>
                <a:ea typeface="+mn-ea"/>
                <a:cs typeface="+mn-cs"/>
              </a:rPr>
              <a:t>GO</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IF </a:t>
            </a:r>
            <a:r>
              <a:rPr lang="en-US" sz="900" kern="1200" dirty="0" err="1" smtClean="0">
                <a:solidFill>
                  <a:schemeClr val="tx1"/>
                </a:solidFill>
                <a:latin typeface="Segoe UI Light" pitchFamily="34" charset="0"/>
                <a:ea typeface="+mn-ea"/>
                <a:cs typeface="+mn-cs"/>
              </a:rPr>
              <a:t>object_id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Sales.SalesOrderHeader_test</a:t>
            </a:r>
            <a:r>
              <a:rPr lang="en-US" sz="900" kern="1200" dirty="0" smtClean="0">
                <a:solidFill>
                  <a:schemeClr val="tx1"/>
                </a:solidFill>
                <a:latin typeface="Segoe UI Light" pitchFamily="34" charset="0"/>
                <a:ea typeface="+mn-ea"/>
                <a:cs typeface="+mn-cs"/>
              </a:rPr>
              <a:t>') IS NOT NULL</a:t>
            </a:r>
          </a:p>
          <a:p>
            <a:r>
              <a:rPr lang="en-US" sz="900" kern="1200" dirty="0" smtClean="0">
                <a:solidFill>
                  <a:schemeClr val="tx1"/>
                </a:solidFill>
                <a:latin typeface="Segoe UI Light" pitchFamily="34" charset="0"/>
                <a:ea typeface="+mn-ea"/>
                <a:cs typeface="+mn-cs"/>
              </a:rPr>
              <a:t>DROP TABLE [Sales].[</a:t>
            </a:r>
            <a:r>
              <a:rPr lang="en-US" sz="900" kern="1200" dirty="0" err="1" smtClean="0">
                <a:solidFill>
                  <a:schemeClr val="tx1"/>
                </a:solidFill>
                <a:latin typeface="Segoe UI Light" pitchFamily="34" charset="0"/>
                <a:ea typeface="+mn-ea"/>
                <a:cs typeface="+mn-cs"/>
              </a:rPr>
              <a:t>SalesOrderHeader_test</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GO</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CREATE TABLE [Sales].[</a:t>
            </a:r>
            <a:r>
              <a:rPr lang="en-US" sz="900" kern="1200" dirty="0" err="1" smtClean="0">
                <a:solidFill>
                  <a:schemeClr val="tx1"/>
                </a:solidFill>
                <a:latin typeface="Segoe UI Light" pitchFamily="34" charset="0"/>
                <a:ea typeface="+mn-ea"/>
                <a:cs typeface="+mn-cs"/>
              </a:rPr>
              <a:t>SalesOrderHeader_test</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SalesOrderID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identity NOT NULL,</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OrderSequence</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NOT NULL,</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OrderDate</a:t>
            </a:r>
            <a:r>
              <a:rPr lang="en-US" sz="900" kern="1200" dirty="0" smtClean="0">
                <a:solidFill>
                  <a:schemeClr val="tx1"/>
                </a:solidFill>
                <a:latin typeface="Segoe UI Light" pitchFamily="34" charset="0"/>
                <a:ea typeface="+mn-ea"/>
                <a:cs typeface="+mn-cs"/>
              </a:rPr>
              <a:t>] [datetime2](7) NOT NULL,</a:t>
            </a:r>
          </a:p>
          <a:p>
            <a:r>
              <a:rPr lang="en-US" sz="900" kern="1200" dirty="0" smtClean="0">
                <a:solidFill>
                  <a:schemeClr val="tx1"/>
                </a:solidFill>
                <a:latin typeface="Segoe UI Light" pitchFamily="34" charset="0"/>
                <a:ea typeface="+mn-ea"/>
                <a:cs typeface="+mn-cs"/>
              </a:rPr>
              <a:t>[Status] [</a:t>
            </a:r>
            <a:r>
              <a:rPr lang="en-US" sz="900" kern="1200" dirty="0" err="1" smtClean="0">
                <a:solidFill>
                  <a:schemeClr val="tx1"/>
                </a:solidFill>
                <a:latin typeface="Segoe UI Light" pitchFamily="34" charset="0"/>
                <a:ea typeface="+mn-ea"/>
                <a:cs typeface="+mn-cs"/>
              </a:rPr>
              <a:t>tinyint</a:t>
            </a:r>
            <a:r>
              <a:rPr lang="en-US" sz="900" kern="1200" dirty="0" smtClean="0">
                <a:solidFill>
                  <a:schemeClr val="tx1"/>
                </a:solidFill>
                <a:latin typeface="Segoe UI Light" pitchFamily="34" charset="0"/>
                <a:ea typeface="+mn-ea"/>
                <a:cs typeface="+mn-cs"/>
              </a:rPr>
              <a:t>] NOT NULL,</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PRIMARY KEY NONCLUSTERED HASH ([</a:t>
            </a:r>
            <a:r>
              <a:rPr lang="en-US" sz="900" kern="1200" dirty="0" err="1" smtClean="0">
                <a:solidFill>
                  <a:schemeClr val="tx1"/>
                </a:solidFill>
                <a:latin typeface="Segoe UI Light" pitchFamily="34" charset="0"/>
                <a:ea typeface="+mn-ea"/>
                <a:cs typeface="+mn-cs"/>
              </a:rPr>
              <a:t>SalesOrderID</a:t>
            </a:r>
            <a:r>
              <a:rPr lang="en-US" sz="900" kern="1200" dirty="0" smtClean="0">
                <a:solidFill>
                  <a:schemeClr val="tx1"/>
                </a:solidFill>
                <a:latin typeface="Segoe UI Light" pitchFamily="34" charset="0"/>
                <a:ea typeface="+mn-ea"/>
                <a:cs typeface="+mn-cs"/>
              </a:rPr>
              <a:t>]) WITH ( BUCKET_COUNT = 262144 ),</a:t>
            </a:r>
          </a:p>
          <a:p>
            <a:r>
              <a:rPr lang="en-US" sz="900" kern="1200" dirty="0" smtClean="0">
                <a:solidFill>
                  <a:schemeClr val="tx1"/>
                </a:solidFill>
                <a:latin typeface="Segoe UI Light" pitchFamily="34" charset="0"/>
                <a:ea typeface="+mn-ea"/>
                <a:cs typeface="+mn-cs"/>
              </a:rPr>
              <a:t>INDEX </a:t>
            </a:r>
            <a:r>
              <a:rPr lang="en-US" sz="900" kern="1200" dirty="0" err="1" smtClean="0">
                <a:solidFill>
                  <a:schemeClr val="tx1"/>
                </a:solidFill>
                <a:latin typeface="Segoe UI Light" pitchFamily="34" charset="0"/>
                <a:ea typeface="+mn-ea"/>
                <a:cs typeface="+mn-cs"/>
              </a:rPr>
              <a:t>IX_OrderSequence</a:t>
            </a:r>
            <a:r>
              <a:rPr lang="en-US" sz="900" kern="1200" dirty="0" smtClean="0">
                <a:solidFill>
                  <a:schemeClr val="tx1"/>
                </a:solidFill>
                <a:latin typeface="Segoe UI Light" pitchFamily="34" charset="0"/>
                <a:ea typeface="+mn-ea"/>
                <a:cs typeface="+mn-cs"/>
              </a:rPr>
              <a:t> HASH (</a:t>
            </a:r>
            <a:r>
              <a:rPr lang="en-US" sz="900" kern="1200" dirty="0" err="1" smtClean="0">
                <a:solidFill>
                  <a:schemeClr val="tx1"/>
                </a:solidFill>
                <a:latin typeface="Segoe UI Light" pitchFamily="34" charset="0"/>
                <a:ea typeface="+mn-ea"/>
                <a:cs typeface="+mn-cs"/>
              </a:rPr>
              <a:t>OrderSequence</a:t>
            </a:r>
            <a:r>
              <a:rPr lang="en-US" sz="900" kern="1200" dirty="0" smtClean="0">
                <a:solidFill>
                  <a:schemeClr val="tx1"/>
                </a:solidFill>
                <a:latin typeface="Segoe UI Light" pitchFamily="34" charset="0"/>
                <a:ea typeface="+mn-ea"/>
                <a:cs typeface="+mn-cs"/>
              </a:rPr>
              <a:t>) WITH ( BUCKET_COUNT = 20000),</a:t>
            </a:r>
          </a:p>
          <a:p>
            <a:r>
              <a:rPr lang="en-US" sz="900" kern="1200" dirty="0" smtClean="0">
                <a:solidFill>
                  <a:schemeClr val="tx1"/>
                </a:solidFill>
                <a:latin typeface="Segoe UI Light" pitchFamily="34" charset="0"/>
                <a:ea typeface="+mn-ea"/>
                <a:cs typeface="+mn-cs"/>
              </a:rPr>
              <a:t>INDEX </a:t>
            </a:r>
            <a:r>
              <a:rPr lang="en-US" sz="900" kern="1200" dirty="0" err="1" smtClean="0">
                <a:solidFill>
                  <a:schemeClr val="tx1"/>
                </a:solidFill>
                <a:latin typeface="Segoe UI Light" pitchFamily="34" charset="0"/>
                <a:ea typeface="+mn-ea"/>
                <a:cs typeface="+mn-cs"/>
              </a:rPr>
              <a:t>IX_Status</a:t>
            </a:r>
            <a:r>
              <a:rPr lang="en-US" sz="900" kern="1200" dirty="0" smtClean="0">
                <a:solidFill>
                  <a:schemeClr val="tx1"/>
                </a:solidFill>
                <a:latin typeface="Segoe UI Light" pitchFamily="34" charset="0"/>
                <a:ea typeface="+mn-ea"/>
                <a:cs typeface="+mn-cs"/>
              </a:rPr>
              <a:t> HASH ([Status]) WITH ( BUCKET_COUNT = 8),</a:t>
            </a:r>
          </a:p>
          <a:p>
            <a:r>
              <a:rPr lang="en-US" sz="900" kern="1200" dirty="0" smtClean="0">
                <a:solidFill>
                  <a:schemeClr val="tx1"/>
                </a:solidFill>
                <a:latin typeface="Segoe UI Light" pitchFamily="34" charset="0"/>
                <a:ea typeface="+mn-ea"/>
                <a:cs typeface="+mn-cs"/>
              </a:rPr>
              <a:t>INDEX </a:t>
            </a:r>
            <a:r>
              <a:rPr lang="en-US" sz="900" kern="1200" dirty="0" err="1" smtClean="0">
                <a:solidFill>
                  <a:schemeClr val="tx1"/>
                </a:solidFill>
                <a:latin typeface="Segoe UI Light" pitchFamily="34" charset="0"/>
                <a:ea typeface="+mn-ea"/>
                <a:cs typeface="+mn-cs"/>
              </a:rPr>
              <a:t>IX_OrderDate</a:t>
            </a:r>
            <a:r>
              <a:rPr lang="en-US" sz="900" kern="1200" dirty="0" smtClean="0">
                <a:solidFill>
                  <a:schemeClr val="tx1"/>
                </a:solidFill>
                <a:latin typeface="Segoe UI Light" pitchFamily="34" charset="0"/>
                <a:ea typeface="+mn-ea"/>
                <a:cs typeface="+mn-cs"/>
              </a:rPr>
              <a:t> NONCLUSTERED ([</a:t>
            </a:r>
            <a:r>
              <a:rPr lang="en-US" sz="900" kern="1200" dirty="0" err="1" smtClean="0">
                <a:solidFill>
                  <a:schemeClr val="tx1"/>
                </a:solidFill>
                <a:latin typeface="Segoe UI Light" pitchFamily="34" charset="0"/>
                <a:ea typeface="+mn-ea"/>
                <a:cs typeface="+mn-cs"/>
              </a:rPr>
              <a:t>OrderDate</a:t>
            </a:r>
            <a:r>
              <a:rPr lang="en-US" sz="900" kern="1200" dirty="0" smtClean="0">
                <a:solidFill>
                  <a:schemeClr val="tx1"/>
                </a:solidFill>
                <a:latin typeface="Segoe UI Light" pitchFamily="34" charset="0"/>
                <a:ea typeface="+mn-ea"/>
                <a:cs typeface="+mn-cs"/>
              </a:rPr>
              <a:t>] ASC),</a:t>
            </a:r>
          </a:p>
          <a:p>
            <a:r>
              <a:rPr lang="en-US" sz="900" kern="1200" dirty="0" smtClean="0">
                <a:solidFill>
                  <a:schemeClr val="tx1"/>
                </a:solidFill>
                <a:latin typeface="Segoe UI Light" pitchFamily="34" charset="0"/>
                <a:ea typeface="+mn-ea"/>
                <a:cs typeface="+mn-cs"/>
              </a:rPr>
              <a:t>)WITH ( MEMORY_OPTIMIZED = ON , DURABILITY = SCHEMA_AND_DATA )</a:t>
            </a:r>
          </a:p>
          <a:p>
            <a:r>
              <a:rPr lang="en-US" sz="900" kern="1200" dirty="0" smtClean="0">
                <a:solidFill>
                  <a:schemeClr val="tx1"/>
                </a:solidFill>
                <a:latin typeface="Segoe UI Light" pitchFamily="34" charset="0"/>
                <a:ea typeface="+mn-ea"/>
                <a:cs typeface="+mn-cs"/>
              </a:rPr>
              <a:t>GO</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SET NOCOUNT ON</a:t>
            </a:r>
          </a:p>
          <a:p>
            <a:r>
              <a:rPr lang="en-US" sz="900" kern="1200" dirty="0" smtClean="0">
                <a:solidFill>
                  <a:schemeClr val="tx1"/>
                </a:solidFill>
                <a:latin typeface="Segoe UI Light" pitchFamily="34" charset="0"/>
                <a:ea typeface="+mn-ea"/>
                <a:cs typeface="+mn-cs"/>
              </a:rPr>
              <a:t>GO</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DECLARE @</a:t>
            </a:r>
            <a:r>
              <a:rPr lang="en-US" sz="900" kern="1200" dirty="0" err="1" smtClean="0">
                <a:solidFill>
                  <a:schemeClr val="tx1"/>
                </a:solidFill>
                <a:latin typeface="Segoe UI Light" pitchFamily="34" charset="0"/>
                <a:ea typeface="+mn-ea"/>
                <a:cs typeface="+mn-cs"/>
              </a:rPr>
              <a:t>i</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 0</a:t>
            </a:r>
          </a:p>
          <a:p>
            <a:r>
              <a:rPr lang="en-US" sz="900" kern="1200" dirty="0" smtClean="0">
                <a:solidFill>
                  <a:schemeClr val="tx1"/>
                </a:solidFill>
                <a:latin typeface="Segoe UI Light" pitchFamily="34" charset="0"/>
                <a:ea typeface="+mn-ea"/>
                <a:cs typeface="+mn-cs"/>
              </a:rPr>
              <a:t>BEGIN TRAN</a:t>
            </a:r>
          </a:p>
          <a:p>
            <a:r>
              <a:rPr lang="en-US" sz="900" kern="1200" dirty="0" smtClean="0">
                <a:solidFill>
                  <a:schemeClr val="tx1"/>
                </a:solidFill>
                <a:latin typeface="Segoe UI Light" pitchFamily="34" charset="0"/>
                <a:ea typeface="+mn-ea"/>
                <a:cs typeface="+mn-cs"/>
              </a:rPr>
              <a:t>WHILE @</a:t>
            </a:r>
            <a:r>
              <a:rPr lang="en-US" sz="900" kern="1200" dirty="0" err="1" smtClean="0">
                <a:solidFill>
                  <a:schemeClr val="tx1"/>
                </a:solidFill>
                <a:latin typeface="Segoe UI Light" pitchFamily="34" charset="0"/>
                <a:ea typeface="+mn-ea"/>
                <a:cs typeface="+mn-cs"/>
              </a:rPr>
              <a:t>i</a:t>
            </a:r>
            <a:r>
              <a:rPr lang="en-US" sz="900" kern="1200" dirty="0" smtClean="0">
                <a:solidFill>
                  <a:schemeClr val="tx1"/>
                </a:solidFill>
                <a:latin typeface="Segoe UI Light" pitchFamily="34" charset="0"/>
                <a:ea typeface="+mn-ea"/>
                <a:cs typeface="+mn-cs"/>
              </a:rPr>
              <a:t> &lt; 262144</a:t>
            </a:r>
          </a:p>
          <a:p>
            <a:r>
              <a:rPr lang="en-US" sz="900" kern="1200" dirty="0" smtClean="0">
                <a:solidFill>
                  <a:schemeClr val="tx1"/>
                </a:solidFill>
                <a:latin typeface="Segoe UI Light" pitchFamily="34" charset="0"/>
                <a:ea typeface="+mn-ea"/>
                <a:cs typeface="+mn-cs"/>
              </a:rPr>
              <a:t>BEGIN</a:t>
            </a:r>
          </a:p>
          <a:p>
            <a:r>
              <a:rPr lang="en-US" sz="900" kern="1200" dirty="0" smtClean="0">
                <a:solidFill>
                  <a:schemeClr val="tx1"/>
                </a:solidFill>
                <a:latin typeface="Segoe UI Light" pitchFamily="34" charset="0"/>
                <a:ea typeface="+mn-ea"/>
                <a:cs typeface="+mn-cs"/>
              </a:rPr>
              <a:t>INSERT </a:t>
            </a:r>
            <a:r>
              <a:rPr lang="en-US" sz="900" kern="1200" dirty="0" err="1" smtClean="0">
                <a:solidFill>
                  <a:schemeClr val="tx1"/>
                </a:solidFill>
                <a:latin typeface="Segoe UI Light" pitchFamily="34" charset="0"/>
                <a:ea typeface="+mn-ea"/>
                <a:cs typeface="+mn-cs"/>
              </a:rPr>
              <a:t>Sales.SalesOrderHeader_test</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OrderSequence</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OrderDate</a:t>
            </a:r>
            <a:r>
              <a:rPr lang="en-US" sz="900" kern="1200" dirty="0" smtClean="0">
                <a:solidFill>
                  <a:schemeClr val="tx1"/>
                </a:solidFill>
                <a:latin typeface="Segoe UI Light" pitchFamily="34" charset="0"/>
                <a:ea typeface="+mn-ea"/>
                <a:cs typeface="+mn-cs"/>
              </a:rPr>
              <a:t>, [Status]) VALUES (@</a:t>
            </a:r>
            <a:r>
              <a:rPr lang="en-US" sz="900" kern="1200" dirty="0" err="1" smtClean="0">
                <a:solidFill>
                  <a:schemeClr val="tx1"/>
                </a:solidFill>
                <a:latin typeface="Segoe UI Light" pitchFamily="34" charset="0"/>
                <a:ea typeface="+mn-ea"/>
                <a:cs typeface="+mn-cs"/>
              </a:rPr>
              <a:t>i</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sysdatetime</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a:t>
            </a:r>
            <a:r>
              <a:rPr lang="en-US" sz="900" kern="1200" dirty="0" smtClean="0">
                <a:solidFill>
                  <a:schemeClr val="tx1"/>
                </a:solidFill>
                <a:latin typeface="Segoe UI Light" pitchFamily="34" charset="0"/>
                <a:ea typeface="+mn-ea"/>
                <a:cs typeface="+mn-cs"/>
              </a:rPr>
              <a:t> % 8)</a:t>
            </a:r>
          </a:p>
          <a:p>
            <a:r>
              <a:rPr lang="en-US" sz="900" kern="1200" dirty="0" smtClean="0">
                <a:solidFill>
                  <a:schemeClr val="tx1"/>
                </a:solidFill>
                <a:latin typeface="Segoe UI Light" pitchFamily="34" charset="0"/>
                <a:ea typeface="+mn-ea"/>
                <a:cs typeface="+mn-cs"/>
              </a:rPr>
              <a:t>SET @</a:t>
            </a:r>
            <a:r>
              <a:rPr lang="en-US" sz="900" kern="1200" dirty="0" err="1" smtClean="0">
                <a:solidFill>
                  <a:schemeClr val="tx1"/>
                </a:solidFill>
                <a:latin typeface="Segoe UI Light" pitchFamily="34" charset="0"/>
                <a:ea typeface="+mn-ea"/>
                <a:cs typeface="+mn-cs"/>
              </a:rPr>
              <a:t>i</a:t>
            </a:r>
            <a:r>
              <a:rPr lang="en-US" sz="900" kern="1200" dirty="0" smtClean="0">
                <a:solidFill>
                  <a:schemeClr val="tx1"/>
                </a:solidFill>
                <a:latin typeface="Segoe UI Light" pitchFamily="34" charset="0"/>
                <a:ea typeface="+mn-ea"/>
                <a:cs typeface="+mn-cs"/>
              </a:rPr>
              <a:t> += 1</a:t>
            </a:r>
          </a:p>
          <a:p>
            <a:r>
              <a:rPr lang="en-US" sz="900" kern="1200" dirty="0" smtClean="0">
                <a:solidFill>
                  <a:schemeClr val="tx1"/>
                </a:solidFill>
                <a:latin typeface="Segoe UI Light" pitchFamily="34" charset="0"/>
                <a:ea typeface="+mn-ea"/>
                <a:cs typeface="+mn-cs"/>
              </a:rPr>
              <a:t>END</a:t>
            </a:r>
          </a:p>
          <a:p>
            <a:r>
              <a:rPr lang="en-US" sz="900" kern="1200" dirty="0" smtClean="0">
                <a:solidFill>
                  <a:schemeClr val="tx1"/>
                </a:solidFill>
                <a:latin typeface="Segoe UI Light" pitchFamily="34" charset="0"/>
                <a:ea typeface="+mn-ea"/>
                <a:cs typeface="+mn-cs"/>
              </a:rPr>
              <a:t>COMMIT</a:t>
            </a:r>
          </a:p>
          <a:p>
            <a:r>
              <a:rPr lang="en-US" sz="900" kern="1200" dirty="0" smtClean="0">
                <a:solidFill>
                  <a:schemeClr val="tx1"/>
                </a:solidFill>
                <a:latin typeface="Segoe UI Light" pitchFamily="34" charset="0"/>
                <a:ea typeface="+mn-ea"/>
                <a:cs typeface="+mn-cs"/>
              </a:rPr>
              <a:t>GO</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 verify number of unique index key values</a:t>
            </a:r>
          </a:p>
          <a:p>
            <a:r>
              <a:rPr lang="en-US" sz="900" kern="1200" dirty="0" smtClean="0">
                <a:solidFill>
                  <a:schemeClr val="tx1"/>
                </a:solidFill>
                <a:latin typeface="Segoe UI Light" pitchFamily="34" charset="0"/>
                <a:ea typeface="+mn-ea"/>
                <a:cs typeface="+mn-cs"/>
              </a:rPr>
              <a:t>-- PK index on </a:t>
            </a:r>
            <a:r>
              <a:rPr lang="en-US" sz="900" kern="1200" dirty="0" err="1" smtClean="0">
                <a:solidFill>
                  <a:schemeClr val="tx1"/>
                </a:solidFill>
                <a:latin typeface="Segoe UI Light" pitchFamily="34" charset="0"/>
                <a:ea typeface="+mn-ea"/>
                <a:cs typeface="+mn-cs"/>
              </a:rPr>
              <a:t>SalesOrderID</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SELECT (SELECT [</a:t>
            </a:r>
            <a:r>
              <a:rPr lang="en-US" sz="900" kern="1200" dirty="0" err="1" smtClean="0">
                <a:solidFill>
                  <a:schemeClr val="tx1"/>
                </a:solidFill>
                <a:latin typeface="Segoe UI Light" pitchFamily="34" charset="0"/>
                <a:ea typeface="+mn-ea"/>
                <a:cs typeface="+mn-cs"/>
              </a:rPr>
              <a:t>bucket_count</a:t>
            </a:r>
            <a:r>
              <a:rPr lang="en-US" sz="900" kern="1200" dirty="0" smtClean="0">
                <a:solidFill>
                  <a:schemeClr val="tx1"/>
                </a:solidFill>
                <a:latin typeface="Segoe UI Light" pitchFamily="34" charset="0"/>
                <a:ea typeface="+mn-ea"/>
                <a:cs typeface="+mn-cs"/>
              </a:rPr>
              <a:t>] FROM </a:t>
            </a:r>
            <a:r>
              <a:rPr lang="en-US" sz="900" kern="1200" dirty="0" err="1" smtClean="0">
                <a:solidFill>
                  <a:schemeClr val="tx1"/>
                </a:solidFill>
                <a:latin typeface="Segoe UI Light" pitchFamily="34" charset="0"/>
                <a:ea typeface="+mn-ea"/>
                <a:cs typeface="+mn-cs"/>
              </a:rPr>
              <a:t>sys.hash_indexes</a:t>
            </a:r>
            <a:r>
              <a:rPr lang="en-US" sz="900" kern="1200" dirty="0" smtClean="0">
                <a:solidFill>
                  <a:schemeClr val="tx1"/>
                </a:solidFill>
                <a:latin typeface="Segoe UI Light" pitchFamily="34" charset="0"/>
                <a:ea typeface="+mn-ea"/>
                <a:cs typeface="+mn-cs"/>
              </a:rPr>
              <a:t> </a:t>
            </a:r>
          </a:p>
          <a:p>
            <a:r>
              <a:rPr lang="en-US" sz="900" kern="1200" dirty="0" smtClean="0">
                <a:solidFill>
                  <a:schemeClr val="tx1"/>
                </a:solidFill>
                <a:latin typeface="Segoe UI Light" pitchFamily="34" charset="0"/>
                <a:ea typeface="+mn-ea"/>
                <a:cs typeface="+mn-cs"/>
              </a:rPr>
              <a:t>        WHERE </a:t>
            </a:r>
            <a:r>
              <a:rPr lang="en-US" sz="900" kern="1200" dirty="0" err="1" smtClean="0">
                <a:solidFill>
                  <a:schemeClr val="tx1"/>
                </a:solidFill>
                <a:latin typeface="Segoe UI Light" pitchFamily="34" charset="0"/>
                <a:ea typeface="+mn-ea"/>
                <a:cs typeface="+mn-cs"/>
              </a:rPr>
              <a:t>object_id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object_id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Sales.SalesOrderHeader_test</a:t>
            </a:r>
            <a:r>
              <a:rPr lang="en-US" sz="900" kern="1200" dirty="0" smtClean="0">
                <a:solidFill>
                  <a:schemeClr val="tx1"/>
                </a:solidFill>
                <a:latin typeface="Segoe UI Light" pitchFamily="34" charset="0"/>
                <a:ea typeface="+mn-ea"/>
                <a:cs typeface="+mn-cs"/>
              </a:rPr>
              <a:t>') and name LIKE 'PK_%') as 'PK </a:t>
            </a:r>
            <a:r>
              <a:rPr lang="en-US" sz="900" kern="1200" dirty="0" err="1" smtClean="0">
                <a:solidFill>
                  <a:schemeClr val="tx1"/>
                </a:solidFill>
                <a:latin typeface="Segoe UI Light" pitchFamily="34" charset="0"/>
                <a:ea typeface="+mn-ea"/>
                <a:cs typeface="+mn-cs"/>
              </a:rPr>
              <a:t>bucket_count</a:t>
            </a:r>
            <a:r>
              <a:rPr lang="en-US" sz="900" kern="1200" dirty="0" smtClean="0">
                <a:solidFill>
                  <a:schemeClr val="tx1"/>
                </a:solidFill>
                <a:latin typeface="Segoe UI Light" pitchFamily="34" charset="0"/>
                <a:ea typeface="+mn-ea"/>
                <a:cs typeface="+mn-cs"/>
              </a:rPr>
              <a:t>', </a:t>
            </a:r>
          </a:p>
          <a:p>
            <a:r>
              <a:rPr lang="en-US" sz="900" kern="1200" dirty="0" smtClean="0">
                <a:solidFill>
                  <a:schemeClr val="tx1"/>
                </a:solidFill>
                <a:latin typeface="Segoe UI Light" pitchFamily="34" charset="0"/>
                <a:ea typeface="+mn-ea"/>
                <a:cs typeface="+mn-cs"/>
              </a:rPr>
              <a:t>   count(*) AS </a:t>
            </a:r>
            <a:r>
              <a:rPr lang="en-US" sz="900" kern="1200" dirty="0" err="1" smtClean="0">
                <a:solidFill>
                  <a:schemeClr val="tx1"/>
                </a:solidFill>
                <a:latin typeface="Segoe UI Light" pitchFamily="34" charset="0"/>
                <a:ea typeface="+mn-ea"/>
                <a:cs typeface="+mn-cs"/>
              </a:rPr>
              <a:t>row_count</a:t>
            </a:r>
            <a:r>
              <a:rPr lang="en-US" sz="900" kern="1200" dirty="0" smtClean="0">
                <a:solidFill>
                  <a:schemeClr val="tx1"/>
                </a:solidFill>
                <a:latin typeface="Segoe UI Light" pitchFamily="34" charset="0"/>
                <a:ea typeface="+mn-ea"/>
                <a:cs typeface="+mn-cs"/>
              </a:rPr>
              <a:t> </a:t>
            </a:r>
          </a:p>
          <a:p>
            <a:r>
              <a:rPr lang="en-US" sz="900" kern="1200" dirty="0" smtClean="0">
                <a:solidFill>
                  <a:schemeClr val="tx1"/>
                </a:solidFill>
                <a:latin typeface="Segoe UI Light" pitchFamily="34" charset="0"/>
                <a:ea typeface="+mn-ea"/>
                <a:cs typeface="+mn-cs"/>
              </a:rPr>
              <a:t>FROM </a:t>
            </a:r>
            <a:r>
              <a:rPr lang="en-US" sz="900" kern="1200" dirty="0" err="1" smtClean="0">
                <a:solidFill>
                  <a:schemeClr val="tx1"/>
                </a:solidFill>
                <a:latin typeface="Segoe UI Light" pitchFamily="34" charset="0"/>
                <a:ea typeface="+mn-ea"/>
                <a:cs typeface="+mn-cs"/>
              </a:rPr>
              <a:t>Sales.SalesOrderHeader_test</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GO</a:t>
            </a:r>
          </a:p>
          <a:p>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IX_OrderSequence</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SELECT (SELECT [</a:t>
            </a:r>
            <a:r>
              <a:rPr lang="en-US" sz="900" kern="1200" dirty="0" err="1" smtClean="0">
                <a:solidFill>
                  <a:schemeClr val="tx1"/>
                </a:solidFill>
                <a:latin typeface="Segoe UI Light" pitchFamily="34" charset="0"/>
                <a:ea typeface="+mn-ea"/>
                <a:cs typeface="+mn-cs"/>
              </a:rPr>
              <a:t>bucket_count</a:t>
            </a:r>
            <a:r>
              <a:rPr lang="en-US" sz="900" kern="1200" dirty="0" smtClean="0">
                <a:solidFill>
                  <a:schemeClr val="tx1"/>
                </a:solidFill>
                <a:latin typeface="Segoe UI Light" pitchFamily="34" charset="0"/>
                <a:ea typeface="+mn-ea"/>
                <a:cs typeface="+mn-cs"/>
              </a:rPr>
              <a:t>] FROM </a:t>
            </a:r>
            <a:r>
              <a:rPr lang="en-US" sz="900" kern="1200" dirty="0" err="1" smtClean="0">
                <a:solidFill>
                  <a:schemeClr val="tx1"/>
                </a:solidFill>
                <a:latin typeface="Segoe UI Light" pitchFamily="34" charset="0"/>
                <a:ea typeface="+mn-ea"/>
                <a:cs typeface="+mn-cs"/>
              </a:rPr>
              <a:t>sys.hash_indexes</a:t>
            </a:r>
            <a:r>
              <a:rPr lang="en-US" sz="900" kern="1200" dirty="0" smtClean="0">
                <a:solidFill>
                  <a:schemeClr val="tx1"/>
                </a:solidFill>
                <a:latin typeface="Segoe UI Light" pitchFamily="34" charset="0"/>
                <a:ea typeface="+mn-ea"/>
                <a:cs typeface="+mn-cs"/>
              </a:rPr>
              <a:t> </a:t>
            </a:r>
          </a:p>
          <a:p>
            <a:r>
              <a:rPr lang="en-US" sz="900" kern="1200" dirty="0" smtClean="0">
                <a:solidFill>
                  <a:schemeClr val="tx1"/>
                </a:solidFill>
                <a:latin typeface="Segoe UI Light" pitchFamily="34" charset="0"/>
                <a:ea typeface="+mn-ea"/>
                <a:cs typeface="+mn-cs"/>
              </a:rPr>
              <a:t>        WHERE </a:t>
            </a:r>
            <a:r>
              <a:rPr lang="en-US" sz="900" kern="1200" dirty="0" err="1" smtClean="0">
                <a:solidFill>
                  <a:schemeClr val="tx1"/>
                </a:solidFill>
                <a:latin typeface="Segoe UI Light" pitchFamily="34" charset="0"/>
                <a:ea typeface="+mn-ea"/>
                <a:cs typeface="+mn-cs"/>
              </a:rPr>
              <a:t>object_id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object_id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Sales.SalesOrderHeader_test</a:t>
            </a:r>
            <a:r>
              <a:rPr lang="en-US" sz="900" kern="1200" dirty="0" smtClean="0">
                <a:solidFill>
                  <a:schemeClr val="tx1"/>
                </a:solidFill>
                <a:latin typeface="Segoe UI Light" pitchFamily="34" charset="0"/>
                <a:ea typeface="+mn-ea"/>
                <a:cs typeface="+mn-cs"/>
              </a:rPr>
              <a:t>') and name='</a:t>
            </a:r>
            <a:r>
              <a:rPr lang="en-US" sz="900" kern="1200" dirty="0" err="1" smtClean="0">
                <a:solidFill>
                  <a:schemeClr val="tx1"/>
                </a:solidFill>
                <a:latin typeface="Segoe UI Light" pitchFamily="34" charset="0"/>
                <a:ea typeface="+mn-ea"/>
                <a:cs typeface="+mn-cs"/>
              </a:rPr>
              <a:t>IX_OrderSequence</a:t>
            </a:r>
            <a:r>
              <a:rPr lang="en-US" sz="900" kern="1200" dirty="0" smtClean="0">
                <a:solidFill>
                  <a:schemeClr val="tx1"/>
                </a:solidFill>
                <a:latin typeface="Segoe UI Light" pitchFamily="34" charset="0"/>
                <a:ea typeface="+mn-ea"/>
                <a:cs typeface="+mn-cs"/>
              </a:rPr>
              <a:t>') as '</a:t>
            </a:r>
            <a:r>
              <a:rPr lang="en-US" sz="900" kern="1200" dirty="0" err="1" smtClean="0">
                <a:solidFill>
                  <a:schemeClr val="tx1"/>
                </a:solidFill>
                <a:latin typeface="Segoe UI Light" pitchFamily="34" charset="0"/>
                <a:ea typeface="+mn-ea"/>
                <a:cs typeface="+mn-cs"/>
              </a:rPr>
              <a:t>IX_OrderSequence</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bucket_count</a:t>
            </a:r>
            <a:r>
              <a:rPr lang="en-US" sz="900" kern="1200" dirty="0" smtClean="0">
                <a:solidFill>
                  <a:schemeClr val="tx1"/>
                </a:solidFill>
                <a:latin typeface="Segoe UI Light" pitchFamily="34" charset="0"/>
                <a:ea typeface="+mn-ea"/>
                <a:cs typeface="+mn-cs"/>
              </a:rPr>
              <a:t>', </a:t>
            </a:r>
          </a:p>
          <a:p>
            <a:r>
              <a:rPr lang="en-US" sz="900" kern="1200" dirty="0" smtClean="0">
                <a:solidFill>
                  <a:schemeClr val="tx1"/>
                </a:solidFill>
                <a:latin typeface="Segoe UI Light" pitchFamily="34" charset="0"/>
                <a:ea typeface="+mn-ea"/>
                <a:cs typeface="+mn-cs"/>
              </a:rPr>
              <a:t>   count(distinct </a:t>
            </a:r>
            <a:r>
              <a:rPr lang="en-US" sz="900" kern="1200" dirty="0" err="1" smtClean="0">
                <a:solidFill>
                  <a:schemeClr val="tx1"/>
                </a:solidFill>
                <a:latin typeface="Segoe UI Light" pitchFamily="34" charset="0"/>
                <a:ea typeface="+mn-ea"/>
                <a:cs typeface="+mn-cs"/>
              </a:rPr>
              <a:t>OrderSequence</a:t>
            </a:r>
            <a:r>
              <a:rPr lang="en-US" sz="900" kern="1200" dirty="0" smtClean="0">
                <a:solidFill>
                  <a:schemeClr val="tx1"/>
                </a:solidFill>
                <a:latin typeface="Segoe UI Light" pitchFamily="34" charset="0"/>
                <a:ea typeface="+mn-ea"/>
                <a:cs typeface="+mn-cs"/>
              </a:rPr>
              <a:t>) AS </a:t>
            </a:r>
            <a:r>
              <a:rPr lang="en-US" sz="900" kern="1200" dirty="0" err="1" smtClean="0">
                <a:solidFill>
                  <a:schemeClr val="tx1"/>
                </a:solidFill>
                <a:latin typeface="Segoe UI Light" pitchFamily="34" charset="0"/>
                <a:ea typeface="+mn-ea"/>
                <a:cs typeface="+mn-cs"/>
              </a:rPr>
              <a:t>key_value_count</a:t>
            </a:r>
            <a:r>
              <a:rPr lang="en-US" sz="900" kern="1200" dirty="0" smtClean="0">
                <a:solidFill>
                  <a:schemeClr val="tx1"/>
                </a:solidFill>
                <a:latin typeface="Segoe UI Light" pitchFamily="34" charset="0"/>
                <a:ea typeface="+mn-ea"/>
                <a:cs typeface="+mn-cs"/>
              </a:rPr>
              <a:t> </a:t>
            </a:r>
          </a:p>
          <a:p>
            <a:r>
              <a:rPr lang="en-US" sz="900" kern="1200" dirty="0" smtClean="0">
                <a:solidFill>
                  <a:schemeClr val="tx1"/>
                </a:solidFill>
                <a:latin typeface="Segoe UI Light" pitchFamily="34" charset="0"/>
                <a:ea typeface="+mn-ea"/>
                <a:cs typeface="+mn-cs"/>
              </a:rPr>
              <a:t>FROM </a:t>
            </a:r>
            <a:r>
              <a:rPr lang="en-US" sz="900" kern="1200" dirty="0" err="1" smtClean="0">
                <a:solidFill>
                  <a:schemeClr val="tx1"/>
                </a:solidFill>
                <a:latin typeface="Segoe UI Light" pitchFamily="34" charset="0"/>
                <a:ea typeface="+mn-ea"/>
                <a:cs typeface="+mn-cs"/>
              </a:rPr>
              <a:t>Sales.SalesOrderHeader_test</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GO</a:t>
            </a:r>
          </a:p>
          <a:p>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IX_Status</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SELECT (SELECT [</a:t>
            </a:r>
            <a:r>
              <a:rPr lang="en-US" sz="900" kern="1200" dirty="0" err="1" smtClean="0">
                <a:solidFill>
                  <a:schemeClr val="tx1"/>
                </a:solidFill>
                <a:latin typeface="Segoe UI Light" pitchFamily="34" charset="0"/>
                <a:ea typeface="+mn-ea"/>
                <a:cs typeface="+mn-cs"/>
              </a:rPr>
              <a:t>bucket_count</a:t>
            </a:r>
            <a:r>
              <a:rPr lang="en-US" sz="900" kern="1200" dirty="0" smtClean="0">
                <a:solidFill>
                  <a:schemeClr val="tx1"/>
                </a:solidFill>
                <a:latin typeface="Segoe UI Light" pitchFamily="34" charset="0"/>
                <a:ea typeface="+mn-ea"/>
                <a:cs typeface="+mn-cs"/>
              </a:rPr>
              <a:t>] FROM </a:t>
            </a:r>
            <a:r>
              <a:rPr lang="en-US" sz="900" kern="1200" dirty="0" err="1" smtClean="0">
                <a:solidFill>
                  <a:schemeClr val="tx1"/>
                </a:solidFill>
                <a:latin typeface="Segoe UI Light" pitchFamily="34" charset="0"/>
                <a:ea typeface="+mn-ea"/>
                <a:cs typeface="+mn-cs"/>
              </a:rPr>
              <a:t>sys.hash_indexes</a:t>
            </a:r>
            <a:r>
              <a:rPr lang="en-US" sz="900" kern="1200" dirty="0" smtClean="0">
                <a:solidFill>
                  <a:schemeClr val="tx1"/>
                </a:solidFill>
                <a:latin typeface="Segoe UI Light" pitchFamily="34" charset="0"/>
                <a:ea typeface="+mn-ea"/>
                <a:cs typeface="+mn-cs"/>
              </a:rPr>
              <a:t> </a:t>
            </a:r>
          </a:p>
          <a:p>
            <a:r>
              <a:rPr lang="en-US" sz="900" kern="1200" dirty="0" smtClean="0">
                <a:solidFill>
                  <a:schemeClr val="tx1"/>
                </a:solidFill>
                <a:latin typeface="Segoe UI Light" pitchFamily="34" charset="0"/>
                <a:ea typeface="+mn-ea"/>
                <a:cs typeface="+mn-cs"/>
              </a:rPr>
              <a:t>        WHERE </a:t>
            </a:r>
            <a:r>
              <a:rPr lang="en-US" sz="900" kern="1200" dirty="0" err="1" smtClean="0">
                <a:solidFill>
                  <a:schemeClr val="tx1"/>
                </a:solidFill>
                <a:latin typeface="Segoe UI Light" pitchFamily="34" charset="0"/>
                <a:ea typeface="+mn-ea"/>
                <a:cs typeface="+mn-cs"/>
              </a:rPr>
              <a:t>object_id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object_id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Sales.SalesOrderHeader_test</a:t>
            </a:r>
            <a:r>
              <a:rPr lang="en-US" sz="900" kern="1200" dirty="0" smtClean="0">
                <a:solidFill>
                  <a:schemeClr val="tx1"/>
                </a:solidFill>
                <a:latin typeface="Segoe UI Light" pitchFamily="34" charset="0"/>
                <a:ea typeface="+mn-ea"/>
                <a:cs typeface="+mn-cs"/>
              </a:rPr>
              <a:t>') and name='</a:t>
            </a:r>
            <a:r>
              <a:rPr lang="en-US" sz="900" kern="1200" dirty="0" err="1" smtClean="0">
                <a:solidFill>
                  <a:schemeClr val="tx1"/>
                </a:solidFill>
                <a:latin typeface="Segoe UI Light" pitchFamily="34" charset="0"/>
                <a:ea typeface="+mn-ea"/>
                <a:cs typeface="+mn-cs"/>
              </a:rPr>
              <a:t>IX_Status</a:t>
            </a:r>
            <a:r>
              <a:rPr lang="en-US" sz="900" kern="1200" dirty="0" smtClean="0">
                <a:solidFill>
                  <a:schemeClr val="tx1"/>
                </a:solidFill>
                <a:latin typeface="Segoe UI Light" pitchFamily="34" charset="0"/>
                <a:ea typeface="+mn-ea"/>
                <a:cs typeface="+mn-cs"/>
              </a:rPr>
              <a:t>') as '</a:t>
            </a:r>
            <a:r>
              <a:rPr lang="en-US" sz="900" kern="1200" dirty="0" err="1" smtClean="0">
                <a:solidFill>
                  <a:schemeClr val="tx1"/>
                </a:solidFill>
                <a:latin typeface="Segoe UI Light" pitchFamily="34" charset="0"/>
                <a:ea typeface="+mn-ea"/>
                <a:cs typeface="+mn-cs"/>
              </a:rPr>
              <a:t>IX_Status</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bucket_count</a:t>
            </a:r>
            <a:r>
              <a:rPr lang="en-US" sz="900" kern="1200" dirty="0" smtClean="0">
                <a:solidFill>
                  <a:schemeClr val="tx1"/>
                </a:solidFill>
                <a:latin typeface="Segoe UI Light" pitchFamily="34" charset="0"/>
                <a:ea typeface="+mn-ea"/>
                <a:cs typeface="+mn-cs"/>
              </a:rPr>
              <a:t>', </a:t>
            </a:r>
          </a:p>
          <a:p>
            <a:r>
              <a:rPr lang="en-US" sz="900" kern="1200" dirty="0" smtClean="0">
                <a:solidFill>
                  <a:schemeClr val="tx1"/>
                </a:solidFill>
                <a:latin typeface="Segoe UI Light" pitchFamily="34" charset="0"/>
                <a:ea typeface="+mn-ea"/>
                <a:cs typeface="+mn-cs"/>
              </a:rPr>
              <a:t>   count(distinct [Status]) AS </a:t>
            </a:r>
            <a:r>
              <a:rPr lang="en-US" sz="900" kern="1200" dirty="0" err="1" smtClean="0">
                <a:solidFill>
                  <a:schemeClr val="tx1"/>
                </a:solidFill>
                <a:latin typeface="Segoe UI Light" pitchFamily="34" charset="0"/>
                <a:ea typeface="+mn-ea"/>
                <a:cs typeface="+mn-cs"/>
              </a:rPr>
              <a:t>key_value_count</a:t>
            </a:r>
            <a:r>
              <a:rPr lang="en-US" sz="900" kern="1200" dirty="0" smtClean="0">
                <a:solidFill>
                  <a:schemeClr val="tx1"/>
                </a:solidFill>
                <a:latin typeface="Segoe UI Light" pitchFamily="34" charset="0"/>
                <a:ea typeface="+mn-ea"/>
                <a:cs typeface="+mn-cs"/>
              </a:rPr>
              <a:t> </a:t>
            </a:r>
          </a:p>
          <a:p>
            <a:r>
              <a:rPr lang="en-US" sz="900" kern="1200" dirty="0" smtClean="0">
                <a:solidFill>
                  <a:schemeClr val="tx1"/>
                </a:solidFill>
                <a:latin typeface="Segoe UI Light" pitchFamily="34" charset="0"/>
                <a:ea typeface="+mn-ea"/>
                <a:cs typeface="+mn-cs"/>
              </a:rPr>
              <a:t>FROM </a:t>
            </a:r>
            <a:r>
              <a:rPr lang="en-US" sz="900" kern="1200" dirty="0" err="1" smtClean="0">
                <a:solidFill>
                  <a:schemeClr val="tx1"/>
                </a:solidFill>
                <a:latin typeface="Segoe UI Light" pitchFamily="34" charset="0"/>
                <a:ea typeface="+mn-ea"/>
                <a:cs typeface="+mn-cs"/>
              </a:rPr>
              <a:t>Sales.SalesOrderHeader_test</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GO</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 check health of hash indexes</a:t>
            </a:r>
          </a:p>
          <a:p>
            <a:r>
              <a:rPr lang="en-US" sz="900" kern="1200" dirty="0" smtClean="0">
                <a:solidFill>
                  <a:schemeClr val="tx1"/>
                </a:solidFill>
                <a:latin typeface="Segoe UI Light" pitchFamily="34" charset="0"/>
                <a:ea typeface="+mn-ea"/>
                <a:cs typeface="+mn-cs"/>
              </a:rPr>
              <a:t>SELECT </a:t>
            </a:r>
          </a:p>
          <a:p>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object_name</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hs.object_id</a:t>
            </a:r>
            <a:r>
              <a:rPr lang="en-US" sz="900" kern="1200" dirty="0" smtClean="0">
                <a:solidFill>
                  <a:schemeClr val="tx1"/>
                </a:solidFill>
                <a:latin typeface="Segoe UI Light" pitchFamily="34" charset="0"/>
                <a:ea typeface="+mn-ea"/>
                <a:cs typeface="+mn-cs"/>
              </a:rPr>
              <a:t>) AS 'object name', </a:t>
            </a:r>
          </a:p>
          <a:p>
            <a:r>
              <a:rPr lang="en-US" sz="900" kern="1200" dirty="0" smtClean="0">
                <a:solidFill>
                  <a:schemeClr val="tx1"/>
                </a:solidFill>
                <a:latin typeface="Segoe UI Light" pitchFamily="34" charset="0"/>
                <a:ea typeface="+mn-ea"/>
                <a:cs typeface="+mn-cs"/>
              </a:rPr>
              <a:t>   i.name as 'index name', </a:t>
            </a:r>
          </a:p>
          <a:p>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hs.total_bucket_count</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hs.empty_bucket_count</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   floor((cast(</a:t>
            </a:r>
            <a:r>
              <a:rPr lang="en-US" sz="900" kern="1200" dirty="0" err="1" smtClean="0">
                <a:solidFill>
                  <a:schemeClr val="tx1"/>
                </a:solidFill>
                <a:latin typeface="Segoe UI Light" pitchFamily="34" charset="0"/>
                <a:ea typeface="+mn-ea"/>
                <a:cs typeface="+mn-cs"/>
              </a:rPr>
              <a:t>empty_bucket_count</a:t>
            </a:r>
            <a:r>
              <a:rPr lang="en-US" sz="900" kern="1200" dirty="0" smtClean="0">
                <a:solidFill>
                  <a:schemeClr val="tx1"/>
                </a:solidFill>
                <a:latin typeface="Segoe UI Light" pitchFamily="34" charset="0"/>
                <a:ea typeface="+mn-ea"/>
                <a:cs typeface="+mn-cs"/>
              </a:rPr>
              <a:t> as float)/</a:t>
            </a:r>
            <a:r>
              <a:rPr lang="en-US" sz="900" kern="1200" dirty="0" err="1" smtClean="0">
                <a:solidFill>
                  <a:schemeClr val="tx1"/>
                </a:solidFill>
                <a:latin typeface="Segoe UI Light" pitchFamily="34" charset="0"/>
                <a:ea typeface="+mn-ea"/>
                <a:cs typeface="+mn-cs"/>
              </a:rPr>
              <a:t>total_bucket_count</a:t>
            </a:r>
            <a:r>
              <a:rPr lang="en-US" sz="900" kern="1200" dirty="0" smtClean="0">
                <a:solidFill>
                  <a:schemeClr val="tx1"/>
                </a:solidFill>
                <a:latin typeface="Segoe UI Light" pitchFamily="34" charset="0"/>
                <a:ea typeface="+mn-ea"/>
                <a:cs typeface="+mn-cs"/>
              </a:rPr>
              <a:t>) * 100) AS '</a:t>
            </a:r>
            <a:r>
              <a:rPr lang="en-US" sz="900" kern="1200" dirty="0" err="1" smtClean="0">
                <a:solidFill>
                  <a:schemeClr val="tx1"/>
                </a:solidFill>
                <a:latin typeface="Segoe UI Light" pitchFamily="34" charset="0"/>
                <a:ea typeface="+mn-ea"/>
                <a:cs typeface="+mn-cs"/>
              </a:rPr>
              <a:t>empty_bucket_percent</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hs.avg_chain_length</a:t>
            </a:r>
            <a:r>
              <a:rPr lang="en-US" sz="900" kern="1200" dirty="0" smtClean="0">
                <a:solidFill>
                  <a:schemeClr val="tx1"/>
                </a:solidFill>
                <a:latin typeface="Segoe UI Light" pitchFamily="34" charset="0"/>
                <a:ea typeface="+mn-ea"/>
                <a:cs typeface="+mn-cs"/>
              </a:rPr>
              <a:t>, </a:t>
            </a:r>
          </a:p>
          <a:p>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hs.max_chain_length</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FROM </a:t>
            </a:r>
            <a:r>
              <a:rPr lang="en-US" sz="900" kern="1200" dirty="0" err="1" smtClean="0">
                <a:solidFill>
                  <a:schemeClr val="tx1"/>
                </a:solidFill>
                <a:latin typeface="Segoe UI Light" pitchFamily="34" charset="0"/>
                <a:ea typeface="+mn-ea"/>
                <a:cs typeface="+mn-cs"/>
              </a:rPr>
              <a:t>sys.dm_db_xtp_hash_index_stats</a:t>
            </a:r>
            <a:r>
              <a:rPr lang="en-US" sz="900" kern="1200" dirty="0" smtClean="0">
                <a:solidFill>
                  <a:schemeClr val="tx1"/>
                </a:solidFill>
                <a:latin typeface="Segoe UI Light" pitchFamily="34" charset="0"/>
                <a:ea typeface="+mn-ea"/>
                <a:cs typeface="+mn-cs"/>
              </a:rPr>
              <a:t> AS </a:t>
            </a:r>
            <a:r>
              <a:rPr lang="en-US" sz="900" kern="1200" dirty="0" err="1" smtClean="0">
                <a:solidFill>
                  <a:schemeClr val="tx1"/>
                </a:solidFill>
                <a:latin typeface="Segoe UI Light" pitchFamily="34" charset="0"/>
                <a:ea typeface="+mn-ea"/>
                <a:cs typeface="+mn-cs"/>
              </a:rPr>
              <a:t>hs</a:t>
            </a:r>
            <a:r>
              <a:rPr lang="en-US" sz="900" kern="1200" dirty="0" smtClean="0">
                <a:solidFill>
                  <a:schemeClr val="tx1"/>
                </a:solidFill>
                <a:latin typeface="Segoe UI Light" pitchFamily="34" charset="0"/>
                <a:ea typeface="+mn-ea"/>
                <a:cs typeface="+mn-cs"/>
              </a:rPr>
              <a:t> </a:t>
            </a:r>
          </a:p>
          <a:p>
            <a:r>
              <a:rPr lang="en-US" sz="900" kern="1200" dirty="0" smtClean="0">
                <a:solidFill>
                  <a:schemeClr val="tx1"/>
                </a:solidFill>
                <a:latin typeface="Segoe UI Light" pitchFamily="34" charset="0"/>
                <a:ea typeface="+mn-ea"/>
                <a:cs typeface="+mn-cs"/>
              </a:rPr>
              <a:t>   JOIN </a:t>
            </a:r>
            <a:r>
              <a:rPr lang="en-US" sz="900" kern="1200" dirty="0" err="1" smtClean="0">
                <a:solidFill>
                  <a:schemeClr val="tx1"/>
                </a:solidFill>
                <a:latin typeface="Segoe UI Light" pitchFamily="34" charset="0"/>
                <a:ea typeface="+mn-ea"/>
                <a:cs typeface="+mn-cs"/>
              </a:rPr>
              <a:t>sys.indexes</a:t>
            </a:r>
            <a:r>
              <a:rPr lang="en-US" sz="900" kern="1200" dirty="0" smtClean="0">
                <a:solidFill>
                  <a:schemeClr val="tx1"/>
                </a:solidFill>
                <a:latin typeface="Segoe UI Light" pitchFamily="34" charset="0"/>
                <a:ea typeface="+mn-ea"/>
                <a:cs typeface="+mn-cs"/>
              </a:rPr>
              <a:t> AS </a:t>
            </a:r>
            <a:r>
              <a:rPr lang="en-US" sz="900" kern="1200" dirty="0" err="1" smtClean="0">
                <a:solidFill>
                  <a:schemeClr val="tx1"/>
                </a:solidFill>
                <a:latin typeface="Segoe UI Light" pitchFamily="34" charset="0"/>
                <a:ea typeface="+mn-ea"/>
                <a:cs typeface="+mn-cs"/>
              </a:rPr>
              <a:t>i</a:t>
            </a:r>
            <a:r>
              <a:rPr lang="en-US" sz="900" kern="1200" dirty="0" smtClean="0">
                <a:solidFill>
                  <a:schemeClr val="tx1"/>
                </a:solidFill>
                <a:latin typeface="Segoe UI Light" pitchFamily="34" charset="0"/>
                <a:ea typeface="+mn-ea"/>
                <a:cs typeface="+mn-cs"/>
              </a:rPr>
              <a:t> </a:t>
            </a:r>
          </a:p>
          <a:p>
            <a:r>
              <a:rPr lang="en-US" sz="900" kern="1200" dirty="0" smtClean="0">
                <a:solidFill>
                  <a:schemeClr val="tx1"/>
                </a:solidFill>
                <a:latin typeface="Segoe UI Light" pitchFamily="34" charset="0"/>
                <a:ea typeface="+mn-ea"/>
                <a:cs typeface="+mn-cs"/>
              </a:rPr>
              <a:t>   ON </a:t>
            </a:r>
            <a:r>
              <a:rPr lang="en-US" sz="900" kern="1200" dirty="0" err="1" smtClean="0">
                <a:solidFill>
                  <a:schemeClr val="tx1"/>
                </a:solidFill>
                <a:latin typeface="Segoe UI Light" pitchFamily="34" charset="0"/>
                <a:ea typeface="+mn-ea"/>
                <a:cs typeface="+mn-cs"/>
              </a:rPr>
              <a:t>hs.object_id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i.object_id</a:t>
            </a:r>
            <a:r>
              <a:rPr lang="en-US" sz="900" kern="1200" dirty="0" smtClean="0">
                <a:solidFill>
                  <a:schemeClr val="tx1"/>
                </a:solidFill>
                <a:latin typeface="Segoe UI Light" pitchFamily="34" charset="0"/>
                <a:ea typeface="+mn-ea"/>
                <a:cs typeface="+mn-cs"/>
              </a:rPr>
              <a:t> AND </a:t>
            </a:r>
            <a:r>
              <a:rPr lang="en-US" sz="900" kern="1200" dirty="0" err="1" smtClean="0">
                <a:solidFill>
                  <a:schemeClr val="tx1"/>
                </a:solidFill>
                <a:latin typeface="Segoe UI Light" pitchFamily="34" charset="0"/>
                <a:ea typeface="+mn-ea"/>
                <a:cs typeface="+mn-cs"/>
              </a:rPr>
              <a:t>hs.index_id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i.index_id</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WHERE </a:t>
            </a:r>
            <a:r>
              <a:rPr lang="en-US" sz="900" kern="1200" dirty="0" err="1" smtClean="0">
                <a:solidFill>
                  <a:schemeClr val="tx1"/>
                </a:solidFill>
                <a:latin typeface="Segoe UI Light" pitchFamily="34" charset="0"/>
                <a:ea typeface="+mn-ea"/>
                <a:cs typeface="+mn-cs"/>
              </a:rPr>
              <a:t>hs.object_id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object_id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Sales.SalesOrderHeader_test</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GO</a:t>
            </a:r>
          </a:p>
          <a:p>
            <a:endParaRPr lang="en-US" sz="900" kern="1200" dirty="0" smtClean="0">
              <a:solidFill>
                <a:schemeClr val="tx1"/>
              </a:solidFill>
              <a:latin typeface="Segoe UI Light" pitchFamily="34" charset="0"/>
              <a:ea typeface="+mn-ea"/>
              <a:cs typeface="+mn-cs"/>
            </a:endParaRPr>
          </a:p>
          <a:p>
            <a:endParaRPr lang="en-US" sz="900" kern="1200" dirty="0" smtClean="0">
              <a:solidFill>
                <a:schemeClr val="tx1"/>
              </a:solidFill>
              <a:latin typeface="Segoe UI Light" pitchFamily="34" charset="0"/>
              <a:ea typeface="+mn-ea"/>
              <a:cs typeface="+mn-cs"/>
            </a:endParaRPr>
          </a:p>
          <a:p>
            <a:endParaRPr lang="en-US" sz="900" kern="1200" dirty="0" smtClean="0">
              <a:solidFill>
                <a:schemeClr val="tx1"/>
              </a:solidFill>
              <a:latin typeface="Segoe UI Light" pitchFamily="34" charset="0"/>
              <a:ea typeface="+mn-ea"/>
              <a:cs typeface="+mn-cs"/>
            </a:endParaRP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DROP TABLE [Sales].[</a:t>
            </a:r>
            <a:r>
              <a:rPr lang="en-US" sz="900" kern="1200" dirty="0" err="1" smtClean="0">
                <a:solidFill>
                  <a:schemeClr val="tx1"/>
                </a:solidFill>
                <a:latin typeface="Segoe UI Light" pitchFamily="34" charset="0"/>
                <a:ea typeface="+mn-ea"/>
                <a:cs typeface="+mn-cs"/>
              </a:rPr>
              <a:t>SalesOrderHeader_test</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GO</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CREATE TABLE [Sales].[</a:t>
            </a:r>
            <a:r>
              <a:rPr lang="en-US" sz="900" kern="1200" dirty="0" err="1" smtClean="0">
                <a:solidFill>
                  <a:schemeClr val="tx1"/>
                </a:solidFill>
                <a:latin typeface="Segoe UI Light" pitchFamily="34" charset="0"/>
                <a:ea typeface="+mn-ea"/>
                <a:cs typeface="+mn-cs"/>
              </a:rPr>
              <a:t>SalesOrderHeader_test</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SalesOrderID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identity NOT NULL,</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OrderSequence</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NOT NULL,</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OrderDate</a:t>
            </a:r>
            <a:r>
              <a:rPr lang="en-US" sz="900" kern="1200" dirty="0" smtClean="0">
                <a:solidFill>
                  <a:schemeClr val="tx1"/>
                </a:solidFill>
                <a:latin typeface="Segoe UI Light" pitchFamily="34" charset="0"/>
                <a:ea typeface="+mn-ea"/>
                <a:cs typeface="+mn-cs"/>
              </a:rPr>
              <a:t>] [datetime2](7) NOT NULL,</a:t>
            </a:r>
          </a:p>
          <a:p>
            <a:r>
              <a:rPr lang="en-US" sz="900" kern="1200" dirty="0" smtClean="0">
                <a:solidFill>
                  <a:schemeClr val="tx1"/>
                </a:solidFill>
                <a:latin typeface="Segoe UI Light" pitchFamily="34" charset="0"/>
                <a:ea typeface="+mn-ea"/>
                <a:cs typeface="+mn-cs"/>
              </a:rPr>
              <a:t>[Status] [</a:t>
            </a:r>
            <a:r>
              <a:rPr lang="en-US" sz="900" kern="1200" dirty="0" err="1" smtClean="0">
                <a:solidFill>
                  <a:schemeClr val="tx1"/>
                </a:solidFill>
                <a:latin typeface="Segoe UI Light" pitchFamily="34" charset="0"/>
                <a:ea typeface="+mn-ea"/>
                <a:cs typeface="+mn-cs"/>
              </a:rPr>
              <a:t>tinyint</a:t>
            </a:r>
            <a:r>
              <a:rPr lang="en-US" sz="900" kern="1200" dirty="0" smtClean="0">
                <a:solidFill>
                  <a:schemeClr val="tx1"/>
                </a:solidFill>
                <a:latin typeface="Segoe UI Light" pitchFamily="34" charset="0"/>
                <a:ea typeface="+mn-ea"/>
                <a:cs typeface="+mn-cs"/>
              </a:rPr>
              <a:t>] NOT NULL,</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PRIMARY KEY NONCLUSTERED HASH ([</a:t>
            </a:r>
            <a:r>
              <a:rPr lang="en-US" sz="900" kern="1200" dirty="0" err="1" smtClean="0">
                <a:solidFill>
                  <a:schemeClr val="tx1"/>
                </a:solidFill>
                <a:latin typeface="Segoe UI Light" pitchFamily="34" charset="0"/>
                <a:ea typeface="+mn-ea"/>
                <a:cs typeface="+mn-cs"/>
              </a:rPr>
              <a:t>SalesOrderID</a:t>
            </a:r>
            <a:r>
              <a:rPr lang="en-US" sz="900" kern="1200" dirty="0" smtClean="0">
                <a:solidFill>
                  <a:schemeClr val="tx1"/>
                </a:solidFill>
                <a:latin typeface="Segoe UI Light" pitchFamily="34" charset="0"/>
                <a:ea typeface="+mn-ea"/>
                <a:cs typeface="+mn-cs"/>
              </a:rPr>
              <a:t>]) WITH ( BUCKET_COUNT = 1000000 ),</a:t>
            </a:r>
          </a:p>
          <a:p>
            <a:r>
              <a:rPr lang="en-US" sz="900" kern="1200" dirty="0" smtClean="0">
                <a:solidFill>
                  <a:schemeClr val="tx1"/>
                </a:solidFill>
                <a:latin typeface="Segoe UI Light" pitchFamily="34" charset="0"/>
                <a:ea typeface="+mn-ea"/>
                <a:cs typeface="+mn-cs"/>
              </a:rPr>
              <a:t>-- correct too low </a:t>
            </a:r>
            <a:r>
              <a:rPr lang="en-US" sz="900" kern="1200" dirty="0" err="1" smtClean="0">
                <a:solidFill>
                  <a:schemeClr val="tx1"/>
                </a:solidFill>
                <a:latin typeface="Segoe UI Light" pitchFamily="34" charset="0"/>
                <a:ea typeface="+mn-ea"/>
                <a:cs typeface="+mn-cs"/>
              </a:rPr>
              <a:t>bucket_count</a:t>
            </a:r>
            <a:r>
              <a:rPr lang="en-US" sz="900" kern="1200" dirty="0" smtClean="0">
                <a:solidFill>
                  <a:schemeClr val="tx1"/>
                </a:solidFill>
                <a:latin typeface="Segoe UI Light" pitchFamily="34" charset="0"/>
                <a:ea typeface="+mn-ea"/>
                <a:cs typeface="+mn-cs"/>
              </a:rPr>
              <a:t> for </a:t>
            </a:r>
            <a:r>
              <a:rPr lang="en-US" sz="900" kern="1200" dirty="0" err="1" smtClean="0">
                <a:solidFill>
                  <a:schemeClr val="tx1"/>
                </a:solidFill>
                <a:latin typeface="Segoe UI Light" pitchFamily="34" charset="0"/>
                <a:ea typeface="+mn-ea"/>
                <a:cs typeface="+mn-cs"/>
              </a:rPr>
              <a:t>IX_Sequence</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INDEX </a:t>
            </a:r>
            <a:r>
              <a:rPr lang="en-US" sz="900" kern="1200" dirty="0" err="1" smtClean="0">
                <a:solidFill>
                  <a:schemeClr val="tx1"/>
                </a:solidFill>
                <a:latin typeface="Segoe UI Light" pitchFamily="34" charset="0"/>
                <a:ea typeface="+mn-ea"/>
                <a:cs typeface="+mn-cs"/>
              </a:rPr>
              <a:t>IX_OrderSequence</a:t>
            </a:r>
            <a:r>
              <a:rPr lang="en-US" sz="900" kern="1200" dirty="0" smtClean="0">
                <a:solidFill>
                  <a:schemeClr val="tx1"/>
                </a:solidFill>
                <a:latin typeface="Segoe UI Light" pitchFamily="34" charset="0"/>
                <a:ea typeface="+mn-ea"/>
                <a:cs typeface="+mn-cs"/>
              </a:rPr>
              <a:t> HASH (</a:t>
            </a:r>
            <a:r>
              <a:rPr lang="en-US" sz="900" kern="1200" dirty="0" err="1" smtClean="0">
                <a:solidFill>
                  <a:schemeClr val="tx1"/>
                </a:solidFill>
                <a:latin typeface="Segoe UI Light" pitchFamily="34" charset="0"/>
                <a:ea typeface="+mn-ea"/>
                <a:cs typeface="+mn-cs"/>
              </a:rPr>
              <a:t>OrderSequence</a:t>
            </a:r>
            <a:r>
              <a:rPr lang="en-US" sz="900" kern="1200" dirty="0" smtClean="0">
                <a:solidFill>
                  <a:schemeClr val="tx1"/>
                </a:solidFill>
                <a:latin typeface="Segoe UI Light" pitchFamily="34" charset="0"/>
                <a:ea typeface="+mn-ea"/>
                <a:cs typeface="+mn-cs"/>
              </a:rPr>
              <a:t>) WITH ( BUCKET_COUNT = 1000000),</a:t>
            </a:r>
          </a:p>
          <a:p>
            <a:r>
              <a:rPr lang="en-US" sz="900" kern="1200" dirty="0" smtClean="0">
                <a:solidFill>
                  <a:schemeClr val="tx1"/>
                </a:solidFill>
                <a:latin typeface="Segoe UI Light" pitchFamily="34" charset="0"/>
                <a:ea typeface="+mn-ea"/>
                <a:cs typeface="+mn-cs"/>
              </a:rPr>
              <a:t>-- using a </a:t>
            </a:r>
            <a:r>
              <a:rPr lang="en-US" sz="900" kern="1200" dirty="0" err="1" smtClean="0">
                <a:solidFill>
                  <a:schemeClr val="tx1"/>
                </a:solidFill>
                <a:latin typeface="Segoe UI Light" pitchFamily="34" charset="0"/>
                <a:ea typeface="+mn-ea"/>
                <a:cs typeface="+mn-cs"/>
              </a:rPr>
              <a:t>nonclustered</a:t>
            </a:r>
            <a:r>
              <a:rPr lang="en-US" sz="900" kern="1200" dirty="0" smtClean="0">
                <a:solidFill>
                  <a:schemeClr val="tx1"/>
                </a:solidFill>
                <a:latin typeface="Segoe UI Light" pitchFamily="34" charset="0"/>
                <a:ea typeface="+mn-ea"/>
                <a:cs typeface="+mn-cs"/>
              </a:rPr>
              <a:t> index:</a:t>
            </a:r>
          </a:p>
          <a:p>
            <a:r>
              <a:rPr lang="en-US" sz="900" kern="1200" dirty="0" smtClean="0">
                <a:solidFill>
                  <a:schemeClr val="tx1"/>
                </a:solidFill>
                <a:latin typeface="Segoe UI Light" pitchFamily="34" charset="0"/>
                <a:ea typeface="+mn-ea"/>
                <a:cs typeface="+mn-cs"/>
              </a:rPr>
              <a:t>INDEX </a:t>
            </a:r>
            <a:r>
              <a:rPr lang="en-US" sz="900" kern="1200" dirty="0" err="1" smtClean="0">
                <a:solidFill>
                  <a:schemeClr val="tx1"/>
                </a:solidFill>
                <a:latin typeface="Segoe UI Light" pitchFamily="34" charset="0"/>
                <a:ea typeface="+mn-ea"/>
                <a:cs typeface="+mn-cs"/>
              </a:rPr>
              <a:t>IX_Status</a:t>
            </a:r>
            <a:r>
              <a:rPr lang="en-US" sz="900" kern="1200" dirty="0" smtClean="0">
                <a:solidFill>
                  <a:schemeClr val="tx1"/>
                </a:solidFill>
                <a:latin typeface="Segoe UI Light" pitchFamily="34" charset="0"/>
                <a:ea typeface="+mn-ea"/>
                <a:cs typeface="+mn-cs"/>
              </a:rPr>
              <a:t> ([Status]),</a:t>
            </a:r>
          </a:p>
          <a:p>
            <a:r>
              <a:rPr lang="en-US" sz="900" kern="1200" dirty="0" smtClean="0">
                <a:solidFill>
                  <a:schemeClr val="tx1"/>
                </a:solidFill>
                <a:latin typeface="Segoe UI Light" pitchFamily="34" charset="0"/>
                <a:ea typeface="+mn-ea"/>
                <a:cs typeface="+mn-cs"/>
              </a:rPr>
              <a:t>-- alternative: over-size </a:t>
            </a:r>
            <a:r>
              <a:rPr lang="en-US" sz="900" kern="1200" dirty="0" err="1" smtClean="0">
                <a:solidFill>
                  <a:schemeClr val="tx1"/>
                </a:solidFill>
                <a:latin typeface="Segoe UI Light" pitchFamily="34" charset="0"/>
                <a:ea typeface="+mn-ea"/>
                <a:cs typeface="+mn-cs"/>
              </a:rPr>
              <a:t>bucket_count</a:t>
            </a:r>
            <a:r>
              <a:rPr lang="en-US" sz="900" kern="1200" dirty="0" smtClean="0">
                <a:solidFill>
                  <a:schemeClr val="tx1"/>
                </a:solidFill>
                <a:latin typeface="Segoe UI Light" pitchFamily="34" charset="0"/>
                <a:ea typeface="+mn-ea"/>
                <a:cs typeface="+mn-cs"/>
              </a:rPr>
              <a:t> for </a:t>
            </a:r>
            <a:r>
              <a:rPr lang="en-US" sz="900" kern="1200" dirty="0" err="1" smtClean="0">
                <a:solidFill>
                  <a:schemeClr val="tx1"/>
                </a:solidFill>
                <a:latin typeface="Segoe UI Light" pitchFamily="34" charset="0"/>
                <a:ea typeface="+mn-ea"/>
                <a:cs typeface="+mn-cs"/>
              </a:rPr>
              <a:t>IX_Status</a:t>
            </a:r>
            <a:r>
              <a:rPr lang="en-US" sz="900" kern="1200" dirty="0" smtClean="0">
                <a:solidFill>
                  <a:schemeClr val="tx1"/>
                </a:solidFill>
                <a:latin typeface="Segoe UI Light" pitchFamily="34" charset="0"/>
                <a:ea typeface="+mn-ea"/>
                <a:cs typeface="+mn-cs"/>
              </a:rPr>
              <a:t> to deal with duplicates</a:t>
            </a:r>
          </a:p>
          <a:p>
            <a:r>
              <a:rPr lang="en-US" sz="900" kern="1200" dirty="0" smtClean="0">
                <a:solidFill>
                  <a:schemeClr val="tx1"/>
                </a:solidFill>
                <a:latin typeface="Segoe UI Light" pitchFamily="34" charset="0"/>
                <a:ea typeface="+mn-ea"/>
                <a:cs typeface="+mn-cs"/>
              </a:rPr>
              <a:t>--  INDEX </a:t>
            </a:r>
            <a:r>
              <a:rPr lang="en-US" sz="900" kern="1200" dirty="0" err="1" smtClean="0">
                <a:solidFill>
                  <a:schemeClr val="tx1"/>
                </a:solidFill>
                <a:latin typeface="Segoe UI Light" pitchFamily="34" charset="0"/>
                <a:ea typeface="+mn-ea"/>
                <a:cs typeface="+mn-cs"/>
              </a:rPr>
              <a:t>IX_Status</a:t>
            </a:r>
            <a:r>
              <a:rPr lang="en-US" sz="900" kern="1200" dirty="0" smtClean="0">
                <a:solidFill>
                  <a:schemeClr val="tx1"/>
                </a:solidFill>
                <a:latin typeface="Segoe UI Light" pitchFamily="34" charset="0"/>
                <a:ea typeface="+mn-ea"/>
                <a:cs typeface="+mn-cs"/>
              </a:rPr>
              <a:t> HASH ([Status]) WITH ( BUCKET_COUNT = 100),</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INDEX </a:t>
            </a:r>
            <a:r>
              <a:rPr lang="en-US" sz="900" kern="1200" dirty="0" err="1" smtClean="0">
                <a:solidFill>
                  <a:schemeClr val="tx1"/>
                </a:solidFill>
                <a:latin typeface="Segoe UI Light" pitchFamily="34" charset="0"/>
                <a:ea typeface="+mn-ea"/>
                <a:cs typeface="+mn-cs"/>
              </a:rPr>
              <a:t>IX_OrderDate</a:t>
            </a:r>
            <a:r>
              <a:rPr lang="en-US" sz="900" kern="1200" dirty="0" smtClean="0">
                <a:solidFill>
                  <a:schemeClr val="tx1"/>
                </a:solidFill>
                <a:latin typeface="Segoe UI Light" pitchFamily="34" charset="0"/>
                <a:ea typeface="+mn-ea"/>
                <a:cs typeface="+mn-cs"/>
              </a:rPr>
              <a:t> NONCLUSTERED ([</a:t>
            </a:r>
            <a:r>
              <a:rPr lang="en-US" sz="900" kern="1200" dirty="0" err="1" smtClean="0">
                <a:solidFill>
                  <a:schemeClr val="tx1"/>
                </a:solidFill>
                <a:latin typeface="Segoe UI Light" pitchFamily="34" charset="0"/>
                <a:ea typeface="+mn-ea"/>
                <a:cs typeface="+mn-cs"/>
              </a:rPr>
              <a:t>OrderDate</a:t>
            </a:r>
            <a:r>
              <a:rPr lang="en-US" sz="900" kern="1200" dirty="0" smtClean="0">
                <a:solidFill>
                  <a:schemeClr val="tx1"/>
                </a:solidFill>
                <a:latin typeface="Segoe UI Light" pitchFamily="34" charset="0"/>
                <a:ea typeface="+mn-ea"/>
                <a:cs typeface="+mn-cs"/>
              </a:rPr>
              <a:t>] ASC),</a:t>
            </a:r>
          </a:p>
          <a:p>
            <a:r>
              <a:rPr lang="en-US" sz="900" kern="1200" dirty="0" smtClean="0">
                <a:solidFill>
                  <a:schemeClr val="tx1"/>
                </a:solidFill>
                <a:latin typeface="Segoe UI Light" pitchFamily="34" charset="0"/>
                <a:ea typeface="+mn-ea"/>
                <a:cs typeface="+mn-cs"/>
              </a:rPr>
              <a:t>)WITH ( MEMORY_OPTIMIZED = ON , DURABILITY = SCHEMA_AND_DATA )</a:t>
            </a:r>
          </a:p>
          <a:p>
            <a:r>
              <a:rPr lang="en-US" sz="900" kern="1200" dirty="0" smtClean="0">
                <a:solidFill>
                  <a:schemeClr val="tx1"/>
                </a:solidFill>
                <a:latin typeface="Segoe UI Light" pitchFamily="34" charset="0"/>
                <a:ea typeface="+mn-ea"/>
                <a:cs typeface="+mn-cs"/>
              </a:rPr>
              <a:t>GO</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select name, </a:t>
            </a:r>
            <a:r>
              <a:rPr lang="en-US" sz="900" kern="1200" dirty="0" err="1" smtClean="0">
                <a:solidFill>
                  <a:schemeClr val="tx1"/>
                </a:solidFill>
                <a:latin typeface="Segoe UI Light" pitchFamily="34" charset="0"/>
                <a:ea typeface="+mn-ea"/>
                <a:cs typeface="+mn-cs"/>
              </a:rPr>
              <a:t>bucket_count</a:t>
            </a:r>
            <a:r>
              <a:rPr lang="en-US" sz="900" kern="1200" dirty="0" smtClean="0">
                <a:solidFill>
                  <a:schemeClr val="tx1"/>
                </a:solidFill>
                <a:latin typeface="Segoe UI Light" pitchFamily="34" charset="0"/>
                <a:ea typeface="+mn-ea"/>
                <a:cs typeface="+mn-cs"/>
              </a:rPr>
              <a:t> from </a:t>
            </a:r>
            <a:r>
              <a:rPr lang="en-US" sz="900" kern="1200" dirty="0" err="1" smtClean="0">
                <a:solidFill>
                  <a:schemeClr val="tx1"/>
                </a:solidFill>
                <a:latin typeface="Segoe UI Light" pitchFamily="34" charset="0"/>
                <a:ea typeface="+mn-ea"/>
                <a:cs typeface="+mn-cs"/>
              </a:rPr>
              <a:t>sys.hash_indexes</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where </a:t>
            </a:r>
            <a:r>
              <a:rPr lang="en-US" sz="900" kern="1200" dirty="0" err="1" smtClean="0">
                <a:solidFill>
                  <a:schemeClr val="tx1"/>
                </a:solidFill>
                <a:latin typeface="Segoe UI Light" pitchFamily="34" charset="0"/>
                <a:ea typeface="+mn-ea"/>
                <a:cs typeface="+mn-cs"/>
              </a:rPr>
              <a:t>object_id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object_id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Sales.SalesOrderHeader_test</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go</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DECLARE @</a:t>
            </a:r>
            <a:r>
              <a:rPr lang="en-US" sz="900" kern="1200" dirty="0" err="1" smtClean="0">
                <a:solidFill>
                  <a:schemeClr val="tx1"/>
                </a:solidFill>
                <a:latin typeface="Segoe UI Light" pitchFamily="34" charset="0"/>
                <a:ea typeface="+mn-ea"/>
                <a:cs typeface="+mn-cs"/>
              </a:rPr>
              <a:t>i</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 0</a:t>
            </a:r>
          </a:p>
          <a:p>
            <a:r>
              <a:rPr lang="en-US" sz="900" kern="1200" dirty="0" smtClean="0">
                <a:solidFill>
                  <a:schemeClr val="tx1"/>
                </a:solidFill>
                <a:latin typeface="Segoe UI Light" pitchFamily="34" charset="0"/>
                <a:ea typeface="+mn-ea"/>
                <a:cs typeface="+mn-cs"/>
              </a:rPr>
              <a:t>BEGIN TRAN</a:t>
            </a:r>
          </a:p>
          <a:p>
            <a:r>
              <a:rPr lang="en-US" sz="900" kern="1200" dirty="0" smtClean="0">
                <a:solidFill>
                  <a:schemeClr val="tx1"/>
                </a:solidFill>
                <a:latin typeface="Segoe UI Light" pitchFamily="34" charset="0"/>
                <a:ea typeface="+mn-ea"/>
                <a:cs typeface="+mn-cs"/>
              </a:rPr>
              <a:t>WHILE @</a:t>
            </a:r>
            <a:r>
              <a:rPr lang="en-US" sz="900" kern="1200" dirty="0" err="1" smtClean="0">
                <a:solidFill>
                  <a:schemeClr val="tx1"/>
                </a:solidFill>
                <a:latin typeface="Segoe UI Light" pitchFamily="34" charset="0"/>
                <a:ea typeface="+mn-ea"/>
                <a:cs typeface="+mn-cs"/>
              </a:rPr>
              <a:t>i</a:t>
            </a:r>
            <a:r>
              <a:rPr lang="en-US" sz="900" kern="1200" dirty="0" smtClean="0">
                <a:solidFill>
                  <a:schemeClr val="tx1"/>
                </a:solidFill>
                <a:latin typeface="Segoe UI Light" pitchFamily="34" charset="0"/>
                <a:ea typeface="+mn-ea"/>
                <a:cs typeface="+mn-cs"/>
              </a:rPr>
              <a:t> &lt; 262144</a:t>
            </a:r>
          </a:p>
          <a:p>
            <a:r>
              <a:rPr lang="en-US" sz="900" kern="1200" dirty="0" smtClean="0">
                <a:solidFill>
                  <a:schemeClr val="tx1"/>
                </a:solidFill>
                <a:latin typeface="Segoe UI Light" pitchFamily="34" charset="0"/>
                <a:ea typeface="+mn-ea"/>
                <a:cs typeface="+mn-cs"/>
              </a:rPr>
              <a:t>BEGIN</a:t>
            </a:r>
          </a:p>
          <a:p>
            <a:r>
              <a:rPr lang="en-US" sz="900" kern="1200" dirty="0" smtClean="0">
                <a:solidFill>
                  <a:schemeClr val="tx1"/>
                </a:solidFill>
                <a:latin typeface="Segoe UI Light" pitchFamily="34" charset="0"/>
                <a:ea typeface="+mn-ea"/>
                <a:cs typeface="+mn-cs"/>
              </a:rPr>
              <a:t>INSERT </a:t>
            </a:r>
            <a:r>
              <a:rPr lang="en-US" sz="900" kern="1200" dirty="0" err="1" smtClean="0">
                <a:solidFill>
                  <a:schemeClr val="tx1"/>
                </a:solidFill>
                <a:latin typeface="Segoe UI Light" pitchFamily="34" charset="0"/>
                <a:ea typeface="+mn-ea"/>
                <a:cs typeface="+mn-cs"/>
              </a:rPr>
              <a:t>Sales.SalesOrderHeader_test</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OrderSequence</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OrderDate</a:t>
            </a:r>
            <a:r>
              <a:rPr lang="en-US" sz="900" kern="1200" dirty="0" smtClean="0">
                <a:solidFill>
                  <a:schemeClr val="tx1"/>
                </a:solidFill>
                <a:latin typeface="Segoe UI Light" pitchFamily="34" charset="0"/>
                <a:ea typeface="+mn-ea"/>
                <a:cs typeface="+mn-cs"/>
              </a:rPr>
              <a:t>, [Status]) VALUES (@</a:t>
            </a:r>
            <a:r>
              <a:rPr lang="en-US" sz="900" kern="1200" dirty="0" err="1" smtClean="0">
                <a:solidFill>
                  <a:schemeClr val="tx1"/>
                </a:solidFill>
                <a:latin typeface="Segoe UI Light" pitchFamily="34" charset="0"/>
                <a:ea typeface="+mn-ea"/>
                <a:cs typeface="+mn-cs"/>
              </a:rPr>
              <a:t>i</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sysdatetime</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a:t>
            </a:r>
            <a:r>
              <a:rPr lang="en-US" sz="900" kern="1200" dirty="0" smtClean="0">
                <a:solidFill>
                  <a:schemeClr val="tx1"/>
                </a:solidFill>
                <a:latin typeface="Segoe UI Light" pitchFamily="34" charset="0"/>
                <a:ea typeface="+mn-ea"/>
                <a:cs typeface="+mn-cs"/>
              </a:rPr>
              <a:t> % 8)</a:t>
            </a:r>
          </a:p>
          <a:p>
            <a:r>
              <a:rPr lang="en-US" sz="900" kern="1200" dirty="0" smtClean="0">
                <a:solidFill>
                  <a:schemeClr val="tx1"/>
                </a:solidFill>
                <a:latin typeface="Segoe UI Light" pitchFamily="34" charset="0"/>
                <a:ea typeface="+mn-ea"/>
                <a:cs typeface="+mn-cs"/>
              </a:rPr>
              <a:t>SET @</a:t>
            </a:r>
            <a:r>
              <a:rPr lang="en-US" sz="900" kern="1200" dirty="0" err="1" smtClean="0">
                <a:solidFill>
                  <a:schemeClr val="tx1"/>
                </a:solidFill>
                <a:latin typeface="Segoe UI Light" pitchFamily="34" charset="0"/>
                <a:ea typeface="+mn-ea"/>
                <a:cs typeface="+mn-cs"/>
              </a:rPr>
              <a:t>i</a:t>
            </a:r>
            <a:r>
              <a:rPr lang="en-US" sz="900" kern="1200" dirty="0" smtClean="0">
                <a:solidFill>
                  <a:schemeClr val="tx1"/>
                </a:solidFill>
                <a:latin typeface="Segoe UI Light" pitchFamily="34" charset="0"/>
                <a:ea typeface="+mn-ea"/>
                <a:cs typeface="+mn-cs"/>
              </a:rPr>
              <a:t> += 1</a:t>
            </a:r>
          </a:p>
          <a:p>
            <a:r>
              <a:rPr lang="en-US" sz="900" kern="1200" dirty="0" smtClean="0">
                <a:solidFill>
                  <a:schemeClr val="tx1"/>
                </a:solidFill>
                <a:latin typeface="Segoe UI Light" pitchFamily="34" charset="0"/>
                <a:ea typeface="+mn-ea"/>
                <a:cs typeface="+mn-cs"/>
              </a:rPr>
              <a:t>END</a:t>
            </a:r>
          </a:p>
          <a:p>
            <a:r>
              <a:rPr lang="en-US" sz="900" kern="1200" dirty="0" smtClean="0">
                <a:solidFill>
                  <a:schemeClr val="tx1"/>
                </a:solidFill>
                <a:latin typeface="Segoe UI Light" pitchFamily="34" charset="0"/>
                <a:ea typeface="+mn-ea"/>
                <a:cs typeface="+mn-cs"/>
              </a:rPr>
              <a:t>COMMIT</a:t>
            </a:r>
          </a:p>
          <a:p>
            <a:r>
              <a:rPr lang="en-US" sz="900" kern="1200" dirty="0" smtClean="0">
                <a:solidFill>
                  <a:schemeClr val="tx1"/>
                </a:solidFill>
                <a:latin typeface="Segoe UI Light" pitchFamily="34" charset="0"/>
                <a:ea typeface="+mn-ea"/>
                <a:cs typeface="+mn-cs"/>
              </a:rPr>
              <a:t>GO</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 check health of hash indexes</a:t>
            </a:r>
          </a:p>
          <a:p>
            <a:r>
              <a:rPr lang="en-US" sz="900" kern="1200" dirty="0" smtClean="0">
                <a:solidFill>
                  <a:schemeClr val="tx1"/>
                </a:solidFill>
                <a:latin typeface="Segoe UI Light" pitchFamily="34" charset="0"/>
                <a:ea typeface="+mn-ea"/>
                <a:cs typeface="+mn-cs"/>
              </a:rPr>
              <a:t>SELECT </a:t>
            </a:r>
          </a:p>
          <a:p>
            <a:r>
              <a:rPr lang="en-US" sz="900" kern="1200" dirty="0" err="1" smtClean="0">
                <a:solidFill>
                  <a:schemeClr val="tx1"/>
                </a:solidFill>
                <a:latin typeface="Segoe UI Light" pitchFamily="34" charset="0"/>
                <a:ea typeface="+mn-ea"/>
                <a:cs typeface="+mn-cs"/>
              </a:rPr>
              <a:t>object_name</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hs.object_id</a:t>
            </a:r>
            <a:r>
              <a:rPr lang="en-US" sz="900" kern="1200" dirty="0" smtClean="0">
                <a:solidFill>
                  <a:schemeClr val="tx1"/>
                </a:solidFill>
                <a:latin typeface="Segoe UI Light" pitchFamily="34" charset="0"/>
                <a:ea typeface="+mn-ea"/>
                <a:cs typeface="+mn-cs"/>
              </a:rPr>
              <a:t>) AS 'object name', </a:t>
            </a:r>
          </a:p>
          <a:p>
            <a:r>
              <a:rPr lang="en-US" sz="900" kern="1200" dirty="0" smtClean="0">
                <a:solidFill>
                  <a:schemeClr val="tx1"/>
                </a:solidFill>
                <a:latin typeface="Segoe UI Light" pitchFamily="34" charset="0"/>
                <a:ea typeface="+mn-ea"/>
                <a:cs typeface="+mn-cs"/>
              </a:rPr>
              <a:t>i.name as 'index name', </a:t>
            </a:r>
          </a:p>
          <a:p>
            <a:r>
              <a:rPr lang="en-US" sz="900" kern="1200" dirty="0" err="1" smtClean="0">
                <a:solidFill>
                  <a:schemeClr val="tx1"/>
                </a:solidFill>
                <a:latin typeface="Segoe UI Light" pitchFamily="34" charset="0"/>
                <a:ea typeface="+mn-ea"/>
                <a:cs typeface="+mn-cs"/>
              </a:rPr>
              <a:t>hs.total_bucket_count</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hs.empty_bucket_count</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floor((cast(</a:t>
            </a:r>
            <a:r>
              <a:rPr lang="en-US" sz="900" kern="1200" dirty="0" err="1" smtClean="0">
                <a:solidFill>
                  <a:schemeClr val="tx1"/>
                </a:solidFill>
                <a:latin typeface="Segoe UI Light" pitchFamily="34" charset="0"/>
                <a:ea typeface="+mn-ea"/>
                <a:cs typeface="+mn-cs"/>
              </a:rPr>
              <a:t>empty_bucket_count</a:t>
            </a:r>
            <a:r>
              <a:rPr lang="en-US" sz="900" kern="1200" dirty="0" smtClean="0">
                <a:solidFill>
                  <a:schemeClr val="tx1"/>
                </a:solidFill>
                <a:latin typeface="Segoe UI Light" pitchFamily="34" charset="0"/>
                <a:ea typeface="+mn-ea"/>
                <a:cs typeface="+mn-cs"/>
              </a:rPr>
              <a:t> as float)/</a:t>
            </a:r>
            <a:r>
              <a:rPr lang="en-US" sz="900" kern="1200" dirty="0" err="1" smtClean="0">
                <a:solidFill>
                  <a:schemeClr val="tx1"/>
                </a:solidFill>
                <a:latin typeface="Segoe UI Light" pitchFamily="34" charset="0"/>
                <a:ea typeface="+mn-ea"/>
                <a:cs typeface="+mn-cs"/>
              </a:rPr>
              <a:t>total_bucket_count</a:t>
            </a:r>
            <a:r>
              <a:rPr lang="en-US" sz="900" kern="1200" dirty="0" smtClean="0">
                <a:solidFill>
                  <a:schemeClr val="tx1"/>
                </a:solidFill>
                <a:latin typeface="Segoe UI Light" pitchFamily="34" charset="0"/>
                <a:ea typeface="+mn-ea"/>
                <a:cs typeface="+mn-cs"/>
              </a:rPr>
              <a:t>) * 100) AS '</a:t>
            </a:r>
            <a:r>
              <a:rPr lang="en-US" sz="900" kern="1200" dirty="0" err="1" smtClean="0">
                <a:solidFill>
                  <a:schemeClr val="tx1"/>
                </a:solidFill>
                <a:latin typeface="Segoe UI Light" pitchFamily="34" charset="0"/>
                <a:ea typeface="+mn-ea"/>
                <a:cs typeface="+mn-cs"/>
              </a:rPr>
              <a:t>empty_bucket_percent</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hs.avg_chain_length</a:t>
            </a:r>
            <a:r>
              <a:rPr lang="en-US" sz="900" kern="1200" dirty="0" smtClean="0">
                <a:solidFill>
                  <a:schemeClr val="tx1"/>
                </a:solidFill>
                <a:latin typeface="Segoe UI Light" pitchFamily="34" charset="0"/>
                <a:ea typeface="+mn-ea"/>
                <a:cs typeface="+mn-cs"/>
              </a:rPr>
              <a:t>, </a:t>
            </a:r>
          </a:p>
          <a:p>
            <a:r>
              <a:rPr lang="en-US" sz="900" kern="1200" dirty="0" err="1" smtClean="0">
                <a:solidFill>
                  <a:schemeClr val="tx1"/>
                </a:solidFill>
                <a:latin typeface="Segoe UI Light" pitchFamily="34" charset="0"/>
                <a:ea typeface="+mn-ea"/>
                <a:cs typeface="+mn-cs"/>
              </a:rPr>
              <a:t>hs.max_chain_length</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FROM </a:t>
            </a:r>
            <a:r>
              <a:rPr lang="en-US" sz="900" kern="1200" dirty="0" err="1" smtClean="0">
                <a:solidFill>
                  <a:schemeClr val="tx1"/>
                </a:solidFill>
                <a:latin typeface="Segoe UI Light" pitchFamily="34" charset="0"/>
                <a:ea typeface="+mn-ea"/>
                <a:cs typeface="+mn-cs"/>
              </a:rPr>
              <a:t>sys.dm_db_xtp_hash_index_stats</a:t>
            </a:r>
            <a:r>
              <a:rPr lang="en-US" sz="900" kern="1200" dirty="0" smtClean="0">
                <a:solidFill>
                  <a:schemeClr val="tx1"/>
                </a:solidFill>
                <a:latin typeface="Segoe UI Light" pitchFamily="34" charset="0"/>
                <a:ea typeface="+mn-ea"/>
                <a:cs typeface="+mn-cs"/>
              </a:rPr>
              <a:t> AS </a:t>
            </a:r>
            <a:r>
              <a:rPr lang="en-US" sz="900" kern="1200" dirty="0" err="1" smtClean="0">
                <a:solidFill>
                  <a:schemeClr val="tx1"/>
                </a:solidFill>
                <a:latin typeface="Segoe UI Light" pitchFamily="34" charset="0"/>
                <a:ea typeface="+mn-ea"/>
                <a:cs typeface="+mn-cs"/>
              </a:rPr>
              <a:t>hs</a:t>
            </a:r>
            <a:r>
              <a:rPr lang="en-US" sz="900" kern="1200" dirty="0" smtClean="0">
                <a:solidFill>
                  <a:schemeClr val="tx1"/>
                </a:solidFill>
                <a:latin typeface="Segoe UI Light" pitchFamily="34" charset="0"/>
                <a:ea typeface="+mn-ea"/>
                <a:cs typeface="+mn-cs"/>
              </a:rPr>
              <a:t> </a:t>
            </a:r>
          </a:p>
          <a:p>
            <a:r>
              <a:rPr lang="en-US" sz="900" kern="1200" dirty="0" smtClean="0">
                <a:solidFill>
                  <a:schemeClr val="tx1"/>
                </a:solidFill>
                <a:latin typeface="Segoe UI Light" pitchFamily="34" charset="0"/>
                <a:ea typeface="+mn-ea"/>
                <a:cs typeface="+mn-cs"/>
              </a:rPr>
              <a:t>JOIN </a:t>
            </a:r>
            <a:r>
              <a:rPr lang="en-US" sz="900" kern="1200" dirty="0" err="1" smtClean="0">
                <a:solidFill>
                  <a:schemeClr val="tx1"/>
                </a:solidFill>
                <a:latin typeface="Segoe UI Light" pitchFamily="34" charset="0"/>
                <a:ea typeface="+mn-ea"/>
                <a:cs typeface="+mn-cs"/>
              </a:rPr>
              <a:t>sys.indexes</a:t>
            </a:r>
            <a:r>
              <a:rPr lang="en-US" sz="900" kern="1200" dirty="0" smtClean="0">
                <a:solidFill>
                  <a:schemeClr val="tx1"/>
                </a:solidFill>
                <a:latin typeface="Segoe UI Light" pitchFamily="34" charset="0"/>
                <a:ea typeface="+mn-ea"/>
                <a:cs typeface="+mn-cs"/>
              </a:rPr>
              <a:t> AS </a:t>
            </a:r>
            <a:r>
              <a:rPr lang="en-US" sz="900" kern="1200" dirty="0" err="1" smtClean="0">
                <a:solidFill>
                  <a:schemeClr val="tx1"/>
                </a:solidFill>
                <a:latin typeface="Segoe UI Light" pitchFamily="34" charset="0"/>
                <a:ea typeface="+mn-ea"/>
                <a:cs typeface="+mn-cs"/>
              </a:rPr>
              <a:t>i</a:t>
            </a:r>
            <a:r>
              <a:rPr lang="en-US" sz="900" kern="1200" dirty="0" smtClean="0">
                <a:solidFill>
                  <a:schemeClr val="tx1"/>
                </a:solidFill>
                <a:latin typeface="Segoe UI Light" pitchFamily="34" charset="0"/>
                <a:ea typeface="+mn-ea"/>
                <a:cs typeface="+mn-cs"/>
              </a:rPr>
              <a:t> </a:t>
            </a:r>
          </a:p>
          <a:p>
            <a:r>
              <a:rPr lang="en-US" sz="900" kern="1200" dirty="0" smtClean="0">
                <a:solidFill>
                  <a:schemeClr val="tx1"/>
                </a:solidFill>
                <a:latin typeface="Segoe UI Light" pitchFamily="34" charset="0"/>
                <a:ea typeface="+mn-ea"/>
                <a:cs typeface="+mn-cs"/>
              </a:rPr>
              <a:t>ON </a:t>
            </a:r>
            <a:r>
              <a:rPr lang="en-US" sz="900" kern="1200" dirty="0" err="1" smtClean="0">
                <a:solidFill>
                  <a:schemeClr val="tx1"/>
                </a:solidFill>
                <a:latin typeface="Segoe UI Light" pitchFamily="34" charset="0"/>
                <a:ea typeface="+mn-ea"/>
                <a:cs typeface="+mn-cs"/>
              </a:rPr>
              <a:t>hs.object_id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i.object_id</a:t>
            </a:r>
            <a:r>
              <a:rPr lang="en-US" sz="900" kern="1200" dirty="0" smtClean="0">
                <a:solidFill>
                  <a:schemeClr val="tx1"/>
                </a:solidFill>
                <a:latin typeface="Segoe UI Light" pitchFamily="34" charset="0"/>
                <a:ea typeface="+mn-ea"/>
                <a:cs typeface="+mn-cs"/>
              </a:rPr>
              <a:t> AND </a:t>
            </a:r>
            <a:r>
              <a:rPr lang="en-US" sz="900" kern="1200" dirty="0" err="1" smtClean="0">
                <a:solidFill>
                  <a:schemeClr val="tx1"/>
                </a:solidFill>
                <a:latin typeface="Segoe UI Light" pitchFamily="34" charset="0"/>
                <a:ea typeface="+mn-ea"/>
                <a:cs typeface="+mn-cs"/>
              </a:rPr>
              <a:t>hs.index_id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i.index_id</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WHERE </a:t>
            </a:r>
            <a:r>
              <a:rPr lang="en-US" sz="900" kern="1200" dirty="0" err="1" smtClean="0">
                <a:solidFill>
                  <a:schemeClr val="tx1"/>
                </a:solidFill>
                <a:latin typeface="Segoe UI Light" pitchFamily="34" charset="0"/>
                <a:ea typeface="+mn-ea"/>
                <a:cs typeface="+mn-cs"/>
              </a:rPr>
              <a:t>hs.object_id</a:t>
            </a:r>
            <a:r>
              <a:rPr lang="en-US" sz="900" kern="1200" dirty="0" smtClean="0">
                <a:solidFill>
                  <a:schemeClr val="tx1"/>
                </a:solidFill>
                <a:latin typeface="Segoe UI Light" pitchFamily="34" charset="0"/>
                <a:ea typeface="+mn-ea"/>
                <a:cs typeface="+mn-cs"/>
              </a:rPr>
              <a:t> = </a:t>
            </a:r>
            <a:r>
              <a:rPr lang="en-US" sz="900" kern="1200" dirty="0" err="1" smtClean="0">
                <a:solidFill>
                  <a:schemeClr val="tx1"/>
                </a:solidFill>
                <a:latin typeface="Segoe UI Light" pitchFamily="34" charset="0"/>
                <a:ea typeface="+mn-ea"/>
                <a:cs typeface="+mn-cs"/>
              </a:rPr>
              <a:t>object_id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Sales.SalesOrderHeader_test</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GO</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 ============================ start index troubleshooting sample</a:t>
            </a:r>
          </a:p>
          <a:p>
            <a:endParaRPr lang="en-US" sz="900" kern="1200" dirty="0" smtClean="0">
              <a:solidFill>
                <a:schemeClr val="tx1"/>
              </a:solidFill>
              <a:latin typeface="Segoe UI Light" pitchFamily="34" charset="0"/>
              <a:ea typeface="+mn-ea"/>
              <a:cs typeface="+mn-cs"/>
            </a:endParaRP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 use in-memory OLTP sample based on </a:t>
            </a:r>
            <a:r>
              <a:rPr lang="en-US" sz="900" kern="1200" dirty="0" err="1" smtClean="0">
                <a:solidFill>
                  <a:schemeClr val="tx1"/>
                </a:solidFill>
                <a:latin typeface="Segoe UI Light" pitchFamily="34" charset="0"/>
                <a:ea typeface="+mn-ea"/>
                <a:cs typeface="+mn-cs"/>
              </a:rPr>
              <a:t>AdventureWorks</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USE [AdventureWorks2012]</a:t>
            </a:r>
          </a:p>
          <a:p>
            <a:r>
              <a:rPr lang="en-US" sz="900" kern="1200" dirty="0" smtClean="0">
                <a:solidFill>
                  <a:schemeClr val="tx1"/>
                </a:solidFill>
                <a:latin typeface="Segoe UI Light" pitchFamily="34" charset="0"/>
                <a:ea typeface="+mn-ea"/>
                <a:cs typeface="+mn-cs"/>
              </a:rPr>
              <a:t>GO</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 reset demo to make sure tables have data</a:t>
            </a:r>
          </a:p>
          <a:p>
            <a:r>
              <a:rPr lang="en-US" sz="900" kern="1200" dirty="0" smtClean="0">
                <a:solidFill>
                  <a:schemeClr val="tx1"/>
                </a:solidFill>
                <a:latin typeface="Segoe UI Light" pitchFamily="34" charset="0"/>
                <a:ea typeface="+mn-ea"/>
                <a:cs typeface="+mn-cs"/>
              </a:rPr>
              <a:t>EXEC </a:t>
            </a:r>
            <a:r>
              <a:rPr lang="en-US" sz="900" kern="1200" dirty="0" err="1" smtClean="0">
                <a:solidFill>
                  <a:schemeClr val="tx1"/>
                </a:solidFill>
                <a:latin typeface="Segoe UI Light" pitchFamily="34" charset="0"/>
                <a:ea typeface="+mn-ea"/>
                <a:cs typeface="+mn-cs"/>
              </a:rPr>
              <a:t>Demo.usp_DemoReset</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GO</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 create sample table</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IF </a:t>
            </a:r>
            <a:r>
              <a:rPr lang="en-US" sz="900" kern="1200" dirty="0" err="1" smtClean="0">
                <a:solidFill>
                  <a:schemeClr val="tx1"/>
                </a:solidFill>
                <a:latin typeface="Segoe UI Light" pitchFamily="34" charset="0"/>
                <a:ea typeface="+mn-ea"/>
                <a:cs typeface="+mn-cs"/>
              </a:rPr>
              <a:t>object_id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Sales.usp_InsertOrders_test</a:t>
            </a:r>
            <a:r>
              <a:rPr lang="en-US" sz="900" kern="1200" dirty="0" smtClean="0">
                <a:solidFill>
                  <a:schemeClr val="tx1"/>
                </a:solidFill>
                <a:latin typeface="Segoe UI Light" pitchFamily="34" charset="0"/>
                <a:ea typeface="+mn-ea"/>
                <a:cs typeface="+mn-cs"/>
              </a:rPr>
              <a:t>') IS NOT NULL</a:t>
            </a:r>
          </a:p>
          <a:p>
            <a:r>
              <a:rPr lang="en-US" sz="900" kern="1200" dirty="0" smtClean="0">
                <a:solidFill>
                  <a:schemeClr val="tx1"/>
                </a:solidFill>
                <a:latin typeface="Segoe UI Light" pitchFamily="34" charset="0"/>
                <a:ea typeface="+mn-ea"/>
                <a:cs typeface="+mn-cs"/>
              </a:rPr>
              <a:t>DROP PROCEDURE </a:t>
            </a:r>
            <a:r>
              <a:rPr lang="en-US" sz="900" kern="1200" dirty="0" err="1" smtClean="0">
                <a:solidFill>
                  <a:schemeClr val="tx1"/>
                </a:solidFill>
                <a:latin typeface="Segoe UI Light" pitchFamily="34" charset="0"/>
                <a:ea typeface="+mn-ea"/>
                <a:cs typeface="+mn-cs"/>
              </a:rPr>
              <a:t>Sales.usp_InsertOrders_test</a:t>
            </a:r>
            <a:r>
              <a:rPr lang="en-US" sz="900" kern="1200" dirty="0" smtClean="0">
                <a:solidFill>
                  <a:schemeClr val="tx1"/>
                </a:solidFill>
                <a:latin typeface="Segoe UI Light" pitchFamily="34" charset="0"/>
                <a:ea typeface="+mn-ea"/>
                <a:cs typeface="+mn-cs"/>
              </a:rPr>
              <a:t> </a:t>
            </a:r>
          </a:p>
          <a:p>
            <a:r>
              <a:rPr lang="en-US" sz="900" kern="1200" dirty="0" smtClean="0">
                <a:solidFill>
                  <a:schemeClr val="tx1"/>
                </a:solidFill>
                <a:latin typeface="Segoe UI Light" pitchFamily="34" charset="0"/>
                <a:ea typeface="+mn-ea"/>
                <a:cs typeface="+mn-cs"/>
              </a:rPr>
              <a:t>GO</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IF </a:t>
            </a:r>
            <a:r>
              <a:rPr lang="en-US" sz="900" kern="1200" dirty="0" err="1" smtClean="0">
                <a:solidFill>
                  <a:schemeClr val="tx1"/>
                </a:solidFill>
                <a:latin typeface="Segoe UI Light" pitchFamily="34" charset="0"/>
                <a:ea typeface="+mn-ea"/>
                <a:cs typeface="+mn-cs"/>
              </a:rPr>
              <a:t>object_id</a:t>
            </a:r>
            <a:r>
              <a:rPr lang="en-US" sz="900" kern="1200" dirty="0" smtClean="0">
                <a:solidFill>
                  <a:schemeClr val="tx1"/>
                </a:solidFill>
                <a:latin typeface="Segoe UI Light" pitchFamily="34" charset="0"/>
                <a:ea typeface="+mn-ea"/>
                <a:cs typeface="+mn-cs"/>
              </a:rPr>
              <a:t>('[Sales].[</a:t>
            </a:r>
            <a:r>
              <a:rPr lang="en-US" sz="900" kern="1200" dirty="0" err="1" smtClean="0">
                <a:solidFill>
                  <a:schemeClr val="tx1"/>
                </a:solidFill>
                <a:latin typeface="Segoe UI Light" pitchFamily="34" charset="0"/>
                <a:ea typeface="+mn-ea"/>
                <a:cs typeface="+mn-cs"/>
              </a:rPr>
              <a:t>SalesOrderDetail_test</a:t>
            </a:r>
            <a:r>
              <a:rPr lang="en-US" sz="900" kern="1200" dirty="0" smtClean="0">
                <a:solidFill>
                  <a:schemeClr val="tx1"/>
                </a:solidFill>
                <a:latin typeface="Segoe UI Light" pitchFamily="34" charset="0"/>
                <a:ea typeface="+mn-ea"/>
                <a:cs typeface="+mn-cs"/>
              </a:rPr>
              <a:t>]') IS NOT NULL</a:t>
            </a:r>
          </a:p>
          <a:p>
            <a:r>
              <a:rPr lang="en-US" sz="900" kern="1200" dirty="0" smtClean="0">
                <a:solidFill>
                  <a:schemeClr val="tx1"/>
                </a:solidFill>
                <a:latin typeface="Segoe UI Light" pitchFamily="34" charset="0"/>
                <a:ea typeface="+mn-ea"/>
                <a:cs typeface="+mn-cs"/>
              </a:rPr>
              <a:t>DROP TABLE [Sales].[</a:t>
            </a:r>
            <a:r>
              <a:rPr lang="en-US" sz="900" kern="1200" dirty="0" err="1" smtClean="0">
                <a:solidFill>
                  <a:schemeClr val="tx1"/>
                </a:solidFill>
                <a:latin typeface="Segoe UI Light" pitchFamily="34" charset="0"/>
                <a:ea typeface="+mn-ea"/>
                <a:cs typeface="+mn-cs"/>
              </a:rPr>
              <a:t>SalesOrderDetail_test</a:t>
            </a:r>
            <a:r>
              <a:rPr lang="en-US" sz="900" kern="1200" dirty="0" smtClean="0">
                <a:solidFill>
                  <a:schemeClr val="tx1"/>
                </a:solidFill>
                <a:latin typeface="Segoe UI Light" pitchFamily="34" charset="0"/>
                <a:ea typeface="+mn-ea"/>
                <a:cs typeface="+mn-cs"/>
              </a:rPr>
              <a:t>] </a:t>
            </a:r>
          </a:p>
          <a:p>
            <a:r>
              <a:rPr lang="en-US" sz="900" kern="1200" dirty="0" smtClean="0">
                <a:solidFill>
                  <a:schemeClr val="tx1"/>
                </a:solidFill>
                <a:latin typeface="Segoe UI Light" pitchFamily="34" charset="0"/>
                <a:ea typeface="+mn-ea"/>
                <a:cs typeface="+mn-cs"/>
              </a:rPr>
              <a:t>GO</a:t>
            </a:r>
          </a:p>
          <a:p>
            <a:r>
              <a:rPr lang="en-US" sz="900" kern="1200" dirty="0" smtClean="0">
                <a:solidFill>
                  <a:schemeClr val="tx1"/>
                </a:solidFill>
                <a:latin typeface="Segoe UI Light" pitchFamily="34" charset="0"/>
                <a:ea typeface="+mn-ea"/>
                <a:cs typeface="+mn-cs"/>
              </a:rPr>
              <a:t>CREATE TABLE [Sales].[</a:t>
            </a:r>
            <a:r>
              <a:rPr lang="en-US" sz="900" kern="1200" dirty="0" err="1" smtClean="0">
                <a:solidFill>
                  <a:schemeClr val="tx1"/>
                </a:solidFill>
                <a:latin typeface="Segoe UI Light" pitchFamily="34" charset="0"/>
                <a:ea typeface="+mn-ea"/>
                <a:cs typeface="+mn-cs"/>
              </a:rPr>
              <a:t>SalesOrderDetail_test</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SalesOrderID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NOT NULL,</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SalesOrderDetailID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NOT NULL,</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CarrierTrackingNumber</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nvarchar</a:t>
            </a:r>
            <a:r>
              <a:rPr lang="en-US" sz="900" kern="1200" dirty="0" smtClean="0">
                <a:solidFill>
                  <a:schemeClr val="tx1"/>
                </a:solidFill>
                <a:latin typeface="Segoe UI Light" pitchFamily="34" charset="0"/>
                <a:ea typeface="+mn-ea"/>
                <a:cs typeface="+mn-cs"/>
              </a:rPr>
              <a:t>](25) NULL,</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OrderQty</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smallint</a:t>
            </a:r>
            <a:r>
              <a:rPr lang="en-US" sz="900" kern="1200" dirty="0" smtClean="0">
                <a:solidFill>
                  <a:schemeClr val="tx1"/>
                </a:solidFill>
                <a:latin typeface="Segoe UI Light" pitchFamily="34" charset="0"/>
                <a:ea typeface="+mn-ea"/>
                <a:cs typeface="+mn-cs"/>
              </a:rPr>
              <a:t>] NOT NULL,</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ProductID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NOT NULL INDEX </a:t>
            </a:r>
            <a:r>
              <a:rPr lang="en-US" sz="900" kern="1200" dirty="0" err="1" smtClean="0">
                <a:solidFill>
                  <a:schemeClr val="tx1"/>
                </a:solidFill>
                <a:latin typeface="Segoe UI Light" pitchFamily="34" charset="0"/>
                <a:ea typeface="+mn-ea"/>
                <a:cs typeface="+mn-cs"/>
              </a:rPr>
              <a:t>IX_ProductID</a:t>
            </a:r>
            <a:r>
              <a:rPr lang="en-US" sz="900" kern="1200" dirty="0" smtClean="0">
                <a:solidFill>
                  <a:schemeClr val="tx1"/>
                </a:solidFill>
                <a:latin typeface="Segoe UI Light" pitchFamily="34" charset="0"/>
                <a:ea typeface="+mn-ea"/>
                <a:cs typeface="+mn-cs"/>
              </a:rPr>
              <a:t> HASH WITH (BUCKET_COUNT=100000),</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SpecialOfferID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NOT NULL,</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UnitPrice</a:t>
            </a:r>
            <a:r>
              <a:rPr lang="en-US" sz="900" kern="1200" dirty="0" smtClean="0">
                <a:solidFill>
                  <a:schemeClr val="tx1"/>
                </a:solidFill>
                <a:latin typeface="Segoe UI Light" pitchFamily="34" charset="0"/>
                <a:ea typeface="+mn-ea"/>
                <a:cs typeface="+mn-cs"/>
              </a:rPr>
              <a:t>] [money] NOT NULL,</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UnitPriceDiscount</a:t>
            </a:r>
            <a:r>
              <a:rPr lang="en-US" sz="900" kern="1200" dirty="0" smtClean="0">
                <a:solidFill>
                  <a:schemeClr val="tx1"/>
                </a:solidFill>
                <a:latin typeface="Segoe UI Light" pitchFamily="34" charset="0"/>
                <a:ea typeface="+mn-ea"/>
                <a:cs typeface="+mn-cs"/>
              </a:rPr>
              <a:t>] [money] NOT NULL,</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ModifiedDate</a:t>
            </a:r>
            <a:r>
              <a:rPr lang="en-US" sz="900" kern="1200" dirty="0" smtClean="0">
                <a:solidFill>
                  <a:schemeClr val="tx1"/>
                </a:solidFill>
                <a:latin typeface="Segoe UI Light" pitchFamily="34" charset="0"/>
                <a:ea typeface="+mn-ea"/>
                <a:cs typeface="+mn-cs"/>
              </a:rPr>
              <a:t>] [datetime2] NOT NULL ,</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 CONSTRAINT [</a:t>
            </a:r>
            <a:r>
              <a:rPr lang="en-US" sz="900" kern="1200" dirty="0" err="1" smtClean="0">
                <a:solidFill>
                  <a:schemeClr val="tx1"/>
                </a:solidFill>
                <a:latin typeface="Segoe UI Light" pitchFamily="34" charset="0"/>
                <a:ea typeface="+mn-ea"/>
                <a:cs typeface="+mn-cs"/>
              </a:rPr>
              <a:t>imPK_SalesOrderDetail_SalesOrderID_SalesOrderDetailID_test</a:t>
            </a:r>
            <a:r>
              <a:rPr lang="en-US" sz="900" kern="1200" dirty="0" smtClean="0">
                <a:solidFill>
                  <a:schemeClr val="tx1"/>
                </a:solidFill>
                <a:latin typeface="Segoe UI Light" pitchFamily="34" charset="0"/>
                <a:ea typeface="+mn-ea"/>
                <a:cs typeface="+mn-cs"/>
              </a:rPr>
              <a:t>] PRIMARY KEY NONCLUSTERED HASH </a:t>
            </a:r>
          </a:p>
          <a:p>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SalesOrderID</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SalesOrderDetailID</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)WITH (BUCKET_COUNT=10000000)</a:t>
            </a:r>
          </a:p>
          <a:p>
            <a:r>
              <a:rPr lang="en-US" sz="900" kern="1200" dirty="0" smtClean="0">
                <a:solidFill>
                  <a:schemeClr val="tx1"/>
                </a:solidFill>
                <a:latin typeface="Segoe UI Light" pitchFamily="34" charset="0"/>
                <a:ea typeface="+mn-ea"/>
                <a:cs typeface="+mn-cs"/>
              </a:rPr>
              <a:t>) WITH (MEMORY_OPTIMIZED=ON)</a:t>
            </a:r>
          </a:p>
          <a:p>
            <a:r>
              <a:rPr lang="en-US" sz="900" kern="1200" dirty="0" smtClean="0">
                <a:solidFill>
                  <a:schemeClr val="tx1"/>
                </a:solidFill>
                <a:latin typeface="Segoe UI Light" pitchFamily="34" charset="0"/>
                <a:ea typeface="+mn-ea"/>
                <a:cs typeface="+mn-cs"/>
              </a:rPr>
              <a:t>GO</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 populate tables and update statistics</a:t>
            </a:r>
          </a:p>
          <a:p>
            <a:r>
              <a:rPr lang="en-US" sz="900" kern="1200" dirty="0" smtClean="0">
                <a:solidFill>
                  <a:schemeClr val="tx1"/>
                </a:solidFill>
                <a:latin typeface="Segoe UI Light" pitchFamily="34" charset="0"/>
                <a:ea typeface="+mn-ea"/>
                <a:cs typeface="+mn-cs"/>
              </a:rPr>
              <a:t>INSERT </a:t>
            </a:r>
            <a:r>
              <a:rPr lang="en-US" sz="900" kern="1200" dirty="0" err="1" smtClean="0">
                <a:solidFill>
                  <a:schemeClr val="tx1"/>
                </a:solidFill>
                <a:latin typeface="Segoe UI Light" pitchFamily="34" charset="0"/>
                <a:ea typeface="+mn-ea"/>
                <a:cs typeface="+mn-cs"/>
              </a:rPr>
              <a:t>Sales.SalesOrderDetail_test</a:t>
            </a:r>
            <a:r>
              <a:rPr lang="en-US" sz="900" kern="1200" dirty="0" smtClean="0">
                <a:solidFill>
                  <a:schemeClr val="tx1"/>
                </a:solidFill>
                <a:latin typeface="Segoe UI Light" pitchFamily="34" charset="0"/>
                <a:ea typeface="+mn-ea"/>
                <a:cs typeface="+mn-cs"/>
              </a:rPr>
              <a:t> SELECT * FROM </a:t>
            </a:r>
            <a:r>
              <a:rPr lang="en-US" sz="900" kern="1200" dirty="0" err="1" smtClean="0">
                <a:solidFill>
                  <a:schemeClr val="tx1"/>
                </a:solidFill>
                <a:latin typeface="Segoe UI Light" pitchFamily="34" charset="0"/>
                <a:ea typeface="+mn-ea"/>
                <a:cs typeface="+mn-cs"/>
              </a:rPr>
              <a:t>Sales.SalesOrderDetail_inmem</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GO</a:t>
            </a:r>
          </a:p>
          <a:p>
            <a:r>
              <a:rPr lang="en-US" sz="900" kern="1200" dirty="0" smtClean="0">
                <a:solidFill>
                  <a:schemeClr val="tx1"/>
                </a:solidFill>
                <a:latin typeface="Segoe UI Light" pitchFamily="34" charset="0"/>
                <a:ea typeface="+mn-ea"/>
                <a:cs typeface="+mn-cs"/>
              </a:rPr>
              <a:t>UPDATE STATISTICS </a:t>
            </a:r>
            <a:r>
              <a:rPr lang="en-US" sz="900" kern="1200" dirty="0" err="1" smtClean="0">
                <a:solidFill>
                  <a:schemeClr val="tx1"/>
                </a:solidFill>
                <a:latin typeface="Segoe UI Light" pitchFamily="34" charset="0"/>
                <a:ea typeface="+mn-ea"/>
                <a:cs typeface="+mn-cs"/>
              </a:rPr>
              <a:t>Sales.SalesOrderDetail_test</a:t>
            </a:r>
            <a:r>
              <a:rPr lang="en-US" sz="900" kern="1200" dirty="0" smtClean="0">
                <a:solidFill>
                  <a:schemeClr val="tx1"/>
                </a:solidFill>
                <a:latin typeface="Segoe UI Light" pitchFamily="34" charset="0"/>
                <a:ea typeface="+mn-ea"/>
                <a:cs typeface="+mn-cs"/>
              </a:rPr>
              <a:t> WITH FULLSCAN, NORECOMPUTE</a:t>
            </a:r>
          </a:p>
          <a:p>
            <a:r>
              <a:rPr lang="en-US" sz="900" kern="1200" dirty="0" smtClean="0">
                <a:solidFill>
                  <a:schemeClr val="tx1"/>
                </a:solidFill>
                <a:latin typeface="Segoe UI Light" pitchFamily="34" charset="0"/>
                <a:ea typeface="+mn-ea"/>
                <a:cs typeface="+mn-cs"/>
              </a:rPr>
              <a:t>GO</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--verify row count</a:t>
            </a:r>
          </a:p>
          <a:p>
            <a:r>
              <a:rPr lang="en-US" sz="900" kern="1200" dirty="0" smtClean="0">
                <a:solidFill>
                  <a:schemeClr val="tx1"/>
                </a:solidFill>
                <a:latin typeface="Segoe UI Light" pitchFamily="34" charset="0"/>
                <a:ea typeface="+mn-ea"/>
                <a:cs typeface="+mn-cs"/>
              </a:rPr>
              <a:t>select count(*) as '</a:t>
            </a:r>
            <a:r>
              <a:rPr lang="en-US" sz="900" kern="1200" dirty="0" err="1" smtClean="0">
                <a:solidFill>
                  <a:schemeClr val="tx1"/>
                </a:solidFill>
                <a:latin typeface="Segoe UI Light" pitchFamily="34" charset="0"/>
                <a:ea typeface="+mn-ea"/>
                <a:cs typeface="+mn-cs"/>
              </a:rPr>
              <a:t>SalesOrderDetail_count</a:t>
            </a:r>
            <a:r>
              <a:rPr lang="en-US" sz="900" kern="1200" dirty="0" smtClean="0">
                <a:solidFill>
                  <a:schemeClr val="tx1"/>
                </a:solidFill>
                <a:latin typeface="Segoe UI Light" pitchFamily="34" charset="0"/>
                <a:ea typeface="+mn-ea"/>
                <a:cs typeface="+mn-cs"/>
              </a:rPr>
              <a:t>' from </a:t>
            </a:r>
            <a:r>
              <a:rPr lang="en-US" sz="900" kern="1200" dirty="0" err="1" smtClean="0">
                <a:solidFill>
                  <a:schemeClr val="tx1"/>
                </a:solidFill>
                <a:latin typeface="Segoe UI Light" pitchFamily="34" charset="0"/>
                <a:ea typeface="+mn-ea"/>
                <a:cs typeface="+mn-cs"/>
              </a:rPr>
              <a:t>Sales.SalesOrderDetail_test</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go</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 clean out plan cache - note that native </a:t>
            </a:r>
            <a:r>
              <a:rPr lang="en-US" sz="900" kern="1200" dirty="0" err="1" smtClean="0">
                <a:solidFill>
                  <a:schemeClr val="tx1"/>
                </a:solidFill>
                <a:latin typeface="Segoe UI Light" pitchFamily="34" charset="0"/>
                <a:ea typeface="+mn-ea"/>
                <a:cs typeface="+mn-cs"/>
              </a:rPr>
              <a:t>procs</a:t>
            </a:r>
            <a:r>
              <a:rPr lang="en-US" sz="900" kern="1200" dirty="0" smtClean="0">
                <a:solidFill>
                  <a:schemeClr val="tx1"/>
                </a:solidFill>
                <a:latin typeface="Segoe UI Light" pitchFamily="34" charset="0"/>
                <a:ea typeface="+mn-ea"/>
                <a:cs typeface="+mn-cs"/>
              </a:rPr>
              <a:t> are not affected</a:t>
            </a:r>
          </a:p>
          <a:p>
            <a:r>
              <a:rPr lang="en-US" sz="900" kern="1200" dirty="0" smtClean="0">
                <a:solidFill>
                  <a:schemeClr val="tx1"/>
                </a:solidFill>
                <a:latin typeface="Segoe UI Light" pitchFamily="34" charset="0"/>
                <a:ea typeface="+mn-ea"/>
                <a:cs typeface="+mn-cs"/>
              </a:rPr>
              <a:t>DBCC FREEPROCCACHE</a:t>
            </a:r>
          </a:p>
          <a:p>
            <a:r>
              <a:rPr lang="en-US" sz="900" kern="1200" dirty="0" smtClean="0">
                <a:solidFill>
                  <a:schemeClr val="tx1"/>
                </a:solidFill>
                <a:latin typeface="Segoe UI Light" pitchFamily="34" charset="0"/>
                <a:ea typeface="+mn-ea"/>
                <a:cs typeface="+mn-cs"/>
              </a:rPr>
              <a:t>GO</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 disk-based baseline</a:t>
            </a:r>
          </a:p>
          <a:p>
            <a:r>
              <a:rPr lang="en-US" sz="900" kern="1200" dirty="0" smtClean="0">
                <a:solidFill>
                  <a:schemeClr val="tx1"/>
                </a:solidFill>
                <a:latin typeface="Segoe UI Light" pitchFamily="34" charset="0"/>
                <a:ea typeface="+mn-ea"/>
                <a:cs typeface="+mn-cs"/>
              </a:rPr>
              <a:t>declare @</a:t>
            </a:r>
            <a:r>
              <a:rPr lang="en-US" sz="900" kern="1200" dirty="0" err="1" smtClean="0">
                <a:solidFill>
                  <a:schemeClr val="tx1"/>
                </a:solidFill>
                <a:latin typeface="Segoe UI Light" pitchFamily="34" charset="0"/>
                <a:ea typeface="+mn-ea"/>
                <a:cs typeface="+mn-cs"/>
              </a:rPr>
              <a:t>i</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 0,</a:t>
            </a:r>
          </a:p>
          <a:p>
            <a:r>
              <a:rPr lang="en-US" sz="900" kern="1200" dirty="0" smtClean="0">
                <a:solidFill>
                  <a:schemeClr val="tx1"/>
                </a:solidFill>
                <a:latin typeface="Segoe UI Light" pitchFamily="34" charset="0"/>
                <a:ea typeface="+mn-ea"/>
                <a:cs typeface="+mn-cs"/>
              </a:rPr>
              <a:t>@start datetime2,</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SalesOrderID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 (select top 1 </a:t>
            </a:r>
            <a:r>
              <a:rPr lang="en-US" sz="900" kern="1200" dirty="0" err="1" smtClean="0">
                <a:solidFill>
                  <a:schemeClr val="tx1"/>
                </a:solidFill>
                <a:latin typeface="Segoe UI Light" pitchFamily="34" charset="0"/>
                <a:ea typeface="+mn-ea"/>
                <a:cs typeface="+mn-cs"/>
              </a:rPr>
              <a:t>SalesOrderID</a:t>
            </a:r>
            <a:r>
              <a:rPr lang="en-US" sz="900" kern="1200" dirty="0" smtClean="0">
                <a:solidFill>
                  <a:schemeClr val="tx1"/>
                </a:solidFill>
                <a:latin typeface="Segoe UI Light" pitchFamily="34" charset="0"/>
                <a:ea typeface="+mn-ea"/>
                <a:cs typeface="+mn-cs"/>
              </a:rPr>
              <a:t> from </a:t>
            </a:r>
            <a:r>
              <a:rPr lang="en-US" sz="900" kern="1200" dirty="0" err="1" smtClean="0">
                <a:solidFill>
                  <a:schemeClr val="tx1"/>
                </a:solidFill>
                <a:latin typeface="Segoe UI Light" pitchFamily="34" charset="0"/>
                <a:ea typeface="+mn-ea"/>
                <a:cs typeface="+mn-cs"/>
              </a:rPr>
              <a:t>Sales.SalesOrderHeader_ondisk</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SalesOrderDetailID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OrderQty</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ProductID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OrderDate</a:t>
            </a:r>
            <a:r>
              <a:rPr lang="en-US" sz="900" kern="1200" dirty="0" smtClean="0">
                <a:solidFill>
                  <a:schemeClr val="tx1"/>
                </a:solidFill>
                <a:latin typeface="Segoe UI Light" pitchFamily="34" charset="0"/>
                <a:ea typeface="+mn-ea"/>
                <a:cs typeface="+mn-cs"/>
              </a:rPr>
              <a:t> datetime2</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set @start = SYSDATETIME()</a:t>
            </a:r>
          </a:p>
          <a:p>
            <a:r>
              <a:rPr lang="en-US" sz="900" kern="1200" dirty="0" smtClean="0">
                <a:solidFill>
                  <a:schemeClr val="tx1"/>
                </a:solidFill>
                <a:latin typeface="Segoe UI Light" pitchFamily="34" charset="0"/>
                <a:ea typeface="+mn-ea"/>
                <a:cs typeface="+mn-cs"/>
              </a:rPr>
              <a:t>while @</a:t>
            </a:r>
            <a:r>
              <a:rPr lang="en-US" sz="900" kern="1200" dirty="0" err="1" smtClean="0">
                <a:solidFill>
                  <a:schemeClr val="tx1"/>
                </a:solidFill>
                <a:latin typeface="Segoe UI Light" pitchFamily="34" charset="0"/>
                <a:ea typeface="+mn-ea"/>
                <a:cs typeface="+mn-cs"/>
              </a:rPr>
              <a:t>i</a:t>
            </a:r>
            <a:r>
              <a:rPr lang="en-US" sz="900" kern="1200" dirty="0" smtClean="0">
                <a:solidFill>
                  <a:schemeClr val="tx1"/>
                </a:solidFill>
                <a:latin typeface="Segoe UI Light" pitchFamily="34" charset="0"/>
                <a:ea typeface="+mn-ea"/>
                <a:cs typeface="+mn-cs"/>
              </a:rPr>
              <a:t> &lt; 1000</a:t>
            </a:r>
          </a:p>
          <a:p>
            <a:r>
              <a:rPr lang="en-US" sz="900" kern="1200" dirty="0" smtClean="0">
                <a:solidFill>
                  <a:schemeClr val="tx1"/>
                </a:solidFill>
                <a:latin typeface="Segoe UI Light" pitchFamily="34" charset="0"/>
                <a:ea typeface="+mn-ea"/>
                <a:cs typeface="+mn-cs"/>
              </a:rPr>
              <a:t>begin</a:t>
            </a:r>
          </a:p>
          <a:p>
            <a:r>
              <a:rPr lang="en-US" sz="900" kern="1200" dirty="0" smtClean="0">
                <a:solidFill>
                  <a:schemeClr val="tx1"/>
                </a:solidFill>
                <a:latin typeface="Segoe UI Light" pitchFamily="34" charset="0"/>
                <a:ea typeface="+mn-ea"/>
                <a:cs typeface="+mn-cs"/>
              </a:rPr>
              <a:t>select @</a:t>
            </a:r>
            <a:r>
              <a:rPr lang="en-US" sz="900" kern="1200" dirty="0" err="1" smtClean="0">
                <a:solidFill>
                  <a:schemeClr val="tx1"/>
                </a:solidFill>
                <a:latin typeface="Segoe UI Light" pitchFamily="34" charset="0"/>
                <a:ea typeface="+mn-ea"/>
                <a:cs typeface="+mn-cs"/>
              </a:rPr>
              <a:t>SalesOrderDetailID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sod.SalesOrderDetailID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OrderQty</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sod.OrderQty</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ProductID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sod.ProductID</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from </a:t>
            </a:r>
            <a:r>
              <a:rPr lang="en-US" sz="900" kern="1200" dirty="0" err="1" smtClean="0">
                <a:solidFill>
                  <a:schemeClr val="tx1"/>
                </a:solidFill>
                <a:latin typeface="Segoe UI Light" pitchFamily="34" charset="0"/>
                <a:ea typeface="+mn-ea"/>
                <a:cs typeface="+mn-cs"/>
              </a:rPr>
              <a:t>Sales.SalesOrderDetail_ondisk</a:t>
            </a:r>
            <a:r>
              <a:rPr lang="en-US" sz="900" kern="1200" dirty="0" smtClean="0">
                <a:solidFill>
                  <a:schemeClr val="tx1"/>
                </a:solidFill>
                <a:latin typeface="Segoe UI Light" pitchFamily="34" charset="0"/>
                <a:ea typeface="+mn-ea"/>
                <a:cs typeface="+mn-cs"/>
              </a:rPr>
              <a:t> sod</a:t>
            </a:r>
          </a:p>
          <a:p>
            <a:r>
              <a:rPr lang="en-US" sz="900" kern="1200" dirty="0" smtClean="0">
                <a:solidFill>
                  <a:schemeClr val="tx1"/>
                </a:solidFill>
                <a:latin typeface="Segoe UI Light" pitchFamily="34" charset="0"/>
                <a:ea typeface="+mn-ea"/>
                <a:cs typeface="+mn-cs"/>
              </a:rPr>
              <a:t>where </a:t>
            </a:r>
            <a:r>
              <a:rPr lang="en-US" sz="900" kern="1200" dirty="0" err="1" smtClean="0">
                <a:solidFill>
                  <a:schemeClr val="tx1"/>
                </a:solidFill>
                <a:latin typeface="Segoe UI Light" pitchFamily="34" charset="0"/>
                <a:ea typeface="+mn-ea"/>
                <a:cs typeface="+mn-cs"/>
              </a:rPr>
              <a:t>SalesOrderID</a:t>
            </a:r>
            <a:r>
              <a:rPr lang="en-US" sz="900" kern="1200" dirty="0" smtClean="0">
                <a:solidFill>
                  <a:schemeClr val="tx1"/>
                </a:solidFill>
                <a:latin typeface="Segoe UI Light" pitchFamily="34" charset="0"/>
                <a:ea typeface="+mn-ea"/>
                <a:cs typeface="+mn-cs"/>
              </a:rPr>
              <a:t> = @</a:t>
            </a:r>
            <a:r>
              <a:rPr lang="en-US" sz="900" kern="1200" dirty="0" err="1" smtClean="0">
                <a:solidFill>
                  <a:schemeClr val="tx1"/>
                </a:solidFill>
                <a:latin typeface="Segoe UI Light" pitchFamily="34" charset="0"/>
                <a:ea typeface="+mn-ea"/>
                <a:cs typeface="+mn-cs"/>
              </a:rPr>
              <a:t>SalesOrderID</a:t>
            </a:r>
            <a:endParaRPr lang="en-US" sz="900" kern="1200" dirty="0" smtClean="0">
              <a:solidFill>
                <a:schemeClr val="tx1"/>
              </a:solidFill>
              <a:latin typeface="Segoe UI Light" pitchFamily="34" charset="0"/>
              <a:ea typeface="+mn-ea"/>
              <a:cs typeface="+mn-cs"/>
            </a:endParaRP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select @</a:t>
            </a:r>
            <a:r>
              <a:rPr lang="en-US" sz="900" kern="1200" dirty="0" err="1" smtClean="0">
                <a:solidFill>
                  <a:schemeClr val="tx1"/>
                </a:solidFill>
                <a:latin typeface="Segoe UI Light" pitchFamily="34" charset="0"/>
                <a:ea typeface="+mn-ea"/>
                <a:cs typeface="+mn-cs"/>
              </a:rPr>
              <a:t>OrderDate</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soh.OrderDate</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ProductID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sod.ProductID</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from </a:t>
            </a:r>
            <a:r>
              <a:rPr lang="en-US" sz="900" kern="1200" dirty="0" err="1" smtClean="0">
                <a:solidFill>
                  <a:schemeClr val="tx1"/>
                </a:solidFill>
                <a:latin typeface="Segoe UI Light" pitchFamily="34" charset="0"/>
                <a:ea typeface="+mn-ea"/>
                <a:cs typeface="+mn-cs"/>
              </a:rPr>
              <a:t>Sales.SalesOrderHeader_ondisk</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soh</a:t>
            </a:r>
            <a:r>
              <a:rPr lang="en-US" sz="900" kern="1200" dirty="0" smtClean="0">
                <a:solidFill>
                  <a:schemeClr val="tx1"/>
                </a:solidFill>
                <a:latin typeface="Segoe UI Light" pitchFamily="34" charset="0"/>
                <a:ea typeface="+mn-ea"/>
                <a:cs typeface="+mn-cs"/>
              </a:rPr>
              <a:t> </a:t>
            </a:r>
          </a:p>
          <a:p>
            <a:r>
              <a:rPr lang="en-US" sz="900" kern="1200" dirty="0" smtClean="0">
                <a:solidFill>
                  <a:schemeClr val="tx1"/>
                </a:solidFill>
                <a:latin typeface="Segoe UI Light" pitchFamily="34" charset="0"/>
                <a:ea typeface="+mn-ea"/>
                <a:cs typeface="+mn-cs"/>
              </a:rPr>
              <a:t>  inner join </a:t>
            </a:r>
          </a:p>
          <a:p>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Sales.SalesOrderDetail_ondisk</a:t>
            </a:r>
            <a:r>
              <a:rPr lang="en-US" sz="900" kern="1200" dirty="0" smtClean="0">
                <a:solidFill>
                  <a:schemeClr val="tx1"/>
                </a:solidFill>
                <a:latin typeface="Segoe UI Light" pitchFamily="34" charset="0"/>
                <a:ea typeface="+mn-ea"/>
                <a:cs typeface="+mn-cs"/>
              </a:rPr>
              <a:t> sod </a:t>
            </a:r>
          </a:p>
          <a:p>
            <a:r>
              <a:rPr lang="en-US" sz="900" kern="1200" dirty="0" smtClean="0">
                <a:solidFill>
                  <a:schemeClr val="tx1"/>
                </a:solidFill>
                <a:latin typeface="Segoe UI Light" pitchFamily="34" charset="0"/>
                <a:ea typeface="+mn-ea"/>
                <a:cs typeface="+mn-cs"/>
              </a:rPr>
              <a:t>  on </a:t>
            </a:r>
            <a:r>
              <a:rPr lang="en-US" sz="900" kern="1200" dirty="0" err="1" smtClean="0">
                <a:solidFill>
                  <a:schemeClr val="tx1"/>
                </a:solidFill>
                <a:latin typeface="Segoe UI Light" pitchFamily="34" charset="0"/>
                <a:ea typeface="+mn-ea"/>
                <a:cs typeface="+mn-cs"/>
              </a:rPr>
              <a:t>soh.SalesOrderID</a:t>
            </a:r>
            <a:r>
              <a:rPr lang="en-US" sz="900" kern="1200" dirty="0" smtClean="0">
                <a:solidFill>
                  <a:schemeClr val="tx1"/>
                </a:solidFill>
                <a:latin typeface="Segoe UI Light" pitchFamily="34" charset="0"/>
                <a:ea typeface="+mn-ea"/>
                <a:cs typeface="+mn-cs"/>
              </a:rPr>
              <a:t> = </a:t>
            </a:r>
            <a:r>
              <a:rPr lang="en-US" sz="900" kern="1200" dirty="0" err="1" smtClean="0">
                <a:solidFill>
                  <a:schemeClr val="tx1"/>
                </a:solidFill>
                <a:latin typeface="Segoe UI Light" pitchFamily="34" charset="0"/>
                <a:ea typeface="+mn-ea"/>
                <a:cs typeface="+mn-cs"/>
              </a:rPr>
              <a:t>sod.SalesOrderID</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where </a:t>
            </a:r>
            <a:r>
              <a:rPr lang="en-US" sz="900" kern="1200" dirty="0" err="1" smtClean="0">
                <a:solidFill>
                  <a:schemeClr val="tx1"/>
                </a:solidFill>
                <a:latin typeface="Segoe UI Light" pitchFamily="34" charset="0"/>
                <a:ea typeface="+mn-ea"/>
                <a:cs typeface="+mn-cs"/>
              </a:rPr>
              <a:t>soh.SalesOrderID</a:t>
            </a:r>
            <a:r>
              <a:rPr lang="en-US" sz="900" kern="1200" dirty="0" smtClean="0">
                <a:solidFill>
                  <a:schemeClr val="tx1"/>
                </a:solidFill>
                <a:latin typeface="Segoe UI Light" pitchFamily="34" charset="0"/>
                <a:ea typeface="+mn-ea"/>
                <a:cs typeface="+mn-cs"/>
              </a:rPr>
              <a:t> = @</a:t>
            </a:r>
            <a:r>
              <a:rPr lang="en-US" sz="900" kern="1200" dirty="0" err="1" smtClean="0">
                <a:solidFill>
                  <a:schemeClr val="tx1"/>
                </a:solidFill>
                <a:latin typeface="Segoe UI Light" pitchFamily="34" charset="0"/>
                <a:ea typeface="+mn-ea"/>
                <a:cs typeface="+mn-cs"/>
              </a:rPr>
              <a:t>SalesOrderID</a:t>
            </a:r>
            <a:endParaRPr lang="en-US" sz="900" kern="1200" dirty="0" smtClean="0">
              <a:solidFill>
                <a:schemeClr val="tx1"/>
              </a:solidFill>
              <a:latin typeface="Segoe UI Light" pitchFamily="34" charset="0"/>
              <a:ea typeface="+mn-ea"/>
              <a:cs typeface="+mn-cs"/>
            </a:endParaRP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set @</a:t>
            </a:r>
            <a:r>
              <a:rPr lang="en-US" sz="900" kern="1200" dirty="0" err="1" smtClean="0">
                <a:solidFill>
                  <a:schemeClr val="tx1"/>
                </a:solidFill>
                <a:latin typeface="Segoe UI Light" pitchFamily="34" charset="0"/>
                <a:ea typeface="+mn-ea"/>
                <a:cs typeface="+mn-cs"/>
              </a:rPr>
              <a:t>i</a:t>
            </a:r>
            <a:r>
              <a:rPr lang="en-US" sz="900" kern="1200" dirty="0" smtClean="0">
                <a:solidFill>
                  <a:schemeClr val="tx1"/>
                </a:solidFill>
                <a:latin typeface="Segoe UI Light" pitchFamily="34" charset="0"/>
                <a:ea typeface="+mn-ea"/>
                <a:cs typeface="+mn-cs"/>
              </a:rPr>
              <a:t> += 1</a:t>
            </a:r>
          </a:p>
          <a:p>
            <a:r>
              <a:rPr lang="en-US" sz="900" kern="1200" dirty="0" smtClean="0">
                <a:solidFill>
                  <a:schemeClr val="tx1"/>
                </a:solidFill>
                <a:latin typeface="Segoe UI Light" pitchFamily="34" charset="0"/>
                <a:ea typeface="+mn-ea"/>
                <a:cs typeface="+mn-cs"/>
              </a:rPr>
              <a:t>end</a:t>
            </a:r>
          </a:p>
          <a:p>
            <a:r>
              <a:rPr lang="en-US" sz="900" kern="1200" dirty="0" smtClean="0">
                <a:solidFill>
                  <a:schemeClr val="tx1"/>
                </a:solidFill>
                <a:latin typeface="Segoe UI Light" pitchFamily="34" charset="0"/>
                <a:ea typeface="+mn-ea"/>
                <a:cs typeface="+mn-cs"/>
              </a:rPr>
              <a:t>select </a:t>
            </a:r>
            <a:r>
              <a:rPr lang="en-US" sz="900" kern="1200" dirty="0" err="1" smtClean="0">
                <a:solidFill>
                  <a:schemeClr val="tx1"/>
                </a:solidFill>
                <a:latin typeface="Segoe UI Light" pitchFamily="34" charset="0"/>
                <a:ea typeface="+mn-ea"/>
                <a:cs typeface="+mn-cs"/>
              </a:rPr>
              <a:t>datediff</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ms</a:t>
            </a:r>
            <a:r>
              <a:rPr lang="en-US" sz="900" kern="1200" dirty="0" smtClean="0">
                <a:solidFill>
                  <a:schemeClr val="tx1"/>
                </a:solidFill>
                <a:latin typeface="Segoe UI Light" pitchFamily="34" charset="0"/>
                <a:ea typeface="+mn-ea"/>
                <a:cs typeface="+mn-cs"/>
              </a:rPr>
              <a:t>,@start, </a:t>
            </a:r>
            <a:r>
              <a:rPr lang="en-US" sz="900" kern="1200" dirty="0" err="1" smtClean="0">
                <a:solidFill>
                  <a:schemeClr val="tx1"/>
                </a:solidFill>
                <a:latin typeface="Segoe UI Light" pitchFamily="34" charset="0"/>
                <a:ea typeface="+mn-ea"/>
                <a:cs typeface="+mn-cs"/>
              </a:rPr>
              <a:t>sysdatetime</a:t>
            </a:r>
            <a:r>
              <a:rPr lang="en-US" sz="900" kern="1200" dirty="0" smtClean="0">
                <a:solidFill>
                  <a:schemeClr val="tx1"/>
                </a:solidFill>
                <a:latin typeface="Segoe UI Light" pitchFamily="34" charset="0"/>
                <a:ea typeface="+mn-ea"/>
                <a:cs typeface="+mn-cs"/>
              </a:rPr>
              <a:t>()) as 'elapse time in </a:t>
            </a:r>
            <a:r>
              <a:rPr lang="en-US" sz="900" kern="1200" dirty="0" err="1" smtClean="0">
                <a:solidFill>
                  <a:schemeClr val="tx1"/>
                </a:solidFill>
                <a:latin typeface="Segoe UI Light" pitchFamily="34" charset="0"/>
                <a:ea typeface="+mn-ea"/>
                <a:cs typeface="+mn-cs"/>
              </a:rPr>
              <a:t>ms'</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go</a:t>
            </a:r>
          </a:p>
          <a:p>
            <a:endParaRPr lang="en-US" sz="900" kern="1200" dirty="0" smtClean="0">
              <a:solidFill>
                <a:schemeClr val="tx1"/>
              </a:solidFill>
              <a:latin typeface="Segoe UI Light" pitchFamily="34" charset="0"/>
              <a:ea typeface="+mn-ea"/>
              <a:cs typeface="+mn-cs"/>
            </a:endParaRP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 memory-optimized tables</a:t>
            </a:r>
          </a:p>
          <a:p>
            <a:r>
              <a:rPr lang="en-US" sz="900" kern="1200" dirty="0" smtClean="0">
                <a:solidFill>
                  <a:schemeClr val="tx1"/>
                </a:solidFill>
                <a:latin typeface="Segoe UI Light" pitchFamily="34" charset="0"/>
                <a:ea typeface="+mn-ea"/>
                <a:cs typeface="+mn-cs"/>
              </a:rPr>
              <a:t>declare @</a:t>
            </a:r>
            <a:r>
              <a:rPr lang="en-US" sz="900" kern="1200" dirty="0" err="1" smtClean="0">
                <a:solidFill>
                  <a:schemeClr val="tx1"/>
                </a:solidFill>
                <a:latin typeface="Segoe UI Light" pitchFamily="34" charset="0"/>
                <a:ea typeface="+mn-ea"/>
                <a:cs typeface="+mn-cs"/>
              </a:rPr>
              <a:t>i</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 0,</a:t>
            </a:r>
          </a:p>
          <a:p>
            <a:r>
              <a:rPr lang="en-US" sz="900" kern="1200" dirty="0" smtClean="0">
                <a:solidFill>
                  <a:schemeClr val="tx1"/>
                </a:solidFill>
                <a:latin typeface="Segoe UI Light" pitchFamily="34" charset="0"/>
                <a:ea typeface="+mn-ea"/>
                <a:cs typeface="+mn-cs"/>
              </a:rPr>
              <a:t>@start datetime2,</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SalesOrderID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 (select top 1 </a:t>
            </a:r>
            <a:r>
              <a:rPr lang="en-US" sz="900" kern="1200" dirty="0" err="1" smtClean="0">
                <a:solidFill>
                  <a:schemeClr val="tx1"/>
                </a:solidFill>
                <a:latin typeface="Segoe UI Light" pitchFamily="34" charset="0"/>
                <a:ea typeface="+mn-ea"/>
                <a:cs typeface="+mn-cs"/>
              </a:rPr>
              <a:t>SalesOrderID</a:t>
            </a:r>
            <a:r>
              <a:rPr lang="en-US" sz="900" kern="1200" dirty="0" smtClean="0">
                <a:solidFill>
                  <a:schemeClr val="tx1"/>
                </a:solidFill>
                <a:latin typeface="Segoe UI Light" pitchFamily="34" charset="0"/>
                <a:ea typeface="+mn-ea"/>
                <a:cs typeface="+mn-cs"/>
              </a:rPr>
              <a:t> from </a:t>
            </a:r>
            <a:r>
              <a:rPr lang="en-US" sz="900" kern="1200" dirty="0" err="1" smtClean="0">
                <a:solidFill>
                  <a:schemeClr val="tx1"/>
                </a:solidFill>
                <a:latin typeface="Segoe UI Light" pitchFamily="34" charset="0"/>
                <a:ea typeface="+mn-ea"/>
                <a:cs typeface="+mn-cs"/>
              </a:rPr>
              <a:t>Sales.SalesOrderHeader_inmem</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SalesOrderDetailID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OrderQty</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ProductID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OrderDate</a:t>
            </a:r>
            <a:r>
              <a:rPr lang="en-US" sz="900" kern="1200" dirty="0" smtClean="0">
                <a:solidFill>
                  <a:schemeClr val="tx1"/>
                </a:solidFill>
                <a:latin typeface="Segoe UI Light" pitchFamily="34" charset="0"/>
                <a:ea typeface="+mn-ea"/>
                <a:cs typeface="+mn-cs"/>
              </a:rPr>
              <a:t> datetime2</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set @start = SYSDATETIME()</a:t>
            </a:r>
          </a:p>
          <a:p>
            <a:r>
              <a:rPr lang="en-US" sz="900" kern="1200" dirty="0" smtClean="0">
                <a:solidFill>
                  <a:schemeClr val="tx1"/>
                </a:solidFill>
                <a:latin typeface="Segoe UI Light" pitchFamily="34" charset="0"/>
                <a:ea typeface="+mn-ea"/>
                <a:cs typeface="+mn-cs"/>
              </a:rPr>
              <a:t>while @</a:t>
            </a:r>
            <a:r>
              <a:rPr lang="en-US" sz="900" kern="1200" dirty="0" err="1" smtClean="0">
                <a:solidFill>
                  <a:schemeClr val="tx1"/>
                </a:solidFill>
                <a:latin typeface="Segoe UI Light" pitchFamily="34" charset="0"/>
                <a:ea typeface="+mn-ea"/>
                <a:cs typeface="+mn-cs"/>
              </a:rPr>
              <a:t>i</a:t>
            </a:r>
            <a:r>
              <a:rPr lang="en-US" sz="900" kern="1200" dirty="0" smtClean="0">
                <a:solidFill>
                  <a:schemeClr val="tx1"/>
                </a:solidFill>
                <a:latin typeface="Segoe UI Light" pitchFamily="34" charset="0"/>
                <a:ea typeface="+mn-ea"/>
                <a:cs typeface="+mn-cs"/>
              </a:rPr>
              <a:t> &lt; 1000</a:t>
            </a:r>
          </a:p>
          <a:p>
            <a:r>
              <a:rPr lang="en-US" sz="900" kern="1200" dirty="0" smtClean="0">
                <a:solidFill>
                  <a:schemeClr val="tx1"/>
                </a:solidFill>
                <a:latin typeface="Segoe UI Light" pitchFamily="34" charset="0"/>
                <a:ea typeface="+mn-ea"/>
                <a:cs typeface="+mn-cs"/>
              </a:rPr>
              <a:t>begin</a:t>
            </a:r>
          </a:p>
          <a:p>
            <a:r>
              <a:rPr lang="en-US" sz="900" kern="1200" dirty="0" smtClean="0">
                <a:solidFill>
                  <a:schemeClr val="tx1"/>
                </a:solidFill>
                <a:latin typeface="Segoe UI Light" pitchFamily="34" charset="0"/>
                <a:ea typeface="+mn-ea"/>
                <a:cs typeface="+mn-cs"/>
              </a:rPr>
              <a:t>select @</a:t>
            </a:r>
            <a:r>
              <a:rPr lang="en-US" sz="900" kern="1200" dirty="0" err="1" smtClean="0">
                <a:solidFill>
                  <a:schemeClr val="tx1"/>
                </a:solidFill>
                <a:latin typeface="Segoe UI Light" pitchFamily="34" charset="0"/>
                <a:ea typeface="+mn-ea"/>
                <a:cs typeface="+mn-cs"/>
              </a:rPr>
              <a:t>SalesOrderDetailID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sod.SalesOrderDetailID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OrderQty</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sod.OrderQty</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ProductID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sod.ProductID</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from </a:t>
            </a:r>
            <a:r>
              <a:rPr lang="en-US" sz="900" kern="1200" dirty="0" err="1" smtClean="0">
                <a:solidFill>
                  <a:schemeClr val="tx1"/>
                </a:solidFill>
                <a:latin typeface="Segoe UI Light" pitchFamily="34" charset="0"/>
                <a:ea typeface="+mn-ea"/>
                <a:cs typeface="+mn-cs"/>
              </a:rPr>
              <a:t>Sales.SalesOrderDetail_test</a:t>
            </a:r>
            <a:r>
              <a:rPr lang="en-US" sz="900" kern="1200" dirty="0" smtClean="0">
                <a:solidFill>
                  <a:schemeClr val="tx1"/>
                </a:solidFill>
                <a:latin typeface="Segoe UI Light" pitchFamily="34" charset="0"/>
                <a:ea typeface="+mn-ea"/>
                <a:cs typeface="+mn-cs"/>
              </a:rPr>
              <a:t> sod</a:t>
            </a:r>
          </a:p>
          <a:p>
            <a:r>
              <a:rPr lang="en-US" sz="900" kern="1200" dirty="0" smtClean="0">
                <a:solidFill>
                  <a:schemeClr val="tx1"/>
                </a:solidFill>
                <a:latin typeface="Segoe UI Light" pitchFamily="34" charset="0"/>
                <a:ea typeface="+mn-ea"/>
                <a:cs typeface="+mn-cs"/>
              </a:rPr>
              <a:t>where </a:t>
            </a:r>
            <a:r>
              <a:rPr lang="en-US" sz="900" kern="1200" dirty="0" err="1" smtClean="0">
                <a:solidFill>
                  <a:schemeClr val="tx1"/>
                </a:solidFill>
                <a:latin typeface="Segoe UI Light" pitchFamily="34" charset="0"/>
                <a:ea typeface="+mn-ea"/>
                <a:cs typeface="+mn-cs"/>
              </a:rPr>
              <a:t>SalesOrderID</a:t>
            </a:r>
            <a:r>
              <a:rPr lang="en-US" sz="900" kern="1200" dirty="0" smtClean="0">
                <a:solidFill>
                  <a:schemeClr val="tx1"/>
                </a:solidFill>
                <a:latin typeface="Segoe UI Light" pitchFamily="34" charset="0"/>
                <a:ea typeface="+mn-ea"/>
                <a:cs typeface="+mn-cs"/>
              </a:rPr>
              <a:t> = @</a:t>
            </a:r>
            <a:r>
              <a:rPr lang="en-US" sz="900" kern="1200" dirty="0" err="1" smtClean="0">
                <a:solidFill>
                  <a:schemeClr val="tx1"/>
                </a:solidFill>
                <a:latin typeface="Segoe UI Light" pitchFamily="34" charset="0"/>
                <a:ea typeface="+mn-ea"/>
                <a:cs typeface="+mn-cs"/>
              </a:rPr>
              <a:t>SalesOrderID</a:t>
            </a:r>
            <a:endParaRPr lang="en-US" sz="900" kern="1200" dirty="0" smtClean="0">
              <a:solidFill>
                <a:schemeClr val="tx1"/>
              </a:solidFill>
              <a:latin typeface="Segoe UI Light" pitchFamily="34" charset="0"/>
              <a:ea typeface="+mn-ea"/>
              <a:cs typeface="+mn-cs"/>
            </a:endParaRP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select @</a:t>
            </a:r>
            <a:r>
              <a:rPr lang="en-US" sz="900" kern="1200" dirty="0" err="1" smtClean="0">
                <a:solidFill>
                  <a:schemeClr val="tx1"/>
                </a:solidFill>
                <a:latin typeface="Segoe UI Light" pitchFamily="34" charset="0"/>
                <a:ea typeface="+mn-ea"/>
                <a:cs typeface="+mn-cs"/>
              </a:rPr>
              <a:t>OrderDate</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soh.OrderDate</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ProductID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sod.ProductID</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from </a:t>
            </a:r>
            <a:r>
              <a:rPr lang="en-US" sz="900" kern="1200" dirty="0" err="1" smtClean="0">
                <a:solidFill>
                  <a:schemeClr val="tx1"/>
                </a:solidFill>
                <a:latin typeface="Segoe UI Light" pitchFamily="34" charset="0"/>
                <a:ea typeface="+mn-ea"/>
                <a:cs typeface="+mn-cs"/>
              </a:rPr>
              <a:t>Sales.SalesOrderHeader_inmem</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soh</a:t>
            </a:r>
            <a:r>
              <a:rPr lang="en-US" sz="900" kern="1200" dirty="0" smtClean="0">
                <a:solidFill>
                  <a:schemeClr val="tx1"/>
                </a:solidFill>
                <a:latin typeface="Segoe UI Light" pitchFamily="34" charset="0"/>
                <a:ea typeface="+mn-ea"/>
                <a:cs typeface="+mn-cs"/>
              </a:rPr>
              <a:t> </a:t>
            </a:r>
          </a:p>
          <a:p>
            <a:r>
              <a:rPr lang="en-US" sz="900" kern="1200" dirty="0" smtClean="0">
                <a:solidFill>
                  <a:schemeClr val="tx1"/>
                </a:solidFill>
                <a:latin typeface="Segoe UI Light" pitchFamily="34" charset="0"/>
                <a:ea typeface="+mn-ea"/>
                <a:cs typeface="+mn-cs"/>
              </a:rPr>
              <a:t>  inner join </a:t>
            </a:r>
          </a:p>
          <a:p>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Sales.SalesOrderDetail_test</a:t>
            </a:r>
            <a:r>
              <a:rPr lang="en-US" sz="900" kern="1200" dirty="0" smtClean="0">
                <a:solidFill>
                  <a:schemeClr val="tx1"/>
                </a:solidFill>
                <a:latin typeface="Segoe UI Light" pitchFamily="34" charset="0"/>
                <a:ea typeface="+mn-ea"/>
                <a:cs typeface="+mn-cs"/>
              </a:rPr>
              <a:t> sod </a:t>
            </a:r>
          </a:p>
          <a:p>
            <a:r>
              <a:rPr lang="en-US" sz="900" kern="1200" dirty="0" smtClean="0">
                <a:solidFill>
                  <a:schemeClr val="tx1"/>
                </a:solidFill>
                <a:latin typeface="Segoe UI Light" pitchFamily="34" charset="0"/>
                <a:ea typeface="+mn-ea"/>
                <a:cs typeface="+mn-cs"/>
              </a:rPr>
              <a:t>  on </a:t>
            </a:r>
            <a:r>
              <a:rPr lang="en-US" sz="900" kern="1200" dirty="0" err="1" smtClean="0">
                <a:solidFill>
                  <a:schemeClr val="tx1"/>
                </a:solidFill>
                <a:latin typeface="Segoe UI Light" pitchFamily="34" charset="0"/>
                <a:ea typeface="+mn-ea"/>
                <a:cs typeface="+mn-cs"/>
              </a:rPr>
              <a:t>soh.SalesOrderID</a:t>
            </a:r>
            <a:r>
              <a:rPr lang="en-US" sz="900" kern="1200" dirty="0" smtClean="0">
                <a:solidFill>
                  <a:schemeClr val="tx1"/>
                </a:solidFill>
                <a:latin typeface="Segoe UI Light" pitchFamily="34" charset="0"/>
                <a:ea typeface="+mn-ea"/>
                <a:cs typeface="+mn-cs"/>
              </a:rPr>
              <a:t> = </a:t>
            </a:r>
            <a:r>
              <a:rPr lang="en-US" sz="900" kern="1200" dirty="0" err="1" smtClean="0">
                <a:solidFill>
                  <a:schemeClr val="tx1"/>
                </a:solidFill>
                <a:latin typeface="Segoe UI Light" pitchFamily="34" charset="0"/>
                <a:ea typeface="+mn-ea"/>
                <a:cs typeface="+mn-cs"/>
              </a:rPr>
              <a:t>sod.SalesOrderID</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where </a:t>
            </a:r>
            <a:r>
              <a:rPr lang="en-US" sz="900" kern="1200" dirty="0" err="1" smtClean="0">
                <a:solidFill>
                  <a:schemeClr val="tx1"/>
                </a:solidFill>
                <a:latin typeface="Segoe UI Light" pitchFamily="34" charset="0"/>
                <a:ea typeface="+mn-ea"/>
                <a:cs typeface="+mn-cs"/>
              </a:rPr>
              <a:t>soh.SalesOrderID</a:t>
            </a:r>
            <a:r>
              <a:rPr lang="en-US" sz="900" kern="1200" dirty="0" smtClean="0">
                <a:solidFill>
                  <a:schemeClr val="tx1"/>
                </a:solidFill>
                <a:latin typeface="Segoe UI Light" pitchFamily="34" charset="0"/>
                <a:ea typeface="+mn-ea"/>
                <a:cs typeface="+mn-cs"/>
              </a:rPr>
              <a:t> = @</a:t>
            </a:r>
            <a:r>
              <a:rPr lang="en-US" sz="900" kern="1200" dirty="0" err="1" smtClean="0">
                <a:solidFill>
                  <a:schemeClr val="tx1"/>
                </a:solidFill>
                <a:latin typeface="Segoe UI Light" pitchFamily="34" charset="0"/>
                <a:ea typeface="+mn-ea"/>
                <a:cs typeface="+mn-cs"/>
              </a:rPr>
              <a:t>SalesOrderID</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set @</a:t>
            </a:r>
            <a:r>
              <a:rPr lang="en-US" sz="900" kern="1200" dirty="0" err="1" smtClean="0">
                <a:solidFill>
                  <a:schemeClr val="tx1"/>
                </a:solidFill>
                <a:latin typeface="Segoe UI Light" pitchFamily="34" charset="0"/>
                <a:ea typeface="+mn-ea"/>
                <a:cs typeface="+mn-cs"/>
              </a:rPr>
              <a:t>i</a:t>
            </a:r>
            <a:r>
              <a:rPr lang="en-US" sz="900" kern="1200" dirty="0" smtClean="0">
                <a:solidFill>
                  <a:schemeClr val="tx1"/>
                </a:solidFill>
                <a:latin typeface="Segoe UI Light" pitchFamily="34" charset="0"/>
                <a:ea typeface="+mn-ea"/>
                <a:cs typeface="+mn-cs"/>
              </a:rPr>
              <a:t> += 1</a:t>
            </a:r>
          </a:p>
          <a:p>
            <a:r>
              <a:rPr lang="en-US" sz="900" kern="1200" dirty="0" smtClean="0">
                <a:solidFill>
                  <a:schemeClr val="tx1"/>
                </a:solidFill>
                <a:latin typeface="Segoe UI Light" pitchFamily="34" charset="0"/>
                <a:ea typeface="+mn-ea"/>
                <a:cs typeface="+mn-cs"/>
              </a:rPr>
              <a:t>end</a:t>
            </a:r>
          </a:p>
          <a:p>
            <a:r>
              <a:rPr lang="en-US" sz="900" kern="1200" dirty="0" smtClean="0">
                <a:solidFill>
                  <a:schemeClr val="tx1"/>
                </a:solidFill>
                <a:latin typeface="Segoe UI Light" pitchFamily="34" charset="0"/>
                <a:ea typeface="+mn-ea"/>
                <a:cs typeface="+mn-cs"/>
              </a:rPr>
              <a:t>select </a:t>
            </a:r>
            <a:r>
              <a:rPr lang="en-US" sz="900" kern="1200" dirty="0" err="1" smtClean="0">
                <a:solidFill>
                  <a:schemeClr val="tx1"/>
                </a:solidFill>
                <a:latin typeface="Segoe UI Light" pitchFamily="34" charset="0"/>
                <a:ea typeface="+mn-ea"/>
                <a:cs typeface="+mn-cs"/>
              </a:rPr>
              <a:t>datediff</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ms</a:t>
            </a:r>
            <a:r>
              <a:rPr lang="en-US" sz="900" kern="1200" dirty="0" smtClean="0">
                <a:solidFill>
                  <a:schemeClr val="tx1"/>
                </a:solidFill>
                <a:latin typeface="Segoe UI Light" pitchFamily="34" charset="0"/>
                <a:ea typeface="+mn-ea"/>
                <a:cs typeface="+mn-cs"/>
              </a:rPr>
              <a:t>,@start, </a:t>
            </a:r>
            <a:r>
              <a:rPr lang="en-US" sz="900" kern="1200" dirty="0" err="1" smtClean="0">
                <a:solidFill>
                  <a:schemeClr val="tx1"/>
                </a:solidFill>
                <a:latin typeface="Segoe UI Light" pitchFamily="34" charset="0"/>
                <a:ea typeface="+mn-ea"/>
                <a:cs typeface="+mn-cs"/>
              </a:rPr>
              <a:t>sysdatetime</a:t>
            </a:r>
            <a:r>
              <a:rPr lang="en-US" sz="900" kern="1200" dirty="0" smtClean="0">
                <a:solidFill>
                  <a:schemeClr val="tx1"/>
                </a:solidFill>
                <a:latin typeface="Segoe UI Light" pitchFamily="34" charset="0"/>
                <a:ea typeface="+mn-ea"/>
                <a:cs typeface="+mn-cs"/>
              </a:rPr>
              <a:t>()) as 'elapse time in </a:t>
            </a:r>
            <a:r>
              <a:rPr lang="en-US" sz="900" kern="1200" dirty="0" err="1" smtClean="0">
                <a:solidFill>
                  <a:schemeClr val="tx1"/>
                </a:solidFill>
                <a:latin typeface="Segoe UI Light" pitchFamily="34" charset="0"/>
                <a:ea typeface="+mn-ea"/>
                <a:cs typeface="+mn-cs"/>
              </a:rPr>
              <a:t>ms'</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go</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 look at query exec stats</a:t>
            </a:r>
          </a:p>
          <a:p>
            <a:r>
              <a:rPr lang="en-US" sz="900" kern="1200" dirty="0" smtClean="0">
                <a:solidFill>
                  <a:schemeClr val="tx1"/>
                </a:solidFill>
                <a:latin typeface="Segoe UI Light" pitchFamily="34" charset="0"/>
                <a:ea typeface="+mn-ea"/>
                <a:cs typeface="+mn-cs"/>
              </a:rPr>
              <a:t>select --</a:t>
            </a:r>
            <a:r>
              <a:rPr lang="en-US" sz="900" kern="1200" dirty="0" err="1" smtClean="0">
                <a:solidFill>
                  <a:schemeClr val="tx1"/>
                </a:solidFill>
                <a:latin typeface="Segoe UI Light" pitchFamily="34" charset="0"/>
                <a:ea typeface="+mn-ea"/>
                <a:cs typeface="+mn-cs"/>
              </a:rPr>
              <a:t>st.objectid</a:t>
            </a:r>
            <a:r>
              <a:rPr lang="en-US" sz="900" kern="1200" dirty="0" smtClean="0">
                <a:solidFill>
                  <a:schemeClr val="tx1"/>
                </a:solidFill>
                <a:latin typeface="Segoe UI Light" pitchFamily="34" charset="0"/>
                <a:ea typeface="+mn-ea"/>
                <a:cs typeface="+mn-cs"/>
              </a:rPr>
              <a:t>, </a:t>
            </a:r>
          </a:p>
          <a:p>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object_name</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st.objectid</a:t>
            </a:r>
            <a:r>
              <a:rPr lang="en-US" sz="900" kern="1200" dirty="0" smtClean="0">
                <a:solidFill>
                  <a:schemeClr val="tx1"/>
                </a:solidFill>
                <a:latin typeface="Segoe UI Light" pitchFamily="34" charset="0"/>
                <a:ea typeface="+mn-ea"/>
                <a:cs typeface="+mn-cs"/>
              </a:rPr>
              <a:t>) as 'object name', </a:t>
            </a:r>
          </a:p>
          <a:p>
            <a:r>
              <a:rPr lang="en-US" sz="900" kern="1200" dirty="0" smtClean="0">
                <a:solidFill>
                  <a:schemeClr val="tx1"/>
                </a:solidFill>
                <a:latin typeface="Segoe UI Light" pitchFamily="34" charset="0"/>
                <a:ea typeface="+mn-ea"/>
                <a:cs typeface="+mn-cs"/>
              </a:rPr>
              <a:t>       SUBSTRING(</a:t>
            </a:r>
            <a:r>
              <a:rPr lang="en-US" sz="900" kern="1200" dirty="0" err="1" smtClean="0">
                <a:solidFill>
                  <a:schemeClr val="tx1"/>
                </a:solidFill>
                <a:latin typeface="Segoe UI Light" pitchFamily="34" charset="0"/>
                <a:ea typeface="+mn-ea"/>
                <a:cs typeface="+mn-cs"/>
              </a:rPr>
              <a:t>st.text</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qs.statement_start_offset</a:t>
            </a:r>
            <a:r>
              <a:rPr lang="en-US" sz="900" kern="1200" dirty="0" smtClean="0">
                <a:solidFill>
                  <a:schemeClr val="tx1"/>
                </a:solidFill>
                <a:latin typeface="Segoe UI Light" pitchFamily="34" charset="0"/>
                <a:ea typeface="+mn-ea"/>
                <a:cs typeface="+mn-cs"/>
              </a:rPr>
              <a:t>/2) + 1, ((</a:t>
            </a:r>
            <a:r>
              <a:rPr lang="en-US" sz="900" kern="1200" dirty="0" err="1" smtClean="0">
                <a:solidFill>
                  <a:schemeClr val="tx1"/>
                </a:solidFill>
                <a:latin typeface="Segoe UI Light" pitchFamily="34" charset="0"/>
                <a:ea typeface="+mn-ea"/>
                <a:cs typeface="+mn-cs"/>
              </a:rPr>
              <a:t>qs.statement_end_offset-qs.statement_start_offset</a:t>
            </a:r>
            <a:r>
              <a:rPr lang="en-US" sz="900" kern="1200" dirty="0" smtClean="0">
                <a:solidFill>
                  <a:schemeClr val="tx1"/>
                </a:solidFill>
                <a:latin typeface="Segoe UI Light" pitchFamily="34" charset="0"/>
                <a:ea typeface="+mn-ea"/>
                <a:cs typeface="+mn-cs"/>
              </a:rPr>
              <a:t>)/2) + 1) as [query text], </a:t>
            </a:r>
          </a:p>
          <a:p>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qs.creation_time</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qs.last_execution_time</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qs.execution_count</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qs.total_worker_time</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qs.last_worker_time</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qs.min_worker_time</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qs.max_worker_time</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qs.total_elapsed_time</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qs.last_elapsed_time</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qs.min_elapsed_time</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qs.max_elapsed_time</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from </a:t>
            </a:r>
            <a:r>
              <a:rPr lang="en-US" sz="900" kern="1200" dirty="0" err="1" smtClean="0">
                <a:solidFill>
                  <a:schemeClr val="tx1"/>
                </a:solidFill>
                <a:latin typeface="Segoe UI Light" pitchFamily="34" charset="0"/>
                <a:ea typeface="+mn-ea"/>
                <a:cs typeface="+mn-cs"/>
              </a:rPr>
              <a:t>sys.dm_exec_query_stats</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qs</a:t>
            </a:r>
            <a:r>
              <a:rPr lang="en-US" sz="900" kern="1200" dirty="0" smtClean="0">
                <a:solidFill>
                  <a:schemeClr val="tx1"/>
                </a:solidFill>
                <a:latin typeface="Segoe UI Light" pitchFamily="34" charset="0"/>
                <a:ea typeface="+mn-ea"/>
                <a:cs typeface="+mn-cs"/>
              </a:rPr>
              <a:t> cross apply </a:t>
            </a:r>
            <a:r>
              <a:rPr lang="en-US" sz="900" kern="1200" dirty="0" err="1" smtClean="0">
                <a:solidFill>
                  <a:schemeClr val="tx1"/>
                </a:solidFill>
                <a:latin typeface="Segoe UI Light" pitchFamily="34" charset="0"/>
                <a:ea typeface="+mn-ea"/>
                <a:cs typeface="+mn-cs"/>
              </a:rPr>
              <a:t>sys.dm_exec_sql_text</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sql_handle</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st</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order by </a:t>
            </a:r>
            <a:r>
              <a:rPr lang="en-US" sz="900" kern="1200" dirty="0" err="1" smtClean="0">
                <a:solidFill>
                  <a:schemeClr val="tx1"/>
                </a:solidFill>
                <a:latin typeface="Segoe UI Light" pitchFamily="34" charset="0"/>
                <a:ea typeface="+mn-ea"/>
                <a:cs typeface="+mn-cs"/>
              </a:rPr>
              <a:t>qs.total_worker_time</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desc</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go</a:t>
            </a:r>
          </a:p>
          <a:p>
            <a:endParaRPr lang="en-US" sz="900" kern="1200" dirty="0" smtClean="0">
              <a:solidFill>
                <a:schemeClr val="tx1"/>
              </a:solidFill>
              <a:latin typeface="Segoe UI Light" pitchFamily="34" charset="0"/>
              <a:ea typeface="+mn-ea"/>
              <a:cs typeface="+mn-cs"/>
            </a:endParaRP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 go back and look at the query plans</a:t>
            </a:r>
          </a:p>
          <a:p>
            <a:endParaRPr lang="en-US" sz="900" kern="1200" dirty="0" smtClean="0">
              <a:solidFill>
                <a:schemeClr val="tx1"/>
              </a:solidFill>
              <a:latin typeface="Segoe UI Light" pitchFamily="34" charset="0"/>
              <a:ea typeface="+mn-ea"/>
              <a:cs typeface="+mn-cs"/>
            </a:endParaRP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 verify indexes on the tables</a:t>
            </a:r>
          </a:p>
          <a:p>
            <a:r>
              <a:rPr lang="en-US" sz="900" kern="1200" dirty="0" smtClean="0">
                <a:solidFill>
                  <a:schemeClr val="tx1"/>
                </a:solidFill>
                <a:latin typeface="Segoe UI Light" pitchFamily="34" charset="0"/>
                <a:ea typeface="+mn-ea"/>
                <a:cs typeface="+mn-cs"/>
              </a:rPr>
              <a:t>SELECT </a:t>
            </a:r>
            <a:r>
              <a:rPr lang="en-US" sz="900" kern="1200" dirty="0" err="1" smtClean="0">
                <a:solidFill>
                  <a:schemeClr val="tx1"/>
                </a:solidFill>
                <a:latin typeface="Segoe UI Light" pitchFamily="34" charset="0"/>
                <a:ea typeface="+mn-ea"/>
                <a:cs typeface="+mn-cs"/>
              </a:rPr>
              <a:t>object_name</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object_id</a:t>
            </a:r>
            <a:r>
              <a:rPr lang="en-US" sz="900" kern="1200" dirty="0" smtClean="0">
                <a:solidFill>
                  <a:schemeClr val="tx1"/>
                </a:solidFill>
                <a:latin typeface="Segoe UI Light" pitchFamily="34" charset="0"/>
                <a:ea typeface="+mn-ea"/>
                <a:cs typeface="+mn-cs"/>
              </a:rPr>
              <a:t>) as 'table', </a:t>
            </a:r>
          </a:p>
          <a:p>
            <a:r>
              <a:rPr lang="en-US" sz="900" kern="1200" dirty="0" smtClean="0">
                <a:solidFill>
                  <a:schemeClr val="tx1"/>
                </a:solidFill>
                <a:latin typeface="Segoe UI Light" pitchFamily="34" charset="0"/>
                <a:ea typeface="+mn-ea"/>
                <a:cs typeface="+mn-cs"/>
              </a:rPr>
              <a:t>name as 'index', </a:t>
            </a:r>
          </a:p>
          <a:p>
            <a:r>
              <a:rPr lang="en-US" sz="900" kern="1200" dirty="0" smtClean="0">
                <a:solidFill>
                  <a:schemeClr val="tx1"/>
                </a:solidFill>
                <a:latin typeface="Segoe UI Light" pitchFamily="34" charset="0"/>
                <a:ea typeface="+mn-ea"/>
                <a:cs typeface="+mn-cs"/>
              </a:rPr>
              <a:t>type,</a:t>
            </a:r>
          </a:p>
          <a:p>
            <a:r>
              <a:rPr lang="en-US" sz="900" kern="1200" dirty="0" err="1" smtClean="0">
                <a:solidFill>
                  <a:schemeClr val="tx1"/>
                </a:solidFill>
                <a:latin typeface="Segoe UI Light" pitchFamily="34" charset="0"/>
                <a:ea typeface="+mn-ea"/>
                <a:cs typeface="+mn-cs"/>
              </a:rPr>
              <a:t>type_desc</a:t>
            </a:r>
            <a:r>
              <a:rPr lang="en-US" sz="900" kern="1200" dirty="0" smtClean="0">
                <a:solidFill>
                  <a:schemeClr val="tx1"/>
                </a:solidFill>
                <a:latin typeface="Segoe UI Light" pitchFamily="34" charset="0"/>
                <a:ea typeface="+mn-ea"/>
                <a:cs typeface="+mn-cs"/>
              </a:rPr>
              <a:t> FROM </a:t>
            </a:r>
            <a:r>
              <a:rPr lang="en-US" sz="900" kern="1200" dirty="0" err="1" smtClean="0">
                <a:solidFill>
                  <a:schemeClr val="tx1"/>
                </a:solidFill>
                <a:latin typeface="Segoe UI Light" pitchFamily="34" charset="0"/>
                <a:ea typeface="+mn-ea"/>
                <a:cs typeface="+mn-cs"/>
              </a:rPr>
              <a:t>sys.indexes</a:t>
            </a:r>
            <a:r>
              <a:rPr lang="en-US" sz="900" kern="1200" dirty="0" smtClean="0">
                <a:solidFill>
                  <a:schemeClr val="tx1"/>
                </a:solidFill>
                <a:latin typeface="Segoe UI Light" pitchFamily="34" charset="0"/>
                <a:ea typeface="+mn-ea"/>
                <a:cs typeface="+mn-cs"/>
              </a:rPr>
              <a:t> </a:t>
            </a:r>
          </a:p>
          <a:p>
            <a:r>
              <a:rPr lang="en-US" sz="900" kern="1200" dirty="0" smtClean="0">
                <a:solidFill>
                  <a:schemeClr val="tx1"/>
                </a:solidFill>
                <a:latin typeface="Segoe UI Light" pitchFamily="34" charset="0"/>
                <a:ea typeface="+mn-ea"/>
                <a:cs typeface="+mn-cs"/>
              </a:rPr>
              <a:t>WHERE </a:t>
            </a:r>
            <a:r>
              <a:rPr lang="en-US" sz="900" kern="1200" dirty="0" err="1" smtClean="0">
                <a:solidFill>
                  <a:schemeClr val="tx1"/>
                </a:solidFill>
                <a:latin typeface="Segoe UI Light" pitchFamily="34" charset="0"/>
                <a:ea typeface="+mn-ea"/>
                <a:cs typeface="+mn-cs"/>
              </a:rPr>
              <a:t>object_id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object_id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Sales.SalesOrderDetail_test</a:t>
            </a:r>
            <a:r>
              <a:rPr lang="en-US" sz="900" kern="1200" dirty="0" smtClean="0">
                <a:solidFill>
                  <a:schemeClr val="tx1"/>
                </a:solidFill>
                <a:latin typeface="Segoe UI Light" pitchFamily="34" charset="0"/>
                <a:ea typeface="+mn-ea"/>
                <a:cs typeface="+mn-cs"/>
              </a:rPr>
              <a:t>')</a:t>
            </a:r>
          </a:p>
          <a:p>
            <a:endParaRPr lang="en-US" sz="900" kern="1200" dirty="0" smtClean="0">
              <a:solidFill>
                <a:schemeClr val="tx1"/>
              </a:solidFill>
              <a:latin typeface="Segoe UI Light" pitchFamily="34" charset="0"/>
              <a:ea typeface="+mn-ea"/>
              <a:cs typeface="+mn-cs"/>
            </a:endParaRPr>
          </a:p>
          <a:p>
            <a:endParaRPr lang="en-US" sz="900" kern="1200" dirty="0" smtClean="0">
              <a:solidFill>
                <a:schemeClr val="tx1"/>
              </a:solidFill>
              <a:latin typeface="Segoe UI Light" pitchFamily="34" charset="0"/>
              <a:ea typeface="+mn-ea"/>
              <a:cs typeface="+mn-cs"/>
            </a:endParaRPr>
          </a:p>
          <a:p>
            <a:endParaRPr lang="en-US" sz="900" kern="1200" dirty="0" smtClean="0">
              <a:solidFill>
                <a:schemeClr val="tx1"/>
              </a:solidFill>
              <a:latin typeface="Segoe UI Light" pitchFamily="34" charset="0"/>
              <a:ea typeface="+mn-ea"/>
              <a:cs typeface="+mn-cs"/>
            </a:endParaRP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 order requirements</a:t>
            </a:r>
          </a:p>
          <a:p>
            <a:r>
              <a:rPr lang="en-US" sz="900" kern="1200" dirty="0" smtClean="0">
                <a:solidFill>
                  <a:schemeClr val="tx1"/>
                </a:solidFill>
                <a:latin typeface="Segoe UI Light" pitchFamily="34" charset="0"/>
                <a:ea typeface="+mn-ea"/>
                <a:cs typeface="+mn-cs"/>
              </a:rPr>
              <a:t>set statistics time on</a:t>
            </a:r>
          </a:p>
          <a:p>
            <a:r>
              <a:rPr lang="en-US" sz="900" kern="1200" dirty="0" smtClean="0">
                <a:solidFill>
                  <a:schemeClr val="tx1"/>
                </a:solidFill>
                <a:latin typeface="Segoe UI Light" pitchFamily="34" charset="0"/>
                <a:ea typeface="+mn-ea"/>
                <a:cs typeface="+mn-cs"/>
              </a:rPr>
              <a:t>go</a:t>
            </a:r>
          </a:p>
          <a:p>
            <a:r>
              <a:rPr lang="en-US" sz="900" kern="1200" dirty="0" smtClean="0">
                <a:solidFill>
                  <a:schemeClr val="tx1"/>
                </a:solidFill>
                <a:latin typeface="Segoe UI Light" pitchFamily="34" charset="0"/>
                <a:ea typeface="+mn-ea"/>
                <a:cs typeface="+mn-cs"/>
              </a:rPr>
              <a:t>-- disk-based baseline</a:t>
            </a:r>
          </a:p>
          <a:p>
            <a:r>
              <a:rPr lang="en-US" sz="900" kern="1200" dirty="0" smtClean="0">
                <a:solidFill>
                  <a:schemeClr val="tx1"/>
                </a:solidFill>
                <a:latin typeface="Segoe UI Light" pitchFamily="34" charset="0"/>
                <a:ea typeface="+mn-ea"/>
                <a:cs typeface="+mn-cs"/>
              </a:rPr>
              <a:t>select top 10 </a:t>
            </a:r>
            <a:r>
              <a:rPr lang="en-US" sz="900" kern="1200" dirty="0" err="1" smtClean="0">
                <a:solidFill>
                  <a:schemeClr val="tx1"/>
                </a:solidFill>
                <a:latin typeface="Segoe UI Light" pitchFamily="34" charset="0"/>
                <a:ea typeface="+mn-ea"/>
                <a:cs typeface="+mn-cs"/>
              </a:rPr>
              <a:t>ProductID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SalesOrderID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SalesOrderDetailID</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from </a:t>
            </a:r>
            <a:r>
              <a:rPr lang="en-US" sz="900" kern="1200" dirty="0" err="1" smtClean="0">
                <a:solidFill>
                  <a:schemeClr val="tx1"/>
                </a:solidFill>
                <a:latin typeface="Segoe UI Light" pitchFamily="34" charset="0"/>
                <a:ea typeface="+mn-ea"/>
                <a:cs typeface="+mn-cs"/>
              </a:rPr>
              <a:t>Sales.SalesOrderDetail_ondisk</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order by </a:t>
            </a:r>
            <a:r>
              <a:rPr lang="en-US" sz="900" kern="1200" dirty="0" err="1" smtClean="0">
                <a:solidFill>
                  <a:schemeClr val="tx1"/>
                </a:solidFill>
                <a:latin typeface="Segoe UI Light" pitchFamily="34" charset="0"/>
                <a:ea typeface="+mn-ea"/>
                <a:cs typeface="+mn-cs"/>
              </a:rPr>
              <a:t>ProductID</a:t>
            </a:r>
            <a:endParaRPr lang="en-US" sz="900" kern="1200" dirty="0" smtClean="0">
              <a:solidFill>
                <a:schemeClr val="tx1"/>
              </a:solidFill>
              <a:latin typeface="Segoe UI Light" pitchFamily="34" charset="0"/>
              <a:ea typeface="+mn-ea"/>
              <a:cs typeface="+mn-cs"/>
            </a:endParaRP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select top 10 </a:t>
            </a:r>
            <a:r>
              <a:rPr lang="en-US" sz="900" kern="1200" dirty="0" err="1" smtClean="0">
                <a:solidFill>
                  <a:schemeClr val="tx1"/>
                </a:solidFill>
                <a:latin typeface="Segoe UI Light" pitchFamily="34" charset="0"/>
                <a:ea typeface="+mn-ea"/>
                <a:cs typeface="+mn-cs"/>
              </a:rPr>
              <a:t>ProductID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SalesOrderID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SalesOrderDetailID</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from </a:t>
            </a:r>
            <a:r>
              <a:rPr lang="en-US" sz="900" kern="1200" dirty="0" err="1" smtClean="0">
                <a:solidFill>
                  <a:schemeClr val="tx1"/>
                </a:solidFill>
                <a:latin typeface="Segoe UI Light" pitchFamily="34" charset="0"/>
                <a:ea typeface="+mn-ea"/>
                <a:cs typeface="+mn-cs"/>
              </a:rPr>
              <a:t>Sales.SalesOrderDetail_ondisk</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where </a:t>
            </a:r>
            <a:r>
              <a:rPr lang="en-US" sz="900" kern="1200" dirty="0" err="1" smtClean="0">
                <a:solidFill>
                  <a:schemeClr val="tx1"/>
                </a:solidFill>
                <a:latin typeface="Segoe UI Light" pitchFamily="34" charset="0"/>
                <a:ea typeface="+mn-ea"/>
                <a:cs typeface="+mn-cs"/>
              </a:rPr>
              <a:t>ProductID</a:t>
            </a:r>
            <a:r>
              <a:rPr lang="en-US" sz="900" kern="1200" dirty="0" smtClean="0">
                <a:solidFill>
                  <a:schemeClr val="tx1"/>
                </a:solidFill>
                <a:latin typeface="Segoe UI Light" pitchFamily="34" charset="0"/>
                <a:ea typeface="+mn-ea"/>
                <a:cs typeface="+mn-cs"/>
              </a:rPr>
              <a:t> &gt; 1000</a:t>
            </a:r>
          </a:p>
          <a:p>
            <a:r>
              <a:rPr lang="en-US" sz="900" kern="1200" dirty="0" smtClean="0">
                <a:solidFill>
                  <a:schemeClr val="tx1"/>
                </a:solidFill>
                <a:latin typeface="Segoe UI Light" pitchFamily="34" charset="0"/>
                <a:ea typeface="+mn-ea"/>
                <a:cs typeface="+mn-cs"/>
              </a:rPr>
              <a:t>go</a:t>
            </a:r>
          </a:p>
          <a:p>
            <a:endParaRPr lang="en-US" sz="900" kern="1200" dirty="0" smtClean="0">
              <a:solidFill>
                <a:schemeClr val="tx1"/>
              </a:solidFill>
              <a:latin typeface="Segoe UI Light" pitchFamily="34" charset="0"/>
              <a:ea typeface="+mn-ea"/>
              <a:cs typeface="+mn-cs"/>
            </a:endParaRP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 memory-optimized table</a:t>
            </a:r>
          </a:p>
          <a:p>
            <a:r>
              <a:rPr lang="en-US" sz="900" kern="1200" dirty="0" smtClean="0">
                <a:solidFill>
                  <a:schemeClr val="tx1"/>
                </a:solidFill>
                <a:latin typeface="Segoe UI Light" pitchFamily="34" charset="0"/>
                <a:ea typeface="+mn-ea"/>
                <a:cs typeface="+mn-cs"/>
              </a:rPr>
              <a:t>select top 10 </a:t>
            </a:r>
            <a:r>
              <a:rPr lang="en-US" sz="900" kern="1200" dirty="0" err="1" smtClean="0">
                <a:solidFill>
                  <a:schemeClr val="tx1"/>
                </a:solidFill>
                <a:latin typeface="Segoe UI Light" pitchFamily="34" charset="0"/>
                <a:ea typeface="+mn-ea"/>
                <a:cs typeface="+mn-cs"/>
              </a:rPr>
              <a:t>ProductID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SalesOrderID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SalesOrderDetailID</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from </a:t>
            </a:r>
            <a:r>
              <a:rPr lang="en-US" sz="900" kern="1200" dirty="0" err="1" smtClean="0">
                <a:solidFill>
                  <a:schemeClr val="tx1"/>
                </a:solidFill>
                <a:latin typeface="Segoe UI Light" pitchFamily="34" charset="0"/>
                <a:ea typeface="+mn-ea"/>
                <a:cs typeface="+mn-cs"/>
              </a:rPr>
              <a:t>Sales.SalesOrderDetail_test</a:t>
            </a:r>
            <a:r>
              <a:rPr lang="en-US" sz="900" kern="1200" dirty="0" smtClean="0">
                <a:solidFill>
                  <a:schemeClr val="tx1"/>
                </a:solidFill>
                <a:latin typeface="Segoe UI Light" pitchFamily="34" charset="0"/>
                <a:ea typeface="+mn-ea"/>
                <a:cs typeface="+mn-cs"/>
              </a:rPr>
              <a:t> </a:t>
            </a:r>
          </a:p>
          <a:p>
            <a:r>
              <a:rPr lang="en-US" sz="900" kern="1200" dirty="0" smtClean="0">
                <a:solidFill>
                  <a:schemeClr val="tx1"/>
                </a:solidFill>
                <a:latin typeface="Segoe UI Light" pitchFamily="34" charset="0"/>
                <a:ea typeface="+mn-ea"/>
                <a:cs typeface="+mn-cs"/>
              </a:rPr>
              <a:t>order by </a:t>
            </a:r>
            <a:r>
              <a:rPr lang="en-US" sz="900" kern="1200" dirty="0" err="1" smtClean="0">
                <a:solidFill>
                  <a:schemeClr val="tx1"/>
                </a:solidFill>
                <a:latin typeface="Segoe UI Light" pitchFamily="34" charset="0"/>
                <a:ea typeface="+mn-ea"/>
                <a:cs typeface="+mn-cs"/>
              </a:rPr>
              <a:t>ProductID</a:t>
            </a:r>
            <a:endParaRPr lang="en-US" sz="900" kern="1200" dirty="0" smtClean="0">
              <a:solidFill>
                <a:schemeClr val="tx1"/>
              </a:solidFill>
              <a:latin typeface="Segoe UI Light" pitchFamily="34" charset="0"/>
              <a:ea typeface="+mn-ea"/>
              <a:cs typeface="+mn-cs"/>
            </a:endParaRP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select top 10 </a:t>
            </a:r>
            <a:r>
              <a:rPr lang="en-US" sz="900" kern="1200" dirty="0" err="1" smtClean="0">
                <a:solidFill>
                  <a:schemeClr val="tx1"/>
                </a:solidFill>
                <a:latin typeface="Segoe UI Light" pitchFamily="34" charset="0"/>
                <a:ea typeface="+mn-ea"/>
                <a:cs typeface="+mn-cs"/>
              </a:rPr>
              <a:t>ProductID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SalesOrderID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SalesOrderDetailID</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from </a:t>
            </a:r>
            <a:r>
              <a:rPr lang="en-US" sz="900" kern="1200" dirty="0" err="1" smtClean="0">
                <a:solidFill>
                  <a:schemeClr val="tx1"/>
                </a:solidFill>
                <a:latin typeface="Segoe UI Light" pitchFamily="34" charset="0"/>
                <a:ea typeface="+mn-ea"/>
                <a:cs typeface="+mn-cs"/>
              </a:rPr>
              <a:t>Sales.SalesOrderDetail_test</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where </a:t>
            </a:r>
            <a:r>
              <a:rPr lang="en-US" sz="900" kern="1200" dirty="0" err="1" smtClean="0">
                <a:solidFill>
                  <a:schemeClr val="tx1"/>
                </a:solidFill>
                <a:latin typeface="Segoe UI Light" pitchFamily="34" charset="0"/>
                <a:ea typeface="+mn-ea"/>
                <a:cs typeface="+mn-cs"/>
              </a:rPr>
              <a:t>ProductID</a:t>
            </a:r>
            <a:r>
              <a:rPr lang="en-US" sz="900" kern="1200" dirty="0" smtClean="0">
                <a:solidFill>
                  <a:schemeClr val="tx1"/>
                </a:solidFill>
                <a:latin typeface="Segoe UI Light" pitchFamily="34" charset="0"/>
                <a:ea typeface="+mn-ea"/>
                <a:cs typeface="+mn-cs"/>
              </a:rPr>
              <a:t> &gt; 1000</a:t>
            </a:r>
          </a:p>
          <a:p>
            <a:r>
              <a:rPr lang="en-US" sz="900" kern="1200" dirty="0" smtClean="0">
                <a:solidFill>
                  <a:schemeClr val="tx1"/>
                </a:solidFill>
                <a:latin typeface="Segoe UI Light" pitchFamily="34" charset="0"/>
                <a:ea typeface="+mn-ea"/>
                <a:cs typeface="+mn-cs"/>
              </a:rPr>
              <a:t>go</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set statistics time off</a:t>
            </a:r>
          </a:p>
          <a:p>
            <a:r>
              <a:rPr lang="en-US" sz="900" kern="1200" dirty="0" smtClean="0">
                <a:solidFill>
                  <a:schemeClr val="tx1"/>
                </a:solidFill>
                <a:latin typeface="Segoe UI Light" pitchFamily="34" charset="0"/>
                <a:ea typeface="+mn-ea"/>
                <a:cs typeface="+mn-cs"/>
              </a:rPr>
              <a:t>go</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 fix it!</a:t>
            </a:r>
          </a:p>
          <a:p>
            <a:r>
              <a:rPr lang="en-US" sz="900" kern="1200" dirty="0" smtClean="0">
                <a:solidFill>
                  <a:schemeClr val="tx1"/>
                </a:solidFill>
                <a:latin typeface="Segoe UI Light" pitchFamily="34" charset="0"/>
                <a:ea typeface="+mn-ea"/>
                <a:cs typeface="+mn-cs"/>
              </a:rPr>
              <a:t>IF </a:t>
            </a:r>
            <a:r>
              <a:rPr lang="en-US" sz="900" kern="1200" dirty="0" err="1" smtClean="0">
                <a:solidFill>
                  <a:schemeClr val="tx1"/>
                </a:solidFill>
                <a:latin typeface="Segoe UI Light" pitchFamily="34" charset="0"/>
                <a:ea typeface="+mn-ea"/>
                <a:cs typeface="+mn-cs"/>
              </a:rPr>
              <a:t>object_id</a:t>
            </a:r>
            <a:r>
              <a:rPr lang="en-US" sz="900" kern="1200" dirty="0" smtClean="0">
                <a:solidFill>
                  <a:schemeClr val="tx1"/>
                </a:solidFill>
                <a:latin typeface="Segoe UI Light" pitchFamily="34" charset="0"/>
                <a:ea typeface="+mn-ea"/>
                <a:cs typeface="+mn-cs"/>
              </a:rPr>
              <a:t>('[Sales].[</a:t>
            </a:r>
            <a:r>
              <a:rPr lang="en-US" sz="900" kern="1200" dirty="0" err="1" smtClean="0">
                <a:solidFill>
                  <a:schemeClr val="tx1"/>
                </a:solidFill>
                <a:latin typeface="Segoe UI Light" pitchFamily="34" charset="0"/>
                <a:ea typeface="+mn-ea"/>
                <a:cs typeface="+mn-cs"/>
              </a:rPr>
              <a:t>SalesOrderDetail_test</a:t>
            </a:r>
            <a:r>
              <a:rPr lang="en-US" sz="900" kern="1200" dirty="0" smtClean="0">
                <a:solidFill>
                  <a:schemeClr val="tx1"/>
                </a:solidFill>
                <a:latin typeface="Segoe UI Light" pitchFamily="34" charset="0"/>
                <a:ea typeface="+mn-ea"/>
                <a:cs typeface="+mn-cs"/>
              </a:rPr>
              <a:t>]') IS NOT NULL</a:t>
            </a:r>
          </a:p>
          <a:p>
            <a:r>
              <a:rPr lang="en-US" sz="900" kern="1200" dirty="0" smtClean="0">
                <a:solidFill>
                  <a:schemeClr val="tx1"/>
                </a:solidFill>
                <a:latin typeface="Segoe UI Light" pitchFamily="34" charset="0"/>
                <a:ea typeface="+mn-ea"/>
                <a:cs typeface="+mn-cs"/>
              </a:rPr>
              <a:t>DROP TABLE [Sales].[</a:t>
            </a:r>
            <a:r>
              <a:rPr lang="en-US" sz="900" kern="1200" dirty="0" err="1" smtClean="0">
                <a:solidFill>
                  <a:schemeClr val="tx1"/>
                </a:solidFill>
                <a:latin typeface="Segoe UI Light" pitchFamily="34" charset="0"/>
                <a:ea typeface="+mn-ea"/>
                <a:cs typeface="+mn-cs"/>
              </a:rPr>
              <a:t>SalesOrderDetail_test</a:t>
            </a:r>
            <a:r>
              <a:rPr lang="en-US" sz="900" kern="1200" dirty="0" smtClean="0">
                <a:solidFill>
                  <a:schemeClr val="tx1"/>
                </a:solidFill>
                <a:latin typeface="Segoe UI Light" pitchFamily="34" charset="0"/>
                <a:ea typeface="+mn-ea"/>
                <a:cs typeface="+mn-cs"/>
              </a:rPr>
              <a:t>] </a:t>
            </a:r>
          </a:p>
          <a:p>
            <a:r>
              <a:rPr lang="en-US" sz="900" kern="1200" dirty="0" smtClean="0">
                <a:solidFill>
                  <a:schemeClr val="tx1"/>
                </a:solidFill>
                <a:latin typeface="Segoe UI Light" pitchFamily="34" charset="0"/>
                <a:ea typeface="+mn-ea"/>
                <a:cs typeface="+mn-cs"/>
              </a:rPr>
              <a:t>GO</a:t>
            </a:r>
          </a:p>
          <a:p>
            <a:r>
              <a:rPr lang="en-US" sz="900" kern="1200" dirty="0" smtClean="0">
                <a:solidFill>
                  <a:schemeClr val="tx1"/>
                </a:solidFill>
                <a:latin typeface="Segoe UI Light" pitchFamily="34" charset="0"/>
                <a:ea typeface="+mn-ea"/>
                <a:cs typeface="+mn-cs"/>
              </a:rPr>
              <a:t>CREATE TABLE [Sales].[</a:t>
            </a:r>
            <a:r>
              <a:rPr lang="en-US" sz="900" kern="1200" dirty="0" err="1" smtClean="0">
                <a:solidFill>
                  <a:schemeClr val="tx1"/>
                </a:solidFill>
                <a:latin typeface="Segoe UI Light" pitchFamily="34" charset="0"/>
                <a:ea typeface="+mn-ea"/>
                <a:cs typeface="+mn-cs"/>
              </a:rPr>
              <a:t>SalesOrderDetail_test</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 change 1) add index on </a:t>
            </a:r>
            <a:r>
              <a:rPr lang="en-US" sz="900" kern="1200" dirty="0" err="1" smtClean="0">
                <a:solidFill>
                  <a:schemeClr val="tx1"/>
                </a:solidFill>
                <a:latin typeface="Segoe UI Light" pitchFamily="34" charset="0"/>
                <a:ea typeface="+mn-ea"/>
                <a:cs typeface="+mn-cs"/>
              </a:rPr>
              <a:t>SalesOrderID</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SalesOrderID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NOT NULL INDEX </a:t>
            </a:r>
            <a:r>
              <a:rPr lang="en-US" sz="900" kern="1200" dirty="0" err="1" smtClean="0">
                <a:solidFill>
                  <a:schemeClr val="tx1"/>
                </a:solidFill>
                <a:latin typeface="Segoe UI Light" pitchFamily="34" charset="0"/>
                <a:ea typeface="+mn-ea"/>
                <a:cs typeface="+mn-cs"/>
              </a:rPr>
              <a:t>IX_SalesOrderID</a:t>
            </a:r>
            <a:r>
              <a:rPr lang="en-US" sz="900" kern="1200" dirty="0" smtClean="0">
                <a:solidFill>
                  <a:schemeClr val="tx1"/>
                </a:solidFill>
                <a:latin typeface="Segoe UI Light" pitchFamily="34" charset="0"/>
                <a:ea typeface="+mn-ea"/>
                <a:cs typeface="+mn-cs"/>
              </a:rPr>
              <a:t> HASH WITH (BUCKET_COUNT=10000000),</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SalesOrderDetailID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NOT NULL,</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CarrierTrackingNumber</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nvarchar</a:t>
            </a:r>
            <a:r>
              <a:rPr lang="en-US" sz="900" kern="1200" dirty="0" smtClean="0">
                <a:solidFill>
                  <a:schemeClr val="tx1"/>
                </a:solidFill>
                <a:latin typeface="Segoe UI Light" pitchFamily="34" charset="0"/>
                <a:ea typeface="+mn-ea"/>
                <a:cs typeface="+mn-cs"/>
              </a:rPr>
              <a:t>](25) NULL,</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OrderQty</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smallint</a:t>
            </a:r>
            <a:r>
              <a:rPr lang="en-US" sz="900" kern="1200" dirty="0" smtClean="0">
                <a:solidFill>
                  <a:schemeClr val="tx1"/>
                </a:solidFill>
                <a:latin typeface="Segoe UI Light" pitchFamily="34" charset="0"/>
                <a:ea typeface="+mn-ea"/>
                <a:cs typeface="+mn-cs"/>
              </a:rPr>
              <a:t>] NOT NULL,</a:t>
            </a:r>
          </a:p>
          <a:p>
            <a:r>
              <a:rPr lang="en-US" sz="900" kern="1200" dirty="0" smtClean="0">
                <a:solidFill>
                  <a:schemeClr val="tx1"/>
                </a:solidFill>
                <a:latin typeface="Segoe UI Light" pitchFamily="34" charset="0"/>
                <a:ea typeface="+mn-ea"/>
                <a:cs typeface="+mn-cs"/>
              </a:rPr>
              <a:t>-- change 2) change index on </a:t>
            </a:r>
            <a:r>
              <a:rPr lang="en-US" sz="900" kern="1200" dirty="0" err="1" smtClean="0">
                <a:solidFill>
                  <a:schemeClr val="tx1"/>
                </a:solidFill>
                <a:latin typeface="Segoe UI Light" pitchFamily="34" charset="0"/>
                <a:ea typeface="+mn-ea"/>
                <a:cs typeface="+mn-cs"/>
              </a:rPr>
              <a:t>ProductID</a:t>
            </a:r>
            <a:r>
              <a:rPr lang="en-US" sz="900" kern="1200" dirty="0" smtClean="0">
                <a:solidFill>
                  <a:schemeClr val="tx1"/>
                </a:solidFill>
                <a:latin typeface="Segoe UI Light" pitchFamily="34" charset="0"/>
                <a:ea typeface="+mn-ea"/>
                <a:cs typeface="+mn-cs"/>
              </a:rPr>
              <a:t> to </a:t>
            </a:r>
            <a:r>
              <a:rPr lang="en-US" sz="900" kern="1200" dirty="0" err="1" smtClean="0">
                <a:solidFill>
                  <a:schemeClr val="tx1"/>
                </a:solidFill>
                <a:latin typeface="Segoe UI Light" pitchFamily="34" charset="0"/>
                <a:ea typeface="+mn-ea"/>
                <a:cs typeface="+mn-cs"/>
              </a:rPr>
              <a:t>nonclustered</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ProductID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NOT NULL INDEX </a:t>
            </a:r>
            <a:r>
              <a:rPr lang="en-US" sz="900" kern="1200" dirty="0" err="1" smtClean="0">
                <a:solidFill>
                  <a:schemeClr val="tx1"/>
                </a:solidFill>
                <a:latin typeface="Segoe UI Light" pitchFamily="34" charset="0"/>
                <a:ea typeface="+mn-ea"/>
                <a:cs typeface="+mn-cs"/>
              </a:rPr>
              <a:t>IX_ProductID</a:t>
            </a:r>
            <a:r>
              <a:rPr lang="en-US" sz="900" kern="1200" dirty="0" smtClean="0">
                <a:solidFill>
                  <a:schemeClr val="tx1"/>
                </a:solidFill>
                <a:latin typeface="Segoe UI Light" pitchFamily="34" charset="0"/>
                <a:ea typeface="+mn-ea"/>
                <a:cs typeface="+mn-cs"/>
              </a:rPr>
              <a:t> NONCLUSTERED,</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SpecialOfferID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NOT NULL,</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UnitPrice</a:t>
            </a:r>
            <a:r>
              <a:rPr lang="en-US" sz="900" kern="1200" dirty="0" smtClean="0">
                <a:solidFill>
                  <a:schemeClr val="tx1"/>
                </a:solidFill>
                <a:latin typeface="Segoe UI Light" pitchFamily="34" charset="0"/>
                <a:ea typeface="+mn-ea"/>
                <a:cs typeface="+mn-cs"/>
              </a:rPr>
              <a:t>] [money] NOT NULL,</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UnitPriceDiscount</a:t>
            </a:r>
            <a:r>
              <a:rPr lang="en-US" sz="900" kern="1200" dirty="0" smtClean="0">
                <a:solidFill>
                  <a:schemeClr val="tx1"/>
                </a:solidFill>
                <a:latin typeface="Segoe UI Light" pitchFamily="34" charset="0"/>
                <a:ea typeface="+mn-ea"/>
                <a:cs typeface="+mn-cs"/>
              </a:rPr>
              <a:t>] [money] NOT NULL,</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ModifiedDate</a:t>
            </a:r>
            <a:r>
              <a:rPr lang="en-US" sz="900" kern="1200" dirty="0" smtClean="0">
                <a:solidFill>
                  <a:schemeClr val="tx1"/>
                </a:solidFill>
                <a:latin typeface="Segoe UI Light" pitchFamily="34" charset="0"/>
                <a:ea typeface="+mn-ea"/>
                <a:cs typeface="+mn-cs"/>
              </a:rPr>
              <a:t>] [datetime2] NOT NULL ,</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 CONSTRAINT [</a:t>
            </a:r>
            <a:r>
              <a:rPr lang="en-US" sz="900" kern="1200" dirty="0" err="1" smtClean="0">
                <a:solidFill>
                  <a:schemeClr val="tx1"/>
                </a:solidFill>
                <a:latin typeface="Segoe UI Light" pitchFamily="34" charset="0"/>
                <a:ea typeface="+mn-ea"/>
                <a:cs typeface="+mn-cs"/>
              </a:rPr>
              <a:t>imPK_SalesOrderDetail_SalesOrderID_SalesOrderDetailID_test</a:t>
            </a:r>
            <a:r>
              <a:rPr lang="en-US" sz="900" kern="1200" dirty="0" smtClean="0">
                <a:solidFill>
                  <a:schemeClr val="tx1"/>
                </a:solidFill>
                <a:latin typeface="Segoe UI Light" pitchFamily="34" charset="0"/>
                <a:ea typeface="+mn-ea"/>
                <a:cs typeface="+mn-cs"/>
              </a:rPr>
              <a:t>] PRIMARY KEY NONCLUSTERED HASH </a:t>
            </a:r>
          </a:p>
          <a:p>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SalesOrderID</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SalesOrderDetailID</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)WITH (BUCKET_COUNT=10000000)</a:t>
            </a:r>
          </a:p>
          <a:p>
            <a:r>
              <a:rPr lang="en-US" sz="900" kern="1200" dirty="0" smtClean="0">
                <a:solidFill>
                  <a:schemeClr val="tx1"/>
                </a:solidFill>
                <a:latin typeface="Segoe UI Light" pitchFamily="34" charset="0"/>
                <a:ea typeface="+mn-ea"/>
                <a:cs typeface="+mn-cs"/>
              </a:rPr>
              <a:t>) WITH (MEMORY_OPTIMIZED=ON)</a:t>
            </a:r>
          </a:p>
          <a:p>
            <a:r>
              <a:rPr lang="en-US" sz="900" kern="1200" dirty="0" smtClean="0">
                <a:solidFill>
                  <a:schemeClr val="tx1"/>
                </a:solidFill>
                <a:latin typeface="Segoe UI Light" pitchFamily="34" charset="0"/>
                <a:ea typeface="+mn-ea"/>
                <a:cs typeface="+mn-cs"/>
              </a:rPr>
              <a:t>GO</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INSERT </a:t>
            </a:r>
            <a:r>
              <a:rPr lang="en-US" sz="900" kern="1200" dirty="0" err="1" smtClean="0">
                <a:solidFill>
                  <a:schemeClr val="tx1"/>
                </a:solidFill>
                <a:latin typeface="Segoe UI Light" pitchFamily="34" charset="0"/>
                <a:ea typeface="+mn-ea"/>
                <a:cs typeface="+mn-cs"/>
              </a:rPr>
              <a:t>Sales.SalesOrderDetail_test</a:t>
            </a:r>
            <a:r>
              <a:rPr lang="en-US" sz="900" kern="1200" dirty="0" smtClean="0">
                <a:solidFill>
                  <a:schemeClr val="tx1"/>
                </a:solidFill>
                <a:latin typeface="Segoe UI Light" pitchFamily="34" charset="0"/>
                <a:ea typeface="+mn-ea"/>
                <a:cs typeface="+mn-cs"/>
              </a:rPr>
              <a:t> SELECT * FROM </a:t>
            </a:r>
            <a:r>
              <a:rPr lang="en-US" sz="900" kern="1200" dirty="0" err="1" smtClean="0">
                <a:solidFill>
                  <a:schemeClr val="tx1"/>
                </a:solidFill>
                <a:latin typeface="Segoe UI Light" pitchFamily="34" charset="0"/>
                <a:ea typeface="+mn-ea"/>
                <a:cs typeface="+mn-cs"/>
              </a:rPr>
              <a:t>Sales.SalesOrderDetail_inmem</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GO</a:t>
            </a:r>
          </a:p>
          <a:p>
            <a:r>
              <a:rPr lang="en-US" sz="900" kern="1200" dirty="0" smtClean="0">
                <a:solidFill>
                  <a:schemeClr val="tx1"/>
                </a:solidFill>
                <a:latin typeface="Segoe UI Light" pitchFamily="34" charset="0"/>
                <a:ea typeface="+mn-ea"/>
                <a:cs typeface="+mn-cs"/>
              </a:rPr>
              <a:t>UPDATE STATISTICS </a:t>
            </a:r>
            <a:r>
              <a:rPr lang="en-US" sz="900" kern="1200" dirty="0" err="1" smtClean="0">
                <a:solidFill>
                  <a:schemeClr val="tx1"/>
                </a:solidFill>
                <a:latin typeface="Segoe UI Light" pitchFamily="34" charset="0"/>
                <a:ea typeface="+mn-ea"/>
                <a:cs typeface="+mn-cs"/>
              </a:rPr>
              <a:t>Sales.SalesOrderDetail_test</a:t>
            </a:r>
            <a:r>
              <a:rPr lang="en-US" sz="900" kern="1200" dirty="0" smtClean="0">
                <a:solidFill>
                  <a:schemeClr val="tx1"/>
                </a:solidFill>
                <a:latin typeface="Segoe UI Light" pitchFamily="34" charset="0"/>
                <a:ea typeface="+mn-ea"/>
                <a:cs typeface="+mn-cs"/>
              </a:rPr>
              <a:t> WITH FULLSCAN, NORECOMPUTE</a:t>
            </a:r>
          </a:p>
          <a:p>
            <a:r>
              <a:rPr lang="en-US" sz="900" kern="1200" dirty="0" smtClean="0">
                <a:solidFill>
                  <a:schemeClr val="tx1"/>
                </a:solidFill>
                <a:latin typeface="Segoe UI Light" pitchFamily="34" charset="0"/>
                <a:ea typeface="+mn-ea"/>
                <a:cs typeface="+mn-cs"/>
              </a:rPr>
              <a:t>GO</a:t>
            </a:r>
          </a:p>
          <a:p>
            <a:endParaRPr lang="en-US" sz="900" kern="1200" dirty="0" smtClean="0">
              <a:solidFill>
                <a:schemeClr val="tx1"/>
              </a:solidFill>
              <a:latin typeface="Segoe UI Light" pitchFamily="34" charset="0"/>
              <a:ea typeface="+mn-ea"/>
              <a:cs typeface="+mn-cs"/>
            </a:endParaRP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 verify workloads</a:t>
            </a:r>
          </a:p>
          <a:p>
            <a:endParaRPr lang="en-US" sz="900" kern="1200" dirty="0" smtClean="0">
              <a:solidFill>
                <a:schemeClr val="tx1"/>
              </a:solidFill>
              <a:latin typeface="Segoe UI Light" pitchFamily="34" charset="0"/>
              <a:ea typeface="+mn-ea"/>
              <a:cs typeface="+mn-cs"/>
            </a:endParaRP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 memory-optimized tables - point lookups</a:t>
            </a:r>
          </a:p>
          <a:p>
            <a:r>
              <a:rPr lang="en-US" sz="900" kern="1200" dirty="0" smtClean="0">
                <a:solidFill>
                  <a:schemeClr val="tx1"/>
                </a:solidFill>
                <a:latin typeface="Segoe UI Light" pitchFamily="34" charset="0"/>
                <a:ea typeface="+mn-ea"/>
                <a:cs typeface="+mn-cs"/>
              </a:rPr>
              <a:t>declare @</a:t>
            </a:r>
            <a:r>
              <a:rPr lang="en-US" sz="900" kern="1200" dirty="0" err="1" smtClean="0">
                <a:solidFill>
                  <a:schemeClr val="tx1"/>
                </a:solidFill>
                <a:latin typeface="Segoe UI Light" pitchFamily="34" charset="0"/>
                <a:ea typeface="+mn-ea"/>
                <a:cs typeface="+mn-cs"/>
              </a:rPr>
              <a:t>i</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 0,</a:t>
            </a:r>
          </a:p>
          <a:p>
            <a:r>
              <a:rPr lang="en-US" sz="900" kern="1200" dirty="0" smtClean="0">
                <a:solidFill>
                  <a:schemeClr val="tx1"/>
                </a:solidFill>
                <a:latin typeface="Segoe UI Light" pitchFamily="34" charset="0"/>
                <a:ea typeface="+mn-ea"/>
                <a:cs typeface="+mn-cs"/>
              </a:rPr>
              <a:t>@start datetime2,</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SalesOrderID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 (select top 1 </a:t>
            </a:r>
            <a:r>
              <a:rPr lang="en-US" sz="900" kern="1200" dirty="0" err="1" smtClean="0">
                <a:solidFill>
                  <a:schemeClr val="tx1"/>
                </a:solidFill>
                <a:latin typeface="Segoe UI Light" pitchFamily="34" charset="0"/>
                <a:ea typeface="+mn-ea"/>
                <a:cs typeface="+mn-cs"/>
              </a:rPr>
              <a:t>SalesOrderID</a:t>
            </a:r>
            <a:r>
              <a:rPr lang="en-US" sz="900" kern="1200" dirty="0" smtClean="0">
                <a:solidFill>
                  <a:schemeClr val="tx1"/>
                </a:solidFill>
                <a:latin typeface="Segoe UI Light" pitchFamily="34" charset="0"/>
                <a:ea typeface="+mn-ea"/>
                <a:cs typeface="+mn-cs"/>
              </a:rPr>
              <a:t> from </a:t>
            </a:r>
            <a:r>
              <a:rPr lang="en-US" sz="900" kern="1200" dirty="0" err="1" smtClean="0">
                <a:solidFill>
                  <a:schemeClr val="tx1"/>
                </a:solidFill>
                <a:latin typeface="Segoe UI Light" pitchFamily="34" charset="0"/>
                <a:ea typeface="+mn-ea"/>
                <a:cs typeface="+mn-cs"/>
              </a:rPr>
              <a:t>Sales.SalesOrderHeader_inmem</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SalesOrderDetailID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OrderQty</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ProductID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OrderDate</a:t>
            </a:r>
            <a:r>
              <a:rPr lang="en-US" sz="900" kern="1200" dirty="0" smtClean="0">
                <a:solidFill>
                  <a:schemeClr val="tx1"/>
                </a:solidFill>
                <a:latin typeface="Segoe UI Light" pitchFamily="34" charset="0"/>
                <a:ea typeface="+mn-ea"/>
                <a:cs typeface="+mn-cs"/>
              </a:rPr>
              <a:t> datetime2</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set @start = SYSDATETIME()</a:t>
            </a:r>
          </a:p>
          <a:p>
            <a:r>
              <a:rPr lang="en-US" sz="900" kern="1200" dirty="0" smtClean="0">
                <a:solidFill>
                  <a:schemeClr val="tx1"/>
                </a:solidFill>
                <a:latin typeface="Segoe UI Light" pitchFamily="34" charset="0"/>
                <a:ea typeface="+mn-ea"/>
                <a:cs typeface="+mn-cs"/>
              </a:rPr>
              <a:t>while @</a:t>
            </a:r>
            <a:r>
              <a:rPr lang="en-US" sz="900" kern="1200" dirty="0" err="1" smtClean="0">
                <a:solidFill>
                  <a:schemeClr val="tx1"/>
                </a:solidFill>
                <a:latin typeface="Segoe UI Light" pitchFamily="34" charset="0"/>
                <a:ea typeface="+mn-ea"/>
                <a:cs typeface="+mn-cs"/>
              </a:rPr>
              <a:t>i</a:t>
            </a:r>
            <a:r>
              <a:rPr lang="en-US" sz="900" kern="1200" dirty="0" smtClean="0">
                <a:solidFill>
                  <a:schemeClr val="tx1"/>
                </a:solidFill>
                <a:latin typeface="Segoe UI Light" pitchFamily="34" charset="0"/>
                <a:ea typeface="+mn-ea"/>
                <a:cs typeface="+mn-cs"/>
              </a:rPr>
              <a:t> &lt; 1000</a:t>
            </a:r>
          </a:p>
          <a:p>
            <a:r>
              <a:rPr lang="en-US" sz="900" kern="1200" dirty="0" smtClean="0">
                <a:solidFill>
                  <a:schemeClr val="tx1"/>
                </a:solidFill>
                <a:latin typeface="Segoe UI Light" pitchFamily="34" charset="0"/>
                <a:ea typeface="+mn-ea"/>
                <a:cs typeface="+mn-cs"/>
              </a:rPr>
              <a:t>begin</a:t>
            </a:r>
          </a:p>
          <a:p>
            <a:r>
              <a:rPr lang="en-US" sz="900" kern="1200" dirty="0" smtClean="0">
                <a:solidFill>
                  <a:schemeClr val="tx1"/>
                </a:solidFill>
                <a:latin typeface="Segoe UI Light" pitchFamily="34" charset="0"/>
                <a:ea typeface="+mn-ea"/>
                <a:cs typeface="+mn-cs"/>
              </a:rPr>
              <a:t>select @</a:t>
            </a:r>
            <a:r>
              <a:rPr lang="en-US" sz="900" kern="1200" dirty="0" err="1" smtClean="0">
                <a:solidFill>
                  <a:schemeClr val="tx1"/>
                </a:solidFill>
                <a:latin typeface="Segoe UI Light" pitchFamily="34" charset="0"/>
                <a:ea typeface="+mn-ea"/>
                <a:cs typeface="+mn-cs"/>
              </a:rPr>
              <a:t>SalesOrderDetailID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sod.SalesOrderDetailID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OrderQty</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sod.OrderQty</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ProductID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sod.ProductID</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from </a:t>
            </a:r>
            <a:r>
              <a:rPr lang="en-US" sz="900" kern="1200" dirty="0" err="1" smtClean="0">
                <a:solidFill>
                  <a:schemeClr val="tx1"/>
                </a:solidFill>
                <a:latin typeface="Segoe UI Light" pitchFamily="34" charset="0"/>
                <a:ea typeface="+mn-ea"/>
                <a:cs typeface="+mn-cs"/>
              </a:rPr>
              <a:t>Sales.SalesOrderDetail_test</a:t>
            </a:r>
            <a:r>
              <a:rPr lang="en-US" sz="900" kern="1200" dirty="0" smtClean="0">
                <a:solidFill>
                  <a:schemeClr val="tx1"/>
                </a:solidFill>
                <a:latin typeface="Segoe UI Light" pitchFamily="34" charset="0"/>
                <a:ea typeface="+mn-ea"/>
                <a:cs typeface="+mn-cs"/>
              </a:rPr>
              <a:t> sod</a:t>
            </a:r>
          </a:p>
          <a:p>
            <a:r>
              <a:rPr lang="en-US" sz="900" kern="1200" dirty="0" smtClean="0">
                <a:solidFill>
                  <a:schemeClr val="tx1"/>
                </a:solidFill>
                <a:latin typeface="Segoe UI Light" pitchFamily="34" charset="0"/>
                <a:ea typeface="+mn-ea"/>
                <a:cs typeface="+mn-cs"/>
              </a:rPr>
              <a:t>where </a:t>
            </a:r>
            <a:r>
              <a:rPr lang="en-US" sz="900" kern="1200" dirty="0" err="1" smtClean="0">
                <a:solidFill>
                  <a:schemeClr val="tx1"/>
                </a:solidFill>
                <a:latin typeface="Segoe UI Light" pitchFamily="34" charset="0"/>
                <a:ea typeface="+mn-ea"/>
                <a:cs typeface="+mn-cs"/>
              </a:rPr>
              <a:t>SalesOrderID</a:t>
            </a:r>
            <a:r>
              <a:rPr lang="en-US" sz="900" kern="1200" dirty="0" smtClean="0">
                <a:solidFill>
                  <a:schemeClr val="tx1"/>
                </a:solidFill>
                <a:latin typeface="Segoe UI Light" pitchFamily="34" charset="0"/>
                <a:ea typeface="+mn-ea"/>
                <a:cs typeface="+mn-cs"/>
              </a:rPr>
              <a:t> = @</a:t>
            </a:r>
            <a:r>
              <a:rPr lang="en-US" sz="900" kern="1200" dirty="0" err="1" smtClean="0">
                <a:solidFill>
                  <a:schemeClr val="tx1"/>
                </a:solidFill>
                <a:latin typeface="Segoe UI Light" pitchFamily="34" charset="0"/>
                <a:ea typeface="+mn-ea"/>
                <a:cs typeface="+mn-cs"/>
              </a:rPr>
              <a:t>SalesOrderID</a:t>
            </a:r>
            <a:endParaRPr lang="en-US" sz="900" kern="1200" dirty="0" smtClean="0">
              <a:solidFill>
                <a:schemeClr val="tx1"/>
              </a:solidFill>
              <a:latin typeface="Segoe UI Light" pitchFamily="34" charset="0"/>
              <a:ea typeface="+mn-ea"/>
              <a:cs typeface="+mn-cs"/>
            </a:endParaRP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select @</a:t>
            </a:r>
            <a:r>
              <a:rPr lang="en-US" sz="900" kern="1200" dirty="0" err="1" smtClean="0">
                <a:solidFill>
                  <a:schemeClr val="tx1"/>
                </a:solidFill>
                <a:latin typeface="Segoe UI Light" pitchFamily="34" charset="0"/>
                <a:ea typeface="+mn-ea"/>
                <a:cs typeface="+mn-cs"/>
              </a:rPr>
              <a:t>OrderDate</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soh.OrderDate</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ProductID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sod.ProductID</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from </a:t>
            </a:r>
            <a:r>
              <a:rPr lang="en-US" sz="900" kern="1200" dirty="0" err="1" smtClean="0">
                <a:solidFill>
                  <a:schemeClr val="tx1"/>
                </a:solidFill>
                <a:latin typeface="Segoe UI Light" pitchFamily="34" charset="0"/>
                <a:ea typeface="+mn-ea"/>
                <a:cs typeface="+mn-cs"/>
              </a:rPr>
              <a:t>Sales.SalesOrderHeader_inmem</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soh</a:t>
            </a:r>
            <a:r>
              <a:rPr lang="en-US" sz="900" kern="1200" dirty="0" smtClean="0">
                <a:solidFill>
                  <a:schemeClr val="tx1"/>
                </a:solidFill>
                <a:latin typeface="Segoe UI Light" pitchFamily="34" charset="0"/>
                <a:ea typeface="+mn-ea"/>
                <a:cs typeface="+mn-cs"/>
              </a:rPr>
              <a:t> </a:t>
            </a:r>
          </a:p>
          <a:p>
            <a:r>
              <a:rPr lang="en-US" sz="900" kern="1200" dirty="0" smtClean="0">
                <a:solidFill>
                  <a:schemeClr val="tx1"/>
                </a:solidFill>
                <a:latin typeface="Segoe UI Light" pitchFamily="34" charset="0"/>
                <a:ea typeface="+mn-ea"/>
                <a:cs typeface="+mn-cs"/>
              </a:rPr>
              <a:t>  inner join </a:t>
            </a:r>
          </a:p>
          <a:p>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Sales.SalesOrderDetail_test</a:t>
            </a:r>
            <a:r>
              <a:rPr lang="en-US" sz="900" kern="1200" dirty="0" smtClean="0">
                <a:solidFill>
                  <a:schemeClr val="tx1"/>
                </a:solidFill>
                <a:latin typeface="Segoe UI Light" pitchFamily="34" charset="0"/>
                <a:ea typeface="+mn-ea"/>
                <a:cs typeface="+mn-cs"/>
              </a:rPr>
              <a:t> sod </a:t>
            </a:r>
          </a:p>
          <a:p>
            <a:r>
              <a:rPr lang="en-US" sz="900" kern="1200" dirty="0" smtClean="0">
                <a:solidFill>
                  <a:schemeClr val="tx1"/>
                </a:solidFill>
                <a:latin typeface="Segoe UI Light" pitchFamily="34" charset="0"/>
                <a:ea typeface="+mn-ea"/>
                <a:cs typeface="+mn-cs"/>
              </a:rPr>
              <a:t>  on </a:t>
            </a:r>
            <a:r>
              <a:rPr lang="en-US" sz="900" kern="1200" dirty="0" err="1" smtClean="0">
                <a:solidFill>
                  <a:schemeClr val="tx1"/>
                </a:solidFill>
                <a:latin typeface="Segoe UI Light" pitchFamily="34" charset="0"/>
                <a:ea typeface="+mn-ea"/>
                <a:cs typeface="+mn-cs"/>
              </a:rPr>
              <a:t>soh.SalesOrderID</a:t>
            </a:r>
            <a:r>
              <a:rPr lang="en-US" sz="900" kern="1200" dirty="0" smtClean="0">
                <a:solidFill>
                  <a:schemeClr val="tx1"/>
                </a:solidFill>
                <a:latin typeface="Segoe UI Light" pitchFamily="34" charset="0"/>
                <a:ea typeface="+mn-ea"/>
                <a:cs typeface="+mn-cs"/>
              </a:rPr>
              <a:t> = </a:t>
            </a:r>
            <a:r>
              <a:rPr lang="en-US" sz="900" kern="1200" dirty="0" err="1" smtClean="0">
                <a:solidFill>
                  <a:schemeClr val="tx1"/>
                </a:solidFill>
                <a:latin typeface="Segoe UI Light" pitchFamily="34" charset="0"/>
                <a:ea typeface="+mn-ea"/>
                <a:cs typeface="+mn-cs"/>
              </a:rPr>
              <a:t>sod.SalesOrderID</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where </a:t>
            </a:r>
            <a:r>
              <a:rPr lang="en-US" sz="900" kern="1200" dirty="0" err="1" smtClean="0">
                <a:solidFill>
                  <a:schemeClr val="tx1"/>
                </a:solidFill>
                <a:latin typeface="Segoe UI Light" pitchFamily="34" charset="0"/>
                <a:ea typeface="+mn-ea"/>
                <a:cs typeface="+mn-cs"/>
              </a:rPr>
              <a:t>soh.SalesOrderID</a:t>
            </a:r>
            <a:r>
              <a:rPr lang="en-US" sz="900" kern="1200" dirty="0" smtClean="0">
                <a:solidFill>
                  <a:schemeClr val="tx1"/>
                </a:solidFill>
                <a:latin typeface="Segoe UI Light" pitchFamily="34" charset="0"/>
                <a:ea typeface="+mn-ea"/>
                <a:cs typeface="+mn-cs"/>
              </a:rPr>
              <a:t> = @</a:t>
            </a:r>
            <a:r>
              <a:rPr lang="en-US" sz="900" kern="1200" dirty="0" err="1" smtClean="0">
                <a:solidFill>
                  <a:schemeClr val="tx1"/>
                </a:solidFill>
                <a:latin typeface="Segoe UI Light" pitchFamily="34" charset="0"/>
                <a:ea typeface="+mn-ea"/>
                <a:cs typeface="+mn-cs"/>
              </a:rPr>
              <a:t>SalesOrderID</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set @</a:t>
            </a:r>
            <a:r>
              <a:rPr lang="en-US" sz="900" kern="1200" dirty="0" err="1" smtClean="0">
                <a:solidFill>
                  <a:schemeClr val="tx1"/>
                </a:solidFill>
                <a:latin typeface="Segoe UI Light" pitchFamily="34" charset="0"/>
                <a:ea typeface="+mn-ea"/>
                <a:cs typeface="+mn-cs"/>
              </a:rPr>
              <a:t>i</a:t>
            </a:r>
            <a:r>
              <a:rPr lang="en-US" sz="900" kern="1200" dirty="0" smtClean="0">
                <a:solidFill>
                  <a:schemeClr val="tx1"/>
                </a:solidFill>
                <a:latin typeface="Segoe UI Light" pitchFamily="34" charset="0"/>
                <a:ea typeface="+mn-ea"/>
                <a:cs typeface="+mn-cs"/>
              </a:rPr>
              <a:t> += 1</a:t>
            </a:r>
          </a:p>
          <a:p>
            <a:r>
              <a:rPr lang="en-US" sz="900" kern="1200" dirty="0" smtClean="0">
                <a:solidFill>
                  <a:schemeClr val="tx1"/>
                </a:solidFill>
                <a:latin typeface="Segoe UI Light" pitchFamily="34" charset="0"/>
                <a:ea typeface="+mn-ea"/>
                <a:cs typeface="+mn-cs"/>
              </a:rPr>
              <a:t>end</a:t>
            </a:r>
          </a:p>
          <a:p>
            <a:r>
              <a:rPr lang="en-US" sz="900" kern="1200" dirty="0" smtClean="0">
                <a:solidFill>
                  <a:schemeClr val="tx1"/>
                </a:solidFill>
                <a:latin typeface="Segoe UI Light" pitchFamily="34" charset="0"/>
                <a:ea typeface="+mn-ea"/>
                <a:cs typeface="+mn-cs"/>
              </a:rPr>
              <a:t>select </a:t>
            </a:r>
            <a:r>
              <a:rPr lang="en-US" sz="900" kern="1200" dirty="0" err="1" smtClean="0">
                <a:solidFill>
                  <a:schemeClr val="tx1"/>
                </a:solidFill>
                <a:latin typeface="Segoe UI Light" pitchFamily="34" charset="0"/>
                <a:ea typeface="+mn-ea"/>
                <a:cs typeface="+mn-cs"/>
              </a:rPr>
              <a:t>datediff</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ms</a:t>
            </a:r>
            <a:r>
              <a:rPr lang="en-US" sz="900" kern="1200" dirty="0" smtClean="0">
                <a:solidFill>
                  <a:schemeClr val="tx1"/>
                </a:solidFill>
                <a:latin typeface="Segoe UI Light" pitchFamily="34" charset="0"/>
                <a:ea typeface="+mn-ea"/>
                <a:cs typeface="+mn-cs"/>
              </a:rPr>
              <a:t>,@start, </a:t>
            </a:r>
            <a:r>
              <a:rPr lang="en-US" sz="900" kern="1200" dirty="0" err="1" smtClean="0">
                <a:solidFill>
                  <a:schemeClr val="tx1"/>
                </a:solidFill>
                <a:latin typeface="Segoe UI Light" pitchFamily="34" charset="0"/>
                <a:ea typeface="+mn-ea"/>
                <a:cs typeface="+mn-cs"/>
              </a:rPr>
              <a:t>sysdatetime</a:t>
            </a:r>
            <a:r>
              <a:rPr lang="en-US" sz="900" kern="1200" dirty="0" smtClean="0">
                <a:solidFill>
                  <a:schemeClr val="tx1"/>
                </a:solidFill>
                <a:latin typeface="Segoe UI Light" pitchFamily="34" charset="0"/>
                <a:ea typeface="+mn-ea"/>
                <a:cs typeface="+mn-cs"/>
              </a:rPr>
              <a:t>()) as 'elapse time in </a:t>
            </a:r>
            <a:r>
              <a:rPr lang="en-US" sz="900" kern="1200" dirty="0" err="1" smtClean="0">
                <a:solidFill>
                  <a:schemeClr val="tx1"/>
                </a:solidFill>
                <a:latin typeface="Segoe UI Light" pitchFamily="34" charset="0"/>
                <a:ea typeface="+mn-ea"/>
                <a:cs typeface="+mn-cs"/>
              </a:rPr>
              <a:t>ms'</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go</a:t>
            </a:r>
          </a:p>
          <a:p>
            <a:endParaRPr lang="en-US" sz="900" kern="1200" dirty="0" smtClean="0">
              <a:solidFill>
                <a:schemeClr val="tx1"/>
              </a:solidFill>
              <a:latin typeface="Segoe UI Light" pitchFamily="34" charset="0"/>
              <a:ea typeface="+mn-ea"/>
              <a:cs typeface="+mn-cs"/>
            </a:endParaRP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 order requirements</a:t>
            </a:r>
          </a:p>
          <a:p>
            <a:r>
              <a:rPr lang="en-US" sz="900" kern="1200" dirty="0" smtClean="0">
                <a:solidFill>
                  <a:schemeClr val="tx1"/>
                </a:solidFill>
                <a:latin typeface="Segoe UI Light" pitchFamily="34" charset="0"/>
                <a:ea typeface="+mn-ea"/>
                <a:cs typeface="+mn-cs"/>
              </a:rPr>
              <a:t>set statistics time on</a:t>
            </a:r>
          </a:p>
          <a:p>
            <a:r>
              <a:rPr lang="en-US" sz="900" kern="1200" dirty="0" smtClean="0">
                <a:solidFill>
                  <a:schemeClr val="tx1"/>
                </a:solidFill>
                <a:latin typeface="Segoe UI Light" pitchFamily="34" charset="0"/>
                <a:ea typeface="+mn-ea"/>
                <a:cs typeface="+mn-cs"/>
              </a:rPr>
              <a:t>go</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 memory-optimized table</a:t>
            </a:r>
          </a:p>
          <a:p>
            <a:r>
              <a:rPr lang="en-US" sz="900" kern="1200" dirty="0" smtClean="0">
                <a:solidFill>
                  <a:schemeClr val="tx1"/>
                </a:solidFill>
                <a:latin typeface="Segoe UI Light" pitchFamily="34" charset="0"/>
                <a:ea typeface="+mn-ea"/>
                <a:cs typeface="+mn-cs"/>
              </a:rPr>
              <a:t>select top 10 </a:t>
            </a:r>
            <a:r>
              <a:rPr lang="en-US" sz="900" kern="1200" dirty="0" err="1" smtClean="0">
                <a:solidFill>
                  <a:schemeClr val="tx1"/>
                </a:solidFill>
                <a:latin typeface="Segoe UI Light" pitchFamily="34" charset="0"/>
                <a:ea typeface="+mn-ea"/>
                <a:cs typeface="+mn-cs"/>
              </a:rPr>
              <a:t>ProductID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SalesOrderID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SalesOrderDetailID</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from </a:t>
            </a:r>
            <a:r>
              <a:rPr lang="en-US" sz="900" kern="1200" dirty="0" err="1" smtClean="0">
                <a:solidFill>
                  <a:schemeClr val="tx1"/>
                </a:solidFill>
                <a:latin typeface="Segoe UI Light" pitchFamily="34" charset="0"/>
                <a:ea typeface="+mn-ea"/>
                <a:cs typeface="+mn-cs"/>
              </a:rPr>
              <a:t>Sales.SalesOrderDetail_test</a:t>
            </a:r>
            <a:r>
              <a:rPr lang="en-US" sz="900" kern="1200" dirty="0" smtClean="0">
                <a:solidFill>
                  <a:schemeClr val="tx1"/>
                </a:solidFill>
                <a:latin typeface="Segoe UI Light" pitchFamily="34" charset="0"/>
                <a:ea typeface="+mn-ea"/>
                <a:cs typeface="+mn-cs"/>
              </a:rPr>
              <a:t> </a:t>
            </a:r>
          </a:p>
          <a:p>
            <a:r>
              <a:rPr lang="en-US" sz="900" kern="1200" dirty="0" smtClean="0">
                <a:solidFill>
                  <a:schemeClr val="tx1"/>
                </a:solidFill>
                <a:latin typeface="Segoe UI Light" pitchFamily="34" charset="0"/>
                <a:ea typeface="+mn-ea"/>
                <a:cs typeface="+mn-cs"/>
              </a:rPr>
              <a:t>order by </a:t>
            </a:r>
            <a:r>
              <a:rPr lang="en-US" sz="900" kern="1200" dirty="0" err="1" smtClean="0">
                <a:solidFill>
                  <a:schemeClr val="tx1"/>
                </a:solidFill>
                <a:latin typeface="Segoe UI Light" pitchFamily="34" charset="0"/>
                <a:ea typeface="+mn-ea"/>
                <a:cs typeface="+mn-cs"/>
              </a:rPr>
              <a:t>ProductID</a:t>
            </a:r>
            <a:endParaRPr lang="en-US" sz="900" kern="1200" dirty="0" smtClean="0">
              <a:solidFill>
                <a:schemeClr val="tx1"/>
              </a:solidFill>
              <a:latin typeface="Segoe UI Light" pitchFamily="34" charset="0"/>
              <a:ea typeface="+mn-ea"/>
              <a:cs typeface="+mn-cs"/>
            </a:endParaRP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select top 10 </a:t>
            </a:r>
            <a:r>
              <a:rPr lang="en-US" sz="900" kern="1200" dirty="0" err="1" smtClean="0">
                <a:solidFill>
                  <a:schemeClr val="tx1"/>
                </a:solidFill>
                <a:latin typeface="Segoe UI Light" pitchFamily="34" charset="0"/>
                <a:ea typeface="+mn-ea"/>
                <a:cs typeface="+mn-cs"/>
              </a:rPr>
              <a:t>ProductID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SalesOrderID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SalesOrderDetailID</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from </a:t>
            </a:r>
            <a:r>
              <a:rPr lang="en-US" sz="900" kern="1200" dirty="0" err="1" smtClean="0">
                <a:solidFill>
                  <a:schemeClr val="tx1"/>
                </a:solidFill>
                <a:latin typeface="Segoe UI Light" pitchFamily="34" charset="0"/>
                <a:ea typeface="+mn-ea"/>
                <a:cs typeface="+mn-cs"/>
              </a:rPr>
              <a:t>Sales.SalesOrderDetail_test</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where </a:t>
            </a:r>
            <a:r>
              <a:rPr lang="en-US" sz="900" kern="1200" dirty="0" err="1" smtClean="0">
                <a:solidFill>
                  <a:schemeClr val="tx1"/>
                </a:solidFill>
                <a:latin typeface="Segoe UI Light" pitchFamily="34" charset="0"/>
                <a:ea typeface="+mn-ea"/>
                <a:cs typeface="+mn-cs"/>
              </a:rPr>
              <a:t>ProductID</a:t>
            </a:r>
            <a:r>
              <a:rPr lang="en-US" sz="900" kern="1200" dirty="0" smtClean="0">
                <a:solidFill>
                  <a:schemeClr val="tx1"/>
                </a:solidFill>
                <a:latin typeface="Segoe UI Light" pitchFamily="34" charset="0"/>
                <a:ea typeface="+mn-ea"/>
                <a:cs typeface="+mn-cs"/>
              </a:rPr>
              <a:t> &gt; 1000</a:t>
            </a:r>
          </a:p>
          <a:p>
            <a:r>
              <a:rPr lang="en-US" sz="900" kern="1200" dirty="0" smtClean="0">
                <a:solidFill>
                  <a:schemeClr val="tx1"/>
                </a:solidFill>
                <a:latin typeface="Segoe UI Light" pitchFamily="34" charset="0"/>
                <a:ea typeface="+mn-ea"/>
                <a:cs typeface="+mn-cs"/>
              </a:rPr>
              <a:t>go</a:t>
            </a:r>
          </a:p>
          <a:p>
            <a:r>
              <a:rPr lang="en-US" sz="900" kern="1200" dirty="0" smtClean="0">
                <a:solidFill>
                  <a:schemeClr val="tx1"/>
                </a:solidFill>
                <a:latin typeface="Segoe UI Light" pitchFamily="34" charset="0"/>
                <a:ea typeface="+mn-ea"/>
                <a:cs typeface="+mn-cs"/>
              </a:rPr>
              <a:t>set statistics time off</a:t>
            </a:r>
          </a:p>
          <a:p>
            <a:r>
              <a:rPr lang="en-US" sz="900" kern="1200" dirty="0" smtClean="0">
                <a:solidFill>
                  <a:schemeClr val="tx1"/>
                </a:solidFill>
                <a:latin typeface="Segoe UI Light" pitchFamily="34" charset="0"/>
                <a:ea typeface="+mn-ea"/>
                <a:cs typeface="+mn-cs"/>
              </a:rPr>
              <a:t>go</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 clean up</a:t>
            </a:r>
          </a:p>
          <a:p>
            <a:r>
              <a:rPr lang="en-US" sz="900" kern="1200" dirty="0" smtClean="0">
                <a:solidFill>
                  <a:schemeClr val="tx1"/>
                </a:solidFill>
                <a:latin typeface="Segoe UI Light" pitchFamily="34" charset="0"/>
                <a:ea typeface="+mn-ea"/>
                <a:cs typeface="+mn-cs"/>
              </a:rPr>
              <a:t>IF </a:t>
            </a:r>
            <a:r>
              <a:rPr lang="en-US" sz="900" kern="1200" dirty="0" err="1" smtClean="0">
                <a:solidFill>
                  <a:schemeClr val="tx1"/>
                </a:solidFill>
                <a:latin typeface="Segoe UI Light" pitchFamily="34" charset="0"/>
                <a:ea typeface="+mn-ea"/>
                <a:cs typeface="+mn-cs"/>
              </a:rPr>
              <a:t>object_id</a:t>
            </a:r>
            <a:r>
              <a:rPr lang="en-US" sz="900" kern="1200" dirty="0" smtClean="0">
                <a:solidFill>
                  <a:schemeClr val="tx1"/>
                </a:solidFill>
                <a:latin typeface="Segoe UI Light" pitchFamily="34" charset="0"/>
                <a:ea typeface="+mn-ea"/>
                <a:cs typeface="+mn-cs"/>
              </a:rPr>
              <a:t>('[Sales].[</a:t>
            </a:r>
            <a:r>
              <a:rPr lang="en-US" sz="900" kern="1200" dirty="0" err="1" smtClean="0">
                <a:solidFill>
                  <a:schemeClr val="tx1"/>
                </a:solidFill>
                <a:latin typeface="Segoe UI Light" pitchFamily="34" charset="0"/>
                <a:ea typeface="+mn-ea"/>
                <a:cs typeface="+mn-cs"/>
              </a:rPr>
              <a:t>SalesOrderDetail_test</a:t>
            </a:r>
            <a:r>
              <a:rPr lang="en-US" sz="900" kern="1200" dirty="0" smtClean="0">
                <a:solidFill>
                  <a:schemeClr val="tx1"/>
                </a:solidFill>
                <a:latin typeface="Segoe UI Light" pitchFamily="34" charset="0"/>
                <a:ea typeface="+mn-ea"/>
                <a:cs typeface="+mn-cs"/>
              </a:rPr>
              <a:t>]') IS NOT NULL</a:t>
            </a:r>
          </a:p>
          <a:p>
            <a:r>
              <a:rPr lang="en-US" sz="900" kern="1200" dirty="0" smtClean="0">
                <a:solidFill>
                  <a:schemeClr val="tx1"/>
                </a:solidFill>
                <a:latin typeface="Segoe UI Light" pitchFamily="34" charset="0"/>
                <a:ea typeface="+mn-ea"/>
                <a:cs typeface="+mn-cs"/>
              </a:rPr>
              <a:t>DROP TABLE [Sales].[</a:t>
            </a:r>
            <a:r>
              <a:rPr lang="en-US" sz="900" kern="1200" dirty="0" err="1" smtClean="0">
                <a:solidFill>
                  <a:schemeClr val="tx1"/>
                </a:solidFill>
                <a:latin typeface="Segoe UI Light" pitchFamily="34" charset="0"/>
                <a:ea typeface="+mn-ea"/>
                <a:cs typeface="+mn-cs"/>
              </a:rPr>
              <a:t>SalesOrderDetail_test</a:t>
            </a:r>
            <a:r>
              <a:rPr lang="en-US" sz="900" kern="1200" dirty="0" smtClean="0">
                <a:solidFill>
                  <a:schemeClr val="tx1"/>
                </a:solidFill>
                <a:latin typeface="Segoe UI Light" pitchFamily="34" charset="0"/>
                <a:ea typeface="+mn-ea"/>
                <a:cs typeface="+mn-cs"/>
              </a:rPr>
              <a:t>] </a:t>
            </a:r>
          </a:p>
          <a:p>
            <a:r>
              <a:rPr lang="en-US" sz="900" kern="1200" dirty="0" smtClean="0">
                <a:solidFill>
                  <a:schemeClr val="tx1"/>
                </a:solidFill>
                <a:latin typeface="Segoe UI Light" pitchFamily="34" charset="0"/>
                <a:ea typeface="+mn-ea"/>
                <a:cs typeface="+mn-cs"/>
              </a:rPr>
              <a:t>GO</a:t>
            </a:r>
          </a:p>
          <a:p>
            <a:endParaRPr lang="en-US" sz="900" kern="1200" dirty="0" smtClean="0">
              <a:solidFill>
                <a:schemeClr val="tx1"/>
              </a:solidFill>
              <a:latin typeface="Segoe UI Light" pitchFamily="34" charset="0"/>
              <a:ea typeface="+mn-ea"/>
              <a:cs typeface="+mn-cs"/>
            </a:endParaRPr>
          </a:p>
          <a:p>
            <a:endParaRPr lang="en-US" sz="900" kern="1200" dirty="0" smtClean="0">
              <a:solidFill>
                <a:schemeClr val="tx1"/>
              </a:solidFill>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smtClean="0">
                <a:solidFill>
                  <a:prstClr val="black"/>
                </a:solidFill>
              </a:rPr>
              <a:t>TechReady 18</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486E25B-DBD2-42D8-A948-6BFB2089E57B}" type="datetime1">
              <a:rPr lang="en-US" smtClean="0">
                <a:solidFill>
                  <a:prstClr val="black"/>
                </a:solidFill>
              </a:rPr>
              <a:pPr/>
              <a:t>5/14/2014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60172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latin typeface="Segoe UI Light" pitchFamily="34" charset="0"/>
                <a:ea typeface="+mn-ea"/>
                <a:cs typeface="+mn-cs"/>
              </a:rPr>
              <a:t>-- ============================ start native </a:t>
            </a:r>
            <a:r>
              <a:rPr lang="en-US" sz="900" kern="1200" dirty="0" err="1" smtClean="0">
                <a:solidFill>
                  <a:schemeClr val="tx1"/>
                </a:solidFill>
                <a:latin typeface="Segoe UI Light" pitchFamily="34" charset="0"/>
                <a:ea typeface="+mn-ea"/>
                <a:cs typeface="+mn-cs"/>
              </a:rPr>
              <a:t>proc</a:t>
            </a:r>
            <a:r>
              <a:rPr lang="en-US" sz="900" kern="1200" dirty="0" smtClean="0">
                <a:solidFill>
                  <a:schemeClr val="tx1"/>
                </a:solidFill>
                <a:latin typeface="Segoe UI Light" pitchFamily="34" charset="0"/>
                <a:ea typeface="+mn-ea"/>
                <a:cs typeface="+mn-cs"/>
              </a:rPr>
              <a:t> troubleshooting sample</a:t>
            </a:r>
          </a:p>
          <a:p>
            <a:endParaRPr lang="en-US" sz="900" kern="1200" dirty="0" smtClean="0">
              <a:solidFill>
                <a:schemeClr val="tx1"/>
              </a:solidFill>
              <a:latin typeface="Segoe UI Light" pitchFamily="34" charset="0"/>
              <a:ea typeface="+mn-ea"/>
              <a:cs typeface="+mn-cs"/>
            </a:endParaRP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 use in-memory OLTP sample based on Hekaton</a:t>
            </a:r>
          </a:p>
          <a:p>
            <a:r>
              <a:rPr lang="en-US" sz="900" kern="1200" dirty="0" smtClean="0">
                <a:solidFill>
                  <a:schemeClr val="tx1"/>
                </a:solidFill>
                <a:latin typeface="Segoe UI Light" pitchFamily="34" charset="0"/>
                <a:ea typeface="+mn-ea"/>
                <a:cs typeface="+mn-cs"/>
              </a:rPr>
              <a:t>USE [AdventureWorks2012]</a:t>
            </a:r>
          </a:p>
          <a:p>
            <a:r>
              <a:rPr lang="en-US" sz="900" kern="1200" dirty="0" smtClean="0">
                <a:solidFill>
                  <a:schemeClr val="tx1"/>
                </a:solidFill>
                <a:latin typeface="Segoe UI Light" pitchFamily="34" charset="0"/>
                <a:ea typeface="+mn-ea"/>
                <a:cs typeface="+mn-cs"/>
              </a:rPr>
              <a:t>GO</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 reset if necessary: EXEC </a:t>
            </a:r>
            <a:r>
              <a:rPr lang="en-US" sz="900" kern="1200" dirty="0" err="1" smtClean="0">
                <a:solidFill>
                  <a:schemeClr val="tx1"/>
                </a:solidFill>
                <a:latin typeface="Segoe UI Light" pitchFamily="34" charset="0"/>
                <a:ea typeface="+mn-ea"/>
                <a:cs typeface="+mn-cs"/>
              </a:rPr>
              <a:t>Demo.usp_DemoReset</a:t>
            </a:r>
            <a:endParaRPr lang="en-US" sz="900" kern="1200" dirty="0" smtClean="0">
              <a:solidFill>
                <a:schemeClr val="tx1"/>
              </a:solidFill>
              <a:latin typeface="Segoe UI Light" pitchFamily="34" charset="0"/>
              <a:ea typeface="+mn-ea"/>
              <a:cs typeface="+mn-cs"/>
            </a:endParaRP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IF </a:t>
            </a:r>
            <a:r>
              <a:rPr lang="en-US" sz="900" kern="1200" dirty="0" err="1" smtClean="0">
                <a:solidFill>
                  <a:schemeClr val="tx1"/>
                </a:solidFill>
                <a:latin typeface="Segoe UI Light" pitchFamily="34" charset="0"/>
                <a:ea typeface="+mn-ea"/>
                <a:cs typeface="+mn-cs"/>
              </a:rPr>
              <a:t>object_id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Sales.usp_OrderDiscountForSpecialOffer</a:t>
            </a:r>
            <a:r>
              <a:rPr lang="en-US" sz="900" kern="1200" dirty="0" smtClean="0">
                <a:solidFill>
                  <a:schemeClr val="tx1"/>
                </a:solidFill>
                <a:latin typeface="Segoe UI Light" pitchFamily="34" charset="0"/>
                <a:ea typeface="+mn-ea"/>
                <a:cs typeface="+mn-cs"/>
              </a:rPr>
              <a:t>') IS NOT NULL</a:t>
            </a:r>
          </a:p>
          <a:p>
            <a:r>
              <a:rPr lang="en-US" sz="900" kern="1200" dirty="0" smtClean="0">
                <a:solidFill>
                  <a:schemeClr val="tx1"/>
                </a:solidFill>
                <a:latin typeface="Segoe UI Light" pitchFamily="34" charset="0"/>
                <a:ea typeface="+mn-ea"/>
                <a:cs typeface="+mn-cs"/>
              </a:rPr>
              <a:t>DROP PROC </a:t>
            </a:r>
            <a:r>
              <a:rPr lang="en-US" sz="900" kern="1200" dirty="0" err="1" smtClean="0">
                <a:solidFill>
                  <a:schemeClr val="tx1"/>
                </a:solidFill>
                <a:latin typeface="Segoe UI Light" pitchFamily="34" charset="0"/>
                <a:ea typeface="+mn-ea"/>
                <a:cs typeface="+mn-cs"/>
              </a:rPr>
              <a:t>Sales.usp_OrderDiscountForSpecialOffer</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GO</a:t>
            </a:r>
          </a:p>
          <a:p>
            <a:r>
              <a:rPr lang="en-US" sz="900" kern="1200" dirty="0" smtClean="0">
                <a:solidFill>
                  <a:schemeClr val="tx1"/>
                </a:solidFill>
                <a:latin typeface="Segoe UI Light" pitchFamily="34" charset="0"/>
                <a:ea typeface="+mn-ea"/>
                <a:cs typeface="+mn-cs"/>
              </a:rPr>
              <a:t>IF </a:t>
            </a:r>
            <a:r>
              <a:rPr lang="en-US" sz="900" kern="1200" dirty="0" err="1" smtClean="0">
                <a:solidFill>
                  <a:schemeClr val="tx1"/>
                </a:solidFill>
                <a:latin typeface="Segoe UI Light" pitchFamily="34" charset="0"/>
                <a:ea typeface="+mn-ea"/>
                <a:cs typeface="+mn-cs"/>
              </a:rPr>
              <a:t>object_id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dbo.usp_test</a:t>
            </a:r>
            <a:r>
              <a:rPr lang="en-US" sz="900" kern="1200" dirty="0" smtClean="0">
                <a:solidFill>
                  <a:schemeClr val="tx1"/>
                </a:solidFill>
                <a:latin typeface="Segoe UI Light" pitchFamily="34" charset="0"/>
                <a:ea typeface="+mn-ea"/>
                <a:cs typeface="+mn-cs"/>
              </a:rPr>
              <a:t>') IS NOT NULL</a:t>
            </a:r>
          </a:p>
          <a:p>
            <a:r>
              <a:rPr lang="en-US" sz="900" kern="1200" dirty="0" smtClean="0">
                <a:solidFill>
                  <a:schemeClr val="tx1"/>
                </a:solidFill>
                <a:latin typeface="Segoe UI Light" pitchFamily="34" charset="0"/>
                <a:ea typeface="+mn-ea"/>
                <a:cs typeface="+mn-cs"/>
              </a:rPr>
              <a:t>DROP PROC </a:t>
            </a:r>
            <a:r>
              <a:rPr lang="en-US" sz="900" kern="1200" dirty="0" err="1" smtClean="0">
                <a:solidFill>
                  <a:schemeClr val="tx1"/>
                </a:solidFill>
                <a:latin typeface="Segoe UI Light" pitchFamily="34" charset="0"/>
                <a:ea typeface="+mn-ea"/>
                <a:cs typeface="+mn-cs"/>
              </a:rPr>
              <a:t>dbo.usp_test</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GO</a:t>
            </a:r>
          </a:p>
          <a:p>
            <a:r>
              <a:rPr lang="en-US" sz="900" kern="1200" dirty="0" smtClean="0">
                <a:solidFill>
                  <a:schemeClr val="tx1"/>
                </a:solidFill>
                <a:latin typeface="Segoe UI Light" pitchFamily="34" charset="0"/>
                <a:ea typeface="+mn-ea"/>
                <a:cs typeface="+mn-cs"/>
              </a:rPr>
              <a:t>IF </a:t>
            </a:r>
            <a:r>
              <a:rPr lang="en-US" sz="900" kern="1200" dirty="0" err="1" smtClean="0">
                <a:solidFill>
                  <a:schemeClr val="tx1"/>
                </a:solidFill>
                <a:latin typeface="Segoe UI Light" pitchFamily="34" charset="0"/>
                <a:ea typeface="+mn-ea"/>
                <a:cs typeface="+mn-cs"/>
              </a:rPr>
              <a:t>object_id</a:t>
            </a:r>
            <a:r>
              <a:rPr lang="en-US" sz="900" kern="1200" dirty="0" smtClean="0">
                <a:solidFill>
                  <a:schemeClr val="tx1"/>
                </a:solidFill>
                <a:latin typeface="Segoe UI Light" pitchFamily="34" charset="0"/>
                <a:ea typeface="+mn-ea"/>
                <a:cs typeface="+mn-cs"/>
              </a:rPr>
              <a:t>('[Sales].[</a:t>
            </a:r>
            <a:r>
              <a:rPr lang="en-US" sz="900" kern="1200" dirty="0" err="1" smtClean="0">
                <a:solidFill>
                  <a:schemeClr val="tx1"/>
                </a:solidFill>
                <a:latin typeface="Segoe UI Light" pitchFamily="34" charset="0"/>
                <a:ea typeface="+mn-ea"/>
                <a:cs typeface="+mn-cs"/>
              </a:rPr>
              <a:t>SalesOrderHeader_test</a:t>
            </a:r>
            <a:r>
              <a:rPr lang="en-US" sz="900" kern="1200" dirty="0" smtClean="0">
                <a:solidFill>
                  <a:schemeClr val="tx1"/>
                </a:solidFill>
                <a:latin typeface="Segoe UI Light" pitchFamily="34" charset="0"/>
                <a:ea typeface="+mn-ea"/>
                <a:cs typeface="+mn-cs"/>
              </a:rPr>
              <a:t>]') IS NOT NULL</a:t>
            </a:r>
          </a:p>
          <a:p>
            <a:r>
              <a:rPr lang="en-US" sz="900" kern="1200" dirty="0" smtClean="0">
                <a:solidFill>
                  <a:schemeClr val="tx1"/>
                </a:solidFill>
                <a:latin typeface="Segoe UI Light" pitchFamily="34" charset="0"/>
                <a:ea typeface="+mn-ea"/>
                <a:cs typeface="+mn-cs"/>
              </a:rPr>
              <a:t>DROP TABLE [Sales].[</a:t>
            </a:r>
            <a:r>
              <a:rPr lang="en-US" sz="900" kern="1200" dirty="0" err="1" smtClean="0">
                <a:solidFill>
                  <a:schemeClr val="tx1"/>
                </a:solidFill>
                <a:latin typeface="Segoe UI Light" pitchFamily="34" charset="0"/>
                <a:ea typeface="+mn-ea"/>
                <a:cs typeface="+mn-cs"/>
              </a:rPr>
              <a:t>SalesOrderHeader_test</a:t>
            </a:r>
            <a:r>
              <a:rPr lang="en-US" sz="900" kern="1200" dirty="0" smtClean="0">
                <a:solidFill>
                  <a:schemeClr val="tx1"/>
                </a:solidFill>
                <a:latin typeface="Segoe UI Light" pitchFamily="34" charset="0"/>
                <a:ea typeface="+mn-ea"/>
                <a:cs typeface="+mn-cs"/>
              </a:rPr>
              <a:t>] </a:t>
            </a:r>
          </a:p>
          <a:p>
            <a:r>
              <a:rPr lang="en-US" sz="900" kern="1200" dirty="0" smtClean="0">
                <a:solidFill>
                  <a:schemeClr val="tx1"/>
                </a:solidFill>
                <a:latin typeface="Segoe UI Light" pitchFamily="34" charset="0"/>
                <a:ea typeface="+mn-ea"/>
                <a:cs typeface="+mn-cs"/>
              </a:rPr>
              <a:t>GO</a:t>
            </a:r>
          </a:p>
          <a:p>
            <a:r>
              <a:rPr lang="en-US" sz="900" kern="1200" dirty="0" smtClean="0">
                <a:solidFill>
                  <a:schemeClr val="tx1"/>
                </a:solidFill>
                <a:latin typeface="Segoe UI Light" pitchFamily="34" charset="0"/>
                <a:ea typeface="+mn-ea"/>
                <a:cs typeface="+mn-cs"/>
              </a:rPr>
              <a:t>CREATE TABLE [Sales].[</a:t>
            </a:r>
            <a:r>
              <a:rPr lang="en-US" sz="900" kern="1200" dirty="0" err="1" smtClean="0">
                <a:solidFill>
                  <a:schemeClr val="tx1"/>
                </a:solidFill>
                <a:latin typeface="Segoe UI Light" pitchFamily="34" charset="0"/>
                <a:ea typeface="+mn-ea"/>
                <a:cs typeface="+mn-cs"/>
              </a:rPr>
              <a:t>SalesOrderHeader_test</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SalesOrderID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NOT NULL PRIMARY KEY NONCLUSTERED HASH WITH (BUCKET_COUNT=10000000),</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RevisionNumber</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tinyint</a:t>
            </a:r>
            <a:r>
              <a:rPr lang="en-US" sz="900" kern="1200" dirty="0" smtClean="0">
                <a:solidFill>
                  <a:schemeClr val="tx1"/>
                </a:solidFill>
                <a:latin typeface="Segoe UI Light" pitchFamily="34" charset="0"/>
                <a:ea typeface="+mn-ea"/>
                <a:cs typeface="+mn-cs"/>
              </a:rPr>
              <a:t>] NOT NULL,</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OrderDate</a:t>
            </a:r>
            <a:r>
              <a:rPr lang="en-US" sz="900" kern="1200" dirty="0" smtClean="0">
                <a:solidFill>
                  <a:schemeClr val="tx1"/>
                </a:solidFill>
                <a:latin typeface="Segoe UI Light" pitchFamily="34" charset="0"/>
                <a:ea typeface="+mn-ea"/>
                <a:cs typeface="+mn-cs"/>
              </a:rPr>
              <a:t>] [datetime2] NOT NULL ,</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DueDate</a:t>
            </a:r>
            <a:r>
              <a:rPr lang="en-US" sz="900" kern="1200" dirty="0" smtClean="0">
                <a:solidFill>
                  <a:schemeClr val="tx1"/>
                </a:solidFill>
                <a:latin typeface="Segoe UI Light" pitchFamily="34" charset="0"/>
                <a:ea typeface="+mn-ea"/>
                <a:cs typeface="+mn-cs"/>
              </a:rPr>
              <a:t>] [datetime2] NOT NULL,</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ShipDate</a:t>
            </a:r>
            <a:r>
              <a:rPr lang="en-US" sz="900" kern="1200" dirty="0" smtClean="0">
                <a:solidFill>
                  <a:schemeClr val="tx1"/>
                </a:solidFill>
                <a:latin typeface="Segoe UI Light" pitchFamily="34" charset="0"/>
                <a:ea typeface="+mn-ea"/>
                <a:cs typeface="+mn-cs"/>
              </a:rPr>
              <a:t>] [datetime2] NULL,</a:t>
            </a:r>
          </a:p>
          <a:p>
            <a:r>
              <a:rPr lang="en-US" sz="900" kern="1200" dirty="0" smtClean="0">
                <a:solidFill>
                  <a:schemeClr val="tx1"/>
                </a:solidFill>
                <a:latin typeface="Segoe UI Light" pitchFamily="34" charset="0"/>
                <a:ea typeface="+mn-ea"/>
                <a:cs typeface="+mn-cs"/>
              </a:rPr>
              <a:t>[Status] [</a:t>
            </a:r>
            <a:r>
              <a:rPr lang="en-US" sz="900" kern="1200" dirty="0" err="1" smtClean="0">
                <a:solidFill>
                  <a:schemeClr val="tx1"/>
                </a:solidFill>
                <a:latin typeface="Segoe UI Light" pitchFamily="34" charset="0"/>
                <a:ea typeface="+mn-ea"/>
                <a:cs typeface="+mn-cs"/>
              </a:rPr>
              <a:t>tinyint</a:t>
            </a:r>
            <a:r>
              <a:rPr lang="en-US" sz="900" kern="1200" dirty="0" smtClean="0">
                <a:solidFill>
                  <a:schemeClr val="tx1"/>
                </a:solidFill>
                <a:latin typeface="Segoe UI Light" pitchFamily="34" charset="0"/>
                <a:ea typeface="+mn-ea"/>
                <a:cs typeface="+mn-cs"/>
              </a:rPr>
              <a:t>] NOT NULL,</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OnlineOrderFlag</a:t>
            </a:r>
            <a:r>
              <a:rPr lang="en-US" sz="900" kern="1200" dirty="0" smtClean="0">
                <a:solidFill>
                  <a:schemeClr val="tx1"/>
                </a:solidFill>
                <a:latin typeface="Segoe UI Light" pitchFamily="34" charset="0"/>
                <a:ea typeface="+mn-ea"/>
                <a:cs typeface="+mn-cs"/>
              </a:rPr>
              <a:t>] bit NOT NULL,</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SubTotal</a:t>
            </a:r>
            <a:r>
              <a:rPr lang="en-US" sz="900" kern="1200" dirty="0" smtClean="0">
                <a:solidFill>
                  <a:schemeClr val="tx1"/>
                </a:solidFill>
                <a:latin typeface="Segoe UI Light" pitchFamily="34" charset="0"/>
                <a:ea typeface="+mn-ea"/>
                <a:cs typeface="+mn-cs"/>
              </a:rPr>
              <a:t>] [money] NOT NULL,</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TaxAmt</a:t>
            </a:r>
            <a:r>
              <a:rPr lang="en-US" sz="900" kern="1200" dirty="0" smtClean="0">
                <a:solidFill>
                  <a:schemeClr val="tx1"/>
                </a:solidFill>
                <a:latin typeface="Segoe UI Light" pitchFamily="34" charset="0"/>
                <a:ea typeface="+mn-ea"/>
                <a:cs typeface="+mn-cs"/>
              </a:rPr>
              <a:t>] [money] NOT NULL,</a:t>
            </a:r>
          </a:p>
          <a:p>
            <a:r>
              <a:rPr lang="en-US" sz="900" kern="1200" dirty="0" smtClean="0">
                <a:solidFill>
                  <a:schemeClr val="tx1"/>
                </a:solidFill>
                <a:latin typeface="Segoe UI Light" pitchFamily="34" charset="0"/>
                <a:ea typeface="+mn-ea"/>
                <a:cs typeface="+mn-cs"/>
              </a:rPr>
              <a:t>[Freight] [money] NOT NULL,</a:t>
            </a:r>
          </a:p>
          <a:p>
            <a:r>
              <a:rPr lang="en-US" sz="900" kern="1200" dirty="0" smtClean="0">
                <a:solidFill>
                  <a:schemeClr val="tx1"/>
                </a:solidFill>
                <a:latin typeface="Segoe UI Light" pitchFamily="34" charset="0"/>
                <a:ea typeface="+mn-ea"/>
                <a:cs typeface="+mn-cs"/>
              </a:rPr>
              <a:t>[Comment] [</a:t>
            </a:r>
            <a:r>
              <a:rPr lang="en-US" sz="900" kern="1200" dirty="0" err="1" smtClean="0">
                <a:solidFill>
                  <a:schemeClr val="tx1"/>
                </a:solidFill>
                <a:latin typeface="Segoe UI Light" pitchFamily="34" charset="0"/>
                <a:ea typeface="+mn-ea"/>
                <a:cs typeface="+mn-cs"/>
              </a:rPr>
              <a:t>nvarchar</a:t>
            </a:r>
            <a:r>
              <a:rPr lang="en-US" sz="900" kern="1200" dirty="0" smtClean="0">
                <a:solidFill>
                  <a:schemeClr val="tx1"/>
                </a:solidFill>
                <a:latin typeface="Segoe UI Light" pitchFamily="34" charset="0"/>
                <a:ea typeface="+mn-ea"/>
                <a:cs typeface="+mn-cs"/>
              </a:rPr>
              <a:t>](128) NULL,</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ModifiedDate</a:t>
            </a:r>
            <a:r>
              <a:rPr lang="en-US" sz="900" kern="1200" dirty="0" smtClean="0">
                <a:solidFill>
                  <a:schemeClr val="tx1"/>
                </a:solidFill>
                <a:latin typeface="Segoe UI Light" pitchFamily="34" charset="0"/>
                <a:ea typeface="+mn-ea"/>
                <a:cs typeface="+mn-cs"/>
              </a:rPr>
              <a:t>] [datetime2] NOT NULL ,</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INDEX </a:t>
            </a:r>
            <a:r>
              <a:rPr lang="en-US" sz="900" kern="1200" dirty="0" err="1" smtClean="0">
                <a:solidFill>
                  <a:schemeClr val="tx1"/>
                </a:solidFill>
                <a:latin typeface="Segoe UI Light" pitchFamily="34" charset="0"/>
                <a:ea typeface="+mn-ea"/>
                <a:cs typeface="+mn-cs"/>
              </a:rPr>
              <a:t>IX_OrderDate</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OrderDate</a:t>
            </a:r>
            <a:r>
              <a:rPr lang="en-US" sz="900" kern="1200" dirty="0" smtClean="0">
                <a:solidFill>
                  <a:schemeClr val="tx1"/>
                </a:solidFill>
                <a:latin typeface="Segoe UI Light" pitchFamily="34" charset="0"/>
                <a:ea typeface="+mn-ea"/>
                <a:cs typeface="+mn-cs"/>
              </a:rPr>
              <a:t> ASC)</a:t>
            </a:r>
          </a:p>
          <a:p>
            <a:r>
              <a:rPr lang="en-US" sz="900" kern="1200" dirty="0" smtClean="0">
                <a:solidFill>
                  <a:schemeClr val="tx1"/>
                </a:solidFill>
                <a:latin typeface="Segoe UI Light" pitchFamily="34" charset="0"/>
                <a:ea typeface="+mn-ea"/>
                <a:cs typeface="+mn-cs"/>
              </a:rPr>
              <a:t>) WITH (MEMORY_OPTIMIZED=ON)</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GO</a:t>
            </a:r>
          </a:p>
          <a:p>
            <a:r>
              <a:rPr lang="en-US" sz="900" kern="1200" dirty="0" smtClean="0">
                <a:solidFill>
                  <a:schemeClr val="tx1"/>
                </a:solidFill>
                <a:latin typeface="Segoe UI Light" pitchFamily="34" charset="0"/>
                <a:ea typeface="+mn-ea"/>
                <a:cs typeface="+mn-cs"/>
              </a:rPr>
              <a:t>IF </a:t>
            </a:r>
            <a:r>
              <a:rPr lang="en-US" sz="900" kern="1200" dirty="0" err="1" smtClean="0">
                <a:solidFill>
                  <a:schemeClr val="tx1"/>
                </a:solidFill>
                <a:latin typeface="Segoe UI Light" pitchFamily="34" charset="0"/>
                <a:ea typeface="+mn-ea"/>
                <a:cs typeface="+mn-cs"/>
              </a:rPr>
              <a:t>object_id</a:t>
            </a:r>
            <a:r>
              <a:rPr lang="en-US" sz="900" kern="1200" dirty="0" smtClean="0">
                <a:solidFill>
                  <a:schemeClr val="tx1"/>
                </a:solidFill>
                <a:latin typeface="Segoe UI Light" pitchFamily="34" charset="0"/>
                <a:ea typeface="+mn-ea"/>
                <a:cs typeface="+mn-cs"/>
              </a:rPr>
              <a:t>('[Sales].[</a:t>
            </a:r>
            <a:r>
              <a:rPr lang="en-US" sz="900" kern="1200" dirty="0" err="1" smtClean="0">
                <a:solidFill>
                  <a:schemeClr val="tx1"/>
                </a:solidFill>
                <a:latin typeface="Segoe UI Light" pitchFamily="34" charset="0"/>
                <a:ea typeface="+mn-ea"/>
                <a:cs typeface="+mn-cs"/>
              </a:rPr>
              <a:t>SalesOrderDetail_test</a:t>
            </a:r>
            <a:r>
              <a:rPr lang="en-US" sz="900" kern="1200" dirty="0" smtClean="0">
                <a:solidFill>
                  <a:schemeClr val="tx1"/>
                </a:solidFill>
                <a:latin typeface="Segoe UI Light" pitchFamily="34" charset="0"/>
                <a:ea typeface="+mn-ea"/>
                <a:cs typeface="+mn-cs"/>
              </a:rPr>
              <a:t>]') IS NOT NULL</a:t>
            </a:r>
          </a:p>
          <a:p>
            <a:r>
              <a:rPr lang="en-US" sz="900" kern="1200" dirty="0" smtClean="0">
                <a:solidFill>
                  <a:schemeClr val="tx1"/>
                </a:solidFill>
                <a:latin typeface="Segoe UI Light" pitchFamily="34" charset="0"/>
                <a:ea typeface="+mn-ea"/>
                <a:cs typeface="+mn-cs"/>
              </a:rPr>
              <a:t>DROP TABLE [Sales].[</a:t>
            </a:r>
            <a:r>
              <a:rPr lang="en-US" sz="900" kern="1200" dirty="0" err="1" smtClean="0">
                <a:solidFill>
                  <a:schemeClr val="tx1"/>
                </a:solidFill>
                <a:latin typeface="Segoe UI Light" pitchFamily="34" charset="0"/>
                <a:ea typeface="+mn-ea"/>
                <a:cs typeface="+mn-cs"/>
              </a:rPr>
              <a:t>SalesOrderDetail_test</a:t>
            </a:r>
            <a:r>
              <a:rPr lang="en-US" sz="900" kern="1200" dirty="0" smtClean="0">
                <a:solidFill>
                  <a:schemeClr val="tx1"/>
                </a:solidFill>
                <a:latin typeface="Segoe UI Light" pitchFamily="34" charset="0"/>
                <a:ea typeface="+mn-ea"/>
                <a:cs typeface="+mn-cs"/>
              </a:rPr>
              <a:t>] </a:t>
            </a:r>
          </a:p>
          <a:p>
            <a:r>
              <a:rPr lang="en-US" sz="900" kern="1200" dirty="0" smtClean="0">
                <a:solidFill>
                  <a:schemeClr val="tx1"/>
                </a:solidFill>
                <a:latin typeface="Segoe UI Light" pitchFamily="34" charset="0"/>
                <a:ea typeface="+mn-ea"/>
                <a:cs typeface="+mn-cs"/>
              </a:rPr>
              <a:t>GO</a:t>
            </a:r>
          </a:p>
          <a:p>
            <a:r>
              <a:rPr lang="en-US" sz="900" kern="1200" dirty="0" smtClean="0">
                <a:solidFill>
                  <a:schemeClr val="tx1"/>
                </a:solidFill>
                <a:latin typeface="Segoe UI Light" pitchFamily="34" charset="0"/>
                <a:ea typeface="+mn-ea"/>
                <a:cs typeface="+mn-cs"/>
              </a:rPr>
              <a:t>CREATE TABLE [Sales].[</a:t>
            </a:r>
            <a:r>
              <a:rPr lang="en-US" sz="900" kern="1200" dirty="0" err="1" smtClean="0">
                <a:solidFill>
                  <a:schemeClr val="tx1"/>
                </a:solidFill>
                <a:latin typeface="Segoe UI Light" pitchFamily="34" charset="0"/>
                <a:ea typeface="+mn-ea"/>
                <a:cs typeface="+mn-cs"/>
              </a:rPr>
              <a:t>SalesOrderDetail_test</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SalesOrderID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NOT NULL INDEX </a:t>
            </a:r>
            <a:r>
              <a:rPr lang="en-US" sz="900" kern="1200" dirty="0" err="1" smtClean="0">
                <a:solidFill>
                  <a:schemeClr val="tx1"/>
                </a:solidFill>
                <a:latin typeface="Segoe UI Light" pitchFamily="34" charset="0"/>
                <a:ea typeface="+mn-ea"/>
                <a:cs typeface="+mn-cs"/>
              </a:rPr>
              <a:t>IX_SalesOrderID</a:t>
            </a:r>
            <a:r>
              <a:rPr lang="en-US" sz="900" kern="1200" dirty="0" smtClean="0">
                <a:solidFill>
                  <a:schemeClr val="tx1"/>
                </a:solidFill>
                <a:latin typeface="Segoe UI Light" pitchFamily="34" charset="0"/>
                <a:ea typeface="+mn-ea"/>
                <a:cs typeface="+mn-cs"/>
              </a:rPr>
              <a:t> HASH WITH (BUCKET_COUNT=1000000),</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SalesOrderDetailID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NOT NULL,</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CarrierTrackingNumber</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nvarchar</a:t>
            </a:r>
            <a:r>
              <a:rPr lang="en-US" sz="900" kern="1200" dirty="0" smtClean="0">
                <a:solidFill>
                  <a:schemeClr val="tx1"/>
                </a:solidFill>
                <a:latin typeface="Segoe UI Light" pitchFamily="34" charset="0"/>
                <a:ea typeface="+mn-ea"/>
                <a:cs typeface="+mn-cs"/>
              </a:rPr>
              <a:t>](25) NULL,</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OrderQty</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smallint</a:t>
            </a:r>
            <a:r>
              <a:rPr lang="en-US" sz="900" kern="1200" dirty="0" smtClean="0">
                <a:solidFill>
                  <a:schemeClr val="tx1"/>
                </a:solidFill>
                <a:latin typeface="Segoe UI Light" pitchFamily="34" charset="0"/>
                <a:ea typeface="+mn-ea"/>
                <a:cs typeface="+mn-cs"/>
              </a:rPr>
              <a:t>] NOT NULL,</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ProductID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NOT NULL INDEX </a:t>
            </a:r>
            <a:r>
              <a:rPr lang="en-US" sz="900" kern="1200" dirty="0" err="1" smtClean="0">
                <a:solidFill>
                  <a:schemeClr val="tx1"/>
                </a:solidFill>
                <a:latin typeface="Segoe UI Light" pitchFamily="34" charset="0"/>
                <a:ea typeface="+mn-ea"/>
                <a:cs typeface="+mn-cs"/>
              </a:rPr>
              <a:t>IX_ProductID</a:t>
            </a:r>
            <a:r>
              <a:rPr lang="en-US" sz="900" kern="1200" dirty="0" smtClean="0">
                <a:solidFill>
                  <a:schemeClr val="tx1"/>
                </a:solidFill>
                <a:latin typeface="Segoe UI Light" pitchFamily="34" charset="0"/>
                <a:ea typeface="+mn-ea"/>
                <a:cs typeface="+mn-cs"/>
              </a:rPr>
              <a:t> NONCLUSTERED,</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SpecialOfferID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NOT NULL,</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UnitPrice</a:t>
            </a:r>
            <a:r>
              <a:rPr lang="en-US" sz="900" kern="1200" dirty="0" smtClean="0">
                <a:solidFill>
                  <a:schemeClr val="tx1"/>
                </a:solidFill>
                <a:latin typeface="Segoe UI Light" pitchFamily="34" charset="0"/>
                <a:ea typeface="+mn-ea"/>
                <a:cs typeface="+mn-cs"/>
              </a:rPr>
              <a:t>] [money] NOT NULL,</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UnitPriceDiscount</a:t>
            </a:r>
            <a:r>
              <a:rPr lang="en-US" sz="900" kern="1200" dirty="0" smtClean="0">
                <a:solidFill>
                  <a:schemeClr val="tx1"/>
                </a:solidFill>
                <a:latin typeface="Segoe UI Light" pitchFamily="34" charset="0"/>
                <a:ea typeface="+mn-ea"/>
                <a:cs typeface="+mn-cs"/>
              </a:rPr>
              <a:t>] [money] NOT NULL,</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ModifiedDate</a:t>
            </a:r>
            <a:r>
              <a:rPr lang="en-US" sz="900" kern="1200" dirty="0" smtClean="0">
                <a:solidFill>
                  <a:schemeClr val="tx1"/>
                </a:solidFill>
                <a:latin typeface="Segoe UI Light" pitchFamily="34" charset="0"/>
                <a:ea typeface="+mn-ea"/>
                <a:cs typeface="+mn-cs"/>
              </a:rPr>
              <a:t>] [datetime2] NOT NULL ,</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 CONSTRAINT [</a:t>
            </a:r>
            <a:r>
              <a:rPr lang="en-US" sz="900" kern="1200" dirty="0" err="1" smtClean="0">
                <a:solidFill>
                  <a:schemeClr val="tx1"/>
                </a:solidFill>
                <a:latin typeface="Segoe UI Light" pitchFamily="34" charset="0"/>
                <a:ea typeface="+mn-ea"/>
                <a:cs typeface="+mn-cs"/>
              </a:rPr>
              <a:t>imPK_SalesOrderDetail_SalesOrderID_SalesOrderDetailID_test</a:t>
            </a:r>
            <a:r>
              <a:rPr lang="en-US" sz="900" kern="1200" dirty="0" smtClean="0">
                <a:solidFill>
                  <a:schemeClr val="tx1"/>
                </a:solidFill>
                <a:latin typeface="Segoe UI Light" pitchFamily="34" charset="0"/>
                <a:ea typeface="+mn-ea"/>
                <a:cs typeface="+mn-cs"/>
              </a:rPr>
              <a:t>] PRIMARY KEY NONCLUSTERED HASH </a:t>
            </a:r>
          </a:p>
          <a:p>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SalesOrderID</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SalesOrderDetailID</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)WITH (BUCKET_COUNT=1000000)</a:t>
            </a:r>
          </a:p>
          <a:p>
            <a:r>
              <a:rPr lang="en-US" sz="900" kern="1200" dirty="0" smtClean="0">
                <a:solidFill>
                  <a:schemeClr val="tx1"/>
                </a:solidFill>
                <a:latin typeface="Segoe UI Light" pitchFamily="34" charset="0"/>
                <a:ea typeface="+mn-ea"/>
                <a:cs typeface="+mn-cs"/>
              </a:rPr>
              <a:t>) WITH (MEMORY_OPTIMIZED=ON)</a:t>
            </a:r>
          </a:p>
          <a:p>
            <a:r>
              <a:rPr lang="en-US" sz="900" kern="1200" dirty="0" smtClean="0">
                <a:solidFill>
                  <a:schemeClr val="tx1"/>
                </a:solidFill>
                <a:latin typeface="Segoe UI Light" pitchFamily="34" charset="0"/>
                <a:ea typeface="+mn-ea"/>
                <a:cs typeface="+mn-cs"/>
              </a:rPr>
              <a:t>GO</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INSERT </a:t>
            </a:r>
            <a:r>
              <a:rPr lang="en-US" sz="900" kern="1200" dirty="0" err="1" smtClean="0">
                <a:solidFill>
                  <a:schemeClr val="tx1"/>
                </a:solidFill>
                <a:latin typeface="Segoe UI Light" pitchFamily="34" charset="0"/>
                <a:ea typeface="+mn-ea"/>
                <a:cs typeface="+mn-cs"/>
              </a:rPr>
              <a:t>Sales.SalesOrderHeader_test</a:t>
            </a:r>
            <a:r>
              <a:rPr lang="en-US" sz="900" kern="1200" dirty="0" smtClean="0">
                <a:solidFill>
                  <a:schemeClr val="tx1"/>
                </a:solidFill>
                <a:latin typeface="Segoe UI Light" pitchFamily="34" charset="0"/>
                <a:ea typeface="+mn-ea"/>
                <a:cs typeface="+mn-cs"/>
              </a:rPr>
              <a:t> SELECT </a:t>
            </a:r>
          </a:p>
          <a:p>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SalesOrderID</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RevisionNumber</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OrderDate</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DueDate</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ShipDate</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[Status],</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OnlineOrderFlag</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SubTotal</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TaxAmt</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[Freight],</a:t>
            </a:r>
          </a:p>
          <a:p>
            <a:r>
              <a:rPr lang="en-US" sz="900" kern="1200" dirty="0" smtClean="0">
                <a:solidFill>
                  <a:schemeClr val="tx1"/>
                </a:solidFill>
                <a:latin typeface="Segoe UI Light" pitchFamily="34" charset="0"/>
                <a:ea typeface="+mn-ea"/>
                <a:cs typeface="+mn-cs"/>
              </a:rPr>
              <a:t>[Comment],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ModifiedDate</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FROM </a:t>
            </a:r>
            <a:r>
              <a:rPr lang="en-US" sz="900" kern="1200" dirty="0" err="1" smtClean="0">
                <a:solidFill>
                  <a:schemeClr val="tx1"/>
                </a:solidFill>
                <a:latin typeface="Segoe UI Light" pitchFamily="34" charset="0"/>
                <a:ea typeface="+mn-ea"/>
                <a:cs typeface="+mn-cs"/>
              </a:rPr>
              <a:t>Sales.SalesOrderHeader_inmem</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GO</a:t>
            </a:r>
          </a:p>
          <a:p>
            <a:r>
              <a:rPr lang="en-US" sz="900" kern="1200" dirty="0" smtClean="0">
                <a:solidFill>
                  <a:schemeClr val="tx1"/>
                </a:solidFill>
                <a:latin typeface="Segoe UI Light" pitchFamily="34" charset="0"/>
                <a:ea typeface="+mn-ea"/>
                <a:cs typeface="+mn-cs"/>
              </a:rPr>
              <a:t>INSERT </a:t>
            </a:r>
            <a:r>
              <a:rPr lang="en-US" sz="900" kern="1200" dirty="0" err="1" smtClean="0">
                <a:solidFill>
                  <a:schemeClr val="tx1"/>
                </a:solidFill>
                <a:latin typeface="Segoe UI Light" pitchFamily="34" charset="0"/>
                <a:ea typeface="+mn-ea"/>
                <a:cs typeface="+mn-cs"/>
              </a:rPr>
              <a:t>Sales.SalesOrderDetail_test</a:t>
            </a:r>
            <a:r>
              <a:rPr lang="en-US" sz="900" kern="1200" dirty="0" smtClean="0">
                <a:solidFill>
                  <a:schemeClr val="tx1"/>
                </a:solidFill>
                <a:latin typeface="Segoe UI Light" pitchFamily="34" charset="0"/>
                <a:ea typeface="+mn-ea"/>
                <a:cs typeface="+mn-cs"/>
              </a:rPr>
              <a:t> SELECT * FROM </a:t>
            </a:r>
            <a:r>
              <a:rPr lang="en-US" sz="900" kern="1200" dirty="0" err="1" smtClean="0">
                <a:solidFill>
                  <a:schemeClr val="tx1"/>
                </a:solidFill>
                <a:latin typeface="Segoe UI Light" pitchFamily="34" charset="0"/>
                <a:ea typeface="+mn-ea"/>
                <a:cs typeface="+mn-cs"/>
              </a:rPr>
              <a:t>Sales.SalesOrderDetail_inmem</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GO</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UPDATE STATISTICS </a:t>
            </a:r>
            <a:r>
              <a:rPr lang="en-US" sz="900" kern="1200" dirty="0" err="1" smtClean="0">
                <a:solidFill>
                  <a:schemeClr val="tx1"/>
                </a:solidFill>
                <a:latin typeface="Segoe UI Light" pitchFamily="34" charset="0"/>
                <a:ea typeface="+mn-ea"/>
                <a:cs typeface="+mn-cs"/>
              </a:rPr>
              <a:t>Sales.SalesOrderHeader_test</a:t>
            </a:r>
            <a:r>
              <a:rPr lang="en-US" sz="900" kern="1200" dirty="0" smtClean="0">
                <a:solidFill>
                  <a:schemeClr val="tx1"/>
                </a:solidFill>
                <a:latin typeface="Segoe UI Light" pitchFamily="34" charset="0"/>
                <a:ea typeface="+mn-ea"/>
                <a:cs typeface="+mn-cs"/>
              </a:rPr>
              <a:t> WITH FULLSCAN, NORECOMPUTE</a:t>
            </a:r>
          </a:p>
          <a:p>
            <a:r>
              <a:rPr lang="en-US" sz="900" kern="1200" dirty="0" smtClean="0">
                <a:solidFill>
                  <a:schemeClr val="tx1"/>
                </a:solidFill>
                <a:latin typeface="Segoe UI Light" pitchFamily="34" charset="0"/>
                <a:ea typeface="+mn-ea"/>
                <a:cs typeface="+mn-cs"/>
              </a:rPr>
              <a:t>GO</a:t>
            </a:r>
          </a:p>
          <a:p>
            <a:r>
              <a:rPr lang="en-US" sz="900" kern="1200" dirty="0" smtClean="0">
                <a:solidFill>
                  <a:schemeClr val="tx1"/>
                </a:solidFill>
                <a:latin typeface="Segoe UI Light" pitchFamily="34" charset="0"/>
                <a:ea typeface="+mn-ea"/>
                <a:cs typeface="+mn-cs"/>
              </a:rPr>
              <a:t>UPDATE STATISTICS </a:t>
            </a:r>
            <a:r>
              <a:rPr lang="en-US" sz="900" kern="1200" dirty="0" err="1" smtClean="0">
                <a:solidFill>
                  <a:schemeClr val="tx1"/>
                </a:solidFill>
                <a:latin typeface="Segoe UI Light" pitchFamily="34" charset="0"/>
                <a:ea typeface="+mn-ea"/>
                <a:cs typeface="+mn-cs"/>
              </a:rPr>
              <a:t>Sales.SalesOrderDetail_test</a:t>
            </a:r>
            <a:r>
              <a:rPr lang="en-US" sz="900" kern="1200" dirty="0" smtClean="0">
                <a:solidFill>
                  <a:schemeClr val="tx1"/>
                </a:solidFill>
                <a:latin typeface="Segoe UI Light" pitchFamily="34" charset="0"/>
                <a:ea typeface="+mn-ea"/>
                <a:cs typeface="+mn-cs"/>
              </a:rPr>
              <a:t> WITH FULLSCAN, NORECOMPUTE</a:t>
            </a:r>
          </a:p>
          <a:p>
            <a:r>
              <a:rPr lang="en-US" sz="900" kern="1200" dirty="0" smtClean="0">
                <a:solidFill>
                  <a:schemeClr val="tx1"/>
                </a:solidFill>
                <a:latin typeface="Segoe UI Light" pitchFamily="34" charset="0"/>
                <a:ea typeface="+mn-ea"/>
                <a:cs typeface="+mn-cs"/>
              </a:rPr>
              <a:t>GO</a:t>
            </a:r>
          </a:p>
          <a:p>
            <a:endParaRPr lang="en-US" sz="900" kern="1200" dirty="0" smtClean="0">
              <a:solidFill>
                <a:schemeClr val="tx1"/>
              </a:solidFill>
              <a:latin typeface="Segoe UI Light" pitchFamily="34" charset="0"/>
              <a:ea typeface="+mn-ea"/>
              <a:cs typeface="+mn-cs"/>
            </a:endParaRP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 create </a:t>
            </a:r>
            <a:r>
              <a:rPr lang="en-US" sz="900" kern="1200" dirty="0" err="1" smtClean="0">
                <a:solidFill>
                  <a:schemeClr val="tx1"/>
                </a:solidFill>
                <a:latin typeface="Segoe UI Light" pitchFamily="34" charset="0"/>
                <a:ea typeface="+mn-ea"/>
                <a:cs typeface="+mn-cs"/>
              </a:rPr>
              <a:t>proc</a:t>
            </a:r>
            <a:r>
              <a:rPr lang="en-US" sz="900" kern="1200" dirty="0" smtClean="0">
                <a:solidFill>
                  <a:schemeClr val="tx1"/>
                </a:solidFill>
                <a:latin typeface="Segoe UI Light" pitchFamily="34" charset="0"/>
                <a:ea typeface="+mn-ea"/>
                <a:cs typeface="+mn-cs"/>
              </a:rPr>
              <a:t> for workload:</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IF </a:t>
            </a:r>
            <a:r>
              <a:rPr lang="en-US" sz="900" kern="1200" dirty="0" err="1" smtClean="0">
                <a:solidFill>
                  <a:schemeClr val="tx1"/>
                </a:solidFill>
                <a:latin typeface="Segoe UI Light" pitchFamily="34" charset="0"/>
                <a:ea typeface="+mn-ea"/>
                <a:cs typeface="+mn-cs"/>
              </a:rPr>
              <a:t>object_id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Sales.usp_OrderDiscountForSpecialOffer</a:t>
            </a:r>
            <a:r>
              <a:rPr lang="en-US" sz="900" kern="1200" dirty="0" smtClean="0">
                <a:solidFill>
                  <a:schemeClr val="tx1"/>
                </a:solidFill>
                <a:latin typeface="Segoe UI Light" pitchFamily="34" charset="0"/>
                <a:ea typeface="+mn-ea"/>
                <a:cs typeface="+mn-cs"/>
              </a:rPr>
              <a:t>') IS NOT NULL</a:t>
            </a:r>
          </a:p>
          <a:p>
            <a:r>
              <a:rPr lang="en-US" sz="900" kern="1200" dirty="0" smtClean="0">
                <a:solidFill>
                  <a:schemeClr val="tx1"/>
                </a:solidFill>
                <a:latin typeface="Segoe UI Light" pitchFamily="34" charset="0"/>
                <a:ea typeface="+mn-ea"/>
                <a:cs typeface="+mn-cs"/>
              </a:rPr>
              <a:t>DROP PROC </a:t>
            </a:r>
            <a:r>
              <a:rPr lang="en-US" sz="900" kern="1200" dirty="0" err="1" smtClean="0">
                <a:solidFill>
                  <a:schemeClr val="tx1"/>
                </a:solidFill>
                <a:latin typeface="Segoe UI Light" pitchFamily="34" charset="0"/>
                <a:ea typeface="+mn-ea"/>
                <a:cs typeface="+mn-cs"/>
              </a:rPr>
              <a:t>Sales.usp_OrderDiscountForSpecialOffer</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GO</a:t>
            </a:r>
          </a:p>
          <a:p>
            <a:r>
              <a:rPr lang="en-US" sz="900" kern="1200" dirty="0" smtClean="0">
                <a:solidFill>
                  <a:schemeClr val="tx1"/>
                </a:solidFill>
                <a:latin typeface="Segoe UI Light" pitchFamily="34" charset="0"/>
                <a:ea typeface="+mn-ea"/>
                <a:cs typeface="+mn-cs"/>
              </a:rPr>
              <a:t>CREATE PROCEDURE </a:t>
            </a:r>
            <a:r>
              <a:rPr lang="en-US" sz="900" kern="1200" dirty="0" err="1" smtClean="0">
                <a:solidFill>
                  <a:schemeClr val="tx1"/>
                </a:solidFill>
                <a:latin typeface="Segoe UI Light" pitchFamily="34" charset="0"/>
                <a:ea typeface="+mn-ea"/>
                <a:cs typeface="+mn-cs"/>
              </a:rPr>
              <a:t>Sales.usp_OrderDiscountForSpecialOffer</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SpecialOfferID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WITH NATIVE_COMPILATION, SCHEMABINDING, EXECUTE AS OWNER</a:t>
            </a:r>
          </a:p>
          <a:p>
            <a:r>
              <a:rPr lang="en-US" sz="900" kern="1200" dirty="0" smtClean="0">
                <a:solidFill>
                  <a:schemeClr val="tx1"/>
                </a:solidFill>
                <a:latin typeface="Segoe UI Light" pitchFamily="34" charset="0"/>
                <a:ea typeface="+mn-ea"/>
                <a:cs typeface="+mn-cs"/>
              </a:rPr>
              <a:t>AS</a:t>
            </a:r>
          </a:p>
          <a:p>
            <a:r>
              <a:rPr lang="en-US" sz="900" kern="1200" dirty="0" smtClean="0">
                <a:solidFill>
                  <a:schemeClr val="tx1"/>
                </a:solidFill>
                <a:latin typeface="Segoe UI Light" pitchFamily="34" charset="0"/>
                <a:ea typeface="+mn-ea"/>
                <a:cs typeface="+mn-cs"/>
              </a:rPr>
              <a:t>BEGIN ATOMIC WITH</a:t>
            </a:r>
          </a:p>
          <a:p>
            <a:r>
              <a:rPr lang="en-US" sz="900" kern="1200" dirty="0" smtClean="0">
                <a:solidFill>
                  <a:schemeClr val="tx1"/>
                </a:solidFill>
                <a:latin typeface="Segoe UI Light" pitchFamily="34" charset="0"/>
                <a:ea typeface="+mn-ea"/>
                <a:cs typeface="+mn-cs"/>
              </a:rPr>
              <a:t>  (TRANSACTION ISOLATION LEVEL = SNAPSHOT,</a:t>
            </a:r>
          </a:p>
          <a:p>
            <a:r>
              <a:rPr lang="en-US" sz="900" kern="1200" dirty="0" smtClean="0">
                <a:solidFill>
                  <a:schemeClr val="tx1"/>
                </a:solidFill>
                <a:latin typeface="Segoe UI Light" pitchFamily="34" charset="0"/>
                <a:ea typeface="+mn-ea"/>
                <a:cs typeface="+mn-cs"/>
              </a:rPr>
              <a:t>   LANGUAGE = </a:t>
            </a:r>
            <a:r>
              <a:rPr lang="en-US" sz="900" kern="1200" dirty="0" err="1" smtClean="0">
                <a:solidFill>
                  <a:schemeClr val="tx1"/>
                </a:solidFill>
                <a:latin typeface="Segoe UI Light" pitchFamily="34" charset="0"/>
                <a:ea typeface="+mn-ea"/>
                <a:cs typeface="+mn-cs"/>
              </a:rPr>
              <a:t>N'us_english</a:t>
            </a:r>
            <a:r>
              <a:rPr lang="en-US" sz="900" kern="1200" dirty="0" smtClean="0">
                <a:solidFill>
                  <a:schemeClr val="tx1"/>
                </a:solidFill>
                <a:latin typeface="Segoe UI Light" pitchFamily="34" charset="0"/>
                <a:ea typeface="+mn-ea"/>
                <a:cs typeface="+mn-cs"/>
              </a:rPr>
              <a:t>')</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   SELECT </a:t>
            </a:r>
            <a:r>
              <a:rPr lang="en-US" sz="900" kern="1200" dirty="0" err="1" smtClean="0">
                <a:solidFill>
                  <a:schemeClr val="tx1"/>
                </a:solidFill>
                <a:latin typeface="Segoe UI Light" pitchFamily="34" charset="0"/>
                <a:ea typeface="+mn-ea"/>
                <a:cs typeface="+mn-cs"/>
              </a:rPr>
              <a:t>so.Description</a:t>
            </a:r>
            <a:r>
              <a:rPr lang="en-US" sz="900" kern="1200" dirty="0" smtClean="0">
                <a:solidFill>
                  <a:schemeClr val="tx1"/>
                </a:solidFill>
                <a:latin typeface="Segoe UI Light" pitchFamily="34" charset="0"/>
                <a:ea typeface="+mn-ea"/>
                <a:cs typeface="+mn-cs"/>
              </a:rPr>
              <a:t> collate Latin1_General_100_BIN2, </a:t>
            </a:r>
          </a:p>
          <a:p>
            <a:r>
              <a:rPr lang="en-US" sz="900" kern="1200" dirty="0" err="1" smtClean="0">
                <a:solidFill>
                  <a:schemeClr val="tx1"/>
                </a:solidFill>
                <a:latin typeface="Segoe UI Light" pitchFamily="34" charset="0"/>
                <a:ea typeface="+mn-ea"/>
                <a:cs typeface="+mn-cs"/>
              </a:rPr>
              <a:t>soh.SalesOrderID</a:t>
            </a:r>
            <a:r>
              <a:rPr lang="en-US" sz="900" kern="1200" dirty="0" smtClean="0">
                <a:solidFill>
                  <a:schemeClr val="tx1"/>
                </a:solidFill>
                <a:latin typeface="Segoe UI Light" pitchFamily="34" charset="0"/>
                <a:ea typeface="+mn-ea"/>
                <a:cs typeface="+mn-cs"/>
              </a:rPr>
              <a:t>, </a:t>
            </a:r>
          </a:p>
          <a:p>
            <a:r>
              <a:rPr lang="en-US" sz="900" kern="1200" dirty="0" smtClean="0">
                <a:solidFill>
                  <a:schemeClr val="tx1"/>
                </a:solidFill>
                <a:latin typeface="Segoe UI Light" pitchFamily="34" charset="0"/>
                <a:ea typeface="+mn-ea"/>
                <a:cs typeface="+mn-cs"/>
              </a:rPr>
              <a:t>SUM(</a:t>
            </a:r>
            <a:r>
              <a:rPr lang="en-US" sz="900" kern="1200" dirty="0" err="1" smtClean="0">
                <a:solidFill>
                  <a:schemeClr val="tx1"/>
                </a:solidFill>
                <a:latin typeface="Segoe UI Light" pitchFamily="34" charset="0"/>
                <a:ea typeface="+mn-ea"/>
                <a:cs typeface="+mn-cs"/>
              </a:rPr>
              <a:t>sod.UnitPriceDiscount</a:t>
            </a:r>
            <a:r>
              <a:rPr lang="en-US" sz="900" kern="1200" dirty="0" smtClean="0">
                <a:solidFill>
                  <a:schemeClr val="tx1"/>
                </a:solidFill>
                <a:latin typeface="Segoe UI Light" pitchFamily="34" charset="0"/>
                <a:ea typeface="+mn-ea"/>
                <a:cs typeface="+mn-cs"/>
              </a:rPr>
              <a:t>) as '</a:t>
            </a:r>
            <a:r>
              <a:rPr lang="en-US" sz="900" kern="1200" dirty="0" err="1" smtClean="0">
                <a:solidFill>
                  <a:schemeClr val="tx1"/>
                </a:solidFill>
                <a:latin typeface="Segoe UI Light" pitchFamily="34" charset="0"/>
                <a:ea typeface="+mn-ea"/>
                <a:cs typeface="+mn-cs"/>
              </a:rPr>
              <a:t>TotalDiscount</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   FROM </a:t>
            </a:r>
            <a:r>
              <a:rPr lang="en-US" sz="900" kern="1200" dirty="0" err="1" smtClean="0">
                <a:solidFill>
                  <a:schemeClr val="tx1"/>
                </a:solidFill>
                <a:latin typeface="Segoe UI Light" pitchFamily="34" charset="0"/>
                <a:ea typeface="+mn-ea"/>
                <a:cs typeface="+mn-cs"/>
              </a:rPr>
              <a:t>Sales.SalesOrderHeader_test</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soh</a:t>
            </a:r>
            <a:r>
              <a:rPr lang="en-US" sz="900" kern="1200" dirty="0" smtClean="0">
                <a:solidFill>
                  <a:schemeClr val="tx1"/>
                </a:solidFill>
                <a:latin typeface="Segoe UI Light" pitchFamily="34" charset="0"/>
                <a:ea typeface="+mn-ea"/>
                <a:cs typeface="+mn-cs"/>
              </a:rPr>
              <a:t> </a:t>
            </a:r>
          </a:p>
          <a:p>
            <a:r>
              <a:rPr lang="en-US" sz="900" kern="1200" dirty="0" smtClean="0">
                <a:solidFill>
                  <a:schemeClr val="tx1"/>
                </a:solidFill>
                <a:latin typeface="Segoe UI Light" pitchFamily="34" charset="0"/>
                <a:ea typeface="+mn-ea"/>
                <a:cs typeface="+mn-cs"/>
              </a:rPr>
              <a:t>JOIN </a:t>
            </a:r>
          </a:p>
          <a:p>
            <a:r>
              <a:rPr lang="en-US" sz="900" kern="1200" dirty="0" err="1" smtClean="0">
                <a:solidFill>
                  <a:schemeClr val="tx1"/>
                </a:solidFill>
                <a:latin typeface="Segoe UI Light" pitchFamily="34" charset="0"/>
                <a:ea typeface="+mn-ea"/>
                <a:cs typeface="+mn-cs"/>
              </a:rPr>
              <a:t>Sales.SalesOrderDetail_test</a:t>
            </a:r>
            <a:r>
              <a:rPr lang="en-US" sz="900" kern="1200" dirty="0" smtClean="0">
                <a:solidFill>
                  <a:schemeClr val="tx1"/>
                </a:solidFill>
                <a:latin typeface="Segoe UI Light" pitchFamily="34" charset="0"/>
                <a:ea typeface="+mn-ea"/>
                <a:cs typeface="+mn-cs"/>
              </a:rPr>
              <a:t> sod </a:t>
            </a:r>
          </a:p>
          <a:p>
            <a:r>
              <a:rPr lang="en-US" sz="900" kern="1200" dirty="0" smtClean="0">
                <a:solidFill>
                  <a:schemeClr val="tx1"/>
                </a:solidFill>
                <a:latin typeface="Segoe UI Light" pitchFamily="34" charset="0"/>
                <a:ea typeface="+mn-ea"/>
                <a:cs typeface="+mn-cs"/>
              </a:rPr>
              <a:t>on </a:t>
            </a:r>
            <a:r>
              <a:rPr lang="en-US" sz="900" kern="1200" dirty="0" err="1" smtClean="0">
                <a:solidFill>
                  <a:schemeClr val="tx1"/>
                </a:solidFill>
                <a:latin typeface="Segoe UI Light" pitchFamily="34" charset="0"/>
                <a:ea typeface="+mn-ea"/>
                <a:cs typeface="+mn-cs"/>
              </a:rPr>
              <a:t>soh.SalesOrderID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sod.SalesOrderID</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JOIN</a:t>
            </a:r>
          </a:p>
          <a:p>
            <a:r>
              <a:rPr lang="en-US" sz="900" kern="1200" dirty="0" err="1" smtClean="0">
                <a:solidFill>
                  <a:schemeClr val="tx1"/>
                </a:solidFill>
                <a:latin typeface="Segoe UI Light" pitchFamily="34" charset="0"/>
                <a:ea typeface="+mn-ea"/>
                <a:cs typeface="+mn-cs"/>
              </a:rPr>
              <a:t>Sales.SpecialOffer_inmem</a:t>
            </a:r>
            <a:r>
              <a:rPr lang="en-US" sz="900" kern="1200" dirty="0" smtClean="0">
                <a:solidFill>
                  <a:schemeClr val="tx1"/>
                </a:solidFill>
                <a:latin typeface="Segoe UI Light" pitchFamily="34" charset="0"/>
                <a:ea typeface="+mn-ea"/>
                <a:cs typeface="+mn-cs"/>
              </a:rPr>
              <a:t> so </a:t>
            </a:r>
          </a:p>
          <a:p>
            <a:r>
              <a:rPr lang="en-US" sz="900" kern="1200" dirty="0" smtClean="0">
                <a:solidFill>
                  <a:schemeClr val="tx1"/>
                </a:solidFill>
                <a:latin typeface="Segoe UI Light" pitchFamily="34" charset="0"/>
                <a:ea typeface="+mn-ea"/>
                <a:cs typeface="+mn-cs"/>
              </a:rPr>
              <a:t>on </a:t>
            </a:r>
            <a:r>
              <a:rPr lang="en-US" sz="900" kern="1200" dirty="0" err="1" smtClean="0">
                <a:solidFill>
                  <a:schemeClr val="tx1"/>
                </a:solidFill>
                <a:latin typeface="Segoe UI Light" pitchFamily="34" charset="0"/>
                <a:ea typeface="+mn-ea"/>
                <a:cs typeface="+mn-cs"/>
              </a:rPr>
              <a:t>sod.SpecialOfferID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so.SpecialOfferID</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WHERE </a:t>
            </a:r>
            <a:r>
              <a:rPr lang="en-US" sz="900" kern="1200" dirty="0" err="1" smtClean="0">
                <a:solidFill>
                  <a:schemeClr val="tx1"/>
                </a:solidFill>
                <a:latin typeface="Segoe UI Light" pitchFamily="34" charset="0"/>
                <a:ea typeface="+mn-ea"/>
                <a:cs typeface="+mn-cs"/>
              </a:rPr>
              <a:t>so.SpecialOfferID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SpecialOfferID</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GROUP BY </a:t>
            </a:r>
            <a:r>
              <a:rPr lang="en-US" sz="900" kern="1200" dirty="0" err="1" smtClean="0">
                <a:solidFill>
                  <a:schemeClr val="tx1"/>
                </a:solidFill>
                <a:latin typeface="Segoe UI Light" pitchFamily="34" charset="0"/>
                <a:ea typeface="+mn-ea"/>
                <a:cs typeface="+mn-cs"/>
              </a:rPr>
              <a:t>so.Description</a:t>
            </a:r>
            <a:r>
              <a:rPr lang="en-US" sz="900" kern="1200" dirty="0" smtClean="0">
                <a:solidFill>
                  <a:schemeClr val="tx1"/>
                </a:solidFill>
                <a:latin typeface="Segoe UI Light" pitchFamily="34" charset="0"/>
                <a:ea typeface="+mn-ea"/>
                <a:cs typeface="+mn-cs"/>
              </a:rPr>
              <a:t> collate Latin1_General_100_BIN2, </a:t>
            </a:r>
            <a:r>
              <a:rPr lang="en-US" sz="900" kern="1200" dirty="0" err="1" smtClean="0">
                <a:solidFill>
                  <a:schemeClr val="tx1"/>
                </a:solidFill>
                <a:latin typeface="Segoe UI Light" pitchFamily="34" charset="0"/>
                <a:ea typeface="+mn-ea"/>
                <a:cs typeface="+mn-cs"/>
              </a:rPr>
              <a:t>soh.SalesOrderID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soh.OrderDate</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    ORDER BY </a:t>
            </a:r>
            <a:r>
              <a:rPr lang="en-US" sz="900" kern="1200" dirty="0" err="1" smtClean="0">
                <a:solidFill>
                  <a:schemeClr val="tx1"/>
                </a:solidFill>
                <a:latin typeface="Segoe UI Light" pitchFamily="34" charset="0"/>
                <a:ea typeface="+mn-ea"/>
                <a:cs typeface="+mn-cs"/>
              </a:rPr>
              <a:t>soh.OrderDate</a:t>
            </a:r>
            <a:r>
              <a:rPr lang="en-US" sz="900" kern="1200" dirty="0" smtClean="0">
                <a:solidFill>
                  <a:schemeClr val="tx1"/>
                </a:solidFill>
                <a:latin typeface="Segoe UI Light" pitchFamily="34" charset="0"/>
                <a:ea typeface="+mn-ea"/>
                <a:cs typeface="+mn-cs"/>
              </a:rPr>
              <a:t> DESC</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END</a:t>
            </a:r>
          </a:p>
          <a:p>
            <a:r>
              <a:rPr lang="en-US" sz="900" kern="1200" dirty="0" smtClean="0">
                <a:solidFill>
                  <a:schemeClr val="tx1"/>
                </a:solidFill>
                <a:latin typeface="Segoe UI Light" pitchFamily="34" charset="0"/>
                <a:ea typeface="+mn-ea"/>
                <a:cs typeface="+mn-cs"/>
              </a:rPr>
              <a:t>GO</a:t>
            </a:r>
          </a:p>
          <a:p>
            <a:endParaRPr lang="en-US" sz="900" kern="1200" dirty="0" smtClean="0">
              <a:solidFill>
                <a:schemeClr val="tx1"/>
              </a:solidFill>
              <a:latin typeface="Segoe UI Light" pitchFamily="34" charset="0"/>
              <a:ea typeface="+mn-ea"/>
              <a:cs typeface="+mn-cs"/>
            </a:endParaRPr>
          </a:p>
          <a:p>
            <a:endParaRPr lang="en-US" sz="900" kern="1200" dirty="0" smtClean="0">
              <a:solidFill>
                <a:schemeClr val="tx1"/>
              </a:solidFill>
              <a:latin typeface="Segoe UI Light" pitchFamily="34" charset="0"/>
              <a:ea typeface="+mn-ea"/>
              <a:cs typeface="+mn-cs"/>
            </a:endParaRPr>
          </a:p>
          <a:p>
            <a:r>
              <a:rPr lang="en-US" sz="900" kern="1200" dirty="0" err="1" smtClean="0">
                <a:solidFill>
                  <a:schemeClr val="tx1"/>
                </a:solidFill>
                <a:latin typeface="Segoe UI Light" pitchFamily="34" charset="0"/>
                <a:ea typeface="+mn-ea"/>
                <a:cs typeface="+mn-cs"/>
              </a:rPr>
              <a:t>dbcc</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freeproccache</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GO</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set statistics time on</a:t>
            </a:r>
          </a:p>
          <a:p>
            <a:r>
              <a:rPr lang="en-US" sz="900" kern="1200" dirty="0" smtClean="0">
                <a:solidFill>
                  <a:schemeClr val="tx1"/>
                </a:solidFill>
                <a:latin typeface="Segoe UI Light" pitchFamily="34" charset="0"/>
                <a:ea typeface="+mn-ea"/>
                <a:cs typeface="+mn-cs"/>
              </a:rPr>
              <a:t>go</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 start workload:</a:t>
            </a:r>
          </a:p>
          <a:p>
            <a:r>
              <a:rPr lang="en-US" sz="900" kern="1200" dirty="0" smtClean="0">
                <a:solidFill>
                  <a:schemeClr val="tx1"/>
                </a:solidFill>
                <a:latin typeface="Segoe UI Light" pitchFamily="34" charset="0"/>
                <a:ea typeface="+mn-ea"/>
                <a:cs typeface="+mn-cs"/>
              </a:rPr>
              <a:t>--  ostress.exe –n50 -r1000000 -q -S. -E -dAdventureWorks2012 -</a:t>
            </a:r>
            <a:r>
              <a:rPr lang="en-US" sz="900" kern="1200" dirty="0" err="1" smtClean="0">
                <a:solidFill>
                  <a:schemeClr val="tx1"/>
                </a:solidFill>
                <a:latin typeface="Segoe UI Light" pitchFamily="34" charset="0"/>
                <a:ea typeface="+mn-ea"/>
                <a:cs typeface="+mn-cs"/>
              </a:rPr>
              <a:t>Q"declare</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 (rand() * 16)+1 EXEC  </a:t>
            </a:r>
            <a:r>
              <a:rPr lang="en-US" sz="900" kern="1200" dirty="0" err="1" smtClean="0">
                <a:solidFill>
                  <a:schemeClr val="tx1"/>
                </a:solidFill>
                <a:latin typeface="Segoe UI Light" pitchFamily="34" charset="0"/>
                <a:ea typeface="+mn-ea"/>
                <a:cs typeface="+mn-cs"/>
              </a:rPr>
              <a:t>Sales.usp_OrderDiscountForSpecialOffer</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a:t>
            </a:r>
            <a:r>
              <a:rPr lang="en-US" sz="900" kern="1200" dirty="0" smtClean="0">
                <a:solidFill>
                  <a:schemeClr val="tx1"/>
                </a:solidFill>
                <a:latin typeface="Segoe UI Light" pitchFamily="34" charset="0"/>
                <a:ea typeface="+mn-ea"/>
                <a:cs typeface="+mn-cs"/>
              </a:rPr>
              <a:t>"</a:t>
            </a:r>
          </a:p>
          <a:p>
            <a:endParaRPr lang="en-US" sz="900" kern="1200" dirty="0" smtClean="0">
              <a:solidFill>
                <a:schemeClr val="tx1"/>
              </a:solidFill>
              <a:latin typeface="Segoe UI Light" pitchFamily="34" charset="0"/>
              <a:ea typeface="+mn-ea"/>
              <a:cs typeface="+mn-cs"/>
            </a:endParaRP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--enable execution stats collection for native </a:t>
            </a:r>
            <a:r>
              <a:rPr lang="en-US" sz="900" kern="1200" dirty="0" err="1" smtClean="0">
                <a:solidFill>
                  <a:schemeClr val="tx1"/>
                </a:solidFill>
                <a:latin typeface="Segoe UI Light" pitchFamily="34" charset="0"/>
                <a:ea typeface="+mn-ea"/>
                <a:cs typeface="+mn-cs"/>
              </a:rPr>
              <a:t>procs</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    on </a:t>
            </a:r>
            <a:r>
              <a:rPr lang="en-US" sz="900" kern="1200" dirty="0" err="1" smtClean="0">
                <a:solidFill>
                  <a:schemeClr val="tx1"/>
                </a:solidFill>
                <a:latin typeface="Segoe UI Light" pitchFamily="34" charset="0"/>
                <a:ea typeface="+mn-ea"/>
                <a:cs typeface="+mn-cs"/>
              </a:rPr>
              <a:t>proc</a:t>
            </a:r>
            <a:r>
              <a:rPr lang="en-US" sz="900" kern="1200" dirty="0" smtClean="0">
                <a:solidFill>
                  <a:schemeClr val="tx1"/>
                </a:solidFill>
                <a:latin typeface="Segoe UI Light" pitchFamily="34" charset="0"/>
                <a:ea typeface="+mn-ea"/>
                <a:cs typeface="+mn-cs"/>
              </a:rPr>
              <a:t> level</a:t>
            </a:r>
          </a:p>
          <a:p>
            <a:r>
              <a:rPr lang="en-US" sz="900" kern="1200" dirty="0" smtClean="0">
                <a:solidFill>
                  <a:schemeClr val="tx1"/>
                </a:solidFill>
                <a:latin typeface="Segoe UI Light" pitchFamily="34" charset="0"/>
                <a:ea typeface="+mn-ea"/>
                <a:cs typeface="+mn-cs"/>
              </a:rPr>
              <a:t>exec </a:t>
            </a:r>
            <a:r>
              <a:rPr lang="en-US" sz="900" kern="1200" dirty="0" err="1" smtClean="0">
                <a:solidFill>
                  <a:schemeClr val="tx1"/>
                </a:solidFill>
                <a:latin typeface="Segoe UI Light" pitchFamily="34" charset="0"/>
                <a:ea typeface="+mn-ea"/>
                <a:cs typeface="+mn-cs"/>
              </a:rPr>
              <a:t>sp_xtp_control_proc_exec_stats</a:t>
            </a:r>
            <a:r>
              <a:rPr lang="en-US" sz="900" kern="1200" dirty="0" smtClean="0">
                <a:solidFill>
                  <a:schemeClr val="tx1"/>
                </a:solidFill>
                <a:latin typeface="Segoe UI Light" pitchFamily="34" charset="0"/>
                <a:ea typeface="+mn-ea"/>
                <a:cs typeface="+mn-cs"/>
              </a:rPr>
              <a:t> 1</a:t>
            </a:r>
          </a:p>
          <a:p>
            <a:r>
              <a:rPr lang="en-US" sz="900" kern="1200" dirty="0" smtClean="0">
                <a:solidFill>
                  <a:schemeClr val="tx1"/>
                </a:solidFill>
                <a:latin typeface="Segoe UI Light" pitchFamily="34" charset="0"/>
                <a:ea typeface="+mn-ea"/>
                <a:cs typeface="+mn-cs"/>
              </a:rPr>
              <a:t>go</a:t>
            </a:r>
          </a:p>
          <a:p>
            <a:r>
              <a:rPr lang="en-US" sz="900" kern="1200" dirty="0" smtClean="0">
                <a:solidFill>
                  <a:schemeClr val="tx1"/>
                </a:solidFill>
                <a:latin typeface="Segoe UI Light" pitchFamily="34" charset="0"/>
                <a:ea typeface="+mn-ea"/>
                <a:cs typeface="+mn-cs"/>
              </a:rPr>
              <a:t>--    on query level</a:t>
            </a:r>
          </a:p>
          <a:p>
            <a:r>
              <a:rPr lang="en-US" sz="900" kern="1200" dirty="0" smtClean="0">
                <a:solidFill>
                  <a:schemeClr val="tx1"/>
                </a:solidFill>
                <a:latin typeface="Segoe UI Light" pitchFamily="34" charset="0"/>
                <a:ea typeface="+mn-ea"/>
                <a:cs typeface="+mn-cs"/>
              </a:rPr>
              <a:t>exec </a:t>
            </a:r>
            <a:r>
              <a:rPr lang="en-US" sz="900" kern="1200" dirty="0" err="1" smtClean="0">
                <a:solidFill>
                  <a:schemeClr val="tx1"/>
                </a:solidFill>
                <a:latin typeface="Segoe UI Light" pitchFamily="34" charset="0"/>
                <a:ea typeface="+mn-ea"/>
                <a:cs typeface="+mn-cs"/>
              </a:rPr>
              <a:t>sp_xtp_control_query_exec_stats</a:t>
            </a:r>
            <a:r>
              <a:rPr lang="en-US" sz="900" kern="1200" dirty="0" smtClean="0">
                <a:solidFill>
                  <a:schemeClr val="tx1"/>
                </a:solidFill>
                <a:latin typeface="Segoe UI Light" pitchFamily="34" charset="0"/>
                <a:ea typeface="+mn-ea"/>
                <a:cs typeface="+mn-cs"/>
              </a:rPr>
              <a:t> 1</a:t>
            </a:r>
          </a:p>
          <a:p>
            <a:r>
              <a:rPr lang="en-US" sz="900" kern="1200" dirty="0" smtClean="0">
                <a:solidFill>
                  <a:schemeClr val="tx1"/>
                </a:solidFill>
                <a:latin typeface="Segoe UI Light" pitchFamily="34" charset="0"/>
                <a:ea typeface="+mn-ea"/>
                <a:cs typeface="+mn-cs"/>
              </a:rPr>
              <a:t>go</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 small memory-optimized workload:</a:t>
            </a:r>
          </a:p>
          <a:p>
            <a:r>
              <a:rPr lang="en-US" sz="900" kern="1200" dirty="0" smtClean="0">
                <a:solidFill>
                  <a:schemeClr val="tx1"/>
                </a:solidFill>
                <a:latin typeface="Segoe UI Light" pitchFamily="34" charset="0"/>
                <a:ea typeface="+mn-ea"/>
                <a:cs typeface="+mn-cs"/>
              </a:rPr>
              <a:t>--   ostress.exe –n20 –r100 -S. -E -dAdventureWorks2012 -q -</a:t>
            </a:r>
            <a:r>
              <a:rPr lang="en-US" sz="900" kern="1200" dirty="0" err="1" smtClean="0">
                <a:solidFill>
                  <a:schemeClr val="tx1"/>
                </a:solidFill>
                <a:latin typeface="Segoe UI Light" pitchFamily="34" charset="0"/>
                <a:ea typeface="+mn-ea"/>
                <a:cs typeface="+mn-cs"/>
              </a:rPr>
              <a:t>oc</a:t>
            </a:r>
            <a:r>
              <a:rPr lang="en-US" sz="900" kern="1200" dirty="0" smtClean="0">
                <a:solidFill>
                  <a:schemeClr val="tx1"/>
                </a:solidFill>
                <a:latin typeface="Segoe UI Light" pitchFamily="34" charset="0"/>
                <a:ea typeface="+mn-ea"/>
                <a:cs typeface="+mn-cs"/>
              </a:rPr>
              <a:t>:\temp -Q"DECLARE @</a:t>
            </a:r>
            <a:r>
              <a:rPr lang="en-US" sz="900" kern="1200" dirty="0" err="1" smtClean="0">
                <a:solidFill>
                  <a:schemeClr val="tx1"/>
                </a:solidFill>
                <a:latin typeface="Segoe UI Light" pitchFamily="34" charset="0"/>
                <a:ea typeface="+mn-ea"/>
                <a:cs typeface="+mn-cs"/>
              </a:rPr>
              <a:t>i</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 0, @od </a:t>
            </a:r>
            <a:r>
              <a:rPr lang="en-US" sz="900" kern="1200" dirty="0" err="1" smtClean="0">
                <a:solidFill>
                  <a:schemeClr val="tx1"/>
                </a:solidFill>
                <a:latin typeface="Segoe UI Light" pitchFamily="34" charset="0"/>
                <a:ea typeface="+mn-ea"/>
                <a:cs typeface="+mn-cs"/>
              </a:rPr>
              <a:t>Sales.SalesOrderDetailType_inmem</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SalesOrderID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DueDate</a:t>
            </a:r>
            <a:r>
              <a:rPr lang="en-US" sz="900" kern="1200" dirty="0" smtClean="0">
                <a:solidFill>
                  <a:schemeClr val="tx1"/>
                </a:solidFill>
                <a:latin typeface="Segoe UI Light" pitchFamily="34" charset="0"/>
                <a:ea typeface="+mn-ea"/>
                <a:cs typeface="+mn-cs"/>
              </a:rPr>
              <a:t> datetime2 = </a:t>
            </a:r>
            <a:r>
              <a:rPr lang="en-US" sz="900" kern="1200" dirty="0" err="1" smtClean="0">
                <a:solidFill>
                  <a:schemeClr val="tx1"/>
                </a:solidFill>
                <a:latin typeface="Segoe UI Light" pitchFamily="34" charset="0"/>
                <a:ea typeface="+mn-ea"/>
                <a:cs typeface="+mn-cs"/>
              </a:rPr>
              <a:t>sysdatetime</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CustomerID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 rand() * 8000, @</a:t>
            </a:r>
            <a:r>
              <a:rPr lang="en-US" sz="900" kern="1200" dirty="0" err="1" smtClean="0">
                <a:solidFill>
                  <a:schemeClr val="tx1"/>
                </a:solidFill>
                <a:latin typeface="Segoe UI Light" pitchFamily="34" charset="0"/>
                <a:ea typeface="+mn-ea"/>
                <a:cs typeface="+mn-cs"/>
              </a:rPr>
              <a:t>BillToAddressID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 rand() * 10000, @</a:t>
            </a:r>
            <a:r>
              <a:rPr lang="en-US" sz="900" kern="1200" dirty="0" err="1" smtClean="0">
                <a:solidFill>
                  <a:schemeClr val="tx1"/>
                </a:solidFill>
                <a:latin typeface="Segoe UI Light" pitchFamily="34" charset="0"/>
                <a:ea typeface="+mn-ea"/>
                <a:cs typeface="+mn-cs"/>
              </a:rPr>
              <a:t>ShipToAddressID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 rand() * 10000, @</a:t>
            </a:r>
            <a:r>
              <a:rPr lang="en-US" sz="900" kern="1200" dirty="0" err="1" smtClean="0">
                <a:solidFill>
                  <a:schemeClr val="tx1"/>
                </a:solidFill>
                <a:latin typeface="Segoe UI Light" pitchFamily="34" charset="0"/>
                <a:ea typeface="+mn-ea"/>
                <a:cs typeface="+mn-cs"/>
              </a:rPr>
              <a:t>ShipMethodID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 (rand() * 5) + 1; INSERT INTO @od SELECT </a:t>
            </a:r>
            <a:r>
              <a:rPr lang="en-US" sz="900" kern="1200" dirty="0" err="1" smtClean="0">
                <a:solidFill>
                  <a:schemeClr val="tx1"/>
                </a:solidFill>
                <a:latin typeface="Segoe UI Light" pitchFamily="34" charset="0"/>
                <a:ea typeface="+mn-ea"/>
                <a:cs typeface="+mn-cs"/>
              </a:rPr>
              <a:t>OrderQty</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ProductID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SpecialOfferID</a:t>
            </a:r>
            <a:r>
              <a:rPr lang="en-US" sz="900" kern="1200" dirty="0" smtClean="0">
                <a:solidFill>
                  <a:schemeClr val="tx1"/>
                </a:solidFill>
                <a:latin typeface="Segoe UI Light" pitchFamily="34" charset="0"/>
                <a:ea typeface="+mn-ea"/>
                <a:cs typeface="+mn-cs"/>
              </a:rPr>
              <a:t> FROM </a:t>
            </a:r>
            <a:r>
              <a:rPr lang="en-US" sz="900" kern="1200" dirty="0" err="1" smtClean="0">
                <a:solidFill>
                  <a:schemeClr val="tx1"/>
                </a:solidFill>
                <a:latin typeface="Segoe UI Light" pitchFamily="34" charset="0"/>
                <a:ea typeface="+mn-ea"/>
                <a:cs typeface="+mn-cs"/>
              </a:rPr>
              <a:t>Demo.DemoSalesOrderDetailSeed</a:t>
            </a:r>
            <a:r>
              <a:rPr lang="en-US" sz="900" kern="1200" dirty="0" smtClean="0">
                <a:solidFill>
                  <a:schemeClr val="tx1"/>
                </a:solidFill>
                <a:latin typeface="Segoe UI Light" pitchFamily="34" charset="0"/>
                <a:ea typeface="+mn-ea"/>
                <a:cs typeface="+mn-cs"/>
              </a:rPr>
              <a:t> WHERE </a:t>
            </a:r>
            <a:r>
              <a:rPr lang="en-US" sz="900" kern="1200" dirty="0" err="1" smtClean="0">
                <a:solidFill>
                  <a:schemeClr val="tx1"/>
                </a:solidFill>
                <a:latin typeface="Segoe UI Light" pitchFamily="34" charset="0"/>
                <a:ea typeface="+mn-ea"/>
                <a:cs typeface="+mn-cs"/>
              </a:rPr>
              <a:t>OrderID</a:t>
            </a:r>
            <a:r>
              <a:rPr lang="en-US" sz="900" kern="1200" dirty="0" smtClean="0">
                <a:solidFill>
                  <a:schemeClr val="tx1"/>
                </a:solidFill>
                <a:latin typeface="Segoe UI Light" pitchFamily="34" charset="0"/>
                <a:ea typeface="+mn-ea"/>
                <a:cs typeface="+mn-cs"/>
              </a:rPr>
              <a:t>= cast((rand()*106) + 1 as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while (@</a:t>
            </a:r>
            <a:r>
              <a:rPr lang="en-US" sz="900" kern="1200" dirty="0" err="1" smtClean="0">
                <a:solidFill>
                  <a:schemeClr val="tx1"/>
                </a:solidFill>
                <a:latin typeface="Segoe UI Light" pitchFamily="34" charset="0"/>
                <a:ea typeface="+mn-ea"/>
                <a:cs typeface="+mn-cs"/>
              </a:rPr>
              <a:t>i</a:t>
            </a:r>
            <a:r>
              <a:rPr lang="en-US" sz="900" kern="1200" dirty="0" smtClean="0">
                <a:solidFill>
                  <a:schemeClr val="tx1"/>
                </a:solidFill>
                <a:latin typeface="Segoe UI Light" pitchFamily="34" charset="0"/>
                <a:ea typeface="+mn-ea"/>
                <a:cs typeface="+mn-cs"/>
              </a:rPr>
              <a:t> &lt; 20) begin; EXEC </a:t>
            </a:r>
            <a:r>
              <a:rPr lang="en-US" sz="900" kern="1200" dirty="0" err="1" smtClean="0">
                <a:solidFill>
                  <a:schemeClr val="tx1"/>
                </a:solidFill>
                <a:latin typeface="Segoe UI Light" pitchFamily="34" charset="0"/>
                <a:ea typeface="+mn-ea"/>
                <a:cs typeface="+mn-cs"/>
              </a:rPr>
              <a:t>Sales.usp_InsertSalesOrder_inmem</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SalesOrderID</a:t>
            </a:r>
            <a:r>
              <a:rPr lang="en-US" sz="900" kern="1200" dirty="0" smtClean="0">
                <a:solidFill>
                  <a:schemeClr val="tx1"/>
                </a:solidFill>
                <a:latin typeface="Segoe UI Light" pitchFamily="34" charset="0"/>
                <a:ea typeface="+mn-ea"/>
                <a:cs typeface="+mn-cs"/>
              </a:rPr>
              <a:t> OUTPUT, @</a:t>
            </a:r>
            <a:r>
              <a:rPr lang="en-US" sz="900" kern="1200" dirty="0" err="1" smtClean="0">
                <a:solidFill>
                  <a:schemeClr val="tx1"/>
                </a:solidFill>
                <a:latin typeface="Segoe UI Light" pitchFamily="34" charset="0"/>
                <a:ea typeface="+mn-ea"/>
                <a:cs typeface="+mn-cs"/>
              </a:rPr>
              <a:t>DueDate</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CustomerID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BillToAddressID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ShipToAddressID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ShipMethodID</a:t>
            </a:r>
            <a:r>
              <a:rPr lang="en-US" sz="900" kern="1200" dirty="0" smtClean="0">
                <a:solidFill>
                  <a:schemeClr val="tx1"/>
                </a:solidFill>
                <a:latin typeface="Segoe UI Light" pitchFamily="34" charset="0"/>
                <a:ea typeface="+mn-ea"/>
                <a:cs typeface="+mn-cs"/>
              </a:rPr>
              <a:t>, @od; set @</a:t>
            </a:r>
            <a:r>
              <a:rPr lang="en-US" sz="900" kern="1200" dirty="0" err="1" smtClean="0">
                <a:solidFill>
                  <a:schemeClr val="tx1"/>
                </a:solidFill>
                <a:latin typeface="Segoe UI Light" pitchFamily="34" charset="0"/>
                <a:ea typeface="+mn-ea"/>
                <a:cs typeface="+mn-cs"/>
              </a:rPr>
              <a:t>i</a:t>
            </a:r>
            <a:r>
              <a:rPr lang="en-US" sz="900" kern="1200" dirty="0" smtClean="0">
                <a:solidFill>
                  <a:schemeClr val="tx1"/>
                </a:solidFill>
                <a:latin typeface="Segoe UI Light" pitchFamily="34" charset="0"/>
                <a:ea typeface="+mn-ea"/>
                <a:cs typeface="+mn-cs"/>
              </a:rPr>
              <a:t> += 1 end"</a:t>
            </a:r>
          </a:p>
          <a:p>
            <a:r>
              <a:rPr lang="en-US" sz="900" kern="1200" dirty="0" smtClean="0">
                <a:solidFill>
                  <a:schemeClr val="tx1"/>
                </a:solidFill>
                <a:latin typeface="Segoe UI Light" pitchFamily="34" charset="0"/>
                <a:ea typeface="+mn-ea"/>
                <a:cs typeface="+mn-cs"/>
              </a:rPr>
              <a:t>-- small disk-based workload:</a:t>
            </a:r>
          </a:p>
          <a:p>
            <a:r>
              <a:rPr lang="en-US" sz="900" kern="1200" dirty="0" smtClean="0">
                <a:solidFill>
                  <a:schemeClr val="tx1"/>
                </a:solidFill>
                <a:latin typeface="Segoe UI Light" pitchFamily="34" charset="0"/>
                <a:ea typeface="+mn-ea"/>
                <a:cs typeface="+mn-cs"/>
              </a:rPr>
              <a:t>--   ostress.exe –n20 –r100 -S. -E -dAdventureWorks2012 -q -Q"DECLARE @</a:t>
            </a:r>
            <a:r>
              <a:rPr lang="en-US" sz="900" kern="1200" dirty="0" err="1" smtClean="0">
                <a:solidFill>
                  <a:schemeClr val="tx1"/>
                </a:solidFill>
                <a:latin typeface="Segoe UI Light" pitchFamily="34" charset="0"/>
                <a:ea typeface="+mn-ea"/>
                <a:cs typeface="+mn-cs"/>
              </a:rPr>
              <a:t>i</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 0, @od </a:t>
            </a:r>
            <a:r>
              <a:rPr lang="en-US" sz="900" kern="1200" dirty="0" err="1" smtClean="0">
                <a:solidFill>
                  <a:schemeClr val="tx1"/>
                </a:solidFill>
                <a:latin typeface="Segoe UI Light" pitchFamily="34" charset="0"/>
                <a:ea typeface="+mn-ea"/>
                <a:cs typeface="+mn-cs"/>
              </a:rPr>
              <a:t>Sales.SalesOrderDetailType_ondisk</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SalesOrderID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DueDate</a:t>
            </a:r>
            <a:r>
              <a:rPr lang="en-US" sz="900" kern="1200" dirty="0" smtClean="0">
                <a:solidFill>
                  <a:schemeClr val="tx1"/>
                </a:solidFill>
                <a:latin typeface="Segoe UI Light" pitchFamily="34" charset="0"/>
                <a:ea typeface="+mn-ea"/>
                <a:cs typeface="+mn-cs"/>
              </a:rPr>
              <a:t> datetime2 = </a:t>
            </a:r>
            <a:r>
              <a:rPr lang="en-US" sz="900" kern="1200" dirty="0" err="1" smtClean="0">
                <a:solidFill>
                  <a:schemeClr val="tx1"/>
                </a:solidFill>
                <a:latin typeface="Segoe UI Light" pitchFamily="34" charset="0"/>
                <a:ea typeface="+mn-ea"/>
                <a:cs typeface="+mn-cs"/>
              </a:rPr>
              <a:t>sysdatetime</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CustomerID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 rand() * 8000, @</a:t>
            </a:r>
            <a:r>
              <a:rPr lang="en-US" sz="900" kern="1200" dirty="0" err="1" smtClean="0">
                <a:solidFill>
                  <a:schemeClr val="tx1"/>
                </a:solidFill>
                <a:latin typeface="Segoe UI Light" pitchFamily="34" charset="0"/>
                <a:ea typeface="+mn-ea"/>
                <a:cs typeface="+mn-cs"/>
              </a:rPr>
              <a:t>BillToAddressID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 rand() * 10000, @</a:t>
            </a:r>
            <a:r>
              <a:rPr lang="en-US" sz="900" kern="1200" dirty="0" err="1" smtClean="0">
                <a:solidFill>
                  <a:schemeClr val="tx1"/>
                </a:solidFill>
                <a:latin typeface="Segoe UI Light" pitchFamily="34" charset="0"/>
                <a:ea typeface="+mn-ea"/>
                <a:cs typeface="+mn-cs"/>
              </a:rPr>
              <a:t>ShipToAddressID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 rand() * 10000, @</a:t>
            </a:r>
            <a:r>
              <a:rPr lang="en-US" sz="900" kern="1200" dirty="0" err="1" smtClean="0">
                <a:solidFill>
                  <a:schemeClr val="tx1"/>
                </a:solidFill>
                <a:latin typeface="Segoe UI Light" pitchFamily="34" charset="0"/>
                <a:ea typeface="+mn-ea"/>
                <a:cs typeface="+mn-cs"/>
              </a:rPr>
              <a:t>ShipMethodID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 (rand() * 5) + 1; INSERT INTO @od SELECT </a:t>
            </a:r>
            <a:r>
              <a:rPr lang="en-US" sz="900" kern="1200" dirty="0" err="1" smtClean="0">
                <a:solidFill>
                  <a:schemeClr val="tx1"/>
                </a:solidFill>
                <a:latin typeface="Segoe UI Light" pitchFamily="34" charset="0"/>
                <a:ea typeface="+mn-ea"/>
                <a:cs typeface="+mn-cs"/>
              </a:rPr>
              <a:t>OrderQty</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ProductID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SpecialOfferID</a:t>
            </a:r>
            <a:r>
              <a:rPr lang="en-US" sz="900" kern="1200" dirty="0" smtClean="0">
                <a:solidFill>
                  <a:schemeClr val="tx1"/>
                </a:solidFill>
                <a:latin typeface="Segoe UI Light" pitchFamily="34" charset="0"/>
                <a:ea typeface="+mn-ea"/>
                <a:cs typeface="+mn-cs"/>
              </a:rPr>
              <a:t> FROM </a:t>
            </a:r>
            <a:r>
              <a:rPr lang="en-US" sz="900" kern="1200" dirty="0" err="1" smtClean="0">
                <a:solidFill>
                  <a:schemeClr val="tx1"/>
                </a:solidFill>
                <a:latin typeface="Segoe UI Light" pitchFamily="34" charset="0"/>
                <a:ea typeface="+mn-ea"/>
                <a:cs typeface="+mn-cs"/>
              </a:rPr>
              <a:t>Demo.DemoSalesOrderDetailSeed</a:t>
            </a:r>
            <a:r>
              <a:rPr lang="en-US" sz="900" kern="1200" dirty="0" smtClean="0">
                <a:solidFill>
                  <a:schemeClr val="tx1"/>
                </a:solidFill>
                <a:latin typeface="Segoe UI Light" pitchFamily="34" charset="0"/>
                <a:ea typeface="+mn-ea"/>
                <a:cs typeface="+mn-cs"/>
              </a:rPr>
              <a:t> WHERE </a:t>
            </a:r>
            <a:r>
              <a:rPr lang="en-US" sz="900" kern="1200" dirty="0" err="1" smtClean="0">
                <a:solidFill>
                  <a:schemeClr val="tx1"/>
                </a:solidFill>
                <a:latin typeface="Segoe UI Light" pitchFamily="34" charset="0"/>
                <a:ea typeface="+mn-ea"/>
                <a:cs typeface="+mn-cs"/>
              </a:rPr>
              <a:t>OrderID</a:t>
            </a:r>
            <a:r>
              <a:rPr lang="en-US" sz="900" kern="1200" dirty="0" smtClean="0">
                <a:solidFill>
                  <a:schemeClr val="tx1"/>
                </a:solidFill>
                <a:latin typeface="Segoe UI Light" pitchFamily="34" charset="0"/>
                <a:ea typeface="+mn-ea"/>
                <a:cs typeface="+mn-cs"/>
              </a:rPr>
              <a:t>= cast((rand()*106) + 1 as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while (@</a:t>
            </a:r>
            <a:r>
              <a:rPr lang="en-US" sz="900" kern="1200" dirty="0" err="1" smtClean="0">
                <a:solidFill>
                  <a:schemeClr val="tx1"/>
                </a:solidFill>
                <a:latin typeface="Segoe UI Light" pitchFamily="34" charset="0"/>
                <a:ea typeface="+mn-ea"/>
                <a:cs typeface="+mn-cs"/>
              </a:rPr>
              <a:t>i</a:t>
            </a:r>
            <a:r>
              <a:rPr lang="en-US" sz="900" kern="1200" dirty="0" smtClean="0">
                <a:solidFill>
                  <a:schemeClr val="tx1"/>
                </a:solidFill>
                <a:latin typeface="Segoe UI Light" pitchFamily="34" charset="0"/>
                <a:ea typeface="+mn-ea"/>
                <a:cs typeface="+mn-cs"/>
              </a:rPr>
              <a:t> &lt; 20) begin; EXEC </a:t>
            </a:r>
            <a:r>
              <a:rPr lang="en-US" sz="900" kern="1200" dirty="0" err="1" smtClean="0">
                <a:solidFill>
                  <a:schemeClr val="tx1"/>
                </a:solidFill>
                <a:latin typeface="Segoe UI Light" pitchFamily="34" charset="0"/>
                <a:ea typeface="+mn-ea"/>
                <a:cs typeface="+mn-cs"/>
              </a:rPr>
              <a:t>Sales.usp_InsertSalesOrder_ondisk</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SalesOrderID</a:t>
            </a:r>
            <a:r>
              <a:rPr lang="en-US" sz="900" kern="1200" dirty="0" smtClean="0">
                <a:solidFill>
                  <a:schemeClr val="tx1"/>
                </a:solidFill>
                <a:latin typeface="Segoe UI Light" pitchFamily="34" charset="0"/>
                <a:ea typeface="+mn-ea"/>
                <a:cs typeface="+mn-cs"/>
              </a:rPr>
              <a:t> OUTPUT, @</a:t>
            </a:r>
            <a:r>
              <a:rPr lang="en-US" sz="900" kern="1200" dirty="0" err="1" smtClean="0">
                <a:solidFill>
                  <a:schemeClr val="tx1"/>
                </a:solidFill>
                <a:latin typeface="Segoe UI Light" pitchFamily="34" charset="0"/>
                <a:ea typeface="+mn-ea"/>
                <a:cs typeface="+mn-cs"/>
              </a:rPr>
              <a:t>DueDate</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CustomerID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BillToAddressID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ShipToAddressID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ShipMethodID</a:t>
            </a:r>
            <a:r>
              <a:rPr lang="en-US" sz="900" kern="1200" dirty="0" smtClean="0">
                <a:solidFill>
                  <a:schemeClr val="tx1"/>
                </a:solidFill>
                <a:latin typeface="Segoe UI Light" pitchFamily="34" charset="0"/>
                <a:ea typeface="+mn-ea"/>
                <a:cs typeface="+mn-cs"/>
              </a:rPr>
              <a:t>, @od; set @</a:t>
            </a:r>
            <a:r>
              <a:rPr lang="en-US" sz="900" kern="1200" dirty="0" err="1" smtClean="0">
                <a:solidFill>
                  <a:schemeClr val="tx1"/>
                </a:solidFill>
                <a:latin typeface="Segoe UI Light" pitchFamily="34" charset="0"/>
                <a:ea typeface="+mn-ea"/>
                <a:cs typeface="+mn-cs"/>
              </a:rPr>
              <a:t>i</a:t>
            </a:r>
            <a:r>
              <a:rPr lang="en-US" sz="900" kern="1200" dirty="0" smtClean="0">
                <a:solidFill>
                  <a:schemeClr val="tx1"/>
                </a:solidFill>
                <a:latin typeface="Segoe UI Light" pitchFamily="34" charset="0"/>
                <a:ea typeface="+mn-ea"/>
                <a:cs typeface="+mn-cs"/>
              </a:rPr>
              <a:t> += 1 end"</a:t>
            </a:r>
          </a:p>
          <a:p>
            <a:endParaRPr lang="en-US" sz="900" kern="1200" dirty="0" smtClean="0">
              <a:solidFill>
                <a:schemeClr val="tx1"/>
              </a:solidFill>
              <a:latin typeface="Segoe UI Light" pitchFamily="34" charset="0"/>
              <a:ea typeface="+mn-ea"/>
              <a:cs typeface="+mn-cs"/>
            </a:endParaRPr>
          </a:p>
          <a:p>
            <a:endParaRPr lang="en-US" sz="900" kern="1200" dirty="0" smtClean="0">
              <a:solidFill>
                <a:schemeClr val="tx1"/>
              </a:solidFill>
              <a:latin typeface="Segoe UI Light" pitchFamily="34" charset="0"/>
              <a:ea typeface="+mn-ea"/>
              <a:cs typeface="+mn-cs"/>
            </a:endParaRP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 procedure stats</a:t>
            </a:r>
          </a:p>
          <a:p>
            <a:r>
              <a:rPr lang="en-US" sz="900" kern="1200" dirty="0" smtClean="0">
                <a:solidFill>
                  <a:schemeClr val="tx1"/>
                </a:solidFill>
                <a:latin typeface="Segoe UI Light" pitchFamily="34" charset="0"/>
                <a:ea typeface="+mn-ea"/>
                <a:cs typeface="+mn-cs"/>
              </a:rPr>
              <a:t>select </a:t>
            </a:r>
            <a:r>
              <a:rPr lang="en-US" sz="900" kern="1200" dirty="0" err="1" smtClean="0">
                <a:solidFill>
                  <a:schemeClr val="tx1"/>
                </a:solidFill>
                <a:latin typeface="Segoe UI Light" pitchFamily="34" charset="0"/>
                <a:ea typeface="+mn-ea"/>
                <a:cs typeface="+mn-cs"/>
              </a:rPr>
              <a:t>ps.object_id</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object_name</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ps.object_id</a:t>
            </a:r>
            <a:r>
              <a:rPr lang="en-US" sz="900" kern="1200" dirty="0" smtClean="0">
                <a:solidFill>
                  <a:schemeClr val="tx1"/>
                </a:solidFill>
                <a:latin typeface="Segoe UI Light" pitchFamily="34" charset="0"/>
                <a:ea typeface="+mn-ea"/>
                <a:cs typeface="+mn-cs"/>
              </a:rPr>
              <a:t>) as 'object name',</a:t>
            </a:r>
          </a:p>
          <a:p>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sm.uses_native_compilation</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execution_count</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total_worker_time</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last_worker_time</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min_worker_time</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max_worker_time</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total_elapsed_time</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last_elapsed_time</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min_elapsed_time</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max_elapsed_time</a:t>
            </a:r>
            <a:r>
              <a:rPr lang="en-US" sz="900" kern="1200" dirty="0" smtClean="0">
                <a:solidFill>
                  <a:schemeClr val="tx1"/>
                </a:solidFill>
                <a:latin typeface="Segoe UI Light" pitchFamily="34" charset="0"/>
                <a:ea typeface="+mn-ea"/>
                <a:cs typeface="+mn-cs"/>
              </a:rPr>
              <a:t> </a:t>
            </a:r>
          </a:p>
          <a:p>
            <a:r>
              <a:rPr lang="en-US" sz="900" kern="1200" dirty="0" smtClean="0">
                <a:solidFill>
                  <a:schemeClr val="tx1"/>
                </a:solidFill>
                <a:latin typeface="Segoe UI Light" pitchFamily="34" charset="0"/>
                <a:ea typeface="+mn-ea"/>
                <a:cs typeface="+mn-cs"/>
              </a:rPr>
              <a:t>from </a:t>
            </a:r>
            <a:r>
              <a:rPr lang="en-US" sz="900" kern="1200" dirty="0" err="1" smtClean="0">
                <a:solidFill>
                  <a:schemeClr val="tx1"/>
                </a:solidFill>
                <a:latin typeface="Segoe UI Light" pitchFamily="34" charset="0"/>
                <a:ea typeface="+mn-ea"/>
                <a:cs typeface="+mn-cs"/>
              </a:rPr>
              <a:t>sys.dm_exec_procedure_stats</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ps</a:t>
            </a:r>
            <a:r>
              <a:rPr lang="en-US" sz="900" kern="1200" dirty="0" smtClean="0">
                <a:solidFill>
                  <a:schemeClr val="tx1"/>
                </a:solidFill>
                <a:latin typeface="Segoe UI Light" pitchFamily="34" charset="0"/>
                <a:ea typeface="+mn-ea"/>
                <a:cs typeface="+mn-cs"/>
              </a:rPr>
              <a:t> join </a:t>
            </a:r>
            <a:r>
              <a:rPr lang="en-US" sz="900" kern="1200" dirty="0" err="1" smtClean="0">
                <a:solidFill>
                  <a:schemeClr val="tx1"/>
                </a:solidFill>
                <a:latin typeface="Segoe UI Light" pitchFamily="34" charset="0"/>
                <a:ea typeface="+mn-ea"/>
                <a:cs typeface="+mn-cs"/>
              </a:rPr>
              <a:t>sys.sql_modules</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sm</a:t>
            </a:r>
            <a:r>
              <a:rPr lang="en-US" sz="900" kern="1200" dirty="0" smtClean="0">
                <a:solidFill>
                  <a:schemeClr val="tx1"/>
                </a:solidFill>
                <a:latin typeface="Segoe UI Light" pitchFamily="34" charset="0"/>
                <a:ea typeface="+mn-ea"/>
                <a:cs typeface="+mn-cs"/>
              </a:rPr>
              <a:t> on </a:t>
            </a:r>
            <a:r>
              <a:rPr lang="en-US" sz="900" kern="1200" dirty="0" err="1" smtClean="0">
                <a:solidFill>
                  <a:schemeClr val="tx1"/>
                </a:solidFill>
                <a:latin typeface="Segoe UI Light" pitchFamily="34" charset="0"/>
                <a:ea typeface="+mn-ea"/>
                <a:cs typeface="+mn-cs"/>
              </a:rPr>
              <a:t>ps.object_id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sm.object_id</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where </a:t>
            </a:r>
            <a:r>
              <a:rPr lang="en-US" sz="900" kern="1200" dirty="0" err="1" smtClean="0">
                <a:solidFill>
                  <a:schemeClr val="tx1"/>
                </a:solidFill>
                <a:latin typeface="Segoe UI Light" pitchFamily="34" charset="0"/>
                <a:ea typeface="+mn-ea"/>
                <a:cs typeface="+mn-cs"/>
              </a:rPr>
              <a:t>database_id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db_id</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order by </a:t>
            </a:r>
            <a:r>
              <a:rPr lang="en-US" sz="900" kern="1200" dirty="0" err="1" smtClean="0">
                <a:solidFill>
                  <a:schemeClr val="tx1"/>
                </a:solidFill>
                <a:latin typeface="Segoe UI Light" pitchFamily="34" charset="0"/>
                <a:ea typeface="+mn-ea"/>
                <a:cs typeface="+mn-cs"/>
              </a:rPr>
              <a:t>total_worker_time</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desc</a:t>
            </a:r>
            <a:endParaRPr lang="en-US" sz="900" kern="1200" dirty="0" smtClean="0">
              <a:solidFill>
                <a:schemeClr val="tx1"/>
              </a:solidFill>
              <a:latin typeface="Segoe UI Light" pitchFamily="34" charset="0"/>
              <a:ea typeface="+mn-ea"/>
              <a:cs typeface="+mn-cs"/>
            </a:endParaRPr>
          </a:p>
          <a:p>
            <a:endParaRPr lang="en-US" sz="900" kern="1200" dirty="0" smtClean="0">
              <a:solidFill>
                <a:schemeClr val="tx1"/>
              </a:solidFill>
              <a:latin typeface="Segoe UI Light" pitchFamily="34" charset="0"/>
              <a:ea typeface="+mn-ea"/>
              <a:cs typeface="+mn-cs"/>
            </a:endParaRP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 query stats</a:t>
            </a:r>
          </a:p>
          <a:p>
            <a:r>
              <a:rPr lang="en-US" sz="900" kern="1200" dirty="0" smtClean="0">
                <a:solidFill>
                  <a:schemeClr val="tx1"/>
                </a:solidFill>
                <a:latin typeface="Segoe UI Light" pitchFamily="34" charset="0"/>
                <a:ea typeface="+mn-ea"/>
                <a:cs typeface="+mn-cs"/>
              </a:rPr>
              <a:t>select </a:t>
            </a:r>
            <a:r>
              <a:rPr lang="en-US" sz="900" kern="1200" dirty="0" err="1" smtClean="0">
                <a:solidFill>
                  <a:schemeClr val="tx1"/>
                </a:solidFill>
                <a:latin typeface="Segoe UI Light" pitchFamily="34" charset="0"/>
                <a:ea typeface="+mn-ea"/>
                <a:cs typeface="+mn-cs"/>
              </a:rPr>
              <a:t>st.objectid</a:t>
            </a:r>
            <a:r>
              <a:rPr lang="en-US" sz="900" kern="1200" dirty="0" smtClean="0">
                <a:solidFill>
                  <a:schemeClr val="tx1"/>
                </a:solidFill>
                <a:latin typeface="Segoe UI Light" pitchFamily="34" charset="0"/>
                <a:ea typeface="+mn-ea"/>
                <a:cs typeface="+mn-cs"/>
              </a:rPr>
              <a:t>, </a:t>
            </a:r>
          </a:p>
          <a:p>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object_name</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st.objectid</a:t>
            </a:r>
            <a:r>
              <a:rPr lang="en-US" sz="900" kern="1200" dirty="0" smtClean="0">
                <a:solidFill>
                  <a:schemeClr val="tx1"/>
                </a:solidFill>
                <a:latin typeface="Segoe UI Light" pitchFamily="34" charset="0"/>
                <a:ea typeface="+mn-ea"/>
                <a:cs typeface="+mn-cs"/>
              </a:rPr>
              <a:t>) as 'object name', </a:t>
            </a:r>
          </a:p>
          <a:p>
            <a:r>
              <a:rPr lang="en-US" sz="900" kern="1200" dirty="0" smtClean="0">
                <a:solidFill>
                  <a:schemeClr val="tx1"/>
                </a:solidFill>
                <a:latin typeface="Segoe UI Light" pitchFamily="34" charset="0"/>
                <a:ea typeface="+mn-ea"/>
                <a:cs typeface="+mn-cs"/>
              </a:rPr>
              <a:t>       SUBSTRING(</a:t>
            </a:r>
            <a:r>
              <a:rPr lang="en-US" sz="900" kern="1200" dirty="0" err="1" smtClean="0">
                <a:solidFill>
                  <a:schemeClr val="tx1"/>
                </a:solidFill>
                <a:latin typeface="Segoe UI Light" pitchFamily="34" charset="0"/>
                <a:ea typeface="+mn-ea"/>
                <a:cs typeface="+mn-cs"/>
              </a:rPr>
              <a:t>st.text</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qs.statement_start_offset</a:t>
            </a:r>
            <a:r>
              <a:rPr lang="en-US" sz="900" kern="1200" dirty="0" smtClean="0">
                <a:solidFill>
                  <a:schemeClr val="tx1"/>
                </a:solidFill>
                <a:latin typeface="Segoe UI Light" pitchFamily="34" charset="0"/>
                <a:ea typeface="+mn-ea"/>
                <a:cs typeface="+mn-cs"/>
              </a:rPr>
              <a:t>/2, ((</a:t>
            </a:r>
            <a:r>
              <a:rPr lang="en-US" sz="900" kern="1200" dirty="0" err="1" smtClean="0">
                <a:solidFill>
                  <a:schemeClr val="tx1"/>
                </a:solidFill>
                <a:latin typeface="Segoe UI Light" pitchFamily="34" charset="0"/>
                <a:ea typeface="+mn-ea"/>
                <a:cs typeface="+mn-cs"/>
              </a:rPr>
              <a:t>qs.statement_end_offset-qs.statement_start_offset</a:t>
            </a:r>
            <a:r>
              <a:rPr lang="en-US" sz="900" kern="1200" dirty="0" smtClean="0">
                <a:solidFill>
                  <a:schemeClr val="tx1"/>
                </a:solidFill>
                <a:latin typeface="Segoe UI Light" pitchFamily="34" charset="0"/>
                <a:ea typeface="+mn-ea"/>
                <a:cs typeface="+mn-cs"/>
              </a:rPr>
              <a:t>)/2) + 1) as 'query text', </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qs.execution_count</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qs.total_worker_time</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qs.last_worker_time</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qs.min_worker_time</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qs.max_worker_time</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qs.total_elapsed_time</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qs.last_elapsed_time</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qs.min_elapsed_time</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qs.max_elapsed_time</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from </a:t>
            </a:r>
            <a:r>
              <a:rPr lang="en-US" sz="900" kern="1200" dirty="0" err="1" smtClean="0">
                <a:solidFill>
                  <a:schemeClr val="tx1"/>
                </a:solidFill>
                <a:latin typeface="Segoe UI Light" pitchFamily="34" charset="0"/>
                <a:ea typeface="+mn-ea"/>
                <a:cs typeface="+mn-cs"/>
              </a:rPr>
              <a:t>sys.dm_exec_query_stats</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qs</a:t>
            </a:r>
            <a:r>
              <a:rPr lang="en-US" sz="900" kern="1200" dirty="0" smtClean="0">
                <a:solidFill>
                  <a:schemeClr val="tx1"/>
                </a:solidFill>
                <a:latin typeface="Segoe UI Light" pitchFamily="34" charset="0"/>
                <a:ea typeface="+mn-ea"/>
                <a:cs typeface="+mn-cs"/>
              </a:rPr>
              <a:t> cross apply </a:t>
            </a:r>
            <a:r>
              <a:rPr lang="en-US" sz="900" kern="1200" dirty="0" err="1" smtClean="0">
                <a:solidFill>
                  <a:schemeClr val="tx1"/>
                </a:solidFill>
                <a:latin typeface="Segoe UI Light" pitchFamily="34" charset="0"/>
                <a:ea typeface="+mn-ea"/>
                <a:cs typeface="+mn-cs"/>
              </a:rPr>
              <a:t>sys.dm_exec_sql_text</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sql_handle</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st</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where  </a:t>
            </a:r>
            <a:r>
              <a:rPr lang="en-US" sz="900" kern="1200" dirty="0" err="1" smtClean="0">
                <a:solidFill>
                  <a:schemeClr val="tx1"/>
                </a:solidFill>
                <a:latin typeface="Segoe UI Light" pitchFamily="34" charset="0"/>
                <a:ea typeface="+mn-ea"/>
                <a:cs typeface="+mn-cs"/>
              </a:rPr>
              <a:t>st.dbid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db_id</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order by </a:t>
            </a:r>
            <a:r>
              <a:rPr lang="en-US" sz="900" kern="1200" dirty="0" err="1" smtClean="0">
                <a:solidFill>
                  <a:schemeClr val="tx1"/>
                </a:solidFill>
                <a:latin typeface="Segoe UI Light" pitchFamily="34" charset="0"/>
                <a:ea typeface="+mn-ea"/>
                <a:cs typeface="+mn-cs"/>
              </a:rPr>
              <a:t>qs.total_worker_time</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desc</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go</a:t>
            </a:r>
          </a:p>
          <a:p>
            <a:endParaRPr lang="en-US" sz="900" kern="1200" dirty="0" smtClean="0">
              <a:solidFill>
                <a:schemeClr val="tx1"/>
              </a:solidFill>
              <a:latin typeface="Segoe UI Light" pitchFamily="34" charset="0"/>
              <a:ea typeface="+mn-ea"/>
              <a:cs typeface="+mn-cs"/>
            </a:endParaRPr>
          </a:p>
          <a:p>
            <a:endParaRPr lang="en-US" sz="900" kern="1200" dirty="0" smtClean="0">
              <a:solidFill>
                <a:schemeClr val="tx1"/>
              </a:solidFill>
              <a:latin typeface="Segoe UI Light" pitchFamily="34" charset="0"/>
              <a:ea typeface="+mn-ea"/>
              <a:cs typeface="+mn-cs"/>
            </a:endParaRP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--disable execution stats collection for native </a:t>
            </a:r>
            <a:r>
              <a:rPr lang="en-US" sz="900" kern="1200" dirty="0" err="1" smtClean="0">
                <a:solidFill>
                  <a:schemeClr val="tx1"/>
                </a:solidFill>
                <a:latin typeface="Segoe UI Light" pitchFamily="34" charset="0"/>
                <a:ea typeface="+mn-ea"/>
                <a:cs typeface="+mn-cs"/>
              </a:rPr>
              <a:t>procs</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    on </a:t>
            </a:r>
            <a:r>
              <a:rPr lang="en-US" sz="900" kern="1200" dirty="0" err="1" smtClean="0">
                <a:solidFill>
                  <a:schemeClr val="tx1"/>
                </a:solidFill>
                <a:latin typeface="Segoe UI Light" pitchFamily="34" charset="0"/>
                <a:ea typeface="+mn-ea"/>
                <a:cs typeface="+mn-cs"/>
              </a:rPr>
              <a:t>proc</a:t>
            </a:r>
            <a:r>
              <a:rPr lang="en-US" sz="900" kern="1200" dirty="0" smtClean="0">
                <a:solidFill>
                  <a:schemeClr val="tx1"/>
                </a:solidFill>
                <a:latin typeface="Segoe UI Light" pitchFamily="34" charset="0"/>
                <a:ea typeface="+mn-ea"/>
                <a:cs typeface="+mn-cs"/>
              </a:rPr>
              <a:t> level</a:t>
            </a:r>
          </a:p>
          <a:p>
            <a:r>
              <a:rPr lang="en-US" sz="900" kern="1200" dirty="0" smtClean="0">
                <a:solidFill>
                  <a:schemeClr val="tx1"/>
                </a:solidFill>
                <a:latin typeface="Segoe UI Light" pitchFamily="34" charset="0"/>
                <a:ea typeface="+mn-ea"/>
                <a:cs typeface="+mn-cs"/>
              </a:rPr>
              <a:t>exec </a:t>
            </a:r>
            <a:r>
              <a:rPr lang="en-US" sz="900" kern="1200" dirty="0" err="1" smtClean="0">
                <a:solidFill>
                  <a:schemeClr val="tx1"/>
                </a:solidFill>
                <a:latin typeface="Segoe UI Light" pitchFamily="34" charset="0"/>
                <a:ea typeface="+mn-ea"/>
                <a:cs typeface="+mn-cs"/>
              </a:rPr>
              <a:t>sp_xtp_control_proc_exec_stats</a:t>
            </a:r>
            <a:r>
              <a:rPr lang="en-US" sz="900" kern="1200" dirty="0" smtClean="0">
                <a:solidFill>
                  <a:schemeClr val="tx1"/>
                </a:solidFill>
                <a:latin typeface="Segoe UI Light" pitchFamily="34" charset="0"/>
                <a:ea typeface="+mn-ea"/>
                <a:cs typeface="+mn-cs"/>
              </a:rPr>
              <a:t> 0</a:t>
            </a:r>
          </a:p>
          <a:p>
            <a:r>
              <a:rPr lang="en-US" sz="900" kern="1200" dirty="0" smtClean="0">
                <a:solidFill>
                  <a:schemeClr val="tx1"/>
                </a:solidFill>
                <a:latin typeface="Segoe UI Light" pitchFamily="34" charset="0"/>
                <a:ea typeface="+mn-ea"/>
                <a:cs typeface="+mn-cs"/>
              </a:rPr>
              <a:t>go</a:t>
            </a:r>
          </a:p>
          <a:p>
            <a:r>
              <a:rPr lang="en-US" sz="900" kern="1200" dirty="0" smtClean="0">
                <a:solidFill>
                  <a:schemeClr val="tx1"/>
                </a:solidFill>
                <a:latin typeface="Segoe UI Light" pitchFamily="34" charset="0"/>
                <a:ea typeface="+mn-ea"/>
                <a:cs typeface="+mn-cs"/>
              </a:rPr>
              <a:t>--    on query level</a:t>
            </a:r>
          </a:p>
          <a:p>
            <a:r>
              <a:rPr lang="en-US" sz="900" kern="1200" dirty="0" smtClean="0">
                <a:solidFill>
                  <a:schemeClr val="tx1"/>
                </a:solidFill>
                <a:latin typeface="Segoe UI Light" pitchFamily="34" charset="0"/>
                <a:ea typeface="+mn-ea"/>
                <a:cs typeface="+mn-cs"/>
              </a:rPr>
              <a:t>exec </a:t>
            </a:r>
            <a:r>
              <a:rPr lang="en-US" sz="900" kern="1200" dirty="0" err="1" smtClean="0">
                <a:solidFill>
                  <a:schemeClr val="tx1"/>
                </a:solidFill>
                <a:latin typeface="Segoe UI Light" pitchFamily="34" charset="0"/>
                <a:ea typeface="+mn-ea"/>
                <a:cs typeface="+mn-cs"/>
              </a:rPr>
              <a:t>sp_xtp_control_query_exec_stats</a:t>
            </a:r>
            <a:r>
              <a:rPr lang="en-US" sz="900" kern="1200" dirty="0" smtClean="0">
                <a:solidFill>
                  <a:schemeClr val="tx1"/>
                </a:solidFill>
                <a:latin typeface="Segoe UI Light" pitchFamily="34" charset="0"/>
                <a:ea typeface="+mn-ea"/>
                <a:cs typeface="+mn-cs"/>
              </a:rPr>
              <a:t> 0</a:t>
            </a:r>
          </a:p>
          <a:p>
            <a:r>
              <a:rPr lang="en-US" sz="900" kern="1200" dirty="0" smtClean="0">
                <a:solidFill>
                  <a:schemeClr val="tx1"/>
                </a:solidFill>
                <a:latin typeface="Segoe UI Light" pitchFamily="34" charset="0"/>
                <a:ea typeface="+mn-ea"/>
                <a:cs typeface="+mn-cs"/>
              </a:rPr>
              <a:t>go</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 stop demo workload</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 check runtime</a:t>
            </a:r>
          </a:p>
          <a:p>
            <a:r>
              <a:rPr lang="en-US" sz="900" kern="1200" dirty="0" smtClean="0">
                <a:solidFill>
                  <a:schemeClr val="tx1"/>
                </a:solidFill>
                <a:latin typeface="Segoe UI Light" pitchFamily="34" charset="0"/>
                <a:ea typeface="+mn-ea"/>
                <a:cs typeface="+mn-cs"/>
              </a:rPr>
              <a:t>SET STATISTICS TIME ON</a:t>
            </a:r>
          </a:p>
          <a:p>
            <a:r>
              <a:rPr lang="en-US" sz="900" kern="1200" dirty="0" smtClean="0">
                <a:solidFill>
                  <a:schemeClr val="tx1"/>
                </a:solidFill>
                <a:latin typeface="Segoe UI Light" pitchFamily="34" charset="0"/>
                <a:ea typeface="+mn-ea"/>
                <a:cs typeface="+mn-cs"/>
              </a:rPr>
              <a:t>GO</a:t>
            </a:r>
          </a:p>
          <a:p>
            <a:r>
              <a:rPr lang="en-US" sz="900" kern="1200" dirty="0" smtClean="0">
                <a:solidFill>
                  <a:schemeClr val="tx1"/>
                </a:solidFill>
                <a:latin typeface="Segoe UI Light" pitchFamily="34" charset="0"/>
                <a:ea typeface="+mn-ea"/>
                <a:cs typeface="+mn-cs"/>
              </a:rPr>
              <a:t>DECLARE @</a:t>
            </a:r>
            <a:r>
              <a:rPr lang="en-US" sz="900" kern="1200" dirty="0" err="1" smtClean="0">
                <a:solidFill>
                  <a:schemeClr val="tx1"/>
                </a:solidFill>
                <a:latin typeface="Segoe UI Light" pitchFamily="34" charset="0"/>
                <a:ea typeface="+mn-ea"/>
                <a:cs typeface="+mn-cs"/>
              </a:rPr>
              <a:t>i</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 16</a:t>
            </a:r>
          </a:p>
          <a:p>
            <a:r>
              <a:rPr lang="en-US" sz="900" kern="1200" dirty="0" smtClean="0">
                <a:solidFill>
                  <a:schemeClr val="tx1"/>
                </a:solidFill>
                <a:latin typeface="Segoe UI Light" pitchFamily="34" charset="0"/>
                <a:ea typeface="+mn-ea"/>
                <a:cs typeface="+mn-cs"/>
              </a:rPr>
              <a:t>EXEC </a:t>
            </a:r>
            <a:r>
              <a:rPr lang="en-US" sz="900" kern="1200" dirty="0" err="1" smtClean="0">
                <a:solidFill>
                  <a:schemeClr val="tx1"/>
                </a:solidFill>
                <a:latin typeface="Segoe UI Light" pitchFamily="34" charset="0"/>
                <a:ea typeface="+mn-ea"/>
                <a:cs typeface="+mn-cs"/>
              </a:rPr>
              <a:t>Sales.usp_OrderDiscountForSpecialOffer</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GO</a:t>
            </a:r>
          </a:p>
          <a:p>
            <a:r>
              <a:rPr lang="en-US" sz="900" kern="1200" dirty="0" smtClean="0">
                <a:solidFill>
                  <a:schemeClr val="tx1"/>
                </a:solidFill>
                <a:latin typeface="Segoe UI Light" pitchFamily="34" charset="0"/>
                <a:ea typeface="+mn-ea"/>
                <a:cs typeface="+mn-cs"/>
              </a:rPr>
              <a:t>SET STATISTICS TIME OFF</a:t>
            </a:r>
          </a:p>
          <a:p>
            <a:r>
              <a:rPr lang="en-US" sz="900" kern="1200" dirty="0" smtClean="0">
                <a:solidFill>
                  <a:schemeClr val="tx1"/>
                </a:solidFill>
                <a:latin typeface="Segoe UI Light" pitchFamily="34" charset="0"/>
                <a:ea typeface="+mn-ea"/>
                <a:cs typeface="+mn-cs"/>
              </a:rPr>
              <a:t>GO</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 inspect query plan</a:t>
            </a:r>
          </a:p>
          <a:p>
            <a:r>
              <a:rPr lang="en-US" sz="900" kern="1200" dirty="0" smtClean="0">
                <a:solidFill>
                  <a:schemeClr val="tx1"/>
                </a:solidFill>
                <a:latin typeface="Segoe UI Light" pitchFamily="34" charset="0"/>
                <a:ea typeface="+mn-ea"/>
                <a:cs typeface="+mn-cs"/>
              </a:rPr>
              <a:t>SET SHOWPLAN_XML ON</a:t>
            </a:r>
          </a:p>
          <a:p>
            <a:r>
              <a:rPr lang="en-US" sz="900" kern="1200" dirty="0" smtClean="0">
                <a:solidFill>
                  <a:schemeClr val="tx1"/>
                </a:solidFill>
                <a:latin typeface="Segoe UI Light" pitchFamily="34" charset="0"/>
                <a:ea typeface="+mn-ea"/>
                <a:cs typeface="+mn-cs"/>
              </a:rPr>
              <a:t>GO</a:t>
            </a:r>
          </a:p>
          <a:p>
            <a:r>
              <a:rPr lang="en-US" sz="900" kern="1200" dirty="0" smtClean="0">
                <a:solidFill>
                  <a:schemeClr val="tx1"/>
                </a:solidFill>
                <a:latin typeface="Segoe UI Light" pitchFamily="34" charset="0"/>
                <a:ea typeface="+mn-ea"/>
                <a:cs typeface="+mn-cs"/>
              </a:rPr>
              <a:t>DECLARE @</a:t>
            </a:r>
            <a:r>
              <a:rPr lang="en-US" sz="900" kern="1200" dirty="0" err="1" smtClean="0">
                <a:solidFill>
                  <a:schemeClr val="tx1"/>
                </a:solidFill>
                <a:latin typeface="Segoe UI Light" pitchFamily="34" charset="0"/>
                <a:ea typeface="+mn-ea"/>
                <a:cs typeface="+mn-cs"/>
              </a:rPr>
              <a:t>i</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EXEC </a:t>
            </a:r>
            <a:r>
              <a:rPr lang="en-US" sz="900" kern="1200" dirty="0" err="1" smtClean="0">
                <a:solidFill>
                  <a:schemeClr val="tx1"/>
                </a:solidFill>
                <a:latin typeface="Segoe UI Light" pitchFamily="34" charset="0"/>
                <a:ea typeface="+mn-ea"/>
                <a:cs typeface="+mn-cs"/>
              </a:rPr>
              <a:t>Sales.usp_OrderDiscountForSpecialOffer</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GO</a:t>
            </a:r>
          </a:p>
          <a:p>
            <a:r>
              <a:rPr lang="en-US" sz="900" kern="1200" dirty="0" smtClean="0">
                <a:solidFill>
                  <a:schemeClr val="tx1"/>
                </a:solidFill>
                <a:latin typeface="Segoe UI Light" pitchFamily="34" charset="0"/>
                <a:ea typeface="+mn-ea"/>
                <a:cs typeface="+mn-cs"/>
              </a:rPr>
              <a:t>SET SHOWPLAN_XML OFF</a:t>
            </a:r>
          </a:p>
          <a:p>
            <a:r>
              <a:rPr lang="en-US" sz="900" kern="1200" dirty="0" smtClean="0">
                <a:solidFill>
                  <a:schemeClr val="tx1"/>
                </a:solidFill>
                <a:latin typeface="Segoe UI Light" pitchFamily="34" charset="0"/>
                <a:ea typeface="+mn-ea"/>
                <a:cs typeface="+mn-cs"/>
              </a:rPr>
              <a:t>GO</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 analyze plan - indexes needed:</a:t>
            </a:r>
          </a:p>
          <a:p>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SalesOrderHeader_test</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SalesOrderDetail_test</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 evaluate missing indexes</a:t>
            </a:r>
          </a:p>
          <a:p>
            <a:r>
              <a:rPr lang="en-US" sz="900" kern="1200" dirty="0" smtClean="0">
                <a:solidFill>
                  <a:schemeClr val="tx1"/>
                </a:solidFill>
                <a:latin typeface="Segoe UI Light" pitchFamily="34" charset="0"/>
                <a:ea typeface="+mn-ea"/>
                <a:cs typeface="+mn-cs"/>
              </a:rPr>
              <a:t>select distinct </a:t>
            </a:r>
            <a:r>
              <a:rPr lang="en-US" sz="900" kern="1200" dirty="0" err="1" smtClean="0">
                <a:solidFill>
                  <a:schemeClr val="tx1"/>
                </a:solidFill>
                <a:latin typeface="Segoe UI Light" pitchFamily="34" charset="0"/>
                <a:ea typeface="+mn-ea"/>
                <a:cs typeface="+mn-cs"/>
              </a:rPr>
              <a:t>object_name</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object_id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equality_columns</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inequality_columns</a:t>
            </a:r>
            <a:r>
              <a:rPr lang="en-US" sz="900" kern="1200" dirty="0" smtClean="0">
                <a:solidFill>
                  <a:schemeClr val="tx1"/>
                </a:solidFill>
                <a:latin typeface="Segoe UI Light" pitchFamily="34" charset="0"/>
                <a:ea typeface="+mn-ea"/>
                <a:cs typeface="+mn-cs"/>
              </a:rPr>
              <a:t> from </a:t>
            </a:r>
            <a:r>
              <a:rPr lang="en-US" sz="900" kern="1200" dirty="0" err="1" smtClean="0">
                <a:solidFill>
                  <a:schemeClr val="tx1"/>
                </a:solidFill>
                <a:latin typeface="Segoe UI Light" pitchFamily="34" charset="0"/>
                <a:ea typeface="+mn-ea"/>
                <a:cs typeface="+mn-cs"/>
              </a:rPr>
              <a:t>sys.dm_db_missing_index_details</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GO</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 evaluate existing indexes vs. required indexes</a:t>
            </a:r>
          </a:p>
          <a:p>
            <a:r>
              <a:rPr lang="en-US" sz="900" kern="1200" dirty="0" smtClean="0">
                <a:solidFill>
                  <a:schemeClr val="tx1"/>
                </a:solidFill>
                <a:latin typeface="Segoe UI Light" pitchFamily="34" charset="0"/>
                <a:ea typeface="+mn-ea"/>
                <a:cs typeface="+mn-cs"/>
              </a:rPr>
              <a:t>SELECT </a:t>
            </a:r>
            <a:r>
              <a:rPr lang="en-US" sz="900" kern="1200" dirty="0" err="1" smtClean="0">
                <a:solidFill>
                  <a:schemeClr val="tx1"/>
                </a:solidFill>
                <a:latin typeface="Segoe UI Light" pitchFamily="34" charset="0"/>
                <a:ea typeface="+mn-ea"/>
                <a:cs typeface="+mn-cs"/>
              </a:rPr>
              <a:t>object_name</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i.object_id</a:t>
            </a:r>
            <a:r>
              <a:rPr lang="en-US" sz="900" kern="1200" dirty="0" smtClean="0">
                <a:solidFill>
                  <a:schemeClr val="tx1"/>
                </a:solidFill>
                <a:latin typeface="Segoe UI Light" pitchFamily="34" charset="0"/>
                <a:ea typeface="+mn-ea"/>
                <a:cs typeface="+mn-cs"/>
              </a:rPr>
              <a:t>) as 'table', </a:t>
            </a:r>
          </a:p>
          <a:p>
            <a:r>
              <a:rPr lang="en-US" sz="900" kern="1200" dirty="0" smtClean="0">
                <a:solidFill>
                  <a:schemeClr val="tx1"/>
                </a:solidFill>
                <a:latin typeface="Segoe UI Light" pitchFamily="34" charset="0"/>
                <a:ea typeface="+mn-ea"/>
                <a:cs typeface="+mn-cs"/>
              </a:rPr>
              <a:t>i.name as 'index', </a:t>
            </a:r>
          </a:p>
          <a:p>
            <a:r>
              <a:rPr lang="en-US" sz="900" kern="1200" dirty="0" err="1" smtClean="0">
                <a:solidFill>
                  <a:schemeClr val="tx1"/>
                </a:solidFill>
                <a:latin typeface="Segoe UI Light" pitchFamily="34" charset="0"/>
                <a:ea typeface="+mn-ea"/>
                <a:cs typeface="+mn-cs"/>
              </a:rPr>
              <a:t>type_desc</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ic.index_column_id</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c.name as 'column',</a:t>
            </a:r>
          </a:p>
          <a:p>
            <a:r>
              <a:rPr lang="en-US" sz="900" kern="1200" dirty="0" err="1" smtClean="0">
                <a:solidFill>
                  <a:schemeClr val="tx1"/>
                </a:solidFill>
                <a:latin typeface="Segoe UI Light" pitchFamily="34" charset="0"/>
                <a:ea typeface="+mn-ea"/>
                <a:cs typeface="+mn-cs"/>
              </a:rPr>
              <a:t>ic.is_descending_key</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FROM </a:t>
            </a:r>
            <a:r>
              <a:rPr lang="en-US" sz="900" kern="1200" dirty="0" err="1" smtClean="0">
                <a:solidFill>
                  <a:schemeClr val="tx1"/>
                </a:solidFill>
                <a:latin typeface="Segoe UI Light" pitchFamily="34" charset="0"/>
                <a:ea typeface="+mn-ea"/>
                <a:cs typeface="+mn-cs"/>
              </a:rPr>
              <a:t>sys.indexes</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a:t>
            </a:r>
            <a:r>
              <a:rPr lang="en-US" sz="900" kern="1200" dirty="0" smtClean="0">
                <a:solidFill>
                  <a:schemeClr val="tx1"/>
                </a:solidFill>
                <a:latin typeface="Segoe UI Light" pitchFamily="34" charset="0"/>
                <a:ea typeface="+mn-ea"/>
                <a:cs typeface="+mn-cs"/>
              </a:rPr>
              <a:t> join </a:t>
            </a:r>
            <a:r>
              <a:rPr lang="en-US" sz="900" kern="1200" dirty="0" err="1" smtClean="0">
                <a:solidFill>
                  <a:schemeClr val="tx1"/>
                </a:solidFill>
                <a:latin typeface="Segoe UI Light" pitchFamily="34" charset="0"/>
                <a:ea typeface="+mn-ea"/>
                <a:cs typeface="+mn-cs"/>
              </a:rPr>
              <a:t>sys.index_columns</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ic</a:t>
            </a:r>
            <a:r>
              <a:rPr lang="en-US" sz="900" kern="1200" dirty="0" smtClean="0">
                <a:solidFill>
                  <a:schemeClr val="tx1"/>
                </a:solidFill>
                <a:latin typeface="Segoe UI Light" pitchFamily="34" charset="0"/>
                <a:ea typeface="+mn-ea"/>
                <a:cs typeface="+mn-cs"/>
              </a:rPr>
              <a:t> on </a:t>
            </a:r>
            <a:r>
              <a:rPr lang="en-US" sz="900" kern="1200" dirty="0" err="1" smtClean="0">
                <a:solidFill>
                  <a:schemeClr val="tx1"/>
                </a:solidFill>
                <a:latin typeface="Segoe UI Light" pitchFamily="34" charset="0"/>
                <a:ea typeface="+mn-ea"/>
                <a:cs typeface="+mn-cs"/>
              </a:rPr>
              <a:t>i.object_id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ic.object_id</a:t>
            </a:r>
            <a:r>
              <a:rPr lang="en-US" sz="900" kern="1200" dirty="0" smtClean="0">
                <a:solidFill>
                  <a:schemeClr val="tx1"/>
                </a:solidFill>
                <a:latin typeface="Segoe UI Light" pitchFamily="34" charset="0"/>
                <a:ea typeface="+mn-ea"/>
                <a:cs typeface="+mn-cs"/>
              </a:rPr>
              <a:t> and </a:t>
            </a:r>
            <a:r>
              <a:rPr lang="en-US" sz="900" kern="1200" dirty="0" err="1" smtClean="0">
                <a:solidFill>
                  <a:schemeClr val="tx1"/>
                </a:solidFill>
                <a:latin typeface="Segoe UI Light" pitchFamily="34" charset="0"/>
                <a:ea typeface="+mn-ea"/>
                <a:cs typeface="+mn-cs"/>
              </a:rPr>
              <a:t>i.index_id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ic.index_id</a:t>
            </a:r>
            <a:r>
              <a:rPr lang="en-US" sz="900" kern="1200" dirty="0" smtClean="0">
                <a:solidFill>
                  <a:schemeClr val="tx1"/>
                </a:solidFill>
                <a:latin typeface="Segoe UI Light" pitchFamily="34" charset="0"/>
                <a:ea typeface="+mn-ea"/>
                <a:cs typeface="+mn-cs"/>
              </a:rPr>
              <a:t> join </a:t>
            </a:r>
            <a:r>
              <a:rPr lang="en-US" sz="900" kern="1200" dirty="0" err="1" smtClean="0">
                <a:solidFill>
                  <a:schemeClr val="tx1"/>
                </a:solidFill>
                <a:latin typeface="Segoe UI Light" pitchFamily="34" charset="0"/>
                <a:ea typeface="+mn-ea"/>
                <a:cs typeface="+mn-cs"/>
              </a:rPr>
              <a:t>sys.columns</a:t>
            </a:r>
            <a:r>
              <a:rPr lang="en-US" sz="900" kern="1200" dirty="0" smtClean="0">
                <a:solidFill>
                  <a:schemeClr val="tx1"/>
                </a:solidFill>
                <a:latin typeface="Segoe UI Light" pitchFamily="34" charset="0"/>
                <a:ea typeface="+mn-ea"/>
                <a:cs typeface="+mn-cs"/>
              </a:rPr>
              <a:t> c on </a:t>
            </a:r>
            <a:r>
              <a:rPr lang="en-US" sz="900" kern="1200" dirty="0" err="1" smtClean="0">
                <a:solidFill>
                  <a:schemeClr val="tx1"/>
                </a:solidFill>
                <a:latin typeface="Segoe UI Light" pitchFamily="34" charset="0"/>
                <a:ea typeface="+mn-ea"/>
                <a:cs typeface="+mn-cs"/>
              </a:rPr>
              <a:t>ic.column_id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c.column_id</a:t>
            </a:r>
            <a:r>
              <a:rPr lang="en-US" sz="900" kern="1200" dirty="0" smtClean="0">
                <a:solidFill>
                  <a:schemeClr val="tx1"/>
                </a:solidFill>
                <a:latin typeface="Segoe UI Light" pitchFamily="34" charset="0"/>
                <a:ea typeface="+mn-ea"/>
                <a:cs typeface="+mn-cs"/>
              </a:rPr>
              <a:t> and </a:t>
            </a:r>
            <a:r>
              <a:rPr lang="en-US" sz="900" kern="1200" dirty="0" err="1" smtClean="0">
                <a:solidFill>
                  <a:schemeClr val="tx1"/>
                </a:solidFill>
                <a:latin typeface="Segoe UI Light" pitchFamily="34" charset="0"/>
                <a:ea typeface="+mn-ea"/>
                <a:cs typeface="+mn-cs"/>
              </a:rPr>
              <a:t>ic.object_id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c.object_id</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WHERE </a:t>
            </a:r>
            <a:r>
              <a:rPr lang="en-US" sz="900" kern="1200" dirty="0" err="1" smtClean="0">
                <a:solidFill>
                  <a:schemeClr val="tx1"/>
                </a:solidFill>
                <a:latin typeface="Segoe UI Light" pitchFamily="34" charset="0"/>
                <a:ea typeface="+mn-ea"/>
                <a:cs typeface="+mn-cs"/>
              </a:rPr>
              <a:t>i.object_id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object_id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Sales.SalesOrderDetail_test</a:t>
            </a:r>
            <a:r>
              <a:rPr lang="en-US" sz="900" kern="1200" dirty="0" smtClean="0">
                <a:solidFill>
                  <a:schemeClr val="tx1"/>
                </a:solidFill>
                <a:latin typeface="Segoe UI Light" pitchFamily="34" charset="0"/>
                <a:ea typeface="+mn-ea"/>
                <a:cs typeface="+mn-cs"/>
              </a:rPr>
              <a:t>') OR </a:t>
            </a:r>
            <a:r>
              <a:rPr lang="en-US" sz="900" kern="1200" dirty="0" err="1" smtClean="0">
                <a:solidFill>
                  <a:schemeClr val="tx1"/>
                </a:solidFill>
                <a:latin typeface="Segoe UI Light" pitchFamily="34" charset="0"/>
                <a:ea typeface="+mn-ea"/>
                <a:cs typeface="+mn-cs"/>
              </a:rPr>
              <a:t>i.object_id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object_id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Sales.SalesOrderHeader_test</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GO</a:t>
            </a:r>
          </a:p>
          <a:p>
            <a:endParaRPr lang="en-US" sz="900" kern="1200" dirty="0" smtClean="0">
              <a:solidFill>
                <a:schemeClr val="tx1"/>
              </a:solidFill>
              <a:latin typeface="Segoe UI Light" pitchFamily="34" charset="0"/>
              <a:ea typeface="+mn-ea"/>
              <a:cs typeface="+mn-cs"/>
            </a:endParaRP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 fix indexes</a:t>
            </a:r>
          </a:p>
          <a:p>
            <a:r>
              <a:rPr lang="en-US" sz="900" kern="1200" dirty="0" smtClean="0">
                <a:solidFill>
                  <a:schemeClr val="tx1"/>
                </a:solidFill>
                <a:latin typeface="Segoe UI Light" pitchFamily="34" charset="0"/>
                <a:ea typeface="+mn-ea"/>
                <a:cs typeface="+mn-cs"/>
              </a:rPr>
              <a:t>IF </a:t>
            </a:r>
            <a:r>
              <a:rPr lang="en-US" sz="900" kern="1200" dirty="0" err="1" smtClean="0">
                <a:solidFill>
                  <a:schemeClr val="tx1"/>
                </a:solidFill>
                <a:latin typeface="Segoe UI Light" pitchFamily="34" charset="0"/>
                <a:ea typeface="+mn-ea"/>
                <a:cs typeface="+mn-cs"/>
              </a:rPr>
              <a:t>object_id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Sales.usp_OrderDiscountForSpecialOffer</a:t>
            </a:r>
            <a:r>
              <a:rPr lang="en-US" sz="900" kern="1200" dirty="0" smtClean="0">
                <a:solidFill>
                  <a:schemeClr val="tx1"/>
                </a:solidFill>
                <a:latin typeface="Segoe UI Light" pitchFamily="34" charset="0"/>
                <a:ea typeface="+mn-ea"/>
                <a:cs typeface="+mn-cs"/>
              </a:rPr>
              <a:t>') IS NOT NULL</a:t>
            </a:r>
          </a:p>
          <a:p>
            <a:r>
              <a:rPr lang="en-US" sz="900" kern="1200" dirty="0" smtClean="0">
                <a:solidFill>
                  <a:schemeClr val="tx1"/>
                </a:solidFill>
                <a:latin typeface="Segoe UI Light" pitchFamily="34" charset="0"/>
                <a:ea typeface="+mn-ea"/>
                <a:cs typeface="+mn-cs"/>
              </a:rPr>
              <a:t>DROP PROC </a:t>
            </a:r>
            <a:r>
              <a:rPr lang="en-US" sz="900" kern="1200" dirty="0" err="1" smtClean="0">
                <a:solidFill>
                  <a:schemeClr val="tx1"/>
                </a:solidFill>
                <a:latin typeface="Segoe UI Light" pitchFamily="34" charset="0"/>
                <a:ea typeface="+mn-ea"/>
                <a:cs typeface="+mn-cs"/>
              </a:rPr>
              <a:t>Sales.usp_OrderDiscountForSpecialOffer</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GO</a:t>
            </a:r>
          </a:p>
          <a:p>
            <a:r>
              <a:rPr lang="en-US" sz="900" kern="1200" dirty="0" smtClean="0">
                <a:solidFill>
                  <a:schemeClr val="tx1"/>
                </a:solidFill>
                <a:latin typeface="Segoe UI Light" pitchFamily="34" charset="0"/>
                <a:ea typeface="+mn-ea"/>
                <a:cs typeface="+mn-cs"/>
              </a:rPr>
              <a:t>IF </a:t>
            </a:r>
            <a:r>
              <a:rPr lang="en-US" sz="900" kern="1200" dirty="0" err="1" smtClean="0">
                <a:solidFill>
                  <a:schemeClr val="tx1"/>
                </a:solidFill>
                <a:latin typeface="Segoe UI Light" pitchFamily="34" charset="0"/>
                <a:ea typeface="+mn-ea"/>
                <a:cs typeface="+mn-cs"/>
              </a:rPr>
              <a:t>object_id</a:t>
            </a:r>
            <a:r>
              <a:rPr lang="en-US" sz="900" kern="1200" dirty="0" smtClean="0">
                <a:solidFill>
                  <a:schemeClr val="tx1"/>
                </a:solidFill>
                <a:latin typeface="Segoe UI Light" pitchFamily="34" charset="0"/>
                <a:ea typeface="+mn-ea"/>
                <a:cs typeface="+mn-cs"/>
              </a:rPr>
              <a:t>('[Sales].[</a:t>
            </a:r>
            <a:r>
              <a:rPr lang="en-US" sz="900" kern="1200" dirty="0" err="1" smtClean="0">
                <a:solidFill>
                  <a:schemeClr val="tx1"/>
                </a:solidFill>
                <a:latin typeface="Segoe UI Light" pitchFamily="34" charset="0"/>
                <a:ea typeface="+mn-ea"/>
                <a:cs typeface="+mn-cs"/>
              </a:rPr>
              <a:t>SalesOrderHeader_test</a:t>
            </a:r>
            <a:r>
              <a:rPr lang="en-US" sz="900" kern="1200" dirty="0" smtClean="0">
                <a:solidFill>
                  <a:schemeClr val="tx1"/>
                </a:solidFill>
                <a:latin typeface="Segoe UI Light" pitchFamily="34" charset="0"/>
                <a:ea typeface="+mn-ea"/>
                <a:cs typeface="+mn-cs"/>
              </a:rPr>
              <a:t>]') IS NOT NULL</a:t>
            </a:r>
          </a:p>
          <a:p>
            <a:r>
              <a:rPr lang="en-US" sz="900" kern="1200" dirty="0" smtClean="0">
                <a:solidFill>
                  <a:schemeClr val="tx1"/>
                </a:solidFill>
                <a:latin typeface="Segoe UI Light" pitchFamily="34" charset="0"/>
                <a:ea typeface="+mn-ea"/>
                <a:cs typeface="+mn-cs"/>
              </a:rPr>
              <a:t>DROP TABLE [Sales].[</a:t>
            </a:r>
            <a:r>
              <a:rPr lang="en-US" sz="900" kern="1200" dirty="0" err="1" smtClean="0">
                <a:solidFill>
                  <a:schemeClr val="tx1"/>
                </a:solidFill>
                <a:latin typeface="Segoe UI Light" pitchFamily="34" charset="0"/>
                <a:ea typeface="+mn-ea"/>
                <a:cs typeface="+mn-cs"/>
              </a:rPr>
              <a:t>SalesOrderHeader_test</a:t>
            </a:r>
            <a:r>
              <a:rPr lang="en-US" sz="900" kern="1200" dirty="0" smtClean="0">
                <a:solidFill>
                  <a:schemeClr val="tx1"/>
                </a:solidFill>
                <a:latin typeface="Segoe UI Light" pitchFamily="34" charset="0"/>
                <a:ea typeface="+mn-ea"/>
                <a:cs typeface="+mn-cs"/>
              </a:rPr>
              <a:t>] </a:t>
            </a:r>
          </a:p>
          <a:p>
            <a:r>
              <a:rPr lang="en-US" sz="900" kern="1200" dirty="0" smtClean="0">
                <a:solidFill>
                  <a:schemeClr val="tx1"/>
                </a:solidFill>
                <a:latin typeface="Segoe UI Light" pitchFamily="34" charset="0"/>
                <a:ea typeface="+mn-ea"/>
                <a:cs typeface="+mn-cs"/>
              </a:rPr>
              <a:t>GO</a:t>
            </a:r>
          </a:p>
          <a:p>
            <a:r>
              <a:rPr lang="en-US" sz="900" kern="1200" dirty="0" smtClean="0">
                <a:solidFill>
                  <a:schemeClr val="tx1"/>
                </a:solidFill>
                <a:latin typeface="Segoe UI Light" pitchFamily="34" charset="0"/>
                <a:ea typeface="+mn-ea"/>
                <a:cs typeface="+mn-cs"/>
              </a:rPr>
              <a:t>CREATE TABLE [Sales].[</a:t>
            </a:r>
            <a:r>
              <a:rPr lang="en-US" sz="900" kern="1200" dirty="0" err="1" smtClean="0">
                <a:solidFill>
                  <a:schemeClr val="tx1"/>
                </a:solidFill>
                <a:latin typeface="Segoe UI Light" pitchFamily="34" charset="0"/>
                <a:ea typeface="+mn-ea"/>
                <a:cs typeface="+mn-cs"/>
              </a:rPr>
              <a:t>SalesOrderHeader_test</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SalesOrderID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NOT NULL PRIMARY KEY NONCLUSTERED HASH WITH (BUCKET_COUNT=10000000) ,</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RevisionNumber</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tinyint</a:t>
            </a:r>
            <a:r>
              <a:rPr lang="en-US" sz="900" kern="1200" dirty="0" smtClean="0">
                <a:solidFill>
                  <a:schemeClr val="tx1"/>
                </a:solidFill>
                <a:latin typeface="Segoe UI Light" pitchFamily="34" charset="0"/>
                <a:ea typeface="+mn-ea"/>
                <a:cs typeface="+mn-cs"/>
              </a:rPr>
              <a:t>] NOT NULL,</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OrderDate</a:t>
            </a:r>
            <a:r>
              <a:rPr lang="en-US" sz="900" kern="1200" dirty="0" smtClean="0">
                <a:solidFill>
                  <a:schemeClr val="tx1"/>
                </a:solidFill>
                <a:latin typeface="Segoe UI Light" pitchFamily="34" charset="0"/>
                <a:ea typeface="+mn-ea"/>
                <a:cs typeface="+mn-cs"/>
              </a:rPr>
              <a:t>] [datetime2] NOT NULL ,</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DueDate</a:t>
            </a:r>
            <a:r>
              <a:rPr lang="en-US" sz="900" kern="1200" dirty="0" smtClean="0">
                <a:solidFill>
                  <a:schemeClr val="tx1"/>
                </a:solidFill>
                <a:latin typeface="Segoe UI Light" pitchFamily="34" charset="0"/>
                <a:ea typeface="+mn-ea"/>
                <a:cs typeface="+mn-cs"/>
              </a:rPr>
              <a:t>] [datetime2] NOT NULL,</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ShipDate</a:t>
            </a:r>
            <a:r>
              <a:rPr lang="en-US" sz="900" kern="1200" dirty="0" smtClean="0">
                <a:solidFill>
                  <a:schemeClr val="tx1"/>
                </a:solidFill>
                <a:latin typeface="Segoe UI Light" pitchFamily="34" charset="0"/>
                <a:ea typeface="+mn-ea"/>
                <a:cs typeface="+mn-cs"/>
              </a:rPr>
              <a:t>] [datetime2] NULL,</a:t>
            </a:r>
          </a:p>
          <a:p>
            <a:r>
              <a:rPr lang="en-US" sz="900" kern="1200" dirty="0" smtClean="0">
                <a:solidFill>
                  <a:schemeClr val="tx1"/>
                </a:solidFill>
                <a:latin typeface="Segoe UI Light" pitchFamily="34" charset="0"/>
                <a:ea typeface="+mn-ea"/>
                <a:cs typeface="+mn-cs"/>
              </a:rPr>
              <a:t>[Status] [</a:t>
            </a:r>
            <a:r>
              <a:rPr lang="en-US" sz="900" kern="1200" dirty="0" err="1" smtClean="0">
                <a:solidFill>
                  <a:schemeClr val="tx1"/>
                </a:solidFill>
                <a:latin typeface="Segoe UI Light" pitchFamily="34" charset="0"/>
                <a:ea typeface="+mn-ea"/>
                <a:cs typeface="+mn-cs"/>
              </a:rPr>
              <a:t>tinyint</a:t>
            </a:r>
            <a:r>
              <a:rPr lang="en-US" sz="900" kern="1200" dirty="0" smtClean="0">
                <a:solidFill>
                  <a:schemeClr val="tx1"/>
                </a:solidFill>
                <a:latin typeface="Segoe UI Light" pitchFamily="34" charset="0"/>
                <a:ea typeface="+mn-ea"/>
                <a:cs typeface="+mn-cs"/>
              </a:rPr>
              <a:t>] NOT NULL,</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OnlineOrderFlag</a:t>
            </a:r>
            <a:r>
              <a:rPr lang="en-US" sz="900" kern="1200" dirty="0" smtClean="0">
                <a:solidFill>
                  <a:schemeClr val="tx1"/>
                </a:solidFill>
                <a:latin typeface="Segoe UI Light" pitchFamily="34" charset="0"/>
                <a:ea typeface="+mn-ea"/>
                <a:cs typeface="+mn-cs"/>
              </a:rPr>
              <a:t>] bit NOT NULL,</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SubTotal</a:t>
            </a:r>
            <a:r>
              <a:rPr lang="en-US" sz="900" kern="1200" dirty="0" smtClean="0">
                <a:solidFill>
                  <a:schemeClr val="tx1"/>
                </a:solidFill>
                <a:latin typeface="Segoe UI Light" pitchFamily="34" charset="0"/>
                <a:ea typeface="+mn-ea"/>
                <a:cs typeface="+mn-cs"/>
              </a:rPr>
              <a:t>] [money] NOT NULL,</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TaxAmt</a:t>
            </a:r>
            <a:r>
              <a:rPr lang="en-US" sz="900" kern="1200" dirty="0" smtClean="0">
                <a:solidFill>
                  <a:schemeClr val="tx1"/>
                </a:solidFill>
                <a:latin typeface="Segoe UI Light" pitchFamily="34" charset="0"/>
                <a:ea typeface="+mn-ea"/>
                <a:cs typeface="+mn-cs"/>
              </a:rPr>
              <a:t>] [money] NOT NULL,</a:t>
            </a:r>
          </a:p>
          <a:p>
            <a:r>
              <a:rPr lang="en-US" sz="900" kern="1200" dirty="0" smtClean="0">
                <a:solidFill>
                  <a:schemeClr val="tx1"/>
                </a:solidFill>
                <a:latin typeface="Segoe UI Light" pitchFamily="34" charset="0"/>
                <a:ea typeface="+mn-ea"/>
                <a:cs typeface="+mn-cs"/>
              </a:rPr>
              <a:t>[Freight] [money] NOT NULL,</a:t>
            </a:r>
          </a:p>
          <a:p>
            <a:r>
              <a:rPr lang="en-US" sz="900" kern="1200" dirty="0" smtClean="0">
                <a:solidFill>
                  <a:schemeClr val="tx1"/>
                </a:solidFill>
                <a:latin typeface="Segoe UI Light" pitchFamily="34" charset="0"/>
                <a:ea typeface="+mn-ea"/>
                <a:cs typeface="+mn-cs"/>
              </a:rPr>
              <a:t>[Comment] [</a:t>
            </a:r>
            <a:r>
              <a:rPr lang="en-US" sz="900" kern="1200" dirty="0" err="1" smtClean="0">
                <a:solidFill>
                  <a:schemeClr val="tx1"/>
                </a:solidFill>
                <a:latin typeface="Segoe UI Light" pitchFamily="34" charset="0"/>
                <a:ea typeface="+mn-ea"/>
                <a:cs typeface="+mn-cs"/>
              </a:rPr>
              <a:t>nvarchar</a:t>
            </a:r>
            <a:r>
              <a:rPr lang="en-US" sz="900" kern="1200" dirty="0" smtClean="0">
                <a:solidFill>
                  <a:schemeClr val="tx1"/>
                </a:solidFill>
                <a:latin typeface="Segoe UI Light" pitchFamily="34" charset="0"/>
                <a:ea typeface="+mn-ea"/>
                <a:cs typeface="+mn-cs"/>
              </a:rPr>
              <a:t>](128) NULL,</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ModifiedDate</a:t>
            </a:r>
            <a:r>
              <a:rPr lang="en-US" sz="900" kern="1200" dirty="0" smtClean="0">
                <a:solidFill>
                  <a:schemeClr val="tx1"/>
                </a:solidFill>
                <a:latin typeface="Segoe UI Light" pitchFamily="34" charset="0"/>
                <a:ea typeface="+mn-ea"/>
                <a:cs typeface="+mn-cs"/>
              </a:rPr>
              <a:t>] [datetime2] NOT NULL ,</a:t>
            </a:r>
          </a:p>
          <a:p>
            <a:r>
              <a:rPr lang="en-US" sz="900" kern="1200" dirty="0" smtClean="0">
                <a:solidFill>
                  <a:schemeClr val="tx1"/>
                </a:solidFill>
                <a:latin typeface="Segoe UI Light" pitchFamily="34" charset="0"/>
                <a:ea typeface="+mn-ea"/>
                <a:cs typeface="+mn-cs"/>
              </a:rPr>
              <a:t>-- use DESC order to support ORDER BY </a:t>
            </a:r>
            <a:r>
              <a:rPr lang="en-US" sz="900" kern="1200" dirty="0" err="1" smtClean="0">
                <a:solidFill>
                  <a:schemeClr val="tx1"/>
                </a:solidFill>
                <a:latin typeface="Segoe UI Light" pitchFamily="34" charset="0"/>
                <a:ea typeface="+mn-ea"/>
                <a:cs typeface="+mn-cs"/>
              </a:rPr>
              <a:t>OrderDate</a:t>
            </a:r>
            <a:r>
              <a:rPr lang="en-US" sz="900" kern="1200" dirty="0" smtClean="0">
                <a:solidFill>
                  <a:schemeClr val="tx1"/>
                </a:solidFill>
                <a:latin typeface="Segoe UI Light" pitchFamily="34" charset="0"/>
                <a:ea typeface="+mn-ea"/>
                <a:cs typeface="+mn-cs"/>
              </a:rPr>
              <a:t> DESC</a:t>
            </a:r>
          </a:p>
          <a:p>
            <a:r>
              <a:rPr lang="en-US" sz="900" kern="1200" dirty="0" smtClean="0">
                <a:solidFill>
                  <a:schemeClr val="tx1"/>
                </a:solidFill>
                <a:latin typeface="Segoe UI Light" pitchFamily="34" charset="0"/>
                <a:ea typeface="+mn-ea"/>
                <a:cs typeface="+mn-cs"/>
              </a:rPr>
              <a:t>INDEX </a:t>
            </a:r>
            <a:r>
              <a:rPr lang="en-US" sz="900" kern="1200" dirty="0" err="1" smtClean="0">
                <a:solidFill>
                  <a:schemeClr val="tx1"/>
                </a:solidFill>
                <a:latin typeface="Segoe UI Light" pitchFamily="34" charset="0"/>
                <a:ea typeface="+mn-ea"/>
                <a:cs typeface="+mn-cs"/>
              </a:rPr>
              <a:t>IX_OrderDate</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OrderDate</a:t>
            </a:r>
            <a:r>
              <a:rPr lang="en-US" sz="900" kern="1200" dirty="0" smtClean="0">
                <a:solidFill>
                  <a:schemeClr val="tx1"/>
                </a:solidFill>
                <a:latin typeface="Segoe UI Light" pitchFamily="34" charset="0"/>
                <a:ea typeface="+mn-ea"/>
                <a:cs typeface="+mn-cs"/>
              </a:rPr>
              <a:t> DESC)</a:t>
            </a:r>
          </a:p>
          <a:p>
            <a:r>
              <a:rPr lang="en-US" sz="900" kern="1200" dirty="0" smtClean="0">
                <a:solidFill>
                  <a:schemeClr val="tx1"/>
                </a:solidFill>
                <a:latin typeface="Segoe UI Light" pitchFamily="34" charset="0"/>
                <a:ea typeface="+mn-ea"/>
                <a:cs typeface="+mn-cs"/>
              </a:rPr>
              <a:t>) WITH (MEMORY_OPTIMIZED=ON)</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GO</a:t>
            </a:r>
          </a:p>
          <a:p>
            <a:r>
              <a:rPr lang="en-US" sz="900" kern="1200" dirty="0" smtClean="0">
                <a:solidFill>
                  <a:schemeClr val="tx1"/>
                </a:solidFill>
                <a:latin typeface="Segoe UI Light" pitchFamily="34" charset="0"/>
                <a:ea typeface="+mn-ea"/>
                <a:cs typeface="+mn-cs"/>
              </a:rPr>
              <a:t>IF </a:t>
            </a:r>
            <a:r>
              <a:rPr lang="en-US" sz="900" kern="1200" dirty="0" err="1" smtClean="0">
                <a:solidFill>
                  <a:schemeClr val="tx1"/>
                </a:solidFill>
                <a:latin typeface="Segoe UI Light" pitchFamily="34" charset="0"/>
                <a:ea typeface="+mn-ea"/>
                <a:cs typeface="+mn-cs"/>
              </a:rPr>
              <a:t>object_id</a:t>
            </a:r>
            <a:r>
              <a:rPr lang="en-US" sz="900" kern="1200" dirty="0" smtClean="0">
                <a:solidFill>
                  <a:schemeClr val="tx1"/>
                </a:solidFill>
                <a:latin typeface="Segoe UI Light" pitchFamily="34" charset="0"/>
                <a:ea typeface="+mn-ea"/>
                <a:cs typeface="+mn-cs"/>
              </a:rPr>
              <a:t>('[Sales].[</a:t>
            </a:r>
            <a:r>
              <a:rPr lang="en-US" sz="900" kern="1200" dirty="0" err="1" smtClean="0">
                <a:solidFill>
                  <a:schemeClr val="tx1"/>
                </a:solidFill>
                <a:latin typeface="Segoe UI Light" pitchFamily="34" charset="0"/>
                <a:ea typeface="+mn-ea"/>
                <a:cs typeface="+mn-cs"/>
              </a:rPr>
              <a:t>SalesOrderDetail_test</a:t>
            </a:r>
            <a:r>
              <a:rPr lang="en-US" sz="900" kern="1200" dirty="0" smtClean="0">
                <a:solidFill>
                  <a:schemeClr val="tx1"/>
                </a:solidFill>
                <a:latin typeface="Segoe UI Light" pitchFamily="34" charset="0"/>
                <a:ea typeface="+mn-ea"/>
                <a:cs typeface="+mn-cs"/>
              </a:rPr>
              <a:t>]') IS NOT NULL</a:t>
            </a:r>
          </a:p>
          <a:p>
            <a:r>
              <a:rPr lang="en-US" sz="900" kern="1200" dirty="0" smtClean="0">
                <a:solidFill>
                  <a:schemeClr val="tx1"/>
                </a:solidFill>
                <a:latin typeface="Segoe UI Light" pitchFamily="34" charset="0"/>
                <a:ea typeface="+mn-ea"/>
                <a:cs typeface="+mn-cs"/>
              </a:rPr>
              <a:t>DROP TABLE [Sales].[</a:t>
            </a:r>
            <a:r>
              <a:rPr lang="en-US" sz="900" kern="1200" dirty="0" err="1" smtClean="0">
                <a:solidFill>
                  <a:schemeClr val="tx1"/>
                </a:solidFill>
                <a:latin typeface="Segoe UI Light" pitchFamily="34" charset="0"/>
                <a:ea typeface="+mn-ea"/>
                <a:cs typeface="+mn-cs"/>
              </a:rPr>
              <a:t>SalesOrderDetail_test</a:t>
            </a:r>
            <a:r>
              <a:rPr lang="en-US" sz="900" kern="1200" dirty="0" smtClean="0">
                <a:solidFill>
                  <a:schemeClr val="tx1"/>
                </a:solidFill>
                <a:latin typeface="Segoe UI Light" pitchFamily="34" charset="0"/>
                <a:ea typeface="+mn-ea"/>
                <a:cs typeface="+mn-cs"/>
              </a:rPr>
              <a:t>] </a:t>
            </a:r>
          </a:p>
          <a:p>
            <a:r>
              <a:rPr lang="en-US" sz="900" kern="1200" dirty="0" smtClean="0">
                <a:solidFill>
                  <a:schemeClr val="tx1"/>
                </a:solidFill>
                <a:latin typeface="Segoe UI Light" pitchFamily="34" charset="0"/>
                <a:ea typeface="+mn-ea"/>
                <a:cs typeface="+mn-cs"/>
              </a:rPr>
              <a:t>GO</a:t>
            </a:r>
          </a:p>
          <a:p>
            <a:r>
              <a:rPr lang="en-US" sz="900" kern="1200" dirty="0" smtClean="0">
                <a:solidFill>
                  <a:schemeClr val="tx1"/>
                </a:solidFill>
                <a:latin typeface="Segoe UI Light" pitchFamily="34" charset="0"/>
                <a:ea typeface="+mn-ea"/>
                <a:cs typeface="+mn-cs"/>
              </a:rPr>
              <a:t>CREATE TABLE [Sales].[</a:t>
            </a:r>
            <a:r>
              <a:rPr lang="en-US" sz="900" kern="1200" dirty="0" err="1" smtClean="0">
                <a:solidFill>
                  <a:schemeClr val="tx1"/>
                </a:solidFill>
                <a:latin typeface="Segoe UI Light" pitchFamily="34" charset="0"/>
                <a:ea typeface="+mn-ea"/>
                <a:cs typeface="+mn-cs"/>
              </a:rPr>
              <a:t>SalesOrderDetail_test</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SalesOrderID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NOT NULL INDEX </a:t>
            </a:r>
            <a:r>
              <a:rPr lang="en-US" sz="900" kern="1200" dirty="0" err="1" smtClean="0">
                <a:solidFill>
                  <a:schemeClr val="tx1"/>
                </a:solidFill>
                <a:latin typeface="Segoe UI Light" pitchFamily="34" charset="0"/>
                <a:ea typeface="+mn-ea"/>
                <a:cs typeface="+mn-cs"/>
              </a:rPr>
              <a:t>IX_SalesOrderID</a:t>
            </a:r>
            <a:r>
              <a:rPr lang="en-US" sz="900" kern="1200" dirty="0" smtClean="0">
                <a:solidFill>
                  <a:schemeClr val="tx1"/>
                </a:solidFill>
                <a:latin typeface="Segoe UI Light" pitchFamily="34" charset="0"/>
                <a:ea typeface="+mn-ea"/>
                <a:cs typeface="+mn-cs"/>
              </a:rPr>
              <a:t> HASH WITH (BUCKET_COUNT=1000000),</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SalesOrderDetailID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NOT NULL,</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CarrierTrackingNumber</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nvarchar</a:t>
            </a:r>
            <a:r>
              <a:rPr lang="en-US" sz="900" kern="1200" dirty="0" smtClean="0">
                <a:solidFill>
                  <a:schemeClr val="tx1"/>
                </a:solidFill>
                <a:latin typeface="Segoe UI Light" pitchFamily="34" charset="0"/>
                <a:ea typeface="+mn-ea"/>
                <a:cs typeface="+mn-cs"/>
              </a:rPr>
              <a:t>](25) NULL,</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OrderQty</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smallint</a:t>
            </a:r>
            <a:r>
              <a:rPr lang="en-US" sz="900" kern="1200" dirty="0" smtClean="0">
                <a:solidFill>
                  <a:schemeClr val="tx1"/>
                </a:solidFill>
                <a:latin typeface="Segoe UI Light" pitchFamily="34" charset="0"/>
                <a:ea typeface="+mn-ea"/>
                <a:cs typeface="+mn-cs"/>
              </a:rPr>
              <a:t>] NOT NULL,</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ProductID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NOT NULL INDEX </a:t>
            </a:r>
            <a:r>
              <a:rPr lang="en-US" sz="900" kern="1200" dirty="0" err="1" smtClean="0">
                <a:solidFill>
                  <a:schemeClr val="tx1"/>
                </a:solidFill>
                <a:latin typeface="Segoe UI Light" pitchFamily="34" charset="0"/>
                <a:ea typeface="+mn-ea"/>
                <a:cs typeface="+mn-cs"/>
              </a:rPr>
              <a:t>IX_ProductID</a:t>
            </a:r>
            <a:r>
              <a:rPr lang="en-US" sz="900" kern="1200" dirty="0" smtClean="0">
                <a:solidFill>
                  <a:schemeClr val="tx1"/>
                </a:solidFill>
                <a:latin typeface="Segoe UI Light" pitchFamily="34" charset="0"/>
                <a:ea typeface="+mn-ea"/>
                <a:cs typeface="+mn-cs"/>
              </a:rPr>
              <a:t> NONCLUSTERED,</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SpecialOfferID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NOT NULL,</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UnitPrice</a:t>
            </a:r>
            <a:r>
              <a:rPr lang="en-US" sz="900" kern="1200" dirty="0" smtClean="0">
                <a:solidFill>
                  <a:schemeClr val="tx1"/>
                </a:solidFill>
                <a:latin typeface="Segoe UI Light" pitchFamily="34" charset="0"/>
                <a:ea typeface="+mn-ea"/>
                <a:cs typeface="+mn-cs"/>
              </a:rPr>
              <a:t>] [money] NOT NULL,</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UnitPriceDiscount</a:t>
            </a:r>
            <a:r>
              <a:rPr lang="en-US" sz="900" kern="1200" dirty="0" smtClean="0">
                <a:solidFill>
                  <a:schemeClr val="tx1"/>
                </a:solidFill>
                <a:latin typeface="Segoe UI Light" pitchFamily="34" charset="0"/>
                <a:ea typeface="+mn-ea"/>
                <a:cs typeface="+mn-cs"/>
              </a:rPr>
              <a:t>] [money] NOT NULL,</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ModifiedDate</a:t>
            </a:r>
            <a:r>
              <a:rPr lang="en-US" sz="900" kern="1200" dirty="0" smtClean="0">
                <a:solidFill>
                  <a:schemeClr val="tx1"/>
                </a:solidFill>
                <a:latin typeface="Segoe UI Light" pitchFamily="34" charset="0"/>
                <a:ea typeface="+mn-ea"/>
                <a:cs typeface="+mn-cs"/>
              </a:rPr>
              <a:t>] [datetime2] NOT NULL ,</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CONSTRAINT [</a:t>
            </a:r>
            <a:r>
              <a:rPr lang="en-US" sz="900" kern="1200" dirty="0" err="1" smtClean="0">
                <a:solidFill>
                  <a:schemeClr val="tx1"/>
                </a:solidFill>
                <a:latin typeface="Segoe UI Light" pitchFamily="34" charset="0"/>
                <a:ea typeface="+mn-ea"/>
                <a:cs typeface="+mn-cs"/>
              </a:rPr>
              <a:t>imPK_SalesOrderDetail_SalesOrderID_SalesOrderDetailID_test</a:t>
            </a:r>
            <a:r>
              <a:rPr lang="en-US" sz="900" kern="1200" dirty="0" smtClean="0">
                <a:solidFill>
                  <a:schemeClr val="tx1"/>
                </a:solidFill>
                <a:latin typeface="Segoe UI Light" pitchFamily="34" charset="0"/>
                <a:ea typeface="+mn-ea"/>
                <a:cs typeface="+mn-cs"/>
              </a:rPr>
              <a:t>] PRIMARY KEY NONCLUSTERED HASH </a:t>
            </a:r>
          </a:p>
          <a:p>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SalesOrderID</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SalesOrderDetailID</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)WITH (BUCKET_COUNT=1000000),</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--add index to support lookup on </a:t>
            </a:r>
            <a:r>
              <a:rPr lang="en-US" sz="900" kern="1200" dirty="0" err="1" smtClean="0">
                <a:solidFill>
                  <a:schemeClr val="tx1"/>
                </a:solidFill>
                <a:latin typeface="Segoe UI Light" pitchFamily="34" charset="0"/>
                <a:ea typeface="+mn-ea"/>
                <a:cs typeface="+mn-cs"/>
              </a:rPr>
              <a:t>SpecialOfferID</a:t>
            </a:r>
            <a:r>
              <a:rPr lang="en-US" sz="900" kern="1200" dirty="0" smtClean="0">
                <a:solidFill>
                  <a:schemeClr val="tx1"/>
                </a:solidFill>
                <a:latin typeface="Segoe UI Light" pitchFamily="34" charset="0"/>
                <a:ea typeface="+mn-ea"/>
                <a:cs typeface="+mn-cs"/>
              </a:rPr>
              <a:t>, secondary sorting on </a:t>
            </a:r>
            <a:r>
              <a:rPr lang="en-US" sz="900" kern="1200" dirty="0" err="1" smtClean="0">
                <a:solidFill>
                  <a:schemeClr val="tx1"/>
                </a:solidFill>
                <a:latin typeface="Segoe UI Light" pitchFamily="34" charset="0"/>
                <a:ea typeface="+mn-ea"/>
                <a:cs typeface="+mn-cs"/>
              </a:rPr>
              <a:t>SalesOrderID</a:t>
            </a:r>
            <a:r>
              <a:rPr lang="en-US" sz="900" kern="1200" dirty="0" smtClean="0">
                <a:solidFill>
                  <a:schemeClr val="tx1"/>
                </a:solidFill>
                <a:latin typeface="Segoe UI Light" pitchFamily="34" charset="0"/>
                <a:ea typeface="+mn-ea"/>
                <a:cs typeface="+mn-cs"/>
              </a:rPr>
              <a:t>, to support grouping</a:t>
            </a:r>
          </a:p>
          <a:p>
            <a:r>
              <a:rPr lang="en-US" sz="900" kern="1200" dirty="0" smtClean="0">
                <a:solidFill>
                  <a:schemeClr val="tx1"/>
                </a:solidFill>
                <a:latin typeface="Segoe UI Light" pitchFamily="34" charset="0"/>
                <a:ea typeface="+mn-ea"/>
                <a:cs typeface="+mn-cs"/>
              </a:rPr>
              <a:t> INDEX </a:t>
            </a:r>
            <a:r>
              <a:rPr lang="en-US" sz="900" kern="1200" dirty="0" err="1" smtClean="0">
                <a:solidFill>
                  <a:schemeClr val="tx1"/>
                </a:solidFill>
                <a:latin typeface="Segoe UI Light" pitchFamily="34" charset="0"/>
                <a:ea typeface="+mn-ea"/>
                <a:cs typeface="+mn-cs"/>
              </a:rPr>
              <a:t>IX_SpecialOfferID_SalesOrderID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SpecialOfferID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SalesOrderID</a:t>
            </a:r>
            <a:r>
              <a:rPr lang="en-US" sz="900" kern="1200" dirty="0" smtClean="0">
                <a:solidFill>
                  <a:schemeClr val="tx1"/>
                </a:solidFill>
                <a:latin typeface="Segoe UI Light" pitchFamily="34" charset="0"/>
                <a:ea typeface="+mn-ea"/>
                <a:cs typeface="+mn-cs"/>
              </a:rPr>
              <a:t>),</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--add </a:t>
            </a:r>
            <a:r>
              <a:rPr lang="en-US" sz="900" kern="1200" dirty="0" err="1" smtClean="0">
                <a:solidFill>
                  <a:schemeClr val="tx1"/>
                </a:solidFill>
                <a:latin typeface="Segoe UI Light" pitchFamily="34" charset="0"/>
                <a:ea typeface="+mn-ea"/>
                <a:cs typeface="+mn-cs"/>
              </a:rPr>
              <a:t>nonclustered</a:t>
            </a:r>
            <a:r>
              <a:rPr lang="en-US" sz="900" kern="1200" dirty="0" smtClean="0">
                <a:solidFill>
                  <a:schemeClr val="tx1"/>
                </a:solidFill>
                <a:latin typeface="Segoe UI Light" pitchFamily="34" charset="0"/>
                <a:ea typeface="+mn-ea"/>
                <a:cs typeface="+mn-cs"/>
              </a:rPr>
              <a:t> index on </a:t>
            </a:r>
            <a:r>
              <a:rPr lang="en-US" sz="900" kern="1200" dirty="0" err="1" smtClean="0">
                <a:solidFill>
                  <a:schemeClr val="tx1"/>
                </a:solidFill>
                <a:latin typeface="Segoe UI Light" pitchFamily="34" charset="0"/>
                <a:ea typeface="+mn-ea"/>
                <a:cs typeface="+mn-cs"/>
              </a:rPr>
              <a:t>SalesOrderID</a:t>
            </a:r>
            <a:r>
              <a:rPr lang="en-US" sz="900" kern="1200" dirty="0" smtClean="0">
                <a:solidFill>
                  <a:schemeClr val="tx1"/>
                </a:solidFill>
                <a:latin typeface="Segoe UI Light" pitchFamily="34" charset="0"/>
                <a:ea typeface="+mn-ea"/>
                <a:cs typeface="+mn-cs"/>
              </a:rPr>
              <a:t> to support grouping</a:t>
            </a:r>
          </a:p>
          <a:p>
            <a:r>
              <a:rPr lang="en-US" sz="900" kern="1200" dirty="0" smtClean="0">
                <a:solidFill>
                  <a:schemeClr val="tx1"/>
                </a:solidFill>
                <a:latin typeface="Segoe UI Light" pitchFamily="34" charset="0"/>
                <a:ea typeface="+mn-ea"/>
                <a:cs typeface="+mn-cs"/>
              </a:rPr>
              <a:t>INDEX </a:t>
            </a:r>
            <a:r>
              <a:rPr lang="en-US" sz="900" kern="1200" dirty="0" err="1" smtClean="0">
                <a:solidFill>
                  <a:schemeClr val="tx1"/>
                </a:solidFill>
                <a:latin typeface="Segoe UI Light" pitchFamily="34" charset="0"/>
                <a:ea typeface="+mn-ea"/>
                <a:cs typeface="+mn-cs"/>
              </a:rPr>
              <a:t>IX_SalesOrderID_nonclustered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SalesOrderID</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 WITH (MEMORY_OPTIMIZED=ON)</a:t>
            </a:r>
          </a:p>
          <a:p>
            <a:r>
              <a:rPr lang="en-US" sz="900" kern="1200" dirty="0" smtClean="0">
                <a:solidFill>
                  <a:schemeClr val="tx1"/>
                </a:solidFill>
                <a:latin typeface="Segoe UI Light" pitchFamily="34" charset="0"/>
                <a:ea typeface="+mn-ea"/>
                <a:cs typeface="+mn-cs"/>
              </a:rPr>
              <a:t>GO</a:t>
            </a:r>
          </a:p>
          <a:p>
            <a:endParaRPr lang="en-US" sz="900" kern="1200" dirty="0" smtClean="0">
              <a:solidFill>
                <a:schemeClr val="tx1"/>
              </a:solidFill>
              <a:latin typeface="Segoe UI Light" pitchFamily="34" charset="0"/>
              <a:ea typeface="+mn-ea"/>
              <a:cs typeface="+mn-cs"/>
            </a:endParaRPr>
          </a:p>
          <a:p>
            <a:endParaRPr lang="en-US" sz="900" kern="1200" dirty="0" smtClean="0">
              <a:solidFill>
                <a:schemeClr val="tx1"/>
              </a:solidFill>
              <a:latin typeface="Segoe UI Light" pitchFamily="34" charset="0"/>
              <a:ea typeface="+mn-ea"/>
              <a:cs typeface="+mn-cs"/>
            </a:endParaRP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IF </a:t>
            </a:r>
            <a:r>
              <a:rPr lang="en-US" sz="900" kern="1200" dirty="0" err="1" smtClean="0">
                <a:solidFill>
                  <a:schemeClr val="tx1"/>
                </a:solidFill>
                <a:latin typeface="Segoe UI Light" pitchFamily="34" charset="0"/>
                <a:ea typeface="+mn-ea"/>
                <a:cs typeface="+mn-cs"/>
              </a:rPr>
              <a:t>object_id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Sales.usp_OrderDiscountForSpecialOffer</a:t>
            </a:r>
            <a:r>
              <a:rPr lang="en-US" sz="900" kern="1200" dirty="0" smtClean="0">
                <a:solidFill>
                  <a:schemeClr val="tx1"/>
                </a:solidFill>
                <a:latin typeface="Segoe UI Light" pitchFamily="34" charset="0"/>
                <a:ea typeface="+mn-ea"/>
                <a:cs typeface="+mn-cs"/>
              </a:rPr>
              <a:t>') IS NOT NULL</a:t>
            </a:r>
          </a:p>
          <a:p>
            <a:r>
              <a:rPr lang="en-US" sz="900" kern="1200" dirty="0" smtClean="0">
                <a:solidFill>
                  <a:schemeClr val="tx1"/>
                </a:solidFill>
                <a:latin typeface="Segoe UI Light" pitchFamily="34" charset="0"/>
                <a:ea typeface="+mn-ea"/>
                <a:cs typeface="+mn-cs"/>
              </a:rPr>
              <a:t>DROP PROC </a:t>
            </a:r>
            <a:r>
              <a:rPr lang="en-US" sz="900" kern="1200" dirty="0" err="1" smtClean="0">
                <a:solidFill>
                  <a:schemeClr val="tx1"/>
                </a:solidFill>
                <a:latin typeface="Segoe UI Light" pitchFamily="34" charset="0"/>
                <a:ea typeface="+mn-ea"/>
                <a:cs typeface="+mn-cs"/>
              </a:rPr>
              <a:t>Sales.usp_OrderDiscountForSpecialOffer</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GO</a:t>
            </a:r>
          </a:p>
          <a:p>
            <a:r>
              <a:rPr lang="en-US" sz="900" kern="1200" dirty="0" smtClean="0">
                <a:solidFill>
                  <a:schemeClr val="tx1"/>
                </a:solidFill>
                <a:latin typeface="Segoe UI Light" pitchFamily="34" charset="0"/>
                <a:ea typeface="+mn-ea"/>
                <a:cs typeface="+mn-cs"/>
              </a:rPr>
              <a:t>CREATE PROCEDURE </a:t>
            </a:r>
            <a:r>
              <a:rPr lang="en-US" sz="900" kern="1200" dirty="0" err="1" smtClean="0">
                <a:solidFill>
                  <a:schemeClr val="tx1"/>
                </a:solidFill>
                <a:latin typeface="Segoe UI Light" pitchFamily="34" charset="0"/>
                <a:ea typeface="+mn-ea"/>
                <a:cs typeface="+mn-cs"/>
              </a:rPr>
              <a:t>Sales.usp_OrderDiscountForSpecialOffer</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SpecialOfferID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WITH NATIVE_COMPILATION, SCHEMABINDING, EXECUTE AS OWNER</a:t>
            </a:r>
          </a:p>
          <a:p>
            <a:r>
              <a:rPr lang="en-US" sz="900" kern="1200" dirty="0" smtClean="0">
                <a:solidFill>
                  <a:schemeClr val="tx1"/>
                </a:solidFill>
                <a:latin typeface="Segoe UI Light" pitchFamily="34" charset="0"/>
                <a:ea typeface="+mn-ea"/>
                <a:cs typeface="+mn-cs"/>
              </a:rPr>
              <a:t>AS</a:t>
            </a:r>
          </a:p>
          <a:p>
            <a:r>
              <a:rPr lang="en-US" sz="900" kern="1200" dirty="0" smtClean="0">
                <a:solidFill>
                  <a:schemeClr val="tx1"/>
                </a:solidFill>
                <a:latin typeface="Segoe UI Light" pitchFamily="34" charset="0"/>
                <a:ea typeface="+mn-ea"/>
                <a:cs typeface="+mn-cs"/>
              </a:rPr>
              <a:t>BEGIN ATOMIC WITH</a:t>
            </a:r>
          </a:p>
          <a:p>
            <a:r>
              <a:rPr lang="en-US" sz="900" kern="1200" dirty="0" smtClean="0">
                <a:solidFill>
                  <a:schemeClr val="tx1"/>
                </a:solidFill>
                <a:latin typeface="Segoe UI Light" pitchFamily="34" charset="0"/>
                <a:ea typeface="+mn-ea"/>
                <a:cs typeface="+mn-cs"/>
              </a:rPr>
              <a:t>  (TRANSACTION ISOLATION LEVEL = SNAPSHOT,</a:t>
            </a:r>
          </a:p>
          <a:p>
            <a:r>
              <a:rPr lang="en-US" sz="900" kern="1200" dirty="0" smtClean="0">
                <a:solidFill>
                  <a:schemeClr val="tx1"/>
                </a:solidFill>
                <a:latin typeface="Segoe UI Light" pitchFamily="34" charset="0"/>
                <a:ea typeface="+mn-ea"/>
                <a:cs typeface="+mn-cs"/>
              </a:rPr>
              <a:t>   LANGUAGE = </a:t>
            </a:r>
            <a:r>
              <a:rPr lang="en-US" sz="900" kern="1200" dirty="0" err="1" smtClean="0">
                <a:solidFill>
                  <a:schemeClr val="tx1"/>
                </a:solidFill>
                <a:latin typeface="Segoe UI Light" pitchFamily="34" charset="0"/>
                <a:ea typeface="+mn-ea"/>
                <a:cs typeface="+mn-cs"/>
              </a:rPr>
              <a:t>N'us_english</a:t>
            </a:r>
            <a:r>
              <a:rPr lang="en-US" sz="900" kern="1200" dirty="0" smtClean="0">
                <a:solidFill>
                  <a:schemeClr val="tx1"/>
                </a:solidFill>
                <a:latin typeface="Segoe UI Light" pitchFamily="34" charset="0"/>
                <a:ea typeface="+mn-ea"/>
                <a:cs typeface="+mn-cs"/>
              </a:rPr>
              <a:t>')</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   SELECT </a:t>
            </a:r>
            <a:r>
              <a:rPr lang="en-US" sz="900" kern="1200" dirty="0" err="1" smtClean="0">
                <a:solidFill>
                  <a:schemeClr val="tx1"/>
                </a:solidFill>
                <a:latin typeface="Segoe UI Light" pitchFamily="34" charset="0"/>
                <a:ea typeface="+mn-ea"/>
                <a:cs typeface="+mn-cs"/>
              </a:rPr>
              <a:t>so.Description</a:t>
            </a:r>
            <a:r>
              <a:rPr lang="en-US" sz="900" kern="1200" dirty="0" smtClean="0">
                <a:solidFill>
                  <a:schemeClr val="tx1"/>
                </a:solidFill>
                <a:latin typeface="Segoe UI Light" pitchFamily="34" charset="0"/>
                <a:ea typeface="+mn-ea"/>
                <a:cs typeface="+mn-cs"/>
              </a:rPr>
              <a:t> collate Latin1_General_100_BIN2, </a:t>
            </a:r>
          </a:p>
          <a:p>
            <a:r>
              <a:rPr lang="en-US" sz="900" kern="1200" dirty="0" err="1" smtClean="0">
                <a:solidFill>
                  <a:schemeClr val="tx1"/>
                </a:solidFill>
                <a:latin typeface="Segoe UI Light" pitchFamily="34" charset="0"/>
                <a:ea typeface="+mn-ea"/>
                <a:cs typeface="+mn-cs"/>
              </a:rPr>
              <a:t>soh.SalesOrderID</a:t>
            </a:r>
            <a:r>
              <a:rPr lang="en-US" sz="900" kern="1200" dirty="0" smtClean="0">
                <a:solidFill>
                  <a:schemeClr val="tx1"/>
                </a:solidFill>
                <a:latin typeface="Segoe UI Light" pitchFamily="34" charset="0"/>
                <a:ea typeface="+mn-ea"/>
                <a:cs typeface="+mn-cs"/>
              </a:rPr>
              <a:t>, </a:t>
            </a:r>
          </a:p>
          <a:p>
            <a:r>
              <a:rPr lang="en-US" sz="900" kern="1200" dirty="0" smtClean="0">
                <a:solidFill>
                  <a:schemeClr val="tx1"/>
                </a:solidFill>
                <a:latin typeface="Segoe UI Light" pitchFamily="34" charset="0"/>
                <a:ea typeface="+mn-ea"/>
                <a:cs typeface="+mn-cs"/>
              </a:rPr>
              <a:t>SUM(</a:t>
            </a:r>
            <a:r>
              <a:rPr lang="en-US" sz="900" kern="1200" dirty="0" err="1" smtClean="0">
                <a:solidFill>
                  <a:schemeClr val="tx1"/>
                </a:solidFill>
                <a:latin typeface="Segoe UI Light" pitchFamily="34" charset="0"/>
                <a:ea typeface="+mn-ea"/>
                <a:cs typeface="+mn-cs"/>
              </a:rPr>
              <a:t>sod.UnitPriceDiscount</a:t>
            </a:r>
            <a:r>
              <a:rPr lang="en-US" sz="900" kern="1200" dirty="0" smtClean="0">
                <a:solidFill>
                  <a:schemeClr val="tx1"/>
                </a:solidFill>
                <a:latin typeface="Segoe UI Light" pitchFamily="34" charset="0"/>
                <a:ea typeface="+mn-ea"/>
                <a:cs typeface="+mn-cs"/>
              </a:rPr>
              <a:t>) as '</a:t>
            </a:r>
            <a:r>
              <a:rPr lang="en-US" sz="900" kern="1200" dirty="0" err="1" smtClean="0">
                <a:solidFill>
                  <a:schemeClr val="tx1"/>
                </a:solidFill>
                <a:latin typeface="Segoe UI Light" pitchFamily="34" charset="0"/>
                <a:ea typeface="+mn-ea"/>
                <a:cs typeface="+mn-cs"/>
              </a:rPr>
              <a:t>TotalDiscount</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   FROM </a:t>
            </a:r>
            <a:r>
              <a:rPr lang="en-US" sz="900" kern="1200" dirty="0" err="1" smtClean="0">
                <a:solidFill>
                  <a:schemeClr val="tx1"/>
                </a:solidFill>
                <a:latin typeface="Segoe UI Light" pitchFamily="34" charset="0"/>
                <a:ea typeface="+mn-ea"/>
                <a:cs typeface="+mn-cs"/>
              </a:rPr>
              <a:t>Sales.SalesOrderHeader_test</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soh</a:t>
            </a:r>
            <a:r>
              <a:rPr lang="en-US" sz="900" kern="1200" dirty="0" smtClean="0">
                <a:solidFill>
                  <a:schemeClr val="tx1"/>
                </a:solidFill>
                <a:latin typeface="Segoe UI Light" pitchFamily="34" charset="0"/>
                <a:ea typeface="+mn-ea"/>
                <a:cs typeface="+mn-cs"/>
              </a:rPr>
              <a:t> </a:t>
            </a:r>
          </a:p>
          <a:p>
            <a:r>
              <a:rPr lang="en-US" sz="900" kern="1200" dirty="0" smtClean="0">
                <a:solidFill>
                  <a:schemeClr val="tx1"/>
                </a:solidFill>
                <a:latin typeface="Segoe UI Light" pitchFamily="34" charset="0"/>
                <a:ea typeface="+mn-ea"/>
                <a:cs typeface="+mn-cs"/>
              </a:rPr>
              <a:t>JOIN </a:t>
            </a:r>
          </a:p>
          <a:p>
            <a:r>
              <a:rPr lang="en-US" sz="900" kern="1200" dirty="0" err="1" smtClean="0">
                <a:solidFill>
                  <a:schemeClr val="tx1"/>
                </a:solidFill>
                <a:latin typeface="Segoe UI Light" pitchFamily="34" charset="0"/>
                <a:ea typeface="+mn-ea"/>
                <a:cs typeface="+mn-cs"/>
              </a:rPr>
              <a:t>Sales.SalesOrderDetail_test</a:t>
            </a:r>
            <a:r>
              <a:rPr lang="en-US" sz="900" kern="1200" dirty="0" smtClean="0">
                <a:solidFill>
                  <a:schemeClr val="tx1"/>
                </a:solidFill>
                <a:latin typeface="Segoe UI Light" pitchFamily="34" charset="0"/>
                <a:ea typeface="+mn-ea"/>
                <a:cs typeface="+mn-cs"/>
              </a:rPr>
              <a:t> sod </a:t>
            </a:r>
          </a:p>
          <a:p>
            <a:r>
              <a:rPr lang="en-US" sz="900" kern="1200" dirty="0" smtClean="0">
                <a:solidFill>
                  <a:schemeClr val="tx1"/>
                </a:solidFill>
                <a:latin typeface="Segoe UI Light" pitchFamily="34" charset="0"/>
                <a:ea typeface="+mn-ea"/>
                <a:cs typeface="+mn-cs"/>
              </a:rPr>
              <a:t>on </a:t>
            </a:r>
            <a:r>
              <a:rPr lang="en-US" sz="900" kern="1200" dirty="0" err="1" smtClean="0">
                <a:solidFill>
                  <a:schemeClr val="tx1"/>
                </a:solidFill>
                <a:latin typeface="Segoe UI Light" pitchFamily="34" charset="0"/>
                <a:ea typeface="+mn-ea"/>
                <a:cs typeface="+mn-cs"/>
              </a:rPr>
              <a:t>soh.SalesOrderID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sod.SalesOrderID</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JOIN</a:t>
            </a:r>
          </a:p>
          <a:p>
            <a:r>
              <a:rPr lang="en-US" sz="900" kern="1200" dirty="0" err="1" smtClean="0">
                <a:solidFill>
                  <a:schemeClr val="tx1"/>
                </a:solidFill>
                <a:latin typeface="Segoe UI Light" pitchFamily="34" charset="0"/>
                <a:ea typeface="+mn-ea"/>
                <a:cs typeface="+mn-cs"/>
              </a:rPr>
              <a:t>Sales.SpecialOffer_inmem</a:t>
            </a:r>
            <a:r>
              <a:rPr lang="en-US" sz="900" kern="1200" dirty="0" smtClean="0">
                <a:solidFill>
                  <a:schemeClr val="tx1"/>
                </a:solidFill>
                <a:latin typeface="Segoe UI Light" pitchFamily="34" charset="0"/>
                <a:ea typeface="+mn-ea"/>
                <a:cs typeface="+mn-cs"/>
              </a:rPr>
              <a:t> so </a:t>
            </a:r>
          </a:p>
          <a:p>
            <a:r>
              <a:rPr lang="en-US" sz="900" kern="1200" dirty="0" smtClean="0">
                <a:solidFill>
                  <a:schemeClr val="tx1"/>
                </a:solidFill>
                <a:latin typeface="Segoe UI Light" pitchFamily="34" charset="0"/>
                <a:ea typeface="+mn-ea"/>
                <a:cs typeface="+mn-cs"/>
              </a:rPr>
              <a:t>on </a:t>
            </a:r>
            <a:r>
              <a:rPr lang="en-US" sz="900" kern="1200" dirty="0" err="1" smtClean="0">
                <a:solidFill>
                  <a:schemeClr val="tx1"/>
                </a:solidFill>
                <a:latin typeface="Segoe UI Light" pitchFamily="34" charset="0"/>
                <a:ea typeface="+mn-ea"/>
                <a:cs typeface="+mn-cs"/>
              </a:rPr>
              <a:t>sod.SpecialOfferID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so.SpecialOfferID</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WHERE </a:t>
            </a:r>
            <a:r>
              <a:rPr lang="en-US" sz="900" kern="1200" dirty="0" err="1" smtClean="0">
                <a:solidFill>
                  <a:schemeClr val="tx1"/>
                </a:solidFill>
                <a:latin typeface="Segoe UI Light" pitchFamily="34" charset="0"/>
                <a:ea typeface="+mn-ea"/>
                <a:cs typeface="+mn-cs"/>
              </a:rPr>
              <a:t>so.SpecialOfferID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SpecialOfferID</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GROUP BY </a:t>
            </a:r>
            <a:r>
              <a:rPr lang="en-US" sz="900" kern="1200" dirty="0" err="1" smtClean="0">
                <a:solidFill>
                  <a:schemeClr val="tx1"/>
                </a:solidFill>
                <a:latin typeface="Segoe UI Light" pitchFamily="34" charset="0"/>
                <a:ea typeface="+mn-ea"/>
                <a:cs typeface="+mn-cs"/>
              </a:rPr>
              <a:t>so.Description</a:t>
            </a:r>
            <a:r>
              <a:rPr lang="en-US" sz="900" kern="1200" dirty="0" smtClean="0">
                <a:solidFill>
                  <a:schemeClr val="tx1"/>
                </a:solidFill>
                <a:latin typeface="Segoe UI Light" pitchFamily="34" charset="0"/>
                <a:ea typeface="+mn-ea"/>
                <a:cs typeface="+mn-cs"/>
              </a:rPr>
              <a:t> collate Latin1_General_100_BIN2, </a:t>
            </a:r>
            <a:r>
              <a:rPr lang="en-US" sz="900" kern="1200" dirty="0" err="1" smtClean="0">
                <a:solidFill>
                  <a:schemeClr val="tx1"/>
                </a:solidFill>
                <a:latin typeface="Segoe UI Light" pitchFamily="34" charset="0"/>
                <a:ea typeface="+mn-ea"/>
                <a:cs typeface="+mn-cs"/>
              </a:rPr>
              <a:t>soh.SalesOrderID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soh.OrderDate</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    ORDER BY </a:t>
            </a:r>
            <a:r>
              <a:rPr lang="en-US" sz="900" kern="1200" dirty="0" err="1" smtClean="0">
                <a:solidFill>
                  <a:schemeClr val="tx1"/>
                </a:solidFill>
                <a:latin typeface="Segoe UI Light" pitchFamily="34" charset="0"/>
                <a:ea typeface="+mn-ea"/>
                <a:cs typeface="+mn-cs"/>
              </a:rPr>
              <a:t>soh.OrderDate</a:t>
            </a:r>
            <a:r>
              <a:rPr lang="en-US" sz="900" kern="1200" dirty="0" smtClean="0">
                <a:solidFill>
                  <a:schemeClr val="tx1"/>
                </a:solidFill>
                <a:latin typeface="Segoe UI Light" pitchFamily="34" charset="0"/>
                <a:ea typeface="+mn-ea"/>
                <a:cs typeface="+mn-cs"/>
              </a:rPr>
              <a:t> DESC</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END</a:t>
            </a:r>
          </a:p>
          <a:p>
            <a:r>
              <a:rPr lang="en-US" sz="900" kern="1200" dirty="0" smtClean="0">
                <a:solidFill>
                  <a:schemeClr val="tx1"/>
                </a:solidFill>
                <a:latin typeface="Segoe UI Light" pitchFamily="34" charset="0"/>
                <a:ea typeface="+mn-ea"/>
                <a:cs typeface="+mn-cs"/>
              </a:rPr>
              <a:t>GO</a:t>
            </a:r>
          </a:p>
          <a:p>
            <a:endParaRPr lang="en-US" sz="900" kern="1200" dirty="0" smtClean="0">
              <a:solidFill>
                <a:schemeClr val="tx1"/>
              </a:solidFill>
              <a:latin typeface="Segoe UI Light" pitchFamily="34" charset="0"/>
              <a:ea typeface="+mn-ea"/>
              <a:cs typeface="+mn-cs"/>
            </a:endParaRPr>
          </a:p>
          <a:p>
            <a:endParaRPr lang="en-US" sz="900" kern="1200" dirty="0" smtClean="0">
              <a:solidFill>
                <a:schemeClr val="tx1"/>
              </a:solidFill>
              <a:latin typeface="Segoe UI Light" pitchFamily="34" charset="0"/>
              <a:ea typeface="+mn-ea"/>
              <a:cs typeface="+mn-cs"/>
            </a:endParaRPr>
          </a:p>
          <a:p>
            <a:endParaRPr lang="en-US" sz="900" kern="1200" dirty="0" smtClean="0">
              <a:solidFill>
                <a:schemeClr val="tx1"/>
              </a:solidFill>
              <a:latin typeface="Segoe UI Light" pitchFamily="34" charset="0"/>
              <a:ea typeface="+mn-ea"/>
              <a:cs typeface="+mn-cs"/>
            </a:endParaRP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INSERT </a:t>
            </a:r>
            <a:r>
              <a:rPr lang="en-US" sz="900" kern="1200" dirty="0" err="1" smtClean="0">
                <a:solidFill>
                  <a:schemeClr val="tx1"/>
                </a:solidFill>
                <a:latin typeface="Segoe UI Light" pitchFamily="34" charset="0"/>
                <a:ea typeface="+mn-ea"/>
                <a:cs typeface="+mn-cs"/>
              </a:rPr>
              <a:t>Sales.SalesOrderHeader_test</a:t>
            </a:r>
            <a:r>
              <a:rPr lang="en-US" sz="900" kern="1200" dirty="0" smtClean="0">
                <a:solidFill>
                  <a:schemeClr val="tx1"/>
                </a:solidFill>
                <a:latin typeface="Segoe UI Light" pitchFamily="34" charset="0"/>
                <a:ea typeface="+mn-ea"/>
                <a:cs typeface="+mn-cs"/>
              </a:rPr>
              <a:t> SELECT </a:t>
            </a:r>
          </a:p>
          <a:p>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SalesOrderID</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RevisionNumber</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OrderDate</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DueDate</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ShipDate</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[Status],</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OnlineOrderFlag</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SubTotal</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TaxAmt</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[Freight],</a:t>
            </a:r>
          </a:p>
          <a:p>
            <a:r>
              <a:rPr lang="en-US" sz="900" kern="1200" dirty="0" smtClean="0">
                <a:solidFill>
                  <a:schemeClr val="tx1"/>
                </a:solidFill>
                <a:latin typeface="Segoe UI Light" pitchFamily="34" charset="0"/>
                <a:ea typeface="+mn-ea"/>
                <a:cs typeface="+mn-cs"/>
              </a:rPr>
              <a:t>[Comment],</a:t>
            </a:r>
          </a:p>
          <a:p>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ModifiedDate</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FROM </a:t>
            </a:r>
            <a:r>
              <a:rPr lang="en-US" sz="900" kern="1200" dirty="0" err="1" smtClean="0">
                <a:solidFill>
                  <a:schemeClr val="tx1"/>
                </a:solidFill>
                <a:latin typeface="Segoe UI Light" pitchFamily="34" charset="0"/>
                <a:ea typeface="+mn-ea"/>
                <a:cs typeface="+mn-cs"/>
              </a:rPr>
              <a:t>Sales.SalesOrderHeader_inmem</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GO</a:t>
            </a:r>
          </a:p>
          <a:p>
            <a:r>
              <a:rPr lang="en-US" sz="900" kern="1200" dirty="0" smtClean="0">
                <a:solidFill>
                  <a:schemeClr val="tx1"/>
                </a:solidFill>
                <a:latin typeface="Segoe UI Light" pitchFamily="34" charset="0"/>
                <a:ea typeface="+mn-ea"/>
                <a:cs typeface="+mn-cs"/>
              </a:rPr>
              <a:t>INSERT </a:t>
            </a:r>
            <a:r>
              <a:rPr lang="en-US" sz="900" kern="1200" dirty="0" err="1" smtClean="0">
                <a:solidFill>
                  <a:schemeClr val="tx1"/>
                </a:solidFill>
                <a:latin typeface="Segoe UI Light" pitchFamily="34" charset="0"/>
                <a:ea typeface="+mn-ea"/>
                <a:cs typeface="+mn-cs"/>
              </a:rPr>
              <a:t>Sales.SalesOrderDetail_test</a:t>
            </a:r>
            <a:r>
              <a:rPr lang="en-US" sz="900" kern="1200" dirty="0" smtClean="0">
                <a:solidFill>
                  <a:schemeClr val="tx1"/>
                </a:solidFill>
                <a:latin typeface="Segoe UI Light" pitchFamily="34" charset="0"/>
                <a:ea typeface="+mn-ea"/>
                <a:cs typeface="+mn-cs"/>
              </a:rPr>
              <a:t> SELECT * FROM </a:t>
            </a:r>
            <a:r>
              <a:rPr lang="en-US" sz="900" kern="1200" dirty="0" err="1" smtClean="0">
                <a:solidFill>
                  <a:schemeClr val="tx1"/>
                </a:solidFill>
                <a:latin typeface="Segoe UI Light" pitchFamily="34" charset="0"/>
                <a:ea typeface="+mn-ea"/>
                <a:cs typeface="+mn-cs"/>
              </a:rPr>
              <a:t>Sales.SalesOrderDetail_inmem</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GO</a:t>
            </a:r>
          </a:p>
          <a:p>
            <a:endParaRPr lang="en-US" sz="900" kern="1200" dirty="0" smtClean="0">
              <a:solidFill>
                <a:schemeClr val="tx1"/>
              </a:solidFill>
              <a:latin typeface="Segoe UI Light" pitchFamily="34" charset="0"/>
              <a:ea typeface="+mn-ea"/>
              <a:cs typeface="+mn-cs"/>
            </a:endParaRP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 check runtime</a:t>
            </a:r>
          </a:p>
          <a:p>
            <a:r>
              <a:rPr lang="en-US" sz="900" kern="1200" dirty="0" smtClean="0">
                <a:solidFill>
                  <a:schemeClr val="tx1"/>
                </a:solidFill>
                <a:latin typeface="Segoe UI Light" pitchFamily="34" charset="0"/>
                <a:ea typeface="+mn-ea"/>
                <a:cs typeface="+mn-cs"/>
              </a:rPr>
              <a:t>SET STATISTICS TIME ON</a:t>
            </a:r>
          </a:p>
          <a:p>
            <a:r>
              <a:rPr lang="en-US" sz="900" kern="1200" dirty="0" smtClean="0">
                <a:solidFill>
                  <a:schemeClr val="tx1"/>
                </a:solidFill>
                <a:latin typeface="Segoe UI Light" pitchFamily="34" charset="0"/>
                <a:ea typeface="+mn-ea"/>
                <a:cs typeface="+mn-cs"/>
              </a:rPr>
              <a:t>GO</a:t>
            </a:r>
          </a:p>
          <a:p>
            <a:r>
              <a:rPr lang="en-US" sz="900" kern="1200" dirty="0" smtClean="0">
                <a:solidFill>
                  <a:schemeClr val="tx1"/>
                </a:solidFill>
                <a:latin typeface="Segoe UI Light" pitchFamily="34" charset="0"/>
                <a:ea typeface="+mn-ea"/>
                <a:cs typeface="+mn-cs"/>
              </a:rPr>
              <a:t>DECLARE @</a:t>
            </a:r>
            <a:r>
              <a:rPr lang="en-US" sz="900" kern="1200" dirty="0" err="1" smtClean="0">
                <a:solidFill>
                  <a:schemeClr val="tx1"/>
                </a:solidFill>
                <a:latin typeface="Segoe UI Light" pitchFamily="34" charset="0"/>
                <a:ea typeface="+mn-ea"/>
                <a:cs typeface="+mn-cs"/>
              </a:rPr>
              <a:t>i</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r>
              <a:rPr lang="en-US" sz="900" kern="1200" dirty="0" smtClean="0">
                <a:solidFill>
                  <a:schemeClr val="tx1"/>
                </a:solidFill>
                <a:latin typeface="Segoe UI Light" pitchFamily="34" charset="0"/>
                <a:ea typeface="+mn-ea"/>
                <a:cs typeface="+mn-cs"/>
              </a:rPr>
              <a:t> = 16</a:t>
            </a:r>
          </a:p>
          <a:p>
            <a:r>
              <a:rPr lang="en-US" sz="900" kern="1200" dirty="0" smtClean="0">
                <a:solidFill>
                  <a:schemeClr val="tx1"/>
                </a:solidFill>
                <a:latin typeface="Segoe UI Light" pitchFamily="34" charset="0"/>
                <a:ea typeface="+mn-ea"/>
                <a:cs typeface="+mn-cs"/>
              </a:rPr>
              <a:t>EXEC </a:t>
            </a:r>
            <a:r>
              <a:rPr lang="en-US" sz="900" kern="1200" dirty="0" err="1" smtClean="0">
                <a:solidFill>
                  <a:schemeClr val="tx1"/>
                </a:solidFill>
                <a:latin typeface="Segoe UI Light" pitchFamily="34" charset="0"/>
                <a:ea typeface="+mn-ea"/>
                <a:cs typeface="+mn-cs"/>
              </a:rPr>
              <a:t>Sales.usp_OrderDiscountForSpecialOffer</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GO</a:t>
            </a:r>
          </a:p>
          <a:p>
            <a:r>
              <a:rPr lang="en-US" sz="900" kern="1200" dirty="0" smtClean="0">
                <a:solidFill>
                  <a:schemeClr val="tx1"/>
                </a:solidFill>
                <a:latin typeface="Segoe UI Light" pitchFamily="34" charset="0"/>
                <a:ea typeface="+mn-ea"/>
                <a:cs typeface="+mn-cs"/>
              </a:rPr>
              <a:t>SET STATISTICS TIME OFF</a:t>
            </a:r>
          </a:p>
          <a:p>
            <a:r>
              <a:rPr lang="en-US" sz="900" kern="1200" dirty="0" smtClean="0">
                <a:solidFill>
                  <a:schemeClr val="tx1"/>
                </a:solidFill>
                <a:latin typeface="Segoe UI Light" pitchFamily="34" charset="0"/>
                <a:ea typeface="+mn-ea"/>
                <a:cs typeface="+mn-cs"/>
              </a:rPr>
              <a:t>GO</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 inspect query plan</a:t>
            </a:r>
          </a:p>
          <a:p>
            <a:r>
              <a:rPr lang="en-US" sz="900" kern="1200" dirty="0" smtClean="0">
                <a:solidFill>
                  <a:schemeClr val="tx1"/>
                </a:solidFill>
                <a:latin typeface="Segoe UI Light" pitchFamily="34" charset="0"/>
                <a:ea typeface="+mn-ea"/>
                <a:cs typeface="+mn-cs"/>
              </a:rPr>
              <a:t>SET SHOWPLAN_XML ON</a:t>
            </a:r>
          </a:p>
          <a:p>
            <a:r>
              <a:rPr lang="en-US" sz="900" kern="1200" dirty="0" smtClean="0">
                <a:solidFill>
                  <a:schemeClr val="tx1"/>
                </a:solidFill>
                <a:latin typeface="Segoe UI Light" pitchFamily="34" charset="0"/>
                <a:ea typeface="+mn-ea"/>
                <a:cs typeface="+mn-cs"/>
              </a:rPr>
              <a:t>GO</a:t>
            </a:r>
          </a:p>
          <a:p>
            <a:r>
              <a:rPr lang="en-US" sz="900" kern="1200" dirty="0" smtClean="0">
                <a:solidFill>
                  <a:schemeClr val="tx1"/>
                </a:solidFill>
                <a:latin typeface="Segoe UI Light" pitchFamily="34" charset="0"/>
                <a:ea typeface="+mn-ea"/>
                <a:cs typeface="+mn-cs"/>
              </a:rPr>
              <a:t>DECLARE @</a:t>
            </a:r>
            <a:r>
              <a:rPr lang="en-US" sz="900" kern="1200" dirty="0" err="1" smtClean="0">
                <a:solidFill>
                  <a:schemeClr val="tx1"/>
                </a:solidFill>
                <a:latin typeface="Segoe UI Light" pitchFamily="34" charset="0"/>
                <a:ea typeface="+mn-ea"/>
                <a:cs typeface="+mn-cs"/>
              </a:rPr>
              <a:t>i</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EXEC </a:t>
            </a:r>
            <a:r>
              <a:rPr lang="en-US" sz="900" kern="1200" dirty="0" err="1" smtClean="0">
                <a:solidFill>
                  <a:schemeClr val="tx1"/>
                </a:solidFill>
                <a:latin typeface="Segoe UI Light" pitchFamily="34" charset="0"/>
                <a:ea typeface="+mn-ea"/>
                <a:cs typeface="+mn-cs"/>
              </a:rPr>
              <a:t>Sales.usp_OrderDiscountForSpecialOffer</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GO</a:t>
            </a:r>
          </a:p>
          <a:p>
            <a:r>
              <a:rPr lang="en-US" sz="900" kern="1200" dirty="0" smtClean="0">
                <a:solidFill>
                  <a:schemeClr val="tx1"/>
                </a:solidFill>
                <a:latin typeface="Segoe UI Light" pitchFamily="34" charset="0"/>
                <a:ea typeface="+mn-ea"/>
                <a:cs typeface="+mn-cs"/>
              </a:rPr>
              <a:t>SET SHOWPLAN_XML OFF</a:t>
            </a:r>
          </a:p>
          <a:p>
            <a:r>
              <a:rPr lang="en-US" sz="900" kern="1200" dirty="0" smtClean="0">
                <a:solidFill>
                  <a:schemeClr val="tx1"/>
                </a:solidFill>
                <a:latin typeface="Segoe UI Light" pitchFamily="34" charset="0"/>
                <a:ea typeface="+mn-ea"/>
                <a:cs typeface="+mn-cs"/>
              </a:rPr>
              <a:t>GO</a:t>
            </a:r>
          </a:p>
          <a:p>
            <a:endParaRPr lang="en-US" sz="900" kern="1200" dirty="0" smtClean="0">
              <a:solidFill>
                <a:schemeClr val="tx1"/>
              </a:solidFill>
              <a:latin typeface="Segoe UI Light" pitchFamily="34" charset="0"/>
              <a:ea typeface="+mn-ea"/>
              <a:cs typeface="+mn-cs"/>
            </a:endParaRP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 check stats!</a:t>
            </a:r>
          </a:p>
          <a:p>
            <a:r>
              <a:rPr lang="en-US" sz="900" kern="1200" dirty="0" smtClean="0">
                <a:solidFill>
                  <a:schemeClr val="tx1"/>
                </a:solidFill>
                <a:latin typeface="Segoe UI Light" pitchFamily="34" charset="0"/>
                <a:ea typeface="+mn-ea"/>
                <a:cs typeface="+mn-cs"/>
              </a:rPr>
              <a:t>SELECT </a:t>
            </a:r>
          </a:p>
          <a:p>
            <a:r>
              <a:rPr lang="en-US" sz="900" kern="1200" dirty="0" err="1" smtClean="0">
                <a:solidFill>
                  <a:schemeClr val="tx1"/>
                </a:solidFill>
                <a:latin typeface="Segoe UI Light" pitchFamily="34" charset="0"/>
                <a:ea typeface="+mn-ea"/>
                <a:cs typeface="+mn-cs"/>
              </a:rPr>
              <a:t>object_name</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s.object_id</a:t>
            </a:r>
            <a:r>
              <a:rPr lang="en-US" sz="900" kern="1200" dirty="0" smtClean="0">
                <a:solidFill>
                  <a:schemeClr val="tx1"/>
                </a:solidFill>
                <a:latin typeface="Segoe UI Light" pitchFamily="34" charset="0"/>
                <a:ea typeface="+mn-ea"/>
                <a:cs typeface="+mn-cs"/>
              </a:rPr>
              <a:t>), </a:t>
            </a:r>
          </a:p>
          <a:p>
            <a:r>
              <a:rPr lang="en-US" sz="900" kern="1200" dirty="0" smtClean="0">
                <a:solidFill>
                  <a:schemeClr val="tx1"/>
                </a:solidFill>
                <a:latin typeface="Segoe UI Light" pitchFamily="34" charset="0"/>
                <a:ea typeface="+mn-ea"/>
                <a:cs typeface="+mn-cs"/>
              </a:rPr>
              <a:t>s.name, </a:t>
            </a:r>
          </a:p>
          <a:p>
            <a:r>
              <a:rPr lang="en-US" sz="900" kern="1200" dirty="0" err="1" smtClean="0">
                <a:solidFill>
                  <a:schemeClr val="tx1"/>
                </a:solidFill>
                <a:latin typeface="Segoe UI Light" pitchFamily="34" charset="0"/>
                <a:ea typeface="+mn-ea"/>
                <a:cs typeface="+mn-cs"/>
              </a:rPr>
              <a:t>s.stats_id</a:t>
            </a:r>
            <a:r>
              <a:rPr lang="en-US" sz="900" kern="1200" dirty="0" smtClean="0">
                <a:solidFill>
                  <a:schemeClr val="tx1"/>
                </a:solidFill>
                <a:latin typeface="Segoe UI Light" pitchFamily="34" charset="0"/>
                <a:ea typeface="+mn-ea"/>
                <a:cs typeface="+mn-cs"/>
              </a:rPr>
              <a:t>, </a:t>
            </a:r>
          </a:p>
          <a:p>
            <a:r>
              <a:rPr lang="en-US" sz="900" kern="1200" dirty="0" err="1" smtClean="0">
                <a:solidFill>
                  <a:schemeClr val="tx1"/>
                </a:solidFill>
                <a:latin typeface="Segoe UI Light" pitchFamily="34" charset="0"/>
                <a:ea typeface="+mn-ea"/>
                <a:cs typeface="+mn-cs"/>
              </a:rPr>
              <a:t>sp.last_updated</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sp.rows</a:t>
            </a:r>
            <a:r>
              <a:rPr lang="en-US" sz="900" kern="1200" dirty="0" smtClean="0">
                <a:solidFill>
                  <a:schemeClr val="tx1"/>
                </a:solidFill>
                <a:latin typeface="Segoe UI Light" pitchFamily="34" charset="0"/>
                <a:ea typeface="+mn-ea"/>
                <a:cs typeface="+mn-cs"/>
              </a:rPr>
              <a:t> </a:t>
            </a:r>
          </a:p>
          <a:p>
            <a:r>
              <a:rPr lang="en-US" sz="900" kern="1200" dirty="0" smtClean="0">
                <a:solidFill>
                  <a:schemeClr val="tx1"/>
                </a:solidFill>
                <a:latin typeface="Segoe UI Light" pitchFamily="34" charset="0"/>
                <a:ea typeface="+mn-ea"/>
                <a:cs typeface="+mn-cs"/>
              </a:rPr>
              <a:t>FROM </a:t>
            </a:r>
            <a:r>
              <a:rPr lang="en-US" sz="900" kern="1200" dirty="0" err="1" smtClean="0">
                <a:solidFill>
                  <a:schemeClr val="tx1"/>
                </a:solidFill>
                <a:latin typeface="Segoe UI Light" pitchFamily="34" charset="0"/>
                <a:ea typeface="+mn-ea"/>
                <a:cs typeface="+mn-cs"/>
              </a:rPr>
              <a:t>sys.stats</a:t>
            </a:r>
            <a:r>
              <a:rPr lang="en-US" sz="900" kern="1200" dirty="0" smtClean="0">
                <a:solidFill>
                  <a:schemeClr val="tx1"/>
                </a:solidFill>
                <a:latin typeface="Segoe UI Light" pitchFamily="34" charset="0"/>
                <a:ea typeface="+mn-ea"/>
                <a:cs typeface="+mn-cs"/>
              </a:rPr>
              <a:t> s cross apply </a:t>
            </a:r>
            <a:r>
              <a:rPr lang="en-US" sz="900" kern="1200" dirty="0" err="1" smtClean="0">
                <a:solidFill>
                  <a:schemeClr val="tx1"/>
                </a:solidFill>
                <a:latin typeface="Segoe UI Light" pitchFamily="34" charset="0"/>
                <a:ea typeface="+mn-ea"/>
                <a:cs typeface="+mn-cs"/>
              </a:rPr>
              <a:t>sys.dm_db_stats_properties</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s.object_id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s.stats_id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sp</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WHERE </a:t>
            </a:r>
            <a:r>
              <a:rPr lang="en-US" sz="900" kern="1200" dirty="0" err="1" smtClean="0">
                <a:solidFill>
                  <a:schemeClr val="tx1"/>
                </a:solidFill>
                <a:latin typeface="Segoe UI Light" pitchFamily="34" charset="0"/>
                <a:ea typeface="+mn-ea"/>
                <a:cs typeface="+mn-cs"/>
              </a:rPr>
              <a:t>s.object_id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object_id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Sales.SalesOrderDetail_test</a:t>
            </a:r>
            <a:r>
              <a:rPr lang="en-US" sz="900" kern="1200" dirty="0" smtClean="0">
                <a:solidFill>
                  <a:schemeClr val="tx1"/>
                </a:solidFill>
                <a:latin typeface="Segoe UI Light" pitchFamily="34" charset="0"/>
                <a:ea typeface="+mn-ea"/>
                <a:cs typeface="+mn-cs"/>
              </a:rPr>
              <a:t>') OR</a:t>
            </a:r>
          </a:p>
          <a:p>
            <a:r>
              <a:rPr lang="en-US" sz="900" kern="1200" dirty="0" err="1" smtClean="0">
                <a:solidFill>
                  <a:schemeClr val="tx1"/>
                </a:solidFill>
                <a:latin typeface="Segoe UI Light" pitchFamily="34" charset="0"/>
                <a:ea typeface="+mn-ea"/>
                <a:cs typeface="+mn-cs"/>
              </a:rPr>
              <a:t>s.object_id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object_id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Sales.SalesOrderHeader_test</a:t>
            </a:r>
            <a:r>
              <a:rPr lang="en-US" sz="900" kern="1200" dirty="0" smtClean="0">
                <a:solidFill>
                  <a:schemeClr val="tx1"/>
                </a:solidFill>
                <a:latin typeface="Segoe UI Light" pitchFamily="34" charset="0"/>
                <a:ea typeface="+mn-ea"/>
                <a:cs typeface="+mn-cs"/>
              </a:rPr>
              <a:t>') </a:t>
            </a:r>
          </a:p>
          <a:p>
            <a:r>
              <a:rPr lang="en-US" sz="900" kern="1200" dirty="0" smtClean="0">
                <a:solidFill>
                  <a:schemeClr val="tx1"/>
                </a:solidFill>
                <a:latin typeface="Segoe UI Light" pitchFamily="34" charset="0"/>
                <a:ea typeface="+mn-ea"/>
                <a:cs typeface="+mn-cs"/>
              </a:rPr>
              <a:t>GO</a:t>
            </a:r>
          </a:p>
          <a:p>
            <a:endParaRPr lang="en-US" sz="900" kern="1200" dirty="0" smtClean="0">
              <a:solidFill>
                <a:schemeClr val="tx1"/>
              </a:solidFill>
              <a:latin typeface="Segoe UI Light" pitchFamily="34" charset="0"/>
              <a:ea typeface="+mn-ea"/>
              <a:cs typeface="+mn-cs"/>
            </a:endParaRP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UPDATE STATISTICS </a:t>
            </a:r>
            <a:r>
              <a:rPr lang="en-US" sz="900" kern="1200" dirty="0" err="1" smtClean="0">
                <a:solidFill>
                  <a:schemeClr val="tx1"/>
                </a:solidFill>
                <a:latin typeface="Segoe UI Light" pitchFamily="34" charset="0"/>
                <a:ea typeface="+mn-ea"/>
                <a:cs typeface="+mn-cs"/>
              </a:rPr>
              <a:t>Sales.SalesOrderDetail_test</a:t>
            </a:r>
            <a:r>
              <a:rPr lang="en-US" sz="900" kern="1200" dirty="0" smtClean="0">
                <a:solidFill>
                  <a:schemeClr val="tx1"/>
                </a:solidFill>
                <a:latin typeface="Segoe UI Light" pitchFamily="34" charset="0"/>
                <a:ea typeface="+mn-ea"/>
                <a:cs typeface="+mn-cs"/>
              </a:rPr>
              <a:t> WITH FULLSCAN, NORECOMPUTE</a:t>
            </a:r>
          </a:p>
          <a:p>
            <a:r>
              <a:rPr lang="en-US" sz="900" kern="1200" dirty="0" smtClean="0">
                <a:solidFill>
                  <a:schemeClr val="tx1"/>
                </a:solidFill>
                <a:latin typeface="Segoe UI Light" pitchFamily="34" charset="0"/>
                <a:ea typeface="+mn-ea"/>
                <a:cs typeface="+mn-cs"/>
              </a:rPr>
              <a:t>GO</a:t>
            </a:r>
          </a:p>
          <a:p>
            <a:r>
              <a:rPr lang="en-US" sz="900" kern="1200" dirty="0" smtClean="0">
                <a:solidFill>
                  <a:schemeClr val="tx1"/>
                </a:solidFill>
                <a:latin typeface="Segoe UI Light" pitchFamily="34" charset="0"/>
                <a:ea typeface="+mn-ea"/>
                <a:cs typeface="+mn-cs"/>
              </a:rPr>
              <a:t>UPDATE STATISTICS </a:t>
            </a:r>
            <a:r>
              <a:rPr lang="en-US" sz="900" kern="1200" dirty="0" err="1" smtClean="0">
                <a:solidFill>
                  <a:schemeClr val="tx1"/>
                </a:solidFill>
                <a:latin typeface="Segoe UI Light" pitchFamily="34" charset="0"/>
                <a:ea typeface="+mn-ea"/>
                <a:cs typeface="+mn-cs"/>
              </a:rPr>
              <a:t>Sales.SalesOrderHeader_test</a:t>
            </a:r>
            <a:r>
              <a:rPr lang="en-US" sz="900" kern="1200" dirty="0" smtClean="0">
                <a:solidFill>
                  <a:schemeClr val="tx1"/>
                </a:solidFill>
                <a:latin typeface="Segoe UI Light" pitchFamily="34" charset="0"/>
                <a:ea typeface="+mn-ea"/>
                <a:cs typeface="+mn-cs"/>
              </a:rPr>
              <a:t> WITH FULLSCAN, NORECOMPUTE</a:t>
            </a:r>
          </a:p>
          <a:p>
            <a:r>
              <a:rPr lang="en-US" sz="900" kern="1200" dirty="0" smtClean="0">
                <a:solidFill>
                  <a:schemeClr val="tx1"/>
                </a:solidFill>
                <a:latin typeface="Segoe UI Light" pitchFamily="34" charset="0"/>
                <a:ea typeface="+mn-ea"/>
                <a:cs typeface="+mn-cs"/>
              </a:rPr>
              <a:t>GO</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SELECT </a:t>
            </a:r>
          </a:p>
          <a:p>
            <a:r>
              <a:rPr lang="en-US" sz="900" kern="1200" dirty="0" err="1" smtClean="0">
                <a:solidFill>
                  <a:schemeClr val="tx1"/>
                </a:solidFill>
                <a:latin typeface="Segoe UI Light" pitchFamily="34" charset="0"/>
                <a:ea typeface="+mn-ea"/>
                <a:cs typeface="+mn-cs"/>
              </a:rPr>
              <a:t>object_name</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s.object_id</a:t>
            </a:r>
            <a:r>
              <a:rPr lang="en-US" sz="900" kern="1200" dirty="0" smtClean="0">
                <a:solidFill>
                  <a:schemeClr val="tx1"/>
                </a:solidFill>
                <a:latin typeface="Segoe UI Light" pitchFamily="34" charset="0"/>
                <a:ea typeface="+mn-ea"/>
                <a:cs typeface="+mn-cs"/>
              </a:rPr>
              <a:t>), </a:t>
            </a:r>
          </a:p>
          <a:p>
            <a:r>
              <a:rPr lang="en-US" sz="900" kern="1200" dirty="0" smtClean="0">
                <a:solidFill>
                  <a:schemeClr val="tx1"/>
                </a:solidFill>
                <a:latin typeface="Segoe UI Light" pitchFamily="34" charset="0"/>
                <a:ea typeface="+mn-ea"/>
                <a:cs typeface="+mn-cs"/>
              </a:rPr>
              <a:t>s.name, </a:t>
            </a:r>
          </a:p>
          <a:p>
            <a:r>
              <a:rPr lang="en-US" sz="900" kern="1200" dirty="0" err="1" smtClean="0">
                <a:solidFill>
                  <a:schemeClr val="tx1"/>
                </a:solidFill>
                <a:latin typeface="Segoe UI Light" pitchFamily="34" charset="0"/>
                <a:ea typeface="+mn-ea"/>
                <a:cs typeface="+mn-cs"/>
              </a:rPr>
              <a:t>s.stats_id</a:t>
            </a:r>
            <a:r>
              <a:rPr lang="en-US" sz="900" kern="1200" dirty="0" smtClean="0">
                <a:solidFill>
                  <a:schemeClr val="tx1"/>
                </a:solidFill>
                <a:latin typeface="Segoe UI Light" pitchFamily="34" charset="0"/>
                <a:ea typeface="+mn-ea"/>
                <a:cs typeface="+mn-cs"/>
              </a:rPr>
              <a:t>, </a:t>
            </a:r>
          </a:p>
          <a:p>
            <a:r>
              <a:rPr lang="en-US" sz="900" kern="1200" dirty="0" err="1" smtClean="0">
                <a:solidFill>
                  <a:schemeClr val="tx1"/>
                </a:solidFill>
                <a:latin typeface="Segoe UI Light" pitchFamily="34" charset="0"/>
                <a:ea typeface="+mn-ea"/>
                <a:cs typeface="+mn-cs"/>
              </a:rPr>
              <a:t>sp.last_updated</a:t>
            </a:r>
            <a:r>
              <a:rPr lang="en-US" sz="900" kern="1200" dirty="0" smtClean="0">
                <a:solidFill>
                  <a:schemeClr val="tx1"/>
                </a:solidFill>
                <a:latin typeface="Segoe UI Light" pitchFamily="34" charset="0"/>
                <a:ea typeface="+mn-ea"/>
                <a:cs typeface="+mn-cs"/>
              </a:rPr>
              <a:t>,</a:t>
            </a:r>
          </a:p>
          <a:p>
            <a:r>
              <a:rPr lang="en-US" sz="900" kern="1200" dirty="0" err="1" smtClean="0">
                <a:solidFill>
                  <a:schemeClr val="tx1"/>
                </a:solidFill>
                <a:latin typeface="Segoe UI Light" pitchFamily="34" charset="0"/>
                <a:ea typeface="+mn-ea"/>
                <a:cs typeface="+mn-cs"/>
              </a:rPr>
              <a:t>sp.rows</a:t>
            </a:r>
            <a:r>
              <a:rPr lang="en-US" sz="900" kern="1200" dirty="0" smtClean="0">
                <a:solidFill>
                  <a:schemeClr val="tx1"/>
                </a:solidFill>
                <a:latin typeface="Segoe UI Light" pitchFamily="34" charset="0"/>
                <a:ea typeface="+mn-ea"/>
                <a:cs typeface="+mn-cs"/>
              </a:rPr>
              <a:t> </a:t>
            </a:r>
          </a:p>
          <a:p>
            <a:r>
              <a:rPr lang="en-US" sz="900" kern="1200" dirty="0" smtClean="0">
                <a:solidFill>
                  <a:schemeClr val="tx1"/>
                </a:solidFill>
                <a:latin typeface="Segoe UI Light" pitchFamily="34" charset="0"/>
                <a:ea typeface="+mn-ea"/>
                <a:cs typeface="+mn-cs"/>
              </a:rPr>
              <a:t>FROM </a:t>
            </a:r>
            <a:r>
              <a:rPr lang="en-US" sz="900" kern="1200" dirty="0" err="1" smtClean="0">
                <a:solidFill>
                  <a:schemeClr val="tx1"/>
                </a:solidFill>
                <a:latin typeface="Segoe UI Light" pitchFamily="34" charset="0"/>
                <a:ea typeface="+mn-ea"/>
                <a:cs typeface="+mn-cs"/>
              </a:rPr>
              <a:t>sys.stats</a:t>
            </a:r>
            <a:r>
              <a:rPr lang="en-US" sz="900" kern="1200" dirty="0" smtClean="0">
                <a:solidFill>
                  <a:schemeClr val="tx1"/>
                </a:solidFill>
                <a:latin typeface="Segoe UI Light" pitchFamily="34" charset="0"/>
                <a:ea typeface="+mn-ea"/>
                <a:cs typeface="+mn-cs"/>
              </a:rPr>
              <a:t> s cross apply </a:t>
            </a:r>
            <a:r>
              <a:rPr lang="en-US" sz="900" kern="1200" dirty="0" err="1" smtClean="0">
                <a:solidFill>
                  <a:schemeClr val="tx1"/>
                </a:solidFill>
                <a:latin typeface="Segoe UI Light" pitchFamily="34" charset="0"/>
                <a:ea typeface="+mn-ea"/>
                <a:cs typeface="+mn-cs"/>
              </a:rPr>
              <a:t>sys.dm_db_stats_properties</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s.object_id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s.stats_id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sp</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WHERE </a:t>
            </a:r>
            <a:r>
              <a:rPr lang="en-US" sz="900" kern="1200" dirty="0" err="1" smtClean="0">
                <a:solidFill>
                  <a:schemeClr val="tx1"/>
                </a:solidFill>
                <a:latin typeface="Segoe UI Light" pitchFamily="34" charset="0"/>
                <a:ea typeface="+mn-ea"/>
                <a:cs typeface="+mn-cs"/>
              </a:rPr>
              <a:t>s.object_id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object_id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Sales.SalesOrderDetail_test</a:t>
            </a:r>
            <a:r>
              <a:rPr lang="en-US" sz="900" kern="1200" dirty="0" smtClean="0">
                <a:solidFill>
                  <a:schemeClr val="tx1"/>
                </a:solidFill>
                <a:latin typeface="Segoe UI Light" pitchFamily="34" charset="0"/>
                <a:ea typeface="+mn-ea"/>
                <a:cs typeface="+mn-cs"/>
              </a:rPr>
              <a:t>') OR</a:t>
            </a:r>
          </a:p>
          <a:p>
            <a:r>
              <a:rPr lang="en-US" sz="900" kern="1200" dirty="0" err="1" smtClean="0">
                <a:solidFill>
                  <a:schemeClr val="tx1"/>
                </a:solidFill>
                <a:latin typeface="Segoe UI Light" pitchFamily="34" charset="0"/>
                <a:ea typeface="+mn-ea"/>
                <a:cs typeface="+mn-cs"/>
              </a:rPr>
              <a:t>s.object_id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object_id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Sales.SalesOrderHeader_test</a:t>
            </a:r>
            <a:r>
              <a:rPr lang="en-US" sz="900" kern="1200" dirty="0" smtClean="0">
                <a:solidFill>
                  <a:schemeClr val="tx1"/>
                </a:solidFill>
                <a:latin typeface="Segoe UI Light" pitchFamily="34" charset="0"/>
                <a:ea typeface="+mn-ea"/>
                <a:cs typeface="+mn-cs"/>
              </a:rPr>
              <a:t>') </a:t>
            </a:r>
          </a:p>
          <a:p>
            <a:r>
              <a:rPr lang="en-US" sz="900" kern="1200" dirty="0" smtClean="0">
                <a:solidFill>
                  <a:schemeClr val="tx1"/>
                </a:solidFill>
                <a:latin typeface="Segoe UI Light" pitchFamily="34" charset="0"/>
                <a:ea typeface="+mn-ea"/>
                <a:cs typeface="+mn-cs"/>
              </a:rPr>
              <a:t>GO</a:t>
            </a:r>
          </a:p>
          <a:p>
            <a:endParaRPr lang="en-US" sz="900" kern="1200" dirty="0" smtClean="0">
              <a:solidFill>
                <a:schemeClr val="tx1"/>
              </a:solidFill>
              <a:latin typeface="Segoe UI Light" pitchFamily="34" charset="0"/>
              <a:ea typeface="+mn-ea"/>
              <a:cs typeface="+mn-cs"/>
            </a:endParaRP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IF </a:t>
            </a:r>
            <a:r>
              <a:rPr lang="en-US" sz="900" kern="1200" dirty="0" err="1" smtClean="0">
                <a:solidFill>
                  <a:schemeClr val="tx1"/>
                </a:solidFill>
                <a:latin typeface="Segoe UI Light" pitchFamily="34" charset="0"/>
                <a:ea typeface="+mn-ea"/>
                <a:cs typeface="+mn-cs"/>
              </a:rPr>
              <a:t>object_id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Sales.usp_OrderDiscountForSpecialOffer</a:t>
            </a:r>
            <a:r>
              <a:rPr lang="en-US" sz="900" kern="1200" dirty="0" smtClean="0">
                <a:solidFill>
                  <a:schemeClr val="tx1"/>
                </a:solidFill>
                <a:latin typeface="Segoe UI Light" pitchFamily="34" charset="0"/>
                <a:ea typeface="+mn-ea"/>
                <a:cs typeface="+mn-cs"/>
              </a:rPr>
              <a:t>') IS NOT NULL</a:t>
            </a:r>
          </a:p>
          <a:p>
            <a:r>
              <a:rPr lang="en-US" sz="900" kern="1200" dirty="0" smtClean="0">
                <a:solidFill>
                  <a:schemeClr val="tx1"/>
                </a:solidFill>
                <a:latin typeface="Segoe UI Light" pitchFamily="34" charset="0"/>
                <a:ea typeface="+mn-ea"/>
                <a:cs typeface="+mn-cs"/>
              </a:rPr>
              <a:t>DROP PROC </a:t>
            </a:r>
            <a:r>
              <a:rPr lang="en-US" sz="900" kern="1200" dirty="0" err="1" smtClean="0">
                <a:solidFill>
                  <a:schemeClr val="tx1"/>
                </a:solidFill>
                <a:latin typeface="Segoe UI Light" pitchFamily="34" charset="0"/>
                <a:ea typeface="+mn-ea"/>
                <a:cs typeface="+mn-cs"/>
              </a:rPr>
              <a:t>Sales.usp_OrderDiscountForSpecialOffer</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GO</a:t>
            </a:r>
          </a:p>
          <a:p>
            <a:r>
              <a:rPr lang="en-US" sz="900" kern="1200" dirty="0" smtClean="0">
                <a:solidFill>
                  <a:schemeClr val="tx1"/>
                </a:solidFill>
                <a:latin typeface="Segoe UI Light" pitchFamily="34" charset="0"/>
                <a:ea typeface="+mn-ea"/>
                <a:cs typeface="+mn-cs"/>
              </a:rPr>
              <a:t>CREATE PROCEDURE </a:t>
            </a:r>
            <a:r>
              <a:rPr lang="en-US" sz="900" kern="1200" dirty="0" err="1" smtClean="0">
                <a:solidFill>
                  <a:schemeClr val="tx1"/>
                </a:solidFill>
                <a:latin typeface="Segoe UI Light" pitchFamily="34" charset="0"/>
                <a:ea typeface="+mn-ea"/>
                <a:cs typeface="+mn-cs"/>
              </a:rPr>
              <a:t>Sales.usp_OrderDiscountForSpecialOffer</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SpecialOfferID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WITH NATIVE_COMPILATION, SCHEMABINDING, EXECUTE AS OWNER</a:t>
            </a:r>
          </a:p>
          <a:p>
            <a:r>
              <a:rPr lang="en-US" sz="900" kern="1200" dirty="0" smtClean="0">
                <a:solidFill>
                  <a:schemeClr val="tx1"/>
                </a:solidFill>
                <a:latin typeface="Segoe UI Light" pitchFamily="34" charset="0"/>
                <a:ea typeface="+mn-ea"/>
                <a:cs typeface="+mn-cs"/>
              </a:rPr>
              <a:t>AS</a:t>
            </a:r>
          </a:p>
          <a:p>
            <a:r>
              <a:rPr lang="en-US" sz="900" kern="1200" dirty="0" smtClean="0">
                <a:solidFill>
                  <a:schemeClr val="tx1"/>
                </a:solidFill>
                <a:latin typeface="Segoe UI Light" pitchFamily="34" charset="0"/>
                <a:ea typeface="+mn-ea"/>
                <a:cs typeface="+mn-cs"/>
              </a:rPr>
              <a:t>BEGIN ATOMIC WITH</a:t>
            </a:r>
          </a:p>
          <a:p>
            <a:r>
              <a:rPr lang="en-US" sz="900" kern="1200" dirty="0" smtClean="0">
                <a:solidFill>
                  <a:schemeClr val="tx1"/>
                </a:solidFill>
                <a:latin typeface="Segoe UI Light" pitchFamily="34" charset="0"/>
                <a:ea typeface="+mn-ea"/>
                <a:cs typeface="+mn-cs"/>
              </a:rPr>
              <a:t>  (TRANSACTION ISOLATION LEVEL = SNAPSHOT,</a:t>
            </a:r>
          </a:p>
          <a:p>
            <a:r>
              <a:rPr lang="en-US" sz="900" kern="1200" dirty="0" smtClean="0">
                <a:solidFill>
                  <a:schemeClr val="tx1"/>
                </a:solidFill>
                <a:latin typeface="Segoe UI Light" pitchFamily="34" charset="0"/>
                <a:ea typeface="+mn-ea"/>
                <a:cs typeface="+mn-cs"/>
              </a:rPr>
              <a:t>   LANGUAGE = </a:t>
            </a:r>
            <a:r>
              <a:rPr lang="en-US" sz="900" kern="1200" dirty="0" err="1" smtClean="0">
                <a:solidFill>
                  <a:schemeClr val="tx1"/>
                </a:solidFill>
                <a:latin typeface="Segoe UI Light" pitchFamily="34" charset="0"/>
                <a:ea typeface="+mn-ea"/>
                <a:cs typeface="+mn-cs"/>
              </a:rPr>
              <a:t>N'us_english</a:t>
            </a:r>
            <a:r>
              <a:rPr lang="en-US" sz="900" kern="1200" dirty="0" smtClean="0">
                <a:solidFill>
                  <a:schemeClr val="tx1"/>
                </a:solidFill>
                <a:latin typeface="Segoe UI Light" pitchFamily="34" charset="0"/>
                <a:ea typeface="+mn-ea"/>
                <a:cs typeface="+mn-cs"/>
              </a:rPr>
              <a:t>')</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   SELECT </a:t>
            </a:r>
            <a:r>
              <a:rPr lang="en-US" sz="900" kern="1200" dirty="0" err="1" smtClean="0">
                <a:solidFill>
                  <a:schemeClr val="tx1"/>
                </a:solidFill>
                <a:latin typeface="Segoe UI Light" pitchFamily="34" charset="0"/>
                <a:ea typeface="+mn-ea"/>
                <a:cs typeface="+mn-cs"/>
              </a:rPr>
              <a:t>so.Description</a:t>
            </a:r>
            <a:r>
              <a:rPr lang="en-US" sz="900" kern="1200" dirty="0" smtClean="0">
                <a:solidFill>
                  <a:schemeClr val="tx1"/>
                </a:solidFill>
                <a:latin typeface="Segoe UI Light" pitchFamily="34" charset="0"/>
                <a:ea typeface="+mn-ea"/>
                <a:cs typeface="+mn-cs"/>
              </a:rPr>
              <a:t> collate Latin1_General_100_BIN2, </a:t>
            </a:r>
          </a:p>
          <a:p>
            <a:r>
              <a:rPr lang="en-US" sz="900" kern="1200" dirty="0" err="1" smtClean="0">
                <a:solidFill>
                  <a:schemeClr val="tx1"/>
                </a:solidFill>
                <a:latin typeface="Segoe UI Light" pitchFamily="34" charset="0"/>
                <a:ea typeface="+mn-ea"/>
                <a:cs typeface="+mn-cs"/>
              </a:rPr>
              <a:t>soh.SalesOrderID</a:t>
            </a:r>
            <a:r>
              <a:rPr lang="en-US" sz="900" kern="1200" dirty="0" smtClean="0">
                <a:solidFill>
                  <a:schemeClr val="tx1"/>
                </a:solidFill>
                <a:latin typeface="Segoe UI Light" pitchFamily="34" charset="0"/>
                <a:ea typeface="+mn-ea"/>
                <a:cs typeface="+mn-cs"/>
              </a:rPr>
              <a:t>, </a:t>
            </a:r>
          </a:p>
          <a:p>
            <a:r>
              <a:rPr lang="en-US" sz="900" kern="1200" dirty="0" smtClean="0">
                <a:solidFill>
                  <a:schemeClr val="tx1"/>
                </a:solidFill>
                <a:latin typeface="Segoe UI Light" pitchFamily="34" charset="0"/>
                <a:ea typeface="+mn-ea"/>
                <a:cs typeface="+mn-cs"/>
              </a:rPr>
              <a:t>SUM(</a:t>
            </a:r>
            <a:r>
              <a:rPr lang="en-US" sz="900" kern="1200" dirty="0" err="1" smtClean="0">
                <a:solidFill>
                  <a:schemeClr val="tx1"/>
                </a:solidFill>
                <a:latin typeface="Segoe UI Light" pitchFamily="34" charset="0"/>
                <a:ea typeface="+mn-ea"/>
                <a:cs typeface="+mn-cs"/>
              </a:rPr>
              <a:t>sod.UnitPriceDiscount</a:t>
            </a:r>
            <a:r>
              <a:rPr lang="en-US" sz="900" kern="1200" dirty="0" smtClean="0">
                <a:solidFill>
                  <a:schemeClr val="tx1"/>
                </a:solidFill>
                <a:latin typeface="Segoe UI Light" pitchFamily="34" charset="0"/>
                <a:ea typeface="+mn-ea"/>
                <a:cs typeface="+mn-cs"/>
              </a:rPr>
              <a:t>) as '</a:t>
            </a:r>
            <a:r>
              <a:rPr lang="en-US" sz="900" kern="1200" dirty="0" err="1" smtClean="0">
                <a:solidFill>
                  <a:schemeClr val="tx1"/>
                </a:solidFill>
                <a:latin typeface="Segoe UI Light" pitchFamily="34" charset="0"/>
                <a:ea typeface="+mn-ea"/>
                <a:cs typeface="+mn-cs"/>
              </a:rPr>
              <a:t>TotalDiscount</a:t>
            </a:r>
            <a:r>
              <a:rPr lang="en-US" sz="900" kern="1200" dirty="0" smtClean="0">
                <a:solidFill>
                  <a:schemeClr val="tx1"/>
                </a:solidFill>
                <a:latin typeface="Segoe UI Light" pitchFamily="34" charset="0"/>
                <a:ea typeface="+mn-ea"/>
                <a:cs typeface="+mn-cs"/>
              </a:rPr>
              <a:t>'</a:t>
            </a:r>
          </a:p>
          <a:p>
            <a:r>
              <a:rPr lang="en-US" sz="900" kern="1200" dirty="0" smtClean="0">
                <a:solidFill>
                  <a:schemeClr val="tx1"/>
                </a:solidFill>
                <a:latin typeface="Segoe UI Light" pitchFamily="34" charset="0"/>
                <a:ea typeface="+mn-ea"/>
                <a:cs typeface="+mn-cs"/>
              </a:rPr>
              <a:t>   FROM </a:t>
            </a:r>
            <a:r>
              <a:rPr lang="en-US" sz="900" kern="1200" dirty="0" err="1" smtClean="0">
                <a:solidFill>
                  <a:schemeClr val="tx1"/>
                </a:solidFill>
                <a:latin typeface="Segoe UI Light" pitchFamily="34" charset="0"/>
                <a:ea typeface="+mn-ea"/>
                <a:cs typeface="+mn-cs"/>
              </a:rPr>
              <a:t>Sales.SalesOrderHeader_test</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soh</a:t>
            </a:r>
            <a:r>
              <a:rPr lang="en-US" sz="900" kern="1200" dirty="0" smtClean="0">
                <a:solidFill>
                  <a:schemeClr val="tx1"/>
                </a:solidFill>
                <a:latin typeface="Segoe UI Light" pitchFamily="34" charset="0"/>
                <a:ea typeface="+mn-ea"/>
                <a:cs typeface="+mn-cs"/>
              </a:rPr>
              <a:t> </a:t>
            </a:r>
          </a:p>
          <a:p>
            <a:r>
              <a:rPr lang="en-US" sz="900" kern="1200" dirty="0" smtClean="0">
                <a:solidFill>
                  <a:schemeClr val="tx1"/>
                </a:solidFill>
                <a:latin typeface="Segoe UI Light" pitchFamily="34" charset="0"/>
                <a:ea typeface="+mn-ea"/>
                <a:cs typeface="+mn-cs"/>
              </a:rPr>
              <a:t>JOIN </a:t>
            </a:r>
          </a:p>
          <a:p>
            <a:r>
              <a:rPr lang="en-US" sz="900" kern="1200" dirty="0" err="1" smtClean="0">
                <a:solidFill>
                  <a:schemeClr val="tx1"/>
                </a:solidFill>
                <a:latin typeface="Segoe UI Light" pitchFamily="34" charset="0"/>
                <a:ea typeface="+mn-ea"/>
                <a:cs typeface="+mn-cs"/>
              </a:rPr>
              <a:t>Sales.SalesOrderDetail_test</a:t>
            </a:r>
            <a:r>
              <a:rPr lang="en-US" sz="900" kern="1200" dirty="0" smtClean="0">
                <a:solidFill>
                  <a:schemeClr val="tx1"/>
                </a:solidFill>
                <a:latin typeface="Segoe UI Light" pitchFamily="34" charset="0"/>
                <a:ea typeface="+mn-ea"/>
                <a:cs typeface="+mn-cs"/>
              </a:rPr>
              <a:t> sod </a:t>
            </a:r>
          </a:p>
          <a:p>
            <a:r>
              <a:rPr lang="en-US" sz="900" kern="1200" dirty="0" smtClean="0">
                <a:solidFill>
                  <a:schemeClr val="tx1"/>
                </a:solidFill>
                <a:latin typeface="Segoe UI Light" pitchFamily="34" charset="0"/>
                <a:ea typeface="+mn-ea"/>
                <a:cs typeface="+mn-cs"/>
              </a:rPr>
              <a:t>on </a:t>
            </a:r>
            <a:r>
              <a:rPr lang="en-US" sz="900" kern="1200" dirty="0" err="1" smtClean="0">
                <a:solidFill>
                  <a:schemeClr val="tx1"/>
                </a:solidFill>
                <a:latin typeface="Segoe UI Light" pitchFamily="34" charset="0"/>
                <a:ea typeface="+mn-ea"/>
                <a:cs typeface="+mn-cs"/>
              </a:rPr>
              <a:t>soh.SalesOrderID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sod.SalesOrderID</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JOIN</a:t>
            </a:r>
          </a:p>
          <a:p>
            <a:r>
              <a:rPr lang="en-US" sz="900" kern="1200" dirty="0" err="1" smtClean="0">
                <a:solidFill>
                  <a:schemeClr val="tx1"/>
                </a:solidFill>
                <a:latin typeface="Segoe UI Light" pitchFamily="34" charset="0"/>
                <a:ea typeface="+mn-ea"/>
                <a:cs typeface="+mn-cs"/>
              </a:rPr>
              <a:t>Sales.SpecialOffer_inmem</a:t>
            </a:r>
            <a:r>
              <a:rPr lang="en-US" sz="900" kern="1200" dirty="0" smtClean="0">
                <a:solidFill>
                  <a:schemeClr val="tx1"/>
                </a:solidFill>
                <a:latin typeface="Segoe UI Light" pitchFamily="34" charset="0"/>
                <a:ea typeface="+mn-ea"/>
                <a:cs typeface="+mn-cs"/>
              </a:rPr>
              <a:t> so </a:t>
            </a:r>
          </a:p>
          <a:p>
            <a:r>
              <a:rPr lang="en-US" sz="900" kern="1200" dirty="0" smtClean="0">
                <a:solidFill>
                  <a:schemeClr val="tx1"/>
                </a:solidFill>
                <a:latin typeface="Segoe UI Light" pitchFamily="34" charset="0"/>
                <a:ea typeface="+mn-ea"/>
                <a:cs typeface="+mn-cs"/>
              </a:rPr>
              <a:t>on </a:t>
            </a:r>
            <a:r>
              <a:rPr lang="en-US" sz="900" kern="1200" dirty="0" err="1" smtClean="0">
                <a:solidFill>
                  <a:schemeClr val="tx1"/>
                </a:solidFill>
                <a:latin typeface="Segoe UI Light" pitchFamily="34" charset="0"/>
                <a:ea typeface="+mn-ea"/>
                <a:cs typeface="+mn-cs"/>
              </a:rPr>
              <a:t>sod.SpecialOfferID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so.SpecialOfferID</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WHERE </a:t>
            </a:r>
            <a:r>
              <a:rPr lang="en-US" sz="900" kern="1200" dirty="0" err="1" smtClean="0">
                <a:solidFill>
                  <a:schemeClr val="tx1"/>
                </a:solidFill>
                <a:latin typeface="Segoe UI Light" pitchFamily="34" charset="0"/>
                <a:ea typeface="+mn-ea"/>
                <a:cs typeface="+mn-cs"/>
              </a:rPr>
              <a:t>so.SpecialOfferID</a:t>
            </a:r>
            <a:r>
              <a:rPr lang="en-US" sz="900" kern="1200" dirty="0" smtClean="0">
                <a:solidFill>
                  <a:schemeClr val="tx1"/>
                </a:solidFill>
                <a:latin typeface="Segoe UI Light" pitchFamily="34" charset="0"/>
                <a:ea typeface="+mn-ea"/>
                <a:cs typeface="+mn-cs"/>
              </a:rPr>
              <a:t>=@</a:t>
            </a:r>
            <a:r>
              <a:rPr lang="en-US" sz="900" kern="1200" dirty="0" err="1" smtClean="0">
                <a:solidFill>
                  <a:schemeClr val="tx1"/>
                </a:solidFill>
                <a:latin typeface="Segoe UI Light" pitchFamily="34" charset="0"/>
                <a:ea typeface="+mn-ea"/>
                <a:cs typeface="+mn-cs"/>
              </a:rPr>
              <a:t>SpecialOfferID</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GROUP BY </a:t>
            </a:r>
            <a:r>
              <a:rPr lang="en-US" sz="900" kern="1200" dirty="0" err="1" smtClean="0">
                <a:solidFill>
                  <a:schemeClr val="tx1"/>
                </a:solidFill>
                <a:latin typeface="Segoe UI Light" pitchFamily="34" charset="0"/>
                <a:ea typeface="+mn-ea"/>
                <a:cs typeface="+mn-cs"/>
              </a:rPr>
              <a:t>so.Description</a:t>
            </a:r>
            <a:r>
              <a:rPr lang="en-US" sz="900" kern="1200" dirty="0" smtClean="0">
                <a:solidFill>
                  <a:schemeClr val="tx1"/>
                </a:solidFill>
                <a:latin typeface="Segoe UI Light" pitchFamily="34" charset="0"/>
                <a:ea typeface="+mn-ea"/>
                <a:cs typeface="+mn-cs"/>
              </a:rPr>
              <a:t> collate Latin1_General_100_BIN2, </a:t>
            </a:r>
            <a:r>
              <a:rPr lang="en-US" sz="900" kern="1200" dirty="0" err="1" smtClean="0">
                <a:solidFill>
                  <a:schemeClr val="tx1"/>
                </a:solidFill>
                <a:latin typeface="Segoe UI Light" pitchFamily="34" charset="0"/>
                <a:ea typeface="+mn-ea"/>
                <a:cs typeface="+mn-cs"/>
              </a:rPr>
              <a:t>soh.SalesOrderID</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soh.OrderDate</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    ORDER BY </a:t>
            </a:r>
            <a:r>
              <a:rPr lang="en-US" sz="900" kern="1200" dirty="0" err="1" smtClean="0">
                <a:solidFill>
                  <a:schemeClr val="tx1"/>
                </a:solidFill>
                <a:latin typeface="Segoe UI Light" pitchFamily="34" charset="0"/>
                <a:ea typeface="+mn-ea"/>
                <a:cs typeface="+mn-cs"/>
              </a:rPr>
              <a:t>soh.OrderDate</a:t>
            </a:r>
            <a:r>
              <a:rPr lang="en-US" sz="900" kern="1200" dirty="0" smtClean="0">
                <a:solidFill>
                  <a:schemeClr val="tx1"/>
                </a:solidFill>
                <a:latin typeface="Segoe UI Light" pitchFamily="34" charset="0"/>
                <a:ea typeface="+mn-ea"/>
                <a:cs typeface="+mn-cs"/>
              </a:rPr>
              <a:t> DESC</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END</a:t>
            </a:r>
          </a:p>
          <a:p>
            <a:r>
              <a:rPr lang="en-US" sz="900" kern="1200" dirty="0" smtClean="0">
                <a:solidFill>
                  <a:schemeClr val="tx1"/>
                </a:solidFill>
                <a:latin typeface="Segoe UI Light" pitchFamily="34" charset="0"/>
                <a:ea typeface="+mn-ea"/>
                <a:cs typeface="+mn-cs"/>
              </a:rPr>
              <a:t>GO</a:t>
            </a:r>
          </a:p>
          <a:p>
            <a:endParaRPr lang="en-US" sz="900" kern="1200" dirty="0" smtClean="0">
              <a:solidFill>
                <a:schemeClr val="tx1"/>
              </a:solidFill>
              <a:latin typeface="Segoe UI Light" pitchFamily="34" charset="0"/>
              <a:ea typeface="+mn-ea"/>
              <a:cs typeface="+mn-cs"/>
            </a:endParaRPr>
          </a:p>
          <a:p>
            <a:endParaRPr lang="en-US" sz="900" kern="1200" dirty="0" smtClean="0">
              <a:solidFill>
                <a:schemeClr val="tx1"/>
              </a:solidFill>
              <a:latin typeface="Segoe UI Light" pitchFamily="34" charset="0"/>
              <a:ea typeface="+mn-ea"/>
              <a:cs typeface="+mn-cs"/>
            </a:endParaRP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 inspect query plan</a:t>
            </a:r>
          </a:p>
          <a:p>
            <a:r>
              <a:rPr lang="en-US" sz="900" kern="1200" dirty="0" smtClean="0">
                <a:solidFill>
                  <a:schemeClr val="tx1"/>
                </a:solidFill>
                <a:latin typeface="Segoe UI Light" pitchFamily="34" charset="0"/>
                <a:ea typeface="+mn-ea"/>
                <a:cs typeface="+mn-cs"/>
              </a:rPr>
              <a:t>SET SHOWPLAN_XML ON</a:t>
            </a:r>
          </a:p>
          <a:p>
            <a:r>
              <a:rPr lang="en-US" sz="900" kern="1200" dirty="0" smtClean="0">
                <a:solidFill>
                  <a:schemeClr val="tx1"/>
                </a:solidFill>
                <a:latin typeface="Segoe UI Light" pitchFamily="34" charset="0"/>
                <a:ea typeface="+mn-ea"/>
                <a:cs typeface="+mn-cs"/>
              </a:rPr>
              <a:t>GO</a:t>
            </a:r>
          </a:p>
          <a:p>
            <a:r>
              <a:rPr lang="en-US" sz="900" kern="1200" dirty="0" smtClean="0">
                <a:solidFill>
                  <a:schemeClr val="tx1"/>
                </a:solidFill>
                <a:latin typeface="Segoe UI Light" pitchFamily="34" charset="0"/>
                <a:ea typeface="+mn-ea"/>
                <a:cs typeface="+mn-cs"/>
              </a:rPr>
              <a:t>DECLARE @</a:t>
            </a:r>
            <a:r>
              <a:rPr lang="en-US" sz="900" kern="1200" dirty="0" err="1" smtClean="0">
                <a:solidFill>
                  <a:schemeClr val="tx1"/>
                </a:solidFill>
                <a:latin typeface="Segoe UI Light" pitchFamily="34" charset="0"/>
                <a:ea typeface="+mn-ea"/>
                <a:cs typeface="+mn-cs"/>
              </a:rPr>
              <a:t>i</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int</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EXEC </a:t>
            </a:r>
            <a:r>
              <a:rPr lang="en-US" sz="900" kern="1200" dirty="0" err="1" smtClean="0">
                <a:solidFill>
                  <a:schemeClr val="tx1"/>
                </a:solidFill>
                <a:latin typeface="Segoe UI Light" pitchFamily="34" charset="0"/>
                <a:ea typeface="+mn-ea"/>
                <a:cs typeface="+mn-cs"/>
              </a:rPr>
              <a:t>Sales.usp_OrderDiscountForSpecialOffer</a:t>
            </a:r>
            <a:r>
              <a:rPr lang="en-US" sz="900" kern="1200" dirty="0" smtClean="0">
                <a:solidFill>
                  <a:schemeClr val="tx1"/>
                </a:solidFill>
                <a:latin typeface="Segoe UI Light" pitchFamily="34" charset="0"/>
                <a:ea typeface="+mn-ea"/>
                <a:cs typeface="+mn-cs"/>
              </a:rPr>
              <a:t> @</a:t>
            </a:r>
            <a:r>
              <a:rPr lang="en-US" sz="900" kern="1200" dirty="0" err="1" smtClean="0">
                <a:solidFill>
                  <a:schemeClr val="tx1"/>
                </a:solidFill>
                <a:latin typeface="Segoe UI Light" pitchFamily="34" charset="0"/>
                <a:ea typeface="+mn-ea"/>
                <a:cs typeface="+mn-cs"/>
              </a:rPr>
              <a:t>i</a:t>
            </a:r>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GO</a:t>
            </a:r>
          </a:p>
          <a:p>
            <a:r>
              <a:rPr lang="en-US" sz="900" kern="1200" dirty="0" smtClean="0">
                <a:solidFill>
                  <a:schemeClr val="tx1"/>
                </a:solidFill>
                <a:latin typeface="Segoe UI Light" pitchFamily="34" charset="0"/>
                <a:ea typeface="+mn-ea"/>
                <a:cs typeface="+mn-cs"/>
              </a:rPr>
              <a:t>SET SHOWPLAN_XML OFF</a:t>
            </a:r>
          </a:p>
          <a:p>
            <a:r>
              <a:rPr lang="en-US" sz="900" kern="1200" dirty="0" smtClean="0">
                <a:solidFill>
                  <a:schemeClr val="tx1"/>
                </a:solidFill>
                <a:latin typeface="Segoe UI Light" pitchFamily="34" charset="0"/>
                <a:ea typeface="+mn-ea"/>
                <a:cs typeface="+mn-cs"/>
              </a:rPr>
              <a:t>GO</a:t>
            </a:r>
          </a:p>
        </p:txBody>
      </p:sp>
      <p:sp>
        <p:nvSpPr>
          <p:cNvPr id="4" name="Header Placeholder 3"/>
          <p:cNvSpPr>
            <a:spLocks noGrp="1"/>
          </p:cNvSpPr>
          <p:nvPr>
            <p:ph type="hdr" sz="quarter" idx="10"/>
          </p:nvPr>
        </p:nvSpPr>
        <p:spPr/>
        <p:txBody>
          <a:bodyPr/>
          <a:lstStyle/>
          <a:p>
            <a:r>
              <a:rPr lang="en-US" smtClean="0">
                <a:solidFill>
                  <a:prstClr val="black"/>
                </a:solidFill>
              </a:rPr>
              <a:t>TechReady 18</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FCC30A8-C8FC-48B3-9AC8-BDBF9CDF61D1}" type="datetime1">
              <a:rPr lang="en-US" smtClean="0">
                <a:solidFill>
                  <a:prstClr val="black"/>
                </a:solidFill>
              </a:rPr>
              <a:pPr/>
              <a:t>5/14/2014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311852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sz="900" kern="1200" dirty="0" smtClean="0">
              <a:solidFill>
                <a:schemeClr val="tx1"/>
              </a:solidFill>
              <a:latin typeface="Segoe UI" pitchFamily="34" charset="0"/>
              <a:ea typeface="+mn-ea"/>
              <a:cs typeface="+mn-cs"/>
            </a:endParaRPr>
          </a:p>
        </p:txBody>
      </p:sp>
      <p:sp>
        <p:nvSpPr>
          <p:cNvPr id="5" name="Date Placeholder 4"/>
          <p:cNvSpPr>
            <a:spLocks noGrp="1"/>
          </p:cNvSpPr>
          <p:nvPr>
            <p:ph type="dt" idx="10"/>
          </p:nvPr>
        </p:nvSpPr>
        <p:spPr/>
        <p:txBody>
          <a:bodyPr/>
          <a:lstStyle/>
          <a:p>
            <a:fld id="{F22B3E36-5CE0-4CB7-82DE-38A88C71BFA8}" type="datetime1">
              <a:rPr lang="en-US" smtClean="0">
                <a:solidFill>
                  <a:prstClr val="black"/>
                </a:solidFill>
              </a:rPr>
              <a:pPr/>
              <a:t>5/14/2014</a:t>
            </a:fld>
            <a:endParaRPr lang="en-US" dirty="0">
              <a:solidFill>
                <a:prstClr val="black"/>
              </a:solidFill>
            </a:endParaRPr>
          </a:p>
        </p:txBody>
      </p:sp>
      <p:sp>
        <p:nvSpPr>
          <p:cNvPr id="6" name="Footer Placeholder 5"/>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solidFill>
                  <a:prstClr val="black"/>
                </a:solidFill>
              </a:rPr>
              <a:pPr/>
              <a:t>16</a:t>
            </a:fld>
            <a:endParaRPr lang="en-US" dirty="0">
              <a:solidFill>
                <a:prstClr val="black"/>
              </a:solidFill>
            </a:endParaRPr>
          </a:p>
        </p:txBody>
      </p:sp>
      <p:sp>
        <p:nvSpPr>
          <p:cNvPr id="8" name="Header Placeholder 7"/>
          <p:cNvSpPr>
            <a:spLocks noGrp="1"/>
          </p:cNvSpPr>
          <p:nvPr>
            <p:ph type="hdr" sz="quarter" idx="13"/>
          </p:nvPr>
        </p:nvSpPr>
        <p:spPr/>
        <p:txBody>
          <a:bodyPr/>
          <a:lstStyle/>
          <a:p>
            <a:r>
              <a:rPr lang="en-US" dirty="0">
                <a:solidFill>
                  <a:prstClr val="black"/>
                </a:solidFill>
              </a:rPr>
              <a:t>Tech Ready 15</a:t>
            </a:r>
          </a:p>
        </p:txBody>
      </p:sp>
    </p:spTree>
    <p:extLst>
      <p:ext uri="{BB962C8B-B14F-4D97-AF65-F5344CB8AC3E}">
        <p14:creationId xmlns:p14="http://schemas.microsoft.com/office/powerpoint/2010/main" val="2580779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5/14/2014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080862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48400" cy="3514725"/>
          </a:xfrm>
          <a:prstGeom prst="rect">
            <a:avLst/>
          </a:prstGeom>
        </p:spPr>
      </p:sp>
      <p:sp>
        <p:nvSpPr>
          <p:cNvPr id="3" name="Notes Placeholder 2"/>
          <p:cNvSpPr>
            <a:spLocks noGrp="1"/>
          </p:cNvSpPr>
          <p:nvPr>
            <p:ph type="body" idx="1"/>
          </p:nvPr>
        </p:nvSpPr>
        <p:spPr>
          <a:xfrm>
            <a:off x="708660" y="4451985"/>
            <a:ext cx="5669280" cy="421767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377940" y="8902343"/>
            <a:ext cx="707020" cy="468630"/>
          </a:xfrm>
          <a:prstGeom prst="rect">
            <a:avLst/>
          </a:prstGeom>
        </p:spPr>
        <p:txBody>
          <a:bodyPr/>
          <a:lstStyle/>
          <a:p>
            <a:fld id="{EC87E0CF-87F6-4B58-B8B8-DCAB2DAAF3CA}" type="slidenum">
              <a:rPr lang="en-US" smtClean="0">
                <a:solidFill>
                  <a:prstClr val="black"/>
                </a:solidFill>
              </a:rPr>
              <a:pPr/>
              <a:t>19</a:t>
            </a:fld>
            <a:endParaRPr lang="en-US" dirty="0">
              <a:solidFill>
                <a:prstClr val="black"/>
              </a:solidFill>
            </a:endParaRPr>
          </a:p>
        </p:txBody>
      </p:sp>
      <p:sp>
        <p:nvSpPr>
          <p:cNvPr id="12" name="Date Placeholder 11"/>
          <p:cNvSpPr>
            <a:spLocks noGrp="1"/>
          </p:cNvSpPr>
          <p:nvPr>
            <p:ph type="dt" idx="14"/>
          </p:nvPr>
        </p:nvSpPr>
        <p:spPr/>
        <p:txBody>
          <a:bodyPr/>
          <a:lstStyle/>
          <a:p>
            <a:fld id="{64DAA8B1-71E0-4ED8-9A80-C398012240B1}" type="datetime8">
              <a:rPr lang="en-US" smtClean="0">
                <a:solidFill>
                  <a:prstClr val="black"/>
                </a:solidFill>
              </a:rPr>
              <a:pPr/>
              <a:t>5/14/2014 3:23 PM</a:t>
            </a:fld>
            <a:endParaRPr lang="en-US" dirty="0">
              <a:solidFill>
                <a:prstClr val="black"/>
              </a:solidFill>
            </a:endParaRPr>
          </a:p>
        </p:txBody>
      </p:sp>
      <p:sp>
        <p:nvSpPr>
          <p:cNvPr id="13" name="Footer Placeholder 12"/>
          <p:cNvSpPr>
            <a:spLocks noGrp="1"/>
          </p:cNvSpPr>
          <p:nvPr>
            <p:ph type="ftr" sz="quarter" idx="15"/>
          </p:nvPr>
        </p:nvSpPr>
        <p:spPr/>
        <p:txBody>
          <a:bodyPr/>
          <a:lstStyle/>
          <a:p>
            <a:pPr defTabSz="940151"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solidFill>
                <a:prstClr val="black"/>
              </a:solidFill>
            </a:endParaRPr>
          </a:p>
        </p:txBody>
      </p:sp>
    </p:spTree>
    <p:extLst>
      <p:ext uri="{BB962C8B-B14F-4D97-AF65-F5344CB8AC3E}">
        <p14:creationId xmlns:p14="http://schemas.microsoft.com/office/powerpoint/2010/main" val="23585930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
        <p:nvSpPr>
          <p:cNvPr id="7" name="Text Placeholder 6"/>
          <p:cNvSpPr>
            <a:spLocks noGrp="1"/>
          </p:cNvSpPr>
          <p:nvPr>
            <p:ph type="body" sz="quarter" idx="15" hasCustomPrompt="1"/>
          </p:nvPr>
        </p:nvSpPr>
        <p:spPr>
          <a:xfrm>
            <a:off x="9967912" y="479425"/>
            <a:ext cx="2011363" cy="378565"/>
          </a:xfrm>
        </p:spPr>
        <p:txBody>
          <a:bodyPr/>
          <a:lstStyle>
            <a:lvl1pPr marL="0" indent="0" algn="r">
              <a:buFont typeface="Arial" panose="020B0604020202020204" pitchFamily="34" charset="0"/>
              <a:buNone/>
              <a:defRPr sz="1400"/>
            </a:lvl1pPr>
          </a:lstStyle>
          <a:p>
            <a:pPr lvl="0"/>
            <a:r>
              <a:rPr lang="en-US" dirty="0" smtClean="0"/>
              <a:t>Session Code</a:t>
            </a:r>
            <a:endParaRPr lang="en-US" dirty="0"/>
          </a:p>
        </p:txBody>
      </p:sp>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
        <p:nvSpPr>
          <p:cNvPr id="6" name="Text Placeholder 6"/>
          <p:cNvSpPr>
            <a:spLocks noGrp="1"/>
          </p:cNvSpPr>
          <p:nvPr>
            <p:ph type="body" sz="quarter" idx="15" hasCustomPrompt="1"/>
          </p:nvPr>
        </p:nvSpPr>
        <p:spPr>
          <a:xfrm>
            <a:off x="9967912" y="479425"/>
            <a:ext cx="2011363" cy="378565"/>
          </a:xfrm>
        </p:spPr>
        <p:txBody>
          <a:bodyPr/>
          <a:lstStyle>
            <a:lvl1pPr marL="0" indent="0" algn="r">
              <a:buFont typeface="Arial" panose="020B0604020202020204" pitchFamily="34" charset="0"/>
              <a:buNone/>
              <a:defRPr sz="1400"/>
            </a:lvl1pPr>
          </a:lstStyle>
          <a:p>
            <a:pPr lvl="0"/>
            <a:r>
              <a:rPr lang="en-US" dirty="0" smtClean="0"/>
              <a:t>Session Code</a:t>
            </a:r>
            <a:endParaRPr lang="en-US" dirty="0"/>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49463810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40512929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1687002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17501491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3471872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9548008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785837414"/>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692312024"/>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
        <p:nvSpPr>
          <p:cNvPr id="8" name="Text Placeholder 6"/>
          <p:cNvSpPr>
            <a:spLocks noGrp="1"/>
          </p:cNvSpPr>
          <p:nvPr>
            <p:ph type="body" sz="quarter" idx="15" hasCustomPrompt="1"/>
          </p:nvPr>
        </p:nvSpPr>
        <p:spPr>
          <a:xfrm>
            <a:off x="9967912" y="479425"/>
            <a:ext cx="2011363" cy="378565"/>
          </a:xfrm>
        </p:spPr>
        <p:txBody>
          <a:bodyPr/>
          <a:lstStyle>
            <a:lvl1pPr marL="0" indent="0" algn="r">
              <a:buFont typeface="Arial" panose="020B0604020202020204" pitchFamily="34" charset="0"/>
              <a:buNone/>
              <a:defRPr sz="1400"/>
            </a:lvl1pPr>
          </a:lstStyle>
          <a:p>
            <a:pPr lvl="0"/>
            <a:r>
              <a:rPr lang="en-US" dirty="0" smtClean="0"/>
              <a:t>Session Code</a:t>
            </a:r>
            <a:endParaRPr lang="en-US" dirty="0"/>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625484053"/>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933453014"/>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45165208"/>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03497285"/>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44684363"/>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14826029"/>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1914470"/>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90762834"/>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18301374"/>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026091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4005447"/>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4199025531"/>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3048223888"/>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859461077"/>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742625945"/>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2479478367"/>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268391725"/>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1104405"/>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541395"/>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8372173"/>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326512"/>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33941081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374565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40" y="482565"/>
            <a:ext cx="1646237" cy="351905"/>
          </a:xfrm>
          <a:prstGeom prst="rect">
            <a:avLst/>
          </a:prstGeom>
        </p:spPr>
      </p:pic>
    </p:spTree>
    <p:extLst>
      <p:ext uri="{BB962C8B-B14F-4D97-AF65-F5344CB8AC3E}">
        <p14:creationId xmlns:p14="http://schemas.microsoft.com/office/powerpoint/2010/main" val="210412114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92" tIns="146232" rIns="182792" bIns="146232" numCol="1" spcCol="0" rtlCol="0" fromWordArt="0" anchor="t" anchorCtr="0" forceAA="0" compatLnSpc="1">
            <a:prstTxWarp prst="textNoShape">
              <a:avLst/>
            </a:prstTxWarp>
            <a:noAutofit/>
          </a:bodyPr>
          <a:lstStyle/>
          <a:p>
            <a:pPr algn="ctr" defTabSz="932016" fontAlgn="base">
              <a:lnSpc>
                <a:spcPct val="90000"/>
              </a:lnSpc>
              <a:spcBef>
                <a:spcPct val="0"/>
              </a:spcBef>
              <a:spcAft>
                <a:spcPct val="0"/>
              </a:spcAft>
            </a:pPr>
            <a:endParaRPr lang="en-US" sz="2448"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92" tIns="146232" rIns="182792" bIns="146232" numCol="1" spcCol="0" rtlCol="0" fromWordArt="0" anchor="t" anchorCtr="0" forceAA="0" compatLnSpc="1">
            <a:prstTxWarp prst="textNoShape">
              <a:avLst/>
            </a:prstTxWarp>
            <a:noAutofit/>
          </a:bodyPr>
          <a:lstStyle/>
          <a:p>
            <a:pPr algn="ctr" defTabSz="932016" fontAlgn="base">
              <a:lnSpc>
                <a:spcPct val="90000"/>
              </a:lnSpc>
              <a:spcBef>
                <a:spcPct val="0"/>
              </a:spcBef>
              <a:spcAft>
                <a:spcPct val="0"/>
              </a:spcAft>
            </a:pPr>
            <a:endParaRPr lang="en-US" sz="2448"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6"/>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92" tIns="146232" rIns="182792" bIns="146232" numCol="1" spcCol="0" rtlCol="0" fromWordArt="0" anchor="t" anchorCtr="0" forceAA="0" compatLnSpc="1">
            <a:prstTxWarp prst="textNoShape">
              <a:avLst/>
            </a:prstTxWarp>
            <a:noAutofit/>
          </a:bodyPr>
          <a:lstStyle/>
          <a:p>
            <a:pPr algn="ctr" defTabSz="932016" fontAlgn="base">
              <a:lnSpc>
                <a:spcPct val="90000"/>
              </a:lnSpc>
              <a:spcBef>
                <a:spcPct val="0"/>
              </a:spcBef>
              <a:spcAft>
                <a:spcPct val="0"/>
              </a:spcAft>
            </a:pPr>
            <a:endParaRPr lang="en-US" sz="2448"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5" y="2125678"/>
            <a:ext cx="9143936" cy="1828786"/>
          </a:xfrm>
          <a:noFill/>
        </p:spPr>
        <p:txBody>
          <a:bodyPr lIns="143378" tIns="89612" rIns="143378" bIns="89612" anchor="t" anchorCtr="0"/>
          <a:lstStyle>
            <a:lvl1pPr>
              <a:defRPr sz="6017"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79224" tIns="143378" rIns="179224" bIns="143378">
            <a:noAutofit/>
          </a:bodyPr>
          <a:lstStyle>
            <a:lvl1pPr marL="0" indent="0">
              <a:spcBef>
                <a:spcPts val="0"/>
              </a:spcBef>
              <a:buNone/>
              <a:defRPr sz="357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91"/>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6" y="6208328"/>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17"/>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grpSp>
      <p:grpSp>
        <p:nvGrpSpPr>
          <p:cNvPr id="98" name="Group 97"/>
          <p:cNvGrpSpPr/>
          <p:nvPr userDrawn="1"/>
        </p:nvGrpSpPr>
        <p:grpSpPr>
          <a:xfrm>
            <a:off x="18853153" y="195739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grpSp>
    </p:spTree>
    <p:extLst>
      <p:ext uri="{BB962C8B-B14F-4D97-AF65-F5344CB8AC3E}">
        <p14:creationId xmlns:p14="http://schemas.microsoft.com/office/powerpoint/2010/main" val="651515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92" tIns="146232" rIns="182792" bIns="146232" numCol="1" spcCol="0" rtlCol="0" fromWordArt="0" anchor="t" anchorCtr="0" forceAA="0" compatLnSpc="1">
            <a:prstTxWarp prst="textNoShape">
              <a:avLst/>
            </a:prstTxWarp>
            <a:noAutofit/>
          </a:bodyPr>
          <a:lstStyle/>
          <a:p>
            <a:pPr algn="ctr" defTabSz="932016" fontAlgn="base">
              <a:lnSpc>
                <a:spcPct val="90000"/>
              </a:lnSpc>
              <a:spcBef>
                <a:spcPct val="0"/>
              </a:spcBef>
              <a:spcAft>
                <a:spcPct val="0"/>
              </a:spcAft>
            </a:pPr>
            <a:endParaRPr lang="en-US" sz="2448"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92" tIns="146232" rIns="182792" bIns="146232" numCol="1" spcCol="0" rtlCol="0" fromWordArt="0" anchor="t" anchorCtr="0" forceAA="0" compatLnSpc="1">
            <a:prstTxWarp prst="textNoShape">
              <a:avLst/>
            </a:prstTxWarp>
            <a:noAutofit/>
          </a:bodyPr>
          <a:lstStyle/>
          <a:p>
            <a:pPr algn="ctr" defTabSz="932016" fontAlgn="base">
              <a:lnSpc>
                <a:spcPct val="90000"/>
              </a:lnSpc>
              <a:spcBef>
                <a:spcPct val="0"/>
              </a:spcBef>
              <a:spcAft>
                <a:spcPct val="0"/>
              </a:spcAft>
            </a:pPr>
            <a:endParaRPr lang="en-US" sz="2448"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6"/>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92" tIns="146232" rIns="182792" bIns="146232" numCol="1" spcCol="0" rtlCol="0" fromWordArt="0" anchor="t" anchorCtr="0" forceAA="0" compatLnSpc="1">
            <a:prstTxWarp prst="textNoShape">
              <a:avLst/>
            </a:prstTxWarp>
            <a:noAutofit/>
          </a:bodyPr>
          <a:lstStyle/>
          <a:p>
            <a:pPr algn="ctr" defTabSz="932016" fontAlgn="base">
              <a:lnSpc>
                <a:spcPct val="90000"/>
              </a:lnSpc>
              <a:spcBef>
                <a:spcPct val="0"/>
              </a:spcBef>
              <a:spcAft>
                <a:spcPct val="0"/>
              </a:spcAft>
            </a:pPr>
            <a:endParaRPr lang="en-US" sz="2448"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5" y="2125678"/>
            <a:ext cx="9143936" cy="1828786"/>
          </a:xfrm>
          <a:noFill/>
        </p:spPr>
        <p:txBody>
          <a:bodyPr lIns="143378" tIns="89612" rIns="143378" bIns="89612" anchor="t" anchorCtr="0"/>
          <a:lstStyle>
            <a:lvl1pPr>
              <a:defRPr sz="6017"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79224" tIns="143378" rIns="179224" bIns="143378">
            <a:noAutofit/>
          </a:bodyPr>
          <a:lstStyle>
            <a:lvl1pPr marL="0" indent="0">
              <a:spcBef>
                <a:spcPts val="0"/>
              </a:spcBef>
              <a:buNone/>
              <a:defRPr sz="357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91"/>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6" y="6208328"/>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17"/>
            </a:lvl1pPr>
          </a:lstStyle>
          <a:p>
            <a:pPr lvl="0"/>
            <a:r>
              <a:rPr lang="en-US" dirty="0" smtClean="0"/>
              <a:t>Session code</a:t>
            </a:r>
            <a:endParaRPr lang="en-US" dirty="0"/>
          </a:p>
        </p:txBody>
      </p:sp>
      <p:grpSp>
        <p:nvGrpSpPr>
          <p:cNvPr id="98" name="Group 97"/>
          <p:cNvGrpSpPr/>
          <p:nvPr userDrawn="1"/>
        </p:nvGrpSpPr>
        <p:grpSpPr>
          <a:xfrm>
            <a:off x="7136681" y="4110834"/>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grpSp>
    </p:spTree>
    <p:extLst>
      <p:ext uri="{BB962C8B-B14F-4D97-AF65-F5344CB8AC3E}">
        <p14:creationId xmlns:p14="http://schemas.microsoft.com/office/powerpoint/2010/main" val="10731952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232" tIns="109676" rIns="146232" bIns="109676" numCol="1" spcCol="0" rtlCol="0" fromWordArt="0" anchor="t" anchorCtr="0" forceAA="0" compatLnSpc="1">
            <a:prstTxWarp prst="textNoShape">
              <a:avLst/>
            </a:prstTxWarp>
            <a:noAutofit/>
          </a:bodyPr>
          <a:lstStyle/>
          <a:p>
            <a:pPr algn="ctr" defTabSz="932016" fontAlgn="base">
              <a:lnSpc>
                <a:spcPct val="90000"/>
              </a:lnSpc>
              <a:spcBef>
                <a:spcPct val="0"/>
              </a:spcBef>
              <a:spcAft>
                <a:spcPct val="0"/>
              </a:spcAft>
            </a:pPr>
            <a:endParaRPr lang="en-US" sz="2448"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5" y="1211287"/>
            <a:ext cx="10056812" cy="2751698"/>
          </a:xfrm>
          <a:noFill/>
        </p:spPr>
        <p:txBody>
          <a:bodyPr tIns="89612" bIns="89612" anchor="t" anchorCtr="0"/>
          <a:lstStyle>
            <a:lvl1pPr>
              <a:defRPr sz="7241"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1" y="3954460"/>
            <a:ext cx="10058401" cy="1829593"/>
          </a:xfrm>
          <a:noFill/>
        </p:spPr>
        <p:txBody>
          <a:bodyPr lIns="179224" tIns="143378" rIns="179224" bIns="143378">
            <a:noAutofit/>
          </a:bodyPr>
          <a:lstStyle>
            <a:lvl1pPr marL="0" indent="0">
              <a:spcBef>
                <a:spcPts val="0"/>
              </a:spcBef>
              <a:buNone/>
              <a:defRPr sz="357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3696990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2" y="1209973"/>
            <a:ext cx="10056812" cy="2751698"/>
          </a:xfrm>
          <a:noFill/>
        </p:spPr>
        <p:txBody>
          <a:bodyPr tIns="89612" bIns="89612" anchor="t" anchorCtr="0"/>
          <a:lstStyle>
            <a:lvl1pPr>
              <a:defRPr sz="7241"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1" y="3954460"/>
            <a:ext cx="10058401" cy="1829593"/>
          </a:xfrm>
          <a:noFill/>
        </p:spPr>
        <p:txBody>
          <a:bodyPr lIns="179224" tIns="143378" rIns="179224" bIns="143378">
            <a:noAutofit/>
          </a:bodyPr>
          <a:lstStyle>
            <a:lvl1pPr marL="0" indent="0">
              <a:spcBef>
                <a:spcPts val="0"/>
              </a:spcBef>
              <a:buNone/>
              <a:defRPr sz="357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2775155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92" tIns="146232" rIns="182792" bIns="146232" numCol="1" spcCol="0" rtlCol="0" fromWordArt="0" anchor="t" anchorCtr="0" forceAA="0" compatLnSpc="1">
            <a:prstTxWarp prst="textNoShape">
              <a:avLst/>
            </a:prstTxWarp>
            <a:noAutofit/>
          </a:bodyPr>
          <a:lstStyle/>
          <a:p>
            <a:pPr algn="ctr" defTabSz="932016" fontAlgn="base">
              <a:lnSpc>
                <a:spcPct val="90000"/>
              </a:lnSpc>
              <a:spcBef>
                <a:spcPct val="0"/>
              </a:spcBef>
              <a:spcAft>
                <a:spcPct val="0"/>
              </a:spcAft>
            </a:pPr>
            <a:endParaRPr lang="en-US" sz="2448"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5" y="1211287"/>
            <a:ext cx="10056812" cy="2751698"/>
          </a:xfrm>
          <a:noFill/>
        </p:spPr>
        <p:txBody>
          <a:bodyPr tIns="89612" bIns="89612" anchor="t" anchorCtr="0"/>
          <a:lstStyle>
            <a:lvl1pPr>
              <a:defRPr sz="7241"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9618323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2" y="1209973"/>
            <a:ext cx="10056812" cy="2751698"/>
          </a:xfrm>
          <a:noFill/>
        </p:spPr>
        <p:txBody>
          <a:bodyPr tIns="89612" bIns="89612" anchor="t" anchorCtr="0"/>
          <a:lstStyle>
            <a:lvl1pPr>
              <a:defRPr sz="7241"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6596610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5"/>
            <a:ext cx="11887200" cy="1831975"/>
          </a:xfrm>
          <a:noFill/>
        </p:spPr>
        <p:txBody>
          <a:bodyPr tIns="89612" bIns="89612" anchor="t" anchorCtr="0"/>
          <a:lstStyle>
            <a:lvl1pPr>
              <a:defRPr sz="8771"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446810577"/>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5"/>
            <a:ext cx="11887200" cy="1831975"/>
          </a:xfrm>
          <a:noFill/>
        </p:spPr>
        <p:txBody>
          <a:bodyPr tIns="89612" bIns="89612" anchor="t" anchorCtr="0"/>
          <a:lstStyle>
            <a:lvl1pPr>
              <a:defRPr sz="8771"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845154674"/>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5"/>
            <a:ext cx="11887200" cy="1831975"/>
          </a:xfrm>
          <a:noFill/>
        </p:spPr>
        <p:txBody>
          <a:bodyPr tIns="89612" bIns="89612" anchor="t" anchorCtr="0"/>
          <a:lstStyle>
            <a:lvl1pPr>
              <a:defRPr sz="8771"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059014965"/>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40"/>
            </a:lvl2pPr>
            <a:lvl3pPr marL="228488" indent="0">
              <a:buNone/>
              <a:defRPr sz="2040"/>
            </a:lvl3pPr>
            <a:lvl4pPr marL="456975" indent="0">
              <a:buNone/>
              <a:defRPr sz="1836"/>
            </a:lvl4pPr>
            <a:lvl5pPr marL="685464" indent="0">
              <a:buNone/>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97516007"/>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9"/>
            <a:ext cx="11887200" cy="22548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07501256"/>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2" y="1212852"/>
            <a:ext cx="5486399" cy="2536079"/>
          </a:xfrm>
        </p:spPr>
        <p:txBody>
          <a:bodyPr wrap="square">
            <a:spAutoFit/>
          </a:bodyPr>
          <a:lstStyle>
            <a:lvl1pPr marL="0" indent="0">
              <a:spcBef>
                <a:spcPts val="1224"/>
              </a:spcBef>
              <a:buClr>
                <a:schemeClr val="tx1"/>
              </a:buClr>
              <a:buFont typeface="Wingdings" pitchFamily="2" charset="2"/>
              <a:buNone/>
              <a:defRPr sz="3570"/>
            </a:lvl1pPr>
            <a:lvl2pPr marL="0" indent="0">
              <a:buNone/>
              <a:defRPr sz="2040"/>
            </a:lvl2pPr>
            <a:lvl3pPr marL="231661" indent="0">
              <a:buNone/>
              <a:tabLst/>
              <a:defRPr sz="2040"/>
            </a:lvl3pPr>
            <a:lvl4pPr marL="460148" indent="0">
              <a:buNone/>
              <a:defRPr sz="1836"/>
            </a:lvl4pPr>
            <a:lvl5pPr marL="685464" indent="0">
              <a:buNone/>
              <a:tabLst/>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2" y="1212849"/>
            <a:ext cx="5486399" cy="2468368"/>
          </a:xfrm>
        </p:spPr>
        <p:txBody>
          <a:bodyPr wrap="square">
            <a:spAutoFit/>
          </a:bodyPr>
          <a:lstStyle>
            <a:lvl1pPr marL="0" indent="0">
              <a:spcBef>
                <a:spcPts val="1224"/>
              </a:spcBef>
              <a:buClr>
                <a:schemeClr val="tx1"/>
              </a:buClr>
              <a:buFont typeface="Wingdings" pitchFamily="2" charset="2"/>
              <a:buNone/>
              <a:defRPr sz="3570"/>
            </a:lvl1pPr>
            <a:lvl2pPr marL="0" indent="0">
              <a:buNone/>
              <a:defRPr sz="2040"/>
            </a:lvl2pPr>
            <a:lvl3pPr marL="231661" indent="0">
              <a:buNone/>
              <a:tabLst/>
              <a:defRPr sz="2040"/>
            </a:lvl3pPr>
            <a:lvl4pPr marL="460148" indent="0">
              <a:buNone/>
              <a:defRPr sz="1836"/>
            </a:lvl4pPr>
            <a:lvl5pPr marL="685464" indent="0">
              <a:buNone/>
              <a:tabLst/>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38585065"/>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2" y="1212852"/>
            <a:ext cx="5486399" cy="2536079"/>
          </a:xfrm>
        </p:spPr>
        <p:txBody>
          <a:bodyPr wrap="square">
            <a:spAutoFit/>
          </a:bodyPr>
          <a:lstStyle>
            <a:lvl1pPr marL="287198" indent="-287198">
              <a:spcBef>
                <a:spcPts val="1224"/>
              </a:spcBef>
              <a:buClr>
                <a:schemeClr val="tx1"/>
              </a:buClr>
              <a:buFont typeface="Arial" pitchFamily="34" charset="0"/>
              <a:buChar char="•"/>
              <a:defRPr sz="3570"/>
            </a:lvl1pPr>
            <a:lvl2pPr marL="530906" indent="-233081">
              <a:defRPr sz="2040"/>
            </a:lvl2pPr>
            <a:lvl3pPr marL="699242" indent="-168337">
              <a:tabLst/>
              <a:defRPr sz="2040"/>
            </a:lvl3pPr>
            <a:lvl4pPr marL="880527" indent="-181285">
              <a:defRPr sz="1836"/>
            </a:lvl4pPr>
            <a:lvl5pPr marL="1048862" indent="-168337">
              <a:tabLst/>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2" y="1212852"/>
            <a:ext cx="5486399" cy="2536079"/>
          </a:xfrm>
        </p:spPr>
        <p:txBody>
          <a:bodyPr wrap="square">
            <a:spAutoFit/>
          </a:bodyPr>
          <a:lstStyle>
            <a:lvl1pPr marL="287198" indent="-287198">
              <a:spcBef>
                <a:spcPts val="1224"/>
              </a:spcBef>
              <a:buClr>
                <a:schemeClr val="tx1"/>
              </a:buClr>
              <a:buFont typeface="Arial" pitchFamily="34" charset="0"/>
              <a:buChar char="•"/>
              <a:defRPr sz="3570"/>
            </a:lvl1pPr>
            <a:lvl2pPr marL="530906" indent="-233081">
              <a:defRPr sz="2040"/>
            </a:lvl2pPr>
            <a:lvl3pPr marL="699242" indent="-168337">
              <a:tabLst/>
              <a:defRPr sz="2040"/>
            </a:lvl3pPr>
            <a:lvl4pPr marL="880527" indent="-181285">
              <a:defRPr sz="1836"/>
            </a:lvl4pPr>
            <a:lvl5pPr marL="1048862" indent="-168337">
              <a:tabLst/>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75076131"/>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2" y="1212849"/>
            <a:ext cx="5486399" cy="2671501"/>
          </a:xfrm>
        </p:spPr>
        <p:txBody>
          <a:bodyPr wrap="square">
            <a:spAutoFit/>
          </a:bodyPr>
          <a:lstStyle>
            <a:lvl1pPr marL="287198" indent="-287198">
              <a:spcBef>
                <a:spcPts val="1224"/>
              </a:spcBef>
              <a:buClr>
                <a:schemeClr val="tx2"/>
              </a:buClr>
              <a:buFont typeface="Arial" pitchFamily="34" charset="0"/>
              <a:buChar char="•"/>
              <a:defRPr sz="3570">
                <a:gradFill>
                  <a:gsLst>
                    <a:gs pos="1250">
                      <a:schemeClr val="tx2"/>
                    </a:gs>
                    <a:gs pos="99000">
                      <a:schemeClr val="tx2"/>
                    </a:gs>
                  </a:gsLst>
                  <a:lin ang="5400000" scaled="0"/>
                </a:gradFill>
              </a:defRPr>
            </a:lvl1pPr>
            <a:lvl2pPr marL="530906" indent="-233081">
              <a:defRPr sz="2448"/>
            </a:lvl2pPr>
            <a:lvl3pPr marL="699242" indent="-168337">
              <a:tabLst/>
              <a:defRPr sz="2448"/>
            </a:lvl3pPr>
            <a:lvl4pPr marL="880527" indent="-181285">
              <a:defRPr/>
            </a:lvl4pPr>
            <a:lvl5pPr marL="1048862" indent="-16833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2" y="1212849"/>
            <a:ext cx="5486399" cy="2671501"/>
          </a:xfrm>
        </p:spPr>
        <p:txBody>
          <a:bodyPr wrap="square">
            <a:spAutoFit/>
          </a:bodyPr>
          <a:lstStyle>
            <a:lvl1pPr marL="287198" indent="-287198">
              <a:spcBef>
                <a:spcPts val="1224"/>
              </a:spcBef>
              <a:buClr>
                <a:schemeClr val="tx2"/>
              </a:buClr>
              <a:buFont typeface="Arial" pitchFamily="34" charset="0"/>
              <a:buChar char="•"/>
              <a:defRPr sz="3570">
                <a:gradFill>
                  <a:gsLst>
                    <a:gs pos="1250">
                      <a:schemeClr val="tx2"/>
                    </a:gs>
                    <a:gs pos="99000">
                      <a:schemeClr val="tx2"/>
                    </a:gs>
                  </a:gsLst>
                  <a:lin ang="5400000" scaled="0"/>
                </a:gradFill>
              </a:defRPr>
            </a:lvl1pPr>
            <a:lvl2pPr marL="530906" indent="-233081">
              <a:defRPr sz="2448"/>
            </a:lvl2pPr>
            <a:lvl3pPr marL="699242" indent="-168337">
              <a:tabLst/>
              <a:defRPr sz="2448"/>
            </a:lvl3pPr>
            <a:lvl4pPr marL="880527" indent="-181285">
              <a:defRPr/>
            </a:lvl4pPr>
            <a:lvl5pPr marL="1048862" indent="-16833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77846246"/>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62020082"/>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7331915"/>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827454"/>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8521942"/>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7740606"/>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4"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18" tIns="46618" rIns="46618" bIns="46618" numCol="1" spcCol="0" rtlCol="0" fromWordArt="0" anchor="ctr" anchorCtr="0" forceAA="0" compatLnSpc="1">
            <a:prstTxWarp prst="textNoShape">
              <a:avLst/>
            </a:prstTxWarp>
            <a:noAutofit/>
          </a:bodyPr>
          <a:lstStyle/>
          <a:p>
            <a:pPr algn="ctr" defTabSz="932016" fontAlgn="base">
              <a:spcBef>
                <a:spcPct val="0"/>
              </a:spcBef>
              <a:spcAft>
                <a:spcPct val="0"/>
              </a:spcAft>
            </a:pPr>
            <a:endParaRPr lang="en-US" sz="1836"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41" y="1216153"/>
            <a:ext cx="11887199" cy="2155926"/>
          </a:xfrm>
        </p:spPr>
        <p:txBody>
          <a:bodyPr/>
          <a:lstStyle>
            <a:lvl1pPr marL="0" indent="0">
              <a:buNone/>
              <a:defRPr sz="3264">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38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32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16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48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06485067"/>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2"/>
            <a:ext cx="11887200" cy="2443746"/>
          </a:xfrm>
          <a:prstGeom prst="rect">
            <a:avLst/>
          </a:prstGeom>
        </p:spPr>
        <p:txBody>
          <a:bodyPr/>
          <a:lstStyle>
            <a:lvl1pPr marL="290371" indent="-290371">
              <a:buClr>
                <a:schemeClr val="tx1"/>
              </a:buClr>
              <a:buSzPct val="90000"/>
              <a:buFont typeface="Arial" pitchFamily="34" charset="0"/>
              <a:buChar char="•"/>
              <a:defRPr sz="357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220" indent="-280850">
              <a:buClr>
                <a:schemeClr val="tx1"/>
              </a:buClr>
              <a:buSzPct val="90000"/>
              <a:buFont typeface="Arial" pitchFamily="34" charset="0"/>
              <a:buChar char="•"/>
              <a:defRPr sz="3162">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590" indent="-290371">
              <a:buClr>
                <a:schemeClr val="tx1"/>
              </a:buClr>
              <a:buSzPct val="90000"/>
              <a:buFont typeface="Arial" pitchFamily="34" charset="0"/>
              <a:buChar char="•"/>
              <a:defRPr sz="2754">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078" indent="-228488">
              <a:buClr>
                <a:schemeClr val="tx1"/>
              </a:buClr>
              <a:buSzPct val="90000"/>
              <a:buFont typeface="Arial" pitchFamily="34" charset="0"/>
              <a:buChar char="•"/>
              <a:defRPr sz="2448">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568" indent="-228488">
              <a:buClr>
                <a:schemeClr val="tx1"/>
              </a:buClr>
              <a:buSzPct val="90000"/>
              <a:buFont typeface="Arial" pitchFamily="34" charset="0"/>
              <a:buChar char="•"/>
              <a:defRPr sz="204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2350" tIns="76174" rIns="152350" bIns="76174" anchor="b" anchorCtr="0">
            <a:noAutofit/>
          </a:bodyPr>
          <a:lstStyle>
            <a:lvl1pPr algn="r">
              <a:buFont typeface="Arial" pitchFamily="34" charset="0"/>
              <a:buNone/>
              <a:defRPr sz="3672"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05372853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29664" y="1476625"/>
            <a:ext cx="5597871" cy="1961306"/>
          </a:xfrm>
        </p:spPr>
        <p:txBody>
          <a:bodyPr/>
          <a:lstStyle>
            <a:lvl1pPr marL="346610" indent="-346610">
              <a:lnSpc>
                <a:spcPct val="90000"/>
              </a:lnSpc>
              <a:defRPr sz="2856"/>
            </a:lvl1pPr>
            <a:lvl2pPr marL="686477" indent="-331774">
              <a:lnSpc>
                <a:spcPct val="90000"/>
              </a:lnSpc>
              <a:defRPr sz="2448"/>
            </a:lvl2pPr>
            <a:lvl3pPr marL="972397" indent="-294012">
              <a:lnSpc>
                <a:spcPct val="90000"/>
              </a:lnSpc>
              <a:defRPr sz="2040"/>
            </a:lvl3pPr>
            <a:lvl4pPr marL="1251573" indent="-279176">
              <a:lnSpc>
                <a:spcPct val="90000"/>
              </a:lnSpc>
              <a:defRPr sz="1836"/>
            </a:lvl4pPr>
            <a:lvl5pPr marL="1545583" indent="-285920">
              <a:lnSpc>
                <a:spcPct val="90000"/>
              </a:lnSpc>
              <a:defRPr sz="1836"/>
            </a:lvl5pPr>
            <a:lvl6pPr>
              <a:defRPr sz="1836"/>
            </a:lvl6pPr>
            <a:lvl7pPr>
              <a:defRPr sz="1836"/>
            </a:lvl7pPr>
            <a:lvl8pPr>
              <a:defRPr sz="1836"/>
            </a:lvl8pPr>
            <a:lvl9pPr>
              <a:defRPr sz="18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07328" y="1476625"/>
            <a:ext cx="5597871" cy="1961306"/>
          </a:xfrm>
        </p:spPr>
        <p:txBody>
          <a:bodyPr/>
          <a:lstStyle>
            <a:lvl1pPr marL="354703" indent="-354703">
              <a:lnSpc>
                <a:spcPct val="90000"/>
              </a:lnSpc>
              <a:defRPr sz="2856"/>
            </a:lvl1pPr>
            <a:lvl2pPr marL="686477" indent="-346610">
              <a:lnSpc>
                <a:spcPct val="90000"/>
              </a:lnSpc>
              <a:defRPr sz="2448"/>
            </a:lvl2pPr>
            <a:lvl3pPr marL="980489" indent="-308847">
              <a:lnSpc>
                <a:spcPct val="90000"/>
              </a:lnSpc>
              <a:defRPr sz="2040"/>
            </a:lvl3pPr>
            <a:lvl4pPr marL="1251573" indent="-271084">
              <a:lnSpc>
                <a:spcPct val="90000"/>
              </a:lnSpc>
              <a:defRPr sz="1836"/>
            </a:lvl4pPr>
            <a:lvl5pPr marL="1545583" indent="-279176">
              <a:lnSpc>
                <a:spcPct val="90000"/>
              </a:lnSpc>
              <a:defRPr sz="1836"/>
            </a:lvl5pPr>
            <a:lvl6pPr>
              <a:defRPr sz="1836"/>
            </a:lvl6pPr>
            <a:lvl7pPr>
              <a:defRPr sz="1836"/>
            </a:lvl7pPr>
            <a:lvl8pPr>
              <a:defRPr sz="1836"/>
            </a:lvl8pPr>
            <a:lvl9pPr>
              <a:defRPr sz="18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txBox="1">
            <a:spLocks/>
          </p:cNvSpPr>
          <p:nvPr/>
        </p:nvSpPr>
        <p:spPr>
          <a:xfrm>
            <a:off x="309377" y="6482895"/>
            <a:ext cx="2900981" cy="372394"/>
          </a:xfrm>
          <a:prstGeom prst="rect">
            <a:avLst/>
          </a:prstGeom>
        </p:spPr>
        <p:txBody>
          <a:bodyPr vert="horz" lIns="93225" tIns="46614" rIns="93225" bIns="46614" rtlCol="0" anchor="ctr"/>
          <a:lstStyle>
            <a:lvl1pPr algn="l">
              <a:defRPr sz="1200">
                <a:solidFill>
                  <a:schemeClr val="tx1">
                    <a:tint val="75000"/>
                  </a:schemeClr>
                </a:solidFill>
              </a:defRPr>
            </a:lvl1pPr>
          </a:lstStyle>
          <a:p>
            <a:pPr defTabSz="932205">
              <a:defRPr/>
            </a:pPr>
            <a:fld id="{24516EDB-3C53-4793-B056-19F9B4AE913A}" type="slidenum">
              <a:rPr lang="en-US" sz="1224" smtClean="0">
                <a:solidFill>
                  <a:srgbClr val="292929">
                    <a:tint val="75000"/>
                  </a:srgbClr>
                </a:solidFill>
              </a:rPr>
              <a:pPr defTabSz="932205">
                <a:defRPr/>
              </a:pPr>
              <a:t>‹#›</a:t>
            </a:fld>
            <a:endParaRPr lang="en-US" sz="1224" dirty="0">
              <a:solidFill>
                <a:srgbClr val="292929">
                  <a:tint val="75000"/>
                </a:srgbClr>
              </a:solidFill>
            </a:endParaRPr>
          </a:p>
        </p:txBody>
      </p:sp>
    </p:spTree>
    <p:extLst>
      <p:ext uri="{BB962C8B-B14F-4D97-AF65-F5344CB8AC3E}">
        <p14:creationId xmlns:p14="http://schemas.microsoft.com/office/powerpoint/2010/main" val="1711346335"/>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7329" y="233155"/>
            <a:ext cx="11375536" cy="476742"/>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29663" y="1476625"/>
            <a:ext cx="11375536" cy="22548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txBox="1">
            <a:spLocks/>
          </p:cNvSpPr>
          <p:nvPr/>
        </p:nvSpPr>
        <p:spPr>
          <a:xfrm>
            <a:off x="309377" y="6482895"/>
            <a:ext cx="2900981" cy="372394"/>
          </a:xfrm>
          <a:prstGeom prst="rect">
            <a:avLst/>
          </a:prstGeom>
        </p:spPr>
        <p:txBody>
          <a:bodyPr vert="horz" lIns="93225" tIns="46614" rIns="93225" bIns="46614" rtlCol="0" anchor="ctr"/>
          <a:lstStyle>
            <a:lvl1pPr algn="l">
              <a:defRPr sz="1200">
                <a:solidFill>
                  <a:schemeClr val="tx1">
                    <a:tint val="75000"/>
                  </a:schemeClr>
                </a:solidFill>
              </a:defRPr>
            </a:lvl1pPr>
          </a:lstStyle>
          <a:p>
            <a:pPr defTabSz="932205">
              <a:defRPr/>
            </a:pPr>
            <a:fld id="{24516EDB-3C53-4793-B056-19F9B4AE913A}" type="slidenum">
              <a:rPr lang="en-US" sz="1224" smtClean="0">
                <a:solidFill>
                  <a:srgbClr val="292929">
                    <a:tint val="75000"/>
                  </a:srgbClr>
                </a:solidFill>
              </a:rPr>
              <a:pPr defTabSz="932205">
                <a:defRPr/>
              </a:pPr>
              <a:t>‹#›</a:t>
            </a:fld>
            <a:endParaRPr lang="en-US" sz="1224" dirty="0">
              <a:solidFill>
                <a:srgbClr val="292929">
                  <a:tint val="75000"/>
                </a:srgbClr>
              </a:solidFill>
            </a:endParaRPr>
          </a:p>
        </p:txBody>
      </p:sp>
    </p:spTree>
    <p:extLst>
      <p:ext uri="{BB962C8B-B14F-4D97-AF65-F5344CB8AC3E}">
        <p14:creationId xmlns:p14="http://schemas.microsoft.com/office/powerpoint/2010/main" val="145774132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34" Type="http://schemas.openxmlformats.org/officeDocument/2006/relationships/image" Target="../media/image2.png"/><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image" Target="../media/image1.png"/><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theme" Target="../theme/theme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8"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theme" Target="../theme/theme3.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3"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3" r:id="rId30"/>
    <p:sldLayoutId id="2147484272" r:id="rId3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3"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4247597183"/>
      </p:ext>
    </p:extLst>
  </p:cSld>
  <p:clrMap bg1="dk1" tx1="lt1" bg2="dk2" tx2="lt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3" r:id="rId5"/>
    <p:sldLayoutId id="2147484284" r:id="rId6"/>
    <p:sldLayoutId id="2147484285" r:id="rId7"/>
    <p:sldLayoutId id="2147484286" r:id="rId8"/>
    <p:sldLayoutId id="2147484287" r:id="rId9"/>
    <p:sldLayoutId id="2147484288" r:id="rId10"/>
    <p:sldLayoutId id="2147484289" r:id="rId11"/>
    <p:sldLayoutId id="2147484290" r:id="rId12"/>
    <p:sldLayoutId id="2147484291" r:id="rId13"/>
    <p:sldLayoutId id="2147484292" r:id="rId14"/>
    <p:sldLayoutId id="2147484293" r:id="rId15"/>
    <p:sldLayoutId id="2147484294" r:id="rId16"/>
    <p:sldLayoutId id="2147484295" r:id="rId17"/>
    <p:sldLayoutId id="2147484296" r:id="rId18"/>
    <p:sldLayoutId id="2147484297" r:id="rId19"/>
    <p:sldLayoutId id="2147484298" r:id="rId20"/>
    <p:sldLayoutId id="2147484299" r:id="rId21"/>
    <p:sldLayoutId id="2147484300" r:id="rId22"/>
    <p:sldLayoutId id="2147484301" r:id="rId23"/>
    <p:sldLayoutId id="2147484302" r:id="rId24"/>
    <p:sldLayoutId id="2147484303" r:id="rId25"/>
    <p:sldLayoutId id="2147484304" r:id="rId26"/>
    <p:sldLayoutId id="2147484305" r:id="rId27"/>
    <p:sldLayoutId id="2147484306" r:id="rId28"/>
    <p:sldLayoutId id="2147484307" r:id="rId29"/>
    <p:sldLayoutId id="2147484308" r:id="rId30"/>
    <p:sldLayoutId id="2147484309" r:id="rId3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900"/>
            <a:ext cx="11889564" cy="917575"/>
          </a:xfrm>
          <a:prstGeom prst="rect">
            <a:avLst/>
          </a:prstGeom>
        </p:spPr>
        <p:txBody>
          <a:bodyPr vert="horz" wrap="square" lIns="143378" tIns="89612" rIns="143378" bIns="89612"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254806"/>
          </a:xfrm>
          <a:prstGeom prst="rect">
            <a:avLst/>
          </a:prstGeom>
        </p:spPr>
        <p:txBody>
          <a:bodyPr vert="horz" wrap="square" lIns="143378" tIns="89612" rIns="143378" bIns="89612"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09476011"/>
      </p:ext>
    </p:extLst>
  </p:cSld>
  <p:clrMap bg1="dk1" tx1="lt1" bg2="dk2" tx2="lt2" accent1="accent1" accent2="accent2" accent3="accent3" accent4="accent4" accent5="accent5" accent6="accent6" hlink="hlink" folHlink="folHlink"/>
  <p:sldLayoutIdLst>
    <p:sldLayoutId id="2147484311" r:id="rId1"/>
    <p:sldLayoutId id="2147484312" r:id="rId2"/>
    <p:sldLayoutId id="2147484313" r:id="rId3"/>
    <p:sldLayoutId id="2147484314" r:id="rId4"/>
    <p:sldLayoutId id="2147484315" r:id="rId5"/>
    <p:sldLayoutId id="2147484316" r:id="rId6"/>
    <p:sldLayoutId id="2147484317" r:id="rId7"/>
    <p:sldLayoutId id="2147484318" r:id="rId8"/>
    <p:sldLayoutId id="2147484319" r:id="rId9"/>
    <p:sldLayoutId id="2147484320" r:id="rId10"/>
    <p:sldLayoutId id="2147484321" r:id="rId11"/>
    <p:sldLayoutId id="2147484322" r:id="rId12"/>
    <p:sldLayoutId id="2147484323" r:id="rId13"/>
    <p:sldLayoutId id="2147484324" r:id="rId14"/>
    <p:sldLayoutId id="2147484325" r:id="rId15"/>
    <p:sldLayoutId id="2147484326" r:id="rId16"/>
    <p:sldLayoutId id="2147484327" r:id="rId17"/>
    <p:sldLayoutId id="2147484328" r:id="rId18"/>
    <p:sldLayoutId id="2147484329" r:id="rId19"/>
    <p:sldLayoutId id="2147484330" r:id="rId20"/>
    <p:sldLayoutId id="2147484331" r:id="rId21"/>
    <p:sldLayoutId id="2147484332" r:id="rId22"/>
    <p:sldLayoutId id="2147484333" r:id="rId23"/>
    <p:sldLayoutId id="2147484334" r:id="rId24"/>
  </p:sldLayoutIdLst>
  <p:transition>
    <p:fade/>
  </p:transition>
  <p:timing>
    <p:tnLst>
      <p:par>
        <p:cTn id="1" dur="indefinite" restart="never" nodeType="tmRoot"/>
      </p:par>
    </p:tnLst>
  </p:timing>
  <p:txStyles>
    <p:titleStyle>
      <a:lvl1pPr algn="l" defTabSz="932285" rtl="0" eaLnBrk="1" latinLnBrk="0" hangingPunct="1">
        <a:lnSpc>
          <a:spcPct val="90000"/>
        </a:lnSpc>
        <a:spcBef>
          <a:spcPct val="0"/>
        </a:spcBef>
        <a:buNone/>
        <a:defRPr lang="en-US" sz="5405"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732" marR="0" indent="-342732" algn="l" defTabSz="932285" rtl="0" eaLnBrk="1" fontAlgn="auto" latinLnBrk="0" hangingPunct="1">
        <a:lnSpc>
          <a:spcPct val="90000"/>
        </a:lnSpc>
        <a:spcBef>
          <a:spcPct val="20000"/>
        </a:spcBef>
        <a:spcAft>
          <a:spcPts val="0"/>
        </a:spcAft>
        <a:buClrTx/>
        <a:buSzPct val="90000"/>
        <a:buFont typeface="Arial" pitchFamily="34" charset="0"/>
        <a:buChar char="•"/>
        <a:tabLst/>
        <a:defRPr sz="3978" kern="1200" spc="0" baseline="0">
          <a:gradFill>
            <a:gsLst>
              <a:gs pos="1250">
                <a:schemeClr val="tx1"/>
              </a:gs>
              <a:gs pos="100000">
                <a:schemeClr val="tx1"/>
              </a:gs>
            </a:gsLst>
            <a:lin ang="5400000" scaled="0"/>
          </a:gradFill>
          <a:latin typeface="+mj-lt"/>
          <a:ea typeface="+mn-ea"/>
          <a:cs typeface="+mn-cs"/>
        </a:defRPr>
      </a:lvl1pPr>
      <a:lvl2pPr marL="583914" marR="0" indent="-241182" algn="l" defTabSz="932285" rtl="0" eaLnBrk="1" fontAlgn="auto" latinLnBrk="0" hangingPunct="1">
        <a:lnSpc>
          <a:spcPct val="90000"/>
        </a:lnSpc>
        <a:spcBef>
          <a:spcPct val="20000"/>
        </a:spcBef>
        <a:spcAft>
          <a:spcPts val="0"/>
        </a:spcAft>
        <a:buClrTx/>
        <a:buSzPct val="90000"/>
        <a:buFont typeface="Arial" pitchFamily="34" charset="0"/>
        <a:buChar char="•"/>
        <a:tabLst/>
        <a:defRPr sz="2448" kern="1200" spc="0" baseline="0">
          <a:gradFill>
            <a:gsLst>
              <a:gs pos="1250">
                <a:schemeClr val="tx1"/>
              </a:gs>
              <a:gs pos="100000">
                <a:schemeClr val="tx1"/>
              </a:gs>
            </a:gsLst>
            <a:lin ang="5400000" scaled="0"/>
          </a:gradFill>
          <a:latin typeface="+mn-lt"/>
          <a:ea typeface="+mn-ea"/>
          <a:cs typeface="+mn-cs"/>
        </a:defRPr>
      </a:lvl2pPr>
      <a:lvl3pPr marL="799709" marR="0" indent="-228488" algn="l" defTabSz="932285" rtl="0" eaLnBrk="1" fontAlgn="auto" latinLnBrk="0" hangingPunct="1">
        <a:lnSpc>
          <a:spcPct val="90000"/>
        </a:lnSpc>
        <a:spcBef>
          <a:spcPct val="20000"/>
        </a:spcBef>
        <a:spcAft>
          <a:spcPts val="0"/>
        </a:spcAft>
        <a:buClrTx/>
        <a:buSzPct val="90000"/>
        <a:buFont typeface="Arial" pitchFamily="34" charset="0"/>
        <a:buChar char="•"/>
        <a:tabLst/>
        <a:defRPr sz="2448" kern="1200" spc="0" baseline="0">
          <a:gradFill>
            <a:gsLst>
              <a:gs pos="1250">
                <a:schemeClr val="tx1"/>
              </a:gs>
              <a:gs pos="100000">
                <a:schemeClr val="tx1"/>
              </a:gs>
            </a:gsLst>
            <a:lin ang="5400000" scaled="0"/>
          </a:gradFill>
          <a:latin typeface="+mn-lt"/>
          <a:ea typeface="+mn-ea"/>
          <a:cs typeface="+mn-cs"/>
        </a:defRPr>
      </a:lvl3pPr>
      <a:lvl4pPr marL="1028196" marR="0" indent="-228488" algn="l" defTabSz="932285" rtl="0" eaLnBrk="1" fontAlgn="auto" latinLnBrk="0" hangingPunct="1">
        <a:lnSpc>
          <a:spcPct val="90000"/>
        </a:lnSpc>
        <a:spcBef>
          <a:spcPct val="20000"/>
        </a:spcBef>
        <a:spcAft>
          <a:spcPts val="0"/>
        </a:spcAft>
        <a:buClrTx/>
        <a:buSzPct val="90000"/>
        <a:buFont typeface="Arial" pitchFamily="34" charset="0"/>
        <a:buChar char="•"/>
        <a:tabLst/>
        <a:defRPr sz="2040" kern="1200" spc="0" baseline="0">
          <a:gradFill>
            <a:gsLst>
              <a:gs pos="1250">
                <a:schemeClr val="tx1"/>
              </a:gs>
              <a:gs pos="100000">
                <a:schemeClr val="tx1"/>
              </a:gs>
            </a:gsLst>
            <a:lin ang="5400000" scaled="0"/>
          </a:gradFill>
          <a:latin typeface="+mn-lt"/>
          <a:ea typeface="+mn-ea"/>
          <a:cs typeface="+mn-cs"/>
        </a:defRPr>
      </a:lvl4pPr>
      <a:lvl5pPr marL="1256683" marR="0" indent="-228488" algn="l" defTabSz="932285" rtl="0" eaLnBrk="1" fontAlgn="auto" latinLnBrk="0" hangingPunct="1">
        <a:lnSpc>
          <a:spcPct val="90000"/>
        </a:lnSpc>
        <a:spcBef>
          <a:spcPct val="20000"/>
        </a:spcBef>
        <a:spcAft>
          <a:spcPts val="0"/>
        </a:spcAft>
        <a:buClrTx/>
        <a:buSzPct val="90000"/>
        <a:buFont typeface="Arial" pitchFamily="34" charset="0"/>
        <a:buChar char="•"/>
        <a:tabLst/>
        <a:defRPr sz="2040" kern="1200" spc="0" baseline="0">
          <a:gradFill>
            <a:gsLst>
              <a:gs pos="1250">
                <a:schemeClr val="tx1"/>
              </a:gs>
              <a:gs pos="100000">
                <a:schemeClr val="tx1"/>
              </a:gs>
            </a:gsLst>
            <a:lin ang="5400000" scaled="0"/>
          </a:gradFill>
          <a:latin typeface="+mn-lt"/>
          <a:ea typeface="+mn-ea"/>
          <a:cs typeface="+mn-cs"/>
        </a:defRPr>
      </a:lvl5pPr>
      <a:lvl6pPr marL="2563783" indent="-233072" algn="l" defTabSz="932285"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29927" indent="-233072" algn="l" defTabSz="932285"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6069" indent="-233072" algn="l" defTabSz="932285"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2213" indent="-233072" algn="l" defTabSz="932285"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32285" rtl="0" eaLnBrk="1" latinLnBrk="0" hangingPunct="1">
        <a:defRPr sz="1836" kern="1200">
          <a:solidFill>
            <a:schemeClr val="tx1"/>
          </a:solidFill>
          <a:latin typeface="+mn-lt"/>
          <a:ea typeface="+mn-ea"/>
          <a:cs typeface="+mn-cs"/>
        </a:defRPr>
      </a:lvl1pPr>
      <a:lvl2pPr marL="466143" algn="l" defTabSz="932285" rtl="0" eaLnBrk="1" latinLnBrk="0" hangingPunct="1">
        <a:defRPr sz="1836" kern="1200">
          <a:solidFill>
            <a:schemeClr val="tx1"/>
          </a:solidFill>
          <a:latin typeface="+mn-lt"/>
          <a:ea typeface="+mn-ea"/>
          <a:cs typeface="+mn-cs"/>
        </a:defRPr>
      </a:lvl2pPr>
      <a:lvl3pPr marL="932285" algn="l" defTabSz="932285" rtl="0" eaLnBrk="1" latinLnBrk="0" hangingPunct="1">
        <a:defRPr sz="1836" kern="1200">
          <a:solidFill>
            <a:schemeClr val="tx1"/>
          </a:solidFill>
          <a:latin typeface="+mn-lt"/>
          <a:ea typeface="+mn-ea"/>
          <a:cs typeface="+mn-cs"/>
        </a:defRPr>
      </a:lvl3pPr>
      <a:lvl4pPr marL="1398428" algn="l" defTabSz="932285" rtl="0" eaLnBrk="1" latinLnBrk="0" hangingPunct="1">
        <a:defRPr sz="1836" kern="1200">
          <a:solidFill>
            <a:schemeClr val="tx1"/>
          </a:solidFill>
          <a:latin typeface="+mn-lt"/>
          <a:ea typeface="+mn-ea"/>
          <a:cs typeface="+mn-cs"/>
        </a:defRPr>
      </a:lvl4pPr>
      <a:lvl5pPr marL="1864570" algn="l" defTabSz="932285" rtl="0" eaLnBrk="1" latinLnBrk="0" hangingPunct="1">
        <a:defRPr sz="1836" kern="1200">
          <a:solidFill>
            <a:schemeClr val="tx1"/>
          </a:solidFill>
          <a:latin typeface="+mn-lt"/>
          <a:ea typeface="+mn-ea"/>
          <a:cs typeface="+mn-cs"/>
        </a:defRPr>
      </a:lvl5pPr>
      <a:lvl6pPr marL="2330713" algn="l" defTabSz="932285" rtl="0" eaLnBrk="1" latinLnBrk="0" hangingPunct="1">
        <a:defRPr sz="1836" kern="1200">
          <a:solidFill>
            <a:schemeClr val="tx1"/>
          </a:solidFill>
          <a:latin typeface="+mn-lt"/>
          <a:ea typeface="+mn-ea"/>
          <a:cs typeface="+mn-cs"/>
        </a:defRPr>
      </a:lvl6pPr>
      <a:lvl7pPr marL="2796855" algn="l" defTabSz="932285" rtl="0" eaLnBrk="1" latinLnBrk="0" hangingPunct="1">
        <a:defRPr sz="1836" kern="1200">
          <a:solidFill>
            <a:schemeClr val="tx1"/>
          </a:solidFill>
          <a:latin typeface="+mn-lt"/>
          <a:ea typeface="+mn-ea"/>
          <a:cs typeface="+mn-cs"/>
        </a:defRPr>
      </a:lvl7pPr>
      <a:lvl8pPr marL="3262998" algn="l" defTabSz="932285" rtl="0" eaLnBrk="1" latinLnBrk="0" hangingPunct="1">
        <a:defRPr sz="1836" kern="1200">
          <a:solidFill>
            <a:schemeClr val="tx1"/>
          </a:solidFill>
          <a:latin typeface="+mn-lt"/>
          <a:ea typeface="+mn-ea"/>
          <a:cs typeface="+mn-cs"/>
        </a:defRPr>
      </a:lvl8pPr>
      <a:lvl9pPr marL="3729141" algn="l" defTabSz="932285" rtl="0" eaLnBrk="1" latinLnBrk="0" hangingPunct="1">
        <a:defRPr sz="1836"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3" Type="http://schemas.openxmlformats.org/officeDocument/2006/relationships/hyperlink" Target="http://technet.microsoft.com/en-us/library/dn435917(v=sql.120).aspx" TargetMode="External"/><Relationship Id="rId2" Type="http://schemas.openxmlformats.org/officeDocument/2006/relationships/hyperlink" Target="http://technet.microsoft.com/en-us/library/dn435918(v=sql.120).aspx" TargetMode="Externa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8" Type="http://schemas.openxmlformats.org/officeDocument/2006/relationships/hyperlink" Target="http://technet.microsoft.com/en-us/library/dn205319(v=sql.120).aspx" TargetMode="External"/><Relationship Id="rId13" Type="http://schemas.openxmlformats.org/officeDocument/2006/relationships/hyperlink" Target="http://technet.microsoft.com/en-us/library/dn358355(v=sql.120).aspx" TargetMode="External"/><Relationship Id="rId3" Type="http://schemas.openxmlformats.org/officeDocument/2006/relationships/hyperlink" Target="http://blogs.technet.com/b/dataplatforminsider/archive/2013/08/01/hardware-considerations-for-in-memory-oltp-in-sql-server-2014.aspx" TargetMode="External"/><Relationship Id="rId7" Type="http://schemas.openxmlformats.org/officeDocument/2006/relationships/hyperlink" Target="http://blogs.technet.com/b/dataplatforminsider/archive/2014/01/30/in-memory-oltp-index-troubleshooting-part-ii.aspx" TargetMode="External"/><Relationship Id="rId12" Type="http://schemas.openxmlformats.org/officeDocument/2006/relationships/hyperlink" Target="http://technet.microsoft.com/en-us/library/dn284308(v=sql.120).aspx" TargetMode="External"/><Relationship Id="rId2" Type="http://schemas.openxmlformats.org/officeDocument/2006/relationships/hyperlink" Target="http://msdn.microsoft.com/en-us/library/dn511655(v=sql.120).aspx" TargetMode="External"/><Relationship Id="rId1" Type="http://schemas.openxmlformats.org/officeDocument/2006/relationships/slideLayout" Target="../slideLayouts/slideLayout45.xml"/><Relationship Id="rId6" Type="http://schemas.openxmlformats.org/officeDocument/2006/relationships/hyperlink" Target="http://blogs.technet.com/b/dataplatforminsider/archive/2013/10/09/troubleshooting-common-performance-problems-with-memory-optimized-hash-indexes.aspx" TargetMode="External"/><Relationship Id="rId11" Type="http://schemas.openxmlformats.org/officeDocument/2006/relationships/hyperlink" Target="http://technet.microsoft.com/en-us/library/dn205133(v=sql.120).aspx" TargetMode="External"/><Relationship Id="rId5" Type="http://schemas.openxmlformats.org/officeDocument/2006/relationships/hyperlink" Target="http://msdn.microsoft.com/en-us/library/dn494956(v=sql.120).aspx" TargetMode="External"/><Relationship Id="rId10" Type="http://schemas.openxmlformats.org/officeDocument/2006/relationships/hyperlink" Target="http://blogs.technet.com/b/dataplatforminsider/archive/2014/02/21/using-natively-compiled-stored-procedures-in-sql-server-2014.aspx" TargetMode="External"/><Relationship Id="rId4" Type="http://schemas.openxmlformats.org/officeDocument/2006/relationships/hyperlink" Target="http://msdn.microsoft.com/en-us/library/dn133166(v=sql.120).aspx" TargetMode="External"/><Relationship Id="rId9" Type="http://schemas.openxmlformats.org/officeDocument/2006/relationships/hyperlink" Target="http://technet.microsoft.com/en-us/library/dn452282(v=sql.120).aspx"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0.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0.xml"/><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50.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57.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863605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Index Troubleshooting</a:t>
            </a:r>
            <a:endParaRPr lang="en-US" dirty="0"/>
          </a:p>
        </p:txBody>
      </p:sp>
    </p:spTree>
    <p:extLst>
      <p:ext uri="{BB962C8B-B14F-4D97-AF65-F5344CB8AC3E}">
        <p14:creationId xmlns:p14="http://schemas.microsoft.com/office/powerpoint/2010/main" val="1792227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Troubleshooting Index Issues</a:t>
            </a:r>
            <a:endParaRPr lang="en-US" dirty="0"/>
          </a:p>
        </p:txBody>
      </p:sp>
      <p:sp>
        <p:nvSpPr>
          <p:cNvPr id="3" name="Text Placeholder 2"/>
          <p:cNvSpPr>
            <a:spLocks noGrp="1"/>
          </p:cNvSpPr>
          <p:nvPr>
            <p:ph type="body" sz="quarter" idx="4294967295"/>
          </p:nvPr>
        </p:nvSpPr>
        <p:spPr>
          <a:xfrm>
            <a:off x="277003" y="1212849"/>
            <a:ext cx="11887200" cy="3108543"/>
          </a:xfrm>
          <a:prstGeom prst="rect">
            <a:avLst/>
          </a:prstGeom>
        </p:spPr>
        <p:txBody>
          <a:bodyPr/>
          <a:lstStyle/>
          <a:p>
            <a:r>
              <a:rPr lang="en-US" dirty="0" smtClean="0"/>
              <a:t>Hash index bucket count</a:t>
            </a:r>
          </a:p>
          <a:p>
            <a:pPr lvl="1"/>
            <a:r>
              <a:rPr lang="en-US" dirty="0" err="1" smtClean="0"/>
              <a:t>Bucket_count</a:t>
            </a:r>
            <a:r>
              <a:rPr lang="en-US" dirty="0" smtClean="0"/>
              <a:t> too low; large </a:t>
            </a:r>
            <a:r>
              <a:rPr lang="en-US" smtClean="0"/>
              <a:t>number of duplicates</a:t>
            </a:r>
            <a:endParaRPr lang="en-US" dirty="0" smtClean="0"/>
          </a:p>
          <a:p>
            <a:r>
              <a:rPr lang="en-US" dirty="0" smtClean="0"/>
              <a:t>Index Selection</a:t>
            </a:r>
            <a:endParaRPr lang="en-US" dirty="0"/>
          </a:p>
          <a:p>
            <a:pPr lvl="1"/>
            <a:r>
              <a:rPr lang="en-US" dirty="0" smtClean="0"/>
              <a:t>Hash – Search on subset of index key</a:t>
            </a:r>
          </a:p>
          <a:p>
            <a:pPr lvl="1"/>
            <a:r>
              <a:rPr lang="en-US" dirty="0" smtClean="0"/>
              <a:t>Hash </a:t>
            </a:r>
            <a:r>
              <a:rPr lang="en-US" dirty="0"/>
              <a:t>– Require </a:t>
            </a:r>
            <a:r>
              <a:rPr lang="en-US" dirty="0" smtClean="0"/>
              <a:t>sort-order</a:t>
            </a:r>
          </a:p>
          <a:p>
            <a:pPr lvl="1"/>
            <a:r>
              <a:rPr lang="en-US" dirty="0" err="1" smtClean="0"/>
              <a:t>Nonclustered</a:t>
            </a:r>
            <a:r>
              <a:rPr lang="en-US" dirty="0" smtClean="0"/>
              <a:t> – Point lookups – use hash instead</a:t>
            </a:r>
          </a:p>
          <a:p>
            <a:pPr lvl="1"/>
            <a:r>
              <a:rPr lang="en-US" dirty="0" err="1" smtClean="0"/>
              <a:t>Nonclustered</a:t>
            </a:r>
            <a:r>
              <a:rPr lang="en-US" dirty="0" smtClean="0"/>
              <a:t> – Slow insert, slow recovery</a:t>
            </a:r>
            <a:endParaRPr lang="en-US" dirty="0"/>
          </a:p>
        </p:txBody>
      </p:sp>
    </p:spTree>
    <p:extLst>
      <p:ext uri="{BB962C8B-B14F-4D97-AF65-F5344CB8AC3E}">
        <p14:creationId xmlns:p14="http://schemas.microsoft.com/office/powerpoint/2010/main" val="28584837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r>
              <a:rPr lang="en-US" dirty="0" smtClean="0"/>
              <a:t>Index Troubleshooting</a:t>
            </a:r>
          </a:p>
          <a:p>
            <a:endParaRPr lang="en-US" dirty="0"/>
          </a:p>
          <a:p>
            <a:r>
              <a:rPr lang="en-US" dirty="0"/>
              <a:t>(script in the notes)</a:t>
            </a:r>
          </a:p>
          <a:p>
            <a:endParaRPr lang="en-US" dirty="0"/>
          </a:p>
        </p:txBody>
      </p:sp>
    </p:spTree>
    <p:extLst>
      <p:ext uri="{BB962C8B-B14F-4D97-AF65-F5344CB8AC3E}">
        <p14:creationId xmlns:p14="http://schemas.microsoft.com/office/powerpoint/2010/main" val="35753208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Plan Troubleshooting for Native </a:t>
            </a:r>
            <a:r>
              <a:rPr lang="en-US" dirty="0" err="1" smtClean="0"/>
              <a:t>Procs</a:t>
            </a:r>
            <a:endParaRPr lang="en-US" dirty="0"/>
          </a:p>
        </p:txBody>
      </p:sp>
    </p:spTree>
    <p:extLst>
      <p:ext uri="{BB962C8B-B14F-4D97-AF65-F5344CB8AC3E}">
        <p14:creationId xmlns:p14="http://schemas.microsoft.com/office/powerpoint/2010/main" val="1451981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Troubleshooting tools</a:t>
            </a:r>
            <a:endParaRPr lang="en-US" dirty="0"/>
          </a:p>
        </p:txBody>
      </p:sp>
      <p:sp>
        <p:nvSpPr>
          <p:cNvPr id="3" name="Content Placeholder 2"/>
          <p:cNvSpPr>
            <a:spLocks noGrp="1"/>
          </p:cNvSpPr>
          <p:nvPr>
            <p:ph type="body" sz="quarter" idx="4294967295"/>
          </p:nvPr>
        </p:nvSpPr>
        <p:spPr>
          <a:xfrm>
            <a:off x="274638" y="1212850"/>
            <a:ext cx="11887200" cy="5713412"/>
          </a:xfrm>
          <a:prstGeom prst="rect">
            <a:avLst/>
          </a:prstGeom>
        </p:spPr>
        <p:txBody>
          <a:bodyPr>
            <a:normAutofit fontScale="62500" lnSpcReduction="20000"/>
          </a:bodyPr>
          <a:lstStyle/>
          <a:p>
            <a:r>
              <a:rPr lang="en-US" dirty="0" smtClean="0"/>
              <a:t>Interpreted T-SQL:</a:t>
            </a:r>
          </a:p>
          <a:p>
            <a:pPr lvl="1"/>
            <a:r>
              <a:rPr lang="en-US" dirty="0" smtClean="0"/>
              <a:t>Same tools you would use for traditional tables</a:t>
            </a:r>
          </a:p>
          <a:p>
            <a:pPr lvl="1"/>
            <a:r>
              <a:rPr lang="en-US" dirty="0" smtClean="0"/>
              <a:t>SHOWPLAN_XML, STATISTICS XML, query stats and plan cache DMVs, statement-level </a:t>
            </a:r>
            <a:r>
              <a:rPr lang="en-US" dirty="0" err="1" smtClean="0"/>
              <a:t>XEvents</a:t>
            </a:r>
            <a:r>
              <a:rPr lang="en-US" dirty="0" smtClean="0"/>
              <a:t>, FREEPROCCACHE, etc.</a:t>
            </a:r>
          </a:p>
          <a:p>
            <a:pPr lvl="1"/>
            <a:r>
              <a:rPr lang="en-US" dirty="0" smtClean="0"/>
              <a:t>Table hints, query hints, plan forcing, etc…</a:t>
            </a:r>
          </a:p>
          <a:p>
            <a:r>
              <a:rPr lang="en-US" dirty="0" smtClean="0"/>
              <a:t>Native </a:t>
            </a:r>
            <a:r>
              <a:rPr lang="en-US" dirty="0" err="1" smtClean="0"/>
              <a:t>procs</a:t>
            </a:r>
            <a:r>
              <a:rPr lang="en-US" dirty="0" smtClean="0"/>
              <a:t>:</a:t>
            </a:r>
          </a:p>
          <a:p>
            <a:pPr lvl="1"/>
            <a:r>
              <a:rPr lang="en-US" dirty="0" smtClean="0"/>
              <a:t>Execution statistics:</a:t>
            </a:r>
          </a:p>
          <a:p>
            <a:pPr lvl="2"/>
            <a:r>
              <a:rPr lang="en-US" dirty="0" err="1" smtClean="0"/>
              <a:t>Proc</a:t>
            </a:r>
            <a:r>
              <a:rPr lang="en-US" dirty="0" smtClean="0"/>
              <a:t>-level: </a:t>
            </a:r>
            <a:r>
              <a:rPr lang="en-US" dirty="0" err="1" smtClean="0"/>
              <a:t>dm_exec_procedure_stats</a:t>
            </a:r>
            <a:r>
              <a:rPr lang="en-US" dirty="0" smtClean="0"/>
              <a:t> – enable stats collection using </a:t>
            </a:r>
            <a:r>
              <a:rPr lang="en-US" dirty="0" smtClean="0">
                <a:hlinkClick r:id="rId2"/>
              </a:rPr>
              <a:t>sp_xtp_control_proc_exec_stats</a:t>
            </a:r>
            <a:r>
              <a:rPr lang="en-US" dirty="0" smtClean="0"/>
              <a:t> </a:t>
            </a:r>
          </a:p>
          <a:p>
            <a:pPr lvl="2"/>
            <a:r>
              <a:rPr lang="en-US" dirty="0" smtClean="0"/>
              <a:t>Query-level: </a:t>
            </a:r>
            <a:r>
              <a:rPr lang="en-US" dirty="0" err="1" smtClean="0"/>
              <a:t>dm_exec_query_stats</a:t>
            </a:r>
            <a:r>
              <a:rPr lang="en-US" dirty="0" smtClean="0"/>
              <a:t> – enable stats collection using </a:t>
            </a:r>
            <a:r>
              <a:rPr lang="en-US" dirty="0" smtClean="0">
                <a:hlinkClick r:id="rId3"/>
              </a:rPr>
              <a:t>sp_xtp_control_query_exec_stats</a:t>
            </a:r>
            <a:endParaRPr lang="en-US" dirty="0" smtClean="0"/>
          </a:p>
          <a:p>
            <a:pPr lvl="1"/>
            <a:r>
              <a:rPr lang="en-US" dirty="0" smtClean="0"/>
              <a:t>Tracing:</a:t>
            </a:r>
          </a:p>
          <a:p>
            <a:pPr lvl="2"/>
            <a:r>
              <a:rPr lang="en-US" dirty="0" err="1" smtClean="0"/>
              <a:t>Proc</a:t>
            </a:r>
            <a:r>
              <a:rPr lang="en-US" dirty="0" smtClean="0"/>
              <a:t>-level: </a:t>
            </a:r>
            <a:r>
              <a:rPr lang="en-US" dirty="0" err="1" smtClean="0"/>
              <a:t>sql</a:t>
            </a:r>
            <a:r>
              <a:rPr lang="en-US" dirty="0" smtClean="0"/>
              <a:t>/</a:t>
            </a:r>
            <a:r>
              <a:rPr lang="en-US" dirty="0" err="1" smtClean="0"/>
              <a:t>sp_statement_completed</a:t>
            </a:r>
            <a:endParaRPr lang="en-US" dirty="0" smtClean="0"/>
          </a:p>
          <a:p>
            <a:pPr lvl="2"/>
            <a:r>
              <a:rPr lang="en-US" dirty="0" smtClean="0"/>
              <a:t>Query-level: </a:t>
            </a:r>
            <a:r>
              <a:rPr lang="en-US" dirty="0" err="1" smtClean="0"/>
              <a:t>sp_statement_completed</a:t>
            </a:r>
            <a:endParaRPr lang="en-US" dirty="0" smtClean="0"/>
          </a:p>
          <a:p>
            <a:pPr lvl="1"/>
            <a:r>
              <a:rPr lang="en-US" dirty="0" err="1" smtClean="0"/>
              <a:t>Showplan</a:t>
            </a:r>
            <a:r>
              <a:rPr lang="en-US" dirty="0" smtClean="0"/>
              <a:t> support:</a:t>
            </a:r>
          </a:p>
          <a:p>
            <a:pPr lvl="2"/>
            <a:r>
              <a:rPr lang="en-US" dirty="0" smtClean="0"/>
              <a:t>SHOWPLAN_XML is supported, but not all attributes are included</a:t>
            </a:r>
          </a:p>
          <a:p>
            <a:pPr lvl="3"/>
            <a:r>
              <a:rPr lang="en-US" dirty="0" smtClean="0"/>
              <a:t>Uses generated .mat.xml file</a:t>
            </a:r>
          </a:p>
          <a:p>
            <a:pPr lvl="2"/>
            <a:r>
              <a:rPr lang="en-US" dirty="0" smtClean="0"/>
              <a:t>STATISTICS XML is not supported</a:t>
            </a:r>
          </a:p>
          <a:p>
            <a:pPr lvl="1"/>
            <a:r>
              <a:rPr lang="en-US" dirty="0" smtClean="0"/>
              <a:t>FREEPROCCACHE does not affect native </a:t>
            </a:r>
            <a:r>
              <a:rPr lang="en-US" dirty="0" err="1" smtClean="0"/>
              <a:t>procs</a:t>
            </a:r>
            <a:r>
              <a:rPr lang="en-US" dirty="0" smtClean="0"/>
              <a:t> or their plans</a:t>
            </a:r>
          </a:p>
          <a:p>
            <a:pPr lvl="1"/>
            <a:r>
              <a:rPr lang="en-US" dirty="0" smtClean="0"/>
              <a:t>Supported table/query hints: </a:t>
            </a:r>
          </a:p>
          <a:p>
            <a:pPr lvl="2"/>
            <a:r>
              <a:rPr lang="en-US" dirty="0" smtClean="0"/>
              <a:t>INDEX, FORCESEEK, FORCESCAN, FORCE ORDER, OPTIMIZE FOR</a:t>
            </a:r>
          </a:p>
          <a:p>
            <a:r>
              <a:rPr lang="en-US" dirty="0" err="1" smtClean="0"/>
              <a:t>Showplan_xml</a:t>
            </a:r>
            <a:r>
              <a:rPr lang="en-US" dirty="0" smtClean="0"/>
              <a:t> and missing indexes:</a:t>
            </a:r>
          </a:p>
          <a:p>
            <a:pPr lvl="1"/>
            <a:r>
              <a:rPr lang="en-US" dirty="0" smtClean="0"/>
              <a:t>Missing index details are in </a:t>
            </a:r>
            <a:r>
              <a:rPr lang="en-US" dirty="0" err="1" smtClean="0"/>
              <a:t>showplan_xml</a:t>
            </a:r>
            <a:r>
              <a:rPr lang="en-US" dirty="0" smtClean="0"/>
              <a:t> (interpreted T-SQL) and in missing index DMVs</a:t>
            </a:r>
          </a:p>
          <a:p>
            <a:pPr lvl="1"/>
            <a:r>
              <a:rPr lang="en-US" dirty="0" smtClean="0"/>
              <a:t>Limitation (SQL14RTM): cases of mismatched index types (e.g., hash with inequality seek) and subset of index key (for hash) are not reflected</a:t>
            </a:r>
            <a:endParaRPr lang="en-US" dirty="0"/>
          </a:p>
        </p:txBody>
      </p:sp>
    </p:spTree>
    <p:extLst>
      <p:ext uri="{BB962C8B-B14F-4D97-AF65-F5344CB8AC3E}">
        <p14:creationId xmlns:p14="http://schemas.microsoft.com/office/powerpoint/2010/main" val="159561784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endParaRPr lang="en-US" dirty="0"/>
          </a:p>
        </p:txBody>
      </p:sp>
      <p:sp>
        <p:nvSpPr>
          <p:cNvPr id="3" name="Text Placeholder 2"/>
          <p:cNvSpPr>
            <a:spLocks noGrp="1"/>
          </p:cNvSpPr>
          <p:nvPr>
            <p:ph type="body" sz="quarter" idx="12"/>
          </p:nvPr>
        </p:nvSpPr>
        <p:spPr/>
        <p:txBody>
          <a:bodyPr/>
          <a:lstStyle/>
          <a:p>
            <a:r>
              <a:rPr lang="en-US" dirty="0" smtClean="0"/>
              <a:t>Native </a:t>
            </a:r>
            <a:r>
              <a:rPr lang="en-US" dirty="0" err="1" smtClean="0"/>
              <a:t>Proc</a:t>
            </a:r>
            <a:r>
              <a:rPr lang="en-US" dirty="0" smtClean="0"/>
              <a:t> Plan Troubleshooting</a:t>
            </a:r>
          </a:p>
          <a:p>
            <a:endParaRPr lang="en-US" dirty="0"/>
          </a:p>
          <a:p>
            <a:r>
              <a:rPr lang="en-US" dirty="0"/>
              <a:t>(script in the notes)</a:t>
            </a:r>
          </a:p>
          <a:p>
            <a:endParaRPr lang="en-US" dirty="0"/>
          </a:p>
        </p:txBody>
      </p:sp>
    </p:spTree>
    <p:extLst>
      <p:ext uri="{BB962C8B-B14F-4D97-AF65-F5344CB8AC3E}">
        <p14:creationId xmlns:p14="http://schemas.microsoft.com/office/powerpoint/2010/main" val="6429153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4294967295"/>
          </p:nvPr>
        </p:nvSpPr>
        <p:spPr>
          <a:xfrm>
            <a:off x="274638" y="1212850"/>
            <a:ext cx="11887200" cy="4111895"/>
          </a:xfrm>
          <a:prstGeom prst="rect">
            <a:avLst/>
          </a:prstGeom>
        </p:spPr>
        <p:txBody>
          <a:bodyPr/>
          <a:lstStyle/>
          <a:p>
            <a:r>
              <a:rPr lang="en-US" dirty="0"/>
              <a:t>Session Objective(s</a:t>
            </a:r>
            <a:r>
              <a:rPr lang="en-US" dirty="0" smtClean="0"/>
              <a:t>): </a:t>
            </a:r>
            <a:endParaRPr lang="en-US" dirty="0"/>
          </a:p>
          <a:p>
            <a:pPr lvl="1"/>
            <a:r>
              <a:rPr lang="en-US" dirty="0" smtClean="0"/>
              <a:t>Troubleshoot performance problems with In-Memory OLTP</a:t>
            </a:r>
            <a:endParaRPr lang="en-US" dirty="0"/>
          </a:p>
          <a:p>
            <a:pPr lvl="1"/>
            <a:r>
              <a:rPr lang="en-US" dirty="0" smtClean="0"/>
              <a:t>Assess why you are not successful when migrating to In-Memory OLTP</a:t>
            </a:r>
            <a:endParaRPr lang="en-US" dirty="0"/>
          </a:p>
          <a:p>
            <a:r>
              <a:rPr lang="en-US" dirty="0"/>
              <a:t>Key </a:t>
            </a:r>
            <a:r>
              <a:rPr lang="en-US" dirty="0" smtClean="0"/>
              <a:t>Takeaways</a:t>
            </a:r>
            <a:endParaRPr lang="en-US" dirty="0"/>
          </a:p>
          <a:p>
            <a:pPr lvl="1"/>
            <a:r>
              <a:rPr lang="en-US" dirty="0" smtClean="0"/>
              <a:t>In-Memory OLTP performance improvement can be limited due to slow log IO or lack of concurrency</a:t>
            </a:r>
          </a:p>
          <a:p>
            <a:pPr lvl="1"/>
            <a:r>
              <a:rPr lang="en-US" dirty="0" smtClean="0"/>
              <a:t>Memory-optimized indexes are different from disk-based indexes, and require special consideration</a:t>
            </a:r>
          </a:p>
          <a:p>
            <a:pPr lvl="1"/>
            <a:endParaRPr lang="en-US" dirty="0"/>
          </a:p>
        </p:txBody>
      </p:sp>
      <p:sp>
        <p:nvSpPr>
          <p:cNvPr id="4" name="Title 3"/>
          <p:cNvSpPr>
            <a:spLocks noGrp="1"/>
          </p:cNvSpPr>
          <p:nvPr>
            <p:ph type="title"/>
          </p:nvPr>
        </p:nvSpPr>
        <p:spPr/>
        <p:txBody>
          <a:bodyPr/>
          <a:lstStyle/>
          <a:p>
            <a:r>
              <a:rPr lang="en-US" sz="4800" dirty="0" smtClean="0"/>
              <a:t>In review: Session </a:t>
            </a:r>
            <a:r>
              <a:rPr lang="en-US" sz="4800" dirty="0"/>
              <a:t>Objectives </a:t>
            </a:r>
            <a:r>
              <a:rPr lang="en-US" sz="4800" dirty="0" smtClean="0"/>
              <a:t>And </a:t>
            </a:r>
            <a:r>
              <a:rPr lang="en-US" sz="4800" dirty="0"/>
              <a:t>Takeaways</a:t>
            </a:r>
          </a:p>
        </p:txBody>
      </p:sp>
    </p:spTree>
    <p:extLst>
      <p:ext uri="{BB962C8B-B14F-4D97-AF65-F5344CB8AC3E}">
        <p14:creationId xmlns:p14="http://schemas.microsoft.com/office/powerpoint/2010/main" val="2795484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212850"/>
            <a:ext cx="12070012" cy="5330690"/>
          </a:xfrm>
        </p:spPr>
        <p:txBody>
          <a:bodyPr/>
          <a:lstStyle/>
          <a:p>
            <a:pPr lvl="0">
              <a:spcBef>
                <a:spcPts val="2400"/>
              </a:spcBef>
            </a:pPr>
            <a:r>
              <a:rPr lang="en-US" sz="3600" dirty="0" smtClean="0">
                <a:gradFill>
                  <a:gsLst>
                    <a:gs pos="1250">
                      <a:schemeClr val="tx1"/>
                    </a:gs>
                    <a:gs pos="100000">
                      <a:schemeClr val="tx1"/>
                    </a:gs>
                  </a:gsLst>
                  <a:lin ang="5400000" scaled="0"/>
                </a:gradFill>
              </a:rPr>
              <a:t>Breakout Sessions (in logical order)</a:t>
            </a:r>
          </a:p>
          <a:p>
            <a:pPr lvl="1">
              <a:spcBef>
                <a:spcPts val="2400"/>
              </a:spcBef>
            </a:pPr>
            <a:r>
              <a:rPr lang="en-US" sz="2000" dirty="0"/>
              <a:t>DBI-B287 - Microsoft SQL Server 2014: In-Memory OLTP Overview</a:t>
            </a:r>
            <a:endParaRPr lang="en-US" sz="2000" dirty="0" smtClean="0"/>
          </a:p>
          <a:p>
            <a:pPr lvl="1">
              <a:spcBef>
                <a:spcPts val="2400"/>
              </a:spcBef>
            </a:pPr>
            <a:r>
              <a:rPr lang="en-US" sz="2000" dirty="0" smtClean="0"/>
              <a:t>DBI-B386 </a:t>
            </a:r>
            <a:r>
              <a:rPr lang="en-US" sz="2000" dirty="0"/>
              <a:t>- Microsoft SQL Server 2014: In-Memory OLTP for Database </a:t>
            </a:r>
            <a:r>
              <a:rPr lang="en-US" sz="2000" dirty="0" smtClean="0"/>
              <a:t>Developers</a:t>
            </a:r>
          </a:p>
          <a:p>
            <a:pPr lvl="1">
              <a:spcBef>
                <a:spcPts val="2400"/>
              </a:spcBef>
            </a:pPr>
            <a:r>
              <a:rPr lang="en-US" sz="2000" dirty="0"/>
              <a:t>DBI-B385 - Microsoft SQL Server 2014: In-Memory OLTP for Database Administrators</a:t>
            </a:r>
            <a:endParaRPr lang="en-US" sz="2000" dirty="0" smtClean="0"/>
          </a:p>
          <a:p>
            <a:pPr lvl="1">
              <a:spcBef>
                <a:spcPts val="2400"/>
              </a:spcBef>
            </a:pPr>
            <a:r>
              <a:rPr lang="en-US" sz="2000" dirty="0"/>
              <a:t>DBI-B384 - Microsoft SQL Server 2014: In-Memory OLTP End-to-End: Preparing for Migration</a:t>
            </a:r>
            <a:endParaRPr lang="en-US" sz="2000" dirty="0" smtClean="0"/>
          </a:p>
          <a:p>
            <a:pPr lvl="1">
              <a:spcBef>
                <a:spcPts val="2400"/>
              </a:spcBef>
            </a:pPr>
            <a:r>
              <a:rPr lang="en-US" sz="2000" dirty="0"/>
              <a:t>DBI-B315 - Microsoft SQL Server 2014: In-Memory OLTP: Memory/Storage Monitoring and </a:t>
            </a:r>
            <a:r>
              <a:rPr lang="en-US" sz="2000" dirty="0" smtClean="0"/>
              <a:t>Troubleshooting</a:t>
            </a:r>
          </a:p>
          <a:p>
            <a:pPr lvl="1">
              <a:spcBef>
                <a:spcPts val="2400"/>
              </a:spcBef>
            </a:pPr>
            <a:r>
              <a:rPr lang="en-US" sz="2000" dirty="0"/>
              <a:t>DBI-B488 - Microsoft SQL Server 2014: In-Memory OLTP Performance </a:t>
            </a:r>
            <a:r>
              <a:rPr lang="en-US" sz="2000" dirty="0" smtClean="0"/>
              <a:t>Troubleshooting</a:t>
            </a:r>
          </a:p>
          <a:p>
            <a:pPr lvl="1">
              <a:spcBef>
                <a:spcPts val="2400"/>
              </a:spcBef>
            </a:pPr>
            <a:r>
              <a:rPr lang="en-US" sz="2000" dirty="0"/>
              <a:t>DBI-B313 - Microsoft SQL Server 2014: In-Memory OLTP Customer Deployments and Lessons Learned</a:t>
            </a:r>
            <a:endParaRPr lang="en-US" sz="2000" dirty="0">
              <a:gradFill>
                <a:gsLst>
                  <a:gs pos="125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smtClean="0"/>
              <a:t>Related content at TechEd</a:t>
            </a:r>
            <a:endParaRPr lang="en-US" dirty="0"/>
          </a:p>
        </p:txBody>
      </p:sp>
    </p:spTree>
    <p:extLst>
      <p:ext uri="{BB962C8B-B14F-4D97-AF65-F5344CB8AC3E}">
        <p14:creationId xmlns:p14="http://schemas.microsoft.com/office/powerpoint/2010/main" val="6793061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798510"/>
          </a:xfrm>
        </p:spPr>
        <p:txBody>
          <a:bodyPr/>
          <a:lstStyle/>
          <a:p>
            <a:r>
              <a:rPr lang="en-US" sz="2400" dirty="0"/>
              <a:t>In-Memory OLTP Sample Database and Workload (based on </a:t>
            </a:r>
            <a:r>
              <a:rPr lang="en-US" sz="2400" dirty="0" err="1"/>
              <a:t>AdventureWorks</a:t>
            </a:r>
            <a:r>
              <a:rPr lang="en-US" sz="2400" dirty="0"/>
              <a:t>)</a:t>
            </a:r>
          </a:p>
          <a:p>
            <a:pPr lvl="1"/>
            <a:r>
              <a:rPr lang="en-US" sz="1200" dirty="0">
                <a:hlinkClick r:id="rId2"/>
              </a:rPr>
              <a:t>http://msdn.microsoft.com/en-us/library/dn511655(v=sql.120).</a:t>
            </a:r>
            <a:r>
              <a:rPr lang="en-US" sz="1200" dirty="0" smtClean="0">
                <a:hlinkClick r:id="rId2"/>
              </a:rPr>
              <a:t>aspx</a:t>
            </a:r>
            <a:endParaRPr lang="en-US" sz="1200" dirty="0" smtClean="0"/>
          </a:p>
          <a:p>
            <a:r>
              <a:rPr lang="en-US" sz="2400" dirty="0" smtClean="0"/>
              <a:t>Hardware </a:t>
            </a:r>
            <a:r>
              <a:rPr lang="en-US" sz="2400" dirty="0"/>
              <a:t>Considerations for In-Memory OLTP</a:t>
            </a:r>
          </a:p>
          <a:p>
            <a:pPr lvl="1"/>
            <a:r>
              <a:rPr lang="en-US" sz="1200" dirty="0">
                <a:hlinkClick r:id="rId3"/>
              </a:rPr>
              <a:t>http://</a:t>
            </a:r>
            <a:r>
              <a:rPr lang="en-US" sz="1200" dirty="0" smtClean="0">
                <a:hlinkClick r:id="rId3"/>
              </a:rPr>
              <a:t>blogs.technet.com/b/dataplatforminsider/archive/2013/08/01/hardware-considerations-for-in-memory-oltp-in-sql-server-2014.aspx</a:t>
            </a:r>
            <a:endParaRPr lang="en-US" sz="1200" dirty="0" smtClean="0"/>
          </a:p>
          <a:p>
            <a:r>
              <a:rPr lang="en-US" sz="2400" dirty="0" smtClean="0"/>
              <a:t>Indexes</a:t>
            </a:r>
            <a:endParaRPr lang="en-US" sz="2400" dirty="0"/>
          </a:p>
          <a:p>
            <a:pPr lvl="1"/>
            <a:r>
              <a:rPr lang="en-US" sz="1200" dirty="0"/>
              <a:t>Guidelines for using indexes: </a:t>
            </a:r>
            <a:r>
              <a:rPr lang="en-US" sz="1200" dirty="0">
                <a:hlinkClick r:id="rId4"/>
              </a:rPr>
              <a:t>http://msdn.microsoft.com/en-us/library/dn133166(v=sql.120).</a:t>
            </a:r>
            <a:r>
              <a:rPr lang="en-US" sz="1200" dirty="0" smtClean="0">
                <a:hlinkClick r:id="rId4"/>
              </a:rPr>
              <a:t>aspx</a:t>
            </a:r>
            <a:endParaRPr lang="en-US" sz="1200" dirty="0" smtClean="0"/>
          </a:p>
          <a:p>
            <a:pPr lvl="1"/>
            <a:r>
              <a:rPr lang="en-US" sz="1200" dirty="0" smtClean="0"/>
              <a:t>Picking </a:t>
            </a:r>
            <a:r>
              <a:rPr lang="en-US" sz="1200" dirty="0"/>
              <a:t>the right </a:t>
            </a:r>
            <a:r>
              <a:rPr lang="en-US" sz="1200" dirty="0" err="1"/>
              <a:t>bucket_count</a:t>
            </a:r>
            <a:r>
              <a:rPr lang="en-US" sz="1200" dirty="0"/>
              <a:t>: </a:t>
            </a:r>
            <a:r>
              <a:rPr lang="en-US" sz="1200" dirty="0">
                <a:hlinkClick r:id="rId5"/>
              </a:rPr>
              <a:t>http://msdn.microsoft.com/en-us/library/dn494956(v=sql.120).</a:t>
            </a:r>
            <a:r>
              <a:rPr lang="en-US" sz="1200" dirty="0" smtClean="0">
                <a:hlinkClick r:id="rId5"/>
              </a:rPr>
              <a:t>aspx</a:t>
            </a:r>
            <a:endParaRPr lang="en-US" sz="1200" dirty="0" smtClean="0"/>
          </a:p>
          <a:p>
            <a:r>
              <a:rPr lang="en-US" sz="2400" dirty="0" smtClean="0"/>
              <a:t>Index </a:t>
            </a:r>
            <a:r>
              <a:rPr lang="en-US" sz="2400" dirty="0"/>
              <a:t>troubleshooting:</a:t>
            </a:r>
          </a:p>
          <a:p>
            <a:pPr lvl="1"/>
            <a:r>
              <a:rPr lang="en-US" sz="1200" dirty="0">
                <a:hlinkClick r:id="rId6"/>
              </a:rPr>
              <a:t>http://</a:t>
            </a:r>
            <a:r>
              <a:rPr lang="en-US" sz="1200" dirty="0" smtClean="0">
                <a:hlinkClick r:id="rId6"/>
              </a:rPr>
              <a:t>blogs.technet.com/b/dataplatforminsider/archive/2013/10/09/troubleshooting-common-performance-problems-with-memory-optimized-hash-indexes.aspx</a:t>
            </a:r>
            <a:endParaRPr lang="en-US" sz="1200" dirty="0" smtClean="0"/>
          </a:p>
          <a:p>
            <a:pPr lvl="1"/>
            <a:r>
              <a:rPr lang="en-US" sz="1200" dirty="0" smtClean="0">
                <a:hlinkClick r:id="rId7"/>
              </a:rPr>
              <a:t>http</a:t>
            </a:r>
            <a:r>
              <a:rPr lang="en-US" sz="1200" dirty="0">
                <a:hlinkClick r:id="rId7"/>
              </a:rPr>
              <a:t>://</a:t>
            </a:r>
            <a:r>
              <a:rPr lang="en-US" sz="1200" dirty="0" smtClean="0">
                <a:hlinkClick r:id="rId7"/>
              </a:rPr>
              <a:t>blogs.technet.com/b/dataplatforminsider/archive/2014/01/30/in-memory-oltp-index-troubleshooting-part-ii.aspx</a:t>
            </a:r>
            <a:endParaRPr lang="en-US" sz="1200" dirty="0" smtClean="0"/>
          </a:p>
          <a:p>
            <a:r>
              <a:rPr lang="en-US" sz="2400" dirty="0" smtClean="0"/>
              <a:t>Query Processing for memory-optimized tables:</a:t>
            </a:r>
          </a:p>
          <a:p>
            <a:pPr lvl="1"/>
            <a:r>
              <a:rPr lang="en-US" sz="1200" dirty="0">
                <a:hlinkClick r:id="rId8"/>
              </a:rPr>
              <a:t>http://technet.microsoft.com/en-us/library/dn205319(v=sql.120).</a:t>
            </a:r>
            <a:r>
              <a:rPr lang="en-US" sz="1200" dirty="0" smtClean="0">
                <a:hlinkClick r:id="rId8"/>
              </a:rPr>
              <a:t>aspx</a:t>
            </a:r>
            <a:endParaRPr lang="en-US" sz="1200" dirty="0" smtClean="0"/>
          </a:p>
          <a:p>
            <a:r>
              <a:rPr lang="en-US" sz="2400" dirty="0" smtClean="0"/>
              <a:t>Natively Compiled Stored Procedures:</a:t>
            </a:r>
          </a:p>
          <a:p>
            <a:pPr lvl="1"/>
            <a:r>
              <a:rPr lang="en-US" sz="1200" dirty="0" err="1" smtClean="0"/>
              <a:t>Perf</a:t>
            </a:r>
            <a:r>
              <a:rPr lang="en-US" sz="1200" dirty="0"/>
              <a:t> monitoring: </a:t>
            </a:r>
            <a:r>
              <a:rPr lang="en-US" sz="1200" dirty="0">
                <a:hlinkClick r:id="rId9"/>
              </a:rPr>
              <a:t>http://technet.microsoft.com/en-us/library/dn452282(v=sql.120).</a:t>
            </a:r>
            <a:r>
              <a:rPr lang="en-US" sz="1200" dirty="0" smtClean="0">
                <a:hlinkClick r:id="rId9"/>
              </a:rPr>
              <a:t>aspx</a:t>
            </a:r>
            <a:endParaRPr lang="en-US" sz="1200" dirty="0" smtClean="0"/>
          </a:p>
          <a:p>
            <a:pPr lvl="1"/>
            <a:r>
              <a:rPr lang="en-US" sz="1200" dirty="0"/>
              <a:t>Guidelines on usage: </a:t>
            </a:r>
            <a:r>
              <a:rPr lang="en-US" sz="1200" dirty="0">
                <a:hlinkClick r:id="rId10"/>
              </a:rPr>
              <a:t>http://</a:t>
            </a:r>
            <a:r>
              <a:rPr lang="en-US" sz="1200" dirty="0" smtClean="0">
                <a:hlinkClick r:id="rId10"/>
              </a:rPr>
              <a:t>blogs.technet.com/b/dataplatforminsider/archive/2014/02/21/using-natively-compiled-stored-procedures-in-sql-server-2014.aspx</a:t>
            </a:r>
            <a:endParaRPr lang="en-US" sz="1200" dirty="0" smtClean="0"/>
          </a:p>
          <a:p>
            <a:r>
              <a:rPr lang="en-US" sz="2400" dirty="0" smtClean="0"/>
              <a:t>Analysis </a:t>
            </a:r>
            <a:r>
              <a:rPr lang="en-US" sz="2400" dirty="0"/>
              <a:t>and Migration tools</a:t>
            </a:r>
          </a:p>
          <a:p>
            <a:pPr lvl="1"/>
            <a:r>
              <a:rPr lang="en-US" sz="1200" dirty="0">
                <a:hlinkClick r:id="rId11"/>
              </a:rPr>
              <a:t>http://technet.microsoft.com/en-us/library/dn205133(v=sql.120).</a:t>
            </a:r>
            <a:r>
              <a:rPr lang="en-US" sz="1200" dirty="0" smtClean="0">
                <a:hlinkClick r:id="rId11"/>
              </a:rPr>
              <a:t>aspx</a:t>
            </a:r>
            <a:endParaRPr lang="en-US" sz="1200" dirty="0" smtClean="0"/>
          </a:p>
          <a:p>
            <a:pPr lvl="1"/>
            <a:r>
              <a:rPr lang="en-US" sz="1200" dirty="0" smtClean="0">
                <a:hlinkClick r:id="rId12"/>
              </a:rPr>
              <a:t>http</a:t>
            </a:r>
            <a:r>
              <a:rPr lang="en-US" sz="1200" dirty="0">
                <a:hlinkClick r:id="rId12"/>
              </a:rPr>
              <a:t>://technet.microsoft.com/en-us/library/dn284308(v=sql.120).</a:t>
            </a:r>
            <a:r>
              <a:rPr lang="en-US" sz="1200" dirty="0" smtClean="0">
                <a:hlinkClick r:id="rId12"/>
              </a:rPr>
              <a:t>aspx</a:t>
            </a:r>
            <a:endParaRPr lang="en-US" sz="1200" dirty="0" smtClean="0"/>
          </a:p>
          <a:p>
            <a:pPr lvl="1"/>
            <a:r>
              <a:rPr lang="en-US" sz="1200" dirty="0" smtClean="0">
                <a:hlinkClick r:id="rId13"/>
              </a:rPr>
              <a:t>http</a:t>
            </a:r>
            <a:r>
              <a:rPr lang="en-US" sz="1200" dirty="0">
                <a:hlinkClick r:id="rId13"/>
              </a:rPr>
              <a:t>://technet.microsoft.com/en-us/library/dn358355(v=sql.120).</a:t>
            </a:r>
            <a:r>
              <a:rPr lang="en-US" sz="1200" dirty="0" smtClean="0">
                <a:hlinkClick r:id="rId13"/>
              </a:rPr>
              <a:t>aspx</a:t>
            </a:r>
            <a:endParaRPr lang="en-US" sz="1200" dirty="0" smtClean="0"/>
          </a:p>
          <a:p>
            <a:endParaRPr lang="en-US" sz="2400" dirty="0"/>
          </a:p>
        </p:txBody>
      </p:sp>
      <p:sp>
        <p:nvSpPr>
          <p:cNvPr id="3" name="Title 2"/>
          <p:cNvSpPr>
            <a:spLocks noGrp="1"/>
          </p:cNvSpPr>
          <p:nvPr>
            <p:ph type="title"/>
          </p:nvPr>
        </p:nvSpPr>
        <p:spPr/>
        <p:txBody>
          <a:bodyPr/>
          <a:lstStyle/>
          <a:p>
            <a:r>
              <a:rPr lang="en-US" dirty="0"/>
              <a:t>Related content online</a:t>
            </a:r>
          </a:p>
        </p:txBody>
      </p:sp>
    </p:spTree>
    <p:extLst>
      <p:ext uri="{BB962C8B-B14F-4D97-AF65-F5344CB8AC3E}">
        <p14:creationId xmlns:p14="http://schemas.microsoft.com/office/powerpoint/2010/main" val="156326904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resources</a:t>
            </a:r>
            <a:endParaRPr lang="en-US" dirty="0"/>
          </a:p>
        </p:txBody>
      </p:sp>
      <p:sp>
        <p:nvSpPr>
          <p:cNvPr id="6" name="Rectangle 5"/>
          <p:cNvSpPr/>
          <p:nvPr/>
        </p:nvSpPr>
        <p:spPr bwMode="auto">
          <a:xfrm>
            <a:off x="228059" y="1214474"/>
            <a:ext cx="11882736"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4" tIns="146218" rIns="182774" bIns="146218" numCol="1" spcCol="0" rtlCol="0" fromWordArt="0" anchor="t" anchorCtr="0" forceAA="0" compatLnSpc="1">
            <a:prstTxWarp prst="textNoShape">
              <a:avLst/>
            </a:prstTxWarp>
            <a:noAutofit/>
          </a:bodyPr>
          <a:lstStyle/>
          <a:p>
            <a:pPr algn="ctr" defTabSz="931924"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25368" y="1592855"/>
            <a:ext cx="11785427" cy="5157901"/>
          </a:xfrm>
          <a:prstGeom prst="rect">
            <a:avLst/>
          </a:prstGeom>
        </p:spPr>
        <p:txBody>
          <a:bodyPr wrap="square" lIns="91387" tIns="45695" rIns="91387" bIns="45695">
            <a:spAutoFit/>
          </a:bodyPr>
          <a:lstStyle/>
          <a:p>
            <a:pPr marL="571165" indent="-571165" defTabSz="932194">
              <a:lnSpc>
                <a:spcPct val="90000"/>
              </a:lnSpc>
              <a:spcBef>
                <a:spcPct val="20000"/>
              </a:spcBef>
              <a:buSzPct val="105000"/>
              <a:buFontTx/>
              <a:buBlip>
                <a:blip r:embed="rId3"/>
              </a:buBlip>
            </a:pPr>
            <a:r>
              <a:rPr lang="en-US" sz="3570" b="1" dirty="0">
                <a:gradFill>
                  <a:gsLst>
                    <a:gs pos="1250">
                      <a:srgbClr val="FFFFFF"/>
                    </a:gs>
                    <a:gs pos="100000">
                      <a:srgbClr val="FFFFFF"/>
                    </a:gs>
                  </a:gsLst>
                  <a:lin ang="5400000" scaled="0"/>
                </a:gradFill>
                <a:latin typeface="Segoe UI Light"/>
              </a:rPr>
              <a:t>Download Microsoft SQL Server 2014</a:t>
            </a:r>
          </a:p>
          <a:p>
            <a:pPr indent="-932559" defTabSz="932194">
              <a:lnSpc>
                <a:spcPct val="90000"/>
              </a:lnSpc>
              <a:spcBef>
                <a:spcPct val="20000"/>
              </a:spcBef>
              <a:buSzPct val="105000"/>
            </a:pPr>
            <a:r>
              <a:rPr lang="en-US" sz="3264" dirty="0">
                <a:solidFill>
                  <a:srgbClr val="7FBA00">
                    <a:lumMod val="60000"/>
                    <a:lumOff val="40000"/>
                  </a:srgbClr>
                </a:solidFill>
                <a:latin typeface="Segoe UI Light"/>
              </a:rPr>
              <a:t>     http://www.trySQLSever.com</a:t>
            </a:r>
          </a:p>
          <a:p>
            <a:pPr indent="-932559" defTabSz="932194">
              <a:lnSpc>
                <a:spcPct val="90000"/>
              </a:lnSpc>
              <a:spcBef>
                <a:spcPct val="20000"/>
              </a:spcBef>
              <a:buSzPct val="105000"/>
            </a:pPr>
            <a:endParaRPr lang="en-US" sz="2856" dirty="0">
              <a:solidFill>
                <a:srgbClr val="7FBA00">
                  <a:lumMod val="60000"/>
                  <a:lumOff val="40000"/>
                </a:srgbClr>
              </a:solidFill>
              <a:latin typeface="Segoe UI Light"/>
            </a:endParaRPr>
          </a:p>
          <a:p>
            <a:pPr marL="571165" indent="-571165" defTabSz="932194">
              <a:lnSpc>
                <a:spcPct val="90000"/>
              </a:lnSpc>
              <a:spcBef>
                <a:spcPct val="20000"/>
              </a:spcBef>
              <a:buSzPct val="105000"/>
              <a:buFontTx/>
              <a:buBlip>
                <a:blip r:embed="rId3"/>
              </a:buBlip>
            </a:pPr>
            <a:r>
              <a:rPr lang="en-US" sz="3672" b="1" dirty="0">
                <a:gradFill>
                  <a:gsLst>
                    <a:gs pos="1250">
                      <a:srgbClr val="FFFFFF"/>
                    </a:gs>
                    <a:gs pos="100000">
                      <a:srgbClr val="FFFFFF"/>
                    </a:gs>
                  </a:gsLst>
                  <a:lin ang="5400000" scaled="0"/>
                </a:gradFill>
                <a:latin typeface="Segoe UI Light"/>
              </a:rPr>
              <a:t>Try out Power BI for Office 365!</a:t>
            </a:r>
          </a:p>
          <a:p>
            <a:pPr marL="466279" lvl="2" defTabSz="932194">
              <a:lnSpc>
                <a:spcPct val="90000"/>
              </a:lnSpc>
              <a:spcBef>
                <a:spcPct val="20000"/>
              </a:spcBef>
              <a:buSzPct val="105000"/>
            </a:pPr>
            <a:r>
              <a:rPr lang="en-US" sz="3264" dirty="0">
                <a:gradFill>
                  <a:gsLst>
                    <a:gs pos="1250">
                      <a:srgbClr val="FFFFFF"/>
                    </a:gs>
                    <a:gs pos="100000">
                      <a:srgbClr val="FFFFFF"/>
                    </a:gs>
                  </a:gsLst>
                  <a:lin ang="5400000" scaled="0"/>
                </a:gradFill>
                <a:latin typeface="Segoe UI Light"/>
              </a:rPr>
              <a:t> </a:t>
            </a:r>
            <a:r>
              <a:rPr lang="en-US" sz="3264" dirty="0">
                <a:solidFill>
                  <a:srgbClr val="7FBA00">
                    <a:lumMod val="60000"/>
                    <a:lumOff val="40000"/>
                  </a:srgbClr>
                </a:solidFill>
                <a:latin typeface="Segoe UI Light"/>
              </a:rPr>
              <a:t>http://www.powerbi.com</a:t>
            </a:r>
          </a:p>
          <a:p>
            <a:pPr defTabSz="932194">
              <a:lnSpc>
                <a:spcPct val="90000"/>
              </a:lnSpc>
              <a:spcBef>
                <a:spcPct val="20000"/>
              </a:spcBef>
              <a:buSzPct val="105000"/>
            </a:pPr>
            <a:endParaRPr lang="en-US" sz="2856" b="1" dirty="0">
              <a:gradFill>
                <a:gsLst>
                  <a:gs pos="1250">
                    <a:srgbClr val="FFFFFF"/>
                  </a:gs>
                  <a:gs pos="100000">
                    <a:srgbClr val="FFFFFF"/>
                  </a:gs>
                </a:gsLst>
                <a:lin ang="5400000" scaled="0"/>
              </a:gradFill>
              <a:latin typeface="Segoe UI Light"/>
            </a:endParaRPr>
          </a:p>
          <a:p>
            <a:pPr marL="571165" indent="-571165" defTabSz="932194">
              <a:lnSpc>
                <a:spcPct val="90000"/>
              </a:lnSpc>
              <a:spcBef>
                <a:spcPct val="20000"/>
              </a:spcBef>
              <a:buSzPct val="105000"/>
              <a:buFontTx/>
              <a:buBlip>
                <a:blip r:embed="rId3"/>
              </a:buBlip>
            </a:pPr>
            <a:r>
              <a:rPr lang="en-US" sz="3672" b="1" dirty="0">
                <a:gradFill>
                  <a:gsLst>
                    <a:gs pos="1250">
                      <a:srgbClr val="FFFFFF"/>
                    </a:gs>
                    <a:gs pos="100000">
                      <a:srgbClr val="FFFFFF"/>
                    </a:gs>
                  </a:gsLst>
                  <a:lin ang="5400000" scaled="0"/>
                </a:gradFill>
                <a:latin typeface="Segoe UI Light"/>
              </a:rPr>
              <a:t>Sign up for Microsoft HDInsight today!</a:t>
            </a:r>
          </a:p>
          <a:p>
            <a:pPr marL="466279" lvl="2" defTabSz="932194">
              <a:lnSpc>
                <a:spcPct val="90000"/>
              </a:lnSpc>
              <a:spcBef>
                <a:spcPct val="20000"/>
              </a:spcBef>
              <a:buSzPct val="105000"/>
            </a:pPr>
            <a:r>
              <a:rPr lang="en-US" sz="3264" dirty="0">
                <a:gradFill>
                  <a:gsLst>
                    <a:gs pos="1250">
                      <a:srgbClr val="FFFFFF"/>
                    </a:gs>
                    <a:gs pos="100000">
                      <a:srgbClr val="FFFFFF"/>
                    </a:gs>
                  </a:gsLst>
                  <a:lin ang="5400000" scaled="0"/>
                </a:gradFill>
                <a:latin typeface="Segoe UI Light"/>
              </a:rPr>
              <a:t> </a:t>
            </a:r>
            <a:r>
              <a:rPr lang="en-US" sz="3264" dirty="0">
                <a:solidFill>
                  <a:srgbClr val="7FBA00">
                    <a:lumMod val="60000"/>
                    <a:lumOff val="40000"/>
                  </a:srgbClr>
                </a:solidFill>
                <a:latin typeface="Segoe UI Light"/>
              </a:rPr>
              <a:t>http://microsoft.com/bigdata</a:t>
            </a:r>
          </a:p>
          <a:p>
            <a:pPr marL="571165" indent="-571165" defTabSz="932194">
              <a:lnSpc>
                <a:spcPct val="90000"/>
              </a:lnSpc>
              <a:spcBef>
                <a:spcPct val="20000"/>
              </a:spcBef>
              <a:buSzPct val="105000"/>
              <a:buFontTx/>
              <a:buBlip>
                <a:blip r:embed="rId3"/>
              </a:buBlip>
            </a:pPr>
            <a:endParaRPr lang="en-US" sz="3570" dirty="0">
              <a:gradFill>
                <a:gsLst>
                  <a:gs pos="1250">
                    <a:srgbClr val="FFFFFF"/>
                  </a:gs>
                  <a:gs pos="100000">
                    <a:srgbClr val="FFFFFF"/>
                  </a:gs>
                </a:gsLst>
                <a:lin ang="5400000" scaled="0"/>
              </a:gradFill>
              <a:latin typeface="Segoe UI Light"/>
            </a:endParaRPr>
          </a:p>
        </p:txBody>
      </p:sp>
      <p:sp>
        <p:nvSpPr>
          <p:cNvPr id="8" name="Rectangle 7"/>
          <p:cNvSpPr/>
          <p:nvPr/>
        </p:nvSpPr>
        <p:spPr bwMode="invGray">
          <a:xfrm>
            <a:off x="325367" y="3849983"/>
            <a:ext cx="11785427" cy="1116982"/>
          </a:xfrm>
          <a:prstGeom prst="rect">
            <a:avLst/>
          </a:prstGeom>
        </p:spPr>
        <p:txBody>
          <a:bodyPr wrap="square" lIns="91387" tIns="45695" rIns="91387" bIns="45695">
            <a:spAutoFit/>
          </a:bodyPr>
          <a:lstStyle/>
          <a:p>
            <a:pPr marL="466280" lvl="1" defTabSz="932194">
              <a:lnSpc>
                <a:spcPct val="90000"/>
              </a:lnSpc>
              <a:spcBef>
                <a:spcPct val="20000"/>
              </a:spcBef>
              <a:buSzPct val="105000"/>
            </a:pPr>
            <a:endParaRPr lang="en-US" sz="3264" b="1" dirty="0">
              <a:solidFill>
                <a:srgbClr val="FFFFFF"/>
              </a:solidFill>
              <a:latin typeface="Segoe UI Light"/>
            </a:endParaRPr>
          </a:p>
          <a:p>
            <a:pPr marL="466280" lvl="1" defTabSz="932194">
              <a:lnSpc>
                <a:spcPct val="90000"/>
              </a:lnSpc>
              <a:spcBef>
                <a:spcPct val="20000"/>
              </a:spcBef>
              <a:buSzPct val="105000"/>
            </a:pPr>
            <a:endParaRPr lang="en-US" sz="3264" b="1" dirty="0">
              <a:solidFill>
                <a:srgbClr val="FFFFFF"/>
              </a:solidFill>
              <a:latin typeface="Segoe UI Light"/>
            </a:endParaRPr>
          </a:p>
        </p:txBody>
      </p:sp>
      <p:sp useBgFill="1">
        <p:nvSpPr>
          <p:cNvPr id="11" name="Freeform 10"/>
          <p:cNvSpPr/>
          <p:nvPr/>
        </p:nvSpPr>
        <p:spPr bwMode="auto">
          <a:xfrm>
            <a:off x="2505" y="-1"/>
            <a:ext cx="12431473"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4" tIns="146218" rIns="182774" bIns="146218" numCol="1" spcCol="0" rtlCol="0" fromWordArt="0" anchor="t" anchorCtr="0" forceAA="0" compatLnSpc="1">
            <a:prstTxWarp prst="textNoShape">
              <a:avLst/>
            </a:prstTxWarp>
            <a:noAutofit/>
          </a:bodyPr>
          <a:lstStyle/>
          <a:p>
            <a:pPr algn="ctr" defTabSz="931924"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082502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nodePh="1">
                                  <p:stCondLst>
                                    <p:cond delay="1000"/>
                                  </p:stCondLst>
                                  <p:endCondLst>
                                    <p:cond evt="begin" delay="0">
                                      <p:tn val="13"/>
                                    </p:cond>
                                  </p:end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In-Memory </a:t>
            </a:r>
            <a:r>
              <a:rPr lang="en-US" sz="5400" dirty="0"/>
              <a:t>OLTP </a:t>
            </a:r>
            <a:r>
              <a:rPr lang="en-US" sz="5400" dirty="0" smtClean="0"/>
              <a:t/>
            </a:r>
            <a:br>
              <a:rPr lang="en-US" sz="5400" dirty="0" smtClean="0"/>
            </a:br>
            <a:r>
              <a:rPr lang="en-US" sz="5400" dirty="0" err="1" smtClean="0"/>
              <a:t>Perf</a:t>
            </a:r>
            <a:r>
              <a:rPr lang="en-US" sz="5400" dirty="0" smtClean="0"/>
              <a:t> </a:t>
            </a:r>
            <a:r>
              <a:rPr lang="en-US" sz="5400" dirty="0"/>
              <a:t>Troubleshooting</a:t>
            </a:r>
          </a:p>
        </p:txBody>
      </p:sp>
      <p:sp>
        <p:nvSpPr>
          <p:cNvPr id="3" name="Text Placeholder 2"/>
          <p:cNvSpPr>
            <a:spLocks noGrp="1"/>
          </p:cNvSpPr>
          <p:nvPr>
            <p:ph type="body" sz="quarter" idx="14"/>
          </p:nvPr>
        </p:nvSpPr>
        <p:spPr/>
        <p:txBody>
          <a:bodyPr/>
          <a:lstStyle/>
          <a:p>
            <a:r>
              <a:rPr lang="en-US" dirty="0" smtClean="0"/>
              <a:t>Jos de </a:t>
            </a:r>
            <a:r>
              <a:rPr lang="en-US" dirty="0" err="1" smtClean="0"/>
              <a:t>Bruijn</a:t>
            </a:r>
            <a:endParaRPr lang="en-US" dirty="0" smtClean="0"/>
          </a:p>
          <a:p>
            <a:r>
              <a:rPr lang="en-US" sz="2800" dirty="0" smtClean="0"/>
              <a:t>jodebrui@microsoft.com</a:t>
            </a:r>
            <a:endParaRPr lang="en-US" sz="2800" dirty="0"/>
          </a:p>
        </p:txBody>
      </p:sp>
      <p:sp>
        <p:nvSpPr>
          <p:cNvPr id="4" name="Rectangle 3"/>
          <p:cNvSpPr/>
          <p:nvPr/>
        </p:nvSpPr>
        <p:spPr>
          <a:xfrm>
            <a:off x="11062348" y="296862"/>
            <a:ext cx="1093568" cy="369332"/>
          </a:xfrm>
          <a:prstGeom prst="rect">
            <a:avLst/>
          </a:prstGeom>
        </p:spPr>
        <p:txBody>
          <a:bodyPr wrap="none">
            <a:spAutoFit/>
          </a:bodyPr>
          <a:lstStyle/>
          <a:p>
            <a:pPr algn="r"/>
            <a:r>
              <a:rPr lang="en-US" dirty="0" smtClean="0">
                <a:gradFill>
                  <a:gsLst>
                    <a:gs pos="1250">
                      <a:srgbClr val="FFFFFF"/>
                    </a:gs>
                    <a:gs pos="99000">
                      <a:srgbClr val="FFFFFF"/>
                    </a:gs>
                  </a:gsLst>
                  <a:lin ang="5400000" scaled="0"/>
                </a:gradFill>
                <a:latin typeface="Segoe UI Light"/>
              </a:rPr>
              <a:t>DBI-B488</a:t>
            </a:r>
            <a:endParaRPr lang="en-US" dirty="0">
              <a:gradFill>
                <a:gsLst>
                  <a:gs pos="1250">
                    <a:srgbClr val="FFFFFF"/>
                  </a:gs>
                  <a:gs pos="99000">
                    <a:srgbClr val="FFFFFF"/>
                  </a:gs>
                </a:gsLst>
                <a:lin ang="5400000" scaled="0"/>
              </a:gradFill>
              <a:latin typeface="Segoe UI Light"/>
            </a:endParaRPr>
          </a:p>
        </p:txBody>
      </p:sp>
    </p:spTree>
    <p:extLst>
      <p:ext uri="{BB962C8B-B14F-4D97-AF65-F5344CB8AC3E}">
        <p14:creationId xmlns:p14="http://schemas.microsoft.com/office/powerpoint/2010/main" val="543070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rgbClr val="000000"/>
                      </a:gs>
                      <a:gs pos="100000">
                        <a:srgbClr val="000000"/>
                      </a:gs>
                    </a:gsLst>
                    <a:lin ang="5400000" scaled="0"/>
                  </a:gradFill>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solidFill>
                  <a:srgbClr val="FFFFFF"/>
                </a:solidFill>
              </a:endParaRPr>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2" name="Rectangle 21"/>
            <p:cNvSpPr/>
            <p:nvPr/>
          </p:nvSpPr>
          <p:spPr>
            <a:xfrm>
              <a:off x="6562627" y="5827493"/>
              <a:ext cx="2564292" cy="338554"/>
            </a:xfrm>
            <a:prstGeom prst="rect">
              <a:avLst/>
            </a:prstGeom>
          </p:spPr>
          <p:txBody>
            <a:bodyPr wrap="none" lIns="182880">
              <a:spAutoFit/>
            </a:bodyPr>
            <a:lstStyle/>
            <a:p>
              <a:pPr marL="0" lvl="1">
                <a:tabLst>
                  <a:tab pos="1828800" algn="l"/>
                </a:tabLst>
              </a:pPr>
              <a:r>
                <a:rPr lang="en-US" sz="1600" dirty="0">
                  <a:gradFill>
                    <a:gsLst>
                      <a:gs pos="1250">
                        <a:srgbClr val="000000"/>
                      </a:gs>
                      <a:gs pos="100000">
                        <a:srgbClr val="000000"/>
                      </a:gs>
                    </a:gsLst>
                    <a:lin ang="5400000" scaled="0"/>
                  </a:gradFill>
                  <a:ea typeface="Segoe UI" pitchFamily="34" charset="0"/>
                  <a:cs typeface="Segoe UI" pitchFamily="34" charset="0"/>
                </a:rPr>
                <a:t>Resources for Developers</a:t>
              </a: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http://microsoft.com/msdn </a:t>
              </a:r>
              <a:endParaRPr lang="en-US" dirty="0">
                <a:solidFill>
                  <a:srgbClr val="FFFFFF"/>
                </a:solidFill>
              </a:endParaRPr>
            </a:p>
          </p:txBody>
        </p:sp>
        <p:sp>
          <p:nvSpPr>
            <p:cNvPr id="24" name="Freeform 57"/>
            <p:cNvSpPr>
              <a:spLocks noEditPoints="1"/>
            </p:cNvSpPr>
            <p:nvPr/>
          </p:nvSpPr>
          <p:spPr bwMode="black">
            <a:xfrm>
              <a:off x="6168926" y="6020803"/>
              <a:ext cx="404813" cy="404812"/>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10 h 154"/>
                <a:gd name="T12" fmla="*/ 10 w 154"/>
                <a:gd name="T13" fmla="*/ 77 h 154"/>
                <a:gd name="T14" fmla="*/ 77 w 154"/>
                <a:gd name="T15" fmla="*/ 145 h 154"/>
                <a:gd name="T16" fmla="*/ 144 w 154"/>
                <a:gd name="T17" fmla="*/ 77 h 154"/>
                <a:gd name="T18" fmla="*/ 77 w 154"/>
                <a:gd name="T19" fmla="*/ 10 h 154"/>
                <a:gd name="T20" fmla="*/ 102 w 154"/>
                <a:gd name="T21" fmla="*/ 49 h 154"/>
                <a:gd name="T22" fmla="*/ 52 w 154"/>
                <a:gd name="T23" fmla="*/ 49 h 154"/>
                <a:gd name="T24" fmla="*/ 44 w 154"/>
                <a:gd name="T25" fmla="*/ 58 h 154"/>
                <a:gd name="T26" fmla="*/ 44 w 154"/>
                <a:gd name="T27" fmla="*/ 90 h 154"/>
                <a:gd name="T28" fmla="*/ 52 w 154"/>
                <a:gd name="T29" fmla="*/ 99 h 154"/>
                <a:gd name="T30" fmla="*/ 64 w 154"/>
                <a:gd name="T31" fmla="*/ 99 h 154"/>
                <a:gd name="T32" fmla="*/ 90 w 154"/>
                <a:gd name="T33" fmla="*/ 116 h 154"/>
                <a:gd name="T34" fmla="*/ 85 w 154"/>
                <a:gd name="T35" fmla="*/ 99 h 154"/>
                <a:gd name="T36" fmla="*/ 102 w 154"/>
                <a:gd name="T37" fmla="*/ 99 h 154"/>
                <a:gd name="T38" fmla="*/ 110 w 154"/>
                <a:gd name="T39" fmla="*/ 91 h 154"/>
                <a:gd name="T40" fmla="*/ 110 w 154"/>
                <a:gd name="T41" fmla="*/ 58 h 154"/>
                <a:gd name="T42" fmla="*/ 102 w 154"/>
                <a:gd name="T4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54">
                  <a:moveTo>
                    <a:pt x="77" y="154"/>
                  </a:moveTo>
                  <a:cubicBezTo>
                    <a:pt x="34" y="154"/>
                    <a:pt x="0" y="120"/>
                    <a:pt x="0" y="77"/>
                  </a:cubicBezTo>
                  <a:cubicBezTo>
                    <a:pt x="0" y="35"/>
                    <a:pt x="34" y="0"/>
                    <a:pt x="77" y="0"/>
                  </a:cubicBezTo>
                  <a:cubicBezTo>
                    <a:pt x="120" y="0"/>
                    <a:pt x="154" y="35"/>
                    <a:pt x="154" y="77"/>
                  </a:cubicBezTo>
                  <a:cubicBezTo>
                    <a:pt x="154" y="120"/>
                    <a:pt x="120" y="154"/>
                    <a:pt x="77" y="154"/>
                  </a:cubicBezTo>
                  <a:close/>
                  <a:moveTo>
                    <a:pt x="77" y="10"/>
                  </a:moveTo>
                  <a:cubicBezTo>
                    <a:pt x="40" y="10"/>
                    <a:pt x="10" y="40"/>
                    <a:pt x="10" y="77"/>
                  </a:cubicBezTo>
                  <a:cubicBezTo>
                    <a:pt x="10" y="114"/>
                    <a:pt x="40" y="145"/>
                    <a:pt x="77" y="145"/>
                  </a:cubicBezTo>
                  <a:cubicBezTo>
                    <a:pt x="114" y="145"/>
                    <a:pt x="144" y="114"/>
                    <a:pt x="144" y="77"/>
                  </a:cubicBezTo>
                  <a:cubicBezTo>
                    <a:pt x="144" y="40"/>
                    <a:pt x="114" y="10"/>
                    <a:pt x="77" y="10"/>
                  </a:cubicBezTo>
                  <a:close/>
                  <a:moveTo>
                    <a:pt x="102" y="49"/>
                  </a:moveTo>
                  <a:cubicBezTo>
                    <a:pt x="52" y="49"/>
                    <a:pt x="52" y="49"/>
                    <a:pt x="52" y="49"/>
                  </a:cubicBezTo>
                  <a:cubicBezTo>
                    <a:pt x="48" y="49"/>
                    <a:pt x="44" y="53"/>
                    <a:pt x="44" y="58"/>
                  </a:cubicBezTo>
                  <a:cubicBezTo>
                    <a:pt x="44" y="90"/>
                    <a:pt x="44" y="90"/>
                    <a:pt x="44" y="90"/>
                  </a:cubicBezTo>
                  <a:cubicBezTo>
                    <a:pt x="44" y="95"/>
                    <a:pt x="47" y="99"/>
                    <a:pt x="52" y="99"/>
                  </a:cubicBezTo>
                  <a:cubicBezTo>
                    <a:pt x="64" y="99"/>
                    <a:pt x="64" y="99"/>
                    <a:pt x="64" y="99"/>
                  </a:cubicBezTo>
                  <a:cubicBezTo>
                    <a:pt x="90" y="116"/>
                    <a:pt x="90" y="116"/>
                    <a:pt x="90" y="116"/>
                  </a:cubicBezTo>
                  <a:cubicBezTo>
                    <a:pt x="85" y="99"/>
                    <a:pt x="85" y="99"/>
                    <a:pt x="85" y="99"/>
                  </a:cubicBezTo>
                  <a:cubicBezTo>
                    <a:pt x="102" y="99"/>
                    <a:pt x="102" y="99"/>
                    <a:pt x="102" y="99"/>
                  </a:cubicBezTo>
                  <a:cubicBezTo>
                    <a:pt x="107" y="99"/>
                    <a:pt x="110" y="95"/>
                    <a:pt x="110" y="91"/>
                  </a:cubicBezTo>
                  <a:cubicBezTo>
                    <a:pt x="110" y="58"/>
                    <a:pt x="110" y="58"/>
                    <a:pt x="110" y="58"/>
                  </a:cubicBezTo>
                  <a:cubicBezTo>
                    <a:pt x="110" y="53"/>
                    <a:pt x="107" y="49"/>
                    <a:pt x="102" y="49"/>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rgbClr val="000000"/>
                      </a:gs>
                      <a:gs pos="100000">
                        <a:srgbClr val="000000"/>
                      </a:gs>
                    </a:gsLst>
                    <a:lin ang="5400000" scaled="0"/>
                  </a:gradFill>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rgbClr val="000000"/>
                      </a:gs>
                      <a:gs pos="100000">
                        <a:srgbClr val="000000"/>
                      </a:gs>
                    </a:gsLst>
                    <a:lin ang="5400000" scaled="0"/>
                  </a:gradFill>
                  <a:ea typeface="Segoe UI" pitchFamily="34" charset="0"/>
                  <a:cs typeface="Segoe UI" pitchFamily="34" charset="0"/>
                </a:rPr>
                <a:t>Sessions on Demand</a:t>
              </a:r>
              <a:endParaRPr lang="en-US" sz="1600" dirty="0">
                <a:gradFill>
                  <a:gsLst>
                    <a:gs pos="1250">
                      <a:srgbClr val="000000"/>
                    </a:gs>
                    <a:gs pos="100000">
                      <a:srgbClr val="000000"/>
                    </a:gs>
                  </a:gsLst>
                  <a:lin ang="5400000" scaled="0"/>
                </a:gradFill>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solidFill>
                    <a:srgbClr val="FFFFFF"/>
                  </a:solidFill>
                  <a:hlinkClick r:id="rId6"/>
                </a:rPr>
                <a:t>http://channel9.msdn.com/Events/TechEd</a:t>
              </a:r>
              <a:endParaRPr lang="en-US" dirty="0">
                <a:solidFill>
                  <a:srgbClr val="FFFFFF"/>
                </a:solidFill>
              </a:endParaRPr>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Tree>
    <p:extLst>
      <p:ext uri="{BB962C8B-B14F-4D97-AF65-F5344CB8AC3E}">
        <p14:creationId xmlns:p14="http://schemas.microsoft.com/office/powerpoint/2010/main" val="315067334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9698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1139839726"/>
      </p:ext>
    </p:extLst>
  </p:cSld>
  <p:clrMapOvr>
    <a:masterClrMapping/>
  </p:clrMapOvr>
  <p:transition spd="slow">
    <p:pu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a:t>
            </a:r>
            <a:r>
              <a:rPr lang="en-US" sz="700" dirty="0" smtClean="0">
                <a:gradFill>
                  <a:gsLst>
                    <a:gs pos="0">
                      <a:srgbClr val="FFFFFF"/>
                    </a:gs>
                    <a:gs pos="100000">
                      <a:srgbClr val="FFFFFF"/>
                    </a:gs>
                  </a:gsLst>
                  <a:lin ang="5400000" scaled="0"/>
                </a:gradFill>
                <a:cs typeface="Segoe UI" pitchFamily="34" charset="0"/>
              </a:rPr>
              <a:t>2014 </a:t>
            </a:r>
            <a:r>
              <a:rPr lang="en-US" sz="700" dirty="0">
                <a:gradFill>
                  <a:gsLst>
                    <a:gs pos="0">
                      <a:srgbClr val="FFFFFF"/>
                    </a:gs>
                    <a:gs pos="100000">
                      <a:srgbClr val="FFFFFF"/>
                    </a:gs>
                  </a:gsLst>
                  <a:lin ang="5400000" scaled="0"/>
                </a:gradFill>
                <a:cs typeface="Segoe UI" pitchFamily="34" charset="0"/>
              </a:rPr>
              <a:t>Microsoft Corporation. All rights reserved. Microsoft, Windows, </a:t>
            </a:r>
            <a:r>
              <a:rPr lang="en-US" sz="700" dirty="0" smtClean="0">
                <a:gradFill>
                  <a:gsLst>
                    <a:gs pos="0">
                      <a:srgbClr val="FFFFFF"/>
                    </a:gs>
                    <a:gs pos="100000">
                      <a:srgbClr val="FFFFFF"/>
                    </a:gs>
                  </a:gsLst>
                  <a:lin ang="5400000" scaled="0"/>
                </a:gradFill>
                <a:cs typeface="Segoe UI" pitchFamily="34" charset="0"/>
              </a:rPr>
              <a:t>and </a:t>
            </a:r>
            <a:r>
              <a:rPr lang="en-US" sz="700" dirty="0">
                <a:gradFill>
                  <a:gsLst>
                    <a:gs pos="0">
                      <a:srgbClr val="FFFFFF"/>
                    </a:gs>
                    <a:gs pos="100000">
                      <a:srgbClr val="FFFFFF"/>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293579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 Hardware and Concurrency</a:t>
            </a:r>
            <a:endParaRPr lang="en-US" dirty="0"/>
          </a:p>
        </p:txBody>
      </p:sp>
    </p:spTree>
    <p:extLst>
      <p:ext uri="{BB962C8B-B14F-4D97-AF65-F5344CB8AC3E}">
        <p14:creationId xmlns:p14="http://schemas.microsoft.com/office/powerpoint/2010/main" val="1042897546"/>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942" y="16125"/>
            <a:ext cx="12426533" cy="6989924"/>
          </a:xfrm>
          <a:prstGeom prst="rect">
            <a:avLst/>
          </a:prstGeom>
        </p:spPr>
      </p:pic>
    </p:spTree>
    <p:extLst>
      <p:ext uri="{BB962C8B-B14F-4D97-AF65-F5344CB8AC3E}">
        <p14:creationId xmlns:p14="http://schemas.microsoft.com/office/powerpoint/2010/main" val="1772592751"/>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498"/>
            <a:ext cx="12436475" cy="6995517"/>
          </a:xfrm>
          <a:prstGeom prst="rect">
            <a:avLst/>
          </a:prstGeom>
        </p:spPr>
      </p:pic>
    </p:spTree>
    <p:extLst>
      <p:ext uri="{BB962C8B-B14F-4D97-AF65-F5344CB8AC3E}">
        <p14:creationId xmlns:p14="http://schemas.microsoft.com/office/powerpoint/2010/main" val="224093976"/>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498"/>
            <a:ext cx="12436475" cy="6995517"/>
          </a:xfrm>
          <a:prstGeom prst="rect">
            <a:avLst/>
          </a:prstGeom>
        </p:spPr>
      </p:pic>
    </p:spTree>
    <p:extLst>
      <p:ext uri="{BB962C8B-B14F-4D97-AF65-F5344CB8AC3E}">
        <p14:creationId xmlns:p14="http://schemas.microsoft.com/office/powerpoint/2010/main" val="2255628121"/>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498"/>
            <a:ext cx="12436475" cy="6995517"/>
          </a:xfrm>
          <a:prstGeom prst="rect">
            <a:avLst/>
          </a:prstGeom>
        </p:spPr>
      </p:pic>
    </p:spTree>
    <p:extLst>
      <p:ext uri="{BB962C8B-B14F-4D97-AF65-F5344CB8AC3E}">
        <p14:creationId xmlns:p14="http://schemas.microsoft.com/office/powerpoint/2010/main" val="177914552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498"/>
            <a:ext cx="12436475" cy="6995517"/>
          </a:xfrm>
          <a:prstGeom prst="rect">
            <a:avLst/>
          </a:prstGeom>
        </p:spPr>
      </p:pic>
    </p:spTree>
    <p:extLst>
      <p:ext uri="{BB962C8B-B14F-4D97-AF65-F5344CB8AC3E}">
        <p14:creationId xmlns:p14="http://schemas.microsoft.com/office/powerpoint/2010/main" val="162258816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4294967295"/>
          </p:nvPr>
        </p:nvSpPr>
        <p:spPr>
          <a:xfrm>
            <a:off x="274638" y="1212850"/>
            <a:ext cx="11887200" cy="3108543"/>
          </a:xfrm>
          <a:prstGeom prst="rect">
            <a:avLst/>
          </a:prstGeom>
        </p:spPr>
        <p:txBody>
          <a:bodyPr/>
          <a:lstStyle/>
          <a:p>
            <a:r>
              <a:rPr lang="en-US" dirty="0"/>
              <a:t>Session Objective(s</a:t>
            </a:r>
            <a:r>
              <a:rPr lang="en-US" dirty="0" smtClean="0"/>
              <a:t>): </a:t>
            </a:r>
            <a:endParaRPr lang="en-US" dirty="0"/>
          </a:p>
          <a:p>
            <a:pPr lvl="1"/>
            <a:r>
              <a:rPr lang="en-US" dirty="0" smtClean="0"/>
              <a:t>Troubleshoot performance problems with In-Memory OLTP</a:t>
            </a:r>
            <a:endParaRPr lang="en-US" dirty="0"/>
          </a:p>
          <a:p>
            <a:pPr lvl="1"/>
            <a:r>
              <a:rPr lang="en-US" dirty="0" smtClean="0"/>
              <a:t>Assess why you are not successful when migrating to In-Memory OLTP</a:t>
            </a:r>
            <a:endParaRPr lang="en-US" dirty="0"/>
          </a:p>
          <a:p>
            <a:r>
              <a:rPr lang="en-US" dirty="0"/>
              <a:t>Key </a:t>
            </a:r>
            <a:r>
              <a:rPr lang="en-US" dirty="0" smtClean="0"/>
              <a:t>Takeaways</a:t>
            </a:r>
            <a:endParaRPr lang="en-US" dirty="0"/>
          </a:p>
          <a:p>
            <a:pPr lvl="1"/>
            <a:r>
              <a:rPr lang="en-US" dirty="0" smtClean="0"/>
              <a:t>In-Memory OLTP performance improvement can be limited due to slow log IO or lack of concurrency</a:t>
            </a:r>
          </a:p>
          <a:p>
            <a:pPr lvl="1"/>
            <a:r>
              <a:rPr lang="en-US" dirty="0" smtClean="0"/>
              <a:t>Memory-optimized indexes are different from disk-based indexes, and require special consideration</a:t>
            </a:r>
          </a:p>
          <a:p>
            <a:pPr lvl="1"/>
            <a:endParaRPr lang="en-US" dirty="0"/>
          </a:p>
        </p:txBody>
      </p:sp>
      <p:sp>
        <p:nvSpPr>
          <p:cNvPr id="4" name="Title 3"/>
          <p:cNvSpPr>
            <a:spLocks noGrp="1"/>
          </p:cNvSpPr>
          <p:nvPr>
            <p:ph type="title"/>
          </p:nvPr>
        </p:nvSpPr>
        <p:spPr/>
        <p:txBody>
          <a:bodyPr/>
          <a:lstStyle/>
          <a:p>
            <a:r>
              <a:rPr lang="en-US" dirty="0"/>
              <a:t>Session Objectives </a:t>
            </a:r>
            <a:r>
              <a:rPr lang="en-US" dirty="0" smtClean="0"/>
              <a:t>And </a:t>
            </a:r>
            <a:r>
              <a:rPr lang="en-US" dirty="0"/>
              <a:t>Takeaways</a:t>
            </a:r>
          </a:p>
        </p:txBody>
      </p:sp>
    </p:spTree>
    <p:extLst>
      <p:ext uri="{BB962C8B-B14F-4D97-AF65-F5344CB8AC3E}">
        <p14:creationId xmlns:p14="http://schemas.microsoft.com/office/powerpoint/2010/main" val="554669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498"/>
            <a:ext cx="12436475" cy="6995517"/>
          </a:xfrm>
          <a:prstGeom prst="rect">
            <a:avLst/>
          </a:prstGeom>
        </p:spPr>
      </p:pic>
    </p:spTree>
    <p:extLst>
      <p:ext uri="{BB962C8B-B14F-4D97-AF65-F5344CB8AC3E}">
        <p14:creationId xmlns:p14="http://schemas.microsoft.com/office/powerpoint/2010/main" val="3893202180"/>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498"/>
            <a:ext cx="12436475" cy="6995517"/>
          </a:xfrm>
          <a:prstGeom prst="rect">
            <a:avLst/>
          </a:prstGeom>
        </p:spPr>
      </p:pic>
    </p:spTree>
    <p:extLst>
      <p:ext uri="{BB962C8B-B14F-4D97-AF65-F5344CB8AC3E}">
        <p14:creationId xmlns:p14="http://schemas.microsoft.com/office/powerpoint/2010/main" val="2889405695"/>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435592" cy="6995020"/>
          </a:xfrm>
          <a:prstGeom prst="rect">
            <a:avLst/>
          </a:prstGeom>
        </p:spPr>
      </p:pic>
    </p:spTree>
    <p:extLst>
      <p:ext uri="{BB962C8B-B14F-4D97-AF65-F5344CB8AC3E}">
        <p14:creationId xmlns:p14="http://schemas.microsoft.com/office/powerpoint/2010/main" val="696646913"/>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63563" y="-317502"/>
            <a:ext cx="13182600" cy="7415213"/>
          </a:xfrm>
          <a:prstGeom prst="rect">
            <a:avLst/>
          </a:prstGeom>
        </p:spPr>
      </p:pic>
    </p:spTree>
    <p:extLst>
      <p:ext uri="{BB962C8B-B14F-4D97-AF65-F5344CB8AC3E}">
        <p14:creationId xmlns:p14="http://schemas.microsoft.com/office/powerpoint/2010/main" val="112607977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4294967295"/>
          </p:nvPr>
        </p:nvSpPr>
        <p:spPr>
          <a:xfrm>
            <a:off x="274638" y="1212850"/>
            <a:ext cx="11887200" cy="3447098"/>
          </a:xfrm>
          <a:prstGeom prst="rect">
            <a:avLst/>
          </a:prstGeom>
        </p:spPr>
        <p:txBody>
          <a:bodyPr/>
          <a:lstStyle/>
          <a:p>
            <a:r>
              <a:rPr lang="en-US" dirty="0" smtClean="0"/>
              <a:t>Troubleshooting Tools</a:t>
            </a:r>
          </a:p>
          <a:p>
            <a:r>
              <a:rPr lang="en-US" dirty="0" smtClean="0"/>
              <a:t>Hardware and Concurrency</a:t>
            </a:r>
          </a:p>
          <a:p>
            <a:r>
              <a:rPr lang="en-US" dirty="0" smtClean="0"/>
              <a:t>Index Troubleshooting</a:t>
            </a:r>
          </a:p>
          <a:p>
            <a:r>
              <a:rPr lang="en-US" dirty="0" smtClean="0"/>
              <a:t>Troubleshooting Native </a:t>
            </a:r>
            <a:r>
              <a:rPr lang="en-US" dirty="0" err="1" smtClean="0"/>
              <a:t>Proc</a:t>
            </a:r>
            <a:r>
              <a:rPr lang="en-US" dirty="0" smtClean="0"/>
              <a:t> Plan Issues</a:t>
            </a:r>
          </a:p>
          <a:p>
            <a:endParaRPr lang="en-US" dirty="0"/>
          </a:p>
        </p:txBody>
      </p:sp>
    </p:spTree>
    <p:extLst>
      <p:ext uri="{BB962C8B-B14F-4D97-AF65-F5344CB8AC3E}">
        <p14:creationId xmlns:p14="http://schemas.microsoft.com/office/powerpoint/2010/main" val="282546259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Hardware and Concurrency</a:t>
            </a:r>
            <a:endParaRPr lang="en-US" dirty="0"/>
          </a:p>
        </p:txBody>
      </p:sp>
    </p:spTree>
    <p:extLst>
      <p:ext uri="{BB962C8B-B14F-4D97-AF65-F5344CB8AC3E}">
        <p14:creationId xmlns:p14="http://schemas.microsoft.com/office/powerpoint/2010/main" val="114440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5663089"/>
          </a:xfrm>
        </p:spPr>
        <p:txBody>
          <a:bodyPr/>
          <a:lstStyle/>
          <a:p>
            <a:pPr marL="0" indent="0">
              <a:buNone/>
            </a:pPr>
            <a:r>
              <a:rPr lang="en-US" sz="2400" dirty="0"/>
              <a:t>Where to expect performance improvements</a:t>
            </a:r>
          </a:p>
          <a:p>
            <a:pPr marL="466298" lvl="1" indent="0">
              <a:buNone/>
            </a:pPr>
            <a:r>
              <a:rPr lang="en-US" sz="2000" dirty="0"/>
              <a:t>Write-heavy</a:t>
            </a:r>
          </a:p>
          <a:p>
            <a:pPr marL="466298" lvl="1" indent="0">
              <a:buNone/>
            </a:pPr>
            <a:r>
              <a:rPr lang="en-US" sz="2000" dirty="0"/>
              <a:t>OLTP-style operations – limited number of rows</a:t>
            </a:r>
          </a:p>
          <a:p>
            <a:pPr marL="466298" lvl="1" indent="0">
              <a:buNone/>
            </a:pPr>
            <a:r>
              <a:rPr lang="en-US" sz="2000" dirty="0"/>
              <a:t>Point lookups – large index scans not so much</a:t>
            </a:r>
          </a:p>
          <a:p>
            <a:pPr marL="466298" lvl="1" indent="0">
              <a:buNone/>
            </a:pPr>
            <a:r>
              <a:rPr lang="en-US" sz="2000" dirty="0"/>
              <a:t>Nested-loops joins</a:t>
            </a:r>
          </a:p>
          <a:p>
            <a:pPr marL="466298" lvl="1" indent="0">
              <a:buNone/>
            </a:pPr>
            <a:r>
              <a:rPr lang="en-US" sz="2000" dirty="0"/>
              <a:t>High levels of concurrency</a:t>
            </a:r>
          </a:p>
          <a:p>
            <a:pPr marL="466298" lvl="1" indent="0">
              <a:buNone/>
            </a:pPr>
            <a:r>
              <a:rPr lang="en-US" sz="2000" dirty="0"/>
              <a:t>Using natively compiled stored procedures</a:t>
            </a:r>
          </a:p>
          <a:p>
            <a:pPr marL="932597" lvl="2" indent="0">
              <a:buNone/>
            </a:pPr>
            <a:r>
              <a:rPr lang="en-US" sz="1800" dirty="0"/>
              <a:t>The more logic in the </a:t>
            </a:r>
            <a:r>
              <a:rPr lang="en-US" sz="1800" dirty="0" err="1"/>
              <a:t>proc</a:t>
            </a:r>
            <a:r>
              <a:rPr lang="en-US" sz="1800" dirty="0"/>
              <a:t>, the better</a:t>
            </a:r>
            <a:endParaRPr lang="en-US" sz="3200" dirty="0"/>
          </a:p>
          <a:p>
            <a:pPr marL="0" indent="0">
              <a:buNone/>
            </a:pPr>
            <a:r>
              <a:rPr lang="en-US" sz="2400" dirty="0"/>
              <a:t>Hardware</a:t>
            </a:r>
          </a:p>
          <a:p>
            <a:pPr marL="466298" lvl="1" indent="0">
              <a:buNone/>
            </a:pPr>
            <a:r>
              <a:rPr lang="en-US" sz="2000" dirty="0"/>
              <a:t>Log IO subsystem needs to keep up with transaction throughput – SSD is a must!</a:t>
            </a:r>
          </a:p>
          <a:p>
            <a:pPr marL="466298" lvl="1" indent="0">
              <a:buNone/>
            </a:pPr>
            <a:r>
              <a:rPr lang="en-US" sz="2000" dirty="0"/>
              <a:t>More cores: more concurrency: higher </a:t>
            </a:r>
            <a:r>
              <a:rPr lang="en-US" sz="2000" dirty="0" err="1"/>
              <a:t>perf</a:t>
            </a:r>
            <a:r>
              <a:rPr lang="en-US" sz="2000" dirty="0"/>
              <a:t> gain</a:t>
            </a:r>
          </a:p>
          <a:p>
            <a:pPr marL="874309" lvl="2" indent="0">
              <a:buNone/>
            </a:pPr>
            <a:r>
              <a:rPr lang="en-US" sz="1800" dirty="0"/>
              <a:t>2-4 sockets is sweet spot</a:t>
            </a:r>
          </a:p>
          <a:p>
            <a:pPr marL="0" indent="0">
              <a:buNone/>
            </a:pPr>
            <a:r>
              <a:rPr lang="en-US" sz="2400" dirty="0"/>
              <a:t>Testing </a:t>
            </a:r>
            <a:r>
              <a:rPr lang="en-US" sz="2400" dirty="0" err="1"/>
              <a:t>perf</a:t>
            </a:r>
            <a:endParaRPr lang="en-US" sz="2400" dirty="0"/>
          </a:p>
          <a:p>
            <a:pPr marL="466298" lvl="1" indent="0">
              <a:buNone/>
            </a:pPr>
            <a:r>
              <a:rPr lang="en-US" sz="2000" dirty="0"/>
              <a:t>Test at production scale</a:t>
            </a:r>
          </a:p>
          <a:p>
            <a:pPr marL="466298" lvl="1" indent="0">
              <a:buNone/>
            </a:pPr>
            <a:r>
              <a:rPr lang="en-US" sz="2000" dirty="0"/>
              <a:t>Test with hardware similar to production</a:t>
            </a:r>
          </a:p>
          <a:p>
            <a:pPr marL="466298" lvl="1" indent="0">
              <a:buNone/>
            </a:pPr>
            <a:endParaRPr lang="en-US" sz="2000" dirty="0"/>
          </a:p>
        </p:txBody>
      </p:sp>
      <p:sp>
        <p:nvSpPr>
          <p:cNvPr id="4" name="Title 3"/>
          <p:cNvSpPr>
            <a:spLocks noGrp="1"/>
          </p:cNvSpPr>
          <p:nvPr>
            <p:ph type="title"/>
          </p:nvPr>
        </p:nvSpPr>
        <p:spPr/>
        <p:txBody>
          <a:bodyPr/>
          <a:lstStyle/>
          <a:p>
            <a:r>
              <a:rPr lang="en-US" dirty="0" smtClean="0"/>
              <a:t>Performance Considerations</a:t>
            </a:r>
            <a:endParaRPr lang="en-US" dirty="0"/>
          </a:p>
        </p:txBody>
      </p:sp>
    </p:spTree>
    <p:extLst>
      <p:ext uri="{BB962C8B-B14F-4D97-AF65-F5344CB8AC3E}">
        <p14:creationId xmlns:p14="http://schemas.microsoft.com/office/powerpoint/2010/main" val="2948134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xEl>
                                              <p:pRg st="13" end="1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Troubleshooting tools</a:t>
            </a:r>
            <a:endParaRPr lang="en-US" dirty="0"/>
          </a:p>
        </p:txBody>
      </p:sp>
      <p:sp>
        <p:nvSpPr>
          <p:cNvPr id="3" name="Text Placeholder 2"/>
          <p:cNvSpPr>
            <a:spLocks noGrp="1"/>
          </p:cNvSpPr>
          <p:nvPr>
            <p:ph type="body" sz="quarter" idx="4294967295"/>
          </p:nvPr>
        </p:nvSpPr>
        <p:spPr>
          <a:xfrm>
            <a:off x="274638" y="1212850"/>
            <a:ext cx="11887200" cy="4124206"/>
          </a:xfrm>
          <a:prstGeom prst="rect">
            <a:avLst/>
          </a:prstGeom>
        </p:spPr>
        <p:txBody>
          <a:bodyPr/>
          <a:lstStyle/>
          <a:p>
            <a:r>
              <a:rPr lang="en-US" dirty="0" smtClean="0"/>
              <a:t>Task Manager [CPU]</a:t>
            </a:r>
          </a:p>
          <a:p>
            <a:r>
              <a:rPr lang="en-US" dirty="0" smtClean="0"/>
              <a:t>Resource Monitor [disk]</a:t>
            </a:r>
          </a:p>
          <a:p>
            <a:r>
              <a:rPr lang="en-US" dirty="0" err="1" smtClean="0"/>
              <a:t>Perfmon</a:t>
            </a:r>
            <a:r>
              <a:rPr lang="en-US" dirty="0" smtClean="0"/>
              <a:t> [transaction throughput]</a:t>
            </a:r>
          </a:p>
          <a:p>
            <a:r>
              <a:rPr lang="en-US" dirty="0" err="1" smtClean="0"/>
              <a:t>Ostress</a:t>
            </a:r>
            <a:r>
              <a:rPr lang="en-US" dirty="0" smtClean="0"/>
              <a:t> [workload driver]</a:t>
            </a:r>
          </a:p>
          <a:p>
            <a:r>
              <a:rPr lang="en-US" dirty="0" smtClean="0"/>
              <a:t>SSMS</a:t>
            </a:r>
          </a:p>
          <a:p>
            <a:r>
              <a:rPr lang="en-US" dirty="0" smtClean="0"/>
              <a:t>DMVs</a:t>
            </a:r>
          </a:p>
        </p:txBody>
      </p:sp>
    </p:spTree>
    <p:extLst>
      <p:ext uri="{BB962C8B-B14F-4D97-AF65-F5344CB8AC3E}">
        <p14:creationId xmlns:p14="http://schemas.microsoft.com/office/powerpoint/2010/main" val="341119207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Perfmon</a:t>
            </a:r>
            <a:r>
              <a:rPr lang="en-US" dirty="0" smtClean="0"/>
              <a:t> counters</a:t>
            </a:r>
            <a:endParaRPr lang="en-US" dirty="0"/>
          </a:p>
        </p:txBody>
      </p:sp>
      <p:sp>
        <p:nvSpPr>
          <p:cNvPr id="3" name="Text Placeholder 2"/>
          <p:cNvSpPr>
            <a:spLocks noGrp="1"/>
          </p:cNvSpPr>
          <p:nvPr>
            <p:ph type="body" sz="quarter" idx="4294967295"/>
          </p:nvPr>
        </p:nvSpPr>
        <p:spPr>
          <a:xfrm>
            <a:off x="274638" y="1212850"/>
            <a:ext cx="11887200" cy="2769989"/>
          </a:xfrm>
          <a:prstGeom prst="rect">
            <a:avLst/>
          </a:prstGeom>
        </p:spPr>
        <p:txBody>
          <a:bodyPr/>
          <a:lstStyle/>
          <a:p>
            <a:r>
              <a:rPr lang="en-US" dirty="0" smtClean="0"/>
              <a:t>Processor time</a:t>
            </a:r>
          </a:p>
          <a:p>
            <a:r>
              <a:rPr lang="en-US" dirty="0" smtClean="0"/>
              <a:t>Latches\Latch Waits/sec</a:t>
            </a:r>
          </a:p>
          <a:p>
            <a:r>
              <a:rPr lang="en-US" dirty="0"/>
              <a:t>Databases\Transactions/sec</a:t>
            </a:r>
          </a:p>
          <a:p>
            <a:r>
              <a:rPr lang="en-US" dirty="0" smtClean="0"/>
              <a:t>XTP Transactions\Transactions created/sec</a:t>
            </a:r>
          </a:p>
        </p:txBody>
      </p:sp>
    </p:spTree>
    <p:extLst>
      <p:ext uri="{BB962C8B-B14F-4D97-AF65-F5344CB8AC3E}">
        <p14:creationId xmlns:p14="http://schemas.microsoft.com/office/powerpoint/2010/main" val="11311880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a:xfrm>
            <a:off x="279453" y="3926251"/>
            <a:ext cx="10058401" cy="1829593"/>
          </a:xfrm>
        </p:spPr>
        <p:txBody>
          <a:bodyPr/>
          <a:lstStyle/>
          <a:p>
            <a:r>
              <a:rPr lang="en-US" dirty="0" smtClean="0"/>
              <a:t>Hardware and Concurrency</a:t>
            </a:r>
          </a:p>
          <a:p>
            <a:endParaRPr lang="en-US" dirty="0"/>
          </a:p>
          <a:p>
            <a:r>
              <a:rPr lang="en-US" dirty="0" smtClean="0"/>
              <a:t>(script in the notes)</a:t>
            </a:r>
            <a:endParaRPr lang="en-US" dirty="0"/>
          </a:p>
        </p:txBody>
      </p:sp>
    </p:spTree>
    <p:extLst>
      <p:ext uri="{BB962C8B-B14F-4D97-AF65-F5344CB8AC3E}">
        <p14:creationId xmlns:p14="http://schemas.microsoft.com/office/powerpoint/2010/main" val="5310167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63019649-34CA-4B0F-AD8D-6D58A51804B4}" vid="{2E5A57AF-CF88-481C-B992-B7AAA28F23D9}"/>
    </a:ext>
  </a:extLst>
</a:theme>
</file>

<file path=ppt/theme/theme2.xml><?xml version="1.0" encoding="utf-8"?>
<a:theme xmlns:a="http://schemas.openxmlformats.org/drawingml/2006/main" name="1_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3.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Jos de Bruijn</External_x0020_Speaker>
    <Session_x0020_Code xmlns="e36bfbf9-5e42-489c-a259-4c54eb22cb57"> DBI-B488</Session_x0020_Code>
    <Presentation_x0020_Date xmlns="e36bfbf9-5e42-489c-a259-4c54eb22cb57">2014-05-14T00:00:00-04:00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926dde2575c399a9dfc1a0653dd2753a">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f4cb2f060d10f12dd6d7af80b20dd6c"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purl.org/dc/dcmitype/"/>
    <ds:schemaRef ds:uri="http://schemas.microsoft.com/office/2006/documentManagement/types"/>
    <ds:schemaRef ds:uri="http://schemas.microsoft.com/sharepoint/v3"/>
    <ds:schemaRef ds:uri="http://purl.org/dc/terms/"/>
    <ds:schemaRef ds:uri="http://www.w3.org/XML/1998/namespace"/>
    <ds:schemaRef ds:uri="http://schemas.openxmlformats.org/package/2006/metadata/core-properties"/>
    <ds:schemaRef ds:uri="e36bfbf9-5e42-489c-a259-4c54eb22cb57"/>
    <ds:schemaRef ds:uri="230e9df3-be65-4c73-a93b-d1236ebd677e"/>
    <ds:schemaRef ds:uri="http://purl.org/dc/elements/1.1/"/>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F23B5B45-A0E7-4974-993F-E75FD33DC1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TechEd_2014_Template</Template>
  <TotalTime>102</TotalTime>
  <Words>9070</Words>
  <Application>Microsoft Office PowerPoint</Application>
  <PresentationFormat>Custom</PresentationFormat>
  <Paragraphs>1492</Paragraphs>
  <Slides>33</Slides>
  <Notes>22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33</vt:i4>
      </vt:variant>
    </vt:vector>
  </HeadingPairs>
  <TitlesOfParts>
    <vt:vector size="42" baseType="lpstr">
      <vt:lpstr>Arial</vt:lpstr>
      <vt:lpstr>Calibri</vt:lpstr>
      <vt:lpstr>Consolas</vt:lpstr>
      <vt:lpstr>Segoe UI</vt:lpstr>
      <vt:lpstr>Segoe UI Light</vt:lpstr>
      <vt:lpstr>Wingdings</vt:lpstr>
      <vt:lpstr>TechEd 2014 Dk Blue</vt:lpstr>
      <vt:lpstr>1_TechEd 2014 Dk Blue</vt:lpstr>
      <vt:lpstr>TechEd_2013_Template_16x9</vt:lpstr>
      <vt:lpstr>PowerPoint Presentation</vt:lpstr>
      <vt:lpstr>In-Memory OLTP  Perf Troubleshooting</vt:lpstr>
      <vt:lpstr>Session Objectives And Takeaways</vt:lpstr>
      <vt:lpstr>Agenda</vt:lpstr>
      <vt:lpstr>Hardware and Concurrency</vt:lpstr>
      <vt:lpstr>Performance Considerations</vt:lpstr>
      <vt:lpstr>Troubleshooting tools</vt:lpstr>
      <vt:lpstr>Perfmon counters</vt:lpstr>
      <vt:lpstr>Demo</vt:lpstr>
      <vt:lpstr>Index Troubleshooting</vt:lpstr>
      <vt:lpstr>Troubleshooting Index Issues</vt:lpstr>
      <vt:lpstr>Demo</vt:lpstr>
      <vt:lpstr>Plan Troubleshooting for Native Procs</vt:lpstr>
      <vt:lpstr>Troubleshooting tools</vt:lpstr>
      <vt:lpstr>Demo</vt:lpstr>
      <vt:lpstr>In review: Session Objectives And Takeaways</vt:lpstr>
      <vt:lpstr>Related content at TechEd</vt:lpstr>
      <vt:lpstr>Related content online</vt:lpstr>
      <vt:lpstr>Track resources</vt:lpstr>
      <vt:lpstr>Resources</vt:lpstr>
      <vt:lpstr>Complete an evaluation and enter to win!</vt:lpstr>
      <vt:lpstr>Evaluate this session</vt:lpstr>
      <vt:lpstr>PowerPoint Presentation</vt:lpstr>
      <vt:lpstr>Appendix – Hardware and Concurrency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&lt;Speech writer name goes here&gt;</Manager>
  <Company>MS EVENTS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SQL Server 2014: In-Memory OLTP Performance Troubleshooting</dc:title>
  <dc:subject>TechEd 2014</dc:subject>
  <dc:creator>testadmin</dc:creator>
  <cp:keywords/>
  <dc:description>Template: Jordan Cayabyab, Artitudes Design
Formatting: 
Audience Type:</dc:description>
  <cp:lastModifiedBy>testadmin</cp:lastModifiedBy>
  <cp:revision>2</cp:revision>
  <dcterms:created xsi:type="dcterms:W3CDTF">2014-05-13T22:30:49Z</dcterms:created>
  <dcterms:modified xsi:type="dcterms:W3CDTF">2014-05-14T20:23:31Z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