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8" r:id="rId6"/>
    <p:sldMasterId id="2147484351" r:id="rId7"/>
  </p:sldMasterIdLst>
  <p:notesMasterIdLst>
    <p:notesMasterId r:id="rId52"/>
  </p:notesMasterIdLst>
  <p:handoutMasterIdLst>
    <p:handoutMasterId r:id="rId53"/>
  </p:handoutMasterIdLst>
  <p:sldIdLst>
    <p:sldId id="256" r:id="rId8"/>
    <p:sldId id="257" r:id="rId9"/>
    <p:sldId id="258" r:id="rId10"/>
    <p:sldId id="260" r:id="rId11"/>
    <p:sldId id="261" r:id="rId12"/>
    <p:sldId id="262"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81" r:id="rId28"/>
    <p:sldId id="282" r:id="rId29"/>
    <p:sldId id="283" r:id="rId30"/>
    <p:sldId id="284" r:id="rId31"/>
    <p:sldId id="285" r:id="rId32"/>
    <p:sldId id="286"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0514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975" lvl="3" indent="0" fontAlgn="base">
              <a:spcBef>
                <a:spcPct val="0"/>
              </a:spcBef>
              <a:spcAft>
                <a:spcPct val="0"/>
              </a:spcAft>
              <a:buClr>
                <a:srgbClr val="003466"/>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7483-458F-4999-928C-B17678267BCF}"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09202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3809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37891"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1" dirty="0">
              <a:solidFill>
                <a:srgbClr val="FF0000"/>
              </a:solidFill>
              <a:latin typeface="Arial" charset="0"/>
              <a:ea typeface="MS PGothic" charset="0"/>
              <a:cs typeface="MS PGothic" charset="0"/>
            </a:endParaRPr>
          </a:p>
        </p:txBody>
      </p:sp>
    </p:spTree>
    <p:extLst>
      <p:ext uri="{BB962C8B-B14F-4D97-AF65-F5344CB8AC3E}">
        <p14:creationId xmlns:p14="http://schemas.microsoft.com/office/powerpoint/2010/main" val="301926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05AF7-2181-5644-8D44-07249867CC2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8263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67285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8069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7368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6067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7483-458F-4999-928C-B17678267BC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0268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02524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882624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4"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09946396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8253138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userDrawn="1"/>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
        <p:nvSpPr>
          <p:cNvPr id="6" name="Text Placeholder 5"/>
          <p:cNvSpPr>
            <a:spLocks noGrp="1"/>
          </p:cNvSpPr>
          <p:nvPr>
            <p:ph type="body" sz="quarter" idx="15" hasCustomPrompt="1"/>
          </p:nvPr>
        </p:nvSpPr>
        <p:spPr>
          <a:xfrm>
            <a:off x="10333038" y="296864"/>
            <a:ext cx="1828800" cy="378565"/>
          </a:xfrm>
        </p:spPr>
        <p:txBody>
          <a:bodyPr/>
          <a:lstStyle>
            <a:lvl1pPr marL="0" indent="0" algn="r">
              <a:buNone/>
              <a:defRPr sz="1399" baseline="0"/>
            </a:lvl1pPr>
          </a:lstStyle>
          <a:p>
            <a:pPr lvl="0"/>
            <a:r>
              <a:rPr lang="en-US" dirty="0" smtClean="0"/>
              <a:t>Session Code</a:t>
            </a:r>
            <a:endParaRPr lang="en-US" dirty="0"/>
          </a:p>
        </p:txBody>
      </p:sp>
    </p:spTree>
    <p:extLst>
      <p:ext uri="{BB962C8B-B14F-4D97-AF65-F5344CB8AC3E}">
        <p14:creationId xmlns:p14="http://schemas.microsoft.com/office/powerpoint/2010/main" val="2335569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
        <p:nvSpPr>
          <p:cNvPr id="7" name="Text Placeholder 5"/>
          <p:cNvSpPr>
            <a:spLocks noGrp="1"/>
          </p:cNvSpPr>
          <p:nvPr>
            <p:ph type="body" sz="quarter" idx="15" hasCustomPrompt="1"/>
          </p:nvPr>
        </p:nvSpPr>
        <p:spPr>
          <a:xfrm>
            <a:off x="10333038" y="296864"/>
            <a:ext cx="1828800" cy="378565"/>
          </a:xfrm>
        </p:spPr>
        <p:txBody>
          <a:bodyPr/>
          <a:lstStyle>
            <a:lvl1pPr marL="0" indent="0" algn="r">
              <a:buNone/>
              <a:defRPr sz="1399" baseline="0"/>
            </a:lvl1pPr>
          </a:lstStyle>
          <a:p>
            <a:pPr lvl="0"/>
            <a:r>
              <a:rPr lang="en-US" dirty="0" smtClean="0"/>
              <a:t>Session Code</a:t>
            </a:r>
            <a:endParaRPr lang="en-US" dirty="0"/>
          </a:p>
        </p:txBody>
      </p:sp>
    </p:spTree>
    <p:extLst>
      <p:ext uri="{BB962C8B-B14F-4D97-AF65-F5344CB8AC3E}">
        <p14:creationId xmlns:p14="http://schemas.microsoft.com/office/powerpoint/2010/main" val="2562657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
        <p:nvSpPr>
          <p:cNvPr id="11" name="Text Placeholder 5"/>
          <p:cNvSpPr>
            <a:spLocks noGrp="1"/>
          </p:cNvSpPr>
          <p:nvPr>
            <p:ph type="body" sz="quarter" idx="15" hasCustomPrompt="1"/>
          </p:nvPr>
        </p:nvSpPr>
        <p:spPr>
          <a:xfrm>
            <a:off x="10333038" y="296864"/>
            <a:ext cx="1828800" cy="378565"/>
          </a:xfrm>
        </p:spPr>
        <p:txBody>
          <a:bodyPr/>
          <a:lstStyle>
            <a:lvl1pPr marL="0" indent="0" algn="r">
              <a:buNone/>
              <a:defRPr sz="1399" baseline="0"/>
            </a:lvl1pPr>
          </a:lstStyle>
          <a:p>
            <a:pPr lvl="0"/>
            <a:r>
              <a:rPr lang="en-US" dirty="0" smtClean="0"/>
              <a:t>Session Code</a:t>
            </a:r>
            <a:endParaRPr lang="en-US" dirty="0"/>
          </a:p>
        </p:txBody>
      </p:sp>
    </p:spTree>
    <p:extLst>
      <p:ext uri="{BB962C8B-B14F-4D97-AF65-F5344CB8AC3E}">
        <p14:creationId xmlns:p14="http://schemas.microsoft.com/office/powerpoint/2010/main" val="2999361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011840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076134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2252641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84164480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074183083"/>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795286504"/>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2468355"/>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2614232"/>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6016339"/>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7943219"/>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304602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3304592"/>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7772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331794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693253"/>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11364820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1067515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41645416"/>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066265703"/>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166649745"/>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286438447"/>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9190"/>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6070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937822"/>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5194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171326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55400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7"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6"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3360729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106153724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8753117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303676422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
        <p:nvSpPr>
          <p:cNvPr id="7" name="Rectangle 6"/>
          <p:cNvSpPr/>
          <p:nvPr userDrawn="1"/>
        </p:nvSpPr>
        <p:spPr bwMode="auto">
          <a:xfrm>
            <a:off x="274702" y="1211287"/>
            <a:ext cx="10058336" cy="274317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51015326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
        <p:nvSpPr>
          <p:cNvPr id="6" name="Rectangle 5"/>
          <p:cNvSpPr/>
          <p:nvPr userDrawn="1"/>
        </p:nvSpPr>
        <p:spPr bwMode="auto">
          <a:xfrm>
            <a:off x="274702" y="1211287"/>
            <a:ext cx="10058336"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6987775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97534806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22116727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8"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1037648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68763961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731854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9254347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3988025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94241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6641638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777719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1065133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17840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609652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72517123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9800962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1373642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61434087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02565396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7553694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127670960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6392476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471561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19870054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31785913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438109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084577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60177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406829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174"/>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383604" y="6696086"/>
            <a:ext cx="3669269"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55115140"/>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77962" y="233151"/>
            <a:ext cx="10458730" cy="1165754"/>
          </a:xfrm>
        </p:spPr>
        <p:txBody>
          <a:bodyPr lIns="0" tIns="0" rIns="0" bIns="0"/>
          <a:lstStyle>
            <a:lvl1pPr>
              <a:defRPr sz="3916"/>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5907326" y="6492604"/>
            <a:ext cx="570005" cy="268771"/>
          </a:xfrm>
          <a:prstGeom prst="rect">
            <a:avLst/>
          </a:prstGeom>
          <a:ln>
            <a:noFill/>
          </a:ln>
        </p:spPr>
        <p:txBody>
          <a:bodyPr vert="horz" lIns="0" tIns="0" rIns="0" bIns="0" rtlCol="0" anchor="ctr"/>
          <a:lstStyle>
            <a:lvl1pPr algn="ctr">
              <a:defRPr sz="979">
                <a:solidFill>
                  <a:srgbClr val="1299DD"/>
                </a:solidFill>
                <a:latin typeface="Arial"/>
                <a:cs typeface="Arial"/>
              </a:defRPr>
            </a:lvl1pPr>
          </a:lstStyle>
          <a:p>
            <a:pPr defTabSz="932597"/>
            <a:fld id="{80374F62-E58F-4C1F-B5D3-2493732D308A}" type="slidenum">
              <a:rPr lang="en-US" smtClean="0"/>
              <a:pPr defTabSz="932597"/>
              <a:t>‹#›</a:t>
            </a:fld>
            <a:endParaRPr lang="en-US" dirty="0"/>
          </a:p>
        </p:txBody>
      </p:sp>
    </p:spTree>
    <p:extLst>
      <p:ext uri="{BB962C8B-B14F-4D97-AF65-F5344CB8AC3E}">
        <p14:creationId xmlns:p14="http://schemas.microsoft.com/office/powerpoint/2010/main" val="256332566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77962" y="233151"/>
            <a:ext cx="10458730" cy="1165754"/>
          </a:xfrm>
        </p:spPr>
        <p:txBody>
          <a:bodyPr lIns="0" tIns="0" rIns="0" bIns="0"/>
          <a:lstStyle>
            <a:lvl1pPr>
              <a:defRPr sz="3916"/>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5907326" y="6492605"/>
            <a:ext cx="570005" cy="268771"/>
          </a:xfrm>
          <a:prstGeom prst="rect">
            <a:avLst/>
          </a:prstGeom>
          <a:ln>
            <a:noFill/>
          </a:ln>
        </p:spPr>
        <p:txBody>
          <a:bodyPr vert="horz" lIns="0" tIns="0" rIns="0" bIns="0" rtlCol="0" anchor="ctr"/>
          <a:lstStyle>
            <a:lvl1pPr algn="ctr">
              <a:defRPr sz="979">
                <a:solidFill>
                  <a:srgbClr val="1299DD"/>
                </a:solidFill>
                <a:latin typeface="Arial"/>
                <a:cs typeface="Arial"/>
              </a:defRPr>
            </a:lvl1pPr>
          </a:lstStyle>
          <a:p>
            <a:pPr defTabSz="932597"/>
            <a:fld id="{80374F62-E58F-4C1F-B5D3-2493732D308A}" type="slidenum">
              <a:rPr lang="en-US" smtClean="0"/>
              <a:pPr defTabSz="932597"/>
              <a:t>‹#›</a:t>
            </a:fld>
            <a:endParaRPr lang="en-US" dirty="0"/>
          </a:p>
        </p:txBody>
      </p:sp>
    </p:spTree>
    <p:extLst>
      <p:ext uri="{BB962C8B-B14F-4D97-AF65-F5344CB8AC3E}">
        <p14:creationId xmlns:p14="http://schemas.microsoft.com/office/powerpoint/2010/main" val="9658390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824" y="335737"/>
            <a:ext cx="10458730" cy="643496"/>
          </a:xfrm>
        </p:spPr>
        <p:txBody>
          <a:bodyPr lIns="0" tIns="0" rIns="0" bIns="0" anchor="t" anchorCtr="0"/>
          <a:lstStyle>
            <a:lvl1pPr>
              <a:defRPr sz="3060" baseline="0"/>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5907326" y="6492604"/>
            <a:ext cx="570005" cy="268771"/>
          </a:xfrm>
          <a:prstGeom prst="rect">
            <a:avLst/>
          </a:prstGeom>
          <a:ln>
            <a:noFill/>
          </a:ln>
        </p:spPr>
        <p:txBody>
          <a:bodyPr vert="horz" lIns="0" tIns="0" rIns="0" bIns="0" rtlCol="0" anchor="ctr"/>
          <a:lstStyle>
            <a:lvl1pPr algn="ctr">
              <a:defRPr sz="816">
                <a:solidFill>
                  <a:srgbClr val="1299DD"/>
                </a:solidFill>
                <a:latin typeface="Arial"/>
                <a:cs typeface="Arial"/>
              </a:defRPr>
            </a:lvl1pPr>
          </a:lstStyle>
          <a:p>
            <a:pPr defTabSz="932597"/>
            <a:fld id="{F7B308D7-9E65-0248-B131-BDA2090177FC}" type="slidenum">
              <a:rPr lang="en-US" smtClean="0"/>
              <a:pPr defTabSz="932597"/>
              <a:t>‹#›</a:t>
            </a:fld>
            <a:endParaRPr lang="en-US"/>
          </a:p>
        </p:txBody>
      </p:sp>
    </p:spTree>
    <p:extLst>
      <p:ext uri="{BB962C8B-B14F-4D97-AF65-F5344CB8AC3E}">
        <p14:creationId xmlns:p14="http://schemas.microsoft.com/office/powerpoint/2010/main" val="507846144"/>
      </p:ext>
    </p:extLst>
  </p:cSld>
  <p:clrMapOvr>
    <a:masterClrMapping/>
  </p:clrMapOvr>
  <p:transition>
    <p:fade/>
  </p:transition>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5_Section Slide - Custom">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5907326" y="6492604"/>
            <a:ext cx="570005" cy="268771"/>
          </a:xfrm>
          <a:prstGeom prst="rect">
            <a:avLst/>
          </a:prstGeom>
          <a:ln>
            <a:noFill/>
          </a:ln>
        </p:spPr>
        <p:txBody>
          <a:bodyPr vert="horz" lIns="0" tIns="0" rIns="0" bIns="0" rtlCol="0" anchor="ctr"/>
          <a:lstStyle>
            <a:lvl1pPr algn="ctr">
              <a:defRPr sz="816">
                <a:solidFill>
                  <a:srgbClr val="1299DD"/>
                </a:solidFill>
                <a:latin typeface="Arial"/>
                <a:cs typeface="Arial"/>
              </a:defRPr>
            </a:lvl1pPr>
          </a:lstStyle>
          <a:p>
            <a:pPr defTabSz="932597"/>
            <a:fld id="{F7B308D7-9E65-0248-B131-BDA2090177FC}" type="slidenum">
              <a:rPr lang="en-US" smtClean="0"/>
              <a:pPr defTabSz="932597"/>
              <a:t>‹#›</a:t>
            </a:fld>
            <a:endParaRPr lang="en-US"/>
          </a:p>
        </p:txBody>
      </p:sp>
    </p:spTree>
    <p:extLst>
      <p:ext uri="{BB962C8B-B14F-4D97-AF65-F5344CB8AC3E}">
        <p14:creationId xmlns:p14="http://schemas.microsoft.com/office/powerpoint/2010/main" val="611885003"/>
      </p:ext>
    </p:extLst>
  </p:cSld>
  <p:clrMapOvr>
    <a:masterClrMapping/>
  </p:clrMapOvr>
  <p:transition>
    <p:fade/>
  </p:transition>
  <p:timing>
    <p:tnLst>
      <p:par>
        <p:cTn id="1" dur="indefinite" restart="never" nodeType="tmRoot"/>
      </p:par>
    </p:tnLst>
  </p:timing>
  <p:hf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13515858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userDrawn="1"/>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
        <p:nvSpPr>
          <p:cNvPr id="6" name="Text Placeholder 5"/>
          <p:cNvSpPr>
            <a:spLocks noGrp="1"/>
          </p:cNvSpPr>
          <p:nvPr>
            <p:ph type="body" sz="quarter" idx="15" hasCustomPrompt="1"/>
          </p:nvPr>
        </p:nvSpPr>
        <p:spPr>
          <a:xfrm>
            <a:off x="10333038" y="296864"/>
            <a:ext cx="1828800" cy="378565"/>
          </a:xfrm>
        </p:spPr>
        <p:txBody>
          <a:bodyPr/>
          <a:lstStyle>
            <a:lvl1pPr marL="0" indent="0" algn="r">
              <a:buNone/>
              <a:defRPr sz="1399" baseline="0"/>
            </a:lvl1pPr>
          </a:lstStyle>
          <a:p>
            <a:pPr lvl="0"/>
            <a:r>
              <a:rPr lang="en-US" dirty="0" smtClean="0"/>
              <a:t>Session Code</a:t>
            </a:r>
            <a:endParaRPr lang="en-US" dirty="0"/>
          </a:p>
        </p:txBody>
      </p:sp>
    </p:spTree>
    <p:extLst>
      <p:ext uri="{BB962C8B-B14F-4D97-AF65-F5344CB8AC3E}">
        <p14:creationId xmlns:p14="http://schemas.microsoft.com/office/powerpoint/2010/main" val="3224056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
        <p:nvSpPr>
          <p:cNvPr id="7" name="Text Placeholder 5"/>
          <p:cNvSpPr>
            <a:spLocks noGrp="1"/>
          </p:cNvSpPr>
          <p:nvPr>
            <p:ph type="body" sz="quarter" idx="15" hasCustomPrompt="1"/>
          </p:nvPr>
        </p:nvSpPr>
        <p:spPr>
          <a:xfrm>
            <a:off x="10333038" y="296864"/>
            <a:ext cx="1828800" cy="378565"/>
          </a:xfrm>
        </p:spPr>
        <p:txBody>
          <a:bodyPr/>
          <a:lstStyle>
            <a:lvl1pPr marL="0" indent="0" algn="r">
              <a:buNone/>
              <a:defRPr sz="1399" baseline="0"/>
            </a:lvl1pPr>
          </a:lstStyle>
          <a:p>
            <a:pPr lvl="0"/>
            <a:r>
              <a:rPr lang="en-US" dirty="0" smtClean="0"/>
              <a:t>Session Code</a:t>
            </a:r>
            <a:endParaRPr lang="en-US" dirty="0"/>
          </a:p>
        </p:txBody>
      </p:sp>
    </p:spTree>
    <p:extLst>
      <p:ext uri="{BB962C8B-B14F-4D97-AF65-F5344CB8AC3E}">
        <p14:creationId xmlns:p14="http://schemas.microsoft.com/office/powerpoint/2010/main" val="1800274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
        <p:nvSpPr>
          <p:cNvPr id="11" name="Text Placeholder 5"/>
          <p:cNvSpPr>
            <a:spLocks noGrp="1"/>
          </p:cNvSpPr>
          <p:nvPr>
            <p:ph type="body" sz="quarter" idx="15" hasCustomPrompt="1"/>
          </p:nvPr>
        </p:nvSpPr>
        <p:spPr>
          <a:xfrm>
            <a:off x="10333038" y="296864"/>
            <a:ext cx="1828800" cy="378565"/>
          </a:xfrm>
        </p:spPr>
        <p:txBody>
          <a:bodyPr/>
          <a:lstStyle>
            <a:lvl1pPr marL="0" indent="0" algn="r">
              <a:buNone/>
              <a:defRPr sz="1399" baseline="0"/>
            </a:lvl1pPr>
          </a:lstStyle>
          <a:p>
            <a:pPr lvl="0"/>
            <a:r>
              <a:rPr lang="en-US" dirty="0" smtClean="0"/>
              <a:t>Session Code</a:t>
            </a:r>
            <a:endParaRPr lang="en-US" dirty="0"/>
          </a:p>
        </p:txBody>
      </p:sp>
    </p:spTree>
    <p:extLst>
      <p:ext uri="{BB962C8B-B14F-4D97-AF65-F5344CB8AC3E}">
        <p14:creationId xmlns:p14="http://schemas.microsoft.com/office/powerpoint/2010/main" val="48531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649305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010905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99371194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20842853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20121460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22349822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051437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273800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56387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059430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431455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39883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900555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830635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150509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125295525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83598844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92777477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50520705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97227638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00371232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49536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55240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82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86922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image" Target="../media/image2.pn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41"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image" Target="../media/image1.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theme" Target="../theme/theme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image" Target="../media/image2.png"/><Relationship Id="rId8"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image" Target="../media/image2.png"/><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image" Target="../media/image1.png"/><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theme" Target="../theme/theme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1"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91795188"/>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 id="2147484314" r:id="rId36"/>
    <p:sldLayoutId id="2147484315" r:id="rId37"/>
    <p:sldLayoutId id="2147484316" r:id="rId38"/>
    <p:sldLayoutId id="2147484317" r:id="rId39"/>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2"/>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833912383"/>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177497547"/>
      </p:ext>
    </p:extLst>
  </p:cSld>
  <p:clrMap bg1="dk1" tx1="lt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 id="2147484368" r:id="rId17"/>
    <p:sldLayoutId id="2147484369" r:id="rId18"/>
    <p:sldLayoutId id="2147484370" r:id="rId19"/>
    <p:sldLayoutId id="2147484371" r:id="rId20"/>
    <p:sldLayoutId id="2147484372" r:id="rId21"/>
    <p:sldLayoutId id="2147484373" r:id="rId22"/>
    <p:sldLayoutId id="2147484374" r:id="rId23"/>
    <p:sldLayoutId id="2147484375" r:id="rId24"/>
    <p:sldLayoutId id="2147484376" r:id="rId25"/>
    <p:sldLayoutId id="2147484377" r:id="rId26"/>
    <p:sldLayoutId id="2147484378" r:id="rId27"/>
    <p:sldLayoutId id="2147484379" r:id="rId28"/>
    <p:sldLayoutId id="2147484380" r:id="rId29"/>
    <p:sldLayoutId id="2147484381" r:id="rId30"/>
    <p:sldLayoutId id="2147484382" r:id="rId31"/>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hyperlink" Target="http://blogs.technet.com/b/privatecloud/archive/2013/08/27/iaas-usage-and-service-reporting-using-system-center-2012-r2-and-windows-azure-pack.aspx" TargetMode="External"/><Relationship Id="rId2" Type="http://schemas.openxmlformats.org/officeDocument/2006/relationships/image" Target="../media/image2.png"/><Relationship Id="rId1" Type="http://schemas.openxmlformats.org/officeDocument/2006/relationships/slideLayout" Target="../slideLayouts/slideLayout44.xml"/><Relationship Id="rId5" Type="http://schemas.openxmlformats.org/officeDocument/2006/relationships/hyperlink" Target="http://blogs.technet.com/b/privatecloud/archive/2013/10/01/configuring-spf-and-windows-azure-pack-for-iaas-usage-and-metering.aspx" TargetMode="External"/><Relationship Id="rId4" Type="http://schemas.openxmlformats.org/officeDocument/2006/relationships/hyperlink" Target="http://blogs.technet.com/b/privatecloud/archive/2013/09/27/configuring-vmm-and-om-for-iaas-usage-and-metering.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0.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7.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6.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mailto:microsoft@cloudcruiser.com" TargetMode="External"/><Relationship Id="rId2" Type="http://schemas.openxmlformats.org/officeDocument/2006/relationships/hyperlink" Target="mailto:Microsoft@cloudcruiser.com" TargetMode="External"/><Relationship Id="rId1" Type="http://schemas.openxmlformats.org/officeDocument/2006/relationships/slideLayout" Target="../slideLayouts/slideLayout44.xml"/><Relationship Id="rId4" Type="http://schemas.openxmlformats.org/officeDocument/2006/relationships/hyperlink" Target="http://www.cloudcruiser.com/microsof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5.xml"/><Relationship Id="rId1" Type="http://schemas.openxmlformats.org/officeDocument/2006/relationships/slideLayout" Target="../slideLayouts/slideLayout102.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21.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21.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21.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9.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8.xml"/><Relationship Id="rId6" Type="http://schemas.microsoft.com/office/2007/relationships/hdphoto" Target="../media/hdphoto2.wdp"/><Relationship Id="rId5" Type="http://schemas.openxmlformats.org/officeDocument/2006/relationships/image" Target="../media/image5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8.xml"/><Relationship Id="rId5" Type="http://schemas.openxmlformats.org/officeDocument/2006/relationships/image" Target="../media/image2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17616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00" y="1554339"/>
            <a:ext cx="9981689" cy="4500624"/>
          </a:xfrm>
          <a:prstGeom prst="rect">
            <a:avLst/>
          </a:prstGeom>
        </p:spPr>
      </p:pic>
      <p:sp>
        <p:nvSpPr>
          <p:cNvPr id="4" name="Title 3"/>
          <p:cNvSpPr>
            <a:spLocks noGrp="1"/>
          </p:cNvSpPr>
          <p:nvPr>
            <p:ph type="title"/>
          </p:nvPr>
        </p:nvSpPr>
        <p:spPr>
          <a:xfrm>
            <a:off x="389467" y="335739"/>
            <a:ext cx="10959012" cy="866142"/>
          </a:xfrm>
        </p:spPr>
        <p:txBody>
          <a:bodyPr>
            <a:normAutofit fontScale="90000"/>
          </a:bodyPr>
          <a:lstStyle/>
          <a:p>
            <a:r>
              <a:rPr lang="en-US" dirty="0" smtClean="0"/>
              <a:t>Cloud Financial Management overview</a:t>
            </a:r>
            <a:endParaRPr lang="en-US" dirty="0"/>
          </a:p>
        </p:txBody>
      </p:sp>
    </p:spTree>
    <p:extLst>
      <p:ext uri="{BB962C8B-B14F-4D97-AF65-F5344CB8AC3E}">
        <p14:creationId xmlns:p14="http://schemas.microsoft.com/office/powerpoint/2010/main" val="39224374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Cruiser for WAP</a:t>
            </a:r>
            <a:endParaRPr lang="en-US" sz="5507" dirty="0"/>
          </a:p>
        </p:txBody>
      </p:sp>
    </p:spTree>
    <p:extLst>
      <p:ext uri="{BB962C8B-B14F-4D97-AF65-F5344CB8AC3E}">
        <p14:creationId xmlns:p14="http://schemas.microsoft.com/office/powerpoint/2010/main" val="20167779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48139" y="294677"/>
            <a:ext cx="11887454" cy="918032"/>
          </a:xfrm>
        </p:spPr>
        <p:txBody>
          <a:bodyPr/>
          <a:lstStyle/>
          <a:p>
            <a:r>
              <a:rPr lang="en-US" sz="4896" dirty="0"/>
              <a:t>What is Cloud Cruiser for WAP?</a:t>
            </a:r>
          </a:p>
        </p:txBody>
      </p:sp>
      <p:pic>
        <p:nvPicPr>
          <p:cNvPr id="4" name="Picture 2" descr="C:\Users\Katie\Documents\Cloud Cruiser\Marketing\Partners\Microsoft\Azure Pack\screenshots\pre_azure_re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653" y="1709772"/>
            <a:ext cx="6255436" cy="3784617"/>
          </a:xfrm>
          <a:prstGeom prst="rect">
            <a:avLst/>
          </a:prstGeom>
          <a:solidFill>
            <a:schemeClr val="bg1">
              <a:lumMod val="85000"/>
            </a:schemeClr>
          </a:solidFill>
          <a:effectLst>
            <a:outerShdw blurRad="50800" dist="38100" dir="2700000" algn="tl" rotWithShape="0">
              <a:prstClr val="black">
                <a:alpha val="40000"/>
              </a:prstClr>
            </a:outerShdw>
          </a:effectLst>
        </p:spPr>
      </p:pic>
      <p:sp>
        <p:nvSpPr>
          <p:cNvPr id="5" name="Text Placeholder 2"/>
          <p:cNvSpPr txBox="1">
            <a:spLocks/>
          </p:cNvSpPr>
          <p:nvPr/>
        </p:nvSpPr>
        <p:spPr>
          <a:xfrm>
            <a:off x="548138" y="1641361"/>
            <a:ext cx="5129318" cy="1960720"/>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3"/>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3"/>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3"/>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3"/>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3"/>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spcBef>
                <a:spcPts val="1836"/>
              </a:spcBef>
              <a:buClr>
                <a:srgbClr val="FFFFFF"/>
              </a:buClr>
            </a:pPr>
            <a:r>
              <a:rPr lang="en-US" sz="2856" dirty="0">
                <a:gradFill>
                  <a:gsLst>
                    <a:gs pos="1250">
                      <a:srgbClr val="FFFFFF"/>
                    </a:gs>
                    <a:gs pos="100000">
                      <a:srgbClr val="FFFFFF"/>
                    </a:gs>
                  </a:gsLst>
                  <a:lin ang="5400000" scaled="0"/>
                </a:gradFill>
              </a:rPr>
              <a:t>Easy way to view IT usage and spending in your WAP environment</a:t>
            </a:r>
          </a:p>
          <a:p>
            <a:pPr>
              <a:spcBef>
                <a:spcPts val="1836"/>
              </a:spcBef>
              <a:buClr>
                <a:srgbClr val="FFFFFF"/>
              </a:buClr>
            </a:pPr>
            <a:r>
              <a:rPr lang="en-US" sz="2856" dirty="0">
                <a:gradFill>
                  <a:gsLst>
                    <a:gs pos="1250">
                      <a:srgbClr val="FFFFFF"/>
                    </a:gs>
                    <a:gs pos="100000">
                      <a:srgbClr val="FFFFFF"/>
                    </a:gs>
                  </a:gsLst>
                  <a:lin ang="5400000" scaled="0"/>
                </a:gradFill>
              </a:rPr>
              <a:t>Automatically provided with your WAP download</a:t>
            </a:r>
          </a:p>
          <a:p>
            <a:pPr>
              <a:spcBef>
                <a:spcPts val="1836"/>
              </a:spcBef>
              <a:buClr>
                <a:srgbClr val="FFFFFF"/>
              </a:buClr>
            </a:pPr>
            <a:r>
              <a:rPr lang="en-US" sz="2856" dirty="0">
                <a:gradFill>
                  <a:gsLst>
                    <a:gs pos="1250">
                      <a:srgbClr val="FFFFFF"/>
                    </a:gs>
                    <a:gs pos="100000">
                      <a:srgbClr val="FFFFFF"/>
                    </a:gs>
                  </a:gsLst>
                  <a:lin ang="5400000" scaled="0"/>
                </a:gradFill>
              </a:rPr>
              <a:t>&lt;10 minute installation</a:t>
            </a:r>
          </a:p>
          <a:p>
            <a:pPr>
              <a:spcBef>
                <a:spcPts val="1836"/>
              </a:spcBef>
              <a:buClr>
                <a:srgbClr val="FFFFFF"/>
              </a:buClr>
            </a:pPr>
            <a:r>
              <a:rPr lang="en-US" sz="2856" dirty="0">
                <a:gradFill>
                  <a:gsLst>
                    <a:gs pos="1250">
                      <a:srgbClr val="FFFFFF"/>
                    </a:gs>
                    <a:gs pos="100000">
                      <a:srgbClr val="FFFFFF"/>
                    </a:gs>
                  </a:gsLst>
                  <a:lin ang="5400000" scaled="0"/>
                </a:gradFill>
              </a:rPr>
              <a:t>Cloud Cruiser Express version is at no cost to you</a:t>
            </a:r>
          </a:p>
          <a:p>
            <a:pPr marL="342834" lvl="1" indent="0">
              <a:spcBef>
                <a:spcPts val="1836"/>
              </a:spcBef>
              <a:buClr>
                <a:srgbClr val="FFFFFF"/>
              </a:buClr>
              <a:buNone/>
            </a:pPr>
            <a:endParaRPr lang="en-US" sz="24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33851084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Cruiser Express overview</a:t>
            </a:r>
            <a:endParaRPr lang="en-US" dirty="0"/>
          </a:p>
        </p:txBody>
      </p:sp>
      <p:sp>
        <p:nvSpPr>
          <p:cNvPr id="6" name="Rectangle 5"/>
          <p:cNvSpPr/>
          <p:nvPr/>
        </p:nvSpPr>
        <p:spPr bwMode="auto">
          <a:xfrm>
            <a:off x="467185" y="2179066"/>
            <a:ext cx="187019" cy="190234"/>
          </a:xfrm>
          <a:prstGeom prst="rect">
            <a:avLst/>
          </a:prstGeom>
          <a:noFill/>
          <a:ln w="31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67" tIns="47567" rIns="47567" bIns="47567"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67183" y="2176074"/>
            <a:ext cx="3730413" cy="322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2244" dirty="0">
                <a:solidFill>
                  <a:srgbClr val="FFFFFF"/>
                </a:solidFill>
                <a:ea typeface="Segoe UI" pitchFamily="34" charset="0"/>
                <a:cs typeface="Segoe UI" pitchFamily="34" charset="0"/>
              </a:rPr>
              <a:t>Data Collection from WAP</a:t>
            </a:r>
          </a:p>
        </p:txBody>
      </p:sp>
      <p:sp>
        <p:nvSpPr>
          <p:cNvPr id="8" name="Rectangle 7"/>
          <p:cNvSpPr/>
          <p:nvPr/>
        </p:nvSpPr>
        <p:spPr bwMode="auto">
          <a:xfrm>
            <a:off x="4254707" y="2176073"/>
            <a:ext cx="3730413" cy="32241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93260" bIns="149217" numCol="1" spcCol="0" rtlCol="0" fromWordArt="0" anchor="t" anchorCtr="0" forceAA="0" compatLnSpc="1">
            <a:prstTxWarp prst="textNoShape">
              <a:avLst/>
            </a:prstTxWarp>
            <a:noAutofit/>
          </a:bodyPr>
          <a:lstStyle/>
          <a:p>
            <a:pPr defTabSz="951028" fontAlgn="base">
              <a:spcBef>
                <a:spcPct val="0"/>
              </a:spcBef>
              <a:spcAft>
                <a:spcPct val="0"/>
              </a:spcAft>
            </a:pPr>
            <a:r>
              <a:rPr lang="en-US" sz="2244" dirty="0">
                <a:solidFill>
                  <a:srgbClr val="FFFFFF"/>
                </a:solidFill>
                <a:ea typeface="Segoe UI" pitchFamily="34" charset="0"/>
                <a:cs typeface="Segoe UI" pitchFamily="34" charset="0"/>
              </a:rPr>
              <a:t>Information Transformation</a:t>
            </a:r>
          </a:p>
          <a:p>
            <a:pP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a:p>
            <a:pPr defTabSz="951028"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	</a:t>
            </a:r>
          </a:p>
        </p:txBody>
      </p:sp>
      <p:sp>
        <p:nvSpPr>
          <p:cNvPr id="10" name="Rectangle 9"/>
          <p:cNvSpPr/>
          <p:nvPr/>
        </p:nvSpPr>
        <p:spPr bwMode="auto">
          <a:xfrm>
            <a:off x="8042231" y="2176074"/>
            <a:ext cx="3730413" cy="322419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r>
              <a:rPr lang="en-US" sz="2244" dirty="0">
                <a:solidFill>
                  <a:srgbClr val="FFFFFF"/>
                </a:solidFill>
                <a:ea typeface="Segoe UI" pitchFamily="34" charset="0"/>
                <a:cs typeface="Segoe UI" pitchFamily="34" charset="0"/>
              </a:rPr>
              <a:t>  Decision Support</a:t>
            </a:r>
          </a:p>
          <a:p>
            <a:pP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a:p>
            <a:pP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a:p>
            <a:pP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933554" y="4458037"/>
            <a:ext cx="500498" cy="433765"/>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033031" y="3756073"/>
            <a:ext cx="289108" cy="4352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904" y="3002239"/>
            <a:ext cx="617865" cy="490658"/>
          </a:xfrm>
          <a:prstGeom prst="rect">
            <a:avLst/>
          </a:prstGeom>
        </p:spPr>
      </p:pic>
      <p:sp>
        <p:nvSpPr>
          <p:cNvPr id="14" name="TextBox 13"/>
          <p:cNvSpPr txBox="1"/>
          <p:nvPr/>
        </p:nvSpPr>
        <p:spPr>
          <a:xfrm>
            <a:off x="5658563" y="3002239"/>
            <a:ext cx="1684216"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gradFill>
                  <a:gsLst>
                    <a:gs pos="2917">
                      <a:srgbClr val="FFFFFF"/>
                    </a:gs>
                    <a:gs pos="30000">
                      <a:srgbClr val="FFFFFF"/>
                    </a:gs>
                  </a:gsLst>
                  <a:lin ang="5400000" scaled="0"/>
                </a:gradFill>
              </a:rPr>
              <a:t>Transform</a:t>
            </a:r>
          </a:p>
        </p:txBody>
      </p:sp>
      <p:sp>
        <p:nvSpPr>
          <p:cNvPr id="15" name="TextBox 14"/>
          <p:cNvSpPr txBox="1"/>
          <p:nvPr/>
        </p:nvSpPr>
        <p:spPr>
          <a:xfrm>
            <a:off x="5658563" y="3700179"/>
            <a:ext cx="1684216"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gradFill>
                  <a:gsLst>
                    <a:gs pos="2917">
                      <a:srgbClr val="FFFFFF"/>
                    </a:gs>
                    <a:gs pos="30000">
                      <a:srgbClr val="FFFFFF"/>
                    </a:gs>
                  </a:gsLst>
                  <a:lin ang="5400000" scaled="0"/>
                </a:gradFill>
              </a:rPr>
              <a:t>Enrich</a:t>
            </a:r>
          </a:p>
        </p:txBody>
      </p:sp>
      <p:sp>
        <p:nvSpPr>
          <p:cNvPr id="16" name="TextBox 15"/>
          <p:cNvSpPr txBox="1"/>
          <p:nvPr/>
        </p:nvSpPr>
        <p:spPr>
          <a:xfrm>
            <a:off x="5658563" y="4398119"/>
            <a:ext cx="1684216"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gradFill>
                  <a:gsLst>
                    <a:gs pos="2917">
                      <a:srgbClr val="FFFFFF"/>
                    </a:gs>
                    <a:gs pos="30000">
                      <a:srgbClr val="FFFFFF"/>
                    </a:gs>
                  </a:gsLst>
                  <a:lin ang="5400000" scaled="0"/>
                </a:gradFill>
              </a:rPr>
              <a:t>Automate</a:t>
            </a:r>
          </a:p>
        </p:txBody>
      </p:sp>
      <p:sp>
        <p:nvSpPr>
          <p:cNvPr id="17" name="TextBox 16"/>
          <p:cNvSpPr txBox="1"/>
          <p:nvPr/>
        </p:nvSpPr>
        <p:spPr>
          <a:xfrm>
            <a:off x="8371352" y="2805905"/>
            <a:ext cx="3401293" cy="2422551"/>
          </a:xfrm>
          <a:prstGeom prst="rect">
            <a:avLst/>
          </a:prstGeom>
          <a:noFill/>
        </p:spPr>
        <p:txBody>
          <a:bodyPr wrap="square" lIns="186521" tIns="149217" rIns="186521" bIns="149217" rtlCol="0">
            <a:spAutoFit/>
          </a:bodyPr>
          <a:lstStyle/>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Chargeback &amp; billing</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Service analysis</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Customer analysis</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Demand forecasting</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Trends &amp; variances</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Budgets &amp; alerts</a:t>
            </a:r>
          </a:p>
        </p:txBody>
      </p:sp>
      <p:sp>
        <p:nvSpPr>
          <p:cNvPr id="18" name="TextBox 17"/>
          <p:cNvSpPr txBox="1"/>
          <p:nvPr/>
        </p:nvSpPr>
        <p:spPr>
          <a:xfrm>
            <a:off x="654204" y="2805904"/>
            <a:ext cx="3467642" cy="2632213"/>
          </a:xfrm>
          <a:prstGeom prst="rect">
            <a:avLst/>
          </a:prstGeom>
          <a:noFill/>
        </p:spPr>
        <p:txBody>
          <a:bodyPr wrap="square" lIns="186521" tIns="149217" rIns="186521" bIns="149217" rtlCol="0">
            <a:spAutoFit/>
          </a:bodyPr>
          <a:lstStyle/>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Website instances</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Virtual machines</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Databases</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Other WAP-managed objects</a:t>
            </a:r>
          </a:p>
          <a:p>
            <a:pPr marL="349724" indent="-349724" defTabSz="932597">
              <a:lnSpc>
                <a:spcPct val="90000"/>
              </a:lnSpc>
              <a:spcAft>
                <a:spcPts val="612"/>
              </a:spcAft>
              <a:buFont typeface="Arial" panose="020B0604020202020204" pitchFamily="34" charset="0"/>
              <a:buChar char="•"/>
            </a:pPr>
            <a:r>
              <a:rPr lang="en-US" sz="2040" dirty="0" err="1">
                <a:gradFill>
                  <a:gsLst>
                    <a:gs pos="2917">
                      <a:srgbClr val="FFFFFF"/>
                    </a:gs>
                    <a:gs pos="30000">
                      <a:srgbClr val="FFFFFF"/>
                    </a:gs>
                  </a:gsLst>
                  <a:lin ang="5400000" scaled="0"/>
                </a:gradFill>
              </a:rPr>
              <a:t>Gridpro</a:t>
            </a:r>
            <a:r>
              <a:rPr lang="en-US" sz="2040" dirty="0">
                <a:gradFill>
                  <a:gsLst>
                    <a:gs pos="2917">
                      <a:srgbClr val="FFFFFF"/>
                    </a:gs>
                    <a:gs pos="30000">
                      <a:srgbClr val="FFFFFF"/>
                    </a:gs>
                  </a:gsLst>
                  <a:lin ang="5400000" scaled="0"/>
                </a:gradFill>
              </a:rPr>
              <a:t> Request Management</a:t>
            </a:r>
          </a:p>
        </p:txBody>
      </p:sp>
      <p:sp>
        <p:nvSpPr>
          <p:cNvPr id="19" name="Isosceles Triangle 18"/>
          <p:cNvSpPr/>
          <p:nvPr/>
        </p:nvSpPr>
        <p:spPr bwMode="auto">
          <a:xfrm rot="5400000">
            <a:off x="4117525" y="3544215"/>
            <a:ext cx="466302" cy="388585"/>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 name="Isosceles Triangle 19"/>
          <p:cNvSpPr/>
          <p:nvPr/>
        </p:nvSpPr>
        <p:spPr bwMode="auto">
          <a:xfrm rot="5400000">
            <a:off x="7886797" y="3544215"/>
            <a:ext cx="466302" cy="388585"/>
          </a:xfrm>
          <a:prstGeom prst="triangl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352729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Cruiser Express installation </a:t>
            </a:r>
            <a:r>
              <a:rPr lang="en-US" dirty="0"/>
              <a:t>o</a:t>
            </a:r>
            <a:r>
              <a:rPr lang="en-US" dirty="0" smtClean="0"/>
              <a:t>verview</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41" y="2145297"/>
            <a:ext cx="3408577" cy="2146789"/>
          </a:xfrm>
          <a:prstGeom prst="rect">
            <a:avLst/>
          </a:prstGeom>
        </p:spPr>
      </p:pic>
      <p:sp>
        <p:nvSpPr>
          <p:cNvPr id="7" name="Rectangle 6"/>
          <p:cNvSpPr/>
          <p:nvPr/>
        </p:nvSpPr>
        <p:spPr>
          <a:xfrm>
            <a:off x="1788372" y="3059553"/>
            <a:ext cx="3011202" cy="785674"/>
          </a:xfrm>
          <a:prstGeom prst="rect">
            <a:avLst/>
          </a:prstGeom>
        </p:spPr>
        <p:txBody>
          <a:bodyPr wrap="square">
            <a:spAutoFit/>
          </a:bodyPr>
          <a:lstStyle/>
          <a:p>
            <a:pPr algn="ctr" defTabSz="932597"/>
            <a:r>
              <a:rPr lang="en-US" sz="2203" dirty="0">
                <a:solidFill>
                  <a:srgbClr val="FFFFFF"/>
                </a:solidFill>
              </a:rPr>
              <a:t>Windows Azure Pack</a:t>
            </a:r>
          </a:p>
          <a:p>
            <a:pPr algn="ctr" defTabSz="932597"/>
            <a:r>
              <a:rPr lang="en-US" sz="2203" dirty="0">
                <a:solidFill>
                  <a:srgbClr val="FFFFFF"/>
                </a:solidFill>
              </a:rPr>
              <a:t>+ CC UI Extensions</a:t>
            </a:r>
          </a:p>
        </p:txBody>
      </p:sp>
      <p:sp>
        <p:nvSpPr>
          <p:cNvPr id="19" name="Can 18"/>
          <p:cNvSpPr/>
          <p:nvPr/>
        </p:nvSpPr>
        <p:spPr>
          <a:xfrm>
            <a:off x="8176704" y="4484577"/>
            <a:ext cx="1771946" cy="1771946"/>
          </a:xfrm>
          <a:prstGeom prst="ca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2203" dirty="0">
                <a:solidFill>
                  <a:srgbClr val="FFFFFF"/>
                </a:solidFill>
              </a:rPr>
              <a:t>SQL SERVER</a:t>
            </a:r>
          </a:p>
        </p:txBody>
      </p:sp>
      <p:sp>
        <p:nvSpPr>
          <p:cNvPr id="21" name="Rounded Rectangle 20"/>
          <p:cNvSpPr/>
          <p:nvPr/>
        </p:nvSpPr>
        <p:spPr>
          <a:xfrm>
            <a:off x="8176704" y="2339590"/>
            <a:ext cx="1771946" cy="134450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932597"/>
            <a:r>
              <a:rPr lang="en-US" sz="2203" dirty="0">
                <a:solidFill>
                  <a:srgbClr val="FFFFFF"/>
                </a:solidFill>
              </a:rPr>
              <a:t>VM with</a:t>
            </a:r>
            <a:br>
              <a:rPr lang="en-US" sz="2203" dirty="0">
                <a:solidFill>
                  <a:srgbClr val="FFFFFF"/>
                </a:solidFill>
              </a:rPr>
            </a:br>
            <a:r>
              <a:rPr lang="en-US" sz="2203" dirty="0">
                <a:solidFill>
                  <a:srgbClr val="FFFFFF"/>
                </a:solidFill>
              </a:rPr>
              <a:t>Cloud Cruiser</a:t>
            </a:r>
          </a:p>
        </p:txBody>
      </p:sp>
      <p:sp>
        <p:nvSpPr>
          <p:cNvPr id="8" name="Down Arrow 7"/>
          <p:cNvSpPr/>
          <p:nvPr/>
        </p:nvSpPr>
        <p:spPr>
          <a:xfrm>
            <a:off x="8782896" y="3777353"/>
            <a:ext cx="559562" cy="89374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203">
              <a:solidFill>
                <a:srgbClr val="FFFFFF"/>
              </a:solidFill>
            </a:endParaRPr>
          </a:p>
        </p:txBody>
      </p:sp>
      <p:sp>
        <p:nvSpPr>
          <p:cNvPr id="9" name="Left Arrow 8"/>
          <p:cNvSpPr/>
          <p:nvPr/>
        </p:nvSpPr>
        <p:spPr>
          <a:xfrm>
            <a:off x="5005853" y="2417307"/>
            <a:ext cx="2424769" cy="55956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2A98D6"/>
                </a:solidFill>
              </a:rPr>
              <a:t>Usage API</a:t>
            </a:r>
          </a:p>
        </p:txBody>
      </p:sp>
      <p:sp>
        <p:nvSpPr>
          <p:cNvPr id="13" name="Right Arrow 12"/>
          <p:cNvSpPr/>
          <p:nvPr/>
        </p:nvSpPr>
        <p:spPr>
          <a:xfrm>
            <a:off x="5472154" y="2992412"/>
            <a:ext cx="2424769" cy="55956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2A98D6"/>
                </a:solidFill>
              </a:rPr>
              <a:t>API</a:t>
            </a:r>
          </a:p>
        </p:txBody>
      </p:sp>
      <p:sp>
        <p:nvSpPr>
          <p:cNvPr id="29" name="Rectangle 28"/>
          <p:cNvSpPr/>
          <p:nvPr/>
        </p:nvSpPr>
        <p:spPr>
          <a:xfrm>
            <a:off x="778051" y="1485966"/>
            <a:ext cx="5315839" cy="4569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2203" dirty="0">
                <a:solidFill>
                  <a:srgbClr val="FFFFFF">
                    <a:lumMod val="65000"/>
                    <a:lumOff val="35000"/>
                  </a:srgbClr>
                </a:solidFill>
              </a:rPr>
              <a:t>    Install WAP + CC Express UI via WEBPI</a:t>
            </a:r>
          </a:p>
        </p:txBody>
      </p:sp>
      <p:sp>
        <p:nvSpPr>
          <p:cNvPr id="30" name="Rectangle 29"/>
          <p:cNvSpPr/>
          <p:nvPr/>
        </p:nvSpPr>
        <p:spPr>
          <a:xfrm>
            <a:off x="6886603" y="1479075"/>
            <a:ext cx="4849537" cy="480582"/>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r>
              <a:rPr lang="en-US" sz="2203" dirty="0">
                <a:solidFill>
                  <a:srgbClr val="FFFFFF">
                    <a:lumMod val="65000"/>
                    <a:lumOff val="35000"/>
                  </a:srgbClr>
                </a:solidFill>
              </a:rPr>
              <a:t>    Install Cloud Cruiser Backend</a:t>
            </a:r>
          </a:p>
        </p:txBody>
      </p:sp>
      <p:sp>
        <p:nvSpPr>
          <p:cNvPr id="31" name="Oval 30"/>
          <p:cNvSpPr/>
          <p:nvPr/>
        </p:nvSpPr>
        <p:spPr>
          <a:xfrm>
            <a:off x="544900" y="1476621"/>
            <a:ext cx="466302" cy="46630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2203" dirty="0">
                <a:solidFill>
                  <a:srgbClr val="FFFFFF"/>
                </a:solidFill>
              </a:rPr>
              <a:t>1</a:t>
            </a:r>
          </a:p>
        </p:txBody>
      </p:sp>
      <p:sp>
        <p:nvSpPr>
          <p:cNvPr id="32" name="Oval 31"/>
          <p:cNvSpPr/>
          <p:nvPr/>
        </p:nvSpPr>
        <p:spPr>
          <a:xfrm>
            <a:off x="6653452" y="1476621"/>
            <a:ext cx="466302" cy="46630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2</a:t>
            </a:r>
          </a:p>
        </p:txBody>
      </p:sp>
    </p:spTree>
    <p:extLst>
      <p:ext uri="{BB962C8B-B14F-4D97-AF65-F5344CB8AC3E}">
        <p14:creationId xmlns:p14="http://schemas.microsoft.com/office/powerpoint/2010/main" val="27322119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a:t>WEB Platform Installer</a:t>
            </a:r>
            <a:br>
              <a:rPr lang="en-US" sz="4896" dirty="0"/>
            </a:br>
            <a:endParaRPr lang="en-US" sz="4896" dirty="0"/>
          </a:p>
        </p:txBody>
      </p:sp>
      <p:pic>
        <p:nvPicPr>
          <p:cNvPr id="4" name="Picture 3"/>
          <p:cNvPicPr>
            <a:picLocks noChangeAspect="1"/>
          </p:cNvPicPr>
          <p:nvPr/>
        </p:nvPicPr>
        <p:blipFill>
          <a:blip r:embed="rId2"/>
          <a:stretch>
            <a:fillRect/>
          </a:stretch>
        </p:blipFill>
        <p:spPr>
          <a:xfrm>
            <a:off x="1434067" y="1247189"/>
            <a:ext cx="9568342" cy="5380007"/>
          </a:xfrm>
          <a:prstGeom prst="rect">
            <a:avLst/>
          </a:prstGeom>
          <a:effectLst>
            <a:outerShdw blurRad="50800" dist="38100" dir="2700000" algn="tl" rotWithShape="0">
              <a:prstClr val="black">
                <a:alpha val="40000"/>
              </a:prstClr>
            </a:outerShdw>
          </a:effectLst>
        </p:spPr>
      </p:pic>
      <p:sp>
        <p:nvSpPr>
          <p:cNvPr id="5" name="Right Arrow 4"/>
          <p:cNvSpPr/>
          <p:nvPr/>
        </p:nvSpPr>
        <p:spPr>
          <a:xfrm rot="10800000">
            <a:off x="11043659" y="5207035"/>
            <a:ext cx="1119700" cy="61074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Tree>
    <p:extLst>
      <p:ext uri="{BB962C8B-B14F-4D97-AF65-F5344CB8AC3E}">
        <p14:creationId xmlns:p14="http://schemas.microsoft.com/office/powerpoint/2010/main" val="9394897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1" y="1212850"/>
            <a:ext cx="11885514" cy="4896373"/>
          </a:xfrm>
        </p:spPr>
        <p:txBody>
          <a:bodyPr/>
          <a:lstStyle/>
          <a:p>
            <a:pPr marL="0" indent="0">
              <a:buNone/>
            </a:pPr>
            <a:r>
              <a:rPr lang="en-US" dirty="0" smtClean="0"/>
              <a:t>Follow steps in the Cloud </a:t>
            </a:r>
            <a:r>
              <a:rPr lang="en-US" smtClean="0"/>
              <a:t>Cruiser Express </a:t>
            </a:r>
            <a:r>
              <a:rPr lang="en-US" dirty="0" smtClean="0"/>
              <a:t>Guide</a:t>
            </a:r>
          </a:p>
          <a:p>
            <a:r>
              <a:rPr lang="en-US" dirty="0" smtClean="0"/>
              <a:t>Run the wizard</a:t>
            </a:r>
          </a:p>
          <a:p>
            <a:pPr lvl="1"/>
            <a:r>
              <a:rPr lang="en-US" dirty="0" smtClean="0"/>
              <a:t>Enter user data</a:t>
            </a:r>
          </a:p>
          <a:p>
            <a:pPr lvl="1"/>
            <a:r>
              <a:rPr lang="en-US" dirty="0" smtClean="0"/>
              <a:t>Enter database connection information</a:t>
            </a:r>
          </a:p>
          <a:p>
            <a:pPr lvl="1"/>
            <a:r>
              <a:rPr lang="en-US" dirty="0" smtClean="0"/>
              <a:t>Enter Azure Pack parameters</a:t>
            </a:r>
          </a:p>
          <a:p>
            <a:r>
              <a:rPr lang="en-US" dirty="0" smtClean="0"/>
              <a:t>Register the API with Windows Azure Pack</a:t>
            </a:r>
          </a:p>
          <a:p>
            <a:r>
              <a:rPr lang="en-US" dirty="0" smtClean="0"/>
              <a:t>Access the Cloud Cruiser Express Portal</a:t>
            </a: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Configuring Cloud Cruiser Express</a:t>
            </a:r>
            <a:br>
              <a:rPr lang="en-US" dirty="0" smtClean="0"/>
            </a:br>
            <a:endParaRPr lang="en-US" dirty="0"/>
          </a:p>
        </p:txBody>
      </p:sp>
    </p:spTree>
    <p:extLst>
      <p:ext uri="{BB962C8B-B14F-4D97-AF65-F5344CB8AC3E}">
        <p14:creationId xmlns:p14="http://schemas.microsoft.com/office/powerpoint/2010/main" val="10603580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Configuring System Center</a:t>
            </a:r>
            <a:br>
              <a:rPr lang="en-US" dirty="0" smtClean="0"/>
            </a:br>
            <a:endParaRPr lang="en-US" dirty="0"/>
          </a:p>
        </p:txBody>
      </p:sp>
      <p:sp>
        <p:nvSpPr>
          <p:cNvPr id="6" name="Rectangle 5"/>
          <p:cNvSpPr/>
          <p:nvPr/>
        </p:nvSpPr>
        <p:spPr bwMode="auto">
          <a:xfrm>
            <a:off x="311749" y="2460624"/>
            <a:ext cx="2797810" cy="2424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2244" dirty="0">
              <a:solidFill>
                <a:srgbClr val="FFFFFF"/>
              </a:solidFill>
              <a:ea typeface="Segoe UI" pitchFamily="34" charset="0"/>
              <a:cs typeface="Segoe UI" pitchFamily="34" charset="0"/>
            </a:endParaRPr>
          </a:p>
        </p:txBody>
      </p:sp>
      <p:sp>
        <p:nvSpPr>
          <p:cNvPr id="7" name="Rectangle 6"/>
          <p:cNvSpPr/>
          <p:nvPr/>
        </p:nvSpPr>
        <p:spPr bwMode="auto">
          <a:xfrm>
            <a:off x="3303852" y="2460623"/>
            <a:ext cx="2797810" cy="2424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2244" dirty="0">
              <a:solidFill>
                <a:srgbClr val="000000">
                  <a:lumMod val="65000"/>
                  <a:lumOff val="35000"/>
                </a:srgbClr>
              </a:solidFill>
              <a:ea typeface="Segoe UI" pitchFamily="34" charset="0"/>
              <a:cs typeface="Segoe UI" pitchFamily="34" charset="0"/>
            </a:endParaRPr>
          </a:p>
        </p:txBody>
      </p:sp>
      <p:sp>
        <p:nvSpPr>
          <p:cNvPr id="8" name="Rectangle 7"/>
          <p:cNvSpPr/>
          <p:nvPr/>
        </p:nvSpPr>
        <p:spPr bwMode="auto">
          <a:xfrm>
            <a:off x="6295954" y="2471398"/>
            <a:ext cx="2797810" cy="2424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2244" dirty="0">
              <a:solidFill>
                <a:srgbClr val="000000">
                  <a:lumMod val="75000"/>
                  <a:lumOff val="25000"/>
                </a:srgbClr>
              </a:solidFill>
              <a:ea typeface="Segoe UI" pitchFamily="34" charset="0"/>
              <a:cs typeface="Segoe UI" pitchFamily="34" charset="0"/>
            </a:endParaRPr>
          </a:p>
        </p:txBody>
      </p:sp>
      <p:sp>
        <p:nvSpPr>
          <p:cNvPr id="2" name="Rectangle 1"/>
          <p:cNvSpPr/>
          <p:nvPr/>
        </p:nvSpPr>
        <p:spPr bwMode="auto">
          <a:xfrm>
            <a:off x="467184" y="2616059"/>
            <a:ext cx="932603" cy="932603"/>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Operations Manager</a:t>
            </a:r>
          </a:p>
        </p:txBody>
      </p:sp>
      <p:sp>
        <p:nvSpPr>
          <p:cNvPr id="11" name="Rectangle 10"/>
          <p:cNvSpPr/>
          <p:nvPr/>
        </p:nvSpPr>
        <p:spPr bwMode="auto">
          <a:xfrm>
            <a:off x="456082" y="3781813"/>
            <a:ext cx="932603" cy="932603"/>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1428" dirty="0">
              <a:gradFill>
                <a:gsLst>
                  <a:gs pos="0">
                    <a:srgbClr val="FFFFFF"/>
                  </a:gs>
                  <a:gs pos="100000">
                    <a:srgbClr val="FFFFFF"/>
                  </a:gs>
                </a:gsLst>
                <a:lin ang="5400000" scaled="0"/>
              </a:gradFill>
              <a:ea typeface="Segoe UI" pitchFamily="34" charset="0"/>
              <a:cs typeface="Segoe UI" pitchFamily="34" charset="0"/>
            </a:endParaRPr>
          </a:p>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Virtual Machine</a:t>
            </a:r>
          </a:p>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 Manager</a:t>
            </a:r>
          </a:p>
        </p:txBody>
      </p:sp>
      <p:sp>
        <p:nvSpPr>
          <p:cNvPr id="12" name="Rectangle 11"/>
          <p:cNvSpPr/>
          <p:nvPr/>
        </p:nvSpPr>
        <p:spPr bwMode="auto">
          <a:xfrm>
            <a:off x="1982664" y="2616059"/>
            <a:ext cx="932603" cy="2098358"/>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6521" rIns="0" bIns="0"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SPF</a:t>
            </a:r>
          </a:p>
        </p:txBody>
      </p:sp>
      <p:sp>
        <p:nvSpPr>
          <p:cNvPr id="10" name="Rectangle 9"/>
          <p:cNvSpPr/>
          <p:nvPr/>
        </p:nvSpPr>
        <p:spPr bwMode="auto">
          <a:xfrm>
            <a:off x="2138097" y="3160078"/>
            <a:ext cx="621736" cy="1465519"/>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Usage Metering</a:t>
            </a:r>
          </a:p>
        </p:txBody>
      </p:sp>
      <p:sp>
        <p:nvSpPr>
          <p:cNvPr id="14" name="Rectangle 13"/>
          <p:cNvSpPr/>
          <p:nvPr/>
        </p:nvSpPr>
        <p:spPr bwMode="auto">
          <a:xfrm rot="5400000">
            <a:off x="4150211" y="1888549"/>
            <a:ext cx="326411" cy="1625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Website Cloud</a:t>
            </a:r>
          </a:p>
        </p:txBody>
      </p:sp>
      <p:sp>
        <p:nvSpPr>
          <p:cNvPr id="15" name="Rectangle 14"/>
          <p:cNvSpPr/>
          <p:nvPr/>
        </p:nvSpPr>
        <p:spPr bwMode="auto">
          <a:xfrm rot="5400000">
            <a:off x="4150211" y="2266854"/>
            <a:ext cx="326411" cy="1625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VM Clouds  </a:t>
            </a:r>
          </a:p>
        </p:txBody>
      </p:sp>
      <p:sp>
        <p:nvSpPr>
          <p:cNvPr id="16" name="Rectangle 15"/>
          <p:cNvSpPr/>
          <p:nvPr/>
        </p:nvSpPr>
        <p:spPr bwMode="auto">
          <a:xfrm rot="5400000">
            <a:off x="4150211" y="2645159"/>
            <a:ext cx="326411" cy="1625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Service Bus Clouds</a:t>
            </a:r>
          </a:p>
        </p:txBody>
      </p:sp>
      <p:sp>
        <p:nvSpPr>
          <p:cNvPr id="17" name="Rectangle 16"/>
          <p:cNvSpPr/>
          <p:nvPr/>
        </p:nvSpPr>
        <p:spPr bwMode="auto">
          <a:xfrm rot="5400000">
            <a:off x="4150211" y="3023464"/>
            <a:ext cx="326411" cy="1625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SQL Servers</a:t>
            </a:r>
          </a:p>
        </p:txBody>
      </p:sp>
      <p:sp>
        <p:nvSpPr>
          <p:cNvPr id="18" name="Rectangle 17"/>
          <p:cNvSpPr/>
          <p:nvPr/>
        </p:nvSpPr>
        <p:spPr bwMode="auto">
          <a:xfrm rot="5400000">
            <a:off x="4150211" y="3401769"/>
            <a:ext cx="326411" cy="1625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MySQL Servers</a:t>
            </a:r>
          </a:p>
        </p:txBody>
      </p:sp>
      <p:sp>
        <p:nvSpPr>
          <p:cNvPr id="19" name="Rectangle 18"/>
          <p:cNvSpPr/>
          <p:nvPr/>
        </p:nvSpPr>
        <p:spPr bwMode="auto">
          <a:xfrm>
            <a:off x="5285634" y="2538342"/>
            <a:ext cx="621736" cy="2231582"/>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Resource Provider Interface</a:t>
            </a:r>
          </a:p>
        </p:txBody>
      </p:sp>
      <p:sp>
        <p:nvSpPr>
          <p:cNvPr id="20" name="Rectangle 19"/>
          <p:cNvSpPr/>
          <p:nvPr/>
        </p:nvSpPr>
        <p:spPr bwMode="auto">
          <a:xfrm rot="5400000">
            <a:off x="7500568" y="1904065"/>
            <a:ext cx="388585" cy="2331509"/>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Usage Collector</a:t>
            </a:r>
          </a:p>
        </p:txBody>
      </p:sp>
      <p:sp>
        <p:nvSpPr>
          <p:cNvPr id="21" name="Rectangle 20"/>
          <p:cNvSpPr/>
          <p:nvPr/>
        </p:nvSpPr>
        <p:spPr bwMode="auto">
          <a:xfrm rot="5400000">
            <a:off x="7500568" y="2381472"/>
            <a:ext cx="388585" cy="2331509"/>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Usage Database</a:t>
            </a:r>
          </a:p>
        </p:txBody>
      </p:sp>
      <p:sp>
        <p:nvSpPr>
          <p:cNvPr id="22" name="Rectangle 21"/>
          <p:cNvSpPr/>
          <p:nvPr/>
        </p:nvSpPr>
        <p:spPr bwMode="auto">
          <a:xfrm rot="5400000">
            <a:off x="7500568" y="2842221"/>
            <a:ext cx="388585" cy="2331509"/>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Usage Service API</a:t>
            </a:r>
          </a:p>
        </p:txBody>
      </p:sp>
      <p:sp>
        <p:nvSpPr>
          <p:cNvPr id="13" name="TextBox 12"/>
          <p:cNvSpPr txBox="1"/>
          <p:nvPr/>
        </p:nvSpPr>
        <p:spPr>
          <a:xfrm>
            <a:off x="3342712" y="1920974"/>
            <a:ext cx="2564659" cy="583862"/>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FFFFFF"/>
                </a:solidFill>
              </a:rPr>
              <a:t>Resource Providers</a:t>
            </a:r>
          </a:p>
        </p:txBody>
      </p:sp>
      <p:sp>
        <p:nvSpPr>
          <p:cNvPr id="24" name="TextBox 23"/>
          <p:cNvSpPr txBox="1"/>
          <p:nvPr/>
        </p:nvSpPr>
        <p:spPr>
          <a:xfrm>
            <a:off x="6412530" y="1940408"/>
            <a:ext cx="2564659" cy="583860"/>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dirty="0">
                <a:solidFill>
                  <a:srgbClr val="FFFFFF"/>
                </a:solidFill>
              </a:rPr>
              <a:t>Usage Service</a:t>
            </a:r>
          </a:p>
        </p:txBody>
      </p:sp>
      <p:cxnSp>
        <p:nvCxnSpPr>
          <p:cNvPr id="25" name="Straight Arrow Connector 24"/>
          <p:cNvCxnSpPr/>
          <p:nvPr/>
        </p:nvCxnSpPr>
        <p:spPr>
          <a:xfrm flipV="1">
            <a:off x="922383" y="3548663"/>
            <a:ext cx="0" cy="22759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16362" y="2797820"/>
            <a:ext cx="466302"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22785" y="3094105"/>
            <a:ext cx="167868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4819333" y="2953244"/>
            <a:ext cx="281724" cy="2817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4</a:t>
            </a:r>
          </a:p>
        </p:txBody>
      </p:sp>
      <p:sp>
        <p:nvSpPr>
          <p:cNvPr id="34" name="Oval 33"/>
          <p:cNvSpPr/>
          <p:nvPr/>
        </p:nvSpPr>
        <p:spPr bwMode="auto">
          <a:xfrm>
            <a:off x="2726032" y="2656604"/>
            <a:ext cx="281724" cy="2817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70C0"/>
                </a:solidFill>
                <a:ea typeface="Segoe UI" pitchFamily="34" charset="0"/>
                <a:cs typeface="Segoe UI" pitchFamily="34" charset="0"/>
              </a:rPr>
              <a:t>3</a:t>
            </a:r>
          </a:p>
        </p:txBody>
      </p:sp>
      <p:sp>
        <p:nvSpPr>
          <p:cNvPr id="35" name="Oval 34"/>
          <p:cNvSpPr/>
          <p:nvPr/>
        </p:nvSpPr>
        <p:spPr bwMode="auto">
          <a:xfrm>
            <a:off x="1362001" y="2656959"/>
            <a:ext cx="281724" cy="2817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70C0"/>
                </a:solidFill>
                <a:ea typeface="Segoe UI" pitchFamily="34" charset="0"/>
                <a:cs typeface="Segoe UI" pitchFamily="34" charset="0"/>
              </a:rPr>
              <a:t>2</a:t>
            </a:r>
          </a:p>
        </p:txBody>
      </p:sp>
      <p:cxnSp>
        <p:nvCxnSpPr>
          <p:cNvPr id="36" name="Straight Arrow Connector 35"/>
          <p:cNvCxnSpPr/>
          <p:nvPr/>
        </p:nvCxnSpPr>
        <p:spPr>
          <a:xfrm>
            <a:off x="2960241" y="2859889"/>
            <a:ext cx="590877" cy="2958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9288057" y="2467533"/>
            <a:ext cx="2797810" cy="2424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endParaRPr lang="en-US" sz="2244" dirty="0">
              <a:solidFill>
                <a:srgbClr val="000000">
                  <a:lumMod val="75000"/>
                  <a:lumOff val="25000"/>
                </a:srgbClr>
              </a:solidFill>
              <a:ea typeface="Segoe UI" pitchFamily="34" charset="0"/>
              <a:cs typeface="Segoe UI" pitchFamily="34" charset="0"/>
            </a:endParaRPr>
          </a:p>
        </p:txBody>
      </p:sp>
      <p:sp>
        <p:nvSpPr>
          <p:cNvPr id="42" name="TextBox 41"/>
          <p:cNvSpPr txBox="1"/>
          <p:nvPr/>
        </p:nvSpPr>
        <p:spPr>
          <a:xfrm>
            <a:off x="9249198" y="1917250"/>
            <a:ext cx="2981662" cy="583862"/>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FFFFFF"/>
                </a:solidFill>
              </a:rPr>
              <a:t>Financial Management</a:t>
            </a:r>
          </a:p>
        </p:txBody>
      </p:sp>
      <p:sp>
        <p:nvSpPr>
          <p:cNvPr id="44" name="Rectangle 43"/>
          <p:cNvSpPr/>
          <p:nvPr/>
        </p:nvSpPr>
        <p:spPr bwMode="auto">
          <a:xfrm>
            <a:off x="9907776" y="2886640"/>
            <a:ext cx="466302" cy="182777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ETL</a:t>
            </a:r>
          </a:p>
        </p:txBody>
      </p:sp>
      <p:sp>
        <p:nvSpPr>
          <p:cNvPr id="45" name="Rectangle 44"/>
          <p:cNvSpPr/>
          <p:nvPr/>
        </p:nvSpPr>
        <p:spPr bwMode="auto">
          <a:xfrm>
            <a:off x="10466177" y="2886640"/>
            <a:ext cx="466302" cy="182777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Data Analytics</a:t>
            </a:r>
          </a:p>
        </p:txBody>
      </p:sp>
      <p:sp>
        <p:nvSpPr>
          <p:cNvPr id="46" name="Rectangle 45"/>
          <p:cNvSpPr/>
          <p:nvPr/>
        </p:nvSpPr>
        <p:spPr bwMode="auto">
          <a:xfrm>
            <a:off x="11036688" y="2886640"/>
            <a:ext cx="466302" cy="182777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Cloud Cruiser Database</a:t>
            </a:r>
          </a:p>
        </p:txBody>
      </p:sp>
      <p:cxnSp>
        <p:nvCxnSpPr>
          <p:cNvPr id="47" name="Straight Arrow Connector 46"/>
          <p:cNvCxnSpPr/>
          <p:nvPr/>
        </p:nvCxnSpPr>
        <p:spPr>
          <a:xfrm>
            <a:off x="8845071" y="3977969"/>
            <a:ext cx="102586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781521" y="3751975"/>
            <a:ext cx="281724" cy="2817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70C0"/>
                </a:solidFill>
                <a:ea typeface="Segoe UI" pitchFamily="34" charset="0"/>
                <a:cs typeface="Segoe UI" pitchFamily="34" charset="0"/>
              </a:rPr>
              <a:t>1</a:t>
            </a:r>
          </a:p>
        </p:txBody>
      </p:sp>
      <p:sp>
        <p:nvSpPr>
          <p:cNvPr id="49" name="Oval 48"/>
          <p:cNvSpPr/>
          <p:nvPr/>
        </p:nvSpPr>
        <p:spPr bwMode="auto">
          <a:xfrm>
            <a:off x="8554605" y="3867113"/>
            <a:ext cx="281724" cy="28172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solidFill>
                  <a:srgbClr val="000000">
                    <a:lumMod val="75000"/>
                    <a:lumOff val="25000"/>
                  </a:srgbClr>
                </a:solidFill>
                <a:ea typeface="Segoe UI" pitchFamily="34" charset="0"/>
                <a:cs typeface="Segoe UI" pitchFamily="34" charset="0"/>
              </a:rPr>
              <a:t>5</a:t>
            </a:r>
          </a:p>
        </p:txBody>
      </p:sp>
      <p:sp>
        <p:nvSpPr>
          <p:cNvPr id="51" name="TextBox 50"/>
          <p:cNvSpPr txBox="1"/>
          <p:nvPr/>
        </p:nvSpPr>
        <p:spPr>
          <a:xfrm>
            <a:off x="423277" y="1882442"/>
            <a:ext cx="2564659" cy="583860"/>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dirty="0">
                <a:gradFill>
                  <a:gsLst>
                    <a:gs pos="2917">
                      <a:srgbClr val="FFFFFF"/>
                    </a:gs>
                    <a:gs pos="30000">
                      <a:srgbClr val="FFFFFF"/>
                    </a:gs>
                  </a:gsLst>
                  <a:lin ang="5400000" scaled="0"/>
                </a:gradFill>
              </a:rPr>
              <a:t>System Center</a:t>
            </a: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445" y="1649240"/>
            <a:ext cx="1343765" cy="273551"/>
          </a:xfrm>
          <a:prstGeom prst="rect">
            <a:avLst/>
          </a:prstGeom>
        </p:spPr>
      </p:pic>
      <p:sp>
        <p:nvSpPr>
          <p:cNvPr id="55" name="Rectangle 54"/>
          <p:cNvSpPr/>
          <p:nvPr/>
        </p:nvSpPr>
        <p:spPr bwMode="auto">
          <a:xfrm rot="5400000">
            <a:off x="4150211" y="3780072"/>
            <a:ext cx="326411" cy="16259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dirty="0" err="1">
                <a:solidFill>
                  <a:srgbClr val="000000">
                    <a:lumMod val="75000"/>
                    <a:lumOff val="25000"/>
                  </a:srgbClr>
                </a:solidFill>
                <a:ea typeface="Segoe UI" pitchFamily="34" charset="0"/>
                <a:cs typeface="Segoe UI" pitchFamily="34" charset="0"/>
              </a:rPr>
              <a:t>Gridpro</a:t>
            </a:r>
            <a:endParaRPr lang="en-US" sz="1428" dirty="0">
              <a:solidFill>
                <a:srgbClr val="000000">
                  <a:lumMod val="75000"/>
                  <a:lumOff val="25000"/>
                </a:srgbClr>
              </a:solidFill>
              <a:ea typeface="Segoe UI" pitchFamily="34" charset="0"/>
              <a:cs typeface="Segoe UI" pitchFamily="34" charset="0"/>
            </a:endParaRPr>
          </a:p>
        </p:txBody>
      </p:sp>
    </p:spTree>
    <p:extLst>
      <p:ext uri="{BB962C8B-B14F-4D97-AF65-F5344CB8AC3E}">
        <p14:creationId xmlns:p14="http://schemas.microsoft.com/office/powerpoint/2010/main" val="33381888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help</a:t>
            </a:r>
            <a:endParaRPr lang="en-US" dirty="0"/>
          </a:p>
        </p:txBody>
      </p:sp>
      <p:sp>
        <p:nvSpPr>
          <p:cNvPr id="52" name="Rectangle 51"/>
          <p:cNvSpPr/>
          <p:nvPr/>
        </p:nvSpPr>
        <p:spPr>
          <a:xfrm>
            <a:off x="389466" y="1709773"/>
            <a:ext cx="11190057" cy="4262418"/>
          </a:xfrm>
          <a:prstGeom prst="rect">
            <a:avLst/>
          </a:prstGeom>
        </p:spPr>
        <p:txBody>
          <a:bodyPr wrap="square">
            <a:spAutoFit/>
          </a:bodyPr>
          <a:lstStyle/>
          <a:p>
            <a:pPr marL="342834" lvl="1" indent="-342834" defTabSz="932563">
              <a:lnSpc>
                <a:spcPct val="90000"/>
              </a:lnSpc>
              <a:spcBef>
                <a:spcPct val="20000"/>
              </a:spcBef>
              <a:buClr>
                <a:srgbClr val="FFFFFF"/>
              </a:buClr>
              <a:buSzPct val="100000"/>
              <a:buBlip>
                <a:blip r:embed="rId2"/>
              </a:buBlip>
            </a:pPr>
            <a:r>
              <a:rPr lang="en-US" sz="3672" dirty="0">
                <a:gradFill>
                  <a:gsLst>
                    <a:gs pos="1250">
                      <a:srgbClr val="FFFFFF"/>
                    </a:gs>
                    <a:gs pos="100000">
                      <a:srgbClr val="FFFFFF"/>
                    </a:gs>
                  </a:gsLst>
                  <a:lin ang="5400000" scaled="0"/>
                </a:gradFill>
                <a:latin typeface="Segoe UI Light"/>
              </a:rPr>
              <a:t>Refer to the following Microsoft blogs for more information:</a:t>
            </a:r>
          </a:p>
          <a:p>
            <a:pPr marL="584088" lvl="1" indent="-241253" defTabSz="932563">
              <a:lnSpc>
                <a:spcPct val="90000"/>
              </a:lnSpc>
              <a:spcBef>
                <a:spcPts val="1836"/>
              </a:spcBef>
              <a:buClr>
                <a:srgbClr val="FFFFFF"/>
              </a:buClr>
              <a:buSzPct val="100000"/>
              <a:buBlip>
                <a:blip r:embed="rId2"/>
              </a:buBlip>
            </a:pPr>
            <a:r>
              <a:rPr lang="en-US" sz="2856" dirty="0">
                <a:gradFill>
                  <a:gsLst>
                    <a:gs pos="1250">
                      <a:srgbClr val="FFFFFF"/>
                    </a:gs>
                    <a:gs pos="100000">
                      <a:srgbClr val="FFFFFF"/>
                    </a:gs>
                  </a:gsLst>
                  <a:lin ang="5400000" scaled="0"/>
                </a:gradFill>
                <a:hlinkClick r:id="rId3"/>
              </a:rPr>
              <a:t>IaaS Usage and Service Reporting using System Center 2012 R2 and Windows Azure Pack </a:t>
            </a:r>
            <a:endParaRPr lang="en-US" sz="2856" dirty="0">
              <a:gradFill>
                <a:gsLst>
                  <a:gs pos="1250">
                    <a:srgbClr val="FFFFFF"/>
                  </a:gs>
                  <a:gs pos="100000">
                    <a:srgbClr val="FFFFFF"/>
                  </a:gs>
                </a:gsLst>
                <a:lin ang="5400000" scaled="0"/>
              </a:gradFill>
            </a:endParaRPr>
          </a:p>
          <a:p>
            <a:pPr marL="584088" lvl="1" indent="-241253" defTabSz="932563">
              <a:lnSpc>
                <a:spcPct val="90000"/>
              </a:lnSpc>
              <a:spcBef>
                <a:spcPts val="1836"/>
              </a:spcBef>
              <a:buClr>
                <a:srgbClr val="FFFFFF"/>
              </a:buClr>
              <a:buSzPct val="100000"/>
              <a:buBlip>
                <a:blip r:embed="rId2"/>
              </a:buBlip>
            </a:pPr>
            <a:r>
              <a:rPr lang="en-US" sz="2856" dirty="0">
                <a:gradFill>
                  <a:gsLst>
                    <a:gs pos="1250">
                      <a:srgbClr val="FFFFFF"/>
                    </a:gs>
                    <a:gs pos="100000">
                      <a:srgbClr val="FFFFFF"/>
                    </a:gs>
                  </a:gsLst>
                  <a:lin ang="5400000" scaled="0"/>
                </a:gradFill>
                <a:hlinkClick r:id="rId4"/>
              </a:rPr>
              <a:t>Configuring VMM and OM for IaaS usage and metering</a:t>
            </a:r>
            <a:endParaRPr lang="en-US" sz="2856" dirty="0">
              <a:gradFill>
                <a:gsLst>
                  <a:gs pos="1250">
                    <a:srgbClr val="FFFFFF"/>
                  </a:gs>
                  <a:gs pos="100000">
                    <a:srgbClr val="FFFFFF"/>
                  </a:gs>
                </a:gsLst>
                <a:lin ang="5400000" scaled="0"/>
              </a:gradFill>
            </a:endParaRPr>
          </a:p>
          <a:p>
            <a:pPr marL="584088" lvl="1" indent="-241253" defTabSz="932563">
              <a:lnSpc>
                <a:spcPct val="90000"/>
              </a:lnSpc>
              <a:spcBef>
                <a:spcPts val="1836"/>
              </a:spcBef>
              <a:buClr>
                <a:srgbClr val="FFFFFF"/>
              </a:buClr>
              <a:buSzPct val="100000"/>
              <a:buBlip>
                <a:blip r:embed="rId2"/>
              </a:buBlip>
            </a:pPr>
            <a:r>
              <a:rPr lang="en-US" sz="2856" dirty="0">
                <a:gradFill>
                  <a:gsLst>
                    <a:gs pos="1250">
                      <a:srgbClr val="FFFFFF"/>
                    </a:gs>
                    <a:gs pos="100000">
                      <a:srgbClr val="FFFFFF"/>
                    </a:gs>
                  </a:gsLst>
                  <a:lin ang="5400000" scaled="0"/>
                </a:gradFill>
                <a:hlinkClick r:id="rId5"/>
              </a:rPr>
              <a:t>Configuring SPF and Windows Azure Pack </a:t>
            </a:r>
            <a:r>
              <a:rPr lang="en-US" sz="2856" dirty="0">
                <a:solidFill>
                  <a:srgbClr val="FFFFFF"/>
                </a:solidFill>
                <a:latin typeface="Verdana" panose="020B0604030504040204" pitchFamily="34" charset="0"/>
                <a:hlinkClick r:id="rId5"/>
              </a:rPr>
              <a:t>for IaaS usage and metering</a:t>
            </a:r>
            <a:endParaRPr lang="en-US" sz="2856" dirty="0">
              <a:solidFill>
                <a:srgbClr val="FFFFFF"/>
              </a:solidFill>
              <a:latin typeface="Verdana" panose="020B0604030504040204" pitchFamily="34" charset="0"/>
            </a:endParaRPr>
          </a:p>
          <a:p>
            <a:pPr defTabSz="932597"/>
            <a:endParaRPr lang="en-US" sz="2448" dirty="0">
              <a:solidFill>
                <a:srgbClr val="FFFFFF"/>
              </a:solidFill>
            </a:endParaRPr>
          </a:p>
        </p:txBody>
      </p:sp>
    </p:spTree>
    <p:extLst>
      <p:ext uri="{BB962C8B-B14F-4D97-AF65-F5344CB8AC3E}">
        <p14:creationId xmlns:p14="http://schemas.microsoft.com/office/powerpoint/2010/main" val="41778564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0139472" cy="5493117"/>
          </a:xfrm>
        </p:spPr>
        <p:txBody>
          <a:bodyPr/>
          <a:lstStyle/>
          <a:p>
            <a:r>
              <a:rPr lang="en-US" sz="3672" dirty="0"/>
              <a:t>Cloud Cruiser Express download request triggers email with key links</a:t>
            </a:r>
          </a:p>
          <a:p>
            <a:r>
              <a:rPr lang="en-US" sz="3672" dirty="0"/>
              <a:t>Documentation and Knowledge Base </a:t>
            </a:r>
          </a:p>
          <a:p>
            <a:pPr marL="0" indent="0">
              <a:buNone/>
            </a:pPr>
            <a:r>
              <a:rPr lang="en-US" sz="3672" dirty="0"/>
              <a:t>  direct from Cloud Cruiser website:</a:t>
            </a:r>
          </a:p>
          <a:p>
            <a:pPr lvl="1"/>
            <a:r>
              <a:rPr lang="en-US" dirty="0" smtClean="0"/>
              <a:t>Basic information</a:t>
            </a:r>
          </a:p>
          <a:p>
            <a:pPr lvl="1"/>
            <a:r>
              <a:rPr lang="en-US" dirty="0" smtClean="0"/>
              <a:t>Videos</a:t>
            </a:r>
          </a:p>
          <a:p>
            <a:pPr lvl="1"/>
            <a:r>
              <a:rPr lang="en-US" dirty="0" smtClean="0"/>
              <a:t>Tips on getting help</a:t>
            </a:r>
          </a:p>
          <a:p>
            <a:pPr lvl="1"/>
            <a:r>
              <a:rPr lang="en-US" dirty="0" smtClean="0"/>
              <a:t>Tips on troubleshooting</a:t>
            </a:r>
          </a:p>
          <a:p>
            <a:pPr lvl="1"/>
            <a:r>
              <a:rPr lang="en-US" dirty="0" smtClean="0"/>
              <a:t>Cloud Cruiser Express documentation</a:t>
            </a:r>
          </a:p>
          <a:p>
            <a:pPr lvl="1"/>
            <a:r>
              <a:rPr lang="en-US" dirty="0" smtClean="0"/>
              <a:t>Additional links including SC </a:t>
            </a:r>
            <a:r>
              <a:rPr lang="en-US" dirty="0" err="1" smtClean="0"/>
              <a:t>config</a:t>
            </a:r>
            <a:endParaRPr lang="en-US" dirty="0" smtClean="0"/>
          </a:p>
          <a:p>
            <a:pPr marL="342834" lvl="1" indent="0">
              <a:buNone/>
            </a:pPr>
            <a:endParaRPr lang="en-US" dirty="0"/>
          </a:p>
        </p:txBody>
      </p:sp>
      <p:sp>
        <p:nvSpPr>
          <p:cNvPr id="3" name="Title 2"/>
          <p:cNvSpPr>
            <a:spLocks noGrp="1"/>
          </p:cNvSpPr>
          <p:nvPr>
            <p:ph type="title"/>
          </p:nvPr>
        </p:nvSpPr>
        <p:spPr/>
        <p:txBody>
          <a:bodyPr/>
          <a:lstStyle/>
          <a:p>
            <a:r>
              <a:rPr lang="en-US" dirty="0" smtClean="0"/>
              <a:t>How to access resources</a:t>
            </a:r>
            <a:endParaRPr lang="en-US" dirty="0"/>
          </a:p>
        </p:txBody>
      </p:sp>
      <p:pic>
        <p:nvPicPr>
          <p:cNvPr id="5" name="Picture 4"/>
          <p:cNvPicPr>
            <a:picLocks noChangeAspect="1"/>
          </p:cNvPicPr>
          <p:nvPr/>
        </p:nvPicPr>
        <p:blipFill>
          <a:blip r:embed="rId2"/>
          <a:stretch>
            <a:fillRect/>
          </a:stretch>
        </p:blipFill>
        <p:spPr>
          <a:xfrm>
            <a:off x="8617329" y="1942924"/>
            <a:ext cx="3543666" cy="4405477"/>
          </a:xfrm>
          <a:prstGeom prst="rect">
            <a:avLst/>
          </a:prstGeom>
          <a:effectLst>
            <a:outerShdw blurRad="50800" dist="38100" dir="2700000" algn="tl" rotWithShape="0">
              <a:prstClr val="black">
                <a:alpha val="40000"/>
              </a:prstClr>
            </a:outerShdw>
          </a:effectLst>
        </p:spPr>
      </p:pic>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20" y="3574979"/>
            <a:ext cx="4972701" cy="295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2587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Transforming the business of </a:t>
            </a:r>
            <a:r>
              <a:rPr lang="en-US" dirty="0" smtClean="0">
                <a:solidFill>
                  <a:schemeClr val="tx1"/>
                </a:solidFill>
              </a:rPr>
              <a:t>cloud</a:t>
            </a:r>
            <a:br>
              <a:rPr lang="en-US" dirty="0" smtClean="0">
                <a:solidFill>
                  <a:schemeClr val="tx1"/>
                </a:solidFill>
              </a:rPr>
            </a:br>
            <a:r>
              <a:rPr lang="en-US" sz="3366" dirty="0">
                <a:solidFill>
                  <a:schemeClr val="tx2"/>
                </a:solidFill>
              </a:rPr>
              <a:t>Cloud Cruiser financial analytics </a:t>
            </a:r>
            <a:br>
              <a:rPr lang="en-US" sz="3366" dirty="0">
                <a:solidFill>
                  <a:schemeClr val="tx2"/>
                </a:solidFill>
              </a:rPr>
            </a:br>
            <a:r>
              <a:rPr lang="en-US" sz="3366" dirty="0">
                <a:solidFill>
                  <a:schemeClr val="tx2"/>
                </a:solidFill>
              </a:rPr>
              <a:t>for Microsoft Cloud OS</a:t>
            </a:r>
            <a:br>
              <a:rPr lang="en-US" sz="3366" dirty="0">
                <a:solidFill>
                  <a:schemeClr val="tx2"/>
                </a:solidFill>
              </a:rPr>
            </a:br>
            <a:endParaRPr lang="en-US" sz="3366" dirty="0">
              <a:solidFill>
                <a:schemeClr val="tx2"/>
              </a:solidFill>
            </a:endParaRPr>
          </a:p>
        </p:txBody>
      </p:sp>
      <p:sp>
        <p:nvSpPr>
          <p:cNvPr id="3" name="Text Placeholder 2"/>
          <p:cNvSpPr>
            <a:spLocks noGrp="1"/>
          </p:cNvSpPr>
          <p:nvPr>
            <p:ph type="body" sz="quarter" idx="14"/>
          </p:nvPr>
        </p:nvSpPr>
        <p:spPr>
          <a:xfrm>
            <a:off x="275481" y="5051601"/>
            <a:ext cx="6399892" cy="731659"/>
          </a:xfrm>
        </p:spPr>
        <p:txBody>
          <a:bodyPr/>
          <a:lstStyle/>
          <a:p>
            <a:r>
              <a:rPr lang="en-US" dirty="0" smtClean="0"/>
              <a:t>Nick van der Zweep</a:t>
            </a:r>
            <a:endParaRPr lang="en-US" dirty="0"/>
          </a:p>
        </p:txBody>
      </p:sp>
    </p:spTree>
    <p:extLst>
      <p:ext uri="{BB962C8B-B14F-4D97-AF65-F5344CB8AC3E}">
        <p14:creationId xmlns:p14="http://schemas.microsoft.com/office/powerpoint/2010/main" val="34153425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80987" y="1232138"/>
            <a:ext cx="12123843" cy="1868445"/>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8159">
                <a:gradFill>
                  <a:gsLst>
                    <a:gs pos="1250">
                      <a:srgbClr val="FFFFFF"/>
                    </a:gs>
                    <a:gs pos="100000">
                      <a:srgbClr val="FFFFFF"/>
                    </a:gs>
                  </a:gsLst>
                  <a:lin ang="5400000" scaled="0"/>
                </a:gradFill>
              </a:rPr>
              <a:t>Demo #1</a:t>
            </a:r>
          </a:p>
          <a:p>
            <a:r>
              <a:rPr sz="5399">
                <a:gradFill>
                  <a:gsLst>
                    <a:gs pos="1250">
                      <a:srgbClr val="FFFFFF"/>
                    </a:gs>
                    <a:gs pos="100000">
                      <a:srgbClr val="FFFFFF"/>
                    </a:gs>
                  </a:gsLst>
                  <a:lin ang="5400000" scaled="0"/>
                </a:gradFill>
              </a:rPr>
              <a:t>Cloud Cruiser for Windows Azure Pack</a:t>
            </a:r>
          </a:p>
        </p:txBody>
      </p:sp>
      <p:sp>
        <p:nvSpPr>
          <p:cNvPr id="3" name="Text Placeholder 2"/>
          <p:cNvSpPr txBox="1">
            <a:spLocks/>
          </p:cNvSpPr>
          <p:nvPr/>
        </p:nvSpPr>
        <p:spPr>
          <a:xfrm>
            <a:off x="280988" y="3574979"/>
            <a:ext cx="11885514" cy="2096026"/>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buClr>
                <a:srgbClr val="FFFFFF"/>
              </a:buClr>
            </a:pPr>
            <a:r>
              <a:rPr lang="en-US" sz="2856" dirty="0">
                <a:gradFill>
                  <a:gsLst>
                    <a:gs pos="1250">
                      <a:srgbClr val="FFFFFF"/>
                    </a:gs>
                    <a:gs pos="100000">
                      <a:srgbClr val="FFFFFF"/>
                    </a:gs>
                  </a:gsLst>
                  <a:lin ang="5400000" scaled="0"/>
                </a:gradFill>
              </a:rPr>
              <a:t>Show Cloud Cruiser Express integration with WAP</a:t>
            </a:r>
          </a:p>
          <a:p>
            <a:pPr lvl="1">
              <a:buClr>
                <a:srgbClr val="FFFFFF"/>
              </a:buClr>
            </a:pPr>
            <a:r>
              <a:rPr lang="en-US" sz="2856" dirty="0">
                <a:gradFill>
                  <a:gsLst>
                    <a:gs pos="1250">
                      <a:srgbClr val="FFFFFF"/>
                    </a:gs>
                    <a:gs pos="100000">
                      <a:srgbClr val="FFFFFF"/>
                    </a:gs>
                  </a:gsLst>
                  <a:lin ang="5400000" scaled="0"/>
                </a:gradFill>
              </a:rPr>
              <a:t>Explore standard invoices and reports</a:t>
            </a:r>
          </a:p>
          <a:p>
            <a:pPr marL="0" indent="0">
              <a:buClr>
                <a:srgbClr val="FFFFFF"/>
              </a:buClr>
              <a:buNone/>
            </a:pPr>
            <a:endParaRPr lang="en-US" sz="4488"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7147601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wrap="square" lIns="149217" tIns="93260" rIns="149217" bIns="93260" rtlCol="0" anchor="t" anchorCtr="0">
            <a:noAutofit/>
          </a:bodyPr>
          <a:lstStyle/>
          <a:p>
            <a:r>
              <a:rPr lang="en-US" dirty="0">
                <a:gradFill>
                  <a:gsLst>
                    <a:gs pos="100000">
                      <a:schemeClr val="tx1"/>
                    </a:gs>
                    <a:gs pos="0">
                      <a:schemeClr val="tx1"/>
                    </a:gs>
                  </a:gsLst>
                  <a:lin ang="5400000" scaled="0"/>
                </a:gradFill>
              </a:rPr>
              <a:t>Cloud Cruiser for APC </a:t>
            </a:r>
            <a:br>
              <a:rPr lang="en-US" dirty="0">
                <a:gradFill>
                  <a:gsLst>
                    <a:gs pos="100000">
                      <a:schemeClr val="tx1"/>
                    </a:gs>
                    <a:gs pos="0">
                      <a:schemeClr val="tx1"/>
                    </a:gs>
                  </a:gsLst>
                  <a:lin ang="5400000" scaled="0"/>
                </a:gradFill>
              </a:rPr>
            </a:br>
            <a:r>
              <a:rPr lang="en-US" sz="6119" dirty="0">
                <a:gradFill>
                  <a:gsLst>
                    <a:gs pos="100000">
                      <a:schemeClr val="tx1"/>
                    </a:gs>
                    <a:gs pos="0">
                      <a:schemeClr val="tx1"/>
                    </a:gs>
                  </a:gsLst>
                  <a:lin ang="5400000" scaled="0"/>
                </a:gradFill>
              </a:rPr>
              <a:t>connecting to azure public cloud</a:t>
            </a:r>
          </a:p>
        </p:txBody>
      </p:sp>
    </p:spTree>
    <p:extLst>
      <p:ext uri="{BB962C8B-B14F-4D97-AF65-F5344CB8AC3E}">
        <p14:creationId xmlns:p14="http://schemas.microsoft.com/office/powerpoint/2010/main" val="10610684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3880633"/>
          </a:xfrm>
        </p:spPr>
        <p:txBody>
          <a:bodyPr/>
          <a:lstStyle/>
          <a:p>
            <a:r>
              <a:rPr lang="en-US" dirty="0" smtClean="0"/>
              <a:t>Adds collection of Azure Public Cloud usage</a:t>
            </a:r>
          </a:p>
          <a:p>
            <a:r>
              <a:rPr lang="en-US" dirty="0" smtClean="0"/>
              <a:t>Enables financial management of both WAP and APC from a single pane of glass</a:t>
            </a:r>
          </a:p>
          <a:p>
            <a:r>
              <a:rPr lang="en-US" dirty="0" smtClean="0"/>
              <a:t>Requires an upgrade to Cloud Cruiser (full version)</a:t>
            </a:r>
          </a:p>
          <a:p>
            <a:r>
              <a:rPr lang="en-US" dirty="0" smtClean="0"/>
              <a:t>Upgrade also allows collection of other resource information (discussed later)</a:t>
            </a:r>
            <a:endParaRPr lang="en-US" dirty="0"/>
          </a:p>
        </p:txBody>
      </p:sp>
      <p:sp>
        <p:nvSpPr>
          <p:cNvPr id="3" name="Title 2"/>
          <p:cNvSpPr>
            <a:spLocks noGrp="1"/>
          </p:cNvSpPr>
          <p:nvPr>
            <p:ph type="title"/>
          </p:nvPr>
        </p:nvSpPr>
        <p:spPr/>
        <p:txBody>
          <a:bodyPr/>
          <a:lstStyle/>
          <a:p>
            <a:r>
              <a:rPr lang="en-US" dirty="0" smtClean="0"/>
              <a:t>Azure Public Cloud support</a:t>
            </a:r>
            <a:endParaRPr lang="en-US" dirty="0"/>
          </a:p>
        </p:txBody>
      </p:sp>
    </p:spTree>
    <p:extLst>
      <p:ext uri="{BB962C8B-B14F-4D97-AF65-F5344CB8AC3E}">
        <p14:creationId xmlns:p14="http://schemas.microsoft.com/office/powerpoint/2010/main" val="7195582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80987" y="1232138"/>
            <a:ext cx="12123843" cy="1868445"/>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8159">
                <a:gradFill>
                  <a:gsLst>
                    <a:gs pos="1250">
                      <a:srgbClr val="FFFFFF"/>
                    </a:gs>
                    <a:gs pos="100000">
                      <a:srgbClr val="FFFFFF"/>
                    </a:gs>
                  </a:gsLst>
                  <a:lin ang="5400000" scaled="0"/>
                </a:gradFill>
              </a:rPr>
              <a:t>Demo #2</a:t>
            </a:r>
          </a:p>
          <a:p>
            <a:r>
              <a:rPr sz="5399">
                <a:gradFill>
                  <a:gsLst>
                    <a:gs pos="1250">
                      <a:srgbClr val="FFFFFF"/>
                    </a:gs>
                    <a:gs pos="100000">
                      <a:srgbClr val="FFFFFF"/>
                    </a:gs>
                  </a:gsLst>
                  <a:lin ang="5400000" scaled="0"/>
                </a:gradFill>
              </a:rPr>
              <a:t>Azure Public Cloud</a:t>
            </a:r>
          </a:p>
        </p:txBody>
      </p:sp>
      <p:sp>
        <p:nvSpPr>
          <p:cNvPr id="4" name="Text Placeholder 2"/>
          <p:cNvSpPr txBox="1">
            <a:spLocks/>
          </p:cNvSpPr>
          <p:nvPr/>
        </p:nvSpPr>
        <p:spPr>
          <a:xfrm>
            <a:off x="436421" y="3730413"/>
            <a:ext cx="11885514" cy="2096026"/>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buClr>
                <a:srgbClr val="FFFFFF"/>
              </a:buClr>
            </a:pPr>
            <a:r>
              <a:rPr lang="en-US" sz="2856" dirty="0">
                <a:gradFill>
                  <a:gsLst>
                    <a:gs pos="1250">
                      <a:srgbClr val="FFFFFF"/>
                    </a:gs>
                    <a:gs pos="100000">
                      <a:srgbClr val="FFFFFF"/>
                    </a:gs>
                  </a:gsLst>
                  <a:lin ang="5400000" scaled="0"/>
                </a:gradFill>
              </a:rPr>
              <a:t>View Azure Public Cloud resources</a:t>
            </a:r>
          </a:p>
          <a:p>
            <a:pPr lvl="1">
              <a:buClr>
                <a:srgbClr val="FFFFFF"/>
              </a:buClr>
            </a:pPr>
            <a:r>
              <a:rPr lang="en-US" sz="2856" dirty="0">
                <a:gradFill>
                  <a:gsLst>
                    <a:gs pos="1250">
                      <a:srgbClr val="FFFFFF"/>
                    </a:gs>
                    <a:gs pos="100000">
                      <a:srgbClr val="FFFFFF"/>
                    </a:gs>
                  </a:gsLst>
                  <a:lin ang="5400000" scaled="0"/>
                </a:gradFill>
              </a:rPr>
              <a:t>View an invoice with Azure Public Cloud billing</a:t>
            </a:r>
          </a:p>
          <a:p>
            <a:pPr marL="0" indent="0">
              <a:buClr>
                <a:srgbClr val="FFFFFF"/>
              </a:buClr>
              <a:buNone/>
            </a:pPr>
            <a:endParaRPr lang="en-US" sz="4488"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8626846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wrap="square" lIns="149217" tIns="93260" rIns="149217" bIns="93260" rtlCol="0" anchor="t" anchorCtr="0">
            <a:noAutofit/>
          </a:bodyPr>
          <a:lstStyle/>
          <a:p>
            <a:r>
              <a:rPr lang="en-US" dirty="0">
                <a:gradFill>
                  <a:gsLst>
                    <a:gs pos="100000">
                      <a:schemeClr val="tx1"/>
                    </a:gs>
                    <a:gs pos="0">
                      <a:schemeClr val="tx1"/>
                    </a:gs>
                  </a:gsLst>
                  <a:lin ang="5400000" scaled="0"/>
                </a:gradFill>
              </a:rPr>
              <a:t>Cloud Cruiser </a:t>
            </a:r>
            <a:br>
              <a:rPr lang="en-US" dirty="0">
                <a:gradFill>
                  <a:gsLst>
                    <a:gs pos="100000">
                      <a:schemeClr val="tx1"/>
                    </a:gs>
                    <a:gs pos="0">
                      <a:schemeClr val="tx1"/>
                    </a:gs>
                  </a:gsLst>
                  <a:lin ang="5400000" scaled="0"/>
                </a:gradFill>
              </a:rPr>
            </a:br>
            <a:r>
              <a:rPr lang="en-US" sz="6119" dirty="0">
                <a:gradFill>
                  <a:gsLst>
                    <a:gs pos="100000">
                      <a:schemeClr val="tx1"/>
                    </a:gs>
                    <a:gs pos="0">
                      <a:schemeClr val="tx1"/>
                    </a:gs>
                  </a:gsLst>
                  <a:lin ang="5400000" scaled="0"/>
                </a:gradFill>
              </a:rPr>
              <a:t>financial management for hybrid IT</a:t>
            </a:r>
          </a:p>
        </p:txBody>
      </p:sp>
    </p:spTree>
    <p:extLst>
      <p:ext uri="{BB962C8B-B14F-4D97-AF65-F5344CB8AC3E}">
        <p14:creationId xmlns:p14="http://schemas.microsoft.com/office/powerpoint/2010/main" val="174224082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389466" y="4982504"/>
            <a:ext cx="9658083" cy="102262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r>
              <a:rPr lang="en-US" sz="2244" dirty="0">
                <a:solidFill>
                  <a:srgbClr val="6DC2E9"/>
                </a:solidFill>
                <a:ea typeface="Segoe UI" pitchFamily="34" charset="0"/>
                <a:cs typeface="Segoe UI" pitchFamily="34" charset="0"/>
              </a:rPr>
              <a:t>	</a:t>
            </a:r>
          </a:p>
          <a:p>
            <a:pPr defTabSz="951028" fontAlgn="base">
              <a:spcBef>
                <a:spcPct val="0"/>
              </a:spcBef>
              <a:spcAft>
                <a:spcPct val="0"/>
              </a:spcAft>
            </a:pPr>
            <a:endParaRPr lang="en-US" sz="2244" dirty="0">
              <a:solidFill>
                <a:srgbClr val="6DC2E9"/>
              </a:solidFill>
              <a:ea typeface="Segoe UI" pitchFamily="34" charset="0"/>
              <a:cs typeface="Segoe UI" pitchFamily="34" charset="0"/>
            </a:endParaRPr>
          </a:p>
          <a:p>
            <a:pPr defTabSz="951028" fontAlgn="base">
              <a:spcBef>
                <a:spcPct val="0"/>
              </a:spcBef>
              <a:spcAft>
                <a:spcPct val="0"/>
              </a:spcAft>
            </a:pPr>
            <a:endParaRPr lang="en-US" sz="2244" dirty="0">
              <a:solidFill>
                <a:srgbClr val="6DC2E9"/>
              </a:solidFill>
              <a:ea typeface="Segoe UI" pitchFamily="34" charset="0"/>
              <a:cs typeface="Segoe UI" pitchFamily="34" charset="0"/>
            </a:endParaRPr>
          </a:p>
        </p:txBody>
      </p:sp>
      <p:sp>
        <p:nvSpPr>
          <p:cNvPr id="2" name="Title 1"/>
          <p:cNvSpPr>
            <a:spLocks noGrp="1"/>
          </p:cNvSpPr>
          <p:nvPr>
            <p:ph type="title"/>
          </p:nvPr>
        </p:nvSpPr>
        <p:spPr>
          <a:xfrm>
            <a:off x="156315" y="295274"/>
            <a:ext cx="12704130" cy="917575"/>
          </a:xfrm>
        </p:spPr>
        <p:txBody>
          <a:bodyPr/>
          <a:lstStyle/>
          <a:p>
            <a:r>
              <a:rPr lang="en-US" sz="4794" spc="-153" dirty="0"/>
              <a:t>Advanced decision support for entire IT ecosystem</a:t>
            </a:r>
          </a:p>
        </p:txBody>
      </p:sp>
      <p:sp>
        <p:nvSpPr>
          <p:cNvPr id="6" name="Rectangle 5"/>
          <p:cNvSpPr/>
          <p:nvPr/>
        </p:nvSpPr>
        <p:spPr bwMode="auto">
          <a:xfrm>
            <a:off x="389469" y="1712766"/>
            <a:ext cx="187019" cy="190234"/>
          </a:xfrm>
          <a:prstGeom prst="rect">
            <a:avLst/>
          </a:prstGeom>
          <a:noFill/>
          <a:ln w="31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67" tIns="47567" rIns="47567" bIns="47567" numCol="1" spcCol="0" rtlCol="0" fromWordArt="0" anchor="ctr" anchorCtr="0" forceAA="0" compatLnSpc="1">
            <a:prstTxWarp prst="textNoShape">
              <a:avLst/>
            </a:prstTxWarp>
            <a:noAutofit/>
          </a:bodyPr>
          <a:lstStyle/>
          <a:p>
            <a:pPr algn="ct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389466" y="1709773"/>
            <a:ext cx="3173521" cy="322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812784" fontAlgn="base">
              <a:lnSpc>
                <a:spcPct val="90000"/>
              </a:lnSpc>
              <a:spcBef>
                <a:spcPct val="0"/>
              </a:spcBef>
              <a:spcAft>
                <a:spcPct val="0"/>
              </a:spcAft>
            </a:pPr>
            <a:r>
              <a:rPr lang="en-US" sz="2244" dirty="0">
                <a:solidFill>
                  <a:srgbClr val="6DC2E9"/>
                </a:solidFill>
                <a:ea typeface="Segoe UI" pitchFamily="34" charset="0"/>
                <a:cs typeface="Segoe UI" pitchFamily="34" charset="0"/>
              </a:rPr>
              <a:t>	</a:t>
            </a:r>
          </a:p>
        </p:txBody>
      </p:sp>
      <p:sp>
        <p:nvSpPr>
          <p:cNvPr id="8" name="Rectangle 7"/>
          <p:cNvSpPr/>
          <p:nvPr/>
        </p:nvSpPr>
        <p:spPr bwMode="auto">
          <a:xfrm>
            <a:off x="3629839" y="1709773"/>
            <a:ext cx="3171474" cy="32241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93260" bIns="149217" numCol="1" spcCol="0" rtlCol="0" fromWordArt="0" anchor="t" anchorCtr="0" forceAA="0" compatLnSpc="1">
            <a:prstTxWarp prst="textNoShape">
              <a:avLst/>
            </a:prstTxWarp>
            <a:noAutofit/>
          </a:bodyPr>
          <a:lstStyle/>
          <a:p>
            <a:pPr defTabSz="812784" fontAlgn="base">
              <a:spcBef>
                <a:spcPct val="0"/>
              </a:spcBef>
              <a:spcAft>
                <a:spcPct val="0"/>
              </a:spcAft>
            </a:pPr>
            <a:r>
              <a:rPr lang="en-US" sz="2244" dirty="0">
                <a:solidFill>
                  <a:srgbClr val="6DC2E9"/>
                </a:solidFill>
                <a:ea typeface="Segoe UI" pitchFamily="34" charset="0"/>
                <a:cs typeface="Segoe UI" pitchFamily="34" charset="0"/>
              </a:rPr>
              <a:t>	</a:t>
            </a:r>
            <a:endParaRPr lang="en-US" sz="1836" dirty="0">
              <a:gradFill>
                <a:gsLst>
                  <a:gs pos="0">
                    <a:srgbClr val="FFFFFF"/>
                  </a:gs>
                  <a:gs pos="100000">
                    <a:srgbClr val="FFFFFF"/>
                  </a:gs>
                </a:gsLst>
                <a:lin ang="5400000" scaled="0"/>
              </a:gradFill>
              <a:ea typeface="Segoe UI" pitchFamily="34" charset="0"/>
              <a:cs typeface="Segoe UI" pitchFamily="34" charset="0"/>
            </a:endParaRPr>
          </a:p>
          <a:p>
            <a:pPr defTabSz="951028"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	</a:t>
            </a:r>
          </a:p>
        </p:txBody>
      </p:sp>
      <p:sp>
        <p:nvSpPr>
          <p:cNvPr id="10" name="Rectangle 9"/>
          <p:cNvSpPr/>
          <p:nvPr/>
        </p:nvSpPr>
        <p:spPr bwMode="auto">
          <a:xfrm>
            <a:off x="6876075" y="1709773"/>
            <a:ext cx="3171474" cy="322419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879167" fontAlgn="base">
              <a:spcBef>
                <a:spcPct val="0"/>
              </a:spcBef>
              <a:spcAft>
                <a:spcPct val="0"/>
              </a:spcAft>
            </a:pPr>
            <a:r>
              <a:rPr lang="en-US" sz="2244" dirty="0">
                <a:solidFill>
                  <a:srgbClr val="6DC2E9"/>
                </a:solidFill>
                <a:ea typeface="Segoe UI" pitchFamily="34" charset="0"/>
                <a:cs typeface="Segoe UI" pitchFamily="34" charset="0"/>
              </a:rPr>
              <a:t>	</a:t>
            </a:r>
            <a:endParaRPr lang="en-US" sz="1836" dirty="0">
              <a:gradFill>
                <a:gsLst>
                  <a:gs pos="0">
                    <a:srgbClr val="FFFFFF"/>
                  </a:gs>
                  <a:gs pos="100000">
                    <a:srgbClr val="FFFFFF"/>
                  </a:gs>
                </a:gsLst>
                <a:lin ang="5400000" scaled="0"/>
              </a:gradFill>
              <a:ea typeface="Segoe UI" pitchFamily="34" charset="0"/>
              <a:cs typeface="Segoe UI" pitchFamily="34" charset="0"/>
            </a:endParaRPr>
          </a:p>
          <a:p>
            <a:pP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a:p>
            <a:pPr defTabSz="951028"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6938871" y="2572756"/>
            <a:ext cx="3030961" cy="1482933"/>
          </a:xfrm>
          <a:prstGeom prst="rect">
            <a:avLst/>
          </a:prstGeom>
          <a:noFill/>
        </p:spPr>
        <p:txBody>
          <a:bodyPr wrap="square" lIns="186521" tIns="149217" rIns="186521" bIns="149217" rtlCol="0">
            <a:spAutoFit/>
          </a:bodyPr>
          <a:lstStyle/>
          <a:p>
            <a:pPr defTabSz="932597">
              <a:spcBef>
                <a:spcPts val="367"/>
              </a:spcBef>
            </a:pPr>
            <a:r>
              <a:rPr lang="en-US" sz="1632" dirty="0">
                <a:solidFill>
                  <a:srgbClr val="FFFFFF">
                    <a:lumMod val="75000"/>
                    <a:lumOff val="25000"/>
                  </a:srgbClr>
                </a:solidFill>
              </a:rPr>
              <a:t>Know your costs</a:t>
            </a:r>
          </a:p>
          <a:p>
            <a:pPr defTabSz="932597">
              <a:spcBef>
                <a:spcPts val="367"/>
              </a:spcBef>
            </a:pPr>
            <a:r>
              <a:rPr lang="en-US" sz="1632" dirty="0">
                <a:solidFill>
                  <a:srgbClr val="FFFFFF">
                    <a:lumMod val="75000"/>
                    <a:lumOff val="25000"/>
                  </a:srgbClr>
                </a:solidFill>
              </a:rPr>
              <a:t>Understand your customers</a:t>
            </a:r>
          </a:p>
          <a:p>
            <a:pPr defTabSz="932597">
              <a:spcBef>
                <a:spcPts val="367"/>
              </a:spcBef>
            </a:pPr>
            <a:r>
              <a:rPr lang="en-US" sz="1632" dirty="0">
                <a:solidFill>
                  <a:srgbClr val="FFFFFF">
                    <a:lumMod val="75000"/>
                    <a:lumOff val="25000"/>
                  </a:srgbClr>
                </a:solidFill>
              </a:rPr>
              <a:t>Increase your profitability</a:t>
            </a:r>
          </a:p>
          <a:p>
            <a:pPr defTabSz="932597">
              <a:spcBef>
                <a:spcPts val="367"/>
              </a:spcBef>
            </a:pPr>
            <a:r>
              <a:rPr lang="en-US" sz="1632" dirty="0">
                <a:solidFill>
                  <a:srgbClr val="FFFFFF">
                    <a:lumMod val="75000"/>
                    <a:lumOff val="25000"/>
                  </a:srgbClr>
                </a:solidFill>
              </a:rPr>
              <a:t>Plan for growth</a:t>
            </a:r>
          </a:p>
        </p:txBody>
      </p:sp>
      <p:sp>
        <p:nvSpPr>
          <p:cNvPr id="18" name="TextBox 17"/>
          <p:cNvSpPr txBox="1"/>
          <p:nvPr/>
        </p:nvSpPr>
        <p:spPr>
          <a:xfrm>
            <a:off x="503689" y="2572756"/>
            <a:ext cx="3108678" cy="1748443"/>
          </a:xfrm>
          <a:prstGeom prst="rect">
            <a:avLst/>
          </a:prstGeom>
          <a:noFill/>
        </p:spPr>
        <p:txBody>
          <a:bodyPr wrap="square" lIns="186521" tIns="149217" rIns="186521" bIns="149217" rtlCol="0">
            <a:spAutoFit/>
          </a:bodyPr>
          <a:lstStyle/>
          <a:p>
            <a:pPr defTabSz="932597">
              <a:spcBef>
                <a:spcPts val="367"/>
              </a:spcBef>
            </a:pPr>
            <a:r>
              <a:rPr lang="en-US" sz="1632" dirty="0">
                <a:solidFill>
                  <a:srgbClr val="FFFFFF">
                    <a:lumMod val="75000"/>
                    <a:lumOff val="25000"/>
                  </a:srgbClr>
                </a:solidFill>
              </a:rPr>
              <a:t>More public clouds</a:t>
            </a:r>
          </a:p>
          <a:p>
            <a:pPr defTabSz="932597">
              <a:spcBef>
                <a:spcPts val="367"/>
              </a:spcBef>
            </a:pPr>
            <a:r>
              <a:rPr lang="en-US" sz="1632" dirty="0">
                <a:solidFill>
                  <a:srgbClr val="FFFFFF">
                    <a:lumMod val="75000"/>
                    <a:lumOff val="25000"/>
                  </a:srgbClr>
                </a:solidFill>
              </a:rPr>
              <a:t>More private clouds</a:t>
            </a:r>
          </a:p>
          <a:p>
            <a:pPr defTabSz="932597">
              <a:spcBef>
                <a:spcPts val="367"/>
              </a:spcBef>
            </a:pPr>
            <a:r>
              <a:rPr lang="en-US" sz="1632" dirty="0">
                <a:solidFill>
                  <a:srgbClr val="FFFFFF">
                    <a:lumMod val="75000"/>
                    <a:lumOff val="25000"/>
                  </a:srgbClr>
                </a:solidFill>
              </a:rPr>
              <a:t>Traditional IT infrastructure</a:t>
            </a:r>
          </a:p>
          <a:p>
            <a:pPr defTabSz="932597">
              <a:spcBef>
                <a:spcPts val="367"/>
              </a:spcBef>
            </a:pPr>
            <a:r>
              <a:rPr lang="en-US" sz="1632" dirty="0">
                <a:solidFill>
                  <a:srgbClr val="FFFFFF">
                    <a:lumMod val="75000"/>
                    <a:lumOff val="25000"/>
                  </a:srgbClr>
                </a:solidFill>
              </a:rPr>
              <a:t>Financial data</a:t>
            </a:r>
          </a:p>
          <a:p>
            <a:pPr defTabSz="932597">
              <a:lnSpc>
                <a:spcPct val="90000"/>
              </a:lnSpc>
              <a:spcAft>
                <a:spcPts val="612"/>
              </a:spcAft>
            </a:pPr>
            <a:endParaRPr lang="en-US" sz="1632" dirty="0">
              <a:gradFill>
                <a:gsLst>
                  <a:gs pos="2917">
                    <a:srgbClr val="FFFFFF"/>
                  </a:gs>
                  <a:gs pos="30000">
                    <a:srgbClr val="FFFFFF"/>
                  </a:gs>
                </a:gsLst>
                <a:lin ang="5400000" scaled="0"/>
              </a:gradFill>
            </a:endParaRPr>
          </a:p>
        </p:txBody>
      </p:sp>
      <p:sp>
        <p:nvSpPr>
          <p:cNvPr id="21" name="TextBox 20"/>
          <p:cNvSpPr txBox="1"/>
          <p:nvPr/>
        </p:nvSpPr>
        <p:spPr>
          <a:xfrm>
            <a:off x="3666227" y="2572756"/>
            <a:ext cx="3108678" cy="1404981"/>
          </a:xfrm>
          <a:prstGeom prst="rect">
            <a:avLst/>
          </a:prstGeom>
          <a:noFill/>
        </p:spPr>
        <p:txBody>
          <a:bodyPr wrap="square" lIns="186521" tIns="149217" rIns="186521" bIns="149217" rtlCol="0">
            <a:spAutoFit/>
          </a:bodyPr>
          <a:lstStyle/>
          <a:p>
            <a:pPr defTabSz="932597">
              <a:spcBef>
                <a:spcPts val="367"/>
              </a:spcBef>
            </a:pPr>
            <a:r>
              <a:rPr lang="en-US" sz="1632" dirty="0">
                <a:solidFill>
                  <a:srgbClr val="FFFFFF">
                    <a:lumMod val="75000"/>
                    <a:lumOff val="25000"/>
                  </a:srgbClr>
                </a:solidFill>
              </a:rPr>
              <a:t>Expand your services</a:t>
            </a:r>
          </a:p>
          <a:p>
            <a:pPr defTabSz="932597">
              <a:spcBef>
                <a:spcPts val="367"/>
              </a:spcBef>
            </a:pPr>
            <a:r>
              <a:rPr lang="en-US" sz="1632" dirty="0">
                <a:solidFill>
                  <a:srgbClr val="FFFFFF">
                    <a:lumMod val="75000"/>
                    <a:lumOff val="25000"/>
                  </a:srgbClr>
                </a:solidFill>
              </a:rPr>
              <a:t>Expand your customers</a:t>
            </a:r>
          </a:p>
          <a:p>
            <a:pPr defTabSz="932597">
              <a:spcBef>
                <a:spcPts val="367"/>
              </a:spcBef>
            </a:pPr>
            <a:r>
              <a:rPr lang="en-US" sz="1632" dirty="0">
                <a:solidFill>
                  <a:srgbClr val="FFFFFF">
                    <a:lumMod val="75000"/>
                    <a:lumOff val="25000"/>
                  </a:srgbClr>
                </a:solidFill>
              </a:rPr>
              <a:t>Expand your IT</a:t>
            </a:r>
          </a:p>
          <a:p>
            <a:pPr defTabSz="932597">
              <a:lnSpc>
                <a:spcPct val="90000"/>
              </a:lnSpc>
              <a:spcAft>
                <a:spcPts val="612"/>
              </a:spcAft>
            </a:pPr>
            <a:endParaRPr lang="en-US" sz="1632" dirty="0">
              <a:gradFill>
                <a:gsLst>
                  <a:gs pos="2917">
                    <a:srgbClr val="FFFFFF"/>
                  </a:gs>
                  <a:gs pos="30000">
                    <a:srgbClr val="FFFFFF"/>
                  </a:gs>
                </a:gsLst>
                <a:lin ang="5400000" scaled="0"/>
              </a:gra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3" y="1891756"/>
            <a:ext cx="852448" cy="55830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779" y="1871771"/>
            <a:ext cx="771999" cy="631827"/>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430" y="1849581"/>
            <a:ext cx="764735" cy="764735"/>
          </a:xfrm>
          <a:prstGeom prst="rect">
            <a:avLst/>
          </a:prstGeom>
        </p:spPr>
      </p:pic>
      <p:sp>
        <p:nvSpPr>
          <p:cNvPr id="3" name="TextBox 2"/>
          <p:cNvSpPr txBox="1"/>
          <p:nvPr/>
        </p:nvSpPr>
        <p:spPr>
          <a:xfrm>
            <a:off x="1436292" y="1843218"/>
            <a:ext cx="2409225" cy="583860"/>
          </a:xfrm>
          <a:prstGeom prst="rect">
            <a:avLst/>
          </a:prstGeom>
          <a:noFill/>
        </p:spPr>
        <p:txBody>
          <a:bodyPr wrap="square" lIns="186521" tIns="149217" rIns="186521" bIns="149217" rtlCol="0">
            <a:spAutoFit/>
          </a:bodyPr>
          <a:lstStyle/>
          <a:p>
            <a:pPr defTabSz="812784" fontAlgn="base">
              <a:lnSpc>
                <a:spcPct val="90000"/>
              </a:lnSpc>
              <a:spcBef>
                <a:spcPct val="0"/>
              </a:spcBef>
              <a:spcAft>
                <a:spcPct val="0"/>
              </a:spcAft>
            </a:pPr>
            <a:r>
              <a:rPr lang="en-US" sz="2040" dirty="0">
                <a:solidFill>
                  <a:srgbClr val="FFFFFF"/>
                </a:solidFill>
                <a:ea typeface="Segoe UI" pitchFamily="34" charset="0"/>
                <a:cs typeface="Segoe UI" pitchFamily="34" charset="0"/>
              </a:rPr>
              <a:t>Unlimited Scope</a:t>
            </a:r>
          </a:p>
        </p:txBody>
      </p:sp>
      <p:sp>
        <p:nvSpPr>
          <p:cNvPr id="25" name="TextBox 24"/>
          <p:cNvSpPr txBox="1"/>
          <p:nvPr/>
        </p:nvSpPr>
        <p:spPr>
          <a:xfrm>
            <a:off x="4612534" y="1877694"/>
            <a:ext cx="2637205" cy="583860"/>
          </a:xfrm>
          <a:prstGeom prst="rect">
            <a:avLst/>
          </a:prstGeom>
          <a:noFill/>
        </p:spPr>
        <p:txBody>
          <a:bodyPr wrap="square" lIns="186521" tIns="149217" rIns="186521" bIns="149217" rtlCol="0">
            <a:spAutoFit/>
          </a:bodyPr>
          <a:lstStyle/>
          <a:p>
            <a:pPr defTabSz="812784" fontAlgn="base">
              <a:lnSpc>
                <a:spcPct val="90000"/>
              </a:lnSpc>
              <a:spcBef>
                <a:spcPct val="0"/>
              </a:spcBef>
              <a:spcAft>
                <a:spcPct val="0"/>
              </a:spcAft>
            </a:pPr>
            <a:r>
              <a:rPr lang="en-US" sz="2040" dirty="0">
                <a:solidFill>
                  <a:srgbClr val="FFFFFF"/>
                </a:solidFill>
                <a:ea typeface="Segoe UI" pitchFamily="34" charset="0"/>
                <a:cs typeface="Segoe UI" pitchFamily="34" charset="0"/>
              </a:rPr>
              <a:t>Unlimited Scale</a:t>
            </a:r>
          </a:p>
        </p:txBody>
      </p:sp>
      <p:sp>
        <p:nvSpPr>
          <p:cNvPr id="26" name="TextBox 25"/>
          <p:cNvSpPr txBox="1"/>
          <p:nvPr/>
        </p:nvSpPr>
        <p:spPr>
          <a:xfrm>
            <a:off x="7609763" y="1857232"/>
            <a:ext cx="2515503" cy="583862"/>
          </a:xfrm>
          <a:prstGeom prst="rect">
            <a:avLst/>
          </a:prstGeom>
          <a:noFill/>
        </p:spPr>
        <p:txBody>
          <a:bodyPr wrap="square" lIns="186521" tIns="149217" rIns="186521" bIns="149217" rtlCol="0">
            <a:spAutoFit/>
          </a:bodyPr>
          <a:lstStyle/>
          <a:p>
            <a:pPr defTabSz="812784" fontAlgn="base">
              <a:lnSpc>
                <a:spcPct val="90000"/>
              </a:lnSpc>
              <a:spcBef>
                <a:spcPct val="0"/>
              </a:spcBef>
              <a:spcAft>
                <a:spcPct val="0"/>
              </a:spcAft>
            </a:pPr>
            <a:r>
              <a:rPr lang="en-US" sz="2040" dirty="0">
                <a:solidFill>
                  <a:srgbClr val="FFFFFF"/>
                </a:solidFill>
                <a:ea typeface="Segoe UI" pitchFamily="34" charset="0"/>
                <a:cs typeface="Segoe UI" pitchFamily="34" charset="0"/>
              </a:rPr>
              <a:t>Unlimited Answers</a:t>
            </a:r>
          </a:p>
        </p:txBody>
      </p:sp>
      <p:sp>
        <p:nvSpPr>
          <p:cNvPr id="16" name="TextBox 15"/>
          <p:cNvSpPr txBox="1"/>
          <p:nvPr/>
        </p:nvSpPr>
        <p:spPr>
          <a:xfrm>
            <a:off x="4334831" y="5452657"/>
            <a:ext cx="2781486" cy="552471"/>
          </a:xfrm>
          <a:prstGeom prst="rect">
            <a:avLst/>
          </a:prstGeom>
          <a:noFill/>
        </p:spPr>
        <p:txBody>
          <a:bodyPr wrap="square" lIns="186521" tIns="149217" rIns="186521" bIns="149217" rtlCol="0">
            <a:spAutoFit/>
          </a:bodyPr>
          <a:lstStyle/>
          <a:p>
            <a:pPr defTabSz="932597">
              <a:spcBef>
                <a:spcPts val="367"/>
              </a:spcBef>
            </a:pPr>
            <a:r>
              <a:rPr lang="en-US" sz="1632" dirty="0">
                <a:solidFill>
                  <a:srgbClr val="FFFFFF">
                    <a:lumMod val="75000"/>
                    <a:lumOff val="25000"/>
                  </a:srgbClr>
                </a:solidFill>
              </a:rPr>
              <a:t>Partner for success</a:t>
            </a:r>
          </a:p>
        </p:txBody>
      </p:sp>
      <p:pic>
        <p:nvPicPr>
          <p:cNvPr id="19" name="Picture 18"/>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845517" y="5096430"/>
            <a:ext cx="499671" cy="700519"/>
          </a:xfrm>
          <a:prstGeom prst="rect">
            <a:avLst/>
          </a:prstGeom>
        </p:spPr>
      </p:pic>
      <p:sp>
        <p:nvSpPr>
          <p:cNvPr id="20" name="TextBox 19"/>
          <p:cNvSpPr txBox="1"/>
          <p:nvPr/>
        </p:nvSpPr>
        <p:spPr>
          <a:xfrm>
            <a:off x="4334830" y="5047893"/>
            <a:ext cx="2634802" cy="583860"/>
          </a:xfrm>
          <a:prstGeom prst="rect">
            <a:avLst/>
          </a:prstGeom>
          <a:noFill/>
        </p:spPr>
        <p:txBody>
          <a:bodyPr wrap="square" lIns="186521" tIns="149217" rIns="186521" bIns="149217" rtlCol="0">
            <a:spAutoFit/>
          </a:bodyPr>
          <a:lstStyle/>
          <a:p>
            <a:pPr defTabSz="812784" fontAlgn="base">
              <a:lnSpc>
                <a:spcPct val="90000"/>
              </a:lnSpc>
              <a:spcBef>
                <a:spcPct val="0"/>
              </a:spcBef>
              <a:spcAft>
                <a:spcPct val="0"/>
              </a:spcAft>
            </a:pPr>
            <a:r>
              <a:rPr lang="en-US" sz="2040" dirty="0">
                <a:solidFill>
                  <a:srgbClr val="FFFFFF"/>
                </a:solidFill>
                <a:ea typeface="Segoe UI" pitchFamily="34" charset="0"/>
                <a:cs typeface="Segoe UI" pitchFamily="34" charset="0"/>
              </a:rPr>
              <a:t>Unlimited Support</a:t>
            </a:r>
          </a:p>
        </p:txBody>
      </p:sp>
    </p:spTree>
    <p:extLst>
      <p:ext uri="{BB962C8B-B14F-4D97-AF65-F5344CB8AC3E}">
        <p14:creationId xmlns:p14="http://schemas.microsoft.com/office/powerpoint/2010/main" val="69998365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49" y="388584"/>
            <a:ext cx="9776792" cy="1025864"/>
          </a:xfrm>
        </p:spPr>
        <p:txBody>
          <a:bodyPr/>
          <a:lstStyle/>
          <a:p>
            <a:pPr>
              <a:spcBef>
                <a:spcPts val="2203"/>
              </a:spcBef>
            </a:pPr>
            <a:r>
              <a:rPr lang="en-US" dirty="0" smtClean="0"/>
              <a:t>Cloud Financial Intelligence at your </a:t>
            </a:r>
            <a:r>
              <a:rPr lang="en-US" dirty="0"/>
              <a:t>f</a:t>
            </a:r>
            <a:r>
              <a:rPr lang="en-US" dirty="0" smtClean="0"/>
              <a:t>ingertips</a:t>
            </a:r>
            <a:br>
              <a:rPr lang="en-US" dirty="0" smtClean="0"/>
            </a:br>
            <a:endParaRPr lang="en-US" b="0" dirty="0">
              <a:solidFill>
                <a:schemeClr val="tx1">
                  <a:lumMod val="65000"/>
                  <a:lumOff val="35000"/>
                </a:schemeClr>
              </a:solidFill>
            </a:endParaRPr>
          </a:p>
        </p:txBody>
      </p:sp>
      <p:sp>
        <p:nvSpPr>
          <p:cNvPr id="3" name="Slide Number Placeholder 2"/>
          <p:cNvSpPr>
            <a:spLocks noGrp="1"/>
          </p:cNvSpPr>
          <p:nvPr>
            <p:ph type="sldNum" sz="quarter" idx="4"/>
          </p:nvPr>
        </p:nvSpPr>
        <p:spPr/>
        <p:txBody>
          <a:bodyPr/>
          <a:lstStyle/>
          <a:p>
            <a:fld id="{80374F62-E58F-4C1F-B5D3-2493732D308A}" type="slidenum">
              <a:rPr lang="en-US" smtClean="0"/>
              <a:pPr/>
              <a:t>26</a:t>
            </a:fld>
            <a:endParaRPr lang="en-US" dirty="0"/>
          </a:p>
        </p:txBody>
      </p:sp>
      <p:grpSp>
        <p:nvGrpSpPr>
          <p:cNvPr id="15" name="Group 14"/>
          <p:cNvGrpSpPr/>
          <p:nvPr/>
        </p:nvGrpSpPr>
        <p:grpSpPr>
          <a:xfrm>
            <a:off x="2931" y="2378137"/>
            <a:ext cx="7225627" cy="4114465"/>
            <a:chOff x="0" y="1943100"/>
            <a:chExt cx="5237230" cy="2982218"/>
          </a:xfrm>
        </p:grpSpPr>
        <p:grpSp>
          <p:nvGrpSpPr>
            <p:cNvPr id="13" name="Group 12"/>
            <p:cNvGrpSpPr/>
            <p:nvPr/>
          </p:nvGrpSpPr>
          <p:grpSpPr>
            <a:xfrm>
              <a:off x="0" y="1943100"/>
              <a:ext cx="5237230" cy="2982218"/>
              <a:chOff x="249170" y="1638300"/>
              <a:chExt cx="5094107" cy="2829818"/>
            </a:xfrm>
            <a:effectLst/>
          </p:grpSpPr>
          <p:pic>
            <p:nvPicPr>
              <p:cNvPr id="3074" name="Picture 2" descr="C:\Users\Katie\Documents\Cloud Cruiser\Marketing\Artwork\Images\Laptop.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21" t="193" r="-1555" b="32407"/>
              <a:stretch/>
            </p:blipFill>
            <p:spPr bwMode="auto">
              <a:xfrm>
                <a:off x="249170" y="1638300"/>
                <a:ext cx="5094107" cy="2829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66800" y="1790700"/>
                <a:ext cx="3429000" cy="2248247"/>
                <a:chOff x="338668" y="995478"/>
                <a:chExt cx="6308055" cy="4065139"/>
              </a:xfrm>
              <a:effectLst/>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36994"/>
                <a:stretch/>
              </p:blipFill>
              <p:spPr>
                <a:xfrm>
                  <a:off x="338668" y="995478"/>
                  <a:ext cx="5593600" cy="4065139"/>
                </a:xfrm>
                <a:prstGeom prst="rect">
                  <a:avLst/>
                </a:prstGeom>
                <a:solidFill>
                  <a:schemeClr val="bg1">
                    <a:lumMod val="85000"/>
                  </a:schemeClr>
                </a:solidFill>
                <a:ln>
                  <a:solidFill>
                    <a:schemeClr val="bg1">
                      <a:lumMod val="85000"/>
                    </a:schemeClr>
                  </a:solidFill>
                </a:ln>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995480"/>
                  <a:ext cx="4970323" cy="40651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grpSp>
        <p:pic>
          <p:nvPicPr>
            <p:cNvPr id="17"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160"/>
            <a:stretch/>
          </p:blipFill>
          <p:spPr bwMode="auto">
            <a:xfrm>
              <a:off x="990600" y="2914478"/>
              <a:ext cx="737966" cy="9336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grpSp>
      <p:sp>
        <p:nvSpPr>
          <p:cNvPr id="16" name="Content Placeholder 2"/>
          <p:cNvSpPr txBox="1">
            <a:spLocks/>
          </p:cNvSpPr>
          <p:nvPr/>
        </p:nvSpPr>
        <p:spPr>
          <a:xfrm>
            <a:off x="6777799" y="1165756"/>
            <a:ext cx="4942798" cy="3730412"/>
          </a:xfrm>
          <a:prstGeom prst="accentCallout1">
            <a:avLst>
              <a:gd name="adj1" fmla="val 38502"/>
              <a:gd name="adj2" fmla="val -2279"/>
              <a:gd name="adj3" fmla="val 76236"/>
              <a:gd name="adj4" fmla="val -29139"/>
            </a:avLst>
          </a:prstGeom>
          <a:solidFill>
            <a:srgbClr val="00B0F0"/>
          </a:solidFill>
          <a:ln w="12700">
            <a:solidFill>
              <a:schemeClr val="accent1"/>
            </a:solidFill>
          </a:ln>
        </p:spPr>
        <p:txBody>
          <a:bodyPr lIns="111912" tIns="111912" rIns="111912" bIns="111912" anchor="ctr" anchorCtr="0"/>
          <a:lstStyle>
            <a:lvl1pPr marL="0" indent="0" algn="l" defTabSz="914400" rtl="0" eaLnBrk="1" latinLnBrk="0" hangingPunct="1">
              <a:lnSpc>
                <a:spcPct val="100000"/>
              </a:lnSpc>
              <a:spcBef>
                <a:spcPts val="480"/>
              </a:spcBef>
              <a:spcAft>
                <a:spcPts val="0"/>
              </a:spcAft>
              <a:buClrTx/>
              <a:buSzPct val="100000"/>
              <a:buFont typeface="Lucida Grande"/>
              <a:buNone/>
              <a:defRPr sz="2000" kern="1200">
                <a:solidFill>
                  <a:srgbClr val="2A98D6"/>
                </a:solidFill>
                <a:latin typeface="Arial"/>
                <a:ea typeface="+mn-ea"/>
                <a:cs typeface="Arial"/>
              </a:defRPr>
            </a:lvl1pPr>
            <a:lvl2pPr marL="457200" indent="-228600" algn="l" defTabSz="914400" rtl="0" eaLnBrk="1" latinLnBrk="0" hangingPunct="1">
              <a:lnSpc>
                <a:spcPct val="100000"/>
              </a:lnSpc>
              <a:spcBef>
                <a:spcPts val="480"/>
              </a:spcBef>
              <a:spcAft>
                <a:spcPts val="0"/>
              </a:spcAft>
              <a:buClrTx/>
              <a:buSzPct val="90000"/>
              <a:buFont typeface="Lucida Grande"/>
              <a:buChar char="●"/>
              <a:tabLst/>
              <a:defRPr sz="1800" kern="1200">
                <a:solidFill>
                  <a:schemeClr val="bg2">
                    <a:lumMod val="75000"/>
                  </a:schemeClr>
                </a:solidFill>
                <a:latin typeface="Arial"/>
                <a:ea typeface="+mn-ea"/>
                <a:cs typeface="Arial"/>
              </a:defRPr>
            </a:lvl2pPr>
            <a:lvl3pPr marL="801688" indent="-206375" algn="l" defTabSz="914400" rtl="0" eaLnBrk="1" latinLnBrk="0" hangingPunct="1">
              <a:lnSpc>
                <a:spcPct val="100000"/>
              </a:lnSpc>
              <a:spcBef>
                <a:spcPts val="800"/>
              </a:spcBef>
              <a:spcAft>
                <a:spcPts val="0"/>
              </a:spcAft>
              <a:buFont typeface="Arial" pitchFamily="34" charset="0"/>
              <a:buChar char="–"/>
              <a:defRPr sz="1600" kern="1200">
                <a:solidFill>
                  <a:schemeClr val="bg2">
                    <a:lumMod val="75000"/>
                  </a:schemeClr>
                </a:solidFill>
                <a:latin typeface="Arial"/>
                <a:ea typeface="+mn-ea"/>
                <a:cs typeface="Arial"/>
              </a:defRPr>
            </a:lvl3pPr>
            <a:lvl4pPr marL="1031875" indent="-180975" algn="l" defTabSz="914400" rtl="0" eaLnBrk="1" latinLnBrk="0" hangingPunct="1">
              <a:lnSpc>
                <a:spcPct val="100000"/>
              </a:lnSpc>
              <a:spcBef>
                <a:spcPts val="400"/>
              </a:spcBef>
              <a:spcAft>
                <a:spcPts val="0"/>
              </a:spcAft>
              <a:buFont typeface="Arial" pitchFamily="34" charset="0"/>
              <a:buChar char="»"/>
              <a:defRPr sz="1400" kern="1200">
                <a:solidFill>
                  <a:schemeClr val="bg1">
                    <a:lumMod val="50000"/>
                  </a:schemeClr>
                </a:solidFill>
                <a:latin typeface="Arial"/>
                <a:ea typeface="+mn-ea"/>
                <a:cs typeface="Arial"/>
              </a:defRPr>
            </a:lvl4pPr>
            <a:lvl5pPr marL="1257300" indent="-150813" algn="l" defTabSz="914400" rtl="0" eaLnBrk="1" latinLnBrk="0" hangingPunct="1">
              <a:lnSpc>
                <a:spcPct val="100000"/>
              </a:lnSpc>
              <a:spcBef>
                <a:spcPts val="0"/>
              </a:spcBef>
              <a:spcAft>
                <a:spcPts val="600"/>
              </a:spcAft>
              <a:buFont typeface="Calibri"/>
              <a:buChar char="•"/>
              <a:defRPr sz="1200" kern="1200">
                <a:solidFill>
                  <a:schemeClr val="bg1">
                    <a:lumMod val="50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24"/>
              </a:spcBef>
            </a:pPr>
            <a:r>
              <a:rPr lang="en-US" sz="2244" dirty="0">
                <a:solidFill>
                  <a:srgbClr val="FFFFFF"/>
                </a:solidFill>
                <a:latin typeface="Segoe UI Light"/>
              </a:rPr>
              <a:t>How profitable are my services?</a:t>
            </a:r>
          </a:p>
          <a:p>
            <a:pPr>
              <a:spcBef>
                <a:spcPts val="1224"/>
              </a:spcBef>
            </a:pPr>
            <a:r>
              <a:rPr lang="en-US" sz="2244" dirty="0">
                <a:solidFill>
                  <a:srgbClr val="FFFFFF"/>
                </a:solidFill>
                <a:latin typeface="Segoe UI Light"/>
              </a:rPr>
              <a:t>Who’s consuming the most resources?</a:t>
            </a:r>
          </a:p>
          <a:p>
            <a:pPr>
              <a:spcBef>
                <a:spcPts val="1224"/>
              </a:spcBef>
            </a:pPr>
            <a:r>
              <a:rPr lang="en-US" sz="2244" dirty="0">
                <a:solidFill>
                  <a:srgbClr val="FFFFFF"/>
                </a:solidFill>
                <a:latin typeface="Segoe UI Light"/>
              </a:rPr>
              <a:t>What is my spending forecast?</a:t>
            </a:r>
          </a:p>
          <a:p>
            <a:pPr>
              <a:spcBef>
                <a:spcPts val="1224"/>
              </a:spcBef>
            </a:pPr>
            <a:r>
              <a:rPr lang="en-US" sz="2244" dirty="0">
                <a:solidFill>
                  <a:srgbClr val="FFFFFF"/>
                </a:solidFill>
                <a:latin typeface="Segoe UI Light"/>
              </a:rPr>
              <a:t>Which customer is most profitable?</a:t>
            </a:r>
          </a:p>
          <a:p>
            <a:pPr>
              <a:spcBef>
                <a:spcPts val="1224"/>
              </a:spcBef>
            </a:pPr>
            <a:r>
              <a:rPr lang="en-US" sz="2244" dirty="0">
                <a:solidFill>
                  <a:srgbClr val="FFFFFF"/>
                </a:solidFill>
                <a:latin typeface="Segoe UI Light"/>
              </a:rPr>
              <a:t>Which geos are growing the fastest?</a:t>
            </a:r>
          </a:p>
          <a:p>
            <a:pPr>
              <a:spcBef>
                <a:spcPts val="1224"/>
              </a:spcBef>
            </a:pPr>
            <a:r>
              <a:rPr lang="en-US" sz="2244" dirty="0">
                <a:solidFill>
                  <a:srgbClr val="FFFFFF"/>
                </a:solidFill>
                <a:latin typeface="Segoe UI Light"/>
              </a:rPr>
              <a:t>How do I automate my cloud billing?</a:t>
            </a:r>
          </a:p>
          <a:p>
            <a:pPr>
              <a:spcBef>
                <a:spcPts val="1224"/>
              </a:spcBef>
            </a:pPr>
            <a:r>
              <a:rPr lang="en-US" sz="2244" dirty="0">
                <a:solidFill>
                  <a:srgbClr val="FFFFFF"/>
                </a:solidFill>
                <a:latin typeface="Segoe UI Light"/>
              </a:rPr>
              <a:t>Is my enterprise ready for chargeback?</a:t>
            </a:r>
          </a:p>
        </p:txBody>
      </p:sp>
    </p:spTree>
    <p:extLst>
      <p:ext uri="{BB962C8B-B14F-4D97-AF65-F5344CB8AC3E}">
        <p14:creationId xmlns:p14="http://schemas.microsoft.com/office/powerpoint/2010/main" val="6836254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80987" y="1232138"/>
            <a:ext cx="12123843" cy="1868445"/>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8159">
                <a:gradFill>
                  <a:gsLst>
                    <a:gs pos="1250">
                      <a:srgbClr val="FFFFFF"/>
                    </a:gs>
                    <a:gs pos="100000">
                      <a:srgbClr val="FFFFFF"/>
                    </a:gs>
                  </a:gsLst>
                  <a:lin ang="5400000" scaled="0"/>
                </a:gradFill>
              </a:rPr>
              <a:t>Demo #3</a:t>
            </a:r>
          </a:p>
          <a:p>
            <a:r>
              <a:rPr sz="5399">
                <a:gradFill>
                  <a:gsLst>
                    <a:gs pos="1250">
                      <a:srgbClr val="FFFFFF"/>
                    </a:gs>
                    <a:gs pos="100000">
                      <a:srgbClr val="FFFFFF"/>
                    </a:gs>
                  </a:gsLst>
                  <a:lin ang="5400000" scaled="0"/>
                </a:gradFill>
              </a:rPr>
              <a:t>Cloud Cruiser</a:t>
            </a:r>
          </a:p>
        </p:txBody>
      </p:sp>
      <p:sp>
        <p:nvSpPr>
          <p:cNvPr id="4" name="Text Placeholder 2"/>
          <p:cNvSpPr txBox="1">
            <a:spLocks/>
          </p:cNvSpPr>
          <p:nvPr/>
        </p:nvSpPr>
        <p:spPr>
          <a:xfrm>
            <a:off x="436421" y="3730413"/>
            <a:ext cx="11885514" cy="2096026"/>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2"/>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1">
              <a:buClr>
                <a:srgbClr val="FFFFFF"/>
              </a:buClr>
            </a:pPr>
            <a:r>
              <a:rPr lang="en-US" sz="2856" dirty="0">
                <a:gradFill>
                  <a:gsLst>
                    <a:gs pos="1250">
                      <a:srgbClr val="FFFFFF"/>
                    </a:gs>
                    <a:gs pos="100000">
                      <a:srgbClr val="FFFFFF"/>
                    </a:gs>
                  </a:gsLst>
                  <a:lin ang="5400000" scaled="0"/>
                </a:gradFill>
              </a:rPr>
              <a:t>Explore Cloud Cruiser chargeback/billing capabilities</a:t>
            </a:r>
          </a:p>
          <a:p>
            <a:pPr lvl="1">
              <a:buClr>
                <a:srgbClr val="FFFFFF"/>
              </a:buClr>
            </a:pPr>
            <a:r>
              <a:rPr lang="en-US" sz="2856" dirty="0">
                <a:gradFill>
                  <a:gsLst>
                    <a:gs pos="1250">
                      <a:srgbClr val="FFFFFF"/>
                    </a:gs>
                    <a:gs pos="100000">
                      <a:srgbClr val="FFFFFF"/>
                    </a:gs>
                  </a:gsLst>
                  <a:lin ang="5400000" scaled="0"/>
                </a:gradFill>
              </a:rPr>
              <a:t>Explore Cloud Cruiser advanced analytics</a:t>
            </a:r>
          </a:p>
          <a:p>
            <a:pPr marL="0" indent="0">
              <a:buClr>
                <a:srgbClr val="FFFFFF"/>
              </a:buClr>
              <a:buNone/>
            </a:pPr>
            <a:endParaRPr lang="en-US" sz="4488"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2306107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wrap="square" lIns="149217" tIns="93260" rIns="149217" bIns="93260" rtlCol="0" anchor="t" anchorCtr="0">
            <a:noAutofit/>
          </a:bodyPr>
          <a:lstStyle/>
          <a:p>
            <a:r>
              <a:rPr lang="en-US" dirty="0">
                <a:gradFill>
                  <a:gsLst>
                    <a:gs pos="100000">
                      <a:schemeClr val="tx1"/>
                    </a:gs>
                    <a:gs pos="0">
                      <a:schemeClr val="tx1"/>
                    </a:gs>
                  </a:gsLst>
                  <a:lin ang="5400000" scaled="0"/>
                </a:gradFill>
              </a:rPr>
              <a:t>Product Benefits</a:t>
            </a:r>
            <a:br>
              <a:rPr lang="en-US" dirty="0">
                <a:gradFill>
                  <a:gsLst>
                    <a:gs pos="100000">
                      <a:schemeClr val="tx1"/>
                    </a:gs>
                    <a:gs pos="0">
                      <a:schemeClr val="tx1"/>
                    </a:gs>
                  </a:gsLst>
                  <a:lin ang="5400000" scaled="0"/>
                </a:gradFill>
              </a:rPr>
            </a:br>
            <a:endParaRPr lang="en-US" sz="6119" dirty="0">
              <a:gradFill>
                <a:gsLst>
                  <a:gs pos="100000">
                    <a:schemeClr val="tx1"/>
                  </a:gs>
                  <a:gs pos="0">
                    <a:schemeClr val="tx1"/>
                  </a:gs>
                </a:gsLst>
                <a:lin ang="5400000" scaled="0"/>
              </a:gradFill>
            </a:endParaRPr>
          </a:p>
        </p:txBody>
      </p:sp>
    </p:spTree>
    <p:extLst>
      <p:ext uri="{BB962C8B-B14F-4D97-AF65-F5344CB8AC3E}">
        <p14:creationId xmlns:p14="http://schemas.microsoft.com/office/powerpoint/2010/main" val="14492907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401040"/>
            <a:ext cx="11885514" cy="5318050"/>
          </a:xfrm>
        </p:spPr>
        <p:txBody>
          <a:bodyPr/>
          <a:lstStyle/>
          <a:p>
            <a:r>
              <a:rPr lang="en-US" sz="3672" dirty="0"/>
              <a:t>Completes the Microsoft cloud solution stack with best-in-class financial management</a:t>
            </a:r>
          </a:p>
          <a:p>
            <a:r>
              <a:rPr lang="en-US" sz="3672" dirty="0"/>
              <a:t>Enables high-value business decisions at all stages of the cloud adoption lifecycle</a:t>
            </a:r>
          </a:p>
          <a:p>
            <a:r>
              <a:rPr lang="en-US" sz="3672" dirty="0"/>
              <a:t>Answers RFP requirements for chargeback and billing, meeting all Gartner required, recommended and optional criteria</a:t>
            </a:r>
          </a:p>
          <a:p>
            <a:r>
              <a:rPr lang="en-US" sz="3672" dirty="0"/>
              <a:t>Seamlessly works in any customer cloud environment </a:t>
            </a:r>
          </a:p>
          <a:p>
            <a:pPr marL="0" indent="0">
              <a:buNone/>
            </a:pPr>
            <a:endParaRPr lang="en-US" sz="3672" dirty="0"/>
          </a:p>
        </p:txBody>
      </p:sp>
      <p:sp>
        <p:nvSpPr>
          <p:cNvPr id="2" name="Title 1"/>
          <p:cNvSpPr>
            <a:spLocks noGrp="1"/>
          </p:cNvSpPr>
          <p:nvPr>
            <p:ph type="title"/>
          </p:nvPr>
        </p:nvSpPr>
        <p:spPr>
          <a:xfrm>
            <a:off x="197764" y="295274"/>
            <a:ext cx="12160111" cy="917575"/>
          </a:xfrm>
        </p:spPr>
        <p:txBody>
          <a:bodyPr/>
          <a:lstStyle/>
          <a:p>
            <a:r>
              <a:rPr lang="en-US" sz="4896" dirty="0"/>
              <a:t>Benefits of Microsoft-Cloud Cruiser solution</a:t>
            </a:r>
          </a:p>
        </p:txBody>
      </p:sp>
    </p:spTree>
    <p:extLst>
      <p:ext uri="{BB962C8B-B14F-4D97-AF65-F5344CB8AC3E}">
        <p14:creationId xmlns:p14="http://schemas.microsoft.com/office/powerpoint/2010/main" val="23597233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476622"/>
            <a:ext cx="11885514" cy="5063788"/>
          </a:xfrm>
        </p:spPr>
        <p:txBody>
          <a:bodyPr/>
          <a:lstStyle/>
          <a:p>
            <a:pPr>
              <a:spcBef>
                <a:spcPts val="1836"/>
              </a:spcBef>
            </a:pPr>
            <a:r>
              <a:rPr lang="en-US" sz="3672" dirty="0"/>
              <a:t>Cloud Cruiser and Microsoft Cloud OS Positioning</a:t>
            </a:r>
          </a:p>
          <a:p>
            <a:pPr>
              <a:spcBef>
                <a:spcPts val="1836"/>
              </a:spcBef>
            </a:pPr>
            <a:r>
              <a:rPr lang="en-US" sz="3672" dirty="0"/>
              <a:t>Cloud Cruiser Express</a:t>
            </a:r>
          </a:p>
          <a:p>
            <a:pPr lvl="1">
              <a:spcBef>
                <a:spcPts val="1836"/>
              </a:spcBef>
            </a:pPr>
            <a:r>
              <a:rPr lang="en-US" sz="2040" dirty="0"/>
              <a:t>Installation overview</a:t>
            </a:r>
          </a:p>
          <a:p>
            <a:pPr lvl="1">
              <a:spcBef>
                <a:spcPts val="1836"/>
              </a:spcBef>
            </a:pPr>
            <a:r>
              <a:rPr lang="en-US" sz="2040" dirty="0"/>
              <a:t>Product demo in WAP</a:t>
            </a:r>
          </a:p>
          <a:p>
            <a:pPr>
              <a:spcBef>
                <a:spcPts val="1836"/>
              </a:spcBef>
            </a:pPr>
            <a:r>
              <a:rPr lang="en-US" sz="3672" dirty="0"/>
              <a:t>Microsoft Azure Public Cloud/Demo</a:t>
            </a:r>
          </a:p>
          <a:p>
            <a:pPr lvl="1">
              <a:spcBef>
                <a:spcPts val="1836"/>
              </a:spcBef>
            </a:pPr>
            <a:r>
              <a:rPr lang="en-US" sz="2040" dirty="0"/>
              <a:t>Cloud Cruiser demo of APC integration</a:t>
            </a:r>
          </a:p>
          <a:p>
            <a:pPr>
              <a:spcBef>
                <a:spcPts val="1836"/>
              </a:spcBef>
            </a:pPr>
            <a:r>
              <a:rPr lang="en-US" sz="3672" dirty="0"/>
              <a:t>Cloud Cruiser (full version)</a:t>
            </a:r>
          </a:p>
          <a:p>
            <a:pPr lvl="1">
              <a:spcBef>
                <a:spcPts val="1836"/>
              </a:spcBef>
            </a:pPr>
            <a:r>
              <a:rPr lang="en-US" sz="2040" dirty="0"/>
              <a:t>Product and Advanced Analytics Demo</a:t>
            </a:r>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2618370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401040"/>
            <a:ext cx="11885514" cy="3761873"/>
          </a:xfrm>
        </p:spPr>
        <p:txBody>
          <a:bodyPr/>
          <a:lstStyle/>
          <a:p>
            <a:r>
              <a:rPr lang="en-US" sz="3672" dirty="0"/>
              <a:t>Understand the real costs associated with running workloads in the cloud</a:t>
            </a:r>
          </a:p>
          <a:p>
            <a:r>
              <a:rPr lang="en-US" sz="3672" dirty="0"/>
              <a:t>Shape demand and increase fiscal responsibility</a:t>
            </a:r>
          </a:p>
          <a:p>
            <a:r>
              <a:rPr lang="en-US" sz="3672" dirty="0"/>
              <a:t>Maximize use of valuable cloud assets</a:t>
            </a:r>
          </a:p>
          <a:p>
            <a:r>
              <a:rPr lang="en-US" sz="3672" dirty="0"/>
              <a:t>Justify cloud investment</a:t>
            </a:r>
          </a:p>
          <a:p>
            <a:endParaRPr lang="en-US" sz="3672" dirty="0"/>
          </a:p>
        </p:txBody>
      </p:sp>
      <p:sp>
        <p:nvSpPr>
          <p:cNvPr id="2" name="Title 1"/>
          <p:cNvSpPr>
            <a:spLocks noGrp="1"/>
          </p:cNvSpPr>
          <p:nvPr>
            <p:ph type="title"/>
          </p:nvPr>
        </p:nvSpPr>
        <p:spPr/>
        <p:txBody>
          <a:bodyPr/>
          <a:lstStyle/>
          <a:p>
            <a:r>
              <a:rPr lang="en-US" dirty="0" smtClean="0"/>
              <a:t>Benefits to enterprises</a:t>
            </a:r>
            <a:endParaRPr lang="en-US" dirty="0"/>
          </a:p>
        </p:txBody>
      </p:sp>
    </p:spTree>
    <p:extLst>
      <p:ext uri="{BB962C8B-B14F-4D97-AF65-F5344CB8AC3E}">
        <p14:creationId xmlns:p14="http://schemas.microsoft.com/office/powerpoint/2010/main" val="33018045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401041"/>
            <a:ext cx="11885514" cy="4799324"/>
          </a:xfrm>
        </p:spPr>
        <p:txBody>
          <a:bodyPr/>
          <a:lstStyle/>
          <a:p>
            <a:r>
              <a:rPr lang="en-US" sz="3672" dirty="0"/>
              <a:t>Automate multi-tenant billing across hybrid cloud</a:t>
            </a:r>
          </a:p>
          <a:p>
            <a:r>
              <a:rPr lang="en-US" sz="3672" dirty="0"/>
              <a:t>Support agile pricing models to gain competitive advantage</a:t>
            </a:r>
          </a:p>
          <a:p>
            <a:r>
              <a:rPr lang="en-US" sz="3672" dirty="0"/>
              <a:t>Gain deep insights into service costs &amp; revenue, customer usage patterns, forecasted demands, etc.</a:t>
            </a:r>
          </a:p>
          <a:p>
            <a:r>
              <a:rPr lang="en-US" sz="3672" dirty="0"/>
              <a:t>Eliminate costly billing reconciliations with auditable financial records</a:t>
            </a:r>
          </a:p>
          <a:p>
            <a:endParaRPr lang="en-US" sz="3672" dirty="0"/>
          </a:p>
        </p:txBody>
      </p:sp>
      <p:sp>
        <p:nvSpPr>
          <p:cNvPr id="2" name="Title 1"/>
          <p:cNvSpPr>
            <a:spLocks noGrp="1"/>
          </p:cNvSpPr>
          <p:nvPr>
            <p:ph type="title"/>
          </p:nvPr>
        </p:nvSpPr>
        <p:spPr/>
        <p:txBody>
          <a:bodyPr/>
          <a:lstStyle/>
          <a:p>
            <a:r>
              <a:rPr lang="en-US" dirty="0" smtClean="0"/>
              <a:t>Benefits to </a:t>
            </a:r>
            <a:r>
              <a:rPr lang="en-US" dirty="0" err="1" smtClean="0"/>
              <a:t>hosters</a:t>
            </a:r>
            <a:endParaRPr lang="en-US" dirty="0"/>
          </a:p>
        </p:txBody>
      </p:sp>
    </p:spTree>
    <p:extLst>
      <p:ext uri="{BB962C8B-B14F-4D97-AF65-F5344CB8AC3E}">
        <p14:creationId xmlns:p14="http://schemas.microsoft.com/office/powerpoint/2010/main" val="32041325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83" y="3755371"/>
            <a:ext cx="4663017" cy="2861396"/>
          </a:xfrm>
          <a:prstGeom prst="rect">
            <a:avLst/>
          </a:prstGeom>
          <a:effectLst>
            <a:outerShdw blurRad="50800" dist="38100" dir="2700000" algn="tl" rotWithShape="0">
              <a:prstClr val="black">
                <a:alpha val="40000"/>
              </a:prstClr>
            </a:outerShdw>
          </a:effectLst>
        </p:spPr>
      </p:pic>
      <p:sp>
        <p:nvSpPr>
          <p:cNvPr id="2" name="Text Placeholder 1"/>
          <p:cNvSpPr>
            <a:spLocks noGrp="1"/>
          </p:cNvSpPr>
          <p:nvPr>
            <p:ph type="body" sz="quarter" idx="10"/>
          </p:nvPr>
        </p:nvSpPr>
        <p:spPr>
          <a:xfrm>
            <a:off x="275481" y="1212850"/>
            <a:ext cx="11885514" cy="2032788"/>
          </a:xfrm>
        </p:spPr>
        <p:txBody>
          <a:bodyPr/>
          <a:lstStyle/>
          <a:p>
            <a:pPr marL="0" indent="0">
              <a:buNone/>
            </a:pPr>
            <a:r>
              <a:rPr lang="en-US" sz="3264" dirty="0">
                <a:solidFill>
                  <a:schemeClr val="tx1"/>
                </a:solidFill>
              </a:rPr>
              <a:t>Multi-tenant </a:t>
            </a:r>
            <a:r>
              <a:rPr lang="en-US" sz="3264" dirty="0" err="1">
                <a:solidFill>
                  <a:schemeClr val="tx1"/>
                </a:solidFill>
              </a:rPr>
              <a:t>showback</a:t>
            </a:r>
            <a:r>
              <a:rPr lang="en-US" sz="3264" dirty="0">
                <a:solidFill>
                  <a:schemeClr val="tx1"/>
                </a:solidFill>
              </a:rPr>
              <a:t>, chargeback, and cloud billing for hybrid IT, with advanced reporting and analytics for customer &amp; service analysis, demand forecasting, profit management, what-ifs, and more</a:t>
            </a:r>
          </a:p>
        </p:txBody>
      </p:sp>
      <p:sp>
        <p:nvSpPr>
          <p:cNvPr id="3" name="Title 2"/>
          <p:cNvSpPr>
            <a:spLocks noGrp="1"/>
          </p:cNvSpPr>
          <p:nvPr>
            <p:ph type="title"/>
          </p:nvPr>
        </p:nvSpPr>
        <p:spPr/>
        <p:txBody>
          <a:bodyPr/>
          <a:lstStyle/>
          <a:p>
            <a:r>
              <a:rPr lang="en-US" dirty="0" smtClean="0"/>
              <a:t>Cloud Cruiser</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087"/>
          <a:stretch/>
        </p:blipFill>
        <p:spPr>
          <a:xfrm>
            <a:off x="7306274" y="3341829"/>
            <a:ext cx="4663017" cy="2813071"/>
          </a:xfrm>
          <a:prstGeom prst="rect">
            <a:avLst/>
          </a:prstGeom>
          <a:ln w="3175">
            <a:solidFill>
              <a:schemeClr val="bg2"/>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0011"/>
          <a:stretch/>
        </p:blipFill>
        <p:spPr>
          <a:xfrm>
            <a:off x="2410107" y="2973933"/>
            <a:ext cx="4663017" cy="2845557"/>
          </a:xfrm>
          <a:prstGeom prst="rect">
            <a:avLst/>
          </a:prstGeom>
          <a:ln w="3175">
            <a:no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9087" r="48837"/>
          <a:stretch/>
        </p:blipFill>
        <p:spPr>
          <a:xfrm>
            <a:off x="6312608" y="3785095"/>
            <a:ext cx="1848553" cy="28094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68605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554339"/>
            <a:ext cx="11885514" cy="3653314"/>
          </a:xfrm>
        </p:spPr>
        <p:txBody>
          <a:bodyPr/>
          <a:lstStyle/>
          <a:p>
            <a:pPr marL="0" indent="0">
              <a:buNone/>
            </a:pPr>
            <a:r>
              <a:rPr lang="en-US" dirty="0" smtClean="0"/>
              <a:t>For questions, customer referral or pricing</a:t>
            </a:r>
            <a:endParaRPr lang="en-US" dirty="0">
              <a:hlinkClick r:id="rId2"/>
            </a:endParaRPr>
          </a:p>
          <a:p>
            <a:r>
              <a:rPr lang="en-US" dirty="0" smtClean="0">
                <a:hlinkClick r:id="rId3"/>
              </a:rPr>
              <a:t>microsoft@cloudcruiser.com</a:t>
            </a:r>
            <a:endParaRPr lang="en-US" dirty="0" smtClean="0"/>
          </a:p>
          <a:p>
            <a:pPr lvl="1"/>
            <a:endParaRPr lang="en-US" dirty="0"/>
          </a:p>
          <a:p>
            <a:pPr marL="0" indent="0">
              <a:buNone/>
            </a:pPr>
            <a:r>
              <a:rPr lang="en-US" dirty="0" smtClean="0"/>
              <a:t>For product information, collateral, videos and more</a:t>
            </a:r>
          </a:p>
          <a:p>
            <a:r>
              <a:rPr lang="en-US" dirty="0" smtClean="0">
                <a:hlinkClick r:id="rId4"/>
              </a:rPr>
              <a:t>www.cloudcruiser.com/microsoft</a:t>
            </a:r>
            <a:r>
              <a:rPr lang="en-US" dirty="0" smtClean="0"/>
              <a:t> </a:t>
            </a:r>
          </a:p>
          <a:p>
            <a:pPr lvl="1"/>
            <a:endParaRPr lang="en-US" dirty="0"/>
          </a:p>
        </p:txBody>
      </p:sp>
      <p:sp>
        <p:nvSpPr>
          <p:cNvPr id="3" name="Title 2"/>
          <p:cNvSpPr>
            <a:spLocks noGrp="1"/>
          </p:cNvSpPr>
          <p:nvPr>
            <p:ph type="title"/>
          </p:nvPr>
        </p:nvSpPr>
        <p:spPr/>
        <p:txBody>
          <a:bodyPr/>
          <a:lstStyle/>
          <a:p>
            <a:r>
              <a:rPr lang="en-US" dirty="0" smtClean="0"/>
              <a:t>Engaging with Cloud Cruiser</a:t>
            </a:r>
            <a:endParaRPr lang="en-US" dirty="0"/>
          </a:p>
        </p:txBody>
      </p:sp>
    </p:spTree>
    <p:extLst>
      <p:ext uri="{BB962C8B-B14F-4D97-AF65-F5344CB8AC3E}">
        <p14:creationId xmlns:p14="http://schemas.microsoft.com/office/powerpoint/2010/main" val="24096360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810" y="5325545"/>
            <a:ext cx="6825902" cy="166799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85" y="5619146"/>
            <a:ext cx="5995754" cy="1074771"/>
          </a:xfrm>
          <a:prstGeom prst="rect">
            <a:avLst/>
          </a:prstGeom>
        </p:spPr>
        <p:txBody>
          <a:bodyPr wrap="none">
            <a:spAutoFit/>
          </a:bodyPr>
          <a:lstStyle/>
          <a:p>
            <a:pPr marL="0" lvl="1" algn="ctr" defTabSz="932239" fontAlgn="base">
              <a:lnSpc>
                <a:spcPct val="90000"/>
              </a:lnSpc>
              <a:spcBef>
                <a:spcPct val="20000"/>
              </a:spcBef>
              <a:spcAft>
                <a:spcPts val="408"/>
              </a:spcAft>
              <a:buClr>
                <a:srgbClr val="000000">
                  <a:lumMod val="75000"/>
                  <a:lumOff val="25000"/>
                </a:srgbClr>
              </a:buClr>
              <a:buSzPct val="90000"/>
              <a:tabLst>
                <a:tab pos="642536" algn="l"/>
              </a:tabLst>
            </a:pPr>
            <a:r>
              <a:rPr lang="en-US" sz="2040" spc="-51" dirty="0">
                <a:solidFill>
                  <a:srgbClr val="FFFFFF"/>
                </a:solidFill>
              </a:rPr>
              <a:t>Come Visit Us in the Microsoft Solutions Experience!</a:t>
            </a:r>
          </a:p>
          <a:p>
            <a:pPr marL="0" lvl="1" algn="ctr" defTabSz="932239" fontAlgn="base">
              <a:lnSpc>
                <a:spcPct val="90000"/>
              </a:lnSpc>
              <a:spcBef>
                <a:spcPct val="20000"/>
              </a:spcBef>
              <a:spcAft>
                <a:spcPts val="408"/>
              </a:spcAft>
              <a:buClr>
                <a:srgbClr val="000000">
                  <a:lumMod val="75000"/>
                  <a:lumOff val="25000"/>
                </a:srgbClr>
              </a:buClr>
              <a:buSzPct val="90000"/>
              <a:tabLst>
                <a:tab pos="642536"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8"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9652" y="6354578"/>
            <a:ext cx="1569319" cy="336173"/>
          </a:xfrm>
          <a:prstGeom prst="rect">
            <a:avLst/>
          </a:prstGeom>
        </p:spPr>
      </p:pic>
      <p:grpSp>
        <p:nvGrpSpPr>
          <p:cNvPr id="8" name="Group 7"/>
          <p:cNvGrpSpPr/>
          <p:nvPr/>
        </p:nvGrpSpPr>
        <p:grpSpPr>
          <a:xfrm>
            <a:off x="562242" y="1516626"/>
            <a:ext cx="10297167" cy="753090"/>
            <a:chOff x="560638" y="980251"/>
            <a:chExt cx="10300088" cy="753303"/>
          </a:xfrm>
        </p:grpSpPr>
        <p:sp>
          <p:nvSpPr>
            <p:cNvPr id="2" name="Rectangle 1"/>
            <p:cNvSpPr/>
            <p:nvPr/>
          </p:nvSpPr>
          <p:spPr>
            <a:xfrm>
              <a:off x="5227637" y="1026130"/>
              <a:ext cx="5633089" cy="663989"/>
            </a:xfrm>
            <a:prstGeom prst="rect">
              <a:avLst/>
            </a:prstGeom>
          </p:spPr>
          <p:txBody>
            <a:bodyPr wrap="square" lIns="93238" tIns="46618" rIns="93238" bIns="46618">
              <a:spAutoFit/>
            </a:bodyPr>
            <a:lstStyle/>
            <a:p>
              <a:pPr defTabSz="932239">
                <a:spcBef>
                  <a:spcPts val="600"/>
                </a:spcBef>
              </a:pPr>
              <a:r>
                <a:rPr lang="en-US" sz="2000" dirty="0">
                  <a:solidFill>
                    <a:srgbClr val="FFFFFF"/>
                  </a:solidFill>
                </a:rPr>
                <a:t>Windows Server 2012 R2</a:t>
              </a:r>
            </a:p>
            <a:p>
              <a:pPr defTabSz="932239"/>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387" tIns="45694" rIns="91387" bIns="45694" numCol="1" anchor="t" anchorCtr="0" compatLnSpc="1">
              <a:prstTxWarp prst="textNoShape">
                <a:avLst/>
              </a:prstTxWarp>
            </a:bodyPr>
            <a:lstStyle/>
            <a:p>
              <a:pPr defTabSz="932239"/>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68" tIns="149175" rIns="186468" bIns="149175" rtlCol="0">
              <a:spAutoFit/>
            </a:bodyPr>
            <a:lstStyle/>
            <a:p>
              <a:pPr defTabSz="932239">
                <a:lnSpc>
                  <a:spcPct val="90000"/>
                </a:lnSpc>
                <a:spcAft>
                  <a:spcPts val="612"/>
                </a:spcAft>
              </a:pPr>
              <a:r>
                <a:rPr lang="en-US" sz="3198"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2242" y="4259049"/>
            <a:ext cx="10297167" cy="753090"/>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387" tIns="45694" rIns="91387" bIns="45694" numCol="1" anchor="t" anchorCtr="0" compatLnSpc="1">
              <a:prstTxWarp prst="textNoShape">
                <a:avLst/>
              </a:prstTxWarp>
            </a:bodyPr>
            <a:lstStyle/>
            <a:p>
              <a:pPr defTabSz="932239"/>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68" tIns="149175" rIns="186468" bIns="149175" rtlCol="0">
              <a:spAutoFit/>
            </a:bodyPr>
            <a:lstStyle/>
            <a:p>
              <a:pPr defTabSz="932239">
                <a:lnSpc>
                  <a:spcPct val="90000"/>
                </a:lnSpc>
                <a:spcAft>
                  <a:spcPts val="612"/>
                </a:spcAft>
              </a:pPr>
              <a:r>
                <a:rPr lang="en-US" sz="3198"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38" tIns="46618" rIns="93238" bIns="46618">
              <a:spAutoFit/>
            </a:bodyPr>
            <a:lstStyle/>
            <a:p>
              <a:pPr defTabSz="932239">
                <a:spcBef>
                  <a:spcPts val="612"/>
                </a:spcBef>
              </a:pPr>
              <a:r>
                <a:rPr lang="en-US" sz="2040" dirty="0">
                  <a:solidFill>
                    <a:srgbClr val="FFFFFF"/>
                  </a:solidFill>
                </a:rPr>
                <a:t>Microsoft Azure</a:t>
              </a:r>
            </a:p>
            <a:p>
              <a:pPr marL="0" lvl="1" defTabSz="932239" fontAlgn="base">
                <a:lnSpc>
                  <a:spcPct val="90000"/>
                </a:lnSpc>
                <a:spcAft>
                  <a:spcPts val="1246"/>
                </a:spcAft>
                <a:buClr>
                  <a:srgbClr val="FFFFFF">
                    <a:lumMod val="75000"/>
                    <a:lumOff val="25000"/>
                  </a:srgbClr>
                </a:buClr>
                <a:buSzPct val="90000"/>
                <a:tabLst>
                  <a:tab pos="655448" algn="l"/>
                  <a:tab pos="1842516"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2242" y="2392241"/>
            <a:ext cx="10297167" cy="753090"/>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387" tIns="45694" rIns="91387" bIns="45694" numCol="1" anchor="t" anchorCtr="0" compatLnSpc="1">
              <a:prstTxWarp prst="textNoShape">
                <a:avLst/>
              </a:prstTxWarp>
            </a:bodyPr>
            <a:lstStyle/>
            <a:p>
              <a:pPr defTabSz="932239"/>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68" tIns="149175" rIns="186468" bIns="149175" rtlCol="0">
              <a:spAutoFit/>
            </a:bodyPr>
            <a:lstStyle/>
            <a:p>
              <a:pPr defTabSz="932239">
                <a:lnSpc>
                  <a:spcPct val="90000"/>
                </a:lnSpc>
                <a:spcAft>
                  <a:spcPts val="612"/>
                </a:spcAft>
              </a:pPr>
              <a:r>
                <a:rPr lang="en-US" sz="3198"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38" tIns="46618" rIns="93238" bIns="46618">
              <a:spAutoFit/>
            </a:bodyPr>
            <a:lstStyle/>
            <a:p>
              <a:pPr defTabSz="932239">
                <a:spcBef>
                  <a:spcPts val="600"/>
                </a:spcBef>
              </a:pPr>
              <a:r>
                <a:rPr lang="en-US" sz="2000" dirty="0">
                  <a:solidFill>
                    <a:srgbClr val="FFFFFF"/>
                  </a:solidFill>
                </a:rPr>
                <a:t>System Center 2012 R2</a:t>
              </a:r>
            </a:p>
            <a:p>
              <a:pPr defTabSz="932239"/>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2242" y="3267856"/>
            <a:ext cx="10297167" cy="875265"/>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387" tIns="45694" rIns="91387" bIns="45694" numCol="1" anchor="t" anchorCtr="0" compatLnSpc="1">
              <a:prstTxWarp prst="textNoShape">
                <a:avLst/>
              </a:prstTxWarp>
            </a:bodyPr>
            <a:lstStyle/>
            <a:p>
              <a:pPr defTabSz="932239"/>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68" tIns="149175" rIns="186468" bIns="149175" rtlCol="0">
              <a:spAutoFit/>
            </a:bodyPr>
            <a:lstStyle/>
            <a:p>
              <a:pPr defTabSz="932239">
                <a:lnSpc>
                  <a:spcPct val="90000"/>
                </a:lnSpc>
                <a:spcAft>
                  <a:spcPts val="612"/>
                </a:spcAft>
              </a:pPr>
              <a:r>
                <a:rPr lang="en-US" sz="3198"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38" tIns="46618" rIns="93238" bIns="46618">
              <a:spAutoFit/>
            </a:bodyPr>
            <a:lstStyle/>
            <a:p>
              <a:pPr defTabSz="932239">
                <a:spcBef>
                  <a:spcPts val="612"/>
                </a:spcBef>
              </a:pPr>
              <a:r>
                <a:rPr lang="en-US" sz="2040" dirty="0">
                  <a:solidFill>
                    <a:srgbClr val="FFFFFF"/>
                  </a:solidFill>
                </a:rPr>
                <a:t>Azure Pack</a:t>
              </a:r>
            </a:p>
            <a:p>
              <a:pPr marL="0" lvl="1" defTabSz="932239" fontAlgn="base">
                <a:lnSpc>
                  <a:spcPct val="90000"/>
                </a:lnSpc>
                <a:spcAft>
                  <a:spcPts val="1246"/>
                </a:spcAft>
                <a:buClr>
                  <a:srgbClr val="FFFFFF">
                    <a:lumMod val="75000"/>
                    <a:lumOff val="25000"/>
                  </a:srgbClr>
                </a:buClr>
                <a:buSzPct val="90000"/>
                <a:tabLst>
                  <a:tab pos="655448" algn="l"/>
                  <a:tab pos="1842516"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40133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74" y="1214796"/>
            <a:ext cx="5485626" cy="274843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317073"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76738"/>
            </a:xfrm>
            <a:prstGeom prst="rect">
              <a:avLst/>
            </a:prstGeom>
          </p:spPr>
          <p:txBody>
            <a:bodyPr wrap="square" lIns="182854">
              <a:spAutoFit/>
            </a:bodyPr>
            <a:lstStyle/>
            <a:p>
              <a:pPr defTabSz="932563"/>
              <a:r>
                <a:rPr lang="en-US" dirty="0">
                  <a:solidFill>
                    <a:srgbClr val="FFFFFF"/>
                  </a:solidFill>
                  <a:hlinkClick r:id="rId3"/>
                </a:rPr>
                <a:t>www.microsoft.com/learning </a:t>
              </a:r>
              <a:endParaRPr lang="en-US" sz="1599"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19" name="Group 18"/>
          <p:cNvGrpSpPr/>
          <p:nvPr/>
        </p:nvGrpSpPr>
        <p:grpSpPr>
          <a:xfrm>
            <a:off x="5987622" y="3946287"/>
            <a:ext cx="5490668" cy="2733671"/>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err="1">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3999"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607103"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76738"/>
            </a:xfrm>
            <a:prstGeom prst="rect">
              <a:avLst/>
            </a:prstGeom>
          </p:spPr>
          <p:txBody>
            <a:bodyPr wrap="square" lIns="182854">
              <a:spAutoFit/>
            </a:bodyPr>
            <a:lstStyle/>
            <a:p>
              <a:pPr defTabSz="932563"/>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25" name="Group 24"/>
          <p:cNvGrpSpPr/>
          <p:nvPr/>
        </p:nvGrpSpPr>
        <p:grpSpPr>
          <a:xfrm>
            <a:off x="275482" y="3947083"/>
            <a:ext cx="5475566" cy="2732876"/>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TechNet</a:t>
              </a: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91166"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76738"/>
            </a:xfrm>
            <a:prstGeom prst="rect">
              <a:avLst/>
            </a:prstGeom>
          </p:spPr>
          <p:txBody>
            <a:bodyPr wrap="square" lIns="182854">
              <a:spAutoFit/>
            </a:bodyPr>
            <a:lstStyle/>
            <a:p>
              <a:pPr defTabSz="932563">
                <a:spcBef>
                  <a:spcPts val="600"/>
                </a:spcBef>
                <a:buSzPct val="120000"/>
                <a:tabLst>
                  <a:tab pos="1828449"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31" name="Group 30"/>
          <p:cNvGrpSpPr/>
          <p:nvPr/>
        </p:nvGrpSpPr>
        <p:grpSpPr>
          <a:xfrm>
            <a:off x="275482" y="1214797"/>
            <a:ext cx="5475566" cy="2742087"/>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93608" cy="345212"/>
            </a:xfrm>
            <a:prstGeom prst="rect">
              <a:avLst/>
            </a:prstGeom>
          </p:spPr>
          <p:txBody>
            <a:bodyPr wrap="none" lIns="182854">
              <a:spAutoFit/>
            </a:bodyPr>
            <a:lstStyle/>
            <a:p>
              <a:pPr marL="0" lvl="1" defTabSz="932563">
                <a:tabLst>
                  <a:tab pos="1828449" algn="l"/>
                </a:tabLst>
              </a:pPr>
              <a:r>
                <a:rPr lang="en-US" sz="1599" dirty="0">
                  <a:gradFill>
                    <a:gsLst>
                      <a:gs pos="1250">
                        <a:srgbClr val="000000"/>
                      </a:gs>
                      <a:gs pos="100000">
                        <a:srgbClr val="000000"/>
                      </a:gs>
                    </a:gsLst>
                    <a:lin ang="5400000" scaled="0"/>
                  </a:gradFill>
                  <a:ea typeface="Segoe UI" pitchFamily="34" charset="0"/>
                  <a:cs typeface="Segoe UI" pitchFamily="34" charset="0"/>
                </a:rPr>
                <a:t>Sessions on Demand</a:t>
              </a:r>
            </a:p>
          </p:txBody>
        </p:sp>
        <p:sp>
          <p:nvSpPr>
            <p:cNvPr id="34" name="Rectangle 33"/>
            <p:cNvSpPr/>
            <p:nvPr/>
          </p:nvSpPr>
          <p:spPr bwMode="white">
            <a:xfrm>
              <a:off x="862108" y="3453031"/>
              <a:ext cx="4642203" cy="376738"/>
            </a:xfrm>
            <a:prstGeom prst="rect">
              <a:avLst/>
            </a:prstGeom>
          </p:spPr>
          <p:txBody>
            <a:bodyPr wrap="square" lIns="182854">
              <a:spAutoFit/>
            </a:bodyPr>
            <a:lstStyle/>
            <a:p>
              <a:pPr defTabSz="932563"/>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4753958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83" y="2125858"/>
            <a:ext cx="12434711" cy="486817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 y="2233579"/>
            <a:ext cx="6513819" cy="465272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611" y="3711688"/>
            <a:ext cx="3473877" cy="2173940"/>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9" y="2603093"/>
            <a:ext cx="3474187" cy="2174134"/>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20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878" y="3384660"/>
            <a:ext cx="4553427" cy="902885"/>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3"/>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3089" y="2488378"/>
            <a:ext cx="4571670" cy="3057252"/>
          </a:xfrm>
          <a:prstGeom prst="rect">
            <a:avLst/>
          </a:prstGeom>
          <a:noFill/>
        </p:spPr>
        <p:txBody>
          <a:bodyPr wrap="square" lIns="182854" tIns="146283" rIns="182854" bIns="146283" rtlCol="0">
            <a:spAutoFit/>
          </a:bodyPr>
          <a:lstStyle/>
          <a:p>
            <a:pPr defTabSz="932563"/>
            <a:r>
              <a:rPr lang="en-US" sz="4399" b="1" dirty="0">
                <a:gradFill>
                  <a:gsLst>
                    <a:gs pos="83000">
                      <a:srgbClr val="FFFFFF"/>
                    </a:gs>
                    <a:gs pos="100000">
                      <a:srgbClr val="0072C6">
                        <a:lumMod val="30000"/>
                        <a:lumOff val="70000"/>
                      </a:srgbClr>
                    </a:gs>
                  </a:gsLst>
                  <a:lin ang="5400000" scaled="1"/>
                </a:gradFill>
              </a:rPr>
              <a:t>Scan this </a:t>
            </a:r>
            <a:br>
              <a:rPr lang="en-US" sz="4399" b="1" dirty="0">
                <a:gradFill>
                  <a:gsLst>
                    <a:gs pos="83000">
                      <a:srgbClr val="FFFFFF"/>
                    </a:gs>
                    <a:gs pos="100000">
                      <a:srgbClr val="0072C6">
                        <a:lumMod val="30000"/>
                        <a:lumOff val="70000"/>
                      </a:srgbClr>
                    </a:gs>
                  </a:gsLst>
                  <a:lin ang="5400000" scaled="1"/>
                </a:gradFill>
              </a:rPr>
            </a:br>
            <a:r>
              <a:rPr lang="en-US" sz="4399" b="1" dirty="0">
                <a:gradFill>
                  <a:gsLst>
                    <a:gs pos="83000">
                      <a:srgbClr val="FFFFFF"/>
                    </a:gs>
                    <a:gs pos="100000">
                      <a:srgbClr val="0072C6">
                        <a:lumMod val="30000"/>
                        <a:lumOff val="70000"/>
                      </a:srgbClr>
                    </a:gs>
                  </a:gsLst>
                  <a:lin ang="5400000" scaled="1"/>
                </a:gradFill>
              </a:rPr>
              <a:t>QR code </a:t>
            </a:r>
            <a:br>
              <a:rPr lang="en-US" sz="4399" b="1" dirty="0">
                <a:gradFill>
                  <a:gsLst>
                    <a:gs pos="83000">
                      <a:srgbClr val="FFFFFF"/>
                    </a:gs>
                    <a:gs pos="100000">
                      <a:srgbClr val="0072C6">
                        <a:lumMod val="30000"/>
                        <a:lumOff val="70000"/>
                      </a:srgbClr>
                    </a:gs>
                  </a:gsLst>
                  <a:lin ang="5400000" scaled="1"/>
                </a:gradFill>
              </a:rPr>
            </a:br>
            <a:r>
              <a:rPr lang="en-US" sz="4399" dirty="0">
                <a:gradFill>
                  <a:gsLst>
                    <a:gs pos="83000">
                      <a:srgbClr val="FFFFFF"/>
                    </a:gs>
                    <a:gs pos="100000">
                      <a:srgbClr val="0072C6">
                        <a:lumMod val="30000"/>
                        <a:lumOff val="70000"/>
                      </a:srgbClr>
                    </a:gs>
                  </a:gsLst>
                  <a:lin ang="5400000" scaled="1"/>
                </a:gradFill>
              </a:rPr>
              <a:t>to evaluate </a:t>
            </a:r>
            <a:br>
              <a:rPr lang="en-US" sz="4399" dirty="0">
                <a:gradFill>
                  <a:gsLst>
                    <a:gs pos="83000">
                      <a:srgbClr val="FFFFFF"/>
                    </a:gs>
                    <a:gs pos="100000">
                      <a:srgbClr val="0072C6">
                        <a:lumMod val="30000"/>
                        <a:lumOff val="70000"/>
                      </a:srgbClr>
                    </a:gs>
                  </a:gsLst>
                  <a:lin ang="5400000" scaled="1"/>
                </a:gradFill>
              </a:rPr>
            </a:br>
            <a:r>
              <a:rPr lang="en-US" sz="4399" dirty="0">
                <a:gradFill>
                  <a:gsLst>
                    <a:gs pos="83000">
                      <a:srgbClr val="FFFFFF"/>
                    </a:gs>
                    <a:gs pos="100000">
                      <a:srgbClr val="0072C6">
                        <a:lumMod val="30000"/>
                        <a:lumOff val="70000"/>
                      </a:srgbClr>
                    </a:gs>
                  </a:gsLst>
                  <a:lin ang="5400000" scaled="1"/>
                </a:gradFill>
              </a:rPr>
              <a:t>this 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516" y="1668722"/>
            <a:ext cx="4571351" cy="4571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9391" y="1670202"/>
            <a:ext cx="2352926" cy="4568787"/>
          </a:xfrm>
          <a:prstGeom prst="rect">
            <a:avLst/>
          </a:prstGeom>
        </p:spPr>
      </p:pic>
    </p:spTree>
    <p:extLst>
      <p:ext uri="{BB962C8B-B14F-4D97-AF65-F5344CB8AC3E}">
        <p14:creationId xmlns:p14="http://schemas.microsoft.com/office/powerpoint/2010/main" val="1931555208"/>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Thank you</a:t>
            </a:r>
            <a:endParaRPr lang="en-US" dirty="0"/>
          </a:p>
        </p:txBody>
      </p:sp>
      <p:sp>
        <p:nvSpPr>
          <p:cNvPr id="2" name="Slide Number Placeholder 1"/>
          <p:cNvSpPr>
            <a:spLocks noGrp="1"/>
          </p:cNvSpPr>
          <p:nvPr>
            <p:ph type="sldNum" sz="quarter" idx="4294967295"/>
          </p:nvPr>
        </p:nvSpPr>
        <p:spPr>
          <a:xfrm>
            <a:off x="882" y="6492603"/>
            <a:ext cx="569924" cy="268771"/>
          </a:xfrm>
          <a:prstGeom prst="rect">
            <a:avLst/>
          </a:prstGeom>
        </p:spPr>
        <p:txBody>
          <a:bodyPr/>
          <a:lstStyle/>
          <a:p>
            <a:pPr defTabSz="932597"/>
            <a:fld id="{80374F62-E58F-4C1F-B5D3-2493732D308A}" type="slidenum">
              <a:rPr lang="en-US" smtClean="0">
                <a:solidFill>
                  <a:srgbClr val="FFFFFF"/>
                </a:solidFill>
              </a:rPr>
              <a:pPr defTabSz="932597"/>
              <a:t>38</a:t>
            </a:fld>
            <a:endParaRPr lang="en-US" dirty="0">
              <a:solidFill>
                <a:srgbClr val="FFFFFF"/>
              </a:solidFill>
            </a:endParaRPr>
          </a:p>
        </p:txBody>
      </p:sp>
    </p:spTree>
    <p:extLst>
      <p:ext uri="{BB962C8B-B14F-4D97-AF65-F5344CB8AC3E}">
        <p14:creationId xmlns:p14="http://schemas.microsoft.com/office/powerpoint/2010/main" val="275813312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8510305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96" dirty="0"/>
              <a:t>What is the market saying?</a:t>
            </a:r>
          </a:p>
        </p:txBody>
      </p:sp>
      <p:sp>
        <p:nvSpPr>
          <p:cNvPr id="4" name="Slide Number Placeholder 3"/>
          <p:cNvSpPr>
            <a:spLocks noGrp="1"/>
          </p:cNvSpPr>
          <p:nvPr>
            <p:ph type="sldNum" sz="quarter" idx="4"/>
          </p:nvPr>
        </p:nvSpPr>
        <p:spPr/>
        <p:txBody>
          <a:bodyPr/>
          <a:lstStyle/>
          <a:p>
            <a:fld id="{F7B308D7-9E65-0248-B131-BDA2090177FC}" type="slidenum">
              <a:rPr lang="en-US" smtClean="0"/>
              <a:pPr/>
              <a:t>4</a:t>
            </a:fld>
            <a:endParaRPr lang="en-US"/>
          </a:p>
        </p:txBody>
      </p:sp>
      <p:grpSp>
        <p:nvGrpSpPr>
          <p:cNvPr id="20" name="Group 19"/>
          <p:cNvGrpSpPr/>
          <p:nvPr/>
        </p:nvGrpSpPr>
        <p:grpSpPr>
          <a:xfrm>
            <a:off x="622618" y="1858545"/>
            <a:ext cx="10825908" cy="3166540"/>
            <a:chOff x="676386" y="1822268"/>
            <a:chExt cx="9519174" cy="2784325"/>
          </a:xfrm>
        </p:grpSpPr>
        <p:sp>
          <p:nvSpPr>
            <p:cNvPr id="7" name="Rectangle 6"/>
            <p:cNvSpPr/>
            <p:nvPr/>
          </p:nvSpPr>
          <p:spPr>
            <a:xfrm>
              <a:off x="676386" y="1822268"/>
              <a:ext cx="3108960" cy="2103120"/>
            </a:xfrm>
            <a:prstGeom prst="rect">
              <a:avLst/>
            </a:prstGeom>
            <a:solidFill>
              <a:srgbClr val="00B0F0"/>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22" name="Picture 21"/>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434783" y="2262720"/>
              <a:ext cx="1592166" cy="1235613"/>
            </a:xfrm>
            <a:prstGeom prst="rect">
              <a:avLst/>
            </a:prstGeom>
            <a:solidFill>
              <a:srgbClr val="00B0F0"/>
            </a:solidFill>
          </p:spPr>
        </p:pic>
        <p:sp>
          <p:nvSpPr>
            <p:cNvPr id="8" name="Rectangle 7"/>
            <p:cNvSpPr/>
            <p:nvPr/>
          </p:nvSpPr>
          <p:spPr>
            <a:xfrm>
              <a:off x="7086600" y="1822268"/>
              <a:ext cx="3108960" cy="2103120"/>
            </a:xfrm>
            <a:prstGeom prst="rect">
              <a:avLst/>
            </a:prstGeom>
            <a:solidFill>
              <a:srgbClr val="0070C0"/>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Rectangle 9"/>
            <p:cNvSpPr/>
            <p:nvPr/>
          </p:nvSpPr>
          <p:spPr>
            <a:xfrm>
              <a:off x="3888186" y="4045134"/>
              <a:ext cx="3102268" cy="561459"/>
            </a:xfrm>
            <a:prstGeom prst="rect">
              <a:avLst/>
            </a:prstGeom>
          </p:spPr>
          <p:txBody>
            <a:bodyPr wrap="square">
              <a:spAutoFit/>
            </a:bodyPr>
            <a:lstStyle/>
            <a:p>
              <a:pPr algn="ctr" defTabSz="932597"/>
              <a:r>
                <a:rPr lang="en-US" sz="1734" dirty="0">
                  <a:solidFill>
                    <a:srgbClr val="FFFFFF">
                      <a:lumMod val="75000"/>
                    </a:srgbClr>
                  </a:solidFill>
                  <a:ea typeface="ヒラギノ角ゴ Pro W3" charset="0"/>
                  <a:cs typeface="Lucida Grande" charset="0"/>
                  <a:sym typeface="Lucida Grande" charset="0"/>
                </a:rPr>
                <a:t>Want to manage multi-cloud environments</a:t>
              </a:r>
            </a:p>
          </p:txBody>
        </p:sp>
        <p:sp>
          <p:nvSpPr>
            <p:cNvPr id="11" name="Rectangle 10"/>
            <p:cNvSpPr/>
            <p:nvPr/>
          </p:nvSpPr>
          <p:spPr>
            <a:xfrm>
              <a:off x="676386" y="4042744"/>
              <a:ext cx="3072384" cy="561459"/>
            </a:xfrm>
            <a:prstGeom prst="rect">
              <a:avLst/>
            </a:prstGeom>
          </p:spPr>
          <p:txBody>
            <a:bodyPr wrap="square">
              <a:spAutoFit/>
            </a:bodyPr>
            <a:lstStyle/>
            <a:p>
              <a:pPr algn="ctr" defTabSz="932597">
                <a:defRPr/>
              </a:pPr>
              <a:r>
                <a:rPr lang="en-US" sz="1734" dirty="0">
                  <a:solidFill>
                    <a:srgbClr val="FFFFFF">
                      <a:lumMod val="75000"/>
                    </a:srgbClr>
                  </a:solidFill>
                  <a:ea typeface="ヒラギノ角ゴ Pro W3" charset="0"/>
                  <a:cs typeface="Lucida Grande" charset="0"/>
                  <a:sym typeface="Lucida Grande" charset="0"/>
                </a:rPr>
                <a:t>Want to be able to easily optimize and control IT costs</a:t>
              </a:r>
            </a:p>
          </p:txBody>
        </p:sp>
        <p:sp>
          <p:nvSpPr>
            <p:cNvPr id="12" name="Rectangle 11"/>
            <p:cNvSpPr/>
            <p:nvPr/>
          </p:nvSpPr>
          <p:spPr>
            <a:xfrm>
              <a:off x="7086600" y="4045134"/>
              <a:ext cx="3072384" cy="561459"/>
            </a:xfrm>
            <a:prstGeom prst="rect">
              <a:avLst/>
            </a:prstGeom>
          </p:spPr>
          <p:txBody>
            <a:bodyPr wrap="square">
              <a:spAutoFit/>
            </a:bodyPr>
            <a:lstStyle/>
            <a:p>
              <a:pPr algn="ctr" defTabSz="932597">
                <a:defRPr/>
              </a:pPr>
              <a:r>
                <a:rPr lang="en-US" sz="1734" dirty="0">
                  <a:solidFill>
                    <a:srgbClr val="FFFFFF">
                      <a:lumMod val="75000"/>
                    </a:srgbClr>
                  </a:solidFill>
                  <a:ea typeface="ヒラギノ角ゴ Pro W3" charset="0"/>
                  <a:cs typeface="Lucida Grande" charset="0"/>
                  <a:sym typeface="Lucida Grande" charset="0"/>
                </a:rPr>
                <a:t>Want to provide critical financial intelligence to lines of business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797" y="2300290"/>
              <a:ext cx="1304566" cy="1204910"/>
            </a:xfrm>
            <a:prstGeom prst="rect">
              <a:avLst/>
            </a:prstGeom>
          </p:spPr>
        </p:pic>
        <p:sp>
          <p:nvSpPr>
            <p:cNvPr id="15" name="Rectangle 14"/>
            <p:cNvSpPr/>
            <p:nvPr/>
          </p:nvSpPr>
          <p:spPr>
            <a:xfrm>
              <a:off x="3881493" y="1822268"/>
              <a:ext cx="3108960" cy="2103120"/>
            </a:xfrm>
            <a:prstGeom prst="rect">
              <a:avLst/>
            </a:prstGeom>
            <a:solidFill>
              <a:schemeClr val="tx1">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grpSp>
          <p:nvGrpSpPr>
            <p:cNvPr id="23" name="Group 22"/>
            <p:cNvGrpSpPr/>
            <p:nvPr/>
          </p:nvGrpSpPr>
          <p:grpSpPr>
            <a:xfrm>
              <a:off x="4488089" y="2223860"/>
              <a:ext cx="1895768" cy="1281340"/>
              <a:chOff x="4728684" y="2249349"/>
              <a:chExt cx="1895768" cy="1281340"/>
            </a:xfrm>
          </p:grpSpPr>
          <p:pic>
            <p:nvPicPr>
              <p:cNvPr id="24" name="Picture 23"/>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4728684" y="2252523"/>
                <a:ext cx="719284" cy="477038"/>
              </a:xfrm>
              <a:prstGeom prst="rect">
                <a:avLst/>
              </a:prstGeom>
              <a:ln>
                <a:noFill/>
              </a:ln>
            </p:spPr>
          </p:pic>
          <p:pic>
            <p:nvPicPr>
              <p:cNvPr id="25" name="Picture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905168" y="2249349"/>
                <a:ext cx="719284" cy="477038"/>
              </a:xfrm>
              <a:prstGeom prst="rect">
                <a:avLst/>
              </a:prstGeom>
              <a:ln>
                <a:noFill/>
              </a:ln>
            </p:spPr>
          </p:pic>
          <p:pic>
            <p:nvPicPr>
              <p:cNvPr id="27" name="Picture 2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424307" y="2880464"/>
                <a:ext cx="517703" cy="650225"/>
              </a:xfrm>
              <a:prstGeom prst="rect">
                <a:avLst/>
              </a:prstGeom>
            </p:spPr>
          </p:pic>
          <p:sp>
            <p:nvSpPr>
              <p:cNvPr id="28" name="Oval 27"/>
              <p:cNvSpPr/>
              <p:nvPr/>
            </p:nvSpPr>
            <p:spPr bwMode="auto">
              <a:xfrm>
                <a:off x="5185727" y="2286000"/>
                <a:ext cx="994863" cy="994863"/>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02826492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5481" y="1632056"/>
            <a:ext cx="11885514" cy="3661293"/>
          </a:xfrm>
        </p:spPr>
        <p:txBody>
          <a:bodyPr/>
          <a:lstStyle/>
          <a:p>
            <a:pPr>
              <a:spcBef>
                <a:spcPts val="1836"/>
              </a:spcBef>
            </a:pPr>
            <a:r>
              <a:rPr lang="en-US" sz="3264" dirty="0">
                <a:solidFill>
                  <a:schemeClr val="tx1"/>
                </a:solidFill>
              </a:rPr>
              <a:t>Installed by default during the WAP installation</a:t>
            </a:r>
          </a:p>
          <a:p>
            <a:pPr>
              <a:spcBef>
                <a:spcPts val="1836"/>
              </a:spcBef>
            </a:pPr>
            <a:r>
              <a:rPr lang="en-US" sz="3264" dirty="0">
                <a:solidFill>
                  <a:schemeClr val="tx1"/>
                </a:solidFill>
              </a:rPr>
              <a:t>If you did not install Cloud Cruiser during the WAP installation or want to install a new version, you can find the executable in the WEBPI installer</a:t>
            </a:r>
          </a:p>
          <a:p>
            <a:pPr lvl="1">
              <a:spcBef>
                <a:spcPts val="1836"/>
              </a:spcBef>
            </a:pPr>
            <a:r>
              <a:rPr lang="en-US" sz="3264" dirty="0">
                <a:solidFill>
                  <a:schemeClr val="tx1"/>
                </a:solidFill>
                <a:latin typeface="+mj-lt"/>
              </a:rPr>
              <a:t>Cloud Cruiser for Windows Azure Pack: Admin Site Extension</a:t>
            </a:r>
          </a:p>
          <a:p>
            <a:pPr lvl="1">
              <a:spcBef>
                <a:spcPts val="1836"/>
              </a:spcBef>
            </a:pPr>
            <a:r>
              <a:rPr lang="en-US" sz="3264" dirty="0">
                <a:solidFill>
                  <a:schemeClr val="tx1"/>
                </a:solidFill>
                <a:latin typeface="+mj-lt"/>
              </a:rPr>
              <a:t>Cloud Cruiser for Windows Azure Pack: Tenant Site Extension</a:t>
            </a:r>
          </a:p>
        </p:txBody>
      </p:sp>
      <p:sp>
        <p:nvSpPr>
          <p:cNvPr id="3" name="Title 2"/>
          <p:cNvSpPr>
            <a:spLocks noGrp="1"/>
          </p:cNvSpPr>
          <p:nvPr>
            <p:ph type="title"/>
          </p:nvPr>
        </p:nvSpPr>
        <p:spPr/>
        <p:txBody>
          <a:bodyPr/>
          <a:lstStyle/>
          <a:p>
            <a:r>
              <a:rPr lang="en-US" sz="4896" dirty="0"/>
              <a:t>Where to find Cloud Cruiser Express</a:t>
            </a:r>
            <a:br>
              <a:rPr lang="en-US" sz="4896" dirty="0"/>
            </a:br>
            <a:endParaRPr lang="en-US" sz="4896" dirty="0"/>
          </a:p>
        </p:txBody>
      </p:sp>
    </p:spTree>
    <p:extLst>
      <p:ext uri="{BB962C8B-B14F-4D97-AF65-F5344CB8AC3E}">
        <p14:creationId xmlns:p14="http://schemas.microsoft.com/office/powerpoint/2010/main" val="335257284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632056"/>
            <a:ext cx="11885514" cy="3704847"/>
          </a:xfrm>
        </p:spPr>
        <p:txBody>
          <a:bodyPr/>
          <a:lstStyle/>
          <a:p>
            <a:r>
              <a:rPr lang="en-US" dirty="0" smtClean="0"/>
              <a:t>The premium version of Cloud Cruiser comes standard with:</a:t>
            </a:r>
          </a:p>
          <a:p>
            <a:pPr lvl="1"/>
            <a:r>
              <a:rPr lang="en-US" sz="2856" dirty="0">
                <a:latin typeface="+mj-lt"/>
              </a:rPr>
              <a:t>1 license for Cloud Cruiser Analytics Desktop </a:t>
            </a:r>
          </a:p>
          <a:p>
            <a:pPr marL="342834" lvl="1" indent="0">
              <a:buNone/>
            </a:pPr>
            <a:r>
              <a:rPr lang="en-US" sz="2856" dirty="0">
                <a:latin typeface="+mj-lt"/>
              </a:rPr>
              <a:t>	-  enables worksheet authoring</a:t>
            </a:r>
          </a:p>
          <a:p>
            <a:pPr lvl="1"/>
            <a:r>
              <a:rPr lang="en-US" sz="2856" dirty="0">
                <a:latin typeface="+mj-lt"/>
              </a:rPr>
              <a:t>5 licenses for Cloud Cruiser Analytics Server</a:t>
            </a:r>
          </a:p>
          <a:p>
            <a:pPr marL="571390" lvl="2" indent="0">
              <a:buNone/>
            </a:pPr>
            <a:r>
              <a:rPr lang="en-US" sz="2856" dirty="0">
                <a:latin typeface="+mj-lt"/>
              </a:rPr>
              <a:t>	-  enables analytics usage and worksheet editing</a:t>
            </a:r>
          </a:p>
          <a:p>
            <a:pPr lvl="1"/>
            <a:endParaRPr lang="en-US" dirty="0"/>
          </a:p>
        </p:txBody>
      </p:sp>
      <p:sp>
        <p:nvSpPr>
          <p:cNvPr id="3" name="Title 2"/>
          <p:cNvSpPr>
            <a:spLocks noGrp="1"/>
          </p:cNvSpPr>
          <p:nvPr>
            <p:ph type="title"/>
          </p:nvPr>
        </p:nvSpPr>
        <p:spPr/>
        <p:txBody>
          <a:bodyPr/>
          <a:lstStyle/>
          <a:p>
            <a:r>
              <a:rPr lang="en-US" dirty="0" smtClean="0"/>
              <a:t>Cloud Cruiser Analytics Platform</a:t>
            </a:r>
            <a:endParaRPr lang="en-US" dirty="0"/>
          </a:p>
        </p:txBody>
      </p:sp>
    </p:spTree>
    <p:extLst>
      <p:ext uri="{BB962C8B-B14F-4D97-AF65-F5344CB8AC3E}">
        <p14:creationId xmlns:p14="http://schemas.microsoft.com/office/powerpoint/2010/main" val="123322786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5628357"/>
          </a:xfrm>
        </p:spPr>
        <p:txBody>
          <a:bodyPr vert="horz" wrap="square" lIns="149217" tIns="93260" rIns="149217" bIns="93260" rtlCol="0">
            <a:spAutoFit/>
          </a:bodyPr>
          <a:lstStyle/>
          <a:p>
            <a:r>
              <a:rPr lang="en-US" dirty="0"/>
              <a:t>Agile pricing engine</a:t>
            </a:r>
          </a:p>
          <a:p>
            <a:pPr marL="342834" lvl="1" indent="0">
              <a:buNone/>
            </a:pPr>
            <a:r>
              <a:rPr lang="en-US" sz="2448" dirty="0">
                <a:latin typeface="+mj-lt"/>
              </a:rPr>
              <a:t>Fixed, tiered, promotional, discounts, state-based pricing, bundles, SLAs, etc.</a:t>
            </a:r>
          </a:p>
          <a:p>
            <a:pPr marL="342834" lvl="1" indent="0">
              <a:buNone/>
            </a:pPr>
            <a:endParaRPr lang="en-US" sz="2448" dirty="0">
              <a:latin typeface="+mj-lt"/>
            </a:endParaRPr>
          </a:p>
          <a:p>
            <a:r>
              <a:rPr lang="en-US" dirty="0"/>
              <a:t>Budgets &amp; alerts</a:t>
            </a:r>
          </a:p>
          <a:p>
            <a:pPr marL="342834" lvl="1" indent="0">
              <a:buNone/>
            </a:pPr>
            <a:r>
              <a:rPr lang="en-US" sz="2448" dirty="0">
                <a:latin typeface="+mj-lt"/>
              </a:rPr>
              <a:t>Custom budgets per tenant, company, BU, etc.</a:t>
            </a:r>
          </a:p>
          <a:p>
            <a:pPr marL="342834" lvl="1" indent="0">
              <a:buNone/>
            </a:pPr>
            <a:r>
              <a:rPr lang="en-US" sz="2448" dirty="0">
                <a:latin typeface="+mj-lt"/>
              </a:rPr>
              <a:t>Automatic alert notification by dashboard and email</a:t>
            </a:r>
          </a:p>
          <a:p>
            <a:pPr marL="342834" lvl="1" indent="0">
              <a:buNone/>
            </a:pPr>
            <a:endParaRPr lang="en-US" sz="2448" dirty="0">
              <a:latin typeface="+mj-lt"/>
            </a:endParaRPr>
          </a:p>
          <a:p>
            <a:r>
              <a:rPr lang="en-US" dirty="0"/>
              <a:t>Consumption forecasting</a:t>
            </a:r>
          </a:p>
          <a:p>
            <a:endParaRPr lang="en-US" dirty="0"/>
          </a:p>
          <a:p>
            <a:endParaRPr lang="en-US" dirty="0"/>
          </a:p>
        </p:txBody>
      </p:sp>
      <p:sp>
        <p:nvSpPr>
          <p:cNvPr id="3" name="Title 2"/>
          <p:cNvSpPr>
            <a:spLocks noGrp="1"/>
          </p:cNvSpPr>
          <p:nvPr>
            <p:ph type="title"/>
          </p:nvPr>
        </p:nvSpPr>
        <p:spPr/>
        <p:txBody>
          <a:bodyPr/>
          <a:lstStyle/>
          <a:p>
            <a:r>
              <a:rPr lang="en-US" sz="4896" dirty="0"/>
              <a:t>Beyond chargeback &amp; reporting</a:t>
            </a:r>
            <a:br>
              <a:rPr lang="en-US" sz="4896" dirty="0"/>
            </a:br>
            <a:endParaRPr lang="en-US" sz="4896" dirty="0"/>
          </a:p>
        </p:txBody>
      </p:sp>
    </p:spTree>
    <p:extLst>
      <p:ext uri="{BB962C8B-B14F-4D97-AF65-F5344CB8AC3E}">
        <p14:creationId xmlns:p14="http://schemas.microsoft.com/office/powerpoint/2010/main" val="7423682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532396"/>
            <a:ext cx="11885514" cy="4933715"/>
          </a:xfrm>
        </p:spPr>
        <p:txBody>
          <a:bodyPr/>
          <a:lstStyle/>
          <a:p>
            <a:pPr marL="342834" lvl="1" indent="0">
              <a:buNone/>
            </a:pPr>
            <a:r>
              <a:rPr lang="en-US" sz="3672" dirty="0">
                <a:latin typeface="+mj-lt"/>
              </a:rPr>
              <a:t>WAP portal reporting</a:t>
            </a:r>
          </a:p>
          <a:p>
            <a:pPr lvl="1"/>
            <a:r>
              <a:rPr lang="en-US" sz="2448" dirty="0">
                <a:latin typeface="+mj-lt"/>
              </a:rPr>
              <a:t>detailed showback/chargeback/cloud billing per tenants</a:t>
            </a:r>
          </a:p>
          <a:p>
            <a:pPr lvl="1"/>
            <a:r>
              <a:rPr lang="en-US" sz="2448" dirty="0">
                <a:latin typeface="+mj-lt"/>
              </a:rPr>
              <a:t>summary usage reporting</a:t>
            </a:r>
          </a:p>
          <a:p>
            <a:pPr marL="342834" lvl="1" indent="0">
              <a:buNone/>
            </a:pPr>
            <a:r>
              <a:rPr lang="en-US" sz="3672" dirty="0">
                <a:latin typeface="+mj-lt"/>
              </a:rPr>
              <a:t>Cloud Cruiser portal standard reporting</a:t>
            </a:r>
          </a:p>
          <a:p>
            <a:pPr lvl="1"/>
            <a:r>
              <a:rPr lang="en-US" sz="2448" dirty="0">
                <a:latin typeface="+mj-lt"/>
              </a:rPr>
              <a:t>designed to answer most common questions</a:t>
            </a:r>
          </a:p>
          <a:p>
            <a:pPr lvl="1"/>
            <a:r>
              <a:rPr lang="en-US" sz="2448" dirty="0">
                <a:latin typeface="+mj-lt"/>
              </a:rPr>
              <a:t>drill-down capability</a:t>
            </a:r>
          </a:p>
          <a:p>
            <a:pPr lvl="1"/>
            <a:r>
              <a:rPr lang="en-US" sz="2448" dirty="0">
                <a:latin typeface="+mj-lt"/>
              </a:rPr>
              <a:t>examples include:  invoices, top costs, trends, variances, P&amp;L</a:t>
            </a:r>
          </a:p>
          <a:p>
            <a:pPr marL="342834" lvl="1" indent="0">
              <a:buNone/>
            </a:pPr>
            <a:r>
              <a:rPr lang="en-US" sz="3672" dirty="0">
                <a:latin typeface="+mj-lt"/>
              </a:rPr>
              <a:t>Cloud Cruiser portal advanced reporting</a:t>
            </a:r>
          </a:p>
          <a:p>
            <a:pPr lvl="1"/>
            <a:r>
              <a:rPr lang="en-US" sz="2448" dirty="0">
                <a:latin typeface="+mj-lt"/>
              </a:rPr>
              <a:t>Customized reporting based on any available metadata</a:t>
            </a:r>
          </a:p>
          <a:p>
            <a:pPr lvl="1"/>
            <a:r>
              <a:rPr lang="en-US" sz="2448" dirty="0">
                <a:latin typeface="+mj-lt"/>
              </a:rPr>
              <a:t>examples include:  reporting by VM name, subscription ID, usage date, and more</a:t>
            </a:r>
          </a:p>
        </p:txBody>
      </p:sp>
      <p:sp>
        <p:nvSpPr>
          <p:cNvPr id="3" name="Title 2"/>
          <p:cNvSpPr>
            <a:spLocks noGrp="1"/>
          </p:cNvSpPr>
          <p:nvPr>
            <p:ph type="title"/>
          </p:nvPr>
        </p:nvSpPr>
        <p:spPr/>
        <p:txBody>
          <a:bodyPr/>
          <a:lstStyle/>
          <a:p>
            <a:r>
              <a:rPr lang="en-US" dirty="0" smtClean="0"/>
              <a:t>Reporting options</a:t>
            </a:r>
            <a:endParaRPr lang="en-US" dirty="0"/>
          </a:p>
        </p:txBody>
      </p:sp>
    </p:spTree>
    <p:extLst>
      <p:ext uri="{BB962C8B-B14F-4D97-AF65-F5344CB8AC3E}">
        <p14:creationId xmlns:p14="http://schemas.microsoft.com/office/powerpoint/2010/main" val="188991085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49" y="233150"/>
            <a:ext cx="11191240" cy="1165754"/>
          </a:xfrm>
        </p:spPr>
        <p:txBody>
          <a:bodyPr/>
          <a:lstStyle/>
          <a:p>
            <a:r>
              <a:rPr lang="en-US" sz="4080" dirty="0"/>
              <a:t>Cloud Cruiser Meets all Gartner’s Required, Preferred &amp; Optional Functionality</a:t>
            </a:r>
          </a:p>
        </p:txBody>
      </p:sp>
      <p:sp>
        <p:nvSpPr>
          <p:cNvPr id="2" name="Slide Number Placeholder 1"/>
          <p:cNvSpPr>
            <a:spLocks noGrp="1"/>
          </p:cNvSpPr>
          <p:nvPr>
            <p:ph type="sldNum" sz="quarter" idx="4"/>
          </p:nvPr>
        </p:nvSpPr>
        <p:spPr>
          <a:xfrm>
            <a:off x="5907369" y="6414886"/>
            <a:ext cx="569924" cy="268771"/>
          </a:xfrm>
        </p:spPr>
        <p:txBody>
          <a:bodyPr/>
          <a:lstStyle/>
          <a:p>
            <a:pPr defTabSz="559558"/>
            <a:fld id="{74EB9BC7-4498-AD4C-9670-E01D3D59FBAF}" type="slidenum">
              <a:rPr lang="en-US" smtClean="0">
                <a:solidFill>
                  <a:prstClr val="black">
                    <a:lumMod val="50000"/>
                    <a:lumOff val="50000"/>
                  </a:prstClr>
                </a:solidFill>
              </a:rPr>
              <a:pPr defTabSz="559558"/>
              <a:t>44</a:t>
            </a:fld>
            <a:endParaRPr lang="en-US" dirty="0">
              <a:solidFill>
                <a:prstClr val="black">
                  <a:lumMod val="50000"/>
                  <a:lumOff val="50000"/>
                </a:prstClr>
              </a:solidFill>
            </a:endParaRPr>
          </a:p>
        </p:txBody>
      </p:sp>
      <p:sp>
        <p:nvSpPr>
          <p:cNvPr id="9" name="Rectangle 8"/>
          <p:cNvSpPr/>
          <p:nvPr/>
        </p:nvSpPr>
        <p:spPr>
          <a:xfrm>
            <a:off x="3031843" y="6469444"/>
            <a:ext cx="7523791" cy="295854"/>
          </a:xfrm>
          <a:prstGeom prst="rect">
            <a:avLst/>
          </a:prstGeom>
        </p:spPr>
        <p:txBody>
          <a:bodyPr wrap="square">
            <a:spAutoFit/>
          </a:bodyPr>
          <a:lstStyle/>
          <a:p>
            <a:pPr algn="r" defTabSz="932597" fontAlgn="base">
              <a:spcBef>
                <a:spcPct val="0"/>
              </a:spcBef>
              <a:spcAft>
                <a:spcPct val="0"/>
              </a:spcAft>
            </a:pPr>
            <a:r>
              <a:rPr lang="en-US" sz="1285" dirty="0">
                <a:solidFill>
                  <a:srgbClr val="FFFFFF">
                    <a:lumMod val="50000"/>
                    <a:lumOff val="50000"/>
                  </a:srgbClr>
                </a:solidFill>
                <a:latin typeface="Segoe UI Light"/>
                <a:cs typeface="Arial" pitchFamily="34" charset="0"/>
              </a:rPr>
              <a:t>Gartner: Alessandro </a:t>
            </a:r>
            <a:r>
              <a:rPr lang="en-US" sz="1285" dirty="0" err="1">
                <a:solidFill>
                  <a:srgbClr val="FFFFFF">
                    <a:lumMod val="50000"/>
                    <a:lumOff val="50000"/>
                  </a:srgbClr>
                </a:solidFill>
                <a:latin typeface="Segoe UI Light"/>
                <a:cs typeface="Arial" pitchFamily="34" charset="0"/>
              </a:rPr>
              <a:t>Perilli</a:t>
            </a:r>
            <a:r>
              <a:rPr lang="en-US" sz="1285" dirty="0">
                <a:solidFill>
                  <a:srgbClr val="FFFFFF">
                    <a:lumMod val="50000"/>
                    <a:lumOff val="50000"/>
                  </a:srgbClr>
                </a:solidFill>
                <a:latin typeface="Segoe UI Light"/>
                <a:cs typeface="Arial" pitchFamily="34" charset="0"/>
              </a:rPr>
              <a:t>, ‘Evaluation Criteria for Cloud Management Platforms,’ 19 July 2012</a:t>
            </a:r>
          </a:p>
        </p:txBody>
      </p:sp>
      <p:sp>
        <p:nvSpPr>
          <p:cNvPr id="10" name="TextBox 9"/>
          <p:cNvSpPr txBox="1"/>
          <p:nvPr/>
        </p:nvSpPr>
        <p:spPr>
          <a:xfrm>
            <a:off x="311749" y="2170777"/>
            <a:ext cx="3357372" cy="4376601"/>
          </a:xfrm>
          <a:prstGeom prst="rect">
            <a:avLst/>
          </a:prstGeom>
          <a:solidFill>
            <a:schemeClr val="accent2"/>
          </a:solidFill>
        </p:spPr>
        <p:txBody>
          <a:bodyPr wrap="square" rIns="0" rtlCol="0">
            <a:spAutoFit/>
          </a:bodyPr>
          <a:lstStyle/>
          <a:p>
            <a:pPr marL="0" lvl="2" defTabSz="932597" fontAlgn="base">
              <a:spcBef>
                <a:spcPct val="0"/>
              </a:spcBef>
              <a:spcAft>
                <a:spcPct val="0"/>
              </a:spcAft>
            </a:pPr>
            <a:endParaRPr lang="en-US" sz="1713" dirty="0">
              <a:solidFill>
                <a:srgbClr val="FFFFFF"/>
              </a:solidFill>
              <a:latin typeface="Arial" pitchFamily="34" charset="0"/>
              <a:cs typeface="Arial" pitchFamily="34" charset="0"/>
            </a:endParaRPr>
          </a:p>
          <a:p>
            <a:pPr marL="0" lvl="2" defTabSz="932597" fontAlgn="base">
              <a:spcBef>
                <a:spcPct val="0"/>
              </a:spcBef>
              <a:spcAft>
                <a:spcPct val="0"/>
              </a:spcAft>
            </a:pPr>
            <a:r>
              <a:rPr lang="en-US" sz="1713" dirty="0">
                <a:solidFill>
                  <a:srgbClr val="FFFFFF"/>
                </a:solidFill>
                <a:cs typeface="Arial" pitchFamily="34" charset="0"/>
              </a:rPr>
              <a:t>Web-based administrative interface</a:t>
            </a:r>
          </a:p>
          <a:p>
            <a:pPr marL="205948" lvl="2" indent="-205948" defTabSz="932597" fontAlgn="base">
              <a:spcBef>
                <a:spcPct val="0"/>
              </a:spcBef>
              <a:spcAft>
                <a:spcPct val="0"/>
              </a:spcAft>
              <a:buFont typeface="Arial" pitchFamily="34" charset="0"/>
              <a:buChar char="•"/>
            </a:pPr>
            <a:r>
              <a:rPr lang="en-US" sz="1346" dirty="0">
                <a:solidFill>
                  <a:srgbClr val="FFFFFF"/>
                </a:solidFill>
                <a:cs typeface="Arial" pitchFamily="34" charset="0"/>
              </a:rPr>
              <a:t>Reporting, budgets, trends &amp; agile resource pricing</a:t>
            </a:r>
          </a:p>
          <a:p>
            <a:pPr marL="283665" lvl="2" indent="-283665" defTabSz="932597" fontAlgn="base">
              <a:spcBef>
                <a:spcPct val="0"/>
              </a:spcBef>
              <a:spcAft>
                <a:spcPct val="0"/>
              </a:spcAft>
            </a:pPr>
            <a:endParaRPr lang="en-US" sz="1713" dirty="0">
              <a:solidFill>
                <a:srgbClr val="FFFFFF"/>
              </a:solidFill>
              <a:cs typeface="Arial" pitchFamily="34" charset="0"/>
            </a:endParaRPr>
          </a:p>
          <a:p>
            <a:pPr marL="283665" lvl="2" indent="-283665" defTabSz="932597" fontAlgn="base">
              <a:spcBef>
                <a:spcPct val="0"/>
              </a:spcBef>
              <a:spcAft>
                <a:spcPct val="0"/>
              </a:spcAft>
            </a:pPr>
            <a:r>
              <a:rPr lang="en-US" sz="1713" dirty="0">
                <a:solidFill>
                  <a:srgbClr val="FFFFFF"/>
                </a:solidFill>
                <a:cs typeface="Arial" pitchFamily="34" charset="0"/>
              </a:rPr>
              <a:t>Multi-tenant charging</a:t>
            </a:r>
          </a:p>
          <a:p>
            <a:pPr marL="205948" lvl="2" indent="-205948" defTabSz="932597" fontAlgn="base">
              <a:spcBef>
                <a:spcPct val="0"/>
              </a:spcBef>
              <a:spcAft>
                <a:spcPct val="0"/>
              </a:spcAft>
              <a:buFont typeface="Arial" pitchFamily="34" charset="0"/>
              <a:buChar char="•"/>
            </a:pPr>
            <a:r>
              <a:rPr lang="en-US" sz="1346" dirty="0">
                <a:solidFill>
                  <a:srgbClr val="FFFFFF"/>
                </a:solidFill>
                <a:cs typeface="Arial" pitchFamily="34" charset="0"/>
              </a:rPr>
              <a:t>Allocation &amp; consumption-based charging by tenant</a:t>
            </a:r>
          </a:p>
          <a:p>
            <a:pPr marL="283665" lvl="2" indent="-283665" defTabSz="932597" fontAlgn="base">
              <a:spcBef>
                <a:spcPct val="0"/>
              </a:spcBef>
              <a:spcAft>
                <a:spcPct val="0"/>
              </a:spcAft>
            </a:pPr>
            <a:endParaRPr lang="en-US" sz="1713" dirty="0">
              <a:solidFill>
                <a:srgbClr val="FFFFFF"/>
              </a:solidFill>
              <a:cs typeface="Arial" pitchFamily="34" charset="0"/>
            </a:endParaRPr>
          </a:p>
          <a:p>
            <a:pPr marL="283665" lvl="2" indent="-283665" defTabSz="932597" fontAlgn="base">
              <a:spcBef>
                <a:spcPct val="0"/>
              </a:spcBef>
              <a:spcAft>
                <a:spcPct val="0"/>
              </a:spcAft>
            </a:pPr>
            <a:r>
              <a:rPr lang="en-US" sz="1713" dirty="0">
                <a:solidFill>
                  <a:srgbClr val="FFFFFF"/>
                </a:solidFill>
                <a:cs typeface="Arial" pitchFamily="34" charset="0"/>
              </a:rPr>
              <a:t>Cost reporting</a:t>
            </a:r>
          </a:p>
          <a:p>
            <a:pPr marL="205948" lvl="2" indent="-205948" defTabSz="932597" fontAlgn="base">
              <a:spcBef>
                <a:spcPct val="0"/>
              </a:spcBef>
              <a:spcAft>
                <a:spcPct val="0"/>
              </a:spcAft>
              <a:buFont typeface="Arial" pitchFamily="34" charset="0"/>
              <a:buChar char="•"/>
            </a:pPr>
            <a:r>
              <a:rPr lang="en-US" sz="1346" dirty="0">
                <a:solidFill>
                  <a:srgbClr val="FFFFFF"/>
                </a:solidFill>
                <a:cs typeface="Arial" pitchFamily="34" charset="0"/>
              </a:rPr>
              <a:t>On demand or scheduled reporting by user, group, service, resource</a:t>
            </a:r>
          </a:p>
          <a:p>
            <a:pPr marL="349724" lvl="2" indent="-349724" defTabSz="932597" fontAlgn="base">
              <a:spcBef>
                <a:spcPct val="0"/>
              </a:spcBef>
              <a:spcAft>
                <a:spcPct val="0"/>
              </a:spcAft>
              <a:buFont typeface="Arial" pitchFamily="34" charset="0"/>
              <a:buChar char="•"/>
            </a:pPr>
            <a:endParaRPr lang="en-US" sz="1346" dirty="0">
              <a:solidFill>
                <a:srgbClr val="FFFFFF"/>
              </a:solidFill>
              <a:cs typeface="Arial" pitchFamily="34" charset="0"/>
            </a:endParaRPr>
          </a:p>
          <a:p>
            <a:pPr marL="283665" lvl="2" indent="-283665" defTabSz="932597" fontAlgn="base">
              <a:spcBef>
                <a:spcPct val="0"/>
              </a:spcBef>
              <a:spcAft>
                <a:spcPct val="0"/>
              </a:spcAft>
            </a:pPr>
            <a:r>
              <a:rPr lang="en-US" sz="1713" dirty="0">
                <a:solidFill>
                  <a:srgbClr val="FFFFFF"/>
                </a:solidFill>
                <a:cs typeface="Arial" pitchFamily="34" charset="0"/>
              </a:rPr>
              <a:t>Allocation-based charging model</a:t>
            </a:r>
          </a:p>
          <a:p>
            <a:pPr marL="205948" lvl="2" indent="-205948" defTabSz="932597" fontAlgn="base">
              <a:spcBef>
                <a:spcPct val="0"/>
              </a:spcBef>
              <a:spcAft>
                <a:spcPct val="0"/>
              </a:spcAft>
              <a:buFont typeface="Arial" pitchFamily="34" charset="0"/>
              <a:buChar char="•"/>
            </a:pPr>
            <a:r>
              <a:rPr lang="en-US" sz="1346" dirty="0">
                <a:solidFill>
                  <a:srgbClr val="FFFFFF"/>
                </a:solidFill>
                <a:cs typeface="Arial" pitchFamily="34" charset="0"/>
              </a:rPr>
              <a:t>Standard, catalog, SLA, and resource charging</a:t>
            </a:r>
          </a:p>
          <a:p>
            <a:pPr marL="205948" lvl="2" indent="-205948" defTabSz="932597" fontAlgn="base">
              <a:spcBef>
                <a:spcPct val="0"/>
              </a:spcBef>
              <a:spcAft>
                <a:spcPct val="0"/>
              </a:spcAft>
              <a:buFont typeface="Arial" pitchFamily="34" charset="0"/>
              <a:buChar char="•"/>
            </a:pPr>
            <a:endParaRPr lang="en-US" sz="1469" dirty="0">
              <a:solidFill>
                <a:srgbClr val="FFFFFF">
                  <a:lumMod val="50000"/>
                  <a:lumOff val="50000"/>
                </a:srgbClr>
              </a:solidFill>
              <a:latin typeface="Arial" pitchFamily="34" charset="0"/>
              <a:cs typeface="Arial" pitchFamily="34" charset="0"/>
            </a:endParaRPr>
          </a:p>
        </p:txBody>
      </p:sp>
      <p:sp>
        <p:nvSpPr>
          <p:cNvPr id="19" name="TextBox 18"/>
          <p:cNvSpPr txBox="1"/>
          <p:nvPr/>
        </p:nvSpPr>
        <p:spPr>
          <a:xfrm>
            <a:off x="3731295" y="2170777"/>
            <a:ext cx="3357372" cy="4395632"/>
          </a:xfrm>
          <a:prstGeom prst="rect">
            <a:avLst/>
          </a:prstGeom>
          <a:solidFill>
            <a:schemeClr val="accent1"/>
          </a:solidFill>
        </p:spPr>
        <p:txBody>
          <a:bodyPr wrap="square" rtlCol="0">
            <a:spAutoFit/>
          </a:bodyPr>
          <a:lstStyle/>
          <a:p>
            <a:pPr marL="283665" lvl="2" indent="-283665" defTabSz="932597"/>
            <a:endParaRPr lang="en-US" sz="1713" dirty="0">
              <a:solidFill>
                <a:srgbClr val="FFFFFF"/>
              </a:solidFill>
              <a:latin typeface="Arial" pitchFamily="34" charset="0"/>
              <a:cs typeface="Arial" pitchFamily="34" charset="0"/>
            </a:endParaRPr>
          </a:p>
          <a:p>
            <a:pPr marL="283665" lvl="2" indent="-283665" defTabSz="932597"/>
            <a:r>
              <a:rPr lang="en-US" sz="1713" dirty="0">
                <a:solidFill>
                  <a:srgbClr val="FFFFFF"/>
                </a:solidFill>
                <a:cs typeface="Arial" pitchFamily="34" charset="0"/>
              </a:rPr>
              <a:t>Agile Pricing</a:t>
            </a:r>
          </a:p>
          <a:p>
            <a:pPr marL="205948" lvl="2" indent="-205948" defTabSz="932597" fontAlgn="base">
              <a:spcBef>
                <a:spcPct val="0"/>
              </a:spcBef>
              <a:spcAft>
                <a:spcPct val="0"/>
              </a:spcAft>
              <a:buClr>
                <a:srgbClr val="FFFFFF">
                  <a:lumMod val="65000"/>
                  <a:lumOff val="35000"/>
                </a:srgbClr>
              </a:buClr>
              <a:buFont typeface="Arial" pitchFamily="34" charset="0"/>
              <a:buChar char="•"/>
            </a:pPr>
            <a:r>
              <a:rPr lang="en-US" sz="1346" dirty="0">
                <a:solidFill>
                  <a:srgbClr val="FFFFFF"/>
                </a:solidFill>
                <a:cs typeface="Arial" pitchFamily="34" charset="0"/>
              </a:rPr>
              <a:t>Per object, per cloud resource pool, and per service level bundle pricing</a:t>
            </a:r>
          </a:p>
          <a:p>
            <a:pPr marL="349724" lvl="2" indent="-349724" defTabSz="932597" fontAlgn="base">
              <a:spcBef>
                <a:spcPct val="0"/>
              </a:spcBef>
              <a:spcAft>
                <a:spcPct val="0"/>
              </a:spcAft>
              <a:buClr>
                <a:srgbClr val="FFFFFF">
                  <a:lumMod val="65000"/>
                  <a:lumOff val="35000"/>
                </a:srgbClr>
              </a:buClr>
              <a:buFont typeface="Arial" pitchFamily="34" charset="0"/>
              <a:buChar char="•"/>
            </a:pPr>
            <a:endParaRPr lang="en-US" sz="1346" dirty="0">
              <a:solidFill>
                <a:srgbClr val="FFFFFF"/>
              </a:solidFill>
              <a:cs typeface="Arial" pitchFamily="34" charset="0"/>
            </a:endParaRPr>
          </a:p>
          <a:p>
            <a:pPr marL="283665" lvl="2" indent="-283665" defTabSz="932597"/>
            <a:r>
              <a:rPr lang="en-US" sz="1713" dirty="0">
                <a:solidFill>
                  <a:srgbClr val="FFFFFF"/>
                </a:solidFill>
                <a:cs typeface="Arial" pitchFamily="34" charset="0"/>
              </a:rPr>
              <a:t>Budgets &amp; Alerts</a:t>
            </a:r>
          </a:p>
          <a:p>
            <a:pPr marL="205948" lvl="2" indent="-205948" defTabSz="932597" fontAlgn="base">
              <a:spcBef>
                <a:spcPct val="0"/>
              </a:spcBef>
              <a:spcAft>
                <a:spcPct val="0"/>
              </a:spcAft>
              <a:buClr>
                <a:srgbClr val="FFFFFF">
                  <a:lumMod val="65000"/>
                  <a:lumOff val="35000"/>
                </a:srgbClr>
              </a:buClr>
              <a:buFont typeface="Arial" pitchFamily="34" charset="0"/>
              <a:buChar char="•"/>
            </a:pPr>
            <a:r>
              <a:rPr lang="en-US" sz="1346" dirty="0">
                <a:solidFill>
                  <a:srgbClr val="FFFFFF"/>
                </a:solidFill>
                <a:cs typeface="Arial" pitchFamily="34" charset="0"/>
              </a:rPr>
              <a:t>Hierarchical budget alerts and automatic notification by dashboard and email</a:t>
            </a:r>
          </a:p>
          <a:p>
            <a:pPr marL="205948" lvl="2" indent="-205948" defTabSz="932597" fontAlgn="base">
              <a:spcBef>
                <a:spcPct val="0"/>
              </a:spcBef>
              <a:spcAft>
                <a:spcPct val="0"/>
              </a:spcAft>
              <a:buClr>
                <a:srgbClr val="FFFFFF">
                  <a:lumMod val="65000"/>
                  <a:lumOff val="35000"/>
                </a:srgbClr>
              </a:buClr>
              <a:buFont typeface="Arial" pitchFamily="34" charset="0"/>
              <a:buChar char="•"/>
            </a:pPr>
            <a:r>
              <a:rPr lang="en-US" sz="1346" dirty="0">
                <a:solidFill>
                  <a:srgbClr val="FFFFFF"/>
                </a:solidFill>
                <a:cs typeface="Arial" pitchFamily="34" charset="0"/>
              </a:rPr>
              <a:t>API integration with CMP to restrict provisioning</a:t>
            </a:r>
          </a:p>
          <a:p>
            <a:pPr marL="349724" lvl="2" indent="-349724" defTabSz="932597" fontAlgn="base">
              <a:spcBef>
                <a:spcPct val="0"/>
              </a:spcBef>
              <a:spcAft>
                <a:spcPct val="0"/>
              </a:spcAft>
              <a:buClr>
                <a:srgbClr val="FFFFFF">
                  <a:lumMod val="65000"/>
                  <a:lumOff val="35000"/>
                </a:srgbClr>
              </a:buClr>
              <a:buFont typeface="Arial" pitchFamily="34" charset="0"/>
              <a:buChar char="•"/>
            </a:pPr>
            <a:endParaRPr lang="en-US" sz="1346" dirty="0">
              <a:solidFill>
                <a:srgbClr val="FFFFFF"/>
              </a:solidFill>
              <a:cs typeface="Arial" pitchFamily="34" charset="0"/>
            </a:endParaRPr>
          </a:p>
          <a:p>
            <a:pPr marL="283665" lvl="2" indent="-283665" defTabSz="932597"/>
            <a:r>
              <a:rPr lang="en-US" sz="1713" dirty="0">
                <a:solidFill>
                  <a:srgbClr val="FFFFFF"/>
                </a:solidFill>
                <a:cs typeface="Arial" pitchFamily="34" charset="0"/>
              </a:rPr>
              <a:t>Overage Charging</a:t>
            </a:r>
          </a:p>
          <a:p>
            <a:pPr marL="209834" lvl="3" indent="-209834" defTabSz="932597">
              <a:buClr>
                <a:srgbClr val="FFFFFF">
                  <a:lumMod val="65000"/>
                  <a:lumOff val="35000"/>
                </a:srgbClr>
              </a:buClr>
              <a:buFont typeface="Arial" pitchFamily="34" charset="0"/>
              <a:buChar char="•"/>
            </a:pPr>
            <a:r>
              <a:rPr lang="en-US" sz="1346" dirty="0">
                <a:solidFill>
                  <a:srgbClr val="FFFFFF"/>
                </a:solidFill>
                <a:cs typeface="Arial" pitchFamily="34" charset="0"/>
              </a:rPr>
              <a:t>Tiered pricing for overage charging</a:t>
            </a:r>
          </a:p>
          <a:p>
            <a:pPr marL="283665" lvl="3" indent="-283665" defTabSz="932597">
              <a:buClr>
                <a:srgbClr val="DC3C00"/>
              </a:buClr>
              <a:buFont typeface="Wingdings" pitchFamily="2" charset="2"/>
              <a:buChar char="ü"/>
            </a:pPr>
            <a:endParaRPr lang="en-US" sz="1346" dirty="0">
              <a:solidFill>
                <a:srgbClr val="FFFFFF"/>
              </a:solidFill>
            </a:endParaRPr>
          </a:p>
          <a:p>
            <a:pPr marL="283665" lvl="2" indent="-283665" defTabSz="932597"/>
            <a:r>
              <a:rPr lang="en-US" sz="1713" dirty="0">
                <a:solidFill>
                  <a:srgbClr val="FFFFFF"/>
                </a:solidFill>
                <a:cs typeface="Arial" pitchFamily="34" charset="0"/>
              </a:rPr>
              <a:t>Cost Trends</a:t>
            </a:r>
          </a:p>
          <a:p>
            <a:pPr marL="205948" lvl="3" indent="-205948" defTabSz="932597">
              <a:buClr>
                <a:srgbClr val="FFFFFF">
                  <a:lumMod val="65000"/>
                  <a:lumOff val="35000"/>
                </a:srgbClr>
              </a:buClr>
              <a:buFont typeface="Arial" pitchFamily="34" charset="0"/>
              <a:buChar char="•"/>
            </a:pPr>
            <a:r>
              <a:rPr lang="en-US" sz="1346" dirty="0">
                <a:solidFill>
                  <a:srgbClr val="FFFFFF"/>
                </a:solidFill>
                <a:latin typeface="Segoe UI Light"/>
                <a:cs typeface="Arial" pitchFamily="34" charset="0"/>
              </a:rPr>
              <a:t>Trends &amp; consump</a:t>
            </a:r>
            <a:r>
              <a:rPr lang="en-US" sz="1346" dirty="0">
                <a:solidFill>
                  <a:srgbClr val="FFFFFF">
                    <a:lumMod val="50000"/>
                    <a:lumOff val="50000"/>
                  </a:srgbClr>
                </a:solidFill>
                <a:latin typeface="Segoe UI Light"/>
                <a:cs typeface="Arial" pitchFamily="34" charset="0"/>
              </a:rPr>
              <a:t>tion forecasting</a:t>
            </a:r>
          </a:p>
          <a:p>
            <a:pPr marL="205948" lvl="3" indent="-205948" defTabSz="932597">
              <a:buClr>
                <a:srgbClr val="FFFFFF">
                  <a:lumMod val="65000"/>
                  <a:lumOff val="35000"/>
                </a:srgbClr>
              </a:buClr>
              <a:buFont typeface="Arial" pitchFamily="34" charset="0"/>
              <a:buChar char="•"/>
            </a:pPr>
            <a:endParaRPr lang="en-US" sz="1346" dirty="0">
              <a:solidFill>
                <a:srgbClr val="FFFFFF">
                  <a:lumMod val="50000"/>
                  <a:lumOff val="50000"/>
                </a:srgbClr>
              </a:solidFill>
              <a:latin typeface="Arial" pitchFamily="34" charset="0"/>
              <a:cs typeface="Arial" pitchFamily="34" charset="0"/>
            </a:endParaRPr>
          </a:p>
          <a:p>
            <a:pPr marL="349724" lvl="2" indent="-349724" defTabSz="932597" fontAlgn="base">
              <a:spcBef>
                <a:spcPct val="0"/>
              </a:spcBef>
              <a:spcAft>
                <a:spcPct val="0"/>
              </a:spcAft>
              <a:buClr>
                <a:srgbClr val="FFFFFF">
                  <a:lumMod val="65000"/>
                  <a:lumOff val="35000"/>
                </a:srgbClr>
              </a:buClr>
              <a:buFont typeface="Arial" pitchFamily="34" charset="0"/>
              <a:buChar char="•"/>
            </a:pPr>
            <a:endParaRPr lang="en-US" sz="1346" dirty="0">
              <a:solidFill>
                <a:srgbClr val="FFFFFF">
                  <a:lumMod val="50000"/>
                  <a:lumOff val="50000"/>
                </a:srgbClr>
              </a:solidFill>
              <a:latin typeface="Arial" pitchFamily="34" charset="0"/>
              <a:cs typeface="Arial" pitchFamily="34" charset="0"/>
            </a:endParaRPr>
          </a:p>
        </p:txBody>
      </p:sp>
      <p:sp>
        <p:nvSpPr>
          <p:cNvPr id="20" name="TextBox 19"/>
          <p:cNvSpPr txBox="1"/>
          <p:nvPr/>
        </p:nvSpPr>
        <p:spPr>
          <a:xfrm>
            <a:off x="7150840" y="2170778"/>
            <a:ext cx="3357372" cy="4011687"/>
          </a:xfrm>
          <a:prstGeom prst="rect">
            <a:avLst/>
          </a:prstGeom>
          <a:solidFill>
            <a:schemeClr val="accent3"/>
          </a:solidFill>
        </p:spPr>
        <p:txBody>
          <a:bodyPr wrap="square" rtlCol="0">
            <a:spAutoFit/>
          </a:bodyPr>
          <a:lstStyle/>
          <a:p>
            <a:pPr marL="283665" lvl="2" indent="-283665" defTabSz="932597"/>
            <a:endParaRPr lang="en-US" sz="1713" dirty="0">
              <a:solidFill>
                <a:srgbClr val="FFFFFF"/>
              </a:solidFill>
              <a:latin typeface="Arial" pitchFamily="34" charset="0"/>
              <a:cs typeface="Arial" pitchFamily="34" charset="0"/>
            </a:endParaRPr>
          </a:p>
          <a:p>
            <a:pPr marL="283665" lvl="2" indent="-283665" defTabSz="932597"/>
            <a:r>
              <a:rPr lang="en-US" sz="1713" dirty="0">
                <a:solidFill>
                  <a:srgbClr val="FFFFFF"/>
                </a:solidFill>
                <a:cs typeface="Arial" pitchFamily="34" charset="0"/>
              </a:rPr>
              <a:t>Advanced Pricing Models</a:t>
            </a:r>
          </a:p>
          <a:p>
            <a:pPr marL="205948" lvl="2" indent="-205948" defTabSz="932597" fontAlgn="base">
              <a:spcBef>
                <a:spcPct val="0"/>
              </a:spcBef>
              <a:spcAft>
                <a:spcPct val="0"/>
              </a:spcAft>
              <a:buClr>
                <a:srgbClr val="FFFFFF">
                  <a:lumMod val="65000"/>
                  <a:lumOff val="35000"/>
                </a:srgbClr>
              </a:buClr>
              <a:buFont typeface="Arial" pitchFamily="34" charset="0"/>
              <a:buChar char="•"/>
            </a:pPr>
            <a:r>
              <a:rPr lang="en-US" sz="1346" dirty="0">
                <a:solidFill>
                  <a:srgbClr val="FFFFFF"/>
                </a:solidFill>
                <a:cs typeface="Arial" pitchFamily="34" charset="0"/>
              </a:rPr>
              <a:t>Consumption-based, reservation-based, and resource state pricing</a:t>
            </a:r>
          </a:p>
          <a:p>
            <a:pPr marL="205948" lvl="2" indent="-205948" defTabSz="932597" fontAlgn="base">
              <a:spcBef>
                <a:spcPct val="0"/>
              </a:spcBef>
              <a:spcAft>
                <a:spcPct val="0"/>
              </a:spcAft>
              <a:buClr>
                <a:srgbClr val="FFFFFF">
                  <a:lumMod val="65000"/>
                  <a:lumOff val="35000"/>
                </a:srgbClr>
              </a:buClr>
              <a:buFont typeface="Arial" pitchFamily="34" charset="0"/>
              <a:buChar char="•"/>
            </a:pPr>
            <a:r>
              <a:rPr lang="en-US" sz="1346" dirty="0">
                <a:solidFill>
                  <a:srgbClr val="FFFFFF"/>
                </a:solidFill>
                <a:cs typeface="Arial" pitchFamily="34" charset="0"/>
              </a:rPr>
              <a:t>Per network bandwidth consumption pricing</a:t>
            </a:r>
          </a:p>
          <a:p>
            <a:pPr marL="205948" lvl="2" indent="-205948" defTabSz="932597" fontAlgn="base">
              <a:spcBef>
                <a:spcPct val="0"/>
              </a:spcBef>
              <a:spcAft>
                <a:spcPct val="0"/>
              </a:spcAft>
              <a:buClr>
                <a:srgbClr val="FFFFFF">
                  <a:lumMod val="65000"/>
                  <a:lumOff val="35000"/>
                </a:srgbClr>
              </a:buClr>
              <a:buFont typeface="Arial" pitchFamily="34" charset="0"/>
              <a:buChar char="•"/>
            </a:pPr>
            <a:endParaRPr lang="en-US" sz="1346" dirty="0">
              <a:solidFill>
                <a:srgbClr val="FFFFFF"/>
              </a:solidFill>
              <a:cs typeface="Arial" pitchFamily="34" charset="0"/>
            </a:endParaRPr>
          </a:p>
          <a:p>
            <a:pPr marL="283665" lvl="2" indent="-283665" defTabSz="932597"/>
            <a:r>
              <a:rPr lang="en-US" sz="1713" dirty="0">
                <a:solidFill>
                  <a:srgbClr val="FFFFFF"/>
                </a:solidFill>
                <a:cs typeface="Arial" pitchFamily="34" charset="0"/>
              </a:rPr>
              <a:t>Multiple Currency Support</a:t>
            </a:r>
          </a:p>
          <a:p>
            <a:pPr marL="349724" lvl="2" indent="-349724" defTabSz="932597" fontAlgn="base">
              <a:spcBef>
                <a:spcPct val="0"/>
              </a:spcBef>
              <a:spcAft>
                <a:spcPct val="0"/>
              </a:spcAft>
              <a:buClr>
                <a:srgbClr val="FFFFFF">
                  <a:lumMod val="65000"/>
                  <a:lumOff val="35000"/>
                </a:srgbClr>
              </a:buClr>
              <a:buFont typeface="Arial" pitchFamily="34" charset="0"/>
              <a:buChar char="•"/>
            </a:pPr>
            <a:endParaRPr lang="en-US" sz="1346" dirty="0">
              <a:solidFill>
                <a:srgbClr val="FFFFFF"/>
              </a:solidFill>
              <a:cs typeface="Arial" pitchFamily="34" charset="0"/>
            </a:endParaRPr>
          </a:p>
          <a:p>
            <a:pPr marL="283665" lvl="2" indent="-283665" defTabSz="932597"/>
            <a:r>
              <a:rPr lang="en-US" sz="1713" dirty="0">
                <a:solidFill>
                  <a:srgbClr val="FFFFFF"/>
                </a:solidFill>
                <a:cs typeface="Arial" pitchFamily="34" charset="0"/>
              </a:rPr>
              <a:t>Service VM Charging</a:t>
            </a:r>
          </a:p>
          <a:p>
            <a:pPr marL="205948" lvl="3" indent="-205948" defTabSz="932597">
              <a:buClr>
                <a:srgbClr val="FFFFFF">
                  <a:lumMod val="65000"/>
                  <a:lumOff val="35000"/>
                </a:srgbClr>
              </a:buClr>
              <a:buFont typeface="Arial" pitchFamily="34" charset="0"/>
              <a:buChar char="•"/>
            </a:pPr>
            <a:r>
              <a:rPr lang="en-US" sz="1346" dirty="0">
                <a:solidFill>
                  <a:srgbClr val="FFFFFF"/>
                </a:solidFill>
                <a:cs typeface="Arial" pitchFamily="34" charset="0"/>
              </a:rPr>
              <a:t>Service VM charging outside VS objects</a:t>
            </a:r>
          </a:p>
          <a:p>
            <a:pPr marL="283665" lvl="2" indent="-283665" defTabSz="932597"/>
            <a:endParaRPr lang="en-US" sz="1713" dirty="0">
              <a:solidFill>
                <a:srgbClr val="FFFFFF"/>
              </a:solidFill>
              <a:cs typeface="Arial" pitchFamily="34" charset="0"/>
            </a:endParaRPr>
          </a:p>
          <a:p>
            <a:pPr marL="283665" lvl="2" indent="-283665" defTabSz="932597"/>
            <a:r>
              <a:rPr lang="en-US" sz="1713" dirty="0">
                <a:solidFill>
                  <a:srgbClr val="FFFFFF"/>
                </a:solidFill>
                <a:cs typeface="Arial" pitchFamily="34" charset="0"/>
              </a:rPr>
              <a:t>Cost Simulator</a:t>
            </a:r>
          </a:p>
          <a:p>
            <a:pPr marL="205948" lvl="3" indent="-205948" defTabSz="932597">
              <a:buClr>
                <a:srgbClr val="FFFFFF">
                  <a:lumMod val="65000"/>
                  <a:lumOff val="35000"/>
                </a:srgbClr>
              </a:buClr>
              <a:buFont typeface="Arial" pitchFamily="34" charset="0"/>
              <a:buChar char="•"/>
            </a:pPr>
            <a:r>
              <a:rPr lang="en-US" sz="1346" dirty="0">
                <a:solidFill>
                  <a:srgbClr val="FFFFFF"/>
                </a:solidFill>
                <a:cs typeface="Arial" pitchFamily="34" charset="0"/>
              </a:rPr>
              <a:t>Cost of catalog objects over time</a:t>
            </a:r>
          </a:p>
          <a:p>
            <a:pPr marL="205948" lvl="3" indent="-205948" defTabSz="932597">
              <a:buClr>
                <a:srgbClr val="FFFFFF">
                  <a:lumMod val="65000"/>
                  <a:lumOff val="35000"/>
                </a:srgbClr>
              </a:buClr>
              <a:buFont typeface="Arial" pitchFamily="34" charset="0"/>
              <a:buChar char="•"/>
            </a:pPr>
            <a:endParaRPr lang="en-US" sz="1346" dirty="0">
              <a:solidFill>
                <a:srgbClr val="FFFFFF"/>
              </a:solidFill>
              <a:latin typeface="Arial" pitchFamily="34" charset="0"/>
              <a:cs typeface="Arial" pitchFamily="34" charset="0"/>
            </a:endParaRPr>
          </a:p>
          <a:p>
            <a:pPr marL="283665" lvl="2" indent="-283665" defTabSz="932597"/>
            <a:endParaRPr lang="en-US" sz="1224" dirty="0">
              <a:solidFill>
                <a:srgbClr val="FFFFFF"/>
              </a:solidFill>
            </a:endParaRPr>
          </a:p>
        </p:txBody>
      </p:sp>
      <p:sp>
        <p:nvSpPr>
          <p:cNvPr id="4" name="TextBox 3"/>
          <p:cNvSpPr txBox="1"/>
          <p:nvPr/>
        </p:nvSpPr>
        <p:spPr>
          <a:xfrm>
            <a:off x="311749" y="1787490"/>
            <a:ext cx="3357372" cy="363017"/>
          </a:xfrm>
          <a:prstGeom prst="rect">
            <a:avLst/>
          </a:prstGeom>
          <a:solidFill>
            <a:schemeClr val="accent2"/>
          </a:solidFill>
        </p:spPr>
        <p:txBody>
          <a:bodyPr wrap="square" rtlCol="0">
            <a:spAutoFit/>
          </a:bodyPr>
          <a:lstStyle/>
          <a:p>
            <a:pPr defTabSz="932597"/>
            <a:r>
              <a:rPr lang="en-US" sz="1713" dirty="0">
                <a:solidFill>
                  <a:srgbClr val="000000"/>
                </a:solidFill>
              </a:rPr>
              <a:t>           </a:t>
            </a:r>
            <a:r>
              <a:rPr lang="en-US" sz="1713" dirty="0">
                <a:solidFill>
                  <a:srgbClr val="FFFFFF"/>
                </a:solidFill>
              </a:rPr>
              <a:t>REQUIRED</a:t>
            </a:r>
          </a:p>
        </p:txBody>
      </p:sp>
      <p:sp>
        <p:nvSpPr>
          <p:cNvPr id="21" name="TextBox 20"/>
          <p:cNvSpPr txBox="1"/>
          <p:nvPr/>
        </p:nvSpPr>
        <p:spPr>
          <a:xfrm>
            <a:off x="3735772" y="1787490"/>
            <a:ext cx="3357372" cy="363017"/>
          </a:xfrm>
          <a:prstGeom prst="rect">
            <a:avLst/>
          </a:prstGeom>
          <a:solidFill>
            <a:schemeClr val="accent1"/>
          </a:solidFill>
        </p:spPr>
        <p:txBody>
          <a:bodyPr wrap="square" rtlCol="0">
            <a:spAutoFit/>
          </a:bodyPr>
          <a:lstStyle/>
          <a:p>
            <a:pPr defTabSz="932597"/>
            <a:r>
              <a:rPr lang="en-US" sz="1713" dirty="0">
                <a:solidFill>
                  <a:srgbClr val="000000"/>
                </a:solidFill>
              </a:rPr>
              <a:t>            </a:t>
            </a:r>
            <a:r>
              <a:rPr lang="en-US" sz="1713" dirty="0">
                <a:solidFill>
                  <a:srgbClr val="FFFFFF"/>
                </a:solidFill>
              </a:rPr>
              <a:t>PREFERRED</a:t>
            </a:r>
          </a:p>
        </p:txBody>
      </p:sp>
      <p:sp>
        <p:nvSpPr>
          <p:cNvPr id="22" name="TextBox 21"/>
          <p:cNvSpPr txBox="1"/>
          <p:nvPr/>
        </p:nvSpPr>
        <p:spPr>
          <a:xfrm>
            <a:off x="7150840" y="1787490"/>
            <a:ext cx="3357372" cy="363017"/>
          </a:xfrm>
          <a:prstGeom prst="rect">
            <a:avLst/>
          </a:prstGeom>
          <a:solidFill>
            <a:schemeClr val="accent3"/>
          </a:solidFill>
        </p:spPr>
        <p:txBody>
          <a:bodyPr wrap="square" rtlCol="0">
            <a:spAutoFit/>
          </a:bodyPr>
          <a:lstStyle/>
          <a:p>
            <a:pPr defTabSz="932597"/>
            <a:r>
              <a:rPr lang="en-US" sz="1713" dirty="0">
                <a:solidFill>
                  <a:srgbClr val="000000"/>
                </a:solidFill>
              </a:rPr>
              <a:t>           </a:t>
            </a:r>
            <a:r>
              <a:rPr lang="en-US" sz="1713" dirty="0">
                <a:solidFill>
                  <a:srgbClr val="FFFFFF"/>
                </a:solidFill>
              </a:rPr>
              <a:t>OPTIONAL</a:t>
            </a:r>
          </a:p>
        </p:txBody>
      </p:sp>
      <p:pic>
        <p:nvPicPr>
          <p:cNvPr id="23" name="Picture 22"/>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42314" y="1900619"/>
            <a:ext cx="423886" cy="223825"/>
          </a:xfrm>
          <a:prstGeom prst="rect">
            <a:avLst/>
          </a:prstGeom>
        </p:spPr>
      </p:pic>
      <p:pic>
        <p:nvPicPr>
          <p:cNvPr id="24" name="Picture 23"/>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61861" y="1870522"/>
            <a:ext cx="450390" cy="223825"/>
          </a:xfrm>
          <a:prstGeom prst="rect">
            <a:avLst/>
          </a:prstGeom>
        </p:spPr>
      </p:pic>
      <p:pic>
        <p:nvPicPr>
          <p:cNvPr id="25" name="Picture 24"/>
          <p:cNvPicPr>
            <a:picLocks noChangeAspect="1"/>
          </p:cNvPicPr>
          <p:nvPr/>
        </p:nvPicPr>
        <p:blipFill>
          <a:blip r:embed="rId7" cstate="print">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7281405" y="1892778"/>
            <a:ext cx="465239" cy="223825"/>
          </a:xfrm>
          <a:prstGeom prst="rect">
            <a:avLst/>
          </a:prstGeom>
        </p:spPr>
      </p:pic>
    </p:spTree>
    <p:extLst>
      <p:ext uri="{BB962C8B-B14F-4D97-AF65-F5344CB8AC3E}">
        <p14:creationId xmlns:p14="http://schemas.microsoft.com/office/powerpoint/2010/main" val="15478876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032" y="1632056"/>
            <a:ext cx="11735259" cy="3551427"/>
          </a:xfrm>
          <a:prstGeom prst="rect">
            <a:avLst/>
          </a:prstGeom>
        </p:spPr>
        <p:txBody>
          <a:bodyPr wrap="square" lIns="0" tIns="0" rIns="0" bIns="0" rtlCol="0">
            <a:spAutoFit/>
          </a:bodyPr>
          <a:lstStyle/>
          <a:p>
            <a:pPr marL="584088" lvl="1" indent="-241253" defTabSz="932563">
              <a:lnSpc>
                <a:spcPct val="90000"/>
              </a:lnSpc>
              <a:spcBef>
                <a:spcPts val="1224"/>
              </a:spcBef>
              <a:buClr>
                <a:srgbClr val="FFFFFF"/>
              </a:buClr>
              <a:buSzPct val="100000"/>
              <a:buBlip>
                <a:blip r:embed="rId3"/>
              </a:buBlip>
            </a:pPr>
            <a:r>
              <a:rPr lang="en-US" sz="3264" dirty="0">
                <a:gradFill>
                  <a:gsLst>
                    <a:gs pos="1250">
                      <a:srgbClr val="FFFFFF"/>
                    </a:gs>
                    <a:gs pos="100000">
                      <a:srgbClr val="FFFFFF"/>
                    </a:gs>
                  </a:gsLst>
                  <a:lin ang="5400000" scaled="0"/>
                </a:gradFill>
                <a:sym typeface="Lucida Grande" charset="0"/>
              </a:rPr>
              <a:t>No visibility across multi-cloud/hybrid IT environments</a:t>
            </a:r>
          </a:p>
          <a:p>
            <a:pPr marL="584088" lvl="1" indent="-241253" defTabSz="932563">
              <a:lnSpc>
                <a:spcPct val="90000"/>
              </a:lnSpc>
              <a:spcBef>
                <a:spcPts val="1224"/>
              </a:spcBef>
              <a:buClr>
                <a:srgbClr val="FFFFFF"/>
              </a:buClr>
              <a:buSzPct val="100000"/>
              <a:buBlip>
                <a:blip r:embed="rId3"/>
              </a:buBlip>
            </a:pPr>
            <a:r>
              <a:rPr lang="en-US" sz="3264" dirty="0">
                <a:gradFill>
                  <a:gsLst>
                    <a:gs pos="1250">
                      <a:srgbClr val="FFFFFF"/>
                    </a:gs>
                    <a:gs pos="100000">
                      <a:srgbClr val="FFFFFF"/>
                    </a:gs>
                  </a:gsLst>
                  <a:lin ang="5400000" scaled="0"/>
                </a:gradFill>
                <a:sym typeface="Lucida Grande" charset="0"/>
              </a:rPr>
              <a:t>Time-consuming, error-prone spreadsheet management</a:t>
            </a:r>
          </a:p>
          <a:p>
            <a:pPr marL="584088" lvl="1" indent="-241253" defTabSz="932563">
              <a:lnSpc>
                <a:spcPct val="90000"/>
              </a:lnSpc>
              <a:spcBef>
                <a:spcPts val="1224"/>
              </a:spcBef>
              <a:buClr>
                <a:srgbClr val="FFFFFF"/>
              </a:buClr>
              <a:buSzPct val="100000"/>
              <a:buBlip>
                <a:blip r:embed="rId3"/>
              </a:buBlip>
            </a:pPr>
            <a:r>
              <a:rPr lang="en-US" sz="3264" dirty="0">
                <a:gradFill>
                  <a:gsLst>
                    <a:gs pos="1250">
                      <a:srgbClr val="FFFFFF"/>
                    </a:gs>
                    <a:gs pos="100000">
                      <a:srgbClr val="FFFFFF"/>
                    </a:gs>
                  </a:gsLst>
                  <a:lin ang="5400000" scaled="0"/>
                </a:gradFill>
                <a:sym typeface="Lucida Grande" charset="0"/>
              </a:rPr>
              <a:t>No IT spend accountability</a:t>
            </a:r>
          </a:p>
          <a:p>
            <a:pPr marL="584088" lvl="1" indent="-241253" defTabSz="932563">
              <a:lnSpc>
                <a:spcPct val="90000"/>
              </a:lnSpc>
              <a:spcBef>
                <a:spcPts val="1224"/>
              </a:spcBef>
              <a:buClr>
                <a:srgbClr val="FFFFFF"/>
              </a:buClr>
              <a:buSzPct val="100000"/>
              <a:buBlip>
                <a:blip r:embed="rId3"/>
              </a:buBlip>
            </a:pPr>
            <a:r>
              <a:rPr lang="en-US" sz="3264" dirty="0">
                <a:gradFill>
                  <a:gsLst>
                    <a:gs pos="1250">
                      <a:srgbClr val="FFFFFF"/>
                    </a:gs>
                    <a:gs pos="100000">
                      <a:srgbClr val="FFFFFF"/>
                    </a:gs>
                  </a:gsLst>
                  <a:lin ang="5400000" scaled="0"/>
                </a:gradFill>
                <a:sym typeface="Lucida Grande" charset="0"/>
              </a:rPr>
              <a:t>Shadow IT is rampant</a:t>
            </a:r>
          </a:p>
          <a:p>
            <a:pPr marL="584088" lvl="1" indent="-241253" defTabSz="932563">
              <a:lnSpc>
                <a:spcPct val="90000"/>
              </a:lnSpc>
              <a:spcBef>
                <a:spcPts val="1224"/>
              </a:spcBef>
              <a:buClr>
                <a:srgbClr val="FFFFFF"/>
              </a:buClr>
              <a:buSzPct val="100000"/>
              <a:buBlip>
                <a:blip r:embed="rId3"/>
              </a:buBlip>
            </a:pPr>
            <a:r>
              <a:rPr lang="en-US" sz="3264" dirty="0">
                <a:gradFill>
                  <a:gsLst>
                    <a:gs pos="1250">
                      <a:srgbClr val="FFFFFF"/>
                    </a:gs>
                    <a:gs pos="100000">
                      <a:srgbClr val="FFFFFF"/>
                    </a:gs>
                  </a:gsLst>
                  <a:lin ang="5400000" scaled="0"/>
                </a:gradFill>
                <a:sym typeface="Lucida Grande" charset="0"/>
              </a:rPr>
              <a:t>IT supply and demand is ‘best guess’ when deploying cloud</a:t>
            </a:r>
          </a:p>
          <a:p>
            <a:pPr marL="584088" lvl="1" indent="-241253" defTabSz="932563">
              <a:lnSpc>
                <a:spcPct val="90000"/>
              </a:lnSpc>
              <a:spcBef>
                <a:spcPts val="1224"/>
              </a:spcBef>
              <a:buClr>
                <a:srgbClr val="FFFFFF"/>
              </a:buClr>
              <a:buSzPct val="100000"/>
              <a:buBlip>
                <a:blip r:embed="rId3"/>
              </a:buBlip>
            </a:pPr>
            <a:r>
              <a:rPr lang="en-US" sz="3264" dirty="0">
                <a:gradFill>
                  <a:gsLst>
                    <a:gs pos="1250">
                      <a:srgbClr val="FFFFFF"/>
                    </a:gs>
                    <a:gs pos="100000">
                      <a:srgbClr val="FFFFFF"/>
                    </a:gs>
                  </a:gsLst>
                  <a:lin ang="5400000" scaled="0"/>
                </a:gradFill>
                <a:sym typeface="Lucida Grande" charset="0"/>
              </a:rPr>
              <a:t>Economics of cloud are marginally realized</a:t>
            </a:r>
          </a:p>
        </p:txBody>
      </p:sp>
      <p:sp>
        <p:nvSpPr>
          <p:cNvPr id="2" name="Title 1"/>
          <p:cNvSpPr>
            <a:spLocks noGrp="1"/>
          </p:cNvSpPr>
          <p:nvPr>
            <p:ph type="title" idx="4294967295"/>
          </p:nvPr>
        </p:nvSpPr>
        <p:spPr>
          <a:xfrm>
            <a:off x="389467" y="388584"/>
            <a:ext cx="8552659" cy="559562"/>
          </a:xfrm>
        </p:spPr>
        <p:txBody>
          <a:bodyPr/>
          <a:lstStyle/>
          <a:p>
            <a:r>
              <a:rPr lang="en-US" dirty="0" smtClean="0"/>
              <a:t>What is the reality today?</a:t>
            </a:r>
            <a:endParaRPr lang="en-US" dirty="0"/>
          </a:p>
        </p:txBody>
      </p:sp>
    </p:spTree>
    <p:extLst>
      <p:ext uri="{BB962C8B-B14F-4D97-AF65-F5344CB8AC3E}">
        <p14:creationId xmlns:p14="http://schemas.microsoft.com/office/powerpoint/2010/main" val="18734466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399" dirty="0"/>
              <a:t>About Cloud Cruiser</a:t>
            </a:r>
          </a:p>
        </p:txBody>
      </p:sp>
      <p:sp>
        <p:nvSpPr>
          <p:cNvPr id="2" name="Text Placeholder 1"/>
          <p:cNvSpPr>
            <a:spLocks noGrp="1"/>
          </p:cNvSpPr>
          <p:nvPr>
            <p:ph type="body" sz="quarter" idx="4294967295"/>
          </p:nvPr>
        </p:nvSpPr>
        <p:spPr>
          <a:xfrm>
            <a:off x="121318" y="1787490"/>
            <a:ext cx="4526062" cy="1571676"/>
          </a:xfrm>
        </p:spPr>
        <p:txBody>
          <a:bodyPr/>
          <a:lstStyle/>
          <a:p>
            <a:pPr marL="0" indent="0" algn="r">
              <a:buNone/>
            </a:pPr>
            <a:r>
              <a:rPr lang="en-US" sz="3264" dirty="0"/>
              <a:t>Leading Cloud Financial Management Solution for Hybrid IT</a:t>
            </a:r>
          </a:p>
        </p:txBody>
      </p:sp>
      <p:grpSp>
        <p:nvGrpSpPr>
          <p:cNvPr id="4" name="Group 3"/>
          <p:cNvGrpSpPr/>
          <p:nvPr/>
        </p:nvGrpSpPr>
        <p:grpSpPr>
          <a:xfrm>
            <a:off x="5052483" y="1655568"/>
            <a:ext cx="7183103" cy="2541147"/>
            <a:chOff x="6723763" y="941884"/>
            <a:chExt cx="4307720" cy="1571538"/>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087"/>
            <a:stretch/>
          </p:blipFill>
          <p:spPr>
            <a:xfrm>
              <a:off x="9241681" y="941884"/>
              <a:ext cx="1789802" cy="1105946"/>
            </a:xfrm>
            <a:prstGeom prst="rect">
              <a:avLst/>
            </a:prstGeom>
            <a:ln w="3175">
              <a:solidFill>
                <a:schemeClr val="bg1">
                  <a:lumMod val="85000"/>
                </a:schemeClr>
              </a:solidFill>
            </a:ln>
            <a:effectLst>
              <a:outerShdw blurRad="50800" dist="38100" dir="2700000" algn="tl" rotWithShape="0">
                <a:prstClr val="black">
                  <a:alpha val="40000"/>
                </a:prstClr>
              </a:outerShdw>
            </a:effectLst>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5642"/>
            <a:stretch/>
          </p:blipFill>
          <p:spPr>
            <a:xfrm>
              <a:off x="6723763" y="941884"/>
              <a:ext cx="1672828" cy="1145813"/>
            </a:xfrm>
            <a:prstGeom prst="rect">
              <a:avLst/>
            </a:prstGeom>
            <a:ln w="3175">
              <a:solidFill>
                <a:schemeClr val="bg1">
                  <a:lumMod val="85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9671" r="1"/>
            <a:stretch/>
          </p:blipFill>
          <p:spPr>
            <a:xfrm>
              <a:off x="8569305" y="1209379"/>
              <a:ext cx="1789802" cy="1085891"/>
            </a:xfrm>
            <a:prstGeom prst="rect">
              <a:avLst/>
            </a:prstGeom>
            <a:ln w="3175">
              <a:solidFill>
                <a:schemeClr val="bg1">
                  <a:lumMod val="8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9087" r="48837"/>
            <a:stretch/>
          </p:blipFill>
          <p:spPr>
            <a:xfrm>
              <a:off x="8018336" y="1408894"/>
              <a:ext cx="709528" cy="1104528"/>
            </a:xfrm>
            <a:prstGeom prst="rect">
              <a:avLst/>
            </a:prstGeom>
            <a:effectLst>
              <a:outerShdw blurRad="50800" dist="38100" dir="2700000" algn="tl" rotWithShape="0">
                <a:prstClr val="black">
                  <a:alpha val="40000"/>
                </a:prstClr>
              </a:outerShdw>
            </a:effectLst>
          </p:spPr>
        </p:pic>
      </p:grpSp>
      <p:grpSp>
        <p:nvGrpSpPr>
          <p:cNvPr id="41" name="Group 40"/>
          <p:cNvGrpSpPr/>
          <p:nvPr/>
        </p:nvGrpSpPr>
        <p:grpSpPr>
          <a:xfrm>
            <a:off x="5155970" y="4939807"/>
            <a:ext cx="6995926" cy="1147855"/>
            <a:chOff x="4944352" y="3860918"/>
            <a:chExt cx="3767840" cy="591587"/>
          </a:xfrm>
        </p:grpSpPr>
        <p:grpSp>
          <p:nvGrpSpPr>
            <p:cNvPr id="31" name="Group 30"/>
            <p:cNvGrpSpPr/>
            <p:nvPr/>
          </p:nvGrpSpPr>
          <p:grpSpPr>
            <a:xfrm>
              <a:off x="4944352" y="3860918"/>
              <a:ext cx="3767840" cy="591587"/>
              <a:chOff x="860584" y="787645"/>
              <a:chExt cx="7461500" cy="1171527"/>
            </a:xfrm>
          </p:grpSpPr>
          <p:cxnSp>
            <p:nvCxnSpPr>
              <p:cNvPr id="22" name="Straight Connector 21"/>
              <p:cNvCxnSpPr/>
              <p:nvPr/>
            </p:nvCxnSpPr>
            <p:spPr>
              <a:xfrm>
                <a:off x="1452235" y="1566417"/>
                <a:ext cx="5975633" cy="187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6881" y="1060385"/>
                <a:ext cx="1355203" cy="898787"/>
              </a:xfrm>
              <a:prstGeom prst="rect">
                <a:avLst/>
              </a:prstGeom>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584" y="787645"/>
                <a:ext cx="884292" cy="1110653"/>
              </a:xfrm>
              <a:prstGeom prst="rect">
                <a:avLst/>
              </a:prstGeom>
              <a:effectLst>
                <a:outerShdw blurRad="50800" dist="38100" dir="2700000" algn="tl" rotWithShape="0">
                  <a:prstClr val="black">
                    <a:alpha val="40000"/>
                  </a:prstClr>
                </a:outerShdw>
              </a:effectLst>
            </p:spPr>
          </p:pic>
          <p:sp>
            <p:nvSpPr>
              <p:cNvPr id="28" name="TextBox 27"/>
              <p:cNvSpPr txBox="1"/>
              <p:nvPr/>
            </p:nvSpPr>
            <p:spPr>
              <a:xfrm>
                <a:off x="1977535" y="961173"/>
                <a:ext cx="1480114" cy="422898"/>
              </a:xfrm>
              <a:prstGeom prst="rect">
                <a:avLst/>
              </a:prstGeom>
              <a:noFill/>
            </p:spPr>
            <p:txBody>
              <a:bodyPr wrap="square" rtlCol="0">
                <a:spAutoFit/>
              </a:bodyPr>
              <a:lstStyle/>
              <a:p>
                <a:pPr algn="ctr" defTabSz="932597"/>
                <a:r>
                  <a:rPr lang="en-US" sz="2040" dirty="0">
                    <a:solidFill>
                      <a:srgbClr val="FFFFFF"/>
                    </a:solidFill>
                  </a:rPr>
                  <a:t>PLAN</a:t>
                </a:r>
              </a:p>
            </p:txBody>
          </p:sp>
          <p:sp>
            <p:nvSpPr>
              <p:cNvPr id="29" name="TextBox 28"/>
              <p:cNvSpPr txBox="1"/>
              <p:nvPr/>
            </p:nvSpPr>
            <p:spPr>
              <a:xfrm>
                <a:off x="3319767" y="961173"/>
                <a:ext cx="1941310" cy="422898"/>
              </a:xfrm>
              <a:prstGeom prst="rect">
                <a:avLst/>
              </a:prstGeom>
              <a:noFill/>
            </p:spPr>
            <p:txBody>
              <a:bodyPr wrap="square" rtlCol="0">
                <a:spAutoFit/>
              </a:bodyPr>
              <a:lstStyle/>
              <a:p>
                <a:pPr algn="ctr" defTabSz="932597"/>
                <a:r>
                  <a:rPr lang="en-US" sz="2040" dirty="0">
                    <a:solidFill>
                      <a:srgbClr val="FFFFFF">
                        <a:lumMod val="65000"/>
                        <a:lumOff val="35000"/>
                      </a:srgbClr>
                    </a:solidFill>
                  </a:rPr>
                  <a:t>DEPLOY</a:t>
                </a:r>
              </a:p>
            </p:txBody>
          </p:sp>
          <p:sp>
            <p:nvSpPr>
              <p:cNvPr id="30" name="TextBox 29"/>
              <p:cNvSpPr txBox="1"/>
              <p:nvPr/>
            </p:nvSpPr>
            <p:spPr>
              <a:xfrm>
                <a:off x="5093283" y="961173"/>
                <a:ext cx="1873598" cy="422898"/>
              </a:xfrm>
              <a:prstGeom prst="rect">
                <a:avLst/>
              </a:prstGeom>
              <a:noFill/>
            </p:spPr>
            <p:txBody>
              <a:bodyPr wrap="square" rtlCol="0">
                <a:spAutoFit/>
              </a:bodyPr>
              <a:lstStyle/>
              <a:p>
                <a:pPr algn="ctr" defTabSz="932597"/>
                <a:r>
                  <a:rPr lang="en-US" sz="2040" dirty="0">
                    <a:solidFill>
                      <a:srgbClr val="FFFFFF">
                        <a:lumMod val="65000"/>
                        <a:lumOff val="35000"/>
                      </a:srgbClr>
                    </a:solidFill>
                  </a:rPr>
                  <a:t>OPTIMIZE</a:t>
                </a:r>
              </a:p>
            </p:txBody>
          </p:sp>
        </p:grpSp>
        <p:sp>
          <p:nvSpPr>
            <p:cNvPr id="38" name="Oval 37"/>
            <p:cNvSpPr/>
            <p:nvPr/>
          </p:nvSpPr>
          <p:spPr>
            <a:xfrm>
              <a:off x="5798443" y="4180197"/>
              <a:ext cx="136586" cy="13658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203">
                <a:solidFill>
                  <a:srgbClr val="FFFFFF"/>
                </a:solidFill>
              </a:endParaRPr>
            </a:p>
          </p:txBody>
        </p:sp>
        <p:sp>
          <p:nvSpPr>
            <p:cNvPr id="39" name="Oval 38"/>
            <p:cNvSpPr/>
            <p:nvPr/>
          </p:nvSpPr>
          <p:spPr>
            <a:xfrm>
              <a:off x="6635573" y="4180197"/>
              <a:ext cx="136586" cy="13658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203">
                <a:solidFill>
                  <a:srgbClr val="FFFFFF"/>
                </a:solidFill>
              </a:endParaRPr>
            </a:p>
          </p:txBody>
        </p:sp>
        <p:sp>
          <p:nvSpPr>
            <p:cNvPr id="40" name="Oval 39"/>
            <p:cNvSpPr/>
            <p:nvPr/>
          </p:nvSpPr>
          <p:spPr>
            <a:xfrm>
              <a:off x="7472703" y="4180197"/>
              <a:ext cx="136586" cy="13658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203">
                <a:solidFill>
                  <a:srgbClr val="FFFFFF"/>
                </a:solidFill>
              </a:endParaRPr>
            </a:p>
          </p:txBody>
        </p:sp>
      </p:grpSp>
      <p:sp>
        <p:nvSpPr>
          <p:cNvPr id="32" name="Text Placeholder 1"/>
          <p:cNvSpPr txBox="1">
            <a:spLocks/>
          </p:cNvSpPr>
          <p:nvPr/>
        </p:nvSpPr>
        <p:spPr>
          <a:xfrm>
            <a:off x="237763" y="4711709"/>
            <a:ext cx="4526062" cy="1571676"/>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9"/>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9"/>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9"/>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9"/>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9"/>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gn="r">
              <a:buClr>
                <a:srgbClr val="FFFFFF"/>
              </a:buClr>
              <a:buNone/>
            </a:pPr>
            <a:r>
              <a:rPr lang="en-US" sz="3264" dirty="0">
                <a:gradFill>
                  <a:gsLst>
                    <a:gs pos="1250">
                      <a:srgbClr val="FFFFFF"/>
                    </a:gs>
                    <a:gs pos="100000">
                      <a:srgbClr val="FFFFFF"/>
                    </a:gs>
                  </a:gsLst>
                  <a:lin ang="5400000" scaled="0"/>
                </a:gradFill>
              </a:rPr>
              <a:t>Financial insights at every phase of the cloud adoption lifecycle</a:t>
            </a:r>
          </a:p>
        </p:txBody>
      </p:sp>
    </p:spTree>
    <p:extLst>
      <p:ext uri="{BB962C8B-B14F-4D97-AF65-F5344CB8AC3E}">
        <p14:creationId xmlns:p14="http://schemas.microsoft.com/office/powerpoint/2010/main" val="17683497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747344"/>
            <a:ext cx="11885514" cy="4000326"/>
          </a:xfrm>
        </p:spPr>
        <p:txBody>
          <a:bodyPr/>
          <a:lstStyle/>
          <a:p>
            <a:pPr lvl="0"/>
            <a:r>
              <a:rPr lang="en-US" dirty="0" smtClean="0"/>
              <a:t>Founded: 2009, Campbell, CA</a:t>
            </a:r>
          </a:p>
          <a:p>
            <a:pPr lvl="0"/>
            <a:r>
              <a:rPr lang="en-US" dirty="0" smtClean="0"/>
              <a:t>Product:  Cloud Financial Management for Hybrid IT</a:t>
            </a:r>
          </a:p>
          <a:p>
            <a:pPr lvl="0"/>
            <a:r>
              <a:rPr lang="en-US" dirty="0" smtClean="0"/>
              <a:t>Target Customers:  Global 2000 enterprise &amp; Hosters</a:t>
            </a:r>
          </a:p>
          <a:p>
            <a:pPr lvl="0"/>
            <a:r>
              <a:rPr lang="en-US" dirty="0" smtClean="0"/>
              <a:t>Microsoft integrations:  WAP, System Center, Hyper-V, Windows Server, Azure Public Cloud</a:t>
            </a:r>
          </a:p>
          <a:p>
            <a:pPr marL="0" indent="0">
              <a:buNone/>
            </a:pPr>
            <a:endParaRPr lang="en-US" dirty="0"/>
          </a:p>
        </p:txBody>
      </p:sp>
      <p:sp>
        <p:nvSpPr>
          <p:cNvPr id="3" name="Title 2"/>
          <p:cNvSpPr>
            <a:spLocks noGrp="1"/>
          </p:cNvSpPr>
          <p:nvPr>
            <p:ph type="title"/>
          </p:nvPr>
        </p:nvSpPr>
        <p:spPr/>
        <p:txBody>
          <a:bodyPr/>
          <a:lstStyle/>
          <a:p>
            <a:r>
              <a:rPr lang="en-US" smtClean="0"/>
              <a:t>Cloud Cruiser company overview</a:t>
            </a:r>
            <a:endParaRPr lang="en-US" dirty="0"/>
          </a:p>
        </p:txBody>
      </p:sp>
    </p:spTree>
    <p:extLst>
      <p:ext uri="{BB962C8B-B14F-4D97-AF65-F5344CB8AC3E}">
        <p14:creationId xmlns:p14="http://schemas.microsoft.com/office/powerpoint/2010/main" val="11064399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8917" y="5680625"/>
            <a:ext cx="564215" cy="70567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901" y="4377763"/>
            <a:ext cx="1599175" cy="200853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00303" y="439229"/>
            <a:ext cx="3057798" cy="2027969"/>
          </a:xfrm>
          <a:prstGeom prst="rect">
            <a:avLst/>
          </a:prstGeom>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142" y="458973"/>
            <a:ext cx="3057798" cy="2027969"/>
          </a:xfrm>
          <a:prstGeom prst="rect">
            <a:avLst/>
          </a:prstGeom>
        </p:spPr>
      </p:pic>
      <p:sp>
        <p:nvSpPr>
          <p:cNvPr id="13" name="Rounded Rectangle 12"/>
          <p:cNvSpPr/>
          <p:nvPr/>
        </p:nvSpPr>
        <p:spPr>
          <a:xfrm>
            <a:off x="5207917" y="2720093"/>
            <a:ext cx="1865208" cy="5718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HYBRID IT</a:t>
            </a:r>
          </a:p>
        </p:txBody>
      </p:sp>
      <p:sp>
        <p:nvSpPr>
          <p:cNvPr id="14" name="TextBox 13"/>
          <p:cNvSpPr txBox="1"/>
          <p:nvPr/>
        </p:nvSpPr>
        <p:spPr>
          <a:xfrm>
            <a:off x="377710" y="291444"/>
            <a:ext cx="2445184" cy="478376"/>
          </a:xfrm>
          <a:prstGeom prst="rect">
            <a:avLst/>
          </a:prstGeom>
          <a:noFill/>
        </p:spPr>
        <p:txBody>
          <a:bodyPr wrap="square" rtlCol="0">
            <a:spAutoFit/>
          </a:bodyPr>
          <a:lstStyle/>
          <a:p>
            <a:pPr algn="ctr" defTabSz="932597"/>
            <a:r>
              <a:rPr lang="en-US" sz="2448" dirty="0">
                <a:solidFill>
                  <a:srgbClr val="0072C6">
                    <a:lumMod val="40000"/>
                    <a:lumOff val="60000"/>
                  </a:srgbClr>
                </a:solidFill>
              </a:rPr>
              <a:t>PRIVATE CLOUD</a:t>
            </a:r>
          </a:p>
        </p:txBody>
      </p:sp>
      <p:sp>
        <p:nvSpPr>
          <p:cNvPr id="15" name="TextBox 14"/>
          <p:cNvSpPr txBox="1"/>
          <p:nvPr/>
        </p:nvSpPr>
        <p:spPr>
          <a:xfrm>
            <a:off x="9513005" y="219610"/>
            <a:ext cx="2445184" cy="478376"/>
          </a:xfrm>
          <a:prstGeom prst="rect">
            <a:avLst/>
          </a:prstGeom>
          <a:noFill/>
        </p:spPr>
        <p:txBody>
          <a:bodyPr wrap="square" rtlCol="0">
            <a:spAutoFit/>
          </a:bodyPr>
          <a:lstStyle/>
          <a:p>
            <a:pPr algn="ctr" defTabSz="932597"/>
            <a:r>
              <a:rPr lang="en-US" sz="2448" dirty="0">
                <a:solidFill>
                  <a:srgbClr val="0072C6">
                    <a:lumMod val="40000"/>
                    <a:lumOff val="60000"/>
                  </a:srgbClr>
                </a:solidFill>
              </a:rPr>
              <a:t>PUBLIC CLOUD</a:t>
            </a:r>
          </a:p>
        </p:txBody>
      </p:sp>
      <p:sp>
        <p:nvSpPr>
          <p:cNvPr id="16" name="TextBox 15"/>
          <p:cNvSpPr txBox="1"/>
          <p:nvPr/>
        </p:nvSpPr>
        <p:spPr>
          <a:xfrm>
            <a:off x="6762256" y="4507582"/>
            <a:ext cx="2445184" cy="469039"/>
          </a:xfrm>
          <a:prstGeom prst="rect">
            <a:avLst/>
          </a:prstGeom>
          <a:noFill/>
        </p:spPr>
        <p:txBody>
          <a:bodyPr wrap="square" rtlCol="0">
            <a:spAutoFit/>
          </a:bodyPr>
          <a:lstStyle/>
          <a:p>
            <a:pPr algn="ctr" defTabSz="932597"/>
            <a:r>
              <a:rPr lang="en-US" sz="2448" dirty="0">
                <a:solidFill>
                  <a:srgbClr val="0072C6">
                    <a:lumMod val="40000"/>
                    <a:lumOff val="60000"/>
                  </a:srgbClr>
                </a:solidFill>
              </a:rPr>
              <a:t>TRADITIONAL IT</a:t>
            </a:r>
          </a:p>
        </p:txBody>
      </p:sp>
      <p:sp>
        <p:nvSpPr>
          <p:cNvPr id="17" name="Right Arrow 16"/>
          <p:cNvSpPr/>
          <p:nvPr/>
        </p:nvSpPr>
        <p:spPr>
          <a:xfrm rot="18947774">
            <a:off x="6841401" y="1919865"/>
            <a:ext cx="832080" cy="564935"/>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9" name="Right Arrow 18"/>
          <p:cNvSpPr/>
          <p:nvPr/>
        </p:nvSpPr>
        <p:spPr>
          <a:xfrm rot="13103253">
            <a:off x="4593935" y="1984780"/>
            <a:ext cx="832080" cy="564935"/>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0" name="Right Arrow 19"/>
          <p:cNvSpPr/>
          <p:nvPr/>
        </p:nvSpPr>
        <p:spPr>
          <a:xfrm rot="5400000">
            <a:off x="5802198" y="3575923"/>
            <a:ext cx="832080" cy="564935"/>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3" name="TextBox 2"/>
          <p:cNvSpPr txBox="1"/>
          <p:nvPr/>
        </p:nvSpPr>
        <p:spPr>
          <a:xfrm>
            <a:off x="1966779" y="1274412"/>
            <a:ext cx="2541686" cy="97948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FFFFFF"/>
                    </a:gs>
                    <a:gs pos="30000">
                      <a:srgbClr val="FFFFFF"/>
                    </a:gs>
                  </a:gsLst>
                  <a:lin ang="5400000" scaled="0"/>
                </a:gradFill>
              </a:rPr>
              <a:t>Windows Azure Pack (WAP)</a:t>
            </a:r>
          </a:p>
        </p:txBody>
      </p:sp>
      <p:sp>
        <p:nvSpPr>
          <p:cNvPr id="21" name="TextBox 20"/>
          <p:cNvSpPr txBox="1"/>
          <p:nvPr/>
        </p:nvSpPr>
        <p:spPr>
          <a:xfrm>
            <a:off x="8005727" y="1274411"/>
            <a:ext cx="2176075" cy="992982"/>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FFFFFF"/>
                    </a:gs>
                    <a:gs pos="30000">
                      <a:srgbClr val="FFFFFF"/>
                    </a:gs>
                  </a:gsLst>
                  <a:lin ang="5400000" scaled="0"/>
                </a:gradFill>
              </a:rPr>
              <a:t>Azure     Public Cloud</a:t>
            </a:r>
          </a:p>
        </p:txBody>
      </p:sp>
      <p:sp>
        <p:nvSpPr>
          <p:cNvPr id="24" name="TextBox 23"/>
          <p:cNvSpPr txBox="1"/>
          <p:nvPr/>
        </p:nvSpPr>
        <p:spPr>
          <a:xfrm>
            <a:off x="2876409" y="5303394"/>
            <a:ext cx="3058973" cy="6471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FFFFFF"/>
                    </a:gs>
                    <a:gs pos="30000">
                      <a:srgbClr val="FFFFFF"/>
                    </a:gs>
                  </a:gsLst>
                  <a:lin ang="5400000" scaled="0"/>
                </a:gradFill>
              </a:rPr>
              <a:t>System Center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2695" y="1088037"/>
            <a:ext cx="1356816" cy="28948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6630" y="1088037"/>
            <a:ext cx="1356816" cy="289480"/>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244" y="5462414"/>
            <a:ext cx="1356816" cy="289480"/>
          </a:xfrm>
          <a:prstGeom prst="rect">
            <a:avLst/>
          </a:prstGeom>
        </p:spPr>
      </p:pic>
    </p:spTree>
    <p:extLst>
      <p:ext uri="{BB962C8B-B14F-4D97-AF65-F5344CB8AC3E}">
        <p14:creationId xmlns:p14="http://schemas.microsoft.com/office/powerpoint/2010/main" val="10841836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a:xfrm rot="18947774">
            <a:off x="6841401" y="1919865"/>
            <a:ext cx="832080" cy="564935"/>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8917" y="5680625"/>
            <a:ext cx="564215" cy="70567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901" y="4377763"/>
            <a:ext cx="1599175" cy="200853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00303" y="439229"/>
            <a:ext cx="3057798" cy="2027969"/>
          </a:xfrm>
          <a:prstGeom prst="rect">
            <a:avLst/>
          </a:prstGeom>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142" y="458973"/>
            <a:ext cx="3057798" cy="2027969"/>
          </a:xfrm>
          <a:prstGeom prst="rect">
            <a:avLst/>
          </a:prstGeom>
        </p:spPr>
      </p:pic>
      <p:sp>
        <p:nvSpPr>
          <p:cNvPr id="13" name="Rounded Rectangle 12"/>
          <p:cNvSpPr/>
          <p:nvPr/>
        </p:nvSpPr>
        <p:spPr>
          <a:xfrm>
            <a:off x="5207917" y="2720093"/>
            <a:ext cx="1865208" cy="5718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HYBRID IT</a:t>
            </a:r>
          </a:p>
        </p:txBody>
      </p:sp>
      <p:sp>
        <p:nvSpPr>
          <p:cNvPr id="15" name="TextBox 14"/>
          <p:cNvSpPr txBox="1"/>
          <p:nvPr/>
        </p:nvSpPr>
        <p:spPr>
          <a:xfrm>
            <a:off x="9513005" y="219610"/>
            <a:ext cx="2445184" cy="478376"/>
          </a:xfrm>
          <a:prstGeom prst="rect">
            <a:avLst/>
          </a:prstGeom>
          <a:noFill/>
        </p:spPr>
        <p:txBody>
          <a:bodyPr wrap="square" rtlCol="0">
            <a:spAutoFit/>
          </a:bodyPr>
          <a:lstStyle/>
          <a:p>
            <a:pPr algn="ctr" defTabSz="932597"/>
            <a:r>
              <a:rPr lang="en-US" sz="2448" dirty="0">
                <a:solidFill>
                  <a:srgbClr val="0072C6">
                    <a:lumMod val="40000"/>
                    <a:lumOff val="60000"/>
                  </a:srgbClr>
                </a:solidFill>
              </a:rPr>
              <a:t>PUBLIC CLOUD</a:t>
            </a:r>
          </a:p>
        </p:txBody>
      </p:sp>
      <p:sp>
        <p:nvSpPr>
          <p:cNvPr id="16" name="TextBox 15"/>
          <p:cNvSpPr txBox="1"/>
          <p:nvPr/>
        </p:nvSpPr>
        <p:spPr>
          <a:xfrm>
            <a:off x="6762256" y="4507582"/>
            <a:ext cx="2445184" cy="469039"/>
          </a:xfrm>
          <a:prstGeom prst="rect">
            <a:avLst/>
          </a:prstGeom>
          <a:noFill/>
        </p:spPr>
        <p:txBody>
          <a:bodyPr wrap="square" rtlCol="0">
            <a:spAutoFit/>
          </a:bodyPr>
          <a:lstStyle/>
          <a:p>
            <a:pPr algn="ctr" defTabSz="932597"/>
            <a:r>
              <a:rPr lang="en-US" sz="2448" dirty="0">
                <a:solidFill>
                  <a:srgbClr val="0072C6">
                    <a:lumMod val="40000"/>
                    <a:lumOff val="60000"/>
                  </a:srgbClr>
                </a:solidFill>
              </a:rPr>
              <a:t>TRADITIONAL IT</a:t>
            </a:r>
          </a:p>
        </p:txBody>
      </p:sp>
      <p:sp>
        <p:nvSpPr>
          <p:cNvPr id="19" name="Right Arrow 18"/>
          <p:cNvSpPr/>
          <p:nvPr/>
        </p:nvSpPr>
        <p:spPr>
          <a:xfrm rot="13103253">
            <a:off x="4593935" y="1984780"/>
            <a:ext cx="832080" cy="564935"/>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0" name="Right Arrow 19"/>
          <p:cNvSpPr/>
          <p:nvPr/>
        </p:nvSpPr>
        <p:spPr>
          <a:xfrm rot="5400000">
            <a:off x="5802198" y="3575923"/>
            <a:ext cx="832080" cy="564935"/>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4" name="TextBox 23"/>
          <p:cNvSpPr txBox="1"/>
          <p:nvPr/>
        </p:nvSpPr>
        <p:spPr>
          <a:xfrm>
            <a:off x="2876409" y="5303394"/>
            <a:ext cx="3058973" cy="6471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FFFFFF"/>
                    </a:gs>
                    <a:gs pos="30000">
                      <a:srgbClr val="FFFFFF"/>
                    </a:gs>
                  </a:gsLst>
                  <a:lin ang="5400000" scaled="0"/>
                </a:gradFill>
              </a:rPr>
              <a:t>System Center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2695" y="1088037"/>
            <a:ext cx="1356816" cy="28948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6630" y="1088037"/>
            <a:ext cx="1356816" cy="289480"/>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244" y="5462414"/>
            <a:ext cx="1356816" cy="289480"/>
          </a:xfrm>
          <a:prstGeom prst="rect">
            <a:avLst/>
          </a:prstGeom>
        </p:spPr>
      </p:pic>
      <p:sp>
        <p:nvSpPr>
          <p:cNvPr id="29" name="TextBox 28"/>
          <p:cNvSpPr txBox="1"/>
          <p:nvPr/>
        </p:nvSpPr>
        <p:spPr>
          <a:xfrm>
            <a:off x="377710" y="291444"/>
            <a:ext cx="2445184" cy="478376"/>
          </a:xfrm>
          <a:prstGeom prst="rect">
            <a:avLst/>
          </a:prstGeom>
          <a:noFill/>
        </p:spPr>
        <p:txBody>
          <a:bodyPr wrap="square" rtlCol="0">
            <a:spAutoFit/>
          </a:bodyPr>
          <a:lstStyle/>
          <a:p>
            <a:pPr algn="ctr" defTabSz="932597"/>
            <a:r>
              <a:rPr lang="en-US" sz="2448" dirty="0">
                <a:solidFill>
                  <a:srgbClr val="0072C6">
                    <a:lumMod val="40000"/>
                    <a:lumOff val="60000"/>
                  </a:srgbClr>
                </a:solidFill>
              </a:rPr>
              <a:t>PRIVATE CLOUD</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102" y="1245632"/>
            <a:ext cx="3107157" cy="3107157"/>
          </a:xfrm>
          <a:prstGeom prst="rect">
            <a:avLst/>
          </a:prstGeom>
        </p:spPr>
      </p:pic>
      <p:sp>
        <p:nvSpPr>
          <p:cNvPr id="34" name="TextBox 33"/>
          <p:cNvSpPr txBox="1"/>
          <p:nvPr/>
        </p:nvSpPr>
        <p:spPr>
          <a:xfrm>
            <a:off x="8005727" y="1274411"/>
            <a:ext cx="2176075" cy="992982"/>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FFFFFF"/>
                    </a:gs>
                    <a:gs pos="30000">
                      <a:srgbClr val="FFFFFF"/>
                    </a:gs>
                  </a:gsLst>
                  <a:lin ang="5400000" scaled="0"/>
                </a:gradFill>
              </a:rPr>
              <a:t>Azure     Public Cloud</a:t>
            </a:r>
          </a:p>
        </p:txBody>
      </p:sp>
      <p:sp>
        <p:nvSpPr>
          <p:cNvPr id="35" name="TextBox 34"/>
          <p:cNvSpPr txBox="1"/>
          <p:nvPr/>
        </p:nvSpPr>
        <p:spPr>
          <a:xfrm>
            <a:off x="1966779" y="1274412"/>
            <a:ext cx="2541686" cy="97948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FFFFFF"/>
                    </a:gs>
                    <a:gs pos="30000">
                      <a:srgbClr val="FFFFFF"/>
                    </a:gs>
                  </a:gsLst>
                  <a:lin ang="5400000" scaled="0"/>
                </a:gradFill>
              </a:rPr>
              <a:t>Windows Azure Pack (WAP)</a:t>
            </a:r>
          </a:p>
        </p:txBody>
      </p:sp>
    </p:spTree>
    <p:extLst>
      <p:ext uri="{BB962C8B-B14F-4D97-AF65-F5344CB8AC3E}">
        <p14:creationId xmlns:p14="http://schemas.microsoft.com/office/powerpoint/2010/main" val="17820883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63019649-34CA-4B0F-AD8D-6D58A51804B4}" vid="{2E5A57AF-CF88-481C-B992-B7AAA28F23D9}"/>
    </a:ext>
  </a:extLst>
</a:theme>
</file>

<file path=ppt/theme/theme2.xml><?xml version="1.0" encoding="utf-8"?>
<a:theme xmlns:a="http://schemas.openxmlformats.org/drawingml/2006/main" name="TechEd 2014 PPT Them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4 PPT Theme" id="{426A186A-42CC-4639-98AA-6D2356E3034F}" vid="{4E818234-51DF-49FF-81F2-E6CD64AEE2E7}"/>
    </a:ext>
  </a:extLst>
</a:theme>
</file>

<file path=ppt/theme/theme3.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DCIM-B215</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purl.org/dc/dcmitype/"/>
    <ds:schemaRef ds:uri="http://purl.org/dc/terms/"/>
    <ds:schemaRef ds:uri="http://schemas.microsoft.com/office/2006/metadata/properties"/>
    <ds:schemaRef ds:uri="http://schemas.microsoft.com/office/infopath/2007/PartnerControls"/>
    <ds:schemaRef ds:uri="230e9df3-be65-4c73-a93b-d1236ebd677e"/>
    <ds:schemaRef ds:uri="http://schemas.openxmlformats.org/package/2006/metadata/core-properties"/>
    <ds:schemaRef ds:uri="http://schemas.microsoft.com/office/2006/documentManagement/types"/>
    <ds:schemaRef ds:uri="e36bfbf9-5e42-489c-a259-4c54eb22cb57"/>
    <ds:schemaRef ds:uri="http://www.w3.org/XML/1998/namespace"/>
    <ds:schemaRef ds:uri="http://purl.org/dc/elements/1.1/"/>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4282</TotalTime>
  <Words>1988</Words>
  <Application>Microsoft Office PowerPoint</Application>
  <PresentationFormat>Custom</PresentationFormat>
  <Paragraphs>340</Paragraphs>
  <Slides>44</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44</vt:i4>
      </vt:variant>
    </vt:vector>
  </HeadingPairs>
  <TitlesOfParts>
    <vt:vector size="59" baseType="lpstr">
      <vt:lpstr>MS PGothic</vt:lpstr>
      <vt:lpstr>Arial</vt:lpstr>
      <vt:lpstr>Calibri</vt:lpstr>
      <vt:lpstr>Consolas</vt:lpstr>
      <vt:lpstr>Lucida Grande</vt:lpstr>
      <vt:lpstr>Segoe Semibold</vt:lpstr>
      <vt:lpstr>Segoe UI</vt:lpstr>
      <vt:lpstr>Segoe UI Light</vt:lpstr>
      <vt:lpstr>Verdana</vt:lpstr>
      <vt:lpstr>Wingdings</vt:lpstr>
      <vt:lpstr>ヒラギノ角ゴ Pro W3</vt:lpstr>
      <vt:lpstr>TechEd 2014 Dk Blue</vt:lpstr>
      <vt:lpstr>TechEd 2014 PPT Theme</vt:lpstr>
      <vt:lpstr>1_TechEd 2014 Dk Blue</vt:lpstr>
      <vt:lpstr>2_TechEd 2014 Dk Blue</vt:lpstr>
      <vt:lpstr>PowerPoint Presentation</vt:lpstr>
      <vt:lpstr>Transforming the business of cloud Cloud Cruiser financial analytics  for Microsoft Cloud OS </vt:lpstr>
      <vt:lpstr>Agenda</vt:lpstr>
      <vt:lpstr>What is the market saying?</vt:lpstr>
      <vt:lpstr>What is the reality today?</vt:lpstr>
      <vt:lpstr>About Cloud Cruiser</vt:lpstr>
      <vt:lpstr>Cloud Cruiser company overview</vt:lpstr>
      <vt:lpstr>PowerPoint Presentation</vt:lpstr>
      <vt:lpstr>PowerPoint Presentation</vt:lpstr>
      <vt:lpstr>Cloud Financial Management overview</vt:lpstr>
      <vt:lpstr>Cloud Cruiser for WAP</vt:lpstr>
      <vt:lpstr>What is Cloud Cruiser for WAP?</vt:lpstr>
      <vt:lpstr>Cloud Cruiser Express overview</vt:lpstr>
      <vt:lpstr>Cloud Cruiser Express installation overview</vt:lpstr>
      <vt:lpstr>WEB Platform Installer </vt:lpstr>
      <vt:lpstr>Configuring Cloud Cruiser Express </vt:lpstr>
      <vt:lpstr>Configuring System Center </vt:lpstr>
      <vt:lpstr>Getting help</vt:lpstr>
      <vt:lpstr>How to access resources</vt:lpstr>
      <vt:lpstr>PowerPoint Presentation</vt:lpstr>
      <vt:lpstr>Cloud Cruiser for APC  connecting to azure public cloud</vt:lpstr>
      <vt:lpstr>Azure Public Cloud support</vt:lpstr>
      <vt:lpstr>PowerPoint Presentation</vt:lpstr>
      <vt:lpstr>Cloud Cruiser  financial management for hybrid IT</vt:lpstr>
      <vt:lpstr>Advanced decision support for entire IT ecosystem</vt:lpstr>
      <vt:lpstr>Cloud Financial Intelligence at your fingertips </vt:lpstr>
      <vt:lpstr>PowerPoint Presentation</vt:lpstr>
      <vt:lpstr>Product Benefits </vt:lpstr>
      <vt:lpstr>Benefits of Microsoft-Cloud Cruiser solution</vt:lpstr>
      <vt:lpstr>Benefits to enterprises</vt:lpstr>
      <vt:lpstr>Benefits to hosters</vt:lpstr>
      <vt:lpstr>Cloud Cruiser</vt:lpstr>
      <vt:lpstr>Engaging with Cloud Cruiser</vt:lpstr>
      <vt:lpstr>PowerPoint Presentation</vt:lpstr>
      <vt:lpstr>Resources</vt:lpstr>
      <vt:lpstr>Complete an evaluation and enter to win!</vt:lpstr>
      <vt:lpstr>Evaluate this session</vt:lpstr>
      <vt:lpstr>Thank you</vt:lpstr>
      <vt:lpstr>Appendix</vt:lpstr>
      <vt:lpstr>Where to find Cloud Cruiser Express </vt:lpstr>
      <vt:lpstr>Cloud Cruiser Analytics Platform</vt:lpstr>
      <vt:lpstr>Beyond chargeback &amp; reporting </vt:lpstr>
      <vt:lpstr>Reporting options</vt:lpstr>
      <vt:lpstr>Cloud Cruiser Meets all Gartner’s Required, Preferred &amp; Optional Functionality</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the business of cloud Cloud Cruiser financial analytics for Microsoft Cloud OS</dc:title>
  <dc:subject>TechEd 2014</dc:subject>
  <dc:creator>&lt;Speaker name goes here&gt;</dc:creator>
  <cp:keywords/>
  <dc:description>Template: Jordan Cayabyab, Artitudes Design
Formatting: 
Audience Type:</dc:description>
  <cp:lastModifiedBy>testadmin</cp:lastModifiedBy>
  <cp:revision>266</cp:revision>
  <dcterms:created xsi:type="dcterms:W3CDTF">2013-10-21T21:40:33Z</dcterms:created>
  <dcterms:modified xsi:type="dcterms:W3CDTF">2014-05-14T15:28:36Z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