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22" r:id="rId6"/>
  </p:sldMasterIdLst>
  <p:notesMasterIdLst>
    <p:notesMasterId r:id="rId54"/>
  </p:notesMasterIdLst>
  <p:handoutMasterIdLst>
    <p:handoutMasterId r:id="rId55"/>
  </p:handoutMasterIdLst>
  <p:sldIdLst>
    <p:sldId id="1381" r:id="rId7"/>
    <p:sldId id="1412" r:id="rId8"/>
    <p:sldId id="1573" r:id="rId9"/>
    <p:sldId id="1512" r:id="rId10"/>
    <p:sldId id="1513" r:id="rId11"/>
    <p:sldId id="1516" r:id="rId12"/>
    <p:sldId id="1523" r:id="rId13"/>
    <p:sldId id="1514" r:id="rId14"/>
    <p:sldId id="1520" r:id="rId15"/>
    <p:sldId id="1531" r:id="rId16"/>
    <p:sldId id="1518" r:id="rId17"/>
    <p:sldId id="1457" r:id="rId18"/>
    <p:sldId id="1521" r:id="rId19"/>
    <p:sldId id="1529" r:id="rId20"/>
    <p:sldId id="1509" r:id="rId21"/>
    <p:sldId id="1510" r:id="rId22"/>
    <p:sldId id="1572" r:id="rId23"/>
    <p:sldId id="1511" r:id="rId24"/>
    <p:sldId id="1524" r:id="rId25"/>
    <p:sldId id="1503" r:id="rId26"/>
    <p:sldId id="1501" r:id="rId27"/>
    <p:sldId id="1504" r:id="rId28"/>
    <p:sldId id="1505" r:id="rId29"/>
    <p:sldId id="1460" r:id="rId30"/>
    <p:sldId id="1461" r:id="rId31"/>
    <p:sldId id="1462" r:id="rId32"/>
    <p:sldId id="1464" r:id="rId33"/>
    <p:sldId id="1465" r:id="rId34"/>
    <p:sldId id="1466" r:id="rId35"/>
    <p:sldId id="1467" r:id="rId36"/>
    <p:sldId id="1468" r:id="rId37"/>
    <p:sldId id="1469" r:id="rId38"/>
    <p:sldId id="1470" r:id="rId39"/>
    <p:sldId id="1475" r:id="rId40"/>
    <p:sldId id="1476" r:id="rId41"/>
    <p:sldId id="1555" r:id="rId42"/>
    <p:sldId id="1483" r:id="rId43"/>
    <p:sldId id="1527" r:id="rId44"/>
    <p:sldId id="1526" r:id="rId45"/>
    <p:sldId id="1532" r:id="rId46"/>
    <p:sldId id="1497" r:id="rId47"/>
    <p:sldId id="1488" r:id="rId48"/>
    <p:sldId id="1578" r:id="rId49"/>
    <p:sldId id="1574" r:id="rId50"/>
    <p:sldId id="1575" r:id="rId51"/>
    <p:sldId id="1576" r:id="rId52"/>
    <p:sldId id="1577"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573"/>
            <p14:sldId id="1512"/>
            <p14:sldId id="1513"/>
            <p14:sldId id="1516"/>
            <p14:sldId id="1523"/>
            <p14:sldId id="1514"/>
            <p14:sldId id="1520"/>
            <p14:sldId id="1531"/>
            <p14:sldId id="1518"/>
            <p14:sldId id="1457"/>
            <p14:sldId id="1521"/>
            <p14:sldId id="1529"/>
            <p14:sldId id="1509"/>
            <p14:sldId id="1510"/>
            <p14:sldId id="1572"/>
            <p14:sldId id="1511"/>
            <p14:sldId id="1524"/>
            <p14:sldId id="1503"/>
            <p14:sldId id="1501"/>
            <p14:sldId id="1504"/>
            <p14:sldId id="1505"/>
            <p14:sldId id="1460"/>
            <p14:sldId id="1461"/>
            <p14:sldId id="1462"/>
            <p14:sldId id="1464"/>
            <p14:sldId id="1465"/>
            <p14:sldId id="1466"/>
            <p14:sldId id="1467"/>
            <p14:sldId id="1468"/>
            <p14:sldId id="1469"/>
            <p14:sldId id="1470"/>
            <p14:sldId id="1475"/>
            <p14:sldId id="1476"/>
            <p14:sldId id="1555"/>
            <p14:sldId id="1483"/>
            <p14:sldId id="1527"/>
            <p14:sldId id="1526"/>
            <p14:sldId id="1532"/>
            <p14:sldId id="1497"/>
            <p14:sldId id="1488"/>
            <p14:sldId id="1578"/>
            <p14:sldId id="1574"/>
            <p14:sldId id="1575"/>
            <p14:sldId id="1576"/>
            <p14:sldId id="1577"/>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A00"/>
    <a:srgbClr val="FFFFFF"/>
    <a:srgbClr val="009E49"/>
    <a:srgbClr val="0072C6"/>
    <a:srgbClr val="00BCF2"/>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8" autoAdjust="0"/>
    <p:restoredTop sz="79395" autoAdjust="0"/>
  </p:normalViewPr>
  <p:slideViewPr>
    <p:cSldViewPr snapToObjects="1">
      <p:cViewPr varScale="1">
        <p:scale>
          <a:sx n="103" d="100"/>
          <a:sy n="103" d="100"/>
        </p:scale>
        <p:origin x="750"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70" d="100"/>
          <a:sy n="70" d="100"/>
        </p:scale>
        <p:origin x="-32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13A0E-E74C-40C0-8CCA-A53DA5627582}" type="doc">
      <dgm:prSet loTypeId="urn:microsoft.com/office/officeart/2005/8/layout/radial4" loCatId="relationship"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n-US"/>
        </a:p>
      </dgm:t>
    </dgm:pt>
    <dgm:pt modelId="{5AB04D82-AA8C-4AD1-A1C1-1AD91FD6BC57}">
      <dgm:prSet phldrT="[Text]"/>
      <dgm:spPr>
        <a:scene3d>
          <a:camera prst="orthographicFront">
            <a:rot lat="0" lon="0" rev="0"/>
          </a:camera>
          <a:lightRig rig="balanced" dir="t">
            <a:rot lat="0" lon="0" rev="8700000"/>
          </a:lightRig>
        </a:scene3d>
        <a:sp3d>
          <a:bevelT w="190500" h="38100"/>
        </a:sp3d>
      </dgm:spPr>
      <dgm:t>
        <a:bodyPr/>
        <a:lstStyle/>
        <a:p>
          <a:r>
            <a:rPr lang="en-US" dirty="0" smtClean="0"/>
            <a:t>Microsoft Monitoring Agent</a:t>
          </a:r>
          <a:endParaRPr lang="en-US" dirty="0"/>
        </a:p>
      </dgm:t>
    </dgm:pt>
    <dgm:pt modelId="{291A2EC4-DB71-4CC4-9BE3-14291CEE03A2}" type="parTrans" cxnId="{C2389832-E83D-4D49-8F9F-34066522FABB}">
      <dgm:prSet/>
      <dgm:spPr/>
      <dgm:t>
        <a:bodyPr/>
        <a:lstStyle/>
        <a:p>
          <a:endParaRPr lang="en-US"/>
        </a:p>
      </dgm:t>
    </dgm:pt>
    <dgm:pt modelId="{B607FF59-3394-4EB9-A681-4686FA967F09}" type="sibTrans" cxnId="{C2389832-E83D-4D49-8F9F-34066522FABB}">
      <dgm:prSet/>
      <dgm:spPr/>
      <dgm:t>
        <a:bodyPr/>
        <a:lstStyle/>
        <a:p>
          <a:endParaRPr lang="en-US"/>
        </a:p>
      </dgm:t>
    </dgm:pt>
    <dgm:pt modelId="{2DC38E41-5106-44AA-BA83-2C4D26F87717}">
      <dgm:prSet phldrT="[Text]"/>
      <dgm:spPr>
        <a:scene3d>
          <a:camera prst="orthographicFront">
            <a:rot lat="0" lon="0" rev="0"/>
          </a:camera>
          <a:lightRig rig="balanced" dir="t">
            <a:rot lat="0" lon="0" rev="8700000"/>
          </a:lightRig>
        </a:scene3d>
        <a:sp3d>
          <a:bevelT w="190500" h="38100"/>
        </a:sp3d>
      </dgm:spPr>
      <dgm:t>
        <a:bodyPr/>
        <a:lstStyle/>
        <a:p>
          <a:r>
            <a:rPr lang="en-US" dirty="0" smtClean="0"/>
            <a:t>Operations Manager Agent</a:t>
          </a:r>
          <a:endParaRPr lang="en-US" dirty="0"/>
        </a:p>
      </dgm:t>
    </dgm:pt>
    <dgm:pt modelId="{5E70F534-57EF-49DB-97D3-F6119B55177C}" type="parTrans" cxnId="{FF584B70-BD5E-4170-9783-9557833ADEFA}">
      <dgm:prSet/>
      <dgm:spPr>
        <a:scene3d>
          <a:camera prst="orthographicFront">
            <a:rot lat="0" lon="0" rev="0"/>
          </a:camera>
          <a:lightRig rig="balanced" dir="t">
            <a:rot lat="0" lon="0" rev="8700000"/>
          </a:lightRig>
        </a:scene3d>
        <a:sp3d>
          <a:bevelT w="190500" h="38100"/>
        </a:sp3d>
      </dgm:spPr>
      <dgm:t>
        <a:bodyPr/>
        <a:lstStyle/>
        <a:p>
          <a:endParaRPr lang="en-US"/>
        </a:p>
      </dgm:t>
    </dgm:pt>
    <dgm:pt modelId="{0719DF82-32AE-475A-8F83-1497BDA584F8}" type="sibTrans" cxnId="{FF584B70-BD5E-4170-9783-9557833ADEFA}">
      <dgm:prSet/>
      <dgm:spPr/>
      <dgm:t>
        <a:bodyPr/>
        <a:lstStyle/>
        <a:p>
          <a:endParaRPr lang="en-US"/>
        </a:p>
      </dgm:t>
    </dgm:pt>
    <dgm:pt modelId="{D6DBC745-7274-4665-9CD1-B16EDCA4B271}">
      <dgm:prSet phldrT="[Text]"/>
      <dgm:spPr>
        <a:scene3d>
          <a:camera prst="orthographicFront">
            <a:rot lat="0" lon="0" rev="0"/>
          </a:camera>
          <a:lightRig rig="balanced" dir="t">
            <a:rot lat="0" lon="0" rev="8700000"/>
          </a:lightRig>
        </a:scene3d>
        <a:sp3d>
          <a:bevelT w="190500" h="38100"/>
        </a:sp3d>
      </dgm:spPr>
      <dgm:t>
        <a:bodyPr/>
        <a:lstStyle/>
        <a:p>
          <a:r>
            <a:rPr lang="en-US" dirty="0" smtClean="0"/>
            <a:t>.NET APM (AVIcode)</a:t>
          </a:r>
          <a:endParaRPr lang="en-US" dirty="0"/>
        </a:p>
      </dgm:t>
    </dgm:pt>
    <dgm:pt modelId="{D42492E9-C111-4421-8621-79CB2FAAEC28}" type="parTrans" cxnId="{6F131CC5-8661-4D17-B0C6-8F4DA2DCF8E3}">
      <dgm:prSet/>
      <dgm:spPr>
        <a:scene3d>
          <a:camera prst="orthographicFront">
            <a:rot lat="0" lon="0" rev="0"/>
          </a:camera>
          <a:lightRig rig="balanced" dir="t">
            <a:rot lat="0" lon="0" rev="8700000"/>
          </a:lightRig>
        </a:scene3d>
        <a:sp3d>
          <a:bevelT w="190500" h="38100"/>
        </a:sp3d>
      </dgm:spPr>
      <dgm:t>
        <a:bodyPr/>
        <a:lstStyle/>
        <a:p>
          <a:endParaRPr lang="en-US"/>
        </a:p>
      </dgm:t>
    </dgm:pt>
    <dgm:pt modelId="{5D6B5DC0-DB40-4FEB-A229-99453C63A6A2}" type="sibTrans" cxnId="{6F131CC5-8661-4D17-B0C6-8F4DA2DCF8E3}">
      <dgm:prSet/>
      <dgm:spPr/>
      <dgm:t>
        <a:bodyPr/>
        <a:lstStyle/>
        <a:p>
          <a:endParaRPr lang="en-US"/>
        </a:p>
      </dgm:t>
    </dgm:pt>
    <dgm:pt modelId="{B51E8008-4340-4922-B7E3-3FE274604AA4}">
      <dgm:prSet phldrT="[Text]"/>
      <dgm:spPr>
        <a:scene3d>
          <a:camera prst="orthographicFront">
            <a:rot lat="0" lon="0" rev="0"/>
          </a:camera>
          <a:lightRig rig="balanced" dir="t">
            <a:rot lat="0" lon="0" rev="8700000"/>
          </a:lightRig>
        </a:scene3d>
        <a:sp3d>
          <a:bevelT w="190500" h="38100"/>
        </a:sp3d>
      </dgm:spPr>
      <dgm:t>
        <a:bodyPr/>
        <a:lstStyle/>
        <a:p>
          <a:r>
            <a:rPr lang="en-US" dirty="0" smtClean="0"/>
            <a:t>IntelliTrace Collector</a:t>
          </a:r>
          <a:endParaRPr lang="en-US" dirty="0"/>
        </a:p>
      </dgm:t>
    </dgm:pt>
    <dgm:pt modelId="{8F631059-5D7C-4E3F-A417-712738B942A6}" type="parTrans" cxnId="{F40FE35B-A27C-4C7D-A1E1-109D0B22DBA7}">
      <dgm:prSet/>
      <dgm:spPr>
        <a:scene3d>
          <a:camera prst="orthographicFront">
            <a:rot lat="0" lon="0" rev="0"/>
          </a:camera>
          <a:lightRig rig="balanced" dir="t">
            <a:rot lat="0" lon="0" rev="8700000"/>
          </a:lightRig>
        </a:scene3d>
        <a:sp3d>
          <a:bevelT w="190500" h="38100"/>
        </a:sp3d>
      </dgm:spPr>
      <dgm:t>
        <a:bodyPr/>
        <a:lstStyle/>
        <a:p>
          <a:endParaRPr lang="en-US"/>
        </a:p>
      </dgm:t>
    </dgm:pt>
    <dgm:pt modelId="{76EECCA6-A0B1-41FA-BCC6-22DBBD335319}" type="sibTrans" cxnId="{F40FE35B-A27C-4C7D-A1E1-109D0B22DBA7}">
      <dgm:prSet/>
      <dgm:spPr/>
      <dgm:t>
        <a:bodyPr/>
        <a:lstStyle/>
        <a:p>
          <a:endParaRPr lang="en-US"/>
        </a:p>
      </dgm:t>
    </dgm:pt>
    <dgm:pt modelId="{03BC49E6-47E2-4C1C-89D1-0746C528F5D5}" type="pres">
      <dgm:prSet presAssocID="{E0D13A0E-E74C-40C0-8CCA-A53DA5627582}" presName="cycle" presStyleCnt="0">
        <dgm:presLayoutVars>
          <dgm:chMax val="1"/>
          <dgm:dir/>
          <dgm:animLvl val="ctr"/>
          <dgm:resizeHandles val="exact"/>
        </dgm:presLayoutVars>
      </dgm:prSet>
      <dgm:spPr/>
      <dgm:t>
        <a:bodyPr/>
        <a:lstStyle/>
        <a:p>
          <a:endParaRPr lang="en-US"/>
        </a:p>
      </dgm:t>
    </dgm:pt>
    <dgm:pt modelId="{EEF77CBF-56DA-4DF8-B728-48B06C1906AF}" type="pres">
      <dgm:prSet presAssocID="{5AB04D82-AA8C-4AD1-A1C1-1AD91FD6BC57}" presName="centerShape" presStyleLbl="node0" presStyleIdx="0" presStyleCnt="1"/>
      <dgm:spPr/>
      <dgm:t>
        <a:bodyPr/>
        <a:lstStyle/>
        <a:p>
          <a:endParaRPr lang="en-US"/>
        </a:p>
      </dgm:t>
    </dgm:pt>
    <dgm:pt modelId="{7997E0AB-C507-469E-9DA3-F5B6732FDC39}" type="pres">
      <dgm:prSet presAssocID="{5E70F534-57EF-49DB-97D3-F6119B55177C}" presName="parTrans" presStyleLbl="bgSibTrans2D1" presStyleIdx="0" presStyleCnt="3"/>
      <dgm:spPr/>
      <dgm:t>
        <a:bodyPr/>
        <a:lstStyle/>
        <a:p>
          <a:endParaRPr lang="en-US"/>
        </a:p>
      </dgm:t>
    </dgm:pt>
    <dgm:pt modelId="{739346EA-DA64-4539-B696-7B879F1E44F6}" type="pres">
      <dgm:prSet presAssocID="{2DC38E41-5106-44AA-BA83-2C4D26F87717}" presName="node" presStyleLbl="node1" presStyleIdx="0" presStyleCnt="3">
        <dgm:presLayoutVars>
          <dgm:bulletEnabled val="1"/>
        </dgm:presLayoutVars>
      </dgm:prSet>
      <dgm:spPr/>
      <dgm:t>
        <a:bodyPr/>
        <a:lstStyle/>
        <a:p>
          <a:endParaRPr lang="en-US"/>
        </a:p>
      </dgm:t>
    </dgm:pt>
    <dgm:pt modelId="{DD208782-B22E-453B-A106-A18FCA8E7F52}" type="pres">
      <dgm:prSet presAssocID="{D42492E9-C111-4421-8621-79CB2FAAEC28}" presName="parTrans" presStyleLbl="bgSibTrans2D1" presStyleIdx="1" presStyleCnt="3"/>
      <dgm:spPr/>
      <dgm:t>
        <a:bodyPr/>
        <a:lstStyle/>
        <a:p>
          <a:endParaRPr lang="en-US"/>
        </a:p>
      </dgm:t>
    </dgm:pt>
    <dgm:pt modelId="{26840F88-62D2-4C65-96B8-62B6242EC7CC}" type="pres">
      <dgm:prSet presAssocID="{D6DBC745-7274-4665-9CD1-B16EDCA4B271}" presName="node" presStyleLbl="node1" presStyleIdx="1" presStyleCnt="3">
        <dgm:presLayoutVars>
          <dgm:bulletEnabled val="1"/>
        </dgm:presLayoutVars>
      </dgm:prSet>
      <dgm:spPr/>
      <dgm:t>
        <a:bodyPr/>
        <a:lstStyle/>
        <a:p>
          <a:endParaRPr lang="en-US"/>
        </a:p>
      </dgm:t>
    </dgm:pt>
    <dgm:pt modelId="{C2AAD581-501D-4BB8-B714-7DFA8D611660}" type="pres">
      <dgm:prSet presAssocID="{8F631059-5D7C-4E3F-A417-712738B942A6}" presName="parTrans" presStyleLbl="bgSibTrans2D1" presStyleIdx="2" presStyleCnt="3"/>
      <dgm:spPr/>
      <dgm:t>
        <a:bodyPr/>
        <a:lstStyle/>
        <a:p>
          <a:endParaRPr lang="en-US"/>
        </a:p>
      </dgm:t>
    </dgm:pt>
    <dgm:pt modelId="{078D45B1-1F2E-483E-8982-3AAB0FA1C763}" type="pres">
      <dgm:prSet presAssocID="{B51E8008-4340-4922-B7E3-3FE274604AA4}" presName="node" presStyleLbl="node1" presStyleIdx="2" presStyleCnt="3">
        <dgm:presLayoutVars>
          <dgm:bulletEnabled val="1"/>
        </dgm:presLayoutVars>
      </dgm:prSet>
      <dgm:spPr/>
      <dgm:t>
        <a:bodyPr/>
        <a:lstStyle/>
        <a:p>
          <a:endParaRPr lang="en-US"/>
        </a:p>
      </dgm:t>
    </dgm:pt>
  </dgm:ptLst>
  <dgm:cxnLst>
    <dgm:cxn modelId="{007448BB-A9DA-4ED5-A1BC-3625C6B603A2}" type="presOf" srcId="{8F631059-5D7C-4E3F-A417-712738B942A6}" destId="{C2AAD581-501D-4BB8-B714-7DFA8D611660}" srcOrd="0" destOrd="0" presId="urn:microsoft.com/office/officeart/2005/8/layout/radial4"/>
    <dgm:cxn modelId="{EA7A2D80-E287-4F58-9DCC-60AA2B3B4B51}" type="presOf" srcId="{B51E8008-4340-4922-B7E3-3FE274604AA4}" destId="{078D45B1-1F2E-483E-8982-3AAB0FA1C763}" srcOrd="0" destOrd="0" presId="urn:microsoft.com/office/officeart/2005/8/layout/radial4"/>
    <dgm:cxn modelId="{F40FE35B-A27C-4C7D-A1E1-109D0B22DBA7}" srcId="{5AB04D82-AA8C-4AD1-A1C1-1AD91FD6BC57}" destId="{B51E8008-4340-4922-B7E3-3FE274604AA4}" srcOrd="2" destOrd="0" parTransId="{8F631059-5D7C-4E3F-A417-712738B942A6}" sibTransId="{76EECCA6-A0B1-41FA-BCC6-22DBBD335319}"/>
    <dgm:cxn modelId="{3605CAC0-9021-4863-808F-8361251C9AEB}" type="presOf" srcId="{5AB04D82-AA8C-4AD1-A1C1-1AD91FD6BC57}" destId="{EEF77CBF-56DA-4DF8-B728-48B06C1906AF}" srcOrd="0" destOrd="0" presId="urn:microsoft.com/office/officeart/2005/8/layout/radial4"/>
    <dgm:cxn modelId="{CFE03671-72D0-4791-9433-05422E394F1A}" type="presOf" srcId="{2DC38E41-5106-44AA-BA83-2C4D26F87717}" destId="{739346EA-DA64-4539-B696-7B879F1E44F6}" srcOrd="0" destOrd="0" presId="urn:microsoft.com/office/officeart/2005/8/layout/radial4"/>
    <dgm:cxn modelId="{62FF74CD-8DE9-4817-AB77-6F2F5A482F85}" type="presOf" srcId="{E0D13A0E-E74C-40C0-8CCA-A53DA5627582}" destId="{03BC49E6-47E2-4C1C-89D1-0746C528F5D5}" srcOrd="0" destOrd="0" presId="urn:microsoft.com/office/officeart/2005/8/layout/radial4"/>
    <dgm:cxn modelId="{C2389832-E83D-4D49-8F9F-34066522FABB}" srcId="{E0D13A0E-E74C-40C0-8CCA-A53DA5627582}" destId="{5AB04D82-AA8C-4AD1-A1C1-1AD91FD6BC57}" srcOrd="0" destOrd="0" parTransId="{291A2EC4-DB71-4CC4-9BE3-14291CEE03A2}" sibTransId="{B607FF59-3394-4EB9-A681-4686FA967F09}"/>
    <dgm:cxn modelId="{F2706ED0-03AD-4D08-BC4C-CBC9CA97D822}" type="presOf" srcId="{5E70F534-57EF-49DB-97D3-F6119B55177C}" destId="{7997E0AB-C507-469E-9DA3-F5B6732FDC39}" srcOrd="0" destOrd="0" presId="urn:microsoft.com/office/officeart/2005/8/layout/radial4"/>
    <dgm:cxn modelId="{FF584B70-BD5E-4170-9783-9557833ADEFA}" srcId="{5AB04D82-AA8C-4AD1-A1C1-1AD91FD6BC57}" destId="{2DC38E41-5106-44AA-BA83-2C4D26F87717}" srcOrd="0" destOrd="0" parTransId="{5E70F534-57EF-49DB-97D3-F6119B55177C}" sibTransId="{0719DF82-32AE-475A-8F83-1497BDA584F8}"/>
    <dgm:cxn modelId="{485DBE30-76CE-45A9-B393-EFFBA346E12C}" type="presOf" srcId="{D42492E9-C111-4421-8621-79CB2FAAEC28}" destId="{DD208782-B22E-453B-A106-A18FCA8E7F52}" srcOrd="0" destOrd="0" presId="urn:microsoft.com/office/officeart/2005/8/layout/radial4"/>
    <dgm:cxn modelId="{6F131CC5-8661-4D17-B0C6-8F4DA2DCF8E3}" srcId="{5AB04D82-AA8C-4AD1-A1C1-1AD91FD6BC57}" destId="{D6DBC745-7274-4665-9CD1-B16EDCA4B271}" srcOrd="1" destOrd="0" parTransId="{D42492E9-C111-4421-8621-79CB2FAAEC28}" sibTransId="{5D6B5DC0-DB40-4FEB-A229-99453C63A6A2}"/>
    <dgm:cxn modelId="{2EE7E8EB-DA3E-4368-978F-B33D1564175E}" type="presOf" srcId="{D6DBC745-7274-4665-9CD1-B16EDCA4B271}" destId="{26840F88-62D2-4C65-96B8-62B6242EC7CC}" srcOrd="0" destOrd="0" presId="urn:microsoft.com/office/officeart/2005/8/layout/radial4"/>
    <dgm:cxn modelId="{40C33865-60DF-46F1-B66A-654BE514126A}" type="presParOf" srcId="{03BC49E6-47E2-4C1C-89D1-0746C528F5D5}" destId="{EEF77CBF-56DA-4DF8-B728-48B06C1906AF}" srcOrd="0" destOrd="0" presId="urn:microsoft.com/office/officeart/2005/8/layout/radial4"/>
    <dgm:cxn modelId="{CE879D00-B294-4134-8A76-2D30FF3427F1}" type="presParOf" srcId="{03BC49E6-47E2-4C1C-89D1-0746C528F5D5}" destId="{7997E0AB-C507-469E-9DA3-F5B6732FDC39}" srcOrd="1" destOrd="0" presId="urn:microsoft.com/office/officeart/2005/8/layout/radial4"/>
    <dgm:cxn modelId="{97C400FB-0DD7-4373-AF40-39B13D19F5A0}" type="presParOf" srcId="{03BC49E6-47E2-4C1C-89D1-0746C528F5D5}" destId="{739346EA-DA64-4539-B696-7B879F1E44F6}" srcOrd="2" destOrd="0" presId="urn:microsoft.com/office/officeart/2005/8/layout/radial4"/>
    <dgm:cxn modelId="{2165E151-6517-4DCF-A910-6A56E924081C}" type="presParOf" srcId="{03BC49E6-47E2-4C1C-89D1-0746C528F5D5}" destId="{DD208782-B22E-453B-A106-A18FCA8E7F52}" srcOrd="3" destOrd="0" presId="urn:microsoft.com/office/officeart/2005/8/layout/radial4"/>
    <dgm:cxn modelId="{26D4B2B5-9E32-4DAE-B8DF-383EB3934FB4}" type="presParOf" srcId="{03BC49E6-47E2-4C1C-89D1-0746C528F5D5}" destId="{26840F88-62D2-4C65-96B8-62B6242EC7CC}" srcOrd="4" destOrd="0" presId="urn:microsoft.com/office/officeart/2005/8/layout/radial4"/>
    <dgm:cxn modelId="{6F5EBAE9-BAE7-4CA8-B78A-6B9618F82BF3}" type="presParOf" srcId="{03BC49E6-47E2-4C1C-89D1-0746C528F5D5}" destId="{C2AAD581-501D-4BB8-B714-7DFA8D611660}" srcOrd="5" destOrd="0" presId="urn:microsoft.com/office/officeart/2005/8/layout/radial4"/>
    <dgm:cxn modelId="{43DA4619-7923-4B89-BBDF-A1817843AFF6}" type="presParOf" srcId="{03BC49E6-47E2-4C1C-89D1-0746C528F5D5}" destId="{078D45B1-1F2E-483E-8982-3AAB0FA1C76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77CBF-56DA-4DF8-B728-48B06C1906AF}">
      <dsp:nvSpPr>
        <dsp:cNvPr id="0" name=""/>
        <dsp:cNvSpPr/>
      </dsp:nvSpPr>
      <dsp:spPr>
        <a:xfrm>
          <a:off x="2721328" y="2823928"/>
          <a:ext cx="2253543" cy="22535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Microsoft Monitoring Agent</a:t>
          </a:r>
          <a:endParaRPr lang="en-US" sz="2400" kern="1200" dirty="0"/>
        </a:p>
      </dsp:txBody>
      <dsp:txXfrm>
        <a:off x="3051352" y="3153952"/>
        <a:ext cx="1593495" cy="1593495"/>
      </dsp:txXfrm>
    </dsp:sp>
    <dsp:sp modelId="{7997E0AB-C507-469E-9DA3-F5B6732FDC39}">
      <dsp:nvSpPr>
        <dsp:cNvPr id="0" name=""/>
        <dsp:cNvSpPr/>
      </dsp:nvSpPr>
      <dsp:spPr>
        <a:xfrm rot="12900000">
          <a:off x="1145754" y="2388143"/>
          <a:ext cx="1858809" cy="642259"/>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739346EA-DA64-4539-B696-7B879F1E44F6}">
      <dsp:nvSpPr>
        <dsp:cNvPr id="0" name=""/>
        <dsp:cNvSpPr/>
      </dsp:nvSpPr>
      <dsp:spPr>
        <a:xfrm>
          <a:off x="243402" y="1319842"/>
          <a:ext cx="2140866" cy="1712693"/>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Operations Manager Agent</a:t>
          </a:r>
          <a:endParaRPr lang="en-US" sz="3100" kern="1200" dirty="0"/>
        </a:p>
      </dsp:txBody>
      <dsp:txXfrm>
        <a:off x="293565" y="1370005"/>
        <a:ext cx="2040540" cy="1612367"/>
      </dsp:txXfrm>
    </dsp:sp>
    <dsp:sp modelId="{DD208782-B22E-453B-A106-A18FCA8E7F52}">
      <dsp:nvSpPr>
        <dsp:cNvPr id="0" name=""/>
        <dsp:cNvSpPr/>
      </dsp:nvSpPr>
      <dsp:spPr>
        <a:xfrm rot="16200000">
          <a:off x="2918695" y="1465208"/>
          <a:ext cx="1858809" cy="642259"/>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26840F88-62D2-4C65-96B8-62B6242EC7CC}">
      <dsp:nvSpPr>
        <dsp:cNvPr id="0" name=""/>
        <dsp:cNvSpPr/>
      </dsp:nvSpPr>
      <dsp:spPr>
        <a:xfrm>
          <a:off x="2777666" y="587"/>
          <a:ext cx="2140866" cy="1712693"/>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.NET APM (AVIcode)</a:t>
          </a:r>
          <a:endParaRPr lang="en-US" sz="3100" kern="1200" dirty="0"/>
        </a:p>
      </dsp:txBody>
      <dsp:txXfrm>
        <a:off x="2827829" y="50750"/>
        <a:ext cx="2040540" cy="1612367"/>
      </dsp:txXfrm>
    </dsp:sp>
    <dsp:sp modelId="{C2AAD581-501D-4BB8-B714-7DFA8D611660}">
      <dsp:nvSpPr>
        <dsp:cNvPr id="0" name=""/>
        <dsp:cNvSpPr/>
      </dsp:nvSpPr>
      <dsp:spPr>
        <a:xfrm rot="19500000">
          <a:off x="4691636" y="2388143"/>
          <a:ext cx="1858809" cy="642259"/>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078D45B1-1F2E-483E-8982-3AAB0FA1C763}">
      <dsp:nvSpPr>
        <dsp:cNvPr id="0" name=""/>
        <dsp:cNvSpPr/>
      </dsp:nvSpPr>
      <dsp:spPr>
        <a:xfrm>
          <a:off x="5311931" y="1319842"/>
          <a:ext cx="2140866" cy="1712693"/>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IntelliTrace Collector</a:t>
          </a:r>
          <a:endParaRPr lang="en-US" sz="3100" kern="1200" dirty="0"/>
        </a:p>
      </dsp:txBody>
      <dsp:txXfrm>
        <a:off x="5362094" y="1370005"/>
        <a:ext cx="2040540" cy="161236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05B871-9C0B-408E-8827-E92C60A751D5}"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28018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05B871-9C0B-408E-8827-E92C60A751D5}"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67321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05B871-9C0B-408E-8827-E92C60A751D5}"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673211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05B871-9C0B-408E-8827-E92C60A751D5}"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67321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05B871-9C0B-408E-8827-E92C60A751D5}"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67321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05B871-9C0B-408E-8827-E92C60A751D5}"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673211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26</a:t>
            </a:fld>
            <a:endParaRPr lang="en-US" dirty="0"/>
          </a:p>
        </p:txBody>
      </p:sp>
    </p:spTree>
    <p:extLst>
      <p:ext uri="{BB962C8B-B14F-4D97-AF65-F5344CB8AC3E}">
        <p14:creationId xmlns:p14="http://schemas.microsoft.com/office/powerpoint/2010/main" val="994353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27</a:t>
            </a:fld>
            <a:endParaRPr lang="en-US" dirty="0"/>
          </a:p>
        </p:txBody>
      </p:sp>
    </p:spTree>
    <p:extLst>
      <p:ext uri="{BB962C8B-B14F-4D97-AF65-F5344CB8AC3E}">
        <p14:creationId xmlns:p14="http://schemas.microsoft.com/office/powerpoint/2010/main" val="349680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28</a:t>
            </a:fld>
            <a:endParaRPr lang="en-US" dirty="0"/>
          </a:p>
        </p:txBody>
      </p:sp>
    </p:spTree>
    <p:extLst>
      <p:ext uri="{BB962C8B-B14F-4D97-AF65-F5344CB8AC3E}">
        <p14:creationId xmlns:p14="http://schemas.microsoft.com/office/powerpoint/2010/main" val="1816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29</a:t>
            </a:fld>
            <a:endParaRPr lang="en-US" dirty="0"/>
          </a:p>
        </p:txBody>
      </p:sp>
    </p:spTree>
    <p:extLst>
      <p:ext uri="{BB962C8B-B14F-4D97-AF65-F5344CB8AC3E}">
        <p14:creationId xmlns:p14="http://schemas.microsoft.com/office/powerpoint/2010/main" val="305092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30</a:t>
            </a:fld>
            <a:endParaRPr lang="en-US" dirty="0"/>
          </a:p>
        </p:txBody>
      </p:sp>
    </p:spTree>
    <p:extLst>
      <p:ext uri="{BB962C8B-B14F-4D97-AF65-F5344CB8AC3E}">
        <p14:creationId xmlns:p14="http://schemas.microsoft.com/office/powerpoint/2010/main" val="365566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31</a:t>
            </a:fld>
            <a:endParaRPr lang="en-US" dirty="0"/>
          </a:p>
        </p:txBody>
      </p:sp>
    </p:spTree>
    <p:extLst>
      <p:ext uri="{BB962C8B-B14F-4D97-AF65-F5344CB8AC3E}">
        <p14:creationId xmlns:p14="http://schemas.microsoft.com/office/powerpoint/2010/main" val="3839280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32</a:t>
            </a:fld>
            <a:endParaRPr lang="en-US" dirty="0"/>
          </a:p>
        </p:txBody>
      </p:sp>
    </p:spTree>
    <p:extLst>
      <p:ext uri="{BB962C8B-B14F-4D97-AF65-F5344CB8AC3E}">
        <p14:creationId xmlns:p14="http://schemas.microsoft.com/office/powerpoint/2010/main" val="3121497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33</a:t>
            </a:fld>
            <a:endParaRPr lang="en-US" dirty="0"/>
          </a:p>
        </p:txBody>
      </p:sp>
    </p:spTree>
    <p:extLst>
      <p:ext uri="{BB962C8B-B14F-4D97-AF65-F5344CB8AC3E}">
        <p14:creationId xmlns:p14="http://schemas.microsoft.com/office/powerpoint/2010/main" val="303080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5/15/2014 10:50 AM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334177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627413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603384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880313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69550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444576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986677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652536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6291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96688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54531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77145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15</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91930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5/15/2014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16</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91930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17</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919304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423203"/>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45679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584588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829991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bg1">
                        <a:lumMod val="50000"/>
                      </a:schemeClr>
                    </a:gs>
                    <a:gs pos="1800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216170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mo Slide ">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638" y="1211263"/>
            <a:ext cx="8229600" cy="36576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77814" y="1222376"/>
            <a:ext cx="8229600" cy="2732088"/>
          </a:xfrm>
          <a:noFill/>
        </p:spPr>
        <p:txBody>
          <a:bodyPr tIns="91440" bIns="91440" anchor="t" anchorCtr="0"/>
          <a:lstStyle>
            <a:lvl1pPr>
              <a:defRPr sz="6600" spc="-100" baseline="0">
                <a:gradFill>
                  <a:gsLst>
                    <a:gs pos="91241">
                      <a:schemeClr val="tx1"/>
                    </a:gs>
                    <a:gs pos="57000">
                      <a:schemeClr val="tx1"/>
                    </a:gs>
                    <a:gs pos="18000">
                      <a:schemeClr val="tx1"/>
                    </a:gs>
                  </a:gsLst>
                  <a:lin ang="5400000" scaled="0"/>
                </a:gradFill>
              </a:defRPr>
            </a:lvl1pPr>
          </a:lstStyle>
          <a:p>
            <a:r>
              <a:rPr lang="en-US" dirty="0" smtClean="0"/>
              <a:t>Demo</a:t>
            </a:r>
            <a:endParaRPr lang="en-US" dirty="0"/>
          </a:p>
        </p:txBody>
      </p:sp>
      <p:sp>
        <p:nvSpPr>
          <p:cNvPr id="6" name="Text Placeholder 5"/>
          <p:cNvSpPr>
            <a:spLocks noGrp="1"/>
          </p:cNvSpPr>
          <p:nvPr>
            <p:ph type="body" sz="quarter" idx="10" hasCustomPrompt="1"/>
          </p:nvPr>
        </p:nvSpPr>
        <p:spPr>
          <a:xfrm>
            <a:off x="277814" y="3957637"/>
            <a:ext cx="8229600" cy="911226"/>
          </a:xfrm>
        </p:spPr>
        <p:txBody>
          <a:bodyPr/>
          <a:lstStyle>
            <a:lvl1pPr marL="0" indent="0">
              <a:buNone/>
              <a:defRPr sz="3200"/>
            </a:lvl1pPr>
          </a:lstStyle>
          <a:p>
            <a:pPr lvl="0"/>
            <a:r>
              <a:rPr lang="en-US" dirty="0" smtClean="0"/>
              <a:t>Speaker Name</a:t>
            </a:r>
            <a:endParaRPr lang="en-US" dirty="0"/>
          </a:p>
        </p:txBody>
      </p:sp>
    </p:spTree>
    <p:extLst>
      <p:ext uri="{BB962C8B-B14F-4D97-AF65-F5344CB8AC3E}">
        <p14:creationId xmlns:p14="http://schemas.microsoft.com/office/powerpoint/2010/main" val="12298101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900"/>
                                        <p:tgtEl>
                                          <p:spTgt spid="4"/>
                                        </p:tgtEl>
                                      </p:cBhvr>
                                    </p:animEffect>
                                  </p:childTnLst>
                                </p:cTn>
                              </p:par>
                              <p:par>
                                <p:cTn id="8" presetID="63" presetClass="path" presetSubtype="0" decel="100000" fill="hold" grpId="1" nodeType="withEffect">
                                  <p:stCondLst>
                                    <p:cond delay="500"/>
                                  </p:stCondLst>
                                  <p:childTnLst>
                                    <p:animMotion origin="layout" path="M -0.02412 -4.33046E-6 L -1.51391E-6 -4.33046E-6 " pathEditMode="relative" rAng="0" ptsTypes="AA">
                                      <p:cBhvr>
                                        <p:cTn id="9" dur="900" fill="hold"/>
                                        <p:tgtEl>
                                          <p:spTgt spid="4"/>
                                        </p:tgtEl>
                                        <p:attrNameLst>
                                          <p:attrName>ppt_x</p:attrName>
                                          <p:attrName>ppt_y</p:attrName>
                                        </p:attrNameLst>
                                      </p:cBhvr>
                                      <p:rCtr x="1200" y="0"/>
                                    </p:animMotion>
                                  </p:childTnLst>
                                </p:cTn>
                              </p:par>
                              <p:par>
                                <p:cTn id="10" presetID="6" presetClass="emph" presetSubtype="0" accel="100000" autoRev="1" fill="hold" grpId="2" nodeType="withEffect">
                                  <p:stCondLst>
                                    <p:cond delay="0"/>
                                  </p:stCondLst>
                                  <p:childTnLst>
                                    <p:animScale>
                                      <p:cBhvr>
                                        <p:cTn id="11" dur="500" fill="hold"/>
                                        <p:tgtEl>
                                          <p:spTgt spid="4"/>
                                        </p:tgtEl>
                                      </p:cBhvr>
                                      <p:by x="80000" y="80000"/>
                                    </p:animScale>
                                  </p:childTnLst>
                                </p:cTn>
                              </p:par>
                              <p:par>
                                <p:cTn id="12" presetID="10" presetClass="entr" presetSubtype="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900"/>
                                        <p:tgtEl>
                                          <p:spTgt spid="2"/>
                                        </p:tgtEl>
                                      </p:cBhvr>
                                    </p:animEffect>
                                  </p:childTnLst>
                                </p:cTn>
                              </p:par>
                              <p:par>
                                <p:cTn id="15" presetID="63" presetClass="path" presetSubtype="0" decel="100000" fill="hold" grpId="1" nodeType="withEffect">
                                  <p:stCondLst>
                                    <p:cond delay="500"/>
                                  </p:stCondLst>
                                  <p:childTnLst>
                                    <p:animMotion origin="layout" path="M -0.02412 -6.8089E-8 L -3.98264E-6 -6.8089E-8 " pathEditMode="relative" rAng="0" ptsTypes="AA">
                                      <p:cBhvr>
                                        <p:cTn id="16" dur="900" fill="hold"/>
                                        <p:tgtEl>
                                          <p:spTgt spid="2"/>
                                        </p:tgtEl>
                                        <p:attrNameLst>
                                          <p:attrName>ppt_x</p:attrName>
                                          <p:attrName>ppt_y</p:attrName>
                                        </p:attrNameLst>
                                      </p:cBhvr>
                                      <p:rCtr x="1200" y="0"/>
                                    </p:animMotion>
                                  </p:childTnLst>
                                </p:cTn>
                              </p:par>
                              <p:par>
                                <p:cTn id="17" presetID="6" presetClass="emph" presetSubtype="0" accel="100000" autoRev="1" fill="hold" grpId="2" nodeType="withEffect">
                                  <p:stCondLst>
                                    <p:cond delay="0"/>
                                  </p:stCondLst>
                                  <p:childTnLst>
                                    <p:animScale>
                                      <p:cBhvr>
                                        <p:cTn id="18" dur="500" fill="hold"/>
                                        <p:tgtEl>
                                          <p:spTgt spid="2"/>
                                        </p:tgtEl>
                                      </p:cBhvr>
                                      <p:by x="80000" y="80000"/>
                                    </p:animScale>
                                  </p:childTnLst>
                                </p:cTn>
                              </p:par>
                              <p:par>
                                <p:cTn id="19" presetID="10" presetClass="entr" presetSubtype="0"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900"/>
                                        <p:tgtEl>
                                          <p:spTgt spid="6"/>
                                        </p:tgtEl>
                                      </p:cBhvr>
                                    </p:animEffect>
                                  </p:childTnLst>
                                </p:cTn>
                              </p:par>
                              <p:par>
                                <p:cTn id="22" presetID="63" presetClass="path" presetSubtype="0" decel="100000" fill="hold" grpId="1" nodeType="withEffect">
                                  <p:stCondLst>
                                    <p:cond delay="500"/>
                                  </p:stCondLst>
                                  <p:childTnLst>
                                    <p:animMotion origin="layout" path="M -0.02412 2.21516E-6 L -3.98264E-6 2.21516E-6 " pathEditMode="relative" rAng="0" ptsTypes="AA">
                                      <p:cBhvr>
                                        <p:cTn id="23" dur="900" fill="hold"/>
                                        <p:tgtEl>
                                          <p:spTgt spid="6"/>
                                        </p:tgtEl>
                                        <p:attrNameLst>
                                          <p:attrName>ppt_x</p:attrName>
                                          <p:attrName>ppt_y</p:attrName>
                                        </p:attrNameLst>
                                      </p:cBhvr>
                                      <p:rCtr x="1200" y="0"/>
                                    </p:animMotion>
                                  </p:childTnLst>
                                </p:cTn>
                              </p:par>
                              <p:par>
                                <p:cTn id="24" presetID="6" presetClass="emph" presetSubtype="0" accel="100000" autoRev="1" fill="hold" grpId="2" nodeType="withEffect">
                                  <p:stCondLst>
                                    <p:cond delay="0"/>
                                  </p:stCondLst>
                                  <p:childTnLst>
                                    <p:animScale>
                                      <p:cBhvr>
                                        <p:cTn id="25" dur="500" fill="hold"/>
                                        <p:tgtEl>
                                          <p:spTgt spid="6"/>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2" grpId="0"/>
      <p:bldP spid="2" grpId="1"/>
      <p:bldP spid="2" grpId="2"/>
      <p:bldP spid="6" grpId="0">
        <p:tmplLst>
          <p:tmpl>
            <p:tnLst>
              <p:par>
                <p:cTn presetID="10"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Effect transition="in" filter="fade">
                      <p:cBhvr>
                        <p:cTn dur="900"/>
                        <p:tgtEl>
                          <p:spTgt spid="6"/>
                        </p:tgtEl>
                      </p:cBhvr>
                    </p:animEffect>
                  </p:childTnLst>
                </p:cTn>
              </p:par>
            </p:tnLst>
          </p:tmpl>
        </p:tmplLst>
      </p:bldP>
      <p:bldP spid="6" grpId="1">
        <p:tmplLst>
          <p:tmpl>
            <p:tnLst>
              <p:par>
                <p:cTn presetID="63" presetClass="path" presetSubtype="0" decel="100000" fill="hold" nodeType="withEffect">
                  <p:stCondLst>
                    <p:cond delay="500"/>
                  </p:stCondLst>
                  <p:childTnLst>
                    <p:animMotion origin="layout" path="M -0.02412 2.21516E-6 L -3.98264E-6 2.21516E-6 " pathEditMode="relative" rAng="0" ptsTypes="AA">
                      <p:cBhvr>
                        <p:cTn dur="900" fill="hold"/>
                        <p:tgtEl>
                          <p:spTgt spid="6"/>
                        </p:tgtEl>
                        <p:attrNameLst>
                          <p:attrName>ppt_x</p:attrName>
                          <p:attrName>ppt_y</p:attrName>
                        </p:attrNameLst>
                      </p:cBhvr>
                      <p:rCtr x="1200" y="0"/>
                    </p:animMotion>
                  </p:childTnLst>
                </p:cTn>
              </p:par>
            </p:tnLst>
          </p:tmpl>
        </p:tmplLst>
      </p:bldP>
      <p:bldP spid="6" grpId="2"/>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Fact Layout_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2096450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47175229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29230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775490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9235558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94340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13827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76278393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2955906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1283641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8735180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889163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666155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90692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257977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02639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403786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525994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142370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884601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73263616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23647380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27152259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62865855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73705747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56449296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dirty="0"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361081189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78630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74298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45140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1534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1674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503306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121519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661765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bg1">
                        <a:lumMod val="50000"/>
                      </a:schemeClr>
                    </a:gs>
                    <a:gs pos="1800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156682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emo Slide ">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638" y="1211263"/>
            <a:ext cx="8229600" cy="36576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77814" y="1222376"/>
            <a:ext cx="8229600" cy="2732088"/>
          </a:xfrm>
          <a:noFill/>
        </p:spPr>
        <p:txBody>
          <a:bodyPr tIns="91440" bIns="91440" anchor="t" anchorCtr="0"/>
          <a:lstStyle>
            <a:lvl1pPr>
              <a:defRPr sz="6600" spc="-100" baseline="0">
                <a:gradFill>
                  <a:gsLst>
                    <a:gs pos="91241">
                      <a:schemeClr val="tx1"/>
                    </a:gs>
                    <a:gs pos="57000">
                      <a:schemeClr val="tx1"/>
                    </a:gs>
                    <a:gs pos="18000">
                      <a:schemeClr val="tx1"/>
                    </a:gs>
                  </a:gsLst>
                  <a:lin ang="5400000" scaled="0"/>
                </a:gradFill>
              </a:defRPr>
            </a:lvl1pPr>
          </a:lstStyle>
          <a:p>
            <a:r>
              <a:rPr lang="en-US" dirty="0" smtClean="0"/>
              <a:t>Demo</a:t>
            </a:r>
            <a:endParaRPr lang="en-US" dirty="0"/>
          </a:p>
        </p:txBody>
      </p:sp>
      <p:sp>
        <p:nvSpPr>
          <p:cNvPr id="6" name="Text Placeholder 5"/>
          <p:cNvSpPr>
            <a:spLocks noGrp="1"/>
          </p:cNvSpPr>
          <p:nvPr>
            <p:ph type="body" sz="quarter" idx="10" hasCustomPrompt="1"/>
          </p:nvPr>
        </p:nvSpPr>
        <p:spPr>
          <a:xfrm>
            <a:off x="277814" y="3957637"/>
            <a:ext cx="8229600" cy="911226"/>
          </a:xfrm>
        </p:spPr>
        <p:txBody>
          <a:bodyPr/>
          <a:lstStyle>
            <a:lvl1pPr marL="0" indent="0">
              <a:buNone/>
              <a:defRPr sz="3200"/>
            </a:lvl1pPr>
          </a:lstStyle>
          <a:p>
            <a:pPr lvl="0"/>
            <a:r>
              <a:rPr lang="en-US" dirty="0" smtClean="0"/>
              <a:t>Speaker Name</a:t>
            </a:r>
            <a:endParaRPr lang="en-US" dirty="0"/>
          </a:p>
        </p:txBody>
      </p:sp>
    </p:spTree>
    <p:extLst>
      <p:ext uri="{BB962C8B-B14F-4D97-AF65-F5344CB8AC3E}">
        <p14:creationId xmlns:p14="http://schemas.microsoft.com/office/powerpoint/2010/main" val="23725403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900"/>
                                        <p:tgtEl>
                                          <p:spTgt spid="4"/>
                                        </p:tgtEl>
                                      </p:cBhvr>
                                    </p:animEffect>
                                  </p:childTnLst>
                                </p:cTn>
                              </p:par>
                              <p:par>
                                <p:cTn id="8" presetID="63" presetClass="path" presetSubtype="0" decel="100000" fill="hold" grpId="1" nodeType="withEffect">
                                  <p:stCondLst>
                                    <p:cond delay="500"/>
                                  </p:stCondLst>
                                  <p:childTnLst>
                                    <p:animMotion origin="layout" path="M -0.02412 -4.33046E-6 L -1.51391E-6 -4.33046E-6 " pathEditMode="relative" rAng="0" ptsTypes="AA">
                                      <p:cBhvr>
                                        <p:cTn id="9" dur="900" fill="hold"/>
                                        <p:tgtEl>
                                          <p:spTgt spid="4"/>
                                        </p:tgtEl>
                                        <p:attrNameLst>
                                          <p:attrName>ppt_x</p:attrName>
                                          <p:attrName>ppt_y</p:attrName>
                                        </p:attrNameLst>
                                      </p:cBhvr>
                                      <p:rCtr x="1200" y="0"/>
                                    </p:animMotion>
                                  </p:childTnLst>
                                </p:cTn>
                              </p:par>
                              <p:par>
                                <p:cTn id="10" presetID="6" presetClass="emph" presetSubtype="0" accel="100000" autoRev="1" fill="hold" grpId="2" nodeType="withEffect">
                                  <p:stCondLst>
                                    <p:cond delay="0"/>
                                  </p:stCondLst>
                                  <p:childTnLst>
                                    <p:animScale>
                                      <p:cBhvr>
                                        <p:cTn id="11" dur="500" fill="hold"/>
                                        <p:tgtEl>
                                          <p:spTgt spid="4"/>
                                        </p:tgtEl>
                                      </p:cBhvr>
                                      <p:by x="80000" y="80000"/>
                                    </p:animScale>
                                  </p:childTnLst>
                                </p:cTn>
                              </p:par>
                              <p:par>
                                <p:cTn id="12" presetID="10" presetClass="entr" presetSubtype="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900"/>
                                        <p:tgtEl>
                                          <p:spTgt spid="2"/>
                                        </p:tgtEl>
                                      </p:cBhvr>
                                    </p:animEffect>
                                  </p:childTnLst>
                                </p:cTn>
                              </p:par>
                              <p:par>
                                <p:cTn id="15" presetID="63" presetClass="path" presetSubtype="0" decel="100000" fill="hold" grpId="1" nodeType="withEffect">
                                  <p:stCondLst>
                                    <p:cond delay="500"/>
                                  </p:stCondLst>
                                  <p:childTnLst>
                                    <p:animMotion origin="layout" path="M -0.02412 -6.8089E-8 L -3.98264E-6 -6.8089E-8 " pathEditMode="relative" rAng="0" ptsTypes="AA">
                                      <p:cBhvr>
                                        <p:cTn id="16" dur="900" fill="hold"/>
                                        <p:tgtEl>
                                          <p:spTgt spid="2"/>
                                        </p:tgtEl>
                                        <p:attrNameLst>
                                          <p:attrName>ppt_x</p:attrName>
                                          <p:attrName>ppt_y</p:attrName>
                                        </p:attrNameLst>
                                      </p:cBhvr>
                                      <p:rCtr x="1200" y="0"/>
                                    </p:animMotion>
                                  </p:childTnLst>
                                </p:cTn>
                              </p:par>
                              <p:par>
                                <p:cTn id="17" presetID="6" presetClass="emph" presetSubtype="0" accel="100000" autoRev="1" fill="hold" grpId="2" nodeType="withEffect">
                                  <p:stCondLst>
                                    <p:cond delay="0"/>
                                  </p:stCondLst>
                                  <p:childTnLst>
                                    <p:animScale>
                                      <p:cBhvr>
                                        <p:cTn id="18" dur="500" fill="hold"/>
                                        <p:tgtEl>
                                          <p:spTgt spid="2"/>
                                        </p:tgtEl>
                                      </p:cBhvr>
                                      <p:by x="80000" y="80000"/>
                                    </p:animScale>
                                  </p:childTnLst>
                                </p:cTn>
                              </p:par>
                              <p:par>
                                <p:cTn id="19" presetID="10" presetClass="entr" presetSubtype="0"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900"/>
                                        <p:tgtEl>
                                          <p:spTgt spid="6"/>
                                        </p:tgtEl>
                                      </p:cBhvr>
                                    </p:animEffect>
                                  </p:childTnLst>
                                </p:cTn>
                              </p:par>
                              <p:par>
                                <p:cTn id="22" presetID="63" presetClass="path" presetSubtype="0" decel="100000" fill="hold" grpId="1" nodeType="withEffect">
                                  <p:stCondLst>
                                    <p:cond delay="500"/>
                                  </p:stCondLst>
                                  <p:childTnLst>
                                    <p:animMotion origin="layout" path="M -0.02412 2.21516E-6 L -3.98264E-6 2.21516E-6 " pathEditMode="relative" rAng="0" ptsTypes="AA">
                                      <p:cBhvr>
                                        <p:cTn id="23" dur="900" fill="hold"/>
                                        <p:tgtEl>
                                          <p:spTgt spid="6"/>
                                        </p:tgtEl>
                                        <p:attrNameLst>
                                          <p:attrName>ppt_x</p:attrName>
                                          <p:attrName>ppt_y</p:attrName>
                                        </p:attrNameLst>
                                      </p:cBhvr>
                                      <p:rCtr x="1200" y="0"/>
                                    </p:animMotion>
                                  </p:childTnLst>
                                </p:cTn>
                              </p:par>
                              <p:par>
                                <p:cTn id="24" presetID="6" presetClass="emph" presetSubtype="0" accel="100000" autoRev="1" fill="hold" grpId="2" nodeType="withEffect">
                                  <p:stCondLst>
                                    <p:cond delay="0"/>
                                  </p:stCondLst>
                                  <p:childTnLst>
                                    <p:animScale>
                                      <p:cBhvr>
                                        <p:cTn id="25" dur="500" fill="hold"/>
                                        <p:tgtEl>
                                          <p:spTgt spid="6"/>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2" grpId="0"/>
      <p:bldP spid="2" grpId="1"/>
      <p:bldP spid="2" grpId="2"/>
      <p:bldP spid="6" grpId="0">
        <p:tmplLst>
          <p:tmpl>
            <p:tnLst>
              <p:par>
                <p:cTn presetID="10"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Effect transition="in" filter="fade">
                      <p:cBhvr>
                        <p:cTn dur="900"/>
                        <p:tgtEl>
                          <p:spTgt spid="6"/>
                        </p:tgtEl>
                      </p:cBhvr>
                    </p:animEffect>
                  </p:childTnLst>
                </p:cTn>
              </p:par>
            </p:tnLst>
          </p:tmpl>
        </p:tmplLst>
      </p:bldP>
      <p:bldP spid="6" grpId="1">
        <p:tmplLst>
          <p:tmpl>
            <p:tnLst>
              <p:par>
                <p:cTn presetID="63" presetClass="path" presetSubtype="0" decel="100000" fill="hold" nodeType="withEffect">
                  <p:stCondLst>
                    <p:cond delay="500"/>
                  </p:stCondLst>
                  <p:childTnLst>
                    <p:animMotion origin="layout" path="M -0.02412 2.21516E-6 L -3.98264E-6 2.21516E-6 " pathEditMode="relative" rAng="0" ptsTypes="AA">
                      <p:cBhvr>
                        <p:cTn dur="900" fill="hold"/>
                        <p:tgtEl>
                          <p:spTgt spid="6"/>
                        </p:tgtEl>
                        <p:attrNameLst>
                          <p:attrName>ppt_x</p:attrName>
                          <p:attrName>ppt_y</p:attrName>
                        </p:attrNameLst>
                      </p:cBhvr>
                      <p:rCtr x="1200" y="0"/>
                    </p:animMotion>
                  </p:childTnLst>
                </p:cTn>
              </p:par>
            </p:tnLst>
          </p:tmpl>
        </p:tmplLst>
      </p:bldP>
      <p:bldP spid="6" grpId="2"/>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Fact Layout_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7784591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6876693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4084066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69243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863133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559520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394576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0096550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2714509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1857502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1888261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605368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015446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510492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700920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425321"/>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646073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112108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54321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630411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669470961"/>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64162261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75878741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299390648"/>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242098531"/>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179182575"/>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181110"/>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99391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49655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image" Target="../media/image1.png"/><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image" Target="../media/image2.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image" Target="../media/image1.png"/><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theme" Target="../theme/theme3.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image" Target="../media/image2.png"/><Relationship Id="rId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1" r:id="rId32"/>
    <p:sldLayoutId id="2147484282" r:id="rId33"/>
    <p:sldLayoutId id="2147484283"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819811352"/>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 id="2147484320" r:id="rId36"/>
    <p:sldLayoutId id="2147484321"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598095152"/>
      </p:ext>
    </p:extLst>
  </p:cSld>
  <p:clrMap bg1="dk1" tx1="lt1" bg2="dk2" tx2="lt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38" r:id="rId16"/>
    <p:sldLayoutId id="2147484339" r:id="rId17"/>
    <p:sldLayoutId id="2147484340" r:id="rId18"/>
    <p:sldLayoutId id="2147484341" r:id="rId19"/>
    <p:sldLayoutId id="2147484342" r:id="rId20"/>
    <p:sldLayoutId id="2147484343" r:id="rId21"/>
    <p:sldLayoutId id="2147484344" r:id="rId22"/>
    <p:sldLayoutId id="2147484345" r:id="rId23"/>
    <p:sldLayoutId id="2147484346" r:id="rId24"/>
    <p:sldLayoutId id="2147484347" r:id="rId25"/>
    <p:sldLayoutId id="2147484348" r:id="rId26"/>
    <p:sldLayoutId id="2147484349" r:id="rId27"/>
    <p:sldLayoutId id="2147484350" r:id="rId28"/>
    <p:sldLayoutId id="2147484351" r:id="rId29"/>
    <p:sldLayoutId id="2147484352" r:id="rId30"/>
    <p:sldLayoutId id="2147484353" r:id="rId31"/>
    <p:sldLayoutId id="2147484354"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8" Type="http://schemas.openxmlformats.org/officeDocument/2006/relationships/hyperlink" Target="http://technet.microsoft.com/en-us/library/hh543989.aspx" TargetMode="External"/><Relationship Id="rId3" Type="http://schemas.openxmlformats.org/officeDocument/2006/relationships/hyperlink" Target="http://msdn.microsoft.com/en-us/library/vstudio/dd264963.aspx" TargetMode="External"/><Relationship Id="rId7" Type="http://schemas.openxmlformats.org/officeDocument/2006/relationships/hyperlink" Target="http://technet.microsoft.com/en-us/library/hh431846.aspx"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hyperlink" Target="http://technet.microsoft.com/en-us/library/dn465153.aspx" TargetMode="External"/><Relationship Id="rId5" Type="http://schemas.openxmlformats.org/officeDocument/2006/relationships/hyperlink" Target="http://curah.microsoft.com/58061/microsoft-monitoring-agent-the-new-devops-agent" TargetMode="External"/><Relationship Id="rId4" Type="http://schemas.openxmlformats.org/officeDocument/2006/relationships/hyperlink" Target="http://msdn.microsoft.com/en-us/library/vstudio/hh398365.asp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28.xml"/><Relationship Id="rId1" Type="http://schemas.openxmlformats.org/officeDocument/2006/relationships/slideLayout" Target="../slideLayouts/slideLayout103.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9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0.xml"/><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90.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9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“Houston, </a:t>
            </a:r>
            <a:br>
              <a:rPr lang="en-US" dirty="0" smtClean="0"/>
            </a:br>
            <a:r>
              <a:rPr lang="en-US" dirty="0" smtClean="0"/>
              <a:t>we’ve had a problem.”</a:t>
            </a:r>
            <a:endParaRPr lang="en-US" dirty="0"/>
          </a:p>
        </p:txBody>
      </p:sp>
      <p:sp>
        <p:nvSpPr>
          <p:cNvPr id="5" name="Text Placeholder 4"/>
          <p:cNvSpPr>
            <a:spLocks noGrp="1"/>
          </p:cNvSpPr>
          <p:nvPr>
            <p:ph type="body" sz="quarter" idx="10"/>
          </p:nvPr>
        </p:nvSpPr>
        <p:spPr>
          <a:xfrm>
            <a:off x="5761038" y="5126038"/>
            <a:ext cx="5486400" cy="627864"/>
          </a:xfrm>
        </p:spPr>
        <p:txBody>
          <a:bodyPr/>
          <a:lstStyle/>
          <a:p>
            <a:r>
              <a:rPr lang="en-US" dirty="0" smtClean="0"/>
              <a:t>Apollo 13</a:t>
            </a:r>
            <a:endParaRPr lang="en-US" dirty="0"/>
          </a:p>
        </p:txBody>
      </p:sp>
    </p:spTree>
    <p:extLst>
      <p:ext uri="{BB962C8B-B14F-4D97-AF65-F5344CB8AC3E}">
        <p14:creationId xmlns:p14="http://schemas.microsoft.com/office/powerpoint/2010/main" val="195730238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678204"/>
          </a:xfrm>
        </p:spPr>
        <p:txBody>
          <a:bodyPr/>
          <a:lstStyle/>
          <a:p>
            <a:r>
              <a:rPr lang="en-US" dirty="0" smtClean="0"/>
              <a:t>Integrate IT and Dev tools for greater efficiency</a:t>
            </a:r>
          </a:p>
          <a:p>
            <a:r>
              <a:rPr lang="en-US" dirty="0" smtClean="0"/>
              <a:t>Quickly detect and fix problems</a:t>
            </a:r>
          </a:p>
          <a:p>
            <a:r>
              <a:rPr lang="en-US" dirty="0" smtClean="0"/>
              <a:t>Decrease the time it takes for application maintenance</a:t>
            </a:r>
          </a:p>
          <a:p>
            <a:r>
              <a:rPr lang="en-US" dirty="0" smtClean="0"/>
              <a:t>Optimize for a fast-moving service environment</a:t>
            </a:r>
          </a:p>
          <a:p>
            <a:endParaRPr lang="en-US" dirty="0" smtClean="0"/>
          </a:p>
          <a:p>
            <a:endParaRPr lang="en-US" dirty="0"/>
          </a:p>
        </p:txBody>
      </p:sp>
      <p:sp>
        <p:nvSpPr>
          <p:cNvPr id="3" name="Title 2"/>
          <p:cNvSpPr>
            <a:spLocks noGrp="1"/>
          </p:cNvSpPr>
          <p:nvPr>
            <p:ph type="title"/>
          </p:nvPr>
        </p:nvSpPr>
        <p:spPr/>
        <p:txBody>
          <a:bodyPr/>
          <a:lstStyle/>
          <a:p>
            <a:r>
              <a:rPr lang="en-US" dirty="0" smtClean="0"/>
              <a:t>Value of DevOps</a:t>
            </a:r>
            <a:endParaRPr lang="en-US" dirty="0"/>
          </a:p>
        </p:txBody>
      </p:sp>
    </p:spTree>
    <p:extLst>
      <p:ext uri="{BB962C8B-B14F-4D97-AF65-F5344CB8AC3E}">
        <p14:creationId xmlns:p14="http://schemas.microsoft.com/office/powerpoint/2010/main" val="5876253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Introducing Microsoft Monitoring Agent</a:t>
            </a:r>
            <a:endParaRPr lang="en-US" dirty="0"/>
          </a:p>
        </p:txBody>
      </p:sp>
    </p:spTree>
    <p:extLst>
      <p:ext uri="{BB962C8B-B14F-4D97-AF65-F5344CB8AC3E}">
        <p14:creationId xmlns:p14="http://schemas.microsoft.com/office/powerpoint/2010/main" val="13662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447098"/>
          </a:xfrm>
        </p:spPr>
        <p:txBody>
          <a:bodyPr/>
          <a:lstStyle/>
          <a:p>
            <a:r>
              <a:rPr lang="en-US" dirty="0" smtClean="0"/>
              <a:t>Increases efficiency and agility</a:t>
            </a:r>
          </a:p>
          <a:p>
            <a:r>
              <a:rPr lang="en-US" dirty="0"/>
              <a:t>D</a:t>
            </a:r>
            <a:r>
              <a:rPr lang="en-US" dirty="0" smtClean="0"/>
              <a:t>evelopers can monitor &amp; troubleshoot</a:t>
            </a:r>
          </a:p>
          <a:p>
            <a:r>
              <a:rPr lang="en-US" dirty="0" smtClean="0"/>
              <a:t>No waiting for IT operations to monitor app</a:t>
            </a:r>
          </a:p>
          <a:p>
            <a:r>
              <a:rPr lang="en-US" dirty="0" smtClean="0"/>
              <a:t>Designed for use in production</a:t>
            </a:r>
          </a:p>
          <a:p>
            <a:endParaRPr lang="en-US" dirty="0"/>
          </a:p>
        </p:txBody>
      </p:sp>
      <p:sp>
        <p:nvSpPr>
          <p:cNvPr id="4" name="Title 3"/>
          <p:cNvSpPr>
            <a:spLocks noGrp="1"/>
          </p:cNvSpPr>
          <p:nvPr>
            <p:ph type="title"/>
          </p:nvPr>
        </p:nvSpPr>
        <p:spPr/>
        <p:txBody>
          <a:bodyPr/>
          <a:lstStyle/>
          <a:p>
            <a:r>
              <a:rPr lang="en-US" dirty="0" smtClean="0"/>
              <a:t>Value of Microsoft Monitoring Agent </a:t>
            </a:r>
            <a:endParaRPr lang="en-US" dirty="0"/>
          </a:p>
        </p:txBody>
      </p:sp>
    </p:spTree>
    <p:extLst>
      <p:ext uri="{BB962C8B-B14F-4D97-AF65-F5344CB8AC3E}">
        <p14:creationId xmlns:p14="http://schemas.microsoft.com/office/powerpoint/2010/main" val="17071648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Application Lifecycle – Common Challenges</a:t>
            </a:r>
            <a:endParaRPr lang="en-US" sz="4800" dirty="0"/>
          </a:p>
        </p:txBody>
      </p:sp>
      <p:sp>
        <p:nvSpPr>
          <p:cNvPr id="3" name="TextBox 2"/>
          <p:cNvSpPr txBox="1"/>
          <p:nvPr/>
        </p:nvSpPr>
        <p:spPr>
          <a:xfrm>
            <a:off x="2423815" y="3136110"/>
            <a:ext cx="1414298" cy="954845"/>
          </a:xfrm>
          <a:prstGeom prst="rect">
            <a:avLst/>
          </a:prstGeom>
          <a:noFill/>
        </p:spPr>
        <p:txBody>
          <a:bodyPr wrap="square" lIns="68574" tIns="0" rIns="0" bIns="0" rtlCol="0" anchor="t" anchorCtr="0">
            <a:spAutoFit/>
          </a:bodyPr>
          <a:lstStyle/>
          <a:p>
            <a:pPr defTabSz="685805">
              <a:defRPr/>
            </a:pPr>
            <a:r>
              <a:rPr lang="en-US" sz="3000" kern="0" dirty="0">
                <a:latin typeface="Segoe UI Light"/>
              </a:rPr>
              <a:t>Develop</a:t>
            </a:r>
          </a:p>
          <a:p>
            <a:pPr defTabSz="685805">
              <a:spcBef>
                <a:spcPts val="75"/>
              </a:spcBef>
              <a:spcAft>
                <a:spcPts val="150"/>
              </a:spcAft>
              <a:defRPr/>
            </a:pPr>
            <a:r>
              <a:rPr lang="en-US" sz="1500" kern="0" dirty="0">
                <a:latin typeface="Segoe UI Light"/>
              </a:rPr>
              <a:t>Rapid reaction to feedback</a:t>
            </a:r>
          </a:p>
        </p:txBody>
      </p:sp>
      <p:sp>
        <p:nvSpPr>
          <p:cNvPr id="4" name="TextBox 3"/>
          <p:cNvSpPr txBox="1"/>
          <p:nvPr/>
        </p:nvSpPr>
        <p:spPr>
          <a:xfrm>
            <a:off x="8134639" y="3747446"/>
            <a:ext cx="1828718" cy="941765"/>
          </a:xfrm>
          <a:prstGeom prst="rect">
            <a:avLst/>
          </a:prstGeom>
          <a:noFill/>
        </p:spPr>
        <p:txBody>
          <a:bodyPr wrap="square" lIns="0" tIns="0" rIns="0" bIns="0" rtlCol="0" anchor="t" anchorCtr="0">
            <a:spAutoFit/>
          </a:bodyPr>
          <a:lstStyle/>
          <a:p>
            <a:pPr defTabSz="685805">
              <a:defRPr/>
            </a:pPr>
            <a:r>
              <a:rPr lang="en-US" sz="3000" kern="0" dirty="0">
                <a:solidFill>
                  <a:schemeClr val="accent1"/>
                </a:solidFill>
                <a:latin typeface="Segoe UI Light"/>
              </a:rPr>
              <a:t>Operate</a:t>
            </a:r>
          </a:p>
          <a:p>
            <a:pPr defTabSz="685805">
              <a:defRPr/>
            </a:pPr>
            <a:r>
              <a:rPr lang="en-US" sz="1500" kern="0" dirty="0">
                <a:solidFill>
                  <a:schemeClr val="accent1"/>
                </a:solidFill>
                <a:latin typeface="Segoe UI Light"/>
              </a:rPr>
              <a:t>Software to value delivery</a:t>
            </a:r>
          </a:p>
        </p:txBody>
      </p:sp>
      <p:sp>
        <p:nvSpPr>
          <p:cNvPr id="5" name="Rectangle 4"/>
          <p:cNvSpPr/>
          <p:nvPr/>
        </p:nvSpPr>
        <p:spPr>
          <a:xfrm>
            <a:off x="1492783" y="3242522"/>
            <a:ext cx="912064" cy="912064"/>
          </a:xfrm>
          <a:prstGeom prst="rect">
            <a:avLst/>
          </a:prstGeom>
          <a:solidFill>
            <a:schemeClr val="accent5"/>
          </a:solidFill>
          <a:ln w="25400" cap="flat" cmpd="sng" algn="ctr">
            <a:noFill/>
            <a:prstDash val="solid"/>
          </a:ln>
          <a:effectLst/>
        </p:spPr>
        <p:txBody>
          <a:bodyPr lIns="34287" rIns="34287" bIns="34287" rtlCol="0" anchor="b"/>
          <a:lstStyle/>
          <a:p>
            <a:pPr defTabSz="685805">
              <a:defRPr/>
            </a:pPr>
            <a:r>
              <a:rPr lang="en-US" sz="1050" kern="0" dirty="0">
                <a:gradFill>
                  <a:gsLst>
                    <a:gs pos="0">
                      <a:srgbClr val="FFFFFF"/>
                    </a:gs>
                    <a:gs pos="100000">
                      <a:srgbClr val="FFFFFF"/>
                    </a:gs>
                  </a:gsLst>
                  <a:lin ang="5400000" scaled="0"/>
                </a:gradFill>
              </a:rPr>
              <a:t>Development &amp; testing</a:t>
            </a:r>
          </a:p>
        </p:txBody>
      </p:sp>
      <p:sp>
        <p:nvSpPr>
          <p:cNvPr id="6" name="Rectangle 5"/>
          <p:cNvSpPr/>
          <p:nvPr/>
        </p:nvSpPr>
        <p:spPr>
          <a:xfrm>
            <a:off x="9051296" y="1973278"/>
            <a:ext cx="912064" cy="912064"/>
          </a:xfrm>
          <a:prstGeom prst="rect">
            <a:avLst/>
          </a:prstGeom>
          <a:solidFill>
            <a:schemeClr val="accent1"/>
          </a:solidFill>
          <a:ln w="25400" cap="flat" cmpd="sng" algn="ctr">
            <a:noFill/>
            <a:prstDash val="solid"/>
          </a:ln>
          <a:effectLst/>
        </p:spPr>
        <p:txBody>
          <a:bodyPr lIns="34287" rIns="34287" bIns="34287" rtlCol="0" anchor="b"/>
          <a:lstStyle/>
          <a:p>
            <a:pPr defTabSz="685805">
              <a:defRPr/>
            </a:pPr>
            <a:r>
              <a:rPr lang="en-US" sz="1050" kern="0" dirty="0">
                <a:gradFill>
                  <a:gsLst>
                    <a:gs pos="0">
                      <a:srgbClr val="FFFFFF"/>
                    </a:gs>
                    <a:gs pos="100000">
                      <a:srgbClr val="FFFFFF"/>
                    </a:gs>
                  </a:gsLst>
                  <a:lin ang="5400000" scaled="0"/>
                </a:gradFill>
              </a:rPr>
              <a:t>Operations</a:t>
            </a:r>
          </a:p>
        </p:txBody>
      </p:sp>
      <p:sp>
        <p:nvSpPr>
          <p:cNvPr id="7" name="Rectangle 13"/>
          <p:cNvSpPr>
            <a:spLocks noChangeArrowheads="1"/>
          </p:cNvSpPr>
          <p:nvPr/>
        </p:nvSpPr>
        <p:spPr bwMode="auto">
          <a:xfrm>
            <a:off x="4808156" y="2298404"/>
            <a:ext cx="989816" cy="519228"/>
          </a:xfrm>
          <a:prstGeom prst="rect">
            <a:avLst/>
          </a:pr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lnSpc>
                <a:spcPct val="90000"/>
              </a:lnSpc>
              <a:defRPr/>
            </a:pPr>
            <a:r>
              <a:rPr lang="en-US" sz="787" b="1" kern="0" dirty="0">
                <a:gradFill>
                  <a:gsLst>
                    <a:gs pos="0">
                      <a:srgbClr val="FFFFFF"/>
                    </a:gs>
                    <a:gs pos="100000">
                      <a:srgbClr val="FFFFFF"/>
                    </a:gs>
                  </a:gsLst>
                  <a:lin ang="5400000" scaled="0"/>
                </a:gradFill>
              </a:rPr>
              <a:t>PROBLEM ASSIGNED TO ENGINEERING</a:t>
            </a:r>
          </a:p>
        </p:txBody>
      </p:sp>
      <p:sp>
        <p:nvSpPr>
          <p:cNvPr id="8" name="Freeform 15"/>
          <p:cNvSpPr>
            <a:spLocks/>
          </p:cNvSpPr>
          <p:nvPr/>
        </p:nvSpPr>
        <p:spPr bwMode="auto">
          <a:xfrm>
            <a:off x="4808156" y="2817632"/>
            <a:ext cx="989816" cy="125747"/>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endParaRPr lang="en-US" sz="1200" kern="0" dirty="0">
              <a:gradFill>
                <a:gsLst>
                  <a:gs pos="0">
                    <a:srgbClr val="FFFFFF"/>
                  </a:gs>
                  <a:gs pos="100000">
                    <a:srgbClr val="FFFFFF"/>
                  </a:gs>
                </a:gsLst>
                <a:lin ang="5400000" scaled="0"/>
              </a:gradFill>
            </a:endParaRPr>
          </a:p>
        </p:txBody>
      </p:sp>
      <p:sp>
        <p:nvSpPr>
          <p:cNvPr id="9" name="Freeform 16"/>
          <p:cNvSpPr>
            <a:spLocks/>
          </p:cNvSpPr>
          <p:nvPr/>
        </p:nvSpPr>
        <p:spPr bwMode="auto">
          <a:xfrm>
            <a:off x="6401561" y="4584391"/>
            <a:ext cx="988919" cy="155258"/>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solidFill>
            <a:schemeClr val="accent1"/>
          </a:solidFill>
          <a:ln w="25400" cap="flat" cmpd="sng" algn="ctr">
            <a:noFill/>
            <a:prstDash val="solid"/>
            <a:headEnd type="none" w="med" len="med"/>
            <a:tailEnd type="none" w="med" len="med"/>
          </a:ln>
          <a:effectLst/>
          <a:extLst/>
        </p:spPr>
        <p:txBody>
          <a:bodyPr vert="horz" wrap="square" lIns="68574" tIns="34287" rIns="68571" bIns="34285" numCol="1" rtlCol="0" anchor="t" anchorCtr="0" compatLnSpc="1">
            <a:prstTxWarp prst="textNoShape">
              <a:avLst/>
            </a:prstTxWarp>
          </a:bodyPr>
          <a:lstStyle/>
          <a:p>
            <a:pPr algn="ctr" defTabSz="685805">
              <a:lnSpc>
                <a:spcPct val="90000"/>
              </a:lnSpc>
              <a:defRPr/>
            </a:pPr>
            <a:endParaRPr lang="en-US" sz="825" b="1" kern="0" dirty="0">
              <a:gradFill>
                <a:gsLst>
                  <a:gs pos="0">
                    <a:srgbClr val="FFFFFF"/>
                  </a:gs>
                  <a:gs pos="100000">
                    <a:srgbClr val="FFFFFF"/>
                  </a:gs>
                </a:gsLst>
                <a:lin ang="5400000" scaled="0"/>
              </a:gradFill>
            </a:endParaRPr>
          </a:p>
        </p:txBody>
      </p:sp>
      <p:sp>
        <p:nvSpPr>
          <p:cNvPr id="10" name="Rectangle 17"/>
          <p:cNvSpPr>
            <a:spLocks noChangeArrowheads="1"/>
          </p:cNvSpPr>
          <p:nvPr/>
        </p:nvSpPr>
        <p:spPr bwMode="auto">
          <a:xfrm>
            <a:off x="6401561" y="4731695"/>
            <a:ext cx="988919" cy="489519"/>
          </a:xfrm>
          <a:prstGeom prst="rect">
            <a:avLst/>
          </a:prstGeom>
          <a:solidFill>
            <a:schemeClr val="accent1"/>
          </a:solidFill>
          <a:ln w="25400" cap="flat" cmpd="sng" algn="ctr">
            <a:noFill/>
            <a:prstDash val="solid"/>
            <a:headEnd type="none" w="med" len="med"/>
            <a:tailEnd type="none" w="med" len="med"/>
          </a:ln>
          <a:effectLst/>
          <a:extLst/>
        </p:spPr>
        <p:txBody>
          <a:bodyPr vert="horz" wrap="square" lIns="68574" tIns="137149" rIns="68571" bIns="34285" numCol="1" rtlCol="0" anchor="t" anchorCtr="0" compatLnSpc="1">
            <a:prstTxWarp prst="textNoShape">
              <a:avLst/>
            </a:prstTxWarp>
          </a:bodyPr>
          <a:lstStyle/>
          <a:p>
            <a:pPr algn="ctr" defTabSz="685805">
              <a:lnSpc>
                <a:spcPct val="90000"/>
              </a:lnSpc>
              <a:defRPr/>
            </a:pPr>
            <a:r>
              <a:rPr lang="en-US" sz="787" b="1" kern="0" dirty="0">
                <a:gradFill>
                  <a:gsLst>
                    <a:gs pos="0">
                      <a:srgbClr val="FFFFFF"/>
                    </a:gs>
                    <a:gs pos="100000">
                      <a:srgbClr val="FFFFFF"/>
                    </a:gs>
                  </a:gsLst>
                  <a:lin ang="5400000" scaled="0"/>
                </a:gradFill>
              </a:rPr>
              <a:t>OPS</a:t>
            </a:r>
          </a:p>
          <a:p>
            <a:pPr algn="ctr" defTabSz="685805">
              <a:lnSpc>
                <a:spcPct val="90000"/>
              </a:lnSpc>
              <a:defRPr/>
            </a:pPr>
            <a:r>
              <a:rPr lang="en-US" sz="787" b="1" kern="0" dirty="0">
                <a:gradFill>
                  <a:gsLst>
                    <a:gs pos="0">
                      <a:srgbClr val="FFFFFF"/>
                    </a:gs>
                    <a:gs pos="100000">
                      <a:srgbClr val="FFFFFF"/>
                    </a:gs>
                  </a:gsLst>
                  <a:lin ang="5400000" scaled="0"/>
                </a:gradFill>
              </a:rPr>
              <a:t>BACKLOG</a:t>
            </a:r>
          </a:p>
        </p:txBody>
      </p:sp>
      <p:sp>
        <p:nvSpPr>
          <p:cNvPr id="11" name="Freeform 19"/>
          <p:cNvSpPr>
            <a:spLocks/>
          </p:cNvSpPr>
          <p:nvPr/>
        </p:nvSpPr>
        <p:spPr bwMode="auto">
          <a:xfrm>
            <a:off x="6401561" y="5221214"/>
            <a:ext cx="988919" cy="12664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2" name="Freeform 11"/>
          <p:cNvSpPr>
            <a:spLocks/>
          </p:cNvSpPr>
          <p:nvPr/>
        </p:nvSpPr>
        <p:spPr bwMode="auto">
          <a:xfrm>
            <a:off x="6223719" y="2425118"/>
            <a:ext cx="114969" cy="249700"/>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3" name="Freeform 20"/>
          <p:cNvSpPr>
            <a:spLocks/>
          </p:cNvSpPr>
          <p:nvPr/>
        </p:nvSpPr>
        <p:spPr bwMode="auto">
          <a:xfrm>
            <a:off x="5823121" y="2418830"/>
            <a:ext cx="387125" cy="248802"/>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4" name="TextBox 13"/>
          <p:cNvSpPr txBox="1"/>
          <p:nvPr/>
        </p:nvSpPr>
        <p:spPr>
          <a:xfrm>
            <a:off x="7010050" y="3645265"/>
            <a:ext cx="597432" cy="235441"/>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a:defRPr/>
            </a:pPr>
            <a:r>
              <a:rPr lang="en-US" sz="1500" kern="0" dirty="0">
                <a:solidFill>
                  <a:schemeClr val="accent1"/>
                </a:solidFill>
                <a:latin typeface="Segoe UI Light"/>
              </a:rPr>
              <a:t>Monitor</a:t>
            </a:r>
          </a:p>
        </p:txBody>
      </p:sp>
      <p:sp>
        <p:nvSpPr>
          <p:cNvPr id="15" name="Freeform 9"/>
          <p:cNvSpPr>
            <a:spLocks/>
          </p:cNvSpPr>
          <p:nvPr/>
        </p:nvSpPr>
        <p:spPr bwMode="auto">
          <a:xfrm>
            <a:off x="7771316" y="3748225"/>
            <a:ext cx="248802" cy="110480"/>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6" name="Freeform 10"/>
          <p:cNvSpPr>
            <a:spLocks/>
          </p:cNvSpPr>
          <p:nvPr/>
        </p:nvSpPr>
        <p:spPr bwMode="auto">
          <a:xfrm>
            <a:off x="7284404" y="3074517"/>
            <a:ext cx="110480" cy="249700"/>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7" name="Freeform 23"/>
          <p:cNvSpPr>
            <a:spLocks/>
          </p:cNvSpPr>
          <p:nvPr/>
        </p:nvSpPr>
        <p:spPr bwMode="auto">
          <a:xfrm>
            <a:off x="6281204" y="2521226"/>
            <a:ext cx="1643706" cy="1176641"/>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8" name="Freeform 24"/>
          <p:cNvSpPr>
            <a:spLocks/>
          </p:cNvSpPr>
          <p:nvPr/>
        </p:nvSpPr>
        <p:spPr bwMode="auto">
          <a:xfrm>
            <a:off x="6732997" y="3170624"/>
            <a:ext cx="1190116" cy="1464964"/>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9" name="TextBox 18"/>
          <p:cNvSpPr txBox="1"/>
          <p:nvPr/>
        </p:nvSpPr>
        <p:spPr>
          <a:xfrm>
            <a:off x="4757716" y="3629726"/>
            <a:ext cx="215822" cy="235441"/>
          </a:xfrm>
          <a:prstGeom prst="rect">
            <a:avLst/>
          </a:prstGeom>
          <a:noFill/>
        </p:spPr>
        <p:txBody>
          <a:bodyPr wrap="none" lIns="0" tIns="0" rIns="0" bIns="0" rtlCol="0" anchor="ctr">
            <a:spAutoFit/>
          </a:bodyPr>
          <a:lstStyle/>
          <a:p>
            <a:pPr algn="ctr" defTabSz="685805">
              <a:defRPr/>
            </a:pPr>
            <a:r>
              <a:rPr lang="en-US" sz="1500" b="1" kern="0" dirty="0">
                <a:solidFill>
                  <a:schemeClr val="accent5"/>
                </a:solidFill>
                <a:latin typeface="Segoe UI Light"/>
              </a:rPr>
              <a:t>Fix</a:t>
            </a:r>
          </a:p>
        </p:txBody>
      </p:sp>
      <p:sp>
        <p:nvSpPr>
          <p:cNvPr id="20" name="Freeform 19"/>
          <p:cNvSpPr>
            <a:spLocks/>
          </p:cNvSpPr>
          <p:nvPr/>
        </p:nvSpPr>
        <p:spPr bwMode="auto">
          <a:xfrm>
            <a:off x="4270133" y="3829902"/>
            <a:ext cx="2113466" cy="1270953"/>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900" kern="0" dirty="0">
              <a:gradFill>
                <a:gsLst>
                  <a:gs pos="0">
                    <a:srgbClr val="FFFFFF"/>
                  </a:gs>
                  <a:gs pos="100000">
                    <a:srgbClr val="FFFFFF"/>
                  </a:gs>
                </a:gsLst>
                <a:lin ang="5400000" scaled="0"/>
              </a:gradFill>
            </a:endParaRPr>
          </a:p>
        </p:txBody>
      </p:sp>
      <p:sp>
        <p:nvSpPr>
          <p:cNvPr id="21" name="Freeform 7"/>
          <p:cNvSpPr>
            <a:spLocks/>
          </p:cNvSpPr>
          <p:nvPr/>
        </p:nvSpPr>
        <p:spPr bwMode="auto">
          <a:xfrm>
            <a:off x="4774815" y="4205349"/>
            <a:ext cx="110480" cy="248802"/>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900" kern="0" dirty="0">
              <a:gradFill>
                <a:gsLst>
                  <a:gs pos="0">
                    <a:srgbClr val="FFFFFF"/>
                  </a:gs>
                  <a:gs pos="100000">
                    <a:srgbClr val="FFFFFF"/>
                  </a:gs>
                </a:gsLst>
                <a:lin ang="5400000" scaled="0"/>
              </a:gradFill>
            </a:endParaRPr>
          </a:p>
        </p:txBody>
      </p:sp>
      <p:sp>
        <p:nvSpPr>
          <p:cNvPr id="22" name="Freeform 8"/>
          <p:cNvSpPr>
            <a:spLocks/>
          </p:cNvSpPr>
          <p:nvPr/>
        </p:nvSpPr>
        <p:spPr bwMode="auto">
          <a:xfrm>
            <a:off x="4183007" y="3672031"/>
            <a:ext cx="248802" cy="110480"/>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900" kern="0" dirty="0">
              <a:gradFill>
                <a:gsLst>
                  <a:gs pos="0">
                    <a:srgbClr val="FFFFFF"/>
                  </a:gs>
                  <a:gs pos="100000">
                    <a:srgbClr val="FFFFFF"/>
                  </a:gs>
                </a:gsLst>
                <a:lin ang="5400000" scaled="0"/>
              </a:gradFill>
            </a:endParaRPr>
          </a:p>
        </p:txBody>
      </p:sp>
      <p:sp>
        <p:nvSpPr>
          <p:cNvPr id="23" name="Freeform 26"/>
          <p:cNvSpPr>
            <a:spLocks/>
          </p:cNvSpPr>
          <p:nvPr/>
        </p:nvSpPr>
        <p:spPr bwMode="auto">
          <a:xfrm>
            <a:off x="4271930" y="2893978"/>
            <a:ext cx="1195504" cy="1464964"/>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900" kern="0" dirty="0">
              <a:gradFill>
                <a:gsLst>
                  <a:gs pos="0">
                    <a:srgbClr val="FFFFFF"/>
                  </a:gs>
                  <a:gs pos="100000">
                    <a:srgbClr val="FFFFFF"/>
                  </a:gs>
                </a:gsLst>
                <a:lin ang="5400000" scaled="0"/>
              </a:gradFill>
            </a:endParaRPr>
          </a:p>
        </p:txBody>
      </p:sp>
      <p:sp>
        <p:nvSpPr>
          <p:cNvPr id="24" name="TextBox 23"/>
          <p:cNvSpPr txBox="1"/>
          <p:nvPr/>
        </p:nvSpPr>
        <p:spPr>
          <a:xfrm>
            <a:off x="6092033" y="5360712"/>
            <a:ext cx="1681430" cy="258986"/>
          </a:xfrm>
          <a:prstGeom prst="rect">
            <a:avLst/>
          </a:prstGeom>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algn="ctr" defTabSz="685805">
              <a:lnSpc>
                <a:spcPct val="100000"/>
              </a:lnSpc>
              <a:defRPr/>
            </a:pPr>
            <a:r>
              <a:rPr lang="en-US" sz="1050" spc="-45" dirty="0">
                <a:gradFill>
                  <a:gsLst>
                    <a:gs pos="0">
                      <a:srgbClr val="00AEEF"/>
                    </a:gs>
                    <a:gs pos="100000">
                      <a:srgbClr val="00AEEF"/>
                    </a:gs>
                  </a:gsLst>
                  <a:lin ang="5400000" scaled="0"/>
                </a:gradFill>
                <a:latin typeface="Segoe UI Light"/>
              </a:rPr>
              <a:t>WORKING SOFTWARE</a:t>
            </a:r>
          </a:p>
        </p:txBody>
      </p:sp>
      <p:grpSp>
        <p:nvGrpSpPr>
          <p:cNvPr id="25" name="Group 24"/>
          <p:cNvGrpSpPr/>
          <p:nvPr/>
        </p:nvGrpSpPr>
        <p:grpSpPr>
          <a:xfrm>
            <a:off x="1702500" y="3317077"/>
            <a:ext cx="484298" cy="433390"/>
            <a:chOff x="800348" y="1569752"/>
            <a:chExt cx="645785" cy="577903"/>
          </a:xfrm>
        </p:grpSpPr>
        <p:grpSp>
          <p:nvGrpSpPr>
            <p:cNvPr id="26" name="Group 25"/>
            <p:cNvGrpSpPr/>
            <p:nvPr/>
          </p:nvGrpSpPr>
          <p:grpSpPr>
            <a:xfrm>
              <a:off x="1026337" y="1569752"/>
              <a:ext cx="193807" cy="508162"/>
              <a:chOff x="1031890" y="1569752"/>
              <a:chExt cx="193807" cy="508162"/>
            </a:xfrm>
          </p:grpSpPr>
          <p:sp>
            <p:nvSpPr>
              <p:cNvPr id="33"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34"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nvGrpSpPr>
            <p:cNvPr id="27" name="Group 26"/>
            <p:cNvGrpSpPr/>
            <p:nvPr/>
          </p:nvGrpSpPr>
          <p:grpSpPr>
            <a:xfrm>
              <a:off x="800348" y="1639493"/>
              <a:ext cx="193807" cy="508162"/>
              <a:chOff x="1031890" y="1569752"/>
              <a:chExt cx="193807" cy="508162"/>
            </a:xfrm>
          </p:grpSpPr>
          <p:sp>
            <p:nvSpPr>
              <p:cNvPr id="31"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32"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nvGrpSpPr>
            <p:cNvPr id="28" name="Group 27"/>
            <p:cNvGrpSpPr/>
            <p:nvPr/>
          </p:nvGrpSpPr>
          <p:grpSpPr>
            <a:xfrm>
              <a:off x="1252326" y="1639493"/>
              <a:ext cx="193807" cy="508162"/>
              <a:chOff x="1031890" y="1569752"/>
              <a:chExt cx="193807" cy="508162"/>
            </a:xfrm>
          </p:grpSpPr>
          <p:sp>
            <p:nvSpPr>
              <p:cNvPr id="29"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30"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grpSp>
        <p:nvGrpSpPr>
          <p:cNvPr id="35" name="Group 34"/>
          <p:cNvGrpSpPr/>
          <p:nvPr/>
        </p:nvGrpSpPr>
        <p:grpSpPr>
          <a:xfrm>
            <a:off x="9265178" y="2051754"/>
            <a:ext cx="484298" cy="433390"/>
            <a:chOff x="800348" y="1569752"/>
            <a:chExt cx="645785" cy="577903"/>
          </a:xfrm>
        </p:grpSpPr>
        <p:grpSp>
          <p:nvGrpSpPr>
            <p:cNvPr id="36" name="Group 35"/>
            <p:cNvGrpSpPr/>
            <p:nvPr/>
          </p:nvGrpSpPr>
          <p:grpSpPr>
            <a:xfrm>
              <a:off x="1026337" y="1569752"/>
              <a:ext cx="193807" cy="508162"/>
              <a:chOff x="1031890" y="1569752"/>
              <a:chExt cx="193807" cy="508162"/>
            </a:xfrm>
          </p:grpSpPr>
          <p:sp>
            <p:nvSpPr>
              <p:cNvPr id="43"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44"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nvGrpSpPr>
            <p:cNvPr id="37" name="Group 36"/>
            <p:cNvGrpSpPr/>
            <p:nvPr/>
          </p:nvGrpSpPr>
          <p:grpSpPr>
            <a:xfrm>
              <a:off x="800348" y="1639493"/>
              <a:ext cx="193807" cy="508162"/>
              <a:chOff x="1031890" y="1569752"/>
              <a:chExt cx="193807" cy="508162"/>
            </a:xfrm>
          </p:grpSpPr>
          <p:sp>
            <p:nvSpPr>
              <p:cNvPr id="41"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42"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nvGrpSpPr>
            <p:cNvPr id="38" name="Group 37"/>
            <p:cNvGrpSpPr/>
            <p:nvPr/>
          </p:nvGrpSpPr>
          <p:grpSpPr>
            <a:xfrm>
              <a:off x="1252326" y="1639493"/>
              <a:ext cx="193807" cy="508162"/>
              <a:chOff x="1031890" y="1569752"/>
              <a:chExt cx="193807" cy="508162"/>
            </a:xfrm>
          </p:grpSpPr>
          <p:sp>
            <p:nvSpPr>
              <p:cNvPr id="39"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40"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sp>
        <p:nvSpPr>
          <p:cNvPr id="45" name="Rectangle 44"/>
          <p:cNvSpPr/>
          <p:nvPr/>
        </p:nvSpPr>
        <p:spPr>
          <a:xfrm>
            <a:off x="2920072" y="2040353"/>
            <a:ext cx="1462625" cy="376706"/>
          </a:xfrm>
          <a:prstGeom prst="rect">
            <a:avLst/>
          </a:prstGeom>
          <a:ln>
            <a:noFill/>
          </a:ln>
        </p:spPr>
        <p:txBody>
          <a:bodyPr wrap="square">
            <a:spAutoFit/>
          </a:bodyPr>
          <a:lstStyle/>
          <a:p>
            <a:pPr>
              <a:defRPr/>
            </a:pPr>
            <a:r>
              <a:rPr lang="en-US" sz="900" kern="0" dirty="0">
                <a:solidFill>
                  <a:schemeClr val="accent6"/>
                </a:solidFill>
              </a:rPr>
              <a:t>No actionable feedback resulting in high MTTR</a:t>
            </a:r>
          </a:p>
        </p:txBody>
      </p:sp>
      <p:cxnSp>
        <p:nvCxnSpPr>
          <p:cNvPr id="46" name="Straight Connector 45"/>
          <p:cNvCxnSpPr>
            <a:endCxn id="45" idx="3"/>
          </p:cNvCxnSpPr>
          <p:nvPr/>
        </p:nvCxnSpPr>
        <p:spPr>
          <a:xfrm flipH="1" flipV="1">
            <a:off x="4382697" y="2228706"/>
            <a:ext cx="482929" cy="242163"/>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47" name="Rectangle 46"/>
          <p:cNvSpPr/>
          <p:nvPr/>
        </p:nvSpPr>
        <p:spPr>
          <a:xfrm>
            <a:off x="8283873" y="5040426"/>
            <a:ext cx="1679486" cy="329617"/>
          </a:xfrm>
          <a:prstGeom prst="rect">
            <a:avLst/>
          </a:prstGeom>
          <a:ln>
            <a:noFill/>
          </a:ln>
        </p:spPr>
        <p:txBody>
          <a:bodyPr wrap="square" tIns="0" rIns="0" anchor="ctr">
            <a:spAutoFit/>
          </a:bodyPr>
          <a:lstStyle/>
          <a:p>
            <a:pPr>
              <a:defRPr/>
            </a:pPr>
            <a:r>
              <a:rPr lang="en-US" sz="900" kern="0" dirty="0">
                <a:solidFill>
                  <a:schemeClr val="accent6"/>
                </a:solidFill>
              </a:rPr>
              <a:t>Isolated operations tools and workflows</a:t>
            </a:r>
          </a:p>
        </p:txBody>
      </p:sp>
      <p:cxnSp>
        <p:nvCxnSpPr>
          <p:cNvPr id="48" name="Straight Connector 47"/>
          <p:cNvCxnSpPr>
            <a:endCxn id="47" idx="1"/>
          </p:cNvCxnSpPr>
          <p:nvPr/>
        </p:nvCxnSpPr>
        <p:spPr>
          <a:xfrm>
            <a:off x="7393958" y="5205234"/>
            <a:ext cx="889915" cy="1"/>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49" name="Rectangle 48"/>
          <p:cNvSpPr/>
          <p:nvPr/>
        </p:nvSpPr>
        <p:spPr>
          <a:xfrm>
            <a:off x="3313429" y="5364731"/>
            <a:ext cx="1723205" cy="141264"/>
          </a:xfrm>
          <a:prstGeom prst="rect">
            <a:avLst/>
          </a:prstGeom>
          <a:ln>
            <a:noFill/>
          </a:ln>
        </p:spPr>
        <p:txBody>
          <a:bodyPr wrap="square" lIns="0" tIns="0" rIns="68574" bIns="0">
            <a:spAutoFit/>
          </a:bodyPr>
          <a:lstStyle/>
          <a:p>
            <a:pPr algn="r">
              <a:defRPr/>
            </a:pPr>
            <a:r>
              <a:rPr lang="en-US" sz="900" kern="0" dirty="0">
                <a:solidFill>
                  <a:schemeClr val="accent6"/>
                </a:solidFill>
              </a:rPr>
              <a:t>Long deployment cycle times</a:t>
            </a:r>
          </a:p>
        </p:txBody>
      </p:sp>
      <p:sp>
        <p:nvSpPr>
          <p:cNvPr id="50" name="Rectangle 49"/>
          <p:cNvSpPr/>
          <p:nvPr/>
        </p:nvSpPr>
        <p:spPr>
          <a:xfrm>
            <a:off x="8353603" y="3447519"/>
            <a:ext cx="1540021" cy="282529"/>
          </a:xfrm>
          <a:prstGeom prst="rect">
            <a:avLst/>
          </a:prstGeom>
          <a:ln>
            <a:noFill/>
          </a:ln>
        </p:spPr>
        <p:txBody>
          <a:bodyPr wrap="square" tIns="0" rIns="0" bIns="0" anchor="ctr" anchorCtr="0">
            <a:spAutoFit/>
          </a:bodyPr>
          <a:lstStyle/>
          <a:p>
            <a:pPr>
              <a:defRPr/>
            </a:pPr>
            <a:r>
              <a:rPr lang="en-US" sz="900" kern="0" dirty="0">
                <a:solidFill>
                  <a:schemeClr val="accent6"/>
                </a:solidFill>
              </a:rPr>
              <a:t>Users detect defects in production</a:t>
            </a:r>
          </a:p>
        </p:txBody>
      </p:sp>
      <p:cxnSp>
        <p:nvCxnSpPr>
          <p:cNvPr id="51" name="Straight Connector 50"/>
          <p:cNvCxnSpPr>
            <a:endCxn id="50" idx="1"/>
          </p:cNvCxnSpPr>
          <p:nvPr/>
        </p:nvCxnSpPr>
        <p:spPr>
          <a:xfrm>
            <a:off x="7891234" y="3588783"/>
            <a:ext cx="462370" cy="1"/>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52" name="Rectangle 51"/>
          <p:cNvSpPr/>
          <p:nvPr/>
        </p:nvSpPr>
        <p:spPr>
          <a:xfrm>
            <a:off x="6984176" y="2189305"/>
            <a:ext cx="1878276" cy="282529"/>
          </a:xfrm>
          <a:prstGeom prst="rect">
            <a:avLst/>
          </a:prstGeom>
          <a:ln>
            <a:noFill/>
          </a:ln>
        </p:spPr>
        <p:txBody>
          <a:bodyPr wrap="square" tIns="0" rIns="0" bIns="0" anchor="ctr" anchorCtr="0">
            <a:spAutoFit/>
          </a:bodyPr>
          <a:lstStyle/>
          <a:p>
            <a:pPr defTabSz="685805">
              <a:defRPr/>
            </a:pPr>
            <a:r>
              <a:rPr lang="en-US" sz="900" kern="0" dirty="0">
                <a:solidFill>
                  <a:schemeClr val="accent6"/>
                </a:solidFill>
              </a:rPr>
              <a:t>Production incidents are hard to debug</a:t>
            </a:r>
          </a:p>
        </p:txBody>
      </p:sp>
      <p:cxnSp>
        <p:nvCxnSpPr>
          <p:cNvPr id="53" name="Straight Connector 52"/>
          <p:cNvCxnSpPr>
            <a:endCxn id="52" idx="2"/>
          </p:cNvCxnSpPr>
          <p:nvPr/>
        </p:nvCxnSpPr>
        <p:spPr>
          <a:xfrm flipV="1">
            <a:off x="7532864" y="2471834"/>
            <a:ext cx="390450" cy="766044"/>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cxnSp>
        <p:nvCxnSpPr>
          <p:cNvPr id="54" name="Straight Connector 53"/>
          <p:cNvCxnSpPr/>
          <p:nvPr/>
        </p:nvCxnSpPr>
        <p:spPr>
          <a:xfrm>
            <a:off x="6071498" y="1973278"/>
            <a:ext cx="0" cy="3634431"/>
          </a:xfrm>
          <a:prstGeom prst="line">
            <a:avLst/>
          </a:prstGeom>
          <a:noFill/>
          <a:ln w="25400" cap="flat" cmpd="sng" algn="ctr">
            <a:solidFill>
              <a:schemeClr val="accent2"/>
            </a:solidFill>
            <a:prstDash val="solid"/>
          </a:ln>
          <a:effectLst/>
        </p:spPr>
      </p:cxnSp>
      <p:cxnSp>
        <p:nvCxnSpPr>
          <p:cNvPr id="55" name="Straight Connector 54"/>
          <p:cNvCxnSpPr/>
          <p:nvPr/>
        </p:nvCxnSpPr>
        <p:spPr>
          <a:xfrm flipH="1">
            <a:off x="5036633" y="5049436"/>
            <a:ext cx="980050" cy="433009"/>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56" name="Freeform 15"/>
          <p:cNvSpPr>
            <a:spLocks/>
          </p:cNvSpPr>
          <p:nvPr/>
        </p:nvSpPr>
        <p:spPr bwMode="auto">
          <a:xfrm rot="10800000">
            <a:off x="4808156" y="2183228"/>
            <a:ext cx="989816" cy="125747"/>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1200" kern="0" dirty="0">
              <a:gradFill>
                <a:gsLst>
                  <a:gs pos="0">
                    <a:srgbClr val="FFFFFF"/>
                  </a:gs>
                  <a:gs pos="100000">
                    <a:srgbClr val="FFFFFF"/>
                  </a:gs>
                </a:gsLst>
                <a:lin ang="5400000" scaled="0"/>
              </a:gradFill>
            </a:endParaRPr>
          </a:p>
        </p:txBody>
      </p:sp>
      <p:grpSp>
        <p:nvGrpSpPr>
          <p:cNvPr id="57" name="Group 56"/>
          <p:cNvGrpSpPr/>
          <p:nvPr/>
        </p:nvGrpSpPr>
        <p:grpSpPr>
          <a:xfrm>
            <a:off x="2234828" y="4106961"/>
            <a:ext cx="2166486" cy="607724"/>
            <a:chOff x="1510180" y="4310258"/>
            <a:chExt cx="2888894" cy="810366"/>
          </a:xfrm>
        </p:grpSpPr>
        <p:sp>
          <p:nvSpPr>
            <p:cNvPr id="58" name="Rectangle 57"/>
            <p:cNvSpPr/>
            <p:nvPr/>
          </p:nvSpPr>
          <p:spPr>
            <a:xfrm>
              <a:off x="1510180" y="4743887"/>
              <a:ext cx="2297802" cy="376737"/>
            </a:xfrm>
            <a:prstGeom prst="rect">
              <a:avLst/>
            </a:prstGeom>
            <a:ln>
              <a:noFill/>
            </a:ln>
          </p:spPr>
          <p:txBody>
            <a:bodyPr wrap="square" lIns="0" tIns="0" rIns="68574" bIns="0">
              <a:spAutoFit/>
            </a:bodyPr>
            <a:lstStyle/>
            <a:p>
              <a:pPr algn="r">
                <a:defRPr/>
              </a:pPr>
              <a:r>
                <a:rPr lang="en-US" sz="900" kern="0" dirty="0">
                  <a:solidFill>
                    <a:schemeClr val="accent6"/>
                  </a:solidFill>
                </a:rPr>
                <a:t>Unable to reproduce error in development environment</a:t>
              </a:r>
            </a:p>
          </p:txBody>
        </p:sp>
        <p:cxnSp>
          <p:nvCxnSpPr>
            <p:cNvPr id="59" name="Straight Connector 58"/>
            <p:cNvCxnSpPr>
              <a:endCxn id="58" idx="3"/>
            </p:cNvCxnSpPr>
            <p:nvPr/>
          </p:nvCxnSpPr>
          <p:spPr>
            <a:xfrm flipH="1">
              <a:off x="3807982" y="4310258"/>
              <a:ext cx="591092" cy="621998"/>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grpSp>
      <p:sp>
        <p:nvSpPr>
          <p:cNvPr id="60" name="Oval 59"/>
          <p:cNvSpPr/>
          <p:nvPr/>
        </p:nvSpPr>
        <p:spPr bwMode="auto">
          <a:xfrm rot="852847">
            <a:off x="1146417" y="3072888"/>
            <a:ext cx="6485186" cy="2708439"/>
          </a:xfrm>
          <a:prstGeom prst="ellipse">
            <a:avLst/>
          </a:prstGeom>
          <a:solidFill>
            <a:schemeClr val="accent1">
              <a:alpha val="20000"/>
            </a:schemeClr>
          </a:solidFill>
          <a:ln w="3810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Oval 60"/>
          <p:cNvSpPr/>
          <p:nvPr/>
        </p:nvSpPr>
        <p:spPr bwMode="auto">
          <a:xfrm>
            <a:off x="6526034" y="1473884"/>
            <a:ext cx="2404110" cy="1903901"/>
          </a:xfrm>
          <a:prstGeom prst="ellipse">
            <a:avLst/>
          </a:prstGeom>
          <a:solidFill>
            <a:schemeClr val="accent1">
              <a:alpha val="20000"/>
            </a:schemeClr>
          </a:solidFill>
          <a:ln w="3810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34047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9" grpId="0"/>
      <p:bldP spid="50"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738664"/>
          </a:xfrm>
          <a:prstGeom prst="rect">
            <a:avLst/>
          </a:prstGeom>
        </p:spPr>
        <p:txBody>
          <a:bodyPr/>
          <a:lstStyle/>
          <a:p>
            <a:pPr marL="0" indent="0">
              <a:buNone/>
            </a:pPr>
            <a:r>
              <a:rPr lang="en-US" dirty="0" smtClean="0"/>
              <a:t>And each did its part </a:t>
            </a:r>
          </a:p>
        </p:txBody>
      </p:sp>
      <p:sp>
        <p:nvSpPr>
          <p:cNvPr id="4" name="Title 3"/>
          <p:cNvSpPr>
            <a:spLocks noGrp="1"/>
          </p:cNvSpPr>
          <p:nvPr>
            <p:ph type="title"/>
          </p:nvPr>
        </p:nvSpPr>
        <p:spPr>
          <a:prstGeom prst="rect">
            <a:avLst/>
          </a:prstGeom>
        </p:spPr>
        <p:txBody>
          <a:bodyPr/>
          <a:lstStyle/>
          <a:p>
            <a:r>
              <a:rPr lang="en-US" sz="4799" dirty="0" smtClean="0"/>
              <a:t>Once, there were 3 “monitoring” agents…</a:t>
            </a:r>
            <a:endParaRPr lang="en-US" dirty="0"/>
          </a:p>
        </p:txBody>
      </p:sp>
      <p:sp>
        <p:nvSpPr>
          <p:cNvPr id="3" name="Rounded Rectangle 2"/>
          <p:cNvSpPr/>
          <p:nvPr/>
        </p:nvSpPr>
        <p:spPr bwMode="auto">
          <a:xfrm>
            <a:off x="1265237" y="3954462"/>
            <a:ext cx="3048000" cy="2362200"/>
          </a:xfrm>
          <a:prstGeom prst="roundRect">
            <a:avLst/>
          </a:prstGeom>
          <a:solidFill>
            <a:srgbClr val="7FBA00"/>
          </a:solidFill>
          <a:ln>
            <a:solidFill>
              <a:srgbClr val="FFFFFF"/>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7589837" y="4048546"/>
            <a:ext cx="3048000" cy="2191916"/>
          </a:xfrm>
          <a:prstGeom prst="roundRect">
            <a:avLst/>
          </a:prstGeom>
          <a:solidFill>
            <a:schemeClr val="accent4">
              <a:lumMod val="75000"/>
            </a:schemeClr>
          </a:solidFill>
          <a:ln>
            <a:solidFill>
              <a:schemeClr val="tx1"/>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4463446" y="1820862"/>
            <a:ext cx="2971800" cy="2544974"/>
          </a:xfrm>
          <a:prstGeom prst="roundRect">
            <a:avLst/>
          </a:prstGeom>
          <a:solidFill>
            <a:schemeClr val="accent3"/>
          </a:solidFill>
          <a:ln>
            <a:solidFill>
              <a:srgbClr val="FFFFFF"/>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1514533" y="4323032"/>
            <a:ext cx="2642184" cy="1625060"/>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Operations Manager Agent</a:t>
            </a:r>
          </a:p>
        </p:txBody>
      </p:sp>
      <p:sp>
        <p:nvSpPr>
          <p:cNvPr id="9" name="TextBox 8"/>
          <p:cNvSpPr txBox="1"/>
          <p:nvPr/>
        </p:nvSpPr>
        <p:spPr>
          <a:xfrm>
            <a:off x="4628124" y="1891402"/>
            <a:ext cx="2667000" cy="2511457"/>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.NET Application Performance Monitoring (AVIcode)</a:t>
            </a:r>
          </a:p>
        </p:txBody>
      </p:sp>
      <p:sp>
        <p:nvSpPr>
          <p:cNvPr id="10" name="TextBox 9"/>
          <p:cNvSpPr txBox="1"/>
          <p:nvPr/>
        </p:nvSpPr>
        <p:spPr>
          <a:xfrm>
            <a:off x="7818437" y="4544631"/>
            <a:ext cx="2514600" cy="1181862"/>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IntelliTrace Collector</a:t>
            </a:r>
          </a:p>
        </p:txBody>
      </p:sp>
    </p:spTree>
    <p:extLst>
      <p:ext uri="{BB962C8B-B14F-4D97-AF65-F5344CB8AC3E}">
        <p14:creationId xmlns:p14="http://schemas.microsoft.com/office/powerpoint/2010/main" val="237872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sz="4799" dirty="0" smtClean="0"/>
              <a:t>Now, there’s only 1 agent…</a:t>
            </a:r>
            <a:endParaRPr lang="en-US" dirty="0"/>
          </a:p>
        </p:txBody>
      </p:sp>
      <p:graphicFrame>
        <p:nvGraphicFramePr>
          <p:cNvPr id="3" name="Diagram 2"/>
          <p:cNvGraphicFramePr/>
          <p:nvPr>
            <p:extLst>
              <p:ext uri="{D42A27DB-BD31-4B8C-83A1-F6EECF244321}">
                <p14:modId xmlns:p14="http://schemas.microsoft.com/office/powerpoint/2010/main" val="108523359"/>
              </p:ext>
            </p:extLst>
          </p:nvPr>
        </p:nvGraphicFramePr>
        <p:xfrm>
          <a:off x="2255838" y="1467203"/>
          <a:ext cx="7696200" cy="5078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11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2092881"/>
          </a:xfrm>
          <a:prstGeom prst="rect">
            <a:avLst/>
          </a:prstGeom>
        </p:spPr>
        <p:txBody>
          <a:bodyPr/>
          <a:lstStyle/>
          <a:p>
            <a:r>
              <a:rPr lang="en-US" dirty="0"/>
              <a:t>Infrastructure monitoring  </a:t>
            </a:r>
            <a:endParaRPr lang="en-US" dirty="0" smtClean="0"/>
          </a:p>
          <a:p>
            <a:r>
              <a:rPr lang="en-US" dirty="0" smtClean="0"/>
              <a:t>Detailed </a:t>
            </a:r>
            <a:r>
              <a:rPr lang="en-US" dirty="0"/>
              <a:t>app monitoring in </a:t>
            </a:r>
            <a:r>
              <a:rPr lang="en-US" dirty="0" smtClean="0"/>
              <a:t>production</a:t>
            </a:r>
          </a:p>
          <a:p>
            <a:r>
              <a:rPr lang="en-US" dirty="0" smtClean="0"/>
              <a:t>Integration </a:t>
            </a:r>
            <a:r>
              <a:rPr lang="en-US" dirty="0"/>
              <a:t>with the developer </a:t>
            </a:r>
            <a:r>
              <a:rPr lang="en-US" dirty="0" smtClean="0"/>
              <a:t>environment </a:t>
            </a:r>
            <a:endParaRPr lang="en-US" dirty="0"/>
          </a:p>
        </p:txBody>
      </p:sp>
      <p:sp>
        <p:nvSpPr>
          <p:cNvPr id="4" name="Title 3"/>
          <p:cNvSpPr>
            <a:spLocks noGrp="1"/>
          </p:cNvSpPr>
          <p:nvPr>
            <p:ph type="title"/>
          </p:nvPr>
        </p:nvSpPr>
        <p:spPr>
          <a:prstGeom prst="rect">
            <a:avLst/>
          </a:prstGeom>
        </p:spPr>
        <p:txBody>
          <a:bodyPr/>
          <a:lstStyle/>
          <a:p>
            <a:r>
              <a:rPr lang="en-US" sz="4799" dirty="0" smtClean="0"/>
              <a:t>That delivers:</a:t>
            </a:r>
            <a:endParaRPr lang="en-US" dirty="0"/>
          </a:p>
        </p:txBody>
      </p:sp>
      <p:sp>
        <p:nvSpPr>
          <p:cNvPr id="7" name="TextBox 6"/>
          <p:cNvSpPr txBox="1"/>
          <p:nvPr/>
        </p:nvSpPr>
        <p:spPr>
          <a:xfrm>
            <a:off x="5590942" y="5961610"/>
            <a:ext cx="1950464" cy="37484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836" dirty="0"/>
              <a:t>MMA</a:t>
            </a:r>
          </a:p>
        </p:txBody>
      </p:sp>
      <p:sp>
        <p:nvSpPr>
          <p:cNvPr id="8" name="TextBox 7"/>
          <p:cNvSpPr txBox="1"/>
          <p:nvPr/>
        </p:nvSpPr>
        <p:spPr>
          <a:xfrm>
            <a:off x="8351837" y="5129943"/>
            <a:ext cx="1950464" cy="657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836" dirty="0" smtClean="0"/>
              <a:t>Operations Manager</a:t>
            </a:r>
            <a:endParaRPr lang="en-US" sz="1836" dirty="0"/>
          </a:p>
        </p:txBody>
      </p:sp>
      <p:sp>
        <p:nvSpPr>
          <p:cNvPr id="9" name="TextBox 8"/>
          <p:cNvSpPr txBox="1"/>
          <p:nvPr/>
        </p:nvSpPr>
        <p:spPr>
          <a:xfrm>
            <a:off x="8351837" y="5961902"/>
            <a:ext cx="1950464" cy="374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836" dirty="0"/>
              <a:t>Local</a:t>
            </a:r>
          </a:p>
        </p:txBody>
      </p:sp>
      <p:cxnSp>
        <p:nvCxnSpPr>
          <p:cNvPr id="10" name="Straight Arrow Connector 9"/>
          <p:cNvCxnSpPr>
            <a:stCxn id="7" idx="3"/>
            <a:endCxn id="8" idx="1"/>
          </p:cNvCxnSpPr>
          <p:nvPr/>
        </p:nvCxnSpPr>
        <p:spPr>
          <a:xfrm flipV="1">
            <a:off x="7541406" y="5458623"/>
            <a:ext cx="810431" cy="69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9" idx="1"/>
          </p:cNvCxnSpPr>
          <p:nvPr/>
        </p:nvCxnSpPr>
        <p:spPr>
          <a:xfrm>
            <a:off x="7541406" y="6149033"/>
            <a:ext cx="810431" cy="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rot="10800000" flipV="1">
            <a:off x="6024376" y="5144798"/>
            <a:ext cx="1083590" cy="816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3" name="TextBox 12"/>
          <p:cNvSpPr txBox="1"/>
          <p:nvPr/>
        </p:nvSpPr>
        <p:spPr>
          <a:xfrm>
            <a:off x="5416242" y="4378391"/>
            <a:ext cx="2433188" cy="75155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28" dirty="0"/>
              <a:t>Monitored Entity (i.e. Windows Computer or .NET Application)</a:t>
            </a:r>
            <a:endParaRPr lang="en-US" sz="1632" dirty="0"/>
          </a:p>
        </p:txBody>
      </p:sp>
      <p:sp>
        <p:nvSpPr>
          <p:cNvPr id="14" name="TextBox 13"/>
          <p:cNvSpPr txBox="1"/>
          <p:nvPr/>
        </p:nvSpPr>
        <p:spPr>
          <a:xfrm>
            <a:off x="2015093" y="5817561"/>
            <a:ext cx="3034053" cy="657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836" dirty="0"/>
              <a:t>Management Packs, configuration, PowerShell</a:t>
            </a:r>
          </a:p>
        </p:txBody>
      </p:sp>
      <p:cxnSp>
        <p:nvCxnSpPr>
          <p:cNvPr id="15" name="Straight Arrow Connector 14"/>
          <p:cNvCxnSpPr>
            <a:stCxn id="14" idx="3"/>
            <a:endCxn id="7" idx="1"/>
          </p:cNvCxnSpPr>
          <p:nvPr/>
        </p:nvCxnSpPr>
        <p:spPr>
          <a:xfrm>
            <a:off x="5049146" y="6146241"/>
            <a:ext cx="541796" cy="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541406" y="4566745"/>
            <a:ext cx="2760896" cy="1582290"/>
            <a:chOff x="5545006" y="3358204"/>
            <a:chExt cx="2030255" cy="1163554"/>
          </a:xfrm>
        </p:grpSpPr>
        <p:sp>
          <p:nvSpPr>
            <p:cNvPr id="20" name="TextBox 19"/>
            <p:cNvSpPr txBox="1"/>
            <p:nvPr/>
          </p:nvSpPr>
          <p:spPr>
            <a:xfrm>
              <a:off x="6140966" y="3358204"/>
              <a:ext cx="1434295" cy="27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836" dirty="0"/>
                <a:t>AppInsights</a:t>
              </a:r>
            </a:p>
          </p:txBody>
        </p:sp>
        <p:cxnSp>
          <p:nvCxnSpPr>
            <p:cNvPr id="21" name="Straight Arrow Connector 20"/>
            <p:cNvCxnSpPr>
              <a:stCxn id="7" idx="3"/>
              <a:endCxn id="20" idx="1"/>
            </p:cNvCxnSpPr>
            <p:nvPr/>
          </p:nvCxnSpPr>
          <p:spPr>
            <a:xfrm flipV="1">
              <a:off x="5545006" y="3496028"/>
              <a:ext cx="595960" cy="1025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558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Autofit/>
          </a:bodyPr>
          <a:lstStyle/>
          <a:p>
            <a:pPr marL="0" indent="0">
              <a:spcAft>
                <a:spcPts val="1199"/>
              </a:spcAft>
              <a:buNone/>
            </a:pPr>
            <a:r>
              <a:rPr lang="en-US" sz="2400" dirty="0" smtClean="0"/>
              <a:t>A service </a:t>
            </a:r>
            <a:r>
              <a:rPr lang="en-US" sz="2400" dirty="0"/>
              <a:t>that monitors computer infrastructure and application health. C</a:t>
            </a:r>
            <a:r>
              <a:rPr lang="en-US" sz="2400" dirty="0" smtClean="0"/>
              <a:t>ollects </a:t>
            </a:r>
            <a:r>
              <a:rPr lang="en-US" sz="2400" dirty="0"/>
              <a:t>various diagnostic data, such as performance metrics, event logs, and traces. </a:t>
            </a:r>
          </a:p>
          <a:p>
            <a:pPr marL="0" indent="0">
              <a:spcAft>
                <a:spcPts val="1199"/>
              </a:spcAft>
              <a:buNone/>
            </a:pPr>
            <a:r>
              <a:rPr lang="en-US" sz="2400" dirty="0" smtClean="0"/>
              <a:t>Includes </a:t>
            </a:r>
            <a:r>
              <a:rPr lang="en-US" sz="2400" dirty="0"/>
              <a:t>the full functionality of System Center Operations </a:t>
            </a:r>
            <a:r>
              <a:rPr lang="en-US" sz="2400" dirty="0" smtClean="0"/>
              <a:t>Manager </a:t>
            </a:r>
            <a:r>
              <a:rPr lang="en-US" sz="2400" dirty="0"/>
              <a:t>agent, .NET APM, and IntelliTrace </a:t>
            </a:r>
            <a:r>
              <a:rPr lang="en-US" sz="2400" dirty="0" smtClean="0"/>
              <a:t>Collector. Can </a:t>
            </a:r>
            <a:r>
              <a:rPr lang="en-US" sz="2400" dirty="0"/>
              <a:t>be used for monitoring applications that are running in production environments.</a:t>
            </a:r>
          </a:p>
          <a:p>
            <a:pPr marL="0" indent="0">
              <a:spcAft>
                <a:spcPts val="1199"/>
              </a:spcAft>
              <a:buNone/>
            </a:pPr>
            <a:r>
              <a:rPr lang="en-US" sz="2400" dirty="0" smtClean="0"/>
              <a:t>Can be </a:t>
            </a:r>
            <a:r>
              <a:rPr lang="en-US" sz="2400" dirty="0"/>
              <a:t>used as part of </a:t>
            </a:r>
            <a:r>
              <a:rPr lang="en-US" sz="2400" b="1" dirty="0"/>
              <a:t>Application Insights for Visual Studio Online</a:t>
            </a:r>
            <a:r>
              <a:rPr lang="en-US" sz="2400" dirty="0"/>
              <a:t>, as a </a:t>
            </a:r>
            <a:r>
              <a:rPr lang="en-US" sz="2400" b="1" dirty="0"/>
              <a:t>stand-alone monitoring tool</a:t>
            </a:r>
            <a:r>
              <a:rPr lang="en-US" sz="2400" dirty="0"/>
              <a:t>, or together with </a:t>
            </a:r>
            <a:r>
              <a:rPr lang="en-US" sz="2400" b="1" dirty="0" smtClean="0"/>
              <a:t>Operations Manager</a:t>
            </a:r>
            <a:r>
              <a:rPr lang="en-US" sz="2400" dirty="0" smtClean="0"/>
              <a:t>. </a:t>
            </a:r>
            <a:endParaRPr lang="en-US" sz="2400" dirty="0"/>
          </a:p>
          <a:p>
            <a:pPr marL="0" indent="0">
              <a:spcAft>
                <a:spcPts val="1199"/>
              </a:spcAft>
              <a:buNone/>
            </a:pPr>
            <a:r>
              <a:rPr lang="en-US" sz="2400" dirty="0"/>
              <a:t>Visual Studio Ultimate lets you analyze the collected application traces (IntelliTrace logs) and troubleshoot issues with application code.</a:t>
            </a:r>
          </a:p>
        </p:txBody>
      </p:sp>
      <p:sp>
        <p:nvSpPr>
          <p:cNvPr id="2" name="Title 1"/>
          <p:cNvSpPr>
            <a:spLocks noGrp="1"/>
          </p:cNvSpPr>
          <p:nvPr>
            <p:ph type="title"/>
          </p:nvPr>
        </p:nvSpPr>
        <p:spPr>
          <a:prstGeom prst="rect">
            <a:avLst/>
          </a:prstGeom>
        </p:spPr>
        <p:txBody>
          <a:bodyPr/>
          <a:lstStyle/>
          <a:p>
            <a:r>
              <a:rPr lang="en-US" dirty="0" smtClean="0"/>
              <a:t>What is Microsoft Monitoring Agent?</a:t>
            </a:r>
            <a:endParaRPr lang="en-US" dirty="0"/>
          </a:p>
        </p:txBody>
      </p:sp>
    </p:spTree>
    <p:extLst>
      <p:ext uri="{BB962C8B-B14F-4D97-AF65-F5344CB8AC3E}">
        <p14:creationId xmlns:p14="http://schemas.microsoft.com/office/powerpoint/2010/main" val="818444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Comparing Monitoring Approaches for .NET Applications</a:t>
            </a:r>
            <a:endParaRPr lang="en-US" dirty="0"/>
          </a:p>
        </p:txBody>
      </p:sp>
    </p:spTree>
    <p:extLst>
      <p:ext uri="{BB962C8B-B14F-4D97-AF65-F5344CB8AC3E}">
        <p14:creationId xmlns:p14="http://schemas.microsoft.com/office/powerpoint/2010/main" val="34624179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New DevOps Agent: </a:t>
            </a:r>
            <a:br>
              <a:rPr lang="en-US" sz="3600" dirty="0" smtClean="0"/>
            </a:br>
            <a:r>
              <a:rPr lang="en-US" sz="3600" dirty="0" smtClean="0"/>
              <a:t>Application Performance Monitoring in Microsoft System Center 2012 R2</a:t>
            </a:r>
            <a:endParaRPr lang="en-US" sz="3600" dirty="0"/>
          </a:p>
        </p:txBody>
      </p:sp>
      <p:sp>
        <p:nvSpPr>
          <p:cNvPr id="3" name="Text Placeholder 2"/>
          <p:cNvSpPr>
            <a:spLocks noGrp="1"/>
          </p:cNvSpPr>
          <p:nvPr>
            <p:ph type="body" sz="quarter" idx="14"/>
          </p:nvPr>
        </p:nvSpPr>
        <p:spPr/>
        <p:txBody>
          <a:bodyPr/>
          <a:lstStyle/>
          <a:p>
            <a:r>
              <a:rPr lang="en-US" dirty="0" smtClean="0"/>
              <a:t>Byron Ricks</a:t>
            </a:r>
          </a:p>
          <a:p>
            <a:r>
              <a:rPr lang="en-US" dirty="0" smtClean="0"/>
              <a:t>Senior Technical Writer</a:t>
            </a:r>
          </a:p>
          <a:p>
            <a:r>
              <a:rPr lang="en-US" dirty="0" smtClean="0"/>
              <a:t>Microsoft</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DCIM-B218</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226798"/>
          </a:xfrm>
          <a:prstGeom prst="rect">
            <a:avLst/>
          </a:prstGeom>
        </p:spPr>
        <p:txBody>
          <a:bodyPr/>
          <a:lstStyle/>
          <a:p>
            <a:pPr marL="0" indent="0">
              <a:buNone/>
            </a:pPr>
            <a:r>
              <a:rPr lang="en-US" dirty="0" smtClean="0"/>
              <a:t>Three ways to monitor .NET Apps</a:t>
            </a:r>
            <a:endParaRPr lang="en-US" dirty="0"/>
          </a:p>
          <a:p>
            <a:pPr marL="1004518" lvl="1" indent="-514350">
              <a:spcBef>
                <a:spcPts val="816"/>
              </a:spcBef>
              <a:buFont typeface="+mj-lt"/>
              <a:buAutoNum type="arabicPeriod"/>
            </a:pPr>
            <a:r>
              <a:rPr lang="en-US" sz="3200" dirty="0" smtClean="0">
                <a:latin typeface="+mj-lt"/>
              </a:rPr>
              <a:t>Operations Manager and .NET APM</a:t>
            </a:r>
          </a:p>
          <a:p>
            <a:pPr marL="1004518" lvl="1" indent="-514350">
              <a:spcBef>
                <a:spcPts val="816"/>
              </a:spcBef>
              <a:buFont typeface="+mj-lt"/>
              <a:buAutoNum type="arabicPeriod"/>
            </a:pPr>
            <a:r>
              <a:rPr lang="en-US" sz="3200" dirty="0" smtClean="0">
                <a:latin typeface="+mj-lt"/>
              </a:rPr>
              <a:t>Application Insights (Visual Studio Online)</a:t>
            </a:r>
          </a:p>
          <a:p>
            <a:pPr marL="1004518" lvl="1" indent="-514350">
              <a:spcBef>
                <a:spcPts val="816"/>
              </a:spcBef>
              <a:buFont typeface="+mj-lt"/>
              <a:buAutoNum type="arabicPeriod"/>
            </a:pPr>
            <a:r>
              <a:rPr lang="en-US" sz="3200" dirty="0" smtClean="0">
                <a:latin typeface="+mj-lt"/>
              </a:rPr>
              <a:t>Stand-alone monitoring with local collection</a:t>
            </a:r>
          </a:p>
          <a:p>
            <a:pPr marL="718768" lvl="2" indent="0">
              <a:spcBef>
                <a:spcPts val="816"/>
              </a:spcBef>
              <a:buNone/>
            </a:pPr>
            <a:r>
              <a:rPr lang="en-US" sz="3200" dirty="0" smtClean="0">
                <a:latin typeface="+mj-lt"/>
              </a:rPr>
              <a:t>- Always on monitoring</a:t>
            </a:r>
          </a:p>
          <a:p>
            <a:pPr marL="718768" lvl="2" indent="0">
              <a:spcBef>
                <a:spcPts val="816"/>
              </a:spcBef>
              <a:buNone/>
            </a:pPr>
            <a:r>
              <a:rPr lang="en-US" sz="3200" dirty="0" smtClean="0">
                <a:latin typeface="+mj-lt"/>
              </a:rPr>
              <a:t>- On demand monitoring</a:t>
            </a:r>
          </a:p>
          <a:p>
            <a:pPr marL="718768" lvl="2" indent="0">
              <a:spcBef>
                <a:spcPts val="816"/>
              </a:spcBef>
              <a:buNone/>
            </a:pPr>
            <a:endParaRPr lang="en-US" sz="2000" dirty="0"/>
          </a:p>
          <a:p>
            <a:pPr marL="731468" lvl="1">
              <a:spcBef>
                <a:spcPts val="816"/>
              </a:spcBef>
            </a:pPr>
            <a:endParaRPr lang="en-US" sz="2000" dirty="0"/>
          </a:p>
        </p:txBody>
      </p:sp>
      <p:sp>
        <p:nvSpPr>
          <p:cNvPr id="2" name="Title 1"/>
          <p:cNvSpPr>
            <a:spLocks noGrp="1"/>
          </p:cNvSpPr>
          <p:nvPr>
            <p:ph type="title"/>
          </p:nvPr>
        </p:nvSpPr>
        <p:spPr>
          <a:prstGeom prst="rect">
            <a:avLst/>
          </a:prstGeom>
        </p:spPr>
        <p:txBody>
          <a:bodyPr/>
          <a:lstStyle/>
          <a:p>
            <a:r>
              <a:rPr lang="en-US" sz="4080" dirty="0" smtClean="0"/>
              <a:t>Comparing Monitoring Approaches for .NET Apps</a:t>
            </a:r>
            <a:endParaRPr lang="en-US" sz="4080" dirty="0"/>
          </a:p>
        </p:txBody>
      </p:sp>
    </p:spTree>
    <p:extLst>
      <p:ext uri="{BB962C8B-B14F-4D97-AF65-F5344CB8AC3E}">
        <p14:creationId xmlns:p14="http://schemas.microsoft.com/office/powerpoint/2010/main" val="3088260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611793"/>
          </a:xfrm>
          <a:prstGeom prst="rect">
            <a:avLst/>
          </a:prstGeom>
        </p:spPr>
        <p:txBody>
          <a:bodyPr/>
          <a:lstStyle/>
          <a:p>
            <a:pPr marL="0" indent="0">
              <a:buNone/>
            </a:pPr>
            <a:r>
              <a:rPr lang="en-US" dirty="0" smtClean="0"/>
              <a:t>Continuous monitoring with System Center APM</a:t>
            </a:r>
          </a:p>
          <a:p>
            <a:pPr marL="731468" lvl="1">
              <a:spcBef>
                <a:spcPts val="816"/>
              </a:spcBef>
            </a:pPr>
            <a:r>
              <a:rPr lang="en-US" sz="2800" dirty="0" smtClean="0">
                <a:latin typeface="+mj-lt"/>
              </a:rPr>
              <a:t>Use when you have System Center Operations Manager</a:t>
            </a:r>
          </a:p>
          <a:p>
            <a:pPr marL="731468" lvl="1">
              <a:spcBef>
                <a:spcPts val="816"/>
              </a:spcBef>
            </a:pPr>
            <a:r>
              <a:rPr lang="en-US" sz="2800" dirty="0" smtClean="0">
                <a:latin typeface="+mj-lt"/>
              </a:rPr>
              <a:t>Continuous monitoring good for baseline performance and notification of failures</a:t>
            </a:r>
          </a:p>
          <a:p>
            <a:pPr marL="731468" lvl="1">
              <a:spcBef>
                <a:spcPts val="816"/>
              </a:spcBef>
            </a:pPr>
            <a:r>
              <a:rPr lang="en-US" sz="2800" dirty="0" smtClean="0">
                <a:latin typeface="+mj-lt"/>
              </a:rPr>
              <a:t>Configure using .NET APM template in Operations Manager</a:t>
            </a:r>
          </a:p>
          <a:p>
            <a:pPr marL="731468" lvl="1">
              <a:spcBef>
                <a:spcPts val="816"/>
              </a:spcBef>
            </a:pPr>
            <a:r>
              <a:rPr lang="en-US" sz="2800" dirty="0" smtClean="0">
                <a:latin typeface="+mj-lt"/>
              </a:rPr>
              <a:t>Typically IT Operations approach to receive alerts about app performance/failures</a:t>
            </a:r>
          </a:p>
          <a:p>
            <a:pPr marL="731468" lvl="1">
              <a:spcBef>
                <a:spcPts val="816"/>
              </a:spcBef>
            </a:pPr>
            <a:r>
              <a:rPr lang="en-US" sz="2800" dirty="0" smtClean="0">
                <a:latin typeface="+mj-lt"/>
              </a:rPr>
              <a:t>IT Ops can convert data from APM alerts into Microsoft IntelliTrace format and route alerts to Visual Studio TFS work items by using TFS synchronization</a:t>
            </a:r>
          </a:p>
          <a:p>
            <a:pPr marL="731468" lvl="1">
              <a:spcBef>
                <a:spcPts val="816"/>
              </a:spcBef>
            </a:pPr>
            <a:r>
              <a:rPr lang="en-US" sz="2800" dirty="0" smtClean="0">
                <a:latin typeface="+mj-lt"/>
              </a:rPr>
              <a:t>IT Operations owns the environment</a:t>
            </a:r>
          </a:p>
          <a:p>
            <a:pPr marL="731468" lvl="1">
              <a:spcBef>
                <a:spcPts val="816"/>
              </a:spcBef>
            </a:pPr>
            <a:endParaRPr lang="en-US" sz="2000" dirty="0"/>
          </a:p>
        </p:txBody>
      </p:sp>
      <p:sp>
        <p:nvSpPr>
          <p:cNvPr id="2" name="Title 1"/>
          <p:cNvSpPr>
            <a:spLocks noGrp="1"/>
          </p:cNvSpPr>
          <p:nvPr>
            <p:ph type="title"/>
          </p:nvPr>
        </p:nvSpPr>
        <p:spPr>
          <a:prstGeom prst="rect">
            <a:avLst/>
          </a:prstGeom>
        </p:spPr>
        <p:txBody>
          <a:bodyPr/>
          <a:lstStyle/>
          <a:p>
            <a:r>
              <a:rPr lang="en-US" sz="4080" dirty="0" smtClean="0"/>
              <a:t>Comparing Monitoring Approaches for .NET Apps</a:t>
            </a:r>
            <a:endParaRPr lang="en-US" sz="4080" dirty="0"/>
          </a:p>
        </p:txBody>
      </p:sp>
    </p:spTree>
    <p:extLst>
      <p:ext uri="{BB962C8B-B14F-4D97-AF65-F5344CB8AC3E}">
        <p14:creationId xmlns:p14="http://schemas.microsoft.com/office/powerpoint/2010/main" val="883899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985433"/>
          </a:xfrm>
          <a:prstGeom prst="rect">
            <a:avLst/>
          </a:prstGeom>
        </p:spPr>
        <p:txBody>
          <a:bodyPr/>
          <a:lstStyle/>
          <a:p>
            <a:pPr marL="0" indent="0">
              <a:buNone/>
            </a:pPr>
            <a:r>
              <a:rPr lang="en-US" dirty="0" smtClean="0"/>
              <a:t>Monitoring with Application Insights</a:t>
            </a:r>
            <a:endParaRPr lang="en-US" dirty="0"/>
          </a:p>
          <a:p>
            <a:pPr marL="731468" lvl="1">
              <a:spcBef>
                <a:spcPts val="816"/>
              </a:spcBef>
            </a:pPr>
            <a:r>
              <a:rPr lang="en-US" sz="2800" dirty="0" smtClean="0">
                <a:latin typeface="+mj-lt"/>
              </a:rPr>
              <a:t>No infrastructure to host (in contrast to APM) – Application Insights is hosted by Microsoft</a:t>
            </a:r>
          </a:p>
          <a:p>
            <a:pPr marL="731468" lvl="1">
              <a:spcBef>
                <a:spcPts val="816"/>
              </a:spcBef>
            </a:pPr>
            <a:r>
              <a:rPr lang="en-US" sz="2800" dirty="0" smtClean="0">
                <a:latin typeface="+mj-lt"/>
              </a:rPr>
              <a:t>Rich data and visualization, significantly more data collected and shown for apps compared to local monitoring</a:t>
            </a:r>
          </a:p>
          <a:p>
            <a:pPr marL="731468" lvl="1">
              <a:spcBef>
                <a:spcPts val="816"/>
              </a:spcBef>
            </a:pPr>
            <a:r>
              <a:rPr lang="en-US" sz="2800" dirty="0" smtClean="0">
                <a:latin typeface="+mj-lt"/>
              </a:rPr>
              <a:t>Needs subscription, Internet connection, and sends data</a:t>
            </a:r>
            <a:endParaRPr lang="en-US" sz="2800" dirty="0">
              <a:latin typeface="+mj-lt"/>
            </a:endParaRPr>
          </a:p>
        </p:txBody>
      </p:sp>
      <p:sp>
        <p:nvSpPr>
          <p:cNvPr id="2" name="Title 1"/>
          <p:cNvSpPr>
            <a:spLocks noGrp="1"/>
          </p:cNvSpPr>
          <p:nvPr>
            <p:ph type="title"/>
          </p:nvPr>
        </p:nvSpPr>
        <p:spPr>
          <a:prstGeom prst="rect">
            <a:avLst/>
          </a:prstGeom>
        </p:spPr>
        <p:txBody>
          <a:bodyPr/>
          <a:lstStyle/>
          <a:p>
            <a:r>
              <a:rPr lang="en-US" sz="4080" dirty="0" smtClean="0"/>
              <a:t>Comparing Monitoring Approaches for .NET Apps</a:t>
            </a:r>
            <a:endParaRPr lang="en-US" sz="4080" dirty="0"/>
          </a:p>
        </p:txBody>
      </p:sp>
    </p:spTree>
    <p:extLst>
      <p:ext uri="{BB962C8B-B14F-4D97-AF65-F5344CB8AC3E}">
        <p14:creationId xmlns:p14="http://schemas.microsoft.com/office/powerpoint/2010/main" val="2626785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265783"/>
          </a:xfrm>
          <a:prstGeom prst="rect">
            <a:avLst/>
          </a:prstGeom>
        </p:spPr>
        <p:txBody>
          <a:bodyPr/>
          <a:lstStyle/>
          <a:p>
            <a:pPr marL="0" indent="0">
              <a:buNone/>
            </a:pPr>
            <a:r>
              <a:rPr lang="en-US" dirty="0" smtClean="0"/>
              <a:t>Local Monitoring: Always on &amp; On demand</a:t>
            </a:r>
            <a:endParaRPr lang="en-US" dirty="0"/>
          </a:p>
          <a:p>
            <a:pPr marL="490168" lvl="1" indent="0">
              <a:spcBef>
                <a:spcPts val="816"/>
              </a:spcBef>
              <a:buNone/>
            </a:pPr>
            <a:r>
              <a:rPr lang="en-US" dirty="0" smtClean="0">
                <a:solidFill>
                  <a:schemeClr val="tx2"/>
                </a:solidFill>
              </a:rPr>
              <a:t>Always on </a:t>
            </a:r>
          </a:p>
          <a:p>
            <a:pPr marL="947368" lvl="2">
              <a:spcBef>
                <a:spcPts val="816"/>
              </a:spcBef>
            </a:pPr>
            <a:r>
              <a:rPr lang="en-US" sz="2000" dirty="0" smtClean="0"/>
              <a:t>Use when you want to collect data snapshots whenever you want</a:t>
            </a:r>
          </a:p>
          <a:p>
            <a:pPr marL="947368" lvl="2">
              <a:spcBef>
                <a:spcPts val="816"/>
              </a:spcBef>
            </a:pPr>
            <a:r>
              <a:rPr lang="en-US" sz="2000" dirty="0" smtClean="0"/>
              <a:t>You are the owner of an environment</a:t>
            </a:r>
          </a:p>
          <a:p>
            <a:pPr marL="947368" lvl="2">
              <a:spcBef>
                <a:spcPts val="816"/>
              </a:spcBef>
            </a:pPr>
            <a:r>
              <a:rPr lang="en-US" sz="2000" dirty="0" smtClean="0"/>
              <a:t>Know the best times to collect traces</a:t>
            </a:r>
          </a:p>
          <a:p>
            <a:pPr marL="490168" lvl="1" indent="0">
              <a:spcBef>
                <a:spcPts val="816"/>
              </a:spcBef>
              <a:buNone/>
            </a:pPr>
            <a:endParaRPr lang="en-US" sz="2000" dirty="0" smtClean="0">
              <a:solidFill>
                <a:schemeClr val="tx2"/>
              </a:solidFill>
            </a:endParaRPr>
          </a:p>
          <a:p>
            <a:pPr marL="490168" lvl="1" indent="0">
              <a:spcBef>
                <a:spcPts val="816"/>
              </a:spcBef>
              <a:buNone/>
            </a:pPr>
            <a:r>
              <a:rPr lang="en-US" dirty="0" smtClean="0">
                <a:solidFill>
                  <a:schemeClr val="tx2"/>
                </a:solidFill>
              </a:rPr>
              <a:t>On </a:t>
            </a:r>
            <a:r>
              <a:rPr lang="en-US" dirty="0">
                <a:solidFill>
                  <a:schemeClr val="tx2"/>
                </a:solidFill>
              </a:rPr>
              <a:t>d</a:t>
            </a:r>
            <a:r>
              <a:rPr lang="en-US" dirty="0" smtClean="0">
                <a:solidFill>
                  <a:schemeClr val="tx2"/>
                </a:solidFill>
              </a:rPr>
              <a:t>emand </a:t>
            </a:r>
            <a:endParaRPr lang="en-US" dirty="0">
              <a:solidFill>
                <a:schemeClr val="tx2"/>
              </a:solidFill>
            </a:endParaRPr>
          </a:p>
          <a:p>
            <a:pPr marL="947368" lvl="2">
              <a:spcBef>
                <a:spcPts val="816"/>
              </a:spcBef>
            </a:pPr>
            <a:r>
              <a:rPr lang="en-US" sz="2000" dirty="0" smtClean="0"/>
              <a:t>Use when you want to collect more data for troubleshooting specific issues</a:t>
            </a:r>
          </a:p>
          <a:p>
            <a:pPr marL="947368" lvl="2">
              <a:spcBef>
                <a:spcPts val="816"/>
              </a:spcBef>
            </a:pPr>
            <a:r>
              <a:rPr lang="en-US" sz="2000" dirty="0" smtClean="0"/>
              <a:t>Option to define collection plan with app-specific settings</a:t>
            </a:r>
          </a:p>
          <a:p>
            <a:pPr marL="947368" lvl="2">
              <a:spcBef>
                <a:spcPts val="816"/>
              </a:spcBef>
            </a:pPr>
            <a:r>
              <a:rPr lang="en-US" sz="2000" dirty="0"/>
              <a:t>You control when to start and stop </a:t>
            </a:r>
            <a:r>
              <a:rPr lang="en-US" sz="2000" dirty="0" smtClean="0"/>
              <a:t>monitoring</a:t>
            </a:r>
            <a:endParaRPr lang="en-US" sz="2000" dirty="0"/>
          </a:p>
        </p:txBody>
      </p:sp>
      <p:sp>
        <p:nvSpPr>
          <p:cNvPr id="2" name="Title 1"/>
          <p:cNvSpPr>
            <a:spLocks noGrp="1"/>
          </p:cNvSpPr>
          <p:nvPr>
            <p:ph type="title"/>
          </p:nvPr>
        </p:nvSpPr>
        <p:spPr>
          <a:prstGeom prst="rect">
            <a:avLst/>
          </a:prstGeom>
        </p:spPr>
        <p:txBody>
          <a:bodyPr/>
          <a:lstStyle/>
          <a:p>
            <a:r>
              <a:rPr lang="en-US" sz="4080" dirty="0" smtClean="0"/>
              <a:t>Comparing Monitoring Approaches for .NET Apps</a:t>
            </a:r>
            <a:endParaRPr lang="en-US" sz="4080" dirty="0"/>
          </a:p>
        </p:txBody>
      </p:sp>
    </p:spTree>
    <p:extLst>
      <p:ext uri="{BB962C8B-B14F-4D97-AF65-F5344CB8AC3E}">
        <p14:creationId xmlns:p14="http://schemas.microsoft.com/office/powerpoint/2010/main" val="3801166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132413"/>
          </a:xfrm>
          <a:prstGeom prst="rect">
            <a:avLst/>
          </a:prstGeom>
        </p:spPr>
        <p:txBody>
          <a:bodyPr/>
          <a:lstStyle/>
          <a:p>
            <a:pPr marL="0" indent="0">
              <a:buNone/>
            </a:pPr>
            <a:r>
              <a:rPr lang="en-US" dirty="0" smtClean="0"/>
              <a:t>Value: A </a:t>
            </a:r>
            <a:r>
              <a:rPr lang="en-US" dirty="0"/>
              <a:t>lightweight monitoring solution that </a:t>
            </a:r>
            <a:r>
              <a:rPr lang="en-US" dirty="0" smtClean="0"/>
              <a:t>doesn’t need heavy infrastructure from IT Operations</a:t>
            </a:r>
            <a:endParaRPr lang="en-US" dirty="0"/>
          </a:p>
          <a:p>
            <a:pPr marL="731468" lvl="1">
              <a:spcBef>
                <a:spcPts val="816"/>
              </a:spcBef>
            </a:pPr>
            <a:r>
              <a:rPr lang="en-US" sz="2800" dirty="0" smtClean="0">
                <a:latin typeface="+mj-lt"/>
              </a:rPr>
              <a:t>Helps Developers and IT Ops troubleshoot app source code</a:t>
            </a:r>
            <a:endParaRPr lang="en-US" sz="2800" dirty="0">
              <a:latin typeface="+mj-lt"/>
            </a:endParaRPr>
          </a:p>
          <a:p>
            <a:pPr marL="731468" lvl="1">
              <a:spcBef>
                <a:spcPts val="816"/>
              </a:spcBef>
            </a:pPr>
            <a:r>
              <a:rPr lang="en-US" sz="2800" dirty="0" smtClean="0">
                <a:latin typeface="+mj-lt"/>
              </a:rPr>
              <a:t>PowerShell </a:t>
            </a:r>
            <a:r>
              <a:rPr lang="en-US" sz="2800" dirty="0">
                <a:latin typeface="+mj-lt"/>
              </a:rPr>
              <a:t>cmdlets </a:t>
            </a:r>
            <a:r>
              <a:rPr lang="en-US" sz="2800" dirty="0" smtClean="0">
                <a:latin typeface="+mj-lt"/>
              </a:rPr>
              <a:t>control </a:t>
            </a:r>
            <a:r>
              <a:rPr lang="en-US" sz="2800" dirty="0">
                <a:latin typeface="+mj-lt"/>
              </a:rPr>
              <a:t>monitoring</a:t>
            </a:r>
          </a:p>
          <a:p>
            <a:pPr marL="731468" lvl="1">
              <a:spcBef>
                <a:spcPts val="816"/>
              </a:spcBef>
            </a:pPr>
            <a:r>
              <a:rPr lang="en-US" sz="2800" dirty="0">
                <a:latin typeface="+mj-lt"/>
              </a:rPr>
              <a:t>Outputs to IntelliTrace file format that is natively understood by Visual Studio 2013 Ultimate</a:t>
            </a:r>
          </a:p>
          <a:p>
            <a:pPr marL="731468" lvl="1">
              <a:spcBef>
                <a:spcPts val="816"/>
              </a:spcBef>
            </a:pPr>
            <a:r>
              <a:rPr lang="en-US" sz="2800" dirty="0">
                <a:latin typeface="+mj-lt"/>
              </a:rPr>
              <a:t>Detects application exceptions and performance </a:t>
            </a:r>
            <a:r>
              <a:rPr lang="en-US" sz="2800" dirty="0" smtClean="0">
                <a:latin typeface="+mj-lt"/>
              </a:rPr>
              <a:t>degradations</a:t>
            </a:r>
          </a:p>
          <a:p>
            <a:pPr marL="731468" lvl="1">
              <a:spcBef>
                <a:spcPts val="816"/>
              </a:spcBef>
            </a:pPr>
            <a:r>
              <a:rPr lang="en-US" sz="2800" dirty="0">
                <a:latin typeface="+mj-lt"/>
              </a:rPr>
              <a:t>Less than 5 minutes to download, install, and begin to </a:t>
            </a:r>
            <a:r>
              <a:rPr lang="en-US" sz="2800" dirty="0" smtClean="0">
                <a:latin typeface="+mj-lt"/>
              </a:rPr>
              <a:t>use </a:t>
            </a:r>
            <a:endParaRPr lang="en-US" sz="2800" dirty="0">
              <a:latin typeface="+mj-lt"/>
            </a:endParaRPr>
          </a:p>
        </p:txBody>
      </p:sp>
      <p:sp>
        <p:nvSpPr>
          <p:cNvPr id="2" name="Title 1"/>
          <p:cNvSpPr>
            <a:spLocks noGrp="1"/>
          </p:cNvSpPr>
          <p:nvPr>
            <p:ph type="title"/>
          </p:nvPr>
        </p:nvSpPr>
        <p:spPr>
          <a:prstGeom prst="rect">
            <a:avLst/>
          </a:prstGeom>
        </p:spPr>
        <p:txBody>
          <a:bodyPr/>
          <a:lstStyle/>
          <a:p>
            <a:r>
              <a:rPr lang="en-US" sz="4080" dirty="0"/>
              <a:t>Stand-alone monitoring with local collection</a:t>
            </a:r>
          </a:p>
        </p:txBody>
      </p:sp>
    </p:spTree>
    <p:extLst>
      <p:ext uri="{BB962C8B-B14F-4D97-AF65-F5344CB8AC3E}">
        <p14:creationId xmlns:p14="http://schemas.microsoft.com/office/powerpoint/2010/main" val="2215274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Installing Microsoft Monitoring Agent</a:t>
            </a:r>
            <a:endParaRPr lang="en-US" dirty="0"/>
          </a:p>
        </p:txBody>
      </p:sp>
    </p:spTree>
    <p:extLst>
      <p:ext uri="{BB962C8B-B14F-4D97-AF65-F5344CB8AC3E}">
        <p14:creationId xmlns:p14="http://schemas.microsoft.com/office/powerpoint/2010/main" val="374962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6654668" cy="4665893"/>
          </a:xfrm>
          <a:prstGeom prst="rect">
            <a:avLst/>
          </a:prstGeom>
        </p:spPr>
        <p:txBody>
          <a:bodyPr/>
          <a:lstStyle/>
          <a:p>
            <a:pPr marL="0" indent="0">
              <a:spcBef>
                <a:spcPts val="1199"/>
              </a:spcBef>
              <a:buNone/>
            </a:pPr>
            <a:r>
              <a:rPr lang="en-US" sz="2400" b="1" dirty="0"/>
              <a:t>Two downloads of Microsoft Monitoring Agent are available on the Download Center:</a:t>
            </a:r>
          </a:p>
          <a:p>
            <a:pPr lvl="1">
              <a:spcBef>
                <a:spcPts val="1199"/>
              </a:spcBef>
            </a:pPr>
            <a:r>
              <a:rPr lang="en-US" sz="2000" dirty="0">
                <a:gradFill>
                  <a:gsLst>
                    <a:gs pos="1250">
                      <a:schemeClr val="tx1"/>
                    </a:gs>
                    <a:gs pos="100000">
                      <a:schemeClr val="tx1"/>
                    </a:gs>
                  </a:gsLst>
                  <a:lin ang="5400000" scaled="0"/>
                </a:gradFill>
                <a:latin typeface="+mn-lt"/>
              </a:rPr>
              <a:t>Microsoft Monitoring Agent 2013 (RTM) also packaged with </a:t>
            </a:r>
            <a:r>
              <a:rPr lang="en-US" sz="2000" dirty="0" smtClean="0"/>
              <a:t>System Center</a:t>
            </a:r>
            <a:r>
              <a:rPr lang="en-US" sz="2000" dirty="0" smtClean="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2012 </a:t>
            </a:r>
            <a:r>
              <a:rPr lang="en-US" sz="2000" dirty="0" smtClean="0">
                <a:gradFill>
                  <a:gsLst>
                    <a:gs pos="1250">
                      <a:schemeClr val="tx1"/>
                    </a:gs>
                    <a:gs pos="100000">
                      <a:schemeClr val="tx1"/>
                    </a:gs>
                  </a:gsLst>
                  <a:lin ang="5400000" scaled="0"/>
                </a:gradFill>
                <a:latin typeface="+mn-lt"/>
              </a:rPr>
              <a:t>R2 Operations Manager</a:t>
            </a:r>
            <a:endParaRPr lang="en-US" sz="2000" dirty="0">
              <a:gradFill>
                <a:gsLst>
                  <a:gs pos="1250">
                    <a:schemeClr val="tx1"/>
                  </a:gs>
                  <a:gs pos="100000">
                    <a:schemeClr val="tx1"/>
                  </a:gs>
                </a:gsLst>
                <a:lin ang="5400000" scaled="0"/>
              </a:gradFill>
              <a:latin typeface="+mn-lt"/>
            </a:endParaRPr>
          </a:p>
          <a:p>
            <a:pPr lvl="1">
              <a:spcBef>
                <a:spcPts val="1199"/>
              </a:spcBef>
            </a:pPr>
            <a:r>
              <a:rPr lang="en-US" sz="2000" dirty="0">
                <a:gradFill>
                  <a:gsLst>
                    <a:gs pos="1250">
                      <a:schemeClr val="tx1"/>
                    </a:gs>
                    <a:gs pos="100000">
                      <a:schemeClr val="tx1"/>
                    </a:gs>
                  </a:gsLst>
                  <a:lin ang="5400000" scaled="0"/>
                </a:gradFill>
                <a:latin typeface="+mn-lt"/>
              </a:rPr>
              <a:t>Microsoft Monitoring Agent 2013 Update 1 Preview</a:t>
            </a:r>
          </a:p>
          <a:p>
            <a:pPr marL="0" indent="0">
              <a:spcBef>
                <a:spcPts val="1199"/>
              </a:spcBef>
              <a:buNone/>
            </a:pPr>
            <a:r>
              <a:rPr lang="en-US" sz="2400" b="1" dirty="0"/>
              <a:t>L</a:t>
            </a:r>
            <a:r>
              <a:rPr lang="en-US" sz="2400" b="1" dirty="0" smtClean="0"/>
              <a:t>ocal </a:t>
            </a:r>
            <a:r>
              <a:rPr lang="en-US" sz="2400" b="1" dirty="0"/>
              <a:t>monitoring can be used with </a:t>
            </a:r>
            <a:r>
              <a:rPr lang="en-US" sz="2400" b="1" dirty="0" smtClean="0"/>
              <a:t>both</a:t>
            </a:r>
            <a:endParaRPr lang="en-US" sz="2400" b="1" dirty="0"/>
          </a:p>
          <a:p>
            <a:pPr marL="0" indent="0">
              <a:spcBef>
                <a:spcPts val="1199"/>
              </a:spcBef>
              <a:buNone/>
            </a:pPr>
            <a:r>
              <a:rPr lang="en-US" sz="2400" b="1" dirty="0"/>
              <a:t>Reporting to Application Insights is available only </a:t>
            </a:r>
            <a:r>
              <a:rPr lang="en-US" sz="2400" b="1" dirty="0" smtClean="0"/>
              <a:t>in Microsoft Monitoring Agent 2013 </a:t>
            </a:r>
            <a:r>
              <a:rPr lang="en-US" sz="2400" b="1" dirty="0"/>
              <a:t>Update 1 Preview</a:t>
            </a:r>
          </a:p>
          <a:p>
            <a:pPr marL="0" indent="0">
              <a:spcBef>
                <a:spcPts val="1199"/>
              </a:spcBef>
              <a:buNone/>
            </a:pPr>
            <a:endParaRPr lang="en-US" sz="2400" b="1" dirty="0"/>
          </a:p>
        </p:txBody>
      </p:sp>
      <p:sp>
        <p:nvSpPr>
          <p:cNvPr id="2" name="Title 1"/>
          <p:cNvSpPr>
            <a:spLocks noGrp="1"/>
          </p:cNvSpPr>
          <p:nvPr>
            <p:ph type="title"/>
          </p:nvPr>
        </p:nvSpPr>
        <p:spPr>
          <a:prstGeom prst="rect">
            <a:avLst/>
          </a:prstGeom>
        </p:spPr>
        <p:txBody>
          <a:bodyPr/>
          <a:lstStyle/>
          <a:p>
            <a:r>
              <a:rPr lang="en-US" sz="4352" dirty="0" smtClean="0"/>
              <a:t>Two downloads available</a:t>
            </a:r>
            <a:endParaRPr lang="en-US" sz="4352" dirty="0"/>
          </a:p>
        </p:txBody>
      </p:sp>
      <p:pic>
        <p:nvPicPr>
          <p:cNvPr id="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038504" y="1212849"/>
            <a:ext cx="5016500" cy="4967288"/>
          </a:xfrm>
        </p:spPr>
      </p:pic>
    </p:spTree>
    <p:extLst>
      <p:ext uri="{BB962C8B-B14F-4D97-AF65-F5344CB8AC3E}">
        <p14:creationId xmlns:p14="http://schemas.microsoft.com/office/powerpoint/2010/main" val="283401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Installing Microsoft Monitoring Agent</a:t>
            </a:r>
            <a:endParaRPr lang="en-US" dirty="0"/>
          </a:p>
        </p:txBody>
      </p:sp>
      <p:pic>
        <p:nvPicPr>
          <p:cNvPr id="2050" name="Picture 2" descr="C:\Users\byronr\Pictures\MMA Instal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595" y="2103119"/>
            <a:ext cx="5405842" cy="415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7369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Installing Microsoft Monitoring Agent</a:t>
            </a:r>
            <a:endParaRPr lang="en-US" dirty="0"/>
          </a:p>
        </p:txBody>
      </p:sp>
      <p:pic>
        <p:nvPicPr>
          <p:cNvPr id="3074" name="Picture 2" descr="C:\Users\byronr\Pictures\MMA Instal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020" y="2091545"/>
            <a:ext cx="5383782" cy="413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7173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Installing Microsoft Monitoring Agent</a:t>
            </a:r>
            <a:endParaRPr lang="en-US" dirty="0"/>
          </a:p>
        </p:txBody>
      </p:sp>
      <p:pic>
        <p:nvPicPr>
          <p:cNvPr id="4098" name="Picture 2" descr="C:\Users\byronr\Pictures\MMA Install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596" y="2114695"/>
            <a:ext cx="5325528" cy="409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416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678204"/>
          </a:xfrm>
        </p:spPr>
        <p:txBody>
          <a:bodyPr/>
          <a:lstStyle/>
          <a:p>
            <a:r>
              <a:rPr lang="en-US" dirty="0"/>
              <a:t>What is DevOps?</a:t>
            </a:r>
          </a:p>
          <a:p>
            <a:r>
              <a:rPr lang="en-US" dirty="0"/>
              <a:t>Introduce Microsoft Monitoring Agent 2013</a:t>
            </a:r>
          </a:p>
          <a:p>
            <a:r>
              <a:rPr lang="en-US" dirty="0"/>
              <a:t>Compare monitoring approaches</a:t>
            </a:r>
          </a:p>
          <a:p>
            <a:r>
              <a:rPr lang="en-US" dirty="0"/>
              <a:t>Show installation of Microsoft Monitoring Agent</a:t>
            </a:r>
          </a:p>
          <a:p>
            <a:r>
              <a:rPr lang="en-US" dirty="0"/>
              <a:t>Demo: Microsoft Monitoring Agent as a stand-alone monitoring and diagnostic tool </a:t>
            </a:r>
            <a:endParaRPr lang="en-US" dirty="0" smtClean="0"/>
          </a:p>
          <a:p>
            <a:r>
              <a:rPr lang="en-US" dirty="0" smtClean="0"/>
              <a:t>Vision</a:t>
            </a:r>
            <a:endParaRPr lang="en-US" dirty="0"/>
          </a:p>
        </p:txBody>
      </p:sp>
      <p:sp>
        <p:nvSpPr>
          <p:cNvPr id="4" name="Title 3"/>
          <p:cNvSpPr>
            <a:spLocks noGrp="1"/>
          </p:cNvSpPr>
          <p:nvPr>
            <p:ph type="title"/>
          </p:nvPr>
        </p:nvSpPr>
        <p:spPr/>
        <p:txBody>
          <a:bodyPr/>
          <a:lstStyle/>
          <a:p>
            <a:r>
              <a:rPr lang="en-US" dirty="0" smtClean="0"/>
              <a:t>Today’s agenda</a:t>
            </a:r>
            <a:endParaRPr lang="en-US" dirty="0"/>
          </a:p>
        </p:txBody>
      </p:sp>
    </p:spTree>
    <p:extLst>
      <p:ext uri="{BB962C8B-B14F-4D97-AF65-F5344CB8AC3E}">
        <p14:creationId xmlns:p14="http://schemas.microsoft.com/office/powerpoint/2010/main" val="289633073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Installing Microsoft Monitoring Agent</a:t>
            </a:r>
            <a:endParaRPr lang="en-US" dirty="0"/>
          </a:p>
        </p:txBody>
      </p:sp>
      <p:pic>
        <p:nvPicPr>
          <p:cNvPr id="5122" name="Picture 2" descr="C:\Users\byronr\Pictures\MMA Install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595" y="2103120"/>
            <a:ext cx="5383782" cy="413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735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Installing Microsoft Monitoring Agent</a:t>
            </a:r>
            <a:endParaRPr lang="en-US" dirty="0"/>
          </a:p>
        </p:txBody>
      </p:sp>
      <p:pic>
        <p:nvPicPr>
          <p:cNvPr id="6146" name="Picture 2" descr="C:\Users\byronr\Pictures\MMA Install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803" y="2106757"/>
            <a:ext cx="5279892" cy="405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01180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Installing Microsoft Monitoring Agent</a:t>
            </a:r>
            <a:endParaRPr lang="en-US" dirty="0"/>
          </a:p>
        </p:txBody>
      </p:sp>
      <p:pic>
        <p:nvPicPr>
          <p:cNvPr id="7170" name="Picture 2" descr="C:\Users\byronr\Pictures\MMA Install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484" y="2111897"/>
            <a:ext cx="5273204" cy="405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8971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Installing Microsoft Monitoring Agent</a:t>
            </a:r>
            <a:endParaRPr lang="en-US" dirty="0"/>
          </a:p>
        </p:txBody>
      </p:sp>
      <p:pic>
        <p:nvPicPr>
          <p:cNvPr id="8194" name="Picture 2" descr="C:\Users\byronr\Pictures\MMA Install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157" y="2111897"/>
            <a:ext cx="5325080" cy="409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696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sz="6600" dirty="0"/>
              <a:t>Using Microsoft Monitoring Agent for </a:t>
            </a:r>
            <a:r>
              <a:rPr lang="en-US" sz="6600" dirty="0" smtClean="0"/>
              <a:t>stand-alone </a:t>
            </a:r>
            <a:r>
              <a:rPr lang="en-US" sz="6600" dirty="0"/>
              <a:t>monitoring</a:t>
            </a:r>
          </a:p>
        </p:txBody>
      </p:sp>
    </p:spTree>
    <p:extLst>
      <p:ext uri="{BB962C8B-B14F-4D97-AF65-F5344CB8AC3E}">
        <p14:creationId xmlns:p14="http://schemas.microsoft.com/office/powerpoint/2010/main" val="283974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988784"/>
          </a:xfrm>
          <a:prstGeom prst="rect">
            <a:avLst/>
          </a:prstGeom>
        </p:spPr>
        <p:txBody>
          <a:bodyPr/>
          <a:lstStyle/>
          <a:p>
            <a:pPr marL="0" indent="0">
              <a:spcAft>
                <a:spcPts val="1199"/>
              </a:spcAft>
              <a:buNone/>
            </a:pPr>
            <a:r>
              <a:rPr lang="en-US" dirty="0" smtClean="0"/>
              <a:t>Why do I need IntelliTrace logs?</a:t>
            </a:r>
          </a:p>
          <a:p>
            <a:pPr marL="0" indent="0">
              <a:spcBef>
                <a:spcPts val="1199"/>
              </a:spcBef>
              <a:spcAft>
                <a:spcPts val="1199"/>
              </a:spcAft>
              <a:buNone/>
            </a:pPr>
            <a:r>
              <a:rPr lang="en-US" sz="2800" dirty="0">
                <a:gradFill>
                  <a:gsLst>
                    <a:gs pos="1250">
                      <a:schemeClr val="tx1"/>
                    </a:gs>
                    <a:gs pos="100000">
                      <a:schemeClr val="tx1"/>
                    </a:gs>
                  </a:gsLst>
                  <a:lin ang="5400000" scaled="0"/>
                </a:gradFill>
              </a:rPr>
              <a:t>Debug errors that are hard to reproduce or that happen outside Visual Studio, for example, in production or other </a:t>
            </a:r>
            <a:r>
              <a:rPr lang="en-US" sz="2800" dirty="0" smtClean="0">
                <a:gradFill>
                  <a:gsLst>
                    <a:gs pos="1250">
                      <a:schemeClr val="tx1"/>
                    </a:gs>
                    <a:gs pos="100000">
                      <a:schemeClr val="tx1"/>
                    </a:gs>
                  </a:gsLst>
                  <a:lin ang="5400000" scaled="0"/>
                </a:gradFill>
              </a:rPr>
              <a:t>environments.</a:t>
            </a:r>
            <a:endParaRPr lang="en-US" sz="2800" dirty="0">
              <a:gradFill>
                <a:gsLst>
                  <a:gs pos="1250">
                    <a:schemeClr val="tx1"/>
                  </a:gs>
                  <a:gs pos="100000">
                    <a:schemeClr val="tx1"/>
                  </a:gs>
                </a:gsLst>
                <a:lin ang="5400000" scaled="0"/>
              </a:gradFill>
            </a:endParaRPr>
          </a:p>
          <a:p>
            <a:pPr marL="0" indent="0">
              <a:spcBef>
                <a:spcPts val="1199"/>
              </a:spcBef>
              <a:spcAft>
                <a:spcPts val="1199"/>
              </a:spcAft>
              <a:buNone/>
            </a:pPr>
            <a:r>
              <a:rPr lang="en-US" sz="2800" dirty="0">
                <a:gradFill>
                  <a:gsLst>
                    <a:gs pos="1250">
                      <a:schemeClr val="tx1"/>
                    </a:gs>
                    <a:gs pos="100000">
                      <a:schemeClr val="tx1"/>
                    </a:gs>
                  </a:gsLst>
                  <a:lin ang="5400000" scaled="0"/>
                </a:gradFill>
              </a:rPr>
              <a:t>Debug only actionable performance traces that exceeded the configured SLA </a:t>
            </a:r>
            <a:r>
              <a:rPr lang="en-US" sz="2800" dirty="0" smtClean="0">
                <a:gradFill>
                  <a:gsLst>
                    <a:gs pos="1250">
                      <a:schemeClr val="tx1"/>
                    </a:gs>
                    <a:gs pos="100000">
                      <a:schemeClr val="tx1"/>
                    </a:gs>
                  </a:gsLst>
                  <a:lin ang="5400000" scaled="0"/>
                </a:gradFill>
              </a:rPr>
              <a:t>thresholds. </a:t>
            </a:r>
            <a:endParaRPr lang="en-US" sz="2800" dirty="0">
              <a:gradFill>
                <a:gsLst>
                  <a:gs pos="1250">
                    <a:schemeClr val="tx1"/>
                  </a:gs>
                  <a:gs pos="100000">
                    <a:schemeClr val="tx1"/>
                  </a:gs>
                </a:gsLst>
                <a:lin ang="5400000" scaled="0"/>
              </a:gradFill>
            </a:endParaRPr>
          </a:p>
          <a:p>
            <a:pPr marL="0" indent="0">
              <a:spcBef>
                <a:spcPts val="1199"/>
              </a:spcBef>
              <a:spcAft>
                <a:spcPts val="1199"/>
              </a:spcAft>
              <a:buNone/>
            </a:pPr>
            <a:r>
              <a:rPr lang="en-US" sz="2800" dirty="0">
                <a:gradFill>
                  <a:gsLst>
                    <a:gs pos="1250">
                      <a:schemeClr val="tx1"/>
                    </a:gs>
                    <a:gs pos="100000">
                      <a:schemeClr val="tx1"/>
                    </a:gs>
                  </a:gsLst>
                  <a:lin ang="5400000" scaled="0"/>
                </a:gradFill>
              </a:rPr>
              <a:t>IntelliTrace log is one of the key artifacts in the Microsoft DevOps story, integrated into Development and Operations systems from </a:t>
            </a:r>
            <a:r>
              <a:rPr lang="en-US" sz="2800" dirty="0" smtClean="0">
                <a:gradFill>
                  <a:gsLst>
                    <a:gs pos="1250">
                      <a:schemeClr val="tx1"/>
                    </a:gs>
                    <a:gs pos="100000">
                      <a:schemeClr val="tx1"/>
                    </a:gs>
                  </a:gsLst>
                  <a:lin ang="5400000" scaled="0"/>
                </a:gradFill>
              </a:rPr>
              <a:t>Microsoft. </a:t>
            </a:r>
            <a:endParaRPr lang="en-US" sz="2800" dirty="0">
              <a:gradFill>
                <a:gsLst>
                  <a:gs pos="1250">
                    <a:schemeClr val="tx1"/>
                  </a:gs>
                  <a:gs pos="100000">
                    <a:schemeClr val="tx1"/>
                  </a:gs>
                </a:gsLst>
                <a:lin ang="5400000" scaled="0"/>
              </a:gradFill>
            </a:endParaRPr>
          </a:p>
        </p:txBody>
      </p:sp>
      <p:sp>
        <p:nvSpPr>
          <p:cNvPr id="3" name="Title 2"/>
          <p:cNvSpPr>
            <a:spLocks noGrp="1"/>
          </p:cNvSpPr>
          <p:nvPr>
            <p:ph type="title"/>
          </p:nvPr>
        </p:nvSpPr>
        <p:spPr>
          <a:prstGeom prst="rect">
            <a:avLst/>
          </a:prstGeom>
        </p:spPr>
        <p:txBody>
          <a:bodyPr/>
          <a:lstStyle/>
          <a:p>
            <a:r>
              <a:rPr lang="en-US" dirty="0" smtClean="0"/>
              <a:t>The power of historical debugging</a:t>
            </a:r>
            <a:endParaRPr lang="en-US" dirty="0"/>
          </a:p>
        </p:txBody>
      </p:sp>
    </p:spTree>
    <p:extLst>
      <p:ext uri="{BB962C8B-B14F-4D97-AF65-F5344CB8AC3E}">
        <p14:creationId xmlns:p14="http://schemas.microsoft.com/office/powerpoint/2010/main" val="31842427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53691"/>
          </a:xfrm>
        </p:spPr>
        <p:txBody>
          <a:bodyPr/>
          <a:lstStyle/>
          <a:p>
            <a:endParaRPr lang="en-US" sz="2800" b="1" dirty="0" smtClean="0"/>
          </a:p>
          <a:p>
            <a:r>
              <a:rPr lang="en-US" sz="2800" b="1" dirty="0" smtClean="0"/>
              <a:t>Start-WebApplicationMonitoring</a:t>
            </a:r>
            <a:r>
              <a:rPr lang="en-US" sz="2800" dirty="0" smtClean="0"/>
              <a:t> </a:t>
            </a:r>
            <a:r>
              <a:rPr lang="en-US" sz="2800" dirty="0"/>
              <a:t>– Starts monitoring an IIS web </a:t>
            </a:r>
            <a:r>
              <a:rPr lang="en-US" sz="2800" dirty="0" smtClean="0"/>
              <a:t>application</a:t>
            </a:r>
          </a:p>
          <a:p>
            <a:endParaRPr lang="en-US" sz="2800" dirty="0" smtClean="0"/>
          </a:p>
          <a:p>
            <a:r>
              <a:rPr lang="en-US" sz="2800" b="1" dirty="0"/>
              <a:t>Stop-WebApplicationMonitoring</a:t>
            </a:r>
            <a:r>
              <a:rPr lang="en-US" sz="2800" dirty="0"/>
              <a:t> – Stops monitoring an IIS web application and creates an IntelliTrace file with data collected while </a:t>
            </a:r>
            <a:r>
              <a:rPr lang="en-US" sz="2800" dirty="0" smtClean="0"/>
              <a:t>monitoring</a:t>
            </a:r>
          </a:p>
          <a:p>
            <a:endParaRPr lang="en-US" sz="2800" dirty="0"/>
          </a:p>
          <a:p>
            <a:r>
              <a:rPr lang="en-US" sz="2800" b="1" dirty="0"/>
              <a:t>Checkpoint-WebApplicationMonitoring</a:t>
            </a:r>
            <a:r>
              <a:rPr lang="en-US" sz="2800" dirty="0"/>
              <a:t> – Creates a snapshot of the IntelliTrace file and continues </a:t>
            </a:r>
            <a:r>
              <a:rPr lang="en-US" sz="2800" dirty="0" smtClean="0"/>
              <a:t>monitoring</a:t>
            </a:r>
          </a:p>
          <a:p>
            <a:pPr marL="0" indent="0">
              <a:buNone/>
            </a:pPr>
            <a:endParaRPr lang="en-US" sz="2800" dirty="0"/>
          </a:p>
          <a:p>
            <a:r>
              <a:rPr lang="en-US" sz="2800" b="1" dirty="0"/>
              <a:t>Get-WebApplicationMonitoringStatus</a:t>
            </a:r>
            <a:r>
              <a:rPr lang="en-US" sz="2800" dirty="0"/>
              <a:t> – Gets the monitoring status of all monitored web applications. See what’s being </a:t>
            </a:r>
            <a:r>
              <a:rPr lang="en-US" sz="2800" dirty="0" smtClean="0"/>
              <a:t>monitored</a:t>
            </a:r>
            <a:endParaRPr lang="en-US" sz="3200" dirty="0" smtClean="0"/>
          </a:p>
        </p:txBody>
      </p:sp>
      <p:sp>
        <p:nvSpPr>
          <p:cNvPr id="3" name="Title 2"/>
          <p:cNvSpPr>
            <a:spLocks noGrp="1"/>
          </p:cNvSpPr>
          <p:nvPr>
            <p:ph type="title"/>
          </p:nvPr>
        </p:nvSpPr>
        <p:spPr/>
        <p:txBody>
          <a:bodyPr/>
          <a:lstStyle/>
          <a:p>
            <a:r>
              <a:rPr lang="en-US" dirty="0" smtClean="0"/>
              <a:t>Control monitoring with 4 commands</a:t>
            </a:r>
            <a:endParaRPr lang="en-US" dirty="0"/>
          </a:p>
        </p:txBody>
      </p:sp>
    </p:spTree>
    <p:extLst>
      <p:ext uri="{BB962C8B-B14F-4D97-AF65-F5344CB8AC3E}">
        <p14:creationId xmlns:p14="http://schemas.microsoft.com/office/powerpoint/2010/main" val="400765327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Demo</a:t>
            </a:r>
            <a:endParaRPr lang="en-US" dirty="0"/>
          </a:p>
        </p:txBody>
      </p:sp>
      <p:sp>
        <p:nvSpPr>
          <p:cNvPr id="3" name="Text Placeholder 2"/>
          <p:cNvSpPr>
            <a:spLocks noGrp="1"/>
          </p:cNvSpPr>
          <p:nvPr>
            <p:ph type="body" sz="quarter" idx="10"/>
          </p:nvPr>
        </p:nvSpPr>
        <p:spPr>
          <a:xfrm>
            <a:off x="277814" y="3957637"/>
            <a:ext cx="8229600" cy="627864"/>
          </a:xfrm>
        </p:spPr>
        <p:txBody>
          <a:bodyPr/>
          <a:lstStyle/>
          <a:p>
            <a:r>
              <a:rPr lang="en-US" dirty="0" smtClean="0"/>
              <a:t>Byron Ricks</a:t>
            </a:r>
            <a:endParaRPr lang="en-US" dirty="0"/>
          </a:p>
        </p:txBody>
      </p:sp>
    </p:spTree>
    <p:extLst>
      <p:ext uri="{BB962C8B-B14F-4D97-AF65-F5344CB8AC3E}">
        <p14:creationId xmlns:p14="http://schemas.microsoft.com/office/powerpoint/2010/main" val="327014767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Vision</a:t>
            </a:r>
            <a:endParaRPr lang="en-US" dirty="0"/>
          </a:p>
        </p:txBody>
      </p:sp>
    </p:spTree>
    <p:extLst>
      <p:ext uri="{BB962C8B-B14F-4D97-AF65-F5344CB8AC3E}">
        <p14:creationId xmlns:p14="http://schemas.microsoft.com/office/powerpoint/2010/main" val="184271761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571500" indent="-571500"/>
            <a:r>
              <a:rPr lang="en-US" dirty="0" smtClean="0"/>
              <a:t>      Communicate </a:t>
            </a:r>
            <a:br>
              <a:rPr lang="en-US" dirty="0" smtClean="0"/>
            </a:br>
            <a:r>
              <a:rPr lang="en-US" dirty="0" smtClean="0"/>
              <a:t>+ Collaborate</a:t>
            </a:r>
            <a:r>
              <a:rPr lang="en-US" dirty="0"/>
              <a:t/>
            </a:r>
            <a:br>
              <a:rPr lang="en-US" dirty="0"/>
            </a:br>
            <a:r>
              <a:rPr lang="en-US" dirty="0" smtClean="0"/>
              <a:t>    Integrate</a:t>
            </a:r>
            <a:br>
              <a:rPr lang="en-US" dirty="0" smtClean="0"/>
            </a:br>
            <a:r>
              <a:rPr lang="en-US" sz="2800" dirty="0" smtClean="0"/>
              <a:t>   ______________________________________________</a:t>
            </a:r>
            <a:r>
              <a:rPr lang="en-US" sz="3200" dirty="0" smtClean="0"/>
              <a:t/>
            </a:r>
            <a:br>
              <a:rPr lang="en-US" sz="3200" dirty="0" smtClean="0"/>
            </a:br>
            <a:r>
              <a:rPr lang="en-US" sz="3200" dirty="0" smtClean="0"/>
              <a:t>        </a:t>
            </a:r>
            <a:r>
              <a:rPr lang="en-US" dirty="0" smtClean="0"/>
              <a:t>Your best work</a:t>
            </a:r>
            <a:r>
              <a:rPr lang="en-US" dirty="0"/>
              <a:t/>
            </a:r>
            <a:br>
              <a:rPr lang="en-US" dirty="0"/>
            </a:br>
            <a:endParaRPr lang="en-US" dirty="0"/>
          </a:p>
        </p:txBody>
      </p:sp>
    </p:spTree>
    <p:extLst>
      <p:ext uri="{BB962C8B-B14F-4D97-AF65-F5344CB8AC3E}">
        <p14:creationId xmlns:p14="http://schemas.microsoft.com/office/powerpoint/2010/main" val="14470455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DevOps?</a:t>
            </a:r>
            <a:endParaRPr lang="en-US" dirty="0"/>
          </a:p>
        </p:txBody>
      </p:sp>
    </p:spTree>
    <p:extLst>
      <p:ext uri="{BB962C8B-B14F-4D97-AF65-F5344CB8AC3E}">
        <p14:creationId xmlns:p14="http://schemas.microsoft.com/office/powerpoint/2010/main" val="155978480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037" y="220662"/>
            <a:ext cx="7655427" cy="6571639"/>
          </a:xfrm>
          <a:prstGeom prst="rect">
            <a:avLst/>
          </a:prstGeom>
        </p:spPr>
      </p:pic>
    </p:spTree>
    <p:extLst>
      <p:ext uri="{BB962C8B-B14F-4D97-AF65-F5344CB8AC3E}">
        <p14:creationId xmlns:p14="http://schemas.microsoft.com/office/powerpoint/2010/main" val="142873157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9" name="Group 18"/>
          <p:cNvGrpSpPr/>
          <p:nvPr/>
        </p:nvGrpSpPr>
        <p:grpSpPr>
          <a:xfrm>
            <a:off x="5987589" y="1200388"/>
            <a:ext cx="5491447" cy="5346803"/>
            <a:chOff x="5987589" y="3946350"/>
            <a:chExt cx="5491447" cy="5346803"/>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0" lvl="1"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a:t>
              </a:r>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sdn</a:t>
              </a:r>
            </a:p>
            <a:p>
              <a:pPr marL="0" lvl="1" defTabSz="914099"/>
              <a:r>
                <a:rPr lang="en-US" sz="1600" dirty="0" smtClean="0">
                  <a:solidFill>
                    <a:schemeClr val="tx1"/>
                  </a:solidFill>
                  <a:latin typeface="Segoe UI" pitchFamily="34" charset="0"/>
                  <a:ea typeface="Segoe UI" pitchFamily="34" charset="0"/>
                  <a:cs typeface="Segoe UI" pitchFamily="34" charset="0"/>
                </a:rPr>
                <a:t>Resources </a:t>
              </a:r>
              <a:r>
                <a:rPr lang="en-US" sz="1600" dirty="0">
                  <a:solidFill>
                    <a:schemeClr val="tx1"/>
                  </a:solidFill>
                  <a:latin typeface="Segoe UI" pitchFamily="34" charset="0"/>
                  <a:ea typeface="Segoe UI" pitchFamily="34" charset="0"/>
                  <a:cs typeface="Segoe UI" pitchFamily="34" charset="0"/>
                </a:rPr>
                <a:t>for </a:t>
              </a:r>
              <a:r>
                <a:rPr lang="en-US" sz="1600" dirty="0" smtClean="0">
                  <a:solidFill>
                    <a:schemeClr val="tx1"/>
                  </a:solidFill>
                  <a:latin typeface="Segoe UI" pitchFamily="34" charset="0"/>
                  <a:ea typeface="Segoe UI" pitchFamily="34" charset="0"/>
                  <a:cs typeface="Segoe UI" pitchFamily="34" charset="0"/>
                </a:rPr>
                <a:t>Developers</a:t>
              </a:r>
              <a:endParaRPr lang="en-US" sz="1600" dirty="0">
                <a:solidFill>
                  <a:schemeClr val="tx1"/>
                </a:solidFill>
                <a:latin typeface="Segoe UI" pitchFamily="34" charset="0"/>
                <a:ea typeface="Segoe UI" pitchFamily="34" charset="0"/>
                <a:cs typeface="Segoe UI" pitchFamily="34" charset="0"/>
              </a:endParaRPr>
            </a:p>
          </p:txBody>
        </p:sp>
        <p:sp>
          <p:nvSpPr>
            <p:cNvPr id="21" name="Rectangle 20">
              <a:hlinkClick r:id="rId3"/>
            </p:cNvPr>
            <p:cNvSpPr/>
            <p:nvPr/>
          </p:nvSpPr>
          <p:spPr bwMode="auto">
            <a:xfrm>
              <a:off x="5987589" y="5766010"/>
              <a:ext cx="5491447" cy="35271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1443793"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Visual Studio</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1477328"/>
            </a:xfrm>
            <a:prstGeom prst="rect">
              <a:avLst/>
            </a:prstGeom>
          </p:spPr>
          <p:txBody>
            <a:bodyPr wrap="square" lIns="182880">
              <a:spAutoFit/>
            </a:bodyPr>
            <a:lstStyle/>
            <a:p>
              <a:r>
                <a:rPr lang="en-US" dirty="0">
                  <a:solidFill>
                    <a:schemeClr val="bg1"/>
                  </a:solidFill>
                  <a:hlinkClick r:id="rId4"/>
                </a:rPr>
                <a:t>Collect IntelliTrace Data Outside Visual Studio with the Standalone Collector</a:t>
              </a:r>
              <a:endParaRPr lang="en-US" dirty="0">
                <a:solidFill>
                  <a:schemeClr val="bg1"/>
                </a:solidFill>
              </a:endParaRPr>
            </a:p>
            <a:p>
              <a:endParaRPr lang="en-US" dirty="0">
                <a:gradFill>
                  <a:gsLst>
                    <a:gs pos="1250">
                      <a:schemeClr val="tx1"/>
                    </a:gs>
                    <a:gs pos="100000">
                      <a:schemeClr val="tx1"/>
                    </a:gs>
                  </a:gsLst>
                  <a:lin ang="5400000" scaled="0"/>
                </a:gradFill>
              </a:endParaRPr>
            </a:p>
            <a:p>
              <a:r>
                <a:rPr lang="en-US" dirty="0">
                  <a:solidFill>
                    <a:schemeClr val="bg1"/>
                  </a:solidFill>
                  <a:hlinkClick r:id="rId3"/>
                </a:rPr>
                <a:t>Debug Your App with IntelliTrace Log (.iTrace) </a:t>
              </a:r>
              <a:r>
                <a:rPr lang="en-US" dirty="0" smtClean="0">
                  <a:solidFill>
                    <a:schemeClr val="bg1"/>
                  </a:solidFill>
                  <a:hlinkClick r:id="rId3"/>
                </a:rPr>
                <a:t>Files</a:t>
              </a:r>
              <a:endParaRPr lang="en-US" dirty="0">
                <a:solidFill>
                  <a:schemeClr val="bg1"/>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5" name="Group 24"/>
          <p:cNvGrpSpPr/>
          <p:nvPr/>
        </p:nvGrpSpPr>
        <p:grpSpPr>
          <a:xfrm>
            <a:off x="207047" y="1200388"/>
            <a:ext cx="5476339" cy="5399675"/>
            <a:chOff x="274639" y="3917505"/>
            <a:chExt cx="5476339" cy="5399675"/>
          </a:xfrm>
        </p:grpSpPr>
        <p:sp>
          <p:nvSpPr>
            <p:cNvPr id="26" name="TechEd Tile"/>
            <p:cNvSpPr/>
            <p:nvPr/>
          </p:nvSpPr>
          <p:spPr bwMode="gray">
            <a:xfrm>
              <a:off x="274639" y="3917505"/>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a:p>
              <a:pPr marL="0" lvl="1" defTabSz="914099"/>
              <a:r>
                <a:rPr lang="en-US" sz="1600" dirty="0">
                  <a:solidFill>
                    <a:schemeClr val="tx1"/>
                  </a:solidFill>
                  <a:latin typeface="Segoe UI" pitchFamily="34" charset="0"/>
                  <a:ea typeface="Segoe UI" pitchFamily="34" charset="0"/>
                  <a:cs typeface="Segoe UI" pitchFamily="34" charset="0"/>
                </a:rPr>
                <a:t>Resources for IT </a:t>
              </a:r>
              <a:r>
                <a:rPr lang="en-US" sz="1600" dirty="0" smtClean="0">
                  <a:solidFill>
                    <a:schemeClr val="tx1"/>
                  </a:solidFill>
                  <a:latin typeface="Segoe UI" pitchFamily="34" charset="0"/>
                  <a:ea typeface="Segoe UI" pitchFamily="34" charset="0"/>
                  <a:cs typeface="Segoe UI" pitchFamily="34" charset="0"/>
                </a:rPr>
                <a:t>Professionals</a:t>
              </a:r>
              <a:endParaRPr lang="en-US" sz="1600" dirty="0">
                <a:solidFill>
                  <a:schemeClr val="tx1"/>
                </a:solidFill>
                <a:latin typeface="Segoe UI" pitchFamily="34" charset="0"/>
                <a:ea typeface="Segoe UI" pitchFamily="34" charset="0"/>
                <a:cs typeface="Segoe UI" pitchFamily="34" charset="0"/>
              </a:endParaRPr>
            </a:p>
          </p:txBody>
        </p:sp>
        <p:sp>
          <p:nvSpPr>
            <p:cNvPr id="27" name="Rectangle 26">
              <a:hlinkClick r:id="rId5"/>
            </p:cNvPr>
            <p:cNvSpPr/>
            <p:nvPr/>
          </p:nvSpPr>
          <p:spPr bwMode="auto">
            <a:xfrm>
              <a:off x="274639" y="5766010"/>
              <a:ext cx="5476339" cy="349829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3491149"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System Center Operations Manager</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white">
            <a:xfrm>
              <a:off x="860289" y="6177859"/>
              <a:ext cx="4739740" cy="3139321"/>
            </a:xfrm>
            <a:prstGeom prst="rect">
              <a:avLst/>
            </a:prstGeom>
          </p:spPr>
          <p:txBody>
            <a:bodyPr wrap="square" lIns="182880">
              <a:spAutoFit/>
            </a:bodyPr>
            <a:lstStyle/>
            <a:p>
              <a:r>
                <a:rPr lang="en-US" dirty="0" smtClean="0">
                  <a:solidFill>
                    <a:schemeClr val="bg1"/>
                  </a:solidFill>
                  <a:hlinkClick r:id="rId6"/>
                </a:rPr>
                <a:t>Monitoring with Microsoft Monitoring Agent</a:t>
              </a:r>
              <a:endParaRPr lang="en-US" dirty="0" smtClean="0">
                <a:solidFill>
                  <a:schemeClr val="bg1"/>
                </a:solidFill>
                <a:hlinkClick r:id="rId7"/>
              </a:endParaRPr>
            </a:p>
            <a:p>
              <a:endParaRPr lang="en-US" dirty="0">
                <a:solidFill>
                  <a:schemeClr val="bg1"/>
                </a:solidFill>
                <a:hlinkClick r:id="rId7"/>
              </a:endParaRPr>
            </a:p>
            <a:p>
              <a:r>
                <a:rPr lang="en-US" dirty="0" smtClean="0">
                  <a:solidFill>
                    <a:schemeClr val="bg1"/>
                  </a:solidFill>
                  <a:hlinkClick r:id="rId5"/>
                </a:rPr>
                <a:t>Microsoft Monitoring Agent: The New DevOps Agent</a:t>
              </a:r>
              <a:endParaRPr lang="en-US" dirty="0" smtClean="0">
                <a:solidFill>
                  <a:schemeClr val="bg1"/>
                </a:solidFill>
                <a:hlinkClick r:id="rId7"/>
              </a:endParaRPr>
            </a:p>
            <a:p>
              <a:endParaRPr lang="en-US" dirty="0">
                <a:solidFill>
                  <a:schemeClr val="bg1"/>
                </a:solidFill>
                <a:hlinkClick r:id="rId7"/>
              </a:endParaRPr>
            </a:p>
            <a:p>
              <a:r>
                <a:rPr lang="en-US" dirty="0" smtClean="0">
                  <a:solidFill>
                    <a:schemeClr val="bg1"/>
                  </a:solidFill>
                  <a:hlinkClick r:id="rId7"/>
                </a:rPr>
                <a:t>Viewing </a:t>
              </a:r>
              <a:r>
                <a:rPr lang="en-US" dirty="0">
                  <a:solidFill>
                    <a:schemeClr val="bg1"/>
                  </a:solidFill>
                  <a:hlinkClick r:id="rId7"/>
                </a:rPr>
                <a:t>and Investigating Alerts for .NET Applications (Server-side Perspective) </a:t>
              </a:r>
              <a:endParaRPr lang="en-US" dirty="0">
                <a:solidFill>
                  <a:schemeClr val="bg1"/>
                </a:solidFill>
              </a:endParaRPr>
            </a:p>
            <a:p>
              <a:endParaRPr lang="en-US" dirty="0">
                <a:gradFill>
                  <a:gsLst>
                    <a:gs pos="1250">
                      <a:schemeClr val="tx1"/>
                    </a:gs>
                    <a:gs pos="100000">
                      <a:schemeClr val="tx1"/>
                    </a:gs>
                  </a:gsLst>
                  <a:lin ang="5400000" scaled="0"/>
                </a:gradFill>
              </a:endParaRPr>
            </a:p>
            <a:p>
              <a:r>
                <a:rPr lang="en-US" dirty="0">
                  <a:solidFill>
                    <a:schemeClr val="bg1"/>
                  </a:solidFill>
                  <a:hlinkClick r:id="rId8"/>
                </a:rPr>
                <a:t>How to Configure Monitoring for .NET </a:t>
              </a:r>
              <a:r>
                <a:rPr lang="en-US" dirty="0" smtClean="0">
                  <a:solidFill>
                    <a:schemeClr val="bg1"/>
                  </a:solidFill>
                  <a:hlinkClick r:id="rId8"/>
                </a:rPr>
                <a:t>Applications</a:t>
              </a:r>
              <a:endParaRPr lang="en-US" dirty="0">
                <a:solidFill>
                  <a:schemeClr val="bg1"/>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22533116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par>
                                <p:cTn id="8" presetID="63" presetClass="path" presetSubtype="0" decel="100000" fill="hold" nodeType="withEffect">
                                  <p:stCondLst>
                                    <p:cond delay="200"/>
                                  </p:stCondLst>
                                  <p:childTnLst>
                                    <p:animMotion origin="layout" path="M -0.02413 3.26827E-6 L 0 3.26827E-6 " pathEditMode="relative" rAng="0" ptsTypes="AA">
                                      <p:cBhvr>
                                        <p:cTn id="9" dur="750" fill="hold"/>
                                        <p:tgtEl>
                                          <p:spTgt spid="25"/>
                                        </p:tgtEl>
                                        <p:attrNameLst>
                                          <p:attrName>ppt_x</p:attrName>
                                          <p:attrName>ppt_y</p:attrName>
                                        </p:attrNameLst>
                                      </p:cBhvr>
                                      <p:rCtr x="1200" y="0"/>
                                    </p:animMotion>
                                  </p:childTnLst>
                                </p:cTn>
                              </p:par>
                              <p:par>
                                <p:cTn id="10" presetID="10" presetClass="entr" presetSubtype="0" fill="hold" nodeType="withEffect">
                                  <p:stCondLst>
                                    <p:cond delay="3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par>
                                <p:cTn id="13" presetID="63" presetClass="path" presetSubtype="0" decel="100000" fill="hold" nodeType="withEffect">
                                  <p:stCondLst>
                                    <p:cond delay="300"/>
                                  </p:stCondLst>
                                  <p:childTnLst>
                                    <p:animMotion origin="layout" path="M -0.02413 3.26827E-6 L 0 3.26827E-6 " pathEditMode="relative" rAng="0" ptsTypes="AA">
                                      <p:cBhvr>
                                        <p:cTn id="1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dirty="0" smtClean="0"/>
              <a:t>Q&amp;A</a:t>
            </a:r>
            <a:br>
              <a:rPr lang="en-US" dirty="0" smtClean="0"/>
            </a:br>
            <a:r>
              <a:rPr lang="en-US" sz="4800" dirty="0" smtClean="0"/>
              <a:t>Byron Ricks – byronr@microsoft.com</a:t>
            </a:r>
            <a:r>
              <a:rPr lang="en-US" dirty="0" smtClean="0"/>
              <a:t/>
            </a:r>
            <a:br>
              <a:rPr lang="en-US" dirty="0" smtClean="0"/>
            </a:br>
            <a:endParaRPr lang="en-US" dirty="0"/>
          </a:p>
        </p:txBody>
      </p:sp>
    </p:spTree>
    <p:extLst>
      <p:ext uri="{BB962C8B-B14F-4D97-AF65-F5344CB8AC3E}">
        <p14:creationId xmlns:p14="http://schemas.microsoft.com/office/powerpoint/2010/main" val="290892199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275766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0575822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31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2107270789"/>
      </p:ext>
    </p:extLst>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2361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DevOps is:</a:t>
            </a:r>
            <a:endParaRPr lang="en-US" dirty="0"/>
          </a:p>
        </p:txBody>
      </p:sp>
      <p:sp>
        <p:nvSpPr>
          <p:cNvPr id="5" name="Text Placeholder 4"/>
          <p:cNvSpPr>
            <a:spLocks noGrp="1"/>
          </p:cNvSpPr>
          <p:nvPr>
            <p:ph type="body" sz="quarter" idx="11"/>
          </p:nvPr>
        </p:nvSpPr>
        <p:spPr>
          <a:xfrm>
            <a:off x="274639" y="1212849"/>
            <a:ext cx="11889564" cy="3447098"/>
          </a:xfrm>
        </p:spPr>
        <p:txBody>
          <a:bodyPr/>
          <a:lstStyle/>
          <a:p>
            <a:r>
              <a:rPr lang="en-US" dirty="0"/>
              <a:t>A way to develop software that emphasizes </a:t>
            </a:r>
            <a:endParaRPr lang="en-US" dirty="0" smtClean="0"/>
          </a:p>
          <a:p>
            <a:pPr marL="571500" indent="-571500">
              <a:buFont typeface="Arial" panose="020B0604020202020204" pitchFamily="34" charset="0"/>
              <a:buChar char="•"/>
            </a:pPr>
            <a:r>
              <a:rPr lang="en-US" dirty="0" smtClean="0"/>
              <a:t>communication</a:t>
            </a:r>
          </a:p>
          <a:p>
            <a:pPr marL="571500" indent="-571500">
              <a:buFont typeface="Arial" panose="020B0604020202020204" pitchFamily="34" charset="0"/>
              <a:buChar char="•"/>
            </a:pPr>
            <a:r>
              <a:rPr lang="en-US" dirty="0"/>
              <a:t>c</a:t>
            </a:r>
            <a:r>
              <a:rPr lang="en-US" dirty="0" smtClean="0"/>
              <a:t>ollaboration</a:t>
            </a:r>
          </a:p>
          <a:p>
            <a:pPr marL="571500" indent="-571500">
              <a:buFont typeface="Arial" panose="020B0604020202020204" pitchFamily="34" charset="0"/>
              <a:buChar char="•"/>
            </a:pPr>
            <a:r>
              <a:rPr lang="en-US" dirty="0" smtClean="0"/>
              <a:t>integration </a:t>
            </a:r>
          </a:p>
          <a:p>
            <a:r>
              <a:rPr lang="en-US" dirty="0" smtClean="0"/>
              <a:t>between </a:t>
            </a:r>
            <a:r>
              <a:rPr lang="en-US" dirty="0"/>
              <a:t>development and IT operations teams</a:t>
            </a:r>
            <a:r>
              <a:rPr lang="en-US" dirty="0" smtClean="0"/>
              <a:t>.</a:t>
            </a:r>
            <a:endParaRPr lang="en-US" dirty="0"/>
          </a:p>
        </p:txBody>
      </p:sp>
    </p:spTree>
    <p:extLst>
      <p:ext uri="{BB962C8B-B14F-4D97-AF65-F5344CB8AC3E}">
        <p14:creationId xmlns:p14="http://schemas.microsoft.com/office/powerpoint/2010/main" val="6882351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problem</a:t>
            </a:r>
            <a:endParaRPr lang="en-US" dirty="0"/>
          </a:p>
        </p:txBody>
      </p:sp>
      <p:sp>
        <p:nvSpPr>
          <p:cNvPr id="2" name="Text Placeholder 1"/>
          <p:cNvSpPr>
            <a:spLocks noGrp="1"/>
          </p:cNvSpPr>
          <p:nvPr>
            <p:ph type="body" sz="quarter" idx="11"/>
          </p:nvPr>
        </p:nvSpPr>
        <p:spPr/>
        <p:txBody>
          <a:bodyPr/>
          <a:lstStyle/>
          <a:p>
            <a:r>
              <a:rPr lang="en-US" dirty="0" smtClean="0"/>
              <a:t>With different toolsets, information needs, and workflow processes, communication, collaboration, and integration between development and IT operations teams can be a challenge.</a:t>
            </a:r>
            <a:endParaRPr lang="en-US" dirty="0"/>
          </a:p>
        </p:txBody>
      </p:sp>
    </p:spTree>
    <p:extLst>
      <p:ext uri="{BB962C8B-B14F-4D97-AF65-F5344CB8AC3E}">
        <p14:creationId xmlns:p14="http://schemas.microsoft.com/office/powerpoint/2010/main" val="391362801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Application Lifecycle – Common Challenges</a:t>
            </a:r>
            <a:endParaRPr lang="en-US" sz="4800" dirty="0"/>
          </a:p>
        </p:txBody>
      </p:sp>
      <p:sp>
        <p:nvSpPr>
          <p:cNvPr id="3" name="TextBox 2"/>
          <p:cNvSpPr txBox="1"/>
          <p:nvPr/>
        </p:nvSpPr>
        <p:spPr>
          <a:xfrm>
            <a:off x="2423815" y="3136110"/>
            <a:ext cx="1414298" cy="954845"/>
          </a:xfrm>
          <a:prstGeom prst="rect">
            <a:avLst/>
          </a:prstGeom>
          <a:noFill/>
        </p:spPr>
        <p:txBody>
          <a:bodyPr wrap="square" lIns="68574" tIns="0" rIns="0" bIns="0" rtlCol="0" anchor="t" anchorCtr="0">
            <a:spAutoFit/>
          </a:bodyPr>
          <a:lstStyle/>
          <a:p>
            <a:pPr defTabSz="685805">
              <a:defRPr/>
            </a:pPr>
            <a:r>
              <a:rPr lang="en-US" sz="3000" kern="0" dirty="0">
                <a:latin typeface="Segoe UI Light"/>
              </a:rPr>
              <a:t>Develop</a:t>
            </a:r>
          </a:p>
          <a:p>
            <a:pPr defTabSz="685805">
              <a:spcBef>
                <a:spcPts val="75"/>
              </a:spcBef>
              <a:spcAft>
                <a:spcPts val="150"/>
              </a:spcAft>
              <a:defRPr/>
            </a:pPr>
            <a:r>
              <a:rPr lang="en-US" sz="1500" kern="0" dirty="0">
                <a:latin typeface="Segoe UI Light"/>
              </a:rPr>
              <a:t>Rapid reaction to feedback</a:t>
            </a:r>
          </a:p>
        </p:txBody>
      </p:sp>
      <p:sp>
        <p:nvSpPr>
          <p:cNvPr id="4" name="TextBox 3"/>
          <p:cNvSpPr txBox="1"/>
          <p:nvPr/>
        </p:nvSpPr>
        <p:spPr>
          <a:xfrm>
            <a:off x="8134639" y="3747446"/>
            <a:ext cx="1828718" cy="941765"/>
          </a:xfrm>
          <a:prstGeom prst="rect">
            <a:avLst/>
          </a:prstGeom>
          <a:noFill/>
        </p:spPr>
        <p:txBody>
          <a:bodyPr wrap="square" lIns="0" tIns="0" rIns="0" bIns="0" rtlCol="0" anchor="t" anchorCtr="0">
            <a:spAutoFit/>
          </a:bodyPr>
          <a:lstStyle/>
          <a:p>
            <a:pPr defTabSz="685805">
              <a:defRPr/>
            </a:pPr>
            <a:r>
              <a:rPr lang="en-US" sz="3000" kern="0" dirty="0">
                <a:solidFill>
                  <a:schemeClr val="accent1"/>
                </a:solidFill>
                <a:latin typeface="Segoe UI Light"/>
              </a:rPr>
              <a:t>Operate</a:t>
            </a:r>
          </a:p>
          <a:p>
            <a:pPr defTabSz="685805">
              <a:defRPr/>
            </a:pPr>
            <a:r>
              <a:rPr lang="en-US" sz="1500" kern="0" dirty="0">
                <a:solidFill>
                  <a:schemeClr val="accent1"/>
                </a:solidFill>
                <a:latin typeface="Segoe UI Light"/>
              </a:rPr>
              <a:t>Software to value delivery</a:t>
            </a:r>
          </a:p>
        </p:txBody>
      </p:sp>
      <p:sp>
        <p:nvSpPr>
          <p:cNvPr id="5" name="Rectangle 4"/>
          <p:cNvSpPr/>
          <p:nvPr/>
        </p:nvSpPr>
        <p:spPr>
          <a:xfrm>
            <a:off x="1492783" y="3242522"/>
            <a:ext cx="912064" cy="912064"/>
          </a:xfrm>
          <a:prstGeom prst="rect">
            <a:avLst/>
          </a:prstGeom>
          <a:solidFill>
            <a:schemeClr val="accent5"/>
          </a:solidFill>
          <a:ln w="25400" cap="flat" cmpd="sng" algn="ctr">
            <a:noFill/>
            <a:prstDash val="solid"/>
          </a:ln>
          <a:effectLst/>
        </p:spPr>
        <p:txBody>
          <a:bodyPr lIns="34287" rIns="34287" bIns="34287" rtlCol="0" anchor="b"/>
          <a:lstStyle/>
          <a:p>
            <a:pPr defTabSz="685805">
              <a:defRPr/>
            </a:pPr>
            <a:r>
              <a:rPr lang="en-US" sz="1050" kern="0" dirty="0">
                <a:gradFill>
                  <a:gsLst>
                    <a:gs pos="0">
                      <a:srgbClr val="FFFFFF"/>
                    </a:gs>
                    <a:gs pos="100000">
                      <a:srgbClr val="FFFFFF"/>
                    </a:gs>
                  </a:gsLst>
                  <a:lin ang="5400000" scaled="0"/>
                </a:gradFill>
              </a:rPr>
              <a:t>Development &amp; testing</a:t>
            </a:r>
          </a:p>
        </p:txBody>
      </p:sp>
      <p:sp>
        <p:nvSpPr>
          <p:cNvPr id="6" name="Rectangle 5"/>
          <p:cNvSpPr/>
          <p:nvPr/>
        </p:nvSpPr>
        <p:spPr>
          <a:xfrm>
            <a:off x="9051296" y="1973278"/>
            <a:ext cx="912064" cy="912064"/>
          </a:xfrm>
          <a:prstGeom prst="rect">
            <a:avLst/>
          </a:prstGeom>
          <a:solidFill>
            <a:schemeClr val="accent1"/>
          </a:solidFill>
          <a:ln w="25400" cap="flat" cmpd="sng" algn="ctr">
            <a:noFill/>
            <a:prstDash val="solid"/>
          </a:ln>
          <a:effectLst/>
        </p:spPr>
        <p:txBody>
          <a:bodyPr lIns="34287" rIns="34287" bIns="34287" rtlCol="0" anchor="b"/>
          <a:lstStyle/>
          <a:p>
            <a:pPr defTabSz="685805">
              <a:defRPr/>
            </a:pPr>
            <a:r>
              <a:rPr lang="en-US" sz="1050" kern="0" dirty="0">
                <a:gradFill>
                  <a:gsLst>
                    <a:gs pos="0">
                      <a:srgbClr val="FFFFFF"/>
                    </a:gs>
                    <a:gs pos="100000">
                      <a:srgbClr val="FFFFFF"/>
                    </a:gs>
                  </a:gsLst>
                  <a:lin ang="5400000" scaled="0"/>
                </a:gradFill>
              </a:rPr>
              <a:t>Operations</a:t>
            </a:r>
          </a:p>
        </p:txBody>
      </p:sp>
      <p:sp>
        <p:nvSpPr>
          <p:cNvPr id="7" name="Rectangle 13"/>
          <p:cNvSpPr>
            <a:spLocks noChangeArrowheads="1"/>
          </p:cNvSpPr>
          <p:nvPr/>
        </p:nvSpPr>
        <p:spPr bwMode="auto">
          <a:xfrm>
            <a:off x="4808156" y="2298404"/>
            <a:ext cx="989816" cy="519228"/>
          </a:xfrm>
          <a:prstGeom prst="rect">
            <a:avLst/>
          </a:pr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lnSpc>
                <a:spcPct val="90000"/>
              </a:lnSpc>
              <a:defRPr/>
            </a:pPr>
            <a:r>
              <a:rPr lang="en-US" sz="787" b="1" kern="0" dirty="0">
                <a:gradFill>
                  <a:gsLst>
                    <a:gs pos="0">
                      <a:srgbClr val="FFFFFF"/>
                    </a:gs>
                    <a:gs pos="100000">
                      <a:srgbClr val="FFFFFF"/>
                    </a:gs>
                  </a:gsLst>
                  <a:lin ang="5400000" scaled="0"/>
                </a:gradFill>
              </a:rPr>
              <a:t>PROBLEM ASSIGNED TO ENGINEERING</a:t>
            </a:r>
          </a:p>
        </p:txBody>
      </p:sp>
      <p:sp>
        <p:nvSpPr>
          <p:cNvPr id="8" name="Freeform 15"/>
          <p:cNvSpPr>
            <a:spLocks/>
          </p:cNvSpPr>
          <p:nvPr/>
        </p:nvSpPr>
        <p:spPr bwMode="auto">
          <a:xfrm>
            <a:off x="4808156" y="2817632"/>
            <a:ext cx="989816" cy="125747"/>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endParaRPr lang="en-US" sz="1200" kern="0" dirty="0">
              <a:gradFill>
                <a:gsLst>
                  <a:gs pos="0">
                    <a:srgbClr val="FFFFFF"/>
                  </a:gs>
                  <a:gs pos="100000">
                    <a:srgbClr val="FFFFFF"/>
                  </a:gs>
                </a:gsLst>
                <a:lin ang="5400000" scaled="0"/>
              </a:gradFill>
            </a:endParaRPr>
          </a:p>
        </p:txBody>
      </p:sp>
      <p:sp>
        <p:nvSpPr>
          <p:cNvPr id="9" name="Freeform 16"/>
          <p:cNvSpPr>
            <a:spLocks/>
          </p:cNvSpPr>
          <p:nvPr/>
        </p:nvSpPr>
        <p:spPr bwMode="auto">
          <a:xfrm>
            <a:off x="6401561" y="4584391"/>
            <a:ext cx="988919" cy="155258"/>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solidFill>
            <a:schemeClr val="accent1"/>
          </a:solidFill>
          <a:ln w="25400" cap="flat" cmpd="sng" algn="ctr">
            <a:noFill/>
            <a:prstDash val="solid"/>
            <a:headEnd type="none" w="med" len="med"/>
            <a:tailEnd type="none" w="med" len="med"/>
          </a:ln>
          <a:effectLst/>
          <a:extLst/>
        </p:spPr>
        <p:txBody>
          <a:bodyPr vert="horz" wrap="square" lIns="68574" tIns="34287" rIns="68571" bIns="34285" numCol="1" rtlCol="0" anchor="t" anchorCtr="0" compatLnSpc="1">
            <a:prstTxWarp prst="textNoShape">
              <a:avLst/>
            </a:prstTxWarp>
          </a:bodyPr>
          <a:lstStyle/>
          <a:p>
            <a:pPr algn="ctr" defTabSz="685805">
              <a:lnSpc>
                <a:spcPct val="90000"/>
              </a:lnSpc>
              <a:defRPr/>
            </a:pPr>
            <a:endParaRPr lang="en-US" sz="825" b="1" kern="0" dirty="0">
              <a:gradFill>
                <a:gsLst>
                  <a:gs pos="0">
                    <a:srgbClr val="FFFFFF"/>
                  </a:gs>
                  <a:gs pos="100000">
                    <a:srgbClr val="FFFFFF"/>
                  </a:gs>
                </a:gsLst>
                <a:lin ang="5400000" scaled="0"/>
              </a:gradFill>
            </a:endParaRPr>
          </a:p>
        </p:txBody>
      </p:sp>
      <p:sp>
        <p:nvSpPr>
          <p:cNvPr id="10" name="Rectangle 17"/>
          <p:cNvSpPr>
            <a:spLocks noChangeArrowheads="1"/>
          </p:cNvSpPr>
          <p:nvPr/>
        </p:nvSpPr>
        <p:spPr bwMode="auto">
          <a:xfrm>
            <a:off x="6401561" y="4731695"/>
            <a:ext cx="988919" cy="489519"/>
          </a:xfrm>
          <a:prstGeom prst="rect">
            <a:avLst/>
          </a:prstGeom>
          <a:solidFill>
            <a:schemeClr val="accent1"/>
          </a:solidFill>
          <a:ln w="25400" cap="flat" cmpd="sng" algn="ctr">
            <a:noFill/>
            <a:prstDash val="solid"/>
            <a:headEnd type="none" w="med" len="med"/>
            <a:tailEnd type="none" w="med" len="med"/>
          </a:ln>
          <a:effectLst/>
          <a:extLst/>
        </p:spPr>
        <p:txBody>
          <a:bodyPr vert="horz" wrap="square" lIns="68574" tIns="137149" rIns="68571" bIns="34285" numCol="1" rtlCol="0" anchor="t" anchorCtr="0" compatLnSpc="1">
            <a:prstTxWarp prst="textNoShape">
              <a:avLst/>
            </a:prstTxWarp>
          </a:bodyPr>
          <a:lstStyle/>
          <a:p>
            <a:pPr algn="ctr" defTabSz="685805">
              <a:lnSpc>
                <a:spcPct val="90000"/>
              </a:lnSpc>
              <a:defRPr/>
            </a:pPr>
            <a:r>
              <a:rPr lang="en-US" sz="787" b="1" kern="0" dirty="0">
                <a:gradFill>
                  <a:gsLst>
                    <a:gs pos="0">
                      <a:srgbClr val="FFFFFF"/>
                    </a:gs>
                    <a:gs pos="100000">
                      <a:srgbClr val="FFFFFF"/>
                    </a:gs>
                  </a:gsLst>
                  <a:lin ang="5400000" scaled="0"/>
                </a:gradFill>
              </a:rPr>
              <a:t>OPS</a:t>
            </a:r>
          </a:p>
          <a:p>
            <a:pPr algn="ctr" defTabSz="685805">
              <a:lnSpc>
                <a:spcPct val="90000"/>
              </a:lnSpc>
              <a:defRPr/>
            </a:pPr>
            <a:r>
              <a:rPr lang="en-US" sz="787" b="1" kern="0" dirty="0">
                <a:gradFill>
                  <a:gsLst>
                    <a:gs pos="0">
                      <a:srgbClr val="FFFFFF"/>
                    </a:gs>
                    <a:gs pos="100000">
                      <a:srgbClr val="FFFFFF"/>
                    </a:gs>
                  </a:gsLst>
                  <a:lin ang="5400000" scaled="0"/>
                </a:gradFill>
              </a:rPr>
              <a:t>BACKLOG</a:t>
            </a:r>
          </a:p>
        </p:txBody>
      </p:sp>
      <p:sp>
        <p:nvSpPr>
          <p:cNvPr id="11" name="Freeform 19"/>
          <p:cNvSpPr>
            <a:spLocks/>
          </p:cNvSpPr>
          <p:nvPr/>
        </p:nvSpPr>
        <p:spPr bwMode="auto">
          <a:xfrm>
            <a:off x="6401561" y="5221214"/>
            <a:ext cx="988919" cy="12664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2" name="Freeform 11"/>
          <p:cNvSpPr>
            <a:spLocks/>
          </p:cNvSpPr>
          <p:nvPr/>
        </p:nvSpPr>
        <p:spPr bwMode="auto">
          <a:xfrm>
            <a:off x="6223719" y="2425118"/>
            <a:ext cx="114969" cy="249700"/>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3" name="Freeform 20"/>
          <p:cNvSpPr>
            <a:spLocks/>
          </p:cNvSpPr>
          <p:nvPr/>
        </p:nvSpPr>
        <p:spPr bwMode="auto">
          <a:xfrm>
            <a:off x="5823121" y="2418830"/>
            <a:ext cx="387125" cy="248802"/>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4" name="TextBox 13"/>
          <p:cNvSpPr txBox="1"/>
          <p:nvPr/>
        </p:nvSpPr>
        <p:spPr>
          <a:xfrm>
            <a:off x="7010050" y="3645265"/>
            <a:ext cx="597432" cy="235441"/>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a:defRPr/>
            </a:pPr>
            <a:r>
              <a:rPr lang="en-US" sz="1500" kern="0" dirty="0">
                <a:solidFill>
                  <a:schemeClr val="accent1"/>
                </a:solidFill>
                <a:latin typeface="Segoe UI Light"/>
              </a:rPr>
              <a:t>Monitor</a:t>
            </a:r>
          </a:p>
        </p:txBody>
      </p:sp>
      <p:sp>
        <p:nvSpPr>
          <p:cNvPr id="15" name="Freeform 9"/>
          <p:cNvSpPr>
            <a:spLocks/>
          </p:cNvSpPr>
          <p:nvPr/>
        </p:nvSpPr>
        <p:spPr bwMode="auto">
          <a:xfrm>
            <a:off x="7771316" y="3748225"/>
            <a:ext cx="248802" cy="110480"/>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6" name="Freeform 10"/>
          <p:cNvSpPr>
            <a:spLocks/>
          </p:cNvSpPr>
          <p:nvPr/>
        </p:nvSpPr>
        <p:spPr bwMode="auto">
          <a:xfrm>
            <a:off x="7284404" y="3074517"/>
            <a:ext cx="110480" cy="249700"/>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7" name="Freeform 23"/>
          <p:cNvSpPr>
            <a:spLocks/>
          </p:cNvSpPr>
          <p:nvPr/>
        </p:nvSpPr>
        <p:spPr bwMode="auto">
          <a:xfrm>
            <a:off x="6281204" y="2521226"/>
            <a:ext cx="1643706" cy="1176641"/>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8" name="Freeform 24"/>
          <p:cNvSpPr>
            <a:spLocks/>
          </p:cNvSpPr>
          <p:nvPr/>
        </p:nvSpPr>
        <p:spPr bwMode="auto">
          <a:xfrm>
            <a:off x="6732997" y="3170624"/>
            <a:ext cx="1190116" cy="1464964"/>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05723" tIns="205723" rIns="68571" bIns="34285" numCol="1" rtlCol="0" anchor="t" anchorCtr="0" compatLnSpc="1">
            <a:prstTxWarp prst="textNoShape">
              <a:avLst/>
            </a:prstTxWarp>
          </a:bodyPr>
          <a:lstStyle/>
          <a:p>
            <a:pPr defTabSz="685580" fontAlgn="base">
              <a:spcBef>
                <a:spcPct val="0"/>
              </a:spcBef>
              <a:spcAft>
                <a:spcPct val="0"/>
              </a:spcAft>
              <a:defRPr/>
            </a:pPr>
            <a:endParaRPr lang="en-US" sz="2400" kern="0" dirty="0">
              <a:gradFill>
                <a:gsLst>
                  <a:gs pos="0">
                    <a:srgbClr val="FFFFFF"/>
                  </a:gs>
                  <a:gs pos="100000">
                    <a:srgbClr val="FFFFFF"/>
                  </a:gs>
                </a:gsLst>
                <a:lin ang="16200000" scaled="0"/>
              </a:gradFill>
              <a:latin typeface="Segoe UI Light"/>
            </a:endParaRPr>
          </a:p>
        </p:txBody>
      </p:sp>
      <p:sp>
        <p:nvSpPr>
          <p:cNvPr id="19" name="TextBox 18"/>
          <p:cNvSpPr txBox="1"/>
          <p:nvPr/>
        </p:nvSpPr>
        <p:spPr>
          <a:xfrm>
            <a:off x="4757716" y="3629726"/>
            <a:ext cx="215822" cy="235441"/>
          </a:xfrm>
          <a:prstGeom prst="rect">
            <a:avLst/>
          </a:prstGeom>
          <a:noFill/>
        </p:spPr>
        <p:txBody>
          <a:bodyPr wrap="none" lIns="0" tIns="0" rIns="0" bIns="0" rtlCol="0" anchor="ctr">
            <a:spAutoFit/>
          </a:bodyPr>
          <a:lstStyle/>
          <a:p>
            <a:pPr algn="ctr" defTabSz="685805">
              <a:defRPr/>
            </a:pPr>
            <a:r>
              <a:rPr lang="en-US" sz="1500" b="1" kern="0" dirty="0">
                <a:solidFill>
                  <a:schemeClr val="accent5"/>
                </a:solidFill>
                <a:latin typeface="Segoe UI Light"/>
              </a:rPr>
              <a:t>Fix</a:t>
            </a:r>
          </a:p>
        </p:txBody>
      </p:sp>
      <p:sp>
        <p:nvSpPr>
          <p:cNvPr id="20" name="Freeform 19"/>
          <p:cNvSpPr>
            <a:spLocks/>
          </p:cNvSpPr>
          <p:nvPr/>
        </p:nvSpPr>
        <p:spPr bwMode="auto">
          <a:xfrm>
            <a:off x="4270133" y="3829902"/>
            <a:ext cx="2113466" cy="1270953"/>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900" kern="0" dirty="0">
              <a:gradFill>
                <a:gsLst>
                  <a:gs pos="0">
                    <a:srgbClr val="FFFFFF"/>
                  </a:gs>
                  <a:gs pos="100000">
                    <a:srgbClr val="FFFFFF"/>
                  </a:gs>
                </a:gsLst>
                <a:lin ang="5400000" scaled="0"/>
              </a:gradFill>
            </a:endParaRPr>
          </a:p>
        </p:txBody>
      </p:sp>
      <p:sp>
        <p:nvSpPr>
          <p:cNvPr id="21" name="Freeform 7"/>
          <p:cNvSpPr>
            <a:spLocks/>
          </p:cNvSpPr>
          <p:nvPr/>
        </p:nvSpPr>
        <p:spPr bwMode="auto">
          <a:xfrm>
            <a:off x="4774815" y="4205349"/>
            <a:ext cx="110480" cy="248802"/>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900" kern="0" dirty="0">
              <a:gradFill>
                <a:gsLst>
                  <a:gs pos="0">
                    <a:srgbClr val="FFFFFF"/>
                  </a:gs>
                  <a:gs pos="100000">
                    <a:srgbClr val="FFFFFF"/>
                  </a:gs>
                </a:gsLst>
                <a:lin ang="5400000" scaled="0"/>
              </a:gradFill>
            </a:endParaRPr>
          </a:p>
        </p:txBody>
      </p:sp>
      <p:sp>
        <p:nvSpPr>
          <p:cNvPr id="22" name="Freeform 8"/>
          <p:cNvSpPr>
            <a:spLocks/>
          </p:cNvSpPr>
          <p:nvPr/>
        </p:nvSpPr>
        <p:spPr bwMode="auto">
          <a:xfrm>
            <a:off x="4183007" y="3672031"/>
            <a:ext cx="248802" cy="110480"/>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900" kern="0" dirty="0">
              <a:gradFill>
                <a:gsLst>
                  <a:gs pos="0">
                    <a:srgbClr val="FFFFFF"/>
                  </a:gs>
                  <a:gs pos="100000">
                    <a:srgbClr val="FFFFFF"/>
                  </a:gs>
                </a:gsLst>
                <a:lin ang="5400000" scaled="0"/>
              </a:gradFill>
            </a:endParaRPr>
          </a:p>
        </p:txBody>
      </p:sp>
      <p:sp>
        <p:nvSpPr>
          <p:cNvPr id="23" name="Freeform 26"/>
          <p:cNvSpPr>
            <a:spLocks/>
          </p:cNvSpPr>
          <p:nvPr/>
        </p:nvSpPr>
        <p:spPr bwMode="auto">
          <a:xfrm>
            <a:off x="4271930" y="2893978"/>
            <a:ext cx="1195504" cy="1464964"/>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900" kern="0" dirty="0">
              <a:gradFill>
                <a:gsLst>
                  <a:gs pos="0">
                    <a:srgbClr val="FFFFFF"/>
                  </a:gs>
                  <a:gs pos="100000">
                    <a:srgbClr val="FFFFFF"/>
                  </a:gs>
                </a:gsLst>
                <a:lin ang="5400000" scaled="0"/>
              </a:gradFill>
            </a:endParaRPr>
          </a:p>
        </p:txBody>
      </p:sp>
      <p:sp>
        <p:nvSpPr>
          <p:cNvPr id="24" name="TextBox 23"/>
          <p:cNvSpPr txBox="1"/>
          <p:nvPr/>
        </p:nvSpPr>
        <p:spPr>
          <a:xfrm>
            <a:off x="6092033" y="5360712"/>
            <a:ext cx="1681430" cy="258986"/>
          </a:xfrm>
          <a:prstGeom prst="rect">
            <a:avLst/>
          </a:prstGeom>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algn="ctr" defTabSz="685805">
              <a:lnSpc>
                <a:spcPct val="100000"/>
              </a:lnSpc>
              <a:defRPr/>
            </a:pPr>
            <a:r>
              <a:rPr lang="en-US" sz="1050" spc="-45" dirty="0">
                <a:gradFill>
                  <a:gsLst>
                    <a:gs pos="0">
                      <a:srgbClr val="00AEEF"/>
                    </a:gs>
                    <a:gs pos="100000">
                      <a:srgbClr val="00AEEF"/>
                    </a:gs>
                  </a:gsLst>
                  <a:lin ang="5400000" scaled="0"/>
                </a:gradFill>
                <a:latin typeface="Segoe UI Light"/>
              </a:rPr>
              <a:t>WORKING SOFTWARE</a:t>
            </a:r>
          </a:p>
        </p:txBody>
      </p:sp>
      <p:grpSp>
        <p:nvGrpSpPr>
          <p:cNvPr id="25" name="Group 24"/>
          <p:cNvGrpSpPr/>
          <p:nvPr/>
        </p:nvGrpSpPr>
        <p:grpSpPr>
          <a:xfrm>
            <a:off x="1702500" y="3317077"/>
            <a:ext cx="484298" cy="433390"/>
            <a:chOff x="800348" y="1569752"/>
            <a:chExt cx="645785" cy="577903"/>
          </a:xfrm>
        </p:grpSpPr>
        <p:grpSp>
          <p:nvGrpSpPr>
            <p:cNvPr id="26" name="Group 25"/>
            <p:cNvGrpSpPr/>
            <p:nvPr/>
          </p:nvGrpSpPr>
          <p:grpSpPr>
            <a:xfrm>
              <a:off x="1026337" y="1569752"/>
              <a:ext cx="193807" cy="508162"/>
              <a:chOff x="1031890" y="1569752"/>
              <a:chExt cx="193807" cy="508162"/>
            </a:xfrm>
          </p:grpSpPr>
          <p:sp>
            <p:nvSpPr>
              <p:cNvPr id="33"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34"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nvGrpSpPr>
            <p:cNvPr id="27" name="Group 26"/>
            <p:cNvGrpSpPr/>
            <p:nvPr/>
          </p:nvGrpSpPr>
          <p:grpSpPr>
            <a:xfrm>
              <a:off x="800348" y="1639493"/>
              <a:ext cx="193807" cy="508162"/>
              <a:chOff x="1031890" y="1569752"/>
              <a:chExt cx="193807" cy="508162"/>
            </a:xfrm>
          </p:grpSpPr>
          <p:sp>
            <p:nvSpPr>
              <p:cNvPr id="31"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32"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nvGrpSpPr>
            <p:cNvPr id="28" name="Group 27"/>
            <p:cNvGrpSpPr/>
            <p:nvPr/>
          </p:nvGrpSpPr>
          <p:grpSpPr>
            <a:xfrm>
              <a:off x="1252326" y="1639493"/>
              <a:ext cx="193807" cy="508162"/>
              <a:chOff x="1031890" y="1569752"/>
              <a:chExt cx="193807" cy="508162"/>
            </a:xfrm>
          </p:grpSpPr>
          <p:sp>
            <p:nvSpPr>
              <p:cNvPr id="29"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30"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grpSp>
        <p:nvGrpSpPr>
          <p:cNvPr id="35" name="Group 34"/>
          <p:cNvGrpSpPr/>
          <p:nvPr/>
        </p:nvGrpSpPr>
        <p:grpSpPr>
          <a:xfrm>
            <a:off x="9265178" y="2051754"/>
            <a:ext cx="484298" cy="433390"/>
            <a:chOff x="800348" y="1569752"/>
            <a:chExt cx="645785" cy="577903"/>
          </a:xfrm>
        </p:grpSpPr>
        <p:grpSp>
          <p:nvGrpSpPr>
            <p:cNvPr id="36" name="Group 35"/>
            <p:cNvGrpSpPr/>
            <p:nvPr/>
          </p:nvGrpSpPr>
          <p:grpSpPr>
            <a:xfrm>
              <a:off x="1026337" y="1569752"/>
              <a:ext cx="193807" cy="508162"/>
              <a:chOff x="1031890" y="1569752"/>
              <a:chExt cx="193807" cy="508162"/>
            </a:xfrm>
          </p:grpSpPr>
          <p:sp>
            <p:nvSpPr>
              <p:cNvPr id="43"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44"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nvGrpSpPr>
            <p:cNvPr id="37" name="Group 36"/>
            <p:cNvGrpSpPr/>
            <p:nvPr/>
          </p:nvGrpSpPr>
          <p:grpSpPr>
            <a:xfrm>
              <a:off x="800348" y="1639493"/>
              <a:ext cx="193807" cy="508162"/>
              <a:chOff x="1031890" y="1569752"/>
              <a:chExt cx="193807" cy="508162"/>
            </a:xfrm>
          </p:grpSpPr>
          <p:sp>
            <p:nvSpPr>
              <p:cNvPr id="41"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42"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nvGrpSpPr>
            <p:cNvPr id="38" name="Group 37"/>
            <p:cNvGrpSpPr/>
            <p:nvPr/>
          </p:nvGrpSpPr>
          <p:grpSpPr>
            <a:xfrm>
              <a:off x="1252326" y="1639493"/>
              <a:ext cx="193807" cy="508162"/>
              <a:chOff x="1031890" y="1569752"/>
              <a:chExt cx="193807" cy="508162"/>
            </a:xfrm>
          </p:grpSpPr>
          <p:sp>
            <p:nvSpPr>
              <p:cNvPr id="39"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sp>
            <p:nvSpPr>
              <p:cNvPr id="40"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4" tIns="34287" rIns="68574" bIns="34287" numCol="1" anchor="t" anchorCtr="0" compatLnSpc="1">
                <a:prstTxWarp prst="textNoShape">
                  <a:avLst/>
                </a:prstTxWarp>
              </a:bodyPr>
              <a:lstStyle/>
              <a:p>
                <a:pPr defTabSz="685805">
                  <a:defRPr/>
                </a:pPr>
                <a:endParaRPr lang="en-US" sz="1200" kern="0" dirty="0">
                  <a:solidFill>
                    <a:srgbClr val="000000"/>
                  </a:solidFill>
                </a:endParaRPr>
              </a:p>
            </p:txBody>
          </p:sp>
        </p:grpSp>
      </p:grpSp>
      <p:sp>
        <p:nvSpPr>
          <p:cNvPr id="45" name="Rectangle 44"/>
          <p:cNvSpPr/>
          <p:nvPr/>
        </p:nvSpPr>
        <p:spPr>
          <a:xfrm>
            <a:off x="2920072" y="2040353"/>
            <a:ext cx="1462625" cy="376706"/>
          </a:xfrm>
          <a:prstGeom prst="rect">
            <a:avLst/>
          </a:prstGeom>
          <a:ln>
            <a:noFill/>
          </a:ln>
        </p:spPr>
        <p:txBody>
          <a:bodyPr wrap="square">
            <a:spAutoFit/>
          </a:bodyPr>
          <a:lstStyle/>
          <a:p>
            <a:pPr>
              <a:defRPr/>
            </a:pPr>
            <a:r>
              <a:rPr lang="en-US" sz="900" kern="0" dirty="0">
                <a:solidFill>
                  <a:schemeClr val="accent6"/>
                </a:solidFill>
              </a:rPr>
              <a:t>No actionable feedback resulting in high MTTR</a:t>
            </a:r>
          </a:p>
        </p:txBody>
      </p:sp>
      <p:cxnSp>
        <p:nvCxnSpPr>
          <p:cNvPr id="46" name="Straight Connector 45"/>
          <p:cNvCxnSpPr>
            <a:endCxn id="45" idx="3"/>
          </p:cNvCxnSpPr>
          <p:nvPr/>
        </p:nvCxnSpPr>
        <p:spPr>
          <a:xfrm flipH="1" flipV="1">
            <a:off x="4382697" y="2228706"/>
            <a:ext cx="482929" cy="242163"/>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47" name="Rectangle 46"/>
          <p:cNvSpPr/>
          <p:nvPr/>
        </p:nvSpPr>
        <p:spPr>
          <a:xfrm>
            <a:off x="8283873" y="5040426"/>
            <a:ext cx="1679486" cy="329617"/>
          </a:xfrm>
          <a:prstGeom prst="rect">
            <a:avLst/>
          </a:prstGeom>
          <a:ln>
            <a:noFill/>
          </a:ln>
        </p:spPr>
        <p:txBody>
          <a:bodyPr wrap="square" tIns="0" rIns="0" anchor="ctr">
            <a:spAutoFit/>
          </a:bodyPr>
          <a:lstStyle/>
          <a:p>
            <a:pPr>
              <a:defRPr/>
            </a:pPr>
            <a:r>
              <a:rPr lang="en-US" sz="900" kern="0" dirty="0">
                <a:solidFill>
                  <a:schemeClr val="accent6"/>
                </a:solidFill>
              </a:rPr>
              <a:t>Isolated operations tools and workflows</a:t>
            </a:r>
          </a:p>
        </p:txBody>
      </p:sp>
      <p:cxnSp>
        <p:nvCxnSpPr>
          <p:cNvPr id="48" name="Straight Connector 47"/>
          <p:cNvCxnSpPr>
            <a:endCxn id="47" idx="1"/>
          </p:cNvCxnSpPr>
          <p:nvPr/>
        </p:nvCxnSpPr>
        <p:spPr>
          <a:xfrm>
            <a:off x="7393958" y="5205234"/>
            <a:ext cx="889915" cy="1"/>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49" name="Rectangle 48"/>
          <p:cNvSpPr/>
          <p:nvPr/>
        </p:nvSpPr>
        <p:spPr>
          <a:xfrm>
            <a:off x="3313429" y="5364731"/>
            <a:ext cx="1723205" cy="141264"/>
          </a:xfrm>
          <a:prstGeom prst="rect">
            <a:avLst/>
          </a:prstGeom>
          <a:ln>
            <a:noFill/>
          </a:ln>
        </p:spPr>
        <p:txBody>
          <a:bodyPr wrap="square" lIns="0" tIns="0" rIns="68574" bIns="0">
            <a:spAutoFit/>
          </a:bodyPr>
          <a:lstStyle/>
          <a:p>
            <a:pPr algn="r">
              <a:defRPr/>
            </a:pPr>
            <a:r>
              <a:rPr lang="en-US" sz="900" kern="0" dirty="0">
                <a:solidFill>
                  <a:schemeClr val="accent6"/>
                </a:solidFill>
              </a:rPr>
              <a:t>Long deployment cycle times</a:t>
            </a:r>
          </a:p>
        </p:txBody>
      </p:sp>
      <p:sp>
        <p:nvSpPr>
          <p:cNvPr id="50" name="Rectangle 49"/>
          <p:cNvSpPr/>
          <p:nvPr/>
        </p:nvSpPr>
        <p:spPr>
          <a:xfrm>
            <a:off x="8353603" y="3447519"/>
            <a:ext cx="1540021" cy="282529"/>
          </a:xfrm>
          <a:prstGeom prst="rect">
            <a:avLst/>
          </a:prstGeom>
          <a:ln>
            <a:noFill/>
          </a:ln>
        </p:spPr>
        <p:txBody>
          <a:bodyPr wrap="square" tIns="0" rIns="0" bIns="0" anchor="ctr" anchorCtr="0">
            <a:spAutoFit/>
          </a:bodyPr>
          <a:lstStyle/>
          <a:p>
            <a:pPr>
              <a:defRPr/>
            </a:pPr>
            <a:r>
              <a:rPr lang="en-US" sz="900" kern="0" dirty="0">
                <a:solidFill>
                  <a:schemeClr val="accent6"/>
                </a:solidFill>
              </a:rPr>
              <a:t>Users detect defects in production</a:t>
            </a:r>
          </a:p>
        </p:txBody>
      </p:sp>
      <p:cxnSp>
        <p:nvCxnSpPr>
          <p:cNvPr id="51" name="Straight Connector 50"/>
          <p:cNvCxnSpPr>
            <a:endCxn id="50" idx="1"/>
          </p:cNvCxnSpPr>
          <p:nvPr/>
        </p:nvCxnSpPr>
        <p:spPr>
          <a:xfrm>
            <a:off x="7891234" y="3588783"/>
            <a:ext cx="462370" cy="1"/>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52" name="Rectangle 51"/>
          <p:cNvSpPr/>
          <p:nvPr/>
        </p:nvSpPr>
        <p:spPr>
          <a:xfrm>
            <a:off x="6984176" y="2189305"/>
            <a:ext cx="1878276" cy="282529"/>
          </a:xfrm>
          <a:prstGeom prst="rect">
            <a:avLst/>
          </a:prstGeom>
          <a:ln>
            <a:noFill/>
          </a:ln>
        </p:spPr>
        <p:txBody>
          <a:bodyPr wrap="square" tIns="0" rIns="0" bIns="0" anchor="ctr" anchorCtr="0">
            <a:spAutoFit/>
          </a:bodyPr>
          <a:lstStyle/>
          <a:p>
            <a:pPr defTabSz="685805">
              <a:defRPr/>
            </a:pPr>
            <a:r>
              <a:rPr lang="en-US" sz="900" kern="0" dirty="0">
                <a:solidFill>
                  <a:schemeClr val="accent6"/>
                </a:solidFill>
              </a:rPr>
              <a:t>Production incidents are hard to debug</a:t>
            </a:r>
          </a:p>
        </p:txBody>
      </p:sp>
      <p:cxnSp>
        <p:nvCxnSpPr>
          <p:cNvPr id="53" name="Straight Connector 52"/>
          <p:cNvCxnSpPr>
            <a:endCxn id="52" idx="2"/>
          </p:cNvCxnSpPr>
          <p:nvPr/>
        </p:nvCxnSpPr>
        <p:spPr>
          <a:xfrm flipV="1">
            <a:off x="7532864" y="2471834"/>
            <a:ext cx="390450" cy="766044"/>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cxnSp>
        <p:nvCxnSpPr>
          <p:cNvPr id="54" name="Straight Connector 53"/>
          <p:cNvCxnSpPr/>
          <p:nvPr/>
        </p:nvCxnSpPr>
        <p:spPr>
          <a:xfrm>
            <a:off x="6071498" y="1973278"/>
            <a:ext cx="0" cy="3634431"/>
          </a:xfrm>
          <a:prstGeom prst="line">
            <a:avLst/>
          </a:prstGeom>
          <a:noFill/>
          <a:ln w="25400" cap="flat" cmpd="sng" algn="ctr">
            <a:solidFill>
              <a:schemeClr val="accent2"/>
            </a:solidFill>
            <a:prstDash val="solid"/>
          </a:ln>
          <a:effectLst/>
        </p:spPr>
      </p:cxnSp>
      <p:cxnSp>
        <p:nvCxnSpPr>
          <p:cNvPr id="55" name="Straight Connector 54"/>
          <p:cNvCxnSpPr/>
          <p:nvPr/>
        </p:nvCxnSpPr>
        <p:spPr>
          <a:xfrm flipH="1">
            <a:off x="5036633" y="5049436"/>
            <a:ext cx="980050" cy="433009"/>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56" name="Freeform 15"/>
          <p:cNvSpPr>
            <a:spLocks/>
          </p:cNvSpPr>
          <p:nvPr/>
        </p:nvSpPr>
        <p:spPr bwMode="auto">
          <a:xfrm rot="10800000">
            <a:off x="4808156" y="2183228"/>
            <a:ext cx="989816" cy="125747"/>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p:spPr>
        <p:txBody>
          <a:bodyPr vert="horz" wrap="square" lIns="68574" tIns="0" rIns="68574" bIns="0" numCol="1" anchor="ctr" anchorCtr="0" compatLnSpc="1">
            <a:prstTxWarp prst="textNoShape">
              <a:avLst/>
            </a:prstTxWarp>
          </a:bodyPr>
          <a:lstStyle/>
          <a:p>
            <a:pPr algn="ctr" defTabSz="685805">
              <a:defRPr/>
            </a:pPr>
            <a:endParaRPr lang="en-US" sz="1200" kern="0" dirty="0">
              <a:gradFill>
                <a:gsLst>
                  <a:gs pos="0">
                    <a:srgbClr val="FFFFFF"/>
                  </a:gs>
                  <a:gs pos="100000">
                    <a:srgbClr val="FFFFFF"/>
                  </a:gs>
                </a:gsLst>
                <a:lin ang="5400000" scaled="0"/>
              </a:gradFill>
            </a:endParaRPr>
          </a:p>
        </p:txBody>
      </p:sp>
      <p:grpSp>
        <p:nvGrpSpPr>
          <p:cNvPr id="57" name="Group 56"/>
          <p:cNvGrpSpPr/>
          <p:nvPr/>
        </p:nvGrpSpPr>
        <p:grpSpPr>
          <a:xfrm>
            <a:off x="2234828" y="4106961"/>
            <a:ext cx="2166486" cy="607724"/>
            <a:chOff x="1510180" y="4310258"/>
            <a:chExt cx="2888894" cy="810366"/>
          </a:xfrm>
        </p:grpSpPr>
        <p:sp>
          <p:nvSpPr>
            <p:cNvPr id="58" name="Rectangle 57"/>
            <p:cNvSpPr/>
            <p:nvPr/>
          </p:nvSpPr>
          <p:spPr>
            <a:xfrm>
              <a:off x="1510180" y="4743887"/>
              <a:ext cx="2297802" cy="376737"/>
            </a:xfrm>
            <a:prstGeom prst="rect">
              <a:avLst/>
            </a:prstGeom>
            <a:ln>
              <a:noFill/>
            </a:ln>
          </p:spPr>
          <p:txBody>
            <a:bodyPr wrap="square" lIns="0" tIns="0" rIns="68574" bIns="0">
              <a:spAutoFit/>
            </a:bodyPr>
            <a:lstStyle/>
            <a:p>
              <a:pPr algn="r">
                <a:defRPr/>
              </a:pPr>
              <a:r>
                <a:rPr lang="en-US" sz="900" kern="0" dirty="0">
                  <a:solidFill>
                    <a:schemeClr val="accent6"/>
                  </a:solidFill>
                </a:rPr>
                <a:t>Unable to reproduce error in development environment</a:t>
              </a:r>
            </a:p>
          </p:txBody>
        </p:sp>
        <p:cxnSp>
          <p:nvCxnSpPr>
            <p:cNvPr id="59" name="Straight Connector 58"/>
            <p:cNvCxnSpPr>
              <a:endCxn id="58" idx="3"/>
            </p:cNvCxnSpPr>
            <p:nvPr/>
          </p:nvCxnSpPr>
          <p:spPr>
            <a:xfrm flipH="1">
              <a:off x="3807982" y="4310258"/>
              <a:ext cx="591092" cy="621998"/>
            </a:xfrm>
            <a:prstGeom prst="line">
              <a:avLst/>
            </a:prstGeom>
            <a:blipFill dpi="0" rotWithShape="0">
              <a:blip r:embed="rId3">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grpSp>
    </p:spTree>
    <p:extLst>
      <p:ext uri="{BB962C8B-B14F-4D97-AF65-F5344CB8AC3E}">
        <p14:creationId xmlns:p14="http://schemas.microsoft.com/office/powerpoint/2010/main" val="1443038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9" grpId="0"/>
      <p:bldP spid="50"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 and IT operations have different goals</a:t>
            </a:r>
            <a:endParaRPr lang="en-US" dirty="0"/>
          </a:p>
        </p:txBody>
      </p:sp>
      <p:sp>
        <p:nvSpPr>
          <p:cNvPr id="2" name="Text Placeholder 1"/>
          <p:cNvSpPr>
            <a:spLocks noGrp="1"/>
          </p:cNvSpPr>
          <p:nvPr>
            <p:ph type="body" sz="quarter" idx="10"/>
          </p:nvPr>
        </p:nvSpPr>
        <p:spPr>
          <a:xfrm>
            <a:off x="274639" y="1212849"/>
            <a:ext cx="5486399" cy="2332946"/>
          </a:xfrm>
        </p:spPr>
        <p:txBody>
          <a:bodyPr/>
          <a:lstStyle/>
          <a:p>
            <a:pPr marL="0" indent="0">
              <a:buNone/>
            </a:pPr>
            <a:r>
              <a:rPr lang="en-US" u="sng" dirty="0" smtClean="0"/>
              <a:t>Development</a:t>
            </a:r>
            <a:endParaRPr lang="en-US" u="sng" dirty="0"/>
          </a:p>
          <a:p>
            <a:r>
              <a:rPr lang="en-US" dirty="0" smtClean="0"/>
              <a:t>Driven by needs for frequent delivery of new features</a:t>
            </a:r>
          </a:p>
        </p:txBody>
      </p:sp>
      <p:sp>
        <p:nvSpPr>
          <p:cNvPr id="4" name="Text Placeholder 3"/>
          <p:cNvSpPr>
            <a:spLocks noGrp="1"/>
          </p:cNvSpPr>
          <p:nvPr>
            <p:ph type="body" sz="quarter" idx="11"/>
          </p:nvPr>
        </p:nvSpPr>
        <p:spPr>
          <a:xfrm>
            <a:off x="6675439" y="1212849"/>
            <a:ext cx="5486399" cy="1834348"/>
          </a:xfrm>
        </p:spPr>
        <p:txBody>
          <a:bodyPr/>
          <a:lstStyle/>
          <a:p>
            <a:pPr marL="0" indent="0">
              <a:buNone/>
            </a:pPr>
            <a:r>
              <a:rPr lang="en-US" u="sng" dirty="0" smtClean="0"/>
              <a:t>IT Operations</a:t>
            </a:r>
          </a:p>
          <a:p>
            <a:r>
              <a:rPr lang="en-US" dirty="0" smtClean="0"/>
              <a:t>Focus on availability, stability, and cost efficiency</a:t>
            </a:r>
            <a:endParaRPr lang="en-US" dirty="0"/>
          </a:p>
        </p:txBody>
      </p:sp>
    </p:spTree>
    <p:extLst>
      <p:ext uri="{BB962C8B-B14F-4D97-AF65-F5344CB8AC3E}">
        <p14:creationId xmlns:p14="http://schemas.microsoft.com/office/powerpoint/2010/main" val="12908835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Loss of efficiency</a:t>
            </a:r>
          </a:p>
          <a:p>
            <a:r>
              <a:rPr lang="en-US" dirty="0" smtClean="0"/>
              <a:t>Reduced agility</a:t>
            </a:r>
          </a:p>
          <a:p>
            <a:r>
              <a:rPr lang="en-US" dirty="0" smtClean="0"/>
              <a:t>Customer dissatisfaction</a:t>
            </a:r>
          </a:p>
        </p:txBody>
      </p:sp>
      <p:sp>
        <p:nvSpPr>
          <p:cNvPr id="5" name="Title 4"/>
          <p:cNvSpPr>
            <a:spLocks noGrp="1"/>
          </p:cNvSpPr>
          <p:nvPr>
            <p:ph type="title"/>
          </p:nvPr>
        </p:nvSpPr>
        <p:spPr/>
        <p:txBody>
          <a:bodyPr/>
          <a:lstStyle/>
          <a:p>
            <a:r>
              <a:rPr lang="en-US" dirty="0" smtClean="0"/>
              <a:t>Business impact</a:t>
            </a:r>
            <a:endParaRPr lang="en-US" dirty="0"/>
          </a:p>
        </p:txBody>
      </p:sp>
    </p:spTree>
    <p:extLst>
      <p:ext uri="{BB962C8B-B14F-4D97-AF65-F5344CB8AC3E}">
        <p14:creationId xmlns:p14="http://schemas.microsoft.com/office/powerpoint/2010/main" val="8106150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_2014_MMA">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NA_2014_MMA">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Byron Ricks</External_x0020_Speaker>
    <Session_x0020_Code xmlns="e36bfbf9-5e42-489c-a259-4c54eb22cb57"> DCIM-B218</Session_x0020_Code>
    <Presentation_x0020_Date xmlns="e36bfbf9-5e42-489c-a259-4c54eb22cb57">2014-05-15T00:00:00-07:00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sharepoint/v3"/>
    <ds:schemaRef ds:uri="http://purl.org/dc/dcmitype/"/>
    <ds:schemaRef ds:uri="e36bfbf9-5e42-489c-a259-4c54eb22cb57"/>
    <ds:schemaRef ds:uri="http://purl.org/dc/terms/"/>
    <ds:schemaRef ds:uri="http://schemas.microsoft.com/office/2006/metadata/properties"/>
    <ds:schemaRef ds:uri="http://purl.org/dc/elements/1.1/"/>
    <ds:schemaRef ds:uri="230e9df3-be65-4c73-a93b-d1236ebd677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TENA_2014_MMA</Template>
  <TotalTime>1696</TotalTime>
  <Words>4073</Words>
  <Application>Microsoft Office PowerPoint</Application>
  <PresentationFormat>Custom</PresentationFormat>
  <Paragraphs>324</Paragraphs>
  <Slides>47</Slides>
  <Notes>32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47</vt:i4>
      </vt:variant>
    </vt:vector>
  </HeadingPairs>
  <TitlesOfParts>
    <vt:vector size="56" baseType="lpstr">
      <vt:lpstr>Arial</vt:lpstr>
      <vt:lpstr>Calibri</vt:lpstr>
      <vt:lpstr>Consolas</vt:lpstr>
      <vt:lpstr>Segoe UI</vt:lpstr>
      <vt:lpstr>Segoe UI Light</vt:lpstr>
      <vt:lpstr>Wingdings</vt:lpstr>
      <vt:lpstr>TENA_2014_MMA</vt:lpstr>
      <vt:lpstr>1_TENA_2014_MMA</vt:lpstr>
      <vt:lpstr>TechEd 2014 Dk Blue</vt:lpstr>
      <vt:lpstr>PowerPoint Presentation</vt:lpstr>
      <vt:lpstr>New DevOps Agent:  Application Performance Monitoring in Microsoft System Center 2012 R2</vt:lpstr>
      <vt:lpstr>Today’s agenda</vt:lpstr>
      <vt:lpstr>What is DevOps?</vt:lpstr>
      <vt:lpstr>DevOps is:</vt:lpstr>
      <vt:lpstr>The problem</vt:lpstr>
      <vt:lpstr>Application Lifecycle – Common Challenges</vt:lpstr>
      <vt:lpstr>Dev and IT operations have different goals</vt:lpstr>
      <vt:lpstr>Business impact</vt:lpstr>
      <vt:lpstr>“Houston,  we’ve had a problem.”</vt:lpstr>
      <vt:lpstr>Value of DevOps</vt:lpstr>
      <vt:lpstr>Introducing Microsoft Monitoring Agent</vt:lpstr>
      <vt:lpstr>Value of Microsoft Monitoring Agent </vt:lpstr>
      <vt:lpstr>Application Lifecycle – Common Challenges</vt:lpstr>
      <vt:lpstr>Once, there were 3 “monitoring” agents…</vt:lpstr>
      <vt:lpstr>Now, there’s only 1 agent…</vt:lpstr>
      <vt:lpstr>That delivers:</vt:lpstr>
      <vt:lpstr>What is Microsoft Monitoring Agent?</vt:lpstr>
      <vt:lpstr>Comparing Monitoring Approaches for .NET Applications</vt:lpstr>
      <vt:lpstr>Comparing Monitoring Approaches for .NET Apps</vt:lpstr>
      <vt:lpstr>Comparing Monitoring Approaches for .NET Apps</vt:lpstr>
      <vt:lpstr>Comparing Monitoring Approaches for .NET Apps</vt:lpstr>
      <vt:lpstr>Comparing Monitoring Approaches for .NET Apps</vt:lpstr>
      <vt:lpstr>Stand-alone monitoring with local collection</vt:lpstr>
      <vt:lpstr>Installing Microsoft Monitoring Agent</vt:lpstr>
      <vt:lpstr>Two downloads available</vt:lpstr>
      <vt:lpstr>Installing Microsoft Monitoring Agent</vt:lpstr>
      <vt:lpstr>Installing Microsoft Monitoring Agent</vt:lpstr>
      <vt:lpstr>Installing Microsoft Monitoring Agent</vt:lpstr>
      <vt:lpstr>Installing Microsoft Monitoring Agent</vt:lpstr>
      <vt:lpstr>Installing Microsoft Monitoring Agent</vt:lpstr>
      <vt:lpstr>Installing Microsoft Monitoring Agent</vt:lpstr>
      <vt:lpstr>Installing Microsoft Monitoring Agent</vt:lpstr>
      <vt:lpstr>Using Microsoft Monitoring Agent for stand-alone monitoring</vt:lpstr>
      <vt:lpstr>The power of historical debugging</vt:lpstr>
      <vt:lpstr>Control monitoring with 4 commands</vt:lpstr>
      <vt:lpstr>Demo</vt:lpstr>
      <vt:lpstr>Vision</vt:lpstr>
      <vt:lpstr>      Communicate  + Collaborate     Integrate    ______________________________________________         Your best work </vt:lpstr>
      <vt:lpstr>PowerPoint Presentation</vt:lpstr>
      <vt:lpstr>Resources</vt:lpstr>
      <vt:lpstr>Q&amp;A Byron Ricks – byronr@microsoft.com </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DevOps Agent: Application Performance Monitoring in Microsoft System Center 2012 R2</dc:title>
  <dc:subject>TechEd 2014</dc:subject>
  <dc:creator>Byron Ricks</dc:creator>
  <dc:description>Template: Jordan Cayabyab, Artitudes Design
Formatting: 
Audience Type:</dc:description>
  <cp:lastModifiedBy>testadmin</cp:lastModifiedBy>
  <cp:revision>241</cp:revision>
  <dcterms:created xsi:type="dcterms:W3CDTF">2014-04-07T23:46:39Z</dcterms:created>
  <dcterms:modified xsi:type="dcterms:W3CDTF">2014-05-15T15:50:57Z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