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9" r:id="rId5"/>
    <p:sldMasterId id="2147484314" r:id="rId6"/>
  </p:sldMasterIdLst>
  <p:notesMasterIdLst>
    <p:notesMasterId r:id="rId60"/>
  </p:notesMasterIdLst>
  <p:handoutMasterIdLst>
    <p:handoutMasterId r:id="rId61"/>
  </p:handoutMasterIdLst>
  <p:sldIdLst>
    <p:sldId id="1424" r:id="rId7"/>
    <p:sldId id="1425" r:id="rId8"/>
    <p:sldId id="1469" r:id="rId9"/>
    <p:sldId id="1470" r:id="rId10"/>
    <p:sldId id="1471" r:id="rId11"/>
    <p:sldId id="1472" r:id="rId12"/>
    <p:sldId id="1473" r:id="rId13"/>
    <p:sldId id="1474" r:id="rId14"/>
    <p:sldId id="1475" r:id="rId15"/>
    <p:sldId id="1476" r:id="rId16"/>
    <p:sldId id="1477" r:id="rId17"/>
    <p:sldId id="1478" r:id="rId18"/>
    <p:sldId id="1479" r:id="rId19"/>
    <p:sldId id="1480" r:id="rId20"/>
    <p:sldId id="1481" r:id="rId21"/>
    <p:sldId id="1482" r:id="rId22"/>
    <p:sldId id="1483" r:id="rId23"/>
    <p:sldId id="1484" r:id="rId24"/>
    <p:sldId id="1485" r:id="rId25"/>
    <p:sldId id="1486" r:id="rId26"/>
    <p:sldId id="1487" r:id="rId27"/>
    <p:sldId id="1488" r:id="rId28"/>
    <p:sldId id="1489" r:id="rId29"/>
    <p:sldId id="1490" r:id="rId30"/>
    <p:sldId id="1491" r:id="rId31"/>
    <p:sldId id="1492" r:id="rId32"/>
    <p:sldId id="1493" r:id="rId33"/>
    <p:sldId id="1494" r:id="rId34"/>
    <p:sldId id="1515" r:id="rId35"/>
    <p:sldId id="1495" r:id="rId36"/>
    <p:sldId id="1496" r:id="rId37"/>
    <p:sldId id="1497" r:id="rId38"/>
    <p:sldId id="1498" r:id="rId39"/>
    <p:sldId id="1499" r:id="rId40"/>
    <p:sldId id="1500" r:id="rId41"/>
    <p:sldId id="1501" r:id="rId42"/>
    <p:sldId id="1502" r:id="rId43"/>
    <p:sldId id="1503" r:id="rId44"/>
    <p:sldId id="1504" r:id="rId45"/>
    <p:sldId id="1505" r:id="rId46"/>
    <p:sldId id="1506" r:id="rId47"/>
    <p:sldId id="1507" r:id="rId48"/>
    <p:sldId id="1508" r:id="rId49"/>
    <p:sldId id="1509" r:id="rId50"/>
    <p:sldId id="1510" r:id="rId51"/>
    <p:sldId id="1511" r:id="rId52"/>
    <p:sldId id="1512" r:id="rId53"/>
    <p:sldId id="1513" r:id="rId54"/>
    <p:sldId id="1514" r:id="rId55"/>
    <p:sldId id="1467" r:id="rId56"/>
    <p:sldId id="1464" r:id="rId57"/>
    <p:sldId id="1465" r:id="rId58"/>
    <p:sldId id="1466" r:id="rId5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418" autoAdjust="0"/>
  </p:normalViewPr>
  <p:slideViewPr>
    <p:cSldViewPr snapToObjects="1">
      <p:cViewPr varScale="1">
        <p:scale>
          <a:sx n="107" d="100"/>
          <a:sy n="107" d="100"/>
        </p:scale>
        <p:origin x="498" y="10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20" d="100"/>
        <a:sy n="2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3626D-3C31-434A-9191-ACFFDD22D8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DFC0AA-2D9A-4DEA-927E-23166B74191C}">
      <dgm:prSet/>
      <dgm:spPr/>
      <dgm:t>
        <a:bodyPr/>
        <a:lstStyle/>
        <a:p>
          <a:pPr rtl="0"/>
          <a:r>
            <a:rPr lang="en-US" b="0" i="0" u="none" smtClean="0"/>
            <a:t>Virtual</a:t>
          </a:r>
          <a:r>
            <a:rPr lang="en-US" b="0" i="0" u="none" baseline="0" smtClean="0"/>
            <a:t> </a:t>
          </a:r>
          <a:r>
            <a:rPr lang="en-US" b="0" i="0" u="none" baseline="0" dirty="0" smtClean="0"/>
            <a:t>Machines</a:t>
          </a:r>
          <a:endParaRPr lang="en-US" b="0" i="0" u="none" dirty="0"/>
        </a:p>
      </dgm:t>
    </dgm:pt>
    <dgm:pt modelId="{8DA14BA5-92C7-4EE9-BC3C-92C7B47251E3}" type="parTrans" cxnId="{D4F202F4-C879-4C66-814A-9A49FA84624E}">
      <dgm:prSet/>
      <dgm:spPr/>
      <dgm:t>
        <a:bodyPr/>
        <a:lstStyle/>
        <a:p>
          <a:endParaRPr lang="en-US"/>
        </a:p>
      </dgm:t>
    </dgm:pt>
    <dgm:pt modelId="{4B18BC7E-AD13-4236-B0A5-9FB8CE88E061}" type="sibTrans" cxnId="{D4F202F4-C879-4C66-814A-9A49FA84624E}">
      <dgm:prSet/>
      <dgm:spPr/>
      <dgm:t>
        <a:bodyPr/>
        <a:lstStyle/>
        <a:p>
          <a:endParaRPr lang="en-US"/>
        </a:p>
      </dgm:t>
    </dgm:pt>
    <dgm:pt modelId="{090C8505-A076-451A-BBCB-3017B674A7B4}">
      <dgm:prSet/>
      <dgm:spPr/>
      <dgm:t>
        <a:bodyPr/>
        <a:lstStyle/>
        <a:p>
          <a:r>
            <a:rPr lang="en-US" b="0" i="0" u="none" baseline="0" dirty="0" smtClean="0"/>
            <a:t>Virtual Switches</a:t>
          </a:r>
          <a:endParaRPr lang="en-US" dirty="0"/>
        </a:p>
      </dgm:t>
    </dgm:pt>
    <dgm:pt modelId="{AFAFF38F-DEB6-44F7-8B9D-37CB2AF095DC}" type="parTrans" cxnId="{CA71F2B8-F5E1-45EC-90E2-334C7A8B4FF5}">
      <dgm:prSet/>
      <dgm:spPr/>
      <dgm:t>
        <a:bodyPr/>
        <a:lstStyle/>
        <a:p>
          <a:endParaRPr lang="en-US"/>
        </a:p>
      </dgm:t>
    </dgm:pt>
    <dgm:pt modelId="{4671FA4E-33C5-4C0B-B0E1-FA520E53A655}" type="sibTrans" cxnId="{CA71F2B8-F5E1-45EC-90E2-334C7A8B4FF5}">
      <dgm:prSet/>
      <dgm:spPr/>
      <dgm:t>
        <a:bodyPr/>
        <a:lstStyle/>
        <a:p>
          <a:endParaRPr lang="en-US"/>
        </a:p>
      </dgm:t>
    </dgm:pt>
    <dgm:pt modelId="{083A36E5-E673-42D2-8543-C78AC5615A23}">
      <dgm:prSet/>
      <dgm:spPr/>
      <dgm:t>
        <a:bodyPr/>
        <a:lstStyle/>
        <a:p>
          <a:r>
            <a:rPr lang="en-US" b="0" i="0" u="none" smtClean="0"/>
            <a:t>Hyper-V </a:t>
          </a:r>
          <a:r>
            <a:rPr lang="en-US" b="0" i="0" u="none" dirty="0" smtClean="0"/>
            <a:t>Settings</a:t>
          </a:r>
          <a:endParaRPr lang="en-US" dirty="0"/>
        </a:p>
      </dgm:t>
    </dgm:pt>
    <dgm:pt modelId="{4F9B3B8B-E896-4BD3-974F-72491A7A30CC}" type="parTrans" cxnId="{6D33A08C-0866-44C5-8912-080E345EA62C}">
      <dgm:prSet/>
      <dgm:spPr/>
      <dgm:t>
        <a:bodyPr/>
        <a:lstStyle/>
        <a:p>
          <a:endParaRPr lang="en-US"/>
        </a:p>
      </dgm:t>
    </dgm:pt>
    <dgm:pt modelId="{E791F898-40C8-40EF-93CB-BDECABF503FB}" type="sibTrans" cxnId="{6D33A08C-0866-44C5-8912-080E345EA62C}">
      <dgm:prSet/>
      <dgm:spPr/>
      <dgm:t>
        <a:bodyPr/>
        <a:lstStyle/>
        <a:p>
          <a:endParaRPr lang="en-US"/>
        </a:p>
      </dgm:t>
    </dgm:pt>
    <dgm:pt modelId="{9DFC4E7B-AA3B-4AAC-B442-2A51871E9722}">
      <dgm:prSet/>
      <dgm:spPr/>
      <dgm:t>
        <a:bodyPr/>
        <a:lstStyle/>
        <a:p>
          <a:r>
            <a:rPr lang="en-US" b="0" i="0" u="none" dirty="0" smtClean="0"/>
            <a:t>Manage</a:t>
          </a:r>
          <a:r>
            <a:rPr lang="en-US" b="0" i="0" u="none" baseline="0" dirty="0" smtClean="0"/>
            <a:t> Host OS</a:t>
          </a:r>
          <a:endParaRPr lang="en-US" dirty="0"/>
        </a:p>
      </dgm:t>
    </dgm:pt>
    <dgm:pt modelId="{84319EC8-BE8C-46C9-902E-4A9AD0700298}" type="parTrans" cxnId="{D6ED2A51-B4FD-400B-9893-231469D9DA38}">
      <dgm:prSet/>
      <dgm:spPr/>
      <dgm:t>
        <a:bodyPr/>
        <a:lstStyle/>
        <a:p>
          <a:endParaRPr lang="en-US"/>
        </a:p>
      </dgm:t>
    </dgm:pt>
    <dgm:pt modelId="{E18E9A18-9E2B-40C6-A971-EBBD2ED651AD}" type="sibTrans" cxnId="{D6ED2A51-B4FD-400B-9893-231469D9DA38}">
      <dgm:prSet/>
      <dgm:spPr/>
      <dgm:t>
        <a:bodyPr/>
        <a:lstStyle/>
        <a:p>
          <a:endParaRPr lang="en-US"/>
        </a:p>
      </dgm:t>
    </dgm:pt>
    <dgm:pt modelId="{773832C6-0574-44A3-BD7D-6ABB585A791B}">
      <dgm:prSet/>
      <dgm:spPr/>
      <dgm:t>
        <a:bodyPr/>
        <a:lstStyle/>
        <a:p>
          <a:r>
            <a:rPr lang="en-US" b="0" i="0" u="none" dirty="0" smtClean="0"/>
            <a:t>Mount VHD</a:t>
          </a:r>
          <a:r>
            <a:rPr lang="en-US" b="0" i="0" u="none" baseline="0" dirty="0" smtClean="0"/>
            <a:t> files</a:t>
          </a:r>
          <a:endParaRPr lang="en-US" dirty="0"/>
        </a:p>
      </dgm:t>
    </dgm:pt>
    <dgm:pt modelId="{80FAA73E-A3D3-4D84-8A2C-584B5CCEA0EB}" type="parTrans" cxnId="{C3A76FFA-8A29-43F8-A815-5FC585AD2B46}">
      <dgm:prSet/>
      <dgm:spPr/>
      <dgm:t>
        <a:bodyPr/>
        <a:lstStyle/>
        <a:p>
          <a:endParaRPr lang="en-US"/>
        </a:p>
      </dgm:t>
    </dgm:pt>
    <dgm:pt modelId="{481451FF-22B7-4D95-B5CB-8C4640334960}" type="sibTrans" cxnId="{C3A76FFA-8A29-43F8-A815-5FC585AD2B46}">
      <dgm:prSet/>
      <dgm:spPr/>
      <dgm:t>
        <a:bodyPr/>
        <a:lstStyle/>
        <a:p>
          <a:endParaRPr lang="en-US"/>
        </a:p>
      </dgm:t>
    </dgm:pt>
    <dgm:pt modelId="{8D9CF049-D0BB-4F81-A931-62219B8B24BB}" type="pres">
      <dgm:prSet presAssocID="{0933626D-3C31-434A-9191-ACFFDD22D8EF}" presName="linear" presStyleCnt="0">
        <dgm:presLayoutVars>
          <dgm:animLvl val="lvl"/>
          <dgm:resizeHandles val="exact"/>
        </dgm:presLayoutVars>
      </dgm:prSet>
      <dgm:spPr/>
      <dgm:t>
        <a:bodyPr/>
        <a:lstStyle/>
        <a:p>
          <a:endParaRPr lang="en-US"/>
        </a:p>
      </dgm:t>
    </dgm:pt>
    <dgm:pt modelId="{1C2EFDF6-5756-4B18-9DFC-0FCA5B7F97A4}" type="pres">
      <dgm:prSet presAssocID="{48DFC0AA-2D9A-4DEA-927E-23166B74191C}" presName="parentText" presStyleLbl="node1" presStyleIdx="0" presStyleCnt="5">
        <dgm:presLayoutVars>
          <dgm:chMax val="0"/>
          <dgm:bulletEnabled val="1"/>
        </dgm:presLayoutVars>
      </dgm:prSet>
      <dgm:spPr/>
      <dgm:t>
        <a:bodyPr/>
        <a:lstStyle/>
        <a:p>
          <a:endParaRPr lang="en-US"/>
        </a:p>
      </dgm:t>
    </dgm:pt>
    <dgm:pt modelId="{CEB74689-284E-49F2-AE07-52BD5BEC0AB2}" type="pres">
      <dgm:prSet presAssocID="{4B18BC7E-AD13-4236-B0A5-9FB8CE88E061}" presName="spacer" presStyleCnt="0"/>
      <dgm:spPr/>
    </dgm:pt>
    <dgm:pt modelId="{531854C2-8EE1-48E1-A2D0-562E9D61F798}" type="pres">
      <dgm:prSet presAssocID="{090C8505-A076-451A-BBCB-3017B674A7B4}" presName="parentText" presStyleLbl="node1" presStyleIdx="1" presStyleCnt="5">
        <dgm:presLayoutVars>
          <dgm:chMax val="0"/>
          <dgm:bulletEnabled val="1"/>
        </dgm:presLayoutVars>
      </dgm:prSet>
      <dgm:spPr/>
      <dgm:t>
        <a:bodyPr/>
        <a:lstStyle/>
        <a:p>
          <a:endParaRPr lang="en-US"/>
        </a:p>
      </dgm:t>
    </dgm:pt>
    <dgm:pt modelId="{C6FC7D86-670F-4A36-92AD-18262C1BE56C}" type="pres">
      <dgm:prSet presAssocID="{4671FA4E-33C5-4C0B-B0E1-FA520E53A655}" presName="spacer" presStyleCnt="0"/>
      <dgm:spPr/>
    </dgm:pt>
    <dgm:pt modelId="{2EA87C5D-7EFB-4C37-A887-1D61657A09DB}" type="pres">
      <dgm:prSet presAssocID="{083A36E5-E673-42D2-8543-C78AC5615A23}" presName="parentText" presStyleLbl="node1" presStyleIdx="2" presStyleCnt="5">
        <dgm:presLayoutVars>
          <dgm:chMax val="0"/>
          <dgm:bulletEnabled val="1"/>
        </dgm:presLayoutVars>
      </dgm:prSet>
      <dgm:spPr/>
      <dgm:t>
        <a:bodyPr/>
        <a:lstStyle/>
        <a:p>
          <a:endParaRPr lang="en-US"/>
        </a:p>
      </dgm:t>
    </dgm:pt>
    <dgm:pt modelId="{CF01B602-5A55-4CFF-8B09-04A81F55CBDE}" type="pres">
      <dgm:prSet presAssocID="{E791F898-40C8-40EF-93CB-BDECABF503FB}" presName="spacer" presStyleCnt="0"/>
      <dgm:spPr/>
    </dgm:pt>
    <dgm:pt modelId="{7FDF8A8A-11AE-47E6-8C3C-CB2AE66F3A18}" type="pres">
      <dgm:prSet presAssocID="{9DFC4E7B-AA3B-4AAC-B442-2A51871E9722}" presName="parentText" presStyleLbl="node1" presStyleIdx="3" presStyleCnt="5">
        <dgm:presLayoutVars>
          <dgm:chMax val="0"/>
          <dgm:bulletEnabled val="1"/>
        </dgm:presLayoutVars>
      </dgm:prSet>
      <dgm:spPr/>
      <dgm:t>
        <a:bodyPr/>
        <a:lstStyle/>
        <a:p>
          <a:endParaRPr lang="en-US"/>
        </a:p>
      </dgm:t>
    </dgm:pt>
    <dgm:pt modelId="{90BBE409-29B6-45FE-9B8D-E2127806967B}" type="pres">
      <dgm:prSet presAssocID="{E18E9A18-9E2B-40C6-A971-EBBD2ED651AD}" presName="spacer" presStyleCnt="0"/>
      <dgm:spPr/>
    </dgm:pt>
    <dgm:pt modelId="{BBBA0191-1BCC-4C4D-ABBA-177AE4091AB1}" type="pres">
      <dgm:prSet presAssocID="{773832C6-0574-44A3-BD7D-6ABB585A791B}" presName="parentText" presStyleLbl="node1" presStyleIdx="4" presStyleCnt="5">
        <dgm:presLayoutVars>
          <dgm:chMax val="0"/>
          <dgm:bulletEnabled val="1"/>
        </dgm:presLayoutVars>
      </dgm:prSet>
      <dgm:spPr/>
      <dgm:t>
        <a:bodyPr/>
        <a:lstStyle/>
        <a:p>
          <a:endParaRPr lang="en-US"/>
        </a:p>
      </dgm:t>
    </dgm:pt>
  </dgm:ptLst>
  <dgm:cxnLst>
    <dgm:cxn modelId="{24A70B74-9AC0-4371-9B9D-7DAD10897A03}" type="presOf" srcId="{090C8505-A076-451A-BBCB-3017B674A7B4}" destId="{531854C2-8EE1-48E1-A2D0-562E9D61F798}" srcOrd="0" destOrd="0" presId="urn:microsoft.com/office/officeart/2005/8/layout/vList2"/>
    <dgm:cxn modelId="{D6ED2A51-B4FD-400B-9893-231469D9DA38}" srcId="{0933626D-3C31-434A-9191-ACFFDD22D8EF}" destId="{9DFC4E7B-AA3B-4AAC-B442-2A51871E9722}" srcOrd="3" destOrd="0" parTransId="{84319EC8-BE8C-46C9-902E-4A9AD0700298}" sibTransId="{E18E9A18-9E2B-40C6-A971-EBBD2ED651AD}"/>
    <dgm:cxn modelId="{9698766A-B6DA-4BBC-BED9-37318EC085C1}" type="presOf" srcId="{773832C6-0574-44A3-BD7D-6ABB585A791B}" destId="{BBBA0191-1BCC-4C4D-ABBA-177AE4091AB1}" srcOrd="0" destOrd="0" presId="urn:microsoft.com/office/officeart/2005/8/layout/vList2"/>
    <dgm:cxn modelId="{3AFF99EA-2E8E-4AC7-8F66-A6FAAE88A4F6}" type="presOf" srcId="{083A36E5-E673-42D2-8543-C78AC5615A23}" destId="{2EA87C5D-7EFB-4C37-A887-1D61657A09DB}" srcOrd="0" destOrd="0" presId="urn:microsoft.com/office/officeart/2005/8/layout/vList2"/>
    <dgm:cxn modelId="{6D33A08C-0866-44C5-8912-080E345EA62C}" srcId="{0933626D-3C31-434A-9191-ACFFDD22D8EF}" destId="{083A36E5-E673-42D2-8543-C78AC5615A23}" srcOrd="2" destOrd="0" parTransId="{4F9B3B8B-E896-4BD3-974F-72491A7A30CC}" sibTransId="{E791F898-40C8-40EF-93CB-BDECABF503FB}"/>
    <dgm:cxn modelId="{D4F202F4-C879-4C66-814A-9A49FA84624E}" srcId="{0933626D-3C31-434A-9191-ACFFDD22D8EF}" destId="{48DFC0AA-2D9A-4DEA-927E-23166B74191C}" srcOrd="0" destOrd="0" parTransId="{8DA14BA5-92C7-4EE9-BC3C-92C7B47251E3}" sibTransId="{4B18BC7E-AD13-4236-B0A5-9FB8CE88E061}"/>
    <dgm:cxn modelId="{601FD46C-1662-4805-8B12-B04D166F4562}" type="presOf" srcId="{48DFC0AA-2D9A-4DEA-927E-23166B74191C}" destId="{1C2EFDF6-5756-4B18-9DFC-0FCA5B7F97A4}" srcOrd="0" destOrd="0" presId="urn:microsoft.com/office/officeart/2005/8/layout/vList2"/>
    <dgm:cxn modelId="{01D7CA61-D5C1-421C-9249-76C85DCCD5BC}" type="presOf" srcId="{0933626D-3C31-434A-9191-ACFFDD22D8EF}" destId="{8D9CF049-D0BB-4F81-A931-62219B8B24BB}" srcOrd="0" destOrd="0" presId="urn:microsoft.com/office/officeart/2005/8/layout/vList2"/>
    <dgm:cxn modelId="{E49E31F6-D329-477A-BFC9-55CE12E9782A}" type="presOf" srcId="{9DFC4E7B-AA3B-4AAC-B442-2A51871E9722}" destId="{7FDF8A8A-11AE-47E6-8C3C-CB2AE66F3A18}" srcOrd="0" destOrd="0" presId="urn:microsoft.com/office/officeart/2005/8/layout/vList2"/>
    <dgm:cxn modelId="{C3A76FFA-8A29-43F8-A815-5FC585AD2B46}" srcId="{0933626D-3C31-434A-9191-ACFFDD22D8EF}" destId="{773832C6-0574-44A3-BD7D-6ABB585A791B}" srcOrd="4" destOrd="0" parTransId="{80FAA73E-A3D3-4D84-8A2C-584B5CCEA0EB}" sibTransId="{481451FF-22B7-4D95-B5CB-8C4640334960}"/>
    <dgm:cxn modelId="{CA71F2B8-F5E1-45EC-90E2-334C7A8B4FF5}" srcId="{0933626D-3C31-434A-9191-ACFFDD22D8EF}" destId="{090C8505-A076-451A-BBCB-3017B674A7B4}" srcOrd="1" destOrd="0" parTransId="{AFAFF38F-DEB6-44F7-8B9D-37CB2AF095DC}" sibTransId="{4671FA4E-33C5-4C0B-B0E1-FA520E53A655}"/>
    <dgm:cxn modelId="{CD62C429-C9C2-4FBE-B0E4-747C6F068239}" type="presParOf" srcId="{8D9CF049-D0BB-4F81-A931-62219B8B24BB}" destId="{1C2EFDF6-5756-4B18-9DFC-0FCA5B7F97A4}" srcOrd="0" destOrd="0" presId="urn:microsoft.com/office/officeart/2005/8/layout/vList2"/>
    <dgm:cxn modelId="{7284FF66-F00D-4F64-9A45-3A74A93478FB}" type="presParOf" srcId="{8D9CF049-D0BB-4F81-A931-62219B8B24BB}" destId="{CEB74689-284E-49F2-AE07-52BD5BEC0AB2}" srcOrd="1" destOrd="0" presId="urn:microsoft.com/office/officeart/2005/8/layout/vList2"/>
    <dgm:cxn modelId="{946D3753-752D-4C2E-89DE-3D7883A1FCF7}" type="presParOf" srcId="{8D9CF049-D0BB-4F81-A931-62219B8B24BB}" destId="{531854C2-8EE1-48E1-A2D0-562E9D61F798}" srcOrd="2" destOrd="0" presId="urn:microsoft.com/office/officeart/2005/8/layout/vList2"/>
    <dgm:cxn modelId="{AE46F251-84E5-41E2-B03D-646993BD18D0}" type="presParOf" srcId="{8D9CF049-D0BB-4F81-A931-62219B8B24BB}" destId="{C6FC7D86-670F-4A36-92AD-18262C1BE56C}" srcOrd="3" destOrd="0" presId="urn:microsoft.com/office/officeart/2005/8/layout/vList2"/>
    <dgm:cxn modelId="{81D4A292-1AC8-4FB0-A6FF-BDB807088282}" type="presParOf" srcId="{8D9CF049-D0BB-4F81-A931-62219B8B24BB}" destId="{2EA87C5D-7EFB-4C37-A887-1D61657A09DB}" srcOrd="4" destOrd="0" presId="urn:microsoft.com/office/officeart/2005/8/layout/vList2"/>
    <dgm:cxn modelId="{8E67F256-D3F1-429A-A636-F5E76A1E24AF}" type="presParOf" srcId="{8D9CF049-D0BB-4F81-A931-62219B8B24BB}" destId="{CF01B602-5A55-4CFF-8B09-04A81F55CBDE}" srcOrd="5" destOrd="0" presId="urn:microsoft.com/office/officeart/2005/8/layout/vList2"/>
    <dgm:cxn modelId="{C76B6FEC-B305-4921-83F9-72A5D8AB1D90}" type="presParOf" srcId="{8D9CF049-D0BB-4F81-A931-62219B8B24BB}" destId="{7FDF8A8A-11AE-47E6-8C3C-CB2AE66F3A18}" srcOrd="6" destOrd="0" presId="urn:microsoft.com/office/officeart/2005/8/layout/vList2"/>
    <dgm:cxn modelId="{A630BE5F-E8A2-4CD7-8B8B-D1DB9898DE70}" type="presParOf" srcId="{8D9CF049-D0BB-4F81-A931-62219B8B24BB}" destId="{90BBE409-29B6-45FE-9B8D-E2127806967B}" srcOrd="7" destOrd="0" presId="urn:microsoft.com/office/officeart/2005/8/layout/vList2"/>
    <dgm:cxn modelId="{2C55D433-EC01-4290-AFCC-DD5A0FA460EC}" type="presParOf" srcId="{8D9CF049-D0BB-4F81-A931-62219B8B24BB}" destId="{BBBA0191-1BCC-4C4D-ABBA-177AE4091AB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701CF-9516-49DD-B42C-D1F395509D2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0A64C7EF-AB6E-404C-84B5-582C55C7263B}">
      <dgm:prSet phldrT="[Text]"/>
      <dgm:spPr/>
      <dgm:t>
        <a:bodyPr/>
        <a:lstStyle/>
        <a:p>
          <a:r>
            <a:rPr lang="en-US" smtClean="0"/>
            <a:t>Tenant Isolation</a:t>
          </a:r>
          <a:endParaRPr lang="en-US" dirty="0"/>
        </a:p>
      </dgm:t>
    </dgm:pt>
    <dgm:pt modelId="{82F48F8D-7DB3-487D-8F51-58A74CC8DE27}" type="parTrans" cxnId="{9623DB56-2D63-4A4D-A57E-870A090C5900}">
      <dgm:prSet/>
      <dgm:spPr/>
      <dgm:t>
        <a:bodyPr/>
        <a:lstStyle/>
        <a:p>
          <a:endParaRPr lang="en-US"/>
        </a:p>
      </dgm:t>
    </dgm:pt>
    <dgm:pt modelId="{5793E56D-DA9C-4846-AFBF-7A2E16D8D166}" type="sibTrans" cxnId="{9623DB56-2D63-4A4D-A57E-870A090C5900}">
      <dgm:prSet/>
      <dgm:spPr/>
      <dgm:t>
        <a:bodyPr/>
        <a:lstStyle/>
        <a:p>
          <a:endParaRPr lang="en-US"/>
        </a:p>
      </dgm:t>
    </dgm:pt>
    <dgm:pt modelId="{C7EECBE5-B95D-416D-BA5A-3155DCEF80E1}">
      <dgm:prSet phldrT="[Text]"/>
      <dgm:spPr/>
      <dgm:t>
        <a:bodyPr/>
        <a:lstStyle/>
        <a:p>
          <a:r>
            <a:rPr lang="en-US" dirty="0" smtClean="0"/>
            <a:t>Port ACL</a:t>
          </a:r>
          <a:endParaRPr lang="en-US" dirty="0"/>
        </a:p>
      </dgm:t>
    </dgm:pt>
    <dgm:pt modelId="{51FAB28D-E070-4D03-A039-635DDF35C950}" type="parTrans" cxnId="{5B14530E-1340-45E5-952D-68702E7EDE1D}">
      <dgm:prSet/>
      <dgm:spPr/>
      <dgm:t>
        <a:bodyPr/>
        <a:lstStyle/>
        <a:p>
          <a:endParaRPr lang="en-US"/>
        </a:p>
      </dgm:t>
    </dgm:pt>
    <dgm:pt modelId="{0B45EB5B-09FB-48FC-AD3F-1ED537458A6E}" type="sibTrans" cxnId="{5B14530E-1340-45E5-952D-68702E7EDE1D}">
      <dgm:prSet/>
      <dgm:spPr/>
      <dgm:t>
        <a:bodyPr/>
        <a:lstStyle/>
        <a:p>
          <a:endParaRPr lang="en-US"/>
        </a:p>
      </dgm:t>
    </dgm:pt>
    <dgm:pt modelId="{B82D9C00-CB62-43D4-BA86-69608173773D}">
      <dgm:prSet phldrT="[Text]"/>
      <dgm:spPr/>
      <dgm:t>
        <a:bodyPr/>
        <a:lstStyle/>
        <a:p>
          <a:r>
            <a:rPr lang="en-US" dirty="0" smtClean="0"/>
            <a:t>Private VLAN</a:t>
          </a:r>
          <a:endParaRPr lang="en-US" dirty="0"/>
        </a:p>
      </dgm:t>
    </dgm:pt>
    <dgm:pt modelId="{76004680-BC27-434F-804F-8F867B8AE222}" type="parTrans" cxnId="{B0B445D4-2A26-49D2-A507-3607AE8DC52F}">
      <dgm:prSet/>
      <dgm:spPr/>
      <dgm:t>
        <a:bodyPr/>
        <a:lstStyle/>
        <a:p>
          <a:endParaRPr lang="en-US"/>
        </a:p>
      </dgm:t>
    </dgm:pt>
    <dgm:pt modelId="{A27E125A-28C8-4B46-B304-AEE85E6AC650}" type="sibTrans" cxnId="{B0B445D4-2A26-49D2-A507-3607AE8DC52F}">
      <dgm:prSet/>
      <dgm:spPr/>
      <dgm:t>
        <a:bodyPr/>
        <a:lstStyle/>
        <a:p>
          <a:endParaRPr lang="en-US"/>
        </a:p>
      </dgm:t>
    </dgm:pt>
    <dgm:pt modelId="{68E34126-9BC5-4E57-96C0-521A33BA07A4}">
      <dgm:prSet phldrT="[Text]"/>
      <dgm:spPr/>
      <dgm:t>
        <a:bodyPr/>
        <a:lstStyle/>
        <a:p>
          <a:r>
            <a:rPr lang="en-US" dirty="0" smtClean="0"/>
            <a:t>Trunk mode</a:t>
          </a:r>
          <a:endParaRPr lang="en-US" dirty="0"/>
        </a:p>
      </dgm:t>
    </dgm:pt>
    <dgm:pt modelId="{FFDB1A92-CBC1-4A8E-BA13-E73F0308736F}" type="parTrans" cxnId="{5ABDD3F8-F51C-40A8-BD52-142ECC81FB4B}">
      <dgm:prSet/>
      <dgm:spPr/>
      <dgm:t>
        <a:bodyPr/>
        <a:lstStyle/>
        <a:p>
          <a:endParaRPr lang="en-US"/>
        </a:p>
      </dgm:t>
    </dgm:pt>
    <dgm:pt modelId="{45FA005E-3859-4CA0-B862-8A868E7BBAE5}" type="sibTrans" cxnId="{5ABDD3F8-F51C-40A8-BD52-142ECC81FB4B}">
      <dgm:prSet/>
      <dgm:spPr/>
      <dgm:t>
        <a:bodyPr/>
        <a:lstStyle/>
        <a:p>
          <a:endParaRPr lang="en-US"/>
        </a:p>
      </dgm:t>
    </dgm:pt>
    <dgm:pt modelId="{C5C9207A-852D-4A6A-AEDD-FF2353798CF5}">
      <dgm:prSet phldrT="[Text]"/>
      <dgm:spPr/>
      <dgm:t>
        <a:bodyPr/>
        <a:lstStyle/>
        <a:p>
          <a:r>
            <a:rPr lang="en-US" smtClean="0"/>
            <a:t>Traffic Shaping</a:t>
          </a:r>
          <a:endParaRPr lang="en-US" dirty="0"/>
        </a:p>
      </dgm:t>
    </dgm:pt>
    <dgm:pt modelId="{3ED85F0F-690D-45A2-924A-F1892C4CCE73}" type="parTrans" cxnId="{CE726C1C-F833-4E0D-B9EF-DAE4E41A1703}">
      <dgm:prSet/>
      <dgm:spPr/>
      <dgm:t>
        <a:bodyPr/>
        <a:lstStyle/>
        <a:p>
          <a:endParaRPr lang="en-US"/>
        </a:p>
      </dgm:t>
    </dgm:pt>
    <dgm:pt modelId="{CC41889E-9A5B-422F-B4C8-8DC97333D497}" type="sibTrans" cxnId="{CE726C1C-F833-4E0D-B9EF-DAE4E41A1703}">
      <dgm:prSet/>
      <dgm:spPr/>
      <dgm:t>
        <a:bodyPr/>
        <a:lstStyle/>
        <a:p>
          <a:endParaRPr lang="en-US"/>
        </a:p>
      </dgm:t>
    </dgm:pt>
    <dgm:pt modelId="{88CDFD0D-3745-430E-9367-D58941D7A346}">
      <dgm:prSet phldrT="[Text]"/>
      <dgm:spPr/>
      <dgm:t>
        <a:bodyPr/>
        <a:lstStyle/>
        <a:p>
          <a:r>
            <a:rPr lang="en-US" dirty="0" smtClean="0"/>
            <a:t>Bandwidth Minimum</a:t>
          </a:r>
          <a:endParaRPr lang="en-US" dirty="0"/>
        </a:p>
      </dgm:t>
    </dgm:pt>
    <dgm:pt modelId="{E74FF791-EE78-4115-B46F-8D5EC72D1F3C}" type="parTrans" cxnId="{E46BA531-191D-4584-A6E2-FE941ABCE46A}">
      <dgm:prSet/>
      <dgm:spPr/>
      <dgm:t>
        <a:bodyPr/>
        <a:lstStyle/>
        <a:p>
          <a:endParaRPr lang="en-US"/>
        </a:p>
      </dgm:t>
    </dgm:pt>
    <dgm:pt modelId="{AAAEFF13-DF13-4E83-BF93-4B3488224366}" type="sibTrans" cxnId="{E46BA531-191D-4584-A6E2-FE941ABCE46A}">
      <dgm:prSet/>
      <dgm:spPr/>
      <dgm:t>
        <a:bodyPr/>
        <a:lstStyle/>
        <a:p>
          <a:endParaRPr lang="en-US"/>
        </a:p>
      </dgm:t>
    </dgm:pt>
    <dgm:pt modelId="{CB200615-DC2B-475F-BCBB-8EC3E0624C70}">
      <dgm:prSet phldrT="[Text]"/>
      <dgm:spPr/>
      <dgm:t>
        <a:bodyPr/>
        <a:lstStyle/>
        <a:p>
          <a:r>
            <a:rPr lang="en-US" dirty="0" smtClean="0"/>
            <a:t>Bandwidth Cap</a:t>
          </a:r>
          <a:endParaRPr lang="en-US" dirty="0"/>
        </a:p>
      </dgm:t>
    </dgm:pt>
    <dgm:pt modelId="{D60DB667-84BF-4069-B0C2-C090D3067547}" type="parTrans" cxnId="{A7C6FFAD-2170-4052-9734-38EF98EC6B3E}">
      <dgm:prSet/>
      <dgm:spPr/>
      <dgm:t>
        <a:bodyPr/>
        <a:lstStyle/>
        <a:p>
          <a:endParaRPr lang="en-US"/>
        </a:p>
      </dgm:t>
    </dgm:pt>
    <dgm:pt modelId="{C36A171E-63E4-4E38-B48B-449C922506E4}" type="sibTrans" cxnId="{A7C6FFAD-2170-4052-9734-38EF98EC6B3E}">
      <dgm:prSet/>
      <dgm:spPr/>
      <dgm:t>
        <a:bodyPr/>
        <a:lstStyle/>
        <a:p>
          <a:endParaRPr lang="en-US"/>
        </a:p>
      </dgm:t>
    </dgm:pt>
    <dgm:pt modelId="{A89C2C52-212C-44EE-8477-A72DC41138BF}">
      <dgm:prSet phldrT="[Text]"/>
      <dgm:spPr/>
      <dgm:t>
        <a:bodyPr/>
        <a:lstStyle/>
        <a:p>
          <a:r>
            <a:rPr lang="en-US" smtClean="0"/>
            <a:t>Security</a:t>
          </a:r>
          <a:endParaRPr lang="en-US" dirty="0"/>
        </a:p>
      </dgm:t>
    </dgm:pt>
    <dgm:pt modelId="{02B61579-0215-40ED-A0DB-72FD1884986F}" type="parTrans" cxnId="{F750CC2D-F5E3-4A92-BDCE-68536744BA38}">
      <dgm:prSet/>
      <dgm:spPr/>
      <dgm:t>
        <a:bodyPr/>
        <a:lstStyle/>
        <a:p>
          <a:endParaRPr lang="en-US"/>
        </a:p>
      </dgm:t>
    </dgm:pt>
    <dgm:pt modelId="{67E3BFC2-0367-4203-9EA4-E3E9104730C5}" type="sibTrans" cxnId="{F750CC2D-F5E3-4A92-BDCE-68536744BA38}">
      <dgm:prSet/>
      <dgm:spPr/>
      <dgm:t>
        <a:bodyPr/>
        <a:lstStyle/>
        <a:p>
          <a:endParaRPr lang="en-US"/>
        </a:p>
      </dgm:t>
    </dgm:pt>
    <dgm:pt modelId="{8C497DF4-A3EC-4034-A18E-C5A559720CF1}">
      <dgm:prSet phldrT="[Text]"/>
      <dgm:spPr/>
      <dgm:t>
        <a:bodyPr/>
        <a:lstStyle/>
        <a:p>
          <a:r>
            <a:rPr lang="en-US" dirty="0" smtClean="0"/>
            <a:t>DHCP Guard</a:t>
          </a:r>
          <a:endParaRPr lang="en-US" dirty="0"/>
        </a:p>
      </dgm:t>
    </dgm:pt>
    <dgm:pt modelId="{3630EA26-8E78-4A26-8368-560AC196790D}" type="parTrans" cxnId="{3CE4E18A-4412-4F29-8F12-2AF189383317}">
      <dgm:prSet/>
      <dgm:spPr/>
      <dgm:t>
        <a:bodyPr/>
        <a:lstStyle/>
        <a:p>
          <a:endParaRPr lang="en-US"/>
        </a:p>
      </dgm:t>
    </dgm:pt>
    <dgm:pt modelId="{3C20554D-DC58-4774-A728-8BF798604106}" type="sibTrans" cxnId="{3CE4E18A-4412-4F29-8F12-2AF189383317}">
      <dgm:prSet/>
      <dgm:spPr/>
      <dgm:t>
        <a:bodyPr/>
        <a:lstStyle/>
        <a:p>
          <a:endParaRPr lang="en-US"/>
        </a:p>
      </dgm:t>
    </dgm:pt>
    <dgm:pt modelId="{7C0CD19D-036D-4413-8D46-480D483CF041}">
      <dgm:prSet phldrT="[Text]"/>
      <dgm:spPr/>
      <dgm:t>
        <a:bodyPr/>
        <a:lstStyle/>
        <a:p>
          <a:r>
            <a:rPr lang="en-US" dirty="0" smtClean="0"/>
            <a:t>Router Guard</a:t>
          </a:r>
          <a:endParaRPr lang="en-US" dirty="0"/>
        </a:p>
      </dgm:t>
    </dgm:pt>
    <dgm:pt modelId="{3B96C26B-1950-40F7-82E9-1B044E8234C2}" type="parTrans" cxnId="{F48AE6CE-B736-4AF9-8635-7E49CB7AE015}">
      <dgm:prSet/>
      <dgm:spPr/>
      <dgm:t>
        <a:bodyPr/>
        <a:lstStyle/>
        <a:p>
          <a:endParaRPr lang="en-US"/>
        </a:p>
      </dgm:t>
    </dgm:pt>
    <dgm:pt modelId="{AD55F84E-24BE-4A20-8FDA-E4C47DE9C255}" type="sibTrans" cxnId="{F48AE6CE-B736-4AF9-8635-7E49CB7AE015}">
      <dgm:prSet/>
      <dgm:spPr/>
      <dgm:t>
        <a:bodyPr/>
        <a:lstStyle/>
        <a:p>
          <a:endParaRPr lang="en-US"/>
        </a:p>
      </dgm:t>
    </dgm:pt>
    <dgm:pt modelId="{86CEFDC1-4EED-44AF-80A9-BB1DAAB4148E}">
      <dgm:prSet phldrT="[Text]"/>
      <dgm:spPr/>
      <dgm:t>
        <a:bodyPr/>
        <a:lstStyle/>
        <a:p>
          <a:r>
            <a:rPr lang="en-US" dirty="0" smtClean="0"/>
            <a:t>IPsec Task Offload</a:t>
          </a:r>
          <a:endParaRPr lang="en-US" dirty="0"/>
        </a:p>
      </dgm:t>
    </dgm:pt>
    <dgm:pt modelId="{A225CAEF-6C4C-4835-853A-F31F7BEC025B}" type="parTrans" cxnId="{080D2E3C-777D-4F3C-95AC-DB8ED58F1E49}">
      <dgm:prSet/>
      <dgm:spPr/>
      <dgm:t>
        <a:bodyPr/>
        <a:lstStyle/>
        <a:p>
          <a:endParaRPr lang="en-US"/>
        </a:p>
      </dgm:t>
    </dgm:pt>
    <dgm:pt modelId="{7AEE8257-418B-4924-821C-F615D9506E0B}" type="sibTrans" cxnId="{080D2E3C-777D-4F3C-95AC-DB8ED58F1E49}">
      <dgm:prSet/>
      <dgm:spPr/>
      <dgm:t>
        <a:bodyPr/>
        <a:lstStyle/>
        <a:p>
          <a:endParaRPr lang="en-US"/>
        </a:p>
      </dgm:t>
    </dgm:pt>
    <dgm:pt modelId="{A781F8DB-DCD7-4E9F-A2ED-D8AB2118176A}">
      <dgm:prSet phldrT="[Text]"/>
      <dgm:spPr/>
      <dgm:t>
        <a:bodyPr/>
        <a:lstStyle/>
        <a:p>
          <a:r>
            <a:rPr lang="en-US" smtClean="0"/>
            <a:t>Performance</a:t>
          </a:r>
          <a:endParaRPr lang="en-US" dirty="0"/>
        </a:p>
      </dgm:t>
    </dgm:pt>
    <dgm:pt modelId="{01C80AC4-4868-4D95-8114-63BDB20EADEC}" type="parTrans" cxnId="{3AE2E8A0-13FC-4C3B-A49D-5671D03511E0}">
      <dgm:prSet/>
      <dgm:spPr/>
      <dgm:t>
        <a:bodyPr/>
        <a:lstStyle/>
        <a:p>
          <a:endParaRPr lang="en-US"/>
        </a:p>
      </dgm:t>
    </dgm:pt>
    <dgm:pt modelId="{A19E77E2-25D5-4780-9D4B-542A759CB37B}" type="sibTrans" cxnId="{3AE2E8A0-13FC-4C3B-A49D-5671D03511E0}">
      <dgm:prSet/>
      <dgm:spPr/>
      <dgm:t>
        <a:bodyPr/>
        <a:lstStyle/>
        <a:p>
          <a:endParaRPr lang="en-US"/>
        </a:p>
      </dgm:t>
    </dgm:pt>
    <dgm:pt modelId="{B804977F-29EE-41D4-BDB4-5BB81920D120}">
      <dgm:prSet phldrT="[Text]"/>
      <dgm:spPr/>
      <dgm:t>
        <a:bodyPr/>
        <a:lstStyle/>
        <a:p>
          <a:r>
            <a:rPr lang="en-US" dirty="0" smtClean="0"/>
            <a:t>Dynamic VMQ</a:t>
          </a:r>
          <a:endParaRPr lang="en-US" dirty="0"/>
        </a:p>
      </dgm:t>
    </dgm:pt>
    <dgm:pt modelId="{8734824E-AB07-411E-BA40-26511BBEFBC3}" type="parTrans" cxnId="{AE3D15AF-E0B3-4B34-9748-D40B59928EC1}">
      <dgm:prSet/>
      <dgm:spPr/>
      <dgm:t>
        <a:bodyPr/>
        <a:lstStyle/>
        <a:p>
          <a:endParaRPr lang="en-US"/>
        </a:p>
      </dgm:t>
    </dgm:pt>
    <dgm:pt modelId="{253BAE9E-B0CA-4120-BBE3-7452CBB8D71F}" type="sibTrans" cxnId="{AE3D15AF-E0B3-4B34-9748-D40B59928EC1}">
      <dgm:prSet/>
      <dgm:spPr/>
      <dgm:t>
        <a:bodyPr/>
        <a:lstStyle/>
        <a:p>
          <a:endParaRPr lang="en-US"/>
        </a:p>
      </dgm:t>
    </dgm:pt>
    <dgm:pt modelId="{C33482B5-11FC-4536-A832-459967050163}">
      <dgm:prSet phldrT="[Text]"/>
      <dgm:spPr/>
      <dgm:t>
        <a:bodyPr/>
        <a:lstStyle/>
        <a:p>
          <a:r>
            <a:rPr lang="en-US" dirty="0" smtClean="0"/>
            <a:t>SR-IOV *</a:t>
          </a:r>
          <a:endParaRPr lang="en-US" dirty="0"/>
        </a:p>
      </dgm:t>
    </dgm:pt>
    <dgm:pt modelId="{24DE2A11-CC97-405C-8A2D-5BAE71F2E968}" type="parTrans" cxnId="{6E8A420D-AEBD-49AE-936B-BCE366980DC7}">
      <dgm:prSet/>
      <dgm:spPr/>
      <dgm:t>
        <a:bodyPr/>
        <a:lstStyle/>
        <a:p>
          <a:endParaRPr lang="en-US"/>
        </a:p>
      </dgm:t>
    </dgm:pt>
    <dgm:pt modelId="{0B24E22A-F334-447C-B30A-08A5A50D0B68}" type="sibTrans" cxnId="{6E8A420D-AEBD-49AE-936B-BCE366980DC7}">
      <dgm:prSet/>
      <dgm:spPr/>
      <dgm:t>
        <a:bodyPr/>
        <a:lstStyle/>
        <a:p>
          <a:endParaRPr lang="en-US"/>
        </a:p>
      </dgm:t>
    </dgm:pt>
    <dgm:pt modelId="{C615104B-EF9B-4376-AE54-2C9FFD46CACB}">
      <dgm:prSet phldrT="[Text]"/>
      <dgm:spPr/>
      <dgm:t>
        <a:bodyPr/>
        <a:lstStyle/>
        <a:p>
          <a:r>
            <a:rPr lang="en-US" smtClean="0"/>
            <a:t>Diagnostics</a:t>
          </a:r>
          <a:endParaRPr lang="en-US" dirty="0"/>
        </a:p>
      </dgm:t>
    </dgm:pt>
    <dgm:pt modelId="{9E540577-EC65-4926-BC2B-06494EBF7289}" type="parTrans" cxnId="{B839DDF9-0075-4866-88B5-50E9DAF0833F}">
      <dgm:prSet/>
      <dgm:spPr/>
      <dgm:t>
        <a:bodyPr/>
        <a:lstStyle/>
        <a:p>
          <a:endParaRPr lang="en-US"/>
        </a:p>
      </dgm:t>
    </dgm:pt>
    <dgm:pt modelId="{5EE8F391-F75D-4230-A28D-46F4800AA059}" type="sibTrans" cxnId="{B839DDF9-0075-4866-88B5-50E9DAF0833F}">
      <dgm:prSet/>
      <dgm:spPr/>
      <dgm:t>
        <a:bodyPr/>
        <a:lstStyle/>
        <a:p>
          <a:endParaRPr lang="en-US"/>
        </a:p>
      </dgm:t>
    </dgm:pt>
    <dgm:pt modelId="{738C3E86-D599-453B-BA35-1EBE8866F544}">
      <dgm:prSet phldrT="[Text]"/>
      <dgm:spPr/>
      <dgm:t>
        <a:bodyPr/>
        <a:lstStyle/>
        <a:p>
          <a:r>
            <a:rPr lang="en-US" dirty="0" smtClean="0"/>
            <a:t>Port Mirroring</a:t>
          </a:r>
          <a:endParaRPr lang="en-US" dirty="0"/>
        </a:p>
      </dgm:t>
    </dgm:pt>
    <dgm:pt modelId="{5B8561E9-DE4F-4142-9C61-684063F849E2}" type="parTrans" cxnId="{47CAD63E-EFA8-45B8-AD9E-476F379642E4}">
      <dgm:prSet/>
      <dgm:spPr/>
      <dgm:t>
        <a:bodyPr/>
        <a:lstStyle/>
        <a:p>
          <a:endParaRPr lang="en-US"/>
        </a:p>
      </dgm:t>
    </dgm:pt>
    <dgm:pt modelId="{FAA8114B-4E85-497F-8CAD-D808F4F48D0E}" type="sibTrans" cxnId="{47CAD63E-EFA8-45B8-AD9E-476F379642E4}">
      <dgm:prSet/>
      <dgm:spPr/>
      <dgm:t>
        <a:bodyPr/>
        <a:lstStyle/>
        <a:p>
          <a:endParaRPr lang="en-US"/>
        </a:p>
      </dgm:t>
    </dgm:pt>
    <dgm:pt modelId="{3173A0AA-434B-4910-BEDA-2DECC1C93220}">
      <dgm:prSet phldrT="[Text]"/>
      <dgm:spPr/>
      <dgm:t>
        <a:bodyPr/>
        <a:lstStyle/>
        <a:p>
          <a:r>
            <a:rPr lang="en-US" dirty="0" smtClean="0"/>
            <a:t>Event Tracing (ETW)</a:t>
          </a:r>
          <a:endParaRPr lang="en-US" dirty="0"/>
        </a:p>
      </dgm:t>
    </dgm:pt>
    <dgm:pt modelId="{B00959AB-341A-4111-B952-544A5AD8B86F}" type="parTrans" cxnId="{F54EF5F0-5F58-4CC1-8D4E-75B4825EE3F0}">
      <dgm:prSet/>
      <dgm:spPr/>
      <dgm:t>
        <a:bodyPr/>
        <a:lstStyle/>
        <a:p>
          <a:endParaRPr lang="en-US"/>
        </a:p>
      </dgm:t>
    </dgm:pt>
    <dgm:pt modelId="{D2A12F98-3955-46D5-AC6B-FBAD9570954D}" type="sibTrans" cxnId="{F54EF5F0-5F58-4CC1-8D4E-75B4825EE3F0}">
      <dgm:prSet/>
      <dgm:spPr/>
      <dgm:t>
        <a:bodyPr/>
        <a:lstStyle/>
        <a:p>
          <a:endParaRPr lang="en-US"/>
        </a:p>
      </dgm:t>
    </dgm:pt>
    <dgm:pt modelId="{50325653-0F31-4626-8030-1AD5F9D0BC3F}">
      <dgm:prSet phldrT="[Text]"/>
      <dgm:spPr/>
      <dgm:t>
        <a:bodyPr/>
        <a:lstStyle/>
        <a:p>
          <a:r>
            <a:rPr lang="en-US" dirty="0" smtClean="0"/>
            <a:t>Unified Tracing (UT)</a:t>
          </a:r>
          <a:endParaRPr lang="en-US" dirty="0"/>
        </a:p>
      </dgm:t>
    </dgm:pt>
    <dgm:pt modelId="{D8BC1A3F-9430-4C66-8061-FE2C6D9A86D0}" type="parTrans" cxnId="{628E3C78-AEBC-49DC-A5CD-8005A26F7E74}">
      <dgm:prSet/>
      <dgm:spPr/>
      <dgm:t>
        <a:bodyPr/>
        <a:lstStyle/>
        <a:p>
          <a:endParaRPr lang="en-US"/>
        </a:p>
      </dgm:t>
    </dgm:pt>
    <dgm:pt modelId="{01E0D2EC-155B-45D3-89BC-1300A308845B}" type="sibTrans" cxnId="{628E3C78-AEBC-49DC-A5CD-8005A26F7E74}">
      <dgm:prSet/>
      <dgm:spPr/>
      <dgm:t>
        <a:bodyPr/>
        <a:lstStyle/>
        <a:p>
          <a:endParaRPr lang="en-US"/>
        </a:p>
      </dgm:t>
    </dgm:pt>
    <dgm:pt modelId="{B367C623-7B7E-4BC8-B94C-51852D3AD1C1}">
      <dgm:prSet phldrT="[Text]"/>
      <dgm:spPr/>
      <dgm:t>
        <a:bodyPr/>
        <a:lstStyle/>
        <a:p>
          <a:r>
            <a:rPr lang="en-US" dirty="0" smtClean="0"/>
            <a:t>Network Virtualization</a:t>
          </a:r>
          <a:endParaRPr lang="en-US" dirty="0"/>
        </a:p>
      </dgm:t>
    </dgm:pt>
    <dgm:pt modelId="{7724BB1E-CEDB-4B4D-80C1-F2A4E958DAA8}" type="parTrans" cxnId="{DFE45405-A79E-4EB5-919D-A22DE6FDF491}">
      <dgm:prSet/>
      <dgm:spPr/>
      <dgm:t>
        <a:bodyPr/>
        <a:lstStyle/>
        <a:p>
          <a:endParaRPr lang="en-US"/>
        </a:p>
      </dgm:t>
    </dgm:pt>
    <dgm:pt modelId="{1EC825D1-8F56-4B5B-8088-4EC6C1E30A74}" type="sibTrans" cxnId="{DFE45405-A79E-4EB5-919D-A22DE6FDF491}">
      <dgm:prSet/>
      <dgm:spPr/>
      <dgm:t>
        <a:bodyPr/>
        <a:lstStyle/>
        <a:p>
          <a:endParaRPr lang="en-US"/>
        </a:p>
      </dgm:t>
    </dgm:pt>
    <dgm:pt modelId="{1BC7B1E1-A05C-4C1B-9C25-4AA14A31CBF8}" type="pres">
      <dgm:prSet presAssocID="{D96701CF-9516-49DD-B42C-D1F395509D2B}" presName="theList" presStyleCnt="0">
        <dgm:presLayoutVars>
          <dgm:dir/>
          <dgm:animLvl val="lvl"/>
          <dgm:resizeHandles val="exact"/>
        </dgm:presLayoutVars>
      </dgm:prSet>
      <dgm:spPr/>
      <dgm:t>
        <a:bodyPr/>
        <a:lstStyle/>
        <a:p>
          <a:endParaRPr lang="en-US"/>
        </a:p>
      </dgm:t>
    </dgm:pt>
    <dgm:pt modelId="{E5987AE9-4120-4A8C-9EA0-5ABDBE561CA9}" type="pres">
      <dgm:prSet presAssocID="{0A64C7EF-AB6E-404C-84B5-582C55C7263B}" presName="compNode" presStyleCnt="0"/>
      <dgm:spPr/>
      <dgm:t>
        <a:bodyPr/>
        <a:lstStyle/>
        <a:p>
          <a:endParaRPr lang="en-US"/>
        </a:p>
      </dgm:t>
    </dgm:pt>
    <dgm:pt modelId="{CCE2A0B7-789B-4A89-AA57-A0CF3023C231}" type="pres">
      <dgm:prSet presAssocID="{0A64C7EF-AB6E-404C-84B5-582C55C7263B}" presName="aNode" presStyleLbl="bgShp" presStyleIdx="0" presStyleCnt="5"/>
      <dgm:spPr/>
      <dgm:t>
        <a:bodyPr/>
        <a:lstStyle/>
        <a:p>
          <a:endParaRPr lang="en-US"/>
        </a:p>
      </dgm:t>
    </dgm:pt>
    <dgm:pt modelId="{28E68EC1-F221-4779-93B9-5915E417B6D1}" type="pres">
      <dgm:prSet presAssocID="{0A64C7EF-AB6E-404C-84B5-582C55C7263B}" presName="textNode" presStyleLbl="bgShp" presStyleIdx="0" presStyleCnt="5"/>
      <dgm:spPr/>
      <dgm:t>
        <a:bodyPr/>
        <a:lstStyle/>
        <a:p>
          <a:endParaRPr lang="en-US"/>
        </a:p>
      </dgm:t>
    </dgm:pt>
    <dgm:pt modelId="{A7D1EE9F-E7C3-4B90-B12F-CF8798B95189}" type="pres">
      <dgm:prSet presAssocID="{0A64C7EF-AB6E-404C-84B5-582C55C7263B}" presName="compChildNode" presStyleCnt="0"/>
      <dgm:spPr/>
      <dgm:t>
        <a:bodyPr/>
        <a:lstStyle/>
        <a:p>
          <a:endParaRPr lang="en-US"/>
        </a:p>
      </dgm:t>
    </dgm:pt>
    <dgm:pt modelId="{0B3D365F-5686-43B0-BBD5-07EFA236E28F}" type="pres">
      <dgm:prSet presAssocID="{0A64C7EF-AB6E-404C-84B5-582C55C7263B}" presName="theInnerList" presStyleCnt="0"/>
      <dgm:spPr/>
      <dgm:t>
        <a:bodyPr/>
        <a:lstStyle/>
        <a:p>
          <a:endParaRPr lang="en-US"/>
        </a:p>
      </dgm:t>
    </dgm:pt>
    <dgm:pt modelId="{FB7BB704-2B8C-4173-A018-DE0CAAB3D734}" type="pres">
      <dgm:prSet presAssocID="{C7EECBE5-B95D-416D-BA5A-3155DCEF80E1}" presName="childNode" presStyleLbl="node1" presStyleIdx="0" presStyleCnt="14">
        <dgm:presLayoutVars>
          <dgm:bulletEnabled val="1"/>
        </dgm:presLayoutVars>
      </dgm:prSet>
      <dgm:spPr/>
      <dgm:t>
        <a:bodyPr/>
        <a:lstStyle/>
        <a:p>
          <a:endParaRPr lang="en-US"/>
        </a:p>
      </dgm:t>
    </dgm:pt>
    <dgm:pt modelId="{62D53601-52B0-477A-8F75-222E978ECF93}" type="pres">
      <dgm:prSet presAssocID="{C7EECBE5-B95D-416D-BA5A-3155DCEF80E1}" presName="aSpace2" presStyleCnt="0"/>
      <dgm:spPr/>
      <dgm:t>
        <a:bodyPr/>
        <a:lstStyle/>
        <a:p>
          <a:endParaRPr lang="en-US"/>
        </a:p>
      </dgm:t>
    </dgm:pt>
    <dgm:pt modelId="{F8CBECA5-5487-44FD-A6E8-C4D8A46259C9}" type="pres">
      <dgm:prSet presAssocID="{B82D9C00-CB62-43D4-BA86-69608173773D}" presName="childNode" presStyleLbl="node1" presStyleIdx="1" presStyleCnt="14">
        <dgm:presLayoutVars>
          <dgm:bulletEnabled val="1"/>
        </dgm:presLayoutVars>
      </dgm:prSet>
      <dgm:spPr/>
      <dgm:t>
        <a:bodyPr/>
        <a:lstStyle/>
        <a:p>
          <a:endParaRPr lang="en-US"/>
        </a:p>
      </dgm:t>
    </dgm:pt>
    <dgm:pt modelId="{06E94D43-E09E-4DF3-BF54-0E3D54AEEF77}" type="pres">
      <dgm:prSet presAssocID="{B82D9C00-CB62-43D4-BA86-69608173773D}" presName="aSpace2" presStyleCnt="0"/>
      <dgm:spPr/>
      <dgm:t>
        <a:bodyPr/>
        <a:lstStyle/>
        <a:p>
          <a:endParaRPr lang="en-US"/>
        </a:p>
      </dgm:t>
    </dgm:pt>
    <dgm:pt modelId="{0A5A67F7-457A-46AB-AB6D-9E89B8644112}" type="pres">
      <dgm:prSet presAssocID="{B367C623-7B7E-4BC8-B94C-51852D3AD1C1}" presName="childNode" presStyleLbl="node1" presStyleIdx="2" presStyleCnt="14">
        <dgm:presLayoutVars>
          <dgm:bulletEnabled val="1"/>
        </dgm:presLayoutVars>
      </dgm:prSet>
      <dgm:spPr/>
      <dgm:t>
        <a:bodyPr/>
        <a:lstStyle/>
        <a:p>
          <a:endParaRPr lang="en-US"/>
        </a:p>
      </dgm:t>
    </dgm:pt>
    <dgm:pt modelId="{A10D7522-0131-4E5D-80A2-EA7DA80C76B2}" type="pres">
      <dgm:prSet presAssocID="{B367C623-7B7E-4BC8-B94C-51852D3AD1C1}" presName="aSpace2" presStyleCnt="0"/>
      <dgm:spPr/>
      <dgm:t>
        <a:bodyPr/>
        <a:lstStyle/>
        <a:p>
          <a:endParaRPr lang="en-US"/>
        </a:p>
      </dgm:t>
    </dgm:pt>
    <dgm:pt modelId="{80EAAE23-FBF4-42D4-8B99-EB5D243E0B42}" type="pres">
      <dgm:prSet presAssocID="{68E34126-9BC5-4E57-96C0-521A33BA07A4}" presName="childNode" presStyleLbl="node1" presStyleIdx="3" presStyleCnt="14" custLinFactNeighborX="666" custLinFactNeighborY="18383">
        <dgm:presLayoutVars>
          <dgm:bulletEnabled val="1"/>
        </dgm:presLayoutVars>
      </dgm:prSet>
      <dgm:spPr/>
      <dgm:t>
        <a:bodyPr/>
        <a:lstStyle/>
        <a:p>
          <a:endParaRPr lang="en-US"/>
        </a:p>
      </dgm:t>
    </dgm:pt>
    <dgm:pt modelId="{35E62DC8-7F7C-4734-9EF7-B181B774FFF7}" type="pres">
      <dgm:prSet presAssocID="{0A64C7EF-AB6E-404C-84B5-582C55C7263B}" presName="aSpace" presStyleCnt="0"/>
      <dgm:spPr/>
      <dgm:t>
        <a:bodyPr/>
        <a:lstStyle/>
        <a:p>
          <a:endParaRPr lang="en-US"/>
        </a:p>
      </dgm:t>
    </dgm:pt>
    <dgm:pt modelId="{FBB01962-C876-438D-9538-385E89B48E3E}" type="pres">
      <dgm:prSet presAssocID="{C5C9207A-852D-4A6A-AEDD-FF2353798CF5}" presName="compNode" presStyleCnt="0"/>
      <dgm:spPr/>
      <dgm:t>
        <a:bodyPr/>
        <a:lstStyle/>
        <a:p>
          <a:endParaRPr lang="en-US"/>
        </a:p>
      </dgm:t>
    </dgm:pt>
    <dgm:pt modelId="{5C13653C-03A4-4F2C-B8E9-BFAB4DBBC890}" type="pres">
      <dgm:prSet presAssocID="{C5C9207A-852D-4A6A-AEDD-FF2353798CF5}" presName="aNode" presStyleLbl="bgShp" presStyleIdx="1" presStyleCnt="5"/>
      <dgm:spPr/>
      <dgm:t>
        <a:bodyPr/>
        <a:lstStyle/>
        <a:p>
          <a:endParaRPr lang="en-US"/>
        </a:p>
      </dgm:t>
    </dgm:pt>
    <dgm:pt modelId="{B1FA6D71-D98A-4AFC-BB7C-DCF4B499D731}" type="pres">
      <dgm:prSet presAssocID="{C5C9207A-852D-4A6A-AEDD-FF2353798CF5}" presName="textNode" presStyleLbl="bgShp" presStyleIdx="1" presStyleCnt="5"/>
      <dgm:spPr/>
      <dgm:t>
        <a:bodyPr/>
        <a:lstStyle/>
        <a:p>
          <a:endParaRPr lang="en-US"/>
        </a:p>
      </dgm:t>
    </dgm:pt>
    <dgm:pt modelId="{DD717616-3EF4-49D8-B06E-5C71DE8070F0}" type="pres">
      <dgm:prSet presAssocID="{C5C9207A-852D-4A6A-AEDD-FF2353798CF5}" presName="compChildNode" presStyleCnt="0"/>
      <dgm:spPr/>
      <dgm:t>
        <a:bodyPr/>
        <a:lstStyle/>
        <a:p>
          <a:endParaRPr lang="en-US"/>
        </a:p>
      </dgm:t>
    </dgm:pt>
    <dgm:pt modelId="{E4CC6DB8-619B-47DC-BAB3-03D4A453EECA}" type="pres">
      <dgm:prSet presAssocID="{C5C9207A-852D-4A6A-AEDD-FF2353798CF5}" presName="theInnerList" presStyleCnt="0"/>
      <dgm:spPr/>
      <dgm:t>
        <a:bodyPr/>
        <a:lstStyle/>
        <a:p>
          <a:endParaRPr lang="en-US"/>
        </a:p>
      </dgm:t>
    </dgm:pt>
    <dgm:pt modelId="{097F12FE-70FD-42F2-A30B-2C439E87380A}" type="pres">
      <dgm:prSet presAssocID="{88CDFD0D-3745-430E-9367-D58941D7A346}" presName="childNode" presStyleLbl="node1" presStyleIdx="4" presStyleCnt="14">
        <dgm:presLayoutVars>
          <dgm:bulletEnabled val="1"/>
        </dgm:presLayoutVars>
      </dgm:prSet>
      <dgm:spPr/>
      <dgm:t>
        <a:bodyPr/>
        <a:lstStyle/>
        <a:p>
          <a:endParaRPr lang="en-US"/>
        </a:p>
      </dgm:t>
    </dgm:pt>
    <dgm:pt modelId="{5128DC0E-783F-4C53-9129-32FD029C1D2F}" type="pres">
      <dgm:prSet presAssocID="{88CDFD0D-3745-430E-9367-D58941D7A346}" presName="aSpace2" presStyleCnt="0"/>
      <dgm:spPr/>
      <dgm:t>
        <a:bodyPr/>
        <a:lstStyle/>
        <a:p>
          <a:endParaRPr lang="en-US"/>
        </a:p>
      </dgm:t>
    </dgm:pt>
    <dgm:pt modelId="{0198322A-B444-4B1E-A8E6-38D98E416205}" type="pres">
      <dgm:prSet presAssocID="{CB200615-DC2B-475F-BCBB-8EC3E0624C70}" presName="childNode" presStyleLbl="node1" presStyleIdx="5" presStyleCnt="14">
        <dgm:presLayoutVars>
          <dgm:bulletEnabled val="1"/>
        </dgm:presLayoutVars>
      </dgm:prSet>
      <dgm:spPr/>
      <dgm:t>
        <a:bodyPr/>
        <a:lstStyle/>
        <a:p>
          <a:endParaRPr lang="en-US"/>
        </a:p>
      </dgm:t>
    </dgm:pt>
    <dgm:pt modelId="{4812B139-2597-492D-B92F-C85F9E161788}" type="pres">
      <dgm:prSet presAssocID="{C5C9207A-852D-4A6A-AEDD-FF2353798CF5}" presName="aSpace" presStyleCnt="0"/>
      <dgm:spPr/>
      <dgm:t>
        <a:bodyPr/>
        <a:lstStyle/>
        <a:p>
          <a:endParaRPr lang="en-US"/>
        </a:p>
      </dgm:t>
    </dgm:pt>
    <dgm:pt modelId="{6F420C11-B1B3-408B-8FE5-6BD9E796D839}" type="pres">
      <dgm:prSet presAssocID="{A89C2C52-212C-44EE-8477-A72DC41138BF}" presName="compNode" presStyleCnt="0"/>
      <dgm:spPr/>
      <dgm:t>
        <a:bodyPr/>
        <a:lstStyle/>
        <a:p>
          <a:endParaRPr lang="en-US"/>
        </a:p>
      </dgm:t>
    </dgm:pt>
    <dgm:pt modelId="{9FBC70FC-710B-44AF-AF5B-CC85D3B9A6DE}" type="pres">
      <dgm:prSet presAssocID="{A89C2C52-212C-44EE-8477-A72DC41138BF}" presName="aNode" presStyleLbl="bgShp" presStyleIdx="2" presStyleCnt="5"/>
      <dgm:spPr/>
      <dgm:t>
        <a:bodyPr/>
        <a:lstStyle/>
        <a:p>
          <a:endParaRPr lang="en-US"/>
        </a:p>
      </dgm:t>
    </dgm:pt>
    <dgm:pt modelId="{A8D5B018-13C7-4202-9090-F1079FECEE50}" type="pres">
      <dgm:prSet presAssocID="{A89C2C52-212C-44EE-8477-A72DC41138BF}" presName="textNode" presStyleLbl="bgShp" presStyleIdx="2" presStyleCnt="5"/>
      <dgm:spPr/>
      <dgm:t>
        <a:bodyPr/>
        <a:lstStyle/>
        <a:p>
          <a:endParaRPr lang="en-US"/>
        </a:p>
      </dgm:t>
    </dgm:pt>
    <dgm:pt modelId="{0B9E2953-B7AD-4E18-8167-9D3F2CE0AC37}" type="pres">
      <dgm:prSet presAssocID="{A89C2C52-212C-44EE-8477-A72DC41138BF}" presName="compChildNode" presStyleCnt="0"/>
      <dgm:spPr/>
      <dgm:t>
        <a:bodyPr/>
        <a:lstStyle/>
        <a:p>
          <a:endParaRPr lang="en-US"/>
        </a:p>
      </dgm:t>
    </dgm:pt>
    <dgm:pt modelId="{5CEEE254-C198-4A3A-B875-0C4B457C1B2E}" type="pres">
      <dgm:prSet presAssocID="{A89C2C52-212C-44EE-8477-A72DC41138BF}" presName="theInnerList" presStyleCnt="0"/>
      <dgm:spPr/>
      <dgm:t>
        <a:bodyPr/>
        <a:lstStyle/>
        <a:p>
          <a:endParaRPr lang="en-US"/>
        </a:p>
      </dgm:t>
    </dgm:pt>
    <dgm:pt modelId="{C6448239-FBB1-433C-8989-D52D49990B69}" type="pres">
      <dgm:prSet presAssocID="{8C497DF4-A3EC-4034-A18E-C5A559720CF1}" presName="childNode" presStyleLbl="node1" presStyleIdx="6" presStyleCnt="14">
        <dgm:presLayoutVars>
          <dgm:bulletEnabled val="1"/>
        </dgm:presLayoutVars>
      </dgm:prSet>
      <dgm:spPr/>
      <dgm:t>
        <a:bodyPr/>
        <a:lstStyle/>
        <a:p>
          <a:endParaRPr lang="en-US"/>
        </a:p>
      </dgm:t>
    </dgm:pt>
    <dgm:pt modelId="{C7AE74E4-A2C9-4652-94D0-9C62F5583839}" type="pres">
      <dgm:prSet presAssocID="{8C497DF4-A3EC-4034-A18E-C5A559720CF1}" presName="aSpace2" presStyleCnt="0"/>
      <dgm:spPr/>
      <dgm:t>
        <a:bodyPr/>
        <a:lstStyle/>
        <a:p>
          <a:endParaRPr lang="en-US"/>
        </a:p>
      </dgm:t>
    </dgm:pt>
    <dgm:pt modelId="{AE3911D0-1FB9-468B-85A2-DEF6902F166A}" type="pres">
      <dgm:prSet presAssocID="{7C0CD19D-036D-4413-8D46-480D483CF041}" presName="childNode" presStyleLbl="node1" presStyleIdx="7" presStyleCnt="14">
        <dgm:presLayoutVars>
          <dgm:bulletEnabled val="1"/>
        </dgm:presLayoutVars>
      </dgm:prSet>
      <dgm:spPr/>
      <dgm:t>
        <a:bodyPr/>
        <a:lstStyle/>
        <a:p>
          <a:endParaRPr lang="en-US"/>
        </a:p>
      </dgm:t>
    </dgm:pt>
    <dgm:pt modelId="{86FB34BA-E7D4-46F8-BB75-6933C956E885}" type="pres">
      <dgm:prSet presAssocID="{7C0CD19D-036D-4413-8D46-480D483CF041}" presName="aSpace2" presStyleCnt="0"/>
      <dgm:spPr/>
      <dgm:t>
        <a:bodyPr/>
        <a:lstStyle/>
        <a:p>
          <a:endParaRPr lang="en-US"/>
        </a:p>
      </dgm:t>
    </dgm:pt>
    <dgm:pt modelId="{E457AA7D-D24D-4701-84D4-DFB0CCA0242B}" type="pres">
      <dgm:prSet presAssocID="{86CEFDC1-4EED-44AF-80A9-BB1DAAB4148E}" presName="childNode" presStyleLbl="node1" presStyleIdx="8" presStyleCnt="14" custLinFactNeighborX="1828" custLinFactNeighborY="4417">
        <dgm:presLayoutVars>
          <dgm:bulletEnabled val="1"/>
        </dgm:presLayoutVars>
      </dgm:prSet>
      <dgm:spPr/>
      <dgm:t>
        <a:bodyPr/>
        <a:lstStyle/>
        <a:p>
          <a:endParaRPr lang="en-US"/>
        </a:p>
      </dgm:t>
    </dgm:pt>
    <dgm:pt modelId="{F0FB0491-FD63-4304-925B-700321DBEF1C}" type="pres">
      <dgm:prSet presAssocID="{A89C2C52-212C-44EE-8477-A72DC41138BF}" presName="aSpace" presStyleCnt="0"/>
      <dgm:spPr/>
      <dgm:t>
        <a:bodyPr/>
        <a:lstStyle/>
        <a:p>
          <a:endParaRPr lang="en-US"/>
        </a:p>
      </dgm:t>
    </dgm:pt>
    <dgm:pt modelId="{85F95BB9-CCC7-4BB8-9009-28260D8CD45D}" type="pres">
      <dgm:prSet presAssocID="{A781F8DB-DCD7-4E9F-A2ED-D8AB2118176A}" presName="compNode" presStyleCnt="0"/>
      <dgm:spPr/>
      <dgm:t>
        <a:bodyPr/>
        <a:lstStyle/>
        <a:p>
          <a:endParaRPr lang="en-US"/>
        </a:p>
      </dgm:t>
    </dgm:pt>
    <dgm:pt modelId="{AA57A15E-8B87-4982-BE9B-CB8502FC0E8B}" type="pres">
      <dgm:prSet presAssocID="{A781F8DB-DCD7-4E9F-A2ED-D8AB2118176A}" presName="aNode" presStyleLbl="bgShp" presStyleIdx="3" presStyleCnt="5"/>
      <dgm:spPr/>
      <dgm:t>
        <a:bodyPr/>
        <a:lstStyle/>
        <a:p>
          <a:endParaRPr lang="en-US"/>
        </a:p>
      </dgm:t>
    </dgm:pt>
    <dgm:pt modelId="{B85D033C-CF8C-4B49-AD50-E0E2CA13FC4E}" type="pres">
      <dgm:prSet presAssocID="{A781F8DB-DCD7-4E9F-A2ED-D8AB2118176A}" presName="textNode" presStyleLbl="bgShp" presStyleIdx="3" presStyleCnt="5"/>
      <dgm:spPr/>
      <dgm:t>
        <a:bodyPr/>
        <a:lstStyle/>
        <a:p>
          <a:endParaRPr lang="en-US"/>
        </a:p>
      </dgm:t>
    </dgm:pt>
    <dgm:pt modelId="{AEB1CF8C-B923-4AF5-B3FB-18BD71BC825D}" type="pres">
      <dgm:prSet presAssocID="{A781F8DB-DCD7-4E9F-A2ED-D8AB2118176A}" presName="compChildNode" presStyleCnt="0"/>
      <dgm:spPr/>
      <dgm:t>
        <a:bodyPr/>
        <a:lstStyle/>
        <a:p>
          <a:endParaRPr lang="en-US"/>
        </a:p>
      </dgm:t>
    </dgm:pt>
    <dgm:pt modelId="{7FBD0202-6D2D-44B2-AC67-AF4608CBE28B}" type="pres">
      <dgm:prSet presAssocID="{A781F8DB-DCD7-4E9F-A2ED-D8AB2118176A}" presName="theInnerList" presStyleCnt="0"/>
      <dgm:spPr/>
      <dgm:t>
        <a:bodyPr/>
        <a:lstStyle/>
        <a:p>
          <a:endParaRPr lang="en-US"/>
        </a:p>
      </dgm:t>
    </dgm:pt>
    <dgm:pt modelId="{386125F5-B2F4-4A63-8C52-85CA9803929A}" type="pres">
      <dgm:prSet presAssocID="{B804977F-29EE-41D4-BDB4-5BB81920D120}" presName="childNode" presStyleLbl="node1" presStyleIdx="9" presStyleCnt="14" custLinFactNeighborY="7826">
        <dgm:presLayoutVars>
          <dgm:bulletEnabled val="1"/>
        </dgm:presLayoutVars>
      </dgm:prSet>
      <dgm:spPr/>
      <dgm:t>
        <a:bodyPr/>
        <a:lstStyle/>
        <a:p>
          <a:endParaRPr lang="en-US"/>
        </a:p>
      </dgm:t>
    </dgm:pt>
    <dgm:pt modelId="{6780DEF1-A5E8-43F5-A523-E487DC8B102D}" type="pres">
      <dgm:prSet presAssocID="{B804977F-29EE-41D4-BDB4-5BB81920D120}" presName="aSpace2" presStyleCnt="0"/>
      <dgm:spPr/>
      <dgm:t>
        <a:bodyPr/>
        <a:lstStyle/>
        <a:p>
          <a:endParaRPr lang="en-US"/>
        </a:p>
      </dgm:t>
    </dgm:pt>
    <dgm:pt modelId="{3E669062-4347-4046-869D-E6613845A70B}" type="pres">
      <dgm:prSet presAssocID="{C33482B5-11FC-4536-A832-459967050163}" presName="childNode" presStyleLbl="node1" presStyleIdx="10" presStyleCnt="14">
        <dgm:presLayoutVars>
          <dgm:bulletEnabled val="1"/>
        </dgm:presLayoutVars>
      </dgm:prSet>
      <dgm:spPr/>
      <dgm:t>
        <a:bodyPr/>
        <a:lstStyle/>
        <a:p>
          <a:endParaRPr lang="en-US"/>
        </a:p>
      </dgm:t>
    </dgm:pt>
    <dgm:pt modelId="{5FBBC151-2E2A-43C5-A5CD-BADC334C9C84}" type="pres">
      <dgm:prSet presAssocID="{A781F8DB-DCD7-4E9F-A2ED-D8AB2118176A}" presName="aSpace" presStyleCnt="0"/>
      <dgm:spPr/>
      <dgm:t>
        <a:bodyPr/>
        <a:lstStyle/>
        <a:p>
          <a:endParaRPr lang="en-US"/>
        </a:p>
      </dgm:t>
    </dgm:pt>
    <dgm:pt modelId="{D69D81BA-4DC3-4EF9-A740-37CCCE3C6D4E}" type="pres">
      <dgm:prSet presAssocID="{C615104B-EF9B-4376-AE54-2C9FFD46CACB}" presName="compNode" presStyleCnt="0"/>
      <dgm:spPr/>
      <dgm:t>
        <a:bodyPr/>
        <a:lstStyle/>
        <a:p>
          <a:endParaRPr lang="en-US"/>
        </a:p>
      </dgm:t>
    </dgm:pt>
    <dgm:pt modelId="{7C0848FF-88DF-4A72-AD0A-65C2A9B411DD}" type="pres">
      <dgm:prSet presAssocID="{C615104B-EF9B-4376-AE54-2C9FFD46CACB}" presName="aNode" presStyleLbl="bgShp" presStyleIdx="4" presStyleCnt="5" custLinFactNeighborY="185"/>
      <dgm:spPr/>
      <dgm:t>
        <a:bodyPr/>
        <a:lstStyle/>
        <a:p>
          <a:endParaRPr lang="en-US"/>
        </a:p>
      </dgm:t>
    </dgm:pt>
    <dgm:pt modelId="{59971CAD-357A-4962-8D8E-6838CFB0A457}" type="pres">
      <dgm:prSet presAssocID="{C615104B-EF9B-4376-AE54-2C9FFD46CACB}" presName="textNode" presStyleLbl="bgShp" presStyleIdx="4" presStyleCnt="5"/>
      <dgm:spPr/>
      <dgm:t>
        <a:bodyPr/>
        <a:lstStyle/>
        <a:p>
          <a:endParaRPr lang="en-US"/>
        </a:p>
      </dgm:t>
    </dgm:pt>
    <dgm:pt modelId="{D7FF8C2E-557C-4F14-B7D3-E9B5D0D6D00A}" type="pres">
      <dgm:prSet presAssocID="{C615104B-EF9B-4376-AE54-2C9FFD46CACB}" presName="compChildNode" presStyleCnt="0"/>
      <dgm:spPr/>
      <dgm:t>
        <a:bodyPr/>
        <a:lstStyle/>
        <a:p>
          <a:endParaRPr lang="en-US"/>
        </a:p>
      </dgm:t>
    </dgm:pt>
    <dgm:pt modelId="{96A31C69-1383-4625-8559-1C82BE5B1430}" type="pres">
      <dgm:prSet presAssocID="{C615104B-EF9B-4376-AE54-2C9FFD46CACB}" presName="theInnerList" presStyleCnt="0"/>
      <dgm:spPr/>
      <dgm:t>
        <a:bodyPr/>
        <a:lstStyle/>
        <a:p>
          <a:endParaRPr lang="en-US"/>
        </a:p>
      </dgm:t>
    </dgm:pt>
    <dgm:pt modelId="{7EE744FC-9D00-44B0-BC4E-F42883D4221A}" type="pres">
      <dgm:prSet presAssocID="{738C3E86-D599-453B-BA35-1EBE8866F544}" presName="childNode" presStyleLbl="node1" presStyleIdx="11" presStyleCnt="14">
        <dgm:presLayoutVars>
          <dgm:bulletEnabled val="1"/>
        </dgm:presLayoutVars>
      </dgm:prSet>
      <dgm:spPr/>
      <dgm:t>
        <a:bodyPr/>
        <a:lstStyle/>
        <a:p>
          <a:endParaRPr lang="en-US"/>
        </a:p>
      </dgm:t>
    </dgm:pt>
    <dgm:pt modelId="{6464E9FA-7DED-4BA2-B42F-D0FC9AD76C77}" type="pres">
      <dgm:prSet presAssocID="{738C3E86-D599-453B-BA35-1EBE8866F544}" presName="aSpace2" presStyleCnt="0"/>
      <dgm:spPr/>
      <dgm:t>
        <a:bodyPr/>
        <a:lstStyle/>
        <a:p>
          <a:endParaRPr lang="en-US"/>
        </a:p>
      </dgm:t>
    </dgm:pt>
    <dgm:pt modelId="{AC189CB5-AD0E-4FB5-B287-96B76C58418E}" type="pres">
      <dgm:prSet presAssocID="{3173A0AA-434B-4910-BEDA-2DECC1C93220}" presName="childNode" presStyleLbl="node1" presStyleIdx="12" presStyleCnt="14">
        <dgm:presLayoutVars>
          <dgm:bulletEnabled val="1"/>
        </dgm:presLayoutVars>
      </dgm:prSet>
      <dgm:spPr/>
      <dgm:t>
        <a:bodyPr/>
        <a:lstStyle/>
        <a:p>
          <a:endParaRPr lang="en-US"/>
        </a:p>
      </dgm:t>
    </dgm:pt>
    <dgm:pt modelId="{DD70CEDA-7DCE-497B-BB6D-270B5CFA0C7B}" type="pres">
      <dgm:prSet presAssocID="{3173A0AA-434B-4910-BEDA-2DECC1C93220}" presName="aSpace2" presStyleCnt="0"/>
      <dgm:spPr/>
      <dgm:t>
        <a:bodyPr/>
        <a:lstStyle/>
        <a:p>
          <a:endParaRPr lang="en-US"/>
        </a:p>
      </dgm:t>
    </dgm:pt>
    <dgm:pt modelId="{A282B643-06D6-425D-8985-7C381E804366}" type="pres">
      <dgm:prSet presAssocID="{50325653-0F31-4626-8030-1AD5F9D0BC3F}" presName="childNode" presStyleLbl="node1" presStyleIdx="13" presStyleCnt="14">
        <dgm:presLayoutVars>
          <dgm:bulletEnabled val="1"/>
        </dgm:presLayoutVars>
      </dgm:prSet>
      <dgm:spPr/>
      <dgm:t>
        <a:bodyPr/>
        <a:lstStyle/>
        <a:p>
          <a:endParaRPr lang="en-US"/>
        </a:p>
      </dgm:t>
    </dgm:pt>
  </dgm:ptLst>
  <dgm:cxnLst>
    <dgm:cxn modelId="{4C8DFFAD-DA90-4A71-BE5F-1F546FD683F2}" type="presOf" srcId="{A89C2C52-212C-44EE-8477-A72DC41138BF}" destId="{9FBC70FC-710B-44AF-AF5B-CC85D3B9A6DE}" srcOrd="0" destOrd="0" presId="urn:microsoft.com/office/officeart/2005/8/layout/lProcess2"/>
    <dgm:cxn modelId="{5ABDD3F8-F51C-40A8-BD52-142ECC81FB4B}" srcId="{0A64C7EF-AB6E-404C-84B5-582C55C7263B}" destId="{68E34126-9BC5-4E57-96C0-521A33BA07A4}" srcOrd="3" destOrd="0" parTransId="{FFDB1A92-CBC1-4A8E-BA13-E73F0308736F}" sibTransId="{45FA005E-3859-4CA0-B862-8A868E7BBAE5}"/>
    <dgm:cxn modelId="{3AE2E8A0-13FC-4C3B-A49D-5671D03511E0}" srcId="{D96701CF-9516-49DD-B42C-D1F395509D2B}" destId="{A781F8DB-DCD7-4E9F-A2ED-D8AB2118176A}" srcOrd="3" destOrd="0" parTransId="{01C80AC4-4868-4D95-8114-63BDB20EADEC}" sibTransId="{A19E77E2-25D5-4780-9D4B-542A759CB37B}"/>
    <dgm:cxn modelId="{57C55405-0F8B-4393-A2FF-2FF56B01E907}" type="presOf" srcId="{B804977F-29EE-41D4-BDB4-5BB81920D120}" destId="{386125F5-B2F4-4A63-8C52-85CA9803929A}" srcOrd="0" destOrd="0" presId="urn:microsoft.com/office/officeart/2005/8/layout/lProcess2"/>
    <dgm:cxn modelId="{50751567-2E2B-4DCB-A93B-4340023A067F}" type="presOf" srcId="{A781F8DB-DCD7-4E9F-A2ED-D8AB2118176A}" destId="{AA57A15E-8B87-4982-BE9B-CB8502FC0E8B}" srcOrd="0" destOrd="0" presId="urn:microsoft.com/office/officeart/2005/8/layout/lProcess2"/>
    <dgm:cxn modelId="{E58336D4-B4FF-4C6A-B099-512EF46D9C86}" type="presOf" srcId="{88CDFD0D-3745-430E-9367-D58941D7A346}" destId="{097F12FE-70FD-42F2-A30B-2C439E87380A}" srcOrd="0" destOrd="0" presId="urn:microsoft.com/office/officeart/2005/8/layout/lProcess2"/>
    <dgm:cxn modelId="{3A686200-0FBD-4DC3-B8A4-611DA8311CB6}" type="presOf" srcId="{0A64C7EF-AB6E-404C-84B5-582C55C7263B}" destId="{CCE2A0B7-789B-4A89-AA57-A0CF3023C231}" srcOrd="0" destOrd="0" presId="urn:microsoft.com/office/officeart/2005/8/layout/lProcess2"/>
    <dgm:cxn modelId="{05EE1256-B5C5-4FE1-972D-C8818E68BE92}" type="presOf" srcId="{C615104B-EF9B-4376-AE54-2C9FFD46CACB}" destId="{7C0848FF-88DF-4A72-AD0A-65C2A9B411DD}" srcOrd="0" destOrd="0" presId="urn:microsoft.com/office/officeart/2005/8/layout/lProcess2"/>
    <dgm:cxn modelId="{04087227-C679-4F75-9F9F-2031E97360B9}" type="presOf" srcId="{B367C623-7B7E-4BC8-B94C-51852D3AD1C1}" destId="{0A5A67F7-457A-46AB-AB6D-9E89B8644112}" srcOrd="0" destOrd="0" presId="urn:microsoft.com/office/officeart/2005/8/layout/lProcess2"/>
    <dgm:cxn modelId="{9CDD2397-E135-4244-AC67-E04BA4AFBB31}" type="presOf" srcId="{8C497DF4-A3EC-4034-A18E-C5A559720CF1}" destId="{C6448239-FBB1-433C-8989-D52D49990B69}" srcOrd="0" destOrd="0" presId="urn:microsoft.com/office/officeart/2005/8/layout/lProcess2"/>
    <dgm:cxn modelId="{F453C57C-0581-41D8-8508-2610A4F0BBD0}" type="presOf" srcId="{C5C9207A-852D-4A6A-AEDD-FF2353798CF5}" destId="{B1FA6D71-D98A-4AFC-BB7C-DCF4B499D731}" srcOrd="1" destOrd="0" presId="urn:microsoft.com/office/officeart/2005/8/layout/lProcess2"/>
    <dgm:cxn modelId="{CE726C1C-F833-4E0D-B9EF-DAE4E41A1703}" srcId="{D96701CF-9516-49DD-B42C-D1F395509D2B}" destId="{C5C9207A-852D-4A6A-AEDD-FF2353798CF5}" srcOrd="1" destOrd="0" parTransId="{3ED85F0F-690D-45A2-924A-F1892C4CCE73}" sibTransId="{CC41889E-9A5B-422F-B4C8-8DC97333D497}"/>
    <dgm:cxn modelId="{D8AC8E88-0048-41B1-84F9-44367CDAD406}" type="presOf" srcId="{A89C2C52-212C-44EE-8477-A72DC41138BF}" destId="{A8D5B018-13C7-4202-9090-F1079FECEE50}" srcOrd="1" destOrd="0" presId="urn:microsoft.com/office/officeart/2005/8/layout/lProcess2"/>
    <dgm:cxn modelId="{A96194A6-AEE8-4B45-A5A7-2D52E6F5EC2D}" type="presOf" srcId="{738C3E86-D599-453B-BA35-1EBE8866F544}" destId="{7EE744FC-9D00-44B0-BC4E-F42883D4221A}" srcOrd="0" destOrd="0" presId="urn:microsoft.com/office/officeart/2005/8/layout/lProcess2"/>
    <dgm:cxn modelId="{A7C6FFAD-2170-4052-9734-38EF98EC6B3E}" srcId="{C5C9207A-852D-4A6A-AEDD-FF2353798CF5}" destId="{CB200615-DC2B-475F-BCBB-8EC3E0624C70}" srcOrd="1" destOrd="0" parTransId="{D60DB667-84BF-4069-B0C2-C090D3067547}" sibTransId="{C36A171E-63E4-4E38-B48B-449C922506E4}"/>
    <dgm:cxn modelId="{F48AE6CE-B736-4AF9-8635-7E49CB7AE015}" srcId="{A89C2C52-212C-44EE-8477-A72DC41138BF}" destId="{7C0CD19D-036D-4413-8D46-480D483CF041}" srcOrd="1" destOrd="0" parTransId="{3B96C26B-1950-40F7-82E9-1B044E8234C2}" sibTransId="{AD55F84E-24BE-4A20-8FDA-E4C47DE9C255}"/>
    <dgm:cxn modelId="{87E85131-F949-4FDA-A4A4-88A48AD9AB9A}" type="presOf" srcId="{A781F8DB-DCD7-4E9F-A2ED-D8AB2118176A}" destId="{B85D033C-CF8C-4B49-AD50-E0E2CA13FC4E}" srcOrd="1" destOrd="0" presId="urn:microsoft.com/office/officeart/2005/8/layout/lProcess2"/>
    <dgm:cxn modelId="{4863E6A6-8D7B-48C2-B334-B0409AC63327}" type="presOf" srcId="{C7EECBE5-B95D-416D-BA5A-3155DCEF80E1}" destId="{FB7BB704-2B8C-4173-A018-DE0CAAB3D734}" srcOrd="0" destOrd="0" presId="urn:microsoft.com/office/officeart/2005/8/layout/lProcess2"/>
    <dgm:cxn modelId="{9A1073AE-F1C1-46F5-981C-6BE6A58A27B1}" type="presOf" srcId="{68E34126-9BC5-4E57-96C0-521A33BA07A4}" destId="{80EAAE23-FBF4-42D4-8B99-EB5D243E0B42}" srcOrd="0" destOrd="0" presId="urn:microsoft.com/office/officeart/2005/8/layout/lProcess2"/>
    <dgm:cxn modelId="{B0B445D4-2A26-49D2-A507-3607AE8DC52F}" srcId="{0A64C7EF-AB6E-404C-84B5-582C55C7263B}" destId="{B82D9C00-CB62-43D4-BA86-69608173773D}" srcOrd="1" destOrd="0" parTransId="{76004680-BC27-434F-804F-8F867B8AE222}" sibTransId="{A27E125A-28C8-4B46-B304-AEE85E6AC650}"/>
    <dgm:cxn modelId="{AE3D15AF-E0B3-4B34-9748-D40B59928EC1}" srcId="{A781F8DB-DCD7-4E9F-A2ED-D8AB2118176A}" destId="{B804977F-29EE-41D4-BDB4-5BB81920D120}" srcOrd="0" destOrd="0" parTransId="{8734824E-AB07-411E-BA40-26511BBEFBC3}" sibTransId="{253BAE9E-B0CA-4120-BBE3-7452CBB8D71F}"/>
    <dgm:cxn modelId="{E46BA531-191D-4584-A6E2-FE941ABCE46A}" srcId="{C5C9207A-852D-4A6A-AEDD-FF2353798CF5}" destId="{88CDFD0D-3745-430E-9367-D58941D7A346}" srcOrd="0" destOrd="0" parTransId="{E74FF791-EE78-4115-B46F-8D5EC72D1F3C}" sibTransId="{AAAEFF13-DF13-4E83-BF93-4B3488224366}"/>
    <dgm:cxn modelId="{DFE45405-A79E-4EB5-919D-A22DE6FDF491}" srcId="{0A64C7EF-AB6E-404C-84B5-582C55C7263B}" destId="{B367C623-7B7E-4BC8-B94C-51852D3AD1C1}" srcOrd="2" destOrd="0" parTransId="{7724BB1E-CEDB-4B4D-80C1-F2A4E958DAA8}" sibTransId="{1EC825D1-8F56-4B5B-8088-4EC6C1E30A74}"/>
    <dgm:cxn modelId="{5B14530E-1340-45E5-952D-68702E7EDE1D}" srcId="{0A64C7EF-AB6E-404C-84B5-582C55C7263B}" destId="{C7EECBE5-B95D-416D-BA5A-3155DCEF80E1}" srcOrd="0" destOrd="0" parTransId="{51FAB28D-E070-4D03-A039-635DDF35C950}" sibTransId="{0B45EB5B-09FB-48FC-AD3F-1ED537458A6E}"/>
    <dgm:cxn modelId="{47CAD63E-EFA8-45B8-AD9E-476F379642E4}" srcId="{C615104B-EF9B-4376-AE54-2C9FFD46CACB}" destId="{738C3E86-D599-453B-BA35-1EBE8866F544}" srcOrd="0" destOrd="0" parTransId="{5B8561E9-DE4F-4142-9C61-684063F849E2}" sibTransId="{FAA8114B-4E85-497F-8CAD-D808F4F48D0E}"/>
    <dgm:cxn modelId="{DFE2A44B-108C-45B1-A0AD-4E8E1FB4E78B}" type="presOf" srcId="{C33482B5-11FC-4536-A832-459967050163}" destId="{3E669062-4347-4046-869D-E6613845A70B}" srcOrd="0" destOrd="0" presId="urn:microsoft.com/office/officeart/2005/8/layout/lProcess2"/>
    <dgm:cxn modelId="{080D2E3C-777D-4F3C-95AC-DB8ED58F1E49}" srcId="{A89C2C52-212C-44EE-8477-A72DC41138BF}" destId="{86CEFDC1-4EED-44AF-80A9-BB1DAAB4148E}" srcOrd="2" destOrd="0" parTransId="{A225CAEF-6C4C-4835-853A-F31F7BEC025B}" sibTransId="{7AEE8257-418B-4924-821C-F615D9506E0B}"/>
    <dgm:cxn modelId="{EE22EF07-B160-428D-896D-780FF7E90B0D}" type="presOf" srcId="{3173A0AA-434B-4910-BEDA-2DECC1C93220}" destId="{AC189CB5-AD0E-4FB5-B287-96B76C58418E}" srcOrd="0" destOrd="0" presId="urn:microsoft.com/office/officeart/2005/8/layout/lProcess2"/>
    <dgm:cxn modelId="{628E3C78-AEBC-49DC-A5CD-8005A26F7E74}" srcId="{C615104B-EF9B-4376-AE54-2C9FFD46CACB}" destId="{50325653-0F31-4626-8030-1AD5F9D0BC3F}" srcOrd="2" destOrd="0" parTransId="{D8BC1A3F-9430-4C66-8061-FE2C6D9A86D0}" sibTransId="{01E0D2EC-155B-45D3-89BC-1300A308845B}"/>
    <dgm:cxn modelId="{312F5870-E4B4-4922-A224-A4ED82B92682}" type="presOf" srcId="{7C0CD19D-036D-4413-8D46-480D483CF041}" destId="{AE3911D0-1FB9-468B-85A2-DEF6902F166A}" srcOrd="0" destOrd="0" presId="urn:microsoft.com/office/officeart/2005/8/layout/lProcess2"/>
    <dgm:cxn modelId="{FF654BEF-66F6-4177-94E2-732835C87E94}" type="presOf" srcId="{B82D9C00-CB62-43D4-BA86-69608173773D}" destId="{F8CBECA5-5487-44FD-A6E8-C4D8A46259C9}" srcOrd="0" destOrd="0" presId="urn:microsoft.com/office/officeart/2005/8/layout/lProcess2"/>
    <dgm:cxn modelId="{F54EF5F0-5F58-4CC1-8D4E-75B4825EE3F0}" srcId="{C615104B-EF9B-4376-AE54-2C9FFD46CACB}" destId="{3173A0AA-434B-4910-BEDA-2DECC1C93220}" srcOrd="1" destOrd="0" parTransId="{B00959AB-341A-4111-B952-544A5AD8B86F}" sibTransId="{D2A12F98-3955-46D5-AC6B-FBAD9570954D}"/>
    <dgm:cxn modelId="{F750CC2D-F5E3-4A92-BDCE-68536744BA38}" srcId="{D96701CF-9516-49DD-B42C-D1F395509D2B}" destId="{A89C2C52-212C-44EE-8477-A72DC41138BF}" srcOrd="2" destOrd="0" parTransId="{02B61579-0215-40ED-A0DB-72FD1884986F}" sibTransId="{67E3BFC2-0367-4203-9EA4-E3E9104730C5}"/>
    <dgm:cxn modelId="{0EB68796-37ED-4D3E-8A55-89AE83B89883}" type="presOf" srcId="{50325653-0F31-4626-8030-1AD5F9D0BC3F}" destId="{A282B643-06D6-425D-8985-7C381E804366}" srcOrd="0" destOrd="0" presId="urn:microsoft.com/office/officeart/2005/8/layout/lProcess2"/>
    <dgm:cxn modelId="{6E8A420D-AEBD-49AE-936B-BCE366980DC7}" srcId="{A781F8DB-DCD7-4E9F-A2ED-D8AB2118176A}" destId="{C33482B5-11FC-4536-A832-459967050163}" srcOrd="1" destOrd="0" parTransId="{24DE2A11-CC97-405C-8A2D-5BAE71F2E968}" sibTransId="{0B24E22A-F334-447C-B30A-08A5A50D0B68}"/>
    <dgm:cxn modelId="{C8B83C4B-CF5E-4D34-B8FA-403229B6E8AF}" type="presOf" srcId="{C5C9207A-852D-4A6A-AEDD-FF2353798CF5}" destId="{5C13653C-03A4-4F2C-B8E9-BFAB4DBBC890}" srcOrd="0" destOrd="0" presId="urn:microsoft.com/office/officeart/2005/8/layout/lProcess2"/>
    <dgm:cxn modelId="{6A712776-A94C-41B8-9F94-DAD17A6931A1}" type="presOf" srcId="{CB200615-DC2B-475F-BCBB-8EC3E0624C70}" destId="{0198322A-B444-4B1E-A8E6-38D98E416205}" srcOrd="0" destOrd="0" presId="urn:microsoft.com/office/officeart/2005/8/layout/lProcess2"/>
    <dgm:cxn modelId="{3CE4E18A-4412-4F29-8F12-2AF189383317}" srcId="{A89C2C52-212C-44EE-8477-A72DC41138BF}" destId="{8C497DF4-A3EC-4034-A18E-C5A559720CF1}" srcOrd="0" destOrd="0" parTransId="{3630EA26-8E78-4A26-8368-560AC196790D}" sibTransId="{3C20554D-DC58-4774-A728-8BF798604106}"/>
    <dgm:cxn modelId="{F5489D96-0F23-4DE3-A919-8B71FAF83EA5}" type="presOf" srcId="{0A64C7EF-AB6E-404C-84B5-582C55C7263B}" destId="{28E68EC1-F221-4779-93B9-5915E417B6D1}" srcOrd="1" destOrd="0" presId="urn:microsoft.com/office/officeart/2005/8/layout/lProcess2"/>
    <dgm:cxn modelId="{53BCBF13-11F5-4445-A02F-1F296A4ABAE5}" type="presOf" srcId="{C615104B-EF9B-4376-AE54-2C9FFD46CACB}" destId="{59971CAD-357A-4962-8D8E-6838CFB0A457}" srcOrd="1" destOrd="0" presId="urn:microsoft.com/office/officeart/2005/8/layout/lProcess2"/>
    <dgm:cxn modelId="{9F56E116-0D20-4515-B6EB-F960AD2F4694}" type="presOf" srcId="{D96701CF-9516-49DD-B42C-D1F395509D2B}" destId="{1BC7B1E1-A05C-4C1B-9C25-4AA14A31CBF8}" srcOrd="0" destOrd="0" presId="urn:microsoft.com/office/officeart/2005/8/layout/lProcess2"/>
    <dgm:cxn modelId="{EAA7EAEB-8C01-44E8-A27C-8A15AD028CD2}" type="presOf" srcId="{86CEFDC1-4EED-44AF-80A9-BB1DAAB4148E}" destId="{E457AA7D-D24D-4701-84D4-DFB0CCA0242B}" srcOrd="0" destOrd="0" presId="urn:microsoft.com/office/officeart/2005/8/layout/lProcess2"/>
    <dgm:cxn modelId="{9623DB56-2D63-4A4D-A57E-870A090C5900}" srcId="{D96701CF-9516-49DD-B42C-D1F395509D2B}" destId="{0A64C7EF-AB6E-404C-84B5-582C55C7263B}" srcOrd="0" destOrd="0" parTransId="{82F48F8D-7DB3-487D-8F51-58A74CC8DE27}" sibTransId="{5793E56D-DA9C-4846-AFBF-7A2E16D8D166}"/>
    <dgm:cxn modelId="{B839DDF9-0075-4866-88B5-50E9DAF0833F}" srcId="{D96701CF-9516-49DD-B42C-D1F395509D2B}" destId="{C615104B-EF9B-4376-AE54-2C9FFD46CACB}" srcOrd="4" destOrd="0" parTransId="{9E540577-EC65-4926-BC2B-06494EBF7289}" sibTransId="{5EE8F391-F75D-4230-A28D-46F4800AA059}"/>
    <dgm:cxn modelId="{3F851FF9-3726-4DB4-8747-AEDE3D1A0E4B}" type="presParOf" srcId="{1BC7B1E1-A05C-4C1B-9C25-4AA14A31CBF8}" destId="{E5987AE9-4120-4A8C-9EA0-5ABDBE561CA9}" srcOrd="0" destOrd="0" presId="urn:microsoft.com/office/officeart/2005/8/layout/lProcess2"/>
    <dgm:cxn modelId="{D3FCF343-AD6E-4671-A31B-3667428CA364}" type="presParOf" srcId="{E5987AE9-4120-4A8C-9EA0-5ABDBE561CA9}" destId="{CCE2A0B7-789B-4A89-AA57-A0CF3023C231}" srcOrd="0" destOrd="0" presId="urn:microsoft.com/office/officeart/2005/8/layout/lProcess2"/>
    <dgm:cxn modelId="{1AD1EC5E-A82A-4D4E-9A14-7AC747B6FB4D}" type="presParOf" srcId="{E5987AE9-4120-4A8C-9EA0-5ABDBE561CA9}" destId="{28E68EC1-F221-4779-93B9-5915E417B6D1}" srcOrd="1" destOrd="0" presId="urn:microsoft.com/office/officeart/2005/8/layout/lProcess2"/>
    <dgm:cxn modelId="{A10B1096-6968-4DCE-AD09-291D672DF8EE}" type="presParOf" srcId="{E5987AE9-4120-4A8C-9EA0-5ABDBE561CA9}" destId="{A7D1EE9F-E7C3-4B90-B12F-CF8798B95189}" srcOrd="2" destOrd="0" presId="urn:microsoft.com/office/officeart/2005/8/layout/lProcess2"/>
    <dgm:cxn modelId="{15B27A4D-34B2-429C-ACC2-4E61931A43EB}" type="presParOf" srcId="{A7D1EE9F-E7C3-4B90-B12F-CF8798B95189}" destId="{0B3D365F-5686-43B0-BBD5-07EFA236E28F}" srcOrd="0" destOrd="0" presId="urn:microsoft.com/office/officeart/2005/8/layout/lProcess2"/>
    <dgm:cxn modelId="{3A85C728-BE39-463C-924E-4251EE044C8B}" type="presParOf" srcId="{0B3D365F-5686-43B0-BBD5-07EFA236E28F}" destId="{FB7BB704-2B8C-4173-A018-DE0CAAB3D734}" srcOrd="0" destOrd="0" presId="urn:microsoft.com/office/officeart/2005/8/layout/lProcess2"/>
    <dgm:cxn modelId="{5BFD40F4-A816-436B-B400-0F1033E66F50}" type="presParOf" srcId="{0B3D365F-5686-43B0-BBD5-07EFA236E28F}" destId="{62D53601-52B0-477A-8F75-222E978ECF93}" srcOrd="1" destOrd="0" presId="urn:microsoft.com/office/officeart/2005/8/layout/lProcess2"/>
    <dgm:cxn modelId="{9CF47D00-D76D-4A8F-A75B-F37087BBE05E}" type="presParOf" srcId="{0B3D365F-5686-43B0-BBD5-07EFA236E28F}" destId="{F8CBECA5-5487-44FD-A6E8-C4D8A46259C9}" srcOrd="2" destOrd="0" presId="urn:microsoft.com/office/officeart/2005/8/layout/lProcess2"/>
    <dgm:cxn modelId="{1E2A9943-DFDE-4F56-A152-6921EE4B2FD9}" type="presParOf" srcId="{0B3D365F-5686-43B0-BBD5-07EFA236E28F}" destId="{06E94D43-E09E-4DF3-BF54-0E3D54AEEF77}" srcOrd="3" destOrd="0" presId="urn:microsoft.com/office/officeart/2005/8/layout/lProcess2"/>
    <dgm:cxn modelId="{34E557E7-7B68-4CA9-8295-136A9D49D903}" type="presParOf" srcId="{0B3D365F-5686-43B0-BBD5-07EFA236E28F}" destId="{0A5A67F7-457A-46AB-AB6D-9E89B8644112}" srcOrd="4" destOrd="0" presId="urn:microsoft.com/office/officeart/2005/8/layout/lProcess2"/>
    <dgm:cxn modelId="{1C359D07-1B7E-491F-A0DB-B619E0165F09}" type="presParOf" srcId="{0B3D365F-5686-43B0-BBD5-07EFA236E28F}" destId="{A10D7522-0131-4E5D-80A2-EA7DA80C76B2}" srcOrd="5" destOrd="0" presId="urn:microsoft.com/office/officeart/2005/8/layout/lProcess2"/>
    <dgm:cxn modelId="{29CFD11F-4CEF-4FC5-990C-E36B4C73D98E}" type="presParOf" srcId="{0B3D365F-5686-43B0-BBD5-07EFA236E28F}" destId="{80EAAE23-FBF4-42D4-8B99-EB5D243E0B42}" srcOrd="6" destOrd="0" presId="urn:microsoft.com/office/officeart/2005/8/layout/lProcess2"/>
    <dgm:cxn modelId="{D30A81F5-B9CD-42D4-AEAA-C97188B36EDD}" type="presParOf" srcId="{1BC7B1E1-A05C-4C1B-9C25-4AA14A31CBF8}" destId="{35E62DC8-7F7C-4734-9EF7-B181B774FFF7}" srcOrd="1" destOrd="0" presId="urn:microsoft.com/office/officeart/2005/8/layout/lProcess2"/>
    <dgm:cxn modelId="{97561462-B626-441F-9BE8-291A71E8639F}" type="presParOf" srcId="{1BC7B1E1-A05C-4C1B-9C25-4AA14A31CBF8}" destId="{FBB01962-C876-438D-9538-385E89B48E3E}" srcOrd="2" destOrd="0" presId="urn:microsoft.com/office/officeart/2005/8/layout/lProcess2"/>
    <dgm:cxn modelId="{775FE8AC-1828-482F-B121-3A0623AF7F0C}" type="presParOf" srcId="{FBB01962-C876-438D-9538-385E89B48E3E}" destId="{5C13653C-03A4-4F2C-B8E9-BFAB4DBBC890}" srcOrd="0" destOrd="0" presId="urn:microsoft.com/office/officeart/2005/8/layout/lProcess2"/>
    <dgm:cxn modelId="{1D28E795-B723-425B-AB44-1D497F6693EC}" type="presParOf" srcId="{FBB01962-C876-438D-9538-385E89B48E3E}" destId="{B1FA6D71-D98A-4AFC-BB7C-DCF4B499D731}" srcOrd="1" destOrd="0" presId="urn:microsoft.com/office/officeart/2005/8/layout/lProcess2"/>
    <dgm:cxn modelId="{856D4368-826E-4136-BDA4-BD0FA8EDEE65}" type="presParOf" srcId="{FBB01962-C876-438D-9538-385E89B48E3E}" destId="{DD717616-3EF4-49D8-B06E-5C71DE8070F0}" srcOrd="2" destOrd="0" presId="urn:microsoft.com/office/officeart/2005/8/layout/lProcess2"/>
    <dgm:cxn modelId="{287BE7D2-EECC-46EA-969A-5A6CDC62F80F}" type="presParOf" srcId="{DD717616-3EF4-49D8-B06E-5C71DE8070F0}" destId="{E4CC6DB8-619B-47DC-BAB3-03D4A453EECA}" srcOrd="0" destOrd="0" presId="urn:microsoft.com/office/officeart/2005/8/layout/lProcess2"/>
    <dgm:cxn modelId="{29A3C044-FFF6-4864-8D9F-9CD1E3FB962F}" type="presParOf" srcId="{E4CC6DB8-619B-47DC-BAB3-03D4A453EECA}" destId="{097F12FE-70FD-42F2-A30B-2C439E87380A}" srcOrd="0" destOrd="0" presId="urn:microsoft.com/office/officeart/2005/8/layout/lProcess2"/>
    <dgm:cxn modelId="{5294CAAE-2BFE-463E-9E0B-4D8324ED4A7D}" type="presParOf" srcId="{E4CC6DB8-619B-47DC-BAB3-03D4A453EECA}" destId="{5128DC0E-783F-4C53-9129-32FD029C1D2F}" srcOrd="1" destOrd="0" presId="urn:microsoft.com/office/officeart/2005/8/layout/lProcess2"/>
    <dgm:cxn modelId="{32560EDB-A2CA-44BD-A3A9-EFC63040A3B0}" type="presParOf" srcId="{E4CC6DB8-619B-47DC-BAB3-03D4A453EECA}" destId="{0198322A-B444-4B1E-A8E6-38D98E416205}" srcOrd="2" destOrd="0" presId="urn:microsoft.com/office/officeart/2005/8/layout/lProcess2"/>
    <dgm:cxn modelId="{5B53603C-02A2-403F-8C53-755D9A158316}" type="presParOf" srcId="{1BC7B1E1-A05C-4C1B-9C25-4AA14A31CBF8}" destId="{4812B139-2597-492D-B92F-C85F9E161788}" srcOrd="3" destOrd="0" presId="urn:microsoft.com/office/officeart/2005/8/layout/lProcess2"/>
    <dgm:cxn modelId="{9EC20ACF-6D3B-43FC-BBB5-89183533F0D1}" type="presParOf" srcId="{1BC7B1E1-A05C-4C1B-9C25-4AA14A31CBF8}" destId="{6F420C11-B1B3-408B-8FE5-6BD9E796D839}" srcOrd="4" destOrd="0" presId="urn:microsoft.com/office/officeart/2005/8/layout/lProcess2"/>
    <dgm:cxn modelId="{A1057974-7B06-451F-AF2A-C892260B1305}" type="presParOf" srcId="{6F420C11-B1B3-408B-8FE5-6BD9E796D839}" destId="{9FBC70FC-710B-44AF-AF5B-CC85D3B9A6DE}" srcOrd="0" destOrd="0" presId="urn:microsoft.com/office/officeart/2005/8/layout/lProcess2"/>
    <dgm:cxn modelId="{0FE20326-DC7C-48DB-9F7C-676CC31D72A2}" type="presParOf" srcId="{6F420C11-B1B3-408B-8FE5-6BD9E796D839}" destId="{A8D5B018-13C7-4202-9090-F1079FECEE50}" srcOrd="1" destOrd="0" presId="urn:microsoft.com/office/officeart/2005/8/layout/lProcess2"/>
    <dgm:cxn modelId="{A146C88E-F7B8-43C7-A16E-7B44B6E6C065}" type="presParOf" srcId="{6F420C11-B1B3-408B-8FE5-6BD9E796D839}" destId="{0B9E2953-B7AD-4E18-8167-9D3F2CE0AC37}" srcOrd="2" destOrd="0" presId="urn:microsoft.com/office/officeart/2005/8/layout/lProcess2"/>
    <dgm:cxn modelId="{06D050A2-88A6-479E-BCA1-6AA0BE29E289}" type="presParOf" srcId="{0B9E2953-B7AD-4E18-8167-9D3F2CE0AC37}" destId="{5CEEE254-C198-4A3A-B875-0C4B457C1B2E}" srcOrd="0" destOrd="0" presId="urn:microsoft.com/office/officeart/2005/8/layout/lProcess2"/>
    <dgm:cxn modelId="{24CDC26B-BB14-4FB1-9D4A-D4B254DB9CF0}" type="presParOf" srcId="{5CEEE254-C198-4A3A-B875-0C4B457C1B2E}" destId="{C6448239-FBB1-433C-8989-D52D49990B69}" srcOrd="0" destOrd="0" presId="urn:microsoft.com/office/officeart/2005/8/layout/lProcess2"/>
    <dgm:cxn modelId="{555387CF-F70A-4ACA-80E3-CA883E540AA6}" type="presParOf" srcId="{5CEEE254-C198-4A3A-B875-0C4B457C1B2E}" destId="{C7AE74E4-A2C9-4652-94D0-9C62F5583839}" srcOrd="1" destOrd="0" presId="urn:microsoft.com/office/officeart/2005/8/layout/lProcess2"/>
    <dgm:cxn modelId="{869B8A64-91D6-46E9-8939-955A4C71AEC7}" type="presParOf" srcId="{5CEEE254-C198-4A3A-B875-0C4B457C1B2E}" destId="{AE3911D0-1FB9-468B-85A2-DEF6902F166A}" srcOrd="2" destOrd="0" presId="urn:microsoft.com/office/officeart/2005/8/layout/lProcess2"/>
    <dgm:cxn modelId="{D1F61C22-C0B8-49A3-848C-BF0698660246}" type="presParOf" srcId="{5CEEE254-C198-4A3A-B875-0C4B457C1B2E}" destId="{86FB34BA-E7D4-46F8-BB75-6933C956E885}" srcOrd="3" destOrd="0" presId="urn:microsoft.com/office/officeart/2005/8/layout/lProcess2"/>
    <dgm:cxn modelId="{E7E802E3-F060-4A2E-A670-4439774EA4F9}" type="presParOf" srcId="{5CEEE254-C198-4A3A-B875-0C4B457C1B2E}" destId="{E457AA7D-D24D-4701-84D4-DFB0CCA0242B}" srcOrd="4" destOrd="0" presId="urn:microsoft.com/office/officeart/2005/8/layout/lProcess2"/>
    <dgm:cxn modelId="{22F996D5-463C-4822-8771-9F26B53F9FD3}" type="presParOf" srcId="{1BC7B1E1-A05C-4C1B-9C25-4AA14A31CBF8}" destId="{F0FB0491-FD63-4304-925B-700321DBEF1C}" srcOrd="5" destOrd="0" presId="urn:microsoft.com/office/officeart/2005/8/layout/lProcess2"/>
    <dgm:cxn modelId="{333EB003-C095-4C60-9EAD-4091971145D2}" type="presParOf" srcId="{1BC7B1E1-A05C-4C1B-9C25-4AA14A31CBF8}" destId="{85F95BB9-CCC7-4BB8-9009-28260D8CD45D}" srcOrd="6" destOrd="0" presId="urn:microsoft.com/office/officeart/2005/8/layout/lProcess2"/>
    <dgm:cxn modelId="{1961F2CD-2C6E-4141-B174-A5241362B6CB}" type="presParOf" srcId="{85F95BB9-CCC7-4BB8-9009-28260D8CD45D}" destId="{AA57A15E-8B87-4982-BE9B-CB8502FC0E8B}" srcOrd="0" destOrd="0" presId="urn:microsoft.com/office/officeart/2005/8/layout/lProcess2"/>
    <dgm:cxn modelId="{7F198141-A406-452D-AC69-AEDEFA062763}" type="presParOf" srcId="{85F95BB9-CCC7-4BB8-9009-28260D8CD45D}" destId="{B85D033C-CF8C-4B49-AD50-E0E2CA13FC4E}" srcOrd="1" destOrd="0" presId="urn:microsoft.com/office/officeart/2005/8/layout/lProcess2"/>
    <dgm:cxn modelId="{CA9EB7FA-C000-43C8-A90D-398B4CE2A12F}" type="presParOf" srcId="{85F95BB9-CCC7-4BB8-9009-28260D8CD45D}" destId="{AEB1CF8C-B923-4AF5-B3FB-18BD71BC825D}" srcOrd="2" destOrd="0" presId="urn:microsoft.com/office/officeart/2005/8/layout/lProcess2"/>
    <dgm:cxn modelId="{A8937DFD-FDCB-4630-B146-3901DD4C743D}" type="presParOf" srcId="{AEB1CF8C-B923-4AF5-B3FB-18BD71BC825D}" destId="{7FBD0202-6D2D-44B2-AC67-AF4608CBE28B}" srcOrd="0" destOrd="0" presId="urn:microsoft.com/office/officeart/2005/8/layout/lProcess2"/>
    <dgm:cxn modelId="{3AC12716-B5B6-4AEF-8C4B-50C788F9C140}" type="presParOf" srcId="{7FBD0202-6D2D-44B2-AC67-AF4608CBE28B}" destId="{386125F5-B2F4-4A63-8C52-85CA9803929A}" srcOrd="0" destOrd="0" presId="urn:microsoft.com/office/officeart/2005/8/layout/lProcess2"/>
    <dgm:cxn modelId="{4283B1B0-52F5-48A9-8CF8-C67FFD2606C9}" type="presParOf" srcId="{7FBD0202-6D2D-44B2-AC67-AF4608CBE28B}" destId="{6780DEF1-A5E8-43F5-A523-E487DC8B102D}" srcOrd="1" destOrd="0" presId="urn:microsoft.com/office/officeart/2005/8/layout/lProcess2"/>
    <dgm:cxn modelId="{03A9491C-A2DC-4994-9FCC-943317908AD3}" type="presParOf" srcId="{7FBD0202-6D2D-44B2-AC67-AF4608CBE28B}" destId="{3E669062-4347-4046-869D-E6613845A70B}" srcOrd="2" destOrd="0" presId="urn:microsoft.com/office/officeart/2005/8/layout/lProcess2"/>
    <dgm:cxn modelId="{73AD67C6-A1AC-47A2-AD24-0A5055C4F0AA}" type="presParOf" srcId="{1BC7B1E1-A05C-4C1B-9C25-4AA14A31CBF8}" destId="{5FBBC151-2E2A-43C5-A5CD-BADC334C9C84}" srcOrd="7" destOrd="0" presId="urn:microsoft.com/office/officeart/2005/8/layout/lProcess2"/>
    <dgm:cxn modelId="{24F540A8-654A-4D55-8299-675A1089C7D5}" type="presParOf" srcId="{1BC7B1E1-A05C-4C1B-9C25-4AA14A31CBF8}" destId="{D69D81BA-4DC3-4EF9-A740-37CCCE3C6D4E}" srcOrd="8" destOrd="0" presId="urn:microsoft.com/office/officeart/2005/8/layout/lProcess2"/>
    <dgm:cxn modelId="{6F2A7AE6-EA27-4A19-A93A-B5BD6D03E449}" type="presParOf" srcId="{D69D81BA-4DC3-4EF9-A740-37CCCE3C6D4E}" destId="{7C0848FF-88DF-4A72-AD0A-65C2A9B411DD}" srcOrd="0" destOrd="0" presId="urn:microsoft.com/office/officeart/2005/8/layout/lProcess2"/>
    <dgm:cxn modelId="{2B9924C5-F3F2-4BDE-A2B9-AD81666F80D2}" type="presParOf" srcId="{D69D81BA-4DC3-4EF9-A740-37CCCE3C6D4E}" destId="{59971CAD-357A-4962-8D8E-6838CFB0A457}" srcOrd="1" destOrd="0" presId="urn:microsoft.com/office/officeart/2005/8/layout/lProcess2"/>
    <dgm:cxn modelId="{E5C6DF31-E9C2-4134-B557-FFA002E42FF6}" type="presParOf" srcId="{D69D81BA-4DC3-4EF9-A740-37CCCE3C6D4E}" destId="{D7FF8C2E-557C-4F14-B7D3-E9B5D0D6D00A}" srcOrd="2" destOrd="0" presId="urn:microsoft.com/office/officeart/2005/8/layout/lProcess2"/>
    <dgm:cxn modelId="{A429621A-3F4C-4E36-844E-5E2093504808}" type="presParOf" srcId="{D7FF8C2E-557C-4F14-B7D3-E9B5D0D6D00A}" destId="{96A31C69-1383-4625-8559-1C82BE5B1430}" srcOrd="0" destOrd="0" presId="urn:microsoft.com/office/officeart/2005/8/layout/lProcess2"/>
    <dgm:cxn modelId="{FC0F9187-0C97-4617-AC39-DE6DC705FCCD}" type="presParOf" srcId="{96A31C69-1383-4625-8559-1C82BE5B1430}" destId="{7EE744FC-9D00-44B0-BC4E-F42883D4221A}" srcOrd="0" destOrd="0" presId="urn:microsoft.com/office/officeart/2005/8/layout/lProcess2"/>
    <dgm:cxn modelId="{24347AAF-FA4B-452C-A6B4-5BFB73BC81D2}" type="presParOf" srcId="{96A31C69-1383-4625-8559-1C82BE5B1430}" destId="{6464E9FA-7DED-4BA2-B42F-D0FC9AD76C77}" srcOrd="1" destOrd="0" presId="urn:microsoft.com/office/officeart/2005/8/layout/lProcess2"/>
    <dgm:cxn modelId="{A51938B6-7E3F-4114-B659-10CAE36ABF59}" type="presParOf" srcId="{96A31C69-1383-4625-8559-1C82BE5B1430}" destId="{AC189CB5-AD0E-4FB5-B287-96B76C58418E}" srcOrd="2" destOrd="0" presId="urn:microsoft.com/office/officeart/2005/8/layout/lProcess2"/>
    <dgm:cxn modelId="{9E4ECE79-8ADE-40F0-879E-06F135229870}" type="presParOf" srcId="{96A31C69-1383-4625-8559-1C82BE5B1430}" destId="{DD70CEDA-7DCE-497B-BB6D-270B5CFA0C7B}" srcOrd="3" destOrd="0" presId="urn:microsoft.com/office/officeart/2005/8/layout/lProcess2"/>
    <dgm:cxn modelId="{C15446CA-CD66-4793-819F-571D70F01BD1}" type="presParOf" srcId="{96A31C69-1383-4625-8559-1C82BE5B1430}" destId="{A282B643-06D6-425D-8985-7C381E804366}"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EFDF6-5756-4B18-9DFC-0FCA5B7F97A4}">
      <dsp:nvSpPr>
        <dsp:cNvPr id="0" name=""/>
        <dsp:cNvSpPr/>
      </dsp:nvSpPr>
      <dsp:spPr>
        <a:xfrm>
          <a:off x="0" y="6980"/>
          <a:ext cx="4206194" cy="8236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i="0" u="none" kern="1200" smtClean="0"/>
            <a:t>Virtual</a:t>
          </a:r>
          <a:r>
            <a:rPr lang="en-US" sz="3200" b="0" i="0" u="none" kern="1200" baseline="0" smtClean="0"/>
            <a:t> </a:t>
          </a:r>
          <a:r>
            <a:rPr lang="en-US" sz="3200" b="0" i="0" u="none" kern="1200" baseline="0" dirty="0" smtClean="0"/>
            <a:t>Machines</a:t>
          </a:r>
          <a:endParaRPr lang="en-US" sz="3200" b="0" i="0" u="none" kern="1200" dirty="0"/>
        </a:p>
      </dsp:txBody>
      <dsp:txXfrm>
        <a:off x="40209" y="47189"/>
        <a:ext cx="4125776" cy="743262"/>
      </dsp:txXfrm>
    </dsp:sp>
    <dsp:sp modelId="{531854C2-8EE1-48E1-A2D0-562E9D61F798}">
      <dsp:nvSpPr>
        <dsp:cNvPr id="0" name=""/>
        <dsp:cNvSpPr/>
      </dsp:nvSpPr>
      <dsp:spPr>
        <a:xfrm>
          <a:off x="0" y="922820"/>
          <a:ext cx="4206194" cy="8236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0" i="0" u="none" kern="1200" baseline="0" dirty="0" smtClean="0"/>
            <a:t>Virtual Switches</a:t>
          </a:r>
          <a:endParaRPr lang="en-US" sz="3200" kern="1200" dirty="0"/>
        </a:p>
      </dsp:txBody>
      <dsp:txXfrm>
        <a:off x="40209" y="963029"/>
        <a:ext cx="4125776" cy="743262"/>
      </dsp:txXfrm>
    </dsp:sp>
    <dsp:sp modelId="{2EA87C5D-7EFB-4C37-A887-1D61657A09DB}">
      <dsp:nvSpPr>
        <dsp:cNvPr id="0" name=""/>
        <dsp:cNvSpPr/>
      </dsp:nvSpPr>
      <dsp:spPr>
        <a:xfrm>
          <a:off x="0" y="1838660"/>
          <a:ext cx="4206194" cy="8236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0" i="0" u="none" kern="1200" smtClean="0"/>
            <a:t>Hyper-V </a:t>
          </a:r>
          <a:r>
            <a:rPr lang="en-US" sz="3200" b="0" i="0" u="none" kern="1200" dirty="0" smtClean="0"/>
            <a:t>Settings</a:t>
          </a:r>
          <a:endParaRPr lang="en-US" sz="3200" kern="1200" dirty="0"/>
        </a:p>
      </dsp:txBody>
      <dsp:txXfrm>
        <a:off x="40209" y="1878869"/>
        <a:ext cx="4125776" cy="743262"/>
      </dsp:txXfrm>
    </dsp:sp>
    <dsp:sp modelId="{7FDF8A8A-11AE-47E6-8C3C-CB2AE66F3A18}">
      <dsp:nvSpPr>
        <dsp:cNvPr id="0" name=""/>
        <dsp:cNvSpPr/>
      </dsp:nvSpPr>
      <dsp:spPr>
        <a:xfrm>
          <a:off x="0" y="2754500"/>
          <a:ext cx="4206194" cy="8236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0" i="0" u="none" kern="1200" dirty="0" smtClean="0"/>
            <a:t>Manage</a:t>
          </a:r>
          <a:r>
            <a:rPr lang="en-US" sz="3200" b="0" i="0" u="none" kern="1200" baseline="0" dirty="0" smtClean="0"/>
            <a:t> Host OS</a:t>
          </a:r>
          <a:endParaRPr lang="en-US" sz="3200" kern="1200" dirty="0"/>
        </a:p>
      </dsp:txBody>
      <dsp:txXfrm>
        <a:off x="40209" y="2794709"/>
        <a:ext cx="4125776" cy="743262"/>
      </dsp:txXfrm>
    </dsp:sp>
    <dsp:sp modelId="{BBBA0191-1BCC-4C4D-ABBA-177AE4091AB1}">
      <dsp:nvSpPr>
        <dsp:cNvPr id="0" name=""/>
        <dsp:cNvSpPr/>
      </dsp:nvSpPr>
      <dsp:spPr>
        <a:xfrm>
          <a:off x="0" y="3670340"/>
          <a:ext cx="4206194" cy="8236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0" i="0" u="none" kern="1200" dirty="0" smtClean="0"/>
            <a:t>Mount VHD</a:t>
          </a:r>
          <a:r>
            <a:rPr lang="en-US" sz="3200" b="0" i="0" u="none" kern="1200" baseline="0" dirty="0" smtClean="0"/>
            <a:t> files</a:t>
          </a:r>
          <a:endParaRPr lang="en-US" sz="3200" kern="1200" dirty="0"/>
        </a:p>
      </dsp:txBody>
      <dsp:txXfrm>
        <a:off x="40209" y="3710549"/>
        <a:ext cx="4125776" cy="743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A0B7-789B-4A89-AA57-A0CF3023C231}">
      <dsp:nvSpPr>
        <dsp:cNvPr id="0" name=""/>
        <dsp:cNvSpPr/>
      </dsp:nvSpPr>
      <dsp:spPr>
        <a:xfrm>
          <a:off x="2933" y="0"/>
          <a:ext cx="1029283" cy="34531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Tenant Isolation</a:t>
          </a:r>
          <a:endParaRPr lang="en-US" sz="1300" kern="1200" dirty="0"/>
        </a:p>
      </dsp:txBody>
      <dsp:txXfrm>
        <a:off x="2933" y="0"/>
        <a:ext cx="1029283" cy="1035941"/>
      </dsp:txXfrm>
    </dsp:sp>
    <dsp:sp modelId="{FB7BB704-2B8C-4173-A018-DE0CAAB3D734}">
      <dsp:nvSpPr>
        <dsp:cNvPr id="0" name=""/>
        <dsp:cNvSpPr/>
      </dsp:nvSpPr>
      <dsp:spPr>
        <a:xfrm>
          <a:off x="105861" y="1036025"/>
          <a:ext cx="823427" cy="50304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Port ACL</a:t>
          </a:r>
          <a:endParaRPr lang="en-US" sz="1000" kern="1200" dirty="0"/>
        </a:p>
      </dsp:txBody>
      <dsp:txXfrm>
        <a:off x="120595" y="1050759"/>
        <a:ext cx="793959" cy="473580"/>
      </dsp:txXfrm>
    </dsp:sp>
    <dsp:sp modelId="{F8CBECA5-5487-44FD-A6E8-C4D8A46259C9}">
      <dsp:nvSpPr>
        <dsp:cNvPr id="0" name=""/>
        <dsp:cNvSpPr/>
      </dsp:nvSpPr>
      <dsp:spPr>
        <a:xfrm>
          <a:off x="105861" y="1616466"/>
          <a:ext cx="823427" cy="50304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Private VLAN</a:t>
          </a:r>
          <a:endParaRPr lang="en-US" sz="1000" kern="1200" dirty="0"/>
        </a:p>
      </dsp:txBody>
      <dsp:txXfrm>
        <a:off x="120595" y="1631200"/>
        <a:ext cx="793959" cy="473580"/>
      </dsp:txXfrm>
    </dsp:sp>
    <dsp:sp modelId="{0A5A67F7-457A-46AB-AB6D-9E89B8644112}">
      <dsp:nvSpPr>
        <dsp:cNvPr id="0" name=""/>
        <dsp:cNvSpPr/>
      </dsp:nvSpPr>
      <dsp:spPr>
        <a:xfrm>
          <a:off x="105861" y="2196906"/>
          <a:ext cx="823427" cy="50304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Network Virtualization</a:t>
          </a:r>
          <a:endParaRPr lang="en-US" sz="1000" kern="1200" dirty="0"/>
        </a:p>
      </dsp:txBody>
      <dsp:txXfrm>
        <a:off x="120595" y="2211640"/>
        <a:ext cx="793959" cy="473580"/>
      </dsp:txXfrm>
    </dsp:sp>
    <dsp:sp modelId="{80EAAE23-FBF4-42D4-8B99-EB5D243E0B42}">
      <dsp:nvSpPr>
        <dsp:cNvPr id="0" name=""/>
        <dsp:cNvSpPr/>
      </dsp:nvSpPr>
      <dsp:spPr>
        <a:xfrm>
          <a:off x="111345" y="2791574"/>
          <a:ext cx="823427" cy="50304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Trunk mode</a:t>
          </a:r>
          <a:endParaRPr lang="en-US" sz="1000" kern="1200" dirty="0"/>
        </a:p>
      </dsp:txBody>
      <dsp:txXfrm>
        <a:off x="126079" y="2806308"/>
        <a:ext cx="793959" cy="473580"/>
      </dsp:txXfrm>
    </dsp:sp>
    <dsp:sp modelId="{5C13653C-03A4-4F2C-B8E9-BFAB4DBBC890}">
      <dsp:nvSpPr>
        <dsp:cNvPr id="0" name=""/>
        <dsp:cNvSpPr/>
      </dsp:nvSpPr>
      <dsp:spPr>
        <a:xfrm>
          <a:off x="1109413" y="0"/>
          <a:ext cx="1029283" cy="34531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Traffic Shaping</a:t>
          </a:r>
          <a:endParaRPr lang="en-US" sz="1300" kern="1200" dirty="0"/>
        </a:p>
      </dsp:txBody>
      <dsp:txXfrm>
        <a:off x="1109413" y="0"/>
        <a:ext cx="1029283" cy="1035941"/>
      </dsp:txXfrm>
    </dsp:sp>
    <dsp:sp modelId="{097F12FE-70FD-42F2-A30B-2C439E87380A}">
      <dsp:nvSpPr>
        <dsp:cNvPr id="0" name=""/>
        <dsp:cNvSpPr/>
      </dsp:nvSpPr>
      <dsp:spPr>
        <a:xfrm>
          <a:off x="1212341" y="1036952"/>
          <a:ext cx="823427" cy="104116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Bandwidth Minimum</a:t>
          </a:r>
          <a:endParaRPr lang="en-US" sz="1000" kern="1200" dirty="0"/>
        </a:p>
      </dsp:txBody>
      <dsp:txXfrm>
        <a:off x="1236458" y="1061069"/>
        <a:ext cx="775193" cy="992934"/>
      </dsp:txXfrm>
    </dsp:sp>
    <dsp:sp modelId="{0198322A-B444-4B1E-A8E6-38D98E416205}">
      <dsp:nvSpPr>
        <dsp:cNvPr id="0" name=""/>
        <dsp:cNvSpPr/>
      </dsp:nvSpPr>
      <dsp:spPr>
        <a:xfrm>
          <a:off x="1212341" y="2238300"/>
          <a:ext cx="823427" cy="104116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Bandwidth Cap</a:t>
          </a:r>
          <a:endParaRPr lang="en-US" sz="1000" kern="1200" dirty="0"/>
        </a:p>
      </dsp:txBody>
      <dsp:txXfrm>
        <a:off x="1236458" y="2262417"/>
        <a:ext cx="775193" cy="992934"/>
      </dsp:txXfrm>
    </dsp:sp>
    <dsp:sp modelId="{9FBC70FC-710B-44AF-AF5B-CC85D3B9A6DE}">
      <dsp:nvSpPr>
        <dsp:cNvPr id="0" name=""/>
        <dsp:cNvSpPr/>
      </dsp:nvSpPr>
      <dsp:spPr>
        <a:xfrm>
          <a:off x="2215893" y="0"/>
          <a:ext cx="1029283" cy="34531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Security</a:t>
          </a:r>
          <a:endParaRPr lang="en-US" sz="1300" kern="1200" dirty="0"/>
        </a:p>
      </dsp:txBody>
      <dsp:txXfrm>
        <a:off x="2215893" y="0"/>
        <a:ext cx="1029283" cy="1035941"/>
      </dsp:txXfrm>
    </dsp:sp>
    <dsp:sp modelId="{C6448239-FBB1-433C-8989-D52D49990B69}">
      <dsp:nvSpPr>
        <dsp:cNvPr id="0" name=""/>
        <dsp:cNvSpPr/>
      </dsp:nvSpPr>
      <dsp:spPr>
        <a:xfrm>
          <a:off x="2318821" y="1036236"/>
          <a:ext cx="823427" cy="67840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DHCP Guard</a:t>
          </a:r>
          <a:endParaRPr lang="en-US" sz="1000" kern="1200" dirty="0"/>
        </a:p>
      </dsp:txBody>
      <dsp:txXfrm>
        <a:off x="2338691" y="1056106"/>
        <a:ext cx="783687" cy="638663"/>
      </dsp:txXfrm>
    </dsp:sp>
    <dsp:sp modelId="{AE3911D0-1FB9-468B-85A2-DEF6902F166A}">
      <dsp:nvSpPr>
        <dsp:cNvPr id="0" name=""/>
        <dsp:cNvSpPr/>
      </dsp:nvSpPr>
      <dsp:spPr>
        <a:xfrm>
          <a:off x="2318821" y="1819009"/>
          <a:ext cx="823427" cy="67840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Router Guard</a:t>
          </a:r>
          <a:endParaRPr lang="en-US" sz="1000" kern="1200" dirty="0"/>
        </a:p>
      </dsp:txBody>
      <dsp:txXfrm>
        <a:off x="2338691" y="1838879"/>
        <a:ext cx="783687" cy="638663"/>
      </dsp:txXfrm>
    </dsp:sp>
    <dsp:sp modelId="{E457AA7D-D24D-4701-84D4-DFB0CCA0242B}">
      <dsp:nvSpPr>
        <dsp:cNvPr id="0" name=""/>
        <dsp:cNvSpPr/>
      </dsp:nvSpPr>
      <dsp:spPr>
        <a:xfrm>
          <a:off x="2333874" y="2606391"/>
          <a:ext cx="823427" cy="67840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IPsec Task Offload</a:t>
          </a:r>
          <a:endParaRPr lang="en-US" sz="1000" kern="1200" dirty="0"/>
        </a:p>
      </dsp:txBody>
      <dsp:txXfrm>
        <a:off x="2353744" y="2626261"/>
        <a:ext cx="783687" cy="638663"/>
      </dsp:txXfrm>
    </dsp:sp>
    <dsp:sp modelId="{AA57A15E-8B87-4982-BE9B-CB8502FC0E8B}">
      <dsp:nvSpPr>
        <dsp:cNvPr id="0" name=""/>
        <dsp:cNvSpPr/>
      </dsp:nvSpPr>
      <dsp:spPr>
        <a:xfrm>
          <a:off x="3322373" y="0"/>
          <a:ext cx="1029283" cy="34531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Performance</a:t>
          </a:r>
          <a:endParaRPr lang="en-US" sz="1300" kern="1200" dirty="0"/>
        </a:p>
      </dsp:txBody>
      <dsp:txXfrm>
        <a:off x="3322373" y="0"/>
        <a:ext cx="1029283" cy="1035941"/>
      </dsp:txXfrm>
    </dsp:sp>
    <dsp:sp modelId="{386125F5-B2F4-4A63-8C52-85CA9803929A}">
      <dsp:nvSpPr>
        <dsp:cNvPr id="0" name=""/>
        <dsp:cNvSpPr/>
      </dsp:nvSpPr>
      <dsp:spPr>
        <a:xfrm>
          <a:off x="3425302" y="1049488"/>
          <a:ext cx="823427" cy="104116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Dynamic VMQ</a:t>
          </a:r>
          <a:endParaRPr lang="en-US" sz="1000" kern="1200" dirty="0"/>
        </a:p>
      </dsp:txBody>
      <dsp:txXfrm>
        <a:off x="3449419" y="1073605"/>
        <a:ext cx="775193" cy="992934"/>
      </dsp:txXfrm>
    </dsp:sp>
    <dsp:sp modelId="{3E669062-4347-4046-869D-E6613845A70B}">
      <dsp:nvSpPr>
        <dsp:cNvPr id="0" name=""/>
        <dsp:cNvSpPr/>
      </dsp:nvSpPr>
      <dsp:spPr>
        <a:xfrm>
          <a:off x="3425302" y="2238300"/>
          <a:ext cx="823427" cy="1041168"/>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SR-IOV *</a:t>
          </a:r>
          <a:endParaRPr lang="en-US" sz="1000" kern="1200" dirty="0"/>
        </a:p>
      </dsp:txBody>
      <dsp:txXfrm>
        <a:off x="3449419" y="2262417"/>
        <a:ext cx="775193" cy="992934"/>
      </dsp:txXfrm>
    </dsp:sp>
    <dsp:sp modelId="{7C0848FF-88DF-4A72-AD0A-65C2A9B411DD}">
      <dsp:nvSpPr>
        <dsp:cNvPr id="0" name=""/>
        <dsp:cNvSpPr/>
      </dsp:nvSpPr>
      <dsp:spPr>
        <a:xfrm>
          <a:off x="4428853" y="0"/>
          <a:ext cx="1029283" cy="345313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smtClean="0"/>
            <a:t>Diagnostics</a:t>
          </a:r>
          <a:endParaRPr lang="en-US" sz="1300" kern="1200" dirty="0"/>
        </a:p>
      </dsp:txBody>
      <dsp:txXfrm>
        <a:off x="4428853" y="0"/>
        <a:ext cx="1029283" cy="1035941"/>
      </dsp:txXfrm>
    </dsp:sp>
    <dsp:sp modelId="{7EE744FC-9D00-44B0-BC4E-F42883D4221A}">
      <dsp:nvSpPr>
        <dsp:cNvPr id="0" name=""/>
        <dsp:cNvSpPr/>
      </dsp:nvSpPr>
      <dsp:spPr>
        <a:xfrm>
          <a:off x="4531782" y="1036236"/>
          <a:ext cx="823427" cy="67840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Port Mirroring</a:t>
          </a:r>
          <a:endParaRPr lang="en-US" sz="1000" kern="1200" dirty="0"/>
        </a:p>
      </dsp:txBody>
      <dsp:txXfrm>
        <a:off x="4551652" y="1056106"/>
        <a:ext cx="783687" cy="638663"/>
      </dsp:txXfrm>
    </dsp:sp>
    <dsp:sp modelId="{AC189CB5-AD0E-4FB5-B287-96B76C58418E}">
      <dsp:nvSpPr>
        <dsp:cNvPr id="0" name=""/>
        <dsp:cNvSpPr/>
      </dsp:nvSpPr>
      <dsp:spPr>
        <a:xfrm>
          <a:off x="4531782" y="1819009"/>
          <a:ext cx="823427" cy="67840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Event Tracing (ETW)</a:t>
          </a:r>
          <a:endParaRPr lang="en-US" sz="1000" kern="1200" dirty="0"/>
        </a:p>
      </dsp:txBody>
      <dsp:txXfrm>
        <a:off x="4551652" y="1838879"/>
        <a:ext cx="783687" cy="638663"/>
      </dsp:txXfrm>
    </dsp:sp>
    <dsp:sp modelId="{A282B643-06D6-425D-8985-7C381E804366}">
      <dsp:nvSpPr>
        <dsp:cNvPr id="0" name=""/>
        <dsp:cNvSpPr/>
      </dsp:nvSpPr>
      <dsp:spPr>
        <a:xfrm>
          <a:off x="4531782" y="2601781"/>
          <a:ext cx="823427" cy="678403"/>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smtClean="0"/>
            <a:t>Unified Tracing (UT)</a:t>
          </a:r>
          <a:endParaRPr lang="en-US" sz="1000" kern="1200" dirty="0"/>
        </a:p>
      </dsp:txBody>
      <dsp:txXfrm>
        <a:off x="4551652" y="2621651"/>
        <a:ext cx="783687" cy="6386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3035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5322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4927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2632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7232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9359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2603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4060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7550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95833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8055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5418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1718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8725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84626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568128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2125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24088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994311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18613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86651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0432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84676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282105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85925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51913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2E480A5-712A-44CF-827A-4D7F92CCAEDB}" type="datetime1">
              <a:rPr lang="en-US" smtClean="0">
                <a:solidFill>
                  <a:prstClr val="black"/>
                </a:solidFill>
              </a:rPr>
              <a:pPr/>
              <a:t>5/15/2014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52442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86445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91436" lvl="1" indent="-291436" defTabSz="471596">
              <a:spcBef>
                <a:spcPts val="306"/>
              </a:spcBef>
              <a:spcAft>
                <a:spcPts val="612"/>
              </a:spcAft>
              <a:buClr>
                <a:srgbClr val="EFEFEF"/>
              </a:buCl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733908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B1833-A8AC-4363-A5ED-DB41289F869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990935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048851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022587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45192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89131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55003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5127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B1833-A8AC-4363-A5ED-DB41289F86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8239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99982-3301-43D9-B54D-31AB6B2B85D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8155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1167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2503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14C9C-199C-4323-8887-7D6001AFDB9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8857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9006979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74734383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24454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42207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4022277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15557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87314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131977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7704295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1550644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7985886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734771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22105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631493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289801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50569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067094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4304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693211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128635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2766298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92821161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98880897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63429261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47602545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654846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16548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87808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99423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05038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884792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86452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4027452"/>
            <a:ext cx="10571004" cy="467179"/>
          </a:xfrm>
        </p:spPr>
        <p:txBody>
          <a:bodyPr anchor="b"/>
          <a:lstStyle>
            <a:lvl1pPr marL="0" indent="0">
              <a:buNone/>
              <a:defRPr sz="2040">
                <a:solidFill>
                  <a:schemeClr val="tx1">
                    <a:tint val="7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1824" y="6482889"/>
            <a:ext cx="2901844" cy="372394"/>
          </a:xfrm>
          <a:prstGeom prst="rect">
            <a:avLst/>
          </a:prstGeom>
        </p:spPr>
        <p:txBody>
          <a:bodyPr/>
          <a:lstStyle/>
          <a:p>
            <a:fld id="{6B6D67B5-57D7-4486-AA41-6993ED952378}" type="datetime1">
              <a:rPr lang="en-US" smtClean="0">
                <a:solidFill>
                  <a:srgbClr val="FFFFFF"/>
                </a:solidFill>
              </a:rPr>
              <a:pPr/>
              <a:t>5/15/2014</a:t>
            </a:fld>
            <a:endParaRPr lang="en-US" dirty="0">
              <a:solidFill>
                <a:srgbClr val="FFFFFF"/>
              </a:solidFill>
            </a:endParaRPr>
          </a:p>
        </p:txBody>
      </p:sp>
      <p:sp>
        <p:nvSpPr>
          <p:cNvPr id="5" name="Footer Placeholder 4"/>
          <p:cNvSpPr>
            <a:spLocks noGrp="1"/>
          </p:cNvSpPr>
          <p:nvPr>
            <p:ph type="ftr" sz="quarter" idx="11"/>
          </p:nvPr>
        </p:nvSpPr>
        <p:spPr>
          <a:xfrm>
            <a:off x="4249129" y="6482889"/>
            <a:ext cx="3938217" cy="372394"/>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8912807" y="6482889"/>
            <a:ext cx="2901844" cy="372394"/>
          </a:xfrm>
          <a:prstGeom prst="rect">
            <a:avLst/>
          </a:prstGeom>
        </p:spPr>
        <p:txBody>
          <a:bodyPr/>
          <a:lstStyle/>
          <a:p>
            <a:fld id="{B6F15528-21DE-4FAA-801E-634DDDAF4B2B}"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023768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22CCCFC1-A198-44BB-9467-17F512796845}" type="datetimeFigureOut">
              <a:rPr lang="en-US" smtClean="0">
                <a:solidFill>
                  <a:srgbClr val="FFFFFF"/>
                </a:solidFill>
              </a:rPr>
              <a:pPr/>
              <a:t>5/15/2014</a:t>
            </a:fld>
            <a:endParaRPr lang="en-US">
              <a:solidFill>
                <a:srgbClr val="FFFFFF"/>
              </a:solidFill>
            </a:endParaRPr>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27EAC9EC-E642-4827-B4F5-09E58CD5997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76397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9473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14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261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2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853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17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28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62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674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290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1B0A3-3D9D-4B57-9C67-ED4068DB190A}" type="datetimeFigureOut">
              <a:rPr lang="en-US" smtClean="0">
                <a:solidFill>
                  <a:prstClr val="black">
                    <a:tint val="75000"/>
                  </a:prstClr>
                </a:solidFill>
              </a:rPr>
              <a:pPr/>
              <a:t>5/15/2014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89BA48-71CA-4A36-9C65-88ED37584E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37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2.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1.png"/><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3.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78"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42205482"/>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 id="2147484309" r:id="rId30"/>
    <p:sldLayoutId id="2147484310" r:id="rId31"/>
    <p:sldLayoutId id="2147484311" r:id="rId32"/>
    <p:sldLayoutId id="2147484313"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2E31B0A3-3D9D-4B57-9C67-ED4068DB190A}" type="datetimeFigureOut">
              <a:rPr lang="en-US" smtClean="0">
                <a:solidFill>
                  <a:prstClr val="black">
                    <a:tint val="75000"/>
                  </a:prstClr>
                </a:solidFill>
              </a:rPr>
              <a:pPr defTabSz="932597"/>
              <a:t>5/15/2014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3889BA48-71CA-4A36-9C65-88ED37584ED9}"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1693324773"/>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1.xml"/><Relationship Id="rId7" Type="http://schemas.openxmlformats.org/officeDocument/2006/relationships/image" Target="../media/image33.PNG"/><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45.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5.xml"/><Relationship Id="rId5" Type="http://schemas.openxmlformats.org/officeDocument/2006/relationships/hyperlink" Target="http://blogs.msdn.com/b/taylorb/archive/2012/11/06/remote-administration-without-constrained-delegation-using-principalsallowedtodelegatetoaccount.aspx" TargetMode="External"/><Relationship Id="rId4" Type="http://schemas.openxmlformats.org/officeDocument/2006/relationships/hyperlink" Target="http://blogs.msdn.com/b/taylorb/archive/2012/11/07/live-migration-and-storage-migration-without-constrained-delegation-using-principalsallowedtodelegatetoaccount.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hyperlink" Target="http://technet.microsoft.com/en-us/library/dn741280.aspx" TargetMode="Externa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51.xml"/><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51.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7123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6" name="Rectangle 25"/>
          <p:cNvSpPr/>
          <p:nvPr/>
        </p:nvSpPr>
        <p:spPr>
          <a:xfrm>
            <a:off x="972343" y="5127866"/>
            <a:ext cx="10569504" cy="1130661"/>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32597"/>
            <a:r>
              <a:rPr lang="en-US" sz="2448" dirty="0">
                <a:solidFill>
                  <a:prstClr val="white"/>
                </a:solidFill>
              </a:rPr>
              <a:t>Hypervisor</a:t>
            </a:r>
          </a:p>
        </p:txBody>
      </p:sp>
      <p:sp>
        <p:nvSpPr>
          <p:cNvPr id="5" name="Rectangle 4"/>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6" name="Rectangle 5"/>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13" name="Rectangle 12"/>
          <p:cNvSpPr/>
          <p:nvPr/>
        </p:nvSpPr>
        <p:spPr>
          <a:xfrm>
            <a:off x="1119036" y="953905"/>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74" name="Rectangle 73"/>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75" name="Rectangle 74"/>
          <p:cNvSpPr/>
          <p:nvPr/>
        </p:nvSpPr>
        <p:spPr>
          <a:xfrm>
            <a:off x="5003909" y="2270437"/>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1" name="Rectangle 80"/>
          <p:cNvSpPr/>
          <p:nvPr/>
        </p:nvSpPr>
        <p:spPr>
          <a:xfrm>
            <a:off x="5150844" y="100752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7"/>
            <a:ext cx="2506372" cy="3998221"/>
            <a:chOff x="7971470" y="745650"/>
            <a:chExt cx="2457451" cy="392018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4" name="Rectangle 83"/>
            <p:cNvSpPr/>
            <p:nvPr/>
          </p:nvSpPr>
          <p:spPr>
            <a:xfrm>
              <a:off x="7971470" y="2419321"/>
              <a:ext cx="2457449" cy="2246509"/>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Tree>
    <p:extLst>
      <p:ext uri="{BB962C8B-B14F-4D97-AF65-F5344CB8AC3E}">
        <p14:creationId xmlns:p14="http://schemas.microsoft.com/office/powerpoint/2010/main" val="39501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6" name="Rectangle 5"/>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13" name="Rectangle 12"/>
          <p:cNvSpPr/>
          <p:nvPr/>
        </p:nvSpPr>
        <p:spPr>
          <a:xfrm>
            <a:off x="1119036" y="953905"/>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74" name="Rectangle 73"/>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75" name="Rectangle 74"/>
          <p:cNvSpPr/>
          <p:nvPr/>
        </p:nvSpPr>
        <p:spPr>
          <a:xfrm>
            <a:off x="5003909" y="2270437"/>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1" name="Rectangle 80"/>
          <p:cNvSpPr/>
          <p:nvPr/>
        </p:nvSpPr>
        <p:spPr>
          <a:xfrm>
            <a:off x="5150844" y="100752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7"/>
            <a:ext cx="2506372" cy="3998221"/>
            <a:chOff x="7971470" y="745650"/>
            <a:chExt cx="2457451" cy="392018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4" name="Rectangle 83"/>
            <p:cNvSpPr/>
            <p:nvPr/>
          </p:nvSpPr>
          <p:spPr>
            <a:xfrm>
              <a:off x="7971470" y="2419321"/>
              <a:ext cx="2457449" cy="2246509"/>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
        <p:nvSpPr>
          <p:cNvPr id="18" name="Rectangle 17"/>
          <p:cNvSpPr/>
          <p:nvPr/>
        </p:nvSpPr>
        <p:spPr>
          <a:xfrm>
            <a:off x="972343" y="5127866"/>
            <a:ext cx="10569504" cy="11306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32597"/>
            <a:endParaRPr lang="en-US" sz="1836" dirty="0">
              <a:solidFill>
                <a:prstClr val="black"/>
              </a:solidFill>
            </a:endParaRPr>
          </a:p>
          <a:p>
            <a:pPr algn="ctr" defTabSz="932597"/>
            <a:endParaRPr lang="en-US" sz="1836" dirty="0">
              <a:solidFill>
                <a:prstClr val="black"/>
              </a:solidFill>
            </a:endParaRPr>
          </a:p>
        </p:txBody>
      </p:sp>
      <p:sp>
        <p:nvSpPr>
          <p:cNvPr id="19" name="Rectangle 18"/>
          <p:cNvSpPr/>
          <p:nvPr/>
        </p:nvSpPr>
        <p:spPr>
          <a:xfrm>
            <a:off x="1175625" y="5130367"/>
            <a:ext cx="2194530" cy="7910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Hypercalls</a:t>
            </a:r>
            <a:endParaRPr lang="en-US" sz="1836" dirty="0">
              <a:solidFill>
                <a:prstClr val="black"/>
              </a:solidFill>
            </a:endParaRPr>
          </a:p>
        </p:txBody>
      </p:sp>
      <p:sp>
        <p:nvSpPr>
          <p:cNvPr id="20" name="Rectangle 19"/>
          <p:cNvSpPr/>
          <p:nvPr/>
        </p:nvSpPr>
        <p:spPr>
          <a:xfrm>
            <a:off x="3798323" y="5291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Scheduler</a:t>
            </a:r>
          </a:p>
        </p:txBody>
      </p:sp>
      <p:sp>
        <p:nvSpPr>
          <p:cNvPr id="21" name="Rectangle 20"/>
          <p:cNvSpPr/>
          <p:nvPr/>
        </p:nvSpPr>
        <p:spPr>
          <a:xfrm>
            <a:off x="6257095" y="5291604"/>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Partition Manager</a:t>
            </a:r>
          </a:p>
        </p:txBody>
      </p:sp>
      <p:sp>
        <p:nvSpPr>
          <p:cNvPr id="22" name="Rectangle 21"/>
          <p:cNvSpPr/>
          <p:nvPr/>
        </p:nvSpPr>
        <p:spPr>
          <a:xfrm>
            <a:off x="8715868" y="5272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Address Manager</a:t>
            </a:r>
          </a:p>
        </p:txBody>
      </p:sp>
      <p:sp>
        <p:nvSpPr>
          <p:cNvPr id="23" name="Rectangle 22"/>
          <p:cNvSpPr/>
          <p:nvPr/>
        </p:nvSpPr>
        <p:spPr>
          <a:xfrm>
            <a:off x="4985940"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Model Specific Registers</a:t>
            </a:r>
          </a:p>
        </p:txBody>
      </p:sp>
      <p:sp>
        <p:nvSpPr>
          <p:cNvPr id="24" name="Rectangle 23"/>
          <p:cNvSpPr/>
          <p:nvPr/>
        </p:nvSpPr>
        <p:spPr>
          <a:xfrm>
            <a:off x="7863894"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Interrupt Controller</a:t>
            </a:r>
          </a:p>
        </p:txBody>
      </p:sp>
      <p:sp>
        <p:nvSpPr>
          <p:cNvPr id="26" name="TextBox 25"/>
          <p:cNvSpPr txBox="1"/>
          <p:nvPr/>
        </p:nvSpPr>
        <p:spPr>
          <a:xfrm>
            <a:off x="406618" y="4641522"/>
            <a:ext cx="624145" cy="2103347"/>
          </a:xfrm>
          <a:prstGeom prst="rect">
            <a:avLst/>
          </a:prstGeom>
          <a:noFill/>
        </p:spPr>
        <p:txBody>
          <a:bodyPr vert="vert270" wrap="square" rtlCol="0">
            <a:spAutoFit/>
          </a:bodyPr>
          <a:lstStyle/>
          <a:p>
            <a:pPr algn="ctr" defTabSz="932597"/>
            <a:r>
              <a:rPr lang="en-US" sz="2856" b="1" dirty="0">
                <a:solidFill>
                  <a:prstClr val="white"/>
                </a:solidFill>
              </a:rPr>
              <a:t>Hypervisor</a:t>
            </a:r>
          </a:p>
        </p:txBody>
      </p:sp>
    </p:spTree>
    <p:extLst>
      <p:ext uri="{BB962C8B-B14F-4D97-AF65-F5344CB8AC3E}">
        <p14:creationId xmlns:p14="http://schemas.microsoft.com/office/powerpoint/2010/main" val="387170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7"/>
            <a:ext cx="2506372" cy="3998221"/>
            <a:chOff x="7971470" y="745650"/>
            <a:chExt cx="2457451" cy="392018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4" name="Rectangle 83"/>
            <p:cNvSpPr/>
            <p:nvPr/>
          </p:nvSpPr>
          <p:spPr>
            <a:xfrm>
              <a:off x="7971470" y="2419321"/>
              <a:ext cx="2457449" cy="2246509"/>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
        <p:nvSpPr>
          <p:cNvPr id="18" name="Rectangle 17"/>
          <p:cNvSpPr/>
          <p:nvPr/>
        </p:nvSpPr>
        <p:spPr>
          <a:xfrm>
            <a:off x="972343" y="5127866"/>
            <a:ext cx="10569504" cy="11306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32597"/>
            <a:endParaRPr lang="en-US" sz="1836" dirty="0">
              <a:solidFill>
                <a:prstClr val="black"/>
              </a:solidFill>
            </a:endParaRPr>
          </a:p>
          <a:p>
            <a:pPr algn="ctr" defTabSz="932597"/>
            <a:endParaRPr lang="en-US" sz="1836" dirty="0">
              <a:solidFill>
                <a:prstClr val="black"/>
              </a:solidFill>
            </a:endParaRPr>
          </a:p>
        </p:txBody>
      </p:sp>
      <p:sp>
        <p:nvSpPr>
          <p:cNvPr id="19" name="Rectangle 18"/>
          <p:cNvSpPr/>
          <p:nvPr/>
        </p:nvSpPr>
        <p:spPr>
          <a:xfrm>
            <a:off x="1175625" y="5130367"/>
            <a:ext cx="2194530" cy="7910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Hypercalls</a:t>
            </a:r>
            <a:endParaRPr lang="en-US" sz="1836" dirty="0">
              <a:solidFill>
                <a:prstClr val="black"/>
              </a:solidFill>
            </a:endParaRPr>
          </a:p>
        </p:txBody>
      </p:sp>
      <p:sp>
        <p:nvSpPr>
          <p:cNvPr id="20" name="Rectangle 19"/>
          <p:cNvSpPr/>
          <p:nvPr/>
        </p:nvSpPr>
        <p:spPr>
          <a:xfrm>
            <a:off x="3798323" y="5291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Scheduler</a:t>
            </a:r>
          </a:p>
        </p:txBody>
      </p:sp>
      <p:sp>
        <p:nvSpPr>
          <p:cNvPr id="21" name="Rectangle 20"/>
          <p:cNvSpPr/>
          <p:nvPr/>
        </p:nvSpPr>
        <p:spPr>
          <a:xfrm>
            <a:off x="6257095" y="5291604"/>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Partition Manager</a:t>
            </a:r>
          </a:p>
        </p:txBody>
      </p:sp>
      <p:sp>
        <p:nvSpPr>
          <p:cNvPr id="22" name="Rectangle 21"/>
          <p:cNvSpPr/>
          <p:nvPr/>
        </p:nvSpPr>
        <p:spPr>
          <a:xfrm>
            <a:off x="8715868" y="5272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Address Manager</a:t>
            </a:r>
          </a:p>
        </p:txBody>
      </p:sp>
      <p:sp>
        <p:nvSpPr>
          <p:cNvPr id="23" name="Rectangle 22"/>
          <p:cNvSpPr/>
          <p:nvPr/>
        </p:nvSpPr>
        <p:spPr>
          <a:xfrm>
            <a:off x="4985940"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Model Specific Registers</a:t>
            </a:r>
          </a:p>
        </p:txBody>
      </p:sp>
      <p:sp>
        <p:nvSpPr>
          <p:cNvPr id="24" name="Rectangle 23"/>
          <p:cNvSpPr/>
          <p:nvPr/>
        </p:nvSpPr>
        <p:spPr>
          <a:xfrm>
            <a:off x="7863894"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Interrupt Controller</a:t>
            </a:r>
          </a:p>
        </p:txBody>
      </p:sp>
      <p:sp>
        <p:nvSpPr>
          <p:cNvPr id="26" name="Rectangle 25"/>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7" name="Rectangle 26"/>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8" name="Rectangle 27"/>
          <p:cNvSpPr/>
          <p:nvPr/>
        </p:nvSpPr>
        <p:spPr>
          <a:xfrm>
            <a:off x="1119036" y="668867"/>
            <a:ext cx="2194530" cy="6202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Worker Processes </a:t>
            </a:r>
          </a:p>
        </p:txBody>
      </p:sp>
      <p:sp>
        <p:nvSpPr>
          <p:cNvPr id="29" name="Rectangle 28"/>
          <p:cNvSpPr/>
          <p:nvPr/>
        </p:nvSpPr>
        <p:spPr>
          <a:xfrm>
            <a:off x="1109808" y="1385537"/>
            <a:ext cx="2194530" cy="6044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Management Service</a:t>
            </a:r>
          </a:p>
        </p:txBody>
      </p:sp>
      <p:sp>
        <p:nvSpPr>
          <p:cNvPr id="47" name="Rectangle 46"/>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48" name="Rectangle 47"/>
          <p:cNvSpPr/>
          <p:nvPr/>
        </p:nvSpPr>
        <p:spPr>
          <a:xfrm>
            <a:off x="5003910" y="2264224"/>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30" name="TextBox 29"/>
          <p:cNvSpPr txBox="1"/>
          <p:nvPr/>
        </p:nvSpPr>
        <p:spPr>
          <a:xfrm>
            <a:off x="406618" y="4641522"/>
            <a:ext cx="624145" cy="2103347"/>
          </a:xfrm>
          <a:prstGeom prst="rect">
            <a:avLst/>
          </a:prstGeom>
          <a:noFill/>
        </p:spPr>
        <p:txBody>
          <a:bodyPr vert="vert270" wrap="square" rtlCol="0">
            <a:spAutoFit/>
          </a:bodyPr>
          <a:lstStyle/>
          <a:p>
            <a:pPr algn="ctr" defTabSz="932597"/>
            <a:r>
              <a:rPr lang="en-US" sz="2856" b="1" dirty="0">
                <a:solidFill>
                  <a:prstClr val="white"/>
                </a:solidFill>
              </a:rPr>
              <a:t>Hypervisor</a:t>
            </a:r>
          </a:p>
        </p:txBody>
      </p:sp>
      <p:sp>
        <p:nvSpPr>
          <p:cNvPr id="31" name="Rectangle 30"/>
          <p:cNvSpPr/>
          <p:nvPr/>
        </p:nvSpPr>
        <p:spPr>
          <a:xfrm>
            <a:off x="5150845" y="1043178"/>
            <a:ext cx="2194529"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Tree>
    <p:extLst>
      <p:ext uri="{BB962C8B-B14F-4D97-AF65-F5344CB8AC3E}">
        <p14:creationId xmlns:p14="http://schemas.microsoft.com/office/powerpoint/2010/main" val="201702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8"/>
            <a:ext cx="2506371" cy="3982993"/>
            <a:chOff x="7971471" y="745650"/>
            <a:chExt cx="2457450" cy="390525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
        <p:nvSpPr>
          <p:cNvPr id="18" name="Rectangle 17"/>
          <p:cNvSpPr/>
          <p:nvPr/>
        </p:nvSpPr>
        <p:spPr>
          <a:xfrm>
            <a:off x="972343" y="5127866"/>
            <a:ext cx="10569504" cy="11306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32597"/>
            <a:endParaRPr lang="en-US" sz="1836" dirty="0">
              <a:solidFill>
                <a:prstClr val="black"/>
              </a:solidFill>
            </a:endParaRPr>
          </a:p>
          <a:p>
            <a:pPr algn="ctr" defTabSz="932597"/>
            <a:endParaRPr lang="en-US" sz="1836" dirty="0">
              <a:solidFill>
                <a:prstClr val="black"/>
              </a:solidFill>
            </a:endParaRPr>
          </a:p>
        </p:txBody>
      </p:sp>
      <p:sp>
        <p:nvSpPr>
          <p:cNvPr id="19" name="Rectangle 18"/>
          <p:cNvSpPr/>
          <p:nvPr/>
        </p:nvSpPr>
        <p:spPr>
          <a:xfrm>
            <a:off x="1175625" y="5130367"/>
            <a:ext cx="2194530" cy="7910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Hypercalls</a:t>
            </a:r>
            <a:endParaRPr lang="en-US" sz="1836" dirty="0">
              <a:solidFill>
                <a:prstClr val="black"/>
              </a:solidFill>
            </a:endParaRPr>
          </a:p>
        </p:txBody>
      </p:sp>
      <p:sp>
        <p:nvSpPr>
          <p:cNvPr id="20" name="Rectangle 19"/>
          <p:cNvSpPr/>
          <p:nvPr/>
        </p:nvSpPr>
        <p:spPr>
          <a:xfrm>
            <a:off x="3798323" y="5291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Scheduler</a:t>
            </a:r>
          </a:p>
        </p:txBody>
      </p:sp>
      <p:sp>
        <p:nvSpPr>
          <p:cNvPr id="21" name="Rectangle 20"/>
          <p:cNvSpPr/>
          <p:nvPr/>
        </p:nvSpPr>
        <p:spPr>
          <a:xfrm>
            <a:off x="6257095" y="5291604"/>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Partition Manager</a:t>
            </a:r>
          </a:p>
        </p:txBody>
      </p:sp>
      <p:sp>
        <p:nvSpPr>
          <p:cNvPr id="22" name="Rectangle 21"/>
          <p:cNvSpPr/>
          <p:nvPr/>
        </p:nvSpPr>
        <p:spPr>
          <a:xfrm>
            <a:off x="8715868" y="5272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Address Manager</a:t>
            </a:r>
          </a:p>
        </p:txBody>
      </p:sp>
      <p:sp>
        <p:nvSpPr>
          <p:cNvPr id="23" name="Rectangle 22"/>
          <p:cNvSpPr/>
          <p:nvPr/>
        </p:nvSpPr>
        <p:spPr>
          <a:xfrm>
            <a:off x="4985940"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Model Specific Registers</a:t>
            </a:r>
          </a:p>
        </p:txBody>
      </p:sp>
      <p:sp>
        <p:nvSpPr>
          <p:cNvPr id="24" name="Rectangle 23"/>
          <p:cNvSpPr/>
          <p:nvPr/>
        </p:nvSpPr>
        <p:spPr>
          <a:xfrm>
            <a:off x="7863894"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Interrupt Controller</a:t>
            </a:r>
          </a:p>
        </p:txBody>
      </p:sp>
      <p:sp>
        <p:nvSpPr>
          <p:cNvPr id="26" name="Rectangle 25"/>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7" name="Rectangle 26"/>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8" name="Rectangle 27"/>
          <p:cNvSpPr/>
          <p:nvPr/>
        </p:nvSpPr>
        <p:spPr>
          <a:xfrm>
            <a:off x="1119036" y="668867"/>
            <a:ext cx="2194530" cy="6202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Worker Processes </a:t>
            </a:r>
          </a:p>
        </p:txBody>
      </p:sp>
      <p:sp>
        <p:nvSpPr>
          <p:cNvPr id="29" name="Rectangle 28"/>
          <p:cNvSpPr/>
          <p:nvPr/>
        </p:nvSpPr>
        <p:spPr>
          <a:xfrm>
            <a:off x="1109808" y="1385537"/>
            <a:ext cx="2194530" cy="6044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Management Service</a:t>
            </a:r>
          </a:p>
        </p:txBody>
      </p:sp>
      <p:sp>
        <p:nvSpPr>
          <p:cNvPr id="32" name="Rectangle 31"/>
          <p:cNvSpPr/>
          <p:nvPr/>
        </p:nvSpPr>
        <p:spPr>
          <a:xfrm>
            <a:off x="1119035" y="2319631"/>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VID</a:t>
            </a:r>
          </a:p>
        </p:txBody>
      </p:sp>
      <p:sp>
        <p:nvSpPr>
          <p:cNvPr id="33" name="Rectangle 32"/>
          <p:cNvSpPr/>
          <p:nvPr/>
        </p:nvSpPr>
        <p:spPr>
          <a:xfrm>
            <a:off x="1119035" y="3073577"/>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sp>
        <p:nvSpPr>
          <p:cNvPr id="38" name="Rectangle 37"/>
          <p:cNvSpPr/>
          <p:nvPr/>
        </p:nvSpPr>
        <p:spPr>
          <a:xfrm>
            <a:off x="5155216" y="3073577"/>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cxnSp>
        <p:nvCxnSpPr>
          <p:cNvPr id="40" name="Straight Arrow Connector 39"/>
          <p:cNvCxnSpPr>
            <a:stCxn id="33" idx="2"/>
          </p:cNvCxnSpPr>
          <p:nvPr/>
        </p:nvCxnSpPr>
        <p:spPr>
          <a:xfrm>
            <a:off x="1575865" y="3497922"/>
            <a:ext cx="26279" cy="1629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8" idx="2"/>
          </p:cNvCxnSpPr>
          <p:nvPr/>
        </p:nvCxnSpPr>
        <p:spPr>
          <a:xfrm rot="5400000">
            <a:off x="3126246" y="2644568"/>
            <a:ext cx="1632445" cy="3339155"/>
          </a:xfrm>
          <a:prstGeom prst="bentConnector3">
            <a:avLst>
              <a:gd name="adj1" fmla="val 82337"/>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93715" y="2255210"/>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46" name="Rectangle 45"/>
          <p:cNvSpPr/>
          <p:nvPr/>
        </p:nvSpPr>
        <p:spPr>
          <a:xfrm>
            <a:off x="5025281" y="2255210"/>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49" name="Rectangle 48"/>
          <p:cNvSpPr/>
          <p:nvPr/>
        </p:nvSpPr>
        <p:spPr>
          <a:xfrm>
            <a:off x="9186779" y="3108049"/>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sp>
        <p:nvSpPr>
          <p:cNvPr id="51" name="Rectangle 50"/>
          <p:cNvSpPr/>
          <p:nvPr/>
        </p:nvSpPr>
        <p:spPr>
          <a:xfrm>
            <a:off x="9026488" y="2284444"/>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31" name="TextBox 30"/>
          <p:cNvSpPr txBox="1"/>
          <p:nvPr/>
        </p:nvSpPr>
        <p:spPr>
          <a:xfrm>
            <a:off x="406618" y="4641522"/>
            <a:ext cx="624145" cy="2103347"/>
          </a:xfrm>
          <a:prstGeom prst="rect">
            <a:avLst/>
          </a:prstGeom>
          <a:noFill/>
        </p:spPr>
        <p:txBody>
          <a:bodyPr vert="vert270" wrap="square" rtlCol="0">
            <a:spAutoFit/>
          </a:bodyPr>
          <a:lstStyle/>
          <a:p>
            <a:pPr algn="ctr" defTabSz="932597"/>
            <a:r>
              <a:rPr lang="en-US" sz="2856" b="1" dirty="0">
                <a:solidFill>
                  <a:prstClr val="white"/>
                </a:solidFill>
              </a:rPr>
              <a:t>Hypervisor</a:t>
            </a:r>
          </a:p>
        </p:txBody>
      </p:sp>
      <p:sp>
        <p:nvSpPr>
          <p:cNvPr id="35" name="Rectangle 34"/>
          <p:cNvSpPr/>
          <p:nvPr/>
        </p:nvSpPr>
        <p:spPr>
          <a:xfrm>
            <a:off x="5150845" y="1043178"/>
            <a:ext cx="2194529"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Tree>
    <p:extLst>
      <p:ext uri="{BB962C8B-B14F-4D97-AF65-F5344CB8AC3E}">
        <p14:creationId xmlns:p14="http://schemas.microsoft.com/office/powerpoint/2010/main" val="85119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8"/>
            <a:ext cx="2506371" cy="3982993"/>
            <a:chOff x="7971471" y="745650"/>
            <a:chExt cx="2457450" cy="390525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
        <p:nvSpPr>
          <p:cNvPr id="18" name="Rectangle 17"/>
          <p:cNvSpPr/>
          <p:nvPr/>
        </p:nvSpPr>
        <p:spPr>
          <a:xfrm>
            <a:off x="972343" y="5127866"/>
            <a:ext cx="10569504" cy="11306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32597"/>
            <a:endParaRPr lang="en-US" sz="1836" dirty="0">
              <a:solidFill>
                <a:prstClr val="black"/>
              </a:solidFill>
            </a:endParaRPr>
          </a:p>
          <a:p>
            <a:pPr algn="ctr" defTabSz="932597"/>
            <a:endParaRPr lang="en-US" sz="1836" dirty="0">
              <a:solidFill>
                <a:prstClr val="black"/>
              </a:solidFill>
            </a:endParaRPr>
          </a:p>
        </p:txBody>
      </p:sp>
      <p:sp>
        <p:nvSpPr>
          <p:cNvPr id="19" name="Rectangle 18"/>
          <p:cNvSpPr/>
          <p:nvPr/>
        </p:nvSpPr>
        <p:spPr>
          <a:xfrm>
            <a:off x="1175625" y="5130367"/>
            <a:ext cx="2194530" cy="7910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Hypercalls</a:t>
            </a:r>
            <a:endParaRPr lang="en-US" sz="1836" dirty="0">
              <a:solidFill>
                <a:prstClr val="black"/>
              </a:solidFill>
            </a:endParaRPr>
          </a:p>
        </p:txBody>
      </p:sp>
      <p:sp>
        <p:nvSpPr>
          <p:cNvPr id="20" name="Rectangle 19"/>
          <p:cNvSpPr/>
          <p:nvPr/>
        </p:nvSpPr>
        <p:spPr>
          <a:xfrm>
            <a:off x="3798323" y="5291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Scheduler</a:t>
            </a:r>
          </a:p>
        </p:txBody>
      </p:sp>
      <p:sp>
        <p:nvSpPr>
          <p:cNvPr id="21" name="Rectangle 20"/>
          <p:cNvSpPr/>
          <p:nvPr/>
        </p:nvSpPr>
        <p:spPr>
          <a:xfrm>
            <a:off x="6257095" y="5291604"/>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Partition Manager</a:t>
            </a:r>
          </a:p>
        </p:txBody>
      </p:sp>
      <p:sp>
        <p:nvSpPr>
          <p:cNvPr id="22" name="Rectangle 21"/>
          <p:cNvSpPr/>
          <p:nvPr/>
        </p:nvSpPr>
        <p:spPr>
          <a:xfrm>
            <a:off x="8715868" y="5272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Address Manager</a:t>
            </a:r>
          </a:p>
        </p:txBody>
      </p:sp>
      <p:sp>
        <p:nvSpPr>
          <p:cNvPr id="23" name="Rectangle 22"/>
          <p:cNvSpPr/>
          <p:nvPr/>
        </p:nvSpPr>
        <p:spPr>
          <a:xfrm>
            <a:off x="4985940"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Model Specific Registers</a:t>
            </a:r>
          </a:p>
        </p:txBody>
      </p:sp>
      <p:sp>
        <p:nvSpPr>
          <p:cNvPr id="24" name="Rectangle 23"/>
          <p:cNvSpPr/>
          <p:nvPr/>
        </p:nvSpPr>
        <p:spPr>
          <a:xfrm>
            <a:off x="7863894"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Interrupt Controller</a:t>
            </a:r>
          </a:p>
        </p:txBody>
      </p:sp>
      <p:sp>
        <p:nvSpPr>
          <p:cNvPr id="26" name="Rectangle 25"/>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7" name="Rectangle 26"/>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8" name="Rectangle 27"/>
          <p:cNvSpPr/>
          <p:nvPr/>
        </p:nvSpPr>
        <p:spPr>
          <a:xfrm>
            <a:off x="1119036" y="668867"/>
            <a:ext cx="2194530" cy="6202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Worker Processes </a:t>
            </a:r>
          </a:p>
        </p:txBody>
      </p:sp>
      <p:sp>
        <p:nvSpPr>
          <p:cNvPr id="29" name="Rectangle 28"/>
          <p:cNvSpPr/>
          <p:nvPr/>
        </p:nvSpPr>
        <p:spPr>
          <a:xfrm>
            <a:off x="1109808" y="1385537"/>
            <a:ext cx="2194530" cy="6044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Management Service</a:t>
            </a:r>
          </a:p>
        </p:txBody>
      </p:sp>
      <p:sp>
        <p:nvSpPr>
          <p:cNvPr id="30" name="Rectangle 29"/>
          <p:cNvSpPr/>
          <p:nvPr/>
        </p:nvSpPr>
        <p:spPr>
          <a:xfrm>
            <a:off x="1109806" y="4118997"/>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Bus</a:t>
            </a:r>
          </a:p>
        </p:txBody>
      </p:sp>
      <p:sp>
        <p:nvSpPr>
          <p:cNvPr id="31" name="Rectangle 30"/>
          <p:cNvSpPr/>
          <p:nvPr/>
        </p:nvSpPr>
        <p:spPr>
          <a:xfrm>
            <a:off x="5155216" y="4138426"/>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Bus</a:t>
            </a:r>
          </a:p>
        </p:txBody>
      </p:sp>
      <p:sp>
        <p:nvSpPr>
          <p:cNvPr id="32" name="Rectangle 31"/>
          <p:cNvSpPr/>
          <p:nvPr/>
        </p:nvSpPr>
        <p:spPr>
          <a:xfrm>
            <a:off x="1119035" y="2319631"/>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VID</a:t>
            </a:r>
          </a:p>
        </p:txBody>
      </p:sp>
      <p:sp>
        <p:nvSpPr>
          <p:cNvPr id="33" name="Rectangle 32"/>
          <p:cNvSpPr/>
          <p:nvPr/>
        </p:nvSpPr>
        <p:spPr>
          <a:xfrm>
            <a:off x="1119035" y="3073577"/>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sp>
        <p:nvSpPr>
          <p:cNvPr id="38" name="Rectangle 37"/>
          <p:cNvSpPr/>
          <p:nvPr/>
        </p:nvSpPr>
        <p:spPr>
          <a:xfrm>
            <a:off x="5155216" y="3073577"/>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cxnSp>
        <p:nvCxnSpPr>
          <p:cNvPr id="39" name="Straight Arrow Connector 38"/>
          <p:cNvCxnSpPr>
            <a:endCxn id="31" idx="1"/>
          </p:cNvCxnSpPr>
          <p:nvPr/>
        </p:nvCxnSpPr>
        <p:spPr>
          <a:xfrm>
            <a:off x="3313565" y="4275899"/>
            <a:ext cx="1841651" cy="3538"/>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2"/>
          </p:cNvCxnSpPr>
          <p:nvPr/>
        </p:nvCxnSpPr>
        <p:spPr>
          <a:xfrm>
            <a:off x="1575865" y="3497922"/>
            <a:ext cx="26279" cy="1629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8" idx="2"/>
          </p:cNvCxnSpPr>
          <p:nvPr/>
        </p:nvCxnSpPr>
        <p:spPr>
          <a:xfrm rot="5400000">
            <a:off x="3126246" y="2644568"/>
            <a:ext cx="1632445" cy="3339155"/>
          </a:xfrm>
          <a:prstGeom prst="bentConnector3">
            <a:avLst>
              <a:gd name="adj1" fmla="val 82337"/>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46" name="Rectangle 45"/>
          <p:cNvSpPr/>
          <p:nvPr/>
        </p:nvSpPr>
        <p:spPr>
          <a:xfrm>
            <a:off x="5003909" y="2270437"/>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47" name="Rectangle 46"/>
          <p:cNvSpPr/>
          <p:nvPr/>
        </p:nvSpPr>
        <p:spPr>
          <a:xfrm>
            <a:off x="9186779" y="4172899"/>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Bus</a:t>
            </a:r>
          </a:p>
        </p:txBody>
      </p:sp>
      <p:sp>
        <p:nvSpPr>
          <p:cNvPr id="49" name="Rectangle 48"/>
          <p:cNvSpPr/>
          <p:nvPr/>
        </p:nvSpPr>
        <p:spPr>
          <a:xfrm>
            <a:off x="9186779" y="3108049"/>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sp>
        <p:nvSpPr>
          <p:cNvPr id="51" name="Rectangle 50"/>
          <p:cNvSpPr/>
          <p:nvPr/>
        </p:nvSpPr>
        <p:spPr>
          <a:xfrm>
            <a:off x="9035473" y="2304910"/>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35" name="TextBox 34"/>
          <p:cNvSpPr txBox="1"/>
          <p:nvPr/>
        </p:nvSpPr>
        <p:spPr>
          <a:xfrm>
            <a:off x="406618" y="4641522"/>
            <a:ext cx="624145" cy="2103347"/>
          </a:xfrm>
          <a:prstGeom prst="rect">
            <a:avLst/>
          </a:prstGeom>
          <a:noFill/>
        </p:spPr>
        <p:txBody>
          <a:bodyPr vert="vert270" wrap="square" rtlCol="0">
            <a:spAutoFit/>
          </a:bodyPr>
          <a:lstStyle/>
          <a:p>
            <a:pPr algn="ctr" defTabSz="932597"/>
            <a:r>
              <a:rPr lang="en-US" sz="2856" b="1" dirty="0">
                <a:solidFill>
                  <a:prstClr val="white"/>
                </a:solidFill>
              </a:rPr>
              <a:t>Hypervisor</a:t>
            </a:r>
          </a:p>
        </p:txBody>
      </p:sp>
      <p:sp>
        <p:nvSpPr>
          <p:cNvPr id="36" name="Rectangle 35"/>
          <p:cNvSpPr/>
          <p:nvPr/>
        </p:nvSpPr>
        <p:spPr>
          <a:xfrm>
            <a:off x="5150845" y="1043178"/>
            <a:ext cx="2194529"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Tree>
    <p:extLst>
      <p:ext uri="{BB962C8B-B14F-4D97-AF65-F5344CB8AC3E}">
        <p14:creationId xmlns:p14="http://schemas.microsoft.com/office/powerpoint/2010/main" val="319017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8"/>
            <a:ext cx="2506371" cy="3982993"/>
            <a:chOff x="7971471" y="745650"/>
            <a:chExt cx="2457450" cy="390525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
        <p:nvSpPr>
          <p:cNvPr id="18" name="Rectangle 17"/>
          <p:cNvSpPr/>
          <p:nvPr/>
        </p:nvSpPr>
        <p:spPr>
          <a:xfrm>
            <a:off x="972343" y="5127866"/>
            <a:ext cx="10569504" cy="113066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32597"/>
            <a:endParaRPr lang="en-US" sz="1836" dirty="0">
              <a:solidFill>
                <a:prstClr val="black"/>
              </a:solidFill>
            </a:endParaRPr>
          </a:p>
          <a:p>
            <a:pPr algn="ctr" defTabSz="932597"/>
            <a:endParaRPr lang="en-US" sz="1836" dirty="0">
              <a:solidFill>
                <a:prstClr val="black"/>
              </a:solidFill>
            </a:endParaRPr>
          </a:p>
        </p:txBody>
      </p:sp>
      <p:sp>
        <p:nvSpPr>
          <p:cNvPr id="19" name="Rectangle 18"/>
          <p:cNvSpPr/>
          <p:nvPr/>
        </p:nvSpPr>
        <p:spPr>
          <a:xfrm>
            <a:off x="1175625" y="5130367"/>
            <a:ext cx="2194530" cy="7910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Hypercalls</a:t>
            </a:r>
            <a:endParaRPr lang="en-US" sz="1836" dirty="0">
              <a:solidFill>
                <a:prstClr val="black"/>
              </a:solidFill>
            </a:endParaRPr>
          </a:p>
        </p:txBody>
      </p:sp>
      <p:sp>
        <p:nvSpPr>
          <p:cNvPr id="20" name="Rectangle 19"/>
          <p:cNvSpPr/>
          <p:nvPr/>
        </p:nvSpPr>
        <p:spPr>
          <a:xfrm>
            <a:off x="3798323" y="5291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Scheduler</a:t>
            </a:r>
          </a:p>
        </p:txBody>
      </p:sp>
      <p:sp>
        <p:nvSpPr>
          <p:cNvPr id="21" name="Rectangle 20"/>
          <p:cNvSpPr/>
          <p:nvPr/>
        </p:nvSpPr>
        <p:spPr>
          <a:xfrm>
            <a:off x="6257095" y="5291604"/>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Partition Manager</a:t>
            </a:r>
          </a:p>
        </p:txBody>
      </p:sp>
      <p:sp>
        <p:nvSpPr>
          <p:cNvPr id="22" name="Rectangle 21"/>
          <p:cNvSpPr/>
          <p:nvPr/>
        </p:nvSpPr>
        <p:spPr>
          <a:xfrm>
            <a:off x="8715868" y="5272605"/>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Address Manager</a:t>
            </a:r>
          </a:p>
        </p:txBody>
      </p:sp>
      <p:sp>
        <p:nvSpPr>
          <p:cNvPr id="23" name="Rectangle 22"/>
          <p:cNvSpPr/>
          <p:nvPr/>
        </p:nvSpPr>
        <p:spPr>
          <a:xfrm>
            <a:off x="4985940"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Model Specific Registers</a:t>
            </a:r>
          </a:p>
        </p:txBody>
      </p:sp>
      <p:sp>
        <p:nvSpPr>
          <p:cNvPr id="24" name="Rectangle 23"/>
          <p:cNvSpPr/>
          <p:nvPr/>
        </p:nvSpPr>
        <p:spPr>
          <a:xfrm>
            <a:off x="7863894" y="5734863"/>
            <a:ext cx="2524341" cy="268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Interrupt Controller</a:t>
            </a:r>
          </a:p>
        </p:txBody>
      </p:sp>
      <p:sp>
        <p:nvSpPr>
          <p:cNvPr id="25" name="TextBox 24"/>
          <p:cNvSpPr txBox="1"/>
          <p:nvPr/>
        </p:nvSpPr>
        <p:spPr>
          <a:xfrm>
            <a:off x="406618" y="4641522"/>
            <a:ext cx="624145" cy="2103347"/>
          </a:xfrm>
          <a:prstGeom prst="rect">
            <a:avLst/>
          </a:prstGeom>
          <a:noFill/>
        </p:spPr>
        <p:txBody>
          <a:bodyPr vert="vert270" wrap="square" rtlCol="0">
            <a:spAutoFit/>
          </a:bodyPr>
          <a:lstStyle/>
          <a:p>
            <a:pPr algn="ctr" defTabSz="932597"/>
            <a:r>
              <a:rPr lang="en-US" sz="2856" b="1" dirty="0">
                <a:solidFill>
                  <a:prstClr val="white"/>
                </a:solidFill>
              </a:rPr>
              <a:t>Hypervisor</a:t>
            </a:r>
          </a:p>
        </p:txBody>
      </p:sp>
      <p:sp>
        <p:nvSpPr>
          <p:cNvPr id="26" name="Rectangle 25"/>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7" name="Rectangle 26"/>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28" name="Rectangle 27"/>
          <p:cNvSpPr/>
          <p:nvPr/>
        </p:nvSpPr>
        <p:spPr>
          <a:xfrm>
            <a:off x="1119036" y="668867"/>
            <a:ext cx="2194530" cy="6202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Worker Processes </a:t>
            </a:r>
          </a:p>
        </p:txBody>
      </p:sp>
      <p:sp>
        <p:nvSpPr>
          <p:cNvPr id="29" name="Rectangle 28"/>
          <p:cNvSpPr/>
          <p:nvPr/>
        </p:nvSpPr>
        <p:spPr>
          <a:xfrm>
            <a:off x="1109808" y="1385537"/>
            <a:ext cx="2194530" cy="6044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Management Service</a:t>
            </a:r>
          </a:p>
        </p:txBody>
      </p:sp>
      <p:sp>
        <p:nvSpPr>
          <p:cNvPr id="30" name="Rectangle 29"/>
          <p:cNvSpPr/>
          <p:nvPr/>
        </p:nvSpPr>
        <p:spPr>
          <a:xfrm>
            <a:off x="1109806" y="4118997"/>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Bus</a:t>
            </a:r>
          </a:p>
        </p:txBody>
      </p:sp>
      <p:sp>
        <p:nvSpPr>
          <p:cNvPr id="31" name="Rectangle 30"/>
          <p:cNvSpPr/>
          <p:nvPr/>
        </p:nvSpPr>
        <p:spPr>
          <a:xfrm>
            <a:off x="5155216" y="4138426"/>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Bus</a:t>
            </a:r>
          </a:p>
        </p:txBody>
      </p:sp>
      <p:sp>
        <p:nvSpPr>
          <p:cNvPr id="32" name="Rectangle 31"/>
          <p:cNvSpPr/>
          <p:nvPr/>
        </p:nvSpPr>
        <p:spPr>
          <a:xfrm>
            <a:off x="1119035" y="2319631"/>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VID</a:t>
            </a:r>
          </a:p>
        </p:txBody>
      </p:sp>
      <p:sp>
        <p:nvSpPr>
          <p:cNvPr id="33" name="Rectangle 32"/>
          <p:cNvSpPr/>
          <p:nvPr/>
        </p:nvSpPr>
        <p:spPr>
          <a:xfrm>
            <a:off x="1119035" y="3073577"/>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sp>
        <p:nvSpPr>
          <p:cNvPr id="34" name="Rectangle 33"/>
          <p:cNvSpPr/>
          <p:nvPr/>
        </p:nvSpPr>
        <p:spPr>
          <a:xfrm>
            <a:off x="2369064" y="2319630"/>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VSPs</a:t>
            </a:r>
          </a:p>
        </p:txBody>
      </p:sp>
      <p:sp>
        <p:nvSpPr>
          <p:cNvPr id="35" name="Rectangle 34"/>
          <p:cNvSpPr/>
          <p:nvPr/>
        </p:nvSpPr>
        <p:spPr>
          <a:xfrm>
            <a:off x="2341379" y="3021959"/>
            <a:ext cx="962958" cy="385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632" dirty="0">
                <a:solidFill>
                  <a:prstClr val="black"/>
                </a:solidFill>
              </a:rPr>
              <a:t>I/O stack</a:t>
            </a:r>
          </a:p>
        </p:txBody>
      </p:sp>
      <p:sp>
        <p:nvSpPr>
          <p:cNvPr id="36" name="Rectangle 35"/>
          <p:cNvSpPr/>
          <p:nvPr/>
        </p:nvSpPr>
        <p:spPr>
          <a:xfrm>
            <a:off x="2341379" y="3425486"/>
            <a:ext cx="962958" cy="385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632" dirty="0">
                <a:solidFill>
                  <a:prstClr val="black"/>
                </a:solidFill>
              </a:rPr>
              <a:t>drivers</a:t>
            </a:r>
          </a:p>
        </p:txBody>
      </p:sp>
      <p:sp>
        <p:nvSpPr>
          <p:cNvPr id="37" name="Rectangle 36"/>
          <p:cNvSpPr/>
          <p:nvPr/>
        </p:nvSpPr>
        <p:spPr>
          <a:xfrm>
            <a:off x="5132548" y="2319631"/>
            <a:ext cx="2226427" cy="488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632" dirty="0">
                <a:solidFill>
                  <a:prstClr val="black"/>
                </a:solidFill>
              </a:rPr>
              <a:t>Virtualization Service Client  (VSC)</a:t>
            </a:r>
          </a:p>
        </p:txBody>
      </p:sp>
      <p:sp>
        <p:nvSpPr>
          <p:cNvPr id="38" name="Rectangle 37"/>
          <p:cNvSpPr/>
          <p:nvPr/>
        </p:nvSpPr>
        <p:spPr>
          <a:xfrm>
            <a:off x="5155216" y="3073577"/>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cxnSp>
        <p:nvCxnSpPr>
          <p:cNvPr id="39" name="Straight Arrow Connector 38"/>
          <p:cNvCxnSpPr>
            <a:endCxn id="31" idx="1"/>
          </p:cNvCxnSpPr>
          <p:nvPr/>
        </p:nvCxnSpPr>
        <p:spPr>
          <a:xfrm>
            <a:off x="3313565" y="4275899"/>
            <a:ext cx="1841651" cy="3538"/>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2"/>
          </p:cNvCxnSpPr>
          <p:nvPr/>
        </p:nvCxnSpPr>
        <p:spPr>
          <a:xfrm>
            <a:off x="1575865" y="3497922"/>
            <a:ext cx="26279" cy="1629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8" idx="2"/>
          </p:cNvCxnSpPr>
          <p:nvPr/>
        </p:nvCxnSpPr>
        <p:spPr>
          <a:xfrm rot="5400000">
            <a:off x="3126246" y="2644568"/>
            <a:ext cx="1632445" cy="3339155"/>
          </a:xfrm>
          <a:prstGeom prst="bentConnector3">
            <a:avLst>
              <a:gd name="adj1" fmla="val 82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186070" y="2817541"/>
            <a:ext cx="0" cy="1301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4" idx="1"/>
          </p:cNvCxnSpPr>
          <p:nvPr/>
        </p:nvCxnSpPr>
        <p:spPr>
          <a:xfrm rot="10800000" flipV="1">
            <a:off x="2272892" y="2531803"/>
            <a:ext cx="96174" cy="15871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5" idx="0"/>
          </p:cNvCxnSpPr>
          <p:nvPr/>
        </p:nvCxnSpPr>
        <p:spPr>
          <a:xfrm>
            <a:off x="2820379" y="2761568"/>
            <a:ext cx="2479" cy="26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46" name="Rectangle 45"/>
          <p:cNvSpPr/>
          <p:nvPr/>
        </p:nvSpPr>
        <p:spPr>
          <a:xfrm>
            <a:off x="5003909" y="2270437"/>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47" name="Rectangle 46"/>
          <p:cNvSpPr/>
          <p:nvPr/>
        </p:nvSpPr>
        <p:spPr>
          <a:xfrm>
            <a:off x="9186779" y="4172899"/>
            <a:ext cx="2203759" cy="282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a:solidFill>
                  <a:prstClr val="black"/>
                </a:solidFill>
              </a:rPr>
              <a:t>VM Bus</a:t>
            </a:r>
          </a:p>
        </p:txBody>
      </p:sp>
      <p:sp>
        <p:nvSpPr>
          <p:cNvPr id="48" name="Rectangle 47"/>
          <p:cNvSpPr/>
          <p:nvPr/>
        </p:nvSpPr>
        <p:spPr>
          <a:xfrm>
            <a:off x="9164111" y="2354103"/>
            <a:ext cx="2226427" cy="488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632" dirty="0">
                <a:solidFill>
                  <a:prstClr val="black"/>
                </a:solidFill>
              </a:rPr>
              <a:t>Virtualization Service Client  (VSC)</a:t>
            </a:r>
          </a:p>
        </p:txBody>
      </p:sp>
      <p:sp>
        <p:nvSpPr>
          <p:cNvPr id="49" name="Rectangle 48"/>
          <p:cNvSpPr/>
          <p:nvPr/>
        </p:nvSpPr>
        <p:spPr>
          <a:xfrm>
            <a:off x="9186779" y="3108049"/>
            <a:ext cx="913660" cy="424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1836" dirty="0" err="1">
                <a:solidFill>
                  <a:prstClr val="black"/>
                </a:solidFill>
              </a:rPr>
              <a:t>WinHv</a:t>
            </a:r>
            <a:endParaRPr lang="en-US" sz="1836" dirty="0">
              <a:solidFill>
                <a:prstClr val="black"/>
              </a:solidFill>
            </a:endParaRPr>
          </a:p>
        </p:txBody>
      </p:sp>
      <p:sp>
        <p:nvSpPr>
          <p:cNvPr id="51" name="Rectangle 50"/>
          <p:cNvSpPr/>
          <p:nvPr/>
        </p:nvSpPr>
        <p:spPr>
          <a:xfrm>
            <a:off x="9035473" y="2304910"/>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1836" dirty="0">
              <a:solidFill>
                <a:prstClr val="black"/>
              </a:solidFill>
            </a:endParaRPr>
          </a:p>
        </p:txBody>
      </p:sp>
      <p:sp>
        <p:nvSpPr>
          <p:cNvPr id="50" name="Rectangle 49"/>
          <p:cNvSpPr/>
          <p:nvPr/>
        </p:nvSpPr>
        <p:spPr>
          <a:xfrm>
            <a:off x="5150845" y="1043178"/>
            <a:ext cx="2194529"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Tree>
    <p:extLst>
      <p:ext uri="{BB962C8B-B14F-4D97-AF65-F5344CB8AC3E}">
        <p14:creationId xmlns:p14="http://schemas.microsoft.com/office/powerpoint/2010/main" val="139597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970301" y="1295258"/>
            <a:ext cx="9663758" cy="4703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6" dirty="0">
              <a:solidFill>
                <a:prstClr val="black"/>
              </a:solidFill>
            </a:endParaRPr>
          </a:p>
        </p:txBody>
      </p:sp>
      <p:sp>
        <p:nvSpPr>
          <p:cNvPr id="9" name="TextBox 8"/>
          <p:cNvSpPr txBox="1"/>
          <p:nvPr/>
        </p:nvSpPr>
        <p:spPr>
          <a:xfrm>
            <a:off x="5366070" y="6473327"/>
            <a:ext cx="1458802" cy="382308"/>
          </a:xfrm>
          <a:prstGeom prst="rect">
            <a:avLst/>
          </a:prstGeom>
          <a:noFill/>
        </p:spPr>
        <p:txBody>
          <a:bodyPr wrap="none" rtlCol="0">
            <a:spAutoFit/>
          </a:bodyPr>
          <a:lstStyle/>
          <a:p>
            <a:r>
              <a:rPr lang="en-US" sz="1836" dirty="0">
                <a:solidFill>
                  <a:prstClr val="white"/>
                </a:solidFill>
              </a:rPr>
              <a:t>Physical</a:t>
            </a:r>
            <a:r>
              <a:rPr lang="en-US" sz="1836" dirty="0">
                <a:solidFill>
                  <a:prstClr val="black"/>
                </a:solidFill>
              </a:rPr>
              <a:t> </a:t>
            </a:r>
            <a:r>
              <a:rPr lang="en-US" sz="1836" dirty="0">
                <a:solidFill>
                  <a:prstClr val="white"/>
                </a:solidFill>
              </a:rPr>
              <a:t>Host</a:t>
            </a:r>
          </a:p>
        </p:txBody>
      </p:sp>
      <p:sp>
        <p:nvSpPr>
          <p:cNvPr id="27" name="Rounded Rectangle 26"/>
          <p:cNvSpPr/>
          <p:nvPr/>
        </p:nvSpPr>
        <p:spPr>
          <a:xfrm>
            <a:off x="9662700" y="2311893"/>
            <a:ext cx="1742537" cy="2618015"/>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black"/>
                </a:solidFill>
              </a:rPr>
              <a:t>Blue VM</a:t>
            </a:r>
          </a:p>
        </p:txBody>
      </p:sp>
      <p:sp>
        <p:nvSpPr>
          <p:cNvPr id="35" name="TextBox 34"/>
          <p:cNvSpPr txBox="1"/>
          <p:nvPr/>
        </p:nvSpPr>
        <p:spPr>
          <a:xfrm>
            <a:off x="6460322" y="2967701"/>
            <a:ext cx="1476222" cy="958583"/>
          </a:xfrm>
          <a:prstGeom prst="rect">
            <a:avLst/>
          </a:prstGeom>
          <a:noFill/>
        </p:spPr>
        <p:txBody>
          <a:bodyPr wrap="square" rtlCol="0">
            <a:spAutoFit/>
          </a:bodyPr>
          <a:lstStyle/>
          <a:p>
            <a:r>
              <a:rPr lang="en-US" sz="1836" dirty="0">
                <a:solidFill>
                  <a:prstClr val="black"/>
                </a:solidFill>
              </a:rPr>
              <a:t>VM Management Service</a:t>
            </a:r>
          </a:p>
        </p:txBody>
      </p:sp>
      <p:sp>
        <p:nvSpPr>
          <p:cNvPr id="36" name="TextBox 35"/>
          <p:cNvSpPr txBox="1"/>
          <p:nvPr/>
        </p:nvSpPr>
        <p:spPr>
          <a:xfrm>
            <a:off x="8060077" y="3250215"/>
            <a:ext cx="1399643" cy="670445"/>
          </a:xfrm>
          <a:prstGeom prst="rect">
            <a:avLst/>
          </a:prstGeom>
          <a:noFill/>
        </p:spPr>
        <p:txBody>
          <a:bodyPr wrap="square" rtlCol="0">
            <a:spAutoFit/>
          </a:bodyPr>
          <a:lstStyle/>
          <a:p>
            <a:r>
              <a:rPr lang="en-US" sz="1836" dirty="0">
                <a:solidFill>
                  <a:prstClr val="black"/>
                </a:solidFill>
              </a:rPr>
              <a:t>VM Worker Process</a:t>
            </a:r>
          </a:p>
        </p:txBody>
      </p:sp>
      <p:sp>
        <p:nvSpPr>
          <p:cNvPr id="44" name="Arc 43"/>
          <p:cNvSpPr/>
          <p:nvPr/>
        </p:nvSpPr>
        <p:spPr>
          <a:xfrm>
            <a:off x="9430341" y="1418421"/>
            <a:ext cx="1760859" cy="4322787"/>
          </a:xfrm>
          <a:prstGeom prst="arc">
            <a:avLst>
              <a:gd name="adj1" fmla="val 5355625"/>
              <a:gd name="adj2" fmla="val 16222908"/>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prstClr val="black"/>
              </a:solidFill>
            </a:endParaRPr>
          </a:p>
        </p:txBody>
      </p:sp>
      <p:sp>
        <p:nvSpPr>
          <p:cNvPr id="46" name="TextBox 45"/>
          <p:cNvSpPr txBox="1"/>
          <p:nvPr/>
        </p:nvSpPr>
        <p:spPr>
          <a:xfrm>
            <a:off x="6514176" y="218396"/>
            <a:ext cx="1773093" cy="670445"/>
          </a:xfrm>
          <a:prstGeom prst="rect">
            <a:avLst/>
          </a:prstGeom>
          <a:noFill/>
        </p:spPr>
        <p:txBody>
          <a:bodyPr wrap="square" rtlCol="0">
            <a:spAutoFit/>
          </a:bodyPr>
          <a:lstStyle/>
          <a:p>
            <a:r>
              <a:rPr lang="en-US" sz="1836" dirty="0">
                <a:solidFill>
                  <a:prstClr val="white"/>
                </a:solidFill>
              </a:rPr>
              <a:t>Hyper-V Administrator</a:t>
            </a:r>
          </a:p>
        </p:txBody>
      </p:sp>
      <p:sp>
        <p:nvSpPr>
          <p:cNvPr id="64" name="TextBox 63"/>
          <p:cNvSpPr txBox="1"/>
          <p:nvPr/>
        </p:nvSpPr>
        <p:spPr>
          <a:xfrm>
            <a:off x="10129514" y="218395"/>
            <a:ext cx="2123371" cy="670445"/>
          </a:xfrm>
          <a:prstGeom prst="rect">
            <a:avLst/>
          </a:prstGeom>
          <a:noFill/>
        </p:spPr>
        <p:txBody>
          <a:bodyPr wrap="square" rtlCol="0">
            <a:spAutoFit/>
          </a:bodyPr>
          <a:lstStyle/>
          <a:p>
            <a:r>
              <a:rPr lang="en-US" sz="1836" dirty="0">
                <a:solidFill>
                  <a:prstClr val="white"/>
                </a:solidFill>
              </a:rPr>
              <a:t>Blue VM Administrator</a:t>
            </a:r>
          </a:p>
        </p:txBody>
      </p:sp>
      <p:sp>
        <p:nvSpPr>
          <p:cNvPr id="19" name="Arc 18"/>
          <p:cNvSpPr/>
          <p:nvPr/>
        </p:nvSpPr>
        <p:spPr>
          <a:xfrm>
            <a:off x="6380877" y="1860705"/>
            <a:ext cx="1476222" cy="3572646"/>
          </a:xfrm>
          <a:prstGeom prst="arc">
            <a:avLst>
              <a:gd name="adj1" fmla="val 16200000"/>
              <a:gd name="adj2" fmla="val 16157747"/>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prstClr val="black"/>
              </a:solidFill>
            </a:endParaRPr>
          </a:p>
        </p:txBody>
      </p:sp>
      <p:sp>
        <p:nvSpPr>
          <p:cNvPr id="20" name="Arc 19"/>
          <p:cNvSpPr/>
          <p:nvPr/>
        </p:nvSpPr>
        <p:spPr>
          <a:xfrm>
            <a:off x="8060077" y="1793490"/>
            <a:ext cx="1232531" cy="3572646"/>
          </a:xfrm>
          <a:prstGeom prst="arc">
            <a:avLst>
              <a:gd name="adj1" fmla="val 16200000"/>
              <a:gd name="adj2" fmla="val 16118612"/>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prstClr val="black"/>
              </a:solidFill>
            </a:endParaRPr>
          </a:p>
        </p:txBody>
      </p:sp>
      <p:sp>
        <p:nvSpPr>
          <p:cNvPr id="22" name="Rectangle 21"/>
          <p:cNvSpPr/>
          <p:nvPr/>
        </p:nvSpPr>
        <p:spPr>
          <a:xfrm>
            <a:off x="890109" y="1295258"/>
            <a:ext cx="5261946" cy="470354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36" dirty="0">
              <a:solidFill>
                <a:prstClr val="black"/>
              </a:solidFill>
            </a:endParaRPr>
          </a:p>
        </p:txBody>
      </p:sp>
      <p:sp>
        <p:nvSpPr>
          <p:cNvPr id="15" name="Arc 14"/>
          <p:cNvSpPr/>
          <p:nvPr/>
        </p:nvSpPr>
        <p:spPr>
          <a:xfrm>
            <a:off x="4349634" y="1473746"/>
            <a:ext cx="1476222" cy="4346565"/>
          </a:xfrm>
          <a:prstGeom prst="arc">
            <a:avLst>
              <a:gd name="adj1" fmla="val 16200000"/>
              <a:gd name="adj2" fmla="val 5807481"/>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prstClr val="black"/>
              </a:solidFill>
            </a:endParaRPr>
          </a:p>
        </p:txBody>
      </p:sp>
      <p:sp>
        <p:nvSpPr>
          <p:cNvPr id="34" name="TextBox 33"/>
          <p:cNvSpPr txBox="1"/>
          <p:nvPr/>
        </p:nvSpPr>
        <p:spPr>
          <a:xfrm>
            <a:off x="3724194" y="3176172"/>
            <a:ext cx="2035081" cy="958583"/>
          </a:xfrm>
          <a:prstGeom prst="rect">
            <a:avLst/>
          </a:prstGeom>
          <a:noFill/>
        </p:spPr>
        <p:txBody>
          <a:bodyPr wrap="square" rtlCol="0">
            <a:spAutoFit/>
          </a:bodyPr>
          <a:lstStyle/>
          <a:p>
            <a:r>
              <a:rPr lang="en-US" sz="1836" dirty="0">
                <a:solidFill>
                  <a:prstClr val="black"/>
                </a:solidFill>
              </a:rPr>
              <a:t>Management OS kernel and device drivers</a:t>
            </a:r>
          </a:p>
        </p:txBody>
      </p:sp>
      <p:sp>
        <p:nvSpPr>
          <p:cNvPr id="16" name="Arc 15"/>
          <p:cNvSpPr/>
          <p:nvPr/>
        </p:nvSpPr>
        <p:spPr>
          <a:xfrm>
            <a:off x="1750635" y="1520738"/>
            <a:ext cx="1476222" cy="4346565"/>
          </a:xfrm>
          <a:prstGeom prst="arc">
            <a:avLst>
              <a:gd name="adj1" fmla="val 16200000"/>
              <a:gd name="adj2" fmla="val 5807481"/>
            </a:avLst>
          </a:pr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prstClr val="black"/>
              </a:solidFill>
            </a:endParaRPr>
          </a:p>
        </p:txBody>
      </p:sp>
      <p:sp>
        <p:nvSpPr>
          <p:cNvPr id="33" name="TextBox 32"/>
          <p:cNvSpPr txBox="1"/>
          <p:nvPr/>
        </p:nvSpPr>
        <p:spPr>
          <a:xfrm>
            <a:off x="1426718" y="3602768"/>
            <a:ext cx="1347713" cy="382308"/>
          </a:xfrm>
          <a:prstGeom prst="rect">
            <a:avLst/>
          </a:prstGeom>
          <a:noFill/>
        </p:spPr>
        <p:txBody>
          <a:bodyPr wrap="square" rtlCol="0">
            <a:spAutoFit/>
          </a:bodyPr>
          <a:lstStyle/>
          <a:p>
            <a:r>
              <a:rPr lang="en-US" sz="1836" dirty="0">
                <a:solidFill>
                  <a:prstClr val="black"/>
                </a:solidFill>
              </a:rPr>
              <a:t>Hypervisor</a:t>
            </a:r>
          </a:p>
        </p:txBody>
      </p:sp>
      <p:cxnSp>
        <p:nvCxnSpPr>
          <p:cNvPr id="3" name="Straight Connector 2"/>
          <p:cNvCxnSpPr/>
          <p:nvPr/>
        </p:nvCxnSpPr>
        <p:spPr>
          <a:xfrm>
            <a:off x="7059882" y="860832"/>
            <a:ext cx="7289" cy="145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915437" y="820730"/>
            <a:ext cx="10589" cy="169829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0109" y="449262"/>
            <a:ext cx="4199035" cy="584775"/>
          </a:xfrm>
          <a:prstGeom prst="rect">
            <a:avLst/>
          </a:prstGeom>
          <a:noFill/>
        </p:spPr>
        <p:txBody>
          <a:bodyPr wrap="none" rtlCol="0">
            <a:spAutoFit/>
          </a:bodyPr>
          <a:lstStyle/>
          <a:p>
            <a:r>
              <a:rPr lang="en-US" sz="3200" dirty="0" smtClean="0">
                <a:solidFill>
                  <a:prstClr val="white"/>
                </a:solidFill>
              </a:rPr>
              <a:t>Simplified Threat Model</a:t>
            </a:r>
            <a:endParaRPr lang="en-US" sz="3200" dirty="0">
              <a:solidFill>
                <a:prstClr val="white"/>
              </a:solidFill>
            </a:endParaRPr>
          </a:p>
        </p:txBody>
      </p:sp>
      <p:sp>
        <p:nvSpPr>
          <p:cNvPr id="21" name="TextBox 20"/>
          <p:cNvSpPr txBox="1"/>
          <p:nvPr/>
        </p:nvSpPr>
        <p:spPr>
          <a:xfrm>
            <a:off x="3724194" y="6015669"/>
            <a:ext cx="1414746" cy="374846"/>
          </a:xfrm>
          <a:prstGeom prst="rect">
            <a:avLst/>
          </a:prstGeom>
          <a:noFill/>
        </p:spPr>
        <p:txBody>
          <a:bodyPr wrap="none" rtlCol="0">
            <a:spAutoFit/>
          </a:bodyPr>
          <a:lstStyle/>
          <a:p>
            <a:r>
              <a:rPr lang="en-US" sz="1836" dirty="0" smtClean="0">
                <a:solidFill>
                  <a:prstClr val="white"/>
                </a:solidFill>
              </a:rPr>
              <a:t>Kernel Mode</a:t>
            </a:r>
            <a:endParaRPr lang="en-US" sz="1836" dirty="0">
              <a:solidFill>
                <a:prstClr val="white"/>
              </a:solidFill>
            </a:endParaRPr>
          </a:p>
        </p:txBody>
      </p:sp>
      <p:sp>
        <p:nvSpPr>
          <p:cNvPr id="24" name="TextBox 23"/>
          <p:cNvSpPr txBox="1"/>
          <p:nvPr/>
        </p:nvSpPr>
        <p:spPr>
          <a:xfrm>
            <a:off x="7229171" y="6015449"/>
            <a:ext cx="1244251" cy="374846"/>
          </a:xfrm>
          <a:prstGeom prst="rect">
            <a:avLst/>
          </a:prstGeom>
          <a:noFill/>
        </p:spPr>
        <p:txBody>
          <a:bodyPr wrap="none" rtlCol="0">
            <a:spAutoFit/>
          </a:bodyPr>
          <a:lstStyle/>
          <a:p>
            <a:r>
              <a:rPr lang="en-US" sz="1836" dirty="0" smtClean="0">
                <a:solidFill>
                  <a:prstClr val="white"/>
                </a:solidFill>
              </a:rPr>
              <a:t>User Mode</a:t>
            </a:r>
            <a:endParaRPr lang="en-US" sz="1836" dirty="0">
              <a:solidFill>
                <a:prstClr val="white"/>
              </a:solidFill>
            </a:endParaRPr>
          </a:p>
        </p:txBody>
      </p:sp>
    </p:spTree>
    <p:extLst>
      <p:ext uri="{BB962C8B-B14F-4D97-AF65-F5344CB8AC3E}">
        <p14:creationId xmlns:p14="http://schemas.microsoft.com/office/powerpoint/2010/main" val="282259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Microsoft Security Development Lifecycle</a:t>
            </a:r>
            <a:endParaRPr lang="en-US" sz="4800" dirty="0"/>
          </a:p>
        </p:txBody>
      </p:sp>
      <p:sp>
        <p:nvSpPr>
          <p:cNvPr id="7" name="Text Placeholder 6"/>
          <p:cNvSpPr>
            <a:spLocks noGrp="1"/>
          </p:cNvSpPr>
          <p:nvPr>
            <p:ph type="body" sz="quarter" idx="11"/>
          </p:nvPr>
        </p:nvSpPr>
        <p:spPr>
          <a:xfrm>
            <a:off x="6034600" y="1709066"/>
            <a:ext cx="5898637" cy="5103011"/>
          </a:xfrm>
        </p:spPr>
        <p:txBody>
          <a:bodyPr/>
          <a:lstStyle/>
          <a:p>
            <a:r>
              <a:rPr lang="en-US" dirty="0"/>
              <a:t>Systematic</a:t>
            </a:r>
            <a:r>
              <a:rPr lang="en-US" sz="3137" dirty="0"/>
              <a:t> architectural </a:t>
            </a:r>
            <a:r>
              <a:rPr lang="en-US" sz="3137" dirty="0" smtClean="0"/>
              <a:t>analysis</a:t>
            </a:r>
            <a:endParaRPr lang="en-US" sz="3137" dirty="0"/>
          </a:p>
          <a:p>
            <a:r>
              <a:rPr lang="en-US" sz="3137" dirty="0"/>
              <a:t>Line by line code </a:t>
            </a:r>
            <a:r>
              <a:rPr lang="en-US" sz="3137" dirty="0" smtClean="0"/>
              <a:t>reviews</a:t>
            </a:r>
            <a:endParaRPr lang="en-US" sz="3137" dirty="0"/>
          </a:p>
          <a:p>
            <a:r>
              <a:rPr lang="en-US" sz="3137" dirty="0"/>
              <a:t>Fuzzing, and lots of it</a:t>
            </a:r>
          </a:p>
          <a:p>
            <a:pPr lvl="1"/>
            <a:r>
              <a:rPr lang="en-US" sz="2353" dirty="0"/>
              <a:t>We write programs to randomly attack ourselves</a:t>
            </a:r>
          </a:p>
          <a:p>
            <a:pPr lvl="1"/>
            <a:r>
              <a:rPr lang="en-US" sz="2353" dirty="0"/>
              <a:t>We have hundreds of </a:t>
            </a:r>
            <a:r>
              <a:rPr lang="en-US" sz="2353" dirty="0" smtClean="0"/>
              <a:t>them</a:t>
            </a:r>
            <a:endParaRPr lang="en-US" sz="2353" dirty="0"/>
          </a:p>
          <a:p>
            <a:r>
              <a:rPr lang="en-US" sz="3137" dirty="0"/>
              <a:t>Even so, we must have a process to fix bugs</a:t>
            </a:r>
          </a:p>
          <a:p>
            <a:pPr lvl="1"/>
            <a:r>
              <a:rPr lang="en-US" sz="2353" dirty="0"/>
              <a:t>Windows Update is never going away</a:t>
            </a:r>
          </a:p>
          <a:p>
            <a:endParaRPr lang="en-US" dirty="0"/>
          </a:p>
        </p:txBody>
      </p:sp>
      <p:grpSp>
        <p:nvGrpSpPr>
          <p:cNvPr id="8" name="Group 55"/>
          <p:cNvGrpSpPr/>
          <p:nvPr/>
        </p:nvGrpSpPr>
        <p:grpSpPr>
          <a:xfrm>
            <a:off x="470720" y="1316194"/>
            <a:ext cx="5672783" cy="5292817"/>
            <a:chOff x="304800" y="1447800"/>
            <a:chExt cx="4526560" cy="4578350"/>
          </a:xfrm>
        </p:grpSpPr>
        <p:pic>
          <p:nvPicPr>
            <p:cNvPr id="9" name="Picture 6" descr="Shape-1-copy-3"/>
            <p:cNvPicPr>
              <a:picLocks noChangeAspect="1" noChangeArrowheads="1"/>
            </p:cNvPicPr>
            <p:nvPr/>
          </p:nvPicPr>
          <p:blipFill>
            <a:blip r:embed="rId2" cstate="print"/>
            <a:srcRect/>
            <a:stretch>
              <a:fillRect/>
            </a:stretch>
          </p:blipFill>
          <p:spPr bwMode="auto">
            <a:xfrm>
              <a:off x="2388667" y="3581400"/>
              <a:ext cx="2441575" cy="2444750"/>
            </a:xfrm>
            <a:prstGeom prst="rect">
              <a:avLst/>
            </a:prstGeom>
            <a:noFill/>
            <a:ln w="9525">
              <a:noFill/>
              <a:miter lim="800000"/>
              <a:headEnd/>
              <a:tailEnd/>
            </a:ln>
          </p:spPr>
        </p:pic>
        <p:pic>
          <p:nvPicPr>
            <p:cNvPr id="10" name="Picture 9" descr="Shape-1-copy-3"/>
            <p:cNvPicPr>
              <a:picLocks noChangeAspect="1" noChangeArrowheads="1"/>
            </p:cNvPicPr>
            <p:nvPr/>
          </p:nvPicPr>
          <p:blipFill>
            <a:blip r:embed="rId2" cstate="print"/>
            <a:srcRect/>
            <a:stretch>
              <a:fillRect/>
            </a:stretch>
          </p:blipFill>
          <p:spPr bwMode="auto">
            <a:xfrm rot="16200000">
              <a:off x="2388197" y="1458569"/>
              <a:ext cx="2441575" cy="2444750"/>
            </a:xfrm>
            <a:prstGeom prst="rect">
              <a:avLst/>
            </a:prstGeom>
            <a:noFill/>
            <a:ln w="9525">
              <a:noFill/>
              <a:miter lim="800000"/>
              <a:headEnd/>
              <a:tailEnd/>
            </a:ln>
          </p:spPr>
        </p:pic>
        <p:grpSp>
          <p:nvGrpSpPr>
            <p:cNvPr id="11" name="Group 49"/>
            <p:cNvGrpSpPr/>
            <p:nvPr/>
          </p:nvGrpSpPr>
          <p:grpSpPr>
            <a:xfrm>
              <a:off x="1847512" y="2992438"/>
              <a:ext cx="1425575" cy="1427162"/>
              <a:chOff x="5432425" y="2992438"/>
              <a:chExt cx="1425575" cy="1427162"/>
            </a:xfrm>
          </p:grpSpPr>
          <p:pic>
            <p:nvPicPr>
              <p:cNvPr id="55" name="Picture 15" descr="Center-Circle"/>
              <p:cNvPicPr>
                <a:picLocks noChangeAspect="1" noChangeArrowheads="1"/>
              </p:cNvPicPr>
              <p:nvPr/>
            </p:nvPicPr>
            <p:blipFill>
              <a:blip r:embed="rId3" cstate="print"/>
              <a:srcRect/>
              <a:stretch>
                <a:fillRect/>
              </a:stretch>
            </p:blipFill>
            <p:spPr bwMode="auto">
              <a:xfrm>
                <a:off x="5432425" y="2992438"/>
                <a:ext cx="1425575" cy="1427162"/>
              </a:xfrm>
              <a:prstGeom prst="rect">
                <a:avLst/>
              </a:prstGeom>
              <a:noFill/>
              <a:ln w="9525">
                <a:noFill/>
                <a:miter lim="800000"/>
                <a:headEnd/>
                <a:tailEnd/>
              </a:ln>
            </p:spPr>
          </p:pic>
          <p:pic>
            <p:nvPicPr>
              <p:cNvPr id="56" name="Picture 2" descr="Security shield windows"/>
              <p:cNvPicPr>
                <a:picLocks noChangeAspect="1" noChangeArrowheads="1"/>
              </p:cNvPicPr>
              <p:nvPr/>
            </p:nvPicPr>
            <p:blipFill>
              <a:blip r:embed="rId4" cstate="print"/>
              <a:srcRect/>
              <a:stretch>
                <a:fillRect/>
              </a:stretch>
            </p:blipFill>
            <p:spPr bwMode="auto">
              <a:xfrm>
                <a:off x="5741987" y="3257550"/>
                <a:ext cx="811213" cy="1014413"/>
              </a:xfrm>
              <a:prstGeom prst="rect">
                <a:avLst/>
              </a:prstGeom>
              <a:noFill/>
              <a:ln w="9525">
                <a:noFill/>
                <a:miter lim="800000"/>
                <a:headEnd/>
                <a:tailEnd/>
              </a:ln>
            </p:spPr>
          </p:pic>
        </p:grpSp>
        <p:pic>
          <p:nvPicPr>
            <p:cNvPr id="12" name="Picture 11" descr="Shape-1-copy-6"/>
            <p:cNvPicPr>
              <a:picLocks noChangeAspect="1" noChangeArrowheads="1"/>
            </p:cNvPicPr>
            <p:nvPr/>
          </p:nvPicPr>
          <p:blipFill>
            <a:blip r:embed="rId5" cstate="print"/>
            <a:srcRect/>
            <a:stretch>
              <a:fillRect/>
            </a:stretch>
          </p:blipFill>
          <p:spPr bwMode="auto">
            <a:xfrm>
              <a:off x="331267" y="3580150"/>
              <a:ext cx="2439988" cy="2444750"/>
            </a:xfrm>
            <a:prstGeom prst="rect">
              <a:avLst/>
            </a:prstGeom>
            <a:noFill/>
            <a:ln w="9525">
              <a:noFill/>
              <a:miter lim="800000"/>
              <a:headEnd/>
              <a:tailEnd/>
            </a:ln>
          </p:spPr>
        </p:pic>
        <p:pic>
          <p:nvPicPr>
            <p:cNvPr id="13" name="Picture 21" descr="Shape-1-copy-5"/>
            <p:cNvPicPr>
              <a:picLocks noChangeAspect="1" noChangeArrowheads="1"/>
            </p:cNvPicPr>
            <p:nvPr/>
          </p:nvPicPr>
          <p:blipFill>
            <a:blip r:embed="rId6" cstate="print">
              <a:lum bright="-20000" contrast="10000"/>
            </a:blip>
            <a:srcRect/>
            <a:stretch>
              <a:fillRect/>
            </a:stretch>
          </p:blipFill>
          <p:spPr bwMode="auto">
            <a:xfrm>
              <a:off x="304800" y="1447800"/>
              <a:ext cx="2441575" cy="2444750"/>
            </a:xfrm>
            <a:prstGeom prst="rect">
              <a:avLst/>
            </a:prstGeom>
            <a:noFill/>
            <a:ln w="9525">
              <a:noFill/>
              <a:miter lim="800000"/>
              <a:headEnd/>
              <a:tailEnd/>
            </a:ln>
          </p:spPr>
        </p:pic>
        <p:grpSp>
          <p:nvGrpSpPr>
            <p:cNvPr id="14" name="Group 65"/>
            <p:cNvGrpSpPr>
              <a:grpSpLocks/>
            </p:cNvGrpSpPr>
            <p:nvPr/>
          </p:nvGrpSpPr>
          <p:grpSpPr bwMode="auto">
            <a:xfrm>
              <a:off x="1957295" y="1595653"/>
              <a:ext cx="1190625" cy="663575"/>
              <a:chOff x="2076657" y="1555070"/>
              <a:chExt cx="1190172" cy="663575"/>
            </a:xfrm>
          </p:grpSpPr>
          <p:grpSp>
            <p:nvGrpSpPr>
              <p:cNvPr id="51" name="Group 30"/>
              <p:cNvGrpSpPr>
                <a:grpSpLocks/>
              </p:cNvGrpSpPr>
              <p:nvPr/>
            </p:nvGrpSpPr>
            <p:grpSpPr bwMode="auto">
              <a:xfrm>
                <a:off x="2337778" y="1555070"/>
                <a:ext cx="663207" cy="663575"/>
                <a:chOff x="3405" y="1820"/>
                <a:chExt cx="568" cy="567"/>
              </a:xfrm>
            </p:grpSpPr>
            <p:pic>
              <p:nvPicPr>
                <p:cNvPr id="53" name="Picture 31" descr="Green-Ball"/>
                <p:cNvPicPr>
                  <a:picLocks noChangeAspect="1" noChangeArrowheads="1"/>
                </p:cNvPicPr>
                <p:nvPr/>
              </p:nvPicPr>
              <p:blipFill>
                <a:blip r:embed="rId7" cstate="print"/>
                <a:srcRect/>
                <a:stretch>
                  <a:fillRect/>
                </a:stretch>
              </p:blipFill>
              <p:spPr bwMode="auto">
                <a:xfrm>
                  <a:off x="3405" y="1820"/>
                  <a:ext cx="568" cy="567"/>
                </a:xfrm>
                <a:prstGeom prst="rect">
                  <a:avLst/>
                </a:prstGeom>
                <a:noFill/>
                <a:ln w="9525">
                  <a:noFill/>
                  <a:miter lim="800000"/>
                  <a:headEnd/>
                  <a:tailEnd/>
                </a:ln>
              </p:spPr>
            </p:pic>
            <p:pic>
              <p:nvPicPr>
                <p:cNvPr id="54" name="Picture 32" descr="white_rainbow"/>
                <p:cNvPicPr>
                  <a:picLocks noChangeAspect="1" noChangeArrowheads="1"/>
                </p:cNvPicPr>
                <p:nvPr/>
              </p:nvPicPr>
              <p:blipFill>
                <a:blip r:embed="rId8" cstate="print"/>
                <a:srcRect/>
                <a:stretch>
                  <a:fillRect/>
                </a:stretch>
              </p:blipFill>
              <p:spPr bwMode="auto">
                <a:xfrm>
                  <a:off x="3516" y="1820"/>
                  <a:ext cx="346" cy="190"/>
                </a:xfrm>
                <a:prstGeom prst="rect">
                  <a:avLst/>
                </a:prstGeom>
                <a:noFill/>
                <a:ln w="9525">
                  <a:noFill/>
                  <a:miter lim="800000"/>
                  <a:headEnd/>
                  <a:tailEnd/>
                </a:ln>
              </p:spPr>
            </p:pic>
          </p:grpSp>
          <p:sp>
            <p:nvSpPr>
              <p:cNvPr id="52" name="TextBox 51"/>
              <p:cNvSpPr txBox="1"/>
              <p:nvPr/>
            </p:nvSpPr>
            <p:spPr>
              <a:xfrm>
                <a:off x="2076657" y="1781452"/>
                <a:ext cx="1190172" cy="239729"/>
              </a:xfrm>
              <a:prstGeom prst="rect">
                <a:avLst/>
              </a:prstGeom>
              <a:noFill/>
            </p:spPr>
            <p:txBody>
              <a:bodyPr>
                <a:spAutoFit/>
              </a:bodyPr>
              <a:lstStyle/>
              <a:p>
                <a:pPr algn="ctr">
                  <a:defRPr/>
                </a:pPr>
                <a:r>
                  <a:rPr lang="en-US" sz="765" b="1" dirty="0">
                    <a:solidFill>
                      <a:srgbClr val="000000"/>
                    </a:solidFill>
                    <a:effectLst>
                      <a:glow rad="63500">
                        <a:srgbClr val="FFFFFF">
                          <a:alpha val="40000"/>
                        </a:srgbClr>
                      </a:glow>
                    </a:effectLst>
                    <a:ea typeface="Segoe UI" pitchFamily="34" charset="0"/>
                    <a:cs typeface="Segoe UI" pitchFamily="34" charset="0"/>
                  </a:rPr>
                  <a:t>Conception</a:t>
                </a:r>
              </a:p>
            </p:txBody>
          </p:sp>
        </p:grpSp>
        <p:grpSp>
          <p:nvGrpSpPr>
            <p:cNvPr id="15" name="Group 52"/>
            <p:cNvGrpSpPr/>
            <p:nvPr/>
          </p:nvGrpSpPr>
          <p:grpSpPr>
            <a:xfrm>
              <a:off x="2871273" y="3013075"/>
              <a:ext cx="1149344" cy="1481138"/>
              <a:chOff x="2997206" y="3013075"/>
              <a:chExt cx="1149344" cy="1481138"/>
            </a:xfrm>
          </p:grpSpPr>
          <p:pic>
            <p:nvPicPr>
              <p:cNvPr id="49" name="Picture 57" descr="Shape-1-copy-10"/>
              <p:cNvPicPr>
                <a:picLocks noChangeAspect="1" noChangeArrowheads="1"/>
              </p:cNvPicPr>
              <p:nvPr/>
            </p:nvPicPr>
            <p:blipFill>
              <a:blip r:embed="rId9" cstate="print"/>
              <a:srcRect/>
              <a:stretch>
                <a:fillRect/>
              </a:stretch>
            </p:blipFill>
            <p:spPr bwMode="auto">
              <a:xfrm>
                <a:off x="3198813" y="3013075"/>
                <a:ext cx="947737" cy="1481138"/>
              </a:xfrm>
              <a:prstGeom prst="rect">
                <a:avLst/>
              </a:prstGeom>
              <a:noFill/>
              <a:ln w="9525">
                <a:noFill/>
                <a:miter lim="800000"/>
                <a:headEnd/>
                <a:tailEnd/>
              </a:ln>
            </p:spPr>
          </p:pic>
          <p:sp>
            <p:nvSpPr>
              <p:cNvPr id="50" name="TextBox 49"/>
              <p:cNvSpPr txBox="1"/>
              <p:nvPr/>
            </p:nvSpPr>
            <p:spPr>
              <a:xfrm rot="16569312">
                <a:off x="2694581" y="3425821"/>
                <a:ext cx="1292094" cy="686844"/>
              </a:xfrm>
              <a:prstGeom prst="rect">
                <a:avLst/>
              </a:prstGeom>
              <a:noFill/>
            </p:spPr>
            <p:txBody>
              <a:bodyPr spcFirstLastPara="1" anchor="b">
                <a:prstTxWarp prst="textArchDown">
                  <a:avLst>
                    <a:gd name="adj" fmla="val 6"/>
                  </a:avLst>
                </a:prstTxWarp>
                <a:spAutoFit/>
              </a:bodyPr>
              <a:lstStyle/>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Secure</a:t>
                </a:r>
              </a:p>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Implementation</a:t>
                </a:r>
              </a:p>
            </p:txBody>
          </p:sp>
        </p:grpSp>
        <p:grpSp>
          <p:nvGrpSpPr>
            <p:cNvPr id="16" name="Group 51"/>
            <p:cNvGrpSpPr/>
            <p:nvPr/>
          </p:nvGrpSpPr>
          <p:grpSpPr>
            <a:xfrm>
              <a:off x="2141486" y="2257425"/>
              <a:ext cx="1726731" cy="1559576"/>
              <a:chOff x="2267419" y="2257425"/>
              <a:chExt cx="1726731" cy="1559576"/>
            </a:xfrm>
          </p:grpSpPr>
          <p:pic>
            <p:nvPicPr>
              <p:cNvPr id="47" name="Picture 17" descr="Shape-1-copy-9"/>
              <p:cNvPicPr>
                <a:picLocks noChangeAspect="1" noChangeArrowheads="1"/>
              </p:cNvPicPr>
              <p:nvPr/>
            </p:nvPicPr>
            <p:blipFill>
              <a:blip r:embed="rId10" cstate="print"/>
              <a:srcRect/>
              <a:stretch>
                <a:fillRect/>
              </a:stretch>
            </p:blipFill>
            <p:spPr bwMode="auto">
              <a:xfrm>
                <a:off x="2670175" y="2257425"/>
                <a:ext cx="1323975" cy="1179513"/>
              </a:xfrm>
              <a:prstGeom prst="rect">
                <a:avLst/>
              </a:prstGeom>
              <a:noFill/>
              <a:ln w="9525">
                <a:noFill/>
                <a:miter lim="800000"/>
                <a:headEnd/>
                <a:tailEnd/>
              </a:ln>
            </p:spPr>
          </p:pic>
          <p:sp>
            <p:nvSpPr>
              <p:cNvPr id="48" name="TextBox 47"/>
              <p:cNvSpPr txBox="1"/>
              <p:nvPr/>
            </p:nvSpPr>
            <p:spPr>
              <a:xfrm rot="2099994">
                <a:off x="2267419" y="2865431"/>
                <a:ext cx="1390185" cy="951570"/>
              </a:xfrm>
              <a:prstGeom prst="rect">
                <a:avLst/>
              </a:prstGeom>
              <a:noFill/>
            </p:spPr>
            <p:txBody>
              <a:bodyPr spcFirstLastPara="1">
                <a:prstTxWarp prst="textArchUp">
                  <a:avLst>
                    <a:gd name="adj" fmla="val 10983668"/>
                  </a:avLst>
                </a:prstTxWarp>
                <a:spAutoFit/>
              </a:bodyPr>
              <a:lstStyle/>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Secure</a:t>
                </a:r>
              </a:p>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Design</a:t>
                </a:r>
              </a:p>
            </p:txBody>
          </p:sp>
        </p:grpSp>
        <p:sp>
          <p:nvSpPr>
            <p:cNvPr id="17" name="TextBox 16"/>
            <p:cNvSpPr txBox="1"/>
            <p:nvPr/>
          </p:nvSpPr>
          <p:spPr>
            <a:xfrm rot="19143513">
              <a:off x="837414" y="2398033"/>
              <a:ext cx="1778000" cy="824205"/>
            </a:xfrm>
            <a:prstGeom prst="rect">
              <a:avLst/>
            </a:prstGeom>
            <a:noFill/>
          </p:spPr>
          <p:txBody>
            <a:bodyPr spcFirstLastPara="1">
              <a:prstTxWarp prst="textArchUp">
                <a:avLst/>
              </a:prstTxWarp>
              <a:spAutoFit/>
            </a:bodyPr>
            <a:lstStyle/>
            <a:p>
              <a:pPr algn="ctr">
                <a:defRPr/>
              </a:pPr>
              <a:r>
                <a:rPr lang="en-US" sz="1275" dirty="0">
                  <a:solidFill>
                    <a:srgbClr val="000000"/>
                  </a:solidFill>
                  <a:latin typeface="Segoe UI Semibold" pitchFamily="34" charset="0"/>
                  <a:ea typeface="ＭＳ Ｐゴシック" charset="-128"/>
                </a:rPr>
                <a:t>Best Practices</a:t>
              </a:r>
              <a:br>
                <a:rPr lang="en-US" sz="1275" dirty="0">
                  <a:solidFill>
                    <a:srgbClr val="000000"/>
                  </a:solidFill>
                  <a:latin typeface="Segoe UI Semibold" pitchFamily="34" charset="0"/>
                  <a:ea typeface="ＭＳ Ｐゴシック" charset="-128"/>
                </a:rPr>
              </a:br>
              <a:r>
                <a:rPr lang="en-US" sz="1275" dirty="0">
                  <a:solidFill>
                    <a:srgbClr val="000000"/>
                  </a:solidFill>
                  <a:latin typeface="Segoe UI Semibold" pitchFamily="34" charset="0"/>
                  <a:ea typeface="ＭＳ Ｐゴシック" charset="-128"/>
                </a:rPr>
                <a:t>and Learning</a:t>
              </a:r>
            </a:p>
          </p:txBody>
        </p:sp>
        <p:sp>
          <p:nvSpPr>
            <p:cNvPr id="18" name="TextBox 17"/>
            <p:cNvSpPr txBox="1"/>
            <p:nvPr/>
          </p:nvSpPr>
          <p:spPr>
            <a:xfrm rot="2736950">
              <a:off x="2690180" y="2494823"/>
              <a:ext cx="1778000" cy="413483"/>
            </a:xfrm>
            <a:prstGeom prst="rect">
              <a:avLst/>
            </a:prstGeom>
            <a:noFill/>
            <a:ln w="9525">
              <a:noFill/>
              <a:miter lim="800000"/>
              <a:headEnd/>
              <a:tailEnd/>
            </a:ln>
          </p:spPr>
          <p:txBody>
            <a:bodyPr spcFirstLastPara="1">
              <a:prstTxWarp prst="textArchUp">
                <a:avLst/>
              </a:prstTxWarp>
              <a:spAutoFit/>
            </a:bodyPr>
            <a:lstStyle/>
            <a:p>
              <a:pPr algn="ctr">
                <a:defRPr/>
              </a:pPr>
              <a:r>
                <a:rPr lang="en-US" sz="1275" dirty="0">
                  <a:solidFill>
                    <a:srgbClr val="000000"/>
                  </a:solidFill>
                  <a:latin typeface="Segoe UI Semibold" pitchFamily="34" charset="0"/>
                  <a:ea typeface="ＭＳ Ｐゴシック" charset="-128"/>
                </a:rPr>
                <a:t>Product</a:t>
              </a:r>
              <a:br>
                <a:rPr lang="en-US" sz="1275" dirty="0">
                  <a:solidFill>
                    <a:srgbClr val="000000"/>
                  </a:solidFill>
                  <a:latin typeface="Segoe UI Semibold" pitchFamily="34" charset="0"/>
                  <a:ea typeface="ＭＳ Ｐゴシック" charset="-128"/>
                </a:rPr>
              </a:br>
              <a:r>
                <a:rPr lang="en-US" sz="1275" dirty="0">
                  <a:solidFill>
                    <a:srgbClr val="000000"/>
                  </a:solidFill>
                  <a:latin typeface="Segoe UI Semibold" pitchFamily="34" charset="0"/>
                  <a:ea typeface="ＭＳ Ｐゴシック" charset="-128"/>
                </a:rPr>
                <a:t>Development</a:t>
              </a:r>
            </a:p>
          </p:txBody>
        </p:sp>
        <p:sp>
          <p:nvSpPr>
            <p:cNvPr id="19" name="TextBox 18"/>
            <p:cNvSpPr txBox="1"/>
            <p:nvPr/>
          </p:nvSpPr>
          <p:spPr>
            <a:xfrm rot="18754940">
              <a:off x="2530183" y="4153581"/>
              <a:ext cx="1901372" cy="968177"/>
            </a:xfrm>
            <a:prstGeom prst="rect">
              <a:avLst/>
            </a:prstGeom>
            <a:noFill/>
          </p:spPr>
          <p:txBody>
            <a:bodyPr spcFirstLastPara="1">
              <a:prstTxWarp prst="textArchDown">
                <a:avLst/>
              </a:prstTxWarp>
              <a:spAutoFit/>
            </a:bodyPr>
            <a:lstStyle/>
            <a:p>
              <a:pPr algn="ctr">
                <a:defRPr/>
              </a:pPr>
              <a:r>
                <a:rPr lang="en-US" sz="1275" dirty="0">
                  <a:solidFill>
                    <a:srgbClr val="000000"/>
                  </a:solidFill>
                  <a:latin typeface="Segoe UI Semibold" pitchFamily="34" charset="0"/>
                  <a:ea typeface="ＭＳ Ｐゴシック" charset="-128"/>
                </a:rPr>
                <a:t>Internal Testing</a:t>
              </a:r>
            </a:p>
          </p:txBody>
        </p:sp>
        <p:sp>
          <p:nvSpPr>
            <p:cNvPr id="20" name="TextBox 19"/>
            <p:cNvSpPr txBox="1"/>
            <p:nvPr/>
          </p:nvSpPr>
          <p:spPr>
            <a:xfrm rot="2561528">
              <a:off x="679608" y="4204384"/>
              <a:ext cx="1901372" cy="968177"/>
            </a:xfrm>
            <a:prstGeom prst="rect">
              <a:avLst/>
            </a:prstGeom>
            <a:noFill/>
          </p:spPr>
          <p:txBody>
            <a:bodyPr spcFirstLastPara="1">
              <a:prstTxWarp prst="textArchDown">
                <a:avLst/>
              </a:prstTxWarp>
              <a:spAutoFit/>
            </a:bodyPr>
            <a:lstStyle/>
            <a:p>
              <a:pPr algn="ctr">
                <a:defRPr/>
              </a:pPr>
              <a:r>
                <a:rPr lang="en-US" sz="1275" dirty="0">
                  <a:solidFill>
                    <a:srgbClr val="000000"/>
                  </a:solidFill>
                  <a:latin typeface="Segoe UI Semibold" pitchFamily="34" charset="0"/>
                  <a:ea typeface="ＭＳ Ｐゴシック" charset="-128"/>
                </a:rPr>
                <a:t>Beta Testing</a:t>
              </a:r>
            </a:p>
          </p:txBody>
        </p:sp>
        <p:grpSp>
          <p:nvGrpSpPr>
            <p:cNvPr id="21" name="Group 58"/>
            <p:cNvGrpSpPr/>
            <p:nvPr/>
          </p:nvGrpSpPr>
          <p:grpSpPr>
            <a:xfrm>
              <a:off x="1051992" y="2209800"/>
              <a:ext cx="1957735" cy="1664465"/>
              <a:chOff x="4606925" y="838200"/>
              <a:chExt cx="1957735" cy="1664465"/>
            </a:xfrm>
          </p:grpSpPr>
          <p:grpSp>
            <p:nvGrpSpPr>
              <p:cNvPr id="41" name="Group 57"/>
              <p:cNvGrpSpPr/>
              <p:nvPr/>
            </p:nvGrpSpPr>
            <p:grpSpPr>
              <a:xfrm>
                <a:off x="4606925" y="838200"/>
                <a:ext cx="1870075" cy="1531937"/>
                <a:chOff x="1176338" y="990600"/>
                <a:chExt cx="1870075" cy="1531937"/>
              </a:xfrm>
            </p:grpSpPr>
            <p:pic>
              <p:nvPicPr>
                <p:cNvPr id="43" name="Picture 35" descr="Shape-4"/>
                <p:cNvPicPr>
                  <a:picLocks noChangeAspect="1" noChangeArrowheads="1"/>
                </p:cNvPicPr>
                <p:nvPr/>
              </p:nvPicPr>
              <p:blipFill>
                <a:blip r:embed="rId11" cstate="print"/>
                <a:srcRect/>
                <a:stretch>
                  <a:fillRect/>
                </a:stretch>
              </p:blipFill>
              <p:spPr bwMode="auto">
                <a:xfrm>
                  <a:off x="1176338" y="990600"/>
                  <a:ext cx="1638300" cy="1531937"/>
                </a:xfrm>
                <a:prstGeom prst="rect">
                  <a:avLst/>
                </a:prstGeom>
                <a:noFill/>
                <a:ln w="9525">
                  <a:noFill/>
                  <a:miter lim="800000"/>
                  <a:headEnd/>
                  <a:tailEnd/>
                </a:ln>
              </p:spPr>
            </p:pic>
            <p:grpSp>
              <p:nvGrpSpPr>
                <p:cNvPr id="44" name="Group 56"/>
                <p:cNvGrpSpPr/>
                <p:nvPr/>
              </p:nvGrpSpPr>
              <p:grpSpPr>
                <a:xfrm>
                  <a:off x="1181100" y="1058862"/>
                  <a:ext cx="1865313" cy="1435100"/>
                  <a:chOff x="1181100" y="2266950"/>
                  <a:chExt cx="1865313" cy="1435100"/>
                </a:xfrm>
              </p:grpSpPr>
              <p:pic>
                <p:nvPicPr>
                  <p:cNvPr id="45" name="Picture 40" descr="Small-Swoosh-copy"/>
                  <p:cNvPicPr>
                    <a:picLocks noChangeAspect="1" noChangeArrowheads="1"/>
                  </p:cNvPicPr>
                  <p:nvPr/>
                </p:nvPicPr>
                <p:blipFill>
                  <a:blip r:embed="rId12" cstate="print"/>
                  <a:srcRect/>
                  <a:stretch>
                    <a:fillRect/>
                  </a:stretch>
                </p:blipFill>
                <p:spPr bwMode="auto">
                  <a:xfrm>
                    <a:off x="1181100" y="2266950"/>
                    <a:ext cx="1542413" cy="1435100"/>
                  </a:xfrm>
                  <a:prstGeom prst="rect">
                    <a:avLst/>
                  </a:prstGeom>
                  <a:noFill/>
                  <a:ln w="9525">
                    <a:noFill/>
                    <a:miter lim="800000"/>
                    <a:headEnd/>
                    <a:tailEnd/>
                  </a:ln>
                </p:spPr>
              </p:pic>
              <p:sp>
                <p:nvSpPr>
                  <p:cNvPr id="46" name="TextBox 45"/>
                  <p:cNvSpPr txBox="1"/>
                  <p:nvPr/>
                </p:nvSpPr>
                <p:spPr bwMode="auto">
                  <a:xfrm rot="19365343">
                    <a:off x="1269147" y="2550088"/>
                    <a:ext cx="1777266" cy="1048863"/>
                  </a:xfrm>
                  <a:prstGeom prst="rect">
                    <a:avLst/>
                  </a:prstGeom>
                  <a:noFill/>
                </p:spPr>
                <p:txBody>
                  <a:bodyPr spcFirstLastPara="1">
                    <a:prstTxWarp prst="textArchUp">
                      <a:avLst/>
                    </a:prstTxWarp>
                    <a:spAutoFit/>
                  </a:bodyPr>
                  <a:lstStyle/>
                  <a:p>
                    <a:pPr algn="ctr">
                      <a:defRPr/>
                    </a:pPr>
                    <a:r>
                      <a:rPr lang="en-US" sz="892" dirty="0">
                        <a:solidFill>
                          <a:srgbClr val="000000"/>
                        </a:solidFill>
                        <a:effectLst>
                          <a:outerShdw blurRad="38100" dist="38100" dir="2700000" algn="tl">
                            <a:srgbClr val="000000">
                              <a:alpha val="43137"/>
                            </a:srgbClr>
                          </a:outerShdw>
                        </a:effectLst>
                        <a:latin typeface="Segoe UI Semibold" pitchFamily="34" charset="0"/>
                        <a:ea typeface="ＭＳ Ｐゴシック" charset="-128"/>
                      </a:rPr>
                      <a:t>Incident Response</a:t>
                    </a:r>
                  </a:p>
                </p:txBody>
              </p:sp>
            </p:grpSp>
          </p:grpSp>
          <p:sp>
            <p:nvSpPr>
              <p:cNvPr id="42" name="TextBox 41"/>
              <p:cNvSpPr txBox="1"/>
              <p:nvPr/>
            </p:nvSpPr>
            <p:spPr>
              <a:xfrm rot="19157286">
                <a:off x="5174475" y="1551095"/>
                <a:ext cx="1390185" cy="951570"/>
              </a:xfrm>
              <a:prstGeom prst="rect">
                <a:avLst/>
              </a:prstGeom>
              <a:noFill/>
            </p:spPr>
            <p:txBody>
              <a:bodyPr spcFirstLastPara="1">
                <a:prstTxWarp prst="textArchUp">
                  <a:avLst>
                    <a:gd name="adj" fmla="val 10983668"/>
                  </a:avLst>
                </a:prstTxWarp>
                <a:spAutoFit/>
              </a:bodyPr>
              <a:lstStyle/>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Microsoft Security</a:t>
                </a:r>
                <a:br>
                  <a:rPr lang="en-US" sz="892" dirty="0">
                    <a:solidFill>
                      <a:srgbClr val="000000"/>
                    </a:solidFill>
                    <a:effectLst>
                      <a:glow rad="63500">
                        <a:srgbClr val="FFFFFF">
                          <a:alpha val="40000"/>
                        </a:srgbClr>
                      </a:glow>
                    </a:effectLst>
                    <a:latin typeface="Segoe UI Semibold" pitchFamily="34" charset="0"/>
                    <a:ea typeface="ＭＳ Ｐゴシック" charset="-128"/>
                  </a:rPr>
                </a:br>
                <a:r>
                  <a:rPr lang="en-US" sz="892" dirty="0">
                    <a:solidFill>
                      <a:srgbClr val="000000"/>
                    </a:solidFill>
                    <a:effectLst>
                      <a:glow rad="63500">
                        <a:srgbClr val="FFFFFF">
                          <a:alpha val="40000"/>
                        </a:srgbClr>
                      </a:glow>
                    </a:effectLst>
                    <a:latin typeface="Segoe UI Semibold" pitchFamily="34" charset="0"/>
                    <a:ea typeface="ＭＳ Ｐゴシック" charset="-128"/>
                  </a:rPr>
                  <a:t>Response Center</a:t>
                </a:r>
              </a:p>
            </p:txBody>
          </p:sp>
        </p:grpSp>
        <p:grpSp>
          <p:nvGrpSpPr>
            <p:cNvPr id="22" name="Group 54"/>
            <p:cNvGrpSpPr/>
            <p:nvPr/>
          </p:nvGrpSpPr>
          <p:grpSpPr>
            <a:xfrm>
              <a:off x="983730" y="2870997"/>
              <a:ext cx="2212293" cy="2343941"/>
              <a:chOff x="1109663" y="2870997"/>
              <a:chExt cx="2212293" cy="2343941"/>
            </a:xfrm>
          </p:grpSpPr>
          <p:pic>
            <p:nvPicPr>
              <p:cNvPr id="39" name="Picture 50" descr="Shape-1-copy-16"/>
              <p:cNvPicPr>
                <a:picLocks noChangeAspect="1" noChangeArrowheads="1"/>
              </p:cNvPicPr>
              <p:nvPr/>
            </p:nvPicPr>
            <p:blipFill>
              <a:blip r:embed="rId13" cstate="print"/>
              <a:srcRect/>
              <a:stretch>
                <a:fillRect/>
              </a:stretch>
            </p:blipFill>
            <p:spPr bwMode="auto">
              <a:xfrm>
                <a:off x="1109663" y="3554413"/>
                <a:ext cx="1574800" cy="1660525"/>
              </a:xfrm>
              <a:prstGeom prst="rect">
                <a:avLst/>
              </a:prstGeom>
              <a:noFill/>
              <a:ln w="9525">
                <a:noFill/>
                <a:miter lim="800000"/>
                <a:headEnd/>
                <a:tailEnd/>
              </a:ln>
            </p:spPr>
          </p:pic>
          <p:sp>
            <p:nvSpPr>
              <p:cNvPr id="40" name="TextBox 39"/>
              <p:cNvSpPr txBox="1"/>
              <p:nvPr/>
            </p:nvSpPr>
            <p:spPr>
              <a:xfrm rot="2877890">
                <a:off x="1554242" y="3083445"/>
                <a:ext cx="1980161" cy="1555266"/>
              </a:xfrm>
              <a:prstGeom prst="rect">
                <a:avLst/>
              </a:prstGeom>
              <a:noFill/>
            </p:spPr>
            <p:txBody>
              <a:bodyPr spcFirstLastPara="1" anchor="b">
                <a:prstTxWarp prst="textArchDown">
                  <a:avLst>
                    <a:gd name="adj" fmla="val 21527900"/>
                  </a:avLst>
                </a:prstTxWarp>
                <a:spAutoFit/>
              </a:bodyPr>
              <a:lstStyle/>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Final </a:t>
                </a:r>
              </a:p>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Security Review</a:t>
                </a:r>
              </a:p>
            </p:txBody>
          </p:sp>
        </p:grpSp>
        <p:grpSp>
          <p:nvGrpSpPr>
            <p:cNvPr id="23" name="Group 53"/>
            <p:cNvGrpSpPr/>
            <p:nvPr/>
          </p:nvGrpSpPr>
          <p:grpSpPr>
            <a:xfrm>
              <a:off x="2269605" y="4117975"/>
              <a:ext cx="1498600" cy="958850"/>
              <a:chOff x="2395538" y="4117975"/>
              <a:chExt cx="1498600" cy="958850"/>
            </a:xfrm>
          </p:grpSpPr>
          <p:pic>
            <p:nvPicPr>
              <p:cNvPr id="37" name="Picture 57" descr="Shape-1-copy-10"/>
              <p:cNvPicPr>
                <a:picLocks noChangeAspect="1" noChangeArrowheads="1"/>
              </p:cNvPicPr>
              <p:nvPr/>
            </p:nvPicPr>
            <p:blipFill>
              <a:blip r:embed="rId14" cstate="print"/>
              <a:srcRect/>
              <a:stretch>
                <a:fillRect/>
              </a:stretch>
            </p:blipFill>
            <p:spPr bwMode="auto">
              <a:xfrm rot="3586249">
                <a:off x="2665413" y="3848100"/>
                <a:ext cx="958850" cy="1498600"/>
              </a:xfrm>
              <a:prstGeom prst="rect">
                <a:avLst/>
              </a:prstGeom>
              <a:noFill/>
              <a:ln w="9525">
                <a:noFill/>
                <a:miter lim="800000"/>
                <a:headEnd/>
                <a:tailEnd/>
              </a:ln>
            </p:spPr>
          </p:pic>
          <p:sp>
            <p:nvSpPr>
              <p:cNvPr id="38" name="TextBox 37"/>
              <p:cNvSpPr txBox="1"/>
              <p:nvPr/>
            </p:nvSpPr>
            <p:spPr>
              <a:xfrm rot="20223496">
                <a:off x="2411035" y="4279058"/>
                <a:ext cx="1190172" cy="474325"/>
              </a:xfrm>
              <a:prstGeom prst="rect">
                <a:avLst/>
              </a:prstGeom>
              <a:noFill/>
            </p:spPr>
            <p:txBody>
              <a:bodyPr spcFirstLastPara="1">
                <a:prstTxWarp prst="textArchDown">
                  <a:avLst>
                    <a:gd name="adj" fmla="val 280642"/>
                  </a:avLst>
                </a:prstTxWarp>
                <a:spAutoFit/>
              </a:bodyPr>
              <a:lstStyle/>
              <a:p>
                <a:pPr algn="ctr">
                  <a:defRPr/>
                </a:pPr>
                <a:r>
                  <a:rPr lang="en-US" sz="892" dirty="0">
                    <a:solidFill>
                      <a:srgbClr val="000000"/>
                    </a:solidFill>
                    <a:effectLst>
                      <a:glow rad="63500">
                        <a:srgbClr val="FFFFFF">
                          <a:alpha val="40000"/>
                        </a:srgbClr>
                      </a:glow>
                    </a:effectLst>
                    <a:latin typeface="Segoe UI Semibold" pitchFamily="34" charset="0"/>
                    <a:ea typeface="ＭＳ Ｐゴシック" charset="-128"/>
                  </a:rPr>
                  <a:t>Verification</a:t>
                </a:r>
              </a:p>
            </p:txBody>
          </p:sp>
        </p:grpSp>
        <p:grpSp>
          <p:nvGrpSpPr>
            <p:cNvPr id="24" name="Group 71"/>
            <p:cNvGrpSpPr>
              <a:grpSpLocks/>
            </p:cNvGrpSpPr>
            <p:nvPr/>
          </p:nvGrpSpPr>
          <p:grpSpPr bwMode="auto">
            <a:xfrm>
              <a:off x="318202" y="3263900"/>
              <a:ext cx="942975" cy="947738"/>
              <a:chOff x="384175" y="3217863"/>
              <a:chExt cx="942975" cy="947737"/>
            </a:xfrm>
          </p:grpSpPr>
          <p:pic>
            <p:nvPicPr>
              <p:cNvPr id="35" name="Picture 43" descr="glowball"/>
              <p:cNvPicPr>
                <a:picLocks noChangeAspect="1" noChangeArrowheads="1"/>
              </p:cNvPicPr>
              <p:nvPr/>
            </p:nvPicPr>
            <p:blipFill>
              <a:blip r:embed="rId15" cstate="print"/>
              <a:srcRect/>
              <a:stretch>
                <a:fillRect/>
              </a:stretch>
            </p:blipFill>
            <p:spPr bwMode="auto">
              <a:xfrm>
                <a:off x="384175" y="3217863"/>
                <a:ext cx="942975" cy="947737"/>
              </a:xfrm>
              <a:prstGeom prst="rect">
                <a:avLst/>
              </a:prstGeom>
              <a:noFill/>
              <a:ln w="9525">
                <a:noFill/>
                <a:miter lim="800000"/>
                <a:headEnd/>
                <a:tailEnd/>
              </a:ln>
            </p:spPr>
          </p:pic>
          <p:sp>
            <p:nvSpPr>
              <p:cNvPr id="36" name="TextBox 35"/>
              <p:cNvSpPr txBox="1"/>
              <p:nvPr/>
            </p:nvSpPr>
            <p:spPr>
              <a:xfrm>
                <a:off x="449408" y="3579514"/>
                <a:ext cx="783771" cy="284513"/>
              </a:xfrm>
              <a:prstGeom prst="rect">
                <a:avLst/>
              </a:prstGeom>
              <a:noFill/>
            </p:spPr>
            <p:txBody>
              <a:bodyPr>
                <a:spAutoFit/>
              </a:bodyPr>
              <a:lstStyle/>
              <a:p>
                <a:pPr algn="ctr">
                  <a:defRPr/>
                </a:pPr>
                <a:r>
                  <a:rPr lang="en-US" sz="1020" b="1" dirty="0">
                    <a:solidFill>
                      <a:srgbClr val="000000"/>
                    </a:solidFill>
                    <a:effectLst>
                      <a:glow rad="63500">
                        <a:srgbClr val="FFFFFF">
                          <a:alpha val="40000"/>
                        </a:srgbClr>
                      </a:glow>
                    </a:effectLst>
                    <a:ea typeface="Segoe UI" pitchFamily="34" charset="0"/>
                    <a:cs typeface="Segoe UI" pitchFamily="34" charset="0"/>
                  </a:rPr>
                  <a:t>Release</a:t>
                </a:r>
              </a:p>
            </p:txBody>
          </p:sp>
        </p:grpSp>
        <p:grpSp>
          <p:nvGrpSpPr>
            <p:cNvPr id="25" name="Group 76"/>
            <p:cNvGrpSpPr>
              <a:grpSpLocks/>
            </p:cNvGrpSpPr>
            <p:nvPr/>
          </p:nvGrpSpPr>
          <p:grpSpPr bwMode="auto">
            <a:xfrm>
              <a:off x="4013581" y="3389871"/>
              <a:ext cx="661987" cy="663575"/>
              <a:chOff x="4145416" y="3359150"/>
              <a:chExt cx="661987" cy="663575"/>
            </a:xfrm>
          </p:grpSpPr>
          <p:grpSp>
            <p:nvGrpSpPr>
              <p:cNvPr id="31" name="Group 25"/>
              <p:cNvGrpSpPr>
                <a:grpSpLocks/>
              </p:cNvGrpSpPr>
              <p:nvPr/>
            </p:nvGrpSpPr>
            <p:grpSpPr bwMode="auto">
              <a:xfrm>
                <a:off x="4145416" y="3359150"/>
                <a:ext cx="661987" cy="663575"/>
                <a:chOff x="3405" y="1820"/>
                <a:chExt cx="568" cy="567"/>
              </a:xfrm>
            </p:grpSpPr>
            <p:pic>
              <p:nvPicPr>
                <p:cNvPr id="33" name="Picture 26" descr="Green-Ball"/>
                <p:cNvPicPr>
                  <a:picLocks noChangeAspect="1" noChangeArrowheads="1"/>
                </p:cNvPicPr>
                <p:nvPr/>
              </p:nvPicPr>
              <p:blipFill>
                <a:blip r:embed="rId16" cstate="print"/>
                <a:srcRect/>
                <a:stretch>
                  <a:fillRect/>
                </a:stretch>
              </p:blipFill>
              <p:spPr bwMode="auto">
                <a:xfrm>
                  <a:off x="3405" y="1820"/>
                  <a:ext cx="568" cy="567"/>
                </a:xfrm>
                <a:prstGeom prst="rect">
                  <a:avLst/>
                </a:prstGeom>
                <a:noFill/>
                <a:ln w="9525">
                  <a:noFill/>
                  <a:miter lim="800000"/>
                  <a:headEnd/>
                  <a:tailEnd/>
                </a:ln>
              </p:spPr>
            </p:pic>
            <p:pic>
              <p:nvPicPr>
                <p:cNvPr id="34" name="Picture 27" descr="white_rainbow"/>
                <p:cNvPicPr>
                  <a:picLocks noChangeAspect="1" noChangeArrowheads="1"/>
                </p:cNvPicPr>
                <p:nvPr/>
              </p:nvPicPr>
              <p:blipFill>
                <a:blip r:embed="rId8" cstate="print"/>
                <a:srcRect/>
                <a:stretch>
                  <a:fillRect/>
                </a:stretch>
              </p:blipFill>
              <p:spPr bwMode="auto">
                <a:xfrm>
                  <a:off x="3516" y="1820"/>
                  <a:ext cx="346" cy="190"/>
                </a:xfrm>
                <a:prstGeom prst="rect">
                  <a:avLst/>
                </a:prstGeom>
                <a:noFill/>
                <a:ln w="9525">
                  <a:noFill/>
                  <a:miter lim="800000"/>
                  <a:headEnd/>
                  <a:tailEnd/>
                </a:ln>
              </p:spPr>
            </p:pic>
          </p:grpSp>
          <p:sp>
            <p:nvSpPr>
              <p:cNvPr id="32" name="Down Arrow 31"/>
              <p:cNvSpPr/>
              <p:nvPr/>
            </p:nvSpPr>
            <p:spPr bwMode="auto">
              <a:xfrm>
                <a:off x="4243389" y="3530600"/>
                <a:ext cx="478971" cy="330200"/>
              </a:xfrm>
              <a:prstGeom prst="downArrow">
                <a:avLst/>
              </a:prstGeom>
              <a:solidFill>
                <a:srgbClr val="92D050"/>
              </a:solidFill>
              <a:ln w="12700" cap="flat" cmpd="sng" algn="ctr">
                <a:noFill/>
                <a:prstDash val="solid"/>
                <a:round/>
                <a:headEnd type="none" w="med" len="med"/>
                <a:tailEnd type="none" w="med" len="med"/>
              </a:ln>
              <a:effectLst>
                <a:innerShdw blurRad="114300">
                  <a:prstClr val="black"/>
                </a:innerShdw>
              </a:effectLst>
            </p:spPr>
            <p:txBody>
              <a:bodyPr wrap="none" anchor="ctr"/>
              <a:lstStyle/>
              <a:p>
                <a:pPr>
                  <a:defRPr/>
                </a:pPr>
                <a:endParaRPr lang="en-US" sz="1147" b="1" dirty="0">
                  <a:solidFill>
                    <a:srgbClr val="000000"/>
                  </a:solidFill>
                  <a:latin typeface="Segoe UI Semibold" pitchFamily="34" charset="0"/>
                  <a:ea typeface="ＭＳ Ｐゴシック" charset="-128"/>
                </a:endParaRPr>
              </a:p>
            </p:txBody>
          </p:sp>
        </p:grpSp>
        <p:grpSp>
          <p:nvGrpSpPr>
            <p:cNvPr id="26" name="Group 81"/>
            <p:cNvGrpSpPr>
              <a:grpSpLocks/>
            </p:cNvGrpSpPr>
            <p:nvPr/>
          </p:nvGrpSpPr>
          <p:grpSpPr bwMode="auto">
            <a:xfrm>
              <a:off x="2201342" y="5219518"/>
              <a:ext cx="663575" cy="661987"/>
              <a:chOff x="2327275" y="5150757"/>
              <a:chExt cx="663575" cy="661988"/>
            </a:xfrm>
          </p:grpSpPr>
          <p:grpSp>
            <p:nvGrpSpPr>
              <p:cNvPr id="27" name="Group 61"/>
              <p:cNvGrpSpPr>
                <a:grpSpLocks/>
              </p:cNvGrpSpPr>
              <p:nvPr/>
            </p:nvGrpSpPr>
            <p:grpSpPr bwMode="auto">
              <a:xfrm>
                <a:off x="2327275" y="5150757"/>
                <a:ext cx="663575" cy="661988"/>
                <a:chOff x="3405" y="1820"/>
                <a:chExt cx="568" cy="567"/>
              </a:xfrm>
            </p:grpSpPr>
            <p:pic>
              <p:nvPicPr>
                <p:cNvPr id="29" name="Picture 62" descr="Green-Ball"/>
                <p:cNvPicPr>
                  <a:picLocks noChangeAspect="1" noChangeArrowheads="1"/>
                </p:cNvPicPr>
                <p:nvPr/>
              </p:nvPicPr>
              <p:blipFill>
                <a:blip r:embed="rId17" cstate="print"/>
                <a:srcRect/>
                <a:stretch>
                  <a:fillRect/>
                </a:stretch>
              </p:blipFill>
              <p:spPr bwMode="auto">
                <a:xfrm>
                  <a:off x="3405" y="1820"/>
                  <a:ext cx="568" cy="567"/>
                </a:xfrm>
                <a:prstGeom prst="rect">
                  <a:avLst/>
                </a:prstGeom>
                <a:noFill/>
                <a:ln w="9525">
                  <a:noFill/>
                  <a:miter lim="800000"/>
                  <a:headEnd/>
                  <a:tailEnd/>
                </a:ln>
              </p:spPr>
            </p:pic>
            <p:pic>
              <p:nvPicPr>
                <p:cNvPr id="30" name="Picture 63" descr="white_rainbow"/>
                <p:cNvPicPr>
                  <a:picLocks noChangeAspect="1" noChangeArrowheads="1"/>
                </p:cNvPicPr>
                <p:nvPr/>
              </p:nvPicPr>
              <p:blipFill>
                <a:blip r:embed="rId8" cstate="print"/>
                <a:srcRect/>
                <a:stretch>
                  <a:fillRect/>
                </a:stretch>
              </p:blipFill>
              <p:spPr bwMode="auto">
                <a:xfrm>
                  <a:off x="3516" y="1820"/>
                  <a:ext cx="346" cy="190"/>
                </a:xfrm>
                <a:prstGeom prst="rect">
                  <a:avLst/>
                </a:prstGeom>
                <a:noFill/>
                <a:ln w="9525">
                  <a:noFill/>
                  <a:miter lim="800000"/>
                  <a:headEnd/>
                  <a:tailEnd/>
                </a:ln>
              </p:spPr>
            </p:pic>
          </p:grpSp>
          <p:sp>
            <p:nvSpPr>
              <p:cNvPr id="28" name="Down Arrow 27"/>
              <p:cNvSpPr/>
              <p:nvPr/>
            </p:nvSpPr>
            <p:spPr bwMode="auto">
              <a:xfrm rot="5400000">
                <a:off x="2414590" y="5323114"/>
                <a:ext cx="478971" cy="330200"/>
              </a:xfrm>
              <a:prstGeom prst="downArrow">
                <a:avLst/>
              </a:prstGeom>
              <a:solidFill>
                <a:srgbClr val="92D050"/>
              </a:solidFill>
              <a:ln w="12700" cap="flat" cmpd="sng" algn="ctr">
                <a:noFill/>
                <a:prstDash val="solid"/>
                <a:round/>
                <a:headEnd type="none" w="med" len="med"/>
                <a:tailEnd type="none" w="med" len="med"/>
              </a:ln>
              <a:effectLst>
                <a:innerShdw blurRad="114300">
                  <a:prstClr val="black"/>
                </a:innerShdw>
              </a:effectLst>
            </p:spPr>
            <p:txBody>
              <a:bodyPr wrap="none" anchor="ctr"/>
              <a:lstStyle/>
              <a:p>
                <a:pPr>
                  <a:defRPr/>
                </a:pPr>
                <a:endParaRPr lang="en-US" sz="1147" b="1" dirty="0">
                  <a:solidFill>
                    <a:srgbClr val="000000"/>
                  </a:solidFill>
                  <a:latin typeface="Segoe UI Semibold" pitchFamily="34" charset="0"/>
                  <a:ea typeface="ＭＳ Ｐゴシック" charset="-128"/>
                </a:endParaRPr>
              </a:p>
            </p:txBody>
          </p:sp>
        </p:grpSp>
      </p:grpSp>
    </p:spTree>
    <p:extLst>
      <p:ext uri="{BB962C8B-B14F-4D97-AF65-F5344CB8AC3E}">
        <p14:creationId xmlns:p14="http://schemas.microsoft.com/office/powerpoint/2010/main" val="22953006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Protecting the Host</a:t>
            </a:r>
            <a:endParaRPr lang="en-US" dirty="0"/>
          </a:p>
        </p:txBody>
      </p:sp>
      <p:sp>
        <p:nvSpPr>
          <p:cNvPr id="2" name="Text Placeholder 1"/>
          <p:cNvSpPr>
            <a:spLocks noGrp="1"/>
          </p:cNvSpPr>
          <p:nvPr>
            <p:ph type="body" sz="quarter" idx="11"/>
          </p:nvPr>
        </p:nvSpPr>
        <p:spPr/>
        <p:txBody>
          <a:bodyPr/>
          <a:lstStyle/>
          <a:p>
            <a:r>
              <a:rPr lang="en-US" sz="3600" dirty="0" smtClean="0"/>
              <a:t>Reduce attack surface</a:t>
            </a:r>
          </a:p>
          <a:p>
            <a:pPr lvl="1"/>
            <a:r>
              <a:rPr lang="en-US" sz="2000" dirty="0" smtClean="0"/>
              <a:t>Use server core</a:t>
            </a:r>
          </a:p>
          <a:p>
            <a:pPr lvl="1"/>
            <a:r>
              <a:rPr lang="en-US" sz="2000" dirty="0"/>
              <a:t>Don’t install other </a:t>
            </a:r>
            <a:r>
              <a:rPr lang="en-US" sz="2000" dirty="0" smtClean="0"/>
              <a:t>roles on the host</a:t>
            </a:r>
          </a:p>
          <a:p>
            <a:pPr lvl="1"/>
            <a:r>
              <a:rPr lang="en-US" sz="2000" dirty="0" smtClean="0"/>
              <a:t>Don’t install third party apps on the host (including anti-virus)</a:t>
            </a:r>
          </a:p>
          <a:p>
            <a:r>
              <a:rPr lang="en-US" sz="3600" dirty="0" smtClean="0"/>
              <a:t>Stay up to date</a:t>
            </a:r>
          </a:p>
          <a:p>
            <a:pPr lvl="1"/>
            <a:r>
              <a:rPr lang="en-US" sz="2000" dirty="0" smtClean="0"/>
              <a:t>Patching</a:t>
            </a:r>
          </a:p>
          <a:p>
            <a:pPr lvl="2"/>
            <a:r>
              <a:rPr lang="en-US" sz="2000" dirty="0" smtClean="0"/>
              <a:t>Management Operating System</a:t>
            </a:r>
          </a:p>
          <a:p>
            <a:pPr lvl="2"/>
            <a:r>
              <a:rPr lang="en-US" sz="2000" dirty="0" smtClean="0"/>
              <a:t>Integration Components</a:t>
            </a:r>
            <a:endParaRPr lang="en-US" sz="2000" dirty="0"/>
          </a:p>
          <a:p>
            <a:pPr lvl="1"/>
            <a:r>
              <a:rPr lang="en-US" sz="2000" dirty="0" smtClean="0"/>
              <a:t>Drivers</a:t>
            </a:r>
          </a:p>
          <a:p>
            <a:pPr lvl="2"/>
            <a:r>
              <a:rPr lang="en-US" sz="2000" dirty="0" err="1" smtClean="0"/>
              <a:t>RemoteFX</a:t>
            </a:r>
            <a:endParaRPr lang="en-US" sz="2000" dirty="0" smtClean="0"/>
          </a:p>
          <a:p>
            <a:pPr lvl="2"/>
            <a:r>
              <a:rPr lang="en-US" sz="2000" dirty="0" err="1" smtClean="0"/>
              <a:t>VirtualFC</a:t>
            </a:r>
            <a:endParaRPr lang="en-US" sz="2000" dirty="0" smtClean="0"/>
          </a:p>
          <a:p>
            <a:pPr lvl="2"/>
            <a:r>
              <a:rPr lang="en-US" sz="2000" dirty="0" smtClean="0"/>
              <a:t>SR-IOV</a:t>
            </a:r>
          </a:p>
          <a:p>
            <a:pPr lvl="2"/>
            <a:r>
              <a:rPr lang="en-US" sz="2000" dirty="0" smtClean="0"/>
              <a:t>…</a:t>
            </a:r>
            <a:endParaRPr lang="en-US" sz="2000" dirty="0"/>
          </a:p>
        </p:txBody>
      </p:sp>
    </p:spTree>
    <p:extLst>
      <p:ext uri="{BB962C8B-B14F-4D97-AF65-F5344CB8AC3E}">
        <p14:creationId xmlns:p14="http://schemas.microsoft.com/office/powerpoint/2010/main" val="62753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500"/>
                                        <p:tgtEl>
                                          <p:spTgt spid="2">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8" y="2125662"/>
            <a:ext cx="5852160" cy="1831975"/>
          </a:xfrm>
        </p:spPr>
        <p:txBody>
          <a:bodyPr/>
          <a:lstStyle/>
          <a:p>
            <a:r>
              <a:rPr lang="en-US" sz="6000" dirty="0" smtClean="0"/>
              <a:t>Management and Network Security</a:t>
            </a:r>
            <a:endParaRPr lang="en-US" sz="6000" dirty="0"/>
          </a:p>
        </p:txBody>
      </p:sp>
      <p:pic>
        <p:nvPicPr>
          <p:cNvPr id="3" name="Picture 1"/>
          <p:cNvPicPr>
            <a:picLocks noChangeAspect="1"/>
          </p:cNvPicPr>
          <p:nvPr/>
        </p:nvPicPr>
        <p:blipFill rotWithShape="1">
          <a:blip r:embed="rId3"/>
          <a:srcRect b="26478"/>
          <a:stretch/>
        </p:blipFill>
        <p:spPr>
          <a:xfrm>
            <a:off x="7589822" y="2308555"/>
            <a:ext cx="4389072" cy="4301531"/>
          </a:xfrm>
          <a:prstGeom prst="rect">
            <a:avLst/>
          </a:prstGeom>
        </p:spPr>
      </p:pic>
    </p:spTree>
    <p:extLst>
      <p:ext uri="{BB962C8B-B14F-4D97-AF65-F5344CB8AC3E}">
        <p14:creationId xmlns:p14="http://schemas.microsoft.com/office/powerpoint/2010/main" val="12036463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Secure Design and Best Practices for Your Private Cloud </a:t>
            </a:r>
          </a:p>
        </p:txBody>
      </p:sp>
      <p:sp>
        <p:nvSpPr>
          <p:cNvPr id="3" name="Text Placeholder 2"/>
          <p:cNvSpPr>
            <a:spLocks noGrp="1"/>
          </p:cNvSpPr>
          <p:nvPr>
            <p:ph type="body" sz="quarter" idx="14"/>
          </p:nvPr>
        </p:nvSpPr>
        <p:spPr/>
        <p:txBody>
          <a:bodyPr/>
          <a:lstStyle/>
          <a:p>
            <a:r>
              <a:rPr lang="en-US" dirty="0" smtClean="0"/>
              <a:t>Sam Chandrashekar</a:t>
            </a:r>
          </a:p>
          <a:p>
            <a:r>
              <a:rPr lang="en-US" smtClean="0"/>
              <a:t>Patrick Lang</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a:t>DCIM-B219</a:t>
            </a:r>
          </a:p>
        </p:txBody>
      </p:sp>
    </p:spTree>
    <p:extLst>
      <p:ext uri="{BB962C8B-B14F-4D97-AF65-F5344CB8AC3E}">
        <p14:creationId xmlns:p14="http://schemas.microsoft.com/office/powerpoint/2010/main" val="330112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loud 13"/>
          <p:cNvSpPr/>
          <p:nvPr/>
        </p:nvSpPr>
        <p:spPr bwMode="auto">
          <a:xfrm>
            <a:off x="3017872" y="1028409"/>
            <a:ext cx="8869583" cy="160454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Network Isolation</a:t>
            </a:r>
            <a:endParaRPr lang="en-US" dirty="0"/>
          </a:p>
        </p:txBody>
      </p:sp>
      <p:sp>
        <p:nvSpPr>
          <p:cNvPr id="24" name="Freeform 23"/>
          <p:cNvSpPr/>
          <p:nvPr/>
        </p:nvSpPr>
        <p:spPr>
          <a:xfrm>
            <a:off x="5714130" y="5878704"/>
            <a:ext cx="3657557" cy="871229"/>
          </a:xfrm>
          <a:custGeom>
            <a:avLst/>
            <a:gdLst>
              <a:gd name="connsiteX0" fmla="*/ 0 w 3657557"/>
              <a:gd name="connsiteY0" fmla="*/ 87123 h 871229"/>
              <a:gd name="connsiteX1" fmla="*/ 87123 w 3657557"/>
              <a:gd name="connsiteY1" fmla="*/ 0 h 871229"/>
              <a:gd name="connsiteX2" fmla="*/ 3570434 w 3657557"/>
              <a:gd name="connsiteY2" fmla="*/ 0 h 871229"/>
              <a:gd name="connsiteX3" fmla="*/ 3657557 w 3657557"/>
              <a:gd name="connsiteY3" fmla="*/ 87123 h 871229"/>
              <a:gd name="connsiteX4" fmla="*/ 3657557 w 3657557"/>
              <a:gd name="connsiteY4" fmla="*/ 784106 h 871229"/>
              <a:gd name="connsiteX5" fmla="*/ 3570434 w 3657557"/>
              <a:gd name="connsiteY5" fmla="*/ 871229 h 871229"/>
              <a:gd name="connsiteX6" fmla="*/ 87123 w 3657557"/>
              <a:gd name="connsiteY6" fmla="*/ 871229 h 871229"/>
              <a:gd name="connsiteX7" fmla="*/ 0 w 3657557"/>
              <a:gd name="connsiteY7" fmla="*/ 784106 h 871229"/>
              <a:gd name="connsiteX8" fmla="*/ 0 w 3657557"/>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557" h="871229">
                <a:moveTo>
                  <a:pt x="0" y="87123"/>
                </a:moveTo>
                <a:cubicBezTo>
                  <a:pt x="0" y="39006"/>
                  <a:pt x="39006" y="0"/>
                  <a:pt x="87123" y="0"/>
                </a:cubicBezTo>
                <a:lnTo>
                  <a:pt x="3570434" y="0"/>
                </a:lnTo>
                <a:cubicBezTo>
                  <a:pt x="3618551" y="0"/>
                  <a:pt x="3657557" y="39006"/>
                  <a:pt x="3657557" y="87123"/>
                </a:cubicBezTo>
                <a:lnTo>
                  <a:pt x="3657557" y="784106"/>
                </a:lnTo>
                <a:cubicBezTo>
                  <a:pt x="3657557" y="832223"/>
                  <a:pt x="3618551" y="871229"/>
                  <a:pt x="3570434" y="871229"/>
                </a:cubicBezTo>
                <a:lnTo>
                  <a:pt x="87123" y="871229"/>
                </a:lnTo>
                <a:cubicBezTo>
                  <a:pt x="39006" y="871229"/>
                  <a:pt x="0" y="832223"/>
                  <a:pt x="0" y="784106"/>
                </a:cubicBezTo>
                <a:lnTo>
                  <a:pt x="0" y="871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File Server</a:t>
            </a:r>
            <a:endParaRPr lang="en-US" sz="3500" dirty="0">
              <a:solidFill>
                <a:srgbClr val="FFFFFF"/>
              </a:solidFill>
            </a:endParaRPr>
          </a:p>
        </p:txBody>
      </p:sp>
      <p:sp>
        <p:nvSpPr>
          <p:cNvPr id="25" name="Freeform 24"/>
          <p:cNvSpPr/>
          <p:nvPr/>
        </p:nvSpPr>
        <p:spPr>
          <a:xfrm>
            <a:off x="3471864" y="2644707"/>
            <a:ext cx="3953674"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26" name="Freeform 25"/>
          <p:cNvSpPr/>
          <p:nvPr/>
        </p:nvSpPr>
        <p:spPr>
          <a:xfrm>
            <a:off x="3617416" y="1395784"/>
            <a:ext cx="1097301" cy="871229"/>
          </a:xfrm>
          <a:custGeom>
            <a:avLst/>
            <a:gdLst>
              <a:gd name="connsiteX0" fmla="*/ 0 w 1097301"/>
              <a:gd name="connsiteY0" fmla="*/ 87123 h 871229"/>
              <a:gd name="connsiteX1" fmla="*/ 87123 w 1097301"/>
              <a:gd name="connsiteY1" fmla="*/ 0 h 871229"/>
              <a:gd name="connsiteX2" fmla="*/ 1010178 w 1097301"/>
              <a:gd name="connsiteY2" fmla="*/ 0 h 871229"/>
              <a:gd name="connsiteX3" fmla="*/ 1097301 w 1097301"/>
              <a:gd name="connsiteY3" fmla="*/ 87123 h 871229"/>
              <a:gd name="connsiteX4" fmla="*/ 1097301 w 1097301"/>
              <a:gd name="connsiteY4" fmla="*/ 784106 h 871229"/>
              <a:gd name="connsiteX5" fmla="*/ 1010178 w 1097301"/>
              <a:gd name="connsiteY5" fmla="*/ 871229 h 871229"/>
              <a:gd name="connsiteX6" fmla="*/ 87123 w 1097301"/>
              <a:gd name="connsiteY6" fmla="*/ 871229 h 871229"/>
              <a:gd name="connsiteX7" fmla="*/ 0 w 1097301"/>
              <a:gd name="connsiteY7" fmla="*/ 784106 h 871229"/>
              <a:gd name="connsiteX8" fmla="*/ 0 w 1097301"/>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301" h="871229">
                <a:moveTo>
                  <a:pt x="0" y="87123"/>
                </a:moveTo>
                <a:cubicBezTo>
                  <a:pt x="0" y="39006"/>
                  <a:pt x="39006" y="0"/>
                  <a:pt x="87123" y="0"/>
                </a:cubicBezTo>
                <a:lnTo>
                  <a:pt x="1010178" y="0"/>
                </a:lnTo>
                <a:cubicBezTo>
                  <a:pt x="1058295" y="0"/>
                  <a:pt x="1097301" y="39006"/>
                  <a:pt x="1097301" y="87123"/>
                </a:cubicBezTo>
                <a:lnTo>
                  <a:pt x="1097301" y="784106"/>
                </a:lnTo>
                <a:cubicBezTo>
                  <a:pt x="1097301" y="832223"/>
                  <a:pt x="1058295" y="871229"/>
                  <a:pt x="1010178" y="871229"/>
                </a:cubicBezTo>
                <a:lnTo>
                  <a:pt x="87123" y="871229"/>
                </a:lnTo>
                <a:cubicBezTo>
                  <a:pt x="39006" y="871229"/>
                  <a:pt x="0" y="832223"/>
                  <a:pt x="0" y="784106"/>
                </a:cubicBezTo>
                <a:lnTo>
                  <a:pt x="0" y="8712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VM</a:t>
            </a:r>
            <a:endParaRPr lang="en-US" sz="3500" dirty="0">
              <a:solidFill>
                <a:srgbClr val="FFFFFF"/>
              </a:solidFill>
            </a:endParaRPr>
          </a:p>
        </p:txBody>
      </p:sp>
      <p:sp>
        <p:nvSpPr>
          <p:cNvPr id="27" name="Freeform 26"/>
          <p:cNvSpPr/>
          <p:nvPr/>
        </p:nvSpPr>
        <p:spPr>
          <a:xfrm>
            <a:off x="4900051" y="1395784"/>
            <a:ext cx="1097301" cy="871229"/>
          </a:xfrm>
          <a:custGeom>
            <a:avLst/>
            <a:gdLst>
              <a:gd name="connsiteX0" fmla="*/ 0 w 1097301"/>
              <a:gd name="connsiteY0" fmla="*/ 87123 h 871229"/>
              <a:gd name="connsiteX1" fmla="*/ 87123 w 1097301"/>
              <a:gd name="connsiteY1" fmla="*/ 0 h 871229"/>
              <a:gd name="connsiteX2" fmla="*/ 1010178 w 1097301"/>
              <a:gd name="connsiteY2" fmla="*/ 0 h 871229"/>
              <a:gd name="connsiteX3" fmla="*/ 1097301 w 1097301"/>
              <a:gd name="connsiteY3" fmla="*/ 87123 h 871229"/>
              <a:gd name="connsiteX4" fmla="*/ 1097301 w 1097301"/>
              <a:gd name="connsiteY4" fmla="*/ 784106 h 871229"/>
              <a:gd name="connsiteX5" fmla="*/ 1010178 w 1097301"/>
              <a:gd name="connsiteY5" fmla="*/ 871229 h 871229"/>
              <a:gd name="connsiteX6" fmla="*/ 87123 w 1097301"/>
              <a:gd name="connsiteY6" fmla="*/ 871229 h 871229"/>
              <a:gd name="connsiteX7" fmla="*/ 0 w 1097301"/>
              <a:gd name="connsiteY7" fmla="*/ 784106 h 871229"/>
              <a:gd name="connsiteX8" fmla="*/ 0 w 1097301"/>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301" h="871229">
                <a:moveTo>
                  <a:pt x="0" y="87123"/>
                </a:moveTo>
                <a:cubicBezTo>
                  <a:pt x="0" y="39006"/>
                  <a:pt x="39006" y="0"/>
                  <a:pt x="87123" y="0"/>
                </a:cubicBezTo>
                <a:lnTo>
                  <a:pt x="1010178" y="0"/>
                </a:lnTo>
                <a:cubicBezTo>
                  <a:pt x="1058295" y="0"/>
                  <a:pt x="1097301" y="39006"/>
                  <a:pt x="1097301" y="87123"/>
                </a:cubicBezTo>
                <a:lnTo>
                  <a:pt x="1097301" y="784106"/>
                </a:lnTo>
                <a:cubicBezTo>
                  <a:pt x="1097301" y="832223"/>
                  <a:pt x="1058295" y="871229"/>
                  <a:pt x="1010178" y="871229"/>
                </a:cubicBezTo>
                <a:lnTo>
                  <a:pt x="87123" y="871229"/>
                </a:lnTo>
                <a:cubicBezTo>
                  <a:pt x="39006" y="871229"/>
                  <a:pt x="0" y="832223"/>
                  <a:pt x="0" y="784106"/>
                </a:cubicBezTo>
                <a:lnTo>
                  <a:pt x="0" y="8712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VM</a:t>
            </a:r>
            <a:endParaRPr lang="en-US" sz="3500" dirty="0">
              <a:solidFill>
                <a:srgbClr val="FFFFFF"/>
              </a:solidFill>
            </a:endParaRPr>
          </a:p>
        </p:txBody>
      </p:sp>
      <p:sp>
        <p:nvSpPr>
          <p:cNvPr id="28" name="Freeform 27"/>
          <p:cNvSpPr/>
          <p:nvPr/>
        </p:nvSpPr>
        <p:spPr>
          <a:xfrm>
            <a:off x="6182685" y="1395784"/>
            <a:ext cx="1097301" cy="871229"/>
          </a:xfrm>
          <a:custGeom>
            <a:avLst/>
            <a:gdLst>
              <a:gd name="connsiteX0" fmla="*/ 0 w 1097301"/>
              <a:gd name="connsiteY0" fmla="*/ 87123 h 871229"/>
              <a:gd name="connsiteX1" fmla="*/ 87123 w 1097301"/>
              <a:gd name="connsiteY1" fmla="*/ 0 h 871229"/>
              <a:gd name="connsiteX2" fmla="*/ 1010178 w 1097301"/>
              <a:gd name="connsiteY2" fmla="*/ 0 h 871229"/>
              <a:gd name="connsiteX3" fmla="*/ 1097301 w 1097301"/>
              <a:gd name="connsiteY3" fmla="*/ 87123 h 871229"/>
              <a:gd name="connsiteX4" fmla="*/ 1097301 w 1097301"/>
              <a:gd name="connsiteY4" fmla="*/ 784106 h 871229"/>
              <a:gd name="connsiteX5" fmla="*/ 1010178 w 1097301"/>
              <a:gd name="connsiteY5" fmla="*/ 871229 h 871229"/>
              <a:gd name="connsiteX6" fmla="*/ 87123 w 1097301"/>
              <a:gd name="connsiteY6" fmla="*/ 871229 h 871229"/>
              <a:gd name="connsiteX7" fmla="*/ 0 w 1097301"/>
              <a:gd name="connsiteY7" fmla="*/ 784106 h 871229"/>
              <a:gd name="connsiteX8" fmla="*/ 0 w 1097301"/>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301" h="871229">
                <a:moveTo>
                  <a:pt x="0" y="87123"/>
                </a:moveTo>
                <a:cubicBezTo>
                  <a:pt x="0" y="39006"/>
                  <a:pt x="39006" y="0"/>
                  <a:pt x="87123" y="0"/>
                </a:cubicBezTo>
                <a:lnTo>
                  <a:pt x="1010178" y="0"/>
                </a:lnTo>
                <a:cubicBezTo>
                  <a:pt x="1058295" y="0"/>
                  <a:pt x="1097301" y="39006"/>
                  <a:pt x="1097301" y="87123"/>
                </a:cubicBezTo>
                <a:lnTo>
                  <a:pt x="1097301" y="784106"/>
                </a:lnTo>
                <a:cubicBezTo>
                  <a:pt x="1097301" y="832223"/>
                  <a:pt x="1058295" y="871229"/>
                  <a:pt x="1010178" y="871229"/>
                </a:cubicBezTo>
                <a:lnTo>
                  <a:pt x="87123" y="871229"/>
                </a:lnTo>
                <a:cubicBezTo>
                  <a:pt x="39006" y="871229"/>
                  <a:pt x="0" y="832223"/>
                  <a:pt x="0" y="784106"/>
                </a:cubicBezTo>
                <a:lnTo>
                  <a:pt x="0" y="8712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VM</a:t>
            </a:r>
            <a:endParaRPr lang="en-US" sz="3500" dirty="0">
              <a:solidFill>
                <a:srgbClr val="FFFFFF"/>
              </a:solidFill>
            </a:endParaRPr>
          </a:p>
        </p:txBody>
      </p:sp>
      <p:sp>
        <p:nvSpPr>
          <p:cNvPr id="29" name="Freeform 28"/>
          <p:cNvSpPr/>
          <p:nvPr/>
        </p:nvSpPr>
        <p:spPr>
          <a:xfrm>
            <a:off x="7796204" y="2644707"/>
            <a:ext cx="3953674"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30" name="Freeform 29"/>
          <p:cNvSpPr/>
          <p:nvPr/>
        </p:nvSpPr>
        <p:spPr>
          <a:xfrm>
            <a:off x="7941756" y="1395784"/>
            <a:ext cx="1097301" cy="871229"/>
          </a:xfrm>
          <a:custGeom>
            <a:avLst/>
            <a:gdLst>
              <a:gd name="connsiteX0" fmla="*/ 0 w 1097301"/>
              <a:gd name="connsiteY0" fmla="*/ 87123 h 871229"/>
              <a:gd name="connsiteX1" fmla="*/ 87123 w 1097301"/>
              <a:gd name="connsiteY1" fmla="*/ 0 h 871229"/>
              <a:gd name="connsiteX2" fmla="*/ 1010178 w 1097301"/>
              <a:gd name="connsiteY2" fmla="*/ 0 h 871229"/>
              <a:gd name="connsiteX3" fmla="*/ 1097301 w 1097301"/>
              <a:gd name="connsiteY3" fmla="*/ 87123 h 871229"/>
              <a:gd name="connsiteX4" fmla="*/ 1097301 w 1097301"/>
              <a:gd name="connsiteY4" fmla="*/ 784106 h 871229"/>
              <a:gd name="connsiteX5" fmla="*/ 1010178 w 1097301"/>
              <a:gd name="connsiteY5" fmla="*/ 871229 h 871229"/>
              <a:gd name="connsiteX6" fmla="*/ 87123 w 1097301"/>
              <a:gd name="connsiteY6" fmla="*/ 871229 h 871229"/>
              <a:gd name="connsiteX7" fmla="*/ 0 w 1097301"/>
              <a:gd name="connsiteY7" fmla="*/ 784106 h 871229"/>
              <a:gd name="connsiteX8" fmla="*/ 0 w 1097301"/>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301" h="871229">
                <a:moveTo>
                  <a:pt x="0" y="87123"/>
                </a:moveTo>
                <a:cubicBezTo>
                  <a:pt x="0" y="39006"/>
                  <a:pt x="39006" y="0"/>
                  <a:pt x="87123" y="0"/>
                </a:cubicBezTo>
                <a:lnTo>
                  <a:pt x="1010178" y="0"/>
                </a:lnTo>
                <a:cubicBezTo>
                  <a:pt x="1058295" y="0"/>
                  <a:pt x="1097301" y="39006"/>
                  <a:pt x="1097301" y="87123"/>
                </a:cubicBezTo>
                <a:lnTo>
                  <a:pt x="1097301" y="784106"/>
                </a:lnTo>
                <a:cubicBezTo>
                  <a:pt x="1097301" y="832223"/>
                  <a:pt x="1058295" y="871229"/>
                  <a:pt x="1010178" y="871229"/>
                </a:cubicBezTo>
                <a:lnTo>
                  <a:pt x="87123" y="871229"/>
                </a:lnTo>
                <a:cubicBezTo>
                  <a:pt x="39006" y="871229"/>
                  <a:pt x="0" y="832223"/>
                  <a:pt x="0" y="784106"/>
                </a:cubicBezTo>
                <a:lnTo>
                  <a:pt x="0" y="8712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VM</a:t>
            </a:r>
            <a:endParaRPr lang="en-US" sz="3500" dirty="0">
              <a:solidFill>
                <a:srgbClr val="FFFFFF"/>
              </a:solidFill>
            </a:endParaRPr>
          </a:p>
        </p:txBody>
      </p:sp>
      <p:sp>
        <p:nvSpPr>
          <p:cNvPr id="31" name="Freeform 30"/>
          <p:cNvSpPr/>
          <p:nvPr/>
        </p:nvSpPr>
        <p:spPr>
          <a:xfrm>
            <a:off x="9224390" y="1395784"/>
            <a:ext cx="1097301" cy="871229"/>
          </a:xfrm>
          <a:custGeom>
            <a:avLst/>
            <a:gdLst>
              <a:gd name="connsiteX0" fmla="*/ 0 w 1097301"/>
              <a:gd name="connsiteY0" fmla="*/ 87123 h 871229"/>
              <a:gd name="connsiteX1" fmla="*/ 87123 w 1097301"/>
              <a:gd name="connsiteY1" fmla="*/ 0 h 871229"/>
              <a:gd name="connsiteX2" fmla="*/ 1010178 w 1097301"/>
              <a:gd name="connsiteY2" fmla="*/ 0 h 871229"/>
              <a:gd name="connsiteX3" fmla="*/ 1097301 w 1097301"/>
              <a:gd name="connsiteY3" fmla="*/ 87123 h 871229"/>
              <a:gd name="connsiteX4" fmla="*/ 1097301 w 1097301"/>
              <a:gd name="connsiteY4" fmla="*/ 784106 h 871229"/>
              <a:gd name="connsiteX5" fmla="*/ 1010178 w 1097301"/>
              <a:gd name="connsiteY5" fmla="*/ 871229 h 871229"/>
              <a:gd name="connsiteX6" fmla="*/ 87123 w 1097301"/>
              <a:gd name="connsiteY6" fmla="*/ 871229 h 871229"/>
              <a:gd name="connsiteX7" fmla="*/ 0 w 1097301"/>
              <a:gd name="connsiteY7" fmla="*/ 784106 h 871229"/>
              <a:gd name="connsiteX8" fmla="*/ 0 w 1097301"/>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301" h="871229">
                <a:moveTo>
                  <a:pt x="0" y="87123"/>
                </a:moveTo>
                <a:cubicBezTo>
                  <a:pt x="0" y="39006"/>
                  <a:pt x="39006" y="0"/>
                  <a:pt x="87123" y="0"/>
                </a:cubicBezTo>
                <a:lnTo>
                  <a:pt x="1010178" y="0"/>
                </a:lnTo>
                <a:cubicBezTo>
                  <a:pt x="1058295" y="0"/>
                  <a:pt x="1097301" y="39006"/>
                  <a:pt x="1097301" y="87123"/>
                </a:cubicBezTo>
                <a:lnTo>
                  <a:pt x="1097301" y="784106"/>
                </a:lnTo>
                <a:cubicBezTo>
                  <a:pt x="1097301" y="832223"/>
                  <a:pt x="1058295" y="871229"/>
                  <a:pt x="1010178" y="871229"/>
                </a:cubicBezTo>
                <a:lnTo>
                  <a:pt x="87123" y="871229"/>
                </a:lnTo>
                <a:cubicBezTo>
                  <a:pt x="39006" y="871229"/>
                  <a:pt x="0" y="832223"/>
                  <a:pt x="0" y="784106"/>
                </a:cubicBezTo>
                <a:lnTo>
                  <a:pt x="0" y="8712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VM</a:t>
            </a:r>
            <a:endParaRPr lang="en-US" sz="3500" dirty="0">
              <a:solidFill>
                <a:srgbClr val="FFFFFF"/>
              </a:solidFill>
            </a:endParaRPr>
          </a:p>
        </p:txBody>
      </p:sp>
      <p:sp>
        <p:nvSpPr>
          <p:cNvPr id="32" name="Freeform 31"/>
          <p:cNvSpPr/>
          <p:nvPr/>
        </p:nvSpPr>
        <p:spPr>
          <a:xfrm>
            <a:off x="10507024" y="1395784"/>
            <a:ext cx="1097301" cy="871229"/>
          </a:xfrm>
          <a:custGeom>
            <a:avLst/>
            <a:gdLst>
              <a:gd name="connsiteX0" fmla="*/ 0 w 1097301"/>
              <a:gd name="connsiteY0" fmla="*/ 87123 h 871229"/>
              <a:gd name="connsiteX1" fmla="*/ 87123 w 1097301"/>
              <a:gd name="connsiteY1" fmla="*/ 0 h 871229"/>
              <a:gd name="connsiteX2" fmla="*/ 1010178 w 1097301"/>
              <a:gd name="connsiteY2" fmla="*/ 0 h 871229"/>
              <a:gd name="connsiteX3" fmla="*/ 1097301 w 1097301"/>
              <a:gd name="connsiteY3" fmla="*/ 87123 h 871229"/>
              <a:gd name="connsiteX4" fmla="*/ 1097301 w 1097301"/>
              <a:gd name="connsiteY4" fmla="*/ 784106 h 871229"/>
              <a:gd name="connsiteX5" fmla="*/ 1010178 w 1097301"/>
              <a:gd name="connsiteY5" fmla="*/ 871229 h 871229"/>
              <a:gd name="connsiteX6" fmla="*/ 87123 w 1097301"/>
              <a:gd name="connsiteY6" fmla="*/ 871229 h 871229"/>
              <a:gd name="connsiteX7" fmla="*/ 0 w 1097301"/>
              <a:gd name="connsiteY7" fmla="*/ 784106 h 871229"/>
              <a:gd name="connsiteX8" fmla="*/ 0 w 1097301"/>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301" h="871229">
                <a:moveTo>
                  <a:pt x="0" y="87123"/>
                </a:moveTo>
                <a:cubicBezTo>
                  <a:pt x="0" y="39006"/>
                  <a:pt x="39006" y="0"/>
                  <a:pt x="87123" y="0"/>
                </a:cubicBezTo>
                <a:lnTo>
                  <a:pt x="1010178" y="0"/>
                </a:lnTo>
                <a:cubicBezTo>
                  <a:pt x="1058295" y="0"/>
                  <a:pt x="1097301" y="39006"/>
                  <a:pt x="1097301" y="87123"/>
                </a:cubicBezTo>
                <a:lnTo>
                  <a:pt x="1097301" y="784106"/>
                </a:lnTo>
                <a:cubicBezTo>
                  <a:pt x="1097301" y="832223"/>
                  <a:pt x="1058295" y="871229"/>
                  <a:pt x="1010178" y="871229"/>
                </a:cubicBezTo>
                <a:lnTo>
                  <a:pt x="87123" y="871229"/>
                </a:lnTo>
                <a:cubicBezTo>
                  <a:pt x="39006" y="871229"/>
                  <a:pt x="0" y="832223"/>
                  <a:pt x="0" y="784106"/>
                </a:cubicBezTo>
                <a:lnTo>
                  <a:pt x="0" y="8712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VM</a:t>
            </a:r>
            <a:endParaRPr lang="en-US" sz="3500" dirty="0">
              <a:solidFill>
                <a:srgbClr val="FFFFFF"/>
              </a:solidFill>
            </a:endParaRPr>
          </a:p>
        </p:txBody>
      </p:sp>
      <p:sp>
        <p:nvSpPr>
          <p:cNvPr id="9" name="Left-Right Arrow 8"/>
          <p:cNvSpPr/>
          <p:nvPr/>
        </p:nvSpPr>
        <p:spPr bwMode="auto">
          <a:xfrm>
            <a:off x="6574306" y="5000740"/>
            <a:ext cx="2011658" cy="508179"/>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0" name="Left-Right Arrow 9"/>
          <p:cNvSpPr/>
          <p:nvPr/>
        </p:nvSpPr>
        <p:spPr bwMode="auto">
          <a:xfrm rot="5400000">
            <a:off x="5466027" y="5337053"/>
            <a:ext cx="1302168" cy="548634"/>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1" name="Left-Right Arrow 10"/>
          <p:cNvSpPr/>
          <p:nvPr/>
        </p:nvSpPr>
        <p:spPr bwMode="auto">
          <a:xfrm rot="5400000">
            <a:off x="8483514" y="5337053"/>
            <a:ext cx="1302168" cy="548634"/>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2" name="Left-Right Arrow 11"/>
          <p:cNvSpPr/>
          <p:nvPr/>
        </p:nvSpPr>
        <p:spPr bwMode="auto">
          <a:xfrm>
            <a:off x="6581643" y="3854957"/>
            <a:ext cx="2011658" cy="508179"/>
          </a:xfrm>
          <a:prstGeom prst="lef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Cluster</a:t>
            </a:r>
          </a:p>
        </p:txBody>
      </p:sp>
      <p:sp>
        <p:nvSpPr>
          <p:cNvPr id="15" name="Striped Right Arrow 14"/>
          <p:cNvSpPr/>
          <p:nvPr/>
        </p:nvSpPr>
        <p:spPr bwMode="auto">
          <a:xfrm>
            <a:off x="2276672" y="2963266"/>
            <a:ext cx="1645903"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sp>
        <p:nvSpPr>
          <p:cNvPr id="16" name="Striped Right Arrow 15"/>
          <p:cNvSpPr/>
          <p:nvPr/>
        </p:nvSpPr>
        <p:spPr bwMode="auto">
          <a:xfrm>
            <a:off x="2276673" y="3397763"/>
            <a:ext cx="6309291"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pic>
        <p:nvPicPr>
          <p:cNvPr id="17" name="Picture 16"/>
          <p:cNvPicPr>
            <a:picLocks noChangeAspect="1"/>
          </p:cNvPicPr>
          <p:nvPr/>
        </p:nvPicPr>
        <p:blipFill>
          <a:blip r:embed="rId3"/>
          <a:stretch>
            <a:fillRect/>
          </a:stretch>
        </p:blipFill>
        <p:spPr>
          <a:xfrm>
            <a:off x="738447" y="2818788"/>
            <a:ext cx="1538226" cy="1265508"/>
          </a:xfrm>
          <a:prstGeom prst="rect">
            <a:avLst/>
          </a:prstGeom>
        </p:spPr>
      </p:pic>
      <p:pic>
        <p:nvPicPr>
          <p:cNvPr id="18" name="Picture 17"/>
          <p:cNvPicPr>
            <a:picLocks noChangeAspect="1"/>
          </p:cNvPicPr>
          <p:nvPr/>
        </p:nvPicPr>
        <p:blipFill>
          <a:blip r:embed="rId4">
            <a:duotone>
              <a:prstClr val="black"/>
              <a:srgbClr val="D9C3A5">
                <a:tint val="50000"/>
                <a:satMod val="180000"/>
              </a:srgbClr>
            </a:duotone>
          </a:blip>
          <a:stretch>
            <a:fillRect/>
          </a:stretch>
        </p:blipFill>
        <p:spPr>
          <a:xfrm>
            <a:off x="1039987" y="2818788"/>
            <a:ext cx="935146" cy="1780726"/>
          </a:xfrm>
          <a:prstGeom prst="rect">
            <a:avLst/>
          </a:prstGeom>
        </p:spPr>
      </p:pic>
      <p:sp>
        <p:nvSpPr>
          <p:cNvPr id="21" name="Striped Right Arrow 20"/>
          <p:cNvSpPr/>
          <p:nvPr/>
        </p:nvSpPr>
        <p:spPr bwMode="auto">
          <a:xfrm rot="2127211">
            <a:off x="1977128" y="5006006"/>
            <a:ext cx="4367717"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sp>
        <p:nvSpPr>
          <p:cNvPr id="22" name="Left-Right Arrow 21"/>
          <p:cNvSpPr/>
          <p:nvPr/>
        </p:nvSpPr>
        <p:spPr bwMode="auto">
          <a:xfrm>
            <a:off x="6581643" y="4427848"/>
            <a:ext cx="2011658" cy="508179"/>
          </a:xfrm>
          <a:prstGeom prst="lef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err="1" smtClean="0">
                <a:gradFill>
                  <a:gsLst>
                    <a:gs pos="0">
                      <a:srgbClr val="FFFFFF"/>
                    </a:gs>
                    <a:gs pos="100000">
                      <a:srgbClr val="FFFFFF"/>
                    </a:gs>
                  </a:gsLst>
                  <a:lin ang="5400000" scaled="0"/>
                </a:gradFill>
                <a:ea typeface="Segoe UI" pitchFamily="34" charset="0"/>
                <a:cs typeface="Segoe UI" pitchFamily="34" charset="0"/>
              </a:rPr>
              <a:t>LiveMigration</a:t>
            </a:r>
            <a:endParaRPr lang="en-US" sz="1600"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4174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7" grpId="0" animBg="1"/>
      <p:bldP spid="28" grpId="0" animBg="1"/>
      <p:bldP spid="30" grpId="0" animBg="1"/>
      <p:bldP spid="31" grpId="0" animBg="1"/>
      <p:bldP spid="32" grpId="0" animBg="1"/>
      <p:bldP spid="9" grpId="0" animBg="1"/>
      <p:bldP spid="10" grpId="0" animBg="1"/>
      <p:bldP spid="11" grpId="0" animBg="1"/>
      <p:bldP spid="12"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5952852" cy="2769989"/>
          </a:xfrm>
        </p:spPr>
        <p:txBody>
          <a:bodyPr/>
          <a:lstStyle/>
          <a:p>
            <a:pPr marL="0" indent="0">
              <a:buNone/>
            </a:pPr>
            <a:r>
              <a:rPr lang="en-US" dirty="0"/>
              <a:t>Used</a:t>
            </a:r>
            <a:r>
              <a:rPr lang="en-US"/>
              <a:t> for</a:t>
            </a:r>
            <a:endParaRPr lang="en-US" dirty="0"/>
          </a:p>
          <a:p>
            <a:pPr marL="241300" lvl="1" indent="0">
              <a:buNone/>
            </a:pPr>
            <a:r>
              <a:rPr lang="en-US"/>
              <a:t>Hyper-V Manager</a:t>
            </a:r>
            <a:endParaRPr lang="en-US" dirty="0"/>
          </a:p>
          <a:p>
            <a:pPr marL="241300" lvl="1" indent="0">
              <a:buNone/>
            </a:pPr>
            <a:r>
              <a:rPr lang="en-US"/>
              <a:t>VMConnect</a:t>
            </a:r>
            <a:endParaRPr lang="en-US" dirty="0"/>
          </a:p>
          <a:p>
            <a:pPr marL="241300" lvl="1" indent="0">
              <a:buNone/>
            </a:pPr>
            <a:r>
              <a:rPr lang="en-US"/>
              <a:t>Windows PowerShell</a:t>
            </a:r>
            <a:endParaRPr lang="en-US" dirty="0"/>
          </a:p>
          <a:p>
            <a:pPr marL="241300" lvl="1" indent="0">
              <a:buNone/>
            </a:pPr>
            <a:r>
              <a:rPr lang="en-US"/>
              <a:t>VMM</a:t>
            </a:r>
            <a:endParaRPr lang="en-US" dirty="0"/>
          </a:p>
          <a:p>
            <a:pPr marL="241300" lvl="1" indent="0">
              <a:buNone/>
            </a:pPr>
            <a:r>
              <a:rPr lang="en-US"/>
              <a:t>... And so on</a:t>
            </a:r>
            <a:endParaRPr lang="en-US" dirty="0"/>
          </a:p>
        </p:txBody>
      </p:sp>
      <p:sp>
        <p:nvSpPr>
          <p:cNvPr id="2" name="Title 1"/>
          <p:cNvSpPr>
            <a:spLocks noGrp="1"/>
          </p:cNvSpPr>
          <p:nvPr>
            <p:ph type="title"/>
          </p:nvPr>
        </p:nvSpPr>
        <p:spPr/>
        <p:txBody>
          <a:bodyPr/>
          <a:lstStyle/>
          <a:p>
            <a:r>
              <a:rPr lang="en-US" dirty="0" smtClean="0"/>
              <a:t>Management Network</a:t>
            </a:r>
            <a:endParaRPr lang="en-US" dirty="0"/>
          </a:p>
        </p:txBody>
      </p:sp>
      <p:sp>
        <p:nvSpPr>
          <p:cNvPr id="24" name="Freeform 23"/>
          <p:cNvSpPr/>
          <p:nvPr/>
        </p:nvSpPr>
        <p:spPr>
          <a:xfrm>
            <a:off x="7542908" y="5855963"/>
            <a:ext cx="3657557" cy="871229"/>
          </a:xfrm>
          <a:custGeom>
            <a:avLst/>
            <a:gdLst>
              <a:gd name="connsiteX0" fmla="*/ 0 w 3657557"/>
              <a:gd name="connsiteY0" fmla="*/ 87123 h 871229"/>
              <a:gd name="connsiteX1" fmla="*/ 87123 w 3657557"/>
              <a:gd name="connsiteY1" fmla="*/ 0 h 871229"/>
              <a:gd name="connsiteX2" fmla="*/ 3570434 w 3657557"/>
              <a:gd name="connsiteY2" fmla="*/ 0 h 871229"/>
              <a:gd name="connsiteX3" fmla="*/ 3657557 w 3657557"/>
              <a:gd name="connsiteY3" fmla="*/ 87123 h 871229"/>
              <a:gd name="connsiteX4" fmla="*/ 3657557 w 3657557"/>
              <a:gd name="connsiteY4" fmla="*/ 784106 h 871229"/>
              <a:gd name="connsiteX5" fmla="*/ 3570434 w 3657557"/>
              <a:gd name="connsiteY5" fmla="*/ 871229 h 871229"/>
              <a:gd name="connsiteX6" fmla="*/ 87123 w 3657557"/>
              <a:gd name="connsiteY6" fmla="*/ 871229 h 871229"/>
              <a:gd name="connsiteX7" fmla="*/ 0 w 3657557"/>
              <a:gd name="connsiteY7" fmla="*/ 784106 h 871229"/>
              <a:gd name="connsiteX8" fmla="*/ 0 w 3657557"/>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557" h="871229">
                <a:moveTo>
                  <a:pt x="0" y="87123"/>
                </a:moveTo>
                <a:cubicBezTo>
                  <a:pt x="0" y="39006"/>
                  <a:pt x="39006" y="0"/>
                  <a:pt x="87123" y="0"/>
                </a:cubicBezTo>
                <a:lnTo>
                  <a:pt x="3570434" y="0"/>
                </a:lnTo>
                <a:cubicBezTo>
                  <a:pt x="3618551" y="0"/>
                  <a:pt x="3657557" y="39006"/>
                  <a:pt x="3657557" y="87123"/>
                </a:cubicBezTo>
                <a:lnTo>
                  <a:pt x="3657557" y="784106"/>
                </a:lnTo>
                <a:cubicBezTo>
                  <a:pt x="3657557" y="832223"/>
                  <a:pt x="3618551" y="871229"/>
                  <a:pt x="3570434" y="871229"/>
                </a:cubicBezTo>
                <a:lnTo>
                  <a:pt x="87123" y="871229"/>
                </a:lnTo>
                <a:cubicBezTo>
                  <a:pt x="39006" y="871229"/>
                  <a:pt x="0" y="832223"/>
                  <a:pt x="0" y="784106"/>
                </a:cubicBezTo>
                <a:lnTo>
                  <a:pt x="0" y="871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File Server</a:t>
            </a:r>
            <a:endParaRPr lang="en-US" sz="3500" dirty="0">
              <a:solidFill>
                <a:srgbClr val="FFFFFF"/>
              </a:solidFill>
            </a:endParaRPr>
          </a:p>
        </p:txBody>
      </p:sp>
      <p:sp>
        <p:nvSpPr>
          <p:cNvPr id="25" name="Freeform 24"/>
          <p:cNvSpPr/>
          <p:nvPr/>
        </p:nvSpPr>
        <p:spPr>
          <a:xfrm>
            <a:off x="6848226" y="2644707"/>
            <a:ext cx="2213130"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29" name="Freeform 28"/>
          <p:cNvSpPr/>
          <p:nvPr/>
        </p:nvSpPr>
        <p:spPr>
          <a:xfrm>
            <a:off x="9536748" y="2644707"/>
            <a:ext cx="2213130"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15" name="Striped Right Arrow 14"/>
          <p:cNvSpPr/>
          <p:nvPr/>
        </p:nvSpPr>
        <p:spPr bwMode="auto">
          <a:xfrm>
            <a:off x="5119320" y="2967523"/>
            <a:ext cx="2030446"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sp>
        <p:nvSpPr>
          <p:cNvPr id="16" name="Striped Right Arrow 15"/>
          <p:cNvSpPr/>
          <p:nvPr/>
        </p:nvSpPr>
        <p:spPr bwMode="auto">
          <a:xfrm>
            <a:off x="5120969" y="3446543"/>
            <a:ext cx="4754828"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pic>
        <p:nvPicPr>
          <p:cNvPr id="17" name="Picture 16"/>
          <p:cNvPicPr>
            <a:picLocks noChangeAspect="1"/>
          </p:cNvPicPr>
          <p:nvPr/>
        </p:nvPicPr>
        <p:blipFill>
          <a:blip r:embed="rId3"/>
          <a:stretch>
            <a:fillRect/>
          </a:stretch>
        </p:blipFill>
        <p:spPr>
          <a:xfrm>
            <a:off x="3660262" y="2967523"/>
            <a:ext cx="1538226" cy="1265508"/>
          </a:xfrm>
          <a:prstGeom prst="rect">
            <a:avLst/>
          </a:prstGeom>
        </p:spPr>
      </p:pic>
      <p:pic>
        <p:nvPicPr>
          <p:cNvPr id="18" name="Picture 17"/>
          <p:cNvPicPr>
            <a:picLocks noChangeAspect="1"/>
          </p:cNvPicPr>
          <p:nvPr/>
        </p:nvPicPr>
        <p:blipFill>
          <a:blip r:embed="rId4">
            <a:duotone>
              <a:prstClr val="black"/>
              <a:srgbClr val="D9C3A5">
                <a:tint val="50000"/>
                <a:satMod val="180000"/>
              </a:srgbClr>
            </a:duotone>
          </a:blip>
          <a:stretch>
            <a:fillRect/>
          </a:stretch>
        </p:blipFill>
        <p:spPr>
          <a:xfrm>
            <a:off x="3961802" y="2967523"/>
            <a:ext cx="935146" cy="1780726"/>
          </a:xfrm>
          <a:prstGeom prst="rect">
            <a:avLst/>
          </a:prstGeom>
        </p:spPr>
      </p:pic>
      <p:sp>
        <p:nvSpPr>
          <p:cNvPr id="21" name="Striped Right Arrow 20"/>
          <p:cNvSpPr/>
          <p:nvPr/>
        </p:nvSpPr>
        <p:spPr bwMode="auto">
          <a:xfrm rot="2127211">
            <a:off x="4755464" y="5155125"/>
            <a:ext cx="3673861"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spTree>
    <p:extLst>
      <p:ext uri="{BB962C8B-B14F-4D97-AF65-F5344CB8AC3E}">
        <p14:creationId xmlns:p14="http://schemas.microsoft.com/office/powerpoint/2010/main" val="28358646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Hyper-V Management</a:t>
            </a:r>
            <a:endParaRPr lang="en-US" dirty="0"/>
          </a:p>
        </p:txBody>
      </p:sp>
      <p:sp>
        <p:nvSpPr>
          <p:cNvPr id="4" name="Text Placeholder 3"/>
          <p:cNvSpPr>
            <a:spLocks noGrp="1"/>
          </p:cNvSpPr>
          <p:nvPr>
            <p:ph type="body" sz="quarter" idx="11"/>
          </p:nvPr>
        </p:nvSpPr>
        <p:spPr>
          <a:xfrm>
            <a:off x="274639" y="1212849"/>
            <a:ext cx="11889564" cy="5478423"/>
          </a:xfrm>
        </p:spPr>
        <p:txBody>
          <a:bodyPr/>
          <a:lstStyle/>
          <a:p>
            <a:r>
              <a:rPr lang="en-US" dirty="0" smtClean="0"/>
              <a:t>Types of Traffic</a:t>
            </a:r>
            <a:endParaRPr lang="en-US" dirty="0"/>
          </a:p>
          <a:p>
            <a:pPr lvl="1"/>
            <a:r>
              <a:rPr lang="en-US" dirty="0"/>
              <a:t>WMI, DCOM</a:t>
            </a:r>
          </a:p>
          <a:p>
            <a:pPr lvl="2"/>
            <a:r>
              <a:rPr lang="en-US" dirty="0"/>
              <a:t>Use Firewall Rules: Hyper-V-*, Hyper-V – WMI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1"/>
            <a:r>
              <a:rPr lang="en-US" dirty="0"/>
              <a:t>DCOM</a:t>
            </a:r>
          </a:p>
          <a:p>
            <a:pPr lvl="2"/>
            <a:r>
              <a:rPr lang="en-US" dirty="0"/>
              <a:t>If no domain trust between client and server – enable anonymous </a:t>
            </a:r>
            <a:r>
              <a:rPr lang="en-US" dirty="0" smtClean="0"/>
              <a:t>login</a:t>
            </a:r>
          </a:p>
          <a:p>
            <a:pPr lvl="2"/>
            <a:endParaRPr lang="en-US" dirty="0" smtClean="0"/>
          </a:p>
          <a:p>
            <a:pPr lvl="1"/>
            <a:r>
              <a:rPr lang="en-US" dirty="0" smtClean="0"/>
              <a:t>Remote Desktop</a:t>
            </a:r>
            <a:endParaRPr lang="en-US" dirty="0"/>
          </a:p>
          <a:p>
            <a:pPr lvl="2"/>
            <a:r>
              <a:rPr lang="en-US" dirty="0" smtClean="0"/>
              <a:t>Used for </a:t>
            </a:r>
            <a:r>
              <a:rPr lang="en-US" dirty="0" err="1" smtClean="0"/>
              <a:t>VMConnect</a:t>
            </a:r>
            <a:r>
              <a:rPr lang="en-US" dirty="0" smtClean="0"/>
              <a:t> on alternate port</a:t>
            </a:r>
            <a:endParaRPr lang="en-US" dirty="0"/>
          </a:p>
        </p:txBody>
      </p:sp>
      <p:pic>
        <p:nvPicPr>
          <p:cNvPr id="5" name="Picture 4"/>
          <p:cNvPicPr>
            <a:picLocks noChangeAspect="1"/>
          </p:cNvPicPr>
          <p:nvPr/>
        </p:nvPicPr>
        <p:blipFill>
          <a:blip r:embed="rId3"/>
          <a:stretch>
            <a:fillRect/>
          </a:stretch>
        </p:blipFill>
        <p:spPr>
          <a:xfrm>
            <a:off x="640457" y="2674311"/>
            <a:ext cx="7227657" cy="1920219"/>
          </a:xfrm>
          <a:prstGeom prst="rect">
            <a:avLst/>
          </a:prstGeom>
        </p:spPr>
      </p:pic>
    </p:spTree>
    <p:extLst>
      <p:ext uri="{BB962C8B-B14F-4D97-AF65-F5344CB8AC3E}">
        <p14:creationId xmlns:p14="http://schemas.microsoft.com/office/powerpoint/2010/main" val="11376035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Management Roles</a:t>
            </a:r>
            <a:endParaRPr lang="en-US" dirty="0"/>
          </a:p>
        </p:txBody>
      </p:sp>
      <p:graphicFrame>
        <p:nvGraphicFramePr>
          <p:cNvPr id="4" name="Diagram 3"/>
          <p:cNvGraphicFramePr/>
          <p:nvPr>
            <p:extLst/>
          </p:nvPr>
        </p:nvGraphicFramePr>
        <p:xfrm>
          <a:off x="457581" y="2217115"/>
          <a:ext cx="4206194" cy="450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121041" y="1445986"/>
            <a:ext cx="2893164" cy="683264"/>
          </a:xfrm>
          <a:prstGeom prst="rect">
            <a:avLst/>
          </a:prstGeom>
          <a:noFill/>
        </p:spPr>
        <p:txBody>
          <a:bodyPr wrap="none" lIns="182880" tIns="146304" rIns="182880" bIns="146304" rtlCol="0">
            <a:spAutoFit/>
          </a:bodyPr>
          <a:lstStyle/>
          <a:p>
            <a:pPr algn="ctr">
              <a:lnSpc>
                <a:spcPct val="90000"/>
              </a:lnSpc>
              <a:spcAft>
                <a:spcPts val="600"/>
              </a:spcAft>
            </a:pPr>
            <a:r>
              <a:rPr lang="en-US" sz="2800" b="1" dirty="0" smtClean="0">
                <a:gradFill>
                  <a:gsLst>
                    <a:gs pos="2917">
                      <a:srgbClr val="FFFFFF"/>
                    </a:gs>
                    <a:gs pos="30000">
                      <a:srgbClr val="FFFFFF"/>
                    </a:gs>
                  </a:gsLst>
                  <a:lin ang="5400000" scaled="0"/>
                </a:gradFill>
              </a:rPr>
              <a:t>Administrators</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1625" y="2272620"/>
            <a:ext cx="840405" cy="84040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2897" y="6018082"/>
            <a:ext cx="648868" cy="64886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7129" y="2270757"/>
            <a:ext cx="840405" cy="84040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647" y="3185044"/>
            <a:ext cx="840405" cy="84040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7129" y="3185044"/>
            <a:ext cx="840405" cy="84040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102" y="4097467"/>
            <a:ext cx="840405" cy="84040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7129" y="4097467"/>
            <a:ext cx="840405" cy="84040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101" y="5009890"/>
            <a:ext cx="840405" cy="84040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100" y="5922314"/>
            <a:ext cx="840405" cy="84040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2897" y="5101360"/>
            <a:ext cx="648868" cy="648868"/>
          </a:xfrm>
          <a:prstGeom prst="rect">
            <a:avLst/>
          </a:prstGeom>
        </p:spPr>
      </p:pic>
      <p:sp>
        <p:nvSpPr>
          <p:cNvPr id="20" name="TextBox 19"/>
          <p:cNvSpPr txBox="1"/>
          <p:nvPr/>
        </p:nvSpPr>
        <p:spPr>
          <a:xfrm>
            <a:off x="7820749" y="1241315"/>
            <a:ext cx="2893164" cy="1148007"/>
          </a:xfrm>
          <a:prstGeom prst="rect">
            <a:avLst/>
          </a:prstGeom>
          <a:noFill/>
        </p:spPr>
        <p:txBody>
          <a:bodyPr wrap="none" lIns="182880" tIns="146304" rIns="182880" bIns="146304" rtlCol="0">
            <a:spAutoFit/>
          </a:bodyPr>
          <a:lstStyle/>
          <a:p>
            <a:pPr algn="ctr">
              <a:lnSpc>
                <a:spcPct val="90000"/>
              </a:lnSpc>
              <a:spcAft>
                <a:spcPts val="600"/>
              </a:spcAft>
            </a:pPr>
            <a:r>
              <a:rPr lang="en-US" sz="2800" b="1" dirty="0" smtClean="0">
                <a:gradFill>
                  <a:gsLst>
                    <a:gs pos="2917">
                      <a:srgbClr val="FFFFFF"/>
                    </a:gs>
                    <a:gs pos="30000">
                      <a:srgbClr val="FFFFFF"/>
                    </a:gs>
                  </a:gsLst>
                  <a:lin ang="5400000" scaled="0"/>
                </a:gradFill>
              </a:rPr>
              <a:t>Hyper-V</a:t>
            </a:r>
          </a:p>
          <a:p>
            <a:pPr algn="ctr">
              <a:lnSpc>
                <a:spcPct val="90000"/>
              </a:lnSpc>
              <a:spcAft>
                <a:spcPts val="600"/>
              </a:spcAft>
            </a:pPr>
            <a:r>
              <a:rPr lang="en-US" sz="2800" b="1" dirty="0" smtClean="0">
                <a:gradFill>
                  <a:gsLst>
                    <a:gs pos="2917">
                      <a:srgbClr val="FFFFFF"/>
                    </a:gs>
                    <a:gs pos="30000">
                      <a:srgbClr val="FFFFFF"/>
                    </a:gs>
                  </a:gsLst>
                  <a:lin ang="5400000" scaled="0"/>
                </a:gradFill>
              </a:rPr>
              <a:t>Administrators</a:t>
            </a:r>
          </a:p>
        </p:txBody>
      </p:sp>
    </p:spTree>
    <p:extLst>
      <p:ext uri="{BB962C8B-B14F-4D97-AF65-F5344CB8AC3E}">
        <p14:creationId xmlns:p14="http://schemas.microsoft.com/office/powerpoint/2010/main" val="4143039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C2EFDF6-5756-4B18-9DFC-0FCA5B7F97A4}"/>
                                            </p:graphicEl>
                                          </p:spTgt>
                                        </p:tgtEl>
                                        <p:attrNameLst>
                                          <p:attrName>style.visibility</p:attrName>
                                        </p:attrNameLst>
                                      </p:cBhvr>
                                      <p:to>
                                        <p:strVal val="visible"/>
                                      </p:to>
                                    </p:set>
                                    <p:animEffect transition="in" filter="fade">
                                      <p:cBhvr>
                                        <p:cTn id="7" dur="500"/>
                                        <p:tgtEl>
                                          <p:spTgt spid="4">
                                            <p:graphicEl>
                                              <a:dgm id="{1C2EFDF6-5756-4B18-9DFC-0FCA5B7F97A4}"/>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531854C2-8EE1-48E1-A2D0-562E9D61F798}"/>
                                            </p:graphicEl>
                                          </p:spTgt>
                                        </p:tgtEl>
                                        <p:attrNameLst>
                                          <p:attrName>style.visibility</p:attrName>
                                        </p:attrNameLst>
                                      </p:cBhvr>
                                      <p:to>
                                        <p:strVal val="visible"/>
                                      </p:to>
                                    </p:set>
                                    <p:animEffect transition="in" filter="fade">
                                      <p:cBhvr>
                                        <p:cTn id="18" dur="500"/>
                                        <p:tgtEl>
                                          <p:spTgt spid="4">
                                            <p:graphicEl>
                                              <a:dgm id="{531854C2-8EE1-48E1-A2D0-562E9D61F798}"/>
                                            </p:graphic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2EA87C5D-7EFB-4C37-A887-1D61657A09DB}"/>
                                            </p:graphicEl>
                                          </p:spTgt>
                                        </p:tgtEl>
                                        <p:attrNameLst>
                                          <p:attrName>style.visibility</p:attrName>
                                        </p:attrNameLst>
                                      </p:cBhvr>
                                      <p:to>
                                        <p:strVal val="visible"/>
                                      </p:to>
                                    </p:set>
                                    <p:animEffect transition="in" filter="fade">
                                      <p:cBhvr>
                                        <p:cTn id="29" dur="500"/>
                                        <p:tgtEl>
                                          <p:spTgt spid="4">
                                            <p:graphicEl>
                                              <a:dgm id="{2EA87C5D-7EFB-4C37-A887-1D61657A09DB}"/>
                                            </p:graphic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7FDF8A8A-11AE-47E6-8C3C-CB2AE66F3A18}"/>
                                            </p:graphicEl>
                                          </p:spTgt>
                                        </p:tgtEl>
                                        <p:attrNameLst>
                                          <p:attrName>style.visibility</p:attrName>
                                        </p:attrNameLst>
                                      </p:cBhvr>
                                      <p:to>
                                        <p:strVal val="visible"/>
                                      </p:to>
                                    </p:set>
                                    <p:animEffect transition="in" filter="fade">
                                      <p:cBhvr>
                                        <p:cTn id="40" dur="500"/>
                                        <p:tgtEl>
                                          <p:spTgt spid="4">
                                            <p:graphicEl>
                                              <a:dgm id="{7FDF8A8A-11AE-47E6-8C3C-CB2AE66F3A18}"/>
                                            </p:graphic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graphicEl>
                                              <a:dgm id="{BBBA0191-1BCC-4C4D-ABBA-177AE4091AB1}"/>
                                            </p:graphicEl>
                                          </p:spTgt>
                                        </p:tgtEl>
                                        <p:attrNameLst>
                                          <p:attrName>style.visibility</p:attrName>
                                        </p:attrNameLst>
                                      </p:cBhvr>
                                      <p:to>
                                        <p:strVal val="visible"/>
                                      </p:to>
                                    </p:set>
                                    <p:animEffect transition="in" filter="fade">
                                      <p:cBhvr>
                                        <p:cTn id="51" dur="500"/>
                                        <p:tgtEl>
                                          <p:spTgt spid="4">
                                            <p:graphicEl>
                                              <a:dgm id="{BBBA0191-1BCC-4C4D-ABBA-177AE4091AB1}"/>
                                            </p:graphic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11887200" cy="2261388"/>
          </a:xfrm>
        </p:spPr>
        <p:txBody>
          <a:bodyPr/>
          <a:lstStyle/>
          <a:p>
            <a:pPr marL="0" indent="0">
              <a:buNone/>
            </a:pPr>
            <a:r>
              <a:rPr lang="en-US" dirty="0" smtClean="0"/>
              <a:t>Traffic Types</a:t>
            </a:r>
          </a:p>
          <a:p>
            <a:pPr marL="241300" lvl="1" indent="0">
              <a:buNone/>
            </a:pPr>
            <a:r>
              <a:rPr lang="en-US" dirty="0" smtClean="0"/>
              <a:t>Heartbeat</a:t>
            </a:r>
          </a:p>
          <a:p>
            <a:pPr marL="241300" lvl="1" indent="0">
              <a:buNone/>
            </a:pPr>
            <a:r>
              <a:rPr lang="en-US" dirty="0" smtClean="0"/>
              <a:t>CSV redirection</a:t>
            </a:r>
          </a:p>
          <a:p>
            <a:pPr marL="0" indent="0">
              <a:buNone/>
            </a:pPr>
            <a:r>
              <a:rPr lang="en-US" dirty="0" smtClean="0"/>
              <a:t>Encryption Available</a:t>
            </a:r>
          </a:p>
          <a:p>
            <a:pPr marL="241300" lvl="1" indent="0">
              <a:buNone/>
            </a:pPr>
            <a:r>
              <a:rPr lang="en-US" dirty="0"/>
              <a:t>(Get-Cluster). </a:t>
            </a:r>
            <a:r>
              <a:rPr lang="en-US" dirty="0" err="1"/>
              <a:t>SecurityLevel</a:t>
            </a:r>
            <a:r>
              <a:rPr lang="en-US" dirty="0"/>
              <a:t> = 2</a:t>
            </a:r>
            <a:endParaRPr lang="en-US" dirty="0" smtClean="0"/>
          </a:p>
        </p:txBody>
      </p:sp>
      <p:sp>
        <p:nvSpPr>
          <p:cNvPr id="2" name="Title 1"/>
          <p:cNvSpPr>
            <a:spLocks noGrp="1"/>
          </p:cNvSpPr>
          <p:nvPr>
            <p:ph type="title"/>
          </p:nvPr>
        </p:nvSpPr>
        <p:spPr/>
        <p:txBody>
          <a:bodyPr/>
          <a:lstStyle/>
          <a:p>
            <a:r>
              <a:rPr lang="en-US" dirty="0" smtClean="0"/>
              <a:t>Failover Clustering</a:t>
            </a:r>
            <a:endParaRPr lang="en-US" dirty="0"/>
          </a:p>
        </p:txBody>
      </p:sp>
      <p:sp>
        <p:nvSpPr>
          <p:cNvPr id="25" name="Freeform 24"/>
          <p:cNvSpPr/>
          <p:nvPr/>
        </p:nvSpPr>
        <p:spPr>
          <a:xfrm>
            <a:off x="3471864" y="3895251"/>
            <a:ext cx="3953674" cy="2619498"/>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29" name="Freeform 28"/>
          <p:cNvSpPr/>
          <p:nvPr/>
        </p:nvSpPr>
        <p:spPr>
          <a:xfrm>
            <a:off x="7796204" y="3895251"/>
            <a:ext cx="3953674" cy="2619498"/>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12" name="Left-Right Arrow 11"/>
          <p:cNvSpPr/>
          <p:nvPr/>
        </p:nvSpPr>
        <p:spPr bwMode="auto">
          <a:xfrm>
            <a:off x="6581643" y="5105500"/>
            <a:ext cx="2011658" cy="508179"/>
          </a:xfrm>
          <a:prstGeom prst="lef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ea typeface="Segoe UI" pitchFamily="34" charset="0"/>
                <a:cs typeface="Segoe UI" pitchFamily="34" charset="0"/>
              </a:rPr>
              <a:t>Cluster</a:t>
            </a:r>
          </a:p>
        </p:txBody>
      </p:sp>
      <p:sp>
        <p:nvSpPr>
          <p:cNvPr id="15" name="Striped Right Arrow 14"/>
          <p:cNvSpPr/>
          <p:nvPr/>
        </p:nvSpPr>
        <p:spPr bwMode="auto">
          <a:xfrm>
            <a:off x="2276672" y="4213809"/>
            <a:ext cx="1645903"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sp>
        <p:nvSpPr>
          <p:cNvPr id="16" name="Striped Right Arrow 15"/>
          <p:cNvSpPr/>
          <p:nvPr/>
        </p:nvSpPr>
        <p:spPr bwMode="auto">
          <a:xfrm>
            <a:off x="2276673" y="4648306"/>
            <a:ext cx="6309291"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pic>
        <p:nvPicPr>
          <p:cNvPr id="17" name="Picture 16"/>
          <p:cNvPicPr>
            <a:picLocks noChangeAspect="1"/>
          </p:cNvPicPr>
          <p:nvPr/>
        </p:nvPicPr>
        <p:blipFill>
          <a:blip r:embed="rId3"/>
          <a:stretch>
            <a:fillRect/>
          </a:stretch>
        </p:blipFill>
        <p:spPr>
          <a:xfrm>
            <a:off x="738447" y="4069331"/>
            <a:ext cx="1538226" cy="1265508"/>
          </a:xfrm>
          <a:prstGeom prst="rect">
            <a:avLst/>
          </a:prstGeom>
        </p:spPr>
      </p:pic>
      <p:pic>
        <p:nvPicPr>
          <p:cNvPr id="18" name="Picture 17"/>
          <p:cNvPicPr>
            <a:picLocks noChangeAspect="1"/>
          </p:cNvPicPr>
          <p:nvPr/>
        </p:nvPicPr>
        <p:blipFill>
          <a:blip r:embed="rId4">
            <a:duotone>
              <a:prstClr val="black"/>
              <a:srgbClr val="D9C3A5">
                <a:tint val="50000"/>
                <a:satMod val="180000"/>
              </a:srgbClr>
            </a:duotone>
          </a:blip>
          <a:stretch>
            <a:fillRect/>
          </a:stretch>
        </p:blipFill>
        <p:spPr>
          <a:xfrm>
            <a:off x="1039987" y="4069331"/>
            <a:ext cx="935146" cy="1780726"/>
          </a:xfrm>
          <a:prstGeom prst="rect">
            <a:avLst/>
          </a:prstGeom>
        </p:spPr>
      </p:pic>
    </p:spTree>
    <p:extLst>
      <p:ext uri="{BB962C8B-B14F-4D97-AF65-F5344CB8AC3E}">
        <p14:creationId xmlns:p14="http://schemas.microsoft.com/office/powerpoint/2010/main" val="230816430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a:t>
            </a:r>
            <a:endParaRPr lang="en-US" dirty="0"/>
          </a:p>
        </p:txBody>
      </p:sp>
      <p:sp>
        <p:nvSpPr>
          <p:cNvPr id="3" name="Text Placeholder 2"/>
          <p:cNvSpPr>
            <a:spLocks noGrp="1"/>
          </p:cNvSpPr>
          <p:nvPr>
            <p:ph type="body" sz="quarter" idx="10"/>
          </p:nvPr>
        </p:nvSpPr>
        <p:spPr>
          <a:xfrm>
            <a:off x="274639" y="1212849"/>
            <a:ext cx="5486399" cy="2037481"/>
          </a:xfrm>
        </p:spPr>
        <p:txBody>
          <a:bodyPr/>
          <a:lstStyle/>
          <a:p>
            <a:r>
              <a:rPr lang="en-US"/>
              <a:t>Configuration </a:t>
            </a:r>
            <a:r>
              <a:rPr lang="en-US" smtClean="0"/>
              <a:t>Options</a:t>
            </a:r>
            <a:endParaRPr lang="en-US" dirty="0"/>
          </a:p>
          <a:p>
            <a:pPr lvl="1"/>
            <a:r>
              <a:rPr lang="en-US" dirty="0"/>
              <a:t>Network</a:t>
            </a:r>
            <a:r>
              <a:rPr lang="en-US"/>
              <a:t> address </a:t>
            </a:r>
            <a:r>
              <a:rPr lang="en-US" smtClean="0"/>
              <a:t>range</a:t>
            </a:r>
            <a:endParaRPr lang="en-US" dirty="0"/>
          </a:p>
          <a:p>
            <a:pPr lvl="2"/>
            <a:r>
              <a:rPr lang="en-US" dirty="0"/>
              <a:t>Or</a:t>
            </a:r>
            <a:r>
              <a:rPr lang="en-US"/>
              <a:t> choose from </a:t>
            </a:r>
            <a:r>
              <a:rPr lang="en-US" smtClean="0"/>
              <a:t>Cluster Networks</a:t>
            </a:r>
            <a:endParaRPr lang="en-US" dirty="0"/>
          </a:p>
          <a:p>
            <a:pPr lvl="1"/>
            <a:r>
              <a:rPr lang="en-US" dirty="0"/>
              <a:t>Authentication</a:t>
            </a:r>
            <a:r>
              <a:rPr lang="en-US"/>
              <a:t> method</a:t>
            </a:r>
            <a:endParaRPr lang="en-US" dirty="0"/>
          </a:p>
          <a:p>
            <a:pPr lvl="1"/>
            <a:r>
              <a:rPr lang="en-US" dirty="0"/>
              <a:t>Protocol</a:t>
            </a:r>
            <a:r>
              <a:rPr lang="en-US"/>
              <a:t> (TCP + Compression, </a:t>
            </a:r>
            <a:r>
              <a:rPr lang="en-US" smtClean="0"/>
              <a:t>SMB)</a:t>
            </a:r>
            <a:endParaRPr lang="en-US" dirty="0"/>
          </a:p>
        </p:txBody>
      </p:sp>
      <p:sp>
        <p:nvSpPr>
          <p:cNvPr id="4" name="Text Placeholder 3"/>
          <p:cNvSpPr>
            <a:spLocks noGrp="1"/>
          </p:cNvSpPr>
          <p:nvPr>
            <p:ph type="body" sz="quarter" idx="11"/>
          </p:nvPr>
        </p:nvSpPr>
        <p:spPr>
          <a:xfrm>
            <a:off x="6675439" y="1212849"/>
            <a:ext cx="5486399" cy="1360372"/>
          </a:xfrm>
        </p:spPr>
        <p:txBody>
          <a:bodyPr/>
          <a:lstStyle/>
          <a:p>
            <a:r>
              <a:rPr lang="en-US" dirty="0" smtClean="0"/>
              <a:t>VM Security</a:t>
            </a:r>
          </a:p>
          <a:p>
            <a:pPr lvl="1"/>
            <a:r>
              <a:rPr lang="en-US" dirty="0" smtClean="0"/>
              <a:t>VM memory contents could contain secrets</a:t>
            </a:r>
          </a:p>
          <a:p>
            <a:pPr lvl="2"/>
            <a:r>
              <a:rPr lang="en-US" dirty="0" smtClean="0"/>
              <a:t>Use private network or enable IPSEC</a:t>
            </a:r>
            <a:endParaRPr lang="en-US" dirty="0"/>
          </a:p>
        </p:txBody>
      </p:sp>
      <p:sp>
        <p:nvSpPr>
          <p:cNvPr id="8" name="Freeform 7"/>
          <p:cNvSpPr/>
          <p:nvPr/>
        </p:nvSpPr>
        <p:spPr>
          <a:xfrm>
            <a:off x="3492195" y="3407693"/>
            <a:ext cx="3953674"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12" name="Freeform 11"/>
          <p:cNvSpPr/>
          <p:nvPr/>
        </p:nvSpPr>
        <p:spPr>
          <a:xfrm>
            <a:off x="7816535" y="3407693"/>
            <a:ext cx="3953674"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20" name="Striped Right Arrow 19"/>
          <p:cNvSpPr/>
          <p:nvPr/>
        </p:nvSpPr>
        <p:spPr bwMode="auto">
          <a:xfrm>
            <a:off x="2297003" y="3726252"/>
            <a:ext cx="1645903"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pic>
        <p:nvPicPr>
          <p:cNvPr id="22" name="Picture 21"/>
          <p:cNvPicPr>
            <a:picLocks noChangeAspect="1"/>
          </p:cNvPicPr>
          <p:nvPr/>
        </p:nvPicPr>
        <p:blipFill>
          <a:blip r:embed="rId3"/>
          <a:stretch>
            <a:fillRect/>
          </a:stretch>
        </p:blipFill>
        <p:spPr>
          <a:xfrm>
            <a:off x="758778" y="3581774"/>
            <a:ext cx="1538226" cy="1265508"/>
          </a:xfrm>
          <a:prstGeom prst="rect">
            <a:avLst/>
          </a:prstGeom>
        </p:spPr>
      </p:pic>
      <p:pic>
        <p:nvPicPr>
          <p:cNvPr id="23" name="Picture 22"/>
          <p:cNvPicPr>
            <a:picLocks noChangeAspect="1"/>
          </p:cNvPicPr>
          <p:nvPr/>
        </p:nvPicPr>
        <p:blipFill>
          <a:blip r:embed="rId4">
            <a:duotone>
              <a:prstClr val="black"/>
              <a:srgbClr val="D9C3A5">
                <a:tint val="50000"/>
                <a:satMod val="180000"/>
              </a:srgbClr>
            </a:duotone>
          </a:blip>
          <a:stretch>
            <a:fillRect/>
          </a:stretch>
        </p:blipFill>
        <p:spPr>
          <a:xfrm>
            <a:off x="1060318" y="3581774"/>
            <a:ext cx="935146" cy="1780726"/>
          </a:xfrm>
          <a:prstGeom prst="rect">
            <a:avLst/>
          </a:prstGeom>
        </p:spPr>
      </p:pic>
      <p:sp>
        <p:nvSpPr>
          <p:cNvPr id="25" name="Left-Right Arrow 24"/>
          <p:cNvSpPr/>
          <p:nvPr/>
        </p:nvSpPr>
        <p:spPr bwMode="auto">
          <a:xfrm>
            <a:off x="6601974" y="4472137"/>
            <a:ext cx="2011658" cy="508179"/>
          </a:xfrm>
          <a:prstGeom prst="lef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err="1" smtClean="0">
                <a:gradFill>
                  <a:gsLst>
                    <a:gs pos="0">
                      <a:srgbClr val="FFFFFF"/>
                    </a:gs>
                    <a:gs pos="100000">
                      <a:srgbClr val="FFFFFF"/>
                    </a:gs>
                  </a:gsLst>
                  <a:lin ang="5400000" scaled="0"/>
                </a:gradFill>
                <a:ea typeface="Segoe UI" pitchFamily="34" charset="0"/>
                <a:cs typeface="Segoe UI" pitchFamily="34" charset="0"/>
              </a:rPr>
              <a:t>LiveMigration</a:t>
            </a:r>
            <a:endParaRPr lang="en-US" sz="1600"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059703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 Authentication</a:t>
            </a:r>
            <a:endParaRPr lang="en-US" dirty="0"/>
          </a:p>
        </p:txBody>
      </p:sp>
      <p:sp>
        <p:nvSpPr>
          <p:cNvPr id="3" name="Text Placeholder 2"/>
          <p:cNvSpPr>
            <a:spLocks noGrp="1"/>
          </p:cNvSpPr>
          <p:nvPr>
            <p:ph type="body" sz="quarter" idx="10"/>
          </p:nvPr>
        </p:nvSpPr>
        <p:spPr>
          <a:xfrm>
            <a:off x="274640" y="1212849"/>
            <a:ext cx="3017550" cy="3028521"/>
          </a:xfrm>
        </p:spPr>
        <p:txBody>
          <a:bodyPr/>
          <a:lstStyle/>
          <a:p>
            <a:r>
              <a:rPr lang="en-US" dirty="0" err="1" smtClean="0"/>
              <a:t>CredSSP</a:t>
            </a:r>
            <a:endParaRPr lang="en-US" dirty="0" smtClean="0"/>
          </a:p>
          <a:p>
            <a:pPr lvl="1"/>
            <a:r>
              <a:rPr lang="en-US" dirty="0" smtClean="0"/>
              <a:t>Requires login</a:t>
            </a:r>
          </a:p>
          <a:p>
            <a:pPr lvl="2"/>
            <a:r>
              <a:rPr lang="en-US" dirty="0" smtClean="0"/>
              <a:t>Remote Desktop</a:t>
            </a:r>
          </a:p>
          <a:p>
            <a:pPr lvl="2"/>
            <a:r>
              <a:rPr lang="en-US" dirty="0" smtClean="0"/>
              <a:t>PowerShell</a:t>
            </a:r>
          </a:p>
          <a:p>
            <a:pPr lvl="2"/>
            <a:endParaRPr lang="en-US" dirty="0"/>
          </a:p>
          <a:p>
            <a:r>
              <a:rPr lang="en-US" dirty="0" smtClean="0"/>
              <a:t>Kerberos</a:t>
            </a:r>
          </a:p>
          <a:p>
            <a:pPr lvl="2"/>
            <a:r>
              <a:rPr lang="en-US" dirty="0" smtClean="0"/>
              <a:t>Requires delegation</a:t>
            </a:r>
            <a:endParaRPr lang="en-US" dirty="0"/>
          </a:p>
        </p:txBody>
      </p:sp>
      <p:pic>
        <p:nvPicPr>
          <p:cNvPr id="2050" name="Picture 2" descr="Image614"/>
          <p:cNvPicPr>
            <a:picLocks noChangeAspect="1" noChangeArrowheads="1"/>
          </p:cNvPicPr>
          <p:nvPr/>
        </p:nvPicPr>
        <p:blipFill rotWithShape="1">
          <a:blip r:embed="rId3">
            <a:extLst>
              <a:ext uri="{28A0092B-C50C-407E-A947-70E740481C1C}">
                <a14:useLocalDpi xmlns:a14="http://schemas.microsoft.com/office/drawing/2010/main" val="0"/>
              </a:ext>
            </a:extLst>
          </a:blip>
          <a:srcRect b="40779"/>
          <a:stretch/>
        </p:blipFill>
        <p:spPr bwMode="auto">
          <a:xfrm>
            <a:off x="3440478" y="1759921"/>
            <a:ext cx="8723725" cy="487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89139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Networking</a:t>
            </a:r>
            <a:endParaRPr lang="en-US" dirty="0"/>
          </a:p>
        </p:txBody>
      </p:sp>
      <p:sp>
        <p:nvSpPr>
          <p:cNvPr id="3" name="Text Placeholder 2"/>
          <p:cNvSpPr>
            <a:spLocks noGrp="1"/>
          </p:cNvSpPr>
          <p:nvPr>
            <p:ph type="body" sz="quarter" idx="10"/>
          </p:nvPr>
        </p:nvSpPr>
        <p:spPr>
          <a:xfrm>
            <a:off x="274639" y="1212849"/>
            <a:ext cx="5486399" cy="2850011"/>
          </a:xfrm>
        </p:spPr>
        <p:txBody>
          <a:bodyPr/>
          <a:lstStyle/>
          <a:p>
            <a:r>
              <a:rPr lang="en-US" dirty="0" smtClean="0"/>
              <a:t>Protocols</a:t>
            </a:r>
          </a:p>
          <a:p>
            <a:pPr lvl="1"/>
            <a:r>
              <a:rPr lang="en-US" dirty="0" smtClean="0"/>
              <a:t>SMB</a:t>
            </a:r>
          </a:p>
          <a:p>
            <a:pPr lvl="1"/>
            <a:r>
              <a:rPr lang="en-US" dirty="0" smtClean="0"/>
              <a:t>iSCSI</a:t>
            </a:r>
            <a:endParaRPr lang="en-US" dirty="0"/>
          </a:p>
          <a:p>
            <a:pPr lvl="1"/>
            <a:endParaRPr lang="en-US" dirty="0" smtClean="0"/>
          </a:p>
          <a:p>
            <a:r>
              <a:rPr lang="en-US" dirty="0" smtClean="0"/>
              <a:t>VM is down without reliable storage</a:t>
            </a:r>
          </a:p>
        </p:txBody>
      </p:sp>
      <p:sp>
        <p:nvSpPr>
          <p:cNvPr id="6" name="Freeform 5"/>
          <p:cNvSpPr/>
          <p:nvPr/>
        </p:nvSpPr>
        <p:spPr>
          <a:xfrm>
            <a:off x="7363215" y="5878704"/>
            <a:ext cx="3657557" cy="871229"/>
          </a:xfrm>
          <a:custGeom>
            <a:avLst/>
            <a:gdLst>
              <a:gd name="connsiteX0" fmla="*/ 0 w 3657557"/>
              <a:gd name="connsiteY0" fmla="*/ 87123 h 871229"/>
              <a:gd name="connsiteX1" fmla="*/ 87123 w 3657557"/>
              <a:gd name="connsiteY1" fmla="*/ 0 h 871229"/>
              <a:gd name="connsiteX2" fmla="*/ 3570434 w 3657557"/>
              <a:gd name="connsiteY2" fmla="*/ 0 h 871229"/>
              <a:gd name="connsiteX3" fmla="*/ 3657557 w 3657557"/>
              <a:gd name="connsiteY3" fmla="*/ 87123 h 871229"/>
              <a:gd name="connsiteX4" fmla="*/ 3657557 w 3657557"/>
              <a:gd name="connsiteY4" fmla="*/ 784106 h 871229"/>
              <a:gd name="connsiteX5" fmla="*/ 3570434 w 3657557"/>
              <a:gd name="connsiteY5" fmla="*/ 871229 h 871229"/>
              <a:gd name="connsiteX6" fmla="*/ 87123 w 3657557"/>
              <a:gd name="connsiteY6" fmla="*/ 871229 h 871229"/>
              <a:gd name="connsiteX7" fmla="*/ 0 w 3657557"/>
              <a:gd name="connsiteY7" fmla="*/ 784106 h 871229"/>
              <a:gd name="connsiteX8" fmla="*/ 0 w 3657557"/>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557" h="871229">
                <a:moveTo>
                  <a:pt x="0" y="87123"/>
                </a:moveTo>
                <a:cubicBezTo>
                  <a:pt x="0" y="39006"/>
                  <a:pt x="39006" y="0"/>
                  <a:pt x="87123" y="0"/>
                </a:cubicBezTo>
                <a:lnTo>
                  <a:pt x="3570434" y="0"/>
                </a:lnTo>
                <a:cubicBezTo>
                  <a:pt x="3618551" y="0"/>
                  <a:pt x="3657557" y="39006"/>
                  <a:pt x="3657557" y="87123"/>
                </a:cubicBezTo>
                <a:lnTo>
                  <a:pt x="3657557" y="784106"/>
                </a:lnTo>
                <a:cubicBezTo>
                  <a:pt x="3657557" y="832223"/>
                  <a:pt x="3618551" y="871229"/>
                  <a:pt x="3570434" y="871229"/>
                </a:cubicBezTo>
                <a:lnTo>
                  <a:pt x="87123" y="871229"/>
                </a:lnTo>
                <a:cubicBezTo>
                  <a:pt x="39006" y="871229"/>
                  <a:pt x="0" y="832223"/>
                  <a:pt x="0" y="784106"/>
                </a:cubicBezTo>
                <a:lnTo>
                  <a:pt x="0" y="871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File Server</a:t>
            </a:r>
            <a:endParaRPr lang="en-US" sz="3500" dirty="0">
              <a:solidFill>
                <a:srgbClr val="FFFFFF"/>
              </a:solidFill>
            </a:endParaRPr>
          </a:p>
        </p:txBody>
      </p:sp>
      <p:sp>
        <p:nvSpPr>
          <p:cNvPr id="7" name="Freeform 6"/>
          <p:cNvSpPr/>
          <p:nvPr/>
        </p:nvSpPr>
        <p:spPr>
          <a:xfrm>
            <a:off x="6678615" y="2644707"/>
            <a:ext cx="2396008"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11" name="Freeform 10"/>
          <p:cNvSpPr/>
          <p:nvPr/>
        </p:nvSpPr>
        <p:spPr>
          <a:xfrm>
            <a:off x="9585679" y="2634419"/>
            <a:ext cx="2396008"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15" name="Left-Right Arrow 14"/>
          <p:cNvSpPr/>
          <p:nvPr/>
        </p:nvSpPr>
        <p:spPr bwMode="auto">
          <a:xfrm>
            <a:off x="8223391" y="5000740"/>
            <a:ext cx="2011658" cy="508179"/>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6" name="Left-Right Arrow 15"/>
          <p:cNvSpPr/>
          <p:nvPr/>
        </p:nvSpPr>
        <p:spPr bwMode="auto">
          <a:xfrm rot="5400000">
            <a:off x="7115112" y="5337053"/>
            <a:ext cx="1302168" cy="548634"/>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7" name="Left-Right Arrow 16"/>
          <p:cNvSpPr/>
          <p:nvPr/>
        </p:nvSpPr>
        <p:spPr bwMode="auto">
          <a:xfrm rot="5400000">
            <a:off x="10132599" y="5337053"/>
            <a:ext cx="1302168" cy="548634"/>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9" name="Striped Right Arrow 18"/>
          <p:cNvSpPr/>
          <p:nvPr/>
        </p:nvSpPr>
        <p:spPr bwMode="auto">
          <a:xfrm>
            <a:off x="5262418" y="4057701"/>
            <a:ext cx="1645903"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pic>
        <p:nvPicPr>
          <p:cNvPr id="21" name="Picture 20"/>
          <p:cNvPicPr>
            <a:picLocks noChangeAspect="1"/>
          </p:cNvPicPr>
          <p:nvPr/>
        </p:nvPicPr>
        <p:blipFill>
          <a:blip r:embed="rId3"/>
          <a:stretch>
            <a:fillRect/>
          </a:stretch>
        </p:blipFill>
        <p:spPr>
          <a:xfrm>
            <a:off x="3769086" y="3542454"/>
            <a:ext cx="1538226" cy="1265508"/>
          </a:xfrm>
          <a:prstGeom prst="rect">
            <a:avLst/>
          </a:prstGeom>
        </p:spPr>
      </p:pic>
      <p:pic>
        <p:nvPicPr>
          <p:cNvPr id="22" name="Picture 21"/>
          <p:cNvPicPr>
            <a:picLocks noChangeAspect="1"/>
          </p:cNvPicPr>
          <p:nvPr/>
        </p:nvPicPr>
        <p:blipFill>
          <a:blip r:embed="rId4">
            <a:duotone>
              <a:prstClr val="black"/>
              <a:srgbClr val="D9C3A5">
                <a:tint val="50000"/>
                <a:satMod val="180000"/>
              </a:srgbClr>
            </a:duotone>
          </a:blip>
          <a:stretch>
            <a:fillRect/>
          </a:stretch>
        </p:blipFill>
        <p:spPr>
          <a:xfrm>
            <a:off x="4093418" y="3474103"/>
            <a:ext cx="935146" cy="1780726"/>
          </a:xfrm>
          <a:prstGeom prst="rect">
            <a:avLst/>
          </a:prstGeom>
        </p:spPr>
      </p:pic>
      <p:sp>
        <p:nvSpPr>
          <p:cNvPr id="5" name="Cloud Callout 4"/>
          <p:cNvSpPr/>
          <p:nvPr/>
        </p:nvSpPr>
        <p:spPr bwMode="auto">
          <a:xfrm>
            <a:off x="2652116" y="1634456"/>
            <a:ext cx="9509722" cy="1944714"/>
          </a:xfrm>
          <a:prstGeom prst="cloudCallou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b="1" dirty="0">
                <a:solidFill>
                  <a:srgbClr val="FFFFFF"/>
                </a:solidFill>
              </a:rPr>
              <a:t>DCIM-B337 File Server Networking for a Private Cloud Storage Infrastructure in Windows Server 2012 </a:t>
            </a:r>
            <a:r>
              <a:rPr lang="en-US" b="1" dirty="0" smtClean="0">
                <a:solidFill>
                  <a:srgbClr val="FFFFFF"/>
                </a:solidFill>
              </a:rPr>
              <a:t>R2</a:t>
            </a:r>
          </a:p>
          <a:p>
            <a:pPr algn="ctr" defTabSz="932472" fontAlgn="base">
              <a:lnSpc>
                <a:spcPct val="90000"/>
              </a:lnSpc>
              <a:spcBef>
                <a:spcPct val="0"/>
              </a:spcBef>
              <a:spcAft>
                <a:spcPct val="0"/>
              </a:spcAft>
            </a:pPr>
            <a:r>
              <a:rPr lang="en-US" b="1" dirty="0" smtClean="0">
                <a:solidFill>
                  <a:srgbClr val="FFFFFF"/>
                </a:solidFill>
              </a:rPr>
              <a:t> </a:t>
            </a:r>
          </a:p>
          <a:p>
            <a:pPr algn="ctr" defTabSz="932472" fontAlgn="base">
              <a:lnSpc>
                <a:spcPct val="90000"/>
              </a:lnSpc>
              <a:spcBef>
                <a:spcPct val="0"/>
              </a:spcBef>
              <a:spcAft>
                <a:spcPct val="0"/>
              </a:spcAft>
            </a:pPr>
            <a:r>
              <a:rPr lang="en-US" b="1" dirty="0">
                <a:solidFill>
                  <a:srgbClr val="FFFFFF"/>
                </a:solidFill>
              </a:rPr>
              <a:t>DCIM-B378 Converged Networking for Windows Server 2012 R2 Hyper-V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61697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Securing File Shares</a:t>
            </a:r>
            <a:endParaRPr lang="en-US" dirty="0"/>
          </a:p>
        </p:txBody>
      </p:sp>
      <p:sp>
        <p:nvSpPr>
          <p:cNvPr id="6" name="Text Placeholder 5"/>
          <p:cNvSpPr>
            <a:spLocks noGrp="1"/>
          </p:cNvSpPr>
          <p:nvPr>
            <p:ph type="body" sz="quarter" idx="10"/>
          </p:nvPr>
        </p:nvSpPr>
        <p:spPr>
          <a:xfrm>
            <a:off x="274639" y="1212849"/>
            <a:ext cx="5486399" cy="3028521"/>
          </a:xfrm>
        </p:spPr>
        <p:txBody>
          <a:bodyPr/>
          <a:lstStyle/>
          <a:p>
            <a:r>
              <a:rPr lang="en-US" dirty="0"/>
              <a:t>Full Control required for:</a:t>
            </a:r>
          </a:p>
          <a:p>
            <a:pPr lvl="1"/>
            <a:r>
              <a:rPr lang="en-US" dirty="0"/>
              <a:t>Servers running VM</a:t>
            </a:r>
          </a:p>
          <a:p>
            <a:pPr lvl="2"/>
            <a:r>
              <a:rPr lang="en-US" dirty="0"/>
              <a:t>Consider</a:t>
            </a:r>
            <a:r>
              <a:rPr lang="en-US"/>
              <a:t> future migrations</a:t>
            </a:r>
            <a:endParaRPr lang="en-US" dirty="0"/>
          </a:p>
          <a:p>
            <a:pPr lvl="1"/>
            <a:r>
              <a:rPr lang="en-US"/>
              <a:t>Admins </a:t>
            </a:r>
            <a:r>
              <a:rPr lang="en-US" dirty="0"/>
              <a:t>creating or </a:t>
            </a:r>
            <a:r>
              <a:rPr lang="en-US"/>
              <a:t>changing VHDX </a:t>
            </a:r>
            <a:r>
              <a:rPr lang="en-US" smtClean="0"/>
              <a:t>files</a:t>
            </a:r>
            <a:endParaRPr lang="en-US" dirty="0"/>
          </a:p>
          <a:p>
            <a:pPr lvl="1"/>
            <a:endParaRPr lang="en-US" dirty="0"/>
          </a:p>
          <a:p>
            <a:r>
              <a:rPr lang="en-US" dirty="0"/>
              <a:t>Use security groups</a:t>
            </a:r>
          </a:p>
          <a:p>
            <a:pPr lvl="1"/>
            <a:r>
              <a:rPr lang="en-US" dirty="0"/>
              <a:t>Simplifies addition &amp; revocation</a:t>
            </a:r>
          </a:p>
        </p:txBody>
      </p:sp>
      <p:pic>
        <p:nvPicPr>
          <p:cNvPr id="2" name="Picture 2"/>
          <p:cNvPicPr>
            <a:picLocks noChangeAspect="1"/>
          </p:cNvPicPr>
          <p:nvPr/>
        </p:nvPicPr>
        <p:blipFill rotWithShape="1">
          <a:blip r:embed="rId3"/>
          <a:srcRect r="24934" b="39887"/>
          <a:stretch/>
        </p:blipFill>
        <p:spPr>
          <a:xfrm>
            <a:off x="5058689" y="2313706"/>
            <a:ext cx="7134673" cy="3855328"/>
          </a:xfrm>
          <a:prstGeom prst="rect">
            <a:avLst/>
          </a:prstGeom>
        </p:spPr>
      </p:pic>
    </p:spTree>
    <p:extLst>
      <p:ext uri="{BB962C8B-B14F-4D97-AF65-F5344CB8AC3E}">
        <p14:creationId xmlns:p14="http://schemas.microsoft.com/office/powerpoint/2010/main" val="33039735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Constrained Delegation</a:t>
            </a:r>
            <a:endParaRPr lang="en-US" dirty="0"/>
          </a:p>
        </p:txBody>
      </p:sp>
      <p:sp>
        <p:nvSpPr>
          <p:cNvPr id="24" name="Freeform 23"/>
          <p:cNvSpPr/>
          <p:nvPr/>
        </p:nvSpPr>
        <p:spPr>
          <a:xfrm>
            <a:off x="5714130" y="5878704"/>
            <a:ext cx="3657557" cy="871229"/>
          </a:xfrm>
          <a:custGeom>
            <a:avLst/>
            <a:gdLst>
              <a:gd name="connsiteX0" fmla="*/ 0 w 3657557"/>
              <a:gd name="connsiteY0" fmla="*/ 87123 h 871229"/>
              <a:gd name="connsiteX1" fmla="*/ 87123 w 3657557"/>
              <a:gd name="connsiteY1" fmla="*/ 0 h 871229"/>
              <a:gd name="connsiteX2" fmla="*/ 3570434 w 3657557"/>
              <a:gd name="connsiteY2" fmla="*/ 0 h 871229"/>
              <a:gd name="connsiteX3" fmla="*/ 3657557 w 3657557"/>
              <a:gd name="connsiteY3" fmla="*/ 87123 h 871229"/>
              <a:gd name="connsiteX4" fmla="*/ 3657557 w 3657557"/>
              <a:gd name="connsiteY4" fmla="*/ 784106 h 871229"/>
              <a:gd name="connsiteX5" fmla="*/ 3570434 w 3657557"/>
              <a:gd name="connsiteY5" fmla="*/ 871229 h 871229"/>
              <a:gd name="connsiteX6" fmla="*/ 87123 w 3657557"/>
              <a:gd name="connsiteY6" fmla="*/ 871229 h 871229"/>
              <a:gd name="connsiteX7" fmla="*/ 0 w 3657557"/>
              <a:gd name="connsiteY7" fmla="*/ 784106 h 871229"/>
              <a:gd name="connsiteX8" fmla="*/ 0 w 3657557"/>
              <a:gd name="connsiteY8" fmla="*/ 87123 h 8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557" h="871229">
                <a:moveTo>
                  <a:pt x="0" y="87123"/>
                </a:moveTo>
                <a:cubicBezTo>
                  <a:pt x="0" y="39006"/>
                  <a:pt x="39006" y="0"/>
                  <a:pt x="87123" y="0"/>
                </a:cubicBezTo>
                <a:lnTo>
                  <a:pt x="3570434" y="0"/>
                </a:lnTo>
                <a:cubicBezTo>
                  <a:pt x="3618551" y="0"/>
                  <a:pt x="3657557" y="39006"/>
                  <a:pt x="3657557" y="87123"/>
                </a:cubicBezTo>
                <a:lnTo>
                  <a:pt x="3657557" y="784106"/>
                </a:lnTo>
                <a:cubicBezTo>
                  <a:pt x="3657557" y="832223"/>
                  <a:pt x="3618551" y="871229"/>
                  <a:pt x="3570434" y="871229"/>
                </a:cubicBezTo>
                <a:lnTo>
                  <a:pt x="87123" y="871229"/>
                </a:lnTo>
                <a:cubicBezTo>
                  <a:pt x="39006" y="871229"/>
                  <a:pt x="0" y="832223"/>
                  <a:pt x="0" y="784106"/>
                </a:cubicBezTo>
                <a:lnTo>
                  <a:pt x="0" y="871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867" tIns="158867" rIns="158867" bIns="158867" numCol="1" spcCol="1270" anchor="ctr" anchorCtr="0">
            <a:noAutofit/>
          </a:bodyPr>
          <a:lstStyle/>
          <a:p>
            <a:pPr algn="ctr" defTabSz="1555750">
              <a:lnSpc>
                <a:spcPct val="90000"/>
              </a:lnSpc>
              <a:spcBef>
                <a:spcPct val="0"/>
              </a:spcBef>
              <a:spcAft>
                <a:spcPct val="35000"/>
              </a:spcAft>
            </a:pPr>
            <a:r>
              <a:rPr lang="en-US" sz="3500" dirty="0" smtClean="0">
                <a:solidFill>
                  <a:srgbClr val="FFFFFF"/>
                </a:solidFill>
              </a:rPr>
              <a:t>File Server</a:t>
            </a:r>
            <a:endParaRPr lang="en-US" sz="3500" dirty="0">
              <a:solidFill>
                <a:srgbClr val="FFFFFF"/>
              </a:solidFill>
            </a:endParaRPr>
          </a:p>
        </p:txBody>
      </p:sp>
      <p:sp>
        <p:nvSpPr>
          <p:cNvPr id="25" name="Freeform 24"/>
          <p:cNvSpPr/>
          <p:nvPr/>
        </p:nvSpPr>
        <p:spPr>
          <a:xfrm>
            <a:off x="3471864" y="2644707"/>
            <a:ext cx="3953674"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29" name="Freeform 28"/>
          <p:cNvSpPr/>
          <p:nvPr/>
        </p:nvSpPr>
        <p:spPr>
          <a:xfrm>
            <a:off x="7796204" y="2644707"/>
            <a:ext cx="3953674" cy="2893815"/>
          </a:xfrm>
          <a:custGeom>
            <a:avLst/>
            <a:gdLst>
              <a:gd name="connsiteX0" fmla="*/ 0 w 3953674"/>
              <a:gd name="connsiteY0" fmla="*/ 289382 h 2893815"/>
              <a:gd name="connsiteX1" fmla="*/ 289382 w 3953674"/>
              <a:gd name="connsiteY1" fmla="*/ 0 h 2893815"/>
              <a:gd name="connsiteX2" fmla="*/ 3664293 w 3953674"/>
              <a:gd name="connsiteY2" fmla="*/ 0 h 2893815"/>
              <a:gd name="connsiteX3" fmla="*/ 3953675 w 3953674"/>
              <a:gd name="connsiteY3" fmla="*/ 289382 h 2893815"/>
              <a:gd name="connsiteX4" fmla="*/ 3953674 w 3953674"/>
              <a:gd name="connsiteY4" fmla="*/ 2604434 h 2893815"/>
              <a:gd name="connsiteX5" fmla="*/ 3664292 w 3953674"/>
              <a:gd name="connsiteY5" fmla="*/ 2893816 h 2893815"/>
              <a:gd name="connsiteX6" fmla="*/ 289382 w 3953674"/>
              <a:gd name="connsiteY6" fmla="*/ 2893815 h 2893815"/>
              <a:gd name="connsiteX7" fmla="*/ 0 w 3953674"/>
              <a:gd name="connsiteY7" fmla="*/ 2604433 h 2893815"/>
              <a:gd name="connsiteX8" fmla="*/ 0 w 3953674"/>
              <a:gd name="connsiteY8" fmla="*/ 289382 h 289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3674" h="2893815">
                <a:moveTo>
                  <a:pt x="0" y="289382"/>
                </a:moveTo>
                <a:cubicBezTo>
                  <a:pt x="0" y="129561"/>
                  <a:pt x="129561" y="0"/>
                  <a:pt x="289382" y="0"/>
                </a:cubicBezTo>
                <a:lnTo>
                  <a:pt x="3664293" y="0"/>
                </a:lnTo>
                <a:cubicBezTo>
                  <a:pt x="3824114" y="0"/>
                  <a:pt x="3953675" y="129561"/>
                  <a:pt x="3953675" y="289382"/>
                </a:cubicBezTo>
                <a:cubicBezTo>
                  <a:pt x="3953675" y="1061066"/>
                  <a:pt x="3953674" y="1832750"/>
                  <a:pt x="3953674" y="2604434"/>
                </a:cubicBezTo>
                <a:cubicBezTo>
                  <a:pt x="3953674" y="2764255"/>
                  <a:pt x="3824113" y="2893816"/>
                  <a:pt x="3664292" y="2893816"/>
                </a:cubicBezTo>
                <a:lnTo>
                  <a:pt x="289382" y="2893815"/>
                </a:lnTo>
                <a:cubicBezTo>
                  <a:pt x="129561" y="2893815"/>
                  <a:pt x="0" y="2764254"/>
                  <a:pt x="0" y="2604433"/>
                </a:cubicBezTo>
                <a:lnTo>
                  <a:pt x="0" y="2893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107" tIns="218107" rIns="218107" bIns="218107" numCol="1" spcCol="1270" anchor="t" anchorCtr="0">
            <a:noAutofit/>
          </a:bodyPr>
          <a:lstStyle/>
          <a:p>
            <a:pPr algn="ctr" defTabSz="1555750">
              <a:lnSpc>
                <a:spcPct val="90000"/>
              </a:lnSpc>
              <a:spcBef>
                <a:spcPct val="0"/>
              </a:spcBef>
              <a:spcAft>
                <a:spcPct val="35000"/>
              </a:spcAft>
            </a:pPr>
            <a:r>
              <a:rPr lang="en-US" sz="3500" dirty="0" smtClean="0">
                <a:solidFill>
                  <a:srgbClr val="FFFFFF"/>
                </a:solidFill>
              </a:rPr>
              <a:t>Host</a:t>
            </a:r>
            <a:endParaRPr lang="en-US" sz="3500" dirty="0">
              <a:solidFill>
                <a:srgbClr val="FFFFFF"/>
              </a:solidFill>
            </a:endParaRPr>
          </a:p>
        </p:txBody>
      </p:sp>
      <p:sp>
        <p:nvSpPr>
          <p:cNvPr id="10" name="Left-Right Arrow 9"/>
          <p:cNvSpPr/>
          <p:nvPr/>
        </p:nvSpPr>
        <p:spPr bwMode="auto">
          <a:xfrm rot="5400000">
            <a:off x="5466027" y="5337053"/>
            <a:ext cx="1302168" cy="548634"/>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1" name="Left-Right Arrow 10"/>
          <p:cNvSpPr/>
          <p:nvPr/>
        </p:nvSpPr>
        <p:spPr bwMode="auto">
          <a:xfrm rot="5400000">
            <a:off x="8483514" y="5337053"/>
            <a:ext cx="1302168" cy="548634"/>
          </a:xfrm>
          <a:prstGeom prst="lef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SMB</a:t>
            </a:r>
          </a:p>
        </p:txBody>
      </p:sp>
      <p:sp>
        <p:nvSpPr>
          <p:cNvPr id="15" name="Striped Right Arrow 14"/>
          <p:cNvSpPr/>
          <p:nvPr/>
        </p:nvSpPr>
        <p:spPr bwMode="auto">
          <a:xfrm>
            <a:off x="2276672" y="2963266"/>
            <a:ext cx="1645903" cy="457195"/>
          </a:xfrm>
          <a:prstGeom prst="strip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FFFFFF"/>
                </a:solidFill>
                <a:ea typeface="Segoe UI" pitchFamily="34" charset="0"/>
                <a:cs typeface="Segoe UI" pitchFamily="34" charset="0"/>
              </a:rPr>
              <a:t>MGMT</a:t>
            </a:r>
          </a:p>
        </p:txBody>
      </p:sp>
      <p:pic>
        <p:nvPicPr>
          <p:cNvPr id="17" name="Picture 16"/>
          <p:cNvPicPr>
            <a:picLocks noChangeAspect="1"/>
          </p:cNvPicPr>
          <p:nvPr/>
        </p:nvPicPr>
        <p:blipFill>
          <a:blip r:embed="rId3"/>
          <a:stretch>
            <a:fillRect/>
          </a:stretch>
        </p:blipFill>
        <p:spPr>
          <a:xfrm>
            <a:off x="738447" y="2818788"/>
            <a:ext cx="1538226" cy="1265508"/>
          </a:xfrm>
          <a:prstGeom prst="rect">
            <a:avLst/>
          </a:prstGeom>
        </p:spPr>
      </p:pic>
      <p:pic>
        <p:nvPicPr>
          <p:cNvPr id="18" name="Picture 17"/>
          <p:cNvPicPr>
            <a:picLocks noChangeAspect="1"/>
          </p:cNvPicPr>
          <p:nvPr/>
        </p:nvPicPr>
        <p:blipFill>
          <a:blip r:embed="rId4">
            <a:duotone>
              <a:prstClr val="black"/>
              <a:srgbClr val="D9C3A5">
                <a:tint val="50000"/>
                <a:satMod val="180000"/>
              </a:srgbClr>
            </a:duotone>
          </a:blip>
          <a:stretch>
            <a:fillRect/>
          </a:stretch>
        </p:blipFill>
        <p:spPr>
          <a:xfrm>
            <a:off x="1039987" y="2818788"/>
            <a:ext cx="935146" cy="1780726"/>
          </a:xfrm>
          <a:prstGeom prst="rect">
            <a:avLst/>
          </a:prstGeom>
        </p:spPr>
      </p:pic>
      <p:sp>
        <p:nvSpPr>
          <p:cNvPr id="23" name="Left-Right Arrow 22"/>
          <p:cNvSpPr/>
          <p:nvPr/>
        </p:nvSpPr>
        <p:spPr bwMode="auto">
          <a:xfrm>
            <a:off x="6601974" y="4472137"/>
            <a:ext cx="2011658" cy="508179"/>
          </a:xfrm>
          <a:prstGeom prst="leftRightArrow">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b="1" dirty="0" err="1" smtClean="0">
                <a:gradFill>
                  <a:gsLst>
                    <a:gs pos="0">
                      <a:srgbClr val="FFFFFF"/>
                    </a:gs>
                    <a:gs pos="100000">
                      <a:srgbClr val="FFFFFF"/>
                    </a:gs>
                  </a:gsLst>
                  <a:lin ang="5400000" scaled="0"/>
                </a:gradFill>
                <a:ea typeface="Segoe UI" pitchFamily="34" charset="0"/>
                <a:cs typeface="Segoe UI" pitchFamily="34" charset="0"/>
              </a:rPr>
              <a:t>LiveMigration</a:t>
            </a:r>
            <a:endParaRPr lang="en-US" sz="1600" b="1"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8294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Who are we?</a:t>
            </a:r>
            <a:endParaRPr lang="en-US" dirty="0"/>
          </a:p>
        </p:txBody>
      </p:sp>
      <p:sp>
        <p:nvSpPr>
          <p:cNvPr id="10" name="Text Placeholder 9"/>
          <p:cNvSpPr>
            <a:spLocks noGrp="1"/>
          </p:cNvSpPr>
          <p:nvPr>
            <p:ph type="body" sz="quarter" idx="10"/>
          </p:nvPr>
        </p:nvSpPr>
        <p:spPr>
          <a:xfrm>
            <a:off x="274639" y="1212849"/>
            <a:ext cx="5486399" cy="2529923"/>
          </a:xfrm>
        </p:spPr>
        <p:txBody>
          <a:bodyPr/>
          <a:lstStyle/>
          <a:p>
            <a:r>
              <a:rPr lang="en-US" dirty="0"/>
              <a:t>Patrick Lang</a:t>
            </a:r>
          </a:p>
          <a:p>
            <a:pPr lvl="1"/>
            <a:r>
              <a:rPr lang="en-US" dirty="0"/>
              <a:t>Started IT career in 1998 to help a city survive “Y2K”</a:t>
            </a:r>
          </a:p>
          <a:p>
            <a:pPr lvl="1"/>
            <a:r>
              <a:rPr lang="en-US" dirty="0"/>
              <a:t>Graduated from UT Austin in 2004 and joined Microsoft focusing on </a:t>
            </a:r>
            <a:r>
              <a:rPr lang="en-US" dirty="0" smtClean="0"/>
              <a:t>anti-malware</a:t>
            </a:r>
            <a:endParaRPr lang="en-US" dirty="0"/>
          </a:p>
          <a:p>
            <a:pPr lvl="1"/>
            <a:r>
              <a:rPr lang="en-US" dirty="0"/>
              <a:t>Has managed </a:t>
            </a:r>
            <a:r>
              <a:rPr lang="en-US" dirty="0" smtClean="0"/>
              <a:t>Hyper-V </a:t>
            </a:r>
            <a:r>
              <a:rPr lang="en-US" dirty="0"/>
              <a:t>since before it was beta, and joined the engineering team in 2010</a:t>
            </a:r>
          </a:p>
        </p:txBody>
      </p:sp>
      <p:sp>
        <p:nvSpPr>
          <p:cNvPr id="11" name="Text Placeholder 10"/>
          <p:cNvSpPr>
            <a:spLocks noGrp="1"/>
          </p:cNvSpPr>
          <p:nvPr>
            <p:ph type="body" sz="quarter" idx="11"/>
          </p:nvPr>
        </p:nvSpPr>
        <p:spPr>
          <a:xfrm>
            <a:off x="6675439" y="1212849"/>
            <a:ext cx="5486399" cy="1852815"/>
          </a:xfrm>
        </p:spPr>
        <p:txBody>
          <a:bodyPr/>
          <a:lstStyle/>
          <a:p>
            <a:r>
              <a:rPr lang="en-US" dirty="0" smtClean="0"/>
              <a:t>Sam Chandrashekar</a:t>
            </a:r>
          </a:p>
          <a:p>
            <a:pPr lvl="1"/>
            <a:r>
              <a:rPr lang="en-US" dirty="0" smtClean="0"/>
              <a:t>Graduated form Carnegie Mellon; worked on supercomputers at IBM and electronic trading at Morgan Stanley before joining the Hyper-V team in 2012</a:t>
            </a:r>
            <a:endParaRPr lang="en-US" dirty="0"/>
          </a:p>
        </p:txBody>
      </p:sp>
      <p:pic>
        <p:nvPicPr>
          <p:cNvPr id="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379" y="3693853"/>
            <a:ext cx="2696517" cy="28017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5614" y="4045896"/>
            <a:ext cx="2984447" cy="2097640"/>
          </a:xfrm>
          <a:prstGeom prst="rect">
            <a:avLst/>
          </a:prstGeom>
        </p:spPr>
      </p:pic>
    </p:spTree>
    <p:extLst>
      <p:ext uri="{BB962C8B-B14F-4D97-AF65-F5344CB8AC3E}">
        <p14:creationId xmlns:p14="http://schemas.microsoft.com/office/powerpoint/2010/main" val="41826402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Constrained Delegation</a:t>
            </a:r>
            <a:endParaRPr lang="en-US" dirty="0"/>
          </a:p>
        </p:txBody>
      </p:sp>
      <p:sp>
        <p:nvSpPr>
          <p:cNvPr id="3" name="Text Placeholder 2"/>
          <p:cNvSpPr>
            <a:spLocks noGrp="1"/>
          </p:cNvSpPr>
          <p:nvPr>
            <p:ph type="body" sz="quarter" idx="10"/>
          </p:nvPr>
        </p:nvSpPr>
        <p:spPr>
          <a:xfrm>
            <a:off x="274639" y="1212849"/>
            <a:ext cx="5486399" cy="5558445"/>
          </a:xfrm>
        </p:spPr>
        <p:txBody>
          <a:bodyPr/>
          <a:lstStyle/>
          <a:p>
            <a:r>
              <a:rPr lang="en-US" dirty="0" smtClean="0"/>
              <a:t>Scenarios</a:t>
            </a:r>
          </a:p>
          <a:p>
            <a:pPr lvl="1">
              <a:spcBef>
                <a:spcPts val="1224"/>
              </a:spcBef>
            </a:pPr>
            <a:r>
              <a:rPr lang="en-US" dirty="0" smtClean="0"/>
              <a:t>Live Migration</a:t>
            </a:r>
          </a:p>
          <a:p>
            <a:pPr lvl="2">
              <a:spcBef>
                <a:spcPts val="1224"/>
              </a:spcBef>
            </a:pPr>
            <a:r>
              <a:rPr lang="en-US" dirty="0" smtClean="0"/>
              <a:t>All Hyper-V Servers</a:t>
            </a:r>
          </a:p>
          <a:p>
            <a:pPr lvl="1">
              <a:spcBef>
                <a:spcPts val="1224"/>
              </a:spcBef>
            </a:pPr>
            <a:r>
              <a:rPr lang="en-US" dirty="0" smtClean="0"/>
              <a:t>Storage Migration &amp; Management</a:t>
            </a:r>
          </a:p>
          <a:p>
            <a:pPr lvl="2">
              <a:spcBef>
                <a:spcPts val="1224"/>
              </a:spcBef>
            </a:pPr>
            <a:r>
              <a:rPr lang="en-US" dirty="0" smtClean="0"/>
              <a:t>All File Servers</a:t>
            </a:r>
          </a:p>
          <a:p>
            <a:pPr lvl="2">
              <a:spcBef>
                <a:spcPts val="1224"/>
              </a:spcBef>
            </a:pPr>
            <a:r>
              <a:rPr lang="en-US" dirty="0"/>
              <a:t>Simplified with Enable-</a:t>
            </a:r>
            <a:r>
              <a:rPr lang="en-US" dirty="0" err="1"/>
              <a:t>SmbDelegation</a:t>
            </a:r>
            <a:r>
              <a:rPr lang="en-US" dirty="0"/>
              <a:t> </a:t>
            </a:r>
            <a:r>
              <a:rPr lang="en-US" dirty="0" err="1"/>
              <a:t>cmdlet</a:t>
            </a:r>
            <a:r>
              <a:rPr lang="en-US" dirty="0"/>
              <a:t> on Windows Server 2012R2</a:t>
            </a:r>
          </a:p>
          <a:p>
            <a:pPr lvl="2">
              <a:spcBef>
                <a:spcPts val="1224"/>
              </a:spcBef>
            </a:pPr>
            <a:endParaRPr lang="en-US" dirty="0" smtClean="0"/>
          </a:p>
          <a:p>
            <a:r>
              <a:rPr lang="en-US" dirty="0" smtClean="0"/>
              <a:t>Configured in Active Directory</a:t>
            </a:r>
            <a:endParaRPr lang="en-US" dirty="0"/>
          </a:p>
          <a:p>
            <a:pPr lvl="1">
              <a:spcBef>
                <a:spcPts val="1224"/>
              </a:spcBef>
            </a:pPr>
            <a:r>
              <a:rPr lang="en-US" dirty="0" smtClean="0"/>
              <a:t>Requires Domain Admin</a:t>
            </a:r>
          </a:p>
          <a:p>
            <a:pPr lvl="1">
              <a:spcBef>
                <a:spcPts val="1224"/>
              </a:spcBef>
            </a:pPr>
            <a:r>
              <a:rPr lang="en-US" dirty="0" smtClean="0"/>
              <a:t>Set on Hyper-V Server’s computer account</a:t>
            </a:r>
          </a:p>
        </p:txBody>
      </p:sp>
      <p:sp>
        <p:nvSpPr>
          <p:cNvPr id="4" name="Text Placeholder 3"/>
          <p:cNvSpPr>
            <a:spLocks noGrp="1"/>
          </p:cNvSpPr>
          <p:nvPr>
            <p:ph type="body" sz="quarter" idx="11"/>
          </p:nvPr>
        </p:nvSpPr>
        <p:spPr>
          <a:xfrm>
            <a:off x="6675439" y="1212849"/>
            <a:ext cx="5486399" cy="683264"/>
          </a:xfrm>
        </p:spPr>
        <p:txBody>
          <a:bodyPr/>
          <a:lstStyle/>
          <a:p>
            <a:endParaRPr lang="en-US" dirty="0"/>
          </a:p>
        </p:txBody>
      </p:sp>
      <p:pic>
        <p:nvPicPr>
          <p:cNvPr id="5" name="Picture 4"/>
          <p:cNvPicPr>
            <a:picLocks noChangeAspect="1"/>
          </p:cNvPicPr>
          <p:nvPr/>
        </p:nvPicPr>
        <p:blipFill>
          <a:blip r:embed="rId2"/>
          <a:stretch>
            <a:fillRect/>
          </a:stretch>
        </p:blipFill>
        <p:spPr>
          <a:xfrm>
            <a:off x="6673074" y="1212848"/>
            <a:ext cx="5213778" cy="5650992"/>
          </a:xfrm>
          <a:prstGeom prst="rect">
            <a:avLst/>
          </a:prstGeom>
        </p:spPr>
      </p:pic>
    </p:spTree>
    <p:extLst>
      <p:ext uri="{BB962C8B-B14F-4D97-AF65-F5344CB8AC3E}">
        <p14:creationId xmlns:p14="http://schemas.microsoft.com/office/powerpoint/2010/main" val="184722445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Based Delegation</a:t>
            </a:r>
            <a:endParaRPr lang="en-US" dirty="0"/>
          </a:p>
        </p:txBody>
      </p:sp>
      <p:pic>
        <p:nvPicPr>
          <p:cNvPr id="6" name="Picture 5"/>
          <p:cNvPicPr>
            <a:picLocks noChangeAspect="1"/>
          </p:cNvPicPr>
          <p:nvPr/>
        </p:nvPicPr>
        <p:blipFill>
          <a:blip r:embed="rId3"/>
          <a:stretch>
            <a:fillRect/>
          </a:stretch>
        </p:blipFill>
        <p:spPr>
          <a:xfrm>
            <a:off x="7724181" y="1216806"/>
            <a:ext cx="4440021" cy="5480857"/>
          </a:xfrm>
          <a:prstGeom prst="rect">
            <a:avLst/>
          </a:prstGeom>
        </p:spPr>
      </p:pic>
      <p:sp>
        <p:nvSpPr>
          <p:cNvPr id="7" name="TextBox 6"/>
          <p:cNvSpPr txBox="1"/>
          <p:nvPr/>
        </p:nvSpPr>
        <p:spPr>
          <a:xfrm>
            <a:off x="294248" y="1226741"/>
            <a:ext cx="6405307" cy="1449628"/>
          </a:xfrm>
          <a:prstGeom prst="rect">
            <a:avLst/>
          </a:prstGeom>
          <a:noFill/>
        </p:spPr>
        <p:txBody>
          <a:bodyPr wrap="square" lIns="182880" tIns="146304" rIns="182880" bIns="146304" rtlCol="0">
            <a:spAutoFit/>
          </a:bodyPr>
          <a:lstStyle/>
          <a:p>
            <a:r>
              <a:rPr lang="en-US" sz="2500" dirty="0">
                <a:solidFill>
                  <a:srgbClr val="FFFFFF"/>
                </a:solidFill>
                <a:latin typeface="Segoe UI Light"/>
              </a:rPr>
              <a:t>Allows The Hyper-V Server To Retrieve a Proxy Ticket For Any User To Named Resources</a:t>
            </a:r>
          </a:p>
        </p:txBody>
      </p:sp>
      <p:sp>
        <p:nvSpPr>
          <p:cNvPr id="8" name="TextBox 7"/>
          <p:cNvSpPr txBox="1"/>
          <p:nvPr/>
        </p:nvSpPr>
        <p:spPr>
          <a:xfrm>
            <a:off x="294248" y="2784277"/>
            <a:ext cx="6405307" cy="1064907"/>
          </a:xfrm>
          <a:prstGeom prst="rect">
            <a:avLst/>
          </a:prstGeom>
          <a:noFill/>
        </p:spPr>
        <p:txBody>
          <a:bodyPr wrap="square" lIns="182880" tIns="146304" rIns="182880" bIns="146304" rtlCol="0">
            <a:spAutoFit/>
          </a:bodyPr>
          <a:lstStyle/>
          <a:p>
            <a:r>
              <a:rPr lang="en-US" sz="2500" dirty="0">
                <a:solidFill>
                  <a:srgbClr val="FFFFFF"/>
                </a:solidFill>
                <a:latin typeface="Segoe UI Light"/>
              </a:rPr>
              <a:t>Enabled On The Hyper-V Server’s Computer Account</a:t>
            </a:r>
          </a:p>
        </p:txBody>
      </p:sp>
      <p:sp>
        <p:nvSpPr>
          <p:cNvPr id="9" name="TextBox 8"/>
          <p:cNvSpPr txBox="1"/>
          <p:nvPr/>
        </p:nvSpPr>
        <p:spPr>
          <a:xfrm>
            <a:off x="274638" y="5206850"/>
            <a:ext cx="6405307" cy="1603516"/>
          </a:xfrm>
          <a:prstGeom prst="rect">
            <a:avLst/>
          </a:prstGeom>
          <a:noFill/>
        </p:spPr>
        <p:txBody>
          <a:bodyPr wrap="square" lIns="182880" tIns="146304" rIns="182880" bIns="146304" rtlCol="0">
            <a:spAutoFit/>
          </a:bodyPr>
          <a:lstStyle/>
          <a:p>
            <a:r>
              <a:rPr lang="en-US" sz="2500" dirty="0">
                <a:solidFill>
                  <a:srgbClr val="FFFFFF"/>
                </a:solidFill>
                <a:latin typeface="Segoe UI Light"/>
              </a:rPr>
              <a:t>Helpful Blog Posts</a:t>
            </a:r>
          </a:p>
          <a:p>
            <a:pPr marL="342900" lvl="1"/>
            <a:r>
              <a:rPr lang="en-US" sz="1500" dirty="0">
                <a:solidFill>
                  <a:srgbClr val="FFFFFF"/>
                </a:solidFill>
                <a:latin typeface="Segoe UI Light"/>
                <a:hlinkClick r:id="rId4"/>
              </a:rPr>
              <a:t>Live Migration and Storage Migration Without Constrained Delegation Using </a:t>
            </a:r>
            <a:r>
              <a:rPr lang="en-US" sz="1500" dirty="0" err="1" smtClean="0">
                <a:solidFill>
                  <a:srgbClr val="FFFFFF"/>
                </a:solidFill>
                <a:latin typeface="Segoe UI Light"/>
                <a:hlinkClick r:id="rId4"/>
              </a:rPr>
              <a:t>PrincipalsAllowedToDelegateToAccount</a:t>
            </a:r>
            <a:endParaRPr lang="en-US" sz="1500" dirty="0">
              <a:solidFill>
                <a:srgbClr val="FFFFFF"/>
              </a:solidFill>
              <a:latin typeface="Segoe UI Light"/>
            </a:endParaRPr>
          </a:p>
          <a:p>
            <a:pPr marL="342900" lvl="1"/>
            <a:r>
              <a:rPr lang="en-US" sz="1500" dirty="0">
                <a:solidFill>
                  <a:srgbClr val="FFFFFF"/>
                </a:solidFill>
                <a:latin typeface="Segoe UI Light"/>
                <a:hlinkClick r:id="rId5"/>
              </a:rPr>
              <a:t>Remote Administration Without Constrained Delegation Using </a:t>
            </a:r>
            <a:r>
              <a:rPr lang="en-US" sz="1500" dirty="0" err="1">
                <a:solidFill>
                  <a:srgbClr val="FFFFFF"/>
                </a:solidFill>
                <a:latin typeface="Segoe UI Light"/>
                <a:hlinkClick r:id="rId5"/>
              </a:rPr>
              <a:t>PrincipalsAllowedToDelegateToAccount</a:t>
            </a:r>
            <a:endParaRPr lang="en-US" sz="1500" dirty="0">
              <a:solidFill>
                <a:srgbClr val="FFFFFF"/>
              </a:solidFill>
              <a:latin typeface="Segoe UI Light"/>
            </a:endParaRPr>
          </a:p>
        </p:txBody>
      </p:sp>
      <p:sp>
        <p:nvSpPr>
          <p:cNvPr id="10" name="TextBox 9"/>
          <p:cNvSpPr txBox="1"/>
          <p:nvPr/>
        </p:nvSpPr>
        <p:spPr>
          <a:xfrm>
            <a:off x="270130" y="3957092"/>
            <a:ext cx="6405307" cy="1141851"/>
          </a:xfrm>
          <a:prstGeom prst="rect">
            <a:avLst/>
          </a:prstGeom>
          <a:noFill/>
        </p:spPr>
        <p:txBody>
          <a:bodyPr wrap="square" lIns="182880" tIns="146304" rIns="182880" bIns="146304" rtlCol="0">
            <a:spAutoFit/>
          </a:bodyPr>
          <a:lstStyle/>
          <a:p>
            <a:r>
              <a:rPr lang="en-US" sz="2500" dirty="0">
                <a:solidFill>
                  <a:srgbClr val="FFFFFF"/>
                </a:solidFill>
                <a:latin typeface="Segoe UI Light"/>
              </a:rPr>
              <a:t>Requirements</a:t>
            </a:r>
          </a:p>
          <a:p>
            <a:pPr marL="461963" lvl="1" indent="-288925">
              <a:buFont typeface="Arial" panose="020B0604020202020204" pitchFamily="34" charset="0"/>
              <a:buChar char="•"/>
            </a:pPr>
            <a:r>
              <a:rPr lang="en-US" sz="1500" dirty="0" smtClean="0">
                <a:solidFill>
                  <a:srgbClr val="FFFFFF"/>
                </a:solidFill>
                <a:latin typeface="Segoe UI Light"/>
              </a:rPr>
              <a:t>Windows </a:t>
            </a:r>
            <a:r>
              <a:rPr lang="en-US" sz="1500" dirty="0">
                <a:solidFill>
                  <a:srgbClr val="FFFFFF"/>
                </a:solidFill>
                <a:latin typeface="Segoe UI Light"/>
              </a:rPr>
              <a:t>Server 2012 KDC Active On Front/Back End Domains</a:t>
            </a:r>
          </a:p>
          <a:p>
            <a:pPr marL="461963" lvl="1" indent="-288925">
              <a:buFont typeface="Arial" panose="020B0604020202020204" pitchFamily="34" charset="0"/>
              <a:buChar char="•"/>
            </a:pPr>
            <a:r>
              <a:rPr lang="en-US" sz="1500" dirty="0">
                <a:solidFill>
                  <a:srgbClr val="FFFFFF"/>
                </a:solidFill>
                <a:latin typeface="Segoe UI Light"/>
              </a:rPr>
              <a:t>Computer Account Write Privileges To Configure</a:t>
            </a:r>
          </a:p>
        </p:txBody>
      </p:sp>
    </p:spTree>
    <p:extLst>
      <p:ext uri="{BB962C8B-B14F-4D97-AF65-F5344CB8AC3E}">
        <p14:creationId xmlns:p14="http://schemas.microsoft.com/office/powerpoint/2010/main" val="64432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Replica</a:t>
            </a:r>
            <a:endParaRPr lang="en-US" dirty="0"/>
          </a:p>
        </p:txBody>
      </p:sp>
      <p:sp>
        <p:nvSpPr>
          <p:cNvPr id="6" name="Text Placeholder 5"/>
          <p:cNvSpPr>
            <a:spLocks noGrp="1"/>
          </p:cNvSpPr>
          <p:nvPr>
            <p:ph type="body" sz="quarter" idx="11"/>
          </p:nvPr>
        </p:nvSpPr>
        <p:spPr>
          <a:xfrm>
            <a:off x="274639" y="1212849"/>
            <a:ext cx="11889564" cy="4124206"/>
          </a:xfrm>
        </p:spPr>
        <p:txBody>
          <a:bodyPr/>
          <a:lstStyle/>
          <a:p>
            <a:r>
              <a:rPr lang="en-US" dirty="0" smtClean="0"/>
              <a:t>HTTP</a:t>
            </a:r>
          </a:p>
          <a:p>
            <a:pPr lvl="1"/>
            <a:r>
              <a:rPr lang="en-US" dirty="0" smtClean="0"/>
              <a:t>Kerberos Authentication</a:t>
            </a:r>
          </a:p>
          <a:p>
            <a:pPr lvl="1"/>
            <a:r>
              <a:rPr lang="en-US" dirty="0" smtClean="0"/>
              <a:t>No Encryption</a:t>
            </a:r>
          </a:p>
          <a:p>
            <a:endParaRPr lang="en-US" dirty="0" smtClean="0"/>
          </a:p>
          <a:p>
            <a:r>
              <a:rPr lang="en-US" dirty="0" smtClean="0"/>
              <a:t>HTTPS</a:t>
            </a:r>
          </a:p>
          <a:p>
            <a:pPr lvl="1"/>
            <a:r>
              <a:rPr lang="en-US" dirty="0"/>
              <a:t>End to end authentication &amp; encryption</a:t>
            </a:r>
          </a:p>
          <a:p>
            <a:pPr lvl="1"/>
            <a:r>
              <a:rPr lang="en-US" dirty="0" smtClean="0"/>
              <a:t>Certificate configured on primary server</a:t>
            </a:r>
          </a:p>
          <a:p>
            <a:pPr lvl="2"/>
            <a:r>
              <a:rPr lang="en-US" dirty="0"/>
              <a:t>Enhanced Key Usage required for client &amp; server authentication</a:t>
            </a:r>
          </a:p>
          <a:p>
            <a:pPr lvl="1"/>
            <a:r>
              <a:rPr lang="en-US" dirty="0" smtClean="0"/>
              <a:t>Replica server confirms root of certificate is in “Trusted Root Certification Authorities”</a:t>
            </a:r>
          </a:p>
        </p:txBody>
      </p:sp>
      <p:sp>
        <p:nvSpPr>
          <p:cNvPr id="3" name="Cloud Callout 2"/>
          <p:cNvSpPr/>
          <p:nvPr/>
        </p:nvSpPr>
        <p:spPr bwMode="auto">
          <a:xfrm>
            <a:off x="4663774" y="1942799"/>
            <a:ext cx="6857925" cy="2011658"/>
          </a:xfrm>
          <a:prstGeom prst="cloudCallou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a:solidFill>
                  <a:srgbClr val="FFFFFF"/>
                </a:solidFill>
              </a:rPr>
              <a:t>DCIM-H202 Introduction to Microsoft Virtualization, Part 2: Virtual Machine Management </a:t>
            </a: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84800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Machine Manager</a:t>
            </a:r>
            <a:endParaRPr lang="en-US" dirty="0"/>
          </a:p>
        </p:txBody>
      </p:sp>
      <p:sp>
        <p:nvSpPr>
          <p:cNvPr id="5" name="Text Placeholder 4"/>
          <p:cNvSpPr>
            <a:spLocks noGrp="1"/>
          </p:cNvSpPr>
          <p:nvPr>
            <p:ph type="body" sz="quarter" idx="11"/>
          </p:nvPr>
        </p:nvSpPr>
        <p:spPr>
          <a:xfrm>
            <a:off x="274639" y="1212849"/>
            <a:ext cx="11889564" cy="3108543"/>
          </a:xfrm>
        </p:spPr>
        <p:txBody>
          <a:bodyPr/>
          <a:lstStyle/>
          <a:p>
            <a:r>
              <a:rPr lang="en-US" dirty="0"/>
              <a:t>Central Management &amp; </a:t>
            </a:r>
            <a:r>
              <a:rPr lang="en-US" dirty="0" smtClean="0"/>
              <a:t>Delegation</a:t>
            </a:r>
            <a:endParaRPr lang="en-US" dirty="0"/>
          </a:p>
          <a:p>
            <a:pPr lvl="1"/>
            <a:r>
              <a:rPr lang="en-US" dirty="0" smtClean="0"/>
              <a:t>Build </a:t>
            </a:r>
            <a:r>
              <a:rPr lang="en-US" dirty="0"/>
              <a:t>private clouds and </a:t>
            </a:r>
            <a:r>
              <a:rPr lang="en-US" dirty="0" smtClean="0"/>
              <a:t>delegate administrative roles</a:t>
            </a:r>
          </a:p>
          <a:p>
            <a:pPr lvl="2"/>
            <a:r>
              <a:rPr lang="en-US" dirty="0" smtClean="0"/>
              <a:t>Fabric, Tenant, and Application (self service) Administrator</a:t>
            </a:r>
          </a:p>
          <a:p>
            <a:pPr lvl="2"/>
            <a:r>
              <a:rPr lang="en-US" dirty="0" smtClean="0"/>
              <a:t>Read-Only Administrator</a:t>
            </a:r>
            <a:endParaRPr lang="en-US" dirty="0"/>
          </a:p>
          <a:p>
            <a:pPr lvl="1"/>
            <a:r>
              <a:rPr lang="en-US" dirty="0"/>
              <a:t>VMM Agent installed on hosts as needed</a:t>
            </a:r>
          </a:p>
          <a:p>
            <a:pPr lvl="2"/>
            <a:r>
              <a:rPr lang="en-US" dirty="0" smtClean="0"/>
              <a:t>Delegated </a:t>
            </a:r>
            <a:r>
              <a:rPr lang="en-US" dirty="0"/>
              <a:t>actions use </a:t>
            </a:r>
            <a:r>
              <a:rPr lang="en-US" dirty="0" smtClean="0"/>
              <a:t>stored </a:t>
            </a:r>
            <a:r>
              <a:rPr lang="en-US" dirty="0"/>
              <a:t>“</a:t>
            </a:r>
            <a:r>
              <a:rPr lang="en-US" dirty="0" err="1"/>
              <a:t>RunAs</a:t>
            </a:r>
            <a:r>
              <a:rPr lang="en-US" dirty="0"/>
              <a:t>” accounts</a:t>
            </a:r>
          </a:p>
          <a:p>
            <a:endParaRPr lang="en-US" dirty="0"/>
          </a:p>
        </p:txBody>
      </p:sp>
      <p:sp>
        <p:nvSpPr>
          <p:cNvPr id="2" name="Cloud Callout 3"/>
          <p:cNvSpPr/>
          <p:nvPr/>
        </p:nvSpPr>
        <p:spPr bwMode="auto">
          <a:xfrm>
            <a:off x="2469238" y="3954457"/>
            <a:ext cx="8686705" cy="2103097"/>
          </a:xfrm>
          <a:prstGeom prst="cloudCallou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FFFF"/>
                </a:solidFill>
              </a:rPr>
              <a:t>DCIM-H304 Constructing Your Private Cloud with Windows Server and Microsoft System Center, Part </a:t>
            </a:r>
            <a:r>
              <a:rPr lang="en-US" sz="2400" b="1" dirty="0" smtClean="0">
                <a:solidFill>
                  <a:srgbClr val="FFFFFF"/>
                </a:solidFill>
              </a:rPr>
              <a:t>1</a:t>
            </a:r>
          </a:p>
          <a:p>
            <a:pPr algn="ctr" defTabSz="932472" fontAlgn="base">
              <a:lnSpc>
                <a:spcPct val="90000"/>
              </a:lnSpc>
              <a:spcBef>
                <a:spcPct val="0"/>
              </a:spcBef>
              <a:spcAft>
                <a:spcPct val="0"/>
              </a:spcAft>
            </a:pPr>
            <a:r>
              <a:rPr lang="en-US" sz="2400" b="1" dirty="0" smtClean="0">
                <a:solidFill>
                  <a:srgbClr val="FFFFFF"/>
                </a:solidFill>
              </a:rPr>
              <a:t>DCIM-H304 Part 2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1511986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Virtual Machines</a:t>
            </a:r>
            <a:endParaRPr lang="en-US" dirty="0"/>
          </a:p>
        </p:txBody>
      </p:sp>
    </p:spTree>
    <p:extLst>
      <p:ext uri="{BB962C8B-B14F-4D97-AF65-F5344CB8AC3E}">
        <p14:creationId xmlns:p14="http://schemas.microsoft.com/office/powerpoint/2010/main" val="355674900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VMs at rest</a:t>
            </a:r>
            <a:endParaRPr lang="en-US" dirty="0"/>
          </a:p>
        </p:txBody>
      </p:sp>
      <p:sp>
        <p:nvSpPr>
          <p:cNvPr id="3" name="Content Placeholder 2"/>
          <p:cNvSpPr>
            <a:spLocks noGrp="1"/>
          </p:cNvSpPr>
          <p:nvPr>
            <p:ph type="body" sz="quarter" idx="11"/>
          </p:nvPr>
        </p:nvSpPr>
        <p:spPr>
          <a:xfrm>
            <a:off x="274639" y="1438237"/>
            <a:ext cx="11889564" cy="3278225"/>
          </a:xfrm>
          <a:prstGeom prst="rect">
            <a:avLst/>
          </a:prstGeom>
        </p:spPr>
        <p:txBody>
          <a:bodyPr>
            <a:normAutofit/>
          </a:bodyPr>
          <a:lstStyle/>
          <a:p>
            <a:r>
              <a:rPr lang="en-US" dirty="0" smtClean="0"/>
              <a:t>Virtual machine is made up of securable objects</a:t>
            </a:r>
          </a:p>
          <a:p>
            <a:pPr marL="371475" lvl="1" indent="-342900">
              <a:buFont typeface="Arial" panose="020B0604020202020204" pitchFamily="34" charset="0"/>
              <a:buChar char="•"/>
            </a:pPr>
            <a:r>
              <a:rPr lang="en-US" sz="2800" dirty="0" smtClean="0"/>
              <a:t>Virtual hard disks and differencing disks (VHDXs and AVHDXs)</a:t>
            </a:r>
          </a:p>
          <a:p>
            <a:pPr marL="371475" lvl="1" indent="-342900">
              <a:buFont typeface="Arial" panose="020B0604020202020204" pitchFamily="34" charset="0"/>
              <a:buChar char="•"/>
            </a:pPr>
            <a:r>
              <a:rPr lang="en-US" sz="2800" dirty="0" smtClean="0"/>
              <a:t>Checkpoint </a:t>
            </a:r>
            <a:r>
              <a:rPr lang="en-US" sz="2800" dirty="0"/>
              <a:t>files</a:t>
            </a:r>
          </a:p>
          <a:p>
            <a:pPr marL="371475" lvl="1" indent="-342900">
              <a:buFont typeface="Arial" panose="020B0604020202020204" pitchFamily="34" charset="0"/>
              <a:buChar char="•"/>
            </a:pPr>
            <a:r>
              <a:rPr lang="en-US" sz="2800" dirty="0"/>
              <a:t>Saved </a:t>
            </a:r>
            <a:r>
              <a:rPr lang="en-US" sz="2800" dirty="0" smtClean="0"/>
              <a:t>states</a:t>
            </a:r>
          </a:p>
          <a:p>
            <a:pPr marL="371475" lvl="1" indent="-342900">
              <a:buFont typeface="Arial" panose="020B0604020202020204" pitchFamily="34" charset="0"/>
              <a:buChar char="•"/>
            </a:pPr>
            <a:r>
              <a:rPr lang="en-US" sz="2800" dirty="0"/>
              <a:t>Configuration </a:t>
            </a:r>
            <a:r>
              <a:rPr lang="en-US" sz="2800" dirty="0" smtClean="0"/>
              <a:t>file</a:t>
            </a:r>
            <a:endParaRPr lang="en-US" sz="2800" dirty="0"/>
          </a:p>
          <a:p>
            <a:pPr marL="466298" lvl="1" indent="0">
              <a:buNone/>
            </a:pPr>
            <a:endParaRPr lang="en-US" dirty="0" smtClean="0"/>
          </a:p>
        </p:txBody>
      </p:sp>
    </p:spTree>
    <p:extLst>
      <p:ext uri="{BB962C8B-B14F-4D97-AF65-F5344CB8AC3E}">
        <p14:creationId xmlns:p14="http://schemas.microsoft.com/office/powerpoint/2010/main" val="216024080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Machine Directories</a:t>
            </a:r>
            <a:endParaRPr lang="en-US" dirty="0"/>
          </a:p>
        </p:txBody>
      </p:sp>
      <p:sp>
        <p:nvSpPr>
          <p:cNvPr id="3" name="Content Placeholder 2"/>
          <p:cNvSpPr>
            <a:spLocks noGrp="1"/>
          </p:cNvSpPr>
          <p:nvPr>
            <p:ph type="body" sz="quarter" idx="11"/>
          </p:nvPr>
        </p:nvSpPr>
        <p:spPr>
          <a:prstGeom prst="rect">
            <a:avLst/>
          </a:prstGeom>
        </p:spPr>
        <p:txBody>
          <a:bodyPr>
            <a:normAutofit/>
          </a:bodyPr>
          <a:lstStyle/>
          <a:p>
            <a:r>
              <a:rPr lang="en-US" dirty="0" smtClean="0"/>
              <a:t>DACL grants read, create directory and create file access to VM Group SID</a:t>
            </a:r>
          </a:p>
        </p:txBody>
      </p:sp>
      <p:sp>
        <p:nvSpPr>
          <p:cNvPr id="5" name="Rectangle 4"/>
          <p:cNvSpPr/>
          <p:nvPr/>
        </p:nvSpPr>
        <p:spPr>
          <a:xfrm>
            <a:off x="1463409" y="3524703"/>
            <a:ext cx="9692534" cy="646331"/>
          </a:xfrm>
          <a:prstGeom prst="rect">
            <a:avLst/>
          </a:prstGeom>
        </p:spPr>
        <p:txBody>
          <a:bodyPr wrap="square">
            <a:spAutoFit/>
          </a:bodyPr>
          <a:lstStyle/>
          <a:p>
            <a:r>
              <a:rPr lang="en-US" dirty="0">
                <a:solidFill>
                  <a:srgbClr val="FFFFFF"/>
                </a:solidFill>
              </a:rPr>
              <a:t>If the directory to store VM artifacts is changed from the defaults, be sure to set </a:t>
            </a:r>
            <a:r>
              <a:rPr lang="en-US" dirty="0" smtClean="0">
                <a:solidFill>
                  <a:srgbClr val="FFFFFF"/>
                </a:solidFill>
              </a:rPr>
              <a:t>the right access settings</a:t>
            </a:r>
            <a:endParaRPr lang="en-US" dirty="0">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75" y="3497262"/>
            <a:ext cx="604178" cy="643899"/>
          </a:xfrm>
          <a:prstGeom prst="rect">
            <a:avLst/>
          </a:prstGeom>
        </p:spPr>
      </p:pic>
      <p:sp>
        <p:nvSpPr>
          <p:cNvPr id="7" name="Rectangle 6"/>
          <p:cNvSpPr/>
          <p:nvPr/>
        </p:nvSpPr>
        <p:spPr bwMode="auto">
          <a:xfrm>
            <a:off x="855768" y="3355563"/>
            <a:ext cx="10332607" cy="984611"/>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70329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Machine Files</a:t>
            </a:r>
            <a:endParaRPr lang="en-US" dirty="0"/>
          </a:p>
        </p:txBody>
      </p:sp>
      <p:sp>
        <p:nvSpPr>
          <p:cNvPr id="3" name="Content Placeholder 2"/>
          <p:cNvSpPr>
            <a:spLocks noGrp="1"/>
          </p:cNvSpPr>
          <p:nvPr>
            <p:ph type="body" sz="quarter" idx="11"/>
          </p:nvPr>
        </p:nvSpPr>
        <p:spPr>
          <a:prstGeom prst="rect">
            <a:avLst/>
          </a:prstGeom>
        </p:spPr>
        <p:txBody>
          <a:bodyPr>
            <a:normAutofit/>
          </a:bodyPr>
          <a:lstStyle/>
          <a:p>
            <a:r>
              <a:rPr lang="en-US" dirty="0" smtClean="0"/>
              <a:t>Virtual machine configuration file</a:t>
            </a:r>
          </a:p>
          <a:p>
            <a:pPr lvl="1"/>
            <a:r>
              <a:rPr lang="en-US" dirty="0" smtClean="0"/>
              <a:t>DACL grants full access to the VM SID</a:t>
            </a:r>
            <a:endParaRPr lang="en-US" dirty="0"/>
          </a:p>
        </p:txBody>
      </p:sp>
    </p:spTree>
    <p:extLst>
      <p:ext uri="{BB962C8B-B14F-4D97-AF65-F5344CB8AC3E}">
        <p14:creationId xmlns:p14="http://schemas.microsoft.com/office/powerpoint/2010/main" val="40058414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Machine Files</a:t>
            </a:r>
            <a:endParaRPr lang="en-US" dirty="0"/>
          </a:p>
        </p:txBody>
      </p:sp>
      <p:sp>
        <p:nvSpPr>
          <p:cNvPr id="3" name="Content Placeholder 2"/>
          <p:cNvSpPr>
            <a:spLocks noGrp="1"/>
          </p:cNvSpPr>
          <p:nvPr>
            <p:ph type="body" sz="quarter" idx="11"/>
          </p:nvPr>
        </p:nvSpPr>
        <p:spPr>
          <a:prstGeom prst="rect">
            <a:avLst/>
          </a:prstGeom>
        </p:spPr>
        <p:txBody>
          <a:bodyPr>
            <a:normAutofit/>
          </a:bodyPr>
          <a:lstStyle/>
          <a:p>
            <a:r>
              <a:rPr lang="en-US" dirty="0" smtClean="0"/>
              <a:t>Zero or more checkpoint configuration files</a:t>
            </a:r>
          </a:p>
          <a:p>
            <a:pPr lvl="1"/>
            <a:r>
              <a:rPr lang="en-US" dirty="0" smtClean="0"/>
              <a:t>Stored in Snapshots directory of configuration store directory</a:t>
            </a:r>
          </a:p>
          <a:p>
            <a:pPr lvl="1"/>
            <a:r>
              <a:rPr lang="en-US" dirty="0" smtClean="0"/>
              <a:t>DACL grants full access to the VM SID</a:t>
            </a:r>
          </a:p>
          <a:p>
            <a:pPr lvl="1"/>
            <a:endParaRPr lang="en-US" dirty="0"/>
          </a:p>
        </p:txBody>
      </p:sp>
    </p:spTree>
    <p:extLst>
      <p:ext uri="{BB962C8B-B14F-4D97-AF65-F5344CB8AC3E}">
        <p14:creationId xmlns:p14="http://schemas.microsoft.com/office/powerpoint/2010/main" val="40761212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Machine Files</a:t>
            </a:r>
            <a:endParaRPr lang="en-US" dirty="0"/>
          </a:p>
        </p:txBody>
      </p:sp>
      <p:sp>
        <p:nvSpPr>
          <p:cNvPr id="3" name="Content Placeholder 2"/>
          <p:cNvSpPr>
            <a:spLocks noGrp="1"/>
          </p:cNvSpPr>
          <p:nvPr>
            <p:ph type="body" sz="quarter" idx="11"/>
          </p:nvPr>
        </p:nvSpPr>
        <p:spPr>
          <a:prstGeom prst="rect">
            <a:avLst/>
          </a:prstGeom>
        </p:spPr>
        <p:txBody>
          <a:bodyPr>
            <a:normAutofit lnSpcReduction="10000"/>
          </a:bodyPr>
          <a:lstStyle/>
          <a:p>
            <a:r>
              <a:rPr lang="en-US" dirty="0" smtClean="0"/>
              <a:t>Saved state files</a:t>
            </a:r>
          </a:p>
          <a:p>
            <a:pPr lvl="1"/>
            <a:r>
              <a:rPr lang="en-US" dirty="0" smtClean="0"/>
              <a:t>The VSV file contains virtual machine, virtual motherboard and device state</a:t>
            </a:r>
          </a:p>
          <a:p>
            <a:pPr lvl="1"/>
            <a:r>
              <a:rPr lang="en-US" dirty="0" smtClean="0"/>
              <a:t>The BIN file contains the RAM contents</a:t>
            </a:r>
          </a:p>
          <a:p>
            <a:pPr lvl="1"/>
            <a:r>
              <a:rPr lang="en-US" dirty="0" smtClean="0"/>
              <a:t>Stored in directory adjacent to configuration file</a:t>
            </a:r>
          </a:p>
          <a:p>
            <a:pPr lvl="1"/>
            <a:r>
              <a:rPr lang="en-US" dirty="0" smtClean="0"/>
              <a:t>DACL grants full access to the VM SID</a:t>
            </a:r>
            <a:endParaRPr lang="en-US" dirty="0"/>
          </a:p>
        </p:txBody>
      </p:sp>
    </p:spTree>
    <p:extLst>
      <p:ext uri="{BB962C8B-B14F-4D97-AF65-F5344CB8AC3E}">
        <p14:creationId xmlns:p14="http://schemas.microsoft.com/office/powerpoint/2010/main" val="29671572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doing this?</a:t>
            </a:r>
            <a:endParaRPr lang="en-US" dirty="0"/>
          </a:p>
        </p:txBody>
      </p:sp>
      <p:sp>
        <p:nvSpPr>
          <p:cNvPr id="6" name="Text Placeholder 5"/>
          <p:cNvSpPr>
            <a:spLocks noGrp="1"/>
          </p:cNvSpPr>
          <p:nvPr>
            <p:ph type="body" sz="quarter" idx="11"/>
          </p:nvPr>
        </p:nvSpPr>
        <p:spPr>
          <a:xfrm>
            <a:off x="274639" y="1212849"/>
            <a:ext cx="11889564" cy="4801314"/>
          </a:xfrm>
        </p:spPr>
        <p:txBody>
          <a:bodyPr/>
          <a:lstStyle/>
          <a:p>
            <a:r>
              <a:rPr lang="en-US" dirty="0" smtClean="0"/>
              <a:t>Security can be hard</a:t>
            </a:r>
          </a:p>
          <a:p>
            <a:pPr lvl="1"/>
            <a:r>
              <a:rPr lang="en-US" dirty="0" smtClean="0"/>
              <a:t>Without planning</a:t>
            </a:r>
            <a:endParaRPr lang="en-US" dirty="0"/>
          </a:p>
          <a:p>
            <a:endParaRPr lang="en-US" dirty="0" smtClean="0"/>
          </a:p>
          <a:p>
            <a:pPr indent="-28575"/>
            <a:r>
              <a:rPr lang="en-US" dirty="0" smtClean="0"/>
              <a:t>We’ve been there</a:t>
            </a:r>
            <a:endParaRPr lang="en-US" dirty="0"/>
          </a:p>
          <a:p>
            <a:pPr lvl="1"/>
            <a:r>
              <a:rPr lang="en-US" dirty="0" smtClean="0"/>
              <a:t>Access denied… or should it have been?</a:t>
            </a:r>
            <a:endParaRPr lang="en-US" dirty="0"/>
          </a:p>
          <a:p>
            <a:endParaRPr lang="en-US" dirty="0" smtClean="0"/>
          </a:p>
          <a:p>
            <a:r>
              <a:rPr lang="en-US" dirty="0" smtClean="0"/>
              <a:t>Mistakes cost</a:t>
            </a:r>
          </a:p>
          <a:p>
            <a:pPr lvl="1"/>
            <a:r>
              <a:rPr lang="en-US" dirty="0" smtClean="0"/>
              <a:t>Time, Credibility, Customers</a:t>
            </a:r>
          </a:p>
          <a:p>
            <a:pPr lvl="1"/>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l="3333" t="15524" r="8335" b="14478"/>
          <a:stretch/>
        </p:blipFill>
        <p:spPr>
          <a:xfrm>
            <a:off x="7955578" y="1212849"/>
            <a:ext cx="2011658" cy="2391216"/>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024141" y="4228774"/>
            <a:ext cx="1874532" cy="2227208"/>
          </a:xfrm>
          <a:prstGeom prst="rect">
            <a:avLst/>
          </a:prstGeom>
        </p:spPr>
      </p:pic>
    </p:spTree>
    <p:extLst>
      <p:ext uri="{BB962C8B-B14F-4D97-AF65-F5344CB8AC3E}">
        <p14:creationId xmlns:p14="http://schemas.microsoft.com/office/powerpoint/2010/main" val="238081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Machine Files</a:t>
            </a:r>
            <a:endParaRPr lang="en-US" dirty="0"/>
          </a:p>
        </p:txBody>
      </p:sp>
      <p:sp>
        <p:nvSpPr>
          <p:cNvPr id="3" name="Content Placeholder 2"/>
          <p:cNvSpPr>
            <a:spLocks noGrp="1"/>
          </p:cNvSpPr>
          <p:nvPr>
            <p:ph type="body" sz="quarter" idx="11"/>
          </p:nvPr>
        </p:nvSpPr>
        <p:spPr>
          <a:prstGeom prst="rect">
            <a:avLst/>
          </a:prstGeom>
        </p:spPr>
        <p:txBody>
          <a:bodyPr>
            <a:normAutofit/>
          </a:bodyPr>
          <a:lstStyle/>
          <a:p>
            <a:r>
              <a:rPr lang="en-US" dirty="0" smtClean="0"/>
              <a:t>VHDX files</a:t>
            </a:r>
          </a:p>
          <a:p>
            <a:pPr lvl="1"/>
            <a:r>
              <a:rPr lang="en-US" dirty="0" smtClean="0"/>
              <a:t>Stored in an arbitrary location</a:t>
            </a:r>
          </a:p>
          <a:p>
            <a:pPr lvl="1"/>
            <a:r>
              <a:rPr lang="en-US" dirty="0" smtClean="0"/>
              <a:t>The DACL on leaf VHDX files grants full access to the VM SID</a:t>
            </a:r>
          </a:p>
          <a:p>
            <a:pPr lvl="1"/>
            <a:r>
              <a:rPr lang="en-US" dirty="0" smtClean="0"/>
              <a:t>The DACL on non-leaf (i.e. parent) VHDX files grants read-only access to VM Group SID</a:t>
            </a:r>
          </a:p>
          <a:p>
            <a:pPr lvl="1"/>
            <a:endParaRPr lang="en-US" dirty="0"/>
          </a:p>
        </p:txBody>
      </p:sp>
    </p:spTree>
    <p:extLst>
      <p:ext uri="{BB962C8B-B14F-4D97-AF65-F5344CB8AC3E}">
        <p14:creationId xmlns:p14="http://schemas.microsoft.com/office/powerpoint/2010/main" val="248511259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 Machine Files</a:t>
            </a:r>
            <a:endParaRPr lang="en-US" dirty="0"/>
          </a:p>
        </p:txBody>
      </p:sp>
      <p:sp>
        <p:nvSpPr>
          <p:cNvPr id="3" name="Content Placeholder 2"/>
          <p:cNvSpPr>
            <a:spLocks noGrp="1"/>
          </p:cNvSpPr>
          <p:nvPr>
            <p:ph type="body" sz="quarter" idx="11"/>
          </p:nvPr>
        </p:nvSpPr>
        <p:spPr>
          <a:prstGeom prst="rect">
            <a:avLst/>
          </a:prstGeom>
        </p:spPr>
        <p:txBody>
          <a:bodyPr>
            <a:normAutofit/>
          </a:bodyPr>
          <a:lstStyle/>
          <a:p>
            <a:r>
              <a:rPr lang="en-US" dirty="0" smtClean="0"/>
              <a:t>AVHDX files</a:t>
            </a:r>
          </a:p>
          <a:p>
            <a:pPr lvl="1"/>
            <a:r>
              <a:rPr lang="en-US" dirty="0"/>
              <a:t>S</a:t>
            </a:r>
            <a:r>
              <a:rPr lang="en-US" dirty="0" smtClean="0"/>
              <a:t>tored in same directory as VHDX file</a:t>
            </a:r>
          </a:p>
          <a:p>
            <a:pPr lvl="1"/>
            <a:r>
              <a:rPr lang="en-US" dirty="0" smtClean="0"/>
              <a:t>The DACL on AVHDX files grants full access to the VM SID</a:t>
            </a:r>
            <a:endParaRPr lang="en-US" dirty="0"/>
          </a:p>
        </p:txBody>
      </p:sp>
    </p:spTree>
    <p:extLst>
      <p:ext uri="{BB962C8B-B14F-4D97-AF65-F5344CB8AC3E}">
        <p14:creationId xmlns:p14="http://schemas.microsoft.com/office/powerpoint/2010/main" val="135994575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 </a:t>
            </a:r>
            <a:r>
              <a:rPr lang="en-US" dirty="0" smtClean="0"/>
              <a:t>Files</a:t>
            </a:r>
            <a:endParaRPr lang="en-US" dirty="0"/>
          </a:p>
        </p:txBody>
      </p:sp>
      <p:sp>
        <p:nvSpPr>
          <p:cNvPr id="3" name="Text Placeholder 2"/>
          <p:cNvSpPr>
            <a:spLocks noGrp="1"/>
          </p:cNvSpPr>
          <p:nvPr>
            <p:ph type="body" sz="quarter" idx="11"/>
          </p:nvPr>
        </p:nvSpPr>
        <p:spPr>
          <a:xfrm>
            <a:off x="274639" y="1212849"/>
            <a:ext cx="11889564" cy="4124206"/>
          </a:xfrm>
        </p:spPr>
        <p:txBody>
          <a:bodyPr/>
          <a:lstStyle/>
          <a:p>
            <a:r>
              <a:rPr lang="en-US" dirty="0" smtClean="0"/>
              <a:t>BitLocker may </a:t>
            </a:r>
            <a:r>
              <a:rPr lang="en-US" dirty="0"/>
              <a:t>be used to protect files at rest</a:t>
            </a:r>
          </a:p>
          <a:p>
            <a:pPr lvl="1"/>
            <a:r>
              <a:rPr lang="en-US" dirty="0"/>
              <a:t>Active Directory authentication needed to unlock Cluster Shared Volumes</a:t>
            </a:r>
          </a:p>
          <a:p>
            <a:pPr lvl="1"/>
            <a:r>
              <a:rPr lang="en-US" dirty="0" smtClean="0"/>
              <a:t>Can make use of physical TPM on the host</a:t>
            </a:r>
            <a:endParaRPr lang="en-US" dirty="0"/>
          </a:p>
          <a:p>
            <a:pPr lvl="1"/>
            <a:endParaRPr lang="en-US" dirty="0"/>
          </a:p>
          <a:p>
            <a:r>
              <a:rPr lang="en-US" dirty="0"/>
              <a:t>Safer decommissioning of storage</a:t>
            </a:r>
          </a:p>
          <a:p>
            <a:pPr lvl="1"/>
            <a:r>
              <a:rPr lang="en-US" dirty="0"/>
              <a:t>Even if it wasn’t </a:t>
            </a:r>
            <a:r>
              <a:rPr lang="en-US" dirty="0" smtClean="0"/>
              <a:t>intentional</a:t>
            </a:r>
          </a:p>
          <a:p>
            <a:pPr lvl="1"/>
            <a:endParaRPr lang="en-US" dirty="0"/>
          </a:p>
          <a:p>
            <a:r>
              <a:rPr lang="en-US" dirty="0" smtClean="0"/>
              <a:t>Caveat</a:t>
            </a:r>
          </a:p>
          <a:p>
            <a:pPr lvl="1"/>
            <a:r>
              <a:rPr lang="en-US" dirty="0" smtClean="0"/>
              <a:t>Not compatible with deduplication</a:t>
            </a:r>
            <a:endParaRPr lang="en-US" dirty="0"/>
          </a:p>
        </p:txBody>
      </p:sp>
      <p:pic>
        <p:nvPicPr>
          <p:cNvPr id="4" name="Picture 4"/>
          <p:cNvPicPr/>
          <p:nvPr/>
        </p:nvPicPr>
        <p:blipFill>
          <a:blip r:embed="rId3" cstate="print">
            <a:extLst>
              <a:ext uri="{28A0092B-C50C-407E-A947-70E740481C1C}">
                <a14:useLocalDpi xmlns:a14="http://schemas.microsoft.com/office/drawing/2010/main" val="0"/>
              </a:ext>
            </a:extLst>
          </a:blip>
          <a:stretch>
            <a:fillRect/>
          </a:stretch>
        </p:blipFill>
        <p:spPr>
          <a:xfrm flipH="1">
            <a:off x="9144285" y="4539494"/>
            <a:ext cx="2095307" cy="1595122"/>
          </a:xfrm>
          <a:prstGeom prst="rect">
            <a:avLst/>
          </a:prstGeom>
        </p:spPr>
      </p:pic>
    </p:spTree>
    <p:extLst>
      <p:ext uri="{BB962C8B-B14F-4D97-AF65-F5344CB8AC3E}">
        <p14:creationId xmlns:p14="http://schemas.microsoft.com/office/powerpoint/2010/main" val="1709051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2" presetClass="entr" presetSubtype="2"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running VMs</a:t>
            </a:r>
            <a:endParaRPr lang="en-US" dirty="0"/>
          </a:p>
        </p:txBody>
      </p:sp>
      <p:sp>
        <p:nvSpPr>
          <p:cNvPr id="3" name="Content Placeholder 2"/>
          <p:cNvSpPr>
            <a:spLocks noGrp="1"/>
          </p:cNvSpPr>
          <p:nvPr>
            <p:ph type="body" sz="quarter" idx="11"/>
          </p:nvPr>
        </p:nvSpPr>
        <p:spPr>
          <a:xfrm>
            <a:off x="301626" y="1516062"/>
            <a:ext cx="11889564" cy="2059025"/>
          </a:xfrm>
          <a:prstGeom prst="rect">
            <a:avLst/>
          </a:prstGeom>
        </p:spPr>
        <p:txBody>
          <a:bodyPr>
            <a:normAutofit fontScale="77500" lnSpcReduction="20000"/>
          </a:bodyPr>
          <a:lstStyle/>
          <a:p>
            <a:r>
              <a:rPr lang="en-US" b="1" dirty="0" smtClean="0"/>
              <a:t>D</a:t>
            </a:r>
            <a:r>
              <a:rPr lang="en-US" dirty="0" smtClean="0"/>
              <a:t>iscretionary </a:t>
            </a:r>
            <a:r>
              <a:rPr lang="en-US" b="1" dirty="0"/>
              <a:t>A</a:t>
            </a:r>
            <a:r>
              <a:rPr lang="en-US" dirty="0"/>
              <a:t>ccess </a:t>
            </a:r>
            <a:r>
              <a:rPr lang="en-US" b="1" dirty="0"/>
              <a:t>C</a:t>
            </a:r>
            <a:r>
              <a:rPr lang="en-US" dirty="0"/>
              <a:t>ontrol </a:t>
            </a:r>
            <a:r>
              <a:rPr lang="en-US" b="1" dirty="0" smtClean="0"/>
              <a:t>L</a:t>
            </a:r>
            <a:r>
              <a:rPr lang="en-US" dirty="0" smtClean="0"/>
              <a:t>ists (DACL) are used to improve isolation between:</a:t>
            </a:r>
          </a:p>
          <a:p>
            <a:pPr lvl="1"/>
            <a:r>
              <a:rPr lang="en-US" dirty="0" smtClean="0"/>
              <a:t>VMWPs and the rest of the system (VM Group SID)</a:t>
            </a:r>
          </a:p>
          <a:p>
            <a:pPr lvl="1"/>
            <a:r>
              <a:rPr lang="en-US" dirty="0" smtClean="0"/>
              <a:t>VMWP instances (VM SID)</a:t>
            </a:r>
          </a:p>
          <a:p>
            <a:pPr lvl="1"/>
            <a:endParaRPr lang="en-US" dirty="0"/>
          </a:p>
          <a:p>
            <a:r>
              <a:rPr lang="en-US" dirty="0" smtClean="0"/>
              <a:t>DACLs cannot be used to define Hyper-V administrative boundaries</a:t>
            </a:r>
          </a:p>
          <a:p>
            <a:endParaRPr lang="en-US" dirty="0"/>
          </a:p>
        </p:txBody>
      </p:sp>
    </p:spTree>
    <p:extLst>
      <p:ext uri="{BB962C8B-B14F-4D97-AF65-F5344CB8AC3E}">
        <p14:creationId xmlns:p14="http://schemas.microsoft.com/office/powerpoint/2010/main" val="38225789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Server Switch Features</a:t>
            </a:r>
            <a:endParaRPr lang="en-US" dirty="0"/>
          </a:p>
        </p:txBody>
      </p:sp>
      <p:sp>
        <p:nvSpPr>
          <p:cNvPr id="7" name="Text Placeholder 6"/>
          <p:cNvSpPr>
            <a:spLocks noGrp="1"/>
          </p:cNvSpPr>
          <p:nvPr>
            <p:ph type="body" sz="quarter" idx="10"/>
          </p:nvPr>
        </p:nvSpPr>
        <p:spPr>
          <a:xfrm>
            <a:off x="427037" y="2192488"/>
            <a:ext cx="5486399" cy="4158061"/>
          </a:xfrm>
        </p:spPr>
        <p:txBody>
          <a:bodyPr/>
          <a:lstStyle/>
          <a:p>
            <a:r>
              <a:rPr lang="en-US" sz="2400" b="1" dirty="0"/>
              <a:t>Up through Windows Server 2008 R2</a:t>
            </a:r>
          </a:p>
          <a:p>
            <a:r>
              <a:rPr lang="en-US" sz="2400" dirty="0"/>
              <a:t>Each virtual switch is equivalent to a physical unmanaged Ethernet switch</a:t>
            </a:r>
          </a:p>
          <a:p>
            <a:r>
              <a:rPr lang="en-US" sz="2400" dirty="0"/>
              <a:t>VLANs for traffic isolation</a:t>
            </a:r>
          </a:p>
          <a:p>
            <a:r>
              <a:rPr lang="en-US" sz="2400" dirty="0"/>
              <a:t>Very simple policies enforced</a:t>
            </a:r>
          </a:p>
          <a:p>
            <a:pPr lvl="1"/>
            <a:r>
              <a:rPr lang="en-US" sz="1400" dirty="0"/>
              <a:t>By default, no MAC address spoofing</a:t>
            </a:r>
          </a:p>
          <a:p>
            <a:pPr lvl="1"/>
            <a:r>
              <a:rPr lang="en-US" sz="1400" dirty="0"/>
              <a:t>ARP Spoofing protection</a:t>
            </a:r>
          </a:p>
          <a:p>
            <a:pPr marL="349724" lvl="1"/>
            <a:endParaRPr lang="en-US" sz="1400" dirty="0"/>
          </a:p>
          <a:p>
            <a:endParaRPr lang="en-US" sz="2400" dirty="0"/>
          </a:p>
          <a:p>
            <a:endParaRPr lang="en-US" dirty="0"/>
          </a:p>
        </p:txBody>
      </p:sp>
      <p:grpSp>
        <p:nvGrpSpPr>
          <p:cNvPr id="6" name="Group 5"/>
          <p:cNvGrpSpPr/>
          <p:nvPr/>
        </p:nvGrpSpPr>
        <p:grpSpPr>
          <a:xfrm>
            <a:off x="6126798" y="1628867"/>
            <a:ext cx="5461071" cy="4016758"/>
            <a:chOff x="6126798" y="1628867"/>
            <a:chExt cx="5461071" cy="4016758"/>
          </a:xfrm>
        </p:grpSpPr>
        <p:graphicFrame>
          <p:nvGraphicFramePr>
            <p:cNvPr id="3" name="Diagram 2"/>
            <p:cNvGraphicFramePr/>
            <p:nvPr>
              <p:extLst/>
            </p:nvPr>
          </p:nvGraphicFramePr>
          <p:xfrm>
            <a:off x="6126798" y="2192488"/>
            <a:ext cx="5461071" cy="345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955578" y="1628867"/>
              <a:ext cx="218803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Server 2012+</a:t>
              </a:r>
            </a:p>
          </p:txBody>
        </p:sp>
      </p:grpSp>
    </p:spTree>
    <p:extLst>
      <p:ext uri="{BB962C8B-B14F-4D97-AF65-F5344CB8AC3E}">
        <p14:creationId xmlns:p14="http://schemas.microsoft.com/office/powerpoint/2010/main" val="569460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Network Security – Hyper-V Extensible Switch</a:t>
            </a:r>
            <a:endParaRPr lang="en-US" dirty="0"/>
          </a:p>
        </p:txBody>
      </p:sp>
      <p:sp>
        <p:nvSpPr>
          <p:cNvPr id="4" name="Content Placeholder 3"/>
          <p:cNvSpPr>
            <a:spLocks noGrp="1"/>
          </p:cNvSpPr>
          <p:nvPr>
            <p:ph type="body" sz="quarter" idx="10"/>
          </p:nvPr>
        </p:nvSpPr>
        <p:spPr>
          <a:xfrm>
            <a:off x="274639" y="1605640"/>
            <a:ext cx="5486399" cy="2468368"/>
          </a:xfrm>
          <a:prstGeom prst="rect">
            <a:avLst/>
          </a:prstGeom>
        </p:spPr>
        <p:txBody>
          <a:bodyPr>
            <a:noAutofit/>
          </a:bodyPr>
          <a:lstStyle/>
          <a:p>
            <a:r>
              <a:rPr lang="en-US" sz="3200" dirty="0" smtClean="0"/>
              <a:t>3</a:t>
            </a:r>
            <a:r>
              <a:rPr lang="en-US" sz="3200" baseline="30000" dirty="0" smtClean="0"/>
              <a:t>rd</a:t>
            </a:r>
            <a:r>
              <a:rPr lang="en-US" sz="3200" dirty="0" smtClean="0"/>
              <a:t> party extensions augment the </a:t>
            </a:r>
            <a:r>
              <a:rPr lang="en-US" sz="3200" dirty="0" err="1" smtClean="0"/>
              <a:t>vSwitch</a:t>
            </a:r>
            <a:endParaRPr lang="en-US" sz="3200" dirty="0" smtClean="0"/>
          </a:p>
          <a:p>
            <a:r>
              <a:rPr lang="en-US" sz="3200" dirty="0" smtClean="0"/>
              <a:t>Capturing: monitor traffic</a:t>
            </a:r>
          </a:p>
          <a:p>
            <a:r>
              <a:rPr lang="en-US" sz="3200" dirty="0" smtClean="0"/>
              <a:t>Filtering: monitor or filter traffic</a:t>
            </a:r>
          </a:p>
          <a:p>
            <a:r>
              <a:rPr lang="en-US" sz="3200" dirty="0" smtClean="0"/>
              <a:t>Forwarding: all + forwarding of packets</a:t>
            </a:r>
            <a:endParaRPr lang="en-US"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920" y="2270792"/>
            <a:ext cx="4107169" cy="343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8138513" y="3784005"/>
            <a:ext cx="1933571" cy="29000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69942" tIns="34972" rIns="69942" bIns="34972" numCol="1" rtlCol="0" anchor="ctr" anchorCtr="0" compatLnSpc="1">
            <a:prstTxWarp prst="textNoShape">
              <a:avLst/>
            </a:prstTxWarp>
          </a:bodyPr>
          <a:lstStyle/>
          <a:p>
            <a:pPr algn="ctr" defTabSz="699217"/>
            <a:r>
              <a:rPr lang="en-US" sz="1377" dirty="0">
                <a:solidFill>
                  <a:srgbClr val="FFFFFF">
                    <a:alpha val="98824"/>
                  </a:srgbClr>
                </a:solidFill>
                <a:ea typeface="Segoe UI" pitchFamily="34" charset="0"/>
                <a:cs typeface="Segoe UI" pitchFamily="34" charset="0"/>
              </a:rPr>
              <a:t>Capturing Extension</a:t>
            </a:r>
          </a:p>
        </p:txBody>
      </p:sp>
      <p:sp>
        <p:nvSpPr>
          <p:cNvPr id="7" name="Rounded Rectangle 6"/>
          <p:cNvSpPr/>
          <p:nvPr/>
        </p:nvSpPr>
        <p:spPr bwMode="auto">
          <a:xfrm>
            <a:off x="8138513" y="4133731"/>
            <a:ext cx="1933571" cy="29000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69942" tIns="34972" rIns="69942" bIns="34972" numCol="1" rtlCol="0" anchor="ctr" anchorCtr="0" compatLnSpc="1">
            <a:prstTxWarp prst="textNoShape">
              <a:avLst/>
            </a:prstTxWarp>
          </a:bodyPr>
          <a:lstStyle/>
          <a:p>
            <a:pPr algn="ctr" defTabSz="699217"/>
            <a:r>
              <a:rPr lang="en-US" sz="1377" dirty="0">
                <a:solidFill>
                  <a:srgbClr val="FFFFFF">
                    <a:alpha val="98824"/>
                  </a:srgbClr>
                </a:solidFill>
                <a:ea typeface="Segoe UI" pitchFamily="34" charset="0"/>
                <a:cs typeface="Segoe UI" pitchFamily="34" charset="0"/>
              </a:rPr>
              <a:t>Filtering Extension</a:t>
            </a:r>
          </a:p>
        </p:txBody>
      </p:sp>
      <p:sp>
        <p:nvSpPr>
          <p:cNvPr id="8" name="Rounded Rectangle 7"/>
          <p:cNvSpPr/>
          <p:nvPr/>
        </p:nvSpPr>
        <p:spPr bwMode="auto">
          <a:xfrm>
            <a:off x="8138513" y="4483457"/>
            <a:ext cx="1933571" cy="29000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69942" tIns="34972" rIns="69942" bIns="34972" numCol="1" rtlCol="0" anchor="ctr" anchorCtr="0" compatLnSpc="1">
            <a:prstTxWarp prst="textNoShape">
              <a:avLst/>
            </a:prstTxWarp>
          </a:bodyPr>
          <a:lstStyle/>
          <a:p>
            <a:pPr algn="ctr" defTabSz="699217"/>
            <a:r>
              <a:rPr lang="en-US" sz="1377" dirty="0">
                <a:solidFill>
                  <a:srgbClr val="FFFFFF">
                    <a:alpha val="98824"/>
                  </a:srgbClr>
                </a:solidFill>
                <a:ea typeface="Segoe UI" pitchFamily="34" charset="0"/>
                <a:cs typeface="Segoe UI" pitchFamily="34" charset="0"/>
              </a:rPr>
              <a:t>Forwarding Extension</a:t>
            </a:r>
          </a:p>
        </p:txBody>
      </p:sp>
    </p:spTree>
    <p:extLst>
      <p:ext uri="{BB962C8B-B14F-4D97-AF65-F5344CB8AC3E}">
        <p14:creationId xmlns:p14="http://schemas.microsoft.com/office/powerpoint/2010/main" val="98188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Network Virtualization</a:t>
            </a:r>
            <a:endParaRPr lang="en-US" dirty="0"/>
          </a:p>
        </p:txBody>
      </p:sp>
      <p:sp>
        <p:nvSpPr>
          <p:cNvPr id="13" name="Text Placeholder 12"/>
          <p:cNvSpPr>
            <a:spLocks noGrp="1"/>
          </p:cNvSpPr>
          <p:nvPr>
            <p:ph type="body" sz="quarter" idx="10"/>
          </p:nvPr>
        </p:nvSpPr>
        <p:spPr>
          <a:xfrm>
            <a:off x="274639" y="1576667"/>
            <a:ext cx="5486399" cy="4034951"/>
          </a:xfrm>
        </p:spPr>
        <p:txBody>
          <a:bodyPr/>
          <a:lstStyle/>
          <a:p>
            <a:pPr lvl="1" defTabSz="471596">
              <a:spcBef>
                <a:spcPts val="306"/>
              </a:spcBef>
              <a:spcAft>
                <a:spcPts val="612"/>
              </a:spcAft>
              <a:buClr>
                <a:srgbClr val="EFEFEF"/>
              </a:buClr>
            </a:pPr>
            <a:r>
              <a:rPr lang="en-US" sz="2400" dirty="0">
                <a:solidFill>
                  <a:srgbClr val="EFEFEF"/>
                </a:solidFill>
                <a:cs typeface="Segoe UI" pitchFamily="34" charset="0"/>
              </a:rPr>
              <a:t>Secure Isolation for traffic segregation, without </a:t>
            </a:r>
            <a:r>
              <a:rPr lang="en-US" sz="2400" dirty="0" smtClean="0">
                <a:solidFill>
                  <a:srgbClr val="EFEFEF"/>
                </a:solidFill>
                <a:cs typeface="Segoe UI" pitchFamily="34" charset="0"/>
              </a:rPr>
              <a:t>VLANs</a:t>
            </a:r>
          </a:p>
          <a:p>
            <a:pPr marL="0" lvl="1" defTabSz="471596">
              <a:spcBef>
                <a:spcPts val="306"/>
              </a:spcBef>
              <a:spcAft>
                <a:spcPts val="612"/>
              </a:spcAft>
              <a:buClr>
                <a:srgbClr val="EFEFEF"/>
              </a:buClr>
            </a:pPr>
            <a:endParaRPr lang="en-US" sz="2400" dirty="0">
              <a:solidFill>
                <a:srgbClr val="EFEFEF"/>
              </a:solidFill>
              <a:cs typeface="Segoe UI" pitchFamily="34" charset="0"/>
            </a:endParaRPr>
          </a:p>
          <a:p>
            <a:pPr lvl="1" defTabSz="471596">
              <a:spcBef>
                <a:spcPts val="306"/>
              </a:spcBef>
              <a:spcAft>
                <a:spcPts val="612"/>
              </a:spcAft>
              <a:buClr>
                <a:srgbClr val="EFEFEF"/>
              </a:buClr>
            </a:pPr>
            <a:r>
              <a:rPr lang="en-US" sz="2400" dirty="0">
                <a:solidFill>
                  <a:srgbClr val="EFEFEF"/>
                </a:solidFill>
                <a:cs typeface="Segoe UI" pitchFamily="34" charset="0"/>
              </a:rPr>
              <a:t>VM migration flexibility &amp; Seamless </a:t>
            </a:r>
            <a:r>
              <a:rPr lang="en-US" sz="2400" dirty="0" smtClean="0">
                <a:solidFill>
                  <a:srgbClr val="EFEFEF"/>
                </a:solidFill>
                <a:cs typeface="Segoe UI" pitchFamily="34" charset="0"/>
              </a:rPr>
              <a:t>Integration</a:t>
            </a:r>
          </a:p>
          <a:p>
            <a:pPr marL="291436" lvl="1" indent="-291436" defTabSz="471596">
              <a:spcBef>
                <a:spcPts val="306"/>
              </a:spcBef>
              <a:spcAft>
                <a:spcPts val="612"/>
              </a:spcAft>
              <a:buClr>
                <a:srgbClr val="EFEFEF"/>
              </a:buClr>
              <a:buFont typeface="Arial" panose="020B0604020202020204" pitchFamily="34" charset="0"/>
              <a:buChar char="•"/>
            </a:pPr>
            <a:endParaRPr lang="en-US" sz="2400" dirty="0" smtClean="0">
              <a:solidFill>
                <a:srgbClr val="EFEFEF"/>
              </a:solidFill>
              <a:cs typeface="Segoe UI" pitchFamily="34" charset="0"/>
            </a:endParaRPr>
          </a:p>
          <a:p>
            <a:pPr lvl="1" defTabSz="471596">
              <a:spcBef>
                <a:spcPts val="306"/>
              </a:spcBef>
              <a:spcAft>
                <a:spcPts val="612"/>
              </a:spcAft>
              <a:buClr>
                <a:srgbClr val="EFEFEF"/>
              </a:buClr>
            </a:pPr>
            <a:r>
              <a:rPr lang="en-US" sz="2400" dirty="0" smtClean="0">
                <a:solidFill>
                  <a:srgbClr val="EFEFEF"/>
                </a:solidFill>
                <a:cs typeface="Segoe UI" pitchFamily="34" charset="0"/>
              </a:rPr>
              <a:t>Customer </a:t>
            </a:r>
            <a:r>
              <a:rPr lang="en-US" sz="2400" dirty="0">
                <a:solidFill>
                  <a:srgbClr val="EFEFEF"/>
                </a:solidFill>
                <a:cs typeface="Segoe UI" pitchFamily="34" charset="0"/>
              </a:rPr>
              <a:t>Address – VM Guest OS IP addresses within the VM Networks</a:t>
            </a:r>
          </a:p>
          <a:p>
            <a:pPr marL="291436" lvl="1" indent="-291436" defTabSz="471596">
              <a:spcBef>
                <a:spcPts val="306"/>
              </a:spcBef>
              <a:spcAft>
                <a:spcPts val="612"/>
              </a:spcAft>
              <a:buClr>
                <a:srgbClr val="EFEFEF"/>
              </a:buClr>
              <a:buFont typeface="Arial" panose="020B0604020202020204" pitchFamily="34" charset="0"/>
              <a:buChar char="•"/>
            </a:pPr>
            <a:endParaRPr lang="en-US" sz="1800" dirty="0" smtClean="0">
              <a:solidFill>
                <a:srgbClr val="EFEFEF"/>
              </a:solidFill>
              <a:cs typeface="Segoe UI" pitchFamily="34" charset="0"/>
            </a:endParaRPr>
          </a:p>
          <a:p>
            <a:pPr marL="0" lvl="1" defTabSz="471596">
              <a:spcBef>
                <a:spcPts val="306"/>
              </a:spcBef>
              <a:spcAft>
                <a:spcPts val="612"/>
              </a:spcAft>
              <a:buClr>
                <a:srgbClr val="EFEFEF"/>
              </a:buClr>
            </a:pPr>
            <a:endParaRPr lang="en-US" sz="1800" dirty="0">
              <a:solidFill>
                <a:srgbClr val="EFEFEF"/>
              </a:solidFill>
              <a:cs typeface="Segoe UI" pitchFamily="34" charset="0"/>
            </a:endParaRPr>
          </a:p>
        </p:txBody>
      </p:sp>
      <p:grpSp>
        <p:nvGrpSpPr>
          <p:cNvPr id="174" name="Group 173"/>
          <p:cNvGrpSpPr/>
          <p:nvPr/>
        </p:nvGrpSpPr>
        <p:grpSpPr>
          <a:xfrm>
            <a:off x="5750861" y="3119602"/>
            <a:ext cx="6153530" cy="1139213"/>
            <a:chOff x="709547" y="4337218"/>
            <a:chExt cx="6588807" cy="1219797"/>
          </a:xfrm>
        </p:grpSpPr>
        <p:sp>
          <p:nvSpPr>
            <p:cNvPr id="175" name="Freeform 207"/>
            <p:cNvSpPr>
              <a:spLocks noEditPoints="1"/>
            </p:cNvSpPr>
            <p:nvPr/>
          </p:nvSpPr>
          <p:spPr bwMode="gray">
            <a:xfrm>
              <a:off x="831085" y="4340582"/>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76" name="Freeform 207"/>
            <p:cNvSpPr>
              <a:spLocks noEditPoints="1"/>
            </p:cNvSpPr>
            <p:nvPr/>
          </p:nvSpPr>
          <p:spPr bwMode="gray">
            <a:xfrm>
              <a:off x="2132949"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77" name="Freeform 207"/>
            <p:cNvSpPr>
              <a:spLocks noEditPoints="1"/>
            </p:cNvSpPr>
            <p:nvPr/>
          </p:nvSpPr>
          <p:spPr bwMode="gray">
            <a:xfrm>
              <a:off x="3434813"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78" name="Freeform 207"/>
            <p:cNvSpPr>
              <a:spLocks noEditPoints="1"/>
            </p:cNvSpPr>
            <p:nvPr/>
          </p:nvSpPr>
          <p:spPr bwMode="gray">
            <a:xfrm>
              <a:off x="4736677"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79" name="Freeform 207"/>
            <p:cNvSpPr>
              <a:spLocks noEditPoints="1"/>
            </p:cNvSpPr>
            <p:nvPr/>
          </p:nvSpPr>
          <p:spPr bwMode="gray">
            <a:xfrm>
              <a:off x="6038541" y="4337218"/>
              <a:ext cx="1166631" cy="86817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80" name="TextBox 179"/>
            <p:cNvSpPr txBox="1"/>
            <p:nvPr/>
          </p:nvSpPr>
          <p:spPr>
            <a:xfrm>
              <a:off x="709547" y="5333278"/>
              <a:ext cx="1390744" cy="215949"/>
            </a:xfrm>
            <a:prstGeom prst="rect">
              <a:avLst/>
            </a:prstGeom>
            <a:noFill/>
          </p:spPr>
          <p:txBody>
            <a:bodyPr wrap="square" lIns="0" tIns="0" rIns="0" bIns="0" rtlCol="0">
              <a:spAutoFit/>
            </a:bodyPr>
            <a:lstStyle/>
            <a:p>
              <a:pPr algn="ctr" defTabSz="932559">
                <a:lnSpc>
                  <a:spcPct val="90000"/>
                </a:lnSpc>
              </a:pPr>
              <a:r>
                <a:rPr lang="en-US" sz="1428" spc="-51" dirty="0">
                  <a:solidFill>
                    <a:srgbClr val="FFFFFF"/>
                  </a:solidFill>
                </a:rPr>
                <a:t>192.168.2.10</a:t>
              </a:r>
            </a:p>
          </p:txBody>
        </p:sp>
        <p:sp>
          <p:nvSpPr>
            <p:cNvPr id="181" name="TextBox 180"/>
            <p:cNvSpPr txBox="1"/>
            <p:nvPr/>
          </p:nvSpPr>
          <p:spPr>
            <a:xfrm>
              <a:off x="2021647" y="5339147"/>
              <a:ext cx="1390744" cy="215949"/>
            </a:xfrm>
            <a:prstGeom prst="rect">
              <a:avLst/>
            </a:prstGeom>
            <a:noFill/>
          </p:spPr>
          <p:txBody>
            <a:bodyPr wrap="square" lIns="0" tIns="0" rIns="0" bIns="0" rtlCol="0">
              <a:spAutoFit/>
            </a:bodyPr>
            <a:lstStyle/>
            <a:p>
              <a:pPr algn="ctr" defTabSz="932559">
                <a:lnSpc>
                  <a:spcPct val="90000"/>
                </a:lnSpc>
              </a:pPr>
              <a:r>
                <a:rPr lang="en-US" sz="1428" spc="-51" dirty="0">
                  <a:solidFill>
                    <a:srgbClr val="FFFFFF"/>
                  </a:solidFill>
                </a:rPr>
                <a:t>192.168.2.11</a:t>
              </a:r>
            </a:p>
          </p:txBody>
        </p:sp>
        <p:sp>
          <p:nvSpPr>
            <p:cNvPr id="182" name="TextBox 181"/>
            <p:cNvSpPr txBox="1"/>
            <p:nvPr/>
          </p:nvSpPr>
          <p:spPr>
            <a:xfrm>
              <a:off x="3289343" y="5327077"/>
              <a:ext cx="1390744" cy="215949"/>
            </a:xfrm>
            <a:prstGeom prst="rect">
              <a:avLst/>
            </a:prstGeom>
            <a:noFill/>
          </p:spPr>
          <p:txBody>
            <a:bodyPr wrap="square" lIns="0" tIns="0" rIns="0" bIns="0" rtlCol="0">
              <a:spAutoFit/>
            </a:bodyPr>
            <a:lstStyle/>
            <a:p>
              <a:pPr algn="ctr" defTabSz="932559">
                <a:lnSpc>
                  <a:spcPct val="90000"/>
                </a:lnSpc>
              </a:pPr>
              <a:r>
                <a:rPr lang="en-US" sz="1428" spc="-51" dirty="0">
                  <a:solidFill>
                    <a:srgbClr val="FFFFFF"/>
                  </a:solidFill>
                </a:rPr>
                <a:t>192.168.2.12</a:t>
              </a:r>
            </a:p>
          </p:txBody>
        </p:sp>
        <p:sp>
          <p:nvSpPr>
            <p:cNvPr id="183" name="TextBox 182"/>
            <p:cNvSpPr txBox="1"/>
            <p:nvPr/>
          </p:nvSpPr>
          <p:spPr>
            <a:xfrm>
              <a:off x="4601444" y="5332946"/>
              <a:ext cx="1390744" cy="215949"/>
            </a:xfrm>
            <a:prstGeom prst="rect">
              <a:avLst/>
            </a:prstGeom>
            <a:noFill/>
          </p:spPr>
          <p:txBody>
            <a:bodyPr wrap="square" lIns="0" tIns="0" rIns="0" bIns="0" rtlCol="0">
              <a:spAutoFit/>
            </a:bodyPr>
            <a:lstStyle/>
            <a:p>
              <a:pPr algn="ctr" defTabSz="932559">
                <a:lnSpc>
                  <a:spcPct val="90000"/>
                </a:lnSpc>
              </a:pPr>
              <a:r>
                <a:rPr lang="en-US" sz="1428" spc="-51" dirty="0">
                  <a:solidFill>
                    <a:srgbClr val="FFFFFF"/>
                  </a:solidFill>
                </a:rPr>
                <a:t>192.168.2.13</a:t>
              </a:r>
            </a:p>
          </p:txBody>
        </p:sp>
        <p:sp>
          <p:nvSpPr>
            <p:cNvPr id="184" name="TextBox 183"/>
            <p:cNvSpPr txBox="1"/>
            <p:nvPr/>
          </p:nvSpPr>
          <p:spPr>
            <a:xfrm>
              <a:off x="5907610" y="5341066"/>
              <a:ext cx="1390744" cy="215949"/>
            </a:xfrm>
            <a:prstGeom prst="rect">
              <a:avLst/>
            </a:prstGeom>
            <a:noFill/>
          </p:spPr>
          <p:txBody>
            <a:bodyPr wrap="square" lIns="0" tIns="0" rIns="0" bIns="0" rtlCol="0">
              <a:spAutoFit/>
            </a:bodyPr>
            <a:lstStyle/>
            <a:p>
              <a:pPr algn="ctr" defTabSz="932559">
                <a:lnSpc>
                  <a:spcPct val="90000"/>
                </a:lnSpc>
              </a:pPr>
              <a:r>
                <a:rPr lang="en-US" sz="1428" spc="-51" dirty="0">
                  <a:solidFill>
                    <a:srgbClr val="FFFFFF"/>
                  </a:solidFill>
                </a:rPr>
                <a:t>192.168.2.14</a:t>
              </a:r>
            </a:p>
          </p:txBody>
        </p:sp>
      </p:grpSp>
      <p:grpSp>
        <p:nvGrpSpPr>
          <p:cNvPr id="185" name="Group 184"/>
          <p:cNvGrpSpPr/>
          <p:nvPr/>
        </p:nvGrpSpPr>
        <p:grpSpPr>
          <a:xfrm>
            <a:off x="5776559" y="1431900"/>
            <a:ext cx="3169011" cy="1465353"/>
            <a:chOff x="2768077" y="1809070"/>
            <a:chExt cx="3107156" cy="1436751"/>
          </a:xfrm>
        </p:grpSpPr>
        <p:grpSp>
          <p:nvGrpSpPr>
            <p:cNvPr id="186" name="Group 185"/>
            <p:cNvGrpSpPr/>
            <p:nvPr/>
          </p:nvGrpSpPr>
          <p:grpSpPr>
            <a:xfrm>
              <a:off x="3077980" y="2152556"/>
              <a:ext cx="2504335" cy="615944"/>
              <a:chOff x="8425638" y="1600200"/>
              <a:chExt cx="2504335" cy="615944"/>
            </a:xfrm>
          </p:grpSpPr>
          <p:sp>
            <p:nvSpPr>
              <p:cNvPr id="192" name="Freeform 207"/>
              <p:cNvSpPr>
                <a:spLocks noEditPoints="1"/>
              </p:cNvSpPr>
              <p:nvPr/>
            </p:nvSpPr>
            <p:spPr bwMode="gray">
              <a:xfrm>
                <a:off x="8425638" y="1600200"/>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lumMod val="40000"/>
                  <a:lumOff val="60000"/>
                </a:schemeClr>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93" name="Freeform 207"/>
              <p:cNvSpPr>
                <a:spLocks noEditPoints="1"/>
              </p:cNvSpPr>
              <p:nvPr/>
            </p:nvSpPr>
            <p:spPr bwMode="gray">
              <a:xfrm>
                <a:off x="9272664"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lumMod val="40000"/>
                  <a:lumOff val="60000"/>
                </a:schemeClr>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194" name="Freeform 207"/>
              <p:cNvSpPr>
                <a:spLocks noEditPoints="1"/>
              </p:cNvSpPr>
              <p:nvPr/>
            </p:nvSpPr>
            <p:spPr bwMode="gray">
              <a:xfrm>
                <a:off x="10126377"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lumMod val="40000"/>
                  <a:lumOff val="60000"/>
                </a:schemeClr>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grpSp>
        <p:sp>
          <p:nvSpPr>
            <p:cNvPr id="187" name="TextBox 186"/>
            <p:cNvSpPr txBox="1"/>
            <p:nvPr/>
          </p:nvSpPr>
          <p:spPr>
            <a:xfrm>
              <a:off x="2768077" y="2833966"/>
              <a:ext cx="1390744" cy="169534"/>
            </a:xfrm>
            <a:prstGeom prst="rect">
              <a:avLst/>
            </a:prstGeom>
            <a:noFill/>
          </p:spPr>
          <p:txBody>
            <a:bodyPr wrap="square" lIns="0" tIns="0" rIns="0" bIns="0" rtlCol="0">
              <a:spAutoFit/>
            </a:bodyPr>
            <a:lstStyle/>
            <a:p>
              <a:pPr algn="ctr" defTabSz="932559">
                <a:lnSpc>
                  <a:spcPct val="90000"/>
                </a:lnSpc>
              </a:pPr>
              <a:r>
                <a:rPr lang="en-US" sz="1224" spc="-51" dirty="0">
                  <a:solidFill>
                    <a:srgbClr val="FFFFFF"/>
                  </a:solidFill>
                </a:rPr>
                <a:t>10.10.10.10</a:t>
              </a:r>
            </a:p>
          </p:txBody>
        </p:sp>
        <p:sp>
          <p:nvSpPr>
            <p:cNvPr id="188" name="TextBox 187"/>
            <p:cNvSpPr txBox="1"/>
            <p:nvPr/>
          </p:nvSpPr>
          <p:spPr>
            <a:xfrm>
              <a:off x="3615103" y="2837610"/>
              <a:ext cx="1390744" cy="169534"/>
            </a:xfrm>
            <a:prstGeom prst="rect">
              <a:avLst/>
            </a:prstGeom>
            <a:noFill/>
          </p:spPr>
          <p:txBody>
            <a:bodyPr wrap="square" lIns="0" tIns="0" rIns="0" bIns="0" rtlCol="0">
              <a:spAutoFit/>
            </a:bodyPr>
            <a:lstStyle/>
            <a:p>
              <a:pPr algn="ctr" defTabSz="932559">
                <a:lnSpc>
                  <a:spcPct val="90000"/>
                </a:lnSpc>
              </a:pPr>
              <a:r>
                <a:rPr lang="en-US" sz="1224" spc="-51" dirty="0">
                  <a:solidFill>
                    <a:srgbClr val="FFFFFF"/>
                  </a:solidFill>
                </a:rPr>
                <a:t>10.10.10.11</a:t>
              </a:r>
            </a:p>
          </p:txBody>
        </p:sp>
        <p:sp>
          <p:nvSpPr>
            <p:cNvPr id="189" name="TextBox 188"/>
            <p:cNvSpPr txBox="1"/>
            <p:nvPr/>
          </p:nvSpPr>
          <p:spPr>
            <a:xfrm>
              <a:off x="4484489" y="2833966"/>
              <a:ext cx="1390744" cy="169534"/>
            </a:xfrm>
            <a:prstGeom prst="rect">
              <a:avLst/>
            </a:prstGeom>
            <a:noFill/>
          </p:spPr>
          <p:txBody>
            <a:bodyPr wrap="square" lIns="0" tIns="0" rIns="0" bIns="0" rtlCol="0">
              <a:spAutoFit/>
            </a:bodyPr>
            <a:lstStyle/>
            <a:p>
              <a:pPr algn="ctr" defTabSz="932559">
                <a:lnSpc>
                  <a:spcPct val="90000"/>
                </a:lnSpc>
              </a:pPr>
              <a:r>
                <a:rPr lang="en-US" sz="1224" spc="-51" dirty="0">
                  <a:solidFill>
                    <a:srgbClr val="FFFFFF"/>
                  </a:solidFill>
                </a:rPr>
                <a:t>10.10.10.12</a:t>
              </a:r>
            </a:p>
          </p:txBody>
        </p:sp>
        <p:sp>
          <p:nvSpPr>
            <p:cNvPr id="190" name="Rounded Rectangle 189"/>
            <p:cNvSpPr/>
            <p:nvPr/>
          </p:nvSpPr>
          <p:spPr bwMode="auto">
            <a:xfrm>
              <a:off x="2939144" y="1910443"/>
              <a:ext cx="2759528" cy="1335378"/>
            </a:xfrm>
            <a:prstGeom prst="roundRect">
              <a:avLst/>
            </a:prstGeom>
            <a:noFill/>
            <a:ln w="381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solidFill>
                  <a:srgbClr val="FFFFFF"/>
                </a:solidFill>
              </a:endParaRPr>
            </a:p>
          </p:txBody>
        </p:sp>
        <p:sp>
          <p:nvSpPr>
            <p:cNvPr id="191" name="TextBox 190"/>
            <p:cNvSpPr txBox="1"/>
            <p:nvPr/>
          </p:nvSpPr>
          <p:spPr>
            <a:xfrm>
              <a:off x="3631432" y="1809070"/>
              <a:ext cx="1390744" cy="226024"/>
            </a:xfrm>
            <a:prstGeom prst="rect">
              <a:avLst/>
            </a:prstGeom>
            <a:solidFill>
              <a:srgbClr val="FFFFFF"/>
            </a:solidFill>
          </p:spPr>
          <p:txBody>
            <a:bodyPr wrap="square" lIns="0" tIns="0" rIns="0" bIns="0" rtlCol="0">
              <a:spAutoFit/>
            </a:bodyPr>
            <a:lstStyle/>
            <a:p>
              <a:pPr algn="ctr" defTabSz="932559">
                <a:lnSpc>
                  <a:spcPct val="90000"/>
                </a:lnSpc>
              </a:pPr>
              <a:r>
                <a:rPr lang="en-US" sz="1632" b="1" spc="-51" dirty="0">
                  <a:solidFill>
                    <a:srgbClr val="0072C6">
                      <a:lumMod val="60000"/>
                      <a:lumOff val="40000"/>
                    </a:srgbClr>
                  </a:solidFill>
                </a:rPr>
                <a:t>Blue Network</a:t>
              </a:r>
            </a:p>
          </p:txBody>
        </p:sp>
      </p:grpSp>
      <p:grpSp>
        <p:nvGrpSpPr>
          <p:cNvPr id="195" name="Group 194"/>
          <p:cNvGrpSpPr/>
          <p:nvPr/>
        </p:nvGrpSpPr>
        <p:grpSpPr>
          <a:xfrm>
            <a:off x="8735380" y="1431900"/>
            <a:ext cx="3169011" cy="1465353"/>
            <a:chOff x="2768077" y="1809070"/>
            <a:chExt cx="3107156" cy="1436751"/>
          </a:xfrm>
        </p:grpSpPr>
        <p:grpSp>
          <p:nvGrpSpPr>
            <p:cNvPr id="196" name="Group 195"/>
            <p:cNvGrpSpPr/>
            <p:nvPr/>
          </p:nvGrpSpPr>
          <p:grpSpPr>
            <a:xfrm>
              <a:off x="3077980" y="2152556"/>
              <a:ext cx="2504335" cy="615944"/>
              <a:chOff x="8425638" y="1600200"/>
              <a:chExt cx="2504335" cy="615944"/>
            </a:xfrm>
          </p:grpSpPr>
          <p:sp>
            <p:nvSpPr>
              <p:cNvPr id="202" name="Freeform 207"/>
              <p:cNvSpPr>
                <a:spLocks noEditPoints="1"/>
              </p:cNvSpPr>
              <p:nvPr/>
            </p:nvSpPr>
            <p:spPr bwMode="gray">
              <a:xfrm>
                <a:off x="8425638" y="1600200"/>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203" name="Freeform 207"/>
              <p:cNvSpPr>
                <a:spLocks noEditPoints="1"/>
              </p:cNvSpPr>
              <p:nvPr/>
            </p:nvSpPr>
            <p:spPr bwMode="gray">
              <a:xfrm>
                <a:off x="9272664"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sp>
            <p:nvSpPr>
              <p:cNvPr id="204" name="Freeform 207"/>
              <p:cNvSpPr>
                <a:spLocks noEditPoints="1"/>
              </p:cNvSpPr>
              <p:nvPr/>
            </p:nvSpPr>
            <p:spPr bwMode="gray">
              <a:xfrm>
                <a:off x="10126377" y="1618128"/>
                <a:ext cx="803596" cy="59801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C00000"/>
              </a:solidFill>
              <a:ln>
                <a:noFill/>
              </a:ln>
              <a:extLst/>
            </p:spPr>
            <p:txBody>
              <a:bodyPr vert="horz" wrap="square" lIns="93236" tIns="46618" rIns="93236" bIns="46618" numCol="1" anchor="t" anchorCtr="0" compatLnSpc="1">
                <a:prstTxWarp prst="textNoShape">
                  <a:avLst/>
                </a:prstTxWarp>
              </a:bodyPr>
              <a:lstStyle/>
              <a:p>
                <a:pPr defTabSz="932559"/>
                <a:endParaRPr lang="en-US" sz="2243" dirty="0">
                  <a:solidFill>
                    <a:srgbClr val="FFFFFF"/>
                  </a:solidFill>
                </a:endParaRPr>
              </a:p>
            </p:txBody>
          </p:sp>
        </p:grpSp>
        <p:sp>
          <p:nvSpPr>
            <p:cNvPr id="197" name="TextBox 196"/>
            <p:cNvSpPr txBox="1"/>
            <p:nvPr/>
          </p:nvSpPr>
          <p:spPr>
            <a:xfrm>
              <a:off x="2768077" y="2833966"/>
              <a:ext cx="1390744" cy="169534"/>
            </a:xfrm>
            <a:prstGeom prst="rect">
              <a:avLst/>
            </a:prstGeom>
            <a:noFill/>
          </p:spPr>
          <p:txBody>
            <a:bodyPr wrap="square" lIns="0" tIns="0" rIns="0" bIns="0" rtlCol="0">
              <a:spAutoFit/>
            </a:bodyPr>
            <a:lstStyle/>
            <a:p>
              <a:pPr algn="ctr" defTabSz="932559">
                <a:lnSpc>
                  <a:spcPct val="90000"/>
                </a:lnSpc>
              </a:pPr>
              <a:r>
                <a:rPr lang="en-US" sz="1224" spc="-51" dirty="0">
                  <a:solidFill>
                    <a:srgbClr val="FFFFFF"/>
                  </a:solidFill>
                </a:rPr>
                <a:t>10.10.10.10</a:t>
              </a:r>
            </a:p>
          </p:txBody>
        </p:sp>
        <p:sp>
          <p:nvSpPr>
            <p:cNvPr id="198" name="TextBox 197"/>
            <p:cNvSpPr txBox="1"/>
            <p:nvPr/>
          </p:nvSpPr>
          <p:spPr>
            <a:xfrm>
              <a:off x="3615103" y="2837610"/>
              <a:ext cx="1390744" cy="169534"/>
            </a:xfrm>
            <a:prstGeom prst="rect">
              <a:avLst/>
            </a:prstGeom>
            <a:noFill/>
          </p:spPr>
          <p:txBody>
            <a:bodyPr wrap="square" lIns="0" tIns="0" rIns="0" bIns="0" rtlCol="0">
              <a:spAutoFit/>
            </a:bodyPr>
            <a:lstStyle/>
            <a:p>
              <a:pPr algn="ctr" defTabSz="932559">
                <a:lnSpc>
                  <a:spcPct val="90000"/>
                </a:lnSpc>
              </a:pPr>
              <a:r>
                <a:rPr lang="en-US" sz="1224" spc="-51" dirty="0">
                  <a:solidFill>
                    <a:srgbClr val="FFFFFF"/>
                  </a:solidFill>
                </a:rPr>
                <a:t>10.10.10.11</a:t>
              </a:r>
            </a:p>
          </p:txBody>
        </p:sp>
        <p:sp>
          <p:nvSpPr>
            <p:cNvPr id="199" name="TextBox 198"/>
            <p:cNvSpPr txBox="1"/>
            <p:nvPr/>
          </p:nvSpPr>
          <p:spPr>
            <a:xfrm>
              <a:off x="4484489" y="2833966"/>
              <a:ext cx="1390744" cy="169534"/>
            </a:xfrm>
            <a:prstGeom prst="rect">
              <a:avLst/>
            </a:prstGeom>
            <a:noFill/>
          </p:spPr>
          <p:txBody>
            <a:bodyPr wrap="square" lIns="0" tIns="0" rIns="0" bIns="0" rtlCol="0">
              <a:spAutoFit/>
            </a:bodyPr>
            <a:lstStyle/>
            <a:p>
              <a:pPr algn="ctr" defTabSz="932559">
                <a:lnSpc>
                  <a:spcPct val="90000"/>
                </a:lnSpc>
              </a:pPr>
              <a:r>
                <a:rPr lang="en-US" sz="1224" spc="-51" dirty="0">
                  <a:solidFill>
                    <a:srgbClr val="FFFFFF"/>
                  </a:solidFill>
                </a:rPr>
                <a:t>10.10.10.12</a:t>
              </a:r>
            </a:p>
          </p:txBody>
        </p:sp>
        <p:sp>
          <p:nvSpPr>
            <p:cNvPr id="200" name="Rounded Rectangle 199"/>
            <p:cNvSpPr/>
            <p:nvPr/>
          </p:nvSpPr>
          <p:spPr bwMode="auto">
            <a:xfrm>
              <a:off x="2939144" y="1910443"/>
              <a:ext cx="2759528" cy="1335378"/>
            </a:xfrm>
            <a:prstGeom prst="roundRect">
              <a:avLst/>
            </a:prstGeom>
            <a:noFill/>
            <a:ln w="38100">
              <a:solidFill>
                <a:srgbClr val="C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solidFill>
                  <a:srgbClr val="FFFFFF"/>
                </a:solidFill>
              </a:endParaRPr>
            </a:p>
          </p:txBody>
        </p:sp>
        <p:sp>
          <p:nvSpPr>
            <p:cNvPr id="201" name="TextBox 200"/>
            <p:cNvSpPr txBox="1"/>
            <p:nvPr/>
          </p:nvSpPr>
          <p:spPr>
            <a:xfrm>
              <a:off x="3631432" y="1809070"/>
              <a:ext cx="1390744" cy="226024"/>
            </a:xfrm>
            <a:prstGeom prst="rect">
              <a:avLst/>
            </a:prstGeom>
            <a:solidFill>
              <a:srgbClr val="FFFFFF"/>
            </a:solidFill>
          </p:spPr>
          <p:txBody>
            <a:bodyPr wrap="square" lIns="0" tIns="0" rIns="0" bIns="0" rtlCol="0">
              <a:spAutoFit/>
            </a:bodyPr>
            <a:lstStyle/>
            <a:p>
              <a:pPr algn="ctr" defTabSz="932559">
                <a:lnSpc>
                  <a:spcPct val="90000"/>
                </a:lnSpc>
              </a:pPr>
              <a:r>
                <a:rPr lang="en-US" sz="1632" b="1" spc="-51" dirty="0">
                  <a:solidFill>
                    <a:srgbClr val="C00000"/>
                  </a:solidFill>
                </a:rPr>
                <a:t>Red Network</a:t>
              </a:r>
            </a:p>
          </p:txBody>
        </p:sp>
      </p:grpSp>
      <p:graphicFrame>
        <p:nvGraphicFramePr>
          <p:cNvPr id="205" name="Table 204"/>
          <p:cNvGraphicFramePr>
            <a:graphicFrameLocks noGrp="1"/>
          </p:cNvGraphicFramePr>
          <p:nvPr>
            <p:extLst/>
          </p:nvPr>
        </p:nvGraphicFramePr>
        <p:xfrm>
          <a:off x="6582897" y="4482699"/>
          <a:ext cx="4725347" cy="1906506"/>
        </p:xfrm>
        <a:graphic>
          <a:graphicData uri="http://schemas.openxmlformats.org/drawingml/2006/table">
            <a:tbl>
              <a:tblPr firstRow="1" bandRow="1">
                <a:tableStyleId>{00A15C55-8517-42AA-B614-E9B94910E393}</a:tableStyleId>
              </a:tblPr>
              <a:tblGrid>
                <a:gridCol w="1394035"/>
                <a:gridCol w="1618702"/>
                <a:gridCol w="1712610"/>
              </a:tblGrid>
              <a:tr h="272358">
                <a:tc>
                  <a:txBody>
                    <a:bodyPr/>
                    <a:lstStyle/>
                    <a:p>
                      <a:r>
                        <a:rPr lang="en-US" sz="1400" dirty="0" smtClean="0"/>
                        <a:t>Network/VSID</a:t>
                      </a:r>
                      <a:endParaRPr lang="en-US" sz="1400" dirty="0"/>
                    </a:p>
                  </a:txBody>
                  <a:tcPr marL="54752" marR="54752" marT="27375" marB="27375">
                    <a:solidFill>
                      <a:schemeClr val="bg1"/>
                    </a:solidFill>
                  </a:tcPr>
                </a:tc>
                <a:tc>
                  <a:txBody>
                    <a:bodyPr/>
                    <a:lstStyle/>
                    <a:p>
                      <a:r>
                        <a:rPr lang="en-US" sz="1400" dirty="0" smtClean="0"/>
                        <a:t>Provider Address</a:t>
                      </a:r>
                      <a:endParaRPr lang="en-US" sz="1400" dirty="0"/>
                    </a:p>
                  </a:txBody>
                  <a:tcPr marL="54752" marR="54752" marT="27375" marB="27375">
                    <a:solidFill>
                      <a:schemeClr val="bg1"/>
                    </a:solidFill>
                  </a:tcPr>
                </a:tc>
                <a:tc>
                  <a:txBody>
                    <a:bodyPr/>
                    <a:lstStyle/>
                    <a:p>
                      <a:r>
                        <a:rPr lang="en-US" sz="1400" dirty="0" smtClean="0"/>
                        <a:t>Customer Address</a:t>
                      </a:r>
                      <a:endParaRPr lang="en-US" sz="1400" dirty="0"/>
                    </a:p>
                  </a:txBody>
                  <a:tcPr marL="54752" marR="54752" marT="27375" marB="27375">
                    <a:solidFill>
                      <a:schemeClr val="bg1"/>
                    </a:solidFill>
                  </a:tcPr>
                </a:tc>
              </a:tr>
              <a:tr h="272358">
                <a:tc>
                  <a:txBody>
                    <a:bodyPr/>
                    <a:lstStyle/>
                    <a:p>
                      <a:r>
                        <a:rPr lang="en-US" sz="1400" b="1" dirty="0" smtClean="0">
                          <a:solidFill>
                            <a:schemeClr val="accent1"/>
                          </a:solidFill>
                        </a:rPr>
                        <a:t>Blue (5001)</a:t>
                      </a:r>
                      <a:endParaRPr lang="en-US" sz="1400" b="1" dirty="0">
                        <a:solidFill>
                          <a:schemeClr val="accent1"/>
                        </a:solidFill>
                      </a:endParaRPr>
                    </a:p>
                  </a:txBody>
                  <a:tcPr marL="54752" marR="54752" marT="27375" marB="27375"/>
                </a:tc>
                <a:tc>
                  <a:txBody>
                    <a:bodyPr/>
                    <a:lstStyle/>
                    <a:p>
                      <a:r>
                        <a:rPr lang="en-US" sz="1400" b="1" dirty="0" smtClean="0">
                          <a:solidFill>
                            <a:schemeClr val="accent1"/>
                          </a:solidFill>
                        </a:rPr>
                        <a:t>192.168.2.10</a:t>
                      </a:r>
                      <a:endParaRPr lang="en-US" sz="1400" b="1" dirty="0">
                        <a:solidFill>
                          <a:schemeClr val="accent1"/>
                        </a:solidFill>
                      </a:endParaRPr>
                    </a:p>
                  </a:txBody>
                  <a:tcPr marL="54752" marR="54752" marT="27375" marB="27375"/>
                </a:tc>
                <a:tc>
                  <a:txBody>
                    <a:bodyPr/>
                    <a:lstStyle/>
                    <a:p>
                      <a:r>
                        <a:rPr lang="en-US" sz="1400" b="1" dirty="0" smtClean="0">
                          <a:solidFill>
                            <a:schemeClr val="accent1"/>
                          </a:solidFill>
                        </a:rPr>
                        <a:t>10.10.10.10</a:t>
                      </a:r>
                      <a:endParaRPr lang="en-US" sz="1400" b="1" dirty="0">
                        <a:solidFill>
                          <a:schemeClr val="accent1"/>
                        </a:solidFill>
                      </a:endParaRPr>
                    </a:p>
                  </a:txBody>
                  <a:tcPr marL="54752" marR="54752" marT="27375" marB="27375"/>
                </a:tc>
              </a:tr>
              <a:tr h="272358">
                <a:tc>
                  <a:txBody>
                    <a:bodyPr/>
                    <a:lstStyle/>
                    <a:p>
                      <a:r>
                        <a:rPr lang="en-US" sz="1400" b="1" dirty="0" smtClean="0">
                          <a:solidFill>
                            <a:schemeClr val="accent1"/>
                          </a:solidFill>
                        </a:rPr>
                        <a:t>Blue (5001)</a:t>
                      </a:r>
                      <a:endParaRPr lang="en-US" sz="1400" b="1" dirty="0">
                        <a:solidFill>
                          <a:schemeClr val="accent1"/>
                        </a:solidFill>
                      </a:endParaRPr>
                    </a:p>
                  </a:txBody>
                  <a:tcPr marL="54752" marR="54752" marT="27375" marB="27375"/>
                </a:tc>
                <a:tc>
                  <a:txBody>
                    <a:bodyPr/>
                    <a:lstStyle/>
                    <a:p>
                      <a:r>
                        <a:rPr lang="en-US" sz="1400" b="1" dirty="0" smtClean="0">
                          <a:solidFill>
                            <a:schemeClr val="accent1"/>
                          </a:solidFill>
                        </a:rPr>
                        <a:t>192.168.2.10</a:t>
                      </a:r>
                      <a:endParaRPr lang="en-US" sz="1400" b="1" dirty="0">
                        <a:solidFill>
                          <a:schemeClr val="accent1"/>
                        </a:solidFill>
                      </a:endParaRPr>
                    </a:p>
                  </a:txBody>
                  <a:tcPr marL="54752" marR="54752" marT="27375" marB="27375"/>
                </a:tc>
                <a:tc>
                  <a:txBody>
                    <a:bodyPr/>
                    <a:lstStyle/>
                    <a:p>
                      <a:r>
                        <a:rPr lang="en-US" sz="1400" b="1" dirty="0" smtClean="0">
                          <a:solidFill>
                            <a:schemeClr val="accent1"/>
                          </a:solidFill>
                        </a:rPr>
                        <a:t>10.10.10.11</a:t>
                      </a:r>
                      <a:endParaRPr lang="en-US" sz="1400" b="1" dirty="0">
                        <a:solidFill>
                          <a:schemeClr val="accent1"/>
                        </a:solidFill>
                      </a:endParaRPr>
                    </a:p>
                  </a:txBody>
                  <a:tcPr marL="54752" marR="54752" marT="27375" marB="27375"/>
                </a:tc>
              </a:tr>
              <a:tr h="272358">
                <a:tc>
                  <a:txBody>
                    <a:bodyPr/>
                    <a:lstStyle/>
                    <a:p>
                      <a:r>
                        <a:rPr lang="en-US" sz="1400" b="1" dirty="0" smtClean="0">
                          <a:solidFill>
                            <a:schemeClr val="accent1"/>
                          </a:solidFill>
                        </a:rPr>
                        <a:t>Blue (5001)</a:t>
                      </a:r>
                      <a:endParaRPr lang="en-US" sz="1400" b="1" dirty="0">
                        <a:solidFill>
                          <a:schemeClr val="accent1"/>
                        </a:solidFill>
                      </a:endParaRPr>
                    </a:p>
                  </a:txBody>
                  <a:tcPr marL="54752" marR="54752" marT="27375" marB="27375"/>
                </a:tc>
                <a:tc>
                  <a:txBody>
                    <a:bodyPr/>
                    <a:lstStyle/>
                    <a:p>
                      <a:r>
                        <a:rPr lang="en-US" sz="1400" b="1" dirty="0" smtClean="0">
                          <a:solidFill>
                            <a:schemeClr val="accent1"/>
                          </a:solidFill>
                        </a:rPr>
                        <a:t>192.168.2.12</a:t>
                      </a:r>
                      <a:endParaRPr lang="en-US" sz="1400" b="1" dirty="0">
                        <a:solidFill>
                          <a:schemeClr val="accent1"/>
                        </a:solidFill>
                      </a:endParaRPr>
                    </a:p>
                  </a:txBody>
                  <a:tcPr marL="54752" marR="54752" marT="27375" marB="27375"/>
                </a:tc>
                <a:tc>
                  <a:txBody>
                    <a:bodyPr/>
                    <a:lstStyle/>
                    <a:p>
                      <a:r>
                        <a:rPr lang="en-US" sz="1400" b="1" dirty="0" smtClean="0">
                          <a:solidFill>
                            <a:schemeClr val="accent1"/>
                          </a:solidFill>
                        </a:rPr>
                        <a:t>10.10.10.12</a:t>
                      </a:r>
                      <a:endParaRPr lang="en-US" sz="1400" b="1" dirty="0">
                        <a:solidFill>
                          <a:schemeClr val="accent1"/>
                        </a:solidFill>
                      </a:endParaRPr>
                    </a:p>
                  </a:txBody>
                  <a:tcPr marL="54752" marR="54752" marT="27375" marB="27375"/>
                </a:tc>
              </a:tr>
              <a:tr h="272358">
                <a:tc>
                  <a:txBody>
                    <a:bodyPr/>
                    <a:lstStyle/>
                    <a:p>
                      <a:r>
                        <a:rPr lang="en-US" sz="1400" b="1" dirty="0" smtClean="0">
                          <a:solidFill>
                            <a:srgbClr val="C00000"/>
                          </a:solidFill>
                        </a:rPr>
                        <a:t>Red (6001)</a:t>
                      </a:r>
                      <a:endParaRPr lang="en-US" sz="1400" b="1" dirty="0">
                        <a:solidFill>
                          <a:srgbClr val="C00000"/>
                        </a:solidFill>
                      </a:endParaRPr>
                    </a:p>
                  </a:txBody>
                  <a:tcPr marL="54752" marR="54752" marT="27375" marB="27375"/>
                </a:tc>
                <a:tc>
                  <a:txBody>
                    <a:bodyPr/>
                    <a:lstStyle/>
                    <a:p>
                      <a:r>
                        <a:rPr lang="en-US" sz="1400" b="1" dirty="0" smtClean="0">
                          <a:solidFill>
                            <a:srgbClr val="C00000"/>
                          </a:solidFill>
                        </a:rPr>
                        <a:t>192.168.2.13</a:t>
                      </a:r>
                      <a:endParaRPr lang="en-US" sz="1400" b="1" dirty="0">
                        <a:solidFill>
                          <a:srgbClr val="C00000"/>
                        </a:solidFill>
                      </a:endParaRPr>
                    </a:p>
                  </a:txBody>
                  <a:tcPr marL="54752" marR="54752" marT="27375" marB="27375"/>
                </a:tc>
                <a:tc>
                  <a:txBody>
                    <a:bodyPr/>
                    <a:lstStyle/>
                    <a:p>
                      <a:r>
                        <a:rPr lang="en-US" sz="1400" b="1" dirty="0" smtClean="0">
                          <a:solidFill>
                            <a:srgbClr val="C00000"/>
                          </a:solidFill>
                        </a:rPr>
                        <a:t>10.10.10.10</a:t>
                      </a:r>
                      <a:endParaRPr lang="en-US" sz="1400" b="1" dirty="0">
                        <a:solidFill>
                          <a:srgbClr val="C00000"/>
                        </a:solidFill>
                      </a:endParaRPr>
                    </a:p>
                  </a:txBody>
                  <a:tcPr marL="54752" marR="54752" marT="27375" marB="27375"/>
                </a:tc>
              </a:tr>
              <a:tr h="272358">
                <a:tc>
                  <a:txBody>
                    <a:bodyPr/>
                    <a:lstStyle/>
                    <a:p>
                      <a:r>
                        <a:rPr lang="en-US" sz="1400" b="1" dirty="0" smtClean="0">
                          <a:solidFill>
                            <a:srgbClr val="C00000"/>
                          </a:solidFill>
                        </a:rPr>
                        <a:t>Red (6001)</a:t>
                      </a:r>
                      <a:endParaRPr lang="en-US" sz="1400" b="1" dirty="0">
                        <a:solidFill>
                          <a:srgbClr val="C00000"/>
                        </a:solidFill>
                      </a:endParaRPr>
                    </a:p>
                  </a:txBody>
                  <a:tcPr marL="54752" marR="54752" marT="27375" marB="27375"/>
                </a:tc>
                <a:tc>
                  <a:txBody>
                    <a:bodyPr/>
                    <a:lstStyle/>
                    <a:p>
                      <a:r>
                        <a:rPr lang="en-US" sz="1400" b="1" dirty="0" smtClean="0">
                          <a:solidFill>
                            <a:srgbClr val="C00000"/>
                          </a:solidFill>
                        </a:rPr>
                        <a:t>192.168.2.14</a:t>
                      </a:r>
                      <a:endParaRPr lang="en-US" sz="1400" b="1" dirty="0">
                        <a:solidFill>
                          <a:srgbClr val="C00000"/>
                        </a:solidFill>
                      </a:endParaRPr>
                    </a:p>
                  </a:txBody>
                  <a:tcPr marL="54752" marR="54752" marT="27375" marB="27375"/>
                </a:tc>
                <a:tc>
                  <a:txBody>
                    <a:bodyPr/>
                    <a:lstStyle/>
                    <a:p>
                      <a:r>
                        <a:rPr lang="en-US" sz="1400" b="1" dirty="0" smtClean="0">
                          <a:solidFill>
                            <a:srgbClr val="C00000"/>
                          </a:solidFill>
                        </a:rPr>
                        <a:t>10.10.10.11</a:t>
                      </a:r>
                      <a:endParaRPr lang="en-US" sz="1400" b="1" dirty="0">
                        <a:solidFill>
                          <a:srgbClr val="C00000"/>
                        </a:solidFill>
                      </a:endParaRPr>
                    </a:p>
                  </a:txBody>
                  <a:tcPr marL="54752" marR="54752" marT="27375" marB="27375"/>
                </a:tc>
              </a:tr>
              <a:tr h="272358">
                <a:tc>
                  <a:txBody>
                    <a:bodyPr/>
                    <a:lstStyle/>
                    <a:p>
                      <a:r>
                        <a:rPr lang="en-US" sz="1400" b="1" dirty="0" smtClean="0">
                          <a:solidFill>
                            <a:srgbClr val="C00000"/>
                          </a:solidFill>
                        </a:rPr>
                        <a:t>Red (6001)</a:t>
                      </a:r>
                      <a:endParaRPr lang="en-US" sz="1400" b="1" dirty="0">
                        <a:solidFill>
                          <a:srgbClr val="C00000"/>
                        </a:solidFill>
                      </a:endParaRPr>
                    </a:p>
                  </a:txBody>
                  <a:tcPr marL="54752" marR="54752" marT="27375" marB="27375"/>
                </a:tc>
                <a:tc>
                  <a:txBody>
                    <a:bodyPr/>
                    <a:lstStyle/>
                    <a:p>
                      <a:r>
                        <a:rPr lang="en-US" sz="1400" b="1" dirty="0" smtClean="0">
                          <a:solidFill>
                            <a:srgbClr val="C00000"/>
                          </a:solidFill>
                        </a:rPr>
                        <a:t>192.168.2.12</a:t>
                      </a:r>
                      <a:endParaRPr lang="en-US" sz="1400" b="1" dirty="0">
                        <a:solidFill>
                          <a:srgbClr val="C00000"/>
                        </a:solidFill>
                      </a:endParaRPr>
                    </a:p>
                  </a:txBody>
                  <a:tcPr marL="54752" marR="54752" marT="27375" marB="27375"/>
                </a:tc>
                <a:tc>
                  <a:txBody>
                    <a:bodyPr/>
                    <a:lstStyle/>
                    <a:p>
                      <a:r>
                        <a:rPr lang="en-US" sz="1400" b="1" dirty="0" smtClean="0">
                          <a:solidFill>
                            <a:srgbClr val="C00000"/>
                          </a:solidFill>
                        </a:rPr>
                        <a:t>10.10.10.12</a:t>
                      </a:r>
                      <a:endParaRPr lang="en-US" sz="1400" b="1" dirty="0">
                        <a:solidFill>
                          <a:srgbClr val="C00000"/>
                        </a:solidFill>
                      </a:endParaRPr>
                    </a:p>
                  </a:txBody>
                  <a:tcPr marL="54752" marR="54752" marT="27375" marB="27375"/>
                </a:tc>
              </a:tr>
            </a:tbl>
          </a:graphicData>
        </a:graphic>
      </p:graphicFrame>
      <p:sp>
        <p:nvSpPr>
          <p:cNvPr id="206" name="5-Point Star 205"/>
          <p:cNvSpPr/>
          <p:nvPr/>
        </p:nvSpPr>
        <p:spPr bwMode="auto">
          <a:xfrm>
            <a:off x="11097197" y="5239988"/>
            <a:ext cx="350776" cy="371630"/>
          </a:xfrm>
          <a:prstGeom prst="star5">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1428" spc="-51" dirty="0">
              <a:gradFill>
                <a:gsLst>
                  <a:gs pos="0">
                    <a:srgbClr val="EFEFEF"/>
                  </a:gs>
                  <a:gs pos="100000">
                    <a:srgbClr val="EFEFEF"/>
                  </a:gs>
                </a:gsLst>
                <a:lin ang="5400000" scaled="0"/>
              </a:gradFill>
            </a:endParaRPr>
          </a:p>
        </p:txBody>
      </p:sp>
      <p:sp>
        <p:nvSpPr>
          <p:cNvPr id="207" name="5-Point Star 206"/>
          <p:cNvSpPr/>
          <p:nvPr/>
        </p:nvSpPr>
        <p:spPr bwMode="auto">
          <a:xfrm>
            <a:off x="11097197" y="6041914"/>
            <a:ext cx="350776" cy="371630"/>
          </a:xfrm>
          <a:prstGeom prst="star5">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1428"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6688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par>
                                <p:cTn id="11" presetID="10" presetClass="entr" presetSubtype="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500"/>
                                        <p:tgtEl>
                                          <p:spTgt spid="195"/>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500"/>
                                        <p:tgtEl>
                                          <p:spTgt spid="20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fade">
                                      <p:cBhvr>
                                        <p:cTn id="21" dur="500"/>
                                        <p:tgtEl>
                                          <p:spTgt spid="2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6"/>
                                        </p:tgtEl>
                                        <p:attrNameLst>
                                          <p:attrName>style.visibility</p:attrName>
                                        </p:attrNameLst>
                                      </p:cBhvr>
                                      <p:to>
                                        <p:strVal val="visible"/>
                                      </p:to>
                                    </p:set>
                                    <p:animEffect transition="in" filter="fade">
                                      <p:cBhvr>
                                        <p:cTn id="24"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t>
            </a:r>
            <a:r>
              <a:rPr lang="en-US" dirty="0" err="1" smtClean="0"/>
              <a:t>QoS</a:t>
            </a:r>
            <a:endParaRPr lang="en-US" dirty="0"/>
          </a:p>
        </p:txBody>
      </p:sp>
      <p:sp>
        <p:nvSpPr>
          <p:cNvPr id="3" name="Content Placeholder 2"/>
          <p:cNvSpPr>
            <a:spLocks noGrp="1"/>
          </p:cNvSpPr>
          <p:nvPr>
            <p:ph type="body" sz="quarter" idx="11"/>
          </p:nvPr>
        </p:nvSpPr>
        <p:spPr>
          <a:xfrm>
            <a:off x="274639" y="2029923"/>
            <a:ext cx="5760720" cy="2059025"/>
          </a:xfrm>
          <a:prstGeom prst="rect">
            <a:avLst/>
          </a:prstGeom>
        </p:spPr>
        <p:txBody>
          <a:bodyPr/>
          <a:lstStyle/>
          <a:p>
            <a:r>
              <a:rPr lang="en-US" dirty="0" smtClean="0"/>
              <a:t>Storage </a:t>
            </a:r>
            <a:r>
              <a:rPr lang="en-US" dirty="0" err="1" smtClean="0"/>
              <a:t>QoS</a:t>
            </a:r>
            <a:r>
              <a:rPr lang="en-US" dirty="0" smtClean="0"/>
              <a:t> helps set IOPS limits for each VM</a:t>
            </a:r>
          </a:p>
          <a:p>
            <a:pPr marL="0" indent="0">
              <a:buNone/>
            </a:pPr>
            <a:endParaRPr lang="en-US" dirty="0" smtClean="0"/>
          </a:p>
          <a:p>
            <a:r>
              <a:rPr lang="en-US" dirty="0" smtClean="0"/>
              <a:t>Prevents a rogue VM from monopolizing IOPS on the system.</a:t>
            </a:r>
          </a:p>
        </p:txBody>
      </p:sp>
      <p:pic>
        <p:nvPicPr>
          <p:cNvPr id="5" name="Picture 4"/>
          <p:cNvPicPr>
            <a:picLocks noChangeAspect="1"/>
          </p:cNvPicPr>
          <p:nvPr/>
        </p:nvPicPr>
        <p:blipFill rotWithShape="1">
          <a:blip r:embed="rId3"/>
          <a:srcRect l="34299" t="10846" b="28439"/>
          <a:stretch/>
        </p:blipFill>
        <p:spPr>
          <a:xfrm>
            <a:off x="6218237" y="2857189"/>
            <a:ext cx="4886404" cy="2466696"/>
          </a:xfrm>
          <a:prstGeom prst="rect">
            <a:avLst/>
          </a:prstGeom>
        </p:spPr>
      </p:pic>
    </p:spTree>
    <p:extLst>
      <p:ext uri="{BB962C8B-B14F-4D97-AF65-F5344CB8AC3E}">
        <p14:creationId xmlns:p14="http://schemas.microsoft.com/office/powerpoint/2010/main" val="379464083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now what?</a:t>
            </a:r>
            <a:endParaRPr lang="en-US" dirty="0"/>
          </a:p>
        </p:txBody>
      </p:sp>
      <p:sp>
        <p:nvSpPr>
          <p:cNvPr id="5" name="Text Placeholder 4"/>
          <p:cNvSpPr>
            <a:spLocks noGrp="1"/>
          </p:cNvSpPr>
          <p:nvPr>
            <p:ph type="body" sz="quarter" idx="10"/>
          </p:nvPr>
        </p:nvSpPr>
        <p:spPr/>
        <p:txBody>
          <a:bodyPr/>
          <a:lstStyle/>
          <a:p>
            <a:r>
              <a:rPr lang="en-US" dirty="0" smtClean="0"/>
              <a:t>Protect the host</a:t>
            </a:r>
          </a:p>
          <a:p>
            <a:pPr lvl="1"/>
            <a:r>
              <a:rPr lang="en-US" dirty="0" smtClean="0"/>
              <a:t>Design network for security</a:t>
            </a:r>
          </a:p>
          <a:p>
            <a:pPr lvl="1"/>
            <a:r>
              <a:rPr lang="en-US" dirty="0" smtClean="0"/>
              <a:t>Reduce attack surface</a:t>
            </a:r>
          </a:p>
          <a:p>
            <a:pPr lvl="2"/>
            <a:r>
              <a:rPr lang="en-US" dirty="0" smtClean="0"/>
              <a:t>Other roles &amp; software belong in VMs</a:t>
            </a:r>
          </a:p>
          <a:p>
            <a:pPr lvl="2"/>
            <a:r>
              <a:rPr lang="en-US" dirty="0" smtClean="0"/>
              <a:t>Run Server Core</a:t>
            </a:r>
          </a:p>
          <a:p>
            <a:pPr lvl="1"/>
            <a:r>
              <a:rPr lang="en-US" dirty="0" smtClean="0"/>
              <a:t>Keep things patched</a:t>
            </a:r>
          </a:p>
          <a:p>
            <a:pPr lvl="1"/>
            <a:r>
              <a:rPr lang="en-US" dirty="0" smtClean="0"/>
              <a:t>Use least privilege</a:t>
            </a:r>
          </a:p>
          <a:p>
            <a:pPr lvl="2"/>
            <a:r>
              <a:rPr lang="en-US" dirty="0" smtClean="0"/>
              <a:t>Separate hosts into dedicated OU</a:t>
            </a:r>
          </a:p>
          <a:p>
            <a:pPr lvl="2"/>
            <a:r>
              <a:rPr lang="en-US" dirty="0" smtClean="0"/>
              <a:t>Use appropriate groups</a:t>
            </a:r>
            <a:endParaRPr lang="en-US" dirty="0"/>
          </a:p>
        </p:txBody>
      </p:sp>
      <p:sp>
        <p:nvSpPr>
          <p:cNvPr id="2" name="Text Placeholder 1"/>
          <p:cNvSpPr>
            <a:spLocks noGrp="1"/>
          </p:cNvSpPr>
          <p:nvPr>
            <p:ph type="body" sz="quarter" idx="11"/>
          </p:nvPr>
        </p:nvSpPr>
        <p:spPr>
          <a:xfrm>
            <a:off x="6675439" y="1212849"/>
            <a:ext cx="5486399" cy="2037481"/>
          </a:xfrm>
        </p:spPr>
        <p:txBody>
          <a:bodyPr/>
          <a:lstStyle/>
          <a:p>
            <a:r>
              <a:rPr lang="en-US" dirty="0" smtClean="0"/>
              <a:t>Protect VMs</a:t>
            </a:r>
          </a:p>
          <a:p>
            <a:pPr lvl="1"/>
            <a:r>
              <a:rPr lang="en-US" dirty="0" smtClean="0"/>
              <a:t>Store them securely</a:t>
            </a:r>
          </a:p>
          <a:p>
            <a:pPr lvl="1"/>
            <a:r>
              <a:rPr lang="en-US" dirty="0" smtClean="0"/>
              <a:t>Secure </a:t>
            </a:r>
            <a:r>
              <a:rPr lang="en-US" dirty="0" err="1" smtClean="0"/>
              <a:t>LiveMigration</a:t>
            </a:r>
            <a:endParaRPr lang="en-US" dirty="0" smtClean="0"/>
          </a:p>
          <a:p>
            <a:pPr lvl="1"/>
            <a:r>
              <a:rPr lang="en-US" dirty="0" smtClean="0"/>
              <a:t>Restrict VM network settings</a:t>
            </a:r>
          </a:p>
          <a:p>
            <a:pPr lvl="1"/>
            <a:r>
              <a:rPr lang="en-US" dirty="0" smtClean="0"/>
              <a:t>Keep things patched</a:t>
            </a:r>
          </a:p>
        </p:txBody>
      </p:sp>
      <p:sp>
        <p:nvSpPr>
          <p:cNvPr id="7" name="Rectangle 6"/>
          <p:cNvSpPr/>
          <p:nvPr/>
        </p:nvSpPr>
        <p:spPr>
          <a:xfrm>
            <a:off x="808038" y="5478462"/>
            <a:ext cx="10822766" cy="954107"/>
          </a:xfrm>
          <a:prstGeom prst="rect">
            <a:avLst/>
          </a:prstGeom>
        </p:spPr>
        <p:txBody>
          <a:bodyPr wrap="square">
            <a:spAutoFit/>
          </a:bodyPr>
          <a:lstStyle/>
          <a:p>
            <a:pPr algn="ctr"/>
            <a:r>
              <a:rPr lang="en-US" sz="3200" dirty="0">
                <a:gradFill>
                  <a:gsLst>
                    <a:gs pos="1250">
                      <a:srgbClr val="FFFFFF"/>
                    </a:gs>
                    <a:gs pos="100000">
                      <a:srgbClr val="FFFFFF"/>
                    </a:gs>
                  </a:gsLst>
                  <a:lin ang="5400000" scaled="0"/>
                </a:gradFill>
                <a:latin typeface="Segoe UI Light"/>
              </a:rPr>
              <a:t>Security Guide for Hyper-V in Windows Server </a:t>
            </a:r>
            <a:r>
              <a:rPr lang="en-US" sz="3200" dirty="0" smtClean="0">
                <a:gradFill>
                  <a:gsLst>
                    <a:gs pos="1250">
                      <a:srgbClr val="FFFFFF"/>
                    </a:gs>
                    <a:gs pos="100000">
                      <a:srgbClr val="FFFFFF"/>
                    </a:gs>
                  </a:gsLst>
                  <a:lin ang="5400000" scaled="0"/>
                </a:gradFill>
                <a:latin typeface="Segoe UI Light"/>
              </a:rPr>
              <a:t>2012</a:t>
            </a:r>
          </a:p>
          <a:p>
            <a:pPr algn="ctr"/>
            <a:r>
              <a:rPr lang="en-US" sz="2400" dirty="0" smtClean="0">
                <a:solidFill>
                  <a:srgbClr val="FFFFFF"/>
                </a:solidFill>
                <a:hlinkClick r:id="rId2"/>
              </a:rPr>
              <a:t>http</a:t>
            </a:r>
            <a:r>
              <a:rPr lang="en-US" sz="2400" dirty="0">
                <a:solidFill>
                  <a:srgbClr val="FFFFFF"/>
                </a:solidFill>
                <a:hlinkClick r:id="rId2"/>
              </a:rPr>
              <a:t>://technet.microsoft.com/en-us/library/dn741280.aspx</a:t>
            </a:r>
            <a:endParaRPr lang="en-US" sz="2400" dirty="0">
              <a:solidFill>
                <a:srgbClr val="FFFFFF"/>
              </a:solidFill>
            </a:endParaRPr>
          </a:p>
        </p:txBody>
      </p:sp>
    </p:spTree>
    <p:extLst>
      <p:ext uri="{BB962C8B-B14F-4D97-AF65-F5344CB8AC3E}">
        <p14:creationId xmlns:p14="http://schemas.microsoft.com/office/powerpoint/2010/main" val="109341551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51539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3" name="Content Placeholder 2"/>
          <p:cNvSpPr>
            <a:spLocks noGrp="1"/>
          </p:cNvSpPr>
          <p:nvPr>
            <p:ph type="body" sz="quarter" idx="10"/>
          </p:nvPr>
        </p:nvSpPr>
        <p:spPr>
          <a:xfrm>
            <a:off x="274639" y="1212848"/>
            <a:ext cx="6429342" cy="4646613"/>
          </a:xfrm>
          <a:prstGeom prst="rect">
            <a:avLst/>
          </a:prstGeom>
        </p:spPr>
        <p:txBody>
          <a:bodyPr>
            <a:normAutofit/>
          </a:bodyPr>
          <a:lstStyle/>
          <a:p>
            <a:r>
              <a:rPr lang="en-US" dirty="0" smtClean="0"/>
              <a:t>Hyper-V assumes the worst</a:t>
            </a:r>
          </a:p>
          <a:p>
            <a:endParaRPr lang="en-US" dirty="0" smtClean="0"/>
          </a:p>
          <a:p>
            <a:r>
              <a:rPr lang="en-US" dirty="0" smtClean="0"/>
              <a:t>All guest VMs either</a:t>
            </a:r>
          </a:p>
          <a:p>
            <a:pPr lvl="1"/>
            <a:r>
              <a:rPr lang="en-US" dirty="0" smtClean="0"/>
              <a:t>have no security</a:t>
            </a:r>
          </a:p>
          <a:p>
            <a:pPr lvl="1"/>
            <a:r>
              <a:rPr lang="en-US" dirty="0" smtClean="0"/>
              <a:t>or have been compromised</a:t>
            </a:r>
          </a:p>
          <a:p>
            <a:pPr lvl="1"/>
            <a:r>
              <a:rPr lang="en-US" dirty="0" smtClean="0"/>
              <a:t>and thus are malicious</a:t>
            </a:r>
          </a:p>
          <a:p>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822" y="2148022"/>
            <a:ext cx="3686175" cy="2828925"/>
          </a:xfrm>
          <a:prstGeom prst="rect">
            <a:avLst/>
          </a:prstGeom>
        </p:spPr>
      </p:pic>
    </p:spTree>
    <p:extLst>
      <p:ext uri="{BB962C8B-B14F-4D97-AF65-F5344CB8AC3E}">
        <p14:creationId xmlns:p14="http://schemas.microsoft.com/office/powerpoint/2010/main" val="28980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35337202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61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181127427"/>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4445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Architecture</a:t>
            </a:r>
            <a:endParaRPr lang="en-US" dirty="0"/>
          </a:p>
        </p:txBody>
      </p:sp>
      <p:sp>
        <p:nvSpPr>
          <p:cNvPr id="4" name="Slide Number Placeholder 3"/>
          <p:cNvSpPr>
            <a:spLocks noGrp="1"/>
          </p:cNvSpPr>
          <p:nvPr>
            <p:ph type="sldNum" sz="quarter" idx="4294967295"/>
          </p:nvPr>
        </p:nvSpPr>
        <p:spPr>
          <a:xfrm>
            <a:off x="9639300" y="6483350"/>
            <a:ext cx="2797175" cy="371475"/>
          </a:xfrm>
          <a:prstGeom prst="rect">
            <a:avLst/>
          </a:prstGeom>
        </p:spPr>
        <p:txBody>
          <a:bodyPr/>
          <a:lstStyle/>
          <a:p>
            <a:fld id="{B6F15528-21DE-4FAA-801E-634DDDAF4B2B}"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7064451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972343" y="5127866"/>
            <a:ext cx="10569504" cy="1130661"/>
          </a:xfrm>
          <a:prstGeom prst="rect">
            <a:avLst/>
          </a:prstGeom>
          <a:solidFill>
            <a:schemeClr val="accent1">
              <a:lumMod val="60000"/>
              <a:lumOff val="40000"/>
              <a:alpha val="33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32597"/>
            <a:r>
              <a:rPr lang="en-US" sz="2448" dirty="0">
                <a:solidFill>
                  <a:prstClr val="black"/>
                </a:solidFill>
              </a:rPr>
              <a:t>Hypervisor</a:t>
            </a:r>
          </a:p>
        </p:txBody>
      </p:sp>
      <p:sp>
        <p:nvSpPr>
          <p:cNvPr id="5" name="Rectangle 4"/>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6" name="Rectangle 5"/>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13" name="Rectangle 12"/>
          <p:cNvSpPr/>
          <p:nvPr/>
        </p:nvSpPr>
        <p:spPr>
          <a:xfrm>
            <a:off x="1119036" y="953905"/>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74" name="Rectangle 73"/>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75" name="Rectangle 74"/>
          <p:cNvSpPr/>
          <p:nvPr/>
        </p:nvSpPr>
        <p:spPr>
          <a:xfrm>
            <a:off x="5003909" y="2270437"/>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1" name="Rectangle 80"/>
          <p:cNvSpPr/>
          <p:nvPr/>
        </p:nvSpPr>
        <p:spPr>
          <a:xfrm>
            <a:off x="5150844" y="100752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7"/>
            <a:ext cx="2506372" cy="3998221"/>
            <a:chOff x="7971470" y="745650"/>
            <a:chExt cx="2457451" cy="392018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4" name="Rectangle 83"/>
            <p:cNvSpPr/>
            <p:nvPr/>
          </p:nvSpPr>
          <p:spPr>
            <a:xfrm>
              <a:off x="7971470" y="2419321"/>
              <a:ext cx="2457449" cy="2246509"/>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Tree>
    <p:extLst>
      <p:ext uri="{BB962C8B-B14F-4D97-AF65-F5344CB8AC3E}">
        <p14:creationId xmlns:p14="http://schemas.microsoft.com/office/powerpoint/2010/main" val="242190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972343" y="5127866"/>
            <a:ext cx="10569504" cy="1130661"/>
          </a:xfrm>
          <a:prstGeom prst="rect">
            <a:avLst/>
          </a:prstGeom>
          <a:solidFill>
            <a:srgbClr val="FF0000">
              <a:alpha val="96000"/>
            </a:srgb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32597"/>
            <a:r>
              <a:rPr lang="en-US" sz="2448" dirty="0">
                <a:solidFill>
                  <a:prstClr val="black"/>
                </a:solidFill>
              </a:rPr>
              <a:t>Hypervisor</a:t>
            </a:r>
          </a:p>
        </p:txBody>
      </p:sp>
      <p:sp>
        <p:nvSpPr>
          <p:cNvPr id="5" name="Rectangle 4"/>
          <p:cNvSpPr/>
          <p:nvPr/>
        </p:nvSpPr>
        <p:spPr>
          <a:xfrm>
            <a:off x="972343" y="563448"/>
            <a:ext cx="2506371" cy="3982993"/>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6" name="Rectangle 5"/>
          <p:cNvSpPr/>
          <p:nvPr/>
        </p:nvSpPr>
        <p:spPr>
          <a:xfrm>
            <a:off x="5003910"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 name="TextBox 7"/>
          <p:cNvSpPr txBox="1"/>
          <p:nvPr/>
        </p:nvSpPr>
        <p:spPr>
          <a:xfrm>
            <a:off x="1067708" y="165827"/>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9" name="TextBox 8"/>
          <p:cNvSpPr txBox="1"/>
          <p:nvPr/>
        </p:nvSpPr>
        <p:spPr>
          <a:xfrm>
            <a:off x="5324492" y="180935"/>
            <a:ext cx="1865207" cy="478376"/>
          </a:xfrm>
          <a:prstGeom prst="rect">
            <a:avLst/>
          </a:prstGeom>
          <a:noFill/>
        </p:spPr>
        <p:txBody>
          <a:bodyPr wrap="square" rtlCol="0">
            <a:spAutoFit/>
          </a:bodyPr>
          <a:lstStyle/>
          <a:p>
            <a:pPr algn="ctr" defTabSz="932597"/>
            <a:r>
              <a:rPr lang="en-US" sz="2448" b="1" dirty="0">
                <a:solidFill>
                  <a:prstClr val="white"/>
                </a:solidFill>
              </a:rPr>
              <a:t>Guest VM 1</a:t>
            </a:r>
          </a:p>
        </p:txBody>
      </p:sp>
      <p:sp>
        <p:nvSpPr>
          <p:cNvPr id="10" name="TextBox 9"/>
          <p:cNvSpPr txBox="1"/>
          <p:nvPr/>
        </p:nvSpPr>
        <p:spPr>
          <a:xfrm>
            <a:off x="9356058" y="234594"/>
            <a:ext cx="1865207" cy="478376"/>
          </a:xfrm>
          <a:prstGeom prst="rect">
            <a:avLst/>
          </a:prstGeom>
          <a:noFill/>
        </p:spPr>
        <p:txBody>
          <a:bodyPr wrap="square" rtlCol="0">
            <a:spAutoFit/>
          </a:bodyPr>
          <a:lstStyle/>
          <a:p>
            <a:pPr algn="ctr" defTabSz="932597"/>
            <a:r>
              <a:rPr lang="en-US" sz="2448" b="1" dirty="0">
                <a:solidFill>
                  <a:prstClr val="white"/>
                </a:solidFill>
              </a:rPr>
              <a:t>Guest VM n</a:t>
            </a: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white"/>
                </a:solidFill>
              </a:rPr>
              <a:t>Hardware</a:t>
            </a:r>
          </a:p>
        </p:txBody>
      </p:sp>
      <p:sp>
        <p:nvSpPr>
          <p:cNvPr id="13" name="Rectangle 12"/>
          <p:cNvSpPr/>
          <p:nvPr/>
        </p:nvSpPr>
        <p:spPr>
          <a:xfrm>
            <a:off x="1119036" y="953905"/>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74" name="Rectangle 73"/>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75" name="Rectangle 74"/>
          <p:cNvSpPr/>
          <p:nvPr/>
        </p:nvSpPr>
        <p:spPr>
          <a:xfrm>
            <a:off x="5003909" y="2270437"/>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1" name="Rectangle 80"/>
          <p:cNvSpPr/>
          <p:nvPr/>
        </p:nvSpPr>
        <p:spPr>
          <a:xfrm>
            <a:off x="5150844" y="100752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82" name="Rectangle 81"/>
          <p:cNvSpPr/>
          <p:nvPr/>
        </p:nvSpPr>
        <p:spPr>
          <a:xfrm>
            <a:off x="7189699" y="2554944"/>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3672" dirty="0">
                <a:solidFill>
                  <a:prstClr val="black"/>
                </a:solidFill>
              </a:rPr>
              <a:t>…</a:t>
            </a:r>
          </a:p>
        </p:txBody>
      </p:sp>
      <p:grpSp>
        <p:nvGrpSpPr>
          <p:cNvPr id="86" name="Group 85"/>
          <p:cNvGrpSpPr/>
          <p:nvPr/>
        </p:nvGrpSpPr>
        <p:grpSpPr>
          <a:xfrm>
            <a:off x="9035474" y="613147"/>
            <a:ext cx="2506372" cy="3998221"/>
            <a:chOff x="7971470" y="745650"/>
            <a:chExt cx="2457451" cy="3920180"/>
          </a:xfrm>
        </p:grpSpPr>
        <p:sp>
          <p:nvSpPr>
            <p:cNvPr id="83" name="Rectangle 82"/>
            <p:cNvSpPr/>
            <p:nvPr/>
          </p:nvSpPr>
          <p:spPr>
            <a:xfrm>
              <a:off x="7971471" y="745650"/>
              <a:ext cx="2457450" cy="3905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84" name="Rectangle 83"/>
            <p:cNvSpPr/>
            <p:nvPr/>
          </p:nvSpPr>
          <p:spPr>
            <a:xfrm>
              <a:off x="7971470" y="2419321"/>
              <a:ext cx="2457449" cy="2246509"/>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85" name="Rectangle 84"/>
            <p:cNvSpPr/>
            <p:nvPr/>
          </p:nvSpPr>
          <p:spPr>
            <a:xfrm>
              <a:off x="8115537" y="1181059"/>
              <a:ext cx="2151695" cy="6081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grpSp>
    </p:spTree>
    <p:extLst>
      <p:ext uri="{BB962C8B-B14F-4D97-AF65-F5344CB8AC3E}">
        <p14:creationId xmlns:p14="http://schemas.microsoft.com/office/powerpoint/2010/main" val="380202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972343" y="5127866"/>
            <a:ext cx="10569504" cy="1130661"/>
          </a:xfrm>
          <a:prstGeom prst="rect">
            <a:avLst/>
          </a:prstGeom>
          <a:solidFill>
            <a:schemeClr val="accent1">
              <a:lumMod val="75000"/>
              <a:alpha val="33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32597"/>
            <a:r>
              <a:rPr lang="en-US" sz="2448" dirty="0">
                <a:solidFill>
                  <a:prstClr val="black"/>
                </a:solidFill>
              </a:rPr>
              <a:t>Hypervisor</a:t>
            </a:r>
          </a:p>
        </p:txBody>
      </p:sp>
      <p:sp>
        <p:nvSpPr>
          <p:cNvPr id="5" name="Rectangle 4"/>
          <p:cNvSpPr/>
          <p:nvPr/>
        </p:nvSpPr>
        <p:spPr>
          <a:xfrm>
            <a:off x="972343" y="563448"/>
            <a:ext cx="2506371" cy="3982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32597"/>
            <a:endParaRPr lang="en-US" sz="2448" dirty="0">
              <a:solidFill>
                <a:prstClr val="black"/>
              </a:solidFill>
            </a:endParaRPr>
          </a:p>
        </p:txBody>
      </p:sp>
      <p:sp>
        <p:nvSpPr>
          <p:cNvPr id="12" name="TextBox 11"/>
          <p:cNvSpPr txBox="1"/>
          <p:nvPr/>
        </p:nvSpPr>
        <p:spPr>
          <a:xfrm>
            <a:off x="5528843" y="6372838"/>
            <a:ext cx="1461156" cy="478376"/>
          </a:xfrm>
          <a:prstGeom prst="rect">
            <a:avLst/>
          </a:prstGeom>
          <a:noFill/>
        </p:spPr>
        <p:txBody>
          <a:bodyPr wrap="none" rtlCol="0">
            <a:spAutoFit/>
          </a:bodyPr>
          <a:lstStyle/>
          <a:p>
            <a:pPr defTabSz="932597"/>
            <a:r>
              <a:rPr lang="en-US" sz="2448" dirty="0">
                <a:solidFill>
                  <a:prstClr val="black"/>
                </a:solidFill>
              </a:rPr>
              <a:t>Hardware</a:t>
            </a:r>
          </a:p>
        </p:txBody>
      </p:sp>
      <p:sp>
        <p:nvSpPr>
          <p:cNvPr id="13" name="Rectangle 12"/>
          <p:cNvSpPr/>
          <p:nvPr/>
        </p:nvSpPr>
        <p:spPr>
          <a:xfrm>
            <a:off x="1119036" y="953905"/>
            <a:ext cx="2194530" cy="6202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User Mode</a:t>
            </a:r>
          </a:p>
        </p:txBody>
      </p:sp>
      <p:sp>
        <p:nvSpPr>
          <p:cNvPr id="74" name="Rectangle 73"/>
          <p:cNvSpPr/>
          <p:nvPr/>
        </p:nvSpPr>
        <p:spPr>
          <a:xfrm>
            <a:off x="972344" y="2255209"/>
            <a:ext cx="2506370" cy="2291231"/>
          </a:xfrm>
          <a:prstGeom prst="rect">
            <a:avLst/>
          </a:prstGeom>
          <a:solidFill>
            <a:srgbClr val="0070C0">
              <a:alpha val="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932597"/>
            <a:r>
              <a:rPr lang="en-US" sz="2448" dirty="0">
                <a:solidFill>
                  <a:prstClr val="black"/>
                </a:solidFill>
              </a:rPr>
              <a:t>Kernel Mode</a:t>
            </a:r>
          </a:p>
        </p:txBody>
      </p:sp>
      <p:sp>
        <p:nvSpPr>
          <p:cNvPr id="18" name="Rectangle 17"/>
          <p:cNvSpPr/>
          <p:nvPr/>
        </p:nvSpPr>
        <p:spPr>
          <a:xfrm>
            <a:off x="972344" y="563448"/>
            <a:ext cx="2506370" cy="45468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sp>
        <p:nvSpPr>
          <p:cNvPr id="19" name="Rectangle 18"/>
          <p:cNvSpPr/>
          <p:nvPr/>
        </p:nvSpPr>
        <p:spPr>
          <a:xfrm>
            <a:off x="974431" y="5110271"/>
            <a:ext cx="10567417" cy="11482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20" name="TextBox 19"/>
          <p:cNvSpPr txBox="1"/>
          <p:nvPr/>
        </p:nvSpPr>
        <p:spPr>
          <a:xfrm>
            <a:off x="5003909" y="5515228"/>
            <a:ext cx="1865207" cy="542399"/>
          </a:xfrm>
          <a:prstGeom prst="rect">
            <a:avLst/>
          </a:prstGeom>
          <a:noFill/>
        </p:spPr>
        <p:txBody>
          <a:bodyPr wrap="square" rtlCol="0">
            <a:spAutoFit/>
          </a:bodyPr>
          <a:lstStyle/>
          <a:p>
            <a:pPr algn="ctr" defTabSz="932597"/>
            <a:r>
              <a:rPr lang="en-US" sz="2856" b="1" dirty="0">
                <a:solidFill>
                  <a:prstClr val="white"/>
                </a:solidFill>
              </a:rPr>
              <a:t>Hypervisor</a:t>
            </a:r>
          </a:p>
        </p:txBody>
      </p:sp>
      <p:sp>
        <p:nvSpPr>
          <p:cNvPr id="8" name="TextBox 7"/>
          <p:cNvSpPr txBox="1"/>
          <p:nvPr/>
        </p:nvSpPr>
        <p:spPr>
          <a:xfrm>
            <a:off x="1050304" y="2618212"/>
            <a:ext cx="2350450" cy="845744"/>
          </a:xfrm>
          <a:prstGeom prst="rect">
            <a:avLst/>
          </a:prstGeom>
          <a:noFill/>
        </p:spPr>
        <p:txBody>
          <a:bodyPr wrap="square" rtlCol="0">
            <a:spAutoFit/>
          </a:bodyPr>
          <a:lstStyle/>
          <a:p>
            <a:pPr defTabSz="932597"/>
            <a:r>
              <a:rPr lang="en-US" sz="2448" b="1" dirty="0">
                <a:solidFill>
                  <a:prstClr val="white"/>
                </a:solidFill>
              </a:rPr>
              <a:t>Management OS</a:t>
            </a:r>
          </a:p>
          <a:p>
            <a:pPr defTabSz="932597"/>
            <a:endParaRPr lang="en-US" sz="2448" b="1" dirty="0">
              <a:solidFill>
                <a:prstClr val="white"/>
              </a:solidFill>
            </a:endParaRPr>
          </a:p>
        </p:txBody>
      </p:sp>
      <p:sp>
        <p:nvSpPr>
          <p:cNvPr id="3" name="TextBox 2"/>
          <p:cNvSpPr txBox="1"/>
          <p:nvPr/>
        </p:nvSpPr>
        <p:spPr>
          <a:xfrm>
            <a:off x="5528843" y="2177661"/>
            <a:ext cx="4565335" cy="670512"/>
          </a:xfrm>
          <a:prstGeom prst="rect">
            <a:avLst/>
          </a:prstGeom>
          <a:noFill/>
        </p:spPr>
        <p:txBody>
          <a:bodyPr wrap="none" rtlCol="0">
            <a:spAutoFit/>
          </a:bodyPr>
          <a:lstStyle/>
          <a:p>
            <a:pPr defTabSz="932597"/>
            <a:r>
              <a:rPr lang="en-US" sz="3672" dirty="0">
                <a:solidFill>
                  <a:prstClr val="white"/>
                </a:solidFill>
              </a:rPr>
              <a:t>Trusted Compute Base</a:t>
            </a:r>
          </a:p>
        </p:txBody>
      </p:sp>
    </p:spTree>
    <p:extLst>
      <p:ext uri="{BB962C8B-B14F-4D97-AF65-F5344CB8AC3E}">
        <p14:creationId xmlns:p14="http://schemas.microsoft.com/office/powerpoint/2010/main" val="189283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Patrick Lang;Sam  Chandrashekar</External_x0020_Speaker>
    <Session_x0020_Code xmlns="e36bfbf9-5e42-489c-a259-4c54eb22cb57">DCIM-B219</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microsoft.com/sharepoint/v3"/>
    <ds:schemaRef ds:uri="230e9df3-be65-4c73-a93b-d1236ebd677e"/>
    <ds:schemaRef ds:uri="e36bfbf9-5e42-489c-a259-4c54eb22cb57"/>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134</TotalTime>
  <Words>5067</Words>
  <Application>Microsoft Office PowerPoint</Application>
  <PresentationFormat>Custom</PresentationFormat>
  <Paragraphs>663</Paragraphs>
  <Slides>53</Slides>
  <Notes>41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ＭＳ Ｐゴシック</vt:lpstr>
      <vt:lpstr>Arial</vt:lpstr>
      <vt:lpstr>Calibri</vt:lpstr>
      <vt:lpstr>Calibri Light</vt:lpstr>
      <vt:lpstr>Segoe UI</vt:lpstr>
      <vt:lpstr>Segoe UI Light</vt:lpstr>
      <vt:lpstr>Segoe UI Semibold</vt:lpstr>
      <vt:lpstr>Wingdings</vt:lpstr>
      <vt:lpstr>TechEd 2014 Dk Blue</vt:lpstr>
      <vt:lpstr>1_TechEd 2014 Dk Blue</vt:lpstr>
      <vt:lpstr>Office Theme</vt:lpstr>
      <vt:lpstr>PowerPoint Presentation</vt:lpstr>
      <vt:lpstr>Secure Design and Best Practices for Your Private Cloud </vt:lpstr>
      <vt:lpstr>Who are we?</vt:lpstr>
      <vt:lpstr>Why are we doing this?</vt:lpstr>
      <vt:lpstr>Security model</vt:lpstr>
      <vt:lpstr>Hyper-V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Microsoft Security Development Lifecycle</vt:lpstr>
      <vt:lpstr>Protecting the Host</vt:lpstr>
      <vt:lpstr>Management and Network Security</vt:lpstr>
      <vt:lpstr>Network Isolation</vt:lpstr>
      <vt:lpstr>Management Network</vt:lpstr>
      <vt:lpstr>Enabling Hyper-V Management</vt:lpstr>
      <vt:lpstr>Hyper-V Management Roles</vt:lpstr>
      <vt:lpstr>Failover Clustering</vt:lpstr>
      <vt:lpstr>Live Migration</vt:lpstr>
      <vt:lpstr>Live Migration Authentication</vt:lpstr>
      <vt:lpstr>Storage Networking</vt:lpstr>
      <vt:lpstr>Securing File Shares</vt:lpstr>
      <vt:lpstr>Constrained Delegation</vt:lpstr>
      <vt:lpstr>Constrained Delegation</vt:lpstr>
      <vt:lpstr>Resource Based Delegation</vt:lpstr>
      <vt:lpstr>Hyper-V Replica</vt:lpstr>
      <vt:lpstr>Virtual Machine Manager</vt:lpstr>
      <vt:lpstr>Protecting Virtual Machines</vt:lpstr>
      <vt:lpstr>VMs at rest</vt:lpstr>
      <vt:lpstr>Virtual Machine Directories</vt:lpstr>
      <vt:lpstr>Virtual Machine Files</vt:lpstr>
      <vt:lpstr>Virtual Machine Files</vt:lpstr>
      <vt:lpstr>Virtual Machine Files</vt:lpstr>
      <vt:lpstr>Virtual Machine Files</vt:lpstr>
      <vt:lpstr>Virtual Machine Files</vt:lpstr>
      <vt:lpstr>Virtual Machine Files</vt:lpstr>
      <vt:lpstr>Protecting running VMs</vt:lpstr>
      <vt:lpstr>Windows Server Switch Features</vt:lpstr>
      <vt:lpstr>Network Security – Hyper-V Extensible Switch</vt:lpstr>
      <vt:lpstr>Network Virtualization</vt:lpstr>
      <vt:lpstr>Storage QoS</vt:lpstr>
      <vt:lpstr>So now what?</vt:lpstr>
      <vt:lpstr>PowerPoint Presentation</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Design and Best Practices for Your Private Cloud</dc:title>
  <dc:subject>TechEd 2014</dc:subject>
  <dc:creator>testadmin</dc:creator>
  <cp:keywords/>
  <dc:description>Template: Jordan Cayabyab, Artitudes Design
Formatting: 
Audience Type:</dc:description>
  <cp:lastModifiedBy>testadmin</cp:lastModifiedBy>
  <cp:revision>17</cp:revision>
  <dcterms:created xsi:type="dcterms:W3CDTF">2014-05-09T18:29:03Z</dcterms:created>
  <dcterms:modified xsi:type="dcterms:W3CDTF">2014-05-15T21:01:56Z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