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23" r:id="rId6"/>
    <p:sldMasterId id="2147484341" r:id="rId7"/>
    <p:sldMasterId id="2147484386" r:id="rId8"/>
    <p:sldMasterId id="2147484431" r:id="rId9"/>
  </p:sldMasterIdLst>
  <p:notesMasterIdLst>
    <p:notesMasterId r:id="rId61"/>
  </p:notesMasterIdLst>
  <p:handoutMasterIdLst>
    <p:handoutMasterId r:id="rId62"/>
  </p:handoutMasterIdLst>
  <p:sldIdLst>
    <p:sldId id="1381" r:id="rId10"/>
    <p:sldId id="1462" r:id="rId11"/>
    <p:sldId id="1461" r:id="rId12"/>
    <p:sldId id="1418" r:id="rId13"/>
    <p:sldId id="1419" r:id="rId14"/>
    <p:sldId id="1420" r:id="rId15"/>
    <p:sldId id="1421" r:id="rId16"/>
    <p:sldId id="1422" r:id="rId17"/>
    <p:sldId id="1423" r:id="rId18"/>
    <p:sldId id="1424" r:id="rId19"/>
    <p:sldId id="1425" r:id="rId20"/>
    <p:sldId id="1426" r:id="rId21"/>
    <p:sldId id="1427" r:id="rId22"/>
    <p:sldId id="1428" r:id="rId23"/>
    <p:sldId id="1429" r:id="rId24"/>
    <p:sldId id="1430" r:id="rId25"/>
    <p:sldId id="1431" r:id="rId26"/>
    <p:sldId id="1432" r:id="rId27"/>
    <p:sldId id="1433" r:id="rId28"/>
    <p:sldId id="1434" r:id="rId29"/>
    <p:sldId id="1435" r:id="rId30"/>
    <p:sldId id="1436" r:id="rId31"/>
    <p:sldId id="1437" r:id="rId32"/>
    <p:sldId id="1438" r:id="rId33"/>
    <p:sldId id="1439" r:id="rId34"/>
    <p:sldId id="1440" r:id="rId35"/>
    <p:sldId id="1441" r:id="rId36"/>
    <p:sldId id="1442" r:id="rId37"/>
    <p:sldId id="1443" r:id="rId38"/>
    <p:sldId id="1444" r:id="rId39"/>
    <p:sldId id="1445" r:id="rId40"/>
    <p:sldId id="1446" r:id="rId41"/>
    <p:sldId id="1447" r:id="rId42"/>
    <p:sldId id="1448" r:id="rId43"/>
    <p:sldId id="1449" r:id="rId44"/>
    <p:sldId id="1450" r:id="rId45"/>
    <p:sldId id="1451" r:id="rId46"/>
    <p:sldId id="1452" r:id="rId47"/>
    <p:sldId id="1453" r:id="rId48"/>
    <p:sldId id="1454" r:id="rId49"/>
    <p:sldId id="1455" r:id="rId50"/>
    <p:sldId id="1456" r:id="rId51"/>
    <p:sldId id="1457" r:id="rId52"/>
    <p:sldId id="1458" r:id="rId53"/>
    <p:sldId id="1459" r:id="rId54"/>
    <p:sldId id="1460" r:id="rId55"/>
    <p:sldId id="1463" r:id="rId56"/>
    <p:sldId id="1416" r:id="rId57"/>
    <p:sldId id="1417" r:id="rId58"/>
    <p:sldId id="1414" r:id="rId59"/>
    <p:sldId id="1132"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62"/>
            <p14:sldId id="1461"/>
          </p14:sldIdLst>
        </p14:section>
        <p14:section name="Introduction" id="{804EDDD3-F3DC-4617-99EE-B2355FE1F9DC}">
          <p14:sldIdLst>
            <p14:sldId id="1418"/>
            <p14:sldId id="1419"/>
            <p14:sldId id="1420"/>
            <p14:sldId id="1421"/>
            <p14:sldId id="1422"/>
            <p14:sldId id="1423"/>
            <p14:sldId id="1424"/>
            <p14:sldId id="1425"/>
            <p14:sldId id="1426"/>
            <p14:sldId id="1427"/>
          </p14:sldIdLst>
        </p14:section>
        <p14:section name="SharePoint Farm in Azure" id="{FA808085-6470-4F70-8B87-7F6321C2A2EE}">
          <p14:sldIdLst>
            <p14:sldId id="1428"/>
            <p14:sldId id="1429"/>
            <p14:sldId id="1430"/>
            <p14:sldId id="1431"/>
            <p14:sldId id="1432"/>
            <p14:sldId id="1433"/>
            <p14:sldId id="1434"/>
            <p14:sldId id="1435"/>
            <p14:sldId id="1436"/>
            <p14:sldId id="1437"/>
            <p14:sldId id="1438"/>
          </p14:sldIdLst>
        </p14:section>
        <p14:section name="Hybrid Connectivity" id="{D7FD7782-EC57-43D8-85C4-93B59333C3B7}">
          <p14:sldIdLst>
            <p14:sldId id="1439"/>
            <p14:sldId id="1440"/>
            <p14:sldId id="1441"/>
            <p14:sldId id="1442"/>
            <p14:sldId id="1443"/>
            <p14:sldId id="1444"/>
            <p14:sldId id="1445"/>
            <p14:sldId id="1446"/>
          </p14:sldIdLst>
        </p14:section>
        <p14:section name="Best Practices" id="{48D07225-D7AB-4943-B704-5CBD9DF4843C}">
          <p14:sldIdLst>
            <p14:sldId id="1447"/>
            <p14:sldId id="1448"/>
            <p14:sldId id="1449"/>
            <p14:sldId id="1450"/>
            <p14:sldId id="1451"/>
            <p14:sldId id="1452"/>
            <p14:sldId id="1453"/>
            <p14:sldId id="1454"/>
          </p14:sldIdLst>
        </p14:section>
        <p14:section name="Getting Started" id="{2EB80396-2038-46B5-ADAD-44104A2A471B}">
          <p14:sldIdLst>
            <p14:sldId id="1455"/>
            <p14:sldId id="1456"/>
            <p14:sldId id="1457"/>
            <p14:sldId id="1458"/>
            <p14:sldId id="1459"/>
            <p14:sldId id="1460"/>
          </p14:sldIdLst>
        </p14:section>
        <p14:section name="Required TechEd Slides" id="{26AC01F7-B32B-44E9-BE5B-D21B17F99D23}">
          <p14:sldIdLst>
            <p14:sldId id="1463"/>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25" d="100"/>
        <a:sy n="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5678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09CA-905F-4BB8-BB49-97B03B4AAE8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9593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09CA-905F-4BB8-BB49-97B03B4AAE8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397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09CA-905F-4BB8-BB49-97B03B4AAE8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9870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146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09CA-905F-4BB8-BB49-97B03B4AAE8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7588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94157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8292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09CA-905F-4BB8-BB49-97B03B4AAE8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407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7273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6678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559643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B09CA-905F-4BB8-BB49-97B03B4AAE8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9928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6665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55131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69506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2993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5/13/2014 6:50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747493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772079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10853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5/13/2014 6:50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48872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820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6446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0795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0193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6689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41F1F-90BE-488A-B820-D47438566D6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8762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69035326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01799779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800937880"/>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2375299"/>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918308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4616281"/>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8319315"/>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465562"/>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8159156"/>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645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98229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0720"/>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4058226898"/>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36340339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695737427"/>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17026130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388406734"/>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01650103"/>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220674406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9733371" y="6056436"/>
            <a:ext cx="2703104" cy="93808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198414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756885"/>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38678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79467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547732"/>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81088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18329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744342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523182" y="2950301"/>
            <a:ext cx="11456577" cy="1455859"/>
          </a:xfrm>
        </p:spPr>
        <p:txBody>
          <a:bodyPr/>
          <a:lstStyle>
            <a:lvl1pPr marL="0" indent="0">
              <a:buNone/>
              <a:defRPr lang="en-US" sz="8973" i="0" kern="1200" spc="-102" baseline="0" dirty="0" smtClean="0">
                <a:solidFill>
                  <a:schemeClr val="bg1">
                    <a:alpha val="99000"/>
                  </a:schemeClr>
                </a:solidFill>
                <a:latin typeface="Segoe UI Light" pitchFamily="34" charset="0"/>
                <a:ea typeface="+mn-ea"/>
                <a:cs typeface="+mn-cs"/>
              </a:defRPr>
            </a:lvl1pPr>
          </a:lstStyle>
          <a:p>
            <a:pPr marL="0" lvl="0" indent="0" algn="l" defTabSz="93221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523183" y="4429874"/>
            <a:ext cx="7666297" cy="649258"/>
          </a:xfrm>
        </p:spPr>
        <p:txBody>
          <a:bodyPr/>
          <a:lstStyle>
            <a:lvl1pPr marL="0" indent="0">
              <a:buNone/>
              <a:defRPr lang="en-US" sz="3263" kern="1200" spc="-102" baseline="0" dirty="0">
                <a:solidFill>
                  <a:schemeClr val="bg1">
                    <a:alpha val="99000"/>
                  </a:schemeClr>
                </a:solidFill>
                <a:latin typeface="+mj-lt"/>
                <a:ea typeface="+mn-ea"/>
                <a:cs typeface="+mn-cs"/>
              </a:defRPr>
            </a:lvl1pPr>
          </a:lstStyle>
          <a:p>
            <a:pPr marL="0" lvl="0" indent="0" algn="l" defTabSz="932218" rtl="0" eaLnBrk="1" latinLnBrk="0" hangingPunct="1">
              <a:lnSpc>
                <a:spcPct val="90000"/>
              </a:lnSpc>
              <a:spcBef>
                <a:spcPct val="20000"/>
              </a:spcBef>
              <a:buSzPct val="90000"/>
              <a:buFont typeface="Arial" pitchFamily="34" charset="0"/>
              <a:buNone/>
            </a:pPr>
            <a:r>
              <a:rPr lang="en-US" dirty="0" smtClean="0"/>
              <a:t>Speaker Name</a:t>
            </a:r>
            <a:endParaRPr lang="en-US" dirty="0"/>
          </a:p>
        </p:txBody>
      </p:sp>
      <p:sp>
        <p:nvSpPr>
          <p:cNvPr id="8" name="Rectangle 7"/>
          <p:cNvSpPr/>
          <p:nvPr userDrawn="1"/>
        </p:nvSpPr>
        <p:spPr bwMode="auto">
          <a:xfrm>
            <a:off x="0" y="5297980"/>
            <a:ext cx="12436475" cy="1696545"/>
          </a:xfrm>
          <a:prstGeom prst="rect">
            <a:avLst/>
          </a:prstGeom>
          <a:gradFill>
            <a:gsLst>
              <a:gs pos="0">
                <a:srgbClr val="2296D3"/>
              </a:gs>
              <a:gs pos="54000">
                <a:schemeClr val="tx1">
                  <a:lumMod val="10000"/>
                  <a:lumOff val="90000"/>
                </a:schemeClr>
              </a:gs>
              <a:gs pos="83000">
                <a:schemeClr val="bg1">
                  <a:lumMod val="95000"/>
                </a:schemeClr>
              </a:gs>
              <a:gs pos="100000">
                <a:schemeClr val="bg1"/>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10" name="Picture 2" descr="https://opsgility.sharepoint.com/Shared%20Documents/Branding%20Logos/opscloud-black-708x19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3348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32218" rtl="0" eaLnBrk="1" latinLnBrk="0" hangingPunct="1">
              <a:lnSpc>
                <a:spcPct val="90000"/>
              </a:lnSpc>
              <a:spcBef>
                <a:spcPct val="0"/>
              </a:spcBef>
              <a:buNone/>
              <a:defRPr lang="en-US" sz="5574"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8" name="Text Placeholder 5"/>
          <p:cNvSpPr>
            <a:spLocks noGrp="1"/>
          </p:cNvSpPr>
          <p:nvPr>
            <p:ph type="body" sz="quarter" idx="10"/>
          </p:nvPr>
        </p:nvSpPr>
        <p:spPr bwMode="white">
          <a:xfrm>
            <a:off x="3982769" y="2299698"/>
            <a:ext cx="7716119"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642" y="2299698"/>
            <a:ext cx="2676283" cy="3127260"/>
          </a:xfrm>
          <a:prstGeom prst="rect">
            <a:avLst/>
          </a:prstGeom>
        </p:spPr>
      </p:pic>
    </p:spTree>
    <p:extLst>
      <p:ext uri="{BB962C8B-B14F-4D97-AF65-F5344CB8AC3E}">
        <p14:creationId xmlns:p14="http://schemas.microsoft.com/office/powerpoint/2010/main" val="1932890257"/>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ulleted Layout - 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opsgility.sharepoint.com/Shared%20Documents/Branding%20Logos/opscloud-black-708x19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827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Demo">
    <p:bg>
      <p:bgPr>
        <a:gradFill>
          <a:gsLst>
            <a:gs pos="0">
              <a:schemeClr val="accent2"/>
            </a:gs>
            <a:gs pos="74000">
              <a:schemeClr val="tx1">
                <a:lumMod val="10000"/>
                <a:lumOff val="90000"/>
              </a:schemeClr>
            </a:gs>
            <a:gs pos="83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927509" y="1476633"/>
            <a:ext cx="7112089" cy="1553824"/>
          </a:xfrm>
        </p:spPr>
        <p:txBody>
          <a:bodyPr anchor="ctr" anchorCtr="0">
            <a:noAutofit/>
          </a:bodyPr>
          <a:lstStyle>
            <a:lvl1pPr>
              <a:lnSpc>
                <a:spcPct val="90000"/>
              </a:lnSpc>
              <a:defRPr sz="4895" baseline="0">
                <a:solidFill>
                  <a:schemeClr val="bg1">
                    <a:alpha val="98000"/>
                  </a:schemeClr>
                </a:solidFill>
              </a:defRPr>
            </a:lvl1pPr>
          </a:lstStyle>
          <a:p>
            <a:r>
              <a:rPr lang="en-US" smtClean="0"/>
              <a:t>Click to edit Master title style</a:t>
            </a:r>
            <a:endParaRPr lang="en-US" dirty="0"/>
          </a:p>
        </p:txBody>
      </p:sp>
      <p:sp>
        <p:nvSpPr>
          <p:cNvPr id="5" name="Subtitle 2"/>
          <p:cNvSpPr>
            <a:spLocks noGrp="1"/>
          </p:cNvSpPr>
          <p:nvPr>
            <p:ph type="subTitle" idx="1"/>
          </p:nvPr>
        </p:nvSpPr>
        <p:spPr>
          <a:xfrm>
            <a:off x="1927509" y="5742571"/>
            <a:ext cx="5942595" cy="470856"/>
          </a:xfrm>
        </p:spPr>
        <p:txBody>
          <a:bodyPr>
            <a:noAutofit/>
          </a:bodyPr>
          <a:lstStyle>
            <a:lvl1pPr marL="0" indent="0" algn="l" defTabSz="932218" rtl="0" eaLnBrk="1" latinLnBrk="0" hangingPunct="1">
              <a:lnSpc>
                <a:spcPct val="90000"/>
              </a:lnSpc>
              <a:spcBef>
                <a:spcPts val="0"/>
              </a:spcBef>
              <a:buSzPct val="80000"/>
              <a:buFont typeface="Arial" pitchFamily="34" charset="0"/>
              <a:buNone/>
              <a:defRPr lang="en-US" sz="2447" kern="1200" dirty="0">
                <a:solidFill>
                  <a:srgbClr val="0070C0">
                    <a:alpha val="99000"/>
                  </a:srgbClr>
                </a:solidFill>
                <a:latin typeface="+mn-lt"/>
                <a:ea typeface="+mn-ea"/>
                <a:cs typeface="+mn-cs"/>
              </a:defRPr>
            </a:lvl1pPr>
            <a:lvl2pPr marL="466106" indent="0" algn="ctr">
              <a:buNone/>
              <a:defRPr>
                <a:solidFill>
                  <a:schemeClr val="tx1">
                    <a:tint val="75000"/>
                  </a:schemeClr>
                </a:solidFill>
              </a:defRPr>
            </a:lvl2pPr>
            <a:lvl3pPr marL="932218" indent="0" algn="ctr">
              <a:buNone/>
              <a:defRPr>
                <a:solidFill>
                  <a:schemeClr val="tx1">
                    <a:tint val="75000"/>
                  </a:schemeClr>
                </a:solidFill>
              </a:defRPr>
            </a:lvl3pPr>
            <a:lvl4pPr marL="1398325" indent="0" algn="ctr">
              <a:buNone/>
              <a:defRPr>
                <a:solidFill>
                  <a:schemeClr val="tx1">
                    <a:tint val="75000"/>
                  </a:schemeClr>
                </a:solidFill>
              </a:defRPr>
            </a:lvl4pPr>
            <a:lvl5pPr marL="1864436" indent="0" algn="ctr">
              <a:buNone/>
              <a:defRPr>
                <a:solidFill>
                  <a:schemeClr val="tx1">
                    <a:tint val="75000"/>
                  </a:schemeClr>
                </a:solidFill>
              </a:defRPr>
            </a:lvl5pPr>
            <a:lvl6pPr marL="2330539" indent="0" algn="ctr">
              <a:buNone/>
              <a:defRPr>
                <a:solidFill>
                  <a:schemeClr val="tx1">
                    <a:tint val="75000"/>
                  </a:schemeClr>
                </a:solidFill>
              </a:defRPr>
            </a:lvl6pPr>
            <a:lvl7pPr marL="2796652" indent="0" algn="ctr">
              <a:buNone/>
              <a:defRPr>
                <a:solidFill>
                  <a:schemeClr val="tx1">
                    <a:tint val="75000"/>
                  </a:schemeClr>
                </a:solidFill>
              </a:defRPr>
            </a:lvl7pPr>
            <a:lvl8pPr marL="3262761" indent="0" algn="ctr">
              <a:buNone/>
              <a:defRPr>
                <a:solidFill>
                  <a:schemeClr val="tx1">
                    <a:tint val="75000"/>
                  </a:schemeClr>
                </a:solidFill>
              </a:defRPr>
            </a:lvl8pPr>
            <a:lvl9pPr marL="3728871"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userDrawn="1"/>
        </p:nvGrpSpPr>
        <p:grpSpPr>
          <a:xfrm>
            <a:off x="7870104" y="2178574"/>
            <a:ext cx="3570223" cy="2156144"/>
            <a:chOff x="1411369" y="3975421"/>
            <a:chExt cx="1714604" cy="1035908"/>
          </a:xfrm>
        </p:grpSpPr>
        <p:sp>
          <p:nvSpPr>
            <p:cNvPr id="13" name="Freeform 6"/>
            <p:cNvSpPr>
              <a:spLocks/>
            </p:cNvSpPr>
            <p:nvPr/>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97"/>
              <a:endParaRPr lang="en-US" sz="3263" dirty="0">
                <a:solidFill>
                  <a:srgbClr val="FFFFFF"/>
                </a:solidFill>
              </a:endParaRPr>
            </a:p>
          </p:txBody>
        </p:sp>
        <p:sp>
          <p:nvSpPr>
            <p:cNvPr id="14" name="Freeform 7"/>
            <p:cNvSpPr>
              <a:spLocks/>
            </p:cNvSpPr>
            <p:nvPr/>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97"/>
              <a:endParaRPr lang="en-US" sz="3263" dirty="0">
                <a:solidFill>
                  <a:srgbClr val="FFFFFF"/>
                </a:solidFill>
              </a:endParaRPr>
            </a:p>
          </p:txBody>
        </p:sp>
      </p:grpSp>
      <p:sp>
        <p:nvSpPr>
          <p:cNvPr id="15" name="TextBox 14"/>
          <p:cNvSpPr txBox="1"/>
          <p:nvPr userDrawn="1"/>
        </p:nvSpPr>
        <p:spPr>
          <a:xfrm>
            <a:off x="1927509" y="3372920"/>
            <a:ext cx="7332338" cy="777893"/>
          </a:xfrm>
          <a:prstGeom prst="rect">
            <a:avLst/>
          </a:prstGeom>
          <a:noFill/>
        </p:spPr>
        <p:txBody>
          <a:bodyPr wrap="square" lIns="0" tIns="0" rIns="0" bIns="0" rtlCol="0">
            <a:spAutoFit/>
          </a:bodyPr>
          <a:lstStyle/>
          <a:p>
            <a:pPr defTabSz="932597">
              <a:lnSpc>
                <a:spcPct val="90000"/>
              </a:lnSpc>
              <a:spcBef>
                <a:spcPct val="20000"/>
              </a:spcBef>
              <a:buSzPct val="80000"/>
            </a:pPr>
            <a:r>
              <a:rPr lang="en-US" sz="5507" dirty="0" smtClean="0">
                <a:solidFill>
                  <a:srgbClr val="00B294"/>
                </a:solidFill>
              </a:rPr>
              <a:t>DEMO</a:t>
            </a:r>
            <a:endParaRPr lang="en-US" sz="5507" dirty="0">
              <a:solidFill>
                <a:srgbClr val="00B294"/>
              </a:solidFill>
            </a:endParaRPr>
          </a:p>
        </p:txBody>
      </p:sp>
      <p:pic>
        <p:nvPicPr>
          <p:cNvPr id="16"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98953"/>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Section">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54777" y="3157562"/>
            <a:ext cx="8364851" cy="1553824"/>
          </a:xfrm>
        </p:spPr>
        <p:txBody>
          <a:bodyPr anchor="ctr" anchorCtr="0">
            <a:noAutofit/>
          </a:bodyPr>
          <a:lstStyle>
            <a:lvl1pPr algn="ctr">
              <a:lnSpc>
                <a:spcPct val="90000"/>
              </a:lnSpc>
              <a:defRPr sz="6119" baseline="0">
                <a:solidFill>
                  <a:schemeClr val="accent6">
                    <a:alpha val="98000"/>
                  </a:schemeClr>
                </a:solidFill>
              </a:defRPr>
            </a:lvl1pPr>
          </a:lstStyle>
          <a:p>
            <a:r>
              <a:rPr lang="en-US" dirty="0" smtClean="0"/>
              <a:t>Section Title</a:t>
            </a:r>
            <a:endParaRPr lang="en-US" dirty="0"/>
          </a:p>
        </p:txBody>
      </p:sp>
      <p:pic>
        <p:nvPicPr>
          <p:cNvPr id="4"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3478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69525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Bullets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407173"/>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1_Bulleted Layout - Title and Content -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1547346"/>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1_Bulleted Layout -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0881237"/>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White Title and Content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 y="-1841"/>
            <a:ext cx="12431103" cy="6998206"/>
          </a:xfrm>
          <a:prstGeom prst="rect">
            <a:avLst/>
          </a:prstGeom>
        </p:spPr>
      </p:pic>
      <p:sp>
        <p:nvSpPr>
          <p:cNvPr id="2" name="Title 1"/>
          <p:cNvSpPr>
            <a:spLocks noGrp="1"/>
          </p:cNvSpPr>
          <p:nvPr>
            <p:ph type="title" hasCustomPrompt="1"/>
          </p:nvPr>
        </p:nvSpPr>
        <p:spPr>
          <a:xfrm>
            <a:off x="274638" y="280106"/>
            <a:ext cx="11887200" cy="931155"/>
          </a:xfrm>
        </p:spPr>
        <p:txBody>
          <a:bodyPr lIns="182880" tIns="0" rIns="0" bIns="0" anchor="ctr" anchorCtr="0">
            <a:noAutofit/>
          </a:bodyPr>
          <a:lstStyle>
            <a:lvl1pPr algn="l">
              <a:defRPr sz="5399" cap="none" baseline="0">
                <a:solidFill>
                  <a:srgbClr val="0D538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Slide heading goes here</a:t>
            </a:r>
            <a:endParaRPr lang="en-US" dirty="0"/>
          </a:p>
        </p:txBody>
      </p:sp>
      <p:sp>
        <p:nvSpPr>
          <p:cNvPr id="6" name="Slide Number Placeholder 5"/>
          <p:cNvSpPr>
            <a:spLocks noGrp="1"/>
          </p:cNvSpPr>
          <p:nvPr>
            <p:ph type="sldNum" sz="quarter" idx="12"/>
          </p:nvPr>
        </p:nvSpPr>
        <p:spPr>
          <a:xfrm>
            <a:off x="11887201" y="6697662"/>
            <a:ext cx="549275" cy="298704"/>
          </a:xfrm>
          <a:prstGeom prst="rect">
            <a:avLst/>
          </a:prstGeom>
        </p:spPr>
        <p:txBody>
          <a:bodyPr lIns="0" tIns="0" rIns="0" bIns="0"/>
          <a:lstStyle>
            <a:lvl1pPr algn="ctr">
              <a:defRPr sz="1099">
                <a:solidFill>
                  <a:schemeClr val="bg1"/>
                </a:solidFill>
                <a:latin typeface="Segoe Pro" panose="020B0502040504020203" pitchFamily="34" charset="0"/>
              </a:defRPr>
            </a:lvl1pPr>
          </a:lstStyle>
          <a:p>
            <a:pPr defTabSz="932597"/>
            <a:fld id="{63863B58-CBB8-49E9-BA96-0A2E095CB188}" type="slidenum">
              <a:rPr lang="en-US" smtClean="0">
                <a:solidFill>
                  <a:prstClr val="white"/>
                </a:solidFill>
              </a:rPr>
              <a:pPr defTabSz="932597"/>
              <a:t>‹#›</a:t>
            </a:fld>
            <a:endParaRPr lang="en-US" dirty="0">
              <a:solidFill>
                <a:prstClr val="white"/>
              </a:solidFill>
            </a:endParaRPr>
          </a:p>
        </p:txBody>
      </p:sp>
      <p:sp>
        <p:nvSpPr>
          <p:cNvPr id="14" name="Text Placeholder 13"/>
          <p:cNvSpPr>
            <a:spLocks noGrp="1"/>
          </p:cNvSpPr>
          <p:nvPr>
            <p:ph type="body" sz="quarter" idx="14"/>
          </p:nvPr>
        </p:nvSpPr>
        <p:spPr>
          <a:xfrm>
            <a:off x="274639" y="1363664"/>
            <a:ext cx="11887200" cy="553870"/>
          </a:xfrm>
        </p:spPr>
        <p:txBody>
          <a:bodyPr lIns="182880" tIns="0" rIns="0" bIns="0"/>
          <a:lstStyle>
            <a:lvl1pPr>
              <a:lnSpc>
                <a:spcPct val="90000"/>
              </a:lnSpc>
              <a:defRPr sz="3999" baseline="0">
                <a:solidFill>
                  <a:schemeClr val="tx1"/>
                </a:solidFill>
                <a:latin typeface="Segoe UI" panose="020B0502040204020203" pitchFamily="34" charset="0"/>
              </a:defRPr>
            </a:lvl1pPr>
            <a:lvl2pPr marL="0" marR="0" indent="0" algn="l" defTabSz="1208148" rtl="0" eaLnBrk="1" fontAlgn="auto" latinLnBrk="0" hangingPunct="1">
              <a:lnSpc>
                <a:spcPct val="90000"/>
              </a:lnSpc>
              <a:spcBef>
                <a:spcPct val="20000"/>
              </a:spcBef>
              <a:spcAft>
                <a:spcPts val="0"/>
              </a:spcAft>
              <a:buClrTx/>
              <a:buSzTx/>
              <a:buFontTx/>
              <a:buNone/>
              <a:tabLst/>
              <a:defRPr baseline="0">
                <a:solidFill>
                  <a:schemeClr val="tx1"/>
                </a:solidFill>
              </a:defRPr>
            </a:lvl2pPr>
            <a:lvl3pPr marL="0" indent="0">
              <a:defRPr/>
            </a:lvl3pPr>
            <a:lvl4pPr marL="0" indent="0">
              <a:defRPr/>
            </a:lvl4pPr>
            <a:lvl5pPr marL="0" indent="0">
              <a:defRPr/>
            </a:lvl5pPr>
          </a:lstStyle>
          <a:p>
            <a:pPr lvl="0"/>
            <a:r>
              <a:rPr lang="en-US" dirty="0" smtClean="0"/>
              <a:t>Click to edit Master text styles</a:t>
            </a:r>
          </a:p>
        </p:txBody>
      </p:sp>
      <p:pic>
        <p:nvPicPr>
          <p:cNvPr id="9" name="Picture 2" descr="C:\Users\petern\AppData\Local\Temp\vmware-petern\VMwareDnD\cded05ca\MSFT_logo_rgb_C-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33" y="6672424"/>
            <a:ext cx="926819" cy="340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Main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8749" y="6765277"/>
            <a:ext cx="914389" cy="185706"/>
          </a:xfrm>
          <a:prstGeom prst="rect">
            <a:avLst/>
          </a:prstGeom>
        </p:spPr>
      </p:pic>
    </p:spTree>
    <p:extLst>
      <p:ext uri="{BB962C8B-B14F-4D97-AF65-F5344CB8AC3E}">
        <p14:creationId xmlns:p14="http://schemas.microsoft.com/office/powerpoint/2010/main" val="36436273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77270611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6860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4061415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1456941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844515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207843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664919340"/>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40727749"/>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748633913"/>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4056619"/>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954881"/>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4674818"/>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973287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6518715"/>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6265491"/>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9204454"/>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0531451"/>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265250"/>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92022"/>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061457501"/>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014979129"/>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229210025"/>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7785614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479983046"/>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449426274"/>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2721736302"/>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9733371" y="6056436"/>
            <a:ext cx="2703104" cy="93808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66362445"/>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48226"/>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860677"/>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448030"/>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4652026"/>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466795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7443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937463"/>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523182" y="2950301"/>
            <a:ext cx="11456577" cy="1455859"/>
          </a:xfrm>
        </p:spPr>
        <p:txBody>
          <a:bodyPr/>
          <a:lstStyle>
            <a:lvl1pPr marL="0" indent="0">
              <a:buNone/>
              <a:defRPr lang="en-US" sz="8973" i="0" kern="1200" spc="-102" baseline="0" dirty="0" smtClean="0">
                <a:solidFill>
                  <a:schemeClr val="bg1">
                    <a:alpha val="99000"/>
                  </a:schemeClr>
                </a:solidFill>
                <a:latin typeface="Segoe UI Light" pitchFamily="34" charset="0"/>
                <a:ea typeface="+mn-ea"/>
                <a:cs typeface="+mn-cs"/>
              </a:defRPr>
            </a:lvl1pPr>
          </a:lstStyle>
          <a:p>
            <a:pPr marL="0" lvl="0" indent="0" algn="l" defTabSz="93221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523183" y="4429874"/>
            <a:ext cx="7666297" cy="649258"/>
          </a:xfrm>
        </p:spPr>
        <p:txBody>
          <a:bodyPr/>
          <a:lstStyle>
            <a:lvl1pPr marL="0" indent="0">
              <a:buNone/>
              <a:defRPr lang="en-US" sz="3263" kern="1200" spc="-102" baseline="0" dirty="0">
                <a:solidFill>
                  <a:schemeClr val="bg1">
                    <a:alpha val="99000"/>
                  </a:schemeClr>
                </a:solidFill>
                <a:latin typeface="+mj-lt"/>
                <a:ea typeface="+mn-ea"/>
                <a:cs typeface="+mn-cs"/>
              </a:defRPr>
            </a:lvl1pPr>
          </a:lstStyle>
          <a:p>
            <a:pPr marL="0" lvl="0" indent="0" algn="l" defTabSz="932218" rtl="0" eaLnBrk="1" latinLnBrk="0" hangingPunct="1">
              <a:lnSpc>
                <a:spcPct val="90000"/>
              </a:lnSpc>
              <a:spcBef>
                <a:spcPct val="20000"/>
              </a:spcBef>
              <a:buSzPct val="90000"/>
              <a:buFont typeface="Arial" pitchFamily="34" charset="0"/>
              <a:buNone/>
            </a:pPr>
            <a:r>
              <a:rPr lang="en-US" dirty="0" smtClean="0"/>
              <a:t>Speaker Name</a:t>
            </a:r>
            <a:endParaRPr lang="en-US" dirty="0"/>
          </a:p>
        </p:txBody>
      </p:sp>
      <p:sp>
        <p:nvSpPr>
          <p:cNvPr id="8" name="Rectangle 7"/>
          <p:cNvSpPr/>
          <p:nvPr userDrawn="1"/>
        </p:nvSpPr>
        <p:spPr bwMode="auto">
          <a:xfrm>
            <a:off x="0" y="5297980"/>
            <a:ext cx="12436475" cy="1696545"/>
          </a:xfrm>
          <a:prstGeom prst="rect">
            <a:avLst/>
          </a:prstGeom>
          <a:gradFill>
            <a:gsLst>
              <a:gs pos="0">
                <a:srgbClr val="2296D3"/>
              </a:gs>
              <a:gs pos="54000">
                <a:schemeClr val="tx1">
                  <a:lumMod val="10000"/>
                  <a:lumOff val="90000"/>
                </a:schemeClr>
              </a:gs>
              <a:gs pos="83000">
                <a:schemeClr val="bg1">
                  <a:lumMod val="95000"/>
                </a:schemeClr>
              </a:gs>
              <a:gs pos="100000">
                <a:schemeClr val="bg1"/>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10" name="Picture 2" descr="https://opsgility.sharepoint.com/Shared%20Documents/Branding%20Logos/opscloud-black-708x19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48761"/>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32218" rtl="0" eaLnBrk="1" latinLnBrk="0" hangingPunct="1">
              <a:lnSpc>
                <a:spcPct val="90000"/>
              </a:lnSpc>
              <a:spcBef>
                <a:spcPct val="0"/>
              </a:spcBef>
              <a:buNone/>
              <a:defRPr lang="en-US" sz="5574"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8" name="Text Placeholder 5"/>
          <p:cNvSpPr>
            <a:spLocks noGrp="1"/>
          </p:cNvSpPr>
          <p:nvPr>
            <p:ph type="body" sz="quarter" idx="10"/>
          </p:nvPr>
        </p:nvSpPr>
        <p:spPr bwMode="white">
          <a:xfrm>
            <a:off x="3982769" y="2299698"/>
            <a:ext cx="7716119"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642" y="2299698"/>
            <a:ext cx="2676283" cy="3127260"/>
          </a:xfrm>
          <a:prstGeom prst="rect">
            <a:avLst/>
          </a:prstGeom>
        </p:spPr>
      </p:pic>
    </p:spTree>
    <p:extLst>
      <p:ext uri="{BB962C8B-B14F-4D97-AF65-F5344CB8AC3E}">
        <p14:creationId xmlns:p14="http://schemas.microsoft.com/office/powerpoint/2010/main" val="1218633109"/>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Bulleted Layout - 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opsgility.sharepoint.com/Shared%20Documents/Branding%20Logos/opscloud-black-708x19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48422"/>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Demo">
    <p:bg>
      <p:bgPr>
        <a:gradFill>
          <a:gsLst>
            <a:gs pos="0">
              <a:schemeClr val="accent2"/>
            </a:gs>
            <a:gs pos="74000">
              <a:schemeClr val="tx1">
                <a:lumMod val="10000"/>
                <a:lumOff val="90000"/>
              </a:schemeClr>
            </a:gs>
            <a:gs pos="83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927509" y="1476633"/>
            <a:ext cx="7112089" cy="1553824"/>
          </a:xfrm>
        </p:spPr>
        <p:txBody>
          <a:bodyPr anchor="ctr" anchorCtr="0">
            <a:noAutofit/>
          </a:bodyPr>
          <a:lstStyle>
            <a:lvl1pPr>
              <a:lnSpc>
                <a:spcPct val="90000"/>
              </a:lnSpc>
              <a:defRPr sz="4895" baseline="0">
                <a:solidFill>
                  <a:schemeClr val="bg1">
                    <a:alpha val="98000"/>
                  </a:schemeClr>
                </a:solidFill>
              </a:defRPr>
            </a:lvl1pPr>
          </a:lstStyle>
          <a:p>
            <a:r>
              <a:rPr lang="en-US" smtClean="0"/>
              <a:t>Click to edit Master title style</a:t>
            </a:r>
            <a:endParaRPr lang="en-US" dirty="0"/>
          </a:p>
        </p:txBody>
      </p:sp>
      <p:sp>
        <p:nvSpPr>
          <p:cNvPr id="5" name="Subtitle 2"/>
          <p:cNvSpPr>
            <a:spLocks noGrp="1"/>
          </p:cNvSpPr>
          <p:nvPr>
            <p:ph type="subTitle" idx="1"/>
          </p:nvPr>
        </p:nvSpPr>
        <p:spPr>
          <a:xfrm>
            <a:off x="1927509" y="5742571"/>
            <a:ext cx="5942595" cy="470856"/>
          </a:xfrm>
        </p:spPr>
        <p:txBody>
          <a:bodyPr>
            <a:noAutofit/>
          </a:bodyPr>
          <a:lstStyle>
            <a:lvl1pPr marL="0" indent="0" algn="l" defTabSz="932218" rtl="0" eaLnBrk="1" latinLnBrk="0" hangingPunct="1">
              <a:lnSpc>
                <a:spcPct val="90000"/>
              </a:lnSpc>
              <a:spcBef>
                <a:spcPts val="0"/>
              </a:spcBef>
              <a:buSzPct val="80000"/>
              <a:buFont typeface="Arial" pitchFamily="34" charset="0"/>
              <a:buNone/>
              <a:defRPr lang="en-US" sz="2447" kern="1200" dirty="0">
                <a:solidFill>
                  <a:srgbClr val="0070C0">
                    <a:alpha val="99000"/>
                  </a:srgbClr>
                </a:solidFill>
                <a:latin typeface="+mn-lt"/>
                <a:ea typeface="+mn-ea"/>
                <a:cs typeface="+mn-cs"/>
              </a:defRPr>
            </a:lvl1pPr>
            <a:lvl2pPr marL="466106" indent="0" algn="ctr">
              <a:buNone/>
              <a:defRPr>
                <a:solidFill>
                  <a:schemeClr val="tx1">
                    <a:tint val="75000"/>
                  </a:schemeClr>
                </a:solidFill>
              </a:defRPr>
            </a:lvl2pPr>
            <a:lvl3pPr marL="932218" indent="0" algn="ctr">
              <a:buNone/>
              <a:defRPr>
                <a:solidFill>
                  <a:schemeClr val="tx1">
                    <a:tint val="75000"/>
                  </a:schemeClr>
                </a:solidFill>
              </a:defRPr>
            </a:lvl3pPr>
            <a:lvl4pPr marL="1398325" indent="0" algn="ctr">
              <a:buNone/>
              <a:defRPr>
                <a:solidFill>
                  <a:schemeClr val="tx1">
                    <a:tint val="75000"/>
                  </a:schemeClr>
                </a:solidFill>
              </a:defRPr>
            </a:lvl4pPr>
            <a:lvl5pPr marL="1864436" indent="0" algn="ctr">
              <a:buNone/>
              <a:defRPr>
                <a:solidFill>
                  <a:schemeClr val="tx1">
                    <a:tint val="75000"/>
                  </a:schemeClr>
                </a:solidFill>
              </a:defRPr>
            </a:lvl5pPr>
            <a:lvl6pPr marL="2330539" indent="0" algn="ctr">
              <a:buNone/>
              <a:defRPr>
                <a:solidFill>
                  <a:schemeClr val="tx1">
                    <a:tint val="75000"/>
                  </a:schemeClr>
                </a:solidFill>
              </a:defRPr>
            </a:lvl6pPr>
            <a:lvl7pPr marL="2796652" indent="0" algn="ctr">
              <a:buNone/>
              <a:defRPr>
                <a:solidFill>
                  <a:schemeClr val="tx1">
                    <a:tint val="75000"/>
                  </a:schemeClr>
                </a:solidFill>
              </a:defRPr>
            </a:lvl7pPr>
            <a:lvl8pPr marL="3262761" indent="0" algn="ctr">
              <a:buNone/>
              <a:defRPr>
                <a:solidFill>
                  <a:schemeClr val="tx1">
                    <a:tint val="75000"/>
                  </a:schemeClr>
                </a:solidFill>
              </a:defRPr>
            </a:lvl8pPr>
            <a:lvl9pPr marL="3728871"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userDrawn="1"/>
        </p:nvGrpSpPr>
        <p:grpSpPr>
          <a:xfrm>
            <a:off x="7870104" y="2178574"/>
            <a:ext cx="3570223" cy="2156144"/>
            <a:chOff x="1411369" y="3975421"/>
            <a:chExt cx="1714604" cy="1035908"/>
          </a:xfrm>
        </p:grpSpPr>
        <p:sp>
          <p:nvSpPr>
            <p:cNvPr id="13" name="Freeform 6"/>
            <p:cNvSpPr>
              <a:spLocks/>
            </p:cNvSpPr>
            <p:nvPr/>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97"/>
              <a:endParaRPr lang="en-US" sz="3263" dirty="0">
                <a:solidFill>
                  <a:srgbClr val="FFFFFF"/>
                </a:solidFill>
              </a:endParaRPr>
            </a:p>
          </p:txBody>
        </p:sp>
        <p:sp>
          <p:nvSpPr>
            <p:cNvPr id="14" name="Freeform 7"/>
            <p:cNvSpPr>
              <a:spLocks/>
            </p:cNvSpPr>
            <p:nvPr/>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97"/>
              <a:endParaRPr lang="en-US" sz="3263" dirty="0">
                <a:solidFill>
                  <a:srgbClr val="FFFFFF"/>
                </a:solidFill>
              </a:endParaRPr>
            </a:p>
          </p:txBody>
        </p:sp>
      </p:grpSp>
      <p:sp>
        <p:nvSpPr>
          <p:cNvPr id="15" name="TextBox 14"/>
          <p:cNvSpPr txBox="1"/>
          <p:nvPr userDrawn="1"/>
        </p:nvSpPr>
        <p:spPr>
          <a:xfrm>
            <a:off x="1927509" y="3372920"/>
            <a:ext cx="7332338" cy="777893"/>
          </a:xfrm>
          <a:prstGeom prst="rect">
            <a:avLst/>
          </a:prstGeom>
          <a:noFill/>
        </p:spPr>
        <p:txBody>
          <a:bodyPr wrap="square" lIns="0" tIns="0" rIns="0" bIns="0" rtlCol="0">
            <a:spAutoFit/>
          </a:bodyPr>
          <a:lstStyle/>
          <a:p>
            <a:pPr defTabSz="932597">
              <a:lnSpc>
                <a:spcPct val="90000"/>
              </a:lnSpc>
              <a:spcBef>
                <a:spcPct val="20000"/>
              </a:spcBef>
              <a:buSzPct val="80000"/>
            </a:pPr>
            <a:r>
              <a:rPr lang="en-US" sz="5507" dirty="0" smtClean="0">
                <a:solidFill>
                  <a:srgbClr val="00B294"/>
                </a:solidFill>
              </a:rPr>
              <a:t>DEMO</a:t>
            </a:r>
            <a:endParaRPr lang="en-US" sz="5507" dirty="0">
              <a:solidFill>
                <a:srgbClr val="00B294"/>
              </a:solidFill>
            </a:endParaRPr>
          </a:p>
        </p:txBody>
      </p:sp>
      <p:pic>
        <p:nvPicPr>
          <p:cNvPr id="16"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260396"/>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Section">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54777" y="3157562"/>
            <a:ext cx="8364851" cy="1553824"/>
          </a:xfrm>
        </p:spPr>
        <p:txBody>
          <a:bodyPr anchor="ctr" anchorCtr="0">
            <a:noAutofit/>
          </a:bodyPr>
          <a:lstStyle>
            <a:lvl1pPr algn="ctr">
              <a:lnSpc>
                <a:spcPct val="90000"/>
              </a:lnSpc>
              <a:defRPr sz="6119" baseline="0">
                <a:solidFill>
                  <a:schemeClr val="accent6">
                    <a:alpha val="98000"/>
                  </a:schemeClr>
                </a:solidFill>
              </a:defRPr>
            </a:lvl1pPr>
          </a:lstStyle>
          <a:p>
            <a:r>
              <a:rPr lang="en-US" dirty="0" smtClean="0"/>
              <a:t>Section Title</a:t>
            </a:r>
            <a:endParaRPr lang="en-US" dirty="0"/>
          </a:p>
        </p:txBody>
      </p:sp>
      <p:pic>
        <p:nvPicPr>
          <p:cNvPr id="4"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72396"/>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20993"/>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Bullets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070905"/>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1_Bulleted Layout - Title and Content -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823785"/>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1_Bulleted Layout -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372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White Title and Content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 y="-1841"/>
            <a:ext cx="12431103" cy="6998206"/>
          </a:xfrm>
          <a:prstGeom prst="rect">
            <a:avLst/>
          </a:prstGeom>
        </p:spPr>
      </p:pic>
      <p:sp>
        <p:nvSpPr>
          <p:cNvPr id="2" name="Title 1"/>
          <p:cNvSpPr>
            <a:spLocks noGrp="1"/>
          </p:cNvSpPr>
          <p:nvPr>
            <p:ph type="title" hasCustomPrompt="1"/>
          </p:nvPr>
        </p:nvSpPr>
        <p:spPr>
          <a:xfrm>
            <a:off x="274638" y="280106"/>
            <a:ext cx="11887200" cy="931155"/>
          </a:xfrm>
        </p:spPr>
        <p:txBody>
          <a:bodyPr lIns="182880" tIns="0" rIns="0" bIns="0" anchor="ctr" anchorCtr="0">
            <a:noAutofit/>
          </a:bodyPr>
          <a:lstStyle>
            <a:lvl1pPr algn="l">
              <a:defRPr sz="5399" cap="none" baseline="0">
                <a:solidFill>
                  <a:srgbClr val="0D538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Slide heading goes here</a:t>
            </a:r>
            <a:endParaRPr lang="en-US" dirty="0"/>
          </a:p>
        </p:txBody>
      </p:sp>
      <p:sp>
        <p:nvSpPr>
          <p:cNvPr id="6" name="Slide Number Placeholder 5"/>
          <p:cNvSpPr>
            <a:spLocks noGrp="1"/>
          </p:cNvSpPr>
          <p:nvPr>
            <p:ph type="sldNum" sz="quarter" idx="12"/>
          </p:nvPr>
        </p:nvSpPr>
        <p:spPr>
          <a:xfrm>
            <a:off x="11887201" y="6697662"/>
            <a:ext cx="549275" cy="298704"/>
          </a:xfrm>
          <a:prstGeom prst="rect">
            <a:avLst/>
          </a:prstGeom>
        </p:spPr>
        <p:txBody>
          <a:bodyPr lIns="0" tIns="0" rIns="0" bIns="0"/>
          <a:lstStyle>
            <a:lvl1pPr algn="ctr">
              <a:defRPr sz="1099">
                <a:solidFill>
                  <a:schemeClr val="bg1"/>
                </a:solidFill>
                <a:latin typeface="Segoe Pro" panose="020B0502040504020203" pitchFamily="34" charset="0"/>
              </a:defRPr>
            </a:lvl1pPr>
          </a:lstStyle>
          <a:p>
            <a:pPr defTabSz="932597"/>
            <a:fld id="{63863B58-CBB8-49E9-BA96-0A2E095CB188}" type="slidenum">
              <a:rPr lang="en-US" smtClean="0">
                <a:solidFill>
                  <a:prstClr val="white"/>
                </a:solidFill>
              </a:rPr>
              <a:pPr defTabSz="932597"/>
              <a:t>‹#›</a:t>
            </a:fld>
            <a:endParaRPr lang="en-US" dirty="0">
              <a:solidFill>
                <a:prstClr val="white"/>
              </a:solidFill>
            </a:endParaRPr>
          </a:p>
        </p:txBody>
      </p:sp>
      <p:sp>
        <p:nvSpPr>
          <p:cNvPr id="14" name="Text Placeholder 13"/>
          <p:cNvSpPr>
            <a:spLocks noGrp="1"/>
          </p:cNvSpPr>
          <p:nvPr>
            <p:ph type="body" sz="quarter" idx="14"/>
          </p:nvPr>
        </p:nvSpPr>
        <p:spPr>
          <a:xfrm>
            <a:off x="274639" y="1363664"/>
            <a:ext cx="11887200" cy="553870"/>
          </a:xfrm>
        </p:spPr>
        <p:txBody>
          <a:bodyPr lIns="182880" tIns="0" rIns="0" bIns="0"/>
          <a:lstStyle>
            <a:lvl1pPr>
              <a:lnSpc>
                <a:spcPct val="90000"/>
              </a:lnSpc>
              <a:defRPr sz="3999" baseline="0">
                <a:solidFill>
                  <a:schemeClr val="tx1"/>
                </a:solidFill>
                <a:latin typeface="Segoe UI" panose="020B0502040204020203" pitchFamily="34" charset="0"/>
              </a:defRPr>
            </a:lvl1pPr>
            <a:lvl2pPr marL="0" marR="0" indent="0" algn="l" defTabSz="1208148" rtl="0" eaLnBrk="1" fontAlgn="auto" latinLnBrk="0" hangingPunct="1">
              <a:lnSpc>
                <a:spcPct val="90000"/>
              </a:lnSpc>
              <a:spcBef>
                <a:spcPct val="20000"/>
              </a:spcBef>
              <a:spcAft>
                <a:spcPts val="0"/>
              </a:spcAft>
              <a:buClrTx/>
              <a:buSzTx/>
              <a:buFontTx/>
              <a:buNone/>
              <a:tabLst/>
              <a:defRPr baseline="0">
                <a:solidFill>
                  <a:schemeClr val="tx1"/>
                </a:solidFill>
              </a:defRPr>
            </a:lvl2pPr>
            <a:lvl3pPr marL="0" indent="0">
              <a:defRPr/>
            </a:lvl3pPr>
            <a:lvl4pPr marL="0" indent="0">
              <a:defRPr/>
            </a:lvl4pPr>
            <a:lvl5pPr marL="0" indent="0">
              <a:defRPr/>
            </a:lvl5pPr>
          </a:lstStyle>
          <a:p>
            <a:pPr lvl="0"/>
            <a:r>
              <a:rPr lang="en-US" dirty="0" smtClean="0"/>
              <a:t>Click to edit Master text styles</a:t>
            </a:r>
          </a:p>
        </p:txBody>
      </p:sp>
      <p:pic>
        <p:nvPicPr>
          <p:cNvPr id="9" name="Picture 2" descr="C:\Users\petern\AppData\Local\Temp\vmware-petern\VMwareDnD\cded05ca\MSFT_logo_rgb_C-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33" y="6672424"/>
            <a:ext cx="926819" cy="340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Main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8749" y="6765277"/>
            <a:ext cx="914389" cy="185706"/>
          </a:xfrm>
          <a:prstGeom prst="rect">
            <a:avLst/>
          </a:prstGeom>
        </p:spPr>
      </p:pic>
    </p:spTree>
    <p:extLst>
      <p:ext uri="{BB962C8B-B14F-4D97-AF65-F5344CB8AC3E}">
        <p14:creationId xmlns:p14="http://schemas.microsoft.com/office/powerpoint/2010/main" val="33994297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2488843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405318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1883912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57895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77712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87185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59320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14421550"/>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4037602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6376364"/>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5518182"/>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8136335"/>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340782"/>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0949378"/>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702830"/>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4644574"/>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1567"/>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25539"/>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54042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050955"/>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8823718"/>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55438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932212137"/>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4121844281"/>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2454836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10297783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933847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305496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2817176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228189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655754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65658473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6351927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68193359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51178502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130582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600025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839973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282978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082352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84741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425555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73881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8682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425747314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07438909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16012064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80607765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86320879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23340751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45527553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9733371" y="6056436"/>
            <a:ext cx="2703104" cy="93808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1978145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3461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8589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00114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744837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493314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194289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94944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523182" y="2950301"/>
            <a:ext cx="11456577" cy="1455859"/>
          </a:xfrm>
        </p:spPr>
        <p:txBody>
          <a:bodyPr/>
          <a:lstStyle>
            <a:lvl1pPr marL="0" indent="0">
              <a:buNone/>
              <a:defRPr lang="en-US" sz="8973" i="0" kern="1200" spc="-102" baseline="0" dirty="0" smtClean="0">
                <a:solidFill>
                  <a:schemeClr val="bg1">
                    <a:alpha val="99000"/>
                  </a:schemeClr>
                </a:solidFill>
                <a:latin typeface="Segoe UI Light" pitchFamily="34" charset="0"/>
                <a:ea typeface="+mn-ea"/>
                <a:cs typeface="+mn-cs"/>
              </a:defRPr>
            </a:lvl1pPr>
          </a:lstStyle>
          <a:p>
            <a:pPr marL="0" lvl="0" indent="0" algn="l" defTabSz="93221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523183" y="4429874"/>
            <a:ext cx="7666297" cy="649258"/>
          </a:xfrm>
        </p:spPr>
        <p:txBody>
          <a:bodyPr/>
          <a:lstStyle>
            <a:lvl1pPr marL="0" indent="0">
              <a:buNone/>
              <a:defRPr lang="en-US" sz="3263" kern="1200" spc="-102" baseline="0" dirty="0">
                <a:solidFill>
                  <a:schemeClr val="bg1">
                    <a:alpha val="99000"/>
                  </a:schemeClr>
                </a:solidFill>
                <a:latin typeface="+mj-lt"/>
                <a:ea typeface="+mn-ea"/>
                <a:cs typeface="+mn-cs"/>
              </a:defRPr>
            </a:lvl1pPr>
          </a:lstStyle>
          <a:p>
            <a:pPr marL="0" lvl="0" indent="0" algn="l" defTabSz="932218" rtl="0" eaLnBrk="1" latinLnBrk="0" hangingPunct="1">
              <a:lnSpc>
                <a:spcPct val="90000"/>
              </a:lnSpc>
              <a:spcBef>
                <a:spcPct val="20000"/>
              </a:spcBef>
              <a:buSzPct val="90000"/>
              <a:buFont typeface="Arial" pitchFamily="34" charset="0"/>
              <a:buNone/>
            </a:pPr>
            <a:r>
              <a:rPr lang="en-US" dirty="0" smtClean="0"/>
              <a:t>Speaker Name</a:t>
            </a:r>
            <a:endParaRPr lang="en-US" dirty="0"/>
          </a:p>
        </p:txBody>
      </p:sp>
      <p:sp>
        <p:nvSpPr>
          <p:cNvPr id="8" name="Rectangle 7"/>
          <p:cNvSpPr/>
          <p:nvPr userDrawn="1"/>
        </p:nvSpPr>
        <p:spPr bwMode="auto">
          <a:xfrm>
            <a:off x="0" y="5297980"/>
            <a:ext cx="12436475" cy="1696545"/>
          </a:xfrm>
          <a:prstGeom prst="rect">
            <a:avLst/>
          </a:prstGeom>
          <a:gradFill>
            <a:gsLst>
              <a:gs pos="0">
                <a:srgbClr val="2296D3"/>
              </a:gs>
              <a:gs pos="54000">
                <a:schemeClr val="tx1">
                  <a:lumMod val="10000"/>
                  <a:lumOff val="90000"/>
                </a:schemeClr>
              </a:gs>
              <a:gs pos="83000">
                <a:schemeClr val="bg1">
                  <a:lumMod val="95000"/>
                </a:schemeClr>
              </a:gs>
              <a:gs pos="100000">
                <a:schemeClr val="bg1"/>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10" name="Picture 2" descr="https://opsgility.sharepoint.com/Shared%20Documents/Branding%20Logos/opscloud-black-708x19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5555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32218" rtl="0" eaLnBrk="1" latinLnBrk="0" hangingPunct="1">
              <a:lnSpc>
                <a:spcPct val="90000"/>
              </a:lnSpc>
              <a:spcBef>
                <a:spcPct val="0"/>
              </a:spcBef>
              <a:buNone/>
              <a:defRPr lang="en-US" sz="5574" b="0" kern="1200" cap="none" spc="-102"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8" name="Text Placeholder 5"/>
          <p:cNvSpPr>
            <a:spLocks noGrp="1"/>
          </p:cNvSpPr>
          <p:nvPr>
            <p:ph type="body" sz="quarter" idx="10"/>
          </p:nvPr>
        </p:nvSpPr>
        <p:spPr bwMode="white">
          <a:xfrm>
            <a:off x="3982769" y="2299698"/>
            <a:ext cx="7716119"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642" y="2299698"/>
            <a:ext cx="2676283" cy="3127260"/>
          </a:xfrm>
          <a:prstGeom prst="rect">
            <a:avLst/>
          </a:prstGeom>
        </p:spPr>
      </p:pic>
    </p:spTree>
    <p:extLst>
      <p:ext uri="{BB962C8B-B14F-4D97-AF65-F5344CB8AC3E}">
        <p14:creationId xmlns:p14="http://schemas.microsoft.com/office/powerpoint/2010/main" val="289236511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Bulleted Layout - 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opsgility.sharepoint.com/Shared%20Documents/Branding%20Logos/opscloud-black-708x19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8116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Demo">
    <p:bg>
      <p:bgPr>
        <a:gradFill>
          <a:gsLst>
            <a:gs pos="0">
              <a:schemeClr val="accent2"/>
            </a:gs>
            <a:gs pos="74000">
              <a:schemeClr val="tx1">
                <a:lumMod val="10000"/>
                <a:lumOff val="90000"/>
              </a:schemeClr>
            </a:gs>
            <a:gs pos="83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927509" y="1476633"/>
            <a:ext cx="7112089" cy="1553824"/>
          </a:xfrm>
        </p:spPr>
        <p:txBody>
          <a:bodyPr anchor="ctr" anchorCtr="0">
            <a:noAutofit/>
          </a:bodyPr>
          <a:lstStyle>
            <a:lvl1pPr>
              <a:lnSpc>
                <a:spcPct val="90000"/>
              </a:lnSpc>
              <a:defRPr sz="4895" baseline="0">
                <a:solidFill>
                  <a:schemeClr val="bg1">
                    <a:alpha val="98000"/>
                  </a:schemeClr>
                </a:solidFill>
              </a:defRPr>
            </a:lvl1pPr>
          </a:lstStyle>
          <a:p>
            <a:r>
              <a:rPr lang="en-US" smtClean="0"/>
              <a:t>Click to edit Master title style</a:t>
            </a:r>
            <a:endParaRPr lang="en-US" dirty="0"/>
          </a:p>
        </p:txBody>
      </p:sp>
      <p:sp>
        <p:nvSpPr>
          <p:cNvPr id="5" name="Subtitle 2"/>
          <p:cNvSpPr>
            <a:spLocks noGrp="1"/>
          </p:cNvSpPr>
          <p:nvPr>
            <p:ph type="subTitle" idx="1"/>
          </p:nvPr>
        </p:nvSpPr>
        <p:spPr>
          <a:xfrm>
            <a:off x="1927509" y="5742571"/>
            <a:ext cx="5942595" cy="470856"/>
          </a:xfrm>
        </p:spPr>
        <p:txBody>
          <a:bodyPr>
            <a:noAutofit/>
          </a:bodyPr>
          <a:lstStyle>
            <a:lvl1pPr marL="0" indent="0" algn="l" defTabSz="932218" rtl="0" eaLnBrk="1" latinLnBrk="0" hangingPunct="1">
              <a:lnSpc>
                <a:spcPct val="90000"/>
              </a:lnSpc>
              <a:spcBef>
                <a:spcPts val="0"/>
              </a:spcBef>
              <a:buSzPct val="80000"/>
              <a:buFont typeface="Arial" pitchFamily="34" charset="0"/>
              <a:buNone/>
              <a:defRPr lang="en-US" sz="2447" kern="1200" dirty="0">
                <a:solidFill>
                  <a:srgbClr val="0070C0">
                    <a:alpha val="99000"/>
                  </a:srgbClr>
                </a:solidFill>
                <a:latin typeface="+mn-lt"/>
                <a:ea typeface="+mn-ea"/>
                <a:cs typeface="+mn-cs"/>
              </a:defRPr>
            </a:lvl1pPr>
            <a:lvl2pPr marL="466106" indent="0" algn="ctr">
              <a:buNone/>
              <a:defRPr>
                <a:solidFill>
                  <a:schemeClr val="tx1">
                    <a:tint val="75000"/>
                  </a:schemeClr>
                </a:solidFill>
              </a:defRPr>
            </a:lvl2pPr>
            <a:lvl3pPr marL="932218" indent="0" algn="ctr">
              <a:buNone/>
              <a:defRPr>
                <a:solidFill>
                  <a:schemeClr val="tx1">
                    <a:tint val="75000"/>
                  </a:schemeClr>
                </a:solidFill>
              </a:defRPr>
            </a:lvl3pPr>
            <a:lvl4pPr marL="1398325" indent="0" algn="ctr">
              <a:buNone/>
              <a:defRPr>
                <a:solidFill>
                  <a:schemeClr val="tx1">
                    <a:tint val="75000"/>
                  </a:schemeClr>
                </a:solidFill>
              </a:defRPr>
            </a:lvl4pPr>
            <a:lvl5pPr marL="1864436" indent="0" algn="ctr">
              <a:buNone/>
              <a:defRPr>
                <a:solidFill>
                  <a:schemeClr val="tx1">
                    <a:tint val="75000"/>
                  </a:schemeClr>
                </a:solidFill>
              </a:defRPr>
            </a:lvl5pPr>
            <a:lvl6pPr marL="2330539" indent="0" algn="ctr">
              <a:buNone/>
              <a:defRPr>
                <a:solidFill>
                  <a:schemeClr val="tx1">
                    <a:tint val="75000"/>
                  </a:schemeClr>
                </a:solidFill>
              </a:defRPr>
            </a:lvl6pPr>
            <a:lvl7pPr marL="2796652" indent="0" algn="ctr">
              <a:buNone/>
              <a:defRPr>
                <a:solidFill>
                  <a:schemeClr val="tx1">
                    <a:tint val="75000"/>
                  </a:schemeClr>
                </a:solidFill>
              </a:defRPr>
            </a:lvl7pPr>
            <a:lvl8pPr marL="3262761" indent="0" algn="ctr">
              <a:buNone/>
              <a:defRPr>
                <a:solidFill>
                  <a:schemeClr val="tx1">
                    <a:tint val="75000"/>
                  </a:schemeClr>
                </a:solidFill>
              </a:defRPr>
            </a:lvl8pPr>
            <a:lvl9pPr marL="3728871"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userDrawn="1"/>
        </p:nvGrpSpPr>
        <p:grpSpPr>
          <a:xfrm>
            <a:off x="7870104" y="2178574"/>
            <a:ext cx="3570223" cy="2156144"/>
            <a:chOff x="1411369" y="3975421"/>
            <a:chExt cx="1714604" cy="1035908"/>
          </a:xfrm>
        </p:grpSpPr>
        <p:sp>
          <p:nvSpPr>
            <p:cNvPr id="13" name="Freeform 6"/>
            <p:cNvSpPr>
              <a:spLocks/>
            </p:cNvSpPr>
            <p:nvPr/>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97"/>
              <a:endParaRPr lang="en-US" sz="3263" dirty="0">
                <a:solidFill>
                  <a:srgbClr val="FFFFFF"/>
                </a:solidFill>
              </a:endParaRPr>
            </a:p>
          </p:txBody>
        </p:sp>
        <p:sp>
          <p:nvSpPr>
            <p:cNvPr id="14" name="Freeform 7"/>
            <p:cNvSpPr>
              <a:spLocks/>
            </p:cNvSpPr>
            <p:nvPr/>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32597"/>
              <a:endParaRPr lang="en-US" sz="3263" dirty="0">
                <a:solidFill>
                  <a:srgbClr val="FFFFFF"/>
                </a:solidFill>
              </a:endParaRPr>
            </a:p>
          </p:txBody>
        </p:sp>
      </p:grpSp>
      <p:sp>
        <p:nvSpPr>
          <p:cNvPr id="15" name="TextBox 14"/>
          <p:cNvSpPr txBox="1"/>
          <p:nvPr userDrawn="1"/>
        </p:nvSpPr>
        <p:spPr>
          <a:xfrm>
            <a:off x="1927509" y="3372920"/>
            <a:ext cx="7332338" cy="777893"/>
          </a:xfrm>
          <a:prstGeom prst="rect">
            <a:avLst/>
          </a:prstGeom>
          <a:noFill/>
        </p:spPr>
        <p:txBody>
          <a:bodyPr wrap="square" lIns="0" tIns="0" rIns="0" bIns="0" rtlCol="0">
            <a:spAutoFit/>
          </a:bodyPr>
          <a:lstStyle/>
          <a:p>
            <a:pPr defTabSz="932597">
              <a:lnSpc>
                <a:spcPct val="90000"/>
              </a:lnSpc>
              <a:spcBef>
                <a:spcPct val="20000"/>
              </a:spcBef>
              <a:buSzPct val="80000"/>
            </a:pPr>
            <a:r>
              <a:rPr lang="en-US" sz="5507" dirty="0" smtClean="0">
                <a:solidFill>
                  <a:srgbClr val="00B294"/>
                </a:solidFill>
              </a:rPr>
              <a:t>DEMO</a:t>
            </a:r>
            <a:endParaRPr lang="en-US" sz="5507" dirty="0">
              <a:solidFill>
                <a:srgbClr val="00B294"/>
              </a:solidFill>
            </a:endParaRPr>
          </a:p>
        </p:txBody>
      </p:sp>
      <p:pic>
        <p:nvPicPr>
          <p:cNvPr id="16"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503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54777" y="3157562"/>
            <a:ext cx="8364851" cy="1553824"/>
          </a:xfrm>
        </p:spPr>
        <p:txBody>
          <a:bodyPr anchor="ctr" anchorCtr="0">
            <a:noAutofit/>
          </a:bodyPr>
          <a:lstStyle>
            <a:lvl1pPr algn="ctr">
              <a:lnSpc>
                <a:spcPct val="90000"/>
              </a:lnSpc>
              <a:defRPr sz="6119" baseline="0">
                <a:solidFill>
                  <a:schemeClr val="accent6">
                    <a:alpha val="98000"/>
                  </a:schemeClr>
                </a:solidFill>
              </a:defRPr>
            </a:lvl1pPr>
          </a:lstStyle>
          <a:p>
            <a:r>
              <a:rPr lang="en-US" dirty="0" smtClean="0"/>
              <a:t>Section Title</a:t>
            </a:r>
            <a:endParaRPr lang="en-US" dirty="0"/>
          </a:p>
        </p:txBody>
      </p:sp>
      <p:pic>
        <p:nvPicPr>
          <p:cNvPr id="4"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5701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https://opsgility.sharepoint.com/Shared%20Documents/Branding%20Logos/opscloud-black-708x1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1788" y="6591280"/>
            <a:ext cx="1252438" cy="3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9094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ullets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656715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Bulleted Layout - Title and Content -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45470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Bulleted Layout - no logo">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2" y="1476621"/>
            <a:ext cx="11375536" cy="2228174"/>
          </a:xfrm>
        </p:spPr>
        <p:txBody>
          <a:bodyPr/>
          <a:lstStyle>
            <a:lvl1pPr marL="469359" indent="-469359">
              <a:buClr>
                <a:srgbClr val="FFFFFF"/>
              </a:buClr>
              <a:buSzPct val="70000"/>
              <a:buFontTx/>
              <a:buBlip>
                <a:blip r:embed="rId2"/>
              </a:buBlip>
              <a:defRPr>
                <a:solidFill>
                  <a:schemeClr val="tx2"/>
                </a:solidFill>
              </a:defRPr>
            </a:lvl1pPr>
            <a:lvl2pPr marL="872370" indent="-403010">
              <a:buClr>
                <a:srgbClr val="FFFFFF"/>
              </a:buClr>
              <a:buSzPct val="70000"/>
              <a:buFontTx/>
              <a:buBlip>
                <a:blip r:embed="rId2"/>
              </a:buBlip>
              <a:defRPr>
                <a:solidFill>
                  <a:schemeClr val="tx2"/>
                </a:solidFill>
              </a:defRPr>
            </a:lvl2pPr>
            <a:lvl3pPr marL="1283472" indent="-411102">
              <a:buClr>
                <a:srgbClr val="FFFFFF"/>
              </a:buClr>
              <a:buSzPct val="70000"/>
              <a:buFontTx/>
              <a:buBlip>
                <a:blip r:embed="rId2"/>
              </a:buBlip>
              <a:defRPr>
                <a:solidFill>
                  <a:schemeClr val="tx2"/>
                </a:solidFill>
              </a:defRPr>
            </a:lvl3pPr>
            <a:lvl4pPr marL="1636295" indent="-352831">
              <a:buClr>
                <a:srgbClr val="FFFFFF"/>
              </a:buClr>
              <a:buSzPct val="70000"/>
              <a:buFontTx/>
              <a:buBlip>
                <a:blip r:embed="rId2"/>
              </a:buBlip>
              <a:defRPr>
                <a:solidFill>
                  <a:schemeClr val="tx2"/>
                </a:solidFill>
              </a:defRPr>
            </a:lvl4pPr>
            <a:lvl5pPr marL="1979426" indent="-343122">
              <a:buClr>
                <a:srgbClr val="FFFFFF"/>
              </a:buClr>
              <a:buSzPct val="70000"/>
              <a:buFontTx/>
              <a:buBlip>
                <a:blip r:embed="rId2"/>
              </a:buBlip>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92877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White Title and Content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 y="-1841"/>
            <a:ext cx="12431103" cy="6998206"/>
          </a:xfrm>
          <a:prstGeom prst="rect">
            <a:avLst/>
          </a:prstGeom>
        </p:spPr>
      </p:pic>
      <p:sp>
        <p:nvSpPr>
          <p:cNvPr id="2" name="Title 1"/>
          <p:cNvSpPr>
            <a:spLocks noGrp="1"/>
          </p:cNvSpPr>
          <p:nvPr>
            <p:ph type="title" hasCustomPrompt="1"/>
          </p:nvPr>
        </p:nvSpPr>
        <p:spPr>
          <a:xfrm>
            <a:off x="274638" y="280106"/>
            <a:ext cx="11887200" cy="931155"/>
          </a:xfrm>
        </p:spPr>
        <p:txBody>
          <a:bodyPr lIns="182880" tIns="0" rIns="0" bIns="0" anchor="ctr" anchorCtr="0">
            <a:noAutofit/>
          </a:bodyPr>
          <a:lstStyle>
            <a:lvl1pPr algn="l">
              <a:defRPr sz="5399" cap="none" baseline="0">
                <a:solidFill>
                  <a:srgbClr val="0D538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Slide heading goes here</a:t>
            </a:r>
            <a:endParaRPr lang="en-US" dirty="0"/>
          </a:p>
        </p:txBody>
      </p:sp>
      <p:sp>
        <p:nvSpPr>
          <p:cNvPr id="6" name="Slide Number Placeholder 5"/>
          <p:cNvSpPr>
            <a:spLocks noGrp="1"/>
          </p:cNvSpPr>
          <p:nvPr>
            <p:ph type="sldNum" sz="quarter" idx="12"/>
          </p:nvPr>
        </p:nvSpPr>
        <p:spPr>
          <a:xfrm>
            <a:off x="11887201" y="6697662"/>
            <a:ext cx="549275" cy="298704"/>
          </a:xfrm>
          <a:prstGeom prst="rect">
            <a:avLst/>
          </a:prstGeom>
        </p:spPr>
        <p:txBody>
          <a:bodyPr lIns="0" tIns="0" rIns="0" bIns="0"/>
          <a:lstStyle>
            <a:lvl1pPr algn="ctr">
              <a:defRPr sz="1099">
                <a:solidFill>
                  <a:schemeClr val="bg1"/>
                </a:solidFill>
                <a:latin typeface="Segoe Pro" panose="020B0502040504020203" pitchFamily="34" charset="0"/>
              </a:defRPr>
            </a:lvl1pPr>
          </a:lstStyle>
          <a:p>
            <a:pPr defTabSz="932597"/>
            <a:fld id="{63863B58-CBB8-49E9-BA96-0A2E095CB188}" type="slidenum">
              <a:rPr lang="en-US" smtClean="0">
                <a:solidFill>
                  <a:prstClr val="white"/>
                </a:solidFill>
              </a:rPr>
              <a:pPr defTabSz="932597"/>
              <a:t>‹#›</a:t>
            </a:fld>
            <a:endParaRPr lang="en-US" dirty="0">
              <a:solidFill>
                <a:prstClr val="white"/>
              </a:solidFill>
            </a:endParaRPr>
          </a:p>
        </p:txBody>
      </p:sp>
      <p:sp>
        <p:nvSpPr>
          <p:cNvPr id="14" name="Text Placeholder 13"/>
          <p:cNvSpPr>
            <a:spLocks noGrp="1"/>
          </p:cNvSpPr>
          <p:nvPr>
            <p:ph type="body" sz="quarter" idx="14"/>
          </p:nvPr>
        </p:nvSpPr>
        <p:spPr>
          <a:xfrm>
            <a:off x="274639" y="1363664"/>
            <a:ext cx="11887200" cy="553870"/>
          </a:xfrm>
        </p:spPr>
        <p:txBody>
          <a:bodyPr lIns="182880" tIns="0" rIns="0" bIns="0"/>
          <a:lstStyle>
            <a:lvl1pPr>
              <a:lnSpc>
                <a:spcPct val="90000"/>
              </a:lnSpc>
              <a:defRPr sz="3999" baseline="0">
                <a:solidFill>
                  <a:schemeClr val="tx1"/>
                </a:solidFill>
                <a:latin typeface="Segoe UI" panose="020B0502040204020203" pitchFamily="34" charset="0"/>
              </a:defRPr>
            </a:lvl1pPr>
            <a:lvl2pPr marL="0" marR="0" indent="0" algn="l" defTabSz="1208148" rtl="0" eaLnBrk="1" fontAlgn="auto" latinLnBrk="0" hangingPunct="1">
              <a:lnSpc>
                <a:spcPct val="90000"/>
              </a:lnSpc>
              <a:spcBef>
                <a:spcPct val="20000"/>
              </a:spcBef>
              <a:spcAft>
                <a:spcPts val="0"/>
              </a:spcAft>
              <a:buClrTx/>
              <a:buSzTx/>
              <a:buFontTx/>
              <a:buNone/>
              <a:tabLst/>
              <a:defRPr baseline="0">
                <a:solidFill>
                  <a:schemeClr val="tx1"/>
                </a:solidFill>
              </a:defRPr>
            </a:lvl2pPr>
            <a:lvl3pPr marL="0" indent="0">
              <a:defRPr/>
            </a:lvl3pPr>
            <a:lvl4pPr marL="0" indent="0">
              <a:defRPr/>
            </a:lvl4pPr>
            <a:lvl5pPr marL="0" indent="0">
              <a:defRPr/>
            </a:lvl5pPr>
          </a:lstStyle>
          <a:p>
            <a:pPr lvl="0"/>
            <a:r>
              <a:rPr lang="en-US" dirty="0" smtClean="0"/>
              <a:t>Click to edit Master text styles</a:t>
            </a:r>
          </a:p>
        </p:txBody>
      </p:sp>
      <p:pic>
        <p:nvPicPr>
          <p:cNvPr id="9" name="Picture 2" descr="C:\Users\petern\AppData\Local\Temp\vmware-petern\VMwareDnD\cded05ca\MSFT_logo_rgb_C-G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33" y="6672424"/>
            <a:ext cx="926819" cy="340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Main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8749" y="6765277"/>
            <a:ext cx="914389" cy="185706"/>
          </a:xfrm>
          <a:prstGeom prst="rect">
            <a:avLst/>
          </a:prstGeom>
        </p:spPr>
      </p:pic>
    </p:spTree>
    <p:extLst>
      <p:ext uri="{BB962C8B-B14F-4D97-AF65-F5344CB8AC3E}">
        <p14:creationId xmlns:p14="http://schemas.microsoft.com/office/powerpoint/2010/main" val="839760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144706"/>
            <a:ext cx="11255709" cy="2435131"/>
          </a:xfrm>
        </p:spPr>
        <p:txBody>
          <a:bodyPr anchor="b"/>
          <a:lstStyle>
            <a:lvl1pPr algn="l">
              <a:defRPr sz="6119"/>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672">
                <a:solidFill>
                  <a:schemeClr val="tx1"/>
                </a:solidFill>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153079991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12436475" cy="6994525"/>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 name="Title 1"/>
          <p:cNvSpPr>
            <a:spLocks noGrp="1"/>
          </p:cNvSpPr>
          <p:nvPr>
            <p:ph type="ctrTitle"/>
          </p:nvPr>
        </p:nvSpPr>
        <p:spPr>
          <a:xfrm>
            <a:off x="618330" y="1144706"/>
            <a:ext cx="11255709" cy="2435131"/>
          </a:xfrm>
        </p:spPr>
        <p:txBody>
          <a:bodyPr anchor="b"/>
          <a:lstStyle>
            <a:lvl1pPr algn="l">
              <a:defRPr sz="6119"/>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3673745"/>
            <a:ext cx="11255709" cy="1688724"/>
          </a:xfrm>
        </p:spPr>
        <p:txBody>
          <a:bodyPr>
            <a:normAutofit/>
          </a:bodyPr>
          <a:lstStyle>
            <a:lvl1pPr marL="0" indent="0" algn="l">
              <a:buNone/>
              <a:defRPr sz="3672">
                <a:solidFill>
                  <a:schemeClr val="tx1"/>
                </a:solidFill>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15642399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0" y="0"/>
            <a:ext cx="12436475" cy="6994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 name="Title 1"/>
          <p:cNvSpPr>
            <a:spLocks noGrp="1"/>
          </p:cNvSpPr>
          <p:nvPr>
            <p:ph type="ctrTitle" hasCustomPrompt="1"/>
          </p:nvPr>
        </p:nvSpPr>
        <p:spPr>
          <a:xfrm>
            <a:off x="618330" y="2279697"/>
            <a:ext cx="11255709" cy="2435131"/>
          </a:xfrm>
        </p:spPr>
        <p:txBody>
          <a:bodyPr anchor="b">
            <a:normAutofit/>
          </a:bodyPr>
          <a:lstStyle>
            <a:lvl1pPr algn="l">
              <a:defRPr sz="14075"/>
            </a:lvl1pPr>
          </a:lstStyle>
          <a:p>
            <a:r>
              <a:rPr lang="en-US" dirty="0" smtClean="0"/>
              <a:t>Video</a:t>
            </a:r>
            <a:endParaRPr lang="en-US" dirty="0"/>
          </a:p>
        </p:txBody>
      </p:sp>
    </p:spTree>
    <p:extLst>
      <p:ext uri="{BB962C8B-B14F-4D97-AF65-F5344CB8AC3E}">
        <p14:creationId xmlns:p14="http://schemas.microsoft.com/office/powerpoint/2010/main" val="21901497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8330" y="1564890"/>
            <a:ext cx="11255709" cy="1027952"/>
          </a:xfrm>
        </p:spPr>
        <p:txBody>
          <a:bodyPr anchor="b"/>
          <a:lstStyle>
            <a:lvl1pPr algn="l">
              <a:defRPr sz="6119">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8330" y="2910542"/>
            <a:ext cx="11255709" cy="2451927"/>
          </a:xfrm>
        </p:spPr>
        <p:txBody>
          <a:bodyPr>
            <a:normAutofit/>
          </a:bodyPr>
          <a:lstStyle>
            <a:lvl1pPr marL="0" indent="0" algn="l">
              <a:buNone/>
              <a:defRPr sz="3672"/>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dirty="0" smtClean="0"/>
              <a:t>Click to edit Master subtitle style</a:t>
            </a:r>
            <a:endParaRPr lang="en-US" dirty="0"/>
          </a:p>
        </p:txBody>
      </p:sp>
    </p:spTree>
    <p:extLst>
      <p:ext uri="{BB962C8B-B14F-4D97-AF65-F5344CB8AC3E}">
        <p14:creationId xmlns:p14="http://schemas.microsoft.com/office/powerpoint/2010/main" val="27210275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330" y="2873017"/>
            <a:ext cx="11255709" cy="2435131"/>
          </a:xfrm>
        </p:spPr>
        <p:txBody>
          <a:bodyPr anchor="b">
            <a:noAutofit/>
          </a:bodyPr>
          <a:lstStyle>
            <a:lvl1pPr algn="l">
              <a:defRPr sz="24376">
                <a:solidFill>
                  <a:schemeClr val="bg1"/>
                </a:solidFill>
              </a:defRPr>
            </a:lvl1pPr>
          </a:lstStyle>
          <a:p>
            <a:r>
              <a:rPr lang="en-US" dirty="0" smtClean="0"/>
              <a:t>web</a:t>
            </a:r>
            <a:endParaRPr lang="en-US" dirty="0"/>
          </a:p>
        </p:txBody>
      </p:sp>
    </p:spTree>
    <p:extLst>
      <p:ext uri="{BB962C8B-B14F-4D97-AF65-F5344CB8AC3E}">
        <p14:creationId xmlns:p14="http://schemas.microsoft.com/office/powerpoint/2010/main" val="187594131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85324731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2043" y="2153641"/>
            <a:ext cx="11301996" cy="4060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a:p>
        </p:txBody>
      </p:sp>
      <p:sp>
        <p:nvSpPr>
          <p:cNvPr id="5" name="Text Placeholder 4"/>
          <p:cNvSpPr>
            <a:spLocks noGrp="1"/>
          </p:cNvSpPr>
          <p:nvPr>
            <p:ph type="body" sz="quarter" idx="13" hasCustomPrompt="1"/>
          </p:nvPr>
        </p:nvSpPr>
        <p:spPr>
          <a:xfrm>
            <a:off x="571625" y="1564636"/>
            <a:ext cx="11302942" cy="446305"/>
          </a:xfrm>
        </p:spPr>
        <p:txBody>
          <a:bodyPr>
            <a:normAutofit/>
          </a:bodyPr>
          <a:lstStyle>
            <a:lvl1pPr marL="0" indent="0">
              <a:buFontTx/>
              <a:buNone/>
              <a:defRPr sz="2040" cap="all" baseline="0"/>
            </a:lvl1pPr>
            <a:lvl5pPr>
              <a:defRPr/>
            </a:lvl5pPr>
          </a:lstStyle>
          <a:p>
            <a:pPr lvl="0"/>
            <a:r>
              <a:rPr lang="en-US" dirty="0" smtClean="0"/>
              <a:t>Secondary refining headline</a:t>
            </a:r>
            <a:endParaRPr lang="en-US" dirty="0"/>
          </a:p>
        </p:txBody>
      </p:sp>
    </p:spTree>
    <p:extLst>
      <p:ext uri="{BB962C8B-B14F-4D97-AF65-F5344CB8AC3E}">
        <p14:creationId xmlns:p14="http://schemas.microsoft.com/office/powerpoint/2010/main" val="106065385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255149615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2043" y="424788"/>
            <a:ext cx="11301996" cy="940467"/>
          </a:xfrm>
        </p:spPr>
        <p:txBody>
          <a:bodyPr>
            <a:normAutofit/>
          </a:bodyPr>
          <a:lstStyle>
            <a:lvl1pPr>
              <a:defRPr sz="4488"/>
            </a:lvl1pPr>
          </a:lstStyle>
          <a:p>
            <a:r>
              <a:rPr lang="en-US" smtClean="0"/>
              <a:t>Click to edit Master title style</a:t>
            </a:r>
            <a:endParaRPr lang="en-US"/>
          </a:p>
        </p:txBody>
      </p:sp>
      <p:sp>
        <p:nvSpPr>
          <p:cNvPr id="5" name="Slide Number Placeholder 4"/>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9348623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81946" y="6380761"/>
            <a:ext cx="2798207" cy="372394"/>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396209751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6963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76"/>
            <a:ext cx="12436475" cy="6988574"/>
          </a:xfrm>
          <a:prstGeom prst="rect">
            <a:avLst/>
          </a:prstGeom>
        </p:spPr>
      </p:pic>
      <p:sp>
        <p:nvSpPr>
          <p:cNvPr id="3" name="Rectangle 2"/>
          <p:cNvSpPr/>
          <p:nvPr userDrawn="1"/>
        </p:nvSpPr>
        <p:spPr>
          <a:xfrm>
            <a:off x="0" y="0"/>
            <a:ext cx="12436475" cy="6994525"/>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Tree>
    <p:extLst>
      <p:ext uri="{BB962C8B-B14F-4D97-AF65-F5344CB8AC3E}">
        <p14:creationId xmlns:p14="http://schemas.microsoft.com/office/powerpoint/2010/main" val="15440992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2044" y="466301"/>
            <a:ext cx="4295671" cy="1975233"/>
          </a:xfrm>
        </p:spPr>
        <p:txBody>
          <a:bodyPr anchor="b">
            <a:noAutofit/>
          </a:bodyPr>
          <a:lstStyle>
            <a:lvl1pPr>
              <a:defRPr sz="4080"/>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586917" cy="4970646"/>
          </a:xfrm>
        </p:spPr>
        <p:txBody>
          <a:bodyPr/>
          <a:lstStyle>
            <a:lvl1pPr>
              <a:defRPr sz="3264">
                <a:latin typeface="+mj-lt"/>
              </a:defRPr>
            </a:lvl1pPr>
            <a:lvl2pPr>
              <a:defRPr sz="2856">
                <a:latin typeface="+mj-lt"/>
              </a:defRPr>
            </a:lvl2pPr>
            <a:lvl3pPr>
              <a:defRPr sz="2448">
                <a:latin typeface="+mj-lt"/>
              </a:defRPr>
            </a:lvl3pPr>
            <a:lvl4pPr>
              <a:defRPr sz="2040">
                <a:latin typeface="+mj-lt"/>
              </a:defRPr>
            </a:lvl4pPr>
            <a:lvl5pPr>
              <a:defRPr sz="2040">
                <a:latin typeface="+mj-lt"/>
              </a:defRPr>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044" y="2655911"/>
            <a:ext cx="4295671" cy="3329913"/>
          </a:xfrm>
        </p:spPr>
        <p:txBody>
          <a:bodyPr>
            <a:normAutofit/>
          </a:bodyPr>
          <a:lstStyle>
            <a:lvl1pPr marL="0" indent="0">
              <a:buNone/>
              <a:defRPr sz="2040"/>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pPr/>
              <a:t>‹#›</a:t>
            </a:fld>
            <a:endParaRPr lang="en-US"/>
          </a:p>
        </p:txBody>
      </p:sp>
    </p:spTree>
    <p:extLst>
      <p:ext uri="{BB962C8B-B14F-4D97-AF65-F5344CB8AC3E}">
        <p14:creationId xmlns:p14="http://schemas.microsoft.com/office/powerpoint/2010/main" val="81360577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436475" cy="6994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3" name="Text Box 3"/>
          <p:cNvSpPr txBox="1">
            <a:spLocks noChangeArrowheads="1"/>
          </p:cNvSpPr>
          <p:nvPr userDrawn="1"/>
        </p:nvSpPr>
        <p:spPr bwMode="blackWhite">
          <a:xfrm>
            <a:off x="459230" y="5612731"/>
            <a:ext cx="8812606"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681310" y="3027177"/>
            <a:ext cx="3288506" cy="704445"/>
          </a:xfrm>
          <a:prstGeom prst="rect">
            <a:avLst/>
          </a:prstGeom>
        </p:spPr>
      </p:pic>
    </p:spTree>
    <p:extLst>
      <p:ext uri="{BB962C8B-B14F-4D97-AF65-F5344CB8AC3E}">
        <p14:creationId xmlns:p14="http://schemas.microsoft.com/office/powerpoint/2010/main" val="25530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3">
    <p:bg>
      <p:bgPr>
        <a:solidFill>
          <a:srgbClr val="00206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5060" y="197449"/>
            <a:ext cx="10058336" cy="735156"/>
          </a:xfrm>
          <a:noFill/>
        </p:spPr>
        <p:txBody>
          <a:bodyPr lIns="143407" tIns="89629" rIns="143407" bIns="89629" anchor="t" anchorCtr="0">
            <a:normAutofit/>
          </a:bodyPr>
          <a:lstStyle>
            <a:lvl1pPr>
              <a:defRPr sz="4080" spc="-100" baseline="0">
                <a:solidFill>
                  <a:srgbClr val="00B0F0"/>
                </a:solidFill>
              </a:defRPr>
            </a:lvl1pPr>
          </a:lstStyle>
          <a:p>
            <a:r>
              <a:rPr lang="en-US" dirty="0" smtClean="0"/>
              <a:t>Presentation title</a:t>
            </a:r>
            <a:endParaRPr lang="en-US" dirty="0"/>
          </a:p>
        </p:txBody>
      </p:sp>
      <p:grpSp>
        <p:nvGrpSpPr>
          <p:cNvPr id="28" name="Group 27"/>
          <p:cNvGrpSpPr/>
          <p:nvPr userDrawn="1"/>
        </p:nvGrpSpPr>
        <p:grpSpPr>
          <a:xfrm>
            <a:off x="284156" y="1123745"/>
            <a:ext cx="11852399" cy="5482197"/>
            <a:chOff x="269233" y="1101809"/>
            <a:chExt cx="11616380" cy="5375191"/>
          </a:xfrm>
        </p:grpSpPr>
        <p:sp>
          <p:nvSpPr>
            <p:cNvPr id="3" name="Rectangle 2"/>
            <p:cNvSpPr/>
            <p:nvPr userDrawn="1"/>
          </p:nvSpPr>
          <p:spPr>
            <a:xfrm>
              <a:off x="269233" y="1101809"/>
              <a:ext cx="11616379" cy="5375189"/>
            </a:xfrm>
            <a:prstGeom prst="rect">
              <a:avLst/>
            </a:prstGeom>
            <a:noFill/>
            <a:ln w="12700">
              <a:solidFill>
                <a:srgbClr val="0069B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32597"/>
              <a:endParaRPr lang="en-US" sz="1224" dirty="0" err="1" smtClean="0">
                <a:solidFill>
                  <a:srgbClr val="FFFFFF"/>
                </a:solidFill>
              </a:endParaRPr>
            </a:p>
          </p:txBody>
        </p:sp>
        <p:grpSp>
          <p:nvGrpSpPr>
            <p:cNvPr id="27" name="Group 26"/>
            <p:cNvGrpSpPr/>
            <p:nvPr userDrawn="1"/>
          </p:nvGrpSpPr>
          <p:grpSpPr>
            <a:xfrm>
              <a:off x="276440" y="1101810"/>
              <a:ext cx="11609172" cy="5375190"/>
              <a:chOff x="276440" y="1101810"/>
              <a:chExt cx="11609172" cy="4572000"/>
            </a:xfrm>
          </p:grpSpPr>
          <p:cxnSp>
            <p:nvCxnSpPr>
              <p:cNvPr id="6" name="Straight Connector 5"/>
              <p:cNvCxnSpPr/>
              <p:nvPr userDrawn="1"/>
            </p:nvCxnSpPr>
            <p:spPr>
              <a:xfrm>
                <a:off x="1437357"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98274"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59191"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20108"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81025"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7241942"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402859"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9563776"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724693"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1885612"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76440" y="1101810"/>
                <a:ext cx="0" cy="457200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userDrawn="1"/>
          </p:nvCxnSpPr>
          <p:spPr>
            <a:xfrm flipH="1">
              <a:off x="269233" y="1101810"/>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69233" y="2176848"/>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269233" y="3251886"/>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69233" y="4326924"/>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269233" y="5401962"/>
              <a:ext cx="11616380" cy="0"/>
            </a:xfrm>
            <a:prstGeom prst="line">
              <a:avLst/>
            </a:prstGeom>
            <a:ln>
              <a:solidFill>
                <a:srgbClr val="0069B8">
                  <a:alpha val="25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269233" y="6477000"/>
              <a:ext cx="11616380" cy="0"/>
            </a:xfrm>
            <a:prstGeom prst="line">
              <a:avLst/>
            </a:prstGeom>
            <a:ln w="38100">
              <a:solidFill>
                <a:srgbClr val="0069B8">
                  <a:alpha val="25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9649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p:nvPr>
        </p:nvSpPr>
        <p:spPr>
          <a:xfrm>
            <a:off x="274638" y="2125664"/>
            <a:ext cx="11887199" cy="912813"/>
          </a:xfrm>
        </p:spPr>
        <p:txBody>
          <a:bodyPr/>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42532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40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166839163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98653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854361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822744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191453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300395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10374643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image" Target="../media/image2.pn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image" Target="../media/image1.png"/><Relationship Id="rId20" Type="http://schemas.openxmlformats.org/officeDocument/2006/relationships/slideLayout" Target="../slideLayouts/slideLayout51.xml"/><Relationship Id="rId41"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16.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image" Target="../media/image2.png"/><Relationship Id="rId7" Type="http://schemas.openxmlformats.org/officeDocument/2006/relationships/slideLayout" Target="../slideLayouts/slideLayout9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theme" Target="../theme/theme4.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8" Type="http://schemas.openxmlformats.org/officeDocument/2006/relationships/slideLayout" Target="../slideLayouts/slideLayout100.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image" Target="../media/image1.png"/><Relationship Id="rId20" Type="http://schemas.openxmlformats.org/officeDocument/2006/relationships/slideLayout" Target="../slideLayouts/slideLayout112.xml"/><Relationship Id="rId41" Type="http://schemas.openxmlformats.org/officeDocument/2006/relationships/slideLayout" Target="../slideLayouts/slideLayout13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47" Type="http://schemas.openxmlformats.org/officeDocument/2006/relationships/image" Target="../media/image2.png"/><Relationship Id="rId7" Type="http://schemas.openxmlformats.org/officeDocument/2006/relationships/slideLayout" Target="../slideLayouts/slideLayout14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theme" Target="../theme/theme5.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slideLayout" Target="../slideLayouts/slideLayout180.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slideLayout" Target="../slideLayouts/slideLayout179.xml"/><Relationship Id="rId8" Type="http://schemas.openxmlformats.org/officeDocument/2006/relationships/slideLayout" Target="../slideLayouts/slideLayout144.xml"/><Relationship Id="rId3" Type="http://schemas.openxmlformats.org/officeDocument/2006/relationships/slideLayout" Target="../slideLayouts/slideLayout139.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image" Target="../media/image1.png"/><Relationship Id="rId20" Type="http://schemas.openxmlformats.org/officeDocument/2006/relationships/slideLayout" Target="../slideLayouts/slideLayout156.xml"/><Relationship Id="rId41" Type="http://schemas.openxmlformats.org/officeDocument/2006/relationships/slideLayout" Target="../slideLayouts/slideLayout1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theme" Target="../theme/theme6.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6"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782338299"/>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 id="2147484314" r:id="rId36"/>
    <p:sldLayoutId id="2147484315" r:id="rId37"/>
    <p:sldLayoutId id="2147484316" r:id="rId38"/>
    <p:sldLayoutId id="2147484317" r:id="rId39"/>
    <p:sldLayoutId id="2147484318" r:id="rId40"/>
    <p:sldLayoutId id="2147484319" r:id="rId41"/>
    <p:sldLayoutId id="2147484320" r:id="rId42"/>
    <p:sldLayoutId id="2147484321" r:id="rId43"/>
    <p:sldLayoutId id="2147484322" r:id="rId4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D4380"/>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19" cstate="print">
            <a:extLst>
              <a:ext uri="{28A0092B-C50C-407E-A947-70E740481C1C}">
                <a14:useLocalDpi xmlns:a14="http://schemas.microsoft.com/office/drawing/2010/main" val="0"/>
              </a:ext>
            </a:extLst>
          </a:blip>
          <a:srcRect r="3957" b="4063"/>
          <a:stretch/>
        </p:blipFill>
        <p:spPr>
          <a:xfrm>
            <a:off x="11167" y="993"/>
            <a:ext cx="12414142" cy="6993533"/>
          </a:xfrm>
          <a:prstGeom prst="rect">
            <a:avLst/>
          </a:prstGeom>
        </p:spPr>
      </p:pic>
      <p:sp>
        <p:nvSpPr>
          <p:cNvPr id="2" name="Title Placeholder 1"/>
          <p:cNvSpPr>
            <a:spLocks noGrp="1"/>
          </p:cNvSpPr>
          <p:nvPr>
            <p:ph type="title"/>
          </p:nvPr>
        </p:nvSpPr>
        <p:spPr>
          <a:xfrm>
            <a:off x="572043" y="349171"/>
            <a:ext cx="11301996" cy="9766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2043" y="1512331"/>
            <a:ext cx="11301996" cy="45077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4"/>
          </p:nvPr>
        </p:nvSpPr>
        <p:spPr>
          <a:xfrm>
            <a:off x="9075832" y="6399061"/>
            <a:ext cx="2798207" cy="372394"/>
          </a:xfrm>
          <a:prstGeom prst="rect">
            <a:avLst/>
          </a:prstGeom>
        </p:spPr>
        <p:txBody>
          <a:bodyPr vert="horz" lIns="91440" tIns="45720" rIns="91440" bIns="45720" rtlCol="0" anchor="ctr"/>
          <a:lstStyle>
            <a:lvl1pPr algn="r">
              <a:defRPr sz="2040">
                <a:solidFill>
                  <a:srgbClr val="289FD7"/>
                </a:solidFill>
                <a:latin typeface="+mj-lt"/>
              </a:defRPr>
            </a:lvl1pPr>
          </a:lstStyle>
          <a:p>
            <a:pPr defTabSz="932597"/>
            <a:fld id="{0D099E2A-118A-4377-8F98-2DF40BCBA9FE}" type="slidenum">
              <a:rPr lang="en-US" smtClean="0"/>
              <a:pPr defTabSz="932597"/>
              <a:t>‹#›</a:t>
            </a:fld>
            <a:endParaRPr lang="en-US"/>
          </a:p>
        </p:txBody>
      </p:sp>
    </p:spTree>
    <p:extLst>
      <p:ext uri="{BB962C8B-B14F-4D97-AF65-F5344CB8AC3E}">
        <p14:creationId xmlns:p14="http://schemas.microsoft.com/office/powerpoint/2010/main" val="4060045376"/>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Lst>
  <p:timing>
    <p:tnLst>
      <p:par>
        <p:cTn id="1" dur="indefinite" restart="never" nodeType="tmRoot"/>
      </p:par>
    </p:tnLst>
  </p:timing>
  <p:hf hdr="0" ftr="0" dt="0"/>
  <p:txStyles>
    <p:titleStyle>
      <a:lvl1pPr algn="l" defTabSz="932597" rtl="0" eaLnBrk="1" latinLnBrk="0" hangingPunct="1">
        <a:lnSpc>
          <a:spcPct val="90000"/>
        </a:lnSpc>
        <a:spcBef>
          <a:spcPct val="0"/>
        </a:spcBef>
        <a:buNone/>
        <a:defRPr sz="5507" kern="1200">
          <a:solidFill>
            <a:schemeClr val="bg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3672" kern="1200">
          <a:solidFill>
            <a:schemeClr val="bg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3264" kern="1200">
          <a:solidFill>
            <a:schemeClr val="bg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856" kern="1200">
          <a:solidFill>
            <a:schemeClr val="bg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2448" kern="1200">
          <a:solidFill>
            <a:schemeClr val="bg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2448" kern="1200">
          <a:solidFill>
            <a:schemeClr val="bg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6"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114009919"/>
      </p:ext>
    </p:extLst>
  </p:cSld>
  <p:clrMap bg1="dk1" tx1="lt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 id="2147484369" r:id="rId28"/>
    <p:sldLayoutId id="2147484370" r:id="rId29"/>
    <p:sldLayoutId id="2147484371" r:id="rId30"/>
    <p:sldLayoutId id="2147484372" r:id="rId31"/>
    <p:sldLayoutId id="2147484373" r:id="rId32"/>
    <p:sldLayoutId id="2147484374" r:id="rId33"/>
    <p:sldLayoutId id="2147484375" r:id="rId34"/>
    <p:sldLayoutId id="2147484376" r:id="rId35"/>
    <p:sldLayoutId id="2147484377" r:id="rId36"/>
    <p:sldLayoutId id="2147484378" r:id="rId37"/>
    <p:sldLayoutId id="2147484379" r:id="rId38"/>
    <p:sldLayoutId id="2147484380" r:id="rId39"/>
    <p:sldLayoutId id="2147484381" r:id="rId40"/>
    <p:sldLayoutId id="2147484382" r:id="rId41"/>
    <p:sldLayoutId id="2147484383" r:id="rId42"/>
    <p:sldLayoutId id="2147484384" r:id="rId43"/>
    <p:sldLayoutId id="2147484385" r:id="rId4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6"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012839842"/>
      </p:ext>
    </p:extLst>
  </p:cSld>
  <p:clrMap bg1="dk1" tx1="lt1" bg2="dk2" tx2="lt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 id="2147484417" r:id="rId31"/>
    <p:sldLayoutId id="2147484418" r:id="rId32"/>
    <p:sldLayoutId id="2147484419" r:id="rId33"/>
    <p:sldLayoutId id="2147484420" r:id="rId34"/>
    <p:sldLayoutId id="2147484421" r:id="rId35"/>
    <p:sldLayoutId id="2147484422" r:id="rId36"/>
    <p:sldLayoutId id="2147484423" r:id="rId37"/>
    <p:sldLayoutId id="2147484424" r:id="rId38"/>
    <p:sldLayoutId id="2147484425" r:id="rId39"/>
    <p:sldLayoutId id="2147484426" r:id="rId40"/>
    <p:sldLayoutId id="2147484427" r:id="rId41"/>
    <p:sldLayoutId id="2147484428" r:id="rId42"/>
    <p:sldLayoutId id="2147484429" r:id="rId43"/>
    <p:sldLayoutId id="2147484430" r:id="rId4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7"/>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7750382"/>
      </p:ext>
    </p:extLst>
  </p:cSld>
  <p:clrMap bg1="dk1" tx1="lt1" bg2="dk2"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 id="2147484450" r:id="rId19"/>
    <p:sldLayoutId id="2147484451" r:id="rId20"/>
    <p:sldLayoutId id="2147484452" r:id="rId21"/>
    <p:sldLayoutId id="2147484453" r:id="rId22"/>
    <p:sldLayoutId id="2147484454" r:id="rId23"/>
    <p:sldLayoutId id="2147484455" r:id="rId24"/>
    <p:sldLayoutId id="2147484456"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demo.cloudapp.net/"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31.emf"/><Relationship Id="rId5" Type="http://schemas.openxmlformats.org/officeDocument/2006/relationships/image" Target="../media/image28.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33.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8.emf"/><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2" Type="http://schemas.openxmlformats.org/officeDocument/2006/relationships/hyperlink" Target="http://www.opsgilit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42.xml"/><Relationship Id="rId5" Type="http://schemas.openxmlformats.org/officeDocument/2006/relationships/image" Target="../media/image31.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0.emf"/><Relationship Id="rId7" Type="http://schemas.openxmlformats.org/officeDocument/2006/relationships/hyperlink" Target="https://spintranet/" TargetMode="External"/><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2" Type="http://schemas.openxmlformats.org/officeDocument/2006/relationships/hyperlink" Target="http://spintranet/" TargetMode="Externa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41.emf"/><Relationship Id="rId5" Type="http://schemas.openxmlformats.org/officeDocument/2006/relationships/image" Target="../media/image34.pn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hyperlink" Target="http://msdn.microsoft.com/en-us/library/azure/jj156075.aspx" TargetMode="Externa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0.emf"/><Relationship Id="rId7"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45.png"/><Relationship Id="rId2" Type="http://schemas.openxmlformats.org/officeDocument/2006/relationships/image" Target="../media/image28.emf"/><Relationship Id="rId1" Type="http://schemas.openxmlformats.org/officeDocument/2006/relationships/slideLayout" Target="../slideLayouts/slideLayout4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28.emf"/><Relationship Id="rId7"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48.emf"/><Relationship Id="rId5" Type="http://schemas.openxmlformats.org/officeDocument/2006/relationships/image" Target="../media/image47.emf"/><Relationship Id="rId10" Type="http://schemas.openxmlformats.org/officeDocument/2006/relationships/image" Target="../media/image41.emf"/><Relationship Id="rId4" Type="http://schemas.openxmlformats.org/officeDocument/2006/relationships/image" Target="../media/image46.emf"/><Relationship Id="rId9" Type="http://schemas.openxmlformats.org/officeDocument/2006/relationships/image" Target="../media/image3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9.emf"/><Relationship Id="rId2" Type="http://schemas.openxmlformats.org/officeDocument/2006/relationships/image" Target="../media/image28.emf"/><Relationship Id="rId1" Type="http://schemas.openxmlformats.org/officeDocument/2006/relationships/slideLayout" Target="../slideLayouts/slideLayout4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0.emf"/><Relationship Id="rId1" Type="http://schemas.openxmlformats.org/officeDocument/2006/relationships/slideLayout" Target="../slideLayouts/slideLayout42.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emf"/><Relationship Id="rId1" Type="http://schemas.openxmlformats.org/officeDocument/2006/relationships/slideLayout" Target="../slideLayouts/slideLayout42.xml"/><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hyperlink" Target="http://go.microsoft.com/fwlink/?LinkId=306266"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hyperlink" Target="http://go.microsoft.com/fwlink/?LinkId=30626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msdn.microsoft.com/en-us/library/azure/jj156090.aspx"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hyperlink" Target="http://azure.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44.xm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azure/azure-sdk-tools-samples" TargetMode="External"/><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hyperlink" Target="http://msdn.microsoft.com/en-us/library/dn249504.aspx" TargetMode="External"/><Relationship Id="rId2" Type="http://schemas.openxmlformats.org/officeDocument/2006/relationships/hyperlink" Target="http://msdn.microsoft.com/en-us/library/windowsazure/jj870962.aspx" TargetMode="External"/><Relationship Id="rId1" Type="http://schemas.openxmlformats.org/officeDocument/2006/relationships/slideLayout" Target="../slideLayouts/slideLayout43.xml"/><Relationship Id="rId5" Type="http://schemas.openxmlformats.org/officeDocument/2006/relationships/hyperlink" Target="http://www.microsoft.com/en-us/download/details.aspx?id=38428" TargetMode="External"/><Relationship Id="rId4" Type="http://schemas.openxmlformats.org/officeDocument/2006/relationships/hyperlink" Target="http://channel9.msdn.com/Events/TechEd/Europe/2013/MDC-B30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8.xml"/><Relationship Id="rId1" Type="http://schemas.openxmlformats.org/officeDocument/2006/relationships/slideLayout" Target="../slideLayouts/slideLayout205.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 Introduction</a:t>
            </a:r>
            <a:endParaRPr lang="en-US" dirty="0"/>
          </a:p>
        </p:txBody>
      </p:sp>
      <p:sp>
        <p:nvSpPr>
          <p:cNvPr id="5" name="Text Placeholder 4"/>
          <p:cNvSpPr>
            <a:spLocks noGrp="1"/>
          </p:cNvSpPr>
          <p:nvPr>
            <p:ph type="body" sz="quarter" idx="11"/>
          </p:nvPr>
        </p:nvSpPr>
        <p:spPr>
          <a:xfrm>
            <a:off x="284686" y="1912838"/>
            <a:ext cx="8012584" cy="5541380"/>
          </a:xfrm>
        </p:spPr>
        <p:txBody>
          <a:bodyPr/>
          <a:lstStyle/>
          <a:p>
            <a:pPr>
              <a:buSzPct val="80000"/>
            </a:pPr>
            <a:r>
              <a:rPr lang="en-US" sz="2448" dirty="0">
                <a:solidFill>
                  <a:schemeClr val="tx2"/>
                </a:solidFill>
              </a:rPr>
              <a:t>Cloud Service</a:t>
            </a:r>
          </a:p>
          <a:p>
            <a:pPr>
              <a:buSzPct val="80000"/>
            </a:pPr>
            <a:r>
              <a:rPr lang="en-US" sz="2040" dirty="0">
                <a:solidFill>
                  <a:schemeClr val="tx1"/>
                </a:solidFill>
              </a:rPr>
              <a:t>A container for VMs that acts as a network and security boundary.</a:t>
            </a:r>
          </a:p>
          <a:p>
            <a:pPr>
              <a:buSzPct val="80000"/>
            </a:pPr>
            <a:r>
              <a:rPr lang="en-US" sz="2040" dirty="0">
                <a:solidFill>
                  <a:schemeClr val="tx1"/>
                </a:solidFill>
              </a:rPr>
              <a:t>Allow external traffic into one or more VMs create an endpoint.</a:t>
            </a:r>
          </a:p>
          <a:p>
            <a:endParaRPr lang="en-US" sz="2040" dirty="0">
              <a:solidFill>
                <a:schemeClr val="tx2"/>
              </a:solidFill>
            </a:endParaRPr>
          </a:p>
          <a:p>
            <a:r>
              <a:rPr lang="en-US" sz="2040" dirty="0">
                <a:solidFill>
                  <a:schemeClr val="tx2"/>
                </a:solidFill>
              </a:rPr>
              <a:t>Cloud Service IP Address</a:t>
            </a:r>
          </a:p>
          <a:p>
            <a:r>
              <a:rPr lang="en-US" sz="2040" dirty="0"/>
              <a:t>Cloud service URL is mapped to a public IP </a:t>
            </a:r>
            <a:r>
              <a:rPr lang="en-US" sz="2040" dirty="0">
                <a:hlinkClick r:id="rId3"/>
              </a:rPr>
              <a:t>http://spdemo.cloudapp.net</a:t>
            </a:r>
            <a:r>
              <a:rPr lang="en-US" sz="2040" dirty="0"/>
              <a:t> = 137.135.67.36</a:t>
            </a:r>
          </a:p>
          <a:p>
            <a:r>
              <a:rPr lang="en-US" sz="2040" dirty="0"/>
              <a:t>All external traffic to virtual machines uses this IP.</a:t>
            </a:r>
          </a:p>
          <a:p>
            <a:r>
              <a:rPr lang="en-US" sz="2040" dirty="0"/>
              <a:t>IP can be lost if all VMs are de-allocated (unless using a reserved IP).</a:t>
            </a:r>
          </a:p>
          <a:p>
            <a:pPr>
              <a:buSzPct val="80000"/>
            </a:pPr>
            <a:endParaRPr lang="en-US" sz="2448" dirty="0">
              <a:solidFill>
                <a:schemeClr val="tx2"/>
              </a:solidFill>
            </a:endParaRPr>
          </a:p>
          <a:p>
            <a:pPr>
              <a:buSzPct val="80000"/>
            </a:pPr>
            <a:r>
              <a:rPr lang="en-US" sz="2448" dirty="0">
                <a:solidFill>
                  <a:schemeClr val="tx2"/>
                </a:solidFill>
              </a:rPr>
              <a:t>Input Endpoints</a:t>
            </a:r>
          </a:p>
          <a:p>
            <a:pPr>
              <a:buSzPct val="80000"/>
            </a:pPr>
            <a:r>
              <a:rPr lang="en-US" sz="2040" dirty="0">
                <a:solidFill>
                  <a:schemeClr val="tx1"/>
                </a:solidFill>
              </a:rPr>
              <a:t>Port forwarding (mapping a public port to a private port).</a:t>
            </a:r>
          </a:p>
          <a:p>
            <a:pPr>
              <a:buSzPct val="80000"/>
            </a:pPr>
            <a:r>
              <a:rPr lang="en-US" sz="2040" dirty="0">
                <a:solidFill>
                  <a:schemeClr val="tx1"/>
                </a:solidFill>
              </a:rPr>
              <a:t>Load Balancing (External VIP and Internal)</a:t>
            </a:r>
          </a:p>
          <a:p>
            <a:pPr>
              <a:buSzPct val="80000"/>
            </a:pPr>
            <a:endParaRPr lang="en-US" sz="2040" dirty="0">
              <a:solidFill>
                <a:schemeClr val="tx1"/>
              </a:solidFill>
            </a:endParaRPr>
          </a:p>
          <a:p>
            <a:endParaRPr lang="en-US" sz="2040" dirty="0"/>
          </a:p>
        </p:txBody>
      </p:sp>
      <p:sp>
        <p:nvSpPr>
          <p:cNvPr id="6" name="Rectangle 5"/>
          <p:cNvSpPr/>
          <p:nvPr/>
        </p:nvSpPr>
        <p:spPr bwMode="auto">
          <a:xfrm>
            <a:off x="8867657" y="3804231"/>
            <a:ext cx="2748725" cy="2215889"/>
          </a:xfrm>
          <a:prstGeom prst="rect">
            <a:avLst/>
          </a:prstGeom>
          <a:solidFill>
            <a:schemeClr val="tx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 name="Picture 6"/>
          <p:cNvPicPr>
            <a:picLocks noChangeAspect="1"/>
          </p:cNvPicPr>
          <p:nvPr/>
        </p:nvPicPr>
        <p:blipFill>
          <a:blip r:embed="rId4"/>
          <a:stretch>
            <a:fillRect/>
          </a:stretch>
        </p:blipFill>
        <p:spPr>
          <a:xfrm>
            <a:off x="9847731" y="3277203"/>
            <a:ext cx="788575" cy="527028"/>
          </a:xfrm>
          <a:prstGeom prst="rect">
            <a:avLst/>
          </a:prstGeom>
        </p:spPr>
      </p:pic>
      <p:pic>
        <p:nvPicPr>
          <p:cNvPr id="8" name="Picture 7"/>
          <p:cNvPicPr>
            <a:picLocks noChangeAspect="1"/>
          </p:cNvPicPr>
          <p:nvPr/>
        </p:nvPicPr>
        <p:blipFill>
          <a:blip r:embed="rId5"/>
          <a:stretch>
            <a:fillRect/>
          </a:stretch>
        </p:blipFill>
        <p:spPr>
          <a:xfrm>
            <a:off x="9935686" y="4347435"/>
            <a:ext cx="611671" cy="488780"/>
          </a:xfrm>
          <a:prstGeom prst="rect">
            <a:avLst/>
          </a:prstGeom>
        </p:spPr>
      </p:pic>
      <p:cxnSp>
        <p:nvCxnSpPr>
          <p:cNvPr id="10" name="Straight Arrow Connector 9"/>
          <p:cNvCxnSpPr>
            <a:stCxn id="6" idx="0"/>
            <a:endCxn id="8" idx="0"/>
          </p:cNvCxnSpPr>
          <p:nvPr/>
        </p:nvCxnSpPr>
        <p:spPr>
          <a:xfrm flipH="1">
            <a:off x="10241522" y="3804231"/>
            <a:ext cx="498" cy="5432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9833632" y="4914706"/>
            <a:ext cx="936153"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SPDEMO</a:t>
            </a:r>
          </a:p>
        </p:txBody>
      </p:sp>
      <p:pic>
        <p:nvPicPr>
          <p:cNvPr id="14" name="Picture 13"/>
          <p:cNvPicPr>
            <a:picLocks noChangeAspect="1"/>
          </p:cNvPicPr>
          <p:nvPr/>
        </p:nvPicPr>
        <p:blipFill>
          <a:blip r:embed="rId6"/>
          <a:stretch>
            <a:fillRect/>
          </a:stretch>
        </p:blipFill>
        <p:spPr>
          <a:xfrm rot="5400000">
            <a:off x="9951089" y="2984167"/>
            <a:ext cx="501821" cy="199417"/>
          </a:xfrm>
          <a:prstGeom prst="rect">
            <a:avLst/>
          </a:prstGeom>
        </p:spPr>
      </p:pic>
      <p:sp>
        <p:nvSpPr>
          <p:cNvPr id="20" name="Rectangle 19"/>
          <p:cNvSpPr/>
          <p:nvPr/>
        </p:nvSpPr>
        <p:spPr bwMode="auto">
          <a:xfrm>
            <a:off x="8810256" y="1907802"/>
            <a:ext cx="2828239" cy="6064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FFFFFF">
                    <a:alpha val="99000"/>
                  </a:srgbClr>
                </a:solidFill>
              </a:rPr>
              <a:t>spdemo.cloudapp.net</a:t>
            </a:r>
          </a:p>
          <a:p>
            <a:pPr algn="ctr" defTabSz="930922" fontAlgn="base">
              <a:spcBef>
                <a:spcPct val="0"/>
              </a:spcBef>
              <a:spcAft>
                <a:spcPct val="0"/>
              </a:spcAft>
            </a:pPr>
            <a:r>
              <a:rPr lang="en-US" sz="1632" dirty="0">
                <a:ln>
                  <a:solidFill>
                    <a:srgbClr val="000000">
                      <a:alpha val="0"/>
                    </a:srgbClr>
                  </a:solidFill>
                </a:ln>
                <a:solidFill>
                  <a:srgbClr val="FFFFFF">
                    <a:alpha val="99000"/>
                  </a:srgbClr>
                </a:solidFill>
              </a:rPr>
              <a:t>137.135.67.36</a:t>
            </a:r>
          </a:p>
        </p:txBody>
      </p:sp>
      <p:sp>
        <p:nvSpPr>
          <p:cNvPr id="16" name="Rectangle 15"/>
          <p:cNvSpPr/>
          <p:nvPr/>
        </p:nvSpPr>
        <p:spPr bwMode="auto">
          <a:xfrm>
            <a:off x="8852767" y="5646653"/>
            <a:ext cx="2828239"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spdemo.cloudapp.net</a:t>
            </a:r>
          </a:p>
        </p:txBody>
      </p:sp>
      <p:sp>
        <p:nvSpPr>
          <p:cNvPr id="19" name="Rectangle 18"/>
          <p:cNvSpPr/>
          <p:nvPr/>
        </p:nvSpPr>
        <p:spPr bwMode="auto">
          <a:xfrm>
            <a:off x="8440884" y="3087044"/>
            <a:ext cx="1526983" cy="6064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FFFFFF">
                    <a:alpha val="99000"/>
                  </a:srgbClr>
                </a:solidFill>
              </a:rPr>
              <a:t>Public Port 80 </a:t>
            </a:r>
          </a:p>
          <a:p>
            <a:pPr algn="ctr" defTabSz="930922" fontAlgn="base">
              <a:spcBef>
                <a:spcPct val="0"/>
              </a:spcBef>
              <a:spcAft>
                <a:spcPct val="0"/>
              </a:spcAft>
            </a:pPr>
            <a:r>
              <a:rPr lang="en-US" sz="1632" dirty="0">
                <a:ln>
                  <a:solidFill>
                    <a:srgbClr val="000000">
                      <a:alpha val="0"/>
                    </a:srgbClr>
                  </a:solidFill>
                </a:ln>
                <a:solidFill>
                  <a:srgbClr val="FFFFFF">
                    <a:alpha val="99000"/>
                  </a:srgbClr>
                </a:solidFill>
              </a:rPr>
              <a:t>Local Port 80</a:t>
            </a:r>
          </a:p>
        </p:txBody>
      </p:sp>
    </p:spTree>
    <p:extLst>
      <p:ext uri="{BB962C8B-B14F-4D97-AF65-F5344CB8AC3E}">
        <p14:creationId xmlns:p14="http://schemas.microsoft.com/office/powerpoint/2010/main" val="27477584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IP Addresses</a:t>
            </a:r>
            <a:endParaRPr lang="en-US" dirty="0"/>
          </a:p>
        </p:txBody>
      </p:sp>
      <p:sp>
        <p:nvSpPr>
          <p:cNvPr id="3" name="Text Placeholder 2"/>
          <p:cNvSpPr>
            <a:spLocks noGrp="1"/>
          </p:cNvSpPr>
          <p:nvPr>
            <p:ph type="body" sz="quarter" idx="10"/>
          </p:nvPr>
        </p:nvSpPr>
        <p:spPr>
          <a:xfrm>
            <a:off x="139364" y="1212849"/>
            <a:ext cx="12296229" cy="5006499"/>
          </a:xfrm>
        </p:spPr>
        <p:txBody>
          <a:bodyPr/>
          <a:lstStyle/>
          <a:p>
            <a:endParaRPr lang="en-US" sz="4896" dirty="0">
              <a:solidFill>
                <a:schemeClr val="tx2"/>
              </a:solidFill>
            </a:endParaRPr>
          </a:p>
          <a:p>
            <a:r>
              <a:rPr lang="en-US" sz="3672" dirty="0">
                <a:solidFill>
                  <a:schemeClr val="tx2"/>
                </a:solidFill>
              </a:rPr>
              <a:t>New Feature for Virtual Machines </a:t>
            </a:r>
          </a:p>
          <a:p>
            <a:r>
              <a:rPr lang="en-US" sz="2448" dirty="0"/>
              <a:t>Persistent External IP address for Cloud Service</a:t>
            </a:r>
          </a:p>
          <a:p>
            <a:r>
              <a:rPr lang="en-US" sz="2448" dirty="0"/>
              <a:t>IP Survives even if all virtual machines are de-allocated.</a:t>
            </a:r>
          </a:p>
          <a:p>
            <a:endParaRPr lang="en-US" sz="1632" dirty="0"/>
          </a:p>
          <a:p>
            <a:endParaRPr lang="en-US" sz="1632" dirty="0"/>
          </a:p>
          <a:p>
            <a:endParaRPr lang="en-US" sz="1632" dirty="0"/>
          </a:p>
          <a:p>
            <a:r>
              <a:rPr lang="en-US" sz="2040" dirty="0"/>
              <a:t>New-</a:t>
            </a:r>
            <a:r>
              <a:rPr lang="en-US" sz="2040" dirty="0" err="1"/>
              <a:t>AzureReservedIP</a:t>
            </a:r>
            <a:r>
              <a:rPr lang="en-US" sz="2040" dirty="0"/>
              <a:t> -</a:t>
            </a:r>
            <a:r>
              <a:rPr lang="en-US" sz="2040" dirty="0" err="1"/>
              <a:t>ReservedIPName</a:t>
            </a:r>
            <a:r>
              <a:rPr lang="en-US" sz="2040" dirty="0"/>
              <a:t> "</a:t>
            </a:r>
            <a:r>
              <a:rPr lang="en-US" sz="2040" dirty="0" err="1"/>
              <a:t>SharePointIP</a:t>
            </a:r>
            <a:r>
              <a:rPr lang="en-US" sz="2040" dirty="0"/>
              <a:t>" -Location "West US" -Label "SPIP"</a:t>
            </a:r>
          </a:p>
          <a:p>
            <a:endParaRPr lang="en-US" sz="2040" dirty="0"/>
          </a:p>
          <a:p>
            <a:r>
              <a:rPr lang="en-US" sz="2040" dirty="0"/>
              <a:t>New-</a:t>
            </a:r>
            <a:r>
              <a:rPr lang="en-US" sz="2040" dirty="0" err="1"/>
              <a:t>AzureVM</a:t>
            </a:r>
            <a:r>
              <a:rPr lang="en-US" sz="2040" dirty="0"/>
              <a:t> &lt;VM Creation </a:t>
            </a:r>
            <a:r>
              <a:rPr lang="en-US" sz="2040" dirty="0" err="1"/>
              <a:t>Params</a:t>
            </a:r>
            <a:r>
              <a:rPr lang="en-US" sz="2040" dirty="0"/>
              <a:t>&gt; -</a:t>
            </a:r>
            <a:r>
              <a:rPr lang="en-US" sz="2040" dirty="0" err="1"/>
              <a:t>ReservedIPName</a:t>
            </a:r>
            <a:r>
              <a:rPr lang="en-US" sz="2040" dirty="0"/>
              <a:t> "</a:t>
            </a:r>
            <a:r>
              <a:rPr lang="en-US" sz="2040" dirty="0" err="1"/>
              <a:t>SharePointIP</a:t>
            </a:r>
            <a:r>
              <a:rPr lang="en-US" sz="2040" dirty="0"/>
              <a:t>" </a:t>
            </a:r>
            <a:endParaRPr lang="en-US" sz="5507" dirty="0"/>
          </a:p>
          <a:p>
            <a:endParaRPr lang="en-US" sz="4896" dirty="0"/>
          </a:p>
        </p:txBody>
      </p:sp>
    </p:spTree>
    <p:extLst>
      <p:ext uri="{BB962C8B-B14F-4D97-AF65-F5344CB8AC3E}">
        <p14:creationId xmlns:p14="http://schemas.microsoft.com/office/powerpoint/2010/main" val="39818388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9529353" y="2533572"/>
            <a:ext cx="2275164" cy="3738266"/>
          </a:xfrm>
          <a:prstGeom prst="rect">
            <a:avLst/>
          </a:prstGeom>
          <a:solidFill>
            <a:schemeClr val="tx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 name="Picture 2"/>
          <p:cNvPicPr>
            <a:picLocks noChangeAspect="1"/>
          </p:cNvPicPr>
          <p:nvPr/>
        </p:nvPicPr>
        <p:blipFill>
          <a:blip r:embed="rId3"/>
          <a:stretch>
            <a:fillRect/>
          </a:stretch>
        </p:blipFill>
        <p:spPr>
          <a:xfrm>
            <a:off x="9597552" y="3014113"/>
            <a:ext cx="2055549" cy="2944436"/>
          </a:xfrm>
          <a:prstGeom prst="rect">
            <a:avLst/>
          </a:prstGeom>
        </p:spPr>
      </p:pic>
      <p:sp>
        <p:nvSpPr>
          <p:cNvPr id="2" name="Title 1"/>
          <p:cNvSpPr>
            <a:spLocks noGrp="1"/>
          </p:cNvSpPr>
          <p:nvPr>
            <p:ph type="title"/>
          </p:nvPr>
        </p:nvSpPr>
        <p:spPr/>
        <p:txBody>
          <a:bodyPr/>
          <a:lstStyle/>
          <a:p>
            <a:r>
              <a:rPr lang="en-US" dirty="0" smtClean="0"/>
              <a:t>Microsoft Azure Storage</a:t>
            </a:r>
            <a:endParaRPr lang="en-US" dirty="0"/>
          </a:p>
        </p:txBody>
      </p:sp>
      <p:sp>
        <p:nvSpPr>
          <p:cNvPr id="4" name="Text Placeholder 3"/>
          <p:cNvSpPr>
            <a:spLocks noGrp="1"/>
          </p:cNvSpPr>
          <p:nvPr>
            <p:ph type="body" sz="quarter" idx="11"/>
          </p:nvPr>
        </p:nvSpPr>
        <p:spPr>
          <a:xfrm>
            <a:off x="275481" y="1795137"/>
            <a:ext cx="11887878" cy="1975043"/>
          </a:xfrm>
        </p:spPr>
        <p:txBody>
          <a:bodyPr/>
          <a:lstStyle/>
          <a:p>
            <a:r>
              <a:rPr lang="en-US" sz="3672" dirty="0"/>
              <a:t>Durable and Highly Scalable Cloud Storage</a:t>
            </a:r>
          </a:p>
          <a:p>
            <a:r>
              <a:rPr lang="en-US" sz="2448" dirty="0">
                <a:solidFill>
                  <a:schemeClr val="tx1"/>
                </a:solidFill>
              </a:rPr>
              <a:t>SharePoint Virtual Machine Disk Storage</a:t>
            </a:r>
          </a:p>
          <a:p>
            <a:r>
              <a:rPr lang="en-US" sz="2448" dirty="0">
                <a:solidFill>
                  <a:schemeClr val="tx1"/>
                </a:solidFill>
              </a:rPr>
              <a:t>Storage Accounts are Created per Region</a:t>
            </a:r>
          </a:p>
          <a:p>
            <a:r>
              <a:rPr lang="en-US" sz="2448" dirty="0">
                <a:solidFill>
                  <a:schemeClr val="tx1"/>
                </a:solidFill>
              </a:rPr>
              <a:t>Upload Existing SharePoint VHDs to Storage with PowerShell</a:t>
            </a:r>
            <a:endParaRPr lang="en-US" sz="3264" dirty="0">
              <a:solidFill>
                <a:schemeClr val="tx1"/>
              </a:solidFill>
            </a:endParaRPr>
          </a:p>
        </p:txBody>
      </p:sp>
      <p:sp>
        <p:nvSpPr>
          <p:cNvPr id="7" name="TextBox 6"/>
          <p:cNvSpPr txBox="1"/>
          <p:nvPr/>
        </p:nvSpPr>
        <p:spPr>
          <a:xfrm>
            <a:off x="5882816" y="4835981"/>
            <a:ext cx="2980727" cy="1210033"/>
          </a:xfrm>
          <a:prstGeom prst="rect">
            <a:avLst/>
          </a:prstGeom>
          <a:noFill/>
        </p:spPr>
        <p:txBody>
          <a:bodyPr wrap="square" lIns="0" tIns="0" rIns="0" bIns="0" rtlCol="0">
            <a:spAutoFit/>
          </a:bodyPr>
          <a:lstStyle/>
          <a:p>
            <a:pPr defTabSz="932597">
              <a:lnSpc>
                <a:spcPct val="90000"/>
              </a:lnSpc>
              <a:spcBef>
                <a:spcPct val="20000"/>
              </a:spcBef>
              <a:buSzPct val="80000"/>
            </a:pPr>
            <a:r>
              <a:rPr lang="en-US" sz="1836" dirty="0">
                <a:solidFill>
                  <a:srgbClr val="FFFFFF"/>
                </a:solidFill>
              </a:rPr>
              <a:t>C: OS Disk (127 GB)</a:t>
            </a:r>
          </a:p>
          <a:p>
            <a:pPr defTabSz="932597">
              <a:lnSpc>
                <a:spcPct val="90000"/>
              </a:lnSpc>
              <a:spcBef>
                <a:spcPct val="20000"/>
              </a:spcBef>
              <a:buSzPct val="80000"/>
            </a:pPr>
            <a:r>
              <a:rPr lang="en-US" sz="1836" dirty="0">
                <a:solidFill>
                  <a:srgbClr val="FFFFFF"/>
                </a:solidFill>
              </a:rPr>
              <a:t>D: Local Temporary Storage</a:t>
            </a:r>
          </a:p>
          <a:p>
            <a:pPr defTabSz="932597">
              <a:lnSpc>
                <a:spcPct val="90000"/>
              </a:lnSpc>
              <a:spcBef>
                <a:spcPct val="20000"/>
              </a:spcBef>
              <a:buSzPct val="80000"/>
            </a:pPr>
            <a:r>
              <a:rPr lang="en-US" sz="1836" dirty="0">
                <a:solidFill>
                  <a:srgbClr val="FFFFFF"/>
                </a:solidFill>
              </a:rPr>
              <a:t>F: Data Disk (500 GB)</a:t>
            </a:r>
          </a:p>
          <a:p>
            <a:pPr defTabSz="932597">
              <a:lnSpc>
                <a:spcPct val="90000"/>
              </a:lnSpc>
              <a:spcBef>
                <a:spcPct val="20000"/>
              </a:spcBef>
              <a:buSzPct val="80000"/>
            </a:pPr>
            <a:r>
              <a:rPr lang="en-US" sz="1836" dirty="0">
                <a:solidFill>
                  <a:srgbClr val="FFFFFF"/>
                </a:solidFill>
              </a:rPr>
              <a:t>G: Data Disk (1 TB)</a:t>
            </a:r>
          </a:p>
        </p:txBody>
      </p:sp>
      <p:cxnSp>
        <p:nvCxnSpPr>
          <p:cNvPr id="9" name="Straight Arrow Connector 8"/>
          <p:cNvCxnSpPr/>
          <p:nvPr/>
        </p:nvCxnSpPr>
        <p:spPr>
          <a:xfrm flipV="1">
            <a:off x="8019120" y="3421648"/>
            <a:ext cx="1688126" cy="13700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930580" y="4574128"/>
            <a:ext cx="2871505" cy="129228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97583" y="4637990"/>
            <a:ext cx="1594177" cy="83555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5041823" y="4946197"/>
            <a:ext cx="638236" cy="632146"/>
          </a:xfrm>
          <a:prstGeom prst="rect">
            <a:avLst/>
          </a:prstGeom>
        </p:spPr>
      </p:pic>
      <p:pic>
        <p:nvPicPr>
          <p:cNvPr id="23" name="Picture 22"/>
          <p:cNvPicPr>
            <a:picLocks noChangeAspect="1"/>
          </p:cNvPicPr>
          <p:nvPr/>
        </p:nvPicPr>
        <p:blipFill>
          <a:blip r:embed="rId5"/>
          <a:stretch>
            <a:fillRect/>
          </a:stretch>
        </p:blipFill>
        <p:spPr>
          <a:xfrm>
            <a:off x="10969848" y="4375915"/>
            <a:ext cx="334810" cy="415777"/>
          </a:xfrm>
          <a:prstGeom prst="rect">
            <a:avLst/>
          </a:prstGeom>
          <a:solidFill>
            <a:schemeClr val="tx1"/>
          </a:solidFill>
          <a:ln>
            <a:noFill/>
          </a:ln>
        </p:spPr>
      </p:pic>
      <p:pic>
        <p:nvPicPr>
          <p:cNvPr id="24" name="Picture 23"/>
          <p:cNvPicPr>
            <a:picLocks noChangeAspect="1"/>
          </p:cNvPicPr>
          <p:nvPr/>
        </p:nvPicPr>
        <p:blipFill>
          <a:blip r:embed="rId5"/>
          <a:stretch>
            <a:fillRect/>
          </a:stretch>
        </p:blipFill>
        <p:spPr>
          <a:xfrm>
            <a:off x="9928965" y="3334413"/>
            <a:ext cx="334810" cy="415777"/>
          </a:xfrm>
          <a:prstGeom prst="rect">
            <a:avLst/>
          </a:prstGeom>
          <a:solidFill>
            <a:schemeClr val="tx1"/>
          </a:solidFill>
          <a:ln>
            <a:noFill/>
          </a:ln>
        </p:spPr>
      </p:pic>
      <p:pic>
        <p:nvPicPr>
          <p:cNvPr id="25" name="Picture 24"/>
          <p:cNvPicPr>
            <a:picLocks noChangeAspect="1"/>
          </p:cNvPicPr>
          <p:nvPr/>
        </p:nvPicPr>
        <p:blipFill>
          <a:blip r:embed="rId5"/>
          <a:stretch>
            <a:fillRect/>
          </a:stretch>
        </p:blipFill>
        <p:spPr>
          <a:xfrm>
            <a:off x="9931336" y="4385984"/>
            <a:ext cx="334810" cy="415777"/>
          </a:xfrm>
          <a:prstGeom prst="rect">
            <a:avLst/>
          </a:prstGeom>
          <a:solidFill>
            <a:schemeClr val="tx1"/>
          </a:solidFill>
          <a:ln>
            <a:noFill/>
          </a:ln>
        </p:spPr>
      </p:pic>
      <p:sp>
        <p:nvSpPr>
          <p:cNvPr id="10" name="TextBox 9"/>
          <p:cNvSpPr txBox="1"/>
          <p:nvPr/>
        </p:nvSpPr>
        <p:spPr>
          <a:xfrm>
            <a:off x="9529353" y="2515910"/>
            <a:ext cx="2363705" cy="527358"/>
          </a:xfrm>
          <a:prstGeom prst="rect">
            <a:avLst/>
          </a:prstGeom>
          <a:noFill/>
        </p:spPr>
        <p:txBody>
          <a:bodyPr wrap="square" lIns="186521" tIns="149217" rIns="186521" bIns="149217" rtlCol="0">
            <a:spAutoFit/>
          </a:bodyPr>
          <a:lstStyle/>
          <a:p>
            <a:pPr defTabSz="932597">
              <a:lnSpc>
                <a:spcPct val="90000"/>
              </a:lnSpc>
              <a:spcAft>
                <a:spcPts val="612"/>
              </a:spcAft>
            </a:pPr>
            <a:r>
              <a:rPr lang="en-US" sz="1632" dirty="0" err="1">
                <a:solidFill>
                  <a:srgbClr val="000000"/>
                </a:solidFill>
              </a:rPr>
              <a:t>spstorage</a:t>
            </a:r>
            <a:r>
              <a:rPr lang="en-US" sz="1632" dirty="0">
                <a:solidFill>
                  <a:srgbClr val="000000"/>
                </a:solidFill>
              </a:rPr>
              <a:t> - West US</a:t>
            </a:r>
          </a:p>
        </p:txBody>
      </p:sp>
    </p:spTree>
    <p:extLst>
      <p:ext uri="{BB962C8B-B14F-4D97-AF65-F5344CB8AC3E}">
        <p14:creationId xmlns:p14="http://schemas.microsoft.com/office/powerpoint/2010/main" val="4276767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
            </a:r>
            <a:br>
              <a:rPr lang="en-US" dirty="0" smtClean="0"/>
            </a:br>
            <a:r>
              <a:rPr lang="en-US" sz="4896" dirty="0"/>
              <a:t>Getting Started with SharePoint in Infrastructure Services</a:t>
            </a:r>
            <a:endParaRPr lang="en-US" dirty="0"/>
          </a:p>
        </p:txBody>
      </p:sp>
      <p:sp>
        <p:nvSpPr>
          <p:cNvPr id="5" name="Text Placeholder 4"/>
          <p:cNvSpPr>
            <a:spLocks noGrp="1"/>
          </p:cNvSpPr>
          <p:nvPr>
            <p:ph type="body" sz="quarter" idx="12"/>
          </p:nvPr>
        </p:nvSpPr>
        <p:spPr>
          <a:xfrm>
            <a:off x="275483" y="5164932"/>
            <a:ext cx="8228422" cy="1829593"/>
          </a:xfrm>
        </p:spPr>
        <p:txBody>
          <a:bodyPr/>
          <a:lstStyle/>
          <a:p>
            <a:r>
              <a:rPr lang="en-US" dirty="0" smtClean="0"/>
              <a:t>Michael Washam</a:t>
            </a:r>
            <a:endParaRPr lang="en-US" dirty="0"/>
          </a:p>
        </p:txBody>
      </p:sp>
    </p:spTree>
    <p:extLst>
      <p:ext uri="{BB962C8B-B14F-4D97-AF65-F5344CB8AC3E}">
        <p14:creationId xmlns:p14="http://schemas.microsoft.com/office/powerpoint/2010/main" val="3825911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farms in Microsoft Azure</a:t>
            </a:r>
            <a:endParaRPr lang="en-US" dirty="0"/>
          </a:p>
        </p:txBody>
      </p:sp>
      <p:sp>
        <p:nvSpPr>
          <p:cNvPr id="3" name="Text Placeholder 2"/>
          <p:cNvSpPr>
            <a:spLocks noGrp="1"/>
          </p:cNvSpPr>
          <p:nvPr>
            <p:ph type="body" sz="quarter" idx="11"/>
          </p:nvPr>
        </p:nvSpPr>
        <p:spPr>
          <a:xfrm>
            <a:off x="502142" y="1365541"/>
            <a:ext cx="6959055" cy="5842793"/>
          </a:xfrm>
        </p:spPr>
        <p:txBody>
          <a:bodyPr/>
          <a:lstStyle/>
          <a:p>
            <a:r>
              <a:rPr lang="en-US" sz="3876" dirty="0">
                <a:solidFill>
                  <a:schemeClr val="tx2"/>
                </a:solidFill>
              </a:rPr>
              <a:t>Scenarios</a:t>
            </a:r>
          </a:p>
          <a:p>
            <a:r>
              <a:rPr lang="en-US" sz="2856" dirty="0"/>
              <a:t>Production Internet</a:t>
            </a:r>
          </a:p>
          <a:p>
            <a:r>
              <a:rPr lang="en-US" sz="2856" dirty="0"/>
              <a:t>Development or Test</a:t>
            </a:r>
          </a:p>
          <a:p>
            <a:r>
              <a:rPr lang="en-US" sz="2856" dirty="0"/>
              <a:t>Demo Environment </a:t>
            </a:r>
          </a:p>
          <a:p>
            <a:endParaRPr lang="en-US" sz="2856" dirty="0"/>
          </a:p>
          <a:p>
            <a:r>
              <a:rPr lang="en-US" sz="3876" dirty="0">
                <a:solidFill>
                  <a:schemeClr val="tx2"/>
                </a:solidFill>
              </a:rPr>
              <a:t>Concepts</a:t>
            </a:r>
          </a:p>
          <a:p>
            <a:r>
              <a:rPr lang="en-US" sz="2856" dirty="0">
                <a:solidFill>
                  <a:schemeClr val="tx1"/>
                </a:solidFill>
              </a:rPr>
              <a:t>Virtual Network </a:t>
            </a:r>
          </a:p>
          <a:p>
            <a:r>
              <a:rPr lang="en-US" sz="2856" dirty="0">
                <a:solidFill>
                  <a:schemeClr val="tx1"/>
                </a:solidFill>
              </a:rPr>
              <a:t>Availability Sets</a:t>
            </a:r>
          </a:p>
          <a:p>
            <a:r>
              <a:rPr lang="en-US" sz="2856" dirty="0">
                <a:solidFill>
                  <a:schemeClr val="tx1"/>
                </a:solidFill>
              </a:rPr>
              <a:t>Load Balancer</a:t>
            </a:r>
          </a:p>
          <a:p>
            <a:r>
              <a:rPr lang="en-US" sz="2856" dirty="0">
                <a:solidFill>
                  <a:schemeClr val="tx1"/>
                </a:solidFill>
              </a:rPr>
              <a:t>Access Control Lists</a:t>
            </a:r>
          </a:p>
          <a:p>
            <a:endParaRPr lang="en-US" sz="2856" dirty="0"/>
          </a:p>
        </p:txBody>
      </p:sp>
      <p:sp>
        <p:nvSpPr>
          <p:cNvPr id="4" name="Rectangle 3"/>
          <p:cNvSpPr/>
          <p:nvPr/>
        </p:nvSpPr>
        <p:spPr bwMode="auto">
          <a:xfrm>
            <a:off x="7989747" y="2553685"/>
            <a:ext cx="2979473" cy="295715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2"/>
          <a:stretch>
            <a:fillRect/>
          </a:stretch>
        </p:blipFill>
        <p:spPr>
          <a:xfrm>
            <a:off x="8331701" y="3583695"/>
            <a:ext cx="644237" cy="5148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747" y="2553686"/>
            <a:ext cx="2979473" cy="940886"/>
          </a:xfrm>
          <a:prstGeom prst="rect">
            <a:avLst/>
          </a:prstGeom>
        </p:spPr>
      </p:pic>
      <p:pic>
        <p:nvPicPr>
          <p:cNvPr id="7" name="Picture 6"/>
          <p:cNvPicPr>
            <a:picLocks noChangeAspect="1"/>
          </p:cNvPicPr>
          <p:nvPr/>
        </p:nvPicPr>
        <p:blipFill>
          <a:blip r:embed="rId2"/>
          <a:stretch>
            <a:fillRect/>
          </a:stretch>
        </p:blipFill>
        <p:spPr>
          <a:xfrm>
            <a:off x="9152202" y="3593005"/>
            <a:ext cx="644237" cy="514803"/>
          </a:xfrm>
          <a:prstGeom prst="rect">
            <a:avLst/>
          </a:prstGeom>
        </p:spPr>
      </p:pic>
      <p:pic>
        <p:nvPicPr>
          <p:cNvPr id="8" name="Picture 7"/>
          <p:cNvPicPr>
            <a:picLocks noChangeAspect="1"/>
          </p:cNvPicPr>
          <p:nvPr/>
        </p:nvPicPr>
        <p:blipFill>
          <a:blip r:embed="rId2"/>
          <a:stretch>
            <a:fillRect/>
          </a:stretch>
        </p:blipFill>
        <p:spPr>
          <a:xfrm>
            <a:off x="9972704" y="3593005"/>
            <a:ext cx="644237" cy="514803"/>
          </a:xfrm>
          <a:prstGeom prst="rect">
            <a:avLst/>
          </a:prstGeom>
        </p:spPr>
      </p:pic>
      <p:pic>
        <p:nvPicPr>
          <p:cNvPr id="13" name="Picture 12"/>
          <p:cNvPicPr>
            <a:picLocks noChangeAspect="1"/>
          </p:cNvPicPr>
          <p:nvPr/>
        </p:nvPicPr>
        <p:blipFill>
          <a:blip r:embed="rId2"/>
          <a:stretch>
            <a:fillRect/>
          </a:stretch>
        </p:blipFill>
        <p:spPr>
          <a:xfrm>
            <a:off x="8331701" y="4222171"/>
            <a:ext cx="644237" cy="514803"/>
          </a:xfrm>
          <a:prstGeom prst="rect">
            <a:avLst/>
          </a:prstGeom>
        </p:spPr>
      </p:pic>
      <p:pic>
        <p:nvPicPr>
          <p:cNvPr id="14" name="Picture 13"/>
          <p:cNvPicPr>
            <a:picLocks noChangeAspect="1"/>
          </p:cNvPicPr>
          <p:nvPr/>
        </p:nvPicPr>
        <p:blipFill>
          <a:blip r:embed="rId2"/>
          <a:stretch>
            <a:fillRect/>
          </a:stretch>
        </p:blipFill>
        <p:spPr>
          <a:xfrm>
            <a:off x="9152202" y="4231482"/>
            <a:ext cx="644237" cy="514803"/>
          </a:xfrm>
          <a:prstGeom prst="rect">
            <a:avLst/>
          </a:prstGeom>
        </p:spPr>
      </p:pic>
      <p:pic>
        <p:nvPicPr>
          <p:cNvPr id="15" name="Picture 14"/>
          <p:cNvPicPr>
            <a:picLocks noChangeAspect="1"/>
          </p:cNvPicPr>
          <p:nvPr/>
        </p:nvPicPr>
        <p:blipFill>
          <a:blip r:embed="rId2"/>
          <a:stretch>
            <a:fillRect/>
          </a:stretch>
        </p:blipFill>
        <p:spPr>
          <a:xfrm>
            <a:off x="9972704" y="4231482"/>
            <a:ext cx="644237" cy="514803"/>
          </a:xfrm>
          <a:prstGeom prst="rect">
            <a:avLst/>
          </a:prstGeom>
        </p:spPr>
      </p:pic>
      <p:pic>
        <p:nvPicPr>
          <p:cNvPr id="16" name="Picture 15"/>
          <p:cNvPicPr>
            <a:picLocks noChangeAspect="1"/>
          </p:cNvPicPr>
          <p:nvPr/>
        </p:nvPicPr>
        <p:blipFill>
          <a:blip r:embed="rId2"/>
          <a:stretch>
            <a:fillRect/>
          </a:stretch>
        </p:blipFill>
        <p:spPr>
          <a:xfrm>
            <a:off x="8331701" y="4860647"/>
            <a:ext cx="644237" cy="514803"/>
          </a:xfrm>
          <a:prstGeom prst="rect">
            <a:avLst/>
          </a:prstGeom>
        </p:spPr>
      </p:pic>
      <p:pic>
        <p:nvPicPr>
          <p:cNvPr id="17" name="Picture 16"/>
          <p:cNvPicPr>
            <a:picLocks noChangeAspect="1"/>
          </p:cNvPicPr>
          <p:nvPr/>
        </p:nvPicPr>
        <p:blipFill>
          <a:blip r:embed="rId2"/>
          <a:stretch>
            <a:fillRect/>
          </a:stretch>
        </p:blipFill>
        <p:spPr>
          <a:xfrm>
            <a:off x="9152202" y="4869958"/>
            <a:ext cx="644237" cy="514803"/>
          </a:xfrm>
          <a:prstGeom prst="rect">
            <a:avLst/>
          </a:prstGeom>
        </p:spPr>
      </p:pic>
      <p:pic>
        <p:nvPicPr>
          <p:cNvPr id="18" name="Picture 17"/>
          <p:cNvPicPr>
            <a:picLocks noChangeAspect="1"/>
          </p:cNvPicPr>
          <p:nvPr/>
        </p:nvPicPr>
        <p:blipFill>
          <a:blip r:embed="rId2"/>
          <a:stretch>
            <a:fillRect/>
          </a:stretch>
        </p:blipFill>
        <p:spPr>
          <a:xfrm>
            <a:off x="9972704" y="4869958"/>
            <a:ext cx="644237" cy="51480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483" y="1568446"/>
            <a:ext cx="3070000" cy="711806"/>
          </a:xfrm>
          <a:prstGeom prst="rect">
            <a:avLst/>
          </a:prstGeom>
        </p:spPr>
      </p:pic>
    </p:spTree>
    <p:extLst>
      <p:ext uri="{BB962C8B-B14F-4D97-AF65-F5344CB8AC3E}">
        <p14:creationId xmlns:p14="http://schemas.microsoft.com/office/powerpoint/2010/main" val="2232676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70798" y="3950088"/>
            <a:ext cx="9788720" cy="4084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28" dirty="0">
                <a:gradFill>
                  <a:gsLst>
                    <a:gs pos="0">
                      <a:srgbClr val="FFFFFF"/>
                    </a:gs>
                    <a:gs pos="100000">
                      <a:srgbClr val="FFFFFF"/>
                    </a:gs>
                  </a:gsLst>
                  <a:lin ang="5400000" scaled="0"/>
                </a:gradFill>
                <a:ea typeface="Segoe UI" pitchFamily="34" charset="0"/>
                <a:cs typeface="Segoe UI" pitchFamily="34" charset="0"/>
              </a:rPr>
              <a:t>                                                                                                                                                                           </a:t>
            </a:r>
            <a:r>
              <a:rPr lang="en-US" sz="1836" b="1" u="sng" dirty="0">
                <a:gradFill>
                  <a:gsLst>
                    <a:gs pos="0">
                      <a:srgbClr val="FFFFFF"/>
                    </a:gs>
                    <a:gs pos="100000">
                      <a:srgbClr val="FFFFFF"/>
                    </a:gs>
                  </a:gsLst>
                  <a:lin ang="5400000" scaled="0"/>
                </a:gradFill>
                <a:ea typeface="Segoe UI" pitchFamily="34" charset="0"/>
                <a:cs typeface="Segoe UI" pitchFamily="34" charset="0"/>
              </a:rPr>
              <a:t>NEW</a:t>
            </a:r>
            <a:endParaRPr lang="en-US" sz="1428" b="1" u="sng"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70798" y="4375233"/>
            <a:ext cx="9788720" cy="48799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                                                                                                </a:t>
            </a:r>
            <a:r>
              <a:rPr lang="en-US" sz="1836" dirty="0">
                <a:gradFill>
                  <a:gsLst>
                    <a:gs pos="0">
                      <a:srgbClr val="FFFFFF"/>
                    </a:gs>
                    <a:gs pos="100000">
                      <a:srgbClr val="FFFFFF"/>
                    </a:gs>
                  </a:gsLst>
                  <a:lin ang="5400000" scaled="0"/>
                </a:gradFill>
                <a:ea typeface="Segoe UI" pitchFamily="34" charset="0"/>
                <a:cs typeface="Segoe UI" pitchFamily="34" charset="0"/>
              </a:rPr>
              <a:t> </a:t>
            </a:r>
            <a:r>
              <a:rPr lang="en-US" sz="1836" b="1" dirty="0">
                <a:gradFill>
                  <a:gsLst>
                    <a:gs pos="0">
                      <a:srgbClr val="FFFFFF"/>
                    </a:gs>
                    <a:gs pos="100000">
                      <a:srgbClr val="FFFFFF"/>
                    </a:gs>
                  </a:gsLst>
                  <a:lin ang="5400000" scaled="0"/>
                </a:gradFill>
                <a:ea typeface="Segoe UI" pitchFamily="34" charset="0"/>
                <a:cs typeface="Segoe UI" pitchFamily="34" charset="0"/>
              </a:rPr>
              <a:t>     </a:t>
            </a:r>
            <a:r>
              <a:rPr lang="en-US" sz="1836" b="1" u="sng" dirty="0">
                <a:gradFill>
                  <a:gsLst>
                    <a:gs pos="0">
                      <a:srgbClr val="FFFFFF"/>
                    </a:gs>
                    <a:gs pos="100000">
                      <a:srgbClr val="FFFFFF"/>
                    </a:gs>
                  </a:gsLst>
                  <a:lin ang="5400000" scaled="0"/>
                </a:gradFill>
                <a:ea typeface="Segoe UI" pitchFamily="34" charset="0"/>
                <a:cs typeface="Segoe UI" pitchFamily="34" charset="0"/>
              </a:rPr>
              <a:t>NEW</a:t>
            </a:r>
          </a:p>
        </p:txBody>
      </p:sp>
      <p:sp>
        <p:nvSpPr>
          <p:cNvPr id="5" name="Text Placeholder 4"/>
          <p:cNvSpPr>
            <a:spLocks noGrp="1"/>
          </p:cNvSpPr>
          <p:nvPr>
            <p:ph type="body" sz="quarter" idx="11"/>
          </p:nvPr>
        </p:nvSpPr>
        <p:spPr>
          <a:xfrm>
            <a:off x="365730" y="1212848"/>
            <a:ext cx="11887878" cy="5580552"/>
          </a:xfrm>
        </p:spPr>
        <p:txBody>
          <a:bodyPr/>
          <a:lstStyle/>
          <a:p>
            <a:r>
              <a:rPr lang="en-US" sz="3264" dirty="0">
                <a:solidFill>
                  <a:srgbClr val="00B0F0"/>
                </a:solidFill>
              </a:rPr>
              <a:t>Declare your own address space in the cloud</a:t>
            </a:r>
          </a:p>
          <a:p>
            <a:pPr lvl="1"/>
            <a:r>
              <a:rPr lang="en-US" sz="2448" dirty="0"/>
              <a:t>Private and Persistent IP Addresses (unless you de-allocate the VM) </a:t>
            </a:r>
          </a:p>
          <a:p>
            <a:pPr lvl="1"/>
            <a:r>
              <a:rPr lang="en-US" sz="2448" dirty="0"/>
              <a:t>Support for Static Internal IP addresses (even if you de-allocate a VM)</a:t>
            </a:r>
          </a:p>
          <a:p>
            <a:r>
              <a:rPr lang="en-US" sz="3264" dirty="0">
                <a:solidFill>
                  <a:srgbClr val="00B0F0"/>
                </a:solidFill>
              </a:rPr>
              <a:t>Advanced Connectivity</a:t>
            </a:r>
          </a:p>
          <a:p>
            <a:pPr lvl="1"/>
            <a:r>
              <a:rPr lang="en-US" sz="2448" dirty="0"/>
              <a:t>Support for Hosting Active Directory in Azure Virtual Machines </a:t>
            </a:r>
          </a:p>
          <a:p>
            <a:pPr lvl="1"/>
            <a:r>
              <a:rPr lang="en-US" sz="2448" dirty="0"/>
              <a:t>Connect multiple cloud services privately on the same virtual network</a:t>
            </a:r>
          </a:p>
          <a:p>
            <a:pPr lvl="1"/>
            <a:r>
              <a:rPr lang="en-US" sz="2448" dirty="0"/>
              <a:t>Connect Virtual Networks in the same or separate regions</a:t>
            </a:r>
          </a:p>
          <a:p>
            <a:pPr lvl="1"/>
            <a:r>
              <a:rPr lang="en-US" sz="2448" dirty="0"/>
              <a:t>Support for Internal Load Balancing</a:t>
            </a:r>
          </a:p>
          <a:p>
            <a:pPr lvl="1"/>
            <a:r>
              <a:rPr lang="en-US" sz="2448" dirty="0"/>
              <a:t>Optional - Hybrid Connectivity – Site to Site, Point to Site and </a:t>
            </a:r>
            <a:r>
              <a:rPr lang="en-US" sz="2448" dirty="0" err="1"/>
              <a:t>ExpressRoute</a:t>
            </a:r>
            <a:endParaRPr lang="en-US" sz="2448" dirty="0"/>
          </a:p>
          <a:p>
            <a:pPr lvl="1"/>
            <a:endParaRPr lang="en-US" sz="2448" dirty="0"/>
          </a:p>
          <a:p>
            <a:r>
              <a:rPr lang="en-US" sz="3264" dirty="0">
                <a:solidFill>
                  <a:srgbClr val="00B0F0"/>
                </a:solidFill>
              </a:rPr>
              <a:t>Virtual Networks are Required for a SharePoint Farm</a:t>
            </a:r>
          </a:p>
          <a:p>
            <a:pPr marL="469360" lvl="1"/>
            <a:endParaRPr lang="en-US" sz="2448" dirty="0"/>
          </a:p>
        </p:txBody>
      </p:sp>
      <p:sp>
        <p:nvSpPr>
          <p:cNvPr id="4" name="Title 3"/>
          <p:cNvSpPr>
            <a:spLocks noGrp="1"/>
          </p:cNvSpPr>
          <p:nvPr>
            <p:ph type="title"/>
          </p:nvPr>
        </p:nvSpPr>
        <p:spPr/>
        <p:txBody>
          <a:bodyPr/>
          <a:lstStyle/>
          <a:p>
            <a:r>
              <a:rPr lang="en-US" dirty="0" smtClean="0"/>
              <a:t>Microsoft Azure Virtual Networks</a:t>
            </a:r>
            <a:endParaRPr lang="en-US" dirty="0"/>
          </a:p>
        </p:txBody>
      </p:sp>
    </p:spTree>
    <p:extLst>
      <p:ext uri="{BB962C8B-B14F-4D97-AF65-F5344CB8AC3E}">
        <p14:creationId xmlns:p14="http://schemas.microsoft.com/office/powerpoint/2010/main" val="4062557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Allocation with Virtual Networks</a:t>
            </a:r>
            <a:endParaRPr lang="en-US" dirty="0"/>
          </a:p>
        </p:txBody>
      </p:sp>
      <p:sp>
        <p:nvSpPr>
          <p:cNvPr id="3" name="Text Placeholder 2"/>
          <p:cNvSpPr>
            <a:spLocks noGrp="1"/>
          </p:cNvSpPr>
          <p:nvPr>
            <p:ph type="body" sz="quarter" idx="11"/>
          </p:nvPr>
        </p:nvSpPr>
        <p:spPr>
          <a:xfrm>
            <a:off x="275481" y="1212849"/>
            <a:ext cx="11887878" cy="4465737"/>
          </a:xfrm>
        </p:spPr>
        <p:txBody>
          <a:bodyPr/>
          <a:lstStyle/>
          <a:p>
            <a:r>
              <a:rPr lang="en-US" sz="2856" dirty="0">
                <a:solidFill>
                  <a:schemeClr val="tx2"/>
                </a:solidFill>
              </a:rPr>
              <a:t>IPs are allocated based on order of provisioning. (1</a:t>
            </a:r>
            <a:r>
              <a:rPr lang="en-US" sz="2856" baseline="30000" dirty="0">
                <a:solidFill>
                  <a:schemeClr val="tx2"/>
                </a:solidFill>
              </a:rPr>
              <a:t>st</a:t>
            </a:r>
            <a:r>
              <a:rPr lang="en-US" sz="2856" dirty="0">
                <a:solidFill>
                  <a:schemeClr val="tx2"/>
                </a:solidFill>
              </a:rPr>
              <a:t> 4 IPs are reserved)</a:t>
            </a:r>
          </a:p>
          <a:p>
            <a:r>
              <a:rPr lang="en-US" sz="2040" dirty="0">
                <a:solidFill>
                  <a:schemeClr val="tx1"/>
                </a:solidFill>
              </a:rPr>
              <a:t>Subnet: 10.0.0.0/24</a:t>
            </a:r>
          </a:p>
          <a:p>
            <a:r>
              <a:rPr lang="en-US" sz="2040" dirty="0">
                <a:solidFill>
                  <a:schemeClr val="tx1"/>
                </a:solidFill>
              </a:rPr>
              <a:t>1. VM1 </a:t>
            </a:r>
            <a:r>
              <a:rPr lang="en-US" sz="2040">
                <a:solidFill>
                  <a:schemeClr val="tx1"/>
                </a:solidFill>
              </a:rPr>
              <a:t>= 10.0.0.4 </a:t>
            </a:r>
            <a:endParaRPr lang="en-US" sz="2040" dirty="0">
              <a:solidFill>
                <a:schemeClr val="tx1"/>
              </a:solidFill>
            </a:endParaRPr>
          </a:p>
          <a:p>
            <a:r>
              <a:rPr lang="en-US" sz="2040" dirty="0">
                <a:solidFill>
                  <a:schemeClr val="tx1"/>
                </a:solidFill>
              </a:rPr>
              <a:t>2. VM2 = 10.0.0.5 </a:t>
            </a:r>
          </a:p>
          <a:p>
            <a:endParaRPr lang="en-US" sz="2040" dirty="0">
              <a:solidFill>
                <a:schemeClr val="tx1"/>
              </a:solidFill>
            </a:endParaRPr>
          </a:p>
          <a:p>
            <a:r>
              <a:rPr lang="en-US" sz="2856" dirty="0">
                <a:solidFill>
                  <a:schemeClr val="tx2"/>
                </a:solidFill>
              </a:rPr>
              <a:t>If VMs are re-allocated in a different order they get different IP addresses </a:t>
            </a:r>
          </a:p>
          <a:p>
            <a:r>
              <a:rPr lang="en-US" sz="2040" dirty="0">
                <a:solidFill>
                  <a:schemeClr val="tx1"/>
                </a:solidFill>
              </a:rPr>
              <a:t>1. VM2 = 10.0.0.4 </a:t>
            </a:r>
          </a:p>
          <a:p>
            <a:r>
              <a:rPr lang="en-US" sz="2040" dirty="0">
                <a:solidFill>
                  <a:schemeClr val="tx1"/>
                </a:solidFill>
              </a:rPr>
              <a:t>2. VM1 = 10.0.0.5</a:t>
            </a:r>
          </a:p>
          <a:p>
            <a:endParaRPr lang="en-US" sz="2040" dirty="0">
              <a:solidFill>
                <a:schemeClr val="tx1"/>
              </a:solidFill>
            </a:endParaRPr>
          </a:p>
          <a:p>
            <a:r>
              <a:rPr lang="en-US" sz="3264" dirty="0">
                <a:solidFill>
                  <a:schemeClr val="tx2"/>
                </a:solidFill>
              </a:rPr>
              <a:t>Use Static IP addresses to retain IP regardless of order</a:t>
            </a:r>
          </a:p>
          <a:p>
            <a:r>
              <a:rPr lang="en-US" sz="2040" dirty="0">
                <a:solidFill>
                  <a:schemeClr val="tx1"/>
                </a:solidFill>
              </a:rPr>
              <a:t>Set-</a:t>
            </a:r>
            <a:r>
              <a:rPr lang="en-US" sz="2040" dirty="0" err="1">
                <a:solidFill>
                  <a:schemeClr val="tx1"/>
                </a:solidFill>
              </a:rPr>
              <a:t>AzureStaticVNetIP</a:t>
            </a:r>
            <a:endParaRPr lang="en-US" sz="2040" dirty="0">
              <a:solidFill>
                <a:schemeClr val="tx1"/>
              </a:solidFill>
            </a:endParaRPr>
          </a:p>
        </p:txBody>
      </p:sp>
    </p:spTree>
    <p:extLst>
      <p:ext uri="{BB962C8B-B14F-4D97-AF65-F5344CB8AC3E}">
        <p14:creationId xmlns:p14="http://schemas.microsoft.com/office/powerpoint/2010/main" val="3356979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6493797" y="2490974"/>
            <a:ext cx="5128947" cy="3835185"/>
          </a:xfrm>
          <a:prstGeom prst="roundRect">
            <a:avLst/>
          </a:prstGeom>
          <a:solidFill>
            <a:schemeClr val="tx1"/>
          </a:solidFill>
          <a:ln w="34925">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dirty="0" smtClean="0"/>
              <a:t>Availability Sets</a:t>
            </a:r>
            <a:endParaRPr lang="en-US" dirty="0"/>
          </a:p>
        </p:txBody>
      </p:sp>
      <p:sp>
        <p:nvSpPr>
          <p:cNvPr id="4" name="Text Placeholder 3"/>
          <p:cNvSpPr>
            <a:spLocks noGrp="1"/>
          </p:cNvSpPr>
          <p:nvPr>
            <p:ph type="body" sz="quarter" idx="11"/>
          </p:nvPr>
        </p:nvSpPr>
        <p:spPr>
          <a:xfrm>
            <a:off x="275481" y="1212849"/>
            <a:ext cx="5604342" cy="6655999"/>
          </a:xfrm>
        </p:spPr>
        <p:txBody>
          <a:bodyPr/>
          <a:lstStyle/>
          <a:p>
            <a:r>
              <a:rPr lang="en-US" sz="2448" dirty="0"/>
              <a:t>What is an "Availability Set"? </a:t>
            </a:r>
          </a:p>
          <a:p>
            <a:pPr lvl="1"/>
            <a:r>
              <a:rPr lang="en-US" sz="2040" dirty="0"/>
              <a:t>A label that tells Microsoft Azure your virtual machines perform the same workload</a:t>
            </a:r>
          </a:p>
          <a:p>
            <a:endParaRPr lang="en-US" sz="2448" dirty="0"/>
          </a:p>
          <a:p>
            <a:r>
              <a:rPr lang="en-US" sz="2448" dirty="0"/>
              <a:t>Guaranteed physical redundancy </a:t>
            </a:r>
          </a:p>
          <a:p>
            <a:pPr lvl="1"/>
            <a:r>
              <a:rPr lang="en-US" sz="2040" dirty="0"/>
              <a:t>router/switch</a:t>
            </a:r>
          </a:p>
          <a:p>
            <a:pPr lvl="1"/>
            <a:r>
              <a:rPr lang="en-US" sz="2040" dirty="0"/>
              <a:t>power supply</a:t>
            </a:r>
          </a:p>
          <a:p>
            <a:pPr lvl="1"/>
            <a:r>
              <a:rPr lang="en-US" sz="2040" dirty="0"/>
              <a:t>network cables</a:t>
            </a:r>
          </a:p>
          <a:p>
            <a:pPr lvl="1"/>
            <a:r>
              <a:rPr lang="en-US" sz="2040" dirty="0"/>
              <a:t>physical machine</a:t>
            </a:r>
          </a:p>
          <a:p>
            <a:endParaRPr lang="en-US" sz="2448" dirty="0"/>
          </a:p>
          <a:p>
            <a:r>
              <a:rPr lang="en-US" sz="2448" dirty="0"/>
              <a:t>Microsoft Azure has knowledge of application topology. Will not take all VMs down during host updates.</a:t>
            </a:r>
          </a:p>
          <a:p>
            <a:endParaRPr lang="en-US" sz="2448" dirty="0"/>
          </a:p>
          <a:p>
            <a:r>
              <a:rPr lang="en-US" sz="2448" dirty="0"/>
              <a:t>99.95% SLA </a:t>
            </a:r>
          </a:p>
          <a:p>
            <a:endParaRPr lang="en-US" sz="2448" dirty="0"/>
          </a:p>
          <a:p>
            <a:endParaRPr lang="en-US" sz="2448" dirty="0"/>
          </a:p>
        </p:txBody>
      </p:sp>
      <p:pic>
        <p:nvPicPr>
          <p:cNvPr id="2" name="Picture 1"/>
          <p:cNvPicPr>
            <a:picLocks noChangeAspect="1"/>
          </p:cNvPicPr>
          <p:nvPr/>
        </p:nvPicPr>
        <p:blipFill>
          <a:blip r:embed="rId3"/>
          <a:stretch>
            <a:fillRect/>
          </a:stretch>
        </p:blipFill>
        <p:spPr>
          <a:xfrm>
            <a:off x="6809421" y="2729193"/>
            <a:ext cx="4497698" cy="3358746"/>
          </a:xfrm>
          <a:prstGeom prst="rect">
            <a:avLst/>
          </a:prstGeom>
        </p:spPr>
      </p:pic>
      <p:sp>
        <p:nvSpPr>
          <p:cNvPr id="5" name="Rectangle 4"/>
          <p:cNvSpPr/>
          <p:nvPr/>
        </p:nvSpPr>
        <p:spPr bwMode="auto">
          <a:xfrm>
            <a:off x="7265613" y="4113367"/>
            <a:ext cx="1170652" cy="2155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428" dirty="0">
                <a:gradFill>
                  <a:gsLst>
                    <a:gs pos="0">
                      <a:srgbClr val="FFFFFF"/>
                    </a:gs>
                    <a:gs pos="100000">
                      <a:srgbClr val="FFFFFF"/>
                    </a:gs>
                  </a:gsLst>
                  <a:lin ang="5400000" scaled="0"/>
                </a:gradFill>
              </a:rPr>
              <a:t>SPWFE-01</a:t>
            </a:r>
          </a:p>
        </p:txBody>
      </p:sp>
      <p:sp>
        <p:nvSpPr>
          <p:cNvPr id="8" name="Rectangle 7"/>
          <p:cNvSpPr/>
          <p:nvPr/>
        </p:nvSpPr>
        <p:spPr bwMode="auto">
          <a:xfrm>
            <a:off x="9848844" y="3499045"/>
            <a:ext cx="1170652" cy="2155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428" dirty="0">
                <a:gradFill>
                  <a:gsLst>
                    <a:gs pos="0">
                      <a:srgbClr val="FFFFFF"/>
                    </a:gs>
                    <a:gs pos="100000">
                      <a:srgbClr val="FFFFFF"/>
                    </a:gs>
                  </a:gsLst>
                  <a:lin ang="5400000" scaled="0"/>
                </a:gradFill>
              </a:rPr>
              <a:t>SPWFE-02</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949" y="1542684"/>
            <a:ext cx="3854760" cy="893759"/>
          </a:xfrm>
          <a:prstGeom prst="rect">
            <a:avLst/>
          </a:prstGeom>
        </p:spPr>
      </p:pic>
    </p:spTree>
    <p:extLst>
      <p:ext uri="{BB962C8B-B14F-4D97-AF65-F5344CB8AC3E}">
        <p14:creationId xmlns:p14="http://schemas.microsoft.com/office/powerpoint/2010/main" val="360205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722803" y="2134119"/>
            <a:ext cx="6262547"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SharePoint Farms and Availability Sets</a:t>
            </a:r>
            <a:endParaRPr lang="en-US" dirty="0"/>
          </a:p>
        </p:txBody>
      </p:sp>
      <p:sp>
        <p:nvSpPr>
          <p:cNvPr id="3" name="Text Placeholder 2"/>
          <p:cNvSpPr>
            <a:spLocks noGrp="1"/>
          </p:cNvSpPr>
          <p:nvPr>
            <p:ph type="body" sz="quarter" idx="11"/>
          </p:nvPr>
        </p:nvSpPr>
        <p:spPr>
          <a:xfrm>
            <a:off x="105807" y="1974003"/>
            <a:ext cx="4716252" cy="4522436"/>
          </a:xfrm>
        </p:spPr>
        <p:txBody>
          <a:bodyPr/>
          <a:lstStyle/>
          <a:p>
            <a:endParaRPr lang="en-US" b="1" dirty="0" smtClean="0">
              <a:solidFill>
                <a:schemeClr val="tx2"/>
              </a:solidFill>
            </a:endParaRPr>
          </a:p>
          <a:p>
            <a:pPr algn="ctr"/>
            <a:r>
              <a:rPr lang="en-US" b="1" dirty="0" smtClean="0">
                <a:solidFill>
                  <a:schemeClr val="tx2"/>
                </a:solidFill>
              </a:rPr>
              <a:t>For each </a:t>
            </a:r>
            <a:r>
              <a:rPr lang="en-US" b="1" dirty="0">
                <a:solidFill>
                  <a:schemeClr val="tx2"/>
                </a:solidFill>
              </a:rPr>
              <a:t>t</a:t>
            </a:r>
            <a:r>
              <a:rPr lang="en-US" b="1" dirty="0" smtClean="0">
                <a:solidFill>
                  <a:schemeClr val="tx2"/>
                </a:solidFill>
              </a:rPr>
              <a:t>ier</a:t>
            </a:r>
          </a:p>
          <a:p>
            <a:pPr algn="ctr"/>
            <a:r>
              <a:rPr lang="en-US" b="1" dirty="0">
                <a:solidFill>
                  <a:schemeClr val="tx2"/>
                </a:solidFill>
              </a:rPr>
              <a:t>c</a:t>
            </a:r>
            <a:r>
              <a:rPr lang="en-US" b="1" dirty="0" smtClean="0">
                <a:solidFill>
                  <a:schemeClr val="tx2"/>
                </a:solidFill>
              </a:rPr>
              <a:t>reate an </a:t>
            </a:r>
          </a:p>
          <a:p>
            <a:pPr algn="ctr"/>
            <a:r>
              <a:rPr lang="en-US" b="1" dirty="0" smtClean="0">
                <a:solidFill>
                  <a:schemeClr val="tx2"/>
                </a:solidFill>
              </a:rPr>
              <a:t>Availability Set</a:t>
            </a:r>
          </a:p>
          <a:p>
            <a:endParaRPr lang="en-US" b="1" dirty="0">
              <a:solidFill>
                <a:schemeClr val="tx2"/>
              </a:solidFill>
            </a:endParaRPr>
          </a:p>
          <a:p>
            <a:r>
              <a:rPr lang="en-US" sz="1836" b="1" dirty="0">
                <a:solidFill>
                  <a:schemeClr val="tx1"/>
                </a:solidFill>
              </a:rPr>
              <a:t>Availability Sets do not span cloud services</a:t>
            </a:r>
          </a:p>
          <a:p>
            <a:endParaRPr lang="en-US" b="1" dirty="0">
              <a:solidFill>
                <a:schemeClr val="tx2"/>
              </a:solidFill>
            </a:endParaRPr>
          </a:p>
        </p:txBody>
      </p:sp>
      <p:pic>
        <p:nvPicPr>
          <p:cNvPr id="9" name="Picture 8"/>
          <p:cNvPicPr>
            <a:picLocks noChangeAspect="1"/>
          </p:cNvPicPr>
          <p:nvPr/>
        </p:nvPicPr>
        <p:blipFill>
          <a:blip r:embed="rId3"/>
          <a:stretch>
            <a:fillRect/>
          </a:stretch>
        </p:blipFill>
        <p:spPr>
          <a:xfrm>
            <a:off x="10803276" y="2898172"/>
            <a:ext cx="611671" cy="488780"/>
          </a:xfrm>
          <a:prstGeom prst="rect">
            <a:avLst/>
          </a:prstGeom>
        </p:spPr>
      </p:pic>
      <p:pic>
        <p:nvPicPr>
          <p:cNvPr id="10" name="Picture 9"/>
          <p:cNvPicPr>
            <a:picLocks noChangeAspect="1"/>
          </p:cNvPicPr>
          <p:nvPr/>
        </p:nvPicPr>
        <p:blipFill>
          <a:blip r:embed="rId3"/>
          <a:stretch>
            <a:fillRect/>
          </a:stretch>
        </p:blipFill>
        <p:spPr>
          <a:xfrm>
            <a:off x="10806416" y="4088746"/>
            <a:ext cx="611671" cy="488780"/>
          </a:xfrm>
          <a:prstGeom prst="rect">
            <a:avLst/>
          </a:prstGeom>
        </p:spPr>
      </p:pic>
      <p:sp>
        <p:nvSpPr>
          <p:cNvPr id="11" name="Rectangle 10"/>
          <p:cNvSpPr/>
          <p:nvPr/>
        </p:nvSpPr>
        <p:spPr bwMode="auto">
          <a:xfrm>
            <a:off x="10644079" y="3372052"/>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AD-VM-01</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10.0.2.4</a:t>
            </a:r>
          </a:p>
        </p:txBody>
      </p:sp>
      <p:sp>
        <p:nvSpPr>
          <p:cNvPr id="12" name="Rectangle 11"/>
          <p:cNvSpPr/>
          <p:nvPr/>
        </p:nvSpPr>
        <p:spPr bwMode="auto">
          <a:xfrm>
            <a:off x="10685051" y="4558068"/>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AD-VM-02</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pic>
        <p:nvPicPr>
          <p:cNvPr id="16" name="Picture 15"/>
          <p:cNvPicPr>
            <a:picLocks noChangeAspect="1"/>
          </p:cNvPicPr>
          <p:nvPr/>
        </p:nvPicPr>
        <p:blipFill>
          <a:blip r:embed="rId3"/>
          <a:stretch>
            <a:fillRect/>
          </a:stretch>
        </p:blipFill>
        <p:spPr>
          <a:xfrm>
            <a:off x="6420935" y="2928636"/>
            <a:ext cx="611671" cy="488780"/>
          </a:xfrm>
          <a:prstGeom prst="rect">
            <a:avLst/>
          </a:prstGeom>
        </p:spPr>
      </p:pic>
      <p:sp>
        <p:nvSpPr>
          <p:cNvPr id="18" name="Rectangle 17"/>
          <p:cNvSpPr/>
          <p:nvPr/>
        </p:nvSpPr>
        <p:spPr bwMode="auto">
          <a:xfrm>
            <a:off x="6248071" y="3397958"/>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SP-WFW-01</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10.0.3.4</a:t>
            </a:r>
          </a:p>
        </p:txBody>
      </p:sp>
      <p:sp>
        <p:nvSpPr>
          <p:cNvPr id="19" name="Rectangle 18"/>
          <p:cNvSpPr/>
          <p:nvPr/>
        </p:nvSpPr>
        <p:spPr bwMode="auto">
          <a:xfrm>
            <a:off x="5825055" y="2132223"/>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Cloud Service</a:t>
            </a:r>
          </a:p>
        </p:txBody>
      </p:sp>
      <p:pic>
        <p:nvPicPr>
          <p:cNvPr id="20" name="Picture 19"/>
          <p:cNvPicPr>
            <a:picLocks noChangeAspect="1"/>
          </p:cNvPicPr>
          <p:nvPr/>
        </p:nvPicPr>
        <p:blipFill>
          <a:blip r:embed="rId3"/>
          <a:stretch>
            <a:fillRect/>
          </a:stretch>
        </p:blipFill>
        <p:spPr>
          <a:xfrm>
            <a:off x="6420935" y="4169195"/>
            <a:ext cx="611671" cy="488780"/>
          </a:xfrm>
          <a:prstGeom prst="rect">
            <a:avLst/>
          </a:prstGeom>
        </p:spPr>
      </p:pic>
      <p:sp>
        <p:nvSpPr>
          <p:cNvPr id="21" name="Rectangle 20"/>
          <p:cNvSpPr/>
          <p:nvPr/>
        </p:nvSpPr>
        <p:spPr bwMode="auto">
          <a:xfrm>
            <a:off x="6248070" y="4638516"/>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sp>
        <p:nvSpPr>
          <p:cNvPr id="23" name="Rectangle 22"/>
          <p:cNvSpPr/>
          <p:nvPr/>
        </p:nvSpPr>
        <p:spPr bwMode="auto">
          <a:xfrm>
            <a:off x="10495355" y="2448163"/>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AD</a:t>
            </a:r>
          </a:p>
        </p:txBody>
      </p:sp>
      <p:sp>
        <p:nvSpPr>
          <p:cNvPr id="25" name="Rectangle 24"/>
          <p:cNvSpPr/>
          <p:nvPr/>
        </p:nvSpPr>
        <p:spPr bwMode="auto">
          <a:xfrm>
            <a:off x="10485298" y="2440070"/>
            <a:ext cx="124178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3" name="Rectangle 32"/>
          <p:cNvSpPr/>
          <p:nvPr/>
        </p:nvSpPr>
        <p:spPr bwMode="auto">
          <a:xfrm>
            <a:off x="6081280" y="2440070"/>
            <a:ext cx="1300323" cy="4221480"/>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34" name="Rectangle 33"/>
          <p:cNvSpPr/>
          <p:nvPr/>
        </p:nvSpPr>
        <p:spPr bwMode="auto">
          <a:xfrm>
            <a:off x="6134497" y="2479272"/>
            <a:ext cx="1167202" cy="28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SPWFE</a:t>
            </a:r>
          </a:p>
        </p:txBody>
      </p:sp>
      <p:cxnSp>
        <p:nvCxnSpPr>
          <p:cNvPr id="35" name="Straight Arrow Connector 34"/>
          <p:cNvCxnSpPr>
            <a:endCxn id="16" idx="1"/>
          </p:cNvCxnSpPr>
          <p:nvPr/>
        </p:nvCxnSpPr>
        <p:spPr>
          <a:xfrm flipV="1">
            <a:off x="5878667" y="3173027"/>
            <a:ext cx="542268" cy="1273612"/>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0" idx="1"/>
          </p:cNvCxnSpPr>
          <p:nvPr/>
        </p:nvCxnSpPr>
        <p:spPr>
          <a:xfrm flipV="1">
            <a:off x="5878667" y="4413585"/>
            <a:ext cx="542268" cy="3305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stretch>
            <a:fillRect/>
          </a:stretch>
        </p:blipFill>
        <p:spPr>
          <a:xfrm>
            <a:off x="7882673" y="2906501"/>
            <a:ext cx="611671" cy="488780"/>
          </a:xfrm>
          <a:prstGeom prst="rect">
            <a:avLst/>
          </a:prstGeom>
        </p:spPr>
      </p:pic>
      <p:sp>
        <p:nvSpPr>
          <p:cNvPr id="40" name="Rectangle 39"/>
          <p:cNvSpPr/>
          <p:nvPr/>
        </p:nvSpPr>
        <p:spPr bwMode="auto">
          <a:xfrm>
            <a:off x="7686916" y="3375823"/>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SP-APP-01</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10.0.4.4</a:t>
            </a:r>
          </a:p>
        </p:txBody>
      </p:sp>
      <p:pic>
        <p:nvPicPr>
          <p:cNvPr id="42" name="Picture 41"/>
          <p:cNvPicPr>
            <a:picLocks noChangeAspect="1"/>
          </p:cNvPicPr>
          <p:nvPr/>
        </p:nvPicPr>
        <p:blipFill>
          <a:blip r:embed="rId3"/>
          <a:stretch>
            <a:fillRect/>
          </a:stretch>
        </p:blipFill>
        <p:spPr>
          <a:xfrm>
            <a:off x="7882673" y="4147060"/>
            <a:ext cx="611671" cy="488780"/>
          </a:xfrm>
          <a:prstGeom prst="rect">
            <a:avLst/>
          </a:prstGeom>
        </p:spPr>
      </p:pic>
      <p:sp>
        <p:nvSpPr>
          <p:cNvPr id="43" name="Rectangle 42"/>
          <p:cNvSpPr/>
          <p:nvPr/>
        </p:nvSpPr>
        <p:spPr bwMode="auto">
          <a:xfrm>
            <a:off x="7686916" y="4616381"/>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sp>
        <p:nvSpPr>
          <p:cNvPr id="44" name="Rectangle 43"/>
          <p:cNvSpPr/>
          <p:nvPr/>
        </p:nvSpPr>
        <p:spPr bwMode="auto">
          <a:xfrm>
            <a:off x="7530064" y="2443841"/>
            <a:ext cx="1299808" cy="421393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45" name="Rectangle 44"/>
          <p:cNvSpPr/>
          <p:nvPr/>
        </p:nvSpPr>
        <p:spPr bwMode="auto">
          <a:xfrm>
            <a:off x="7501135" y="2448163"/>
            <a:ext cx="1374747"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SPAPP</a:t>
            </a:r>
          </a:p>
        </p:txBody>
      </p:sp>
      <p:pic>
        <p:nvPicPr>
          <p:cNvPr id="49" name="Picture 48"/>
          <p:cNvPicPr>
            <a:picLocks noChangeAspect="1"/>
          </p:cNvPicPr>
          <p:nvPr/>
        </p:nvPicPr>
        <p:blipFill>
          <a:blip r:embed="rId3"/>
          <a:stretch>
            <a:fillRect/>
          </a:stretch>
        </p:blipFill>
        <p:spPr>
          <a:xfrm>
            <a:off x="9336684" y="4090849"/>
            <a:ext cx="611671" cy="488780"/>
          </a:xfrm>
          <a:prstGeom prst="rect">
            <a:avLst/>
          </a:prstGeom>
        </p:spPr>
      </p:pic>
      <p:pic>
        <p:nvPicPr>
          <p:cNvPr id="50" name="Picture 49"/>
          <p:cNvPicPr>
            <a:picLocks noChangeAspect="1"/>
          </p:cNvPicPr>
          <p:nvPr/>
        </p:nvPicPr>
        <p:blipFill>
          <a:blip r:embed="rId3"/>
          <a:stretch>
            <a:fillRect/>
          </a:stretch>
        </p:blipFill>
        <p:spPr>
          <a:xfrm>
            <a:off x="9327472" y="5359006"/>
            <a:ext cx="611671" cy="488780"/>
          </a:xfrm>
          <a:prstGeom prst="rect">
            <a:avLst/>
          </a:prstGeom>
        </p:spPr>
      </p:pic>
      <p:sp>
        <p:nvSpPr>
          <p:cNvPr id="51" name="Rectangle 50"/>
          <p:cNvSpPr/>
          <p:nvPr/>
        </p:nvSpPr>
        <p:spPr bwMode="auto">
          <a:xfrm>
            <a:off x="9146424" y="4564730"/>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sp>
        <p:nvSpPr>
          <p:cNvPr id="52" name="Rectangle 51"/>
          <p:cNvSpPr/>
          <p:nvPr/>
        </p:nvSpPr>
        <p:spPr bwMode="auto">
          <a:xfrm>
            <a:off x="9124654" y="5828328"/>
            <a:ext cx="1017310"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SQLWITNESS</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10.0.1.6</a:t>
            </a:r>
          </a:p>
        </p:txBody>
      </p:sp>
      <p:pic>
        <p:nvPicPr>
          <p:cNvPr id="54" name="Picture 53"/>
          <p:cNvPicPr>
            <a:picLocks noChangeAspect="1"/>
          </p:cNvPicPr>
          <p:nvPr/>
        </p:nvPicPr>
        <p:blipFill>
          <a:blip r:embed="rId3"/>
          <a:stretch>
            <a:fillRect/>
          </a:stretch>
        </p:blipFill>
        <p:spPr>
          <a:xfrm>
            <a:off x="9336684" y="2883777"/>
            <a:ext cx="611671" cy="488780"/>
          </a:xfrm>
          <a:prstGeom prst="rect">
            <a:avLst/>
          </a:prstGeom>
        </p:spPr>
      </p:pic>
      <p:sp>
        <p:nvSpPr>
          <p:cNvPr id="55" name="Rectangle 54"/>
          <p:cNvSpPr/>
          <p:nvPr/>
        </p:nvSpPr>
        <p:spPr bwMode="auto">
          <a:xfrm>
            <a:off x="9146424" y="3357657"/>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10.0.1.4</a:t>
            </a:r>
          </a:p>
        </p:txBody>
      </p:sp>
      <p:sp>
        <p:nvSpPr>
          <p:cNvPr id="56" name="Rectangle 55"/>
          <p:cNvSpPr/>
          <p:nvPr/>
        </p:nvSpPr>
        <p:spPr bwMode="auto">
          <a:xfrm>
            <a:off x="8985301" y="2440070"/>
            <a:ext cx="137461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57" name="Rectangle 56"/>
          <p:cNvSpPr/>
          <p:nvPr/>
        </p:nvSpPr>
        <p:spPr bwMode="auto">
          <a:xfrm>
            <a:off x="9051115" y="2442415"/>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SQL</a:t>
            </a:r>
          </a:p>
        </p:txBody>
      </p:sp>
      <p:pic>
        <p:nvPicPr>
          <p:cNvPr id="59" name="Picture 58"/>
          <p:cNvPicPr>
            <a:picLocks noChangeAspect="1"/>
          </p:cNvPicPr>
          <p:nvPr/>
        </p:nvPicPr>
        <p:blipFill>
          <a:blip r:embed="rId3"/>
          <a:stretch>
            <a:fillRect/>
          </a:stretch>
        </p:blipFill>
        <p:spPr>
          <a:xfrm>
            <a:off x="10806416" y="5298430"/>
            <a:ext cx="611671" cy="488780"/>
          </a:xfrm>
          <a:prstGeom prst="rect">
            <a:avLst/>
          </a:prstGeom>
        </p:spPr>
      </p:pic>
      <p:sp>
        <p:nvSpPr>
          <p:cNvPr id="60" name="Rectangle 59"/>
          <p:cNvSpPr/>
          <p:nvPr/>
        </p:nvSpPr>
        <p:spPr bwMode="auto">
          <a:xfrm>
            <a:off x="10685051" y="5767751"/>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AD-VM-03</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10.0.2.6</a:t>
            </a:r>
          </a:p>
        </p:txBody>
      </p:sp>
      <p:pic>
        <p:nvPicPr>
          <p:cNvPr id="61" name="Picture 60"/>
          <p:cNvPicPr>
            <a:picLocks noChangeAspect="1"/>
          </p:cNvPicPr>
          <p:nvPr/>
        </p:nvPicPr>
        <p:blipFill>
          <a:blip r:embed="rId3"/>
          <a:stretch>
            <a:fillRect/>
          </a:stretch>
        </p:blipFill>
        <p:spPr>
          <a:xfrm>
            <a:off x="6420935" y="5465212"/>
            <a:ext cx="611671" cy="488780"/>
          </a:xfrm>
          <a:prstGeom prst="rect">
            <a:avLst/>
          </a:prstGeom>
        </p:spPr>
      </p:pic>
      <p:sp>
        <p:nvSpPr>
          <p:cNvPr id="62" name="Rectangle 61"/>
          <p:cNvSpPr/>
          <p:nvPr/>
        </p:nvSpPr>
        <p:spPr bwMode="auto">
          <a:xfrm>
            <a:off x="6248070" y="5934534"/>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pic>
        <p:nvPicPr>
          <p:cNvPr id="63" name="Picture 62"/>
          <p:cNvPicPr>
            <a:picLocks noChangeAspect="1"/>
          </p:cNvPicPr>
          <p:nvPr/>
        </p:nvPicPr>
        <p:blipFill>
          <a:blip r:embed="rId3"/>
          <a:stretch>
            <a:fillRect/>
          </a:stretch>
        </p:blipFill>
        <p:spPr>
          <a:xfrm>
            <a:off x="7882673" y="5427192"/>
            <a:ext cx="611671" cy="488780"/>
          </a:xfrm>
          <a:prstGeom prst="rect">
            <a:avLst/>
          </a:prstGeom>
        </p:spPr>
      </p:pic>
      <p:sp>
        <p:nvSpPr>
          <p:cNvPr id="64" name="Rectangle 63"/>
          <p:cNvSpPr/>
          <p:nvPr/>
        </p:nvSpPr>
        <p:spPr bwMode="auto">
          <a:xfrm>
            <a:off x="7686916" y="5896514"/>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cxnSp>
        <p:nvCxnSpPr>
          <p:cNvPr id="70" name="Straight Arrow Connector 69"/>
          <p:cNvCxnSpPr/>
          <p:nvPr/>
        </p:nvCxnSpPr>
        <p:spPr>
          <a:xfrm>
            <a:off x="5878667" y="4446639"/>
            <a:ext cx="538133" cy="125711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473457" y="1511633"/>
            <a:ext cx="1322079" cy="555610"/>
          </a:xfrm>
          <a:prstGeom prst="rect">
            <a:avLst/>
          </a:prstGeom>
          <a:noFill/>
        </p:spPr>
        <p:txBody>
          <a:bodyPr wrap="squar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SPVNET</a:t>
            </a:r>
          </a:p>
        </p:txBody>
      </p:sp>
      <p:sp>
        <p:nvSpPr>
          <p:cNvPr id="67" name="Rectangle 66"/>
          <p:cNvSpPr/>
          <p:nvPr/>
        </p:nvSpPr>
        <p:spPr bwMode="auto">
          <a:xfrm>
            <a:off x="5608895" y="1974003"/>
            <a:ext cx="6560806" cy="4991209"/>
          </a:xfrm>
          <a:prstGeom prst="rect">
            <a:avLst/>
          </a:prstGeom>
          <a:noFill/>
          <a:ln w="25400" cmpd="sng">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spTree>
    <p:extLst>
      <p:ext uri="{BB962C8B-B14F-4D97-AF65-F5344CB8AC3E}">
        <p14:creationId xmlns:p14="http://schemas.microsoft.com/office/powerpoint/2010/main" val="3267812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0"/>
                                        </p:tgtEl>
                                      </p:cBhvr>
                                    </p:animEffect>
                                    <p:animScale>
                                      <p:cBhvr>
                                        <p:cTn id="13" dur="250" autoRev="1" fill="hold"/>
                                        <p:tgtEl>
                                          <p:spTgt spid="20"/>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1"/>
                                        </p:tgtEl>
                                      </p:cBhvr>
                                    </p:animEffect>
                                    <p:animScale>
                                      <p:cBhvr>
                                        <p:cTn id="16" dur="250" autoRev="1" fill="hold"/>
                                        <p:tgtEl>
                                          <p:spTgt spid="21"/>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34"/>
                                        </p:tgtEl>
                                      </p:cBhvr>
                                    </p:animEffect>
                                    <p:animScale>
                                      <p:cBhvr>
                                        <p:cTn id="22" dur="250" autoRev="1" fill="hold"/>
                                        <p:tgtEl>
                                          <p:spTgt spid="34"/>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61"/>
                                        </p:tgtEl>
                                      </p:cBhvr>
                                    </p:animEffect>
                                    <p:animScale>
                                      <p:cBhvr>
                                        <p:cTn id="25" dur="250" autoRev="1" fill="hold"/>
                                        <p:tgtEl>
                                          <p:spTgt spid="61"/>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9"/>
                                        </p:tgtEl>
                                      </p:cBhvr>
                                    </p:animEffect>
                                    <p:animScale>
                                      <p:cBhvr>
                                        <p:cTn id="33" dur="250" autoRev="1" fill="hold"/>
                                        <p:tgtEl>
                                          <p:spTgt spid="39"/>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40"/>
                                        </p:tgtEl>
                                      </p:cBhvr>
                                    </p:animEffect>
                                    <p:animScale>
                                      <p:cBhvr>
                                        <p:cTn id="36" dur="250" autoRev="1" fill="hold"/>
                                        <p:tgtEl>
                                          <p:spTgt spid="40"/>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42"/>
                                        </p:tgtEl>
                                      </p:cBhvr>
                                    </p:animEffect>
                                    <p:animScale>
                                      <p:cBhvr>
                                        <p:cTn id="39" dur="250" autoRev="1" fill="hold"/>
                                        <p:tgtEl>
                                          <p:spTgt spid="42"/>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43"/>
                                        </p:tgtEl>
                                      </p:cBhvr>
                                    </p:animEffect>
                                    <p:animScale>
                                      <p:cBhvr>
                                        <p:cTn id="42" dur="250" autoRev="1" fill="hold"/>
                                        <p:tgtEl>
                                          <p:spTgt spid="43"/>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44"/>
                                        </p:tgtEl>
                                      </p:cBhvr>
                                    </p:animEffect>
                                    <p:animScale>
                                      <p:cBhvr>
                                        <p:cTn id="45" dur="250" autoRev="1" fill="hold"/>
                                        <p:tgtEl>
                                          <p:spTgt spid="44"/>
                                        </p:tgtEl>
                                      </p:cBhvr>
                                      <p:by x="105000" y="105000"/>
                                    </p:animScale>
                                  </p:childTnLst>
                                </p:cTn>
                              </p:par>
                              <p:par>
                                <p:cTn id="46" presetID="26" presetClass="emph" presetSubtype="0" fill="hold" grpId="0" nodeType="withEffect">
                                  <p:stCondLst>
                                    <p:cond delay="0"/>
                                  </p:stCondLst>
                                  <p:childTnLst>
                                    <p:animEffect transition="out" filter="fade">
                                      <p:cBhvr>
                                        <p:cTn id="47" dur="500" tmFilter="0, 0; .2, .5; .8, .5; 1, 0"/>
                                        <p:tgtEl>
                                          <p:spTgt spid="45"/>
                                        </p:tgtEl>
                                      </p:cBhvr>
                                    </p:animEffect>
                                    <p:animScale>
                                      <p:cBhvr>
                                        <p:cTn id="48" dur="250" autoRev="1" fill="hold"/>
                                        <p:tgtEl>
                                          <p:spTgt spid="45"/>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63"/>
                                        </p:tgtEl>
                                      </p:cBhvr>
                                    </p:animEffect>
                                    <p:animScale>
                                      <p:cBhvr>
                                        <p:cTn id="51" dur="250" autoRev="1" fill="hold"/>
                                        <p:tgtEl>
                                          <p:spTgt spid="63"/>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64"/>
                                        </p:tgtEl>
                                      </p:cBhvr>
                                    </p:animEffect>
                                    <p:animScale>
                                      <p:cBhvr>
                                        <p:cTn id="54" dur="250" autoRev="1" fill="hold"/>
                                        <p:tgtEl>
                                          <p:spTgt spid="64"/>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par>
                                <p:cTn id="60" presetID="26" presetClass="emph" presetSubtype="0" fill="hold" nodeType="withEffect">
                                  <p:stCondLst>
                                    <p:cond delay="0"/>
                                  </p:stCondLst>
                                  <p:childTnLst>
                                    <p:animEffect transition="out" filter="fade">
                                      <p:cBhvr>
                                        <p:cTn id="61" dur="500" tmFilter="0, 0; .2, .5; .8, .5; 1, 0"/>
                                        <p:tgtEl>
                                          <p:spTgt spid="50"/>
                                        </p:tgtEl>
                                      </p:cBhvr>
                                    </p:animEffect>
                                    <p:animScale>
                                      <p:cBhvr>
                                        <p:cTn id="62" dur="250" autoRev="1" fill="hold"/>
                                        <p:tgtEl>
                                          <p:spTgt spid="50"/>
                                        </p:tgtEl>
                                      </p:cBhvr>
                                      <p:by x="105000" y="105000"/>
                                    </p:animScale>
                                  </p:childTnLst>
                                </p:cTn>
                              </p:par>
                              <p:par>
                                <p:cTn id="63" presetID="26" presetClass="emph" presetSubtype="0" fill="hold" grpId="0" nodeType="withEffect">
                                  <p:stCondLst>
                                    <p:cond delay="0"/>
                                  </p:stCondLst>
                                  <p:childTnLst>
                                    <p:animEffect transition="out" filter="fade">
                                      <p:cBhvr>
                                        <p:cTn id="64" dur="500" tmFilter="0, 0; .2, .5; .8, .5; 1, 0"/>
                                        <p:tgtEl>
                                          <p:spTgt spid="51"/>
                                        </p:tgtEl>
                                      </p:cBhvr>
                                    </p:animEffect>
                                    <p:animScale>
                                      <p:cBhvr>
                                        <p:cTn id="65" dur="250" autoRev="1" fill="hold"/>
                                        <p:tgtEl>
                                          <p:spTgt spid="51"/>
                                        </p:tgtEl>
                                      </p:cBhvr>
                                      <p:by x="105000" y="105000"/>
                                    </p:animScale>
                                  </p:childTnLst>
                                </p:cTn>
                              </p:par>
                              <p:par>
                                <p:cTn id="66" presetID="26" presetClass="emph" presetSubtype="0" fill="hold" grpId="0" nodeType="withEffect">
                                  <p:stCondLst>
                                    <p:cond delay="0"/>
                                  </p:stCondLst>
                                  <p:childTnLst>
                                    <p:animEffect transition="out" filter="fade">
                                      <p:cBhvr>
                                        <p:cTn id="67" dur="500" tmFilter="0, 0; .2, .5; .8, .5; 1, 0"/>
                                        <p:tgtEl>
                                          <p:spTgt spid="52"/>
                                        </p:tgtEl>
                                      </p:cBhvr>
                                    </p:animEffect>
                                    <p:animScale>
                                      <p:cBhvr>
                                        <p:cTn id="68" dur="250" autoRev="1" fill="hold"/>
                                        <p:tgtEl>
                                          <p:spTgt spid="52"/>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54"/>
                                        </p:tgtEl>
                                      </p:cBhvr>
                                    </p:animEffect>
                                    <p:animScale>
                                      <p:cBhvr>
                                        <p:cTn id="71" dur="250" autoRev="1" fill="hold"/>
                                        <p:tgtEl>
                                          <p:spTgt spid="54"/>
                                        </p:tgtEl>
                                      </p:cBhvr>
                                      <p:by x="105000" y="105000"/>
                                    </p:animScale>
                                  </p:childTnLst>
                                </p:cTn>
                              </p:par>
                              <p:par>
                                <p:cTn id="72" presetID="26" presetClass="emph" presetSubtype="0" fill="hold" grpId="0" nodeType="withEffect">
                                  <p:stCondLst>
                                    <p:cond delay="0"/>
                                  </p:stCondLst>
                                  <p:childTnLst>
                                    <p:animEffect transition="out" filter="fade">
                                      <p:cBhvr>
                                        <p:cTn id="73" dur="500" tmFilter="0, 0; .2, .5; .8, .5; 1, 0"/>
                                        <p:tgtEl>
                                          <p:spTgt spid="55"/>
                                        </p:tgtEl>
                                      </p:cBhvr>
                                    </p:animEffect>
                                    <p:animScale>
                                      <p:cBhvr>
                                        <p:cTn id="74" dur="250" autoRev="1" fill="hold"/>
                                        <p:tgtEl>
                                          <p:spTgt spid="55"/>
                                        </p:tgtEl>
                                      </p:cBhvr>
                                      <p:by x="105000" y="105000"/>
                                    </p:animScale>
                                  </p:childTnLst>
                                </p:cTn>
                              </p:par>
                              <p:par>
                                <p:cTn id="75" presetID="26" presetClass="emph" presetSubtype="0" fill="hold" grpId="0" nodeType="withEffect">
                                  <p:stCondLst>
                                    <p:cond delay="0"/>
                                  </p:stCondLst>
                                  <p:childTnLst>
                                    <p:animEffect transition="out" filter="fade">
                                      <p:cBhvr>
                                        <p:cTn id="76" dur="500" tmFilter="0, 0; .2, .5; .8, .5; 1, 0"/>
                                        <p:tgtEl>
                                          <p:spTgt spid="56"/>
                                        </p:tgtEl>
                                      </p:cBhvr>
                                    </p:animEffect>
                                    <p:animScale>
                                      <p:cBhvr>
                                        <p:cTn id="77" dur="250" autoRev="1" fill="hold"/>
                                        <p:tgtEl>
                                          <p:spTgt spid="56"/>
                                        </p:tgtEl>
                                      </p:cBhvr>
                                      <p:by x="105000" y="105000"/>
                                    </p:animScale>
                                  </p:childTnLst>
                                </p:cTn>
                              </p:par>
                              <p:par>
                                <p:cTn id="78" presetID="26" presetClass="emph" presetSubtype="0" fill="hold" grpId="0" nodeType="withEffect">
                                  <p:stCondLst>
                                    <p:cond delay="0"/>
                                  </p:stCondLst>
                                  <p:childTnLst>
                                    <p:animEffect transition="out" filter="fade">
                                      <p:cBhvr>
                                        <p:cTn id="79" dur="500" tmFilter="0, 0; .2, .5; .8, .5; 1, 0"/>
                                        <p:tgtEl>
                                          <p:spTgt spid="57"/>
                                        </p:tgtEl>
                                      </p:cBhvr>
                                    </p:animEffect>
                                    <p:animScale>
                                      <p:cBhvr>
                                        <p:cTn id="80" dur="250" autoRev="1" fill="hold"/>
                                        <p:tgtEl>
                                          <p:spTgt spid="57"/>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10"/>
                                        </p:tgtEl>
                                      </p:cBhvr>
                                    </p:animEffect>
                                    <p:animScale>
                                      <p:cBhvr>
                                        <p:cTn id="88" dur="250" autoRev="1" fill="hold"/>
                                        <p:tgtEl>
                                          <p:spTgt spid="10"/>
                                        </p:tgtEl>
                                      </p:cBhvr>
                                      <p:by x="105000" y="105000"/>
                                    </p:animScale>
                                  </p:childTnLst>
                                </p:cTn>
                              </p:par>
                              <p:par>
                                <p:cTn id="89" presetID="26" presetClass="emph" presetSubtype="0" fill="hold" grpId="0" nodeType="withEffect">
                                  <p:stCondLst>
                                    <p:cond delay="0"/>
                                  </p:stCondLst>
                                  <p:childTnLst>
                                    <p:animEffect transition="out" filter="fade">
                                      <p:cBhvr>
                                        <p:cTn id="90" dur="500" tmFilter="0, 0; .2, .5; .8, .5; 1, 0"/>
                                        <p:tgtEl>
                                          <p:spTgt spid="11"/>
                                        </p:tgtEl>
                                      </p:cBhvr>
                                    </p:animEffect>
                                    <p:animScale>
                                      <p:cBhvr>
                                        <p:cTn id="91" dur="250" autoRev="1" fill="hold"/>
                                        <p:tgtEl>
                                          <p:spTgt spid="11"/>
                                        </p:tgtEl>
                                      </p:cBhvr>
                                      <p:by x="105000" y="105000"/>
                                    </p:animScale>
                                  </p:childTnLst>
                                </p:cTn>
                              </p:par>
                              <p:par>
                                <p:cTn id="92" presetID="26" presetClass="emph" presetSubtype="0" fill="hold" grpId="0" nodeType="withEffect">
                                  <p:stCondLst>
                                    <p:cond delay="0"/>
                                  </p:stCondLst>
                                  <p:childTnLst>
                                    <p:animEffect transition="out" filter="fade">
                                      <p:cBhvr>
                                        <p:cTn id="93" dur="500" tmFilter="0, 0; .2, .5; .8, .5; 1, 0"/>
                                        <p:tgtEl>
                                          <p:spTgt spid="12"/>
                                        </p:tgtEl>
                                      </p:cBhvr>
                                    </p:animEffect>
                                    <p:animScale>
                                      <p:cBhvr>
                                        <p:cTn id="94" dur="250" autoRev="1" fill="hold"/>
                                        <p:tgtEl>
                                          <p:spTgt spid="12"/>
                                        </p:tgtEl>
                                      </p:cBhvr>
                                      <p:by x="105000" y="105000"/>
                                    </p:animScale>
                                  </p:childTnLst>
                                </p:cTn>
                              </p:par>
                              <p:par>
                                <p:cTn id="95" presetID="26" presetClass="emph" presetSubtype="0" fill="hold" grpId="0" nodeType="withEffect">
                                  <p:stCondLst>
                                    <p:cond delay="0"/>
                                  </p:stCondLst>
                                  <p:childTnLst>
                                    <p:animEffect transition="out" filter="fade">
                                      <p:cBhvr>
                                        <p:cTn id="96" dur="500" tmFilter="0, 0; .2, .5; .8, .5; 1, 0"/>
                                        <p:tgtEl>
                                          <p:spTgt spid="23"/>
                                        </p:tgtEl>
                                      </p:cBhvr>
                                    </p:animEffect>
                                    <p:animScale>
                                      <p:cBhvr>
                                        <p:cTn id="97" dur="250" autoRev="1" fill="hold"/>
                                        <p:tgtEl>
                                          <p:spTgt spid="23"/>
                                        </p:tgtEl>
                                      </p:cBhvr>
                                      <p:by x="105000" y="105000"/>
                                    </p:animScale>
                                  </p:childTnLst>
                                </p:cTn>
                              </p:par>
                              <p:par>
                                <p:cTn id="98" presetID="26" presetClass="emph" presetSubtype="0" fill="hold" grpId="0" nodeType="withEffect">
                                  <p:stCondLst>
                                    <p:cond delay="0"/>
                                  </p:stCondLst>
                                  <p:childTnLst>
                                    <p:animEffect transition="out" filter="fade">
                                      <p:cBhvr>
                                        <p:cTn id="99" dur="500" tmFilter="0, 0; .2, .5; .8, .5; 1, 0"/>
                                        <p:tgtEl>
                                          <p:spTgt spid="25"/>
                                        </p:tgtEl>
                                      </p:cBhvr>
                                    </p:animEffect>
                                    <p:animScale>
                                      <p:cBhvr>
                                        <p:cTn id="100" dur="250" autoRev="1" fill="hold"/>
                                        <p:tgtEl>
                                          <p:spTgt spid="25"/>
                                        </p:tgtEl>
                                      </p:cBhvr>
                                      <p:by x="105000" y="105000"/>
                                    </p:animScale>
                                  </p:childTnLst>
                                </p:cTn>
                              </p:par>
                              <p:par>
                                <p:cTn id="101" presetID="26" presetClass="emph" presetSubtype="0" fill="hold" nodeType="withEffect">
                                  <p:stCondLst>
                                    <p:cond delay="0"/>
                                  </p:stCondLst>
                                  <p:childTnLst>
                                    <p:animEffect transition="out" filter="fade">
                                      <p:cBhvr>
                                        <p:cTn id="102" dur="500" tmFilter="0, 0; .2, .5; .8, .5; 1, 0"/>
                                        <p:tgtEl>
                                          <p:spTgt spid="59"/>
                                        </p:tgtEl>
                                      </p:cBhvr>
                                    </p:animEffect>
                                    <p:animScale>
                                      <p:cBhvr>
                                        <p:cTn id="103" dur="250" autoRev="1" fill="hold"/>
                                        <p:tgtEl>
                                          <p:spTgt spid="59"/>
                                        </p:tgtEl>
                                      </p:cBhvr>
                                      <p:by x="105000" y="105000"/>
                                    </p:animScale>
                                  </p:childTnLst>
                                </p:cTn>
                              </p:par>
                              <p:par>
                                <p:cTn id="104" presetID="26" presetClass="emph" presetSubtype="0" fill="hold" grpId="0" nodeType="withEffect">
                                  <p:stCondLst>
                                    <p:cond delay="0"/>
                                  </p:stCondLst>
                                  <p:childTnLst>
                                    <p:animEffect transition="out" filter="fade">
                                      <p:cBhvr>
                                        <p:cTn id="105" dur="500" tmFilter="0, 0; .2, .5; .8, .5; 1, 0"/>
                                        <p:tgtEl>
                                          <p:spTgt spid="60"/>
                                        </p:tgtEl>
                                      </p:cBhvr>
                                    </p:animEffect>
                                    <p:animScale>
                                      <p:cBhvr>
                                        <p:cTn id="106"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21" grpId="0"/>
      <p:bldP spid="23" grpId="0"/>
      <p:bldP spid="25" grpId="0" animBg="1"/>
      <p:bldP spid="33" grpId="0" animBg="1"/>
      <p:bldP spid="34" grpId="0"/>
      <p:bldP spid="40" grpId="0"/>
      <p:bldP spid="43" grpId="0"/>
      <p:bldP spid="44" grpId="0" animBg="1"/>
      <p:bldP spid="45" grpId="0"/>
      <p:bldP spid="51" grpId="0"/>
      <p:bldP spid="52" grpId="0"/>
      <p:bldP spid="55" grpId="0"/>
      <p:bldP spid="56" grpId="0" animBg="1"/>
      <p:bldP spid="57" grpId="0"/>
      <p:bldP spid="60" grpId="0"/>
      <p:bldP spid="62"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732048" y="1807434"/>
            <a:ext cx="6175792"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External Load Balancing </a:t>
            </a:r>
            <a:endParaRPr lang="en-US" dirty="0"/>
          </a:p>
        </p:txBody>
      </p:sp>
      <p:sp>
        <p:nvSpPr>
          <p:cNvPr id="3" name="Text Placeholder 2"/>
          <p:cNvSpPr>
            <a:spLocks noGrp="1"/>
          </p:cNvSpPr>
          <p:nvPr>
            <p:ph type="body" sz="quarter" idx="11"/>
          </p:nvPr>
        </p:nvSpPr>
        <p:spPr>
          <a:xfrm>
            <a:off x="425803" y="2288637"/>
            <a:ext cx="4076379" cy="3274669"/>
          </a:xfrm>
        </p:spPr>
        <p:txBody>
          <a:bodyPr/>
          <a:lstStyle/>
          <a:p>
            <a:r>
              <a:rPr lang="en-US" sz="3264" b="1" dirty="0">
                <a:solidFill>
                  <a:schemeClr val="tx2"/>
                </a:solidFill>
              </a:rPr>
              <a:t>Load Balancer</a:t>
            </a:r>
          </a:p>
          <a:p>
            <a:r>
              <a:rPr lang="en-US" sz="2040" b="1" dirty="0">
                <a:solidFill>
                  <a:schemeClr val="tx1"/>
                </a:solidFill>
              </a:rPr>
              <a:t>External – public sites</a:t>
            </a:r>
          </a:p>
          <a:p>
            <a:endParaRPr lang="en-US" sz="2040" b="1" dirty="0">
              <a:solidFill>
                <a:schemeClr val="tx1"/>
              </a:solidFill>
            </a:endParaRPr>
          </a:p>
          <a:p>
            <a:r>
              <a:rPr lang="en-US" sz="2040" b="1">
                <a:solidFill>
                  <a:schemeClr val="tx1"/>
                </a:solidFill>
              </a:rPr>
              <a:t>Uses health </a:t>
            </a:r>
            <a:r>
              <a:rPr lang="en-US" sz="2040" b="1" dirty="0">
                <a:solidFill>
                  <a:schemeClr val="tx1"/>
                </a:solidFill>
              </a:rPr>
              <a:t>probes for additional availability</a:t>
            </a:r>
          </a:p>
          <a:p>
            <a:endParaRPr lang="en-US" sz="2040" b="1" dirty="0">
              <a:solidFill>
                <a:schemeClr val="tx1"/>
              </a:solidFill>
            </a:endParaRPr>
          </a:p>
          <a:p>
            <a:r>
              <a:rPr lang="en-US" sz="2040" b="1" dirty="0">
                <a:solidFill>
                  <a:schemeClr val="tx1"/>
                </a:solidFill>
              </a:rPr>
              <a:t>Use Reserved IP for Public IP addresses or map external domains using a CNAME</a:t>
            </a:r>
          </a:p>
        </p:txBody>
      </p:sp>
      <p:pic>
        <p:nvPicPr>
          <p:cNvPr id="9" name="Picture 8"/>
          <p:cNvPicPr>
            <a:picLocks noChangeAspect="1"/>
          </p:cNvPicPr>
          <p:nvPr/>
        </p:nvPicPr>
        <p:blipFill>
          <a:blip r:embed="rId3"/>
          <a:stretch>
            <a:fillRect/>
          </a:stretch>
        </p:blipFill>
        <p:spPr>
          <a:xfrm>
            <a:off x="10705833" y="2582221"/>
            <a:ext cx="611671" cy="488780"/>
          </a:xfrm>
          <a:prstGeom prst="rect">
            <a:avLst/>
          </a:prstGeom>
        </p:spPr>
      </p:pic>
      <p:pic>
        <p:nvPicPr>
          <p:cNvPr id="10" name="Picture 9"/>
          <p:cNvPicPr>
            <a:picLocks noChangeAspect="1"/>
          </p:cNvPicPr>
          <p:nvPr/>
        </p:nvPicPr>
        <p:blipFill>
          <a:blip r:embed="rId3"/>
          <a:stretch>
            <a:fillRect/>
          </a:stretch>
        </p:blipFill>
        <p:spPr>
          <a:xfrm>
            <a:off x="10708973" y="3772795"/>
            <a:ext cx="611671" cy="488780"/>
          </a:xfrm>
          <a:prstGeom prst="rect">
            <a:avLst/>
          </a:prstGeom>
        </p:spPr>
      </p:pic>
      <p:sp>
        <p:nvSpPr>
          <p:cNvPr id="11" name="Rectangle 10"/>
          <p:cNvSpPr/>
          <p:nvPr/>
        </p:nvSpPr>
        <p:spPr bwMode="auto">
          <a:xfrm>
            <a:off x="10546636" y="3056101"/>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AD-VM-01</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10.0.2.4</a:t>
            </a:r>
          </a:p>
        </p:txBody>
      </p:sp>
      <p:sp>
        <p:nvSpPr>
          <p:cNvPr id="12" name="Rectangle 11"/>
          <p:cNvSpPr/>
          <p:nvPr/>
        </p:nvSpPr>
        <p:spPr bwMode="auto">
          <a:xfrm>
            <a:off x="10587608" y="4242117"/>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AD-VM-02</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pic>
        <p:nvPicPr>
          <p:cNvPr id="16" name="Picture 15"/>
          <p:cNvPicPr>
            <a:picLocks noChangeAspect="1"/>
          </p:cNvPicPr>
          <p:nvPr/>
        </p:nvPicPr>
        <p:blipFill>
          <a:blip r:embed="rId3"/>
          <a:stretch>
            <a:fillRect/>
          </a:stretch>
        </p:blipFill>
        <p:spPr>
          <a:xfrm>
            <a:off x="6386802" y="2601951"/>
            <a:ext cx="611671" cy="488780"/>
          </a:xfrm>
          <a:prstGeom prst="rect">
            <a:avLst/>
          </a:prstGeom>
        </p:spPr>
      </p:pic>
      <p:sp>
        <p:nvSpPr>
          <p:cNvPr id="18" name="Rectangle 17"/>
          <p:cNvSpPr/>
          <p:nvPr/>
        </p:nvSpPr>
        <p:spPr bwMode="auto">
          <a:xfrm>
            <a:off x="6213938" y="3071272"/>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SP-WFW-01</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10.0.3.4</a:t>
            </a:r>
          </a:p>
        </p:txBody>
      </p:sp>
      <p:sp>
        <p:nvSpPr>
          <p:cNvPr id="19" name="Rectangle 18"/>
          <p:cNvSpPr/>
          <p:nvPr/>
        </p:nvSpPr>
        <p:spPr bwMode="auto">
          <a:xfrm>
            <a:off x="5834301" y="1805538"/>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Cloud Service</a:t>
            </a:r>
          </a:p>
        </p:txBody>
      </p:sp>
      <p:pic>
        <p:nvPicPr>
          <p:cNvPr id="20" name="Picture 19"/>
          <p:cNvPicPr>
            <a:picLocks noChangeAspect="1"/>
          </p:cNvPicPr>
          <p:nvPr/>
        </p:nvPicPr>
        <p:blipFill>
          <a:blip r:embed="rId3"/>
          <a:stretch>
            <a:fillRect/>
          </a:stretch>
        </p:blipFill>
        <p:spPr>
          <a:xfrm>
            <a:off x="6386802" y="3842509"/>
            <a:ext cx="611671" cy="488780"/>
          </a:xfrm>
          <a:prstGeom prst="rect">
            <a:avLst/>
          </a:prstGeom>
        </p:spPr>
      </p:pic>
      <p:sp>
        <p:nvSpPr>
          <p:cNvPr id="21" name="Rectangle 20"/>
          <p:cNvSpPr/>
          <p:nvPr/>
        </p:nvSpPr>
        <p:spPr bwMode="auto">
          <a:xfrm>
            <a:off x="6213937" y="4311830"/>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sp>
        <p:nvSpPr>
          <p:cNvPr id="23" name="Rectangle 22"/>
          <p:cNvSpPr/>
          <p:nvPr/>
        </p:nvSpPr>
        <p:spPr bwMode="auto">
          <a:xfrm>
            <a:off x="10329594" y="2134150"/>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AD</a:t>
            </a:r>
          </a:p>
        </p:txBody>
      </p:sp>
      <p:sp>
        <p:nvSpPr>
          <p:cNvPr id="25" name="Rectangle 24"/>
          <p:cNvSpPr/>
          <p:nvPr/>
        </p:nvSpPr>
        <p:spPr bwMode="auto">
          <a:xfrm>
            <a:off x="10387855" y="2124119"/>
            <a:ext cx="1241787" cy="4240257"/>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3" name="Rectangle 32"/>
          <p:cNvSpPr/>
          <p:nvPr/>
        </p:nvSpPr>
        <p:spPr bwMode="auto">
          <a:xfrm>
            <a:off x="6047146" y="2113385"/>
            <a:ext cx="1300323" cy="4221480"/>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34" name="Rectangle 33"/>
          <p:cNvSpPr/>
          <p:nvPr/>
        </p:nvSpPr>
        <p:spPr bwMode="auto">
          <a:xfrm>
            <a:off x="6100363" y="2152586"/>
            <a:ext cx="1167202" cy="28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SPWFE</a:t>
            </a:r>
          </a:p>
        </p:txBody>
      </p:sp>
      <p:cxnSp>
        <p:nvCxnSpPr>
          <p:cNvPr id="35" name="Straight Arrow Connector 34"/>
          <p:cNvCxnSpPr>
            <a:stCxn id="46" idx="2"/>
            <a:endCxn id="16" idx="1"/>
          </p:cNvCxnSpPr>
          <p:nvPr/>
        </p:nvCxnSpPr>
        <p:spPr>
          <a:xfrm flipV="1">
            <a:off x="5904498" y="2846341"/>
            <a:ext cx="482304" cy="124533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6" idx="2"/>
            <a:endCxn id="20" idx="1"/>
          </p:cNvCxnSpPr>
          <p:nvPr/>
        </p:nvCxnSpPr>
        <p:spPr>
          <a:xfrm flipV="1">
            <a:off x="5904498" y="4086900"/>
            <a:ext cx="482304" cy="477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stretch>
            <a:fillRect/>
          </a:stretch>
        </p:blipFill>
        <p:spPr>
          <a:xfrm>
            <a:off x="7784057" y="2591462"/>
            <a:ext cx="611671" cy="488780"/>
          </a:xfrm>
          <a:prstGeom prst="rect">
            <a:avLst/>
          </a:prstGeom>
        </p:spPr>
      </p:pic>
      <p:sp>
        <p:nvSpPr>
          <p:cNvPr id="40" name="Rectangle 39"/>
          <p:cNvSpPr/>
          <p:nvPr/>
        </p:nvSpPr>
        <p:spPr bwMode="auto">
          <a:xfrm>
            <a:off x="7588300" y="3060783"/>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SP-APP-01</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10.0.4.4</a:t>
            </a:r>
          </a:p>
        </p:txBody>
      </p:sp>
      <p:pic>
        <p:nvPicPr>
          <p:cNvPr id="42" name="Picture 41"/>
          <p:cNvPicPr>
            <a:picLocks noChangeAspect="1"/>
          </p:cNvPicPr>
          <p:nvPr/>
        </p:nvPicPr>
        <p:blipFill>
          <a:blip r:embed="rId3"/>
          <a:stretch>
            <a:fillRect/>
          </a:stretch>
        </p:blipFill>
        <p:spPr>
          <a:xfrm>
            <a:off x="7784057" y="3832020"/>
            <a:ext cx="611671" cy="488780"/>
          </a:xfrm>
          <a:prstGeom prst="rect">
            <a:avLst/>
          </a:prstGeom>
        </p:spPr>
      </p:pic>
      <p:sp>
        <p:nvSpPr>
          <p:cNvPr id="43" name="Rectangle 42"/>
          <p:cNvSpPr/>
          <p:nvPr/>
        </p:nvSpPr>
        <p:spPr bwMode="auto">
          <a:xfrm>
            <a:off x="7588300" y="4301342"/>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sp>
        <p:nvSpPr>
          <p:cNvPr id="44" name="Rectangle 43"/>
          <p:cNvSpPr/>
          <p:nvPr/>
        </p:nvSpPr>
        <p:spPr bwMode="auto">
          <a:xfrm>
            <a:off x="7431448" y="2128801"/>
            <a:ext cx="1299808" cy="421393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45" name="Rectangle 44"/>
          <p:cNvSpPr/>
          <p:nvPr/>
        </p:nvSpPr>
        <p:spPr bwMode="auto">
          <a:xfrm>
            <a:off x="7380629" y="2133124"/>
            <a:ext cx="1374747"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SPAPP</a:t>
            </a:r>
          </a:p>
        </p:txBody>
      </p:sp>
      <p:pic>
        <p:nvPicPr>
          <p:cNvPr id="49" name="Picture 48"/>
          <p:cNvPicPr>
            <a:picLocks noChangeAspect="1"/>
          </p:cNvPicPr>
          <p:nvPr/>
        </p:nvPicPr>
        <p:blipFill>
          <a:blip r:embed="rId3"/>
          <a:stretch>
            <a:fillRect/>
          </a:stretch>
        </p:blipFill>
        <p:spPr>
          <a:xfrm>
            <a:off x="9217159" y="3785799"/>
            <a:ext cx="611671" cy="488780"/>
          </a:xfrm>
          <a:prstGeom prst="rect">
            <a:avLst/>
          </a:prstGeom>
        </p:spPr>
      </p:pic>
      <p:pic>
        <p:nvPicPr>
          <p:cNvPr id="50" name="Picture 49"/>
          <p:cNvPicPr>
            <a:picLocks noChangeAspect="1"/>
          </p:cNvPicPr>
          <p:nvPr/>
        </p:nvPicPr>
        <p:blipFill>
          <a:blip r:embed="rId3"/>
          <a:stretch>
            <a:fillRect/>
          </a:stretch>
        </p:blipFill>
        <p:spPr>
          <a:xfrm>
            <a:off x="9207947" y="5053956"/>
            <a:ext cx="611671" cy="488780"/>
          </a:xfrm>
          <a:prstGeom prst="rect">
            <a:avLst/>
          </a:prstGeom>
        </p:spPr>
      </p:pic>
      <p:sp>
        <p:nvSpPr>
          <p:cNvPr id="51" name="Rectangle 50"/>
          <p:cNvSpPr/>
          <p:nvPr/>
        </p:nvSpPr>
        <p:spPr bwMode="auto">
          <a:xfrm>
            <a:off x="9026899" y="4259679"/>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sp>
        <p:nvSpPr>
          <p:cNvPr id="52" name="Rectangle 51"/>
          <p:cNvSpPr/>
          <p:nvPr/>
        </p:nvSpPr>
        <p:spPr bwMode="auto">
          <a:xfrm>
            <a:off x="9005129" y="5523277"/>
            <a:ext cx="1017310"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SQLWITNESS</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10.0.1.6</a:t>
            </a:r>
          </a:p>
        </p:txBody>
      </p:sp>
      <p:pic>
        <p:nvPicPr>
          <p:cNvPr id="54" name="Picture 53"/>
          <p:cNvPicPr>
            <a:picLocks noChangeAspect="1"/>
          </p:cNvPicPr>
          <p:nvPr/>
        </p:nvPicPr>
        <p:blipFill>
          <a:blip r:embed="rId3"/>
          <a:stretch>
            <a:fillRect/>
          </a:stretch>
        </p:blipFill>
        <p:spPr>
          <a:xfrm>
            <a:off x="9217159" y="2578726"/>
            <a:ext cx="611671" cy="488780"/>
          </a:xfrm>
          <a:prstGeom prst="rect">
            <a:avLst/>
          </a:prstGeom>
        </p:spPr>
      </p:pic>
      <p:sp>
        <p:nvSpPr>
          <p:cNvPr id="55" name="Rectangle 54"/>
          <p:cNvSpPr/>
          <p:nvPr/>
        </p:nvSpPr>
        <p:spPr bwMode="auto">
          <a:xfrm>
            <a:off x="9026899" y="3052607"/>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10.0.1.4</a:t>
            </a:r>
          </a:p>
        </p:txBody>
      </p:sp>
      <p:sp>
        <p:nvSpPr>
          <p:cNvPr id="56" name="Rectangle 55"/>
          <p:cNvSpPr/>
          <p:nvPr/>
        </p:nvSpPr>
        <p:spPr bwMode="auto">
          <a:xfrm>
            <a:off x="8865776" y="2135020"/>
            <a:ext cx="137461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57" name="Rectangle 56"/>
          <p:cNvSpPr/>
          <p:nvPr/>
        </p:nvSpPr>
        <p:spPr bwMode="auto">
          <a:xfrm>
            <a:off x="8980275" y="2179264"/>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SQL</a:t>
            </a:r>
          </a:p>
        </p:txBody>
      </p:sp>
      <p:pic>
        <p:nvPicPr>
          <p:cNvPr id="59" name="Picture 58"/>
          <p:cNvPicPr>
            <a:picLocks noChangeAspect="1"/>
          </p:cNvPicPr>
          <p:nvPr/>
        </p:nvPicPr>
        <p:blipFill>
          <a:blip r:embed="rId3"/>
          <a:stretch>
            <a:fillRect/>
          </a:stretch>
        </p:blipFill>
        <p:spPr>
          <a:xfrm>
            <a:off x="10708973" y="4982479"/>
            <a:ext cx="611671" cy="488780"/>
          </a:xfrm>
          <a:prstGeom prst="rect">
            <a:avLst/>
          </a:prstGeom>
        </p:spPr>
      </p:pic>
      <p:sp>
        <p:nvSpPr>
          <p:cNvPr id="60" name="Rectangle 59"/>
          <p:cNvSpPr/>
          <p:nvPr/>
        </p:nvSpPr>
        <p:spPr bwMode="auto">
          <a:xfrm>
            <a:off x="10587608" y="5451800"/>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AD-VM-03</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10.0.2.6</a:t>
            </a:r>
          </a:p>
        </p:txBody>
      </p:sp>
      <p:pic>
        <p:nvPicPr>
          <p:cNvPr id="61" name="Picture 60"/>
          <p:cNvPicPr>
            <a:picLocks noChangeAspect="1"/>
          </p:cNvPicPr>
          <p:nvPr/>
        </p:nvPicPr>
        <p:blipFill>
          <a:blip r:embed="rId3"/>
          <a:stretch>
            <a:fillRect/>
          </a:stretch>
        </p:blipFill>
        <p:spPr>
          <a:xfrm>
            <a:off x="6386802" y="5138527"/>
            <a:ext cx="611671" cy="488780"/>
          </a:xfrm>
          <a:prstGeom prst="rect">
            <a:avLst/>
          </a:prstGeom>
        </p:spPr>
      </p:pic>
      <p:sp>
        <p:nvSpPr>
          <p:cNvPr id="62" name="Rectangle 61"/>
          <p:cNvSpPr/>
          <p:nvPr/>
        </p:nvSpPr>
        <p:spPr bwMode="auto">
          <a:xfrm>
            <a:off x="6213937" y="5607848"/>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pic>
        <p:nvPicPr>
          <p:cNvPr id="63" name="Picture 62"/>
          <p:cNvPicPr>
            <a:picLocks noChangeAspect="1"/>
          </p:cNvPicPr>
          <p:nvPr/>
        </p:nvPicPr>
        <p:blipFill>
          <a:blip r:embed="rId3"/>
          <a:stretch>
            <a:fillRect/>
          </a:stretch>
        </p:blipFill>
        <p:spPr>
          <a:xfrm>
            <a:off x="7784057" y="5112153"/>
            <a:ext cx="611671" cy="488780"/>
          </a:xfrm>
          <a:prstGeom prst="rect">
            <a:avLst/>
          </a:prstGeom>
        </p:spPr>
      </p:pic>
      <p:sp>
        <p:nvSpPr>
          <p:cNvPr id="64" name="Rectangle 63"/>
          <p:cNvSpPr/>
          <p:nvPr/>
        </p:nvSpPr>
        <p:spPr bwMode="auto">
          <a:xfrm>
            <a:off x="7588300" y="5581474"/>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cxnSp>
        <p:nvCxnSpPr>
          <p:cNvPr id="70" name="Straight Arrow Connector 69"/>
          <p:cNvCxnSpPr>
            <a:stCxn id="46" idx="2"/>
            <a:endCxn id="61" idx="1"/>
          </p:cNvCxnSpPr>
          <p:nvPr/>
        </p:nvCxnSpPr>
        <p:spPr>
          <a:xfrm>
            <a:off x="5904498" y="4091678"/>
            <a:ext cx="482304" cy="129123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065775" y="1373903"/>
            <a:ext cx="1322079" cy="555610"/>
          </a:xfrm>
          <a:prstGeom prst="rect">
            <a:avLst/>
          </a:prstGeom>
          <a:noFill/>
        </p:spPr>
        <p:txBody>
          <a:bodyPr wrap="squar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SPVNET</a:t>
            </a:r>
          </a:p>
        </p:txBody>
      </p:sp>
      <p:sp>
        <p:nvSpPr>
          <p:cNvPr id="67" name="Rectangle 66"/>
          <p:cNvSpPr/>
          <p:nvPr/>
        </p:nvSpPr>
        <p:spPr bwMode="auto">
          <a:xfrm>
            <a:off x="5618141" y="1476012"/>
            <a:ext cx="6452365" cy="5162514"/>
          </a:xfrm>
          <a:prstGeom prst="rect">
            <a:avLst/>
          </a:prstGeom>
          <a:noFill/>
          <a:ln w="25400" cmpd="sng">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pic>
        <p:nvPicPr>
          <p:cNvPr id="46" name="Picture 45"/>
          <p:cNvPicPr>
            <a:picLocks noChangeAspect="1"/>
          </p:cNvPicPr>
          <p:nvPr/>
        </p:nvPicPr>
        <p:blipFill>
          <a:blip r:embed="rId4"/>
          <a:stretch>
            <a:fillRect/>
          </a:stretch>
        </p:blipFill>
        <p:spPr>
          <a:xfrm rot="16200000">
            <a:off x="5246697" y="3828164"/>
            <a:ext cx="788575" cy="527028"/>
          </a:xfrm>
          <a:prstGeom prst="rect">
            <a:avLst/>
          </a:prstGeom>
        </p:spPr>
      </p:pic>
      <p:pic>
        <p:nvPicPr>
          <p:cNvPr id="47" name="Picture 46"/>
          <p:cNvPicPr>
            <a:picLocks noChangeAspect="1"/>
          </p:cNvPicPr>
          <p:nvPr/>
        </p:nvPicPr>
        <p:blipFill>
          <a:blip r:embed="rId5"/>
          <a:stretch>
            <a:fillRect/>
          </a:stretch>
        </p:blipFill>
        <p:spPr>
          <a:xfrm>
            <a:off x="4982104" y="3991969"/>
            <a:ext cx="501821" cy="199417"/>
          </a:xfrm>
          <a:prstGeom prst="rect">
            <a:avLst/>
          </a:prstGeom>
        </p:spPr>
      </p:pic>
    </p:spTree>
    <p:extLst>
      <p:ext uri="{BB962C8B-B14F-4D97-AF65-F5344CB8AC3E}">
        <p14:creationId xmlns:p14="http://schemas.microsoft.com/office/powerpoint/2010/main" val="3672088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Azure for SharePoint Admins</a:t>
            </a:r>
            <a:endParaRPr lang="en-US" dirty="0"/>
          </a:p>
        </p:txBody>
      </p:sp>
      <p:sp>
        <p:nvSpPr>
          <p:cNvPr id="5" name="Text Placeholder 4"/>
          <p:cNvSpPr>
            <a:spLocks noGrp="1"/>
          </p:cNvSpPr>
          <p:nvPr>
            <p:ph type="body" sz="quarter" idx="14"/>
          </p:nvPr>
        </p:nvSpPr>
        <p:spPr/>
        <p:txBody>
          <a:bodyPr/>
          <a:lstStyle/>
          <a:p>
            <a:r>
              <a:rPr lang="en-US" dirty="0" smtClean="0"/>
              <a:t>Michael Washam</a:t>
            </a:r>
          </a:p>
          <a:p>
            <a:r>
              <a:rPr lang="en-US" dirty="0" smtClean="0"/>
              <a:t>Opsgility – </a:t>
            </a:r>
            <a:r>
              <a:rPr lang="en-US" dirty="0" smtClean="0">
                <a:hlinkClick r:id="rId2"/>
              </a:rPr>
              <a:t>http://www.opsgility.com</a:t>
            </a:r>
            <a:endParaRPr lang="en-US" dirty="0" smtClean="0"/>
          </a:p>
          <a:p>
            <a:r>
              <a:rPr lang="en-US" dirty="0" smtClean="0"/>
              <a:t>Microsoft Azure Training Experts</a:t>
            </a:r>
            <a:endParaRPr lang="en-US" dirty="0"/>
          </a:p>
        </p:txBody>
      </p:sp>
      <p:sp>
        <p:nvSpPr>
          <p:cNvPr id="2" name="Text Placeholder 1"/>
          <p:cNvSpPr>
            <a:spLocks noGrp="1"/>
          </p:cNvSpPr>
          <p:nvPr>
            <p:ph type="body" sz="quarter" idx="15"/>
          </p:nvPr>
        </p:nvSpPr>
        <p:spPr/>
        <p:txBody>
          <a:bodyPr/>
          <a:lstStyle/>
          <a:p>
            <a:r>
              <a:rPr lang="en-US" dirty="0" smtClean="0"/>
              <a:t>DCIM-B300</a:t>
            </a:r>
            <a:endParaRPr lang="en-US" dirty="0"/>
          </a:p>
        </p:txBody>
      </p:sp>
    </p:spTree>
    <p:extLst>
      <p:ext uri="{BB962C8B-B14F-4D97-AF65-F5344CB8AC3E}">
        <p14:creationId xmlns:p14="http://schemas.microsoft.com/office/powerpoint/2010/main" val="1363851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10415421" y="2056850"/>
            <a:ext cx="1590017"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8" name="Rectangle 57"/>
          <p:cNvSpPr/>
          <p:nvPr/>
        </p:nvSpPr>
        <p:spPr bwMode="auto">
          <a:xfrm>
            <a:off x="8578663" y="2056850"/>
            <a:ext cx="1722338"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 name="Rectangle 13"/>
          <p:cNvSpPr/>
          <p:nvPr/>
        </p:nvSpPr>
        <p:spPr bwMode="auto">
          <a:xfrm>
            <a:off x="4907887" y="2056850"/>
            <a:ext cx="3154548"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Load Balancing with Always On Listener</a:t>
            </a:r>
            <a:endParaRPr lang="en-US" dirty="0"/>
          </a:p>
        </p:txBody>
      </p:sp>
      <p:sp>
        <p:nvSpPr>
          <p:cNvPr id="3" name="Text Placeholder 2"/>
          <p:cNvSpPr>
            <a:spLocks noGrp="1"/>
          </p:cNvSpPr>
          <p:nvPr>
            <p:ph type="body" sz="quarter" idx="11"/>
          </p:nvPr>
        </p:nvSpPr>
        <p:spPr>
          <a:xfrm>
            <a:off x="425803" y="2288638"/>
            <a:ext cx="4076379" cy="3338692"/>
          </a:xfrm>
        </p:spPr>
        <p:txBody>
          <a:bodyPr/>
          <a:lstStyle/>
          <a:p>
            <a:r>
              <a:rPr lang="en-US" sz="3264" b="1" dirty="0">
                <a:solidFill>
                  <a:schemeClr val="tx2"/>
                </a:solidFill>
              </a:rPr>
              <a:t>Load Balancer</a:t>
            </a:r>
          </a:p>
          <a:p>
            <a:endParaRPr lang="en-US" sz="2040" b="1" dirty="0">
              <a:solidFill>
                <a:schemeClr val="tx1"/>
              </a:solidFill>
            </a:endParaRPr>
          </a:p>
          <a:p>
            <a:r>
              <a:rPr lang="en-US" sz="2040" b="1" dirty="0">
                <a:solidFill>
                  <a:schemeClr val="tx1"/>
                </a:solidFill>
              </a:rPr>
              <a:t>SQL Always On uses external load balancer for listener virtual name. </a:t>
            </a:r>
          </a:p>
          <a:p>
            <a:endParaRPr lang="en-US" sz="2040" b="1" dirty="0">
              <a:solidFill>
                <a:schemeClr val="tx1"/>
              </a:solidFill>
            </a:endParaRPr>
          </a:p>
          <a:p>
            <a:r>
              <a:rPr lang="en-US" sz="2040" b="1" dirty="0">
                <a:solidFill>
                  <a:schemeClr val="tx1"/>
                </a:solidFill>
              </a:rPr>
              <a:t>Use Reserved IP for Public IP. </a:t>
            </a:r>
          </a:p>
          <a:p>
            <a:r>
              <a:rPr lang="en-US" sz="2040" b="1" dirty="0">
                <a:solidFill>
                  <a:schemeClr val="tx1"/>
                </a:solidFill>
              </a:rPr>
              <a:t>SQL AO will stop working if external IP changes. </a:t>
            </a:r>
          </a:p>
          <a:p>
            <a:endParaRPr lang="en-US" sz="2040" b="1" dirty="0">
              <a:solidFill>
                <a:schemeClr val="tx1"/>
              </a:solidFill>
            </a:endParaRPr>
          </a:p>
        </p:txBody>
      </p:sp>
      <p:pic>
        <p:nvPicPr>
          <p:cNvPr id="9" name="Picture 8"/>
          <p:cNvPicPr>
            <a:picLocks noChangeAspect="1"/>
          </p:cNvPicPr>
          <p:nvPr/>
        </p:nvPicPr>
        <p:blipFill>
          <a:blip r:embed="rId3"/>
          <a:stretch>
            <a:fillRect/>
          </a:stretch>
        </p:blipFill>
        <p:spPr>
          <a:xfrm>
            <a:off x="10866502" y="2822996"/>
            <a:ext cx="611671" cy="488780"/>
          </a:xfrm>
          <a:prstGeom prst="rect">
            <a:avLst/>
          </a:prstGeom>
        </p:spPr>
      </p:pic>
      <p:pic>
        <p:nvPicPr>
          <p:cNvPr id="10" name="Picture 9"/>
          <p:cNvPicPr>
            <a:picLocks noChangeAspect="1"/>
          </p:cNvPicPr>
          <p:nvPr/>
        </p:nvPicPr>
        <p:blipFill>
          <a:blip r:embed="rId3"/>
          <a:stretch>
            <a:fillRect/>
          </a:stretch>
        </p:blipFill>
        <p:spPr>
          <a:xfrm>
            <a:off x="10869642" y="4013571"/>
            <a:ext cx="611671" cy="488780"/>
          </a:xfrm>
          <a:prstGeom prst="rect">
            <a:avLst/>
          </a:prstGeom>
        </p:spPr>
      </p:pic>
      <p:sp>
        <p:nvSpPr>
          <p:cNvPr id="11" name="Rectangle 10"/>
          <p:cNvSpPr/>
          <p:nvPr/>
        </p:nvSpPr>
        <p:spPr bwMode="auto">
          <a:xfrm>
            <a:off x="10707305" y="3296877"/>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AD-VM-01</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10.0.2.4</a:t>
            </a:r>
          </a:p>
        </p:txBody>
      </p:sp>
      <p:sp>
        <p:nvSpPr>
          <p:cNvPr id="12" name="Rectangle 11"/>
          <p:cNvSpPr/>
          <p:nvPr/>
        </p:nvSpPr>
        <p:spPr bwMode="auto">
          <a:xfrm>
            <a:off x="10748277" y="4482892"/>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AD-VM-02</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pic>
        <p:nvPicPr>
          <p:cNvPr id="16" name="Picture 15"/>
          <p:cNvPicPr>
            <a:picLocks noChangeAspect="1"/>
          </p:cNvPicPr>
          <p:nvPr/>
        </p:nvPicPr>
        <p:blipFill>
          <a:blip r:embed="rId3"/>
          <a:stretch>
            <a:fillRect/>
          </a:stretch>
        </p:blipFill>
        <p:spPr>
          <a:xfrm>
            <a:off x="5562641" y="2851367"/>
            <a:ext cx="611671" cy="488780"/>
          </a:xfrm>
          <a:prstGeom prst="rect">
            <a:avLst/>
          </a:prstGeom>
        </p:spPr>
      </p:pic>
      <p:sp>
        <p:nvSpPr>
          <p:cNvPr id="18" name="Rectangle 17"/>
          <p:cNvSpPr/>
          <p:nvPr/>
        </p:nvSpPr>
        <p:spPr bwMode="auto">
          <a:xfrm>
            <a:off x="5389776" y="3320688"/>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SP-WFW-01</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10.0.3.4</a:t>
            </a:r>
          </a:p>
        </p:txBody>
      </p:sp>
      <p:sp>
        <p:nvSpPr>
          <p:cNvPr id="19" name="Rectangle 18"/>
          <p:cNvSpPr/>
          <p:nvPr/>
        </p:nvSpPr>
        <p:spPr bwMode="auto">
          <a:xfrm>
            <a:off x="5010139" y="2054954"/>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Cloud Service</a:t>
            </a:r>
          </a:p>
        </p:txBody>
      </p:sp>
      <p:pic>
        <p:nvPicPr>
          <p:cNvPr id="20" name="Picture 19"/>
          <p:cNvPicPr>
            <a:picLocks noChangeAspect="1"/>
          </p:cNvPicPr>
          <p:nvPr/>
        </p:nvPicPr>
        <p:blipFill>
          <a:blip r:embed="rId3"/>
          <a:stretch>
            <a:fillRect/>
          </a:stretch>
        </p:blipFill>
        <p:spPr>
          <a:xfrm>
            <a:off x="5562641" y="4091925"/>
            <a:ext cx="611671" cy="488780"/>
          </a:xfrm>
          <a:prstGeom prst="rect">
            <a:avLst/>
          </a:prstGeom>
        </p:spPr>
      </p:pic>
      <p:sp>
        <p:nvSpPr>
          <p:cNvPr id="21" name="Rectangle 20"/>
          <p:cNvSpPr/>
          <p:nvPr/>
        </p:nvSpPr>
        <p:spPr bwMode="auto">
          <a:xfrm>
            <a:off x="5389775" y="4561247"/>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sp>
        <p:nvSpPr>
          <p:cNvPr id="23" name="Rectangle 22"/>
          <p:cNvSpPr/>
          <p:nvPr/>
        </p:nvSpPr>
        <p:spPr bwMode="auto">
          <a:xfrm>
            <a:off x="10490263" y="2374925"/>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AD</a:t>
            </a:r>
          </a:p>
        </p:txBody>
      </p:sp>
      <p:sp>
        <p:nvSpPr>
          <p:cNvPr id="25" name="Rectangle 24"/>
          <p:cNvSpPr/>
          <p:nvPr/>
        </p:nvSpPr>
        <p:spPr bwMode="auto">
          <a:xfrm>
            <a:off x="10548524" y="2364894"/>
            <a:ext cx="1241787" cy="4300921"/>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3" name="Rectangle 32"/>
          <p:cNvSpPr/>
          <p:nvPr/>
        </p:nvSpPr>
        <p:spPr bwMode="auto">
          <a:xfrm>
            <a:off x="5222985" y="2362801"/>
            <a:ext cx="1300323" cy="4221480"/>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34" name="Rectangle 33"/>
          <p:cNvSpPr/>
          <p:nvPr/>
        </p:nvSpPr>
        <p:spPr bwMode="auto">
          <a:xfrm>
            <a:off x="5276202" y="2402002"/>
            <a:ext cx="1167202" cy="28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SPWFE</a:t>
            </a:r>
          </a:p>
        </p:txBody>
      </p:sp>
      <p:cxnSp>
        <p:nvCxnSpPr>
          <p:cNvPr id="35" name="Straight Arrow Connector 34"/>
          <p:cNvCxnSpPr>
            <a:stCxn id="46" idx="2"/>
            <a:endCxn id="16" idx="1"/>
          </p:cNvCxnSpPr>
          <p:nvPr/>
        </p:nvCxnSpPr>
        <p:spPr>
          <a:xfrm flipV="1">
            <a:off x="5080337" y="3095757"/>
            <a:ext cx="482304" cy="124533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6" idx="2"/>
            <a:endCxn id="20" idx="1"/>
          </p:cNvCxnSpPr>
          <p:nvPr/>
        </p:nvCxnSpPr>
        <p:spPr>
          <a:xfrm flipV="1">
            <a:off x="5080337" y="4336316"/>
            <a:ext cx="482304" cy="477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a:stretch>
            <a:fillRect/>
          </a:stretch>
        </p:blipFill>
        <p:spPr>
          <a:xfrm>
            <a:off x="6959895" y="2840878"/>
            <a:ext cx="611671" cy="488780"/>
          </a:xfrm>
          <a:prstGeom prst="rect">
            <a:avLst/>
          </a:prstGeom>
        </p:spPr>
      </p:pic>
      <p:sp>
        <p:nvSpPr>
          <p:cNvPr id="40" name="Rectangle 39"/>
          <p:cNvSpPr/>
          <p:nvPr/>
        </p:nvSpPr>
        <p:spPr bwMode="auto">
          <a:xfrm>
            <a:off x="6764138" y="3310200"/>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SP-APP-01</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10.0.4.4</a:t>
            </a:r>
          </a:p>
        </p:txBody>
      </p:sp>
      <p:pic>
        <p:nvPicPr>
          <p:cNvPr id="42" name="Picture 41"/>
          <p:cNvPicPr>
            <a:picLocks noChangeAspect="1"/>
          </p:cNvPicPr>
          <p:nvPr/>
        </p:nvPicPr>
        <p:blipFill>
          <a:blip r:embed="rId3"/>
          <a:stretch>
            <a:fillRect/>
          </a:stretch>
        </p:blipFill>
        <p:spPr>
          <a:xfrm>
            <a:off x="6959895" y="4081437"/>
            <a:ext cx="611671" cy="488780"/>
          </a:xfrm>
          <a:prstGeom prst="rect">
            <a:avLst/>
          </a:prstGeom>
        </p:spPr>
      </p:pic>
      <p:sp>
        <p:nvSpPr>
          <p:cNvPr id="43" name="Rectangle 42"/>
          <p:cNvSpPr/>
          <p:nvPr/>
        </p:nvSpPr>
        <p:spPr bwMode="auto">
          <a:xfrm>
            <a:off x="6764138" y="4550758"/>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sp>
        <p:nvSpPr>
          <p:cNvPr id="44" name="Rectangle 43"/>
          <p:cNvSpPr/>
          <p:nvPr/>
        </p:nvSpPr>
        <p:spPr bwMode="auto">
          <a:xfrm>
            <a:off x="6607286" y="2378218"/>
            <a:ext cx="1299808" cy="421393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45" name="Rectangle 44"/>
          <p:cNvSpPr/>
          <p:nvPr/>
        </p:nvSpPr>
        <p:spPr bwMode="auto">
          <a:xfrm>
            <a:off x="6556467" y="2382540"/>
            <a:ext cx="1374747"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SPAPP</a:t>
            </a:r>
          </a:p>
        </p:txBody>
      </p:sp>
      <p:pic>
        <p:nvPicPr>
          <p:cNvPr id="49" name="Picture 48"/>
          <p:cNvPicPr>
            <a:picLocks noChangeAspect="1"/>
          </p:cNvPicPr>
          <p:nvPr/>
        </p:nvPicPr>
        <p:blipFill>
          <a:blip r:embed="rId3"/>
          <a:stretch>
            <a:fillRect/>
          </a:stretch>
        </p:blipFill>
        <p:spPr>
          <a:xfrm>
            <a:off x="9085669" y="4013579"/>
            <a:ext cx="611671" cy="488780"/>
          </a:xfrm>
          <a:prstGeom prst="rect">
            <a:avLst/>
          </a:prstGeom>
        </p:spPr>
      </p:pic>
      <p:pic>
        <p:nvPicPr>
          <p:cNvPr id="50" name="Picture 49"/>
          <p:cNvPicPr>
            <a:picLocks noChangeAspect="1"/>
          </p:cNvPicPr>
          <p:nvPr/>
        </p:nvPicPr>
        <p:blipFill>
          <a:blip r:embed="rId3"/>
          <a:stretch>
            <a:fillRect/>
          </a:stretch>
        </p:blipFill>
        <p:spPr>
          <a:xfrm>
            <a:off x="9076457" y="5281736"/>
            <a:ext cx="611671" cy="488780"/>
          </a:xfrm>
          <a:prstGeom prst="rect">
            <a:avLst/>
          </a:prstGeom>
        </p:spPr>
      </p:pic>
      <p:sp>
        <p:nvSpPr>
          <p:cNvPr id="51" name="Rectangle 50"/>
          <p:cNvSpPr/>
          <p:nvPr/>
        </p:nvSpPr>
        <p:spPr bwMode="auto">
          <a:xfrm>
            <a:off x="8895409" y="4487459"/>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sp>
        <p:nvSpPr>
          <p:cNvPr id="52" name="Rectangle 51"/>
          <p:cNvSpPr/>
          <p:nvPr/>
        </p:nvSpPr>
        <p:spPr bwMode="auto">
          <a:xfrm>
            <a:off x="8924027" y="5751057"/>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SQL-AO-03</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10.0.1.6</a:t>
            </a:r>
          </a:p>
        </p:txBody>
      </p:sp>
      <p:pic>
        <p:nvPicPr>
          <p:cNvPr id="54" name="Picture 53"/>
          <p:cNvPicPr>
            <a:picLocks noChangeAspect="1"/>
          </p:cNvPicPr>
          <p:nvPr/>
        </p:nvPicPr>
        <p:blipFill>
          <a:blip r:embed="rId3"/>
          <a:stretch>
            <a:fillRect/>
          </a:stretch>
        </p:blipFill>
        <p:spPr>
          <a:xfrm>
            <a:off x="9085669" y="2806506"/>
            <a:ext cx="611671" cy="488780"/>
          </a:xfrm>
          <a:prstGeom prst="rect">
            <a:avLst/>
          </a:prstGeom>
        </p:spPr>
      </p:pic>
      <p:sp>
        <p:nvSpPr>
          <p:cNvPr id="55" name="Rectangle 54"/>
          <p:cNvSpPr/>
          <p:nvPr/>
        </p:nvSpPr>
        <p:spPr bwMode="auto">
          <a:xfrm>
            <a:off x="8895409" y="3280387"/>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10.0.1.4</a:t>
            </a:r>
          </a:p>
        </p:txBody>
      </p:sp>
      <p:sp>
        <p:nvSpPr>
          <p:cNvPr id="56" name="Rectangle 55"/>
          <p:cNvSpPr/>
          <p:nvPr/>
        </p:nvSpPr>
        <p:spPr bwMode="auto">
          <a:xfrm>
            <a:off x="8734286" y="2362800"/>
            <a:ext cx="137461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57" name="Rectangle 56"/>
          <p:cNvSpPr/>
          <p:nvPr/>
        </p:nvSpPr>
        <p:spPr bwMode="auto">
          <a:xfrm>
            <a:off x="8848785" y="2407044"/>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SQL</a:t>
            </a:r>
          </a:p>
        </p:txBody>
      </p:sp>
      <p:pic>
        <p:nvPicPr>
          <p:cNvPr id="59" name="Picture 58"/>
          <p:cNvPicPr>
            <a:picLocks noChangeAspect="1"/>
          </p:cNvPicPr>
          <p:nvPr/>
        </p:nvPicPr>
        <p:blipFill>
          <a:blip r:embed="rId3"/>
          <a:stretch>
            <a:fillRect/>
          </a:stretch>
        </p:blipFill>
        <p:spPr>
          <a:xfrm>
            <a:off x="10869642" y="5223255"/>
            <a:ext cx="611671" cy="488780"/>
          </a:xfrm>
          <a:prstGeom prst="rect">
            <a:avLst/>
          </a:prstGeom>
        </p:spPr>
      </p:pic>
      <p:sp>
        <p:nvSpPr>
          <p:cNvPr id="60" name="Rectangle 59"/>
          <p:cNvSpPr/>
          <p:nvPr/>
        </p:nvSpPr>
        <p:spPr bwMode="auto">
          <a:xfrm>
            <a:off x="10748277" y="5692576"/>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AD-VM-03</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10.0.2.6</a:t>
            </a:r>
          </a:p>
        </p:txBody>
      </p:sp>
      <p:pic>
        <p:nvPicPr>
          <p:cNvPr id="61" name="Picture 60"/>
          <p:cNvPicPr>
            <a:picLocks noChangeAspect="1"/>
          </p:cNvPicPr>
          <p:nvPr/>
        </p:nvPicPr>
        <p:blipFill>
          <a:blip r:embed="rId3"/>
          <a:stretch>
            <a:fillRect/>
          </a:stretch>
        </p:blipFill>
        <p:spPr>
          <a:xfrm>
            <a:off x="5562641" y="5387943"/>
            <a:ext cx="611671" cy="488780"/>
          </a:xfrm>
          <a:prstGeom prst="rect">
            <a:avLst/>
          </a:prstGeom>
        </p:spPr>
      </p:pic>
      <p:sp>
        <p:nvSpPr>
          <p:cNvPr id="62" name="Rectangle 61"/>
          <p:cNvSpPr/>
          <p:nvPr/>
        </p:nvSpPr>
        <p:spPr bwMode="auto">
          <a:xfrm>
            <a:off x="5389775" y="5857264"/>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pic>
        <p:nvPicPr>
          <p:cNvPr id="63" name="Picture 62"/>
          <p:cNvPicPr>
            <a:picLocks noChangeAspect="1"/>
          </p:cNvPicPr>
          <p:nvPr/>
        </p:nvPicPr>
        <p:blipFill>
          <a:blip r:embed="rId3"/>
          <a:stretch>
            <a:fillRect/>
          </a:stretch>
        </p:blipFill>
        <p:spPr>
          <a:xfrm>
            <a:off x="6959895" y="5361569"/>
            <a:ext cx="611671" cy="488780"/>
          </a:xfrm>
          <a:prstGeom prst="rect">
            <a:avLst/>
          </a:prstGeom>
        </p:spPr>
      </p:pic>
      <p:sp>
        <p:nvSpPr>
          <p:cNvPr id="64" name="Rectangle 63"/>
          <p:cNvSpPr/>
          <p:nvPr/>
        </p:nvSpPr>
        <p:spPr bwMode="auto">
          <a:xfrm>
            <a:off x="6764138" y="5830891"/>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cxnSp>
        <p:nvCxnSpPr>
          <p:cNvPr id="70" name="Straight Arrow Connector 69"/>
          <p:cNvCxnSpPr>
            <a:stCxn id="46" idx="2"/>
            <a:endCxn id="61" idx="1"/>
          </p:cNvCxnSpPr>
          <p:nvPr/>
        </p:nvCxnSpPr>
        <p:spPr>
          <a:xfrm>
            <a:off x="5080337" y="4341094"/>
            <a:ext cx="482304" cy="129123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658541" y="1434364"/>
            <a:ext cx="1322079" cy="555610"/>
          </a:xfrm>
          <a:prstGeom prst="rect">
            <a:avLst/>
          </a:prstGeom>
          <a:noFill/>
        </p:spPr>
        <p:txBody>
          <a:bodyPr wrap="squar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SPVNET</a:t>
            </a:r>
          </a:p>
        </p:txBody>
      </p:sp>
      <p:sp>
        <p:nvSpPr>
          <p:cNvPr id="67" name="Rectangle 66"/>
          <p:cNvSpPr/>
          <p:nvPr/>
        </p:nvSpPr>
        <p:spPr bwMode="auto">
          <a:xfrm>
            <a:off x="4793979" y="1896733"/>
            <a:ext cx="7369381" cy="4991209"/>
          </a:xfrm>
          <a:prstGeom prst="rect">
            <a:avLst/>
          </a:prstGeom>
          <a:noFill/>
          <a:ln w="25400" cmpd="sng">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pic>
        <p:nvPicPr>
          <p:cNvPr id="46" name="Picture 45"/>
          <p:cNvPicPr>
            <a:picLocks noChangeAspect="1"/>
          </p:cNvPicPr>
          <p:nvPr/>
        </p:nvPicPr>
        <p:blipFill>
          <a:blip r:embed="rId4"/>
          <a:stretch>
            <a:fillRect/>
          </a:stretch>
        </p:blipFill>
        <p:spPr>
          <a:xfrm rot="16200000">
            <a:off x="4422536" y="4077581"/>
            <a:ext cx="788575" cy="527028"/>
          </a:xfrm>
          <a:prstGeom prst="rect">
            <a:avLst/>
          </a:prstGeom>
        </p:spPr>
      </p:pic>
      <p:pic>
        <p:nvPicPr>
          <p:cNvPr id="47" name="Picture 46"/>
          <p:cNvPicPr>
            <a:picLocks noChangeAspect="1"/>
          </p:cNvPicPr>
          <p:nvPr/>
        </p:nvPicPr>
        <p:blipFill>
          <a:blip r:embed="rId5"/>
          <a:stretch>
            <a:fillRect/>
          </a:stretch>
        </p:blipFill>
        <p:spPr>
          <a:xfrm>
            <a:off x="4157942" y="4241385"/>
            <a:ext cx="501821" cy="199417"/>
          </a:xfrm>
          <a:prstGeom prst="rect">
            <a:avLst/>
          </a:prstGeom>
        </p:spPr>
      </p:pic>
      <p:pic>
        <p:nvPicPr>
          <p:cNvPr id="65" name="Picture 64"/>
          <p:cNvPicPr>
            <a:picLocks noChangeAspect="1"/>
          </p:cNvPicPr>
          <p:nvPr/>
        </p:nvPicPr>
        <p:blipFill>
          <a:blip r:embed="rId4"/>
          <a:stretch>
            <a:fillRect/>
          </a:stretch>
        </p:blipFill>
        <p:spPr>
          <a:xfrm rot="16200000">
            <a:off x="8078692" y="3994447"/>
            <a:ext cx="788575" cy="527028"/>
          </a:xfrm>
          <a:prstGeom prst="rect">
            <a:avLst/>
          </a:prstGeom>
        </p:spPr>
      </p:pic>
      <p:cxnSp>
        <p:nvCxnSpPr>
          <p:cNvPr id="72" name="Straight Arrow Connector 71"/>
          <p:cNvCxnSpPr>
            <a:stCxn id="65" idx="2"/>
            <a:endCxn id="54" idx="1"/>
          </p:cNvCxnSpPr>
          <p:nvPr/>
        </p:nvCxnSpPr>
        <p:spPr>
          <a:xfrm flipV="1">
            <a:off x="8736493" y="3050897"/>
            <a:ext cx="349176" cy="120706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5" idx="2"/>
            <a:endCxn id="49" idx="1"/>
          </p:cNvCxnSpPr>
          <p:nvPr/>
        </p:nvCxnSpPr>
        <p:spPr>
          <a:xfrm>
            <a:off x="8736493" y="4257961"/>
            <a:ext cx="349176" cy="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5" idx="2"/>
            <a:endCxn id="50" idx="1"/>
          </p:cNvCxnSpPr>
          <p:nvPr/>
        </p:nvCxnSpPr>
        <p:spPr>
          <a:xfrm>
            <a:off x="8736493" y="4257961"/>
            <a:ext cx="339964" cy="126816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269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Lists</a:t>
            </a:r>
            <a:endParaRPr lang="en-US" dirty="0"/>
          </a:p>
        </p:txBody>
      </p:sp>
      <p:sp>
        <p:nvSpPr>
          <p:cNvPr id="3" name="Text Placeholder 2"/>
          <p:cNvSpPr>
            <a:spLocks noGrp="1"/>
          </p:cNvSpPr>
          <p:nvPr>
            <p:ph type="body" sz="quarter" idx="11"/>
          </p:nvPr>
        </p:nvSpPr>
        <p:spPr>
          <a:xfrm>
            <a:off x="275481" y="1465985"/>
            <a:ext cx="11887878" cy="2962139"/>
          </a:xfrm>
        </p:spPr>
        <p:txBody>
          <a:bodyPr/>
          <a:lstStyle/>
          <a:p>
            <a:r>
              <a:rPr lang="en-US" sz="3672" dirty="0"/>
              <a:t>Used to restrict access to endpoints </a:t>
            </a:r>
          </a:p>
          <a:p>
            <a:r>
              <a:rPr lang="en-US" sz="3672" dirty="0"/>
              <a:t>Protect SQL Listener Load Balanced Endpoint</a:t>
            </a:r>
          </a:p>
          <a:p>
            <a:r>
              <a:rPr lang="en-US" sz="3672" dirty="0"/>
              <a:t>Add Permit rule for SharePoint Cloud Service IP</a:t>
            </a:r>
          </a:p>
          <a:p>
            <a:r>
              <a:rPr lang="en-US" sz="2040" dirty="0"/>
              <a:t>(Denies everyone else)</a:t>
            </a:r>
          </a:p>
          <a:p>
            <a:endParaRPr lang="en-US" sz="3672" dirty="0"/>
          </a:p>
        </p:txBody>
      </p:sp>
      <p:pic>
        <p:nvPicPr>
          <p:cNvPr id="4" name="Picture 3"/>
          <p:cNvPicPr>
            <a:picLocks noChangeAspect="1"/>
          </p:cNvPicPr>
          <p:nvPr/>
        </p:nvPicPr>
        <p:blipFill>
          <a:blip r:embed="rId3"/>
          <a:stretch>
            <a:fillRect/>
          </a:stretch>
        </p:blipFill>
        <p:spPr>
          <a:xfrm>
            <a:off x="514003" y="4251411"/>
            <a:ext cx="6517694" cy="2292363"/>
          </a:xfrm>
          <a:prstGeom prst="rect">
            <a:avLst/>
          </a:prstGeom>
        </p:spPr>
      </p:pic>
    </p:spTree>
    <p:extLst>
      <p:ext uri="{BB962C8B-B14F-4D97-AF65-F5344CB8AC3E}">
        <p14:creationId xmlns:p14="http://schemas.microsoft.com/office/powerpoint/2010/main" val="27314497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182769" y="3482589"/>
            <a:ext cx="3113338" cy="15514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381163" y="1995277"/>
            <a:ext cx="5683475"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2" name="Title 1"/>
          <p:cNvSpPr>
            <a:spLocks noGrp="1"/>
          </p:cNvSpPr>
          <p:nvPr>
            <p:ph type="title"/>
          </p:nvPr>
        </p:nvSpPr>
        <p:spPr>
          <a:xfrm>
            <a:off x="32840" y="238757"/>
            <a:ext cx="11887878" cy="917575"/>
          </a:xfrm>
        </p:spPr>
        <p:txBody>
          <a:bodyPr/>
          <a:lstStyle/>
          <a:p>
            <a:r>
              <a:rPr lang="en-US" sz="5507" dirty="0"/>
              <a:t>  Internal Load Balancing (NEW)</a:t>
            </a:r>
          </a:p>
        </p:txBody>
      </p:sp>
      <p:sp>
        <p:nvSpPr>
          <p:cNvPr id="5" name="Rectangle 4"/>
          <p:cNvSpPr/>
          <p:nvPr/>
        </p:nvSpPr>
        <p:spPr bwMode="auto">
          <a:xfrm>
            <a:off x="6313554" y="1744487"/>
            <a:ext cx="5880453" cy="5162626"/>
          </a:xfrm>
          <a:prstGeom prst="rect">
            <a:avLst/>
          </a:prstGeom>
          <a:noFill/>
          <a:ln w="25400" cmpd="sng">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pic>
        <p:nvPicPr>
          <p:cNvPr id="6" name="Picture 5"/>
          <p:cNvPicPr>
            <a:picLocks noChangeAspect="1"/>
          </p:cNvPicPr>
          <p:nvPr/>
        </p:nvPicPr>
        <p:blipFill>
          <a:blip r:embed="rId3"/>
          <a:stretch>
            <a:fillRect/>
          </a:stretch>
        </p:blipFill>
        <p:spPr>
          <a:xfrm rot="16200000">
            <a:off x="5897543" y="4089103"/>
            <a:ext cx="477798" cy="319327"/>
          </a:xfrm>
          <a:prstGeom prst="rect">
            <a:avLst/>
          </a:prstGeom>
        </p:spPr>
      </p:pic>
      <p:sp>
        <p:nvSpPr>
          <p:cNvPr id="7" name="TextBox 6"/>
          <p:cNvSpPr txBox="1"/>
          <p:nvPr/>
        </p:nvSpPr>
        <p:spPr>
          <a:xfrm>
            <a:off x="6450237" y="1799857"/>
            <a:ext cx="3948103"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b="1" dirty="0">
                <a:solidFill>
                  <a:srgbClr val="FFFFFF"/>
                </a:solidFill>
              </a:rPr>
              <a:t>Virtual Network </a:t>
            </a:r>
            <a:r>
              <a:rPr lang="en-US" sz="1428" dirty="0">
                <a:solidFill>
                  <a:srgbClr val="FFFFFF"/>
                </a:solidFill>
              </a:rPr>
              <a:t>Address Space: 10.0.0.0/16</a:t>
            </a:r>
          </a:p>
        </p:txBody>
      </p:sp>
      <p:pic>
        <p:nvPicPr>
          <p:cNvPr id="9" name="Picture 8"/>
          <p:cNvPicPr>
            <a:picLocks noChangeAspect="1"/>
          </p:cNvPicPr>
          <p:nvPr/>
        </p:nvPicPr>
        <p:blipFill>
          <a:blip r:embed="rId4"/>
          <a:stretch>
            <a:fillRect/>
          </a:stretch>
        </p:blipFill>
        <p:spPr>
          <a:xfrm>
            <a:off x="11100640" y="2697400"/>
            <a:ext cx="611671" cy="488780"/>
          </a:xfrm>
          <a:prstGeom prst="rect">
            <a:avLst/>
          </a:prstGeom>
        </p:spPr>
      </p:pic>
      <p:sp>
        <p:nvSpPr>
          <p:cNvPr id="11" name="Rectangle 10"/>
          <p:cNvSpPr/>
          <p:nvPr/>
        </p:nvSpPr>
        <p:spPr bwMode="auto">
          <a:xfrm>
            <a:off x="10941444" y="3171280"/>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AD-VM-01</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10.0.4.4</a:t>
            </a:r>
          </a:p>
        </p:txBody>
      </p:sp>
      <p:pic>
        <p:nvPicPr>
          <p:cNvPr id="16" name="Picture 15"/>
          <p:cNvPicPr>
            <a:picLocks noChangeAspect="1"/>
          </p:cNvPicPr>
          <p:nvPr/>
        </p:nvPicPr>
        <p:blipFill>
          <a:blip r:embed="rId4"/>
          <a:stretch>
            <a:fillRect/>
          </a:stretch>
        </p:blipFill>
        <p:spPr>
          <a:xfrm>
            <a:off x="6923432" y="2748782"/>
            <a:ext cx="611671" cy="488780"/>
          </a:xfrm>
          <a:prstGeom prst="rect">
            <a:avLst/>
          </a:prstGeom>
        </p:spPr>
      </p:pic>
      <p:sp>
        <p:nvSpPr>
          <p:cNvPr id="18" name="Rectangle 17"/>
          <p:cNvSpPr/>
          <p:nvPr/>
        </p:nvSpPr>
        <p:spPr bwMode="auto">
          <a:xfrm>
            <a:off x="6750567" y="3218103"/>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SP-WFW-01</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10.0.1.4</a:t>
            </a:r>
          </a:p>
        </p:txBody>
      </p:sp>
      <p:sp>
        <p:nvSpPr>
          <p:cNvPr id="19" name="Rectangle 18"/>
          <p:cNvSpPr/>
          <p:nvPr/>
        </p:nvSpPr>
        <p:spPr bwMode="auto">
          <a:xfrm>
            <a:off x="6313553" y="1985812"/>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Cloud Service</a:t>
            </a:r>
          </a:p>
        </p:txBody>
      </p:sp>
      <p:pic>
        <p:nvPicPr>
          <p:cNvPr id="20" name="Picture 19"/>
          <p:cNvPicPr>
            <a:picLocks noChangeAspect="1"/>
          </p:cNvPicPr>
          <p:nvPr/>
        </p:nvPicPr>
        <p:blipFill>
          <a:blip r:embed="rId4"/>
          <a:stretch>
            <a:fillRect/>
          </a:stretch>
        </p:blipFill>
        <p:spPr>
          <a:xfrm>
            <a:off x="6923432" y="3989340"/>
            <a:ext cx="611671" cy="488780"/>
          </a:xfrm>
          <a:prstGeom prst="rect">
            <a:avLst/>
          </a:prstGeom>
        </p:spPr>
      </p:pic>
      <p:sp>
        <p:nvSpPr>
          <p:cNvPr id="21" name="Rectangle 20"/>
          <p:cNvSpPr/>
          <p:nvPr/>
        </p:nvSpPr>
        <p:spPr bwMode="auto">
          <a:xfrm>
            <a:off x="6750566" y="4458661"/>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sp>
        <p:nvSpPr>
          <p:cNvPr id="23" name="Rectangle 22"/>
          <p:cNvSpPr/>
          <p:nvPr/>
        </p:nvSpPr>
        <p:spPr bwMode="auto">
          <a:xfrm>
            <a:off x="10724401" y="2249329"/>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AD</a:t>
            </a:r>
          </a:p>
        </p:txBody>
      </p:sp>
      <p:sp>
        <p:nvSpPr>
          <p:cNvPr id="25" name="Rectangle 24"/>
          <p:cNvSpPr/>
          <p:nvPr/>
        </p:nvSpPr>
        <p:spPr bwMode="auto">
          <a:xfrm>
            <a:off x="10782662" y="2251225"/>
            <a:ext cx="1241787" cy="4230471"/>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3" name="Rectangle 32"/>
          <p:cNvSpPr/>
          <p:nvPr/>
        </p:nvSpPr>
        <p:spPr bwMode="auto">
          <a:xfrm>
            <a:off x="6583776" y="2275632"/>
            <a:ext cx="1300323" cy="4206063"/>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34" name="Rectangle 33"/>
          <p:cNvSpPr/>
          <p:nvPr/>
        </p:nvSpPr>
        <p:spPr bwMode="auto">
          <a:xfrm>
            <a:off x="6532595" y="2266376"/>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SPWFE</a:t>
            </a:r>
          </a:p>
        </p:txBody>
      </p:sp>
      <p:cxnSp>
        <p:nvCxnSpPr>
          <p:cNvPr id="35" name="Straight Arrow Connector 34"/>
          <p:cNvCxnSpPr>
            <a:endCxn id="16" idx="1"/>
          </p:cNvCxnSpPr>
          <p:nvPr/>
        </p:nvCxnSpPr>
        <p:spPr>
          <a:xfrm flipV="1">
            <a:off x="6381163" y="2993172"/>
            <a:ext cx="542268" cy="1273612"/>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0" idx="1"/>
          </p:cNvCxnSpPr>
          <p:nvPr/>
        </p:nvCxnSpPr>
        <p:spPr>
          <a:xfrm flipV="1">
            <a:off x="6381163" y="4233731"/>
            <a:ext cx="542268" cy="3305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stretch>
            <a:fillRect/>
          </a:stretch>
        </p:blipFill>
        <p:spPr>
          <a:xfrm>
            <a:off x="8296456" y="2738293"/>
            <a:ext cx="611671" cy="488780"/>
          </a:xfrm>
          <a:prstGeom prst="rect">
            <a:avLst/>
          </a:prstGeom>
        </p:spPr>
      </p:pic>
      <p:sp>
        <p:nvSpPr>
          <p:cNvPr id="40" name="Rectangle 39"/>
          <p:cNvSpPr/>
          <p:nvPr/>
        </p:nvSpPr>
        <p:spPr bwMode="auto">
          <a:xfrm>
            <a:off x="8100699" y="3207614"/>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SP-APP-01</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10.0.2.4</a:t>
            </a:r>
          </a:p>
        </p:txBody>
      </p:sp>
      <p:pic>
        <p:nvPicPr>
          <p:cNvPr id="42" name="Picture 41"/>
          <p:cNvPicPr>
            <a:picLocks noChangeAspect="1"/>
          </p:cNvPicPr>
          <p:nvPr/>
        </p:nvPicPr>
        <p:blipFill>
          <a:blip r:embed="rId4"/>
          <a:stretch>
            <a:fillRect/>
          </a:stretch>
        </p:blipFill>
        <p:spPr>
          <a:xfrm>
            <a:off x="8296456" y="3978851"/>
            <a:ext cx="611671" cy="488780"/>
          </a:xfrm>
          <a:prstGeom prst="rect">
            <a:avLst/>
          </a:prstGeom>
        </p:spPr>
      </p:pic>
      <p:sp>
        <p:nvSpPr>
          <p:cNvPr id="43" name="Rectangle 42"/>
          <p:cNvSpPr/>
          <p:nvPr/>
        </p:nvSpPr>
        <p:spPr bwMode="auto">
          <a:xfrm>
            <a:off x="8100699" y="4448173"/>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sp>
        <p:nvSpPr>
          <p:cNvPr id="44" name="Rectangle 43"/>
          <p:cNvSpPr/>
          <p:nvPr/>
        </p:nvSpPr>
        <p:spPr bwMode="auto">
          <a:xfrm>
            <a:off x="7943847" y="2275632"/>
            <a:ext cx="1299808" cy="421393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45" name="Rectangle 44"/>
          <p:cNvSpPr/>
          <p:nvPr/>
        </p:nvSpPr>
        <p:spPr bwMode="auto">
          <a:xfrm>
            <a:off x="7868907" y="2347534"/>
            <a:ext cx="1374747"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SPAPP</a:t>
            </a:r>
          </a:p>
        </p:txBody>
      </p:sp>
      <p:pic>
        <p:nvPicPr>
          <p:cNvPr id="49" name="Picture 48"/>
          <p:cNvPicPr>
            <a:picLocks noChangeAspect="1"/>
          </p:cNvPicPr>
          <p:nvPr/>
        </p:nvPicPr>
        <p:blipFill>
          <a:blip r:embed="rId4"/>
          <a:stretch>
            <a:fillRect/>
          </a:stretch>
        </p:blipFill>
        <p:spPr>
          <a:xfrm>
            <a:off x="9681058" y="3910994"/>
            <a:ext cx="611671" cy="488780"/>
          </a:xfrm>
          <a:prstGeom prst="rect">
            <a:avLst/>
          </a:prstGeom>
        </p:spPr>
      </p:pic>
      <p:pic>
        <p:nvPicPr>
          <p:cNvPr id="50" name="Picture 49"/>
          <p:cNvPicPr>
            <a:picLocks noChangeAspect="1"/>
          </p:cNvPicPr>
          <p:nvPr/>
        </p:nvPicPr>
        <p:blipFill>
          <a:blip r:embed="rId4"/>
          <a:stretch>
            <a:fillRect/>
          </a:stretch>
        </p:blipFill>
        <p:spPr>
          <a:xfrm>
            <a:off x="9671846" y="5179151"/>
            <a:ext cx="611671" cy="488780"/>
          </a:xfrm>
          <a:prstGeom prst="rect">
            <a:avLst/>
          </a:prstGeom>
        </p:spPr>
      </p:pic>
      <p:sp>
        <p:nvSpPr>
          <p:cNvPr id="51" name="Rectangle 50"/>
          <p:cNvSpPr/>
          <p:nvPr/>
        </p:nvSpPr>
        <p:spPr bwMode="auto">
          <a:xfrm>
            <a:off x="9490798" y="4384874"/>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sp>
        <p:nvSpPr>
          <p:cNvPr id="52" name="Rectangle 51"/>
          <p:cNvSpPr/>
          <p:nvPr/>
        </p:nvSpPr>
        <p:spPr bwMode="auto">
          <a:xfrm>
            <a:off x="9469029" y="5648472"/>
            <a:ext cx="1017310"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SQLWITNESS</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10.0.3.6</a:t>
            </a:r>
          </a:p>
        </p:txBody>
      </p:sp>
      <p:pic>
        <p:nvPicPr>
          <p:cNvPr id="54" name="Picture 53"/>
          <p:cNvPicPr>
            <a:picLocks noChangeAspect="1"/>
          </p:cNvPicPr>
          <p:nvPr/>
        </p:nvPicPr>
        <p:blipFill>
          <a:blip r:embed="rId4"/>
          <a:stretch>
            <a:fillRect/>
          </a:stretch>
        </p:blipFill>
        <p:spPr>
          <a:xfrm>
            <a:off x="9681058" y="2703921"/>
            <a:ext cx="611671" cy="488780"/>
          </a:xfrm>
          <a:prstGeom prst="rect">
            <a:avLst/>
          </a:prstGeom>
        </p:spPr>
      </p:pic>
      <p:sp>
        <p:nvSpPr>
          <p:cNvPr id="55" name="Rectangle 54"/>
          <p:cNvSpPr/>
          <p:nvPr/>
        </p:nvSpPr>
        <p:spPr bwMode="auto">
          <a:xfrm>
            <a:off x="9490798" y="3177801"/>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10.0.3.4</a:t>
            </a:r>
          </a:p>
        </p:txBody>
      </p:sp>
      <p:sp>
        <p:nvSpPr>
          <p:cNvPr id="56" name="Rectangle 55"/>
          <p:cNvSpPr/>
          <p:nvPr/>
        </p:nvSpPr>
        <p:spPr bwMode="auto">
          <a:xfrm>
            <a:off x="9329676" y="2260214"/>
            <a:ext cx="137461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57" name="Rectangle 56"/>
          <p:cNvSpPr/>
          <p:nvPr/>
        </p:nvSpPr>
        <p:spPr bwMode="auto">
          <a:xfrm>
            <a:off x="9444175" y="2304459"/>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SQL</a:t>
            </a:r>
          </a:p>
        </p:txBody>
      </p:sp>
      <p:pic>
        <p:nvPicPr>
          <p:cNvPr id="61" name="Picture 60"/>
          <p:cNvPicPr>
            <a:picLocks noChangeAspect="1"/>
          </p:cNvPicPr>
          <p:nvPr/>
        </p:nvPicPr>
        <p:blipFill>
          <a:blip r:embed="rId4"/>
          <a:stretch>
            <a:fillRect/>
          </a:stretch>
        </p:blipFill>
        <p:spPr>
          <a:xfrm>
            <a:off x="6923432" y="5285358"/>
            <a:ext cx="611671" cy="488780"/>
          </a:xfrm>
          <a:prstGeom prst="rect">
            <a:avLst/>
          </a:prstGeom>
        </p:spPr>
      </p:pic>
      <p:sp>
        <p:nvSpPr>
          <p:cNvPr id="62" name="Rectangle 61"/>
          <p:cNvSpPr/>
          <p:nvPr/>
        </p:nvSpPr>
        <p:spPr bwMode="auto">
          <a:xfrm>
            <a:off x="6750566" y="5754679"/>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pic>
        <p:nvPicPr>
          <p:cNvPr id="63" name="Picture 62"/>
          <p:cNvPicPr>
            <a:picLocks noChangeAspect="1"/>
          </p:cNvPicPr>
          <p:nvPr/>
        </p:nvPicPr>
        <p:blipFill>
          <a:blip r:embed="rId4"/>
          <a:stretch>
            <a:fillRect/>
          </a:stretch>
        </p:blipFill>
        <p:spPr>
          <a:xfrm>
            <a:off x="8296456" y="5258984"/>
            <a:ext cx="611671" cy="488780"/>
          </a:xfrm>
          <a:prstGeom prst="rect">
            <a:avLst/>
          </a:prstGeom>
        </p:spPr>
      </p:pic>
      <p:sp>
        <p:nvSpPr>
          <p:cNvPr id="64" name="Rectangle 63"/>
          <p:cNvSpPr/>
          <p:nvPr/>
        </p:nvSpPr>
        <p:spPr bwMode="auto">
          <a:xfrm>
            <a:off x="8100699" y="5728305"/>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cxnSp>
        <p:nvCxnSpPr>
          <p:cNvPr id="70" name="Straight Arrow Connector 69"/>
          <p:cNvCxnSpPr/>
          <p:nvPr/>
        </p:nvCxnSpPr>
        <p:spPr>
          <a:xfrm>
            <a:off x="6381164" y="4266785"/>
            <a:ext cx="538133" cy="125711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196726" y="1888170"/>
            <a:ext cx="2986042" cy="4894498"/>
          </a:xfrm>
          <a:prstGeom prst="rect">
            <a:avLst/>
          </a:prstGeom>
          <a:solidFill>
            <a:schemeClr val="tx1"/>
          </a:solidFill>
          <a:ln w="2540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sp>
        <p:nvSpPr>
          <p:cNvPr id="67" name="TextBox 66"/>
          <p:cNvSpPr txBox="1"/>
          <p:nvPr/>
        </p:nvSpPr>
        <p:spPr>
          <a:xfrm>
            <a:off x="352961" y="3097613"/>
            <a:ext cx="963991" cy="44551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AD-DC-01</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192.168.0.1</a:t>
            </a:r>
          </a:p>
        </p:txBody>
      </p:sp>
      <p:sp>
        <p:nvSpPr>
          <p:cNvPr id="68" name="TextBox 67"/>
          <p:cNvSpPr txBox="1"/>
          <p:nvPr/>
        </p:nvSpPr>
        <p:spPr>
          <a:xfrm>
            <a:off x="379944" y="4411170"/>
            <a:ext cx="963991" cy="44551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AD-DC-02</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192.168.0.2</a:t>
            </a:r>
          </a:p>
        </p:txBody>
      </p:sp>
      <p:sp>
        <p:nvSpPr>
          <p:cNvPr id="72" name="TextBox 71"/>
          <p:cNvSpPr txBox="1"/>
          <p:nvPr/>
        </p:nvSpPr>
        <p:spPr>
          <a:xfrm>
            <a:off x="104599" y="1278016"/>
            <a:ext cx="2018841"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b="1" dirty="0">
                <a:solidFill>
                  <a:srgbClr val="FFFFFF"/>
                </a:solidFill>
              </a:rPr>
              <a:t>On Premises</a:t>
            </a:r>
          </a:p>
          <a:p>
            <a:pPr defTabSz="932597">
              <a:lnSpc>
                <a:spcPct val="90000"/>
              </a:lnSpc>
              <a:spcBef>
                <a:spcPct val="20000"/>
              </a:spcBef>
              <a:buSzPct val="80000"/>
            </a:pPr>
            <a:r>
              <a:rPr lang="en-US" sz="1428" dirty="0">
                <a:solidFill>
                  <a:srgbClr val="FFFFFF"/>
                </a:solidFill>
              </a:rPr>
              <a:t>192.168.0.0/16</a:t>
            </a:r>
          </a:p>
        </p:txBody>
      </p:sp>
      <p:pic>
        <p:nvPicPr>
          <p:cNvPr id="76" name="Picture 75"/>
          <p:cNvPicPr>
            <a:picLocks noChangeAspect="1"/>
          </p:cNvPicPr>
          <p:nvPr/>
        </p:nvPicPr>
        <p:blipFill>
          <a:blip r:embed="rId5"/>
          <a:stretch>
            <a:fillRect/>
          </a:stretch>
        </p:blipFill>
        <p:spPr>
          <a:xfrm>
            <a:off x="559788" y="2403359"/>
            <a:ext cx="430503" cy="639686"/>
          </a:xfrm>
          <a:prstGeom prst="rect">
            <a:avLst/>
          </a:prstGeom>
        </p:spPr>
      </p:pic>
      <p:pic>
        <p:nvPicPr>
          <p:cNvPr id="79" name="Picture 78"/>
          <p:cNvPicPr>
            <a:picLocks noChangeAspect="1"/>
          </p:cNvPicPr>
          <p:nvPr/>
        </p:nvPicPr>
        <p:blipFill>
          <a:blip r:embed="rId6"/>
          <a:stretch>
            <a:fillRect/>
          </a:stretch>
        </p:blipFill>
        <p:spPr>
          <a:xfrm>
            <a:off x="541687" y="3748651"/>
            <a:ext cx="430503" cy="639686"/>
          </a:xfrm>
          <a:prstGeom prst="rect">
            <a:avLst/>
          </a:prstGeom>
        </p:spPr>
      </p:pic>
      <p:pic>
        <p:nvPicPr>
          <p:cNvPr id="83" name="Picture 82"/>
          <p:cNvPicPr>
            <a:picLocks noChangeAspect="1"/>
          </p:cNvPicPr>
          <p:nvPr/>
        </p:nvPicPr>
        <p:blipFill>
          <a:blip r:embed="rId4"/>
          <a:stretch>
            <a:fillRect/>
          </a:stretch>
        </p:blipFill>
        <p:spPr>
          <a:xfrm>
            <a:off x="11074222" y="3846639"/>
            <a:ext cx="611671" cy="488780"/>
          </a:xfrm>
          <a:prstGeom prst="rect">
            <a:avLst/>
          </a:prstGeom>
        </p:spPr>
      </p:pic>
      <p:sp>
        <p:nvSpPr>
          <p:cNvPr id="84" name="Rectangle 83"/>
          <p:cNvSpPr/>
          <p:nvPr/>
        </p:nvSpPr>
        <p:spPr bwMode="auto">
          <a:xfrm>
            <a:off x="10972629" y="4369203"/>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AD-VM-02</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sp>
        <p:nvSpPr>
          <p:cNvPr id="85" name="TextBox 84"/>
          <p:cNvSpPr txBox="1"/>
          <p:nvPr/>
        </p:nvSpPr>
        <p:spPr>
          <a:xfrm>
            <a:off x="491033" y="5906793"/>
            <a:ext cx="622987"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Other</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Servers</a:t>
            </a:r>
          </a:p>
        </p:txBody>
      </p:sp>
      <p:pic>
        <p:nvPicPr>
          <p:cNvPr id="86" name="Picture 85"/>
          <p:cNvPicPr>
            <a:picLocks noChangeAspect="1"/>
          </p:cNvPicPr>
          <p:nvPr/>
        </p:nvPicPr>
        <p:blipFill>
          <a:blip r:embed="rId6"/>
          <a:stretch>
            <a:fillRect/>
          </a:stretch>
        </p:blipFill>
        <p:spPr>
          <a:xfrm>
            <a:off x="744582" y="5250926"/>
            <a:ext cx="430503" cy="639686"/>
          </a:xfrm>
          <a:prstGeom prst="rect">
            <a:avLst/>
          </a:prstGeom>
        </p:spPr>
      </p:pic>
      <p:pic>
        <p:nvPicPr>
          <p:cNvPr id="87" name="Picture 86"/>
          <p:cNvPicPr>
            <a:picLocks noChangeAspect="1"/>
          </p:cNvPicPr>
          <p:nvPr/>
        </p:nvPicPr>
        <p:blipFill>
          <a:blip r:embed="rId6"/>
          <a:stretch>
            <a:fillRect/>
          </a:stretch>
        </p:blipFill>
        <p:spPr>
          <a:xfrm>
            <a:off x="533703" y="5247061"/>
            <a:ext cx="430503" cy="639686"/>
          </a:xfrm>
          <a:prstGeom prst="rect">
            <a:avLst/>
          </a:prstGeom>
        </p:spPr>
      </p:pic>
      <p:pic>
        <p:nvPicPr>
          <p:cNvPr id="88" name="Picture 87"/>
          <p:cNvPicPr>
            <a:picLocks noChangeAspect="1"/>
          </p:cNvPicPr>
          <p:nvPr/>
        </p:nvPicPr>
        <p:blipFill>
          <a:blip r:embed="rId6"/>
          <a:stretch>
            <a:fillRect/>
          </a:stretch>
        </p:blipFill>
        <p:spPr>
          <a:xfrm>
            <a:off x="371097" y="5236964"/>
            <a:ext cx="430503" cy="639686"/>
          </a:xfrm>
          <a:prstGeom prst="rect">
            <a:avLst/>
          </a:prstGeom>
        </p:spPr>
      </p:pic>
      <p:sp>
        <p:nvSpPr>
          <p:cNvPr id="71" name="TextBox 70"/>
          <p:cNvSpPr txBox="1"/>
          <p:nvPr/>
        </p:nvSpPr>
        <p:spPr>
          <a:xfrm>
            <a:off x="3306411" y="2736511"/>
            <a:ext cx="3138809" cy="595632"/>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FFFFFF"/>
                </a:solidFill>
              </a:rPr>
              <a:t>Active Directory Replication</a:t>
            </a:r>
          </a:p>
          <a:p>
            <a:pPr defTabSz="932597">
              <a:lnSpc>
                <a:spcPct val="90000"/>
              </a:lnSpc>
              <a:spcBef>
                <a:spcPct val="20000"/>
              </a:spcBef>
              <a:buSzPct val="80000"/>
            </a:pPr>
            <a:r>
              <a:rPr lang="en-US" sz="1224" b="1" dirty="0">
                <a:solidFill>
                  <a:srgbClr val="FFFFFF"/>
                </a:solidFill>
              </a:rPr>
              <a:t>Access on-premises resources </a:t>
            </a:r>
          </a:p>
          <a:p>
            <a:pPr defTabSz="932597">
              <a:lnSpc>
                <a:spcPct val="90000"/>
              </a:lnSpc>
              <a:spcBef>
                <a:spcPct val="20000"/>
              </a:spcBef>
              <a:buSzPct val="80000"/>
            </a:pPr>
            <a:r>
              <a:rPr lang="en-US" sz="1224" b="1" dirty="0">
                <a:solidFill>
                  <a:srgbClr val="FFFFFF"/>
                </a:solidFill>
              </a:rPr>
              <a:t>Access intranet over hybrid connection</a:t>
            </a:r>
          </a:p>
        </p:txBody>
      </p:sp>
      <p:sp>
        <p:nvSpPr>
          <p:cNvPr id="73" name="TextBox 72"/>
          <p:cNvSpPr txBox="1"/>
          <p:nvPr/>
        </p:nvSpPr>
        <p:spPr>
          <a:xfrm>
            <a:off x="3316299" y="5167358"/>
            <a:ext cx="3157042" cy="1229718"/>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FFFFFF"/>
                </a:solidFill>
                <a:hlinkClick r:id="rId7"/>
              </a:rPr>
              <a:t>https://spintranet</a:t>
            </a:r>
            <a:r>
              <a:rPr lang="en-US" sz="1224" b="1" dirty="0">
                <a:solidFill>
                  <a:srgbClr val="FFFFFF"/>
                </a:solidFill>
              </a:rPr>
              <a:t> </a:t>
            </a:r>
          </a:p>
          <a:p>
            <a:pPr defTabSz="932597">
              <a:lnSpc>
                <a:spcPct val="90000"/>
              </a:lnSpc>
              <a:spcBef>
                <a:spcPct val="20000"/>
              </a:spcBef>
              <a:buSzPct val="80000"/>
            </a:pPr>
            <a:r>
              <a:rPr lang="en-US" sz="1224" b="1" dirty="0">
                <a:solidFill>
                  <a:srgbClr val="FFFFFF"/>
                </a:solidFill>
              </a:rPr>
              <a:t>Map to: 10.0.0.100 </a:t>
            </a:r>
          </a:p>
          <a:p>
            <a:pPr defTabSz="932597">
              <a:lnSpc>
                <a:spcPct val="90000"/>
              </a:lnSpc>
              <a:spcBef>
                <a:spcPct val="20000"/>
              </a:spcBef>
              <a:buSzPct val="80000"/>
            </a:pPr>
            <a:endParaRPr lang="en-US" sz="1224" b="1" dirty="0">
              <a:solidFill>
                <a:srgbClr val="FFFFFF"/>
              </a:solidFill>
            </a:endParaRPr>
          </a:p>
          <a:p>
            <a:pPr defTabSz="932597">
              <a:lnSpc>
                <a:spcPct val="90000"/>
              </a:lnSpc>
              <a:spcBef>
                <a:spcPct val="20000"/>
              </a:spcBef>
              <a:buSzPct val="80000"/>
            </a:pPr>
            <a:r>
              <a:rPr lang="en-US" sz="1224" b="1" dirty="0">
                <a:solidFill>
                  <a:srgbClr val="FFFFFF"/>
                </a:solidFill>
              </a:rPr>
              <a:t>Set Internal Load Balancer IP</a:t>
            </a:r>
          </a:p>
          <a:p>
            <a:pPr defTabSz="932597">
              <a:lnSpc>
                <a:spcPct val="90000"/>
              </a:lnSpc>
              <a:spcBef>
                <a:spcPct val="20000"/>
              </a:spcBef>
              <a:buSzPct val="80000"/>
            </a:pPr>
            <a:r>
              <a:rPr lang="en-US" sz="1224" b="1" dirty="0">
                <a:solidFill>
                  <a:srgbClr val="FFFFFF"/>
                </a:solidFill>
              </a:rPr>
              <a:t>New-</a:t>
            </a:r>
            <a:r>
              <a:rPr lang="en-US" sz="1224" b="1" dirty="0" err="1">
                <a:solidFill>
                  <a:srgbClr val="FFFFFF"/>
                </a:solidFill>
              </a:rPr>
              <a:t>AzureInternalLoadBalancerConfig</a:t>
            </a:r>
            <a:endParaRPr lang="en-US" sz="1224" b="1" dirty="0">
              <a:solidFill>
                <a:srgbClr val="FFFFFF"/>
              </a:solidFill>
            </a:endParaRPr>
          </a:p>
          <a:p>
            <a:pPr defTabSz="932597">
              <a:lnSpc>
                <a:spcPct val="90000"/>
              </a:lnSpc>
              <a:spcBef>
                <a:spcPct val="20000"/>
              </a:spcBef>
              <a:buSzPct val="80000"/>
            </a:pPr>
            <a:endParaRPr lang="en-US" sz="1224" b="1" dirty="0">
              <a:solidFill>
                <a:srgbClr val="FFFFFF"/>
              </a:solidFill>
            </a:endParaRPr>
          </a:p>
        </p:txBody>
      </p:sp>
      <p:pic>
        <p:nvPicPr>
          <p:cNvPr id="78" name="Picture 77"/>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2409671" y="4700625"/>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705682" y="4612954"/>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680303" y="3542901"/>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90"/>
          <p:cNvSpPr txBox="1"/>
          <p:nvPr/>
        </p:nvSpPr>
        <p:spPr>
          <a:xfrm>
            <a:off x="1597100" y="4294076"/>
            <a:ext cx="1564394" cy="172909"/>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000000">
                    <a:lumMod val="85000"/>
                    <a:lumOff val="15000"/>
                  </a:srgbClr>
                </a:solidFill>
              </a:rPr>
              <a:t>http://spintranet</a:t>
            </a:r>
          </a:p>
        </p:txBody>
      </p:sp>
      <p:pic>
        <p:nvPicPr>
          <p:cNvPr id="92" name="Picture 91"/>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2346015" y="3415635"/>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Arrow Connector 92"/>
          <p:cNvCxnSpPr/>
          <p:nvPr/>
        </p:nvCxnSpPr>
        <p:spPr>
          <a:xfrm flipV="1">
            <a:off x="1913152" y="4518552"/>
            <a:ext cx="1049278" cy="9057"/>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494906" y="3941801"/>
            <a:ext cx="1956097" cy="518595"/>
          </a:xfrm>
          <a:prstGeom prst="rect">
            <a:avLst/>
          </a:prstGeom>
          <a:noFill/>
        </p:spPr>
        <p:txBody>
          <a:bodyPr wrap="square" lIns="0" tIns="0" rIns="0" bIns="0" rtlCol="0">
            <a:spAutoFit/>
          </a:bodyPr>
          <a:lstStyle/>
          <a:p>
            <a:pPr algn="ctr" defTabSz="932597">
              <a:lnSpc>
                <a:spcPct val="90000"/>
              </a:lnSpc>
              <a:spcBef>
                <a:spcPct val="20000"/>
              </a:spcBef>
              <a:buSzPct val="80000"/>
            </a:pPr>
            <a:r>
              <a:rPr lang="en-US" sz="1836" b="1" dirty="0">
                <a:solidFill>
                  <a:srgbClr val="FFFFFF"/>
                </a:solidFill>
              </a:rPr>
              <a:t>Hybrid Connection</a:t>
            </a:r>
          </a:p>
        </p:txBody>
      </p:sp>
    </p:spTree>
    <p:extLst>
      <p:ext uri="{BB962C8B-B14F-4D97-AF65-F5344CB8AC3E}">
        <p14:creationId xmlns:p14="http://schemas.microsoft.com/office/powerpoint/2010/main" val="1272469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Internal Load Balancer</a:t>
            </a:r>
            <a:endParaRPr lang="en-US" dirty="0"/>
          </a:p>
        </p:txBody>
      </p:sp>
      <p:sp>
        <p:nvSpPr>
          <p:cNvPr id="5" name="Text Placeholder 4"/>
          <p:cNvSpPr>
            <a:spLocks noGrp="1"/>
          </p:cNvSpPr>
          <p:nvPr>
            <p:ph type="body" sz="quarter" idx="10"/>
          </p:nvPr>
        </p:nvSpPr>
        <p:spPr>
          <a:xfrm>
            <a:off x="275481" y="1216153"/>
            <a:ext cx="11885513" cy="4926521"/>
          </a:xfrm>
        </p:spPr>
        <p:txBody>
          <a:bodyPr/>
          <a:lstStyle/>
          <a:p>
            <a:endParaRPr lang="en-US" sz="1632" dirty="0"/>
          </a:p>
          <a:p>
            <a:endParaRPr lang="en-US" sz="1632" dirty="0"/>
          </a:p>
          <a:p>
            <a:r>
              <a:rPr lang="en-US" sz="1632" dirty="0"/>
              <a:t># IP Address from VNET – map IP to DNS entry (</a:t>
            </a:r>
            <a:r>
              <a:rPr lang="en-US" sz="1632" dirty="0">
                <a:hlinkClick r:id="rId2"/>
              </a:rPr>
              <a:t>http://spintranet</a:t>
            </a:r>
            <a:r>
              <a:rPr lang="en-US" sz="1632" dirty="0"/>
              <a:t>) </a:t>
            </a:r>
          </a:p>
          <a:p>
            <a:r>
              <a:rPr lang="en-US" sz="1632" dirty="0"/>
              <a:t>$</a:t>
            </a:r>
            <a:r>
              <a:rPr lang="en-US" sz="1632" dirty="0" err="1"/>
              <a:t>internalLBIP</a:t>
            </a:r>
            <a:r>
              <a:rPr lang="en-US" sz="1632" dirty="0"/>
              <a:t> = "10.0.0.100" </a:t>
            </a:r>
          </a:p>
          <a:p>
            <a:endParaRPr lang="en-US" sz="1632" dirty="0"/>
          </a:p>
          <a:p>
            <a:endParaRPr lang="en-US" sz="1632" dirty="0"/>
          </a:p>
          <a:p>
            <a:r>
              <a:rPr lang="en-US" sz="1632" dirty="0"/>
              <a:t>$</a:t>
            </a:r>
            <a:r>
              <a:rPr lang="en-US" sz="1632" dirty="0" err="1"/>
              <a:t>ilConfig</a:t>
            </a:r>
            <a:r>
              <a:rPr lang="en-US" sz="1632" dirty="0"/>
              <a:t> = New-</a:t>
            </a:r>
            <a:r>
              <a:rPr lang="en-US" sz="1632" dirty="0" err="1"/>
              <a:t>AzureInternalLoadBalancerConfig</a:t>
            </a:r>
            <a:r>
              <a:rPr lang="en-US" sz="1632" dirty="0"/>
              <a:t> `</a:t>
            </a:r>
          </a:p>
          <a:p>
            <a:r>
              <a:rPr lang="en-US" sz="1632" dirty="0"/>
              <a:t>			   -</a:t>
            </a:r>
            <a:r>
              <a:rPr lang="en-US" sz="1632" dirty="0" err="1"/>
              <a:t>InternalLoadBalancerName</a:t>
            </a:r>
            <a:r>
              <a:rPr lang="en-US" sz="1632" dirty="0"/>
              <a:t> "SPILB" `</a:t>
            </a:r>
          </a:p>
          <a:p>
            <a:r>
              <a:rPr lang="en-US" sz="1632" dirty="0"/>
              <a:t>			   -</a:t>
            </a:r>
            <a:r>
              <a:rPr lang="en-US" sz="1632" dirty="0" err="1"/>
              <a:t>StaticVNetIPAddress</a:t>
            </a:r>
            <a:r>
              <a:rPr lang="en-US" sz="1632" dirty="0"/>
              <a:t> $</a:t>
            </a:r>
            <a:r>
              <a:rPr lang="en-US" sz="1632" dirty="0" err="1"/>
              <a:t>internalLBIP</a:t>
            </a:r>
            <a:r>
              <a:rPr lang="en-US" sz="1632" dirty="0"/>
              <a:t> `</a:t>
            </a:r>
          </a:p>
          <a:p>
            <a:r>
              <a:rPr lang="en-US" sz="1632" dirty="0"/>
              <a:t>			   -</a:t>
            </a:r>
            <a:r>
              <a:rPr lang="en-US" sz="1632" dirty="0" err="1"/>
              <a:t>SubnetName</a:t>
            </a:r>
            <a:r>
              <a:rPr lang="en-US" sz="1632" dirty="0"/>
              <a:t> "Web"  </a:t>
            </a:r>
          </a:p>
          <a:p>
            <a:endParaRPr lang="en-US" sz="1632" dirty="0"/>
          </a:p>
          <a:p>
            <a:r>
              <a:rPr lang="en-US" sz="1632" dirty="0"/>
              <a:t># Add to each virtual machine to be load balanced </a:t>
            </a:r>
          </a:p>
          <a:p>
            <a:r>
              <a:rPr lang="en-US" sz="1632" dirty="0"/>
              <a:t>Add-</a:t>
            </a:r>
            <a:r>
              <a:rPr lang="en-US" sz="1632" dirty="0" err="1"/>
              <a:t>AzureEndpoint</a:t>
            </a:r>
            <a:r>
              <a:rPr lang="en-US" sz="1632" dirty="0"/>
              <a:t> -Name "intranet" -Protocol </a:t>
            </a:r>
            <a:r>
              <a:rPr lang="en-US" sz="1632" dirty="0" err="1"/>
              <a:t>tcp</a:t>
            </a:r>
            <a:r>
              <a:rPr lang="en-US" sz="1632" dirty="0"/>
              <a:t> -</a:t>
            </a:r>
            <a:r>
              <a:rPr lang="en-US" sz="1632" dirty="0" err="1"/>
              <a:t>LocalPort</a:t>
            </a:r>
            <a:r>
              <a:rPr lang="en-US" sz="1632" dirty="0"/>
              <a:t> 80 -</a:t>
            </a:r>
            <a:r>
              <a:rPr lang="en-US" sz="1632" dirty="0" err="1"/>
              <a:t>PublicPort</a:t>
            </a:r>
            <a:r>
              <a:rPr lang="en-US" sz="1632" dirty="0"/>
              <a:t> 80 `</a:t>
            </a:r>
          </a:p>
          <a:p>
            <a:r>
              <a:rPr lang="en-US" sz="1632" dirty="0"/>
              <a:t>	          -</a:t>
            </a:r>
            <a:r>
              <a:rPr lang="en-US" sz="1632" dirty="0" err="1"/>
              <a:t>InternalLoadBalancerName</a:t>
            </a:r>
            <a:r>
              <a:rPr lang="en-US" sz="1632" dirty="0"/>
              <a:t> "SPILB" -LBSetName "SPILB" -VM $vmConfig1  </a:t>
            </a:r>
          </a:p>
          <a:p>
            <a:endParaRPr lang="en-US" sz="1632" dirty="0"/>
          </a:p>
          <a:p>
            <a:endParaRPr lang="en-US" sz="1632" dirty="0"/>
          </a:p>
          <a:p>
            <a:r>
              <a:rPr lang="en-US" sz="1632" dirty="0"/>
              <a:t>New-</a:t>
            </a:r>
            <a:r>
              <a:rPr lang="en-US" sz="1632" dirty="0" err="1"/>
              <a:t>AzureVM</a:t>
            </a:r>
            <a:r>
              <a:rPr lang="en-US" sz="1632" dirty="0"/>
              <a:t> &lt;VM Creation Parameters&gt; -</a:t>
            </a:r>
            <a:r>
              <a:rPr lang="en-US" sz="1632" dirty="0" err="1"/>
              <a:t>InternalLoadBalancerConfig</a:t>
            </a:r>
            <a:r>
              <a:rPr lang="en-US" sz="1632" dirty="0"/>
              <a:t> $</a:t>
            </a:r>
            <a:r>
              <a:rPr lang="en-US" sz="1632" dirty="0" err="1"/>
              <a:t>ilConfig</a:t>
            </a:r>
            <a:endParaRPr lang="en-US" sz="1632" dirty="0"/>
          </a:p>
        </p:txBody>
      </p:sp>
    </p:spTree>
    <p:extLst>
      <p:ext uri="{BB962C8B-B14F-4D97-AF65-F5344CB8AC3E}">
        <p14:creationId xmlns:p14="http://schemas.microsoft.com/office/powerpoint/2010/main" val="243679896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2" y="1209973"/>
            <a:ext cx="10981704" cy="2751698"/>
          </a:xfrm>
        </p:spPr>
        <p:txBody>
          <a:bodyPr/>
          <a:lstStyle/>
          <a:p>
            <a:r>
              <a:rPr lang="en-US" dirty="0" smtClean="0"/>
              <a:t>DEMO</a:t>
            </a:r>
            <a:br>
              <a:rPr lang="en-US" dirty="0" smtClean="0"/>
            </a:br>
            <a:r>
              <a:rPr lang="en-US" dirty="0" smtClean="0"/>
              <a:t/>
            </a:r>
            <a:br>
              <a:rPr lang="en-US" dirty="0" smtClean="0"/>
            </a:br>
            <a:r>
              <a:rPr lang="en-US" sz="6119" dirty="0"/>
              <a:t>SharePoint Farm in Azure</a:t>
            </a:r>
            <a:endParaRPr lang="en-US" dirty="0"/>
          </a:p>
        </p:txBody>
      </p:sp>
      <p:sp>
        <p:nvSpPr>
          <p:cNvPr id="5" name="Text Placeholder 4"/>
          <p:cNvSpPr>
            <a:spLocks noGrp="1"/>
          </p:cNvSpPr>
          <p:nvPr>
            <p:ph type="body" sz="quarter" idx="12"/>
          </p:nvPr>
        </p:nvSpPr>
        <p:spPr>
          <a:xfrm>
            <a:off x="275492" y="4971848"/>
            <a:ext cx="8228422" cy="1829593"/>
          </a:xfrm>
        </p:spPr>
        <p:txBody>
          <a:bodyPr/>
          <a:lstStyle/>
          <a:p>
            <a:r>
              <a:rPr lang="en-US" dirty="0" smtClean="0"/>
              <a:t>Michael Washam</a:t>
            </a:r>
            <a:endParaRPr lang="en-US" dirty="0"/>
          </a:p>
        </p:txBody>
      </p:sp>
    </p:spTree>
    <p:extLst>
      <p:ext uri="{BB962C8B-B14F-4D97-AF65-F5344CB8AC3E}">
        <p14:creationId xmlns:p14="http://schemas.microsoft.com/office/powerpoint/2010/main" val="4110152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Right Arrow 10"/>
          <p:cNvSpPr/>
          <p:nvPr/>
        </p:nvSpPr>
        <p:spPr bwMode="auto">
          <a:xfrm>
            <a:off x="6347284" y="5302623"/>
            <a:ext cx="2524075" cy="184737"/>
          </a:xfrm>
          <a:prstGeom prst="lef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488" dirty="0"/>
              <a:t>Hybrid SharePoint Farm – Site to Site</a:t>
            </a:r>
          </a:p>
        </p:txBody>
      </p:sp>
      <p:sp>
        <p:nvSpPr>
          <p:cNvPr id="3" name="Text Placeholder 2"/>
          <p:cNvSpPr>
            <a:spLocks noGrp="1"/>
          </p:cNvSpPr>
          <p:nvPr>
            <p:ph type="body" sz="quarter" idx="11"/>
          </p:nvPr>
        </p:nvSpPr>
        <p:spPr>
          <a:xfrm>
            <a:off x="502142" y="1365541"/>
            <a:ext cx="6959055" cy="4722353"/>
          </a:xfrm>
        </p:spPr>
        <p:txBody>
          <a:bodyPr/>
          <a:lstStyle/>
          <a:p>
            <a:r>
              <a:rPr lang="en-US" sz="3672" dirty="0">
                <a:solidFill>
                  <a:schemeClr val="tx2"/>
                </a:solidFill>
              </a:rPr>
              <a:t>Scenarios</a:t>
            </a:r>
          </a:p>
          <a:p>
            <a:r>
              <a:rPr lang="en-US" sz="2448" dirty="0"/>
              <a:t>Production SharePoint Farm (Intranet or Extranet)</a:t>
            </a:r>
          </a:p>
          <a:p>
            <a:r>
              <a:rPr lang="en-US" sz="2448" dirty="0"/>
              <a:t>Extend Access to or from On-Premises</a:t>
            </a:r>
          </a:p>
          <a:p>
            <a:pPr marL="349724" indent="-349724">
              <a:buFont typeface="Arial" panose="020B0604020202020204" pitchFamily="34" charset="0"/>
              <a:buChar char="•"/>
            </a:pPr>
            <a:r>
              <a:rPr lang="en-US" sz="2448" dirty="0"/>
              <a:t>Active Directory</a:t>
            </a:r>
          </a:p>
          <a:p>
            <a:pPr marL="349724" indent="-349724">
              <a:buFont typeface="Arial" panose="020B0604020202020204" pitchFamily="34" charset="0"/>
              <a:buChar char="•"/>
            </a:pPr>
            <a:r>
              <a:rPr lang="en-US" sz="2448" dirty="0"/>
              <a:t>BCS Data Sources</a:t>
            </a:r>
          </a:p>
          <a:p>
            <a:pPr marL="349724" indent="-349724">
              <a:buFont typeface="Arial" panose="020B0604020202020204" pitchFamily="34" charset="0"/>
              <a:buChar char="•"/>
            </a:pPr>
            <a:endParaRPr lang="en-US" sz="2448" dirty="0"/>
          </a:p>
          <a:p>
            <a:endParaRPr lang="en-US" sz="2448" dirty="0"/>
          </a:p>
          <a:p>
            <a:r>
              <a:rPr lang="en-US" sz="3672" dirty="0">
                <a:solidFill>
                  <a:schemeClr val="tx2"/>
                </a:solidFill>
              </a:rPr>
              <a:t>Concepts</a:t>
            </a:r>
          </a:p>
          <a:p>
            <a:r>
              <a:rPr lang="en-US" sz="2448" dirty="0">
                <a:solidFill>
                  <a:schemeClr val="tx1"/>
                </a:solidFill>
              </a:rPr>
              <a:t>Site to Site </a:t>
            </a:r>
          </a:p>
          <a:p>
            <a:endParaRPr lang="en-US" sz="2448" dirty="0"/>
          </a:p>
        </p:txBody>
      </p:sp>
      <p:sp>
        <p:nvSpPr>
          <p:cNvPr id="4" name="Rectangle 3"/>
          <p:cNvSpPr/>
          <p:nvPr/>
        </p:nvSpPr>
        <p:spPr bwMode="auto">
          <a:xfrm>
            <a:off x="9275547" y="3854028"/>
            <a:ext cx="2979473" cy="298137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a:stretch>
            <a:fillRect/>
          </a:stretch>
        </p:blipFill>
        <p:spPr>
          <a:xfrm>
            <a:off x="9617501" y="4920371"/>
            <a:ext cx="644237" cy="5148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547" y="3854028"/>
            <a:ext cx="2979473" cy="940886"/>
          </a:xfrm>
          <a:prstGeom prst="rect">
            <a:avLst/>
          </a:prstGeom>
        </p:spPr>
      </p:pic>
      <p:pic>
        <p:nvPicPr>
          <p:cNvPr id="7" name="Picture 6"/>
          <p:cNvPicPr>
            <a:picLocks noChangeAspect="1"/>
          </p:cNvPicPr>
          <p:nvPr/>
        </p:nvPicPr>
        <p:blipFill>
          <a:blip r:embed="rId3"/>
          <a:stretch>
            <a:fillRect/>
          </a:stretch>
        </p:blipFill>
        <p:spPr>
          <a:xfrm>
            <a:off x="10438002" y="4929682"/>
            <a:ext cx="644237" cy="514803"/>
          </a:xfrm>
          <a:prstGeom prst="rect">
            <a:avLst/>
          </a:prstGeom>
        </p:spPr>
      </p:pic>
      <p:pic>
        <p:nvPicPr>
          <p:cNvPr id="8" name="Picture 7"/>
          <p:cNvPicPr>
            <a:picLocks noChangeAspect="1"/>
          </p:cNvPicPr>
          <p:nvPr/>
        </p:nvPicPr>
        <p:blipFill>
          <a:blip r:embed="rId3"/>
          <a:stretch>
            <a:fillRect/>
          </a:stretch>
        </p:blipFill>
        <p:spPr>
          <a:xfrm>
            <a:off x="11258503" y="4929682"/>
            <a:ext cx="644237" cy="514803"/>
          </a:xfrm>
          <a:prstGeom prst="rect">
            <a:avLst/>
          </a:prstGeom>
        </p:spPr>
      </p:pic>
      <p:pic>
        <p:nvPicPr>
          <p:cNvPr id="13" name="Picture 12"/>
          <p:cNvPicPr>
            <a:picLocks noChangeAspect="1"/>
          </p:cNvPicPr>
          <p:nvPr/>
        </p:nvPicPr>
        <p:blipFill>
          <a:blip r:embed="rId3"/>
          <a:stretch>
            <a:fillRect/>
          </a:stretch>
        </p:blipFill>
        <p:spPr>
          <a:xfrm>
            <a:off x="9617501" y="5522513"/>
            <a:ext cx="644237" cy="514803"/>
          </a:xfrm>
          <a:prstGeom prst="rect">
            <a:avLst/>
          </a:prstGeom>
        </p:spPr>
      </p:pic>
      <p:pic>
        <p:nvPicPr>
          <p:cNvPr id="14" name="Picture 13"/>
          <p:cNvPicPr>
            <a:picLocks noChangeAspect="1"/>
          </p:cNvPicPr>
          <p:nvPr/>
        </p:nvPicPr>
        <p:blipFill>
          <a:blip r:embed="rId3"/>
          <a:stretch>
            <a:fillRect/>
          </a:stretch>
        </p:blipFill>
        <p:spPr>
          <a:xfrm>
            <a:off x="10438002" y="5531824"/>
            <a:ext cx="644237" cy="514803"/>
          </a:xfrm>
          <a:prstGeom prst="rect">
            <a:avLst/>
          </a:prstGeom>
        </p:spPr>
      </p:pic>
      <p:pic>
        <p:nvPicPr>
          <p:cNvPr id="15" name="Picture 14"/>
          <p:cNvPicPr>
            <a:picLocks noChangeAspect="1"/>
          </p:cNvPicPr>
          <p:nvPr/>
        </p:nvPicPr>
        <p:blipFill>
          <a:blip r:embed="rId3"/>
          <a:stretch>
            <a:fillRect/>
          </a:stretch>
        </p:blipFill>
        <p:spPr>
          <a:xfrm>
            <a:off x="11258503" y="5531824"/>
            <a:ext cx="644237" cy="514803"/>
          </a:xfrm>
          <a:prstGeom prst="rect">
            <a:avLst/>
          </a:prstGeom>
        </p:spPr>
      </p:pic>
      <p:pic>
        <p:nvPicPr>
          <p:cNvPr id="16" name="Picture 15"/>
          <p:cNvPicPr>
            <a:picLocks noChangeAspect="1"/>
          </p:cNvPicPr>
          <p:nvPr/>
        </p:nvPicPr>
        <p:blipFill>
          <a:blip r:embed="rId3"/>
          <a:stretch>
            <a:fillRect/>
          </a:stretch>
        </p:blipFill>
        <p:spPr>
          <a:xfrm>
            <a:off x="9617501" y="6160990"/>
            <a:ext cx="644237" cy="514803"/>
          </a:xfrm>
          <a:prstGeom prst="rect">
            <a:avLst/>
          </a:prstGeom>
        </p:spPr>
      </p:pic>
      <p:pic>
        <p:nvPicPr>
          <p:cNvPr id="17" name="Picture 16"/>
          <p:cNvPicPr>
            <a:picLocks noChangeAspect="1"/>
          </p:cNvPicPr>
          <p:nvPr/>
        </p:nvPicPr>
        <p:blipFill>
          <a:blip r:embed="rId3"/>
          <a:stretch>
            <a:fillRect/>
          </a:stretch>
        </p:blipFill>
        <p:spPr>
          <a:xfrm>
            <a:off x="10438002" y="6170300"/>
            <a:ext cx="644237" cy="514803"/>
          </a:xfrm>
          <a:prstGeom prst="rect">
            <a:avLst/>
          </a:prstGeom>
        </p:spPr>
      </p:pic>
      <p:pic>
        <p:nvPicPr>
          <p:cNvPr id="18" name="Picture 17"/>
          <p:cNvPicPr>
            <a:picLocks noChangeAspect="1"/>
          </p:cNvPicPr>
          <p:nvPr/>
        </p:nvPicPr>
        <p:blipFill>
          <a:blip r:embed="rId3"/>
          <a:stretch>
            <a:fillRect/>
          </a:stretch>
        </p:blipFill>
        <p:spPr>
          <a:xfrm>
            <a:off x="11258503" y="6170300"/>
            <a:ext cx="644237" cy="51480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5020" y="3142222"/>
            <a:ext cx="3070000" cy="711806"/>
          </a:xfrm>
          <a:prstGeom prst="rect">
            <a:avLst/>
          </a:prstGeom>
        </p:spPr>
      </p:pic>
      <p:sp>
        <p:nvSpPr>
          <p:cNvPr id="32" name="Freeform 5"/>
          <p:cNvSpPr>
            <a:spLocks noEditPoints="1"/>
          </p:cNvSpPr>
          <p:nvPr/>
        </p:nvSpPr>
        <p:spPr bwMode="black">
          <a:xfrm>
            <a:off x="3981670" y="3854028"/>
            <a:ext cx="1911163" cy="291846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51060"/>
            <a:endParaRPr lang="en-US" sz="1836">
              <a:solidFill>
                <a:srgbClr val="505050"/>
              </a:solidFill>
            </a:endParaRPr>
          </a:p>
        </p:txBody>
      </p:sp>
      <p:sp>
        <p:nvSpPr>
          <p:cNvPr id="9" name="TextBox 8"/>
          <p:cNvSpPr txBox="1"/>
          <p:nvPr/>
        </p:nvSpPr>
        <p:spPr>
          <a:xfrm>
            <a:off x="4078154" y="3374318"/>
            <a:ext cx="2277006" cy="654034"/>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Contoso Inc</a:t>
            </a:r>
          </a:p>
        </p:txBody>
      </p:sp>
      <p:sp>
        <p:nvSpPr>
          <p:cNvPr id="33" name="Freeform 539"/>
          <p:cNvSpPr>
            <a:spLocks noChangeAspect="1"/>
          </p:cNvSpPr>
          <p:nvPr/>
        </p:nvSpPr>
        <p:spPr bwMode="auto">
          <a:xfrm>
            <a:off x="6509429" y="4886990"/>
            <a:ext cx="2022182" cy="111176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51060"/>
            <a:endParaRPr lang="en-US" sz="1428" dirty="0">
              <a:solidFill>
                <a:srgbClr val="505050"/>
              </a:solidFill>
            </a:endParaRPr>
          </a:p>
          <a:p>
            <a:pPr defTabSz="951060"/>
            <a:r>
              <a:rPr lang="en-US" sz="1428" dirty="0">
                <a:solidFill>
                  <a:srgbClr val="505050"/>
                </a:solidFill>
              </a:rPr>
              <a:t>        </a:t>
            </a:r>
          </a:p>
          <a:p>
            <a:pPr defTabSz="951060"/>
            <a:r>
              <a:rPr lang="en-US" sz="1428" dirty="0">
                <a:solidFill>
                  <a:srgbClr val="505050"/>
                </a:solidFill>
              </a:rPr>
              <a:t>        </a:t>
            </a:r>
            <a:r>
              <a:rPr lang="en-US" sz="1428" dirty="0">
                <a:solidFill>
                  <a:srgbClr val="FFFFFF"/>
                </a:solidFill>
              </a:rPr>
              <a:t>Public Internet</a:t>
            </a:r>
          </a:p>
          <a:p>
            <a:pPr defTabSz="951060"/>
            <a:r>
              <a:rPr lang="en-US" sz="1428" dirty="0">
                <a:solidFill>
                  <a:srgbClr val="FFFFFF"/>
                </a:solidFill>
              </a:rPr>
              <a:t>             IP/SEC</a:t>
            </a:r>
          </a:p>
        </p:txBody>
      </p:sp>
      <p:pic>
        <p:nvPicPr>
          <p:cNvPr id="34" name="Picture 33"/>
          <p:cNvPicPr>
            <a:picLocks noChangeAspect="1"/>
          </p:cNvPicPr>
          <p:nvPr/>
        </p:nvPicPr>
        <p:blipFill>
          <a:blip r:embed="rId6"/>
          <a:stretch>
            <a:fillRect/>
          </a:stretch>
        </p:blipFill>
        <p:spPr>
          <a:xfrm>
            <a:off x="5787535" y="5272236"/>
            <a:ext cx="586364" cy="283424"/>
          </a:xfrm>
          <a:prstGeom prst="rect">
            <a:avLst/>
          </a:prstGeom>
        </p:spPr>
      </p:pic>
      <p:sp>
        <p:nvSpPr>
          <p:cNvPr id="10" name="TextBox 9"/>
          <p:cNvSpPr txBox="1"/>
          <p:nvPr/>
        </p:nvSpPr>
        <p:spPr>
          <a:xfrm>
            <a:off x="5813312" y="4877241"/>
            <a:ext cx="1121172" cy="449667"/>
          </a:xfrm>
          <a:prstGeom prst="rect">
            <a:avLst/>
          </a:prstGeom>
          <a:noFill/>
        </p:spPr>
        <p:txBody>
          <a:bodyPr wrap="square" lIns="186521" tIns="149217" rIns="186521" bIns="149217" rtlCol="0">
            <a:spAutoFit/>
          </a:bodyPr>
          <a:lstStyle/>
          <a:p>
            <a:pPr defTabSz="932597">
              <a:lnSpc>
                <a:spcPct val="90000"/>
              </a:lnSpc>
              <a:spcAft>
                <a:spcPts val="612"/>
              </a:spcAft>
            </a:pPr>
            <a:r>
              <a:rPr lang="en-US" sz="1020" dirty="0">
                <a:gradFill>
                  <a:gsLst>
                    <a:gs pos="2917">
                      <a:srgbClr val="FFFFFF"/>
                    </a:gs>
                    <a:gs pos="30000">
                      <a:srgbClr val="FFFFFF"/>
                    </a:gs>
                  </a:gsLst>
                  <a:lin ang="5400000" scaled="0"/>
                </a:gradFill>
              </a:rPr>
              <a:t>VPN DEVICE</a:t>
            </a:r>
          </a:p>
        </p:txBody>
      </p:sp>
      <p:sp>
        <p:nvSpPr>
          <p:cNvPr id="35" name="TextBox 34"/>
          <p:cNvSpPr txBox="1"/>
          <p:nvPr/>
        </p:nvSpPr>
        <p:spPr>
          <a:xfrm>
            <a:off x="8151234" y="4877241"/>
            <a:ext cx="1467762" cy="442604"/>
          </a:xfrm>
          <a:prstGeom prst="rect">
            <a:avLst/>
          </a:prstGeom>
          <a:noFill/>
        </p:spPr>
        <p:txBody>
          <a:bodyPr wrap="square" lIns="186521" tIns="149217" rIns="186521" bIns="149217" rtlCol="0">
            <a:spAutoFit/>
          </a:bodyPr>
          <a:lstStyle/>
          <a:p>
            <a:pPr defTabSz="932597">
              <a:lnSpc>
                <a:spcPct val="90000"/>
              </a:lnSpc>
              <a:spcAft>
                <a:spcPts val="612"/>
              </a:spcAft>
            </a:pPr>
            <a:r>
              <a:rPr lang="en-US" sz="1020" dirty="0">
                <a:gradFill>
                  <a:gsLst>
                    <a:gs pos="2917">
                      <a:srgbClr val="FFFFFF"/>
                    </a:gs>
                    <a:gs pos="30000">
                      <a:srgbClr val="FFFFFF"/>
                    </a:gs>
                  </a:gsLst>
                  <a:lin ang="5400000" scaled="0"/>
                </a:gradFill>
              </a:rPr>
              <a:t>VNET GATEWAY</a:t>
            </a:r>
          </a:p>
        </p:txBody>
      </p:sp>
      <p:pic>
        <p:nvPicPr>
          <p:cNvPr id="36" name="Picture 35"/>
          <p:cNvPicPr>
            <a:picLocks noChangeAspect="1"/>
          </p:cNvPicPr>
          <p:nvPr/>
        </p:nvPicPr>
        <p:blipFill>
          <a:blip r:embed="rId6"/>
          <a:stretch>
            <a:fillRect/>
          </a:stretch>
        </p:blipFill>
        <p:spPr>
          <a:xfrm>
            <a:off x="8871358" y="5228453"/>
            <a:ext cx="586364" cy="283424"/>
          </a:xfrm>
          <a:prstGeom prst="rect">
            <a:avLst/>
          </a:prstGeom>
        </p:spPr>
      </p:pic>
    </p:spTree>
    <p:extLst>
      <p:ext uri="{BB962C8B-B14F-4D97-AF65-F5344CB8AC3E}">
        <p14:creationId xmlns:p14="http://schemas.microsoft.com/office/powerpoint/2010/main" val="19543302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to Site </a:t>
            </a:r>
            <a:endParaRPr lang="en-US" dirty="0"/>
          </a:p>
        </p:txBody>
      </p:sp>
      <p:sp>
        <p:nvSpPr>
          <p:cNvPr id="3" name="Text Placeholder 2"/>
          <p:cNvSpPr>
            <a:spLocks noGrp="1"/>
          </p:cNvSpPr>
          <p:nvPr>
            <p:ph type="body" sz="quarter" idx="11"/>
          </p:nvPr>
        </p:nvSpPr>
        <p:spPr>
          <a:xfrm>
            <a:off x="275481" y="1903666"/>
            <a:ext cx="11887878" cy="4299630"/>
          </a:xfrm>
        </p:spPr>
        <p:txBody>
          <a:bodyPr/>
          <a:lstStyle/>
          <a:p>
            <a:r>
              <a:rPr lang="en-US" sz="3672" dirty="0">
                <a:solidFill>
                  <a:schemeClr val="tx2"/>
                </a:solidFill>
              </a:rPr>
              <a:t>Devices Supported </a:t>
            </a:r>
          </a:p>
          <a:p>
            <a:r>
              <a:rPr lang="en-US" sz="2856" dirty="0"/>
              <a:t>Cisco, Juniper, F5, Brocade, </a:t>
            </a:r>
            <a:r>
              <a:rPr lang="en-US" sz="2856" dirty="0" err="1"/>
              <a:t>CheckPoint</a:t>
            </a:r>
            <a:r>
              <a:rPr lang="en-US" sz="2856" dirty="0"/>
              <a:t>, </a:t>
            </a:r>
            <a:r>
              <a:rPr lang="en-US" sz="2856" dirty="0" err="1"/>
              <a:t>Fortinet</a:t>
            </a:r>
            <a:endParaRPr lang="en-US" sz="2856" dirty="0"/>
          </a:p>
          <a:p>
            <a:r>
              <a:rPr lang="en-US" sz="2040" dirty="0"/>
              <a:t>Individual Devices: </a:t>
            </a:r>
            <a:r>
              <a:rPr lang="en-US" sz="2040" dirty="0">
                <a:hlinkClick r:id="rId2"/>
              </a:rPr>
              <a:t>http://msdn.microsoft.com/en-us/library/azure/jj156075.aspx</a:t>
            </a:r>
            <a:endParaRPr lang="en-US" sz="2040" dirty="0"/>
          </a:p>
          <a:p>
            <a:endParaRPr lang="en-US" sz="2040" dirty="0"/>
          </a:p>
          <a:p>
            <a:r>
              <a:rPr lang="en-US" sz="3672" dirty="0">
                <a:solidFill>
                  <a:schemeClr val="tx2"/>
                </a:solidFill>
              </a:rPr>
              <a:t>Software VPN Support</a:t>
            </a:r>
          </a:p>
          <a:p>
            <a:r>
              <a:rPr lang="en-US" sz="2856" dirty="0"/>
              <a:t>Microsoft Routing and Remote Access, </a:t>
            </a:r>
            <a:r>
              <a:rPr lang="en-US" sz="2856" dirty="0" err="1"/>
              <a:t>OpenSwan</a:t>
            </a:r>
            <a:endParaRPr lang="en-US" sz="2856" dirty="0">
              <a:solidFill>
                <a:schemeClr val="tx2"/>
              </a:solidFill>
            </a:endParaRPr>
          </a:p>
          <a:p>
            <a:endParaRPr lang="en-US" sz="3672" dirty="0"/>
          </a:p>
          <a:p>
            <a:endParaRPr lang="en-US" sz="3672" dirty="0"/>
          </a:p>
        </p:txBody>
      </p:sp>
    </p:spTree>
    <p:extLst>
      <p:ext uri="{BB962C8B-B14F-4D97-AF65-F5344CB8AC3E}">
        <p14:creationId xmlns:p14="http://schemas.microsoft.com/office/powerpoint/2010/main" val="40669913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loud 88"/>
          <p:cNvSpPr/>
          <p:nvPr/>
        </p:nvSpPr>
        <p:spPr bwMode="auto">
          <a:xfrm rot="16789957">
            <a:off x="-435399" y="3265468"/>
            <a:ext cx="2763238" cy="1928923"/>
          </a:xfrm>
          <a:prstGeom prst="cloud">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 name="Rectangle 13"/>
          <p:cNvSpPr/>
          <p:nvPr/>
        </p:nvSpPr>
        <p:spPr bwMode="auto">
          <a:xfrm>
            <a:off x="2450571" y="1977095"/>
            <a:ext cx="5583914"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2" name="Title 1"/>
          <p:cNvSpPr>
            <a:spLocks noGrp="1"/>
          </p:cNvSpPr>
          <p:nvPr>
            <p:ph type="title"/>
          </p:nvPr>
        </p:nvSpPr>
        <p:spPr/>
        <p:txBody>
          <a:bodyPr/>
          <a:lstStyle/>
          <a:p>
            <a:r>
              <a:rPr lang="en-US" sz="4488" dirty="0"/>
              <a:t>Hybrid SharePoint Deployment – Site to Site</a:t>
            </a:r>
          </a:p>
        </p:txBody>
      </p:sp>
      <p:sp>
        <p:nvSpPr>
          <p:cNvPr id="5" name="Rectangle 4"/>
          <p:cNvSpPr/>
          <p:nvPr/>
        </p:nvSpPr>
        <p:spPr bwMode="auto">
          <a:xfrm>
            <a:off x="2322889" y="1726305"/>
            <a:ext cx="5840965" cy="5162626"/>
          </a:xfrm>
          <a:prstGeom prst="rect">
            <a:avLst/>
          </a:prstGeom>
          <a:noFill/>
          <a:ln w="25400" cmpd="sng">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pic>
        <p:nvPicPr>
          <p:cNvPr id="6" name="Picture 5"/>
          <p:cNvPicPr>
            <a:picLocks noChangeAspect="1"/>
          </p:cNvPicPr>
          <p:nvPr/>
        </p:nvPicPr>
        <p:blipFill>
          <a:blip r:embed="rId3"/>
          <a:stretch>
            <a:fillRect/>
          </a:stretch>
        </p:blipFill>
        <p:spPr>
          <a:xfrm rot="16200000">
            <a:off x="1860842" y="3998982"/>
            <a:ext cx="620980" cy="415019"/>
          </a:xfrm>
          <a:prstGeom prst="rect">
            <a:avLst/>
          </a:prstGeom>
        </p:spPr>
      </p:pic>
      <p:sp>
        <p:nvSpPr>
          <p:cNvPr id="7" name="TextBox 6"/>
          <p:cNvSpPr txBox="1"/>
          <p:nvPr/>
        </p:nvSpPr>
        <p:spPr>
          <a:xfrm>
            <a:off x="2496006" y="1762140"/>
            <a:ext cx="3948103"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b="1" dirty="0">
                <a:solidFill>
                  <a:srgbClr val="FFFFFF"/>
                </a:solidFill>
              </a:rPr>
              <a:t>Virtual Network </a:t>
            </a:r>
            <a:r>
              <a:rPr lang="en-US" sz="1428" dirty="0">
                <a:solidFill>
                  <a:srgbClr val="FFFFFF"/>
                </a:solidFill>
              </a:rPr>
              <a:t>Address Space: 10.0.0.0/16</a:t>
            </a:r>
          </a:p>
        </p:txBody>
      </p:sp>
      <p:pic>
        <p:nvPicPr>
          <p:cNvPr id="9" name="Picture 8"/>
          <p:cNvPicPr>
            <a:picLocks noChangeAspect="1"/>
          </p:cNvPicPr>
          <p:nvPr/>
        </p:nvPicPr>
        <p:blipFill>
          <a:blip r:embed="rId4"/>
          <a:stretch>
            <a:fillRect/>
          </a:stretch>
        </p:blipFill>
        <p:spPr>
          <a:xfrm>
            <a:off x="7030415" y="2679218"/>
            <a:ext cx="611671" cy="488780"/>
          </a:xfrm>
          <a:prstGeom prst="rect">
            <a:avLst/>
          </a:prstGeom>
        </p:spPr>
      </p:pic>
      <p:sp>
        <p:nvSpPr>
          <p:cNvPr id="11" name="Rectangle 10"/>
          <p:cNvSpPr/>
          <p:nvPr/>
        </p:nvSpPr>
        <p:spPr bwMode="auto">
          <a:xfrm>
            <a:off x="6871218" y="3153098"/>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AD-VM-01</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10.0.4.4</a:t>
            </a:r>
          </a:p>
        </p:txBody>
      </p:sp>
      <p:pic>
        <p:nvPicPr>
          <p:cNvPr id="16" name="Picture 15"/>
          <p:cNvPicPr>
            <a:picLocks noChangeAspect="1"/>
          </p:cNvPicPr>
          <p:nvPr/>
        </p:nvPicPr>
        <p:blipFill>
          <a:blip r:embed="rId4"/>
          <a:stretch>
            <a:fillRect/>
          </a:stretch>
        </p:blipFill>
        <p:spPr>
          <a:xfrm>
            <a:off x="2886842" y="2730600"/>
            <a:ext cx="611671" cy="488780"/>
          </a:xfrm>
          <a:prstGeom prst="rect">
            <a:avLst/>
          </a:prstGeom>
        </p:spPr>
      </p:pic>
      <p:sp>
        <p:nvSpPr>
          <p:cNvPr id="18" name="Rectangle 17"/>
          <p:cNvSpPr/>
          <p:nvPr/>
        </p:nvSpPr>
        <p:spPr bwMode="auto">
          <a:xfrm>
            <a:off x="2713978" y="3199921"/>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SP-WFW-01</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10.0.1.4</a:t>
            </a:r>
          </a:p>
        </p:txBody>
      </p:sp>
      <p:sp>
        <p:nvSpPr>
          <p:cNvPr id="19" name="Rectangle 18"/>
          <p:cNvSpPr/>
          <p:nvPr/>
        </p:nvSpPr>
        <p:spPr bwMode="auto">
          <a:xfrm>
            <a:off x="2316954" y="1961656"/>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Cloud Service</a:t>
            </a:r>
          </a:p>
        </p:txBody>
      </p:sp>
      <p:pic>
        <p:nvPicPr>
          <p:cNvPr id="20" name="Picture 19"/>
          <p:cNvPicPr>
            <a:picLocks noChangeAspect="1"/>
          </p:cNvPicPr>
          <p:nvPr/>
        </p:nvPicPr>
        <p:blipFill>
          <a:blip r:embed="rId4"/>
          <a:stretch>
            <a:fillRect/>
          </a:stretch>
        </p:blipFill>
        <p:spPr>
          <a:xfrm>
            <a:off x="2886842" y="3971158"/>
            <a:ext cx="611671" cy="488780"/>
          </a:xfrm>
          <a:prstGeom prst="rect">
            <a:avLst/>
          </a:prstGeom>
        </p:spPr>
      </p:pic>
      <p:sp>
        <p:nvSpPr>
          <p:cNvPr id="21" name="Rectangle 20"/>
          <p:cNvSpPr/>
          <p:nvPr/>
        </p:nvSpPr>
        <p:spPr bwMode="auto">
          <a:xfrm>
            <a:off x="2713977" y="4440479"/>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sp>
        <p:nvSpPr>
          <p:cNvPr id="23" name="Rectangle 22"/>
          <p:cNvSpPr/>
          <p:nvPr/>
        </p:nvSpPr>
        <p:spPr bwMode="auto">
          <a:xfrm>
            <a:off x="6654176" y="2231147"/>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AD</a:t>
            </a:r>
          </a:p>
        </p:txBody>
      </p:sp>
      <p:sp>
        <p:nvSpPr>
          <p:cNvPr id="25" name="Rectangle 24"/>
          <p:cNvSpPr/>
          <p:nvPr/>
        </p:nvSpPr>
        <p:spPr bwMode="auto">
          <a:xfrm>
            <a:off x="6712437" y="2221116"/>
            <a:ext cx="1241787" cy="4242398"/>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3" name="Rectangle 32"/>
          <p:cNvSpPr/>
          <p:nvPr/>
        </p:nvSpPr>
        <p:spPr bwMode="auto">
          <a:xfrm>
            <a:off x="2547186" y="2242034"/>
            <a:ext cx="1300323" cy="4221480"/>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34" name="Rectangle 33"/>
          <p:cNvSpPr/>
          <p:nvPr/>
        </p:nvSpPr>
        <p:spPr bwMode="auto">
          <a:xfrm>
            <a:off x="2496005" y="2248194"/>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SPWFE</a:t>
            </a:r>
          </a:p>
        </p:txBody>
      </p:sp>
      <p:cxnSp>
        <p:nvCxnSpPr>
          <p:cNvPr id="35" name="Straight Arrow Connector 34"/>
          <p:cNvCxnSpPr>
            <a:stCxn id="6" idx="2"/>
            <a:endCxn id="16" idx="1"/>
          </p:cNvCxnSpPr>
          <p:nvPr/>
        </p:nvCxnSpPr>
        <p:spPr>
          <a:xfrm flipV="1">
            <a:off x="2378842" y="2974990"/>
            <a:ext cx="508001" cy="123150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 idx="2"/>
            <a:endCxn id="20" idx="1"/>
          </p:cNvCxnSpPr>
          <p:nvPr/>
        </p:nvCxnSpPr>
        <p:spPr>
          <a:xfrm>
            <a:off x="2378842" y="4206491"/>
            <a:ext cx="508001" cy="905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stretch>
            <a:fillRect/>
          </a:stretch>
        </p:blipFill>
        <p:spPr>
          <a:xfrm>
            <a:off x="4272128" y="2720111"/>
            <a:ext cx="611671" cy="488780"/>
          </a:xfrm>
          <a:prstGeom prst="rect">
            <a:avLst/>
          </a:prstGeom>
        </p:spPr>
      </p:pic>
      <p:sp>
        <p:nvSpPr>
          <p:cNvPr id="40" name="Rectangle 39"/>
          <p:cNvSpPr/>
          <p:nvPr/>
        </p:nvSpPr>
        <p:spPr bwMode="auto">
          <a:xfrm>
            <a:off x="4076371" y="3189432"/>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SP-APP-01</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10.0.2.4</a:t>
            </a:r>
          </a:p>
        </p:txBody>
      </p:sp>
      <p:pic>
        <p:nvPicPr>
          <p:cNvPr id="42" name="Picture 41"/>
          <p:cNvPicPr>
            <a:picLocks noChangeAspect="1"/>
          </p:cNvPicPr>
          <p:nvPr/>
        </p:nvPicPr>
        <p:blipFill>
          <a:blip r:embed="rId4"/>
          <a:stretch>
            <a:fillRect/>
          </a:stretch>
        </p:blipFill>
        <p:spPr>
          <a:xfrm>
            <a:off x="4272128" y="3960669"/>
            <a:ext cx="611671" cy="488780"/>
          </a:xfrm>
          <a:prstGeom prst="rect">
            <a:avLst/>
          </a:prstGeom>
        </p:spPr>
      </p:pic>
      <p:sp>
        <p:nvSpPr>
          <p:cNvPr id="43" name="Rectangle 42"/>
          <p:cNvSpPr/>
          <p:nvPr/>
        </p:nvSpPr>
        <p:spPr bwMode="auto">
          <a:xfrm>
            <a:off x="4076371" y="4429991"/>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sp>
        <p:nvSpPr>
          <p:cNvPr id="44" name="Rectangle 43"/>
          <p:cNvSpPr/>
          <p:nvPr/>
        </p:nvSpPr>
        <p:spPr bwMode="auto">
          <a:xfrm>
            <a:off x="3919519" y="2257450"/>
            <a:ext cx="1299808" cy="421393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45" name="Rectangle 44"/>
          <p:cNvSpPr/>
          <p:nvPr/>
        </p:nvSpPr>
        <p:spPr bwMode="auto">
          <a:xfrm>
            <a:off x="3868700" y="2261773"/>
            <a:ext cx="1374747"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SPAPP</a:t>
            </a:r>
          </a:p>
        </p:txBody>
      </p:sp>
      <p:pic>
        <p:nvPicPr>
          <p:cNvPr id="49" name="Picture 48"/>
          <p:cNvPicPr>
            <a:picLocks noChangeAspect="1"/>
          </p:cNvPicPr>
          <p:nvPr/>
        </p:nvPicPr>
        <p:blipFill>
          <a:blip r:embed="rId4"/>
          <a:stretch>
            <a:fillRect/>
          </a:stretch>
        </p:blipFill>
        <p:spPr>
          <a:xfrm>
            <a:off x="5627128" y="3892812"/>
            <a:ext cx="611671" cy="488780"/>
          </a:xfrm>
          <a:prstGeom prst="rect">
            <a:avLst/>
          </a:prstGeom>
        </p:spPr>
      </p:pic>
      <p:pic>
        <p:nvPicPr>
          <p:cNvPr id="50" name="Picture 49"/>
          <p:cNvPicPr>
            <a:picLocks noChangeAspect="1"/>
          </p:cNvPicPr>
          <p:nvPr/>
        </p:nvPicPr>
        <p:blipFill>
          <a:blip r:embed="rId4"/>
          <a:stretch>
            <a:fillRect/>
          </a:stretch>
        </p:blipFill>
        <p:spPr>
          <a:xfrm>
            <a:off x="5617916" y="5160969"/>
            <a:ext cx="611671" cy="488780"/>
          </a:xfrm>
          <a:prstGeom prst="rect">
            <a:avLst/>
          </a:prstGeom>
        </p:spPr>
      </p:pic>
      <p:sp>
        <p:nvSpPr>
          <p:cNvPr id="51" name="Rectangle 50"/>
          <p:cNvSpPr/>
          <p:nvPr/>
        </p:nvSpPr>
        <p:spPr bwMode="auto">
          <a:xfrm>
            <a:off x="5436868" y="4366692"/>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sp>
        <p:nvSpPr>
          <p:cNvPr id="52" name="Rectangle 51"/>
          <p:cNvSpPr/>
          <p:nvPr/>
        </p:nvSpPr>
        <p:spPr bwMode="auto">
          <a:xfrm>
            <a:off x="5465486" y="5630290"/>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SQL-AO-03</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10.0.3.6</a:t>
            </a:r>
          </a:p>
        </p:txBody>
      </p:sp>
      <p:pic>
        <p:nvPicPr>
          <p:cNvPr id="54" name="Picture 53"/>
          <p:cNvPicPr>
            <a:picLocks noChangeAspect="1"/>
          </p:cNvPicPr>
          <p:nvPr/>
        </p:nvPicPr>
        <p:blipFill>
          <a:blip r:embed="rId4"/>
          <a:stretch>
            <a:fillRect/>
          </a:stretch>
        </p:blipFill>
        <p:spPr>
          <a:xfrm>
            <a:off x="5627128" y="2685739"/>
            <a:ext cx="611671" cy="488780"/>
          </a:xfrm>
          <a:prstGeom prst="rect">
            <a:avLst/>
          </a:prstGeom>
        </p:spPr>
      </p:pic>
      <p:sp>
        <p:nvSpPr>
          <p:cNvPr id="55" name="Rectangle 54"/>
          <p:cNvSpPr/>
          <p:nvPr/>
        </p:nvSpPr>
        <p:spPr bwMode="auto">
          <a:xfrm>
            <a:off x="5436868" y="3159620"/>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10.0.3.4</a:t>
            </a:r>
          </a:p>
        </p:txBody>
      </p:sp>
      <p:sp>
        <p:nvSpPr>
          <p:cNvPr id="56" name="Rectangle 55"/>
          <p:cNvSpPr/>
          <p:nvPr/>
        </p:nvSpPr>
        <p:spPr bwMode="auto">
          <a:xfrm>
            <a:off x="5275746" y="2242032"/>
            <a:ext cx="137461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57" name="Rectangle 56"/>
          <p:cNvSpPr/>
          <p:nvPr/>
        </p:nvSpPr>
        <p:spPr bwMode="auto">
          <a:xfrm>
            <a:off x="5390245" y="2286277"/>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AV Set: SQL</a:t>
            </a:r>
          </a:p>
        </p:txBody>
      </p:sp>
      <p:pic>
        <p:nvPicPr>
          <p:cNvPr id="61" name="Picture 60"/>
          <p:cNvPicPr>
            <a:picLocks noChangeAspect="1"/>
          </p:cNvPicPr>
          <p:nvPr/>
        </p:nvPicPr>
        <p:blipFill>
          <a:blip r:embed="rId4"/>
          <a:stretch>
            <a:fillRect/>
          </a:stretch>
        </p:blipFill>
        <p:spPr>
          <a:xfrm>
            <a:off x="2886842" y="5267176"/>
            <a:ext cx="611671" cy="488780"/>
          </a:xfrm>
          <a:prstGeom prst="rect">
            <a:avLst/>
          </a:prstGeom>
        </p:spPr>
      </p:pic>
      <p:sp>
        <p:nvSpPr>
          <p:cNvPr id="62" name="Rectangle 61"/>
          <p:cNvSpPr/>
          <p:nvPr/>
        </p:nvSpPr>
        <p:spPr bwMode="auto">
          <a:xfrm>
            <a:off x="2713977" y="5736497"/>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pic>
        <p:nvPicPr>
          <p:cNvPr id="63" name="Picture 62"/>
          <p:cNvPicPr>
            <a:picLocks noChangeAspect="1"/>
          </p:cNvPicPr>
          <p:nvPr/>
        </p:nvPicPr>
        <p:blipFill>
          <a:blip r:embed="rId4"/>
          <a:stretch>
            <a:fillRect/>
          </a:stretch>
        </p:blipFill>
        <p:spPr>
          <a:xfrm>
            <a:off x="4272128" y="5240802"/>
            <a:ext cx="611671" cy="488780"/>
          </a:xfrm>
          <a:prstGeom prst="rect">
            <a:avLst/>
          </a:prstGeom>
        </p:spPr>
      </p:pic>
      <p:sp>
        <p:nvSpPr>
          <p:cNvPr id="64" name="Rectangle 63"/>
          <p:cNvSpPr/>
          <p:nvPr/>
        </p:nvSpPr>
        <p:spPr bwMode="auto">
          <a:xfrm>
            <a:off x="4076371" y="5710123"/>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cxnSp>
        <p:nvCxnSpPr>
          <p:cNvPr id="70" name="Straight Arrow Connector 69"/>
          <p:cNvCxnSpPr>
            <a:stCxn id="6" idx="2"/>
            <a:endCxn id="61" idx="1"/>
          </p:cNvCxnSpPr>
          <p:nvPr/>
        </p:nvCxnSpPr>
        <p:spPr>
          <a:xfrm>
            <a:off x="2378842" y="4206492"/>
            <a:ext cx="508001" cy="130507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533814" y="4227134"/>
            <a:ext cx="1938992" cy="30075"/>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11086595" y="1919527"/>
            <a:ext cx="1165307" cy="4894498"/>
          </a:xfrm>
          <a:prstGeom prst="rect">
            <a:avLst/>
          </a:prstGeom>
          <a:solidFill>
            <a:schemeClr val="tx1"/>
          </a:solidFill>
          <a:ln w="2540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sp>
        <p:nvSpPr>
          <p:cNvPr id="67" name="TextBox 66"/>
          <p:cNvSpPr txBox="1"/>
          <p:nvPr/>
        </p:nvSpPr>
        <p:spPr>
          <a:xfrm>
            <a:off x="11242829" y="3128970"/>
            <a:ext cx="963991" cy="44551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AD-DC-01</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192.168.0.1</a:t>
            </a:r>
          </a:p>
        </p:txBody>
      </p:sp>
      <p:sp>
        <p:nvSpPr>
          <p:cNvPr id="68" name="TextBox 67"/>
          <p:cNvSpPr txBox="1"/>
          <p:nvPr/>
        </p:nvSpPr>
        <p:spPr>
          <a:xfrm>
            <a:off x="11269811" y="4442527"/>
            <a:ext cx="963991" cy="44551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AD-DC-02</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192.168.0.2</a:t>
            </a:r>
          </a:p>
        </p:txBody>
      </p:sp>
      <p:sp>
        <p:nvSpPr>
          <p:cNvPr id="72" name="TextBox 71"/>
          <p:cNvSpPr txBox="1"/>
          <p:nvPr/>
        </p:nvSpPr>
        <p:spPr>
          <a:xfrm>
            <a:off x="10994467" y="1368066"/>
            <a:ext cx="2018841"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b="1" dirty="0">
                <a:solidFill>
                  <a:srgbClr val="FFFFFF"/>
                </a:solidFill>
              </a:rPr>
              <a:t>On Premises</a:t>
            </a:r>
          </a:p>
          <a:p>
            <a:pPr defTabSz="932597">
              <a:lnSpc>
                <a:spcPct val="90000"/>
              </a:lnSpc>
              <a:spcBef>
                <a:spcPct val="20000"/>
              </a:spcBef>
              <a:buSzPct val="80000"/>
            </a:pPr>
            <a:r>
              <a:rPr lang="en-US" sz="1428" dirty="0">
                <a:solidFill>
                  <a:srgbClr val="FFFFFF"/>
                </a:solidFill>
              </a:rPr>
              <a:t>192.168.0.0/16</a:t>
            </a:r>
          </a:p>
        </p:txBody>
      </p:sp>
      <p:pic>
        <p:nvPicPr>
          <p:cNvPr id="76" name="Picture 75"/>
          <p:cNvPicPr>
            <a:picLocks noChangeAspect="1"/>
          </p:cNvPicPr>
          <p:nvPr/>
        </p:nvPicPr>
        <p:blipFill>
          <a:blip r:embed="rId5"/>
          <a:stretch>
            <a:fillRect/>
          </a:stretch>
        </p:blipFill>
        <p:spPr>
          <a:xfrm>
            <a:off x="11449655" y="2434716"/>
            <a:ext cx="430503" cy="639686"/>
          </a:xfrm>
          <a:prstGeom prst="rect">
            <a:avLst/>
          </a:prstGeom>
        </p:spPr>
      </p:pic>
      <p:pic>
        <p:nvPicPr>
          <p:cNvPr id="79" name="Picture 78"/>
          <p:cNvPicPr>
            <a:picLocks noChangeAspect="1"/>
          </p:cNvPicPr>
          <p:nvPr/>
        </p:nvPicPr>
        <p:blipFill>
          <a:blip r:embed="rId6"/>
          <a:stretch>
            <a:fillRect/>
          </a:stretch>
        </p:blipFill>
        <p:spPr>
          <a:xfrm>
            <a:off x="11431555" y="3780008"/>
            <a:ext cx="430503" cy="639686"/>
          </a:xfrm>
          <a:prstGeom prst="rect">
            <a:avLst/>
          </a:prstGeom>
        </p:spPr>
      </p:pic>
      <p:pic>
        <p:nvPicPr>
          <p:cNvPr id="80" name="Picture 79"/>
          <p:cNvPicPr>
            <a:picLocks noChangeAspect="1"/>
          </p:cNvPicPr>
          <p:nvPr/>
        </p:nvPicPr>
        <p:blipFill>
          <a:blip r:embed="rId7"/>
          <a:stretch>
            <a:fillRect/>
          </a:stretch>
        </p:blipFill>
        <p:spPr>
          <a:xfrm>
            <a:off x="10449675" y="4064651"/>
            <a:ext cx="670204" cy="323949"/>
          </a:xfrm>
          <a:prstGeom prst="rect">
            <a:avLst/>
          </a:prstGeom>
        </p:spPr>
      </p:pic>
      <p:pic>
        <p:nvPicPr>
          <p:cNvPr id="83" name="Picture 82"/>
          <p:cNvPicPr>
            <a:picLocks noChangeAspect="1"/>
          </p:cNvPicPr>
          <p:nvPr/>
        </p:nvPicPr>
        <p:blipFill>
          <a:blip r:embed="rId4"/>
          <a:stretch>
            <a:fillRect/>
          </a:stretch>
        </p:blipFill>
        <p:spPr>
          <a:xfrm>
            <a:off x="7003997" y="3828457"/>
            <a:ext cx="611671" cy="488780"/>
          </a:xfrm>
          <a:prstGeom prst="rect">
            <a:avLst/>
          </a:prstGeom>
        </p:spPr>
      </p:pic>
      <p:sp>
        <p:nvSpPr>
          <p:cNvPr id="84" name="Rectangle 83"/>
          <p:cNvSpPr/>
          <p:nvPr/>
        </p:nvSpPr>
        <p:spPr bwMode="auto">
          <a:xfrm>
            <a:off x="6844801" y="4302337"/>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AD-VM-02</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sp>
        <p:nvSpPr>
          <p:cNvPr id="85" name="TextBox 84"/>
          <p:cNvSpPr txBox="1"/>
          <p:nvPr/>
        </p:nvSpPr>
        <p:spPr>
          <a:xfrm>
            <a:off x="11380901" y="5938150"/>
            <a:ext cx="622987"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Other</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Servers</a:t>
            </a:r>
          </a:p>
        </p:txBody>
      </p:sp>
      <p:pic>
        <p:nvPicPr>
          <p:cNvPr id="86" name="Picture 85"/>
          <p:cNvPicPr>
            <a:picLocks noChangeAspect="1"/>
          </p:cNvPicPr>
          <p:nvPr/>
        </p:nvPicPr>
        <p:blipFill>
          <a:blip r:embed="rId6"/>
          <a:stretch>
            <a:fillRect/>
          </a:stretch>
        </p:blipFill>
        <p:spPr>
          <a:xfrm>
            <a:off x="11634449" y="5282284"/>
            <a:ext cx="430503" cy="639686"/>
          </a:xfrm>
          <a:prstGeom prst="rect">
            <a:avLst/>
          </a:prstGeom>
        </p:spPr>
      </p:pic>
      <p:pic>
        <p:nvPicPr>
          <p:cNvPr id="87" name="Picture 86"/>
          <p:cNvPicPr>
            <a:picLocks noChangeAspect="1"/>
          </p:cNvPicPr>
          <p:nvPr/>
        </p:nvPicPr>
        <p:blipFill>
          <a:blip r:embed="rId6"/>
          <a:stretch>
            <a:fillRect/>
          </a:stretch>
        </p:blipFill>
        <p:spPr>
          <a:xfrm>
            <a:off x="11423571" y="5278418"/>
            <a:ext cx="430503" cy="639686"/>
          </a:xfrm>
          <a:prstGeom prst="rect">
            <a:avLst/>
          </a:prstGeom>
        </p:spPr>
      </p:pic>
      <p:pic>
        <p:nvPicPr>
          <p:cNvPr id="88" name="Picture 87"/>
          <p:cNvPicPr>
            <a:picLocks noChangeAspect="1"/>
          </p:cNvPicPr>
          <p:nvPr/>
        </p:nvPicPr>
        <p:blipFill>
          <a:blip r:embed="rId6"/>
          <a:stretch>
            <a:fillRect/>
          </a:stretch>
        </p:blipFill>
        <p:spPr>
          <a:xfrm>
            <a:off x="11260964" y="5268321"/>
            <a:ext cx="430503" cy="639686"/>
          </a:xfrm>
          <a:prstGeom prst="rect">
            <a:avLst/>
          </a:prstGeom>
        </p:spPr>
      </p:pic>
      <p:pic>
        <p:nvPicPr>
          <p:cNvPr id="69" name="Picture 68"/>
          <p:cNvPicPr>
            <a:picLocks noChangeAspect="1"/>
          </p:cNvPicPr>
          <p:nvPr/>
        </p:nvPicPr>
        <p:blipFill>
          <a:blip r:embed="rId7"/>
          <a:stretch>
            <a:fillRect/>
          </a:stretch>
        </p:blipFill>
        <p:spPr>
          <a:xfrm>
            <a:off x="7955124" y="4092146"/>
            <a:ext cx="598823" cy="289447"/>
          </a:xfrm>
          <a:prstGeom prst="rect">
            <a:avLst/>
          </a:prstGeom>
        </p:spPr>
      </p:pic>
      <p:sp>
        <p:nvSpPr>
          <p:cNvPr id="71" name="TextBox 70"/>
          <p:cNvSpPr txBox="1"/>
          <p:nvPr/>
        </p:nvSpPr>
        <p:spPr>
          <a:xfrm>
            <a:off x="8239246" y="2908545"/>
            <a:ext cx="2587602" cy="69464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b="1" dirty="0">
                <a:solidFill>
                  <a:srgbClr val="FFFFFF"/>
                </a:solidFill>
              </a:rPr>
              <a:t>Active Directory Replication</a:t>
            </a:r>
          </a:p>
          <a:p>
            <a:pPr defTabSz="932597">
              <a:lnSpc>
                <a:spcPct val="90000"/>
              </a:lnSpc>
              <a:spcBef>
                <a:spcPct val="20000"/>
              </a:spcBef>
              <a:buSzPct val="80000"/>
            </a:pPr>
            <a:r>
              <a:rPr lang="en-US" sz="1428" b="1" dirty="0">
                <a:solidFill>
                  <a:srgbClr val="FFFFFF"/>
                </a:solidFill>
              </a:rPr>
              <a:t>Access on-premises resources </a:t>
            </a:r>
          </a:p>
          <a:p>
            <a:pPr defTabSz="932597">
              <a:lnSpc>
                <a:spcPct val="90000"/>
              </a:lnSpc>
              <a:spcBef>
                <a:spcPct val="20000"/>
              </a:spcBef>
              <a:buSzPct val="80000"/>
            </a:pPr>
            <a:r>
              <a:rPr lang="en-US" sz="1428" b="1" dirty="0">
                <a:solidFill>
                  <a:srgbClr val="FFFFFF"/>
                </a:solidFill>
              </a:rPr>
              <a:t>Management Traffic</a:t>
            </a:r>
          </a:p>
        </p:txBody>
      </p:sp>
      <p:sp>
        <p:nvSpPr>
          <p:cNvPr id="74" name="Freeform 539"/>
          <p:cNvSpPr>
            <a:spLocks noChangeAspect="1"/>
          </p:cNvSpPr>
          <p:nvPr/>
        </p:nvSpPr>
        <p:spPr bwMode="auto">
          <a:xfrm>
            <a:off x="8572155" y="3752114"/>
            <a:ext cx="1728019" cy="95004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51060"/>
            <a:endParaRPr lang="en-US" sz="1428" dirty="0">
              <a:solidFill>
                <a:srgbClr val="505050"/>
              </a:solidFill>
            </a:endParaRPr>
          </a:p>
          <a:p>
            <a:pPr defTabSz="951060"/>
            <a:r>
              <a:rPr lang="en-US" sz="1428" dirty="0">
                <a:solidFill>
                  <a:srgbClr val="505050"/>
                </a:solidFill>
              </a:rPr>
              <a:t>      </a:t>
            </a:r>
            <a:r>
              <a:rPr lang="en-US" sz="1428" dirty="0">
                <a:solidFill>
                  <a:srgbClr val="FFFFFF"/>
                </a:solidFill>
              </a:rPr>
              <a:t>Public Internet</a:t>
            </a:r>
          </a:p>
          <a:p>
            <a:pPr defTabSz="951060"/>
            <a:r>
              <a:rPr lang="en-US" sz="1428" dirty="0">
                <a:solidFill>
                  <a:srgbClr val="FFFFFF"/>
                </a:solidFill>
              </a:rPr>
              <a:t>          IP/SEC</a:t>
            </a:r>
          </a:p>
        </p:txBody>
      </p:sp>
      <p:pic>
        <p:nvPicPr>
          <p:cNvPr id="73" name="Picture 72"/>
          <p:cNvPicPr>
            <a:picLocks noChangeAspect="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948180" y="4547430"/>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277408" y="4367233"/>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273549" y="3333200"/>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flipV="1">
            <a:off x="890424" y="4230646"/>
            <a:ext cx="1049278" cy="905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84252" y="4049908"/>
            <a:ext cx="1564394" cy="172909"/>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FFFFFF"/>
                </a:solidFill>
              </a:rPr>
              <a:t>http://contoso.com</a:t>
            </a:r>
          </a:p>
        </p:txBody>
      </p:sp>
      <p:pic>
        <p:nvPicPr>
          <p:cNvPr id="82" name="Picture 81"/>
          <p:cNvPicPr>
            <a:picLocks noChangeAspect="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941357" y="3123513"/>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55341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539"/>
          <p:cNvSpPr>
            <a:spLocks noChangeAspect="1"/>
          </p:cNvSpPr>
          <p:nvPr/>
        </p:nvSpPr>
        <p:spPr bwMode="auto">
          <a:xfrm>
            <a:off x="8831161" y="1517022"/>
            <a:ext cx="3590322" cy="197391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2"/>
          </a:solidFill>
          <a:ln>
            <a:noFill/>
          </a:ln>
          <a:extLst/>
        </p:spPr>
        <p:txBody>
          <a:bodyPr vert="horz" wrap="square" lIns="93260" tIns="46630" rIns="93260" bIns="46630" numCol="1" anchor="t" anchorCtr="0" compatLnSpc="1">
            <a:prstTxWarp prst="textNoShape">
              <a:avLst/>
            </a:prstTxWarp>
          </a:bodyPr>
          <a:lstStyle/>
          <a:p>
            <a:pPr defTabSz="951060"/>
            <a:endParaRPr lang="en-US" sz="1836">
              <a:solidFill>
                <a:srgbClr val="505050"/>
              </a:solidFill>
            </a:endParaRPr>
          </a:p>
        </p:txBody>
      </p:sp>
      <p:sp>
        <p:nvSpPr>
          <p:cNvPr id="2" name="Title 1"/>
          <p:cNvSpPr>
            <a:spLocks noGrp="1"/>
          </p:cNvSpPr>
          <p:nvPr>
            <p:ph type="title"/>
          </p:nvPr>
        </p:nvSpPr>
        <p:spPr/>
        <p:txBody>
          <a:bodyPr/>
          <a:lstStyle/>
          <a:p>
            <a:r>
              <a:rPr lang="en-US" dirty="0" smtClean="0"/>
              <a:t>Microsoft Azure </a:t>
            </a:r>
            <a:r>
              <a:rPr lang="en-US" dirty="0" err="1" smtClean="0"/>
              <a:t>ExpressRoute</a:t>
            </a:r>
            <a:endParaRPr lang="en-US" dirty="0"/>
          </a:p>
        </p:txBody>
      </p:sp>
      <p:sp>
        <p:nvSpPr>
          <p:cNvPr id="4" name="Rectangle 3"/>
          <p:cNvSpPr/>
          <p:nvPr/>
        </p:nvSpPr>
        <p:spPr bwMode="auto">
          <a:xfrm rot="16200000">
            <a:off x="7440480" y="3576086"/>
            <a:ext cx="1096405" cy="37390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5" name="Rectangle 4"/>
          <p:cNvSpPr/>
          <p:nvPr/>
        </p:nvSpPr>
        <p:spPr bwMode="auto">
          <a:xfrm>
            <a:off x="7347786" y="4593384"/>
            <a:ext cx="640896" cy="37390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 name="Rectangle 5"/>
          <p:cNvSpPr/>
          <p:nvPr/>
        </p:nvSpPr>
        <p:spPr bwMode="auto">
          <a:xfrm>
            <a:off x="7347786" y="5060577"/>
            <a:ext cx="640896" cy="373906"/>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12" name="TextBox 11"/>
          <p:cNvSpPr txBox="1"/>
          <p:nvPr/>
        </p:nvSpPr>
        <p:spPr>
          <a:xfrm>
            <a:off x="9810554" y="2019714"/>
            <a:ext cx="1676050" cy="777893"/>
          </a:xfrm>
          <a:prstGeom prst="rect">
            <a:avLst/>
          </a:prstGeom>
          <a:noFill/>
          <a:ln>
            <a:noFill/>
          </a:ln>
        </p:spPr>
        <p:txBody>
          <a:bodyPr wrap="none" lIns="0" tIns="0" rIns="0" bIns="0" rtlCol="0">
            <a:spAutoFit/>
          </a:bodyPr>
          <a:lstStyle/>
          <a:p>
            <a:pPr defTabSz="951060">
              <a:lnSpc>
                <a:spcPct val="90000"/>
              </a:lnSpc>
              <a:spcBef>
                <a:spcPct val="20000"/>
              </a:spcBef>
              <a:buSzPct val="80000"/>
            </a:pPr>
            <a:r>
              <a:rPr lang="en-US" sz="1836" dirty="0">
                <a:gradFill>
                  <a:gsLst>
                    <a:gs pos="15238">
                      <a:srgbClr val="FFFFFF"/>
                    </a:gs>
                    <a:gs pos="35238">
                      <a:srgbClr val="FFFFFF"/>
                    </a:gs>
                  </a:gsLst>
                  <a:lin ang="5400000" scaled="0"/>
                </a:gradFill>
              </a:rPr>
              <a:t>Microsoft Azure</a:t>
            </a:r>
            <a:br>
              <a:rPr lang="en-US" sz="1836" dirty="0">
                <a:gradFill>
                  <a:gsLst>
                    <a:gs pos="15238">
                      <a:srgbClr val="FFFFFF"/>
                    </a:gs>
                    <a:gs pos="35238">
                      <a:srgbClr val="FFFFFF"/>
                    </a:gs>
                  </a:gsLst>
                  <a:lin ang="5400000" scaled="0"/>
                </a:gradFill>
              </a:rPr>
            </a:br>
            <a:r>
              <a:rPr lang="en-US" sz="1836" dirty="0">
                <a:gradFill>
                  <a:gsLst>
                    <a:gs pos="15238">
                      <a:srgbClr val="FFFFFF"/>
                    </a:gs>
                    <a:gs pos="35238">
                      <a:srgbClr val="FFFFFF"/>
                    </a:gs>
                  </a:gsLst>
                  <a:lin ang="5400000" scaled="0"/>
                </a:gradFill>
              </a:rPr>
              <a:t>Public services</a:t>
            </a:r>
            <a:br>
              <a:rPr lang="en-US" sz="1836" dirty="0">
                <a:gradFill>
                  <a:gsLst>
                    <a:gs pos="15238">
                      <a:srgbClr val="FFFFFF"/>
                    </a:gs>
                    <a:gs pos="35238">
                      <a:srgbClr val="FFFFFF"/>
                    </a:gs>
                  </a:gsLst>
                  <a:lin ang="5400000" scaled="0"/>
                </a:gradFill>
              </a:rPr>
            </a:br>
            <a:endParaRPr lang="en-US" sz="1836" dirty="0">
              <a:gradFill>
                <a:gsLst>
                  <a:gs pos="15238">
                    <a:srgbClr val="FFFFFF"/>
                  </a:gs>
                  <a:gs pos="35238">
                    <a:srgbClr val="FFFFFF"/>
                  </a:gs>
                </a:gsLst>
                <a:lin ang="5400000" scaled="0"/>
              </a:gradFill>
            </a:endParaRPr>
          </a:p>
        </p:txBody>
      </p:sp>
      <p:sp>
        <p:nvSpPr>
          <p:cNvPr id="64" name="Rectangle 63"/>
          <p:cNvSpPr/>
          <p:nvPr/>
        </p:nvSpPr>
        <p:spPr bwMode="auto">
          <a:xfrm>
            <a:off x="7669647" y="4215137"/>
            <a:ext cx="1164534" cy="150430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r>
              <a:rPr lang="en-US" sz="1530" b="1" spc="-51" dirty="0">
                <a:solidFill>
                  <a:srgbClr val="FFFFFF"/>
                </a:solidFill>
              </a:rPr>
              <a:t>Azure </a:t>
            </a:r>
            <a:br>
              <a:rPr lang="en-US" sz="1530" b="1" spc="-51" dirty="0">
                <a:solidFill>
                  <a:srgbClr val="FFFFFF"/>
                </a:solidFill>
              </a:rPr>
            </a:br>
            <a:r>
              <a:rPr lang="en-US" sz="1530" b="1" spc="-51" dirty="0">
                <a:solidFill>
                  <a:srgbClr val="FFFFFF"/>
                </a:solidFill>
              </a:rPr>
              <a:t>Edge</a:t>
            </a:r>
          </a:p>
        </p:txBody>
      </p:sp>
      <p:grpSp>
        <p:nvGrpSpPr>
          <p:cNvPr id="65" name="Group 64"/>
          <p:cNvGrpSpPr/>
          <p:nvPr/>
        </p:nvGrpSpPr>
        <p:grpSpPr>
          <a:xfrm>
            <a:off x="4654191" y="4284452"/>
            <a:ext cx="2822454" cy="1334230"/>
            <a:chOff x="4693625" y="3254337"/>
            <a:chExt cx="3048915" cy="1308187"/>
          </a:xfrm>
          <a:solidFill>
            <a:schemeClr val="bg1">
              <a:lumMod val="50000"/>
              <a:lumOff val="50000"/>
            </a:schemeClr>
          </a:solidFill>
        </p:grpSpPr>
        <p:sp>
          <p:nvSpPr>
            <p:cNvPr id="66" name="Rectangle 65"/>
            <p:cNvSpPr/>
            <p:nvPr/>
          </p:nvSpPr>
          <p:spPr bwMode="auto">
            <a:xfrm>
              <a:off x="4951866" y="3254337"/>
              <a:ext cx="2514600" cy="1308187"/>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7" name="Oval 66"/>
            <p:cNvSpPr/>
            <p:nvPr/>
          </p:nvSpPr>
          <p:spPr bwMode="auto">
            <a:xfrm>
              <a:off x="4693625" y="3254337"/>
              <a:ext cx="553285" cy="1308187"/>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8" name="Oval 67"/>
            <p:cNvSpPr/>
            <p:nvPr/>
          </p:nvSpPr>
          <p:spPr bwMode="auto">
            <a:xfrm>
              <a:off x="7189255" y="3254337"/>
              <a:ext cx="553285" cy="1308187"/>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sp>
        <p:nvSpPr>
          <p:cNvPr id="69" name="Freeform 68"/>
          <p:cNvSpPr/>
          <p:nvPr/>
        </p:nvSpPr>
        <p:spPr bwMode="auto">
          <a:xfrm>
            <a:off x="4574193" y="4593384"/>
            <a:ext cx="585251" cy="373906"/>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0" name="Freeform 69"/>
          <p:cNvSpPr/>
          <p:nvPr/>
        </p:nvSpPr>
        <p:spPr bwMode="auto">
          <a:xfrm>
            <a:off x="4574193" y="5060577"/>
            <a:ext cx="581644" cy="373906"/>
          </a:xfrm>
          <a:custGeom>
            <a:avLst/>
            <a:gdLst>
              <a:gd name="connsiteX0" fmla="*/ 75178 w 570291"/>
              <a:gd name="connsiteY0" fmla="*/ 0 h 366608"/>
              <a:gd name="connsiteX1" fmla="*/ 570291 w 570291"/>
              <a:gd name="connsiteY1" fmla="*/ 0 h 366608"/>
              <a:gd name="connsiteX2" fmla="*/ 568729 w 570291"/>
              <a:gd name="connsiteY2" fmla="*/ 40358 h 366608"/>
              <a:gd name="connsiteX3" fmla="*/ 530947 w 570291"/>
              <a:gd name="connsiteY3" fmla="*/ 274245 h 366608"/>
              <a:gd name="connsiteX4" fmla="*/ 501692 w 570291"/>
              <a:gd name="connsiteY4" fmla="*/ 366608 h 366608"/>
              <a:gd name="connsiteX5" fmla="*/ 143777 w 570291"/>
              <a:gd name="connsiteY5" fmla="*/ 366608 h 366608"/>
              <a:gd name="connsiteX6" fmla="*/ 114521 w 570291"/>
              <a:gd name="connsiteY6" fmla="*/ 274245 h 366608"/>
              <a:gd name="connsiteX7" fmla="*/ 76739 w 570291"/>
              <a:gd name="connsiteY7" fmla="*/ 40358 h 366608"/>
              <a:gd name="connsiteX8" fmla="*/ 0 w 570291"/>
              <a:gd name="connsiteY8" fmla="*/ 0 h 366608"/>
              <a:gd name="connsiteX9" fmla="*/ 75177 w 570291"/>
              <a:gd name="connsiteY9" fmla="*/ 0 h 366608"/>
              <a:gd name="connsiteX10" fmla="*/ 76738 w 570291"/>
              <a:gd name="connsiteY10" fmla="*/ 40358 h 366608"/>
              <a:gd name="connsiteX11" fmla="*/ 114520 w 570291"/>
              <a:gd name="connsiteY11" fmla="*/ 274245 h 366608"/>
              <a:gd name="connsiteX12" fmla="*/ 143776 w 570291"/>
              <a:gd name="connsiteY12" fmla="*/ 366608 h 366608"/>
              <a:gd name="connsiteX13" fmla="*/ 0 w 570291"/>
              <a:gd name="connsiteY13"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291" h="366608">
                <a:moveTo>
                  <a:pt x="75178" y="0"/>
                </a:moveTo>
                <a:lnTo>
                  <a:pt x="570291" y="0"/>
                </a:lnTo>
                <a:lnTo>
                  <a:pt x="568729" y="40358"/>
                </a:lnTo>
                <a:cubicBezTo>
                  <a:pt x="562039" y="125518"/>
                  <a:pt x="548996" y="204649"/>
                  <a:pt x="530947" y="274245"/>
                </a:cubicBezTo>
                <a:lnTo>
                  <a:pt x="501692" y="366608"/>
                </a:lnTo>
                <a:lnTo>
                  <a:pt x="143777" y="366608"/>
                </a:lnTo>
                <a:lnTo>
                  <a:pt x="114521" y="274245"/>
                </a:lnTo>
                <a:cubicBezTo>
                  <a:pt x="96472" y="204649"/>
                  <a:pt x="83429" y="125518"/>
                  <a:pt x="76739" y="40358"/>
                </a:cubicBezTo>
                <a:close/>
                <a:moveTo>
                  <a:pt x="0" y="0"/>
                </a:moveTo>
                <a:lnTo>
                  <a:pt x="75177" y="0"/>
                </a:lnTo>
                <a:lnTo>
                  <a:pt x="76738" y="40358"/>
                </a:lnTo>
                <a:cubicBezTo>
                  <a:pt x="83428" y="125518"/>
                  <a:pt x="96471" y="204649"/>
                  <a:pt x="114520" y="274245"/>
                </a:cubicBezTo>
                <a:lnTo>
                  <a:pt x="143776" y="366608"/>
                </a:lnTo>
                <a:lnTo>
                  <a:pt x="0" y="366608"/>
                </a:lnTo>
                <a:close/>
              </a:path>
            </a:pathLst>
          </a:cu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1" name="Rectangle 70"/>
          <p:cNvSpPr/>
          <p:nvPr/>
        </p:nvSpPr>
        <p:spPr bwMode="auto">
          <a:xfrm>
            <a:off x="3128036" y="4215137"/>
            <a:ext cx="1497968" cy="1504309"/>
          </a:xfrm>
          <a:prstGeom prst="rect">
            <a:avLst/>
          </a:prstGeom>
          <a:solidFill>
            <a:schemeClr val="bg1">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r>
              <a:rPr lang="en-US" sz="1530" spc="-51" dirty="0">
                <a:solidFill>
                  <a:srgbClr val="FFFFFF"/>
                </a:solidFill>
              </a:rPr>
              <a:t>Connectivity Provider</a:t>
            </a:r>
          </a:p>
          <a:p>
            <a:pPr algn="ctr" defTabSz="932290" fontAlgn="base">
              <a:lnSpc>
                <a:spcPct val="90000"/>
              </a:lnSpc>
              <a:spcBef>
                <a:spcPct val="0"/>
              </a:spcBef>
              <a:spcAft>
                <a:spcPct val="0"/>
              </a:spcAft>
            </a:pPr>
            <a:r>
              <a:rPr lang="en-US" sz="1530" spc="-51" dirty="0">
                <a:solidFill>
                  <a:srgbClr val="FFFFFF"/>
                </a:solidFill>
              </a:rPr>
              <a:t>Infrastructure</a:t>
            </a:r>
          </a:p>
        </p:txBody>
      </p:sp>
      <p:sp>
        <p:nvSpPr>
          <p:cNvPr id="72" name="Freeform 539"/>
          <p:cNvSpPr>
            <a:spLocks noChangeAspect="1"/>
          </p:cNvSpPr>
          <p:nvPr/>
        </p:nvSpPr>
        <p:spPr bwMode="auto">
          <a:xfrm>
            <a:off x="507480" y="4134114"/>
            <a:ext cx="2782076" cy="152954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tx2"/>
          </a:solidFill>
          <a:ln>
            <a:noFill/>
          </a:ln>
          <a:extLst/>
        </p:spPr>
        <p:txBody>
          <a:bodyPr vert="horz" wrap="square" lIns="93260" tIns="46630" rIns="93260" bIns="46630" numCol="1" anchor="t" anchorCtr="0" compatLnSpc="1">
            <a:prstTxWarp prst="textNoShape">
              <a:avLst/>
            </a:prstTxWarp>
          </a:bodyPr>
          <a:lstStyle/>
          <a:p>
            <a:pPr defTabSz="951060"/>
            <a:endParaRPr lang="en-US" sz="1836">
              <a:solidFill>
                <a:srgbClr val="505050"/>
              </a:solidFill>
            </a:endParaRPr>
          </a:p>
        </p:txBody>
      </p:sp>
      <p:sp>
        <p:nvSpPr>
          <p:cNvPr id="73" name="Freeform 78"/>
          <p:cNvSpPr>
            <a:spLocks noEditPoints="1"/>
          </p:cNvSpPr>
          <p:nvPr/>
        </p:nvSpPr>
        <p:spPr bwMode="black">
          <a:xfrm>
            <a:off x="1809926" y="4593384"/>
            <a:ext cx="871314" cy="833978"/>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698158"/>
            <a:endParaRPr lang="en-US" sz="952" dirty="0">
              <a:solidFill>
                <a:srgbClr val="FFFFFF"/>
              </a:solidFill>
            </a:endParaRPr>
          </a:p>
        </p:txBody>
      </p:sp>
      <p:sp>
        <p:nvSpPr>
          <p:cNvPr id="74" name="TextBox 73"/>
          <p:cNvSpPr txBox="1"/>
          <p:nvPr/>
        </p:nvSpPr>
        <p:spPr>
          <a:xfrm>
            <a:off x="753003" y="5037692"/>
            <a:ext cx="1105595" cy="461046"/>
          </a:xfrm>
          <a:prstGeom prst="rect">
            <a:avLst/>
          </a:prstGeom>
          <a:noFill/>
          <a:ln>
            <a:noFill/>
          </a:ln>
        </p:spPr>
        <p:txBody>
          <a:bodyPr wrap="none" lIns="0" tIns="0" rIns="0" bIns="0" rtlCol="0">
            <a:spAutoFit/>
          </a:bodyPr>
          <a:lstStyle/>
          <a:p>
            <a:pPr defTabSz="951060">
              <a:lnSpc>
                <a:spcPct val="90000"/>
              </a:lnSpc>
              <a:spcBef>
                <a:spcPct val="20000"/>
              </a:spcBef>
              <a:buSzPct val="80000"/>
            </a:pPr>
            <a:r>
              <a:rPr lang="en-US" sz="1632" dirty="0">
                <a:solidFill>
                  <a:srgbClr val="FFFFFF"/>
                </a:solidFill>
              </a:rPr>
              <a:t>Customer’s </a:t>
            </a:r>
            <a:br>
              <a:rPr lang="en-US" sz="1632" dirty="0">
                <a:solidFill>
                  <a:srgbClr val="FFFFFF"/>
                </a:solidFill>
              </a:rPr>
            </a:br>
            <a:r>
              <a:rPr lang="en-US" sz="1632" dirty="0">
                <a:solidFill>
                  <a:srgbClr val="FFFFFF"/>
                </a:solidFill>
              </a:rPr>
              <a:t>network</a:t>
            </a:r>
          </a:p>
        </p:txBody>
      </p:sp>
      <p:sp>
        <p:nvSpPr>
          <p:cNvPr id="75" name="Right Arrow 74"/>
          <p:cNvSpPr/>
          <p:nvPr/>
        </p:nvSpPr>
        <p:spPr bwMode="auto">
          <a:xfrm>
            <a:off x="7801728" y="2754858"/>
            <a:ext cx="1025577" cy="675009"/>
          </a:xfrm>
          <a:prstGeom prst="right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6" name="Rectangle 75"/>
          <p:cNvSpPr/>
          <p:nvPr/>
        </p:nvSpPr>
        <p:spPr bwMode="auto">
          <a:xfrm rot="16200000">
            <a:off x="7668234" y="5852940"/>
            <a:ext cx="640896" cy="373906"/>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7" name="Right Arrow 76"/>
          <p:cNvSpPr/>
          <p:nvPr/>
        </p:nvSpPr>
        <p:spPr bwMode="auto">
          <a:xfrm>
            <a:off x="7801728" y="5909836"/>
            <a:ext cx="1370045" cy="738087"/>
          </a:xfrm>
          <a:prstGeom prst="right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8" name="TextBox 77"/>
          <p:cNvSpPr txBox="1"/>
          <p:nvPr/>
        </p:nvSpPr>
        <p:spPr>
          <a:xfrm>
            <a:off x="4776681" y="4066967"/>
            <a:ext cx="2752347" cy="201683"/>
          </a:xfrm>
          <a:prstGeom prst="rect">
            <a:avLst/>
          </a:prstGeom>
          <a:noFill/>
          <a:ln>
            <a:noFill/>
          </a:ln>
        </p:spPr>
        <p:txBody>
          <a:bodyPr wrap="none" lIns="0" tIns="0" rIns="0" bIns="0" rtlCol="0">
            <a:spAutoFit/>
          </a:bodyPr>
          <a:lstStyle/>
          <a:p>
            <a:pPr defTabSz="951060">
              <a:lnSpc>
                <a:spcPct val="90000"/>
              </a:lnSpc>
              <a:spcBef>
                <a:spcPct val="20000"/>
              </a:spcBef>
              <a:buSzPct val="80000"/>
            </a:pPr>
            <a:r>
              <a:rPr lang="en-US" sz="1428" dirty="0">
                <a:solidFill>
                  <a:srgbClr val="FFFFFF"/>
                </a:solidFill>
              </a:rPr>
              <a:t>Customer’s dedicated connection</a:t>
            </a:r>
          </a:p>
        </p:txBody>
      </p:sp>
      <p:sp>
        <p:nvSpPr>
          <p:cNvPr id="79" name="Rectangle 78"/>
          <p:cNvSpPr/>
          <p:nvPr/>
        </p:nvSpPr>
        <p:spPr bwMode="auto">
          <a:xfrm>
            <a:off x="53387" y="5952390"/>
            <a:ext cx="971462" cy="37390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0" name="Rectangle 79"/>
          <p:cNvSpPr/>
          <p:nvPr/>
        </p:nvSpPr>
        <p:spPr bwMode="auto">
          <a:xfrm>
            <a:off x="65501" y="6419583"/>
            <a:ext cx="971462" cy="373906"/>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1" name="TextBox 80"/>
          <p:cNvSpPr txBox="1"/>
          <p:nvPr/>
        </p:nvSpPr>
        <p:spPr>
          <a:xfrm>
            <a:off x="1178163" y="6044262"/>
            <a:ext cx="4444418" cy="230524"/>
          </a:xfrm>
          <a:prstGeom prst="rect">
            <a:avLst/>
          </a:prstGeom>
          <a:noFill/>
          <a:ln>
            <a:noFill/>
          </a:ln>
        </p:spPr>
        <p:txBody>
          <a:bodyPr wrap="none" lIns="0" tIns="0" rIns="0" bIns="0" rtlCol="0">
            <a:spAutoFit/>
          </a:bodyPr>
          <a:lstStyle/>
          <a:p>
            <a:pPr defTabSz="951060">
              <a:lnSpc>
                <a:spcPct val="90000"/>
              </a:lnSpc>
              <a:spcBef>
                <a:spcPct val="20000"/>
              </a:spcBef>
              <a:buSzPct val="80000"/>
            </a:pPr>
            <a:r>
              <a:rPr lang="en-US" sz="1632" dirty="0">
                <a:solidFill>
                  <a:srgbClr val="FFFFFF"/>
                </a:solidFill>
              </a:rPr>
              <a:t>Traffic to public IP addresses in Microsoft Azure</a:t>
            </a:r>
          </a:p>
        </p:txBody>
      </p:sp>
      <p:sp>
        <p:nvSpPr>
          <p:cNvPr id="82" name="TextBox 81"/>
          <p:cNvSpPr txBox="1"/>
          <p:nvPr/>
        </p:nvSpPr>
        <p:spPr>
          <a:xfrm>
            <a:off x="1178162" y="6488342"/>
            <a:ext cx="4220565" cy="230524"/>
          </a:xfrm>
          <a:prstGeom prst="rect">
            <a:avLst/>
          </a:prstGeom>
          <a:noFill/>
          <a:ln>
            <a:noFill/>
          </a:ln>
        </p:spPr>
        <p:txBody>
          <a:bodyPr wrap="none" lIns="0" tIns="0" rIns="0" bIns="0" rtlCol="0">
            <a:spAutoFit/>
          </a:bodyPr>
          <a:lstStyle/>
          <a:p>
            <a:pPr defTabSz="951060">
              <a:lnSpc>
                <a:spcPct val="90000"/>
              </a:lnSpc>
              <a:spcBef>
                <a:spcPct val="20000"/>
              </a:spcBef>
              <a:buSzPct val="80000"/>
            </a:pPr>
            <a:r>
              <a:rPr lang="en-US" sz="1632" dirty="0">
                <a:solidFill>
                  <a:srgbClr val="FFFFFF"/>
                </a:solidFill>
              </a:rPr>
              <a:t>Traffic to Virtual Networks in Microsoft Azure</a:t>
            </a:r>
          </a:p>
        </p:txBody>
      </p:sp>
      <p:sp>
        <p:nvSpPr>
          <p:cNvPr id="84" name="Rectangle 83"/>
          <p:cNvSpPr/>
          <p:nvPr/>
        </p:nvSpPr>
        <p:spPr bwMode="auto">
          <a:xfrm>
            <a:off x="9183886" y="3943796"/>
            <a:ext cx="2979473" cy="298137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85" name="Picture 84"/>
          <p:cNvPicPr>
            <a:picLocks noChangeAspect="1"/>
          </p:cNvPicPr>
          <p:nvPr/>
        </p:nvPicPr>
        <p:blipFill>
          <a:blip r:embed="rId2"/>
          <a:stretch>
            <a:fillRect/>
          </a:stretch>
        </p:blipFill>
        <p:spPr>
          <a:xfrm>
            <a:off x="9525840" y="5010139"/>
            <a:ext cx="644237" cy="514803"/>
          </a:xfrm>
          <a:prstGeom prst="rect">
            <a:avLst/>
          </a:prstGeom>
        </p:spPr>
      </p:pic>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3886" y="3943796"/>
            <a:ext cx="2979473" cy="940886"/>
          </a:xfrm>
          <a:prstGeom prst="rect">
            <a:avLst/>
          </a:prstGeom>
        </p:spPr>
      </p:pic>
      <p:pic>
        <p:nvPicPr>
          <p:cNvPr id="87" name="Picture 86"/>
          <p:cNvPicPr>
            <a:picLocks noChangeAspect="1"/>
          </p:cNvPicPr>
          <p:nvPr/>
        </p:nvPicPr>
        <p:blipFill>
          <a:blip r:embed="rId2"/>
          <a:stretch>
            <a:fillRect/>
          </a:stretch>
        </p:blipFill>
        <p:spPr>
          <a:xfrm>
            <a:off x="10346342" y="5019450"/>
            <a:ext cx="644237" cy="514803"/>
          </a:xfrm>
          <a:prstGeom prst="rect">
            <a:avLst/>
          </a:prstGeom>
        </p:spPr>
      </p:pic>
      <p:pic>
        <p:nvPicPr>
          <p:cNvPr id="88" name="Picture 87"/>
          <p:cNvPicPr>
            <a:picLocks noChangeAspect="1"/>
          </p:cNvPicPr>
          <p:nvPr/>
        </p:nvPicPr>
        <p:blipFill>
          <a:blip r:embed="rId2"/>
          <a:stretch>
            <a:fillRect/>
          </a:stretch>
        </p:blipFill>
        <p:spPr>
          <a:xfrm>
            <a:off x="11166843" y="5019450"/>
            <a:ext cx="644237" cy="514803"/>
          </a:xfrm>
          <a:prstGeom prst="rect">
            <a:avLst/>
          </a:prstGeom>
        </p:spPr>
      </p:pic>
      <p:pic>
        <p:nvPicPr>
          <p:cNvPr id="89" name="Picture 88"/>
          <p:cNvPicPr>
            <a:picLocks noChangeAspect="1"/>
          </p:cNvPicPr>
          <p:nvPr/>
        </p:nvPicPr>
        <p:blipFill>
          <a:blip r:embed="rId2"/>
          <a:stretch>
            <a:fillRect/>
          </a:stretch>
        </p:blipFill>
        <p:spPr>
          <a:xfrm>
            <a:off x="9525840" y="5612281"/>
            <a:ext cx="644237" cy="514803"/>
          </a:xfrm>
          <a:prstGeom prst="rect">
            <a:avLst/>
          </a:prstGeom>
        </p:spPr>
      </p:pic>
      <p:pic>
        <p:nvPicPr>
          <p:cNvPr id="90" name="Picture 89"/>
          <p:cNvPicPr>
            <a:picLocks noChangeAspect="1"/>
          </p:cNvPicPr>
          <p:nvPr/>
        </p:nvPicPr>
        <p:blipFill>
          <a:blip r:embed="rId2"/>
          <a:stretch>
            <a:fillRect/>
          </a:stretch>
        </p:blipFill>
        <p:spPr>
          <a:xfrm>
            <a:off x="10346342" y="5621592"/>
            <a:ext cx="644237" cy="514803"/>
          </a:xfrm>
          <a:prstGeom prst="rect">
            <a:avLst/>
          </a:prstGeom>
        </p:spPr>
      </p:pic>
      <p:pic>
        <p:nvPicPr>
          <p:cNvPr id="91" name="Picture 90"/>
          <p:cNvPicPr>
            <a:picLocks noChangeAspect="1"/>
          </p:cNvPicPr>
          <p:nvPr/>
        </p:nvPicPr>
        <p:blipFill>
          <a:blip r:embed="rId2"/>
          <a:stretch>
            <a:fillRect/>
          </a:stretch>
        </p:blipFill>
        <p:spPr>
          <a:xfrm>
            <a:off x="11166843" y="5621592"/>
            <a:ext cx="644237" cy="514803"/>
          </a:xfrm>
          <a:prstGeom prst="rect">
            <a:avLst/>
          </a:prstGeom>
        </p:spPr>
      </p:pic>
      <p:pic>
        <p:nvPicPr>
          <p:cNvPr id="92" name="Picture 91"/>
          <p:cNvPicPr>
            <a:picLocks noChangeAspect="1"/>
          </p:cNvPicPr>
          <p:nvPr/>
        </p:nvPicPr>
        <p:blipFill>
          <a:blip r:embed="rId2"/>
          <a:stretch>
            <a:fillRect/>
          </a:stretch>
        </p:blipFill>
        <p:spPr>
          <a:xfrm>
            <a:off x="9525840" y="6250758"/>
            <a:ext cx="644237" cy="514803"/>
          </a:xfrm>
          <a:prstGeom prst="rect">
            <a:avLst/>
          </a:prstGeom>
        </p:spPr>
      </p:pic>
      <p:pic>
        <p:nvPicPr>
          <p:cNvPr id="93" name="Picture 92"/>
          <p:cNvPicPr>
            <a:picLocks noChangeAspect="1"/>
          </p:cNvPicPr>
          <p:nvPr/>
        </p:nvPicPr>
        <p:blipFill>
          <a:blip r:embed="rId2"/>
          <a:stretch>
            <a:fillRect/>
          </a:stretch>
        </p:blipFill>
        <p:spPr>
          <a:xfrm>
            <a:off x="10346342" y="6260068"/>
            <a:ext cx="644237" cy="514803"/>
          </a:xfrm>
          <a:prstGeom prst="rect">
            <a:avLst/>
          </a:prstGeom>
        </p:spPr>
      </p:pic>
      <p:pic>
        <p:nvPicPr>
          <p:cNvPr id="94" name="Picture 93"/>
          <p:cNvPicPr>
            <a:picLocks noChangeAspect="1"/>
          </p:cNvPicPr>
          <p:nvPr/>
        </p:nvPicPr>
        <p:blipFill>
          <a:blip r:embed="rId2"/>
          <a:stretch>
            <a:fillRect/>
          </a:stretch>
        </p:blipFill>
        <p:spPr>
          <a:xfrm>
            <a:off x="11166843" y="6260068"/>
            <a:ext cx="644237" cy="514803"/>
          </a:xfrm>
          <a:prstGeom prst="rect">
            <a:avLst/>
          </a:prstGeom>
        </p:spPr>
      </p:pic>
      <p:sp>
        <p:nvSpPr>
          <p:cNvPr id="96" name="Text Placeholder 2"/>
          <p:cNvSpPr>
            <a:spLocks noGrp="1"/>
          </p:cNvSpPr>
          <p:nvPr>
            <p:ph type="body" sz="quarter" idx="11"/>
          </p:nvPr>
        </p:nvSpPr>
        <p:spPr>
          <a:xfrm>
            <a:off x="65501" y="1202508"/>
            <a:ext cx="6959055" cy="3303248"/>
          </a:xfrm>
        </p:spPr>
        <p:txBody>
          <a:bodyPr/>
          <a:lstStyle/>
          <a:p>
            <a:r>
              <a:rPr lang="en-US" sz="2856" dirty="0">
                <a:solidFill>
                  <a:schemeClr val="tx2"/>
                </a:solidFill>
              </a:rPr>
              <a:t>Scenarios</a:t>
            </a:r>
          </a:p>
          <a:p>
            <a:r>
              <a:rPr lang="en-US" sz="1836" dirty="0"/>
              <a:t>Private, Low Latency Connectivity to Cloud </a:t>
            </a:r>
          </a:p>
          <a:p>
            <a:r>
              <a:rPr lang="en-US" sz="1836" dirty="0"/>
              <a:t>Production SharePoint Farm (Extranet or Intranet)</a:t>
            </a:r>
          </a:p>
          <a:p>
            <a:r>
              <a:rPr lang="en-US" sz="1836" dirty="0"/>
              <a:t>Extend Enterprise Identity </a:t>
            </a:r>
          </a:p>
          <a:p>
            <a:r>
              <a:rPr lang="en-US" sz="1836" dirty="0"/>
              <a:t>Access On-Premises or Co-Located Resources</a:t>
            </a:r>
          </a:p>
          <a:p>
            <a:r>
              <a:rPr lang="en-US" sz="1836" dirty="0"/>
              <a:t>Disaster Recovery</a:t>
            </a:r>
          </a:p>
          <a:p>
            <a:r>
              <a:rPr lang="en-US" sz="2856" dirty="0">
                <a:solidFill>
                  <a:schemeClr val="tx2"/>
                </a:solidFill>
              </a:rPr>
              <a:t>Concepts</a:t>
            </a:r>
          </a:p>
          <a:p>
            <a:r>
              <a:rPr lang="en-US" sz="1836" dirty="0" err="1">
                <a:solidFill>
                  <a:schemeClr val="tx1"/>
                </a:solidFill>
              </a:rPr>
              <a:t>ExpressRoute</a:t>
            </a:r>
            <a:endParaRPr lang="en-US" sz="1836" dirty="0">
              <a:solidFill>
                <a:schemeClr val="tx1"/>
              </a:solidFill>
            </a:endParaRPr>
          </a:p>
          <a:p>
            <a:endParaRPr lang="en-US" sz="1836" dirty="0"/>
          </a:p>
        </p:txBody>
      </p:sp>
      <p:sp>
        <p:nvSpPr>
          <p:cNvPr id="43" name="TextBox 42"/>
          <p:cNvSpPr txBox="1"/>
          <p:nvPr/>
        </p:nvSpPr>
        <p:spPr>
          <a:xfrm>
            <a:off x="5335709" y="4830603"/>
            <a:ext cx="2020593" cy="201683"/>
          </a:xfrm>
          <a:prstGeom prst="rect">
            <a:avLst/>
          </a:prstGeom>
          <a:noFill/>
          <a:ln>
            <a:noFill/>
          </a:ln>
        </p:spPr>
        <p:txBody>
          <a:bodyPr wrap="square" lIns="0" tIns="0" rIns="0" bIns="0" rtlCol="0">
            <a:spAutoFit/>
          </a:bodyPr>
          <a:lstStyle/>
          <a:p>
            <a:pPr defTabSz="951060">
              <a:lnSpc>
                <a:spcPct val="90000"/>
              </a:lnSpc>
              <a:spcBef>
                <a:spcPct val="20000"/>
              </a:spcBef>
              <a:buSzPct val="80000"/>
            </a:pPr>
            <a:r>
              <a:rPr lang="en-US" sz="1428" b="1" dirty="0">
                <a:solidFill>
                  <a:srgbClr val="FFFFFF"/>
                </a:solidFill>
              </a:rPr>
              <a:t>10 Mbps to 10 Gbps</a:t>
            </a:r>
          </a:p>
        </p:txBody>
      </p:sp>
      <p:pic>
        <p:nvPicPr>
          <p:cNvPr id="45" name="Picture 3"/>
          <p:cNvPicPr>
            <a:picLocks noChangeAspect="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365882" y="2734640"/>
            <a:ext cx="565066" cy="59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
          <p:cNvPicPr>
            <a:picLocks noChangeAspect="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9456956" y="2762974"/>
            <a:ext cx="616878" cy="53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
          <p:cNvPicPr>
            <a:picLocks noChangeAspect="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11258119" y="2754858"/>
            <a:ext cx="495446" cy="56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
          <p:cNvPicPr>
            <a:picLocks noChangeAspect="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9125924" y="188572"/>
            <a:ext cx="1239957" cy="123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066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7417818" y="2904961"/>
            <a:ext cx="4781091" cy="3718642"/>
          </a:xfrm>
          <a:prstGeom prst="rect">
            <a:avLst/>
          </a:prstGeom>
          <a:solidFill>
            <a:schemeClr val="tx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3672" dirty="0"/>
              <a:t>Express Route (Internet Exchange Provider)</a:t>
            </a:r>
          </a:p>
        </p:txBody>
      </p:sp>
      <p:sp>
        <p:nvSpPr>
          <p:cNvPr id="3" name="Text Placeholder 2"/>
          <p:cNvSpPr>
            <a:spLocks noGrp="1"/>
          </p:cNvSpPr>
          <p:nvPr>
            <p:ph type="body" sz="quarter" idx="11"/>
          </p:nvPr>
        </p:nvSpPr>
        <p:spPr>
          <a:xfrm>
            <a:off x="275481" y="1212850"/>
            <a:ext cx="11887878" cy="1084864"/>
          </a:xfrm>
        </p:spPr>
        <p:txBody>
          <a:bodyPr/>
          <a:lstStyle/>
          <a:p>
            <a:r>
              <a:rPr lang="en-US" sz="2856" dirty="0"/>
              <a:t>High speed (up to 10 </a:t>
            </a:r>
            <a:r>
              <a:rPr lang="en-US" sz="2856" dirty="0" err="1"/>
              <a:t>Gbps</a:t>
            </a:r>
            <a:r>
              <a:rPr lang="en-US" sz="2856" dirty="0"/>
              <a:t>) and Low Latency</a:t>
            </a:r>
          </a:p>
          <a:p>
            <a:r>
              <a:rPr lang="en-US" sz="2856" dirty="0"/>
              <a:t>Private (direct connect from data center to Azure)</a:t>
            </a:r>
          </a:p>
        </p:txBody>
      </p:sp>
      <p:sp>
        <p:nvSpPr>
          <p:cNvPr id="13" name="Rectangle 12"/>
          <p:cNvSpPr/>
          <p:nvPr/>
        </p:nvSpPr>
        <p:spPr bwMode="auto">
          <a:xfrm>
            <a:off x="8074716" y="4586638"/>
            <a:ext cx="1867810" cy="1660838"/>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a:stretch>
            <a:fillRect/>
          </a:stretch>
        </p:blipFill>
        <p:spPr>
          <a:xfrm>
            <a:off x="8233913" y="5088034"/>
            <a:ext cx="611671" cy="488780"/>
          </a:xfrm>
          <a:prstGeom prst="rect">
            <a:avLst/>
          </a:prstGeom>
        </p:spPr>
      </p:pic>
      <p:pic>
        <p:nvPicPr>
          <p:cNvPr id="15" name="Picture 14"/>
          <p:cNvPicPr>
            <a:picLocks noChangeAspect="1"/>
          </p:cNvPicPr>
          <p:nvPr/>
        </p:nvPicPr>
        <p:blipFill>
          <a:blip r:embed="rId3"/>
          <a:stretch>
            <a:fillRect/>
          </a:stretch>
        </p:blipFill>
        <p:spPr>
          <a:xfrm>
            <a:off x="9209486" y="5100469"/>
            <a:ext cx="611671" cy="488780"/>
          </a:xfrm>
          <a:prstGeom prst="rect">
            <a:avLst/>
          </a:prstGeom>
        </p:spPr>
      </p:pic>
      <p:sp>
        <p:nvSpPr>
          <p:cNvPr id="16" name="Rectangle 15"/>
          <p:cNvSpPr/>
          <p:nvPr/>
        </p:nvSpPr>
        <p:spPr bwMode="auto">
          <a:xfrm>
            <a:off x="8065725" y="5754050"/>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SERVER-07</a:t>
            </a:r>
          </a:p>
        </p:txBody>
      </p:sp>
      <p:sp>
        <p:nvSpPr>
          <p:cNvPr id="17" name="Rectangle 16"/>
          <p:cNvSpPr/>
          <p:nvPr/>
        </p:nvSpPr>
        <p:spPr bwMode="auto">
          <a:xfrm>
            <a:off x="9079129" y="5761926"/>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SERVER-08</a:t>
            </a:r>
          </a:p>
        </p:txBody>
      </p:sp>
      <p:sp>
        <p:nvSpPr>
          <p:cNvPr id="19" name="Cloud 18"/>
          <p:cNvSpPr/>
          <p:nvPr/>
        </p:nvSpPr>
        <p:spPr bwMode="auto">
          <a:xfrm>
            <a:off x="9030101" y="851987"/>
            <a:ext cx="2455341" cy="1565816"/>
          </a:xfrm>
          <a:prstGeom prst="cloud">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 name="TextBox 21"/>
          <p:cNvSpPr txBox="1"/>
          <p:nvPr/>
        </p:nvSpPr>
        <p:spPr>
          <a:xfrm>
            <a:off x="9560055" y="1506907"/>
            <a:ext cx="1395432" cy="259298"/>
          </a:xfrm>
          <a:prstGeom prst="rect">
            <a:avLst/>
          </a:prstGeom>
          <a:noFill/>
        </p:spPr>
        <p:txBody>
          <a:bodyPr wrap="square" lIns="0" tIns="0" rIns="0" bIns="0" rtlCol="0">
            <a:spAutoFit/>
          </a:bodyPr>
          <a:lstStyle/>
          <a:p>
            <a:pPr defTabSz="932597">
              <a:lnSpc>
                <a:spcPct val="90000"/>
              </a:lnSpc>
              <a:spcBef>
                <a:spcPct val="20000"/>
              </a:spcBef>
              <a:buSzPct val="80000"/>
            </a:pPr>
            <a:r>
              <a:rPr lang="en-US" sz="1836" b="1" dirty="0">
                <a:solidFill>
                  <a:srgbClr val="FFFFFF"/>
                </a:solidFill>
              </a:rPr>
              <a:t>INTERNET</a:t>
            </a:r>
          </a:p>
        </p:txBody>
      </p:sp>
      <p:sp>
        <p:nvSpPr>
          <p:cNvPr id="27" name="Rectangle 26"/>
          <p:cNvSpPr/>
          <p:nvPr/>
        </p:nvSpPr>
        <p:spPr bwMode="auto">
          <a:xfrm>
            <a:off x="3731466" y="2613259"/>
            <a:ext cx="2500902" cy="4071102"/>
          </a:xfrm>
          <a:prstGeom prst="rect">
            <a:avLst/>
          </a:prstGeom>
          <a:solidFill>
            <a:schemeClr val="tx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1" name="TextBox 30"/>
          <p:cNvSpPr txBox="1"/>
          <p:nvPr/>
        </p:nvSpPr>
        <p:spPr>
          <a:xfrm>
            <a:off x="3972485" y="5162881"/>
            <a:ext cx="1951826" cy="1652441"/>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000000"/>
                </a:solidFill>
              </a:rPr>
              <a:t>Exchange Provider </a:t>
            </a:r>
          </a:p>
          <a:p>
            <a:pPr defTabSz="932597">
              <a:lnSpc>
                <a:spcPct val="90000"/>
              </a:lnSpc>
              <a:spcBef>
                <a:spcPct val="20000"/>
              </a:spcBef>
              <a:buSzPct val="80000"/>
            </a:pPr>
            <a:r>
              <a:rPr lang="en-US" sz="1224" dirty="0">
                <a:solidFill>
                  <a:srgbClr val="000000"/>
                </a:solidFill>
              </a:rPr>
              <a:t>     Equinix</a:t>
            </a:r>
          </a:p>
          <a:p>
            <a:pPr defTabSz="932597">
              <a:lnSpc>
                <a:spcPct val="90000"/>
              </a:lnSpc>
              <a:spcBef>
                <a:spcPct val="20000"/>
              </a:spcBef>
              <a:buSzPct val="80000"/>
            </a:pPr>
            <a:r>
              <a:rPr lang="en-US" sz="1224" dirty="0">
                <a:solidFill>
                  <a:srgbClr val="000000"/>
                </a:solidFill>
              </a:rPr>
              <a:t>     Level3</a:t>
            </a:r>
          </a:p>
          <a:p>
            <a:pPr defTabSz="932597">
              <a:lnSpc>
                <a:spcPct val="90000"/>
              </a:lnSpc>
              <a:spcBef>
                <a:spcPct val="20000"/>
              </a:spcBef>
              <a:buSzPct val="80000"/>
            </a:pPr>
            <a:r>
              <a:rPr lang="en-US" sz="1224" b="1" dirty="0">
                <a:solidFill>
                  <a:srgbClr val="000000"/>
                </a:solidFill>
              </a:rPr>
              <a:t>Supported Bandwidth</a:t>
            </a:r>
          </a:p>
          <a:p>
            <a:pPr defTabSz="932597">
              <a:lnSpc>
                <a:spcPct val="90000"/>
              </a:lnSpc>
              <a:spcBef>
                <a:spcPct val="20000"/>
              </a:spcBef>
              <a:buSzPct val="80000"/>
            </a:pPr>
            <a:r>
              <a:rPr lang="en-US" sz="1224" dirty="0">
                <a:solidFill>
                  <a:srgbClr val="000000"/>
                </a:solidFill>
              </a:rPr>
              <a:t>     200,500 Mbps</a:t>
            </a:r>
          </a:p>
          <a:p>
            <a:pPr defTabSz="932597">
              <a:lnSpc>
                <a:spcPct val="90000"/>
              </a:lnSpc>
              <a:spcBef>
                <a:spcPct val="20000"/>
              </a:spcBef>
              <a:buSzPct val="80000"/>
            </a:pPr>
            <a:r>
              <a:rPr lang="en-US" sz="1224" dirty="0">
                <a:solidFill>
                  <a:srgbClr val="000000"/>
                </a:solidFill>
              </a:rPr>
              <a:t>     1 Gpbs</a:t>
            </a:r>
          </a:p>
          <a:p>
            <a:pPr defTabSz="932597">
              <a:lnSpc>
                <a:spcPct val="90000"/>
              </a:lnSpc>
              <a:spcBef>
                <a:spcPct val="20000"/>
              </a:spcBef>
              <a:buSzPct val="80000"/>
            </a:pPr>
            <a:r>
              <a:rPr lang="en-US" sz="1224" dirty="0">
                <a:solidFill>
                  <a:srgbClr val="000000"/>
                </a:solidFill>
              </a:rPr>
              <a:t>     10 Gpbs </a:t>
            </a:r>
          </a:p>
          <a:p>
            <a:pPr marL="291436" indent="-291436" defTabSz="932597">
              <a:lnSpc>
                <a:spcPct val="90000"/>
              </a:lnSpc>
              <a:spcBef>
                <a:spcPct val="20000"/>
              </a:spcBef>
              <a:buSzPct val="80000"/>
              <a:buFont typeface="Arial" panose="020B0604020202020204" pitchFamily="34" charset="0"/>
              <a:buChar char="•"/>
            </a:pPr>
            <a:endParaRPr lang="en-US" sz="1224" dirty="0">
              <a:solidFill>
                <a:srgbClr val="000000"/>
              </a:solidFill>
            </a:endParaRPr>
          </a:p>
        </p:txBody>
      </p:sp>
      <p:cxnSp>
        <p:nvCxnSpPr>
          <p:cNvPr id="32" name="Straight Arrow Connector 31"/>
          <p:cNvCxnSpPr/>
          <p:nvPr/>
        </p:nvCxnSpPr>
        <p:spPr>
          <a:xfrm>
            <a:off x="1935728" y="4622559"/>
            <a:ext cx="1497836"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9251533" y="2940253"/>
            <a:ext cx="239394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alpha val="99000"/>
                  </a:srgbClr>
                </a:solidFill>
              </a:rPr>
              <a:t>Access Microsoft Azure Services directly without crossing the Internet</a:t>
            </a:r>
            <a:endParaRPr lang="en-US" sz="1224" b="1" u="sng" dirty="0">
              <a:ln>
                <a:solidFill>
                  <a:srgbClr val="000000">
                    <a:alpha val="0"/>
                  </a:srgbClr>
                </a:solidFill>
              </a:ln>
              <a:solidFill>
                <a:srgbClr val="000000">
                  <a:alpha val="99000"/>
                </a:srgbClr>
              </a:solidFill>
            </a:endParaRPr>
          </a:p>
        </p:txBody>
      </p:sp>
      <p:pic>
        <p:nvPicPr>
          <p:cNvPr id="39" name="Picture 38"/>
          <p:cNvPicPr>
            <a:picLocks noChangeAspect="1"/>
          </p:cNvPicPr>
          <p:nvPr/>
        </p:nvPicPr>
        <p:blipFill>
          <a:blip r:embed="rId4"/>
          <a:stretch>
            <a:fillRect/>
          </a:stretch>
        </p:blipFill>
        <p:spPr>
          <a:xfrm>
            <a:off x="7857201" y="2924665"/>
            <a:ext cx="717558" cy="564914"/>
          </a:xfrm>
          <a:prstGeom prst="rect">
            <a:avLst/>
          </a:prstGeom>
        </p:spPr>
      </p:pic>
      <p:sp>
        <p:nvSpPr>
          <p:cNvPr id="7" name="Rectangle 6"/>
          <p:cNvSpPr/>
          <p:nvPr/>
        </p:nvSpPr>
        <p:spPr bwMode="auto">
          <a:xfrm>
            <a:off x="3952995" y="2767712"/>
            <a:ext cx="2035985" cy="1703626"/>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3"/>
          <a:stretch>
            <a:fillRect/>
          </a:stretch>
        </p:blipFill>
        <p:spPr>
          <a:xfrm>
            <a:off x="4182765" y="3375483"/>
            <a:ext cx="611671" cy="488780"/>
          </a:xfrm>
          <a:prstGeom prst="rect">
            <a:avLst/>
          </a:prstGeom>
        </p:spPr>
      </p:pic>
      <p:pic>
        <p:nvPicPr>
          <p:cNvPr id="9" name="Picture 8"/>
          <p:cNvPicPr>
            <a:picLocks noChangeAspect="1"/>
          </p:cNvPicPr>
          <p:nvPr/>
        </p:nvPicPr>
        <p:blipFill>
          <a:blip r:embed="rId3"/>
          <a:stretch>
            <a:fillRect/>
          </a:stretch>
        </p:blipFill>
        <p:spPr>
          <a:xfrm>
            <a:off x="5158338" y="3387918"/>
            <a:ext cx="611671" cy="488780"/>
          </a:xfrm>
          <a:prstGeom prst="rect">
            <a:avLst/>
          </a:prstGeom>
        </p:spPr>
      </p:pic>
      <p:sp>
        <p:nvSpPr>
          <p:cNvPr id="10" name="Rectangle 9"/>
          <p:cNvSpPr/>
          <p:nvPr/>
        </p:nvSpPr>
        <p:spPr bwMode="auto">
          <a:xfrm>
            <a:off x="4014578" y="4041499"/>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SERVER-05</a:t>
            </a:r>
          </a:p>
        </p:txBody>
      </p:sp>
      <p:sp>
        <p:nvSpPr>
          <p:cNvPr id="11" name="Rectangle 10"/>
          <p:cNvSpPr/>
          <p:nvPr/>
        </p:nvSpPr>
        <p:spPr bwMode="auto">
          <a:xfrm>
            <a:off x="5027981" y="4049375"/>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SERVER-06</a:t>
            </a:r>
          </a:p>
        </p:txBody>
      </p:sp>
      <p:sp>
        <p:nvSpPr>
          <p:cNvPr id="12" name="Rectangle 11"/>
          <p:cNvSpPr/>
          <p:nvPr/>
        </p:nvSpPr>
        <p:spPr bwMode="auto">
          <a:xfrm>
            <a:off x="4113871" y="2704883"/>
            <a:ext cx="1611430" cy="6064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IXP Cage</a:t>
            </a:r>
          </a:p>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Co-Located HW</a:t>
            </a:r>
          </a:p>
        </p:txBody>
      </p:sp>
      <p:sp>
        <p:nvSpPr>
          <p:cNvPr id="53" name="Rectangle 52"/>
          <p:cNvSpPr/>
          <p:nvPr/>
        </p:nvSpPr>
        <p:spPr bwMode="auto">
          <a:xfrm>
            <a:off x="7993164" y="4584120"/>
            <a:ext cx="1611430"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Cloud Service</a:t>
            </a:r>
          </a:p>
        </p:txBody>
      </p:sp>
      <p:pic>
        <p:nvPicPr>
          <p:cNvPr id="59" name="Picture 58"/>
          <p:cNvPicPr>
            <a:picLocks noChangeAspect="1"/>
          </p:cNvPicPr>
          <p:nvPr/>
        </p:nvPicPr>
        <p:blipFill>
          <a:blip r:embed="rId5"/>
          <a:stretch>
            <a:fillRect/>
          </a:stretch>
        </p:blipFill>
        <p:spPr>
          <a:xfrm>
            <a:off x="8702045" y="2960340"/>
            <a:ext cx="679568" cy="573222"/>
          </a:xfrm>
          <a:prstGeom prst="rect">
            <a:avLst/>
          </a:prstGeom>
        </p:spPr>
      </p:pic>
      <p:sp>
        <p:nvSpPr>
          <p:cNvPr id="74" name="Rectangle 73"/>
          <p:cNvSpPr/>
          <p:nvPr/>
        </p:nvSpPr>
        <p:spPr bwMode="auto">
          <a:xfrm>
            <a:off x="10142641" y="4582934"/>
            <a:ext cx="1867810" cy="1660838"/>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7" name="Rectangle 76"/>
          <p:cNvSpPr/>
          <p:nvPr/>
        </p:nvSpPr>
        <p:spPr bwMode="auto">
          <a:xfrm>
            <a:off x="10361196" y="5750346"/>
            <a:ext cx="417296"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Web</a:t>
            </a:r>
          </a:p>
        </p:txBody>
      </p:sp>
      <p:sp>
        <p:nvSpPr>
          <p:cNvPr id="78" name="Rectangle 77"/>
          <p:cNvSpPr/>
          <p:nvPr/>
        </p:nvSpPr>
        <p:spPr bwMode="auto">
          <a:xfrm>
            <a:off x="11220716" y="5742683"/>
            <a:ext cx="603742"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Worker</a:t>
            </a:r>
          </a:p>
        </p:txBody>
      </p:sp>
      <p:sp>
        <p:nvSpPr>
          <p:cNvPr id="79" name="Rectangle 78"/>
          <p:cNvSpPr/>
          <p:nvPr/>
        </p:nvSpPr>
        <p:spPr bwMode="auto">
          <a:xfrm>
            <a:off x="10061089" y="4580416"/>
            <a:ext cx="1611430"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Cloud Service</a:t>
            </a:r>
          </a:p>
        </p:txBody>
      </p:sp>
      <p:pic>
        <p:nvPicPr>
          <p:cNvPr id="80" name="Picture 79"/>
          <p:cNvPicPr>
            <a:picLocks noChangeAspect="1"/>
          </p:cNvPicPr>
          <p:nvPr/>
        </p:nvPicPr>
        <p:blipFill>
          <a:blip r:embed="rId6"/>
          <a:stretch>
            <a:fillRect/>
          </a:stretch>
        </p:blipFill>
        <p:spPr>
          <a:xfrm>
            <a:off x="10227822" y="5088034"/>
            <a:ext cx="659535" cy="555517"/>
          </a:xfrm>
          <a:prstGeom prst="rect">
            <a:avLst/>
          </a:prstGeom>
        </p:spPr>
      </p:pic>
      <p:pic>
        <p:nvPicPr>
          <p:cNvPr id="81" name="Picture 80"/>
          <p:cNvPicPr>
            <a:picLocks noChangeAspect="1"/>
          </p:cNvPicPr>
          <p:nvPr/>
        </p:nvPicPr>
        <p:blipFill>
          <a:blip r:embed="rId7"/>
          <a:stretch>
            <a:fillRect/>
          </a:stretch>
        </p:blipFill>
        <p:spPr>
          <a:xfrm>
            <a:off x="11209607" y="5076668"/>
            <a:ext cx="659535" cy="555517"/>
          </a:xfrm>
          <a:prstGeom prst="rect">
            <a:avLst/>
          </a:prstGeom>
        </p:spPr>
      </p:pic>
      <p:sp>
        <p:nvSpPr>
          <p:cNvPr id="82" name="TextBox 81"/>
          <p:cNvSpPr txBox="1"/>
          <p:nvPr/>
        </p:nvSpPr>
        <p:spPr>
          <a:xfrm>
            <a:off x="7433396" y="2650700"/>
            <a:ext cx="4052046" cy="259298"/>
          </a:xfrm>
          <a:prstGeom prst="rect">
            <a:avLst/>
          </a:prstGeom>
          <a:noFill/>
        </p:spPr>
        <p:txBody>
          <a:bodyPr wrap="square" lIns="0" tIns="0" rIns="0" bIns="0" rtlCol="0">
            <a:spAutoFit/>
          </a:bodyPr>
          <a:lstStyle/>
          <a:p>
            <a:pPr defTabSz="932597">
              <a:lnSpc>
                <a:spcPct val="90000"/>
              </a:lnSpc>
              <a:spcBef>
                <a:spcPct val="20000"/>
              </a:spcBef>
              <a:buSzPct val="80000"/>
            </a:pPr>
            <a:r>
              <a:rPr lang="en-US" sz="1836" b="1" dirty="0">
                <a:solidFill>
                  <a:srgbClr val="FFFFFF"/>
                </a:solidFill>
              </a:rPr>
              <a:t>Microsoft Azure </a:t>
            </a:r>
          </a:p>
        </p:txBody>
      </p:sp>
      <p:sp>
        <p:nvSpPr>
          <p:cNvPr id="83" name="Rectangle 82"/>
          <p:cNvSpPr/>
          <p:nvPr/>
        </p:nvSpPr>
        <p:spPr bwMode="auto">
          <a:xfrm>
            <a:off x="7769396" y="4375031"/>
            <a:ext cx="4323535" cy="202601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4" name="TextBox 83"/>
          <p:cNvSpPr txBox="1"/>
          <p:nvPr/>
        </p:nvSpPr>
        <p:spPr>
          <a:xfrm>
            <a:off x="7790157" y="4088711"/>
            <a:ext cx="2824376" cy="259298"/>
          </a:xfrm>
          <a:prstGeom prst="rect">
            <a:avLst/>
          </a:prstGeom>
          <a:noFill/>
        </p:spPr>
        <p:txBody>
          <a:bodyPr wrap="square" lIns="0" tIns="0" rIns="0" bIns="0" rtlCol="0">
            <a:spAutoFit/>
          </a:bodyPr>
          <a:lstStyle/>
          <a:p>
            <a:pPr defTabSz="932597">
              <a:lnSpc>
                <a:spcPct val="90000"/>
              </a:lnSpc>
              <a:spcBef>
                <a:spcPct val="20000"/>
              </a:spcBef>
              <a:buSzPct val="80000"/>
            </a:pPr>
            <a:r>
              <a:rPr lang="en-US" sz="1836" b="1" dirty="0">
                <a:solidFill>
                  <a:srgbClr val="000000"/>
                </a:solidFill>
              </a:rPr>
              <a:t>Virtual Network</a:t>
            </a:r>
          </a:p>
        </p:txBody>
      </p:sp>
      <p:cxnSp>
        <p:nvCxnSpPr>
          <p:cNvPr id="85" name="Elbow Connector 84"/>
          <p:cNvCxnSpPr/>
          <p:nvPr/>
        </p:nvCxnSpPr>
        <p:spPr>
          <a:xfrm>
            <a:off x="7574458" y="4928226"/>
            <a:ext cx="1000302" cy="674146"/>
          </a:xfrm>
          <a:prstGeom prst="bentConnector3">
            <a:avLst>
              <a:gd name="adj1" fmla="val 50000"/>
            </a:avLst>
          </a:prstGeom>
          <a:ln w="381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8" idx="2"/>
          </p:cNvCxnSpPr>
          <p:nvPr/>
        </p:nvCxnSpPr>
        <p:spPr>
          <a:xfrm rot="16200000" flipH="1">
            <a:off x="4748430" y="3604434"/>
            <a:ext cx="883119" cy="1402779"/>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endCxn id="59" idx="2"/>
          </p:cNvCxnSpPr>
          <p:nvPr/>
        </p:nvCxnSpPr>
        <p:spPr>
          <a:xfrm flipV="1">
            <a:off x="7574458" y="3533562"/>
            <a:ext cx="1467371" cy="1185643"/>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auto">
          <a:xfrm>
            <a:off x="1989904" y="3975877"/>
            <a:ext cx="1611430"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FFFFFF">
                    <a:alpha val="99000"/>
                  </a:srgbClr>
                </a:solidFill>
              </a:rPr>
              <a:t>Ethernet</a:t>
            </a:r>
          </a:p>
        </p:txBody>
      </p:sp>
      <p:sp>
        <p:nvSpPr>
          <p:cNvPr id="6" name="Rectangle 5"/>
          <p:cNvSpPr/>
          <p:nvPr/>
        </p:nvSpPr>
        <p:spPr bwMode="auto">
          <a:xfrm>
            <a:off x="5988979" y="4479307"/>
            <a:ext cx="1585477" cy="7003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Express Route Circuit</a:t>
            </a:r>
          </a:p>
        </p:txBody>
      </p:sp>
      <p:sp>
        <p:nvSpPr>
          <p:cNvPr id="50" name="Rectangle 49"/>
          <p:cNvSpPr/>
          <p:nvPr/>
        </p:nvSpPr>
        <p:spPr bwMode="auto">
          <a:xfrm>
            <a:off x="596421" y="2613258"/>
            <a:ext cx="1165307" cy="4169409"/>
          </a:xfrm>
          <a:prstGeom prst="rect">
            <a:avLst/>
          </a:prstGeom>
          <a:solidFill>
            <a:schemeClr val="tx1"/>
          </a:solidFill>
          <a:ln w="2540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sp>
        <p:nvSpPr>
          <p:cNvPr id="51" name="TextBox 50"/>
          <p:cNvSpPr txBox="1"/>
          <p:nvPr/>
        </p:nvSpPr>
        <p:spPr>
          <a:xfrm>
            <a:off x="752655" y="3485186"/>
            <a:ext cx="963991" cy="44551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AD-DC-01</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192.168.0.1</a:t>
            </a:r>
          </a:p>
        </p:txBody>
      </p:sp>
      <p:sp>
        <p:nvSpPr>
          <p:cNvPr id="52" name="TextBox 51"/>
          <p:cNvSpPr txBox="1"/>
          <p:nvPr/>
        </p:nvSpPr>
        <p:spPr>
          <a:xfrm>
            <a:off x="779637" y="4798743"/>
            <a:ext cx="963991" cy="44551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AD-DC-02</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192.168.0.2</a:t>
            </a:r>
          </a:p>
        </p:txBody>
      </p:sp>
      <p:sp>
        <p:nvSpPr>
          <p:cNvPr id="56" name="TextBox 55"/>
          <p:cNvSpPr txBox="1"/>
          <p:nvPr/>
        </p:nvSpPr>
        <p:spPr>
          <a:xfrm>
            <a:off x="2066759" y="2613257"/>
            <a:ext cx="2018841"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b="1" dirty="0">
                <a:solidFill>
                  <a:srgbClr val="FFFFFF"/>
                </a:solidFill>
              </a:rPr>
              <a:t>On Premises</a:t>
            </a:r>
          </a:p>
          <a:p>
            <a:pPr defTabSz="932597">
              <a:lnSpc>
                <a:spcPct val="90000"/>
              </a:lnSpc>
              <a:spcBef>
                <a:spcPct val="20000"/>
              </a:spcBef>
              <a:buSzPct val="80000"/>
            </a:pPr>
            <a:r>
              <a:rPr lang="en-US" sz="1428" dirty="0">
                <a:solidFill>
                  <a:srgbClr val="FFFFFF"/>
                </a:solidFill>
              </a:rPr>
              <a:t>192.168.0.0/16</a:t>
            </a:r>
          </a:p>
        </p:txBody>
      </p:sp>
      <p:pic>
        <p:nvPicPr>
          <p:cNvPr id="57" name="Picture 56"/>
          <p:cNvPicPr>
            <a:picLocks noChangeAspect="1"/>
          </p:cNvPicPr>
          <p:nvPr/>
        </p:nvPicPr>
        <p:blipFill>
          <a:blip r:embed="rId8"/>
          <a:stretch>
            <a:fillRect/>
          </a:stretch>
        </p:blipFill>
        <p:spPr>
          <a:xfrm>
            <a:off x="959481" y="2790932"/>
            <a:ext cx="430503" cy="639686"/>
          </a:xfrm>
          <a:prstGeom prst="rect">
            <a:avLst/>
          </a:prstGeom>
        </p:spPr>
      </p:pic>
      <p:pic>
        <p:nvPicPr>
          <p:cNvPr id="58" name="Picture 57"/>
          <p:cNvPicPr>
            <a:picLocks noChangeAspect="1"/>
          </p:cNvPicPr>
          <p:nvPr/>
        </p:nvPicPr>
        <p:blipFill>
          <a:blip r:embed="rId9"/>
          <a:stretch>
            <a:fillRect/>
          </a:stretch>
        </p:blipFill>
        <p:spPr>
          <a:xfrm>
            <a:off x="941381" y="4136224"/>
            <a:ext cx="430503" cy="639686"/>
          </a:xfrm>
          <a:prstGeom prst="rect">
            <a:avLst/>
          </a:prstGeom>
        </p:spPr>
      </p:pic>
      <p:sp>
        <p:nvSpPr>
          <p:cNvPr id="60" name="TextBox 59"/>
          <p:cNvSpPr txBox="1"/>
          <p:nvPr/>
        </p:nvSpPr>
        <p:spPr>
          <a:xfrm>
            <a:off x="890727" y="6294366"/>
            <a:ext cx="622987"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Other</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Servers</a:t>
            </a:r>
          </a:p>
        </p:txBody>
      </p:sp>
      <p:pic>
        <p:nvPicPr>
          <p:cNvPr id="61" name="Picture 60"/>
          <p:cNvPicPr>
            <a:picLocks noChangeAspect="1"/>
          </p:cNvPicPr>
          <p:nvPr/>
        </p:nvPicPr>
        <p:blipFill>
          <a:blip r:embed="rId9"/>
          <a:stretch>
            <a:fillRect/>
          </a:stretch>
        </p:blipFill>
        <p:spPr>
          <a:xfrm>
            <a:off x="1144275" y="5638499"/>
            <a:ext cx="430503" cy="639686"/>
          </a:xfrm>
          <a:prstGeom prst="rect">
            <a:avLst/>
          </a:prstGeom>
        </p:spPr>
      </p:pic>
      <p:pic>
        <p:nvPicPr>
          <p:cNvPr id="62" name="Picture 61"/>
          <p:cNvPicPr>
            <a:picLocks noChangeAspect="1"/>
          </p:cNvPicPr>
          <p:nvPr/>
        </p:nvPicPr>
        <p:blipFill>
          <a:blip r:embed="rId9"/>
          <a:stretch>
            <a:fillRect/>
          </a:stretch>
        </p:blipFill>
        <p:spPr>
          <a:xfrm>
            <a:off x="933397" y="5634634"/>
            <a:ext cx="430503" cy="639686"/>
          </a:xfrm>
          <a:prstGeom prst="rect">
            <a:avLst/>
          </a:prstGeom>
        </p:spPr>
      </p:pic>
      <p:pic>
        <p:nvPicPr>
          <p:cNvPr id="67" name="Picture 66"/>
          <p:cNvPicPr>
            <a:picLocks noChangeAspect="1"/>
          </p:cNvPicPr>
          <p:nvPr/>
        </p:nvPicPr>
        <p:blipFill>
          <a:blip r:embed="rId9"/>
          <a:stretch>
            <a:fillRect/>
          </a:stretch>
        </p:blipFill>
        <p:spPr>
          <a:xfrm>
            <a:off x="770790" y="5624537"/>
            <a:ext cx="430503" cy="639686"/>
          </a:xfrm>
          <a:prstGeom prst="rect">
            <a:avLst/>
          </a:prstGeom>
        </p:spPr>
      </p:pic>
      <p:cxnSp>
        <p:nvCxnSpPr>
          <p:cNvPr id="89" name="Elbow Connector 88"/>
          <p:cNvCxnSpPr>
            <a:stCxn id="61" idx="3"/>
            <a:endCxn id="69" idx="2"/>
          </p:cNvCxnSpPr>
          <p:nvPr/>
        </p:nvCxnSpPr>
        <p:spPr>
          <a:xfrm flipV="1">
            <a:off x="1574778" y="4741533"/>
            <a:ext cx="212603" cy="1216810"/>
          </a:xfrm>
          <a:prstGeom prst="bentConnector2">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10"/>
          <a:stretch>
            <a:fillRect/>
          </a:stretch>
        </p:blipFill>
        <p:spPr>
          <a:xfrm>
            <a:off x="1541245" y="4503590"/>
            <a:ext cx="492272" cy="237943"/>
          </a:xfrm>
          <a:prstGeom prst="rect">
            <a:avLst/>
          </a:prstGeom>
        </p:spPr>
      </p:pic>
      <p:pic>
        <p:nvPicPr>
          <p:cNvPr id="70" name="Picture 69"/>
          <p:cNvPicPr>
            <a:picLocks noChangeAspect="1"/>
          </p:cNvPicPr>
          <p:nvPr/>
        </p:nvPicPr>
        <p:blipFill>
          <a:blip r:embed="rId10"/>
          <a:stretch>
            <a:fillRect/>
          </a:stretch>
        </p:blipFill>
        <p:spPr>
          <a:xfrm>
            <a:off x="3433565" y="4503589"/>
            <a:ext cx="492272" cy="237943"/>
          </a:xfrm>
          <a:prstGeom prst="rect">
            <a:avLst/>
          </a:prstGeom>
        </p:spPr>
      </p:pic>
    </p:spTree>
    <p:extLst>
      <p:ext uri="{BB962C8B-B14F-4D97-AF65-F5344CB8AC3E}">
        <p14:creationId xmlns:p14="http://schemas.microsoft.com/office/powerpoint/2010/main" val="405825021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930956" y="3410972"/>
            <a:ext cx="5479176" cy="3202034"/>
          </a:xfrm>
        </p:spPr>
        <p:txBody>
          <a:bodyPr/>
          <a:lstStyle/>
          <a:p>
            <a:r>
              <a:rPr lang="en-US" dirty="0"/>
              <a:t>Introduction</a:t>
            </a:r>
          </a:p>
          <a:p>
            <a:r>
              <a:rPr lang="en-US" dirty="0" smtClean="0"/>
              <a:t>SharePoint Farms in Azure</a:t>
            </a:r>
            <a:endParaRPr lang="en-US" dirty="0"/>
          </a:p>
          <a:p>
            <a:r>
              <a:rPr lang="en-US" dirty="0"/>
              <a:t>Hybrid Connectivity</a:t>
            </a:r>
          </a:p>
          <a:p>
            <a:r>
              <a:rPr lang="en-US" dirty="0"/>
              <a:t>Best Practices</a:t>
            </a:r>
          </a:p>
          <a:p>
            <a:r>
              <a:rPr lang="en-US" dirty="0"/>
              <a:t>Getting Started</a:t>
            </a:r>
          </a:p>
        </p:txBody>
      </p:sp>
      <p:sp>
        <p:nvSpPr>
          <p:cNvPr id="4" name="Title 3"/>
          <p:cNvSpPr>
            <a:spLocks noGrp="1"/>
          </p:cNvSpPr>
          <p:nvPr>
            <p:ph type="title"/>
          </p:nvPr>
        </p:nvSpPr>
        <p:spPr>
          <a:xfrm>
            <a:off x="452622" y="1892868"/>
            <a:ext cx="3193891" cy="1365188"/>
          </a:xfrm>
        </p:spPr>
        <p:txBody>
          <a:bodyPr/>
          <a:lstStyle/>
          <a:p>
            <a:r>
              <a:rPr lang="en-US" dirty="0" smtClean="0"/>
              <a:t>Agenda</a:t>
            </a:r>
            <a:endParaRPr lang="en-US" dirty="0"/>
          </a:p>
        </p:txBody>
      </p:sp>
    </p:spTree>
    <p:extLst>
      <p:ext uri="{BB962C8B-B14F-4D97-AF65-F5344CB8AC3E}">
        <p14:creationId xmlns:p14="http://schemas.microsoft.com/office/powerpoint/2010/main" val="2184542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loud 49"/>
          <p:cNvSpPr/>
          <p:nvPr/>
        </p:nvSpPr>
        <p:spPr bwMode="auto">
          <a:xfrm rot="188626">
            <a:off x="3682932" y="4695879"/>
            <a:ext cx="2763238" cy="1928923"/>
          </a:xfrm>
          <a:prstGeom prst="cloud">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3672" dirty="0"/>
              <a:t>Express Route (Network Service Provider)</a:t>
            </a:r>
          </a:p>
        </p:txBody>
      </p:sp>
      <p:sp>
        <p:nvSpPr>
          <p:cNvPr id="3" name="Text Placeholder 2"/>
          <p:cNvSpPr>
            <a:spLocks noGrp="1"/>
          </p:cNvSpPr>
          <p:nvPr>
            <p:ph type="body" sz="quarter" idx="11"/>
          </p:nvPr>
        </p:nvSpPr>
        <p:spPr>
          <a:xfrm>
            <a:off x="249252" y="1116579"/>
            <a:ext cx="11887878" cy="1379476"/>
          </a:xfrm>
        </p:spPr>
        <p:txBody>
          <a:bodyPr/>
          <a:lstStyle/>
          <a:p>
            <a:r>
              <a:rPr lang="en-US" sz="2448" dirty="0"/>
              <a:t>High speed (up to 1 </a:t>
            </a:r>
            <a:r>
              <a:rPr lang="en-US" sz="2448" dirty="0" err="1"/>
              <a:t>Gbps</a:t>
            </a:r>
            <a:r>
              <a:rPr lang="en-US" sz="2448" dirty="0"/>
              <a:t>) and Low Latency</a:t>
            </a:r>
          </a:p>
          <a:p>
            <a:r>
              <a:rPr lang="en-US" sz="2448" dirty="0"/>
              <a:t>Private (direct connect one or more data centers to Azure via MPLS VPN)</a:t>
            </a:r>
          </a:p>
          <a:p>
            <a:endParaRPr lang="en-US" sz="2448" dirty="0"/>
          </a:p>
        </p:txBody>
      </p:sp>
      <p:sp>
        <p:nvSpPr>
          <p:cNvPr id="7" name="Rectangle 6"/>
          <p:cNvSpPr/>
          <p:nvPr/>
        </p:nvSpPr>
        <p:spPr bwMode="auto">
          <a:xfrm>
            <a:off x="627640" y="3802285"/>
            <a:ext cx="2035985" cy="1703626"/>
          </a:xfrm>
          <a:prstGeom prst="rect">
            <a:avLst/>
          </a:prstGeom>
          <a:solidFill>
            <a:schemeClr val="tx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2"/>
          <a:stretch>
            <a:fillRect/>
          </a:stretch>
        </p:blipFill>
        <p:spPr>
          <a:xfrm>
            <a:off x="836502" y="4443676"/>
            <a:ext cx="611671" cy="488780"/>
          </a:xfrm>
          <a:prstGeom prst="rect">
            <a:avLst/>
          </a:prstGeom>
        </p:spPr>
      </p:pic>
      <p:pic>
        <p:nvPicPr>
          <p:cNvPr id="9" name="Picture 8"/>
          <p:cNvPicPr>
            <a:picLocks noChangeAspect="1"/>
          </p:cNvPicPr>
          <p:nvPr/>
        </p:nvPicPr>
        <p:blipFill>
          <a:blip r:embed="rId2"/>
          <a:stretch>
            <a:fillRect/>
          </a:stretch>
        </p:blipFill>
        <p:spPr>
          <a:xfrm>
            <a:off x="1812075" y="4456111"/>
            <a:ext cx="611671" cy="488780"/>
          </a:xfrm>
          <a:prstGeom prst="rect">
            <a:avLst/>
          </a:prstGeom>
        </p:spPr>
      </p:pic>
      <p:sp>
        <p:nvSpPr>
          <p:cNvPr id="10" name="Rectangle 9"/>
          <p:cNvSpPr/>
          <p:nvPr/>
        </p:nvSpPr>
        <p:spPr bwMode="auto">
          <a:xfrm>
            <a:off x="668314" y="5109692"/>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SERVER-01</a:t>
            </a:r>
          </a:p>
        </p:txBody>
      </p:sp>
      <p:sp>
        <p:nvSpPr>
          <p:cNvPr id="11" name="Rectangle 10"/>
          <p:cNvSpPr/>
          <p:nvPr/>
        </p:nvSpPr>
        <p:spPr bwMode="auto">
          <a:xfrm>
            <a:off x="1681718" y="5117568"/>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SERVER-02</a:t>
            </a:r>
          </a:p>
        </p:txBody>
      </p:sp>
      <p:sp>
        <p:nvSpPr>
          <p:cNvPr id="12" name="Rectangle 11"/>
          <p:cNvSpPr/>
          <p:nvPr/>
        </p:nvSpPr>
        <p:spPr bwMode="auto">
          <a:xfrm>
            <a:off x="812316" y="3832174"/>
            <a:ext cx="1611430" cy="6064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On-Premises</a:t>
            </a:r>
          </a:p>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Site 1</a:t>
            </a:r>
          </a:p>
        </p:txBody>
      </p:sp>
      <p:grpSp>
        <p:nvGrpSpPr>
          <p:cNvPr id="4" name="Group 3"/>
          <p:cNvGrpSpPr/>
          <p:nvPr/>
        </p:nvGrpSpPr>
        <p:grpSpPr>
          <a:xfrm>
            <a:off x="10044935" y="1441103"/>
            <a:ext cx="2189293" cy="1300883"/>
            <a:chOff x="765558" y="1688866"/>
            <a:chExt cx="2407416" cy="1535253"/>
          </a:xfrm>
        </p:grpSpPr>
        <p:sp>
          <p:nvSpPr>
            <p:cNvPr id="19" name="Cloud 18"/>
            <p:cNvSpPr/>
            <p:nvPr/>
          </p:nvSpPr>
          <p:spPr bwMode="auto">
            <a:xfrm>
              <a:off x="765558" y="1688866"/>
              <a:ext cx="2407416" cy="1535253"/>
            </a:xfrm>
            <a:prstGeom prst="cloud">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 name="TextBox 21"/>
            <p:cNvSpPr txBox="1"/>
            <p:nvPr/>
          </p:nvSpPr>
          <p:spPr>
            <a:xfrm>
              <a:off x="1259456" y="2349855"/>
              <a:ext cx="1368196" cy="306014"/>
            </a:xfrm>
            <a:prstGeom prst="rect">
              <a:avLst/>
            </a:prstGeom>
            <a:noFill/>
          </p:spPr>
          <p:txBody>
            <a:bodyPr wrap="square" lIns="0" tIns="0" rIns="0" bIns="0" rtlCol="0">
              <a:spAutoFit/>
            </a:bodyPr>
            <a:lstStyle/>
            <a:p>
              <a:pPr defTabSz="932597">
                <a:lnSpc>
                  <a:spcPct val="90000"/>
                </a:lnSpc>
                <a:spcBef>
                  <a:spcPct val="20000"/>
                </a:spcBef>
                <a:buSzPct val="80000"/>
              </a:pPr>
              <a:r>
                <a:rPr lang="en-US" sz="1836" b="1" dirty="0">
                  <a:solidFill>
                    <a:srgbClr val="FFFFFF"/>
                  </a:solidFill>
                </a:rPr>
                <a:t>INTERNET</a:t>
              </a:r>
            </a:p>
          </p:txBody>
        </p:sp>
      </p:grpSp>
      <p:pic>
        <p:nvPicPr>
          <p:cNvPr id="28" name="Picture 27"/>
          <p:cNvPicPr>
            <a:picLocks noChangeAspect="1"/>
          </p:cNvPicPr>
          <p:nvPr/>
        </p:nvPicPr>
        <p:blipFill>
          <a:blip r:embed="rId3"/>
          <a:stretch>
            <a:fillRect/>
          </a:stretch>
        </p:blipFill>
        <p:spPr>
          <a:xfrm>
            <a:off x="1247801" y="5518339"/>
            <a:ext cx="796752" cy="385117"/>
          </a:xfrm>
          <a:prstGeom prst="rect">
            <a:avLst/>
          </a:prstGeom>
        </p:spPr>
      </p:pic>
      <p:sp>
        <p:nvSpPr>
          <p:cNvPr id="31" name="TextBox 30"/>
          <p:cNvSpPr txBox="1"/>
          <p:nvPr/>
        </p:nvSpPr>
        <p:spPr>
          <a:xfrm>
            <a:off x="4282429" y="4890698"/>
            <a:ext cx="2211513" cy="1441079"/>
          </a:xfrm>
          <a:prstGeom prst="rect">
            <a:avLst/>
          </a:prstGeom>
          <a:noFill/>
        </p:spPr>
        <p:txBody>
          <a:bodyPr wrap="square" lIns="0" tIns="0" rIns="0" bIns="0" rtlCol="0">
            <a:spAutoFit/>
          </a:bodyPr>
          <a:lstStyle/>
          <a:p>
            <a:pPr defTabSz="932597">
              <a:lnSpc>
                <a:spcPct val="90000"/>
              </a:lnSpc>
              <a:spcBef>
                <a:spcPct val="20000"/>
              </a:spcBef>
              <a:buSzPct val="80000"/>
            </a:pPr>
            <a:endParaRPr lang="en-US" sz="1224" b="1" dirty="0">
              <a:solidFill>
                <a:srgbClr val="FFFFFF"/>
              </a:solidFill>
            </a:endParaRPr>
          </a:p>
          <a:p>
            <a:pPr defTabSz="932597">
              <a:lnSpc>
                <a:spcPct val="90000"/>
              </a:lnSpc>
              <a:spcBef>
                <a:spcPct val="20000"/>
              </a:spcBef>
              <a:buSzPct val="80000"/>
            </a:pPr>
            <a:r>
              <a:rPr lang="en-US" sz="1224" b="1" dirty="0">
                <a:solidFill>
                  <a:srgbClr val="FFFFFF"/>
                </a:solidFill>
              </a:rPr>
              <a:t>  MPLS VPN </a:t>
            </a:r>
          </a:p>
          <a:p>
            <a:pPr defTabSz="932597">
              <a:lnSpc>
                <a:spcPct val="90000"/>
              </a:lnSpc>
              <a:spcBef>
                <a:spcPct val="20000"/>
              </a:spcBef>
              <a:buSzPct val="80000"/>
            </a:pPr>
            <a:r>
              <a:rPr lang="en-US" sz="1224" b="1" dirty="0">
                <a:solidFill>
                  <a:srgbClr val="FFFFFF"/>
                </a:solidFill>
              </a:rPr>
              <a:t>       AT&amp;T</a:t>
            </a:r>
          </a:p>
          <a:p>
            <a:pPr defTabSz="932597">
              <a:lnSpc>
                <a:spcPct val="90000"/>
              </a:lnSpc>
              <a:spcBef>
                <a:spcPct val="20000"/>
              </a:spcBef>
              <a:buSzPct val="80000"/>
            </a:pPr>
            <a:r>
              <a:rPr lang="en-US" sz="1224" b="1" dirty="0">
                <a:solidFill>
                  <a:srgbClr val="FFFFFF"/>
                </a:solidFill>
              </a:rPr>
              <a:t>       Level3</a:t>
            </a:r>
          </a:p>
          <a:p>
            <a:pPr defTabSz="932597">
              <a:lnSpc>
                <a:spcPct val="90000"/>
              </a:lnSpc>
              <a:spcBef>
                <a:spcPct val="20000"/>
              </a:spcBef>
              <a:buSzPct val="80000"/>
            </a:pPr>
            <a:r>
              <a:rPr lang="en-US" sz="1224" b="1" dirty="0">
                <a:solidFill>
                  <a:srgbClr val="FFFFFF"/>
                </a:solidFill>
              </a:rPr>
              <a:t>  Bandwidth</a:t>
            </a:r>
          </a:p>
          <a:p>
            <a:pPr defTabSz="932597">
              <a:lnSpc>
                <a:spcPct val="90000"/>
              </a:lnSpc>
              <a:spcBef>
                <a:spcPct val="20000"/>
              </a:spcBef>
              <a:buSzPct val="80000"/>
            </a:pPr>
            <a:r>
              <a:rPr lang="en-US" sz="1224" b="1" dirty="0">
                <a:solidFill>
                  <a:srgbClr val="FFFFFF"/>
                </a:solidFill>
              </a:rPr>
              <a:t>      10,50,100,500 Mbps</a:t>
            </a:r>
          </a:p>
          <a:p>
            <a:pPr defTabSz="932597">
              <a:lnSpc>
                <a:spcPct val="90000"/>
              </a:lnSpc>
              <a:spcBef>
                <a:spcPct val="20000"/>
              </a:spcBef>
              <a:buSzPct val="80000"/>
            </a:pPr>
            <a:r>
              <a:rPr lang="en-US" sz="1224" b="1" dirty="0">
                <a:solidFill>
                  <a:srgbClr val="FFFFFF"/>
                </a:solidFill>
              </a:rPr>
              <a:t>      1 Gbps</a:t>
            </a:r>
          </a:p>
        </p:txBody>
      </p:sp>
      <p:cxnSp>
        <p:nvCxnSpPr>
          <p:cNvPr id="32" name="Straight Arrow Connector 31"/>
          <p:cNvCxnSpPr>
            <a:stCxn id="28" idx="3"/>
            <a:endCxn id="95" idx="1"/>
          </p:cNvCxnSpPr>
          <p:nvPr/>
        </p:nvCxnSpPr>
        <p:spPr>
          <a:xfrm flipV="1">
            <a:off x="2044553" y="5695687"/>
            <a:ext cx="1137516" cy="15211"/>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4127658" y="2162325"/>
            <a:ext cx="2035985" cy="1703626"/>
          </a:xfrm>
          <a:prstGeom prst="rect">
            <a:avLst/>
          </a:prstGeom>
          <a:solidFill>
            <a:schemeClr val="tx1"/>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6" name="Picture 25"/>
          <p:cNvPicPr>
            <a:picLocks noChangeAspect="1"/>
          </p:cNvPicPr>
          <p:nvPr/>
        </p:nvPicPr>
        <p:blipFill>
          <a:blip r:embed="rId2"/>
          <a:stretch>
            <a:fillRect/>
          </a:stretch>
        </p:blipFill>
        <p:spPr>
          <a:xfrm>
            <a:off x="4336520" y="2803716"/>
            <a:ext cx="611671" cy="488780"/>
          </a:xfrm>
          <a:prstGeom prst="rect">
            <a:avLst/>
          </a:prstGeom>
        </p:spPr>
      </p:pic>
      <p:pic>
        <p:nvPicPr>
          <p:cNvPr id="30" name="Picture 29"/>
          <p:cNvPicPr>
            <a:picLocks noChangeAspect="1"/>
          </p:cNvPicPr>
          <p:nvPr/>
        </p:nvPicPr>
        <p:blipFill>
          <a:blip r:embed="rId2"/>
          <a:stretch>
            <a:fillRect/>
          </a:stretch>
        </p:blipFill>
        <p:spPr>
          <a:xfrm>
            <a:off x="5312093" y="2816151"/>
            <a:ext cx="611671" cy="488780"/>
          </a:xfrm>
          <a:prstGeom prst="rect">
            <a:avLst/>
          </a:prstGeom>
        </p:spPr>
      </p:pic>
      <p:sp>
        <p:nvSpPr>
          <p:cNvPr id="33" name="Rectangle 32"/>
          <p:cNvSpPr/>
          <p:nvPr/>
        </p:nvSpPr>
        <p:spPr bwMode="auto">
          <a:xfrm>
            <a:off x="4168333" y="3469732"/>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SERVER-03</a:t>
            </a:r>
          </a:p>
        </p:txBody>
      </p:sp>
      <p:sp>
        <p:nvSpPr>
          <p:cNvPr id="35" name="Rectangle 34"/>
          <p:cNvSpPr/>
          <p:nvPr/>
        </p:nvSpPr>
        <p:spPr bwMode="auto">
          <a:xfrm>
            <a:off x="5181736" y="3477608"/>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SERVER-04</a:t>
            </a:r>
          </a:p>
        </p:txBody>
      </p:sp>
      <p:sp>
        <p:nvSpPr>
          <p:cNvPr id="36" name="Rectangle 35"/>
          <p:cNvSpPr/>
          <p:nvPr/>
        </p:nvSpPr>
        <p:spPr bwMode="auto">
          <a:xfrm>
            <a:off x="4312335" y="2192214"/>
            <a:ext cx="1611430" cy="6064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On-Premises</a:t>
            </a:r>
          </a:p>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Site 2</a:t>
            </a:r>
          </a:p>
        </p:txBody>
      </p:sp>
      <p:pic>
        <p:nvPicPr>
          <p:cNvPr id="37" name="Picture 36"/>
          <p:cNvPicPr>
            <a:picLocks noChangeAspect="1"/>
          </p:cNvPicPr>
          <p:nvPr/>
        </p:nvPicPr>
        <p:blipFill>
          <a:blip r:embed="rId3"/>
          <a:stretch>
            <a:fillRect/>
          </a:stretch>
        </p:blipFill>
        <p:spPr>
          <a:xfrm>
            <a:off x="4747819" y="3878379"/>
            <a:ext cx="796752" cy="385117"/>
          </a:xfrm>
          <a:prstGeom prst="rect">
            <a:avLst/>
          </a:prstGeom>
        </p:spPr>
      </p:pic>
      <p:cxnSp>
        <p:nvCxnSpPr>
          <p:cNvPr id="45" name="Straight Arrow Connector 44"/>
          <p:cNvCxnSpPr>
            <a:stCxn id="37" idx="2"/>
          </p:cNvCxnSpPr>
          <p:nvPr/>
        </p:nvCxnSpPr>
        <p:spPr>
          <a:xfrm>
            <a:off x="5146196" y="4263496"/>
            <a:ext cx="10098" cy="381539"/>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bwMode="auto">
          <a:xfrm>
            <a:off x="7294843" y="3011328"/>
            <a:ext cx="4992379" cy="3718642"/>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5" name="Rectangle 64"/>
          <p:cNvSpPr/>
          <p:nvPr/>
        </p:nvSpPr>
        <p:spPr bwMode="auto">
          <a:xfrm>
            <a:off x="8109328" y="4657730"/>
            <a:ext cx="1867810" cy="1660838"/>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6" name="Picture 65"/>
          <p:cNvPicPr>
            <a:picLocks noChangeAspect="1"/>
          </p:cNvPicPr>
          <p:nvPr/>
        </p:nvPicPr>
        <p:blipFill>
          <a:blip r:embed="rId2"/>
          <a:stretch>
            <a:fillRect/>
          </a:stretch>
        </p:blipFill>
        <p:spPr>
          <a:xfrm>
            <a:off x="8268524" y="5159126"/>
            <a:ext cx="611671" cy="488780"/>
          </a:xfrm>
          <a:prstGeom prst="rect">
            <a:avLst/>
          </a:prstGeom>
        </p:spPr>
      </p:pic>
      <p:pic>
        <p:nvPicPr>
          <p:cNvPr id="67" name="Picture 66"/>
          <p:cNvPicPr>
            <a:picLocks noChangeAspect="1"/>
          </p:cNvPicPr>
          <p:nvPr/>
        </p:nvPicPr>
        <p:blipFill>
          <a:blip r:embed="rId2"/>
          <a:stretch>
            <a:fillRect/>
          </a:stretch>
        </p:blipFill>
        <p:spPr>
          <a:xfrm>
            <a:off x="9244097" y="5171561"/>
            <a:ext cx="611671" cy="488780"/>
          </a:xfrm>
          <a:prstGeom prst="rect">
            <a:avLst/>
          </a:prstGeom>
        </p:spPr>
      </p:pic>
      <p:sp>
        <p:nvSpPr>
          <p:cNvPr id="68" name="Rectangle 67"/>
          <p:cNvSpPr/>
          <p:nvPr/>
        </p:nvSpPr>
        <p:spPr bwMode="auto">
          <a:xfrm>
            <a:off x="8100337" y="5825142"/>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SERVER-07</a:t>
            </a:r>
          </a:p>
        </p:txBody>
      </p:sp>
      <p:sp>
        <p:nvSpPr>
          <p:cNvPr id="69" name="Rectangle 68"/>
          <p:cNvSpPr/>
          <p:nvPr/>
        </p:nvSpPr>
        <p:spPr bwMode="auto">
          <a:xfrm>
            <a:off x="9113740" y="5833017"/>
            <a:ext cx="872391"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SERVER-08</a:t>
            </a:r>
          </a:p>
        </p:txBody>
      </p:sp>
      <p:pic>
        <p:nvPicPr>
          <p:cNvPr id="73" name="Picture 72"/>
          <p:cNvPicPr>
            <a:picLocks noChangeAspect="1"/>
          </p:cNvPicPr>
          <p:nvPr/>
        </p:nvPicPr>
        <p:blipFill>
          <a:blip r:embed="rId4"/>
          <a:stretch>
            <a:fillRect/>
          </a:stretch>
        </p:blipFill>
        <p:spPr>
          <a:xfrm>
            <a:off x="7891812" y="2995756"/>
            <a:ext cx="717558" cy="564914"/>
          </a:xfrm>
          <a:prstGeom prst="rect">
            <a:avLst/>
          </a:prstGeom>
        </p:spPr>
      </p:pic>
      <p:sp>
        <p:nvSpPr>
          <p:cNvPr id="74" name="Rectangle 73"/>
          <p:cNvSpPr/>
          <p:nvPr/>
        </p:nvSpPr>
        <p:spPr bwMode="auto">
          <a:xfrm>
            <a:off x="8027776" y="4655212"/>
            <a:ext cx="1611430"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Cloud Service</a:t>
            </a:r>
          </a:p>
        </p:txBody>
      </p:sp>
      <p:pic>
        <p:nvPicPr>
          <p:cNvPr id="76" name="Picture 75"/>
          <p:cNvPicPr>
            <a:picLocks noChangeAspect="1"/>
          </p:cNvPicPr>
          <p:nvPr/>
        </p:nvPicPr>
        <p:blipFill>
          <a:blip r:embed="rId5"/>
          <a:stretch>
            <a:fillRect/>
          </a:stretch>
        </p:blipFill>
        <p:spPr>
          <a:xfrm>
            <a:off x="8736657" y="3031432"/>
            <a:ext cx="679568" cy="573222"/>
          </a:xfrm>
          <a:prstGeom prst="rect">
            <a:avLst/>
          </a:prstGeom>
        </p:spPr>
      </p:pic>
      <p:sp>
        <p:nvSpPr>
          <p:cNvPr id="79" name="Rectangle 78"/>
          <p:cNvSpPr/>
          <p:nvPr/>
        </p:nvSpPr>
        <p:spPr bwMode="auto">
          <a:xfrm>
            <a:off x="10177252" y="4654025"/>
            <a:ext cx="1867810" cy="1660838"/>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0" name="Rectangle 79"/>
          <p:cNvSpPr/>
          <p:nvPr/>
        </p:nvSpPr>
        <p:spPr bwMode="auto">
          <a:xfrm>
            <a:off x="10395808" y="5821437"/>
            <a:ext cx="417296"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Web</a:t>
            </a:r>
          </a:p>
        </p:txBody>
      </p:sp>
      <p:sp>
        <p:nvSpPr>
          <p:cNvPr id="81" name="Rectangle 80"/>
          <p:cNvSpPr/>
          <p:nvPr/>
        </p:nvSpPr>
        <p:spPr bwMode="auto">
          <a:xfrm>
            <a:off x="11255327" y="5813775"/>
            <a:ext cx="603742"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alpha val="99000"/>
                  </a:srgbClr>
                </a:solidFill>
              </a:rPr>
              <a:t>Worker</a:t>
            </a:r>
          </a:p>
        </p:txBody>
      </p:sp>
      <p:sp>
        <p:nvSpPr>
          <p:cNvPr id="82" name="Rectangle 81"/>
          <p:cNvSpPr/>
          <p:nvPr/>
        </p:nvSpPr>
        <p:spPr bwMode="auto">
          <a:xfrm>
            <a:off x="10095700" y="4651508"/>
            <a:ext cx="1611430" cy="3503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632" dirty="0">
                <a:ln>
                  <a:solidFill>
                    <a:srgbClr val="000000">
                      <a:alpha val="0"/>
                    </a:srgbClr>
                  </a:solidFill>
                </a:ln>
                <a:solidFill>
                  <a:srgbClr val="000000">
                    <a:alpha val="99000"/>
                  </a:srgbClr>
                </a:solidFill>
              </a:rPr>
              <a:t>Cloud Service</a:t>
            </a:r>
          </a:p>
        </p:txBody>
      </p:sp>
      <p:pic>
        <p:nvPicPr>
          <p:cNvPr id="83" name="Picture 82"/>
          <p:cNvPicPr>
            <a:picLocks noChangeAspect="1"/>
          </p:cNvPicPr>
          <p:nvPr/>
        </p:nvPicPr>
        <p:blipFill>
          <a:blip r:embed="rId6"/>
          <a:stretch>
            <a:fillRect/>
          </a:stretch>
        </p:blipFill>
        <p:spPr>
          <a:xfrm>
            <a:off x="10262433" y="5159126"/>
            <a:ext cx="659535" cy="555517"/>
          </a:xfrm>
          <a:prstGeom prst="rect">
            <a:avLst/>
          </a:prstGeom>
        </p:spPr>
      </p:pic>
      <p:pic>
        <p:nvPicPr>
          <p:cNvPr id="84" name="Picture 83"/>
          <p:cNvPicPr>
            <a:picLocks noChangeAspect="1"/>
          </p:cNvPicPr>
          <p:nvPr/>
        </p:nvPicPr>
        <p:blipFill>
          <a:blip r:embed="rId7"/>
          <a:stretch>
            <a:fillRect/>
          </a:stretch>
        </p:blipFill>
        <p:spPr>
          <a:xfrm>
            <a:off x="11244218" y="5147760"/>
            <a:ext cx="659535" cy="555517"/>
          </a:xfrm>
          <a:prstGeom prst="rect">
            <a:avLst/>
          </a:prstGeom>
        </p:spPr>
      </p:pic>
      <p:sp>
        <p:nvSpPr>
          <p:cNvPr id="85" name="TextBox 84"/>
          <p:cNvSpPr txBox="1"/>
          <p:nvPr/>
        </p:nvSpPr>
        <p:spPr>
          <a:xfrm>
            <a:off x="7468007" y="2721791"/>
            <a:ext cx="2824376" cy="259298"/>
          </a:xfrm>
          <a:prstGeom prst="rect">
            <a:avLst/>
          </a:prstGeom>
          <a:noFill/>
        </p:spPr>
        <p:txBody>
          <a:bodyPr wrap="square" lIns="0" tIns="0" rIns="0" bIns="0" rtlCol="0">
            <a:spAutoFit/>
          </a:bodyPr>
          <a:lstStyle/>
          <a:p>
            <a:pPr defTabSz="932597">
              <a:lnSpc>
                <a:spcPct val="90000"/>
              </a:lnSpc>
              <a:spcBef>
                <a:spcPct val="20000"/>
              </a:spcBef>
              <a:buSzPct val="80000"/>
            </a:pPr>
            <a:r>
              <a:rPr lang="en-US" sz="1836" b="1" dirty="0">
                <a:solidFill>
                  <a:srgbClr val="00B0F0"/>
                </a:solidFill>
              </a:rPr>
              <a:t>Microsoft Azure</a:t>
            </a:r>
          </a:p>
        </p:txBody>
      </p:sp>
      <p:sp>
        <p:nvSpPr>
          <p:cNvPr id="86" name="Rectangle 85"/>
          <p:cNvSpPr/>
          <p:nvPr/>
        </p:nvSpPr>
        <p:spPr bwMode="auto">
          <a:xfrm>
            <a:off x="7804007" y="4446123"/>
            <a:ext cx="4323535" cy="202601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7" name="TextBox 86"/>
          <p:cNvSpPr txBox="1"/>
          <p:nvPr/>
        </p:nvSpPr>
        <p:spPr>
          <a:xfrm>
            <a:off x="7824769" y="4159803"/>
            <a:ext cx="2824376" cy="259298"/>
          </a:xfrm>
          <a:prstGeom prst="rect">
            <a:avLst/>
          </a:prstGeom>
          <a:noFill/>
        </p:spPr>
        <p:txBody>
          <a:bodyPr wrap="square" lIns="0" tIns="0" rIns="0" bIns="0" rtlCol="0">
            <a:spAutoFit/>
          </a:bodyPr>
          <a:lstStyle/>
          <a:p>
            <a:pPr defTabSz="932597">
              <a:lnSpc>
                <a:spcPct val="90000"/>
              </a:lnSpc>
              <a:spcBef>
                <a:spcPct val="20000"/>
              </a:spcBef>
              <a:buSzPct val="80000"/>
            </a:pPr>
            <a:r>
              <a:rPr lang="en-US" sz="1836" b="1" dirty="0">
                <a:solidFill>
                  <a:srgbClr val="00B0F0"/>
                </a:solidFill>
              </a:rPr>
              <a:t>Virtual Network</a:t>
            </a:r>
          </a:p>
        </p:txBody>
      </p:sp>
      <p:pic>
        <p:nvPicPr>
          <p:cNvPr id="95" name="Picture 94"/>
          <p:cNvPicPr>
            <a:picLocks noChangeAspect="1"/>
          </p:cNvPicPr>
          <p:nvPr/>
        </p:nvPicPr>
        <p:blipFill>
          <a:blip r:embed="rId3"/>
          <a:stretch>
            <a:fillRect/>
          </a:stretch>
        </p:blipFill>
        <p:spPr>
          <a:xfrm>
            <a:off x="3182068" y="5503128"/>
            <a:ext cx="796752" cy="385117"/>
          </a:xfrm>
          <a:prstGeom prst="rect">
            <a:avLst/>
          </a:prstGeom>
        </p:spPr>
      </p:pic>
      <p:cxnSp>
        <p:nvCxnSpPr>
          <p:cNvPr id="100" name="Elbow Connector 99"/>
          <p:cNvCxnSpPr>
            <a:endCxn id="28" idx="1"/>
          </p:cNvCxnSpPr>
          <p:nvPr/>
        </p:nvCxnSpPr>
        <p:spPr>
          <a:xfrm rot="16200000" flipH="1">
            <a:off x="793152" y="5256248"/>
            <a:ext cx="766007" cy="143292"/>
          </a:xfrm>
          <a:prstGeom prst="bentConnector2">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52" idx="3"/>
            <a:endCxn id="66" idx="2"/>
          </p:cNvCxnSpPr>
          <p:nvPr/>
        </p:nvCxnSpPr>
        <p:spPr>
          <a:xfrm>
            <a:off x="7549426" y="5384818"/>
            <a:ext cx="1024935" cy="263088"/>
          </a:xfrm>
          <a:prstGeom prst="bentConnector4">
            <a:avLst>
              <a:gd name="adj1" fmla="val 35080"/>
              <a:gd name="adj2" fmla="val 188621"/>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30" idx="2"/>
            <a:endCxn id="37" idx="3"/>
          </p:cNvCxnSpPr>
          <p:nvPr/>
        </p:nvCxnSpPr>
        <p:spPr>
          <a:xfrm rot="5400000">
            <a:off x="5198247" y="3651255"/>
            <a:ext cx="766007" cy="73358"/>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52" idx="3"/>
            <a:endCxn id="76" idx="2"/>
          </p:cNvCxnSpPr>
          <p:nvPr/>
        </p:nvCxnSpPr>
        <p:spPr>
          <a:xfrm flipV="1">
            <a:off x="7549425" y="3604653"/>
            <a:ext cx="1527016" cy="1780165"/>
          </a:xfrm>
          <a:prstGeom prst="bent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bwMode="auto">
          <a:xfrm>
            <a:off x="9479110" y="3061371"/>
            <a:ext cx="239394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alpha val="99000"/>
                  </a:srgbClr>
                </a:solidFill>
              </a:rPr>
              <a:t>Access Microsoft Azure Services directly without crossing the Internet</a:t>
            </a:r>
            <a:endParaRPr lang="en-US" sz="1224" b="1" u="sng" dirty="0">
              <a:ln>
                <a:solidFill>
                  <a:srgbClr val="000000">
                    <a:alpha val="0"/>
                  </a:srgbClr>
                </a:solidFill>
              </a:ln>
              <a:solidFill>
                <a:srgbClr val="000000">
                  <a:alpha val="99000"/>
                </a:srgbClr>
              </a:solidFill>
            </a:endParaRPr>
          </a:p>
        </p:txBody>
      </p:sp>
      <p:sp>
        <p:nvSpPr>
          <p:cNvPr id="52" name="Rectangle 51"/>
          <p:cNvSpPr/>
          <p:nvPr/>
        </p:nvSpPr>
        <p:spPr bwMode="auto">
          <a:xfrm>
            <a:off x="5963948" y="5034638"/>
            <a:ext cx="1585477" cy="70035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Express Route Circuit</a:t>
            </a:r>
          </a:p>
        </p:txBody>
      </p:sp>
    </p:spTree>
    <p:extLst>
      <p:ext uri="{BB962C8B-B14F-4D97-AF65-F5344CB8AC3E}">
        <p14:creationId xmlns:p14="http://schemas.microsoft.com/office/powerpoint/2010/main" val="23453408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62134" y="1148013"/>
            <a:ext cx="11951056" cy="2739423"/>
          </a:xfrm>
          <a:prstGeom prst="rect">
            <a:avLst/>
          </a:prstGeom>
          <a:solidFill>
            <a:schemeClr val="accent1"/>
          </a:solidFill>
          <a:ln w="25400">
            <a:solidFill>
              <a:schemeClr val="accent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871819" y="1174051"/>
            <a:ext cx="1404261" cy="2713385"/>
          </a:xfrm>
          <a:prstGeom prst="rect">
            <a:avLst/>
          </a:prstGeom>
          <a:solidFill>
            <a:schemeClr val="tx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Rectangle 39"/>
          <p:cNvSpPr/>
          <p:nvPr/>
        </p:nvSpPr>
        <p:spPr bwMode="auto">
          <a:xfrm>
            <a:off x="5599594" y="1175429"/>
            <a:ext cx="1513754" cy="2712007"/>
          </a:xfrm>
          <a:prstGeom prst="rect">
            <a:avLst/>
          </a:prstGeom>
          <a:solidFill>
            <a:schemeClr val="tx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Rectangle 41"/>
          <p:cNvSpPr/>
          <p:nvPr/>
        </p:nvSpPr>
        <p:spPr bwMode="auto">
          <a:xfrm>
            <a:off x="7192187" y="1169943"/>
            <a:ext cx="1487488" cy="2717493"/>
          </a:xfrm>
          <a:prstGeom prst="rect">
            <a:avLst/>
          </a:prstGeom>
          <a:solidFill>
            <a:schemeClr val="tx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8" name="Rectangle 67"/>
          <p:cNvSpPr/>
          <p:nvPr/>
        </p:nvSpPr>
        <p:spPr bwMode="auto">
          <a:xfrm>
            <a:off x="10545062" y="1174051"/>
            <a:ext cx="1404261" cy="2713385"/>
          </a:xfrm>
          <a:prstGeom prst="rect">
            <a:avLst/>
          </a:prstGeom>
          <a:solidFill>
            <a:schemeClr val="tx1"/>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ExpressRoute and SharePoint DR</a:t>
            </a:r>
            <a:endParaRPr lang="en-US" dirty="0"/>
          </a:p>
        </p:txBody>
      </p:sp>
      <p:sp>
        <p:nvSpPr>
          <p:cNvPr id="4" name="Rectangle 3"/>
          <p:cNvSpPr/>
          <p:nvPr/>
        </p:nvSpPr>
        <p:spPr bwMode="auto">
          <a:xfrm>
            <a:off x="229081" y="4266769"/>
            <a:ext cx="11973249" cy="2669923"/>
          </a:xfrm>
          <a:prstGeom prst="rect">
            <a:avLst/>
          </a:prstGeom>
          <a:solidFill>
            <a:schemeClr val="tx2"/>
          </a:solidFill>
          <a:ln w="25400">
            <a:solidFill>
              <a:schemeClr val="accent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b="1" dirty="0">
              <a:gradFill>
                <a:gsLst>
                  <a:gs pos="0">
                    <a:srgbClr val="FFFFFF"/>
                  </a:gs>
                  <a:gs pos="100000">
                    <a:srgbClr val="FFFFFF"/>
                  </a:gs>
                </a:gsLst>
                <a:lin ang="5400000" scaled="0"/>
              </a:gradFill>
            </a:endParaRPr>
          </a:p>
        </p:txBody>
      </p:sp>
      <p:sp>
        <p:nvSpPr>
          <p:cNvPr id="5" name="Rectangle 4"/>
          <p:cNvSpPr/>
          <p:nvPr/>
        </p:nvSpPr>
        <p:spPr bwMode="auto">
          <a:xfrm>
            <a:off x="10548712" y="4286340"/>
            <a:ext cx="1424111" cy="2644866"/>
          </a:xfrm>
          <a:prstGeom prst="rect">
            <a:avLst/>
          </a:prstGeom>
          <a:solidFill>
            <a:schemeClr val="tx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7" name="Group 6"/>
          <p:cNvGrpSpPr/>
          <p:nvPr/>
        </p:nvGrpSpPr>
        <p:grpSpPr>
          <a:xfrm>
            <a:off x="10666410" y="1472891"/>
            <a:ext cx="1224513" cy="1061322"/>
            <a:chOff x="564311" y="3134966"/>
            <a:chExt cx="1200612" cy="1040606"/>
          </a:xfrm>
        </p:grpSpPr>
        <p:sp>
          <p:nvSpPr>
            <p:cNvPr id="8" name="Freeform 24"/>
            <p:cNvSpPr>
              <a:spLocks noEditPoints="1"/>
            </p:cNvSpPr>
            <p:nvPr/>
          </p:nvSpPr>
          <p:spPr bwMode="black">
            <a:xfrm>
              <a:off x="564311" y="3134966"/>
              <a:ext cx="1153530" cy="10406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505050"/>
                </a:solidFill>
              </a:endParaRPr>
            </a:p>
          </p:txBody>
        </p:sp>
        <p:sp>
          <p:nvSpPr>
            <p:cNvPr id="9" name="TextBox 8"/>
            <p:cNvSpPr txBox="1"/>
            <p:nvPr/>
          </p:nvSpPr>
          <p:spPr>
            <a:xfrm>
              <a:off x="786107" y="3198712"/>
              <a:ext cx="978816"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Active Directory</a:t>
              </a:r>
            </a:p>
          </p:txBody>
        </p:sp>
      </p:grpSp>
      <p:grpSp>
        <p:nvGrpSpPr>
          <p:cNvPr id="10" name="Group 9"/>
          <p:cNvGrpSpPr/>
          <p:nvPr/>
        </p:nvGrpSpPr>
        <p:grpSpPr>
          <a:xfrm>
            <a:off x="5814754" y="1563072"/>
            <a:ext cx="1237774" cy="967654"/>
            <a:chOff x="600665" y="4320351"/>
            <a:chExt cx="1213614" cy="948767"/>
          </a:xfrm>
        </p:grpSpPr>
        <p:sp>
          <p:nvSpPr>
            <p:cNvPr id="11" name="Freeform 24"/>
            <p:cNvSpPr>
              <a:spLocks noEditPoints="1"/>
            </p:cNvSpPr>
            <p:nvPr/>
          </p:nvSpPr>
          <p:spPr bwMode="black">
            <a:xfrm>
              <a:off x="600665" y="4320351"/>
              <a:ext cx="1051724" cy="94876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12" name="TextBox 11"/>
            <p:cNvSpPr txBox="1"/>
            <p:nvPr/>
          </p:nvSpPr>
          <p:spPr>
            <a:xfrm>
              <a:off x="670816" y="4419206"/>
              <a:ext cx="1143463"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SharePoint</a:t>
              </a:r>
            </a:p>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      WEB</a:t>
              </a:r>
            </a:p>
          </p:txBody>
        </p:sp>
      </p:grpSp>
      <p:sp>
        <p:nvSpPr>
          <p:cNvPr id="13" name="TextBox 12"/>
          <p:cNvSpPr txBox="1"/>
          <p:nvPr/>
        </p:nvSpPr>
        <p:spPr>
          <a:xfrm>
            <a:off x="429636" y="1292451"/>
            <a:ext cx="2965922" cy="288137"/>
          </a:xfrm>
          <a:prstGeom prst="rect">
            <a:avLst/>
          </a:prstGeom>
          <a:noFill/>
        </p:spPr>
        <p:txBody>
          <a:bodyPr wrap="square" lIns="0" tIns="0" rIns="0" bIns="0" rtlCol="0">
            <a:spAutoFit/>
          </a:bodyPr>
          <a:lstStyle/>
          <a:p>
            <a:pPr defTabSz="932597">
              <a:lnSpc>
                <a:spcPct val="90000"/>
              </a:lnSpc>
              <a:spcBef>
                <a:spcPct val="20000"/>
              </a:spcBef>
              <a:buSzPct val="80000"/>
            </a:pPr>
            <a:r>
              <a:rPr lang="en-US" sz="2040" b="1" dirty="0" err="1">
                <a:solidFill>
                  <a:srgbClr val="FFFFFF"/>
                </a:solidFill>
              </a:rPr>
              <a:t>Equinix</a:t>
            </a:r>
            <a:r>
              <a:rPr lang="en-US" sz="2040" b="1" dirty="0">
                <a:solidFill>
                  <a:srgbClr val="FFFFFF"/>
                </a:solidFill>
              </a:rPr>
              <a:t> – Silicon Valley</a:t>
            </a:r>
          </a:p>
        </p:txBody>
      </p:sp>
      <p:grpSp>
        <p:nvGrpSpPr>
          <p:cNvPr id="14" name="Group 13"/>
          <p:cNvGrpSpPr/>
          <p:nvPr/>
        </p:nvGrpSpPr>
        <p:grpSpPr>
          <a:xfrm>
            <a:off x="10666410" y="2717674"/>
            <a:ext cx="1224513" cy="1061322"/>
            <a:chOff x="564311" y="3134966"/>
            <a:chExt cx="1200612" cy="1040606"/>
          </a:xfrm>
        </p:grpSpPr>
        <p:sp>
          <p:nvSpPr>
            <p:cNvPr id="15" name="Freeform 24"/>
            <p:cNvSpPr>
              <a:spLocks noEditPoints="1"/>
            </p:cNvSpPr>
            <p:nvPr/>
          </p:nvSpPr>
          <p:spPr bwMode="black">
            <a:xfrm>
              <a:off x="564311" y="3134966"/>
              <a:ext cx="1153530" cy="10406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16" name="TextBox 15"/>
            <p:cNvSpPr txBox="1"/>
            <p:nvPr/>
          </p:nvSpPr>
          <p:spPr>
            <a:xfrm>
              <a:off x="786107" y="3198712"/>
              <a:ext cx="978816"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Active Directory</a:t>
              </a:r>
            </a:p>
          </p:txBody>
        </p:sp>
      </p:grpSp>
      <p:grpSp>
        <p:nvGrpSpPr>
          <p:cNvPr id="17" name="Group 16"/>
          <p:cNvGrpSpPr/>
          <p:nvPr/>
        </p:nvGrpSpPr>
        <p:grpSpPr>
          <a:xfrm>
            <a:off x="7293565" y="2659221"/>
            <a:ext cx="1223643" cy="967654"/>
            <a:chOff x="600665" y="4320351"/>
            <a:chExt cx="1199759" cy="948767"/>
          </a:xfrm>
        </p:grpSpPr>
        <p:sp>
          <p:nvSpPr>
            <p:cNvPr id="18" name="Freeform 24"/>
            <p:cNvSpPr>
              <a:spLocks noEditPoints="1"/>
            </p:cNvSpPr>
            <p:nvPr/>
          </p:nvSpPr>
          <p:spPr bwMode="black">
            <a:xfrm>
              <a:off x="600665" y="4320351"/>
              <a:ext cx="1051724" cy="94876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19" name="TextBox 18"/>
            <p:cNvSpPr txBox="1"/>
            <p:nvPr/>
          </p:nvSpPr>
          <p:spPr>
            <a:xfrm>
              <a:off x="656961" y="4405351"/>
              <a:ext cx="1143463"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SharePoint</a:t>
              </a:r>
            </a:p>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       App</a:t>
              </a:r>
            </a:p>
          </p:txBody>
        </p:sp>
      </p:grpSp>
      <p:pic>
        <p:nvPicPr>
          <p:cNvPr id="20" name="Picture 19"/>
          <p:cNvPicPr>
            <a:picLocks noChangeAspect="1"/>
          </p:cNvPicPr>
          <p:nvPr/>
        </p:nvPicPr>
        <p:blipFill>
          <a:blip r:embed="rId2">
            <a:biLevel thresh="25000"/>
          </a:blip>
          <a:stretch>
            <a:fillRect/>
          </a:stretch>
        </p:blipFill>
        <p:spPr>
          <a:xfrm rot="16200000">
            <a:off x="3046297" y="3006570"/>
            <a:ext cx="651203" cy="862594"/>
          </a:xfrm>
          <a:prstGeom prst="rect">
            <a:avLst/>
          </a:prstGeom>
        </p:spPr>
      </p:pic>
      <p:sp>
        <p:nvSpPr>
          <p:cNvPr id="21" name="TextBox 20"/>
          <p:cNvSpPr txBox="1"/>
          <p:nvPr/>
        </p:nvSpPr>
        <p:spPr>
          <a:xfrm>
            <a:off x="2776669" y="2634248"/>
            <a:ext cx="1438281" cy="448164"/>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solidFill>
                  <a:srgbClr val="FFFFFF"/>
                </a:solidFill>
              </a:rPr>
              <a:t> F5 BIG IP </a:t>
            </a:r>
          </a:p>
          <a:p>
            <a:pPr defTabSz="932597">
              <a:lnSpc>
                <a:spcPct val="90000"/>
              </a:lnSpc>
              <a:spcBef>
                <a:spcPct val="20000"/>
              </a:spcBef>
              <a:buSzPct val="80000"/>
            </a:pPr>
            <a:r>
              <a:rPr lang="en-US" sz="1428" dirty="0">
                <a:solidFill>
                  <a:srgbClr val="FFFFFF"/>
                </a:solidFill>
              </a:rPr>
              <a:t>Load Balancer</a:t>
            </a:r>
          </a:p>
        </p:txBody>
      </p:sp>
      <p:pic>
        <p:nvPicPr>
          <p:cNvPr id="22" name="Picture 21"/>
          <p:cNvPicPr>
            <a:picLocks noChangeAspect="1"/>
          </p:cNvPicPr>
          <p:nvPr/>
        </p:nvPicPr>
        <p:blipFill>
          <a:blip r:embed="rId3">
            <a:biLevel thresh="25000"/>
          </a:blip>
          <a:stretch>
            <a:fillRect/>
          </a:stretch>
        </p:blipFill>
        <p:spPr>
          <a:xfrm>
            <a:off x="1962342" y="2314416"/>
            <a:ext cx="341396" cy="358007"/>
          </a:xfrm>
          <a:prstGeom prst="rect">
            <a:avLst/>
          </a:prstGeom>
        </p:spPr>
      </p:pic>
      <p:pic>
        <p:nvPicPr>
          <p:cNvPr id="23" name="Picture 22"/>
          <p:cNvPicPr>
            <a:picLocks noChangeAspect="1"/>
          </p:cNvPicPr>
          <p:nvPr/>
        </p:nvPicPr>
        <p:blipFill>
          <a:blip r:embed="rId3">
            <a:biLevel thresh="25000"/>
          </a:blip>
          <a:stretch>
            <a:fillRect/>
          </a:stretch>
        </p:blipFill>
        <p:spPr>
          <a:xfrm>
            <a:off x="1375118" y="2452295"/>
            <a:ext cx="341396" cy="358007"/>
          </a:xfrm>
          <a:prstGeom prst="rect">
            <a:avLst/>
          </a:prstGeom>
        </p:spPr>
      </p:pic>
      <p:pic>
        <p:nvPicPr>
          <p:cNvPr id="24" name="Picture 23"/>
          <p:cNvPicPr>
            <a:picLocks noChangeAspect="1"/>
          </p:cNvPicPr>
          <p:nvPr/>
        </p:nvPicPr>
        <p:blipFill>
          <a:blip r:embed="rId3">
            <a:biLevel thresh="25000"/>
          </a:blip>
          <a:stretch>
            <a:fillRect/>
          </a:stretch>
        </p:blipFill>
        <p:spPr>
          <a:xfrm>
            <a:off x="1367502" y="3215244"/>
            <a:ext cx="341396" cy="358007"/>
          </a:xfrm>
          <a:prstGeom prst="rect">
            <a:avLst/>
          </a:prstGeom>
        </p:spPr>
      </p:pic>
      <p:pic>
        <p:nvPicPr>
          <p:cNvPr id="25" name="Picture 24"/>
          <p:cNvPicPr>
            <a:picLocks noChangeAspect="1"/>
          </p:cNvPicPr>
          <p:nvPr/>
        </p:nvPicPr>
        <p:blipFill>
          <a:blip r:embed="rId3">
            <a:biLevel thresh="25000"/>
          </a:blip>
          <a:stretch>
            <a:fillRect/>
          </a:stretch>
        </p:blipFill>
        <p:spPr>
          <a:xfrm>
            <a:off x="1897543" y="3359437"/>
            <a:ext cx="341396" cy="358007"/>
          </a:xfrm>
          <a:prstGeom prst="rect">
            <a:avLst/>
          </a:prstGeom>
        </p:spPr>
      </p:pic>
      <p:grpSp>
        <p:nvGrpSpPr>
          <p:cNvPr id="26" name="Group 25"/>
          <p:cNvGrpSpPr/>
          <p:nvPr/>
        </p:nvGrpSpPr>
        <p:grpSpPr>
          <a:xfrm>
            <a:off x="7281213" y="1566559"/>
            <a:ext cx="1223643" cy="967654"/>
            <a:chOff x="600665" y="4320351"/>
            <a:chExt cx="1199759" cy="948767"/>
          </a:xfrm>
        </p:grpSpPr>
        <p:sp>
          <p:nvSpPr>
            <p:cNvPr id="27" name="Freeform 24"/>
            <p:cNvSpPr>
              <a:spLocks noEditPoints="1"/>
            </p:cNvSpPr>
            <p:nvPr/>
          </p:nvSpPr>
          <p:spPr bwMode="black">
            <a:xfrm>
              <a:off x="600665" y="4320351"/>
              <a:ext cx="1051724" cy="94876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28" name="TextBox 27"/>
            <p:cNvSpPr txBox="1"/>
            <p:nvPr/>
          </p:nvSpPr>
          <p:spPr>
            <a:xfrm>
              <a:off x="656961" y="4405351"/>
              <a:ext cx="1143463"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SharePoint</a:t>
              </a:r>
            </a:p>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       App</a:t>
              </a:r>
            </a:p>
          </p:txBody>
        </p:sp>
      </p:grpSp>
      <p:grpSp>
        <p:nvGrpSpPr>
          <p:cNvPr id="29" name="Group 28"/>
          <p:cNvGrpSpPr/>
          <p:nvPr/>
        </p:nvGrpSpPr>
        <p:grpSpPr>
          <a:xfrm>
            <a:off x="9085720" y="1617075"/>
            <a:ext cx="1075005" cy="967654"/>
            <a:chOff x="2675349" y="5461074"/>
            <a:chExt cx="1054022" cy="948767"/>
          </a:xfrm>
        </p:grpSpPr>
        <p:sp>
          <p:nvSpPr>
            <p:cNvPr id="30" name="Freeform 24"/>
            <p:cNvSpPr>
              <a:spLocks noEditPoints="1"/>
            </p:cNvSpPr>
            <p:nvPr/>
          </p:nvSpPr>
          <p:spPr bwMode="black">
            <a:xfrm>
              <a:off x="2675349" y="5461074"/>
              <a:ext cx="1051724" cy="94876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31" name="TextBox 30"/>
            <p:cNvSpPr txBox="1"/>
            <p:nvPr/>
          </p:nvSpPr>
          <p:spPr>
            <a:xfrm>
              <a:off x="2906515" y="5524384"/>
              <a:ext cx="822856"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SQL </a:t>
              </a:r>
              <a:br>
                <a:rPr lang="en-US" sz="1020" dirty="0">
                  <a:solidFill>
                    <a:srgbClr val="000000">
                      <a:lumMod val="85000"/>
                      <a:lumOff val="15000"/>
                    </a:srgbClr>
                  </a:solidFill>
                  <a:ea typeface="Segoe UI" panose="020B0502040204020203" pitchFamily="34" charset="0"/>
                  <a:cs typeface="Segoe UI" panose="020B0502040204020203" pitchFamily="34" charset="0"/>
                </a:rPr>
              </a:br>
              <a:r>
                <a:rPr lang="en-US" sz="1020" dirty="0">
                  <a:solidFill>
                    <a:srgbClr val="000000">
                      <a:lumMod val="85000"/>
                      <a:lumOff val="15000"/>
                    </a:srgbClr>
                  </a:solidFill>
                  <a:ea typeface="Segoe UI" panose="020B0502040204020203" pitchFamily="34" charset="0"/>
                  <a:cs typeface="Segoe UI" panose="020B0502040204020203" pitchFamily="34" charset="0"/>
                </a:rPr>
                <a:t>Witness</a:t>
              </a:r>
            </a:p>
          </p:txBody>
        </p:sp>
      </p:grpSp>
      <p:grpSp>
        <p:nvGrpSpPr>
          <p:cNvPr id="32" name="Group 31"/>
          <p:cNvGrpSpPr/>
          <p:nvPr/>
        </p:nvGrpSpPr>
        <p:grpSpPr>
          <a:xfrm>
            <a:off x="9085720" y="2679659"/>
            <a:ext cx="1075005" cy="967654"/>
            <a:chOff x="2675349" y="5461074"/>
            <a:chExt cx="1054022" cy="948767"/>
          </a:xfrm>
        </p:grpSpPr>
        <p:sp>
          <p:nvSpPr>
            <p:cNvPr id="33" name="Freeform 24"/>
            <p:cNvSpPr>
              <a:spLocks noEditPoints="1"/>
            </p:cNvSpPr>
            <p:nvPr/>
          </p:nvSpPr>
          <p:spPr bwMode="black">
            <a:xfrm>
              <a:off x="2675349" y="5461074"/>
              <a:ext cx="1051724" cy="94876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34" name="TextBox 33"/>
            <p:cNvSpPr txBox="1"/>
            <p:nvPr/>
          </p:nvSpPr>
          <p:spPr>
            <a:xfrm>
              <a:off x="2906515" y="5524384"/>
              <a:ext cx="822856"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SQL Primary</a:t>
              </a:r>
            </a:p>
          </p:txBody>
        </p:sp>
      </p:grpSp>
      <p:grpSp>
        <p:nvGrpSpPr>
          <p:cNvPr id="35" name="Group 34"/>
          <p:cNvGrpSpPr/>
          <p:nvPr/>
        </p:nvGrpSpPr>
        <p:grpSpPr>
          <a:xfrm>
            <a:off x="5792380" y="2665287"/>
            <a:ext cx="1237774" cy="967654"/>
            <a:chOff x="600665" y="4320351"/>
            <a:chExt cx="1213614" cy="948767"/>
          </a:xfrm>
        </p:grpSpPr>
        <p:sp>
          <p:nvSpPr>
            <p:cNvPr id="36" name="Freeform 24"/>
            <p:cNvSpPr>
              <a:spLocks noEditPoints="1"/>
            </p:cNvSpPr>
            <p:nvPr/>
          </p:nvSpPr>
          <p:spPr bwMode="black">
            <a:xfrm>
              <a:off x="600665" y="4320351"/>
              <a:ext cx="1051724" cy="94876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3247" tIns="46623" rIns="93247" bIns="46623" numCol="1" anchor="t" anchorCtr="0" compatLnSpc="1">
              <a:prstTxWarp prst="textNoShape">
                <a:avLst/>
              </a:prstTxWarp>
            </a:bodyPr>
            <a:lstStyle/>
            <a:p>
              <a:pPr defTabSz="951060"/>
              <a:endParaRPr lang="en-US" sz="1836">
                <a:solidFill>
                  <a:srgbClr val="000000">
                    <a:lumMod val="85000"/>
                    <a:lumOff val="15000"/>
                  </a:srgbClr>
                </a:solidFill>
              </a:endParaRPr>
            </a:p>
          </p:txBody>
        </p:sp>
        <p:sp>
          <p:nvSpPr>
            <p:cNvPr id="37" name="TextBox 36"/>
            <p:cNvSpPr txBox="1"/>
            <p:nvPr/>
          </p:nvSpPr>
          <p:spPr>
            <a:xfrm>
              <a:off x="670816" y="4419206"/>
              <a:ext cx="1143463" cy="609355"/>
            </a:xfrm>
            <a:prstGeom prst="rect">
              <a:avLst/>
            </a:prstGeom>
            <a:noFill/>
            <a:ln>
              <a:noFill/>
            </a:ln>
          </p:spPr>
          <p:txBody>
            <a:bodyPr wrap="square" lIns="186494" tIns="149195" rIns="186494" bIns="149195" rtlCol="0">
              <a:spAutoFit/>
            </a:bodyPr>
            <a:lstStyle/>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SharePoint</a:t>
              </a:r>
            </a:p>
            <a:p>
              <a:pPr defTabSz="951060"/>
              <a:r>
                <a:rPr lang="en-US" sz="1020" dirty="0">
                  <a:solidFill>
                    <a:srgbClr val="000000">
                      <a:lumMod val="85000"/>
                      <a:lumOff val="15000"/>
                    </a:srgbClr>
                  </a:solidFill>
                  <a:ea typeface="Segoe UI" panose="020B0502040204020203" pitchFamily="34" charset="0"/>
                  <a:cs typeface="Segoe UI" panose="020B0502040204020203" pitchFamily="34" charset="0"/>
                </a:rPr>
                <a:t>      WEB</a:t>
              </a:r>
            </a:p>
          </p:txBody>
        </p:sp>
      </p:grpSp>
      <p:sp>
        <p:nvSpPr>
          <p:cNvPr id="39" name="TextBox 38"/>
          <p:cNvSpPr txBox="1"/>
          <p:nvPr/>
        </p:nvSpPr>
        <p:spPr>
          <a:xfrm>
            <a:off x="8996817" y="1284222"/>
            <a:ext cx="1279263"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SQL Always On</a:t>
            </a:r>
          </a:p>
        </p:txBody>
      </p:sp>
      <p:sp>
        <p:nvSpPr>
          <p:cNvPr id="44" name="Rectangle 43"/>
          <p:cNvSpPr/>
          <p:nvPr/>
        </p:nvSpPr>
        <p:spPr bwMode="auto">
          <a:xfrm>
            <a:off x="5558559" y="4286340"/>
            <a:ext cx="1554790" cy="2650352"/>
          </a:xfrm>
          <a:prstGeom prst="rect">
            <a:avLst/>
          </a:prstGeom>
          <a:solidFill>
            <a:schemeClr val="tx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5" name="Picture 44"/>
          <p:cNvPicPr>
            <a:picLocks noChangeAspect="1"/>
          </p:cNvPicPr>
          <p:nvPr/>
        </p:nvPicPr>
        <p:blipFill>
          <a:blip r:embed="rId4"/>
          <a:stretch>
            <a:fillRect/>
          </a:stretch>
        </p:blipFill>
        <p:spPr>
          <a:xfrm>
            <a:off x="5754078" y="4836806"/>
            <a:ext cx="1096566" cy="876255"/>
          </a:xfrm>
          <a:prstGeom prst="rect">
            <a:avLst/>
          </a:prstGeom>
        </p:spPr>
      </p:pic>
      <p:pic>
        <p:nvPicPr>
          <p:cNvPr id="46" name="Picture 45"/>
          <p:cNvPicPr>
            <a:picLocks noChangeAspect="1"/>
          </p:cNvPicPr>
          <p:nvPr/>
        </p:nvPicPr>
        <p:blipFill>
          <a:blip r:embed="rId4"/>
          <a:stretch>
            <a:fillRect/>
          </a:stretch>
        </p:blipFill>
        <p:spPr>
          <a:xfrm>
            <a:off x="5754078" y="5873177"/>
            <a:ext cx="1096566" cy="876255"/>
          </a:xfrm>
          <a:prstGeom prst="rect">
            <a:avLst/>
          </a:prstGeom>
        </p:spPr>
      </p:pic>
      <p:sp>
        <p:nvSpPr>
          <p:cNvPr id="47" name="TextBox 46"/>
          <p:cNvSpPr txBox="1"/>
          <p:nvPr/>
        </p:nvSpPr>
        <p:spPr>
          <a:xfrm>
            <a:off x="5673185" y="4488170"/>
            <a:ext cx="1604866"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AVSET: SPWEB</a:t>
            </a:r>
          </a:p>
        </p:txBody>
      </p:sp>
      <p:sp>
        <p:nvSpPr>
          <p:cNvPr id="48" name="Rectangle 47"/>
          <p:cNvSpPr/>
          <p:nvPr/>
        </p:nvSpPr>
        <p:spPr bwMode="auto">
          <a:xfrm>
            <a:off x="7187640" y="4286340"/>
            <a:ext cx="1518301" cy="2644866"/>
          </a:xfrm>
          <a:prstGeom prst="rect">
            <a:avLst/>
          </a:prstGeom>
          <a:solidFill>
            <a:schemeClr val="tx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9" name="Picture 48"/>
          <p:cNvPicPr>
            <a:picLocks noChangeAspect="1"/>
          </p:cNvPicPr>
          <p:nvPr/>
        </p:nvPicPr>
        <p:blipFill>
          <a:blip r:embed="rId4"/>
          <a:stretch>
            <a:fillRect/>
          </a:stretch>
        </p:blipFill>
        <p:spPr>
          <a:xfrm>
            <a:off x="7409083" y="4850083"/>
            <a:ext cx="1096566" cy="876255"/>
          </a:xfrm>
          <a:prstGeom prst="rect">
            <a:avLst/>
          </a:prstGeom>
        </p:spPr>
      </p:pic>
      <p:pic>
        <p:nvPicPr>
          <p:cNvPr id="50" name="Picture 49"/>
          <p:cNvPicPr>
            <a:picLocks noChangeAspect="1"/>
          </p:cNvPicPr>
          <p:nvPr/>
        </p:nvPicPr>
        <p:blipFill>
          <a:blip r:embed="rId4"/>
          <a:stretch>
            <a:fillRect/>
          </a:stretch>
        </p:blipFill>
        <p:spPr>
          <a:xfrm>
            <a:off x="7409083" y="5886455"/>
            <a:ext cx="1096566" cy="876255"/>
          </a:xfrm>
          <a:prstGeom prst="rect">
            <a:avLst/>
          </a:prstGeom>
        </p:spPr>
      </p:pic>
      <p:sp>
        <p:nvSpPr>
          <p:cNvPr id="51" name="TextBox 50"/>
          <p:cNvSpPr txBox="1"/>
          <p:nvPr/>
        </p:nvSpPr>
        <p:spPr>
          <a:xfrm>
            <a:off x="7328190" y="4501447"/>
            <a:ext cx="1604866"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AVSET: SPAPP</a:t>
            </a:r>
          </a:p>
        </p:txBody>
      </p:sp>
      <p:sp>
        <p:nvSpPr>
          <p:cNvPr id="52" name="Rectangle 51"/>
          <p:cNvSpPr/>
          <p:nvPr/>
        </p:nvSpPr>
        <p:spPr bwMode="auto">
          <a:xfrm>
            <a:off x="8884636" y="4286340"/>
            <a:ext cx="1424111" cy="2648974"/>
          </a:xfrm>
          <a:prstGeom prst="rect">
            <a:avLst/>
          </a:prstGeom>
          <a:solidFill>
            <a:schemeClr val="tx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3" name="Picture 52"/>
          <p:cNvPicPr>
            <a:picLocks noChangeAspect="1"/>
          </p:cNvPicPr>
          <p:nvPr/>
        </p:nvPicPr>
        <p:blipFill>
          <a:blip r:embed="rId4"/>
          <a:stretch>
            <a:fillRect/>
          </a:stretch>
        </p:blipFill>
        <p:spPr>
          <a:xfrm>
            <a:off x="9061815" y="4850083"/>
            <a:ext cx="1096566" cy="876255"/>
          </a:xfrm>
          <a:prstGeom prst="rect">
            <a:avLst/>
          </a:prstGeom>
        </p:spPr>
      </p:pic>
      <p:sp>
        <p:nvSpPr>
          <p:cNvPr id="54" name="TextBox 53"/>
          <p:cNvSpPr txBox="1"/>
          <p:nvPr/>
        </p:nvSpPr>
        <p:spPr>
          <a:xfrm>
            <a:off x="9112210" y="4487295"/>
            <a:ext cx="1604866"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SQL Replica</a:t>
            </a:r>
          </a:p>
        </p:txBody>
      </p:sp>
      <p:sp>
        <p:nvSpPr>
          <p:cNvPr id="55" name="TextBox 54"/>
          <p:cNvSpPr txBox="1"/>
          <p:nvPr/>
        </p:nvSpPr>
        <p:spPr>
          <a:xfrm>
            <a:off x="10653599" y="4501447"/>
            <a:ext cx="1604866" cy="20168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AVSET: AD</a:t>
            </a:r>
          </a:p>
        </p:txBody>
      </p:sp>
      <p:sp>
        <p:nvSpPr>
          <p:cNvPr id="56" name="Rectangle 55"/>
          <p:cNvSpPr/>
          <p:nvPr/>
        </p:nvSpPr>
        <p:spPr bwMode="auto">
          <a:xfrm>
            <a:off x="5599594" y="3906199"/>
            <a:ext cx="6373229" cy="361378"/>
          </a:xfrm>
          <a:prstGeom prst="rect">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spcBef>
                <a:spcPct val="0"/>
              </a:spcBef>
              <a:spcAft>
                <a:spcPct val="0"/>
              </a:spcAft>
            </a:pPr>
            <a:r>
              <a:rPr lang="en-US" sz="1836" b="1" dirty="0">
                <a:solidFill>
                  <a:srgbClr val="FFFFFF"/>
                </a:solidFill>
              </a:rPr>
              <a:t>ExpressRoute Circuit (1Gps)</a:t>
            </a:r>
          </a:p>
        </p:txBody>
      </p:sp>
      <p:sp>
        <p:nvSpPr>
          <p:cNvPr id="57" name="TextBox 56"/>
          <p:cNvSpPr txBox="1"/>
          <p:nvPr/>
        </p:nvSpPr>
        <p:spPr>
          <a:xfrm>
            <a:off x="8996818" y="5887612"/>
            <a:ext cx="1161564" cy="694643"/>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Sync Commit </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for </a:t>
            </a:r>
          </a:p>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Auto-Failover</a:t>
            </a:r>
          </a:p>
        </p:txBody>
      </p:sp>
      <p:sp>
        <p:nvSpPr>
          <p:cNvPr id="58" name="Up-Down Arrow 57"/>
          <p:cNvSpPr/>
          <p:nvPr/>
        </p:nvSpPr>
        <p:spPr bwMode="auto">
          <a:xfrm>
            <a:off x="11071687" y="3679910"/>
            <a:ext cx="365188" cy="850578"/>
          </a:xfrm>
          <a:prstGeom prst="up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9" name="Up-Down Arrow 58"/>
          <p:cNvSpPr/>
          <p:nvPr/>
        </p:nvSpPr>
        <p:spPr bwMode="auto">
          <a:xfrm>
            <a:off x="9476051" y="3650869"/>
            <a:ext cx="365188" cy="850578"/>
          </a:xfrm>
          <a:prstGeom prst="upDown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0" name="TextBox 59"/>
          <p:cNvSpPr txBox="1"/>
          <p:nvPr/>
        </p:nvSpPr>
        <p:spPr>
          <a:xfrm>
            <a:off x="10666410" y="5936095"/>
            <a:ext cx="1161564" cy="403366"/>
          </a:xfrm>
          <a:prstGeom prst="rect">
            <a:avLst/>
          </a:prstGeom>
          <a:noFill/>
        </p:spPr>
        <p:txBody>
          <a:bodyPr wrap="square" lIns="0" tIns="0" rIns="0" bIns="0" rtlCol="0">
            <a:spAutoFit/>
          </a:bodyPr>
          <a:lstStyle/>
          <a:p>
            <a:pPr defTabSz="932597">
              <a:lnSpc>
                <a:spcPct val="90000"/>
              </a:lnSpc>
              <a:spcBef>
                <a:spcPct val="20000"/>
              </a:spcBef>
              <a:buSzPct val="80000"/>
            </a:pPr>
            <a:r>
              <a:rPr lang="en-US" sz="1428" dirty="0">
                <a:gradFill>
                  <a:gsLst>
                    <a:gs pos="0">
                      <a:srgbClr val="292929">
                        <a:lumMod val="90000"/>
                        <a:lumOff val="10000"/>
                      </a:srgbClr>
                    </a:gs>
                    <a:gs pos="86000">
                      <a:srgbClr val="292929">
                        <a:lumMod val="90000"/>
                        <a:lumOff val="10000"/>
                      </a:srgbClr>
                    </a:gs>
                  </a:gsLst>
                  <a:lin ang="5400000" scaled="0"/>
                </a:gradFill>
              </a:rPr>
              <a:t>Domain Controller</a:t>
            </a:r>
          </a:p>
        </p:txBody>
      </p:sp>
      <p:pic>
        <p:nvPicPr>
          <p:cNvPr id="67" name="Picture 66"/>
          <p:cNvPicPr>
            <a:picLocks noChangeAspect="1"/>
          </p:cNvPicPr>
          <p:nvPr/>
        </p:nvPicPr>
        <p:blipFill>
          <a:blip r:embed="rId4"/>
          <a:stretch>
            <a:fillRect/>
          </a:stretch>
        </p:blipFill>
        <p:spPr>
          <a:xfrm>
            <a:off x="10653598" y="4836806"/>
            <a:ext cx="1096566" cy="876255"/>
          </a:xfrm>
          <a:prstGeom prst="rect">
            <a:avLst/>
          </a:prstGeom>
        </p:spPr>
      </p:pic>
      <p:sp>
        <p:nvSpPr>
          <p:cNvPr id="61" name="TextBox 60"/>
          <p:cNvSpPr txBox="1"/>
          <p:nvPr/>
        </p:nvSpPr>
        <p:spPr>
          <a:xfrm>
            <a:off x="469578" y="4444918"/>
            <a:ext cx="3661090" cy="288137"/>
          </a:xfrm>
          <a:prstGeom prst="rect">
            <a:avLst/>
          </a:prstGeom>
          <a:noFill/>
        </p:spPr>
        <p:txBody>
          <a:bodyPr wrap="square" lIns="0" tIns="0" rIns="0" bIns="0" rtlCol="0">
            <a:spAutoFit/>
          </a:bodyPr>
          <a:lstStyle/>
          <a:p>
            <a:pPr defTabSz="932597">
              <a:lnSpc>
                <a:spcPct val="90000"/>
              </a:lnSpc>
              <a:spcBef>
                <a:spcPct val="20000"/>
              </a:spcBef>
              <a:buSzPct val="80000"/>
            </a:pPr>
            <a:r>
              <a:rPr lang="en-US" sz="2040" b="1" dirty="0">
                <a:solidFill>
                  <a:srgbClr val="FFFFFF"/>
                </a:solidFill>
              </a:rPr>
              <a:t>Microsoft Azure - West US</a:t>
            </a:r>
          </a:p>
        </p:txBody>
      </p:sp>
    </p:spTree>
    <p:extLst>
      <p:ext uri="{BB962C8B-B14F-4D97-AF65-F5344CB8AC3E}">
        <p14:creationId xmlns:p14="http://schemas.microsoft.com/office/powerpoint/2010/main" val="139704581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2" y="1209973"/>
            <a:ext cx="8736950" cy="2751698"/>
          </a:xfrm>
        </p:spPr>
        <p:txBody>
          <a:bodyPr/>
          <a:lstStyle/>
          <a:p>
            <a:r>
              <a:rPr lang="en-US" dirty="0" smtClean="0"/>
              <a:t>DEMO</a:t>
            </a:r>
            <a:br>
              <a:rPr lang="en-US" dirty="0" smtClean="0"/>
            </a:br>
            <a:r>
              <a:rPr lang="en-US" dirty="0" smtClean="0"/>
              <a:t>SharePoint Hybrid DR</a:t>
            </a:r>
            <a:endParaRPr lang="en-US" dirty="0"/>
          </a:p>
        </p:txBody>
      </p:sp>
      <p:sp>
        <p:nvSpPr>
          <p:cNvPr id="5" name="Text Placeholder 4"/>
          <p:cNvSpPr>
            <a:spLocks noGrp="1"/>
          </p:cNvSpPr>
          <p:nvPr>
            <p:ph type="body" sz="quarter" idx="12"/>
          </p:nvPr>
        </p:nvSpPr>
        <p:spPr/>
        <p:txBody>
          <a:bodyPr/>
          <a:lstStyle/>
          <a:p>
            <a:r>
              <a:rPr lang="en-US" dirty="0" smtClean="0"/>
              <a:t>Michael Washam</a:t>
            </a:r>
            <a:endParaRPr lang="en-US" dirty="0"/>
          </a:p>
        </p:txBody>
      </p:sp>
    </p:spTree>
    <p:extLst>
      <p:ext uri="{BB962C8B-B14F-4D97-AF65-F5344CB8AC3E}">
        <p14:creationId xmlns:p14="http://schemas.microsoft.com/office/powerpoint/2010/main" val="2570597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2503182" y="4808668"/>
            <a:ext cx="2482253" cy="13232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224" b="1" dirty="0">
                <a:gradFill>
                  <a:gsLst>
                    <a:gs pos="0">
                      <a:srgbClr val="FFFFFF"/>
                    </a:gs>
                    <a:gs pos="100000">
                      <a:srgbClr val="FFFFFF"/>
                    </a:gs>
                  </a:gsLst>
                  <a:lin ang="5400000" scaled="0"/>
                </a:gradFill>
                <a:ea typeface="Segoe UI" pitchFamily="34" charset="0"/>
                <a:cs typeface="Segoe UI" pitchFamily="34" charset="0"/>
              </a:rPr>
              <a:t>Hybrid Connection</a:t>
            </a:r>
          </a:p>
          <a:p>
            <a:pPr algn="ctr" defTabSz="951028" fontAlgn="base">
              <a:lnSpc>
                <a:spcPct val="90000"/>
              </a:lnSpc>
              <a:spcBef>
                <a:spcPct val="0"/>
              </a:spcBef>
              <a:spcAft>
                <a:spcPct val="0"/>
              </a:spcAft>
            </a:pPr>
            <a:endParaRPr lang="en-US" sz="1224" b="1" dirty="0">
              <a:gradFill>
                <a:gsLst>
                  <a:gs pos="0">
                    <a:srgbClr val="FFFFFF"/>
                  </a:gs>
                  <a:gs pos="100000">
                    <a:srgbClr val="FFFFFF"/>
                  </a:gs>
                </a:gsLst>
                <a:lin ang="5400000" scaled="0"/>
              </a:gradFill>
              <a:ea typeface="Segoe UI" pitchFamily="34" charset="0"/>
              <a:cs typeface="Segoe UI" pitchFamily="34" charset="0"/>
            </a:endParaRPr>
          </a:p>
          <a:p>
            <a:pPr algn="ctr" defTabSz="951028" fontAlgn="base">
              <a:lnSpc>
                <a:spcPct val="90000"/>
              </a:lnSpc>
              <a:spcBef>
                <a:spcPct val="0"/>
              </a:spcBef>
              <a:spcAft>
                <a:spcPct val="0"/>
              </a:spcAft>
            </a:pPr>
            <a:r>
              <a:rPr lang="en-US" sz="1224" b="1" dirty="0">
                <a:gradFill>
                  <a:gsLst>
                    <a:gs pos="0">
                      <a:srgbClr val="FFFFFF"/>
                    </a:gs>
                    <a:gs pos="100000">
                      <a:srgbClr val="FFFFFF"/>
                    </a:gs>
                  </a:gsLst>
                  <a:lin ang="5400000" scaled="0"/>
                </a:gradFill>
                <a:ea typeface="Segoe UI" pitchFamily="34" charset="0"/>
                <a:cs typeface="Segoe UI" pitchFamily="34" charset="0"/>
              </a:rPr>
              <a:t>Site to Site</a:t>
            </a:r>
          </a:p>
          <a:p>
            <a:pPr algn="ctr" defTabSz="951028" fontAlgn="base">
              <a:lnSpc>
                <a:spcPct val="90000"/>
              </a:lnSpc>
              <a:spcBef>
                <a:spcPct val="0"/>
              </a:spcBef>
              <a:spcAft>
                <a:spcPct val="0"/>
              </a:spcAft>
            </a:pPr>
            <a:r>
              <a:rPr lang="en-US" sz="1224" b="1" dirty="0">
                <a:gradFill>
                  <a:gsLst>
                    <a:gs pos="0">
                      <a:srgbClr val="FFFFFF"/>
                    </a:gs>
                    <a:gs pos="100000">
                      <a:srgbClr val="FFFFFF"/>
                    </a:gs>
                  </a:gsLst>
                  <a:lin ang="5400000" scaled="0"/>
                </a:gradFill>
                <a:ea typeface="Segoe UI" pitchFamily="34" charset="0"/>
                <a:cs typeface="Segoe UI" pitchFamily="34" charset="0"/>
              </a:rPr>
              <a:t>Or</a:t>
            </a:r>
          </a:p>
          <a:p>
            <a:pPr algn="ctr" defTabSz="951028" fontAlgn="base">
              <a:lnSpc>
                <a:spcPct val="90000"/>
              </a:lnSpc>
              <a:spcBef>
                <a:spcPct val="0"/>
              </a:spcBef>
              <a:spcAft>
                <a:spcPct val="0"/>
              </a:spcAft>
            </a:pPr>
            <a:r>
              <a:rPr lang="en-US" sz="1224" b="1" dirty="0">
                <a:gradFill>
                  <a:gsLst>
                    <a:gs pos="0">
                      <a:srgbClr val="FFFFFF"/>
                    </a:gs>
                    <a:gs pos="100000">
                      <a:srgbClr val="FFFFFF"/>
                    </a:gs>
                  </a:gsLst>
                  <a:lin ang="5400000" scaled="0"/>
                </a:gradFill>
                <a:ea typeface="Segoe UI" pitchFamily="34" charset="0"/>
                <a:cs typeface="Segoe UI" pitchFamily="34" charset="0"/>
              </a:rPr>
              <a:t>ExpressRoute</a:t>
            </a:r>
          </a:p>
          <a:p>
            <a:pPr algn="ctr" defTabSz="951028" fontAlgn="base">
              <a:lnSpc>
                <a:spcPct val="90000"/>
              </a:lnSpc>
              <a:spcBef>
                <a:spcPct val="0"/>
              </a:spcBef>
              <a:spcAft>
                <a:spcPct val="0"/>
              </a:spcAft>
            </a:pPr>
            <a:endParaRPr lang="en-US" sz="1224"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Putting it all Together - Recap</a:t>
            </a:r>
            <a:endParaRPr lang="en-US" dirty="0"/>
          </a:p>
        </p:txBody>
      </p:sp>
      <p:sp>
        <p:nvSpPr>
          <p:cNvPr id="4" name="Rectangle 3"/>
          <p:cNvSpPr/>
          <p:nvPr/>
        </p:nvSpPr>
        <p:spPr bwMode="auto">
          <a:xfrm>
            <a:off x="5090126" y="1831300"/>
            <a:ext cx="7141565" cy="4675367"/>
          </a:xfrm>
          <a:prstGeom prst="rect">
            <a:avLst/>
          </a:prstGeom>
          <a:solidFill>
            <a:schemeClr val="tx1"/>
          </a:solidFill>
          <a:ln w="254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2"/>
          <a:stretch>
            <a:fillRect/>
          </a:stretch>
        </p:blipFill>
        <p:spPr>
          <a:xfrm>
            <a:off x="11048741" y="2597446"/>
            <a:ext cx="611671" cy="488780"/>
          </a:xfrm>
          <a:prstGeom prst="rect">
            <a:avLst/>
          </a:prstGeom>
        </p:spPr>
      </p:pic>
      <p:pic>
        <p:nvPicPr>
          <p:cNvPr id="6" name="Picture 5"/>
          <p:cNvPicPr>
            <a:picLocks noChangeAspect="1"/>
          </p:cNvPicPr>
          <p:nvPr/>
        </p:nvPicPr>
        <p:blipFill>
          <a:blip r:embed="rId2"/>
          <a:stretch>
            <a:fillRect/>
          </a:stretch>
        </p:blipFill>
        <p:spPr>
          <a:xfrm>
            <a:off x="11051881" y="3788020"/>
            <a:ext cx="611671" cy="488780"/>
          </a:xfrm>
          <a:prstGeom prst="rect">
            <a:avLst/>
          </a:prstGeom>
        </p:spPr>
      </p:pic>
      <p:sp>
        <p:nvSpPr>
          <p:cNvPr id="7" name="Rectangle 6"/>
          <p:cNvSpPr/>
          <p:nvPr/>
        </p:nvSpPr>
        <p:spPr bwMode="auto">
          <a:xfrm>
            <a:off x="10889545" y="3071326"/>
            <a:ext cx="854407"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AD-VM-01</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10.0.2.4</a:t>
            </a:r>
          </a:p>
        </p:txBody>
      </p:sp>
      <p:sp>
        <p:nvSpPr>
          <p:cNvPr id="8" name="Rectangle 7"/>
          <p:cNvSpPr/>
          <p:nvPr/>
        </p:nvSpPr>
        <p:spPr bwMode="auto">
          <a:xfrm>
            <a:off x="10930516" y="4257342"/>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AD-VM-02</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10.0.2.5</a:t>
            </a:r>
          </a:p>
        </p:txBody>
      </p:sp>
      <p:pic>
        <p:nvPicPr>
          <p:cNvPr id="9" name="Picture 8"/>
          <p:cNvPicPr>
            <a:picLocks noChangeAspect="1"/>
          </p:cNvPicPr>
          <p:nvPr/>
        </p:nvPicPr>
        <p:blipFill>
          <a:blip r:embed="rId2"/>
          <a:stretch>
            <a:fillRect/>
          </a:stretch>
        </p:blipFill>
        <p:spPr>
          <a:xfrm>
            <a:off x="5788258" y="2625817"/>
            <a:ext cx="611671" cy="488780"/>
          </a:xfrm>
          <a:prstGeom prst="rect">
            <a:avLst/>
          </a:prstGeom>
        </p:spPr>
      </p:pic>
      <p:sp>
        <p:nvSpPr>
          <p:cNvPr id="10" name="Rectangle 9"/>
          <p:cNvSpPr/>
          <p:nvPr/>
        </p:nvSpPr>
        <p:spPr bwMode="auto">
          <a:xfrm>
            <a:off x="5615394" y="3095138"/>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SP-WFE-01</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10.0.3.4</a:t>
            </a:r>
          </a:p>
        </p:txBody>
      </p:sp>
      <p:sp>
        <p:nvSpPr>
          <p:cNvPr id="11" name="Rectangle 10"/>
          <p:cNvSpPr/>
          <p:nvPr/>
        </p:nvSpPr>
        <p:spPr bwMode="auto">
          <a:xfrm>
            <a:off x="5192378" y="1829403"/>
            <a:ext cx="1421894"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Cloud Service</a:t>
            </a:r>
          </a:p>
        </p:txBody>
      </p:sp>
      <p:pic>
        <p:nvPicPr>
          <p:cNvPr id="12" name="Picture 11"/>
          <p:cNvPicPr>
            <a:picLocks noChangeAspect="1"/>
          </p:cNvPicPr>
          <p:nvPr/>
        </p:nvPicPr>
        <p:blipFill>
          <a:blip r:embed="rId2"/>
          <a:stretch>
            <a:fillRect/>
          </a:stretch>
        </p:blipFill>
        <p:spPr>
          <a:xfrm>
            <a:off x="5788258" y="3866375"/>
            <a:ext cx="611671" cy="488780"/>
          </a:xfrm>
          <a:prstGeom prst="rect">
            <a:avLst/>
          </a:prstGeom>
        </p:spPr>
      </p:pic>
      <p:sp>
        <p:nvSpPr>
          <p:cNvPr id="13" name="Rectangle 12"/>
          <p:cNvSpPr/>
          <p:nvPr/>
        </p:nvSpPr>
        <p:spPr bwMode="auto">
          <a:xfrm>
            <a:off x="5615393" y="4335696"/>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sp>
        <p:nvSpPr>
          <p:cNvPr id="14" name="Rectangle 13"/>
          <p:cNvSpPr/>
          <p:nvPr/>
        </p:nvSpPr>
        <p:spPr bwMode="auto">
          <a:xfrm>
            <a:off x="10672502" y="2149375"/>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AD</a:t>
            </a:r>
          </a:p>
        </p:txBody>
      </p:sp>
      <p:sp>
        <p:nvSpPr>
          <p:cNvPr id="15" name="Rectangle 14"/>
          <p:cNvSpPr/>
          <p:nvPr/>
        </p:nvSpPr>
        <p:spPr bwMode="auto">
          <a:xfrm>
            <a:off x="10730763" y="2139344"/>
            <a:ext cx="1241787" cy="4300921"/>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6" name="Rectangle 15"/>
          <p:cNvSpPr/>
          <p:nvPr/>
        </p:nvSpPr>
        <p:spPr bwMode="auto">
          <a:xfrm>
            <a:off x="5448603" y="2137250"/>
            <a:ext cx="1300323" cy="4221480"/>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17" name="Rectangle 16"/>
          <p:cNvSpPr/>
          <p:nvPr/>
        </p:nvSpPr>
        <p:spPr bwMode="auto">
          <a:xfrm>
            <a:off x="5501820" y="2176452"/>
            <a:ext cx="1167202" cy="28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SPWFE</a:t>
            </a:r>
          </a:p>
        </p:txBody>
      </p:sp>
      <p:cxnSp>
        <p:nvCxnSpPr>
          <p:cNvPr id="18" name="Straight Arrow Connector 17"/>
          <p:cNvCxnSpPr>
            <a:endCxn id="9" idx="1"/>
          </p:cNvCxnSpPr>
          <p:nvPr/>
        </p:nvCxnSpPr>
        <p:spPr>
          <a:xfrm flipV="1">
            <a:off x="5245990" y="2870207"/>
            <a:ext cx="542268" cy="1273612"/>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1"/>
          </p:cNvCxnSpPr>
          <p:nvPr/>
        </p:nvCxnSpPr>
        <p:spPr>
          <a:xfrm flipV="1">
            <a:off x="5245990" y="4110765"/>
            <a:ext cx="542268" cy="3305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stretch>
            <a:fillRect/>
          </a:stretch>
        </p:blipFill>
        <p:spPr>
          <a:xfrm>
            <a:off x="7391554" y="2615328"/>
            <a:ext cx="611671" cy="488780"/>
          </a:xfrm>
          <a:prstGeom prst="rect">
            <a:avLst/>
          </a:prstGeom>
        </p:spPr>
      </p:pic>
      <p:sp>
        <p:nvSpPr>
          <p:cNvPr id="21" name="Rectangle 20"/>
          <p:cNvSpPr/>
          <p:nvPr/>
        </p:nvSpPr>
        <p:spPr bwMode="auto">
          <a:xfrm>
            <a:off x="7195797" y="3084649"/>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SP-APP-01</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10.0.4.4</a:t>
            </a:r>
          </a:p>
        </p:txBody>
      </p:sp>
      <p:pic>
        <p:nvPicPr>
          <p:cNvPr id="22" name="Picture 21"/>
          <p:cNvPicPr>
            <a:picLocks noChangeAspect="1"/>
          </p:cNvPicPr>
          <p:nvPr/>
        </p:nvPicPr>
        <p:blipFill>
          <a:blip r:embed="rId2"/>
          <a:stretch>
            <a:fillRect/>
          </a:stretch>
        </p:blipFill>
        <p:spPr>
          <a:xfrm>
            <a:off x="7391554" y="3855886"/>
            <a:ext cx="611671" cy="488780"/>
          </a:xfrm>
          <a:prstGeom prst="rect">
            <a:avLst/>
          </a:prstGeom>
        </p:spPr>
      </p:pic>
      <p:sp>
        <p:nvSpPr>
          <p:cNvPr id="23" name="Rectangle 22"/>
          <p:cNvSpPr/>
          <p:nvPr/>
        </p:nvSpPr>
        <p:spPr bwMode="auto">
          <a:xfrm>
            <a:off x="7195797" y="4325207"/>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sp>
        <p:nvSpPr>
          <p:cNvPr id="24" name="Rectangle 23"/>
          <p:cNvSpPr/>
          <p:nvPr/>
        </p:nvSpPr>
        <p:spPr bwMode="auto">
          <a:xfrm>
            <a:off x="7038945" y="2152667"/>
            <a:ext cx="1299808" cy="4213939"/>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25" name="Rectangle 24"/>
          <p:cNvSpPr/>
          <p:nvPr/>
        </p:nvSpPr>
        <p:spPr bwMode="auto">
          <a:xfrm>
            <a:off x="6988126" y="2156990"/>
            <a:ext cx="1374747"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SPAPP</a:t>
            </a:r>
          </a:p>
        </p:txBody>
      </p:sp>
      <p:pic>
        <p:nvPicPr>
          <p:cNvPr id="26" name="Picture 25"/>
          <p:cNvPicPr>
            <a:picLocks noChangeAspect="1"/>
          </p:cNvPicPr>
          <p:nvPr/>
        </p:nvPicPr>
        <p:blipFill>
          <a:blip r:embed="rId2"/>
          <a:stretch>
            <a:fillRect/>
          </a:stretch>
        </p:blipFill>
        <p:spPr>
          <a:xfrm>
            <a:off x="9267908" y="3788029"/>
            <a:ext cx="611671" cy="488780"/>
          </a:xfrm>
          <a:prstGeom prst="rect">
            <a:avLst/>
          </a:prstGeom>
        </p:spPr>
      </p:pic>
      <p:pic>
        <p:nvPicPr>
          <p:cNvPr id="27" name="Picture 26"/>
          <p:cNvPicPr>
            <a:picLocks noChangeAspect="1"/>
          </p:cNvPicPr>
          <p:nvPr/>
        </p:nvPicPr>
        <p:blipFill>
          <a:blip r:embed="rId2"/>
          <a:stretch>
            <a:fillRect/>
          </a:stretch>
        </p:blipFill>
        <p:spPr>
          <a:xfrm>
            <a:off x="9258696" y="5056186"/>
            <a:ext cx="611671" cy="488780"/>
          </a:xfrm>
          <a:prstGeom prst="rect">
            <a:avLst/>
          </a:prstGeom>
        </p:spPr>
      </p:pic>
      <p:sp>
        <p:nvSpPr>
          <p:cNvPr id="28" name="Rectangle 27"/>
          <p:cNvSpPr/>
          <p:nvPr/>
        </p:nvSpPr>
        <p:spPr bwMode="auto">
          <a:xfrm>
            <a:off x="9077648" y="4261909"/>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10.0.1.5</a:t>
            </a:r>
          </a:p>
        </p:txBody>
      </p:sp>
      <p:sp>
        <p:nvSpPr>
          <p:cNvPr id="29" name="Rectangle 28"/>
          <p:cNvSpPr/>
          <p:nvPr/>
        </p:nvSpPr>
        <p:spPr bwMode="auto">
          <a:xfrm>
            <a:off x="9106266" y="5525507"/>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SQL-AO-03</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10.0.1.6</a:t>
            </a:r>
          </a:p>
        </p:txBody>
      </p:sp>
      <p:pic>
        <p:nvPicPr>
          <p:cNvPr id="30" name="Picture 29"/>
          <p:cNvPicPr>
            <a:picLocks noChangeAspect="1"/>
          </p:cNvPicPr>
          <p:nvPr/>
        </p:nvPicPr>
        <p:blipFill>
          <a:blip r:embed="rId2"/>
          <a:stretch>
            <a:fillRect/>
          </a:stretch>
        </p:blipFill>
        <p:spPr>
          <a:xfrm>
            <a:off x="9267908" y="2580956"/>
            <a:ext cx="611671" cy="488780"/>
          </a:xfrm>
          <a:prstGeom prst="rect">
            <a:avLst/>
          </a:prstGeom>
        </p:spPr>
      </p:pic>
      <p:sp>
        <p:nvSpPr>
          <p:cNvPr id="31" name="Rectangle 30"/>
          <p:cNvSpPr/>
          <p:nvPr/>
        </p:nvSpPr>
        <p:spPr bwMode="auto">
          <a:xfrm>
            <a:off x="9077648" y="3054836"/>
            <a:ext cx="916534"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SQL-AO-01</a:t>
            </a:r>
          </a:p>
          <a:p>
            <a:pPr algn="ctr" defTabSz="930922" fontAlgn="base">
              <a:spcBef>
                <a:spcPct val="0"/>
              </a:spcBef>
              <a:spcAft>
                <a:spcPct val="0"/>
              </a:spcAft>
            </a:pPr>
            <a:r>
              <a:rPr lang="en-US" sz="1224" dirty="0">
                <a:ln>
                  <a:solidFill>
                    <a:srgbClr val="000000">
                      <a:alpha val="0"/>
                    </a:srgbClr>
                  </a:solidFill>
                </a:ln>
                <a:solidFill>
                  <a:srgbClr val="000000"/>
                </a:solidFill>
              </a:rPr>
              <a:t>Subnet SQL</a:t>
            </a:r>
          </a:p>
          <a:p>
            <a:pPr algn="ctr" defTabSz="930922" fontAlgn="base">
              <a:spcBef>
                <a:spcPct val="0"/>
              </a:spcBef>
              <a:spcAft>
                <a:spcPct val="0"/>
              </a:spcAft>
            </a:pPr>
            <a:r>
              <a:rPr lang="en-US" sz="1224" dirty="0">
                <a:ln>
                  <a:solidFill>
                    <a:srgbClr val="000000">
                      <a:alpha val="0"/>
                    </a:srgbClr>
                  </a:solidFill>
                </a:ln>
                <a:solidFill>
                  <a:srgbClr val="000000"/>
                </a:solidFill>
              </a:rPr>
              <a:t>10.0.1.4</a:t>
            </a:r>
          </a:p>
        </p:txBody>
      </p:sp>
      <p:sp>
        <p:nvSpPr>
          <p:cNvPr id="32" name="Rectangle 31"/>
          <p:cNvSpPr/>
          <p:nvPr/>
        </p:nvSpPr>
        <p:spPr bwMode="auto">
          <a:xfrm>
            <a:off x="8916525" y="2137249"/>
            <a:ext cx="1374617" cy="4229356"/>
          </a:xfrm>
          <a:prstGeom prst="rect">
            <a:avLst/>
          </a:prstGeom>
          <a:noFill/>
          <a:ln w="2540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sp>
        <p:nvSpPr>
          <p:cNvPr id="33" name="Rectangle 32"/>
          <p:cNvSpPr/>
          <p:nvPr/>
        </p:nvSpPr>
        <p:spPr bwMode="auto">
          <a:xfrm>
            <a:off x="9031024" y="2181494"/>
            <a:ext cx="1182809" cy="286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b="1" dirty="0">
                <a:ln>
                  <a:solidFill>
                    <a:srgbClr val="000000">
                      <a:alpha val="0"/>
                    </a:srgbClr>
                  </a:solidFill>
                </a:ln>
                <a:solidFill>
                  <a:srgbClr val="000000"/>
                </a:solidFill>
              </a:rPr>
              <a:t>AV Set: SQL</a:t>
            </a:r>
          </a:p>
        </p:txBody>
      </p:sp>
      <p:pic>
        <p:nvPicPr>
          <p:cNvPr id="34" name="Picture 33"/>
          <p:cNvPicPr>
            <a:picLocks noChangeAspect="1"/>
          </p:cNvPicPr>
          <p:nvPr/>
        </p:nvPicPr>
        <p:blipFill>
          <a:blip r:embed="rId2"/>
          <a:stretch>
            <a:fillRect/>
          </a:stretch>
        </p:blipFill>
        <p:spPr>
          <a:xfrm>
            <a:off x="11051881" y="4997704"/>
            <a:ext cx="611671" cy="488780"/>
          </a:xfrm>
          <a:prstGeom prst="rect">
            <a:avLst/>
          </a:prstGeom>
        </p:spPr>
      </p:pic>
      <p:sp>
        <p:nvSpPr>
          <p:cNvPr id="35" name="Rectangle 34"/>
          <p:cNvSpPr/>
          <p:nvPr/>
        </p:nvSpPr>
        <p:spPr bwMode="auto">
          <a:xfrm>
            <a:off x="10930516" y="5467025"/>
            <a:ext cx="854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AD-VM-03</a:t>
            </a:r>
          </a:p>
          <a:p>
            <a:pPr algn="ctr" defTabSz="930922" fontAlgn="base">
              <a:spcBef>
                <a:spcPct val="0"/>
              </a:spcBef>
              <a:spcAft>
                <a:spcPct val="0"/>
              </a:spcAft>
            </a:pPr>
            <a:r>
              <a:rPr lang="en-US" sz="1224" dirty="0">
                <a:ln>
                  <a:solidFill>
                    <a:srgbClr val="000000">
                      <a:alpha val="0"/>
                    </a:srgbClr>
                  </a:solidFill>
                </a:ln>
                <a:solidFill>
                  <a:srgbClr val="000000"/>
                </a:solidFill>
              </a:rPr>
              <a:t>Subnet AD</a:t>
            </a:r>
          </a:p>
          <a:p>
            <a:pPr algn="ctr" defTabSz="930922" fontAlgn="base">
              <a:spcBef>
                <a:spcPct val="0"/>
              </a:spcBef>
              <a:spcAft>
                <a:spcPct val="0"/>
              </a:spcAft>
            </a:pPr>
            <a:r>
              <a:rPr lang="en-US" sz="1224" dirty="0">
                <a:ln>
                  <a:solidFill>
                    <a:srgbClr val="000000">
                      <a:alpha val="0"/>
                    </a:srgbClr>
                  </a:solidFill>
                </a:ln>
                <a:solidFill>
                  <a:srgbClr val="000000"/>
                </a:solidFill>
              </a:rPr>
              <a:t>10.0.2.6</a:t>
            </a:r>
          </a:p>
        </p:txBody>
      </p:sp>
      <p:pic>
        <p:nvPicPr>
          <p:cNvPr id="36" name="Picture 35"/>
          <p:cNvPicPr>
            <a:picLocks noChangeAspect="1"/>
          </p:cNvPicPr>
          <p:nvPr/>
        </p:nvPicPr>
        <p:blipFill>
          <a:blip r:embed="rId2"/>
          <a:stretch>
            <a:fillRect/>
          </a:stretch>
        </p:blipFill>
        <p:spPr>
          <a:xfrm>
            <a:off x="5788258" y="5162393"/>
            <a:ext cx="611671" cy="488780"/>
          </a:xfrm>
          <a:prstGeom prst="rect">
            <a:avLst/>
          </a:prstGeom>
        </p:spPr>
      </p:pic>
      <p:sp>
        <p:nvSpPr>
          <p:cNvPr id="37" name="Rectangle 36"/>
          <p:cNvSpPr/>
          <p:nvPr/>
        </p:nvSpPr>
        <p:spPr bwMode="auto">
          <a:xfrm>
            <a:off x="5615393" y="5631714"/>
            <a:ext cx="957406"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SP-WFE-02</a:t>
            </a:r>
          </a:p>
          <a:p>
            <a:pPr algn="ctr" defTabSz="930922" fontAlgn="base">
              <a:spcBef>
                <a:spcPct val="0"/>
              </a:spcBef>
              <a:spcAft>
                <a:spcPct val="0"/>
              </a:spcAft>
            </a:pPr>
            <a:r>
              <a:rPr lang="en-US" sz="1224" dirty="0">
                <a:ln>
                  <a:solidFill>
                    <a:srgbClr val="000000">
                      <a:alpha val="0"/>
                    </a:srgbClr>
                  </a:solidFill>
                </a:ln>
                <a:solidFill>
                  <a:srgbClr val="000000"/>
                </a:solidFill>
              </a:rPr>
              <a:t>Subnet WEB</a:t>
            </a:r>
          </a:p>
          <a:p>
            <a:pPr algn="ctr" defTabSz="930922" fontAlgn="base">
              <a:spcBef>
                <a:spcPct val="0"/>
              </a:spcBef>
              <a:spcAft>
                <a:spcPct val="0"/>
              </a:spcAft>
            </a:pPr>
            <a:r>
              <a:rPr lang="en-US" sz="1224" dirty="0">
                <a:ln>
                  <a:solidFill>
                    <a:srgbClr val="000000">
                      <a:alpha val="0"/>
                    </a:srgbClr>
                  </a:solidFill>
                </a:ln>
                <a:solidFill>
                  <a:srgbClr val="000000"/>
                </a:solidFill>
              </a:rPr>
              <a:t>10.0.3.5</a:t>
            </a:r>
          </a:p>
        </p:txBody>
      </p:sp>
      <p:pic>
        <p:nvPicPr>
          <p:cNvPr id="38" name="Picture 37"/>
          <p:cNvPicPr>
            <a:picLocks noChangeAspect="1"/>
          </p:cNvPicPr>
          <p:nvPr/>
        </p:nvPicPr>
        <p:blipFill>
          <a:blip r:embed="rId2"/>
          <a:stretch>
            <a:fillRect/>
          </a:stretch>
        </p:blipFill>
        <p:spPr>
          <a:xfrm>
            <a:off x="7391554" y="5136019"/>
            <a:ext cx="611671" cy="488780"/>
          </a:xfrm>
          <a:prstGeom prst="rect">
            <a:avLst/>
          </a:prstGeom>
        </p:spPr>
      </p:pic>
      <p:sp>
        <p:nvSpPr>
          <p:cNvPr id="39" name="Rectangle 38"/>
          <p:cNvSpPr/>
          <p:nvPr/>
        </p:nvSpPr>
        <p:spPr bwMode="auto">
          <a:xfrm>
            <a:off x="7195797" y="5605340"/>
            <a:ext cx="1003185" cy="670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6630" tIns="46628" rIns="46630" bIns="46628" numCol="1" rtlCol="0" anchor="ctr" anchorCtr="0" compatLnSpc="1">
            <a:prstTxWarp prst="textNoShape">
              <a:avLst/>
            </a:prstTxWarp>
            <a:spAutoFit/>
          </a:bodyPr>
          <a:lstStyle/>
          <a:p>
            <a:pPr algn="ctr" defTabSz="930922" fontAlgn="base">
              <a:spcBef>
                <a:spcPct val="0"/>
              </a:spcBef>
              <a:spcAft>
                <a:spcPct val="0"/>
              </a:spcAft>
            </a:pPr>
            <a:r>
              <a:rPr lang="en-US" sz="1224" dirty="0">
                <a:ln>
                  <a:solidFill>
                    <a:srgbClr val="000000">
                      <a:alpha val="0"/>
                    </a:srgbClr>
                  </a:solidFill>
                </a:ln>
                <a:solidFill>
                  <a:srgbClr val="000000"/>
                </a:solidFill>
              </a:rPr>
              <a:t>SP-APP-02</a:t>
            </a:r>
          </a:p>
          <a:p>
            <a:pPr algn="ctr" defTabSz="930922" fontAlgn="base">
              <a:spcBef>
                <a:spcPct val="0"/>
              </a:spcBef>
              <a:spcAft>
                <a:spcPct val="0"/>
              </a:spcAft>
            </a:pPr>
            <a:r>
              <a:rPr lang="en-US" sz="1224" dirty="0">
                <a:ln>
                  <a:solidFill>
                    <a:srgbClr val="000000">
                      <a:alpha val="0"/>
                    </a:srgbClr>
                  </a:solidFill>
                </a:ln>
                <a:solidFill>
                  <a:srgbClr val="000000"/>
                </a:solidFill>
              </a:rPr>
              <a:t>Subnet APPS</a:t>
            </a:r>
          </a:p>
          <a:p>
            <a:pPr algn="ctr" defTabSz="930922" fontAlgn="base">
              <a:spcBef>
                <a:spcPct val="0"/>
              </a:spcBef>
              <a:spcAft>
                <a:spcPct val="0"/>
              </a:spcAft>
            </a:pPr>
            <a:r>
              <a:rPr lang="en-US" sz="1224" dirty="0">
                <a:ln>
                  <a:solidFill>
                    <a:srgbClr val="000000">
                      <a:alpha val="0"/>
                    </a:srgbClr>
                  </a:solidFill>
                </a:ln>
                <a:solidFill>
                  <a:srgbClr val="000000"/>
                </a:solidFill>
              </a:rPr>
              <a:t>10.0.4.5</a:t>
            </a:r>
          </a:p>
        </p:txBody>
      </p:sp>
      <p:cxnSp>
        <p:nvCxnSpPr>
          <p:cNvPr id="40" name="Straight Arrow Connector 39"/>
          <p:cNvCxnSpPr/>
          <p:nvPr/>
        </p:nvCxnSpPr>
        <p:spPr>
          <a:xfrm>
            <a:off x="5245990" y="4143820"/>
            <a:ext cx="538133" cy="125711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53836" y="1212849"/>
            <a:ext cx="2673356" cy="555610"/>
          </a:xfrm>
          <a:prstGeom prst="rect">
            <a:avLst/>
          </a:prstGeom>
          <a:noFill/>
        </p:spPr>
        <p:txBody>
          <a:bodyPr wrap="squar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Virtual Network</a:t>
            </a:r>
          </a:p>
        </p:txBody>
      </p:sp>
      <p:sp>
        <p:nvSpPr>
          <p:cNvPr id="42" name="Rectangle 41"/>
          <p:cNvSpPr/>
          <p:nvPr/>
        </p:nvSpPr>
        <p:spPr bwMode="auto">
          <a:xfrm>
            <a:off x="4976218" y="1671183"/>
            <a:ext cx="7369381" cy="4991209"/>
          </a:xfrm>
          <a:prstGeom prst="rect">
            <a:avLst/>
          </a:prstGeom>
          <a:noFill/>
          <a:ln w="25400" cmpd="sng">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pic>
        <p:nvPicPr>
          <p:cNvPr id="43" name="Picture 42"/>
          <p:cNvPicPr>
            <a:picLocks noChangeAspect="1"/>
          </p:cNvPicPr>
          <p:nvPr/>
        </p:nvPicPr>
        <p:blipFill>
          <a:blip r:embed="rId3"/>
          <a:stretch>
            <a:fillRect/>
          </a:stretch>
        </p:blipFill>
        <p:spPr>
          <a:xfrm rot="16200000">
            <a:off x="4604775" y="3852030"/>
            <a:ext cx="788575" cy="527028"/>
          </a:xfrm>
          <a:prstGeom prst="rect">
            <a:avLst/>
          </a:prstGeom>
        </p:spPr>
      </p:pic>
      <p:cxnSp>
        <p:nvCxnSpPr>
          <p:cNvPr id="45" name="Straight Arrow Connector 44"/>
          <p:cNvCxnSpPr>
            <a:endCxn id="30" idx="1"/>
          </p:cNvCxnSpPr>
          <p:nvPr/>
        </p:nvCxnSpPr>
        <p:spPr>
          <a:xfrm flipV="1">
            <a:off x="5281622" y="2825347"/>
            <a:ext cx="3986286" cy="1255307"/>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3" idx="2"/>
          </p:cNvCxnSpPr>
          <p:nvPr/>
        </p:nvCxnSpPr>
        <p:spPr>
          <a:xfrm flipV="1">
            <a:off x="5262576" y="4105087"/>
            <a:ext cx="4005332" cy="1045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795534" y="2606933"/>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2" name="TextBox 51"/>
          <p:cNvSpPr txBox="1"/>
          <p:nvPr/>
        </p:nvSpPr>
        <p:spPr>
          <a:xfrm>
            <a:off x="10795534" y="3810894"/>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3" name="TextBox 52"/>
          <p:cNvSpPr txBox="1"/>
          <p:nvPr/>
        </p:nvSpPr>
        <p:spPr>
          <a:xfrm>
            <a:off x="10783137" y="5020578"/>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4" name="TextBox 53"/>
          <p:cNvSpPr txBox="1"/>
          <p:nvPr/>
        </p:nvSpPr>
        <p:spPr>
          <a:xfrm>
            <a:off x="9031974" y="2552680"/>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5" name="TextBox 54"/>
          <p:cNvSpPr txBox="1"/>
          <p:nvPr/>
        </p:nvSpPr>
        <p:spPr>
          <a:xfrm>
            <a:off x="9057879" y="3773279"/>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6" name="TextBox 55"/>
          <p:cNvSpPr txBox="1"/>
          <p:nvPr/>
        </p:nvSpPr>
        <p:spPr>
          <a:xfrm>
            <a:off x="9060823" y="5055869"/>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7" name="TextBox 56"/>
          <p:cNvSpPr txBox="1"/>
          <p:nvPr/>
        </p:nvSpPr>
        <p:spPr>
          <a:xfrm>
            <a:off x="7143111" y="2618590"/>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8" name="TextBox 57"/>
          <p:cNvSpPr txBox="1"/>
          <p:nvPr/>
        </p:nvSpPr>
        <p:spPr>
          <a:xfrm>
            <a:off x="7127826" y="3853900"/>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9" name="TextBox 58"/>
          <p:cNvSpPr txBox="1"/>
          <p:nvPr/>
        </p:nvSpPr>
        <p:spPr>
          <a:xfrm>
            <a:off x="7113789" y="5118777"/>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60" name="TextBox 59"/>
          <p:cNvSpPr txBox="1"/>
          <p:nvPr/>
        </p:nvSpPr>
        <p:spPr>
          <a:xfrm>
            <a:off x="5529299" y="2601226"/>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61" name="TextBox 60"/>
          <p:cNvSpPr txBox="1"/>
          <p:nvPr/>
        </p:nvSpPr>
        <p:spPr>
          <a:xfrm>
            <a:off x="5556502" y="3841367"/>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62" name="TextBox 61"/>
          <p:cNvSpPr txBox="1"/>
          <p:nvPr/>
        </p:nvSpPr>
        <p:spPr>
          <a:xfrm>
            <a:off x="5531993" y="5111923"/>
            <a:ext cx="1112243" cy="499107"/>
          </a:xfrm>
          <a:prstGeom prst="rect">
            <a:avLst/>
          </a:prstGeom>
          <a:solidFill>
            <a:schemeClr val="accent4"/>
          </a:solidFill>
        </p:spPr>
        <p:txBody>
          <a:bodyPr wrap="square" lIns="186521" tIns="149217" rIns="186521" bIns="149217" rtlCol="0">
            <a:spAutoFit/>
          </a:bodyPr>
          <a:lstStyle/>
          <a:p>
            <a:pPr defTabSz="932597">
              <a:lnSpc>
                <a:spcPct val="90000"/>
              </a:lnSpc>
              <a:spcAft>
                <a:spcPts val="612"/>
              </a:spcAft>
            </a:pPr>
            <a:r>
              <a:rPr lang="en-US" sz="1428" dirty="0">
                <a:gradFill>
                  <a:gsLst>
                    <a:gs pos="2917">
                      <a:srgbClr val="FFFFFF"/>
                    </a:gs>
                    <a:gs pos="30000">
                      <a:srgbClr val="FFFFFF"/>
                    </a:gs>
                  </a:gsLst>
                  <a:lin ang="5400000" scaled="0"/>
                </a:gradFill>
              </a:rPr>
              <a:t>Static IP</a:t>
            </a:r>
          </a:p>
        </p:txBody>
      </p:sp>
      <p:sp>
        <p:nvSpPr>
          <p:cNvPr id="50" name="TextBox 49"/>
          <p:cNvSpPr txBox="1"/>
          <p:nvPr/>
        </p:nvSpPr>
        <p:spPr>
          <a:xfrm>
            <a:off x="5259347" y="4151672"/>
            <a:ext cx="6321133" cy="1063348"/>
          </a:xfrm>
          <a:prstGeom prst="rect">
            <a:avLst/>
          </a:prstGeom>
          <a:solidFill>
            <a:schemeClr val="accent2"/>
          </a:solidFill>
        </p:spPr>
        <p:txBody>
          <a:bodyPr wrap="square" lIns="186521" tIns="149217" rIns="186521" bIns="149217" rtlCol="0">
            <a:spAutoFit/>
          </a:bodyPr>
          <a:lstStyle/>
          <a:p>
            <a:pPr defTabSz="932597">
              <a:lnSpc>
                <a:spcPct val="90000"/>
              </a:lnSpc>
              <a:spcAft>
                <a:spcPts val="612"/>
              </a:spcAft>
            </a:pPr>
            <a:r>
              <a:rPr lang="en-US" sz="1428" b="1" dirty="0">
                <a:gradFill>
                  <a:gsLst>
                    <a:gs pos="2917">
                      <a:srgbClr val="FFFFFF"/>
                    </a:gs>
                    <a:gs pos="30000">
                      <a:srgbClr val="FFFFFF"/>
                    </a:gs>
                  </a:gsLst>
                  <a:lin ang="5400000" scaled="0"/>
                </a:gradFill>
              </a:rPr>
              <a:t>Internal Load Balancer </a:t>
            </a:r>
          </a:p>
          <a:p>
            <a:pPr marL="291436" indent="-291436" defTabSz="932597">
              <a:lnSpc>
                <a:spcPct val="90000"/>
              </a:lnSpc>
              <a:spcAft>
                <a:spcPts val="612"/>
              </a:spcAft>
              <a:buFont typeface="Arial" panose="020B0604020202020204" pitchFamily="34" charset="0"/>
              <a:buChar char="•"/>
            </a:pPr>
            <a:r>
              <a:rPr lang="en-US" sz="1428" b="1" dirty="0">
                <a:gradFill>
                  <a:gsLst>
                    <a:gs pos="2917">
                      <a:srgbClr val="FFFFFF"/>
                    </a:gs>
                    <a:gs pos="30000">
                      <a:srgbClr val="FFFFFF"/>
                    </a:gs>
                  </a:gsLst>
                  <a:lin ang="5400000" scaled="0"/>
                </a:gradFill>
              </a:rPr>
              <a:t>Must be set at virtual machine provisioning </a:t>
            </a:r>
          </a:p>
          <a:p>
            <a:pPr marL="291436" indent="-291436" defTabSz="932597">
              <a:lnSpc>
                <a:spcPct val="90000"/>
              </a:lnSpc>
              <a:spcAft>
                <a:spcPts val="612"/>
              </a:spcAft>
              <a:buFont typeface="Arial" panose="020B0604020202020204" pitchFamily="34" charset="0"/>
              <a:buChar char="•"/>
            </a:pPr>
            <a:r>
              <a:rPr lang="en-US" sz="1428" b="1" dirty="0">
                <a:gradFill>
                  <a:gsLst>
                    <a:gs pos="2917">
                      <a:srgbClr val="FFFFFF"/>
                    </a:gs>
                    <a:gs pos="30000">
                      <a:srgbClr val="FFFFFF"/>
                    </a:gs>
                  </a:gsLst>
                  <a:lin ang="5400000" scaled="0"/>
                </a:gradFill>
              </a:rPr>
              <a:t>Uses an IP from your Virtual Network</a:t>
            </a:r>
          </a:p>
        </p:txBody>
      </p:sp>
      <p:sp>
        <p:nvSpPr>
          <p:cNvPr id="66" name="Rectangle 65"/>
          <p:cNvSpPr/>
          <p:nvPr/>
        </p:nvSpPr>
        <p:spPr bwMode="auto">
          <a:xfrm>
            <a:off x="604556" y="4267598"/>
            <a:ext cx="1894752" cy="2466134"/>
          </a:xfrm>
          <a:prstGeom prst="rect">
            <a:avLst/>
          </a:prstGeom>
          <a:solidFill>
            <a:schemeClr val="tx1"/>
          </a:solidFill>
          <a:ln w="2540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10" tIns="34955" rIns="69910" bIns="34955" numCol="1" rtlCol="0" anchor="ctr" anchorCtr="0" compatLnSpc="1">
            <a:prstTxWarp prst="textNoShape">
              <a:avLst/>
            </a:prstTxWarp>
          </a:bodyPr>
          <a:lstStyle/>
          <a:p>
            <a:pPr algn="ctr" defTabSz="698880" fontAlgn="base">
              <a:spcBef>
                <a:spcPct val="0"/>
              </a:spcBef>
              <a:spcAft>
                <a:spcPct val="0"/>
              </a:spcAft>
            </a:pPr>
            <a:endParaRPr lang="en-US" sz="1734" dirty="0">
              <a:solidFill>
                <a:srgbClr val="5F5F5F"/>
              </a:solidFill>
            </a:endParaRPr>
          </a:p>
        </p:txBody>
      </p:sp>
      <p:pic>
        <p:nvPicPr>
          <p:cNvPr id="76" name="Picture 75"/>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706055" y="5998648"/>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02066" y="5910977"/>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976688" y="4840923"/>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78"/>
          <p:cNvSpPr txBox="1"/>
          <p:nvPr/>
        </p:nvSpPr>
        <p:spPr>
          <a:xfrm>
            <a:off x="893485" y="5592099"/>
            <a:ext cx="1564394" cy="172909"/>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000000">
                    <a:lumMod val="85000"/>
                    <a:lumOff val="15000"/>
                  </a:srgbClr>
                </a:solidFill>
              </a:rPr>
              <a:t>http://spintranet</a:t>
            </a:r>
          </a:p>
        </p:txBody>
      </p:sp>
      <p:pic>
        <p:nvPicPr>
          <p:cNvPr id="80" name="Picture 79"/>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42400" y="4713658"/>
            <a:ext cx="516494" cy="5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 name="Straight Arrow Connector 80"/>
          <p:cNvCxnSpPr/>
          <p:nvPr/>
        </p:nvCxnSpPr>
        <p:spPr>
          <a:xfrm flipV="1">
            <a:off x="1209536" y="5816575"/>
            <a:ext cx="1049278" cy="9057"/>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248334" y="1528804"/>
            <a:ext cx="3043310" cy="2562116"/>
            <a:chOff x="117952" y="4020244"/>
            <a:chExt cx="2983908" cy="2512106"/>
          </a:xfrm>
        </p:grpSpPr>
        <p:sp>
          <p:nvSpPr>
            <p:cNvPr id="92" name="Cloud 91"/>
            <p:cNvSpPr/>
            <p:nvPr/>
          </p:nvSpPr>
          <p:spPr bwMode="auto">
            <a:xfrm>
              <a:off x="117952" y="4020244"/>
              <a:ext cx="2983908" cy="2512106"/>
            </a:xfrm>
            <a:prstGeom prst="cloud">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6" name="Picture 85"/>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503429" y="5528088"/>
              <a:ext cx="506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13181" y="5442128"/>
              <a:ext cx="506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88298" y="4392961"/>
              <a:ext cx="506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Box 88"/>
            <p:cNvSpPr txBox="1"/>
            <p:nvPr/>
          </p:nvSpPr>
          <p:spPr>
            <a:xfrm>
              <a:off x="706719" y="5129475"/>
              <a:ext cx="1533859" cy="169534"/>
            </a:xfrm>
            <a:prstGeom prst="rect">
              <a:avLst/>
            </a:prstGeom>
            <a:noFill/>
          </p:spPr>
          <p:txBody>
            <a:bodyPr wrap="square" lIns="0" tIns="0" rIns="0" bIns="0" rtlCol="0">
              <a:spAutoFit/>
            </a:bodyPr>
            <a:lstStyle/>
            <a:p>
              <a:pPr defTabSz="932597">
                <a:lnSpc>
                  <a:spcPct val="90000"/>
                </a:lnSpc>
                <a:spcBef>
                  <a:spcPct val="20000"/>
                </a:spcBef>
                <a:buSzPct val="80000"/>
              </a:pPr>
              <a:r>
                <a:rPr lang="en-US" sz="1224" b="1" dirty="0">
                  <a:solidFill>
                    <a:srgbClr val="000000">
                      <a:lumMod val="85000"/>
                      <a:lumOff val="15000"/>
                    </a:srgbClr>
                  </a:solidFill>
                </a:rPr>
                <a:t>http://myspsite.com</a:t>
              </a:r>
            </a:p>
          </p:txBody>
        </p:sp>
        <p:pic>
          <p:nvPicPr>
            <p:cNvPr id="90" name="Picture 89"/>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441016" y="4268180"/>
              <a:ext cx="5064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Straight Arrow Connector 90"/>
            <p:cNvCxnSpPr/>
            <p:nvPr/>
          </p:nvCxnSpPr>
          <p:spPr>
            <a:xfrm flipV="1">
              <a:off x="1016602" y="5349570"/>
              <a:ext cx="1028797" cy="8880"/>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5259347" y="2773886"/>
            <a:ext cx="6321133" cy="1343508"/>
          </a:xfrm>
          <a:prstGeom prst="rect">
            <a:avLst/>
          </a:prstGeom>
          <a:solidFill>
            <a:schemeClr val="accent1"/>
          </a:solidFill>
        </p:spPr>
        <p:txBody>
          <a:bodyPr wrap="square" lIns="186521" tIns="149217" rIns="186521" bIns="149217" rtlCol="0">
            <a:spAutoFit/>
          </a:bodyPr>
          <a:lstStyle/>
          <a:p>
            <a:pPr defTabSz="932597">
              <a:lnSpc>
                <a:spcPct val="90000"/>
              </a:lnSpc>
              <a:spcAft>
                <a:spcPts val="612"/>
              </a:spcAft>
            </a:pPr>
            <a:r>
              <a:rPr lang="en-US" sz="1428" b="1" dirty="0">
                <a:gradFill>
                  <a:gsLst>
                    <a:gs pos="2917">
                      <a:srgbClr val="FFFFFF"/>
                    </a:gs>
                    <a:gs pos="30000">
                      <a:srgbClr val="FFFFFF"/>
                    </a:gs>
                  </a:gsLst>
                  <a:lin ang="5400000" scaled="0"/>
                </a:gradFill>
              </a:rPr>
              <a:t>External Load Balancer</a:t>
            </a:r>
          </a:p>
          <a:p>
            <a:pPr marL="291436" indent="-291436" defTabSz="932597">
              <a:lnSpc>
                <a:spcPct val="90000"/>
              </a:lnSpc>
              <a:spcAft>
                <a:spcPts val="612"/>
              </a:spcAft>
              <a:buFont typeface="Arial" panose="020B0604020202020204" pitchFamily="34" charset="0"/>
              <a:buChar char="•"/>
            </a:pPr>
            <a:r>
              <a:rPr lang="en-US" sz="1428" b="1" dirty="0">
                <a:gradFill>
                  <a:gsLst>
                    <a:gs pos="2917">
                      <a:srgbClr val="FFFFFF"/>
                    </a:gs>
                    <a:gs pos="30000">
                      <a:srgbClr val="FFFFFF"/>
                    </a:gs>
                  </a:gsLst>
                  <a:lin ang="5400000" scaled="0"/>
                </a:gradFill>
              </a:rPr>
              <a:t>If handling external HTTP/HTTPS traffic or SQL AO with listener </a:t>
            </a:r>
          </a:p>
          <a:p>
            <a:pPr marL="291436" indent="-291436" defTabSz="932597">
              <a:lnSpc>
                <a:spcPct val="90000"/>
              </a:lnSpc>
              <a:spcAft>
                <a:spcPts val="612"/>
              </a:spcAft>
              <a:buFont typeface="Arial" panose="020B0604020202020204" pitchFamily="34" charset="0"/>
              <a:buChar char="•"/>
            </a:pPr>
            <a:r>
              <a:rPr lang="en-US" sz="1428" b="1" dirty="0">
                <a:gradFill>
                  <a:gsLst>
                    <a:gs pos="2917">
                      <a:srgbClr val="FFFFFF"/>
                    </a:gs>
                    <a:gs pos="30000">
                      <a:srgbClr val="FFFFFF"/>
                    </a:gs>
                  </a:gsLst>
                  <a:lin ang="5400000" scaled="0"/>
                </a:gradFill>
              </a:rPr>
              <a:t>Reserved IP for External VIP </a:t>
            </a:r>
          </a:p>
          <a:p>
            <a:pPr marL="291436" indent="-291436" defTabSz="932597">
              <a:lnSpc>
                <a:spcPct val="90000"/>
              </a:lnSpc>
              <a:spcAft>
                <a:spcPts val="612"/>
              </a:spcAft>
              <a:buFont typeface="Arial" panose="020B0604020202020204" pitchFamily="34" charset="0"/>
              <a:buChar char="•"/>
            </a:pPr>
            <a:r>
              <a:rPr lang="en-US" sz="1428" b="1" dirty="0">
                <a:gradFill>
                  <a:gsLst>
                    <a:gs pos="2917">
                      <a:srgbClr val="FFFFFF"/>
                    </a:gs>
                    <a:gs pos="30000">
                      <a:srgbClr val="FFFFFF"/>
                    </a:gs>
                  </a:gsLst>
                  <a:lin ang="5400000" scaled="0"/>
                </a:gradFill>
              </a:rPr>
              <a:t>Access Control List for SQL AO Endpoint</a:t>
            </a:r>
          </a:p>
        </p:txBody>
      </p:sp>
      <p:sp>
        <p:nvSpPr>
          <p:cNvPr id="69" name="TextBox 68"/>
          <p:cNvSpPr txBox="1"/>
          <p:nvPr/>
        </p:nvSpPr>
        <p:spPr>
          <a:xfrm>
            <a:off x="1044177" y="4303296"/>
            <a:ext cx="2018841" cy="352292"/>
          </a:xfrm>
          <a:prstGeom prst="rect">
            <a:avLst/>
          </a:prstGeom>
          <a:noFill/>
        </p:spPr>
        <p:txBody>
          <a:bodyPr wrap="square" lIns="0" tIns="0" rIns="0" bIns="0" rtlCol="0">
            <a:spAutoFit/>
          </a:bodyPr>
          <a:lstStyle/>
          <a:p>
            <a:pPr defTabSz="932597">
              <a:lnSpc>
                <a:spcPct val="90000"/>
              </a:lnSpc>
              <a:spcBef>
                <a:spcPct val="20000"/>
              </a:spcBef>
              <a:buSzPct val="80000"/>
            </a:pPr>
            <a:r>
              <a:rPr lang="en-US" sz="1122" b="1" dirty="0">
                <a:solidFill>
                  <a:srgbClr val="000000"/>
                </a:solidFill>
              </a:rPr>
              <a:t>On Premises</a:t>
            </a:r>
          </a:p>
          <a:p>
            <a:pPr defTabSz="932597">
              <a:lnSpc>
                <a:spcPct val="90000"/>
              </a:lnSpc>
              <a:spcBef>
                <a:spcPct val="20000"/>
              </a:spcBef>
              <a:buSzPct val="80000"/>
            </a:pPr>
            <a:r>
              <a:rPr lang="en-US" sz="1122" dirty="0">
                <a:solidFill>
                  <a:srgbClr val="000000"/>
                </a:solidFill>
              </a:rPr>
              <a:t>192.168.0.0/16</a:t>
            </a:r>
          </a:p>
        </p:txBody>
      </p:sp>
      <p:sp>
        <p:nvSpPr>
          <p:cNvPr id="107" name="Right Arrow 106"/>
          <p:cNvSpPr/>
          <p:nvPr/>
        </p:nvSpPr>
        <p:spPr bwMode="auto">
          <a:xfrm rot="1229717">
            <a:off x="3051935" y="3476042"/>
            <a:ext cx="1552796" cy="254116"/>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9461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500"/>
                                        <p:tgtEl>
                                          <p:spTgt spid="9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fade">
                                      <p:cBhvr>
                                        <p:cTn id="81" dur="500"/>
                                        <p:tgtEl>
                                          <p:spTgt spid="9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fade">
                                      <p:cBhvr>
                                        <p:cTn id="84" dur="500"/>
                                        <p:tgtEl>
                                          <p:spTgt spid="10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par>
                                <p:cTn id="93" presetID="10"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par>
                                <p:cTn id="99" presetID="10" presetClass="entr" presetSubtype="0" fill="hold"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500"/>
                                        <p:tgtEl>
                                          <p:spTgt spid="80"/>
                                        </p:tgtEl>
                                      </p:cBhvr>
                                    </p:animEffect>
                                  </p:childTnLst>
                                </p:cTn>
                              </p:par>
                              <p:par>
                                <p:cTn id="108" presetID="10" presetClass="entr" presetSubtype="0" fill="hold"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fade">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4" grpId="0"/>
      <p:bldP spid="15" grpId="0" animBg="1"/>
      <p:bldP spid="16" grpId="0" animBg="1"/>
      <p:bldP spid="17" grpId="0"/>
      <p:bldP spid="24" grpId="0" animBg="1"/>
      <p:bldP spid="25" grpId="0"/>
      <p:bldP spid="32" grpId="0" animBg="1"/>
      <p:bldP spid="33"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50" grpId="0" animBg="1"/>
      <p:bldP spid="66" grpId="0" animBg="1"/>
      <p:bldP spid="79" grpId="0"/>
      <p:bldP spid="94" grpId="0" animBg="1"/>
      <p:bldP spid="69"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Putting it all together</a:t>
            </a:r>
            <a:br>
              <a:rPr lang="en-US" dirty="0" smtClean="0"/>
            </a:br>
            <a:r>
              <a:rPr lang="en-US" dirty="0" smtClean="0"/>
              <a:t>with PowerShell</a:t>
            </a:r>
            <a:endParaRPr lang="en-US" dirty="0"/>
          </a:p>
        </p:txBody>
      </p:sp>
      <p:sp>
        <p:nvSpPr>
          <p:cNvPr id="5" name="Text Placeholder 4"/>
          <p:cNvSpPr>
            <a:spLocks noGrp="1"/>
          </p:cNvSpPr>
          <p:nvPr>
            <p:ph type="body" sz="quarter" idx="12"/>
          </p:nvPr>
        </p:nvSpPr>
        <p:spPr/>
        <p:txBody>
          <a:bodyPr/>
          <a:lstStyle/>
          <a:p>
            <a:r>
              <a:rPr lang="en-US" dirty="0" smtClean="0"/>
              <a:t>Michael Washam</a:t>
            </a:r>
            <a:endParaRPr lang="en-US" dirty="0"/>
          </a:p>
        </p:txBody>
      </p:sp>
    </p:spTree>
    <p:extLst>
      <p:ext uri="{BB962C8B-B14F-4D97-AF65-F5344CB8AC3E}">
        <p14:creationId xmlns:p14="http://schemas.microsoft.com/office/powerpoint/2010/main" val="2664524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706" y="2994388"/>
            <a:ext cx="11885514" cy="1831975"/>
          </a:xfrm>
        </p:spPr>
        <p:txBody>
          <a:bodyPr/>
          <a:lstStyle/>
          <a:p>
            <a:r>
              <a:rPr lang="en-US" sz="6119" dirty="0"/>
              <a:t>SharePoint in Microsoft Azure Virtual Machines Best Practices</a:t>
            </a:r>
          </a:p>
        </p:txBody>
      </p:sp>
    </p:spTree>
    <p:extLst>
      <p:ext uri="{BB962C8B-B14F-4D97-AF65-F5344CB8AC3E}">
        <p14:creationId xmlns:p14="http://schemas.microsoft.com/office/powerpoint/2010/main" val="9320474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a:t>
            </a:r>
            <a:endParaRPr lang="en-US" dirty="0"/>
          </a:p>
        </p:txBody>
      </p:sp>
      <p:sp>
        <p:nvSpPr>
          <p:cNvPr id="3" name="Text Placeholder 2"/>
          <p:cNvSpPr>
            <a:spLocks noGrp="1"/>
          </p:cNvSpPr>
          <p:nvPr>
            <p:ph type="body" sz="quarter" idx="11"/>
          </p:nvPr>
        </p:nvSpPr>
        <p:spPr>
          <a:xfrm>
            <a:off x="275481" y="1788532"/>
            <a:ext cx="11887878" cy="4799194"/>
          </a:xfrm>
        </p:spPr>
        <p:txBody>
          <a:bodyPr/>
          <a:lstStyle/>
          <a:p>
            <a:r>
              <a:rPr lang="en-US" sz="3264" dirty="0">
                <a:solidFill>
                  <a:schemeClr val="tx2"/>
                </a:solidFill>
              </a:rPr>
              <a:t>Deployment Tips</a:t>
            </a:r>
          </a:p>
          <a:p>
            <a:pPr lvl="1"/>
            <a:endParaRPr lang="en-US" sz="2448" dirty="0"/>
          </a:p>
          <a:p>
            <a:pPr lvl="1"/>
            <a:r>
              <a:rPr lang="en-US" sz="2448" dirty="0"/>
              <a:t>Only SharePoint is on the C: drive</a:t>
            </a:r>
          </a:p>
          <a:p>
            <a:pPr lvl="1"/>
            <a:endParaRPr lang="en-US" sz="2448" dirty="0"/>
          </a:p>
          <a:p>
            <a:pPr lvl="1"/>
            <a:r>
              <a:rPr lang="en-US" sz="2448" dirty="0"/>
              <a:t>Put each SharePoint logical tier into its own availability set (WFE, APP etc…)</a:t>
            </a:r>
          </a:p>
          <a:p>
            <a:pPr lvl="1"/>
            <a:endParaRPr lang="en-US" sz="2448" dirty="0"/>
          </a:p>
          <a:p>
            <a:pPr lvl="1"/>
            <a:r>
              <a:rPr lang="en-US" sz="2448" dirty="0"/>
              <a:t>Put blob cache on a data disk to increase available IOPS. D: may be considered just remember that it may be deleted and refreshing blob cache can be painful.</a:t>
            </a:r>
          </a:p>
          <a:p>
            <a:pPr lvl="1"/>
            <a:endParaRPr lang="en-US" sz="2448" dirty="0"/>
          </a:p>
          <a:p>
            <a:pPr lvl="1"/>
            <a:r>
              <a:rPr lang="en-US" sz="2448" dirty="0"/>
              <a:t>Use Static IP addresses to avoid issues if virtual machines started out of order. </a:t>
            </a:r>
          </a:p>
          <a:p>
            <a:pPr lvl="1"/>
            <a:endParaRPr lang="en-US" sz="2448" dirty="0"/>
          </a:p>
        </p:txBody>
      </p:sp>
    </p:spTree>
    <p:extLst>
      <p:ext uri="{BB962C8B-B14F-4D97-AF65-F5344CB8AC3E}">
        <p14:creationId xmlns:p14="http://schemas.microsoft.com/office/powerpoint/2010/main" val="4190319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96" dirty="0">
                <a:latin typeface="Segoe UI Light" panose="020B0502040204020203" pitchFamily="34" charset="0"/>
                <a:cs typeface="Segoe UI Light" panose="020B0502040204020203" pitchFamily="34" charset="0"/>
              </a:rPr>
              <a:t>SQL Server Best Practices</a:t>
            </a:r>
          </a:p>
        </p:txBody>
      </p:sp>
      <p:sp>
        <p:nvSpPr>
          <p:cNvPr id="3" name="Text Placeholder 2"/>
          <p:cNvSpPr>
            <a:spLocks noGrp="1"/>
          </p:cNvSpPr>
          <p:nvPr>
            <p:ph type="body" sz="quarter" idx="11"/>
          </p:nvPr>
        </p:nvSpPr>
        <p:spPr/>
        <p:txBody>
          <a:bodyPr>
            <a:noAutofit/>
          </a:bodyPr>
          <a:lstStyle/>
          <a:p>
            <a:r>
              <a:rPr lang="en-US" sz="3672" dirty="0">
                <a:solidFill>
                  <a:schemeClr val="tx2"/>
                </a:solidFill>
                <a:latin typeface="Segoe UI" panose="020B0502040204020203" pitchFamily="34" charset="0"/>
              </a:rPr>
              <a:t>Storage Recommendations</a:t>
            </a:r>
          </a:p>
          <a:p>
            <a:pPr marL="2429"/>
            <a:r>
              <a:rPr lang="en-US" sz="2040" dirty="0">
                <a:solidFill>
                  <a:schemeClr val="tx1"/>
                </a:solidFill>
              </a:rPr>
              <a:t>Split content databases across multiple disks for increased IOPS</a:t>
            </a:r>
          </a:p>
          <a:p>
            <a:pPr marL="2429"/>
            <a:r>
              <a:rPr lang="en-US" sz="2040" dirty="0">
                <a:solidFill>
                  <a:schemeClr val="tx1"/>
                </a:solidFill>
              </a:rPr>
              <a:t>Verify Disk Cache Settings on Data Disks (See whitepaper link below)</a:t>
            </a:r>
          </a:p>
          <a:p>
            <a:pPr marL="2429"/>
            <a:r>
              <a:rPr lang="en-US" sz="2040" dirty="0">
                <a:solidFill>
                  <a:schemeClr val="tx1"/>
                </a:solidFill>
              </a:rPr>
              <a:t>Avoid using OS drive for databases</a:t>
            </a:r>
          </a:p>
          <a:p>
            <a:pPr marL="2429"/>
            <a:r>
              <a:rPr lang="en-US" sz="2040" dirty="0">
                <a:solidFill>
                  <a:schemeClr val="tx1"/>
                </a:solidFill>
              </a:rPr>
              <a:t>Put database and transaction log files on separate drives</a:t>
            </a:r>
          </a:p>
          <a:p>
            <a:pPr marL="2429"/>
            <a:r>
              <a:rPr lang="en-US" sz="2040" dirty="0">
                <a:solidFill>
                  <a:schemeClr val="tx1"/>
                </a:solidFill>
              </a:rPr>
              <a:t>Use SQL Server File Groups instead of Disk Striping </a:t>
            </a:r>
          </a:p>
          <a:p>
            <a:pPr marL="2429" lvl="1"/>
            <a:r>
              <a:rPr lang="en-US" sz="2040" dirty="0">
                <a:latin typeface="+mj-lt"/>
              </a:rPr>
              <a:t>SharePoint relies heavily on </a:t>
            </a:r>
            <a:r>
              <a:rPr lang="en-US" sz="2040" dirty="0" err="1">
                <a:latin typeface="+mj-lt"/>
              </a:rPr>
              <a:t>TempDB</a:t>
            </a:r>
            <a:r>
              <a:rPr lang="en-US" sz="2040" dirty="0">
                <a:latin typeface="+mj-lt"/>
              </a:rPr>
              <a:t> – Split and move </a:t>
            </a:r>
            <a:r>
              <a:rPr lang="en-US" sz="2040" dirty="0" err="1">
                <a:latin typeface="+mj-lt"/>
              </a:rPr>
              <a:t>TempDB</a:t>
            </a:r>
            <a:r>
              <a:rPr lang="en-US" sz="2040" dirty="0">
                <a:latin typeface="+mj-lt"/>
              </a:rPr>
              <a:t> to data disks </a:t>
            </a:r>
          </a:p>
          <a:p>
            <a:r>
              <a:rPr lang="en-US" sz="3672" dirty="0">
                <a:solidFill>
                  <a:schemeClr val="tx2"/>
                </a:solidFill>
                <a:latin typeface="Segoe UI" panose="020B0502040204020203" pitchFamily="34" charset="0"/>
              </a:rPr>
              <a:t>Database Recommendations</a:t>
            </a:r>
          </a:p>
          <a:p>
            <a:pPr marL="2429"/>
            <a:r>
              <a:rPr lang="en-US" sz="2040" dirty="0">
                <a:solidFill>
                  <a:schemeClr val="tx1"/>
                </a:solidFill>
              </a:rPr>
              <a:t>Consider using database page compression to reduce I/O</a:t>
            </a:r>
          </a:p>
          <a:p>
            <a:r>
              <a:rPr lang="en-US" sz="3672" dirty="0">
                <a:solidFill>
                  <a:schemeClr val="tx2"/>
                </a:solidFill>
                <a:latin typeface="Segoe UI" panose="020B0502040204020203" pitchFamily="34" charset="0"/>
              </a:rPr>
              <a:t>High Availability Recommendations</a:t>
            </a:r>
          </a:p>
          <a:p>
            <a:pPr marL="2429"/>
            <a:r>
              <a:rPr lang="en-US" sz="2040" dirty="0">
                <a:solidFill>
                  <a:schemeClr val="tx1"/>
                </a:solidFill>
              </a:rPr>
              <a:t>Consider latency between primary and replica when choosing sync mode</a:t>
            </a:r>
          </a:p>
          <a:p>
            <a:pPr marL="2429"/>
            <a:r>
              <a:rPr lang="en-US" sz="2040" dirty="0">
                <a:solidFill>
                  <a:schemeClr val="tx1"/>
                </a:solidFill>
              </a:rPr>
              <a:t>Use Availability Sets</a:t>
            </a:r>
          </a:p>
        </p:txBody>
      </p:sp>
      <p:pic>
        <p:nvPicPr>
          <p:cNvPr id="7" name="Picture 6"/>
          <p:cNvPicPr>
            <a:picLocks noChangeAspect="1"/>
          </p:cNvPicPr>
          <p:nvPr/>
        </p:nvPicPr>
        <p:blipFill>
          <a:blip r:embed="rId3">
            <a:lum bright="70000" contrast="-70000"/>
          </a:blip>
          <a:stretch>
            <a:fillRect/>
          </a:stretch>
        </p:blipFill>
        <p:spPr>
          <a:xfrm>
            <a:off x="10341548" y="3931709"/>
            <a:ext cx="1557896" cy="2020625"/>
          </a:xfrm>
          <a:prstGeom prst="rect">
            <a:avLst/>
          </a:prstGeom>
        </p:spPr>
      </p:pic>
      <p:sp>
        <p:nvSpPr>
          <p:cNvPr id="5" name="TextBox 4"/>
          <p:cNvSpPr txBox="1"/>
          <p:nvPr/>
        </p:nvSpPr>
        <p:spPr>
          <a:xfrm>
            <a:off x="-92425" y="6470911"/>
            <a:ext cx="10862959" cy="288137"/>
          </a:xfrm>
          <a:prstGeom prst="rect">
            <a:avLst/>
          </a:prstGeom>
          <a:noFill/>
        </p:spPr>
        <p:txBody>
          <a:bodyPr wrap="square" lIns="0" tIns="0" rIns="0" bIns="0" rtlCol="0">
            <a:spAutoFit/>
          </a:bodyPr>
          <a:lstStyle/>
          <a:p>
            <a:pPr algn="ctr" defTabSz="932597">
              <a:lnSpc>
                <a:spcPct val="90000"/>
              </a:lnSpc>
              <a:spcBef>
                <a:spcPct val="20000"/>
              </a:spcBef>
              <a:buSzPct val="80000"/>
            </a:pPr>
            <a:r>
              <a:rPr lang="en-US" sz="2040" dirty="0">
                <a:solidFill>
                  <a:srgbClr val="FFFFFF"/>
                </a:solidFill>
              </a:rPr>
              <a:t>SQL Server Performance Whitepaper: </a:t>
            </a:r>
            <a:r>
              <a:rPr lang="en-US" sz="2040" dirty="0">
                <a:solidFill>
                  <a:srgbClr val="FFFFFF"/>
                </a:solidFill>
                <a:hlinkClick r:id="rId4"/>
              </a:rPr>
              <a:t>http://go.microsoft.com/fwlink/?LinkId=306266</a:t>
            </a:r>
            <a:endParaRPr lang="en-US" sz="2040" dirty="0">
              <a:solidFill>
                <a:srgbClr val="FFFFFF"/>
              </a:solidFill>
            </a:endParaRPr>
          </a:p>
        </p:txBody>
      </p:sp>
    </p:spTree>
    <p:extLst>
      <p:ext uri="{BB962C8B-B14F-4D97-AF65-F5344CB8AC3E}">
        <p14:creationId xmlns:p14="http://schemas.microsoft.com/office/powerpoint/2010/main" val="179909375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96" dirty="0">
                <a:latin typeface="Segoe UI Light" panose="020B0502040204020203" pitchFamily="34" charset="0"/>
                <a:cs typeface="Segoe UI Light" panose="020B0502040204020203" pitchFamily="34" charset="0"/>
              </a:rPr>
              <a:t>More on Storage for SQL Server</a:t>
            </a:r>
          </a:p>
        </p:txBody>
      </p:sp>
      <p:sp>
        <p:nvSpPr>
          <p:cNvPr id="3" name="Text Placeholder 2"/>
          <p:cNvSpPr>
            <a:spLocks noGrp="1"/>
          </p:cNvSpPr>
          <p:nvPr>
            <p:ph type="body" sz="quarter" idx="11"/>
          </p:nvPr>
        </p:nvSpPr>
        <p:spPr>
          <a:xfrm>
            <a:off x="275481" y="1468225"/>
            <a:ext cx="11887878" cy="4280568"/>
          </a:xfrm>
        </p:spPr>
        <p:txBody>
          <a:bodyPr>
            <a:noAutofit/>
          </a:bodyPr>
          <a:lstStyle/>
          <a:p>
            <a:r>
              <a:rPr lang="en-US" sz="2856" dirty="0">
                <a:solidFill>
                  <a:schemeClr val="tx2"/>
                </a:solidFill>
                <a:latin typeface="Segoe UI" panose="020B0502040204020203" pitchFamily="34" charset="0"/>
              </a:rPr>
              <a:t>Performance Considerations</a:t>
            </a:r>
          </a:p>
          <a:p>
            <a:r>
              <a:rPr lang="en-US" sz="2040" dirty="0">
                <a:solidFill>
                  <a:schemeClr val="tx1"/>
                </a:solidFill>
              </a:rPr>
              <a:t>Do not use the temporary disk (D</a:t>
            </a:r>
            <a:r>
              <a:rPr lang="en-US" sz="2040" dirty="0">
                <a:solidFill>
                  <a:schemeClr val="tx1"/>
                </a:solidFill>
                <a:sym typeface="Wingdings" panose="05000000000000000000" pitchFamily="2" charset="2"/>
              </a:rPr>
              <a:t>:\) (including for </a:t>
            </a:r>
            <a:r>
              <a:rPr lang="en-US" sz="2040" dirty="0" err="1">
                <a:solidFill>
                  <a:schemeClr val="tx1"/>
                </a:solidFill>
                <a:sym typeface="Wingdings" panose="05000000000000000000" pitchFamily="2" charset="2"/>
              </a:rPr>
              <a:t>TempDB</a:t>
            </a:r>
            <a:r>
              <a:rPr lang="en-US" sz="2040" dirty="0">
                <a:solidFill>
                  <a:schemeClr val="tx1"/>
                </a:solidFill>
                <a:sym typeface="Wingdings" panose="05000000000000000000" pitchFamily="2" charset="2"/>
              </a:rPr>
              <a:t>)</a:t>
            </a:r>
          </a:p>
          <a:p>
            <a:r>
              <a:rPr lang="en-US" sz="2040" dirty="0">
                <a:solidFill>
                  <a:schemeClr val="tx1"/>
                </a:solidFill>
              </a:rPr>
              <a:t>Use SQL file groups across multiple disks instead of disk striping</a:t>
            </a:r>
          </a:p>
          <a:p>
            <a:r>
              <a:rPr lang="en-US" sz="2040" dirty="0">
                <a:solidFill>
                  <a:schemeClr val="tx1"/>
                </a:solidFill>
              </a:rPr>
              <a:t>Put logs, data and backup on separate disks </a:t>
            </a:r>
          </a:p>
          <a:p>
            <a:r>
              <a:rPr lang="en-US" sz="2040" dirty="0">
                <a:solidFill>
                  <a:schemeClr val="tx1"/>
                </a:solidFill>
              </a:rPr>
              <a:t>Disable geo-replication on storage account for consistency</a:t>
            </a:r>
          </a:p>
          <a:p>
            <a:r>
              <a:rPr lang="en-US" sz="2040" dirty="0">
                <a:solidFill>
                  <a:schemeClr val="tx1"/>
                </a:solidFill>
              </a:rPr>
              <a:t>Remember storage account capacity planning.</a:t>
            </a:r>
          </a:p>
          <a:p>
            <a:r>
              <a:rPr lang="en-US" sz="2040" dirty="0">
                <a:solidFill>
                  <a:schemeClr val="tx1"/>
                </a:solidFill>
              </a:rPr>
              <a:t>20,000 IOPS per Storage Account – 500 IOPS per disk</a:t>
            </a:r>
          </a:p>
          <a:p>
            <a:pPr marL="2429"/>
            <a:r>
              <a:rPr lang="en-US" sz="2040" dirty="0">
                <a:solidFill>
                  <a:schemeClr val="tx1"/>
                </a:solidFill>
              </a:rPr>
              <a:t>Consider compressing any data files when transferring in/out of Windows Azure.</a:t>
            </a:r>
          </a:p>
          <a:p>
            <a:r>
              <a:rPr lang="en-US" sz="2856" dirty="0">
                <a:solidFill>
                  <a:schemeClr val="tx2"/>
                </a:solidFill>
                <a:latin typeface="+mn-lt"/>
              </a:rPr>
              <a:t>Scale Out Not Up</a:t>
            </a:r>
          </a:p>
          <a:p>
            <a:pPr lvl="1"/>
            <a:r>
              <a:rPr lang="en-US" sz="2040" dirty="0">
                <a:latin typeface="+mj-lt"/>
              </a:rPr>
              <a:t>Move content databases to separate SQL Servers</a:t>
            </a:r>
          </a:p>
          <a:p>
            <a:pPr lvl="1"/>
            <a:r>
              <a:rPr lang="en-US" sz="2040" dirty="0">
                <a:latin typeface="+mj-lt"/>
              </a:rPr>
              <a:t>Move search databases to separate SQL Servers</a:t>
            </a:r>
          </a:p>
          <a:p>
            <a:pPr lvl="1"/>
            <a:r>
              <a:rPr lang="en-US" sz="2040" dirty="0">
                <a:latin typeface="+mj-lt"/>
              </a:rPr>
              <a:t>Add more WFE for scaling SharePoint services</a:t>
            </a:r>
          </a:p>
          <a:p>
            <a:pPr lvl="1"/>
            <a:r>
              <a:rPr lang="en-US" sz="2040" dirty="0">
                <a:latin typeface="+mj-lt"/>
              </a:rPr>
              <a:t>Add dedicated Search Servers and SQL Server</a:t>
            </a:r>
          </a:p>
          <a:p>
            <a:endParaRPr lang="en-US" sz="1836" dirty="0"/>
          </a:p>
        </p:txBody>
      </p:sp>
      <p:pic>
        <p:nvPicPr>
          <p:cNvPr id="5" name="Picture 4"/>
          <p:cNvPicPr>
            <a:picLocks noChangeAspect="1"/>
          </p:cNvPicPr>
          <p:nvPr/>
        </p:nvPicPr>
        <p:blipFill>
          <a:blip r:embed="rId3">
            <a:biLevel thresh="25000"/>
          </a:blip>
          <a:stretch>
            <a:fillRect/>
          </a:stretch>
        </p:blipFill>
        <p:spPr>
          <a:xfrm>
            <a:off x="9800031" y="2242619"/>
            <a:ext cx="1941005" cy="1365891"/>
          </a:xfrm>
          <a:prstGeom prst="rect">
            <a:avLst/>
          </a:prstGeom>
        </p:spPr>
      </p:pic>
      <p:sp>
        <p:nvSpPr>
          <p:cNvPr id="6" name="TextBox 5"/>
          <p:cNvSpPr txBox="1"/>
          <p:nvPr/>
        </p:nvSpPr>
        <p:spPr>
          <a:xfrm>
            <a:off x="-92425" y="6470911"/>
            <a:ext cx="10862959" cy="288137"/>
          </a:xfrm>
          <a:prstGeom prst="rect">
            <a:avLst/>
          </a:prstGeom>
          <a:noFill/>
        </p:spPr>
        <p:txBody>
          <a:bodyPr wrap="square" lIns="0" tIns="0" rIns="0" bIns="0" rtlCol="0">
            <a:spAutoFit/>
          </a:bodyPr>
          <a:lstStyle/>
          <a:p>
            <a:pPr algn="ctr" defTabSz="932597">
              <a:lnSpc>
                <a:spcPct val="90000"/>
              </a:lnSpc>
              <a:spcBef>
                <a:spcPct val="20000"/>
              </a:spcBef>
              <a:buSzPct val="80000"/>
            </a:pPr>
            <a:r>
              <a:rPr lang="en-US" sz="2040" dirty="0">
                <a:solidFill>
                  <a:srgbClr val="FFFFFF"/>
                </a:solidFill>
              </a:rPr>
              <a:t>SQL Server Performance Whitepaper: </a:t>
            </a:r>
            <a:r>
              <a:rPr lang="en-US" sz="2040" dirty="0">
                <a:solidFill>
                  <a:srgbClr val="FFFFFF"/>
                </a:solidFill>
                <a:hlinkClick r:id="rId4"/>
              </a:rPr>
              <a:t>http://go.microsoft.com/fwlink/?LinkId=306266</a:t>
            </a:r>
            <a:endParaRPr lang="en-US" sz="2040" dirty="0">
              <a:solidFill>
                <a:srgbClr val="FFFFFF"/>
              </a:solidFill>
            </a:endParaRPr>
          </a:p>
        </p:txBody>
      </p:sp>
    </p:spTree>
    <p:extLst>
      <p:ext uri="{BB962C8B-B14F-4D97-AF65-F5344CB8AC3E}">
        <p14:creationId xmlns:p14="http://schemas.microsoft.com/office/powerpoint/2010/main" val="426822084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Capacity and Planning</a:t>
            </a:r>
            <a:endParaRPr lang="en-US" dirty="0"/>
          </a:p>
        </p:txBody>
      </p:sp>
      <p:sp>
        <p:nvSpPr>
          <p:cNvPr id="3" name="Text Placeholder 2"/>
          <p:cNvSpPr>
            <a:spLocks noGrp="1"/>
          </p:cNvSpPr>
          <p:nvPr>
            <p:ph type="body" sz="quarter" idx="11"/>
          </p:nvPr>
        </p:nvSpPr>
        <p:spPr>
          <a:xfrm>
            <a:off x="275481" y="1212849"/>
            <a:ext cx="11887878" cy="5718408"/>
          </a:xfrm>
        </p:spPr>
        <p:txBody>
          <a:bodyPr/>
          <a:lstStyle/>
          <a:p>
            <a:r>
              <a:rPr lang="en-US" sz="3264" dirty="0"/>
              <a:t>Each Disk up to 500 IOPS</a:t>
            </a:r>
          </a:p>
          <a:p>
            <a:endParaRPr lang="en-US" dirty="0" smtClean="0"/>
          </a:p>
          <a:p>
            <a:endParaRPr lang="en-US" dirty="0" smtClean="0"/>
          </a:p>
          <a:p>
            <a:endParaRPr lang="en-US" dirty="0"/>
          </a:p>
          <a:p>
            <a:endParaRPr lang="en-US" dirty="0" smtClean="0"/>
          </a:p>
          <a:p>
            <a:endParaRPr lang="en-US" dirty="0"/>
          </a:p>
          <a:p>
            <a:endParaRPr lang="en-US" dirty="0" smtClean="0"/>
          </a:p>
          <a:p>
            <a:r>
              <a:rPr lang="en-US" sz="3672" dirty="0"/>
              <a:t>IOPS Per Storage Account 20,000</a:t>
            </a:r>
          </a:p>
          <a:p>
            <a:pPr marL="342834" lvl="1"/>
            <a:r>
              <a:rPr lang="en-US" dirty="0" smtClean="0"/>
              <a:t>Supports up to 40 data disks using maximum IOPS per disk</a:t>
            </a:r>
            <a:endParaRPr lang="en-US" dirty="0"/>
          </a:p>
        </p:txBody>
      </p:sp>
      <p:graphicFrame>
        <p:nvGraphicFramePr>
          <p:cNvPr id="4" name="Table 3"/>
          <p:cNvGraphicFramePr>
            <a:graphicFrameLocks noGrp="1"/>
          </p:cNvGraphicFramePr>
          <p:nvPr>
            <p:extLst/>
          </p:nvPr>
        </p:nvGraphicFramePr>
        <p:xfrm>
          <a:off x="812704" y="2198629"/>
          <a:ext cx="10612571" cy="2659038"/>
        </p:xfrm>
        <a:graphic>
          <a:graphicData uri="http://schemas.openxmlformats.org/drawingml/2006/table">
            <a:tbl>
              <a:tblPr firstRow="1" firstCol="1" bandRow="1">
                <a:tableStyleId>{5C22544A-7EE6-4342-B048-85BDC9FD1C3A}</a:tableStyleId>
              </a:tblPr>
              <a:tblGrid>
                <a:gridCol w="1316427"/>
                <a:gridCol w="1356743"/>
                <a:gridCol w="1668869"/>
                <a:gridCol w="1247633"/>
                <a:gridCol w="1685383"/>
                <a:gridCol w="1668758"/>
                <a:gridCol w="1668758"/>
              </a:tblGrid>
              <a:tr h="670011">
                <a:tc>
                  <a:txBody>
                    <a:bodyPr/>
                    <a:lstStyle/>
                    <a:p>
                      <a:endParaRPr lang="en-US" sz="1600" dirty="0">
                        <a:effectLst/>
                        <a:latin typeface="Calibri" panose="020F0502020204030204" pitchFamily="34" charset="0"/>
                      </a:endParaRPr>
                    </a:p>
                  </a:txBody>
                  <a:tcPr marL="45357" marR="45357" marT="0" marB="0"/>
                </a:tc>
                <a:tc gridSpan="2">
                  <a:txBody>
                    <a:bodyPr/>
                    <a:lstStyle/>
                    <a:p>
                      <a:pPr marL="0" marR="0" algn="ctr">
                        <a:lnSpc>
                          <a:spcPct val="115000"/>
                        </a:lnSpc>
                        <a:spcBef>
                          <a:spcPts val="0"/>
                        </a:spcBef>
                        <a:spcAft>
                          <a:spcPts val="0"/>
                        </a:spcAft>
                      </a:pPr>
                      <a:r>
                        <a:rPr lang="it-IT" sz="1600" dirty="0">
                          <a:effectLst/>
                        </a:rPr>
                        <a:t>Random I/O </a:t>
                      </a:r>
                      <a:br>
                        <a:rPr lang="it-IT" sz="1600" dirty="0">
                          <a:effectLst/>
                        </a:rPr>
                      </a:br>
                      <a:r>
                        <a:rPr lang="it-IT" sz="1600" dirty="0">
                          <a:effectLst/>
                        </a:rPr>
                        <a:t>(8 KB Pages)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rPr>
                        <a:t>Sequential I/O </a:t>
                      </a:r>
                      <a:br>
                        <a:rPr lang="en-US" sz="1600" dirty="0">
                          <a:effectLst/>
                        </a:rPr>
                      </a:br>
                      <a:r>
                        <a:rPr lang="en-US" sz="1600" dirty="0">
                          <a:effectLst/>
                        </a:rPr>
                        <a:t>(64 KB Extents)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hMerge="1">
                  <a:txBody>
                    <a:bodyPr/>
                    <a:lstStyle/>
                    <a:p>
                      <a:pPr marL="0" marR="0" algn="ctr">
                        <a:lnSpc>
                          <a:spcPct val="115000"/>
                        </a:lnSpc>
                        <a:spcBef>
                          <a:spcPts val="0"/>
                        </a:spcBef>
                        <a:spcAft>
                          <a:spcPts val="0"/>
                        </a:spcAft>
                      </a:pP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a:tc>
                <a:tc gridSpan="2">
                  <a:txBody>
                    <a:bodyPr/>
                    <a:lstStyle/>
                    <a:p>
                      <a:pPr marL="0" marR="0" algn="ctr">
                        <a:lnSpc>
                          <a:spcPct val="115000"/>
                        </a:lnSpc>
                        <a:spcBef>
                          <a:spcPts val="0"/>
                        </a:spcBef>
                        <a:spcAft>
                          <a:spcPts val="0"/>
                        </a:spcAft>
                      </a:pPr>
                      <a:r>
                        <a:rPr lang="en-US" sz="1600">
                          <a:effectLst/>
                        </a:rPr>
                        <a:t>Sequential I/O</a:t>
                      </a:r>
                    </a:p>
                    <a:p>
                      <a:pPr marL="0" marR="0" algn="ctr">
                        <a:lnSpc>
                          <a:spcPct val="115000"/>
                        </a:lnSpc>
                        <a:spcBef>
                          <a:spcPts val="0"/>
                        </a:spcBef>
                        <a:spcAft>
                          <a:spcPts val="0"/>
                        </a:spcAft>
                      </a:pPr>
                      <a:r>
                        <a:rPr lang="en-US" sz="1600">
                          <a:effectLst/>
                        </a:rPr>
                        <a:t>(256 KB Blocks)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hMerge="1">
                  <a:txBody>
                    <a:bodyPr/>
                    <a:lstStyle/>
                    <a:p>
                      <a:endParaRPr lang="en-US"/>
                    </a:p>
                  </a:txBody>
                  <a:tcPr/>
                </a:tc>
              </a:tr>
              <a:tr h="631434">
                <a:tc>
                  <a:txBody>
                    <a:bodyPr/>
                    <a:lstStyle/>
                    <a:p>
                      <a:endParaRPr lang="en-US" sz="1600">
                        <a:effectLst/>
                        <a:latin typeface="Calibri" panose="020F0502020204030204" pitchFamily="34" charset="0"/>
                      </a:endParaRPr>
                    </a:p>
                  </a:txBody>
                  <a:tcPr marL="45357" marR="45357" marT="0" marB="0"/>
                </a:tc>
                <a:tc>
                  <a:txBody>
                    <a:bodyPr/>
                    <a:lstStyle/>
                    <a:p>
                      <a:pPr marL="0" marR="0" algn="ctr">
                        <a:lnSpc>
                          <a:spcPct val="115000"/>
                        </a:lnSpc>
                        <a:spcBef>
                          <a:spcPts val="0"/>
                        </a:spcBef>
                        <a:spcAft>
                          <a:spcPts val="0"/>
                        </a:spcAft>
                      </a:pPr>
                      <a:r>
                        <a:rPr lang="en-US" sz="1600" dirty="0">
                          <a:effectLst/>
                        </a:rPr>
                        <a:t>Reads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Writes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Reads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Writes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Reads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Writes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r>
              <a:tr h="599871">
                <a:tc>
                  <a:txBody>
                    <a:bodyPr/>
                    <a:lstStyle/>
                    <a:p>
                      <a:pPr marL="0" marR="0">
                        <a:lnSpc>
                          <a:spcPct val="115000"/>
                        </a:lnSpc>
                        <a:spcBef>
                          <a:spcPts val="0"/>
                        </a:spcBef>
                        <a:spcAft>
                          <a:spcPts val="0"/>
                        </a:spcAft>
                      </a:pPr>
                      <a:r>
                        <a:rPr lang="en-US" sz="1600">
                          <a:effectLst/>
                        </a:rPr>
                        <a:t>IOPS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500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500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500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300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300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300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r>
              <a:tr h="757722">
                <a:tc>
                  <a:txBody>
                    <a:bodyPr/>
                    <a:lstStyle/>
                    <a:p>
                      <a:pPr marL="0" marR="0">
                        <a:lnSpc>
                          <a:spcPct val="115000"/>
                        </a:lnSpc>
                        <a:spcBef>
                          <a:spcPts val="0"/>
                        </a:spcBef>
                        <a:spcAft>
                          <a:spcPts val="0"/>
                        </a:spcAft>
                      </a:pPr>
                      <a:r>
                        <a:rPr lang="en-US" sz="1600">
                          <a:effectLst/>
                        </a:rPr>
                        <a:t>Bandwidth</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a:effectLst/>
                        </a:rPr>
                        <a:t>4 MB/s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4 MB/s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30 MB/s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20 MB/s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70 MB/s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c>
                  <a:txBody>
                    <a:bodyPr/>
                    <a:lstStyle/>
                    <a:p>
                      <a:pPr marL="0" marR="0" algn="ctr">
                        <a:lnSpc>
                          <a:spcPct val="115000"/>
                        </a:lnSpc>
                        <a:spcBef>
                          <a:spcPts val="0"/>
                        </a:spcBef>
                        <a:spcAft>
                          <a:spcPts val="0"/>
                        </a:spcAft>
                      </a:pPr>
                      <a:r>
                        <a:rPr lang="en-US" sz="1600" dirty="0">
                          <a:effectLst/>
                        </a:rPr>
                        <a:t>70 MB/s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45357" marR="45357" marT="0" marB="0"/>
                </a:tc>
              </a:tr>
            </a:tbl>
          </a:graphicData>
        </a:graphic>
      </p:graphicFrame>
    </p:spTree>
    <p:extLst>
      <p:ext uri="{BB962C8B-B14F-4D97-AF65-F5344CB8AC3E}">
        <p14:creationId xmlns:p14="http://schemas.microsoft.com/office/powerpoint/2010/main" val="41453170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8139" y="294677"/>
            <a:ext cx="11887454" cy="918032"/>
          </a:xfrm>
        </p:spPr>
        <p:txBody>
          <a:bodyPr>
            <a:normAutofit/>
          </a:bodyPr>
          <a:lstStyle/>
          <a:p>
            <a:r>
              <a:rPr lang="en-US" sz="4896" dirty="0">
                <a:latin typeface="Segoe UI Light" panose="020B0502040204020203" pitchFamily="34" charset="0"/>
                <a:cs typeface="Segoe UI Light" panose="020B0502040204020203" pitchFamily="34" charset="0"/>
              </a:rPr>
              <a:t>SharePoint Cloud Continuum</a:t>
            </a:r>
          </a:p>
        </p:txBody>
      </p:sp>
      <p:sp>
        <p:nvSpPr>
          <p:cNvPr id="5" name="Rectangle 4"/>
          <p:cNvSpPr/>
          <p:nvPr/>
        </p:nvSpPr>
        <p:spPr bwMode="auto">
          <a:xfrm rot="5400000" flipV="1">
            <a:off x="4065923" y="578105"/>
            <a:ext cx="3563823" cy="7660680"/>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58284" tIns="29142" rIns="58284" bIns="29142" numCol="1" rtlCol="0" anchor="ctr" anchorCtr="0" compatLnSpc="1">
            <a:prstTxWarp prst="textNoShape">
              <a:avLst/>
            </a:prstTxWarp>
          </a:bodyPr>
          <a:lstStyle/>
          <a:p>
            <a:pPr algn="ctr" defTabSz="582673"/>
            <a:endParaRPr lang="en-US" sz="1147" dirty="0">
              <a:solidFill>
                <a:srgbClr val="FFFFFF"/>
              </a:solidFill>
            </a:endParaRPr>
          </a:p>
        </p:txBody>
      </p:sp>
      <p:pic>
        <p:nvPicPr>
          <p:cNvPr id="6" name="Picture 2" descr="\\eventsql\dvd\Online_ART\DVD_Art_Sept-2-2010\Artwork_Imagery\Shapes\Arrows\White Collection 25 percent opaque - soft shadow\curved arrow 5.pn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GlowEdges/>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604224">
            <a:off x="2927872" y="2046157"/>
            <a:ext cx="6211206" cy="4171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37523" y="6257301"/>
            <a:ext cx="1432644" cy="336335"/>
          </a:xfrm>
          <a:prstGeom prst="rect">
            <a:avLst/>
          </a:prstGeom>
          <a:noFill/>
        </p:spPr>
        <p:txBody>
          <a:bodyPr wrap="none" lIns="0" tIns="0" rIns="0" bIns="0" rtlCol="0">
            <a:spAutoFit/>
          </a:bodyPr>
          <a:lstStyle/>
          <a:p>
            <a:pPr defTabSz="932682"/>
            <a:r>
              <a:rPr lang="en-US" sz="2143" spc="204" dirty="0">
                <a:solidFill>
                  <a:srgbClr val="FFFFFF"/>
                </a:solidFill>
              </a:rPr>
              <a:t>CONTROL</a:t>
            </a:r>
          </a:p>
        </p:txBody>
      </p:sp>
      <p:cxnSp>
        <p:nvCxnSpPr>
          <p:cNvPr id="8" name="Straight Arrow Connector 7"/>
          <p:cNvCxnSpPr/>
          <p:nvPr/>
        </p:nvCxnSpPr>
        <p:spPr>
          <a:xfrm flipV="1">
            <a:off x="9678174" y="2626536"/>
            <a:ext cx="1" cy="3701839"/>
          </a:xfrm>
          <a:prstGeom prst="straightConnector1">
            <a:avLst/>
          </a:prstGeom>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rot="5400000">
            <a:off x="8633272" y="4449621"/>
            <a:ext cx="3001900" cy="396303"/>
          </a:xfrm>
          <a:prstGeom prst="rect">
            <a:avLst/>
          </a:prstGeom>
          <a:noFill/>
        </p:spPr>
        <p:txBody>
          <a:bodyPr wrap="none" lIns="0" tIns="0" rIns="0" bIns="0" rtlCol="0">
            <a:spAutoFit/>
          </a:bodyPr>
          <a:lstStyle/>
          <a:p>
            <a:pPr defTabSz="932682"/>
            <a:r>
              <a:rPr lang="en-US" sz="2525" spc="204" dirty="0">
                <a:solidFill>
                  <a:srgbClr val="FFFFFF"/>
                </a:solidFill>
              </a:rPr>
              <a:t>COST-EFFICIENCY</a:t>
            </a:r>
          </a:p>
        </p:txBody>
      </p:sp>
      <p:cxnSp>
        <p:nvCxnSpPr>
          <p:cNvPr id="10" name="Straight Connector 9"/>
          <p:cNvCxnSpPr/>
          <p:nvPr/>
        </p:nvCxnSpPr>
        <p:spPr>
          <a:xfrm>
            <a:off x="9678172" y="6132011"/>
            <a:ext cx="0" cy="36846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3304006" y="6144273"/>
            <a:ext cx="0" cy="17196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rot="5400000">
            <a:off x="4987905" y="6231317"/>
            <a:ext cx="17408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rot="5400000">
            <a:off x="5908550" y="6231317"/>
            <a:ext cx="17408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rot="5400000">
            <a:off x="7749840" y="6231317"/>
            <a:ext cx="17408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rot="5400000">
            <a:off x="8670485" y="6231317"/>
            <a:ext cx="17408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rot="5400000">
            <a:off x="4067260" y="6231317"/>
            <a:ext cx="17408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a:off x="2717933" y="6185916"/>
            <a:ext cx="7218674" cy="0"/>
          </a:xfrm>
          <a:prstGeom prst="straightConnector1">
            <a:avLst/>
          </a:prstGeom>
          <a:ln/>
        </p:spPr>
        <p:style>
          <a:lnRef idx="1">
            <a:schemeClr val="accent6"/>
          </a:lnRef>
          <a:fillRef idx="0">
            <a:schemeClr val="accent6"/>
          </a:fillRef>
          <a:effectRef idx="0">
            <a:schemeClr val="accent6"/>
          </a:effectRef>
          <a:fontRef idx="minor">
            <a:schemeClr val="tx1"/>
          </a:fontRef>
        </p:style>
      </p:cxnSp>
      <p:grpSp>
        <p:nvGrpSpPr>
          <p:cNvPr id="18" name="Group 17"/>
          <p:cNvGrpSpPr/>
          <p:nvPr/>
        </p:nvGrpSpPr>
        <p:grpSpPr>
          <a:xfrm>
            <a:off x="2017492" y="3427249"/>
            <a:ext cx="7597058" cy="1844098"/>
            <a:chOff x="374210" y="2876654"/>
            <a:chExt cx="12805067" cy="2892211"/>
          </a:xfrm>
        </p:grpSpPr>
        <p:cxnSp>
          <p:nvCxnSpPr>
            <p:cNvPr id="19" name="Straight Arrow Connector 18"/>
            <p:cNvCxnSpPr/>
            <p:nvPr/>
          </p:nvCxnSpPr>
          <p:spPr>
            <a:xfrm flipV="1">
              <a:off x="374210" y="2876654"/>
              <a:ext cx="12805067" cy="11559"/>
            </a:xfrm>
            <a:prstGeom prst="straightConnector1">
              <a:avLst/>
            </a:prstGeom>
            <a:ln w="9525">
              <a:solidFill>
                <a:srgbClr val="23B5E9"/>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4210" y="5757306"/>
              <a:ext cx="12805067" cy="11559"/>
            </a:xfrm>
            <a:prstGeom prst="straightConnector1">
              <a:avLst/>
            </a:prstGeom>
            <a:ln w="9525">
              <a:solidFill>
                <a:srgbClr val="23B5E9"/>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4210" y="4309375"/>
              <a:ext cx="12805067" cy="11559"/>
            </a:xfrm>
            <a:prstGeom prst="straightConnector1">
              <a:avLst/>
            </a:prstGeom>
            <a:ln w="9525">
              <a:solidFill>
                <a:srgbClr val="23B5E9"/>
              </a:solidFill>
              <a:prstDash val="lgDash"/>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rot="5400000">
            <a:off x="6829195" y="6231317"/>
            <a:ext cx="174087" cy="0"/>
          </a:xfrm>
          <a:prstGeom prst="line">
            <a:avLst/>
          </a:prstGeom>
          <a:ln/>
        </p:spPr>
        <p:style>
          <a:lnRef idx="1">
            <a:schemeClr val="accent6"/>
          </a:lnRef>
          <a:fillRef idx="0">
            <a:schemeClr val="accent6"/>
          </a:fillRef>
          <a:effectRef idx="0">
            <a:schemeClr val="accent6"/>
          </a:effectRef>
          <a:fontRef idx="minor">
            <a:schemeClr val="tx1"/>
          </a:fontRef>
        </p:style>
      </p:cxnSp>
      <p:sp>
        <p:nvSpPr>
          <p:cNvPr id="23" name="Diamond 22"/>
          <p:cNvSpPr/>
          <p:nvPr/>
        </p:nvSpPr>
        <p:spPr bwMode="auto">
          <a:xfrm>
            <a:off x="5822136" y="5169381"/>
            <a:ext cx="183089" cy="196560"/>
          </a:xfrm>
          <a:prstGeom prst="diamond">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58284" tIns="29142" rIns="58284" bIns="29142" numCol="1" rtlCol="0" anchor="ctr" anchorCtr="0" compatLnSpc="1">
            <a:prstTxWarp prst="textNoShape">
              <a:avLst/>
            </a:prstTxWarp>
          </a:bodyPr>
          <a:lstStyle/>
          <a:p>
            <a:pPr algn="ctr" defTabSz="582673"/>
            <a:endParaRPr lang="en-US" sz="1147" dirty="0">
              <a:solidFill>
                <a:srgbClr val="FFFFFF"/>
              </a:solidFill>
            </a:endParaRPr>
          </a:p>
        </p:txBody>
      </p:sp>
      <p:cxnSp>
        <p:nvCxnSpPr>
          <p:cNvPr id="24" name="Straight Connector 23"/>
          <p:cNvCxnSpPr/>
          <p:nvPr/>
        </p:nvCxnSpPr>
        <p:spPr>
          <a:xfrm>
            <a:off x="9662252" y="4340762"/>
            <a:ext cx="174042"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9662252" y="3419878"/>
            <a:ext cx="174042"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Straight Connector 25"/>
          <p:cNvCxnSpPr/>
          <p:nvPr/>
        </p:nvCxnSpPr>
        <p:spPr>
          <a:xfrm>
            <a:off x="9662252" y="5261648"/>
            <a:ext cx="174042"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9642151" y="2684238"/>
            <a:ext cx="174042" cy="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28" name="Group 27"/>
          <p:cNvGrpSpPr/>
          <p:nvPr/>
        </p:nvGrpSpPr>
        <p:grpSpPr>
          <a:xfrm>
            <a:off x="1744814" y="4052460"/>
            <a:ext cx="3020463" cy="2012912"/>
            <a:chOff x="4739050" y="621983"/>
            <a:chExt cx="2961507" cy="2170636"/>
          </a:xfrm>
        </p:grpSpPr>
        <p:sp>
          <p:nvSpPr>
            <p:cNvPr id="29" name="TextBox 28"/>
            <p:cNvSpPr txBox="1"/>
            <p:nvPr/>
          </p:nvSpPr>
          <p:spPr>
            <a:xfrm>
              <a:off x="5438256" y="1576863"/>
              <a:ext cx="2256519" cy="584900"/>
            </a:xfrm>
            <a:prstGeom prst="rect">
              <a:avLst/>
            </a:prstGeom>
            <a:noFill/>
          </p:spPr>
          <p:txBody>
            <a:bodyPr wrap="square" rtlCol="0">
              <a:spAutoFit/>
            </a:bodyPr>
            <a:lstStyle/>
            <a:p>
              <a:pPr algn="ctr" defTabSz="932682"/>
              <a:r>
                <a:rPr lang="en-US" sz="1428" b="1" dirty="0">
                  <a:solidFill>
                    <a:srgbClr val="FFFFFF"/>
                  </a:solidFill>
                </a:rPr>
                <a:t>SharePoint</a:t>
              </a:r>
            </a:p>
            <a:p>
              <a:pPr algn="ctr" defTabSz="932682"/>
              <a:r>
                <a:rPr lang="en-US" sz="1428" b="1" dirty="0">
                  <a:solidFill>
                    <a:srgbClr val="FFFFFF"/>
                  </a:solidFill>
                </a:rPr>
                <a:t>(On-premises)</a:t>
              </a:r>
            </a:p>
          </p:txBody>
        </p:sp>
        <p:sp>
          <p:nvSpPr>
            <p:cNvPr id="30" name="TextBox 29"/>
            <p:cNvSpPr txBox="1"/>
            <p:nvPr/>
          </p:nvSpPr>
          <p:spPr>
            <a:xfrm>
              <a:off x="5508406" y="2349184"/>
              <a:ext cx="2192151" cy="443435"/>
            </a:xfrm>
            <a:prstGeom prst="rect">
              <a:avLst/>
            </a:prstGeom>
            <a:noFill/>
            <a:ln>
              <a:noFill/>
            </a:ln>
          </p:spPr>
          <p:txBody>
            <a:bodyPr wrap="square" rtlCol="0">
              <a:spAutoFit/>
            </a:bodyPr>
            <a:lstStyle/>
            <a:p>
              <a:pPr marL="131182" indent="-131182" defTabSz="932682">
                <a:lnSpc>
                  <a:spcPct val="90000"/>
                </a:lnSpc>
                <a:spcBef>
                  <a:spcPct val="20000"/>
                </a:spcBef>
                <a:buFont typeface="Arial" pitchFamily="34" charset="0"/>
                <a:buChar char="•"/>
                <a:defRPr/>
              </a:pPr>
              <a:r>
                <a:rPr lang="en-US" sz="1122" b="1" dirty="0">
                  <a:solidFill>
                    <a:srgbClr val="505050"/>
                  </a:solidFill>
                </a:rPr>
                <a:t> </a:t>
              </a:r>
              <a:r>
                <a:rPr lang="en-US" sz="1122" b="1" dirty="0">
                  <a:solidFill>
                    <a:srgbClr val="FFFFFF"/>
                  </a:solidFill>
                </a:rPr>
                <a:t>SharePoint</a:t>
              </a:r>
            </a:p>
            <a:p>
              <a:pPr defTabSz="932682">
                <a:lnSpc>
                  <a:spcPct val="90000"/>
                </a:lnSpc>
                <a:spcBef>
                  <a:spcPct val="20000"/>
                </a:spcBef>
                <a:defRPr/>
              </a:pPr>
              <a:endParaRPr lang="en-US" sz="918" b="1" dirty="0">
                <a:solidFill>
                  <a:srgbClr val="505050"/>
                </a:solidFill>
              </a:endParaRPr>
            </a:p>
          </p:txBody>
        </p:sp>
        <p:sp>
          <p:nvSpPr>
            <p:cNvPr id="31" name="TextBox 30"/>
            <p:cNvSpPr txBox="1"/>
            <p:nvPr/>
          </p:nvSpPr>
          <p:spPr>
            <a:xfrm>
              <a:off x="4739050" y="621983"/>
              <a:ext cx="2401682" cy="909366"/>
            </a:xfrm>
            <a:prstGeom prst="rect">
              <a:avLst/>
            </a:prstGeom>
            <a:solidFill>
              <a:schemeClr val="accent2"/>
            </a:solidFill>
            <a:ln>
              <a:noFill/>
            </a:ln>
          </p:spPr>
          <p:txBody>
            <a:bodyPr wrap="square" rtlCol="0">
              <a:spAutoFit/>
            </a:bodyPr>
            <a:lstStyle/>
            <a:p>
              <a:pPr defTabSz="932682"/>
              <a:r>
                <a:rPr lang="en-US" sz="1632" b="1" dirty="0">
                  <a:solidFill>
                    <a:srgbClr val="FFFFFF"/>
                  </a:solidFill>
                </a:rPr>
                <a:t>Value Prop</a:t>
              </a:r>
            </a:p>
            <a:p>
              <a:pPr marL="0" lvl="1" defTabSz="932682">
                <a:lnSpc>
                  <a:spcPct val="90000"/>
                </a:lnSpc>
                <a:spcBef>
                  <a:spcPct val="20000"/>
                </a:spcBef>
                <a:tabLst>
                  <a:tab pos="44942" algn="l"/>
                </a:tabLst>
                <a:defRPr/>
              </a:pPr>
              <a:r>
                <a:rPr lang="en-US" sz="1428" dirty="0">
                  <a:solidFill>
                    <a:srgbClr val="FFFFFF"/>
                  </a:solidFill>
                </a:rPr>
                <a:t>Full h/w control – size/scale</a:t>
              </a:r>
            </a:p>
            <a:p>
              <a:pPr marL="0" lvl="1" defTabSz="932682">
                <a:lnSpc>
                  <a:spcPct val="90000"/>
                </a:lnSpc>
                <a:spcBef>
                  <a:spcPct val="20000"/>
                </a:spcBef>
                <a:tabLst>
                  <a:tab pos="44942" algn="l"/>
                </a:tabLst>
                <a:defRPr/>
              </a:pPr>
              <a:r>
                <a:rPr lang="en-US" sz="1428" dirty="0">
                  <a:solidFill>
                    <a:srgbClr val="FFFFFF"/>
                  </a:solidFill>
                </a:rPr>
                <a:t>Roll-your-own HA/DR/scale</a:t>
              </a:r>
            </a:p>
          </p:txBody>
        </p:sp>
      </p:grpSp>
      <p:sp>
        <p:nvSpPr>
          <p:cNvPr id="32" name="Diamond 31"/>
          <p:cNvSpPr/>
          <p:nvPr/>
        </p:nvSpPr>
        <p:spPr bwMode="auto">
          <a:xfrm>
            <a:off x="3555837" y="5539482"/>
            <a:ext cx="183089" cy="196560"/>
          </a:xfrm>
          <a:prstGeom prst="diamond">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58284" tIns="29142" rIns="58284" bIns="29142" numCol="1" rtlCol="0" anchor="ctr" anchorCtr="0" compatLnSpc="1">
            <a:prstTxWarp prst="textNoShape">
              <a:avLst/>
            </a:prstTxWarp>
          </a:bodyPr>
          <a:lstStyle/>
          <a:p>
            <a:pPr algn="ctr" defTabSz="582673"/>
            <a:endParaRPr lang="en-US" sz="1147" dirty="0">
              <a:solidFill>
                <a:srgbClr val="FFFFFF"/>
              </a:solidFill>
            </a:endParaRPr>
          </a:p>
        </p:txBody>
      </p:sp>
      <p:grpSp>
        <p:nvGrpSpPr>
          <p:cNvPr id="33" name="Group 32"/>
          <p:cNvGrpSpPr/>
          <p:nvPr/>
        </p:nvGrpSpPr>
        <p:grpSpPr>
          <a:xfrm>
            <a:off x="4426380" y="3731432"/>
            <a:ext cx="3149693" cy="2159025"/>
            <a:chOff x="2584596" y="1519096"/>
            <a:chExt cx="3088219" cy="2351478"/>
          </a:xfrm>
        </p:grpSpPr>
        <p:sp>
          <p:nvSpPr>
            <p:cNvPr id="34" name="TextBox 33"/>
            <p:cNvSpPr txBox="1"/>
            <p:nvPr/>
          </p:nvSpPr>
          <p:spPr>
            <a:xfrm>
              <a:off x="2584596" y="1519096"/>
              <a:ext cx="2634442" cy="1163743"/>
            </a:xfrm>
            <a:prstGeom prst="rect">
              <a:avLst/>
            </a:prstGeom>
            <a:solidFill>
              <a:schemeClr val="tx2"/>
            </a:solidFill>
            <a:ln>
              <a:noFill/>
            </a:ln>
          </p:spPr>
          <p:txBody>
            <a:bodyPr wrap="square" rtlCol="0">
              <a:spAutoFit/>
            </a:bodyPr>
            <a:lstStyle/>
            <a:p>
              <a:pPr defTabSz="932682"/>
              <a:r>
                <a:rPr lang="en-US" sz="1632" b="1" dirty="0">
                  <a:solidFill>
                    <a:srgbClr val="FFFFFF"/>
                  </a:solidFill>
                </a:rPr>
                <a:t>Value Prop</a:t>
              </a:r>
            </a:p>
            <a:p>
              <a:pPr marL="0" lvl="1" defTabSz="932682">
                <a:lnSpc>
                  <a:spcPct val="90000"/>
                </a:lnSpc>
                <a:spcBef>
                  <a:spcPct val="20000"/>
                </a:spcBef>
                <a:tabLst>
                  <a:tab pos="44942" algn="l"/>
                </a:tabLst>
                <a:defRPr/>
              </a:pPr>
              <a:r>
                <a:rPr lang="en-US" sz="1428" dirty="0">
                  <a:solidFill>
                    <a:srgbClr val="FFFFFF"/>
                  </a:solidFill>
                </a:rPr>
                <a:t>100% of API surface area</a:t>
              </a:r>
            </a:p>
            <a:p>
              <a:pPr marL="0" lvl="1" defTabSz="932682">
                <a:lnSpc>
                  <a:spcPct val="90000"/>
                </a:lnSpc>
                <a:spcBef>
                  <a:spcPct val="20000"/>
                </a:spcBef>
                <a:tabLst>
                  <a:tab pos="44942" algn="l"/>
                </a:tabLst>
                <a:defRPr/>
              </a:pPr>
              <a:r>
                <a:rPr lang="en-US" sz="1428" dirty="0">
                  <a:solidFill>
                    <a:srgbClr val="FFFFFF"/>
                  </a:solidFill>
                </a:rPr>
                <a:t>Easy migration of existing apps</a:t>
              </a:r>
            </a:p>
            <a:p>
              <a:pPr marL="0" lvl="1" defTabSz="932682">
                <a:lnSpc>
                  <a:spcPct val="90000"/>
                </a:lnSpc>
                <a:spcBef>
                  <a:spcPct val="20000"/>
                </a:spcBef>
                <a:tabLst>
                  <a:tab pos="44942" algn="l"/>
                </a:tabLst>
                <a:defRPr/>
              </a:pPr>
              <a:r>
                <a:rPr lang="en-US" sz="1428" dirty="0">
                  <a:solidFill>
                    <a:srgbClr val="FFFFFF"/>
                  </a:solidFill>
                </a:rPr>
                <a:t>Roll-your-own HA/DR/scale</a:t>
              </a:r>
            </a:p>
          </p:txBody>
        </p:sp>
        <p:sp>
          <p:nvSpPr>
            <p:cNvPr id="35" name="TextBox 34"/>
            <p:cNvSpPr txBox="1"/>
            <p:nvPr/>
          </p:nvSpPr>
          <p:spPr>
            <a:xfrm>
              <a:off x="2843236" y="2730020"/>
              <a:ext cx="2829579" cy="364107"/>
            </a:xfrm>
            <a:prstGeom prst="rect">
              <a:avLst/>
            </a:prstGeom>
            <a:noFill/>
          </p:spPr>
          <p:txBody>
            <a:bodyPr wrap="square" rtlCol="0">
              <a:spAutoFit/>
            </a:bodyPr>
            <a:lstStyle/>
            <a:p>
              <a:pPr defTabSz="932682"/>
              <a:r>
                <a:rPr lang="en-US" sz="1530" b="1" dirty="0">
                  <a:solidFill>
                    <a:srgbClr val="FFFFFF"/>
                  </a:solidFill>
                </a:rPr>
                <a:t>SharePoint (IaaS)</a:t>
              </a:r>
              <a:endParaRPr lang="en-US" sz="1836" b="1" dirty="0">
                <a:solidFill>
                  <a:srgbClr val="FFFFFF"/>
                </a:solidFill>
              </a:endParaRPr>
            </a:p>
          </p:txBody>
        </p:sp>
        <p:sp>
          <p:nvSpPr>
            <p:cNvPr id="36" name="TextBox 35"/>
            <p:cNvSpPr txBox="1"/>
            <p:nvPr/>
          </p:nvSpPr>
          <p:spPr>
            <a:xfrm>
              <a:off x="3369748" y="3595357"/>
              <a:ext cx="2076461" cy="275217"/>
            </a:xfrm>
            <a:prstGeom prst="rect">
              <a:avLst/>
            </a:prstGeom>
            <a:noFill/>
            <a:ln>
              <a:noFill/>
            </a:ln>
          </p:spPr>
          <p:txBody>
            <a:bodyPr wrap="square" rtlCol="0">
              <a:spAutoFit/>
            </a:bodyPr>
            <a:lstStyle/>
            <a:p>
              <a:pPr marL="131182" indent="-131182" defTabSz="932682">
                <a:lnSpc>
                  <a:spcPct val="90000"/>
                </a:lnSpc>
                <a:spcBef>
                  <a:spcPct val="20000"/>
                </a:spcBef>
                <a:buFont typeface="Arial" pitchFamily="34" charset="0"/>
                <a:buChar char="•"/>
                <a:defRPr/>
              </a:pPr>
              <a:r>
                <a:rPr lang="en-US" sz="1122" b="1" dirty="0">
                  <a:solidFill>
                    <a:srgbClr val="FFFFFF"/>
                  </a:solidFill>
                </a:rPr>
                <a:t> Hosted SharePoint</a:t>
              </a:r>
            </a:p>
          </p:txBody>
        </p:sp>
      </p:grpSp>
      <p:grpSp>
        <p:nvGrpSpPr>
          <p:cNvPr id="37" name="Group 36"/>
          <p:cNvGrpSpPr/>
          <p:nvPr/>
        </p:nvGrpSpPr>
        <p:grpSpPr>
          <a:xfrm>
            <a:off x="7714184" y="1852003"/>
            <a:ext cx="2892655" cy="1534391"/>
            <a:chOff x="1083031" y="1802394"/>
            <a:chExt cx="2836185" cy="1671165"/>
          </a:xfrm>
        </p:grpSpPr>
        <p:sp>
          <p:nvSpPr>
            <p:cNvPr id="38" name="TextBox 37"/>
            <p:cNvSpPr txBox="1"/>
            <p:nvPr/>
          </p:nvSpPr>
          <p:spPr>
            <a:xfrm>
              <a:off x="1083031" y="1802394"/>
              <a:ext cx="2836185" cy="1144367"/>
            </a:xfrm>
            <a:prstGeom prst="rect">
              <a:avLst/>
            </a:prstGeom>
            <a:solidFill>
              <a:schemeClr val="accent3"/>
            </a:solidFill>
            <a:ln>
              <a:noFill/>
            </a:ln>
          </p:spPr>
          <p:txBody>
            <a:bodyPr wrap="square" lIns="54578" tIns="27289" rIns="54578" bIns="27289" rtlCol="0">
              <a:spAutoFit/>
            </a:bodyPr>
            <a:lstStyle/>
            <a:p>
              <a:pPr defTabSz="932682"/>
              <a:r>
                <a:rPr lang="en-US" sz="1632" b="1" dirty="0">
                  <a:solidFill>
                    <a:srgbClr val="FFFFFF"/>
                  </a:solidFill>
                </a:rPr>
                <a:t>Value Prop</a:t>
              </a:r>
            </a:p>
            <a:p>
              <a:pPr marL="0" lvl="1" defTabSz="932682">
                <a:lnSpc>
                  <a:spcPct val="90000"/>
                </a:lnSpc>
                <a:spcBef>
                  <a:spcPct val="20000"/>
                </a:spcBef>
                <a:tabLst>
                  <a:tab pos="44942" algn="l"/>
                </a:tabLst>
                <a:defRPr/>
              </a:pPr>
              <a:r>
                <a:rPr lang="en-US" sz="1428" dirty="0">
                  <a:solidFill>
                    <a:srgbClr val="FFFFFF"/>
                  </a:solidFill>
                </a:rPr>
                <a:t>Auto HA, Fault-Tolerance</a:t>
              </a:r>
            </a:p>
            <a:p>
              <a:pPr marL="0" lvl="1" defTabSz="932682">
                <a:lnSpc>
                  <a:spcPct val="90000"/>
                </a:lnSpc>
                <a:spcBef>
                  <a:spcPct val="20000"/>
                </a:spcBef>
                <a:tabLst>
                  <a:tab pos="44942" algn="l"/>
                </a:tabLst>
                <a:defRPr/>
              </a:pPr>
              <a:r>
                <a:rPr lang="en-US" sz="1428" dirty="0">
                  <a:solidFill>
                    <a:srgbClr val="FFFFFF"/>
                  </a:solidFill>
                </a:rPr>
                <a:t>Friction-free scale</a:t>
              </a:r>
            </a:p>
            <a:p>
              <a:pPr marL="0" lvl="1" defTabSz="932682">
                <a:lnSpc>
                  <a:spcPct val="90000"/>
                </a:lnSpc>
                <a:spcBef>
                  <a:spcPct val="20000"/>
                </a:spcBef>
                <a:tabLst>
                  <a:tab pos="44942" algn="l"/>
                </a:tabLst>
                <a:defRPr/>
              </a:pPr>
              <a:r>
                <a:rPr lang="en-US" sz="1428" dirty="0">
                  <a:solidFill>
                    <a:srgbClr val="FFFFFF"/>
                  </a:solidFill>
                </a:rPr>
                <a:t>Self-provisioning, mgmt. @ scale</a:t>
              </a:r>
              <a:endParaRPr lang="en-US" sz="1632" dirty="0">
                <a:solidFill>
                  <a:srgbClr val="FFFFFF"/>
                </a:solidFill>
              </a:endParaRPr>
            </a:p>
          </p:txBody>
        </p:sp>
        <p:sp>
          <p:nvSpPr>
            <p:cNvPr id="40" name="Rectangle 39"/>
            <p:cNvSpPr/>
            <p:nvPr/>
          </p:nvSpPr>
          <p:spPr>
            <a:xfrm>
              <a:off x="1459735" y="3109452"/>
              <a:ext cx="1763617" cy="364107"/>
            </a:xfrm>
            <a:prstGeom prst="rect">
              <a:avLst/>
            </a:prstGeom>
          </p:spPr>
          <p:txBody>
            <a:bodyPr wrap="none">
              <a:spAutoFit/>
            </a:bodyPr>
            <a:lstStyle/>
            <a:p>
              <a:pPr algn="ctr" defTabSz="932682"/>
              <a:r>
                <a:rPr lang="en-US" sz="1530" b="1" dirty="0">
                  <a:solidFill>
                    <a:srgbClr val="FFFFFF"/>
                  </a:solidFill>
                </a:rPr>
                <a:t>Office 365 (SaaS)</a:t>
              </a:r>
            </a:p>
          </p:txBody>
        </p:sp>
      </p:grpSp>
      <p:sp>
        <p:nvSpPr>
          <p:cNvPr id="41" name="Diamond 40"/>
          <p:cNvSpPr/>
          <p:nvPr/>
        </p:nvSpPr>
        <p:spPr bwMode="auto">
          <a:xfrm>
            <a:off x="7938009" y="4025941"/>
            <a:ext cx="183089" cy="196560"/>
          </a:xfrm>
          <a:prstGeom prst="diamond">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58284" tIns="29142" rIns="58284" bIns="29142" numCol="1" rtlCol="0" anchor="ctr" anchorCtr="0" compatLnSpc="1">
            <a:prstTxWarp prst="textNoShape">
              <a:avLst/>
            </a:prstTxWarp>
          </a:bodyPr>
          <a:lstStyle/>
          <a:p>
            <a:pPr algn="ctr" defTabSz="582673"/>
            <a:endParaRPr lang="en-US" sz="1147" dirty="0">
              <a:solidFill>
                <a:srgbClr val="FFFFFF"/>
              </a:solidFill>
            </a:endParaRPr>
          </a:p>
        </p:txBody>
      </p:sp>
    </p:spTree>
    <p:extLst>
      <p:ext uri="{BB962C8B-B14F-4D97-AF65-F5344CB8AC3E}">
        <p14:creationId xmlns:p14="http://schemas.microsoft.com/office/powerpoint/2010/main" val="320184295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Directory Design Considerations</a:t>
            </a:r>
            <a:endParaRPr lang="en-US" dirty="0"/>
          </a:p>
        </p:txBody>
      </p:sp>
      <p:sp>
        <p:nvSpPr>
          <p:cNvPr id="3" name="Text Placeholder 2"/>
          <p:cNvSpPr>
            <a:spLocks noGrp="1"/>
          </p:cNvSpPr>
          <p:nvPr>
            <p:ph type="body" sz="quarter" idx="11"/>
          </p:nvPr>
        </p:nvSpPr>
        <p:spPr>
          <a:xfrm>
            <a:off x="275481" y="1212849"/>
            <a:ext cx="11887878" cy="6044603"/>
          </a:xfrm>
        </p:spPr>
        <p:txBody>
          <a:bodyPr/>
          <a:lstStyle/>
          <a:p>
            <a:r>
              <a:rPr lang="en-US" dirty="0" smtClean="0">
                <a:solidFill>
                  <a:schemeClr val="tx2"/>
                </a:solidFill>
              </a:rPr>
              <a:t>Should only be deployed in a virtual network</a:t>
            </a:r>
          </a:p>
          <a:p>
            <a:pPr lvl="1"/>
            <a:r>
              <a:rPr lang="en-US" dirty="0" smtClean="0"/>
              <a:t>Predictable and stable IP Addresses </a:t>
            </a:r>
          </a:p>
          <a:p>
            <a:pPr lvl="1"/>
            <a:r>
              <a:rPr lang="en-US" dirty="0" smtClean="0"/>
              <a:t>Specify Static IP to ensure persistence (Set-</a:t>
            </a:r>
            <a:r>
              <a:rPr lang="en-US" dirty="0" err="1" smtClean="0"/>
              <a:t>AzureStaticVNetIP</a:t>
            </a:r>
            <a:r>
              <a:rPr lang="en-US" dirty="0" smtClean="0"/>
              <a:t> in PowerShell)</a:t>
            </a:r>
          </a:p>
          <a:p>
            <a:pPr lvl="1"/>
            <a:r>
              <a:rPr lang="en-US" dirty="0" smtClean="0"/>
              <a:t>Active Directory should be deployed in an AD specific subnet to guarantee the IP address will not be acquired by another virtual machine. </a:t>
            </a:r>
            <a:endParaRPr lang="en-US" dirty="0"/>
          </a:p>
          <a:p>
            <a:endParaRPr lang="en-US" dirty="0" smtClean="0">
              <a:solidFill>
                <a:schemeClr val="tx2"/>
              </a:solidFill>
            </a:endParaRPr>
          </a:p>
          <a:p>
            <a:r>
              <a:rPr lang="en-US" dirty="0" smtClean="0">
                <a:solidFill>
                  <a:schemeClr val="tx2"/>
                </a:solidFill>
              </a:rPr>
              <a:t>DIT / SYSVOL Location</a:t>
            </a:r>
          </a:p>
          <a:p>
            <a:pPr lvl="1"/>
            <a:r>
              <a:rPr lang="en-US" dirty="0" smtClean="0"/>
              <a:t>Deploy </a:t>
            </a:r>
            <a:r>
              <a:rPr lang="en-US" dirty="0"/>
              <a:t>DIT / SYSVOL on a data disk or disable OS Disk </a:t>
            </a:r>
            <a:r>
              <a:rPr lang="en-US" dirty="0" smtClean="0"/>
              <a:t>caching. Default OS Disk (C:) is not acceptable. </a:t>
            </a:r>
          </a:p>
          <a:p>
            <a:endParaRPr lang="en-US" dirty="0" smtClean="0"/>
          </a:p>
          <a:p>
            <a:r>
              <a:rPr lang="en-US" dirty="0" smtClean="0"/>
              <a:t>Guidelines for deploying AD in Azure Virtual Machines</a:t>
            </a:r>
            <a:endParaRPr lang="en-US" dirty="0"/>
          </a:p>
          <a:p>
            <a:r>
              <a:rPr lang="en-US" sz="2856" dirty="0">
                <a:solidFill>
                  <a:schemeClr val="tx1"/>
                </a:solidFill>
                <a:hlinkClick r:id="rId3"/>
              </a:rPr>
              <a:t>http://msdn.microsoft.com/en-us/library/azure/jj156090.aspx</a:t>
            </a:r>
            <a:endParaRPr lang="en-US" sz="2856" dirty="0">
              <a:solidFill>
                <a:schemeClr val="tx1"/>
              </a:solidFill>
            </a:endParaRPr>
          </a:p>
          <a:p>
            <a:endParaRPr lang="en-US" sz="2856" dirty="0"/>
          </a:p>
        </p:txBody>
      </p:sp>
    </p:spTree>
    <p:extLst>
      <p:ext uri="{BB962C8B-B14F-4D97-AF65-F5344CB8AC3E}">
        <p14:creationId xmlns:p14="http://schemas.microsoft.com/office/powerpoint/2010/main" val="3550877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212850"/>
            <a:ext cx="11885514" cy="6566929"/>
          </a:xfrm>
        </p:spPr>
        <p:txBody>
          <a:bodyPr/>
          <a:lstStyle/>
          <a:p>
            <a:pPr marL="0" indent="0">
              <a:buNone/>
            </a:pPr>
            <a:endParaRPr lang="en-US" sz="3264" dirty="0">
              <a:solidFill>
                <a:schemeClr val="accent2"/>
              </a:solidFill>
            </a:endParaRPr>
          </a:p>
          <a:p>
            <a:pPr marL="0" indent="0">
              <a:buNone/>
            </a:pPr>
            <a:r>
              <a:rPr lang="en-US" sz="3264" dirty="0">
                <a:solidFill>
                  <a:schemeClr val="tx2"/>
                </a:solidFill>
              </a:rPr>
              <a:t>Free trial </a:t>
            </a:r>
          </a:p>
          <a:p>
            <a:pPr marL="0" indent="0">
              <a:buNone/>
            </a:pPr>
            <a:r>
              <a:rPr lang="en-US" sz="3264" dirty="0">
                <a:hlinkClick r:id="rId3"/>
              </a:rPr>
              <a:t>http://azure.microsoft.com</a:t>
            </a:r>
            <a:r>
              <a:rPr lang="en-US" sz="3264" dirty="0"/>
              <a:t> $200 of usage for 30 days</a:t>
            </a:r>
          </a:p>
          <a:p>
            <a:endParaRPr lang="en-US" sz="3264" dirty="0"/>
          </a:p>
          <a:p>
            <a:pPr marL="0" indent="0">
              <a:buNone/>
            </a:pPr>
            <a:r>
              <a:rPr lang="en-US" sz="3264" dirty="0"/>
              <a:t>MSDN subscribers have built in Microsoft Azure benefits</a:t>
            </a:r>
          </a:p>
          <a:p>
            <a:pPr marL="342834" lvl="1" indent="0">
              <a:buNone/>
            </a:pPr>
            <a:r>
              <a:rPr lang="en-US" sz="2856" dirty="0"/>
              <a:t>Discounted Rates for Development and Test!</a:t>
            </a:r>
          </a:p>
          <a:p>
            <a:pPr lvl="1"/>
            <a:endParaRPr lang="en-US" sz="2856" dirty="0"/>
          </a:p>
          <a:p>
            <a:pPr lvl="1"/>
            <a:endParaRPr lang="en-US" sz="2856" dirty="0"/>
          </a:p>
          <a:p>
            <a:pPr marL="469360" lvl="1" indent="0">
              <a:buNone/>
            </a:pPr>
            <a:endParaRPr lang="en-US" sz="2856" dirty="0"/>
          </a:p>
          <a:p>
            <a:pPr marL="0" indent="0">
              <a:buNone/>
            </a:pPr>
            <a:endParaRPr lang="en-US" sz="3264" dirty="0"/>
          </a:p>
          <a:p>
            <a:pPr marL="0" indent="0">
              <a:buNone/>
            </a:pPr>
            <a:endParaRPr lang="en-US" sz="3264" dirty="0">
              <a:solidFill>
                <a:schemeClr val="accent2"/>
              </a:solidFill>
            </a:endParaRPr>
          </a:p>
          <a:p>
            <a:pPr marL="0" indent="0">
              <a:buNone/>
            </a:pPr>
            <a:endParaRPr lang="en-US" sz="3264" dirty="0"/>
          </a:p>
        </p:txBody>
      </p:sp>
      <p:sp>
        <p:nvSpPr>
          <p:cNvPr id="2" name="Title 1"/>
          <p:cNvSpPr>
            <a:spLocks noGrp="1"/>
          </p:cNvSpPr>
          <p:nvPr>
            <p:ph type="title"/>
          </p:nvPr>
        </p:nvSpPr>
        <p:spPr/>
        <p:txBody>
          <a:bodyPr/>
          <a:lstStyle/>
          <a:p>
            <a:r>
              <a:rPr lang="en-US" dirty="0" smtClean="0"/>
              <a:t>How to get started? </a:t>
            </a:r>
            <a:endParaRPr lang="en-US" dirty="0"/>
          </a:p>
        </p:txBody>
      </p:sp>
      <p:graphicFrame>
        <p:nvGraphicFramePr>
          <p:cNvPr id="4" name="Table 3"/>
          <p:cNvGraphicFramePr>
            <a:graphicFrameLocks noGrp="1"/>
          </p:cNvGraphicFramePr>
          <p:nvPr>
            <p:extLst/>
          </p:nvPr>
        </p:nvGraphicFramePr>
        <p:xfrm>
          <a:off x="530467" y="4967105"/>
          <a:ext cx="5431109" cy="899613"/>
        </p:xfrm>
        <a:graphic>
          <a:graphicData uri="http://schemas.openxmlformats.org/drawingml/2006/table">
            <a:tbl>
              <a:tblPr firstRow="1" bandRow="1">
                <a:tableStyleId>{B301B821-A1FF-4177-AEE7-76D212191A09}</a:tableStyleId>
              </a:tblPr>
              <a:tblGrid>
                <a:gridCol w="1918063"/>
                <a:gridCol w="1818629"/>
                <a:gridCol w="1694417"/>
              </a:tblGrid>
              <a:tr h="371208">
                <a:tc>
                  <a:txBody>
                    <a:bodyPr/>
                    <a:lstStyle/>
                    <a:p>
                      <a:r>
                        <a:rPr lang="en-US" sz="1800" dirty="0" smtClean="0"/>
                        <a:t>Professional</a:t>
                      </a:r>
                      <a:endParaRPr lang="en-US" sz="1800" b="1" dirty="0"/>
                    </a:p>
                  </a:txBody>
                  <a:tcPr marL="91427" marR="91427" marT="45713" marB="45713"/>
                </a:tc>
                <a:tc>
                  <a:txBody>
                    <a:bodyPr/>
                    <a:lstStyle/>
                    <a:p>
                      <a:r>
                        <a:rPr lang="en-US" sz="1800" dirty="0" smtClean="0"/>
                        <a:t>Premium</a:t>
                      </a:r>
                      <a:endParaRPr lang="en-US" sz="1800" b="1" dirty="0"/>
                    </a:p>
                  </a:txBody>
                  <a:tcPr marL="91427" marR="91427" marT="45713" marB="45713"/>
                </a:tc>
                <a:tc>
                  <a:txBody>
                    <a:bodyPr/>
                    <a:lstStyle/>
                    <a:p>
                      <a:r>
                        <a:rPr lang="en-US" sz="1800" dirty="0" smtClean="0"/>
                        <a:t>Ultimate</a:t>
                      </a:r>
                      <a:endParaRPr lang="en-US" sz="1800" b="1" dirty="0"/>
                    </a:p>
                  </a:txBody>
                  <a:tcPr marL="91427" marR="91427" marT="45713" marB="45713"/>
                </a:tc>
              </a:tr>
              <a:tr h="528405">
                <a:tc>
                  <a:txBody>
                    <a:bodyPr/>
                    <a:lstStyle/>
                    <a:p>
                      <a:r>
                        <a:rPr lang="en-US" sz="1800" dirty="0" smtClean="0"/>
                        <a:t>$50</a:t>
                      </a:r>
                      <a:r>
                        <a:rPr lang="en-US" sz="1800" baseline="0" dirty="0" smtClean="0"/>
                        <a:t> </a:t>
                      </a:r>
                      <a:r>
                        <a:rPr lang="en-US" sz="1800" dirty="0" smtClean="0"/>
                        <a:t>/ Month</a:t>
                      </a:r>
                      <a:endParaRPr lang="en-US" sz="1800" b="1" dirty="0"/>
                    </a:p>
                  </a:txBody>
                  <a:tcPr marL="91427" marR="91427" marT="45713" marB="45713"/>
                </a:tc>
                <a:tc>
                  <a:txBody>
                    <a:bodyPr/>
                    <a:lstStyle/>
                    <a:p>
                      <a:pPr marL="0" marR="0" indent="0" algn="l" defTabSz="932024" rtl="0" eaLnBrk="1" fontAlgn="auto" latinLnBrk="0" hangingPunct="1">
                        <a:lnSpc>
                          <a:spcPct val="100000"/>
                        </a:lnSpc>
                        <a:spcBef>
                          <a:spcPts val="0"/>
                        </a:spcBef>
                        <a:spcAft>
                          <a:spcPts val="0"/>
                        </a:spcAft>
                        <a:buClrTx/>
                        <a:buSzTx/>
                        <a:buFontTx/>
                        <a:buNone/>
                        <a:tabLst/>
                        <a:defRPr/>
                      </a:pPr>
                      <a:r>
                        <a:rPr lang="en-US" sz="1800" dirty="0" smtClean="0"/>
                        <a:t>$100 / Month</a:t>
                      </a:r>
                      <a:endParaRPr lang="en-US" sz="1800" b="1" dirty="0" smtClean="0"/>
                    </a:p>
                  </a:txBody>
                  <a:tcPr marL="91427" marR="91427" marT="45713" marB="45713"/>
                </a:tc>
                <a:tc>
                  <a:txBody>
                    <a:bodyPr/>
                    <a:lstStyle/>
                    <a:p>
                      <a:pPr marL="0" marR="0" indent="0" algn="l" defTabSz="932024" rtl="0" eaLnBrk="1" fontAlgn="auto" latinLnBrk="0" hangingPunct="1">
                        <a:lnSpc>
                          <a:spcPct val="100000"/>
                        </a:lnSpc>
                        <a:spcBef>
                          <a:spcPts val="0"/>
                        </a:spcBef>
                        <a:spcAft>
                          <a:spcPts val="0"/>
                        </a:spcAft>
                        <a:buClrTx/>
                        <a:buSzTx/>
                        <a:buFontTx/>
                        <a:buNone/>
                        <a:tabLst/>
                        <a:defRPr/>
                      </a:pPr>
                      <a:r>
                        <a:rPr lang="en-US" sz="1800" dirty="0" smtClean="0"/>
                        <a:t>$150 / Month</a:t>
                      </a:r>
                      <a:endParaRPr lang="en-US" sz="1800" b="1" dirty="0" smtClean="0"/>
                    </a:p>
                  </a:txBody>
                  <a:tcPr marL="91427" marR="91427" marT="45713" marB="45713"/>
                </a:tc>
              </a:tr>
            </a:tbl>
          </a:graphicData>
        </a:graphic>
      </p:graphicFrame>
    </p:spTree>
    <p:extLst>
      <p:ext uri="{BB962C8B-B14F-4D97-AF65-F5344CB8AC3E}">
        <p14:creationId xmlns:p14="http://schemas.microsoft.com/office/powerpoint/2010/main" val="407279326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MSDN </a:t>
            </a:r>
            <a:r>
              <a:rPr lang="en-US" dirty="0" err="1" smtClean="0"/>
              <a:t>Dev</a:t>
            </a:r>
            <a:r>
              <a:rPr lang="en-US" dirty="0" smtClean="0"/>
              <a:t> and Test Pricing</a:t>
            </a:r>
            <a:endParaRPr lang="en-US" dirty="0"/>
          </a:p>
        </p:txBody>
      </p:sp>
      <p:sp>
        <p:nvSpPr>
          <p:cNvPr id="3" name="Slide Number Placeholder 2"/>
          <p:cNvSpPr>
            <a:spLocks noGrp="1"/>
          </p:cNvSpPr>
          <p:nvPr>
            <p:ph type="sldNum" sz="quarter" idx="4294967295"/>
          </p:nvPr>
        </p:nvSpPr>
        <p:spPr>
          <a:xfrm>
            <a:off x="11923956" y="6558987"/>
            <a:ext cx="511637" cy="137623"/>
          </a:xfrm>
          <a:prstGeom prst="rect">
            <a:avLst/>
          </a:prstGeom>
        </p:spPr>
        <p:txBody>
          <a:bodyPr/>
          <a:lstStyle/>
          <a:p>
            <a:pPr defTabSz="932597">
              <a:lnSpc>
                <a:spcPct val="90000"/>
              </a:lnSpc>
            </a:pPr>
            <a:fld id="{1BC86A1F-E589-44B2-A543-2EC98F5547A7}" type="slidenum">
              <a:rPr>
                <a:gradFill>
                  <a:gsLst>
                    <a:gs pos="0">
                      <a:srgbClr val="505050"/>
                    </a:gs>
                    <a:gs pos="100000">
                      <a:srgbClr val="505050"/>
                    </a:gs>
                  </a:gsLst>
                  <a:lin ang="5400000" scaled="0"/>
                </a:gradFill>
              </a:rPr>
              <a:pPr defTabSz="932597">
                <a:lnSpc>
                  <a:spcPct val="90000"/>
                </a:lnSpc>
              </a:pPr>
              <a:t>42</a:t>
            </a:fld>
            <a:endParaRPr dirty="0">
              <a:gradFill>
                <a:gsLst>
                  <a:gs pos="0">
                    <a:srgbClr val="505050"/>
                  </a:gs>
                  <a:gs pos="100000">
                    <a:srgbClr val="505050"/>
                  </a:gs>
                </a:gsLst>
                <a:lin ang="5400000" scaled="0"/>
              </a:gradFill>
            </a:endParaRPr>
          </a:p>
        </p:txBody>
      </p:sp>
      <p:pic>
        <p:nvPicPr>
          <p:cNvPr id="6" name="Picture 5"/>
          <p:cNvPicPr>
            <a:picLocks noChangeAspect="1"/>
          </p:cNvPicPr>
          <p:nvPr/>
        </p:nvPicPr>
        <p:blipFill>
          <a:blip r:embed="rId3"/>
          <a:stretch>
            <a:fillRect/>
          </a:stretch>
        </p:blipFill>
        <p:spPr>
          <a:xfrm>
            <a:off x="7483519" y="1192070"/>
            <a:ext cx="4421682" cy="3561245"/>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a:off x="8134735" y="1548605"/>
            <a:ext cx="3184183" cy="2802557"/>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134735" y="1548605"/>
            <a:ext cx="3184184" cy="2802557"/>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5388" y="1625596"/>
            <a:ext cx="5569447" cy="3127720"/>
          </a:xfrm>
          <a:prstGeom prst="rect">
            <a:avLst/>
          </a:prstGeom>
          <a:noFill/>
        </p:spPr>
        <p:txBody>
          <a:bodyPr wrap="square" lIns="0" tIns="0" rIns="0" bIns="0" rtlCol="0">
            <a:noAutofit/>
          </a:bodyPr>
          <a:lstStyle/>
          <a:p>
            <a:pPr marL="342834" indent="-342834" defTabSz="931607">
              <a:lnSpc>
                <a:spcPct val="90000"/>
              </a:lnSpc>
              <a:buClr>
                <a:srgbClr val="7FBA00">
                  <a:lumMod val="75000"/>
                </a:srgbClr>
              </a:buClr>
              <a:buFont typeface="Wingdings" panose="05000000000000000000" pitchFamily="2" charset="2"/>
              <a:buChar char="ü"/>
            </a:pPr>
            <a:r>
              <a:rPr lang="en-US" sz="3199" spc="-50" dirty="0">
                <a:solidFill>
                  <a:srgbClr val="FFFFFF"/>
                </a:solidFill>
              </a:rPr>
              <a:t>MSDN products can be used on Virtual Machines</a:t>
            </a:r>
          </a:p>
          <a:p>
            <a:pPr marL="342834" indent="-342834" defTabSz="931607">
              <a:lnSpc>
                <a:spcPct val="90000"/>
              </a:lnSpc>
              <a:buClr>
                <a:srgbClr val="7FBA00">
                  <a:lumMod val="75000"/>
                </a:srgbClr>
              </a:buClr>
              <a:buFont typeface="Wingdings" panose="05000000000000000000" pitchFamily="2" charset="2"/>
              <a:buChar char="ü"/>
            </a:pPr>
            <a:endParaRPr lang="en-US" sz="3199" spc="-50" dirty="0">
              <a:solidFill>
                <a:srgbClr val="FFFFFF"/>
              </a:solidFill>
            </a:endParaRPr>
          </a:p>
          <a:p>
            <a:pPr marL="342834" indent="-342834" defTabSz="931607">
              <a:lnSpc>
                <a:spcPct val="90000"/>
              </a:lnSpc>
              <a:buClr>
                <a:srgbClr val="7FBA00">
                  <a:lumMod val="75000"/>
                </a:srgbClr>
              </a:buClr>
              <a:buFont typeface="Wingdings" panose="05000000000000000000" pitchFamily="2" charset="2"/>
              <a:buChar char="ü"/>
            </a:pPr>
            <a:r>
              <a:rPr lang="en-US" sz="3199" spc="-50" dirty="0">
                <a:solidFill>
                  <a:srgbClr val="FFFFFF"/>
                </a:solidFill>
              </a:rPr>
              <a:t>Single monetary credit instead of plethora of meters.</a:t>
            </a:r>
          </a:p>
          <a:p>
            <a:pPr marL="342834" indent="-342834" defTabSz="931607">
              <a:lnSpc>
                <a:spcPct val="90000"/>
              </a:lnSpc>
              <a:buClr>
                <a:srgbClr val="7FBA00">
                  <a:lumMod val="75000"/>
                </a:srgbClr>
              </a:buClr>
              <a:buFont typeface="Wingdings" panose="05000000000000000000" pitchFamily="2" charset="2"/>
              <a:buChar char="ü"/>
            </a:pPr>
            <a:endParaRPr lang="en-US" sz="3199" spc="-50" dirty="0">
              <a:solidFill>
                <a:srgbClr val="FFFFFF"/>
              </a:solidFill>
            </a:endParaRPr>
          </a:p>
          <a:p>
            <a:pPr marL="342834" indent="-342834" defTabSz="931607">
              <a:lnSpc>
                <a:spcPct val="90000"/>
              </a:lnSpc>
              <a:buClr>
                <a:srgbClr val="7FBA00">
                  <a:lumMod val="75000"/>
                </a:srgbClr>
              </a:buClr>
              <a:buFont typeface="Wingdings" panose="05000000000000000000" pitchFamily="2" charset="2"/>
              <a:buChar char="ü"/>
            </a:pPr>
            <a:r>
              <a:rPr lang="en-US" sz="3199" spc="-50" dirty="0">
                <a:solidFill>
                  <a:srgbClr val="FFFFFF"/>
                </a:solidFill>
              </a:rPr>
              <a:t>Focusing on </a:t>
            </a:r>
            <a:r>
              <a:rPr lang="en-US" sz="3199" spc="-50" dirty="0" err="1">
                <a:solidFill>
                  <a:srgbClr val="FFFFFF"/>
                </a:solidFill>
              </a:rPr>
              <a:t>Dev</a:t>
            </a:r>
            <a:r>
              <a:rPr lang="en-US" sz="3199" spc="-50" dirty="0">
                <a:solidFill>
                  <a:srgbClr val="FFFFFF"/>
                </a:solidFill>
              </a:rPr>
              <a:t>/Test Usage</a:t>
            </a:r>
          </a:p>
        </p:txBody>
      </p:sp>
      <p:pic>
        <p:nvPicPr>
          <p:cNvPr id="7" name="Picture 6"/>
          <p:cNvPicPr>
            <a:picLocks noChangeAspect="1"/>
          </p:cNvPicPr>
          <p:nvPr/>
        </p:nvPicPr>
        <p:blipFill>
          <a:blip r:embed="rId4"/>
          <a:stretch>
            <a:fillRect/>
          </a:stretch>
        </p:blipFill>
        <p:spPr>
          <a:xfrm>
            <a:off x="6591549" y="3478602"/>
            <a:ext cx="5473324" cy="87255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102" y="3019140"/>
            <a:ext cx="6095987" cy="2628894"/>
          </a:xfrm>
          <a:prstGeom prst="rect">
            <a:avLst/>
          </a:prstGeom>
        </p:spPr>
      </p:pic>
    </p:spTree>
    <p:extLst>
      <p:ext uri="{BB962C8B-B14F-4D97-AF65-F5344CB8AC3E}">
        <p14:creationId xmlns:p14="http://schemas.microsoft.com/office/powerpoint/2010/main" val="1681574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00"/>
                            </p:stCondLst>
                            <p:childTnLst>
                              <p:par>
                                <p:cTn id="41" presetID="42" presetClass="path" presetSubtype="0" accel="50000" decel="50000" fill="hold" nodeType="afterEffect">
                                  <p:stCondLst>
                                    <p:cond delay="0"/>
                                  </p:stCondLst>
                                  <p:childTnLst>
                                    <p:animMotion origin="layout" path="M -3.82436E-6 -1.33E-6 L 0.00281 -0.25806 " pathEditMode="relative" rAng="0" ptsTypes="AA">
                                      <p:cBhvr>
                                        <p:cTn id="42" dur="2000" fill="hold"/>
                                        <p:tgtEl>
                                          <p:spTgt spid="7"/>
                                        </p:tgtEl>
                                        <p:attrNameLst>
                                          <p:attrName>ppt_x</p:attrName>
                                          <p:attrName>ppt_y</p:attrName>
                                        </p:attrNameLst>
                                      </p:cBhvr>
                                      <p:rCtr x="140" y="-12914"/>
                                    </p:animMotion>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a:latin typeface="Segoe UI Light" panose="020B0502040204020203" pitchFamily="34" charset="0"/>
                <a:cs typeface="Segoe UI Light" panose="020B0502040204020203" pitchFamily="34" charset="0"/>
              </a:rPr>
              <a:t>SharePoint 2013 Automation Scripts</a:t>
            </a:r>
          </a:p>
        </p:txBody>
      </p:sp>
      <p:sp>
        <p:nvSpPr>
          <p:cNvPr id="5" name="Text Placeholder 4"/>
          <p:cNvSpPr>
            <a:spLocks noGrp="1"/>
          </p:cNvSpPr>
          <p:nvPr>
            <p:ph type="body" sz="quarter" idx="11"/>
          </p:nvPr>
        </p:nvSpPr>
        <p:spPr/>
        <p:txBody>
          <a:bodyPr>
            <a:noAutofit/>
          </a:bodyPr>
          <a:lstStyle/>
          <a:p>
            <a:r>
              <a:rPr lang="en-US" sz="2856" dirty="0">
                <a:solidFill>
                  <a:schemeClr val="tx2"/>
                </a:solidFill>
              </a:rPr>
              <a:t>Automation Scripts</a:t>
            </a:r>
          </a:p>
          <a:p>
            <a:r>
              <a:rPr lang="en-US" sz="2856" dirty="0"/>
              <a:t>PowerShell Scripts that use Remote PowerShell for automated deployment of Active Directory, SQL Server and SharePoint 2013.</a:t>
            </a:r>
          </a:p>
          <a:p>
            <a:endParaRPr lang="en-US" sz="2856" dirty="0"/>
          </a:p>
          <a:p>
            <a:r>
              <a:rPr lang="en-US" sz="2856" dirty="0">
                <a:solidFill>
                  <a:schemeClr val="tx2"/>
                </a:solidFill>
              </a:rPr>
              <a:t>Two Sample Configurations Available (uses Trial Image)</a:t>
            </a:r>
          </a:p>
          <a:p>
            <a:r>
              <a:rPr lang="en-US" sz="2856" dirty="0" err="1"/>
              <a:t>HighlyAvailable</a:t>
            </a:r>
            <a:r>
              <a:rPr lang="en-US" sz="2856" dirty="0"/>
              <a:t> and </a:t>
            </a:r>
            <a:r>
              <a:rPr lang="en-US" sz="2856" dirty="0" err="1"/>
              <a:t>SingleVMs</a:t>
            </a:r>
            <a:endParaRPr lang="en-US" sz="2856" dirty="0"/>
          </a:p>
          <a:p>
            <a:endParaRPr lang="en-US" sz="2856" dirty="0"/>
          </a:p>
          <a:p>
            <a:r>
              <a:rPr lang="en-US" sz="2856" dirty="0">
                <a:solidFill>
                  <a:schemeClr val="tx2"/>
                </a:solidFill>
              </a:rPr>
              <a:t>Download from </a:t>
            </a:r>
            <a:r>
              <a:rPr lang="en-US" sz="2856" dirty="0" err="1">
                <a:solidFill>
                  <a:schemeClr val="tx2"/>
                </a:solidFill>
              </a:rPr>
              <a:t>GitHub</a:t>
            </a:r>
            <a:endParaRPr lang="en-US" sz="2856" dirty="0">
              <a:solidFill>
                <a:schemeClr val="tx2"/>
              </a:solidFill>
            </a:endParaRPr>
          </a:p>
          <a:p>
            <a:r>
              <a:rPr lang="en-US" sz="2856" dirty="0">
                <a:hlinkClick r:id="rId3"/>
              </a:rPr>
              <a:t>https://github.com/azure/azure-sdk-tools-samples</a:t>
            </a:r>
            <a:endParaRPr lang="en-US" sz="2856" dirty="0"/>
          </a:p>
          <a:p>
            <a:endParaRPr lang="en-US" sz="2856" dirty="0"/>
          </a:p>
        </p:txBody>
      </p:sp>
    </p:spTree>
    <p:extLst>
      <p:ext uri="{BB962C8B-B14F-4D97-AF65-F5344CB8AC3E}">
        <p14:creationId xmlns:p14="http://schemas.microsoft.com/office/powerpoint/2010/main" val="78739561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TechEd</a:t>
            </a:r>
            <a:endParaRPr lang="en-US" dirty="0"/>
          </a:p>
        </p:txBody>
      </p:sp>
      <p:sp>
        <p:nvSpPr>
          <p:cNvPr id="3" name="Text Placeholder 2"/>
          <p:cNvSpPr>
            <a:spLocks noGrp="1"/>
          </p:cNvSpPr>
          <p:nvPr>
            <p:ph type="body" sz="quarter" idx="11"/>
          </p:nvPr>
        </p:nvSpPr>
        <p:spPr>
          <a:xfrm>
            <a:off x="275481" y="1212849"/>
            <a:ext cx="11887878" cy="5106557"/>
          </a:xfrm>
        </p:spPr>
        <p:txBody>
          <a:bodyPr/>
          <a:lstStyle/>
          <a:p>
            <a:r>
              <a:rPr lang="en-US" sz="2448" b="1" dirty="0">
                <a:solidFill>
                  <a:schemeClr val="tx2"/>
                </a:solidFill>
              </a:rPr>
              <a:t>DCIM-B305 What’s New in Microsoft Azure Networking </a:t>
            </a:r>
          </a:p>
          <a:p>
            <a:r>
              <a:rPr lang="en-US" sz="2448" b="1" dirty="0"/>
              <a:t>Wednesday, May 14 1:30 PM - 2:45 PM Room: Hilton L2 </a:t>
            </a:r>
            <a:r>
              <a:rPr lang="en-US" sz="2448" b="1" dirty="0" err="1"/>
              <a:t>Ballrm</a:t>
            </a:r>
            <a:r>
              <a:rPr lang="en-US" sz="2448" b="1" dirty="0"/>
              <a:t> C </a:t>
            </a:r>
          </a:p>
          <a:p>
            <a:endParaRPr lang="en-US" sz="2448" b="1" dirty="0"/>
          </a:p>
          <a:p>
            <a:r>
              <a:rPr lang="en-US" sz="2448" b="1" dirty="0">
                <a:solidFill>
                  <a:schemeClr val="tx2"/>
                </a:solidFill>
              </a:rPr>
              <a:t>DCIM-B388 Extending Your Premises to Microsoft Azure with Virtual Networks and </a:t>
            </a:r>
            <a:r>
              <a:rPr lang="en-US" sz="2448" b="1" dirty="0" err="1">
                <a:solidFill>
                  <a:schemeClr val="tx2"/>
                </a:solidFill>
              </a:rPr>
              <a:t>ExpressRoute</a:t>
            </a:r>
            <a:r>
              <a:rPr lang="en-US" sz="2448" b="1" dirty="0">
                <a:solidFill>
                  <a:schemeClr val="tx2"/>
                </a:solidFill>
              </a:rPr>
              <a:t> </a:t>
            </a:r>
          </a:p>
          <a:p>
            <a:r>
              <a:rPr lang="en-US" sz="2448" b="1" dirty="0"/>
              <a:t>Thursday, May 15 8:30 AM - 9:45 AM Room: 370A </a:t>
            </a:r>
          </a:p>
          <a:p>
            <a:endParaRPr lang="en-US" sz="2448" b="1" dirty="0"/>
          </a:p>
          <a:p>
            <a:r>
              <a:rPr lang="en-US" sz="2448" b="1" dirty="0">
                <a:solidFill>
                  <a:schemeClr val="tx2"/>
                </a:solidFill>
              </a:rPr>
              <a:t>DBI-B334 SQL Server on Microsoft Azure Virtual Machines: The Important Details </a:t>
            </a:r>
          </a:p>
          <a:p>
            <a:r>
              <a:rPr lang="en-US" sz="2448" b="1" dirty="0"/>
              <a:t>Wednesday, May 14 1:30 PM - 2:45 PM Room: 350D </a:t>
            </a:r>
          </a:p>
          <a:p>
            <a:endParaRPr lang="en-US" sz="2448" b="1" dirty="0"/>
          </a:p>
          <a:p>
            <a:r>
              <a:rPr lang="en-US" sz="2448" b="1" dirty="0">
                <a:solidFill>
                  <a:schemeClr val="tx2"/>
                </a:solidFill>
              </a:rPr>
              <a:t>DCIM-B383 What's New in Microsoft Azure IaaS </a:t>
            </a:r>
          </a:p>
          <a:p>
            <a:r>
              <a:rPr lang="en-US" sz="2448" b="1" dirty="0"/>
              <a:t>Monday, May 12 1:15 PM - 2:30 PM Room: 370A </a:t>
            </a:r>
            <a:endParaRPr lang="en-US" sz="2448" dirty="0"/>
          </a:p>
        </p:txBody>
      </p:sp>
    </p:spTree>
    <p:extLst>
      <p:ext uri="{BB962C8B-B14F-4D97-AF65-F5344CB8AC3E}">
        <p14:creationId xmlns:p14="http://schemas.microsoft.com/office/powerpoint/2010/main" val="140967975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type="body" sz="quarter" idx="11"/>
          </p:nvPr>
        </p:nvSpPr>
        <p:spPr>
          <a:xfrm>
            <a:off x="275481" y="1624648"/>
            <a:ext cx="11887878" cy="4712282"/>
          </a:xfrm>
        </p:spPr>
        <p:txBody>
          <a:bodyPr/>
          <a:lstStyle/>
          <a:p>
            <a:r>
              <a:rPr lang="en-US" sz="2856" dirty="0">
                <a:solidFill>
                  <a:schemeClr val="tx2"/>
                </a:solidFill>
              </a:rPr>
              <a:t>SQL Server on Microsoft Azure Virtual Machines Performance</a:t>
            </a:r>
          </a:p>
          <a:p>
            <a:r>
              <a:rPr lang="en-US" sz="2040" dirty="0">
                <a:solidFill>
                  <a:schemeClr val="tx1"/>
                </a:solidFill>
                <a:hlinkClick r:id="rId2"/>
              </a:rPr>
              <a:t>http://msdn.microsoft.com/en-us/library/windowsazure/jj870962.aspx</a:t>
            </a:r>
            <a:endParaRPr lang="en-US" sz="2040" dirty="0">
              <a:solidFill>
                <a:schemeClr val="tx1"/>
              </a:solidFill>
            </a:endParaRPr>
          </a:p>
          <a:p>
            <a:endParaRPr lang="en-US" sz="2040" dirty="0">
              <a:hlinkClick r:id="rId3"/>
            </a:endParaRPr>
          </a:p>
          <a:p>
            <a:r>
              <a:rPr lang="en-US" sz="2448" dirty="0">
                <a:solidFill>
                  <a:schemeClr val="tx2"/>
                </a:solidFill>
              </a:rPr>
              <a:t>SQL Server Always On with Microsoft Azure Tutorial</a:t>
            </a:r>
          </a:p>
          <a:p>
            <a:r>
              <a:rPr lang="en-US" sz="2040" dirty="0">
                <a:hlinkClick r:id="rId3"/>
              </a:rPr>
              <a:t>http://msdn.microsoft.com/en-us/library/dn249504.aspx</a:t>
            </a:r>
            <a:endParaRPr lang="en-US" sz="2040" dirty="0"/>
          </a:p>
          <a:p>
            <a:pPr lvl="1"/>
            <a:endParaRPr lang="en-US" sz="2448" dirty="0"/>
          </a:p>
          <a:p>
            <a:r>
              <a:rPr lang="en-US" sz="2448" dirty="0">
                <a:solidFill>
                  <a:schemeClr val="tx2"/>
                </a:solidFill>
              </a:rPr>
              <a:t>Active Directory on Microsoft Azure Virtual Machines</a:t>
            </a:r>
          </a:p>
          <a:p>
            <a:r>
              <a:rPr lang="en-US" sz="1836" dirty="0">
                <a:hlinkClick r:id="rId4"/>
              </a:rPr>
              <a:t>http://channel9.msdn.com/Events/TechEd/Europe/2013/MDC-B300</a:t>
            </a:r>
            <a:endParaRPr lang="en-US" sz="1836" dirty="0"/>
          </a:p>
          <a:p>
            <a:endParaRPr lang="en-US" sz="2448" dirty="0"/>
          </a:p>
          <a:p>
            <a:r>
              <a:rPr lang="en-US" sz="2448" dirty="0">
                <a:solidFill>
                  <a:schemeClr val="tx2"/>
                </a:solidFill>
              </a:rPr>
              <a:t>SharePoint on Microsoft Azure Guidance</a:t>
            </a:r>
          </a:p>
          <a:p>
            <a:r>
              <a:rPr lang="en-US" sz="1836" dirty="0">
                <a:solidFill>
                  <a:schemeClr val="accent2"/>
                </a:solidFill>
                <a:hlinkClick r:id="rId5"/>
              </a:rPr>
              <a:t>http://www.microsoft.com/en-us/download/details.aspx?id=38428</a:t>
            </a:r>
            <a:endParaRPr lang="en-US" sz="1836" dirty="0">
              <a:solidFill>
                <a:schemeClr val="accent2"/>
              </a:solidFill>
            </a:endParaRPr>
          </a:p>
          <a:p>
            <a:endParaRPr lang="en-US" sz="1836" dirty="0">
              <a:solidFill>
                <a:schemeClr val="accent2"/>
              </a:solidFill>
            </a:endParaRPr>
          </a:p>
        </p:txBody>
      </p:sp>
    </p:spTree>
    <p:extLst>
      <p:ext uri="{BB962C8B-B14F-4D97-AF65-F5344CB8AC3E}">
        <p14:creationId xmlns:p14="http://schemas.microsoft.com/office/powerpoint/2010/main" val="38975057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685685" y="3035814"/>
            <a:ext cx="6398305" cy="3115045"/>
          </a:xfrm>
        </p:spPr>
        <p:txBody>
          <a:bodyPr/>
          <a:lstStyle/>
          <a:p>
            <a:r>
              <a:rPr lang="en-US" dirty="0"/>
              <a:t>Introduction</a:t>
            </a:r>
          </a:p>
          <a:p>
            <a:r>
              <a:rPr lang="en-US" dirty="0" smtClean="0"/>
              <a:t>SharePoint Farms</a:t>
            </a:r>
            <a:endParaRPr lang="en-US" dirty="0"/>
          </a:p>
          <a:p>
            <a:r>
              <a:rPr lang="en-US" dirty="0"/>
              <a:t>Hybrid Connectivity</a:t>
            </a:r>
          </a:p>
          <a:p>
            <a:r>
              <a:rPr lang="en-US" dirty="0"/>
              <a:t>Best Practices</a:t>
            </a:r>
          </a:p>
          <a:p>
            <a:r>
              <a:rPr lang="en-US" dirty="0"/>
              <a:t>Getting Started</a:t>
            </a:r>
          </a:p>
        </p:txBody>
      </p:sp>
      <p:sp>
        <p:nvSpPr>
          <p:cNvPr id="4" name="Title 3"/>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52493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29459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Title 3"/>
          <p:cNvSpPr txBox="1">
            <a:spLocks/>
          </p:cNvSpPr>
          <p:nvPr/>
        </p:nvSpPr>
        <p:spPr>
          <a:xfrm>
            <a:off x="236706" y="3720996"/>
            <a:ext cx="3241694" cy="889471"/>
          </a:xfrm>
          <a:prstGeom prst="rect">
            <a:avLst/>
          </a:prstGeom>
        </p:spPr>
        <p:txBody>
          <a:bodyPr vert="horz" wrap="square" lIns="149217" tIns="93260" rIns="149217" bIns="93260" rtlCol="0" anchor="ctr">
            <a:noAutofit/>
          </a:bodyPr>
          <a:lstStyle>
            <a:lvl1pPr algn="l" defTabSz="914180" rtl="0" eaLnBrk="1" latinLnBrk="0" hangingPunct="1">
              <a:lnSpc>
                <a:spcPts val="6175"/>
              </a:lnSpc>
              <a:spcBef>
                <a:spcPct val="0"/>
              </a:spcBef>
              <a:buNone/>
              <a:defRPr lang="en-US" sz="5293" b="0" kern="1200" cap="none" spc="-100" baseline="0">
                <a:ln w="3175">
                  <a:noFill/>
                </a:ln>
                <a:solidFill>
                  <a:schemeClr val="bg1"/>
                </a:solidFill>
                <a:effectLst/>
                <a:latin typeface="+mj-lt"/>
                <a:ea typeface="+mn-ea"/>
                <a:cs typeface="Segoe UI" pitchFamily="34" charset="0"/>
              </a:defRPr>
            </a:lvl1pPr>
          </a:lstStyle>
          <a:p>
            <a:pPr>
              <a:lnSpc>
                <a:spcPct val="100000"/>
              </a:lnSpc>
            </a:pPr>
            <a:r>
              <a:rPr altLang="ja-JP" sz="4895" dirty="0">
                <a:solidFill>
                  <a:srgbClr val="FFFFFF"/>
                </a:solidFill>
                <a:ea typeface="メイリオ" pitchFamily="50" charset="-128"/>
                <a:cs typeface="Segoe UI Light" panose="020B0502040204020203" pitchFamily="34" charset="0"/>
              </a:rPr>
              <a:t>Azure footprint</a:t>
            </a:r>
            <a:endParaRPr sz="4895" dirty="0">
              <a:solidFill>
                <a:srgbClr val="FFFFFF"/>
              </a:solidFill>
              <a:ea typeface="メイリオ" pitchFamily="50" charset="-128"/>
              <a:cs typeface="Segoe UI Light" panose="020B0502040204020203" pitchFamily="34" charset="0"/>
            </a:endParaRPr>
          </a:p>
        </p:txBody>
      </p:sp>
      <p:grpSp>
        <p:nvGrpSpPr>
          <p:cNvPr id="1239" name="Group 1238"/>
          <p:cNvGrpSpPr/>
          <p:nvPr/>
        </p:nvGrpSpPr>
        <p:grpSpPr>
          <a:xfrm>
            <a:off x="438800" y="294779"/>
            <a:ext cx="11370679" cy="6339096"/>
            <a:chOff x="395371" y="1139688"/>
            <a:chExt cx="8399866" cy="4651514"/>
          </a:xfrm>
          <a:solidFill>
            <a:srgbClr val="00B0F0"/>
          </a:solidFill>
        </p:grpSpPr>
        <p:sp>
          <p:nvSpPr>
            <p:cNvPr id="1240"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1"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2"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3"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4"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5"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6"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7"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8"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9"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0"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1"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2"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3"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4"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5"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6"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7"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8"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9"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0"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1"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2"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3"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4"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5"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6"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7"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8"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9"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0"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1"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2"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3"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4"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5"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6"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7"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8"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9"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0"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1"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2"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3"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4"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5"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6"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7"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8"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9"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0"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1"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2"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3"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4"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5"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6"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7"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8"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9"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0"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1"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2"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3"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4"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5"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6"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7"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8"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9"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0"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1"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2"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3"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4"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5"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6"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7"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8"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9"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0"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1"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2"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3"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4"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5"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6"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7"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8"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9"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0"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1"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2"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3"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4"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5"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6"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7"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8"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9"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0"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1"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2"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3"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4"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5"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6"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7"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8"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9"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0"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1"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2"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3"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4"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5"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6"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7"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8"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9"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0"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1"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2"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3"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4"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5"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6"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7"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8"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9"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0"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1"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2"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3"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4"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5"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6"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7"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8"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9"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0"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1"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2"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3"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4"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5"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6"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7"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8"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9"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0"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1"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2"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3"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4"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5"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6"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7"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8"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9"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0"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1"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2"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3"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4"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5"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6"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7"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8"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9"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0"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1"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2"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3"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4"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5"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6"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7"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8"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9"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0"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1"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2"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3"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4"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5"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6"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7"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8"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9"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0"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1"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2"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3"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4"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5"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6"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7"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8"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9"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0"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1"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2"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3"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4"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5"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6"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7"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8"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9"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0"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1"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2"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3"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4"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5"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6"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7"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8"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9"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0"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1"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2"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3"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4"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5"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6"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7"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8"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9"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0"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1"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2"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3"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4"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5"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6"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7"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8"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9"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0"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1"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2"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3"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4"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5"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6"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7"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8"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9"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0"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1"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2"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3"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4"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5"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6"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7"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8"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9"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0"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1"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2"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3"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4"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5"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6"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7"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8"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9"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0"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1"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2"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3"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4"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5"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6"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7"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8"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9"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0"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1"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2"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3"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4"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5"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6"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7"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8"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9"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0"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1"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2"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3"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4"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5"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6"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7"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8"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9"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0"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1"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2"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3"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4"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5"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6"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7"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8"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9"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0"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1"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2"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3"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4"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5"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6"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7"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8"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9"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0"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1"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2"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3"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4"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5"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6"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7"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8"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9"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0"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1"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2"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3"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4"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5"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6"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7"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8"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9"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0"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1"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2"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3"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4"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5"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6"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7"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8"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9"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0"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1242752">
                <a:defRPr/>
              </a:pPr>
              <a:endParaRPr lang="en-US" sz="2447" kern="0" dirty="0">
                <a:solidFill>
                  <a:srgbClr val="292929"/>
                </a:solidFill>
              </a:endParaRPr>
            </a:p>
          </p:txBody>
        </p:sp>
        <p:sp>
          <p:nvSpPr>
            <p:cNvPr id="1591"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2"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3"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4"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595"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6"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7"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8"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9"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0"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1"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2"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3"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4"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5"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6"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7"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8"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9"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0"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1"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2"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3"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4"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5"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6"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7"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8"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9"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0"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1"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2"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3"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4"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5"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6"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7"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8"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9"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0"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1"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2"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3"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4"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5"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6"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7"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8"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9"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1242752">
                <a:defRPr/>
              </a:pPr>
              <a:endParaRPr lang="en-US" sz="2447" kern="0" dirty="0">
                <a:solidFill>
                  <a:srgbClr val="292929"/>
                </a:solidFill>
              </a:endParaRPr>
            </a:p>
          </p:txBody>
        </p:sp>
        <p:sp>
          <p:nvSpPr>
            <p:cNvPr id="1640"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1"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2"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3"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4"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5"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6"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7"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8"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9"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0"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1"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2"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3"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4"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5"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6"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7"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8"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9"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0"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1"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2"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3"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4"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5"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6"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7"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8"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9"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0"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1"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2"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3"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4"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5"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6"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7"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8"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9"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0"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1"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2"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3"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4"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5"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6"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7"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8"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9"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0"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1"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2"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3"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4"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5"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6"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7"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8"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9"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0"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1"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2"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3"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4"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5"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6"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7"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8"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9"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0"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1"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2"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3"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4"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5"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6"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7"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8"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9"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0"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1"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2"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3"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4"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5"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6"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7"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8"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9"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0"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1"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2"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3"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4"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5"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6"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7"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8"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9"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0"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741"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2"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3"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4"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5"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6"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7"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8"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9"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0"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1"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2"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3"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4"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5"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6"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7"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8"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9"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0"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1"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2"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3"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4"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5"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6"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7"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8"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9"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0"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1"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2"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3"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4"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5"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6"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7"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8"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9"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0"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1"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2"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3"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784"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5"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6"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7"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8"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9"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0"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1"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2"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3"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4"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5"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6"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7"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8"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9"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0"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1"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2"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3"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4"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5"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6"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7"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8"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9"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0"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1"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2"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3"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4"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5"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6"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7"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8"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9"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0"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1"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2"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3"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4"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5"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6"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7"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8"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9"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0"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1"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2"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3"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4"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835"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6"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7"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8"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9"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0"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1"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2"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3"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4"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5"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6"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7"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8"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9"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0"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1"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2"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3"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4"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5"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6"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7"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8"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9"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0"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1"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862"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3"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4"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5"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6"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7"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8"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9"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0"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1"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2"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3"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4"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5"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6"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7"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8"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9"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0"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1"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2"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3"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4"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5"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6"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7"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8"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9"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0"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1"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2"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3"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4"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5"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6"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7"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8"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9"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0"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1"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2"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3"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4"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5"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6"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7"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8"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9"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0"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1"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2"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3"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4"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5"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6"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7"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8"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9"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0"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1"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2"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3"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4"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5"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6"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7"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8"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9"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0"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1"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2"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3"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4"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5"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6"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7"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8"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9"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0"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1"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2"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3"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4"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5"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6"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7"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8"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9"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0"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1"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2"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3"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4"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5"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6"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7"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8"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959"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0"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1"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2"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3"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4"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5"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6"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7"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8"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9"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0"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1"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2"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3"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4"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5"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6"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7"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978"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9"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0"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1"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2"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3"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4"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5"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6"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7"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8"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9"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0"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1"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2"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3"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4"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5"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6"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7"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8"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9"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0"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1"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2"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3"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4"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5"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6"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7"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8"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9"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0"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1"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2"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3"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4"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5"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6"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7"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8"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9"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0"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1"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2"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3"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4"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5"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6"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7"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8"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9"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0"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1"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2"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3"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4"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5"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6"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7"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8"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9"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0"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1"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2"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3"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4"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5"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6"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7"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8"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9"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0"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1"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2"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3"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4"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5"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6"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7"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8"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9"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0"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1"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2"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3"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4"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5"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6"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7"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8"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9"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0"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1"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2"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3"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4"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5"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6"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7"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8"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9"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0"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1"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2"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3"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4"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5"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6"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7"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8"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9"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0"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1"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2"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3"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4"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5"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6"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7"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8"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9"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0"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1"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2"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3"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4"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5"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6"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7"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8"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9"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0"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1"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2"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3"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4"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5"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6"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7"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8"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9"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0"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1"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2"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3"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4"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5"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6"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7"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8"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9"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0"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1"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2"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3"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4"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5"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6"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7"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8"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9"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0"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1"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2"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3"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4"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5"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6"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7"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8"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9"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0"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1"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2"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3"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4"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5"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6"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7"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8"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9"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0"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1"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2"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3"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164"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5"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6"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7"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8"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9"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0"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1"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2"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3"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4"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5"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6"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7"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8"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9"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0"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1"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2"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3"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4"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5"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6"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7"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8"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9"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0"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1"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2"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3"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4"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5"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6"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7"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8"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9"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0"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1"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2"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3"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4"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5"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6"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7"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8"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9"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0"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1"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2"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3"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4"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5"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6"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7"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8"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9"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0"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1"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2"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3"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4"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5"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6"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7"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8"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9"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0"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1"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2"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3"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4"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5"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6"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7"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8"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9"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0"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1"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2"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3"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244"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5"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6"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7"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8"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9"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0"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1"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2"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3"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4"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5"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6"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7"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8"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9"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0"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1"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2"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3"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4"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5"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6"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7"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8"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9"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0"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1"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2"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3"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4"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5"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6"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7"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8"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9"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0"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1"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2"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3"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4"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5"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6"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7"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8"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9"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0"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1"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2"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3"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4"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5"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6"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7"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8"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9"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0"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1"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2"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303"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4"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5"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6"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7"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8"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9"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0"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1"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2"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3"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4"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5"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6"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7"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8"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9"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0"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1"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2"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3"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4"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5"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6"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7"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8"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9"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0"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1"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2"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3"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4"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5"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6"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7"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8"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9"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0"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1"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2"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3"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4"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5"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6"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7"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8"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9"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0"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1"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2"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3"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4"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5"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6"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7"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8"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9"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0"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1"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2"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3"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4"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5"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6"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7"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8"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9"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0"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1"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2"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3"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4"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5"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6"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7"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8"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9"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0"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1"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2"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3"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4"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5"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6"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7"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8"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9"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0"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1"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2"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3"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4"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5"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6"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7"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8"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9"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0"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1"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2"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3"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4"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5"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6"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7"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8"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9"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0"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1"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412"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3"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4"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5"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6"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7"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8"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9"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0"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1"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2"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3"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4"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5"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6"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7"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8"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9"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0"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1"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2"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3"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4"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5"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6"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7"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8"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9"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0"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1"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2"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3"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4"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5"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6"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7"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8"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9"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0"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1"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2"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3"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4"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grpSp>
      <p:sp>
        <p:nvSpPr>
          <p:cNvPr id="2456" name="Oval 2455"/>
          <p:cNvSpPr/>
          <p:nvPr/>
        </p:nvSpPr>
        <p:spPr bwMode="auto">
          <a:xfrm>
            <a:off x="1792900" y="2281023"/>
            <a:ext cx="441094" cy="444069"/>
          </a:xfrm>
          <a:prstGeom prst="ellipse">
            <a:avLst/>
          </a:prstGeom>
          <a:solidFill>
            <a:srgbClr val="92D050">
              <a:alpha val="80000"/>
            </a:srgbClr>
          </a:solidFill>
          <a:ln w="3175" cap="flat" cmpd="sng" algn="ctr">
            <a:solidFill>
              <a:schemeClr val="tx1">
                <a:alpha val="60000"/>
              </a:schemeClr>
            </a:solid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7" name="Oval 2456"/>
          <p:cNvSpPr/>
          <p:nvPr/>
        </p:nvSpPr>
        <p:spPr bwMode="auto">
          <a:xfrm>
            <a:off x="2984082" y="1946687"/>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8" name="Oval 2457"/>
          <p:cNvSpPr/>
          <p:nvPr/>
        </p:nvSpPr>
        <p:spPr bwMode="auto">
          <a:xfrm>
            <a:off x="2348034" y="2745110"/>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9" name="Oval 2458"/>
          <p:cNvSpPr/>
          <p:nvPr/>
        </p:nvSpPr>
        <p:spPr bwMode="auto">
          <a:xfrm>
            <a:off x="5921283" y="1771401"/>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60" name="Oval 2459"/>
          <p:cNvSpPr/>
          <p:nvPr/>
        </p:nvSpPr>
        <p:spPr bwMode="auto">
          <a:xfrm>
            <a:off x="5450343" y="1738438"/>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61" name="Oval 2460"/>
          <p:cNvSpPr/>
          <p:nvPr/>
        </p:nvSpPr>
        <p:spPr bwMode="auto">
          <a:xfrm>
            <a:off x="9544708" y="3026326"/>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2" name="Oval 2461"/>
          <p:cNvSpPr/>
          <p:nvPr/>
        </p:nvSpPr>
        <p:spPr bwMode="auto">
          <a:xfrm>
            <a:off x="8964704" y="4004786"/>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3" name="Oval 2462"/>
          <p:cNvSpPr/>
          <p:nvPr/>
        </p:nvSpPr>
        <p:spPr bwMode="auto">
          <a:xfrm>
            <a:off x="10233650" y="4875385"/>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4" name="Oval 2463"/>
          <p:cNvSpPr/>
          <p:nvPr/>
        </p:nvSpPr>
        <p:spPr bwMode="auto">
          <a:xfrm>
            <a:off x="10416071" y="5511558"/>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5" name="Oval 2464"/>
          <p:cNvSpPr/>
          <p:nvPr/>
        </p:nvSpPr>
        <p:spPr bwMode="auto">
          <a:xfrm>
            <a:off x="10195523" y="2554601"/>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6" name="Oval 2465"/>
          <p:cNvSpPr/>
          <p:nvPr/>
        </p:nvSpPr>
        <p:spPr bwMode="auto">
          <a:xfrm>
            <a:off x="10195523" y="225766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7" name="Oval 2466"/>
          <p:cNvSpPr/>
          <p:nvPr/>
        </p:nvSpPr>
        <p:spPr bwMode="auto">
          <a:xfrm>
            <a:off x="9403667" y="197985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8" name="Oval 2467"/>
          <p:cNvSpPr/>
          <p:nvPr/>
        </p:nvSpPr>
        <p:spPr bwMode="auto">
          <a:xfrm>
            <a:off x="9113596" y="2776636"/>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9" name="Oval 2468"/>
          <p:cNvSpPr/>
          <p:nvPr/>
        </p:nvSpPr>
        <p:spPr bwMode="auto">
          <a:xfrm>
            <a:off x="2888997" y="241712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70" name="Oval 2469"/>
          <p:cNvSpPr/>
          <p:nvPr/>
        </p:nvSpPr>
        <p:spPr bwMode="auto">
          <a:xfrm>
            <a:off x="3460306" y="225766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71" name="Oval 2470"/>
          <p:cNvSpPr/>
          <p:nvPr/>
        </p:nvSpPr>
        <p:spPr bwMode="auto">
          <a:xfrm>
            <a:off x="4351893" y="4597238"/>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 name="TextBox 1"/>
          <p:cNvSpPr txBox="1"/>
          <p:nvPr/>
        </p:nvSpPr>
        <p:spPr>
          <a:xfrm>
            <a:off x="-17363" y="0"/>
            <a:ext cx="12452955" cy="973494"/>
          </a:xfrm>
          <a:prstGeom prst="rect">
            <a:avLst/>
          </a:prstGeom>
          <a:solidFill>
            <a:srgbClr val="19396C">
              <a:alpha val="76863"/>
            </a:srgbClr>
          </a:solidFill>
        </p:spPr>
        <p:txBody>
          <a:bodyPr wrap="square" rtlCol="0" anchor="ctr">
            <a:noAutofit/>
          </a:bodyPr>
          <a:lstStyle/>
          <a:p>
            <a:pPr algn="ctr" defTabSz="932597"/>
            <a:r>
              <a:rPr lang="en-US" sz="3672" dirty="0">
                <a:solidFill>
                  <a:srgbClr val="92D050"/>
                </a:solidFill>
              </a:rPr>
              <a:t>16 regions worldwide in 2014</a:t>
            </a:r>
          </a:p>
        </p:txBody>
      </p:sp>
    </p:spTree>
    <p:extLst>
      <p:ext uri="{BB962C8B-B14F-4D97-AF65-F5344CB8AC3E}">
        <p14:creationId xmlns:p14="http://schemas.microsoft.com/office/powerpoint/2010/main" val="373813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456"/>
                                        </p:tgtEl>
                                        <p:attrNameLst>
                                          <p:attrName>style.visibility</p:attrName>
                                        </p:attrNameLst>
                                      </p:cBhvr>
                                      <p:to>
                                        <p:strVal val="visible"/>
                                      </p:to>
                                    </p:set>
                                    <p:animEffect transition="in" filter="fade">
                                      <p:cBhvr>
                                        <p:cTn id="7" dur="250"/>
                                        <p:tgtEl>
                                          <p:spTgt spid="2456"/>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2457"/>
                                        </p:tgtEl>
                                        <p:attrNameLst>
                                          <p:attrName>style.visibility</p:attrName>
                                        </p:attrNameLst>
                                      </p:cBhvr>
                                      <p:to>
                                        <p:strVal val="visible"/>
                                      </p:to>
                                    </p:set>
                                    <p:animEffect transition="in" filter="fade">
                                      <p:cBhvr>
                                        <p:cTn id="10" dur="250"/>
                                        <p:tgtEl>
                                          <p:spTgt spid="245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458"/>
                                        </p:tgtEl>
                                        <p:attrNameLst>
                                          <p:attrName>style.visibility</p:attrName>
                                        </p:attrNameLst>
                                      </p:cBhvr>
                                      <p:to>
                                        <p:strVal val="visible"/>
                                      </p:to>
                                    </p:set>
                                    <p:animEffect transition="in" filter="fade">
                                      <p:cBhvr>
                                        <p:cTn id="13" dur="250"/>
                                        <p:tgtEl>
                                          <p:spTgt spid="245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459"/>
                                        </p:tgtEl>
                                        <p:attrNameLst>
                                          <p:attrName>style.visibility</p:attrName>
                                        </p:attrNameLst>
                                      </p:cBhvr>
                                      <p:to>
                                        <p:strVal val="visible"/>
                                      </p:to>
                                    </p:set>
                                    <p:animEffect transition="in" filter="fade">
                                      <p:cBhvr>
                                        <p:cTn id="16" dur="250"/>
                                        <p:tgtEl>
                                          <p:spTgt spid="2459"/>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2460"/>
                                        </p:tgtEl>
                                        <p:attrNameLst>
                                          <p:attrName>style.visibility</p:attrName>
                                        </p:attrNameLst>
                                      </p:cBhvr>
                                      <p:to>
                                        <p:strVal val="visible"/>
                                      </p:to>
                                    </p:set>
                                    <p:animEffect transition="in" filter="fade">
                                      <p:cBhvr>
                                        <p:cTn id="19" dur="250"/>
                                        <p:tgtEl>
                                          <p:spTgt spid="2460"/>
                                        </p:tgtEl>
                                      </p:cBhvr>
                                    </p:animEffect>
                                  </p:childTnLst>
                                </p:cTn>
                              </p:par>
                              <p:par>
                                <p:cTn id="20" presetID="10" presetClass="entr" presetSubtype="0" fill="hold" grpId="0" nodeType="withEffect">
                                  <p:stCondLst>
                                    <p:cond delay="350"/>
                                  </p:stCondLst>
                                  <p:childTnLst>
                                    <p:set>
                                      <p:cBhvr>
                                        <p:cTn id="21" dur="1" fill="hold">
                                          <p:stCondLst>
                                            <p:cond delay="0"/>
                                          </p:stCondLst>
                                        </p:cTn>
                                        <p:tgtEl>
                                          <p:spTgt spid="2461"/>
                                        </p:tgtEl>
                                        <p:attrNameLst>
                                          <p:attrName>style.visibility</p:attrName>
                                        </p:attrNameLst>
                                      </p:cBhvr>
                                      <p:to>
                                        <p:strVal val="visible"/>
                                      </p:to>
                                    </p:set>
                                    <p:animEffect transition="in" filter="fade">
                                      <p:cBhvr>
                                        <p:cTn id="22" dur="250"/>
                                        <p:tgtEl>
                                          <p:spTgt spid="2461"/>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62"/>
                                        </p:tgtEl>
                                        <p:attrNameLst>
                                          <p:attrName>style.visibility</p:attrName>
                                        </p:attrNameLst>
                                      </p:cBhvr>
                                      <p:to>
                                        <p:strVal val="visible"/>
                                      </p:to>
                                    </p:set>
                                    <p:animEffect transition="in" filter="fade">
                                      <p:cBhvr>
                                        <p:cTn id="25" dur="250"/>
                                        <p:tgtEl>
                                          <p:spTgt spid="246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463"/>
                                        </p:tgtEl>
                                        <p:attrNameLst>
                                          <p:attrName>style.visibility</p:attrName>
                                        </p:attrNameLst>
                                      </p:cBhvr>
                                      <p:to>
                                        <p:strVal val="visible"/>
                                      </p:to>
                                    </p:set>
                                    <p:animEffect transition="in" filter="fade">
                                      <p:cBhvr>
                                        <p:cTn id="28" dur="250"/>
                                        <p:tgtEl>
                                          <p:spTgt spid="2463"/>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464"/>
                                        </p:tgtEl>
                                        <p:attrNameLst>
                                          <p:attrName>style.visibility</p:attrName>
                                        </p:attrNameLst>
                                      </p:cBhvr>
                                      <p:to>
                                        <p:strVal val="visible"/>
                                      </p:to>
                                    </p:set>
                                    <p:animEffect transition="in" filter="fade">
                                      <p:cBhvr>
                                        <p:cTn id="31" dur="250"/>
                                        <p:tgtEl>
                                          <p:spTgt spid="246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465"/>
                                        </p:tgtEl>
                                        <p:attrNameLst>
                                          <p:attrName>style.visibility</p:attrName>
                                        </p:attrNameLst>
                                      </p:cBhvr>
                                      <p:to>
                                        <p:strVal val="visible"/>
                                      </p:to>
                                    </p:set>
                                    <p:animEffect transition="in" filter="fade">
                                      <p:cBhvr>
                                        <p:cTn id="34" dur="250"/>
                                        <p:tgtEl>
                                          <p:spTgt spid="246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466"/>
                                        </p:tgtEl>
                                        <p:attrNameLst>
                                          <p:attrName>style.visibility</p:attrName>
                                        </p:attrNameLst>
                                      </p:cBhvr>
                                      <p:to>
                                        <p:strVal val="visible"/>
                                      </p:to>
                                    </p:set>
                                    <p:animEffect transition="in" filter="fade">
                                      <p:cBhvr>
                                        <p:cTn id="37" dur="250"/>
                                        <p:tgtEl>
                                          <p:spTgt spid="2466"/>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67"/>
                                        </p:tgtEl>
                                        <p:attrNameLst>
                                          <p:attrName>style.visibility</p:attrName>
                                        </p:attrNameLst>
                                      </p:cBhvr>
                                      <p:to>
                                        <p:strVal val="visible"/>
                                      </p:to>
                                    </p:set>
                                    <p:animEffect transition="in" filter="fade">
                                      <p:cBhvr>
                                        <p:cTn id="40" dur="250"/>
                                        <p:tgtEl>
                                          <p:spTgt spid="246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468"/>
                                        </p:tgtEl>
                                        <p:attrNameLst>
                                          <p:attrName>style.visibility</p:attrName>
                                        </p:attrNameLst>
                                      </p:cBhvr>
                                      <p:to>
                                        <p:strVal val="visible"/>
                                      </p:to>
                                    </p:set>
                                    <p:animEffect transition="in" filter="fade">
                                      <p:cBhvr>
                                        <p:cTn id="43" dur="250"/>
                                        <p:tgtEl>
                                          <p:spTgt spid="246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69"/>
                                        </p:tgtEl>
                                        <p:attrNameLst>
                                          <p:attrName>style.visibility</p:attrName>
                                        </p:attrNameLst>
                                      </p:cBhvr>
                                      <p:to>
                                        <p:strVal val="visible"/>
                                      </p:to>
                                    </p:set>
                                    <p:animEffect transition="in" filter="fade">
                                      <p:cBhvr>
                                        <p:cTn id="46" dur="250"/>
                                        <p:tgtEl>
                                          <p:spTgt spid="2469"/>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470"/>
                                        </p:tgtEl>
                                        <p:attrNameLst>
                                          <p:attrName>style.visibility</p:attrName>
                                        </p:attrNameLst>
                                      </p:cBhvr>
                                      <p:to>
                                        <p:strVal val="visible"/>
                                      </p:to>
                                    </p:set>
                                    <p:animEffect transition="in" filter="fade">
                                      <p:cBhvr>
                                        <p:cTn id="49" dur="250"/>
                                        <p:tgtEl>
                                          <p:spTgt spid="247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471"/>
                                        </p:tgtEl>
                                        <p:attrNameLst>
                                          <p:attrName>style.visibility</p:attrName>
                                        </p:attrNameLst>
                                      </p:cBhvr>
                                      <p:to>
                                        <p:strVal val="visible"/>
                                      </p:to>
                                    </p:set>
                                    <p:animEffect transition="in" filter="fade">
                                      <p:cBhvr>
                                        <p:cTn id="52" dur="250"/>
                                        <p:tgtEl>
                                          <p:spTgt spid="2471"/>
                                        </p:tgtEl>
                                      </p:cBhvr>
                                    </p:animEffect>
                                  </p:childTnLst>
                                </p:cTn>
                              </p:par>
                            </p:childTnLst>
                          </p:cTn>
                        </p:par>
                        <p:par>
                          <p:cTn id="53" fill="hold">
                            <p:stCondLst>
                              <p:cond delay="750"/>
                            </p:stCondLst>
                            <p:childTnLst>
                              <p:par>
                                <p:cTn id="54" presetID="12" presetClass="entr" presetSubtype="1"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p:tgtEl>
                                          <p:spTgt spid="2"/>
                                        </p:tgtEl>
                                        <p:attrNameLst>
                                          <p:attrName>ppt_y</p:attrName>
                                        </p:attrNameLst>
                                      </p:cBhvr>
                                      <p:tavLst>
                                        <p:tav tm="0">
                                          <p:val>
                                            <p:strVal val="#ppt_y-#ppt_h*1.125000"/>
                                          </p:val>
                                        </p:tav>
                                        <p:tav tm="100000">
                                          <p:val>
                                            <p:strVal val="#ppt_y"/>
                                          </p:val>
                                        </p:tav>
                                      </p:tavLst>
                                    </p:anim>
                                    <p:animEffect transition="in" filter="wipe(down)">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6" grpId="0" animBg="1"/>
      <p:bldP spid="2457" grpId="0" animBg="1"/>
      <p:bldP spid="2458" grpId="0" animBg="1"/>
      <p:bldP spid="2459" grpId="0" animBg="1"/>
      <p:bldP spid="2460" grpId="0" animBg="1"/>
      <p:bldP spid="2461" grpId="0" animBg="1"/>
      <p:bldP spid="2462" grpId="0" animBg="1"/>
      <p:bldP spid="2463" grpId="0" animBg="1"/>
      <p:bldP spid="2464" grpId="0" animBg="1"/>
      <p:bldP spid="2465" grpId="0" animBg="1"/>
      <p:bldP spid="2466" grpId="0" animBg="1"/>
      <p:bldP spid="2467" grpId="0" animBg="1"/>
      <p:bldP spid="2468" grpId="0" animBg="1"/>
      <p:bldP spid="2469" grpId="0" animBg="1"/>
      <p:bldP spid="2470" grpId="0" animBg="1"/>
      <p:bldP spid="2471" grpId="0" animBg="1"/>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82" y="5371323"/>
            <a:ext cx="12434711" cy="16232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532459" y="5371322"/>
            <a:ext cx="11373923" cy="14520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What are Infrastructure Services?</a:t>
            </a:r>
            <a:r>
              <a:rPr lang="en-US" dirty="0"/>
              <a:t/>
            </a:r>
            <a:br>
              <a:rPr lang="en-US" dirty="0"/>
            </a:br>
            <a:endParaRPr lang="en-US" dirty="0"/>
          </a:p>
        </p:txBody>
      </p:sp>
      <p:sp>
        <p:nvSpPr>
          <p:cNvPr id="5" name="Text Placeholder 4"/>
          <p:cNvSpPr>
            <a:spLocks noGrp="1"/>
          </p:cNvSpPr>
          <p:nvPr>
            <p:ph type="body" sz="quarter" idx="11"/>
          </p:nvPr>
        </p:nvSpPr>
        <p:spPr>
          <a:xfrm>
            <a:off x="275481" y="4629848"/>
            <a:ext cx="11887878" cy="3348044"/>
          </a:xfrm>
        </p:spPr>
        <p:txBody>
          <a:bodyPr/>
          <a:lstStyle/>
          <a:p>
            <a:r>
              <a:rPr lang="en-US" sz="2856" dirty="0">
                <a:solidFill>
                  <a:schemeClr val="tx2"/>
                </a:solidFill>
              </a:rPr>
              <a:t>Run Traditional workloads in the cloud with little to no changes</a:t>
            </a:r>
          </a:p>
          <a:p>
            <a:endParaRPr lang="en-US" dirty="0" smtClean="0"/>
          </a:p>
          <a:p>
            <a:endParaRPr lang="en-US" dirty="0" smtClean="0"/>
          </a:p>
          <a:p>
            <a:endParaRPr lang="en-US"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37" y="5631281"/>
            <a:ext cx="2979473" cy="9408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068" y="6041406"/>
            <a:ext cx="1666937" cy="3316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5655" y="5772720"/>
            <a:ext cx="1478884" cy="6869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0074" y="5786168"/>
            <a:ext cx="1110940" cy="697321"/>
          </a:xfrm>
          <a:prstGeom prst="rect">
            <a:avLst/>
          </a:prstGeom>
        </p:spPr>
      </p:pic>
      <p:pic>
        <p:nvPicPr>
          <p:cNvPr id="11" name="Picture 4" descr="https://windows.azure-test.net/Content/VirtualMachines/Images/Linux_12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8542" y="5739666"/>
            <a:ext cx="779111" cy="7791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p:cNvSpPr txBox="1">
            <a:spLocks/>
          </p:cNvSpPr>
          <p:nvPr/>
        </p:nvSpPr>
        <p:spPr bwMode="white">
          <a:xfrm>
            <a:off x="532459" y="1472807"/>
            <a:ext cx="11373923" cy="3060691"/>
          </a:xfrm>
          <a:prstGeom prst="rect">
            <a:avLst/>
          </a:prstGeom>
        </p:spPr>
        <p:txBody>
          <a:bodyPr vert="horz" wrap="square" lIns="0" tIns="0" rIns="0" bIns="0" rtlCol="0">
            <a:spAutoFit/>
          </a:bodyPr>
          <a:lstStyle>
            <a:lvl1pPr marL="460201" indent="-460201" algn="l" defTabSz="914029" rtl="0" eaLnBrk="1" latinLnBrk="0" hangingPunct="1">
              <a:lnSpc>
                <a:spcPct val="90000"/>
              </a:lnSpc>
              <a:spcBef>
                <a:spcPct val="20000"/>
              </a:spcBef>
              <a:buClr>
                <a:srgbClr val="FFFFFF"/>
              </a:buClr>
              <a:buSzPct val="70000"/>
              <a:buFontTx/>
              <a:buBlip>
                <a:blip r:embed="rId8"/>
              </a:buBlip>
              <a:defRPr sz="3199" kern="1200">
                <a:solidFill>
                  <a:schemeClr val="tx2"/>
                </a:solidFill>
                <a:latin typeface="+mn-lt"/>
                <a:ea typeface="+mn-ea"/>
                <a:cs typeface="+mn-cs"/>
              </a:defRPr>
            </a:lvl1pPr>
            <a:lvl2pPr marL="855349" indent="-395147" algn="l" defTabSz="914029" rtl="0" eaLnBrk="1" latinLnBrk="0" hangingPunct="1">
              <a:lnSpc>
                <a:spcPct val="90000"/>
              </a:lnSpc>
              <a:spcBef>
                <a:spcPct val="20000"/>
              </a:spcBef>
              <a:buClr>
                <a:srgbClr val="FFFFFF"/>
              </a:buClr>
              <a:buSzPct val="70000"/>
              <a:buFontTx/>
              <a:buBlip>
                <a:blip r:embed="rId8"/>
              </a:buBlip>
              <a:defRPr sz="2799" kern="1200">
                <a:solidFill>
                  <a:schemeClr val="tx2"/>
                </a:solidFill>
                <a:latin typeface="+mn-lt"/>
                <a:ea typeface="+mn-ea"/>
                <a:cs typeface="+mn-cs"/>
              </a:defRPr>
            </a:lvl2pPr>
            <a:lvl3pPr marL="1258429" indent="-403081" algn="l" defTabSz="914029" rtl="0" eaLnBrk="1" latinLnBrk="0" hangingPunct="1">
              <a:lnSpc>
                <a:spcPct val="90000"/>
              </a:lnSpc>
              <a:spcBef>
                <a:spcPct val="20000"/>
              </a:spcBef>
              <a:buClr>
                <a:srgbClr val="FFFFFF"/>
              </a:buClr>
              <a:buSzPct val="70000"/>
              <a:buFontTx/>
              <a:buBlip>
                <a:blip r:embed="rId8"/>
              </a:buBlip>
              <a:defRPr sz="2399" kern="1200">
                <a:solidFill>
                  <a:schemeClr val="tx2"/>
                </a:solidFill>
                <a:latin typeface="+mn-lt"/>
                <a:ea typeface="+mn-ea"/>
                <a:cs typeface="+mn-cs"/>
              </a:defRPr>
            </a:lvl3pPr>
            <a:lvl4pPr marL="1604368" indent="-345947" algn="l" defTabSz="914029" rtl="0" eaLnBrk="1" latinLnBrk="0" hangingPunct="1">
              <a:lnSpc>
                <a:spcPct val="90000"/>
              </a:lnSpc>
              <a:spcBef>
                <a:spcPct val="20000"/>
              </a:spcBef>
              <a:buClr>
                <a:srgbClr val="FFFFFF"/>
              </a:buClr>
              <a:buSzPct val="70000"/>
              <a:buFontTx/>
              <a:buBlip>
                <a:blip r:embed="rId8"/>
              </a:buBlip>
              <a:defRPr sz="2000" kern="1200">
                <a:solidFill>
                  <a:schemeClr val="tx2"/>
                </a:solidFill>
                <a:latin typeface="+mn-lt"/>
                <a:ea typeface="+mn-ea"/>
                <a:cs typeface="+mn-cs"/>
              </a:defRPr>
            </a:lvl4pPr>
            <a:lvl5pPr marL="1940804" indent="-336427" algn="l" defTabSz="914029" rtl="0" eaLnBrk="1" latinLnBrk="0" hangingPunct="1">
              <a:lnSpc>
                <a:spcPct val="90000"/>
              </a:lnSpc>
              <a:spcBef>
                <a:spcPct val="20000"/>
              </a:spcBef>
              <a:buClr>
                <a:srgbClr val="FFFFFF"/>
              </a:buClr>
              <a:buSzPct val="70000"/>
              <a:buFontTx/>
              <a:buBlip>
                <a:blip r:embed="rId8"/>
              </a:buBlip>
              <a:defRPr sz="2000" kern="1200">
                <a:solidFill>
                  <a:schemeClr val="tx2"/>
                </a:solidFill>
                <a:latin typeface="+mn-lt"/>
                <a:ea typeface="+mn-ea"/>
                <a:cs typeface="+mn-cs"/>
              </a:defRPr>
            </a:lvl5pPr>
            <a:lvl6pPr marL="2513582" indent="-228508" algn="l" defTabSz="91402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91" indent="-228508" algn="l" defTabSz="91402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07" indent="-228508" algn="l" defTabSz="91402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19" indent="-228508" algn="l" defTabSz="91402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63" dirty="0">
                <a:solidFill>
                  <a:srgbClr val="00BCF2"/>
                </a:solidFill>
                <a:latin typeface="Segoe UI Light"/>
              </a:rPr>
              <a:t>Cloud Based Virtual Machines </a:t>
            </a:r>
          </a:p>
          <a:p>
            <a:pPr marL="0" indent="0">
              <a:buNone/>
            </a:pPr>
            <a:r>
              <a:rPr lang="en-US" sz="2448" dirty="0">
                <a:solidFill>
                  <a:srgbClr val="FFFFFF"/>
                </a:solidFill>
                <a:latin typeface="Segoe UI Light"/>
              </a:rPr>
              <a:t>Hyper-V Based Hosting Technology </a:t>
            </a:r>
          </a:p>
          <a:p>
            <a:pPr marL="0" indent="0">
              <a:buNone/>
            </a:pPr>
            <a:r>
              <a:rPr lang="en-US" sz="2448" dirty="0">
                <a:solidFill>
                  <a:srgbClr val="FFFFFF"/>
                </a:solidFill>
                <a:latin typeface="Segoe UI Light"/>
              </a:rPr>
              <a:t>Run workloads in Azure that were traditionally run on-premises</a:t>
            </a:r>
            <a:endParaRPr lang="en-US" sz="3263" dirty="0">
              <a:solidFill>
                <a:srgbClr val="FFFFFF"/>
              </a:solidFill>
              <a:latin typeface="Segoe UI Light"/>
            </a:endParaRPr>
          </a:p>
          <a:p>
            <a:pPr marL="0" indent="0">
              <a:buNone/>
            </a:pPr>
            <a:r>
              <a:rPr lang="en-US" sz="3263" dirty="0">
                <a:solidFill>
                  <a:srgbClr val="00BCF2"/>
                </a:solidFill>
                <a:latin typeface="Segoe UI Light"/>
              </a:rPr>
              <a:t>Networking</a:t>
            </a:r>
          </a:p>
          <a:p>
            <a:pPr marL="0" indent="0">
              <a:buNone/>
            </a:pPr>
            <a:r>
              <a:rPr lang="en-US" sz="2448" dirty="0">
                <a:solidFill>
                  <a:srgbClr val="FFFFFF"/>
                </a:solidFill>
                <a:latin typeface="Segoe UI Light"/>
              </a:rPr>
              <a:t>Virtual Networks: Private IPV4 Network support, and hybrid connectivity to on-premises</a:t>
            </a:r>
          </a:p>
          <a:p>
            <a:pPr marL="0" indent="0">
              <a:buNone/>
            </a:pPr>
            <a:r>
              <a:rPr lang="en-US" sz="2448" dirty="0">
                <a:solidFill>
                  <a:srgbClr val="FFFFFF"/>
                </a:solidFill>
                <a:latin typeface="Segoe UI Light"/>
              </a:rPr>
              <a:t>Access Control Lists, External and Internal Load Balancing, Reserved IPs</a:t>
            </a:r>
            <a:endParaRPr lang="en-US" sz="3263" dirty="0">
              <a:solidFill>
                <a:srgbClr val="FFFFFF"/>
              </a:solidFill>
              <a:latin typeface="Segoe UI Light"/>
            </a:endParaRPr>
          </a:p>
        </p:txBody>
      </p:sp>
    </p:spTree>
    <p:extLst>
      <p:ext uri="{BB962C8B-B14F-4D97-AF65-F5344CB8AC3E}">
        <p14:creationId xmlns:p14="http://schemas.microsoft.com/office/powerpoint/2010/main" val="2877450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SharePoint in a Microsoft Azure VM?</a:t>
            </a:r>
            <a:endParaRPr lang="en-US" dirty="0"/>
          </a:p>
        </p:txBody>
      </p:sp>
      <p:sp>
        <p:nvSpPr>
          <p:cNvPr id="4" name="Text Placeholder 3"/>
          <p:cNvSpPr>
            <a:spLocks noGrp="1"/>
          </p:cNvSpPr>
          <p:nvPr>
            <p:ph type="body" sz="quarter" idx="11"/>
          </p:nvPr>
        </p:nvSpPr>
        <p:spPr>
          <a:xfrm>
            <a:off x="275481" y="1212849"/>
            <a:ext cx="11887878" cy="6551691"/>
          </a:xfrm>
        </p:spPr>
        <p:txBody>
          <a:bodyPr/>
          <a:lstStyle/>
          <a:p>
            <a:r>
              <a:rPr lang="en-US" dirty="0" smtClean="0">
                <a:solidFill>
                  <a:srgbClr val="00B0F0"/>
                </a:solidFill>
              </a:rPr>
              <a:t>Why Host in Microsoft Azure Virtual Machines? </a:t>
            </a:r>
          </a:p>
          <a:p>
            <a:pPr lvl="1"/>
            <a:r>
              <a:rPr lang="en-US" sz="2448" dirty="0"/>
              <a:t>Control - hosting in Microsoft Azure gives you a similar level of control to hosting on premises minus managing the hardware. </a:t>
            </a:r>
          </a:p>
          <a:p>
            <a:pPr lvl="1"/>
            <a:r>
              <a:rPr lang="en-US" sz="2448" dirty="0"/>
              <a:t>Agility – quickly spin up or copy development and test environments.</a:t>
            </a:r>
          </a:p>
          <a:p>
            <a:pPr lvl="1"/>
            <a:r>
              <a:rPr lang="en-US" sz="2448" dirty="0"/>
              <a:t>Smaller Laptops – Consultants, you should appreciate this!</a:t>
            </a:r>
          </a:p>
          <a:p>
            <a:endParaRPr lang="en-US" dirty="0"/>
          </a:p>
          <a:p>
            <a:r>
              <a:rPr lang="en-US" dirty="0" smtClean="0">
                <a:solidFill>
                  <a:srgbClr val="00B0F0"/>
                </a:solidFill>
              </a:rPr>
              <a:t>SharePoint Server 2010 and 2013 supported</a:t>
            </a:r>
          </a:p>
          <a:p>
            <a:pPr lvl="1"/>
            <a:r>
              <a:rPr lang="en-US" sz="2448" dirty="0"/>
              <a:t>Platform base image available for 2013</a:t>
            </a:r>
          </a:p>
          <a:p>
            <a:pPr lvl="1"/>
            <a:r>
              <a:rPr lang="en-US" sz="2448" dirty="0"/>
              <a:t>License Mobility through Software Assurance</a:t>
            </a:r>
          </a:p>
          <a:p>
            <a:pPr lvl="1"/>
            <a:r>
              <a:rPr lang="en-US" sz="2448" dirty="0"/>
              <a:t>SharePoint 2010 create custom image: KB2728976</a:t>
            </a:r>
          </a:p>
          <a:p>
            <a:pPr lvl="1"/>
            <a:r>
              <a:rPr lang="en-US" sz="2448" dirty="0"/>
              <a:t>Fast Search Server 2010 is NOT supported in Microsoft Azure</a:t>
            </a:r>
          </a:p>
          <a:p>
            <a:pPr lvl="1"/>
            <a:endParaRPr lang="en-US" sz="2448" dirty="0"/>
          </a:p>
          <a:p>
            <a:endParaRPr lang="en-US" dirty="0" smtClean="0"/>
          </a:p>
        </p:txBody>
      </p:sp>
    </p:spTree>
    <p:extLst>
      <p:ext uri="{BB962C8B-B14F-4D97-AF65-F5344CB8AC3E}">
        <p14:creationId xmlns:p14="http://schemas.microsoft.com/office/powerpoint/2010/main" val="1197445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017175" y="2567686"/>
            <a:ext cx="2979473" cy="34639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Cloud Only SharePoint Virtual Machine</a:t>
            </a:r>
            <a:endParaRPr lang="en-US" dirty="0"/>
          </a:p>
        </p:txBody>
      </p:sp>
      <p:sp>
        <p:nvSpPr>
          <p:cNvPr id="4" name="Text Placeholder 2"/>
          <p:cNvSpPr>
            <a:spLocks noGrp="1"/>
          </p:cNvSpPr>
          <p:nvPr>
            <p:ph type="body" sz="quarter" idx="11"/>
          </p:nvPr>
        </p:nvSpPr>
        <p:spPr>
          <a:xfrm>
            <a:off x="275481" y="1212849"/>
            <a:ext cx="11887878" cy="5032660"/>
          </a:xfrm>
        </p:spPr>
        <p:txBody>
          <a:bodyPr/>
          <a:lstStyle/>
          <a:p>
            <a:endParaRPr lang="en-US" sz="3876" dirty="0">
              <a:solidFill>
                <a:schemeClr val="tx2"/>
              </a:solidFill>
            </a:endParaRPr>
          </a:p>
          <a:p>
            <a:r>
              <a:rPr lang="en-US" sz="3876" dirty="0">
                <a:solidFill>
                  <a:schemeClr val="tx2"/>
                </a:solidFill>
              </a:rPr>
              <a:t>Scenarios</a:t>
            </a:r>
          </a:p>
          <a:p>
            <a:r>
              <a:rPr lang="en-US" sz="2856" dirty="0"/>
              <a:t>Development or Test</a:t>
            </a:r>
          </a:p>
          <a:p>
            <a:r>
              <a:rPr lang="en-US" sz="2856" dirty="0"/>
              <a:t>Demo Environment </a:t>
            </a:r>
          </a:p>
          <a:p>
            <a:endParaRPr lang="en-US" sz="2856" dirty="0"/>
          </a:p>
          <a:p>
            <a:r>
              <a:rPr lang="en-US" sz="3876" dirty="0">
                <a:solidFill>
                  <a:schemeClr val="tx2"/>
                </a:solidFill>
              </a:rPr>
              <a:t>Concepts</a:t>
            </a:r>
            <a:endParaRPr lang="en-US" sz="2856" dirty="0">
              <a:solidFill>
                <a:schemeClr val="tx1"/>
              </a:solidFill>
            </a:endParaRPr>
          </a:p>
          <a:p>
            <a:r>
              <a:rPr lang="en-US" sz="2856" dirty="0">
                <a:solidFill>
                  <a:schemeClr val="tx1"/>
                </a:solidFill>
              </a:rPr>
              <a:t>Virtual Machine Sizes</a:t>
            </a:r>
          </a:p>
          <a:p>
            <a:r>
              <a:rPr lang="en-US" sz="2856" dirty="0">
                <a:solidFill>
                  <a:schemeClr val="tx1"/>
                </a:solidFill>
              </a:rPr>
              <a:t>Cloud Services</a:t>
            </a:r>
          </a:p>
          <a:p>
            <a:r>
              <a:rPr lang="en-US" sz="2856" dirty="0">
                <a:solidFill>
                  <a:schemeClr val="tx1"/>
                </a:solidFill>
              </a:rPr>
              <a:t>Storage</a:t>
            </a:r>
          </a:p>
        </p:txBody>
      </p:sp>
      <p:pic>
        <p:nvPicPr>
          <p:cNvPr id="5" name="Picture 4"/>
          <p:cNvPicPr>
            <a:picLocks noChangeAspect="1"/>
          </p:cNvPicPr>
          <p:nvPr/>
        </p:nvPicPr>
        <p:blipFill>
          <a:blip r:embed="rId3"/>
          <a:stretch>
            <a:fillRect/>
          </a:stretch>
        </p:blipFill>
        <p:spPr>
          <a:xfrm>
            <a:off x="7302534" y="3752966"/>
            <a:ext cx="2408753" cy="1924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175" y="2780175"/>
            <a:ext cx="2979473" cy="940886"/>
          </a:xfrm>
          <a:prstGeom prst="rect">
            <a:avLst/>
          </a:prstGeom>
        </p:spPr>
      </p:pic>
    </p:spTree>
    <p:extLst>
      <p:ext uri="{BB962C8B-B14F-4D97-AF65-F5344CB8AC3E}">
        <p14:creationId xmlns:p14="http://schemas.microsoft.com/office/powerpoint/2010/main" val="10047168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 Instance Sizes</a:t>
            </a:r>
            <a:endParaRPr lang="en-US" dirty="0"/>
          </a:p>
        </p:txBody>
      </p:sp>
      <p:graphicFrame>
        <p:nvGraphicFramePr>
          <p:cNvPr id="4" name="Table 3"/>
          <p:cNvGraphicFramePr>
            <a:graphicFrameLocks noGrp="1"/>
          </p:cNvGraphicFramePr>
          <p:nvPr>
            <p:extLst/>
          </p:nvPr>
        </p:nvGraphicFramePr>
        <p:xfrm>
          <a:off x="1417908" y="1350291"/>
          <a:ext cx="9693119" cy="4799728"/>
        </p:xfrm>
        <a:graphic>
          <a:graphicData uri="http://schemas.openxmlformats.org/drawingml/2006/table">
            <a:tbl>
              <a:tblPr firstRow="1" bandRow="1">
                <a:tableStyleId>{5C22544A-7EE6-4342-B048-85BDC9FD1C3A}</a:tableStyleId>
              </a:tblPr>
              <a:tblGrid>
                <a:gridCol w="2200546"/>
                <a:gridCol w="2200546"/>
                <a:gridCol w="1442558"/>
                <a:gridCol w="2202531"/>
                <a:gridCol w="1646938"/>
              </a:tblGrid>
              <a:tr h="595278">
                <a:tc>
                  <a:txBody>
                    <a:bodyPr/>
                    <a:lstStyle/>
                    <a:p>
                      <a:r>
                        <a:rPr lang="en-US" sz="1800" dirty="0" smtClean="0"/>
                        <a:t>Size Name</a:t>
                      </a:r>
                      <a:endParaRPr lang="en-US" sz="1800" dirty="0"/>
                    </a:p>
                  </a:txBody>
                  <a:tcPr marL="48334" marR="48334" marT="24168" marB="24168" anchor="ctr"/>
                </a:tc>
                <a:tc>
                  <a:txBody>
                    <a:bodyPr/>
                    <a:lstStyle/>
                    <a:p>
                      <a:r>
                        <a:rPr lang="en-US" sz="1800" dirty="0" smtClean="0"/>
                        <a:t>CPU Cores </a:t>
                      </a:r>
                      <a:endParaRPr lang="en-US" sz="1800" dirty="0"/>
                    </a:p>
                  </a:txBody>
                  <a:tcPr marL="48334" marR="48334" marT="24168" marB="24168" anchor="ctr"/>
                </a:tc>
                <a:tc>
                  <a:txBody>
                    <a:bodyPr/>
                    <a:lstStyle/>
                    <a:p>
                      <a:r>
                        <a:rPr lang="en-US" sz="1800" dirty="0"/>
                        <a:t>Memory </a:t>
                      </a:r>
                    </a:p>
                  </a:txBody>
                  <a:tcPr marL="48334" marR="48334" marT="24168" marB="24168" anchor="ctr"/>
                </a:tc>
                <a:tc>
                  <a:txBody>
                    <a:bodyPr/>
                    <a:lstStyle/>
                    <a:p>
                      <a:r>
                        <a:rPr lang="en-US" sz="1800" dirty="0" smtClean="0"/>
                        <a:t>Max. data disks</a:t>
                      </a:r>
                      <a:endParaRPr lang="en-US" sz="1800" dirty="0"/>
                    </a:p>
                  </a:txBody>
                  <a:tcPr marL="48334" marR="48334" marT="24168" marB="24168" anchor="ctr"/>
                </a:tc>
                <a:tc>
                  <a:txBody>
                    <a:bodyPr/>
                    <a:lstStyle/>
                    <a:p>
                      <a:r>
                        <a:rPr lang="it-IT" sz="1800" dirty="0"/>
                        <a:t>Max. </a:t>
                      </a:r>
                      <a:r>
                        <a:rPr lang="it-IT" sz="1800" dirty="0" smtClean="0"/>
                        <a:t>IOPS </a:t>
                      </a:r>
                      <a:endParaRPr lang="it-IT" sz="1800" dirty="0"/>
                    </a:p>
                  </a:txBody>
                  <a:tcPr marL="48334" marR="48334" marT="24168" marB="24168" anchor="ctr"/>
                </a:tc>
              </a:tr>
              <a:tr h="420445">
                <a:tc>
                  <a:txBody>
                    <a:bodyPr/>
                    <a:lstStyle/>
                    <a:p>
                      <a:r>
                        <a:rPr lang="en-US" sz="1800"/>
                        <a:t>ExtraSmall </a:t>
                      </a:r>
                    </a:p>
                  </a:txBody>
                  <a:tcPr marL="48334" marR="48334" marT="24168" marB="24168" anchor="ctr"/>
                </a:tc>
                <a:tc>
                  <a:txBody>
                    <a:bodyPr/>
                    <a:lstStyle/>
                    <a:p>
                      <a:r>
                        <a:rPr lang="en-US" sz="1800"/>
                        <a:t>Shared</a:t>
                      </a:r>
                    </a:p>
                  </a:txBody>
                  <a:tcPr marL="48334" marR="48334" marT="24168" marB="24168" anchor="ctr"/>
                </a:tc>
                <a:tc>
                  <a:txBody>
                    <a:bodyPr/>
                    <a:lstStyle/>
                    <a:p>
                      <a:r>
                        <a:rPr lang="en-US" sz="1800"/>
                        <a:t>768 MB</a:t>
                      </a:r>
                    </a:p>
                  </a:txBody>
                  <a:tcPr marL="48334" marR="48334" marT="24168" marB="24168" anchor="ctr"/>
                </a:tc>
                <a:tc>
                  <a:txBody>
                    <a:bodyPr/>
                    <a:lstStyle/>
                    <a:p>
                      <a:r>
                        <a:rPr lang="en-US" sz="1800" dirty="0"/>
                        <a:t>1</a:t>
                      </a:r>
                    </a:p>
                  </a:txBody>
                  <a:tcPr marL="48334" marR="48334" marT="24168" marB="24168" anchor="ctr"/>
                </a:tc>
                <a:tc>
                  <a:txBody>
                    <a:bodyPr/>
                    <a:lstStyle/>
                    <a:p>
                      <a:r>
                        <a:rPr lang="en-US" sz="1800"/>
                        <a:t>1x500</a:t>
                      </a:r>
                    </a:p>
                  </a:txBody>
                  <a:tcPr marL="48334" marR="48334" marT="24168" marB="24168" anchor="ctr"/>
                </a:tc>
              </a:tr>
              <a:tr h="420445">
                <a:tc>
                  <a:txBody>
                    <a:bodyPr/>
                    <a:lstStyle/>
                    <a:p>
                      <a:r>
                        <a:rPr lang="en-US" sz="1800"/>
                        <a:t>Small </a:t>
                      </a:r>
                    </a:p>
                  </a:txBody>
                  <a:tcPr marL="48334" marR="48334" marT="24168" marB="24168" anchor="ctr"/>
                </a:tc>
                <a:tc>
                  <a:txBody>
                    <a:bodyPr/>
                    <a:lstStyle/>
                    <a:p>
                      <a:r>
                        <a:rPr lang="en-US" sz="1800"/>
                        <a:t>1</a:t>
                      </a:r>
                    </a:p>
                  </a:txBody>
                  <a:tcPr marL="48334" marR="48334" marT="24168" marB="24168" anchor="ctr"/>
                </a:tc>
                <a:tc>
                  <a:txBody>
                    <a:bodyPr/>
                    <a:lstStyle/>
                    <a:p>
                      <a:r>
                        <a:rPr lang="en-US" sz="1800" dirty="0"/>
                        <a:t>1.75 GB</a:t>
                      </a:r>
                    </a:p>
                  </a:txBody>
                  <a:tcPr marL="48334" marR="48334" marT="24168" marB="24168" anchor="ctr"/>
                </a:tc>
                <a:tc>
                  <a:txBody>
                    <a:bodyPr/>
                    <a:lstStyle/>
                    <a:p>
                      <a:r>
                        <a:rPr lang="en-US" sz="1800"/>
                        <a:t>2</a:t>
                      </a:r>
                    </a:p>
                  </a:txBody>
                  <a:tcPr marL="48334" marR="48334" marT="24168" marB="24168" anchor="ctr"/>
                </a:tc>
                <a:tc>
                  <a:txBody>
                    <a:bodyPr/>
                    <a:lstStyle/>
                    <a:p>
                      <a:r>
                        <a:rPr lang="en-US" sz="1800"/>
                        <a:t>2x500</a:t>
                      </a:r>
                    </a:p>
                  </a:txBody>
                  <a:tcPr marL="48334" marR="48334" marT="24168" marB="24168" anchor="ctr"/>
                </a:tc>
              </a:tr>
              <a:tr h="420445">
                <a:tc>
                  <a:txBody>
                    <a:bodyPr/>
                    <a:lstStyle/>
                    <a:p>
                      <a:r>
                        <a:rPr lang="en-US" sz="1800"/>
                        <a:t>Medium </a:t>
                      </a:r>
                    </a:p>
                  </a:txBody>
                  <a:tcPr marL="48334" marR="48334" marT="24168" marB="24168" anchor="ctr"/>
                </a:tc>
                <a:tc>
                  <a:txBody>
                    <a:bodyPr/>
                    <a:lstStyle/>
                    <a:p>
                      <a:r>
                        <a:rPr lang="en-US" sz="1800"/>
                        <a:t>2</a:t>
                      </a:r>
                    </a:p>
                  </a:txBody>
                  <a:tcPr marL="48334" marR="48334" marT="24168" marB="24168" anchor="ctr"/>
                </a:tc>
                <a:tc>
                  <a:txBody>
                    <a:bodyPr/>
                    <a:lstStyle/>
                    <a:p>
                      <a:r>
                        <a:rPr lang="en-US" sz="1800"/>
                        <a:t>3.5 GB</a:t>
                      </a:r>
                    </a:p>
                  </a:txBody>
                  <a:tcPr marL="48334" marR="48334" marT="24168" marB="24168" anchor="ctr"/>
                </a:tc>
                <a:tc>
                  <a:txBody>
                    <a:bodyPr/>
                    <a:lstStyle/>
                    <a:p>
                      <a:r>
                        <a:rPr lang="en-US" sz="1800"/>
                        <a:t>4</a:t>
                      </a:r>
                    </a:p>
                  </a:txBody>
                  <a:tcPr marL="48334" marR="48334" marT="24168" marB="24168" anchor="ctr"/>
                </a:tc>
                <a:tc>
                  <a:txBody>
                    <a:bodyPr/>
                    <a:lstStyle/>
                    <a:p>
                      <a:r>
                        <a:rPr lang="en-US" sz="1800"/>
                        <a:t>4x500</a:t>
                      </a:r>
                    </a:p>
                  </a:txBody>
                  <a:tcPr marL="48334" marR="48334" marT="24168" marB="24168" anchor="ctr"/>
                </a:tc>
              </a:tr>
              <a:tr h="420445">
                <a:tc>
                  <a:txBody>
                    <a:bodyPr/>
                    <a:lstStyle/>
                    <a:p>
                      <a:r>
                        <a:rPr lang="en-US" sz="1800"/>
                        <a:t>Large </a:t>
                      </a:r>
                    </a:p>
                  </a:txBody>
                  <a:tcPr marL="48334" marR="48334" marT="24168" marB="24168" anchor="ctr"/>
                </a:tc>
                <a:tc>
                  <a:txBody>
                    <a:bodyPr/>
                    <a:lstStyle/>
                    <a:p>
                      <a:r>
                        <a:rPr lang="en-US" sz="1800"/>
                        <a:t>4</a:t>
                      </a:r>
                    </a:p>
                  </a:txBody>
                  <a:tcPr marL="48334" marR="48334" marT="24168" marB="24168" anchor="ctr"/>
                </a:tc>
                <a:tc>
                  <a:txBody>
                    <a:bodyPr/>
                    <a:lstStyle/>
                    <a:p>
                      <a:r>
                        <a:rPr lang="en-US" sz="1800"/>
                        <a:t>7 GB</a:t>
                      </a:r>
                    </a:p>
                  </a:txBody>
                  <a:tcPr marL="48334" marR="48334" marT="24168" marB="24168" anchor="ctr"/>
                </a:tc>
                <a:tc>
                  <a:txBody>
                    <a:bodyPr/>
                    <a:lstStyle/>
                    <a:p>
                      <a:r>
                        <a:rPr lang="en-US" sz="1800"/>
                        <a:t>8</a:t>
                      </a:r>
                    </a:p>
                  </a:txBody>
                  <a:tcPr marL="48334" marR="48334" marT="24168" marB="24168" anchor="ctr"/>
                </a:tc>
                <a:tc>
                  <a:txBody>
                    <a:bodyPr/>
                    <a:lstStyle/>
                    <a:p>
                      <a:r>
                        <a:rPr lang="en-US" sz="1800"/>
                        <a:t>8x500</a:t>
                      </a:r>
                    </a:p>
                  </a:txBody>
                  <a:tcPr marL="48334" marR="48334" marT="24168" marB="24168" anchor="ctr"/>
                </a:tc>
              </a:tr>
              <a:tr h="420445">
                <a:tc>
                  <a:txBody>
                    <a:bodyPr/>
                    <a:lstStyle/>
                    <a:p>
                      <a:r>
                        <a:rPr lang="en-US" sz="1800"/>
                        <a:t>ExtraLarge </a:t>
                      </a:r>
                    </a:p>
                  </a:txBody>
                  <a:tcPr marL="48334" marR="48334" marT="24168" marB="24168" anchor="ctr"/>
                </a:tc>
                <a:tc>
                  <a:txBody>
                    <a:bodyPr/>
                    <a:lstStyle/>
                    <a:p>
                      <a:r>
                        <a:rPr lang="en-US" sz="1800" dirty="0"/>
                        <a:t>8</a:t>
                      </a:r>
                    </a:p>
                  </a:txBody>
                  <a:tcPr marL="48334" marR="48334" marT="24168" marB="24168" anchor="ctr"/>
                </a:tc>
                <a:tc>
                  <a:txBody>
                    <a:bodyPr/>
                    <a:lstStyle/>
                    <a:p>
                      <a:r>
                        <a:rPr lang="en-US" sz="1800"/>
                        <a:t>14 GB</a:t>
                      </a:r>
                    </a:p>
                  </a:txBody>
                  <a:tcPr marL="48334" marR="48334" marT="24168" marB="24168" anchor="ctr"/>
                </a:tc>
                <a:tc>
                  <a:txBody>
                    <a:bodyPr/>
                    <a:lstStyle/>
                    <a:p>
                      <a:r>
                        <a:rPr lang="en-US" sz="1800"/>
                        <a:t>16</a:t>
                      </a:r>
                    </a:p>
                  </a:txBody>
                  <a:tcPr marL="48334" marR="48334" marT="24168" marB="24168" anchor="ctr"/>
                </a:tc>
                <a:tc>
                  <a:txBody>
                    <a:bodyPr/>
                    <a:lstStyle/>
                    <a:p>
                      <a:r>
                        <a:rPr lang="en-US" sz="1800"/>
                        <a:t>16x500</a:t>
                      </a:r>
                    </a:p>
                  </a:txBody>
                  <a:tcPr marL="48334" marR="48334" marT="24168" marB="24168" anchor="ctr"/>
                </a:tc>
              </a:tr>
              <a:tr h="420445">
                <a:tc>
                  <a:txBody>
                    <a:bodyPr/>
                    <a:lstStyle/>
                    <a:p>
                      <a:r>
                        <a:rPr lang="en-US" sz="1800" dirty="0" smtClean="0"/>
                        <a:t>A5</a:t>
                      </a:r>
                      <a:endParaRPr lang="en-US" sz="1800" dirty="0"/>
                    </a:p>
                  </a:txBody>
                  <a:tcPr marL="48334" marR="48334" marT="24168" marB="24168" anchor="ctr"/>
                </a:tc>
                <a:tc>
                  <a:txBody>
                    <a:bodyPr/>
                    <a:lstStyle/>
                    <a:p>
                      <a:r>
                        <a:rPr lang="en-US" sz="1800" dirty="0" smtClean="0"/>
                        <a:t>2</a:t>
                      </a:r>
                      <a:endParaRPr lang="en-US" sz="1800" dirty="0"/>
                    </a:p>
                  </a:txBody>
                  <a:tcPr marL="48334" marR="48334" marT="24168" marB="24168" anchor="ctr"/>
                </a:tc>
                <a:tc>
                  <a:txBody>
                    <a:bodyPr/>
                    <a:lstStyle/>
                    <a:p>
                      <a:r>
                        <a:rPr lang="en-US" sz="1800" dirty="0" smtClean="0"/>
                        <a:t>14</a:t>
                      </a:r>
                      <a:r>
                        <a:rPr lang="en-US" sz="1800" baseline="0" dirty="0" smtClean="0"/>
                        <a:t> GB</a:t>
                      </a:r>
                      <a:endParaRPr lang="en-US" sz="1800" dirty="0"/>
                    </a:p>
                  </a:txBody>
                  <a:tcPr marL="48334" marR="48334" marT="24168" marB="24168" anchor="ctr"/>
                </a:tc>
                <a:tc>
                  <a:txBody>
                    <a:bodyPr/>
                    <a:lstStyle/>
                    <a:p>
                      <a:r>
                        <a:rPr lang="en-US" sz="1800" dirty="0" smtClean="0"/>
                        <a:t>4</a:t>
                      </a:r>
                      <a:endParaRPr lang="en-US" sz="1800" dirty="0"/>
                    </a:p>
                  </a:txBody>
                  <a:tcPr marL="48334" marR="48334" marT="24168" marB="24168" anchor="ctr"/>
                </a:tc>
                <a:tc>
                  <a:txBody>
                    <a:bodyPr/>
                    <a:lstStyle/>
                    <a:p>
                      <a:r>
                        <a:rPr lang="en-US" sz="1800" dirty="0" smtClean="0"/>
                        <a:t>4X500</a:t>
                      </a:r>
                      <a:endParaRPr lang="en-US" sz="1800" dirty="0"/>
                    </a:p>
                  </a:txBody>
                  <a:tcPr marL="48334" marR="48334" marT="24168" marB="24168" anchor="ctr"/>
                </a:tc>
              </a:tr>
              <a:tr h="420445">
                <a:tc>
                  <a:txBody>
                    <a:bodyPr/>
                    <a:lstStyle/>
                    <a:p>
                      <a:r>
                        <a:rPr lang="en-US" sz="1800"/>
                        <a:t>A6 </a:t>
                      </a:r>
                    </a:p>
                  </a:txBody>
                  <a:tcPr marL="48334" marR="48334" marT="24168" marB="24168" anchor="ctr"/>
                </a:tc>
                <a:tc>
                  <a:txBody>
                    <a:bodyPr/>
                    <a:lstStyle/>
                    <a:p>
                      <a:r>
                        <a:rPr lang="en-US" sz="1800"/>
                        <a:t>4</a:t>
                      </a:r>
                    </a:p>
                  </a:txBody>
                  <a:tcPr marL="48334" marR="48334" marT="24168" marB="24168" anchor="ctr"/>
                </a:tc>
                <a:tc>
                  <a:txBody>
                    <a:bodyPr/>
                    <a:lstStyle/>
                    <a:p>
                      <a:r>
                        <a:rPr lang="en-US" sz="1800"/>
                        <a:t>28 GB</a:t>
                      </a:r>
                    </a:p>
                  </a:txBody>
                  <a:tcPr marL="48334" marR="48334" marT="24168" marB="24168" anchor="ctr"/>
                </a:tc>
                <a:tc>
                  <a:txBody>
                    <a:bodyPr/>
                    <a:lstStyle/>
                    <a:p>
                      <a:r>
                        <a:rPr lang="en-US" sz="1800"/>
                        <a:t>8</a:t>
                      </a:r>
                    </a:p>
                  </a:txBody>
                  <a:tcPr marL="48334" marR="48334" marT="24168" marB="24168" anchor="ctr"/>
                </a:tc>
                <a:tc>
                  <a:txBody>
                    <a:bodyPr/>
                    <a:lstStyle/>
                    <a:p>
                      <a:r>
                        <a:rPr lang="en-US" sz="1800"/>
                        <a:t>8x500</a:t>
                      </a:r>
                    </a:p>
                  </a:txBody>
                  <a:tcPr marL="48334" marR="48334" marT="24168" marB="24168" anchor="ctr"/>
                </a:tc>
              </a:tr>
              <a:tr h="420445">
                <a:tc>
                  <a:txBody>
                    <a:bodyPr/>
                    <a:lstStyle/>
                    <a:p>
                      <a:r>
                        <a:rPr lang="en-US" sz="1800"/>
                        <a:t>A7 </a:t>
                      </a:r>
                    </a:p>
                  </a:txBody>
                  <a:tcPr marL="48334" marR="48334" marT="24168" marB="24168" anchor="ctr"/>
                </a:tc>
                <a:tc>
                  <a:txBody>
                    <a:bodyPr/>
                    <a:lstStyle/>
                    <a:p>
                      <a:r>
                        <a:rPr lang="en-US" sz="1800" dirty="0"/>
                        <a:t>8</a:t>
                      </a:r>
                    </a:p>
                  </a:txBody>
                  <a:tcPr marL="48334" marR="48334" marT="24168" marB="24168" anchor="ctr"/>
                </a:tc>
                <a:tc>
                  <a:txBody>
                    <a:bodyPr/>
                    <a:lstStyle/>
                    <a:p>
                      <a:r>
                        <a:rPr lang="en-US" sz="1800" dirty="0"/>
                        <a:t>56 GB</a:t>
                      </a:r>
                    </a:p>
                  </a:txBody>
                  <a:tcPr marL="48334" marR="48334" marT="24168" marB="24168" anchor="ctr"/>
                </a:tc>
                <a:tc>
                  <a:txBody>
                    <a:bodyPr/>
                    <a:lstStyle/>
                    <a:p>
                      <a:r>
                        <a:rPr lang="en-US" sz="1800" dirty="0"/>
                        <a:t>16</a:t>
                      </a:r>
                    </a:p>
                  </a:txBody>
                  <a:tcPr marL="48334" marR="48334" marT="24168" marB="24168" anchor="ctr"/>
                </a:tc>
                <a:tc>
                  <a:txBody>
                    <a:bodyPr/>
                    <a:lstStyle/>
                    <a:p>
                      <a:r>
                        <a:rPr lang="en-US" sz="1800" dirty="0"/>
                        <a:t>16x500</a:t>
                      </a:r>
                    </a:p>
                  </a:txBody>
                  <a:tcPr marL="48334" marR="48334" marT="24168" marB="24168" anchor="ctr"/>
                </a:tc>
              </a:tr>
              <a:tr h="420445">
                <a:tc>
                  <a:txBody>
                    <a:bodyPr/>
                    <a:lstStyle/>
                    <a:p>
                      <a:r>
                        <a:rPr lang="en-US" sz="1800" dirty="0" smtClean="0"/>
                        <a:t>A8</a:t>
                      </a:r>
                      <a:endParaRPr lang="en-US" sz="1800" dirty="0"/>
                    </a:p>
                  </a:txBody>
                  <a:tcPr marL="48334" marR="48334" marT="24168" marB="24168" anchor="ctr"/>
                </a:tc>
                <a:tc>
                  <a:txBody>
                    <a:bodyPr/>
                    <a:lstStyle/>
                    <a:p>
                      <a:r>
                        <a:rPr lang="en-US" sz="1800" dirty="0" smtClean="0"/>
                        <a:t>8</a:t>
                      </a:r>
                      <a:endParaRPr lang="en-US" sz="1800" dirty="0"/>
                    </a:p>
                  </a:txBody>
                  <a:tcPr marL="48334" marR="48334" marT="24168" marB="24168" anchor="ctr"/>
                </a:tc>
                <a:tc>
                  <a:txBody>
                    <a:bodyPr/>
                    <a:lstStyle/>
                    <a:p>
                      <a:r>
                        <a:rPr lang="en-US" sz="1800" dirty="0" smtClean="0"/>
                        <a:t>56 GB</a:t>
                      </a:r>
                      <a:endParaRPr lang="en-US" sz="1800" dirty="0"/>
                    </a:p>
                  </a:txBody>
                  <a:tcPr marL="48334" marR="48334" marT="24168" marB="24168" anchor="ctr"/>
                </a:tc>
                <a:tc>
                  <a:txBody>
                    <a:bodyPr/>
                    <a:lstStyle/>
                    <a:p>
                      <a:r>
                        <a:rPr lang="en-US" sz="1800" dirty="0" smtClean="0"/>
                        <a:t>16</a:t>
                      </a:r>
                      <a:endParaRPr lang="en-US" sz="1800" dirty="0"/>
                    </a:p>
                  </a:txBody>
                  <a:tcPr marL="48334" marR="48334" marT="24168" marB="24168" anchor="ctr"/>
                </a:tc>
                <a:tc>
                  <a:txBody>
                    <a:bodyPr/>
                    <a:lstStyle/>
                    <a:p>
                      <a:r>
                        <a:rPr lang="en-US" sz="1800" dirty="0" smtClean="0"/>
                        <a:t>16x500</a:t>
                      </a:r>
                      <a:endParaRPr lang="en-US" sz="1800" dirty="0"/>
                    </a:p>
                  </a:txBody>
                  <a:tcPr marL="48334" marR="48334" marT="24168" marB="24168" anchor="ctr"/>
                </a:tc>
              </a:tr>
              <a:tr h="420445">
                <a:tc>
                  <a:txBody>
                    <a:bodyPr/>
                    <a:lstStyle/>
                    <a:p>
                      <a:r>
                        <a:rPr lang="en-US" sz="1800" dirty="0" smtClean="0"/>
                        <a:t>A9</a:t>
                      </a:r>
                      <a:endParaRPr lang="en-US" sz="1800" dirty="0"/>
                    </a:p>
                  </a:txBody>
                  <a:tcPr marL="48334" marR="48334" marT="24168" marB="24168" anchor="ctr"/>
                </a:tc>
                <a:tc>
                  <a:txBody>
                    <a:bodyPr/>
                    <a:lstStyle/>
                    <a:p>
                      <a:r>
                        <a:rPr lang="en-US" sz="1800" dirty="0" smtClean="0"/>
                        <a:t>16</a:t>
                      </a:r>
                      <a:endParaRPr lang="en-US" sz="1800" dirty="0"/>
                    </a:p>
                  </a:txBody>
                  <a:tcPr marL="48334" marR="48334" marT="24168" marB="24168" anchor="ctr"/>
                </a:tc>
                <a:tc>
                  <a:txBody>
                    <a:bodyPr/>
                    <a:lstStyle/>
                    <a:p>
                      <a:r>
                        <a:rPr lang="en-US" sz="1800" dirty="0" smtClean="0"/>
                        <a:t>112 GB</a:t>
                      </a:r>
                      <a:endParaRPr lang="en-US" sz="1800" dirty="0"/>
                    </a:p>
                  </a:txBody>
                  <a:tcPr marL="48334" marR="48334" marT="24168" marB="24168" anchor="ctr"/>
                </a:tc>
                <a:tc>
                  <a:txBody>
                    <a:bodyPr/>
                    <a:lstStyle/>
                    <a:p>
                      <a:r>
                        <a:rPr lang="en-US" sz="1800" dirty="0" smtClean="0"/>
                        <a:t>16</a:t>
                      </a:r>
                      <a:endParaRPr lang="en-US" sz="1800" dirty="0"/>
                    </a:p>
                  </a:txBody>
                  <a:tcPr marL="48334" marR="48334" marT="24168" marB="24168" anchor="ctr"/>
                </a:tc>
                <a:tc>
                  <a:txBody>
                    <a:bodyPr/>
                    <a:lstStyle/>
                    <a:p>
                      <a:r>
                        <a:rPr lang="en-US" sz="1800" dirty="0" smtClean="0"/>
                        <a:t>16x500</a:t>
                      </a:r>
                      <a:endParaRPr lang="en-US" sz="1800" dirty="0"/>
                    </a:p>
                  </a:txBody>
                  <a:tcPr marL="48334" marR="48334" marT="24168" marB="24168" anchor="ctr"/>
                </a:tc>
              </a:tr>
            </a:tbl>
          </a:graphicData>
        </a:graphic>
      </p:graphicFrame>
      <p:sp>
        <p:nvSpPr>
          <p:cNvPr id="5" name="TextBox 4"/>
          <p:cNvSpPr txBox="1"/>
          <p:nvPr/>
        </p:nvSpPr>
        <p:spPr>
          <a:xfrm>
            <a:off x="2922967" y="6469909"/>
            <a:ext cx="6478556" cy="345817"/>
          </a:xfrm>
          <a:prstGeom prst="rect">
            <a:avLst/>
          </a:prstGeom>
          <a:noFill/>
        </p:spPr>
        <p:txBody>
          <a:bodyPr wrap="square" lIns="0" tIns="0" rIns="0" bIns="0" rtlCol="0">
            <a:spAutoFit/>
          </a:bodyPr>
          <a:lstStyle/>
          <a:p>
            <a:pPr defTabSz="932597">
              <a:lnSpc>
                <a:spcPct val="90000"/>
              </a:lnSpc>
              <a:spcBef>
                <a:spcPct val="20000"/>
              </a:spcBef>
              <a:buSzPct val="80000"/>
            </a:pPr>
            <a:r>
              <a:rPr lang="en-US" sz="2448" dirty="0">
                <a:solidFill>
                  <a:srgbClr val="FFFFFF"/>
                </a:solidFill>
              </a:rPr>
              <a:t>Each data disk can hold up to 1 TB of storage. </a:t>
            </a:r>
          </a:p>
        </p:txBody>
      </p:sp>
      <p:pic>
        <p:nvPicPr>
          <p:cNvPr id="6" name="Picture 5"/>
          <p:cNvPicPr>
            <a:picLocks noChangeAspect="1"/>
          </p:cNvPicPr>
          <p:nvPr/>
        </p:nvPicPr>
        <p:blipFill>
          <a:blip r:embed="rId2">
            <a:biLevel thresh="25000"/>
          </a:blip>
          <a:stretch>
            <a:fillRect/>
          </a:stretch>
        </p:blipFill>
        <p:spPr>
          <a:xfrm>
            <a:off x="2508214" y="6431087"/>
            <a:ext cx="346434" cy="419088"/>
          </a:xfrm>
          <a:prstGeom prst="rect">
            <a:avLst/>
          </a:prstGeom>
        </p:spPr>
      </p:pic>
      <p:sp>
        <p:nvSpPr>
          <p:cNvPr id="9" name="Rectangle 8"/>
          <p:cNvSpPr/>
          <p:nvPr/>
        </p:nvSpPr>
        <p:spPr bwMode="auto">
          <a:xfrm>
            <a:off x="1405869" y="3598528"/>
            <a:ext cx="9717997" cy="1269661"/>
          </a:xfrm>
          <a:prstGeom prst="rect">
            <a:avLst/>
          </a:prstGeom>
          <a:solidFill>
            <a:schemeClr val="accent1">
              <a:alpha val="7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3863412" y="3922503"/>
            <a:ext cx="4709647"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b="1" dirty="0">
                <a:solidFill>
                  <a:srgbClr val="FFFFFF"/>
                </a:solidFill>
              </a:rPr>
              <a:t>SharePoint Virtual Machines</a:t>
            </a:r>
          </a:p>
        </p:txBody>
      </p:sp>
    </p:spTree>
    <p:extLst>
      <p:ext uri="{BB962C8B-B14F-4D97-AF65-F5344CB8AC3E}">
        <p14:creationId xmlns:p14="http://schemas.microsoft.com/office/powerpoint/2010/main" val="2567808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Azure Medium">
  <a:themeElements>
    <a:clrScheme name="Azure Basic">
      <a:dk1>
        <a:srgbClr val="00B0F0"/>
      </a:dk1>
      <a:lt1>
        <a:srgbClr val="FFFFFF"/>
      </a:lt1>
      <a:dk2>
        <a:srgbClr val="44546A"/>
      </a:dk2>
      <a:lt2>
        <a:srgbClr val="FFFFFF"/>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ndows Azur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5.xml><?xml version="1.0" encoding="utf-8"?>
<a:theme xmlns:a="http://schemas.openxmlformats.org/drawingml/2006/main" name="3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6.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Michael Washam</External_x0020_Speaker>
    <Session_x0020_Code xmlns="e36bfbf9-5e42-489c-a259-4c54eb22cb57"> DCIM-B300</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sharepoint/v3"/>
    <ds:schemaRef ds:uri="http://purl.org/dc/terms/"/>
    <ds:schemaRef ds:uri="http://purl.org/dc/elements/1.1/"/>
    <ds:schemaRef ds:uri="230e9df3-be65-4c73-a93b-d1236ebd677e"/>
    <ds:schemaRef ds:uri="e36bfbf9-5e42-489c-a259-4c54eb22cb57"/>
    <ds:schemaRef ds:uri="http://purl.org/dc/dcmitype/"/>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5</TotalTime>
  <Words>3708</Words>
  <Application>Microsoft Office PowerPoint</Application>
  <PresentationFormat>Custom</PresentationFormat>
  <Paragraphs>936</Paragraphs>
  <Slides>51</Slides>
  <Notes>32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51</vt:i4>
      </vt:variant>
    </vt:vector>
  </HeadingPairs>
  <TitlesOfParts>
    <vt:vector size="67" baseType="lpstr">
      <vt:lpstr>メイリオ</vt:lpstr>
      <vt:lpstr>SimSun</vt:lpstr>
      <vt:lpstr>Arial</vt:lpstr>
      <vt:lpstr>Calibri</vt:lpstr>
      <vt:lpstr>Consolas</vt:lpstr>
      <vt:lpstr>Segoe Pro</vt:lpstr>
      <vt:lpstr>Segoe UI</vt:lpstr>
      <vt:lpstr>Segoe UI Light</vt:lpstr>
      <vt:lpstr>Times New Roman</vt:lpstr>
      <vt:lpstr>Wingdings</vt:lpstr>
      <vt:lpstr>TechEd 2014 Dk Blue</vt:lpstr>
      <vt:lpstr>1_TechEd 2014 Dk Blue</vt:lpstr>
      <vt:lpstr>Azure Medium</vt:lpstr>
      <vt:lpstr>2_TechEd 2014 Dk Blue</vt:lpstr>
      <vt:lpstr>3_TechEd 2014 Dk Blue</vt:lpstr>
      <vt:lpstr>TechEd_2013_Template_16x9</vt:lpstr>
      <vt:lpstr>PowerPoint Presentation</vt:lpstr>
      <vt:lpstr>Microsoft Azure for SharePoint Admins</vt:lpstr>
      <vt:lpstr>Agenda</vt:lpstr>
      <vt:lpstr>SharePoint Cloud Continuum</vt:lpstr>
      <vt:lpstr>PowerPoint Presentation</vt:lpstr>
      <vt:lpstr>What are Infrastructure Services? </vt:lpstr>
      <vt:lpstr>SharePoint in a Microsoft Azure VM?</vt:lpstr>
      <vt:lpstr>Cloud Only SharePoint Virtual Machine</vt:lpstr>
      <vt:lpstr>Virtual Machine Instance Sizes</vt:lpstr>
      <vt:lpstr>Cloud Service Introduction</vt:lpstr>
      <vt:lpstr>Reserved IP Addresses</vt:lpstr>
      <vt:lpstr>Microsoft Azure Storage</vt:lpstr>
      <vt:lpstr>DEMO   Getting Started with SharePoint in Infrastructure Services</vt:lpstr>
      <vt:lpstr>SharePoint farms in Microsoft Azure</vt:lpstr>
      <vt:lpstr>Microsoft Azure Virtual Networks</vt:lpstr>
      <vt:lpstr>IP Allocation with Virtual Networks</vt:lpstr>
      <vt:lpstr>Availability Sets</vt:lpstr>
      <vt:lpstr>SharePoint Farms and Availability Sets</vt:lpstr>
      <vt:lpstr>External Load Balancing </vt:lpstr>
      <vt:lpstr>Load Balancing with Always On Listener</vt:lpstr>
      <vt:lpstr>Access Control Lists</vt:lpstr>
      <vt:lpstr>  Internal Load Balancing (NEW)</vt:lpstr>
      <vt:lpstr>Setting the Internal Load Balancer</vt:lpstr>
      <vt:lpstr>DEMO  SharePoint Farm in Azure</vt:lpstr>
      <vt:lpstr>Hybrid SharePoint Farm – Site to Site</vt:lpstr>
      <vt:lpstr>Site to Site </vt:lpstr>
      <vt:lpstr>Hybrid SharePoint Deployment – Site to Site</vt:lpstr>
      <vt:lpstr>Microsoft Azure ExpressRoute</vt:lpstr>
      <vt:lpstr>Express Route (Internet Exchange Provider)</vt:lpstr>
      <vt:lpstr>Express Route (Network Service Provider)</vt:lpstr>
      <vt:lpstr>ExpressRoute and SharePoint DR</vt:lpstr>
      <vt:lpstr>DEMO SharePoint Hybrid DR</vt:lpstr>
      <vt:lpstr>Putting it all Together - Recap</vt:lpstr>
      <vt:lpstr>Putting it all together with PowerShell</vt:lpstr>
      <vt:lpstr>SharePoint in Microsoft Azure Virtual Machines Best Practices</vt:lpstr>
      <vt:lpstr>SharePoint </vt:lpstr>
      <vt:lpstr>SQL Server Best Practices</vt:lpstr>
      <vt:lpstr>More on Storage for SQL Server</vt:lpstr>
      <vt:lpstr>Storage Capacity and Planning</vt:lpstr>
      <vt:lpstr>Active Directory Design Considerations</vt:lpstr>
      <vt:lpstr>How to get started? </vt:lpstr>
      <vt:lpstr>MSDN Dev and Test Pricing</vt:lpstr>
      <vt:lpstr>SharePoint 2013 Automation Scripts</vt:lpstr>
      <vt:lpstr>More at TechEd</vt:lpstr>
      <vt:lpstr>More Resources</vt:lpstr>
      <vt:lpstr>Summary</vt:lpstr>
      <vt:lpstr>PowerPoint Presentation</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for SharePoint Admins</dc:title>
  <dc:subject>TechEd 2014</dc:subject>
  <dc:creator>testadmin</dc:creator>
  <cp:keywords/>
  <dc:description>Template: Jordan Cayabyab, Artitudes Design
Formatting: 
Audience Type:</dc:description>
  <cp:lastModifiedBy>testadmin</cp:lastModifiedBy>
  <cp:revision>4</cp:revision>
  <dcterms:created xsi:type="dcterms:W3CDTF">2014-05-13T21:10:00Z</dcterms:created>
  <dcterms:modified xsi:type="dcterms:W3CDTF">2014-05-13T23:50:19Z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