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8"/>
  </p:notesMasterIdLst>
  <p:sldIdLst>
    <p:sldId id="256" r:id="rId2"/>
    <p:sldId id="304" r:id="rId3"/>
    <p:sldId id="287" r:id="rId4"/>
    <p:sldId id="288" r:id="rId5"/>
    <p:sldId id="259" r:id="rId6"/>
    <p:sldId id="257" r:id="rId7"/>
    <p:sldId id="289" r:id="rId8"/>
    <p:sldId id="271" r:id="rId9"/>
    <p:sldId id="296" r:id="rId10"/>
    <p:sldId id="273" r:id="rId11"/>
    <p:sldId id="274" r:id="rId12"/>
    <p:sldId id="313" r:id="rId13"/>
    <p:sldId id="310" r:id="rId14"/>
    <p:sldId id="276" r:id="rId15"/>
    <p:sldId id="314" r:id="rId16"/>
    <p:sldId id="275" r:id="rId17"/>
    <p:sldId id="308" r:id="rId18"/>
    <p:sldId id="277" r:id="rId19"/>
    <p:sldId id="297" r:id="rId20"/>
    <p:sldId id="305" r:id="rId21"/>
    <p:sldId id="278" r:id="rId22"/>
    <p:sldId id="298" r:id="rId23"/>
    <p:sldId id="311" r:id="rId24"/>
    <p:sldId id="312" r:id="rId25"/>
    <p:sldId id="316" r:id="rId26"/>
    <p:sldId id="306" r:id="rId27"/>
    <p:sldId id="279" r:id="rId28"/>
    <p:sldId id="280" r:id="rId29"/>
    <p:sldId id="281" r:id="rId30"/>
    <p:sldId id="299" r:id="rId31"/>
    <p:sldId id="282" r:id="rId32"/>
    <p:sldId id="300" r:id="rId33"/>
    <p:sldId id="283" r:id="rId34"/>
    <p:sldId id="284" r:id="rId35"/>
    <p:sldId id="301" r:id="rId36"/>
    <p:sldId id="285" r:id="rId37"/>
    <p:sldId id="286" r:id="rId38"/>
    <p:sldId id="293" r:id="rId39"/>
    <p:sldId id="307" r:id="rId40"/>
    <p:sldId id="295" r:id="rId41"/>
    <p:sldId id="302" r:id="rId42"/>
    <p:sldId id="294" r:id="rId43"/>
    <p:sldId id="303" r:id="rId44"/>
    <p:sldId id="290" r:id="rId45"/>
    <p:sldId id="291" r:id="rId46"/>
    <p:sldId id="29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6502" autoAdjust="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62706-505B-478D-98E6-020CE883C175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060E9-5344-4221-8119-872C3B43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060E9-5344-4221-8119-872C3B43F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1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060E9-5344-4221-8119-872C3B43FE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060E9-5344-4221-8119-872C3B43F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4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060E9-5344-4221-8119-872C3B43FE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060E9-5344-4221-8119-872C3B43FE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9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060E9-5344-4221-8119-872C3B43FE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0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060E9-5344-4221-8119-872C3B43FE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6" name="TechEd 2014 logo 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4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79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60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64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7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58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6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9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175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665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60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1008"/>
            <a:ext cx="12191999" cy="6855984"/>
          </a:xfrm>
          <a:prstGeom prst="rect">
            <a:avLst/>
          </a:prstGeom>
        </p:spPr>
      </p:pic>
      <p:sp>
        <p:nvSpPr>
          <p:cNvPr id="14" name="Dark gradation bottom"/>
          <p:cNvSpPr/>
          <p:nvPr/>
        </p:nvSpPr>
        <p:spPr bwMode="gray">
          <a:xfrm flipV="1">
            <a:off x="0" y="-3"/>
            <a:ext cx="12202081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3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Dark gradation top"/>
          <p:cNvSpPr/>
          <p:nvPr/>
        </p:nvSpPr>
        <p:spPr bwMode="gray">
          <a:xfrm>
            <a:off x="0" y="-1007"/>
            <a:ext cx="1220208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269239" y="2084172"/>
            <a:ext cx="6274974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4146242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11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  <p:pic>
        <p:nvPicPr>
          <p:cNvPr id="12" name="TechEd 2014 logo 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8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56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46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39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 smtClean="0"/>
              <a:t>“Sample quote goes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9575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_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 smtClean="0"/>
              <a:t>“	Add a quote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Author’s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7417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7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-50 Right Photo Layout">
    <p:bg bwMode="auto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336145" marR="0" indent="-336145" algn="ctr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tabLst/>
              <a:defRPr lang="en-US" sz="2353" kern="1200" spc="0" baseline="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8" name="TechEd 2014 logo wh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788" y="440042"/>
            <a:ext cx="2907036" cy="1257969"/>
          </a:xfrm>
          <a:prstGeom prst="rect">
            <a:avLst/>
          </a:prstGeom>
        </p:spPr>
      </p:pic>
      <p:pic>
        <p:nvPicPr>
          <p:cNvPr id="10" name="MS logo whit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8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036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40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810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auto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1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788" y="440042"/>
            <a:ext cx="2907036" cy="1257969"/>
          </a:xfrm>
          <a:prstGeom prst="rect">
            <a:avLst/>
          </a:prstGeom>
        </p:spPr>
      </p:pic>
      <p:pic>
        <p:nvPicPr>
          <p:cNvPr id="8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346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2415"/>
            <a:ext cx="11653522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1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54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7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218480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410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914" y="1524001"/>
            <a:ext cx="9785724" cy="1838897"/>
          </a:xfrm>
        </p:spPr>
        <p:txBody>
          <a:bodyPr>
            <a:normAutofit/>
          </a:bodyPr>
          <a:lstStyle>
            <a:lvl1pPr algn="l">
              <a:lnSpc>
                <a:spcPts val="4267"/>
              </a:lnSpc>
              <a:defRPr sz="3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Session Title Goes </a:t>
            </a:r>
            <a:r>
              <a:rPr lang="en-US" dirty="0" err="1" smtClean="0"/>
              <a:t>Here.</a:t>
            </a:r>
            <a:r>
              <a:rPr lang="en-US" dirty="0" smtClean="0"/>
              <a:t> Arial 26pt</a:t>
            </a:r>
            <a:br>
              <a:rPr lang="en-US" dirty="0" smtClean="0"/>
            </a:br>
            <a:r>
              <a:rPr lang="en-US" dirty="0" smtClean="0"/>
              <a:t>Initial Caps. Can Go Up to Three Lines</a:t>
            </a:r>
            <a:br>
              <a:rPr lang="en-US" dirty="0" smtClean="0"/>
            </a:br>
            <a:r>
              <a:rPr lang="en-US" dirty="0" smtClean="0"/>
              <a:t>in Length.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4415368"/>
            <a:ext cx="4024489" cy="404989"/>
          </a:xfrm>
        </p:spPr>
        <p:txBody>
          <a:bodyPr lIns="0" tIns="0" rIns="0" bIns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4842931"/>
            <a:ext cx="4024489" cy="1456267"/>
          </a:xfrm>
        </p:spPr>
        <p:txBody>
          <a:bodyPr lIns="0" tIns="0" rIns="0" bIns="0">
            <a:noAutofit/>
          </a:bodyPr>
          <a:lstStyle>
            <a:lvl1pPr marL="0" indent="0" algn="l" defTabSz="609585" rtl="0" eaLnBrk="1" latinLnBrk="0" hangingPunct="1">
              <a:lnSpc>
                <a:spcPts val="1800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>
              <a:lnSpc>
                <a:spcPts val="1350"/>
              </a:lnSpc>
            </a:pPr>
            <a:r>
              <a:rPr lang="en-US" sz="1600" dirty="0" smtClean="0">
                <a:latin typeface="Arial"/>
                <a:cs typeface="Arial"/>
              </a:rPr>
              <a:t>Presenter’s Title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Company / Organization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@Twitter handle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6491" y="4415368"/>
            <a:ext cx="4100328" cy="404989"/>
          </a:xfrm>
        </p:spPr>
        <p:txBody>
          <a:bodyPr lIns="0" tIns="0" rIns="0" bIns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Co-Presenter’s Name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786491" y="4842931"/>
            <a:ext cx="4100328" cy="1456267"/>
          </a:xfrm>
        </p:spPr>
        <p:txBody>
          <a:bodyPr lIns="0" tIns="0" rIns="0" bIns="0">
            <a:noAutofit/>
          </a:bodyPr>
          <a:lstStyle>
            <a:lvl1pPr marL="0" indent="0" algn="l" defTabSz="609585" rtl="0" eaLnBrk="1" latinLnBrk="0" hangingPunct="1">
              <a:lnSpc>
                <a:spcPts val="1800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85" rtl="0" eaLnBrk="1" latinLnBrk="0" hangingPunct="1">
              <a:lnSpc>
                <a:spcPts val="1933"/>
              </a:lnSpc>
              <a:spcAft>
                <a:spcPts val="0"/>
              </a:spcAft>
              <a:buFontTx/>
              <a:buNone/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>
              <a:lnSpc>
                <a:spcPts val="1350"/>
              </a:lnSpc>
            </a:pPr>
            <a:r>
              <a:rPr lang="en-US" sz="1600" dirty="0" smtClean="0">
                <a:latin typeface="Arial"/>
                <a:cs typeface="Arial"/>
              </a:rPr>
              <a:t>Presenter’s Title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Company / Organization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@Twitter handle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34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  <p:pic>
        <p:nvPicPr>
          <p:cNvPr id="10" name="TechEd 2014 logo wh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788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pic>
        <p:nvPicPr>
          <p:cNvPr id="5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56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TechEd 2014 logo wh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880125" y="440042"/>
            <a:ext cx="2907036" cy="12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25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5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4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Cloud Security: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Surviving </a:t>
            </a:r>
            <a:r>
              <a:rPr lang="en-US" dirty="0"/>
              <a:t>in a Hostile Multitenant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302" y="4491523"/>
            <a:ext cx="8067762" cy="1792326"/>
          </a:xfrm>
        </p:spPr>
        <p:txBody>
          <a:bodyPr/>
          <a:lstStyle/>
          <a:p>
            <a:r>
              <a:rPr lang="en-US" dirty="0" smtClean="0"/>
              <a:t>Mark Russinovich</a:t>
            </a:r>
          </a:p>
          <a:p>
            <a:r>
              <a:rPr lang="en-US" dirty="0"/>
              <a:t>Technical Fellow, </a:t>
            </a:r>
            <a:r>
              <a:rPr lang="en-US" dirty="0" smtClean="0"/>
              <a:t>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620947"/>
            <a:ext cx="5682241" cy="4604337"/>
          </a:xfrm>
        </p:spPr>
        <p:txBody>
          <a:bodyPr/>
          <a:lstStyle/>
          <a:p>
            <a:r>
              <a:rPr lang="en-US" sz="3200" dirty="0" smtClean="0"/>
              <a:t>Stability and security are balanced against each other</a:t>
            </a:r>
          </a:p>
          <a:p>
            <a:r>
              <a:rPr lang="en-US" sz="3200" dirty="0" smtClean="0"/>
              <a:t>Assumes infrastructure </a:t>
            </a:r>
            <a:r>
              <a:rPr lang="en-US" sz="3200" dirty="0"/>
              <a:t>is accessible only by trusted </a:t>
            </a:r>
            <a:r>
              <a:rPr lang="en-US" sz="3200" dirty="0" smtClean="0"/>
              <a:t>actors</a:t>
            </a:r>
          </a:p>
          <a:p>
            <a:r>
              <a:rPr lang="en-US" sz="3200" dirty="0" smtClean="0"/>
              <a:t>Corporate and legal mechanisms for dealing with attackers</a:t>
            </a:r>
            <a:endParaRPr lang="en-US" sz="32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10. Shared Technology Vulnerabilities: </a:t>
            </a:r>
            <a:br>
              <a:rPr lang="en-US" sz="4400" dirty="0" smtClean="0"/>
            </a:br>
            <a:r>
              <a:rPr lang="en-US" sz="4400" dirty="0" smtClean="0"/>
              <a:t>      The Enterprise Approach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35300" y="5397500"/>
            <a:ext cx="5888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Enterprise Multi-tenancy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87" y="1689405"/>
            <a:ext cx="4739603" cy="37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0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576242"/>
            <a:ext cx="6088641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vulnerability in publically accessible software enables an attacker to puncture the cloud</a:t>
            </a:r>
          </a:p>
          <a:p>
            <a:pPr lvl="1"/>
            <a:r>
              <a:rPr lang="en-US" sz="2000" dirty="0" smtClean="0"/>
              <a:t>Breach exposes data of other customers</a:t>
            </a:r>
          </a:p>
          <a:p>
            <a:pPr lvl="1"/>
            <a:r>
              <a:rPr lang="en-US" sz="2000" dirty="0" smtClean="0"/>
              <a:t>Single incident can </a:t>
            </a:r>
            <a:r>
              <a:rPr lang="en-US" sz="2000" dirty="0"/>
              <a:t>cause catastrophic loss of </a:t>
            </a:r>
            <a:r>
              <a:rPr lang="en-US" sz="2000" dirty="0" smtClean="0"/>
              <a:t>customer confidence</a:t>
            </a:r>
            <a:endParaRPr lang="en-US" sz="2000" dirty="0"/>
          </a:p>
          <a:p>
            <a:pPr lvl="1"/>
            <a:r>
              <a:rPr lang="en-US" sz="2000" dirty="0" smtClean="0"/>
              <a:t>Customers (potential attackers) are anonymous and in diverse jurisdictions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10. </a:t>
            </a:r>
            <a:r>
              <a:rPr lang="en-US" sz="4400" dirty="0"/>
              <a:t>Shared Technology Vulnerabilities: </a:t>
            </a:r>
            <a:br>
              <a:rPr lang="en-US" sz="4400" dirty="0"/>
            </a:br>
            <a:r>
              <a:rPr lang="en-US" sz="4400" dirty="0" smtClean="0"/>
              <a:t>      The Cloud Risk</a:t>
            </a:r>
            <a:endParaRPr lang="en-US" sz="4400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6642100" y="1951003"/>
            <a:ext cx="5461000" cy="3256650"/>
            <a:chOff x="5720" y="765"/>
            <a:chExt cx="1660" cy="1079"/>
          </a:xfrm>
        </p:grpSpPr>
        <p:sp>
          <p:nvSpPr>
            <p:cNvPr id="1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753" y="798"/>
              <a:ext cx="1627" cy="786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01152" y="3153605"/>
            <a:ext cx="1254407" cy="92599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ectangle 42"/>
          <p:cNvSpPr/>
          <p:nvPr/>
        </p:nvSpPr>
        <p:spPr>
          <a:xfrm>
            <a:off x="7938569" y="3181814"/>
            <a:ext cx="604279" cy="553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9" name="Group 38"/>
          <p:cNvGrpSpPr/>
          <p:nvPr/>
        </p:nvGrpSpPr>
        <p:grpSpPr>
          <a:xfrm>
            <a:off x="7940530" y="3183137"/>
            <a:ext cx="610423" cy="563805"/>
            <a:chOff x="5823886" y="973364"/>
            <a:chExt cx="1011087" cy="815583"/>
          </a:xfrm>
        </p:grpSpPr>
        <p:sp>
          <p:nvSpPr>
            <p:cNvPr id="41" name="Rectangle 40"/>
            <p:cNvSpPr/>
            <p:nvPr/>
          </p:nvSpPr>
          <p:spPr>
            <a:xfrm>
              <a:off x="5834063" y="988219"/>
              <a:ext cx="1000910" cy="80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2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886" y="973364"/>
              <a:ext cx="1010869" cy="81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7337876" y="3766116"/>
            <a:ext cx="1182341" cy="29171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Hypervisor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8601856" y="3153605"/>
            <a:ext cx="1254407" cy="92599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ectangle 34"/>
          <p:cNvSpPr/>
          <p:nvPr/>
        </p:nvSpPr>
        <p:spPr>
          <a:xfrm>
            <a:off x="9239273" y="3181814"/>
            <a:ext cx="604279" cy="553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Rectangle 32"/>
          <p:cNvSpPr/>
          <p:nvPr/>
        </p:nvSpPr>
        <p:spPr>
          <a:xfrm>
            <a:off x="8619069" y="3181814"/>
            <a:ext cx="604279" cy="553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Rectangle 31"/>
          <p:cNvSpPr/>
          <p:nvPr/>
        </p:nvSpPr>
        <p:spPr>
          <a:xfrm>
            <a:off x="8638580" y="3766116"/>
            <a:ext cx="1182341" cy="29171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Hypervisor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9914740" y="3153606"/>
            <a:ext cx="1254407" cy="92599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2" name="Group 21"/>
          <p:cNvGrpSpPr/>
          <p:nvPr/>
        </p:nvGrpSpPr>
        <p:grpSpPr>
          <a:xfrm>
            <a:off x="10546012" y="3171545"/>
            <a:ext cx="610423" cy="563805"/>
            <a:chOff x="5823886" y="973364"/>
            <a:chExt cx="1011087" cy="815583"/>
          </a:xfrm>
        </p:grpSpPr>
        <p:sp>
          <p:nvSpPr>
            <p:cNvPr id="27" name="Rectangle 26"/>
            <p:cNvSpPr/>
            <p:nvPr/>
          </p:nvSpPr>
          <p:spPr>
            <a:xfrm>
              <a:off x="5834063" y="988219"/>
              <a:ext cx="1000910" cy="80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886" y="973364"/>
              <a:ext cx="1010869" cy="81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9925807" y="3171545"/>
            <a:ext cx="610423" cy="563805"/>
            <a:chOff x="5823886" y="973364"/>
            <a:chExt cx="1011087" cy="815583"/>
          </a:xfrm>
        </p:grpSpPr>
        <p:sp>
          <p:nvSpPr>
            <p:cNvPr id="25" name="Rectangle 24"/>
            <p:cNvSpPr/>
            <p:nvPr/>
          </p:nvSpPr>
          <p:spPr>
            <a:xfrm>
              <a:off x="5834063" y="988219"/>
              <a:ext cx="1000910" cy="80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6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886" y="973364"/>
              <a:ext cx="1010869" cy="81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9951461" y="3766118"/>
            <a:ext cx="1182340" cy="29171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Hypervisor</a:t>
            </a:r>
            <a:endParaRPr lang="en-US" sz="1400" dirty="0"/>
          </a:p>
        </p:txBody>
      </p:sp>
      <p:grpSp>
        <p:nvGrpSpPr>
          <p:cNvPr id="47" name="Group 8"/>
          <p:cNvGrpSpPr>
            <a:grpSpLocks noChangeAspect="1"/>
          </p:cNvGrpSpPr>
          <p:nvPr/>
        </p:nvGrpSpPr>
        <p:grpSpPr bwMode="auto">
          <a:xfrm flipH="1">
            <a:off x="8496637" y="1352527"/>
            <a:ext cx="315594" cy="322175"/>
            <a:chOff x="1872" y="2665"/>
            <a:chExt cx="310" cy="327"/>
          </a:xfrm>
          <a:solidFill>
            <a:srgbClr val="FF0000"/>
          </a:solidFill>
        </p:grpSpPr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1951" y="2665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1872" y="2860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 flipH="1">
            <a:off x="8197612" y="939272"/>
            <a:ext cx="9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Attacker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AutoShape 3"/>
          <p:cNvSpPr>
            <a:spLocks noChangeAspect="1" noChangeArrowheads="1" noTextEdit="1"/>
          </p:cNvSpPr>
          <p:nvPr/>
        </p:nvSpPr>
        <p:spPr bwMode="auto">
          <a:xfrm flipH="1">
            <a:off x="10029782" y="1063531"/>
            <a:ext cx="50369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8"/>
          <p:cNvGrpSpPr>
            <a:grpSpLocks noChangeAspect="1"/>
          </p:cNvGrpSpPr>
          <p:nvPr/>
        </p:nvGrpSpPr>
        <p:grpSpPr bwMode="auto">
          <a:xfrm flipH="1">
            <a:off x="9613826" y="1350875"/>
            <a:ext cx="315594" cy="322175"/>
            <a:chOff x="1872" y="2665"/>
            <a:chExt cx="310" cy="327"/>
          </a:xfrm>
          <a:solidFill>
            <a:srgbClr val="0070C0"/>
          </a:solidFill>
        </p:grpSpPr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951" y="2665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872" y="2860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 flipH="1">
            <a:off x="9162725" y="92355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Customer 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AutoShape 3"/>
          <p:cNvSpPr>
            <a:spLocks noChangeAspect="1" noChangeArrowheads="1" noTextEdit="1"/>
          </p:cNvSpPr>
          <p:nvPr/>
        </p:nvSpPr>
        <p:spPr bwMode="auto">
          <a:xfrm flipH="1">
            <a:off x="8649546" y="1055517"/>
            <a:ext cx="50369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8731806" y="1833128"/>
            <a:ext cx="216526" cy="135619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9232900" y="3171825"/>
            <a:ext cx="611188" cy="563563"/>
            <a:chOff x="5816" y="1998"/>
            <a:chExt cx="385" cy="355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16" y="1998"/>
              <a:ext cx="38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 noEditPoints="1"/>
            </p:cNvSpPr>
            <p:nvPr/>
          </p:nvSpPr>
          <p:spPr bwMode="auto">
            <a:xfrm>
              <a:off x="5946" y="2089"/>
              <a:ext cx="141" cy="108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"/>
            <p:cNvSpPr>
              <a:spLocks noEditPoints="1"/>
            </p:cNvSpPr>
            <p:nvPr/>
          </p:nvSpPr>
          <p:spPr bwMode="auto">
            <a:xfrm>
              <a:off x="5825" y="2008"/>
              <a:ext cx="372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9"/>
          <p:cNvGrpSpPr>
            <a:grpSpLocks noChangeAspect="1"/>
          </p:cNvGrpSpPr>
          <p:nvPr/>
        </p:nvGrpSpPr>
        <p:grpSpPr bwMode="auto">
          <a:xfrm>
            <a:off x="8612188" y="3171825"/>
            <a:ext cx="611187" cy="563563"/>
            <a:chOff x="5425" y="1998"/>
            <a:chExt cx="385" cy="355"/>
          </a:xfrm>
        </p:grpSpPr>
        <p:sp>
          <p:nvSpPr>
            <p:cNvPr id="80" name="AutoShape 8"/>
            <p:cNvSpPr>
              <a:spLocks noChangeAspect="1" noChangeArrowheads="1" noTextEdit="1"/>
            </p:cNvSpPr>
            <p:nvPr/>
          </p:nvSpPr>
          <p:spPr bwMode="auto">
            <a:xfrm>
              <a:off x="5425" y="1998"/>
              <a:ext cx="38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5555" y="2089"/>
              <a:ext cx="141" cy="108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00A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5434" y="2008"/>
              <a:ext cx="372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00ABE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9"/>
          <p:cNvGrpSpPr>
            <a:grpSpLocks noChangeAspect="1"/>
          </p:cNvGrpSpPr>
          <p:nvPr/>
        </p:nvGrpSpPr>
        <p:grpSpPr bwMode="auto">
          <a:xfrm>
            <a:off x="8612188" y="3171665"/>
            <a:ext cx="611187" cy="563563"/>
            <a:chOff x="5425" y="1998"/>
            <a:chExt cx="385" cy="355"/>
          </a:xfrm>
        </p:grpSpPr>
        <p:sp>
          <p:nvSpPr>
            <p:cNvPr id="84" name="AutoShape 8"/>
            <p:cNvSpPr>
              <a:spLocks noChangeAspect="1" noChangeArrowheads="1" noTextEdit="1"/>
            </p:cNvSpPr>
            <p:nvPr/>
          </p:nvSpPr>
          <p:spPr bwMode="auto">
            <a:xfrm>
              <a:off x="5425" y="1998"/>
              <a:ext cx="38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"/>
            <p:cNvSpPr>
              <a:spLocks noEditPoints="1"/>
            </p:cNvSpPr>
            <p:nvPr/>
          </p:nvSpPr>
          <p:spPr bwMode="auto">
            <a:xfrm>
              <a:off x="5555" y="2089"/>
              <a:ext cx="141" cy="108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00A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"/>
            <p:cNvSpPr>
              <a:spLocks noEditPoints="1"/>
            </p:cNvSpPr>
            <p:nvPr/>
          </p:nvSpPr>
          <p:spPr bwMode="auto">
            <a:xfrm>
              <a:off x="5434" y="2008"/>
              <a:ext cx="372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00ABE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949239" y="3192735"/>
            <a:ext cx="590549" cy="544513"/>
            <a:chOff x="11372013" y="1456117"/>
            <a:chExt cx="590549" cy="544513"/>
          </a:xfrm>
        </p:grpSpPr>
        <p:sp>
          <p:nvSpPr>
            <p:cNvPr id="91" name="Freeform 10"/>
            <p:cNvSpPr>
              <a:spLocks noEditPoints="1"/>
            </p:cNvSpPr>
            <p:nvPr/>
          </p:nvSpPr>
          <p:spPr bwMode="auto">
            <a:xfrm>
              <a:off x="11564100" y="1584705"/>
              <a:ext cx="223837" cy="171450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"/>
            <p:cNvSpPr>
              <a:spLocks noEditPoints="1"/>
            </p:cNvSpPr>
            <p:nvPr/>
          </p:nvSpPr>
          <p:spPr bwMode="auto">
            <a:xfrm>
              <a:off x="11372013" y="1456117"/>
              <a:ext cx="590549" cy="54451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8211324" y="1833128"/>
            <a:ext cx="331524" cy="133758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8"/>
          <p:cNvGrpSpPr>
            <a:grpSpLocks noChangeAspect="1"/>
          </p:cNvGrpSpPr>
          <p:nvPr/>
        </p:nvGrpSpPr>
        <p:grpSpPr bwMode="auto">
          <a:xfrm flipH="1">
            <a:off x="7210419" y="1359363"/>
            <a:ext cx="315594" cy="322175"/>
            <a:chOff x="1872" y="2665"/>
            <a:chExt cx="310" cy="327"/>
          </a:xfrm>
          <a:solidFill>
            <a:srgbClr val="0070C0"/>
          </a:solidFill>
        </p:grpSpPr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1951" y="2665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1872" y="2860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 flipH="1">
            <a:off x="6755311" y="93204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Customer A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99" name="Group 14"/>
          <p:cNvGrpSpPr>
            <a:grpSpLocks noChangeAspect="1"/>
          </p:cNvGrpSpPr>
          <p:nvPr/>
        </p:nvGrpSpPr>
        <p:grpSpPr bwMode="auto">
          <a:xfrm>
            <a:off x="7318219" y="3178014"/>
            <a:ext cx="609600" cy="563563"/>
            <a:chOff x="4997" y="1998"/>
            <a:chExt cx="384" cy="355"/>
          </a:xfrm>
        </p:grpSpPr>
        <p:sp>
          <p:nvSpPr>
            <p:cNvPr id="100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997" y="1998"/>
              <a:ext cx="38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"/>
            <p:cNvSpPr>
              <a:spLocks noEditPoints="1"/>
            </p:cNvSpPr>
            <p:nvPr/>
          </p:nvSpPr>
          <p:spPr bwMode="auto">
            <a:xfrm>
              <a:off x="5127" y="2089"/>
              <a:ext cx="140" cy="108"/>
            </a:xfrm>
            <a:custGeom>
              <a:avLst/>
              <a:gdLst>
                <a:gd name="T0" fmla="*/ 0 w 140"/>
                <a:gd name="T1" fmla="*/ 108 h 108"/>
                <a:gd name="T2" fmla="*/ 140 w 140"/>
                <a:gd name="T3" fmla="*/ 108 h 108"/>
                <a:gd name="T4" fmla="*/ 140 w 140"/>
                <a:gd name="T5" fmla="*/ 0 h 108"/>
                <a:gd name="T6" fmla="*/ 0 w 140"/>
                <a:gd name="T7" fmla="*/ 0 h 108"/>
                <a:gd name="T8" fmla="*/ 0 w 140"/>
                <a:gd name="T9" fmla="*/ 108 h 108"/>
                <a:gd name="T10" fmla="*/ 101 w 140"/>
                <a:gd name="T11" fmla="*/ 77 h 108"/>
                <a:gd name="T12" fmla="*/ 75 w 140"/>
                <a:gd name="T13" fmla="*/ 94 h 108"/>
                <a:gd name="T14" fmla="*/ 75 w 140"/>
                <a:gd name="T15" fmla="*/ 59 h 108"/>
                <a:gd name="T16" fmla="*/ 101 w 140"/>
                <a:gd name="T17" fmla="*/ 42 h 108"/>
                <a:gd name="T18" fmla="*/ 101 w 140"/>
                <a:gd name="T19" fmla="*/ 77 h 108"/>
                <a:gd name="T20" fmla="*/ 73 w 140"/>
                <a:gd name="T21" fmla="*/ 19 h 108"/>
                <a:gd name="T22" fmla="*/ 99 w 140"/>
                <a:gd name="T23" fmla="*/ 37 h 108"/>
                <a:gd name="T24" fmla="*/ 73 w 140"/>
                <a:gd name="T25" fmla="*/ 54 h 108"/>
                <a:gd name="T26" fmla="*/ 46 w 140"/>
                <a:gd name="T27" fmla="*/ 37 h 108"/>
                <a:gd name="T28" fmla="*/ 73 w 140"/>
                <a:gd name="T29" fmla="*/ 19 h 108"/>
                <a:gd name="T30" fmla="*/ 44 w 140"/>
                <a:gd name="T31" fmla="*/ 42 h 108"/>
                <a:gd name="T32" fmla="*/ 70 w 140"/>
                <a:gd name="T33" fmla="*/ 59 h 108"/>
                <a:gd name="T34" fmla="*/ 70 w 140"/>
                <a:gd name="T35" fmla="*/ 94 h 108"/>
                <a:gd name="T36" fmla="*/ 44 w 140"/>
                <a:gd name="T37" fmla="*/ 77 h 108"/>
                <a:gd name="T38" fmla="*/ 44 w 140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08">
                  <a:moveTo>
                    <a:pt x="0" y="108"/>
                  </a:moveTo>
                  <a:lnTo>
                    <a:pt x="140" y="108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1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1" y="42"/>
                  </a:lnTo>
                  <a:lnTo>
                    <a:pt x="101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6"/>
            <p:cNvSpPr>
              <a:spLocks noEditPoints="1"/>
            </p:cNvSpPr>
            <p:nvPr/>
          </p:nvSpPr>
          <p:spPr bwMode="auto">
            <a:xfrm>
              <a:off x="5006" y="2008"/>
              <a:ext cx="371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>
            <a:off x="7425571" y="1756092"/>
            <a:ext cx="171779" cy="1385244"/>
          </a:xfrm>
          <a:prstGeom prst="straightConnector1">
            <a:avLst/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9501198" y="1833128"/>
            <a:ext cx="212747" cy="133841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8619430" y="3189169"/>
            <a:ext cx="590549" cy="544513"/>
            <a:chOff x="11372013" y="1456117"/>
            <a:chExt cx="590549" cy="544513"/>
          </a:xfrm>
        </p:grpSpPr>
        <p:sp>
          <p:nvSpPr>
            <p:cNvPr id="113" name="Freeform 10"/>
            <p:cNvSpPr>
              <a:spLocks noEditPoints="1"/>
            </p:cNvSpPr>
            <p:nvPr/>
          </p:nvSpPr>
          <p:spPr bwMode="auto">
            <a:xfrm>
              <a:off x="11564100" y="1584705"/>
              <a:ext cx="223837" cy="171450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"/>
            <p:cNvSpPr>
              <a:spLocks noEditPoints="1"/>
            </p:cNvSpPr>
            <p:nvPr/>
          </p:nvSpPr>
          <p:spPr bwMode="auto">
            <a:xfrm>
              <a:off x="11372013" y="1456117"/>
              <a:ext cx="590549" cy="54451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343658" y="3189953"/>
            <a:ext cx="590549" cy="544513"/>
            <a:chOff x="11372013" y="1467134"/>
            <a:chExt cx="590549" cy="544513"/>
          </a:xfrm>
        </p:grpSpPr>
        <p:sp>
          <p:nvSpPr>
            <p:cNvPr id="116" name="Freeform 10"/>
            <p:cNvSpPr>
              <a:spLocks noEditPoints="1"/>
            </p:cNvSpPr>
            <p:nvPr/>
          </p:nvSpPr>
          <p:spPr bwMode="auto">
            <a:xfrm>
              <a:off x="11564100" y="1595722"/>
              <a:ext cx="223837" cy="171450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"/>
            <p:cNvSpPr>
              <a:spLocks noEditPoints="1"/>
            </p:cNvSpPr>
            <p:nvPr/>
          </p:nvSpPr>
          <p:spPr bwMode="auto">
            <a:xfrm>
              <a:off x="11372013" y="1467134"/>
              <a:ext cx="590549" cy="54451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240217" y="3184775"/>
            <a:ext cx="590549" cy="544513"/>
            <a:chOff x="11372013" y="1456117"/>
            <a:chExt cx="590549" cy="544513"/>
          </a:xfrm>
        </p:grpSpPr>
        <p:sp>
          <p:nvSpPr>
            <p:cNvPr id="119" name="Freeform 10"/>
            <p:cNvSpPr>
              <a:spLocks noEditPoints="1"/>
            </p:cNvSpPr>
            <p:nvPr/>
          </p:nvSpPr>
          <p:spPr bwMode="auto">
            <a:xfrm>
              <a:off x="11564100" y="1584705"/>
              <a:ext cx="223837" cy="171450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"/>
            <p:cNvSpPr>
              <a:spLocks noEditPoints="1"/>
            </p:cNvSpPr>
            <p:nvPr/>
          </p:nvSpPr>
          <p:spPr bwMode="auto">
            <a:xfrm>
              <a:off x="11372013" y="1456117"/>
              <a:ext cx="590549" cy="54451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91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0" grpId="0" animBg="1"/>
      <p:bldP spid="29" grpId="0" animBg="1"/>
      <p:bldP spid="35" grpId="0" animBg="1"/>
      <p:bldP spid="33" grpId="0" animBg="1"/>
      <p:bldP spid="32" grpId="0" animBg="1"/>
      <p:bldP spid="21" grpId="0" animBg="1"/>
      <p:bldP spid="24" grpId="0" animBg="1"/>
      <p:bldP spid="48" grpId="0"/>
      <p:bldP spid="70" grpId="0"/>
      <p:bldP spid="51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10. Shared Technology Vulnerabilities: </a:t>
            </a:r>
            <a:br>
              <a:rPr lang="en-US" sz="4400" dirty="0"/>
            </a:br>
            <a:r>
              <a:rPr lang="en-US" sz="4400" dirty="0"/>
              <a:t>      The Cloud Risk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29989" y="1925205"/>
            <a:ext cx="10086110" cy="4015476"/>
            <a:chOff x="1182254" y="1935037"/>
            <a:chExt cx="10086110" cy="40154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8503" y="1935037"/>
              <a:ext cx="8341916" cy="351441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182254" y="5581181"/>
              <a:ext cx="10086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http://www.zdnet.com/hypervisors-the-clouds-potential-security-achilles-heel-7000027846/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877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667447"/>
            <a:ext cx="6088641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vulnerability in publically accessible software enables an attacker to puncture the cloud</a:t>
            </a:r>
          </a:p>
          <a:p>
            <a:pPr lvl="1"/>
            <a:r>
              <a:rPr lang="en-US" sz="2000" dirty="0" smtClean="0"/>
              <a:t>Breach exposes data of other customers</a:t>
            </a:r>
          </a:p>
          <a:p>
            <a:pPr lvl="1"/>
            <a:r>
              <a:rPr lang="en-US" sz="2000" dirty="0" smtClean="0"/>
              <a:t>Single incident can </a:t>
            </a:r>
            <a:r>
              <a:rPr lang="en-US" sz="2000" dirty="0"/>
              <a:t>cause catastrophic loss of </a:t>
            </a:r>
            <a:r>
              <a:rPr lang="en-US" sz="2000" dirty="0" smtClean="0"/>
              <a:t>customer confidence</a:t>
            </a:r>
            <a:endParaRPr lang="en-US" sz="2000" dirty="0"/>
          </a:p>
          <a:p>
            <a:pPr lvl="1"/>
            <a:r>
              <a:rPr lang="en-US" sz="2000" dirty="0" smtClean="0"/>
              <a:t>Customers (potential attackers) are anonymous and in diverse jurisdictions</a:t>
            </a:r>
          </a:p>
          <a:p>
            <a:r>
              <a:rPr lang="en-US" sz="3200" dirty="0" smtClean="0"/>
              <a:t>New bug classification: “Cloud Critical”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10. </a:t>
            </a:r>
            <a:r>
              <a:rPr lang="en-US" sz="4400" dirty="0"/>
              <a:t>Shared Technology Vulnerabilities: </a:t>
            </a:r>
            <a:br>
              <a:rPr lang="en-US" sz="4400" dirty="0"/>
            </a:br>
            <a:r>
              <a:rPr lang="en-US" sz="4400" dirty="0" smtClean="0"/>
              <a:t>      The Cloud Risk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5649" y="3628211"/>
            <a:ext cx="5128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Hostile Multi-tenancy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49" y="1722855"/>
            <a:ext cx="5701615" cy="1470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154" y="1372879"/>
            <a:ext cx="3342349" cy="91914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59350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7859622" cy="5367623"/>
          </a:xfrm>
        </p:spPr>
        <p:txBody>
          <a:bodyPr/>
          <a:lstStyle/>
          <a:p>
            <a:r>
              <a:rPr lang="en-US" sz="3600" dirty="0" smtClean="0"/>
              <a:t>Enterprises and clouds are exposed to this risk</a:t>
            </a:r>
          </a:p>
          <a:p>
            <a:r>
              <a:rPr lang="en-US" sz="3600" dirty="0" smtClean="0"/>
              <a:t>Clouds are at higher risk of exploitation:</a:t>
            </a:r>
          </a:p>
          <a:p>
            <a:pPr lvl="1"/>
            <a:r>
              <a:rPr lang="en-US" sz="2000" dirty="0" smtClean="0"/>
              <a:t>Data from many customers makes it a rich target</a:t>
            </a:r>
          </a:p>
          <a:p>
            <a:pPr lvl="1"/>
            <a:r>
              <a:rPr lang="en-US" sz="2000" dirty="0" smtClean="0"/>
              <a:t>API surface is trivial to access</a:t>
            </a:r>
          </a:p>
          <a:p>
            <a:r>
              <a:rPr lang="en-US" sz="3600" dirty="0" smtClean="0"/>
              <a:t>Clouds are generally better at response:</a:t>
            </a:r>
          </a:p>
          <a:p>
            <a:pPr lvl="1"/>
            <a:r>
              <a:rPr lang="en-US" sz="2000" dirty="0" smtClean="0"/>
              <a:t>Their business depends on it</a:t>
            </a:r>
          </a:p>
          <a:p>
            <a:pPr lvl="1"/>
            <a:r>
              <a:rPr lang="en-US" sz="2000" dirty="0" smtClean="0"/>
              <a:t>Automated software deployment and patching required for cloud scale</a:t>
            </a:r>
          </a:p>
          <a:p>
            <a:pPr lvl="1"/>
            <a:r>
              <a:rPr lang="en-US" sz="2000" dirty="0" smtClean="0"/>
              <a:t>Breach detection/mitigation necessary for preserving trust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10. Shared Technology Vulnerabilities: Bottom Line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99" y="1365229"/>
            <a:ext cx="3217053" cy="23789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14021" y="2165684"/>
            <a:ext cx="231006" cy="2310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52550" y="2448000"/>
            <a:ext cx="2903450" cy="1182932"/>
            <a:chOff x="6852550" y="2448000"/>
            <a:chExt cx="2903450" cy="118293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8280000" y="2448000"/>
              <a:ext cx="1476000" cy="813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52550" y="3261600"/>
              <a:ext cx="1620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My assessment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06861" y="3074400"/>
            <a:ext cx="1679691" cy="1243302"/>
            <a:chOff x="8606861" y="3074400"/>
            <a:chExt cx="1679691" cy="1243302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9460800" y="3074400"/>
              <a:ext cx="568724" cy="885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606861" y="3948370"/>
              <a:ext cx="1679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CSA assessment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197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4" y="1384101"/>
            <a:ext cx="8341916" cy="351441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10. Shared Technology Vulnerabilities: Bottom </a:t>
            </a:r>
            <a:r>
              <a:rPr lang="en-US" sz="4400" dirty="0" smtClean="0"/>
              <a:t>Line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90" y="3141310"/>
            <a:ext cx="8436081" cy="291774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96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365230"/>
            <a:ext cx="5659485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Many companies are moving to the cloud and side-stepping IT processes: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Shadow IT: when business units bypass IT to deploy applications and store data in the cloud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IT management, auditing, forensics, and access control systems are designed for on-premises servers and applications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Bottom line: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IT must determine how to enable business units while enforcing corporate governance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IT must lead responsible adoption – it’s happening with or without them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Insufficient Due Diligence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05" y="1242140"/>
            <a:ext cx="5895975" cy="2724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93" y="1653862"/>
            <a:ext cx="4988531" cy="316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52" y="2255325"/>
            <a:ext cx="4458772" cy="277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184" y="1189176"/>
            <a:ext cx="3274533" cy="245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7562" y="5114015"/>
            <a:ext cx="4462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“Bring Your Own IT” </a:t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(BYOIT)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8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7128" y="1129443"/>
            <a:ext cx="902994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agility and scale of the cloud is attractive to attackers, too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Use of compute as malware platform (</a:t>
            </a:r>
            <a:r>
              <a:rPr lang="en-US" sz="2000" dirty="0" err="1"/>
              <a:t>Botmaster</a:t>
            </a:r>
            <a:r>
              <a:rPr lang="en-US" sz="2000" dirty="0"/>
              <a:t>, DDOS platform)</a:t>
            </a:r>
          </a:p>
          <a:p>
            <a:pPr lvl="1">
              <a:lnSpc>
                <a:spcPct val="100000"/>
              </a:lnSpc>
            </a:pPr>
            <a:endParaRPr lang="en-US" sz="2133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Abuse of Cloud Services</a:t>
            </a:r>
          </a:p>
        </p:txBody>
      </p:sp>
    </p:spTree>
    <p:extLst>
      <p:ext uri="{BB962C8B-B14F-4D97-AF65-F5344CB8AC3E}">
        <p14:creationId xmlns:p14="http://schemas.microsoft.com/office/powerpoint/2010/main" val="1105418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7128" y="1129443"/>
            <a:ext cx="902994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agility and scale of the cloud is attractive to attackers, too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Use of compute as malware </a:t>
            </a:r>
            <a:r>
              <a:rPr lang="en-US" sz="2000" dirty="0" smtClean="0"/>
              <a:t>platform (</a:t>
            </a:r>
            <a:r>
              <a:rPr lang="en-US" sz="2000" dirty="0" err="1" smtClean="0"/>
              <a:t>Botmaster</a:t>
            </a:r>
            <a:r>
              <a:rPr lang="en-US" sz="2000" dirty="0" smtClean="0"/>
              <a:t>, DDOS platform)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Use of storage to store and distribute illegal content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Use </a:t>
            </a:r>
            <a:r>
              <a:rPr lang="en-US" sz="2000" dirty="0"/>
              <a:t>of compute to mine digital </a:t>
            </a:r>
            <a:r>
              <a:rPr lang="en-US" sz="2000" dirty="0" smtClean="0"/>
              <a:t>currency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Abuse of Cloud Services</a:t>
            </a:r>
            <a:endParaRPr lang="en-US" dirty="0"/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 bwMode="auto">
          <a:xfrm>
            <a:off x="4471645" y="3599481"/>
            <a:ext cx="5911995" cy="3256650"/>
            <a:chOff x="5720" y="765"/>
            <a:chExt cx="1660" cy="1079"/>
          </a:xfrm>
        </p:grpSpPr>
        <p:sp>
          <p:nvSpPr>
            <p:cNvPr id="5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5753" y="798"/>
              <a:ext cx="1627" cy="786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5130698" y="4802083"/>
            <a:ext cx="1254407" cy="92599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Rectangle 57"/>
          <p:cNvSpPr/>
          <p:nvPr/>
        </p:nvSpPr>
        <p:spPr>
          <a:xfrm>
            <a:off x="5768115" y="4830292"/>
            <a:ext cx="604279" cy="553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/>
          <p:cNvSpPr/>
          <p:nvPr/>
        </p:nvSpPr>
        <p:spPr>
          <a:xfrm>
            <a:off x="5167422" y="5414594"/>
            <a:ext cx="1182341" cy="29171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Hypervisor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6431402" y="4802083"/>
            <a:ext cx="1254407" cy="92599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/>
          <p:cNvSpPr/>
          <p:nvPr/>
        </p:nvSpPr>
        <p:spPr>
          <a:xfrm>
            <a:off x="7068819" y="4830292"/>
            <a:ext cx="604279" cy="553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Rectangle 64"/>
          <p:cNvSpPr/>
          <p:nvPr/>
        </p:nvSpPr>
        <p:spPr>
          <a:xfrm>
            <a:off x="6448615" y="4830292"/>
            <a:ext cx="604279" cy="553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" name="Rectangle 65"/>
          <p:cNvSpPr/>
          <p:nvPr/>
        </p:nvSpPr>
        <p:spPr>
          <a:xfrm>
            <a:off x="6468126" y="5414594"/>
            <a:ext cx="1182341" cy="29171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Hypervisor</a:t>
            </a:r>
            <a:endParaRPr lang="en-US" sz="1400" dirty="0"/>
          </a:p>
        </p:txBody>
      </p:sp>
      <p:grpSp>
        <p:nvGrpSpPr>
          <p:cNvPr id="75" name="Group 8"/>
          <p:cNvGrpSpPr>
            <a:grpSpLocks noChangeAspect="1"/>
          </p:cNvGrpSpPr>
          <p:nvPr/>
        </p:nvGrpSpPr>
        <p:grpSpPr bwMode="auto">
          <a:xfrm flipH="1">
            <a:off x="6326183" y="3001005"/>
            <a:ext cx="315594" cy="322175"/>
            <a:chOff x="1872" y="2665"/>
            <a:chExt cx="310" cy="327"/>
          </a:xfrm>
          <a:solidFill>
            <a:srgbClr val="FF0000"/>
          </a:solidFill>
        </p:grpSpPr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1951" y="2665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1872" y="2860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 flipH="1">
            <a:off x="5361263" y="3028889"/>
            <a:ext cx="9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Attacker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AutoShape 3"/>
          <p:cNvSpPr>
            <a:spLocks noChangeAspect="1" noChangeArrowheads="1" noTextEdit="1"/>
          </p:cNvSpPr>
          <p:nvPr/>
        </p:nvSpPr>
        <p:spPr bwMode="auto">
          <a:xfrm flipH="1">
            <a:off x="7859328" y="2712009"/>
            <a:ext cx="50369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AutoShape 3"/>
          <p:cNvSpPr>
            <a:spLocks noChangeAspect="1" noChangeArrowheads="1" noTextEdit="1"/>
          </p:cNvSpPr>
          <p:nvPr/>
        </p:nvSpPr>
        <p:spPr bwMode="auto">
          <a:xfrm flipH="1">
            <a:off x="6479092" y="2703995"/>
            <a:ext cx="50369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6561352" y="3481606"/>
            <a:ext cx="216526" cy="135619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4"/>
          <p:cNvGrpSpPr>
            <a:grpSpLocks noChangeAspect="1"/>
          </p:cNvGrpSpPr>
          <p:nvPr/>
        </p:nvGrpSpPr>
        <p:grpSpPr bwMode="auto">
          <a:xfrm>
            <a:off x="7062446" y="4820303"/>
            <a:ext cx="611188" cy="563563"/>
            <a:chOff x="5816" y="1998"/>
            <a:chExt cx="385" cy="355"/>
          </a:xfrm>
        </p:grpSpPr>
        <p:sp>
          <p:nvSpPr>
            <p:cNvPr id="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16" y="1998"/>
              <a:ext cx="38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5946" y="2089"/>
              <a:ext cx="141" cy="108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5825" y="2008"/>
              <a:ext cx="372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1" name="Straight Connector 100"/>
          <p:cNvCxnSpPr/>
          <p:nvPr/>
        </p:nvCxnSpPr>
        <p:spPr>
          <a:xfrm flipH="1">
            <a:off x="6040870" y="3481606"/>
            <a:ext cx="331524" cy="133758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4"/>
          <p:cNvGrpSpPr>
            <a:grpSpLocks noChangeAspect="1"/>
          </p:cNvGrpSpPr>
          <p:nvPr/>
        </p:nvGrpSpPr>
        <p:grpSpPr bwMode="auto">
          <a:xfrm>
            <a:off x="5147765" y="4826492"/>
            <a:ext cx="609600" cy="563563"/>
            <a:chOff x="4997" y="1998"/>
            <a:chExt cx="384" cy="355"/>
          </a:xfrm>
        </p:grpSpPr>
        <p:sp>
          <p:nvSpPr>
            <p:cNvPr id="10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997" y="1998"/>
              <a:ext cx="38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"/>
            <p:cNvSpPr>
              <a:spLocks noEditPoints="1"/>
            </p:cNvSpPr>
            <p:nvPr/>
          </p:nvSpPr>
          <p:spPr bwMode="auto">
            <a:xfrm>
              <a:off x="5127" y="2089"/>
              <a:ext cx="140" cy="108"/>
            </a:xfrm>
            <a:custGeom>
              <a:avLst/>
              <a:gdLst>
                <a:gd name="T0" fmla="*/ 0 w 140"/>
                <a:gd name="T1" fmla="*/ 108 h 108"/>
                <a:gd name="T2" fmla="*/ 140 w 140"/>
                <a:gd name="T3" fmla="*/ 108 h 108"/>
                <a:gd name="T4" fmla="*/ 140 w 140"/>
                <a:gd name="T5" fmla="*/ 0 h 108"/>
                <a:gd name="T6" fmla="*/ 0 w 140"/>
                <a:gd name="T7" fmla="*/ 0 h 108"/>
                <a:gd name="T8" fmla="*/ 0 w 140"/>
                <a:gd name="T9" fmla="*/ 108 h 108"/>
                <a:gd name="T10" fmla="*/ 101 w 140"/>
                <a:gd name="T11" fmla="*/ 77 h 108"/>
                <a:gd name="T12" fmla="*/ 75 w 140"/>
                <a:gd name="T13" fmla="*/ 94 h 108"/>
                <a:gd name="T14" fmla="*/ 75 w 140"/>
                <a:gd name="T15" fmla="*/ 59 h 108"/>
                <a:gd name="T16" fmla="*/ 101 w 140"/>
                <a:gd name="T17" fmla="*/ 42 h 108"/>
                <a:gd name="T18" fmla="*/ 101 w 140"/>
                <a:gd name="T19" fmla="*/ 77 h 108"/>
                <a:gd name="T20" fmla="*/ 73 w 140"/>
                <a:gd name="T21" fmla="*/ 19 h 108"/>
                <a:gd name="T22" fmla="*/ 99 w 140"/>
                <a:gd name="T23" fmla="*/ 37 h 108"/>
                <a:gd name="T24" fmla="*/ 73 w 140"/>
                <a:gd name="T25" fmla="*/ 54 h 108"/>
                <a:gd name="T26" fmla="*/ 46 w 140"/>
                <a:gd name="T27" fmla="*/ 37 h 108"/>
                <a:gd name="T28" fmla="*/ 73 w 140"/>
                <a:gd name="T29" fmla="*/ 19 h 108"/>
                <a:gd name="T30" fmla="*/ 44 w 140"/>
                <a:gd name="T31" fmla="*/ 42 h 108"/>
                <a:gd name="T32" fmla="*/ 70 w 140"/>
                <a:gd name="T33" fmla="*/ 59 h 108"/>
                <a:gd name="T34" fmla="*/ 70 w 140"/>
                <a:gd name="T35" fmla="*/ 94 h 108"/>
                <a:gd name="T36" fmla="*/ 44 w 140"/>
                <a:gd name="T37" fmla="*/ 77 h 108"/>
                <a:gd name="T38" fmla="*/ 44 w 140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08">
                  <a:moveTo>
                    <a:pt x="0" y="108"/>
                  </a:moveTo>
                  <a:lnTo>
                    <a:pt x="140" y="108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1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1" y="42"/>
                  </a:lnTo>
                  <a:lnTo>
                    <a:pt x="101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"/>
            <p:cNvSpPr>
              <a:spLocks noEditPoints="1"/>
            </p:cNvSpPr>
            <p:nvPr/>
          </p:nvSpPr>
          <p:spPr bwMode="auto">
            <a:xfrm>
              <a:off x="5006" y="2008"/>
              <a:ext cx="371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903338" y="4791954"/>
            <a:ext cx="414337" cy="529992"/>
            <a:chOff x="5539490" y="1412370"/>
            <a:chExt cx="414337" cy="529992"/>
          </a:xfrm>
        </p:grpSpPr>
        <p:sp>
          <p:nvSpPr>
            <p:cNvPr id="150" name="Rectangle 149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6" name="Group 125"/>
          <p:cNvGrpSpPr/>
          <p:nvPr/>
        </p:nvGrpSpPr>
        <p:grpSpPr>
          <a:xfrm>
            <a:off x="9067088" y="5020514"/>
            <a:ext cx="414337" cy="529992"/>
            <a:chOff x="5539490" y="1412370"/>
            <a:chExt cx="414337" cy="529992"/>
          </a:xfrm>
        </p:grpSpPr>
        <p:sp>
          <p:nvSpPr>
            <p:cNvPr id="148" name="Rectangle 147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7" name="Group 126"/>
          <p:cNvGrpSpPr/>
          <p:nvPr/>
        </p:nvGrpSpPr>
        <p:grpSpPr>
          <a:xfrm>
            <a:off x="9251332" y="5215788"/>
            <a:ext cx="414337" cy="529992"/>
            <a:chOff x="5539490" y="1412370"/>
            <a:chExt cx="414337" cy="529992"/>
          </a:xfrm>
        </p:grpSpPr>
        <p:sp>
          <p:nvSpPr>
            <p:cNvPr id="146" name="Rectangle 145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8" name="Group 127"/>
          <p:cNvGrpSpPr/>
          <p:nvPr/>
        </p:nvGrpSpPr>
        <p:grpSpPr>
          <a:xfrm>
            <a:off x="8416219" y="4794443"/>
            <a:ext cx="414337" cy="529992"/>
            <a:chOff x="5539490" y="1412370"/>
            <a:chExt cx="414337" cy="529992"/>
          </a:xfrm>
        </p:grpSpPr>
        <p:sp>
          <p:nvSpPr>
            <p:cNvPr id="144" name="Rectangle 143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" name="Group 128"/>
          <p:cNvGrpSpPr/>
          <p:nvPr/>
        </p:nvGrpSpPr>
        <p:grpSpPr>
          <a:xfrm>
            <a:off x="8579969" y="5023003"/>
            <a:ext cx="414337" cy="529992"/>
            <a:chOff x="5539490" y="1412370"/>
            <a:chExt cx="414337" cy="529992"/>
          </a:xfrm>
        </p:grpSpPr>
        <p:sp>
          <p:nvSpPr>
            <p:cNvPr id="142" name="Rectangle 141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" name="Group 129"/>
          <p:cNvGrpSpPr/>
          <p:nvPr/>
        </p:nvGrpSpPr>
        <p:grpSpPr>
          <a:xfrm>
            <a:off x="8764213" y="5218277"/>
            <a:ext cx="414337" cy="529992"/>
            <a:chOff x="5539490" y="1412370"/>
            <a:chExt cx="414337" cy="529992"/>
          </a:xfrm>
        </p:grpSpPr>
        <p:sp>
          <p:nvSpPr>
            <p:cNvPr id="140" name="Rectangle 139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" name="Rectangle 137"/>
          <p:cNvSpPr/>
          <p:nvPr/>
        </p:nvSpPr>
        <p:spPr>
          <a:xfrm>
            <a:off x="7848645" y="4790350"/>
            <a:ext cx="395896" cy="529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8003175" y="5003670"/>
            <a:ext cx="414337" cy="529992"/>
            <a:chOff x="5539490" y="1412370"/>
            <a:chExt cx="414337" cy="529992"/>
          </a:xfrm>
        </p:grpSpPr>
        <p:sp>
          <p:nvSpPr>
            <p:cNvPr id="136" name="Rectangle 135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" name="Group 132"/>
          <p:cNvGrpSpPr/>
          <p:nvPr/>
        </p:nvGrpSpPr>
        <p:grpSpPr>
          <a:xfrm>
            <a:off x="8187419" y="5198944"/>
            <a:ext cx="414337" cy="529992"/>
            <a:chOff x="5539490" y="1412370"/>
            <a:chExt cx="414337" cy="529992"/>
          </a:xfrm>
        </p:grpSpPr>
        <p:sp>
          <p:nvSpPr>
            <p:cNvPr id="134" name="Rectangle 133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" name="Rectangle 153"/>
          <p:cNvSpPr/>
          <p:nvPr/>
        </p:nvSpPr>
        <p:spPr>
          <a:xfrm flipH="1">
            <a:off x="8853232" y="2272443"/>
            <a:ext cx="1112404" cy="109724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Freeform 5"/>
          <p:cNvSpPr>
            <a:spLocks noEditPoints="1"/>
          </p:cNvSpPr>
          <p:nvPr/>
        </p:nvSpPr>
        <p:spPr bwMode="auto">
          <a:xfrm flipH="1">
            <a:off x="9162927" y="2640196"/>
            <a:ext cx="482339" cy="674688"/>
          </a:xfrm>
          <a:custGeom>
            <a:avLst/>
            <a:gdLst>
              <a:gd name="T0" fmla="*/ 139 w 271"/>
              <a:gd name="T1" fmla="*/ 425 h 425"/>
              <a:gd name="T2" fmla="*/ 0 w 271"/>
              <a:gd name="T3" fmla="*/ 0 h 425"/>
              <a:gd name="T4" fmla="*/ 115 w 271"/>
              <a:gd name="T5" fmla="*/ 180 h 425"/>
              <a:gd name="T6" fmla="*/ 78 w 271"/>
              <a:gd name="T7" fmla="*/ 143 h 425"/>
              <a:gd name="T8" fmla="*/ 115 w 271"/>
              <a:gd name="T9" fmla="*/ 180 h 425"/>
              <a:gd name="T10" fmla="*/ 22 w 271"/>
              <a:gd name="T11" fmla="*/ 88 h 425"/>
              <a:gd name="T12" fmla="*/ 59 w 271"/>
              <a:gd name="T13" fmla="*/ 125 h 425"/>
              <a:gd name="T14" fmla="*/ 78 w 271"/>
              <a:gd name="T15" fmla="*/ 125 h 425"/>
              <a:gd name="T16" fmla="*/ 115 w 271"/>
              <a:gd name="T17" fmla="*/ 88 h 425"/>
              <a:gd name="T18" fmla="*/ 78 w 271"/>
              <a:gd name="T19" fmla="*/ 125 h 425"/>
              <a:gd name="T20" fmla="*/ 115 w 271"/>
              <a:gd name="T21" fmla="*/ 34 h 425"/>
              <a:gd name="T22" fmla="*/ 78 w 271"/>
              <a:gd name="T23" fmla="*/ 70 h 425"/>
              <a:gd name="T24" fmla="*/ 22 w 271"/>
              <a:gd name="T25" fmla="*/ 34 h 425"/>
              <a:gd name="T26" fmla="*/ 59 w 271"/>
              <a:gd name="T27" fmla="*/ 70 h 425"/>
              <a:gd name="T28" fmla="*/ 22 w 271"/>
              <a:gd name="T29" fmla="*/ 34 h 425"/>
              <a:gd name="T30" fmla="*/ 59 w 271"/>
              <a:gd name="T31" fmla="*/ 143 h 425"/>
              <a:gd name="T32" fmla="*/ 22 w 271"/>
              <a:gd name="T33" fmla="*/ 180 h 425"/>
              <a:gd name="T34" fmla="*/ 115 w 271"/>
              <a:gd name="T35" fmla="*/ 345 h 425"/>
              <a:gd name="T36" fmla="*/ 78 w 271"/>
              <a:gd name="T37" fmla="*/ 308 h 425"/>
              <a:gd name="T38" fmla="*/ 115 w 271"/>
              <a:gd name="T39" fmla="*/ 345 h 425"/>
              <a:gd name="T40" fmla="*/ 22 w 271"/>
              <a:gd name="T41" fmla="*/ 254 h 425"/>
              <a:gd name="T42" fmla="*/ 59 w 271"/>
              <a:gd name="T43" fmla="*/ 290 h 425"/>
              <a:gd name="T44" fmla="*/ 78 w 271"/>
              <a:gd name="T45" fmla="*/ 290 h 425"/>
              <a:gd name="T46" fmla="*/ 115 w 271"/>
              <a:gd name="T47" fmla="*/ 254 h 425"/>
              <a:gd name="T48" fmla="*/ 78 w 271"/>
              <a:gd name="T49" fmla="*/ 290 h 425"/>
              <a:gd name="T50" fmla="*/ 115 w 271"/>
              <a:gd name="T51" fmla="*/ 199 h 425"/>
              <a:gd name="T52" fmla="*/ 78 w 271"/>
              <a:gd name="T53" fmla="*/ 235 h 425"/>
              <a:gd name="T54" fmla="*/ 22 w 271"/>
              <a:gd name="T55" fmla="*/ 199 h 425"/>
              <a:gd name="T56" fmla="*/ 59 w 271"/>
              <a:gd name="T57" fmla="*/ 235 h 425"/>
              <a:gd name="T58" fmla="*/ 22 w 271"/>
              <a:gd name="T59" fmla="*/ 199 h 425"/>
              <a:gd name="T60" fmla="*/ 59 w 271"/>
              <a:gd name="T61" fmla="*/ 308 h 425"/>
              <a:gd name="T62" fmla="*/ 22 w 271"/>
              <a:gd name="T63" fmla="*/ 345 h 425"/>
              <a:gd name="T64" fmla="*/ 255 w 271"/>
              <a:gd name="T65" fmla="*/ 139 h 425"/>
              <a:gd name="T66" fmla="*/ 235 w 271"/>
              <a:gd name="T67" fmla="*/ 95 h 425"/>
              <a:gd name="T68" fmla="*/ 220 w 271"/>
              <a:gd name="T69" fmla="*/ 53 h 425"/>
              <a:gd name="T70" fmla="*/ 208 w 271"/>
              <a:gd name="T71" fmla="*/ 13 h 425"/>
              <a:gd name="T72" fmla="*/ 194 w 271"/>
              <a:gd name="T73" fmla="*/ 53 h 425"/>
              <a:gd name="T74" fmla="*/ 173 w 271"/>
              <a:gd name="T75" fmla="*/ 95 h 425"/>
              <a:gd name="T76" fmla="*/ 157 w 271"/>
              <a:gd name="T77" fmla="*/ 139 h 425"/>
              <a:gd name="T78" fmla="*/ 271 w 271"/>
              <a:gd name="T79" fmla="*/ 425 h 425"/>
              <a:gd name="T80" fmla="*/ 255 w 271"/>
              <a:gd name="T81" fmla="*/ 139 h 425"/>
              <a:gd name="T82" fmla="*/ 176 w 271"/>
              <a:gd name="T83" fmla="*/ 311 h 425"/>
              <a:gd name="T84" fmla="*/ 213 w 271"/>
              <a:gd name="T85" fmla="*/ 274 h 425"/>
              <a:gd name="T86" fmla="*/ 213 w 271"/>
              <a:gd name="T87" fmla="*/ 199 h 425"/>
              <a:gd name="T88" fmla="*/ 176 w 271"/>
              <a:gd name="T89" fmla="*/ 162 h 425"/>
              <a:gd name="T90" fmla="*/ 213 w 271"/>
              <a:gd name="T91" fmla="*/ 199 h 425"/>
              <a:gd name="T92" fmla="*/ 219 w 271"/>
              <a:gd name="T93" fmla="*/ 255 h 425"/>
              <a:gd name="T94" fmla="*/ 256 w 271"/>
              <a:gd name="T95" fmla="*/ 218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425">
                <a:moveTo>
                  <a:pt x="0" y="425"/>
                </a:moveTo>
                <a:lnTo>
                  <a:pt x="139" y="425"/>
                </a:lnTo>
                <a:lnTo>
                  <a:pt x="139" y="0"/>
                </a:lnTo>
                <a:lnTo>
                  <a:pt x="0" y="0"/>
                </a:lnTo>
                <a:lnTo>
                  <a:pt x="0" y="425"/>
                </a:lnTo>
                <a:close/>
                <a:moveTo>
                  <a:pt x="115" y="180"/>
                </a:moveTo>
                <a:lnTo>
                  <a:pt x="78" y="180"/>
                </a:lnTo>
                <a:lnTo>
                  <a:pt x="78" y="143"/>
                </a:lnTo>
                <a:lnTo>
                  <a:pt x="115" y="143"/>
                </a:lnTo>
                <a:lnTo>
                  <a:pt x="115" y="180"/>
                </a:lnTo>
                <a:close/>
                <a:moveTo>
                  <a:pt x="22" y="125"/>
                </a:moveTo>
                <a:lnTo>
                  <a:pt x="22" y="88"/>
                </a:lnTo>
                <a:lnTo>
                  <a:pt x="59" y="88"/>
                </a:lnTo>
                <a:lnTo>
                  <a:pt x="59" y="125"/>
                </a:lnTo>
                <a:lnTo>
                  <a:pt x="22" y="125"/>
                </a:lnTo>
                <a:close/>
                <a:moveTo>
                  <a:pt x="78" y="125"/>
                </a:moveTo>
                <a:lnTo>
                  <a:pt x="78" y="88"/>
                </a:lnTo>
                <a:lnTo>
                  <a:pt x="115" y="88"/>
                </a:lnTo>
                <a:lnTo>
                  <a:pt x="115" y="125"/>
                </a:lnTo>
                <a:lnTo>
                  <a:pt x="78" y="125"/>
                </a:lnTo>
                <a:close/>
                <a:moveTo>
                  <a:pt x="78" y="34"/>
                </a:moveTo>
                <a:lnTo>
                  <a:pt x="115" y="34"/>
                </a:lnTo>
                <a:lnTo>
                  <a:pt x="115" y="70"/>
                </a:lnTo>
                <a:lnTo>
                  <a:pt x="78" y="70"/>
                </a:lnTo>
                <a:lnTo>
                  <a:pt x="78" y="34"/>
                </a:lnTo>
                <a:close/>
                <a:moveTo>
                  <a:pt x="22" y="34"/>
                </a:moveTo>
                <a:lnTo>
                  <a:pt x="59" y="34"/>
                </a:lnTo>
                <a:lnTo>
                  <a:pt x="59" y="70"/>
                </a:lnTo>
                <a:lnTo>
                  <a:pt x="22" y="70"/>
                </a:lnTo>
                <a:lnTo>
                  <a:pt x="22" y="34"/>
                </a:lnTo>
                <a:close/>
                <a:moveTo>
                  <a:pt x="22" y="143"/>
                </a:moveTo>
                <a:lnTo>
                  <a:pt x="59" y="143"/>
                </a:lnTo>
                <a:lnTo>
                  <a:pt x="59" y="180"/>
                </a:lnTo>
                <a:lnTo>
                  <a:pt x="22" y="180"/>
                </a:lnTo>
                <a:lnTo>
                  <a:pt x="22" y="143"/>
                </a:lnTo>
                <a:close/>
                <a:moveTo>
                  <a:pt x="115" y="345"/>
                </a:moveTo>
                <a:lnTo>
                  <a:pt x="78" y="345"/>
                </a:lnTo>
                <a:lnTo>
                  <a:pt x="78" y="308"/>
                </a:lnTo>
                <a:lnTo>
                  <a:pt x="115" y="308"/>
                </a:lnTo>
                <a:lnTo>
                  <a:pt x="115" y="345"/>
                </a:lnTo>
                <a:close/>
                <a:moveTo>
                  <a:pt x="22" y="290"/>
                </a:moveTo>
                <a:lnTo>
                  <a:pt x="22" y="254"/>
                </a:lnTo>
                <a:lnTo>
                  <a:pt x="59" y="254"/>
                </a:lnTo>
                <a:lnTo>
                  <a:pt x="59" y="290"/>
                </a:lnTo>
                <a:lnTo>
                  <a:pt x="22" y="290"/>
                </a:lnTo>
                <a:close/>
                <a:moveTo>
                  <a:pt x="78" y="290"/>
                </a:moveTo>
                <a:lnTo>
                  <a:pt x="78" y="254"/>
                </a:lnTo>
                <a:lnTo>
                  <a:pt x="115" y="254"/>
                </a:lnTo>
                <a:lnTo>
                  <a:pt x="115" y="290"/>
                </a:lnTo>
                <a:lnTo>
                  <a:pt x="78" y="290"/>
                </a:lnTo>
                <a:close/>
                <a:moveTo>
                  <a:pt x="78" y="199"/>
                </a:moveTo>
                <a:lnTo>
                  <a:pt x="115" y="199"/>
                </a:lnTo>
                <a:lnTo>
                  <a:pt x="115" y="235"/>
                </a:lnTo>
                <a:lnTo>
                  <a:pt x="78" y="235"/>
                </a:lnTo>
                <a:lnTo>
                  <a:pt x="78" y="199"/>
                </a:lnTo>
                <a:close/>
                <a:moveTo>
                  <a:pt x="22" y="199"/>
                </a:moveTo>
                <a:lnTo>
                  <a:pt x="59" y="199"/>
                </a:lnTo>
                <a:lnTo>
                  <a:pt x="59" y="235"/>
                </a:lnTo>
                <a:lnTo>
                  <a:pt x="22" y="235"/>
                </a:lnTo>
                <a:lnTo>
                  <a:pt x="22" y="199"/>
                </a:lnTo>
                <a:close/>
                <a:moveTo>
                  <a:pt x="22" y="308"/>
                </a:moveTo>
                <a:lnTo>
                  <a:pt x="59" y="308"/>
                </a:lnTo>
                <a:lnTo>
                  <a:pt x="59" y="345"/>
                </a:lnTo>
                <a:lnTo>
                  <a:pt x="22" y="345"/>
                </a:lnTo>
                <a:lnTo>
                  <a:pt x="22" y="308"/>
                </a:lnTo>
                <a:close/>
                <a:moveTo>
                  <a:pt x="255" y="139"/>
                </a:moveTo>
                <a:lnTo>
                  <a:pt x="255" y="95"/>
                </a:lnTo>
                <a:lnTo>
                  <a:pt x="235" y="95"/>
                </a:lnTo>
                <a:lnTo>
                  <a:pt x="235" y="53"/>
                </a:lnTo>
                <a:lnTo>
                  <a:pt x="220" y="53"/>
                </a:lnTo>
                <a:lnTo>
                  <a:pt x="220" y="13"/>
                </a:lnTo>
                <a:lnTo>
                  <a:pt x="208" y="13"/>
                </a:lnTo>
                <a:lnTo>
                  <a:pt x="208" y="53"/>
                </a:lnTo>
                <a:lnTo>
                  <a:pt x="194" y="53"/>
                </a:lnTo>
                <a:lnTo>
                  <a:pt x="194" y="95"/>
                </a:lnTo>
                <a:lnTo>
                  <a:pt x="173" y="95"/>
                </a:lnTo>
                <a:lnTo>
                  <a:pt x="173" y="139"/>
                </a:lnTo>
                <a:lnTo>
                  <a:pt x="157" y="139"/>
                </a:lnTo>
                <a:lnTo>
                  <a:pt x="157" y="425"/>
                </a:lnTo>
                <a:lnTo>
                  <a:pt x="271" y="425"/>
                </a:lnTo>
                <a:lnTo>
                  <a:pt x="271" y="139"/>
                </a:lnTo>
                <a:lnTo>
                  <a:pt x="255" y="139"/>
                </a:lnTo>
                <a:close/>
                <a:moveTo>
                  <a:pt x="213" y="311"/>
                </a:moveTo>
                <a:lnTo>
                  <a:pt x="176" y="311"/>
                </a:lnTo>
                <a:lnTo>
                  <a:pt x="176" y="274"/>
                </a:lnTo>
                <a:lnTo>
                  <a:pt x="213" y="274"/>
                </a:lnTo>
                <a:lnTo>
                  <a:pt x="213" y="311"/>
                </a:lnTo>
                <a:close/>
                <a:moveTo>
                  <a:pt x="213" y="199"/>
                </a:moveTo>
                <a:lnTo>
                  <a:pt x="176" y="199"/>
                </a:lnTo>
                <a:lnTo>
                  <a:pt x="176" y="162"/>
                </a:lnTo>
                <a:lnTo>
                  <a:pt x="213" y="162"/>
                </a:lnTo>
                <a:lnTo>
                  <a:pt x="213" y="199"/>
                </a:lnTo>
                <a:close/>
                <a:moveTo>
                  <a:pt x="256" y="255"/>
                </a:moveTo>
                <a:lnTo>
                  <a:pt x="219" y="255"/>
                </a:lnTo>
                <a:lnTo>
                  <a:pt x="219" y="218"/>
                </a:lnTo>
                <a:lnTo>
                  <a:pt x="256" y="218"/>
                </a:lnTo>
                <a:lnTo>
                  <a:pt x="256" y="2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 flipH="1">
            <a:off x="8799960" y="2255671"/>
            <a:ext cx="128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Enterprise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7" name="Straight Connector 66"/>
          <p:cNvCxnSpPr>
            <a:stCxn id="84" idx="2"/>
          </p:cNvCxnSpPr>
          <p:nvPr/>
        </p:nvCxnSpPr>
        <p:spPr>
          <a:xfrm>
            <a:off x="6730940" y="3402495"/>
            <a:ext cx="1315654" cy="14123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8"/>
          <p:cNvGrpSpPr>
            <a:grpSpLocks noChangeAspect="1"/>
          </p:cNvGrpSpPr>
          <p:nvPr/>
        </p:nvGrpSpPr>
        <p:grpSpPr bwMode="auto">
          <a:xfrm flipH="1">
            <a:off x="11423521" y="2678830"/>
            <a:ext cx="315594" cy="322175"/>
            <a:chOff x="1872" y="2665"/>
            <a:chExt cx="310" cy="327"/>
          </a:xfrm>
          <a:solidFill>
            <a:srgbClr val="FF0000"/>
          </a:solidFill>
        </p:grpSpPr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1951" y="2665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1872" y="2860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 flipH="1">
            <a:off x="10505888" y="2502045"/>
            <a:ext cx="96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Attacker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Friend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1" name="Straight Connector 80"/>
          <p:cNvCxnSpPr>
            <a:endCxn id="80" idx="2"/>
          </p:cNvCxnSpPr>
          <p:nvPr/>
        </p:nvCxnSpPr>
        <p:spPr>
          <a:xfrm flipV="1">
            <a:off x="8046594" y="3148376"/>
            <a:ext cx="2939489" cy="166650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7840141" y="4814606"/>
            <a:ext cx="4143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7852841" y="4827306"/>
            <a:ext cx="377825" cy="504825"/>
          </a:xfrm>
          <a:custGeom>
            <a:avLst/>
            <a:gdLst>
              <a:gd name="T0" fmla="*/ 228 w 467"/>
              <a:gd name="T1" fmla="*/ 0 h 630"/>
              <a:gd name="T2" fmla="*/ 0 w 467"/>
              <a:gd name="T3" fmla="*/ 94 h 630"/>
              <a:gd name="T4" fmla="*/ 0 w 467"/>
              <a:gd name="T5" fmla="*/ 535 h 630"/>
              <a:gd name="T6" fmla="*/ 164 w 467"/>
              <a:gd name="T7" fmla="*/ 630 h 630"/>
              <a:gd name="T8" fmla="*/ 164 w 467"/>
              <a:gd name="T9" fmla="*/ 234 h 630"/>
              <a:gd name="T10" fmla="*/ 384 w 467"/>
              <a:gd name="T11" fmla="*/ 233 h 630"/>
              <a:gd name="T12" fmla="*/ 466 w 467"/>
              <a:gd name="T13" fmla="*/ 309 h 630"/>
              <a:gd name="T14" fmla="*/ 467 w 467"/>
              <a:gd name="T15" fmla="*/ 98 h 630"/>
              <a:gd name="T16" fmla="*/ 228 w 467"/>
              <a:gd name="T17" fmla="*/ 0 h 630"/>
              <a:gd name="T18" fmla="*/ 229 w 467"/>
              <a:gd name="T19" fmla="*/ 34 h 630"/>
              <a:gd name="T20" fmla="*/ 396 w 467"/>
              <a:gd name="T21" fmla="*/ 86 h 630"/>
              <a:gd name="T22" fmla="*/ 229 w 467"/>
              <a:gd name="T23" fmla="*/ 137 h 630"/>
              <a:gd name="T24" fmla="*/ 49 w 467"/>
              <a:gd name="T25" fmla="*/ 86 h 630"/>
              <a:gd name="T26" fmla="*/ 229 w 467"/>
              <a:gd name="T27" fmla="*/ 34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7" h="630">
                <a:moveTo>
                  <a:pt x="228" y="0"/>
                </a:moveTo>
                <a:cubicBezTo>
                  <a:pt x="89" y="0"/>
                  <a:pt x="0" y="45"/>
                  <a:pt x="0" y="94"/>
                </a:cubicBezTo>
                <a:lnTo>
                  <a:pt x="0" y="535"/>
                </a:lnTo>
                <a:cubicBezTo>
                  <a:pt x="0" y="580"/>
                  <a:pt x="40" y="623"/>
                  <a:pt x="164" y="630"/>
                </a:cubicBezTo>
                <a:lnTo>
                  <a:pt x="164" y="234"/>
                </a:lnTo>
                <a:lnTo>
                  <a:pt x="384" y="233"/>
                </a:lnTo>
                <a:lnTo>
                  <a:pt x="466" y="309"/>
                </a:lnTo>
                <a:lnTo>
                  <a:pt x="467" y="98"/>
                </a:lnTo>
                <a:cubicBezTo>
                  <a:pt x="467" y="49"/>
                  <a:pt x="367" y="0"/>
                  <a:pt x="228" y="0"/>
                </a:cubicBezTo>
                <a:close/>
                <a:moveTo>
                  <a:pt x="229" y="34"/>
                </a:moveTo>
                <a:cubicBezTo>
                  <a:pt x="328" y="34"/>
                  <a:pt x="396" y="58"/>
                  <a:pt x="396" y="86"/>
                </a:cubicBezTo>
                <a:cubicBezTo>
                  <a:pt x="396" y="115"/>
                  <a:pt x="328" y="137"/>
                  <a:pt x="229" y="137"/>
                </a:cubicBezTo>
                <a:cubicBezTo>
                  <a:pt x="130" y="137"/>
                  <a:pt x="49" y="114"/>
                  <a:pt x="49" y="86"/>
                </a:cubicBezTo>
                <a:cubicBezTo>
                  <a:pt x="49" y="57"/>
                  <a:pt x="130" y="34"/>
                  <a:pt x="229" y="34"/>
                </a:cubicBezTo>
                <a:close/>
              </a:path>
            </a:pathLst>
          </a:custGeom>
          <a:solidFill>
            <a:srgbClr val="00ABE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8003653" y="5033681"/>
            <a:ext cx="246062" cy="298450"/>
          </a:xfrm>
          <a:custGeom>
            <a:avLst/>
            <a:gdLst>
              <a:gd name="T0" fmla="*/ 143 w 155"/>
              <a:gd name="T1" fmla="*/ 176 h 188"/>
              <a:gd name="T2" fmla="*/ 12 w 155"/>
              <a:gd name="T3" fmla="*/ 176 h 188"/>
              <a:gd name="T4" fmla="*/ 12 w 155"/>
              <a:gd name="T5" fmla="*/ 11 h 188"/>
              <a:gd name="T6" fmla="*/ 96 w 155"/>
              <a:gd name="T7" fmla="*/ 11 h 188"/>
              <a:gd name="T8" fmla="*/ 96 w 155"/>
              <a:gd name="T9" fmla="*/ 59 h 188"/>
              <a:gd name="T10" fmla="*/ 143 w 155"/>
              <a:gd name="T11" fmla="*/ 59 h 188"/>
              <a:gd name="T12" fmla="*/ 143 w 155"/>
              <a:gd name="T13" fmla="*/ 176 h 188"/>
              <a:gd name="T14" fmla="*/ 91 w 155"/>
              <a:gd name="T15" fmla="*/ 0 h 188"/>
              <a:gd name="T16" fmla="*/ 0 w 155"/>
              <a:gd name="T17" fmla="*/ 0 h 188"/>
              <a:gd name="T18" fmla="*/ 0 w 155"/>
              <a:gd name="T19" fmla="*/ 188 h 188"/>
              <a:gd name="T20" fmla="*/ 155 w 155"/>
              <a:gd name="T21" fmla="*/ 188 h 188"/>
              <a:gd name="T22" fmla="*/ 155 w 155"/>
              <a:gd name="T23" fmla="*/ 53 h 188"/>
              <a:gd name="T24" fmla="*/ 91 w 155"/>
              <a:gd name="T2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5" h="188">
                <a:moveTo>
                  <a:pt x="143" y="176"/>
                </a:moveTo>
                <a:lnTo>
                  <a:pt x="12" y="176"/>
                </a:lnTo>
                <a:lnTo>
                  <a:pt x="12" y="11"/>
                </a:lnTo>
                <a:lnTo>
                  <a:pt x="96" y="11"/>
                </a:lnTo>
                <a:lnTo>
                  <a:pt x="96" y="59"/>
                </a:lnTo>
                <a:lnTo>
                  <a:pt x="143" y="59"/>
                </a:lnTo>
                <a:lnTo>
                  <a:pt x="143" y="176"/>
                </a:lnTo>
                <a:close/>
                <a:moveTo>
                  <a:pt x="91" y="0"/>
                </a:moveTo>
                <a:lnTo>
                  <a:pt x="0" y="0"/>
                </a:lnTo>
                <a:lnTo>
                  <a:pt x="0" y="188"/>
                </a:lnTo>
                <a:lnTo>
                  <a:pt x="155" y="188"/>
                </a:lnTo>
                <a:lnTo>
                  <a:pt x="155" y="53"/>
                </a:lnTo>
                <a:lnTo>
                  <a:pt x="91" y="0"/>
                </a:lnTo>
                <a:close/>
              </a:path>
            </a:pathLst>
          </a:cu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056041" y="5082894"/>
            <a:ext cx="57150" cy="19050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056041" y="5120994"/>
            <a:ext cx="57150" cy="17463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056041" y="5157506"/>
            <a:ext cx="57150" cy="19050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056041" y="5195606"/>
            <a:ext cx="57150" cy="17463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056041" y="5232119"/>
            <a:ext cx="57150" cy="19050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132241" y="5232119"/>
            <a:ext cx="57150" cy="19050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8132241" y="5195606"/>
            <a:ext cx="57150" cy="17463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132241" y="5157506"/>
            <a:ext cx="57150" cy="19050"/>
          </a:xfrm>
          <a:prstGeom prst="rect">
            <a:avLst/>
          </a:prstGeom>
          <a:solidFill>
            <a:srgbClr val="00A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1" name="Group 14"/>
          <p:cNvGrpSpPr>
            <a:grpSpLocks noChangeAspect="1"/>
          </p:cNvGrpSpPr>
          <p:nvPr/>
        </p:nvGrpSpPr>
        <p:grpSpPr bwMode="auto">
          <a:xfrm>
            <a:off x="5753682" y="4824949"/>
            <a:ext cx="609600" cy="563563"/>
            <a:chOff x="4997" y="1998"/>
            <a:chExt cx="384" cy="355"/>
          </a:xfrm>
        </p:grpSpPr>
        <p:sp>
          <p:nvSpPr>
            <p:cNvPr id="9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997" y="1998"/>
              <a:ext cx="38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5"/>
            <p:cNvSpPr>
              <a:spLocks noEditPoints="1"/>
            </p:cNvSpPr>
            <p:nvPr/>
          </p:nvSpPr>
          <p:spPr bwMode="auto">
            <a:xfrm>
              <a:off x="5127" y="2089"/>
              <a:ext cx="140" cy="108"/>
            </a:xfrm>
            <a:custGeom>
              <a:avLst/>
              <a:gdLst>
                <a:gd name="T0" fmla="*/ 0 w 140"/>
                <a:gd name="T1" fmla="*/ 108 h 108"/>
                <a:gd name="T2" fmla="*/ 140 w 140"/>
                <a:gd name="T3" fmla="*/ 108 h 108"/>
                <a:gd name="T4" fmla="*/ 140 w 140"/>
                <a:gd name="T5" fmla="*/ 0 h 108"/>
                <a:gd name="T6" fmla="*/ 0 w 140"/>
                <a:gd name="T7" fmla="*/ 0 h 108"/>
                <a:gd name="T8" fmla="*/ 0 w 140"/>
                <a:gd name="T9" fmla="*/ 108 h 108"/>
                <a:gd name="T10" fmla="*/ 101 w 140"/>
                <a:gd name="T11" fmla="*/ 77 h 108"/>
                <a:gd name="T12" fmla="*/ 75 w 140"/>
                <a:gd name="T13" fmla="*/ 94 h 108"/>
                <a:gd name="T14" fmla="*/ 75 w 140"/>
                <a:gd name="T15" fmla="*/ 59 h 108"/>
                <a:gd name="T16" fmla="*/ 101 w 140"/>
                <a:gd name="T17" fmla="*/ 42 h 108"/>
                <a:gd name="T18" fmla="*/ 101 w 140"/>
                <a:gd name="T19" fmla="*/ 77 h 108"/>
                <a:gd name="T20" fmla="*/ 73 w 140"/>
                <a:gd name="T21" fmla="*/ 19 h 108"/>
                <a:gd name="T22" fmla="*/ 99 w 140"/>
                <a:gd name="T23" fmla="*/ 37 h 108"/>
                <a:gd name="T24" fmla="*/ 73 w 140"/>
                <a:gd name="T25" fmla="*/ 54 h 108"/>
                <a:gd name="T26" fmla="*/ 46 w 140"/>
                <a:gd name="T27" fmla="*/ 37 h 108"/>
                <a:gd name="T28" fmla="*/ 73 w 140"/>
                <a:gd name="T29" fmla="*/ 19 h 108"/>
                <a:gd name="T30" fmla="*/ 44 w 140"/>
                <a:gd name="T31" fmla="*/ 42 h 108"/>
                <a:gd name="T32" fmla="*/ 70 w 140"/>
                <a:gd name="T33" fmla="*/ 59 h 108"/>
                <a:gd name="T34" fmla="*/ 70 w 140"/>
                <a:gd name="T35" fmla="*/ 94 h 108"/>
                <a:gd name="T36" fmla="*/ 44 w 140"/>
                <a:gd name="T37" fmla="*/ 77 h 108"/>
                <a:gd name="T38" fmla="*/ 44 w 140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08">
                  <a:moveTo>
                    <a:pt x="0" y="108"/>
                  </a:moveTo>
                  <a:lnTo>
                    <a:pt x="140" y="108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1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1" y="42"/>
                  </a:lnTo>
                  <a:lnTo>
                    <a:pt x="101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6"/>
            <p:cNvSpPr>
              <a:spLocks noEditPoints="1"/>
            </p:cNvSpPr>
            <p:nvPr/>
          </p:nvSpPr>
          <p:spPr bwMode="auto">
            <a:xfrm>
              <a:off x="5006" y="2008"/>
              <a:ext cx="371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14"/>
          <p:cNvGrpSpPr>
            <a:grpSpLocks noChangeAspect="1"/>
          </p:cNvGrpSpPr>
          <p:nvPr/>
        </p:nvGrpSpPr>
        <p:grpSpPr bwMode="auto">
          <a:xfrm>
            <a:off x="6434882" y="4823673"/>
            <a:ext cx="609600" cy="563563"/>
            <a:chOff x="4997" y="1998"/>
            <a:chExt cx="384" cy="355"/>
          </a:xfrm>
        </p:grpSpPr>
        <p:sp>
          <p:nvSpPr>
            <p:cNvPr id="9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997" y="1998"/>
              <a:ext cx="38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5"/>
            <p:cNvSpPr>
              <a:spLocks noEditPoints="1"/>
            </p:cNvSpPr>
            <p:nvPr/>
          </p:nvSpPr>
          <p:spPr bwMode="auto">
            <a:xfrm>
              <a:off x="5127" y="2089"/>
              <a:ext cx="140" cy="108"/>
            </a:xfrm>
            <a:custGeom>
              <a:avLst/>
              <a:gdLst>
                <a:gd name="T0" fmla="*/ 0 w 140"/>
                <a:gd name="T1" fmla="*/ 108 h 108"/>
                <a:gd name="T2" fmla="*/ 140 w 140"/>
                <a:gd name="T3" fmla="*/ 108 h 108"/>
                <a:gd name="T4" fmla="*/ 140 w 140"/>
                <a:gd name="T5" fmla="*/ 0 h 108"/>
                <a:gd name="T6" fmla="*/ 0 w 140"/>
                <a:gd name="T7" fmla="*/ 0 h 108"/>
                <a:gd name="T8" fmla="*/ 0 w 140"/>
                <a:gd name="T9" fmla="*/ 108 h 108"/>
                <a:gd name="T10" fmla="*/ 101 w 140"/>
                <a:gd name="T11" fmla="*/ 77 h 108"/>
                <a:gd name="T12" fmla="*/ 75 w 140"/>
                <a:gd name="T13" fmla="*/ 94 h 108"/>
                <a:gd name="T14" fmla="*/ 75 w 140"/>
                <a:gd name="T15" fmla="*/ 59 h 108"/>
                <a:gd name="T16" fmla="*/ 101 w 140"/>
                <a:gd name="T17" fmla="*/ 42 h 108"/>
                <a:gd name="T18" fmla="*/ 101 w 140"/>
                <a:gd name="T19" fmla="*/ 77 h 108"/>
                <a:gd name="T20" fmla="*/ 73 w 140"/>
                <a:gd name="T21" fmla="*/ 19 h 108"/>
                <a:gd name="T22" fmla="*/ 99 w 140"/>
                <a:gd name="T23" fmla="*/ 37 h 108"/>
                <a:gd name="T24" fmla="*/ 73 w 140"/>
                <a:gd name="T25" fmla="*/ 54 h 108"/>
                <a:gd name="T26" fmla="*/ 46 w 140"/>
                <a:gd name="T27" fmla="*/ 37 h 108"/>
                <a:gd name="T28" fmla="*/ 73 w 140"/>
                <a:gd name="T29" fmla="*/ 19 h 108"/>
                <a:gd name="T30" fmla="*/ 44 w 140"/>
                <a:gd name="T31" fmla="*/ 42 h 108"/>
                <a:gd name="T32" fmla="*/ 70 w 140"/>
                <a:gd name="T33" fmla="*/ 59 h 108"/>
                <a:gd name="T34" fmla="*/ 70 w 140"/>
                <a:gd name="T35" fmla="*/ 94 h 108"/>
                <a:gd name="T36" fmla="*/ 44 w 140"/>
                <a:gd name="T37" fmla="*/ 77 h 108"/>
                <a:gd name="T38" fmla="*/ 44 w 140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08">
                  <a:moveTo>
                    <a:pt x="0" y="108"/>
                  </a:moveTo>
                  <a:lnTo>
                    <a:pt x="140" y="108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1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1" y="42"/>
                  </a:lnTo>
                  <a:lnTo>
                    <a:pt x="101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6"/>
            <p:cNvSpPr>
              <a:spLocks noEditPoints="1"/>
            </p:cNvSpPr>
            <p:nvPr/>
          </p:nvSpPr>
          <p:spPr bwMode="auto">
            <a:xfrm>
              <a:off x="5006" y="2008"/>
              <a:ext cx="371" cy="34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770202" y="4847791"/>
            <a:ext cx="590549" cy="544513"/>
            <a:chOff x="11372013" y="1456117"/>
            <a:chExt cx="590549" cy="544513"/>
          </a:xfrm>
        </p:grpSpPr>
        <p:sp>
          <p:nvSpPr>
            <p:cNvPr id="99" name="Freeform 10"/>
            <p:cNvSpPr>
              <a:spLocks noEditPoints="1"/>
            </p:cNvSpPr>
            <p:nvPr/>
          </p:nvSpPr>
          <p:spPr bwMode="auto">
            <a:xfrm>
              <a:off x="11564100" y="1584705"/>
              <a:ext cx="223837" cy="171450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1"/>
            <p:cNvSpPr>
              <a:spLocks noEditPoints="1"/>
            </p:cNvSpPr>
            <p:nvPr/>
          </p:nvSpPr>
          <p:spPr bwMode="auto">
            <a:xfrm>
              <a:off x="11372013" y="1456117"/>
              <a:ext cx="590549" cy="54451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109" y="4837268"/>
            <a:ext cx="590549" cy="544513"/>
            <a:chOff x="11372013" y="1456117"/>
            <a:chExt cx="590549" cy="544513"/>
          </a:xfrm>
        </p:grpSpPr>
        <p:sp>
          <p:nvSpPr>
            <p:cNvPr id="122" name="Freeform 10"/>
            <p:cNvSpPr>
              <a:spLocks noEditPoints="1"/>
            </p:cNvSpPr>
            <p:nvPr/>
          </p:nvSpPr>
          <p:spPr bwMode="auto">
            <a:xfrm>
              <a:off x="11564100" y="1584705"/>
              <a:ext cx="223837" cy="171450"/>
            </a:xfrm>
            <a:custGeom>
              <a:avLst/>
              <a:gdLst>
                <a:gd name="T0" fmla="*/ 0 w 141"/>
                <a:gd name="T1" fmla="*/ 108 h 108"/>
                <a:gd name="T2" fmla="*/ 141 w 141"/>
                <a:gd name="T3" fmla="*/ 108 h 108"/>
                <a:gd name="T4" fmla="*/ 141 w 141"/>
                <a:gd name="T5" fmla="*/ 0 h 108"/>
                <a:gd name="T6" fmla="*/ 0 w 141"/>
                <a:gd name="T7" fmla="*/ 0 h 108"/>
                <a:gd name="T8" fmla="*/ 0 w 141"/>
                <a:gd name="T9" fmla="*/ 108 h 108"/>
                <a:gd name="T10" fmla="*/ 102 w 141"/>
                <a:gd name="T11" fmla="*/ 77 h 108"/>
                <a:gd name="T12" fmla="*/ 75 w 141"/>
                <a:gd name="T13" fmla="*/ 94 h 108"/>
                <a:gd name="T14" fmla="*/ 75 w 141"/>
                <a:gd name="T15" fmla="*/ 59 h 108"/>
                <a:gd name="T16" fmla="*/ 102 w 141"/>
                <a:gd name="T17" fmla="*/ 42 h 108"/>
                <a:gd name="T18" fmla="*/ 102 w 141"/>
                <a:gd name="T19" fmla="*/ 77 h 108"/>
                <a:gd name="T20" fmla="*/ 73 w 141"/>
                <a:gd name="T21" fmla="*/ 19 h 108"/>
                <a:gd name="T22" fmla="*/ 99 w 141"/>
                <a:gd name="T23" fmla="*/ 37 h 108"/>
                <a:gd name="T24" fmla="*/ 73 w 141"/>
                <a:gd name="T25" fmla="*/ 54 h 108"/>
                <a:gd name="T26" fmla="*/ 46 w 141"/>
                <a:gd name="T27" fmla="*/ 37 h 108"/>
                <a:gd name="T28" fmla="*/ 73 w 141"/>
                <a:gd name="T29" fmla="*/ 19 h 108"/>
                <a:gd name="T30" fmla="*/ 44 w 141"/>
                <a:gd name="T31" fmla="*/ 42 h 108"/>
                <a:gd name="T32" fmla="*/ 70 w 141"/>
                <a:gd name="T33" fmla="*/ 59 h 108"/>
                <a:gd name="T34" fmla="*/ 70 w 141"/>
                <a:gd name="T35" fmla="*/ 94 h 108"/>
                <a:gd name="T36" fmla="*/ 44 w 141"/>
                <a:gd name="T37" fmla="*/ 77 h 108"/>
                <a:gd name="T38" fmla="*/ 44 w 141"/>
                <a:gd name="T3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08">
                  <a:moveTo>
                    <a:pt x="0" y="108"/>
                  </a:moveTo>
                  <a:lnTo>
                    <a:pt x="141" y="108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108"/>
                  </a:lnTo>
                  <a:close/>
                  <a:moveTo>
                    <a:pt x="102" y="77"/>
                  </a:moveTo>
                  <a:lnTo>
                    <a:pt x="75" y="94"/>
                  </a:lnTo>
                  <a:lnTo>
                    <a:pt x="75" y="59"/>
                  </a:lnTo>
                  <a:lnTo>
                    <a:pt x="102" y="42"/>
                  </a:lnTo>
                  <a:lnTo>
                    <a:pt x="102" y="77"/>
                  </a:lnTo>
                  <a:close/>
                  <a:moveTo>
                    <a:pt x="73" y="19"/>
                  </a:moveTo>
                  <a:lnTo>
                    <a:pt x="99" y="37"/>
                  </a:lnTo>
                  <a:lnTo>
                    <a:pt x="73" y="54"/>
                  </a:lnTo>
                  <a:lnTo>
                    <a:pt x="46" y="37"/>
                  </a:lnTo>
                  <a:lnTo>
                    <a:pt x="73" y="19"/>
                  </a:lnTo>
                  <a:close/>
                  <a:moveTo>
                    <a:pt x="44" y="42"/>
                  </a:moveTo>
                  <a:lnTo>
                    <a:pt x="70" y="59"/>
                  </a:lnTo>
                  <a:lnTo>
                    <a:pt x="70" y="94"/>
                  </a:lnTo>
                  <a:lnTo>
                    <a:pt x="44" y="77"/>
                  </a:lnTo>
                  <a:lnTo>
                    <a:pt x="44" y="4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11372013" y="1456117"/>
              <a:ext cx="590549" cy="544513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Right Arrow 70"/>
          <p:cNvSpPr/>
          <p:nvPr/>
        </p:nvSpPr>
        <p:spPr>
          <a:xfrm rot="19351614">
            <a:off x="6713254" y="4084176"/>
            <a:ext cx="2442605" cy="2808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520614">
            <a:off x="5882701" y="3846966"/>
            <a:ext cx="3109390" cy="2808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https://encrypted-tbn1.gstatic.com/images?q=tbn:ANd9GcTeXhaSJw_nobu2d7eXKbfpkvJYKcFvKKWBPsZsj__y_TfTnbVGR_koBjD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98" y="4838683"/>
            <a:ext cx="593593" cy="5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6" descr="https://encrypted-tbn1.gstatic.com/images?q=tbn:ANd9GcTeXhaSJw_nobu2d7eXKbfpkvJYKcFvKKWBPsZsj__y_TfTnbVGR_koBjD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89" y="4836968"/>
            <a:ext cx="593593" cy="5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http://www.techienews.co.uk/wp-content/uploads/2014/01/Amazon-malware-solutionary-repor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4" y="3148376"/>
            <a:ext cx="3486459" cy="290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87" y="3715015"/>
            <a:ext cx="3979042" cy="1976727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95" y="3051342"/>
            <a:ext cx="4099201" cy="31002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37586" y="3781067"/>
            <a:ext cx="1394649" cy="421180"/>
            <a:chOff x="3237586" y="3781067"/>
            <a:chExt cx="1394649" cy="42118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37586" y="4015129"/>
              <a:ext cx="710593" cy="1871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13732" y="3781067"/>
              <a:ext cx="618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AWS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16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706D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1107 -0.272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361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5533 -0.2263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71" grpId="0" animBg="1"/>
      <p:bldP spid="71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7262529" cy="4068623"/>
          </a:xfrm>
        </p:spPr>
        <p:txBody>
          <a:bodyPr/>
          <a:lstStyle/>
          <a:p>
            <a:r>
              <a:rPr lang="en-US" dirty="0" smtClean="0"/>
              <a:t>Attackers can use cloud resources and </a:t>
            </a:r>
            <a:br>
              <a:rPr lang="en-US" dirty="0" smtClean="0"/>
            </a:br>
            <a:r>
              <a:rPr lang="en-US" dirty="0" smtClean="0"/>
              <a:t>remain anonymous </a:t>
            </a:r>
          </a:p>
          <a:p>
            <a:pPr lvl="1"/>
            <a:r>
              <a:rPr lang="en-US" dirty="0" smtClean="0"/>
              <a:t>Free trial offers</a:t>
            </a:r>
          </a:p>
          <a:p>
            <a:pPr lvl="1"/>
            <a:r>
              <a:rPr lang="en-US" dirty="0" smtClean="0"/>
              <a:t>Stolen credit cards</a:t>
            </a:r>
          </a:p>
          <a:p>
            <a:pPr lvl="1"/>
            <a:r>
              <a:rPr lang="en-US" dirty="0" smtClean="0"/>
              <a:t>Hijacked accounts</a:t>
            </a:r>
          </a:p>
          <a:p>
            <a:r>
              <a:rPr lang="en-US" dirty="0" smtClean="0"/>
              <a:t>Bottom line: reputation and COGS risk for </a:t>
            </a:r>
            <a:br>
              <a:rPr lang="en-US" dirty="0" smtClean="0"/>
            </a:br>
            <a:r>
              <a:rPr lang="en-US" dirty="0" smtClean="0"/>
              <a:t>cloud service providers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 Abuse of Cloud Services: It’s Happening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02311" y="1365230"/>
            <a:ext cx="3639047" cy="3020805"/>
            <a:chOff x="7802311" y="1365230"/>
            <a:chExt cx="3639047" cy="30208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311" y="1365230"/>
              <a:ext cx="3639047" cy="25776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09918" y="4016703"/>
              <a:ext cx="3223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Cloud Service Providers Only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8729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Computing Era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755" y="5359400"/>
            <a:ext cx="475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Security Could Ruin Everything!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AutoShape 4" descr="data:image/jpeg;base64,/9j/4AAQSkZJRgABAQAAAQABAAD/2wCEAAkGBhQSEBUUExQVFRUWGBUXFxcUGBUXFxcWFRUWFRgWFRgXGyYeGBkjGRcUHy8gIycpLCwsFR4xNTAqNSYrLCkBCQoKDgwOFw8PFykcHBwpKSwpKSksKSkpKSkpLCkpLCkpKSwpKSwpKSwpLCopNSkpKSksKTUsLC8tKSk1KSkpKf/AABEIAMABBwMBIgACEQEDEQH/xAAcAAEAAgMBAQEAAAAAAAAAAAAABAUDBgcCAQj/xABMEAABAwEFAwgECgcHAwUAAAABAAIDEQQFEiExBkFRIjJhcYGRobEHE5LBFCMzQlJygqKy0RVDU2LC4fAWFyQ0Y9Lxc4PiCESTo7P/xAAYAQEBAQEBAAAAAAAAAAAAAAAAAQIDBP/EACERAQEBAAICAgIDAAAAAAAAAAABEQISITEDUUFhEyIy/9oADAMBAAIRAxEAPwDuKIiAiIgIiICIiAiIgIiICLzI+gJO5V7ryJ0UtkXFkiqH3g4amnXQKFPtLG3nTxDrez81nvFxsi+VWnS7bWYa2lh+rV34QVDl9I9kb+tcepjveAp3h1b7iC8mUcVzmX0q2YaetPYwfxqJJ6W4t0Uh63AeQKd4dXUDMOK8m0tXJ5PS4N0B7X/+CwH0ryHSAe078gp/IdXXvhQXz4WFxqT0pT7oWjrx/wC5fB6RbW4ZRxjsef4lO647IbYOhY5bwAGRBO4Ln2x+0stqdK2VrQWBrg5tRUOJBBBJ0oM+krZmaq9tMTJLyfiZytXUOQzGFxp4KxhvAHnZeSpHDlx9bv8A83j3qWFdou2mq+qoilLdCp9lteLI6rU5aziQiItIIiICIiAiIgIiICIiAiIgIiIIt5H4s9JHmFzj0j3i+OCNsbi3E5xdhJBIaBQVGdKnwC6JezuQOk+4rl3pIfV0beDCe9xH8K48/bfFoWJzue81145dq9ssrd7yO0BV20NWA01oBl0/8qVc2xTHv+MLy0DEaAc3DXOmL52QPAHepx47505cpGfDBoZGk8MYJ7gVIjsDDo0n7L/MhbBY9n7JCc6tB0AxA78yBHmDlTML5bJbMGEAHFTWhNDTSpeK576b1rpEnNr8rI2at8KrD+lIR813sD3lZrcWl3IxU/epWu/Tcq98as+ONal/2hiH6uT2W/7l4k2pj3Ryfc/3KC+JR5IlufHxNWNivgTTNYGOFa603Anct1gumuTQMgNaADMNHiVpGydmrax0McfJv8S6fYbWYi4gHMAZGmQJPA6+5cuck5Y0zbMWH1bpa0qQzQ13v/JbFDr2fkq+77X658shFKlgpWtMLKa0FeOm9WUJz7FmJXp3yjOp58Gj3qUFEHyo6GO8XM/JSgVtl6Uixc/sKj1WexHljtVnsqzREXRgREQEREBERAREQEREBERAREQVt8OyaOk/14rl23LsVpA4MYPM+9dOvg8pvUfNct2pdW1v6C0dzGrh8jfFz/aocsDi8fdC8wTuJLiTUmp3Du0C97SGszR/1D4tH5rxAF2+Of1L7XFltpovpfVRoRr2LNVaZfXNWNzF7xL45BFkYoz2qZKor1Yq12LiraHngwDve38it4K1HYaPlSn6g/GVt5Xm+T/TcXNwN+LceLj4AK3h1PZ71WXG34kdLnfl7lZwjVSJX1nyruhjPFz/AMgpCjw89/2B3Au/iWeq0ke6rPYflB2+SjVUiwH4wdvkrPa1bIiLq5iIiAiIgIiICIiAiIgIiIC+L6iCmvd3LH1R5lcsvl2K1yn/AFHeBp7l0+9D8afsrlNrfWZ54uefvErzc/bpxaXezS60AD6Fe95/JZ4bKVitLv8AEn6jPxPKnRuXfjckc7fLPHZTQ9i+iyle45clkY9NrO1jFkK+GzFSMa8OkV2m1EksxUaSyqbJIoz3q7WtXmxkWFsn1x4N/mrO0X1G1zGl1PWFzWEghr3Mpia11KEircq7xxUTZQUhJ4vd4BgVHfF2mSaNrZcUcL3ObEMPJe5wLzVuZJLW86p5IFV57lt10np1m5h8QztPe4qyh96r7pbSzxV19WyvWWg+9T4tFYPlnOb/AK/kxg9xWeqwWbRx4vf+Ij3LLVVHolZ7uPxg7fJRKqRdp+NHUfJWez8LxERdWBERAREQEREBERAREQEREBERBr94O+NcenyAXJ5XZuPQSuqW81e+nF1OvMLnMlxTB2cbiNDReXk6xo3wR0lrc1r42kMafjHBgOZ0J1OalNsMgja/FHRzgwAPFakkZjcMtVt0uyFne7FJZnl1KVBeD90hehsxZB+qtDep7v4qrrPkkmMXjta9+hZxII6MLi0uye2lAaa14o27J8L3YBSMuDzibkWCrt+a2L+ztjHzrU3tjPmxBcFl3Wi0gcKRHv5CveM9KonXNaQ0Ex5OIA5TMy7Qc5Yzc9pL8Hq+VhDqYmc0kgGteIK2P9AWfdapx1xtPkE/s7Z9fhktePqhXyTvF61q01yWkB5MdBGKu5Tchhxcfo5qPHc9odF60RksoXYqsHJGdaF1aLbX7KWc1/xcmetY259eWajSbHw0oLXIBwDGgdyveHWvOzba2UCpGISZjUVcW1HTktYmuWZlrY/khsYNHNryhmaEHQZ0pmABRbnd9jELBG1xcGigcaAnMuqQOkr4YQ5wHEgd5ouHa7f26Y36BlGNHBrR3ABZoxkF4csjch1LcRjs3MHTU97ifeshKxWUUjZ9Vv4QshKoEqRdR+OHU5Q3OUq5c5vsu9ys9l9NgREXVzEREBERAREQEREBERARFjtE4Y0uOiDIvigC+W8HeH5ob0ad9Ps/zWe0XK1e+pzDM8ONASXAnQhxrl1Vp2KEy/AdHA9q2y1WkuGTmH64dTwaVrV43PPJzY7tPS9hJ8Y1ws+moxi9ekL0Lz6lrF57EXi8H1YsTcjT1T8BHSMgFQjYS/WnLC7qmgPmQk41djo/w8dCG1tPzWrm7tn7/Z+oc7qMLvJ6wu/TbNbHMeqJx/CSr15Gx03Gz6De4Jhi+g3uH5Llkm0N6M59jmHXDMPcsJ2/tjedZ3DrbIPNqdeRsdZ9RF+zb3D8l9Fmh+g3uXI/70ZRrGPaI8wvbfSu/wDZj2x+SdeX0bHWDYoP2YX2GxwtcHCMVGY6DxXKm+ld37I+0PyWVvpW/wBJ3eEzl9Gx102sUUmc8h31T5Fchi9LLPnRSdmH81dxemOyOjwuZaMeGlAxrqnTLlqyX6NjomgXlaINs7faj/hLCImnSS1OJy44G4fMrI3Y212n/O26VzTrFB8TH1EMpXtWsRsF5bS2aF2CSeNr9zMQc/2G1I7Vd3Db4qY8TqkUFWPbQa/OFSqO5tj7PZh8TExp40q49bjmVceoA1oEVfC9I/peB/JeheEf0wtXtF5xs31VPbNoCcmiivdOrosU7Xc0g9WaLUNgLSXPnqa5R+ciLcuxm+K3NERVBERAREQEREBV98u+LHS4e9WCq77OTR0k+Szz9VYpnWloNC5oOtCQDTisypLfd4kldiY8ilA4GreaMqUyzHgroBedt6X2q+BfaIqm2g2jNlBIZjo3FzsPZWhWrQ+mBp51kf8AZlYfNgU3b+SjH9Dad/8AyuYMp3ea6cJKza6cz0tQfOgnb/8AEf4wpcXpXsh19e3rYD+F5XKh/X9BfadBW+kZ12CL0n2M/r3t62TDyaVLi9IVkdpa2dRLx+JoXFWOFB2L1UcQnU121u1tkk/9zZndb4T+Ir0HWWT5tkk+zZ3eS4NY4+QQKc53mVnFnG8CvUFOn7XXcHbO2N+tisruqFnuCjSbEWA86wQdjXN8iuMepzyy6v5KQy1yt5ssjfqvkHk9Ot+zXWTsDde+wxe1J+asLDs7YYfkrKxnS2le8iq5DHtBahpaZx/3Hn8RKzDa+2jS0vP1mxu821TryNjtbXQj5rh3FLbNFG0OrUFUWzVsfNY4JJSC97A5xAArUmhoMhlReb2PI7R71jWsZLTtF9AKrnvF7tT3KMvDipqvMj1Hkesr1DtZ5Dvqu/CVFbb6MbW18lpDXNdhEQNDWhJk4dR7kWtf+nSvq7UT/oU/+7RF3kyOVuuyIiLSCIiAiL4Sg+osbbQ0mgcK9a9gpo+qi2mmwtJ+jG93aASPJXq13aAY3OYTQFoHfWvgVjn6We2vttkgfTH8+mYGgmfGd1dHRd3WvLL5kDKnCaMxHLhCJDoeLJR3cFmN1OOjxXPUEZkxO3E/OjJ+2vj7neajKhqNdx+Et3/uzN9k9C5eGmU3u4EgtBoXDUipa6dviYo/bPBSbNeONwbhpXFnXcA08ODmd6hNsMmIEsPOaTSh1kge7Q9M/s9IWW57M4Pbia4UjpmCM/V2Rm/pjehrXNuBVk3QD90fyXNYc9wPWAfcujbYS8mQDU4veuZ2ecAZ5deS38f5KkT8lhcA2o306VDF6u4N8fzU1zmuaQTkeCxy2JrqZ0pwoujF/TLBCCxpo4VANA87wPyWRsI4v6iQQeuua+xEBoHAAdy9hyorrE0mPk4QQ94OLFxPDfos5ZJ+6epxHmsd181//Uk81MqiyaxtYcqkgkZjI0zOVd+VO/oX2RhAOe47v5qDeMJdI0AZ4feoNSDSpHUURam0UaHHKpcKFprVuGtQCSByhQ6HOmhXh94MAqXN7aj3Ke4nie9YLSOQ45HI6gHcg7Ps9FhsdnHCGHxjafesV6Dkdo96srPDhja36LWt9loHuUG82/FjrHvXndVKWLE9qmerXkxJggOaoltacD6a4XUpxwmit3WZUl53syOT1MYdPaDpBCMTq/6jtIx159CSU3F/6EbqfDHaBJTG4xE0NQB8Yc6ZVqXaZaIth9HNyWmCCR1rDGySuDgxmeBgFGsJ3nMmvSi7zXO+23IiKoL4sFptrWCrnADIVJAFTkBU7yVrt57WUdgZHK/KuKNge3eSMjUGgryhvWbykXF1el9xQNBke1tTRuJzW4jQmgLiBWgPctcftLKWkl0LmitHAuYTn83nVPZ1LV7Xer3RuLpWWmlaxyQvaCA0ZOzZV4O4tp0LwbBVwtHq4xWtY4zHE54O+m6hFCDyjXdRcry1qTG1RXo0cqSBxGVS18bhnpUHDWvBW8e0MQyc2WPofG8ZfZBFFqVhu0hzX4p4mkBwaccoGLMGrzhi+dkB3UVzHazWotDSKAfGCjsWfOc4AN41HUAszwq+ivuF2krOouAPc6iyS2KOU4iA46VDjp9kqgwyForHFJmMWEimefKca943ZleDZ2VJdZ3NAFas5LRlriBz6xwWtqYv/wBEM3Yh2180N1jce8KhjtLA0ETTxmtDic7COoPGeX/KlxW2WoDbSxwpWsjWgbtCKE69FaKKsTdx6CvBsbuHdRYI7ynAJLInAGlQ5zO4Or/RWUX28AF8EgrphLXV6tFfCeUd10s1MQ7isMlzQHWJvgfMKxG0MQ52Nh/fY4eQKzsviB2ksZ6yB5pkPLWZ9i7E/nQR+w33Kun9F9idozD9V0jfI0W/NjY7QNPVT3IbG3grlTXMZ/RDCeZLK37bT+JpVfP6IJBzLQftRtP4SF1o3eOJ8F4N3cCr5PDiX909rixYJI31cXcoPZmdwpiUOfYa3M/VMd9WRv8AFRd3NjeND4rG6B/CvcU7UyPz7Pc1rZzrNN1hof8AgJUGZ5bz2Ob9Zjh5hfop8XFg7qLE+ysOrP67Ve1Mfndt4tPzh3hZWSY3MYNXvYwfbcG+9d1tOz1mk50bT9ZjHearP7v7EJGyNhjDmOa8EMwkOaQ4Hk5agK9zF5KMz2qDeUfIHWPJWBCiXxI1kRc9zWtbm5ziGtAzzJOQXORrVQI1Cve9obKzHO8MB5o1c88GMGbj1ZcaKvhvu0W55juyLE3R1rmBELePq2kVkPScugrbtmPRjDZ3+vtDnWq1HWWbOnRG05NA3LpOLOtVu65bfeeYDrBZD84/5mVvR+zB6M+kroWzGxtlsEeGzxgH5zzm9x4ucc1eItsiIiDDLamtyJz4b1CtdseWnAAXUyBNAT0mhyVTtPY5GOdO0Oc2lXYM3NwimTdXaaCp6Frti2ziccLbQzF9B59W/wBiSh8Fy5crK1Ii2ux2+lJoDO3fzJWnpo04suNFDtrRE8esLIKDOIHAXg0AwsHJxDppktvjvp3zhlxCmRXuxwo7Tg7MdxyXPw01SwxHCHxOfGx2ZLvVZk0FQWsx1oOJ00V3YrshAJYLMXuJLnDFG9xO8vfiJNST27lOF0WNxxCKJrjvYMB72UXl+zER5kj29ocO4ivirmI9fA3imH1wpXNjmyginFxJ8FhkefnPZvA9dHgIy0Ln7ugDqWM7PTN+TlaevEw+FQvvrbbHq1zx0YJB3a+CaAsoNHepY411hfmMss31AGvR0r61uE0Dp2FtDXngADUEmjd+6ijvvhoNZYGB3FzXRu71JhvKEjL1rNKUf6wCnAPqpsV9FpLqETRPpTKRtdSSMzQNPSvTYnGrjBG924tdjdkcsua3rH5rIJI3aSsO+kseVa68mgr2LzPZ2DMticM6GOQtoNcmNA81URzZmNqMMzCdSPjC3fozLUHNe4pQHNDbSWEDWQAuNaCjWnQV3E1Sz21pBLHz/VyDM9wpU+KhQbRAsp6yJ5yo1rCDXgaAOr2BFXEMs2I0MbgAKvkyPSAKmnHtWv33e4jeAYjKSMbixlcIxUFasILXZ5/u5KXa5XPjD/UxRu3ONNw5JcddaZLHZnWkV+EOEQHKDomvcCafOOYYNDSm/RSkfLNYGuwuDKF5qPVktDGNpic9wrmK6akmmWZHmzXq12UFplcTo0OJP2mvbQAK0jkdUtFoaRQZSUa4kkUJA1FOmpX2GCQCjYosIoAY+QCAMwC7mgUHAFXIuvjbdag/CJWvIAJDmbjpUtAFTuFamhKy/wBoJ2kNcyJxOgaXtdlrkQVQX9edncwxTNLGukDn4CC5zmkPGddOSBUVNAKaLxYLXFHh+CxvkxuwtD3uc6rjTLHU4RqanSpqAE36o2yDaQkgOhe0nfUEd+WSuSVWXNdIgY4uOKSQ45HZ0LqAckHRoAAHVXevNtt2Lkt048f5LXplHv6/QxtGmmYBcOk0yWqXdJZZZKE2uKSR9MUM8rAS40q5gfh1zybv0Vte9jD46Vpm016iqX0fWezXgwzwOnZ6qWhEgZmWkOBFNAR0mik7W+F8NpdsjO35O3z9UzLPMO90Yd4rC657xbzZbHL9eKaI97JCPurbUXbI560qcXmKBtjsrj9L4U/COkt9SHeKxf2CltjmOvOSN7GOxNs1nDmxYtMUrnEukIFQNBmcs1vSJkXWKy2RkbAyNoY1ooGtAAA6AFlRFUEREBERAUO33PDOKTRRyDg9jXeYUxEGpzejOx6wiWzHjZ5XsHsVLD3KDNsNa2fI2xsg+jaoWk+3EWnwK3pFLxlXXOJbHb4ufYxIPpWWZpPsShp8Sox2tZEaS+us54WiKRg9uhZ95dQXlzARQgEdKxfjhrSbv2kxiscjJBxY5rvwkqxjv7iFJvDYWwzGr7NFi+mwYH+0yhVVL6N8P+Xtlpi4Ne5s7O6UF1O1TpfxV2LiO92HI+Oi+PsNmk1jZ1gYT3toVrcuzl5R802W0j/uQP8A4217Aokl42iL5exWmP8AeiDZ2d8ZxfdUzl9L4bRJszEea97epwcPvAnxUaS4JWD4p8T88xKHNqKcWE+SobLtlAXYRaGtd9GWsTvZkDSruK9ngV1HFY8fSqn9D2xriZI3vZnlBIx2prQNcWmnYvXwGJlX4JIHHVuF7XPzzxyHJgzJ5BB/e3LYI794hTIb5Yd6vg8qG77tgkbWNkURGQc1xqKZg0xZ9fipL45GECWXknmlwLqgDPkHQZ71bPigkNSxhPEtFe/VR5NmoXaY28MLyR2B1QmCFapHGlGicVryWFvSDlmVUWy84w5rjC8ZmpjBOYyIdXLy0Wym6pAzCyaoyoHNaD1FzKHwXhl2zUw/Fxj6TXF1B0NLRn1nvTBRw3gJORHCHF1CA4AkneXA5ZDedFebP7Otswc91DI4uJIoGsDsyyPg2veeAoBOsV3xwNNNTznuzc49J92ii2u2F+Qyb59avofbZbS7Ic3zWt7UbWwXfD6yd2ZrgjbTHIRuaNw4uOQ6TkarbT0hssZ9RC319sdk2JtSGE6GWmdf3Bmd9BrA2T9EMtqm+G3u8ySOoRCToNwfTING5gyC1OO+0txB2Hvm8LythnfA8Wc1EVMoYxkcyTVxNBV1CeoZLcPRhsXbLtMsUr4X2dxL2lmLH6wkZGo5tFvtns7WNDWNDWtFAGigA4ALIukjGiIioIiICIiAiIgIiICIiAiIgIiICIiAvi+ogi2y7IphSWNkg4Pa13mFr8/o0sRNY432d3GzSSRfdacPgtqRBpE2wlpZ8hbnOH0bTEyQe2zA7xUOW7bxi51mhnHGzyljvYlH8S6GizeEq7XMJNo/VfLwWqz9L4nub7cWJqnXdtTFIfirRG88A9uL2a18F0AhVV5bKWS0fLWaGTpcxte+lVj+P6q9lay+HjXNSGX7xCrpfRjZx8hLabMeEUziz2JMTfBRJNj7wj+StcM4+jaIsDvbiIH3U68l2Lm1W4v6v6zK0W8tqLRbpTZbpGIjKW2H5OLiIjo5373d9JWVr2PvG3OENqMVmsg+UFne58k/7pcQMLOinXXKm/XRc0NlibFAxsbG6Bo8TxPSrOP2lrW9h/RnZ7uGP5W0OzfM/NxJ1w10z7StxRF0Z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441828" y="1837777"/>
            <a:ext cx="3834918" cy="2579812"/>
            <a:chOff x="3698969" y="2289586"/>
            <a:chExt cx="4410853" cy="2896822"/>
          </a:xfrm>
        </p:grpSpPr>
        <p:grpSp>
          <p:nvGrpSpPr>
            <p:cNvPr id="26" name="Group 25"/>
            <p:cNvGrpSpPr/>
            <p:nvPr/>
          </p:nvGrpSpPr>
          <p:grpSpPr>
            <a:xfrm>
              <a:off x="3698969" y="2289586"/>
              <a:ext cx="3640427" cy="1620464"/>
              <a:chOff x="3482974" y="2648354"/>
              <a:chExt cx="2145001" cy="77550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600450" y="2762250"/>
                <a:ext cx="1885950" cy="590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974" y="2648354"/>
                <a:ext cx="2145001" cy="775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5519183" y="3409427"/>
              <a:ext cx="2590639" cy="1776981"/>
              <a:chOff x="5832236" y="4086708"/>
              <a:chExt cx="1485029" cy="92987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22157" y="4143120"/>
                <a:ext cx="1108078" cy="815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2236" y="4086708"/>
                <a:ext cx="1485029" cy="929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507636" y="2452239"/>
            <a:ext cx="1685383" cy="1407048"/>
            <a:chOff x="460375" y="2527579"/>
            <a:chExt cx="2473273" cy="2020887"/>
          </a:xfrm>
        </p:grpSpPr>
        <p:grpSp>
          <p:nvGrpSpPr>
            <p:cNvPr id="27" name="Group 26"/>
            <p:cNvGrpSpPr/>
            <p:nvPr/>
          </p:nvGrpSpPr>
          <p:grpSpPr>
            <a:xfrm>
              <a:off x="460375" y="2527579"/>
              <a:ext cx="1187450" cy="2020887"/>
              <a:chOff x="876300" y="1761315"/>
              <a:chExt cx="1485900" cy="303333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76300" y="2648354"/>
                <a:ext cx="1485900" cy="214630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76300" y="1761315"/>
                <a:ext cx="1485900" cy="83820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65200" y="1866495"/>
                <a:ext cx="615950" cy="6159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692275" y="1931177"/>
                <a:ext cx="498475" cy="498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16200000">
                <a:off x="957427" y="2039939"/>
                <a:ext cx="406397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/>
              <p:cNvSpPr/>
              <p:nvPr/>
            </p:nvSpPr>
            <p:spPr>
              <a:xfrm rot="16200000">
                <a:off x="1708152" y="2039938"/>
                <a:ext cx="320673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15"/>
              <p:cNvSpPr/>
              <p:nvPr/>
            </p:nvSpPr>
            <p:spPr>
              <a:xfrm rot="5400000">
                <a:off x="1862141" y="2043084"/>
                <a:ext cx="320673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Block Arc 17"/>
              <p:cNvSpPr/>
              <p:nvPr/>
            </p:nvSpPr>
            <p:spPr>
              <a:xfrm rot="5400000">
                <a:off x="1205711" y="2039939"/>
                <a:ext cx="406397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15233" y="2139950"/>
                <a:ext cx="121442" cy="7302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2226" y="2139950"/>
                <a:ext cx="98024" cy="7302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2213375" y="3779837"/>
                <a:ext cx="121442" cy="730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746198" y="2527579"/>
              <a:ext cx="1187450" cy="2020887"/>
              <a:chOff x="876300" y="1761315"/>
              <a:chExt cx="1485900" cy="303333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76300" y="2648354"/>
                <a:ext cx="1485900" cy="214630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76300" y="1761315"/>
                <a:ext cx="1485900" cy="83820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65200" y="1866495"/>
                <a:ext cx="615950" cy="6159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692275" y="1931177"/>
                <a:ext cx="498475" cy="498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/>
              <p:cNvSpPr/>
              <p:nvPr/>
            </p:nvSpPr>
            <p:spPr>
              <a:xfrm rot="16200000">
                <a:off x="957427" y="2039939"/>
                <a:ext cx="406397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/>
              <p:cNvSpPr/>
              <p:nvPr/>
            </p:nvSpPr>
            <p:spPr>
              <a:xfrm rot="16200000">
                <a:off x="1708152" y="2039938"/>
                <a:ext cx="320673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5400000">
                <a:off x="1862141" y="2043084"/>
                <a:ext cx="320673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5400000">
                <a:off x="1205711" y="2039939"/>
                <a:ext cx="406397" cy="263523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215233" y="2139950"/>
                <a:ext cx="121442" cy="7302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02226" y="2139950"/>
                <a:ext cx="98024" cy="7302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6200000">
                <a:off x="2213375" y="3779837"/>
                <a:ext cx="121442" cy="730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330950" y="860425"/>
            <a:ext cx="5395913" cy="4492625"/>
            <a:chOff x="6330950" y="860425"/>
            <a:chExt cx="5395913" cy="4492625"/>
          </a:xfrm>
        </p:grpSpPr>
        <p:sp>
          <p:nvSpPr>
            <p:cNvPr id="42" name="Rectangle 41"/>
            <p:cNvSpPr/>
            <p:nvPr/>
          </p:nvSpPr>
          <p:spPr>
            <a:xfrm>
              <a:off x="7572375" y="940496"/>
              <a:ext cx="1057275" cy="157217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6330950" y="1844675"/>
              <a:ext cx="5395913" cy="3508375"/>
              <a:chOff x="3988" y="1162"/>
              <a:chExt cx="3399" cy="2210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988" y="1162"/>
                <a:ext cx="3399" cy="2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055" y="1229"/>
                <a:ext cx="3333" cy="2079"/>
              </a:xfrm>
              <a:custGeom>
                <a:avLst/>
                <a:gdLst>
                  <a:gd name="T0" fmla="*/ 800 w 800"/>
                  <a:gd name="T1" fmla="*/ 404 h 497"/>
                  <a:gd name="T2" fmla="*/ 707 w 800"/>
                  <a:gd name="T3" fmla="*/ 312 h 497"/>
                  <a:gd name="T4" fmla="*/ 696 w 800"/>
                  <a:gd name="T5" fmla="*/ 312 h 497"/>
                  <a:gd name="T6" fmla="*/ 705 w 800"/>
                  <a:gd name="T7" fmla="*/ 247 h 497"/>
                  <a:gd name="T8" fmla="*/ 458 w 800"/>
                  <a:gd name="T9" fmla="*/ 0 h 497"/>
                  <a:gd name="T10" fmla="*/ 224 w 800"/>
                  <a:gd name="T11" fmla="*/ 169 h 497"/>
                  <a:gd name="T12" fmla="*/ 169 w 800"/>
                  <a:gd name="T13" fmla="*/ 159 h 497"/>
                  <a:gd name="T14" fmla="*/ 0 w 800"/>
                  <a:gd name="T15" fmla="*/ 328 h 497"/>
                  <a:gd name="T16" fmla="*/ 169 w 800"/>
                  <a:gd name="T17" fmla="*/ 497 h 497"/>
                  <a:gd name="T18" fmla="*/ 169 w 800"/>
                  <a:gd name="T19" fmla="*/ 497 h 497"/>
                  <a:gd name="T20" fmla="*/ 169 w 800"/>
                  <a:gd name="T21" fmla="*/ 497 h 497"/>
                  <a:gd name="T22" fmla="*/ 715 w 800"/>
                  <a:gd name="T23" fmla="*/ 497 h 497"/>
                  <a:gd name="T24" fmla="*/ 715 w 800"/>
                  <a:gd name="T25" fmla="*/ 496 h 497"/>
                  <a:gd name="T26" fmla="*/ 800 w 800"/>
                  <a:gd name="T27" fmla="*/ 40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497">
                    <a:moveTo>
                      <a:pt x="800" y="404"/>
                    </a:moveTo>
                    <a:cubicBezTo>
                      <a:pt x="800" y="353"/>
                      <a:pt x="758" y="312"/>
                      <a:pt x="707" y="312"/>
                    </a:cubicBezTo>
                    <a:cubicBezTo>
                      <a:pt x="703" y="312"/>
                      <a:pt x="700" y="312"/>
                      <a:pt x="696" y="312"/>
                    </a:cubicBezTo>
                    <a:cubicBezTo>
                      <a:pt x="702" y="292"/>
                      <a:pt x="705" y="270"/>
                      <a:pt x="705" y="247"/>
                    </a:cubicBezTo>
                    <a:cubicBezTo>
                      <a:pt x="705" y="111"/>
                      <a:pt x="594" y="0"/>
                      <a:pt x="458" y="0"/>
                    </a:cubicBezTo>
                    <a:cubicBezTo>
                      <a:pt x="349" y="0"/>
                      <a:pt x="257" y="71"/>
                      <a:pt x="224" y="169"/>
                    </a:cubicBezTo>
                    <a:cubicBezTo>
                      <a:pt x="207" y="163"/>
                      <a:pt x="188" y="159"/>
                      <a:pt x="169" y="159"/>
                    </a:cubicBezTo>
                    <a:cubicBezTo>
                      <a:pt x="76" y="159"/>
                      <a:pt x="0" y="235"/>
                      <a:pt x="0" y="328"/>
                    </a:cubicBezTo>
                    <a:cubicBezTo>
                      <a:pt x="0" y="421"/>
                      <a:pt x="76" y="497"/>
                      <a:pt x="169" y="497"/>
                    </a:cubicBezTo>
                    <a:cubicBezTo>
                      <a:pt x="169" y="497"/>
                      <a:pt x="169" y="497"/>
                      <a:pt x="169" y="497"/>
                    </a:cubicBezTo>
                    <a:lnTo>
                      <a:pt x="169" y="497"/>
                    </a:lnTo>
                    <a:lnTo>
                      <a:pt x="715" y="497"/>
                    </a:lnTo>
                    <a:lnTo>
                      <a:pt x="715" y="496"/>
                    </a:lnTo>
                    <a:cubicBezTo>
                      <a:pt x="762" y="492"/>
                      <a:pt x="800" y="453"/>
                      <a:pt x="800" y="4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"/>
            <p:cNvGrpSpPr>
              <a:grpSpLocks noChangeAspect="1"/>
            </p:cNvGrpSpPr>
            <p:nvPr/>
          </p:nvGrpSpPr>
          <p:grpSpPr bwMode="auto">
            <a:xfrm>
              <a:off x="7456488" y="860425"/>
              <a:ext cx="1268412" cy="1790700"/>
              <a:chOff x="4697" y="542"/>
              <a:chExt cx="799" cy="1128"/>
            </a:xfrm>
          </p:grpSpPr>
          <p:sp>
            <p:nvSpPr>
              <p:cNvPr id="2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4697" y="542"/>
                <a:ext cx="799" cy="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9"/>
              <p:cNvSpPr>
                <a:spLocks noEditPoints="1"/>
              </p:cNvSpPr>
              <p:nvPr/>
            </p:nvSpPr>
            <p:spPr bwMode="auto">
              <a:xfrm>
                <a:off x="4724" y="568"/>
                <a:ext cx="751" cy="1091"/>
              </a:xfrm>
              <a:custGeom>
                <a:avLst/>
                <a:gdLst>
                  <a:gd name="T0" fmla="*/ 408 w 451"/>
                  <a:gd name="T1" fmla="*/ 0 h 665"/>
                  <a:gd name="T2" fmla="*/ 44 w 451"/>
                  <a:gd name="T3" fmla="*/ 0 h 665"/>
                  <a:gd name="T4" fmla="*/ 0 w 451"/>
                  <a:gd name="T5" fmla="*/ 46 h 665"/>
                  <a:gd name="T6" fmla="*/ 0 w 451"/>
                  <a:gd name="T7" fmla="*/ 619 h 665"/>
                  <a:gd name="T8" fmla="*/ 44 w 451"/>
                  <a:gd name="T9" fmla="*/ 665 h 665"/>
                  <a:gd name="T10" fmla="*/ 408 w 451"/>
                  <a:gd name="T11" fmla="*/ 665 h 665"/>
                  <a:gd name="T12" fmla="*/ 451 w 451"/>
                  <a:gd name="T13" fmla="*/ 619 h 665"/>
                  <a:gd name="T14" fmla="*/ 451 w 451"/>
                  <a:gd name="T15" fmla="*/ 46 h 665"/>
                  <a:gd name="T16" fmla="*/ 408 w 451"/>
                  <a:gd name="T17" fmla="*/ 0 h 665"/>
                  <a:gd name="T18" fmla="*/ 158 w 451"/>
                  <a:gd name="T19" fmla="*/ 22 h 665"/>
                  <a:gd name="T20" fmla="*/ 295 w 451"/>
                  <a:gd name="T21" fmla="*/ 22 h 665"/>
                  <a:gd name="T22" fmla="*/ 315 w 451"/>
                  <a:gd name="T23" fmla="*/ 36 h 665"/>
                  <a:gd name="T24" fmla="*/ 295 w 451"/>
                  <a:gd name="T25" fmla="*/ 48 h 665"/>
                  <a:gd name="T26" fmla="*/ 158 w 451"/>
                  <a:gd name="T27" fmla="*/ 48 h 665"/>
                  <a:gd name="T28" fmla="*/ 138 w 451"/>
                  <a:gd name="T29" fmla="*/ 36 h 665"/>
                  <a:gd name="T30" fmla="*/ 158 w 451"/>
                  <a:gd name="T31" fmla="*/ 22 h 665"/>
                  <a:gd name="T32" fmla="*/ 265 w 451"/>
                  <a:gd name="T33" fmla="*/ 619 h 665"/>
                  <a:gd name="T34" fmla="*/ 189 w 451"/>
                  <a:gd name="T35" fmla="*/ 619 h 665"/>
                  <a:gd name="T36" fmla="*/ 175 w 451"/>
                  <a:gd name="T37" fmla="*/ 605 h 665"/>
                  <a:gd name="T38" fmla="*/ 189 w 451"/>
                  <a:gd name="T39" fmla="*/ 591 h 665"/>
                  <a:gd name="T40" fmla="*/ 265 w 451"/>
                  <a:gd name="T41" fmla="*/ 591 h 665"/>
                  <a:gd name="T42" fmla="*/ 279 w 451"/>
                  <a:gd name="T43" fmla="*/ 605 h 665"/>
                  <a:gd name="T44" fmla="*/ 265 w 451"/>
                  <a:gd name="T45" fmla="*/ 619 h 665"/>
                  <a:gd name="T46" fmla="*/ 406 w 451"/>
                  <a:gd name="T47" fmla="*/ 549 h 665"/>
                  <a:gd name="T48" fmla="*/ 46 w 451"/>
                  <a:gd name="T49" fmla="*/ 549 h 665"/>
                  <a:gd name="T50" fmla="*/ 46 w 451"/>
                  <a:gd name="T51" fmla="*/ 70 h 665"/>
                  <a:gd name="T52" fmla="*/ 406 w 451"/>
                  <a:gd name="T53" fmla="*/ 70 h 665"/>
                  <a:gd name="T54" fmla="*/ 406 w 451"/>
                  <a:gd name="T55" fmla="*/ 549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1" h="665">
                    <a:moveTo>
                      <a:pt x="408" y="0"/>
                    </a:moveTo>
                    <a:lnTo>
                      <a:pt x="44" y="0"/>
                    </a:lnTo>
                    <a:cubicBezTo>
                      <a:pt x="20" y="0"/>
                      <a:pt x="0" y="21"/>
                      <a:pt x="0" y="46"/>
                    </a:cubicBezTo>
                    <a:lnTo>
                      <a:pt x="0" y="619"/>
                    </a:lnTo>
                    <a:cubicBezTo>
                      <a:pt x="0" y="645"/>
                      <a:pt x="20" y="665"/>
                      <a:pt x="44" y="665"/>
                    </a:cubicBezTo>
                    <a:lnTo>
                      <a:pt x="408" y="665"/>
                    </a:lnTo>
                    <a:cubicBezTo>
                      <a:pt x="432" y="665"/>
                      <a:pt x="451" y="645"/>
                      <a:pt x="451" y="619"/>
                    </a:cubicBezTo>
                    <a:lnTo>
                      <a:pt x="451" y="46"/>
                    </a:lnTo>
                    <a:cubicBezTo>
                      <a:pt x="451" y="21"/>
                      <a:pt x="432" y="0"/>
                      <a:pt x="408" y="0"/>
                    </a:cubicBezTo>
                    <a:close/>
                    <a:moveTo>
                      <a:pt x="158" y="22"/>
                    </a:moveTo>
                    <a:lnTo>
                      <a:pt x="295" y="22"/>
                    </a:lnTo>
                    <a:cubicBezTo>
                      <a:pt x="306" y="22"/>
                      <a:pt x="315" y="24"/>
                      <a:pt x="315" y="36"/>
                    </a:cubicBezTo>
                    <a:cubicBezTo>
                      <a:pt x="315" y="48"/>
                      <a:pt x="306" y="48"/>
                      <a:pt x="295" y="48"/>
                    </a:cubicBezTo>
                    <a:lnTo>
                      <a:pt x="158" y="48"/>
                    </a:lnTo>
                    <a:cubicBezTo>
                      <a:pt x="147" y="48"/>
                      <a:pt x="138" y="48"/>
                      <a:pt x="138" y="36"/>
                    </a:cubicBezTo>
                    <a:cubicBezTo>
                      <a:pt x="138" y="24"/>
                      <a:pt x="147" y="22"/>
                      <a:pt x="158" y="22"/>
                    </a:cubicBezTo>
                    <a:close/>
                    <a:moveTo>
                      <a:pt x="265" y="619"/>
                    </a:moveTo>
                    <a:lnTo>
                      <a:pt x="189" y="619"/>
                    </a:lnTo>
                    <a:cubicBezTo>
                      <a:pt x="181" y="619"/>
                      <a:pt x="175" y="613"/>
                      <a:pt x="175" y="605"/>
                    </a:cubicBezTo>
                    <a:cubicBezTo>
                      <a:pt x="175" y="597"/>
                      <a:pt x="181" y="591"/>
                      <a:pt x="189" y="591"/>
                    </a:cubicBezTo>
                    <a:lnTo>
                      <a:pt x="265" y="591"/>
                    </a:lnTo>
                    <a:cubicBezTo>
                      <a:pt x="273" y="591"/>
                      <a:pt x="279" y="597"/>
                      <a:pt x="279" y="605"/>
                    </a:cubicBezTo>
                    <a:cubicBezTo>
                      <a:pt x="279" y="613"/>
                      <a:pt x="273" y="619"/>
                      <a:pt x="265" y="619"/>
                    </a:cubicBezTo>
                    <a:close/>
                    <a:moveTo>
                      <a:pt x="406" y="549"/>
                    </a:moveTo>
                    <a:lnTo>
                      <a:pt x="46" y="549"/>
                    </a:lnTo>
                    <a:lnTo>
                      <a:pt x="46" y="70"/>
                    </a:lnTo>
                    <a:lnTo>
                      <a:pt x="406" y="70"/>
                    </a:lnTo>
                    <a:lnTo>
                      <a:pt x="406" y="54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014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Malicious Insiders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1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60" y="1145894"/>
            <a:ext cx="7009546" cy="51394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Many cloud service provider employees have access to cloud: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Developers that write and </a:t>
            </a:r>
            <a:r>
              <a:rPr lang="en-US" sz="2000" dirty="0" err="1" smtClean="0"/>
              <a:t>devops</a:t>
            </a:r>
            <a:r>
              <a:rPr lang="en-US" sz="2000" dirty="0" smtClean="0"/>
              <a:t> cloud service code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Operators that deploy code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Datacenter operations personnel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Malicious Insiders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31704" y="3685928"/>
            <a:ext cx="10661224" cy="2817360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 bwMode="auto">
          <a:xfrm>
            <a:off x="4765478" y="2378889"/>
            <a:ext cx="7512596" cy="4224233"/>
            <a:chOff x="5720" y="765"/>
            <a:chExt cx="1660" cy="1079"/>
          </a:xfrm>
        </p:grpSpPr>
        <p:sp>
          <p:nvSpPr>
            <p:cNvPr id="3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753" y="798"/>
              <a:ext cx="1627" cy="1015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279903" y="4267255"/>
            <a:ext cx="1810533" cy="1637454"/>
          </a:xfrm>
          <a:prstGeom prst="rect">
            <a:avLst/>
          </a:prstGeom>
          <a:solidFill>
            <a:schemeClr val="tx1"/>
          </a:solidFill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9"/>
          <p:cNvSpPr>
            <a:spLocks/>
          </p:cNvSpPr>
          <p:nvPr/>
        </p:nvSpPr>
        <p:spPr bwMode="auto">
          <a:xfrm>
            <a:off x="2582717" y="5417068"/>
            <a:ext cx="191027" cy="200005"/>
          </a:xfrm>
          <a:custGeom>
            <a:avLst/>
            <a:gdLst>
              <a:gd name="T0" fmla="*/ 126 w 332"/>
              <a:gd name="T1" fmla="*/ 19 h 361"/>
              <a:gd name="T2" fmla="*/ 22 w 332"/>
              <a:gd name="T3" fmla="*/ 216 h 361"/>
              <a:gd name="T4" fmla="*/ 206 w 332"/>
              <a:gd name="T5" fmla="*/ 341 h 361"/>
              <a:gd name="T6" fmla="*/ 310 w 332"/>
              <a:gd name="T7" fmla="*/ 144 h 361"/>
              <a:gd name="T8" fmla="*/ 126 w 332"/>
              <a:gd name="T9" fmla="*/ 19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361">
                <a:moveTo>
                  <a:pt x="126" y="19"/>
                </a:moveTo>
                <a:cubicBezTo>
                  <a:pt x="46" y="39"/>
                  <a:pt x="0" y="127"/>
                  <a:pt x="22" y="216"/>
                </a:cubicBezTo>
                <a:cubicBezTo>
                  <a:pt x="44" y="305"/>
                  <a:pt x="126" y="361"/>
                  <a:pt x="206" y="341"/>
                </a:cubicBezTo>
                <a:cubicBezTo>
                  <a:pt x="285" y="321"/>
                  <a:pt x="332" y="233"/>
                  <a:pt x="310" y="144"/>
                </a:cubicBezTo>
                <a:cubicBezTo>
                  <a:pt x="288" y="55"/>
                  <a:pt x="205" y="0"/>
                  <a:pt x="126" y="19"/>
                </a:cubicBezTo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2502870" y="5609191"/>
            <a:ext cx="313325" cy="130052"/>
          </a:xfrm>
          <a:custGeom>
            <a:avLst/>
            <a:gdLst>
              <a:gd name="T0" fmla="*/ 435 w 544"/>
              <a:gd name="T1" fmla="*/ 18 h 234"/>
              <a:gd name="T2" fmla="*/ 381 w 544"/>
              <a:gd name="T3" fmla="*/ 56 h 234"/>
              <a:gd name="T4" fmla="*/ 271 w 544"/>
              <a:gd name="T5" fmla="*/ 56 h 234"/>
              <a:gd name="T6" fmla="*/ 143 w 544"/>
              <a:gd name="T7" fmla="*/ 0 h 234"/>
              <a:gd name="T8" fmla="*/ 0 w 544"/>
              <a:gd name="T9" fmla="*/ 234 h 234"/>
              <a:gd name="T10" fmla="*/ 544 w 544"/>
              <a:gd name="T11" fmla="*/ 234 h 234"/>
              <a:gd name="T12" fmla="*/ 508 w 544"/>
              <a:gd name="T13" fmla="*/ 86 h 234"/>
              <a:gd name="T14" fmla="*/ 435 w 544"/>
              <a:gd name="T15" fmla="*/ 1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234">
                <a:moveTo>
                  <a:pt x="435" y="18"/>
                </a:moveTo>
                <a:cubicBezTo>
                  <a:pt x="420" y="17"/>
                  <a:pt x="403" y="46"/>
                  <a:pt x="381" y="56"/>
                </a:cubicBezTo>
                <a:cubicBezTo>
                  <a:pt x="359" y="66"/>
                  <a:pt x="335" y="87"/>
                  <a:pt x="271" y="56"/>
                </a:cubicBezTo>
                <a:cubicBezTo>
                  <a:pt x="207" y="25"/>
                  <a:pt x="197" y="0"/>
                  <a:pt x="143" y="0"/>
                </a:cubicBezTo>
                <a:cubicBezTo>
                  <a:pt x="89" y="0"/>
                  <a:pt x="2" y="95"/>
                  <a:pt x="0" y="234"/>
                </a:cubicBezTo>
                <a:lnTo>
                  <a:pt x="544" y="234"/>
                </a:lnTo>
                <a:cubicBezTo>
                  <a:pt x="543" y="234"/>
                  <a:pt x="538" y="139"/>
                  <a:pt x="508" y="86"/>
                </a:cubicBezTo>
                <a:cubicBezTo>
                  <a:pt x="470" y="20"/>
                  <a:pt x="450" y="19"/>
                  <a:pt x="435" y="18"/>
                </a:cubicBez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257674" y="5905513"/>
            <a:ext cx="18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Cloud Operations</a:t>
            </a:r>
          </a:p>
        </p:txBody>
      </p:sp>
      <p:grpSp>
        <p:nvGrpSpPr>
          <p:cNvPr id="46" name="Group 13"/>
          <p:cNvGrpSpPr>
            <a:grpSpLocks noChangeAspect="1"/>
          </p:cNvGrpSpPr>
          <p:nvPr/>
        </p:nvGrpSpPr>
        <p:grpSpPr bwMode="auto">
          <a:xfrm>
            <a:off x="2273633" y="5306917"/>
            <a:ext cx="392227" cy="361650"/>
            <a:chOff x="3651" y="3247"/>
            <a:chExt cx="372" cy="343"/>
          </a:xfrm>
        </p:grpSpPr>
        <p:sp>
          <p:nvSpPr>
            <p:cNvPr id="4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651" y="3247"/>
              <a:ext cx="37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3660" y="3256"/>
              <a:ext cx="357" cy="328"/>
            </a:xfrm>
            <a:custGeom>
              <a:avLst/>
              <a:gdLst>
                <a:gd name="T0" fmla="*/ 591 w 629"/>
                <a:gd name="T1" fmla="*/ 0 h 581"/>
                <a:gd name="T2" fmla="*/ 35 w 629"/>
                <a:gd name="T3" fmla="*/ 0 h 581"/>
                <a:gd name="T4" fmla="*/ 0 w 629"/>
                <a:gd name="T5" fmla="*/ 36 h 581"/>
                <a:gd name="T6" fmla="*/ 0 w 629"/>
                <a:gd name="T7" fmla="*/ 425 h 581"/>
                <a:gd name="T8" fmla="*/ 35 w 629"/>
                <a:gd name="T9" fmla="*/ 460 h 581"/>
                <a:gd name="T10" fmla="*/ 225 w 629"/>
                <a:gd name="T11" fmla="*/ 460 h 581"/>
                <a:gd name="T12" fmla="*/ 97 w 629"/>
                <a:gd name="T13" fmla="*/ 543 h 581"/>
                <a:gd name="T14" fmla="*/ 97 w 629"/>
                <a:gd name="T15" fmla="*/ 581 h 581"/>
                <a:gd name="T16" fmla="*/ 508 w 629"/>
                <a:gd name="T17" fmla="*/ 581 h 581"/>
                <a:gd name="T18" fmla="*/ 508 w 629"/>
                <a:gd name="T19" fmla="*/ 543 h 581"/>
                <a:gd name="T20" fmla="*/ 396 w 629"/>
                <a:gd name="T21" fmla="*/ 460 h 581"/>
                <a:gd name="T22" fmla="*/ 591 w 629"/>
                <a:gd name="T23" fmla="*/ 460 h 581"/>
                <a:gd name="T24" fmla="*/ 629 w 629"/>
                <a:gd name="T25" fmla="*/ 425 h 581"/>
                <a:gd name="T26" fmla="*/ 629 w 629"/>
                <a:gd name="T27" fmla="*/ 36 h 581"/>
                <a:gd name="T28" fmla="*/ 591 w 629"/>
                <a:gd name="T29" fmla="*/ 0 h 581"/>
                <a:gd name="T30" fmla="*/ 581 w 629"/>
                <a:gd name="T31" fmla="*/ 49 h 581"/>
                <a:gd name="T32" fmla="*/ 581 w 629"/>
                <a:gd name="T33" fmla="*/ 411 h 581"/>
                <a:gd name="T34" fmla="*/ 49 w 629"/>
                <a:gd name="T35" fmla="*/ 411 h 581"/>
                <a:gd name="T36" fmla="*/ 49 w 629"/>
                <a:gd name="T37" fmla="*/ 49 h 581"/>
                <a:gd name="T38" fmla="*/ 583 w 629"/>
                <a:gd name="T39" fmla="*/ 48 h 581"/>
                <a:gd name="T40" fmla="*/ 581 w 629"/>
                <a:gd name="T41" fmla="*/ 4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9" h="581">
                  <a:moveTo>
                    <a:pt x="591" y="0"/>
                  </a:moveTo>
                  <a:lnTo>
                    <a:pt x="35" y="0"/>
                  </a:lnTo>
                  <a:cubicBezTo>
                    <a:pt x="16" y="0"/>
                    <a:pt x="0" y="17"/>
                    <a:pt x="0" y="36"/>
                  </a:cubicBezTo>
                  <a:lnTo>
                    <a:pt x="0" y="425"/>
                  </a:lnTo>
                  <a:cubicBezTo>
                    <a:pt x="0" y="443"/>
                    <a:pt x="16" y="460"/>
                    <a:pt x="35" y="460"/>
                  </a:cubicBezTo>
                  <a:lnTo>
                    <a:pt x="225" y="460"/>
                  </a:lnTo>
                  <a:cubicBezTo>
                    <a:pt x="246" y="532"/>
                    <a:pt x="218" y="543"/>
                    <a:pt x="97" y="543"/>
                  </a:cubicBezTo>
                  <a:lnTo>
                    <a:pt x="97" y="581"/>
                  </a:lnTo>
                  <a:lnTo>
                    <a:pt x="508" y="581"/>
                  </a:lnTo>
                  <a:lnTo>
                    <a:pt x="508" y="543"/>
                  </a:lnTo>
                  <a:cubicBezTo>
                    <a:pt x="387" y="543"/>
                    <a:pt x="376" y="532"/>
                    <a:pt x="396" y="460"/>
                  </a:cubicBezTo>
                  <a:lnTo>
                    <a:pt x="591" y="460"/>
                  </a:lnTo>
                  <a:cubicBezTo>
                    <a:pt x="610" y="460"/>
                    <a:pt x="629" y="443"/>
                    <a:pt x="629" y="425"/>
                  </a:cubicBezTo>
                  <a:lnTo>
                    <a:pt x="629" y="36"/>
                  </a:lnTo>
                  <a:cubicBezTo>
                    <a:pt x="629" y="17"/>
                    <a:pt x="610" y="0"/>
                    <a:pt x="591" y="0"/>
                  </a:cubicBezTo>
                  <a:close/>
                  <a:moveTo>
                    <a:pt x="581" y="49"/>
                  </a:moveTo>
                  <a:lnTo>
                    <a:pt x="581" y="411"/>
                  </a:lnTo>
                  <a:lnTo>
                    <a:pt x="49" y="411"/>
                  </a:lnTo>
                  <a:lnTo>
                    <a:pt x="49" y="49"/>
                  </a:lnTo>
                  <a:lnTo>
                    <a:pt x="583" y="48"/>
                  </a:lnTo>
                  <a:lnTo>
                    <a:pt x="581" y="49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25649" y="5314747"/>
            <a:ext cx="5041900" cy="833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17"/>
          <p:cNvGrpSpPr>
            <a:grpSpLocks noChangeAspect="1"/>
          </p:cNvGrpSpPr>
          <p:nvPr/>
        </p:nvGrpSpPr>
        <p:grpSpPr bwMode="auto">
          <a:xfrm>
            <a:off x="6500678" y="5418891"/>
            <a:ext cx="590029" cy="628650"/>
            <a:chOff x="6355" y="2285"/>
            <a:chExt cx="390" cy="396"/>
          </a:xfrm>
        </p:grpSpPr>
        <p:sp>
          <p:nvSpPr>
            <p:cNvPr id="123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17"/>
          <p:cNvGrpSpPr>
            <a:grpSpLocks noChangeAspect="1"/>
          </p:cNvGrpSpPr>
          <p:nvPr/>
        </p:nvGrpSpPr>
        <p:grpSpPr bwMode="auto">
          <a:xfrm>
            <a:off x="7199274" y="5418891"/>
            <a:ext cx="590029" cy="628650"/>
            <a:chOff x="6355" y="2285"/>
            <a:chExt cx="390" cy="396"/>
          </a:xfrm>
        </p:grpSpPr>
        <p:sp>
          <p:nvSpPr>
            <p:cNvPr id="11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17"/>
          <p:cNvGrpSpPr>
            <a:grpSpLocks noChangeAspect="1"/>
          </p:cNvGrpSpPr>
          <p:nvPr/>
        </p:nvGrpSpPr>
        <p:grpSpPr bwMode="auto">
          <a:xfrm>
            <a:off x="7869351" y="5414129"/>
            <a:ext cx="590029" cy="628650"/>
            <a:chOff x="6355" y="2285"/>
            <a:chExt cx="390" cy="396"/>
          </a:xfrm>
        </p:grpSpPr>
        <p:sp>
          <p:nvSpPr>
            <p:cNvPr id="11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7"/>
          <p:cNvGrpSpPr>
            <a:grpSpLocks noChangeAspect="1"/>
          </p:cNvGrpSpPr>
          <p:nvPr/>
        </p:nvGrpSpPr>
        <p:grpSpPr bwMode="auto">
          <a:xfrm>
            <a:off x="8567947" y="5414129"/>
            <a:ext cx="590029" cy="628650"/>
            <a:chOff x="6355" y="2285"/>
            <a:chExt cx="390" cy="396"/>
          </a:xfrm>
        </p:grpSpPr>
        <p:sp>
          <p:nvSpPr>
            <p:cNvPr id="111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9284860" y="5414129"/>
            <a:ext cx="479088" cy="623888"/>
            <a:chOff x="2747" y="3443"/>
            <a:chExt cx="307" cy="381"/>
          </a:xfrm>
        </p:grpSpPr>
        <p:sp>
          <p:nvSpPr>
            <p:cNvPr id="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9829491" y="5414129"/>
            <a:ext cx="479088" cy="623888"/>
            <a:chOff x="2747" y="3443"/>
            <a:chExt cx="307" cy="381"/>
          </a:xfrm>
        </p:grpSpPr>
        <p:sp>
          <p:nvSpPr>
            <p:cNvPr id="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"/>
          <p:cNvGrpSpPr>
            <a:grpSpLocks noChangeAspect="1"/>
          </p:cNvGrpSpPr>
          <p:nvPr/>
        </p:nvGrpSpPr>
        <p:grpSpPr bwMode="auto">
          <a:xfrm>
            <a:off x="10350713" y="5414129"/>
            <a:ext cx="479088" cy="623888"/>
            <a:chOff x="2747" y="3443"/>
            <a:chExt cx="307" cy="381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10870995" y="5414129"/>
            <a:ext cx="479088" cy="623888"/>
            <a:chOff x="2747" y="3443"/>
            <a:chExt cx="307" cy="381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7" name="Straight Connector 126"/>
          <p:cNvCxnSpPr/>
          <p:nvPr/>
        </p:nvCxnSpPr>
        <p:spPr>
          <a:xfrm>
            <a:off x="2347797" y="5391839"/>
            <a:ext cx="15507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347797" y="5448989"/>
            <a:ext cx="20955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347797" y="5503767"/>
            <a:ext cx="1047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Freeform 9"/>
          <p:cNvSpPr>
            <a:spLocks/>
          </p:cNvSpPr>
          <p:nvPr/>
        </p:nvSpPr>
        <p:spPr bwMode="auto">
          <a:xfrm>
            <a:off x="5932582" y="5457213"/>
            <a:ext cx="191027" cy="200005"/>
          </a:xfrm>
          <a:custGeom>
            <a:avLst/>
            <a:gdLst>
              <a:gd name="T0" fmla="*/ 126 w 332"/>
              <a:gd name="T1" fmla="*/ 19 h 361"/>
              <a:gd name="T2" fmla="*/ 22 w 332"/>
              <a:gd name="T3" fmla="*/ 216 h 361"/>
              <a:gd name="T4" fmla="*/ 206 w 332"/>
              <a:gd name="T5" fmla="*/ 341 h 361"/>
              <a:gd name="T6" fmla="*/ 310 w 332"/>
              <a:gd name="T7" fmla="*/ 144 h 361"/>
              <a:gd name="T8" fmla="*/ 126 w 332"/>
              <a:gd name="T9" fmla="*/ 19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361">
                <a:moveTo>
                  <a:pt x="126" y="19"/>
                </a:moveTo>
                <a:cubicBezTo>
                  <a:pt x="46" y="39"/>
                  <a:pt x="0" y="127"/>
                  <a:pt x="22" y="216"/>
                </a:cubicBezTo>
                <a:cubicBezTo>
                  <a:pt x="44" y="305"/>
                  <a:pt x="126" y="361"/>
                  <a:pt x="206" y="341"/>
                </a:cubicBezTo>
                <a:cubicBezTo>
                  <a:pt x="285" y="321"/>
                  <a:pt x="332" y="233"/>
                  <a:pt x="310" y="144"/>
                </a:cubicBezTo>
                <a:cubicBezTo>
                  <a:pt x="288" y="55"/>
                  <a:pt x="205" y="0"/>
                  <a:pt x="126" y="19"/>
                </a:cubicBezTo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0"/>
          <p:cNvSpPr>
            <a:spLocks/>
          </p:cNvSpPr>
          <p:nvPr/>
        </p:nvSpPr>
        <p:spPr bwMode="auto">
          <a:xfrm>
            <a:off x="5852735" y="5649336"/>
            <a:ext cx="313325" cy="130052"/>
          </a:xfrm>
          <a:custGeom>
            <a:avLst/>
            <a:gdLst>
              <a:gd name="T0" fmla="*/ 435 w 544"/>
              <a:gd name="T1" fmla="*/ 18 h 234"/>
              <a:gd name="T2" fmla="*/ 381 w 544"/>
              <a:gd name="T3" fmla="*/ 56 h 234"/>
              <a:gd name="T4" fmla="*/ 271 w 544"/>
              <a:gd name="T5" fmla="*/ 56 h 234"/>
              <a:gd name="T6" fmla="*/ 143 w 544"/>
              <a:gd name="T7" fmla="*/ 0 h 234"/>
              <a:gd name="T8" fmla="*/ 0 w 544"/>
              <a:gd name="T9" fmla="*/ 234 h 234"/>
              <a:gd name="T10" fmla="*/ 544 w 544"/>
              <a:gd name="T11" fmla="*/ 234 h 234"/>
              <a:gd name="T12" fmla="*/ 508 w 544"/>
              <a:gd name="T13" fmla="*/ 86 h 234"/>
              <a:gd name="T14" fmla="*/ 435 w 544"/>
              <a:gd name="T15" fmla="*/ 1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234">
                <a:moveTo>
                  <a:pt x="435" y="18"/>
                </a:moveTo>
                <a:cubicBezTo>
                  <a:pt x="420" y="17"/>
                  <a:pt x="403" y="46"/>
                  <a:pt x="381" y="56"/>
                </a:cubicBezTo>
                <a:cubicBezTo>
                  <a:pt x="359" y="66"/>
                  <a:pt x="335" y="87"/>
                  <a:pt x="271" y="56"/>
                </a:cubicBezTo>
                <a:cubicBezTo>
                  <a:pt x="207" y="25"/>
                  <a:pt x="197" y="0"/>
                  <a:pt x="143" y="0"/>
                </a:cubicBezTo>
                <a:cubicBezTo>
                  <a:pt x="89" y="0"/>
                  <a:pt x="2" y="95"/>
                  <a:pt x="0" y="234"/>
                </a:cubicBezTo>
                <a:lnTo>
                  <a:pt x="544" y="234"/>
                </a:lnTo>
                <a:cubicBezTo>
                  <a:pt x="543" y="234"/>
                  <a:pt x="538" y="139"/>
                  <a:pt x="508" y="86"/>
                </a:cubicBezTo>
                <a:cubicBezTo>
                  <a:pt x="470" y="20"/>
                  <a:pt x="450" y="19"/>
                  <a:pt x="435" y="18"/>
                </a:cubicBez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5645074" y="4292386"/>
            <a:ext cx="3867995" cy="925995"/>
            <a:chOff x="4999496" y="3906908"/>
            <a:chExt cx="3867995" cy="925995"/>
          </a:xfrm>
        </p:grpSpPr>
        <p:grpSp>
          <p:nvGrpSpPr>
            <p:cNvPr id="134" name="Group 133"/>
            <p:cNvGrpSpPr/>
            <p:nvPr/>
          </p:nvGrpSpPr>
          <p:grpSpPr>
            <a:xfrm>
              <a:off x="4999496" y="3906908"/>
              <a:ext cx="1254407" cy="925995"/>
              <a:chOff x="2090314" y="1707356"/>
              <a:chExt cx="1364506" cy="1007269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60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5" name="Group 154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58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6" name="Rectangle 155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6300200" y="3906908"/>
              <a:ext cx="1254407" cy="925995"/>
              <a:chOff x="2090314" y="1707356"/>
              <a:chExt cx="1364506" cy="1007269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52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7" name="Group 146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50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8" name="Rectangle 147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7613084" y="3906908"/>
              <a:ext cx="1254407" cy="925995"/>
              <a:chOff x="2090314" y="1707356"/>
              <a:chExt cx="1364506" cy="1007269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44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9" name="Group 138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42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0" name="Rectangle 139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9602521" y="4266753"/>
            <a:ext cx="1826244" cy="957919"/>
            <a:chOff x="9376120" y="3895348"/>
            <a:chExt cx="1826244" cy="957919"/>
          </a:xfrm>
        </p:grpSpPr>
        <p:grpSp>
          <p:nvGrpSpPr>
            <p:cNvPr id="162" name="Group 161"/>
            <p:cNvGrpSpPr/>
            <p:nvPr/>
          </p:nvGrpSpPr>
          <p:grpSpPr>
            <a:xfrm>
              <a:off x="10440033" y="3896952"/>
              <a:ext cx="414337" cy="529992"/>
              <a:chOff x="5539490" y="1412370"/>
              <a:chExt cx="414337" cy="529992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8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10603783" y="4125512"/>
              <a:ext cx="414337" cy="529992"/>
              <a:chOff x="5539490" y="1412370"/>
              <a:chExt cx="414337" cy="529992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6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" name="Group 163"/>
            <p:cNvGrpSpPr/>
            <p:nvPr/>
          </p:nvGrpSpPr>
          <p:grpSpPr>
            <a:xfrm>
              <a:off x="10788027" y="4320786"/>
              <a:ext cx="414337" cy="529992"/>
              <a:chOff x="5539490" y="1412370"/>
              <a:chExt cx="414337" cy="529992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4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5" name="Group 164"/>
            <p:cNvGrpSpPr/>
            <p:nvPr/>
          </p:nvGrpSpPr>
          <p:grpSpPr>
            <a:xfrm>
              <a:off x="9952914" y="3899441"/>
              <a:ext cx="414337" cy="529992"/>
              <a:chOff x="5539490" y="1412370"/>
              <a:chExt cx="414337" cy="529992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6" name="Group 165"/>
            <p:cNvGrpSpPr/>
            <p:nvPr/>
          </p:nvGrpSpPr>
          <p:grpSpPr>
            <a:xfrm>
              <a:off x="10116664" y="4128001"/>
              <a:ext cx="414337" cy="529992"/>
              <a:chOff x="5539490" y="1412370"/>
              <a:chExt cx="414337" cy="529992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0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7" name="Group 166"/>
            <p:cNvGrpSpPr/>
            <p:nvPr/>
          </p:nvGrpSpPr>
          <p:grpSpPr>
            <a:xfrm>
              <a:off x="10300908" y="4323275"/>
              <a:ext cx="414337" cy="529992"/>
              <a:chOff x="5539490" y="1412370"/>
              <a:chExt cx="414337" cy="529992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8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8" name="Group 167"/>
            <p:cNvGrpSpPr/>
            <p:nvPr/>
          </p:nvGrpSpPr>
          <p:grpSpPr>
            <a:xfrm>
              <a:off x="9376120" y="3895348"/>
              <a:ext cx="414337" cy="549995"/>
              <a:chOff x="5539490" y="1412370"/>
              <a:chExt cx="414337" cy="549995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6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36902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9539870" y="4108668"/>
              <a:ext cx="414337" cy="529992"/>
              <a:chOff x="5539490" y="1412370"/>
              <a:chExt cx="414337" cy="529992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0" name="Group 169"/>
            <p:cNvGrpSpPr/>
            <p:nvPr/>
          </p:nvGrpSpPr>
          <p:grpSpPr>
            <a:xfrm>
              <a:off x="9724114" y="4303942"/>
              <a:ext cx="414337" cy="529992"/>
              <a:chOff x="5539490" y="1412370"/>
              <a:chExt cx="414337" cy="529992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9" name="Rectangle 188"/>
          <p:cNvSpPr/>
          <p:nvPr/>
        </p:nvSpPr>
        <p:spPr>
          <a:xfrm>
            <a:off x="5608103" y="3795336"/>
            <a:ext cx="5859446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 APIs</a:t>
            </a:r>
            <a:endParaRPr lang="en-US" dirty="0"/>
          </a:p>
        </p:txBody>
      </p:sp>
      <p:sp>
        <p:nvSpPr>
          <p:cNvPr id="191" name="Freeform 9"/>
          <p:cNvSpPr>
            <a:spLocks/>
          </p:cNvSpPr>
          <p:nvPr/>
        </p:nvSpPr>
        <p:spPr bwMode="auto">
          <a:xfrm>
            <a:off x="2418689" y="4431140"/>
            <a:ext cx="191027" cy="200005"/>
          </a:xfrm>
          <a:custGeom>
            <a:avLst/>
            <a:gdLst>
              <a:gd name="T0" fmla="*/ 126 w 332"/>
              <a:gd name="T1" fmla="*/ 19 h 361"/>
              <a:gd name="T2" fmla="*/ 22 w 332"/>
              <a:gd name="T3" fmla="*/ 216 h 361"/>
              <a:gd name="T4" fmla="*/ 206 w 332"/>
              <a:gd name="T5" fmla="*/ 341 h 361"/>
              <a:gd name="T6" fmla="*/ 310 w 332"/>
              <a:gd name="T7" fmla="*/ 144 h 361"/>
              <a:gd name="T8" fmla="*/ 126 w 332"/>
              <a:gd name="T9" fmla="*/ 19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361">
                <a:moveTo>
                  <a:pt x="126" y="19"/>
                </a:moveTo>
                <a:cubicBezTo>
                  <a:pt x="46" y="39"/>
                  <a:pt x="0" y="127"/>
                  <a:pt x="22" y="216"/>
                </a:cubicBezTo>
                <a:cubicBezTo>
                  <a:pt x="44" y="305"/>
                  <a:pt x="126" y="361"/>
                  <a:pt x="206" y="341"/>
                </a:cubicBezTo>
                <a:cubicBezTo>
                  <a:pt x="285" y="321"/>
                  <a:pt x="332" y="233"/>
                  <a:pt x="310" y="144"/>
                </a:cubicBezTo>
                <a:cubicBezTo>
                  <a:pt x="288" y="55"/>
                  <a:pt x="205" y="0"/>
                  <a:pt x="126" y="19"/>
                </a:cubicBezTo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0"/>
          <p:cNvSpPr>
            <a:spLocks/>
          </p:cNvSpPr>
          <p:nvPr/>
        </p:nvSpPr>
        <p:spPr bwMode="auto">
          <a:xfrm>
            <a:off x="2338842" y="4623263"/>
            <a:ext cx="313325" cy="130052"/>
          </a:xfrm>
          <a:custGeom>
            <a:avLst/>
            <a:gdLst>
              <a:gd name="T0" fmla="*/ 435 w 544"/>
              <a:gd name="T1" fmla="*/ 18 h 234"/>
              <a:gd name="T2" fmla="*/ 381 w 544"/>
              <a:gd name="T3" fmla="*/ 56 h 234"/>
              <a:gd name="T4" fmla="*/ 271 w 544"/>
              <a:gd name="T5" fmla="*/ 56 h 234"/>
              <a:gd name="T6" fmla="*/ 143 w 544"/>
              <a:gd name="T7" fmla="*/ 0 h 234"/>
              <a:gd name="T8" fmla="*/ 0 w 544"/>
              <a:gd name="T9" fmla="*/ 234 h 234"/>
              <a:gd name="T10" fmla="*/ 544 w 544"/>
              <a:gd name="T11" fmla="*/ 234 h 234"/>
              <a:gd name="T12" fmla="*/ 508 w 544"/>
              <a:gd name="T13" fmla="*/ 86 h 234"/>
              <a:gd name="T14" fmla="*/ 435 w 544"/>
              <a:gd name="T15" fmla="*/ 1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234">
                <a:moveTo>
                  <a:pt x="435" y="18"/>
                </a:moveTo>
                <a:cubicBezTo>
                  <a:pt x="420" y="17"/>
                  <a:pt x="403" y="46"/>
                  <a:pt x="381" y="56"/>
                </a:cubicBezTo>
                <a:cubicBezTo>
                  <a:pt x="359" y="66"/>
                  <a:pt x="335" y="87"/>
                  <a:pt x="271" y="56"/>
                </a:cubicBezTo>
                <a:cubicBezTo>
                  <a:pt x="207" y="25"/>
                  <a:pt x="197" y="0"/>
                  <a:pt x="143" y="0"/>
                </a:cubicBezTo>
                <a:cubicBezTo>
                  <a:pt x="89" y="0"/>
                  <a:pt x="2" y="95"/>
                  <a:pt x="0" y="234"/>
                </a:cubicBezTo>
                <a:lnTo>
                  <a:pt x="544" y="234"/>
                </a:lnTo>
                <a:cubicBezTo>
                  <a:pt x="543" y="234"/>
                  <a:pt x="538" y="139"/>
                  <a:pt x="508" y="86"/>
                </a:cubicBezTo>
                <a:cubicBezTo>
                  <a:pt x="470" y="20"/>
                  <a:pt x="450" y="19"/>
                  <a:pt x="435" y="18"/>
                </a:cubicBez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AutoShape 12"/>
          <p:cNvSpPr>
            <a:spLocks noChangeAspect="1" noChangeArrowheads="1" noTextEdit="1"/>
          </p:cNvSpPr>
          <p:nvPr/>
        </p:nvSpPr>
        <p:spPr bwMode="auto">
          <a:xfrm>
            <a:off x="2292439" y="4436699"/>
            <a:ext cx="392227" cy="3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AutoShape 3"/>
          <p:cNvSpPr>
            <a:spLocks noChangeAspect="1" noChangeArrowheads="1" noTextEdit="1"/>
          </p:cNvSpPr>
          <p:nvPr/>
        </p:nvSpPr>
        <p:spPr bwMode="auto">
          <a:xfrm>
            <a:off x="2338471" y="4913516"/>
            <a:ext cx="274762" cy="28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5"/>
          <p:cNvSpPr>
            <a:spLocks noEditPoints="1"/>
          </p:cNvSpPr>
          <p:nvPr/>
        </p:nvSpPr>
        <p:spPr bwMode="auto">
          <a:xfrm>
            <a:off x="2346223" y="4921268"/>
            <a:ext cx="266149" cy="273901"/>
          </a:xfrm>
          <a:custGeom>
            <a:avLst/>
            <a:gdLst>
              <a:gd name="T0" fmla="*/ 430 w 543"/>
              <a:gd name="T1" fmla="*/ 0 h 563"/>
              <a:gd name="T2" fmla="*/ 75 w 543"/>
              <a:gd name="T3" fmla="*/ 0 h 563"/>
              <a:gd name="T4" fmla="*/ 0 w 543"/>
              <a:gd name="T5" fmla="*/ 75 h 563"/>
              <a:gd name="T6" fmla="*/ 0 w 543"/>
              <a:gd name="T7" fmla="*/ 488 h 563"/>
              <a:gd name="T8" fmla="*/ 75 w 543"/>
              <a:gd name="T9" fmla="*/ 563 h 563"/>
              <a:gd name="T10" fmla="*/ 468 w 543"/>
              <a:gd name="T11" fmla="*/ 563 h 563"/>
              <a:gd name="T12" fmla="*/ 543 w 543"/>
              <a:gd name="T13" fmla="*/ 488 h 563"/>
              <a:gd name="T14" fmla="*/ 543 w 543"/>
              <a:gd name="T15" fmla="*/ 112 h 563"/>
              <a:gd name="T16" fmla="*/ 430 w 543"/>
              <a:gd name="T17" fmla="*/ 0 h 563"/>
              <a:gd name="T18" fmla="*/ 394 w 543"/>
              <a:gd name="T19" fmla="*/ 405 h 563"/>
              <a:gd name="T20" fmla="*/ 143 w 543"/>
              <a:gd name="T21" fmla="*/ 405 h 563"/>
              <a:gd name="T22" fmla="*/ 143 w 543"/>
              <a:gd name="T23" fmla="*/ 358 h 563"/>
              <a:gd name="T24" fmla="*/ 394 w 543"/>
              <a:gd name="T25" fmla="*/ 358 h 563"/>
              <a:gd name="T26" fmla="*/ 394 w 543"/>
              <a:gd name="T27" fmla="*/ 405 h 563"/>
              <a:gd name="T28" fmla="*/ 394 w 543"/>
              <a:gd name="T29" fmla="*/ 316 h 563"/>
              <a:gd name="T30" fmla="*/ 143 w 543"/>
              <a:gd name="T31" fmla="*/ 316 h 563"/>
              <a:gd name="T32" fmla="*/ 143 w 543"/>
              <a:gd name="T33" fmla="*/ 269 h 563"/>
              <a:gd name="T34" fmla="*/ 394 w 543"/>
              <a:gd name="T35" fmla="*/ 269 h 563"/>
              <a:gd name="T36" fmla="*/ 394 w 543"/>
              <a:gd name="T37" fmla="*/ 316 h 563"/>
              <a:gd name="T38" fmla="*/ 394 w 543"/>
              <a:gd name="T39" fmla="*/ 227 h 563"/>
              <a:gd name="T40" fmla="*/ 143 w 543"/>
              <a:gd name="T41" fmla="*/ 227 h 563"/>
              <a:gd name="T42" fmla="*/ 143 w 543"/>
              <a:gd name="T43" fmla="*/ 180 h 563"/>
              <a:gd name="T44" fmla="*/ 394 w 543"/>
              <a:gd name="T45" fmla="*/ 180 h 563"/>
              <a:gd name="T46" fmla="*/ 394 w 543"/>
              <a:gd name="T47" fmla="*/ 227 h 563"/>
              <a:gd name="T48" fmla="*/ 406 w 543"/>
              <a:gd name="T49" fmla="*/ 139 h 563"/>
              <a:gd name="T50" fmla="*/ 406 w 543"/>
              <a:gd name="T51" fmla="*/ 29 h 563"/>
              <a:gd name="T52" fmla="*/ 516 w 543"/>
              <a:gd name="T53" fmla="*/ 139 h 563"/>
              <a:gd name="T54" fmla="*/ 406 w 543"/>
              <a:gd name="T55" fmla="*/ 139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3" h="563">
                <a:moveTo>
                  <a:pt x="430" y="0"/>
                </a:moveTo>
                <a:lnTo>
                  <a:pt x="75" y="0"/>
                </a:lnTo>
                <a:cubicBezTo>
                  <a:pt x="34" y="0"/>
                  <a:pt x="0" y="34"/>
                  <a:pt x="0" y="75"/>
                </a:cubicBezTo>
                <a:lnTo>
                  <a:pt x="0" y="488"/>
                </a:lnTo>
                <a:cubicBezTo>
                  <a:pt x="0" y="530"/>
                  <a:pt x="34" y="563"/>
                  <a:pt x="75" y="563"/>
                </a:cubicBezTo>
                <a:lnTo>
                  <a:pt x="468" y="563"/>
                </a:lnTo>
                <a:cubicBezTo>
                  <a:pt x="509" y="563"/>
                  <a:pt x="543" y="530"/>
                  <a:pt x="543" y="488"/>
                </a:cubicBezTo>
                <a:lnTo>
                  <a:pt x="543" y="112"/>
                </a:lnTo>
                <a:lnTo>
                  <a:pt x="430" y="0"/>
                </a:lnTo>
                <a:close/>
                <a:moveTo>
                  <a:pt x="394" y="405"/>
                </a:moveTo>
                <a:lnTo>
                  <a:pt x="143" y="405"/>
                </a:lnTo>
                <a:lnTo>
                  <a:pt x="143" y="358"/>
                </a:lnTo>
                <a:lnTo>
                  <a:pt x="394" y="358"/>
                </a:lnTo>
                <a:lnTo>
                  <a:pt x="394" y="405"/>
                </a:lnTo>
                <a:close/>
                <a:moveTo>
                  <a:pt x="394" y="316"/>
                </a:moveTo>
                <a:lnTo>
                  <a:pt x="143" y="316"/>
                </a:lnTo>
                <a:lnTo>
                  <a:pt x="143" y="269"/>
                </a:lnTo>
                <a:lnTo>
                  <a:pt x="394" y="269"/>
                </a:lnTo>
                <a:lnTo>
                  <a:pt x="394" y="316"/>
                </a:lnTo>
                <a:close/>
                <a:moveTo>
                  <a:pt x="394" y="227"/>
                </a:moveTo>
                <a:lnTo>
                  <a:pt x="143" y="227"/>
                </a:lnTo>
                <a:lnTo>
                  <a:pt x="143" y="180"/>
                </a:lnTo>
                <a:lnTo>
                  <a:pt x="394" y="180"/>
                </a:lnTo>
                <a:lnTo>
                  <a:pt x="394" y="227"/>
                </a:lnTo>
                <a:close/>
                <a:moveTo>
                  <a:pt x="406" y="139"/>
                </a:moveTo>
                <a:lnTo>
                  <a:pt x="406" y="29"/>
                </a:lnTo>
                <a:lnTo>
                  <a:pt x="516" y="139"/>
                </a:lnTo>
                <a:lnTo>
                  <a:pt x="406" y="139"/>
                </a:lnTo>
                <a:close/>
              </a:path>
            </a:pathLst>
          </a:custGeom>
          <a:solidFill>
            <a:srgbClr val="7030A0"/>
          </a:solidFill>
          <a:ln w="0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TextBox 196"/>
          <p:cNvSpPr txBox="1"/>
          <p:nvPr/>
        </p:nvSpPr>
        <p:spPr>
          <a:xfrm>
            <a:off x="1304912" y="5280455"/>
            <a:ext cx="90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DevOps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316184" y="4404523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Deployer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flipV="1">
            <a:off x="2481105" y="4779033"/>
            <a:ext cx="4073" cy="5073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AutoShape 3"/>
          <p:cNvSpPr>
            <a:spLocks noChangeAspect="1" noChangeArrowheads="1" noTextEdit="1"/>
          </p:cNvSpPr>
          <p:nvPr/>
        </p:nvSpPr>
        <p:spPr bwMode="auto">
          <a:xfrm>
            <a:off x="3947350" y="4431140"/>
            <a:ext cx="430377" cy="45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5"/>
          <p:cNvSpPr>
            <a:spLocks noEditPoints="1"/>
          </p:cNvSpPr>
          <p:nvPr/>
        </p:nvSpPr>
        <p:spPr bwMode="auto">
          <a:xfrm>
            <a:off x="3959492" y="4443282"/>
            <a:ext cx="416886" cy="429028"/>
          </a:xfrm>
          <a:custGeom>
            <a:avLst/>
            <a:gdLst>
              <a:gd name="T0" fmla="*/ 430 w 543"/>
              <a:gd name="T1" fmla="*/ 0 h 563"/>
              <a:gd name="T2" fmla="*/ 75 w 543"/>
              <a:gd name="T3" fmla="*/ 0 h 563"/>
              <a:gd name="T4" fmla="*/ 0 w 543"/>
              <a:gd name="T5" fmla="*/ 75 h 563"/>
              <a:gd name="T6" fmla="*/ 0 w 543"/>
              <a:gd name="T7" fmla="*/ 488 h 563"/>
              <a:gd name="T8" fmla="*/ 75 w 543"/>
              <a:gd name="T9" fmla="*/ 563 h 563"/>
              <a:gd name="T10" fmla="*/ 468 w 543"/>
              <a:gd name="T11" fmla="*/ 563 h 563"/>
              <a:gd name="T12" fmla="*/ 543 w 543"/>
              <a:gd name="T13" fmla="*/ 488 h 563"/>
              <a:gd name="T14" fmla="*/ 543 w 543"/>
              <a:gd name="T15" fmla="*/ 112 h 563"/>
              <a:gd name="T16" fmla="*/ 430 w 543"/>
              <a:gd name="T17" fmla="*/ 0 h 563"/>
              <a:gd name="T18" fmla="*/ 394 w 543"/>
              <a:gd name="T19" fmla="*/ 405 h 563"/>
              <a:gd name="T20" fmla="*/ 143 w 543"/>
              <a:gd name="T21" fmla="*/ 405 h 563"/>
              <a:gd name="T22" fmla="*/ 143 w 543"/>
              <a:gd name="T23" fmla="*/ 358 h 563"/>
              <a:gd name="T24" fmla="*/ 394 w 543"/>
              <a:gd name="T25" fmla="*/ 358 h 563"/>
              <a:gd name="T26" fmla="*/ 394 w 543"/>
              <a:gd name="T27" fmla="*/ 405 h 563"/>
              <a:gd name="T28" fmla="*/ 394 w 543"/>
              <a:gd name="T29" fmla="*/ 316 h 563"/>
              <a:gd name="T30" fmla="*/ 143 w 543"/>
              <a:gd name="T31" fmla="*/ 316 h 563"/>
              <a:gd name="T32" fmla="*/ 143 w 543"/>
              <a:gd name="T33" fmla="*/ 269 h 563"/>
              <a:gd name="T34" fmla="*/ 394 w 543"/>
              <a:gd name="T35" fmla="*/ 269 h 563"/>
              <a:gd name="T36" fmla="*/ 394 w 543"/>
              <a:gd name="T37" fmla="*/ 316 h 563"/>
              <a:gd name="T38" fmla="*/ 394 w 543"/>
              <a:gd name="T39" fmla="*/ 227 h 563"/>
              <a:gd name="T40" fmla="*/ 143 w 543"/>
              <a:gd name="T41" fmla="*/ 227 h 563"/>
              <a:gd name="T42" fmla="*/ 143 w 543"/>
              <a:gd name="T43" fmla="*/ 180 h 563"/>
              <a:gd name="T44" fmla="*/ 394 w 543"/>
              <a:gd name="T45" fmla="*/ 180 h 563"/>
              <a:gd name="T46" fmla="*/ 394 w 543"/>
              <a:gd name="T47" fmla="*/ 227 h 563"/>
              <a:gd name="T48" fmla="*/ 406 w 543"/>
              <a:gd name="T49" fmla="*/ 139 h 563"/>
              <a:gd name="T50" fmla="*/ 406 w 543"/>
              <a:gd name="T51" fmla="*/ 29 h 563"/>
              <a:gd name="T52" fmla="*/ 516 w 543"/>
              <a:gd name="T53" fmla="*/ 139 h 563"/>
              <a:gd name="T54" fmla="*/ 406 w 543"/>
              <a:gd name="T55" fmla="*/ 139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3" h="563">
                <a:moveTo>
                  <a:pt x="430" y="0"/>
                </a:moveTo>
                <a:lnTo>
                  <a:pt x="75" y="0"/>
                </a:lnTo>
                <a:cubicBezTo>
                  <a:pt x="34" y="0"/>
                  <a:pt x="0" y="34"/>
                  <a:pt x="0" y="75"/>
                </a:cubicBezTo>
                <a:lnTo>
                  <a:pt x="0" y="488"/>
                </a:lnTo>
                <a:cubicBezTo>
                  <a:pt x="0" y="530"/>
                  <a:pt x="34" y="563"/>
                  <a:pt x="75" y="563"/>
                </a:cubicBezTo>
                <a:lnTo>
                  <a:pt x="468" y="563"/>
                </a:lnTo>
                <a:cubicBezTo>
                  <a:pt x="509" y="563"/>
                  <a:pt x="543" y="530"/>
                  <a:pt x="543" y="488"/>
                </a:cubicBezTo>
                <a:lnTo>
                  <a:pt x="543" y="112"/>
                </a:lnTo>
                <a:lnTo>
                  <a:pt x="430" y="0"/>
                </a:lnTo>
                <a:close/>
                <a:moveTo>
                  <a:pt x="394" y="405"/>
                </a:moveTo>
                <a:lnTo>
                  <a:pt x="143" y="405"/>
                </a:lnTo>
                <a:lnTo>
                  <a:pt x="143" y="358"/>
                </a:lnTo>
                <a:lnTo>
                  <a:pt x="394" y="358"/>
                </a:lnTo>
                <a:lnTo>
                  <a:pt x="394" y="405"/>
                </a:lnTo>
                <a:close/>
                <a:moveTo>
                  <a:pt x="394" y="316"/>
                </a:moveTo>
                <a:lnTo>
                  <a:pt x="143" y="316"/>
                </a:lnTo>
                <a:lnTo>
                  <a:pt x="143" y="269"/>
                </a:lnTo>
                <a:lnTo>
                  <a:pt x="394" y="269"/>
                </a:lnTo>
                <a:lnTo>
                  <a:pt x="394" y="316"/>
                </a:lnTo>
                <a:close/>
                <a:moveTo>
                  <a:pt x="394" y="227"/>
                </a:moveTo>
                <a:lnTo>
                  <a:pt x="143" y="227"/>
                </a:lnTo>
                <a:lnTo>
                  <a:pt x="143" y="180"/>
                </a:lnTo>
                <a:lnTo>
                  <a:pt x="394" y="180"/>
                </a:lnTo>
                <a:lnTo>
                  <a:pt x="394" y="227"/>
                </a:lnTo>
                <a:close/>
                <a:moveTo>
                  <a:pt x="406" y="139"/>
                </a:moveTo>
                <a:lnTo>
                  <a:pt x="406" y="29"/>
                </a:lnTo>
                <a:lnTo>
                  <a:pt x="516" y="139"/>
                </a:lnTo>
                <a:lnTo>
                  <a:pt x="406" y="139"/>
                </a:lnTo>
                <a:close/>
              </a:path>
            </a:pathLst>
          </a:custGeom>
          <a:solidFill>
            <a:srgbClr val="7030A0"/>
          </a:solidFill>
          <a:ln w="0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2855252" y="4681980"/>
            <a:ext cx="258939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5576202" y="5790595"/>
            <a:ext cx="86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DC Ops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176886" y="4915613"/>
            <a:ext cx="16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Private Network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402633" y="6133956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Datacenter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268714" y="6488668"/>
            <a:ext cx="229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Cloud Service Provider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54" name="Picture 30" descr="Edward Snowden, seen during a video interview with The Guardia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64" y="420243"/>
            <a:ext cx="3046298" cy="30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5252" y="2508082"/>
            <a:ext cx="802348" cy="279883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30400" y="2882900"/>
            <a:ext cx="488289" cy="15216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4446660" y="3315182"/>
            <a:ext cx="1257678" cy="23527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5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Mitigations: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Employee background checks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Limited as-needed access to production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Controlled/monitored access to production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Bottom line: real risk that is better understood via third-party audit/certification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Malicious Insiders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91" y="1365230"/>
            <a:ext cx="3352571" cy="23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6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9" y="1065728"/>
            <a:ext cx="9783815" cy="47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1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0" y="542436"/>
            <a:ext cx="10958309" cy="56182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30109" y="2059709"/>
            <a:ext cx="2733964" cy="4618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78363" y="2590800"/>
            <a:ext cx="2733964" cy="4618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85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5241115"/>
          </a:xfrm>
        </p:spPr>
        <p:txBody>
          <a:bodyPr/>
          <a:lstStyle/>
          <a:p>
            <a:r>
              <a:rPr lang="en-US" dirty="0" smtClean="0"/>
              <a:t>Employee background checks</a:t>
            </a:r>
          </a:p>
          <a:p>
            <a:r>
              <a:rPr lang="en-US" dirty="0" smtClean="0"/>
              <a:t>Just-in-time controls, auditing</a:t>
            </a:r>
          </a:p>
          <a:p>
            <a:r>
              <a:rPr lang="en-US" dirty="0" smtClean="0"/>
              <a:t>Certifications:</a:t>
            </a:r>
          </a:p>
          <a:p>
            <a:pPr lvl="1"/>
            <a:r>
              <a:rPr lang="en-US" dirty="0"/>
              <a:t>SO/IEC 27001:2005 </a:t>
            </a:r>
          </a:p>
          <a:p>
            <a:pPr lvl="1"/>
            <a:r>
              <a:rPr lang="en-US" dirty="0"/>
              <a:t>SOC 1 and SOC 2 SSAE 16/ISAE 3402 </a:t>
            </a:r>
            <a:r>
              <a:rPr lang="en-US" dirty="0" smtClean="0"/>
              <a:t>Attestations</a:t>
            </a:r>
          </a:p>
          <a:p>
            <a:pPr lvl="1"/>
            <a:r>
              <a:rPr lang="en-US" dirty="0"/>
              <a:t>Cloud Security Alliance Cloud Controls </a:t>
            </a:r>
            <a:r>
              <a:rPr lang="en-US" dirty="0" smtClean="0"/>
              <a:t>Matrix</a:t>
            </a:r>
          </a:p>
          <a:p>
            <a:pPr lvl="1"/>
            <a:r>
              <a:rPr lang="en-US" dirty="0"/>
              <a:t>Federal Risk and Authorization Management Program (</a:t>
            </a:r>
            <a:r>
              <a:rPr lang="en-US" dirty="0" err="1"/>
              <a:t>FedRAMP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Payment Card Industry (PCI) Data Security Standards (DSS) Level 1</a:t>
            </a:r>
          </a:p>
          <a:p>
            <a:pPr lvl="1"/>
            <a:r>
              <a:rPr lang="en-US" dirty="0"/>
              <a:t>United Kingdom G-Cloud Impact Level 2 Accreditation</a:t>
            </a:r>
          </a:p>
          <a:p>
            <a:pPr lvl="1"/>
            <a:r>
              <a:rPr lang="en-US" dirty="0"/>
              <a:t>HIPAA Business Associate Agreement (BAA)</a:t>
            </a:r>
          </a:p>
          <a:p>
            <a:pPr lvl="1"/>
            <a:r>
              <a:rPr lang="en-US" dirty="0"/>
              <a:t>Family Educational Rights and Privacy Act (FERPA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Malicious </a:t>
            </a:r>
            <a:r>
              <a:rPr lang="en-US" dirty="0" smtClean="0"/>
              <a:t>Insiders: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47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The public cloud is…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Denial of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0292" y="1196925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28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3675" y="1138133"/>
            <a:ext cx="52132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The public cloud is…well, public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Service endpoints are subject to DDOS attacks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Customer applications are subject to targeted DDOS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Cloud outages are a form of DOS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Denial of Service</a:t>
            </a:r>
            <a:endParaRPr lang="en-US" dirty="0"/>
          </a:p>
        </p:txBody>
      </p:sp>
      <p:sp>
        <p:nvSpPr>
          <p:cNvPr id="15" name="AutoShape 12"/>
          <p:cNvSpPr>
            <a:spLocks noChangeAspect="1" noChangeArrowheads="1" noTextEdit="1"/>
          </p:cNvSpPr>
          <p:nvPr/>
        </p:nvSpPr>
        <p:spPr bwMode="auto">
          <a:xfrm>
            <a:off x="4679404" y="2491491"/>
            <a:ext cx="7512596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4828751" y="2620684"/>
            <a:ext cx="7363249" cy="3973676"/>
          </a:xfrm>
          <a:custGeom>
            <a:avLst/>
            <a:gdLst>
              <a:gd name="T0" fmla="*/ 800 w 800"/>
              <a:gd name="T1" fmla="*/ 404 h 497"/>
              <a:gd name="T2" fmla="*/ 707 w 800"/>
              <a:gd name="T3" fmla="*/ 312 h 497"/>
              <a:gd name="T4" fmla="*/ 696 w 800"/>
              <a:gd name="T5" fmla="*/ 312 h 497"/>
              <a:gd name="T6" fmla="*/ 705 w 800"/>
              <a:gd name="T7" fmla="*/ 247 h 497"/>
              <a:gd name="T8" fmla="*/ 458 w 800"/>
              <a:gd name="T9" fmla="*/ 0 h 497"/>
              <a:gd name="T10" fmla="*/ 224 w 800"/>
              <a:gd name="T11" fmla="*/ 169 h 497"/>
              <a:gd name="T12" fmla="*/ 169 w 800"/>
              <a:gd name="T13" fmla="*/ 159 h 497"/>
              <a:gd name="T14" fmla="*/ 0 w 800"/>
              <a:gd name="T15" fmla="*/ 328 h 497"/>
              <a:gd name="T16" fmla="*/ 169 w 800"/>
              <a:gd name="T17" fmla="*/ 497 h 497"/>
              <a:gd name="T18" fmla="*/ 169 w 800"/>
              <a:gd name="T19" fmla="*/ 497 h 497"/>
              <a:gd name="T20" fmla="*/ 169 w 800"/>
              <a:gd name="T21" fmla="*/ 497 h 497"/>
              <a:gd name="T22" fmla="*/ 715 w 800"/>
              <a:gd name="T23" fmla="*/ 497 h 497"/>
              <a:gd name="T24" fmla="*/ 715 w 800"/>
              <a:gd name="T25" fmla="*/ 496 h 497"/>
              <a:gd name="T26" fmla="*/ 800 w 800"/>
              <a:gd name="T27" fmla="*/ 40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0" h="497">
                <a:moveTo>
                  <a:pt x="800" y="404"/>
                </a:moveTo>
                <a:cubicBezTo>
                  <a:pt x="800" y="353"/>
                  <a:pt x="758" y="312"/>
                  <a:pt x="707" y="312"/>
                </a:cubicBezTo>
                <a:cubicBezTo>
                  <a:pt x="703" y="312"/>
                  <a:pt x="700" y="312"/>
                  <a:pt x="696" y="312"/>
                </a:cubicBezTo>
                <a:cubicBezTo>
                  <a:pt x="702" y="292"/>
                  <a:pt x="705" y="270"/>
                  <a:pt x="705" y="247"/>
                </a:cubicBezTo>
                <a:cubicBezTo>
                  <a:pt x="705" y="111"/>
                  <a:pt x="594" y="0"/>
                  <a:pt x="458" y="0"/>
                </a:cubicBezTo>
                <a:cubicBezTo>
                  <a:pt x="349" y="0"/>
                  <a:pt x="257" y="71"/>
                  <a:pt x="224" y="169"/>
                </a:cubicBezTo>
                <a:cubicBezTo>
                  <a:pt x="207" y="163"/>
                  <a:pt x="188" y="159"/>
                  <a:pt x="169" y="159"/>
                </a:cubicBezTo>
                <a:cubicBezTo>
                  <a:pt x="76" y="159"/>
                  <a:pt x="0" y="235"/>
                  <a:pt x="0" y="328"/>
                </a:cubicBezTo>
                <a:cubicBezTo>
                  <a:pt x="0" y="421"/>
                  <a:pt x="76" y="497"/>
                  <a:pt x="169" y="497"/>
                </a:cubicBezTo>
                <a:cubicBezTo>
                  <a:pt x="169" y="497"/>
                  <a:pt x="169" y="497"/>
                  <a:pt x="169" y="497"/>
                </a:cubicBezTo>
                <a:lnTo>
                  <a:pt x="169" y="497"/>
                </a:lnTo>
                <a:lnTo>
                  <a:pt x="715" y="497"/>
                </a:lnTo>
                <a:lnTo>
                  <a:pt x="715" y="496"/>
                </a:lnTo>
                <a:cubicBezTo>
                  <a:pt x="762" y="492"/>
                  <a:pt x="800" y="453"/>
                  <a:pt x="800" y="404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339575" y="5427349"/>
            <a:ext cx="5041900" cy="833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7"/>
          <p:cNvGrpSpPr>
            <a:grpSpLocks noChangeAspect="1"/>
          </p:cNvGrpSpPr>
          <p:nvPr/>
        </p:nvGrpSpPr>
        <p:grpSpPr bwMode="auto">
          <a:xfrm>
            <a:off x="6414604" y="5531493"/>
            <a:ext cx="590029" cy="628650"/>
            <a:chOff x="6355" y="2285"/>
            <a:chExt cx="390" cy="396"/>
          </a:xfrm>
        </p:grpSpPr>
        <p:sp>
          <p:nvSpPr>
            <p:cNvPr id="9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17"/>
          <p:cNvGrpSpPr>
            <a:grpSpLocks noChangeAspect="1"/>
          </p:cNvGrpSpPr>
          <p:nvPr/>
        </p:nvGrpSpPr>
        <p:grpSpPr bwMode="auto">
          <a:xfrm>
            <a:off x="7113200" y="5531493"/>
            <a:ext cx="590029" cy="628650"/>
            <a:chOff x="6355" y="2285"/>
            <a:chExt cx="390" cy="396"/>
          </a:xfrm>
        </p:grpSpPr>
        <p:sp>
          <p:nvSpPr>
            <p:cNvPr id="9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7"/>
          <p:cNvGrpSpPr>
            <a:grpSpLocks noChangeAspect="1"/>
          </p:cNvGrpSpPr>
          <p:nvPr/>
        </p:nvGrpSpPr>
        <p:grpSpPr bwMode="auto">
          <a:xfrm>
            <a:off x="7783277" y="5526731"/>
            <a:ext cx="590029" cy="628650"/>
            <a:chOff x="6355" y="2285"/>
            <a:chExt cx="390" cy="396"/>
          </a:xfrm>
        </p:grpSpPr>
        <p:sp>
          <p:nvSpPr>
            <p:cNvPr id="91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17"/>
          <p:cNvGrpSpPr>
            <a:grpSpLocks noChangeAspect="1"/>
          </p:cNvGrpSpPr>
          <p:nvPr/>
        </p:nvGrpSpPr>
        <p:grpSpPr bwMode="auto">
          <a:xfrm>
            <a:off x="8481873" y="5526731"/>
            <a:ext cx="590029" cy="628650"/>
            <a:chOff x="6355" y="2285"/>
            <a:chExt cx="390" cy="396"/>
          </a:xfrm>
        </p:grpSpPr>
        <p:sp>
          <p:nvSpPr>
            <p:cNvPr id="8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9198786" y="5526731"/>
            <a:ext cx="479088" cy="623888"/>
            <a:chOff x="2747" y="3443"/>
            <a:chExt cx="307" cy="381"/>
          </a:xfrm>
        </p:grpSpPr>
        <p:sp>
          <p:nvSpPr>
            <p:cNvPr id="7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9743417" y="5526731"/>
            <a:ext cx="479088" cy="623888"/>
            <a:chOff x="2747" y="3443"/>
            <a:chExt cx="307" cy="381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0264639" y="5526731"/>
            <a:ext cx="479088" cy="623888"/>
            <a:chOff x="2747" y="3443"/>
            <a:chExt cx="307" cy="381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10784921" y="5526731"/>
            <a:ext cx="479088" cy="623888"/>
            <a:chOff x="2747" y="3443"/>
            <a:chExt cx="307" cy="381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559000" y="4404988"/>
            <a:ext cx="1254407" cy="92599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" name="Rectangle 134"/>
          <p:cNvSpPr/>
          <p:nvPr/>
        </p:nvSpPr>
        <p:spPr>
          <a:xfrm>
            <a:off x="6196417" y="4433197"/>
            <a:ext cx="604279" cy="553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31" name="Group 130"/>
          <p:cNvGrpSpPr/>
          <p:nvPr/>
        </p:nvGrpSpPr>
        <p:grpSpPr>
          <a:xfrm>
            <a:off x="5570069" y="4422928"/>
            <a:ext cx="610423" cy="563805"/>
            <a:chOff x="5823886" y="973364"/>
            <a:chExt cx="1011087" cy="815583"/>
          </a:xfrm>
        </p:grpSpPr>
        <p:sp>
          <p:nvSpPr>
            <p:cNvPr id="133" name="Rectangle 132"/>
            <p:cNvSpPr/>
            <p:nvPr/>
          </p:nvSpPr>
          <p:spPr>
            <a:xfrm>
              <a:off x="5834063" y="988219"/>
              <a:ext cx="1000910" cy="80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34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886" y="973364"/>
              <a:ext cx="1010869" cy="81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2" name="Rectangle 131"/>
          <p:cNvSpPr/>
          <p:nvPr/>
        </p:nvSpPr>
        <p:spPr>
          <a:xfrm>
            <a:off x="5595724" y="5017499"/>
            <a:ext cx="1182341" cy="29171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Hypervisor</a:t>
            </a:r>
            <a:endParaRPr lang="en-US" sz="14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6859704" y="4404988"/>
            <a:ext cx="1254407" cy="925995"/>
            <a:chOff x="2090314" y="1707356"/>
            <a:chExt cx="1364506" cy="1007269"/>
          </a:xfrm>
        </p:grpSpPr>
        <p:sp>
          <p:nvSpPr>
            <p:cNvPr id="121" name="Rectangle 120"/>
            <p:cNvSpPr/>
            <p:nvPr/>
          </p:nvSpPr>
          <p:spPr>
            <a:xfrm>
              <a:off x="2090314" y="1707356"/>
              <a:ext cx="1364506" cy="10072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776994" y="1726871"/>
              <a:ext cx="664000" cy="613290"/>
              <a:chOff x="5823886" y="973364"/>
              <a:chExt cx="1011087" cy="815583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834063" y="988219"/>
                <a:ext cx="1000910" cy="80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28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3886" y="973364"/>
                <a:ext cx="1010869" cy="8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2102354" y="1726871"/>
              <a:ext cx="664000" cy="613290"/>
              <a:chOff x="5823886" y="973364"/>
              <a:chExt cx="1011087" cy="815583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834063" y="988219"/>
                <a:ext cx="1000910" cy="80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26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3886" y="973364"/>
                <a:ext cx="1010869" cy="8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4" name="Rectangle 123"/>
            <p:cNvSpPr/>
            <p:nvPr/>
          </p:nvSpPr>
          <p:spPr>
            <a:xfrm>
              <a:off x="2130261" y="2373627"/>
              <a:ext cx="1286115" cy="3173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Hypervisor</a:t>
              </a:r>
              <a:endParaRPr lang="en-US" sz="14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172588" y="4404988"/>
            <a:ext cx="1254407" cy="925995"/>
            <a:chOff x="2090314" y="1707356"/>
            <a:chExt cx="1364506" cy="1007269"/>
          </a:xfrm>
        </p:grpSpPr>
        <p:sp>
          <p:nvSpPr>
            <p:cNvPr id="113" name="Rectangle 112"/>
            <p:cNvSpPr/>
            <p:nvPr/>
          </p:nvSpPr>
          <p:spPr>
            <a:xfrm>
              <a:off x="2090314" y="1707356"/>
              <a:ext cx="1364506" cy="10072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2776994" y="1726871"/>
              <a:ext cx="664000" cy="613290"/>
              <a:chOff x="5823886" y="973364"/>
              <a:chExt cx="1011087" cy="815583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834063" y="988219"/>
                <a:ext cx="1000910" cy="80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20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3886" y="973364"/>
                <a:ext cx="1010869" cy="8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" name="Group 114"/>
            <p:cNvGrpSpPr/>
            <p:nvPr/>
          </p:nvGrpSpPr>
          <p:grpSpPr>
            <a:xfrm>
              <a:off x="2102354" y="1726871"/>
              <a:ext cx="664000" cy="613290"/>
              <a:chOff x="5823886" y="973364"/>
              <a:chExt cx="1011087" cy="815583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34063" y="988219"/>
                <a:ext cx="1000910" cy="800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pic>
            <p:nvPicPr>
              <p:cNvPr id="118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3886" y="973364"/>
                <a:ext cx="1010869" cy="8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6" name="Rectangle 115"/>
            <p:cNvSpPr/>
            <p:nvPr/>
          </p:nvSpPr>
          <p:spPr>
            <a:xfrm>
              <a:off x="2130261" y="2373627"/>
              <a:ext cx="1286115" cy="3173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Hypervisor</a:t>
              </a:r>
              <a:endParaRPr lang="en-US" sz="140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9516447" y="4379355"/>
            <a:ext cx="1826244" cy="957919"/>
            <a:chOff x="9376120" y="3895348"/>
            <a:chExt cx="1826244" cy="957919"/>
          </a:xfrm>
        </p:grpSpPr>
        <p:grpSp>
          <p:nvGrpSpPr>
            <p:cNvPr id="138" name="Group 137"/>
            <p:cNvGrpSpPr/>
            <p:nvPr/>
          </p:nvGrpSpPr>
          <p:grpSpPr>
            <a:xfrm>
              <a:off x="10440033" y="3896952"/>
              <a:ext cx="414337" cy="529992"/>
              <a:chOff x="5539490" y="1412370"/>
              <a:chExt cx="414337" cy="529992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4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9" name="Group 138"/>
            <p:cNvGrpSpPr/>
            <p:nvPr/>
          </p:nvGrpSpPr>
          <p:grpSpPr>
            <a:xfrm>
              <a:off x="10603783" y="4125512"/>
              <a:ext cx="414337" cy="529992"/>
              <a:chOff x="5539490" y="1412370"/>
              <a:chExt cx="414337" cy="529992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0" name="Group 139"/>
            <p:cNvGrpSpPr/>
            <p:nvPr/>
          </p:nvGrpSpPr>
          <p:grpSpPr>
            <a:xfrm>
              <a:off x="10788027" y="4320786"/>
              <a:ext cx="414337" cy="529992"/>
              <a:chOff x="5539490" y="1412370"/>
              <a:chExt cx="414337" cy="529992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1" name="Group 140"/>
            <p:cNvGrpSpPr/>
            <p:nvPr/>
          </p:nvGrpSpPr>
          <p:grpSpPr>
            <a:xfrm>
              <a:off x="9952914" y="3899441"/>
              <a:ext cx="414337" cy="529992"/>
              <a:chOff x="5539490" y="1412370"/>
              <a:chExt cx="414337" cy="529992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8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2" name="Group 141"/>
            <p:cNvGrpSpPr/>
            <p:nvPr/>
          </p:nvGrpSpPr>
          <p:grpSpPr>
            <a:xfrm>
              <a:off x="10116664" y="4128001"/>
              <a:ext cx="414337" cy="529992"/>
              <a:chOff x="5539490" y="1412370"/>
              <a:chExt cx="414337" cy="529992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6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" name="Group 142"/>
            <p:cNvGrpSpPr/>
            <p:nvPr/>
          </p:nvGrpSpPr>
          <p:grpSpPr>
            <a:xfrm>
              <a:off x="10300908" y="4323275"/>
              <a:ext cx="414337" cy="529992"/>
              <a:chOff x="5539490" y="1412370"/>
              <a:chExt cx="414337" cy="529992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4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4" name="Group 143"/>
            <p:cNvGrpSpPr/>
            <p:nvPr/>
          </p:nvGrpSpPr>
          <p:grpSpPr>
            <a:xfrm>
              <a:off x="9376120" y="3895348"/>
              <a:ext cx="414337" cy="549995"/>
              <a:chOff x="5539490" y="1412370"/>
              <a:chExt cx="414337" cy="549995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36902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5" name="Group 144"/>
            <p:cNvGrpSpPr/>
            <p:nvPr/>
          </p:nvGrpSpPr>
          <p:grpSpPr>
            <a:xfrm>
              <a:off x="9539870" y="4108668"/>
              <a:ext cx="414337" cy="529992"/>
              <a:chOff x="5539490" y="1412370"/>
              <a:chExt cx="414337" cy="529992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0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6" name="Group 145"/>
            <p:cNvGrpSpPr/>
            <p:nvPr/>
          </p:nvGrpSpPr>
          <p:grpSpPr>
            <a:xfrm>
              <a:off x="9724114" y="4303942"/>
              <a:ext cx="414337" cy="529992"/>
              <a:chOff x="5539490" y="1412370"/>
              <a:chExt cx="414337" cy="529992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5" name="Rectangle 164"/>
          <p:cNvSpPr/>
          <p:nvPr/>
        </p:nvSpPr>
        <p:spPr>
          <a:xfrm>
            <a:off x="5522029" y="3907938"/>
            <a:ext cx="5859446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 APIs</a:t>
            </a:r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 flipH="1">
            <a:off x="5577113" y="1032794"/>
            <a:ext cx="4684357" cy="2868234"/>
            <a:chOff x="5941598" y="539955"/>
            <a:chExt cx="4650672" cy="2868234"/>
          </a:xfrm>
        </p:grpSpPr>
        <p:grpSp>
          <p:nvGrpSpPr>
            <p:cNvPr id="183" name="Group 8"/>
            <p:cNvGrpSpPr>
              <a:grpSpLocks noChangeAspect="1"/>
            </p:cNvGrpSpPr>
            <p:nvPr/>
          </p:nvGrpSpPr>
          <p:grpSpPr bwMode="auto">
            <a:xfrm>
              <a:off x="9982455" y="1181668"/>
              <a:ext cx="313325" cy="322175"/>
              <a:chOff x="4231" y="2587"/>
              <a:chExt cx="310" cy="327"/>
            </a:xfrm>
            <a:solidFill>
              <a:srgbClr val="FF0000"/>
            </a:solidFill>
          </p:grpSpPr>
          <p:sp>
            <p:nvSpPr>
              <p:cNvPr id="208" name="Freeform 9"/>
              <p:cNvSpPr>
                <a:spLocks/>
              </p:cNvSpPr>
              <p:nvPr/>
            </p:nvSpPr>
            <p:spPr bwMode="auto">
              <a:xfrm>
                <a:off x="4310" y="2587"/>
                <a:ext cx="189" cy="203"/>
              </a:xfrm>
              <a:custGeom>
                <a:avLst/>
                <a:gdLst>
                  <a:gd name="T0" fmla="*/ 126 w 332"/>
                  <a:gd name="T1" fmla="*/ 19 h 361"/>
                  <a:gd name="T2" fmla="*/ 22 w 332"/>
                  <a:gd name="T3" fmla="*/ 216 h 361"/>
                  <a:gd name="T4" fmla="*/ 206 w 332"/>
                  <a:gd name="T5" fmla="*/ 341 h 361"/>
                  <a:gd name="T6" fmla="*/ 310 w 332"/>
                  <a:gd name="T7" fmla="*/ 144 h 361"/>
                  <a:gd name="T8" fmla="*/ 126 w 332"/>
                  <a:gd name="T9" fmla="*/ 1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61">
                    <a:moveTo>
                      <a:pt x="126" y="19"/>
                    </a:moveTo>
                    <a:cubicBezTo>
                      <a:pt x="46" y="39"/>
                      <a:pt x="0" y="127"/>
                      <a:pt x="22" y="216"/>
                    </a:cubicBezTo>
                    <a:cubicBezTo>
                      <a:pt x="44" y="305"/>
                      <a:pt x="126" y="361"/>
                      <a:pt x="206" y="341"/>
                    </a:cubicBezTo>
                    <a:cubicBezTo>
                      <a:pt x="285" y="321"/>
                      <a:pt x="332" y="233"/>
                      <a:pt x="310" y="144"/>
                    </a:cubicBezTo>
                    <a:cubicBezTo>
                      <a:pt x="288" y="55"/>
                      <a:pt x="205" y="0"/>
                      <a:pt x="126" y="19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0"/>
              <p:cNvSpPr>
                <a:spLocks/>
              </p:cNvSpPr>
              <p:nvPr/>
            </p:nvSpPr>
            <p:spPr bwMode="auto">
              <a:xfrm>
                <a:off x="4231" y="2782"/>
                <a:ext cx="310" cy="132"/>
              </a:xfrm>
              <a:custGeom>
                <a:avLst/>
                <a:gdLst>
                  <a:gd name="T0" fmla="*/ 435 w 544"/>
                  <a:gd name="T1" fmla="*/ 18 h 234"/>
                  <a:gd name="T2" fmla="*/ 381 w 544"/>
                  <a:gd name="T3" fmla="*/ 56 h 234"/>
                  <a:gd name="T4" fmla="*/ 271 w 544"/>
                  <a:gd name="T5" fmla="*/ 56 h 234"/>
                  <a:gd name="T6" fmla="*/ 143 w 544"/>
                  <a:gd name="T7" fmla="*/ 0 h 234"/>
                  <a:gd name="T8" fmla="*/ 0 w 544"/>
                  <a:gd name="T9" fmla="*/ 234 h 234"/>
                  <a:gd name="T10" fmla="*/ 544 w 544"/>
                  <a:gd name="T11" fmla="*/ 234 h 234"/>
                  <a:gd name="T12" fmla="*/ 508 w 544"/>
                  <a:gd name="T13" fmla="*/ 86 h 234"/>
                  <a:gd name="T14" fmla="*/ 435 w 544"/>
                  <a:gd name="T15" fmla="*/ 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4" h="234">
                    <a:moveTo>
                      <a:pt x="435" y="18"/>
                    </a:moveTo>
                    <a:cubicBezTo>
                      <a:pt x="420" y="17"/>
                      <a:pt x="403" y="46"/>
                      <a:pt x="381" y="56"/>
                    </a:cubicBezTo>
                    <a:cubicBezTo>
                      <a:pt x="359" y="66"/>
                      <a:pt x="335" y="87"/>
                      <a:pt x="271" y="56"/>
                    </a:cubicBezTo>
                    <a:cubicBezTo>
                      <a:pt x="207" y="25"/>
                      <a:pt x="197" y="0"/>
                      <a:pt x="143" y="0"/>
                    </a:cubicBezTo>
                    <a:cubicBezTo>
                      <a:pt x="89" y="0"/>
                      <a:pt x="2" y="95"/>
                      <a:pt x="0" y="234"/>
                    </a:cubicBezTo>
                    <a:lnTo>
                      <a:pt x="544" y="234"/>
                    </a:lnTo>
                    <a:cubicBezTo>
                      <a:pt x="543" y="234"/>
                      <a:pt x="538" y="139"/>
                      <a:pt x="508" y="86"/>
                    </a:cubicBezTo>
                    <a:cubicBezTo>
                      <a:pt x="470" y="20"/>
                      <a:pt x="450" y="19"/>
                      <a:pt x="435" y="1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9631879" y="740157"/>
              <a:ext cx="960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Attacker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41598" y="918206"/>
              <a:ext cx="50007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6871374" y="539955"/>
              <a:ext cx="1276349" cy="1114018"/>
              <a:chOff x="49362" y="2339452"/>
              <a:chExt cx="1146661" cy="1114018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73673" y="2356224"/>
                <a:ext cx="992187" cy="1097246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7" name="Group 4"/>
              <p:cNvGrpSpPr>
                <a:grpSpLocks noChangeAspect="1"/>
              </p:cNvGrpSpPr>
              <p:nvPr/>
            </p:nvGrpSpPr>
            <p:grpSpPr bwMode="auto">
              <a:xfrm>
                <a:off x="445134" y="2709689"/>
                <a:ext cx="449263" cy="698500"/>
                <a:chOff x="158" y="1549"/>
                <a:chExt cx="283" cy="440"/>
              </a:xfrm>
            </p:grpSpPr>
            <p:sp>
              <p:nvSpPr>
                <p:cNvPr id="19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58" y="1549"/>
                  <a:ext cx="283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5"/>
                <p:cNvSpPr>
                  <a:spLocks noEditPoints="1"/>
                </p:cNvSpPr>
                <p:nvPr/>
              </p:nvSpPr>
              <p:spPr bwMode="auto">
                <a:xfrm>
                  <a:off x="167" y="1558"/>
                  <a:ext cx="271" cy="425"/>
                </a:xfrm>
                <a:custGeom>
                  <a:avLst/>
                  <a:gdLst>
                    <a:gd name="T0" fmla="*/ 139 w 271"/>
                    <a:gd name="T1" fmla="*/ 425 h 425"/>
                    <a:gd name="T2" fmla="*/ 0 w 271"/>
                    <a:gd name="T3" fmla="*/ 0 h 425"/>
                    <a:gd name="T4" fmla="*/ 115 w 271"/>
                    <a:gd name="T5" fmla="*/ 180 h 425"/>
                    <a:gd name="T6" fmla="*/ 78 w 271"/>
                    <a:gd name="T7" fmla="*/ 143 h 425"/>
                    <a:gd name="T8" fmla="*/ 115 w 271"/>
                    <a:gd name="T9" fmla="*/ 180 h 425"/>
                    <a:gd name="T10" fmla="*/ 22 w 271"/>
                    <a:gd name="T11" fmla="*/ 88 h 425"/>
                    <a:gd name="T12" fmla="*/ 59 w 271"/>
                    <a:gd name="T13" fmla="*/ 125 h 425"/>
                    <a:gd name="T14" fmla="*/ 78 w 271"/>
                    <a:gd name="T15" fmla="*/ 125 h 425"/>
                    <a:gd name="T16" fmla="*/ 115 w 271"/>
                    <a:gd name="T17" fmla="*/ 88 h 425"/>
                    <a:gd name="T18" fmla="*/ 78 w 271"/>
                    <a:gd name="T19" fmla="*/ 125 h 425"/>
                    <a:gd name="T20" fmla="*/ 115 w 271"/>
                    <a:gd name="T21" fmla="*/ 34 h 425"/>
                    <a:gd name="T22" fmla="*/ 78 w 271"/>
                    <a:gd name="T23" fmla="*/ 70 h 425"/>
                    <a:gd name="T24" fmla="*/ 22 w 271"/>
                    <a:gd name="T25" fmla="*/ 34 h 425"/>
                    <a:gd name="T26" fmla="*/ 59 w 271"/>
                    <a:gd name="T27" fmla="*/ 70 h 425"/>
                    <a:gd name="T28" fmla="*/ 22 w 271"/>
                    <a:gd name="T29" fmla="*/ 34 h 425"/>
                    <a:gd name="T30" fmla="*/ 59 w 271"/>
                    <a:gd name="T31" fmla="*/ 143 h 425"/>
                    <a:gd name="T32" fmla="*/ 22 w 271"/>
                    <a:gd name="T33" fmla="*/ 180 h 425"/>
                    <a:gd name="T34" fmla="*/ 115 w 271"/>
                    <a:gd name="T35" fmla="*/ 345 h 425"/>
                    <a:gd name="T36" fmla="*/ 78 w 271"/>
                    <a:gd name="T37" fmla="*/ 308 h 425"/>
                    <a:gd name="T38" fmla="*/ 115 w 271"/>
                    <a:gd name="T39" fmla="*/ 345 h 425"/>
                    <a:gd name="T40" fmla="*/ 22 w 271"/>
                    <a:gd name="T41" fmla="*/ 254 h 425"/>
                    <a:gd name="T42" fmla="*/ 59 w 271"/>
                    <a:gd name="T43" fmla="*/ 290 h 425"/>
                    <a:gd name="T44" fmla="*/ 78 w 271"/>
                    <a:gd name="T45" fmla="*/ 290 h 425"/>
                    <a:gd name="T46" fmla="*/ 115 w 271"/>
                    <a:gd name="T47" fmla="*/ 254 h 425"/>
                    <a:gd name="T48" fmla="*/ 78 w 271"/>
                    <a:gd name="T49" fmla="*/ 290 h 425"/>
                    <a:gd name="T50" fmla="*/ 115 w 271"/>
                    <a:gd name="T51" fmla="*/ 199 h 425"/>
                    <a:gd name="T52" fmla="*/ 78 w 271"/>
                    <a:gd name="T53" fmla="*/ 235 h 425"/>
                    <a:gd name="T54" fmla="*/ 22 w 271"/>
                    <a:gd name="T55" fmla="*/ 199 h 425"/>
                    <a:gd name="T56" fmla="*/ 59 w 271"/>
                    <a:gd name="T57" fmla="*/ 235 h 425"/>
                    <a:gd name="T58" fmla="*/ 22 w 271"/>
                    <a:gd name="T59" fmla="*/ 199 h 425"/>
                    <a:gd name="T60" fmla="*/ 59 w 271"/>
                    <a:gd name="T61" fmla="*/ 308 h 425"/>
                    <a:gd name="T62" fmla="*/ 22 w 271"/>
                    <a:gd name="T63" fmla="*/ 345 h 425"/>
                    <a:gd name="T64" fmla="*/ 255 w 271"/>
                    <a:gd name="T65" fmla="*/ 139 h 425"/>
                    <a:gd name="T66" fmla="*/ 235 w 271"/>
                    <a:gd name="T67" fmla="*/ 95 h 425"/>
                    <a:gd name="T68" fmla="*/ 220 w 271"/>
                    <a:gd name="T69" fmla="*/ 53 h 425"/>
                    <a:gd name="T70" fmla="*/ 208 w 271"/>
                    <a:gd name="T71" fmla="*/ 13 h 425"/>
                    <a:gd name="T72" fmla="*/ 194 w 271"/>
                    <a:gd name="T73" fmla="*/ 53 h 425"/>
                    <a:gd name="T74" fmla="*/ 173 w 271"/>
                    <a:gd name="T75" fmla="*/ 95 h 425"/>
                    <a:gd name="T76" fmla="*/ 157 w 271"/>
                    <a:gd name="T77" fmla="*/ 139 h 425"/>
                    <a:gd name="T78" fmla="*/ 271 w 271"/>
                    <a:gd name="T79" fmla="*/ 425 h 425"/>
                    <a:gd name="T80" fmla="*/ 255 w 271"/>
                    <a:gd name="T81" fmla="*/ 139 h 425"/>
                    <a:gd name="T82" fmla="*/ 176 w 271"/>
                    <a:gd name="T83" fmla="*/ 311 h 425"/>
                    <a:gd name="T84" fmla="*/ 213 w 271"/>
                    <a:gd name="T85" fmla="*/ 274 h 425"/>
                    <a:gd name="T86" fmla="*/ 213 w 271"/>
                    <a:gd name="T87" fmla="*/ 199 h 425"/>
                    <a:gd name="T88" fmla="*/ 176 w 271"/>
                    <a:gd name="T89" fmla="*/ 162 h 425"/>
                    <a:gd name="T90" fmla="*/ 213 w 271"/>
                    <a:gd name="T91" fmla="*/ 199 h 425"/>
                    <a:gd name="T92" fmla="*/ 219 w 271"/>
                    <a:gd name="T93" fmla="*/ 255 h 425"/>
                    <a:gd name="T94" fmla="*/ 256 w 271"/>
                    <a:gd name="T95" fmla="*/ 218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1" h="425">
                      <a:moveTo>
                        <a:pt x="0" y="425"/>
                      </a:moveTo>
                      <a:lnTo>
                        <a:pt x="139" y="425"/>
                      </a:lnTo>
                      <a:lnTo>
                        <a:pt x="139" y="0"/>
                      </a:lnTo>
                      <a:lnTo>
                        <a:pt x="0" y="0"/>
                      </a:lnTo>
                      <a:lnTo>
                        <a:pt x="0" y="425"/>
                      </a:lnTo>
                      <a:close/>
                      <a:moveTo>
                        <a:pt x="115" y="180"/>
                      </a:moveTo>
                      <a:lnTo>
                        <a:pt x="78" y="180"/>
                      </a:lnTo>
                      <a:lnTo>
                        <a:pt x="78" y="143"/>
                      </a:lnTo>
                      <a:lnTo>
                        <a:pt x="115" y="143"/>
                      </a:lnTo>
                      <a:lnTo>
                        <a:pt x="115" y="180"/>
                      </a:lnTo>
                      <a:close/>
                      <a:moveTo>
                        <a:pt x="22" y="125"/>
                      </a:moveTo>
                      <a:lnTo>
                        <a:pt x="22" y="88"/>
                      </a:lnTo>
                      <a:lnTo>
                        <a:pt x="59" y="88"/>
                      </a:lnTo>
                      <a:lnTo>
                        <a:pt x="59" y="125"/>
                      </a:lnTo>
                      <a:lnTo>
                        <a:pt x="22" y="125"/>
                      </a:lnTo>
                      <a:close/>
                      <a:moveTo>
                        <a:pt x="78" y="125"/>
                      </a:moveTo>
                      <a:lnTo>
                        <a:pt x="78" y="88"/>
                      </a:lnTo>
                      <a:lnTo>
                        <a:pt x="115" y="88"/>
                      </a:lnTo>
                      <a:lnTo>
                        <a:pt x="115" y="125"/>
                      </a:lnTo>
                      <a:lnTo>
                        <a:pt x="78" y="125"/>
                      </a:lnTo>
                      <a:close/>
                      <a:moveTo>
                        <a:pt x="78" y="34"/>
                      </a:moveTo>
                      <a:lnTo>
                        <a:pt x="115" y="34"/>
                      </a:lnTo>
                      <a:lnTo>
                        <a:pt x="115" y="70"/>
                      </a:lnTo>
                      <a:lnTo>
                        <a:pt x="78" y="70"/>
                      </a:lnTo>
                      <a:lnTo>
                        <a:pt x="78" y="34"/>
                      </a:lnTo>
                      <a:close/>
                      <a:moveTo>
                        <a:pt x="22" y="34"/>
                      </a:moveTo>
                      <a:lnTo>
                        <a:pt x="59" y="34"/>
                      </a:lnTo>
                      <a:lnTo>
                        <a:pt x="59" y="70"/>
                      </a:lnTo>
                      <a:lnTo>
                        <a:pt x="22" y="70"/>
                      </a:lnTo>
                      <a:lnTo>
                        <a:pt x="22" y="34"/>
                      </a:lnTo>
                      <a:close/>
                      <a:moveTo>
                        <a:pt x="22" y="143"/>
                      </a:moveTo>
                      <a:lnTo>
                        <a:pt x="59" y="143"/>
                      </a:lnTo>
                      <a:lnTo>
                        <a:pt x="59" y="180"/>
                      </a:lnTo>
                      <a:lnTo>
                        <a:pt x="22" y="180"/>
                      </a:lnTo>
                      <a:lnTo>
                        <a:pt x="22" y="143"/>
                      </a:lnTo>
                      <a:close/>
                      <a:moveTo>
                        <a:pt x="115" y="345"/>
                      </a:moveTo>
                      <a:lnTo>
                        <a:pt x="78" y="345"/>
                      </a:lnTo>
                      <a:lnTo>
                        <a:pt x="78" y="308"/>
                      </a:lnTo>
                      <a:lnTo>
                        <a:pt x="115" y="308"/>
                      </a:lnTo>
                      <a:lnTo>
                        <a:pt x="115" y="345"/>
                      </a:lnTo>
                      <a:close/>
                      <a:moveTo>
                        <a:pt x="22" y="290"/>
                      </a:moveTo>
                      <a:lnTo>
                        <a:pt x="22" y="254"/>
                      </a:lnTo>
                      <a:lnTo>
                        <a:pt x="59" y="254"/>
                      </a:lnTo>
                      <a:lnTo>
                        <a:pt x="59" y="290"/>
                      </a:lnTo>
                      <a:lnTo>
                        <a:pt x="22" y="290"/>
                      </a:lnTo>
                      <a:close/>
                      <a:moveTo>
                        <a:pt x="78" y="290"/>
                      </a:moveTo>
                      <a:lnTo>
                        <a:pt x="78" y="254"/>
                      </a:lnTo>
                      <a:lnTo>
                        <a:pt x="115" y="254"/>
                      </a:lnTo>
                      <a:lnTo>
                        <a:pt x="115" y="290"/>
                      </a:lnTo>
                      <a:lnTo>
                        <a:pt x="78" y="290"/>
                      </a:lnTo>
                      <a:close/>
                      <a:moveTo>
                        <a:pt x="78" y="199"/>
                      </a:moveTo>
                      <a:lnTo>
                        <a:pt x="115" y="199"/>
                      </a:lnTo>
                      <a:lnTo>
                        <a:pt x="115" y="235"/>
                      </a:lnTo>
                      <a:lnTo>
                        <a:pt x="78" y="235"/>
                      </a:lnTo>
                      <a:lnTo>
                        <a:pt x="78" y="199"/>
                      </a:lnTo>
                      <a:close/>
                      <a:moveTo>
                        <a:pt x="22" y="199"/>
                      </a:moveTo>
                      <a:lnTo>
                        <a:pt x="59" y="199"/>
                      </a:lnTo>
                      <a:lnTo>
                        <a:pt x="59" y="235"/>
                      </a:lnTo>
                      <a:lnTo>
                        <a:pt x="22" y="235"/>
                      </a:lnTo>
                      <a:lnTo>
                        <a:pt x="22" y="199"/>
                      </a:lnTo>
                      <a:close/>
                      <a:moveTo>
                        <a:pt x="22" y="308"/>
                      </a:moveTo>
                      <a:lnTo>
                        <a:pt x="59" y="308"/>
                      </a:lnTo>
                      <a:lnTo>
                        <a:pt x="59" y="345"/>
                      </a:lnTo>
                      <a:lnTo>
                        <a:pt x="22" y="345"/>
                      </a:lnTo>
                      <a:lnTo>
                        <a:pt x="22" y="308"/>
                      </a:lnTo>
                      <a:close/>
                      <a:moveTo>
                        <a:pt x="255" y="139"/>
                      </a:moveTo>
                      <a:lnTo>
                        <a:pt x="255" y="95"/>
                      </a:lnTo>
                      <a:lnTo>
                        <a:pt x="235" y="95"/>
                      </a:lnTo>
                      <a:lnTo>
                        <a:pt x="235" y="53"/>
                      </a:lnTo>
                      <a:lnTo>
                        <a:pt x="220" y="53"/>
                      </a:lnTo>
                      <a:lnTo>
                        <a:pt x="220" y="13"/>
                      </a:lnTo>
                      <a:lnTo>
                        <a:pt x="208" y="13"/>
                      </a:lnTo>
                      <a:lnTo>
                        <a:pt x="208" y="53"/>
                      </a:lnTo>
                      <a:lnTo>
                        <a:pt x="194" y="53"/>
                      </a:lnTo>
                      <a:lnTo>
                        <a:pt x="194" y="95"/>
                      </a:lnTo>
                      <a:lnTo>
                        <a:pt x="173" y="95"/>
                      </a:lnTo>
                      <a:lnTo>
                        <a:pt x="173" y="139"/>
                      </a:lnTo>
                      <a:lnTo>
                        <a:pt x="157" y="139"/>
                      </a:lnTo>
                      <a:lnTo>
                        <a:pt x="157" y="425"/>
                      </a:lnTo>
                      <a:lnTo>
                        <a:pt x="271" y="425"/>
                      </a:lnTo>
                      <a:lnTo>
                        <a:pt x="271" y="139"/>
                      </a:lnTo>
                      <a:lnTo>
                        <a:pt x="255" y="139"/>
                      </a:lnTo>
                      <a:close/>
                      <a:moveTo>
                        <a:pt x="213" y="311"/>
                      </a:moveTo>
                      <a:lnTo>
                        <a:pt x="176" y="311"/>
                      </a:lnTo>
                      <a:lnTo>
                        <a:pt x="176" y="274"/>
                      </a:lnTo>
                      <a:lnTo>
                        <a:pt x="213" y="274"/>
                      </a:lnTo>
                      <a:lnTo>
                        <a:pt x="213" y="311"/>
                      </a:lnTo>
                      <a:close/>
                      <a:moveTo>
                        <a:pt x="213" y="199"/>
                      </a:moveTo>
                      <a:lnTo>
                        <a:pt x="176" y="199"/>
                      </a:lnTo>
                      <a:lnTo>
                        <a:pt x="176" y="162"/>
                      </a:lnTo>
                      <a:lnTo>
                        <a:pt x="213" y="162"/>
                      </a:lnTo>
                      <a:lnTo>
                        <a:pt x="213" y="199"/>
                      </a:lnTo>
                      <a:close/>
                      <a:moveTo>
                        <a:pt x="256" y="255"/>
                      </a:moveTo>
                      <a:lnTo>
                        <a:pt x="219" y="255"/>
                      </a:lnTo>
                      <a:lnTo>
                        <a:pt x="219" y="218"/>
                      </a:lnTo>
                      <a:lnTo>
                        <a:pt x="256" y="218"/>
                      </a:lnTo>
                      <a:lnTo>
                        <a:pt x="256" y="25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8" name="TextBox 197"/>
              <p:cNvSpPr txBox="1"/>
              <p:nvPr/>
            </p:nvSpPr>
            <p:spPr>
              <a:xfrm>
                <a:off x="49362" y="2339452"/>
                <a:ext cx="11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Enterprise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91" name="Straight Connector 190"/>
            <p:cNvCxnSpPr/>
            <p:nvPr/>
          </p:nvCxnSpPr>
          <p:spPr>
            <a:xfrm>
              <a:off x="8870347" y="2712931"/>
              <a:ext cx="0" cy="695258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6" idx="2"/>
            </p:cNvCxnSpPr>
            <p:nvPr/>
          </p:nvCxnSpPr>
          <p:spPr>
            <a:xfrm>
              <a:off x="7561945" y="1653973"/>
              <a:ext cx="1308400" cy="1043869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8870346" y="2706021"/>
              <a:ext cx="80" cy="3526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8870347" y="1637040"/>
              <a:ext cx="1195479" cy="1072507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8398543" y="1918912"/>
              <a:ext cx="945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Internet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8316559" y="6246558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Datacenter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5124" name="Group 5123"/>
          <p:cNvGrpSpPr/>
          <p:nvPr/>
        </p:nvGrpSpPr>
        <p:grpSpPr>
          <a:xfrm>
            <a:off x="6060786" y="2109545"/>
            <a:ext cx="1284541" cy="1800541"/>
            <a:chOff x="6060786" y="2109545"/>
            <a:chExt cx="1284541" cy="1800541"/>
          </a:xfrm>
        </p:grpSpPr>
        <p:cxnSp>
          <p:nvCxnSpPr>
            <p:cNvPr id="5120" name="Straight Connector 5119"/>
            <p:cNvCxnSpPr/>
            <p:nvPr/>
          </p:nvCxnSpPr>
          <p:spPr>
            <a:xfrm>
              <a:off x="6060786" y="2109545"/>
              <a:ext cx="1284541" cy="11502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3" name="Straight Connector 5122"/>
            <p:cNvCxnSpPr/>
            <p:nvPr/>
          </p:nvCxnSpPr>
          <p:spPr>
            <a:xfrm>
              <a:off x="7311428" y="3205770"/>
              <a:ext cx="0" cy="70431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26" name="Straight Arrow Connector 5125"/>
          <p:cNvCxnSpPr/>
          <p:nvPr/>
        </p:nvCxnSpPr>
        <p:spPr>
          <a:xfrm>
            <a:off x="6060786" y="2129879"/>
            <a:ext cx="367434" cy="22740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AutoShape 3"/>
          <p:cNvSpPr>
            <a:spLocks noChangeAspect="1" noChangeArrowheads="1" noTextEdit="1"/>
          </p:cNvSpPr>
          <p:nvPr/>
        </p:nvSpPr>
        <p:spPr bwMode="auto">
          <a:xfrm>
            <a:off x="6189663" y="4422775"/>
            <a:ext cx="611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Freeform 5"/>
          <p:cNvSpPr>
            <a:spLocks noEditPoints="1"/>
          </p:cNvSpPr>
          <p:nvPr/>
        </p:nvSpPr>
        <p:spPr bwMode="auto">
          <a:xfrm>
            <a:off x="6396038" y="4567238"/>
            <a:ext cx="223837" cy="171450"/>
          </a:xfrm>
          <a:custGeom>
            <a:avLst/>
            <a:gdLst>
              <a:gd name="T0" fmla="*/ 0 w 141"/>
              <a:gd name="T1" fmla="*/ 108 h 108"/>
              <a:gd name="T2" fmla="*/ 141 w 141"/>
              <a:gd name="T3" fmla="*/ 108 h 108"/>
              <a:gd name="T4" fmla="*/ 141 w 141"/>
              <a:gd name="T5" fmla="*/ 0 h 108"/>
              <a:gd name="T6" fmla="*/ 0 w 141"/>
              <a:gd name="T7" fmla="*/ 0 h 108"/>
              <a:gd name="T8" fmla="*/ 0 w 141"/>
              <a:gd name="T9" fmla="*/ 108 h 108"/>
              <a:gd name="T10" fmla="*/ 102 w 141"/>
              <a:gd name="T11" fmla="*/ 77 h 108"/>
              <a:gd name="T12" fmla="*/ 75 w 141"/>
              <a:gd name="T13" fmla="*/ 94 h 108"/>
              <a:gd name="T14" fmla="*/ 75 w 141"/>
              <a:gd name="T15" fmla="*/ 59 h 108"/>
              <a:gd name="T16" fmla="*/ 102 w 141"/>
              <a:gd name="T17" fmla="*/ 42 h 108"/>
              <a:gd name="T18" fmla="*/ 102 w 141"/>
              <a:gd name="T19" fmla="*/ 77 h 108"/>
              <a:gd name="T20" fmla="*/ 73 w 141"/>
              <a:gd name="T21" fmla="*/ 19 h 108"/>
              <a:gd name="T22" fmla="*/ 99 w 141"/>
              <a:gd name="T23" fmla="*/ 37 h 108"/>
              <a:gd name="T24" fmla="*/ 73 w 141"/>
              <a:gd name="T25" fmla="*/ 54 h 108"/>
              <a:gd name="T26" fmla="*/ 46 w 141"/>
              <a:gd name="T27" fmla="*/ 37 h 108"/>
              <a:gd name="T28" fmla="*/ 73 w 141"/>
              <a:gd name="T29" fmla="*/ 19 h 108"/>
              <a:gd name="T30" fmla="*/ 44 w 141"/>
              <a:gd name="T31" fmla="*/ 42 h 108"/>
              <a:gd name="T32" fmla="*/ 70 w 141"/>
              <a:gd name="T33" fmla="*/ 59 h 108"/>
              <a:gd name="T34" fmla="*/ 70 w 141"/>
              <a:gd name="T35" fmla="*/ 94 h 108"/>
              <a:gd name="T36" fmla="*/ 44 w 141"/>
              <a:gd name="T37" fmla="*/ 77 h 108"/>
              <a:gd name="T38" fmla="*/ 44 w 141"/>
              <a:gd name="T39" fmla="*/ 4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1" h="108">
                <a:moveTo>
                  <a:pt x="0" y="108"/>
                </a:moveTo>
                <a:lnTo>
                  <a:pt x="141" y="108"/>
                </a:lnTo>
                <a:lnTo>
                  <a:pt x="141" y="0"/>
                </a:lnTo>
                <a:lnTo>
                  <a:pt x="0" y="0"/>
                </a:lnTo>
                <a:lnTo>
                  <a:pt x="0" y="108"/>
                </a:lnTo>
                <a:close/>
                <a:moveTo>
                  <a:pt x="102" y="77"/>
                </a:moveTo>
                <a:lnTo>
                  <a:pt x="75" y="94"/>
                </a:lnTo>
                <a:lnTo>
                  <a:pt x="75" y="59"/>
                </a:lnTo>
                <a:lnTo>
                  <a:pt x="102" y="42"/>
                </a:lnTo>
                <a:lnTo>
                  <a:pt x="102" y="77"/>
                </a:lnTo>
                <a:close/>
                <a:moveTo>
                  <a:pt x="73" y="19"/>
                </a:moveTo>
                <a:lnTo>
                  <a:pt x="99" y="37"/>
                </a:lnTo>
                <a:lnTo>
                  <a:pt x="73" y="54"/>
                </a:lnTo>
                <a:lnTo>
                  <a:pt x="46" y="37"/>
                </a:lnTo>
                <a:lnTo>
                  <a:pt x="73" y="19"/>
                </a:lnTo>
                <a:close/>
                <a:moveTo>
                  <a:pt x="44" y="42"/>
                </a:moveTo>
                <a:lnTo>
                  <a:pt x="70" y="59"/>
                </a:lnTo>
                <a:lnTo>
                  <a:pt x="70" y="94"/>
                </a:lnTo>
                <a:lnTo>
                  <a:pt x="44" y="77"/>
                </a:lnTo>
                <a:lnTo>
                  <a:pt x="44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Freeform 6"/>
          <p:cNvSpPr>
            <a:spLocks noEditPoints="1"/>
          </p:cNvSpPr>
          <p:nvPr/>
        </p:nvSpPr>
        <p:spPr bwMode="auto">
          <a:xfrm>
            <a:off x="6203950" y="4438650"/>
            <a:ext cx="590550" cy="544513"/>
          </a:xfrm>
          <a:custGeom>
            <a:avLst/>
            <a:gdLst>
              <a:gd name="T0" fmla="*/ 31 w 697"/>
              <a:gd name="T1" fmla="*/ 0 h 557"/>
              <a:gd name="T2" fmla="*/ 0 w 697"/>
              <a:gd name="T3" fmla="*/ 527 h 557"/>
              <a:gd name="T4" fmla="*/ 666 w 697"/>
              <a:gd name="T5" fmla="*/ 557 h 557"/>
              <a:gd name="T6" fmla="*/ 697 w 697"/>
              <a:gd name="T7" fmla="*/ 31 h 557"/>
              <a:gd name="T8" fmla="*/ 346 w 697"/>
              <a:gd name="T9" fmla="*/ 462 h 557"/>
              <a:gd name="T10" fmla="*/ 326 w 697"/>
              <a:gd name="T11" fmla="*/ 520 h 557"/>
              <a:gd name="T12" fmla="*/ 323 w 697"/>
              <a:gd name="T13" fmla="*/ 522 h 557"/>
              <a:gd name="T14" fmla="*/ 315 w 697"/>
              <a:gd name="T15" fmla="*/ 522 h 557"/>
              <a:gd name="T16" fmla="*/ 311 w 697"/>
              <a:gd name="T17" fmla="*/ 521 h 557"/>
              <a:gd name="T18" fmla="*/ 309 w 697"/>
              <a:gd name="T19" fmla="*/ 520 h 557"/>
              <a:gd name="T20" fmla="*/ 289 w 697"/>
              <a:gd name="T21" fmla="*/ 461 h 557"/>
              <a:gd name="T22" fmla="*/ 289 w 697"/>
              <a:gd name="T23" fmla="*/ 457 h 557"/>
              <a:gd name="T24" fmla="*/ 296 w 697"/>
              <a:gd name="T25" fmla="*/ 456 h 557"/>
              <a:gd name="T26" fmla="*/ 301 w 697"/>
              <a:gd name="T27" fmla="*/ 457 h 557"/>
              <a:gd name="T28" fmla="*/ 303 w 697"/>
              <a:gd name="T29" fmla="*/ 459 h 557"/>
              <a:gd name="T30" fmla="*/ 319 w 697"/>
              <a:gd name="T31" fmla="*/ 509 h 557"/>
              <a:gd name="T32" fmla="*/ 335 w 697"/>
              <a:gd name="T33" fmla="*/ 458 h 557"/>
              <a:gd name="T34" fmla="*/ 338 w 697"/>
              <a:gd name="T35" fmla="*/ 456 h 557"/>
              <a:gd name="T36" fmla="*/ 345 w 697"/>
              <a:gd name="T37" fmla="*/ 456 h 557"/>
              <a:gd name="T38" fmla="*/ 347 w 697"/>
              <a:gd name="T39" fmla="*/ 459 h 557"/>
              <a:gd name="T40" fmla="*/ 431 w 697"/>
              <a:gd name="T41" fmla="*/ 520 h 557"/>
              <a:gd name="T42" fmla="*/ 430 w 697"/>
              <a:gd name="T43" fmla="*/ 521 h 557"/>
              <a:gd name="T44" fmla="*/ 425 w 697"/>
              <a:gd name="T45" fmla="*/ 522 h 557"/>
              <a:gd name="T46" fmla="*/ 420 w 697"/>
              <a:gd name="T47" fmla="*/ 521 h 557"/>
              <a:gd name="T48" fmla="*/ 418 w 697"/>
              <a:gd name="T49" fmla="*/ 520 h 557"/>
              <a:gd name="T50" fmla="*/ 418 w 697"/>
              <a:gd name="T51" fmla="*/ 467 h 557"/>
              <a:gd name="T52" fmla="*/ 399 w 697"/>
              <a:gd name="T53" fmla="*/ 521 h 557"/>
              <a:gd name="T54" fmla="*/ 396 w 697"/>
              <a:gd name="T55" fmla="*/ 522 h 557"/>
              <a:gd name="T56" fmla="*/ 390 w 697"/>
              <a:gd name="T57" fmla="*/ 522 h 557"/>
              <a:gd name="T58" fmla="*/ 387 w 697"/>
              <a:gd name="T59" fmla="*/ 520 h 557"/>
              <a:gd name="T60" fmla="*/ 368 w 697"/>
              <a:gd name="T61" fmla="*/ 467 h 557"/>
              <a:gd name="T62" fmla="*/ 368 w 697"/>
              <a:gd name="T63" fmla="*/ 520 h 557"/>
              <a:gd name="T64" fmla="*/ 366 w 697"/>
              <a:gd name="T65" fmla="*/ 521 h 557"/>
              <a:gd name="T66" fmla="*/ 362 w 697"/>
              <a:gd name="T67" fmla="*/ 522 h 557"/>
              <a:gd name="T68" fmla="*/ 357 w 697"/>
              <a:gd name="T69" fmla="*/ 521 h 557"/>
              <a:gd name="T70" fmla="*/ 355 w 697"/>
              <a:gd name="T71" fmla="*/ 520 h 557"/>
              <a:gd name="T72" fmla="*/ 357 w 697"/>
              <a:gd name="T73" fmla="*/ 458 h 557"/>
              <a:gd name="T74" fmla="*/ 369 w 697"/>
              <a:gd name="T75" fmla="*/ 457 h 557"/>
              <a:gd name="T76" fmla="*/ 376 w 697"/>
              <a:gd name="T77" fmla="*/ 458 h 557"/>
              <a:gd name="T78" fmla="*/ 379 w 697"/>
              <a:gd name="T79" fmla="*/ 464 h 557"/>
              <a:gd name="T80" fmla="*/ 393 w 697"/>
              <a:gd name="T81" fmla="*/ 503 h 557"/>
              <a:gd name="T82" fmla="*/ 409 w 697"/>
              <a:gd name="T83" fmla="*/ 461 h 557"/>
              <a:gd name="T84" fmla="*/ 414 w 697"/>
              <a:gd name="T85" fmla="*/ 457 h 557"/>
              <a:gd name="T86" fmla="*/ 426 w 697"/>
              <a:gd name="T87" fmla="*/ 457 h 557"/>
              <a:gd name="T88" fmla="*/ 430 w 697"/>
              <a:gd name="T89" fmla="*/ 458 h 557"/>
              <a:gd name="T90" fmla="*/ 431 w 697"/>
              <a:gd name="T91" fmla="*/ 462 h 557"/>
              <a:gd name="T92" fmla="*/ 431 w 697"/>
              <a:gd name="T93" fmla="*/ 520 h 557"/>
              <a:gd name="T94" fmla="*/ 496 w 697"/>
              <a:gd name="T95" fmla="*/ 329 h 557"/>
              <a:gd name="T96" fmla="*/ 460 w 697"/>
              <a:gd name="T97" fmla="*/ 371 h 557"/>
              <a:gd name="T98" fmla="*/ 260 w 697"/>
              <a:gd name="T99" fmla="*/ 386 h 557"/>
              <a:gd name="T100" fmla="*/ 318 w 697"/>
              <a:gd name="T101" fmla="*/ 329 h 557"/>
              <a:gd name="T102" fmla="*/ 207 w 697"/>
              <a:gd name="T103" fmla="*/ 312 h 557"/>
              <a:gd name="T104" fmla="*/ 224 w 697"/>
              <a:gd name="T105" fmla="*/ 110 h 557"/>
              <a:gd name="T106" fmla="*/ 513 w 697"/>
              <a:gd name="T107" fmla="*/ 126 h 557"/>
              <a:gd name="T108" fmla="*/ 513 w 697"/>
              <a:gd name="T109" fmla="*/ 312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7" h="557">
                <a:moveTo>
                  <a:pt x="666" y="0"/>
                </a:moveTo>
                <a:lnTo>
                  <a:pt x="31" y="0"/>
                </a:lnTo>
                <a:cubicBezTo>
                  <a:pt x="14" y="0"/>
                  <a:pt x="0" y="14"/>
                  <a:pt x="0" y="31"/>
                </a:cubicBezTo>
                <a:lnTo>
                  <a:pt x="0" y="527"/>
                </a:lnTo>
                <a:cubicBezTo>
                  <a:pt x="0" y="544"/>
                  <a:pt x="14" y="557"/>
                  <a:pt x="31" y="557"/>
                </a:cubicBezTo>
                <a:lnTo>
                  <a:pt x="666" y="557"/>
                </a:lnTo>
                <a:cubicBezTo>
                  <a:pt x="683" y="557"/>
                  <a:pt x="697" y="544"/>
                  <a:pt x="697" y="527"/>
                </a:cubicBezTo>
                <a:lnTo>
                  <a:pt x="697" y="31"/>
                </a:lnTo>
                <a:cubicBezTo>
                  <a:pt x="697" y="14"/>
                  <a:pt x="683" y="0"/>
                  <a:pt x="666" y="0"/>
                </a:cubicBezTo>
                <a:close/>
                <a:moveTo>
                  <a:pt x="346" y="462"/>
                </a:moveTo>
                <a:lnTo>
                  <a:pt x="327" y="519"/>
                </a:lnTo>
                <a:cubicBezTo>
                  <a:pt x="327" y="520"/>
                  <a:pt x="327" y="520"/>
                  <a:pt x="326" y="520"/>
                </a:cubicBezTo>
                <a:cubicBezTo>
                  <a:pt x="326" y="521"/>
                  <a:pt x="326" y="521"/>
                  <a:pt x="325" y="521"/>
                </a:cubicBezTo>
                <a:cubicBezTo>
                  <a:pt x="324" y="521"/>
                  <a:pt x="324" y="522"/>
                  <a:pt x="323" y="522"/>
                </a:cubicBezTo>
                <a:cubicBezTo>
                  <a:pt x="321" y="522"/>
                  <a:pt x="320" y="522"/>
                  <a:pt x="318" y="522"/>
                </a:cubicBezTo>
                <a:cubicBezTo>
                  <a:pt x="317" y="522"/>
                  <a:pt x="316" y="522"/>
                  <a:pt x="315" y="522"/>
                </a:cubicBezTo>
                <a:cubicBezTo>
                  <a:pt x="314" y="522"/>
                  <a:pt x="313" y="522"/>
                  <a:pt x="313" y="522"/>
                </a:cubicBezTo>
                <a:cubicBezTo>
                  <a:pt x="312" y="521"/>
                  <a:pt x="311" y="521"/>
                  <a:pt x="311" y="521"/>
                </a:cubicBezTo>
                <a:cubicBezTo>
                  <a:pt x="311" y="521"/>
                  <a:pt x="310" y="521"/>
                  <a:pt x="310" y="521"/>
                </a:cubicBezTo>
                <a:cubicBezTo>
                  <a:pt x="310" y="521"/>
                  <a:pt x="309" y="520"/>
                  <a:pt x="309" y="520"/>
                </a:cubicBezTo>
                <a:cubicBezTo>
                  <a:pt x="309" y="520"/>
                  <a:pt x="309" y="519"/>
                  <a:pt x="309" y="519"/>
                </a:cubicBezTo>
                <a:lnTo>
                  <a:pt x="289" y="461"/>
                </a:lnTo>
                <a:cubicBezTo>
                  <a:pt x="289" y="460"/>
                  <a:pt x="289" y="459"/>
                  <a:pt x="289" y="459"/>
                </a:cubicBezTo>
                <a:cubicBezTo>
                  <a:pt x="289" y="458"/>
                  <a:pt x="289" y="457"/>
                  <a:pt x="289" y="457"/>
                </a:cubicBezTo>
                <a:cubicBezTo>
                  <a:pt x="290" y="457"/>
                  <a:pt x="290" y="456"/>
                  <a:pt x="291" y="456"/>
                </a:cubicBezTo>
                <a:cubicBezTo>
                  <a:pt x="292" y="456"/>
                  <a:pt x="294" y="456"/>
                  <a:pt x="296" y="456"/>
                </a:cubicBezTo>
                <a:cubicBezTo>
                  <a:pt x="297" y="456"/>
                  <a:pt x="298" y="456"/>
                  <a:pt x="299" y="456"/>
                </a:cubicBezTo>
                <a:cubicBezTo>
                  <a:pt x="300" y="456"/>
                  <a:pt x="301" y="456"/>
                  <a:pt x="301" y="457"/>
                </a:cubicBezTo>
                <a:cubicBezTo>
                  <a:pt x="302" y="457"/>
                  <a:pt x="302" y="457"/>
                  <a:pt x="302" y="457"/>
                </a:cubicBezTo>
                <a:cubicBezTo>
                  <a:pt x="302" y="458"/>
                  <a:pt x="303" y="458"/>
                  <a:pt x="303" y="459"/>
                </a:cubicBezTo>
                <a:lnTo>
                  <a:pt x="318" y="509"/>
                </a:lnTo>
                <a:lnTo>
                  <a:pt x="319" y="509"/>
                </a:lnTo>
                <a:lnTo>
                  <a:pt x="334" y="459"/>
                </a:lnTo>
                <a:cubicBezTo>
                  <a:pt x="334" y="458"/>
                  <a:pt x="334" y="458"/>
                  <a:pt x="335" y="458"/>
                </a:cubicBezTo>
                <a:cubicBezTo>
                  <a:pt x="335" y="457"/>
                  <a:pt x="335" y="457"/>
                  <a:pt x="336" y="457"/>
                </a:cubicBezTo>
                <a:cubicBezTo>
                  <a:pt x="336" y="456"/>
                  <a:pt x="337" y="456"/>
                  <a:pt x="338" y="456"/>
                </a:cubicBezTo>
                <a:cubicBezTo>
                  <a:pt x="339" y="456"/>
                  <a:pt x="340" y="456"/>
                  <a:pt x="341" y="456"/>
                </a:cubicBezTo>
                <a:cubicBezTo>
                  <a:pt x="343" y="456"/>
                  <a:pt x="344" y="456"/>
                  <a:pt x="345" y="456"/>
                </a:cubicBezTo>
                <a:cubicBezTo>
                  <a:pt x="346" y="456"/>
                  <a:pt x="346" y="457"/>
                  <a:pt x="347" y="457"/>
                </a:cubicBezTo>
                <a:cubicBezTo>
                  <a:pt x="347" y="457"/>
                  <a:pt x="347" y="458"/>
                  <a:pt x="347" y="459"/>
                </a:cubicBezTo>
                <a:cubicBezTo>
                  <a:pt x="347" y="459"/>
                  <a:pt x="347" y="460"/>
                  <a:pt x="346" y="462"/>
                </a:cubicBezTo>
                <a:close/>
                <a:moveTo>
                  <a:pt x="431" y="520"/>
                </a:moveTo>
                <a:cubicBezTo>
                  <a:pt x="431" y="520"/>
                  <a:pt x="431" y="520"/>
                  <a:pt x="431" y="520"/>
                </a:cubicBezTo>
                <a:cubicBezTo>
                  <a:pt x="431" y="521"/>
                  <a:pt x="430" y="521"/>
                  <a:pt x="430" y="521"/>
                </a:cubicBezTo>
                <a:cubicBezTo>
                  <a:pt x="429" y="521"/>
                  <a:pt x="429" y="521"/>
                  <a:pt x="428" y="522"/>
                </a:cubicBezTo>
                <a:cubicBezTo>
                  <a:pt x="427" y="522"/>
                  <a:pt x="426" y="522"/>
                  <a:pt x="425" y="522"/>
                </a:cubicBezTo>
                <a:cubicBezTo>
                  <a:pt x="423" y="522"/>
                  <a:pt x="422" y="522"/>
                  <a:pt x="422" y="522"/>
                </a:cubicBezTo>
                <a:cubicBezTo>
                  <a:pt x="421" y="521"/>
                  <a:pt x="420" y="521"/>
                  <a:pt x="420" y="521"/>
                </a:cubicBezTo>
                <a:cubicBezTo>
                  <a:pt x="419" y="521"/>
                  <a:pt x="419" y="521"/>
                  <a:pt x="419" y="520"/>
                </a:cubicBezTo>
                <a:cubicBezTo>
                  <a:pt x="419" y="520"/>
                  <a:pt x="418" y="520"/>
                  <a:pt x="418" y="520"/>
                </a:cubicBezTo>
                <a:lnTo>
                  <a:pt x="418" y="467"/>
                </a:lnTo>
                <a:lnTo>
                  <a:pt x="418" y="467"/>
                </a:lnTo>
                <a:lnTo>
                  <a:pt x="400" y="520"/>
                </a:lnTo>
                <a:cubicBezTo>
                  <a:pt x="399" y="520"/>
                  <a:pt x="399" y="520"/>
                  <a:pt x="399" y="521"/>
                </a:cubicBezTo>
                <a:cubicBezTo>
                  <a:pt x="399" y="521"/>
                  <a:pt x="398" y="521"/>
                  <a:pt x="398" y="521"/>
                </a:cubicBezTo>
                <a:cubicBezTo>
                  <a:pt x="397" y="521"/>
                  <a:pt x="396" y="522"/>
                  <a:pt x="396" y="522"/>
                </a:cubicBezTo>
                <a:cubicBezTo>
                  <a:pt x="395" y="522"/>
                  <a:pt x="394" y="522"/>
                  <a:pt x="393" y="522"/>
                </a:cubicBezTo>
                <a:cubicBezTo>
                  <a:pt x="392" y="522"/>
                  <a:pt x="391" y="522"/>
                  <a:pt x="390" y="522"/>
                </a:cubicBezTo>
                <a:cubicBezTo>
                  <a:pt x="389" y="521"/>
                  <a:pt x="388" y="521"/>
                  <a:pt x="388" y="521"/>
                </a:cubicBezTo>
                <a:cubicBezTo>
                  <a:pt x="387" y="521"/>
                  <a:pt x="387" y="521"/>
                  <a:pt x="387" y="520"/>
                </a:cubicBezTo>
                <a:cubicBezTo>
                  <a:pt x="386" y="520"/>
                  <a:pt x="386" y="520"/>
                  <a:pt x="386" y="520"/>
                </a:cubicBezTo>
                <a:lnTo>
                  <a:pt x="368" y="467"/>
                </a:lnTo>
                <a:lnTo>
                  <a:pt x="368" y="467"/>
                </a:lnTo>
                <a:lnTo>
                  <a:pt x="368" y="520"/>
                </a:lnTo>
                <a:cubicBezTo>
                  <a:pt x="368" y="520"/>
                  <a:pt x="368" y="520"/>
                  <a:pt x="368" y="520"/>
                </a:cubicBezTo>
                <a:cubicBezTo>
                  <a:pt x="367" y="521"/>
                  <a:pt x="367" y="521"/>
                  <a:pt x="366" y="521"/>
                </a:cubicBezTo>
                <a:cubicBezTo>
                  <a:pt x="366" y="521"/>
                  <a:pt x="365" y="521"/>
                  <a:pt x="365" y="522"/>
                </a:cubicBezTo>
                <a:cubicBezTo>
                  <a:pt x="364" y="522"/>
                  <a:pt x="363" y="522"/>
                  <a:pt x="362" y="522"/>
                </a:cubicBezTo>
                <a:cubicBezTo>
                  <a:pt x="360" y="522"/>
                  <a:pt x="359" y="522"/>
                  <a:pt x="359" y="522"/>
                </a:cubicBezTo>
                <a:cubicBezTo>
                  <a:pt x="358" y="521"/>
                  <a:pt x="357" y="521"/>
                  <a:pt x="357" y="521"/>
                </a:cubicBezTo>
                <a:cubicBezTo>
                  <a:pt x="356" y="521"/>
                  <a:pt x="356" y="521"/>
                  <a:pt x="356" y="520"/>
                </a:cubicBezTo>
                <a:cubicBezTo>
                  <a:pt x="355" y="520"/>
                  <a:pt x="355" y="520"/>
                  <a:pt x="355" y="520"/>
                </a:cubicBezTo>
                <a:lnTo>
                  <a:pt x="355" y="462"/>
                </a:lnTo>
                <a:cubicBezTo>
                  <a:pt x="355" y="460"/>
                  <a:pt x="356" y="459"/>
                  <a:pt x="357" y="458"/>
                </a:cubicBezTo>
                <a:cubicBezTo>
                  <a:pt x="358" y="457"/>
                  <a:pt x="359" y="457"/>
                  <a:pt x="360" y="457"/>
                </a:cubicBezTo>
                <a:lnTo>
                  <a:pt x="369" y="457"/>
                </a:lnTo>
                <a:cubicBezTo>
                  <a:pt x="370" y="457"/>
                  <a:pt x="372" y="457"/>
                  <a:pt x="373" y="457"/>
                </a:cubicBezTo>
                <a:cubicBezTo>
                  <a:pt x="374" y="457"/>
                  <a:pt x="375" y="458"/>
                  <a:pt x="376" y="458"/>
                </a:cubicBezTo>
                <a:cubicBezTo>
                  <a:pt x="377" y="459"/>
                  <a:pt x="377" y="459"/>
                  <a:pt x="378" y="460"/>
                </a:cubicBezTo>
                <a:cubicBezTo>
                  <a:pt x="378" y="461"/>
                  <a:pt x="379" y="463"/>
                  <a:pt x="379" y="464"/>
                </a:cubicBezTo>
                <a:lnTo>
                  <a:pt x="393" y="503"/>
                </a:lnTo>
                <a:lnTo>
                  <a:pt x="393" y="503"/>
                </a:lnTo>
                <a:lnTo>
                  <a:pt x="408" y="464"/>
                </a:lnTo>
                <a:cubicBezTo>
                  <a:pt x="408" y="463"/>
                  <a:pt x="409" y="461"/>
                  <a:pt x="409" y="461"/>
                </a:cubicBezTo>
                <a:cubicBezTo>
                  <a:pt x="410" y="460"/>
                  <a:pt x="410" y="459"/>
                  <a:pt x="411" y="458"/>
                </a:cubicBezTo>
                <a:cubicBezTo>
                  <a:pt x="412" y="458"/>
                  <a:pt x="413" y="457"/>
                  <a:pt x="414" y="457"/>
                </a:cubicBezTo>
                <a:cubicBezTo>
                  <a:pt x="415" y="457"/>
                  <a:pt x="416" y="457"/>
                  <a:pt x="417" y="457"/>
                </a:cubicBezTo>
                <a:lnTo>
                  <a:pt x="426" y="457"/>
                </a:lnTo>
                <a:cubicBezTo>
                  <a:pt x="427" y="457"/>
                  <a:pt x="427" y="457"/>
                  <a:pt x="428" y="457"/>
                </a:cubicBezTo>
                <a:cubicBezTo>
                  <a:pt x="429" y="457"/>
                  <a:pt x="429" y="457"/>
                  <a:pt x="430" y="458"/>
                </a:cubicBezTo>
                <a:cubicBezTo>
                  <a:pt x="430" y="458"/>
                  <a:pt x="430" y="459"/>
                  <a:pt x="431" y="460"/>
                </a:cubicBezTo>
                <a:cubicBezTo>
                  <a:pt x="431" y="460"/>
                  <a:pt x="431" y="461"/>
                  <a:pt x="431" y="462"/>
                </a:cubicBezTo>
                <a:lnTo>
                  <a:pt x="431" y="520"/>
                </a:lnTo>
                <a:lnTo>
                  <a:pt x="431" y="520"/>
                </a:lnTo>
                <a:close/>
                <a:moveTo>
                  <a:pt x="513" y="312"/>
                </a:moveTo>
                <a:cubicBezTo>
                  <a:pt x="513" y="321"/>
                  <a:pt x="505" y="329"/>
                  <a:pt x="496" y="329"/>
                </a:cubicBezTo>
                <a:lnTo>
                  <a:pt x="401" y="329"/>
                </a:lnTo>
                <a:cubicBezTo>
                  <a:pt x="391" y="366"/>
                  <a:pt x="396" y="371"/>
                  <a:pt x="460" y="371"/>
                </a:cubicBezTo>
                <a:lnTo>
                  <a:pt x="460" y="386"/>
                </a:lnTo>
                <a:lnTo>
                  <a:pt x="260" y="386"/>
                </a:lnTo>
                <a:lnTo>
                  <a:pt x="260" y="371"/>
                </a:lnTo>
                <a:cubicBezTo>
                  <a:pt x="318" y="371"/>
                  <a:pt x="327" y="366"/>
                  <a:pt x="318" y="329"/>
                </a:cubicBezTo>
                <a:lnTo>
                  <a:pt x="224" y="329"/>
                </a:lnTo>
                <a:cubicBezTo>
                  <a:pt x="214" y="329"/>
                  <a:pt x="207" y="321"/>
                  <a:pt x="207" y="312"/>
                </a:cubicBezTo>
                <a:lnTo>
                  <a:pt x="207" y="126"/>
                </a:lnTo>
                <a:cubicBezTo>
                  <a:pt x="207" y="117"/>
                  <a:pt x="214" y="110"/>
                  <a:pt x="224" y="110"/>
                </a:cubicBezTo>
                <a:lnTo>
                  <a:pt x="496" y="110"/>
                </a:lnTo>
                <a:cubicBezTo>
                  <a:pt x="505" y="110"/>
                  <a:pt x="513" y="117"/>
                  <a:pt x="513" y="126"/>
                </a:cubicBezTo>
                <a:lnTo>
                  <a:pt x="513" y="312"/>
                </a:lnTo>
                <a:lnTo>
                  <a:pt x="513" y="31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648" y="479316"/>
            <a:ext cx="4273980" cy="302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65" y="4083268"/>
            <a:ext cx="4542980" cy="2451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990" y="3814464"/>
            <a:ext cx="3355639" cy="289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631" y="4428768"/>
            <a:ext cx="63722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1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706D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3836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3836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706D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706D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365230"/>
            <a:ext cx="6213101" cy="5349798"/>
          </a:xfrm>
        </p:spPr>
        <p:txBody>
          <a:bodyPr/>
          <a:lstStyle/>
          <a:p>
            <a:r>
              <a:rPr lang="en-US" dirty="0" smtClean="0"/>
              <a:t>DOS is a significant threat</a:t>
            </a:r>
          </a:p>
          <a:p>
            <a:r>
              <a:rPr lang="en-US" dirty="0" smtClean="0"/>
              <a:t>Mitigations:</a:t>
            </a:r>
          </a:p>
          <a:p>
            <a:pPr lvl="1"/>
            <a:r>
              <a:rPr lang="en-US" dirty="0" smtClean="0"/>
              <a:t>Cloud providers invest heavily in DDOS prevention</a:t>
            </a:r>
          </a:p>
          <a:p>
            <a:pPr lvl="1"/>
            <a:r>
              <a:rPr lang="en-US" dirty="0" smtClean="0"/>
              <a:t>Non-public applications can be isolated from the Internet</a:t>
            </a:r>
          </a:p>
          <a:p>
            <a:pPr lvl="1"/>
            <a:r>
              <a:rPr lang="en-US" dirty="0" smtClean="0"/>
              <a:t>Geo-available cloud providers can provide resiliency against many cloud outage vectors</a:t>
            </a:r>
          </a:p>
          <a:p>
            <a:r>
              <a:rPr lang="en-US" dirty="0" smtClean="0"/>
              <a:t>Azure: </a:t>
            </a:r>
          </a:p>
          <a:p>
            <a:pPr lvl="1"/>
            <a:r>
              <a:rPr lang="en-US" dirty="0" smtClean="0"/>
              <a:t>DDOS prevention systems</a:t>
            </a:r>
          </a:p>
          <a:p>
            <a:pPr lvl="1"/>
            <a:r>
              <a:rPr lang="en-US" dirty="0" smtClean="0"/>
              <a:t>Geo-regions for failover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Denial of Service: Bottom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309" y="3847173"/>
            <a:ext cx="4695432" cy="244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768" y="1223170"/>
            <a:ext cx="3584689" cy="25668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99573" y="2712899"/>
            <a:ext cx="231006" cy="2310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51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6707567" cy="2792031"/>
          </a:xfrm>
        </p:spPr>
        <p:txBody>
          <a:bodyPr/>
          <a:lstStyle/>
          <a:p>
            <a:r>
              <a:rPr lang="en-US" dirty="0" smtClean="0"/>
              <a:t>Cloud is new and rapidly evolving, so lots of new API surface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Weak TLS crypto</a:t>
            </a:r>
          </a:p>
          <a:p>
            <a:pPr lvl="1"/>
            <a:r>
              <a:rPr lang="en-US" dirty="0" smtClean="0"/>
              <a:t>Incomplete verification of encrypted content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 Insecure Interfaces and APIs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95436" y="1291415"/>
            <a:ext cx="7940842" cy="4070292"/>
            <a:chOff x="6795436" y="1160024"/>
            <a:chExt cx="7940842" cy="4070292"/>
          </a:xfrm>
        </p:grpSpPr>
        <p:grpSp>
          <p:nvGrpSpPr>
            <p:cNvPr id="7" name="Group 6"/>
            <p:cNvGrpSpPr/>
            <p:nvPr/>
          </p:nvGrpSpPr>
          <p:grpSpPr>
            <a:xfrm>
              <a:off x="6795436" y="1160024"/>
              <a:ext cx="5152069" cy="3756385"/>
              <a:chOff x="6795436" y="1160024"/>
              <a:chExt cx="5152069" cy="375638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5436" y="1160024"/>
                <a:ext cx="5152069" cy="3756385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8104472" y="1886316"/>
                <a:ext cx="433137" cy="24351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949440" y="4953317"/>
              <a:ext cx="7786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</a:t>
              </a:r>
              <a:r>
                <a:rPr lang="en-US" sz="1200" dirty="0"/>
                <a:t>: CSA - Cloud Computing </a:t>
              </a:r>
              <a:r>
                <a:rPr lang="en-US" sz="1200" dirty="0" smtClean="0"/>
                <a:t>Vulnerability </a:t>
              </a:r>
              <a:r>
                <a:rPr lang="en-US" sz="1200" dirty="0"/>
                <a:t>Incidents: </a:t>
              </a:r>
              <a:r>
                <a:rPr lang="en-US" sz="1200" dirty="0" smtClean="0"/>
                <a:t>A </a:t>
              </a:r>
              <a:r>
                <a:rPr lang="en-US" sz="1200" dirty="0"/>
                <a:t>Statistical Overview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653" y="2131973"/>
            <a:ext cx="5125317" cy="2263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348" y="4395322"/>
            <a:ext cx="67341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5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55" y="303835"/>
            <a:ext cx="5876925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96" y="1939452"/>
            <a:ext cx="7315200" cy="306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591" y="1513178"/>
            <a:ext cx="5355049" cy="48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7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Bottom line: </a:t>
            </a:r>
          </a:p>
          <a:p>
            <a:pPr lvl="1"/>
            <a:r>
              <a:rPr lang="en-US" smtClean="0"/>
              <a:t>Cloud providers must follow SDL</a:t>
            </a:r>
          </a:p>
          <a:p>
            <a:pPr lvl="1"/>
            <a:r>
              <a:rPr lang="en-US" smtClean="0"/>
              <a:t>Customers should validate API behavior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 Insecure Interfaces and APIs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485" y="1362753"/>
            <a:ext cx="3124770" cy="226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60" y="1365230"/>
            <a:ext cx="7652992" cy="47809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/>
              <a:t>Account hijacking: unauthorized access to an account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Possible vectors: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Weak passwords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Stolen passwords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Password reuse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Account or Service Traffic Hijacking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87" y="2050115"/>
            <a:ext cx="5543129" cy="3411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69" y="2617707"/>
            <a:ext cx="5427665" cy="38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07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365230"/>
            <a:ext cx="10965441" cy="260379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Account hijacking is not specific to the Cloud, but: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Cloud use may result in unmanaged credentials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Publically accessible applications/services may allow for brute forcing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Applies to cloud provider: cloud support infrastructure is a back door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4. Account or Service Traffic </a:t>
            </a:r>
            <a:r>
              <a:rPr lang="en-US" sz="4400" dirty="0" smtClean="0"/>
              <a:t>Hijacking: Cloud Infrastructure Threats</a:t>
            </a:r>
            <a:endParaRPr lang="en-US" sz="4400" dirty="0"/>
          </a:p>
        </p:txBody>
      </p:sp>
      <p:sp>
        <p:nvSpPr>
          <p:cNvPr id="177" name="AutoShape 12"/>
          <p:cNvSpPr>
            <a:spLocks noChangeAspect="1" noChangeArrowheads="1" noTextEdit="1"/>
          </p:cNvSpPr>
          <p:nvPr/>
        </p:nvSpPr>
        <p:spPr bwMode="auto">
          <a:xfrm>
            <a:off x="5568333" y="3592141"/>
            <a:ext cx="5950567" cy="30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8" name="Freeform 14"/>
          <p:cNvSpPr>
            <a:spLocks/>
          </p:cNvSpPr>
          <p:nvPr/>
        </p:nvSpPr>
        <p:spPr bwMode="auto">
          <a:xfrm>
            <a:off x="5686627" y="3684228"/>
            <a:ext cx="5832273" cy="2832387"/>
          </a:xfrm>
          <a:custGeom>
            <a:avLst/>
            <a:gdLst>
              <a:gd name="T0" fmla="*/ 800 w 800"/>
              <a:gd name="T1" fmla="*/ 404 h 497"/>
              <a:gd name="T2" fmla="*/ 707 w 800"/>
              <a:gd name="T3" fmla="*/ 312 h 497"/>
              <a:gd name="T4" fmla="*/ 696 w 800"/>
              <a:gd name="T5" fmla="*/ 312 h 497"/>
              <a:gd name="T6" fmla="*/ 705 w 800"/>
              <a:gd name="T7" fmla="*/ 247 h 497"/>
              <a:gd name="T8" fmla="*/ 458 w 800"/>
              <a:gd name="T9" fmla="*/ 0 h 497"/>
              <a:gd name="T10" fmla="*/ 224 w 800"/>
              <a:gd name="T11" fmla="*/ 169 h 497"/>
              <a:gd name="T12" fmla="*/ 169 w 800"/>
              <a:gd name="T13" fmla="*/ 159 h 497"/>
              <a:gd name="T14" fmla="*/ 0 w 800"/>
              <a:gd name="T15" fmla="*/ 328 h 497"/>
              <a:gd name="T16" fmla="*/ 169 w 800"/>
              <a:gd name="T17" fmla="*/ 497 h 497"/>
              <a:gd name="T18" fmla="*/ 169 w 800"/>
              <a:gd name="T19" fmla="*/ 497 h 497"/>
              <a:gd name="T20" fmla="*/ 169 w 800"/>
              <a:gd name="T21" fmla="*/ 497 h 497"/>
              <a:gd name="T22" fmla="*/ 715 w 800"/>
              <a:gd name="T23" fmla="*/ 497 h 497"/>
              <a:gd name="T24" fmla="*/ 715 w 800"/>
              <a:gd name="T25" fmla="*/ 496 h 497"/>
              <a:gd name="T26" fmla="*/ 800 w 800"/>
              <a:gd name="T27" fmla="*/ 40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0" h="497">
                <a:moveTo>
                  <a:pt x="800" y="404"/>
                </a:moveTo>
                <a:cubicBezTo>
                  <a:pt x="800" y="353"/>
                  <a:pt x="758" y="312"/>
                  <a:pt x="707" y="312"/>
                </a:cubicBezTo>
                <a:cubicBezTo>
                  <a:pt x="703" y="312"/>
                  <a:pt x="700" y="312"/>
                  <a:pt x="696" y="312"/>
                </a:cubicBezTo>
                <a:cubicBezTo>
                  <a:pt x="702" y="292"/>
                  <a:pt x="705" y="270"/>
                  <a:pt x="705" y="247"/>
                </a:cubicBezTo>
                <a:cubicBezTo>
                  <a:pt x="705" y="111"/>
                  <a:pt x="594" y="0"/>
                  <a:pt x="458" y="0"/>
                </a:cubicBezTo>
                <a:cubicBezTo>
                  <a:pt x="349" y="0"/>
                  <a:pt x="257" y="71"/>
                  <a:pt x="224" y="169"/>
                </a:cubicBezTo>
                <a:cubicBezTo>
                  <a:pt x="207" y="163"/>
                  <a:pt x="188" y="159"/>
                  <a:pt x="169" y="159"/>
                </a:cubicBezTo>
                <a:cubicBezTo>
                  <a:pt x="76" y="159"/>
                  <a:pt x="0" y="235"/>
                  <a:pt x="0" y="328"/>
                </a:cubicBezTo>
                <a:cubicBezTo>
                  <a:pt x="0" y="421"/>
                  <a:pt x="76" y="497"/>
                  <a:pt x="169" y="497"/>
                </a:cubicBezTo>
                <a:cubicBezTo>
                  <a:pt x="169" y="497"/>
                  <a:pt x="169" y="497"/>
                  <a:pt x="169" y="497"/>
                </a:cubicBezTo>
                <a:lnTo>
                  <a:pt x="169" y="497"/>
                </a:lnTo>
                <a:lnTo>
                  <a:pt x="715" y="497"/>
                </a:lnTo>
                <a:lnTo>
                  <a:pt x="715" y="496"/>
                </a:lnTo>
                <a:cubicBezTo>
                  <a:pt x="762" y="492"/>
                  <a:pt x="800" y="453"/>
                  <a:pt x="800" y="404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2082758" y="5010065"/>
            <a:ext cx="1810533" cy="894644"/>
          </a:xfrm>
          <a:prstGeom prst="rect">
            <a:avLst/>
          </a:prstGeom>
          <a:solidFill>
            <a:schemeClr val="tx1"/>
          </a:solidFill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0" name="Group 8"/>
          <p:cNvGrpSpPr>
            <a:grpSpLocks noChangeAspect="1"/>
          </p:cNvGrpSpPr>
          <p:nvPr/>
        </p:nvGrpSpPr>
        <p:grpSpPr bwMode="auto">
          <a:xfrm>
            <a:off x="3090542" y="5428205"/>
            <a:ext cx="313325" cy="322175"/>
            <a:chOff x="4231" y="2587"/>
            <a:chExt cx="310" cy="327"/>
          </a:xfrm>
        </p:grpSpPr>
        <p:sp>
          <p:nvSpPr>
            <p:cNvPr id="181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2060529" y="5905513"/>
            <a:ext cx="18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Cloud Operations</a:t>
            </a:r>
          </a:p>
        </p:txBody>
      </p:sp>
      <p:grpSp>
        <p:nvGrpSpPr>
          <p:cNvPr id="353" name="Group 352"/>
          <p:cNvGrpSpPr/>
          <p:nvPr/>
        </p:nvGrpSpPr>
        <p:grpSpPr>
          <a:xfrm>
            <a:off x="2641886" y="5127713"/>
            <a:ext cx="623915" cy="514492"/>
            <a:chOff x="3076488" y="5306917"/>
            <a:chExt cx="392227" cy="361650"/>
          </a:xfrm>
        </p:grpSpPr>
        <p:grpSp>
          <p:nvGrpSpPr>
            <p:cNvPr id="184" name="Group 13"/>
            <p:cNvGrpSpPr>
              <a:grpSpLocks noChangeAspect="1"/>
            </p:cNvGrpSpPr>
            <p:nvPr/>
          </p:nvGrpSpPr>
          <p:grpSpPr bwMode="auto">
            <a:xfrm>
              <a:off x="3076488" y="5306917"/>
              <a:ext cx="392227" cy="361650"/>
              <a:chOff x="3651" y="3247"/>
              <a:chExt cx="372" cy="343"/>
            </a:xfrm>
          </p:grpSpPr>
          <p:sp>
            <p:nvSpPr>
              <p:cNvPr id="185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3651" y="3247"/>
                <a:ext cx="372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4"/>
              <p:cNvSpPr>
                <a:spLocks noEditPoints="1"/>
              </p:cNvSpPr>
              <p:nvPr/>
            </p:nvSpPr>
            <p:spPr bwMode="auto">
              <a:xfrm>
                <a:off x="3660" y="3256"/>
                <a:ext cx="357" cy="328"/>
              </a:xfrm>
              <a:custGeom>
                <a:avLst/>
                <a:gdLst>
                  <a:gd name="T0" fmla="*/ 591 w 629"/>
                  <a:gd name="T1" fmla="*/ 0 h 581"/>
                  <a:gd name="T2" fmla="*/ 35 w 629"/>
                  <a:gd name="T3" fmla="*/ 0 h 581"/>
                  <a:gd name="T4" fmla="*/ 0 w 629"/>
                  <a:gd name="T5" fmla="*/ 36 h 581"/>
                  <a:gd name="T6" fmla="*/ 0 w 629"/>
                  <a:gd name="T7" fmla="*/ 425 h 581"/>
                  <a:gd name="T8" fmla="*/ 35 w 629"/>
                  <a:gd name="T9" fmla="*/ 460 h 581"/>
                  <a:gd name="T10" fmla="*/ 225 w 629"/>
                  <a:gd name="T11" fmla="*/ 460 h 581"/>
                  <a:gd name="T12" fmla="*/ 97 w 629"/>
                  <a:gd name="T13" fmla="*/ 543 h 581"/>
                  <a:gd name="T14" fmla="*/ 97 w 629"/>
                  <a:gd name="T15" fmla="*/ 581 h 581"/>
                  <a:gd name="T16" fmla="*/ 508 w 629"/>
                  <a:gd name="T17" fmla="*/ 581 h 581"/>
                  <a:gd name="T18" fmla="*/ 508 w 629"/>
                  <a:gd name="T19" fmla="*/ 543 h 581"/>
                  <a:gd name="T20" fmla="*/ 396 w 629"/>
                  <a:gd name="T21" fmla="*/ 460 h 581"/>
                  <a:gd name="T22" fmla="*/ 591 w 629"/>
                  <a:gd name="T23" fmla="*/ 460 h 581"/>
                  <a:gd name="T24" fmla="*/ 629 w 629"/>
                  <a:gd name="T25" fmla="*/ 425 h 581"/>
                  <a:gd name="T26" fmla="*/ 629 w 629"/>
                  <a:gd name="T27" fmla="*/ 36 h 581"/>
                  <a:gd name="T28" fmla="*/ 591 w 629"/>
                  <a:gd name="T29" fmla="*/ 0 h 581"/>
                  <a:gd name="T30" fmla="*/ 581 w 629"/>
                  <a:gd name="T31" fmla="*/ 49 h 581"/>
                  <a:gd name="T32" fmla="*/ 581 w 629"/>
                  <a:gd name="T33" fmla="*/ 411 h 581"/>
                  <a:gd name="T34" fmla="*/ 49 w 629"/>
                  <a:gd name="T35" fmla="*/ 411 h 581"/>
                  <a:gd name="T36" fmla="*/ 49 w 629"/>
                  <a:gd name="T37" fmla="*/ 49 h 581"/>
                  <a:gd name="T38" fmla="*/ 583 w 629"/>
                  <a:gd name="T39" fmla="*/ 48 h 581"/>
                  <a:gd name="T40" fmla="*/ 581 w 629"/>
                  <a:gd name="T41" fmla="*/ 49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9" h="581">
                    <a:moveTo>
                      <a:pt x="591" y="0"/>
                    </a:moveTo>
                    <a:lnTo>
                      <a:pt x="35" y="0"/>
                    </a:lnTo>
                    <a:cubicBezTo>
                      <a:pt x="16" y="0"/>
                      <a:pt x="0" y="17"/>
                      <a:pt x="0" y="36"/>
                    </a:cubicBezTo>
                    <a:lnTo>
                      <a:pt x="0" y="425"/>
                    </a:lnTo>
                    <a:cubicBezTo>
                      <a:pt x="0" y="443"/>
                      <a:pt x="16" y="460"/>
                      <a:pt x="35" y="460"/>
                    </a:cubicBezTo>
                    <a:lnTo>
                      <a:pt x="225" y="460"/>
                    </a:lnTo>
                    <a:cubicBezTo>
                      <a:pt x="246" y="532"/>
                      <a:pt x="218" y="543"/>
                      <a:pt x="97" y="543"/>
                    </a:cubicBezTo>
                    <a:lnTo>
                      <a:pt x="97" y="581"/>
                    </a:lnTo>
                    <a:lnTo>
                      <a:pt x="508" y="581"/>
                    </a:lnTo>
                    <a:lnTo>
                      <a:pt x="508" y="543"/>
                    </a:lnTo>
                    <a:cubicBezTo>
                      <a:pt x="387" y="543"/>
                      <a:pt x="376" y="532"/>
                      <a:pt x="396" y="460"/>
                    </a:cubicBezTo>
                    <a:lnTo>
                      <a:pt x="591" y="460"/>
                    </a:lnTo>
                    <a:cubicBezTo>
                      <a:pt x="610" y="460"/>
                      <a:pt x="629" y="443"/>
                      <a:pt x="629" y="425"/>
                    </a:cubicBezTo>
                    <a:lnTo>
                      <a:pt x="629" y="36"/>
                    </a:lnTo>
                    <a:cubicBezTo>
                      <a:pt x="629" y="17"/>
                      <a:pt x="610" y="0"/>
                      <a:pt x="591" y="0"/>
                    </a:cubicBezTo>
                    <a:close/>
                    <a:moveTo>
                      <a:pt x="581" y="49"/>
                    </a:moveTo>
                    <a:lnTo>
                      <a:pt x="581" y="411"/>
                    </a:lnTo>
                    <a:lnTo>
                      <a:pt x="49" y="411"/>
                    </a:lnTo>
                    <a:lnTo>
                      <a:pt x="49" y="49"/>
                    </a:lnTo>
                    <a:lnTo>
                      <a:pt x="583" y="48"/>
                    </a:lnTo>
                    <a:lnTo>
                      <a:pt x="581" y="49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65" name="Straight Connector 264"/>
            <p:cNvCxnSpPr/>
            <p:nvPr/>
          </p:nvCxnSpPr>
          <p:spPr>
            <a:xfrm>
              <a:off x="3150652" y="5391839"/>
              <a:ext cx="15507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3150652" y="5448989"/>
              <a:ext cx="209550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3150652" y="5503767"/>
              <a:ext cx="104775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6552453" y="5154075"/>
            <a:ext cx="3867995" cy="925995"/>
            <a:chOff x="4999496" y="3906908"/>
            <a:chExt cx="3867995" cy="925995"/>
          </a:xfrm>
        </p:grpSpPr>
        <p:grpSp>
          <p:nvGrpSpPr>
            <p:cNvPr id="272" name="Group 271"/>
            <p:cNvGrpSpPr/>
            <p:nvPr/>
          </p:nvGrpSpPr>
          <p:grpSpPr>
            <a:xfrm>
              <a:off x="4999496" y="3906908"/>
              <a:ext cx="1254407" cy="925995"/>
              <a:chOff x="2090314" y="1707356"/>
              <a:chExt cx="1364506" cy="1007269"/>
            </a:xfrm>
          </p:grpSpPr>
          <p:sp>
            <p:nvSpPr>
              <p:cNvPr id="291" name="Rectangle 290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92" name="Group 291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97" name="Rectangle 296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98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3" name="Group 292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95" name="Rectangle 294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96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4" name="Rectangle 293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273" name="Group 272"/>
            <p:cNvGrpSpPr/>
            <p:nvPr/>
          </p:nvGrpSpPr>
          <p:grpSpPr>
            <a:xfrm>
              <a:off x="6300200" y="3906908"/>
              <a:ext cx="1254407" cy="925995"/>
              <a:chOff x="2090314" y="1707356"/>
              <a:chExt cx="1364506" cy="1007269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84" name="Group 283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89" name="Rectangle 288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90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85" name="Group 284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87" name="Rectangle 286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88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86" name="Rectangle 285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7613084" y="3906908"/>
              <a:ext cx="1254407" cy="925995"/>
              <a:chOff x="2090314" y="1707356"/>
              <a:chExt cx="1364506" cy="1007269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76" name="Group 275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82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7" name="Group 276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79" name="Rectangle 278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80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8" name="Rectangle 277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</p:grpSp>
      <p:cxnSp>
        <p:nvCxnSpPr>
          <p:cNvPr id="341" name="Straight Arrow Connector 340"/>
          <p:cNvCxnSpPr/>
          <p:nvPr/>
        </p:nvCxnSpPr>
        <p:spPr>
          <a:xfrm>
            <a:off x="3576599" y="5448989"/>
            <a:ext cx="21100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7" name="Group 8"/>
          <p:cNvGrpSpPr>
            <a:grpSpLocks noChangeAspect="1"/>
          </p:cNvGrpSpPr>
          <p:nvPr/>
        </p:nvGrpSpPr>
        <p:grpSpPr bwMode="auto">
          <a:xfrm>
            <a:off x="2405363" y="3771432"/>
            <a:ext cx="313325" cy="322175"/>
            <a:chOff x="4231" y="2587"/>
            <a:chExt cx="310" cy="327"/>
          </a:xfrm>
          <a:solidFill>
            <a:srgbClr val="FF0000"/>
          </a:solidFill>
        </p:grpSpPr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1323848" y="3724275"/>
            <a:ext cx="105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Attacker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6552453" y="4696689"/>
            <a:ext cx="3867995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 APIs</a:t>
            </a:r>
            <a:endParaRPr lang="en-US" dirty="0"/>
          </a:p>
        </p:txBody>
      </p:sp>
      <p:grpSp>
        <p:nvGrpSpPr>
          <p:cNvPr id="354" name="Group 4"/>
          <p:cNvGrpSpPr>
            <a:grpSpLocks noChangeAspect="1"/>
          </p:cNvGrpSpPr>
          <p:nvPr/>
        </p:nvGrpSpPr>
        <p:grpSpPr bwMode="auto">
          <a:xfrm>
            <a:off x="2629989" y="3963555"/>
            <a:ext cx="506413" cy="390525"/>
            <a:chOff x="3280" y="2865"/>
            <a:chExt cx="319" cy="246"/>
          </a:xfrm>
        </p:grpSpPr>
        <p:sp>
          <p:nvSpPr>
            <p:cNvPr id="3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0" y="2865"/>
              <a:ext cx="319" cy="2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5"/>
            <p:cNvSpPr>
              <a:spLocks noEditPoints="1"/>
            </p:cNvSpPr>
            <p:nvPr/>
          </p:nvSpPr>
          <p:spPr bwMode="auto">
            <a:xfrm>
              <a:off x="3289" y="2874"/>
              <a:ext cx="305" cy="235"/>
            </a:xfrm>
            <a:custGeom>
              <a:avLst/>
              <a:gdLst>
                <a:gd name="T0" fmla="*/ 507 w 535"/>
                <a:gd name="T1" fmla="*/ 0 h 413"/>
                <a:gd name="T2" fmla="*/ 28 w 535"/>
                <a:gd name="T3" fmla="*/ 0 h 413"/>
                <a:gd name="T4" fmla="*/ 0 w 535"/>
                <a:gd name="T5" fmla="*/ 28 h 413"/>
                <a:gd name="T6" fmla="*/ 0 w 535"/>
                <a:gd name="T7" fmla="*/ 385 h 413"/>
                <a:gd name="T8" fmla="*/ 28 w 535"/>
                <a:gd name="T9" fmla="*/ 413 h 413"/>
                <a:gd name="T10" fmla="*/ 507 w 535"/>
                <a:gd name="T11" fmla="*/ 413 h 413"/>
                <a:gd name="T12" fmla="*/ 535 w 535"/>
                <a:gd name="T13" fmla="*/ 385 h 413"/>
                <a:gd name="T14" fmla="*/ 535 w 535"/>
                <a:gd name="T15" fmla="*/ 28 h 413"/>
                <a:gd name="T16" fmla="*/ 507 w 535"/>
                <a:gd name="T17" fmla="*/ 0 h 413"/>
                <a:gd name="T18" fmla="*/ 467 w 535"/>
                <a:gd name="T19" fmla="*/ 55 h 413"/>
                <a:gd name="T20" fmla="*/ 264 w 535"/>
                <a:gd name="T21" fmla="*/ 213 h 413"/>
                <a:gd name="T22" fmla="*/ 61 w 535"/>
                <a:gd name="T23" fmla="*/ 55 h 413"/>
                <a:gd name="T24" fmla="*/ 467 w 535"/>
                <a:gd name="T25" fmla="*/ 55 h 413"/>
                <a:gd name="T26" fmla="*/ 55 w 535"/>
                <a:gd name="T27" fmla="*/ 358 h 413"/>
                <a:gd name="T28" fmla="*/ 55 w 535"/>
                <a:gd name="T29" fmla="*/ 120 h 413"/>
                <a:gd name="T30" fmla="*/ 247 w 535"/>
                <a:gd name="T31" fmla="*/ 269 h 413"/>
                <a:gd name="T32" fmla="*/ 264 w 535"/>
                <a:gd name="T33" fmla="*/ 275 h 413"/>
                <a:gd name="T34" fmla="*/ 280 w 535"/>
                <a:gd name="T35" fmla="*/ 269 h 413"/>
                <a:gd name="T36" fmla="*/ 480 w 535"/>
                <a:gd name="T37" fmla="*/ 114 h 413"/>
                <a:gd name="T38" fmla="*/ 480 w 535"/>
                <a:gd name="T39" fmla="*/ 358 h 413"/>
                <a:gd name="T40" fmla="*/ 55 w 535"/>
                <a:gd name="T41" fmla="*/ 358 h 413"/>
                <a:gd name="T42" fmla="*/ 55 w 535"/>
                <a:gd name="T43" fmla="*/ 35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5" h="413">
                  <a:moveTo>
                    <a:pt x="507" y="0"/>
                  </a:moveTo>
                  <a:lnTo>
                    <a:pt x="28" y="0"/>
                  </a:lnTo>
                  <a:cubicBezTo>
                    <a:pt x="13" y="0"/>
                    <a:pt x="0" y="13"/>
                    <a:pt x="0" y="28"/>
                  </a:cubicBezTo>
                  <a:lnTo>
                    <a:pt x="0" y="385"/>
                  </a:lnTo>
                  <a:cubicBezTo>
                    <a:pt x="0" y="400"/>
                    <a:pt x="13" y="413"/>
                    <a:pt x="28" y="413"/>
                  </a:cubicBezTo>
                  <a:lnTo>
                    <a:pt x="507" y="413"/>
                  </a:lnTo>
                  <a:cubicBezTo>
                    <a:pt x="523" y="413"/>
                    <a:pt x="535" y="400"/>
                    <a:pt x="535" y="385"/>
                  </a:cubicBezTo>
                  <a:lnTo>
                    <a:pt x="535" y="28"/>
                  </a:lnTo>
                  <a:cubicBezTo>
                    <a:pt x="535" y="13"/>
                    <a:pt x="523" y="0"/>
                    <a:pt x="507" y="0"/>
                  </a:cubicBezTo>
                  <a:close/>
                  <a:moveTo>
                    <a:pt x="467" y="55"/>
                  </a:moveTo>
                  <a:lnTo>
                    <a:pt x="264" y="213"/>
                  </a:lnTo>
                  <a:lnTo>
                    <a:pt x="61" y="55"/>
                  </a:lnTo>
                  <a:lnTo>
                    <a:pt x="467" y="55"/>
                  </a:lnTo>
                  <a:close/>
                  <a:moveTo>
                    <a:pt x="55" y="358"/>
                  </a:moveTo>
                  <a:lnTo>
                    <a:pt x="55" y="120"/>
                  </a:lnTo>
                  <a:lnTo>
                    <a:pt x="247" y="269"/>
                  </a:lnTo>
                  <a:cubicBezTo>
                    <a:pt x="252" y="273"/>
                    <a:pt x="258" y="275"/>
                    <a:pt x="264" y="275"/>
                  </a:cubicBezTo>
                  <a:cubicBezTo>
                    <a:pt x="270" y="275"/>
                    <a:pt x="276" y="273"/>
                    <a:pt x="280" y="269"/>
                  </a:cubicBezTo>
                  <a:lnTo>
                    <a:pt x="480" y="114"/>
                  </a:lnTo>
                  <a:lnTo>
                    <a:pt x="480" y="358"/>
                  </a:lnTo>
                  <a:lnTo>
                    <a:pt x="55" y="358"/>
                  </a:lnTo>
                  <a:lnTo>
                    <a:pt x="55" y="358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27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1.48148E-6 L 0.00547 0.17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 animBg="1"/>
      <p:bldP spid="179" grpId="0" animBg="1"/>
      <p:bldP spid="183" grpId="0"/>
      <p:bldP spid="350" grpId="0"/>
      <p:bldP spid="3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1557" y="1899040"/>
            <a:ext cx="11653523" cy="2184808"/>
          </a:xfrm>
        </p:spPr>
        <p:txBody>
          <a:bodyPr/>
          <a:lstStyle/>
          <a:p>
            <a:r>
              <a:rPr lang="en-US" dirty="0" smtClean="0"/>
              <a:t>Mitigations:</a:t>
            </a:r>
          </a:p>
          <a:p>
            <a:pPr lvl="1"/>
            <a:r>
              <a:rPr lang="en-US" dirty="0" smtClean="0"/>
              <a:t>Turn off unneeded endpoints</a:t>
            </a:r>
          </a:p>
          <a:p>
            <a:pPr lvl="1"/>
            <a:r>
              <a:rPr lang="en-US" dirty="0" smtClean="0"/>
              <a:t>Strong passwords</a:t>
            </a:r>
          </a:p>
          <a:p>
            <a:pPr lvl="1"/>
            <a:r>
              <a:rPr lang="en-US" dirty="0" smtClean="0"/>
              <a:t>Multifactor authentication</a:t>
            </a:r>
          </a:p>
          <a:p>
            <a:pPr lvl="1"/>
            <a:r>
              <a:rPr lang="en-US" dirty="0" smtClean="0"/>
              <a:t>Breach detection</a:t>
            </a:r>
          </a:p>
          <a:p>
            <a:r>
              <a:rPr lang="en-US" dirty="0" smtClean="0"/>
              <a:t>Azure: </a:t>
            </a:r>
          </a:p>
          <a:p>
            <a:pPr lvl="1"/>
            <a:r>
              <a:rPr lang="en-US" dirty="0" smtClean="0"/>
              <a:t>VM and Cloud Service Microsoft Antimalware </a:t>
            </a:r>
          </a:p>
          <a:p>
            <a:pPr lvl="1"/>
            <a:r>
              <a:rPr lang="en-US" dirty="0" smtClean="0"/>
              <a:t>IP ACLs (with static IP address)</a:t>
            </a:r>
          </a:p>
          <a:p>
            <a:pPr lvl="1"/>
            <a:r>
              <a:rPr lang="en-US" dirty="0" smtClean="0"/>
              <a:t>Point-to-Site, Site-to-Site, </a:t>
            </a:r>
            <a:r>
              <a:rPr lang="en-US" dirty="0" err="1" smtClean="0"/>
              <a:t>ExpressRoute</a:t>
            </a:r>
            <a:endParaRPr lang="en-US" dirty="0" smtClean="0"/>
          </a:p>
          <a:p>
            <a:pPr lvl="1"/>
            <a:r>
              <a:rPr lang="en-US" dirty="0" smtClean="0"/>
              <a:t>Azure Active Directory MFA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Account or Service Traffic Hijacking: Bottom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40" y="1459193"/>
            <a:ext cx="3497875" cy="25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3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91" y="2103866"/>
            <a:ext cx="4188022" cy="3308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96588" y="1576305"/>
            <a:ext cx="6197426" cy="43632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There are multiple ways to lose cloud data: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Customer accidentally deletes or modifies it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Attacker deletes or modifies it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Cloud provider accidentally deletes or modifies it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Natural disaster destroys datacenter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Data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61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500374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dirty="0"/>
              <a:t>Mitigations: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Customer: point-in-time backups matter, </a:t>
            </a:r>
            <a:br>
              <a:rPr lang="en-US" sz="2000" dirty="0"/>
            </a:br>
            <a:r>
              <a:rPr lang="en-US" sz="2000" dirty="0"/>
              <a:t>even in the cloud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Customer: geo-redundant storage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Cloud Provider: deleted resource </a:t>
            </a:r>
            <a:r>
              <a:rPr lang="en-US" sz="2000" dirty="0" smtClean="0"/>
              <a:t>tombstoning</a:t>
            </a:r>
          </a:p>
          <a:p>
            <a:pPr>
              <a:lnSpc>
                <a:spcPct val="120000"/>
              </a:lnSpc>
            </a:pPr>
            <a:r>
              <a:rPr lang="en-US" sz="3568" dirty="0" smtClean="0"/>
              <a:t>Azure: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Globally Replicated Storage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VM Capture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Storage snapshots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Azure Site Replica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Data </a:t>
            </a:r>
            <a:r>
              <a:rPr lang="en-US" dirty="0" smtClean="0"/>
              <a:t>Loss: Bottom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16" y="1365230"/>
            <a:ext cx="3357946" cy="2448502"/>
          </a:xfrm>
          <a:prstGeom prst="rect">
            <a:avLst/>
          </a:prstGeom>
        </p:spPr>
      </p:pic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6539160" y="5255219"/>
            <a:ext cx="666750" cy="561975"/>
            <a:chOff x="6425" y="971"/>
            <a:chExt cx="420" cy="354"/>
          </a:xfrm>
        </p:grpSpPr>
        <p:sp>
          <p:nvSpPr>
            <p:cNvPr id="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6425" y="971"/>
              <a:ext cx="420" cy="3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4"/>
            <p:cNvSpPr>
              <a:spLocks noEditPoints="1"/>
            </p:cNvSpPr>
            <p:nvPr/>
          </p:nvSpPr>
          <p:spPr bwMode="auto">
            <a:xfrm>
              <a:off x="6433" y="979"/>
              <a:ext cx="406" cy="346"/>
            </a:xfrm>
            <a:custGeom>
              <a:avLst/>
              <a:gdLst>
                <a:gd name="T0" fmla="*/ 632 w 804"/>
                <a:gd name="T1" fmla="*/ 269 h 688"/>
                <a:gd name="T2" fmla="*/ 608 w 804"/>
                <a:gd name="T3" fmla="*/ 0 h 688"/>
                <a:gd name="T4" fmla="*/ 0 w 804"/>
                <a:gd name="T5" fmla="*/ 24 h 688"/>
                <a:gd name="T6" fmla="*/ 24 w 804"/>
                <a:gd name="T7" fmla="*/ 538 h 688"/>
                <a:gd name="T8" fmla="*/ 442 w 804"/>
                <a:gd name="T9" fmla="*/ 688 h 688"/>
                <a:gd name="T10" fmla="*/ 804 w 804"/>
                <a:gd name="T11" fmla="*/ 478 h 688"/>
                <a:gd name="T12" fmla="*/ 468 w 804"/>
                <a:gd name="T13" fmla="*/ 141 h 688"/>
                <a:gd name="T14" fmla="*/ 585 w 804"/>
                <a:gd name="T15" fmla="*/ 211 h 688"/>
                <a:gd name="T16" fmla="*/ 468 w 804"/>
                <a:gd name="T17" fmla="*/ 141 h 688"/>
                <a:gd name="T18" fmla="*/ 585 w 804"/>
                <a:gd name="T19" fmla="*/ 269 h 688"/>
                <a:gd name="T20" fmla="*/ 468 w 804"/>
                <a:gd name="T21" fmla="*/ 234 h 688"/>
                <a:gd name="T22" fmla="*/ 328 w 804"/>
                <a:gd name="T23" fmla="*/ 141 h 688"/>
                <a:gd name="T24" fmla="*/ 444 w 804"/>
                <a:gd name="T25" fmla="*/ 211 h 688"/>
                <a:gd name="T26" fmla="*/ 328 w 804"/>
                <a:gd name="T27" fmla="*/ 141 h 688"/>
                <a:gd name="T28" fmla="*/ 444 w 804"/>
                <a:gd name="T29" fmla="*/ 234 h 688"/>
                <a:gd name="T30" fmla="*/ 442 w 804"/>
                <a:gd name="T31" fmla="*/ 269 h 688"/>
                <a:gd name="T32" fmla="*/ 328 w 804"/>
                <a:gd name="T33" fmla="*/ 304 h 688"/>
                <a:gd name="T34" fmla="*/ 328 w 804"/>
                <a:gd name="T35" fmla="*/ 328 h 688"/>
                <a:gd name="T36" fmla="*/ 368 w 804"/>
                <a:gd name="T37" fmla="*/ 398 h 688"/>
                <a:gd name="T38" fmla="*/ 328 w 804"/>
                <a:gd name="T39" fmla="*/ 328 h 688"/>
                <a:gd name="T40" fmla="*/ 328 w 804"/>
                <a:gd name="T41" fmla="*/ 467 h 688"/>
                <a:gd name="T42" fmla="*/ 354 w 804"/>
                <a:gd name="T43" fmla="*/ 421 h 688"/>
                <a:gd name="T44" fmla="*/ 47 w 804"/>
                <a:gd name="T45" fmla="*/ 491 h 688"/>
                <a:gd name="T46" fmla="*/ 164 w 804"/>
                <a:gd name="T47" fmla="*/ 421 h 688"/>
                <a:gd name="T48" fmla="*/ 164 w 804"/>
                <a:gd name="T49" fmla="*/ 398 h 688"/>
                <a:gd name="T50" fmla="*/ 47 w 804"/>
                <a:gd name="T51" fmla="*/ 328 h 688"/>
                <a:gd name="T52" fmla="*/ 164 w 804"/>
                <a:gd name="T53" fmla="*/ 398 h 688"/>
                <a:gd name="T54" fmla="*/ 47 w 804"/>
                <a:gd name="T55" fmla="*/ 304 h 688"/>
                <a:gd name="T56" fmla="*/ 164 w 804"/>
                <a:gd name="T57" fmla="*/ 234 h 688"/>
                <a:gd name="T58" fmla="*/ 164 w 804"/>
                <a:gd name="T59" fmla="*/ 211 h 688"/>
                <a:gd name="T60" fmla="*/ 47 w 804"/>
                <a:gd name="T61" fmla="*/ 141 h 688"/>
                <a:gd name="T62" fmla="*/ 164 w 804"/>
                <a:gd name="T63" fmla="*/ 211 h 688"/>
                <a:gd name="T64" fmla="*/ 187 w 804"/>
                <a:gd name="T65" fmla="*/ 491 h 688"/>
                <a:gd name="T66" fmla="*/ 304 w 804"/>
                <a:gd name="T67" fmla="*/ 421 h 688"/>
                <a:gd name="T68" fmla="*/ 304 w 804"/>
                <a:gd name="T69" fmla="*/ 398 h 688"/>
                <a:gd name="T70" fmla="*/ 187 w 804"/>
                <a:gd name="T71" fmla="*/ 328 h 688"/>
                <a:gd name="T72" fmla="*/ 304 w 804"/>
                <a:gd name="T73" fmla="*/ 398 h 688"/>
                <a:gd name="T74" fmla="*/ 187 w 804"/>
                <a:gd name="T75" fmla="*/ 304 h 688"/>
                <a:gd name="T76" fmla="*/ 304 w 804"/>
                <a:gd name="T77" fmla="*/ 234 h 688"/>
                <a:gd name="T78" fmla="*/ 304 w 804"/>
                <a:gd name="T79" fmla="*/ 211 h 688"/>
                <a:gd name="T80" fmla="*/ 187 w 804"/>
                <a:gd name="T81" fmla="*/ 141 h 688"/>
                <a:gd name="T82" fmla="*/ 304 w 804"/>
                <a:gd name="T83" fmla="*/ 211 h 688"/>
                <a:gd name="T84" fmla="*/ 328 w 804"/>
                <a:gd name="T85" fmla="*/ 490 h 688"/>
                <a:gd name="T86" fmla="*/ 328 w 804"/>
                <a:gd name="T87" fmla="*/ 49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4" h="688">
                  <a:moveTo>
                    <a:pt x="684" y="269"/>
                  </a:moveTo>
                  <a:lnTo>
                    <a:pt x="632" y="269"/>
                  </a:lnTo>
                  <a:lnTo>
                    <a:pt x="632" y="24"/>
                  </a:lnTo>
                  <a:cubicBezTo>
                    <a:pt x="632" y="11"/>
                    <a:pt x="621" y="0"/>
                    <a:pt x="608" y="0"/>
                  </a:cubicBezTo>
                  <a:lnTo>
                    <a:pt x="24" y="0"/>
                  </a:lnTo>
                  <a:cubicBezTo>
                    <a:pt x="11" y="0"/>
                    <a:pt x="0" y="11"/>
                    <a:pt x="0" y="24"/>
                  </a:cubicBezTo>
                  <a:lnTo>
                    <a:pt x="0" y="515"/>
                  </a:lnTo>
                  <a:cubicBezTo>
                    <a:pt x="0" y="528"/>
                    <a:pt x="11" y="538"/>
                    <a:pt x="24" y="538"/>
                  </a:cubicBezTo>
                  <a:lnTo>
                    <a:pt x="356" y="538"/>
                  </a:lnTo>
                  <a:lnTo>
                    <a:pt x="442" y="688"/>
                  </a:lnTo>
                  <a:lnTo>
                    <a:pt x="684" y="688"/>
                  </a:lnTo>
                  <a:lnTo>
                    <a:pt x="804" y="478"/>
                  </a:lnTo>
                  <a:lnTo>
                    <a:pt x="684" y="269"/>
                  </a:lnTo>
                  <a:close/>
                  <a:moveTo>
                    <a:pt x="468" y="141"/>
                  </a:moveTo>
                  <a:lnTo>
                    <a:pt x="585" y="141"/>
                  </a:lnTo>
                  <a:lnTo>
                    <a:pt x="585" y="211"/>
                  </a:lnTo>
                  <a:lnTo>
                    <a:pt x="468" y="211"/>
                  </a:lnTo>
                  <a:lnTo>
                    <a:pt x="468" y="141"/>
                  </a:lnTo>
                  <a:close/>
                  <a:moveTo>
                    <a:pt x="585" y="234"/>
                  </a:moveTo>
                  <a:lnTo>
                    <a:pt x="585" y="269"/>
                  </a:lnTo>
                  <a:lnTo>
                    <a:pt x="468" y="269"/>
                  </a:lnTo>
                  <a:lnTo>
                    <a:pt x="468" y="234"/>
                  </a:lnTo>
                  <a:lnTo>
                    <a:pt x="585" y="234"/>
                  </a:lnTo>
                  <a:close/>
                  <a:moveTo>
                    <a:pt x="328" y="141"/>
                  </a:moveTo>
                  <a:lnTo>
                    <a:pt x="444" y="141"/>
                  </a:lnTo>
                  <a:lnTo>
                    <a:pt x="444" y="211"/>
                  </a:lnTo>
                  <a:lnTo>
                    <a:pt x="328" y="211"/>
                  </a:lnTo>
                  <a:lnTo>
                    <a:pt x="328" y="141"/>
                  </a:lnTo>
                  <a:close/>
                  <a:moveTo>
                    <a:pt x="328" y="234"/>
                  </a:moveTo>
                  <a:lnTo>
                    <a:pt x="444" y="234"/>
                  </a:lnTo>
                  <a:lnTo>
                    <a:pt x="444" y="269"/>
                  </a:lnTo>
                  <a:lnTo>
                    <a:pt x="442" y="269"/>
                  </a:lnTo>
                  <a:lnTo>
                    <a:pt x="422" y="304"/>
                  </a:lnTo>
                  <a:lnTo>
                    <a:pt x="328" y="304"/>
                  </a:lnTo>
                  <a:lnTo>
                    <a:pt x="328" y="234"/>
                  </a:lnTo>
                  <a:close/>
                  <a:moveTo>
                    <a:pt x="328" y="328"/>
                  </a:moveTo>
                  <a:lnTo>
                    <a:pt x="408" y="328"/>
                  </a:lnTo>
                  <a:lnTo>
                    <a:pt x="368" y="398"/>
                  </a:lnTo>
                  <a:lnTo>
                    <a:pt x="328" y="398"/>
                  </a:lnTo>
                  <a:lnTo>
                    <a:pt x="328" y="328"/>
                  </a:lnTo>
                  <a:close/>
                  <a:moveTo>
                    <a:pt x="354" y="421"/>
                  </a:moveTo>
                  <a:lnTo>
                    <a:pt x="328" y="467"/>
                  </a:lnTo>
                  <a:lnTo>
                    <a:pt x="328" y="421"/>
                  </a:lnTo>
                  <a:lnTo>
                    <a:pt x="354" y="421"/>
                  </a:lnTo>
                  <a:close/>
                  <a:moveTo>
                    <a:pt x="164" y="491"/>
                  </a:moveTo>
                  <a:lnTo>
                    <a:pt x="47" y="491"/>
                  </a:lnTo>
                  <a:lnTo>
                    <a:pt x="47" y="421"/>
                  </a:lnTo>
                  <a:lnTo>
                    <a:pt x="164" y="421"/>
                  </a:lnTo>
                  <a:lnTo>
                    <a:pt x="164" y="491"/>
                  </a:lnTo>
                  <a:close/>
                  <a:moveTo>
                    <a:pt x="164" y="398"/>
                  </a:moveTo>
                  <a:lnTo>
                    <a:pt x="47" y="398"/>
                  </a:lnTo>
                  <a:lnTo>
                    <a:pt x="47" y="328"/>
                  </a:lnTo>
                  <a:lnTo>
                    <a:pt x="164" y="328"/>
                  </a:lnTo>
                  <a:lnTo>
                    <a:pt x="164" y="398"/>
                  </a:lnTo>
                  <a:close/>
                  <a:moveTo>
                    <a:pt x="164" y="304"/>
                  </a:moveTo>
                  <a:lnTo>
                    <a:pt x="47" y="304"/>
                  </a:lnTo>
                  <a:lnTo>
                    <a:pt x="47" y="234"/>
                  </a:lnTo>
                  <a:lnTo>
                    <a:pt x="164" y="234"/>
                  </a:lnTo>
                  <a:lnTo>
                    <a:pt x="164" y="304"/>
                  </a:lnTo>
                  <a:close/>
                  <a:moveTo>
                    <a:pt x="164" y="211"/>
                  </a:moveTo>
                  <a:lnTo>
                    <a:pt x="47" y="211"/>
                  </a:lnTo>
                  <a:lnTo>
                    <a:pt x="47" y="141"/>
                  </a:lnTo>
                  <a:lnTo>
                    <a:pt x="164" y="141"/>
                  </a:lnTo>
                  <a:lnTo>
                    <a:pt x="164" y="211"/>
                  </a:lnTo>
                  <a:close/>
                  <a:moveTo>
                    <a:pt x="304" y="491"/>
                  </a:moveTo>
                  <a:lnTo>
                    <a:pt x="187" y="491"/>
                  </a:lnTo>
                  <a:lnTo>
                    <a:pt x="187" y="421"/>
                  </a:lnTo>
                  <a:lnTo>
                    <a:pt x="304" y="421"/>
                  </a:lnTo>
                  <a:lnTo>
                    <a:pt x="304" y="491"/>
                  </a:lnTo>
                  <a:close/>
                  <a:moveTo>
                    <a:pt x="304" y="398"/>
                  </a:moveTo>
                  <a:lnTo>
                    <a:pt x="187" y="398"/>
                  </a:lnTo>
                  <a:lnTo>
                    <a:pt x="187" y="328"/>
                  </a:lnTo>
                  <a:lnTo>
                    <a:pt x="304" y="328"/>
                  </a:lnTo>
                  <a:lnTo>
                    <a:pt x="304" y="398"/>
                  </a:lnTo>
                  <a:close/>
                  <a:moveTo>
                    <a:pt x="304" y="304"/>
                  </a:moveTo>
                  <a:lnTo>
                    <a:pt x="187" y="304"/>
                  </a:lnTo>
                  <a:lnTo>
                    <a:pt x="187" y="234"/>
                  </a:lnTo>
                  <a:lnTo>
                    <a:pt x="304" y="234"/>
                  </a:lnTo>
                  <a:lnTo>
                    <a:pt x="304" y="304"/>
                  </a:lnTo>
                  <a:close/>
                  <a:moveTo>
                    <a:pt x="304" y="211"/>
                  </a:moveTo>
                  <a:lnTo>
                    <a:pt x="187" y="211"/>
                  </a:lnTo>
                  <a:lnTo>
                    <a:pt x="187" y="141"/>
                  </a:lnTo>
                  <a:lnTo>
                    <a:pt x="304" y="141"/>
                  </a:lnTo>
                  <a:lnTo>
                    <a:pt x="304" y="211"/>
                  </a:lnTo>
                  <a:close/>
                  <a:moveTo>
                    <a:pt x="328" y="491"/>
                  </a:moveTo>
                  <a:lnTo>
                    <a:pt x="328" y="490"/>
                  </a:lnTo>
                  <a:lnTo>
                    <a:pt x="329" y="491"/>
                  </a:lnTo>
                  <a:lnTo>
                    <a:pt x="328" y="491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8630101" y="5255218"/>
            <a:ext cx="666750" cy="561975"/>
            <a:chOff x="6425" y="971"/>
            <a:chExt cx="420" cy="354"/>
          </a:xfrm>
        </p:grpSpPr>
        <p:sp>
          <p:nvSpPr>
            <p:cNvPr id="9" name="AutoShape 22"/>
            <p:cNvSpPr>
              <a:spLocks noChangeAspect="1" noChangeArrowheads="1" noTextEdit="1"/>
            </p:cNvSpPr>
            <p:nvPr/>
          </p:nvSpPr>
          <p:spPr bwMode="auto">
            <a:xfrm>
              <a:off x="6425" y="971"/>
              <a:ext cx="420" cy="3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4"/>
            <p:cNvSpPr>
              <a:spLocks noEditPoints="1"/>
            </p:cNvSpPr>
            <p:nvPr/>
          </p:nvSpPr>
          <p:spPr bwMode="auto">
            <a:xfrm>
              <a:off x="6433" y="979"/>
              <a:ext cx="406" cy="346"/>
            </a:xfrm>
            <a:custGeom>
              <a:avLst/>
              <a:gdLst>
                <a:gd name="T0" fmla="*/ 632 w 804"/>
                <a:gd name="T1" fmla="*/ 269 h 688"/>
                <a:gd name="T2" fmla="*/ 608 w 804"/>
                <a:gd name="T3" fmla="*/ 0 h 688"/>
                <a:gd name="T4" fmla="*/ 0 w 804"/>
                <a:gd name="T5" fmla="*/ 24 h 688"/>
                <a:gd name="T6" fmla="*/ 24 w 804"/>
                <a:gd name="T7" fmla="*/ 538 h 688"/>
                <a:gd name="T8" fmla="*/ 442 w 804"/>
                <a:gd name="T9" fmla="*/ 688 h 688"/>
                <a:gd name="T10" fmla="*/ 804 w 804"/>
                <a:gd name="T11" fmla="*/ 478 h 688"/>
                <a:gd name="T12" fmla="*/ 468 w 804"/>
                <a:gd name="T13" fmla="*/ 141 h 688"/>
                <a:gd name="T14" fmla="*/ 585 w 804"/>
                <a:gd name="T15" fmla="*/ 211 h 688"/>
                <a:gd name="T16" fmla="*/ 468 w 804"/>
                <a:gd name="T17" fmla="*/ 141 h 688"/>
                <a:gd name="T18" fmla="*/ 585 w 804"/>
                <a:gd name="T19" fmla="*/ 269 h 688"/>
                <a:gd name="T20" fmla="*/ 468 w 804"/>
                <a:gd name="T21" fmla="*/ 234 h 688"/>
                <a:gd name="T22" fmla="*/ 328 w 804"/>
                <a:gd name="T23" fmla="*/ 141 h 688"/>
                <a:gd name="T24" fmla="*/ 444 w 804"/>
                <a:gd name="T25" fmla="*/ 211 h 688"/>
                <a:gd name="T26" fmla="*/ 328 w 804"/>
                <a:gd name="T27" fmla="*/ 141 h 688"/>
                <a:gd name="T28" fmla="*/ 444 w 804"/>
                <a:gd name="T29" fmla="*/ 234 h 688"/>
                <a:gd name="T30" fmla="*/ 442 w 804"/>
                <a:gd name="T31" fmla="*/ 269 h 688"/>
                <a:gd name="T32" fmla="*/ 328 w 804"/>
                <a:gd name="T33" fmla="*/ 304 h 688"/>
                <a:gd name="T34" fmla="*/ 328 w 804"/>
                <a:gd name="T35" fmla="*/ 328 h 688"/>
                <a:gd name="T36" fmla="*/ 368 w 804"/>
                <a:gd name="T37" fmla="*/ 398 h 688"/>
                <a:gd name="T38" fmla="*/ 328 w 804"/>
                <a:gd name="T39" fmla="*/ 328 h 688"/>
                <a:gd name="T40" fmla="*/ 328 w 804"/>
                <a:gd name="T41" fmla="*/ 467 h 688"/>
                <a:gd name="T42" fmla="*/ 354 w 804"/>
                <a:gd name="T43" fmla="*/ 421 h 688"/>
                <a:gd name="T44" fmla="*/ 47 w 804"/>
                <a:gd name="T45" fmla="*/ 491 h 688"/>
                <a:gd name="T46" fmla="*/ 164 w 804"/>
                <a:gd name="T47" fmla="*/ 421 h 688"/>
                <a:gd name="T48" fmla="*/ 164 w 804"/>
                <a:gd name="T49" fmla="*/ 398 h 688"/>
                <a:gd name="T50" fmla="*/ 47 w 804"/>
                <a:gd name="T51" fmla="*/ 328 h 688"/>
                <a:gd name="T52" fmla="*/ 164 w 804"/>
                <a:gd name="T53" fmla="*/ 398 h 688"/>
                <a:gd name="T54" fmla="*/ 47 w 804"/>
                <a:gd name="T55" fmla="*/ 304 h 688"/>
                <a:gd name="T56" fmla="*/ 164 w 804"/>
                <a:gd name="T57" fmla="*/ 234 h 688"/>
                <a:gd name="T58" fmla="*/ 164 w 804"/>
                <a:gd name="T59" fmla="*/ 211 h 688"/>
                <a:gd name="T60" fmla="*/ 47 w 804"/>
                <a:gd name="T61" fmla="*/ 141 h 688"/>
                <a:gd name="T62" fmla="*/ 164 w 804"/>
                <a:gd name="T63" fmla="*/ 211 h 688"/>
                <a:gd name="T64" fmla="*/ 187 w 804"/>
                <a:gd name="T65" fmla="*/ 491 h 688"/>
                <a:gd name="T66" fmla="*/ 304 w 804"/>
                <a:gd name="T67" fmla="*/ 421 h 688"/>
                <a:gd name="T68" fmla="*/ 304 w 804"/>
                <a:gd name="T69" fmla="*/ 398 h 688"/>
                <a:gd name="T70" fmla="*/ 187 w 804"/>
                <a:gd name="T71" fmla="*/ 328 h 688"/>
                <a:gd name="T72" fmla="*/ 304 w 804"/>
                <a:gd name="T73" fmla="*/ 398 h 688"/>
                <a:gd name="T74" fmla="*/ 187 w 804"/>
                <a:gd name="T75" fmla="*/ 304 h 688"/>
                <a:gd name="T76" fmla="*/ 304 w 804"/>
                <a:gd name="T77" fmla="*/ 234 h 688"/>
                <a:gd name="T78" fmla="*/ 304 w 804"/>
                <a:gd name="T79" fmla="*/ 211 h 688"/>
                <a:gd name="T80" fmla="*/ 187 w 804"/>
                <a:gd name="T81" fmla="*/ 141 h 688"/>
                <a:gd name="T82" fmla="*/ 304 w 804"/>
                <a:gd name="T83" fmla="*/ 211 h 688"/>
                <a:gd name="T84" fmla="*/ 328 w 804"/>
                <a:gd name="T85" fmla="*/ 490 h 688"/>
                <a:gd name="T86" fmla="*/ 328 w 804"/>
                <a:gd name="T87" fmla="*/ 49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4" h="688">
                  <a:moveTo>
                    <a:pt x="684" y="269"/>
                  </a:moveTo>
                  <a:lnTo>
                    <a:pt x="632" y="269"/>
                  </a:lnTo>
                  <a:lnTo>
                    <a:pt x="632" y="24"/>
                  </a:lnTo>
                  <a:cubicBezTo>
                    <a:pt x="632" y="11"/>
                    <a:pt x="621" y="0"/>
                    <a:pt x="608" y="0"/>
                  </a:cubicBezTo>
                  <a:lnTo>
                    <a:pt x="24" y="0"/>
                  </a:lnTo>
                  <a:cubicBezTo>
                    <a:pt x="11" y="0"/>
                    <a:pt x="0" y="11"/>
                    <a:pt x="0" y="24"/>
                  </a:cubicBezTo>
                  <a:lnTo>
                    <a:pt x="0" y="515"/>
                  </a:lnTo>
                  <a:cubicBezTo>
                    <a:pt x="0" y="528"/>
                    <a:pt x="11" y="538"/>
                    <a:pt x="24" y="538"/>
                  </a:cubicBezTo>
                  <a:lnTo>
                    <a:pt x="356" y="538"/>
                  </a:lnTo>
                  <a:lnTo>
                    <a:pt x="442" y="688"/>
                  </a:lnTo>
                  <a:lnTo>
                    <a:pt x="684" y="688"/>
                  </a:lnTo>
                  <a:lnTo>
                    <a:pt x="804" y="478"/>
                  </a:lnTo>
                  <a:lnTo>
                    <a:pt x="684" y="269"/>
                  </a:lnTo>
                  <a:close/>
                  <a:moveTo>
                    <a:pt x="468" y="141"/>
                  </a:moveTo>
                  <a:lnTo>
                    <a:pt x="585" y="141"/>
                  </a:lnTo>
                  <a:lnTo>
                    <a:pt x="585" y="211"/>
                  </a:lnTo>
                  <a:lnTo>
                    <a:pt x="468" y="211"/>
                  </a:lnTo>
                  <a:lnTo>
                    <a:pt x="468" y="141"/>
                  </a:lnTo>
                  <a:close/>
                  <a:moveTo>
                    <a:pt x="585" y="234"/>
                  </a:moveTo>
                  <a:lnTo>
                    <a:pt x="585" y="269"/>
                  </a:lnTo>
                  <a:lnTo>
                    <a:pt x="468" y="269"/>
                  </a:lnTo>
                  <a:lnTo>
                    <a:pt x="468" y="234"/>
                  </a:lnTo>
                  <a:lnTo>
                    <a:pt x="585" y="234"/>
                  </a:lnTo>
                  <a:close/>
                  <a:moveTo>
                    <a:pt x="328" y="141"/>
                  </a:moveTo>
                  <a:lnTo>
                    <a:pt x="444" y="141"/>
                  </a:lnTo>
                  <a:lnTo>
                    <a:pt x="444" y="211"/>
                  </a:lnTo>
                  <a:lnTo>
                    <a:pt x="328" y="211"/>
                  </a:lnTo>
                  <a:lnTo>
                    <a:pt x="328" y="141"/>
                  </a:lnTo>
                  <a:close/>
                  <a:moveTo>
                    <a:pt x="328" y="234"/>
                  </a:moveTo>
                  <a:lnTo>
                    <a:pt x="444" y="234"/>
                  </a:lnTo>
                  <a:lnTo>
                    <a:pt x="444" y="269"/>
                  </a:lnTo>
                  <a:lnTo>
                    <a:pt x="442" y="269"/>
                  </a:lnTo>
                  <a:lnTo>
                    <a:pt x="422" y="304"/>
                  </a:lnTo>
                  <a:lnTo>
                    <a:pt x="328" y="304"/>
                  </a:lnTo>
                  <a:lnTo>
                    <a:pt x="328" y="234"/>
                  </a:lnTo>
                  <a:close/>
                  <a:moveTo>
                    <a:pt x="328" y="328"/>
                  </a:moveTo>
                  <a:lnTo>
                    <a:pt x="408" y="328"/>
                  </a:lnTo>
                  <a:lnTo>
                    <a:pt x="368" y="398"/>
                  </a:lnTo>
                  <a:lnTo>
                    <a:pt x="328" y="398"/>
                  </a:lnTo>
                  <a:lnTo>
                    <a:pt x="328" y="328"/>
                  </a:lnTo>
                  <a:close/>
                  <a:moveTo>
                    <a:pt x="354" y="421"/>
                  </a:moveTo>
                  <a:lnTo>
                    <a:pt x="328" y="467"/>
                  </a:lnTo>
                  <a:lnTo>
                    <a:pt x="328" y="421"/>
                  </a:lnTo>
                  <a:lnTo>
                    <a:pt x="354" y="421"/>
                  </a:lnTo>
                  <a:close/>
                  <a:moveTo>
                    <a:pt x="164" y="491"/>
                  </a:moveTo>
                  <a:lnTo>
                    <a:pt x="47" y="491"/>
                  </a:lnTo>
                  <a:lnTo>
                    <a:pt x="47" y="421"/>
                  </a:lnTo>
                  <a:lnTo>
                    <a:pt x="164" y="421"/>
                  </a:lnTo>
                  <a:lnTo>
                    <a:pt x="164" y="491"/>
                  </a:lnTo>
                  <a:close/>
                  <a:moveTo>
                    <a:pt x="164" y="398"/>
                  </a:moveTo>
                  <a:lnTo>
                    <a:pt x="47" y="398"/>
                  </a:lnTo>
                  <a:lnTo>
                    <a:pt x="47" y="328"/>
                  </a:lnTo>
                  <a:lnTo>
                    <a:pt x="164" y="328"/>
                  </a:lnTo>
                  <a:lnTo>
                    <a:pt x="164" y="398"/>
                  </a:lnTo>
                  <a:close/>
                  <a:moveTo>
                    <a:pt x="164" y="304"/>
                  </a:moveTo>
                  <a:lnTo>
                    <a:pt x="47" y="304"/>
                  </a:lnTo>
                  <a:lnTo>
                    <a:pt x="47" y="234"/>
                  </a:lnTo>
                  <a:lnTo>
                    <a:pt x="164" y="234"/>
                  </a:lnTo>
                  <a:lnTo>
                    <a:pt x="164" y="304"/>
                  </a:lnTo>
                  <a:close/>
                  <a:moveTo>
                    <a:pt x="164" y="211"/>
                  </a:moveTo>
                  <a:lnTo>
                    <a:pt x="47" y="211"/>
                  </a:lnTo>
                  <a:lnTo>
                    <a:pt x="47" y="141"/>
                  </a:lnTo>
                  <a:lnTo>
                    <a:pt x="164" y="141"/>
                  </a:lnTo>
                  <a:lnTo>
                    <a:pt x="164" y="211"/>
                  </a:lnTo>
                  <a:close/>
                  <a:moveTo>
                    <a:pt x="304" y="491"/>
                  </a:moveTo>
                  <a:lnTo>
                    <a:pt x="187" y="491"/>
                  </a:lnTo>
                  <a:lnTo>
                    <a:pt x="187" y="421"/>
                  </a:lnTo>
                  <a:lnTo>
                    <a:pt x="304" y="421"/>
                  </a:lnTo>
                  <a:lnTo>
                    <a:pt x="304" y="491"/>
                  </a:lnTo>
                  <a:close/>
                  <a:moveTo>
                    <a:pt x="304" y="398"/>
                  </a:moveTo>
                  <a:lnTo>
                    <a:pt x="187" y="398"/>
                  </a:lnTo>
                  <a:lnTo>
                    <a:pt x="187" y="328"/>
                  </a:lnTo>
                  <a:lnTo>
                    <a:pt x="304" y="328"/>
                  </a:lnTo>
                  <a:lnTo>
                    <a:pt x="304" y="398"/>
                  </a:lnTo>
                  <a:close/>
                  <a:moveTo>
                    <a:pt x="304" y="304"/>
                  </a:moveTo>
                  <a:lnTo>
                    <a:pt x="187" y="304"/>
                  </a:lnTo>
                  <a:lnTo>
                    <a:pt x="187" y="234"/>
                  </a:lnTo>
                  <a:lnTo>
                    <a:pt x="304" y="234"/>
                  </a:lnTo>
                  <a:lnTo>
                    <a:pt x="304" y="304"/>
                  </a:lnTo>
                  <a:close/>
                  <a:moveTo>
                    <a:pt x="304" y="211"/>
                  </a:moveTo>
                  <a:lnTo>
                    <a:pt x="187" y="211"/>
                  </a:lnTo>
                  <a:lnTo>
                    <a:pt x="187" y="141"/>
                  </a:lnTo>
                  <a:lnTo>
                    <a:pt x="304" y="141"/>
                  </a:lnTo>
                  <a:lnTo>
                    <a:pt x="304" y="211"/>
                  </a:lnTo>
                  <a:close/>
                  <a:moveTo>
                    <a:pt x="328" y="491"/>
                  </a:moveTo>
                  <a:lnTo>
                    <a:pt x="328" y="490"/>
                  </a:lnTo>
                  <a:lnTo>
                    <a:pt x="329" y="491"/>
                  </a:lnTo>
                  <a:lnTo>
                    <a:pt x="328" y="491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9495" y="5847236"/>
            <a:ext cx="19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North (primary)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78494" y="5847236"/>
            <a:ext cx="219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South (secondary)</a:t>
            </a:r>
            <a:endParaRPr lang="en-US" dirty="0"/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4326988" y="5160762"/>
            <a:ext cx="835558" cy="874847"/>
            <a:chOff x="4454" y="1201"/>
            <a:chExt cx="319" cy="334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54" y="1201"/>
              <a:ext cx="31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542" y="1202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4463" y="1397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5162546" y="5460866"/>
            <a:ext cx="1293621" cy="2746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263771" y="5460866"/>
            <a:ext cx="1293621" cy="2746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365230"/>
            <a:ext cx="10354605" cy="4525963"/>
          </a:xfrm>
        </p:spPr>
        <p:txBody>
          <a:bodyPr/>
          <a:lstStyle/>
          <a:p>
            <a:r>
              <a:rPr lang="en-US" dirty="0" smtClean="0"/>
              <a:t>Really represents a collection of threats:</a:t>
            </a:r>
          </a:p>
          <a:p>
            <a:pPr lvl="1"/>
            <a:r>
              <a:rPr lang="en-US" dirty="0" smtClean="0"/>
              <a:t>Insider threat, vulnerability in shared technology, etc.</a:t>
            </a:r>
          </a:p>
          <a:p>
            <a:r>
              <a:rPr lang="en-US" dirty="0" smtClean="0"/>
              <a:t>Ultimately, a company’s main asset is its data</a:t>
            </a:r>
          </a:p>
          <a:p>
            <a:r>
              <a:rPr lang="en-US" dirty="0" smtClean="0"/>
              <a:t>How does a company ensure its data is protected even in the face of successful breach?</a:t>
            </a:r>
          </a:p>
          <a:p>
            <a:pPr lvl="1"/>
            <a:r>
              <a:rPr lang="en-US" dirty="0" smtClean="0"/>
              <a:t>Need to look at the threats individually…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Data Breaches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35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500189"/>
          </a:xfrm>
        </p:spPr>
        <p:txBody>
          <a:bodyPr/>
          <a:lstStyle/>
          <a:p>
            <a:r>
              <a:rPr lang="en-US" sz="3200" dirty="0" smtClean="0"/>
              <a:t>Threat: attacker gains access to media removed from datacenter</a:t>
            </a:r>
          </a:p>
          <a:p>
            <a:r>
              <a:rPr lang="en-US" sz="3200" dirty="0" smtClean="0"/>
              <a:t>Mitigation: cloud provider physical controls</a:t>
            </a:r>
          </a:p>
          <a:p>
            <a:r>
              <a:rPr lang="en-US" sz="3200" dirty="0" smtClean="0"/>
              <a:t>Enhanced mitigations: </a:t>
            </a:r>
          </a:p>
          <a:p>
            <a:pPr lvl="1"/>
            <a:r>
              <a:rPr lang="en-US" sz="1800" dirty="0" smtClean="0"/>
              <a:t>Third-party certifications (e.g. </a:t>
            </a:r>
            <a:r>
              <a:rPr lang="en-US" sz="1800" dirty="0" err="1" smtClean="0"/>
              <a:t>FedRamp</a:t>
            </a:r>
            <a:r>
              <a:rPr lang="en-US" sz="1800" dirty="0"/>
              <a:t>)</a:t>
            </a:r>
            <a:endParaRPr lang="en-US" sz="1800" dirty="0" smtClean="0"/>
          </a:p>
          <a:p>
            <a:pPr lvl="1"/>
            <a:r>
              <a:rPr lang="en-US" sz="1800" dirty="0" smtClean="0"/>
              <a:t>Encryption at rest</a:t>
            </a:r>
          </a:p>
          <a:p>
            <a:r>
              <a:rPr lang="en-US" sz="3368" dirty="0" smtClean="0"/>
              <a:t>Azure: third-party encryption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Data </a:t>
            </a:r>
            <a:r>
              <a:rPr lang="en-US" sz="4400" dirty="0" smtClean="0"/>
              <a:t>Breaches: Physical Attacks on Media</a:t>
            </a:r>
            <a:br>
              <a:rPr lang="en-US" sz="4400" dirty="0" smtClean="0"/>
            </a:br>
            <a:r>
              <a:rPr lang="en-US" sz="4400" dirty="0" smtClean="0"/>
              <a:t>  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305" y="2583486"/>
            <a:ext cx="3948123" cy="2089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10" y="4319256"/>
            <a:ext cx="3544497" cy="1925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592" y="3477740"/>
            <a:ext cx="2698603" cy="3149399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1072667" y="1824872"/>
            <a:ext cx="6198064" cy="4224233"/>
            <a:chOff x="5720" y="765"/>
            <a:chExt cx="1660" cy="1079"/>
          </a:xfrm>
        </p:grpSpPr>
        <p:sp>
          <p:nvSpPr>
            <p:cNvPr id="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753" y="1332"/>
              <a:ext cx="1202" cy="481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75434" y="4901970"/>
            <a:ext cx="2498617" cy="833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utoShape 16"/>
          <p:cNvSpPr>
            <a:spLocks noChangeAspect="1" noChangeArrowheads="1" noTextEdit="1"/>
          </p:cNvSpPr>
          <p:nvPr/>
        </p:nvSpPr>
        <p:spPr bwMode="auto">
          <a:xfrm>
            <a:off x="2488946" y="5000476"/>
            <a:ext cx="59002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AutoShape 16"/>
          <p:cNvSpPr>
            <a:spLocks noChangeAspect="1" noChangeArrowheads="1" noTextEdit="1"/>
          </p:cNvSpPr>
          <p:nvPr/>
        </p:nvSpPr>
        <p:spPr bwMode="auto">
          <a:xfrm>
            <a:off x="3187542" y="5000476"/>
            <a:ext cx="59002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AutoShape 16"/>
          <p:cNvSpPr>
            <a:spLocks noChangeAspect="1" noChangeArrowheads="1" noTextEdit="1"/>
          </p:cNvSpPr>
          <p:nvPr/>
        </p:nvSpPr>
        <p:spPr bwMode="auto">
          <a:xfrm>
            <a:off x="3857619" y="4995714"/>
            <a:ext cx="59002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7"/>
          <p:cNvGrpSpPr>
            <a:grpSpLocks noChangeAspect="1"/>
          </p:cNvGrpSpPr>
          <p:nvPr/>
        </p:nvGrpSpPr>
        <p:grpSpPr bwMode="auto">
          <a:xfrm>
            <a:off x="2584001" y="5001352"/>
            <a:ext cx="590029" cy="628650"/>
            <a:chOff x="6355" y="2285"/>
            <a:chExt cx="390" cy="396"/>
          </a:xfrm>
        </p:grpSpPr>
        <p:sp>
          <p:nvSpPr>
            <p:cNvPr id="7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6355" y="2285"/>
              <a:ext cx="39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8"/>
            <p:cNvSpPr>
              <a:spLocks noEditPoints="1"/>
            </p:cNvSpPr>
            <p:nvPr/>
          </p:nvSpPr>
          <p:spPr bwMode="auto">
            <a:xfrm>
              <a:off x="6364" y="2561"/>
              <a:ext cx="378" cy="117"/>
            </a:xfrm>
            <a:custGeom>
              <a:avLst/>
              <a:gdLst>
                <a:gd name="T0" fmla="*/ 640 w 666"/>
                <a:gd name="T1" fmla="*/ 0 h 208"/>
                <a:gd name="T2" fmla="*/ 27 w 666"/>
                <a:gd name="T3" fmla="*/ 0 h 208"/>
                <a:gd name="T4" fmla="*/ 0 w 666"/>
                <a:gd name="T5" fmla="*/ 26 h 208"/>
                <a:gd name="T6" fmla="*/ 0 w 666"/>
                <a:gd name="T7" fmla="*/ 182 h 208"/>
                <a:gd name="T8" fmla="*/ 27 w 666"/>
                <a:gd name="T9" fmla="*/ 208 h 208"/>
                <a:gd name="T10" fmla="*/ 640 w 666"/>
                <a:gd name="T11" fmla="*/ 208 h 208"/>
                <a:gd name="T12" fmla="*/ 666 w 666"/>
                <a:gd name="T13" fmla="*/ 182 h 208"/>
                <a:gd name="T14" fmla="*/ 666 w 666"/>
                <a:gd name="T15" fmla="*/ 26 h 208"/>
                <a:gd name="T16" fmla="*/ 640 w 666"/>
                <a:gd name="T17" fmla="*/ 0 h 208"/>
                <a:gd name="T18" fmla="*/ 57 w 666"/>
                <a:gd name="T19" fmla="*/ 182 h 208"/>
                <a:gd name="T20" fmla="*/ 34 w 666"/>
                <a:gd name="T21" fmla="*/ 158 h 208"/>
                <a:gd name="T22" fmla="*/ 57 w 666"/>
                <a:gd name="T23" fmla="*/ 135 h 208"/>
                <a:gd name="T24" fmla="*/ 81 w 666"/>
                <a:gd name="T25" fmla="*/ 158 h 208"/>
                <a:gd name="T26" fmla="*/ 57 w 666"/>
                <a:gd name="T27" fmla="*/ 182 h 208"/>
                <a:gd name="T28" fmla="*/ 617 w 666"/>
                <a:gd name="T29" fmla="*/ 172 h 208"/>
                <a:gd name="T30" fmla="*/ 483 w 666"/>
                <a:gd name="T31" fmla="*/ 172 h 208"/>
                <a:gd name="T32" fmla="*/ 476 w 666"/>
                <a:gd name="T33" fmla="*/ 165 h 208"/>
                <a:gd name="T34" fmla="*/ 483 w 666"/>
                <a:gd name="T35" fmla="*/ 157 h 208"/>
                <a:gd name="T36" fmla="*/ 617 w 666"/>
                <a:gd name="T37" fmla="*/ 157 h 208"/>
                <a:gd name="T38" fmla="*/ 624 w 666"/>
                <a:gd name="T39" fmla="*/ 165 h 208"/>
                <a:gd name="T40" fmla="*/ 617 w 666"/>
                <a:gd name="T41" fmla="*/ 172 h 208"/>
                <a:gd name="T42" fmla="*/ 617 w 666"/>
                <a:gd name="T43" fmla="*/ 146 h 208"/>
                <a:gd name="T44" fmla="*/ 483 w 666"/>
                <a:gd name="T45" fmla="*/ 146 h 208"/>
                <a:gd name="T46" fmla="*/ 476 w 666"/>
                <a:gd name="T47" fmla="*/ 139 h 208"/>
                <a:gd name="T48" fmla="*/ 483 w 666"/>
                <a:gd name="T49" fmla="*/ 131 h 208"/>
                <a:gd name="T50" fmla="*/ 617 w 666"/>
                <a:gd name="T51" fmla="*/ 131 h 208"/>
                <a:gd name="T52" fmla="*/ 624 w 666"/>
                <a:gd name="T53" fmla="*/ 139 h 208"/>
                <a:gd name="T54" fmla="*/ 617 w 666"/>
                <a:gd name="T55" fmla="*/ 146 h 208"/>
                <a:gd name="T56" fmla="*/ 617 w 666"/>
                <a:gd name="T57" fmla="*/ 120 h 208"/>
                <a:gd name="T58" fmla="*/ 483 w 666"/>
                <a:gd name="T59" fmla="*/ 120 h 208"/>
                <a:gd name="T60" fmla="*/ 476 w 666"/>
                <a:gd name="T61" fmla="*/ 113 h 208"/>
                <a:gd name="T62" fmla="*/ 483 w 666"/>
                <a:gd name="T63" fmla="*/ 105 h 208"/>
                <a:gd name="T64" fmla="*/ 617 w 666"/>
                <a:gd name="T65" fmla="*/ 105 h 208"/>
                <a:gd name="T66" fmla="*/ 624 w 666"/>
                <a:gd name="T67" fmla="*/ 113 h 208"/>
                <a:gd name="T68" fmla="*/ 617 w 666"/>
                <a:gd name="T6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8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8"/>
                    <a:pt x="27" y="208"/>
                  </a:cubicBezTo>
                  <a:lnTo>
                    <a:pt x="640" y="208"/>
                  </a:lnTo>
                  <a:cubicBezTo>
                    <a:pt x="655" y="208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7"/>
                    <a:pt x="483" y="157"/>
                  </a:cubicBezTo>
                  <a:lnTo>
                    <a:pt x="617" y="157"/>
                  </a:lnTo>
                  <a:cubicBezTo>
                    <a:pt x="621" y="157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1"/>
                    <a:pt x="483" y="131"/>
                  </a:cubicBezTo>
                  <a:lnTo>
                    <a:pt x="617" y="131"/>
                  </a:lnTo>
                  <a:cubicBezTo>
                    <a:pt x="621" y="131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5"/>
                    <a:pt x="483" y="105"/>
                  </a:cubicBezTo>
                  <a:lnTo>
                    <a:pt x="617" y="105"/>
                  </a:lnTo>
                  <a:cubicBezTo>
                    <a:pt x="621" y="105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9"/>
            <p:cNvSpPr>
              <a:spLocks noEditPoints="1"/>
            </p:cNvSpPr>
            <p:nvPr/>
          </p:nvSpPr>
          <p:spPr bwMode="auto">
            <a:xfrm>
              <a:off x="6364" y="2427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6 h 209"/>
                <a:gd name="T6" fmla="*/ 0 w 666"/>
                <a:gd name="T7" fmla="*/ 182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2 h 209"/>
                <a:gd name="T14" fmla="*/ 666 w 666"/>
                <a:gd name="T15" fmla="*/ 26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0" y="182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2"/>
                  </a:cubicBezTo>
                  <a:lnTo>
                    <a:pt x="666" y="26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"/>
            <p:cNvSpPr>
              <a:spLocks noEditPoints="1"/>
            </p:cNvSpPr>
            <p:nvPr/>
          </p:nvSpPr>
          <p:spPr bwMode="auto">
            <a:xfrm>
              <a:off x="6364" y="2294"/>
              <a:ext cx="378" cy="1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4366767" y="5001352"/>
            <a:ext cx="479088" cy="623888"/>
            <a:chOff x="2747" y="3443"/>
            <a:chExt cx="307" cy="381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"/>
          <p:cNvGrpSpPr>
            <a:grpSpLocks noChangeAspect="1"/>
          </p:cNvGrpSpPr>
          <p:nvPr/>
        </p:nvGrpSpPr>
        <p:grpSpPr bwMode="auto">
          <a:xfrm>
            <a:off x="1841003" y="5038798"/>
            <a:ext cx="313325" cy="322175"/>
            <a:chOff x="4231" y="2587"/>
            <a:chExt cx="310" cy="327"/>
          </a:xfrm>
          <a:solidFill>
            <a:srgbClr val="FFC000"/>
          </a:solidFill>
        </p:grpSpPr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564470" y="5372180"/>
            <a:ext cx="86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DC Ops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00914" y="5001352"/>
            <a:ext cx="483007" cy="623888"/>
            <a:chOff x="3300914" y="5001352"/>
            <a:chExt cx="483007" cy="623888"/>
          </a:xfrm>
        </p:grpSpPr>
        <p:sp>
          <p:nvSpPr>
            <p:cNvPr id="10" name="Rectangle 9"/>
            <p:cNvSpPr/>
            <p:nvPr/>
          </p:nvSpPr>
          <p:spPr>
            <a:xfrm>
              <a:off x="3307264" y="5009290"/>
              <a:ext cx="476657" cy="6087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3300914" y="5001352"/>
              <a:ext cx="479088" cy="623888"/>
              <a:chOff x="2747" y="3443"/>
              <a:chExt cx="307" cy="381"/>
            </a:xfrm>
          </p:grpSpPr>
          <p:sp>
            <p:nvSpPr>
              <p:cNvPr id="5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564470" y="4828375"/>
            <a:ext cx="3494640" cy="999858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468257" y="4883401"/>
            <a:ext cx="2497222" cy="852407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3845545" y="5001352"/>
            <a:ext cx="479088" cy="623888"/>
            <a:chOff x="2747" y="3443"/>
            <a:chExt cx="307" cy="381"/>
          </a:xfrm>
        </p:grpSpPr>
        <p:sp>
          <p:nvSpPr>
            <p:cNvPr id="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47" y="3443"/>
              <a:ext cx="30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2886" y="3587"/>
              <a:ext cx="34" cy="33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2896" y="3627"/>
              <a:ext cx="13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2867" y="3598"/>
              <a:ext cx="12" cy="11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875" y="3618"/>
              <a:ext cx="13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8 w 20"/>
                <a:gd name="T7" fmla="*/ 17 h 20"/>
                <a:gd name="T8" fmla="*/ 20 w 20"/>
                <a:gd name="T9" fmla="*/ 11 h 20"/>
                <a:gd name="T10" fmla="*/ 18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8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2875" y="3576"/>
              <a:ext cx="13" cy="13"/>
            </a:xfrm>
            <a:custGeom>
              <a:avLst/>
              <a:gdLst>
                <a:gd name="T0" fmla="*/ 11 w 20"/>
                <a:gd name="T1" fmla="*/ 21 h 21"/>
                <a:gd name="T2" fmla="*/ 18 w 20"/>
                <a:gd name="T3" fmla="*/ 18 h 21"/>
                <a:gd name="T4" fmla="*/ 20 w 20"/>
                <a:gd name="T5" fmla="*/ 11 h 21"/>
                <a:gd name="T6" fmla="*/ 18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8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2793" y="3750"/>
              <a:ext cx="30" cy="3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2917" y="3576"/>
              <a:ext cx="12" cy="13"/>
            </a:xfrm>
            <a:custGeom>
              <a:avLst/>
              <a:gdLst>
                <a:gd name="T0" fmla="*/ 11 w 20"/>
                <a:gd name="T1" fmla="*/ 21 h 21"/>
                <a:gd name="T2" fmla="*/ 17 w 20"/>
                <a:gd name="T3" fmla="*/ 18 h 21"/>
                <a:gd name="T4" fmla="*/ 20 w 20"/>
                <a:gd name="T5" fmla="*/ 11 h 21"/>
                <a:gd name="T6" fmla="*/ 17 w 20"/>
                <a:gd name="T7" fmla="*/ 4 h 21"/>
                <a:gd name="T8" fmla="*/ 4 w 20"/>
                <a:gd name="T9" fmla="*/ 4 h 21"/>
                <a:gd name="T10" fmla="*/ 4 w 20"/>
                <a:gd name="T11" fmla="*/ 18 h 21"/>
                <a:gd name="T12" fmla="*/ 11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1" y="21"/>
                  </a:moveTo>
                  <a:cubicBezTo>
                    <a:pt x="13" y="21"/>
                    <a:pt x="16" y="20"/>
                    <a:pt x="17" y="18"/>
                  </a:cubicBezTo>
                  <a:cubicBezTo>
                    <a:pt x="19" y="16"/>
                    <a:pt x="20" y="14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5" y="20"/>
                    <a:pt x="8" y="21"/>
                    <a:pt x="11" y="21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auto">
            <a:xfrm>
              <a:off x="2896" y="3568"/>
              <a:ext cx="13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2757" y="3453"/>
              <a:ext cx="291" cy="363"/>
            </a:xfrm>
            <a:custGeom>
              <a:avLst/>
              <a:gdLst>
                <a:gd name="T0" fmla="*/ 454 w 470"/>
                <a:gd name="T1" fmla="*/ 0 h 594"/>
                <a:gd name="T2" fmla="*/ 16 w 470"/>
                <a:gd name="T3" fmla="*/ 0 h 594"/>
                <a:gd name="T4" fmla="*/ 0 w 470"/>
                <a:gd name="T5" fmla="*/ 16 h 594"/>
                <a:gd name="T6" fmla="*/ 0 w 470"/>
                <a:gd name="T7" fmla="*/ 578 h 594"/>
                <a:gd name="T8" fmla="*/ 16 w 470"/>
                <a:gd name="T9" fmla="*/ 594 h 594"/>
                <a:gd name="T10" fmla="*/ 454 w 470"/>
                <a:gd name="T11" fmla="*/ 594 h 594"/>
                <a:gd name="T12" fmla="*/ 470 w 470"/>
                <a:gd name="T13" fmla="*/ 578 h 594"/>
                <a:gd name="T14" fmla="*/ 470 w 470"/>
                <a:gd name="T15" fmla="*/ 16 h 594"/>
                <a:gd name="T16" fmla="*/ 454 w 470"/>
                <a:gd name="T17" fmla="*/ 0 h 594"/>
                <a:gd name="T18" fmla="*/ 19 w 470"/>
                <a:gd name="T19" fmla="*/ 29 h 594"/>
                <a:gd name="T20" fmla="*/ 33 w 470"/>
                <a:gd name="T21" fmla="*/ 15 h 594"/>
                <a:gd name="T22" fmla="*/ 46 w 470"/>
                <a:gd name="T23" fmla="*/ 29 h 594"/>
                <a:gd name="T24" fmla="*/ 33 w 470"/>
                <a:gd name="T25" fmla="*/ 42 h 594"/>
                <a:gd name="T26" fmla="*/ 19 w 470"/>
                <a:gd name="T27" fmla="*/ 29 h 594"/>
                <a:gd name="T28" fmla="*/ 129 w 470"/>
                <a:gd name="T29" fmla="*/ 537 h 594"/>
                <a:gd name="T30" fmla="*/ 129 w 470"/>
                <a:gd name="T31" fmla="*/ 537 h 594"/>
                <a:gd name="T32" fmla="*/ 83 w 470"/>
                <a:gd name="T33" fmla="*/ 565 h 594"/>
                <a:gd name="T34" fmla="*/ 29 w 470"/>
                <a:gd name="T35" fmla="*/ 511 h 594"/>
                <a:gd name="T36" fmla="*/ 45 w 470"/>
                <a:gd name="T37" fmla="*/ 473 h 594"/>
                <a:gd name="T38" fmla="*/ 159 w 470"/>
                <a:gd name="T39" fmla="*/ 358 h 594"/>
                <a:gd name="T40" fmla="*/ 178 w 470"/>
                <a:gd name="T41" fmla="*/ 349 h 594"/>
                <a:gd name="T42" fmla="*/ 206 w 470"/>
                <a:gd name="T43" fmla="*/ 377 h 594"/>
                <a:gd name="T44" fmla="*/ 203 w 470"/>
                <a:gd name="T45" fmla="*/ 389 h 594"/>
                <a:gd name="T46" fmla="*/ 203 w 470"/>
                <a:gd name="T47" fmla="*/ 389 h 594"/>
                <a:gd name="T48" fmla="*/ 130 w 470"/>
                <a:gd name="T49" fmla="*/ 535 h 594"/>
                <a:gd name="T50" fmla="*/ 129 w 470"/>
                <a:gd name="T51" fmla="*/ 537 h 594"/>
                <a:gd name="T52" fmla="*/ 234 w 470"/>
                <a:gd name="T53" fmla="*/ 434 h 594"/>
                <a:gd name="T54" fmla="*/ 201 w 470"/>
                <a:gd name="T55" fmla="*/ 431 h 594"/>
                <a:gd name="T56" fmla="*/ 218 w 470"/>
                <a:gd name="T57" fmla="*/ 397 h 594"/>
                <a:gd name="T58" fmla="*/ 219 w 470"/>
                <a:gd name="T59" fmla="*/ 394 h 594"/>
                <a:gd name="T60" fmla="*/ 222 w 470"/>
                <a:gd name="T61" fmla="*/ 377 h 594"/>
                <a:gd name="T62" fmla="*/ 178 w 470"/>
                <a:gd name="T63" fmla="*/ 333 h 594"/>
                <a:gd name="T64" fmla="*/ 147 w 470"/>
                <a:gd name="T65" fmla="*/ 346 h 594"/>
                <a:gd name="T66" fmla="*/ 109 w 470"/>
                <a:gd name="T67" fmla="*/ 385 h 594"/>
                <a:gd name="T68" fmla="*/ 48 w 470"/>
                <a:gd name="T69" fmla="*/ 247 h 594"/>
                <a:gd name="T70" fmla="*/ 234 w 470"/>
                <a:gd name="T71" fmla="*/ 59 h 594"/>
                <a:gd name="T72" fmla="*/ 420 w 470"/>
                <a:gd name="T73" fmla="*/ 247 h 594"/>
                <a:gd name="T74" fmla="*/ 234 w 470"/>
                <a:gd name="T75" fmla="*/ 434 h 594"/>
                <a:gd name="T76" fmla="*/ 436 w 470"/>
                <a:gd name="T77" fmla="*/ 574 h 594"/>
                <a:gd name="T78" fmla="*/ 422 w 470"/>
                <a:gd name="T79" fmla="*/ 561 h 594"/>
                <a:gd name="T80" fmla="*/ 436 w 470"/>
                <a:gd name="T81" fmla="*/ 548 h 594"/>
                <a:gd name="T82" fmla="*/ 449 w 470"/>
                <a:gd name="T83" fmla="*/ 561 h 594"/>
                <a:gd name="T84" fmla="*/ 436 w 470"/>
                <a:gd name="T85" fmla="*/ 574 h 594"/>
                <a:gd name="T86" fmla="*/ 436 w 470"/>
                <a:gd name="T87" fmla="*/ 42 h 594"/>
                <a:gd name="T88" fmla="*/ 422 w 470"/>
                <a:gd name="T89" fmla="*/ 29 h 594"/>
                <a:gd name="T90" fmla="*/ 436 w 470"/>
                <a:gd name="T91" fmla="*/ 15 h 594"/>
                <a:gd name="T92" fmla="*/ 449 w 470"/>
                <a:gd name="T93" fmla="*/ 29 h 594"/>
                <a:gd name="T94" fmla="*/ 436 w 470"/>
                <a:gd name="T95" fmla="*/ 4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94">
                  <a:moveTo>
                    <a:pt x="454" y="0"/>
                  </a:moveTo>
                  <a:lnTo>
                    <a:pt x="16" y="0"/>
                  </a:lnTo>
                  <a:cubicBezTo>
                    <a:pt x="7" y="0"/>
                    <a:pt x="0" y="7"/>
                    <a:pt x="0" y="16"/>
                  </a:cubicBezTo>
                  <a:lnTo>
                    <a:pt x="0" y="578"/>
                  </a:lnTo>
                  <a:cubicBezTo>
                    <a:pt x="0" y="587"/>
                    <a:pt x="7" y="594"/>
                    <a:pt x="16" y="594"/>
                  </a:cubicBezTo>
                  <a:lnTo>
                    <a:pt x="454" y="594"/>
                  </a:lnTo>
                  <a:cubicBezTo>
                    <a:pt x="463" y="594"/>
                    <a:pt x="470" y="587"/>
                    <a:pt x="470" y="578"/>
                  </a:cubicBezTo>
                  <a:lnTo>
                    <a:pt x="470" y="16"/>
                  </a:lnTo>
                  <a:cubicBezTo>
                    <a:pt x="470" y="7"/>
                    <a:pt x="463" y="0"/>
                    <a:pt x="454" y="0"/>
                  </a:cubicBezTo>
                  <a:close/>
                  <a:moveTo>
                    <a:pt x="19" y="29"/>
                  </a:moveTo>
                  <a:cubicBezTo>
                    <a:pt x="19" y="21"/>
                    <a:pt x="25" y="15"/>
                    <a:pt x="33" y="15"/>
                  </a:cubicBezTo>
                  <a:cubicBezTo>
                    <a:pt x="40" y="15"/>
                    <a:pt x="46" y="21"/>
                    <a:pt x="46" y="29"/>
                  </a:cubicBezTo>
                  <a:cubicBezTo>
                    <a:pt x="46" y="36"/>
                    <a:pt x="40" y="42"/>
                    <a:pt x="33" y="42"/>
                  </a:cubicBezTo>
                  <a:cubicBezTo>
                    <a:pt x="25" y="42"/>
                    <a:pt x="19" y="36"/>
                    <a:pt x="19" y="29"/>
                  </a:cubicBezTo>
                  <a:close/>
                  <a:moveTo>
                    <a:pt x="129" y="537"/>
                  </a:moveTo>
                  <a:lnTo>
                    <a:pt x="129" y="537"/>
                  </a:lnTo>
                  <a:cubicBezTo>
                    <a:pt x="120" y="554"/>
                    <a:pt x="103" y="565"/>
                    <a:pt x="83" y="565"/>
                  </a:cubicBezTo>
                  <a:cubicBezTo>
                    <a:pt x="53" y="565"/>
                    <a:pt x="29" y="541"/>
                    <a:pt x="29" y="511"/>
                  </a:cubicBezTo>
                  <a:cubicBezTo>
                    <a:pt x="29" y="496"/>
                    <a:pt x="36" y="482"/>
                    <a:pt x="45" y="473"/>
                  </a:cubicBezTo>
                  <a:lnTo>
                    <a:pt x="159" y="358"/>
                  </a:lnTo>
                  <a:cubicBezTo>
                    <a:pt x="164" y="353"/>
                    <a:pt x="171" y="349"/>
                    <a:pt x="178" y="349"/>
                  </a:cubicBezTo>
                  <a:cubicBezTo>
                    <a:pt x="193" y="349"/>
                    <a:pt x="206" y="362"/>
                    <a:pt x="206" y="377"/>
                  </a:cubicBezTo>
                  <a:cubicBezTo>
                    <a:pt x="206" y="381"/>
                    <a:pt x="205" y="385"/>
                    <a:pt x="203" y="389"/>
                  </a:cubicBezTo>
                  <a:lnTo>
                    <a:pt x="203" y="389"/>
                  </a:lnTo>
                  <a:lnTo>
                    <a:pt x="130" y="535"/>
                  </a:lnTo>
                  <a:cubicBezTo>
                    <a:pt x="130" y="536"/>
                    <a:pt x="129" y="536"/>
                    <a:pt x="129" y="537"/>
                  </a:cubicBezTo>
                  <a:close/>
                  <a:moveTo>
                    <a:pt x="234" y="434"/>
                  </a:moveTo>
                  <a:cubicBezTo>
                    <a:pt x="223" y="434"/>
                    <a:pt x="211" y="433"/>
                    <a:pt x="201" y="431"/>
                  </a:cubicBezTo>
                  <a:lnTo>
                    <a:pt x="218" y="397"/>
                  </a:lnTo>
                  <a:cubicBezTo>
                    <a:pt x="218" y="396"/>
                    <a:pt x="218" y="395"/>
                    <a:pt x="219" y="394"/>
                  </a:cubicBezTo>
                  <a:cubicBezTo>
                    <a:pt x="221" y="389"/>
                    <a:pt x="222" y="383"/>
                    <a:pt x="222" y="377"/>
                  </a:cubicBezTo>
                  <a:cubicBezTo>
                    <a:pt x="222" y="353"/>
                    <a:pt x="203" y="333"/>
                    <a:pt x="178" y="333"/>
                  </a:cubicBezTo>
                  <a:cubicBezTo>
                    <a:pt x="166" y="333"/>
                    <a:pt x="155" y="337"/>
                    <a:pt x="147" y="346"/>
                  </a:cubicBezTo>
                  <a:lnTo>
                    <a:pt x="109" y="385"/>
                  </a:lnTo>
                  <a:cubicBezTo>
                    <a:pt x="72" y="350"/>
                    <a:pt x="48" y="301"/>
                    <a:pt x="48" y="247"/>
                  </a:cubicBezTo>
                  <a:cubicBezTo>
                    <a:pt x="48" y="143"/>
                    <a:pt x="132" y="59"/>
                    <a:pt x="234" y="59"/>
                  </a:cubicBezTo>
                  <a:cubicBezTo>
                    <a:pt x="336" y="59"/>
                    <a:pt x="420" y="143"/>
                    <a:pt x="420" y="247"/>
                  </a:cubicBezTo>
                  <a:cubicBezTo>
                    <a:pt x="420" y="350"/>
                    <a:pt x="336" y="434"/>
                    <a:pt x="234" y="434"/>
                  </a:cubicBezTo>
                  <a:close/>
                  <a:moveTo>
                    <a:pt x="436" y="574"/>
                  </a:moveTo>
                  <a:cubicBezTo>
                    <a:pt x="428" y="574"/>
                    <a:pt x="422" y="568"/>
                    <a:pt x="422" y="561"/>
                  </a:cubicBezTo>
                  <a:cubicBezTo>
                    <a:pt x="422" y="554"/>
                    <a:pt x="428" y="548"/>
                    <a:pt x="436" y="548"/>
                  </a:cubicBezTo>
                  <a:cubicBezTo>
                    <a:pt x="443" y="548"/>
                    <a:pt x="449" y="554"/>
                    <a:pt x="449" y="561"/>
                  </a:cubicBezTo>
                  <a:cubicBezTo>
                    <a:pt x="449" y="568"/>
                    <a:pt x="443" y="574"/>
                    <a:pt x="436" y="574"/>
                  </a:cubicBezTo>
                  <a:close/>
                  <a:moveTo>
                    <a:pt x="436" y="42"/>
                  </a:moveTo>
                  <a:cubicBezTo>
                    <a:pt x="428" y="42"/>
                    <a:pt x="422" y="36"/>
                    <a:pt x="422" y="29"/>
                  </a:cubicBezTo>
                  <a:cubicBezTo>
                    <a:pt x="422" y="21"/>
                    <a:pt x="428" y="15"/>
                    <a:pt x="436" y="15"/>
                  </a:cubicBezTo>
                  <a:cubicBezTo>
                    <a:pt x="443" y="15"/>
                    <a:pt x="449" y="21"/>
                    <a:pt x="449" y="29"/>
                  </a:cubicBezTo>
                  <a:cubicBezTo>
                    <a:pt x="449" y="36"/>
                    <a:pt x="443" y="42"/>
                    <a:pt x="436" y="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2917" y="3618"/>
              <a:ext cx="12" cy="12"/>
            </a:xfrm>
            <a:custGeom>
              <a:avLst/>
              <a:gdLst>
                <a:gd name="T0" fmla="*/ 4 w 20"/>
                <a:gd name="T1" fmla="*/ 4 h 20"/>
                <a:gd name="T2" fmla="*/ 4 w 20"/>
                <a:gd name="T3" fmla="*/ 17 h 20"/>
                <a:gd name="T4" fmla="*/ 11 w 20"/>
                <a:gd name="T5" fmla="*/ 20 h 20"/>
                <a:gd name="T6" fmla="*/ 17 w 20"/>
                <a:gd name="T7" fmla="*/ 17 h 20"/>
                <a:gd name="T8" fmla="*/ 20 w 20"/>
                <a:gd name="T9" fmla="*/ 11 h 20"/>
                <a:gd name="T10" fmla="*/ 17 w 20"/>
                <a:gd name="T11" fmla="*/ 4 h 20"/>
                <a:gd name="T12" fmla="*/ 4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4" y="4"/>
                  </a:moveTo>
                  <a:cubicBezTo>
                    <a:pt x="0" y="7"/>
                    <a:pt x="0" y="14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5"/>
                    <a:pt x="17" y="4"/>
                  </a:cubicBezTo>
                  <a:cubicBezTo>
                    <a:pt x="14" y="0"/>
                    <a:pt x="7" y="0"/>
                    <a:pt x="4" y="4"/>
                  </a:cubicBezTo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 noEditPoints="1"/>
            </p:cNvSpPr>
            <p:nvPr/>
          </p:nvSpPr>
          <p:spPr bwMode="auto">
            <a:xfrm>
              <a:off x="2848" y="3550"/>
              <a:ext cx="108" cy="107"/>
            </a:xfrm>
            <a:custGeom>
              <a:avLst/>
              <a:gdLst>
                <a:gd name="T0" fmla="*/ 87 w 174"/>
                <a:gd name="T1" fmla="*/ 0 h 176"/>
                <a:gd name="T2" fmla="*/ 0 w 174"/>
                <a:gd name="T3" fmla="*/ 88 h 176"/>
                <a:gd name="T4" fmla="*/ 87 w 174"/>
                <a:gd name="T5" fmla="*/ 176 h 176"/>
                <a:gd name="T6" fmla="*/ 174 w 174"/>
                <a:gd name="T7" fmla="*/ 88 h 176"/>
                <a:gd name="T8" fmla="*/ 87 w 174"/>
                <a:gd name="T9" fmla="*/ 0 h 176"/>
                <a:gd name="T10" fmla="*/ 88 w 174"/>
                <a:gd name="T11" fmla="*/ 158 h 176"/>
                <a:gd name="T12" fmla="*/ 18 w 174"/>
                <a:gd name="T13" fmla="*/ 88 h 176"/>
                <a:gd name="T14" fmla="*/ 88 w 174"/>
                <a:gd name="T15" fmla="*/ 17 h 176"/>
                <a:gd name="T16" fmla="*/ 158 w 174"/>
                <a:gd name="T17" fmla="*/ 88 h 176"/>
                <a:gd name="T18" fmla="*/ 88 w 174"/>
                <a:gd name="T19" fmla="*/ 15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6">
                  <a:moveTo>
                    <a:pt x="87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7" y="176"/>
                  </a:cubicBezTo>
                  <a:cubicBezTo>
                    <a:pt x="135" y="176"/>
                    <a:pt x="174" y="136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88" y="158"/>
                  </a:moveTo>
                  <a:cubicBezTo>
                    <a:pt x="49" y="158"/>
                    <a:pt x="18" y="127"/>
                    <a:pt x="18" y="88"/>
                  </a:cubicBezTo>
                  <a:cubicBezTo>
                    <a:pt x="18" y="49"/>
                    <a:pt x="49" y="17"/>
                    <a:pt x="88" y="17"/>
                  </a:cubicBezTo>
                  <a:cubicBezTo>
                    <a:pt x="127" y="17"/>
                    <a:pt x="158" y="49"/>
                    <a:pt x="158" y="88"/>
                  </a:cubicBezTo>
                  <a:cubicBezTo>
                    <a:pt x="158" y="127"/>
                    <a:pt x="127" y="158"/>
                    <a:pt x="88" y="1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2926" y="3598"/>
              <a:ext cx="12" cy="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H="1">
            <a:off x="5059110" y="3384135"/>
            <a:ext cx="2979195" cy="1654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H="1">
            <a:off x="4974051" y="5282064"/>
            <a:ext cx="2187059" cy="157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24633" y="5553190"/>
            <a:ext cx="4716817" cy="495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17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6 -1.85185E-6 L 0.11576 0.168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84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2.96296E-6 L 0.01706 0.151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4" grpId="0"/>
      <p:bldP spid="80" grpId="0"/>
      <p:bldP spid="76" grpId="0"/>
      <p:bldP spid="91" grpId="0"/>
      <p:bldP spid="13" grpId="0" animBg="1"/>
      <p:bldP spid="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088042"/>
          </a:xfrm>
        </p:spPr>
        <p:txBody>
          <a:bodyPr/>
          <a:lstStyle/>
          <a:p>
            <a:r>
              <a:rPr lang="en-US" sz="3600" dirty="0" smtClean="0"/>
              <a:t>Threat: attacker man-in-the-middle snooping on data links</a:t>
            </a:r>
          </a:p>
          <a:p>
            <a:r>
              <a:rPr lang="en-US" sz="3600" dirty="0" smtClean="0"/>
              <a:t>Mitigations:</a:t>
            </a:r>
          </a:p>
          <a:p>
            <a:pPr lvl="1"/>
            <a:r>
              <a:rPr lang="en-US" sz="2000" dirty="0" smtClean="0"/>
              <a:t>Cloud provider encrypts inter-DC traffic</a:t>
            </a:r>
          </a:p>
          <a:p>
            <a:pPr lvl="1"/>
            <a:r>
              <a:rPr lang="en-US" sz="2000" dirty="0" smtClean="0"/>
              <a:t>Cloud provider APIs use TLS</a:t>
            </a:r>
          </a:p>
          <a:p>
            <a:pPr lvl="1"/>
            <a:r>
              <a:rPr lang="en-US" sz="2000" dirty="0" smtClean="0"/>
              <a:t>Customer uses TLS</a:t>
            </a:r>
          </a:p>
          <a:p>
            <a:pPr lvl="1"/>
            <a:r>
              <a:rPr lang="en-US" sz="2000" dirty="0" smtClean="0"/>
              <a:t>Customer encrypts outside of cloud</a:t>
            </a:r>
          </a:p>
          <a:p>
            <a:r>
              <a:rPr lang="en-US" sz="3568" dirty="0" smtClean="0"/>
              <a:t>Azure: </a:t>
            </a:r>
          </a:p>
          <a:p>
            <a:pPr lvl="1"/>
            <a:r>
              <a:rPr lang="en-US" sz="2000" dirty="0" smtClean="0"/>
              <a:t>Brad Smith public promise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2. Data Breaches: Physical Attacks on Data Transfer</a:t>
            </a:r>
            <a:endParaRPr lang="en-US" sz="4400" dirty="0"/>
          </a:p>
        </p:txBody>
      </p:sp>
      <p:pic>
        <p:nvPicPr>
          <p:cNvPr id="4" name="Picture 3" descr="http://www.washingtonpost.com/rf/image_404h/2010-2019/WashingtonPost/2013/10/30/Local/Images/GOOGLE-CLOUD-EXPLOITATION13831488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54" y="1972989"/>
            <a:ext cx="5123815" cy="3847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392171" y="5174724"/>
            <a:ext cx="3992517" cy="1468782"/>
            <a:chOff x="5720" y="765"/>
            <a:chExt cx="1660" cy="1079"/>
          </a:xfrm>
        </p:grpSpPr>
        <p:sp>
          <p:nvSpPr>
            <p:cNvPr id="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5753" y="798"/>
              <a:ext cx="1627" cy="1015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808895" y="6022223"/>
            <a:ext cx="2974996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 APIs</a:t>
            </a:r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H="1">
            <a:off x="6213167" y="4994829"/>
            <a:ext cx="192411" cy="200005"/>
          </a:xfrm>
          <a:custGeom>
            <a:avLst/>
            <a:gdLst>
              <a:gd name="T0" fmla="*/ 126 w 332"/>
              <a:gd name="T1" fmla="*/ 19 h 361"/>
              <a:gd name="T2" fmla="*/ 22 w 332"/>
              <a:gd name="T3" fmla="*/ 216 h 361"/>
              <a:gd name="T4" fmla="*/ 206 w 332"/>
              <a:gd name="T5" fmla="*/ 341 h 361"/>
              <a:gd name="T6" fmla="*/ 310 w 332"/>
              <a:gd name="T7" fmla="*/ 144 h 361"/>
              <a:gd name="T8" fmla="*/ 126 w 332"/>
              <a:gd name="T9" fmla="*/ 19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361">
                <a:moveTo>
                  <a:pt x="126" y="19"/>
                </a:moveTo>
                <a:cubicBezTo>
                  <a:pt x="46" y="39"/>
                  <a:pt x="0" y="127"/>
                  <a:pt x="22" y="216"/>
                </a:cubicBezTo>
                <a:cubicBezTo>
                  <a:pt x="44" y="305"/>
                  <a:pt x="126" y="361"/>
                  <a:pt x="206" y="341"/>
                </a:cubicBezTo>
                <a:cubicBezTo>
                  <a:pt x="285" y="321"/>
                  <a:pt x="332" y="233"/>
                  <a:pt x="310" y="144"/>
                </a:cubicBezTo>
                <a:cubicBezTo>
                  <a:pt x="288" y="55"/>
                  <a:pt x="205" y="0"/>
                  <a:pt x="126" y="19"/>
                </a:cubicBezTo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>
            <a:off x="6170409" y="5186952"/>
            <a:ext cx="315594" cy="130052"/>
          </a:xfrm>
          <a:custGeom>
            <a:avLst/>
            <a:gdLst>
              <a:gd name="T0" fmla="*/ 435 w 544"/>
              <a:gd name="T1" fmla="*/ 18 h 234"/>
              <a:gd name="T2" fmla="*/ 381 w 544"/>
              <a:gd name="T3" fmla="*/ 56 h 234"/>
              <a:gd name="T4" fmla="*/ 271 w 544"/>
              <a:gd name="T5" fmla="*/ 56 h 234"/>
              <a:gd name="T6" fmla="*/ 143 w 544"/>
              <a:gd name="T7" fmla="*/ 0 h 234"/>
              <a:gd name="T8" fmla="*/ 0 w 544"/>
              <a:gd name="T9" fmla="*/ 234 h 234"/>
              <a:gd name="T10" fmla="*/ 544 w 544"/>
              <a:gd name="T11" fmla="*/ 234 h 234"/>
              <a:gd name="T12" fmla="*/ 508 w 544"/>
              <a:gd name="T13" fmla="*/ 86 h 234"/>
              <a:gd name="T14" fmla="*/ 435 w 544"/>
              <a:gd name="T15" fmla="*/ 1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234">
                <a:moveTo>
                  <a:pt x="435" y="18"/>
                </a:moveTo>
                <a:cubicBezTo>
                  <a:pt x="420" y="17"/>
                  <a:pt x="403" y="46"/>
                  <a:pt x="381" y="56"/>
                </a:cubicBezTo>
                <a:cubicBezTo>
                  <a:pt x="359" y="66"/>
                  <a:pt x="335" y="87"/>
                  <a:pt x="271" y="56"/>
                </a:cubicBezTo>
                <a:cubicBezTo>
                  <a:pt x="207" y="25"/>
                  <a:pt x="197" y="0"/>
                  <a:pt x="143" y="0"/>
                </a:cubicBezTo>
                <a:cubicBezTo>
                  <a:pt x="89" y="0"/>
                  <a:pt x="2" y="95"/>
                  <a:pt x="0" y="234"/>
                </a:cubicBezTo>
                <a:lnTo>
                  <a:pt x="544" y="234"/>
                </a:lnTo>
                <a:cubicBezTo>
                  <a:pt x="543" y="234"/>
                  <a:pt x="538" y="139"/>
                  <a:pt x="508" y="86"/>
                </a:cubicBezTo>
                <a:cubicBezTo>
                  <a:pt x="470" y="20"/>
                  <a:pt x="450" y="19"/>
                  <a:pt x="435" y="18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5172431" y="4990058"/>
            <a:ext cx="9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Attacker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6763429" y="3967829"/>
            <a:ext cx="1112404" cy="109724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 flipH="1">
            <a:off x="7059996" y="4336400"/>
            <a:ext cx="482339" cy="674688"/>
          </a:xfrm>
          <a:custGeom>
            <a:avLst/>
            <a:gdLst>
              <a:gd name="T0" fmla="*/ 139 w 271"/>
              <a:gd name="T1" fmla="*/ 425 h 425"/>
              <a:gd name="T2" fmla="*/ 0 w 271"/>
              <a:gd name="T3" fmla="*/ 0 h 425"/>
              <a:gd name="T4" fmla="*/ 115 w 271"/>
              <a:gd name="T5" fmla="*/ 180 h 425"/>
              <a:gd name="T6" fmla="*/ 78 w 271"/>
              <a:gd name="T7" fmla="*/ 143 h 425"/>
              <a:gd name="T8" fmla="*/ 115 w 271"/>
              <a:gd name="T9" fmla="*/ 180 h 425"/>
              <a:gd name="T10" fmla="*/ 22 w 271"/>
              <a:gd name="T11" fmla="*/ 88 h 425"/>
              <a:gd name="T12" fmla="*/ 59 w 271"/>
              <a:gd name="T13" fmla="*/ 125 h 425"/>
              <a:gd name="T14" fmla="*/ 78 w 271"/>
              <a:gd name="T15" fmla="*/ 125 h 425"/>
              <a:gd name="T16" fmla="*/ 115 w 271"/>
              <a:gd name="T17" fmla="*/ 88 h 425"/>
              <a:gd name="T18" fmla="*/ 78 w 271"/>
              <a:gd name="T19" fmla="*/ 125 h 425"/>
              <a:gd name="T20" fmla="*/ 115 w 271"/>
              <a:gd name="T21" fmla="*/ 34 h 425"/>
              <a:gd name="T22" fmla="*/ 78 w 271"/>
              <a:gd name="T23" fmla="*/ 70 h 425"/>
              <a:gd name="T24" fmla="*/ 22 w 271"/>
              <a:gd name="T25" fmla="*/ 34 h 425"/>
              <a:gd name="T26" fmla="*/ 59 w 271"/>
              <a:gd name="T27" fmla="*/ 70 h 425"/>
              <a:gd name="T28" fmla="*/ 22 w 271"/>
              <a:gd name="T29" fmla="*/ 34 h 425"/>
              <a:gd name="T30" fmla="*/ 59 w 271"/>
              <a:gd name="T31" fmla="*/ 143 h 425"/>
              <a:gd name="T32" fmla="*/ 22 w 271"/>
              <a:gd name="T33" fmla="*/ 180 h 425"/>
              <a:gd name="T34" fmla="*/ 115 w 271"/>
              <a:gd name="T35" fmla="*/ 345 h 425"/>
              <a:gd name="T36" fmla="*/ 78 w 271"/>
              <a:gd name="T37" fmla="*/ 308 h 425"/>
              <a:gd name="T38" fmla="*/ 115 w 271"/>
              <a:gd name="T39" fmla="*/ 345 h 425"/>
              <a:gd name="T40" fmla="*/ 22 w 271"/>
              <a:gd name="T41" fmla="*/ 254 h 425"/>
              <a:gd name="T42" fmla="*/ 59 w 271"/>
              <a:gd name="T43" fmla="*/ 290 h 425"/>
              <a:gd name="T44" fmla="*/ 78 w 271"/>
              <a:gd name="T45" fmla="*/ 290 h 425"/>
              <a:gd name="T46" fmla="*/ 115 w 271"/>
              <a:gd name="T47" fmla="*/ 254 h 425"/>
              <a:gd name="T48" fmla="*/ 78 w 271"/>
              <a:gd name="T49" fmla="*/ 290 h 425"/>
              <a:gd name="T50" fmla="*/ 115 w 271"/>
              <a:gd name="T51" fmla="*/ 199 h 425"/>
              <a:gd name="T52" fmla="*/ 78 w 271"/>
              <a:gd name="T53" fmla="*/ 235 h 425"/>
              <a:gd name="T54" fmla="*/ 22 w 271"/>
              <a:gd name="T55" fmla="*/ 199 h 425"/>
              <a:gd name="T56" fmla="*/ 59 w 271"/>
              <a:gd name="T57" fmla="*/ 235 h 425"/>
              <a:gd name="T58" fmla="*/ 22 w 271"/>
              <a:gd name="T59" fmla="*/ 199 h 425"/>
              <a:gd name="T60" fmla="*/ 59 w 271"/>
              <a:gd name="T61" fmla="*/ 308 h 425"/>
              <a:gd name="T62" fmla="*/ 22 w 271"/>
              <a:gd name="T63" fmla="*/ 345 h 425"/>
              <a:gd name="T64" fmla="*/ 255 w 271"/>
              <a:gd name="T65" fmla="*/ 139 h 425"/>
              <a:gd name="T66" fmla="*/ 235 w 271"/>
              <a:gd name="T67" fmla="*/ 95 h 425"/>
              <a:gd name="T68" fmla="*/ 220 w 271"/>
              <a:gd name="T69" fmla="*/ 53 h 425"/>
              <a:gd name="T70" fmla="*/ 208 w 271"/>
              <a:gd name="T71" fmla="*/ 13 h 425"/>
              <a:gd name="T72" fmla="*/ 194 w 271"/>
              <a:gd name="T73" fmla="*/ 53 h 425"/>
              <a:gd name="T74" fmla="*/ 173 w 271"/>
              <a:gd name="T75" fmla="*/ 95 h 425"/>
              <a:gd name="T76" fmla="*/ 157 w 271"/>
              <a:gd name="T77" fmla="*/ 139 h 425"/>
              <a:gd name="T78" fmla="*/ 271 w 271"/>
              <a:gd name="T79" fmla="*/ 425 h 425"/>
              <a:gd name="T80" fmla="*/ 255 w 271"/>
              <a:gd name="T81" fmla="*/ 139 h 425"/>
              <a:gd name="T82" fmla="*/ 176 w 271"/>
              <a:gd name="T83" fmla="*/ 311 h 425"/>
              <a:gd name="T84" fmla="*/ 213 w 271"/>
              <a:gd name="T85" fmla="*/ 274 h 425"/>
              <a:gd name="T86" fmla="*/ 213 w 271"/>
              <a:gd name="T87" fmla="*/ 199 h 425"/>
              <a:gd name="T88" fmla="*/ 176 w 271"/>
              <a:gd name="T89" fmla="*/ 162 h 425"/>
              <a:gd name="T90" fmla="*/ 213 w 271"/>
              <a:gd name="T91" fmla="*/ 199 h 425"/>
              <a:gd name="T92" fmla="*/ 219 w 271"/>
              <a:gd name="T93" fmla="*/ 255 h 425"/>
              <a:gd name="T94" fmla="*/ 256 w 271"/>
              <a:gd name="T95" fmla="*/ 218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425">
                <a:moveTo>
                  <a:pt x="0" y="425"/>
                </a:moveTo>
                <a:lnTo>
                  <a:pt x="139" y="425"/>
                </a:lnTo>
                <a:lnTo>
                  <a:pt x="139" y="0"/>
                </a:lnTo>
                <a:lnTo>
                  <a:pt x="0" y="0"/>
                </a:lnTo>
                <a:lnTo>
                  <a:pt x="0" y="425"/>
                </a:lnTo>
                <a:close/>
                <a:moveTo>
                  <a:pt x="115" y="180"/>
                </a:moveTo>
                <a:lnTo>
                  <a:pt x="78" y="180"/>
                </a:lnTo>
                <a:lnTo>
                  <a:pt x="78" y="143"/>
                </a:lnTo>
                <a:lnTo>
                  <a:pt x="115" y="143"/>
                </a:lnTo>
                <a:lnTo>
                  <a:pt x="115" y="180"/>
                </a:lnTo>
                <a:close/>
                <a:moveTo>
                  <a:pt x="22" y="125"/>
                </a:moveTo>
                <a:lnTo>
                  <a:pt x="22" y="88"/>
                </a:lnTo>
                <a:lnTo>
                  <a:pt x="59" y="88"/>
                </a:lnTo>
                <a:lnTo>
                  <a:pt x="59" y="125"/>
                </a:lnTo>
                <a:lnTo>
                  <a:pt x="22" y="125"/>
                </a:lnTo>
                <a:close/>
                <a:moveTo>
                  <a:pt x="78" y="125"/>
                </a:moveTo>
                <a:lnTo>
                  <a:pt x="78" y="88"/>
                </a:lnTo>
                <a:lnTo>
                  <a:pt x="115" y="88"/>
                </a:lnTo>
                <a:lnTo>
                  <a:pt x="115" y="125"/>
                </a:lnTo>
                <a:lnTo>
                  <a:pt x="78" y="125"/>
                </a:lnTo>
                <a:close/>
                <a:moveTo>
                  <a:pt x="78" y="34"/>
                </a:moveTo>
                <a:lnTo>
                  <a:pt x="115" y="34"/>
                </a:lnTo>
                <a:lnTo>
                  <a:pt x="115" y="70"/>
                </a:lnTo>
                <a:lnTo>
                  <a:pt x="78" y="70"/>
                </a:lnTo>
                <a:lnTo>
                  <a:pt x="78" y="34"/>
                </a:lnTo>
                <a:close/>
                <a:moveTo>
                  <a:pt x="22" y="34"/>
                </a:moveTo>
                <a:lnTo>
                  <a:pt x="59" y="34"/>
                </a:lnTo>
                <a:lnTo>
                  <a:pt x="59" y="70"/>
                </a:lnTo>
                <a:lnTo>
                  <a:pt x="22" y="70"/>
                </a:lnTo>
                <a:lnTo>
                  <a:pt x="22" y="34"/>
                </a:lnTo>
                <a:close/>
                <a:moveTo>
                  <a:pt x="22" y="143"/>
                </a:moveTo>
                <a:lnTo>
                  <a:pt x="59" y="143"/>
                </a:lnTo>
                <a:lnTo>
                  <a:pt x="59" y="180"/>
                </a:lnTo>
                <a:lnTo>
                  <a:pt x="22" y="180"/>
                </a:lnTo>
                <a:lnTo>
                  <a:pt x="22" y="143"/>
                </a:lnTo>
                <a:close/>
                <a:moveTo>
                  <a:pt x="115" y="345"/>
                </a:moveTo>
                <a:lnTo>
                  <a:pt x="78" y="345"/>
                </a:lnTo>
                <a:lnTo>
                  <a:pt x="78" y="308"/>
                </a:lnTo>
                <a:lnTo>
                  <a:pt x="115" y="308"/>
                </a:lnTo>
                <a:lnTo>
                  <a:pt x="115" y="345"/>
                </a:lnTo>
                <a:close/>
                <a:moveTo>
                  <a:pt x="22" y="290"/>
                </a:moveTo>
                <a:lnTo>
                  <a:pt x="22" y="254"/>
                </a:lnTo>
                <a:lnTo>
                  <a:pt x="59" y="254"/>
                </a:lnTo>
                <a:lnTo>
                  <a:pt x="59" y="290"/>
                </a:lnTo>
                <a:lnTo>
                  <a:pt x="22" y="290"/>
                </a:lnTo>
                <a:close/>
                <a:moveTo>
                  <a:pt x="78" y="290"/>
                </a:moveTo>
                <a:lnTo>
                  <a:pt x="78" y="254"/>
                </a:lnTo>
                <a:lnTo>
                  <a:pt x="115" y="254"/>
                </a:lnTo>
                <a:lnTo>
                  <a:pt x="115" y="290"/>
                </a:lnTo>
                <a:lnTo>
                  <a:pt x="78" y="290"/>
                </a:lnTo>
                <a:close/>
                <a:moveTo>
                  <a:pt x="78" y="199"/>
                </a:moveTo>
                <a:lnTo>
                  <a:pt x="115" y="199"/>
                </a:lnTo>
                <a:lnTo>
                  <a:pt x="115" y="235"/>
                </a:lnTo>
                <a:lnTo>
                  <a:pt x="78" y="235"/>
                </a:lnTo>
                <a:lnTo>
                  <a:pt x="78" y="199"/>
                </a:lnTo>
                <a:close/>
                <a:moveTo>
                  <a:pt x="22" y="199"/>
                </a:moveTo>
                <a:lnTo>
                  <a:pt x="59" y="199"/>
                </a:lnTo>
                <a:lnTo>
                  <a:pt x="59" y="235"/>
                </a:lnTo>
                <a:lnTo>
                  <a:pt x="22" y="235"/>
                </a:lnTo>
                <a:lnTo>
                  <a:pt x="22" y="199"/>
                </a:lnTo>
                <a:close/>
                <a:moveTo>
                  <a:pt x="22" y="308"/>
                </a:moveTo>
                <a:lnTo>
                  <a:pt x="59" y="308"/>
                </a:lnTo>
                <a:lnTo>
                  <a:pt x="59" y="345"/>
                </a:lnTo>
                <a:lnTo>
                  <a:pt x="22" y="345"/>
                </a:lnTo>
                <a:lnTo>
                  <a:pt x="22" y="308"/>
                </a:lnTo>
                <a:close/>
                <a:moveTo>
                  <a:pt x="255" y="139"/>
                </a:moveTo>
                <a:lnTo>
                  <a:pt x="255" y="95"/>
                </a:lnTo>
                <a:lnTo>
                  <a:pt x="235" y="95"/>
                </a:lnTo>
                <a:lnTo>
                  <a:pt x="235" y="53"/>
                </a:lnTo>
                <a:lnTo>
                  <a:pt x="220" y="53"/>
                </a:lnTo>
                <a:lnTo>
                  <a:pt x="220" y="13"/>
                </a:lnTo>
                <a:lnTo>
                  <a:pt x="208" y="13"/>
                </a:lnTo>
                <a:lnTo>
                  <a:pt x="208" y="53"/>
                </a:lnTo>
                <a:lnTo>
                  <a:pt x="194" y="53"/>
                </a:lnTo>
                <a:lnTo>
                  <a:pt x="194" y="95"/>
                </a:lnTo>
                <a:lnTo>
                  <a:pt x="173" y="95"/>
                </a:lnTo>
                <a:lnTo>
                  <a:pt x="173" y="139"/>
                </a:lnTo>
                <a:lnTo>
                  <a:pt x="157" y="139"/>
                </a:lnTo>
                <a:lnTo>
                  <a:pt x="157" y="425"/>
                </a:lnTo>
                <a:lnTo>
                  <a:pt x="271" y="425"/>
                </a:lnTo>
                <a:lnTo>
                  <a:pt x="271" y="139"/>
                </a:lnTo>
                <a:lnTo>
                  <a:pt x="255" y="139"/>
                </a:lnTo>
                <a:close/>
                <a:moveTo>
                  <a:pt x="213" y="311"/>
                </a:moveTo>
                <a:lnTo>
                  <a:pt x="176" y="311"/>
                </a:lnTo>
                <a:lnTo>
                  <a:pt x="176" y="274"/>
                </a:lnTo>
                <a:lnTo>
                  <a:pt x="213" y="274"/>
                </a:lnTo>
                <a:lnTo>
                  <a:pt x="213" y="311"/>
                </a:lnTo>
                <a:close/>
                <a:moveTo>
                  <a:pt x="213" y="199"/>
                </a:moveTo>
                <a:lnTo>
                  <a:pt x="176" y="199"/>
                </a:lnTo>
                <a:lnTo>
                  <a:pt x="176" y="162"/>
                </a:lnTo>
                <a:lnTo>
                  <a:pt x="213" y="162"/>
                </a:lnTo>
                <a:lnTo>
                  <a:pt x="213" y="199"/>
                </a:lnTo>
                <a:close/>
                <a:moveTo>
                  <a:pt x="256" y="255"/>
                </a:moveTo>
                <a:lnTo>
                  <a:pt x="219" y="255"/>
                </a:lnTo>
                <a:lnTo>
                  <a:pt x="219" y="218"/>
                </a:lnTo>
                <a:lnTo>
                  <a:pt x="256" y="218"/>
                </a:lnTo>
                <a:lnTo>
                  <a:pt x="256" y="2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endCxn id="9" idx="0"/>
          </p:cNvCxnSpPr>
          <p:nvPr/>
        </p:nvCxnSpPr>
        <p:spPr>
          <a:xfrm flipH="1">
            <a:off x="7296393" y="5031166"/>
            <a:ext cx="8760" cy="991057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6716518" y="3947556"/>
            <a:ext cx="128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Enterprise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74766" y="5194834"/>
            <a:ext cx="834736" cy="254161"/>
            <a:chOff x="3204446" y="5280845"/>
            <a:chExt cx="834736" cy="25416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04446" y="5280845"/>
              <a:ext cx="614995" cy="1645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810126" y="5403015"/>
              <a:ext cx="229056" cy="1319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092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180034"/>
            <a:ext cx="11078503" cy="5336512"/>
          </a:xfrm>
        </p:spPr>
        <p:txBody>
          <a:bodyPr>
            <a:normAutofit/>
          </a:bodyPr>
          <a:lstStyle/>
          <a:p>
            <a:r>
              <a:rPr lang="en-US" dirty="0" smtClean="0"/>
              <a:t>Threat: Collocated attacker can infer secrets from processor side-effects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Data Breaches: Side-Channel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6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38" y="524977"/>
            <a:ext cx="9099628" cy="5473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0137" y="5998824"/>
            <a:ext cx="32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451 Research, Dec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8065" y="1741857"/>
            <a:ext cx="1061100" cy="41497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1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59" y="1180034"/>
            <a:ext cx="11078503" cy="5336512"/>
          </a:xfrm>
        </p:spPr>
        <p:txBody>
          <a:bodyPr>
            <a:normAutofit/>
          </a:bodyPr>
          <a:lstStyle/>
          <a:p>
            <a:r>
              <a:rPr lang="en-US" dirty="0" smtClean="0"/>
              <a:t>Threat: Collocated attacker can infer secrets from processor side-effects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Data Breaches: Side-Channel Attacks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8529" y="2484588"/>
            <a:ext cx="3988073" cy="283878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1105284" y="4362337"/>
            <a:ext cx="3758957" cy="8942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Hypervisor</a:t>
            </a:r>
            <a:endParaRPr lang="en-US" sz="2800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995613" y="2540000"/>
            <a:ext cx="1939925" cy="1728788"/>
            <a:chOff x="1887" y="1600"/>
            <a:chExt cx="1222" cy="1089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87" y="1600"/>
              <a:ext cx="1222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301" y="1878"/>
              <a:ext cx="446" cy="333"/>
            </a:xfrm>
            <a:custGeom>
              <a:avLst/>
              <a:gdLst>
                <a:gd name="T0" fmla="*/ 0 w 446"/>
                <a:gd name="T1" fmla="*/ 333 h 333"/>
                <a:gd name="T2" fmla="*/ 446 w 446"/>
                <a:gd name="T3" fmla="*/ 333 h 333"/>
                <a:gd name="T4" fmla="*/ 446 w 446"/>
                <a:gd name="T5" fmla="*/ 0 h 333"/>
                <a:gd name="T6" fmla="*/ 0 w 446"/>
                <a:gd name="T7" fmla="*/ 0 h 333"/>
                <a:gd name="T8" fmla="*/ 0 w 446"/>
                <a:gd name="T9" fmla="*/ 333 h 333"/>
                <a:gd name="T10" fmla="*/ 322 w 446"/>
                <a:gd name="T11" fmla="*/ 237 h 333"/>
                <a:gd name="T12" fmla="*/ 238 w 446"/>
                <a:gd name="T13" fmla="*/ 289 h 333"/>
                <a:gd name="T14" fmla="*/ 238 w 446"/>
                <a:gd name="T15" fmla="*/ 184 h 333"/>
                <a:gd name="T16" fmla="*/ 322 w 446"/>
                <a:gd name="T17" fmla="*/ 129 h 333"/>
                <a:gd name="T18" fmla="*/ 322 w 446"/>
                <a:gd name="T19" fmla="*/ 237 h 333"/>
                <a:gd name="T20" fmla="*/ 231 w 446"/>
                <a:gd name="T21" fmla="*/ 59 h 333"/>
                <a:gd name="T22" fmla="*/ 314 w 446"/>
                <a:gd name="T23" fmla="*/ 114 h 333"/>
                <a:gd name="T24" fmla="*/ 231 w 446"/>
                <a:gd name="T25" fmla="*/ 167 h 333"/>
                <a:gd name="T26" fmla="*/ 146 w 446"/>
                <a:gd name="T27" fmla="*/ 114 h 333"/>
                <a:gd name="T28" fmla="*/ 231 w 446"/>
                <a:gd name="T29" fmla="*/ 59 h 333"/>
                <a:gd name="T30" fmla="*/ 139 w 446"/>
                <a:gd name="T31" fmla="*/ 129 h 333"/>
                <a:gd name="T32" fmla="*/ 222 w 446"/>
                <a:gd name="T33" fmla="*/ 182 h 333"/>
                <a:gd name="T34" fmla="*/ 222 w 446"/>
                <a:gd name="T35" fmla="*/ 289 h 333"/>
                <a:gd name="T36" fmla="*/ 139 w 446"/>
                <a:gd name="T37" fmla="*/ 237 h 333"/>
                <a:gd name="T38" fmla="*/ 139 w 446"/>
                <a:gd name="T39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6" h="333">
                  <a:moveTo>
                    <a:pt x="0" y="333"/>
                  </a:moveTo>
                  <a:lnTo>
                    <a:pt x="446" y="333"/>
                  </a:lnTo>
                  <a:lnTo>
                    <a:pt x="446" y="0"/>
                  </a:lnTo>
                  <a:lnTo>
                    <a:pt x="0" y="0"/>
                  </a:lnTo>
                  <a:lnTo>
                    <a:pt x="0" y="333"/>
                  </a:lnTo>
                  <a:close/>
                  <a:moveTo>
                    <a:pt x="322" y="237"/>
                  </a:moveTo>
                  <a:lnTo>
                    <a:pt x="238" y="289"/>
                  </a:lnTo>
                  <a:lnTo>
                    <a:pt x="238" y="184"/>
                  </a:lnTo>
                  <a:lnTo>
                    <a:pt x="322" y="129"/>
                  </a:lnTo>
                  <a:lnTo>
                    <a:pt x="322" y="237"/>
                  </a:lnTo>
                  <a:close/>
                  <a:moveTo>
                    <a:pt x="231" y="59"/>
                  </a:moveTo>
                  <a:lnTo>
                    <a:pt x="314" y="114"/>
                  </a:lnTo>
                  <a:lnTo>
                    <a:pt x="231" y="167"/>
                  </a:lnTo>
                  <a:lnTo>
                    <a:pt x="146" y="114"/>
                  </a:lnTo>
                  <a:lnTo>
                    <a:pt x="231" y="59"/>
                  </a:lnTo>
                  <a:close/>
                  <a:moveTo>
                    <a:pt x="139" y="129"/>
                  </a:moveTo>
                  <a:lnTo>
                    <a:pt x="222" y="182"/>
                  </a:lnTo>
                  <a:lnTo>
                    <a:pt x="222" y="289"/>
                  </a:lnTo>
                  <a:lnTo>
                    <a:pt x="139" y="237"/>
                  </a:lnTo>
                  <a:lnTo>
                    <a:pt x="139" y="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914" y="1630"/>
              <a:ext cx="1183" cy="1054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 noChangeAspect="1"/>
          </p:cNvGrpSpPr>
          <p:nvPr/>
        </p:nvGrpSpPr>
        <p:grpSpPr bwMode="auto">
          <a:xfrm>
            <a:off x="1023938" y="2540000"/>
            <a:ext cx="1939925" cy="1728788"/>
            <a:chOff x="645" y="1600"/>
            <a:chExt cx="1222" cy="1089"/>
          </a:xfrm>
        </p:grpSpPr>
        <p:sp>
          <p:nvSpPr>
            <p:cNvPr id="14" name="AutoShape 8"/>
            <p:cNvSpPr>
              <a:spLocks noChangeAspect="1" noChangeArrowheads="1" noTextEdit="1"/>
            </p:cNvSpPr>
            <p:nvPr/>
          </p:nvSpPr>
          <p:spPr bwMode="auto">
            <a:xfrm>
              <a:off x="645" y="1600"/>
              <a:ext cx="1222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59" y="1878"/>
              <a:ext cx="446" cy="333"/>
            </a:xfrm>
            <a:custGeom>
              <a:avLst/>
              <a:gdLst>
                <a:gd name="T0" fmla="*/ 0 w 446"/>
                <a:gd name="T1" fmla="*/ 333 h 333"/>
                <a:gd name="T2" fmla="*/ 446 w 446"/>
                <a:gd name="T3" fmla="*/ 333 h 333"/>
                <a:gd name="T4" fmla="*/ 446 w 446"/>
                <a:gd name="T5" fmla="*/ 0 h 333"/>
                <a:gd name="T6" fmla="*/ 0 w 446"/>
                <a:gd name="T7" fmla="*/ 0 h 333"/>
                <a:gd name="T8" fmla="*/ 0 w 446"/>
                <a:gd name="T9" fmla="*/ 333 h 333"/>
                <a:gd name="T10" fmla="*/ 322 w 446"/>
                <a:gd name="T11" fmla="*/ 237 h 333"/>
                <a:gd name="T12" fmla="*/ 238 w 446"/>
                <a:gd name="T13" fmla="*/ 289 h 333"/>
                <a:gd name="T14" fmla="*/ 238 w 446"/>
                <a:gd name="T15" fmla="*/ 184 h 333"/>
                <a:gd name="T16" fmla="*/ 322 w 446"/>
                <a:gd name="T17" fmla="*/ 129 h 333"/>
                <a:gd name="T18" fmla="*/ 322 w 446"/>
                <a:gd name="T19" fmla="*/ 237 h 333"/>
                <a:gd name="T20" fmla="*/ 231 w 446"/>
                <a:gd name="T21" fmla="*/ 59 h 333"/>
                <a:gd name="T22" fmla="*/ 314 w 446"/>
                <a:gd name="T23" fmla="*/ 114 h 333"/>
                <a:gd name="T24" fmla="*/ 231 w 446"/>
                <a:gd name="T25" fmla="*/ 167 h 333"/>
                <a:gd name="T26" fmla="*/ 146 w 446"/>
                <a:gd name="T27" fmla="*/ 114 h 333"/>
                <a:gd name="T28" fmla="*/ 231 w 446"/>
                <a:gd name="T29" fmla="*/ 59 h 333"/>
                <a:gd name="T30" fmla="*/ 139 w 446"/>
                <a:gd name="T31" fmla="*/ 129 h 333"/>
                <a:gd name="T32" fmla="*/ 222 w 446"/>
                <a:gd name="T33" fmla="*/ 182 h 333"/>
                <a:gd name="T34" fmla="*/ 222 w 446"/>
                <a:gd name="T35" fmla="*/ 289 h 333"/>
                <a:gd name="T36" fmla="*/ 139 w 446"/>
                <a:gd name="T37" fmla="*/ 237 h 333"/>
                <a:gd name="T38" fmla="*/ 139 w 446"/>
                <a:gd name="T39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6" h="333">
                  <a:moveTo>
                    <a:pt x="0" y="333"/>
                  </a:moveTo>
                  <a:lnTo>
                    <a:pt x="446" y="333"/>
                  </a:lnTo>
                  <a:lnTo>
                    <a:pt x="446" y="0"/>
                  </a:lnTo>
                  <a:lnTo>
                    <a:pt x="0" y="0"/>
                  </a:lnTo>
                  <a:lnTo>
                    <a:pt x="0" y="333"/>
                  </a:lnTo>
                  <a:close/>
                  <a:moveTo>
                    <a:pt x="322" y="237"/>
                  </a:moveTo>
                  <a:lnTo>
                    <a:pt x="238" y="289"/>
                  </a:lnTo>
                  <a:lnTo>
                    <a:pt x="238" y="184"/>
                  </a:lnTo>
                  <a:lnTo>
                    <a:pt x="322" y="129"/>
                  </a:lnTo>
                  <a:lnTo>
                    <a:pt x="322" y="237"/>
                  </a:lnTo>
                  <a:close/>
                  <a:moveTo>
                    <a:pt x="231" y="59"/>
                  </a:moveTo>
                  <a:lnTo>
                    <a:pt x="314" y="114"/>
                  </a:lnTo>
                  <a:lnTo>
                    <a:pt x="231" y="167"/>
                  </a:lnTo>
                  <a:lnTo>
                    <a:pt x="146" y="114"/>
                  </a:lnTo>
                  <a:lnTo>
                    <a:pt x="231" y="59"/>
                  </a:lnTo>
                  <a:close/>
                  <a:moveTo>
                    <a:pt x="139" y="129"/>
                  </a:moveTo>
                  <a:lnTo>
                    <a:pt x="222" y="182"/>
                  </a:lnTo>
                  <a:lnTo>
                    <a:pt x="222" y="289"/>
                  </a:lnTo>
                  <a:lnTo>
                    <a:pt x="139" y="237"/>
                  </a:lnTo>
                  <a:lnTo>
                    <a:pt x="139" y="1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72" y="1630"/>
              <a:ext cx="1183" cy="1054"/>
            </a:xfrm>
            <a:custGeom>
              <a:avLst/>
              <a:gdLst>
                <a:gd name="T0" fmla="*/ 31 w 697"/>
                <a:gd name="T1" fmla="*/ 0 h 557"/>
                <a:gd name="T2" fmla="*/ 0 w 697"/>
                <a:gd name="T3" fmla="*/ 527 h 557"/>
                <a:gd name="T4" fmla="*/ 666 w 697"/>
                <a:gd name="T5" fmla="*/ 557 h 557"/>
                <a:gd name="T6" fmla="*/ 697 w 697"/>
                <a:gd name="T7" fmla="*/ 31 h 557"/>
                <a:gd name="T8" fmla="*/ 346 w 697"/>
                <a:gd name="T9" fmla="*/ 462 h 557"/>
                <a:gd name="T10" fmla="*/ 326 w 697"/>
                <a:gd name="T11" fmla="*/ 520 h 557"/>
                <a:gd name="T12" fmla="*/ 323 w 697"/>
                <a:gd name="T13" fmla="*/ 522 h 557"/>
                <a:gd name="T14" fmla="*/ 315 w 697"/>
                <a:gd name="T15" fmla="*/ 522 h 557"/>
                <a:gd name="T16" fmla="*/ 311 w 697"/>
                <a:gd name="T17" fmla="*/ 521 h 557"/>
                <a:gd name="T18" fmla="*/ 309 w 697"/>
                <a:gd name="T19" fmla="*/ 520 h 557"/>
                <a:gd name="T20" fmla="*/ 289 w 697"/>
                <a:gd name="T21" fmla="*/ 461 h 557"/>
                <a:gd name="T22" fmla="*/ 289 w 697"/>
                <a:gd name="T23" fmla="*/ 457 h 557"/>
                <a:gd name="T24" fmla="*/ 296 w 697"/>
                <a:gd name="T25" fmla="*/ 456 h 557"/>
                <a:gd name="T26" fmla="*/ 301 w 697"/>
                <a:gd name="T27" fmla="*/ 457 h 557"/>
                <a:gd name="T28" fmla="*/ 303 w 697"/>
                <a:gd name="T29" fmla="*/ 459 h 557"/>
                <a:gd name="T30" fmla="*/ 319 w 697"/>
                <a:gd name="T31" fmla="*/ 509 h 557"/>
                <a:gd name="T32" fmla="*/ 335 w 697"/>
                <a:gd name="T33" fmla="*/ 458 h 557"/>
                <a:gd name="T34" fmla="*/ 338 w 697"/>
                <a:gd name="T35" fmla="*/ 456 h 557"/>
                <a:gd name="T36" fmla="*/ 345 w 697"/>
                <a:gd name="T37" fmla="*/ 456 h 557"/>
                <a:gd name="T38" fmla="*/ 347 w 697"/>
                <a:gd name="T39" fmla="*/ 459 h 557"/>
                <a:gd name="T40" fmla="*/ 431 w 697"/>
                <a:gd name="T41" fmla="*/ 520 h 557"/>
                <a:gd name="T42" fmla="*/ 430 w 697"/>
                <a:gd name="T43" fmla="*/ 521 h 557"/>
                <a:gd name="T44" fmla="*/ 425 w 697"/>
                <a:gd name="T45" fmla="*/ 522 h 557"/>
                <a:gd name="T46" fmla="*/ 420 w 697"/>
                <a:gd name="T47" fmla="*/ 521 h 557"/>
                <a:gd name="T48" fmla="*/ 418 w 697"/>
                <a:gd name="T49" fmla="*/ 520 h 557"/>
                <a:gd name="T50" fmla="*/ 418 w 697"/>
                <a:gd name="T51" fmla="*/ 467 h 557"/>
                <a:gd name="T52" fmla="*/ 399 w 697"/>
                <a:gd name="T53" fmla="*/ 521 h 557"/>
                <a:gd name="T54" fmla="*/ 396 w 697"/>
                <a:gd name="T55" fmla="*/ 522 h 557"/>
                <a:gd name="T56" fmla="*/ 390 w 697"/>
                <a:gd name="T57" fmla="*/ 522 h 557"/>
                <a:gd name="T58" fmla="*/ 387 w 697"/>
                <a:gd name="T59" fmla="*/ 520 h 557"/>
                <a:gd name="T60" fmla="*/ 368 w 697"/>
                <a:gd name="T61" fmla="*/ 467 h 557"/>
                <a:gd name="T62" fmla="*/ 368 w 697"/>
                <a:gd name="T63" fmla="*/ 520 h 557"/>
                <a:gd name="T64" fmla="*/ 366 w 697"/>
                <a:gd name="T65" fmla="*/ 521 h 557"/>
                <a:gd name="T66" fmla="*/ 362 w 697"/>
                <a:gd name="T67" fmla="*/ 522 h 557"/>
                <a:gd name="T68" fmla="*/ 357 w 697"/>
                <a:gd name="T69" fmla="*/ 521 h 557"/>
                <a:gd name="T70" fmla="*/ 355 w 697"/>
                <a:gd name="T71" fmla="*/ 520 h 557"/>
                <a:gd name="T72" fmla="*/ 357 w 697"/>
                <a:gd name="T73" fmla="*/ 458 h 557"/>
                <a:gd name="T74" fmla="*/ 369 w 697"/>
                <a:gd name="T75" fmla="*/ 457 h 557"/>
                <a:gd name="T76" fmla="*/ 376 w 697"/>
                <a:gd name="T77" fmla="*/ 458 h 557"/>
                <a:gd name="T78" fmla="*/ 379 w 697"/>
                <a:gd name="T79" fmla="*/ 464 h 557"/>
                <a:gd name="T80" fmla="*/ 393 w 697"/>
                <a:gd name="T81" fmla="*/ 503 h 557"/>
                <a:gd name="T82" fmla="*/ 409 w 697"/>
                <a:gd name="T83" fmla="*/ 461 h 557"/>
                <a:gd name="T84" fmla="*/ 414 w 697"/>
                <a:gd name="T85" fmla="*/ 457 h 557"/>
                <a:gd name="T86" fmla="*/ 426 w 697"/>
                <a:gd name="T87" fmla="*/ 457 h 557"/>
                <a:gd name="T88" fmla="*/ 430 w 697"/>
                <a:gd name="T89" fmla="*/ 458 h 557"/>
                <a:gd name="T90" fmla="*/ 431 w 697"/>
                <a:gd name="T91" fmla="*/ 462 h 557"/>
                <a:gd name="T92" fmla="*/ 431 w 697"/>
                <a:gd name="T93" fmla="*/ 520 h 557"/>
                <a:gd name="T94" fmla="*/ 496 w 697"/>
                <a:gd name="T95" fmla="*/ 329 h 557"/>
                <a:gd name="T96" fmla="*/ 460 w 697"/>
                <a:gd name="T97" fmla="*/ 371 h 557"/>
                <a:gd name="T98" fmla="*/ 260 w 697"/>
                <a:gd name="T99" fmla="*/ 386 h 557"/>
                <a:gd name="T100" fmla="*/ 318 w 697"/>
                <a:gd name="T101" fmla="*/ 329 h 557"/>
                <a:gd name="T102" fmla="*/ 207 w 697"/>
                <a:gd name="T103" fmla="*/ 312 h 557"/>
                <a:gd name="T104" fmla="*/ 224 w 697"/>
                <a:gd name="T105" fmla="*/ 110 h 557"/>
                <a:gd name="T106" fmla="*/ 513 w 697"/>
                <a:gd name="T107" fmla="*/ 126 h 557"/>
                <a:gd name="T108" fmla="*/ 513 w 697"/>
                <a:gd name="T109" fmla="*/ 3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7" h="557">
                  <a:moveTo>
                    <a:pt x="666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lnTo>
                    <a:pt x="0" y="527"/>
                  </a:lnTo>
                  <a:cubicBezTo>
                    <a:pt x="0" y="544"/>
                    <a:pt x="14" y="557"/>
                    <a:pt x="31" y="557"/>
                  </a:cubicBezTo>
                  <a:lnTo>
                    <a:pt x="666" y="557"/>
                  </a:lnTo>
                  <a:cubicBezTo>
                    <a:pt x="683" y="557"/>
                    <a:pt x="697" y="544"/>
                    <a:pt x="697" y="527"/>
                  </a:cubicBezTo>
                  <a:lnTo>
                    <a:pt x="697" y="31"/>
                  </a:lnTo>
                  <a:cubicBezTo>
                    <a:pt x="697" y="14"/>
                    <a:pt x="683" y="0"/>
                    <a:pt x="666" y="0"/>
                  </a:cubicBezTo>
                  <a:close/>
                  <a:moveTo>
                    <a:pt x="346" y="462"/>
                  </a:moveTo>
                  <a:lnTo>
                    <a:pt x="327" y="519"/>
                  </a:lnTo>
                  <a:cubicBezTo>
                    <a:pt x="327" y="520"/>
                    <a:pt x="327" y="520"/>
                    <a:pt x="326" y="520"/>
                  </a:cubicBezTo>
                  <a:cubicBezTo>
                    <a:pt x="326" y="521"/>
                    <a:pt x="326" y="521"/>
                    <a:pt x="325" y="521"/>
                  </a:cubicBezTo>
                  <a:cubicBezTo>
                    <a:pt x="324" y="521"/>
                    <a:pt x="324" y="522"/>
                    <a:pt x="323" y="522"/>
                  </a:cubicBezTo>
                  <a:cubicBezTo>
                    <a:pt x="321" y="522"/>
                    <a:pt x="320" y="522"/>
                    <a:pt x="318" y="522"/>
                  </a:cubicBezTo>
                  <a:cubicBezTo>
                    <a:pt x="317" y="522"/>
                    <a:pt x="316" y="522"/>
                    <a:pt x="315" y="522"/>
                  </a:cubicBezTo>
                  <a:cubicBezTo>
                    <a:pt x="314" y="522"/>
                    <a:pt x="313" y="522"/>
                    <a:pt x="313" y="522"/>
                  </a:cubicBezTo>
                  <a:cubicBezTo>
                    <a:pt x="312" y="521"/>
                    <a:pt x="311" y="521"/>
                    <a:pt x="311" y="521"/>
                  </a:cubicBezTo>
                  <a:cubicBezTo>
                    <a:pt x="311" y="521"/>
                    <a:pt x="310" y="521"/>
                    <a:pt x="310" y="521"/>
                  </a:cubicBezTo>
                  <a:cubicBezTo>
                    <a:pt x="310" y="521"/>
                    <a:pt x="309" y="520"/>
                    <a:pt x="309" y="520"/>
                  </a:cubicBezTo>
                  <a:cubicBezTo>
                    <a:pt x="309" y="520"/>
                    <a:pt x="309" y="519"/>
                    <a:pt x="309" y="519"/>
                  </a:cubicBezTo>
                  <a:lnTo>
                    <a:pt x="289" y="461"/>
                  </a:lnTo>
                  <a:cubicBezTo>
                    <a:pt x="289" y="460"/>
                    <a:pt x="289" y="459"/>
                    <a:pt x="289" y="459"/>
                  </a:cubicBezTo>
                  <a:cubicBezTo>
                    <a:pt x="289" y="458"/>
                    <a:pt x="289" y="457"/>
                    <a:pt x="289" y="457"/>
                  </a:cubicBezTo>
                  <a:cubicBezTo>
                    <a:pt x="290" y="457"/>
                    <a:pt x="290" y="456"/>
                    <a:pt x="291" y="456"/>
                  </a:cubicBezTo>
                  <a:cubicBezTo>
                    <a:pt x="292" y="456"/>
                    <a:pt x="294" y="456"/>
                    <a:pt x="296" y="456"/>
                  </a:cubicBezTo>
                  <a:cubicBezTo>
                    <a:pt x="297" y="456"/>
                    <a:pt x="298" y="456"/>
                    <a:pt x="299" y="456"/>
                  </a:cubicBezTo>
                  <a:cubicBezTo>
                    <a:pt x="300" y="456"/>
                    <a:pt x="301" y="456"/>
                    <a:pt x="301" y="457"/>
                  </a:cubicBezTo>
                  <a:cubicBezTo>
                    <a:pt x="302" y="457"/>
                    <a:pt x="302" y="457"/>
                    <a:pt x="302" y="457"/>
                  </a:cubicBezTo>
                  <a:cubicBezTo>
                    <a:pt x="302" y="458"/>
                    <a:pt x="303" y="458"/>
                    <a:pt x="303" y="459"/>
                  </a:cubicBezTo>
                  <a:lnTo>
                    <a:pt x="318" y="509"/>
                  </a:lnTo>
                  <a:lnTo>
                    <a:pt x="319" y="509"/>
                  </a:lnTo>
                  <a:lnTo>
                    <a:pt x="334" y="459"/>
                  </a:lnTo>
                  <a:cubicBezTo>
                    <a:pt x="334" y="458"/>
                    <a:pt x="334" y="458"/>
                    <a:pt x="335" y="458"/>
                  </a:cubicBezTo>
                  <a:cubicBezTo>
                    <a:pt x="335" y="457"/>
                    <a:pt x="335" y="457"/>
                    <a:pt x="336" y="457"/>
                  </a:cubicBezTo>
                  <a:cubicBezTo>
                    <a:pt x="336" y="456"/>
                    <a:pt x="337" y="456"/>
                    <a:pt x="338" y="456"/>
                  </a:cubicBezTo>
                  <a:cubicBezTo>
                    <a:pt x="339" y="456"/>
                    <a:pt x="340" y="456"/>
                    <a:pt x="341" y="456"/>
                  </a:cubicBezTo>
                  <a:cubicBezTo>
                    <a:pt x="343" y="456"/>
                    <a:pt x="344" y="456"/>
                    <a:pt x="345" y="456"/>
                  </a:cubicBezTo>
                  <a:cubicBezTo>
                    <a:pt x="346" y="456"/>
                    <a:pt x="346" y="457"/>
                    <a:pt x="347" y="457"/>
                  </a:cubicBezTo>
                  <a:cubicBezTo>
                    <a:pt x="347" y="457"/>
                    <a:pt x="347" y="458"/>
                    <a:pt x="347" y="459"/>
                  </a:cubicBezTo>
                  <a:cubicBezTo>
                    <a:pt x="347" y="459"/>
                    <a:pt x="347" y="460"/>
                    <a:pt x="346" y="462"/>
                  </a:cubicBezTo>
                  <a:close/>
                  <a:moveTo>
                    <a:pt x="431" y="520"/>
                  </a:moveTo>
                  <a:cubicBezTo>
                    <a:pt x="431" y="520"/>
                    <a:pt x="431" y="520"/>
                    <a:pt x="431" y="520"/>
                  </a:cubicBezTo>
                  <a:cubicBezTo>
                    <a:pt x="431" y="521"/>
                    <a:pt x="430" y="521"/>
                    <a:pt x="430" y="521"/>
                  </a:cubicBezTo>
                  <a:cubicBezTo>
                    <a:pt x="429" y="521"/>
                    <a:pt x="429" y="521"/>
                    <a:pt x="428" y="522"/>
                  </a:cubicBezTo>
                  <a:cubicBezTo>
                    <a:pt x="427" y="522"/>
                    <a:pt x="426" y="522"/>
                    <a:pt x="425" y="522"/>
                  </a:cubicBezTo>
                  <a:cubicBezTo>
                    <a:pt x="423" y="522"/>
                    <a:pt x="422" y="522"/>
                    <a:pt x="422" y="522"/>
                  </a:cubicBezTo>
                  <a:cubicBezTo>
                    <a:pt x="421" y="521"/>
                    <a:pt x="420" y="521"/>
                    <a:pt x="420" y="521"/>
                  </a:cubicBezTo>
                  <a:cubicBezTo>
                    <a:pt x="419" y="521"/>
                    <a:pt x="419" y="521"/>
                    <a:pt x="419" y="520"/>
                  </a:cubicBezTo>
                  <a:cubicBezTo>
                    <a:pt x="419" y="520"/>
                    <a:pt x="418" y="520"/>
                    <a:pt x="418" y="520"/>
                  </a:cubicBezTo>
                  <a:lnTo>
                    <a:pt x="418" y="467"/>
                  </a:lnTo>
                  <a:lnTo>
                    <a:pt x="418" y="467"/>
                  </a:lnTo>
                  <a:lnTo>
                    <a:pt x="400" y="520"/>
                  </a:lnTo>
                  <a:cubicBezTo>
                    <a:pt x="399" y="520"/>
                    <a:pt x="399" y="520"/>
                    <a:pt x="399" y="521"/>
                  </a:cubicBezTo>
                  <a:cubicBezTo>
                    <a:pt x="399" y="521"/>
                    <a:pt x="398" y="521"/>
                    <a:pt x="398" y="521"/>
                  </a:cubicBezTo>
                  <a:cubicBezTo>
                    <a:pt x="397" y="521"/>
                    <a:pt x="396" y="522"/>
                    <a:pt x="396" y="522"/>
                  </a:cubicBezTo>
                  <a:cubicBezTo>
                    <a:pt x="395" y="522"/>
                    <a:pt x="394" y="522"/>
                    <a:pt x="393" y="522"/>
                  </a:cubicBezTo>
                  <a:cubicBezTo>
                    <a:pt x="392" y="522"/>
                    <a:pt x="391" y="522"/>
                    <a:pt x="390" y="522"/>
                  </a:cubicBezTo>
                  <a:cubicBezTo>
                    <a:pt x="389" y="521"/>
                    <a:pt x="388" y="521"/>
                    <a:pt x="388" y="521"/>
                  </a:cubicBezTo>
                  <a:cubicBezTo>
                    <a:pt x="387" y="521"/>
                    <a:pt x="387" y="521"/>
                    <a:pt x="387" y="520"/>
                  </a:cubicBezTo>
                  <a:cubicBezTo>
                    <a:pt x="386" y="520"/>
                    <a:pt x="386" y="520"/>
                    <a:pt x="386" y="520"/>
                  </a:cubicBezTo>
                  <a:lnTo>
                    <a:pt x="368" y="467"/>
                  </a:lnTo>
                  <a:lnTo>
                    <a:pt x="368" y="467"/>
                  </a:lnTo>
                  <a:lnTo>
                    <a:pt x="368" y="520"/>
                  </a:lnTo>
                  <a:cubicBezTo>
                    <a:pt x="368" y="520"/>
                    <a:pt x="368" y="520"/>
                    <a:pt x="368" y="520"/>
                  </a:cubicBezTo>
                  <a:cubicBezTo>
                    <a:pt x="367" y="521"/>
                    <a:pt x="367" y="521"/>
                    <a:pt x="366" y="521"/>
                  </a:cubicBezTo>
                  <a:cubicBezTo>
                    <a:pt x="366" y="521"/>
                    <a:pt x="365" y="521"/>
                    <a:pt x="365" y="522"/>
                  </a:cubicBezTo>
                  <a:cubicBezTo>
                    <a:pt x="364" y="522"/>
                    <a:pt x="363" y="522"/>
                    <a:pt x="362" y="522"/>
                  </a:cubicBezTo>
                  <a:cubicBezTo>
                    <a:pt x="360" y="522"/>
                    <a:pt x="359" y="522"/>
                    <a:pt x="359" y="522"/>
                  </a:cubicBezTo>
                  <a:cubicBezTo>
                    <a:pt x="358" y="521"/>
                    <a:pt x="357" y="521"/>
                    <a:pt x="357" y="521"/>
                  </a:cubicBezTo>
                  <a:cubicBezTo>
                    <a:pt x="356" y="521"/>
                    <a:pt x="356" y="521"/>
                    <a:pt x="356" y="520"/>
                  </a:cubicBezTo>
                  <a:cubicBezTo>
                    <a:pt x="355" y="520"/>
                    <a:pt x="355" y="520"/>
                    <a:pt x="355" y="520"/>
                  </a:cubicBezTo>
                  <a:lnTo>
                    <a:pt x="355" y="462"/>
                  </a:lnTo>
                  <a:cubicBezTo>
                    <a:pt x="355" y="460"/>
                    <a:pt x="356" y="459"/>
                    <a:pt x="357" y="458"/>
                  </a:cubicBezTo>
                  <a:cubicBezTo>
                    <a:pt x="358" y="457"/>
                    <a:pt x="359" y="457"/>
                    <a:pt x="360" y="457"/>
                  </a:cubicBezTo>
                  <a:lnTo>
                    <a:pt x="369" y="457"/>
                  </a:lnTo>
                  <a:cubicBezTo>
                    <a:pt x="370" y="457"/>
                    <a:pt x="372" y="457"/>
                    <a:pt x="373" y="457"/>
                  </a:cubicBezTo>
                  <a:cubicBezTo>
                    <a:pt x="374" y="457"/>
                    <a:pt x="375" y="458"/>
                    <a:pt x="376" y="458"/>
                  </a:cubicBezTo>
                  <a:cubicBezTo>
                    <a:pt x="377" y="459"/>
                    <a:pt x="377" y="459"/>
                    <a:pt x="378" y="460"/>
                  </a:cubicBezTo>
                  <a:cubicBezTo>
                    <a:pt x="378" y="461"/>
                    <a:pt x="379" y="463"/>
                    <a:pt x="379" y="464"/>
                  </a:cubicBezTo>
                  <a:lnTo>
                    <a:pt x="393" y="503"/>
                  </a:lnTo>
                  <a:lnTo>
                    <a:pt x="393" y="503"/>
                  </a:lnTo>
                  <a:lnTo>
                    <a:pt x="408" y="464"/>
                  </a:lnTo>
                  <a:cubicBezTo>
                    <a:pt x="408" y="463"/>
                    <a:pt x="409" y="461"/>
                    <a:pt x="409" y="461"/>
                  </a:cubicBezTo>
                  <a:cubicBezTo>
                    <a:pt x="410" y="460"/>
                    <a:pt x="410" y="459"/>
                    <a:pt x="411" y="458"/>
                  </a:cubicBezTo>
                  <a:cubicBezTo>
                    <a:pt x="412" y="458"/>
                    <a:pt x="413" y="457"/>
                    <a:pt x="414" y="457"/>
                  </a:cubicBezTo>
                  <a:cubicBezTo>
                    <a:pt x="415" y="457"/>
                    <a:pt x="416" y="457"/>
                    <a:pt x="417" y="457"/>
                  </a:cubicBezTo>
                  <a:lnTo>
                    <a:pt x="426" y="457"/>
                  </a:lnTo>
                  <a:cubicBezTo>
                    <a:pt x="427" y="457"/>
                    <a:pt x="427" y="457"/>
                    <a:pt x="428" y="457"/>
                  </a:cubicBezTo>
                  <a:cubicBezTo>
                    <a:pt x="429" y="457"/>
                    <a:pt x="429" y="457"/>
                    <a:pt x="430" y="458"/>
                  </a:cubicBezTo>
                  <a:cubicBezTo>
                    <a:pt x="430" y="458"/>
                    <a:pt x="430" y="459"/>
                    <a:pt x="431" y="460"/>
                  </a:cubicBezTo>
                  <a:cubicBezTo>
                    <a:pt x="431" y="460"/>
                    <a:pt x="431" y="461"/>
                    <a:pt x="431" y="462"/>
                  </a:cubicBezTo>
                  <a:lnTo>
                    <a:pt x="431" y="520"/>
                  </a:lnTo>
                  <a:lnTo>
                    <a:pt x="431" y="520"/>
                  </a:lnTo>
                  <a:close/>
                  <a:moveTo>
                    <a:pt x="513" y="312"/>
                  </a:moveTo>
                  <a:cubicBezTo>
                    <a:pt x="513" y="321"/>
                    <a:pt x="505" y="329"/>
                    <a:pt x="496" y="329"/>
                  </a:cubicBezTo>
                  <a:lnTo>
                    <a:pt x="401" y="329"/>
                  </a:lnTo>
                  <a:cubicBezTo>
                    <a:pt x="391" y="366"/>
                    <a:pt x="396" y="371"/>
                    <a:pt x="460" y="371"/>
                  </a:cubicBezTo>
                  <a:lnTo>
                    <a:pt x="460" y="386"/>
                  </a:lnTo>
                  <a:lnTo>
                    <a:pt x="260" y="386"/>
                  </a:lnTo>
                  <a:lnTo>
                    <a:pt x="260" y="371"/>
                  </a:lnTo>
                  <a:cubicBezTo>
                    <a:pt x="318" y="371"/>
                    <a:pt x="327" y="366"/>
                    <a:pt x="318" y="329"/>
                  </a:cubicBezTo>
                  <a:lnTo>
                    <a:pt x="224" y="329"/>
                  </a:lnTo>
                  <a:cubicBezTo>
                    <a:pt x="214" y="329"/>
                    <a:pt x="207" y="321"/>
                    <a:pt x="207" y="312"/>
                  </a:cubicBezTo>
                  <a:lnTo>
                    <a:pt x="207" y="126"/>
                  </a:lnTo>
                  <a:cubicBezTo>
                    <a:pt x="207" y="117"/>
                    <a:pt x="214" y="110"/>
                    <a:pt x="224" y="110"/>
                  </a:cubicBezTo>
                  <a:lnTo>
                    <a:pt x="496" y="110"/>
                  </a:lnTo>
                  <a:cubicBezTo>
                    <a:pt x="505" y="110"/>
                    <a:pt x="513" y="117"/>
                    <a:pt x="513" y="126"/>
                  </a:cubicBezTo>
                  <a:lnTo>
                    <a:pt x="513" y="312"/>
                  </a:lnTo>
                  <a:lnTo>
                    <a:pt x="513" y="3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82" y="2682954"/>
            <a:ext cx="623887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87" y="2709068"/>
            <a:ext cx="623887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5549900" y="2426298"/>
            <a:ext cx="5863817" cy="3444152"/>
            <a:chOff x="5549900" y="2426298"/>
            <a:chExt cx="5863817" cy="34441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900" y="2426298"/>
              <a:ext cx="5863817" cy="29553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581799" y="5470340"/>
              <a:ext cx="5831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https://www.cs.unc.edu/~reiter/papers/2012/CCS.pdf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965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Researcher assumptions: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Attacker knows precise </a:t>
            </a:r>
            <a:r>
              <a:rPr lang="en-US" sz="2000" dirty="0" smtClean="0"/>
              <a:t>cryptographic </a:t>
            </a:r>
            <a:r>
              <a:rPr lang="en-US" sz="2000" dirty="0"/>
              <a:t>code customer is </a:t>
            </a:r>
            <a:r>
              <a:rPr lang="en-US" sz="2000" dirty="0" smtClean="0"/>
              <a:t>using </a:t>
            </a:r>
            <a:r>
              <a:rPr lang="en-US" sz="2000" dirty="0"/>
              <a:t>and key strength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Attacker can collocate on same server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Attacker VM shares same physical core as customer VM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Customer VM continuously executes cryptographic code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Other customers performing similar algorithms do not share physical core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Bottom line: </a:t>
            </a:r>
            <a:r>
              <a:rPr lang="en-US" sz="3600" i="1" dirty="0"/>
              <a:t>not </a:t>
            </a:r>
            <a:r>
              <a:rPr lang="en-US" sz="3600" i="1" dirty="0" smtClean="0"/>
              <a:t>currently a </a:t>
            </a:r>
            <a:r>
              <a:rPr lang="en-US" sz="3600" i="1" dirty="0"/>
              <a:t>risk in practice</a:t>
            </a:r>
          </a:p>
          <a:p>
            <a:pPr>
              <a:lnSpc>
                <a:spcPct val="120000"/>
              </a:lnSpc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Data Breaches: Side-Channel Attacks</a:t>
            </a:r>
          </a:p>
        </p:txBody>
      </p:sp>
    </p:spTree>
    <p:extLst>
      <p:ext uri="{BB962C8B-B14F-4D97-AF65-F5344CB8AC3E}">
        <p14:creationId xmlns:p14="http://schemas.microsoft.com/office/powerpoint/2010/main" val="1068903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7395685" cy="4161037"/>
          </a:xfrm>
        </p:spPr>
        <p:txBody>
          <a:bodyPr/>
          <a:lstStyle/>
          <a:p>
            <a:r>
              <a:rPr lang="en-US" sz="3600" dirty="0" smtClean="0"/>
              <a:t>Threat: attacker gains logical access to data</a:t>
            </a:r>
          </a:p>
          <a:p>
            <a:r>
              <a:rPr lang="en-US" sz="3600" dirty="0" smtClean="0"/>
              <a:t>Mitigations: 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efense-in-depth prevention</a:t>
            </a:r>
          </a:p>
          <a:p>
            <a:pPr lvl="1"/>
            <a:r>
              <a:rPr lang="en-US" sz="2000" dirty="0" smtClean="0"/>
              <a:t>Monitoring/auditing</a:t>
            </a:r>
          </a:p>
          <a:p>
            <a:r>
              <a:rPr lang="en-US" sz="3600" dirty="0" smtClean="0"/>
              <a:t>Encryption-at-rest: not a significant mitigation</a:t>
            </a:r>
          </a:p>
          <a:p>
            <a:pPr lvl="1"/>
            <a:r>
              <a:rPr lang="en-US" sz="2000" dirty="0" smtClean="0"/>
              <a:t>Assume attacker can use keys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2. Data Breaches: Logical Attack on Storage</a:t>
            </a:r>
            <a:endParaRPr lang="en-US" sz="4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217383" y="3268067"/>
            <a:ext cx="4205938" cy="2364943"/>
            <a:chOff x="5720" y="765"/>
            <a:chExt cx="1660" cy="1079"/>
          </a:xfrm>
        </p:grpSpPr>
        <p:sp>
          <p:nvSpPr>
            <p:cNvPr id="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5753" y="798"/>
              <a:ext cx="1627" cy="1015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8625319" y="3891007"/>
            <a:ext cx="2021851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Cloud Service APIs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884839" y="4423199"/>
            <a:ext cx="414337" cy="529992"/>
            <a:chOff x="5539490" y="1412370"/>
            <a:chExt cx="414337" cy="529992"/>
          </a:xfrm>
        </p:grpSpPr>
        <p:sp>
          <p:nvSpPr>
            <p:cNvPr id="35" name="Rectangle 34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0048589" y="4651759"/>
            <a:ext cx="414337" cy="529992"/>
            <a:chOff x="5539490" y="1412370"/>
            <a:chExt cx="414337" cy="529992"/>
          </a:xfrm>
        </p:grpSpPr>
        <p:sp>
          <p:nvSpPr>
            <p:cNvPr id="33" name="Rectangle 32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232833" y="4847033"/>
            <a:ext cx="414337" cy="529992"/>
            <a:chOff x="5539490" y="1412370"/>
            <a:chExt cx="414337" cy="529992"/>
          </a:xfrm>
        </p:grpSpPr>
        <p:sp>
          <p:nvSpPr>
            <p:cNvPr id="31" name="Rectangle 30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9397720" y="4425688"/>
            <a:ext cx="414337" cy="529992"/>
            <a:chOff x="5539490" y="1412370"/>
            <a:chExt cx="414337" cy="529992"/>
          </a:xfrm>
        </p:grpSpPr>
        <p:sp>
          <p:nvSpPr>
            <p:cNvPr id="29" name="Rectangle 28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9561470" y="4654248"/>
            <a:ext cx="414337" cy="529992"/>
            <a:chOff x="5539490" y="1412370"/>
            <a:chExt cx="414337" cy="529992"/>
          </a:xfrm>
        </p:grpSpPr>
        <p:sp>
          <p:nvSpPr>
            <p:cNvPr id="27" name="Rectangle 26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9745714" y="4849522"/>
            <a:ext cx="414337" cy="529992"/>
            <a:chOff x="5539490" y="1412370"/>
            <a:chExt cx="414337" cy="529992"/>
          </a:xfrm>
        </p:grpSpPr>
        <p:sp>
          <p:nvSpPr>
            <p:cNvPr id="25" name="Rectangle 24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8820926" y="4421595"/>
            <a:ext cx="414337" cy="549995"/>
            <a:chOff x="5539490" y="1412370"/>
            <a:chExt cx="414337" cy="549995"/>
          </a:xfrm>
        </p:grpSpPr>
        <p:sp>
          <p:nvSpPr>
            <p:cNvPr id="23" name="Rectangle 22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36902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8984676" y="4634915"/>
            <a:ext cx="414337" cy="529992"/>
            <a:chOff x="5539490" y="1412370"/>
            <a:chExt cx="414337" cy="529992"/>
          </a:xfrm>
        </p:grpSpPr>
        <p:sp>
          <p:nvSpPr>
            <p:cNvPr id="21" name="Rectangle 20"/>
            <p:cNvSpPr/>
            <p:nvPr/>
          </p:nvSpPr>
          <p:spPr>
            <a:xfrm>
              <a:off x="5548710" y="1412370"/>
              <a:ext cx="395896" cy="52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90" y="1416899"/>
              <a:ext cx="414337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9178140" y="4830189"/>
            <a:ext cx="395896" cy="529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8"/>
          <p:cNvGrpSpPr>
            <a:grpSpLocks noChangeAspect="1"/>
          </p:cNvGrpSpPr>
          <p:nvPr/>
        </p:nvGrpSpPr>
        <p:grpSpPr bwMode="auto">
          <a:xfrm flipH="1">
            <a:off x="9271309" y="2363833"/>
            <a:ext cx="315594" cy="322175"/>
            <a:chOff x="4231" y="2587"/>
            <a:chExt cx="310" cy="327"/>
          </a:xfrm>
          <a:solidFill>
            <a:srgbClr val="FF0000"/>
          </a:solidFill>
        </p:grpSpPr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 flipH="1">
            <a:off x="8972672" y="1922322"/>
            <a:ext cx="9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Attacker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573656" y="2878665"/>
            <a:ext cx="9601" cy="1060193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4"/>
          <p:cNvGrpSpPr>
            <a:grpSpLocks noChangeAspect="1"/>
          </p:cNvGrpSpPr>
          <p:nvPr/>
        </p:nvGrpSpPr>
        <p:grpSpPr bwMode="auto">
          <a:xfrm>
            <a:off x="9169400" y="4833938"/>
            <a:ext cx="414338" cy="525462"/>
            <a:chOff x="5776" y="3045"/>
            <a:chExt cx="261" cy="331"/>
          </a:xfrm>
        </p:grpSpPr>
        <p:sp>
          <p:nvSpPr>
            <p:cNvPr id="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76" y="3045"/>
              <a:ext cx="26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5784" y="3053"/>
              <a:ext cx="238" cy="318"/>
            </a:xfrm>
            <a:custGeom>
              <a:avLst/>
              <a:gdLst>
                <a:gd name="T0" fmla="*/ 228 w 467"/>
                <a:gd name="T1" fmla="*/ 0 h 630"/>
                <a:gd name="T2" fmla="*/ 0 w 467"/>
                <a:gd name="T3" fmla="*/ 94 h 630"/>
                <a:gd name="T4" fmla="*/ 0 w 467"/>
                <a:gd name="T5" fmla="*/ 535 h 630"/>
                <a:gd name="T6" fmla="*/ 164 w 467"/>
                <a:gd name="T7" fmla="*/ 630 h 630"/>
                <a:gd name="T8" fmla="*/ 164 w 467"/>
                <a:gd name="T9" fmla="*/ 234 h 630"/>
                <a:gd name="T10" fmla="*/ 384 w 467"/>
                <a:gd name="T11" fmla="*/ 233 h 630"/>
                <a:gd name="T12" fmla="*/ 466 w 467"/>
                <a:gd name="T13" fmla="*/ 309 h 630"/>
                <a:gd name="T14" fmla="*/ 467 w 467"/>
                <a:gd name="T15" fmla="*/ 98 h 630"/>
                <a:gd name="T16" fmla="*/ 228 w 467"/>
                <a:gd name="T17" fmla="*/ 0 h 630"/>
                <a:gd name="T18" fmla="*/ 229 w 467"/>
                <a:gd name="T19" fmla="*/ 34 h 630"/>
                <a:gd name="T20" fmla="*/ 396 w 467"/>
                <a:gd name="T21" fmla="*/ 86 h 630"/>
                <a:gd name="T22" fmla="*/ 229 w 467"/>
                <a:gd name="T23" fmla="*/ 137 h 630"/>
                <a:gd name="T24" fmla="*/ 49 w 467"/>
                <a:gd name="T25" fmla="*/ 86 h 630"/>
                <a:gd name="T26" fmla="*/ 229 w 467"/>
                <a:gd name="T27" fmla="*/ 34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630">
                  <a:moveTo>
                    <a:pt x="228" y="0"/>
                  </a:moveTo>
                  <a:cubicBezTo>
                    <a:pt x="89" y="0"/>
                    <a:pt x="0" y="45"/>
                    <a:pt x="0" y="94"/>
                  </a:cubicBezTo>
                  <a:lnTo>
                    <a:pt x="0" y="535"/>
                  </a:lnTo>
                  <a:cubicBezTo>
                    <a:pt x="0" y="580"/>
                    <a:pt x="40" y="623"/>
                    <a:pt x="164" y="630"/>
                  </a:cubicBezTo>
                  <a:lnTo>
                    <a:pt x="164" y="234"/>
                  </a:lnTo>
                  <a:lnTo>
                    <a:pt x="384" y="233"/>
                  </a:lnTo>
                  <a:lnTo>
                    <a:pt x="466" y="309"/>
                  </a:lnTo>
                  <a:lnTo>
                    <a:pt x="467" y="98"/>
                  </a:lnTo>
                  <a:cubicBezTo>
                    <a:pt x="467" y="49"/>
                    <a:pt x="367" y="0"/>
                    <a:pt x="228" y="0"/>
                  </a:cubicBezTo>
                  <a:close/>
                  <a:moveTo>
                    <a:pt x="229" y="34"/>
                  </a:moveTo>
                  <a:cubicBezTo>
                    <a:pt x="328" y="34"/>
                    <a:pt x="396" y="58"/>
                    <a:pt x="396" y="86"/>
                  </a:cubicBezTo>
                  <a:cubicBezTo>
                    <a:pt x="396" y="115"/>
                    <a:pt x="328" y="137"/>
                    <a:pt x="229" y="137"/>
                  </a:cubicBezTo>
                  <a:cubicBezTo>
                    <a:pt x="130" y="137"/>
                    <a:pt x="49" y="114"/>
                    <a:pt x="49" y="86"/>
                  </a:cubicBezTo>
                  <a:cubicBezTo>
                    <a:pt x="49" y="57"/>
                    <a:pt x="130" y="34"/>
                    <a:pt x="229" y="3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"/>
            <p:cNvSpPr>
              <a:spLocks noEditPoints="1"/>
            </p:cNvSpPr>
            <p:nvPr/>
          </p:nvSpPr>
          <p:spPr bwMode="auto">
            <a:xfrm>
              <a:off x="5879" y="3183"/>
              <a:ext cx="155" cy="188"/>
            </a:xfrm>
            <a:custGeom>
              <a:avLst/>
              <a:gdLst>
                <a:gd name="T0" fmla="*/ 143 w 155"/>
                <a:gd name="T1" fmla="*/ 176 h 188"/>
                <a:gd name="T2" fmla="*/ 12 w 155"/>
                <a:gd name="T3" fmla="*/ 176 h 188"/>
                <a:gd name="T4" fmla="*/ 12 w 155"/>
                <a:gd name="T5" fmla="*/ 11 h 188"/>
                <a:gd name="T6" fmla="*/ 96 w 155"/>
                <a:gd name="T7" fmla="*/ 11 h 188"/>
                <a:gd name="T8" fmla="*/ 96 w 155"/>
                <a:gd name="T9" fmla="*/ 59 h 188"/>
                <a:gd name="T10" fmla="*/ 143 w 155"/>
                <a:gd name="T11" fmla="*/ 59 h 188"/>
                <a:gd name="T12" fmla="*/ 143 w 155"/>
                <a:gd name="T13" fmla="*/ 176 h 188"/>
                <a:gd name="T14" fmla="*/ 91 w 155"/>
                <a:gd name="T15" fmla="*/ 0 h 188"/>
                <a:gd name="T16" fmla="*/ 0 w 155"/>
                <a:gd name="T17" fmla="*/ 0 h 188"/>
                <a:gd name="T18" fmla="*/ 0 w 155"/>
                <a:gd name="T19" fmla="*/ 188 h 188"/>
                <a:gd name="T20" fmla="*/ 155 w 155"/>
                <a:gd name="T21" fmla="*/ 188 h 188"/>
                <a:gd name="T22" fmla="*/ 155 w 155"/>
                <a:gd name="T23" fmla="*/ 53 h 188"/>
                <a:gd name="T24" fmla="*/ 91 w 155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88">
                  <a:moveTo>
                    <a:pt x="143" y="176"/>
                  </a:moveTo>
                  <a:lnTo>
                    <a:pt x="12" y="176"/>
                  </a:lnTo>
                  <a:lnTo>
                    <a:pt x="12" y="11"/>
                  </a:lnTo>
                  <a:lnTo>
                    <a:pt x="96" y="11"/>
                  </a:lnTo>
                  <a:lnTo>
                    <a:pt x="96" y="59"/>
                  </a:lnTo>
                  <a:lnTo>
                    <a:pt x="143" y="59"/>
                  </a:lnTo>
                  <a:lnTo>
                    <a:pt x="143" y="176"/>
                  </a:lnTo>
                  <a:close/>
                  <a:moveTo>
                    <a:pt x="91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155" y="188"/>
                  </a:lnTo>
                  <a:lnTo>
                    <a:pt x="155" y="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5912" y="3214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8"/>
            <p:cNvSpPr>
              <a:spLocks noChangeArrowheads="1"/>
            </p:cNvSpPr>
            <p:nvPr/>
          </p:nvSpPr>
          <p:spPr bwMode="auto">
            <a:xfrm>
              <a:off x="5912" y="3238"/>
              <a:ext cx="36" cy="11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5912" y="3261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0"/>
            <p:cNvSpPr>
              <a:spLocks noChangeArrowheads="1"/>
            </p:cNvSpPr>
            <p:nvPr/>
          </p:nvSpPr>
          <p:spPr bwMode="auto">
            <a:xfrm>
              <a:off x="5912" y="3285"/>
              <a:ext cx="36" cy="11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1"/>
            <p:cNvSpPr>
              <a:spLocks noChangeArrowheads="1"/>
            </p:cNvSpPr>
            <p:nvPr/>
          </p:nvSpPr>
          <p:spPr bwMode="auto">
            <a:xfrm>
              <a:off x="5912" y="3308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2"/>
            <p:cNvSpPr>
              <a:spLocks noChangeArrowheads="1"/>
            </p:cNvSpPr>
            <p:nvPr/>
          </p:nvSpPr>
          <p:spPr bwMode="auto">
            <a:xfrm>
              <a:off x="5960" y="3308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5960" y="3285"/>
              <a:ext cx="36" cy="11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>
              <a:off x="5960" y="3261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4"/>
          <p:cNvGrpSpPr>
            <a:grpSpLocks noChangeAspect="1"/>
          </p:cNvGrpSpPr>
          <p:nvPr/>
        </p:nvGrpSpPr>
        <p:grpSpPr bwMode="auto">
          <a:xfrm>
            <a:off x="9177327" y="4832689"/>
            <a:ext cx="414338" cy="525462"/>
            <a:chOff x="5776" y="3045"/>
            <a:chExt cx="261" cy="331"/>
          </a:xfrm>
        </p:grpSpPr>
        <p:sp>
          <p:nvSpPr>
            <p:cNvPr id="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776" y="3045"/>
              <a:ext cx="26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5784" y="3053"/>
              <a:ext cx="238" cy="318"/>
            </a:xfrm>
            <a:custGeom>
              <a:avLst/>
              <a:gdLst>
                <a:gd name="T0" fmla="*/ 228 w 467"/>
                <a:gd name="T1" fmla="*/ 0 h 630"/>
                <a:gd name="T2" fmla="*/ 0 w 467"/>
                <a:gd name="T3" fmla="*/ 94 h 630"/>
                <a:gd name="T4" fmla="*/ 0 w 467"/>
                <a:gd name="T5" fmla="*/ 535 h 630"/>
                <a:gd name="T6" fmla="*/ 164 w 467"/>
                <a:gd name="T7" fmla="*/ 630 h 630"/>
                <a:gd name="T8" fmla="*/ 164 w 467"/>
                <a:gd name="T9" fmla="*/ 234 h 630"/>
                <a:gd name="T10" fmla="*/ 384 w 467"/>
                <a:gd name="T11" fmla="*/ 233 h 630"/>
                <a:gd name="T12" fmla="*/ 466 w 467"/>
                <a:gd name="T13" fmla="*/ 309 h 630"/>
                <a:gd name="T14" fmla="*/ 467 w 467"/>
                <a:gd name="T15" fmla="*/ 98 h 630"/>
                <a:gd name="T16" fmla="*/ 228 w 467"/>
                <a:gd name="T17" fmla="*/ 0 h 630"/>
                <a:gd name="T18" fmla="*/ 229 w 467"/>
                <a:gd name="T19" fmla="*/ 34 h 630"/>
                <a:gd name="T20" fmla="*/ 396 w 467"/>
                <a:gd name="T21" fmla="*/ 86 h 630"/>
                <a:gd name="T22" fmla="*/ 229 w 467"/>
                <a:gd name="T23" fmla="*/ 137 h 630"/>
                <a:gd name="T24" fmla="*/ 49 w 467"/>
                <a:gd name="T25" fmla="*/ 86 h 630"/>
                <a:gd name="T26" fmla="*/ 229 w 467"/>
                <a:gd name="T27" fmla="*/ 34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630">
                  <a:moveTo>
                    <a:pt x="228" y="0"/>
                  </a:moveTo>
                  <a:cubicBezTo>
                    <a:pt x="89" y="0"/>
                    <a:pt x="0" y="45"/>
                    <a:pt x="0" y="94"/>
                  </a:cubicBezTo>
                  <a:lnTo>
                    <a:pt x="0" y="535"/>
                  </a:lnTo>
                  <a:cubicBezTo>
                    <a:pt x="0" y="580"/>
                    <a:pt x="40" y="623"/>
                    <a:pt x="164" y="630"/>
                  </a:cubicBezTo>
                  <a:lnTo>
                    <a:pt x="164" y="234"/>
                  </a:lnTo>
                  <a:lnTo>
                    <a:pt x="384" y="233"/>
                  </a:lnTo>
                  <a:lnTo>
                    <a:pt x="466" y="309"/>
                  </a:lnTo>
                  <a:lnTo>
                    <a:pt x="467" y="98"/>
                  </a:lnTo>
                  <a:cubicBezTo>
                    <a:pt x="467" y="49"/>
                    <a:pt x="367" y="0"/>
                    <a:pt x="228" y="0"/>
                  </a:cubicBezTo>
                  <a:close/>
                  <a:moveTo>
                    <a:pt x="229" y="34"/>
                  </a:moveTo>
                  <a:cubicBezTo>
                    <a:pt x="328" y="34"/>
                    <a:pt x="396" y="58"/>
                    <a:pt x="396" y="86"/>
                  </a:cubicBezTo>
                  <a:cubicBezTo>
                    <a:pt x="396" y="115"/>
                    <a:pt x="328" y="137"/>
                    <a:pt x="229" y="137"/>
                  </a:cubicBezTo>
                  <a:cubicBezTo>
                    <a:pt x="130" y="137"/>
                    <a:pt x="49" y="114"/>
                    <a:pt x="49" y="86"/>
                  </a:cubicBezTo>
                  <a:cubicBezTo>
                    <a:pt x="49" y="57"/>
                    <a:pt x="130" y="34"/>
                    <a:pt x="229" y="3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"/>
            <p:cNvSpPr>
              <a:spLocks noEditPoints="1"/>
            </p:cNvSpPr>
            <p:nvPr/>
          </p:nvSpPr>
          <p:spPr bwMode="auto">
            <a:xfrm>
              <a:off x="5879" y="3183"/>
              <a:ext cx="155" cy="188"/>
            </a:xfrm>
            <a:custGeom>
              <a:avLst/>
              <a:gdLst>
                <a:gd name="T0" fmla="*/ 143 w 155"/>
                <a:gd name="T1" fmla="*/ 176 h 188"/>
                <a:gd name="T2" fmla="*/ 12 w 155"/>
                <a:gd name="T3" fmla="*/ 176 h 188"/>
                <a:gd name="T4" fmla="*/ 12 w 155"/>
                <a:gd name="T5" fmla="*/ 11 h 188"/>
                <a:gd name="T6" fmla="*/ 96 w 155"/>
                <a:gd name="T7" fmla="*/ 11 h 188"/>
                <a:gd name="T8" fmla="*/ 96 w 155"/>
                <a:gd name="T9" fmla="*/ 59 h 188"/>
                <a:gd name="T10" fmla="*/ 143 w 155"/>
                <a:gd name="T11" fmla="*/ 59 h 188"/>
                <a:gd name="T12" fmla="*/ 143 w 155"/>
                <a:gd name="T13" fmla="*/ 176 h 188"/>
                <a:gd name="T14" fmla="*/ 91 w 155"/>
                <a:gd name="T15" fmla="*/ 0 h 188"/>
                <a:gd name="T16" fmla="*/ 0 w 155"/>
                <a:gd name="T17" fmla="*/ 0 h 188"/>
                <a:gd name="T18" fmla="*/ 0 w 155"/>
                <a:gd name="T19" fmla="*/ 188 h 188"/>
                <a:gd name="T20" fmla="*/ 155 w 155"/>
                <a:gd name="T21" fmla="*/ 188 h 188"/>
                <a:gd name="T22" fmla="*/ 155 w 155"/>
                <a:gd name="T23" fmla="*/ 53 h 188"/>
                <a:gd name="T24" fmla="*/ 91 w 155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88">
                  <a:moveTo>
                    <a:pt x="143" y="176"/>
                  </a:moveTo>
                  <a:lnTo>
                    <a:pt x="12" y="176"/>
                  </a:lnTo>
                  <a:lnTo>
                    <a:pt x="12" y="11"/>
                  </a:lnTo>
                  <a:lnTo>
                    <a:pt x="96" y="11"/>
                  </a:lnTo>
                  <a:lnTo>
                    <a:pt x="96" y="59"/>
                  </a:lnTo>
                  <a:lnTo>
                    <a:pt x="143" y="59"/>
                  </a:lnTo>
                  <a:lnTo>
                    <a:pt x="143" y="176"/>
                  </a:lnTo>
                  <a:close/>
                  <a:moveTo>
                    <a:pt x="91" y="0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155" y="188"/>
                  </a:lnTo>
                  <a:lnTo>
                    <a:pt x="155" y="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5912" y="3214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"/>
            <p:cNvSpPr>
              <a:spLocks noChangeArrowheads="1"/>
            </p:cNvSpPr>
            <p:nvPr/>
          </p:nvSpPr>
          <p:spPr bwMode="auto">
            <a:xfrm>
              <a:off x="5912" y="3238"/>
              <a:ext cx="36" cy="11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5912" y="3261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5912" y="3285"/>
              <a:ext cx="36" cy="11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1"/>
            <p:cNvSpPr>
              <a:spLocks noChangeArrowheads="1"/>
            </p:cNvSpPr>
            <p:nvPr/>
          </p:nvSpPr>
          <p:spPr bwMode="auto">
            <a:xfrm>
              <a:off x="5912" y="3308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5960" y="3308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13"/>
            <p:cNvSpPr>
              <a:spLocks noChangeArrowheads="1"/>
            </p:cNvSpPr>
            <p:nvPr/>
          </p:nvSpPr>
          <p:spPr bwMode="auto">
            <a:xfrm>
              <a:off x="5960" y="3285"/>
              <a:ext cx="36" cy="11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auto">
            <a:xfrm>
              <a:off x="5960" y="3261"/>
              <a:ext cx="36" cy="12"/>
            </a:xfrm>
            <a:prstGeom prst="rect">
              <a:avLst/>
            </a:prstGeom>
            <a:solidFill>
              <a:srgbClr val="00A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7923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3958 L 0.00208 -0.03958 C 0.00156 -0.04259 0.00091 -0.0456 0.00026 -0.04861 C -0.00013 -0.05023 -0.00091 -0.05138 -0.00091 -0.05301 C -0.00104 -0.05439 -0.00013 -0.08125 0.00026 -0.08518 C 0.00039 -0.08634 0.00208 -0.09884 0.00274 -0.10069 C 0.00313 -0.10185 0.00404 -0.10231 0.00469 -0.10301 C 0.00508 -0.10648 0.00521 -0.11018 0.00651 -0.11296 C 0.00703 -0.11412 0.00781 -0.11458 0.00833 -0.11527 C 0.01133 -0.12291 0.00964 -0.12037 0.01276 -0.12407 C 0.01289 -0.12569 0.01302 -0.12708 0.01341 -0.12847 C 0.01367 -0.12986 0.01419 -0.13078 0.01458 -0.13194 C 0.01511 -0.13333 0.0155 -0.13495 0.01589 -0.13634 C 0.01615 -0.1375 0.01628 -0.13865 0.01654 -0.13958 C 0.0168 -0.1412 0.01745 -0.14259 0.01771 -0.14421 C 0.01875 -0.14861 0.01901 -0.15092 0.01966 -0.15532 C 0.0211 -0.19375 0.01966 -0.14768 0.01966 -0.21643 C 0.01966 -0.22384 0.02005 -0.23125 0.02018 -0.23865 C 0.01953 -0.33333 0.01966 -0.29791 0.01966 -0.34513 L 0.01966 -0.34513 " pathEditMode="relative" ptsTypes="AAAAAAAAAAAAAAAAAAAA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031727"/>
          </a:xfrm>
        </p:spPr>
        <p:txBody>
          <a:bodyPr/>
          <a:lstStyle/>
          <a:p>
            <a:r>
              <a:rPr lang="en-US" sz="3600" dirty="0" smtClean="0"/>
              <a:t>Media breach is not a significant risk</a:t>
            </a:r>
          </a:p>
          <a:p>
            <a:pPr lvl="1"/>
            <a:r>
              <a:rPr lang="en-US" sz="2000" dirty="0" smtClean="0"/>
              <a:t>Encryption-at-rest doesn’t buy much</a:t>
            </a:r>
          </a:p>
          <a:p>
            <a:r>
              <a:rPr lang="en-US" sz="3600" dirty="0" smtClean="0"/>
              <a:t>Network breach is a risk</a:t>
            </a:r>
          </a:p>
          <a:p>
            <a:pPr lvl="1"/>
            <a:r>
              <a:rPr lang="en-US" sz="2000" dirty="0" smtClean="0"/>
              <a:t>Encryption-on-the-wire is recommended</a:t>
            </a:r>
          </a:p>
          <a:p>
            <a:r>
              <a:rPr lang="en-US" sz="3600" dirty="0" smtClean="0"/>
              <a:t>Logical breach is a risk</a:t>
            </a:r>
          </a:p>
          <a:p>
            <a:pPr lvl="1"/>
            <a:r>
              <a:rPr lang="en-US" sz="2000" dirty="0" smtClean="0"/>
              <a:t>Encryption-at-rest doesn’t buy much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Data Breaches: </a:t>
            </a:r>
            <a:r>
              <a:rPr lang="en-US" dirty="0" smtClean="0"/>
              <a:t>Bottom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42" y="2008409"/>
            <a:ext cx="4064364" cy="28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81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Self-Awareness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729" y="3230687"/>
            <a:ext cx="10661224" cy="2817360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203503" y="1923648"/>
            <a:ext cx="7512596" cy="4224233"/>
            <a:chOff x="5720" y="765"/>
            <a:chExt cx="1660" cy="1079"/>
          </a:xfrm>
        </p:grpSpPr>
        <p:sp>
          <p:nvSpPr>
            <p:cNvPr id="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5753" y="798"/>
              <a:ext cx="1627" cy="1015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17928" y="3812014"/>
            <a:ext cx="1810533" cy="1637454"/>
          </a:xfrm>
          <a:prstGeom prst="rect">
            <a:avLst/>
          </a:prstGeom>
          <a:solidFill>
            <a:schemeClr val="tx1"/>
          </a:solidFill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1940895" y="4961827"/>
            <a:ext cx="313325" cy="322175"/>
            <a:chOff x="4231" y="2587"/>
            <a:chExt cx="310" cy="32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5699" y="5450272"/>
            <a:ext cx="18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Cloud Operations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 bwMode="auto">
          <a:xfrm>
            <a:off x="1711658" y="4851676"/>
            <a:ext cx="392227" cy="361650"/>
            <a:chOff x="3651" y="3247"/>
            <a:chExt cx="372" cy="343"/>
          </a:xfrm>
        </p:grpSpPr>
        <p:sp>
          <p:nvSpPr>
            <p:cNvPr id="1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651" y="3247"/>
              <a:ext cx="37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660" y="3256"/>
              <a:ext cx="357" cy="328"/>
            </a:xfrm>
            <a:custGeom>
              <a:avLst/>
              <a:gdLst>
                <a:gd name="T0" fmla="*/ 591 w 629"/>
                <a:gd name="T1" fmla="*/ 0 h 581"/>
                <a:gd name="T2" fmla="*/ 35 w 629"/>
                <a:gd name="T3" fmla="*/ 0 h 581"/>
                <a:gd name="T4" fmla="*/ 0 w 629"/>
                <a:gd name="T5" fmla="*/ 36 h 581"/>
                <a:gd name="T6" fmla="*/ 0 w 629"/>
                <a:gd name="T7" fmla="*/ 425 h 581"/>
                <a:gd name="T8" fmla="*/ 35 w 629"/>
                <a:gd name="T9" fmla="*/ 460 h 581"/>
                <a:gd name="T10" fmla="*/ 225 w 629"/>
                <a:gd name="T11" fmla="*/ 460 h 581"/>
                <a:gd name="T12" fmla="*/ 97 w 629"/>
                <a:gd name="T13" fmla="*/ 543 h 581"/>
                <a:gd name="T14" fmla="*/ 97 w 629"/>
                <a:gd name="T15" fmla="*/ 581 h 581"/>
                <a:gd name="T16" fmla="*/ 508 w 629"/>
                <a:gd name="T17" fmla="*/ 581 h 581"/>
                <a:gd name="T18" fmla="*/ 508 w 629"/>
                <a:gd name="T19" fmla="*/ 543 h 581"/>
                <a:gd name="T20" fmla="*/ 396 w 629"/>
                <a:gd name="T21" fmla="*/ 460 h 581"/>
                <a:gd name="T22" fmla="*/ 591 w 629"/>
                <a:gd name="T23" fmla="*/ 460 h 581"/>
                <a:gd name="T24" fmla="*/ 629 w 629"/>
                <a:gd name="T25" fmla="*/ 425 h 581"/>
                <a:gd name="T26" fmla="*/ 629 w 629"/>
                <a:gd name="T27" fmla="*/ 36 h 581"/>
                <a:gd name="T28" fmla="*/ 591 w 629"/>
                <a:gd name="T29" fmla="*/ 0 h 581"/>
                <a:gd name="T30" fmla="*/ 581 w 629"/>
                <a:gd name="T31" fmla="*/ 49 h 581"/>
                <a:gd name="T32" fmla="*/ 581 w 629"/>
                <a:gd name="T33" fmla="*/ 411 h 581"/>
                <a:gd name="T34" fmla="*/ 49 w 629"/>
                <a:gd name="T35" fmla="*/ 411 h 581"/>
                <a:gd name="T36" fmla="*/ 49 w 629"/>
                <a:gd name="T37" fmla="*/ 49 h 581"/>
                <a:gd name="T38" fmla="*/ 583 w 629"/>
                <a:gd name="T39" fmla="*/ 48 h 581"/>
                <a:gd name="T40" fmla="*/ 581 w 629"/>
                <a:gd name="T41" fmla="*/ 4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9" h="581">
                  <a:moveTo>
                    <a:pt x="591" y="0"/>
                  </a:moveTo>
                  <a:lnTo>
                    <a:pt x="35" y="0"/>
                  </a:lnTo>
                  <a:cubicBezTo>
                    <a:pt x="16" y="0"/>
                    <a:pt x="0" y="17"/>
                    <a:pt x="0" y="36"/>
                  </a:cubicBezTo>
                  <a:lnTo>
                    <a:pt x="0" y="425"/>
                  </a:lnTo>
                  <a:cubicBezTo>
                    <a:pt x="0" y="443"/>
                    <a:pt x="16" y="460"/>
                    <a:pt x="35" y="460"/>
                  </a:cubicBezTo>
                  <a:lnTo>
                    <a:pt x="225" y="460"/>
                  </a:lnTo>
                  <a:cubicBezTo>
                    <a:pt x="246" y="532"/>
                    <a:pt x="218" y="543"/>
                    <a:pt x="97" y="543"/>
                  </a:cubicBezTo>
                  <a:lnTo>
                    <a:pt x="97" y="581"/>
                  </a:lnTo>
                  <a:lnTo>
                    <a:pt x="508" y="581"/>
                  </a:lnTo>
                  <a:lnTo>
                    <a:pt x="508" y="543"/>
                  </a:lnTo>
                  <a:cubicBezTo>
                    <a:pt x="387" y="543"/>
                    <a:pt x="376" y="532"/>
                    <a:pt x="396" y="460"/>
                  </a:cubicBezTo>
                  <a:lnTo>
                    <a:pt x="591" y="460"/>
                  </a:lnTo>
                  <a:cubicBezTo>
                    <a:pt x="610" y="460"/>
                    <a:pt x="629" y="443"/>
                    <a:pt x="629" y="425"/>
                  </a:cubicBezTo>
                  <a:lnTo>
                    <a:pt x="629" y="36"/>
                  </a:lnTo>
                  <a:cubicBezTo>
                    <a:pt x="629" y="17"/>
                    <a:pt x="610" y="0"/>
                    <a:pt x="591" y="0"/>
                  </a:cubicBezTo>
                  <a:close/>
                  <a:moveTo>
                    <a:pt x="581" y="49"/>
                  </a:moveTo>
                  <a:lnTo>
                    <a:pt x="581" y="411"/>
                  </a:lnTo>
                  <a:lnTo>
                    <a:pt x="49" y="411"/>
                  </a:lnTo>
                  <a:lnTo>
                    <a:pt x="49" y="49"/>
                  </a:lnTo>
                  <a:lnTo>
                    <a:pt x="583" y="48"/>
                  </a:lnTo>
                  <a:lnTo>
                    <a:pt x="581" y="49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3674" y="4859506"/>
            <a:ext cx="5041900" cy="833839"/>
            <a:chOff x="5936268" y="4927600"/>
            <a:chExt cx="5290532" cy="833839"/>
          </a:xfrm>
        </p:grpSpPr>
        <p:sp>
          <p:nvSpPr>
            <p:cNvPr id="17" name="Rectangle 16"/>
            <p:cNvSpPr/>
            <p:nvPr/>
          </p:nvSpPr>
          <p:spPr>
            <a:xfrm>
              <a:off x="5936268" y="4927600"/>
              <a:ext cx="5290532" cy="8338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 bwMode="auto">
            <a:xfrm>
              <a:off x="6014997" y="5031744"/>
              <a:ext cx="619125" cy="628650"/>
              <a:chOff x="6355" y="2285"/>
              <a:chExt cx="390" cy="396"/>
            </a:xfrm>
          </p:grpSpPr>
          <p:sp>
            <p:nvSpPr>
              <p:cNvPr id="90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7"/>
            <p:cNvGrpSpPr>
              <a:grpSpLocks noChangeAspect="1"/>
            </p:cNvGrpSpPr>
            <p:nvPr/>
          </p:nvGrpSpPr>
          <p:grpSpPr bwMode="auto">
            <a:xfrm>
              <a:off x="6748043" y="5031744"/>
              <a:ext cx="619125" cy="628650"/>
              <a:chOff x="6355" y="2285"/>
              <a:chExt cx="390" cy="396"/>
            </a:xfrm>
          </p:grpSpPr>
          <p:sp>
            <p:nvSpPr>
              <p:cNvPr id="86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7"/>
            <p:cNvGrpSpPr>
              <a:grpSpLocks noChangeAspect="1"/>
            </p:cNvGrpSpPr>
            <p:nvPr/>
          </p:nvGrpSpPr>
          <p:grpSpPr bwMode="auto">
            <a:xfrm>
              <a:off x="7451163" y="5026982"/>
              <a:ext cx="619125" cy="628650"/>
              <a:chOff x="6355" y="2285"/>
              <a:chExt cx="390" cy="396"/>
            </a:xfrm>
          </p:grpSpPr>
          <p:sp>
            <p:nvSpPr>
              <p:cNvPr id="82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7"/>
            <p:cNvGrpSpPr>
              <a:grpSpLocks noChangeAspect="1"/>
            </p:cNvGrpSpPr>
            <p:nvPr/>
          </p:nvGrpSpPr>
          <p:grpSpPr bwMode="auto">
            <a:xfrm>
              <a:off x="8184209" y="5026982"/>
              <a:ext cx="619125" cy="628650"/>
              <a:chOff x="6355" y="2285"/>
              <a:chExt cx="390" cy="396"/>
            </a:xfrm>
          </p:grpSpPr>
          <p:sp>
            <p:nvSpPr>
              <p:cNvPr id="78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8936476" y="5026982"/>
              <a:ext cx="502713" cy="623888"/>
              <a:chOff x="2747" y="3443"/>
              <a:chExt cx="307" cy="381"/>
            </a:xfrm>
          </p:grpSpPr>
          <p:sp>
            <p:nvSpPr>
              <p:cNvPr id="6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9507964" y="5026982"/>
              <a:ext cx="502713" cy="623888"/>
              <a:chOff x="2747" y="3443"/>
              <a:chExt cx="307" cy="381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10054889" y="5026982"/>
              <a:ext cx="502713" cy="623888"/>
              <a:chOff x="2747" y="3443"/>
              <a:chExt cx="307" cy="381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10600828" y="5026982"/>
              <a:ext cx="502713" cy="623888"/>
              <a:chOff x="2747" y="3443"/>
              <a:chExt cx="307" cy="381"/>
            </a:xfrm>
          </p:grpSpPr>
          <p:sp>
            <p:nvSpPr>
              <p:cNvPr id="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94" name="Straight Connector 93"/>
          <p:cNvCxnSpPr/>
          <p:nvPr/>
        </p:nvCxnSpPr>
        <p:spPr>
          <a:xfrm>
            <a:off x="1785822" y="4936598"/>
            <a:ext cx="15507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785822" y="4993748"/>
            <a:ext cx="20955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785822" y="5048526"/>
            <a:ext cx="1047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7" name="Group 8"/>
          <p:cNvGrpSpPr>
            <a:grpSpLocks noChangeAspect="1"/>
          </p:cNvGrpSpPr>
          <p:nvPr/>
        </p:nvGrpSpPr>
        <p:grpSpPr bwMode="auto">
          <a:xfrm>
            <a:off x="5290760" y="5001972"/>
            <a:ext cx="313325" cy="322175"/>
            <a:chOff x="4231" y="2587"/>
            <a:chExt cx="310" cy="327"/>
          </a:xfrm>
          <a:solidFill>
            <a:srgbClr val="FFC000"/>
          </a:solidFill>
        </p:grpSpPr>
        <p:sp>
          <p:nvSpPr>
            <p:cNvPr id="98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83099" y="3837145"/>
            <a:ext cx="3867995" cy="925995"/>
            <a:chOff x="4999496" y="3906908"/>
            <a:chExt cx="3867995" cy="925995"/>
          </a:xfrm>
        </p:grpSpPr>
        <p:grpSp>
          <p:nvGrpSpPr>
            <p:cNvPr id="101" name="Group 100"/>
            <p:cNvGrpSpPr/>
            <p:nvPr/>
          </p:nvGrpSpPr>
          <p:grpSpPr>
            <a:xfrm>
              <a:off x="4999496" y="3906908"/>
              <a:ext cx="1254407" cy="925995"/>
              <a:chOff x="2090314" y="1707356"/>
              <a:chExt cx="1364506" cy="1007269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27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2" name="Group 121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25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" name="Rectangle 122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300200" y="3906908"/>
              <a:ext cx="1254407" cy="925995"/>
              <a:chOff x="2090314" y="1707356"/>
              <a:chExt cx="1364506" cy="1007269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19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" name="Group 113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17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5" name="Rectangle 114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613084" y="3906908"/>
              <a:ext cx="1254407" cy="925995"/>
              <a:chOff x="2090314" y="1707356"/>
              <a:chExt cx="1364506" cy="1007269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11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6" name="Group 105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09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7" name="Rectangle 106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9040546" y="3811512"/>
            <a:ext cx="1826244" cy="957919"/>
            <a:chOff x="9376120" y="3895348"/>
            <a:chExt cx="1826244" cy="957919"/>
          </a:xfrm>
        </p:grpSpPr>
        <p:grpSp>
          <p:nvGrpSpPr>
            <p:cNvPr id="129" name="Group 128"/>
            <p:cNvGrpSpPr/>
            <p:nvPr/>
          </p:nvGrpSpPr>
          <p:grpSpPr>
            <a:xfrm>
              <a:off x="10440033" y="3896952"/>
              <a:ext cx="414337" cy="529992"/>
              <a:chOff x="5539490" y="1412370"/>
              <a:chExt cx="414337" cy="529992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0" name="Group 129"/>
            <p:cNvGrpSpPr/>
            <p:nvPr/>
          </p:nvGrpSpPr>
          <p:grpSpPr>
            <a:xfrm>
              <a:off x="10603783" y="4125512"/>
              <a:ext cx="414337" cy="529992"/>
              <a:chOff x="5539490" y="1412370"/>
              <a:chExt cx="414337" cy="52999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10788027" y="4320786"/>
              <a:ext cx="414337" cy="529992"/>
              <a:chOff x="5539490" y="1412370"/>
              <a:chExt cx="414337" cy="529992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1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2" name="Group 131"/>
            <p:cNvGrpSpPr/>
            <p:nvPr/>
          </p:nvGrpSpPr>
          <p:grpSpPr>
            <a:xfrm>
              <a:off x="9952914" y="3899441"/>
              <a:ext cx="414337" cy="529992"/>
              <a:chOff x="5539490" y="1412370"/>
              <a:chExt cx="414337" cy="529992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9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10116664" y="4128001"/>
              <a:ext cx="414337" cy="529992"/>
              <a:chOff x="5539490" y="1412370"/>
              <a:chExt cx="414337" cy="529992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7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10300908" y="4323275"/>
              <a:ext cx="414337" cy="529992"/>
              <a:chOff x="5539490" y="1412370"/>
              <a:chExt cx="414337" cy="529992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5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5" name="Group 134"/>
            <p:cNvGrpSpPr/>
            <p:nvPr/>
          </p:nvGrpSpPr>
          <p:grpSpPr>
            <a:xfrm>
              <a:off x="9376120" y="3895348"/>
              <a:ext cx="414337" cy="549995"/>
              <a:chOff x="5539490" y="1412370"/>
              <a:chExt cx="414337" cy="549995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3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36902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6" name="Group 135"/>
            <p:cNvGrpSpPr/>
            <p:nvPr/>
          </p:nvGrpSpPr>
          <p:grpSpPr>
            <a:xfrm>
              <a:off x="9539870" y="4108668"/>
              <a:ext cx="414337" cy="529992"/>
              <a:chOff x="5539490" y="1412370"/>
              <a:chExt cx="414337" cy="529992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1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7" name="Group 136"/>
            <p:cNvGrpSpPr/>
            <p:nvPr/>
          </p:nvGrpSpPr>
          <p:grpSpPr>
            <a:xfrm>
              <a:off x="9724114" y="4303942"/>
              <a:ext cx="414337" cy="529992"/>
              <a:chOff x="5539490" y="1412370"/>
              <a:chExt cx="414337" cy="529992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9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6" name="Rectangle 155"/>
          <p:cNvSpPr/>
          <p:nvPr/>
        </p:nvSpPr>
        <p:spPr>
          <a:xfrm>
            <a:off x="5046128" y="3340095"/>
            <a:ext cx="5859446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 APIs</a:t>
            </a:r>
            <a:endParaRPr lang="en-US" dirty="0"/>
          </a:p>
        </p:txBody>
      </p:sp>
      <p:grpSp>
        <p:nvGrpSpPr>
          <p:cNvPr id="157" name="Group 8"/>
          <p:cNvGrpSpPr>
            <a:grpSpLocks noChangeAspect="1"/>
          </p:cNvGrpSpPr>
          <p:nvPr/>
        </p:nvGrpSpPr>
        <p:grpSpPr bwMode="auto">
          <a:xfrm>
            <a:off x="1776867" y="3975899"/>
            <a:ext cx="313325" cy="322175"/>
            <a:chOff x="4231" y="2587"/>
            <a:chExt cx="310" cy="327"/>
          </a:xfrm>
        </p:grpSpPr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" name="AutoShape 12"/>
          <p:cNvSpPr>
            <a:spLocks noChangeAspect="1" noChangeArrowheads="1" noTextEdit="1"/>
          </p:cNvSpPr>
          <p:nvPr/>
        </p:nvSpPr>
        <p:spPr bwMode="auto">
          <a:xfrm>
            <a:off x="1730464" y="3981458"/>
            <a:ext cx="392227" cy="3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1" name="Group 4"/>
          <p:cNvGrpSpPr>
            <a:grpSpLocks noChangeAspect="1"/>
          </p:cNvGrpSpPr>
          <p:nvPr/>
        </p:nvGrpSpPr>
        <p:grpSpPr bwMode="auto">
          <a:xfrm>
            <a:off x="1776496" y="4458275"/>
            <a:ext cx="274762" cy="287682"/>
            <a:chOff x="1622" y="1706"/>
            <a:chExt cx="319" cy="334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22" y="1706"/>
              <a:ext cx="31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"/>
            <p:cNvSpPr>
              <a:spLocks noEditPoints="1"/>
            </p:cNvSpPr>
            <p:nvPr/>
          </p:nvSpPr>
          <p:spPr bwMode="auto">
            <a:xfrm>
              <a:off x="1631" y="1715"/>
              <a:ext cx="309" cy="318"/>
            </a:xfrm>
            <a:custGeom>
              <a:avLst/>
              <a:gdLst>
                <a:gd name="T0" fmla="*/ 430 w 543"/>
                <a:gd name="T1" fmla="*/ 0 h 563"/>
                <a:gd name="T2" fmla="*/ 75 w 543"/>
                <a:gd name="T3" fmla="*/ 0 h 563"/>
                <a:gd name="T4" fmla="*/ 0 w 543"/>
                <a:gd name="T5" fmla="*/ 75 h 563"/>
                <a:gd name="T6" fmla="*/ 0 w 543"/>
                <a:gd name="T7" fmla="*/ 488 h 563"/>
                <a:gd name="T8" fmla="*/ 75 w 543"/>
                <a:gd name="T9" fmla="*/ 563 h 563"/>
                <a:gd name="T10" fmla="*/ 468 w 543"/>
                <a:gd name="T11" fmla="*/ 563 h 563"/>
                <a:gd name="T12" fmla="*/ 543 w 543"/>
                <a:gd name="T13" fmla="*/ 488 h 563"/>
                <a:gd name="T14" fmla="*/ 543 w 543"/>
                <a:gd name="T15" fmla="*/ 112 h 563"/>
                <a:gd name="T16" fmla="*/ 430 w 543"/>
                <a:gd name="T17" fmla="*/ 0 h 563"/>
                <a:gd name="T18" fmla="*/ 394 w 543"/>
                <a:gd name="T19" fmla="*/ 405 h 563"/>
                <a:gd name="T20" fmla="*/ 143 w 543"/>
                <a:gd name="T21" fmla="*/ 405 h 563"/>
                <a:gd name="T22" fmla="*/ 143 w 543"/>
                <a:gd name="T23" fmla="*/ 358 h 563"/>
                <a:gd name="T24" fmla="*/ 394 w 543"/>
                <a:gd name="T25" fmla="*/ 358 h 563"/>
                <a:gd name="T26" fmla="*/ 394 w 543"/>
                <a:gd name="T27" fmla="*/ 405 h 563"/>
                <a:gd name="T28" fmla="*/ 394 w 543"/>
                <a:gd name="T29" fmla="*/ 316 h 563"/>
                <a:gd name="T30" fmla="*/ 143 w 543"/>
                <a:gd name="T31" fmla="*/ 316 h 563"/>
                <a:gd name="T32" fmla="*/ 143 w 543"/>
                <a:gd name="T33" fmla="*/ 269 h 563"/>
                <a:gd name="T34" fmla="*/ 394 w 543"/>
                <a:gd name="T35" fmla="*/ 269 h 563"/>
                <a:gd name="T36" fmla="*/ 394 w 543"/>
                <a:gd name="T37" fmla="*/ 316 h 563"/>
                <a:gd name="T38" fmla="*/ 394 w 543"/>
                <a:gd name="T39" fmla="*/ 227 h 563"/>
                <a:gd name="T40" fmla="*/ 143 w 543"/>
                <a:gd name="T41" fmla="*/ 227 h 563"/>
                <a:gd name="T42" fmla="*/ 143 w 543"/>
                <a:gd name="T43" fmla="*/ 180 h 563"/>
                <a:gd name="T44" fmla="*/ 394 w 543"/>
                <a:gd name="T45" fmla="*/ 180 h 563"/>
                <a:gd name="T46" fmla="*/ 394 w 543"/>
                <a:gd name="T47" fmla="*/ 227 h 563"/>
                <a:gd name="T48" fmla="*/ 406 w 543"/>
                <a:gd name="T49" fmla="*/ 139 h 563"/>
                <a:gd name="T50" fmla="*/ 406 w 543"/>
                <a:gd name="T51" fmla="*/ 29 h 563"/>
                <a:gd name="T52" fmla="*/ 516 w 543"/>
                <a:gd name="T53" fmla="*/ 139 h 563"/>
                <a:gd name="T54" fmla="*/ 406 w 543"/>
                <a:gd name="T55" fmla="*/ 13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3" h="563">
                  <a:moveTo>
                    <a:pt x="430" y="0"/>
                  </a:move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488"/>
                  </a:lnTo>
                  <a:cubicBezTo>
                    <a:pt x="0" y="530"/>
                    <a:pt x="34" y="563"/>
                    <a:pt x="75" y="563"/>
                  </a:cubicBezTo>
                  <a:lnTo>
                    <a:pt x="468" y="563"/>
                  </a:lnTo>
                  <a:cubicBezTo>
                    <a:pt x="509" y="563"/>
                    <a:pt x="543" y="530"/>
                    <a:pt x="543" y="488"/>
                  </a:cubicBezTo>
                  <a:lnTo>
                    <a:pt x="543" y="112"/>
                  </a:lnTo>
                  <a:lnTo>
                    <a:pt x="430" y="0"/>
                  </a:lnTo>
                  <a:close/>
                  <a:moveTo>
                    <a:pt x="394" y="405"/>
                  </a:moveTo>
                  <a:lnTo>
                    <a:pt x="143" y="405"/>
                  </a:lnTo>
                  <a:lnTo>
                    <a:pt x="143" y="358"/>
                  </a:lnTo>
                  <a:lnTo>
                    <a:pt x="394" y="358"/>
                  </a:lnTo>
                  <a:lnTo>
                    <a:pt x="394" y="405"/>
                  </a:lnTo>
                  <a:close/>
                  <a:moveTo>
                    <a:pt x="394" y="316"/>
                  </a:moveTo>
                  <a:lnTo>
                    <a:pt x="143" y="316"/>
                  </a:lnTo>
                  <a:lnTo>
                    <a:pt x="143" y="269"/>
                  </a:lnTo>
                  <a:lnTo>
                    <a:pt x="394" y="269"/>
                  </a:lnTo>
                  <a:lnTo>
                    <a:pt x="394" y="316"/>
                  </a:lnTo>
                  <a:close/>
                  <a:moveTo>
                    <a:pt x="394" y="227"/>
                  </a:moveTo>
                  <a:lnTo>
                    <a:pt x="143" y="227"/>
                  </a:lnTo>
                  <a:lnTo>
                    <a:pt x="143" y="180"/>
                  </a:lnTo>
                  <a:lnTo>
                    <a:pt x="394" y="180"/>
                  </a:lnTo>
                  <a:lnTo>
                    <a:pt x="394" y="227"/>
                  </a:lnTo>
                  <a:close/>
                  <a:moveTo>
                    <a:pt x="406" y="139"/>
                  </a:moveTo>
                  <a:lnTo>
                    <a:pt x="406" y="29"/>
                  </a:lnTo>
                  <a:lnTo>
                    <a:pt x="516" y="139"/>
                  </a:lnTo>
                  <a:lnTo>
                    <a:pt x="406" y="139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742937" y="4825214"/>
            <a:ext cx="90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DevOps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54209" y="3949282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Deployer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flipV="1">
            <a:off x="1919130" y="4323792"/>
            <a:ext cx="4073" cy="5073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7" name="Group 4"/>
          <p:cNvGrpSpPr>
            <a:grpSpLocks noChangeAspect="1"/>
          </p:cNvGrpSpPr>
          <p:nvPr/>
        </p:nvGrpSpPr>
        <p:grpSpPr bwMode="auto">
          <a:xfrm>
            <a:off x="3385375" y="3975899"/>
            <a:ext cx="430377" cy="450614"/>
            <a:chOff x="1622" y="1706"/>
            <a:chExt cx="319" cy="334"/>
          </a:xfrm>
        </p:grpSpPr>
        <p:sp>
          <p:nvSpPr>
            <p:cNvPr id="16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22" y="1706"/>
              <a:ext cx="31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"/>
            <p:cNvSpPr>
              <a:spLocks noEditPoints="1"/>
            </p:cNvSpPr>
            <p:nvPr/>
          </p:nvSpPr>
          <p:spPr bwMode="auto">
            <a:xfrm>
              <a:off x="1631" y="1715"/>
              <a:ext cx="309" cy="318"/>
            </a:xfrm>
            <a:custGeom>
              <a:avLst/>
              <a:gdLst>
                <a:gd name="T0" fmla="*/ 430 w 543"/>
                <a:gd name="T1" fmla="*/ 0 h 563"/>
                <a:gd name="T2" fmla="*/ 75 w 543"/>
                <a:gd name="T3" fmla="*/ 0 h 563"/>
                <a:gd name="T4" fmla="*/ 0 w 543"/>
                <a:gd name="T5" fmla="*/ 75 h 563"/>
                <a:gd name="T6" fmla="*/ 0 w 543"/>
                <a:gd name="T7" fmla="*/ 488 h 563"/>
                <a:gd name="T8" fmla="*/ 75 w 543"/>
                <a:gd name="T9" fmla="*/ 563 h 563"/>
                <a:gd name="T10" fmla="*/ 468 w 543"/>
                <a:gd name="T11" fmla="*/ 563 h 563"/>
                <a:gd name="T12" fmla="*/ 543 w 543"/>
                <a:gd name="T13" fmla="*/ 488 h 563"/>
                <a:gd name="T14" fmla="*/ 543 w 543"/>
                <a:gd name="T15" fmla="*/ 112 h 563"/>
                <a:gd name="T16" fmla="*/ 430 w 543"/>
                <a:gd name="T17" fmla="*/ 0 h 563"/>
                <a:gd name="T18" fmla="*/ 394 w 543"/>
                <a:gd name="T19" fmla="*/ 405 h 563"/>
                <a:gd name="T20" fmla="*/ 143 w 543"/>
                <a:gd name="T21" fmla="*/ 405 h 563"/>
                <a:gd name="T22" fmla="*/ 143 w 543"/>
                <a:gd name="T23" fmla="*/ 358 h 563"/>
                <a:gd name="T24" fmla="*/ 394 w 543"/>
                <a:gd name="T25" fmla="*/ 358 h 563"/>
                <a:gd name="T26" fmla="*/ 394 w 543"/>
                <a:gd name="T27" fmla="*/ 405 h 563"/>
                <a:gd name="T28" fmla="*/ 394 w 543"/>
                <a:gd name="T29" fmla="*/ 316 h 563"/>
                <a:gd name="T30" fmla="*/ 143 w 543"/>
                <a:gd name="T31" fmla="*/ 316 h 563"/>
                <a:gd name="T32" fmla="*/ 143 w 543"/>
                <a:gd name="T33" fmla="*/ 269 h 563"/>
                <a:gd name="T34" fmla="*/ 394 w 543"/>
                <a:gd name="T35" fmla="*/ 269 h 563"/>
                <a:gd name="T36" fmla="*/ 394 w 543"/>
                <a:gd name="T37" fmla="*/ 316 h 563"/>
                <a:gd name="T38" fmla="*/ 394 w 543"/>
                <a:gd name="T39" fmla="*/ 227 h 563"/>
                <a:gd name="T40" fmla="*/ 143 w 543"/>
                <a:gd name="T41" fmla="*/ 227 h 563"/>
                <a:gd name="T42" fmla="*/ 143 w 543"/>
                <a:gd name="T43" fmla="*/ 180 h 563"/>
                <a:gd name="T44" fmla="*/ 394 w 543"/>
                <a:gd name="T45" fmla="*/ 180 h 563"/>
                <a:gd name="T46" fmla="*/ 394 w 543"/>
                <a:gd name="T47" fmla="*/ 227 h 563"/>
                <a:gd name="T48" fmla="*/ 406 w 543"/>
                <a:gd name="T49" fmla="*/ 139 h 563"/>
                <a:gd name="T50" fmla="*/ 406 w 543"/>
                <a:gd name="T51" fmla="*/ 29 h 563"/>
                <a:gd name="T52" fmla="*/ 516 w 543"/>
                <a:gd name="T53" fmla="*/ 139 h 563"/>
                <a:gd name="T54" fmla="*/ 406 w 543"/>
                <a:gd name="T55" fmla="*/ 13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3" h="563">
                  <a:moveTo>
                    <a:pt x="430" y="0"/>
                  </a:move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488"/>
                  </a:lnTo>
                  <a:cubicBezTo>
                    <a:pt x="0" y="530"/>
                    <a:pt x="34" y="563"/>
                    <a:pt x="75" y="563"/>
                  </a:cubicBezTo>
                  <a:lnTo>
                    <a:pt x="468" y="563"/>
                  </a:lnTo>
                  <a:cubicBezTo>
                    <a:pt x="509" y="563"/>
                    <a:pt x="543" y="530"/>
                    <a:pt x="543" y="488"/>
                  </a:cubicBezTo>
                  <a:lnTo>
                    <a:pt x="543" y="112"/>
                  </a:lnTo>
                  <a:lnTo>
                    <a:pt x="430" y="0"/>
                  </a:lnTo>
                  <a:close/>
                  <a:moveTo>
                    <a:pt x="394" y="405"/>
                  </a:moveTo>
                  <a:lnTo>
                    <a:pt x="143" y="405"/>
                  </a:lnTo>
                  <a:lnTo>
                    <a:pt x="143" y="358"/>
                  </a:lnTo>
                  <a:lnTo>
                    <a:pt x="394" y="358"/>
                  </a:lnTo>
                  <a:lnTo>
                    <a:pt x="394" y="405"/>
                  </a:lnTo>
                  <a:close/>
                  <a:moveTo>
                    <a:pt x="394" y="316"/>
                  </a:moveTo>
                  <a:lnTo>
                    <a:pt x="143" y="316"/>
                  </a:lnTo>
                  <a:lnTo>
                    <a:pt x="143" y="269"/>
                  </a:lnTo>
                  <a:lnTo>
                    <a:pt x="394" y="269"/>
                  </a:lnTo>
                  <a:lnTo>
                    <a:pt x="394" y="316"/>
                  </a:lnTo>
                  <a:close/>
                  <a:moveTo>
                    <a:pt x="394" y="227"/>
                  </a:moveTo>
                  <a:lnTo>
                    <a:pt x="143" y="227"/>
                  </a:lnTo>
                  <a:lnTo>
                    <a:pt x="143" y="180"/>
                  </a:lnTo>
                  <a:lnTo>
                    <a:pt x="394" y="180"/>
                  </a:lnTo>
                  <a:lnTo>
                    <a:pt x="394" y="227"/>
                  </a:lnTo>
                  <a:close/>
                  <a:moveTo>
                    <a:pt x="406" y="139"/>
                  </a:moveTo>
                  <a:lnTo>
                    <a:pt x="406" y="29"/>
                  </a:lnTo>
                  <a:lnTo>
                    <a:pt x="516" y="139"/>
                  </a:lnTo>
                  <a:lnTo>
                    <a:pt x="406" y="139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70" name="Straight Arrow Connector 169"/>
          <p:cNvCxnSpPr/>
          <p:nvPr/>
        </p:nvCxnSpPr>
        <p:spPr>
          <a:xfrm>
            <a:off x="2293277" y="4226739"/>
            <a:ext cx="258939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5014227" y="5335354"/>
            <a:ext cx="86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DC Ops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614911" y="4460372"/>
            <a:ext cx="16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Private Network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73" name="Group 172"/>
          <p:cNvGrpSpPr/>
          <p:nvPr/>
        </p:nvGrpSpPr>
        <p:grpSpPr>
          <a:xfrm flipH="1">
            <a:off x="5101212" y="464951"/>
            <a:ext cx="5108628" cy="2868234"/>
            <a:chOff x="5520378" y="539955"/>
            <a:chExt cx="5071892" cy="2868234"/>
          </a:xfrm>
        </p:grpSpPr>
        <p:grpSp>
          <p:nvGrpSpPr>
            <p:cNvPr id="174" name="Group 8"/>
            <p:cNvGrpSpPr>
              <a:grpSpLocks noChangeAspect="1"/>
            </p:cNvGrpSpPr>
            <p:nvPr/>
          </p:nvGrpSpPr>
          <p:grpSpPr bwMode="auto">
            <a:xfrm>
              <a:off x="9982455" y="1181668"/>
              <a:ext cx="313325" cy="322175"/>
              <a:chOff x="4231" y="2587"/>
              <a:chExt cx="310" cy="327"/>
            </a:xfrm>
            <a:solidFill>
              <a:srgbClr val="FF0000"/>
            </a:solidFill>
          </p:grpSpPr>
          <p:sp>
            <p:nvSpPr>
              <p:cNvPr id="199" name="Freeform 9"/>
              <p:cNvSpPr>
                <a:spLocks/>
              </p:cNvSpPr>
              <p:nvPr/>
            </p:nvSpPr>
            <p:spPr bwMode="auto">
              <a:xfrm>
                <a:off x="4310" y="2587"/>
                <a:ext cx="189" cy="203"/>
              </a:xfrm>
              <a:custGeom>
                <a:avLst/>
                <a:gdLst>
                  <a:gd name="T0" fmla="*/ 126 w 332"/>
                  <a:gd name="T1" fmla="*/ 19 h 361"/>
                  <a:gd name="T2" fmla="*/ 22 w 332"/>
                  <a:gd name="T3" fmla="*/ 216 h 361"/>
                  <a:gd name="T4" fmla="*/ 206 w 332"/>
                  <a:gd name="T5" fmla="*/ 341 h 361"/>
                  <a:gd name="T6" fmla="*/ 310 w 332"/>
                  <a:gd name="T7" fmla="*/ 144 h 361"/>
                  <a:gd name="T8" fmla="*/ 126 w 332"/>
                  <a:gd name="T9" fmla="*/ 1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61">
                    <a:moveTo>
                      <a:pt x="126" y="19"/>
                    </a:moveTo>
                    <a:cubicBezTo>
                      <a:pt x="46" y="39"/>
                      <a:pt x="0" y="127"/>
                      <a:pt x="22" y="216"/>
                    </a:cubicBezTo>
                    <a:cubicBezTo>
                      <a:pt x="44" y="305"/>
                      <a:pt x="126" y="361"/>
                      <a:pt x="206" y="341"/>
                    </a:cubicBezTo>
                    <a:cubicBezTo>
                      <a:pt x="285" y="321"/>
                      <a:pt x="332" y="233"/>
                      <a:pt x="310" y="144"/>
                    </a:cubicBezTo>
                    <a:cubicBezTo>
                      <a:pt x="288" y="55"/>
                      <a:pt x="205" y="0"/>
                      <a:pt x="126" y="19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"/>
              <p:cNvSpPr>
                <a:spLocks/>
              </p:cNvSpPr>
              <p:nvPr/>
            </p:nvSpPr>
            <p:spPr bwMode="auto">
              <a:xfrm>
                <a:off x="4231" y="2782"/>
                <a:ext cx="310" cy="132"/>
              </a:xfrm>
              <a:custGeom>
                <a:avLst/>
                <a:gdLst>
                  <a:gd name="T0" fmla="*/ 435 w 544"/>
                  <a:gd name="T1" fmla="*/ 18 h 234"/>
                  <a:gd name="T2" fmla="*/ 381 w 544"/>
                  <a:gd name="T3" fmla="*/ 56 h 234"/>
                  <a:gd name="T4" fmla="*/ 271 w 544"/>
                  <a:gd name="T5" fmla="*/ 56 h 234"/>
                  <a:gd name="T6" fmla="*/ 143 w 544"/>
                  <a:gd name="T7" fmla="*/ 0 h 234"/>
                  <a:gd name="T8" fmla="*/ 0 w 544"/>
                  <a:gd name="T9" fmla="*/ 234 h 234"/>
                  <a:gd name="T10" fmla="*/ 544 w 544"/>
                  <a:gd name="T11" fmla="*/ 234 h 234"/>
                  <a:gd name="T12" fmla="*/ 508 w 544"/>
                  <a:gd name="T13" fmla="*/ 86 h 234"/>
                  <a:gd name="T14" fmla="*/ 435 w 544"/>
                  <a:gd name="T15" fmla="*/ 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4" h="234">
                    <a:moveTo>
                      <a:pt x="435" y="18"/>
                    </a:moveTo>
                    <a:cubicBezTo>
                      <a:pt x="420" y="17"/>
                      <a:pt x="403" y="46"/>
                      <a:pt x="381" y="56"/>
                    </a:cubicBezTo>
                    <a:cubicBezTo>
                      <a:pt x="359" y="66"/>
                      <a:pt x="335" y="87"/>
                      <a:pt x="271" y="56"/>
                    </a:cubicBezTo>
                    <a:cubicBezTo>
                      <a:pt x="207" y="25"/>
                      <a:pt x="197" y="0"/>
                      <a:pt x="143" y="0"/>
                    </a:cubicBezTo>
                    <a:cubicBezTo>
                      <a:pt x="89" y="0"/>
                      <a:pt x="2" y="95"/>
                      <a:pt x="0" y="234"/>
                    </a:cubicBezTo>
                    <a:lnTo>
                      <a:pt x="544" y="234"/>
                    </a:lnTo>
                    <a:cubicBezTo>
                      <a:pt x="543" y="234"/>
                      <a:pt x="538" y="139"/>
                      <a:pt x="508" y="86"/>
                    </a:cubicBezTo>
                    <a:cubicBezTo>
                      <a:pt x="470" y="20"/>
                      <a:pt x="450" y="19"/>
                      <a:pt x="435" y="1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9631879" y="740157"/>
              <a:ext cx="960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Attacker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5520378" y="547969"/>
              <a:ext cx="1276350" cy="1114018"/>
              <a:chOff x="66714" y="2339452"/>
              <a:chExt cx="1146661" cy="1114018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173673" y="2356224"/>
                <a:ext cx="992187" cy="1097246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5" name="Group 4"/>
              <p:cNvGrpSpPr>
                <a:grpSpLocks noChangeAspect="1"/>
              </p:cNvGrpSpPr>
              <p:nvPr/>
            </p:nvGrpSpPr>
            <p:grpSpPr bwMode="auto">
              <a:xfrm>
                <a:off x="445134" y="2709689"/>
                <a:ext cx="449263" cy="698500"/>
                <a:chOff x="158" y="1549"/>
                <a:chExt cx="283" cy="440"/>
              </a:xfrm>
            </p:grpSpPr>
            <p:sp>
              <p:nvSpPr>
                <p:cNvPr id="19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58" y="1549"/>
                  <a:ext cx="283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5"/>
                <p:cNvSpPr>
                  <a:spLocks noEditPoints="1"/>
                </p:cNvSpPr>
                <p:nvPr/>
              </p:nvSpPr>
              <p:spPr bwMode="auto">
                <a:xfrm>
                  <a:off x="167" y="1558"/>
                  <a:ext cx="271" cy="425"/>
                </a:xfrm>
                <a:custGeom>
                  <a:avLst/>
                  <a:gdLst>
                    <a:gd name="T0" fmla="*/ 139 w 271"/>
                    <a:gd name="T1" fmla="*/ 425 h 425"/>
                    <a:gd name="T2" fmla="*/ 0 w 271"/>
                    <a:gd name="T3" fmla="*/ 0 h 425"/>
                    <a:gd name="T4" fmla="*/ 115 w 271"/>
                    <a:gd name="T5" fmla="*/ 180 h 425"/>
                    <a:gd name="T6" fmla="*/ 78 w 271"/>
                    <a:gd name="T7" fmla="*/ 143 h 425"/>
                    <a:gd name="T8" fmla="*/ 115 w 271"/>
                    <a:gd name="T9" fmla="*/ 180 h 425"/>
                    <a:gd name="T10" fmla="*/ 22 w 271"/>
                    <a:gd name="T11" fmla="*/ 88 h 425"/>
                    <a:gd name="T12" fmla="*/ 59 w 271"/>
                    <a:gd name="T13" fmla="*/ 125 h 425"/>
                    <a:gd name="T14" fmla="*/ 78 w 271"/>
                    <a:gd name="T15" fmla="*/ 125 h 425"/>
                    <a:gd name="T16" fmla="*/ 115 w 271"/>
                    <a:gd name="T17" fmla="*/ 88 h 425"/>
                    <a:gd name="T18" fmla="*/ 78 w 271"/>
                    <a:gd name="T19" fmla="*/ 125 h 425"/>
                    <a:gd name="T20" fmla="*/ 115 w 271"/>
                    <a:gd name="T21" fmla="*/ 34 h 425"/>
                    <a:gd name="T22" fmla="*/ 78 w 271"/>
                    <a:gd name="T23" fmla="*/ 70 h 425"/>
                    <a:gd name="T24" fmla="*/ 22 w 271"/>
                    <a:gd name="T25" fmla="*/ 34 h 425"/>
                    <a:gd name="T26" fmla="*/ 59 w 271"/>
                    <a:gd name="T27" fmla="*/ 70 h 425"/>
                    <a:gd name="T28" fmla="*/ 22 w 271"/>
                    <a:gd name="T29" fmla="*/ 34 h 425"/>
                    <a:gd name="T30" fmla="*/ 59 w 271"/>
                    <a:gd name="T31" fmla="*/ 143 h 425"/>
                    <a:gd name="T32" fmla="*/ 22 w 271"/>
                    <a:gd name="T33" fmla="*/ 180 h 425"/>
                    <a:gd name="T34" fmla="*/ 115 w 271"/>
                    <a:gd name="T35" fmla="*/ 345 h 425"/>
                    <a:gd name="T36" fmla="*/ 78 w 271"/>
                    <a:gd name="T37" fmla="*/ 308 h 425"/>
                    <a:gd name="T38" fmla="*/ 115 w 271"/>
                    <a:gd name="T39" fmla="*/ 345 h 425"/>
                    <a:gd name="T40" fmla="*/ 22 w 271"/>
                    <a:gd name="T41" fmla="*/ 254 h 425"/>
                    <a:gd name="T42" fmla="*/ 59 w 271"/>
                    <a:gd name="T43" fmla="*/ 290 h 425"/>
                    <a:gd name="T44" fmla="*/ 78 w 271"/>
                    <a:gd name="T45" fmla="*/ 290 h 425"/>
                    <a:gd name="T46" fmla="*/ 115 w 271"/>
                    <a:gd name="T47" fmla="*/ 254 h 425"/>
                    <a:gd name="T48" fmla="*/ 78 w 271"/>
                    <a:gd name="T49" fmla="*/ 290 h 425"/>
                    <a:gd name="T50" fmla="*/ 115 w 271"/>
                    <a:gd name="T51" fmla="*/ 199 h 425"/>
                    <a:gd name="T52" fmla="*/ 78 w 271"/>
                    <a:gd name="T53" fmla="*/ 235 h 425"/>
                    <a:gd name="T54" fmla="*/ 22 w 271"/>
                    <a:gd name="T55" fmla="*/ 199 h 425"/>
                    <a:gd name="T56" fmla="*/ 59 w 271"/>
                    <a:gd name="T57" fmla="*/ 235 h 425"/>
                    <a:gd name="T58" fmla="*/ 22 w 271"/>
                    <a:gd name="T59" fmla="*/ 199 h 425"/>
                    <a:gd name="T60" fmla="*/ 59 w 271"/>
                    <a:gd name="T61" fmla="*/ 308 h 425"/>
                    <a:gd name="T62" fmla="*/ 22 w 271"/>
                    <a:gd name="T63" fmla="*/ 345 h 425"/>
                    <a:gd name="T64" fmla="*/ 255 w 271"/>
                    <a:gd name="T65" fmla="*/ 139 h 425"/>
                    <a:gd name="T66" fmla="*/ 235 w 271"/>
                    <a:gd name="T67" fmla="*/ 95 h 425"/>
                    <a:gd name="T68" fmla="*/ 220 w 271"/>
                    <a:gd name="T69" fmla="*/ 53 h 425"/>
                    <a:gd name="T70" fmla="*/ 208 w 271"/>
                    <a:gd name="T71" fmla="*/ 13 h 425"/>
                    <a:gd name="T72" fmla="*/ 194 w 271"/>
                    <a:gd name="T73" fmla="*/ 53 h 425"/>
                    <a:gd name="T74" fmla="*/ 173 w 271"/>
                    <a:gd name="T75" fmla="*/ 95 h 425"/>
                    <a:gd name="T76" fmla="*/ 157 w 271"/>
                    <a:gd name="T77" fmla="*/ 139 h 425"/>
                    <a:gd name="T78" fmla="*/ 271 w 271"/>
                    <a:gd name="T79" fmla="*/ 425 h 425"/>
                    <a:gd name="T80" fmla="*/ 255 w 271"/>
                    <a:gd name="T81" fmla="*/ 139 h 425"/>
                    <a:gd name="T82" fmla="*/ 176 w 271"/>
                    <a:gd name="T83" fmla="*/ 311 h 425"/>
                    <a:gd name="T84" fmla="*/ 213 w 271"/>
                    <a:gd name="T85" fmla="*/ 274 h 425"/>
                    <a:gd name="T86" fmla="*/ 213 w 271"/>
                    <a:gd name="T87" fmla="*/ 199 h 425"/>
                    <a:gd name="T88" fmla="*/ 176 w 271"/>
                    <a:gd name="T89" fmla="*/ 162 h 425"/>
                    <a:gd name="T90" fmla="*/ 213 w 271"/>
                    <a:gd name="T91" fmla="*/ 199 h 425"/>
                    <a:gd name="T92" fmla="*/ 219 w 271"/>
                    <a:gd name="T93" fmla="*/ 255 h 425"/>
                    <a:gd name="T94" fmla="*/ 256 w 271"/>
                    <a:gd name="T95" fmla="*/ 218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1" h="425">
                      <a:moveTo>
                        <a:pt x="0" y="425"/>
                      </a:moveTo>
                      <a:lnTo>
                        <a:pt x="139" y="425"/>
                      </a:lnTo>
                      <a:lnTo>
                        <a:pt x="139" y="0"/>
                      </a:lnTo>
                      <a:lnTo>
                        <a:pt x="0" y="0"/>
                      </a:lnTo>
                      <a:lnTo>
                        <a:pt x="0" y="425"/>
                      </a:lnTo>
                      <a:close/>
                      <a:moveTo>
                        <a:pt x="115" y="180"/>
                      </a:moveTo>
                      <a:lnTo>
                        <a:pt x="78" y="180"/>
                      </a:lnTo>
                      <a:lnTo>
                        <a:pt x="78" y="143"/>
                      </a:lnTo>
                      <a:lnTo>
                        <a:pt x="115" y="143"/>
                      </a:lnTo>
                      <a:lnTo>
                        <a:pt x="115" y="180"/>
                      </a:lnTo>
                      <a:close/>
                      <a:moveTo>
                        <a:pt x="22" y="125"/>
                      </a:moveTo>
                      <a:lnTo>
                        <a:pt x="22" y="88"/>
                      </a:lnTo>
                      <a:lnTo>
                        <a:pt x="59" y="88"/>
                      </a:lnTo>
                      <a:lnTo>
                        <a:pt x="59" y="125"/>
                      </a:lnTo>
                      <a:lnTo>
                        <a:pt x="22" y="125"/>
                      </a:lnTo>
                      <a:close/>
                      <a:moveTo>
                        <a:pt x="78" y="125"/>
                      </a:moveTo>
                      <a:lnTo>
                        <a:pt x="78" y="88"/>
                      </a:lnTo>
                      <a:lnTo>
                        <a:pt x="115" y="88"/>
                      </a:lnTo>
                      <a:lnTo>
                        <a:pt x="115" y="125"/>
                      </a:lnTo>
                      <a:lnTo>
                        <a:pt x="78" y="125"/>
                      </a:lnTo>
                      <a:close/>
                      <a:moveTo>
                        <a:pt x="78" y="34"/>
                      </a:moveTo>
                      <a:lnTo>
                        <a:pt x="115" y="34"/>
                      </a:lnTo>
                      <a:lnTo>
                        <a:pt x="115" y="70"/>
                      </a:lnTo>
                      <a:lnTo>
                        <a:pt x="78" y="70"/>
                      </a:lnTo>
                      <a:lnTo>
                        <a:pt x="78" y="34"/>
                      </a:lnTo>
                      <a:close/>
                      <a:moveTo>
                        <a:pt x="22" y="34"/>
                      </a:moveTo>
                      <a:lnTo>
                        <a:pt x="59" y="34"/>
                      </a:lnTo>
                      <a:lnTo>
                        <a:pt x="59" y="70"/>
                      </a:lnTo>
                      <a:lnTo>
                        <a:pt x="22" y="70"/>
                      </a:lnTo>
                      <a:lnTo>
                        <a:pt x="22" y="34"/>
                      </a:lnTo>
                      <a:close/>
                      <a:moveTo>
                        <a:pt x="22" y="143"/>
                      </a:moveTo>
                      <a:lnTo>
                        <a:pt x="59" y="143"/>
                      </a:lnTo>
                      <a:lnTo>
                        <a:pt x="59" y="180"/>
                      </a:lnTo>
                      <a:lnTo>
                        <a:pt x="22" y="180"/>
                      </a:lnTo>
                      <a:lnTo>
                        <a:pt x="22" y="143"/>
                      </a:lnTo>
                      <a:close/>
                      <a:moveTo>
                        <a:pt x="115" y="345"/>
                      </a:moveTo>
                      <a:lnTo>
                        <a:pt x="78" y="345"/>
                      </a:lnTo>
                      <a:lnTo>
                        <a:pt x="78" y="308"/>
                      </a:lnTo>
                      <a:lnTo>
                        <a:pt x="115" y="308"/>
                      </a:lnTo>
                      <a:lnTo>
                        <a:pt x="115" y="345"/>
                      </a:lnTo>
                      <a:close/>
                      <a:moveTo>
                        <a:pt x="22" y="290"/>
                      </a:moveTo>
                      <a:lnTo>
                        <a:pt x="22" y="254"/>
                      </a:lnTo>
                      <a:lnTo>
                        <a:pt x="59" y="254"/>
                      </a:lnTo>
                      <a:lnTo>
                        <a:pt x="59" y="290"/>
                      </a:lnTo>
                      <a:lnTo>
                        <a:pt x="22" y="290"/>
                      </a:lnTo>
                      <a:close/>
                      <a:moveTo>
                        <a:pt x="78" y="290"/>
                      </a:moveTo>
                      <a:lnTo>
                        <a:pt x="78" y="254"/>
                      </a:lnTo>
                      <a:lnTo>
                        <a:pt x="115" y="254"/>
                      </a:lnTo>
                      <a:lnTo>
                        <a:pt x="115" y="290"/>
                      </a:lnTo>
                      <a:lnTo>
                        <a:pt x="78" y="290"/>
                      </a:lnTo>
                      <a:close/>
                      <a:moveTo>
                        <a:pt x="78" y="199"/>
                      </a:moveTo>
                      <a:lnTo>
                        <a:pt x="115" y="199"/>
                      </a:lnTo>
                      <a:lnTo>
                        <a:pt x="115" y="235"/>
                      </a:lnTo>
                      <a:lnTo>
                        <a:pt x="78" y="235"/>
                      </a:lnTo>
                      <a:lnTo>
                        <a:pt x="78" y="199"/>
                      </a:lnTo>
                      <a:close/>
                      <a:moveTo>
                        <a:pt x="22" y="199"/>
                      </a:moveTo>
                      <a:lnTo>
                        <a:pt x="59" y="199"/>
                      </a:lnTo>
                      <a:lnTo>
                        <a:pt x="59" y="235"/>
                      </a:lnTo>
                      <a:lnTo>
                        <a:pt x="22" y="235"/>
                      </a:lnTo>
                      <a:lnTo>
                        <a:pt x="22" y="199"/>
                      </a:lnTo>
                      <a:close/>
                      <a:moveTo>
                        <a:pt x="22" y="308"/>
                      </a:moveTo>
                      <a:lnTo>
                        <a:pt x="59" y="308"/>
                      </a:lnTo>
                      <a:lnTo>
                        <a:pt x="59" y="345"/>
                      </a:lnTo>
                      <a:lnTo>
                        <a:pt x="22" y="345"/>
                      </a:lnTo>
                      <a:lnTo>
                        <a:pt x="22" y="308"/>
                      </a:lnTo>
                      <a:close/>
                      <a:moveTo>
                        <a:pt x="255" y="139"/>
                      </a:moveTo>
                      <a:lnTo>
                        <a:pt x="255" y="95"/>
                      </a:lnTo>
                      <a:lnTo>
                        <a:pt x="235" y="95"/>
                      </a:lnTo>
                      <a:lnTo>
                        <a:pt x="235" y="53"/>
                      </a:lnTo>
                      <a:lnTo>
                        <a:pt x="220" y="53"/>
                      </a:lnTo>
                      <a:lnTo>
                        <a:pt x="220" y="13"/>
                      </a:lnTo>
                      <a:lnTo>
                        <a:pt x="208" y="13"/>
                      </a:lnTo>
                      <a:lnTo>
                        <a:pt x="208" y="53"/>
                      </a:lnTo>
                      <a:lnTo>
                        <a:pt x="194" y="53"/>
                      </a:lnTo>
                      <a:lnTo>
                        <a:pt x="194" y="95"/>
                      </a:lnTo>
                      <a:lnTo>
                        <a:pt x="173" y="95"/>
                      </a:lnTo>
                      <a:lnTo>
                        <a:pt x="173" y="139"/>
                      </a:lnTo>
                      <a:lnTo>
                        <a:pt x="157" y="139"/>
                      </a:lnTo>
                      <a:lnTo>
                        <a:pt x="157" y="425"/>
                      </a:lnTo>
                      <a:lnTo>
                        <a:pt x="271" y="425"/>
                      </a:lnTo>
                      <a:lnTo>
                        <a:pt x="271" y="139"/>
                      </a:lnTo>
                      <a:lnTo>
                        <a:pt x="255" y="139"/>
                      </a:lnTo>
                      <a:close/>
                      <a:moveTo>
                        <a:pt x="213" y="311"/>
                      </a:moveTo>
                      <a:lnTo>
                        <a:pt x="176" y="311"/>
                      </a:lnTo>
                      <a:lnTo>
                        <a:pt x="176" y="274"/>
                      </a:lnTo>
                      <a:lnTo>
                        <a:pt x="213" y="274"/>
                      </a:lnTo>
                      <a:lnTo>
                        <a:pt x="213" y="311"/>
                      </a:lnTo>
                      <a:close/>
                      <a:moveTo>
                        <a:pt x="213" y="199"/>
                      </a:moveTo>
                      <a:lnTo>
                        <a:pt x="176" y="199"/>
                      </a:lnTo>
                      <a:lnTo>
                        <a:pt x="176" y="162"/>
                      </a:lnTo>
                      <a:lnTo>
                        <a:pt x="213" y="162"/>
                      </a:lnTo>
                      <a:lnTo>
                        <a:pt x="213" y="199"/>
                      </a:lnTo>
                      <a:close/>
                      <a:moveTo>
                        <a:pt x="256" y="255"/>
                      </a:moveTo>
                      <a:lnTo>
                        <a:pt x="219" y="255"/>
                      </a:lnTo>
                      <a:lnTo>
                        <a:pt x="219" y="218"/>
                      </a:lnTo>
                      <a:lnTo>
                        <a:pt x="256" y="218"/>
                      </a:lnTo>
                      <a:lnTo>
                        <a:pt x="256" y="25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6" name="TextBox 195"/>
              <p:cNvSpPr txBox="1"/>
              <p:nvPr/>
            </p:nvSpPr>
            <p:spPr>
              <a:xfrm>
                <a:off x="66714" y="2339452"/>
                <a:ext cx="11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Enterprise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77" name="Group 8"/>
            <p:cNvGrpSpPr>
              <a:grpSpLocks noChangeAspect="1"/>
            </p:cNvGrpSpPr>
            <p:nvPr/>
          </p:nvGrpSpPr>
          <p:grpSpPr bwMode="auto">
            <a:xfrm>
              <a:off x="8764923" y="1167155"/>
              <a:ext cx="313325" cy="322175"/>
              <a:chOff x="4231" y="2587"/>
              <a:chExt cx="310" cy="327"/>
            </a:xfrm>
            <a:solidFill>
              <a:srgbClr val="0070C0"/>
            </a:solidFill>
          </p:grpSpPr>
          <p:sp>
            <p:nvSpPr>
              <p:cNvPr id="192" name="Freeform 9"/>
              <p:cNvSpPr>
                <a:spLocks/>
              </p:cNvSpPr>
              <p:nvPr/>
            </p:nvSpPr>
            <p:spPr bwMode="auto">
              <a:xfrm>
                <a:off x="4310" y="2587"/>
                <a:ext cx="189" cy="203"/>
              </a:xfrm>
              <a:custGeom>
                <a:avLst/>
                <a:gdLst>
                  <a:gd name="T0" fmla="*/ 126 w 332"/>
                  <a:gd name="T1" fmla="*/ 19 h 361"/>
                  <a:gd name="T2" fmla="*/ 22 w 332"/>
                  <a:gd name="T3" fmla="*/ 216 h 361"/>
                  <a:gd name="T4" fmla="*/ 206 w 332"/>
                  <a:gd name="T5" fmla="*/ 341 h 361"/>
                  <a:gd name="T6" fmla="*/ 310 w 332"/>
                  <a:gd name="T7" fmla="*/ 144 h 361"/>
                  <a:gd name="T8" fmla="*/ 126 w 332"/>
                  <a:gd name="T9" fmla="*/ 1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61">
                    <a:moveTo>
                      <a:pt x="126" y="19"/>
                    </a:moveTo>
                    <a:cubicBezTo>
                      <a:pt x="46" y="39"/>
                      <a:pt x="0" y="127"/>
                      <a:pt x="22" y="216"/>
                    </a:cubicBezTo>
                    <a:cubicBezTo>
                      <a:pt x="44" y="305"/>
                      <a:pt x="126" y="361"/>
                      <a:pt x="206" y="341"/>
                    </a:cubicBezTo>
                    <a:cubicBezTo>
                      <a:pt x="285" y="321"/>
                      <a:pt x="332" y="233"/>
                      <a:pt x="310" y="144"/>
                    </a:cubicBezTo>
                    <a:cubicBezTo>
                      <a:pt x="288" y="55"/>
                      <a:pt x="205" y="0"/>
                      <a:pt x="126" y="19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0"/>
              <p:cNvSpPr>
                <a:spLocks/>
              </p:cNvSpPr>
              <p:nvPr/>
            </p:nvSpPr>
            <p:spPr bwMode="auto">
              <a:xfrm>
                <a:off x="4231" y="2782"/>
                <a:ext cx="310" cy="132"/>
              </a:xfrm>
              <a:custGeom>
                <a:avLst/>
                <a:gdLst>
                  <a:gd name="T0" fmla="*/ 435 w 544"/>
                  <a:gd name="T1" fmla="*/ 18 h 234"/>
                  <a:gd name="T2" fmla="*/ 381 w 544"/>
                  <a:gd name="T3" fmla="*/ 56 h 234"/>
                  <a:gd name="T4" fmla="*/ 271 w 544"/>
                  <a:gd name="T5" fmla="*/ 56 h 234"/>
                  <a:gd name="T6" fmla="*/ 143 w 544"/>
                  <a:gd name="T7" fmla="*/ 0 h 234"/>
                  <a:gd name="T8" fmla="*/ 0 w 544"/>
                  <a:gd name="T9" fmla="*/ 234 h 234"/>
                  <a:gd name="T10" fmla="*/ 544 w 544"/>
                  <a:gd name="T11" fmla="*/ 234 h 234"/>
                  <a:gd name="T12" fmla="*/ 508 w 544"/>
                  <a:gd name="T13" fmla="*/ 86 h 234"/>
                  <a:gd name="T14" fmla="*/ 435 w 544"/>
                  <a:gd name="T15" fmla="*/ 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4" h="234">
                    <a:moveTo>
                      <a:pt x="435" y="18"/>
                    </a:moveTo>
                    <a:cubicBezTo>
                      <a:pt x="420" y="17"/>
                      <a:pt x="403" y="46"/>
                      <a:pt x="381" y="56"/>
                    </a:cubicBezTo>
                    <a:cubicBezTo>
                      <a:pt x="359" y="66"/>
                      <a:pt x="335" y="87"/>
                      <a:pt x="271" y="56"/>
                    </a:cubicBezTo>
                    <a:cubicBezTo>
                      <a:pt x="207" y="25"/>
                      <a:pt x="197" y="0"/>
                      <a:pt x="143" y="0"/>
                    </a:cubicBezTo>
                    <a:cubicBezTo>
                      <a:pt x="89" y="0"/>
                      <a:pt x="2" y="95"/>
                      <a:pt x="0" y="234"/>
                    </a:cubicBezTo>
                    <a:lnTo>
                      <a:pt x="544" y="234"/>
                    </a:lnTo>
                    <a:cubicBezTo>
                      <a:pt x="543" y="234"/>
                      <a:pt x="538" y="139"/>
                      <a:pt x="508" y="86"/>
                    </a:cubicBezTo>
                    <a:cubicBezTo>
                      <a:pt x="470" y="20"/>
                      <a:pt x="450" y="19"/>
                      <a:pt x="435" y="1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8322913" y="740157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Consumer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6871374" y="539955"/>
              <a:ext cx="1276350" cy="1114018"/>
              <a:chOff x="49362" y="2339452"/>
              <a:chExt cx="1146661" cy="1114018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173673" y="2356224"/>
                <a:ext cx="992187" cy="1097246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8" name="Group 4"/>
              <p:cNvGrpSpPr>
                <a:grpSpLocks noChangeAspect="1"/>
              </p:cNvGrpSpPr>
              <p:nvPr/>
            </p:nvGrpSpPr>
            <p:grpSpPr bwMode="auto">
              <a:xfrm>
                <a:off x="445134" y="2709689"/>
                <a:ext cx="449263" cy="698500"/>
                <a:chOff x="158" y="1549"/>
                <a:chExt cx="283" cy="440"/>
              </a:xfrm>
            </p:grpSpPr>
            <p:sp>
              <p:nvSpPr>
                <p:cNvPr id="190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58" y="1549"/>
                  <a:ext cx="283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5"/>
                <p:cNvSpPr>
                  <a:spLocks noEditPoints="1"/>
                </p:cNvSpPr>
                <p:nvPr/>
              </p:nvSpPr>
              <p:spPr bwMode="auto">
                <a:xfrm>
                  <a:off x="167" y="1558"/>
                  <a:ext cx="271" cy="425"/>
                </a:xfrm>
                <a:custGeom>
                  <a:avLst/>
                  <a:gdLst>
                    <a:gd name="T0" fmla="*/ 139 w 271"/>
                    <a:gd name="T1" fmla="*/ 425 h 425"/>
                    <a:gd name="T2" fmla="*/ 0 w 271"/>
                    <a:gd name="T3" fmla="*/ 0 h 425"/>
                    <a:gd name="T4" fmla="*/ 115 w 271"/>
                    <a:gd name="T5" fmla="*/ 180 h 425"/>
                    <a:gd name="T6" fmla="*/ 78 w 271"/>
                    <a:gd name="T7" fmla="*/ 143 h 425"/>
                    <a:gd name="T8" fmla="*/ 115 w 271"/>
                    <a:gd name="T9" fmla="*/ 180 h 425"/>
                    <a:gd name="T10" fmla="*/ 22 w 271"/>
                    <a:gd name="T11" fmla="*/ 88 h 425"/>
                    <a:gd name="T12" fmla="*/ 59 w 271"/>
                    <a:gd name="T13" fmla="*/ 125 h 425"/>
                    <a:gd name="T14" fmla="*/ 78 w 271"/>
                    <a:gd name="T15" fmla="*/ 125 h 425"/>
                    <a:gd name="T16" fmla="*/ 115 w 271"/>
                    <a:gd name="T17" fmla="*/ 88 h 425"/>
                    <a:gd name="T18" fmla="*/ 78 w 271"/>
                    <a:gd name="T19" fmla="*/ 125 h 425"/>
                    <a:gd name="T20" fmla="*/ 115 w 271"/>
                    <a:gd name="T21" fmla="*/ 34 h 425"/>
                    <a:gd name="T22" fmla="*/ 78 w 271"/>
                    <a:gd name="T23" fmla="*/ 70 h 425"/>
                    <a:gd name="T24" fmla="*/ 22 w 271"/>
                    <a:gd name="T25" fmla="*/ 34 h 425"/>
                    <a:gd name="T26" fmla="*/ 59 w 271"/>
                    <a:gd name="T27" fmla="*/ 70 h 425"/>
                    <a:gd name="T28" fmla="*/ 22 w 271"/>
                    <a:gd name="T29" fmla="*/ 34 h 425"/>
                    <a:gd name="T30" fmla="*/ 59 w 271"/>
                    <a:gd name="T31" fmla="*/ 143 h 425"/>
                    <a:gd name="T32" fmla="*/ 22 w 271"/>
                    <a:gd name="T33" fmla="*/ 180 h 425"/>
                    <a:gd name="T34" fmla="*/ 115 w 271"/>
                    <a:gd name="T35" fmla="*/ 345 h 425"/>
                    <a:gd name="T36" fmla="*/ 78 w 271"/>
                    <a:gd name="T37" fmla="*/ 308 h 425"/>
                    <a:gd name="T38" fmla="*/ 115 w 271"/>
                    <a:gd name="T39" fmla="*/ 345 h 425"/>
                    <a:gd name="T40" fmla="*/ 22 w 271"/>
                    <a:gd name="T41" fmla="*/ 254 h 425"/>
                    <a:gd name="T42" fmla="*/ 59 w 271"/>
                    <a:gd name="T43" fmla="*/ 290 h 425"/>
                    <a:gd name="T44" fmla="*/ 78 w 271"/>
                    <a:gd name="T45" fmla="*/ 290 h 425"/>
                    <a:gd name="T46" fmla="*/ 115 w 271"/>
                    <a:gd name="T47" fmla="*/ 254 h 425"/>
                    <a:gd name="T48" fmla="*/ 78 w 271"/>
                    <a:gd name="T49" fmla="*/ 290 h 425"/>
                    <a:gd name="T50" fmla="*/ 115 w 271"/>
                    <a:gd name="T51" fmla="*/ 199 h 425"/>
                    <a:gd name="T52" fmla="*/ 78 w 271"/>
                    <a:gd name="T53" fmla="*/ 235 h 425"/>
                    <a:gd name="T54" fmla="*/ 22 w 271"/>
                    <a:gd name="T55" fmla="*/ 199 h 425"/>
                    <a:gd name="T56" fmla="*/ 59 w 271"/>
                    <a:gd name="T57" fmla="*/ 235 h 425"/>
                    <a:gd name="T58" fmla="*/ 22 w 271"/>
                    <a:gd name="T59" fmla="*/ 199 h 425"/>
                    <a:gd name="T60" fmla="*/ 59 w 271"/>
                    <a:gd name="T61" fmla="*/ 308 h 425"/>
                    <a:gd name="T62" fmla="*/ 22 w 271"/>
                    <a:gd name="T63" fmla="*/ 345 h 425"/>
                    <a:gd name="T64" fmla="*/ 255 w 271"/>
                    <a:gd name="T65" fmla="*/ 139 h 425"/>
                    <a:gd name="T66" fmla="*/ 235 w 271"/>
                    <a:gd name="T67" fmla="*/ 95 h 425"/>
                    <a:gd name="T68" fmla="*/ 220 w 271"/>
                    <a:gd name="T69" fmla="*/ 53 h 425"/>
                    <a:gd name="T70" fmla="*/ 208 w 271"/>
                    <a:gd name="T71" fmla="*/ 13 h 425"/>
                    <a:gd name="T72" fmla="*/ 194 w 271"/>
                    <a:gd name="T73" fmla="*/ 53 h 425"/>
                    <a:gd name="T74" fmla="*/ 173 w 271"/>
                    <a:gd name="T75" fmla="*/ 95 h 425"/>
                    <a:gd name="T76" fmla="*/ 157 w 271"/>
                    <a:gd name="T77" fmla="*/ 139 h 425"/>
                    <a:gd name="T78" fmla="*/ 271 w 271"/>
                    <a:gd name="T79" fmla="*/ 425 h 425"/>
                    <a:gd name="T80" fmla="*/ 255 w 271"/>
                    <a:gd name="T81" fmla="*/ 139 h 425"/>
                    <a:gd name="T82" fmla="*/ 176 w 271"/>
                    <a:gd name="T83" fmla="*/ 311 h 425"/>
                    <a:gd name="T84" fmla="*/ 213 w 271"/>
                    <a:gd name="T85" fmla="*/ 274 h 425"/>
                    <a:gd name="T86" fmla="*/ 213 w 271"/>
                    <a:gd name="T87" fmla="*/ 199 h 425"/>
                    <a:gd name="T88" fmla="*/ 176 w 271"/>
                    <a:gd name="T89" fmla="*/ 162 h 425"/>
                    <a:gd name="T90" fmla="*/ 213 w 271"/>
                    <a:gd name="T91" fmla="*/ 199 h 425"/>
                    <a:gd name="T92" fmla="*/ 219 w 271"/>
                    <a:gd name="T93" fmla="*/ 255 h 425"/>
                    <a:gd name="T94" fmla="*/ 256 w 271"/>
                    <a:gd name="T95" fmla="*/ 218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1" h="425">
                      <a:moveTo>
                        <a:pt x="0" y="425"/>
                      </a:moveTo>
                      <a:lnTo>
                        <a:pt x="139" y="425"/>
                      </a:lnTo>
                      <a:lnTo>
                        <a:pt x="139" y="0"/>
                      </a:lnTo>
                      <a:lnTo>
                        <a:pt x="0" y="0"/>
                      </a:lnTo>
                      <a:lnTo>
                        <a:pt x="0" y="425"/>
                      </a:lnTo>
                      <a:close/>
                      <a:moveTo>
                        <a:pt x="115" y="180"/>
                      </a:moveTo>
                      <a:lnTo>
                        <a:pt x="78" y="180"/>
                      </a:lnTo>
                      <a:lnTo>
                        <a:pt x="78" y="143"/>
                      </a:lnTo>
                      <a:lnTo>
                        <a:pt x="115" y="143"/>
                      </a:lnTo>
                      <a:lnTo>
                        <a:pt x="115" y="180"/>
                      </a:lnTo>
                      <a:close/>
                      <a:moveTo>
                        <a:pt x="22" y="125"/>
                      </a:moveTo>
                      <a:lnTo>
                        <a:pt x="22" y="88"/>
                      </a:lnTo>
                      <a:lnTo>
                        <a:pt x="59" y="88"/>
                      </a:lnTo>
                      <a:lnTo>
                        <a:pt x="59" y="125"/>
                      </a:lnTo>
                      <a:lnTo>
                        <a:pt x="22" y="125"/>
                      </a:lnTo>
                      <a:close/>
                      <a:moveTo>
                        <a:pt x="78" y="125"/>
                      </a:moveTo>
                      <a:lnTo>
                        <a:pt x="78" y="88"/>
                      </a:lnTo>
                      <a:lnTo>
                        <a:pt x="115" y="88"/>
                      </a:lnTo>
                      <a:lnTo>
                        <a:pt x="115" y="125"/>
                      </a:lnTo>
                      <a:lnTo>
                        <a:pt x="78" y="125"/>
                      </a:lnTo>
                      <a:close/>
                      <a:moveTo>
                        <a:pt x="78" y="34"/>
                      </a:moveTo>
                      <a:lnTo>
                        <a:pt x="115" y="34"/>
                      </a:lnTo>
                      <a:lnTo>
                        <a:pt x="115" y="70"/>
                      </a:lnTo>
                      <a:lnTo>
                        <a:pt x="78" y="70"/>
                      </a:lnTo>
                      <a:lnTo>
                        <a:pt x="78" y="34"/>
                      </a:lnTo>
                      <a:close/>
                      <a:moveTo>
                        <a:pt x="22" y="34"/>
                      </a:moveTo>
                      <a:lnTo>
                        <a:pt x="59" y="34"/>
                      </a:lnTo>
                      <a:lnTo>
                        <a:pt x="59" y="70"/>
                      </a:lnTo>
                      <a:lnTo>
                        <a:pt x="22" y="70"/>
                      </a:lnTo>
                      <a:lnTo>
                        <a:pt x="22" y="34"/>
                      </a:lnTo>
                      <a:close/>
                      <a:moveTo>
                        <a:pt x="22" y="143"/>
                      </a:moveTo>
                      <a:lnTo>
                        <a:pt x="59" y="143"/>
                      </a:lnTo>
                      <a:lnTo>
                        <a:pt x="59" y="180"/>
                      </a:lnTo>
                      <a:lnTo>
                        <a:pt x="22" y="180"/>
                      </a:lnTo>
                      <a:lnTo>
                        <a:pt x="22" y="143"/>
                      </a:lnTo>
                      <a:close/>
                      <a:moveTo>
                        <a:pt x="115" y="345"/>
                      </a:moveTo>
                      <a:lnTo>
                        <a:pt x="78" y="345"/>
                      </a:lnTo>
                      <a:lnTo>
                        <a:pt x="78" y="308"/>
                      </a:lnTo>
                      <a:lnTo>
                        <a:pt x="115" y="308"/>
                      </a:lnTo>
                      <a:lnTo>
                        <a:pt x="115" y="345"/>
                      </a:lnTo>
                      <a:close/>
                      <a:moveTo>
                        <a:pt x="22" y="290"/>
                      </a:moveTo>
                      <a:lnTo>
                        <a:pt x="22" y="254"/>
                      </a:lnTo>
                      <a:lnTo>
                        <a:pt x="59" y="254"/>
                      </a:lnTo>
                      <a:lnTo>
                        <a:pt x="59" y="290"/>
                      </a:lnTo>
                      <a:lnTo>
                        <a:pt x="22" y="290"/>
                      </a:lnTo>
                      <a:close/>
                      <a:moveTo>
                        <a:pt x="78" y="290"/>
                      </a:moveTo>
                      <a:lnTo>
                        <a:pt x="78" y="254"/>
                      </a:lnTo>
                      <a:lnTo>
                        <a:pt x="115" y="254"/>
                      </a:lnTo>
                      <a:lnTo>
                        <a:pt x="115" y="290"/>
                      </a:lnTo>
                      <a:lnTo>
                        <a:pt x="78" y="290"/>
                      </a:lnTo>
                      <a:close/>
                      <a:moveTo>
                        <a:pt x="78" y="199"/>
                      </a:moveTo>
                      <a:lnTo>
                        <a:pt x="115" y="199"/>
                      </a:lnTo>
                      <a:lnTo>
                        <a:pt x="115" y="235"/>
                      </a:lnTo>
                      <a:lnTo>
                        <a:pt x="78" y="235"/>
                      </a:lnTo>
                      <a:lnTo>
                        <a:pt x="78" y="199"/>
                      </a:lnTo>
                      <a:close/>
                      <a:moveTo>
                        <a:pt x="22" y="199"/>
                      </a:moveTo>
                      <a:lnTo>
                        <a:pt x="59" y="199"/>
                      </a:lnTo>
                      <a:lnTo>
                        <a:pt x="59" y="235"/>
                      </a:lnTo>
                      <a:lnTo>
                        <a:pt x="22" y="235"/>
                      </a:lnTo>
                      <a:lnTo>
                        <a:pt x="22" y="199"/>
                      </a:lnTo>
                      <a:close/>
                      <a:moveTo>
                        <a:pt x="22" y="308"/>
                      </a:moveTo>
                      <a:lnTo>
                        <a:pt x="59" y="308"/>
                      </a:lnTo>
                      <a:lnTo>
                        <a:pt x="59" y="345"/>
                      </a:lnTo>
                      <a:lnTo>
                        <a:pt x="22" y="345"/>
                      </a:lnTo>
                      <a:lnTo>
                        <a:pt x="22" y="308"/>
                      </a:lnTo>
                      <a:close/>
                      <a:moveTo>
                        <a:pt x="255" y="139"/>
                      </a:moveTo>
                      <a:lnTo>
                        <a:pt x="255" y="95"/>
                      </a:lnTo>
                      <a:lnTo>
                        <a:pt x="235" y="95"/>
                      </a:lnTo>
                      <a:lnTo>
                        <a:pt x="235" y="53"/>
                      </a:lnTo>
                      <a:lnTo>
                        <a:pt x="220" y="53"/>
                      </a:lnTo>
                      <a:lnTo>
                        <a:pt x="220" y="13"/>
                      </a:lnTo>
                      <a:lnTo>
                        <a:pt x="208" y="13"/>
                      </a:lnTo>
                      <a:lnTo>
                        <a:pt x="208" y="53"/>
                      </a:lnTo>
                      <a:lnTo>
                        <a:pt x="194" y="53"/>
                      </a:lnTo>
                      <a:lnTo>
                        <a:pt x="194" y="95"/>
                      </a:lnTo>
                      <a:lnTo>
                        <a:pt x="173" y="95"/>
                      </a:lnTo>
                      <a:lnTo>
                        <a:pt x="173" y="139"/>
                      </a:lnTo>
                      <a:lnTo>
                        <a:pt x="157" y="139"/>
                      </a:lnTo>
                      <a:lnTo>
                        <a:pt x="157" y="425"/>
                      </a:lnTo>
                      <a:lnTo>
                        <a:pt x="271" y="425"/>
                      </a:lnTo>
                      <a:lnTo>
                        <a:pt x="271" y="139"/>
                      </a:lnTo>
                      <a:lnTo>
                        <a:pt x="255" y="139"/>
                      </a:lnTo>
                      <a:close/>
                      <a:moveTo>
                        <a:pt x="213" y="311"/>
                      </a:moveTo>
                      <a:lnTo>
                        <a:pt x="176" y="311"/>
                      </a:lnTo>
                      <a:lnTo>
                        <a:pt x="176" y="274"/>
                      </a:lnTo>
                      <a:lnTo>
                        <a:pt x="213" y="274"/>
                      </a:lnTo>
                      <a:lnTo>
                        <a:pt x="213" y="311"/>
                      </a:lnTo>
                      <a:close/>
                      <a:moveTo>
                        <a:pt x="213" y="199"/>
                      </a:moveTo>
                      <a:lnTo>
                        <a:pt x="176" y="199"/>
                      </a:lnTo>
                      <a:lnTo>
                        <a:pt x="176" y="162"/>
                      </a:lnTo>
                      <a:lnTo>
                        <a:pt x="213" y="162"/>
                      </a:lnTo>
                      <a:lnTo>
                        <a:pt x="213" y="199"/>
                      </a:lnTo>
                      <a:close/>
                      <a:moveTo>
                        <a:pt x="256" y="255"/>
                      </a:moveTo>
                      <a:lnTo>
                        <a:pt x="219" y="255"/>
                      </a:lnTo>
                      <a:lnTo>
                        <a:pt x="219" y="218"/>
                      </a:lnTo>
                      <a:lnTo>
                        <a:pt x="256" y="218"/>
                      </a:lnTo>
                      <a:lnTo>
                        <a:pt x="256" y="25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9" name="TextBox 188"/>
              <p:cNvSpPr txBox="1"/>
              <p:nvPr/>
            </p:nvSpPr>
            <p:spPr>
              <a:xfrm>
                <a:off x="49362" y="2339452"/>
                <a:ext cx="11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Enterprise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80" name="Straight Connector 179"/>
            <p:cNvCxnSpPr>
              <a:stCxn id="194" idx="2"/>
            </p:cNvCxnSpPr>
            <p:nvPr/>
          </p:nvCxnSpPr>
          <p:spPr>
            <a:xfrm flipH="1">
              <a:off x="6184900" y="1661987"/>
              <a:ext cx="6733" cy="174620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 rot="5400000">
              <a:off x="5586538" y="2355190"/>
              <a:ext cx="1697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Private Network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8870347" y="2712931"/>
              <a:ext cx="0" cy="695258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7" idx="2"/>
            </p:cNvCxnSpPr>
            <p:nvPr/>
          </p:nvCxnSpPr>
          <p:spPr>
            <a:xfrm>
              <a:off x="7561945" y="1653973"/>
              <a:ext cx="1308400" cy="1043869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8870346" y="1646117"/>
              <a:ext cx="24198" cy="1063430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8870347" y="1637040"/>
              <a:ext cx="1195479" cy="1072507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9243619" y="2293218"/>
              <a:ext cx="945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Internet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7840658" y="5678715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Datacenter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706739" y="6033427"/>
            <a:ext cx="229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Cloud Service Provider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3075" name="Group 3074"/>
          <p:cNvGrpSpPr/>
          <p:nvPr/>
        </p:nvGrpSpPr>
        <p:grpSpPr>
          <a:xfrm>
            <a:off x="807760" y="1206404"/>
            <a:ext cx="9590476" cy="1828571"/>
            <a:chOff x="807760" y="1206404"/>
            <a:chExt cx="9590476" cy="18285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760" y="1206404"/>
              <a:ext cx="9590476" cy="182857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073" name="Rectangle 3072"/>
            <p:cNvSpPr/>
            <p:nvPr/>
          </p:nvSpPr>
          <p:spPr>
            <a:xfrm>
              <a:off x="5467122" y="2495366"/>
              <a:ext cx="1540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</a:t>
              </a:r>
              <a:r>
                <a:rPr lang="en-US" dirty="0" smtClean="0"/>
                <a:t>cser.org</a:t>
              </a:r>
              <a:endParaRPr lang="en-US" dirty="0"/>
            </a:p>
          </p:txBody>
        </p:sp>
      </p:grpSp>
      <p:pic>
        <p:nvPicPr>
          <p:cNvPr id="3074" name="Picture 2" descr="http://wallpoper.com/images/00/25/88/22/terminator-skynet_002588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6" y="3283197"/>
            <a:ext cx="5900737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39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2" grpId="0"/>
      <p:bldP spid="156" grpId="0" animBg="1"/>
      <p:bldP spid="160" grpId="0"/>
      <p:bldP spid="164" grpId="0"/>
      <p:bldP spid="165" grpId="0"/>
      <p:bldP spid="171" grpId="0"/>
      <p:bldP spid="172" grpId="0"/>
      <p:bldP spid="201" grpId="0"/>
      <p:bldP spid="2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5235" y="1041139"/>
            <a:ext cx="11078503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1. Self-awareness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2. Data breaches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3. Data loss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4. Account or service traffic hijacking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5. Insecure interfaces and APIs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6. Denial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7. Malicious insiders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8. Abuse of cloud services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9. Insufficient due diligence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10. Shared technology vulnerabilities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34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 with any new technology, there are new risks</a:t>
            </a:r>
          </a:p>
          <a:p>
            <a:r>
              <a:rPr lang="en-US" dirty="0" smtClean="0"/>
              <a:t>It’s our responsibility to educate our businesses and customers </a:t>
            </a:r>
          </a:p>
          <a:p>
            <a:r>
              <a:rPr lang="en-US" dirty="0" smtClean="0"/>
              <a:t>We can also develop tools and processes to mitigate risk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12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Identify threats </a:t>
            </a:r>
          </a:p>
          <a:p>
            <a:r>
              <a:rPr lang="en-US" dirty="0" smtClean="0"/>
              <a:t>Discuss risk</a:t>
            </a:r>
          </a:p>
          <a:p>
            <a:r>
              <a:rPr lang="en-US" dirty="0" smtClean="0"/>
              <a:t>Explore mitigations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49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69729" y="3230687"/>
            <a:ext cx="10661224" cy="2817360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4203503" y="1923648"/>
            <a:ext cx="7512596" cy="4224233"/>
            <a:chOff x="5720" y="765"/>
            <a:chExt cx="1660" cy="1079"/>
          </a:xfrm>
        </p:grpSpPr>
        <p:sp>
          <p:nvSpPr>
            <p:cNvPr id="2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5753" y="798"/>
              <a:ext cx="1627" cy="1015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Cloud Architecture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717928" y="3812014"/>
            <a:ext cx="1810533" cy="1637454"/>
          </a:xfrm>
          <a:prstGeom prst="rect">
            <a:avLst/>
          </a:prstGeom>
          <a:solidFill>
            <a:schemeClr val="tx1"/>
          </a:solidFill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940895" y="4961827"/>
            <a:ext cx="313325" cy="322175"/>
            <a:chOff x="4231" y="2587"/>
            <a:chExt cx="310" cy="327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5699" y="5450272"/>
            <a:ext cx="18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Cloud Operations</a:t>
            </a:r>
          </a:p>
        </p:txBody>
      </p:sp>
      <p:grpSp>
        <p:nvGrpSpPr>
          <p:cNvPr id="41" name="Group 13"/>
          <p:cNvGrpSpPr>
            <a:grpSpLocks noChangeAspect="1"/>
          </p:cNvGrpSpPr>
          <p:nvPr/>
        </p:nvGrpSpPr>
        <p:grpSpPr bwMode="auto">
          <a:xfrm>
            <a:off x="1711658" y="4851676"/>
            <a:ext cx="392227" cy="361650"/>
            <a:chOff x="3651" y="3247"/>
            <a:chExt cx="372" cy="343"/>
          </a:xfrm>
        </p:grpSpPr>
        <p:sp>
          <p:nvSpPr>
            <p:cNvPr id="4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651" y="3247"/>
              <a:ext cx="37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3660" y="3256"/>
              <a:ext cx="357" cy="328"/>
            </a:xfrm>
            <a:custGeom>
              <a:avLst/>
              <a:gdLst>
                <a:gd name="T0" fmla="*/ 591 w 629"/>
                <a:gd name="T1" fmla="*/ 0 h 581"/>
                <a:gd name="T2" fmla="*/ 35 w 629"/>
                <a:gd name="T3" fmla="*/ 0 h 581"/>
                <a:gd name="T4" fmla="*/ 0 w 629"/>
                <a:gd name="T5" fmla="*/ 36 h 581"/>
                <a:gd name="T6" fmla="*/ 0 w 629"/>
                <a:gd name="T7" fmla="*/ 425 h 581"/>
                <a:gd name="T8" fmla="*/ 35 w 629"/>
                <a:gd name="T9" fmla="*/ 460 h 581"/>
                <a:gd name="T10" fmla="*/ 225 w 629"/>
                <a:gd name="T11" fmla="*/ 460 h 581"/>
                <a:gd name="T12" fmla="*/ 97 w 629"/>
                <a:gd name="T13" fmla="*/ 543 h 581"/>
                <a:gd name="T14" fmla="*/ 97 w 629"/>
                <a:gd name="T15" fmla="*/ 581 h 581"/>
                <a:gd name="T16" fmla="*/ 508 w 629"/>
                <a:gd name="T17" fmla="*/ 581 h 581"/>
                <a:gd name="T18" fmla="*/ 508 w 629"/>
                <a:gd name="T19" fmla="*/ 543 h 581"/>
                <a:gd name="T20" fmla="*/ 396 w 629"/>
                <a:gd name="T21" fmla="*/ 460 h 581"/>
                <a:gd name="T22" fmla="*/ 591 w 629"/>
                <a:gd name="T23" fmla="*/ 460 h 581"/>
                <a:gd name="T24" fmla="*/ 629 w 629"/>
                <a:gd name="T25" fmla="*/ 425 h 581"/>
                <a:gd name="T26" fmla="*/ 629 w 629"/>
                <a:gd name="T27" fmla="*/ 36 h 581"/>
                <a:gd name="T28" fmla="*/ 591 w 629"/>
                <a:gd name="T29" fmla="*/ 0 h 581"/>
                <a:gd name="T30" fmla="*/ 581 w 629"/>
                <a:gd name="T31" fmla="*/ 49 h 581"/>
                <a:gd name="T32" fmla="*/ 581 w 629"/>
                <a:gd name="T33" fmla="*/ 411 h 581"/>
                <a:gd name="T34" fmla="*/ 49 w 629"/>
                <a:gd name="T35" fmla="*/ 411 h 581"/>
                <a:gd name="T36" fmla="*/ 49 w 629"/>
                <a:gd name="T37" fmla="*/ 49 h 581"/>
                <a:gd name="T38" fmla="*/ 583 w 629"/>
                <a:gd name="T39" fmla="*/ 48 h 581"/>
                <a:gd name="T40" fmla="*/ 581 w 629"/>
                <a:gd name="T41" fmla="*/ 4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9" h="581">
                  <a:moveTo>
                    <a:pt x="591" y="0"/>
                  </a:moveTo>
                  <a:lnTo>
                    <a:pt x="35" y="0"/>
                  </a:lnTo>
                  <a:cubicBezTo>
                    <a:pt x="16" y="0"/>
                    <a:pt x="0" y="17"/>
                    <a:pt x="0" y="36"/>
                  </a:cubicBezTo>
                  <a:lnTo>
                    <a:pt x="0" y="425"/>
                  </a:lnTo>
                  <a:cubicBezTo>
                    <a:pt x="0" y="443"/>
                    <a:pt x="16" y="460"/>
                    <a:pt x="35" y="460"/>
                  </a:cubicBezTo>
                  <a:lnTo>
                    <a:pt x="225" y="460"/>
                  </a:lnTo>
                  <a:cubicBezTo>
                    <a:pt x="246" y="532"/>
                    <a:pt x="218" y="543"/>
                    <a:pt x="97" y="543"/>
                  </a:cubicBezTo>
                  <a:lnTo>
                    <a:pt x="97" y="581"/>
                  </a:lnTo>
                  <a:lnTo>
                    <a:pt x="508" y="581"/>
                  </a:lnTo>
                  <a:lnTo>
                    <a:pt x="508" y="543"/>
                  </a:lnTo>
                  <a:cubicBezTo>
                    <a:pt x="387" y="543"/>
                    <a:pt x="376" y="532"/>
                    <a:pt x="396" y="460"/>
                  </a:cubicBezTo>
                  <a:lnTo>
                    <a:pt x="591" y="460"/>
                  </a:lnTo>
                  <a:cubicBezTo>
                    <a:pt x="610" y="460"/>
                    <a:pt x="629" y="443"/>
                    <a:pt x="629" y="425"/>
                  </a:cubicBezTo>
                  <a:lnTo>
                    <a:pt x="629" y="36"/>
                  </a:lnTo>
                  <a:cubicBezTo>
                    <a:pt x="629" y="17"/>
                    <a:pt x="610" y="0"/>
                    <a:pt x="591" y="0"/>
                  </a:cubicBezTo>
                  <a:close/>
                  <a:moveTo>
                    <a:pt x="581" y="49"/>
                  </a:moveTo>
                  <a:lnTo>
                    <a:pt x="581" y="411"/>
                  </a:lnTo>
                  <a:lnTo>
                    <a:pt x="49" y="411"/>
                  </a:lnTo>
                  <a:lnTo>
                    <a:pt x="49" y="49"/>
                  </a:lnTo>
                  <a:lnTo>
                    <a:pt x="583" y="48"/>
                  </a:lnTo>
                  <a:lnTo>
                    <a:pt x="581" y="49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863674" y="4859506"/>
            <a:ext cx="5041900" cy="833839"/>
            <a:chOff x="5936268" y="4927600"/>
            <a:chExt cx="5290532" cy="833839"/>
          </a:xfrm>
        </p:grpSpPr>
        <p:sp>
          <p:nvSpPr>
            <p:cNvPr id="118" name="Rectangle 117"/>
            <p:cNvSpPr/>
            <p:nvPr/>
          </p:nvSpPr>
          <p:spPr>
            <a:xfrm>
              <a:off x="5936268" y="4927600"/>
              <a:ext cx="5290532" cy="8338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7"/>
            <p:cNvGrpSpPr>
              <a:grpSpLocks noChangeAspect="1"/>
            </p:cNvGrpSpPr>
            <p:nvPr/>
          </p:nvGrpSpPr>
          <p:grpSpPr bwMode="auto">
            <a:xfrm>
              <a:off x="6014997" y="5031744"/>
              <a:ext cx="619125" cy="628650"/>
              <a:chOff x="6355" y="2285"/>
              <a:chExt cx="390" cy="396"/>
            </a:xfrm>
          </p:grpSpPr>
          <p:sp>
            <p:nvSpPr>
              <p:cNvPr id="27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17"/>
            <p:cNvGrpSpPr>
              <a:grpSpLocks noChangeAspect="1"/>
            </p:cNvGrpSpPr>
            <p:nvPr/>
          </p:nvGrpSpPr>
          <p:grpSpPr bwMode="auto">
            <a:xfrm>
              <a:off x="6748043" y="5031744"/>
              <a:ext cx="619125" cy="628650"/>
              <a:chOff x="6355" y="2285"/>
              <a:chExt cx="390" cy="396"/>
            </a:xfrm>
          </p:grpSpPr>
          <p:sp>
            <p:nvSpPr>
              <p:cNvPr id="37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4" name="Group 17"/>
            <p:cNvGrpSpPr>
              <a:grpSpLocks noChangeAspect="1"/>
            </p:cNvGrpSpPr>
            <p:nvPr/>
          </p:nvGrpSpPr>
          <p:grpSpPr bwMode="auto">
            <a:xfrm>
              <a:off x="7451163" y="5026982"/>
              <a:ext cx="619125" cy="628650"/>
              <a:chOff x="6355" y="2285"/>
              <a:chExt cx="390" cy="396"/>
            </a:xfrm>
          </p:grpSpPr>
          <p:sp>
            <p:nvSpPr>
              <p:cNvPr id="55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17"/>
            <p:cNvGrpSpPr>
              <a:grpSpLocks noChangeAspect="1"/>
            </p:cNvGrpSpPr>
            <p:nvPr/>
          </p:nvGrpSpPr>
          <p:grpSpPr bwMode="auto">
            <a:xfrm>
              <a:off x="8184209" y="5026982"/>
              <a:ext cx="619125" cy="628650"/>
              <a:chOff x="6355" y="2285"/>
              <a:chExt cx="390" cy="396"/>
            </a:xfrm>
          </p:grpSpPr>
          <p:sp>
            <p:nvSpPr>
              <p:cNvPr id="60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8936476" y="5026982"/>
              <a:ext cx="502713" cy="623888"/>
              <a:chOff x="2747" y="3443"/>
              <a:chExt cx="307" cy="381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" name="Group 4"/>
            <p:cNvGrpSpPr>
              <a:grpSpLocks noChangeAspect="1"/>
            </p:cNvGrpSpPr>
            <p:nvPr/>
          </p:nvGrpSpPr>
          <p:grpSpPr bwMode="auto">
            <a:xfrm>
              <a:off x="9507964" y="5026982"/>
              <a:ext cx="502713" cy="623888"/>
              <a:chOff x="2747" y="3443"/>
              <a:chExt cx="307" cy="381"/>
            </a:xfrm>
          </p:grpSpPr>
          <p:sp>
            <p:nvSpPr>
              <p:cNvPr id="7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0" name="Group 4"/>
            <p:cNvGrpSpPr>
              <a:grpSpLocks noChangeAspect="1"/>
            </p:cNvGrpSpPr>
            <p:nvPr/>
          </p:nvGrpSpPr>
          <p:grpSpPr bwMode="auto">
            <a:xfrm>
              <a:off x="10054889" y="5026982"/>
              <a:ext cx="502713" cy="623888"/>
              <a:chOff x="2747" y="3443"/>
              <a:chExt cx="307" cy="381"/>
            </a:xfrm>
          </p:grpSpPr>
          <p:sp>
            <p:nvSpPr>
              <p:cNvPr id="9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" name="Group 4"/>
            <p:cNvGrpSpPr>
              <a:grpSpLocks noChangeAspect="1"/>
            </p:cNvGrpSpPr>
            <p:nvPr/>
          </p:nvGrpSpPr>
          <p:grpSpPr bwMode="auto">
            <a:xfrm>
              <a:off x="10600828" y="5026982"/>
              <a:ext cx="502713" cy="623888"/>
              <a:chOff x="2747" y="3443"/>
              <a:chExt cx="307" cy="381"/>
            </a:xfrm>
          </p:grpSpPr>
          <p:sp>
            <p:nvSpPr>
              <p:cNvPr id="10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32" name="Straight Connector 131"/>
          <p:cNvCxnSpPr/>
          <p:nvPr/>
        </p:nvCxnSpPr>
        <p:spPr>
          <a:xfrm>
            <a:off x="1785822" y="4936598"/>
            <a:ext cx="15507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785822" y="4993748"/>
            <a:ext cx="20955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785822" y="5048526"/>
            <a:ext cx="10477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4" name="Group 8"/>
          <p:cNvGrpSpPr>
            <a:grpSpLocks noChangeAspect="1"/>
          </p:cNvGrpSpPr>
          <p:nvPr/>
        </p:nvGrpSpPr>
        <p:grpSpPr bwMode="auto">
          <a:xfrm>
            <a:off x="5290760" y="5001972"/>
            <a:ext cx="313325" cy="322175"/>
            <a:chOff x="4231" y="2587"/>
            <a:chExt cx="310" cy="327"/>
          </a:xfrm>
          <a:solidFill>
            <a:srgbClr val="FFC000"/>
          </a:solidFill>
        </p:grpSpPr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3099" y="3837145"/>
            <a:ext cx="3867995" cy="925995"/>
            <a:chOff x="4999496" y="3906908"/>
            <a:chExt cx="3867995" cy="925995"/>
          </a:xfrm>
        </p:grpSpPr>
        <p:grpSp>
          <p:nvGrpSpPr>
            <p:cNvPr id="199" name="Group 198"/>
            <p:cNvGrpSpPr/>
            <p:nvPr/>
          </p:nvGrpSpPr>
          <p:grpSpPr>
            <a:xfrm>
              <a:off x="4999496" y="3906908"/>
              <a:ext cx="1254407" cy="925995"/>
              <a:chOff x="2090314" y="1707356"/>
              <a:chExt cx="1364506" cy="1007269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07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2" name="Group 201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05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3" name="Rectangle 202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6300200" y="3906908"/>
              <a:ext cx="1254407" cy="925995"/>
              <a:chOff x="2090314" y="1707356"/>
              <a:chExt cx="1364506" cy="1007269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10" name="Group 209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16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1" name="Group 210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14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2" name="Rectangle 211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7613084" y="3906908"/>
              <a:ext cx="1254407" cy="925995"/>
              <a:chOff x="2090314" y="1707356"/>
              <a:chExt cx="1364506" cy="1007269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090314" y="1707356"/>
                <a:ext cx="1364506" cy="1007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19" name="Group 218"/>
              <p:cNvGrpSpPr/>
              <p:nvPr/>
            </p:nvGrpSpPr>
            <p:grpSpPr>
              <a:xfrm>
                <a:off x="277699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25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0" name="Group 219"/>
              <p:cNvGrpSpPr/>
              <p:nvPr/>
            </p:nvGrpSpPr>
            <p:grpSpPr>
              <a:xfrm>
                <a:off x="2102354" y="1726871"/>
                <a:ext cx="664000" cy="613290"/>
                <a:chOff x="5823886" y="973364"/>
                <a:chExt cx="1011087" cy="815583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834063" y="988219"/>
                  <a:ext cx="1000910" cy="800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23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3886" y="973364"/>
                  <a:ext cx="1010869" cy="815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21" name="Rectangle 220"/>
              <p:cNvSpPr/>
              <p:nvPr/>
            </p:nvSpPr>
            <p:spPr>
              <a:xfrm>
                <a:off x="2130261" y="2373627"/>
                <a:ext cx="1286115" cy="3173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Hypervisor</a:t>
                </a:r>
                <a:endParaRPr lang="en-US" sz="14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040546" y="3811512"/>
            <a:ext cx="1826244" cy="957919"/>
            <a:chOff x="9376120" y="3895348"/>
            <a:chExt cx="1826244" cy="957919"/>
          </a:xfrm>
        </p:grpSpPr>
        <p:grpSp>
          <p:nvGrpSpPr>
            <p:cNvPr id="148" name="Group 147"/>
            <p:cNvGrpSpPr/>
            <p:nvPr/>
          </p:nvGrpSpPr>
          <p:grpSpPr>
            <a:xfrm>
              <a:off x="10440033" y="3896952"/>
              <a:ext cx="414337" cy="529992"/>
              <a:chOff x="5539490" y="1412370"/>
              <a:chExt cx="414337" cy="529992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0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1" name="Group 150"/>
            <p:cNvGrpSpPr/>
            <p:nvPr/>
          </p:nvGrpSpPr>
          <p:grpSpPr>
            <a:xfrm>
              <a:off x="10603783" y="4125512"/>
              <a:ext cx="414337" cy="529992"/>
              <a:chOff x="5539490" y="1412370"/>
              <a:chExt cx="414337" cy="52999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3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" name="Group 153"/>
            <p:cNvGrpSpPr/>
            <p:nvPr/>
          </p:nvGrpSpPr>
          <p:grpSpPr>
            <a:xfrm>
              <a:off x="10788027" y="4320786"/>
              <a:ext cx="414337" cy="529992"/>
              <a:chOff x="5539490" y="1412370"/>
              <a:chExt cx="414337" cy="529992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6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7" name="Group 156"/>
            <p:cNvGrpSpPr/>
            <p:nvPr/>
          </p:nvGrpSpPr>
          <p:grpSpPr>
            <a:xfrm>
              <a:off x="9952914" y="3899441"/>
              <a:ext cx="414337" cy="529992"/>
              <a:chOff x="5539490" y="1412370"/>
              <a:chExt cx="414337" cy="529992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9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0" name="Group 159"/>
            <p:cNvGrpSpPr/>
            <p:nvPr/>
          </p:nvGrpSpPr>
          <p:grpSpPr>
            <a:xfrm>
              <a:off x="10116664" y="4128001"/>
              <a:ext cx="414337" cy="529992"/>
              <a:chOff x="5539490" y="1412370"/>
              <a:chExt cx="414337" cy="529992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10300908" y="4323275"/>
              <a:ext cx="414337" cy="529992"/>
              <a:chOff x="5539490" y="1412370"/>
              <a:chExt cx="414337" cy="529992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8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9376120" y="3895348"/>
              <a:ext cx="414337" cy="549995"/>
              <a:chOff x="5539490" y="1412370"/>
              <a:chExt cx="414337" cy="549995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1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36902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3" name="Group 172"/>
            <p:cNvGrpSpPr/>
            <p:nvPr/>
          </p:nvGrpSpPr>
          <p:grpSpPr>
            <a:xfrm>
              <a:off x="9539870" y="4108668"/>
              <a:ext cx="414337" cy="529992"/>
              <a:chOff x="5539490" y="1412370"/>
              <a:chExt cx="414337" cy="529992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9724114" y="4303942"/>
              <a:ext cx="414337" cy="529992"/>
              <a:chOff x="5539490" y="1412370"/>
              <a:chExt cx="414337" cy="529992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5548710" y="1412370"/>
                <a:ext cx="395896" cy="529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8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490" y="1416899"/>
                <a:ext cx="414337" cy="525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1" name="Rectangle 180"/>
          <p:cNvSpPr/>
          <p:nvPr/>
        </p:nvSpPr>
        <p:spPr>
          <a:xfrm>
            <a:off x="5046128" y="3340095"/>
            <a:ext cx="5859446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 APIs</a:t>
            </a:r>
            <a:endParaRPr lang="en-US" dirty="0"/>
          </a:p>
        </p:txBody>
      </p:sp>
      <p:grpSp>
        <p:nvGrpSpPr>
          <p:cNvPr id="183" name="Group 8"/>
          <p:cNvGrpSpPr>
            <a:grpSpLocks noChangeAspect="1"/>
          </p:cNvGrpSpPr>
          <p:nvPr/>
        </p:nvGrpSpPr>
        <p:grpSpPr bwMode="auto">
          <a:xfrm>
            <a:off x="1776867" y="3975899"/>
            <a:ext cx="313325" cy="322175"/>
            <a:chOff x="4231" y="2587"/>
            <a:chExt cx="310" cy="327"/>
          </a:xfrm>
        </p:grpSpPr>
        <p:sp>
          <p:nvSpPr>
            <p:cNvPr id="184" name="Freeform 9"/>
            <p:cNvSpPr>
              <a:spLocks/>
            </p:cNvSpPr>
            <p:nvPr/>
          </p:nvSpPr>
          <p:spPr bwMode="auto">
            <a:xfrm>
              <a:off x="4310" y="2587"/>
              <a:ext cx="189" cy="203"/>
            </a:xfrm>
            <a:custGeom>
              <a:avLst/>
              <a:gdLst>
                <a:gd name="T0" fmla="*/ 126 w 332"/>
                <a:gd name="T1" fmla="*/ 19 h 361"/>
                <a:gd name="T2" fmla="*/ 22 w 332"/>
                <a:gd name="T3" fmla="*/ 216 h 361"/>
                <a:gd name="T4" fmla="*/ 206 w 332"/>
                <a:gd name="T5" fmla="*/ 341 h 361"/>
                <a:gd name="T6" fmla="*/ 310 w 332"/>
                <a:gd name="T7" fmla="*/ 144 h 361"/>
                <a:gd name="T8" fmla="*/ 126 w 332"/>
                <a:gd name="T9" fmla="*/ 1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61">
                  <a:moveTo>
                    <a:pt x="126" y="19"/>
                  </a:moveTo>
                  <a:cubicBezTo>
                    <a:pt x="46" y="39"/>
                    <a:pt x="0" y="127"/>
                    <a:pt x="22" y="216"/>
                  </a:cubicBezTo>
                  <a:cubicBezTo>
                    <a:pt x="44" y="305"/>
                    <a:pt x="126" y="361"/>
                    <a:pt x="206" y="341"/>
                  </a:cubicBezTo>
                  <a:cubicBezTo>
                    <a:pt x="285" y="321"/>
                    <a:pt x="332" y="233"/>
                    <a:pt x="310" y="144"/>
                  </a:cubicBezTo>
                  <a:cubicBezTo>
                    <a:pt x="288" y="55"/>
                    <a:pt x="205" y="0"/>
                    <a:pt x="126" y="19"/>
                  </a:cubicBezTo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"/>
            <p:cNvSpPr>
              <a:spLocks/>
            </p:cNvSpPr>
            <p:nvPr/>
          </p:nvSpPr>
          <p:spPr bwMode="auto">
            <a:xfrm>
              <a:off x="4231" y="2782"/>
              <a:ext cx="310" cy="132"/>
            </a:xfrm>
            <a:custGeom>
              <a:avLst/>
              <a:gdLst>
                <a:gd name="T0" fmla="*/ 435 w 544"/>
                <a:gd name="T1" fmla="*/ 18 h 234"/>
                <a:gd name="T2" fmla="*/ 381 w 544"/>
                <a:gd name="T3" fmla="*/ 56 h 234"/>
                <a:gd name="T4" fmla="*/ 271 w 544"/>
                <a:gd name="T5" fmla="*/ 56 h 234"/>
                <a:gd name="T6" fmla="*/ 143 w 544"/>
                <a:gd name="T7" fmla="*/ 0 h 234"/>
                <a:gd name="T8" fmla="*/ 0 w 544"/>
                <a:gd name="T9" fmla="*/ 234 h 234"/>
                <a:gd name="T10" fmla="*/ 544 w 544"/>
                <a:gd name="T11" fmla="*/ 234 h 234"/>
                <a:gd name="T12" fmla="*/ 508 w 544"/>
                <a:gd name="T13" fmla="*/ 86 h 234"/>
                <a:gd name="T14" fmla="*/ 435 w 544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234">
                  <a:moveTo>
                    <a:pt x="435" y="18"/>
                  </a:moveTo>
                  <a:cubicBezTo>
                    <a:pt x="420" y="17"/>
                    <a:pt x="403" y="46"/>
                    <a:pt x="381" y="56"/>
                  </a:cubicBezTo>
                  <a:cubicBezTo>
                    <a:pt x="359" y="66"/>
                    <a:pt x="335" y="87"/>
                    <a:pt x="271" y="56"/>
                  </a:cubicBezTo>
                  <a:cubicBezTo>
                    <a:pt x="207" y="25"/>
                    <a:pt x="197" y="0"/>
                    <a:pt x="143" y="0"/>
                  </a:cubicBezTo>
                  <a:cubicBezTo>
                    <a:pt x="89" y="0"/>
                    <a:pt x="2" y="95"/>
                    <a:pt x="0" y="234"/>
                  </a:cubicBezTo>
                  <a:lnTo>
                    <a:pt x="544" y="234"/>
                  </a:lnTo>
                  <a:cubicBezTo>
                    <a:pt x="543" y="234"/>
                    <a:pt x="538" y="139"/>
                    <a:pt x="508" y="86"/>
                  </a:cubicBezTo>
                  <a:cubicBezTo>
                    <a:pt x="470" y="20"/>
                    <a:pt x="450" y="19"/>
                    <a:pt x="435" y="18"/>
                  </a:cubicBez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AutoShape 12"/>
          <p:cNvSpPr>
            <a:spLocks noChangeAspect="1" noChangeArrowheads="1" noTextEdit="1"/>
          </p:cNvSpPr>
          <p:nvPr/>
        </p:nvSpPr>
        <p:spPr bwMode="auto">
          <a:xfrm>
            <a:off x="1730464" y="3981458"/>
            <a:ext cx="392227" cy="3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776496" y="4458275"/>
            <a:ext cx="274762" cy="287682"/>
            <a:chOff x="1622" y="1706"/>
            <a:chExt cx="319" cy="3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22" y="1706"/>
              <a:ext cx="31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1631" y="1715"/>
              <a:ext cx="309" cy="318"/>
            </a:xfrm>
            <a:custGeom>
              <a:avLst/>
              <a:gdLst>
                <a:gd name="T0" fmla="*/ 430 w 543"/>
                <a:gd name="T1" fmla="*/ 0 h 563"/>
                <a:gd name="T2" fmla="*/ 75 w 543"/>
                <a:gd name="T3" fmla="*/ 0 h 563"/>
                <a:gd name="T4" fmla="*/ 0 w 543"/>
                <a:gd name="T5" fmla="*/ 75 h 563"/>
                <a:gd name="T6" fmla="*/ 0 w 543"/>
                <a:gd name="T7" fmla="*/ 488 h 563"/>
                <a:gd name="T8" fmla="*/ 75 w 543"/>
                <a:gd name="T9" fmla="*/ 563 h 563"/>
                <a:gd name="T10" fmla="*/ 468 w 543"/>
                <a:gd name="T11" fmla="*/ 563 h 563"/>
                <a:gd name="T12" fmla="*/ 543 w 543"/>
                <a:gd name="T13" fmla="*/ 488 h 563"/>
                <a:gd name="T14" fmla="*/ 543 w 543"/>
                <a:gd name="T15" fmla="*/ 112 h 563"/>
                <a:gd name="T16" fmla="*/ 430 w 543"/>
                <a:gd name="T17" fmla="*/ 0 h 563"/>
                <a:gd name="T18" fmla="*/ 394 w 543"/>
                <a:gd name="T19" fmla="*/ 405 h 563"/>
                <a:gd name="T20" fmla="*/ 143 w 543"/>
                <a:gd name="T21" fmla="*/ 405 h 563"/>
                <a:gd name="T22" fmla="*/ 143 w 543"/>
                <a:gd name="T23" fmla="*/ 358 h 563"/>
                <a:gd name="T24" fmla="*/ 394 w 543"/>
                <a:gd name="T25" fmla="*/ 358 h 563"/>
                <a:gd name="T26" fmla="*/ 394 w 543"/>
                <a:gd name="T27" fmla="*/ 405 h 563"/>
                <a:gd name="T28" fmla="*/ 394 w 543"/>
                <a:gd name="T29" fmla="*/ 316 h 563"/>
                <a:gd name="T30" fmla="*/ 143 w 543"/>
                <a:gd name="T31" fmla="*/ 316 h 563"/>
                <a:gd name="T32" fmla="*/ 143 w 543"/>
                <a:gd name="T33" fmla="*/ 269 h 563"/>
                <a:gd name="T34" fmla="*/ 394 w 543"/>
                <a:gd name="T35" fmla="*/ 269 h 563"/>
                <a:gd name="T36" fmla="*/ 394 w 543"/>
                <a:gd name="T37" fmla="*/ 316 h 563"/>
                <a:gd name="T38" fmla="*/ 394 w 543"/>
                <a:gd name="T39" fmla="*/ 227 h 563"/>
                <a:gd name="T40" fmla="*/ 143 w 543"/>
                <a:gd name="T41" fmla="*/ 227 h 563"/>
                <a:gd name="T42" fmla="*/ 143 w 543"/>
                <a:gd name="T43" fmla="*/ 180 h 563"/>
                <a:gd name="T44" fmla="*/ 394 w 543"/>
                <a:gd name="T45" fmla="*/ 180 h 563"/>
                <a:gd name="T46" fmla="*/ 394 w 543"/>
                <a:gd name="T47" fmla="*/ 227 h 563"/>
                <a:gd name="T48" fmla="*/ 406 w 543"/>
                <a:gd name="T49" fmla="*/ 139 h 563"/>
                <a:gd name="T50" fmla="*/ 406 w 543"/>
                <a:gd name="T51" fmla="*/ 29 h 563"/>
                <a:gd name="T52" fmla="*/ 516 w 543"/>
                <a:gd name="T53" fmla="*/ 139 h 563"/>
                <a:gd name="T54" fmla="*/ 406 w 543"/>
                <a:gd name="T55" fmla="*/ 13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3" h="563">
                  <a:moveTo>
                    <a:pt x="430" y="0"/>
                  </a:move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488"/>
                  </a:lnTo>
                  <a:cubicBezTo>
                    <a:pt x="0" y="530"/>
                    <a:pt x="34" y="563"/>
                    <a:pt x="75" y="563"/>
                  </a:cubicBezTo>
                  <a:lnTo>
                    <a:pt x="468" y="563"/>
                  </a:lnTo>
                  <a:cubicBezTo>
                    <a:pt x="509" y="563"/>
                    <a:pt x="543" y="530"/>
                    <a:pt x="543" y="488"/>
                  </a:cubicBezTo>
                  <a:lnTo>
                    <a:pt x="543" y="112"/>
                  </a:lnTo>
                  <a:lnTo>
                    <a:pt x="430" y="0"/>
                  </a:lnTo>
                  <a:close/>
                  <a:moveTo>
                    <a:pt x="394" y="405"/>
                  </a:moveTo>
                  <a:lnTo>
                    <a:pt x="143" y="405"/>
                  </a:lnTo>
                  <a:lnTo>
                    <a:pt x="143" y="358"/>
                  </a:lnTo>
                  <a:lnTo>
                    <a:pt x="394" y="358"/>
                  </a:lnTo>
                  <a:lnTo>
                    <a:pt x="394" y="405"/>
                  </a:lnTo>
                  <a:close/>
                  <a:moveTo>
                    <a:pt x="394" y="316"/>
                  </a:moveTo>
                  <a:lnTo>
                    <a:pt x="143" y="316"/>
                  </a:lnTo>
                  <a:lnTo>
                    <a:pt x="143" y="269"/>
                  </a:lnTo>
                  <a:lnTo>
                    <a:pt x="394" y="269"/>
                  </a:lnTo>
                  <a:lnTo>
                    <a:pt x="394" y="316"/>
                  </a:lnTo>
                  <a:close/>
                  <a:moveTo>
                    <a:pt x="394" y="227"/>
                  </a:moveTo>
                  <a:lnTo>
                    <a:pt x="143" y="227"/>
                  </a:lnTo>
                  <a:lnTo>
                    <a:pt x="143" y="180"/>
                  </a:lnTo>
                  <a:lnTo>
                    <a:pt x="394" y="180"/>
                  </a:lnTo>
                  <a:lnTo>
                    <a:pt x="394" y="227"/>
                  </a:lnTo>
                  <a:close/>
                  <a:moveTo>
                    <a:pt x="406" y="139"/>
                  </a:moveTo>
                  <a:lnTo>
                    <a:pt x="406" y="29"/>
                  </a:lnTo>
                  <a:lnTo>
                    <a:pt x="516" y="139"/>
                  </a:lnTo>
                  <a:lnTo>
                    <a:pt x="406" y="139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2937" y="4825214"/>
            <a:ext cx="90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DevOps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54209" y="3949282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Deployer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19130" y="4323792"/>
            <a:ext cx="4073" cy="5073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8" name="Group 4"/>
          <p:cNvGrpSpPr>
            <a:grpSpLocks noChangeAspect="1"/>
          </p:cNvGrpSpPr>
          <p:nvPr/>
        </p:nvGrpSpPr>
        <p:grpSpPr bwMode="auto">
          <a:xfrm>
            <a:off x="3385375" y="3975899"/>
            <a:ext cx="430377" cy="450614"/>
            <a:chOff x="1622" y="1706"/>
            <a:chExt cx="319" cy="334"/>
          </a:xfrm>
        </p:grpSpPr>
        <p:sp>
          <p:nvSpPr>
            <p:cNvPr id="2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22" y="1706"/>
              <a:ext cx="31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5"/>
            <p:cNvSpPr>
              <a:spLocks noEditPoints="1"/>
            </p:cNvSpPr>
            <p:nvPr/>
          </p:nvSpPr>
          <p:spPr bwMode="auto">
            <a:xfrm>
              <a:off x="1631" y="1715"/>
              <a:ext cx="309" cy="318"/>
            </a:xfrm>
            <a:custGeom>
              <a:avLst/>
              <a:gdLst>
                <a:gd name="T0" fmla="*/ 430 w 543"/>
                <a:gd name="T1" fmla="*/ 0 h 563"/>
                <a:gd name="T2" fmla="*/ 75 w 543"/>
                <a:gd name="T3" fmla="*/ 0 h 563"/>
                <a:gd name="T4" fmla="*/ 0 w 543"/>
                <a:gd name="T5" fmla="*/ 75 h 563"/>
                <a:gd name="T6" fmla="*/ 0 w 543"/>
                <a:gd name="T7" fmla="*/ 488 h 563"/>
                <a:gd name="T8" fmla="*/ 75 w 543"/>
                <a:gd name="T9" fmla="*/ 563 h 563"/>
                <a:gd name="T10" fmla="*/ 468 w 543"/>
                <a:gd name="T11" fmla="*/ 563 h 563"/>
                <a:gd name="T12" fmla="*/ 543 w 543"/>
                <a:gd name="T13" fmla="*/ 488 h 563"/>
                <a:gd name="T14" fmla="*/ 543 w 543"/>
                <a:gd name="T15" fmla="*/ 112 h 563"/>
                <a:gd name="T16" fmla="*/ 430 w 543"/>
                <a:gd name="T17" fmla="*/ 0 h 563"/>
                <a:gd name="T18" fmla="*/ 394 w 543"/>
                <a:gd name="T19" fmla="*/ 405 h 563"/>
                <a:gd name="T20" fmla="*/ 143 w 543"/>
                <a:gd name="T21" fmla="*/ 405 h 563"/>
                <a:gd name="T22" fmla="*/ 143 w 543"/>
                <a:gd name="T23" fmla="*/ 358 h 563"/>
                <a:gd name="T24" fmla="*/ 394 w 543"/>
                <a:gd name="T25" fmla="*/ 358 h 563"/>
                <a:gd name="T26" fmla="*/ 394 w 543"/>
                <a:gd name="T27" fmla="*/ 405 h 563"/>
                <a:gd name="T28" fmla="*/ 394 w 543"/>
                <a:gd name="T29" fmla="*/ 316 h 563"/>
                <a:gd name="T30" fmla="*/ 143 w 543"/>
                <a:gd name="T31" fmla="*/ 316 h 563"/>
                <a:gd name="T32" fmla="*/ 143 w 543"/>
                <a:gd name="T33" fmla="*/ 269 h 563"/>
                <a:gd name="T34" fmla="*/ 394 w 543"/>
                <a:gd name="T35" fmla="*/ 269 h 563"/>
                <a:gd name="T36" fmla="*/ 394 w 543"/>
                <a:gd name="T37" fmla="*/ 316 h 563"/>
                <a:gd name="T38" fmla="*/ 394 w 543"/>
                <a:gd name="T39" fmla="*/ 227 h 563"/>
                <a:gd name="T40" fmla="*/ 143 w 543"/>
                <a:gd name="T41" fmla="*/ 227 h 563"/>
                <a:gd name="T42" fmla="*/ 143 w 543"/>
                <a:gd name="T43" fmla="*/ 180 h 563"/>
                <a:gd name="T44" fmla="*/ 394 w 543"/>
                <a:gd name="T45" fmla="*/ 180 h 563"/>
                <a:gd name="T46" fmla="*/ 394 w 543"/>
                <a:gd name="T47" fmla="*/ 227 h 563"/>
                <a:gd name="T48" fmla="*/ 406 w 543"/>
                <a:gd name="T49" fmla="*/ 139 h 563"/>
                <a:gd name="T50" fmla="*/ 406 w 543"/>
                <a:gd name="T51" fmla="*/ 29 h 563"/>
                <a:gd name="T52" fmla="*/ 516 w 543"/>
                <a:gd name="T53" fmla="*/ 139 h 563"/>
                <a:gd name="T54" fmla="*/ 406 w 543"/>
                <a:gd name="T55" fmla="*/ 13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3" h="563">
                  <a:moveTo>
                    <a:pt x="430" y="0"/>
                  </a:move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488"/>
                  </a:lnTo>
                  <a:cubicBezTo>
                    <a:pt x="0" y="530"/>
                    <a:pt x="34" y="563"/>
                    <a:pt x="75" y="563"/>
                  </a:cubicBezTo>
                  <a:lnTo>
                    <a:pt x="468" y="563"/>
                  </a:lnTo>
                  <a:cubicBezTo>
                    <a:pt x="509" y="563"/>
                    <a:pt x="543" y="530"/>
                    <a:pt x="543" y="488"/>
                  </a:cubicBezTo>
                  <a:lnTo>
                    <a:pt x="543" y="112"/>
                  </a:lnTo>
                  <a:lnTo>
                    <a:pt x="430" y="0"/>
                  </a:lnTo>
                  <a:close/>
                  <a:moveTo>
                    <a:pt x="394" y="405"/>
                  </a:moveTo>
                  <a:lnTo>
                    <a:pt x="143" y="405"/>
                  </a:lnTo>
                  <a:lnTo>
                    <a:pt x="143" y="358"/>
                  </a:lnTo>
                  <a:lnTo>
                    <a:pt x="394" y="358"/>
                  </a:lnTo>
                  <a:lnTo>
                    <a:pt x="394" y="405"/>
                  </a:lnTo>
                  <a:close/>
                  <a:moveTo>
                    <a:pt x="394" y="316"/>
                  </a:moveTo>
                  <a:lnTo>
                    <a:pt x="143" y="316"/>
                  </a:lnTo>
                  <a:lnTo>
                    <a:pt x="143" y="269"/>
                  </a:lnTo>
                  <a:lnTo>
                    <a:pt x="394" y="269"/>
                  </a:lnTo>
                  <a:lnTo>
                    <a:pt x="394" y="316"/>
                  </a:lnTo>
                  <a:close/>
                  <a:moveTo>
                    <a:pt x="394" y="227"/>
                  </a:moveTo>
                  <a:lnTo>
                    <a:pt x="143" y="227"/>
                  </a:lnTo>
                  <a:lnTo>
                    <a:pt x="143" y="180"/>
                  </a:lnTo>
                  <a:lnTo>
                    <a:pt x="394" y="180"/>
                  </a:lnTo>
                  <a:lnTo>
                    <a:pt x="394" y="227"/>
                  </a:lnTo>
                  <a:close/>
                  <a:moveTo>
                    <a:pt x="406" y="139"/>
                  </a:moveTo>
                  <a:lnTo>
                    <a:pt x="406" y="29"/>
                  </a:lnTo>
                  <a:lnTo>
                    <a:pt x="516" y="139"/>
                  </a:lnTo>
                  <a:lnTo>
                    <a:pt x="406" y="139"/>
                  </a:lnTo>
                  <a:close/>
                </a:path>
              </a:pathLst>
            </a:custGeom>
            <a:solidFill>
              <a:srgbClr val="7030A0"/>
            </a:solidFill>
            <a:ln w="0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1" name="Straight Arrow Connector 240"/>
          <p:cNvCxnSpPr/>
          <p:nvPr/>
        </p:nvCxnSpPr>
        <p:spPr>
          <a:xfrm>
            <a:off x="2293277" y="4226739"/>
            <a:ext cx="258939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5014227" y="5335354"/>
            <a:ext cx="86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DC Ops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614911" y="4460372"/>
            <a:ext cx="16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Private Network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 flipH="1">
            <a:off x="5101212" y="464951"/>
            <a:ext cx="5108628" cy="2868234"/>
            <a:chOff x="5520378" y="539955"/>
            <a:chExt cx="5071892" cy="2868234"/>
          </a:xfrm>
        </p:grpSpPr>
        <p:grpSp>
          <p:nvGrpSpPr>
            <p:cNvPr id="247" name="Group 8"/>
            <p:cNvGrpSpPr>
              <a:grpSpLocks noChangeAspect="1"/>
            </p:cNvGrpSpPr>
            <p:nvPr/>
          </p:nvGrpSpPr>
          <p:grpSpPr bwMode="auto">
            <a:xfrm>
              <a:off x="9982455" y="1181668"/>
              <a:ext cx="313325" cy="322175"/>
              <a:chOff x="4231" y="2587"/>
              <a:chExt cx="310" cy="327"/>
            </a:xfrm>
            <a:solidFill>
              <a:srgbClr val="FF0000"/>
            </a:solidFill>
          </p:grpSpPr>
          <p:sp>
            <p:nvSpPr>
              <p:cNvPr id="248" name="Freeform 9"/>
              <p:cNvSpPr>
                <a:spLocks/>
              </p:cNvSpPr>
              <p:nvPr/>
            </p:nvSpPr>
            <p:spPr bwMode="auto">
              <a:xfrm>
                <a:off x="4310" y="2587"/>
                <a:ext cx="189" cy="203"/>
              </a:xfrm>
              <a:custGeom>
                <a:avLst/>
                <a:gdLst>
                  <a:gd name="T0" fmla="*/ 126 w 332"/>
                  <a:gd name="T1" fmla="*/ 19 h 361"/>
                  <a:gd name="T2" fmla="*/ 22 w 332"/>
                  <a:gd name="T3" fmla="*/ 216 h 361"/>
                  <a:gd name="T4" fmla="*/ 206 w 332"/>
                  <a:gd name="T5" fmla="*/ 341 h 361"/>
                  <a:gd name="T6" fmla="*/ 310 w 332"/>
                  <a:gd name="T7" fmla="*/ 144 h 361"/>
                  <a:gd name="T8" fmla="*/ 126 w 332"/>
                  <a:gd name="T9" fmla="*/ 1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61">
                    <a:moveTo>
                      <a:pt x="126" y="19"/>
                    </a:moveTo>
                    <a:cubicBezTo>
                      <a:pt x="46" y="39"/>
                      <a:pt x="0" y="127"/>
                      <a:pt x="22" y="216"/>
                    </a:cubicBezTo>
                    <a:cubicBezTo>
                      <a:pt x="44" y="305"/>
                      <a:pt x="126" y="361"/>
                      <a:pt x="206" y="341"/>
                    </a:cubicBezTo>
                    <a:cubicBezTo>
                      <a:pt x="285" y="321"/>
                      <a:pt x="332" y="233"/>
                      <a:pt x="310" y="144"/>
                    </a:cubicBezTo>
                    <a:cubicBezTo>
                      <a:pt x="288" y="55"/>
                      <a:pt x="205" y="0"/>
                      <a:pt x="126" y="19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"/>
              <p:cNvSpPr>
                <a:spLocks/>
              </p:cNvSpPr>
              <p:nvPr/>
            </p:nvSpPr>
            <p:spPr bwMode="auto">
              <a:xfrm>
                <a:off x="4231" y="2782"/>
                <a:ext cx="310" cy="132"/>
              </a:xfrm>
              <a:custGeom>
                <a:avLst/>
                <a:gdLst>
                  <a:gd name="T0" fmla="*/ 435 w 544"/>
                  <a:gd name="T1" fmla="*/ 18 h 234"/>
                  <a:gd name="T2" fmla="*/ 381 w 544"/>
                  <a:gd name="T3" fmla="*/ 56 h 234"/>
                  <a:gd name="T4" fmla="*/ 271 w 544"/>
                  <a:gd name="T5" fmla="*/ 56 h 234"/>
                  <a:gd name="T6" fmla="*/ 143 w 544"/>
                  <a:gd name="T7" fmla="*/ 0 h 234"/>
                  <a:gd name="T8" fmla="*/ 0 w 544"/>
                  <a:gd name="T9" fmla="*/ 234 h 234"/>
                  <a:gd name="T10" fmla="*/ 544 w 544"/>
                  <a:gd name="T11" fmla="*/ 234 h 234"/>
                  <a:gd name="T12" fmla="*/ 508 w 544"/>
                  <a:gd name="T13" fmla="*/ 86 h 234"/>
                  <a:gd name="T14" fmla="*/ 435 w 544"/>
                  <a:gd name="T15" fmla="*/ 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4" h="234">
                    <a:moveTo>
                      <a:pt x="435" y="18"/>
                    </a:moveTo>
                    <a:cubicBezTo>
                      <a:pt x="420" y="17"/>
                      <a:pt x="403" y="46"/>
                      <a:pt x="381" y="56"/>
                    </a:cubicBezTo>
                    <a:cubicBezTo>
                      <a:pt x="359" y="66"/>
                      <a:pt x="335" y="87"/>
                      <a:pt x="271" y="56"/>
                    </a:cubicBezTo>
                    <a:cubicBezTo>
                      <a:pt x="207" y="25"/>
                      <a:pt x="197" y="0"/>
                      <a:pt x="143" y="0"/>
                    </a:cubicBezTo>
                    <a:cubicBezTo>
                      <a:pt x="89" y="0"/>
                      <a:pt x="2" y="95"/>
                      <a:pt x="0" y="234"/>
                    </a:cubicBezTo>
                    <a:lnTo>
                      <a:pt x="544" y="234"/>
                    </a:lnTo>
                    <a:cubicBezTo>
                      <a:pt x="543" y="234"/>
                      <a:pt x="538" y="139"/>
                      <a:pt x="508" y="86"/>
                    </a:cubicBezTo>
                    <a:cubicBezTo>
                      <a:pt x="470" y="20"/>
                      <a:pt x="450" y="19"/>
                      <a:pt x="435" y="1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0" name="TextBox 249"/>
            <p:cNvSpPr txBox="1"/>
            <p:nvPr/>
          </p:nvSpPr>
          <p:spPr>
            <a:xfrm>
              <a:off x="9631879" y="740157"/>
              <a:ext cx="960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Attacker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5520378" y="547969"/>
              <a:ext cx="1276350" cy="1114018"/>
              <a:chOff x="66714" y="2339452"/>
              <a:chExt cx="1146661" cy="1114018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73673" y="2356224"/>
                <a:ext cx="992187" cy="1097246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" name="Group 4"/>
              <p:cNvGrpSpPr>
                <a:grpSpLocks noChangeAspect="1"/>
              </p:cNvGrpSpPr>
              <p:nvPr/>
            </p:nvGrpSpPr>
            <p:grpSpPr bwMode="auto">
              <a:xfrm>
                <a:off x="445134" y="2709689"/>
                <a:ext cx="449263" cy="698500"/>
                <a:chOff x="158" y="1549"/>
                <a:chExt cx="283" cy="440"/>
              </a:xfrm>
            </p:grpSpPr>
            <p:sp>
              <p:nvSpPr>
                <p:cNvPr id="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58" y="1549"/>
                  <a:ext cx="283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 noEditPoints="1"/>
                </p:cNvSpPr>
                <p:nvPr/>
              </p:nvSpPr>
              <p:spPr bwMode="auto">
                <a:xfrm>
                  <a:off x="167" y="1558"/>
                  <a:ext cx="271" cy="425"/>
                </a:xfrm>
                <a:custGeom>
                  <a:avLst/>
                  <a:gdLst>
                    <a:gd name="T0" fmla="*/ 139 w 271"/>
                    <a:gd name="T1" fmla="*/ 425 h 425"/>
                    <a:gd name="T2" fmla="*/ 0 w 271"/>
                    <a:gd name="T3" fmla="*/ 0 h 425"/>
                    <a:gd name="T4" fmla="*/ 115 w 271"/>
                    <a:gd name="T5" fmla="*/ 180 h 425"/>
                    <a:gd name="T6" fmla="*/ 78 w 271"/>
                    <a:gd name="T7" fmla="*/ 143 h 425"/>
                    <a:gd name="T8" fmla="*/ 115 w 271"/>
                    <a:gd name="T9" fmla="*/ 180 h 425"/>
                    <a:gd name="T10" fmla="*/ 22 w 271"/>
                    <a:gd name="T11" fmla="*/ 88 h 425"/>
                    <a:gd name="T12" fmla="*/ 59 w 271"/>
                    <a:gd name="T13" fmla="*/ 125 h 425"/>
                    <a:gd name="T14" fmla="*/ 78 w 271"/>
                    <a:gd name="T15" fmla="*/ 125 h 425"/>
                    <a:gd name="T16" fmla="*/ 115 w 271"/>
                    <a:gd name="T17" fmla="*/ 88 h 425"/>
                    <a:gd name="T18" fmla="*/ 78 w 271"/>
                    <a:gd name="T19" fmla="*/ 125 h 425"/>
                    <a:gd name="T20" fmla="*/ 115 w 271"/>
                    <a:gd name="T21" fmla="*/ 34 h 425"/>
                    <a:gd name="T22" fmla="*/ 78 w 271"/>
                    <a:gd name="T23" fmla="*/ 70 h 425"/>
                    <a:gd name="T24" fmla="*/ 22 w 271"/>
                    <a:gd name="T25" fmla="*/ 34 h 425"/>
                    <a:gd name="T26" fmla="*/ 59 w 271"/>
                    <a:gd name="T27" fmla="*/ 70 h 425"/>
                    <a:gd name="T28" fmla="*/ 22 w 271"/>
                    <a:gd name="T29" fmla="*/ 34 h 425"/>
                    <a:gd name="T30" fmla="*/ 59 w 271"/>
                    <a:gd name="T31" fmla="*/ 143 h 425"/>
                    <a:gd name="T32" fmla="*/ 22 w 271"/>
                    <a:gd name="T33" fmla="*/ 180 h 425"/>
                    <a:gd name="T34" fmla="*/ 115 w 271"/>
                    <a:gd name="T35" fmla="*/ 345 h 425"/>
                    <a:gd name="T36" fmla="*/ 78 w 271"/>
                    <a:gd name="T37" fmla="*/ 308 h 425"/>
                    <a:gd name="T38" fmla="*/ 115 w 271"/>
                    <a:gd name="T39" fmla="*/ 345 h 425"/>
                    <a:gd name="T40" fmla="*/ 22 w 271"/>
                    <a:gd name="T41" fmla="*/ 254 h 425"/>
                    <a:gd name="T42" fmla="*/ 59 w 271"/>
                    <a:gd name="T43" fmla="*/ 290 h 425"/>
                    <a:gd name="T44" fmla="*/ 78 w 271"/>
                    <a:gd name="T45" fmla="*/ 290 h 425"/>
                    <a:gd name="T46" fmla="*/ 115 w 271"/>
                    <a:gd name="T47" fmla="*/ 254 h 425"/>
                    <a:gd name="T48" fmla="*/ 78 w 271"/>
                    <a:gd name="T49" fmla="*/ 290 h 425"/>
                    <a:gd name="T50" fmla="*/ 115 w 271"/>
                    <a:gd name="T51" fmla="*/ 199 h 425"/>
                    <a:gd name="T52" fmla="*/ 78 w 271"/>
                    <a:gd name="T53" fmla="*/ 235 h 425"/>
                    <a:gd name="T54" fmla="*/ 22 w 271"/>
                    <a:gd name="T55" fmla="*/ 199 h 425"/>
                    <a:gd name="T56" fmla="*/ 59 w 271"/>
                    <a:gd name="T57" fmla="*/ 235 h 425"/>
                    <a:gd name="T58" fmla="*/ 22 w 271"/>
                    <a:gd name="T59" fmla="*/ 199 h 425"/>
                    <a:gd name="T60" fmla="*/ 59 w 271"/>
                    <a:gd name="T61" fmla="*/ 308 h 425"/>
                    <a:gd name="T62" fmla="*/ 22 w 271"/>
                    <a:gd name="T63" fmla="*/ 345 h 425"/>
                    <a:gd name="T64" fmla="*/ 255 w 271"/>
                    <a:gd name="T65" fmla="*/ 139 h 425"/>
                    <a:gd name="T66" fmla="*/ 235 w 271"/>
                    <a:gd name="T67" fmla="*/ 95 h 425"/>
                    <a:gd name="T68" fmla="*/ 220 w 271"/>
                    <a:gd name="T69" fmla="*/ 53 h 425"/>
                    <a:gd name="T70" fmla="*/ 208 w 271"/>
                    <a:gd name="T71" fmla="*/ 13 h 425"/>
                    <a:gd name="T72" fmla="*/ 194 w 271"/>
                    <a:gd name="T73" fmla="*/ 53 h 425"/>
                    <a:gd name="T74" fmla="*/ 173 w 271"/>
                    <a:gd name="T75" fmla="*/ 95 h 425"/>
                    <a:gd name="T76" fmla="*/ 157 w 271"/>
                    <a:gd name="T77" fmla="*/ 139 h 425"/>
                    <a:gd name="T78" fmla="*/ 271 w 271"/>
                    <a:gd name="T79" fmla="*/ 425 h 425"/>
                    <a:gd name="T80" fmla="*/ 255 w 271"/>
                    <a:gd name="T81" fmla="*/ 139 h 425"/>
                    <a:gd name="T82" fmla="*/ 176 w 271"/>
                    <a:gd name="T83" fmla="*/ 311 h 425"/>
                    <a:gd name="T84" fmla="*/ 213 w 271"/>
                    <a:gd name="T85" fmla="*/ 274 h 425"/>
                    <a:gd name="T86" fmla="*/ 213 w 271"/>
                    <a:gd name="T87" fmla="*/ 199 h 425"/>
                    <a:gd name="T88" fmla="*/ 176 w 271"/>
                    <a:gd name="T89" fmla="*/ 162 h 425"/>
                    <a:gd name="T90" fmla="*/ 213 w 271"/>
                    <a:gd name="T91" fmla="*/ 199 h 425"/>
                    <a:gd name="T92" fmla="*/ 219 w 271"/>
                    <a:gd name="T93" fmla="*/ 255 h 425"/>
                    <a:gd name="T94" fmla="*/ 256 w 271"/>
                    <a:gd name="T95" fmla="*/ 218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1" h="425">
                      <a:moveTo>
                        <a:pt x="0" y="425"/>
                      </a:moveTo>
                      <a:lnTo>
                        <a:pt x="139" y="425"/>
                      </a:lnTo>
                      <a:lnTo>
                        <a:pt x="139" y="0"/>
                      </a:lnTo>
                      <a:lnTo>
                        <a:pt x="0" y="0"/>
                      </a:lnTo>
                      <a:lnTo>
                        <a:pt x="0" y="425"/>
                      </a:lnTo>
                      <a:close/>
                      <a:moveTo>
                        <a:pt x="115" y="180"/>
                      </a:moveTo>
                      <a:lnTo>
                        <a:pt x="78" y="180"/>
                      </a:lnTo>
                      <a:lnTo>
                        <a:pt x="78" y="143"/>
                      </a:lnTo>
                      <a:lnTo>
                        <a:pt x="115" y="143"/>
                      </a:lnTo>
                      <a:lnTo>
                        <a:pt x="115" y="180"/>
                      </a:lnTo>
                      <a:close/>
                      <a:moveTo>
                        <a:pt x="22" y="125"/>
                      </a:moveTo>
                      <a:lnTo>
                        <a:pt x="22" y="88"/>
                      </a:lnTo>
                      <a:lnTo>
                        <a:pt x="59" y="88"/>
                      </a:lnTo>
                      <a:lnTo>
                        <a:pt x="59" y="125"/>
                      </a:lnTo>
                      <a:lnTo>
                        <a:pt x="22" y="125"/>
                      </a:lnTo>
                      <a:close/>
                      <a:moveTo>
                        <a:pt x="78" y="125"/>
                      </a:moveTo>
                      <a:lnTo>
                        <a:pt x="78" y="88"/>
                      </a:lnTo>
                      <a:lnTo>
                        <a:pt x="115" y="88"/>
                      </a:lnTo>
                      <a:lnTo>
                        <a:pt x="115" y="125"/>
                      </a:lnTo>
                      <a:lnTo>
                        <a:pt x="78" y="125"/>
                      </a:lnTo>
                      <a:close/>
                      <a:moveTo>
                        <a:pt x="78" y="34"/>
                      </a:moveTo>
                      <a:lnTo>
                        <a:pt x="115" y="34"/>
                      </a:lnTo>
                      <a:lnTo>
                        <a:pt x="115" y="70"/>
                      </a:lnTo>
                      <a:lnTo>
                        <a:pt x="78" y="70"/>
                      </a:lnTo>
                      <a:lnTo>
                        <a:pt x="78" y="34"/>
                      </a:lnTo>
                      <a:close/>
                      <a:moveTo>
                        <a:pt x="22" y="34"/>
                      </a:moveTo>
                      <a:lnTo>
                        <a:pt x="59" y="34"/>
                      </a:lnTo>
                      <a:lnTo>
                        <a:pt x="59" y="70"/>
                      </a:lnTo>
                      <a:lnTo>
                        <a:pt x="22" y="70"/>
                      </a:lnTo>
                      <a:lnTo>
                        <a:pt x="22" y="34"/>
                      </a:lnTo>
                      <a:close/>
                      <a:moveTo>
                        <a:pt x="22" y="143"/>
                      </a:moveTo>
                      <a:lnTo>
                        <a:pt x="59" y="143"/>
                      </a:lnTo>
                      <a:lnTo>
                        <a:pt x="59" y="180"/>
                      </a:lnTo>
                      <a:lnTo>
                        <a:pt x="22" y="180"/>
                      </a:lnTo>
                      <a:lnTo>
                        <a:pt x="22" y="143"/>
                      </a:lnTo>
                      <a:close/>
                      <a:moveTo>
                        <a:pt x="115" y="345"/>
                      </a:moveTo>
                      <a:lnTo>
                        <a:pt x="78" y="345"/>
                      </a:lnTo>
                      <a:lnTo>
                        <a:pt x="78" y="308"/>
                      </a:lnTo>
                      <a:lnTo>
                        <a:pt x="115" y="308"/>
                      </a:lnTo>
                      <a:lnTo>
                        <a:pt x="115" y="345"/>
                      </a:lnTo>
                      <a:close/>
                      <a:moveTo>
                        <a:pt x="22" y="290"/>
                      </a:moveTo>
                      <a:lnTo>
                        <a:pt x="22" y="254"/>
                      </a:lnTo>
                      <a:lnTo>
                        <a:pt x="59" y="254"/>
                      </a:lnTo>
                      <a:lnTo>
                        <a:pt x="59" y="290"/>
                      </a:lnTo>
                      <a:lnTo>
                        <a:pt x="22" y="290"/>
                      </a:lnTo>
                      <a:close/>
                      <a:moveTo>
                        <a:pt x="78" y="290"/>
                      </a:moveTo>
                      <a:lnTo>
                        <a:pt x="78" y="254"/>
                      </a:lnTo>
                      <a:lnTo>
                        <a:pt x="115" y="254"/>
                      </a:lnTo>
                      <a:lnTo>
                        <a:pt x="115" y="290"/>
                      </a:lnTo>
                      <a:lnTo>
                        <a:pt x="78" y="290"/>
                      </a:lnTo>
                      <a:close/>
                      <a:moveTo>
                        <a:pt x="78" y="199"/>
                      </a:moveTo>
                      <a:lnTo>
                        <a:pt x="115" y="199"/>
                      </a:lnTo>
                      <a:lnTo>
                        <a:pt x="115" y="235"/>
                      </a:lnTo>
                      <a:lnTo>
                        <a:pt x="78" y="235"/>
                      </a:lnTo>
                      <a:lnTo>
                        <a:pt x="78" y="199"/>
                      </a:lnTo>
                      <a:close/>
                      <a:moveTo>
                        <a:pt x="22" y="199"/>
                      </a:moveTo>
                      <a:lnTo>
                        <a:pt x="59" y="199"/>
                      </a:lnTo>
                      <a:lnTo>
                        <a:pt x="59" y="235"/>
                      </a:lnTo>
                      <a:lnTo>
                        <a:pt x="22" y="235"/>
                      </a:lnTo>
                      <a:lnTo>
                        <a:pt x="22" y="199"/>
                      </a:lnTo>
                      <a:close/>
                      <a:moveTo>
                        <a:pt x="22" y="308"/>
                      </a:moveTo>
                      <a:lnTo>
                        <a:pt x="59" y="308"/>
                      </a:lnTo>
                      <a:lnTo>
                        <a:pt x="59" y="345"/>
                      </a:lnTo>
                      <a:lnTo>
                        <a:pt x="22" y="345"/>
                      </a:lnTo>
                      <a:lnTo>
                        <a:pt x="22" y="308"/>
                      </a:lnTo>
                      <a:close/>
                      <a:moveTo>
                        <a:pt x="255" y="139"/>
                      </a:moveTo>
                      <a:lnTo>
                        <a:pt x="255" y="95"/>
                      </a:lnTo>
                      <a:lnTo>
                        <a:pt x="235" y="95"/>
                      </a:lnTo>
                      <a:lnTo>
                        <a:pt x="235" y="53"/>
                      </a:lnTo>
                      <a:lnTo>
                        <a:pt x="220" y="53"/>
                      </a:lnTo>
                      <a:lnTo>
                        <a:pt x="220" y="13"/>
                      </a:lnTo>
                      <a:lnTo>
                        <a:pt x="208" y="13"/>
                      </a:lnTo>
                      <a:lnTo>
                        <a:pt x="208" y="53"/>
                      </a:lnTo>
                      <a:lnTo>
                        <a:pt x="194" y="53"/>
                      </a:lnTo>
                      <a:lnTo>
                        <a:pt x="194" y="95"/>
                      </a:lnTo>
                      <a:lnTo>
                        <a:pt x="173" y="95"/>
                      </a:lnTo>
                      <a:lnTo>
                        <a:pt x="173" y="139"/>
                      </a:lnTo>
                      <a:lnTo>
                        <a:pt x="157" y="139"/>
                      </a:lnTo>
                      <a:lnTo>
                        <a:pt x="157" y="425"/>
                      </a:lnTo>
                      <a:lnTo>
                        <a:pt x="271" y="425"/>
                      </a:lnTo>
                      <a:lnTo>
                        <a:pt x="271" y="139"/>
                      </a:lnTo>
                      <a:lnTo>
                        <a:pt x="255" y="139"/>
                      </a:lnTo>
                      <a:close/>
                      <a:moveTo>
                        <a:pt x="213" y="311"/>
                      </a:moveTo>
                      <a:lnTo>
                        <a:pt x="176" y="311"/>
                      </a:lnTo>
                      <a:lnTo>
                        <a:pt x="176" y="274"/>
                      </a:lnTo>
                      <a:lnTo>
                        <a:pt x="213" y="274"/>
                      </a:lnTo>
                      <a:lnTo>
                        <a:pt x="213" y="311"/>
                      </a:lnTo>
                      <a:close/>
                      <a:moveTo>
                        <a:pt x="213" y="199"/>
                      </a:moveTo>
                      <a:lnTo>
                        <a:pt x="176" y="199"/>
                      </a:lnTo>
                      <a:lnTo>
                        <a:pt x="176" y="162"/>
                      </a:lnTo>
                      <a:lnTo>
                        <a:pt x="213" y="162"/>
                      </a:lnTo>
                      <a:lnTo>
                        <a:pt x="213" y="199"/>
                      </a:lnTo>
                      <a:close/>
                      <a:moveTo>
                        <a:pt x="256" y="255"/>
                      </a:moveTo>
                      <a:lnTo>
                        <a:pt x="219" y="255"/>
                      </a:lnTo>
                      <a:lnTo>
                        <a:pt x="219" y="218"/>
                      </a:lnTo>
                      <a:lnTo>
                        <a:pt x="256" y="218"/>
                      </a:lnTo>
                      <a:lnTo>
                        <a:pt x="256" y="25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6714" y="2339452"/>
                <a:ext cx="11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Enterprise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87" name="Group 8"/>
            <p:cNvGrpSpPr>
              <a:grpSpLocks noChangeAspect="1"/>
            </p:cNvGrpSpPr>
            <p:nvPr/>
          </p:nvGrpSpPr>
          <p:grpSpPr bwMode="auto">
            <a:xfrm>
              <a:off x="8764923" y="1167155"/>
              <a:ext cx="313325" cy="322175"/>
              <a:chOff x="4231" y="2587"/>
              <a:chExt cx="310" cy="327"/>
            </a:xfrm>
            <a:solidFill>
              <a:srgbClr val="0070C0"/>
            </a:solidFill>
          </p:grpSpPr>
          <p:sp>
            <p:nvSpPr>
              <p:cNvPr id="188" name="Freeform 9"/>
              <p:cNvSpPr>
                <a:spLocks/>
              </p:cNvSpPr>
              <p:nvPr/>
            </p:nvSpPr>
            <p:spPr bwMode="auto">
              <a:xfrm>
                <a:off x="4310" y="2587"/>
                <a:ext cx="189" cy="203"/>
              </a:xfrm>
              <a:custGeom>
                <a:avLst/>
                <a:gdLst>
                  <a:gd name="T0" fmla="*/ 126 w 332"/>
                  <a:gd name="T1" fmla="*/ 19 h 361"/>
                  <a:gd name="T2" fmla="*/ 22 w 332"/>
                  <a:gd name="T3" fmla="*/ 216 h 361"/>
                  <a:gd name="T4" fmla="*/ 206 w 332"/>
                  <a:gd name="T5" fmla="*/ 341 h 361"/>
                  <a:gd name="T6" fmla="*/ 310 w 332"/>
                  <a:gd name="T7" fmla="*/ 144 h 361"/>
                  <a:gd name="T8" fmla="*/ 126 w 332"/>
                  <a:gd name="T9" fmla="*/ 19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61">
                    <a:moveTo>
                      <a:pt x="126" y="19"/>
                    </a:moveTo>
                    <a:cubicBezTo>
                      <a:pt x="46" y="39"/>
                      <a:pt x="0" y="127"/>
                      <a:pt x="22" y="216"/>
                    </a:cubicBezTo>
                    <a:cubicBezTo>
                      <a:pt x="44" y="305"/>
                      <a:pt x="126" y="361"/>
                      <a:pt x="206" y="341"/>
                    </a:cubicBezTo>
                    <a:cubicBezTo>
                      <a:pt x="285" y="321"/>
                      <a:pt x="332" y="233"/>
                      <a:pt x="310" y="144"/>
                    </a:cubicBezTo>
                    <a:cubicBezTo>
                      <a:pt x="288" y="55"/>
                      <a:pt x="205" y="0"/>
                      <a:pt x="126" y="19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0"/>
              <p:cNvSpPr>
                <a:spLocks/>
              </p:cNvSpPr>
              <p:nvPr/>
            </p:nvSpPr>
            <p:spPr bwMode="auto">
              <a:xfrm>
                <a:off x="4231" y="2782"/>
                <a:ext cx="310" cy="132"/>
              </a:xfrm>
              <a:custGeom>
                <a:avLst/>
                <a:gdLst>
                  <a:gd name="T0" fmla="*/ 435 w 544"/>
                  <a:gd name="T1" fmla="*/ 18 h 234"/>
                  <a:gd name="T2" fmla="*/ 381 w 544"/>
                  <a:gd name="T3" fmla="*/ 56 h 234"/>
                  <a:gd name="T4" fmla="*/ 271 w 544"/>
                  <a:gd name="T5" fmla="*/ 56 h 234"/>
                  <a:gd name="T6" fmla="*/ 143 w 544"/>
                  <a:gd name="T7" fmla="*/ 0 h 234"/>
                  <a:gd name="T8" fmla="*/ 0 w 544"/>
                  <a:gd name="T9" fmla="*/ 234 h 234"/>
                  <a:gd name="T10" fmla="*/ 544 w 544"/>
                  <a:gd name="T11" fmla="*/ 234 h 234"/>
                  <a:gd name="T12" fmla="*/ 508 w 544"/>
                  <a:gd name="T13" fmla="*/ 86 h 234"/>
                  <a:gd name="T14" fmla="*/ 435 w 544"/>
                  <a:gd name="T15" fmla="*/ 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4" h="234">
                    <a:moveTo>
                      <a:pt x="435" y="18"/>
                    </a:moveTo>
                    <a:cubicBezTo>
                      <a:pt x="420" y="17"/>
                      <a:pt x="403" y="46"/>
                      <a:pt x="381" y="56"/>
                    </a:cubicBezTo>
                    <a:cubicBezTo>
                      <a:pt x="359" y="66"/>
                      <a:pt x="335" y="87"/>
                      <a:pt x="271" y="56"/>
                    </a:cubicBezTo>
                    <a:cubicBezTo>
                      <a:pt x="207" y="25"/>
                      <a:pt x="197" y="0"/>
                      <a:pt x="143" y="0"/>
                    </a:cubicBezTo>
                    <a:cubicBezTo>
                      <a:pt x="89" y="0"/>
                      <a:pt x="2" y="95"/>
                      <a:pt x="0" y="234"/>
                    </a:cubicBezTo>
                    <a:lnTo>
                      <a:pt x="544" y="234"/>
                    </a:lnTo>
                    <a:cubicBezTo>
                      <a:pt x="543" y="234"/>
                      <a:pt x="538" y="139"/>
                      <a:pt x="508" y="86"/>
                    </a:cubicBezTo>
                    <a:cubicBezTo>
                      <a:pt x="470" y="20"/>
                      <a:pt x="450" y="19"/>
                      <a:pt x="435" y="1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0" name="TextBox 189"/>
            <p:cNvSpPr txBox="1"/>
            <p:nvPr/>
          </p:nvSpPr>
          <p:spPr>
            <a:xfrm>
              <a:off x="8322913" y="740157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Consumer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6871374" y="539955"/>
              <a:ext cx="1276350" cy="1114018"/>
              <a:chOff x="49362" y="2339452"/>
              <a:chExt cx="1146661" cy="1114018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173673" y="2356224"/>
                <a:ext cx="992187" cy="1097246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3" name="Group 4"/>
              <p:cNvGrpSpPr>
                <a:grpSpLocks noChangeAspect="1"/>
              </p:cNvGrpSpPr>
              <p:nvPr/>
            </p:nvGrpSpPr>
            <p:grpSpPr bwMode="auto">
              <a:xfrm>
                <a:off x="445134" y="2709689"/>
                <a:ext cx="449263" cy="698500"/>
                <a:chOff x="158" y="1549"/>
                <a:chExt cx="283" cy="440"/>
              </a:xfrm>
            </p:grpSpPr>
            <p:sp>
              <p:nvSpPr>
                <p:cNvPr id="19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58" y="1549"/>
                  <a:ext cx="283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5"/>
                <p:cNvSpPr>
                  <a:spLocks noEditPoints="1"/>
                </p:cNvSpPr>
                <p:nvPr/>
              </p:nvSpPr>
              <p:spPr bwMode="auto">
                <a:xfrm>
                  <a:off x="167" y="1558"/>
                  <a:ext cx="271" cy="425"/>
                </a:xfrm>
                <a:custGeom>
                  <a:avLst/>
                  <a:gdLst>
                    <a:gd name="T0" fmla="*/ 139 w 271"/>
                    <a:gd name="T1" fmla="*/ 425 h 425"/>
                    <a:gd name="T2" fmla="*/ 0 w 271"/>
                    <a:gd name="T3" fmla="*/ 0 h 425"/>
                    <a:gd name="T4" fmla="*/ 115 w 271"/>
                    <a:gd name="T5" fmla="*/ 180 h 425"/>
                    <a:gd name="T6" fmla="*/ 78 w 271"/>
                    <a:gd name="T7" fmla="*/ 143 h 425"/>
                    <a:gd name="T8" fmla="*/ 115 w 271"/>
                    <a:gd name="T9" fmla="*/ 180 h 425"/>
                    <a:gd name="T10" fmla="*/ 22 w 271"/>
                    <a:gd name="T11" fmla="*/ 88 h 425"/>
                    <a:gd name="T12" fmla="*/ 59 w 271"/>
                    <a:gd name="T13" fmla="*/ 125 h 425"/>
                    <a:gd name="T14" fmla="*/ 78 w 271"/>
                    <a:gd name="T15" fmla="*/ 125 h 425"/>
                    <a:gd name="T16" fmla="*/ 115 w 271"/>
                    <a:gd name="T17" fmla="*/ 88 h 425"/>
                    <a:gd name="T18" fmla="*/ 78 w 271"/>
                    <a:gd name="T19" fmla="*/ 125 h 425"/>
                    <a:gd name="T20" fmla="*/ 115 w 271"/>
                    <a:gd name="T21" fmla="*/ 34 h 425"/>
                    <a:gd name="T22" fmla="*/ 78 w 271"/>
                    <a:gd name="T23" fmla="*/ 70 h 425"/>
                    <a:gd name="T24" fmla="*/ 22 w 271"/>
                    <a:gd name="T25" fmla="*/ 34 h 425"/>
                    <a:gd name="T26" fmla="*/ 59 w 271"/>
                    <a:gd name="T27" fmla="*/ 70 h 425"/>
                    <a:gd name="T28" fmla="*/ 22 w 271"/>
                    <a:gd name="T29" fmla="*/ 34 h 425"/>
                    <a:gd name="T30" fmla="*/ 59 w 271"/>
                    <a:gd name="T31" fmla="*/ 143 h 425"/>
                    <a:gd name="T32" fmla="*/ 22 w 271"/>
                    <a:gd name="T33" fmla="*/ 180 h 425"/>
                    <a:gd name="T34" fmla="*/ 115 w 271"/>
                    <a:gd name="T35" fmla="*/ 345 h 425"/>
                    <a:gd name="T36" fmla="*/ 78 w 271"/>
                    <a:gd name="T37" fmla="*/ 308 h 425"/>
                    <a:gd name="T38" fmla="*/ 115 w 271"/>
                    <a:gd name="T39" fmla="*/ 345 h 425"/>
                    <a:gd name="T40" fmla="*/ 22 w 271"/>
                    <a:gd name="T41" fmla="*/ 254 h 425"/>
                    <a:gd name="T42" fmla="*/ 59 w 271"/>
                    <a:gd name="T43" fmla="*/ 290 h 425"/>
                    <a:gd name="T44" fmla="*/ 78 w 271"/>
                    <a:gd name="T45" fmla="*/ 290 h 425"/>
                    <a:gd name="T46" fmla="*/ 115 w 271"/>
                    <a:gd name="T47" fmla="*/ 254 h 425"/>
                    <a:gd name="T48" fmla="*/ 78 w 271"/>
                    <a:gd name="T49" fmla="*/ 290 h 425"/>
                    <a:gd name="T50" fmla="*/ 115 w 271"/>
                    <a:gd name="T51" fmla="*/ 199 h 425"/>
                    <a:gd name="T52" fmla="*/ 78 w 271"/>
                    <a:gd name="T53" fmla="*/ 235 h 425"/>
                    <a:gd name="T54" fmla="*/ 22 w 271"/>
                    <a:gd name="T55" fmla="*/ 199 h 425"/>
                    <a:gd name="T56" fmla="*/ 59 w 271"/>
                    <a:gd name="T57" fmla="*/ 235 h 425"/>
                    <a:gd name="T58" fmla="*/ 22 w 271"/>
                    <a:gd name="T59" fmla="*/ 199 h 425"/>
                    <a:gd name="T60" fmla="*/ 59 w 271"/>
                    <a:gd name="T61" fmla="*/ 308 h 425"/>
                    <a:gd name="T62" fmla="*/ 22 w 271"/>
                    <a:gd name="T63" fmla="*/ 345 h 425"/>
                    <a:gd name="T64" fmla="*/ 255 w 271"/>
                    <a:gd name="T65" fmla="*/ 139 h 425"/>
                    <a:gd name="T66" fmla="*/ 235 w 271"/>
                    <a:gd name="T67" fmla="*/ 95 h 425"/>
                    <a:gd name="T68" fmla="*/ 220 w 271"/>
                    <a:gd name="T69" fmla="*/ 53 h 425"/>
                    <a:gd name="T70" fmla="*/ 208 w 271"/>
                    <a:gd name="T71" fmla="*/ 13 h 425"/>
                    <a:gd name="T72" fmla="*/ 194 w 271"/>
                    <a:gd name="T73" fmla="*/ 53 h 425"/>
                    <a:gd name="T74" fmla="*/ 173 w 271"/>
                    <a:gd name="T75" fmla="*/ 95 h 425"/>
                    <a:gd name="T76" fmla="*/ 157 w 271"/>
                    <a:gd name="T77" fmla="*/ 139 h 425"/>
                    <a:gd name="T78" fmla="*/ 271 w 271"/>
                    <a:gd name="T79" fmla="*/ 425 h 425"/>
                    <a:gd name="T80" fmla="*/ 255 w 271"/>
                    <a:gd name="T81" fmla="*/ 139 h 425"/>
                    <a:gd name="T82" fmla="*/ 176 w 271"/>
                    <a:gd name="T83" fmla="*/ 311 h 425"/>
                    <a:gd name="T84" fmla="*/ 213 w 271"/>
                    <a:gd name="T85" fmla="*/ 274 h 425"/>
                    <a:gd name="T86" fmla="*/ 213 w 271"/>
                    <a:gd name="T87" fmla="*/ 199 h 425"/>
                    <a:gd name="T88" fmla="*/ 176 w 271"/>
                    <a:gd name="T89" fmla="*/ 162 h 425"/>
                    <a:gd name="T90" fmla="*/ 213 w 271"/>
                    <a:gd name="T91" fmla="*/ 199 h 425"/>
                    <a:gd name="T92" fmla="*/ 219 w 271"/>
                    <a:gd name="T93" fmla="*/ 255 h 425"/>
                    <a:gd name="T94" fmla="*/ 256 w 271"/>
                    <a:gd name="T95" fmla="*/ 218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71" h="425">
                      <a:moveTo>
                        <a:pt x="0" y="425"/>
                      </a:moveTo>
                      <a:lnTo>
                        <a:pt x="139" y="425"/>
                      </a:lnTo>
                      <a:lnTo>
                        <a:pt x="139" y="0"/>
                      </a:lnTo>
                      <a:lnTo>
                        <a:pt x="0" y="0"/>
                      </a:lnTo>
                      <a:lnTo>
                        <a:pt x="0" y="425"/>
                      </a:lnTo>
                      <a:close/>
                      <a:moveTo>
                        <a:pt x="115" y="180"/>
                      </a:moveTo>
                      <a:lnTo>
                        <a:pt x="78" y="180"/>
                      </a:lnTo>
                      <a:lnTo>
                        <a:pt x="78" y="143"/>
                      </a:lnTo>
                      <a:lnTo>
                        <a:pt x="115" y="143"/>
                      </a:lnTo>
                      <a:lnTo>
                        <a:pt x="115" y="180"/>
                      </a:lnTo>
                      <a:close/>
                      <a:moveTo>
                        <a:pt x="22" y="125"/>
                      </a:moveTo>
                      <a:lnTo>
                        <a:pt x="22" y="88"/>
                      </a:lnTo>
                      <a:lnTo>
                        <a:pt x="59" y="88"/>
                      </a:lnTo>
                      <a:lnTo>
                        <a:pt x="59" y="125"/>
                      </a:lnTo>
                      <a:lnTo>
                        <a:pt x="22" y="125"/>
                      </a:lnTo>
                      <a:close/>
                      <a:moveTo>
                        <a:pt x="78" y="125"/>
                      </a:moveTo>
                      <a:lnTo>
                        <a:pt x="78" y="88"/>
                      </a:lnTo>
                      <a:lnTo>
                        <a:pt x="115" y="88"/>
                      </a:lnTo>
                      <a:lnTo>
                        <a:pt x="115" y="125"/>
                      </a:lnTo>
                      <a:lnTo>
                        <a:pt x="78" y="125"/>
                      </a:lnTo>
                      <a:close/>
                      <a:moveTo>
                        <a:pt x="78" y="34"/>
                      </a:moveTo>
                      <a:lnTo>
                        <a:pt x="115" y="34"/>
                      </a:lnTo>
                      <a:lnTo>
                        <a:pt x="115" y="70"/>
                      </a:lnTo>
                      <a:lnTo>
                        <a:pt x="78" y="70"/>
                      </a:lnTo>
                      <a:lnTo>
                        <a:pt x="78" y="34"/>
                      </a:lnTo>
                      <a:close/>
                      <a:moveTo>
                        <a:pt x="22" y="34"/>
                      </a:moveTo>
                      <a:lnTo>
                        <a:pt x="59" y="34"/>
                      </a:lnTo>
                      <a:lnTo>
                        <a:pt x="59" y="70"/>
                      </a:lnTo>
                      <a:lnTo>
                        <a:pt x="22" y="70"/>
                      </a:lnTo>
                      <a:lnTo>
                        <a:pt x="22" y="34"/>
                      </a:lnTo>
                      <a:close/>
                      <a:moveTo>
                        <a:pt x="22" y="143"/>
                      </a:moveTo>
                      <a:lnTo>
                        <a:pt x="59" y="143"/>
                      </a:lnTo>
                      <a:lnTo>
                        <a:pt x="59" y="180"/>
                      </a:lnTo>
                      <a:lnTo>
                        <a:pt x="22" y="180"/>
                      </a:lnTo>
                      <a:lnTo>
                        <a:pt x="22" y="143"/>
                      </a:lnTo>
                      <a:close/>
                      <a:moveTo>
                        <a:pt x="115" y="345"/>
                      </a:moveTo>
                      <a:lnTo>
                        <a:pt x="78" y="345"/>
                      </a:lnTo>
                      <a:lnTo>
                        <a:pt x="78" y="308"/>
                      </a:lnTo>
                      <a:lnTo>
                        <a:pt x="115" y="308"/>
                      </a:lnTo>
                      <a:lnTo>
                        <a:pt x="115" y="345"/>
                      </a:lnTo>
                      <a:close/>
                      <a:moveTo>
                        <a:pt x="22" y="290"/>
                      </a:moveTo>
                      <a:lnTo>
                        <a:pt x="22" y="254"/>
                      </a:lnTo>
                      <a:lnTo>
                        <a:pt x="59" y="254"/>
                      </a:lnTo>
                      <a:lnTo>
                        <a:pt x="59" y="290"/>
                      </a:lnTo>
                      <a:lnTo>
                        <a:pt x="22" y="290"/>
                      </a:lnTo>
                      <a:close/>
                      <a:moveTo>
                        <a:pt x="78" y="290"/>
                      </a:moveTo>
                      <a:lnTo>
                        <a:pt x="78" y="254"/>
                      </a:lnTo>
                      <a:lnTo>
                        <a:pt x="115" y="254"/>
                      </a:lnTo>
                      <a:lnTo>
                        <a:pt x="115" y="290"/>
                      </a:lnTo>
                      <a:lnTo>
                        <a:pt x="78" y="290"/>
                      </a:lnTo>
                      <a:close/>
                      <a:moveTo>
                        <a:pt x="78" y="199"/>
                      </a:moveTo>
                      <a:lnTo>
                        <a:pt x="115" y="199"/>
                      </a:lnTo>
                      <a:lnTo>
                        <a:pt x="115" y="235"/>
                      </a:lnTo>
                      <a:lnTo>
                        <a:pt x="78" y="235"/>
                      </a:lnTo>
                      <a:lnTo>
                        <a:pt x="78" y="199"/>
                      </a:lnTo>
                      <a:close/>
                      <a:moveTo>
                        <a:pt x="22" y="199"/>
                      </a:moveTo>
                      <a:lnTo>
                        <a:pt x="59" y="199"/>
                      </a:lnTo>
                      <a:lnTo>
                        <a:pt x="59" y="235"/>
                      </a:lnTo>
                      <a:lnTo>
                        <a:pt x="22" y="235"/>
                      </a:lnTo>
                      <a:lnTo>
                        <a:pt x="22" y="199"/>
                      </a:lnTo>
                      <a:close/>
                      <a:moveTo>
                        <a:pt x="22" y="308"/>
                      </a:moveTo>
                      <a:lnTo>
                        <a:pt x="59" y="308"/>
                      </a:lnTo>
                      <a:lnTo>
                        <a:pt x="59" y="345"/>
                      </a:lnTo>
                      <a:lnTo>
                        <a:pt x="22" y="345"/>
                      </a:lnTo>
                      <a:lnTo>
                        <a:pt x="22" y="308"/>
                      </a:lnTo>
                      <a:close/>
                      <a:moveTo>
                        <a:pt x="255" y="139"/>
                      </a:moveTo>
                      <a:lnTo>
                        <a:pt x="255" y="95"/>
                      </a:lnTo>
                      <a:lnTo>
                        <a:pt x="235" y="95"/>
                      </a:lnTo>
                      <a:lnTo>
                        <a:pt x="235" y="53"/>
                      </a:lnTo>
                      <a:lnTo>
                        <a:pt x="220" y="53"/>
                      </a:lnTo>
                      <a:lnTo>
                        <a:pt x="220" y="13"/>
                      </a:lnTo>
                      <a:lnTo>
                        <a:pt x="208" y="13"/>
                      </a:lnTo>
                      <a:lnTo>
                        <a:pt x="208" y="53"/>
                      </a:lnTo>
                      <a:lnTo>
                        <a:pt x="194" y="53"/>
                      </a:lnTo>
                      <a:lnTo>
                        <a:pt x="194" y="95"/>
                      </a:lnTo>
                      <a:lnTo>
                        <a:pt x="173" y="95"/>
                      </a:lnTo>
                      <a:lnTo>
                        <a:pt x="173" y="139"/>
                      </a:lnTo>
                      <a:lnTo>
                        <a:pt x="157" y="139"/>
                      </a:lnTo>
                      <a:lnTo>
                        <a:pt x="157" y="425"/>
                      </a:lnTo>
                      <a:lnTo>
                        <a:pt x="271" y="425"/>
                      </a:lnTo>
                      <a:lnTo>
                        <a:pt x="271" y="139"/>
                      </a:lnTo>
                      <a:lnTo>
                        <a:pt x="255" y="139"/>
                      </a:lnTo>
                      <a:close/>
                      <a:moveTo>
                        <a:pt x="213" y="311"/>
                      </a:moveTo>
                      <a:lnTo>
                        <a:pt x="176" y="311"/>
                      </a:lnTo>
                      <a:lnTo>
                        <a:pt x="176" y="274"/>
                      </a:lnTo>
                      <a:lnTo>
                        <a:pt x="213" y="274"/>
                      </a:lnTo>
                      <a:lnTo>
                        <a:pt x="213" y="311"/>
                      </a:lnTo>
                      <a:close/>
                      <a:moveTo>
                        <a:pt x="213" y="199"/>
                      </a:moveTo>
                      <a:lnTo>
                        <a:pt x="176" y="199"/>
                      </a:lnTo>
                      <a:lnTo>
                        <a:pt x="176" y="162"/>
                      </a:lnTo>
                      <a:lnTo>
                        <a:pt x="213" y="162"/>
                      </a:lnTo>
                      <a:lnTo>
                        <a:pt x="213" y="199"/>
                      </a:lnTo>
                      <a:close/>
                      <a:moveTo>
                        <a:pt x="256" y="255"/>
                      </a:moveTo>
                      <a:lnTo>
                        <a:pt x="219" y="255"/>
                      </a:lnTo>
                      <a:lnTo>
                        <a:pt x="219" y="218"/>
                      </a:lnTo>
                      <a:lnTo>
                        <a:pt x="256" y="218"/>
                      </a:lnTo>
                      <a:lnTo>
                        <a:pt x="256" y="25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" name="TextBox 193"/>
              <p:cNvSpPr txBox="1"/>
              <p:nvPr/>
            </p:nvSpPr>
            <p:spPr>
              <a:xfrm>
                <a:off x="49362" y="2339452"/>
                <a:ext cx="11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Enterprise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229" name="Straight Connector 228"/>
            <p:cNvCxnSpPr>
              <a:stCxn id="182" idx="2"/>
            </p:cNvCxnSpPr>
            <p:nvPr/>
          </p:nvCxnSpPr>
          <p:spPr>
            <a:xfrm flipH="1">
              <a:off x="6184900" y="1661987"/>
              <a:ext cx="6733" cy="174620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/>
            <p:cNvSpPr txBox="1"/>
            <p:nvPr/>
          </p:nvSpPr>
          <p:spPr>
            <a:xfrm rot="5400000">
              <a:off x="5586538" y="2355190"/>
              <a:ext cx="1697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Private Network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35" name="Straight Connector 234"/>
            <p:cNvCxnSpPr/>
            <p:nvPr/>
          </p:nvCxnSpPr>
          <p:spPr>
            <a:xfrm>
              <a:off x="8870347" y="2712931"/>
              <a:ext cx="0" cy="695258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192" idx="2"/>
            </p:cNvCxnSpPr>
            <p:nvPr/>
          </p:nvCxnSpPr>
          <p:spPr>
            <a:xfrm>
              <a:off x="7561945" y="1653973"/>
              <a:ext cx="1308400" cy="1043869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8870346" y="1646117"/>
              <a:ext cx="24198" cy="1063430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8870347" y="1637040"/>
              <a:ext cx="1195479" cy="1072507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243619" y="2293218"/>
              <a:ext cx="945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Internet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840658" y="5678715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Datacenter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6739" y="6033427"/>
            <a:ext cx="229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Cloud Service Provider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74473" y="2142836"/>
            <a:ext cx="1132266" cy="126538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1767583" y="1889054"/>
            <a:ext cx="369287" cy="166867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224981" y="1284274"/>
            <a:ext cx="1657695" cy="2239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22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3" grpId="0" animBg="1"/>
      <p:bldP spid="15" grpId="0"/>
      <p:bldP spid="181" grpId="0" animBg="1"/>
      <p:bldP spid="234" grpId="0"/>
      <p:bldP spid="19" grpId="0"/>
      <p:bldP spid="237" grpId="0"/>
      <p:bldP spid="245" grpId="0"/>
      <p:bldP spid="227" grpId="0"/>
      <p:bldP spid="49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53460" y="1365230"/>
            <a:ext cx="6414500" cy="4473212"/>
          </a:xfrm>
        </p:spPr>
        <p:txBody>
          <a:bodyPr/>
          <a:lstStyle/>
          <a:p>
            <a:r>
              <a:rPr lang="en-US" sz="3600" dirty="0" smtClean="0"/>
              <a:t>CSA periodically surveys industry experts to identify top cloud computing threats</a:t>
            </a:r>
          </a:p>
          <a:p>
            <a:r>
              <a:rPr lang="en-US" sz="3600" dirty="0" smtClean="0"/>
              <a:t>First report published in 2010</a:t>
            </a:r>
          </a:p>
          <a:p>
            <a:pPr lvl="1"/>
            <a:r>
              <a:rPr lang="en-US" sz="2000" dirty="0" smtClean="0"/>
              <a:t>Seven top threats</a:t>
            </a:r>
          </a:p>
          <a:p>
            <a:r>
              <a:rPr lang="en-US" sz="3600" dirty="0" smtClean="0"/>
              <a:t>Most recent report published in February 2013</a:t>
            </a:r>
          </a:p>
          <a:p>
            <a:pPr lvl="1"/>
            <a:r>
              <a:rPr lang="en-US" sz="2000" dirty="0" smtClean="0"/>
              <a:t>Nine top threats</a:t>
            </a:r>
          </a:p>
          <a:p>
            <a:pPr lvl="1"/>
            <a:r>
              <a:rPr lang="en-US" sz="2000" dirty="0" smtClean="0"/>
              <a:t>So close to a top ten list…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Cloud Security Alliance “Notorious Nine”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760710" y="1019175"/>
            <a:ext cx="7793081" cy="5661219"/>
            <a:chOff x="3760710" y="1019175"/>
            <a:chExt cx="7793081" cy="56612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2544" y="1019175"/>
              <a:ext cx="4161247" cy="52180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760710" y="6311062"/>
              <a:ext cx="5373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https://cloudsecurityalliance.org/research/top-threats/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85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shared code defines the surface area exposed to </a:t>
            </a:r>
            <a:r>
              <a:rPr lang="en-US" dirty="0" smtClean="0"/>
              <a:t>customers:</a:t>
            </a:r>
            <a:endParaRPr lang="en-US" dirty="0"/>
          </a:p>
          <a:p>
            <a:pPr lvl="1"/>
            <a:r>
              <a:rPr lang="en-US" dirty="0" smtClean="0"/>
              <a:t>CPU firmware/microcode</a:t>
            </a:r>
          </a:p>
          <a:p>
            <a:pPr lvl="1"/>
            <a:r>
              <a:rPr lang="en-US" dirty="0" smtClean="0"/>
              <a:t>Hypervisor</a:t>
            </a:r>
          </a:p>
          <a:p>
            <a:pPr lvl="1"/>
            <a:r>
              <a:rPr lang="en-US" dirty="0" smtClean="0"/>
              <a:t>Web server</a:t>
            </a:r>
          </a:p>
          <a:p>
            <a:pPr lvl="1"/>
            <a:r>
              <a:rPr lang="en-US" dirty="0" smtClean="0"/>
              <a:t>API support libraries</a:t>
            </a:r>
          </a:p>
          <a:p>
            <a:pPr lvl="1"/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10. Shared Technology Issues: Exposed Software</a:t>
            </a:r>
            <a:endParaRPr lang="en-US" sz="44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4203503" y="1923648"/>
            <a:ext cx="7512596" cy="4224233"/>
            <a:chOff x="5720" y="765"/>
            <a:chExt cx="1660" cy="1079"/>
          </a:xfrm>
        </p:grpSpPr>
        <p:sp>
          <p:nvSpPr>
            <p:cNvPr id="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720" y="765"/>
              <a:ext cx="16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753" y="798"/>
              <a:ext cx="1627" cy="1015"/>
            </a:xfrm>
            <a:custGeom>
              <a:avLst/>
              <a:gdLst>
                <a:gd name="T0" fmla="*/ 800 w 800"/>
                <a:gd name="T1" fmla="*/ 404 h 497"/>
                <a:gd name="T2" fmla="*/ 707 w 800"/>
                <a:gd name="T3" fmla="*/ 312 h 497"/>
                <a:gd name="T4" fmla="*/ 696 w 800"/>
                <a:gd name="T5" fmla="*/ 312 h 497"/>
                <a:gd name="T6" fmla="*/ 705 w 800"/>
                <a:gd name="T7" fmla="*/ 247 h 497"/>
                <a:gd name="T8" fmla="*/ 458 w 800"/>
                <a:gd name="T9" fmla="*/ 0 h 497"/>
                <a:gd name="T10" fmla="*/ 224 w 800"/>
                <a:gd name="T11" fmla="*/ 169 h 497"/>
                <a:gd name="T12" fmla="*/ 169 w 800"/>
                <a:gd name="T13" fmla="*/ 159 h 497"/>
                <a:gd name="T14" fmla="*/ 0 w 800"/>
                <a:gd name="T15" fmla="*/ 328 h 497"/>
                <a:gd name="T16" fmla="*/ 169 w 800"/>
                <a:gd name="T17" fmla="*/ 497 h 497"/>
                <a:gd name="T18" fmla="*/ 169 w 800"/>
                <a:gd name="T19" fmla="*/ 497 h 497"/>
                <a:gd name="T20" fmla="*/ 169 w 800"/>
                <a:gd name="T21" fmla="*/ 497 h 497"/>
                <a:gd name="T22" fmla="*/ 715 w 800"/>
                <a:gd name="T23" fmla="*/ 497 h 497"/>
                <a:gd name="T24" fmla="*/ 715 w 800"/>
                <a:gd name="T25" fmla="*/ 496 h 497"/>
                <a:gd name="T26" fmla="*/ 800 w 800"/>
                <a:gd name="T27" fmla="*/ 40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497">
                  <a:moveTo>
                    <a:pt x="800" y="404"/>
                  </a:moveTo>
                  <a:cubicBezTo>
                    <a:pt x="800" y="353"/>
                    <a:pt x="758" y="312"/>
                    <a:pt x="707" y="312"/>
                  </a:cubicBezTo>
                  <a:cubicBezTo>
                    <a:pt x="703" y="312"/>
                    <a:pt x="700" y="312"/>
                    <a:pt x="696" y="312"/>
                  </a:cubicBezTo>
                  <a:cubicBezTo>
                    <a:pt x="702" y="292"/>
                    <a:pt x="705" y="270"/>
                    <a:pt x="705" y="247"/>
                  </a:cubicBezTo>
                  <a:cubicBezTo>
                    <a:pt x="705" y="111"/>
                    <a:pt x="594" y="0"/>
                    <a:pt x="458" y="0"/>
                  </a:cubicBezTo>
                  <a:cubicBezTo>
                    <a:pt x="349" y="0"/>
                    <a:pt x="257" y="71"/>
                    <a:pt x="224" y="169"/>
                  </a:cubicBezTo>
                  <a:cubicBezTo>
                    <a:pt x="207" y="163"/>
                    <a:pt x="188" y="159"/>
                    <a:pt x="169" y="159"/>
                  </a:cubicBezTo>
                  <a:cubicBezTo>
                    <a:pt x="76" y="159"/>
                    <a:pt x="0" y="235"/>
                    <a:pt x="0" y="328"/>
                  </a:cubicBezTo>
                  <a:cubicBezTo>
                    <a:pt x="0" y="421"/>
                    <a:pt x="76" y="497"/>
                    <a:pt x="169" y="497"/>
                  </a:cubicBezTo>
                  <a:cubicBezTo>
                    <a:pt x="169" y="497"/>
                    <a:pt x="169" y="497"/>
                    <a:pt x="169" y="497"/>
                  </a:cubicBezTo>
                  <a:lnTo>
                    <a:pt x="169" y="497"/>
                  </a:lnTo>
                  <a:lnTo>
                    <a:pt x="715" y="497"/>
                  </a:lnTo>
                  <a:lnTo>
                    <a:pt x="715" y="496"/>
                  </a:lnTo>
                  <a:cubicBezTo>
                    <a:pt x="762" y="492"/>
                    <a:pt x="800" y="453"/>
                    <a:pt x="800" y="404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63674" y="4859506"/>
            <a:ext cx="5041900" cy="833839"/>
            <a:chOff x="5936268" y="4927600"/>
            <a:chExt cx="5290532" cy="833839"/>
          </a:xfrm>
        </p:grpSpPr>
        <p:sp>
          <p:nvSpPr>
            <p:cNvPr id="11" name="Rectangle 10"/>
            <p:cNvSpPr/>
            <p:nvPr/>
          </p:nvSpPr>
          <p:spPr>
            <a:xfrm>
              <a:off x="5936268" y="4927600"/>
              <a:ext cx="5290532" cy="8338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7"/>
            <p:cNvGrpSpPr>
              <a:grpSpLocks noChangeAspect="1"/>
            </p:cNvGrpSpPr>
            <p:nvPr/>
          </p:nvGrpSpPr>
          <p:grpSpPr bwMode="auto">
            <a:xfrm>
              <a:off x="6014997" y="5031744"/>
              <a:ext cx="619125" cy="628650"/>
              <a:chOff x="6355" y="2285"/>
              <a:chExt cx="390" cy="396"/>
            </a:xfrm>
          </p:grpSpPr>
          <p:sp>
            <p:nvSpPr>
              <p:cNvPr id="84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7"/>
            <p:cNvGrpSpPr>
              <a:grpSpLocks noChangeAspect="1"/>
            </p:cNvGrpSpPr>
            <p:nvPr/>
          </p:nvGrpSpPr>
          <p:grpSpPr bwMode="auto">
            <a:xfrm>
              <a:off x="6748043" y="5031744"/>
              <a:ext cx="619125" cy="628650"/>
              <a:chOff x="6355" y="2285"/>
              <a:chExt cx="390" cy="396"/>
            </a:xfrm>
          </p:grpSpPr>
          <p:sp>
            <p:nvSpPr>
              <p:cNvPr id="80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7"/>
            <p:cNvGrpSpPr>
              <a:grpSpLocks noChangeAspect="1"/>
            </p:cNvGrpSpPr>
            <p:nvPr/>
          </p:nvGrpSpPr>
          <p:grpSpPr bwMode="auto">
            <a:xfrm>
              <a:off x="7451163" y="5026982"/>
              <a:ext cx="619125" cy="628650"/>
              <a:chOff x="6355" y="2285"/>
              <a:chExt cx="390" cy="396"/>
            </a:xfrm>
          </p:grpSpPr>
          <p:sp>
            <p:nvSpPr>
              <p:cNvPr id="76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"/>
            <p:cNvGrpSpPr>
              <a:grpSpLocks noChangeAspect="1"/>
            </p:cNvGrpSpPr>
            <p:nvPr/>
          </p:nvGrpSpPr>
          <p:grpSpPr bwMode="auto">
            <a:xfrm>
              <a:off x="8184209" y="5026982"/>
              <a:ext cx="619125" cy="628650"/>
              <a:chOff x="6355" y="2285"/>
              <a:chExt cx="390" cy="396"/>
            </a:xfrm>
          </p:grpSpPr>
          <p:sp>
            <p:nvSpPr>
              <p:cNvPr id="72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355" y="2285"/>
                <a:ext cx="390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6364" y="2561"/>
                <a:ext cx="378" cy="117"/>
              </a:xfrm>
              <a:custGeom>
                <a:avLst/>
                <a:gdLst>
                  <a:gd name="T0" fmla="*/ 640 w 666"/>
                  <a:gd name="T1" fmla="*/ 0 h 208"/>
                  <a:gd name="T2" fmla="*/ 27 w 666"/>
                  <a:gd name="T3" fmla="*/ 0 h 208"/>
                  <a:gd name="T4" fmla="*/ 0 w 666"/>
                  <a:gd name="T5" fmla="*/ 26 h 208"/>
                  <a:gd name="T6" fmla="*/ 0 w 666"/>
                  <a:gd name="T7" fmla="*/ 182 h 208"/>
                  <a:gd name="T8" fmla="*/ 27 w 666"/>
                  <a:gd name="T9" fmla="*/ 208 h 208"/>
                  <a:gd name="T10" fmla="*/ 640 w 666"/>
                  <a:gd name="T11" fmla="*/ 208 h 208"/>
                  <a:gd name="T12" fmla="*/ 666 w 666"/>
                  <a:gd name="T13" fmla="*/ 182 h 208"/>
                  <a:gd name="T14" fmla="*/ 666 w 666"/>
                  <a:gd name="T15" fmla="*/ 26 h 208"/>
                  <a:gd name="T16" fmla="*/ 640 w 666"/>
                  <a:gd name="T17" fmla="*/ 0 h 208"/>
                  <a:gd name="T18" fmla="*/ 57 w 666"/>
                  <a:gd name="T19" fmla="*/ 182 h 208"/>
                  <a:gd name="T20" fmla="*/ 34 w 666"/>
                  <a:gd name="T21" fmla="*/ 158 h 208"/>
                  <a:gd name="T22" fmla="*/ 57 w 666"/>
                  <a:gd name="T23" fmla="*/ 135 h 208"/>
                  <a:gd name="T24" fmla="*/ 81 w 666"/>
                  <a:gd name="T25" fmla="*/ 158 h 208"/>
                  <a:gd name="T26" fmla="*/ 57 w 666"/>
                  <a:gd name="T27" fmla="*/ 182 h 208"/>
                  <a:gd name="T28" fmla="*/ 617 w 666"/>
                  <a:gd name="T29" fmla="*/ 172 h 208"/>
                  <a:gd name="T30" fmla="*/ 483 w 666"/>
                  <a:gd name="T31" fmla="*/ 172 h 208"/>
                  <a:gd name="T32" fmla="*/ 476 w 666"/>
                  <a:gd name="T33" fmla="*/ 165 h 208"/>
                  <a:gd name="T34" fmla="*/ 483 w 666"/>
                  <a:gd name="T35" fmla="*/ 157 h 208"/>
                  <a:gd name="T36" fmla="*/ 617 w 666"/>
                  <a:gd name="T37" fmla="*/ 157 h 208"/>
                  <a:gd name="T38" fmla="*/ 624 w 666"/>
                  <a:gd name="T39" fmla="*/ 165 h 208"/>
                  <a:gd name="T40" fmla="*/ 617 w 666"/>
                  <a:gd name="T41" fmla="*/ 172 h 208"/>
                  <a:gd name="T42" fmla="*/ 617 w 666"/>
                  <a:gd name="T43" fmla="*/ 146 h 208"/>
                  <a:gd name="T44" fmla="*/ 483 w 666"/>
                  <a:gd name="T45" fmla="*/ 146 h 208"/>
                  <a:gd name="T46" fmla="*/ 476 w 666"/>
                  <a:gd name="T47" fmla="*/ 139 h 208"/>
                  <a:gd name="T48" fmla="*/ 483 w 666"/>
                  <a:gd name="T49" fmla="*/ 131 h 208"/>
                  <a:gd name="T50" fmla="*/ 617 w 666"/>
                  <a:gd name="T51" fmla="*/ 131 h 208"/>
                  <a:gd name="T52" fmla="*/ 624 w 666"/>
                  <a:gd name="T53" fmla="*/ 139 h 208"/>
                  <a:gd name="T54" fmla="*/ 617 w 666"/>
                  <a:gd name="T55" fmla="*/ 146 h 208"/>
                  <a:gd name="T56" fmla="*/ 617 w 666"/>
                  <a:gd name="T57" fmla="*/ 120 h 208"/>
                  <a:gd name="T58" fmla="*/ 483 w 666"/>
                  <a:gd name="T59" fmla="*/ 120 h 208"/>
                  <a:gd name="T60" fmla="*/ 476 w 666"/>
                  <a:gd name="T61" fmla="*/ 113 h 208"/>
                  <a:gd name="T62" fmla="*/ 483 w 666"/>
                  <a:gd name="T63" fmla="*/ 105 h 208"/>
                  <a:gd name="T64" fmla="*/ 617 w 666"/>
                  <a:gd name="T65" fmla="*/ 105 h 208"/>
                  <a:gd name="T66" fmla="*/ 624 w 666"/>
                  <a:gd name="T67" fmla="*/ 113 h 208"/>
                  <a:gd name="T68" fmla="*/ 617 w 666"/>
                  <a:gd name="T69" fmla="*/ 12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8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8"/>
                      <a:pt x="27" y="208"/>
                    </a:cubicBezTo>
                    <a:lnTo>
                      <a:pt x="640" y="208"/>
                    </a:lnTo>
                    <a:cubicBezTo>
                      <a:pt x="655" y="208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7"/>
                      <a:pt x="483" y="157"/>
                    </a:cubicBezTo>
                    <a:lnTo>
                      <a:pt x="617" y="157"/>
                    </a:lnTo>
                    <a:cubicBezTo>
                      <a:pt x="621" y="157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1"/>
                      <a:pt x="483" y="131"/>
                    </a:cubicBezTo>
                    <a:lnTo>
                      <a:pt x="617" y="131"/>
                    </a:lnTo>
                    <a:cubicBezTo>
                      <a:pt x="621" y="131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5"/>
                      <a:pt x="483" y="105"/>
                    </a:cubicBezTo>
                    <a:lnTo>
                      <a:pt x="617" y="105"/>
                    </a:lnTo>
                    <a:cubicBezTo>
                      <a:pt x="621" y="105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6364" y="2427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6 h 209"/>
                  <a:gd name="T6" fmla="*/ 0 w 666"/>
                  <a:gd name="T7" fmla="*/ 182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2 h 209"/>
                  <a:gd name="T14" fmla="*/ 666 w 666"/>
                  <a:gd name="T15" fmla="*/ 26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6"/>
                    </a:cubicBezTo>
                    <a:lnTo>
                      <a:pt x="0" y="182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2"/>
                    </a:cubicBezTo>
                    <a:lnTo>
                      <a:pt x="666" y="26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6364" y="2294"/>
                <a:ext cx="378" cy="118"/>
              </a:xfrm>
              <a:custGeom>
                <a:avLst/>
                <a:gdLst>
                  <a:gd name="T0" fmla="*/ 640 w 666"/>
                  <a:gd name="T1" fmla="*/ 0 h 209"/>
                  <a:gd name="T2" fmla="*/ 27 w 666"/>
                  <a:gd name="T3" fmla="*/ 0 h 209"/>
                  <a:gd name="T4" fmla="*/ 0 w 666"/>
                  <a:gd name="T5" fmla="*/ 27 h 209"/>
                  <a:gd name="T6" fmla="*/ 0 w 666"/>
                  <a:gd name="T7" fmla="*/ 183 h 209"/>
                  <a:gd name="T8" fmla="*/ 27 w 666"/>
                  <a:gd name="T9" fmla="*/ 209 h 209"/>
                  <a:gd name="T10" fmla="*/ 640 w 666"/>
                  <a:gd name="T11" fmla="*/ 209 h 209"/>
                  <a:gd name="T12" fmla="*/ 666 w 666"/>
                  <a:gd name="T13" fmla="*/ 183 h 209"/>
                  <a:gd name="T14" fmla="*/ 666 w 666"/>
                  <a:gd name="T15" fmla="*/ 27 h 209"/>
                  <a:gd name="T16" fmla="*/ 640 w 666"/>
                  <a:gd name="T17" fmla="*/ 0 h 209"/>
                  <a:gd name="T18" fmla="*/ 57 w 666"/>
                  <a:gd name="T19" fmla="*/ 182 h 209"/>
                  <a:gd name="T20" fmla="*/ 34 w 666"/>
                  <a:gd name="T21" fmla="*/ 158 h 209"/>
                  <a:gd name="T22" fmla="*/ 57 w 666"/>
                  <a:gd name="T23" fmla="*/ 135 h 209"/>
                  <a:gd name="T24" fmla="*/ 81 w 666"/>
                  <a:gd name="T25" fmla="*/ 158 h 209"/>
                  <a:gd name="T26" fmla="*/ 57 w 666"/>
                  <a:gd name="T27" fmla="*/ 182 h 209"/>
                  <a:gd name="T28" fmla="*/ 617 w 666"/>
                  <a:gd name="T29" fmla="*/ 172 h 209"/>
                  <a:gd name="T30" fmla="*/ 483 w 666"/>
                  <a:gd name="T31" fmla="*/ 172 h 209"/>
                  <a:gd name="T32" fmla="*/ 476 w 666"/>
                  <a:gd name="T33" fmla="*/ 165 h 209"/>
                  <a:gd name="T34" fmla="*/ 483 w 666"/>
                  <a:gd name="T35" fmla="*/ 158 h 209"/>
                  <a:gd name="T36" fmla="*/ 617 w 666"/>
                  <a:gd name="T37" fmla="*/ 158 h 209"/>
                  <a:gd name="T38" fmla="*/ 624 w 666"/>
                  <a:gd name="T39" fmla="*/ 165 h 209"/>
                  <a:gd name="T40" fmla="*/ 617 w 666"/>
                  <a:gd name="T41" fmla="*/ 172 h 209"/>
                  <a:gd name="T42" fmla="*/ 617 w 666"/>
                  <a:gd name="T43" fmla="*/ 146 h 209"/>
                  <a:gd name="T44" fmla="*/ 483 w 666"/>
                  <a:gd name="T45" fmla="*/ 146 h 209"/>
                  <a:gd name="T46" fmla="*/ 476 w 666"/>
                  <a:gd name="T47" fmla="*/ 139 h 209"/>
                  <a:gd name="T48" fmla="*/ 483 w 666"/>
                  <a:gd name="T49" fmla="*/ 132 h 209"/>
                  <a:gd name="T50" fmla="*/ 617 w 666"/>
                  <a:gd name="T51" fmla="*/ 132 h 209"/>
                  <a:gd name="T52" fmla="*/ 624 w 666"/>
                  <a:gd name="T53" fmla="*/ 139 h 209"/>
                  <a:gd name="T54" fmla="*/ 617 w 666"/>
                  <a:gd name="T55" fmla="*/ 146 h 209"/>
                  <a:gd name="T56" fmla="*/ 617 w 666"/>
                  <a:gd name="T57" fmla="*/ 120 h 209"/>
                  <a:gd name="T58" fmla="*/ 483 w 666"/>
                  <a:gd name="T59" fmla="*/ 120 h 209"/>
                  <a:gd name="T60" fmla="*/ 476 w 666"/>
                  <a:gd name="T61" fmla="*/ 113 h 209"/>
                  <a:gd name="T62" fmla="*/ 483 w 666"/>
                  <a:gd name="T63" fmla="*/ 106 h 209"/>
                  <a:gd name="T64" fmla="*/ 617 w 666"/>
                  <a:gd name="T65" fmla="*/ 106 h 209"/>
                  <a:gd name="T66" fmla="*/ 624 w 666"/>
                  <a:gd name="T67" fmla="*/ 113 h 209"/>
                  <a:gd name="T68" fmla="*/ 617 w 666"/>
                  <a:gd name="T69" fmla="*/ 12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6" h="209">
                    <a:moveTo>
                      <a:pt x="640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183"/>
                    </a:lnTo>
                    <a:cubicBezTo>
                      <a:pt x="0" y="197"/>
                      <a:pt x="12" y="209"/>
                      <a:pt x="27" y="209"/>
                    </a:cubicBezTo>
                    <a:lnTo>
                      <a:pt x="640" y="209"/>
                    </a:lnTo>
                    <a:cubicBezTo>
                      <a:pt x="655" y="209"/>
                      <a:pt x="666" y="197"/>
                      <a:pt x="666" y="183"/>
                    </a:cubicBezTo>
                    <a:lnTo>
                      <a:pt x="666" y="27"/>
                    </a:lnTo>
                    <a:cubicBezTo>
                      <a:pt x="666" y="12"/>
                      <a:pt x="655" y="0"/>
                      <a:pt x="640" y="0"/>
                    </a:cubicBezTo>
                    <a:close/>
                    <a:moveTo>
                      <a:pt x="57" y="182"/>
                    </a:moveTo>
                    <a:cubicBezTo>
                      <a:pt x="44" y="182"/>
                      <a:pt x="34" y="171"/>
                      <a:pt x="34" y="158"/>
                    </a:cubicBezTo>
                    <a:cubicBezTo>
                      <a:pt x="34" y="145"/>
                      <a:pt x="44" y="135"/>
                      <a:pt x="57" y="135"/>
                    </a:cubicBezTo>
                    <a:cubicBezTo>
                      <a:pt x="70" y="135"/>
                      <a:pt x="81" y="145"/>
                      <a:pt x="81" y="158"/>
                    </a:cubicBezTo>
                    <a:cubicBezTo>
                      <a:pt x="81" y="171"/>
                      <a:pt x="70" y="182"/>
                      <a:pt x="57" y="182"/>
                    </a:cubicBezTo>
                    <a:close/>
                    <a:moveTo>
                      <a:pt x="617" y="172"/>
                    </a:moveTo>
                    <a:lnTo>
                      <a:pt x="483" y="172"/>
                    </a:lnTo>
                    <a:cubicBezTo>
                      <a:pt x="479" y="172"/>
                      <a:pt x="476" y="169"/>
                      <a:pt x="476" y="165"/>
                    </a:cubicBezTo>
                    <a:cubicBezTo>
                      <a:pt x="476" y="161"/>
                      <a:pt x="479" y="158"/>
                      <a:pt x="483" y="158"/>
                    </a:cubicBezTo>
                    <a:lnTo>
                      <a:pt x="617" y="158"/>
                    </a:lnTo>
                    <a:cubicBezTo>
                      <a:pt x="621" y="158"/>
                      <a:pt x="624" y="161"/>
                      <a:pt x="624" y="165"/>
                    </a:cubicBezTo>
                    <a:cubicBezTo>
                      <a:pt x="624" y="169"/>
                      <a:pt x="621" y="172"/>
                      <a:pt x="617" y="172"/>
                    </a:cubicBezTo>
                    <a:close/>
                    <a:moveTo>
                      <a:pt x="617" y="146"/>
                    </a:moveTo>
                    <a:lnTo>
                      <a:pt x="483" y="146"/>
                    </a:lnTo>
                    <a:cubicBezTo>
                      <a:pt x="479" y="146"/>
                      <a:pt x="476" y="143"/>
                      <a:pt x="476" y="139"/>
                    </a:cubicBezTo>
                    <a:cubicBezTo>
                      <a:pt x="476" y="135"/>
                      <a:pt x="479" y="132"/>
                      <a:pt x="483" y="132"/>
                    </a:cubicBezTo>
                    <a:lnTo>
                      <a:pt x="617" y="132"/>
                    </a:lnTo>
                    <a:cubicBezTo>
                      <a:pt x="621" y="132"/>
                      <a:pt x="624" y="135"/>
                      <a:pt x="624" y="139"/>
                    </a:cubicBezTo>
                    <a:cubicBezTo>
                      <a:pt x="624" y="143"/>
                      <a:pt x="621" y="146"/>
                      <a:pt x="617" y="146"/>
                    </a:cubicBezTo>
                    <a:close/>
                    <a:moveTo>
                      <a:pt x="617" y="120"/>
                    </a:moveTo>
                    <a:lnTo>
                      <a:pt x="483" y="120"/>
                    </a:lnTo>
                    <a:cubicBezTo>
                      <a:pt x="479" y="120"/>
                      <a:pt x="476" y="117"/>
                      <a:pt x="476" y="113"/>
                    </a:cubicBezTo>
                    <a:cubicBezTo>
                      <a:pt x="476" y="109"/>
                      <a:pt x="479" y="106"/>
                      <a:pt x="483" y="106"/>
                    </a:cubicBezTo>
                    <a:lnTo>
                      <a:pt x="617" y="106"/>
                    </a:lnTo>
                    <a:cubicBezTo>
                      <a:pt x="621" y="106"/>
                      <a:pt x="624" y="109"/>
                      <a:pt x="624" y="113"/>
                    </a:cubicBezTo>
                    <a:cubicBezTo>
                      <a:pt x="624" y="117"/>
                      <a:pt x="621" y="120"/>
                      <a:pt x="617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8936476" y="5026982"/>
              <a:ext cx="502713" cy="623888"/>
              <a:chOff x="2747" y="3443"/>
              <a:chExt cx="307" cy="381"/>
            </a:xfrm>
          </p:grpSpPr>
          <p:sp>
            <p:nvSpPr>
              <p:cNvPr id="5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9507964" y="5026982"/>
              <a:ext cx="502713" cy="623888"/>
              <a:chOff x="2747" y="3443"/>
              <a:chExt cx="307" cy="381"/>
            </a:xfrm>
          </p:grpSpPr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10054889" y="5026982"/>
              <a:ext cx="502713" cy="623888"/>
              <a:chOff x="2747" y="3443"/>
              <a:chExt cx="307" cy="381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10600828" y="5026982"/>
              <a:ext cx="502713" cy="623888"/>
              <a:chOff x="2747" y="3443"/>
              <a:chExt cx="307" cy="381"/>
            </a:xfrm>
          </p:grpSpPr>
          <p:sp>
            <p:nvSpPr>
              <p:cNvPr id="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47" y="3443"/>
                <a:ext cx="307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886" y="3587"/>
                <a:ext cx="34" cy="3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2896" y="3627"/>
                <a:ext cx="13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2867" y="3598"/>
                <a:ext cx="12" cy="11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2875" y="3618"/>
                <a:ext cx="13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8 w 20"/>
                  <a:gd name="T7" fmla="*/ 17 h 20"/>
                  <a:gd name="T8" fmla="*/ 20 w 20"/>
                  <a:gd name="T9" fmla="*/ 11 h 20"/>
                  <a:gd name="T10" fmla="*/ 18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8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2875" y="3576"/>
                <a:ext cx="13" cy="13"/>
              </a:xfrm>
              <a:custGeom>
                <a:avLst/>
                <a:gdLst>
                  <a:gd name="T0" fmla="*/ 11 w 20"/>
                  <a:gd name="T1" fmla="*/ 21 h 21"/>
                  <a:gd name="T2" fmla="*/ 18 w 20"/>
                  <a:gd name="T3" fmla="*/ 18 h 21"/>
                  <a:gd name="T4" fmla="*/ 20 w 20"/>
                  <a:gd name="T5" fmla="*/ 11 h 21"/>
                  <a:gd name="T6" fmla="*/ 18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8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8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0"/>
              <p:cNvSpPr>
                <a:spLocks noChangeArrowheads="1"/>
              </p:cNvSpPr>
              <p:nvPr/>
            </p:nvSpPr>
            <p:spPr bwMode="auto">
              <a:xfrm>
                <a:off x="2793" y="3750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917" y="3576"/>
                <a:ext cx="12" cy="13"/>
              </a:xfrm>
              <a:custGeom>
                <a:avLst/>
                <a:gdLst>
                  <a:gd name="T0" fmla="*/ 11 w 20"/>
                  <a:gd name="T1" fmla="*/ 21 h 21"/>
                  <a:gd name="T2" fmla="*/ 17 w 20"/>
                  <a:gd name="T3" fmla="*/ 18 h 21"/>
                  <a:gd name="T4" fmla="*/ 20 w 20"/>
                  <a:gd name="T5" fmla="*/ 11 h 21"/>
                  <a:gd name="T6" fmla="*/ 17 w 20"/>
                  <a:gd name="T7" fmla="*/ 4 h 21"/>
                  <a:gd name="T8" fmla="*/ 4 w 20"/>
                  <a:gd name="T9" fmla="*/ 4 h 21"/>
                  <a:gd name="T10" fmla="*/ 4 w 20"/>
                  <a:gd name="T11" fmla="*/ 18 h 21"/>
                  <a:gd name="T12" fmla="*/ 11 w 20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cubicBezTo>
                      <a:pt x="13" y="21"/>
                      <a:pt x="16" y="20"/>
                      <a:pt x="17" y="18"/>
                    </a:cubicBezTo>
                    <a:cubicBezTo>
                      <a:pt x="19" y="16"/>
                      <a:pt x="20" y="14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5" y="20"/>
                      <a:pt x="8" y="21"/>
                      <a:pt x="11" y="21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13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2757" y="3453"/>
                <a:ext cx="291" cy="363"/>
              </a:xfrm>
              <a:custGeom>
                <a:avLst/>
                <a:gdLst>
                  <a:gd name="T0" fmla="*/ 454 w 470"/>
                  <a:gd name="T1" fmla="*/ 0 h 594"/>
                  <a:gd name="T2" fmla="*/ 16 w 470"/>
                  <a:gd name="T3" fmla="*/ 0 h 594"/>
                  <a:gd name="T4" fmla="*/ 0 w 470"/>
                  <a:gd name="T5" fmla="*/ 16 h 594"/>
                  <a:gd name="T6" fmla="*/ 0 w 470"/>
                  <a:gd name="T7" fmla="*/ 578 h 594"/>
                  <a:gd name="T8" fmla="*/ 16 w 470"/>
                  <a:gd name="T9" fmla="*/ 594 h 594"/>
                  <a:gd name="T10" fmla="*/ 454 w 470"/>
                  <a:gd name="T11" fmla="*/ 594 h 594"/>
                  <a:gd name="T12" fmla="*/ 470 w 470"/>
                  <a:gd name="T13" fmla="*/ 578 h 594"/>
                  <a:gd name="T14" fmla="*/ 470 w 470"/>
                  <a:gd name="T15" fmla="*/ 16 h 594"/>
                  <a:gd name="T16" fmla="*/ 454 w 470"/>
                  <a:gd name="T17" fmla="*/ 0 h 594"/>
                  <a:gd name="T18" fmla="*/ 19 w 470"/>
                  <a:gd name="T19" fmla="*/ 29 h 594"/>
                  <a:gd name="T20" fmla="*/ 33 w 470"/>
                  <a:gd name="T21" fmla="*/ 15 h 594"/>
                  <a:gd name="T22" fmla="*/ 46 w 470"/>
                  <a:gd name="T23" fmla="*/ 29 h 594"/>
                  <a:gd name="T24" fmla="*/ 33 w 470"/>
                  <a:gd name="T25" fmla="*/ 42 h 594"/>
                  <a:gd name="T26" fmla="*/ 19 w 470"/>
                  <a:gd name="T27" fmla="*/ 29 h 594"/>
                  <a:gd name="T28" fmla="*/ 129 w 470"/>
                  <a:gd name="T29" fmla="*/ 537 h 594"/>
                  <a:gd name="T30" fmla="*/ 129 w 470"/>
                  <a:gd name="T31" fmla="*/ 537 h 594"/>
                  <a:gd name="T32" fmla="*/ 83 w 470"/>
                  <a:gd name="T33" fmla="*/ 565 h 594"/>
                  <a:gd name="T34" fmla="*/ 29 w 470"/>
                  <a:gd name="T35" fmla="*/ 511 h 594"/>
                  <a:gd name="T36" fmla="*/ 45 w 470"/>
                  <a:gd name="T37" fmla="*/ 473 h 594"/>
                  <a:gd name="T38" fmla="*/ 159 w 470"/>
                  <a:gd name="T39" fmla="*/ 358 h 594"/>
                  <a:gd name="T40" fmla="*/ 178 w 470"/>
                  <a:gd name="T41" fmla="*/ 349 h 594"/>
                  <a:gd name="T42" fmla="*/ 206 w 470"/>
                  <a:gd name="T43" fmla="*/ 377 h 594"/>
                  <a:gd name="T44" fmla="*/ 203 w 470"/>
                  <a:gd name="T45" fmla="*/ 389 h 594"/>
                  <a:gd name="T46" fmla="*/ 203 w 470"/>
                  <a:gd name="T47" fmla="*/ 389 h 594"/>
                  <a:gd name="T48" fmla="*/ 130 w 470"/>
                  <a:gd name="T49" fmla="*/ 535 h 594"/>
                  <a:gd name="T50" fmla="*/ 129 w 470"/>
                  <a:gd name="T51" fmla="*/ 537 h 594"/>
                  <a:gd name="T52" fmla="*/ 234 w 470"/>
                  <a:gd name="T53" fmla="*/ 434 h 594"/>
                  <a:gd name="T54" fmla="*/ 201 w 470"/>
                  <a:gd name="T55" fmla="*/ 431 h 594"/>
                  <a:gd name="T56" fmla="*/ 218 w 470"/>
                  <a:gd name="T57" fmla="*/ 397 h 594"/>
                  <a:gd name="T58" fmla="*/ 219 w 470"/>
                  <a:gd name="T59" fmla="*/ 394 h 594"/>
                  <a:gd name="T60" fmla="*/ 222 w 470"/>
                  <a:gd name="T61" fmla="*/ 377 h 594"/>
                  <a:gd name="T62" fmla="*/ 178 w 470"/>
                  <a:gd name="T63" fmla="*/ 333 h 594"/>
                  <a:gd name="T64" fmla="*/ 147 w 470"/>
                  <a:gd name="T65" fmla="*/ 346 h 594"/>
                  <a:gd name="T66" fmla="*/ 109 w 470"/>
                  <a:gd name="T67" fmla="*/ 385 h 594"/>
                  <a:gd name="T68" fmla="*/ 48 w 470"/>
                  <a:gd name="T69" fmla="*/ 247 h 594"/>
                  <a:gd name="T70" fmla="*/ 234 w 470"/>
                  <a:gd name="T71" fmla="*/ 59 h 594"/>
                  <a:gd name="T72" fmla="*/ 420 w 470"/>
                  <a:gd name="T73" fmla="*/ 247 h 594"/>
                  <a:gd name="T74" fmla="*/ 234 w 470"/>
                  <a:gd name="T75" fmla="*/ 434 h 594"/>
                  <a:gd name="T76" fmla="*/ 436 w 470"/>
                  <a:gd name="T77" fmla="*/ 574 h 594"/>
                  <a:gd name="T78" fmla="*/ 422 w 470"/>
                  <a:gd name="T79" fmla="*/ 561 h 594"/>
                  <a:gd name="T80" fmla="*/ 436 w 470"/>
                  <a:gd name="T81" fmla="*/ 548 h 594"/>
                  <a:gd name="T82" fmla="*/ 449 w 470"/>
                  <a:gd name="T83" fmla="*/ 561 h 594"/>
                  <a:gd name="T84" fmla="*/ 436 w 470"/>
                  <a:gd name="T85" fmla="*/ 574 h 594"/>
                  <a:gd name="T86" fmla="*/ 436 w 470"/>
                  <a:gd name="T87" fmla="*/ 42 h 594"/>
                  <a:gd name="T88" fmla="*/ 422 w 470"/>
                  <a:gd name="T89" fmla="*/ 29 h 594"/>
                  <a:gd name="T90" fmla="*/ 436 w 470"/>
                  <a:gd name="T91" fmla="*/ 15 h 594"/>
                  <a:gd name="T92" fmla="*/ 449 w 470"/>
                  <a:gd name="T93" fmla="*/ 29 h 594"/>
                  <a:gd name="T94" fmla="*/ 436 w 470"/>
                  <a:gd name="T95" fmla="*/ 42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0" h="594">
                    <a:moveTo>
                      <a:pt x="454" y="0"/>
                    </a:moveTo>
                    <a:lnTo>
                      <a:pt x="16" y="0"/>
                    </a:lnTo>
                    <a:cubicBezTo>
                      <a:pt x="7" y="0"/>
                      <a:pt x="0" y="7"/>
                      <a:pt x="0" y="16"/>
                    </a:cubicBezTo>
                    <a:lnTo>
                      <a:pt x="0" y="578"/>
                    </a:lnTo>
                    <a:cubicBezTo>
                      <a:pt x="0" y="587"/>
                      <a:pt x="7" y="594"/>
                      <a:pt x="16" y="594"/>
                    </a:cubicBezTo>
                    <a:lnTo>
                      <a:pt x="454" y="594"/>
                    </a:lnTo>
                    <a:cubicBezTo>
                      <a:pt x="463" y="594"/>
                      <a:pt x="470" y="587"/>
                      <a:pt x="470" y="578"/>
                    </a:cubicBezTo>
                    <a:lnTo>
                      <a:pt x="470" y="16"/>
                    </a:lnTo>
                    <a:cubicBezTo>
                      <a:pt x="470" y="7"/>
                      <a:pt x="463" y="0"/>
                      <a:pt x="454" y="0"/>
                    </a:cubicBezTo>
                    <a:close/>
                    <a:moveTo>
                      <a:pt x="19" y="29"/>
                    </a:moveTo>
                    <a:cubicBezTo>
                      <a:pt x="19" y="21"/>
                      <a:pt x="25" y="15"/>
                      <a:pt x="33" y="15"/>
                    </a:cubicBezTo>
                    <a:cubicBezTo>
                      <a:pt x="40" y="15"/>
                      <a:pt x="46" y="21"/>
                      <a:pt x="46" y="29"/>
                    </a:cubicBezTo>
                    <a:cubicBezTo>
                      <a:pt x="46" y="36"/>
                      <a:pt x="40" y="42"/>
                      <a:pt x="33" y="42"/>
                    </a:cubicBezTo>
                    <a:cubicBezTo>
                      <a:pt x="25" y="42"/>
                      <a:pt x="19" y="36"/>
                      <a:pt x="19" y="29"/>
                    </a:cubicBezTo>
                    <a:close/>
                    <a:moveTo>
                      <a:pt x="129" y="537"/>
                    </a:moveTo>
                    <a:lnTo>
                      <a:pt x="129" y="537"/>
                    </a:lnTo>
                    <a:cubicBezTo>
                      <a:pt x="120" y="554"/>
                      <a:pt x="103" y="565"/>
                      <a:pt x="83" y="565"/>
                    </a:cubicBezTo>
                    <a:cubicBezTo>
                      <a:pt x="53" y="565"/>
                      <a:pt x="29" y="541"/>
                      <a:pt x="29" y="511"/>
                    </a:cubicBezTo>
                    <a:cubicBezTo>
                      <a:pt x="29" y="496"/>
                      <a:pt x="36" y="482"/>
                      <a:pt x="45" y="473"/>
                    </a:cubicBezTo>
                    <a:lnTo>
                      <a:pt x="159" y="358"/>
                    </a:lnTo>
                    <a:cubicBezTo>
                      <a:pt x="164" y="353"/>
                      <a:pt x="171" y="349"/>
                      <a:pt x="178" y="349"/>
                    </a:cubicBezTo>
                    <a:cubicBezTo>
                      <a:pt x="193" y="349"/>
                      <a:pt x="206" y="362"/>
                      <a:pt x="206" y="377"/>
                    </a:cubicBezTo>
                    <a:cubicBezTo>
                      <a:pt x="206" y="381"/>
                      <a:pt x="205" y="385"/>
                      <a:pt x="203" y="389"/>
                    </a:cubicBezTo>
                    <a:lnTo>
                      <a:pt x="203" y="389"/>
                    </a:lnTo>
                    <a:lnTo>
                      <a:pt x="130" y="535"/>
                    </a:lnTo>
                    <a:cubicBezTo>
                      <a:pt x="130" y="536"/>
                      <a:pt x="129" y="536"/>
                      <a:pt x="129" y="537"/>
                    </a:cubicBezTo>
                    <a:close/>
                    <a:moveTo>
                      <a:pt x="234" y="434"/>
                    </a:moveTo>
                    <a:cubicBezTo>
                      <a:pt x="223" y="434"/>
                      <a:pt x="211" y="433"/>
                      <a:pt x="201" y="431"/>
                    </a:cubicBezTo>
                    <a:lnTo>
                      <a:pt x="218" y="397"/>
                    </a:lnTo>
                    <a:cubicBezTo>
                      <a:pt x="218" y="396"/>
                      <a:pt x="218" y="395"/>
                      <a:pt x="219" y="394"/>
                    </a:cubicBezTo>
                    <a:cubicBezTo>
                      <a:pt x="221" y="389"/>
                      <a:pt x="222" y="383"/>
                      <a:pt x="222" y="377"/>
                    </a:cubicBezTo>
                    <a:cubicBezTo>
                      <a:pt x="222" y="353"/>
                      <a:pt x="203" y="333"/>
                      <a:pt x="178" y="333"/>
                    </a:cubicBezTo>
                    <a:cubicBezTo>
                      <a:pt x="166" y="333"/>
                      <a:pt x="155" y="337"/>
                      <a:pt x="147" y="346"/>
                    </a:cubicBezTo>
                    <a:lnTo>
                      <a:pt x="109" y="385"/>
                    </a:lnTo>
                    <a:cubicBezTo>
                      <a:pt x="72" y="350"/>
                      <a:pt x="48" y="301"/>
                      <a:pt x="48" y="247"/>
                    </a:cubicBezTo>
                    <a:cubicBezTo>
                      <a:pt x="48" y="143"/>
                      <a:pt x="132" y="59"/>
                      <a:pt x="234" y="59"/>
                    </a:cubicBezTo>
                    <a:cubicBezTo>
                      <a:pt x="336" y="59"/>
                      <a:pt x="420" y="143"/>
                      <a:pt x="420" y="247"/>
                    </a:cubicBezTo>
                    <a:cubicBezTo>
                      <a:pt x="420" y="350"/>
                      <a:pt x="336" y="434"/>
                      <a:pt x="234" y="434"/>
                    </a:cubicBezTo>
                    <a:close/>
                    <a:moveTo>
                      <a:pt x="436" y="574"/>
                    </a:moveTo>
                    <a:cubicBezTo>
                      <a:pt x="428" y="574"/>
                      <a:pt x="422" y="568"/>
                      <a:pt x="422" y="561"/>
                    </a:cubicBezTo>
                    <a:cubicBezTo>
                      <a:pt x="422" y="554"/>
                      <a:pt x="428" y="548"/>
                      <a:pt x="436" y="548"/>
                    </a:cubicBezTo>
                    <a:cubicBezTo>
                      <a:pt x="443" y="548"/>
                      <a:pt x="449" y="554"/>
                      <a:pt x="449" y="561"/>
                    </a:cubicBezTo>
                    <a:cubicBezTo>
                      <a:pt x="449" y="568"/>
                      <a:pt x="443" y="574"/>
                      <a:pt x="436" y="574"/>
                    </a:cubicBezTo>
                    <a:close/>
                    <a:moveTo>
                      <a:pt x="436" y="42"/>
                    </a:moveTo>
                    <a:cubicBezTo>
                      <a:pt x="428" y="42"/>
                      <a:pt x="422" y="36"/>
                      <a:pt x="422" y="29"/>
                    </a:cubicBezTo>
                    <a:cubicBezTo>
                      <a:pt x="422" y="21"/>
                      <a:pt x="428" y="15"/>
                      <a:pt x="436" y="15"/>
                    </a:cubicBezTo>
                    <a:cubicBezTo>
                      <a:pt x="443" y="15"/>
                      <a:pt x="449" y="21"/>
                      <a:pt x="449" y="29"/>
                    </a:cubicBezTo>
                    <a:cubicBezTo>
                      <a:pt x="449" y="36"/>
                      <a:pt x="443" y="42"/>
                      <a:pt x="43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2917" y="3618"/>
                <a:ext cx="12" cy="12"/>
              </a:xfrm>
              <a:custGeom>
                <a:avLst/>
                <a:gdLst>
                  <a:gd name="T0" fmla="*/ 4 w 20"/>
                  <a:gd name="T1" fmla="*/ 4 h 20"/>
                  <a:gd name="T2" fmla="*/ 4 w 20"/>
                  <a:gd name="T3" fmla="*/ 17 h 20"/>
                  <a:gd name="T4" fmla="*/ 11 w 20"/>
                  <a:gd name="T5" fmla="*/ 20 h 20"/>
                  <a:gd name="T6" fmla="*/ 17 w 20"/>
                  <a:gd name="T7" fmla="*/ 17 h 20"/>
                  <a:gd name="T8" fmla="*/ 20 w 20"/>
                  <a:gd name="T9" fmla="*/ 11 h 20"/>
                  <a:gd name="T10" fmla="*/ 17 w 20"/>
                  <a:gd name="T11" fmla="*/ 4 h 20"/>
                  <a:gd name="T12" fmla="*/ 4 w 20"/>
                  <a:gd name="T1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4"/>
                    </a:moveTo>
                    <a:cubicBezTo>
                      <a:pt x="0" y="7"/>
                      <a:pt x="0" y="14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5"/>
                      <a:pt x="17" y="4"/>
                    </a:cubicBezTo>
                    <a:cubicBezTo>
                      <a:pt x="14" y="0"/>
                      <a:pt x="7" y="0"/>
                      <a:pt x="4" y="4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2848" y="3550"/>
                <a:ext cx="108" cy="107"/>
              </a:xfrm>
              <a:custGeom>
                <a:avLst/>
                <a:gdLst>
                  <a:gd name="T0" fmla="*/ 87 w 174"/>
                  <a:gd name="T1" fmla="*/ 0 h 176"/>
                  <a:gd name="T2" fmla="*/ 0 w 174"/>
                  <a:gd name="T3" fmla="*/ 88 h 176"/>
                  <a:gd name="T4" fmla="*/ 87 w 174"/>
                  <a:gd name="T5" fmla="*/ 176 h 176"/>
                  <a:gd name="T6" fmla="*/ 174 w 174"/>
                  <a:gd name="T7" fmla="*/ 88 h 176"/>
                  <a:gd name="T8" fmla="*/ 87 w 174"/>
                  <a:gd name="T9" fmla="*/ 0 h 176"/>
                  <a:gd name="T10" fmla="*/ 88 w 174"/>
                  <a:gd name="T11" fmla="*/ 158 h 176"/>
                  <a:gd name="T12" fmla="*/ 18 w 174"/>
                  <a:gd name="T13" fmla="*/ 88 h 176"/>
                  <a:gd name="T14" fmla="*/ 88 w 174"/>
                  <a:gd name="T15" fmla="*/ 17 h 176"/>
                  <a:gd name="T16" fmla="*/ 158 w 174"/>
                  <a:gd name="T17" fmla="*/ 88 h 176"/>
                  <a:gd name="T18" fmla="*/ 88 w 174"/>
                  <a:gd name="T19" fmla="*/ 1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76">
                    <a:moveTo>
                      <a:pt x="87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5" y="176"/>
                      <a:pt x="174" y="136"/>
                      <a:pt x="174" y="88"/>
                    </a:cubicBezTo>
                    <a:cubicBezTo>
                      <a:pt x="174" y="39"/>
                      <a:pt x="135" y="0"/>
                      <a:pt x="87" y="0"/>
                    </a:cubicBezTo>
                    <a:close/>
                    <a:moveTo>
                      <a:pt x="88" y="158"/>
                    </a:moveTo>
                    <a:cubicBezTo>
                      <a:pt x="49" y="158"/>
                      <a:pt x="18" y="127"/>
                      <a:pt x="18" y="88"/>
                    </a:cubicBezTo>
                    <a:cubicBezTo>
                      <a:pt x="18" y="49"/>
                      <a:pt x="49" y="17"/>
                      <a:pt x="88" y="17"/>
                    </a:cubicBezTo>
                    <a:cubicBezTo>
                      <a:pt x="127" y="17"/>
                      <a:pt x="158" y="49"/>
                      <a:pt x="158" y="88"/>
                    </a:cubicBezTo>
                    <a:cubicBezTo>
                      <a:pt x="158" y="127"/>
                      <a:pt x="127" y="158"/>
                      <a:pt x="88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2926" y="3598"/>
                <a:ext cx="12" cy="12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7" name="Rectangle 146"/>
          <p:cNvSpPr/>
          <p:nvPr/>
        </p:nvSpPr>
        <p:spPr>
          <a:xfrm>
            <a:off x="5046128" y="3340095"/>
            <a:ext cx="5859446" cy="377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Service APIs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7840658" y="5678715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Datacenter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5083099" y="3837145"/>
            <a:ext cx="5157507" cy="925995"/>
            <a:chOff x="5083099" y="3837145"/>
            <a:chExt cx="5157507" cy="925995"/>
          </a:xfrm>
        </p:grpSpPr>
        <p:grpSp>
          <p:nvGrpSpPr>
            <p:cNvPr id="157" name="Group 156"/>
            <p:cNvGrpSpPr/>
            <p:nvPr/>
          </p:nvGrpSpPr>
          <p:grpSpPr>
            <a:xfrm>
              <a:off x="5083099" y="3837145"/>
              <a:ext cx="5157507" cy="925995"/>
              <a:chOff x="5083099" y="3837145"/>
              <a:chExt cx="5157507" cy="925995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5083099" y="3837145"/>
                <a:ext cx="3867995" cy="925995"/>
                <a:chOff x="4999496" y="3906908"/>
                <a:chExt cx="3867995" cy="925995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4999496" y="3906908"/>
                  <a:ext cx="1254407" cy="925995"/>
                  <a:chOff x="2090314" y="1707356"/>
                  <a:chExt cx="1364506" cy="1007269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2090314" y="1707356"/>
                    <a:ext cx="1364506" cy="10072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B0F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2776994" y="1726871"/>
                    <a:ext cx="664000" cy="613290"/>
                    <a:chOff x="5823886" y="973364"/>
                    <a:chExt cx="1011087" cy="815583"/>
                  </a:xfrm>
                </p:grpSpPr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5834063" y="988219"/>
                      <a:ext cx="1000910" cy="800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118" name="Picture 47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23886" y="973364"/>
                      <a:ext cx="1010869" cy="815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2102354" y="1726871"/>
                    <a:ext cx="664000" cy="613290"/>
                    <a:chOff x="5823886" y="973364"/>
                    <a:chExt cx="1011087" cy="815583"/>
                  </a:xfrm>
                </p:grpSpPr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5834063" y="988219"/>
                      <a:ext cx="1000910" cy="800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116" name="Picture 47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23886" y="973364"/>
                      <a:ext cx="1010869" cy="815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2130261" y="2373627"/>
                    <a:ext cx="1286115" cy="31731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Hypervisor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6300200" y="3906908"/>
                  <a:ext cx="1254407" cy="925995"/>
                  <a:chOff x="2090314" y="1707356"/>
                  <a:chExt cx="1364506" cy="1007269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2090314" y="1707356"/>
                    <a:ext cx="1364506" cy="10072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B0F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2776994" y="1726871"/>
                    <a:ext cx="664000" cy="613290"/>
                    <a:chOff x="5823886" y="973364"/>
                    <a:chExt cx="1011087" cy="815583"/>
                  </a:xfrm>
                </p:grpSpPr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5834063" y="988219"/>
                      <a:ext cx="1000910" cy="800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110" name="Picture 47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23886" y="973364"/>
                      <a:ext cx="1010869" cy="815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2102354" y="1726871"/>
                    <a:ext cx="664000" cy="613290"/>
                    <a:chOff x="5823886" y="973364"/>
                    <a:chExt cx="1011087" cy="815583"/>
                  </a:xfrm>
                </p:grpSpPr>
                <p:sp>
                  <p:nvSpPr>
                    <p:cNvPr id="107" name="Rectangle 106"/>
                    <p:cNvSpPr/>
                    <p:nvPr/>
                  </p:nvSpPr>
                  <p:spPr>
                    <a:xfrm>
                      <a:off x="5834063" y="988219"/>
                      <a:ext cx="1000910" cy="800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108" name="Picture 47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23886" y="973364"/>
                      <a:ext cx="1010869" cy="815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2130261" y="2373627"/>
                    <a:ext cx="1286115" cy="31731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Hypervisor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7613084" y="3906908"/>
                  <a:ext cx="1254407" cy="925995"/>
                  <a:chOff x="2090314" y="1707356"/>
                  <a:chExt cx="1364506" cy="1007269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2090314" y="1707356"/>
                    <a:ext cx="1364506" cy="10072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B0F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2776994" y="1726871"/>
                    <a:ext cx="664000" cy="613290"/>
                    <a:chOff x="5823886" y="973364"/>
                    <a:chExt cx="1011087" cy="815583"/>
                  </a:xfrm>
                </p:grpSpPr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5834063" y="988219"/>
                      <a:ext cx="1000910" cy="800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102" name="Picture 47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23886" y="973364"/>
                      <a:ext cx="1010869" cy="815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2102354" y="1726871"/>
                    <a:ext cx="664000" cy="613290"/>
                    <a:chOff x="5823886" y="973364"/>
                    <a:chExt cx="1011087" cy="815583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5834063" y="988219"/>
                      <a:ext cx="1000910" cy="800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pic>
                  <p:nvPicPr>
                    <p:cNvPr id="100" name="Picture 47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23886" y="973364"/>
                      <a:ext cx="1010869" cy="8155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98" name="Rectangle 97"/>
                  <p:cNvSpPr/>
                  <p:nvPr/>
                </p:nvSpPr>
                <p:spPr>
                  <a:xfrm>
                    <a:off x="2130261" y="2373627"/>
                    <a:ext cx="1286115" cy="317314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Hypervisor</a:t>
                    </a:r>
                    <a:endParaRPr lang="en-US" sz="1400" dirty="0"/>
                  </a:p>
                </p:txBody>
              </p:sp>
            </p:grpSp>
          </p:grpSp>
          <p:grpSp>
            <p:nvGrpSpPr>
              <p:cNvPr id="156" name="Group 155"/>
              <p:cNvGrpSpPr/>
              <p:nvPr/>
            </p:nvGrpSpPr>
            <p:grpSpPr>
              <a:xfrm>
                <a:off x="8986199" y="3837145"/>
                <a:ext cx="1254407" cy="925995"/>
                <a:chOff x="8986199" y="3837145"/>
                <a:chExt cx="1254407" cy="925995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8986199" y="3837145"/>
                  <a:ext cx="1254407" cy="9259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153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17472" y="3855085"/>
                  <a:ext cx="610291" cy="563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" name="Picture 4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7268" y="3855085"/>
                  <a:ext cx="610291" cy="563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55" name="Rectangle 154"/>
            <p:cNvSpPr/>
            <p:nvPr/>
          </p:nvSpPr>
          <p:spPr>
            <a:xfrm>
              <a:off x="9022923" y="4449656"/>
              <a:ext cx="1182341" cy="2917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Hypervisor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7092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7" grpId="0" animBg="1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if there’s a vulnerability?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Shared Technology Issues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5" y="1907284"/>
            <a:ext cx="4220436" cy="2978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11" y="2282411"/>
            <a:ext cx="4107988" cy="314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264" y="3351281"/>
            <a:ext cx="6189353" cy="3069448"/>
          </a:xfrm>
          <a:prstGeom prst="rect">
            <a:avLst/>
          </a:prstGeom>
        </p:spPr>
      </p:pic>
      <p:pic>
        <p:nvPicPr>
          <p:cNvPr id="1026" name="Picture 2" descr="OpenSSL forked into LibreSS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92" y="2193921"/>
            <a:ext cx="4632734" cy="38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80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Ed 2014 Dk Blue">
  <a:themeElements>
    <a:clrScheme name="TechEd 2014 Dark template">
      <a:dk1>
        <a:srgbClr val="000000"/>
      </a:dk1>
      <a:lt1>
        <a:srgbClr val="FFFFFF"/>
      </a:lt1>
      <a:dk2>
        <a:srgbClr val="002050"/>
      </a:dk2>
      <a:lt2>
        <a:srgbClr val="00BCF2"/>
      </a:lt2>
      <a:accent1>
        <a:srgbClr val="0072C6"/>
      </a:accent1>
      <a:accent2>
        <a:srgbClr val="7FBA00"/>
      </a:accent2>
      <a:accent3>
        <a:srgbClr val="DC3C00"/>
      </a:accent3>
      <a:accent4>
        <a:srgbClr val="68217A"/>
      </a:accent4>
      <a:accent5>
        <a:srgbClr val="009E49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2014_Template.potx" id="{95E3EB79-C98D-48EC-837A-72F77512253C}" vid="{482A9A90-448C-4DC9-8D68-B61A5FDF0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TENA14Speaker_PPT_Template</Template>
  <TotalTime>8574</TotalTime>
  <Words>1526</Words>
  <Application>Microsoft Office PowerPoint</Application>
  <PresentationFormat>Widescreen</PresentationFormat>
  <Paragraphs>332</Paragraphs>
  <Slides>46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Consolas</vt:lpstr>
      <vt:lpstr>Segoe UI</vt:lpstr>
      <vt:lpstr>Segoe UI Light</vt:lpstr>
      <vt:lpstr>Wingdings</vt:lpstr>
      <vt:lpstr>TechEd 2014 Dk Blue</vt:lpstr>
      <vt:lpstr>Public Cloud Security:  Surviving in a Hostile Multitenant Environment</vt:lpstr>
      <vt:lpstr>The Third Computing Era</vt:lpstr>
      <vt:lpstr>PowerPoint Presentation</vt:lpstr>
      <vt:lpstr>PowerPoint Presentation</vt:lpstr>
      <vt:lpstr>Goals of this Session</vt:lpstr>
      <vt:lpstr>Cloud Architecture</vt:lpstr>
      <vt:lpstr>The Cloud Security Alliance “Notorious Nine”</vt:lpstr>
      <vt:lpstr>10. Shared Technology Issues: Exposed Software</vt:lpstr>
      <vt:lpstr>10. Shared Technology Issues</vt:lpstr>
      <vt:lpstr>10. Shared Technology Vulnerabilities:        The Enterprise Approach</vt:lpstr>
      <vt:lpstr>10. Shared Technology Vulnerabilities:        The Cloud Risk</vt:lpstr>
      <vt:lpstr>10. Shared Technology Vulnerabilities:        The Cloud Risk</vt:lpstr>
      <vt:lpstr>10. Shared Technology Vulnerabilities:        The Cloud Risk</vt:lpstr>
      <vt:lpstr>10. Shared Technology Vulnerabilities: Bottom Line </vt:lpstr>
      <vt:lpstr>10. Shared Technology Vulnerabilities: Bottom Line </vt:lpstr>
      <vt:lpstr>9. Insufficient Due Diligence</vt:lpstr>
      <vt:lpstr>8. Abuse of Cloud Services</vt:lpstr>
      <vt:lpstr>8. Abuse of Cloud Services</vt:lpstr>
      <vt:lpstr>8. Abuse of Cloud Services: It’s Happening</vt:lpstr>
      <vt:lpstr>7. Malicious Insiders</vt:lpstr>
      <vt:lpstr>7. Malicious Insiders</vt:lpstr>
      <vt:lpstr>7. Malicious Insiders</vt:lpstr>
      <vt:lpstr>PowerPoint Presentation</vt:lpstr>
      <vt:lpstr>PowerPoint Presentation</vt:lpstr>
      <vt:lpstr>7. Malicious Insiders: Azure</vt:lpstr>
      <vt:lpstr>6. Denial of Service</vt:lpstr>
      <vt:lpstr>6. Denial of Service</vt:lpstr>
      <vt:lpstr>6. Denial of Service: Bottom Line</vt:lpstr>
      <vt:lpstr>5. Insecure Interfaces and APIs</vt:lpstr>
      <vt:lpstr>5. Insecure Interfaces and APIs</vt:lpstr>
      <vt:lpstr>4. Account or Service Traffic Hijacking</vt:lpstr>
      <vt:lpstr>4. Account or Service Traffic Hijacking: Cloud Infrastructure Threats</vt:lpstr>
      <vt:lpstr>4. Account or Service Traffic Hijacking: Bottom Line</vt:lpstr>
      <vt:lpstr>3. Data Loss</vt:lpstr>
      <vt:lpstr>3. Data Loss: Bottom Line</vt:lpstr>
      <vt:lpstr>2. Data Breaches</vt:lpstr>
      <vt:lpstr>2. Data Breaches: Physical Attacks on Media     </vt:lpstr>
      <vt:lpstr>2. Data Breaches: Physical Attacks on Data Transfer</vt:lpstr>
      <vt:lpstr>2. Data Breaches: Side-Channel Attacks</vt:lpstr>
      <vt:lpstr>2. Data Breaches: Side-Channel Attacks</vt:lpstr>
      <vt:lpstr>2. Data Breaches: Side-Channel Attacks</vt:lpstr>
      <vt:lpstr>2. Data Breaches: Logical Attack on Storage</vt:lpstr>
      <vt:lpstr>2. Data Breaches: Bottom Line</vt:lpstr>
      <vt:lpstr>1. Self-Awareness</vt:lpstr>
      <vt:lpstr>The Top-10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Cloud Security: Surviving in a Hostile Multitenant Environment</dc:title>
  <dc:creator>Mark Russinovich</dc:creator>
  <cp:lastModifiedBy>Jeremy Jenkins</cp:lastModifiedBy>
  <cp:revision>317</cp:revision>
  <dcterms:created xsi:type="dcterms:W3CDTF">2014-02-16T19:56:01Z</dcterms:created>
  <dcterms:modified xsi:type="dcterms:W3CDTF">2014-05-19T14:49:24Z</dcterms:modified>
</cp:coreProperties>
</file>