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1.xml" ContentType="application/vnd.openxmlformats-officedocument.themeOverride+xml"/>
  <Override PartName="/ppt/tags/tag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2.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8" r:id="rId5"/>
    <p:sldMasterId id="2147484313" r:id="rId6"/>
  </p:sldMasterIdLst>
  <p:notesMasterIdLst>
    <p:notesMasterId r:id="rId44"/>
  </p:notesMasterIdLst>
  <p:handoutMasterIdLst>
    <p:handoutMasterId r:id="rId45"/>
  </p:handoutMasterIdLst>
  <p:sldIdLst>
    <p:sldId id="1509" r:id="rId7"/>
    <p:sldId id="1511" r:id="rId8"/>
    <p:sldId id="1454" r:id="rId9"/>
    <p:sldId id="1466" r:id="rId10"/>
    <p:sldId id="1467" r:id="rId11"/>
    <p:sldId id="1470" r:id="rId12"/>
    <p:sldId id="1489" r:id="rId13"/>
    <p:sldId id="1478" r:id="rId14"/>
    <p:sldId id="1492" r:id="rId15"/>
    <p:sldId id="1479" r:id="rId16"/>
    <p:sldId id="1493" r:id="rId17"/>
    <p:sldId id="1495" r:id="rId18"/>
    <p:sldId id="1494" r:id="rId19"/>
    <p:sldId id="1507" r:id="rId20"/>
    <p:sldId id="1480" r:id="rId21"/>
    <p:sldId id="1481" r:id="rId22"/>
    <p:sldId id="1496" r:id="rId23"/>
    <p:sldId id="1497" r:id="rId24"/>
    <p:sldId id="1498" r:id="rId25"/>
    <p:sldId id="1488" r:id="rId26"/>
    <p:sldId id="1499" r:id="rId27"/>
    <p:sldId id="1482" r:id="rId28"/>
    <p:sldId id="1485" r:id="rId29"/>
    <p:sldId id="1500" r:id="rId30"/>
    <p:sldId id="1501" r:id="rId31"/>
    <p:sldId id="1477" r:id="rId32"/>
    <p:sldId id="1502" r:id="rId33"/>
    <p:sldId id="1503" r:id="rId34"/>
    <p:sldId id="1504" r:id="rId35"/>
    <p:sldId id="1508" r:id="rId36"/>
    <p:sldId id="1506" r:id="rId37"/>
    <p:sldId id="1413" r:id="rId38"/>
    <p:sldId id="1510" r:id="rId39"/>
    <p:sldId id="1416" r:id="rId40"/>
    <p:sldId id="1417" r:id="rId41"/>
    <p:sldId id="1414" r:id="rId42"/>
    <p:sldId id="1132" r:id="rId4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737373"/>
    <a:srgbClr val="7FBA00"/>
    <a:srgbClr val="DC3C00"/>
    <a:srgbClr val="009E49"/>
    <a:srgbClr val="FFFFFF"/>
    <a:srgbClr val="00BCF2"/>
    <a:srgbClr val="002050"/>
    <a:srgbClr val="000000"/>
    <a:srgbClr val="682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77330" autoAdjust="0"/>
  </p:normalViewPr>
  <p:slideViewPr>
    <p:cSldViewPr snapToObjects="1">
      <p:cViewPr varScale="1">
        <p:scale>
          <a:sx n="100" d="100"/>
          <a:sy n="100" d="100"/>
        </p:scale>
        <p:origin x="834" y="96"/>
      </p:cViewPr>
      <p:guideLst/>
    </p:cSldViewPr>
  </p:slideViewPr>
  <p:outlineViewPr>
    <p:cViewPr>
      <p:scale>
        <a:sx n="33" d="100"/>
        <a:sy n="33" d="100"/>
      </p:scale>
      <p:origin x="0" y="-10206"/>
    </p:cViewPr>
  </p:outlineViewPr>
  <p:notesTextViewPr>
    <p:cViewPr>
      <p:scale>
        <a:sx n="3" d="2"/>
        <a:sy n="3" d="2"/>
      </p:scale>
      <p:origin x="0" y="0"/>
    </p:cViewPr>
  </p:notesTextViewPr>
  <p:sorterViewPr>
    <p:cViewPr>
      <p:scale>
        <a:sx n="125" d="100"/>
        <a:sy n="125" d="100"/>
      </p:scale>
      <p:origin x="0" y="0"/>
    </p:cViewPr>
  </p:sorterViewPr>
  <p:notesViewPr>
    <p:cSldViewPr snapToObjects="1" showGuides="1">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sv-SE" sz="2000" dirty="0"/>
              <a:t>Incident </a:t>
            </a:r>
            <a:r>
              <a:rPr lang="sv-SE" sz="2000" dirty="0" err="1" smtClean="0"/>
              <a:t>Categorization</a:t>
            </a:r>
            <a:endParaRPr lang="sv-SE" sz="2000" dirty="0"/>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105809934408517"/>
          <c:y val="0.12666097614721922"/>
          <c:w val="0.39788380131182971"/>
          <c:h val="0.82941558317029473"/>
        </c:manualLayout>
      </c:layout>
      <c:pieChart>
        <c:varyColors val="0"/>
        <c:ser>
          <c:idx val="0"/>
          <c:order val="0"/>
          <c:tx>
            <c:strRef>
              <c:f>Sheet1!$B$1</c:f>
              <c:strCache>
                <c:ptCount val="1"/>
                <c:pt idx="0">
                  <c:v>Incident Categorisation</c:v>
                </c:pt>
              </c:strCache>
            </c:strRef>
          </c:tx>
          <c:spPr>
            <a:solidFill>
              <a:srgbClr val="737373"/>
            </a:solidFill>
            <a:ln w="19050">
              <a:noFill/>
            </a:ln>
            <a:effectLst/>
          </c:spPr>
          <c:dPt>
            <c:idx val="0"/>
            <c:bubble3D val="0"/>
            <c:spPr>
              <a:solidFill>
                <a:srgbClr val="DC3C00"/>
              </a:solidFill>
              <a:ln w="19050">
                <a:noFill/>
              </a:ln>
              <a:effectLst/>
            </c:spPr>
          </c:dPt>
          <c:dPt>
            <c:idx val="1"/>
            <c:bubble3D val="0"/>
            <c:spPr>
              <a:solidFill>
                <a:srgbClr val="7FBA00"/>
              </a:solidFill>
              <a:ln w="19050">
                <a:noFill/>
              </a:ln>
              <a:effectLst/>
            </c:spPr>
          </c:dPt>
          <c:dPt>
            <c:idx val="2"/>
            <c:bubble3D val="0"/>
            <c:spPr>
              <a:solidFill>
                <a:srgbClr val="0072C6"/>
              </a:solidFill>
              <a:ln w="19050">
                <a:noFill/>
              </a:ln>
              <a:effectLst/>
            </c:spPr>
          </c:dPt>
          <c:dPt>
            <c:idx val="3"/>
            <c:bubble3D val="0"/>
            <c:spPr>
              <a:solidFill>
                <a:srgbClr val="737373"/>
              </a:solidFill>
              <a:ln w="19050">
                <a:noFill/>
              </a:ln>
              <a:effectLst/>
            </c:spPr>
          </c:dPt>
          <c:dPt>
            <c:idx val="4"/>
            <c:bubble3D val="0"/>
            <c:spPr>
              <a:solidFill>
                <a:srgbClr val="737373"/>
              </a:solidFill>
              <a:ln w="19050">
                <a:noFill/>
              </a:ln>
              <a:effectLst/>
            </c:spPr>
          </c:dPt>
          <c:dPt>
            <c:idx val="5"/>
            <c:bubble3D val="0"/>
            <c:spPr>
              <a:solidFill>
                <a:srgbClr val="737373"/>
              </a:solidFill>
              <a:ln w="19050">
                <a:noFill/>
              </a:ln>
              <a:effectLst/>
            </c:spPr>
          </c:dPt>
          <c:dPt>
            <c:idx val="7"/>
            <c:bubble3D val="0"/>
            <c:spPr>
              <a:solidFill>
                <a:srgbClr val="737373"/>
              </a:solidFill>
              <a:ln w="19050">
                <a:noFill/>
              </a:ln>
              <a:effectLst/>
            </c:spPr>
          </c:dPt>
          <c:dPt>
            <c:idx val="9"/>
            <c:bubble3D val="0"/>
            <c:explosion val="5"/>
            <c:spPr>
              <a:solidFill>
                <a:schemeClr val="accent4"/>
              </a:solidFill>
              <a:ln w="19050">
                <a:no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Sheet1!$A$2:$A$11</c:f>
              <c:strCache>
                <c:ptCount val="10"/>
                <c:pt idx="0">
                  <c:v>Login issues</c:v>
                </c:pt>
                <c:pt idx="1">
                  <c:v>Outlook</c:v>
                </c:pt>
                <c:pt idx="2">
                  <c:v>Other</c:v>
                </c:pt>
                <c:pt idx="3">
                  <c:v>Computer</c:v>
                </c:pt>
                <c:pt idx="4">
                  <c:v>Other Software</c:v>
                </c:pt>
                <c:pt idx="5">
                  <c:v>Other Network Issues</c:v>
                </c:pt>
                <c:pt idx="6">
                  <c:v>Client</c:v>
                </c:pt>
                <c:pt idx="7">
                  <c:v>Access Rights</c:v>
                </c:pt>
                <c:pt idx="8">
                  <c:v>E-mail</c:v>
                </c:pt>
                <c:pt idx="9">
                  <c:v>Remaining 275 categories</c:v>
                </c:pt>
              </c:strCache>
            </c:strRef>
          </c:cat>
          <c:val>
            <c:numRef>
              <c:f>Sheet1!$B$2:$B$11</c:f>
              <c:numCache>
                <c:formatCode>0%</c:formatCode>
                <c:ptCount val="10"/>
                <c:pt idx="0">
                  <c:v>0.18</c:v>
                </c:pt>
                <c:pt idx="1">
                  <c:v>0.12</c:v>
                </c:pt>
                <c:pt idx="2">
                  <c:v>0.11</c:v>
                </c:pt>
                <c:pt idx="3">
                  <c:v>0.09</c:v>
                </c:pt>
                <c:pt idx="4">
                  <c:v>7.0000000000000007E-2</c:v>
                </c:pt>
                <c:pt idx="5">
                  <c:v>0.06</c:v>
                </c:pt>
                <c:pt idx="6">
                  <c:v>0.04</c:v>
                </c:pt>
                <c:pt idx="7">
                  <c:v>0.04</c:v>
                </c:pt>
                <c:pt idx="8">
                  <c:v>0.04</c:v>
                </c:pt>
                <c:pt idx="9">
                  <c:v>0.25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2566824985950884"/>
          <c:y val="9.9860294008563277E-2"/>
          <c:w val="0.25960315307789611"/>
          <c:h val="0.753088385297617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5/12/2014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5/12/2014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767070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1970970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996403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870509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4003882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t>5/12/2014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78358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148297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020661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775602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1918373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3708553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098373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455345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798552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t>5/12/2014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6850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16696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943555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3845184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2745158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1826659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3536073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t>5/12/2014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03636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225716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sv-SE" dirty="0" smtClean="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3323483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2965889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11727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757272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23549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151297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500393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3657180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2670813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403875243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089773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37548489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6894436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0293254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9765852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685450402"/>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43367831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68671451"/>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152347304"/>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510379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2009497"/>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22825122"/>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26630455"/>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2068657"/>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6188291"/>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702025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543508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4137229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4014511652"/>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80035749"/>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882234626"/>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901166977"/>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001474943"/>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407298181"/>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a:stretch>
              <a:fillRect/>
            </a:stretch>
          </a:blipFill>
        </p:spPr>
        <p:txBody>
          <a:bodyPr tIns="548640" anchor="ctr" anchorCtr="0">
            <a:noAutofit/>
          </a:bodyPr>
          <a:lstStyle>
            <a:lvl1pPr marL="342900" marR="0" indent="-342900" algn="ctr" defTabSz="932742"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10" name="MS logo whit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spTree>
    <p:extLst>
      <p:ext uri="{BB962C8B-B14F-4D97-AF65-F5344CB8AC3E}">
        <p14:creationId xmlns:p14="http://schemas.microsoft.com/office/powerpoint/2010/main" val="206233997"/>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532596"/>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46107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6459193"/>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1077682"/>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34137828"/>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8867231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328405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544886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42" y="482565"/>
            <a:ext cx="1646237" cy="351905"/>
          </a:xfrm>
          <a:prstGeom prst="rect">
            <a:avLst/>
          </a:prstGeom>
        </p:spPr>
      </p:pic>
    </p:spTree>
    <p:extLst>
      <p:ext uri="{BB962C8B-B14F-4D97-AF65-F5344CB8AC3E}">
        <p14:creationId xmlns:p14="http://schemas.microsoft.com/office/powerpoint/2010/main" val="362542628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3" y="3943350"/>
            <a:ext cx="3073257"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8"/>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5" y="2125678"/>
            <a:ext cx="9143936" cy="1828786"/>
          </a:xfrm>
          <a:noFill/>
        </p:spPr>
        <p:txBody>
          <a:bodyPr lIns="143378" tIns="89612" rIns="143378" bIns="89612" anchor="t" anchorCtr="0"/>
          <a:lstStyle>
            <a:lvl1pPr>
              <a:defRPr sz="6015"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79224" tIns="143378" rIns="179224" bIns="143378">
            <a:noAutofit/>
          </a:bodyPr>
          <a:lstStyle>
            <a:lvl1pPr marL="0" indent="0">
              <a:spcBef>
                <a:spcPts val="0"/>
              </a:spcBef>
              <a:buNone/>
              <a:defRPr sz="357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4" y="518292"/>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9" y="6208330"/>
            <a:ext cx="1552930"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6015"/>
            </a:lvl1pPr>
          </a:lstStyle>
          <a:p>
            <a:pPr lvl="0"/>
            <a:r>
              <a:rPr lang="en-US" dirty="0" smtClean="0"/>
              <a:t>Session code</a:t>
            </a:r>
            <a:endParaRPr lang="en-US" dirty="0"/>
          </a:p>
        </p:txBody>
      </p:sp>
      <p:grpSp>
        <p:nvGrpSpPr>
          <p:cNvPr id="97" name="Group 96"/>
          <p:cNvGrpSpPr/>
          <p:nvPr userDrawn="1"/>
        </p:nvGrpSpPr>
        <p:grpSpPr>
          <a:xfrm>
            <a:off x="6765999"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grpSp>
      <p:grpSp>
        <p:nvGrpSpPr>
          <p:cNvPr id="98" name="Group 97"/>
          <p:cNvGrpSpPr/>
          <p:nvPr userDrawn="1"/>
        </p:nvGrpSpPr>
        <p:grpSpPr>
          <a:xfrm>
            <a:off x="18853154" y="1957393"/>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grpSp>
    </p:spTree>
    <p:extLst>
      <p:ext uri="{BB962C8B-B14F-4D97-AF65-F5344CB8AC3E}">
        <p14:creationId xmlns:p14="http://schemas.microsoft.com/office/powerpoint/2010/main" val="10584495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3" y="3943350"/>
            <a:ext cx="3073257"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8"/>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5" y="2125678"/>
            <a:ext cx="9143936" cy="1828786"/>
          </a:xfrm>
          <a:noFill/>
        </p:spPr>
        <p:txBody>
          <a:bodyPr lIns="143378" tIns="89612" rIns="143378" bIns="89612" anchor="t" anchorCtr="0"/>
          <a:lstStyle>
            <a:lvl1pPr>
              <a:defRPr sz="6015"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79224" tIns="143378" rIns="179224" bIns="143378">
            <a:noAutofit/>
          </a:bodyPr>
          <a:lstStyle>
            <a:lvl1pPr marL="0" indent="0">
              <a:spcBef>
                <a:spcPts val="0"/>
              </a:spcBef>
              <a:buNone/>
              <a:defRPr sz="357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4" y="518292"/>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9" y="6208330"/>
            <a:ext cx="1552930"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6015"/>
            </a:lvl1pPr>
          </a:lstStyle>
          <a:p>
            <a:pPr lvl="0"/>
            <a:r>
              <a:rPr lang="en-US" dirty="0" smtClean="0"/>
              <a:t>Session code</a:t>
            </a:r>
            <a:endParaRPr lang="en-US" dirty="0"/>
          </a:p>
        </p:txBody>
      </p:sp>
      <p:grpSp>
        <p:nvGrpSpPr>
          <p:cNvPr id="98" name="Group 97"/>
          <p:cNvGrpSpPr/>
          <p:nvPr userDrawn="1"/>
        </p:nvGrpSpPr>
        <p:grpSpPr>
          <a:xfrm>
            <a:off x="7136680" y="4110836"/>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grpSp>
    </p:spTree>
    <p:extLst>
      <p:ext uri="{BB962C8B-B14F-4D97-AF65-F5344CB8AC3E}">
        <p14:creationId xmlns:p14="http://schemas.microsoft.com/office/powerpoint/2010/main" val="386365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11" tIns="109660" rIns="146211" bIns="109660"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5" y="1211287"/>
            <a:ext cx="10056812" cy="2751698"/>
          </a:xfrm>
          <a:noFill/>
        </p:spPr>
        <p:txBody>
          <a:bodyPr tIns="89612" bIns="89612" anchor="t" anchorCtr="0"/>
          <a:lstStyle>
            <a:lvl1pPr>
              <a:defRPr sz="7239"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2" y="3954462"/>
            <a:ext cx="10058401" cy="1829593"/>
          </a:xfrm>
          <a:noFill/>
        </p:spPr>
        <p:txBody>
          <a:bodyPr lIns="179224" tIns="143378" rIns="179224" bIns="143378">
            <a:noAutofit/>
          </a:bodyPr>
          <a:lstStyle>
            <a:lvl1pPr marL="0" indent="0">
              <a:spcBef>
                <a:spcPts val="0"/>
              </a:spcBef>
              <a:buNone/>
              <a:defRPr sz="357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5200083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1209973"/>
            <a:ext cx="10056812" cy="2751698"/>
          </a:xfrm>
          <a:noFill/>
        </p:spPr>
        <p:txBody>
          <a:bodyPr tIns="89612" bIns="89612" anchor="t" anchorCtr="0"/>
          <a:lstStyle>
            <a:lvl1pPr>
              <a:defRPr sz="7239"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2" y="3954462"/>
            <a:ext cx="10058401" cy="1829593"/>
          </a:xfrm>
          <a:noFill/>
        </p:spPr>
        <p:txBody>
          <a:bodyPr lIns="179224" tIns="143378" rIns="179224" bIns="143378">
            <a:noAutofit/>
          </a:bodyPr>
          <a:lstStyle>
            <a:lvl1pPr marL="0" indent="0">
              <a:spcBef>
                <a:spcPts val="0"/>
              </a:spcBef>
              <a:buNone/>
              <a:defRPr sz="357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5422554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5" y="1211287"/>
            <a:ext cx="10056812" cy="2751698"/>
          </a:xfrm>
          <a:noFill/>
        </p:spPr>
        <p:txBody>
          <a:bodyPr tIns="89612" bIns="89612" anchor="t" anchorCtr="0"/>
          <a:lstStyle>
            <a:lvl1pPr>
              <a:defRPr sz="7239"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0649893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1209973"/>
            <a:ext cx="10056812" cy="2751698"/>
          </a:xfrm>
          <a:noFill/>
        </p:spPr>
        <p:txBody>
          <a:bodyPr tIns="89612" bIns="89612" anchor="t" anchorCtr="0"/>
          <a:lstStyle>
            <a:lvl1pPr>
              <a:defRPr sz="7239"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8840821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7"/>
            <a:ext cx="11887200" cy="1831975"/>
          </a:xfrm>
          <a:noFill/>
        </p:spPr>
        <p:txBody>
          <a:bodyPr tIns="89612" bIns="89612" anchor="t" anchorCtr="0"/>
          <a:lstStyle>
            <a:lvl1pPr>
              <a:defRPr sz="876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71403057"/>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7"/>
            <a:ext cx="11887200" cy="1831975"/>
          </a:xfrm>
          <a:noFill/>
        </p:spPr>
        <p:txBody>
          <a:bodyPr tIns="89612" bIns="89612" anchor="t" anchorCtr="0"/>
          <a:lstStyle>
            <a:lvl1pPr>
              <a:defRPr sz="876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887198874"/>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7"/>
            <a:ext cx="11887200" cy="1831975"/>
          </a:xfrm>
          <a:noFill/>
        </p:spPr>
        <p:txBody>
          <a:bodyPr tIns="89612" bIns="89612" anchor="t" anchorCtr="0"/>
          <a:lstStyle>
            <a:lvl1pPr>
              <a:defRPr sz="876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84482095"/>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40"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40"/>
            </a:lvl2pPr>
            <a:lvl3pPr marL="228444" indent="0">
              <a:buNone/>
              <a:defRPr sz="2040"/>
            </a:lvl3pPr>
            <a:lvl4pPr marL="456888" indent="0">
              <a:buNone/>
              <a:defRPr sz="1836"/>
            </a:lvl4pPr>
            <a:lvl5pPr marL="685332" indent="0">
              <a:buNone/>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72307333"/>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40" y="1214440"/>
            <a:ext cx="11887200" cy="2254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839214"/>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53"/>
            <a:ext cx="5486399" cy="2536079"/>
          </a:xfrm>
        </p:spPr>
        <p:txBody>
          <a:bodyPr wrap="square">
            <a:spAutoFit/>
          </a:bodyPr>
          <a:lstStyle>
            <a:lvl1pPr marL="0" indent="0">
              <a:spcBef>
                <a:spcPts val="1224"/>
              </a:spcBef>
              <a:buClr>
                <a:schemeClr val="tx1"/>
              </a:buClr>
              <a:buFont typeface="Wingdings" pitchFamily="2" charset="2"/>
              <a:buNone/>
              <a:defRPr sz="3570"/>
            </a:lvl1pPr>
            <a:lvl2pPr marL="0" indent="0">
              <a:buNone/>
              <a:defRPr sz="2040"/>
            </a:lvl2pPr>
            <a:lvl3pPr marL="231616" indent="0">
              <a:buNone/>
              <a:tabLst/>
              <a:defRPr sz="2040"/>
            </a:lvl3pPr>
            <a:lvl4pPr marL="460060" indent="0">
              <a:buNone/>
              <a:defRPr sz="1836"/>
            </a:lvl4pPr>
            <a:lvl5pPr marL="685332" indent="0">
              <a:buNone/>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468368"/>
          </a:xfrm>
        </p:spPr>
        <p:txBody>
          <a:bodyPr wrap="square">
            <a:spAutoFit/>
          </a:bodyPr>
          <a:lstStyle>
            <a:lvl1pPr marL="0" indent="0">
              <a:spcBef>
                <a:spcPts val="1224"/>
              </a:spcBef>
              <a:buClr>
                <a:schemeClr val="tx1"/>
              </a:buClr>
              <a:buFont typeface="Wingdings" pitchFamily="2" charset="2"/>
              <a:buNone/>
              <a:defRPr sz="3570"/>
            </a:lvl1pPr>
            <a:lvl2pPr marL="0" indent="0">
              <a:buNone/>
              <a:defRPr sz="2040"/>
            </a:lvl2pPr>
            <a:lvl3pPr marL="231616" indent="0">
              <a:buNone/>
              <a:tabLst/>
              <a:defRPr sz="2040"/>
            </a:lvl3pPr>
            <a:lvl4pPr marL="460060" indent="0">
              <a:buNone/>
              <a:defRPr sz="1836"/>
            </a:lvl4pPr>
            <a:lvl5pPr marL="685332" indent="0">
              <a:buNone/>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48443769"/>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53"/>
            <a:ext cx="5486399" cy="2536079"/>
          </a:xfrm>
        </p:spPr>
        <p:txBody>
          <a:bodyPr wrap="square">
            <a:spAutoFit/>
          </a:bodyPr>
          <a:lstStyle>
            <a:lvl1pPr marL="287143" indent="-287143">
              <a:spcBef>
                <a:spcPts val="1224"/>
              </a:spcBef>
              <a:buClr>
                <a:schemeClr val="tx1"/>
              </a:buClr>
              <a:buFont typeface="Arial" pitchFamily="34" charset="0"/>
              <a:buChar char="•"/>
              <a:defRPr sz="3570"/>
            </a:lvl1pPr>
            <a:lvl2pPr marL="530804" indent="-233036">
              <a:defRPr sz="2040"/>
            </a:lvl2pPr>
            <a:lvl3pPr marL="699108" indent="-168305">
              <a:tabLst/>
              <a:defRPr sz="2040"/>
            </a:lvl3pPr>
            <a:lvl4pPr marL="880358" indent="-181251">
              <a:defRPr sz="1836"/>
            </a:lvl4pPr>
            <a:lvl5pPr marL="1048660" indent="-168305">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53"/>
            <a:ext cx="5486399" cy="2536079"/>
          </a:xfrm>
        </p:spPr>
        <p:txBody>
          <a:bodyPr wrap="square">
            <a:spAutoFit/>
          </a:bodyPr>
          <a:lstStyle>
            <a:lvl1pPr marL="287143" indent="-287143">
              <a:spcBef>
                <a:spcPts val="1224"/>
              </a:spcBef>
              <a:buClr>
                <a:schemeClr val="tx1"/>
              </a:buClr>
              <a:buFont typeface="Arial" pitchFamily="34" charset="0"/>
              <a:buChar char="•"/>
              <a:defRPr sz="3570"/>
            </a:lvl1pPr>
            <a:lvl2pPr marL="530804" indent="-233036">
              <a:defRPr sz="2040"/>
            </a:lvl2pPr>
            <a:lvl3pPr marL="699108" indent="-168305">
              <a:tabLst/>
              <a:defRPr sz="2040"/>
            </a:lvl3pPr>
            <a:lvl4pPr marL="880358" indent="-181251">
              <a:defRPr sz="1836"/>
            </a:lvl4pPr>
            <a:lvl5pPr marL="1048660" indent="-168305">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502451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49"/>
            <a:ext cx="5486399" cy="2671501"/>
          </a:xfrm>
        </p:spPr>
        <p:txBody>
          <a:bodyPr wrap="square">
            <a:spAutoFit/>
          </a:bodyPr>
          <a:lstStyle>
            <a:lvl1pPr marL="287143" indent="-287143">
              <a:spcBef>
                <a:spcPts val="1224"/>
              </a:spcBef>
              <a:buClr>
                <a:schemeClr val="tx2"/>
              </a:buClr>
              <a:buFont typeface="Arial" pitchFamily="34" charset="0"/>
              <a:buChar char="•"/>
              <a:defRPr sz="3570">
                <a:gradFill>
                  <a:gsLst>
                    <a:gs pos="1250">
                      <a:schemeClr val="tx2"/>
                    </a:gs>
                    <a:gs pos="99000">
                      <a:schemeClr val="tx2"/>
                    </a:gs>
                  </a:gsLst>
                  <a:lin ang="5400000" scaled="0"/>
                </a:gradFill>
              </a:defRPr>
            </a:lvl1pPr>
            <a:lvl2pPr marL="530804" indent="-233036">
              <a:defRPr sz="2448"/>
            </a:lvl2pPr>
            <a:lvl3pPr marL="699108" indent="-168305">
              <a:tabLst/>
              <a:defRPr sz="2448"/>
            </a:lvl3pPr>
            <a:lvl4pPr marL="880358" indent="-181251">
              <a:defRPr/>
            </a:lvl4pPr>
            <a:lvl5pPr marL="1048660" indent="-16830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671501"/>
          </a:xfrm>
        </p:spPr>
        <p:txBody>
          <a:bodyPr wrap="square">
            <a:spAutoFit/>
          </a:bodyPr>
          <a:lstStyle>
            <a:lvl1pPr marL="287143" indent="-287143">
              <a:spcBef>
                <a:spcPts val="1224"/>
              </a:spcBef>
              <a:buClr>
                <a:schemeClr val="tx2"/>
              </a:buClr>
              <a:buFont typeface="Arial" pitchFamily="34" charset="0"/>
              <a:buChar char="•"/>
              <a:defRPr sz="3570">
                <a:gradFill>
                  <a:gsLst>
                    <a:gs pos="1250">
                      <a:schemeClr val="tx2"/>
                    </a:gs>
                    <a:gs pos="99000">
                      <a:schemeClr val="tx2"/>
                    </a:gs>
                  </a:gsLst>
                  <a:lin ang="5400000" scaled="0"/>
                </a:gradFill>
              </a:defRPr>
            </a:lvl1pPr>
            <a:lvl2pPr marL="530804" indent="-233036">
              <a:defRPr sz="2448"/>
            </a:lvl2pPr>
            <a:lvl3pPr marL="699108" indent="-168305">
              <a:tabLst/>
              <a:defRPr sz="2448"/>
            </a:lvl3pPr>
            <a:lvl4pPr marL="880358" indent="-181251">
              <a:defRPr/>
            </a:lvl4pPr>
            <a:lvl5pPr marL="1048660" indent="-16830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769191"/>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75140614"/>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509378"/>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150073"/>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2875941"/>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1568334"/>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4"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2" tIns="46612" rIns="46612" bIns="46612" numCol="1" spcCol="0" rtlCol="0" fromWordArt="0" anchor="ctr" anchorCtr="0" forceAA="0" compatLnSpc="1">
            <a:prstTxWarp prst="textNoShape">
              <a:avLst/>
            </a:prstTxWarp>
            <a:noAutofit/>
          </a:bodyPr>
          <a:lstStyle/>
          <a:p>
            <a:pPr algn="ctr" defTabSz="931837" fontAlgn="base">
              <a:spcBef>
                <a:spcPct val="0"/>
              </a:spcBef>
              <a:spcAft>
                <a:spcPct val="0"/>
              </a:spcAft>
            </a:pPr>
            <a:endParaRPr lang="en-US" sz="1836"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1" y="1216156"/>
            <a:ext cx="11887199" cy="2155926"/>
          </a:xfrm>
        </p:spPr>
        <p:txBody>
          <a:bodyPr/>
          <a:lstStyle>
            <a:lvl1pPr marL="0" indent="0">
              <a:buNone/>
              <a:defRPr sz="3264">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31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20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00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28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67623116"/>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40" y="1212853"/>
            <a:ext cx="11887200" cy="2443746"/>
          </a:xfrm>
          <a:prstGeom prst="rect">
            <a:avLst/>
          </a:prstGeom>
        </p:spPr>
        <p:txBody>
          <a:bodyPr/>
          <a:lstStyle>
            <a:lvl1pPr marL="290316" indent="-290316">
              <a:buClr>
                <a:schemeClr val="tx1"/>
              </a:buClr>
              <a:buSzPct val="90000"/>
              <a:buFont typeface="Arial" pitchFamily="34" charset="0"/>
              <a:buChar char="•"/>
              <a:defRPr sz="357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110" indent="-280796">
              <a:buClr>
                <a:schemeClr val="tx1"/>
              </a:buClr>
              <a:buSzPct val="90000"/>
              <a:buFont typeface="Arial" pitchFamily="34" charset="0"/>
              <a:buChar char="•"/>
              <a:defRPr sz="316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425" indent="-290316">
              <a:buClr>
                <a:schemeClr val="tx1"/>
              </a:buClr>
              <a:buSzPct val="90000"/>
              <a:buFont typeface="Arial" pitchFamily="34" charset="0"/>
              <a:buChar char="•"/>
              <a:defRPr sz="275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9868" indent="-228444">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315" indent="-228444">
              <a:buClr>
                <a:schemeClr val="tx1"/>
              </a:buClr>
              <a:buSzPct val="90000"/>
              <a:buFont typeface="Arial" pitchFamily="34" charset="0"/>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3" y="6363077"/>
            <a:ext cx="12436476" cy="631450"/>
          </a:xfrm>
          <a:prstGeom prst="rect">
            <a:avLst/>
          </a:prstGeom>
          <a:solidFill>
            <a:srgbClr val="FFFF99"/>
          </a:solidFill>
        </p:spPr>
        <p:txBody>
          <a:bodyPr wrap="square" lIns="152350" tIns="76174" rIns="152350" bIns="76174" anchor="b" anchorCtr="0">
            <a:noAutofit/>
          </a:bodyPr>
          <a:lstStyle>
            <a:lvl1pPr algn="r">
              <a:buFont typeface="Arial" pitchFamily="34" charset="0"/>
              <a:buNone/>
              <a:defRPr sz="3672"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831703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29664" y="1476625"/>
            <a:ext cx="5597870" cy="1961306"/>
          </a:xfrm>
        </p:spPr>
        <p:txBody>
          <a:bodyPr/>
          <a:lstStyle>
            <a:lvl1pPr marL="346544" indent="-346544">
              <a:lnSpc>
                <a:spcPct val="90000"/>
              </a:lnSpc>
              <a:defRPr sz="2856"/>
            </a:lvl1pPr>
            <a:lvl2pPr marL="686345" indent="-331710">
              <a:lnSpc>
                <a:spcPct val="90000"/>
              </a:lnSpc>
              <a:defRPr sz="2448"/>
            </a:lvl2pPr>
            <a:lvl3pPr marL="972210" indent="-293956">
              <a:lnSpc>
                <a:spcPct val="90000"/>
              </a:lnSpc>
              <a:defRPr sz="2040"/>
            </a:lvl3pPr>
            <a:lvl4pPr marL="1251333" indent="-279122">
              <a:lnSpc>
                <a:spcPct val="90000"/>
              </a:lnSpc>
              <a:defRPr sz="1836"/>
            </a:lvl4pPr>
            <a:lvl5pPr marL="1545286" indent="-285865">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9" y="1476625"/>
            <a:ext cx="5597870" cy="1961306"/>
          </a:xfrm>
        </p:spPr>
        <p:txBody>
          <a:bodyPr/>
          <a:lstStyle>
            <a:lvl1pPr marL="354635" indent="-354635">
              <a:lnSpc>
                <a:spcPct val="90000"/>
              </a:lnSpc>
              <a:defRPr sz="2856"/>
            </a:lvl1pPr>
            <a:lvl2pPr marL="686345" indent="-346544">
              <a:lnSpc>
                <a:spcPct val="90000"/>
              </a:lnSpc>
              <a:defRPr sz="2448"/>
            </a:lvl2pPr>
            <a:lvl3pPr marL="980300" indent="-308788">
              <a:lnSpc>
                <a:spcPct val="90000"/>
              </a:lnSpc>
              <a:defRPr sz="2040"/>
            </a:lvl3pPr>
            <a:lvl4pPr marL="1251333" indent="-271032">
              <a:lnSpc>
                <a:spcPct val="90000"/>
              </a:lnSpc>
              <a:defRPr sz="1836"/>
            </a:lvl4pPr>
            <a:lvl5pPr marL="1545286" indent="-279122">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8" y="6482897"/>
            <a:ext cx="2900981" cy="372394"/>
          </a:xfrm>
          <a:prstGeom prst="rect">
            <a:avLst/>
          </a:prstGeom>
        </p:spPr>
        <p:txBody>
          <a:bodyPr vert="horz" lIns="93211" tIns="46608" rIns="93211" bIns="46608" rtlCol="0" anchor="ctr"/>
          <a:lstStyle>
            <a:lvl1pPr algn="l">
              <a:defRPr sz="1200">
                <a:solidFill>
                  <a:schemeClr val="tx1">
                    <a:tint val="75000"/>
                  </a:schemeClr>
                </a:solidFill>
              </a:defRPr>
            </a:lvl1pPr>
          </a:lstStyle>
          <a:p>
            <a:pPr defTabSz="932026">
              <a:defRPr/>
            </a:pPr>
            <a:fld id="{24516EDB-3C53-4793-B056-19F9B4AE913A}" type="slidenum">
              <a:rPr lang="en-US" sz="1224" smtClean="0">
                <a:solidFill>
                  <a:srgbClr val="292929">
                    <a:tint val="75000"/>
                  </a:srgbClr>
                </a:solidFill>
              </a:rPr>
              <a:pPr defTabSz="932026">
                <a:defRPr/>
              </a:pPr>
              <a:t>‹#›</a:t>
            </a:fld>
            <a:endParaRPr lang="en-US" sz="1224" dirty="0">
              <a:solidFill>
                <a:srgbClr val="292929">
                  <a:tint val="75000"/>
                </a:srgbClr>
              </a:solidFill>
            </a:endParaRPr>
          </a:p>
        </p:txBody>
      </p:sp>
    </p:spTree>
    <p:extLst>
      <p:ext uri="{BB962C8B-B14F-4D97-AF65-F5344CB8AC3E}">
        <p14:creationId xmlns:p14="http://schemas.microsoft.com/office/powerpoint/2010/main" val="298920743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330" y="233157"/>
            <a:ext cx="11375536" cy="476742"/>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5" y="1476627"/>
            <a:ext cx="11375536" cy="2254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8" y="6482897"/>
            <a:ext cx="2900981" cy="372394"/>
          </a:xfrm>
          <a:prstGeom prst="rect">
            <a:avLst/>
          </a:prstGeom>
        </p:spPr>
        <p:txBody>
          <a:bodyPr vert="horz" lIns="93211" tIns="46608" rIns="93211" bIns="46608" rtlCol="0" anchor="ctr"/>
          <a:lstStyle>
            <a:lvl1pPr algn="l">
              <a:defRPr sz="1200">
                <a:solidFill>
                  <a:schemeClr val="tx1">
                    <a:tint val="75000"/>
                  </a:schemeClr>
                </a:solidFill>
              </a:defRPr>
            </a:lvl1pPr>
          </a:lstStyle>
          <a:p>
            <a:pPr defTabSz="932026">
              <a:defRPr/>
            </a:pPr>
            <a:fld id="{24516EDB-3C53-4793-B056-19F9B4AE913A}" type="slidenum">
              <a:rPr lang="en-US" sz="1224" smtClean="0">
                <a:solidFill>
                  <a:srgbClr val="292929">
                    <a:tint val="75000"/>
                  </a:srgbClr>
                </a:solidFill>
              </a:rPr>
              <a:pPr defTabSz="932026">
                <a:defRPr/>
              </a:pPr>
              <a:t>‹#›</a:t>
            </a:fld>
            <a:endParaRPr lang="en-US" sz="1224" dirty="0">
              <a:solidFill>
                <a:srgbClr val="292929">
                  <a:tint val="75000"/>
                </a:srgbClr>
              </a:solidFill>
            </a:endParaRPr>
          </a:p>
        </p:txBody>
      </p:sp>
    </p:spTree>
    <p:extLst>
      <p:ext uri="{BB962C8B-B14F-4D97-AF65-F5344CB8AC3E}">
        <p14:creationId xmlns:p14="http://schemas.microsoft.com/office/powerpoint/2010/main" val="13538013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09553" y="513797"/>
            <a:ext cx="11428171" cy="742628"/>
          </a:xfrm>
        </p:spPr>
        <p:txBody>
          <a:bodyPr vert="horz" lIns="0" tIns="0" rIns="0" bIns="0" rtlCol="0">
            <a:noAutofit/>
          </a:bodyPr>
          <a:lstStyle>
            <a:lvl1pPr>
              <a:defRPr lang="en-US" sz="4898" dirty="0" smtClean="0"/>
            </a:lvl1pPr>
          </a:lstStyle>
          <a:p>
            <a:pPr lvl="0"/>
            <a:r>
              <a:rPr lang="en-US" dirty="0" smtClean="0"/>
              <a:t>Click to edit Master text styles</a:t>
            </a:r>
          </a:p>
        </p:txBody>
      </p:sp>
    </p:spTree>
    <p:extLst>
      <p:ext uri="{BB962C8B-B14F-4D97-AF65-F5344CB8AC3E}">
        <p14:creationId xmlns:p14="http://schemas.microsoft.com/office/powerpoint/2010/main" val="14911719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21" Type="http://schemas.openxmlformats.org/officeDocument/2006/relationships/slideLayout" Target="../slideLayouts/slideLayout52.xml"/><Relationship Id="rId34" Type="http://schemas.openxmlformats.org/officeDocument/2006/relationships/slideLayout" Target="../slideLayouts/slideLayout65.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37" Type="http://schemas.openxmlformats.org/officeDocument/2006/relationships/image" Target="../media/image2.pn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image" Target="../media/image1.png"/><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theme" Target="../theme/theme2.xml"/><Relationship Id="rId8" Type="http://schemas.openxmlformats.org/officeDocument/2006/relationships/slideLayout" Target="../slideLayouts/slideLayout39.xml"/><Relationship Id="rId3"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theme" Target="../theme/theme3.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6"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652962312"/>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 id="2147484306" r:id="rId28"/>
    <p:sldLayoutId id="2147484307" r:id="rId29"/>
    <p:sldLayoutId id="2147484308" r:id="rId30"/>
    <p:sldLayoutId id="2147484309" r:id="rId31"/>
    <p:sldLayoutId id="2147484310" r:id="rId32"/>
    <p:sldLayoutId id="2147484311" r:id="rId33"/>
    <p:sldLayoutId id="2147484312" r:id="rId3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902"/>
            <a:ext cx="11889564" cy="917575"/>
          </a:xfrm>
          <a:prstGeom prst="rect">
            <a:avLst/>
          </a:prstGeom>
        </p:spPr>
        <p:txBody>
          <a:bodyPr vert="horz" wrap="square" lIns="143378" tIns="89612" rIns="143378" bIns="89612"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2" y="1212853"/>
            <a:ext cx="11887198" cy="2254806"/>
          </a:xfrm>
          <a:prstGeom prst="rect">
            <a:avLst/>
          </a:prstGeom>
        </p:spPr>
        <p:txBody>
          <a:bodyPr vert="horz" wrap="square" lIns="143378" tIns="89612" rIns="143378" bIns="89612"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9026226"/>
      </p:ext>
    </p:extLst>
  </p:cSld>
  <p:clrMap bg1="dk1" tx1="lt1" bg2="dk2" tx2="lt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 id="2147484325" r:id="rId12"/>
    <p:sldLayoutId id="2147484326" r:id="rId13"/>
    <p:sldLayoutId id="2147484327" r:id="rId14"/>
    <p:sldLayoutId id="2147484328" r:id="rId15"/>
    <p:sldLayoutId id="2147484329" r:id="rId16"/>
    <p:sldLayoutId id="2147484330" r:id="rId17"/>
    <p:sldLayoutId id="2147484331" r:id="rId18"/>
    <p:sldLayoutId id="2147484332" r:id="rId19"/>
    <p:sldLayoutId id="2147484333" r:id="rId20"/>
    <p:sldLayoutId id="2147484334" r:id="rId21"/>
    <p:sldLayoutId id="2147484335" r:id="rId22"/>
    <p:sldLayoutId id="2147484336" r:id="rId23"/>
    <p:sldLayoutId id="2147484337" r:id="rId24"/>
    <p:sldLayoutId id="2147484338" r:id="rId25"/>
  </p:sldLayoutIdLst>
  <p:transition>
    <p:fade/>
  </p:transition>
  <p:timing>
    <p:tnLst>
      <p:par>
        <p:cTn id="1" dur="indefinite" restart="never" nodeType="tmRoot"/>
      </p:par>
    </p:tnLst>
  </p:timing>
  <p:txStyles>
    <p:titleStyle>
      <a:lvl1pPr algn="l" defTabSz="932106" rtl="0" eaLnBrk="1" latinLnBrk="0" hangingPunct="1">
        <a:lnSpc>
          <a:spcPct val="90000"/>
        </a:lnSpc>
        <a:spcBef>
          <a:spcPct val="0"/>
        </a:spcBef>
        <a:buNone/>
        <a:defRPr lang="en-US" sz="5404"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666" marR="0" indent="-342666" algn="l" defTabSz="932106" rtl="0" eaLnBrk="1" fontAlgn="auto" latinLnBrk="0" hangingPunct="1">
        <a:lnSpc>
          <a:spcPct val="90000"/>
        </a:lnSpc>
        <a:spcBef>
          <a:spcPct val="20000"/>
        </a:spcBef>
        <a:spcAft>
          <a:spcPts val="0"/>
        </a:spcAft>
        <a:buClrTx/>
        <a:buSzPct val="90000"/>
        <a:buFont typeface="Arial" pitchFamily="34" charset="0"/>
        <a:buChar char="•"/>
        <a:tabLst/>
        <a:defRPr sz="3978" kern="1200" spc="0" baseline="0">
          <a:gradFill>
            <a:gsLst>
              <a:gs pos="1250">
                <a:schemeClr val="tx1"/>
              </a:gs>
              <a:gs pos="100000">
                <a:schemeClr val="tx1"/>
              </a:gs>
            </a:gsLst>
            <a:lin ang="5400000" scaled="0"/>
          </a:gradFill>
          <a:latin typeface="+mj-lt"/>
          <a:ea typeface="+mn-ea"/>
          <a:cs typeface="+mn-cs"/>
        </a:defRPr>
      </a:lvl1pPr>
      <a:lvl2pPr marL="583802" marR="0" indent="-241136" algn="l" defTabSz="932106" rtl="0" eaLnBrk="1" fontAlgn="auto" latinLnBrk="0" hangingPunct="1">
        <a:lnSpc>
          <a:spcPct val="90000"/>
        </a:lnSpc>
        <a:spcBef>
          <a:spcPct val="20000"/>
        </a:spcBef>
        <a:spcAft>
          <a:spcPts val="0"/>
        </a:spcAft>
        <a:buClrTx/>
        <a:buSzPct val="90000"/>
        <a:buFont typeface="Arial" pitchFamily="34" charset="0"/>
        <a:buChar char="•"/>
        <a:tabLst/>
        <a:defRPr sz="2448" kern="1200" spc="0" baseline="0">
          <a:gradFill>
            <a:gsLst>
              <a:gs pos="1250">
                <a:schemeClr val="tx1"/>
              </a:gs>
              <a:gs pos="100000">
                <a:schemeClr val="tx1"/>
              </a:gs>
            </a:gsLst>
            <a:lin ang="5400000" scaled="0"/>
          </a:gradFill>
          <a:latin typeface="+mn-lt"/>
          <a:ea typeface="+mn-ea"/>
          <a:cs typeface="+mn-cs"/>
        </a:defRPr>
      </a:lvl2pPr>
      <a:lvl3pPr marL="799556" marR="0" indent="-228444" algn="l" defTabSz="932106" rtl="0" eaLnBrk="1" fontAlgn="auto" latinLnBrk="0" hangingPunct="1">
        <a:lnSpc>
          <a:spcPct val="90000"/>
        </a:lnSpc>
        <a:spcBef>
          <a:spcPct val="20000"/>
        </a:spcBef>
        <a:spcAft>
          <a:spcPts val="0"/>
        </a:spcAft>
        <a:buClrTx/>
        <a:buSzPct val="90000"/>
        <a:buFont typeface="Arial" pitchFamily="34" charset="0"/>
        <a:buChar char="•"/>
        <a:tabLst/>
        <a:defRPr sz="2448" kern="1200" spc="0" baseline="0">
          <a:gradFill>
            <a:gsLst>
              <a:gs pos="1250">
                <a:schemeClr val="tx1"/>
              </a:gs>
              <a:gs pos="100000">
                <a:schemeClr val="tx1"/>
              </a:gs>
            </a:gsLst>
            <a:lin ang="5400000" scaled="0"/>
          </a:gradFill>
          <a:latin typeface="+mn-lt"/>
          <a:ea typeface="+mn-ea"/>
          <a:cs typeface="+mn-cs"/>
        </a:defRPr>
      </a:lvl3pPr>
      <a:lvl4pPr marL="1027999" marR="0" indent="-228444" algn="l" defTabSz="932106" rtl="0" eaLnBrk="1" fontAlgn="auto" latinLnBrk="0" hangingPunct="1">
        <a:lnSpc>
          <a:spcPct val="90000"/>
        </a:lnSpc>
        <a:spcBef>
          <a:spcPct val="20000"/>
        </a:spcBef>
        <a:spcAft>
          <a:spcPts val="0"/>
        </a:spcAft>
        <a:buClrTx/>
        <a:buSzPct val="90000"/>
        <a:buFont typeface="Arial" pitchFamily="34" charset="0"/>
        <a:buChar char="•"/>
        <a:tabLst/>
        <a:defRPr sz="2040" kern="1200" spc="0" baseline="0">
          <a:gradFill>
            <a:gsLst>
              <a:gs pos="1250">
                <a:schemeClr val="tx1"/>
              </a:gs>
              <a:gs pos="100000">
                <a:schemeClr val="tx1"/>
              </a:gs>
            </a:gsLst>
            <a:lin ang="5400000" scaled="0"/>
          </a:gradFill>
          <a:latin typeface="+mn-lt"/>
          <a:ea typeface="+mn-ea"/>
          <a:cs typeface="+mn-cs"/>
        </a:defRPr>
      </a:lvl4pPr>
      <a:lvl5pPr marL="1256441" marR="0" indent="-228444" algn="l" defTabSz="932106" rtl="0" eaLnBrk="1" fontAlgn="auto" latinLnBrk="0" hangingPunct="1">
        <a:lnSpc>
          <a:spcPct val="90000"/>
        </a:lnSpc>
        <a:spcBef>
          <a:spcPct val="20000"/>
        </a:spcBef>
        <a:spcAft>
          <a:spcPts val="0"/>
        </a:spcAft>
        <a:buClrTx/>
        <a:buSzPct val="90000"/>
        <a:buFont typeface="Arial" pitchFamily="34" charset="0"/>
        <a:buChar char="•"/>
        <a:tabLst/>
        <a:defRPr sz="2040" kern="1200" spc="0" baseline="0">
          <a:gradFill>
            <a:gsLst>
              <a:gs pos="1250">
                <a:schemeClr val="tx1"/>
              </a:gs>
              <a:gs pos="100000">
                <a:schemeClr val="tx1"/>
              </a:gs>
            </a:gsLst>
            <a:lin ang="5400000" scaled="0"/>
          </a:gradFill>
          <a:latin typeface="+mn-lt"/>
          <a:ea typeface="+mn-ea"/>
          <a:cs typeface="+mn-cs"/>
        </a:defRPr>
      </a:lvl5pPr>
      <a:lvl6pPr marL="2563290"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29345"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5397"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1452"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106" rtl="0" eaLnBrk="1" latinLnBrk="0" hangingPunct="1">
        <a:defRPr sz="1836" kern="1200">
          <a:solidFill>
            <a:schemeClr val="tx1"/>
          </a:solidFill>
          <a:latin typeface="+mn-lt"/>
          <a:ea typeface="+mn-ea"/>
          <a:cs typeface="+mn-cs"/>
        </a:defRPr>
      </a:lvl1pPr>
      <a:lvl2pPr marL="466054" algn="l" defTabSz="932106" rtl="0" eaLnBrk="1" latinLnBrk="0" hangingPunct="1">
        <a:defRPr sz="1836" kern="1200">
          <a:solidFill>
            <a:schemeClr val="tx1"/>
          </a:solidFill>
          <a:latin typeface="+mn-lt"/>
          <a:ea typeface="+mn-ea"/>
          <a:cs typeface="+mn-cs"/>
        </a:defRPr>
      </a:lvl2pPr>
      <a:lvl3pPr marL="932106" algn="l" defTabSz="932106" rtl="0" eaLnBrk="1" latinLnBrk="0" hangingPunct="1">
        <a:defRPr sz="1836" kern="1200">
          <a:solidFill>
            <a:schemeClr val="tx1"/>
          </a:solidFill>
          <a:latin typeface="+mn-lt"/>
          <a:ea typeface="+mn-ea"/>
          <a:cs typeface="+mn-cs"/>
        </a:defRPr>
      </a:lvl3pPr>
      <a:lvl4pPr marL="1398159" algn="l" defTabSz="932106" rtl="0" eaLnBrk="1" latinLnBrk="0" hangingPunct="1">
        <a:defRPr sz="1836" kern="1200">
          <a:solidFill>
            <a:schemeClr val="tx1"/>
          </a:solidFill>
          <a:latin typeface="+mn-lt"/>
          <a:ea typeface="+mn-ea"/>
          <a:cs typeface="+mn-cs"/>
        </a:defRPr>
      </a:lvl4pPr>
      <a:lvl5pPr marL="1864212" algn="l" defTabSz="932106" rtl="0" eaLnBrk="1" latinLnBrk="0" hangingPunct="1">
        <a:defRPr sz="1836" kern="1200">
          <a:solidFill>
            <a:schemeClr val="tx1"/>
          </a:solidFill>
          <a:latin typeface="+mn-lt"/>
          <a:ea typeface="+mn-ea"/>
          <a:cs typeface="+mn-cs"/>
        </a:defRPr>
      </a:lvl5pPr>
      <a:lvl6pPr marL="2330265" algn="l" defTabSz="932106" rtl="0" eaLnBrk="1" latinLnBrk="0" hangingPunct="1">
        <a:defRPr sz="1836" kern="1200">
          <a:solidFill>
            <a:schemeClr val="tx1"/>
          </a:solidFill>
          <a:latin typeface="+mn-lt"/>
          <a:ea typeface="+mn-ea"/>
          <a:cs typeface="+mn-cs"/>
        </a:defRPr>
      </a:lvl6pPr>
      <a:lvl7pPr marL="2796318" algn="l" defTabSz="932106" rtl="0" eaLnBrk="1" latinLnBrk="0" hangingPunct="1">
        <a:defRPr sz="1836" kern="1200">
          <a:solidFill>
            <a:schemeClr val="tx1"/>
          </a:solidFill>
          <a:latin typeface="+mn-lt"/>
          <a:ea typeface="+mn-ea"/>
          <a:cs typeface="+mn-cs"/>
        </a:defRPr>
      </a:lvl7pPr>
      <a:lvl8pPr marL="3262371" algn="l" defTabSz="932106" rtl="0" eaLnBrk="1" latinLnBrk="0" hangingPunct="1">
        <a:defRPr sz="1836" kern="1200">
          <a:solidFill>
            <a:schemeClr val="tx1"/>
          </a:solidFill>
          <a:latin typeface="+mn-lt"/>
          <a:ea typeface="+mn-ea"/>
          <a:cs typeface="+mn-cs"/>
        </a:defRPr>
      </a:lvl8pPr>
      <a:lvl9pPr marL="3728425" algn="l" defTabSz="932106" rtl="0" eaLnBrk="1" latinLnBrk="0" hangingPunct="1">
        <a:defRPr sz="183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xml"/><Relationship Id="rId1" Type="http://schemas.openxmlformats.org/officeDocument/2006/relationships/themeOverride" Target="../theme/themeOverride1.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www.scsm.se/?p=853"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hyperlink" Target="http://blogs.technet.com/b/servicemanager/archive/2014/03/19/improving-ad-connector-performance.aspx" TargetMode="External"/><Relationship Id="rId5" Type="http://schemas.openxmlformats.org/officeDocument/2006/relationships/hyperlink" Target="http://blogs.technet.com/b/mihai/archive/2013/08/14/tweaking-the-ad-and-cm-connectors-in-service-manager-2012.aspx" TargetMode="External"/><Relationship Id="rId4" Type="http://schemas.openxmlformats.org/officeDocument/2006/relationships/hyperlink" Target="http://blogs.technet.com/b/mihai/archive/2012/12/12/how-to-manually-execute-workitem-grooming-in-service-manager.aspx"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http://www.microsoft.com/en-us/server-cloud/products/windows-azure-pack" TargetMode="External"/><Relationship Id="rId2" Type="http://schemas.openxmlformats.org/officeDocument/2006/relationships/notesSlide" Target="../notesSlides/notesSlide32.xml"/><Relationship Id="rId1" Type="http://schemas.openxmlformats.org/officeDocument/2006/relationships/slideLayout" Target="../slideLayouts/slideLayout90.xml"/><Relationship Id="rId6" Type="http://schemas.openxmlformats.org/officeDocument/2006/relationships/hyperlink" Target="http://technet.microsoft.com/en-US/evalcenter/dn205295" TargetMode="External"/><Relationship Id="rId5" Type="http://schemas.openxmlformats.org/officeDocument/2006/relationships/hyperlink" Target="http://azure.microsoft.com/en-us/" TargetMode="External"/><Relationship Id="rId4" Type="http://schemas.openxmlformats.org/officeDocument/2006/relationships/hyperlink" Target="http://technet.microsoft.com/en-US/evalcenter/dn205286"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9.xml"/><Relationship Id="rId5" Type="http://schemas.openxmlformats.org/officeDocument/2006/relationships/image" Target="../media/image37.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19.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18.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0486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Extending</a:t>
            </a:r>
            <a:r>
              <a:rPr lang="sv-SE" dirty="0" smtClean="0"/>
              <a:t> Service Manager</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107721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err="1" smtClean="0"/>
              <a:t>Things</a:t>
            </a:r>
            <a:r>
              <a:rPr lang="sv-SE" dirty="0" smtClean="0"/>
              <a:t> to </a:t>
            </a:r>
            <a:r>
              <a:rPr lang="sv-SE" dirty="0" err="1" smtClean="0"/>
              <a:t>keep</a:t>
            </a:r>
            <a:r>
              <a:rPr lang="sv-SE" dirty="0" smtClean="0"/>
              <a:t> in mind </a:t>
            </a:r>
            <a:r>
              <a:rPr lang="sv-SE" dirty="0" err="1" smtClean="0"/>
              <a:t>when</a:t>
            </a:r>
            <a:r>
              <a:rPr lang="sv-SE" dirty="0" smtClean="0"/>
              <a:t> </a:t>
            </a:r>
            <a:r>
              <a:rPr lang="sv-SE" dirty="0" err="1" smtClean="0"/>
              <a:t>doing</a:t>
            </a:r>
            <a:r>
              <a:rPr lang="sv-SE" dirty="0" smtClean="0"/>
              <a:t> a </a:t>
            </a:r>
            <a:r>
              <a:rPr lang="sv-SE" dirty="0" err="1" smtClean="0"/>
              <a:t>class</a:t>
            </a:r>
            <a:r>
              <a:rPr lang="sv-SE" dirty="0" smtClean="0"/>
              <a:t> extension</a:t>
            </a:r>
          </a:p>
          <a:p>
            <a:pPr marL="371475" lvl="1" indent="-342900">
              <a:buFontTx/>
              <a:buChar char="-"/>
            </a:pPr>
            <a:endParaRPr lang="sv-SE" dirty="0"/>
          </a:p>
        </p:txBody>
      </p:sp>
      <p:pic>
        <p:nvPicPr>
          <p:cNvPr id="2054" name="Picture 6" descr="C:\Users\Anders\AppData\Local\Temp\SNAGHTML2ac6c8c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3889" y="2013068"/>
            <a:ext cx="7571063" cy="450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nders\AppData\Local\Temp\SNAGHTML2ac460e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3889" y="2013068"/>
            <a:ext cx="7571063" cy="4500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32616424"/>
      </p:ext>
    </p:extLst>
  </p:cSld>
  <p:clrMapOvr>
    <a:masterClrMapping/>
  </p:clrMapOvr>
  <p:transition advTm="9586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Extending</a:t>
            </a:r>
            <a:r>
              <a:rPr lang="sv-SE" dirty="0" smtClean="0"/>
              <a:t> Service Manager</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107721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err="1" smtClean="0"/>
              <a:t>Things</a:t>
            </a:r>
            <a:r>
              <a:rPr lang="sv-SE" dirty="0" smtClean="0"/>
              <a:t> to </a:t>
            </a:r>
            <a:r>
              <a:rPr lang="sv-SE" dirty="0" err="1" smtClean="0"/>
              <a:t>keep</a:t>
            </a:r>
            <a:r>
              <a:rPr lang="sv-SE" dirty="0" smtClean="0"/>
              <a:t> in mind </a:t>
            </a:r>
            <a:r>
              <a:rPr lang="sv-SE" dirty="0" err="1" smtClean="0"/>
              <a:t>when</a:t>
            </a:r>
            <a:r>
              <a:rPr lang="sv-SE" dirty="0" smtClean="0"/>
              <a:t> </a:t>
            </a:r>
            <a:r>
              <a:rPr lang="sv-SE" dirty="0" err="1" smtClean="0"/>
              <a:t>doing</a:t>
            </a:r>
            <a:r>
              <a:rPr lang="sv-SE" dirty="0" smtClean="0"/>
              <a:t> a </a:t>
            </a:r>
            <a:r>
              <a:rPr lang="sv-SE" dirty="0" err="1" smtClean="0"/>
              <a:t>class</a:t>
            </a:r>
            <a:r>
              <a:rPr lang="sv-SE" dirty="0" smtClean="0"/>
              <a:t> extension</a:t>
            </a:r>
          </a:p>
          <a:p>
            <a:pPr marL="371475" lvl="1" indent="-342900">
              <a:buFontTx/>
              <a:buChar char="-"/>
            </a:pPr>
            <a:endParaRPr lang="sv-SE" dirty="0"/>
          </a:p>
        </p:txBody>
      </p:sp>
      <p:pic>
        <p:nvPicPr>
          <p:cNvPr id="5" name="Picture 4"/>
          <p:cNvPicPr>
            <a:picLocks noChangeAspect="1"/>
          </p:cNvPicPr>
          <p:nvPr/>
        </p:nvPicPr>
        <p:blipFill>
          <a:blip r:embed="rId3"/>
          <a:stretch>
            <a:fillRect/>
          </a:stretch>
        </p:blipFill>
        <p:spPr>
          <a:xfrm>
            <a:off x="867040" y="2201118"/>
            <a:ext cx="10704762" cy="4361905"/>
          </a:xfrm>
          <a:prstGeom prst="rect">
            <a:avLst/>
          </a:prstGeom>
        </p:spPr>
      </p:pic>
    </p:spTree>
    <p:extLst>
      <p:ext uri="{BB962C8B-B14F-4D97-AF65-F5344CB8AC3E}">
        <p14:creationId xmlns:p14="http://schemas.microsoft.com/office/powerpoint/2010/main" val="109725562"/>
      </p:ext>
    </p:extLst>
  </p:cSld>
  <p:clrMapOvr>
    <a:masterClrMapping/>
  </p:clrMapOvr>
  <p:transition advTm="67154">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Extending</a:t>
            </a:r>
            <a:r>
              <a:rPr lang="sv-SE" dirty="0" smtClean="0"/>
              <a:t> Service Manager</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107721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err="1" smtClean="0"/>
              <a:t>Things</a:t>
            </a:r>
            <a:r>
              <a:rPr lang="sv-SE" dirty="0" smtClean="0"/>
              <a:t> to </a:t>
            </a:r>
            <a:r>
              <a:rPr lang="sv-SE" dirty="0" err="1" smtClean="0"/>
              <a:t>keep</a:t>
            </a:r>
            <a:r>
              <a:rPr lang="sv-SE" dirty="0" smtClean="0"/>
              <a:t> in mind </a:t>
            </a:r>
            <a:r>
              <a:rPr lang="sv-SE" dirty="0" err="1" smtClean="0"/>
              <a:t>when</a:t>
            </a:r>
            <a:r>
              <a:rPr lang="sv-SE" dirty="0" smtClean="0"/>
              <a:t> </a:t>
            </a:r>
            <a:r>
              <a:rPr lang="sv-SE" dirty="0" err="1" smtClean="0"/>
              <a:t>doing</a:t>
            </a:r>
            <a:r>
              <a:rPr lang="sv-SE" dirty="0" smtClean="0"/>
              <a:t> a </a:t>
            </a:r>
            <a:r>
              <a:rPr lang="sv-SE" dirty="0" err="1" smtClean="0"/>
              <a:t>class</a:t>
            </a:r>
            <a:r>
              <a:rPr lang="sv-SE" dirty="0" smtClean="0"/>
              <a:t> extension</a:t>
            </a:r>
          </a:p>
          <a:p>
            <a:pPr marL="371475" lvl="1" indent="-342900">
              <a:buFontTx/>
              <a:buChar char="-"/>
            </a:pPr>
            <a:endParaRPr lang="sv-SE" dirty="0"/>
          </a:p>
        </p:txBody>
      </p:sp>
      <p:pic>
        <p:nvPicPr>
          <p:cNvPr id="6" name="Picture 5"/>
          <p:cNvPicPr>
            <a:picLocks noChangeAspect="1"/>
          </p:cNvPicPr>
          <p:nvPr/>
        </p:nvPicPr>
        <p:blipFill>
          <a:blip r:embed="rId3"/>
          <a:stretch>
            <a:fillRect/>
          </a:stretch>
        </p:blipFill>
        <p:spPr>
          <a:xfrm>
            <a:off x="1781383" y="2013068"/>
            <a:ext cx="8876076" cy="4500000"/>
          </a:xfrm>
          <a:prstGeom prst="rect">
            <a:avLst/>
          </a:prstGeom>
        </p:spPr>
      </p:pic>
    </p:spTree>
    <p:extLst>
      <p:ext uri="{BB962C8B-B14F-4D97-AF65-F5344CB8AC3E}">
        <p14:creationId xmlns:p14="http://schemas.microsoft.com/office/powerpoint/2010/main" val="513888415"/>
      </p:ext>
    </p:extLst>
  </p:cSld>
  <p:clrMapOvr>
    <a:masterClrMapping/>
  </p:clrMapOvr>
  <p:transition advTm="15321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Extending</a:t>
            </a:r>
            <a:r>
              <a:rPr lang="sv-SE" dirty="0" smtClean="0"/>
              <a:t> Service Manager</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107721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err="1" smtClean="0"/>
              <a:t>Things</a:t>
            </a:r>
            <a:r>
              <a:rPr lang="sv-SE" dirty="0" smtClean="0"/>
              <a:t> to </a:t>
            </a:r>
            <a:r>
              <a:rPr lang="sv-SE" dirty="0" err="1" smtClean="0"/>
              <a:t>keep</a:t>
            </a:r>
            <a:r>
              <a:rPr lang="sv-SE" dirty="0" smtClean="0"/>
              <a:t> in mind </a:t>
            </a:r>
            <a:r>
              <a:rPr lang="sv-SE" dirty="0" err="1" smtClean="0"/>
              <a:t>when</a:t>
            </a:r>
            <a:r>
              <a:rPr lang="sv-SE" dirty="0" smtClean="0"/>
              <a:t> </a:t>
            </a:r>
            <a:r>
              <a:rPr lang="sv-SE" dirty="0" err="1" smtClean="0"/>
              <a:t>doing</a:t>
            </a:r>
            <a:r>
              <a:rPr lang="sv-SE" dirty="0" smtClean="0"/>
              <a:t> a </a:t>
            </a:r>
            <a:r>
              <a:rPr lang="sv-SE" dirty="0" err="1" smtClean="0"/>
              <a:t>class</a:t>
            </a:r>
            <a:r>
              <a:rPr lang="sv-SE" dirty="0" smtClean="0"/>
              <a:t> extension</a:t>
            </a:r>
          </a:p>
          <a:p>
            <a:pPr marL="371475" lvl="1" indent="-342900">
              <a:buFontTx/>
              <a:buChar char="-"/>
            </a:pPr>
            <a:endParaRPr lang="sv-SE" dirty="0"/>
          </a:p>
        </p:txBody>
      </p:sp>
      <p:pic>
        <p:nvPicPr>
          <p:cNvPr id="5" name="Picture 4"/>
          <p:cNvPicPr>
            <a:picLocks noChangeAspect="1"/>
          </p:cNvPicPr>
          <p:nvPr/>
        </p:nvPicPr>
        <p:blipFill>
          <a:blip r:embed="rId3"/>
          <a:stretch>
            <a:fillRect/>
          </a:stretch>
        </p:blipFill>
        <p:spPr>
          <a:xfrm>
            <a:off x="1496388" y="2130424"/>
            <a:ext cx="9446065" cy="4500000"/>
          </a:xfrm>
          <a:prstGeom prst="rect">
            <a:avLst/>
          </a:prstGeom>
        </p:spPr>
      </p:pic>
    </p:spTree>
    <p:extLst>
      <p:ext uri="{BB962C8B-B14F-4D97-AF65-F5344CB8AC3E}">
        <p14:creationId xmlns:p14="http://schemas.microsoft.com/office/powerpoint/2010/main" val="1410905252"/>
      </p:ext>
    </p:extLst>
  </p:cSld>
  <p:clrMapOvr>
    <a:masterClrMapping/>
  </p:clrMapOvr>
  <p:transition advTm="133202">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Tree>
    <p:extLst>
      <p:ext uri="{BB962C8B-B14F-4D97-AF65-F5344CB8AC3E}">
        <p14:creationId xmlns:p14="http://schemas.microsoft.com/office/powerpoint/2010/main" val="3059498503"/>
      </p:ext>
    </p:extLst>
  </p:cSld>
  <p:clrMapOvr>
    <a:masterClrMapping/>
  </p:clrMapOvr>
  <mc:AlternateContent xmlns:mc="http://schemas.openxmlformats.org/markup-compatibility/2006" xmlns:p14="http://schemas.microsoft.com/office/powerpoint/2010/main">
    <mc:Choice Requires="p14">
      <p:transition spd="med" p14:dur="700" advTm="6299">
        <p:fade/>
      </p:transition>
    </mc:Choice>
    <mc:Fallback xmlns="">
      <p:transition spd="med" advTm="6299">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3679155" y="2563533"/>
            <a:ext cx="5096408" cy="3960000"/>
          </a:xfrm>
          <a:prstGeom prst="rect">
            <a:avLst/>
          </a:prstGeom>
        </p:spPr>
      </p:pic>
      <p:sp>
        <p:nvSpPr>
          <p:cNvPr id="2" name="Title 1"/>
          <p:cNvSpPr>
            <a:spLocks noGrp="1"/>
          </p:cNvSpPr>
          <p:nvPr>
            <p:ph type="title"/>
          </p:nvPr>
        </p:nvSpPr>
        <p:spPr/>
        <p:txBody>
          <a:bodyPr/>
          <a:lstStyle/>
          <a:p>
            <a:r>
              <a:rPr lang="sv-SE" dirty="0" err="1" smtClean="0"/>
              <a:t>Grooming</a:t>
            </a:r>
            <a:r>
              <a:rPr lang="sv-SE" dirty="0" smtClean="0"/>
              <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1631216"/>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err="1" smtClean="0"/>
              <a:t>How</a:t>
            </a:r>
            <a:r>
              <a:rPr lang="sv-SE" dirty="0" smtClean="0"/>
              <a:t> the Data Retention Settings </a:t>
            </a:r>
            <a:r>
              <a:rPr lang="sv-SE" dirty="0" err="1" smtClean="0"/>
              <a:t>affect</a:t>
            </a:r>
            <a:r>
              <a:rPr lang="sv-SE" dirty="0" smtClean="0"/>
              <a:t> the </a:t>
            </a:r>
            <a:r>
              <a:rPr lang="sv-SE" dirty="0" err="1" smtClean="0"/>
              <a:t>performance</a:t>
            </a:r>
            <a:r>
              <a:rPr lang="sv-SE" dirty="0" smtClean="0"/>
              <a:t> </a:t>
            </a:r>
            <a:r>
              <a:rPr lang="sv-SE" dirty="0" err="1" smtClean="0"/>
              <a:t>of</a:t>
            </a:r>
            <a:r>
              <a:rPr lang="sv-SE" dirty="0" smtClean="0"/>
              <a:t> Service Manager</a:t>
            </a:r>
          </a:p>
          <a:p>
            <a:pPr marL="371475" lvl="1" indent="-342900">
              <a:buFontTx/>
              <a:buChar char="-"/>
            </a:pPr>
            <a:endParaRPr lang="sv-SE" dirty="0"/>
          </a:p>
        </p:txBody>
      </p:sp>
      <p:pic>
        <p:nvPicPr>
          <p:cNvPr id="5" name="Picture 4"/>
          <p:cNvPicPr>
            <a:picLocks noChangeAspect="1"/>
          </p:cNvPicPr>
          <p:nvPr/>
        </p:nvPicPr>
        <p:blipFill>
          <a:blip r:embed="rId5"/>
          <a:stretch>
            <a:fillRect/>
          </a:stretch>
        </p:blipFill>
        <p:spPr>
          <a:xfrm>
            <a:off x="3680742" y="2563533"/>
            <a:ext cx="5096408" cy="3960000"/>
          </a:xfrm>
          <a:prstGeom prst="rect">
            <a:avLst/>
          </a:prstGeom>
        </p:spPr>
      </p:pic>
    </p:spTree>
    <p:custDataLst>
      <p:tags r:id="rId1"/>
    </p:custDataLst>
    <p:extLst>
      <p:ext uri="{BB962C8B-B14F-4D97-AF65-F5344CB8AC3E}">
        <p14:creationId xmlns:p14="http://schemas.microsoft.com/office/powerpoint/2010/main" val="1071903380"/>
      </p:ext>
    </p:extLst>
  </p:cSld>
  <p:clrMapOvr>
    <a:masterClrMapping/>
  </p:clrMapOvr>
  <p:transition advTm="21099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History</a:t>
            </a:r>
            <a:r>
              <a:rPr lang="sv-SE" dirty="0" smtClean="0"/>
              <a:t> </a:t>
            </a:r>
            <a:r>
              <a:rPr lang="sv-SE" dirty="0" err="1" smtClean="0"/>
              <a:t>of</a:t>
            </a:r>
            <a:r>
              <a:rPr lang="sv-SE" dirty="0" smtClean="0"/>
              <a:t> </a:t>
            </a:r>
            <a:r>
              <a:rPr lang="sv-SE" dirty="0" err="1" smtClean="0"/>
              <a:t>objects</a:t>
            </a:r>
            <a:r>
              <a:rPr lang="sv-SE" dirty="0" smtClean="0"/>
              <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err="1" smtClean="0"/>
              <a:t>Why</a:t>
            </a:r>
            <a:r>
              <a:rPr lang="sv-SE" dirty="0" smtClean="0"/>
              <a:t> </a:t>
            </a:r>
            <a:r>
              <a:rPr lang="sv-SE" dirty="0" err="1" smtClean="0"/>
              <a:t>does</a:t>
            </a:r>
            <a:r>
              <a:rPr lang="sv-SE" dirty="0" smtClean="0"/>
              <a:t> </a:t>
            </a:r>
            <a:r>
              <a:rPr lang="sv-SE" dirty="0" err="1" smtClean="0"/>
              <a:t>History</a:t>
            </a:r>
            <a:r>
              <a:rPr lang="sv-SE" dirty="0" smtClean="0"/>
              <a:t> </a:t>
            </a:r>
            <a:r>
              <a:rPr lang="sv-SE" dirty="0" err="1" smtClean="0"/>
              <a:t>have</a:t>
            </a:r>
            <a:r>
              <a:rPr lang="sv-SE" dirty="0" smtClean="0"/>
              <a:t> an </a:t>
            </a:r>
            <a:r>
              <a:rPr lang="sv-SE" dirty="0" err="1" smtClean="0"/>
              <a:t>impact</a:t>
            </a:r>
            <a:r>
              <a:rPr lang="sv-SE" dirty="0" smtClean="0"/>
              <a:t> on </a:t>
            </a:r>
            <a:r>
              <a:rPr lang="sv-SE" dirty="0" err="1" smtClean="0"/>
              <a:t>performance</a:t>
            </a:r>
            <a:r>
              <a:rPr lang="sv-SE" dirty="0" smtClean="0"/>
              <a:t>?</a:t>
            </a:r>
            <a:endParaRPr lang="sv-SE" dirty="0"/>
          </a:p>
        </p:txBody>
      </p:sp>
      <p:sp>
        <p:nvSpPr>
          <p:cNvPr id="6" name="TextBox 5"/>
          <p:cNvSpPr txBox="1"/>
          <p:nvPr/>
        </p:nvSpPr>
        <p:spPr>
          <a:xfrm>
            <a:off x="274639" y="2130424"/>
            <a:ext cx="11632230" cy="627864"/>
          </a:xfrm>
          <a:prstGeom prst="rect">
            <a:avLst/>
          </a:prstGeom>
          <a:noFill/>
        </p:spPr>
        <p:txBody>
          <a:bodyPr wrap="square" lIns="182880" tIns="146304" rIns="182880" bIns="146304" rtlCol="0">
            <a:spAutoFit/>
          </a:bodyPr>
          <a:lstStyle/>
          <a:p>
            <a:pPr>
              <a:lnSpc>
                <a:spcPct val="90000"/>
              </a:lnSpc>
              <a:spcAft>
                <a:spcPts val="600"/>
              </a:spcAft>
            </a:pPr>
            <a:r>
              <a:rPr lang="sv-SE" sz="2400" dirty="0" smtClean="0">
                <a:gradFill>
                  <a:gsLst>
                    <a:gs pos="2917">
                      <a:schemeClr val="tx1"/>
                    </a:gs>
                    <a:gs pos="30000">
                      <a:schemeClr val="tx1"/>
                    </a:gs>
                  </a:gsLst>
                  <a:lin ang="5400000" scaled="0"/>
                </a:gradFill>
              </a:rPr>
              <a:t>All </a:t>
            </a:r>
            <a:r>
              <a:rPr lang="sv-SE" sz="2400" dirty="0" err="1" smtClean="0">
                <a:gradFill>
                  <a:gsLst>
                    <a:gs pos="2917">
                      <a:schemeClr val="tx1"/>
                    </a:gs>
                    <a:gs pos="30000">
                      <a:schemeClr val="tx1"/>
                    </a:gs>
                  </a:gsLst>
                  <a:lin ang="5400000" scaled="0"/>
                </a:gradFill>
              </a:rPr>
              <a:t>updates</a:t>
            </a:r>
            <a:r>
              <a:rPr lang="sv-SE" sz="2400" dirty="0" smtClean="0">
                <a:gradFill>
                  <a:gsLst>
                    <a:gs pos="2917">
                      <a:schemeClr val="tx1"/>
                    </a:gs>
                    <a:gs pos="30000">
                      <a:schemeClr val="tx1"/>
                    </a:gs>
                  </a:gsLst>
                  <a:lin ang="5400000" scaled="0"/>
                </a:gradFill>
              </a:rPr>
              <a:t> is </a:t>
            </a:r>
            <a:r>
              <a:rPr lang="sv-SE" sz="2400" dirty="0" err="1" smtClean="0">
                <a:gradFill>
                  <a:gsLst>
                    <a:gs pos="2917">
                      <a:schemeClr val="tx1"/>
                    </a:gs>
                    <a:gs pos="30000">
                      <a:schemeClr val="tx1"/>
                    </a:gs>
                  </a:gsLst>
                  <a:lin ang="5400000" scaled="0"/>
                </a:gradFill>
              </a:rPr>
              <a:t>stored</a:t>
            </a:r>
            <a:r>
              <a:rPr lang="sv-SE" sz="2400" dirty="0" smtClean="0">
                <a:gradFill>
                  <a:gsLst>
                    <a:gs pos="2917">
                      <a:schemeClr val="tx1"/>
                    </a:gs>
                    <a:gs pos="30000">
                      <a:schemeClr val="tx1"/>
                    </a:gs>
                  </a:gsLst>
                  <a:lin ang="5400000" scaled="0"/>
                </a:gradFill>
              </a:rPr>
              <a:t> as a </a:t>
            </a:r>
            <a:r>
              <a:rPr lang="sv-SE" sz="2400" dirty="0" err="1" smtClean="0">
                <a:gradFill>
                  <a:gsLst>
                    <a:gs pos="2917">
                      <a:schemeClr val="tx1"/>
                    </a:gs>
                    <a:gs pos="30000">
                      <a:schemeClr val="tx1"/>
                    </a:gs>
                  </a:gsLst>
                  <a:lin ang="5400000" scaled="0"/>
                </a:gradFill>
              </a:rPr>
              <a:t>transaction</a:t>
            </a:r>
            <a:r>
              <a:rPr lang="sv-SE" sz="2400" dirty="0" smtClean="0">
                <a:gradFill>
                  <a:gsLst>
                    <a:gs pos="2917">
                      <a:schemeClr val="tx1"/>
                    </a:gs>
                    <a:gs pos="30000">
                      <a:schemeClr val="tx1"/>
                    </a:gs>
                  </a:gsLst>
                  <a:lin ang="5400000" scaled="0"/>
                </a:gradFill>
              </a:rPr>
              <a:t> in the </a:t>
            </a:r>
            <a:r>
              <a:rPr lang="sv-SE" sz="2400" i="1" dirty="0" err="1" smtClean="0">
                <a:gradFill>
                  <a:gsLst>
                    <a:gs pos="2917">
                      <a:schemeClr val="tx1"/>
                    </a:gs>
                    <a:gs pos="30000">
                      <a:schemeClr val="tx1"/>
                    </a:gs>
                  </a:gsLst>
                  <a:lin ang="5400000" scaled="0"/>
                </a:gradFill>
              </a:rPr>
              <a:t>EntityTransactionLog</a:t>
            </a:r>
            <a:r>
              <a:rPr lang="sv-SE" sz="2400" dirty="0" smtClean="0">
                <a:gradFill>
                  <a:gsLst>
                    <a:gs pos="2917">
                      <a:schemeClr val="tx1"/>
                    </a:gs>
                    <a:gs pos="30000">
                      <a:schemeClr val="tx1"/>
                    </a:gs>
                  </a:gsLst>
                  <a:lin ang="5400000" scaled="0"/>
                </a:gradFill>
              </a:rPr>
              <a:t> table</a:t>
            </a:r>
            <a:endParaRPr lang="sv-SE" sz="2400" dirty="0"/>
          </a:p>
        </p:txBody>
      </p:sp>
      <p:sp>
        <p:nvSpPr>
          <p:cNvPr id="8" name="TextBox 7"/>
          <p:cNvSpPr txBox="1"/>
          <p:nvPr/>
        </p:nvSpPr>
        <p:spPr>
          <a:xfrm>
            <a:off x="256308" y="2910687"/>
            <a:ext cx="10441160"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a:latin typeface="Consolas" panose="020B0609020204030204" pitchFamily="49" charset="0"/>
                <a:cs typeface="Consolas" panose="020B0609020204030204" pitchFamily="49" charset="0"/>
              </a:rPr>
              <a:t>select * from </a:t>
            </a:r>
            <a:r>
              <a:rPr lang="en-US" sz="2400" dirty="0" err="1">
                <a:latin typeface="Consolas" panose="020B0609020204030204" pitchFamily="49" charset="0"/>
                <a:cs typeface="Consolas" panose="020B0609020204030204" pitchFamily="49" charset="0"/>
              </a:rPr>
              <a:t>EntityTransactionLog</a:t>
            </a:r>
            <a:r>
              <a:rPr lang="en-US" sz="2400" dirty="0">
                <a:latin typeface="Consolas" panose="020B0609020204030204" pitchFamily="49" charset="0"/>
                <a:cs typeface="Consolas" panose="020B0609020204030204" pitchFamily="49" charset="0"/>
              </a:rPr>
              <a:t> where </a:t>
            </a:r>
            <a:r>
              <a:rPr lang="en-US" sz="2400" dirty="0" err="1">
                <a:latin typeface="Consolas" panose="020B0609020204030204" pitchFamily="49" charset="0"/>
                <a:cs typeface="Consolas" panose="020B0609020204030204" pitchFamily="49" charset="0"/>
              </a:rPr>
              <a:t>EntityTransactionLogId</a:t>
            </a:r>
            <a:r>
              <a:rPr lang="en-US" sz="2400" dirty="0">
                <a:latin typeface="Consolas" panose="020B0609020204030204" pitchFamily="49" charset="0"/>
                <a:cs typeface="Consolas" panose="020B0609020204030204" pitchFamily="49" charset="0"/>
              </a:rPr>
              <a:t> = '155170</a:t>
            </a:r>
            <a:r>
              <a:rPr lang="en-US" sz="2400" dirty="0" smtClean="0">
                <a:latin typeface="Consolas" panose="020B0609020204030204" pitchFamily="49" charset="0"/>
                <a:cs typeface="Consolas" panose="020B0609020204030204" pitchFamily="49" charset="0"/>
              </a:rPr>
              <a:t>'</a:t>
            </a:r>
            <a:endParaRPr lang="en-US" sz="2400" dirty="0">
              <a:latin typeface="Consolas" panose="020B0609020204030204" pitchFamily="49" charset="0"/>
              <a:cs typeface="Consolas" panose="020B0609020204030204" pitchFamily="49" charset="0"/>
            </a:endParaRPr>
          </a:p>
        </p:txBody>
      </p:sp>
      <p:pic>
        <p:nvPicPr>
          <p:cNvPr id="9" name="Picture 8"/>
          <p:cNvPicPr>
            <a:picLocks noChangeAspect="1"/>
          </p:cNvPicPr>
          <p:nvPr/>
        </p:nvPicPr>
        <p:blipFill>
          <a:blip r:embed="rId3"/>
          <a:stretch>
            <a:fillRect/>
          </a:stretch>
        </p:blipFill>
        <p:spPr>
          <a:xfrm>
            <a:off x="457597" y="3954463"/>
            <a:ext cx="11521678" cy="839417"/>
          </a:xfrm>
          <a:prstGeom prst="rect">
            <a:avLst/>
          </a:prstGeom>
        </p:spPr>
      </p:pic>
    </p:spTree>
    <p:extLst>
      <p:ext uri="{BB962C8B-B14F-4D97-AF65-F5344CB8AC3E}">
        <p14:creationId xmlns:p14="http://schemas.microsoft.com/office/powerpoint/2010/main" val="3780741529"/>
      </p:ext>
    </p:extLst>
  </p:cSld>
  <p:clrMapOvr>
    <a:masterClrMapping/>
  </p:clrMapOvr>
  <p:transition advTm="43418">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History</a:t>
            </a:r>
            <a:r>
              <a:rPr lang="sv-SE" dirty="0" smtClean="0"/>
              <a:t> </a:t>
            </a:r>
            <a:r>
              <a:rPr lang="sv-SE" dirty="0" err="1" smtClean="0"/>
              <a:t>of</a:t>
            </a:r>
            <a:r>
              <a:rPr lang="sv-SE" dirty="0" smtClean="0"/>
              <a:t> </a:t>
            </a:r>
            <a:r>
              <a:rPr lang="sv-SE" dirty="0" err="1" smtClean="0"/>
              <a:t>objects</a:t>
            </a:r>
            <a:r>
              <a:rPr lang="sv-SE" dirty="0" smtClean="0"/>
              <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err="1" smtClean="0"/>
              <a:t>Why</a:t>
            </a:r>
            <a:r>
              <a:rPr lang="sv-SE" dirty="0" smtClean="0"/>
              <a:t> </a:t>
            </a:r>
            <a:r>
              <a:rPr lang="sv-SE" dirty="0" err="1" smtClean="0"/>
              <a:t>does</a:t>
            </a:r>
            <a:r>
              <a:rPr lang="sv-SE" dirty="0" smtClean="0"/>
              <a:t> </a:t>
            </a:r>
            <a:r>
              <a:rPr lang="sv-SE" dirty="0" err="1" smtClean="0"/>
              <a:t>History</a:t>
            </a:r>
            <a:r>
              <a:rPr lang="sv-SE" dirty="0" smtClean="0"/>
              <a:t> </a:t>
            </a:r>
            <a:r>
              <a:rPr lang="sv-SE" dirty="0" err="1" smtClean="0"/>
              <a:t>have</a:t>
            </a:r>
            <a:r>
              <a:rPr lang="sv-SE" dirty="0" smtClean="0"/>
              <a:t> an </a:t>
            </a:r>
            <a:r>
              <a:rPr lang="sv-SE" dirty="0" err="1" smtClean="0"/>
              <a:t>impact</a:t>
            </a:r>
            <a:r>
              <a:rPr lang="sv-SE" dirty="0" smtClean="0"/>
              <a:t> on </a:t>
            </a:r>
            <a:r>
              <a:rPr lang="sv-SE" dirty="0" err="1" smtClean="0"/>
              <a:t>performance</a:t>
            </a:r>
            <a:r>
              <a:rPr lang="sv-SE" dirty="0" smtClean="0"/>
              <a:t>?</a:t>
            </a:r>
            <a:endParaRPr lang="sv-SE" dirty="0"/>
          </a:p>
        </p:txBody>
      </p:sp>
      <p:sp>
        <p:nvSpPr>
          <p:cNvPr id="6" name="TextBox 5"/>
          <p:cNvSpPr txBox="1"/>
          <p:nvPr/>
        </p:nvSpPr>
        <p:spPr>
          <a:xfrm>
            <a:off x="274639" y="2130424"/>
            <a:ext cx="11632230" cy="627864"/>
          </a:xfrm>
          <a:prstGeom prst="rect">
            <a:avLst/>
          </a:prstGeom>
          <a:noFill/>
        </p:spPr>
        <p:txBody>
          <a:bodyPr wrap="square" lIns="182880" tIns="146304" rIns="182880" bIns="146304" rtlCol="0">
            <a:spAutoFit/>
          </a:bodyPr>
          <a:lstStyle/>
          <a:p>
            <a:pPr>
              <a:lnSpc>
                <a:spcPct val="90000"/>
              </a:lnSpc>
              <a:spcAft>
                <a:spcPts val="600"/>
              </a:spcAft>
            </a:pPr>
            <a:r>
              <a:rPr lang="sv-SE" sz="2400" dirty="0" smtClean="0">
                <a:gradFill>
                  <a:gsLst>
                    <a:gs pos="2917">
                      <a:schemeClr val="tx1"/>
                    </a:gs>
                    <a:gs pos="30000">
                      <a:schemeClr val="tx1"/>
                    </a:gs>
                  </a:gsLst>
                  <a:lin ang="5400000" scaled="0"/>
                </a:gradFill>
              </a:rPr>
              <a:t>To </a:t>
            </a:r>
            <a:r>
              <a:rPr lang="sv-SE" sz="2400" dirty="0" err="1" smtClean="0">
                <a:gradFill>
                  <a:gsLst>
                    <a:gs pos="2917">
                      <a:schemeClr val="tx1"/>
                    </a:gs>
                    <a:gs pos="30000">
                      <a:schemeClr val="tx1"/>
                    </a:gs>
                  </a:gsLst>
                  <a:lin ang="5400000" scaled="0"/>
                </a:gradFill>
              </a:rPr>
              <a:t>see</a:t>
            </a:r>
            <a:r>
              <a:rPr lang="sv-SE" sz="2400" dirty="0" smtClean="0">
                <a:gradFill>
                  <a:gsLst>
                    <a:gs pos="2917">
                      <a:schemeClr val="tx1"/>
                    </a:gs>
                    <a:gs pos="30000">
                      <a:schemeClr val="tx1"/>
                    </a:gs>
                  </a:gsLst>
                  <a:lin ang="5400000" scaled="0"/>
                </a:gradFill>
              </a:rPr>
              <a:t> all the </a:t>
            </a:r>
            <a:r>
              <a:rPr lang="sv-SE" sz="2400" dirty="0" err="1" smtClean="0">
                <a:gradFill>
                  <a:gsLst>
                    <a:gs pos="2917">
                      <a:schemeClr val="tx1"/>
                    </a:gs>
                    <a:gs pos="30000">
                      <a:schemeClr val="tx1"/>
                    </a:gs>
                  </a:gsLst>
                  <a:lin ang="5400000" scaled="0"/>
                </a:gradFill>
              </a:rPr>
              <a:t>updates</a:t>
            </a:r>
            <a:r>
              <a:rPr lang="sv-SE" sz="2400" dirty="0" smtClean="0">
                <a:gradFill>
                  <a:gsLst>
                    <a:gs pos="2917">
                      <a:schemeClr val="tx1"/>
                    </a:gs>
                    <a:gs pos="30000">
                      <a:schemeClr val="tx1"/>
                    </a:gs>
                  </a:gsLst>
                  <a:lin ang="5400000" scaled="0"/>
                </a:gradFill>
              </a:rPr>
              <a:t> in a </a:t>
            </a:r>
            <a:r>
              <a:rPr lang="sv-SE" sz="2400" dirty="0" err="1" smtClean="0">
                <a:gradFill>
                  <a:gsLst>
                    <a:gs pos="2917">
                      <a:schemeClr val="tx1"/>
                    </a:gs>
                    <a:gs pos="30000">
                      <a:schemeClr val="tx1"/>
                    </a:gs>
                  </a:gsLst>
                  <a:lin ang="5400000" scaled="0"/>
                </a:gradFill>
              </a:rPr>
              <a:t>single</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transction</a:t>
            </a:r>
            <a:r>
              <a:rPr lang="sv-SE" sz="2400" dirty="0" smtClean="0">
                <a:gradFill>
                  <a:gsLst>
                    <a:gs pos="2917">
                      <a:schemeClr val="tx1"/>
                    </a:gs>
                    <a:gs pos="30000">
                      <a:schemeClr val="tx1"/>
                    </a:gs>
                  </a:gsLst>
                  <a:lin ang="5400000" scaled="0"/>
                </a:gradFill>
              </a:rPr>
              <a:t>, look in the </a:t>
            </a:r>
            <a:r>
              <a:rPr lang="sv-SE" sz="2400" i="1" dirty="0" err="1" smtClean="0">
                <a:gradFill>
                  <a:gsLst>
                    <a:gs pos="2917">
                      <a:schemeClr val="tx1"/>
                    </a:gs>
                    <a:gs pos="30000">
                      <a:schemeClr val="tx1"/>
                    </a:gs>
                  </a:gsLst>
                  <a:lin ang="5400000" scaled="0"/>
                </a:gradFill>
              </a:rPr>
              <a:t>EntityChangeLog</a:t>
            </a:r>
            <a:r>
              <a:rPr lang="sv-SE" sz="2400" dirty="0" smtClean="0">
                <a:gradFill>
                  <a:gsLst>
                    <a:gs pos="2917">
                      <a:schemeClr val="tx1"/>
                    </a:gs>
                    <a:gs pos="30000">
                      <a:schemeClr val="tx1"/>
                    </a:gs>
                  </a:gsLst>
                  <a:lin ang="5400000" scaled="0"/>
                </a:gradFill>
              </a:rPr>
              <a:t> table</a:t>
            </a:r>
            <a:endParaRPr lang="sv-SE" sz="2400" dirty="0"/>
          </a:p>
        </p:txBody>
      </p:sp>
      <p:sp>
        <p:nvSpPr>
          <p:cNvPr id="8" name="TextBox 7"/>
          <p:cNvSpPr txBox="1"/>
          <p:nvPr/>
        </p:nvSpPr>
        <p:spPr>
          <a:xfrm>
            <a:off x="256308" y="2901162"/>
            <a:ext cx="9922369" cy="1034129"/>
          </a:xfrm>
          <a:prstGeom prst="rect">
            <a:avLst/>
          </a:prstGeom>
          <a:noFill/>
        </p:spPr>
        <p:txBody>
          <a:bodyPr wrap="square" lIns="182880" tIns="146304" rIns="182880" bIns="146304" rtlCol="0">
            <a:spAutoFit/>
          </a:bodyPr>
          <a:lstStyle/>
          <a:p>
            <a:r>
              <a:rPr lang="en-US" sz="2400" dirty="0">
                <a:latin typeface="Consolas" panose="020B0609020204030204" pitchFamily="49" charset="0"/>
                <a:cs typeface="Consolas" panose="020B0609020204030204" pitchFamily="49" charset="0"/>
              </a:rPr>
              <a:t>select * from </a:t>
            </a:r>
            <a:r>
              <a:rPr lang="en-US" sz="2400" dirty="0" err="1">
                <a:latin typeface="Consolas" panose="020B0609020204030204" pitchFamily="49" charset="0"/>
                <a:cs typeface="Consolas" panose="020B0609020204030204" pitchFamily="49" charset="0"/>
              </a:rPr>
              <a:t>EntityChangeLog</a:t>
            </a:r>
            <a:r>
              <a:rPr lang="en-US" sz="2400" dirty="0">
                <a:latin typeface="Consolas" panose="020B0609020204030204" pitchFamily="49" charset="0"/>
                <a:cs typeface="Consolas" panose="020B0609020204030204" pitchFamily="49" charset="0"/>
              </a:rPr>
              <a:t> where </a:t>
            </a:r>
            <a:r>
              <a:rPr lang="en-US" sz="2400" dirty="0" err="1">
                <a:latin typeface="Consolas" panose="020B0609020204030204" pitchFamily="49" charset="0"/>
                <a:cs typeface="Consolas" panose="020B0609020204030204" pitchFamily="49" charset="0"/>
              </a:rPr>
              <a:t>EntityTransactionLogId</a:t>
            </a:r>
            <a:r>
              <a:rPr lang="en-US" sz="2400" dirty="0">
                <a:latin typeface="Consolas" panose="020B0609020204030204" pitchFamily="49" charset="0"/>
                <a:cs typeface="Consolas" panose="020B0609020204030204" pitchFamily="49" charset="0"/>
              </a:rPr>
              <a:t> = '155170'</a:t>
            </a:r>
          </a:p>
        </p:txBody>
      </p:sp>
      <p:pic>
        <p:nvPicPr>
          <p:cNvPr id="5" name="Picture 4"/>
          <p:cNvPicPr>
            <a:picLocks noChangeAspect="1"/>
          </p:cNvPicPr>
          <p:nvPr/>
        </p:nvPicPr>
        <p:blipFill>
          <a:blip r:embed="rId3"/>
          <a:stretch>
            <a:fillRect/>
          </a:stretch>
        </p:blipFill>
        <p:spPr>
          <a:xfrm>
            <a:off x="278756" y="3902970"/>
            <a:ext cx="11809524" cy="2580952"/>
          </a:xfrm>
          <a:prstGeom prst="rect">
            <a:avLst/>
          </a:prstGeom>
        </p:spPr>
      </p:pic>
    </p:spTree>
    <p:extLst>
      <p:ext uri="{BB962C8B-B14F-4D97-AF65-F5344CB8AC3E}">
        <p14:creationId xmlns:p14="http://schemas.microsoft.com/office/powerpoint/2010/main" val="4144122325"/>
      </p:ext>
    </p:extLst>
  </p:cSld>
  <p:clrMapOvr>
    <a:masterClrMapping/>
  </p:clrMapOvr>
  <p:transition advTm="4257">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History</a:t>
            </a:r>
            <a:r>
              <a:rPr lang="sv-SE" dirty="0" smtClean="0"/>
              <a:t> </a:t>
            </a:r>
            <a:r>
              <a:rPr lang="sv-SE" dirty="0" err="1" smtClean="0"/>
              <a:t>of</a:t>
            </a:r>
            <a:r>
              <a:rPr lang="sv-SE" dirty="0" smtClean="0"/>
              <a:t> </a:t>
            </a:r>
            <a:r>
              <a:rPr lang="sv-SE" dirty="0" err="1" smtClean="0"/>
              <a:t>objects</a:t>
            </a:r>
            <a:r>
              <a:rPr lang="sv-SE" dirty="0" smtClean="0"/>
              <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err="1" smtClean="0"/>
              <a:t>Why</a:t>
            </a:r>
            <a:r>
              <a:rPr lang="sv-SE" dirty="0" smtClean="0"/>
              <a:t> </a:t>
            </a:r>
            <a:r>
              <a:rPr lang="sv-SE" dirty="0" err="1" smtClean="0"/>
              <a:t>does</a:t>
            </a:r>
            <a:r>
              <a:rPr lang="sv-SE" dirty="0" smtClean="0"/>
              <a:t> </a:t>
            </a:r>
            <a:r>
              <a:rPr lang="sv-SE" dirty="0" err="1" smtClean="0"/>
              <a:t>History</a:t>
            </a:r>
            <a:r>
              <a:rPr lang="sv-SE" dirty="0" smtClean="0"/>
              <a:t> </a:t>
            </a:r>
            <a:r>
              <a:rPr lang="sv-SE" dirty="0" err="1" smtClean="0"/>
              <a:t>have</a:t>
            </a:r>
            <a:r>
              <a:rPr lang="sv-SE" dirty="0" smtClean="0"/>
              <a:t> an </a:t>
            </a:r>
            <a:r>
              <a:rPr lang="sv-SE" dirty="0" err="1" smtClean="0"/>
              <a:t>impact</a:t>
            </a:r>
            <a:r>
              <a:rPr lang="sv-SE" dirty="0" smtClean="0"/>
              <a:t> on </a:t>
            </a:r>
            <a:r>
              <a:rPr lang="sv-SE" dirty="0" err="1" smtClean="0"/>
              <a:t>performance</a:t>
            </a:r>
            <a:r>
              <a:rPr lang="sv-SE" dirty="0" smtClean="0"/>
              <a:t>?</a:t>
            </a:r>
            <a:endParaRPr lang="sv-SE" dirty="0"/>
          </a:p>
        </p:txBody>
      </p:sp>
      <p:sp>
        <p:nvSpPr>
          <p:cNvPr id="6" name="TextBox 5"/>
          <p:cNvSpPr txBox="1"/>
          <p:nvPr/>
        </p:nvSpPr>
        <p:spPr>
          <a:xfrm>
            <a:off x="274639" y="2130424"/>
            <a:ext cx="11632230" cy="960263"/>
          </a:xfrm>
          <a:prstGeom prst="rect">
            <a:avLst/>
          </a:prstGeom>
          <a:noFill/>
        </p:spPr>
        <p:txBody>
          <a:bodyPr wrap="square" lIns="182880" tIns="146304" rIns="182880" bIns="146304" rtlCol="0">
            <a:spAutoFit/>
          </a:bodyPr>
          <a:lstStyle/>
          <a:p>
            <a:pPr>
              <a:lnSpc>
                <a:spcPct val="90000"/>
              </a:lnSpc>
              <a:spcAft>
                <a:spcPts val="600"/>
              </a:spcAft>
            </a:pPr>
            <a:r>
              <a:rPr lang="sv-SE" sz="2400" dirty="0" smtClean="0">
                <a:gradFill>
                  <a:gsLst>
                    <a:gs pos="2917">
                      <a:schemeClr val="tx1"/>
                    </a:gs>
                    <a:gs pos="30000">
                      <a:schemeClr val="tx1"/>
                    </a:gs>
                  </a:gsLst>
                  <a:lin ang="5400000" scaled="0"/>
                </a:gradFill>
              </a:rPr>
              <a:t>So </a:t>
            </a:r>
            <a:r>
              <a:rPr lang="sv-SE" sz="2400" dirty="0" err="1" smtClean="0">
                <a:gradFill>
                  <a:gsLst>
                    <a:gs pos="2917">
                      <a:schemeClr val="tx1"/>
                    </a:gs>
                    <a:gs pos="30000">
                      <a:schemeClr val="tx1"/>
                    </a:gs>
                  </a:gsLst>
                  <a:lin ang="5400000" scaled="0"/>
                </a:gradFill>
              </a:rPr>
              <a:t>what</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was</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changed</a:t>
            </a:r>
            <a:r>
              <a:rPr lang="sv-SE" sz="2400" dirty="0" smtClean="0">
                <a:gradFill>
                  <a:gsLst>
                    <a:gs pos="2917">
                      <a:schemeClr val="tx1"/>
                    </a:gs>
                    <a:gs pos="30000">
                      <a:schemeClr val="tx1"/>
                    </a:gs>
                  </a:gsLst>
                  <a:lin ang="5400000" scaled="0"/>
                </a:gradFill>
              </a:rPr>
              <a:t>? Look at the </a:t>
            </a:r>
            <a:r>
              <a:rPr lang="sv-SE" sz="2400" i="1" dirty="0" smtClean="0">
                <a:gradFill>
                  <a:gsLst>
                    <a:gs pos="2917">
                      <a:schemeClr val="tx1"/>
                    </a:gs>
                    <a:gs pos="30000">
                      <a:schemeClr val="tx1"/>
                    </a:gs>
                  </a:gsLst>
                  <a:lin ang="5400000" scaled="0"/>
                </a:gradFill>
              </a:rPr>
              <a:t>MT_..._Log </a:t>
            </a:r>
            <a:r>
              <a:rPr lang="sv-SE" sz="2400" dirty="0" smtClean="0">
                <a:gradFill>
                  <a:gsLst>
                    <a:gs pos="2917">
                      <a:schemeClr val="tx1"/>
                    </a:gs>
                    <a:gs pos="30000">
                      <a:schemeClr val="tx1"/>
                    </a:gs>
                  </a:gsLst>
                  <a:lin ang="5400000" scaled="0"/>
                </a:gradFill>
              </a:rPr>
              <a:t>table (in </a:t>
            </a:r>
            <a:r>
              <a:rPr lang="sv-SE" sz="2400" dirty="0" err="1" smtClean="0">
                <a:gradFill>
                  <a:gsLst>
                    <a:gs pos="2917">
                      <a:schemeClr val="tx1"/>
                    </a:gs>
                    <a:gs pos="30000">
                      <a:schemeClr val="tx1"/>
                    </a:gs>
                  </a:gsLst>
                  <a:lin ang="5400000" scaled="0"/>
                </a:gradFill>
              </a:rPr>
              <a:t>this</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example</a:t>
            </a:r>
            <a:r>
              <a:rPr lang="sv-SE" sz="2400" dirty="0" smtClean="0">
                <a:gradFill>
                  <a:gsLst>
                    <a:gs pos="2917">
                      <a:schemeClr val="tx1"/>
                    </a:gs>
                    <a:gs pos="30000">
                      <a:schemeClr val="tx1"/>
                    </a:gs>
                  </a:gsLst>
                  <a:lin ang="5400000" scaled="0"/>
                </a:gradFill>
              </a:rPr>
              <a:t>, </a:t>
            </a:r>
            <a:r>
              <a:rPr lang="sv-SE" sz="2400" i="1" dirty="0" err="1" smtClean="0"/>
              <a:t>MT_System$WorkItem$Incident_Log</a:t>
            </a:r>
            <a:r>
              <a:rPr lang="sv-SE" sz="2400" dirty="0"/>
              <a:t>)</a:t>
            </a:r>
          </a:p>
        </p:txBody>
      </p:sp>
      <p:sp>
        <p:nvSpPr>
          <p:cNvPr id="8" name="TextBox 7"/>
          <p:cNvSpPr txBox="1"/>
          <p:nvPr/>
        </p:nvSpPr>
        <p:spPr>
          <a:xfrm>
            <a:off x="256308" y="2901162"/>
            <a:ext cx="9922369" cy="1034129"/>
          </a:xfrm>
          <a:prstGeom prst="rect">
            <a:avLst/>
          </a:prstGeom>
          <a:noFill/>
        </p:spPr>
        <p:txBody>
          <a:bodyPr wrap="square" lIns="182880" tIns="146304" rIns="182880" bIns="146304" rtlCol="0">
            <a:spAutoFit/>
          </a:bodyPr>
          <a:lstStyle/>
          <a:p>
            <a:r>
              <a:rPr lang="en-US" sz="2400" dirty="0">
                <a:latin typeface="Consolas" panose="020B0609020204030204" pitchFamily="49" charset="0"/>
                <a:cs typeface="Consolas" panose="020B0609020204030204" pitchFamily="49" charset="0"/>
              </a:rPr>
              <a:t>select * from </a:t>
            </a:r>
            <a:r>
              <a:rPr lang="en-US" sz="2400" dirty="0" err="1">
                <a:latin typeface="Consolas" panose="020B0609020204030204" pitchFamily="49" charset="0"/>
                <a:cs typeface="Consolas" panose="020B0609020204030204" pitchFamily="49" charset="0"/>
              </a:rPr>
              <a:t>MT_System$WorkItem$Incident_Log</a:t>
            </a:r>
            <a:r>
              <a:rPr lang="en-US" sz="2400" dirty="0">
                <a:latin typeface="Consolas" panose="020B0609020204030204" pitchFamily="49" charset="0"/>
                <a:cs typeface="Consolas" panose="020B0609020204030204" pitchFamily="49" charset="0"/>
              </a:rPr>
              <a:t> where </a:t>
            </a:r>
            <a:r>
              <a:rPr lang="en-US" sz="2400" dirty="0" err="1">
                <a:latin typeface="Consolas" panose="020B0609020204030204" pitchFamily="49" charset="0"/>
                <a:cs typeface="Consolas" panose="020B0609020204030204" pitchFamily="49" charset="0"/>
              </a:rPr>
              <a:t>EntityChangeLogId</a:t>
            </a:r>
            <a:r>
              <a:rPr lang="en-US" sz="2400" dirty="0">
                <a:latin typeface="Consolas" panose="020B0609020204030204" pitchFamily="49" charset="0"/>
                <a:cs typeface="Consolas" panose="020B0609020204030204" pitchFamily="49" charset="0"/>
              </a:rPr>
              <a:t> = '660502'</a:t>
            </a:r>
          </a:p>
        </p:txBody>
      </p:sp>
      <p:pic>
        <p:nvPicPr>
          <p:cNvPr id="7" name="Picture 6"/>
          <p:cNvPicPr>
            <a:picLocks noChangeAspect="1"/>
          </p:cNvPicPr>
          <p:nvPr/>
        </p:nvPicPr>
        <p:blipFill>
          <a:blip r:embed="rId3"/>
          <a:stretch>
            <a:fillRect/>
          </a:stretch>
        </p:blipFill>
        <p:spPr>
          <a:xfrm>
            <a:off x="457621" y="3954463"/>
            <a:ext cx="11523600" cy="947909"/>
          </a:xfrm>
          <a:prstGeom prst="rect">
            <a:avLst/>
          </a:prstGeom>
        </p:spPr>
      </p:pic>
    </p:spTree>
    <p:extLst>
      <p:ext uri="{BB962C8B-B14F-4D97-AF65-F5344CB8AC3E}">
        <p14:creationId xmlns:p14="http://schemas.microsoft.com/office/powerpoint/2010/main" val="927250967"/>
      </p:ext>
    </p:extLst>
  </p:cSld>
  <p:clrMapOvr>
    <a:masterClrMapping/>
  </p:clrMapOvr>
  <p:transition advTm="104017">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Grooming</a:t>
            </a:r>
            <a:r>
              <a:rPr lang="sv-SE" dirty="0" smtClean="0"/>
              <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err="1" smtClean="0"/>
              <a:t>Tweaking</a:t>
            </a:r>
            <a:r>
              <a:rPr lang="sv-SE" dirty="0" smtClean="0"/>
              <a:t> </a:t>
            </a:r>
            <a:r>
              <a:rPr lang="sv-SE" dirty="0" err="1" smtClean="0"/>
              <a:t>your</a:t>
            </a:r>
            <a:r>
              <a:rPr lang="sv-SE" dirty="0" smtClean="0"/>
              <a:t> Data Retention Settings</a:t>
            </a:r>
            <a:endParaRPr lang="sv-SE" dirty="0"/>
          </a:p>
        </p:txBody>
      </p:sp>
      <p:sp>
        <p:nvSpPr>
          <p:cNvPr id="9" name="TextBox 8"/>
          <p:cNvSpPr txBox="1"/>
          <p:nvPr/>
        </p:nvSpPr>
        <p:spPr>
          <a:xfrm>
            <a:off x="274639" y="2130424"/>
            <a:ext cx="11632230" cy="1778949"/>
          </a:xfrm>
          <a:prstGeom prst="rect">
            <a:avLst/>
          </a:prstGeom>
          <a:noFill/>
        </p:spPr>
        <p:txBody>
          <a:bodyPr wrap="square" lIns="182880" tIns="146304" rIns="182880" bIns="146304" rtlCol="0">
            <a:spAutoFit/>
          </a:bodyPr>
          <a:lstStyle/>
          <a:p>
            <a:pPr>
              <a:lnSpc>
                <a:spcPct val="90000"/>
              </a:lnSpc>
              <a:spcAft>
                <a:spcPts val="600"/>
              </a:spcAft>
            </a:pPr>
            <a:r>
              <a:rPr lang="sv-SE" sz="2400" dirty="0" smtClean="0">
                <a:gradFill>
                  <a:gsLst>
                    <a:gs pos="2917">
                      <a:schemeClr val="tx1"/>
                    </a:gs>
                    <a:gs pos="30000">
                      <a:schemeClr val="tx1"/>
                    </a:gs>
                  </a:gsLst>
                  <a:lin ang="5400000" scaled="0"/>
                </a:gradFill>
              </a:rPr>
              <a:t>Set the Data Retention </a:t>
            </a:r>
            <a:r>
              <a:rPr lang="sv-SE" sz="2400" dirty="0" err="1" smtClean="0">
                <a:gradFill>
                  <a:gsLst>
                    <a:gs pos="2917">
                      <a:schemeClr val="tx1"/>
                    </a:gs>
                    <a:gs pos="30000">
                      <a:schemeClr val="tx1"/>
                    </a:gs>
                  </a:gsLst>
                  <a:lin ang="5400000" scaled="0"/>
                </a:gradFill>
              </a:rPr>
              <a:t>Setting</a:t>
            </a:r>
            <a:r>
              <a:rPr lang="sv-SE" sz="2400" dirty="0" smtClean="0">
                <a:gradFill>
                  <a:gsLst>
                    <a:gs pos="2917">
                      <a:schemeClr val="tx1"/>
                    </a:gs>
                    <a:gs pos="30000">
                      <a:schemeClr val="tx1"/>
                    </a:gs>
                  </a:gsLst>
                  <a:lin ang="5400000" scaled="0"/>
                </a:gradFill>
              </a:rPr>
              <a:t> to as </a:t>
            </a:r>
            <a:r>
              <a:rPr lang="sv-SE" sz="2400" dirty="0" err="1" smtClean="0">
                <a:gradFill>
                  <a:gsLst>
                    <a:gs pos="2917">
                      <a:schemeClr val="tx1"/>
                    </a:gs>
                    <a:gs pos="30000">
                      <a:schemeClr val="tx1"/>
                    </a:gs>
                  </a:gsLst>
                  <a:lin ang="5400000" scaled="0"/>
                </a:gradFill>
              </a:rPr>
              <a:t>low</a:t>
            </a:r>
            <a:r>
              <a:rPr lang="sv-SE" sz="2400" dirty="0" smtClean="0">
                <a:gradFill>
                  <a:gsLst>
                    <a:gs pos="2917">
                      <a:schemeClr val="tx1"/>
                    </a:gs>
                    <a:gs pos="30000">
                      <a:schemeClr val="tx1"/>
                    </a:gs>
                  </a:gsLst>
                  <a:lin ang="5400000" scaled="0"/>
                </a:gradFill>
              </a:rPr>
              <a:t> as </a:t>
            </a:r>
            <a:r>
              <a:rPr lang="sv-SE" sz="2400" dirty="0" err="1" smtClean="0">
                <a:gradFill>
                  <a:gsLst>
                    <a:gs pos="2917">
                      <a:schemeClr val="tx1"/>
                    </a:gs>
                    <a:gs pos="30000">
                      <a:schemeClr val="tx1"/>
                    </a:gs>
                  </a:gsLst>
                  <a:lin ang="5400000" scaled="0"/>
                </a:gradFill>
              </a:rPr>
              <a:t>possible</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this</a:t>
            </a:r>
            <a:r>
              <a:rPr lang="sv-SE" sz="2400" dirty="0" smtClean="0">
                <a:gradFill>
                  <a:gsLst>
                    <a:gs pos="2917">
                      <a:schemeClr val="tx1"/>
                    </a:gs>
                    <a:gs pos="30000">
                      <a:schemeClr val="tx1"/>
                    </a:gs>
                  </a:gsLst>
                  <a:lin ang="5400000" scaled="0"/>
                </a:gradFill>
              </a:rPr>
              <a:t> goes for </a:t>
            </a:r>
            <a:r>
              <a:rPr lang="sv-SE" sz="2400" dirty="0" err="1" smtClean="0">
                <a:gradFill>
                  <a:gsLst>
                    <a:gs pos="2917">
                      <a:schemeClr val="tx1"/>
                    </a:gs>
                    <a:gs pos="30000">
                      <a:schemeClr val="tx1"/>
                    </a:gs>
                  </a:gsLst>
                  <a:lin ang="5400000" scaled="0"/>
                </a:gradFill>
              </a:rPr>
              <a:t>both</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WIs</a:t>
            </a:r>
            <a:r>
              <a:rPr lang="sv-SE" sz="2400" dirty="0" smtClean="0">
                <a:gradFill>
                  <a:gsLst>
                    <a:gs pos="2917">
                      <a:schemeClr val="tx1"/>
                    </a:gs>
                    <a:gs pos="30000">
                      <a:schemeClr val="tx1"/>
                    </a:gs>
                  </a:gsLst>
                  <a:lin ang="5400000" scaled="0"/>
                </a:gradFill>
              </a:rPr>
              <a:t> and </a:t>
            </a:r>
            <a:r>
              <a:rPr lang="sv-SE" sz="2400" dirty="0" err="1" smtClean="0">
                <a:gradFill>
                  <a:gsLst>
                    <a:gs pos="2917">
                      <a:schemeClr val="tx1"/>
                    </a:gs>
                    <a:gs pos="30000">
                      <a:schemeClr val="tx1"/>
                    </a:gs>
                  </a:gsLst>
                  <a:lin ang="5400000" scaled="0"/>
                </a:gradFill>
              </a:rPr>
              <a:t>History</a:t>
            </a:r>
            <a:r>
              <a:rPr lang="sv-SE" sz="2400" dirty="0" smtClean="0">
                <a:gradFill>
                  <a:gsLst>
                    <a:gs pos="2917">
                      <a:schemeClr val="tx1"/>
                    </a:gs>
                    <a:gs pos="30000">
                      <a:schemeClr val="tx1"/>
                    </a:gs>
                  </a:gsLst>
                  <a:lin ang="5400000" scaled="0"/>
                </a:gradFill>
              </a:rPr>
              <a:t>.</a:t>
            </a:r>
          </a:p>
          <a:p>
            <a:pPr>
              <a:lnSpc>
                <a:spcPct val="90000"/>
              </a:lnSpc>
              <a:spcAft>
                <a:spcPts val="600"/>
              </a:spcAft>
            </a:pPr>
            <a:endParaRPr lang="sv-SE" sz="2400" dirty="0">
              <a:gradFill>
                <a:gsLst>
                  <a:gs pos="2917">
                    <a:schemeClr val="tx1"/>
                  </a:gs>
                  <a:gs pos="30000">
                    <a:schemeClr val="tx1"/>
                  </a:gs>
                </a:gsLst>
                <a:lin ang="5400000" scaled="0"/>
              </a:gradFill>
            </a:endParaRPr>
          </a:p>
          <a:p>
            <a:pPr>
              <a:lnSpc>
                <a:spcPct val="90000"/>
              </a:lnSpc>
              <a:spcAft>
                <a:spcPts val="600"/>
              </a:spcAft>
            </a:pPr>
            <a:r>
              <a:rPr lang="sv-SE" sz="2400" dirty="0" smtClean="0">
                <a:gradFill>
                  <a:gsLst>
                    <a:gs pos="2917">
                      <a:schemeClr val="tx1"/>
                    </a:gs>
                    <a:gs pos="30000">
                      <a:schemeClr val="tx1"/>
                    </a:gs>
                  </a:gsLst>
                  <a:lin ang="5400000" scaled="0"/>
                </a:gradFill>
              </a:rPr>
              <a:t>For </a:t>
            </a:r>
            <a:r>
              <a:rPr lang="sv-SE" sz="2400" dirty="0" err="1" smtClean="0">
                <a:gradFill>
                  <a:gsLst>
                    <a:gs pos="2917">
                      <a:schemeClr val="tx1"/>
                    </a:gs>
                    <a:gs pos="30000">
                      <a:schemeClr val="tx1"/>
                    </a:gs>
                  </a:gsLst>
                  <a:lin ang="5400000" scaled="0"/>
                </a:gradFill>
              </a:rPr>
              <a:t>larger</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Organizations</a:t>
            </a:r>
            <a:r>
              <a:rPr lang="sv-SE" sz="2400" dirty="0" smtClean="0">
                <a:gradFill>
                  <a:gsLst>
                    <a:gs pos="2917">
                      <a:schemeClr val="tx1"/>
                    </a:gs>
                    <a:gs pos="30000">
                      <a:schemeClr val="tx1"/>
                    </a:gs>
                  </a:gsLst>
                  <a:lin ang="5400000" scaled="0"/>
                </a:gradFill>
              </a:rPr>
              <a:t>, try </a:t>
            </a:r>
            <a:r>
              <a:rPr lang="sv-SE" sz="2400" dirty="0" err="1" smtClean="0">
                <a:gradFill>
                  <a:gsLst>
                    <a:gs pos="2917">
                      <a:schemeClr val="tx1"/>
                    </a:gs>
                    <a:gs pos="30000">
                      <a:schemeClr val="tx1"/>
                    </a:gs>
                  </a:gsLst>
                  <a:lin ang="5400000" scaled="0"/>
                </a:gradFill>
              </a:rPr>
              <a:t>changing</a:t>
            </a:r>
            <a:r>
              <a:rPr lang="sv-SE" sz="2400" dirty="0" smtClean="0">
                <a:gradFill>
                  <a:gsLst>
                    <a:gs pos="2917">
                      <a:schemeClr val="tx1"/>
                    </a:gs>
                    <a:gs pos="30000">
                      <a:schemeClr val="tx1"/>
                    </a:gs>
                  </a:gsLst>
                  <a:lin ang="5400000" scaled="0"/>
                </a:gradFill>
              </a:rPr>
              <a:t> it to a </a:t>
            </a:r>
            <a:r>
              <a:rPr lang="sv-SE" sz="2400" dirty="0" err="1" smtClean="0">
                <a:gradFill>
                  <a:gsLst>
                    <a:gs pos="2917">
                      <a:schemeClr val="tx1"/>
                    </a:gs>
                    <a:gs pos="30000">
                      <a:schemeClr val="tx1"/>
                    </a:gs>
                  </a:gsLst>
                  <a:lin ang="5400000" scaled="0"/>
                </a:gradFill>
              </a:rPr>
              <a:t>week</a:t>
            </a:r>
            <a:r>
              <a:rPr lang="sv-SE" sz="2400" dirty="0" smtClean="0">
                <a:gradFill>
                  <a:gsLst>
                    <a:gs pos="2917">
                      <a:schemeClr val="tx1"/>
                    </a:gs>
                    <a:gs pos="30000">
                      <a:schemeClr val="tx1"/>
                    </a:gs>
                  </a:gsLst>
                  <a:lin ang="5400000" scaled="0"/>
                </a:gradFill>
              </a:rPr>
              <a:t> (</a:t>
            </a:r>
            <a:r>
              <a:rPr lang="sv-SE" sz="2400" i="1" dirty="0" err="1" smtClean="0">
                <a:gradFill>
                  <a:gsLst>
                    <a:gs pos="2917">
                      <a:schemeClr val="tx1"/>
                    </a:gs>
                    <a:gs pos="30000">
                      <a:schemeClr val="tx1"/>
                    </a:gs>
                  </a:gsLst>
                  <a:lin ang="5400000" scaled="0"/>
                </a:gradFill>
              </a:rPr>
              <a:t>yes</a:t>
            </a:r>
            <a:r>
              <a:rPr lang="sv-SE" sz="2400" i="1" dirty="0" smtClean="0">
                <a:gradFill>
                  <a:gsLst>
                    <a:gs pos="2917">
                      <a:schemeClr val="tx1"/>
                    </a:gs>
                    <a:gs pos="30000">
                      <a:schemeClr val="tx1"/>
                    </a:gs>
                  </a:gsLst>
                  <a:lin ang="5400000" scaled="0"/>
                </a:gradFill>
              </a:rPr>
              <a:t>, </a:t>
            </a:r>
            <a:r>
              <a:rPr lang="sv-SE" sz="2400" i="1" dirty="0" err="1" smtClean="0">
                <a:gradFill>
                  <a:gsLst>
                    <a:gs pos="2917">
                      <a:schemeClr val="tx1"/>
                    </a:gs>
                    <a:gs pos="30000">
                      <a:schemeClr val="tx1"/>
                    </a:gs>
                  </a:gsLst>
                  <a:lin ang="5400000" scaled="0"/>
                </a:gradFill>
              </a:rPr>
              <a:t>that</a:t>
            </a:r>
            <a:r>
              <a:rPr lang="sv-SE" sz="2400" i="1" dirty="0" smtClean="0">
                <a:gradFill>
                  <a:gsLst>
                    <a:gs pos="2917">
                      <a:schemeClr val="tx1"/>
                    </a:gs>
                    <a:gs pos="30000">
                      <a:schemeClr val="tx1"/>
                    </a:gs>
                  </a:gsLst>
                  <a:lin ang="5400000" scaled="0"/>
                </a:gradFill>
              </a:rPr>
              <a:t> is 7 </a:t>
            </a:r>
            <a:r>
              <a:rPr lang="sv-SE" sz="2400" i="1" dirty="0" err="1" smtClean="0">
                <a:gradFill>
                  <a:gsLst>
                    <a:gs pos="2917">
                      <a:schemeClr val="tx1"/>
                    </a:gs>
                    <a:gs pos="30000">
                      <a:schemeClr val="tx1"/>
                    </a:gs>
                  </a:gsLst>
                  <a:lin ang="5400000" scaled="0"/>
                </a:gradFill>
              </a:rPr>
              <a:t>days</a:t>
            </a:r>
            <a:r>
              <a:rPr lang="sv-SE" sz="2400" i="1" dirty="0" smtClean="0">
                <a:gradFill>
                  <a:gsLst>
                    <a:gs pos="2917">
                      <a:schemeClr val="tx1"/>
                    </a:gs>
                    <a:gs pos="30000">
                      <a:schemeClr val="tx1"/>
                    </a:gs>
                  </a:gsLst>
                  <a:lin ang="5400000" scaled="0"/>
                </a:gradFill>
              </a:rPr>
              <a:t>!</a:t>
            </a:r>
            <a:r>
              <a:rPr lang="sv-SE" sz="2400" dirty="0" smtClean="0">
                <a:gradFill>
                  <a:gsLst>
                    <a:gs pos="2917">
                      <a:schemeClr val="tx1"/>
                    </a:gs>
                    <a:gs pos="30000">
                      <a:schemeClr val="tx1"/>
                    </a:gs>
                  </a:gsLst>
                  <a:lin ang="5400000" scaled="0"/>
                </a:gradFill>
              </a:rPr>
              <a:t>)</a:t>
            </a:r>
            <a:endParaRPr lang="sv-SE" sz="2400" dirty="0"/>
          </a:p>
        </p:txBody>
      </p:sp>
    </p:spTree>
    <p:extLst>
      <p:ext uri="{BB962C8B-B14F-4D97-AF65-F5344CB8AC3E}">
        <p14:creationId xmlns:p14="http://schemas.microsoft.com/office/powerpoint/2010/main" val="3395187020"/>
      </p:ext>
    </p:extLst>
  </p:cSld>
  <p:clrMapOvr>
    <a:masterClrMapping/>
  </p:clrMapOvr>
  <p:transition advTm="139665">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3600" dirty="0"/>
              <a:t>Advanced Lessons learned from Implementing System Center 2012 R2 Service Manager</a:t>
            </a:r>
            <a:endParaRPr lang="en-US" sz="3600" dirty="0"/>
          </a:p>
        </p:txBody>
      </p:sp>
      <p:sp>
        <p:nvSpPr>
          <p:cNvPr id="3" name="Text Placeholder 2"/>
          <p:cNvSpPr>
            <a:spLocks noGrp="1"/>
          </p:cNvSpPr>
          <p:nvPr>
            <p:ph type="body" sz="quarter" idx="14"/>
          </p:nvPr>
        </p:nvSpPr>
        <p:spPr/>
        <p:txBody>
          <a:bodyPr/>
          <a:lstStyle/>
          <a:p>
            <a:r>
              <a:rPr lang="en-US" sz="2800" dirty="0"/>
              <a:t>Anders Asp</a:t>
            </a:r>
          </a:p>
          <a:p>
            <a:r>
              <a:rPr lang="en-US" sz="2800" dirty="0"/>
              <a:t>MVP, Principal Consultant @ </a:t>
            </a:r>
            <a:r>
              <a:rPr lang="en-US" sz="2800" dirty="0" err="1"/>
              <a:t>Lumagate</a:t>
            </a:r>
            <a:endParaRPr lang="en-US" sz="2800" dirty="0"/>
          </a:p>
          <a:p>
            <a:endParaRPr lang="en-US" sz="2800" dirty="0"/>
          </a:p>
        </p:txBody>
      </p:sp>
      <p:sp>
        <p:nvSpPr>
          <p:cNvPr id="8" name="Text Placeholder 7"/>
          <p:cNvSpPr>
            <a:spLocks noGrp="1"/>
          </p:cNvSpPr>
          <p:nvPr>
            <p:ph type="body" sz="quarter" idx="15"/>
          </p:nvPr>
        </p:nvSpPr>
        <p:spPr/>
        <p:txBody>
          <a:bodyPr/>
          <a:lstStyle/>
          <a:p>
            <a:r>
              <a:rPr lang="en-US" dirty="0" smtClean="0"/>
              <a:t>DCIM-B308</a:t>
            </a:r>
            <a:endParaRPr lang="en-US" dirty="0"/>
          </a:p>
        </p:txBody>
      </p:sp>
    </p:spTree>
    <p:extLst>
      <p:ext uri="{BB962C8B-B14F-4D97-AF65-F5344CB8AC3E}">
        <p14:creationId xmlns:p14="http://schemas.microsoft.com/office/powerpoint/2010/main" val="373072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a:t>
            </a:r>
            <a:r>
              <a:rPr lang="sv-SE" dirty="0" err="1" smtClean="0"/>
              <a:t>This</a:t>
            </a:r>
            <a:r>
              <a:rPr lang="sv-SE" dirty="0" smtClean="0"/>
              <a:t> </a:t>
            </a:r>
            <a:r>
              <a:rPr lang="sv-SE" dirty="0" err="1" smtClean="0"/>
              <a:t>object</a:t>
            </a:r>
            <a:r>
              <a:rPr lang="sv-SE" dirty="0" smtClean="0"/>
              <a:t> has </a:t>
            </a:r>
            <a:r>
              <a:rPr lang="sv-SE" dirty="0" err="1" smtClean="0"/>
              <a:t>been</a:t>
            </a:r>
            <a:r>
              <a:rPr lang="sv-SE" dirty="0" smtClean="0"/>
              <a:t> </a:t>
            </a:r>
            <a:r>
              <a:rPr lang="sv-SE" dirty="0" err="1" smtClean="0"/>
              <a:t>updated</a:t>
            </a:r>
            <a:r>
              <a:rPr lang="sv-SE" dirty="0" smtClean="0"/>
              <a:t> by </a:t>
            </a:r>
            <a:r>
              <a:rPr lang="sv-SE" dirty="0" err="1" smtClean="0"/>
              <a:t>another</a:t>
            </a:r>
            <a:r>
              <a:rPr lang="sv-SE" dirty="0" smtClean="0"/>
              <a:t> </a:t>
            </a:r>
            <a:r>
              <a:rPr lang="sv-SE" dirty="0" err="1" smtClean="0"/>
              <a:t>user</a:t>
            </a:r>
            <a:r>
              <a:rPr lang="sv-SE" dirty="0" smtClean="0"/>
              <a:t> or process”</a:t>
            </a: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7251" y="2013068"/>
            <a:ext cx="11889564" cy="1631216"/>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smtClean="0"/>
              <a:t>Understand </a:t>
            </a:r>
            <a:r>
              <a:rPr lang="sv-SE" dirty="0" err="1" smtClean="0"/>
              <a:t>why</a:t>
            </a:r>
            <a:r>
              <a:rPr lang="sv-SE" dirty="0" smtClean="0"/>
              <a:t> </a:t>
            </a:r>
            <a:r>
              <a:rPr lang="sv-SE" dirty="0" err="1" smtClean="0"/>
              <a:t>you</a:t>
            </a:r>
            <a:r>
              <a:rPr lang="sv-SE" dirty="0" smtClean="0"/>
              <a:t> get </a:t>
            </a:r>
            <a:r>
              <a:rPr lang="sv-SE" dirty="0" err="1" smtClean="0"/>
              <a:t>this</a:t>
            </a:r>
            <a:r>
              <a:rPr lang="sv-SE" dirty="0" smtClean="0"/>
              <a:t> </a:t>
            </a:r>
            <a:r>
              <a:rPr lang="sv-SE" dirty="0" err="1" smtClean="0"/>
              <a:t>error</a:t>
            </a:r>
            <a:r>
              <a:rPr lang="sv-SE" dirty="0" smtClean="0"/>
              <a:t> and </a:t>
            </a:r>
            <a:r>
              <a:rPr lang="sv-SE" dirty="0" err="1" smtClean="0"/>
              <a:t>how</a:t>
            </a:r>
            <a:r>
              <a:rPr lang="sv-SE" dirty="0" smtClean="0"/>
              <a:t> to </a:t>
            </a:r>
            <a:r>
              <a:rPr lang="sv-SE" dirty="0" err="1" smtClean="0"/>
              <a:t>minimize</a:t>
            </a:r>
            <a:r>
              <a:rPr lang="sv-SE" dirty="0" smtClean="0"/>
              <a:t> the </a:t>
            </a:r>
            <a:r>
              <a:rPr lang="sv-SE" dirty="0" err="1" smtClean="0"/>
              <a:t>occurrence</a:t>
            </a:r>
            <a:r>
              <a:rPr lang="sv-SE" dirty="0" smtClean="0"/>
              <a:t> </a:t>
            </a:r>
            <a:r>
              <a:rPr lang="sv-SE" dirty="0" err="1" smtClean="0"/>
              <a:t>of</a:t>
            </a:r>
            <a:r>
              <a:rPr lang="sv-SE" dirty="0" smtClean="0"/>
              <a:t> it</a:t>
            </a:r>
          </a:p>
          <a:p>
            <a:pPr marL="371475" lvl="1" indent="-342900">
              <a:buFontTx/>
              <a:buChar char="-"/>
            </a:pPr>
            <a:endParaRPr lang="sv-SE" dirty="0"/>
          </a:p>
        </p:txBody>
      </p:sp>
      <p:pic>
        <p:nvPicPr>
          <p:cNvPr id="5" name="Picture 4"/>
          <p:cNvPicPr>
            <a:picLocks noChangeAspect="1"/>
          </p:cNvPicPr>
          <p:nvPr/>
        </p:nvPicPr>
        <p:blipFill>
          <a:blip r:embed="rId3"/>
          <a:stretch>
            <a:fillRect/>
          </a:stretch>
        </p:blipFill>
        <p:spPr>
          <a:xfrm>
            <a:off x="3547992" y="3388311"/>
            <a:ext cx="5342857" cy="3104762"/>
          </a:xfrm>
          <a:prstGeom prst="rect">
            <a:avLst/>
          </a:prstGeom>
        </p:spPr>
      </p:pic>
    </p:spTree>
    <p:extLst>
      <p:ext uri="{BB962C8B-B14F-4D97-AF65-F5344CB8AC3E}">
        <p14:creationId xmlns:p14="http://schemas.microsoft.com/office/powerpoint/2010/main" val="2845022361"/>
      </p:ext>
    </p:extLst>
  </p:cSld>
  <p:clrMapOvr>
    <a:masterClrMapping/>
  </p:clrMapOvr>
  <p:transition advTm="160494">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a:t>
            </a:r>
            <a:r>
              <a:rPr lang="sv-SE" dirty="0" err="1" smtClean="0"/>
              <a:t>This</a:t>
            </a:r>
            <a:r>
              <a:rPr lang="sv-SE" dirty="0" smtClean="0"/>
              <a:t> </a:t>
            </a:r>
            <a:r>
              <a:rPr lang="sv-SE" dirty="0" err="1" smtClean="0"/>
              <a:t>object</a:t>
            </a:r>
            <a:r>
              <a:rPr lang="sv-SE" dirty="0" smtClean="0"/>
              <a:t> has </a:t>
            </a:r>
            <a:r>
              <a:rPr lang="sv-SE" dirty="0" err="1" smtClean="0"/>
              <a:t>been</a:t>
            </a:r>
            <a:r>
              <a:rPr lang="sv-SE" dirty="0" smtClean="0"/>
              <a:t> </a:t>
            </a:r>
            <a:r>
              <a:rPr lang="sv-SE" dirty="0" err="1" smtClean="0"/>
              <a:t>updated</a:t>
            </a:r>
            <a:r>
              <a:rPr lang="sv-SE" dirty="0" smtClean="0"/>
              <a:t> by </a:t>
            </a:r>
            <a:r>
              <a:rPr lang="sv-SE" dirty="0" err="1" smtClean="0"/>
              <a:t>another</a:t>
            </a:r>
            <a:r>
              <a:rPr lang="sv-SE" dirty="0" smtClean="0"/>
              <a:t> </a:t>
            </a:r>
            <a:r>
              <a:rPr lang="sv-SE" dirty="0" err="1" smtClean="0"/>
              <a:t>user</a:t>
            </a:r>
            <a:r>
              <a:rPr lang="sv-SE" dirty="0" smtClean="0"/>
              <a:t> or process”</a:t>
            </a: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pic>
        <p:nvPicPr>
          <p:cNvPr id="6" name="Picture 5"/>
          <p:cNvPicPr>
            <a:picLocks noChangeAspect="1"/>
          </p:cNvPicPr>
          <p:nvPr/>
        </p:nvPicPr>
        <p:blipFill>
          <a:blip r:embed="rId3"/>
          <a:stretch>
            <a:fillRect/>
          </a:stretch>
        </p:blipFill>
        <p:spPr>
          <a:xfrm>
            <a:off x="1942193" y="2915100"/>
            <a:ext cx="8554455" cy="3600000"/>
          </a:xfrm>
          <a:prstGeom prst="rect">
            <a:avLst/>
          </a:prstGeom>
        </p:spPr>
      </p:pic>
      <p:sp>
        <p:nvSpPr>
          <p:cNvPr id="5" name="Text Placeholder 2"/>
          <p:cNvSpPr txBox="1">
            <a:spLocks/>
          </p:cNvSpPr>
          <p:nvPr/>
        </p:nvSpPr>
        <p:spPr>
          <a:xfrm>
            <a:off x="277251" y="2013068"/>
            <a:ext cx="11889564" cy="107721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smtClean="0"/>
              <a:t>The </a:t>
            </a:r>
            <a:r>
              <a:rPr lang="sv-SE" dirty="0" err="1" smtClean="0"/>
              <a:t>FirstAssignedDate</a:t>
            </a:r>
            <a:r>
              <a:rPr lang="sv-SE" dirty="0" smtClean="0"/>
              <a:t> workflow</a:t>
            </a:r>
          </a:p>
          <a:p>
            <a:pPr marL="371475" lvl="1" indent="-342900">
              <a:buFontTx/>
              <a:buChar char="-"/>
            </a:pPr>
            <a:endParaRPr lang="sv-SE" dirty="0"/>
          </a:p>
        </p:txBody>
      </p:sp>
    </p:spTree>
    <p:extLst>
      <p:ext uri="{BB962C8B-B14F-4D97-AF65-F5344CB8AC3E}">
        <p14:creationId xmlns:p14="http://schemas.microsoft.com/office/powerpoint/2010/main" val="661837053"/>
      </p:ext>
    </p:extLst>
  </p:cSld>
  <p:clrMapOvr>
    <a:masterClrMapping/>
  </p:clrMapOvr>
  <p:transition advTm="62756">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Tree>
    <p:extLst>
      <p:ext uri="{BB962C8B-B14F-4D97-AF65-F5344CB8AC3E}">
        <p14:creationId xmlns:p14="http://schemas.microsoft.com/office/powerpoint/2010/main" val="2862571236"/>
      </p:ext>
    </p:extLst>
  </p:cSld>
  <p:clrMapOvr>
    <a:masterClrMapping/>
  </p:clrMapOvr>
  <mc:AlternateContent xmlns:mc="http://schemas.openxmlformats.org/markup-compatibility/2006" xmlns:p14="http://schemas.microsoft.com/office/powerpoint/2010/main">
    <mc:Choice Requires="p14">
      <p:transition spd="med" p14:dur="700" advTm="14139">
        <p:fade/>
      </p:transition>
    </mc:Choice>
    <mc:Fallback xmlns="">
      <p:transition spd="med" advTm="14139">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Connectors</a:t>
            </a:r>
            <a:r>
              <a:rPr lang="sv-SE" dirty="0" smtClean="0"/>
              <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107721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smtClean="0"/>
              <a:t>AD and SCCM </a:t>
            </a:r>
            <a:r>
              <a:rPr lang="sv-SE" dirty="0" err="1" smtClean="0"/>
              <a:t>connector</a:t>
            </a:r>
            <a:r>
              <a:rPr lang="sv-SE" dirty="0" smtClean="0"/>
              <a:t> </a:t>
            </a:r>
            <a:r>
              <a:rPr lang="sv-SE" dirty="0" err="1" smtClean="0"/>
              <a:t>performance</a:t>
            </a:r>
            <a:endParaRPr lang="sv-SE" dirty="0" smtClean="0"/>
          </a:p>
          <a:p>
            <a:pPr marL="371475" lvl="1" indent="-342900">
              <a:buFontTx/>
              <a:buChar char="-"/>
            </a:pPr>
            <a:endParaRPr lang="sv-SE" dirty="0"/>
          </a:p>
        </p:txBody>
      </p:sp>
      <p:sp>
        <p:nvSpPr>
          <p:cNvPr id="5" name="TextBox 4"/>
          <p:cNvSpPr txBox="1"/>
          <p:nvPr/>
        </p:nvSpPr>
        <p:spPr>
          <a:xfrm>
            <a:off x="274639" y="2130424"/>
            <a:ext cx="11632230" cy="627864"/>
          </a:xfrm>
          <a:prstGeom prst="rect">
            <a:avLst/>
          </a:prstGeom>
          <a:noFill/>
        </p:spPr>
        <p:txBody>
          <a:bodyPr wrap="square" lIns="182880" tIns="146304" rIns="182880" bIns="146304" rtlCol="0">
            <a:spAutoFit/>
          </a:bodyPr>
          <a:lstStyle/>
          <a:p>
            <a:pPr>
              <a:lnSpc>
                <a:spcPct val="90000"/>
              </a:lnSpc>
              <a:spcAft>
                <a:spcPts val="600"/>
              </a:spcAft>
            </a:pPr>
            <a:r>
              <a:rPr lang="sv-SE" sz="2400" dirty="0" err="1" smtClean="0">
                <a:gradFill>
                  <a:gsLst>
                    <a:gs pos="2917">
                      <a:schemeClr val="tx1"/>
                    </a:gs>
                    <a:gs pos="30000">
                      <a:schemeClr val="tx1"/>
                    </a:gs>
                  </a:gsLst>
                  <a:lin ang="5400000" scaled="0"/>
                </a:gradFill>
              </a:rPr>
              <a:t>Based</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upon</a:t>
            </a:r>
            <a:r>
              <a:rPr lang="sv-SE" sz="2400" dirty="0" smtClean="0">
                <a:gradFill>
                  <a:gsLst>
                    <a:gs pos="2917">
                      <a:schemeClr val="tx1"/>
                    </a:gs>
                    <a:gs pos="30000">
                      <a:schemeClr val="tx1"/>
                    </a:gs>
                  </a:gsLst>
                  <a:lin ang="5400000" scaled="0"/>
                </a:gradFill>
              </a:rPr>
              <a:t> LFX, </a:t>
            </a:r>
            <a:r>
              <a:rPr lang="sv-SE" sz="2400" dirty="0" err="1" smtClean="0">
                <a:gradFill>
                  <a:gsLst>
                    <a:gs pos="2917">
                      <a:schemeClr val="tx1"/>
                    </a:gs>
                    <a:gs pos="30000">
                      <a:schemeClr val="tx1"/>
                    </a:gs>
                  </a:gsLst>
                  <a:lin ang="5400000" scaled="0"/>
                </a:gradFill>
              </a:rPr>
              <a:t>Linking</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Framework</a:t>
            </a:r>
            <a:endParaRPr lang="sv-SE" sz="2400" dirty="0"/>
          </a:p>
        </p:txBody>
      </p:sp>
      <p:sp>
        <p:nvSpPr>
          <p:cNvPr id="9" name="Curved Down Arrow 8"/>
          <p:cNvSpPr/>
          <p:nvPr/>
        </p:nvSpPr>
        <p:spPr bwMode="auto">
          <a:xfrm>
            <a:off x="1533535" y="3663629"/>
            <a:ext cx="2460203" cy="636903"/>
          </a:xfrm>
          <a:prstGeom prst="curved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p:nvPicPr>
        <p:blipFill>
          <a:blip r:embed="rId5"/>
          <a:stretch>
            <a:fillRect/>
          </a:stretch>
        </p:blipFill>
        <p:spPr>
          <a:xfrm>
            <a:off x="836188" y="4037653"/>
            <a:ext cx="1280121" cy="1948323"/>
          </a:xfrm>
          <a:prstGeom prst="rect">
            <a:avLst/>
          </a:prstGeom>
        </p:spPr>
      </p:pic>
      <p:pic>
        <p:nvPicPr>
          <p:cNvPr id="11" name="Picture 10"/>
          <p:cNvPicPr>
            <a:picLocks noChangeAspect="1"/>
          </p:cNvPicPr>
          <p:nvPr/>
        </p:nvPicPr>
        <p:blipFill>
          <a:blip r:embed="rId6"/>
          <a:stretch>
            <a:fillRect/>
          </a:stretch>
        </p:blipFill>
        <p:spPr>
          <a:xfrm>
            <a:off x="3451395" y="4264846"/>
            <a:ext cx="1164009" cy="1493935"/>
          </a:xfrm>
          <a:prstGeom prst="rect">
            <a:avLst/>
          </a:prstGeom>
        </p:spPr>
      </p:pic>
      <p:sp>
        <p:nvSpPr>
          <p:cNvPr id="12" name="TextBox 11"/>
          <p:cNvSpPr txBox="1"/>
          <p:nvPr/>
        </p:nvSpPr>
        <p:spPr>
          <a:xfrm>
            <a:off x="1616915" y="3148404"/>
            <a:ext cx="2602631" cy="627864"/>
          </a:xfrm>
          <a:prstGeom prst="rect">
            <a:avLst/>
          </a:prstGeom>
          <a:noFill/>
        </p:spPr>
        <p:txBody>
          <a:bodyPr wrap="square" lIns="182880" tIns="146304" rIns="182880" bIns="146304" rtlCol="0">
            <a:spAutoFit/>
          </a:bodyPr>
          <a:lstStyle/>
          <a:p>
            <a:pPr>
              <a:lnSpc>
                <a:spcPct val="90000"/>
              </a:lnSpc>
              <a:spcAft>
                <a:spcPts val="600"/>
              </a:spcAft>
            </a:pPr>
            <a:r>
              <a:rPr lang="sv-SE" sz="2400" dirty="0" smtClean="0">
                <a:gradFill>
                  <a:gsLst>
                    <a:gs pos="2917">
                      <a:schemeClr val="tx1"/>
                    </a:gs>
                    <a:gs pos="30000">
                      <a:schemeClr val="tx1"/>
                    </a:gs>
                  </a:gsLst>
                  <a:lin ang="5400000" scaled="0"/>
                </a:gradFill>
              </a:rPr>
              <a:t>Data </a:t>
            </a:r>
            <a:r>
              <a:rPr lang="sv-SE" sz="2400" dirty="0" err="1" smtClean="0">
                <a:gradFill>
                  <a:gsLst>
                    <a:gs pos="2917">
                      <a:schemeClr val="tx1"/>
                    </a:gs>
                    <a:gs pos="30000">
                      <a:schemeClr val="tx1"/>
                    </a:gs>
                  </a:gsLst>
                  <a:lin ang="5400000" scaled="0"/>
                </a:gradFill>
              </a:rPr>
              <a:t>Provider</a:t>
            </a:r>
            <a:endParaRPr lang="sv-SE" sz="2400" dirty="0" smtClean="0">
              <a:gradFill>
                <a:gsLst>
                  <a:gs pos="2917">
                    <a:schemeClr val="tx1"/>
                  </a:gs>
                  <a:gs pos="30000">
                    <a:schemeClr val="tx1"/>
                  </a:gs>
                </a:gsLst>
                <a:lin ang="5400000" scaled="0"/>
              </a:gradFill>
            </a:endParaRPr>
          </a:p>
        </p:txBody>
      </p:sp>
      <p:sp>
        <p:nvSpPr>
          <p:cNvPr id="13" name="Curved Left Arrow 12"/>
          <p:cNvSpPr/>
          <p:nvPr/>
        </p:nvSpPr>
        <p:spPr bwMode="auto">
          <a:xfrm>
            <a:off x="4372269" y="4660572"/>
            <a:ext cx="1133480" cy="731251"/>
          </a:xfrm>
          <a:prstGeom prst="curvedLef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dirty="0" err="1"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3947461053"/>
              </p:ext>
            </p:extLst>
          </p:nvPr>
        </p:nvGraphicFramePr>
        <p:xfrm>
          <a:off x="7154342" y="2374900"/>
          <a:ext cx="4602692" cy="4140200"/>
        </p:xfrm>
        <a:graphic>
          <a:graphicData uri="http://schemas.openxmlformats.org/drawingml/2006/table">
            <a:tbl>
              <a:tblPr firstRow="1" bandRow="1">
                <a:tableStyleId>{5C22544A-7EE6-4342-B048-85BDC9FD1C3A}</a:tableStyleId>
              </a:tblPr>
              <a:tblGrid>
                <a:gridCol w="2301346"/>
                <a:gridCol w="2301346"/>
              </a:tblGrid>
              <a:tr h="127459">
                <a:tc>
                  <a:txBody>
                    <a:bodyPr/>
                    <a:lstStyle/>
                    <a:p>
                      <a:r>
                        <a:rPr lang="sv-SE" dirty="0" err="1" smtClean="0"/>
                        <a:t>Name</a:t>
                      </a:r>
                      <a:endParaRPr lang="sv-SE" dirty="0"/>
                    </a:p>
                  </a:txBody>
                  <a:tcPr/>
                </a:tc>
                <a:tc>
                  <a:txBody>
                    <a:bodyPr/>
                    <a:lstStyle/>
                    <a:p>
                      <a:r>
                        <a:rPr lang="sv-SE" dirty="0" err="1" smtClean="0"/>
                        <a:t>BatchSize</a:t>
                      </a:r>
                      <a:endParaRPr lang="sv-SE" dirty="0"/>
                    </a:p>
                  </a:txBody>
                  <a:tcPr/>
                </a:tc>
              </a:tr>
              <a:tr h="370840">
                <a:tc>
                  <a:txBody>
                    <a:bodyPr/>
                    <a:lstStyle/>
                    <a:p>
                      <a:r>
                        <a:rPr lang="sv-SE" dirty="0" err="1" smtClean="0"/>
                        <a:t>AD_User_Out</a:t>
                      </a:r>
                      <a:endParaRPr lang="sv-SE" dirty="0" smtClean="0"/>
                    </a:p>
                  </a:txBody>
                  <a:tcPr/>
                </a:tc>
                <a:tc>
                  <a:txBody>
                    <a:bodyPr/>
                    <a:lstStyle/>
                    <a:p>
                      <a:r>
                        <a:rPr lang="sv-SE" dirty="0" smtClean="0"/>
                        <a:t>50</a:t>
                      </a:r>
                      <a:endParaRPr lang="sv-SE" dirty="0"/>
                    </a:p>
                  </a:txBody>
                  <a:tcPr/>
                </a:tc>
              </a:tr>
              <a:tr h="370840">
                <a:tc>
                  <a:txBody>
                    <a:bodyPr/>
                    <a:lstStyle/>
                    <a:p>
                      <a:r>
                        <a:rPr lang="sv-SE" dirty="0" err="1" smtClean="0"/>
                        <a:t>AD_UserPreference_Out</a:t>
                      </a:r>
                      <a:endParaRPr lang="sv-SE" dirty="0"/>
                    </a:p>
                  </a:txBody>
                  <a:tcPr/>
                </a:tc>
                <a:tc>
                  <a:txBody>
                    <a:bodyPr/>
                    <a:lstStyle/>
                    <a:p>
                      <a:r>
                        <a:rPr lang="sv-SE" dirty="0" smtClean="0"/>
                        <a:t>50</a:t>
                      </a:r>
                      <a:endParaRPr lang="sv-SE" dirty="0"/>
                    </a:p>
                  </a:txBody>
                  <a:tcPr/>
                </a:tc>
              </a:tr>
              <a:tr h="370840">
                <a:tc>
                  <a:txBody>
                    <a:bodyPr/>
                    <a:lstStyle/>
                    <a:p>
                      <a:r>
                        <a:rPr lang="sv-SE" dirty="0" err="1" smtClean="0"/>
                        <a:t>v_AD_UserManager</a:t>
                      </a:r>
                      <a:endParaRPr lang="sv-SE" dirty="0" smtClean="0"/>
                    </a:p>
                  </a:txBody>
                  <a:tcPr/>
                </a:tc>
                <a:tc>
                  <a:txBody>
                    <a:bodyPr/>
                    <a:lstStyle/>
                    <a:p>
                      <a:r>
                        <a:rPr lang="sv-SE" dirty="0" smtClean="0"/>
                        <a:t>50</a:t>
                      </a:r>
                      <a:endParaRPr lang="sv-SE" dirty="0"/>
                    </a:p>
                  </a:txBody>
                  <a:tcPr/>
                </a:tc>
              </a:tr>
              <a:tr h="3708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dirty="0" err="1" smtClean="0"/>
                        <a:t>AD_UserNotificationPoint_Out</a:t>
                      </a:r>
                      <a:endParaRPr lang="sv-SE" dirty="0"/>
                    </a:p>
                  </a:txBody>
                  <a:tcPr/>
                </a:tc>
                <a:tc>
                  <a:txBody>
                    <a:bodyPr/>
                    <a:lstStyle/>
                    <a:p>
                      <a:r>
                        <a:rPr lang="sv-SE" dirty="0" smtClean="0"/>
                        <a:t>50</a:t>
                      </a:r>
                      <a:endParaRPr lang="sv-SE" dirty="0"/>
                    </a:p>
                  </a:txBody>
                  <a:tcPr/>
                </a:tc>
              </a:tr>
              <a:tr h="3708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dirty="0" err="1" smtClean="0"/>
                        <a:t>AD_GroupNotificationPoint_Out</a:t>
                      </a:r>
                      <a:endParaRPr lang="sv-SE" dirty="0"/>
                    </a:p>
                  </a:txBody>
                  <a:tcPr/>
                </a:tc>
                <a:tc>
                  <a:txBody>
                    <a:bodyPr/>
                    <a:lstStyle/>
                    <a:p>
                      <a:r>
                        <a:rPr lang="sv-SE" dirty="0" smtClean="0"/>
                        <a:t>50</a:t>
                      </a:r>
                      <a:endParaRPr lang="sv-SE" dirty="0"/>
                    </a:p>
                  </a:txBody>
                  <a:tcPr/>
                </a:tc>
              </a:tr>
              <a:tr h="3708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dirty="0" err="1" smtClean="0"/>
                        <a:t>AD_Computer_Out</a:t>
                      </a:r>
                      <a:endParaRPr lang="sv-SE" dirty="0"/>
                    </a:p>
                  </a:txBody>
                  <a:tcPr/>
                </a:tc>
                <a:tc>
                  <a:txBody>
                    <a:bodyPr/>
                    <a:lstStyle/>
                    <a:p>
                      <a:r>
                        <a:rPr lang="sv-SE" dirty="0" smtClean="0"/>
                        <a:t>200</a:t>
                      </a:r>
                      <a:endParaRPr lang="sv-SE" dirty="0"/>
                    </a:p>
                  </a:txBody>
                  <a:tcPr/>
                </a:tc>
              </a:tr>
              <a:tr h="3708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dirty="0" err="1" smtClean="0"/>
                        <a:t>AD_Printer_Out</a:t>
                      </a:r>
                      <a:endParaRPr lang="sv-SE" dirty="0"/>
                    </a:p>
                  </a:txBody>
                  <a:tcPr/>
                </a:tc>
                <a:tc>
                  <a:txBody>
                    <a:bodyPr/>
                    <a:lstStyle/>
                    <a:p>
                      <a:r>
                        <a:rPr lang="sv-SE" dirty="0" smtClean="0"/>
                        <a:t>200</a:t>
                      </a:r>
                      <a:endParaRPr lang="sv-SE" dirty="0"/>
                    </a:p>
                  </a:txBody>
                  <a:tcPr/>
                </a:tc>
              </a:tr>
              <a:tr h="3708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dirty="0" err="1" smtClean="0"/>
                        <a:t>AD_Group_Out</a:t>
                      </a:r>
                      <a:endParaRPr lang="sv-SE" dirty="0"/>
                    </a:p>
                  </a:txBody>
                  <a:tcPr/>
                </a:tc>
                <a:tc>
                  <a:txBody>
                    <a:bodyPr/>
                    <a:lstStyle/>
                    <a:p>
                      <a:r>
                        <a:rPr lang="sv-SE" dirty="0" smtClean="0"/>
                        <a:t>50</a:t>
                      </a:r>
                      <a:endParaRPr lang="sv-SE" dirty="0"/>
                    </a:p>
                  </a:txBody>
                  <a:tcPr/>
                </a:tc>
              </a:tr>
            </a:tbl>
          </a:graphicData>
        </a:graphic>
      </p:graphicFrame>
      <p:sp>
        <p:nvSpPr>
          <p:cNvPr id="14" name="TextBox 13"/>
          <p:cNvSpPr txBox="1"/>
          <p:nvPr/>
        </p:nvSpPr>
        <p:spPr>
          <a:xfrm>
            <a:off x="4372269" y="4076210"/>
            <a:ext cx="2602631" cy="627864"/>
          </a:xfrm>
          <a:prstGeom prst="rect">
            <a:avLst/>
          </a:prstGeom>
          <a:noFill/>
        </p:spPr>
        <p:txBody>
          <a:bodyPr wrap="square" lIns="182880" tIns="146304" rIns="182880" bIns="146304" rtlCol="0">
            <a:spAutoFit/>
          </a:bodyPr>
          <a:lstStyle/>
          <a:p>
            <a:pPr>
              <a:lnSpc>
                <a:spcPct val="90000"/>
              </a:lnSpc>
              <a:spcAft>
                <a:spcPts val="600"/>
              </a:spcAft>
            </a:pPr>
            <a:r>
              <a:rPr lang="sv-SE" sz="2400" dirty="0" smtClean="0">
                <a:gradFill>
                  <a:gsLst>
                    <a:gs pos="2917">
                      <a:schemeClr val="tx1"/>
                    </a:gs>
                    <a:gs pos="30000">
                      <a:schemeClr val="tx1"/>
                    </a:gs>
                  </a:gsLst>
                  <a:lin ang="5400000" scaled="0"/>
                </a:gradFill>
              </a:rPr>
              <a:t>Data </a:t>
            </a:r>
            <a:r>
              <a:rPr lang="sv-SE" sz="2400" dirty="0" err="1" smtClean="0">
                <a:gradFill>
                  <a:gsLst>
                    <a:gs pos="2917">
                      <a:schemeClr val="tx1"/>
                    </a:gs>
                    <a:gs pos="30000">
                      <a:schemeClr val="tx1"/>
                    </a:gs>
                  </a:gsLst>
                  <a:lin ang="5400000" scaled="0"/>
                </a:gradFill>
              </a:rPr>
              <a:t>Consumer</a:t>
            </a:r>
            <a:endParaRPr lang="sv-SE" sz="2400" dirty="0" smtClean="0">
              <a:gradFill>
                <a:gsLst>
                  <a:gs pos="2917">
                    <a:schemeClr val="tx1"/>
                  </a:gs>
                  <a:gs pos="30000">
                    <a:schemeClr val="tx1"/>
                  </a:gs>
                </a:gsLst>
                <a:lin ang="5400000" scaled="0"/>
              </a:gradFill>
            </a:endParaRPr>
          </a:p>
        </p:txBody>
      </p:sp>
      <p:sp>
        <p:nvSpPr>
          <p:cNvPr id="20" name="TextBox 19"/>
          <p:cNvSpPr txBox="1"/>
          <p:nvPr/>
        </p:nvSpPr>
        <p:spPr>
          <a:xfrm>
            <a:off x="7154341" y="1880540"/>
            <a:ext cx="4602691" cy="627864"/>
          </a:xfrm>
          <a:prstGeom prst="rect">
            <a:avLst/>
          </a:prstGeom>
          <a:noFill/>
        </p:spPr>
        <p:txBody>
          <a:bodyPr wrap="square" lIns="182880" tIns="146304" rIns="182880" bIns="146304" rtlCol="0">
            <a:spAutoFit/>
          </a:bodyPr>
          <a:lstStyle/>
          <a:p>
            <a:pPr algn="ctr">
              <a:lnSpc>
                <a:spcPct val="90000"/>
              </a:lnSpc>
              <a:spcAft>
                <a:spcPts val="600"/>
              </a:spcAft>
            </a:pPr>
            <a:r>
              <a:rPr lang="sv-SE" sz="2400" dirty="0" smtClean="0">
                <a:gradFill>
                  <a:gsLst>
                    <a:gs pos="2917">
                      <a:schemeClr val="tx1"/>
                    </a:gs>
                    <a:gs pos="30000">
                      <a:schemeClr val="tx1"/>
                    </a:gs>
                  </a:gsLst>
                  <a:lin ang="5400000" scaled="0"/>
                </a:gradFill>
              </a:rPr>
              <a:t>AD Data </a:t>
            </a:r>
            <a:r>
              <a:rPr lang="sv-SE" sz="2400" dirty="0" err="1" smtClean="0">
                <a:gradFill>
                  <a:gsLst>
                    <a:gs pos="2917">
                      <a:schemeClr val="tx1"/>
                    </a:gs>
                    <a:gs pos="30000">
                      <a:schemeClr val="tx1"/>
                    </a:gs>
                  </a:gsLst>
                  <a:lin ang="5400000" scaled="0"/>
                </a:gradFill>
              </a:rPr>
              <a:t>Consumer</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batch</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size</a:t>
            </a:r>
            <a:endParaRPr lang="sv-SE" sz="2400" dirty="0" smtClean="0">
              <a:gradFill>
                <a:gsLst>
                  <a:gs pos="2917">
                    <a:schemeClr val="tx1"/>
                  </a:gs>
                  <a:gs pos="30000">
                    <a:schemeClr val="tx1"/>
                  </a:gs>
                </a:gsLst>
                <a:lin ang="5400000" scaled="0"/>
              </a:gradFill>
            </a:endParaRPr>
          </a:p>
        </p:txBody>
      </p:sp>
      <p:sp>
        <p:nvSpPr>
          <p:cNvPr id="15" name="TextBox 14"/>
          <p:cNvSpPr txBox="1"/>
          <p:nvPr/>
        </p:nvSpPr>
        <p:spPr>
          <a:xfrm>
            <a:off x="411436" y="5672044"/>
            <a:ext cx="1828800" cy="627864"/>
          </a:xfrm>
          <a:prstGeom prst="rect">
            <a:avLst/>
          </a:prstGeom>
          <a:noFill/>
        </p:spPr>
        <p:txBody>
          <a:bodyPr wrap="square" lIns="182880" tIns="146304" rIns="182880" bIns="146304" rtlCol="0">
            <a:spAutoFit/>
          </a:bodyPr>
          <a:lstStyle/>
          <a:p>
            <a:pPr>
              <a:lnSpc>
                <a:spcPct val="90000"/>
              </a:lnSpc>
              <a:spcAft>
                <a:spcPts val="600"/>
              </a:spcAft>
            </a:pPr>
            <a:r>
              <a:rPr lang="sv-SE" sz="2400" dirty="0" smtClean="0">
                <a:gradFill>
                  <a:gsLst>
                    <a:gs pos="2917">
                      <a:schemeClr val="tx1"/>
                    </a:gs>
                    <a:gs pos="30000">
                      <a:schemeClr val="tx1"/>
                    </a:gs>
                  </a:gsLst>
                  <a:lin ang="5400000" scaled="0"/>
                </a:gradFill>
              </a:rPr>
              <a:t>AD/SCCM</a:t>
            </a:r>
          </a:p>
        </p:txBody>
      </p:sp>
      <p:sp>
        <p:nvSpPr>
          <p:cNvPr id="16" name="TextBox 15"/>
          <p:cNvSpPr txBox="1"/>
          <p:nvPr/>
        </p:nvSpPr>
        <p:spPr>
          <a:xfrm>
            <a:off x="2687788" y="5662253"/>
            <a:ext cx="2691221" cy="627864"/>
          </a:xfrm>
          <a:prstGeom prst="rect">
            <a:avLst/>
          </a:prstGeom>
          <a:noFill/>
        </p:spPr>
        <p:txBody>
          <a:bodyPr wrap="square" lIns="182880" tIns="146304" rIns="182880" bIns="146304" rtlCol="0">
            <a:spAutoFit/>
          </a:bodyPr>
          <a:lstStyle/>
          <a:p>
            <a:pPr>
              <a:lnSpc>
                <a:spcPct val="90000"/>
              </a:lnSpc>
              <a:spcAft>
                <a:spcPts val="600"/>
              </a:spcAft>
            </a:pPr>
            <a:r>
              <a:rPr lang="sv-SE" sz="2400" dirty="0" err="1" smtClean="0">
                <a:gradFill>
                  <a:gsLst>
                    <a:gs pos="2917">
                      <a:schemeClr val="tx1"/>
                    </a:gs>
                    <a:gs pos="30000">
                      <a:schemeClr val="tx1"/>
                    </a:gs>
                  </a:gsLst>
                  <a:lin ang="5400000" scaled="0"/>
                </a:gradFill>
              </a:rPr>
              <a:t>ServiceManager</a:t>
            </a:r>
            <a:endParaRPr lang="sv-SE" sz="2400" dirty="0" smtClean="0">
              <a:gradFill>
                <a:gsLst>
                  <a:gs pos="2917">
                    <a:schemeClr val="tx1"/>
                  </a:gs>
                  <a:gs pos="30000">
                    <a:schemeClr val="tx1"/>
                  </a:gs>
                </a:gsLst>
                <a:lin ang="5400000" scaled="0"/>
              </a:gradFill>
            </a:endParaRPr>
          </a:p>
        </p:txBody>
      </p:sp>
      <p:graphicFrame>
        <p:nvGraphicFramePr>
          <p:cNvPr id="17" name="Table 16"/>
          <p:cNvGraphicFramePr>
            <a:graphicFrameLocks noGrp="1"/>
          </p:cNvGraphicFramePr>
          <p:nvPr>
            <p:extLst>
              <p:ext uri="{D42A27DB-BD31-4B8C-83A1-F6EECF244321}">
                <p14:modId xmlns:p14="http://schemas.microsoft.com/office/powerpoint/2010/main" val="1326032554"/>
              </p:ext>
            </p:extLst>
          </p:nvPr>
        </p:nvGraphicFramePr>
        <p:xfrm>
          <a:off x="7154341" y="2374900"/>
          <a:ext cx="4602692" cy="1849120"/>
        </p:xfrm>
        <a:graphic>
          <a:graphicData uri="http://schemas.openxmlformats.org/drawingml/2006/table">
            <a:tbl>
              <a:tblPr firstRow="1" bandRow="1">
                <a:tableStyleId>{5C22544A-7EE6-4342-B048-85BDC9FD1C3A}</a:tableStyleId>
              </a:tblPr>
              <a:tblGrid>
                <a:gridCol w="2301346"/>
                <a:gridCol w="2301346"/>
              </a:tblGrid>
              <a:tr h="127459">
                <a:tc>
                  <a:txBody>
                    <a:bodyPr/>
                    <a:lstStyle/>
                    <a:p>
                      <a:r>
                        <a:rPr lang="sv-SE" dirty="0" err="1" smtClean="0"/>
                        <a:t>Name</a:t>
                      </a:r>
                      <a:endParaRPr lang="sv-SE" dirty="0"/>
                    </a:p>
                  </a:txBody>
                  <a:tcPr/>
                </a:tc>
                <a:tc>
                  <a:txBody>
                    <a:bodyPr/>
                    <a:lstStyle/>
                    <a:p>
                      <a:r>
                        <a:rPr lang="sv-SE" dirty="0" err="1" smtClean="0"/>
                        <a:t>BatchSize</a:t>
                      </a:r>
                      <a:endParaRPr lang="sv-SE" dirty="0"/>
                    </a:p>
                  </a:txBody>
                  <a:tcPr/>
                </a:tc>
              </a:tr>
              <a:tr h="370840">
                <a:tc>
                  <a:txBody>
                    <a:bodyPr/>
                    <a:lstStyle/>
                    <a:p>
                      <a:r>
                        <a:rPr lang="sv-SE" dirty="0" err="1" smtClean="0"/>
                        <a:t>ADUsers</a:t>
                      </a:r>
                      <a:endParaRPr lang="sv-SE" dirty="0" smtClean="0"/>
                    </a:p>
                  </a:txBody>
                  <a:tcPr/>
                </a:tc>
                <a:tc>
                  <a:txBody>
                    <a:bodyPr/>
                    <a:lstStyle/>
                    <a:p>
                      <a:r>
                        <a:rPr lang="sv-SE" dirty="0" smtClean="0"/>
                        <a:t>2000</a:t>
                      </a:r>
                      <a:endParaRPr lang="sv-SE" dirty="0"/>
                    </a:p>
                  </a:txBody>
                  <a:tcPr/>
                </a:tc>
              </a:tr>
              <a:tr h="370840">
                <a:tc>
                  <a:txBody>
                    <a:bodyPr/>
                    <a:lstStyle/>
                    <a:p>
                      <a:r>
                        <a:rPr lang="sv-SE" dirty="0" err="1" smtClean="0"/>
                        <a:t>ADComputers</a:t>
                      </a:r>
                      <a:endParaRPr lang="sv-SE" dirty="0"/>
                    </a:p>
                  </a:txBody>
                  <a:tcPr/>
                </a:tc>
                <a:tc>
                  <a:txBody>
                    <a:bodyPr/>
                    <a:lstStyle/>
                    <a:p>
                      <a:r>
                        <a:rPr lang="sv-SE" dirty="0" smtClean="0"/>
                        <a:t>2000</a:t>
                      </a:r>
                      <a:endParaRPr lang="sv-SE" dirty="0"/>
                    </a:p>
                  </a:txBody>
                  <a:tcPr/>
                </a:tc>
              </a:tr>
              <a:tr h="370840">
                <a:tc>
                  <a:txBody>
                    <a:bodyPr/>
                    <a:lstStyle/>
                    <a:p>
                      <a:r>
                        <a:rPr lang="sv-SE" dirty="0" err="1" smtClean="0"/>
                        <a:t>ADPrinters</a:t>
                      </a:r>
                      <a:endParaRPr lang="sv-SE" dirty="0" smtClean="0"/>
                    </a:p>
                  </a:txBody>
                  <a:tcPr/>
                </a:tc>
                <a:tc>
                  <a:txBody>
                    <a:bodyPr/>
                    <a:lstStyle/>
                    <a:p>
                      <a:r>
                        <a:rPr lang="sv-SE" dirty="0" smtClean="0"/>
                        <a:t>2000</a:t>
                      </a:r>
                      <a:endParaRPr lang="sv-SE" dirty="0"/>
                    </a:p>
                  </a:txBody>
                  <a:tcPr/>
                </a:tc>
              </a:tr>
              <a:tr h="3708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dirty="0" err="1" smtClean="0"/>
                        <a:t>ADGroups</a:t>
                      </a:r>
                      <a:endParaRPr lang="sv-SE" dirty="0"/>
                    </a:p>
                  </a:txBody>
                  <a:tcPr/>
                </a:tc>
                <a:tc>
                  <a:txBody>
                    <a:bodyPr/>
                    <a:lstStyle/>
                    <a:p>
                      <a:r>
                        <a:rPr lang="sv-SE" dirty="0" smtClean="0"/>
                        <a:t>2000</a:t>
                      </a:r>
                      <a:endParaRPr lang="sv-SE" dirty="0"/>
                    </a:p>
                  </a:txBody>
                  <a:tcPr/>
                </a:tc>
              </a:tr>
            </a:tbl>
          </a:graphicData>
        </a:graphic>
      </p:graphicFrame>
      <p:sp>
        <p:nvSpPr>
          <p:cNvPr id="18" name="TextBox 17"/>
          <p:cNvSpPr txBox="1"/>
          <p:nvPr/>
        </p:nvSpPr>
        <p:spPr>
          <a:xfrm>
            <a:off x="7154342" y="1880540"/>
            <a:ext cx="4602691" cy="627864"/>
          </a:xfrm>
          <a:prstGeom prst="rect">
            <a:avLst/>
          </a:prstGeom>
          <a:noFill/>
        </p:spPr>
        <p:txBody>
          <a:bodyPr wrap="square" lIns="182880" tIns="146304" rIns="182880" bIns="146304" rtlCol="0">
            <a:spAutoFit/>
          </a:bodyPr>
          <a:lstStyle/>
          <a:p>
            <a:pPr algn="ctr">
              <a:lnSpc>
                <a:spcPct val="90000"/>
              </a:lnSpc>
              <a:spcAft>
                <a:spcPts val="600"/>
              </a:spcAft>
            </a:pPr>
            <a:r>
              <a:rPr lang="sv-SE" sz="2400" dirty="0" smtClean="0">
                <a:gradFill>
                  <a:gsLst>
                    <a:gs pos="2917">
                      <a:schemeClr val="tx1"/>
                    </a:gs>
                    <a:gs pos="30000">
                      <a:schemeClr val="tx1"/>
                    </a:gs>
                  </a:gsLst>
                  <a:lin ang="5400000" scaled="0"/>
                </a:gradFill>
              </a:rPr>
              <a:t>AD Data </a:t>
            </a:r>
            <a:r>
              <a:rPr lang="sv-SE" sz="2400" dirty="0" err="1" smtClean="0">
                <a:gradFill>
                  <a:gsLst>
                    <a:gs pos="2917">
                      <a:schemeClr val="tx1"/>
                    </a:gs>
                    <a:gs pos="30000">
                      <a:schemeClr val="tx1"/>
                    </a:gs>
                  </a:gsLst>
                  <a:lin ang="5400000" scaled="0"/>
                </a:gradFill>
              </a:rPr>
              <a:t>Provider</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batch</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size</a:t>
            </a:r>
            <a:endParaRPr lang="sv-SE" sz="2400" dirty="0" smtClean="0">
              <a:gradFill>
                <a:gsLst>
                  <a:gs pos="2917">
                    <a:schemeClr val="tx1"/>
                  </a:gs>
                  <a:gs pos="30000">
                    <a:schemeClr val="tx1"/>
                  </a:gs>
                </a:gsLst>
                <a:lin ang="5400000" scaled="0"/>
              </a:gradFill>
            </a:endParaRPr>
          </a:p>
        </p:txBody>
      </p:sp>
      <p:sp>
        <p:nvSpPr>
          <p:cNvPr id="23" name="Rectangle 22"/>
          <p:cNvSpPr/>
          <p:nvPr/>
        </p:nvSpPr>
        <p:spPr bwMode="auto">
          <a:xfrm>
            <a:off x="9455686" y="2758288"/>
            <a:ext cx="722991" cy="3756812"/>
          </a:xfrm>
          <a:prstGeom prst="rect">
            <a:avLst/>
          </a:prstGeom>
          <a:noFill/>
          <a:ln w="28575">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sv-SE"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custDataLst>
      <p:tags r:id="rId2"/>
    </p:custDataLst>
    <p:extLst>
      <p:ext uri="{BB962C8B-B14F-4D97-AF65-F5344CB8AC3E}">
        <p14:creationId xmlns:p14="http://schemas.microsoft.com/office/powerpoint/2010/main" val="2242495185"/>
      </p:ext>
    </p:extLst>
  </p:cSld>
  <p:clrMapOvr>
    <a:overrideClrMapping bg1="dk1" tx1="lt1" bg2="dk2" tx2="lt2" accent1="accent1" accent2="accent2" accent3="accent3" accent4="accent4" accent5="accent5" accent6="accent6" hlink="hlink" folHlink="folHlink"/>
  </p:clrMapOvr>
  <p:transition advTm="25692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3" grpId="0" animBg="1"/>
      <p:bldP spid="14" grpId="0"/>
      <p:bldP spid="20" grpId="0"/>
      <p:bldP spid="18" grpId="0"/>
      <p:bldP spid="18" grpId="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Connectors</a:t>
            </a:r>
            <a:r>
              <a:rPr lang="sv-SE" dirty="0" smtClean="0"/>
              <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107721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smtClean="0"/>
              <a:t>AD and SCCM </a:t>
            </a:r>
            <a:r>
              <a:rPr lang="sv-SE" dirty="0" err="1" smtClean="0"/>
              <a:t>connector</a:t>
            </a:r>
            <a:r>
              <a:rPr lang="sv-SE" dirty="0" smtClean="0"/>
              <a:t> </a:t>
            </a:r>
            <a:r>
              <a:rPr lang="sv-SE" dirty="0" err="1" smtClean="0"/>
              <a:t>performance</a:t>
            </a:r>
            <a:endParaRPr lang="sv-SE" dirty="0" smtClean="0"/>
          </a:p>
          <a:p>
            <a:pPr marL="371475" lvl="1" indent="-342900">
              <a:buFontTx/>
              <a:buChar char="-"/>
            </a:pPr>
            <a:endParaRPr lang="sv-SE" dirty="0"/>
          </a:p>
        </p:txBody>
      </p:sp>
      <p:sp>
        <p:nvSpPr>
          <p:cNvPr id="5" name="TextBox 4"/>
          <p:cNvSpPr txBox="1"/>
          <p:nvPr/>
        </p:nvSpPr>
        <p:spPr>
          <a:xfrm>
            <a:off x="274639" y="2130424"/>
            <a:ext cx="11632230" cy="627864"/>
          </a:xfrm>
          <a:prstGeom prst="rect">
            <a:avLst/>
          </a:prstGeom>
          <a:noFill/>
        </p:spPr>
        <p:txBody>
          <a:bodyPr wrap="square" lIns="182880" tIns="146304" rIns="182880" bIns="146304" rtlCol="0">
            <a:spAutoFit/>
          </a:bodyPr>
          <a:lstStyle/>
          <a:p>
            <a:pPr>
              <a:lnSpc>
                <a:spcPct val="90000"/>
              </a:lnSpc>
              <a:spcAft>
                <a:spcPts val="600"/>
              </a:spcAft>
            </a:pPr>
            <a:r>
              <a:rPr lang="sv-SE" sz="2400" b="1" dirty="0" smtClean="0">
                <a:solidFill>
                  <a:srgbClr val="FF0000"/>
                </a:solidFill>
              </a:rPr>
              <a:t>Changes </a:t>
            </a:r>
            <a:r>
              <a:rPr lang="sv-SE" sz="2400" b="1" dirty="0" err="1" smtClean="0">
                <a:solidFill>
                  <a:srgbClr val="FF0000"/>
                </a:solidFill>
              </a:rPr>
              <a:t>directly</a:t>
            </a:r>
            <a:r>
              <a:rPr lang="sv-SE" sz="2400" b="1" dirty="0" smtClean="0">
                <a:solidFill>
                  <a:srgbClr val="FF0000"/>
                </a:solidFill>
              </a:rPr>
              <a:t> to the </a:t>
            </a:r>
            <a:r>
              <a:rPr lang="sv-SE" sz="2400" b="1" dirty="0" err="1" smtClean="0">
                <a:solidFill>
                  <a:srgbClr val="FF0000"/>
                </a:solidFill>
              </a:rPr>
              <a:t>database</a:t>
            </a:r>
            <a:r>
              <a:rPr lang="sv-SE" sz="2400" b="1" dirty="0" smtClean="0">
                <a:solidFill>
                  <a:srgbClr val="FF0000"/>
                </a:solidFill>
              </a:rPr>
              <a:t> is NOT </a:t>
            </a:r>
            <a:r>
              <a:rPr lang="sv-SE" sz="2400" b="1" dirty="0" err="1" smtClean="0">
                <a:solidFill>
                  <a:srgbClr val="FF0000"/>
                </a:solidFill>
              </a:rPr>
              <a:t>supported</a:t>
            </a:r>
            <a:r>
              <a:rPr lang="sv-SE" sz="2400" b="1" dirty="0" smtClean="0">
                <a:solidFill>
                  <a:srgbClr val="FF0000"/>
                </a:solidFill>
              </a:rPr>
              <a:t>!</a:t>
            </a:r>
            <a:endParaRPr lang="sv-SE" sz="2400" b="1" dirty="0">
              <a:solidFill>
                <a:srgbClr val="FF0000"/>
              </a:solidFill>
            </a:endParaRPr>
          </a:p>
        </p:txBody>
      </p:sp>
      <p:sp>
        <p:nvSpPr>
          <p:cNvPr id="6" name="TextBox 5"/>
          <p:cNvSpPr txBox="1"/>
          <p:nvPr/>
        </p:nvSpPr>
        <p:spPr>
          <a:xfrm>
            <a:off x="274639" y="3785294"/>
            <a:ext cx="11668124" cy="1957459"/>
          </a:xfrm>
          <a:prstGeom prst="rect">
            <a:avLst/>
          </a:prstGeom>
          <a:noFill/>
        </p:spPr>
        <p:txBody>
          <a:bodyPr wrap="square" lIns="182880" tIns="146304" rIns="182880" bIns="146304" rtlCol="0">
            <a:spAutoFit/>
          </a:bodyPr>
          <a:lstStyle/>
          <a:p>
            <a:pPr>
              <a:lnSpc>
                <a:spcPct val="90000"/>
              </a:lnSpc>
              <a:spcAft>
                <a:spcPts val="600"/>
              </a:spcAft>
            </a:pPr>
            <a:r>
              <a:rPr lang="en-US" sz="2400" dirty="0">
                <a:latin typeface="Consolas" panose="020B0609020204030204" pitchFamily="49" charset="0"/>
                <a:cs typeface="Consolas" panose="020B0609020204030204" pitchFamily="49" charset="0"/>
              </a:rPr>
              <a:t>select </a:t>
            </a:r>
            <a:r>
              <a:rPr lang="en-US" sz="2400" dirty="0" err="1">
                <a:latin typeface="Consolas" panose="020B0609020204030204" pitchFamily="49" charset="0"/>
                <a:cs typeface="Consolas" panose="020B0609020204030204" pitchFamily="49" charset="0"/>
              </a:rPr>
              <a:t>DataName,DefaultBatchSize</a:t>
            </a:r>
            <a:r>
              <a:rPr lang="en-US" sz="2400" dirty="0">
                <a:latin typeface="Consolas" panose="020B0609020204030204" pitchFamily="49" charset="0"/>
                <a:cs typeface="Consolas" panose="020B0609020204030204" pitchFamily="49" charset="0"/>
              </a:rPr>
              <a:t> from </a:t>
            </a:r>
            <a:r>
              <a:rPr lang="en-US" sz="2400" dirty="0" err="1">
                <a:latin typeface="Consolas" panose="020B0609020204030204" pitchFamily="49" charset="0"/>
                <a:cs typeface="Consolas" panose="020B0609020204030204" pitchFamily="49" charset="0"/>
              </a:rPr>
              <a:t>lfx.datatable</a:t>
            </a:r>
            <a:r>
              <a:rPr lang="en-US" sz="2400" dirty="0">
                <a:latin typeface="Consolas" panose="020B0609020204030204" pitchFamily="49" charset="0"/>
                <a:cs typeface="Consolas" panose="020B0609020204030204" pitchFamily="49" charset="0"/>
              </a:rPr>
              <a:t> where </a:t>
            </a:r>
            <a:r>
              <a:rPr lang="en-US" sz="2400" dirty="0" err="1">
                <a:latin typeface="Consolas" panose="020B0609020204030204" pitchFamily="49" charset="0"/>
                <a:cs typeface="Consolas" panose="020B0609020204030204" pitchFamily="49" charset="0"/>
              </a:rPr>
              <a:t>DataName</a:t>
            </a:r>
            <a:r>
              <a:rPr lang="en-US" sz="2400" dirty="0">
                <a:latin typeface="Consolas" panose="020B0609020204030204" pitchFamily="49" charset="0"/>
                <a:cs typeface="Consolas" panose="020B0609020204030204" pitchFamily="49" charset="0"/>
              </a:rPr>
              <a:t> in ('AD_User_Out','AD_UserPreference_Out','v_AD_UserManager','AD_UserNotificationPoint_Out','AD_GroupNotificationPoint_Out','AD_Computer_Out','AD_Printer_Out','AD_Group_Out</a:t>
            </a:r>
            <a:r>
              <a:rPr lang="en-US" sz="2400" dirty="0" smtClean="0">
                <a:latin typeface="Consolas" panose="020B0609020204030204" pitchFamily="49" charset="0"/>
                <a:cs typeface="Consolas" panose="020B0609020204030204" pitchFamily="49" charset="0"/>
              </a:rPr>
              <a:t>')</a:t>
            </a:r>
            <a:endParaRPr lang="sv-SE" sz="2400" dirty="0">
              <a:latin typeface="Consolas" panose="020B0609020204030204" pitchFamily="49" charset="0"/>
              <a:cs typeface="Consolas" panose="020B0609020204030204" pitchFamily="49" charset="0"/>
            </a:endParaRPr>
          </a:p>
        </p:txBody>
      </p:sp>
      <p:sp>
        <p:nvSpPr>
          <p:cNvPr id="7" name="TextBox 6"/>
          <p:cNvSpPr txBox="1"/>
          <p:nvPr/>
        </p:nvSpPr>
        <p:spPr>
          <a:xfrm>
            <a:off x="274638" y="3163209"/>
            <a:ext cx="5328592" cy="627864"/>
          </a:xfrm>
          <a:prstGeom prst="rect">
            <a:avLst/>
          </a:prstGeom>
          <a:noFill/>
        </p:spPr>
        <p:txBody>
          <a:bodyPr wrap="square" lIns="182880" tIns="146304" rIns="182880" bIns="146304" rtlCol="0">
            <a:spAutoFit/>
          </a:bodyPr>
          <a:lstStyle/>
          <a:p>
            <a:pPr>
              <a:lnSpc>
                <a:spcPct val="90000"/>
              </a:lnSpc>
              <a:spcAft>
                <a:spcPts val="600"/>
              </a:spcAft>
            </a:pPr>
            <a:r>
              <a:rPr lang="sv-SE" sz="2400" dirty="0" smtClean="0">
                <a:gradFill>
                  <a:gsLst>
                    <a:gs pos="2917">
                      <a:schemeClr val="tx1"/>
                    </a:gs>
                    <a:gs pos="30000">
                      <a:schemeClr val="tx1"/>
                    </a:gs>
                  </a:gsLst>
                  <a:lin ang="5400000" scaled="0"/>
                </a:gradFill>
              </a:rPr>
              <a:t>To </a:t>
            </a:r>
            <a:r>
              <a:rPr lang="sv-SE" sz="2400" dirty="0" err="1" smtClean="0">
                <a:gradFill>
                  <a:gsLst>
                    <a:gs pos="2917">
                      <a:schemeClr val="tx1"/>
                    </a:gs>
                    <a:gs pos="30000">
                      <a:schemeClr val="tx1"/>
                    </a:gs>
                  </a:gsLst>
                  <a:lin ang="5400000" scaled="0"/>
                </a:gradFill>
              </a:rPr>
              <a:t>see</a:t>
            </a:r>
            <a:r>
              <a:rPr lang="sv-SE" sz="2400" dirty="0" smtClean="0">
                <a:gradFill>
                  <a:gsLst>
                    <a:gs pos="2917">
                      <a:schemeClr val="tx1"/>
                    </a:gs>
                    <a:gs pos="30000">
                      <a:schemeClr val="tx1"/>
                    </a:gs>
                  </a:gsLst>
                  <a:lin ang="5400000" scaled="0"/>
                </a:gradFill>
              </a:rPr>
              <a:t> the </a:t>
            </a:r>
            <a:r>
              <a:rPr lang="sv-SE" sz="2400" dirty="0" err="1" smtClean="0">
                <a:gradFill>
                  <a:gsLst>
                    <a:gs pos="2917">
                      <a:schemeClr val="tx1"/>
                    </a:gs>
                    <a:gs pos="30000">
                      <a:schemeClr val="tx1"/>
                    </a:gs>
                  </a:gsLst>
                  <a:lin ang="5400000" scaled="0"/>
                </a:gradFill>
              </a:rPr>
              <a:t>current</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batch</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size</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setting</a:t>
            </a:r>
            <a:r>
              <a:rPr lang="sv-SE" sz="2400" dirty="0" smtClean="0">
                <a:gradFill>
                  <a:gsLst>
                    <a:gs pos="2917">
                      <a:schemeClr val="tx1"/>
                    </a:gs>
                    <a:gs pos="30000">
                      <a:schemeClr val="tx1"/>
                    </a:gs>
                  </a:gsLst>
                  <a:lin ang="5400000" scaled="0"/>
                </a:gradFill>
              </a:rPr>
              <a:t>:</a:t>
            </a:r>
          </a:p>
        </p:txBody>
      </p:sp>
    </p:spTree>
    <p:extLst>
      <p:ext uri="{BB962C8B-B14F-4D97-AF65-F5344CB8AC3E}">
        <p14:creationId xmlns:p14="http://schemas.microsoft.com/office/powerpoint/2010/main" val="477598016"/>
      </p:ext>
    </p:extLst>
  </p:cSld>
  <p:clrMapOvr>
    <a:masterClrMapping/>
  </p:clrMapOvr>
  <p:transition advTm="19871">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Connectors</a:t>
            </a:r>
            <a:r>
              <a:rPr lang="sv-SE" dirty="0" smtClean="0"/>
              <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107721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smtClean="0"/>
              <a:t>AD and SCCM </a:t>
            </a:r>
            <a:r>
              <a:rPr lang="sv-SE" dirty="0" err="1" smtClean="0"/>
              <a:t>connector</a:t>
            </a:r>
            <a:r>
              <a:rPr lang="sv-SE" dirty="0" smtClean="0"/>
              <a:t> </a:t>
            </a:r>
            <a:r>
              <a:rPr lang="sv-SE" dirty="0" err="1" smtClean="0"/>
              <a:t>performance</a:t>
            </a:r>
            <a:endParaRPr lang="sv-SE" dirty="0" smtClean="0"/>
          </a:p>
          <a:p>
            <a:pPr marL="371475" lvl="1" indent="-342900">
              <a:buFontTx/>
              <a:buChar char="-"/>
            </a:pPr>
            <a:endParaRPr lang="sv-SE" dirty="0"/>
          </a:p>
        </p:txBody>
      </p:sp>
      <p:sp>
        <p:nvSpPr>
          <p:cNvPr id="5" name="TextBox 4"/>
          <p:cNvSpPr txBox="1"/>
          <p:nvPr/>
        </p:nvSpPr>
        <p:spPr>
          <a:xfrm>
            <a:off x="274639" y="2130424"/>
            <a:ext cx="11632230" cy="627864"/>
          </a:xfrm>
          <a:prstGeom prst="rect">
            <a:avLst/>
          </a:prstGeom>
          <a:noFill/>
        </p:spPr>
        <p:txBody>
          <a:bodyPr wrap="square" lIns="182880" tIns="146304" rIns="182880" bIns="146304" rtlCol="0">
            <a:spAutoFit/>
          </a:bodyPr>
          <a:lstStyle/>
          <a:p>
            <a:pPr>
              <a:lnSpc>
                <a:spcPct val="90000"/>
              </a:lnSpc>
              <a:spcAft>
                <a:spcPts val="600"/>
              </a:spcAft>
            </a:pPr>
            <a:r>
              <a:rPr lang="sv-SE" sz="2400" b="1" dirty="0" smtClean="0">
                <a:solidFill>
                  <a:srgbClr val="FF0000"/>
                </a:solidFill>
              </a:rPr>
              <a:t>Changes </a:t>
            </a:r>
            <a:r>
              <a:rPr lang="sv-SE" sz="2400" b="1" dirty="0" err="1" smtClean="0">
                <a:solidFill>
                  <a:srgbClr val="FF0000"/>
                </a:solidFill>
              </a:rPr>
              <a:t>directly</a:t>
            </a:r>
            <a:r>
              <a:rPr lang="sv-SE" sz="2400" b="1" dirty="0" smtClean="0">
                <a:solidFill>
                  <a:srgbClr val="FF0000"/>
                </a:solidFill>
              </a:rPr>
              <a:t> to the </a:t>
            </a:r>
            <a:r>
              <a:rPr lang="sv-SE" sz="2400" b="1" dirty="0" err="1" smtClean="0">
                <a:solidFill>
                  <a:srgbClr val="FF0000"/>
                </a:solidFill>
              </a:rPr>
              <a:t>database</a:t>
            </a:r>
            <a:r>
              <a:rPr lang="sv-SE" sz="2400" b="1" dirty="0" smtClean="0">
                <a:solidFill>
                  <a:srgbClr val="FF0000"/>
                </a:solidFill>
              </a:rPr>
              <a:t> is NOT </a:t>
            </a:r>
            <a:r>
              <a:rPr lang="sv-SE" sz="2400" b="1" dirty="0" err="1" smtClean="0">
                <a:solidFill>
                  <a:srgbClr val="FF0000"/>
                </a:solidFill>
              </a:rPr>
              <a:t>supported</a:t>
            </a:r>
            <a:r>
              <a:rPr lang="sv-SE" sz="2400" b="1" dirty="0" smtClean="0">
                <a:solidFill>
                  <a:srgbClr val="FF0000"/>
                </a:solidFill>
              </a:rPr>
              <a:t>!</a:t>
            </a:r>
            <a:endParaRPr lang="sv-SE" sz="2400" b="1" dirty="0">
              <a:solidFill>
                <a:srgbClr val="FF0000"/>
              </a:solidFill>
            </a:endParaRPr>
          </a:p>
        </p:txBody>
      </p:sp>
      <p:sp>
        <p:nvSpPr>
          <p:cNvPr id="6" name="TextBox 5"/>
          <p:cNvSpPr txBox="1"/>
          <p:nvPr/>
        </p:nvSpPr>
        <p:spPr>
          <a:xfrm>
            <a:off x="274639" y="3785294"/>
            <a:ext cx="11668124" cy="2843855"/>
          </a:xfrm>
          <a:prstGeom prst="rect">
            <a:avLst/>
          </a:prstGeom>
          <a:noFill/>
        </p:spPr>
        <p:txBody>
          <a:bodyPr wrap="square" lIns="182880" tIns="146304" rIns="182880" bIns="146304" rtlCol="0">
            <a:spAutoFit/>
          </a:bodyPr>
          <a:lstStyle/>
          <a:p>
            <a:r>
              <a:rPr lang="en-US" sz="2400" dirty="0">
                <a:latin typeface="Consolas" panose="020B0609020204030204" pitchFamily="49" charset="0"/>
                <a:cs typeface="Consolas" panose="020B0609020204030204" pitchFamily="49" charset="0"/>
              </a:rPr>
              <a:t>Update </a:t>
            </a:r>
            <a:r>
              <a:rPr lang="en-US" sz="2400" dirty="0" err="1">
                <a:latin typeface="Consolas" panose="020B0609020204030204" pitchFamily="49" charset="0"/>
                <a:cs typeface="Consolas" panose="020B0609020204030204" pitchFamily="49" charset="0"/>
              </a:rPr>
              <a:t>LFX.DataTable</a:t>
            </a:r>
            <a:r>
              <a:rPr lang="en-US" sz="2400" dirty="0">
                <a:latin typeface="Consolas" panose="020B0609020204030204" pitchFamily="49" charset="0"/>
                <a:cs typeface="Consolas" panose="020B0609020204030204" pitchFamily="49" charset="0"/>
              </a:rPr>
              <a:t> </a:t>
            </a:r>
            <a:endParaRPr lang="sv-SE" sz="2400" dirty="0">
              <a:latin typeface="Consolas" panose="020B0609020204030204" pitchFamily="49" charset="0"/>
              <a:cs typeface="Consolas" panose="020B0609020204030204" pitchFamily="49" charset="0"/>
            </a:endParaRPr>
          </a:p>
          <a:p>
            <a:r>
              <a:rPr lang="en-US" sz="2400" dirty="0">
                <a:latin typeface="Consolas" panose="020B0609020204030204" pitchFamily="49" charset="0"/>
                <a:cs typeface="Consolas" panose="020B0609020204030204" pitchFamily="49" charset="0"/>
              </a:rPr>
              <a:t>Set </a:t>
            </a:r>
            <a:r>
              <a:rPr lang="en-US" sz="2400" dirty="0" err="1">
                <a:latin typeface="Consolas" panose="020B0609020204030204" pitchFamily="49" charset="0"/>
                <a:cs typeface="Consolas" panose="020B0609020204030204" pitchFamily="49" charset="0"/>
              </a:rPr>
              <a:t>DefaultBatchSize</a:t>
            </a:r>
            <a:r>
              <a:rPr lang="en-US" sz="2400" dirty="0">
                <a:latin typeface="Consolas" panose="020B0609020204030204" pitchFamily="49" charset="0"/>
                <a:cs typeface="Consolas" panose="020B0609020204030204" pitchFamily="49" charset="0"/>
              </a:rPr>
              <a:t> =1000</a:t>
            </a:r>
            <a:endParaRPr lang="sv-SE" sz="2400" dirty="0">
              <a:latin typeface="Consolas" panose="020B0609020204030204" pitchFamily="49" charset="0"/>
              <a:cs typeface="Consolas" panose="020B0609020204030204" pitchFamily="49" charset="0"/>
            </a:endParaRPr>
          </a:p>
          <a:p>
            <a:r>
              <a:rPr lang="en-US" sz="2400" dirty="0">
                <a:latin typeface="Consolas" panose="020B0609020204030204" pitchFamily="49" charset="0"/>
                <a:cs typeface="Consolas" panose="020B0609020204030204" pitchFamily="49" charset="0"/>
              </a:rPr>
              <a:t>where </a:t>
            </a:r>
            <a:r>
              <a:rPr lang="en-US" sz="2400" dirty="0" err="1">
                <a:latin typeface="Consolas" panose="020B0609020204030204" pitchFamily="49" charset="0"/>
                <a:cs typeface="Consolas" panose="020B0609020204030204" pitchFamily="49" charset="0"/>
              </a:rPr>
              <a:t>DataName</a:t>
            </a:r>
            <a:r>
              <a:rPr lang="en-US" sz="2400" dirty="0">
                <a:latin typeface="Consolas" panose="020B0609020204030204" pitchFamily="49" charset="0"/>
                <a:cs typeface="Consolas" panose="020B0609020204030204" pitchFamily="49" charset="0"/>
              </a:rPr>
              <a:t> in ('AD_User_Out','</a:t>
            </a:r>
            <a:r>
              <a:rPr lang="en-US" sz="2400" dirty="0" err="1">
                <a:latin typeface="Consolas" panose="020B0609020204030204" pitchFamily="49" charset="0"/>
                <a:cs typeface="Consolas" panose="020B0609020204030204" pitchFamily="49" charset="0"/>
              </a:rPr>
              <a:t>AD_UserPreference_Out</a:t>
            </a:r>
            <a:r>
              <a:rPr lang="en-US" sz="2400" dirty="0">
                <a:latin typeface="Consolas" panose="020B0609020204030204" pitchFamily="49" charset="0"/>
                <a:cs typeface="Consolas" panose="020B0609020204030204" pitchFamily="49" charset="0"/>
              </a:rPr>
              <a:t>',</a:t>
            </a:r>
            <a:endParaRPr lang="sv-SE" sz="2400" dirty="0">
              <a:latin typeface="Consolas" panose="020B0609020204030204" pitchFamily="49" charset="0"/>
              <a:cs typeface="Consolas" panose="020B0609020204030204" pitchFamily="49" charset="0"/>
            </a:endParaRPr>
          </a:p>
          <a:p>
            <a:r>
              <a:rPr lang="en-US" sz="2400" dirty="0">
                <a:latin typeface="Consolas" panose="020B0609020204030204" pitchFamily="49" charset="0"/>
                <a:cs typeface="Consolas" panose="020B0609020204030204" pitchFamily="49" charset="0"/>
              </a:rPr>
              <a:t>'v_AD_UserManager','AD_UserNotificationPoint_Out','AD_GroupNotificationPoint_Out',</a:t>
            </a:r>
            <a:endParaRPr lang="sv-SE" sz="2400" dirty="0">
              <a:latin typeface="Consolas" panose="020B0609020204030204" pitchFamily="49" charset="0"/>
              <a:cs typeface="Consolas" panose="020B0609020204030204" pitchFamily="49" charset="0"/>
            </a:endParaRPr>
          </a:p>
          <a:p>
            <a:r>
              <a:rPr lang="en-US" sz="2400" dirty="0">
                <a:latin typeface="Consolas" panose="020B0609020204030204" pitchFamily="49" charset="0"/>
                <a:cs typeface="Consolas" panose="020B0609020204030204" pitchFamily="49" charset="0"/>
              </a:rPr>
              <a:t>'AD_Computer_Out','AD_Printer_Out','</a:t>
            </a:r>
            <a:r>
              <a:rPr lang="en-US" sz="2400" dirty="0" err="1">
                <a:latin typeface="Consolas" panose="020B0609020204030204" pitchFamily="49" charset="0"/>
                <a:cs typeface="Consolas" panose="020B0609020204030204" pitchFamily="49" charset="0"/>
              </a:rPr>
              <a:t>AD_Group_Out</a:t>
            </a:r>
            <a:r>
              <a:rPr lang="en-US" sz="2400" dirty="0">
                <a:latin typeface="Consolas" panose="020B0609020204030204" pitchFamily="49" charset="0"/>
                <a:cs typeface="Consolas" panose="020B0609020204030204" pitchFamily="49" charset="0"/>
              </a:rPr>
              <a:t>')</a:t>
            </a:r>
            <a:endParaRPr lang="sv-SE" sz="2400" dirty="0">
              <a:latin typeface="Consolas" panose="020B0609020204030204" pitchFamily="49" charset="0"/>
              <a:cs typeface="Consolas" panose="020B0609020204030204" pitchFamily="49" charset="0"/>
            </a:endParaRPr>
          </a:p>
          <a:p>
            <a:pPr>
              <a:lnSpc>
                <a:spcPct val="90000"/>
              </a:lnSpc>
              <a:spcAft>
                <a:spcPts val="600"/>
              </a:spcAft>
            </a:pPr>
            <a:endParaRPr lang="sv-SE" sz="2400" dirty="0" err="1" smtClean="0">
              <a:gradFill>
                <a:gsLst>
                  <a:gs pos="2917">
                    <a:schemeClr val="tx1"/>
                  </a:gs>
                  <a:gs pos="30000">
                    <a:schemeClr val="tx1"/>
                  </a:gs>
                </a:gsLst>
                <a:lin ang="5400000" scaled="0"/>
              </a:gradFill>
            </a:endParaRPr>
          </a:p>
        </p:txBody>
      </p:sp>
      <p:sp>
        <p:nvSpPr>
          <p:cNvPr id="7" name="TextBox 6"/>
          <p:cNvSpPr txBox="1"/>
          <p:nvPr/>
        </p:nvSpPr>
        <p:spPr>
          <a:xfrm>
            <a:off x="274638" y="3163209"/>
            <a:ext cx="5328592" cy="627864"/>
          </a:xfrm>
          <a:prstGeom prst="rect">
            <a:avLst/>
          </a:prstGeom>
          <a:noFill/>
        </p:spPr>
        <p:txBody>
          <a:bodyPr wrap="square" lIns="182880" tIns="146304" rIns="182880" bIns="146304" rtlCol="0">
            <a:spAutoFit/>
          </a:bodyPr>
          <a:lstStyle/>
          <a:p>
            <a:pPr>
              <a:lnSpc>
                <a:spcPct val="90000"/>
              </a:lnSpc>
              <a:spcAft>
                <a:spcPts val="600"/>
              </a:spcAft>
            </a:pPr>
            <a:r>
              <a:rPr lang="sv-SE" sz="2400" dirty="0" smtClean="0">
                <a:gradFill>
                  <a:gsLst>
                    <a:gs pos="2917">
                      <a:schemeClr val="tx1"/>
                    </a:gs>
                    <a:gs pos="30000">
                      <a:schemeClr val="tx1"/>
                    </a:gs>
                  </a:gsLst>
                  <a:lin ang="5400000" scaled="0"/>
                </a:gradFill>
              </a:rPr>
              <a:t>To set a new </a:t>
            </a:r>
            <a:r>
              <a:rPr lang="sv-SE" sz="2400" dirty="0" err="1" smtClean="0">
                <a:gradFill>
                  <a:gsLst>
                    <a:gs pos="2917">
                      <a:schemeClr val="tx1"/>
                    </a:gs>
                    <a:gs pos="30000">
                      <a:schemeClr val="tx1"/>
                    </a:gs>
                  </a:gsLst>
                  <a:lin ang="5400000" scaled="0"/>
                </a:gradFill>
              </a:rPr>
              <a:t>batch</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size</a:t>
            </a:r>
            <a:r>
              <a:rPr lang="sv-SE" sz="2400" dirty="0" smtClean="0">
                <a:gradFill>
                  <a:gsLst>
                    <a:gs pos="2917">
                      <a:schemeClr val="tx1"/>
                    </a:gs>
                    <a:gs pos="30000">
                      <a:schemeClr val="tx1"/>
                    </a:gs>
                  </a:gsLst>
                  <a:lin ang="5400000" scaled="0"/>
                </a:gradFill>
              </a:rPr>
              <a:t>:</a:t>
            </a:r>
          </a:p>
        </p:txBody>
      </p:sp>
    </p:spTree>
    <p:extLst>
      <p:ext uri="{BB962C8B-B14F-4D97-AF65-F5344CB8AC3E}">
        <p14:creationId xmlns:p14="http://schemas.microsoft.com/office/powerpoint/2010/main" val="3296310476"/>
      </p:ext>
    </p:extLst>
  </p:cSld>
  <p:clrMapOvr>
    <a:masterClrMapping/>
  </p:clrMapOvr>
  <p:transition advTm="168705">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0617" y="3109457"/>
            <a:ext cx="11704637" cy="2265236"/>
          </a:xfrm>
          <a:prstGeom prst="rect">
            <a:avLst/>
          </a:prstGeom>
          <a:noFill/>
        </p:spPr>
        <p:txBody>
          <a:bodyPr wrap="square" lIns="182880" tIns="146304" rIns="182880" bIns="146304" rtlCol="0">
            <a:spAutoFit/>
          </a:bodyPr>
          <a:lstStyle/>
          <a:p>
            <a:pPr>
              <a:lnSpc>
                <a:spcPct val="90000"/>
              </a:lnSpc>
              <a:spcAft>
                <a:spcPts val="600"/>
              </a:spcAft>
            </a:pPr>
            <a:r>
              <a:rPr lang="sv-SE" sz="2400" dirty="0" smtClean="0">
                <a:gradFill>
                  <a:gsLst>
                    <a:gs pos="2917">
                      <a:schemeClr val="tx1"/>
                    </a:gs>
                    <a:gs pos="30000">
                      <a:schemeClr val="tx1"/>
                    </a:gs>
                  </a:gsLst>
                  <a:lin ang="5400000" scaled="0"/>
                </a:gradFill>
                <a:sym typeface="Wingdings" panose="05000000000000000000" pitchFamily="2" charset="2"/>
              </a:rPr>
              <a:t>				     </a:t>
            </a:r>
            <a:r>
              <a:rPr lang="sv-SE" sz="2400" dirty="0" err="1" smtClean="0">
                <a:gradFill>
                  <a:gsLst>
                    <a:gs pos="2917">
                      <a:schemeClr val="tx1"/>
                    </a:gs>
                    <a:gs pos="30000">
                      <a:schemeClr val="tx1"/>
                    </a:gs>
                  </a:gsLst>
                  <a:lin ang="5400000" scaled="0"/>
                </a:gradFill>
                <a:sym typeface="Wingdings" panose="05000000000000000000" pitchFamily="2" charset="2"/>
              </a:rPr>
              <a:t>View</a:t>
            </a:r>
            <a:r>
              <a:rPr lang="sv-SE" sz="2400" dirty="0" smtClean="0">
                <a:gradFill>
                  <a:gsLst>
                    <a:gs pos="2917">
                      <a:schemeClr val="tx1"/>
                    </a:gs>
                    <a:gs pos="30000">
                      <a:schemeClr val="tx1"/>
                    </a:gs>
                  </a:gsLst>
                  <a:lin ang="5400000" scaled="0"/>
                </a:gradFill>
                <a:sym typeface="Wingdings" panose="05000000000000000000" pitchFamily="2" charset="2"/>
              </a:rPr>
              <a:t> and Edit the Incident</a:t>
            </a:r>
          </a:p>
          <a:p>
            <a:pPr>
              <a:lnSpc>
                <a:spcPct val="90000"/>
              </a:lnSpc>
              <a:spcAft>
                <a:spcPts val="600"/>
              </a:spcAft>
            </a:pPr>
            <a:r>
              <a:rPr lang="sv-SE" sz="2400" dirty="0" smtClean="0">
                <a:gradFill>
                  <a:gsLst>
                    <a:gs pos="2917">
                      <a:schemeClr val="tx1"/>
                    </a:gs>
                    <a:gs pos="30000">
                      <a:schemeClr val="tx1"/>
                    </a:gs>
                  </a:gsLst>
                  <a:lin ang="5400000" scaled="0"/>
                </a:gradFill>
                <a:sym typeface="Wingdings" panose="05000000000000000000" pitchFamily="2" charset="2"/>
              </a:rPr>
              <a:t>				       </a:t>
            </a:r>
            <a:r>
              <a:rPr lang="sv-SE" sz="2400" dirty="0" err="1" smtClean="0">
                <a:gradFill>
                  <a:gsLst>
                    <a:gs pos="2917">
                      <a:schemeClr val="tx1"/>
                    </a:gs>
                    <a:gs pos="30000">
                      <a:schemeClr val="tx1"/>
                    </a:gs>
                  </a:gsLst>
                  <a:lin ang="5400000" scaled="0"/>
                </a:gradFill>
                <a:sym typeface="Wingdings" panose="05000000000000000000" pitchFamily="2" charset="2"/>
              </a:rPr>
              <a:t>Vote</a:t>
            </a:r>
            <a:r>
              <a:rPr lang="sv-SE" sz="2400" dirty="0" smtClean="0">
                <a:gradFill>
                  <a:gsLst>
                    <a:gs pos="2917">
                      <a:schemeClr val="tx1"/>
                    </a:gs>
                    <a:gs pos="30000">
                      <a:schemeClr val="tx1"/>
                    </a:gs>
                  </a:gsLst>
                  <a:lin ang="5400000" scaled="0"/>
                </a:gradFill>
                <a:sym typeface="Wingdings" panose="05000000000000000000" pitchFamily="2" charset="2"/>
              </a:rPr>
              <a:t> on the Review </a:t>
            </a:r>
            <a:r>
              <a:rPr lang="sv-SE" sz="2400" dirty="0" err="1" smtClean="0">
                <a:gradFill>
                  <a:gsLst>
                    <a:gs pos="2917">
                      <a:schemeClr val="tx1"/>
                    </a:gs>
                    <a:gs pos="30000">
                      <a:schemeClr val="tx1"/>
                    </a:gs>
                  </a:gsLst>
                  <a:lin ang="5400000" scaled="0"/>
                </a:gradFill>
                <a:sym typeface="Wingdings" panose="05000000000000000000" pitchFamily="2" charset="2"/>
              </a:rPr>
              <a:t>Activity</a:t>
            </a:r>
            <a:endParaRPr lang="sv-SE" sz="2400" dirty="0" smtClean="0">
              <a:gradFill>
                <a:gsLst>
                  <a:gs pos="2917">
                    <a:schemeClr val="tx1"/>
                  </a:gs>
                  <a:gs pos="30000">
                    <a:schemeClr val="tx1"/>
                  </a:gs>
                </a:gsLst>
                <a:lin ang="5400000" scaled="0"/>
              </a:gradFill>
              <a:sym typeface="Wingdings" panose="05000000000000000000" pitchFamily="2" charset="2"/>
            </a:endParaRPr>
          </a:p>
          <a:p>
            <a:pPr>
              <a:lnSpc>
                <a:spcPct val="90000"/>
              </a:lnSpc>
              <a:spcAft>
                <a:spcPts val="600"/>
              </a:spcAft>
            </a:pPr>
            <a:r>
              <a:rPr lang="sv-SE" sz="2400" dirty="0" smtClean="0">
                <a:gradFill>
                  <a:gsLst>
                    <a:gs pos="2917">
                      <a:schemeClr val="tx1"/>
                    </a:gs>
                    <a:gs pos="30000">
                      <a:schemeClr val="tx1"/>
                    </a:gs>
                  </a:gsLst>
                  <a:lin ang="5400000" scaled="0"/>
                </a:gradFill>
                <a:sym typeface="Wingdings" panose="05000000000000000000" pitchFamily="2" charset="2"/>
              </a:rPr>
              <a:t>				 </a:t>
            </a:r>
            <a:r>
              <a:rPr lang="sv-SE" sz="2400" dirty="0" err="1" smtClean="0">
                <a:gradFill>
                  <a:gsLst>
                    <a:gs pos="2917">
                      <a:schemeClr val="tx1"/>
                    </a:gs>
                    <a:gs pos="30000">
                      <a:schemeClr val="tx1"/>
                    </a:gs>
                  </a:gsLst>
                  <a:lin ang="5400000" scaled="0"/>
                </a:gradFill>
                <a:sym typeface="Wingdings" panose="05000000000000000000" pitchFamily="2" charset="2"/>
              </a:rPr>
              <a:t>View</a:t>
            </a:r>
            <a:r>
              <a:rPr lang="sv-SE" sz="2400" dirty="0" smtClean="0">
                <a:gradFill>
                  <a:gsLst>
                    <a:gs pos="2917">
                      <a:schemeClr val="tx1"/>
                    </a:gs>
                    <a:gs pos="30000">
                      <a:schemeClr val="tx1"/>
                    </a:gs>
                  </a:gsLst>
                  <a:lin ang="5400000" scaled="0"/>
                </a:gradFill>
                <a:sym typeface="Wingdings" panose="05000000000000000000" pitchFamily="2" charset="2"/>
              </a:rPr>
              <a:t> the Computer CI</a:t>
            </a:r>
          </a:p>
          <a:p>
            <a:pPr>
              <a:lnSpc>
                <a:spcPct val="90000"/>
              </a:lnSpc>
              <a:spcAft>
                <a:spcPts val="600"/>
              </a:spcAft>
            </a:pPr>
            <a:r>
              <a:rPr lang="sv-SE" sz="2400" dirty="0" smtClean="0">
                <a:gradFill>
                  <a:gsLst>
                    <a:gs pos="2917">
                      <a:schemeClr val="tx1"/>
                    </a:gs>
                    <a:gs pos="30000">
                      <a:schemeClr val="tx1"/>
                    </a:gs>
                  </a:gsLst>
                  <a:lin ang="5400000" scaled="0"/>
                </a:gradFill>
                <a:sym typeface="Wingdings" panose="05000000000000000000" pitchFamily="2" charset="2"/>
              </a:rPr>
              <a:t>		     </a:t>
            </a:r>
            <a:r>
              <a:rPr lang="sv-SE" sz="2400" dirty="0" err="1" smtClean="0">
                <a:gradFill>
                  <a:gsLst>
                    <a:gs pos="2917">
                      <a:schemeClr val="tx1"/>
                    </a:gs>
                    <a:gs pos="30000">
                      <a:schemeClr val="tx1"/>
                    </a:gs>
                  </a:gsLst>
                  <a:lin ang="5400000" scaled="0"/>
                </a:gradFill>
                <a:sym typeface="Wingdings" panose="05000000000000000000" pitchFamily="2" charset="2"/>
              </a:rPr>
              <a:t>View</a:t>
            </a:r>
            <a:r>
              <a:rPr lang="sv-SE" sz="2400" dirty="0" smtClean="0">
                <a:gradFill>
                  <a:gsLst>
                    <a:gs pos="2917">
                      <a:schemeClr val="tx1"/>
                    </a:gs>
                    <a:gs pos="30000">
                      <a:schemeClr val="tx1"/>
                    </a:gs>
                  </a:gsLst>
                  <a:lin ang="5400000" scaled="0"/>
                </a:gradFill>
                <a:sym typeface="Wingdings" panose="05000000000000000000" pitchFamily="2" charset="2"/>
              </a:rPr>
              <a:t> and Edit CI information, </a:t>
            </a:r>
            <a:r>
              <a:rPr lang="sv-SE" sz="2400" dirty="0" err="1" smtClean="0">
                <a:gradFill>
                  <a:gsLst>
                    <a:gs pos="2917">
                      <a:schemeClr val="tx1"/>
                    </a:gs>
                    <a:gs pos="30000">
                      <a:schemeClr val="tx1"/>
                    </a:gs>
                  </a:gsLst>
                  <a:lin ang="5400000" scaled="0"/>
                </a:gradFill>
                <a:sym typeface="Wingdings" panose="05000000000000000000" pitchFamily="2" charset="2"/>
              </a:rPr>
              <a:t>such</a:t>
            </a:r>
            <a:r>
              <a:rPr lang="sv-SE" sz="2400" dirty="0" smtClean="0">
                <a:gradFill>
                  <a:gsLst>
                    <a:gs pos="2917">
                      <a:schemeClr val="tx1"/>
                    </a:gs>
                    <a:gs pos="30000">
                      <a:schemeClr val="tx1"/>
                    </a:gs>
                  </a:gsLst>
                  <a:lin ang="5400000" scaled="0"/>
                </a:gradFill>
                <a:sym typeface="Wingdings" panose="05000000000000000000" pitchFamily="2" charset="2"/>
              </a:rPr>
              <a:t> as e-mail </a:t>
            </a:r>
            <a:r>
              <a:rPr lang="sv-SE" sz="2400" dirty="0" err="1" smtClean="0">
                <a:gradFill>
                  <a:gsLst>
                    <a:gs pos="2917">
                      <a:schemeClr val="tx1"/>
                    </a:gs>
                    <a:gs pos="30000">
                      <a:schemeClr val="tx1"/>
                    </a:gs>
                  </a:gsLst>
                  <a:lin ang="5400000" scaled="0"/>
                </a:gradFill>
                <a:sym typeface="Wingdings" panose="05000000000000000000" pitchFamily="2" charset="2"/>
              </a:rPr>
              <a:t>address</a:t>
            </a:r>
            <a:r>
              <a:rPr lang="sv-SE" sz="2400" dirty="0" smtClean="0">
                <a:gradFill>
                  <a:gsLst>
                    <a:gs pos="2917">
                      <a:schemeClr val="tx1"/>
                    </a:gs>
                    <a:gs pos="30000">
                      <a:schemeClr val="tx1"/>
                    </a:gs>
                  </a:gsLst>
                  <a:lin ang="5400000" scaled="0"/>
                </a:gradFill>
                <a:sym typeface="Wingdings" panose="05000000000000000000" pitchFamily="2" charset="2"/>
              </a:rPr>
              <a:t> and </a:t>
            </a:r>
            <a:r>
              <a:rPr lang="sv-SE" sz="2400" dirty="0" err="1" smtClean="0">
                <a:gradFill>
                  <a:gsLst>
                    <a:gs pos="2917">
                      <a:schemeClr val="tx1"/>
                    </a:gs>
                    <a:gs pos="30000">
                      <a:schemeClr val="tx1"/>
                    </a:gs>
                  </a:gsLst>
                  <a:lin ang="5400000" scaled="0"/>
                </a:gradFill>
                <a:sym typeface="Wingdings" panose="05000000000000000000" pitchFamily="2" charset="2"/>
              </a:rPr>
              <a:t>locale</a:t>
            </a:r>
            <a:endParaRPr lang="sv-SE" sz="2400" dirty="0" smtClean="0">
              <a:gradFill>
                <a:gsLst>
                  <a:gs pos="2917">
                    <a:schemeClr val="tx1"/>
                  </a:gs>
                  <a:gs pos="30000">
                    <a:schemeClr val="tx1"/>
                  </a:gs>
                </a:gsLst>
                <a:lin ang="5400000" scaled="0"/>
              </a:gradFill>
              <a:sym typeface="Wingdings" panose="05000000000000000000" pitchFamily="2" charset="2"/>
            </a:endParaRPr>
          </a:p>
          <a:p>
            <a:pPr>
              <a:lnSpc>
                <a:spcPct val="90000"/>
              </a:lnSpc>
              <a:spcAft>
                <a:spcPts val="600"/>
              </a:spcAft>
            </a:pPr>
            <a:endParaRPr lang="sv-SE" sz="2400" dirty="0" smtClean="0">
              <a:gradFill>
                <a:gsLst>
                  <a:gs pos="2917">
                    <a:schemeClr val="tx1"/>
                  </a:gs>
                  <a:gs pos="30000">
                    <a:schemeClr val="tx1"/>
                  </a:gs>
                </a:gsLst>
                <a:lin ang="5400000" scaled="0"/>
              </a:gradFill>
            </a:endParaRPr>
          </a:p>
        </p:txBody>
      </p:sp>
      <p:sp>
        <p:nvSpPr>
          <p:cNvPr id="6" name="TextBox 5"/>
          <p:cNvSpPr txBox="1"/>
          <p:nvPr/>
        </p:nvSpPr>
        <p:spPr>
          <a:xfrm>
            <a:off x="280616" y="3109457"/>
            <a:ext cx="11704637" cy="1855893"/>
          </a:xfrm>
          <a:prstGeom prst="rect">
            <a:avLst/>
          </a:prstGeom>
          <a:noFill/>
        </p:spPr>
        <p:txBody>
          <a:bodyPr wrap="square" lIns="182880" tIns="146304" rIns="182880" bIns="146304" rtlCol="0">
            <a:spAutoFit/>
          </a:bodyPr>
          <a:lstStyle/>
          <a:p>
            <a:pPr>
              <a:lnSpc>
                <a:spcPct val="90000"/>
              </a:lnSpc>
              <a:spcAft>
                <a:spcPts val="600"/>
              </a:spcAft>
            </a:pPr>
            <a:r>
              <a:rPr lang="sv-SE" sz="2400" dirty="0" err="1" smtClean="0">
                <a:gradFill>
                  <a:gsLst>
                    <a:gs pos="2917">
                      <a:schemeClr val="tx1"/>
                    </a:gs>
                    <a:gs pos="30000">
                      <a:schemeClr val="tx1"/>
                    </a:gs>
                  </a:gsLst>
                  <a:lin ang="5400000" scaled="0"/>
                </a:gradFill>
              </a:rPr>
              <a:t>Affected</a:t>
            </a:r>
            <a:r>
              <a:rPr lang="sv-SE" sz="2400" dirty="0" smtClean="0">
                <a:gradFill>
                  <a:gsLst>
                    <a:gs pos="2917">
                      <a:schemeClr val="tx1"/>
                    </a:gs>
                    <a:gs pos="30000">
                      <a:schemeClr val="tx1"/>
                    </a:gs>
                  </a:gsLst>
                  <a:lin ang="5400000" scaled="0"/>
                </a:gradFill>
              </a:rPr>
              <a:t> User </a:t>
            </a:r>
            <a:r>
              <a:rPr lang="sv-SE" sz="2400" dirty="0" err="1" smtClean="0">
                <a:gradFill>
                  <a:gsLst>
                    <a:gs pos="2917">
                      <a:schemeClr val="tx1"/>
                    </a:gs>
                    <a:gs pos="30000">
                      <a:schemeClr val="tx1"/>
                    </a:gs>
                  </a:gsLst>
                  <a:lin ang="5400000" scaled="0"/>
                </a:gradFill>
              </a:rPr>
              <a:t>of</a:t>
            </a:r>
            <a:r>
              <a:rPr lang="sv-SE" sz="2400" dirty="0" smtClean="0">
                <a:gradFill>
                  <a:gsLst>
                    <a:gs pos="2917">
                      <a:schemeClr val="tx1"/>
                    </a:gs>
                    <a:gs pos="30000">
                      <a:schemeClr val="tx1"/>
                    </a:gs>
                  </a:gsLst>
                  <a:lin ang="5400000" scaled="0"/>
                </a:gradFill>
              </a:rPr>
              <a:t> an Incident </a:t>
            </a:r>
            <a:r>
              <a:rPr lang="sv-SE" sz="2400" dirty="0" smtClean="0">
                <a:gradFill>
                  <a:gsLst>
                    <a:gs pos="2917">
                      <a:schemeClr val="tx1"/>
                    </a:gs>
                    <a:gs pos="30000">
                      <a:schemeClr val="tx1"/>
                    </a:gs>
                  </a:gsLst>
                  <a:lin ang="5400000" scaled="0"/>
                </a:gradFill>
                <a:sym typeface="Wingdings" panose="05000000000000000000" pitchFamily="2" charset="2"/>
              </a:rPr>
              <a:t> </a:t>
            </a:r>
          </a:p>
          <a:p>
            <a:pPr>
              <a:lnSpc>
                <a:spcPct val="90000"/>
              </a:lnSpc>
              <a:spcAft>
                <a:spcPts val="600"/>
              </a:spcAft>
            </a:pPr>
            <a:r>
              <a:rPr lang="sv-SE" sz="2400" dirty="0" err="1" smtClean="0">
                <a:gradFill>
                  <a:gsLst>
                    <a:gs pos="2917">
                      <a:schemeClr val="tx1"/>
                    </a:gs>
                    <a:gs pos="30000">
                      <a:schemeClr val="tx1"/>
                    </a:gs>
                  </a:gsLst>
                  <a:lin ang="5400000" scaled="0"/>
                </a:gradFill>
              </a:rPr>
              <a:t>Reviewer</a:t>
            </a:r>
            <a:r>
              <a:rPr lang="sv-SE" sz="2400" dirty="0" smtClean="0">
                <a:gradFill>
                  <a:gsLst>
                    <a:gs pos="2917">
                      <a:schemeClr val="tx1"/>
                    </a:gs>
                    <a:gs pos="30000">
                      <a:schemeClr val="tx1"/>
                    </a:gs>
                  </a:gsLst>
                  <a:lin ang="5400000" scaled="0"/>
                </a:gradFill>
              </a:rPr>
              <a:t> in a Review </a:t>
            </a:r>
            <a:r>
              <a:rPr lang="sv-SE" sz="2400" dirty="0" err="1" smtClean="0">
                <a:gradFill>
                  <a:gsLst>
                    <a:gs pos="2917">
                      <a:schemeClr val="tx1"/>
                    </a:gs>
                    <a:gs pos="30000">
                      <a:schemeClr val="tx1"/>
                    </a:gs>
                  </a:gsLst>
                  <a:lin ang="5400000" scaled="0"/>
                </a:gradFill>
              </a:rPr>
              <a:t>Activity</a:t>
            </a:r>
            <a:r>
              <a:rPr lang="sv-SE" sz="2400" dirty="0" smtClean="0">
                <a:gradFill>
                  <a:gsLst>
                    <a:gs pos="2917">
                      <a:schemeClr val="tx1"/>
                    </a:gs>
                    <a:gs pos="30000">
                      <a:schemeClr val="tx1"/>
                    </a:gs>
                  </a:gsLst>
                  <a:lin ang="5400000" scaled="0"/>
                </a:gradFill>
              </a:rPr>
              <a:t> </a:t>
            </a:r>
            <a:r>
              <a:rPr lang="sv-SE" sz="2400" dirty="0" smtClean="0">
                <a:gradFill>
                  <a:gsLst>
                    <a:gs pos="2917">
                      <a:schemeClr val="tx1"/>
                    </a:gs>
                    <a:gs pos="30000">
                      <a:schemeClr val="tx1"/>
                    </a:gs>
                  </a:gsLst>
                  <a:lin ang="5400000" scaled="0"/>
                </a:gradFill>
                <a:sym typeface="Wingdings" panose="05000000000000000000" pitchFamily="2" charset="2"/>
              </a:rPr>
              <a:t> </a:t>
            </a:r>
          </a:p>
          <a:p>
            <a:pPr>
              <a:lnSpc>
                <a:spcPct val="90000"/>
              </a:lnSpc>
              <a:spcAft>
                <a:spcPts val="600"/>
              </a:spcAft>
            </a:pPr>
            <a:r>
              <a:rPr lang="sv-SE" sz="2400" dirty="0" err="1" smtClean="0">
                <a:gradFill>
                  <a:gsLst>
                    <a:gs pos="2917">
                      <a:schemeClr val="tx1"/>
                    </a:gs>
                    <a:gs pos="30000">
                      <a:schemeClr val="tx1"/>
                    </a:gs>
                  </a:gsLst>
                  <a:lin ang="5400000" scaled="0"/>
                </a:gradFill>
                <a:sym typeface="Wingdings" panose="05000000000000000000" pitchFamily="2" charset="2"/>
              </a:rPr>
              <a:t>Custodian</a:t>
            </a:r>
            <a:r>
              <a:rPr lang="sv-SE" sz="2400" dirty="0" smtClean="0">
                <a:gradFill>
                  <a:gsLst>
                    <a:gs pos="2917">
                      <a:schemeClr val="tx1"/>
                    </a:gs>
                    <a:gs pos="30000">
                      <a:schemeClr val="tx1"/>
                    </a:gs>
                  </a:gsLst>
                  <a:lin ang="5400000" scaled="0"/>
                </a:gradFill>
                <a:sym typeface="Wingdings" panose="05000000000000000000" pitchFamily="2" charset="2"/>
              </a:rPr>
              <a:t> </a:t>
            </a:r>
            <a:r>
              <a:rPr lang="sv-SE" sz="2400" dirty="0" err="1" smtClean="0">
                <a:gradFill>
                  <a:gsLst>
                    <a:gs pos="2917">
                      <a:schemeClr val="tx1"/>
                    </a:gs>
                    <a:gs pos="30000">
                      <a:schemeClr val="tx1"/>
                    </a:gs>
                  </a:gsLst>
                  <a:lin ang="5400000" scaled="0"/>
                </a:gradFill>
                <a:sym typeface="Wingdings" panose="05000000000000000000" pitchFamily="2" charset="2"/>
              </a:rPr>
              <a:t>of</a:t>
            </a:r>
            <a:r>
              <a:rPr lang="sv-SE" sz="2400" dirty="0" smtClean="0">
                <a:gradFill>
                  <a:gsLst>
                    <a:gs pos="2917">
                      <a:schemeClr val="tx1"/>
                    </a:gs>
                    <a:gs pos="30000">
                      <a:schemeClr val="tx1"/>
                    </a:gs>
                  </a:gsLst>
                  <a:lin ang="5400000" scaled="0"/>
                </a:gradFill>
                <a:sym typeface="Wingdings" panose="05000000000000000000" pitchFamily="2" charset="2"/>
              </a:rPr>
              <a:t> a Computer  </a:t>
            </a:r>
          </a:p>
          <a:p>
            <a:pPr>
              <a:lnSpc>
                <a:spcPct val="90000"/>
              </a:lnSpc>
              <a:spcAft>
                <a:spcPts val="600"/>
              </a:spcAft>
            </a:pPr>
            <a:r>
              <a:rPr lang="sv-SE" sz="2400" dirty="0" smtClean="0">
                <a:gradFill>
                  <a:gsLst>
                    <a:gs pos="2917">
                      <a:schemeClr val="tx1"/>
                    </a:gs>
                    <a:gs pos="30000">
                      <a:schemeClr val="tx1"/>
                    </a:gs>
                  </a:gsLst>
                  <a:lin ang="5400000" scaled="0"/>
                </a:gradFill>
                <a:sym typeface="Wingdings" panose="05000000000000000000" pitchFamily="2" charset="2"/>
              </a:rPr>
              <a:t>User in CMDB </a:t>
            </a:r>
            <a:endParaRPr lang="sv-SE" sz="2400" dirty="0" smtClean="0">
              <a:gradFill>
                <a:gsLst>
                  <a:gs pos="2917">
                    <a:schemeClr val="tx1"/>
                  </a:gs>
                  <a:gs pos="30000">
                    <a:schemeClr val="tx1"/>
                  </a:gs>
                </a:gsLst>
                <a:lin ang="5400000" scaled="0"/>
              </a:gradFill>
            </a:endParaRPr>
          </a:p>
        </p:txBody>
      </p:sp>
      <p:sp>
        <p:nvSpPr>
          <p:cNvPr id="2" name="Title 1"/>
          <p:cNvSpPr>
            <a:spLocks noGrp="1"/>
          </p:cNvSpPr>
          <p:nvPr>
            <p:ph type="title"/>
          </p:nvPr>
        </p:nvSpPr>
        <p:spPr/>
        <p:txBody>
          <a:bodyPr/>
          <a:lstStyle/>
          <a:p>
            <a:r>
              <a:rPr lang="sv-SE" dirty="0" err="1" smtClean="0"/>
              <a:t>Implied</a:t>
            </a:r>
            <a:r>
              <a:rPr lang="sv-SE" dirty="0" smtClean="0"/>
              <a:t> Permissions</a:t>
            </a: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107721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err="1" smtClean="0"/>
              <a:t>What</a:t>
            </a:r>
            <a:r>
              <a:rPr lang="sv-SE" dirty="0" smtClean="0"/>
              <a:t> is </a:t>
            </a:r>
            <a:r>
              <a:rPr lang="sv-SE" dirty="0" err="1" smtClean="0"/>
              <a:t>Implied</a:t>
            </a:r>
            <a:r>
              <a:rPr lang="sv-SE" dirty="0" smtClean="0"/>
              <a:t> Permissions?</a:t>
            </a:r>
          </a:p>
          <a:p>
            <a:pPr marL="371475" lvl="1" indent="-342900">
              <a:buFontTx/>
              <a:buChar char="-"/>
            </a:pPr>
            <a:endParaRPr lang="sv-SE" dirty="0"/>
          </a:p>
        </p:txBody>
      </p:sp>
      <p:sp>
        <p:nvSpPr>
          <p:cNvPr id="8" name="TextBox 7"/>
          <p:cNvSpPr txBox="1"/>
          <p:nvPr/>
        </p:nvSpPr>
        <p:spPr>
          <a:xfrm>
            <a:off x="274638" y="1957753"/>
            <a:ext cx="11710616"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Part of the </a:t>
            </a:r>
            <a:r>
              <a:rPr lang="en-US" sz="2400" dirty="0">
                <a:gradFill>
                  <a:gsLst>
                    <a:gs pos="2917">
                      <a:schemeClr val="tx1"/>
                    </a:gs>
                    <a:gs pos="30000">
                      <a:schemeClr val="tx1"/>
                    </a:gs>
                  </a:gsLst>
                  <a:lin ang="5400000" scaled="0"/>
                </a:gradFill>
              </a:rPr>
              <a:t>security model that allows users that are related to objects by certain relationships to have certain permissions on those objects. </a:t>
            </a:r>
            <a:endParaRPr lang="sv-SE" sz="2400" dirty="0" smtClean="0">
              <a:gradFill>
                <a:gsLst>
                  <a:gs pos="2917">
                    <a:schemeClr val="tx1"/>
                  </a:gs>
                  <a:gs pos="30000">
                    <a:schemeClr val="tx1"/>
                  </a:gs>
                </a:gsLst>
                <a:lin ang="5400000" scaled="0"/>
              </a:gradFill>
            </a:endParaRPr>
          </a:p>
        </p:txBody>
      </p:sp>
    </p:spTree>
    <p:custDataLst>
      <p:tags r:id="rId1"/>
    </p:custDataLst>
    <p:extLst>
      <p:ext uri="{BB962C8B-B14F-4D97-AF65-F5344CB8AC3E}">
        <p14:creationId xmlns:p14="http://schemas.microsoft.com/office/powerpoint/2010/main" val="2873570472"/>
      </p:ext>
    </p:extLst>
  </p:cSld>
  <p:clrMapOvr>
    <a:masterClrMapping/>
  </p:clrMapOvr>
  <p:transition advTm="7054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Implied</a:t>
            </a:r>
            <a:r>
              <a:rPr lang="sv-SE" dirty="0" smtClean="0"/>
              <a:t> Permissions</a:t>
            </a: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err="1" smtClean="0"/>
              <a:t>How</a:t>
            </a:r>
            <a:r>
              <a:rPr lang="sv-SE" dirty="0" smtClean="0"/>
              <a:t> </a:t>
            </a:r>
            <a:r>
              <a:rPr lang="sv-SE" dirty="0" err="1" smtClean="0"/>
              <a:t>does</a:t>
            </a:r>
            <a:r>
              <a:rPr lang="sv-SE" dirty="0" smtClean="0"/>
              <a:t> it </a:t>
            </a:r>
            <a:r>
              <a:rPr lang="sv-SE" dirty="0" err="1" smtClean="0"/>
              <a:t>affect</a:t>
            </a:r>
            <a:r>
              <a:rPr lang="sv-SE" dirty="0" smtClean="0"/>
              <a:t> </a:t>
            </a:r>
            <a:r>
              <a:rPr lang="sv-SE" dirty="0" err="1" smtClean="0"/>
              <a:t>performance</a:t>
            </a:r>
            <a:r>
              <a:rPr lang="sv-SE" dirty="0" smtClean="0"/>
              <a:t>?</a:t>
            </a:r>
            <a:endParaRPr lang="sv-SE" dirty="0"/>
          </a:p>
        </p:txBody>
      </p:sp>
      <p:sp>
        <p:nvSpPr>
          <p:cNvPr id="5" name="TextBox 4"/>
          <p:cNvSpPr txBox="1"/>
          <p:nvPr/>
        </p:nvSpPr>
        <p:spPr>
          <a:xfrm>
            <a:off x="274638" y="1957753"/>
            <a:ext cx="11710616"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Implied Permissions runs as a workflow in the background</a:t>
            </a:r>
          </a:p>
          <a:p>
            <a:pPr>
              <a:lnSpc>
                <a:spcPct val="90000"/>
              </a:lnSpc>
              <a:spcAft>
                <a:spcPts val="600"/>
              </a:spcAft>
            </a:pPr>
            <a:r>
              <a:rPr lang="en-US" sz="2400" dirty="0" smtClean="0">
                <a:gradFill>
                  <a:gsLst>
                    <a:gs pos="2917">
                      <a:schemeClr val="tx1"/>
                    </a:gs>
                    <a:gs pos="30000">
                      <a:schemeClr val="tx1"/>
                    </a:gs>
                  </a:gsLst>
                  <a:lin ang="5400000" scaled="0"/>
                </a:gradFill>
              </a:rPr>
              <a:t>Implied Permissions are used during AD Connector sync</a:t>
            </a:r>
            <a:endParaRPr lang="sv-SE" sz="2400" dirty="0" smtClean="0">
              <a:gradFill>
                <a:gsLst>
                  <a:gs pos="2917">
                    <a:schemeClr val="tx1"/>
                  </a:gs>
                  <a:gs pos="30000">
                    <a:schemeClr val="tx1"/>
                  </a:gs>
                </a:gsLst>
                <a:lin ang="5400000" scaled="0"/>
              </a:gradFill>
            </a:endParaRPr>
          </a:p>
        </p:txBody>
      </p:sp>
      <p:graphicFrame>
        <p:nvGraphicFramePr>
          <p:cNvPr id="6" name="Table 5"/>
          <p:cNvGraphicFramePr>
            <a:graphicFrameLocks noGrp="1"/>
          </p:cNvGraphicFramePr>
          <p:nvPr>
            <p:extLst>
              <p:ext uri="{D42A27DB-BD31-4B8C-83A1-F6EECF244321}">
                <p14:modId xmlns:p14="http://schemas.microsoft.com/office/powerpoint/2010/main" val="2620997573"/>
              </p:ext>
            </p:extLst>
          </p:nvPr>
        </p:nvGraphicFramePr>
        <p:xfrm>
          <a:off x="467047" y="3060701"/>
          <a:ext cx="11512228" cy="3332480"/>
        </p:xfrm>
        <a:graphic>
          <a:graphicData uri="http://schemas.openxmlformats.org/drawingml/2006/table">
            <a:tbl>
              <a:tblPr firstRow="1" bandRow="1">
                <a:tableStyleId>{5C22544A-7EE6-4342-B048-85BDC9FD1C3A}</a:tableStyleId>
              </a:tblPr>
              <a:tblGrid>
                <a:gridCol w="4311030"/>
                <a:gridCol w="7201198"/>
              </a:tblGrid>
              <a:tr h="127459">
                <a:tc>
                  <a:txBody>
                    <a:bodyPr/>
                    <a:lstStyle/>
                    <a:p>
                      <a:pPr marL="0" algn="l" defTabSz="932742" rtl="0" eaLnBrk="1" fontAlgn="ctr" latinLnBrk="0" hangingPunct="1"/>
                      <a:r>
                        <a:rPr lang="sv-SE" sz="1400" kern="1200" dirty="0" err="1"/>
                        <a:t>Implied</a:t>
                      </a:r>
                      <a:r>
                        <a:rPr lang="sv-SE" sz="1400" kern="1200" dirty="0"/>
                        <a:t> Permission Relationship </a:t>
                      </a:r>
                      <a:r>
                        <a:rPr lang="sv-SE" sz="1400" kern="1200" dirty="0" err="1"/>
                        <a:t>Type</a:t>
                      </a:r>
                      <a:endParaRPr lang="sv-SE" sz="1400" kern="1200" dirty="0">
                        <a:solidFill>
                          <a:schemeClr val="dk1"/>
                        </a:solidFill>
                        <a:latin typeface="+mn-lt"/>
                        <a:ea typeface="+mn-ea"/>
                        <a:cs typeface="+mn-cs"/>
                      </a:endParaRPr>
                    </a:p>
                  </a:txBody>
                  <a:tcPr anchor="ctr"/>
                </a:tc>
                <a:tc>
                  <a:txBody>
                    <a:bodyPr/>
                    <a:lstStyle/>
                    <a:p>
                      <a:pPr marL="0" algn="l" defTabSz="932742" rtl="0" eaLnBrk="1" fontAlgn="ctr" latinLnBrk="0" hangingPunct="1"/>
                      <a:r>
                        <a:rPr lang="sv-SE" sz="1400" kern="1200" dirty="0" err="1"/>
                        <a:t>Purpose</a:t>
                      </a:r>
                      <a:endParaRPr lang="sv-SE" sz="1400" kern="1200" dirty="0">
                        <a:solidFill>
                          <a:schemeClr val="dk1"/>
                        </a:solidFill>
                        <a:latin typeface="+mn-lt"/>
                        <a:ea typeface="+mn-ea"/>
                        <a:cs typeface="+mn-cs"/>
                      </a:endParaRPr>
                    </a:p>
                  </a:txBody>
                  <a:tcPr anchor="ctr"/>
                </a:tc>
              </a:tr>
              <a:tr h="370840">
                <a:tc>
                  <a:txBody>
                    <a:bodyPr/>
                    <a:lstStyle/>
                    <a:p>
                      <a:pPr marL="0" algn="l" defTabSz="932742" rtl="0" eaLnBrk="1" fontAlgn="ctr" latinLnBrk="0" hangingPunct="1"/>
                      <a:r>
                        <a:rPr lang="sv-SE" sz="1400" kern="1200" dirty="0" err="1"/>
                        <a:t>ImpliedIncidentAffectedUser</a:t>
                      </a:r>
                      <a:endParaRPr lang="sv-SE" sz="1400" kern="1200" dirty="0">
                        <a:solidFill>
                          <a:schemeClr val="dk1"/>
                        </a:solidFill>
                        <a:latin typeface="+mn-lt"/>
                        <a:ea typeface="+mn-ea"/>
                        <a:cs typeface="+mn-cs"/>
                      </a:endParaRPr>
                    </a:p>
                  </a:txBody>
                  <a:tcPr anchor="ctr"/>
                </a:tc>
                <a:tc>
                  <a:txBody>
                    <a:bodyPr/>
                    <a:lstStyle/>
                    <a:p>
                      <a:pPr marL="0" algn="l" defTabSz="932742" rtl="0" eaLnBrk="1" fontAlgn="ctr" latinLnBrk="0" hangingPunct="1"/>
                      <a:r>
                        <a:rPr lang="en-US" sz="1400" kern="1200" dirty="0"/>
                        <a:t>Grants users permission to view/edit those incidents for which they are the affected user</a:t>
                      </a:r>
                      <a:endParaRPr lang="en-US" sz="1400" kern="1200" dirty="0">
                        <a:solidFill>
                          <a:schemeClr val="dk1"/>
                        </a:solidFill>
                        <a:latin typeface="+mn-lt"/>
                        <a:ea typeface="+mn-ea"/>
                        <a:cs typeface="+mn-cs"/>
                      </a:endParaRPr>
                    </a:p>
                  </a:txBody>
                  <a:tcPr anchor="ctr"/>
                </a:tc>
              </a:tr>
              <a:tr h="370840">
                <a:tc>
                  <a:txBody>
                    <a:bodyPr/>
                    <a:lstStyle/>
                    <a:p>
                      <a:pPr marL="0" algn="l" defTabSz="932742" rtl="0" eaLnBrk="1" fontAlgn="ctr" latinLnBrk="0" hangingPunct="1"/>
                      <a:r>
                        <a:rPr lang="sv-SE" sz="1400" kern="1200"/>
                        <a:t>ImpliedConfigItemCustodian</a:t>
                      </a:r>
                      <a:endParaRPr lang="sv-SE" sz="1400" kern="1200">
                        <a:solidFill>
                          <a:schemeClr val="dk1"/>
                        </a:solidFill>
                        <a:latin typeface="+mn-lt"/>
                        <a:ea typeface="+mn-ea"/>
                        <a:cs typeface="+mn-cs"/>
                      </a:endParaRPr>
                    </a:p>
                  </a:txBody>
                  <a:tcPr anchor="ctr"/>
                </a:tc>
                <a:tc>
                  <a:txBody>
                    <a:bodyPr/>
                    <a:lstStyle/>
                    <a:p>
                      <a:pPr marL="0" algn="l" defTabSz="932742" rtl="0" eaLnBrk="1" fontAlgn="ctr" latinLnBrk="0" hangingPunct="1"/>
                      <a:r>
                        <a:rPr lang="en-US" sz="1400" kern="1200" dirty="0"/>
                        <a:t>Grant users the ability to view any CI for which they are the custodian</a:t>
                      </a:r>
                      <a:endParaRPr lang="en-US" sz="1400" kern="1200" dirty="0">
                        <a:solidFill>
                          <a:schemeClr val="dk1"/>
                        </a:solidFill>
                        <a:latin typeface="+mn-lt"/>
                        <a:ea typeface="+mn-ea"/>
                        <a:cs typeface="+mn-cs"/>
                      </a:endParaRPr>
                    </a:p>
                  </a:txBody>
                  <a:tcPr anchor="ctr"/>
                </a:tc>
              </a:tr>
              <a:tr h="370840">
                <a:tc>
                  <a:txBody>
                    <a:bodyPr/>
                    <a:lstStyle/>
                    <a:p>
                      <a:pPr marL="0" algn="l" defTabSz="932742" rtl="0" eaLnBrk="1" fontAlgn="ctr" latinLnBrk="0" hangingPunct="1"/>
                      <a:r>
                        <a:rPr lang="sv-SE" sz="1400" kern="1200"/>
                        <a:t>ImpliedPrimaryComputerUser</a:t>
                      </a:r>
                      <a:endParaRPr lang="sv-SE" sz="1400" kern="1200">
                        <a:solidFill>
                          <a:schemeClr val="dk1"/>
                        </a:solidFill>
                        <a:latin typeface="+mn-lt"/>
                        <a:ea typeface="+mn-ea"/>
                        <a:cs typeface="+mn-cs"/>
                      </a:endParaRPr>
                    </a:p>
                  </a:txBody>
                  <a:tcPr anchor="ctr"/>
                </a:tc>
                <a:tc>
                  <a:txBody>
                    <a:bodyPr/>
                    <a:lstStyle/>
                    <a:p>
                      <a:pPr marL="0" algn="l" defTabSz="932742" rtl="0" eaLnBrk="1" fontAlgn="ctr" latinLnBrk="0" hangingPunct="1"/>
                      <a:r>
                        <a:rPr lang="en-US" sz="1400" kern="1200" dirty="0"/>
                        <a:t>Grant users the ability to view any computer for which they are the primary computer user</a:t>
                      </a:r>
                      <a:endParaRPr lang="en-US" sz="1400" kern="1200" dirty="0">
                        <a:solidFill>
                          <a:schemeClr val="dk1"/>
                        </a:solidFill>
                        <a:latin typeface="+mn-lt"/>
                        <a:ea typeface="+mn-ea"/>
                        <a:cs typeface="+mn-cs"/>
                      </a:endParaRPr>
                    </a:p>
                  </a:txBody>
                  <a:tcPr anchor="ctr"/>
                </a:tc>
              </a:tr>
              <a:tr h="370840">
                <a:tc>
                  <a:txBody>
                    <a:bodyPr/>
                    <a:lstStyle/>
                    <a:p>
                      <a:pPr marL="0" algn="l" defTabSz="932742" rtl="0" eaLnBrk="1" fontAlgn="ctr" latinLnBrk="0" hangingPunct="1"/>
                      <a:r>
                        <a:rPr lang="sv-SE" sz="1400" kern="1200"/>
                        <a:t>ImpliedReviewer</a:t>
                      </a:r>
                      <a:endParaRPr lang="sv-SE" sz="1400" kern="1200">
                        <a:solidFill>
                          <a:schemeClr val="dk1"/>
                        </a:solidFill>
                        <a:latin typeface="+mn-lt"/>
                        <a:ea typeface="+mn-ea"/>
                        <a:cs typeface="+mn-cs"/>
                      </a:endParaRPr>
                    </a:p>
                  </a:txBody>
                  <a:tcPr anchor="ctr"/>
                </a:tc>
                <a:tc>
                  <a:txBody>
                    <a:bodyPr/>
                    <a:lstStyle/>
                    <a:p>
                      <a:pPr marL="0" algn="l" defTabSz="932742" rtl="0" eaLnBrk="1" fontAlgn="ctr" latinLnBrk="0" hangingPunct="1"/>
                      <a:r>
                        <a:rPr lang="en-US" sz="1400" kern="1200" dirty="0"/>
                        <a:t>Grant users the ability to vote on review activities which they are a reviewer on. This applies only to the person himself and not to reviewer groups which the user is member of</a:t>
                      </a:r>
                      <a:endParaRPr lang="en-US" sz="1400" kern="1200" dirty="0">
                        <a:solidFill>
                          <a:schemeClr val="dk1"/>
                        </a:solidFill>
                        <a:latin typeface="+mn-lt"/>
                        <a:ea typeface="+mn-ea"/>
                        <a:cs typeface="+mn-cs"/>
                      </a:endParaRPr>
                    </a:p>
                  </a:txBody>
                  <a:tcPr anchor="ctr"/>
                </a:tc>
              </a:tr>
              <a:tr h="370840">
                <a:tc>
                  <a:txBody>
                    <a:bodyPr/>
                    <a:lstStyle/>
                    <a:p>
                      <a:pPr algn="l" fontAlgn="ctr"/>
                      <a:r>
                        <a:rPr lang="sv-SE" sz="1400" kern="1200" dirty="0" err="1">
                          <a:solidFill>
                            <a:schemeClr val="dk1"/>
                          </a:solidFill>
                          <a:latin typeface="+mn-lt"/>
                          <a:ea typeface="+mn-ea"/>
                          <a:cs typeface="+mn-cs"/>
                        </a:rPr>
                        <a:t>ImpliedUserPreference</a:t>
                      </a:r>
                      <a:endParaRPr lang="sv-SE" sz="1400" kern="1200" dirty="0">
                        <a:solidFill>
                          <a:schemeClr val="dk1"/>
                        </a:solidFill>
                        <a:latin typeface="+mn-lt"/>
                        <a:ea typeface="+mn-ea"/>
                        <a:cs typeface="+mn-cs"/>
                      </a:endParaRPr>
                    </a:p>
                  </a:txBody>
                  <a:tcPr anchor="ctr"/>
                </a:tc>
                <a:tc>
                  <a:txBody>
                    <a:bodyPr/>
                    <a:lstStyle/>
                    <a:p>
                      <a:pPr algn="l" fontAlgn="ctr"/>
                      <a:r>
                        <a:rPr lang="en-US" sz="1400" kern="1200" dirty="0">
                          <a:solidFill>
                            <a:schemeClr val="dk1"/>
                          </a:solidFill>
                          <a:latin typeface="+mn-lt"/>
                          <a:ea typeface="+mn-ea"/>
                          <a:cs typeface="+mn-cs"/>
                        </a:rPr>
                        <a:t>Grant users the permission to view/edit the notification address and locale information associated with themselves</a:t>
                      </a:r>
                    </a:p>
                  </a:txBody>
                  <a:tcPr anchor="ctr"/>
                </a:tc>
              </a:tr>
              <a:tr h="370840">
                <a:tc>
                  <a:txBody>
                    <a:bodyPr/>
                    <a:lstStyle/>
                    <a:p>
                      <a:pPr algn="l" fontAlgn="ctr"/>
                      <a:r>
                        <a:rPr lang="sv-SE" sz="1400" kern="1200" dirty="0" err="1">
                          <a:solidFill>
                            <a:schemeClr val="dk1"/>
                          </a:solidFill>
                          <a:latin typeface="+mn-lt"/>
                          <a:ea typeface="+mn-ea"/>
                          <a:cs typeface="+mn-cs"/>
                        </a:rPr>
                        <a:t>ImpliedActivityEditor</a:t>
                      </a:r>
                      <a:endParaRPr lang="sv-SE" sz="1400" kern="1200" dirty="0">
                        <a:solidFill>
                          <a:schemeClr val="dk1"/>
                        </a:solidFill>
                        <a:latin typeface="+mn-lt"/>
                        <a:ea typeface="+mn-ea"/>
                        <a:cs typeface="+mn-cs"/>
                      </a:endParaRPr>
                    </a:p>
                  </a:txBody>
                  <a:tcPr anchor="ctr"/>
                </a:tc>
                <a:tc>
                  <a:txBody>
                    <a:bodyPr/>
                    <a:lstStyle/>
                    <a:p>
                      <a:pPr algn="l" fontAlgn="ctr"/>
                      <a:r>
                        <a:rPr lang="en-US" sz="1400" kern="1200" dirty="0">
                          <a:solidFill>
                            <a:schemeClr val="dk1"/>
                          </a:solidFill>
                          <a:latin typeface="+mn-lt"/>
                          <a:ea typeface="+mn-ea"/>
                          <a:cs typeface="+mn-cs"/>
                        </a:rPr>
                        <a:t>Grant users the permission to view/edit any manual activity for which they are the assigned user </a:t>
                      </a:r>
                    </a:p>
                  </a:txBody>
                  <a:tcPr anchor="ctr"/>
                </a:tc>
              </a:tr>
            </a:tbl>
          </a:graphicData>
        </a:graphic>
      </p:graphicFrame>
    </p:spTree>
    <p:extLst>
      <p:ext uri="{BB962C8B-B14F-4D97-AF65-F5344CB8AC3E}">
        <p14:creationId xmlns:p14="http://schemas.microsoft.com/office/powerpoint/2010/main" val="2478212283"/>
      </p:ext>
    </p:extLst>
  </p:cSld>
  <p:clrMapOvr>
    <a:masterClrMapping/>
  </p:clrMapOvr>
  <p:transition advTm="149877">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Implied</a:t>
            </a:r>
            <a:r>
              <a:rPr lang="sv-SE" dirty="0" smtClean="0"/>
              <a:t> Permissions</a:t>
            </a: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err="1" smtClean="0"/>
              <a:t>Disabling</a:t>
            </a:r>
            <a:r>
              <a:rPr lang="sv-SE" dirty="0" smtClean="0"/>
              <a:t> </a:t>
            </a:r>
            <a:r>
              <a:rPr lang="sv-SE" dirty="0" err="1" smtClean="0"/>
              <a:t>Implied</a:t>
            </a:r>
            <a:r>
              <a:rPr lang="sv-SE" dirty="0" smtClean="0"/>
              <a:t> Permissions</a:t>
            </a:r>
            <a:endParaRPr lang="sv-SE" dirty="0"/>
          </a:p>
        </p:txBody>
      </p:sp>
      <p:sp>
        <p:nvSpPr>
          <p:cNvPr id="9" name="TextBox 8"/>
          <p:cNvSpPr txBox="1"/>
          <p:nvPr/>
        </p:nvSpPr>
        <p:spPr>
          <a:xfrm>
            <a:off x="296268" y="1951513"/>
            <a:ext cx="11681420" cy="4413516"/>
          </a:xfrm>
          <a:prstGeom prst="rect">
            <a:avLst/>
          </a:prstGeom>
          <a:noFill/>
        </p:spPr>
        <p:txBody>
          <a:bodyPr wrap="square" lIns="182880" tIns="146304" rIns="182880" bIns="146304" rtlCol="0">
            <a:spAutoFit/>
          </a:bodyPr>
          <a:lstStyle/>
          <a:p>
            <a:pPr>
              <a:lnSpc>
                <a:spcPct val="90000"/>
              </a:lnSpc>
              <a:spcAft>
                <a:spcPts val="600"/>
              </a:spcAft>
            </a:pPr>
            <a:r>
              <a:rPr lang="sv-SE" sz="2400" dirty="0" smtClean="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a:t>
            </a:r>
          </a:p>
          <a:p>
            <a:pPr>
              <a:lnSpc>
                <a:spcPct val="90000"/>
              </a:lnSpc>
              <a:spcAft>
                <a:spcPts val="600"/>
              </a:spcAft>
            </a:pPr>
            <a:r>
              <a:rPr lang="sv-SE" sz="2400" dirty="0" smtClean="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&lt;</a:t>
            </a:r>
            <a:r>
              <a:rPr lang="sv-SE" sz="24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Overrides</a:t>
            </a:r>
            <a:r>
              <a:rPr lang="sv-SE"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&gt;</a:t>
            </a:r>
          </a:p>
          <a:p>
            <a:pPr>
              <a:lnSpc>
                <a:spcPct val="90000"/>
              </a:lnSpc>
              <a:spcAft>
                <a:spcPts val="600"/>
              </a:spcAft>
            </a:pPr>
            <a:r>
              <a:rPr lang="sv-SE" sz="2400" dirty="0" smtClean="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&lt;</a:t>
            </a:r>
            <a:r>
              <a:rPr lang="sv-SE" sz="24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RulePropertyOverride</a:t>
            </a:r>
            <a:r>
              <a:rPr lang="sv-SE"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ID="DisableMicrosoftEnterpriseManagementSystemCenterImplicitUserRoleAdministrator" </a:t>
            </a:r>
            <a:r>
              <a:rPr lang="sv-SE" sz="24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Context</a:t>
            </a:r>
            <a:r>
              <a:rPr lang="sv-SE"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a:t>
            </a:r>
            <a:r>
              <a:rPr lang="sv-SE" sz="24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System!System.Entity</a:t>
            </a:r>
            <a:r>
              <a:rPr lang="sv-SE"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sv-SE" sz="24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Enforced</a:t>
            </a:r>
            <a:r>
              <a:rPr lang="sv-SE"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a:t>
            </a:r>
            <a:r>
              <a:rPr lang="sv-SE" sz="24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false</a:t>
            </a:r>
            <a:r>
              <a:rPr lang="sv-SE"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sv-SE" sz="24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Rule</a:t>
            </a:r>
            <a:r>
              <a:rPr lang="sv-SE"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="IP!</a:t>
            </a:r>
            <a:r>
              <a:rPr lang="sv-SE" sz="2400" dirty="0">
                <a:solidFill>
                  <a:srgbClr val="FF0000"/>
                </a:solidFill>
                <a:latin typeface="Consolas" panose="020B0609020204030204" pitchFamily="49" charset="0"/>
                <a:cs typeface="Consolas" panose="020B0609020204030204" pitchFamily="49" charset="0"/>
              </a:rPr>
              <a:t>Microsoft.EnterpriseManagement.SystemCenter.ImplicitUserRoleAdministrator</a:t>
            </a:r>
            <a:r>
              <a:rPr lang="sv-SE"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Property="</a:t>
            </a:r>
            <a:r>
              <a:rPr lang="sv-SE" sz="24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Enabled</a:t>
            </a:r>
            <a:r>
              <a:rPr lang="sv-SE"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"&gt;</a:t>
            </a:r>
          </a:p>
          <a:p>
            <a:pPr>
              <a:lnSpc>
                <a:spcPct val="90000"/>
              </a:lnSpc>
              <a:spcAft>
                <a:spcPts val="600"/>
              </a:spcAft>
            </a:pPr>
            <a:r>
              <a:rPr lang="sv-SE" sz="2400" dirty="0" smtClean="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&lt;</a:t>
            </a:r>
            <a:r>
              <a:rPr lang="sv-SE" sz="24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Value</a:t>
            </a:r>
            <a:r>
              <a:rPr lang="sv-SE"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&gt;</a:t>
            </a:r>
            <a:r>
              <a:rPr lang="sv-SE" sz="24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false</a:t>
            </a:r>
            <a:r>
              <a:rPr lang="sv-SE"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&lt;/</a:t>
            </a:r>
            <a:r>
              <a:rPr lang="sv-SE" sz="24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Value</a:t>
            </a:r>
            <a:r>
              <a:rPr lang="sv-SE" sz="2400" dirty="0" smtClean="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&gt;</a:t>
            </a:r>
          </a:p>
          <a:p>
            <a:pPr>
              <a:lnSpc>
                <a:spcPct val="90000"/>
              </a:lnSpc>
              <a:spcAft>
                <a:spcPts val="600"/>
              </a:spcAft>
            </a:pPr>
            <a:r>
              <a:rPr lang="sv-SE"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sv-SE" sz="2400" dirty="0" smtClean="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&lt;/</a:t>
            </a:r>
            <a:r>
              <a:rPr lang="sv-SE" sz="24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RulePropertyOverride</a:t>
            </a:r>
            <a:r>
              <a:rPr lang="sv-SE"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&gt;</a:t>
            </a:r>
          </a:p>
          <a:p>
            <a:pPr>
              <a:lnSpc>
                <a:spcPct val="90000"/>
              </a:lnSpc>
              <a:spcAft>
                <a:spcPts val="600"/>
              </a:spcAft>
            </a:pPr>
            <a:r>
              <a:rPr lang="sv-SE" sz="2400" dirty="0" smtClean="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&lt;/</a:t>
            </a:r>
            <a:r>
              <a:rPr lang="sv-SE" sz="24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Overrides</a:t>
            </a:r>
            <a:r>
              <a:rPr lang="sv-SE" sz="2400" dirty="0" smtClean="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&gt;</a:t>
            </a:r>
          </a:p>
          <a:p>
            <a:pPr>
              <a:lnSpc>
                <a:spcPct val="90000"/>
              </a:lnSpc>
              <a:spcAft>
                <a:spcPts val="600"/>
              </a:spcAft>
            </a:pPr>
            <a:r>
              <a:rPr lang="sv-SE" sz="2400" dirty="0" smtClean="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081452379"/>
      </p:ext>
    </p:extLst>
  </p:cSld>
  <p:clrMapOvr>
    <a:overrideClrMapping bg1="dk1" tx1="lt1" bg2="dk2" tx2="lt2" accent1="accent1" accent2="accent2" accent3="accent3" accent4="accent4" accent5="accent5" accent6="accent6" hlink="hlink" folHlink="folHlink"/>
  </p:clrMapOvr>
  <p:transition advTm="85303">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Implied</a:t>
            </a:r>
            <a:r>
              <a:rPr lang="sv-SE" dirty="0" smtClean="0"/>
              <a:t> Permissions</a:t>
            </a: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err="1" smtClean="0"/>
              <a:t>Disabling</a:t>
            </a:r>
            <a:r>
              <a:rPr lang="sv-SE" dirty="0" smtClean="0"/>
              <a:t> </a:t>
            </a:r>
            <a:r>
              <a:rPr lang="sv-SE" dirty="0" err="1" smtClean="0"/>
              <a:t>Implied</a:t>
            </a:r>
            <a:r>
              <a:rPr lang="sv-SE" dirty="0" smtClean="0"/>
              <a:t> Permissions</a:t>
            </a:r>
            <a:endParaRPr lang="sv-SE" dirty="0"/>
          </a:p>
        </p:txBody>
      </p:sp>
      <p:sp>
        <p:nvSpPr>
          <p:cNvPr id="6" name="TextBox 5"/>
          <p:cNvSpPr txBox="1"/>
          <p:nvPr/>
        </p:nvSpPr>
        <p:spPr>
          <a:xfrm>
            <a:off x="274638" y="1957753"/>
            <a:ext cx="11710616"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To compensate for disabling Implied Permissions, you would need to do the following.</a:t>
            </a:r>
            <a:endParaRPr lang="sv-SE" sz="2400" dirty="0" smtClean="0">
              <a:gradFill>
                <a:gsLst>
                  <a:gs pos="2917">
                    <a:schemeClr val="tx1"/>
                  </a:gs>
                  <a:gs pos="30000">
                    <a:schemeClr val="tx1"/>
                  </a:gs>
                </a:gsLst>
                <a:lin ang="5400000" scaled="0"/>
              </a:gradFill>
            </a:endParaRPr>
          </a:p>
        </p:txBody>
      </p:sp>
      <p:graphicFrame>
        <p:nvGraphicFramePr>
          <p:cNvPr id="7" name="Table 6"/>
          <p:cNvGraphicFramePr>
            <a:graphicFrameLocks noGrp="1"/>
          </p:cNvGraphicFramePr>
          <p:nvPr>
            <p:extLst>
              <p:ext uri="{D42A27DB-BD31-4B8C-83A1-F6EECF244321}">
                <p14:modId xmlns:p14="http://schemas.microsoft.com/office/powerpoint/2010/main" val="1845119098"/>
              </p:ext>
            </p:extLst>
          </p:nvPr>
        </p:nvGraphicFramePr>
        <p:xfrm>
          <a:off x="467047" y="3060701"/>
          <a:ext cx="11512228" cy="3185160"/>
        </p:xfrm>
        <a:graphic>
          <a:graphicData uri="http://schemas.openxmlformats.org/drawingml/2006/table">
            <a:tbl>
              <a:tblPr firstRow="1" bandRow="1">
                <a:tableStyleId>{5C22544A-7EE6-4342-B048-85BDC9FD1C3A}</a:tableStyleId>
              </a:tblPr>
              <a:tblGrid>
                <a:gridCol w="4311030"/>
                <a:gridCol w="7201198"/>
              </a:tblGrid>
              <a:tr h="127459">
                <a:tc>
                  <a:txBody>
                    <a:bodyPr/>
                    <a:lstStyle/>
                    <a:p>
                      <a:pPr algn="l" fontAlgn="ctr"/>
                      <a:r>
                        <a:rPr lang="sv-SE" sz="1400" kern="1200" dirty="0" err="1">
                          <a:solidFill>
                            <a:schemeClr val="tx1"/>
                          </a:solidFill>
                          <a:latin typeface="+mn-lt"/>
                          <a:ea typeface="+mn-ea"/>
                          <a:cs typeface="+mn-cs"/>
                        </a:rPr>
                        <a:t>Disabled</a:t>
                      </a:r>
                      <a:r>
                        <a:rPr lang="sv-SE" sz="1400" kern="1200" dirty="0">
                          <a:solidFill>
                            <a:schemeClr val="tx1"/>
                          </a:solidFill>
                          <a:latin typeface="+mn-lt"/>
                          <a:ea typeface="+mn-ea"/>
                          <a:cs typeface="+mn-cs"/>
                        </a:rPr>
                        <a:t> Permission</a:t>
                      </a:r>
                    </a:p>
                  </a:txBody>
                  <a:tcPr anchor="ctr"/>
                </a:tc>
                <a:tc>
                  <a:txBody>
                    <a:bodyPr/>
                    <a:lstStyle/>
                    <a:p>
                      <a:pPr algn="l" fontAlgn="ctr"/>
                      <a:r>
                        <a:rPr lang="en-US" sz="1400" kern="1200" dirty="0">
                          <a:solidFill>
                            <a:schemeClr val="tx1"/>
                          </a:solidFill>
                          <a:latin typeface="+mn-lt"/>
                          <a:ea typeface="+mn-ea"/>
                          <a:cs typeface="+mn-cs"/>
                        </a:rPr>
                        <a:t>What do you do to compensate?</a:t>
                      </a:r>
                    </a:p>
                  </a:txBody>
                  <a:tcPr anchor="ctr"/>
                </a:tc>
              </a:tr>
              <a:tr h="370840">
                <a:tc>
                  <a:txBody>
                    <a:bodyPr/>
                    <a:lstStyle/>
                    <a:p>
                      <a:pPr algn="l" fontAlgn="ctr"/>
                      <a:r>
                        <a:rPr lang="sv-SE" sz="1400" kern="1200">
                          <a:solidFill>
                            <a:schemeClr val="dk1"/>
                          </a:solidFill>
                          <a:latin typeface="+mn-lt"/>
                          <a:ea typeface="+mn-ea"/>
                          <a:cs typeface="+mn-cs"/>
                        </a:rPr>
                        <a:t>ImpliedIncidentAffectedUser</a:t>
                      </a:r>
                    </a:p>
                  </a:txBody>
                  <a:tcPr anchor="ctr"/>
                </a:tc>
                <a:tc>
                  <a:txBody>
                    <a:bodyPr/>
                    <a:lstStyle/>
                    <a:p>
                      <a:pPr algn="l" fontAlgn="ctr"/>
                      <a:r>
                        <a:rPr lang="en-US" sz="1400" kern="1200">
                          <a:solidFill>
                            <a:schemeClr val="dk1"/>
                          </a:solidFill>
                          <a:latin typeface="+mn-lt"/>
                          <a:ea typeface="+mn-ea"/>
                          <a:cs typeface="+mn-cs"/>
                        </a:rPr>
                        <a:t>Put NT Authority\Authenticated Users in the Incident Resolver* user role.</a:t>
                      </a:r>
                    </a:p>
                  </a:txBody>
                  <a:tcPr anchor="ctr"/>
                </a:tc>
              </a:tr>
              <a:tr h="370840">
                <a:tc>
                  <a:txBody>
                    <a:bodyPr/>
                    <a:lstStyle/>
                    <a:p>
                      <a:pPr algn="l" fontAlgn="ctr"/>
                      <a:r>
                        <a:rPr lang="sv-SE" sz="1400" kern="1200" dirty="0" err="1">
                          <a:solidFill>
                            <a:schemeClr val="dk1"/>
                          </a:solidFill>
                          <a:latin typeface="+mn-lt"/>
                          <a:ea typeface="+mn-ea"/>
                          <a:cs typeface="+mn-cs"/>
                        </a:rPr>
                        <a:t>ImpliedConfigItemCustodian</a:t>
                      </a:r>
                      <a:endParaRPr lang="sv-SE" sz="1400" kern="1200" dirty="0">
                        <a:solidFill>
                          <a:schemeClr val="dk1"/>
                        </a:solidFill>
                        <a:latin typeface="+mn-lt"/>
                        <a:ea typeface="+mn-ea"/>
                        <a:cs typeface="+mn-cs"/>
                      </a:endParaRPr>
                    </a:p>
                  </a:txBody>
                  <a:tcPr anchor="ctr"/>
                </a:tc>
                <a:tc>
                  <a:txBody>
                    <a:bodyPr/>
                    <a:lstStyle/>
                    <a:p>
                      <a:pPr algn="l" fontAlgn="ctr"/>
                      <a:r>
                        <a:rPr lang="en-US" sz="1400" kern="1200">
                          <a:solidFill>
                            <a:schemeClr val="dk1"/>
                          </a:solidFill>
                          <a:latin typeface="+mn-lt"/>
                          <a:ea typeface="+mn-ea"/>
                          <a:cs typeface="+mn-cs"/>
                        </a:rPr>
                        <a:t>Put NT Authority\Authenticated Users in the Incident Resolver* user role.</a:t>
                      </a:r>
                    </a:p>
                  </a:txBody>
                  <a:tcPr anchor="ctr"/>
                </a:tc>
              </a:tr>
              <a:tr h="370840">
                <a:tc>
                  <a:txBody>
                    <a:bodyPr/>
                    <a:lstStyle/>
                    <a:p>
                      <a:pPr algn="l" fontAlgn="ctr"/>
                      <a:r>
                        <a:rPr lang="sv-SE" sz="1400" kern="1200">
                          <a:solidFill>
                            <a:schemeClr val="dk1"/>
                          </a:solidFill>
                          <a:latin typeface="+mn-lt"/>
                          <a:ea typeface="+mn-ea"/>
                          <a:cs typeface="+mn-cs"/>
                        </a:rPr>
                        <a:t>ImpliedPrimaryComputerUser</a:t>
                      </a:r>
                    </a:p>
                  </a:txBody>
                  <a:tcPr anchor="ctr"/>
                </a:tc>
                <a:tc>
                  <a:txBody>
                    <a:bodyPr/>
                    <a:lstStyle/>
                    <a:p>
                      <a:pPr algn="l" fontAlgn="ctr"/>
                      <a:r>
                        <a:rPr lang="en-US" sz="1400" kern="1200">
                          <a:solidFill>
                            <a:schemeClr val="dk1"/>
                          </a:solidFill>
                          <a:latin typeface="+mn-lt"/>
                          <a:ea typeface="+mn-ea"/>
                          <a:cs typeface="+mn-cs"/>
                        </a:rPr>
                        <a:t>Put NT Authority\Authenticated Users in the Incident Resolver* user role.</a:t>
                      </a:r>
                    </a:p>
                  </a:txBody>
                  <a:tcPr anchor="ctr"/>
                </a:tc>
              </a:tr>
              <a:tr h="370840">
                <a:tc>
                  <a:txBody>
                    <a:bodyPr/>
                    <a:lstStyle/>
                    <a:p>
                      <a:pPr algn="l" fontAlgn="ctr"/>
                      <a:r>
                        <a:rPr lang="sv-SE" sz="1400" kern="1200">
                          <a:solidFill>
                            <a:schemeClr val="dk1"/>
                          </a:solidFill>
                          <a:latin typeface="+mn-lt"/>
                          <a:ea typeface="+mn-ea"/>
                          <a:cs typeface="+mn-cs"/>
                        </a:rPr>
                        <a:t>ImpliedReviewer</a:t>
                      </a:r>
                    </a:p>
                  </a:txBody>
                  <a:tcPr anchor="ctr"/>
                </a:tc>
                <a:tc>
                  <a:txBody>
                    <a:bodyPr/>
                    <a:lstStyle/>
                    <a:p>
                      <a:pPr algn="l" fontAlgn="ctr"/>
                      <a:r>
                        <a:rPr lang="en-US" sz="1400" kern="1200">
                          <a:solidFill>
                            <a:schemeClr val="dk1"/>
                          </a:solidFill>
                          <a:latin typeface="+mn-lt"/>
                          <a:ea typeface="+mn-ea"/>
                          <a:cs typeface="+mn-cs"/>
                        </a:rPr>
                        <a:t>Create a group in AD of people that are responsible for approving review activities. Put that AD user group in the Advanced Operator* user role.</a:t>
                      </a:r>
                    </a:p>
                  </a:txBody>
                  <a:tcPr anchor="ctr"/>
                </a:tc>
              </a:tr>
              <a:tr h="370840">
                <a:tc>
                  <a:txBody>
                    <a:bodyPr/>
                    <a:lstStyle/>
                    <a:p>
                      <a:pPr algn="l" fontAlgn="ctr"/>
                      <a:r>
                        <a:rPr lang="sv-SE" sz="1400" kern="1200" dirty="0" err="1">
                          <a:solidFill>
                            <a:schemeClr val="dk1"/>
                          </a:solidFill>
                          <a:latin typeface="+mn-lt"/>
                          <a:ea typeface="+mn-ea"/>
                          <a:cs typeface="+mn-cs"/>
                        </a:rPr>
                        <a:t>ImpliedUserPreference</a:t>
                      </a:r>
                      <a:endParaRPr lang="sv-SE" sz="1400" kern="1200" dirty="0">
                        <a:solidFill>
                          <a:schemeClr val="dk1"/>
                        </a:solidFill>
                        <a:latin typeface="+mn-lt"/>
                        <a:ea typeface="+mn-ea"/>
                        <a:cs typeface="+mn-cs"/>
                      </a:endParaRPr>
                    </a:p>
                  </a:txBody>
                  <a:tcPr anchor="ctr"/>
                </a:tc>
                <a:tc>
                  <a:txBody>
                    <a:bodyPr/>
                    <a:lstStyle/>
                    <a:p>
                      <a:pPr algn="l" fontAlgn="ctr"/>
                      <a:r>
                        <a:rPr lang="en-US" sz="1400" kern="1200">
                          <a:solidFill>
                            <a:schemeClr val="dk1"/>
                          </a:solidFill>
                          <a:latin typeface="+mn-lt"/>
                          <a:ea typeface="+mn-ea"/>
                          <a:cs typeface="+mn-cs"/>
                        </a:rPr>
                        <a:t>This permission is not necessary unless end users are somehow given a user experience for changing these settings. Service Manager does not provide a user experience for this out of the box.</a:t>
                      </a:r>
                    </a:p>
                  </a:txBody>
                  <a:tcPr anchor="ctr"/>
                </a:tc>
              </a:tr>
              <a:tr h="370840">
                <a:tc>
                  <a:txBody>
                    <a:bodyPr/>
                    <a:lstStyle/>
                    <a:p>
                      <a:pPr algn="l" fontAlgn="ctr"/>
                      <a:r>
                        <a:rPr lang="sv-SE" sz="1400" kern="1200">
                          <a:solidFill>
                            <a:schemeClr val="dk1"/>
                          </a:solidFill>
                          <a:latin typeface="+mn-lt"/>
                          <a:ea typeface="+mn-ea"/>
                          <a:cs typeface="+mn-cs"/>
                        </a:rPr>
                        <a:t>ImpliedActivityEditor</a:t>
                      </a:r>
                    </a:p>
                  </a:txBody>
                  <a:tcPr anchor="ctr"/>
                </a:tc>
                <a:tc>
                  <a:txBody>
                    <a:bodyPr/>
                    <a:lstStyle/>
                    <a:p>
                      <a:pPr algn="l" fontAlgn="ctr"/>
                      <a:r>
                        <a:rPr lang="en-US" sz="1400" kern="1200" dirty="0">
                          <a:solidFill>
                            <a:schemeClr val="dk1"/>
                          </a:solidFill>
                          <a:latin typeface="+mn-lt"/>
                          <a:ea typeface="+mn-ea"/>
                          <a:cs typeface="+mn-cs"/>
                        </a:rPr>
                        <a:t>Create a group in AD of people that are responsible for implementing manual activities. Put that AD user group in the Activity Implementers* user role. </a:t>
                      </a:r>
                    </a:p>
                  </a:txBody>
                  <a:tcPr anchor="ctr"/>
                </a:tc>
              </a:tr>
            </a:tbl>
          </a:graphicData>
        </a:graphic>
      </p:graphicFrame>
    </p:spTree>
    <p:extLst>
      <p:ext uri="{BB962C8B-B14F-4D97-AF65-F5344CB8AC3E}">
        <p14:creationId xmlns:p14="http://schemas.microsoft.com/office/powerpoint/2010/main" val="1789998665"/>
      </p:ext>
    </p:extLst>
  </p:cSld>
  <p:clrMapOvr>
    <a:masterClrMapping/>
  </p:clrMapOvr>
  <p:transition advTm="92153">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Agenda</a:t>
            </a:r>
            <a:endParaRPr lang="sv-SE" dirty="0"/>
          </a:p>
        </p:txBody>
      </p:sp>
      <p:sp>
        <p:nvSpPr>
          <p:cNvPr id="3" name="Text Placeholder 2"/>
          <p:cNvSpPr>
            <a:spLocks noGrp="1"/>
          </p:cNvSpPr>
          <p:nvPr>
            <p:ph type="body" sz="quarter" idx="11"/>
          </p:nvPr>
        </p:nvSpPr>
        <p:spPr>
          <a:xfrm>
            <a:off x="274639" y="1212849"/>
            <a:ext cx="11889564" cy="1754326"/>
          </a:xfrm>
        </p:spPr>
        <p:txBody>
          <a:bodyPr/>
          <a:lstStyle/>
          <a:p>
            <a:r>
              <a:rPr lang="sv-SE" dirty="0" smtClean="0"/>
              <a:t>Service Manager </a:t>
            </a:r>
            <a:r>
              <a:rPr lang="sv-SE" dirty="0" err="1" smtClean="0"/>
              <a:t>Do’s</a:t>
            </a:r>
            <a:r>
              <a:rPr lang="sv-SE" dirty="0" smtClean="0"/>
              <a:t> and </a:t>
            </a:r>
            <a:r>
              <a:rPr lang="sv-SE" dirty="0" err="1" smtClean="0"/>
              <a:t>Dont’s</a:t>
            </a:r>
            <a:endParaRPr lang="sv-SE" dirty="0"/>
          </a:p>
          <a:p>
            <a:pPr lvl="1"/>
            <a:r>
              <a:rPr lang="sv-SE" dirty="0" err="1" smtClean="0"/>
              <a:t>Lessons</a:t>
            </a:r>
            <a:r>
              <a:rPr lang="sv-SE" dirty="0" smtClean="0"/>
              <a:t> </a:t>
            </a:r>
            <a:r>
              <a:rPr lang="sv-SE" dirty="0" err="1" smtClean="0"/>
              <a:t>learned</a:t>
            </a:r>
            <a:r>
              <a:rPr lang="sv-SE" dirty="0" smtClean="0"/>
              <a:t> from my </a:t>
            </a:r>
            <a:r>
              <a:rPr lang="sv-SE" dirty="0" err="1" smtClean="0"/>
              <a:t>five</a:t>
            </a:r>
            <a:r>
              <a:rPr lang="sv-SE" dirty="0" smtClean="0"/>
              <a:t> </a:t>
            </a:r>
            <a:r>
              <a:rPr lang="sv-SE" dirty="0" err="1" smtClean="0"/>
              <a:t>years</a:t>
            </a:r>
            <a:r>
              <a:rPr lang="sv-SE" dirty="0" smtClean="0"/>
              <a:t> </a:t>
            </a:r>
            <a:r>
              <a:rPr lang="sv-SE" dirty="0" err="1" smtClean="0"/>
              <a:t>of</a:t>
            </a:r>
            <a:r>
              <a:rPr lang="sv-SE" dirty="0" smtClean="0"/>
              <a:t> </a:t>
            </a:r>
            <a:r>
              <a:rPr lang="sv-SE" dirty="0" err="1" smtClean="0"/>
              <a:t>working</a:t>
            </a:r>
            <a:r>
              <a:rPr lang="sv-SE" dirty="0" smtClean="0"/>
              <a:t> </a:t>
            </a:r>
            <a:r>
              <a:rPr lang="sv-SE" dirty="0" err="1" smtClean="0"/>
              <a:t>with</a:t>
            </a:r>
            <a:r>
              <a:rPr lang="sv-SE" dirty="0" smtClean="0"/>
              <a:t> Service Manager</a:t>
            </a:r>
          </a:p>
          <a:p>
            <a:pPr lvl="1"/>
            <a:endParaRPr lang="sv-SE" dirty="0" smtClean="0"/>
          </a:p>
          <a:p>
            <a:pPr lvl="1"/>
            <a:r>
              <a:rPr lang="sv-SE" i="1" dirty="0" smtClean="0"/>
              <a:t>Scenarios </a:t>
            </a:r>
            <a:r>
              <a:rPr lang="sv-SE" i="1" dirty="0" err="1" smtClean="0"/>
              <a:t>of</a:t>
            </a:r>
            <a:r>
              <a:rPr lang="sv-SE" i="1" dirty="0" smtClean="0"/>
              <a:t> different </a:t>
            </a:r>
            <a:r>
              <a:rPr lang="sv-SE" i="1" dirty="0" err="1" smtClean="0"/>
              <a:t>complexity</a:t>
            </a:r>
            <a:r>
              <a:rPr lang="sv-SE" i="1" dirty="0" smtClean="0"/>
              <a:t> – from </a:t>
            </a:r>
            <a:r>
              <a:rPr lang="sv-SE" i="1" dirty="0" err="1" smtClean="0"/>
              <a:t>basic</a:t>
            </a:r>
            <a:r>
              <a:rPr lang="sv-SE" i="1" dirty="0" smtClean="0"/>
              <a:t> to </a:t>
            </a:r>
            <a:r>
              <a:rPr lang="sv-SE" i="1" dirty="0" err="1" smtClean="0"/>
              <a:t>advanced</a:t>
            </a:r>
            <a:endParaRPr lang="sv-SE" i="1" dirty="0" smtClean="0"/>
          </a:p>
        </p:txBody>
      </p:sp>
    </p:spTree>
    <p:extLst>
      <p:ext uri="{BB962C8B-B14F-4D97-AF65-F5344CB8AC3E}">
        <p14:creationId xmlns:p14="http://schemas.microsoft.com/office/powerpoint/2010/main" val="2681850008"/>
      </p:ext>
    </p:extLst>
  </p:cSld>
  <p:clrMapOvr>
    <a:masterClrMapping/>
  </p:clrMapOvr>
  <p:transition advTm="59387">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Tree>
    <p:extLst>
      <p:ext uri="{BB962C8B-B14F-4D97-AF65-F5344CB8AC3E}">
        <p14:creationId xmlns:p14="http://schemas.microsoft.com/office/powerpoint/2010/main" val="5714866"/>
      </p:ext>
    </p:extLst>
  </p:cSld>
  <p:clrMapOvr>
    <a:masterClrMapping/>
  </p:clrMapOvr>
  <mc:AlternateContent xmlns:mc="http://schemas.openxmlformats.org/markup-compatibility/2006" xmlns:p14="http://schemas.microsoft.com/office/powerpoint/2010/main">
    <mc:Choice Requires="p14">
      <p:transition spd="med" p14:dur="700" advTm="22373">
        <p:fade/>
      </p:transition>
    </mc:Choice>
    <mc:Fallback xmlns="">
      <p:transition spd="med" advTm="22373">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Find</a:t>
            </a:r>
            <a:r>
              <a:rPr lang="sv-SE" dirty="0" smtClean="0"/>
              <a:t> </a:t>
            </a:r>
            <a:r>
              <a:rPr lang="sv-SE" dirty="0" err="1" smtClean="0"/>
              <a:t>more</a:t>
            </a:r>
            <a:r>
              <a:rPr lang="sv-SE" dirty="0" smtClean="0"/>
              <a:t> information </a:t>
            </a:r>
            <a:r>
              <a:rPr lang="sv-SE" dirty="0" err="1" smtClean="0"/>
              <a:t>here</a:t>
            </a: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smtClean="0"/>
          </a:p>
          <a:p>
            <a:pPr marL="371475" lvl="1" indent="-342900">
              <a:buFontTx/>
              <a:buChar char="-"/>
            </a:pPr>
            <a:endParaRPr lang="sv-SE" dirty="0"/>
          </a:p>
        </p:txBody>
      </p:sp>
      <p:sp>
        <p:nvSpPr>
          <p:cNvPr id="6" name="TextBox 5"/>
          <p:cNvSpPr txBox="1"/>
          <p:nvPr/>
        </p:nvSpPr>
        <p:spPr>
          <a:xfrm>
            <a:off x="281088" y="1212849"/>
            <a:ext cx="11710616" cy="5641544"/>
          </a:xfrm>
          <a:prstGeom prst="rect">
            <a:avLst/>
          </a:prstGeom>
          <a:noFill/>
        </p:spPr>
        <p:txBody>
          <a:bodyPr wrap="square" lIns="182880" tIns="146304" rIns="182880" bIns="146304" rtlCol="0">
            <a:spAutoFit/>
          </a:bodyPr>
          <a:lstStyle/>
          <a:p>
            <a:pPr>
              <a:lnSpc>
                <a:spcPct val="90000"/>
              </a:lnSpc>
              <a:spcAft>
                <a:spcPts val="600"/>
              </a:spcAft>
            </a:pPr>
            <a:r>
              <a:rPr lang="sv-SE" sz="2400" dirty="0" err="1">
                <a:gradFill>
                  <a:gsLst>
                    <a:gs pos="2917">
                      <a:schemeClr val="tx1"/>
                    </a:gs>
                    <a:gs pos="30000">
                      <a:schemeClr val="tx1"/>
                    </a:gs>
                  </a:gsLst>
                  <a:lin ang="5400000" scaled="0"/>
                </a:gradFill>
              </a:rPr>
              <a:t>First</a:t>
            </a:r>
            <a:r>
              <a:rPr lang="sv-SE" sz="2400" dirty="0">
                <a:gradFill>
                  <a:gsLst>
                    <a:gs pos="2917">
                      <a:schemeClr val="tx1"/>
                    </a:gs>
                    <a:gs pos="30000">
                      <a:schemeClr val="tx1"/>
                    </a:gs>
                  </a:gsLst>
                  <a:lin ang="5400000" scaled="0"/>
                </a:gradFill>
              </a:rPr>
              <a:t> </a:t>
            </a:r>
            <a:r>
              <a:rPr lang="sv-SE" sz="2400" dirty="0" err="1">
                <a:gradFill>
                  <a:gsLst>
                    <a:gs pos="2917">
                      <a:schemeClr val="tx1"/>
                    </a:gs>
                    <a:gs pos="30000">
                      <a:schemeClr val="tx1"/>
                    </a:gs>
                  </a:gsLst>
                  <a:lin ang="5400000" scaled="0"/>
                </a:gradFill>
              </a:rPr>
              <a:t>Assigned</a:t>
            </a:r>
            <a:r>
              <a:rPr lang="sv-SE" sz="2400" dirty="0">
                <a:gradFill>
                  <a:gsLst>
                    <a:gs pos="2917">
                      <a:schemeClr val="tx1"/>
                    </a:gs>
                    <a:gs pos="30000">
                      <a:schemeClr val="tx1"/>
                    </a:gs>
                  </a:gsLst>
                  <a:lin ang="5400000" scaled="0"/>
                </a:gradFill>
              </a:rPr>
              <a:t> Date </a:t>
            </a:r>
            <a:r>
              <a:rPr lang="sv-SE" sz="2400" dirty="0" err="1">
                <a:gradFill>
                  <a:gsLst>
                    <a:gs pos="2917">
                      <a:schemeClr val="tx1"/>
                    </a:gs>
                    <a:gs pos="30000">
                      <a:schemeClr val="tx1"/>
                    </a:gs>
                  </a:gsLst>
                  <a:lin ang="5400000" scaled="0"/>
                </a:gradFill>
              </a:rPr>
              <a:t>override</a:t>
            </a:r>
            <a:r>
              <a:rPr lang="sv-SE" sz="2400" dirty="0">
                <a:gradFill>
                  <a:gsLst>
                    <a:gs pos="2917">
                      <a:schemeClr val="tx1"/>
                    </a:gs>
                    <a:gs pos="30000">
                      <a:schemeClr val="tx1"/>
                    </a:gs>
                  </a:gsLst>
                  <a:lin ang="5400000" scaled="0"/>
                </a:gradFill>
              </a:rPr>
              <a:t> (</a:t>
            </a:r>
            <a:r>
              <a:rPr lang="sv-SE" sz="2400" dirty="0" err="1">
                <a:gradFill>
                  <a:gsLst>
                    <a:gs pos="2917">
                      <a:schemeClr val="tx1"/>
                    </a:gs>
                    <a:gs pos="30000">
                      <a:schemeClr val="tx1"/>
                    </a:gs>
                  </a:gsLst>
                  <a:lin ang="5400000" scaled="0"/>
                </a:gradFill>
              </a:rPr>
              <a:t>incl</a:t>
            </a:r>
            <a:r>
              <a:rPr lang="sv-SE" sz="2400" dirty="0">
                <a:gradFill>
                  <a:gsLst>
                    <a:gs pos="2917">
                      <a:schemeClr val="tx1"/>
                    </a:gs>
                    <a:gs pos="30000">
                      <a:schemeClr val="tx1"/>
                    </a:gs>
                  </a:gsLst>
                  <a:lin ang="5400000" scaled="0"/>
                </a:gradFill>
              </a:rPr>
              <a:t>. MP)</a:t>
            </a:r>
          </a:p>
          <a:p>
            <a:pPr>
              <a:lnSpc>
                <a:spcPct val="90000"/>
              </a:lnSpc>
              <a:spcAft>
                <a:spcPts val="600"/>
              </a:spcAft>
            </a:pPr>
            <a:r>
              <a:rPr lang="sv-SE" sz="2400" dirty="0">
                <a:gradFill>
                  <a:gsLst>
                    <a:gs pos="2917">
                      <a:schemeClr val="tx1"/>
                    </a:gs>
                    <a:gs pos="30000">
                      <a:schemeClr val="tx1"/>
                    </a:gs>
                  </a:gsLst>
                  <a:lin ang="5400000" scaled="0"/>
                </a:gradFill>
                <a:hlinkClick r:id="rId3"/>
              </a:rPr>
              <a:t>http://www.scsm.se/?p=853</a:t>
            </a:r>
            <a:endParaRPr lang="sv-SE" sz="2400" dirty="0">
              <a:gradFill>
                <a:gsLst>
                  <a:gs pos="2917">
                    <a:schemeClr val="tx1"/>
                  </a:gs>
                  <a:gs pos="30000">
                    <a:schemeClr val="tx1"/>
                  </a:gs>
                </a:gsLst>
                <a:lin ang="5400000" scaled="0"/>
              </a:gradFill>
            </a:endParaRPr>
          </a:p>
          <a:p>
            <a:pPr>
              <a:lnSpc>
                <a:spcPct val="90000"/>
              </a:lnSpc>
              <a:spcAft>
                <a:spcPts val="600"/>
              </a:spcAft>
            </a:pPr>
            <a:endParaRPr lang="en-US" sz="2400" dirty="0" smtClean="0">
              <a:gradFill>
                <a:gsLst>
                  <a:gs pos="2917">
                    <a:schemeClr val="tx1"/>
                  </a:gs>
                  <a:gs pos="30000">
                    <a:schemeClr val="tx1"/>
                  </a:gs>
                </a:gsLst>
                <a:lin ang="5400000" scaled="0"/>
              </a:gradFill>
            </a:endParaRPr>
          </a:p>
          <a:p>
            <a:pPr>
              <a:lnSpc>
                <a:spcPct val="90000"/>
              </a:lnSpc>
              <a:spcAft>
                <a:spcPts val="600"/>
              </a:spcAft>
            </a:pPr>
            <a:r>
              <a:rPr lang="en-US" sz="2400" dirty="0" smtClean="0">
                <a:gradFill>
                  <a:gsLst>
                    <a:gs pos="2917">
                      <a:schemeClr val="tx1"/>
                    </a:gs>
                    <a:gs pos="30000">
                      <a:schemeClr val="tx1"/>
                    </a:gs>
                  </a:gsLst>
                  <a:lin ang="5400000" scaled="0"/>
                </a:gradFill>
              </a:rPr>
              <a:t>How </a:t>
            </a:r>
            <a:r>
              <a:rPr lang="en-US" sz="2400" dirty="0">
                <a:gradFill>
                  <a:gsLst>
                    <a:gs pos="2917">
                      <a:schemeClr val="tx1"/>
                    </a:gs>
                    <a:gs pos="30000">
                      <a:schemeClr val="tx1"/>
                    </a:gs>
                  </a:gsLst>
                  <a:lin ang="5400000" scaled="0"/>
                </a:gradFill>
              </a:rPr>
              <a:t>to manually execute </a:t>
            </a:r>
            <a:r>
              <a:rPr lang="en-US" sz="2400" dirty="0" err="1">
                <a:gradFill>
                  <a:gsLst>
                    <a:gs pos="2917">
                      <a:schemeClr val="tx1"/>
                    </a:gs>
                    <a:gs pos="30000">
                      <a:schemeClr val="tx1"/>
                    </a:gs>
                  </a:gsLst>
                  <a:lin ang="5400000" scaled="0"/>
                </a:gradFill>
              </a:rPr>
              <a:t>WorkItem</a:t>
            </a:r>
            <a:r>
              <a:rPr lang="en-US" sz="2400" dirty="0">
                <a:gradFill>
                  <a:gsLst>
                    <a:gs pos="2917">
                      <a:schemeClr val="tx1"/>
                    </a:gs>
                    <a:gs pos="30000">
                      <a:schemeClr val="tx1"/>
                    </a:gs>
                  </a:gsLst>
                  <a:lin ang="5400000" scaled="0"/>
                </a:gradFill>
              </a:rPr>
              <a:t> Grooming in Service Manager</a:t>
            </a:r>
            <a:endParaRPr lang="sv-SE" sz="2400" dirty="0" smtClean="0">
              <a:gradFill>
                <a:gsLst>
                  <a:gs pos="2917">
                    <a:schemeClr val="tx1"/>
                  </a:gs>
                  <a:gs pos="30000">
                    <a:schemeClr val="tx1"/>
                  </a:gs>
                </a:gsLst>
                <a:lin ang="5400000" scaled="0"/>
              </a:gradFill>
            </a:endParaRPr>
          </a:p>
          <a:p>
            <a:pPr>
              <a:lnSpc>
                <a:spcPct val="90000"/>
              </a:lnSpc>
              <a:spcAft>
                <a:spcPts val="600"/>
              </a:spcAft>
            </a:pPr>
            <a:r>
              <a:rPr lang="sv-SE" sz="2400" dirty="0">
                <a:gradFill>
                  <a:gsLst>
                    <a:gs pos="2917">
                      <a:schemeClr val="tx1"/>
                    </a:gs>
                    <a:gs pos="30000">
                      <a:schemeClr val="tx1"/>
                    </a:gs>
                  </a:gsLst>
                  <a:lin ang="5400000" scaled="0"/>
                </a:gradFill>
                <a:hlinkClick r:id="rId4"/>
              </a:rPr>
              <a:t>http://</a:t>
            </a:r>
            <a:r>
              <a:rPr lang="sv-SE" sz="2400" dirty="0" smtClean="0">
                <a:gradFill>
                  <a:gsLst>
                    <a:gs pos="2917">
                      <a:schemeClr val="tx1"/>
                    </a:gs>
                    <a:gs pos="30000">
                      <a:schemeClr val="tx1"/>
                    </a:gs>
                  </a:gsLst>
                  <a:lin ang="5400000" scaled="0"/>
                </a:gradFill>
                <a:hlinkClick r:id="rId4"/>
              </a:rPr>
              <a:t>blogs.technet.com/b/mihai/archive/2012/12/12/how-to-manually-execute-workitem-grooming-in-service-manager.aspx</a:t>
            </a:r>
            <a:endParaRPr lang="sv-SE" sz="2400" dirty="0" smtClean="0">
              <a:gradFill>
                <a:gsLst>
                  <a:gs pos="2917">
                    <a:schemeClr val="tx1"/>
                  </a:gs>
                  <a:gs pos="30000">
                    <a:schemeClr val="tx1"/>
                  </a:gs>
                </a:gsLst>
                <a:lin ang="5400000" scaled="0"/>
              </a:gradFill>
            </a:endParaRPr>
          </a:p>
          <a:p>
            <a:pPr>
              <a:lnSpc>
                <a:spcPct val="90000"/>
              </a:lnSpc>
              <a:spcAft>
                <a:spcPts val="600"/>
              </a:spcAft>
            </a:pPr>
            <a:endParaRPr lang="sv-SE" sz="2400" dirty="0">
              <a:gradFill>
                <a:gsLst>
                  <a:gs pos="2917">
                    <a:schemeClr val="tx1"/>
                  </a:gs>
                  <a:gs pos="30000">
                    <a:schemeClr val="tx1"/>
                  </a:gs>
                </a:gsLst>
                <a:lin ang="5400000" scaled="0"/>
              </a:gradFill>
            </a:endParaRPr>
          </a:p>
          <a:p>
            <a:pPr>
              <a:lnSpc>
                <a:spcPct val="90000"/>
              </a:lnSpc>
              <a:spcAft>
                <a:spcPts val="600"/>
              </a:spcAft>
            </a:pPr>
            <a:r>
              <a:rPr lang="sv-SE" sz="2400" dirty="0" err="1" smtClean="0">
                <a:gradFill>
                  <a:gsLst>
                    <a:gs pos="2917">
                      <a:schemeClr val="tx1"/>
                    </a:gs>
                    <a:gs pos="30000">
                      <a:schemeClr val="tx1"/>
                    </a:gs>
                  </a:gsLst>
                  <a:lin ang="5400000" scaled="0"/>
                </a:gradFill>
              </a:rPr>
              <a:t>Modifying</a:t>
            </a:r>
            <a:r>
              <a:rPr lang="sv-SE" sz="2400" dirty="0" smtClean="0">
                <a:gradFill>
                  <a:gsLst>
                    <a:gs pos="2917">
                      <a:schemeClr val="tx1"/>
                    </a:gs>
                    <a:gs pos="30000">
                      <a:schemeClr val="tx1"/>
                    </a:gs>
                  </a:gsLst>
                  <a:lin ang="5400000" scaled="0"/>
                </a:gradFill>
              </a:rPr>
              <a:t> the </a:t>
            </a:r>
            <a:r>
              <a:rPr lang="sv-SE" sz="2400" dirty="0" err="1" smtClean="0">
                <a:gradFill>
                  <a:gsLst>
                    <a:gs pos="2917">
                      <a:schemeClr val="tx1"/>
                    </a:gs>
                    <a:gs pos="30000">
                      <a:schemeClr val="tx1"/>
                    </a:gs>
                  </a:gsLst>
                  <a:lin ang="5400000" scaled="0"/>
                </a:gradFill>
              </a:rPr>
              <a:t>batch</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size</a:t>
            </a:r>
            <a:r>
              <a:rPr lang="sv-SE" sz="2400" dirty="0" smtClean="0">
                <a:gradFill>
                  <a:gsLst>
                    <a:gs pos="2917">
                      <a:schemeClr val="tx1"/>
                    </a:gs>
                    <a:gs pos="30000">
                      <a:schemeClr val="tx1"/>
                    </a:gs>
                  </a:gsLst>
                  <a:lin ang="5400000" scaled="0"/>
                </a:gradFill>
              </a:rPr>
              <a:t> </a:t>
            </a:r>
            <a:r>
              <a:rPr lang="sv-SE" sz="2400" dirty="0" err="1" smtClean="0">
                <a:gradFill>
                  <a:gsLst>
                    <a:gs pos="2917">
                      <a:schemeClr val="tx1"/>
                    </a:gs>
                    <a:gs pos="30000">
                      <a:schemeClr val="tx1"/>
                    </a:gs>
                  </a:gsLst>
                  <a:lin ang="5400000" scaled="0"/>
                </a:gradFill>
              </a:rPr>
              <a:t>of</a:t>
            </a:r>
            <a:r>
              <a:rPr lang="sv-SE" sz="2400" dirty="0" smtClean="0">
                <a:gradFill>
                  <a:gsLst>
                    <a:gs pos="2917">
                      <a:schemeClr val="tx1"/>
                    </a:gs>
                    <a:gs pos="30000">
                      <a:schemeClr val="tx1"/>
                    </a:gs>
                  </a:gsLst>
                  <a:lin ang="5400000" scaled="0"/>
                </a:gradFill>
              </a:rPr>
              <a:t> AD and SCCM </a:t>
            </a:r>
            <a:r>
              <a:rPr lang="sv-SE" sz="2400" dirty="0" err="1" smtClean="0">
                <a:gradFill>
                  <a:gsLst>
                    <a:gs pos="2917">
                      <a:schemeClr val="tx1"/>
                    </a:gs>
                    <a:gs pos="30000">
                      <a:schemeClr val="tx1"/>
                    </a:gs>
                  </a:gsLst>
                  <a:lin ang="5400000" scaled="0"/>
                </a:gradFill>
              </a:rPr>
              <a:t>connector</a:t>
            </a:r>
            <a:endParaRPr lang="sv-SE" sz="2400" dirty="0" smtClean="0">
              <a:gradFill>
                <a:gsLst>
                  <a:gs pos="2917">
                    <a:schemeClr val="tx1"/>
                  </a:gs>
                  <a:gs pos="30000">
                    <a:schemeClr val="tx1"/>
                  </a:gs>
                </a:gsLst>
                <a:lin ang="5400000" scaled="0"/>
              </a:gradFill>
            </a:endParaRPr>
          </a:p>
          <a:p>
            <a:pPr>
              <a:lnSpc>
                <a:spcPct val="90000"/>
              </a:lnSpc>
              <a:spcAft>
                <a:spcPts val="600"/>
              </a:spcAft>
            </a:pPr>
            <a:r>
              <a:rPr lang="sv-SE" sz="2400" dirty="0">
                <a:gradFill>
                  <a:gsLst>
                    <a:gs pos="2917">
                      <a:schemeClr val="tx1"/>
                    </a:gs>
                    <a:gs pos="30000">
                      <a:schemeClr val="tx1"/>
                    </a:gs>
                  </a:gsLst>
                  <a:lin ang="5400000" scaled="0"/>
                </a:gradFill>
                <a:hlinkClick r:id="rId5"/>
              </a:rPr>
              <a:t>http://</a:t>
            </a:r>
            <a:r>
              <a:rPr lang="sv-SE" sz="2400" dirty="0" smtClean="0">
                <a:gradFill>
                  <a:gsLst>
                    <a:gs pos="2917">
                      <a:schemeClr val="tx1"/>
                    </a:gs>
                    <a:gs pos="30000">
                      <a:schemeClr val="tx1"/>
                    </a:gs>
                  </a:gsLst>
                  <a:lin ang="5400000" scaled="0"/>
                </a:gradFill>
                <a:hlinkClick r:id="rId5"/>
              </a:rPr>
              <a:t>blogs.technet.com/b/mihai/archive/2013/08/14/tweaking-the-ad-and-cm-connectors-in-service-manager-2012.aspx</a:t>
            </a:r>
            <a:endParaRPr lang="sv-SE" sz="2400" dirty="0" smtClean="0">
              <a:gradFill>
                <a:gsLst>
                  <a:gs pos="2917">
                    <a:schemeClr val="tx1"/>
                  </a:gs>
                  <a:gs pos="30000">
                    <a:schemeClr val="tx1"/>
                  </a:gs>
                </a:gsLst>
                <a:lin ang="5400000" scaled="0"/>
              </a:gradFill>
            </a:endParaRPr>
          </a:p>
          <a:p>
            <a:pPr>
              <a:lnSpc>
                <a:spcPct val="90000"/>
              </a:lnSpc>
              <a:spcAft>
                <a:spcPts val="600"/>
              </a:spcAft>
            </a:pPr>
            <a:endParaRPr lang="sv-SE" sz="2400" dirty="0">
              <a:gradFill>
                <a:gsLst>
                  <a:gs pos="2917">
                    <a:schemeClr val="tx1"/>
                  </a:gs>
                  <a:gs pos="30000">
                    <a:schemeClr val="tx1"/>
                  </a:gs>
                </a:gsLst>
                <a:lin ang="5400000" scaled="0"/>
              </a:gradFill>
            </a:endParaRPr>
          </a:p>
          <a:p>
            <a:pPr>
              <a:lnSpc>
                <a:spcPct val="90000"/>
              </a:lnSpc>
              <a:spcAft>
                <a:spcPts val="600"/>
              </a:spcAft>
            </a:pPr>
            <a:r>
              <a:rPr lang="sv-SE" sz="2400" dirty="0" err="1" smtClean="0">
                <a:gradFill>
                  <a:gsLst>
                    <a:gs pos="2917">
                      <a:schemeClr val="tx1"/>
                    </a:gs>
                    <a:gs pos="30000">
                      <a:schemeClr val="tx1"/>
                    </a:gs>
                  </a:gsLst>
                  <a:lin ang="5400000" scaled="0"/>
                </a:gradFill>
              </a:rPr>
              <a:t>Implied</a:t>
            </a:r>
            <a:r>
              <a:rPr lang="sv-SE" sz="2400" dirty="0" smtClean="0">
                <a:gradFill>
                  <a:gsLst>
                    <a:gs pos="2917">
                      <a:schemeClr val="tx1"/>
                    </a:gs>
                    <a:gs pos="30000">
                      <a:schemeClr val="tx1"/>
                    </a:gs>
                  </a:gsLst>
                  <a:lin ang="5400000" scaled="0"/>
                </a:gradFill>
              </a:rPr>
              <a:t> Permissions (</a:t>
            </a:r>
            <a:r>
              <a:rPr lang="sv-SE" sz="2400" dirty="0" err="1" smtClean="0">
                <a:gradFill>
                  <a:gsLst>
                    <a:gs pos="2917">
                      <a:schemeClr val="tx1"/>
                    </a:gs>
                    <a:gs pos="30000">
                      <a:schemeClr val="tx1"/>
                    </a:gs>
                  </a:gsLst>
                  <a:lin ang="5400000" scaled="0"/>
                </a:gradFill>
              </a:rPr>
              <a:t>incl</a:t>
            </a:r>
            <a:r>
              <a:rPr lang="sv-SE" sz="2400" dirty="0" smtClean="0">
                <a:gradFill>
                  <a:gsLst>
                    <a:gs pos="2917">
                      <a:schemeClr val="tx1"/>
                    </a:gs>
                    <a:gs pos="30000">
                      <a:schemeClr val="tx1"/>
                    </a:gs>
                  </a:gsLst>
                  <a:lin ang="5400000" scaled="0"/>
                </a:gradFill>
              </a:rPr>
              <a:t>. MP)</a:t>
            </a:r>
            <a:r>
              <a:rPr lang="sv-SE" sz="2400" dirty="0">
                <a:gradFill>
                  <a:gsLst>
                    <a:gs pos="2917">
                      <a:schemeClr val="tx1"/>
                    </a:gs>
                    <a:gs pos="30000">
                      <a:schemeClr val="tx1"/>
                    </a:gs>
                  </a:gsLst>
                  <a:lin ang="5400000" scaled="0"/>
                </a:gradFill>
              </a:rPr>
              <a:t/>
            </a:r>
            <a:br>
              <a:rPr lang="sv-SE" sz="2400" dirty="0">
                <a:gradFill>
                  <a:gsLst>
                    <a:gs pos="2917">
                      <a:schemeClr val="tx1"/>
                    </a:gs>
                    <a:gs pos="30000">
                      <a:schemeClr val="tx1"/>
                    </a:gs>
                  </a:gsLst>
                  <a:lin ang="5400000" scaled="0"/>
                </a:gradFill>
              </a:rPr>
            </a:br>
            <a:r>
              <a:rPr lang="sv-SE" sz="2400" dirty="0">
                <a:gradFill>
                  <a:gsLst>
                    <a:gs pos="2917">
                      <a:schemeClr val="tx1"/>
                    </a:gs>
                    <a:gs pos="30000">
                      <a:schemeClr val="tx1"/>
                    </a:gs>
                  </a:gsLst>
                  <a:lin ang="5400000" scaled="0"/>
                </a:gradFill>
                <a:hlinkClick r:id="rId6"/>
              </a:rPr>
              <a:t>http://</a:t>
            </a:r>
            <a:r>
              <a:rPr lang="sv-SE" sz="2400" dirty="0" smtClean="0">
                <a:gradFill>
                  <a:gsLst>
                    <a:gs pos="2917">
                      <a:schemeClr val="tx1"/>
                    </a:gs>
                    <a:gs pos="30000">
                      <a:schemeClr val="tx1"/>
                    </a:gs>
                  </a:gsLst>
                  <a:lin ang="5400000" scaled="0"/>
                </a:gradFill>
                <a:hlinkClick r:id="rId6"/>
              </a:rPr>
              <a:t>blogs.technet.com/b/servicemanager/archive/2014/03/19/improving-ad-connector-performance.aspx</a:t>
            </a:r>
            <a:endParaRPr lang="sv-SE"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29713248"/>
      </p:ext>
    </p:extLst>
  </p:cSld>
  <p:clrMapOvr>
    <a:masterClrMapping/>
  </p:clrMapOvr>
  <p:transition advTm="29133">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2926955"/>
          </a:xfrm>
        </p:spPr>
        <p:txBody>
          <a:bodyPr/>
          <a:lstStyle/>
          <a:p>
            <a:pPr lvl="0">
              <a:spcBef>
                <a:spcPts val="2400"/>
              </a:spcBef>
            </a:pPr>
            <a:r>
              <a:rPr lang="en-US" sz="3800" dirty="0" smtClean="0">
                <a:gradFill>
                  <a:gsLst>
                    <a:gs pos="1250">
                      <a:schemeClr val="tx1"/>
                    </a:gs>
                    <a:gs pos="100000">
                      <a:schemeClr val="tx1"/>
                    </a:gs>
                  </a:gsLst>
                  <a:lin ang="5400000" scaled="0"/>
                </a:gradFill>
              </a:rPr>
              <a:t>Breakout Sessions</a:t>
            </a:r>
          </a:p>
          <a:p>
            <a:pPr lvl="1"/>
            <a:r>
              <a:rPr lang="sv-SE" dirty="0">
                <a:solidFill>
                  <a:schemeClr val="tx1"/>
                </a:solidFill>
              </a:rPr>
              <a:t>DCIM-B332: </a:t>
            </a:r>
            <a:r>
              <a:rPr lang="sv-SE" dirty="0" err="1">
                <a:solidFill>
                  <a:schemeClr val="tx1"/>
                </a:solidFill>
              </a:rPr>
              <a:t>Bringing</a:t>
            </a:r>
            <a:r>
              <a:rPr lang="sv-SE" dirty="0">
                <a:solidFill>
                  <a:schemeClr val="tx1"/>
                </a:solidFill>
              </a:rPr>
              <a:t> ITSM </a:t>
            </a:r>
            <a:r>
              <a:rPr lang="sv-SE" dirty="0" err="1">
                <a:solidFill>
                  <a:schemeClr val="tx1"/>
                </a:solidFill>
              </a:rPr>
              <a:t>Capabilities</a:t>
            </a:r>
            <a:r>
              <a:rPr lang="sv-SE" dirty="0">
                <a:solidFill>
                  <a:schemeClr val="tx1"/>
                </a:solidFill>
              </a:rPr>
              <a:t> from System Center Service Manager to Windows Azure Pack</a:t>
            </a:r>
          </a:p>
          <a:p>
            <a:pPr lvl="1"/>
            <a:r>
              <a:rPr lang="sv-SE" dirty="0">
                <a:solidFill>
                  <a:schemeClr val="tx1"/>
                </a:solidFill>
              </a:rPr>
              <a:t>DCIM-B355: Microsoft System Center 2012 R2 Service Manager in the Hybrid </a:t>
            </a:r>
            <a:r>
              <a:rPr lang="sv-SE" dirty="0" smtClean="0">
                <a:solidFill>
                  <a:schemeClr val="tx1"/>
                </a:solidFill>
              </a:rPr>
              <a:t>Cloud</a:t>
            </a:r>
            <a:endParaRPr lang="en-US" sz="2200" dirty="0"/>
          </a:p>
          <a:p>
            <a:pPr lvl="1"/>
            <a:r>
              <a:rPr lang="en-US" dirty="0">
                <a:solidFill>
                  <a:schemeClr val="tx1"/>
                </a:solidFill>
              </a:rPr>
              <a:t>DCIM-B370: Transform Fortune 100 IT Organizations Using IT Service Management with Microsoft System Center 2012 R2 and Office365</a:t>
            </a:r>
            <a:endParaRPr lang="sv-SE" dirty="0">
              <a:solidFill>
                <a:schemeClr val="tx1"/>
              </a:solidFill>
            </a:endParaRPr>
          </a:p>
        </p:txBody>
      </p:sp>
      <p:sp>
        <p:nvSpPr>
          <p:cNvPr id="2" name="Title 1"/>
          <p:cNvSpPr>
            <a:spLocks noGrp="1"/>
          </p:cNvSpPr>
          <p:nvPr>
            <p:ph type="title"/>
          </p:nvPr>
        </p:nvSpPr>
        <p:spPr/>
        <p:txBody>
          <a:bodyPr/>
          <a:lstStyle/>
          <a:p>
            <a:r>
              <a:rPr lang="en-US" dirty="0" smtClean="0"/>
              <a:t>Related content</a:t>
            </a:r>
            <a:endParaRPr lang="en-US" dirty="0"/>
          </a:p>
        </p:txBody>
      </p:sp>
      <p:sp>
        <p:nvSpPr>
          <p:cNvPr id="9" name="Text Placeholder 7"/>
          <p:cNvSpPr txBox="1">
            <a:spLocks/>
          </p:cNvSpPr>
          <p:nvPr/>
        </p:nvSpPr>
        <p:spPr>
          <a:xfrm>
            <a:off x="262464" y="4073326"/>
            <a:ext cx="12070012" cy="2668423"/>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Labs</a:t>
            </a:r>
            <a:endParaRPr lang="en-US" sz="3800" dirty="0">
              <a:gradFill>
                <a:gsLst>
                  <a:gs pos="1250">
                    <a:schemeClr val="tx1"/>
                  </a:gs>
                  <a:gs pos="100000">
                    <a:schemeClr val="tx1"/>
                  </a:gs>
                </a:gsLst>
                <a:lin ang="5400000" scaled="0"/>
              </a:gradFill>
            </a:endParaRPr>
          </a:p>
          <a:p>
            <a:pPr lvl="1"/>
            <a:r>
              <a:rPr lang="en-US" dirty="0">
                <a:solidFill>
                  <a:schemeClr val="tx1"/>
                </a:solidFill>
              </a:rPr>
              <a:t>DCIM-IL306 Speed Lab! Microsoft System Center 2012 R2 Overview</a:t>
            </a:r>
          </a:p>
          <a:p>
            <a:pPr lvl="1"/>
            <a:r>
              <a:rPr lang="en-US" dirty="0">
                <a:solidFill>
                  <a:schemeClr val="tx1"/>
                </a:solidFill>
              </a:rPr>
              <a:t>DCIM-H203 Speed Lab! Microsoft System Center 2012 R2 Overview </a:t>
            </a:r>
          </a:p>
          <a:p>
            <a:pPr lvl="1"/>
            <a:r>
              <a:rPr lang="en-US" dirty="0">
                <a:solidFill>
                  <a:schemeClr val="tx1"/>
                </a:solidFill>
              </a:rPr>
              <a:t>DCIM-H312 IT Service Management with Microsoft System Center 2012 R2 Service Manager </a:t>
            </a:r>
          </a:p>
          <a:p>
            <a:pPr lvl="1"/>
            <a:r>
              <a:rPr lang="en-US" dirty="0">
                <a:solidFill>
                  <a:schemeClr val="tx1"/>
                </a:solidFill>
              </a:rPr>
              <a:t>DCIM-H313 Micro</a:t>
            </a:r>
            <a:r>
              <a:rPr lang="en-US" sz="2200" dirty="0">
                <a:gradFill>
                  <a:gsLst>
                    <a:gs pos="1250">
                      <a:schemeClr val="tx1"/>
                    </a:gs>
                    <a:gs pos="100000">
                      <a:schemeClr val="tx1"/>
                    </a:gs>
                  </a:gsLst>
                  <a:lin ang="5400000" scaled="0"/>
                </a:gradFill>
              </a:rPr>
              <a:t>soft System Center 2012 R2 Lab 4: IT Service Management </a:t>
            </a:r>
            <a:endParaRPr lang="en-US" sz="2200" dirty="0" smtClean="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2877275991"/>
      </p:ext>
    </p:extLst>
  </p:cSld>
  <p:clrMapOvr>
    <a:masterClrMapping/>
  </p:clrMapOvr>
  <p:transition spd="slow" advTm="34792">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9.07853E-9 L 2.26704E-6 -9.07853E-9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63" presetClass="path" presetSubtype="0" decel="100000" fill="hold" grpId="1" nodeType="withEffect">
                                  <p:stCondLst>
                                    <p:cond delay="250"/>
                                  </p:stCondLst>
                                  <p:childTnLst>
                                    <p:animMotion origin="layout" path="M -0.02412 -4.53926E-6 L -4.78683E-6 -4.53926E-6 " pathEditMode="relative" rAng="0" ptsTypes="AA">
                                      <p:cBhvr>
                                        <p:cTn id="14" dur="500" fill="hold"/>
                                        <p:tgtEl>
                                          <p:spTgt spid="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608723" y="5325803"/>
            <a:ext cx="6826870" cy="166822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a:xfrm>
            <a:off x="6023856" y="5619447"/>
            <a:ext cx="5996605" cy="1074924"/>
          </a:xfrm>
          <a:prstGeom prst="rect">
            <a:avLst/>
          </a:prstGeom>
        </p:spPr>
        <p:txBody>
          <a:bodyPr wrap="none">
            <a:spAutoFit/>
          </a:bodyPr>
          <a:lstStyle/>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Come Visit Us in the Microsoft Solutions Experience!</a:t>
            </a:r>
          </a:p>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Look for Datacenter and Infrastructure Management</a:t>
            </a:r>
            <a:br>
              <a:rPr lang="en-US" sz="2040" spc="-51" dirty="0">
                <a:solidFill>
                  <a:srgbClr val="FFFFFF"/>
                </a:solidFill>
              </a:rPr>
            </a:br>
            <a:r>
              <a:rPr lang="en-US" sz="2040" spc="-51" dirty="0" err="1">
                <a:solidFill>
                  <a:srgbClr val="FFFFFF"/>
                </a:solidFill>
              </a:rPr>
              <a:t>TechExpo</a:t>
            </a:r>
            <a:r>
              <a:rPr lang="en-US" sz="2040" spc="-51" dirty="0">
                <a:solidFill>
                  <a:srgbClr val="FFFFFF"/>
                </a:solidFill>
              </a:rPr>
              <a:t> Level 1 Hall CD</a:t>
            </a:r>
          </a:p>
        </p:txBody>
      </p:sp>
      <p:sp>
        <p:nvSpPr>
          <p:cNvPr id="5" name="Text Placeholder 4"/>
          <p:cNvSpPr>
            <a:spLocks noGrp="1"/>
          </p:cNvSpPr>
          <p:nvPr>
            <p:ph type="body" sz="quarter" idx="15"/>
          </p:nvPr>
        </p:nvSpPr>
        <p:spPr/>
        <p:txBody>
          <a:bodyPr/>
          <a:lstStyle/>
          <a:p>
            <a:pPr marL="0" indent="0">
              <a:buNone/>
            </a:pPr>
            <a:r>
              <a:rPr lang="en-US" sz="5399" dirty="0">
                <a:solidFill>
                  <a:schemeClr val="tx2"/>
                </a:solidFill>
                <a:latin typeface="Segoe UI Light" pitchFamily="34" charset="0"/>
              </a:rPr>
              <a:t>For More Information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458835" y="6354983"/>
            <a:ext cx="1569542" cy="336220"/>
          </a:xfrm>
          <a:prstGeom prst="rect">
            <a:avLst/>
          </a:prstGeom>
        </p:spPr>
      </p:pic>
      <p:grpSp>
        <p:nvGrpSpPr>
          <p:cNvPr id="8" name="Group 7"/>
          <p:cNvGrpSpPr/>
          <p:nvPr/>
        </p:nvGrpSpPr>
        <p:grpSpPr>
          <a:xfrm>
            <a:off x="561440" y="1516344"/>
            <a:ext cx="10298627" cy="753197"/>
            <a:chOff x="560638" y="980251"/>
            <a:chExt cx="10300088" cy="753303"/>
          </a:xfrm>
        </p:grpSpPr>
        <p:sp>
          <p:nvSpPr>
            <p:cNvPr id="2" name="Rectangle 1"/>
            <p:cNvSpPr/>
            <p:nvPr/>
          </p:nvSpPr>
          <p:spPr>
            <a:xfrm>
              <a:off x="5227637" y="1026130"/>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Windows Server 2012 R2</a:t>
              </a:r>
            </a:p>
            <a:p>
              <a:pPr defTabSz="932418"/>
              <a:r>
                <a:rPr lang="en-US" sz="1630" dirty="0">
                  <a:solidFill>
                    <a:srgbClr val="FFFFFF"/>
                  </a:solidFill>
                  <a:hlinkClick r:id="rId4"/>
                </a:rPr>
                <a:t>http://technet.microsoft.com/en-US/evalcenter/dn205286</a:t>
              </a:r>
              <a:endParaRPr lang="en-US" sz="1630" dirty="0">
                <a:solidFill>
                  <a:srgbClr val="FFFFFF"/>
                </a:solidFill>
              </a:endParaRPr>
            </a:p>
          </p:txBody>
        </p:sp>
        <p:sp>
          <p:nvSpPr>
            <p:cNvPr id="11" name="Freeform 9"/>
            <p:cNvSpPr>
              <a:spLocks noEditPoints="1"/>
            </p:cNvSpPr>
            <p:nvPr/>
          </p:nvSpPr>
          <p:spPr bwMode="black">
            <a:xfrm>
              <a:off x="4057092" y="1034078"/>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9" name="TextBox 18"/>
            <p:cNvSpPr txBox="1"/>
            <p:nvPr/>
          </p:nvSpPr>
          <p:spPr>
            <a:xfrm>
              <a:off x="560638" y="980251"/>
              <a:ext cx="35239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Windows Server</a:t>
              </a:r>
            </a:p>
          </p:txBody>
        </p:sp>
      </p:grpSp>
      <p:grpSp>
        <p:nvGrpSpPr>
          <p:cNvPr id="14" name="Group 13"/>
          <p:cNvGrpSpPr/>
          <p:nvPr/>
        </p:nvGrpSpPr>
        <p:grpSpPr>
          <a:xfrm>
            <a:off x="561440" y="4259156"/>
            <a:ext cx="10298627" cy="753197"/>
            <a:chOff x="560638" y="4716139"/>
            <a:chExt cx="10300088" cy="753303"/>
          </a:xfrm>
        </p:grpSpPr>
        <p:sp>
          <p:nvSpPr>
            <p:cNvPr id="20" name="Freeform 9"/>
            <p:cNvSpPr>
              <a:spLocks noEditPoints="1"/>
            </p:cNvSpPr>
            <p:nvPr/>
          </p:nvSpPr>
          <p:spPr bwMode="black">
            <a:xfrm>
              <a:off x="4057092" y="476996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21" name="TextBox 20"/>
            <p:cNvSpPr txBox="1"/>
            <p:nvPr/>
          </p:nvSpPr>
          <p:spPr>
            <a:xfrm>
              <a:off x="560638" y="4716139"/>
              <a:ext cx="32953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Microsoft Azure</a:t>
              </a:r>
            </a:p>
          </p:txBody>
        </p:sp>
        <p:sp>
          <p:nvSpPr>
            <p:cNvPr id="22" name="Rectangle 21"/>
            <p:cNvSpPr/>
            <p:nvPr/>
          </p:nvSpPr>
          <p:spPr>
            <a:xfrm>
              <a:off x="5227637" y="4771347"/>
              <a:ext cx="5633089" cy="644957"/>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Microsoft Azure</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dirty="0">
                  <a:solidFill>
                    <a:srgbClr val="000000"/>
                  </a:solidFill>
                  <a:hlinkClick r:id="rId5"/>
                </a:rPr>
                <a:t>http://azure.microsoft.com/en-us/</a:t>
              </a:r>
              <a:r>
                <a:rPr lang="en-US" sz="1632" dirty="0">
                  <a:solidFill>
                    <a:srgbClr val="000000"/>
                  </a:solidFill>
                </a:rPr>
                <a:t> </a:t>
              </a:r>
            </a:p>
          </p:txBody>
        </p:sp>
      </p:grpSp>
      <p:grpSp>
        <p:nvGrpSpPr>
          <p:cNvPr id="9" name="Group 8"/>
          <p:cNvGrpSpPr/>
          <p:nvPr/>
        </p:nvGrpSpPr>
        <p:grpSpPr>
          <a:xfrm>
            <a:off x="561440" y="2392083"/>
            <a:ext cx="10298627" cy="753197"/>
            <a:chOff x="560638" y="1761252"/>
            <a:chExt cx="10300088" cy="753303"/>
          </a:xfrm>
        </p:grpSpPr>
        <p:sp>
          <p:nvSpPr>
            <p:cNvPr id="12" name="Freeform 9"/>
            <p:cNvSpPr>
              <a:spLocks noEditPoints="1"/>
            </p:cNvSpPr>
            <p:nvPr/>
          </p:nvSpPr>
          <p:spPr bwMode="black">
            <a:xfrm>
              <a:off x="4057092" y="1815079"/>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3" name="TextBox 2"/>
            <p:cNvSpPr txBox="1"/>
            <p:nvPr/>
          </p:nvSpPr>
          <p:spPr>
            <a:xfrm>
              <a:off x="560638" y="1761252"/>
              <a:ext cx="33715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System Center</a:t>
              </a:r>
            </a:p>
          </p:txBody>
        </p:sp>
        <p:sp>
          <p:nvSpPr>
            <p:cNvPr id="24" name="Rectangle 23"/>
            <p:cNvSpPr/>
            <p:nvPr/>
          </p:nvSpPr>
          <p:spPr>
            <a:xfrm>
              <a:off x="5227637" y="1807131"/>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System Center 2012 R2</a:t>
              </a:r>
            </a:p>
            <a:p>
              <a:pPr defTabSz="932418"/>
              <a:r>
                <a:rPr lang="en-US" sz="1630" dirty="0">
                  <a:solidFill>
                    <a:srgbClr val="FFFFFF"/>
                  </a:solidFill>
                  <a:hlinkClick r:id="rId6"/>
                </a:rPr>
                <a:t>http://technet.microsoft.com/en-US/evalcenter/dn205295</a:t>
              </a:r>
              <a:endParaRPr lang="en-US" sz="1630" dirty="0">
                <a:solidFill>
                  <a:srgbClr val="FFFFFF"/>
                </a:solidFill>
              </a:endParaRPr>
            </a:p>
          </p:txBody>
        </p:sp>
      </p:grpSp>
      <p:grpSp>
        <p:nvGrpSpPr>
          <p:cNvPr id="10" name="Group 9"/>
          <p:cNvGrpSpPr/>
          <p:nvPr/>
        </p:nvGrpSpPr>
        <p:grpSpPr>
          <a:xfrm>
            <a:off x="561440" y="3267822"/>
            <a:ext cx="10298627" cy="875389"/>
            <a:chOff x="560638" y="2719400"/>
            <a:chExt cx="10300088" cy="875513"/>
          </a:xfrm>
        </p:grpSpPr>
        <p:sp>
          <p:nvSpPr>
            <p:cNvPr id="13" name="Freeform 9"/>
            <p:cNvSpPr>
              <a:spLocks noEditPoints="1"/>
            </p:cNvSpPr>
            <p:nvPr/>
          </p:nvSpPr>
          <p:spPr bwMode="black">
            <a:xfrm>
              <a:off x="4057092" y="2831031"/>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8" name="TextBox 17"/>
            <p:cNvSpPr txBox="1"/>
            <p:nvPr/>
          </p:nvSpPr>
          <p:spPr>
            <a:xfrm>
              <a:off x="560638" y="2777204"/>
              <a:ext cx="3295399" cy="753304"/>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Azure Pack</a:t>
              </a:r>
            </a:p>
          </p:txBody>
        </p:sp>
        <p:sp>
          <p:nvSpPr>
            <p:cNvPr id="25" name="Rectangle 24"/>
            <p:cNvSpPr/>
            <p:nvPr/>
          </p:nvSpPr>
          <p:spPr>
            <a:xfrm>
              <a:off x="5227637" y="2719400"/>
              <a:ext cx="5633089" cy="875513"/>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Azure Pack</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u="sng" dirty="0">
                  <a:solidFill>
                    <a:srgbClr val="FFFFFF"/>
                  </a:solidFill>
                  <a:hlinkClick r:id="rId7"/>
                </a:rPr>
                <a:t>http://www.microsoft.com/en-us/server-cloud/products/windows-azure-pack</a:t>
              </a:r>
              <a:endParaRPr lang="en-US" sz="1632" dirty="0">
                <a:solidFill>
                  <a:srgbClr val="000000"/>
                </a:solidFill>
              </a:endParaRPr>
            </a:p>
          </p:txBody>
        </p:sp>
      </p:grpSp>
    </p:spTree>
    <p:extLst>
      <p:ext uri="{BB962C8B-B14F-4D97-AF65-F5344CB8AC3E}">
        <p14:creationId xmlns:p14="http://schemas.microsoft.com/office/powerpoint/2010/main" val="135863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721679984"/>
      </p:ext>
    </p:extLst>
  </p:cSld>
  <p:clrMapOvr>
    <a:masterClrMapping/>
  </p:clrMapOvr>
  <p:transition spd="slow" advTm="21825">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advTm="114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advTm="13764">
    <p:pu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advTm="18389">
        <p:fade/>
      </p:transition>
    </mc:Choice>
    <mc:Fallback xmlns="">
      <p:transition spd="med" advTm="18389">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Processes</a:t>
            </a:r>
            <a:r>
              <a:rPr lang="sv-SE" dirty="0" smtClean="0"/>
              <a:t> – The </a:t>
            </a:r>
            <a:r>
              <a:rPr lang="sv-SE" dirty="0" err="1" smtClean="0"/>
              <a:t>core</a:t>
            </a:r>
            <a:r>
              <a:rPr lang="sv-SE" dirty="0" smtClean="0"/>
              <a:t> </a:t>
            </a:r>
            <a:r>
              <a:rPr lang="sv-SE" dirty="0" err="1" smtClean="0"/>
              <a:t>of</a:t>
            </a:r>
            <a:r>
              <a:rPr lang="sv-SE" dirty="0" smtClean="0"/>
              <a:t> Service Manager</a:t>
            </a:r>
            <a:endParaRPr lang="sv-SE" dirty="0"/>
          </a:p>
        </p:txBody>
      </p:sp>
      <p:sp>
        <p:nvSpPr>
          <p:cNvPr id="3" name="Text Placeholder 2"/>
          <p:cNvSpPr>
            <a:spLocks noGrp="1"/>
          </p:cNvSpPr>
          <p:nvPr>
            <p:ph type="body" sz="quarter" idx="11"/>
          </p:nvPr>
        </p:nvSpPr>
        <p:spPr>
          <a:xfrm>
            <a:off x="274639" y="1212849"/>
            <a:ext cx="11889564" cy="1631216"/>
          </a:xfrm>
        </p:spPr>
        <p:txBody>
          <a:bodyPr/>
          <a:lstStyle/>
          <a:p>
            <a:r>
              <a:rPr lang="sv-SE" dirty="0" smtClean="0"/>
              <a:t>”Service Manager </a:t>
            </a:r>
            <a:r>
              <a:rPr lang="sv-SE" dirty="0" err="1" smtClean="0"/>
              <a:t>doesn’t</a:t>
            </a:r>
            <a:r>
              <a:rPr lang="sv-SE" dirty="0" smtClean="0"/>
              <a:t> make a bad process </a:t>
            </a:r>
            <a:r>
              <a:rPr lang="sv-SE" dirty="0" err="1" smtClean="0"/>
              <a:t>any</a:t>
            </a:r>
            <a:r>
              <a:rPr lang="sv-SE" dirty="0" smtClean="0"/>
              <a:t> </a:t>
            </a:r>
            <a:r>
              <a:rPr lang="sv-SE" dirty="0" err="1" smtClean="0"/>
              <a:t>better</a:t>
            </a:r>
            <a:r>
              <a:rPr lang="sv-SE" dirty="0" smtClean="0"/>
              <a:t>”</a:t>
            </a:r>
            <a:endParaRPr lang="sv-SE" dirty="0"/>
          </a:p>
          <a:p>
            <a:pPr marL="371475" lvl="1" indent="-342900">
              <a:buFontTx/>
              <a:buChar char="-"/>
            </a:pPr>
            <a:endParaRPr lang="sv-SE" dirty="0"/>
          </a:p>
        </p:txBody>
      </p:sp>
      <p:pic>
        <p:nvPicPr>
          <p:cNvPr id="6" name="Picture 5"/>
          <p:cNvPicPr>
            <a:picLocks noChangeAspect="1"/>
          </p:cNvPicPr>
          <p:nvPr/>
        </p:nvPicPr>
        <p:blipFill>
          <a:blip r:embed="rId3"/>
          <a:stretch>
            <a:fillRect/>
          </a:stretch>
        </p:blipFill>
        <p:spPr>
          <a:xfrm>
            <a:off x="3841973" y="2593119"/>
            <a:ext cx="4752528" cy="3823661"/>
          </a:xfrm>
          <a:prstGeom prst="rect">
            <a:avLst/>
          </a:prstGeom>
        </p:spPr>
      </p:pic>
    </p:spTree>
    <p:extLst>
      <p:ext uri="{BB962C8B-B14F-4D97-AF65-F5344CB8AC3E}">
        <p14:creationId xmlns:p14="http://schemas.microsoft.com/office/powerpoint/2010/main" val="863315773"/>
      </p:ext>
    </p:extLst>
  </p:cSld>
  <p:clrMapOvr>
    <a:masterClrMapping/>
  </p:clrMapOvr>
  <p:transition advTm="240053">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Category</a:t>
            </a:r>
            <a:r>
              <a:rPr lang="sv-SE" dirty="0" smtClean="0"/>
              <a:t>/Area lists</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107721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smtClean="0"/>
              <a:t>The </a:t>
            </a:r>
            <a:r>
              <a:rPr lang="sv-SE" dirty="0" err="1" smtClean="0"/>
              <a:t>Category</a:t>
            </a:r>
            <a:r>
              <a:rPr lang="sv-SE" dirty="0"/>
              <a:t> </a:t>
            </a:r>
            <a:r>
              <a:rPr lang="sv-SE" dirty="0" smtClean="0"/>
              <a:t>and Area lists</a:t>
            </a:r>
          </a:p>
          <a:p>
            <a:pPr marL="371475" lvl="1" indent="-342900">
              <a:buFontTx/>
              <a:buChar char="-"/>
            </a:pPr>
            <a:endParaRPr lang="sv-SE" dirty="0"/>
          </a:p>
        </p:txBody>
      </p:sp>
      <p:pic>
        <p:nvPicPr>
          <p:cNvPr id="5" name="Picture 4"/>
          <p:cNvPicPr>
            <a:picLocks noChangeAspect="1"/>
          </p:cNvPicPr>
          <p:nvPr/>
        </p:nvPicPr>
        <p:blipFill>
          <a:blip r:embed="rId3"/>
          <a:stretch>
            <a:fillRect/>
          </a:stretch>
        </p:blipFill>
        <p:spPr>
          <a:xfrm>
            <a:off x="1736336" y="1998350"/>
            <a:ext cx="6120000" cy="4308397"/>
          </a:xfrm>
          <a:prstGeom prst="rect">
            <a:avLst/>
          </a:prstGeom>
        </p:spPr>
      </p:pic>
      <p:pic>
        <p:nvPicPr>
          <p:cNvPr id="6" name="Picture 5"/>
          <p:cNvPicPr>
            <a:picLocks noChangeAspect="1"/>
          </p:cNvPicPr>
          <p:nvPr/>
        </p:nvPicPr>
        <p:blipFill>
          <a:blip r:embed="rId4"/>
          <a:stretch>
            <a:fillRect/>
          </a:stretch>
        </p:blipFill>
        <p:spPr>
          <a:xfrm>
            <a:off x="4529838" y="2573100"/>
            <a:ext cx="6120000" cy="4236530"/>
          </a:xfrm>
          <a:prstGeom prst="rect">
            <a:avLst/>
          </a:prstGeom>
        </p:spPr>
      </p:pic>
    </p:spTree>
    <p:extLst>
      <p:ext uri="{BB962C8B-B14F-4D97-AF65-F5344CB8AC3E}">
        <p14:creationId xmlns:p14="http://schemas.microsoft.com/office/powerpoint/2010/main" val="1660877817"/>
      </p:ext>
    </p:extLst>
  </p:cSld>
  <p:clrMapOvr>
    <a:masterClrMapping/>
  </p:clrMapOvr>
  <p:transition advTm="71454">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Category</a:t>
            </a:r>
            <a:r>
              <a:rPr lang="sv-SE" dirty="0" smtClean="0"/>
              <a:t>/Area - an </a:t>
            </a:r>
            <a:r>
              <a:rPr lang="sv-SE" dirty="0" err="1" smtClean="0"/>
              <a:t>example</a:t>
            </a:r>
            <a:r>
              <a:rPr lang="sv-SE" dirty="0" smtClean="0"/>
              <a:t> </a:t>
            </a:r>
            <a:r>
              <a:rPr lang="sv-SE" dirty="0" err="1" smtClean="0"/>
              <a:t>of</a:t>
            </a:r>
            <a:r>
              <a:rPr lang="sv-SE" dirty="0" smtClean="0"/>
              <a:t> a </a:t>
            </a:r>
            <a:r>
              <a:rPr lang="sv-SE" dirty="0" err="1" smtClean="0"/>
              <a:t>Don’t</a:t>
            </a:r>
            <a:r>
              <a:rPr lang="sv-SE" dirty="0" smtClean="0"/>
              <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graphicFrame>
        <p:nvGraphicFramePr>
          <p:cNvPr id="22" name="Chart 21"/>
          <p:cNvGraphicFramePr/>
          <p:nvPr>
            <p:extLst>
              <p:ext uri="{D42A27DB-BD31-4B8C-83A1-F6EECF244321}">
                <p14:modId xmlns:p14="http://schemas.microsoft.com/office/powerpoint/2010/main" val="19748454"/>
              </p:ext>
            </p:extLst>
          </p:nvPr>
        </p:nvGraphicFramePr>
        <p:xfrm>
          <a:off x="457199" y="1222550"/>
          <a:ext cx="11522075" cy="5527322"/>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p:cNvSpPr txBox="1"/>
          <p:nvPr/>
        </p:nvSpPr>
        <p:spPr>
          <a:xfrm>
            <a:off x="274639" y="1697062"/>
            <a:ext cx="3744316" cy="2111347"/>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sv-SE" sz="2000" dirty="0" smtClean="0">
                <a:gradFill>
                  <a:gsLst>
                    <a:gs pos="2917">
                      <a:schemeClr val="tx1"/>
                    </a:gs>
                    <a:gs pos="30000">
                      <a:schemeClr val="tx1"/>
                    </a:gs>
                  </a:gsLst>
                  <a:lin ang="5400000" scaled="0"/>
                </a:gradFill>
              </a:rPr>
              <a:t>284 </a:t>
            </a:r>
            <a:r>
              <a:rPr lang="sv-SE" sz="2000" dirty="0" err="1" smtClean="0">
                <a:gradFill>
                  <a:gsLst>
                    <a:gs pos="2917">
                      <a:schemeClr val="tx1"/>
                    </a:gs>
                    <a:gs pos="30000">
                      <a:schemeClr val="tx1"/>
                    </a:gs>
                  </a:gsLst>
                  <a:lin ang="5400000" scaled="0"/>
                </a:gradFill>
              </a:rPr>
              <a:t>Categories</a:t>
            </a:r>
            <a:endParaRPr lang="sv-SE" sz="20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sv-SE" sz="2000" dirty="0" smtClean="0">
                <a:gradFill>
                  <a:gsLst>
                    <a:gs pos="2917">
                      <a:schemeClr val="tx1"/>
                    </a:gs>
                    <a:gs pos="30000">
                      <a:schemeClr val="tx1"/>
                    </a:gs>
                  </a:gsLst>
                  <a:lin ang="5400000" scaled="0"/>
                </a:gradFill>
              </a:rPr>
              <a:t>88 </a:t>
            </a:r>
            <a:r>
              <a:rPr lang="sv-SE" sz="2000" dirty="0" err="1" smtClean="0">
                <a:gradFill>
                  <a:gsLst>
                    <a:gs pos="2917">
                      <a:schemeClr val="tx1"/>
                    </a:gs>
                    <a:gs pos="30000">
                      <a:schemeClr val="tx1"/>
                    </a:gs>
                  </a:gsLst>
                  <a:lin ang="5400000" scaled="0"/>
                </a:gradFill>
              </a:rPr>
              <a:t>of</a:t>
            </a:r>
            <a:r>
              <a:rPr lang="sv-SE" sz="2000" dirty="0" smtClean="0">
                <a:gradFill>
                  <a:gsLst>
                    <a:gs pos="2917">
                      <a:schemeClr val="tx1"/>
                    </a:gs>
                    <a:gs pos="30000">
                      <a:schemeClr val="tx1"/>
                    </a:gs>
                  </a:gsLst>
                  <a:lin ang="5400000" scaled="0"/>
                </a:gradFill>
              </a:rPr>
              <a:t> </a:t>
            </a:r>
            <a:r>
              <a:rPr lang="sv-SE" sz="2000" dirty="0" err="1" smtClean="0">
                <a:gradFill>
                  <a:gsLst>
                    <a:gs pos="2917">
                      <a:schemeClr val="tx1"/>
                    </a:gs>
                    <a:gs pos="30000">
                      <a:schemeClr val="tx1"/>
                    </a:gs>
                  </a:gsLst>
                  <a:lin ang="5400000" scaled="0"/>
                </a:gradFill>
              </a:rPr>
              <a:t>these</a:t>
            </a:r>
            <a:r>
              <a:rPr lang="sv-SE" sz="2000" dirty="0" smtClean="0">
                <a:gradFill>
                  <a:gsLst>
                    <a:gs pos="2917">
                      <a:schemeClr val="tx1"/>
                    </a:gs>
                    <a:gs pos="30000">
                      <a:schemeClr val="tx1"/>
                    </a:gs>
                  </a:gsLst>
                  <a:lin ang="5400000" scaled="0"/>
                </a:gradFill>
              </a:rPr>
              <a:t> </a:t>
            </a:r>
            <a:r>
              <a:rPr lang="sv-SE" sz="2000" dirty="0" err="1" smtClean="0">
                <a:gradFill>
                  <a:gsLst>
                    <a:gs pos="2917">
                      <a:schemeClr val="tx1"/>
                    </a:gs>
                    <a:gs pos="30000">
                      <a:schemeClr val="tx1"/>
                    </a:gs>
                  </a:gsLst>
                  <a:lin ang="5400000" scaled="0"/>
                </a:gradFill>
              </a:rPr>
              <a:t>were</a:t>
            </a:r>
            <a:r>
              <a:rPr lang="sv-SE" sz="2000" dirty="0" smtClean="0">
                <a:gradFill>
                  <a:gsLst>
                    <a:gs pos="2917">
                      <a:schemeClr val="tx1"/>
                    </a:gs>
                    <a:gs pos="30000">
                      <a:schemeClr val="tx1"/>
                    </a:gs>
                  </a:gsLst>
                  <a:lin ang="5400000" scaled="0"/>
                </a:gradFill>
              </a:rPr>
              <a:t> </a:t>
            </a:r>
            <a:r>
              <a:rPr lang="sv-SE" sz="2000" dirty="0" err="1" smtClean="0">
                <a:gradFill>
                  <a:gsLst>
                    <a:gs pos="2917">
                      <a:schemeClr val="tx1"/>
                    </a:gs>
                    <a:gs pos="30000">
                      <a:schemeClr val="tx1"/>
                    </a:gs>
                  </a:gsLst>
                  <a:lin ang="5400000" scaled="0"/>
                </a:gradFill>
              </a:rPr>
              <a:t>used</a:t>
            </a:r>
            <a:r>
              <a:rPr lang="sv-SE" sz="2000" dirty="0" smtClean="0">
                <a:gradFill>
                  <a:gsLst>
                    <a:gs pos="2917">
                      <a:schemeClr val="tx1"/>
                    </a:gs>
                    <a:gs pos="30000">
                      <a:schemeClr val="tx1"/>
                    </a:gs>
                  </a:gsLst>
                  <a:lin ang="5400000" scaled="0"/>
                </a:gradFill>
              </a:rPr>
              <a:t> less </a:t>
            </a:r>
            <a:r>
              <a:rPr lang="sv-SE" sz="2000" dirty="0" err="1" smtClean="0">
                <a:gradFill>
                  <a:gsLst>
                    <a:gs pos="2917">
                      <a:schemeClr val="tx1"/>
                    </a:gs>
                    <a:gs pos="30000">
                      <a:schemeClr val="tx1"/>
                    </a:gs>
                  </a:gsLst>
                  <a:lin ang="5400000" scaled="0"/>
                </a:gradFill>
              </a:rPr>
              <a:t>than</a:t>
            </a:r>
            <a:r>
              <a:rPr lang="sv-SE" sz="2000" dirty="0" smtClean="0">
                <a:gradFill>
                  <a:gsLst>
                    <a:gs pos="2917">
                      <a:schemeClr val="tx1"/>
                    </a:gs>
                    <a:gs pos="30000">
                      <a:schemeClr val="tx1"/>
                    </a:gs>
                  </a:gsLst>
                  <a:lin ang="5400000" scaled="0"/>
                </a:gradFill>
              </a:rPr>
              <a:t> 10 </a:t>
            </a:r>
            <a:r>
              <a:rPr lang="sv-SE" sz="2000" dirty="0" err="1" smtClean="0">
                <a:gradFill>
                  <a:gsLst>
                    <a:gs pos="2917">
                      <a:schemeClr val="tx1"/>
                    </a:gs>
                    <a:gs pos="30000">
                      <a:schemeClr val="tx1"/>
                    </a:gs>
                  </a:gsLst>
                  <a:lin ang="5400000" scaled="0"/>
                </a:gradFill>
              </a:rPr>
              <a:t>times</a:t>
            </a:r>
            <a:r>
              <a:rPr lang="sv-SE" sz="2000" dirty="0" smtClean="0">
                <a:gradFill>
                  <a:gsLst>
                    <a:gs pos="2917">
                      <a:schemeClr val="tx1"/>
                    </a:gs>
                    <a:gs pos="30000">
                      <a:schemeClr val="tx1"/>
                    </a:gs>
                  </a:gsLst>
                  <a:lin ang="5400000" scaled="0"/>
                </a:gradFill>
              </a:rPr>
              <a:t> a </a:t>
            </a:r>
            <a:r>
              <a:rPr lang="sv-SE" sz="2000" dirty="0" err="1" smtClean="0">
                <a:gradFill>
                  <a:gsLst>
                    <a:gs pos="2917">
                      <a:schemeClr val="tx1"/>
                    </a:gs>
                    <a:gs pos="30000">
                      <a:schemeClr val="tx1"/>
                    </a:gs>
                  </a:gsLst>
                  <a:lin ang="5400000" scaled="0"/>
                </a:gradFill>
              </a:rPr>
              <a:t>year</a:t>
            </a:r>
            <a:endParaRPr lang="sv-SE" sz="20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sv-SE" sz="2000" dirty="0" smtClean="0">
                <a:gradFill>
                  <a:gsLst>
                    <a:gs pos="2917">
                      <a:schemeClr val="tx1"/>
                    </a:gs>
                    <a:gs pos="30000">
                      <a:schemeClr val="tx1"/>
                    </a:gs>
                  </a:gsLst>
                  <a:lin ang="5400000" scaled="0"/>
                </a:gradFill>
              </a:rPr>
              <a:t>The </a:t>
            </a:r>
            <a:r>
              <a:rPr lang="sv-SE" sz="2000" dirty="0" err="1" smtClean="0">
                <a:gradFill>
                  <a:gsLst>
                    <a:gs pos="2917">
                      <a:schemeClr val="tx1"/>
                    </a:gs>
                    <a:gs pos="30000">
                      <a:schemeClr val="tx1"/>
                    </a:gs>
                  </a:gsLst>
                  <a:lin ang="5400000" scaled="0"/>
                </a:gradFill>
              </a:rPr>
              <a:t>top</a:t>
            </a:r>
            <a:r>
              <a:rPr lang="sv-SE" sz="2000" dirty="0" smtClean="0">
                <a:gradFill>
                  <a:gsLst>
                    <a:gs pos="2917">
                      <a:schemeClr val="tx1"/>
                    </a:gs>
                    <a:gs pos="30000">
                      <a:schemeClr val="tx1"/>
                    </a:gs>
                  </a:gsLst>
                  <a:lin ang="5400000" scaled="0"/>
                </a:gradFill>
              </a:rPr>
              <a:t> 9 </a:t>
            </a:r>
            <a:r>
              <a:rPr lang="sv-SE" sz="2000" dirty="0" err="1" smtClean="0">
                <a:gradFill>
                  <a:gsLst>
                    <a:gs pos="2917">
                      <a:schemeClr val="tx1"/>
                    </a:gs>
                    <a:gs pos="30000">
                      <a:schemeClr val="tx1"/>
                    </a:gs>
                  </a:gsLst>
                  <a:lin ang="5400000" scaled="0"/>
                </a:gradFill>
              </a:rPr>
              <a:t>items</a:t>
            </a:r>
            <a:r>
              <a:rPr lang="sv-SE" sz="2000" dirty="0" smtClean="0">
                <a:gradFill>
                  <a:gsLst>
                    <a:gs pos="2917">
                      <a:schemeClr val="tx1"/>
                    </a:gs>
                    <a:gs pos="30000">
                      <a:schemeClr val="tx1"/>
                    </a:gs>
                  </a:gsLst>
                  <a:lin ang="5400000" scaled="0"/>
                </a:gradFill>
              </a:rPr>
              <a:t> </a:t>
            </a:r>
            <a:r>
              <a:rPr lang="sv-SE" sz="2000" dirty="0" err="1" smtClean="0">
                <a:gradFill>
                  <a:gsLst>
                    <a:gs pos="2917">
                      <a:schemeClr val="tx1"/>
                    </a:gs>
                    <a:gs pos="30000">
                      <a:schemeClr val="tx1"/>
                    </a:gs>
                  </a:gsLst>
                  <a:lin ang="5400000" scaled="0"/>
                </a:gradFill>
              </a:rPr>
              <a:t>represented</a:t>
            </a:r>
            <a:r>
              <a:rPr lang="sv-SE" sz="2000" dirty="0" smtClean="0">
                <a:gradFill>
                  <a:gsLst>
                    <a:gs pos="2917">
                      <a:schemeClr val="tx1"/>
                    </a:gs>
                    <a:gs pos="30000">
                      <a:schemeClr val="tx1"/>
                    </a:gs>
                  </a:gsLst>
                  <a:lin ang="5400000" scaled="0"/>
                </a:gradFill>
              </a:rPr>
              <a:t> 75% </a:t>
            </a:r>
            <a:r>
              <a:rPr lang="sv-SE" sz="2000" dirty="0" err="1" smtClean="0">
                <a:gradFill>
                  <a:gsLst>
                    <a:gs pos="2917">
                      <a:schemeClr val="tx1"/>
                    </a:gs>
                    <a:gs pos="30000">
                      <a:schemeClr val="tx1"/>
                    </a:gs>
                  </a:gsLst>
                  <a:lin ang="5400000" scaled="0"/>
                </a:gradFill>
              </a:rPr>
              <a:t>of</a:t>
            </a:r>
            <a:r>
              <a:rPr lang="sv-SE" sz="2000" dirty="0" smtClean="0">
                <a:gradFill>
                  <a:gsLst>
                    <a:gs pos="2917">
                      <a:schemeClr val="tx1"/>
                    </a:gs>
                    <a:gs pos="30000">
                      <a:schemeClr val="tx1"/>
                    </a:gs>
                  </a:gsLst>
                  <a:lin ang="5400000" scaled="0"/>
                </a:gradFill>
              </a:rPr>
              <a:t> all Incidents</a:t>
            </a:r>
          </a:p>
        </p:txBody>
      </p:sp>
    </p:spTree>
    <p:extLst>
      <p:ext uri="{BB962C8B-B14F-4D97-AF65-F5344CB8AC3E}">
        <p14:creationId xmlns:p14="http://schemas.microsoft.com/office/powerpoint/2010/main" val="4117080041"/>
      </p:ext>
    </p:extLst>
  </p:cSld>
  <p:clrMapOvr>
    <a:masterClrMapping/>
  </p:clrMapOvr>
  <p:transition advTm="19235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Category</a:t>
            </a:r>
            <a:r>
              <a:rPr lang="sv-SE" dirty="0" smtClean="0"/>
              <a:t>/Area – My </a:t>
            </a:r>
            <a:r>
              <a:rPr lang="sv-SE" dirty="0" err="1" smtClean="0"/>
              <a:t>Do’s</a:t>
            </a:r>
            <a:r>
              <a:rPr lang="sv-SE" dirty="0" smtClean="0"/>
              <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2769989"/>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smtClean="0"/>
              <a:t>The </a:t>
            </a:r>
            <a:r>
              <a:rPr lang="sv-SE" dirty="0" err="1" smtClean="0"/>
              <a:t>Category</a:t>
            </a:r>
            <a:r>
              <a:rPr lang="sv-SE" dirty="0"/>
              <a:t> </a:t>
            </a:r>
            <a:r>
              <a:rPr lang="sv-SE" dirty="0" smtClean="0"/>
              <a:t>and Area lists</a:t>
            </a:r>
            <a:endParaRPr lang="sv-SE" dirty="0"/>
          </a:p>
          <a:p>
            <a:pPr marL="600075" lvl="1" indent="-571500">
              <a:buFontTx/>
              <a:buChar char="-"/>
            </a:pPr>
            <a:endParaRPr lang="sv-SE" dirty="0" smtClean="0"/>
          </a:p>
          <a:p>
            <a:pPr marL="600075" lvl="1" indent="-571500">
              <a:buFontTx/>
              <a:buChar char="-"/>
            </a:pPr>
            <a:r>
              <a:rPr lang="sv-SE" dirty="0" err="1" smtClean="0"/>
              <a:t>Keep</a:t>
            </a:r>
            <a:r>
              <a:rPr lang="sv-SE" dirty="0" smtClean="0"/>
              <a:t> the list short, </a:t>
            </a:r>
            <a:r>
              <a:rPr lang="sv-SE" dirty="0" err="1" smtClean="0"/>
              <a:t>around</a:t>
            </a:r>
            <a:r>
              <a:rPr lang="sv-SE" dirty="0" smtClean="0"/>
              <a:t> 10 list </a:t>
            </a:r>
            <a:r>
              <a:rPr lang="sv-SE" dirty="0" err="1" smtClean="0"/>
              <a:t>items</a:t>
            </a:r>
            <a:endParaRPr lang="sv-SE" dirty="0" smtClean="0"/>
          </a:p>
          <a:p>
            <a:pPr marL="795338" lvl="2" indent="-571500">
              <a:buFontTx/>
              <a:buChar char="-"/>
            </a:pPr>
            <a:r>
              <a:rPr lang="sv-SE" dirty="0" smtClean="0"/>
              <a:t>Child </a:t>
            </a:r>
            <a:r>
              <a:rPr lang="sv-SE" dirty="0" err="1" smtClean="0"/>
              <a:t>items</a:t>
            </a:r>
            <a:r>
              <a:rPr lang="sv-SE" dirty="0" smtClean="0"/>
              <a:t> is ok, </a:t>
            </a:r>
            <a:r>
              <a:rPr lang="sv-SE" dirty="0" err="1" smtClean="0"/>
              <a:t>but</a:t>
            </a:r>
            <a:r>
              <a:rPr lang="sv-SE" dirty="0" smtClean="0"/>
              <a:t> </a:t>
            </a:r>
            <a:r>
              <a:rPr lang="sv-SE" dirty="0" err="1" smtClean="0"/>
              <a:t>don’t</a:t>
            </a:r>
            <a:r>
              <a:rPr lang="sv-SE" dirty="0" smtClean="0"/>
              <a:t> over do it</a:t>
            </a:r>
          </a:p>
          <a:p>
            <a:pPr marL="600075" lvl="1" indent="-571500">
              <a:buFontTx/>
              <a:buChar char="-"/>
            </a:pPr>
            <a:r>
              <a:rPr lang="sv-SE" dirty="0"/>
              <a:t>To get the </a:t>
            </a:r>
            <a:r>
              <a:rPr lang="sv-SE" dirty="0" err="1"/>
              <a:t>whole</a:t>
            </a:r>
            <a:r>
              <a:rPr lang="sv-SE" dirty="0"/>
              <a:t> </a:t>
            </a:r>
            <a:r>
              <a:rPr lang="sv-SE" dirty="0" err="1"/>
              <a:t>picture</a:t>
            </a:r>
            <a:r>
              <a:rPr lang="sv-SE" dirty="0"/>
              <a:t>, </a:t>
            </a:r>
            <a:r>
              <a:rPr lang="sv-SE" dirty="0" err="1"/>
              <a:t>combine</a:t>
            </a:r>
            <a:r>
              <a:rPr lang="sv-SE" dirty="0"/>
              <a:t> </a:t>
            </a:r>
            <a:r>
              <a:rPr lang="sv-SE" dirty="0" err="1"/>
              <a:t>Category</a:t>
            </a:r>
            <a:r>
              <a:rPr lang="sv-SE" dirty="0"/>
              <a:t>/Area </a:t>
            </a:r>
            <a:r>
              <a:rPr lang="sv-SE" dirty="0" err="1"/>
              <a:t>with</a:t>
            </a:r>
            <a:r>
              <a:rPr lang="sv-SE" dirty="0"/>
              <a:t> </a:t>
            </a:r>
            <a:r>
              <a:rPr lang="sv-SE" dirty="0" err="1"/>
              <a:t>Affected</a:t>
            </a:r>
            <a:r>
              <a:rPr lang="sv-SE" dirty="0"/>
              <a:t> CI/Services</a:t>
            </a:r>
          </a:p>
          <a:p>
            <a:pPr marL="600075" lvl="1" indent="-571500">
              <a:buFontTx/>
              <a:buChar char="-"/>
            </a:pPr>
            <a:r>
              <a:rPr lang="sv-SE" dirty="0" err="1" smtClean="0"/>
              <a:t>Avoid</a:t>
            </a:r>
            <a:r>
              <a:rPr lang="sv-SE" dirty="0" smtClean="0"/>
              <a:t> </a:t>
            </a:r>
            <a:r>
              <a:rPr lang="sv-SE" dirty="0" err="1" smtClean="0"/>
              <a:t>using</a:t>
            </a:r>
            <a:r>
              <a:rPr lang="sv-SE" dirty="0" smtClean="0"/>
              <a:t> ”</a:t>
            </a:r>
            <a:r>
              <a:rPr lang="sv-SE" dirty="0" err="1" smtClean="0"/>
              <a:t>Other</a:t>
            </a:r>
            <a:r>
              <a:rPr lang="sv-SE" dirty="0" smtClean="0"/>
              <a:t>” as a list item</a:t>
            </a:r>
            <a:endParaRPr lang="sv-SE" dirty="0"/>
          </a:p>
          <a:p>
            <a:pPr marL="600075" lvl="1" indent="-571500">
              <a:buFontTx/>
              <a:buChar char="-"/>
            </a:pPr>
            <a:r>
              <a:rPr lang="sv-SE" dirty="0" smtClean="0"/>
              <a:t>Try to </a:t>
            </a:r>
            <a:r>
              <a:rPr lang="sv-SE" dirty="0" err="1" smtClean="0"/>
              <a:t>use</a:t>
            </a:r>
            <a:r>
              <a:rPr lang="sv-SE" dirty="0" smtClean="0"/>
              <a:t> the same </a:t>
            </a:r>
            <a:r>
              <a:rPr lang="sv-SE" dirty="0" err="1" smtClean="0"/>
              <a:t>base</a:t>
            </a:r>
            <a:r>
              <a:rPr lang="sv-SE" dirty="0" smtClean="0"/>
              <a:t> list in all </a:t>
            </a:r>
            <a:r>
              <a:rPr lang="sv-SE" dirty="0" err="1" smtClean="0"/>
              <a:t>processes</a:t>
            </a:r>
            <a:endParaRPr lang="sv-SE" dirty="0" smtClean="0"/>
          </a:p>
        </p:txBody>
      </p:sp>
    </p:spTree>
    <p:extLst>
      <p:ext uri="{BB962C8B-B14F-4D97-AF65-F5344CB8AC3E}">
        <p14:creationId xmlns:p14="http://schemas.microsoft.com/office/powerpoint/2010/main" val="1227058540"/>
      </p:ext>
    </p:extLst>
  </p:cSld>
  <p:clrMapOvr>
    <a:masterClrMapping/>
  </p:clrMapOvr>
  <p:transition advTm="159075">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Working</a:t>
            </a:r>
            <a:r>
              <a:rPr lang="sv-SE" dirty="0" smtClean="0"/>
              <a:t> </a:t>
            </a:r>
            <a:r>
              <a:rPr lang="sv-SE" dirty="0" err="1" smtClean="0"/>
              <a:t>with</a:t>
            </a:r>
            <a:r>
              <a:rPr lang="sv-SE" dirty="0" smtClean="0"/>
              <a:t> </a:t>
            </a:r>
            <a:r>
              <a:rPr lang="sv-SE" dirty="0" err="1" smtClean="0"/>
              <a:t>workflows</a:t>
            </a:r>
            <a:r>
              <a:rPr lang="sv-SE" dirty="0" smtClean="0"/>
              <a:t> and </a:t>
            </a:r>
            <a:r>
              <a:rPr lang="sv-SE" dirty="0" err="1" smtClean="0"/>
              <a:t>subscriptions</a:t>
            </a:r>
            <a:r>
              <a:rPr lang="sv-SE" dirty="0" smtClean="0"/>
              <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107721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smtClean="0"/>
              <a:t>The </a:t>
            </a:r>
            <a:r>
              <a:rPr lang="sv-SE" dirty="0" err="1" smtClean="0"/>
              <a:t>importance</a:t>
            </a:r>
            <a:r>
              <a:rPr lang="sv-SE" dirty="0" smtClean="0"/>
              <a:t> </a:t>
            </a:r>
            <a:r>
              <a:rPr lang="sv-SE" dirty="0" err="1" smtClean="0"/>
              <a:t>of</a:t>
            </a:r>
            <a:r>
              <a:rPr lang="sv-SE" dirty="0" smtClean="0"/>
              <a:t> </a:t>
            </a:r>
            <a:r>
              <a:rPr lang="sv-SE" dirty="0" err="1" smtClean="0"/>
              <a:t>using</a:t>
            </a:r>
            <a:r>
              <a:rPr lang="sv-SE" dirty="0" smtClean="0"/>
              <a:t> a ”tight </a:t>
            </a:r>
            <a:r>
              <a:rPr lang="sv-SE" dirty="0" err="1" smtClean="0"/>
              <a:t>criteria</a:t>
            </a:r>
            <a:r>
              <a:rPr lang="sv-SE" dirty="0" smtClean="0"/>
              <a:t>” – The </a:t>
            </a:r>
            <a:r>
              <a:rPr lang="sv-SE" dirty="0" err="1" smtClean="0"/>
              <a:t>Don’t</a:t>
            </a:r>
            <a:endParaRPr lang="sv-SE" dirty="0" smtClean="0"/>
          </a:p>
          <a:p>
            <a:pPr marL="371475" lvl="1" indent="-342900">
              <a:buFontTx/>
              <a:buChar char="-"/>
            </a:pPr>
            <a:endParaRPr lang="sv-SE" dirty="0"/>
          </a:p>
        </p:txBody>
      </p:sp>
      <p:pic>
        <p:nvPicPr>
          <p:cNvPr id="8" name="Picture 7"/>
          <p:cNvPicPr>
            <a:picLocks noChangeAspect="1"/>
          </p:cNvPicPr>
          <p:nvPr/>
        </p:nvPicPr>
        <p:blipFill>
          <a:blip r:embed="rId4"/>
          <a:stretch>
            <a:fillRect/>
          </a:stretch>
        </p:blipFill>
        <p:spPr>
          <a:xfrm>
            <a:off x="3015480" y="2013068"/>
            <a:ext cx="6420223" cy="4500000"/>
          </a:xfrm>
          <a:prstGeom prst="rect">
            <a:avLst/>
          </a:prstGeom>
        </p:spPr>
      </p:pic>
      <p:pic>
        <p:nvPicPr>
          <p:cNvPr id="7" name="Picture 6"/>
          <p:cNvPicPr>
            <a:picLocks noChangeAspect="1"/>
          </p:cNvPicPr>
          <p:nvPr/>
        </p:nvPicPr>
        <p:blipFill>
          <a:blip r:embed="rId5"/>
          <a:stretch>
            <a:fillRect/>
          </a:stretch>
        </p:blipFill>
        <p:spPr>
          <a:xfrm>
            <a:off x="3018834" y="2013068"/>
            <a:ext cx="6420223" cy="4500000"/>
          </a:xfrm>
          <a:prstGeom prst="rect">
            <a:avLst/>
          </a:prstGeom>
        </p:spPr>
      </p:pic>
    </p:spTree>
    <p:custDataLst>
      <p:tags r:id="rId1"/>
    </p:custDataLst>
    <p:extLst>
      <p:ext uri="{BB962C8B-B14F-4D97-AF65-F5344CB8AC3E}">
        <p14:creationId xmlns:p14="http://schemas.microsoft.com/office/powerpoint/2010/main" val="3266332258"/>
      </p:ext>
    </p:extLst>
  </p:cSld>
  <p:clrMapOvr>
    <a:masterClrMapping/>
  </p:clrMapOvr>
  <p:transition advTm="25767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Working</a:t>
            </a:r>
            <a:r>
              <a:rPr lang="sv-SE" dirty="0" smtClean="0"/>
              <a:t> </a:t>
            </a:r>
            <a:r>
              <a:rPr lang="sv-SE" dirty="0" err="1" smtClean="0"/>
              <a:t>with</a:t>
            </a:r>
            <a:r>
              <a:rPr lang="sv-SE" dirty="0" smtClean="0"/>
              <a:t> </a:t>
            </a:r>
            <a:r>
              <a:rPr lang="sv-SE" dirty="0" err="1" smtClean="0"/>
              <a:t>workflows</a:t>
            </a:r>
            <a:r>
              <a:rPr lang="sv-SE" dirty="0" smtClean="0"/>
              <a:t> and </a:t>
            </a:r>
            <a:r>
              <a:rPr lang="sv-SE" dirty="0" err="1" smtClean="0"/>
              <a:t>subscriptions</a:t>
            </a:r>
            <a:r>
              <a:rPr lang="sv-SE" dirty="0" smtClean="0"/>
              <a:t/>
            </a:r>
            <a:br>
              <a:rPr lang="sv-SE" dirty="0" smtClean="0"/>
            </a:br>
            <a:endParaRPr lang="sv-SE" dirty="0"/>
          </a:p>
        </p:txBody>
      </p:sp>
      <p:sp>
        <p:nvSpPr>
          <p:cNvPr id="3" name="Text Placeholder 2"/>
          <p:cNvSpPr>
            <a:spLocks noGrp="1"/>
          </p:cNvSpPr>
          <p:nvPr>
            <p:ph type="body" sz="quarter" idx="11"/>
          </p:nvPr>
        </p:nvSpPr>
        <p:spPr>
          <a:xfrm>
            <a:off x="274639" y="1212849"/>
            <a:ext cx="11889564" cy="800219"/>
          </a:xfrm>
        </p:spPr>
        <p:txBody>
          <a:bodyPr/>
          <a:lstStyle/>
          <a:p>
            <a:pPr marL="371475" lvl="1" indent="-342900">
              <a:buFontTx/>
              <a:buChar char="-"/>
            </a:pPr>
            <a:endParaRPr lang="sv-SE" dirty="0"/>
          </a:p>
          <a:p>
            <a:pPr marL="371475" lvl="1" indent="-342900">
              <a:buFontTx/>
              <a:buChar char="-"/>
            </a:pPr>
            <a:endParaRPr lang="sv-SE" dirty="0"/>
          </a:p>
        </p:txBody>
      </p:sp>
      <p:sp>
        <p:nvSpPr>
          <p:cNvPr id="4" name="Text Placeholder 2"/>
          <p:cNvSpPr txBox="1">
            <a:spLocks/>
          </p:cNvSpPr>
          <p:nvPr/>
        </p:nvSpPr>
        <p:spPr>
          <a:xfrm>
            <a:off x="274639" y="1212849"/>
            <a:ext cx="11889564" cy="107721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smtClean="0"/>
              <a:t>The </a:t>
            </a:r>
            <a:r>
              <a:rPr lang="sv-SE" dirty="0" err="1" smtClean="0"/>
              <a:t>importance</a:t>
            </a:r>
            <a:r>
              <a:rPr lang="sv-SE" dirty="0" smtClean="0"/>
              <a:t> </a:t>
            </a:r>
            <a:r>
              <a:rPr lang="sv-SE" dirty="0" err="1" smtClean="0"/>
              <a:t>of</a:t>
            </a:r>
            <a:r>
              <a:rPr lang="sv-SE" dirty="0" smtClean="0"/>
              <a:t> </a:t>
            </a:r>
            <a:r>
              <a:rPr lang="sv-SE" dirty="0" err="1" smtClean="0"/>
              <a:t>using</a:t>
            </a:r>
            <a:r>
              <a:rPr lang="sv-SE" dirty="0" smtClean="0"/>
              <a:t> a ”tight </a:t>
            </a:r>
            <a:r>
              <a:rPr lang="sv-SE" dirty="0" err="1" smtClean="0"/>
              <a:t>criteria</a:t>
            </a:r>
            <a:r>
              <a:rPr lang="sv-SE" dirty="0"/>
              <a:t>” – </a:t>
            </a:r>
            <a:r>
              <a:rPr lang="sv-SE" dirty="0" smtClean="0"/>
              <a:t>The Do</a:t>
            </a:r>
          </a:p>
          <a:p>
            <a:pPr marL="371475" lvl="1" indent="-342900">
              <a:buFontTx/>
              <a:buChar char="-"/>
            </a:pPr>
            <a:endParaRPr lang="sv-SE" dirty="0"/>
          </a:p>
        </p:txBody>
      </p:sp>
      <p:pic>
        <p:nvPicPr>
          <p:cNvPr id="8" name="Picture 7"/>
          <p:cNvPicPr>
            <a:picLocks noChangeAspect="1"/>
          </p:cNvPicPr>
          <p:nvPr/>
        </p:nvPicPr>
        <p:blipFill>
          <a:blip r:embed="rId4"/>
          <a:stretch>
            <a:fillRect/>
          </a:stretch>
        </p:blipFill>
        <p:spPr>
          <a:xfrm>
            <a:off x="3015480" y="2013068"/>
            <a:ext cx="6420223" cy="4500000"/>
          </a:xfrm>
          <a:prstGeom prst="rect">
            <a:avLst/>
          </a:prstGeom>
        </p:spPr>
      </p:pic>
      <p:pic>
        <p:nvPicPr>
          <p:cNvPr id="5" name="Picture 4"/>
          <p:cNvPicPr>
            <a:picLocks noChangeAspect="1"/>
          </p:cNvPicPr>
          <p:nvPr/>
        </p:nvPicPr>
        <p:blipFill>
          <a:blip r:embed="rId5"/>
          <a:stretch>
            <a:fillRect/>
          </a:stretch>
        </p:blipFill>
        <p:spPr>
          <a:xfrm>
            <a:off x="3015480" y="2015100"/>
            <a:ext cx="6420223" cy="4500000"/>
          </a:xfrm>
          <a:prstGeom prst="rect">
            <a:avLst/>
          </a:prstGeom>
        </p:spPr>
      </p:pic>
    </p:spTree>
    <p:custDataLst>
      <p:tags r:id="rId1"/>
    </p:custDataLst>
    <p:extLst>
      <p:ext uri="{BB962C8B-B14F-4D97-AF65-F5344CB8AC3E}">
        <p14:creationId xmlns:p14="http://schemas.microsoft.com/office/powerpoint/2010/main" val="1426509263"/>
      </p:ext>
    </p:extLst>
  </p:cSld>
  <p:clrMapOvr>
    <a:masterClrMapping/>
  </p:clrMapOvr>
  <p:transition advTm="4469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6.6"/>
</p:tagLst>
</file>

<file path=ppt/tags/tag2.xml><?xml version="1.0" encoding="utf-8"?>
<p:tagLst xmlns:a="http://schemas.openxmlformats.org/drawingml/2006/main" xmlns:r="http://schemas.openxmlformats.org/officeDocument/2006/relationships" xmlns:p="http://schemas.openxmlformats.org/presentationml/2006/main">
  <p:tag name="TIMING" val="|21.5"/>
</p:tagLst>
</file>

<file path=ppt/tags/tag3.xml><?xml version="1.0" encoding="utf-8"?>
<p:tagLst xmlns:a="http://schemas.openxmlformats.org/drawingml/2006/main" xmlns:r="http://schemas.openxmlformats.org/officeDocument/2006/relationships" xmlns:p="http://schemas.openxmlformats.org/presentationml/2006/main">
  <p:tag name="TIMING" val="|81.6"/>
</p:tagLst>
</file>

<file path=ppt/tags/tag4.xml><?xml version="1.0" encoding="utf-8"?>
<p:tagLst xmlns:a="http://schemas.openxmlformats.org/drawingml/2006/main" xmlns:r="http://schemas.openxmlformats.org/officeDocument/2006/relationships" xmlns:p="http://schemas.openxmlformats.org/presentationml/2006/main">
  <p:tag name="TIMING" val="|166.3"/>
</p:tagLst>
</file>

<file path=ppt/tags/tag5.xml><?xml version="1.0" encoding="utf-8"?>
<p:tagLst xmlns:a="http://schemas.openxmlformats.org/drawingml/2006/main" xmlns:r="http://schemas.openxmlformats.org/officeDocument/2006/relationships" xmlns:p="http://schemas.openxmlformats.org/presentationml/2006/main">
  <p:tag name="TIMING" val="|37.3|20|55.2|37.9|33"/>
</p:tagLst>
</file>

<file path=ppt/tags/tag6.xml><?xml version="1.0" encoding="utf-8"?>
<p:tagLst xmlns:a="http://schemas.openxmlformats.org/drawingml/2006/main" xmlns:r="http://schemas.openxmlformats.org/officeDocument/2006/relationships" xmlns:p="http://schemas.openxmlformats.org/presentationml/2006/main">
  <p:tag name="TIMING" val="|30.4|16.5|9.7|7.2"/>
</p:tagLst>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3.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themeOverride>
</file>

<file path=ppt/theme/themeOverride2.xml><?xml version="1.0" encoding="utf-8"?>
<a:themeOverride xmlns:a="http://schemas.openxmlformats.org/drawingml/2006/main">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Anders Asp</External_x0020_Speaker>
    <Session_x0020_Code xmlns="e36bfbf9-5e42-489c-a259-4c54eb22cb57">DCIM-B308</Session_x0020_Code>
    <Presentation_x0020_Date xmlns="e36bfbf9-5e42-489c-a259-4c54eb22cb57">2014-05-12T17:00:00-05:00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infopath/2007/PartnerControls"/>
    <ds:schemaRef ds:uri="http://schemas.microsoft.com/office/2006/metadata/properties"/>
    <ds:schemaRef ds:uri="http://purl.org/dc/dcmitype/"/>
    <ds:schemaRef ds:uri="http://schemas.openxmlformats.org/package/2006/metadata/core-properties"/>
    <ds:schemaRef ds:uri="230e9df3-be65-4c73-a93b-d1236ebd677e"/>
    <ds:schemaRef ds:uri="http://schemas.microsoft.com/office/2006/documentManagement/types"/>
    <ds:schemaRef ds:uri="http://purl.org/dc/elements/1.1/"/>
    <ds:schemaRef ds:uri="http://www.w3.org/XML/1998/namespace"/>
    <ds:schemaRef ds:uri="e36bfbf9-5e42-489c-a259-4c54eb22cb57"/>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5297</TotalTime>
  <Words>5492</Words>
  <Application>Microsoft Office PowerPoint</Application>
  <PresentationFormat>Custom</PresentationFormat>
  <Paragraphs>329</Paragraphs>
  <Slides>37</Slides>
  <Notes>36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37</vt:i4>
      </vt:variant>
    </vt:vector>
  </HeadingPairs>
  <TitlesOfParts>
    <vt:vector size="46" baseType="lpstr">
      <vt:lpstr>Arial</vt:lpstr>
      <vt:lpstr>Calibri</vt:lpstr>
      <vt:lpstr>Consolas</vt:lpstr>
      <vt:lpstr>Segoe UI</vt:lpstr>
      <vt:lpstr>Segoe UI Light</vt:lpstr>
      <vt:lpstr>Wingdings</vt:lpstr>
      <vt:lpstr>TechEd 2014 Dk Blue</vt:lpstr>
      <vt:lpstr>1_TechEd 2014 Dk Blue</vt:lpstr>
      <vt:lpstr>TechEd_2013_Template_16x9</vt:lpstr>
      <vt:lpstr>PowerPoint Presentation</vt:lpstr>
      <vt:lpstr>Advanced Lessons learned from Implementing System Center 2012 R2 Service Manager</vt:lpstr>
      <vt:lpstr>Agenda</vt:lpstr>
      <vt:lpstr>Processes – The core of Service Manager</vt:lpstr>
      <vt:lpstr>Category/Area lists </vt:lpstr>
      <vt:lpstr>Category/Area - an example of a Don’t </vt:lpstr>
      <vt:lpstr>Category/Area – My Do’s </vt:lpstr>
      <vt:lpstr>Working with workflows and subscriptions </vt:lpstr>
      <vt:lpstr>Working with workflows and subscriptions </vt:lpstr>
      <vt:lpstr>Extending Service Manager </vt:lpstr>
      <vt:lpstr>Extending Service Manager </vt:lpstr>
      <vt:lpstr>Extending Service Manager </vt:lpstr>
      <vt:lpstr>Extending Service Manager </vt:lpstr>
      <vt:lpstr>Demo</vt:lpstr>
      <vt:lpstr>Grooming </vt:lpstr>
      <vt:lpstr>History of objects </vt:lpstr>
      <vt:lpstr>History of objects </vt:lpstr>
      <vt:lpstr>History of objects </vt:lpstr>
      <vt:lpstr>Grooming </vt:lpstr>
      <vt:lpstr>”This object has been updated by another user or process”</vt:lpstr>
      <vt:lpstr>”This object has been updated by another user or process”</vt:lpstr>
      <vt:lpstr>Demo</vt:lpstr>
      <vt:lpstr>Connectors </vt:lpstr>
      <vt:lpstr>Connectors </vt:lpstr>
      <vt:lpstr>Connectors </vt:lpstr>
      <vt:lpstr>Implied Permissions</vt:lpstr>
      <vt:lpstr>Implied Permissions</vt:lpstr>
      <vt:lpstr>Implied Permissions</vt:lpstr>
      <vt:lpstr>Implied Permissions</vt:lpstr>
      <vt:lpstr>Demo</vt:lpstr>
      <vt:lpstr>Find more information here</vt:lpstr>
      <vt:lpstr>Related content</vt:lpstr>
      <vt:lpstr>PowerPoint Presentation</vt:lpstr>
      <vt:lpstr>Resources</vt:lpstr>
      <vt:lpstr>Complete an evaluation and enter to win!</vt:lpstr>
      <vt:lpstr>Evaluate this session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Lessons learned from Implementing System Center 2012 R2 Service Manager</dc:title>
  <dc:subject>TechEd 2014</dc:subject>
  <dc:creator>Anders Asp</dc:creator>
  <cp:keywords/>
  <dc:description>Template: Jordan Cayabyab, Artitudes Design
Formatting: 
Audience Type:</dc:description>
  <cp:lastModifiedBy>testadmin</cp:lastModifiedBy>
  <cp:revision>120</cp:revision>
  <dcterms:created xsi:type="dcterms:W3CDTF">2014-04-22T21:13:26Z</dcterms:created>
  <dcterms:modified xsi:type="dcterms:W3CDTF">2014-05-12T23:51:59Z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