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24"/>
  </p:notesMasterIdLst>
  <p:handoutMasterIdLst>
    <p:handoutMasterId r:id="rId25"/>
  </p:handoutMasterIdLst>
  <p:sldIdLst>
    <p:sldId id="1381" r:id="rId6"/>
    <p:sldId id="1412" r:id="rId7"/>
    <p:sldId id="1421" r:id="rId8"/>
    <p:sldId id="1418" r:id="rId9"/>
    <p:sldId id="1439" r:id="rId10"/>
    <p:sldId id="1443" r:id="rId11"/>
    <p:sldId id="1441" r:id="rId12"/>
    <p:sldId id="1444" r:id="rId13"/>
    <p:sldId id="1442" r:id="rId14"/>
    <p:sldId id="1445" r:id="rId15"/>
    <p:sldId id="1447" r:id="rId16"/>
    <p:sldId id="1446" r:id="rId17"/>
    <p:sldId id="1448" r:id="rId18"/>
    <p:sldId id="1449" r:id="rId19"/>
    <p:sldId id="1416" r:id="rId20"/>
    <p:sldId id="1417" r:id="rId21"/>
    <p:sldId id="1414" r:id="rId22"/>
    <p:sldId id="1132" r:id="rId2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5705" autoAdjust="0"/>
  </p:normalViewPr>
  <p:slideViewPr>
    <p:cSldViewPr snapToObjects="1">
      <p:cViewPr varScale="1">
        <p:scale>
          <a:sx n="113" d="100"/>
          <a:sy n="113" d="100"/>
        </p:scale>
        <p:origin x="84" y="312"/>
      </p:cViewPr>
      <p:guideLst/>
    </p:cSldViewPr>
  </p:slideViewPr>
  <p:outlineViewPr>
    <p:cViewPr>
      <p:scale>
        <a:sx n="33" d="100"/>
        <a:sy n="33" d="100"/>
      </p:scale>
      <p:origin x="0" y="-31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8607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08209039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49856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922813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3084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59365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2690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373792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1188882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9247930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7958455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755940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95400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77811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46053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640855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492252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870554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89901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970119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53440442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65010679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28925499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6657191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49549213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46327671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82185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6144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57793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15841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146228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545381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1423552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png"/><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12822628"/>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deploymentbunny.com/" TargetMode="External"/><Relationship Id="rId2" Type="http://schemas.openxmlformats.org/officeDocument/2006/relationships/hyperlink" Target="mailto:Mikael.nystrom@truesec.se"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Deployment</a:t>
            </a:r>
            <a:br>
              <a:rPr lang="sv-SE" dirty="0" smtClean="0"/>
            </a:br>
            <a:r>
              <a:rPr lang="sv-SE" dirty="0" err="1" smtClean="0"/>
              <a:t>Using</a:t>
            </a:r>
            <a:r>
              <a:rPr lang="sv-SE" dirty="0" smtClean="0"/>
              <a:t> the UI</a:t>
            </a:r>
            <a:endParaRPr lang="en-US" dirty="0"/>
          </a:p>
        </p:txBody>
      </p:sp>
      <p:sp>
        <p:nvSpPr>
          <p:cNvPr id="5" name="Text Placeholder 4"/>
          <p:cNvSpPr>
            <a:spLocks noGrp="1"/>
          </p:cNvSpPr>
          <p:nvPr>
            <p:ph type="body" sz="quarter" idx="12"/>
          </p:nvPr>
        </p:nvSpPr>
        <p:spPr/>
        <p:txBody>
          <a:bodyPr/>
          <a:lstStyle/>
          <a:p>
            <a:r>
              <a:rPr lang="sv-SE" dirty="0" smtClean="0"/>
              <a:t>Mikael Nystrom</a:t>
            </a:r>
            <a:endParaRPr lang="en-US" dirty="0"/>
          </a:p>
        </p:txBody>
      </p:sp>
    </p:spTree>
    <p:extLst>
      <p:ext uri="{BB962C8B-B14F-4D97-AF65-F5344CB8AC3E}">
        <p14:creationId xmlns:p14="http://schemas.microsoft.com/office/powerpoint/2010/main" val="4186852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i="1" dirty="0" smtClean="0"/>
              <a:t>Doing that for one host is ok, but I have 52 more to go…</a:t>
            </a:r>
            <a:endParaRPr lang="en-US" sz="6600" i="1" dirty="0"/>
          </a:p>
        </p:txBody>
      </p:sp>
    </p:spTree>
    <p:extLst>
      <p:ext uri="{BB962C8B-B14F-4D97-AF65-F5344CB8AC3E}">
        <p14:creationId xmlns:p14="http://schemas.microsoft.com/office/powerpoint/2010/main" val="30793886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Deployment</a:t>
            </a:r>
            <a:br>
              <a:rPr lang="sv-SE" dirty="0" smtClean="0"/>
            </a:br>
            <a:r>
              <a:rPr lang="sv-SE" dirty="0" err="1" smtClean="0"/>
              <a:t>Using</a:t>
            </a:r>
            <a:r>
              <a:rPr lang="sv-SE" dirty="0" smtClean="0"/>
              <a:t> PowerShell</a:t>
            </a:r>
            <a:endParaRPr lang="en-US" dirty="0"/>
          </a:p>
        </p:txBody>
      </p:sp>
      <p:sp>
        <p:nvSpPr>
          <p:cNvPr id="5" name="Text Placeholder 4"/>
          <p:cNvSpPr>
            <a:spLocks noGrp="1"/>
          </p:cNvSpPr>
          <p:nvPr>
            <p:ph type="body" sz="quarter" idx="12"/>
          </p:nvPr>
        </p:nvSpPr>
        <p:spPr/>
        <p:txBody>
          <a:bodyPr/>
          <a:lstStyle/>
          <a:p>
            <a:r>
              <a:rPr lang="sv-SE" dirty="0" smtClean="0"/>
              <a:t>Mikael Nystrom</a:t>
            </a:r>
            <a:endParaRPr lang="en-US" dirty="0"/>
          </a:p>
        </p:txBody>
      </p:sp>
    </p:spTree>
    <p:extLst>
      <p:ext uri="{BB962C8B-B14F-4D97-AF65-F5344CB8AC3E}">
        <p14:creationId xmlns:p14="http://schemas.microsoft.com/office/powerpoint/2010/main" val="2547135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092881"/>
          </a:xfrm>
        </p:spPr>
        <p:txBody>
          <a:bodyPr/>
          <a:lstStyle/>
          <a:p>
            <a:r>
              <a:rPr lang="sv-SE" dirty="0" smtClean="0">
                <a:hlinkClick r:id="rId2"/>
              </a:rPr>
              <a:t>Mikael.nystrom@truesec.se</a:t>
            </a:r>
            <a:endParaRPr lang="sv-SE" dirty="0" smtClean="0"/>
          </a:p>
          <a:p>
            <a:r>
              <a:rPr lang="sv-SE" dirty="0" smtClean="0">
                <a:hlinkClick r:id="rId3"/>
              </a:rPr>
              <a:t>http://deploymentbunny.com</a:t>
            </a:r>
            <a:endParaRPr lang="sv-SE" dirty="0" smtClean="0"/>
          </a:p>
          <a:p>
            <a:r>
              <a:rPr lang="sv-SE" dirty="0" smtClean="0"/>
              <a:t>@</a:t>
            </a:r>
            <a:r>
              <a:rPr lang="sv-SE" smtClean="0"/>
              <a:t>mikael_nystrom</a:t>
            </a:r>
          </a:p>
        </p:txBody>
      </p:sp>
      <p:sp>
        <p:nvSpPr>
          <p:cNvPr id="4" name="Title 3"/>
          <p:cNvSpPr>
            <a:spLocks noGrp="1"/>
          </p:cNvSpPr>
          <p:nvPr>
            <p:ph type="title"/>
          </p:nvPr>
        </p:nvSpPr>
        <p:spPr/>
        <p:txBody>
          <a:bodyPr/>
          <a:lstStyle/>
          <a:p>
            <a:r>
              <a:rPr lang="sv-SE" dirty="0" smtClean="0"/>
              <a:t>Still </a:t>
            </a:r>
            <a:r>
              <a:rPr lang="sv-SE" dirty="0" err="1" smtClean="0"/>
              <a:t>questions</a:t>
            </a:r>
            <a:r>
              <a:rPr lang="sv-SE" dirty="0" smtClean="0"/>
              <a:t>?</a:t>
            </a:r>
            <a:endParaRPr lang="en-US" dirty="0"/>
          </a:p>
        </p:txBody>
      </p:sp>
    </p:spTree>
    <p:extLst>
      <p:ext uri="{BB962C8B-B14F-4D97-AF65-F5344CB8AC3E}">
        <p14:creationId xmlns:p14="http://schemas.microsoft.com/office/powerpoint/2010/main" val="38610449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31636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Resources</a:t>
            </a:r>
            <a:endParaRPr lang="en-US" noProof="0"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noProof="0" dirty="0"/>
              <a:t>Complete an evaluation </a:t>
            </a:r>
            <a:r>
              <a:rPr lang="en-US" noProof="0" dirty="0" smtClean="0"/>
              <a:t>and </a:t>
            </a:r>
            <a:r>
              <a:rPr lang="en-US" noProof="0"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Evaluate this session</a:t>
            </a:r>
            <a:endParaRPr lang="en-US" noProof="0"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noProof="0" dirty="0"/>
              <a:t>Bare Metal OS Deployment in Microsoft System Center 2012 R2 Virtual Machine Manager</a:t>
            </a:r>
            <a:r>
              <a:rPr lang="en-US" sz="2800" noProof="0" dirty="0" smtClean="0"/>
              <a:t>:</a:t>
            </a:r>
            <a:br>
              <a:rPr lang="en-US" sz="2800" noProof="0" dirty="0" smtClean="0"/>
            </a:br>
            <a:r>
              <a:rPr lang="en-US" sz="2800" noProof="0" dirty="0" smtClean="0"/>
              <a:t/>
            </a:r>
            <a:br>
              <a:rPr lang="en-US" sz="2800" noProof="0" dirty="0" smtClean="0"/>
            </a:br>
            <a:r>
              <a:rPr lang="en-US" sz="2800" noProof="0" dirty="0" smtClean="0"/>
              <a:t>This </a:t>
            </a:r>
            <a:r>
              <a:rPr lang="en-US" sz="2800" noProof="0" dirty="0"/>
              <a:t>Is How It Is Done! </a:t>
            </a:r>
          </a:p>
        </p:txBody>
      </p:sp>
      <p:sp>
        <p:nvSpPr>
          <p:cNvPr id="3" name="Text Placeholder 2"/>
          <p:cNvSpPr>
            <a:spLocks noGrp="1"/>
          </p:cNvSpPr>
          <p:nvPr>
            <p:ph type="body" sz="quarter" idx="14"/>
          </p:nvPr>
        </p:nvSpPr>
        <p:spPr/>
        <p:txBody>
          <a:bodyPr/>
          <a:lstStyle/>
          <a:p>
            <a:r>
              <a:rPr lang="en-US" noProof="0" dirty="0" smtClean="0"/>
              <a:t>Mikael Nystrom - MVP</a:t>
            </a:r>
            <a:endParaRPr lang="en-US" noProof="0"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DCIM-B309</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I…</a:t>
            </a:r>
          </a:p>
        </p:txBody>
      </p:sp>
      <p:sp>
        <p:nvSpPr>
          <p:cNvPr id="16" name="TechEd Tile"/>
          <p:cNvSpPr/>
          <p:nvPr/>
        </p:nvSpPr>
        <p:spPr bwMode="ltGray">
          <a:xfrm>
            <a:off x="3081315" y="3561356"/>
            <a:ext cx="4142095" cy="200335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93260" rIns="93256" bIns="93260" numCol="1" rtlCol="0" anchor="t" anchorCtr="0" compatLnSpc="1">
            <a:prstTxWarp prst="textNoShape">
              <a:avLst/>
            </a:prstTxWarp>
          </a:bodyPr>
          <a:lstStyle/>
          <a:p>
            <a:pPr defTabSz="932290"/>
            <a:r>
              <a:rPr lang="en-US" sz="2448" dirty="0">
                <a:solidFill>
                  <a:schemeClr val="accent1">
                    <a:alpha val="99000"/>
                  </a:schemeClr>
                </a:solidFill>
                <a:ea typeface="Segoe UI" pitchFamily="34" charset="0"/>
                <a:cs typeface="Segoe UI" pitchFamily="34" charset="0"/>
              </a:rPr>
              <a:t>Script samples @ </a:t>
            </a:r>
            <a:r>
              <a:rPr lang="en-US" sz="2448" dirty="0">
                <a:solidFill>
                  <a:schemeClr val="accent6">
                    <a:alpha val="99000"/>
                  </a:schemeClr>
                </a:solidFill>
                <a:ea typeface="Segoe UI" pitchFamily="34" charset="0"/>
                <a:cs typeface="Segoe UI" pitchFamily="34" charset="0"/>
              </a:rPr>
              <a:t>www.deploymentbunny.com</a:t>
            </a:r>
          </a:p>
        </p:txBody>
      </p:sp>
      <p:sp>
        <p:nvSpPr>
          <p:cNvPr id="6" name="TechEd Tile"/>
          <p:cNvSpPr/>
          <p:nvPr/>
        </p:nvSpPr>
        <p:spPr bwMode="ltGray">
          <a:xfrm>
            <a:off x="7339208" y="1433102"/>
            <a:ext cx="4129498" cy="200335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93260" rIns="93256" bIns="93260" numCol="1" rtlCol="0" anchor="t" anchorCtr="0" compatLnSpc="1">
            <a:prstTxWarp prst="textNoShape">
              <a:avLst/>
            </a:prstTxWarp>
          </a:bodyPr>
          <a:lstStyle/>
          <a:p>
            <a:pPr defTabSz="932290"/>
            <a:r>
              <a:rPr lang="en-US" sz="2448" dirty="0">
                <a:solidFill>
                  <a:schemeClr val="accent1">
                    <a:alpha val="99000"/>
                  </a:schemeClr>
                </a:solidFill>
                <a:ea typeface="Segoe UI" pitchFamily="34" charset="0"/>
                <a:cs typeface="Segoe UI" pitchFamily="34" charset="0"/>
              </a:rPr>
              <a:t>Have done OS Deployment since </a:t>
            </a:r>
            <a:r>
              <a:rPr lang="en-US" sz="2448" dirty="0" smtClean="0">
                <a:solidFill>
                  <a:schemeClr val="accent1">
                    <a:alpha val="99000"/>
                  </a:schemeClr>
                </a:solidFill>
                <a:ea typeface="Segoe UI" pitchFamily="34" charset="0"/>
                <a:cs typeface="Segoe UI" pitchFamily="34" charset="0"/>
              </a:rPr>
              <a:t>8” </a:t>
            </a:r>
            <a:r>
              <a:rPr lang="en-US" sz="2448" dirty="0" err="1" smtClean="0">
                <a:solidFill>
                  <a:schemeClr val="accent1">
                    <a:alpha val="99000"/>
                  </a:schemeClr>
                </a:solidFill>
                <a:ea typeface="Segoe UI" pitchFamily="34" charset="0"/>
                <a:cs typeface="Segoe UI" pitchFamily="34" charset="0"/>
              </a:rPr>
              <a:t>floppys</a:t>
            </a:r>
            <a:r>
              <a:rPr lang="en-US" sz="2448" dirty="0" smtClean="0">
                <a:solidFill>
                  <a:schemeClr val="accent1">
                    <a:alpha val="99000"/>
                  </a:schemeClr>
                </a:solidFill>
                <a:ea typeface="Segoe UI" pitchFamily="34" charset="0"/>
                <a:cs typeface="Segoe UI" pitchFamily="34" charset="0"/>
              </a:rPr>
              <a:t>.</a:t>
            </a:r>
          </a:p>
          <a:p>
            <a:pPr defTabSz="932290"/>
            <a:r>
              <a:rPr lang="sv-SE" sz="2448" dirty="0" err="1" smtClean="0">
                <a:solidFill>
                  <a:schemeClr val="accent1">
                    <a:alpha val="99000"/>
                  </a:schemeClr>
                </a:solidFill>
                <a:ea typeface="Segoe UI" pitchFamily="34" charset="0"/>
                <a:cs typeface="Segoe UI" pitchFamily="34" charset="0"/>
              </a:rPr>
              <a:t>Build</a:t>
            </a:r>
            <a:r>
              <a:rPr lang="sv-SE" sz="2448" dirty="0" smtClean="0">
                <a:solidFill>
                  <a:schemeClr val="accent1">
                    <a:alpha val="99000"/>
                  </a:schemeClr>
                </a:solidFill>
                <a:ea typeface="Segoe UI" pitchFamily="34" charset="0"/>
                <a:cs typeface="Segoe UI" pitchFamily="34" charset="0"/>
              </a:rPr>
              <a:t> and </a:t>
            </a:r>
            <a:r>
              <a:rPr lang="sv-SE" sz="2448" dirty="0" err="1" smtClean="0">
                <a:solidFill>
                  <a:schemeClr val="accent1">
                    <a:alpha val="99000"/>
                  </a:schemeClr>
                </a:solidFill>
                <a:ea typeface="Segoe UI" pitchFamily="34" charset="0"/>
                <a:cs typeface="Segoe UI" pitchFamily="34" charset="0"/>
              </a:rPr>
              <a:t>connect</a:t>
            </a:r>
            <a:r>
              <a:rPr lang="sv-SE" sz="2448" dirty="0" smtClean="0">
                <a:solidFill>
                  <a:schemeClr val="accent1">
                    <a:alpha val="99000"/>
                  </a:schemeClr>
                </a:solidFill>
                <a:ea typeface="Segoe UI" pitchFamily="34" charset="0"/>
                <a:cs typeface="Segoe UI" pitchFamily="34" charset="0"/>
              </a:rPr>
              <a:t> Clouds</a:t>
            </a:r>
            <a:endParaRPr lang="en-US" sz="2448" dirty="0" smtClean="0">
              <a:solidFill>
                <a:schemeClr val="accent1">
                  <a:alpha val="99000"/>
                </a:schemeClr>
              </a:solidFill>
              <a:ea typeface="Segoe UI" pitchFamily="34" charset="0"/>
              <a:cs typeface="Segoe UI" pitchFamily="34" charset="0"/>
            </a:endParaRPr>
          </a:p>
          <a:p>
            <a:pPr defTabSz="932290"/>
            <a:endParaRPr lang="en-US" sz="2448" dirty="0">
              <a:solidFill>
                <a:schemeClr val="accent1">
                  <a:alpha val="99000"/>
                </a:schemeClr>
              </a:solidFill>
              <a:ea typeface="Segoe UI" pitchFamily="34" charset="0"/>
              <a:cs typeface="Segoe UI" pitchFamily="34" charset="0"/>
            </a:endParaRPr>
          </a:p>
        </p:txBody>
      </p:sp>
      <p:sp>
        <p:nvSpPr>
          <p:cNvPr id="9" name="TechEd Tile"/>
          <p:cNvSpPr/>
          <p:nvPr/>
        </p:nvSpPr>
        <p:spPr bwMode="ltGray">
          <a:xfrm>
            <a:off x="5220057" y="1429815"/>
            <a:ext cx="2003353" cy="200335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93260" rIns="93256" bIns="93260" numCol="1" rtlCol="0" anchor="t" anchorCtr="0" compatLnSpc="1">
            <a:prstTxWarp prst="textNoShape">
              <a:avLst/>
            </a:prstTxWarp>
          </a:bodyPr>
          <a:lstStyle/>
          <a:p>
            <a:pPr defTabSz="932290"/>
            <a:r>
              <a:rPr lang="en-US" sz="2448" dirty="0">
                <a:solidFill>
                  <a:schemeClr val="tx1">
                    <a:lumMod val="20000"/>
                    <a:lumOff val="80000"/>
                    <a:alpha val="99000"/>
                  </a:schemeClr>
                </a:solidFill>
                <a:ea typeface="Segoe UI" pitchFamily="34" charset="0"/>
                <a:cs typeface="Segoe UI" pitchFamily="34" charset="0"/>
              </a:rPr>
              <a:t>Work as Consultant and Trainer</a:t>
            </a:r>
          </a:p>
        </p:txBody>
      </p:sp>
      <p:sp>
        <p:nvSpPr>
          <p:cNvPr id="12" name="TechEd Tile"/>
          <p:cNvSpPr/>
          <p:nvPr/>
        </p:nvSpPr>
        <p:spPr bwMode="ltGray">
          <a:xfrm>
            <a:off x="7346200" y="3561356"/>
            <a:ext cx="4115515" cy="200335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93260" rIns="93256" bIns="93260" numCol="1" rtlCol="0" anchor="t" anchorCtr="0" compatLnSpc="1">
            <a:prstTxWarp prst="textNoShape">
              <a:avLst/>
            </a:prstTxWarp>
          </a:bodyPr>
          <a:lstStyle/>
          <a:p>
            <a:pPr defTabSz="932290"/>
            <a:r>
              <a:rPr lang="en-US" sz="2448" dirty="0">
                <a:solidFill>
                  <a:schemeClr val="tx1">
                    <a:lumMod val="20000"/>
                    <a:lumOff val="80000"/>
                    <a:alpha val="99000"/>
                  </a:schemeClr>
                </a:solidFill>
                <a:ea typeface="Segoe UI" pitchFamily="34" charset="0"/>
                <a:cs typeface="Segoe UI" pitchFamily="34" charset="0"/>
              </a:rPr>
              <a:t>You find me at </a:t>
            </a:r>
            <a:r>
              <a:rPr lang="en-US" sz="2448" dirty="0">
                <a:solidFill>
                  <a:schemeClr val="accent6">
                    <a:alpha val="99000"/>
                  </a:schemeClr>
                </a:solidFill>
                <a:ea typeface="Segoe UI" pitchFamily="34" charset="0"/>
                <a:cs typeface="Segoe UI" pitchFamily="34" charset="0"/>
              </a:rPr>
              <a:t>@</a:t>
            </a:r>
            <a:r>
              <a:rPr lang="en-US" sz="2448" dirty="0" err="1">
                <a:solidFill>
                  <a:schemeClr val="accent6">
                    <a:alpha val="99000"/>
                  </a:schemeClr>
                </a:solidFill>
                <a:ea typeface="Segoe UI" pitchFamily="34" charset="0"/>
                <a:cs typeface="Segoe UI" pitchFamily="34" charset="0"/>
              </a:rPr>
              <a:t>mikael_nystrom</a:t>
            </a:r>
            <a:endParaRPr lang="en-US" sz="2448" dirty="0">
              <a:solidFill>
                <a:schemeClr val="accent6">
                  <a:alpha val="99000"/>
                </a:schemeClr>
              </a:solidFill>
              <a:ea typeface="Segoe UI" pitchFamily="34" charset="0"/>
              <a:cs typeface="Segoe UI" pitchFamily="34" charset="0"/>
            </a:endParaRPr>
          </a:p>
        </p:txBody>
      </p:sp>
      <p:grpSp>
        <p:nvGrpSpPr>
          <p:cNvPr id="20" name="Group 19"/>
          <p:cNvGrpSpPr/>
          <p:nvPr/>
        </p:nvGrpSpPr>
        <p:grpSpPr>
          <a:xfrm>
            <a:off x="967770" y="1429815"/>
            <a:ext cx="4129498" cy="2003353"/>
            <a:chOff x="946428" y="1401907"/>
            <a:chExt cx="4048895" cy="1964250"/>
          </a:xfrm>
        </p:grpSpPr>
        <p:sp>
          <p:nvSpPr>
            <p:cNvPr id="5" name="TechEd Tile"/>
            <p:cNvSpPr/>
            <p:nvPr/>
          </p:nvSpPr>
          <p:spPr bwMode="ltGray">
            <a:xfrm>
              <a:off x="946428" y="1401907"/>
              <a:ext cx="4048895" cy="196425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93260" rIns="93256" bIns="93260" numCol="1" rtlCol="0" anchor="t" anchorCtr="0" compatLnSpc="1">
              <a:prstTxWarp prst="textNoShape">
                <a:avLst/>
              </a:prstTxWarp>
            </a:bodyPr>
            <a:lstStyle/>
            <a:p>
              <a:pPr defTabSz="932290"/>
              <a:r>
                <a:rPr lang="en-US" sz="2448" dirty="0">
                  <a:solidFill>
                    <a:schemeClr val="accent1">
                      <a:alpha val="99000"/>
                    </a:schemeClr>
                  </a:solidFill>
                  <a:ea typeface="Segoe UI" pitchFamily="34" charset="0"/>
                  <a:cs typeface="Segoe UI" pitchFamily="34" charset="0"/>
                </a:rPr>
                <a:t>Live in </a:t>
              </a:r>
              <a:br>
                <a:rPr lang="en-US" sz="2448" dirty="0">
                  <a:solidFill>
                    <a:schemeClr val="accent1">
                      <a:alpha val="99000"/>
                    </a:schemeClr>
                  </a:solidFill>
                  <a:ea typeface="Segoe UI" pitchFamily="34" charset="0"/>
                  <a:cs typeface="Segoe UI" pitchFamily="34" charset="0"/>
                </a:rPr>
              </a:br>
              <a:r>
                <a:rPr lang="en-US" sz="2448" dirty="0">
                  <a:solidFill>
                    <a:schemeClr val="accent1">
                      <a:alpha val="99000"/>
                    </a:schemeClr>
                  </a:solidFill>
                  <a:ea typeface="Segoe UI" pitchFamily="34" charset="0"/>
                  <a:cs typeface="Segoe UI" pitchFamily="34" charset="0"/>
                </a:rPr>
                <a:t>Sweden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102" y="2133600"/>
              <a:ext cx="1755252" cy="1096057"/>
            </a:xfrm>
            <a:prstGeom prst="rect">
              <a:avLst/>
            </a:prstGeom>
          </p:spPr>
        </p:pic>
      </p:grpSp>
      <p:grpSp>
        <p:nvGrpSpPr>
          <p:cNvPr id="21" name="Group 20"/>
          <p:cNvGrpSpPr/>
          <p:nvPr/>
        </p:nvGrpSpPr>
        <p:grpSpPr>
          <a:xfrm>
            <a:off x="969155" y="3561356"/>
            <a:ext cx="2003353" cy="2003353"/>
            <a:chOff x="947786" y="3491843"/>
            <a:chExt cx="1964250" cy="1964250"/>
          </a:xfrm>
        </p:grpSpPr>
        <p:sp>
          <p:nvSpPr>
            <p:cNvPr id="11" name="TechEd Tile"/>
            <p:cNvSpPr/>
            <p:nvPr/>
          </p:nvSpPr>
          <p:spPr bwMode="ltGray">
            <a:xfrm>
              <a:off x="947786" y="3491843"/>
              <a:ext cx="1964250" cy="196425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93260" rIns="93256" bIns="93260" numCol="1" rtlCol="0" anchor="t" anchorCtr="0" compatLnSpc="1">
              <a:prstTxWarp prst="textNoShape">
                <a:avLst/>
              </a:prstTxWarp>
            </a:bodyPr>
            <a:lstStyle/>
            <a:p>
              <a:pPr defTabSz="932290"/>
              <a:r>
                <a:rPr lang="en-US" sz="2448" dirty="0">
                  <a:solidFill>
                    <a:schemeClr val="tx1">
                      <a:alpha val="99000"/>
                    </a:schemeClr>
                  </a:solidFill>
                  <a:ea typeface="Segoe UI" pitchFamily="34" charset="0"/>
                  <a:cs typeface="Segoe UI" pitchFamily="34" charset="0"/>
                </a:rPr>
                <a:t>Love questions</a:t>
              </a:r>
            </a:p>
          </p:txBody>
        </p:sp>
        <p:sp>
          <p:nvSpPr>
            <p:cNvPr id="14" name="Freeform 14"/>
            <p:cNvSpPr>
              <a:spLocks noEditPoints="1"/>
            </p:cNvSpPr>
            <p:nvPr/>
          </p:nvSpPr>
          <p:spPr bwMode="black">
            <a:xfrm>
              <a:off x="1929911" y="4528934"/>
              <a:ext cx="845744" cy="751168"/>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accent6"/>
            </a:solidFill>
            <a:ln>
              <a:noFill/>
            </a:ln>
          </p:spPr>
          <p:txBody>
            <a:bodyPr vert="horz" wrap="square" lIns="83943" tIns="41972" rIns="83943" bIns="41972" numCol="1" anchor="t" anchorCtr="0" compatLnSpc="1">
              <a:prstTxWarp prst="textNoShape">
                <a:avLst/>
              </a:prstTxWarp>
            </a:bodyPr>
            <a:lstStyle/>
            <a:p>
              <a:endParaRPr lang="en-US" sz="2448"/>
            </a:p>
          </p:txBody>
        </p:sp>
      </p:grpSp>
    </p:spTree>
    <p:extLst>
      <p:ext uri="{BB962C8B-B14F-4D97-AF65-F5344CB8AC3E}">
        <p14:creationId xmlns:p14="http://schemas.microsoft.com/office/powerpoint/2010/main" val="166966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1+#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 presetClass="entr" presetSubtype="2" decel="10000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750" fill="hold"/>
                                        <p:tgtEl>
                                          <p:spTgt spid="21"/>
                                        </p:tgtEl>
                                        <p:attrNameLst>
                                          <p:attrName>ppt_x</p:attrName>
                                        </p:attrNameLst>
                                      </p:cBhvr>
                                      <p:tavLst>
                                        <p:tav tm="0">
                                          <p:val>
                                            <p:strVal val="1+#ppt_w/2"/>
                                          </p:val>
                                        </p:tav>
                                        <p:tav tm="100000">
                                          <p:val>
                                            <p:strVal val="#ppt_x"/>
                                          </p:val>
                                        </p:tav>
                                      </p:tavLst>
                                    </p:anim>
                                    <p:anim calcmode="lin" valueType="num">
                                      <p:cBhvr additive="base">
                                        <p:cTn id="21" dur="75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1+#ppt_w/2"/>
                                          </p:val>
                                        </p:tav>
                                        <p:tav tm="100000">
                                          <p:val>
                                            <p:strVal val="#ppt_x"/>
                                          </p:val>
                                        </p:tav>
                                      </p:tavLst>
                                    </p:anim>
                                    <p:anim calcmode="lin" valueType="num">
                                      <p:cBhvr additive="base">
                                        <p:cTn id="25" dur="75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1+#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769989"/>
          </a:xfrm>
        </p:spPr>
        <p:txBody>
          <a:bodyPr/>
          <a:lstStyle/>
          <a:p>
            <a:r>
              <a:rPr lang="en-US" noProof="0" dirty="0" smtClean="0"/>
              <a:t>The benefit</a:t>
            </a:r>
          </a:p>
          <a:p>
            <a:r>
              <a:rPr lang="en-US" noProof="0" dirty="0" smtClean="0"/>
              <a:t>How it works</a:t>
            </a:r>
          </a:p>
          <a:p>
            <a:r>
              <a:rPr lang="en-US" noProof="0" dirty="0" smtClean="0"/>
              <a:t>Prerequisite</a:t>
            </a:r>
          </a:p>
          <a:p>
            <a:r>
              <a:rPr lang="en-US" noProof="0" dirty="0" smtClean="0"/>
              <a:t>Deployment</a:t>
            </a:r>
          </a:p>
        </p:txBody>
      </p:sp>
      <p:sp>
        <p:nvSpPr>
          <p:cNvPr id="4" name="Title 3"/>
          <p:cNvSpPr>
            <a:spLocks noGrp="1"/>
          </p:cNvSpPr>
          <p:nvPr>
            <p:ph type="title"/>
          </p:nvPr>
        </p:nvSpPr>
        <p:spPr/>
        <p:txBody>
          <a:bodyPr/>
          <a:lstStyle/>
          <a:p>
            <a:r>
              <a:rPr lang="en-US" noProof="0" dirty="0" smtClean="0"/>
              <a:t>Agenda</a:t>
            </a:r>
            <a:endParaRPr lang="en-US" noProof="0" dirty="0"/>
          </a:p>
        </p:txBody>
      </p:sp>
    </p:spTree>
    <p:extLst>
      <p:ext uri="{BB962C8B-B14F-4D97-AF65-F5344CB8AC3E}">
        <p14:creationId xmlns:p14="http://schemas.microsoft.com/office/powerpoint/2010/main" val="42535741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sv-SE" dirty="0" smtClean="0"/>
              <a:t>Control</a:t>
            </a:r>
          </a:p>
          <a:p>
            <a:r>
              <a:rPr lang="sv-SE" dirty="0" smtClean="0"/>
              <a:t>Automation</a:t>
            </a:r>
          </a:p>
          <a:p>
            <a:r>
              <a:rPr lang="sv-SE" dirty="0" err="1" smtClean="0"/>
              <a:t>Boot</a:t>
            </a:r>
            <a:r>
              <a:rPr lang="sv-SE" dirty="0" smtClean="0"/>
              <a:t> from VHD</a:t>
            </a:r>
          </a:p>
          <a:p>
            <a:endParaRPr lang="en-US" dirty="0"/>
          </a:p>
        </p:txBody>
      </p:sp>
      <p:sp>
        <p:nvSpPr>
          <p:cNvPr id="3" name="Title 2"/>
          <p:cNvSpPr>
            <a:spLocks noGrp="1"/>
          </p:cNvSpPr>
          <p:nvPr>
            <p:ph type="title"/>
          </p:nvPr>
        </p:nvSpPr>
        <p:spPr/>
        <p:txBody>
          <a:bodyPr/>
          <a:lstStyle/>
          <a:p>
            <a:r>
              <a:rPr lang="en-US" noProof="0" dirty="0"/>
              <a:t>The </a:t>
            </a:r>
            <a:r>
              <a:rPr lang="en-US" noProof="0" dirty="0" smtClean="0"/>
              <a:t>benefit</a:t>
            </a:r>
            <a:endParaRPr lang="en-US" noProof="0" dirty="0"/>
          </a:p>
        </p:txBody>
      </p:sp>
    </p:spTree>
    <p:extLst>
      <p:ext uri="{BB962C8B-B14F-4D97-AF65-F5344CB8AC3E}">
        <p14:creationId xmlns:p14="http://schemas.microsoft.com/office/powerpoint/2010/main" val="18659354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xplosion 1 27"/>
          <p:cNvSpPr/>
          <p:nvPr/>
        </p:nvSpPr>
        <p:spPr bwMode="auto">
          <a:xfrm>
            <a:off x="10476689" y="1574791"/>
            <a:ext cx="895588" cy="895588"/>
          </a:xfrm>
          <a:prstGeom prst="irregularSeal1">
            <a:avLst/>
          </a:prstGeom>
          <a:solidFill>
            <a:schemeClr val="bg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040"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How it works</a:t>
            </a:r>
          </a:p>
        </p:txBody>
      </p:sp>
      <p:grpSp>
        <p:nvGrpSpPr>
          <p:cNvPr id="6" name="Group 5"/>
          <p:cNvGrpSpPr/>
          <p:nvPr/>
        </p:nvGrpSpPr>
        <p:grpSpPr>
          <a:xfrm>
            <a:off x="5422023" y="2666023"/>
            <a:ext cx="1441506" cy="1330757"/>
            <a:chOff x="5313739" y="1447800"/>
            <a:chExt cx="1413369" cy="13047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244" y="1447800"/>
              <a:ext cx="574358" cy="1067829"/>
            </a:xfrm>
            <a:prstGeom prst="rect">
              <a:avLst/>
            </a:prstGeom>
          </p:spPr>
        </p:pic>
        <p:sp>
          <p:nvSpPr>
            <p:cNvPr id="5" name="TextBox 4"/>
            <p:cNvSpPr txBox="1"/>
            <p:nvPr/>
          </p:nvSpPr>
          <p:spPr>
            <a:xfrm>
              <a:off x="5313739" y="2558696"/>
              <a:ext cx="1413369" cy="193886"/>
            </a:xfrm>
            <a:prstGeom prst="rect">
              <a:avLst/>
            </a:prstGeom>
            <a:noFill/>
          </p:spPr>
          <p:txBody>
            <a:bodyPr wrap="square" lIns="0" tIns="0" rIns="0" bIns="0" rtlCol="0">
              <a:spAutoFit/>
            </a:bodyPr>
            <a:lstStyle/>
            <a:p>
              <a:pPr algn="ctr">
                <a:lnSpc>
                  <a:spcPct val="90000"/>
                </a:lnSpc>
                <a:spcBef>
                  <a:spcPct val="20000"/>
                </a:spcBef>
                <a:buSzPct val="90000"/>
              </a:pPr>
              <a:r>
                <a:rPr lang="en-US" sz="1428" dirty="0">
                  <a:solidFill>
                    <a:schemeClr val="tx2">
                      <a:lumMod val="40000"/>
                      <a:lumOff val="60000"/>
                      <a:alpha val="99000"/>
                    </a:schemeClr>
                  </a:solidFill>
                </a:rPr>
                <a:t>Bare Metal Server</a:t>
              </a:r>
            </a:p>
          </p:txBody>
        </p:sp>
      </p:grpSp>
      <p:grpSp>
        <p:nvGrpSpPr>
          <p:cNvPr id="7" name="Group 6"/>
          <p:cNvGrpSpPr/>
          <p:nvPr/>
        </p:nvGrpSpPr>
        <p:grpSpPr>
          <a:xfrm>
            <a:off x="1043585" y="2666023"/>
            <a:ext cx="1441506" cy="1536377"/>
            <a:chOff x="5313739" y="1447800"/>
            <a:chExt cx="1413369" cy="150638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244" y="1447800"/>
              <a:ext cx="574358" cy="1067829"/>
            </a:xfrm>
            <a:prstGeom prst="rect">
              <a:avLst/>
            </a:prstGeom>
          </p:spPr>
        </p:pic>
        <p:sp>
          <p:nvSpPr>
            <p:cNvPr id="9" name="TextBox 8"/>
            <p:cNvSpPr txBox="1"/>
            <p:nvPr/>
          </p:nvSpPr>
          <p:spPr>
            <a:xfrm>
              <a:off x="5313739" y="2558696"/>
              <a:ext cx="1413369" cy="395493"/>
            </a:xfrm>
            <a:prstGeom prst="rect">
              <a:avLst/>
            </a:prstGeom>
            <a:noFill/>
          </p:spPr>
          <p:txBody>
            <a:bodyPr wrap="square" lIns="0" tIns="0" rIns="0" bIns="0" rtlCol="0">
              <a:spAutoFit/>
            </a:bodyPr>
            <a:lstStyle/>
            <a:p>
              <a:pPr algn="ctr">
                <a:lnSpc>
                  <a:spcPct val="90000"/>
                </a:lnSpc>
                <a:spcBef>
                  <a:spcPct val="20000"/>
                </a:spcBef>
                <a:buSzPct val="90000"/>
              </a:pPr>
              <a:r>
                <a:rPr lang="en-US" sz="1428" dirty="0">
                  <a:solidFill>
                    <a:schemeClr val="tx2">
                      <a:lumMod val="40000"/>
                      <a:lumOff val="60000"/>
                      <a:alpha val="99000"/>
                    </a:schemeClr>
                  </a:solidFill>
                </a:rPr>
                <a:t>VMM </a:t>
              </a:r>
              <a:br>
                <a:rPr lang="en-US" sz="1428" dirty="0">
                  <a:solidFill>
                    <a:schemeClr val="tx2">
                      <a:lumMod val="40000"/>
                      <a:lumOff val="60000"/>
                      <a:alpha val="99000"/>
                    </a:schemeClr>
                  </a:solidFill>
                </a:rPr>
              </a:br>
              <a:r>
                <a:rPr lang="en-US" sz="1428" dirty="0">
                  <a:solidFill>
                    <a:schemeClr val="tx2">
                      <a:lumMod val="40000"/>
                      <a:lumOff val="60000"/>
                      <a:alpha val="99000"/>
                    </a:schemeClr>
                  </a:solidFill>
                </a:rPr>
                <a:t>Server</a:t>
              </a:r>
            </a:p>
          </p:txBody>
        </p:sp>
      </p:grpSp>
      <p:grpSp>
        <p:nvGrpSpPr>
          <p:cNvPr id="10" name="Group 9"/>
          <p:cNvGrpSpPr/>
          <p:nvPr/>
        </p:nvGrpSpPr>
        <p:grpSpPr>
          <a:xfrm>
            <a:off x="3109559" y="5064506"/>
            <a:ext cx="1441506" cy="1334694"/>
            <a:chOff x="5313739" y="1447800"/>
            <a:chExt cx="1413369" cy="1308642"/>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244" y="1447800"/>
              <a:ext cx="574358" cy="1067829"/>
            </a:xfrm>
            <a:prstGeom prst="rect">
              <a:avLst/>
            </a:prstGeom>
          </p:spPr>
        </p:pic>
        <p:sp>
          <p:nvSpPr>
            <p:cNvPr id="12" name="TextBox 11"/>
            <p:cNvSpPr txBox="1"/>
            <p:nvPr/>
          </p:nvSpPr>
          <p:spPr>
            <a:xfrm>
              <a:off x="5313739" y="2558696"/>
              <a:ext cx="1413369" cy="197746"/>
            </a:xfrm>
            <a:prstGeom prst="rect">
              <a:avLst/>
            </a:prstGeom>
            <a:noFill/>
          </p:spPr>
          <p:txBody>
            <a:bodyPr wrap="square" lIns="0" tIns="0" rIns="0" bIns="0" rtlCol="0">
              <a:spAutoFit/>
            </a:bodyPr>
            <a:lstStyle/>
            <a:p>
              <a:pPr algn="ctr">
                <a:lnSpc>
                  <a:spcPct val="90000"/>
                </a:lnSpc>
                <a:spcBef>
                  <a:spcPct val="20000"/>
                </a:spcBef>
                <a:buSzPct val="90000"/>
              </a:pPr>
              <a:r>
                <a:rPr lang="en-US" sz="1428" dirty="0">
                  <a:solidFill>
                    <a:schemeClr val="tx2">
                      <a:lumMod val="40000"/>
                      <a:lumOff val="60000"/>
                      <a:alpha val="99000"/>
                    </a:schemeClr>
                  </a:solidFill>
                </a:rPr>
                <a:t>WDS Server</a:t>
              </a:r>
            </a:p>
          </p:txBody>
        </p:sp>
      </p:grpSp>
      <p:grpSp>
        <p:nvGrpSpPr>
          <p:cNvPr id="13" name="Group 12"/>
          <p:cNvGrpSpPr/>
          <p:nvPr/>
        </p:nvGrpSpPr>
        <p:grpSpPr>
          <a:xfrm>
            <a:off x="7772576" y="5064506"/>
            <a:ext cx="1441506" cy="1536377"/>
            <a:chOff x="5313739" y="1447800"/>
            <a:chExt cx="1413369" cy="1506389"/>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244" y="1447800"/>
              <a:ext cx="574358" cy="1067829"/>
            </a:xfrm>
            <a:prstGeom prst="rect">
              <a:avLst/>
            </a:prstGeom>
          </p:spPr>
        </p:pic>
        <p:sp>
          <p:nvSpPr>
            <p:cNvPr id="15" name="TextBox 14"/>
            <p:cNvSpPr txBox="1"/>
            <p:nvPr/>
          </p:nvSpPr>
          <p:spPr>
            <a:xfrm>
              <a:off x="5313739" y="2558696"/>
              <a:ext cx="1413369" cy="395493"/>
            </a:xfrm>
            <a:prstGeom prst="rect">
              <a:avLst/>
            </a:prstGeom>
            <a:noFill/>
          </p:spPr>
          <p:txBody>
            <a:bodyPr wrap="square" lIns="0" tIns="0" rIns="0" bIns="0" rtlCol="0">
              <a:spAutoFit/>
            </a:bodyPr>
            <a:lstStyle/>
            <a:p>
              <a:pPr algn="ctr">
                <a:lnSpc>
                  <a:spcPct val="90000"/>
                </a:lnSpc>
                <a:spcBef>
                  <a:spcPct val="20000"/>
                </a:spcBef>
                <a:buSzPct val="90000"/>
              </a:pPr>
              <a:r>
                <a:rPr lang="en-US" sz="1428" dirty="0">
                  <a:solidFill>
                    <a:schemeClr val="tx2">
                      <a:lumMod val="40000"/>
                      <a:lumOff val="60000"/>
                      <a:alpha val="99000"/>
                    </a:schemeClr>
                  </a:solidFill>
                </a:rPr>
                <a:t>Library </a:t>
              </a:r>
              <a:br>
                <a:rPr lang="en-US" sz="1428" dirty="0">
                  <a:solidFill>
                    <a:schemeClr val="tx2">
                      <a:lumMod val="40000"/>
                      <a:lumOff val="60000"/>
                      <a:alpha val="99000"/>
                    </a:schemeClr>
                  </a:solidFill>
                </a:rPr>
              </a:br>
              <a:r>
                <a:rPr lang="en-US" sz="1428" dirty="0">
                  <a:solidFill>
                    <a:schemeClr val="tx2">
                      <a:lumMod val="40000"/>
                      <a:lumOff val="60000"/>
                      <a:alpha val="99000"/>
                    </a:schemeClr>
                  </a:solidFill>
                </a:rPr>
                <a:t>Server</a:t>
              </a:r>
            </a:p>
          </p:txBody>
        </p:sp>
      </p:grpSp>
      <p:grpSp>
        <p:nvGrpSpPr>
          <p:cNvPr id="16" name="Group 15"/>
          <p:cNvGrpSpPr/>
          <p:nvPr/>
        </p:nvGrpSpPr>
        <p:grpSpPr>
          <a:xfrm>
            <a:off x="10206562" y="1466781"/>
            <a:ext cx="1441506" cy="1536377"/>
            <a:chOff x="5313739" y="1447800"/>
            <a:chExt cx="1413369" cy="15063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244" y="1447800"/>
              <a:ext cx="574358" cy="1067829"/>
            </a:xfrm>
            <a:prstGeom prst="rect">
              <a:avLst/>
            </a:prstGeom>
          </p:spPr>
        </p:pic>
        <p:sp>
          <p:nvSpPr>
            <p:cNvPr id="18" name="TextBox 17"/>
            <p:cNvSpPr txBox="1"/>
            <p:nvPr/>
          </p:nvSpPr>
          <p:spPr>
            <a:xfrm>
              <a:off x="5313739" y="2558696"/>
              <a:ext cx="1413369" cy="395493"/>
            </a:xfrm>
            <a:prstGeom prst="rect">
              <a:avLst/>
            </a:prstGeom>
            <a:noFill/>
          </p:spPr>
          <p:txBody>
            <a:bodyPr wrap="square" lIns="0" tIns="0" rIns="0" bIns="0" rtlCol="0">
              <a:spAutoFit/>
            </a:bodyPr>
            <a:lstStyle/>
            <a:p>
              <a:pPr algn="ctr">
                <a:lnSpc>
                  <a:spcPct val="90000"/>
                </a:lnSpc>
                <a:spcBef>
                  <a:spcPct val="20000"/>
                </a:spcBef>
                <a:buSzPct val="90000"/>
              </a:pPr>
              <a:r>
                <a:rPr lang="en-US" sz="1428" dirty="0">
                  <a:solidFill>
                    <a:schemeClr val="tx2">
                      <a:lumMod val="40000"/>
                      <a:lumOff val="60000"/>
                      <a:alpha val="99000"/>
                    </a:schemeClr>
                  </a:solidFill>
                </a:rPr>
                <a:t>New Hyper-V Server</a:t>
              </a:r>
            </a:p>
          </p:txBody>
        </p:sp>
      </p:grpSp>
      <p:grpSp>
        <p:nvGrpSpPr>
          <p:cNvPr id="19" name="Group 18"/>
          <p:cNvGrpSpPr/>
          <p:nvPr/>
        </p:nvGrpSpPr>
        <p:grpSpPr>
          <a:xfrm>
            <a:off x="10206562" y="3233419"/>
            <a:ext cx="1441506" cy="1536377"/>
            <a:chOff x="5313739" y="1447800"/>
            <a:chExt cx="1413369" cy="150638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244" y="1447800"/>
              <a:ext cx="574358" cy="1067829"/>
            </a:xfrm>
            <a:prstGeom prst="rect">
              <a:avLst/>
            </a:prstGeom>
          </p:spPr>
        </p:pic>
        <p:sp>
          <p:nvSpPr>
            <p:cNvPr id="21" name="TextBox 20"/>
            <p:cNvSpPr txBox="1"/>
            <p:nvPr/>
          </p:nvSpPr>
          <p:spPr>
            <a:xfrm>
              <a:off x="5313739" y="2558696"/>
              <a:ext cx="1413369" cy="395493"/>
            </a:xfrm>
            <a:prstGeom prst="rect">
              <a:avLst/>
            </a:prstGeom>
            <a:noFill/>
          </p:spPr>
          <p:txBody>
            <a:bodyPr wrap="square" lIns="0" tIns="0" rIns="0" bIns="0" rtlCol="0">
              <a:spAutoFit/>
            </a:bodyPr>
            <a:lstStyle/>
            <a:p>
              <a:pPr algn="ctr">
                <a:lnSpc>
                  <a:spcPct val="90000"/>
                </a:lnSpc>
                <a:spcBef>
                  <a:spcPct val="20000"/>
                </a:spcBef>
                <a:buSzPct val="90000"/>
              </a:pPr>
              <a:r>
                <a:rPr lang="en-US" sz="1428" dirty="0">
                  <a:solidFill>
                    <a:schemeClr val="tx2">
                      <a:lumMod val="40000"/>
                      <a:lumOff val="60000"/>
                      <a:alpha val="99000"/>
                    </a:schemeClr>
                  </a:solidFill>
                </a:rPr>
                <a:t>DC = </a:t>
              </a:r>
              <a:br>
                <a:rPr lang="en-US" sz="1428" dirty="0">
                  <a:solidFill>
                    <a:schemeClr val="tx2">
                      <a:lumMod val="40000"/>
                      <a:lumOff val="60000"/>
                      <a:alpha val="99000"/>
                    </a:schemeClr>
                  </a:solidFill>
                </a:rPr>
              </a:br>
              <a:r>
                <a:rPr lang="en-US" sz="1428" dirty="0" err="1">
                  <a:solidFill>
                    <a:schemeClr val="tx2">
                      <a:lumMod val="40000"/>
                      <a:lumOff val="60000"/>
                      <a:alpha val="99000"/>
                    </a:schemeClr>
                  </a:solidFill>
                </a:rPr>
                <a:t>Contoso</a:t>
              </a:r>
              <a:endParaRPr lang="en-US" sz="1428" dirty="0">
                <a:solidFill>
                  <a:schemeClr val="tx2">
                    <a:lumMod val="40000"/>
                    <a:lumOff val="60000"/>
                    <a:alpha val="99000"/>
                  </a:schemeClr>
                </a:solidFill>
              </a:endParaRPr>
            </a:p>
          </p:txBody>
        </p:sp>
      </p:grpSp>
      <p:sp>
        <p:nvSpPr>
          <p:cNvPr id="23" name="Freeform 62"/>
          <p:cNvSpPr>
            <a:spLocks noEditPoints="1"/>
          </p:cNvSpPr>
          <p:nvPr/>
        </p:nvSpPr>
        <p:spPr bwMode="black">
          <a:xfrm>
            <a:off x="1943805" y="3376617"/>
            <a:ext cx="378591" cy="378492"/>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428"/>
          </a:p>
        </p:txBody>
      </p:sp>
      <p:grpSp>
        <p:nvGrpSpPr>
          <p:cNvPr id="26" name="Group 25"/>
          <p:cNvGrpSpPr/>
          <p:nvPr/>
        </p:nvGrpSpPr>
        <p:grpSpPr>
          <a:xfrm>
            <a:off x="4071935" y="5783801"/>
            <a:ext cx="358812" cy="358812"/>
            <a:chOff x="4250433" y="5503278"/>
            <a:chExt cx="418695" cy="418695"/>
          </a:xfrm>
        </p:grpSpPr>
        <p:sp>
          <p:nvSpPr>
            <p:cNvPr id="24" name="Oval 23"/>
            <p:cNvSpPr/>
            <p:nvPr/>
          </p:nvSpPr>
          <p:spPr bwMode="auto">
            <a:xfrm>
              <a:off x="4250433" y="5503278"/>
              <a:ext cx="418695" cy="418695"/>
            </a:xfrm>
            <a:prstGeom prst="ellipse">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040" dirty="0">
                <a:solidFill>
                  <a:srgbClr val="FFFFFF">
                    <a:alpha val="98824"/>
                  </a:srgbClr>
                </a:solidFill>
                <a:ea typeface="Segoe UI" pitchFamily="34" charset="0"/>
                <a:cs typeface="Segoe UI" pitchFamily="34" charset="0"/>
              </a:endParaRPr>
            </a:p>
          </p:txBody>
        </p:sp>
        <p:sp>
          <p:nvSpPr>
            <p:cNvPr id="25" name="Oval 24"/>
            <p:cNvSpPr/>
            <p:nvPr/>
          </p:nvSpPr>
          <p:spPr bwMode="auto">
            <a:xfrm>
              <a:off x="4417886" y="5670731"/>
              <a:ext cx="83789" cy="83789"/>
            </a:xfrm>
            <a:prstGeom prst="ellips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040" dirty="0">
                <a:solidFill>
                  <a:srgbClr val="FFFFFF">
                    <a:alpha val="98824"/>
                  </a:srgbClr>
                </a:solidFill>
                <a:ea typeface="Segoe UI" pitchFamily="34" charset="0"/>
                <a:cs typeface="Segoe UI" pitchFamily="34" charset="0"/>
              </a:endParaRPr>
            </a:p>
          </p:txBody>
        </p:sp>
      </p:gr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936" y="5568330"/>
            <a:ext cx="320466" cy="569717"/>
          </a:xfrm>
          <a:prstGeom prst="rect">
            <a:avLst/>
          </a:prstGeom>
        </p:spPr>
      </p:pic>
      <p:sp>
        <p:nvSpPr>
          <p:cNvPr id="29" name="Freeform 70"/>
          <p:cNvSpPr>
            <a:spLocks noEditPoints="1"/>
          </p:cNvSpPr>
          <p:nvPr/>
        </p:nvSpPr>
        <p:spPr bwMode="auto">
          <a:xfrm>
            <a:off x="11201871" y="3990368"/>
            <a:ext cx="277461" cy="332137"/>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632"/>
          </a:p>
        </p:txBody>
      </p:sp>
      <p:cxnSp>
        <p:nvCxnSpPr>
          <p:cNvPr id="31" name="Straight Arrow Connector 30"/>
          <p:cNvCxnSpPr/>
          <p:nvPr/>
        </p:nvCxnSpPr>
        <p:spPr>
          <a:xfrm>
            <a:off x="2485090" y="3233418"/>
            <a:ext cx="3111411" cy="0"/>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644727" y="2253791"/>
            <a:ext cx="3561835" cy="1145138"/>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644727" y="3565863"/>
            <a:ext cx="3831962" cy="459181"/>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644727" y="4251054"/>
            <a:ext cx="1361000" cy="1111415"/>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234456" y="4399749"/>
            <a:ext cx="1694864" cy="1384053"/>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430748" y="4429866"/>
            <a:ext cx="1419133" cy="1179183"/>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287245" y="4251055"/>
            <a:ext cx="1134779" cy="923837"/>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2133100" y="4322505"/>
            <a:ext cx="1209610" cy="1245825"/>
          </a:xfrm>
          <a:prstGeom prst="straightConnector1">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bwMode="auto">
          <a:xfrm>
            <a:off x="2737905" y="3070213"/>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1</a:t>
            </a:r>
          </a:p>
        </p:txBody>
      </p:sp>
      <p:sp>
        <p:nvSpPr>
          <p:cNvPr id="53" name="Oval 52"/>
          <p:cNvSpPr/>
          <p:nvPr/>
        </p:nvSpPr>
        <p:spPr bwMode="auto">
          <a:xfrm>
            <a:off x="2946354" y="5241919"/>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3</a:t>
            </a:r>
          </a:p>
        </p:txBody>
      </p:sp>
      <p:sp>
        <p:nvSpPr>
          <p:cNvPr id="54" name="Oval 53"/>
          <p:cNvSpPr/>
          <p:nvPr/>
        </p:nvSpPr>
        <p:spPr bwMode="auto">
          <a:xfrm>
            <a:off x="4528222" y="5283122"/>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4</a:t>
            </a:r>
          </a:p>
        </p:txBody>
      </p:sp>
      <p:sp>
        <p:nvSpPr>
          <p:cNvPr id="55" name="Oval 54"/>
          <p:cNvSpPr/>
          <p:nvPr/>
        </p:nvSpPr>
        <p:spPr bwMode="auto">
          <a:xfrm>
            <a:off x="5070687" y="4203224"/>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2</a:t>
            </a:r>
          </a:p>
        </p:txBody>
      </p:sp>
      <p:sp>
        <p:nvSpPr>
          <p:cNvPr id="56" name="Oval 55"/>
          <p:cNvSpPr/>
          <p:nvPr/>
        </p:nvSpPr>
        <p:spPr bwMode="auto">
          <a:xfrm>
            <a:off x="6918683" y="3089219"/>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9</a:t>
            </a:r>
          </a:p>
        </p:txBody>
      </p:sp>
      <p:sp>
        <p:nvSpPr>
          <p:cNvPr id="57" name="Oval 56"/>
          <p:cNvSpPr/>
          <p:nvPr/>
        </p:nvSpPr>
        <p:spPr bwMode="auto">
          <a:xfrm>
            <a:off x="7162021" y="3476096"/>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8</a:t>
            </a:r>
          </a:p>
        </p:txBody>
      </p:sp>
      <p:sp>
        <p:nvSpPr>
          <p:cNvPr id="58" name="Oval 57"/>
          <p:cNvSpPr/>
          <p:nvPr/>
        </p:nvSpPr>
        <p:spPr bwMode="auto">
          <a:xfrm>
            <a:off x="7679316" y="5020077"/>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7</a:t>
            </a:r>
          </a:p>
        </p:txBody>
      </p:sp>
      <p:sp>
        <p:nvSpPr>
          <p:cNvPr id="59" name="Oval 58"/>
          <p:cNvSpPr/>
          <p:nvPr/>
        </p:nvSpPr>
        <p:spPr bwMode="auto">
          <a:xfrm>
            <a:off x="7516110" y="5412477"/>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6</a:t>
            </a:r>
          </a:p>
        </p:txBody>
      </p:sp>
      <p:sp>
        <p:nvSpPr>
          <p:cNvPr id="60" name="TextBox 59"/>
          <p:cNvSpPr txBox="1"/>
          <p:nvPr/>
        </p:nvSpPr>
        <p:spPr>
          <a:xfrm>
            <a:off x="3342710" y="2985458"/>
            <a:ext cx="1966626" cy="172909"/>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OOB Reboot</a:t>
            </a:r>
          </a:p>
        </p:txBody>
      </p:sp>
      <p:sp>
        <p:nvSpPr>
          <p:cNvPr id="61" name="TextBox 60"/>
          <p:cNvSpPr txBox="1"/>
          <p:nvPr/>
        </p:nvSpPr>
        <p:spPr>
          <a:xfrm>
            <a:off x="1896178" y="5216436"/>
            <a:ext cx="1100988" cy="345817"/>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Authorize PXE Boot</a:t>
            </a:r>
          </a:p>
        </p:txBody>
      </p:sp>
      <p:sp>
        <p:nvSpPr>
          <p:cNvPr id="62" name="TextBox 61"/>
          <p:cNvSpPr txBox="1"/>
          <p:nvPr/>
        </p:nvSpPr>
        <p:spPr>
          <a:xfrm>
            <a:off x="4003863" y="4168670"/>
            <a:ext cx="1100988" cy="172909"/>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Boot from PXE</a:t>
            </a:r>
          </a:p>
        </p:txBody>
      </p:sp>
      <p:sp>
        <p:nvSpPr>
          <p:cNvPr id="63" name="TextBox 62"/>
          <p:cNvSpPr txBox="1"/>
          <p:nvPr/>
        </p:nvSpPr>
        <p:spPr>
          <a:xfrm>
            <a:off x="6397452" y="5465780"/>
            <a:ext cx="1100988" cy="172909"/>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Download VHD</a:t>
            </a:r>
          </a:p>
        </p:txBody>
      </p:sp>
      <p:sp>
        <p:nvSpPr>
          <p:cNvPr id="64" name="TextBox 63"/>
          <p:cNvSpPr txBox="1"/>
          <p:nvPr/>
        </p:nvSpPr>
        <p:spPr>
          <a:xfrm>
            <a:off x="7515791" y="4664402"/>
            <a:ext cx="1100988" cy="345817"/>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Inject </a:t>
            </a:r>
            <a:br>
              <a:rPr lang="en-US" sz="1224" dirty="0">
                <a:solidFill>
                  <a:schemeClr val="tx1">
                    <a:alpha val="99000"/>
                  </a:schemeClr>
                </a:solidFill>
              </a:rPr>
            </a:br>
            <a:r>
              <a:rPr lang="en-US" sz="1224" dirty="0">
                <a:solidFill>
                  <a:schemeClr val="tx1">
                    <a:alpha val="99000"/>
                  </a:schemeClr>
                </a:solidFill>
              </a:rPr>
              <a:t>drivers</a:t>
            </a:r>
          </a:p>
        </p:txBody>
      </p:sp>
      <p:sp>
        <p:nvSpPr>
          <p:cNvPr id="65" name="TextBox 64"/>
          <p:cNvSpPr txBox="1"/>
          <p:nvPr/>
        </p:nvSpPr>
        <p:spPr>
          <a:xfrm>
            <a:off x="7074679" y="3817394"/>
            <a:ext cx="1100988" cy="345817"/>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Customize &amp; Domain join</a:t>
            </a:r>
          </a:p>
        </p:txBody>
      </p:sp>
      <p:sp>
        <p:nvSpPr>
          <p:cNvPr id="66" name="TextBox 65"/>
          <p:cNvSpPr txBox="1"/>
          <p:nvPr/>
        </p:nvSpPr>
        <p:spPr>
          <a:xfrm rot="20590656">
            <a:off x="7611718" y="2868342"/>
            <a:ext cx="1966239" cy="172909"/>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Enable Hyper-V Role</a:t>
            </a:r>
          </a:p>
        </p:txBody>
      </p:sp>
      <p:sp>
        <p:nvSpPr>
          <p:cNvPr id="67" name="TextBox 66"/>
          <p:cNvSpPr txBox="1"/>
          <p:nvPr/>
        </p:nvSpPr>
        <p:spPr>
          <a:xfrm>
            <a:off x="6773380" y="2054405"/>
            <a:ext cx="1287747" cy="518726"/>
          </a:xfrm>
          <a:prstGeom prst="rect">
            <a:avLst/>
          </a:prstGeom>
          <a:noFill/>
        </p:spPr>
        <p:txBody>
          <a:bodyPr wrap="square" lIns="0" tIns="0" rIns="0" bIns="0" rtlCol="0">
            <a:spAutoFit/>
          </a:bodyPr>
          <a:lstStyle/>
          <a:p>
            <a:pPr algn="ctr">
              <a:lnSpc>
                <a:spcPct val="90000"/>
              </a:lnSpc>
              <a:spcBef>
                <a:spcPct val="20000"/>
              </a:spcBef>
              <a:buSzPct val="90000"/>
            </a:pPr>
            <a:r>
              <a:rPr lang="en-US" sz="1224" dirty="0">
                <a:solidFill>
                  <a:schemeClr val="tx1">
                    <a:alpha val="99000"/>
                  </a:schemeClr>
                </a:solidFill>
              </a:rPr>
              <a:t>Run GCEs &amp; Configure partitions</a:t>
            </a:r>
          </a:p>
        </p:txBody>
      </p:sp>
      <p:sp>
        <p:nvSpPr>
          <p:cNvPr id="75" name="Arc 74"/>
          <p:cNvSpPr/>
          <p:nvPr/>
        </p:nvSpPr>
        <p:spPr>
          <a:xfrm flipV="1">
            <a:off x="6130431" y="1741622"/>
            <a:ext cx="794252" cy="1428208"/>
          </a:xfrm>
          <a:prstGeom prst="arc">
            <a:avLst>
              <a:gd name="adj1" fmla="val 16151252"/>
              <a:gd name="adj2" fmla="val 10858266"/>
            </a:avLst>
          </a:prstGeom>
          <a:ln w="41275"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p>
        </p:txBody>
      </p:sp>
      <p:sp>
        <p:nvSpPr>
          <p:cNvPr id="76" name="Oval 75"/>
          <p:cNvSpPr/>
          <p:nvPr/>
        </p:nvSpPr>
        <p:spPr bwMode="auto">
          <a:xfrm>
            <a:off x="6738235" y="2624342"/>
            <a:ext cx="326411" cy="326411"/>
          </a:xfrm>
          <a:prstGeom prst="ellips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solidFill>
                  <a:schemeClr val="tx1">
                    <a:alpha val="98824"/>
                  </a:schemeClr>
                </a:solidFill>
                <a:ea typeface="Segoe UI" pitchFamily="34" charset="0"/>
                <a:cs typeface="Segoe UI" pitchFamily="34" charset="0"/>
              </a:rPr>
              <a:t>5</a:t>
            </a:r>
          </a:p>
        </p:txBody>
      </p:sp>
    </p:spTree>
    <p:extLst>
      <p:ext uri="{BB962C8B-B14F-4D97-AF65-F5344CB8AC3E}">
        <p14:creationId xmlns:p14="http://schemas.microsoft.com/office/powerpoint/2010/main" val="28424495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503045"/>
          </a:xfrm>
        </p:spPr>
        <p:txBody>
          <a:bodyPr/>
          <a:lstStyle/>
          <a:p>
            <a:r>
              <a:rPr lang="en-US" sz="3200" dirty="0" smtClean="0"/>
              <a:t>SCVMM</a:t>
            </a:r>
          </a:p>
          <a:p>
            <a:r>
              <a:rPr lang="en-US" sz="3200" dirty="0" smtClean="0"/>
              <a:t>PXE</a:t>
            </a:r>
          </a:p>
          <a:p>
            <a:r>
              <a:rPr lang="en-US" sz="3200" dirty="0" smtClean="0"/>
              <a:t>IPMI/SMASH</a:t>
            </a:r>
          </a:p>
          <a:p>
            <a:r>
              <a:rPr lang="en-US" sz="3200" dirty="0" smtClean="0"/>
              <a:t>Compute profiles</a:t>
            </a:r>
          </a:p>
          <a:p>
            <a:r>
              <a:rPr lang="en-US" sz="3200" dirty="0" smtClean="0"/>
              <a:t>Logical Network</a:t>
            </a:r>
          </a:p>
          <a:p>
            <a:r>
              <a:rPr lang="en-US" sz="3200" dirty="0" smtClean="0"/>
              <a:t>VM Network</a:t>
            </a:r>
          </a:p>
          <a:p>
            <a:r>
              <a:rPr lang="en-US" sz="3200" dirty="0" smtClean="0"/>
              <a:t>Drivers</a:t>
            </a:r>
          </a:p>
          <a:p>
            <a:r>
              <a:rPr lang="sv-SE" sz="3200" dirty="0" smtClean="0"/>
              <a:t>Image</a:t>
            </a:r>
          </a:p>
          <a:p>
            <a:r>
              <a:rPr lang="sv-SE" sz="3200" dirty="0" smtClean="0"/>
              <a:t>WSUS?</a:t>
            </a:r>
            <a:endParaRPr lang="en-US" sz="3200" dirty="0" smtClean="0"/>
          </a:p>
          <a:p>
            <a:r>
              <a:rPr lang="en-US" sz="3200" dirty="0" smtClean="0"/>
              <a:t>Crossed fingers</a:t>
            </a:r>
            <a:endParaRPr lang="en-US" sz="3200" dirty="0"/>
          </a:p>
        </p:txBody>
      </p:sp>
      <p:sp>
        <p:nvSpPr>
          <p:cNvPr id="3" name="Title 2"/>
          <p:cNvSpPr>
            <a:spLocks noGrp="1"/>
          </p:cNvSpPr>
          <p:nvPr>
            <p:ph type="title"/>
          </p:nvPr>
        </p:nvSpPr>
        <p:spPr/>
        <p:txBody>
          <a:bodyPr/>
          <a:lstStyle/>
          <a:p>
            <a:pPr marL="0" marR="0" indent="0" algn="l" defTabSz="932742" rtl="0" eaLnBrk="1" fontAlgn="auto" latinLnBrk="0" hangingPunct="1">
              <a:lnSpc>
                <a:spcPct val="90000"/>
              </a:lnSpc>
              <a:spcBef>
                <a:spcPct val="0"/>
              </a:spcBef>
              <a:spcAft>
                <a:spcPts val="0"/>
              </a:spcAft>
              <a:buClrTx/>
              <a:buSzTx/>
              <a:buFontTx/>
              <a:buNone/>
              <a:tabLst/>
              <a:defRPr/>
            </a:pPr>
            <a:r>
              <a: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rPr>
              <a:t>Prerequisite</a:t>
            </a:r>
            <a:endParaRPr lang="en-US" dirty="0"/>
          </a:p>
        </p:txBody>
      </p:sp>
    </p:spTree>
    <p:extLst>
      <p:ext uri="{BB962C8B-B14F-4D97-AF65-F5344CB8AC3E}">
        <p14:creationId xmlns:p14="http://schemas.microsoft.com/office/powerpoint/2010/main" val="14633521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err="1" smtClean="0"/>
              <a:t>Prepare</a:t>
            </a:r>
            <a:r>
              <a:rPr lang="sv-SE" dirty="0" smtClean="0"/>
              <a:t> for </a:t>
            </a:r>
            <a:r>
              <a:rPr lang="sv-SE" dirty="0" err="1" smtClean="0"/>
              <a:t>deployement</a:t>
            </a:r>
            <a:endParaRPr lang="en-US" dirty="0"/>
          </a:p>
        </p:txBody>
      </p:sp>
      <p:sp>
        <p:nvSpPr>
          <p:cNvPr id="5" name="Text Placeholder 4"/>
          <p:cNvSpPr>
            <a:spLocks noGrp="1"/>
          </p:cNvSpPr>
          <p:nvPr>
            <p:ph type="body" sz="quarter" idx="12"/>
          </p:nvPr>
        </p:nvSpPr>
        <p:spPr/>
        <p:txBody>
          <a:bodyPr/>
          <a:lstStyle/>
          <a:p>
            <a:r>
              <a:rPr lang="sv-SE" dirty="0" smtClean="0"/>
              <a:t>Mikael Nystrom</a:t>
            </a:r>
            <a:endParaRPr lang="en-US" dirty="0"/>
          </a:p>
        </p:txBody>
      </p:sp>
    </p:spTree>
    <p:extLst>
      <p:ext uri="{BB962C8B-B14F-4D97-AF65-F5344CB8AC3E}">
        <p14:creationId xmlns:p14="http://schemas.microsoft.com/office/powerpoint/2010/main" val="1862986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13845"/>
          </a:xfrm>
        </p:spPr>
        <p:txBody>
          <a:bodyPr/>
          <a:lstStyle/>
          <a:p>
            <a:r>
              <a:rPr lang="sv-SE" dirty="0" smtClean="0"/>
              <a:t>Pre OSD Tasks</a:t>
            </a:r>
          </a:p>
          <a:p>
            <a:pPr lvl="1"/>
            <a:r>
              <a:rPr lang="sv-SE" dirty="0" smtClean="0"/>
              <a:t>Hardware </a:t>
            </a:r>
            <a:r>
              <a:rPr lang="sv-SE" dirty="0" err="1" smtClean="0"/>
              <a:t>configuration</a:t>
            </a:r>
            <a:endParaRPr lang="sv-SE" dirty="0" smtClean="0"/>
          </a:p>
          <a:p>
            <a:r>
              <a:rPr lang="sv-SE" dirty="0" smtClean="0"/>
              <a:t>OSD</a:t>
            </a:r>
          </a:p>
          <a:p>
            <a:pPr lvl="1"/>
            <a:r>
              <a:rPr lang="sv-SE" dirty="0" err="1" smtClean="0"/>
              <a:t>Deploy</a:t>
            </a:r>
            <a:r>
              <a:rPr lang="sv-SE" dirty="0" smtClean="0"/>
              <a:t> and </a:t>
            </a:r>
            <a:r>
              <a:rPr lang="sv-SE" dirty="0" err="1" smtClean="0"/>
              <a:t>configure</a:t>
            </a:r>
            <a:r>
              <a:rPr lang="sv-SE" dirty="0" smtClean="0"/>
              <a:t> the OS, Hyper-V, </a:t>
            </a:r>
            <a:r>
              <a:rPr lang="sv-SE" dirty="0" err="1" smtClean="0"/>
              <a:t>network</a:t>
            </a:r>
            <a:r>
              <a:rPr lang="sv-SE" dirty="0" smtClean="0"/>
              <a:t> and agent</a:t>
            </a:r>
          </a:p>
          <a:p>
            <a:r>
              <a:rPr lang="sv-SE" dirty="0" smtClean="0"/>
              <a:t>Post OSD Tasks</a:t>
            </a:r>
          </a:p>
          <a:p>
            <a:pPr lvl="1"/>
            <a:r>
              <a:rPr lang="sv-SE" dirty="0" err="1" smtClean="0"/>
              <a:t>Adding</a:t>
            </a:r>
            <a:r>
              <a:rPr lang="sv-SE" dirty="0" smtClean="0"/>
              <a:t> </a:t>
            </a:r>
            <a:r>
              <a:rPr lang="sv-SE" dirty="0" err="1" smtClean="0"/>
              <a:t>network</a:t>
            </a:r>
            <a:r>
              <a:rPr lang="sv-SE" dirty="0" smtClean="0"/>
              <a:t> </a:t>
            </a:r>
            <a:r>
              <a:rPr lang="sv-SE" dirty="0" err="1" smtClean="0"/>
              <a:t>configuration</a:t>
            </a:r>
            <a:endParaRPr lang="sv-SE" dirty="0" smtClean="0"/>
          </a:p>
          <a:p>
            <a:pPr lvl="1"/>
            <a:r>
              <a:rPr lang="sv-SE" dirty="0" err="1" smtClean="0"/>
              <a:t>Adding</a:t>
            </a:r>
            <a:r>
              <a:rPr lang="sv-SE" dirty="0" smtClean="0"/>
              <a:t>/</a:t>
            </a:r>
            <a:r>
              <a:rPr lang="sv-SE" dirty="0" err="1" smtClean="0"/>
              <a:t>configure</a:t>
            </a:r>
            <a:r>
              <a:rPr lang="sv-SE" dirty="0" smtClean="0"/>
              <a:t> </a:t>
            </a:r>
            <a:r>
              <a:rPr lang="sv-SE" dirty="0" err="1" smtClean="0"/>
              <a:t>featres</a:t>
            </a:r>
            <a:r>
              <a:rPr lang="sv-SE" dirty="0" smtClean="0"/>
              <a:t> and </a:t>
            </a:r>
            <a:r>
              <a:rPr lang="sv-SE" dirty="0" err="1" smtClean="0"/>
              <a:t>functions</a:t>
            </a:r>
            <a:endParaRPr lang="sv-SE" dirty="0" smtClean="0"/>
          </a:p>
          <a:p>
            <a:pPr lvl="1"/>
            <a:r>
              <a:rPr lang="sv-SE" dirty="0" err="1" smtClean="0"/>
              <a:t>Adding</a:t>
            </a:r>
            <a:r>
              <a:rPr lang="sv-SE" dirty="0" smtClean="0"/>
              <a:t> hardware </a:t>
            </a:r>
            <a:r>
              <a:rPr lang="sv-SE" dirty="0" err="1" smtClean="0"/>
              <a:t>related</a:t>
            </a:r>
            <a:r>
              <a:rPr lang="sv-SE" dirty="0" smtClean="0"/>
              <a:t> software</a:t>
            </a:r>
          </a:p>
          <a:p>
            <a:pPr lvl="1"/>
            <a:r>
              <a:rPr lang="sv-SE" dirty="0" err="1" smtClean="0"/>
              <a:t>Adding</a:t>
            </a:r>
            <a:r>
              <a:rPr lang="sv-SE" dirty="0" smtClean="0"/>
              <a:t> DPM and OM agents</a:t>
            </a:r>
          </a:p>
          <a:p>
            <a:pPr lvl="1"/>
            <a:r>
              <a:rPr lang="sv-SE" dirty="0" err="1" smtClean="0"/>
              <a:t>Switcing</a:t>
            </a:r>
            <a:r>
              <a:rPr lang="sv-SE" dirty="0" smtClean="0"/>
              <a:t> to </a:t>
            </a:r>
            <a:r>
              <a:rPr lang="sv-SE" dirty="0" err="1" smtClean="0"/>
              <a:t>production</a:t>
            </a:r>
            <a:r>
              <a:rPr lang="sv-SE" dirty="0" smtClean="0"/>
              <a:t> mode</a:t>
            </a:r>
          </a:p>
          <a:p>
            <a:endParaRPr lang="en-US" dirty="0"/>
          </a:p>
        </p:txBody>
      </p:sp>
      <p:sp>
        <p:nvSpPr>
          <p:cNvPr id="3" name="Title 2"/>
          <p:cNvSpPr>
            <a:spLocks noGrp="1"/>
          </p:cNvSpPr>
          <p:nvPr>
            <p:ph type="title"/>
          </p:nvPr>
        </p:nvSpPr>
        <p:spPr/>
        <p:txBody>
          <a:bodyPr/>
          <a:lstStyle/>
          <a:p>
            <a:pPr marL="0" marR="0" indent="0" algn="l" defTabSz="932742" rtl="0" eaLnBrk="1" fontAlgn="auto" latinLnBrk="0" hangingPunct="1">
              <a:lnSpc>
                <a:spcPct val="90000"/>
              </a:lnSpc>
              <a:spcBef>
                <a:spcPct val="0"/>
              </a:spcBef>
              <a:spcAft>
                <a:spcPts val="0"/>
              </a:spcAft>
              <a:buClrTx/>
              <a:buSzTx/>
              <a:buFontTx/>
              <a:buNone/>
              <a:tabLst/>
              <a:defRPr/>
            </a:pPr>
            <a:r>
              <a: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rPr>
              <a:t>Deployment</a:t>
            </a:r>
            <a:endParaRPr lang="en-US" dirty="0"/>
          </a:p>
        </p:txBody>
      </p:sp>
    </p:spTree>
    <p:extLst>
      <p:ext uri="{BB962C8B-B14F-4D97-AF65-F5344CB8AC3E}">
        <p14:creationId xmlns:p14="http://schemas.microsoft.com/office/powerpoint/2010/main" val="2974294001"/>
      </p:ext>
    </p:extLst>
  </p:cSld>
  <p:clrMapOvr>
    <a:masterClrMapping/>
  </p:clrMapOvr>
  <p:transition>
    <p:fade/>
  </p:transition>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Mikael Nystrom</External_x0020_Speaker>
    <Session_x0020_Code xmlns="e36bfbf9-5e42-489c-a259-4c54eb22cb57">DCIM-B309</Session_x0020_Code>
    <Presentation_x0020_Date xmlns="e36bfbf9-5e42-489c-a259-4c54eb22cb57">2014-05-13T00:00:00+02:00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e36bfbf9-5e42-489c-a259-4c54eb22cb57"/>
    <ds:schemaRef ds:uri="http://schemas.microsoft.com/office/infopath/2007/PartnerControls"/>
    <ds:schemaRef ds:uri="http://schemas.openxmlformats.org/package/2006/metadata/core-properties"/>
    <ds:schemaRef ds:uri="http://schemas.microsoft.com/office/2006/documentManagement/types"/>
    <ds:schemaRef ds:uri="230e9df3-be65-4c73-a93b-d1236ebd677e"/>
    <ds:schemaRef ds:uri="http://schemas.microsoft.com/sharepoint/v3"/>
    <ds:schemaRef ds:uri="http://purl.org/dc/dcmitype/"/>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29</TotalTime>
  <Words>1133</Words>
  <Application>Microsoft Office PowerPoint</Application>
  <PresentationFormat>Custom</PresentationFormat>
  <Paragraphs>128</Paragraphs>
  <Slides>18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Segoe UI</vt:lpstr>
      <vt:lpstr>Segoe UI Light</vt:lpstr>
      <vt:lpstr>Wingdings</vt:lpstr>
      <vt:lpstr>TechEd 2014 Dk Blue</vt:lpstr>
      <vt:lpstr>1_TechEd 2014 Dk Blue</vt:lpstr>
      <vt:lpstr>PowerPoint Presentation</vt:lpstr>
      <vt:lpstr>Bare Metal OS Deployment in Microsoft System Center 2012 R2 Virtual Machine Manager:  This Is How It Is Done! </vt:lpstr>
      <vt:lpstr>I…</vt:lpstr>
      <vt:lpstr>Agenda</vt:lpstr>
      <vt:lpstr>The benefit</vt:lpstr>
      <vt:lpstr>How it works</vt:lpstr>
      <vt:lpstr>Prerequisite</vt:lpstr>
      <vt:lpstr>Prepare for deployement</vt:lpstr>
      <vt:lpstr>Deployment</vt:lpstr>
      <vt:lpstr>Deployment Using the UI</vt:lpstr>
      <vt:lpstr>Doing that for one host is ok, but I have 52 more to go…</vt:lpstr>
      <vt:lpstr>Deployment Using PowerShell</vt:lpstr>
      <vt:lpstr>Still questions?</vt:lpstr>
      <vt:lpstr>PowerPoint Presentation</vt:lpstr>
      <vt:lpstr>Resources</vt:lpstr>
      <vt:lpstr>Complete an evaluation and enter to win!</vt:lpstr>
      <vt:lpstr>Evaluate this session</vt:lpstr>
      <vt:lpstr>PowerPoint Presentation</vt:lpstr>
    </vt:vector>
  </TitlesOfParts>
  <Manager>&lt;Speech writer name goes here&gt;</Manager>
  <Company>TrueSec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Bare Metal OS Deployment in Microsoft System Center 2012 R2 Virtual Machine Manager:</dc:title>
  <dc:subject>TechEd 2014</dc:subject>
  <dc:creator>Mikael Nystrom</dc:creator>
  <cp:keywords/>
  <dc:description>Template: Jordan Cayabyab, Artitudes Design
Formatting: 
Audience Type:</dc:description>
  <cp:lastModifiedBy>testadmin</cp:lastModifiedBy>
  <cp:revision>5</cp:revision>
  <dcterms:created xsi:type="dcterms:W3CDTF">2014-04-24T20:29:02Z</dcterms:created>
  <dcterms:modified xsi:type="dcterms:W3CDTF">2014-05-13T20:39:07Z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