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3" r:id="rId5"/>
  </p:sldMasterIdLst>
  <p:notesMasterIdLst>
    <p:notesMasterId r:id="rId42"/>
  </p:notesMasterIdLst>
  <p:handoutMasterIdLst>
    <p:handoutMasterId r:id="rId43"/>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92" r:id="rId37"/>
    <p:sldId id="288" r:id="rId38"/>
    <p:sldId id="289" r:id="rId39"/>
    <p:sldId id="290" r:id="rId40"/>
    <p:sldId id="291"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5730" autoAdjust="0"/>
  </p:normalViewPr>
  <p:slideViewPr>
    <p:cSldViewPr snapToObjects="1">
      <p:cViewPr varScale="1">
        <p:scale>
          <a:sx n="118" d="100"/>
          <a:sy n="118" d="100"/>
        </p:scale>
        <p:origin x="84" y="32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19816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98404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66B5E-50AD-4612-8532-E65AF1A28BC4}" type="slidenum">
              <a:rPr lang="en-US" smtClean="0"/>
              <a:pPr/>
              <a:t>21</a:t>
            </a:fld>
            <a:endParaRPr lang="en-US"/>
          </a:p>
        </p:txBody>
      </p:sp>
    </p:spTree>
    <p:extLst>
      <p:ext uri="{BB962C8B-B14F-4D97-AF65-F5344CB8AC3E}">
        <p14:creationId xmlns:p14="http://schemas.microsoft.com/office/powerpoint/2010/main" val="55141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35828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45960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71275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5965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1174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65023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90426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270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56378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678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 y="414222"/>
            <a:ext cx="3505200" cy="2192740"/>
          </a:xfrm>
        </p:spPr>
        <p:txBody>
          <a:bodyPr/>
          <a:lstStyle/>
          <a:p>
            <a:endParaRPr lang="en-US" dirty="0"/>
          </a:p>
        </p:txBody>
      </p:sp>
      <p:sp>
        <p:nvSpPr>
          <p:cNvPr id="2" name="Slide Image Placeholder 1"/>
          <p:cNvSpPr>
            <a:spLocks noGrp="1" noRot="1" noChangeAspect="1"/>
          </p:cNvSpPr>
          <p:nvPr>
            <p:ph type="sldImg"/>
          </p:nvPr>
        </p:nvSpPr>
        <p:spPr>
          <a:xfrm>
            <a:off x="3581400" y="414338"/>
            <a:ext cx="3124200" cy="1757362"/>
          </a:xfrm>
        </p:spPr>
      </p:sp>
      <p:sp>
        <p:nvSpPr>
          <p:cNvPr id="4" name="Slide Number Placeholder 3"/>
          <p:cNvSpPr>
            <a:spLocks noGrp="1"/>
          </p:cNvSpPr>
          <p:nvPr>
            <p:ph type="sldNum" sz="quarter" idx="10"/>
          </p:nvPr>
        </p:nvSpPr>
        <p:spPr/>
        <p:txBody>
          <a:bodyPr/>
          <a:lstStyle/>
          <a:p>
            <a:fld id="{F6B00254-1D6D-455B-9366-3E245776AC5A}" type="slidenum">
              <a:rPr lang="en-US" smtClean="0">
                <a:solidFill>
                  <a:prstClr val="black"/>
                </a:solidFill>
              </a:rPr>
              <a:pPr/>
              <a:t>3</a:t>
            </a:fld>
            <a:endParaRPr lang="en-US">
              <a:solidFill>
                <a:prstClr val="black"/>
              </a:solidFill>
            </a:endParaRPr>
          </a:p>
        </p:txBody>
      </p:sp>
      <p:sp>
        <p:nvSpPr>
          <p:cNvPr id="5" name="Notes Placeholder 2"/>
          <p:cNvSpPr txBox="1">
            <a:spLocks/>
          </p:cNvSpPr>
          <p:nvPr/>
        </p:nvSpPr>
        <p:spPr>
          <a:xfrm>
            <a:off x="76200" y="2514600"/>
            <a:ext cx="6629400" cy="2192740"/>
          </a:xfrm>
          <a:prstGeom prst="rect">
            <a:avLst/>
          </a:prstGeom>
        </p:spPr>
        <p:txBody>
          <a:bodyPr vert="horz" lIns="91440" tIns="45720" rIns="91440" bIns="45720" rtlCol="0"/>
          <a:lst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a:lstStyle>
          <a:p>
            <a:pPr>
              <a:spcAft>
                <a:spcPts val="0"/>
              </a:spcAft>
            </a:pPr>
            <a:r>
              <a:rPr lang="en-US" sz="800" b="1"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Enterprise-grade Platform</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We understand your existing IT systems and challenges better than any technology company out there.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IDC predicts that 70% of CIOs will embrace a cloud-first strategy in 2016. To get there, organizations need to move at their own pace over a number of years, with many living in a hybrid environment for quite some time. That flexibility – to live in both worlds – even with a cloud-first strategy – is non-negotiable. (Source:  IDC CIO Agenda webinar).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So, we aren’t going to tell you to move everything to the cloud. We’ll help you take what you have, upgrade through our Cloud OS strategy and take the journey with you.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Some vendors are making this transition more confusing by calling feature-limited apps “cloud-ready” or force you to use different sign-</a:t>
            </a:r>
            <a:r>
              <a:rPr lang="en-US" sz="800" dirty="0" err="1"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ons</a:t>
            </a: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for every online experience or won’t even guarantee continuous availability.  Cloud shouldn’t mean lowering your expectations or making compromises.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Microsoft believes you shouldn’t expect any less from the cloud – you should expect more.</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It MUST be an enterprise-grade platform</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b="1" dirty="0">
                <a:solidFill>
                  <a:srgbClr val="595959"/>
                </a:solidFill>
                <a:latin typeface="Segoe UI" panose="020B0502040204020203" pitchFamily="34" charset="0"/>
                <a:ea typeface="Calibri" panose="020F0502020204030204" pitchFamily="34" charset="0"/>
                <a:cs typeface="Times New Roman" panose="02020603050405020304" pitchFamily="18" charset="0"/>
              </a:rPr>
              <a:t> Hybrid Design</a:t>
            </a: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By design, our hybrid cloud builds commonalities into the platform, unifying resources across premises to let data and apps flow freely.</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Hybrid is the core of Microsoft’s Cloud OS vision.  We’re uniquely able to take a hybrid cloud approach to deliver unified compute, storage and networking across a customer’s datacenters, the public cloud and hosted clouds –  creating a single application, data and device management platform.</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You benefit from a common and consistent approach to development, management, identity, virtualization and data – spanning on-premises to cloud – your cloud, a service provider cloud and Microsoft’s cloud</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This gives you the ability, from a one view, to manage apps and data beyond your own private cloud – to a partner cloud – to a public cloud – in a consistent way.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Helps you be very flexible in thinking about how you deploy your apps across the multitude of cloud environments</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a:t>
            </a:r>
            <a:r>
              <a:rPr lang="en-US" sz="800" b="1" dirty="0">
                <a:solidFill>
                  <a:srgbClr val="595959"/>
                </a:solidFill>
                <a:latin typeface="Segoe UI" panose="020B0502040204020203" pitchFamily="34" charset="0"/>
                <a:ea typeface="Calibri" panose="020F0502020204030204" pitchFamily="34" charset="0"/>
                <a:cs typeface="Times New Roman" panose="02020603050405020304" pitchFamily="18" charset="0"/>
              </a:rPr>
              <a:t>People-focused Approach</a:t>
            </a: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Our people-focused approach means IT professionals, developers and users can leverage existing skills in this new hybrid world.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For years, Microsoft has been delivering experiences that appeal to end-users driving maximum productivity, regardless of location or device.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Microsoft brings that same focus on people to IT and developers – mirroring the familiarity and ease-of-use from our on-premises products into our Cloud services.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The unifying technologies in the Cloud OS enable the flow, management and governance of data and apps across premises and devices to keep employees productive and connected, wherever they are (IT professionals, developers and users).</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This all leads to higher satisfaction – from employees to IT – and improved productivity with lower training costs.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With such a large solution and developer footprint – adoption by our enterprise customers speaks for itself – and is also a huge driver of our focus on people and their experiences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800" b="1" dirty="0">
                <a:solidFill>
                  <a:srgbClr val="595959"/>
                </a:solidFill>
                <a:latin typeface="Segoe UI" panose="020B0502040204020203" pitchFamily="34" charset="0"/>
                <a:ea typeface="Calibri" panose="020F0502020204030204" pitchFamily="34" charset="0"/>
                <a:cs typeface="Times New Roman" panose="02020603050405020304" pitchFamily="18" charset="0"/>
              </a:rPr>
              <a:t> (ADDITIONAL OPTIONAL HYBRID DETAILS NOT IN NOTES SLIDES)</a:t>
            </a:r>
          </a:p>
          <a:p>
            <a:pPr marL="342900" indent="-342900">
              <a:spcAft>
                <a:spcPts val="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This is powerful because we will deliver a </a:t>
            </a:r>
            <a:r>
              <a:rPr lang="en-US" sz="800" b="1"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flexible development</a:t>
            </a: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environment for the developer so that it can code once and deploy anywhere; deploy on premises, deploy out to a partner cloud, deploy out to Azure cloud. But they only have to write the app once on the power of our .NET framework.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b="1"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Unified management</a:t>
            </a: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is our ability to use System Center, sitting in your datacenter to administer all the automation scripts to manage and pool the resources of that datacenter. Well while you’re looking in that pane of glass, to be able to provision and move VMs, objects, data from your datacenter out through a service provider or out to Azure for bottomless storage, for redundancy, for disaster recovery.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pPr>
            <a:r>
              <a:rPr lang="en-US" sz="800" b="1"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Common identity</a:t>
            </a: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is a third element of our consistent platform, using Active Directory group policies that you’ve already set up in your enterprise. You merely get the benefit of those group policies extended through Active Directory Federation Services and Azure based Active Directory, so that the group policies you set, extend out to the cloud automatically. You don’t have to manage multiple federation common identity across different clouds. </a:t>
            </a:r>
            <a:endPar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800" b="1"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Integrated virtualization</a:t>
            </a:r>
            <a:r>
              <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rPr>
              <a:t> is a fourth area. You no longer have to have a third part bolt on to virtualize your compute. Not only are we giving you compute capability, virtualization of your compute capability imbedded in Windows Server, we’re giving that to you around software defined networking and around virtualization of storage, also. </a:t>
            </a:r>
            <a:endPar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800" dirty="0" smtClean="0">
                <a:solidFill>
                  <a:srgbClr val="595959"/>
                </a:solidFill>
                <a:latin typeface="Segoe UI" panose="020B0502040204020203" pitchFamily="34" charset="0"/>
                <a:ea typeface="Calibri" panose="020F0502020204030204" pitchFamily="34" charset="0"/>
              </a:rPr>
              <a:t>Lastly, being able to have a </a:t>
            </a:r>
            <a:r>
              <a:rPr lang="en-US" sz="800" b="1" dirty="0" smtClean="0">
                <a:solidFill>
                  <a:srgbClr val="595959"/>
                </a:solidFill>
                <a:latin typeface="Segoe UI" panose="020B0502040204020203" pitchFamily="34" charset="0"/>
                <a:ea typeface="Calibri" panose="020F0502020204030204" pitchFamily="34" charset="0"/>
              </a:rPr>
              <a:t>complete data platform</a:t>
            </a:r>
            <a:r>
              <a:rPr lang="en-US" sz="800" dirty="0" smtClean="0">
                <a:solidFill>
                  <a:srgbClr val="595959"/>
                </a:solidFill>
                <a:latin typeface="Segoe UI" panose="020B0502040204020203" pitchFamily="34" charset="0"/>
                <a:ea typeface="Calibri" panose="020F0502020204030204" pitchFamily="34" charset="0"/>
              </a:rPr>
              <a:t> where your data can reside anywhere across these three clouds in a seamless way is a value proposition that’s huge as well. You can optimize your storage costs in this dimension. All that capability integrated in how we think about the complete data platform for a customer across all clouds.</a:t>
            </a:r>
            <a:endParaRPr lang="en-US" sz="800" dirty="0" smtClean="0">
              <a:solidFill>
                <a:srgbClr val="595959"/>
              </a:solidFill>
              <a:latin typeface="Segoe UI" panose="020B0502040204020203" pitchFamily="34" charset="0"/>
              <a:ea typeface="Calibri" panose="020F0502020204030204" pitchFamily="34" charset="0"/>
              <a:cs typeface="Times New Roman" panose="02020603050405020304" pitchFamily="18" charset="0"/>
            </a:endParaRPr>
          </a:p>
          <a:p>
            <a:pPr>
              <a:spcAft>
                <a:spcPts val="1000"/>
              </a:spcAft>
            </a:pPr>
            <a:endPar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Header Placeholder 3"/>
          <p:cNvSpPr>
            <a:spLocks noGrp="1"/>
          </p:cNvSpPr>
          <p:nvPr>
            <p:ph type="hdr" sz="quarter"/>
          </p:nvPr>
        </p:nvSpPr>
        <p:spPr>
          <a:xfrm>
            <a:off x="0" y="0"/>
            <a:ext cx="3429000" cy="457200"/>
          </a:xfrm>
        </p:spPr>
        <p:txBody>
          <a:bodyPr/>
          <a:lstStyle/>
          <a:p>
            <a:r>
              <a:rPr lang="en-US" dirty="0">
                <a:solidFill>
                  <a:prstClr val="black"/>
                </a:solidFill>
              </a:rPr>
              <a:t>Cloud OS LIAB Keynote Deck – October 2013</a:t>
            </a:r>
          </a:p>
          <a:p>
            <a:endParaRPr lang="en-US" dirty="0">
              <a:solidFill>
                <a:prstClr val="black"/>
              </a:solidFill>
            </a:endParaRPr>
          </a:p>
        </p:txBody>
      </p:sp>
    </p:spTree>
    <p:extLst>
      <p:ext uri="{BB962C8B-B14F-4D97-AF65-F5344CB8AC3E}">
        <p14:creationId xmlns:p14="http://schemas.microsoft.com/office/powerpoint/2010/main" val="111257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lvl="1" defTabSz="471576">
              <a:lnSpc>
                <a:spcPct val="90000"/>
              </a:lnSpc>
              <a:spcBef>
                <a:spcPts val="612"/>
              </a:spcBef>
              <a:spcAft>
                <a:spcPts val="612"/>
              </a:spcAft>
            </a:pPr>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1923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lstStyle/>
          <a:p>
            <a:pPr eaLnBrk="1" hangingPunct="1">
              <a:defRPr/>
            </a:pPr>
            <a:endParaRPr lang="en-US" dirty="0"/>
          </a:p>
        </p:txBody>
      </p:sp>
      <p:sp>
        <p:nvSpPr>
          <p:cNvPr id="72708" name="Slide Number Placeholder 3"/>
          <p:cNvSpPr txBox="1">
            <a:spLocks noGrp="1"/>
          </p:cNvSpPr>
          <p:nvPr/>
        </p:nvSpPr>
        <p:spPr bwMode="auto">
          <a:xfrm>
            <a:off x="3978133" y="8841738"/>
            <a:ext cx="3043343" cy="465773"/>
          </a:xfrm>
          <a:prstGeom prst="rect">
            <a:avLst/>
          </a:prstGeom>
          <a:noFill/>
          <a:ln w="9525">
            <a:noFill/>
            <a:miter lim="800000"/>
            <a:headEnd/>
            <a:tailEnd/>
          </a:ln>
        </p:spPr>
        <p:txBody>
          <a:bodyPr lIns="92435" tIns="46218" rIns="92435" bIns="46218" anchor="b"/>
          <a:lstStyle/>
          <a:p>
            <a:pPr algn="r" defTabSz="914292"/>
            <a:fld id="{6BF33D2D-550D-4C4C-8C04-B4207BA6CE41}" type="slidenum">
              <a:rPr lang="en-US" sz="1200">
                <a:solidFill>
                  <a:prstClr val="black"/>
                </a:solidFill>
                <a:latin typeface="Arial" pitchFamily="34" charset="0"/>
              </a:rPr>
              <a:pPr algn="r" defTabSz="914292"/>
              <a:t>5</a:t>
            </a:fld>
            <a:endParaRPr lang="en-US" sz="1200" dirty="0">
              <a:solidFill>
                <a:prstClr val="black"/>
              </a:solidFill>
              <a:latin typeface="Arial" pitchFamily="34" charset="0"/>
            </a:endParaRPr>
          </a:p>
        </p:txBody>
      </p:sp>
    </p:spTree>
    <p:extLst>
      <p:ext uri="{BB962C8B-B14F-4D97-AF65-F5344CB8AC3E}">
        <p14:creationId xmlns:p14="http://schemas.microsoft.com/office/powerpoint/2010/main" val="269987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7B40848-0901-4DB9-BEC9-F28EEB4C8399}"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132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43663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pPr/>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92317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411333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585171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3" y="3"/>
            <a:ext cx="12435837" cy="6995162"/>
          </a:xfrm>
          <a:prstGeom prst="rect">
            <a:avLst/>
          </a:prstGeom>
        </p:spPr>
      </p:pic>
    </p:spTree>
    <p:extLst>
      <p:ext uri="{BB962C8B-B14F-4D97-AF65-F5344CB8AC3E}">
        <p14:creationId xmlns:p14="http://schemas.microsoft.com/office/powerpoint/2010/main" val="416205889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_Onl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91163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dirty="0"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52055065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11" y="440820"/>
            <a:ext cx="11681448" cy="854886"/>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84582058"/>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9224518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760894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285297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76879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13120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36395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98570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80224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6986291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7347899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18037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616061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664316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859115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19179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298800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95082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58686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154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9758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166235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187659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6944887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415653574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48018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 id="2147484279" r:id="rId33"/>
    <p:sldLayoutId id="2147484280" r:id="rId34"/>
    <p:sldLayoutId id="2147484281" r:id="rId35"/>
    <p:sldLayoutId id="2147484282"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6135945"/>
      </p:ext>
    </p:extLst>
  </p:cSld>
  <p:clrMap bg1="dk1" tx1="lt1" bg2="dk2"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wiki.centos.org/ArtWork/Logo/Symbol?action=AttachFile&amp;do=get&amp;target=s-5c-a-36.png" TargetMode="Externa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emf"/><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hyperlink" Target="http://www.express.nec.co.jp/products/100/120lf_sp.html" TargetMode="Externa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6.jpeg"/><Relationship Id="rId3" Type="http://schemas.openxmlformats.org/officeDocument/2006/relationships/image" Target="../media/image37.emf"/><Relationship Id="rId7" Type="http://schemas.openxmlformats.org/officeDocument/2006/relationships/image" Target="../media/image41.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50.emf"/><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3.xml"/><Relationship Id="rId5" Type="http://schemas.openxmlformats.org/officeDocument/2006/relationships/image" Target="../media/image54.emf"/><Relationship Id="rId4" Type="http://schemas.openxmlformats.org/officeDocument/2006/relationships/image" Target="../media/image53.emf"/></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3.xml"/><Relationship Id="rId5" Type="http://schemas.openxmlformats.org/officeDocument/2006/relationships/image" Target="../media/image58.emf"/><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6.xml"/><Relationship Id="rId1" Type="http://schemas.openxmlformats.org/officeDocument/2006/relationships/slideLayout" Target="../slideLayouts/slideLayout61.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5398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955" y="242995"/>
            <a:ext cx="11889564" cy="917575"/>
          </a:xfrm>
        </p:spPr>
        <p:txBody>
          <a:bodyPr/>
          <a:lstStyle/>
          <a:p>
            <a:r>
              <a:rPr lang="en-US" dirty="0"/>
              <a:t>5Nine Cloud Security for Hyper-V</a:t>
            </a:r>
            <a:r>
              <a:rPr lang="en-US" sz="4800" b="1" dirty="0">
                <a:solidFill>
                  <a:schemeClr val="tx1"/>
                </a:solidFill>
                <a:latin typeface="Segoe UI" panose="020B0502040204020203" pitchFamily="34" charset="0"/>
              </a:rPr>
              <a:t/>
            </a:r>
            <a:br>
              <a:rPr lang="en-US" sz="4800" b="1" dirty="0">
                <a:solidFill>
                  <a:schemeClr val="tx1"/>
                </a:solidFill>
                <a:latin typeface="Segoe UI" panose="020B0502040204020203" pitchFamily="34" charset="0"/>
              </a:rPr>
            </a:br>
            <a:endParaRPr lang="en-US" sz="4800" dirty="0"/>
          </a:p>
        </p:txBody>
      </p:sp>
      <p:sp>
        <p:nvSpPr>
          <p:cNvPr id="7" name="Text Placeholder 1"/>
          <p:cNvSpPr txBox="1">
            <a:spLocks/>
          </p:cNvSpPr>
          <p:nvPr/>
        </p:nvSpPr>
        <p:spPr>
          <a:xfrm>
            <a:off x="3614575" y="1160570"/>
            <a:ext cx="5485621" cy="103609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466298">
              <a:spcBef>
                <a:spcPts val="0"/>
              </a:spcBef>
              <a:buClrTx/>
              <a:buSzTx/>
            </a:pPr>
            <a:r>
              <a:rPr lang="en-US" sz="1800" dirty="0" smtClean="0">
                <a:solidFill>
                  <a:schemeClr val="tx1"/>
                </a:solidFill>
                <a:latin typeface="Segoe UI Light" panose="020B0502040204020203" pitchFamily="34" charset="0"/>
                <a:cs typeface="Segoe UI Light" panose="020B0502040204020203" pitchFamily="34" charset="0"/>
              </a:rPr>
              <a:t>Enterprise-grade</a:t>
            </a:r>
          </a:p>
          <a:p>
            <a:pPr algn="ctr" defTabSz="466298">
              <a:spcBef>
                <a:spcPts val="0"/>
              </a:spcBef>
              <a:buClrTx/>
              <a:buSzTx/>
            </a:pPr>
            <a:r>
              <a:rPr lang="en-US" sz="1800" dirty="0" smtClean="0">
                <a:solidFill>
                  <a:schemeClr val="tx1"/>
                </a:solidFill>
                <a:latin typeface="Segoe UI Light" panose="020B0502040204020203" pitchFamily="34" charset="0"/>
                <a:cs typeface="Segoe UI Light" panose="020B0502040204020203" pitchFamily="34" charset="0"/>
              </a:rPr>
              <a:t>Aggregate security control</a:t>
            </a:r>
          </a:p>
          <a:p>
            <a:pPr algn="ctr" defTabSz="466298">
              <a:spcBef>
                <a:spcPts val="0"/>
              </a:spcBef>
              <a:buClrTx/>
              <a:buSzTx/>
            </a:pPr>
            <a:r>
              <a:rPr lang="en-US" sz="1800" dirty="0" smtClean="0">
                <a:solidFill>
                  <a:schemeClr val="tx1"/>
                </a:solidFill>
                <a:latin typeface="Segoe UI Light" panose="020B0502040204020203" pitchFamily="34" charset="0"/>
                <a:cs typeface="Segoe UI Light" panose="020B0502040204020203" pitchFamily="34" charset="0"/>
              </a:rPr>
              <a:t>Simplified deployment</a:t>
            </a:r>
            <a:endParaRPr lang="en-US" sz="1800" dirty="0">
              <a:solidFill>
                <a:schemeClr val="tx1"/>
              </a:soli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610" y="420904"/>
            <a:ext cx="1635118" cy="561758"/>
          </a:xfrm>
          <a:prstGeom prst="rect">
            <a:avLst/>
          </a:prstGeom>
        </p:spPr>
      </p:pic>
      <p:sp>
        <p:nvSpPr>
          <p:cNvPr id="12" name="Round Same Side Corner Rectangle 11"/>
          <p:cNvSpPr/>
          <p:nvPr/>
        </p:nvSpPr>
        <p:spPr>
          <a:xfrm>
            <a:off x="8342815" y="2102584"/>
            <a:ext cx="3375238" cy="4647429"/>
          </a:xfrm>
          <a:prstGeom prst="round2SameRect">
            <a:avLst>
              <a:gd name="adj1" fmla="val 0"/>
              <a:gd name="adj2" fmla="val 0"/>
            </a:avLst>
          </a:prstGeom>
          <a:solidFill>
            <a:srgbClr val="335BCA"/>
          </a:solidFill>
          <a:ln w="9525" cap="flat" cmpd="sng" algn="ctr">
            <a:solidFill>
              <a:srgbClr val="335BCA"/>
            </a:solidFill>
            <a:prstDash val="solid"/>
          </a:ln>
          <a:effectLst>
            <a:outerShdw blurRad="50800" dist="38100" dir="2700000" algn="tl" rotWithShape="0">
              <a:prstClr val="black">
                <a:alpha val="40000"/>
              </a:prstClr>
            </a:outerShdw>
          </a:effectLst>
        </p:spPr>
        <p:txBody>
          <a:bodyPr tIns="9144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prstClr val="white"/>
                </a:solidFill>
                <a:effectLst/>
                <a:uLnTx/>
                <a:uFillTx/>
                <a:latin typeface="+mj-lt"/>
                <a:cs typeface="Segoe UI Semibold" panose="020B0702040204020203" pitchFamily="34" charset="0"/>
              </a:rPr>
              <a:t>Agentless Anti-Virus/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prstClr val="white"/>
                </a:solidFill>
                <a:effectLst/>
                <a:uLnTx/>
                <a:uFillTx/>
                <a:latin typeface="+mj-lt"/>
                <a:cs typeface="Segoe UI Semibold" panose="020B0702040204020203" pitchFamily="34" charset="0"/>
              </a:rPr>
              <a:t>Anti-Malware</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Agentless: no degradation</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All versions of guest OS supported by Microsoft Hyper-V</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Fastest AV Scans available</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Orchestrate scans and set thresholds across VMs</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Staggered scanning</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Caching across VMs</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Centralized management</a:t>
            </a:r>
            <a:endParaRPr kumimoji="0" lang="en-US" sz="16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285750" marR="0" lvl="0" indent="-285750" defTabSz="4572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285750" marR="0" lvl="0" indent="-285750" defTabSz="4572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p:txBody>
      </p:sp>
      <p:sp>
        <p:nvSpPr>
          <p:cNvPr id="13" name="Rectangle 12"/>
          <p:cNvSpPr/>
          <p:nvPr/>
        </p:nvSpPr>
        <p:spPr>
          <a:xfrm>
            <a:off x="4634287" y="2102585"/>
            <a:ext cx="3375238" cy="4647428"/>
          </a:xfrm>
          <a:prstGeom prst="rect">
            <a:avLst/>
          </a:prstGeom>
          <a:solidFill>
            <a:srgbClr val="666761"/>
          </a:solidFill>
          <a:ln w="9525" cap="flat" cmpd="sng" algn="ctr">
            <a:noFill/>
            <a:prstDash val="solid"/>
          </a:ln>
          <a:effectLst>
            <a:outerShdw blurRad="50800" dist="38100" dir="2700000" algn="tl" rotWithShape="0">
              <a:prstClr val="black">
                <a:alpha val="40000"/>
              </a:prstClr>
            </a:outerShdw>
          </a:effectLst>
        </p:spPr>
        <p:txBody>
          <a:bodyPr tIns="9144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prstClr val="white"/>
                </a:solidFill>
                <a:effectLst/>
                <a:uLnTx/>
                <a:uFillTx/>
                <a:latin typeface="+mj-lt"/>
                <a:cs typeface="Segoe UI Semibold" panose="020B0702040204020203" pitchFamily="34" charset="0"/>
              </a:rPr>
              <a:t>Agentless Intrusion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prstClr val="white"/>
                </a:solidFill>
                <a:effectLst/>
                <a:uLnTx/>
                <a:uFillTx/>
                <a:latin typeface="+mj-lt"/>
                <a:cs typeface="Segoe UI Semibold" panose="020B0702040204020203" pitchFamily="34" charset="0"/>
              </a:rPr>
              <a:t>Detection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Industrial-strength</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Real-time threat monitoring</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lang="en-US" sz="1400" kern="0" dirty="0" smtClean="0">
                <a:solidFill>
                  <a:prstClr val="white"/>
                </a:solidFill>
                <a:latin typeface="+mj-lt"/>
                <a:cs typeface="Segoe UI Light" panose="020B0502040204020203" pitchFamily="34" charset="0"/>
              </a:rPr>
              <a:t>Signature-based</a:t>
            </a:r>
          </a:p>
          <a:p>
            <a:pPr marL="169863" indent="-169863" defTabSz="457200">
              <a:spcAft>
                <a:spcPts val="600"/>
              </a:spcAft>
              <a:buFont typeface="Arial"/>
              <a:buChar char="•"/>
              <a:defRPr/>
            </a:pPr>
            <a:r>
              <a:rPr lang="en-US" sz="1400" kern="0" dirty="0">
                <a:solidFill>
                  <a:prstClr val="white"/>
                </a:solidFill>
                <a:latin typeface="+mj-lt"/>
                <a:cs typeface="Segoe UI Light" panose="020B0502040204020203" pitchFamily="34" charset="0"/>
              </a:rPr>
              <a:t>Block application-level attacks (WAF)</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rPr>
              <a:t>Behavioral: build baseline for known attacks (WAF)</a:t>
            </a:r>
          </a:p>
          <a:p>
            <a:pPr marL="169863" lvl="0" indent="-169863" defTabSz="457200">
              <a:spcAft>
                <a:spcPts val="600"/>
              </a:spcAft>
              <a:buFont typeface="Arial"/>
              <a:buChar char="•"/>
              <a:defRPr/>
            </a:pPr>
            <a:r>
              <a:rPr lang="en-US" sz="1400" kern="0" dirty="0" smtClean="0">
                <a:solidFill>
                  <a:prstClr val="white"/>
                </a:solidFill>
                <a:latin typeface="+mj-lt"/>
                <a:cs typeface="Segoe UI Light" panose="020B0502040204020203" pitchFamily="34" charset="0"/>
              </a:rPr>
              <a:t>Pro-active - detect</a:t>
            </a:r>
            <a:r>
              <a:rPr lang="en-US" sz="1400" kern="0" dirty="0">
                <a:solidFill>
                  <a:prstClr val="white"/>
                </a:solidFill>
                <a:latin typeface="+mj-lt"/>
                <a:cs typeface="Segoe UI Light" panose="020B0502040204020203" pitchFamily="34" charset="0"/>
              </a:rPr>
              <a:t>, warn, </a:t>
            </a:r>
            <a:r>
              <a:rPr lang="en-US" sz="1400" kern="0" dirty="0" smtClean="0">
                <a:solidFill>
                  <a:prstClr val="white"/>
                </a:solidFill>
                <a:latin typeface="+mj-lt"/>
                <a:cs typeface="Segoe UI Light" panose="020B0502040204020203" pitchFamily="34" charset="0"/>
              </a:rPr>
              <a:t>block (WAF)</a:t>
            </a: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169863" marR="0" lvl="0" indent="-169863" defTabSz="457200" eaLnBrk="1" fontAlgn="auto" latinLnBrk="0" hangingPunct="1">
              <a:lnSpc>
                <a:spcPct val="100000"/>
              </a:lnSpc>
              <a:spcBef>
                <a:spcPts val="0"/>
              </a:spcBef>
              <a:spcAft>
                <a:spcPts val="60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285750" marR="0" lvl="0" indent="-285750" defTabSz="4572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285750" marR="0" lvl="0" indent="-285750" defTabSz="4572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a:p>
            <a:pPr marL="285750" marR="0" lvl="0" indent="-285750" defTabSz="4572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smtClean="0">
              <a:ln>
                <a:noFill/>
              </a:ln>
              <a:solidFill>
                <a:prstClr val="white"/>
              </a:solidFill>
              <a:effectLst/>
              <a:uLnTx/>
              <a:uFillTx/>
              <a:latin typeface="+mj-lt"/>
              <a:cs typeface="Segoe UI Light" panose="020B0502040204020203" pitchFamily="34" charset="0"/>
            </a:endParaRPr>
          </a:p>
        </p:txBody>
      </p:sp>
      <p:sp>
        <p:nvSpPr>
          <p:cNvPr id="14" name="Round Same Side Corner Rectangle 13"/>
          <p:cNvSpPr/>
          <p:nvPr/>
        </p:nvSpPr>
        <p:spPr>
          <a:xfrm>
            <a:off x="890278" y="2098971"/>
            <a:ext cx="3375238" cy="4647429"/>
          </a:xfrm>
          <a:prstGeom prst="round2SameRect">
            <a:avLst>
              <a:gd name="adj1" fmla="val 0"/>
              <a:gd name="adj2" fmla="val 0"/>
            </a:avLst>
          </a:prstGeom>
          <a:solidFill>
            <a:srgbClr val="417C0E"/>
          </a:solidFill>
          <a:ln w="9525" cap="flat" cmpd="sng" algn="ctr">
            <a:noFill/>
            <a:prstDash val="solid"/>
          </a:ln>
          <a:effectLst>
            <a:outerShdw blurRad="50800" dist="38100" dir="2700000" algn="tl" rotWithShape="0">
              <a:prstClr val="black">
                <a:alpha val="40000"/>
              </a:prstClr>
            </a:outerShdw>
          </a:effectLst>
        </p:spPr>
        <p:txBody>
          <a:bodyPr lIns="91440" tIns="9144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20" normalizeH="0" baseline="0" noProof="0" dirty="0" smtClean="0">
                <a:ln>
                  <a:noFill/>
                </a:ln>
                <a:solidFill>
                  <a:prstClr val="white"/>
                </a:solidFill>
                <a:effectLst/>
                <a:uLnTx/>
                <a:uFillTx/>
                <a:latin typeface="+mj-lt"/>
                <a:cs typeface="Segoe UI Semibold" panose="020B0702040204020203" pitchFamily="34" charset="0"/>
              </a:rPr>
              <a:t>Agentless Virtual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20" normalizeH="0" baseline="0" noProof="0" dirty="0" smtClean="0">
                <a:ln>
                  <a:noFill/>
                </a:ln>
                <a:solidFill>
                  <a:prstClr val="white"/>
                </a:solidFill>
                <a:effectLst/>
                <a:uLnTx/>
                <a:uFillTx/>
                <a:latin typeface="+mj-lt"/>
                <a:cs typeface="Segoe UI Semibold" panose="020B0702040204020203" pitchFamily="34" charset="0"/>
              </a:rPr>
              <a:t>Firewall</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20" normalizeH="0" baseline="0" noProof="0" dirty="0" smtClean="0">
              <a:ln>
                <a:noFill/>
              </a:ln>
              <a:solidFill>
                <a:prstClr val="white"/>
              </a:solidFill>
              <a:effectLst/>
              <a:uLnTx/>
              <a:uFillTx/>
              <a:latin typeface="+mj-lt"/>
              <a:cs typeface="Segoe UI Light" panose="020B0502040204020203" pitchFamily="34" charset="0"/>
            </a:endParaRP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Isolate VMs: manage security programmatically per VM</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Control and protect inbound, outbound, intra-VM traffic</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Multi-Tenant protection and support of network virtualization</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Stateful, deep packet inspection</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Granular QoS</a:t>
            </a:r>
          </a:p>
          <a:p>
            <a:pPr marL="169863" marR="0" lvl="0" indent="-169863" defTabSz="457200" eaLnBrk="1" fontAlgn="auto" latinLnBrk="0" hangingPunct="1">
              <a:lnSpc>
                <a:spcPct val="100000"/>
              </a:lnSpc>
              <a:spcBef>
                <a:spcPts val="0"/>
              </a:spcBef>
              <a:spcAft>
                <a:spcPts val="600"/>
              </a:spcAft>
              <a:buClrTx/>
              <a:buSzTx/>
              <a:buFont typeface="Arial"/>
              <a:buChar char="•"/>
              <a:tabLst/>
              <a:defRPr/>
            </a:pPr>
            <a:r>
              <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rPr>
              <a:t>Aggregate, analyze, audit logs</a:t>
            </a:r>
          </a:p>
          <a:p>
            <a:pPr marL="169863" lvl="0" indent="-169863" defTabSz="457200">
              <a:spcAft>
                <a:spcPts val="600"/>
              </a:spcAft>
              <a:buFont typeface="Arial"/>
              <a:buChar char="•"/>
            </a:pPr>
            <a:r>
              <a:rPr lang="en-US" sz="1400" kern="0" spc="-20" dirty="0" smtClean="0">
                <a:solidFill>
                  <a:prstClr val="white"/>
                </a:solidFill>
                <a:latin typeface="+mj-lt"/>
                <a:cs typeface="Segoe UI Light" panose="020B0502040204020203" pitchFamily="34" charset="0"/>
              </a:rPr>
              <a:t>Virtual Machine </a:t>
            </a:r>
            <a:r>
              <a:rPr lang="en-US" sz="1400" kern="0" spc="-20" dirty="0">
                <a:solidFill>
                  <a:prstClr val="white"/>
                </a:solidFill>
                <a:latin typeface="+mj-lt"/>
                <a:cs typeface="Segoe UI Light" panose="020B0502040204020203" pitchFamily="34" charset="0"/>
              </a:rPr>
              <a:t>Security </a:t>
            </a:r>
            <a:r>
              <a:rPr lang="en-US" sz="1400" kern="0" spc="-20" dirty="0" smtClean="0">
                <a:solidFill>
                  <a:prstClr val="white"/>
                </a:solidFill>
                <a:latin typeface="+mj-lt"/>
                <a:cs typeface="Segoe UI Light" panose="020B0502040204020203" pitchFamily="34" charset="0"/>
              </a:rPr>
              <a:t>Groups</a:t>
            </a:r>
          </a:p>
          <a:p>
            <a:pPr marL="169863" lvl="0" indent="-169863" defTabSz="457200">
              <a:spcAft>
                <a:spcPts val="600"/>
              </a:spcAft>
              <a:buFont typeface="Arial"/>
              <a:buChar char="•"/>
            </a:pPr>
            <a:r>
              <a:rPr lang="en-US" sz="1400" kern="0" spc="-20" dirty="0">
                <a:solidFill>
                  <a:prstClr val="white"/>
                </a:solidFill>
                <a:latin typeface="+mj-lt"/>
                <a:cs typeface="Segoe UI Light" panose="020B0502040204020203" pitchFamily="34" charset="0"/>
              </a:rPr>
              <a:t>User/Role - level access: </a:t>
            </a:r>
            <a:r>
              <a:rPr lang="en-US" sz="1400" kern="0" spc="-20" dirty="0" smtClean="0">
                <a:solidFill>
                  <a:prstClr val="white"/>
                </a:solidFill>
                <a:latin typeface="+mj-lt"/>
                <a:cs typeface="Segoe UI Light" panose="020B0502040204020203" pitchFamily="34" charset="0"/>
              </a:rPr>
              <a:t>support of </a:t>
            </a:r>
            <a:r>
              <a:rPr lang="en-US" sz="1400" kern="0" spc="-20" dirty="0">
                <a:solidFill>
                  <a:prstClr val="white"/>
                </a:solidFill>
                <a:latin typeface="+mj-lt"/>
                <a:cs typeface="Segoe UI Light" panose="020B0502040204020203" pitchFamily="34" charset="0"/>
              </a:rPr>
              <a:t>Security </a:t>
            </a:r>
            <a:r>
              <a:rPr lang="en-US" sz="1400" kern="0" spc="-20" dirty="0" smtClean="0">
                <a:solidFill>
                  <a:prstClr val="white"/>
                </a:solidFill>
                <a:latin typeface="+mj-lt"/>
                <a:cs typeface="Segoe UI Light" panose="020B0502040204020203" pitchFamily="34" charset="0"/>
              </a:rPr>
              <a:t>and Auditor accounts</a:t>
            </a:r>
          </a:p>
          <a:p>
            <a:pPr marL="169863" indent="-169863" defTabSz="457200">
              <a:spcAft>
                <a:spcPts val="600"/>
              </a:spcAft>
              <a:buFont typeface="Arial"/>
              <a:buChar char="•"/>
            </a:pPr>
            <a:r>
              <a:rPr lang="en-US" sz="1400" kern="0" spc="-20" dirty="0">
                <a:solidFill>
                  <a:prstClr val="white"/>
                </a:solidFill>
                <a:latin typeface="+mj-lt"/>
                <a:cs typeface="Segoe UI Light" panose="020B0502040204020203" pitchFamily="34" charset="0"/>
              </a:rPr>
              <a:t>Application-level protection against a wide range of exploits (WAF)</a:t>
            </a:r>
          </a:p>
          <a:p>
            <a:pPr marL="169863" lvl="0" indent="-169863" defTabSz="457200">
              <a:spcAft>
                <a:spcPts val="600"/>
              </a:spcAft>
              <a:buFont typeface="Arial"/>
              <a:buChar char="•"/>
            </a:pPr>
            <a:endParaRPr lang="en-US" sz="1400" kern="0" spc="-20" dirty="0">
              <a:solidFill>
                <a:prstClr val="white"/>
              </a:solidFill>
              <a:latin typeface="+mj-lt"/>
              <a:cs typeface="Segoe UI Light" panose="020B0502040204020203" pitchFamily="34" charset="0"/>
            </a:endParaRPr>
          </a:p>
          <a:p>
            <a:pPr marL="169863" lvl="0" indent="-169863" defTabSz="457200">
              <a:spcAft>
                <a:spcPts val="600"/>
              </a:spcAft>
              <a:buFont typeface="Arial"/>
              <a:buChar char="•"/>
            </a:pPr>
            <a:endParaRPr kumimoji="0" lang="en-US" sz="1400" b="0" i="0" u="none" strike="noStrike" kern="0" cap="none" spc="-20" normalizeH="0" baseline="0" noProof="0" dirty="0" smtClean="0">
              <a:ln>
                <a:noFill/>
              </a:ln>
              <a:solidFill>
                <a:prstClr val="white"/>
              </a:solidFill>
              <a:effectLst/>
              <a:uLnTx/>
              <a:uFillTx/>
              <a:latin typeface="+mj-lt"/>
              <a:cs typeface="Segoe UI Light" panose="020B0502040204020203" pitchFamily="34" charset="0"/>
            </a:endParaRPr>
          </a:p>
        </p:txBody>
      </p:sp>
    </p:spTree>
    <p:extLst>
      <p:ext uri="{BB962C8B-B14F-4D97-AF65-F5344CB8AC3E}">
        <p14:creationId xmlns:p14="http://schemas.microsoft.com/office/powerpoint/2010/main" val="23831740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groups and VMs isolation</a:t>
            </a:r>
            <a:endParaRPr lang="en-US" dirty="0"/>
          </a:p>
        </p:txBody>
      </p:sp>
      <p:cxnSp>
        <p:nvCxnSpPr>
          <p:cNvPr id="6" name="Straight Connector 5"/>
          <p:cNvCxnSpPr>
            <a:stCxn id="20" idx="3"/>
            <a:endCxn id="25" idx="1"/>
          </p:cNvCxnSpPr>
          <p:nvPr/>
        </p:nvCxnSpPr>
        <p:spPr>
          <a:xfrm>
            <a:off x="2850476" y="2478964"/>
            <a:ext cx="6231382"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50476" y="2628368"/>
            <a:ext cx="6231382" cy="3931"/>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5656715" y="2011276"/>
            <a:ext cx="618903" cy="962421"/>
          </a:xfrm>
          <a:prstGeom prst="rect">
            <a:avLst/>
          </a:prstGeom>
        </p:spPr>
      </p:pic>
      <p:sp>
        <p:nvSpPr>
          <p:cNvPr id="9" name="Multiply 8"/>
          <p:cNvSpPr/>
          <p:nvPr/>
        </p:nvSpPr>
        <p:spPr bwMode="auto">
          <a:xfrm>
            <a:off x="3703309" y="2214501"/>
            <a:ext cx="896425" cy="747021"/>
          </a:xfrm>
          <a:prstGeom prst="mathMultiply">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 name="Multiply 9"/>
          <p:cNvSpPr/>
          <p:nvPr/>
        </p:nvSpPr>
        <p:spPr bwMode="auto">
          <a:xfrm>
            <a:off x="7230525" y="2214501"/>
            <a:ext cx="896425" cy="747021"/>
          </a:xfrm>
          <a:prstGeom prst="mathMultiply">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1" name="Group 10"/>
          <p:cNvGrpSpPr/>
          <p:nvPr/>
        </p:nvGrpSpPr>
        <p:grpSpPr>
          <a:xfrm>
            <a:off x="1611651" y="3368406"/>
            <a:ext cx="1792850" cy="1747951"/>
            <a:chOff x="884237" y="3157949"/>
            <a:chExt cx="1828800" cy="1783001"/>
          </a:xfrm>
        </p:grpSpPr>
        <p:sp>
          <p:nvSpPr>
            <p:cNvPr id="12" name="Rectangle 11"/>
            <p:cNvSpPr/>
            <p:nvPr/>
          </p:nvSpPr>
          <p:spPr bwMode="auto">
            <a:xfrm>
              <a:off x="884237" y="3157949"/>
              <a:ext cx="1828800" cy="1783001"/>
            </a:xfrm>
            <a:prstGeom prst="rect">
              <a:avLst/>
            </a:prstGeom>
            <a:noFill/>
            <a:ln w="571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3"/>
            <a:stretch>
              <a:fillRect/>
            </a:stretch>
          </p:blipFill>
          <p:spPr>
            <a:xfrm>
              <a:off x="1189037" y="3500495"/>
              <a:ext cx="1219200" cy="1220141"/>
            </a:xfrm>
            <a:prstGeom prst="rect">
              <a:avLst/>
            </a:prstGeom>
          </p:spPr>
        </p:pic>
      </p:grpSp>
      <p:grpSp>
        <p:nvGrpSpPr>
          <p:cNvPr id="14" name="Group 13"/>
          <p:cNvGrpSpPr/>
          <p:nvPr/>
        </p:nvGrpSpPr>
        <p:grpSpPr>
          <a:xfrm>
            <a:off x="8521592" y="3368406"/>
            <a:ext cx="1792850" cy="1747951"/>
            <a:chOff x="884237" y="3157949"/>
            <a:chExt cx="1828800" cy="1783001"/>
          </a:xfrm>
        </p:grpSpPr>
        <p:sp>
          <p:nvSpPr>
            <p:cNvPr id="15" name="Rectangle 14"/>
            <p:cNvSpPr/>
            <p:nvPr/>
          </p:nvSpPr>
          <p:spPr bwMode="auto">
            <a:xfrm>
              <a:off x="884237" y="3157949"/>
              <a:ext cx="1828800" cy="1783001"/>
            </a:xfrm>
            <a:prstGeom prst="rect">
              <a:avLst/>
            </a:prstGeom>
            <a:noFill/>
            <a:ln w="571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6" name="Picture 15"/>
            <p:cNvPicPr>
              <a:picLocks noChangeAspect="1"/>
            </p:cNvPicPr>
            <p:nvPr/>
          </p:nvPicPr>
          <p:blipFill>
            <a:blip r:embed="rId3"/>
            <a:stretch>
              <a:fillRect/>
            </a:stretch>
          </p:blipFill>
          <p:spPr>
            <a:xfrm>
              <a:off x="1189037" y="3500495"/>
              <a:ext cx="1219200" cy="1220141"/>
            </a:xfrm>
            <a:prstGeom prst="rect">
              <a:avLst/>
            </a:prstGeom>
          </p:spPr>
        </p:pic>
      </p:grpSp>
      <p:grpSp>
        <p:nvGrpSpPr>
          <p:cNvPr id="17" name="Group 16"/>
          <p:cNvGrpSpPr/>
          <p:nvPr/>
        </p:nvGrpSpPr>
        <p:grpSpPr>
          <a:xfrm>
            <a:off x="1574073" y="1612656"/>
            <a:ext cx="2230785" cy="1361041"/>
            <a:chOff x="845905" y="1265676"/>
            <a:chExt cx="2275517" cy="1388333"/>
          </a:xfrm>
        </p:grpSpPr>
        <p:grpSp>
          <p:nvGrpSpPr>
            <p:cNvPr id="18" name="Group 17"/>
            <p:cNvGrpSpPr/>
            <p:nvPr/>
          </p:nvGrpSpPr>
          <p:grpSpPr>
            <a:xfrm>
              <a:off x="845905" y="1265676"/>
              <a:ext cx="2275517" cy="1388333"/>
              <a:chOff x="845905" y="1265676"/>
              <a:chExt cx="2275517" cy="1388333"/>
            </a:xfrm>
          </p:grpSpPr>
          <p:pic>
            <p:nvPicPr>
              <p:cNvPr id="20" name="Picture 19"/>
              <p:cNvPicPr>
                <a:picLocks noChangeAspect="1"/>
              </p:cNvPicPr>
              <p:nvPr/>
            </p:nvPicPr>
            <p:blipFill>
              <a:blip r:embed="rId4"/>
              <a:stretch>
                <a:fillRect/>
              </a:stretch>
            </p:blipFill>
            <p:spPr>
              <a:xfrm>
                <a:off x="1462103" y="1644701"/>
                <a:ext cx="685800" cy="1009308"/>
              </a:xfrm>
              <a:prstGeom prst="rect">
                <a:avLst/>
              </a:prstGeom>
            </p:spPr>
          </p:pic>
          <p:sp>
            <p:nvSpPr>
              <p:cNvPr id="21" name="TextBox 18"/>
              <p:cNvSpPr txBox="1"/>
              <p:nvPr/>
            </p:nvSpPr>
            <p:spPr>
              <a:xfrm>
                <a:off x="845905" y="1265676"/>
                <a:ext cx="2275517" cy="544793"/>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765" dirty="0" smtClean="0">
                    <a:gradFill>
                      <a:gsLst>
                        <a:gs pos="2917">
                          <a:srgbClr val="FFFFFF"/>
                        </a:gs>
                        <a:gs pos="30000">
                          <a:srgbClr val="FFFFFF"/>
                        </a:gs>
                      </a:gsLst>
                      <a:lin ang="5400000" scaled="0"/>
                    </a:gradFill>
                  </a:rPr>
                  <a:t>Virtual Machine 1</a:t>
                </a:r>
                <a:endParaRPr lang="en-US" sz="1765" dirty="0">
                  <a:gradFill>
                    <a:gsLst>
                      <a:gs pos="2917">
                        <a:srgbClr val="FFFFFF"/>
                      </a:gs>
                      <a:gs pos="30000">
                        <a:srgbClr val="FFFFFF"/>
                      </a:gs>
                    </a:gsLst>
                    <a:lin ang="5400000" scaled="0"/>
                  </a:gradFill>
                </a:endParaRPr>
              </a:p>
            </p:txBody>
          </p:sp>
        </p:grpSp>
        <p:pic>
          <p:nvPicPr>
            <p:cNvPr id="19" name="Picture 18" descr="s-5c-a-36.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881" y="2018014"/>
              <a:ext cx="342900" cy="34290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2" name="Group 21"/>
          <p:cNvGrpSpPr/>
          <p:nvPr/>
        </p:nvGrpSpPr>
        <p:grpSpPr>
          <a:xfrm>
            <a:off x="8366978" y="1603137"/>
            <a:ext cx="2223457" cy="1370559"/>
            <a:chOff x="7775019" y="1255967"/>
            <a:chExt cx="2268041" cy="1398042"/>
          </a:xfrm>
        </p:grpSpPr>
        <p:grpSp>
          <p:nvGrpSpPr>
            <p:cNvPr id="23" name="Group 22"/>
            <p:cNvGrpSpPr/>
            <p:nvPr/>
          </p:nvGrpSpPr>
          <p:grpSpPr>
            <a:xfrm>
              <a:off x="7775019" y="1255967"/>
              <a:ext cx="2268041" cy="1398042"/>
              <a:chOff x="7775019" y="1255967"/>
              <a:chExt cx="2268041" cy="1398042"/>
            </a:xfrm>
          </p:grpSpPr>
          <p:pic>
            <p:nvPicPr>
              <p:cNvPr id="25" name="Picture 24"/>
              <p:cNvPicPr>
                <a:picLocks noChangeAspect="1"/>
              </p:cNvPicPr>
              <p:nvPr/>
            </p:nvPicPr>
            <p:blipFill>
              <a:blip r:embed="rId4"/>
              <a:stretch>
                <a:fillRect/>
              </a:stretch>
            </p:blipFill>
            <p:spPr>
              <a:xfrm>
                <a:off x="8504237" y="1644701"/>
                <a:ext cx="685800" cy="1009308"/>
              </a:xfrm>
              <a:prstGeom prst="rect">
                <a:avLst/>
              </a:prstGeom>
            </p:spPr>
          </p:pic>
          <p:sp>
            <p:nvSpPr>
              <p:cNvPr id="26" name="TextBox 19"/>
              <p:cNvSpPr txBox="1"/>
              <p:nvPr/>
            </p:nvSpPr>
            <p:spPr>
              <a:xfrm>
                <a:off x="7775019" y="1255967"/>
                <a:ext cx="2268041" cy="544793"/>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765" dirty="0" smtClean="0">
                    <a:gradFill>
                      <a:gsLst>
                        <a:gs pos="2917">
                          <a:srgbClr val="FFFFFF"/>
                        </a:gs>
                        <a:gs pos="30000">
                          <a:srgbClr val="FFFFFF"/>
                        </a:gs>
                      </a:gsLst>
                      <a:lin ang="5400000" scaled="0"/>
                    </a:gradFill>
                  </a:rPr>
                  <a:t>Virtual Machine 2</a:t>
                </a:r>
                <a:endParaRPr lang="en-US" sz="1765" dirty="0">
                  <a:gradFill>
                    <a:gsLst>
                      <a:gs pos="2917">
                        <a:srgbClr val="FFFFFF"/>
                      </a:gs>
                      <a:gs pos="30000">
                        <a:srgbClr val="FFFFFF"/>
                      </a:gs>
                    </a:gsLst>
                    <a:lin ang="5400000" scaled="0"/>
                  </a:gradFill>
                </a:endParaRPr>
              </a:p>
            </p:txBody>
          </p:sp>
        </p:grpSp>
        <p:pic>
          <p:nvPicPr>
            <p:cNvPr id="24" name="Picture 23" descr="s-5c-a-36.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9884" y="2013948"/>
              <a:ext cx="342900" cy="342901"/>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27" name="Straight Connector 26"/>
          <p:cNvCxnSpPr/>
          <p:nvPr/>
        </p:nvCxnSpPr>
        <p:spPr>
          <a:xfrm>
            <a:off x="3404500" y="4149260"/>
            <a:ext cx="5117092"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04500" y="4298664"/>
            <a:ext cx="5117092" cy="0"/>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584841" y="5702892"/>
            <a:ext cx="1690777" cy="1301715"/>
            <a:chOff x="471502" y="1644701"/>
            <a:chExt cx="1724680" cy="1327818"/>
          </a:xfrm>
        </p:grpSpPr>
        <p:pic>
          <p:nvPicPr>
            <p:cNvPr id="30" name="Picture 29"/>
            <p:cNvPicPr>
              <a:picLocks noChangeAspect="1"/>
            </p:cNvPicPr>
            <p:nvPr/>
          </p:nvPicPr>
          <p:blipFill>
            <a:blip r:embed="rId4"/>
            <a:stretch>
              <a:fillRect/>
            </a:stretch>
          </p:blipFill>
          <p:spPr>
            <a:xfrm>
              <a:off x="1462103" y="1644701"/>
              <a:ext cx="685800" cy="1009308"/>
            </a:xfrm>
            <a:prstGeom prst="rect">
              <a:avLst/>
            </a:prstGeom>
          </p:spPr>
        </p:pic>
        <p:sp>
          <p:nvSpPr>
            <p:cNvPr id="31" name="TextBox 31"/>
            <p:cNvSpPr txBox="1"/>
            <p:nvPr/>
          </p:nvSpPr>
          <p:spPr>
            <a:xfrm>
              <a:off x="471502" y="2178399"/>
              <a:ext cx="1724680" cy="794120"/>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765" dirty="0" smtClean="0">
                  <a:gradFill>
                    <a:gsLst>
                      <a:gs pos="2917">
                        <a:srgbClr val="FFFFFF"/>
                      </a:gs>
                      <a:gs pos="30000">
                        <a:srgbClr val="FFFFFF"/>
                      </a:gs>
                    </a:gsLst>
                    <a:lin ang="5400000" scaled="0"/>
                  </a:gradFill>
                </a:rPr>
                <a:t>Virtual Machine 3</a:t>
              </a:r>
              <a:endParaRPr lang="en-US" sz="1765" dirty="0">
                <a:gradFill>
                  <a:gsLst>
                    <a:gs pos="2917">
                      <a:srgbClr val="FFFFFF"/>
                    </a:gs>
                    <a:gs pos="30000">
                      <a:srgbClr val="FFFFFF"/>
                    </a:gs>
                  </a:gsLst>
                  <a:lin ang="5400000" scaled="0"/>
                </a:gradFill>
              </a:endParaRPr>
            </a:p>
          </p:txBody>
        </p:sp>
      </p:grpSp>
      <p:pic>
        <p:nvPicPr>
          <p:cNvPr id="32" name="Picture 31"/>
          <p:cNvPicPr>
            <a:picLocks noChangeAspect="1"/>
          </p:cNvPicPr>
          <p:nvPr/>
        </p:nvPicPr>
        <p:blipFill>
          <a:blip r:embed="rId2"/>
          <a:stretch>
            <a:fillRect/>
          </a:stretch>
        </p:blipFill>
        <p:spPr>
          <a:xfrm>
            <a:off x="4222032" y="4853675"/>
            <a:ext cx="618903" cy="962421"/>
          </a:xfrm>
          <a:prstGeom prst="rect">
            <a:avLst/>
          </a:prstGeom>
        </p:spPr>
      </p:pic>
      <p:pic>
        <p:nvPicPr>
          <p:cNvPr id="33" name="Picture 32"/>
          <p:cNvPicPr>
            <a:picLocks noChangeAspect="1"/>
          </p:cNvPicPr>
          <p:nvPr/>
        </p:nvPicPr>
        <p:blipFill>
          <a:blip r:embed="rId2"/>
          <a:stretch>
            <a:fillRect/>
          </a:stretch>
        </p:blipFill>
        <p:spPr>
          <a:xfrm>
            <a:off x="7041889" y="4872586"/>
            <a:ext cx="618903" cy="962421"/>
          </a:xfrm>
          <a:prstGeom prst="rect">
            <a:avLst/>
          </a:prstGeom>
        </p:spPr>
      </p:pic>
      <p:cxnSp>
        <p:nvCxnSpPr>
          <p:cNvPr id="34" name="Straight Connector 33"/>
          <p:cNvCxnSpPr/>
          <p:nvPr/>
        </p:nvCxnSpPr>
        <p:spPr>
          <a:xfrm>
            <a:off x="3404500" y="4585779"/>
            <a:ext cx="2151469" cy="1311434"/>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04500" y="4756395"/>
            <a:ext cx="2151469" cy="1301715"/>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Multiply 35"/>
          <p:cNvSpPr/>
          <p:nvPr/>
        </p:nvSpPr>
        <p:spPr bwMode="auto">
          <a:xfrm>
            <a:off x="4032022" y="4943111"/>
            <a:ext cx="896425" cy="747021"/>
          </a:xfrm>
          <a:prstGeom prst="mathMultiply">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cxnSp>
        <p:nvCxnSpPr>
          <p:cNvPr id="37" name="Straight Connector 36"/>
          <p:cNvCxnSpPr/>
          <p:nvPr/>
        </p:nvCxnSpPr>
        <p:spPr>
          <a:xfrm flipV="1">
            <a:off x="6131126" y="4490659"/>
            <a:ext cx="2390466" cy="1406555"/>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131126" y="4690387"/>
            <a:ext cx="2390466" cy="1400775"/>
          </a:xfrm>
          <a:prstGeom prst="line">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9" name="Multiply 38"/>
          <p:cNvSpPr/>
          <p:nvPr/>
        </p:nvSpPr>
        <p:spPr bwMode="auto">
          <a:xfrm>
            <a:off x="6855810" y="4961375"/>
            <a:ext cx="896425" cy="747021"/>
          </a:xfrm>
          <a:prstGeom prst="mathMultiply">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40" name="TextBox 12"/>
          <p:cNvSpPr txBox="1"/>
          <p:nvPr/>
        </p:nvSpPr>
        <p:spPr>
          <a:xfrm>
            <a:off x="1448580" y="4490659"/>
            <a:ext cx="1240886" cy="1452796"/>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961" dirty="0">
                <a:gradFill>
                  <a:gsLst>
                    <a:gs pos="2917">
                      <a:srgbClr val="FFFFFF"/>
                    </a:gs>
                    <a:gs pos="30000">
                      <a:srgbClr val="FFFFFF"/>
                    </a:gs>
                  </a:gsLst>
                  <a:lin ang="5400000" scaled="0"/>
                </a:gradFill>
              </a:rPr>
              <a:t>Web </a:t>
            </a:r>
            <a:r>
              <a:rPr lang="en-US" sz="1961" dirty="0" smtClean="0">
                <a:gradFill>
                  <a:gsLst>
                    <a:gs pos="2917">
                      <a:srgbClr val="FFFFFF"/>
                    </a:gs>
                    <a:gs pos="30000">
                      <a:srgbClr val="FFFFFF"/>
                    </a:gs>
                  </a:gsLst>
                  <a:lin ang="5400000" scaled="0"/>
                </a:gradFill>
              </a:rPr>
              <a:t>Servers</a:t>
            </a:r>
          </a:p>
          <a:p>
            <a:pPr defTabSz="914367">
              <a:lnSpc>
                <a:spcPct val="90000"/>
              </a:lnSpc>
              <a:spcAft>
                <a:spcPts val="588"/>
              </a:spcAft>
            </a:pPr>
            <a:r>
              <a:rPr lang="en-US" sz="1961" dirty="0" smtClean="0">
                <a:gradFill>
                  <a:gsLst>
                    <a:gs pos="2917">
                      <a:srgbClr val="FFFFFF"/>
                    </a:gs>
                    <a:gs pos="30000">
                      <a:srgbClr val="FFFFFF"/>
                    </a:gs>
                  </a:gsLst>
                  <a:lin ang="5400000" scaled="0"/>
                </a:gradFill>
              </a:rPr>
              <a:t>Security Group</a:t>
            </a:r>
            <a:endParaRPr lang="en-US" sz="1961" dirty="0">
              <a:gradFill>
                <a:gsLst>
                  <a:gs pos="2917">
                    <a:srgbClr val="FFFFFF"/>
                  </a:gs>
                  <a:gs pos="30000">
                    <a:srgbClr val="FFFFFF"/>
                  </a:gs>
                </a:gsLst>
                <a:lin ang="5400000" scaled="0"/>
              </a:gradFill>
            </a:endParaRPr>
          </a:p>
        </p:txBody>
      </p:sp>
      <p:sp>
        <p:nvSpPr>
          <p:cNvPr id="41" name="TextBox 37"/>
          <p:cNvSpPr txBox="1"/>
          <p:nvPr/>
        </p:nvSpPr>
        <p:spPr>
          <a:xfrm>
            <a:off x="8366976" y="4464656"/>
            <a:ext cx="1262450" cy="1529740"/>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961" dirty="0">
                <a:gradFill>
                  <a:gsLst>
                    <a:gs pos="2917">
                      <a:srgbClr val="FFFFFF"/>
                    </a:gs>
                    <a:gs pos="30000">
                      <a:srgbClr val="FFFFFF"/>
                    </a:gs>
                  </a:gsLst>
                  <a:lin ang="5400000" scaled="0"/>
                </a:gradFill>
              </a:rPr>
              <a:t>DB </a:t>
            </a:r>
            <a:r>
              <a:rPr lang="en-US" sz="1961" dirty="0" smtClean="0">
                <a:gradFill>
                  <a:gsLst>
                    <a:gs pos="2917">
                      <a:srgbClr val="FFFFFF"/>
                    </a:gs>
                    <a:gs pos="30000">
                      <a:srgbClr val="FFFFFF"/>
                    </a:gs>
                  </a:gsLst>
                  <a:lin ang="5400000" scaled="0"/>
                </a:gradFill>
              </a:rPr>
              <a:t>Servers</a:t>
            </a:r>
          </a:p>
          <a:p>
            <a:pPr defTabSz="914367">
              <a:lnSpc>
                <a:spcPct val="90000"/>
              </a:lnSpc>
              <a:spcAft>
                <a:spcPts val="588"/>
              </a:spcAft>
            </a:pPr>
            <a:r>
              <a:rPr lang="en-US" sz="1961" dirty="0" smtClean="0">
                <a:gradFill>
                  <a:gsLst>
                    <a:gs pos="2917">
                      <a:srgbClr val="FFFFFF"/>
                    </a:gs>
                    <a:gs pos="30000">
                      <a:srgbClr val="FFFFFF"/>
                    </a:gs>
                  </a:gsLst>
                  <a:lin ang="5400000" scaled="0"/>
                </a:gradFill>
              </a:rPr>
              <a:t>Security</a:t>
            </a:r>
          </a:p>
          <a:p>
            <a:pPr defTabSz="914367">
              <a:lnSpc>
                <a:spcPct val="90000"/>
              </a:lnSpc>
              <a:spcAft>
                <a:spcPts val="588"/>
              </a:spcAft>
            </a:pPr>
            <a:r>
              <a:rPr lang="en-US" sz="1961" dirty="0" smtClean="0">
                <a:gradFill>
                  <a:gsLst>
                    <a:gs pos="2917">
                      <a:srgbClr val="FFFFFF"/>
                    </a:gs>
                    <a:gs pos="30000">
                      <a:srgbClr val="FFFFFF"/>
                    </a:gs>
                  </a:gsLst>
                  <a:lin ang="5400000" scaled="0"/>
                </a:gradFill>
              </a:rPr>
              <a:t>Group</a:t>
            </a:r>
            <a:endParaRPr lang="en-US" sz="1961"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5837383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5Nine Cloud Security for Hyper-V</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55701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Intrusion Detection</a:t>
            </a:r>
            <a:endParaRPr lang="en-US" dirty="0"/>
          </a:p>
        </p:txBody>
      </p:sp>
      <p:grpSp>
        <p:nvGrpSpPr>
          <p:cNvPr id="8" name="Group 7"/>
          <p:cNvGrpSpPr/>
          <p:nvPr/>
        </p:nvGrpSpPr>
        <p:grpSpPr>
          <a:xfrm>
            <a:off x="2332037" y="1727843"/>
            <a:ext cx="1981200" cy="1676091"/>
            <a:chOff x="942662" y="1644701"/>
            <a:chExt cx="1724680" cy="1709701"/>
          </a:xfrm>
        </p:grpSpPr>
        <p:pic>
          <p:nvPicPr>
            <p:cNvPr id="9" name="Picture 8"/>
            <p:cNvPicPr>
              <a:picLocks noChangeAspect="1"/>
            </p:cNvPicPr>
            <p:nvPr/>
          </p:nvPicPr>
          <p:blipFill>
            <a:blip r:embed="rId2"/>
            <a:stretch>
              <a:fillRect/>
            </a:stretch>
          </p:blipFill>
          <p:spPr>
            <a:xfrm>
              <a:off x="1462103" y="1644701"/>
              <a:ext cx="685800" cy="1009308"/>
            </a:xfrm>
            <a:prstGeom prst="rect">
              <a:avLst/>
            </a:prstGeom>
          </p:spPr>
        </p:pic>
        <p:sp>
          <p:nvSpPr>
            <p:cNvPr id="10" name="TextBox 31"/>
            <p:cNvSpPr txBox="1"/>
            <p:nvPr/>
          </p:nvSpPr>
          <p:spPr>
            <a:xfrm>
              <a:off x="942662" y="2560282"/>
              <a:ext cx="1724680" cy="794120"/>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765" dirty="0" smtClean="0">
                  <a:gradFill>
                    <a:gsLst>
                      <a:gs pos="2917">
                        <a:srgbClr val="FFFFFF"/>
                      </a:gs>
                      <a:gs pos="30000">
                        <a:srgbClr val="FFFFFF"/>
                      </a:gs>
                    </a:gsLst>
                    <a:lin ang="5400000" scaled="0"/>
                  </a:gradFill>
                </a:rPr>
                <a:t>Virtual Machine</a:t>
              </a:r>
              <a:endParaRPr lang="en-US" sz="1765" dirty="0">
                <a:gradFill>
                  <a:gsLst>
                    <a:gs pos="2917">
                      <a:srgbClr val="FFFFFF"/>
                    </a:gs>
                    <a:gs pos="30000">
                      <a:srgbClr val="FFFFFF"/>
                    </a:gs>
                  </a:gsLst>
                  <a:lin ang="5400000" scaled="0"/>
                </a:gradFill>
              </a:endParaRPr>
            </a:p>
          </p:txBody>
        </p:sp>
      </p:grpSp>
      <p:cxnSp>
        <p:nvCxnSpPr>
          <p:cNvPr id="11" name="Straight Connector 10"/>
          <p:cNvCxnSpPr/>
          <p:nvPr/>
        </p:nvCxnSpPr>
        <p:spPr>
          <a:xfrm>
            <a:off x="3995537" y="2186023"/>
            <a:ext cx="313710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177250" y="1312047"/>
            <a:ext cx="1792850" cy="1747951"/>
            <a:chOff x="884237" y="3157949"/>
            <a:chExt cx="1828800" cy="1783001"/>
          </a:xfrm>
        </p:grpSpPr>
        <p:sp>
          <p:nvSpPr>
            <p:cNvPr id="15" name="Rectangle 14"/>
            <p:cNvSpPr/>
            <p:nvPr/>
          </p:nvSpPr>
          <p:spPr bwMode="auto">
            <a:xfrm>
              <a:off x="884237" y="3157949"/>
              <a:ext cx="1828800" cy="1783001"/>
            </a:xfrm>
            <a:prstGeom prst="rect">
              <a:avLst/>
            </a:prstGeom>
            <a:noFill/>
            <a:ln w="5715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6" name="Picture 15"/>
            <p:cNvPicPr>
              <a:picLocks noChangeAspect="1"/>
            </p:cNvPicPr>
            <p:nvPr/>
          </p:nvPicPr>
          <p:blipFill>
            <a:blip r:embed="rId3"/>
            <a:stretch>
              <a:fillRect/>
            </a:stretch>
          </p:blipFill>
          <p:spPr>
            <a:xfrm>
              <a:off x="1189037" y="3500495"/>
              <a:ext cx="1219200" cy="1220141"/>
            </a:xfrm>
            <a:prstGeom prst="rect">
              <a:avLst/>
            </a:prstGeom>
          </p:spPr>
        </p:pic>
      </p:grpSp>
      <p:sp>
        <p:nvSpPr>
          <p:cNvPr id="17" name="TextBox 12"/>
          <p:cNvSpPr txBox="1"/>
          <p:nvPr/>
        </p:nvSpPr>
        <p:spPr>
          <a:xfrm>
            <a:off x="7231992" y="3145437"/>
            <a:ext cx="1828800" cy="561207"/>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lnSpc>
                <a:spcPct val="90000"/>
              </a:lnSpc>
              <a:spcAft>
                <a:spcPts val="588"/>
              </a:spcAft>
            </a:pPr>
            <a:r>
              <a:rPr lang="en-US" sz="1961" dirty="0">
                <a:gradFill>
                  <a:gsLst>
                    <a:gs pos="2917">
                      <a:srgbClr val="FFFFFF"/>
                    </a:gs>
                    <a:gs pos="30000">
                      <a:srgbClr val="FFFFFF"/>
                    </a:gs>
                  </a:gsLst>
                  <a:lin ang="5400000" scaled="0"/>
                </a:gradFill>
              </a:rPr>
              <a:t>Web </a:t>
            </a:r>
            <a:r>
              <a:rPr lang="en-US" sz="1961" dirty="0" smtClean="0">
                <a:gradFill>
                  <a:gsLst>
                    <a:gs pos="2917">
                      <a:srgbClr val="FFFFFF"/>
                    </a:gs>
                    <a:gs pos="30000">
                      <a:srgbClr val="FFFFFF"/>
                    </a:gs>
                  </a:gsLst>
                  <a:lin ang="5400000" scaled="0"/>
                </a:gradFill>
              </a:rPr>
              <a:t>Servers</a:t>
            </a:r>
          </a:p>
        </p:txBody>
      </p:sp>
      <p:sp>
        <p:nvSpPr>
          <p:cNvPr id="18" name="TextBox 17"/>
          <p:cNvSpPr txBox="1"/>
          <p:nvPr/>
        </p:nvSpPr>
        <p:spPr>
          <a:xfrm>
            <a:off x="4313237" y="1727843"/>
            <a:ext cx="256520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Network Attack Emulation</a:t>
            </a:r>
          </a:p>
        </p:txBody>
      </p:sp>
      <p:pic>
        <p:nvPicPr>
          <p:cNvPr id="19" name="Рисунок 96"/>
          <p:cNvPicPr/>
          <p:nvPr/>
        </p:nvPicPr>
        <p:blipFill rotWithShape="1">
          <a:blip r:embed="rId4">
            <a:extLst>
              <a:ext uri="{28A0092B-C50C-407E-A947-70E740481C1C}">
                <a14:useLocalDpi xmlns:a14="http://schemas.microsoft.com/office/drawing/2010/main" val="0"/>
              </a:ext>
            </a:extLst>
          </a:blip>
          <a:srcRect l="1305" t="16116" r="3426" b="9518"/>
          <a:stretch/>
        </p:blipFill>
        <p:spPr bwMode="auto">
          <a:xfrm>
            <a:off x="2499102" y="4163974"/>
            <a:ext cx="6977752" cy="2381288"/>
          </a:xfrm>
          <a:prstGeom prst="rect">
            <a:avLst/>
          </a:prstGeom>
          <a:noFill/>
          <a:ln>
            <a:noFill/>
          </a:ln>
        </p:spPr>
      </p:pic>
      <p:cxnSp>
        <p:nvCxnSpPr>
          <p:cNvPr id="20" name="Straight Connector 19"/>
          <p:cNvCxnSpPr/>
          <p:nvPr/>
        </p:nvCxnSpPr>
        <p:spPr>
          <a:xfrm flipH="1">
            <a:off x="5303838" y="2207974"/>
            <a:ext cx="1828799" cy="195600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8927926">
            <a:off x="5410319" y="2785120"/>
            <a:ext cx="11091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Snort</a:t>
            </a:r>
          </a:p>
        </p:txBody>
      </p:sp>
    </p:spTree>
    <p:extLst>
      <p:ext uri="{BB962C8B-B14F-4D97-AF65-F5344CB8AC3E}">
        <p14:creationId xmlns:p14="http://schemas.microsoft.com/office/powerpoint/2010/main" val="27203293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t>NEC</a:t>
            </a:r>
            <a:r>
              <a:rPr lang="en-US" dirty="0"/>
              <a:t/>
            </a:r>
            <a:br>
              <a:rPr lang="en-US" dirty="0"/>
            </a:br>
            <a:r>
              <a:rPr lang="en-US" sz="4800" dirty="0" smtClean="0"/>
              <a:t>ProgrammableFlow </a:t>
            </a:r>
            <a:r>
              <a:rPr lang="en-US" sz="4800" dirty="0"/>
              <a:t>Virtual Switch PF1000</a:t>
            </a:r>
            <a:r>
              <a:rPr lang="en-US" dirty="0"/>
              <a:t/>
            </a:r>
            <a:br>
              <a:rPr lang="en-US" dirty="0"/>
            </a:br>
            <a:endParaRPr lang="en-US" dirty="0"/>
          </a:p>
        </p:txBody>
      </p:sp>
      <p:sp>
        <p:nvSpPr>
          <p:cNvPr id="4" name="Text Placeholder 3"/>
          <p:cNvSpPr>
            <a:spLocks noGrp="1"/>
          </p:cNvSpPr>
          <p:nvPr>
            <p:ph type="body" sz="quarter" idx="14"/>
          </p:nvPr>
        </p:nvSpPr>
        <p:spPr/>
        <p:txBody>
          <a:bodyPr/>
          <a:lstStyle/>
          <a:p>
            <a:r>
              <a:rPr lang="en-US" dirty="0" smtClean="0"/>
              <a:t>Peter Lee</a:t>
            </a:r>
          </a:p>
          <a:p>
            <a:r>
              <a:rPr lang="en-US" dirty="0" smtClean="0"/>
              <a:t>Advisory Software Engineer</a:t>
            </a:r>
            <a:endParaRPr lang="en-US" dirty="0"/>
          </a:p>
        </p:txBody>
      </p:sp>
    </p:spTree>
    <p:extLst>
      <p:ext uri="{BB962C8B-B14F-4D97-AF65-F5344CB8AC3E}">
        <p14:creationId xmlns:p14="http://schemas.microsoft.com/office/powerpoint/2010/main" val="25212603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角丸四角形 176"/>
          <p:cNvSpPr/>
          <p:nvPr/>
        </p:nvSpPr>
        <p:spPr bwMode="auto">
          <a:xfrm>
            <a:off x="655637" y="2820536"/>
            <a:ext cx="11125200" cy="1849904"/>
          </a:xfrm>
          <a:prstGeom prst="roundRect">
            <a:avLst/>
          </a:prstGeom>
          <a:gradFill>
            <a:gsLst>
              <a:gs pos="0">
                <a:schemeClr val="accent5">
                  <a:lumMod val="75000"/>
                </a:schemeClr>
              </a:gs>
              <a:gs pos="100000">
                <a:schemeClr val="accent2">
                  <a:lumMod val="20000"/>
                  <a:lumOff val="80000"/>
                </a:schemeClr>
              </a:gs>
            </a:gsLst>
            <a:lin ang="5400000" scaled="1"/>
          </a:gradFill>
          <a:ln w="38100" cap="flat" cmpd="sng" algn="ctr">
            <a:noFill/>
            <a:prstDash val="solid"/>
            <a:round/>
            <a:headEnd type="none" w="med" len="med"/>
            <a:tailEnd type="none" w="med" len="med"/>
          </a:ln>
          <a:effectLst/>
          <a:scene3d>
            <a:camera prst="orthographicFront"/>
            <a:lightRig rig="threePt" dir="t"/>
          </a:scene3d>
          <a:sp3d>
            <a:bevelT/>
          </a:sp3d>
        </p:spPr>
        <p:txBody>
          <a:bodyPr wrap="none" lIns="288000" tIns="90000" rIns="288000" bIns="90000"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ja-JP" altLang="en-US">
              <a:latin typeface="+mn-lt"/>
              <a:ea typeface="ＭＳ Ｐゴシック" charset="-128"/>
              <a:cs typeface="Times New Roman" panose="02020603050405020304" pitchFamily="18" charset="0"/>
            </a:endParaRPr>
          </a:p>
        </p:txBody>
      </p:sp>
      <p:sp>
        <p:nvSpPr>
          <p:cNvPr id="5" name="Title 4"/>
          <p:cNvSpPr>
            <a:spLocks noGrp="1"/>
          </p:cNvSpPr>
          <p:nvPr>
            <p:ph type="title"/>
          </p:nvPr>
        </p:nvSpPr>
        <p:spPr/>
        <p:txBody>
          <a:bodyPr/>
          <a:lstStyle/>
          <a:p>
            <a:pPr marL="457200" indent="-457200"/>
            <a:r>
              <a:rPr lang="en-US" altLang="ja-JP" dirty="0" smtClean="0">
                <a:latin typeface="+mn-lt"/>
                <a:ea typeface="+mj-ea"/>
                <a:cs typeface="Times New Roman" panose="02020603050405020304" pitchFamily="18" charset="0"/>
              </a:rPr>
              <a:t>What is ProgrammableFlow?</a:t>
            </a:r>
            <a:endParaRPr kumimoji="1" lang="en-US" altLang="ja-JP" dirty="0">
              <a:latin typeface="+mn-lt"/>
              <a:ea typeface="+mj-ea"/>
              <a:cs typeface="Times New Roman" panose="02020603050405020304" pitchFamily="18" charset="0"/>
            </a:endParaRPr>
          </a:p>
        </p:txBody>
      </p:sp>
      <p:sp>
        <p:nvSpPr>
          <p:cNvPr id="48" name="コンテンツ プレースホルダー 2"/>
          <p:cNvSpPr txBox="1">
            <a:spLocks/>
          </p:cNvSpPr>
          <p:nvPr/>
        </p:nvSpPr>
        <p:spPr>
          <a:xfrm>
            <a:off x="271463" y="1211262"/>
            <a:ext cx="11650662" cy="431800"/>
          </a:xfrm>
          <a:prstGeom prst="rect">
            <a:avLst/>
          </a:prstGeom>
        </p:spPr>
        <p:txBody>
          <a:bodyPr wrap="square"/>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sz="2000" b="1" dirty="0" smtClean="0">
                <a:latin typeface="+mn-lt"/>
                <a:cs typeface="Times New Roman" panose="02020603050405020304" pitchFamily="18" charset="0"/>
              </a:rPr>
              <a:t>ProgrammableFlow</a:t>
            </a:r>
            <a:r>
              <a:rPr lang="en-US" altLang="ja-JP" sz="2000" dirty="0" smtClean="0">
                <a:latin typeface="+mn-lt"/>
                <a:cs typeface="Times New Roman" panose="02020603050405020304" pitchFamily="18" charset="0"/>
              </a:rPr>
              <a:t> is a new networking solution that combines NEC’s unique functionalities and next generation network technology </a:t>
            </a:r>
            <a:r>
              <a:rPr lang="en-US" altLang="ja-JP" sz="2000" b="1" dirty="0" smtClean="0">
                <a:latin typeface="+mn-lt"/>
                <a:cs typeface="Times New Roman" panose="02020603050405020304" pitchFamily="18" charset="0"/>
              </a:rPr>
              <a:t>OpenFlow</a:t>
            </a:r>
            <a:r>
              <a:rPr lang="en-US" altLang="ja-JP" sz="2000" dirty="0" smtClean="0">
                <a:latin typeface="+mn-lt"/>
                <a:cs typeface="Times New Roman" panose="02020603050405020304" pitchFamily="18" charset="0"/>
              </a:rPr>
              <a:t>.</a:t>
            </a:r>
          </a:p>
          <a:p>
            <a:r>
              <a:rPr lang="en-US" altLang="ja-JP" sz="2000" dirty="0" smtClean="0">
                <a:latin typeface="+mn-lt"/>
                <a:cs typeface="Times New Roman" panose="02020603050405020304" pitchFamily="18" charset="0"/>
              </a:rPr>
              <a:t>The </a:t>
            </a:r>
            <a:r>
              <a:rPr lang="en-US" altLang="ja-JP" sz="2000" b="1" dirty="0" smtClean="0">
                <a:latin typeface="+mn-lt"/>
                <a:cs typeface="Times New Roman" panose="02020603050405020304" pitchFamily="18" charset="0"/>
              </a:rPr>
              <a:t>VTN</a:t>
            </a:r>
            <a:r>
              <a:rPr lang="en-US" altLang="ja-JP" sz="2000" dirty="0" smtClean="0">
                <a:latin typeface="+mn-lt"/>
                <a:cs typeface="Times New Roman" panose="02020603050405020304" pitchFamily="18" charset="0"/>
              </a:rPr>
              <a:t> network design enables deployment of virtual networks on top of any underlying physical network topology, reducing complexity of traditional network design and increasing service agility.</a:t>
            </a:r>
            <a:endParaRPr lang="ja-JP" altLang="en-US" sz="2000" dirty="0" smtClean="0">
              <a:latin typeface="+mn-lt"/>
              <a:cs typeface="Times New Roman" panose="02020603050405020304" pitchFamily="18" charset="0"/>
            </a:endParaRPr>
          </a:p>
        </p:txBody>
      </p:sp>
      <p:grpSp>
        <p:nvGrpSpPr>
          <p:cNvPr id="49" name="グループ化 4"/>
          <p:cNvGrpSpPr>
            <a:grpSpLocks/>
          </p:cNvGrpSpPr>
          <p:nvPr/>
        </p:nvGrpSpPr>
        <p:grpSpPr bwMode="auto">
          <a:xfrm>
            <a:off x="4846637" y="3899709"/>
            <a:ext cx="5307013" cy="674928"/>
            <a:chOff x="4188470" y="3356992"/>
            <a:chExt cx="4704010" cy="882245"/>
          </a:xfrm>
          <a:gradFill>
            <a:gsLst>
              <a:gs pos="0">
                <a:schemeClr val="tx1"/>
              </a:gs>
              <a:gs pos="100000">
                <a:schemeClr val="accent3">
                  <a:lumMod val="20000"/>
                  <a:lumOff val="80000"/>
                </a:schemeClr>
              </a:gs>
            </a:gsLst>
            <a:lin ang="5400000" scaled="1"/>
          </a:gradFill>
        </p:grpSpPr>
        <p:sp>
          <p:nvSpPr>
            <p:cNvPr id="50" name="AutoShape 138"/>
            <p:cNvSpPr>
              <a:spLocks noChangeArrowheads="1"/>
            </p:cNvSpPr>
            <p:nvPr/>
          </p:nvSpPr>
          <p:spPr bwMode="gray">
            <a:xfrm>
              <a:off x="4188470" y="3356992"/>
              <a:ext cx="4704010" cy="882245"/>
            </a:xfrm>
            <a:prstGeom prst="parallelogram">
              <a:avLst>
                <a:gd name="adj" fmla="val 104070"/>
              </a:avLst>
            </a:prstGeom>
            <a:grpFill/>
            <a:ln w="12700" algn="ctr">
              <a:solidFill>
                <a:schemeClr val="tx1">
                  <a:lumMod val="65000"/>
                </a:schemeClr>
              </a:solidFill>
              <a:miter lim="800000"/>
              <a:headEnd/>
              <a:tailEnd/>
            </a:ln>
            <a:effectLst>
              <a:outerShdw dist="35921" dir="2700000" algn="ctr" rotWithShape="0">
                <a:schemeClr val="bg2">
                  <a:alpha val="50000"/>
                </a:schemeClr>
              </a:outerShdw>
            </a:effectLst>
          </p:spPr>
          <p:txBody>
            <a:bodyPr wrap="none" lIns="0" tIns="0" rIns="0" bIns="0" anchor="b"/>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endParaRPr lang="ja-JP" altLang="ja-JP" sz="1800">
                <a:latin typeface="+mn-lt"/>
                <a:ea typeface="ＭＳ Ｐゴシック" pitchFamily="50" charset="-128"/>
                <a:cs typeface="Times New Roman" panose="02020603050405020304" pitchFamily="18" charset="0"/>
              </a:endParaRPr>
            </a:p>
          </p:txBody>
        </p:sp>
        <p:sp>
          <p:nvSpPr>
            <p:cNvPr id="51" name="Text Box 95"/>
            <p:cNvSpPr txBox="1">
              <a:spLocks noChangeArrowheads="1"/>
            </p:cNvSpPr>
            <p:nvPr/>
          </p:nvSpPr>
          <p:spPr bwMode="auto">
            <a:xfrm>
              <a:off x="4517582" y="3857097"/>
              <a:ext cx="515690" cy="374552"/>
            </a:xfrm>
            <a:prstGeom prst="rect">
              <a:avLst/>
            </a:prstGeom>
            <a:grpFill/>
            <a:ln w="9525">
              <a:noFill/>
              <a:miter lim="800000"/>
              <a:headEnd/>
              <a:tailEnd/>
            </a:ln>
            <a:effectLst/>
          </p:spPr>
          <p:txBody>
            <a:bodyPr wrap="none" lIns="100886" tIns="50443" rIns="100886" bIns="50443">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200" i="1" dirty="0">
                  <a:solidFill>
                    <a:srgbClr val="002050"/>
                  </a:solidFill>
                  <a:latin typeface="+mn-lt"/>
                  <a:ea typeface="ＭＳ Ｐゴシック" charset="-128"/>
                  <a:cs typeface="Times New Roman" panose="02020603050405020304" pitchFamily="18" charset="0"/>
                </a:rPr>
                <a:t>VTN2</a:t>
              </a:r>
              <a:endParaRPr lang="ja-JP" altLang="ja-JP" i="1" dirty="0">
                <a:solidFill>
                  <a:srgbClr val="002050"/>
                </a:solidFill>
                <a:latin typeface="+mn-lt"/>
                <a:ea typeface="ＭＳ Ｐゴシック" charset="-128"/>
                <a:cs typeface="Times New Roman" panose="02020603050405020304" pitchFamily="18" charset="0"/>
              </a:endParaRPr>
            </a:p>
          </p:txBody>
        </p:sp>
      </p:grpSp>
      <p:cxnSp>
        <p:nvCxnSpPr>
          <p:cNvPr id="59" name="直線コネクタ 14"/>
          <p:cNvCxnSpPr>
            <a:cxnSpLocks noChangeShapeType="1"/>
            <a:endCxn id="104" idx="1"/>
          </p:cNvCxnSpPr>
          <p:nvPr/>
        </p:nvCxnSpPr>
        <p:spPr bwMode="auto">
          <a:xfrm flipV="1">
            <a:off x="5940425" y="4148153"/>
            <a:ext cx="3097212" cy="794"/>
          </a:xfrm>
          <a:prstGeom prst="line">
            <a:avLst/>
          </a:prstGeom>
          <a:noFill/>
          <a:ln w="19050" algn="ctr">
            <a:solidFill>
              <a:schemeClr val="tx1">
                <a:lumMod val="50000"/>
              </a:schemeClr>
            </a:solidFill>
            <a:round/>
            <a:headEnd/>
            <a:tailEnd/>
          </a:ln>
          <a:extLst>
            <a:ext uri="{909E8E84-426E-40DD-AFC4-6F175D3DCCD1}">
              <a14:hiddenFill xmlns:a14="http://schemas.microsoft.com/office/drawing/2010/main">
                <a:noFill/>
              </a14:hiddenFill>
            </a:ext>
          </a:extLst>
        </p:spPr>
      </p:cxnSp>
      <p:grpSp>
        <p:nvGrpSpPr>
          <p:cNvPr id="60" name="Group 23"/>
          <p:cNvGrpSpPr>
            <a:grpSpLocks/>
          </p:cNvGrpSpPr>
          <p:nvPr/>
        </p:nvGrpSpPr>
        <p:grpSpPr bwMode="auto">
          <a:xfrm>
            <a:off x="6224587" y="4002897"/>
            <a:ext cx="566738" cy="307975"/>
            <a:chOff x="666" y="3081"/>
            <a:chExt cx="323" cy="88"/>
          </a:xfrm>
        </p:grpSpPr>
        <p:sp>
          <p:nvSpPr>
            <p:cNvPr id="61" name="Freeform 24"/>
            <p:cNvSpPr>
              <a:spLocks/>
            </p:cNvSpPr>
            <p:nvPr/>
          </p:nvSpPr>
          <p:spPr bwMode="auto">
            <a:xfrm>
              <a:off x="930" y="3081"/>
              <a:ext cx="58" cy="87"/>
            </a:xfrm>
            <a:custGeom>
              <a:avLst/>
              <a:gdLst>
                <a:gd name="T0" fmla="*/ 0 w 58"/>
                <a:gd name="T1" fmla="*/ 87 h 87"/>
                <a:gd name="T2" fmla="*/ 58 w 58"/>
                <a:gd name="T3" fmla="*/ 50 h 87"/>
                <a:gd name="T4" fmla="*/ 58 w 58"/>
                <a:gd name="T5" fmla="*/ 0 h 87"/>
                <a:gd name="T6" fmla="*/ 0 w 58"/>
                <a:gd name="T7" fmla="*/ 37 h 87"/>
                <a:gd name="T8" fmla="*/ 0 w 58"/>
                <a:gd name="T9" fmla="*/ 87 h 87"/>
                <a:gd name="T10" fmla="*/ 0 60000 65536"/>
                <a:gd name="T11" fmla="*/ 0 60000 65536"/>
                <a:gd name="T12" fmla="*/ 0 60000 65536"/>
                <a:gd name="T13" fmla="*/ 0 60000 65536"/>
                <a:gd name="T14" fmla="*/ 0 60000 65536"/>
                <a:gd name="T15" fmla="*/ 0 w 58"/>
                <a:gd name="T16" fmla="*/ 0 h 87"/>
                <a:gd name="T17" fmla="*/ 58 w 58"/>
                <a:gd name="T18" fmla="*/ 87 h 87"/>
              </a:gdLst>
              <a:ahLst/>
              <a:cxnLst>
                <a:cxn ang="T10">
                  <a:pos x="T0" y="T1"/>
                </a:cxn>
                <a:cxn ang="T11">
                  <a:pos x="T2" y="T3"/>
                </a:cxn>
                <a:cxn ang="T12">
                  <a:pos x="T4" y="T5"/>
                </a:cxn>
                <a:cxn ang="T13">
                  <a:pos x="T6" y="T7"/>
                </a:cxn>
                <a:cxn ang="T14">
                  <a:pos x="T8" y="T9"/>
                </a:cxn>
              </a:cxnLst>
              <a:rect l="T15" t="T16" r="T17" b="T18"/>
              <a:pathLst>
                <a:path w="58" h="87">
                  <a:moveTo>
                    <a:pt x="0" y="87"/>
                  </a:moveTo>
                  <a:lnTo>
                    <a:pt x="58" y="50"/>
                  </a:lnTo>
                  <a:lnTo>
                    <a:pt x="58" y="0"/>
                  </a:lnTo>
                  <a:lnTo>
                    <a:pt x="0" y="37"/>
                  </a:lnTo>
                  <a:lnTo>
                    <a:pt x="0" y="87"/>
                  </a:lnTo>
                  <a:close/>
                </a:path>
              </a:pathLst>
            </a:custGeom>
            <a:solidFill>
              <a:srgbClr val="7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cs typeface="Times New Roman" panose="02020603050405020304" pitchFamily="18" charset="0"/>
              </a:endParaRPr>
            </a:p>
          </p:txBody>
        </p:sp>
        <p:sp>
          <p:nvSpPr>
            <p:cNvPr id="62" name="Freeform 25"/>
            <p:cNvSpPr>
              <a:spLocks/>
            </p:cNvSpPr>
            <p:nvPr/>
          </p:nvSpPr>
          <p:spPr bwMode="auto">
            <a:xfrm>
              <a:off x="932" y="3082"/>
              <a:ext cx="57" cy="87"/>
            </a:xfrm>
            <a:custGeom>
              <a:avLst/>
              <a:gdLst>
                <a:gd name="T0" fmla="*/ 0 w 57"/>
                <a:gd name="T1" fmla="*/ 87 h 87"/>
                <a:gd name="T2" fmla="*/ 57 w 57"/>
                <a:gd name="T3" fmla="*/ 50 h 87"/>
                <a:gd name="T4" fmla="*/ 57 w 57"/>
                <a:gd name="T5" fmla="*/ 0 h 87"/>
                <a:gd name="T6" fmla="*/ 0 w 57"/>
                <a:gd name="T7" fmla="*/ 37 h 87"/>
                <a:gd name="T8" fmla="*/ 0 w 57"/>
                <a:gd name="T9" fmla="*/ 87 h 87"/>
                <a:gd name="T10" fmla="*/ 0 60000 65536"/>
                <a:gd name="T11" fmla="*/ 0 60000 65536"/>
                <a:gd name="T12" fmla="*/ 0 60000 65536"/>
                <a:gd name="T13" fmla="*/ 0 60000 65536"/>
                <a:gd name="T14" fmla="*/ 0 60000 65536"/>
                <a:gd name="T15" fmla="*/ 0 w 57"/>
                <a:gd name="T16" fmla="*/ 0 h 87"/>
                <a:gd name="T17" fmla="*/ 57 w 57"/>
                <a:gd name="T18" fmla="*/ 87 h 87"/>
              </a:gdLst>
              <a:ahLst/>
              <a:cxnLst>
                <a:cxn ang="T10">
                  <a:pos x="T0" y="T1"/>
                </a:cxn>
                <a:cxn ang="T11">
                  <a:pos x="T2" y="T3"/>
                </a:cxn>
                <a:cxn ang="T12">
                  <a:pos x="T4" y="T5"/>
                </a:cxn>
                <a:cxn ang="T13">
                  <a:pos x="T6" y="T7"/>
                </a:cxn>
                <a:cxn ang="T14">
                  <a:pos x="T8" y="T9"/>
                </a:cxn>
              </a:cxnLst>
              <a:rect l="T15" t="T16" r="T17" b="T18"/>
              <a:pathLst>
                <a:path w="57" h="87">
                  <a:moveTo>
                    <a:pt x="0" y="87"/>
                  </a:moveTo>
                  <a:lnTo>
                    <a:pt x="57" y="50"/>
                  </a:lnTo>
                  <a:lnTo>
                    <a:pt x="57" y="0"/>
                  </a:lnTo>
                  <a:lnTo>
                    <a:pt x="0" y="37"/>
                  </a:lnTo>
                  <a:lnTo>
                    <a:pt x="0" y="87"/>
                  </a:lnTo>
                  <a:close/>
                </a:path>
              </a:pathLst>
            </a:custGeom>
            <a:solidFill>
              <a:srgbClr val="770000"/>
            </a:solidFill>
            <a:ln w="6350">
              <a:solidFill>
                <a:srgbClr val="8E8E8E"/>
              </a:solidFill>
              <a:prstDash val="solid"/>
              <a:round/>
              <a:headEnd/>
              <a:tailEnd/>
            </a:ln>
          </p:spPr>
          <p:txBody>
            <a:bodyPr/>
            <a:lstStyle/>
            <a:p>
              <a:endParaRPr lang="ja-JP" altLang="en-US">
                <a:cs typeface="Times New Roman" panose="02020603050405020304" pitchFamily="18" charset="0"/>
              </a:endParaRPr>
            </a:p>
          </p:txBody>
        </p:sp>
        <p:sp>
          <p:nvSpPr>
            <p:cNvPr id="63" name="Line 26"/>
            <p:cNvSpPr>
              <a:spLocks noChangeShapeType="1"/>
            </p:cNvSpPr>
            <p:nvPr/>
          </p:nvSpPr>
          <p:spPr bwMode="auto">
            <a:xfrm>
              <a:off x="949" y="3105"/>
              <a:ext cx="1" cy="37"/>
            </a:xfrm>
            <a:prstGeom prst="line">
              <a:avLst/>
            </a:prstGeom>
            <a:noFill/>
            <a:ln w="6350">
              <a:solidFill>
                <a:srgbClr val="8E8E8E"/>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64" name="Line 27"/>
            <p:cNvSpPr>
              <a:spLocks noChangeShapeType="1"/>
            </p:cNvSpPr>
            <p:nvPr/>
          </p:nvSpPr>
          <p:spPr bwMode="auto">
            <a:xfrm flipV="1">
              <a:off x="931" y="3117"/>
              <a:ext cx="58" cy="37"/>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65" name="Line 28"/>
            <p:cNvSpPr>
              <a:spLocks noChangeShapeType="1"/>
            </p:cNvSpPr>
            <p:nvPr/>
          </p:nvSpPr>
          <p:spPr bwMode="auto">
            <a:xfrm flipV="1">
              <a:off x="966" y="3130"/>
              <a:ext cx="1" cy="19"/>
            </a:xfrm>
            <a:prstGeom prst="line">
              <a:avLst/>
            </a:prstGeom>
            <a:noFill/>
            <a:ln w="6350">
              <a:solidFill>
                <a:srgbClr val="8E8E8E"/>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66" name="Rectangle 29"/>
            <p:cNvSpPr>
              <a:spLocks noChangeArrowheads="1"/>
            </p:cNvSpPr>
            <p:nvPr/>
          </p:nvSpPr>
          <p:spPr bwMode="auto">
            <a:xfrm>
              <a:off x="888" y="3117"/>
              <a:ext cx="42"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67" name="Rectangle 30"/>
            <p:cNvSpPr>
              <a:spLocks noChangeArrowheads="1"/>
            </p:cNvSpPr>
            <p:nvPr/>
          </p:nvSpPr>
          <p:spPr bwMode="auto">
            <a:xfrm>
              <a:off x="891" y="3120"/>
              <a:ext cx="39"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68" name="Rectangle 31"/>
            <p:cNvSpPr>
              <a:spLocks noChangeArrowheads="1"/>
            </p:cNvSpPr>
            <p:nvPr/>
          </p:nvSpPr>
          <p:spPr bwMode="auto">
            <a:xfrm>
              <a:off x="843" y="3117"/>
              <a:ext cx="45"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69" name="Rectangle 32"/>
            <p:cNvSpPr>
              <a:spLocks noChangeArrowheads="1"/>
            </p:cNvSpPr>
            <p:nvPr/>
          </p:nvSpPr>
          <p:spPr bwMode="auto">
            <a:xfrm>
              <a:off x="846" y="3120"/>
              <a:ext cx="41"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0" name="Rectangle 33"/>
            <p:cNvSpPr>
              <a:spLocks noChangeArrowheads="1"/>
            </p:cNvSpPr>
            <p:nvPr/>
          </p:nvSpPr>
          <p:spPr bwMode="auto">
            <a:xfrm>
              <a:off x="799" y="3117"/>
              <a:ext cx="44"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1" name="Rectangle 34"/>
            <p:cNvSpPr>
              <a:spLocks noChangeArrowheads="1"/>
            </p:cNvSpPr>
            <p:nvPr/>
          </p:nvSpPr>
          <p:spPr bwMode="auto">
            <a:xfrm>
              <a:off x="802" y="3120"/>
              <a:ext cx="40"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2" name="Rectangle 35"/>
            <p:cNvSpPr>
              <a:spLocks noChangeArrowheads="1"/>
            </p:cNvSpPr>
            <p:nvPr/>
          </p:nvSpPr>
          <p:spPr bwMode="auto">
            <a:xfrm>
              <a:off x="755" y="3117"/>
              <a:ext cx="44"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3" name="Rectangle 36"/>
            <p:cNvSpPr>
              <a:spLocks noChangeArrowheads="1"/>
            </p:cNvSpPr>
            <p:nvPr/>
          </p:nvSpPr>
          <p:spPr bwMode="auto">
            <a:xfrm>
              <a:off x="758" y="3120"/>
              <a:ext cx="40"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4" name="Rectangle 37"/>
            <p:cNvSpPr>
              <a:spLocks noChangeArrowheads="1"/>
            </p:cNvSpPr>
            <p:nvPr/>
          </p:nvSpPr>
          <p:spPr bwMode="auto">
            <a:xfrm>
              <a:off x="711" y="3117"/>
              <a:ext cx="44"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5" name="Rectangle 38"/>
            <p:cNvSpPr>
              <a:spLocks noChangeArrowheads="1"/>
            </p:cNvSpPr>
            <p:nvPr/>
          </p:nvSpPr>
          <p:spPr bwMode="auto">
            <a:xfrm>
              <a:off x="715" y="3120"/>
              <a:ext cx="39"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6" name="Rectangle 39"/>
            <p:cNvSpPr>
              <a:spLocks noChangeArrowheads="1"/>
            </p:cNvSpPr>
            <p:nvPr/>
          </p:nvSpPr>
          <p:spPr bwMode="auto">
            <a:xfrm>
              <a:off x="666" y="3117"/>
              <a:ext cx="45" cy="51"/>
            </a:xfrm>
            <a:prstGeom prst="rect">
              <a:avLst/>
            </a:prstGeom>
            <a:solidFill>
              <a:srgbClr val="A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7" name="Rectangle 40"/>
            <p:cNvSpPr>
              <a:spLocks noChangeArrowheads="1"/>
            </p:cNvSpPr>
            <p:nvPr/>
          </p:nvSpPr>
          <p:spPr bwMode="auto">
            <a:xfrm>
              <a:off x="670" y="3120"/>
              <a:ext cx="41" cy="47"/>
            </a:xfrm>
            <a:prstGeom prst="rect">
              <a:avLst/>
            </a:prstGeom>
            <a:solidFill>
              <a:srgbClr val="AA0000"/>
            </a:solidFill>
            <a:ln w="6350">
              <a:solidFill>
                <a:srgbClr val="C7C7C7"/>
              </a:solidFill>
              <a:miter lim="800000"/>
              <a:headEnd/>
              <a:tailEnd/>
            </a:ln>
          </p:spPr>
          <p:txBody>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1000">
                <a:latin typeface="+mn-lt"/>
                <a:ea typeface="ＭＳ Ｐゴシック" pitchFamily="50" charset="-128"/>
                <a:cs typeface="Times New Roman" panose="02020603050405020304" pitchFamily="18" charset="0"/>
              </a:endParaRPr>
            </a:p>
          </p:txBody>
        </p:sp>
        <p:sp>
          <p:nvSpPr>
            <p:cNvPr id="78" name="Line 41"/>
            <p:cNvSpPr>
              <a:spLocks noChangeShapeType="1"/>
            </p:cNvSpPr>
            <p:nvPr/>
          </p:nvSpPr>
          <p:spPr bwMode="auto">
            <a:xfrm flipH="1">
              <a:off x="889" y="3152"/>
              <a:ext cx="43"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79" name="Line 42"/>
            <p:cNvSpPr>
              <a:spLocks noChangeShapeType="1"/>
            </p:cNvSpPr>
            <p:nvPr/>
          </p:nvSpPr>
          <p:spPr bwMode="auto">
            <a:xfrm flipH="1">
              <a:off x="845" y="3135"/>
              <a:ext cx="44"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0" name="Line 43"/>
            <p:cNvSpPr>
              <a:spLocks noChangeShapeType="1"/>
            </p:cNvSpPr>
            <p:nvPr/>
          </p:nvSpPr>
          <p:spPr bwMode="auto">
            <a:xfrm flipH="1">
              <a:off x="800" y="3152"/>
              <a:ext cx="44"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1" name="Line 44"/>
            <p:cNvSpPr>
              <a:spLocks noChangeShapeType="1"/>
            </p:cNvSpPr>
            <p:nvPr/>
          </p:nvSpPr>
          <p:spPr bwMode="auto">
            <a:xfrm flipH="1">
              <a:off x="758" y="3135"/>
              <a:ext cx="42"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2" name="Line 45"/>
            <p:cNvSpPr>
              <a:spLocks noChangeShapeType="1"/>
            </p:cNvSpPr>
            <p:nvPr/>
          </p:nvSpPr>
          <p:spPr bwMode="auto">
            <a:xfrm flipH="1">
              <a:off x="713" y="3152"/>
              <a:ext cx="42"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3" name="Line 46"/>
            <p:cNvSpPr>
              <a:spLocks noChangeShapeType="1"/>
            </p:cNvSpPr>
            <p:nvPr/>
          </p:nvSpPr>
          <p:spPr bwMode="auto">
            <a:xfrm flipH="1">
              <a:off x="669" y="3135"/>
              <a:ext cx="44" cy="1"/>
            </a:xfrm>
            <a:prstGeom prst="line">
              <a:avLst/>
            </a:prstGeom>
            <a:noFill/>
            <a:ln w="6350">
              <a:solidFill>
                <a:srgbClr val="C7C7C7"/>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4" name="Freeform 47"/>
            <p:cNvSpPr>
              <a:spLocks/>
            </p:cNvSpPr>
            <p:nvPr/>
          </p:nvSpPr>
          <p:spPr bwMode="auto">
            <a:xfrm>
              <a:off x="666" y="3081"/>
              <a:ext cx="320" cy="36"/>
            </a:xfrm>
            <a:custGeom>
              <a:avLst/>
              <a:gdLst>
                <a:gd name="T0" fmla="*/ 264 w 320"/>
                <a:gd name="T1" fmla="*/ 36 h 36"/>
                <a:gd name="T2" fmla="*/ 320 w 320"/>
                <a:gd name="T3" fmla="*/ 0 h 36"/>
                <a:gd name="T4" fmla="*/ 56 w 320"/>
                <a:gd name="T5" fmla="*/ 0 h 36"/>
                <a:gd name="T6" fmla="*/ 0 w 320"/>
                <a:gd name="T7" fmla="*/ 36 h 36"/>
                <a:gd name="T8" fmla="*/ 264 w 320"/>
                <a:gd name="T9" fmla="*/ 36 h 36"/>
                <a:gd name="T10" fmla="*/ 0 60000 65536"/>
                <a:gd name="T11" fmla="*/ 0 60000 65536"/>
                <a:gd name="T12" fmla="*/ 0 60000 65536"/>
                <a:gd name="T13" fmla="*/ 0 60000 65536"/>
                <a:gd name="T14" fmla="*/ 0 60000 65536"/>
                <a:gd name="T15" fmla="*/ 0 w 320"/>
                <a:gd name="T16" fmla="*/ 0 h 36"/>
                <a:gd name="T17" fmla="*/ 320 w 320"/>
                <a:gd name="T18" fmla="*/ 36 h 36"/>
              </a:gdLst>
              <a:ahLst/>
              <a:cxnLst>
                <a:cxn ang="T10">
                  <a:pos x="T0" y="T1"/>
                </a:cxn>
                <a:cxn ang="T11">
                  <a:pos x="T2" y="T3"/>
                </a:cxn>
                <a:cxn ang="T12">
                  <a:pos x="T4" y="T5"/>
                </a:cxn>
                <a:cxn ang="T13">
                  <a:pos x="T6" y="T7"/>
                </a:cxn>
                <a:cxn ang="T14">
                  <a:pos x="T8" y="T9"/>
                </a:cxn>
              </a:cxnLst>
              <a:rect l="T15" t="T16" r="T17" b="T18"/>
              <a:pathLst>
                <a:path w="320" h="36">
                  <a:moveTo>
                    <a:pt x="264" y="36"/>
                  </a:moveTo>
                  <a:lnTo>
                    <a:pt x="320" y="0"/>
                  </a:lnTo>
                  <a:lnTo>
                    <a:pt x="56" y="0"/>
                  </a:lnTo>
                  <a:lnTo>
                    <a:pt x="0" y="36"/>
                  </a:lnTo>
                  <a:lnTo>
                    <a:pt x="264" y="36"/>
                  </a:lnTo>
                  <a:close/>
                </a:path>
              </a:pathLst>
            </a:custGeom>
            <a:solidFill>
              <a:srgbClr val="FF55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cs typeface="Times New Roman" panose="02020603050405020304" pitchFamily="18" charset="0"/>
              </a:endParaRPr>
            </a:p>
          </p:txBody>
        </p:sp>
        <p:sp>
          <p:nvSpPr>
            <p:cNvPr id="85" name="Freeform 48"/>
            <p:cNvSpPr>
              <a:spLocks/>
            </p:cNvSpPr>
            <p:nvPr/>
          </p:nvSpPr>
          <p:spPr bwMode="auto">
            <a:xfrm>
              <a:off x="668" y="3082"/>
              <a:ext cx="320" cy="36"/>
            </a:xfrm>
            <a:custGeom>
              <a:avLst/>
              <a:gdLst>
                <a:gd name="T0" fmla="*/ 264 w 320"/>
                <a:gd name="T1" fmla="*/ 36 h 36"/>
                <a:gd name="T2" fmla="*/ 320 w 320"/>
                <a:gd name="T3" fmla="*/ 0 h 36"/>
                <a:gd name="T4" fmla="*/ 56 w 320"/>
                <a:gd name="T5" fmla="*/ 0 h 36"/>
                <a:gd name="T6" fmla="*/ 0 w 320"/>
                <a:gd name="T7" fmla="*/ 36 h 36"/>
                <a:gd name="T8" fmla="*/ 264 w 320"/>
                <a:gd name="T9" fmla="*/ 36 h 36"/>
                <a:gd name="T10" fmla="*/ 0 60000 65536"/>
                <a:gd name="T11" fmla="*/ 0 60000 65536"/>
                <a:gd name="T12" fmla="*/ 0 60000 65536"/>
                <a:gd name="T13" fmla="*/ 0 60000 65536"/>
                <a:gd name="T14" fmla="*/ 0 60000 65536"/>
                <a:gd name="T15" fmla="*/ 0 w 320"/>
                <a:gd name="T16" fmla="*/ 0 h 36"/>
                <a:gd name="T17" fmla="*/ 320 w 320"/>
                <a:gd name="T18" fmla="*/ 36 h 36"/>
              </a:gdLst>
              <a:ahLst/>
              <a:cxnLst>
                <a:cxn ang="T10">
                  <a:pos x="T0" y="T1"/>
                </a:cxn>
                <a:cxn ang="T11">
                  <a:pos x="T2" y="T3"/>
                </a:cxn>
                <a:cxn ang="T12">
                  <a:pos x="T4" y="T5"/>
                </a:cxn>
                <a:cxn ang="T13">
                  <a:pos x="T6" y="T7"/>
                </a:cxn>
                <a:cxn ang="T14">
                  <a:pos x="T8" y="T9"/>
                </a:cxn>
              </a:cxnLst>
              <a:rect l="T15" t="T16" r="T17" b="T18"/>
              <a:pathLst>
                <a:path w="320" h="36">
                  <a:moveTo>
                    <a:pt x="264" y="36"/>
                  </a:moveTo>
                  <a:lnTo>
                    <a:pt x="320" y="0"/>
                  </a:lnTo>
                  <a:lnTo>
                    <a:pt x="56" y="0"/>
                  </a:lnTo>
                  <a:lnTo>
                    <a:pt x="0" y="36"/>
                  </a:lnTo>
                  <a:lnTo>
                    <a:pt x="264" y="36"/>
                  </a:lnTo>
                  <a:close/>
                </a:path>
              </a:pathLst>
            </a:custGeom>
            <a:solidFill>
              <a:srgbClr val="FF555D"/>
            </a:solidFill>
            <a:ln w="6350">
              <a:solidFill>
                <a:srgbClr val="E7EDED"/>
              </a:solidFill>
              <a:prstDash val="solid"/>
              <a:round/>
              <a:headEnd/>
              <a:tailEnd/>
            </a:ln>
          </p:spPr>
          <p:txBody>
            <a:bodyPr/>
            <a:lstStyle/>
            <a:p>
              <a:endParaRPr lang="ja-JP" altLang="en-US">
                <a:cs typeface="Times New Roman" panose="02020603050405020304" pitchFamily="18" charset="0"/>
              </a:endParaRPr>
            </a:p>
          </p:txBody>
        </p:sp>
        <p:sp>
          <p:nvSpPr>
            <p:cNvPr id="86" name="Line 49"/>
            <p:cNvSpPr>
              <a:spLocks noChangeShapeType="1"/>
            </p:cNvSpPr>
            <p:nvPr/>
          </p:nvSpPr>
          <p:spPr bwMode="auto">
            <a:xfrm flipV="1">
              <a:off x="887" y="3082"/>
              <a:ext cx="58" cy="37"/>
            </a:xfrm>
            <a:prstGeom prst="line">
              <a:avLst/>
            </a:prstGeom>
            <a:noFill/>
            <a:ln w="7938">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7" name="Line 50"/>
            <p:cNvSpPr>
              <a:spLocks noChangeShapeType="1"/>
            </p:cNvSpPr>
            <p:nvPr/>
          </p:nvSpPr>
          <p:spPr bwMode="auto">
            <a:xfrm flipV="1">
              <a:off x="845" y="3082"/>
              <a:ext cx="58" cy="37"/>
            </a:xfrm>
            <a:prstGeom prst="line">
              <a:avLst/>
            </a:prstGeom>
            <a:noFill/>
            <a:ln w="7938">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8" name="Line 51"/>
            <p:cNvSpPr>
              <a:spLocks noChangeShapeType="1"/>
            </p:cNvSpPr>
            <p:nvPr/>
          </p:nvSpPr>
          <p:spPr bwMode="auto">
            <a:xfrm flipV="1">
              <a:off x="802" y="3082"/>
              <a:ext cx="58" cy="37"/>
            </a:xfrm>
            <a:prstGeom prst="line">
              <a:avLst/>
            </a:prstGeom>
            <a:noFill/>
            <a:ln w="7938">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89" name="Line 52"/>
            <p:cNvSpPr>
              <a:spLocks noChangeShapeType="1"/>
            </p:cNvSpPr>
            <p:nvPr/>
          </p:nvSpPr>
          <p:spPr bwMode="auto">
            <a:xfrm flipV="1">
              <a:off x="760" y="3082"/>
              <a:ext cx="58" cy="37"/>
            </a:xfrm>
            <a:prstGeom prst="line">
              <a:avLst/>
            </a:prstGeom>
            <a:noFill/>
            <a:ln w="7938">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0" name="Line 53"/>
            <p:cNvSpPr>
              <a:spLocks noChangeShapeType="1"/>
            </p:cNvSpPr>
            <p:nvPr/>
          </p:nvSpPr>
          <p:spPr bwMode="auto">
            <a:xfrm flipV="1">
              <a:off x="712" y="3082"/>
              <a:ext cx="58" cy="37"/>
            </a:xfrm>
            <a:prstGeom prst="line">
              <a:avLst/>
            </a:prstGeom>
            <a:noFill/>
            <a:ln w="7938">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1" name="Line 54"/>
            <p:cNvSpPr>
              <a:spLocks noChangeShapeType="1"/>
            </p:cNvSpPr>
            <p:nvPr/>
          </p:nvSpPr>
          <p:spPr bwMode="auto">
            <a:xfrm flipH="1">
              <a:off x="906" y="3106"/>
              <a:ext cx="45"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2" name="Line 55"/>
            <p:cNvSpPr>
              <a:spLocks noChangeShapeType="1"/>
            </p:cNvSpPr>
            <p:nvPr/>
          </p:nvSpPr>
          <p:spPr bwMode="auto">
            <a:xfrm flipH="1">
              <a:off x="878" y="3096"/>
              <a:ext cx="45"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3" name="Line 56"/>
            <p:cNvSpPr>
              <a:spLocks noChangeShapeType="1"/>
            </p:cNvSpPr>
            <p:nvPr/>
          </p:nvSpPr>
          <p:spPr bwMode="auto">
            <a:xfrm flipH="1">
              <a:off x="824" y="3105"/>
              <a:ext cx="41"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4" name="Line 57"/>
            <p:cNvSpPr>
              <a:spLocks noChangeShapeType="1"/>
            </p:cNvSpPr>
            <p:nvPr/>
          </p:nvSpPr>
          <p:spPr bwMode="auto">
            <a:xfrm flipH="1">
              <a:off x="796" y="3095"/>
              <a:ext cx="40"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5" name="Line 58"/>
            <p:cNvSpPr>
              <a:spLocks noChangeShapeType="1"/>
            </p:cNvSpPr>
            <p:nvPr/>
          </p:nvSpPr>
          <p:spPr bwMode="auto">
            <a:xfrm flipH="1">
              <a:off x="735" y="3104"/>
              <a:ext cx="45"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sp>
          <p:nvSpPr>
            <p:cNvPr id="96" name="Line 59"/>
            <p:cNvSpPr>
              <a:spLocks noChangeShapeType="1"/>
            </p:cNvSpPr>
            <p:nvPr/>
          </p:nvSpPr>
          <p:spPr bwMode="auto">
            <a:xfrm flipH="1">
              <a:off x="706" y="3094"/>
              <a:ext cx="45" cy="1"/>
            </a:xfrm>
            <a:prstGeom prst="line">
              <a:avLst/>
            </a:prstGeom>
            <a:noFill/>
            <a:ln w="6350">
              <a:solidFill>
                <a:srgbClr val="E3E3E3"/>
              </a:solidFill>
              <a:round/>
              <a:headEnd/>
              <a:tailEnd/>
            </a:ln>
            <a:extLst>
              <a:ext uri="{909E8E84-426E-40DD-AFC4-6F175D3DCCD1}">
                <a14:hiddenFill xmlns:a14="http://schemas.microsoft.com/office/drawing/2010/main">
                  <a:noFill/>
                </a14:hiddenFill>
              </a:ext>
            </a:extLst>
          </p:spPr>
          <p:txBody>
            <a:bodyPr/>
            <a:lstStyle/>
            <a:p>
              <a:endParaRPr lang="ja-JP" altLang="en-US">
                <a:cs typeface="Times New Roman" panose="02020603050405020304" pitchFamily="18" charset="0"/>
              </a:endParaRPr>
            </a:p>
          </p:txBody>
        </p:sp>
      </p:grpSp>
      <p:pic>
        <p:nvPicPr>
          <p:cNvPr id="104" name="Picture 23" descr="120lf_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637" y="3899709"/>
            <a:ext cx="3079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角丸四角形 108"/>
          <p:cNvSpPr/>
          <p:nvPr/>
        </p:nvSpPr>
        <p:spPr bwMode="auto">
          <a:xfrm>
            <a:off x="655637" y="4787838"/>
            <a:ext cx="11125200" cy="2062223"/>
          </a:xfrm>
          <a:prstGeom prst="roundRect">
            <a:avLst/>
          </a:prstGeom>
          <a:gradFill>
            <a:gsLst>
              <a:gs pos="0">
                <a:schemeClr val="bg2">
                  <a:lumMod val="50000"/>
                  <a:lumOff val="50000"/>
                </a:schemeClr>
              </a:gs>
              <a:gs pos="100000">
                <a:schemeClr val="bg2">
                  <a:lumMod val="25000"/>
                  <a:lumOff val="75000"/>
                </a:schemeClr>
              </a:gs>
            </a:gsLst>
            <a:lin ang="5400000" scaled="1"/>
          </a:gradFill>
          <a:ln w="38100" cap="flat" cmpd="sng" algn="ctr">
            <a:noFill/>
            <a:prstDash val="solid"/>
            <a:round/>
            <a:headEnd type="none" w="med" len="med"/>
            <a:tailEnd type="none" w="med" len="med"/>
          </a:ln>
          <a:effectLst/>
          <a:scene3d>
            <a:camera prst="orthographicFront"/>
            <a:lightRig rig="threePt" dir="t"/>
          </a:scene3d>
          <a:sp3d>
            <a:bevelT/>
          </a:sp3d>
        </p:spPr>
        <p:txBody>
          <a:bodyPr wrap="none" lIns="288000" tIns="90000" rIns="288000" bIns="90000"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ja-JP" altLang="en-US">
              <a:latin typeface="+mn-lt"/>
              <a:ea typeface="ＭＳ Ｐゴシック" charset="-128"/>
              <a:cs typeface="Times New Roman" panose="02020603050405020304" pitchFamily="18" charset="0"/>
            </a:endParaRPr>
          </a:p>
        </p:txBody>
      </p:sp>
      <p:pic>
        <p:nvPicPr>
          <p:cNvPr id="110" name="Picture 37" descr="r120a-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9212" y="5173662"/>
            <a:ext cx="1393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260"/>
          <p:cNvSpPr txBox="1">
            <a:spLocks noChangeArrowheads="1"/>
          </p:cNvSpPr>
          <p:nvPr/>
        </p:nvSpPr>
        <p:spPr bwMode="gray">
          <a:xfrm>
            <a:off x="1265237" y="5809575"/>
            <a:ext cx="15862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dirty="0">
                <a:solidFill>
                  <a:schemeClr val="bg1">
                    <a:lumMod val="75000"/>
                    <a:lumOff val="25000"/>
                  </a:schemeClr>
                </a:solidFill>
                <a:latin typeface="+mn-lt"/>
                <a:ea typeface="ＭＳ Ｐゴシック" pitchFamily="50" charset="-128"/>
                <a:cs typeface="Times New Roman" panose="02020603050405020304" pitchFamily="18" charset="0"/>
              </a:rPr>
              <a:t>ProgrammableFlow </a:t>
            </a:r>
            <a:endParaRPr lang="en-US" altLang="ja-JP" sz="1400" dirty="0" smtClean="0">
              <a:solidFill>
                <a:schemeClr val="bg1">
                  <a:lumMod val="75000"/>
                  <a:lumOff val="25000"/>
                </a:schemeClr>
              </a:solidFill>
              <a:latin typeface="+mn-lt"/>
              <a:ea typeface="ＭＳ Ｐゴシック" pitchFamily="50" charset="-128"/>
              <a:cs typeface="Times New Roman" panose="02020603050405020304" pitchFamily="18" charset="0"/>
            </a:endParaRPr>
          </a:p>
          <a:p>
            <a:pPr algn="ctr" eaLnBrk="1" hangingPunct="1">
              <a:spcBef>
                <a:spcPct val="0"/>
              </a:spcBef>
              <a:buClrTx/>
              <a:buFontTx/>
              <a:buNone/>
            </a:pPr>
            <a:r>
              <a:rPr lang="en-US" altLang="ja-JP" sz="1400" dirty="0" smtClean="0">
                <a:solidFill>
                  <a:schemeClr val="bg1">
                    <a:lumMod val="75000"/>
                    <a:lumOff val="25000"/>
                  </a:schemeClr>
                </a:solidFill>
                <a:latin typeface="+mn-lt"/>
                <a:ea typeface="ＭＳ Ｐゴシック" pitchFamily="50" charset="-128"/>
                <a:cs typeface="Times New Roman" panose="02020603050405020304" pitchFamily="18" charset="0"/>
              </a:rPr>
              <a:t>Controller</a:t>
            </a:r>
            <a:endParaRPr lang="en-US" altLang="ja-JP" sz="1400" dirty="0">
              <a:solidFill>
                <a:schemeClr val="bg1">
                  <a:lumMod val="75000"/>
                  <a:lumOff val="25000"/>
                </a:schemeClr>
              </a:solidFill>
              <a:latin typeface="+mn-lt"/>
              <a:ea typeface="ＭＳ Ｐゴシック" pitchFamily="50" charset="-128"/>
              <a:cs typeface="Times New Roman" panose="02020603050405020304" pitchFamily="18" charset="0"/>
            </a:endParaRPr>
          </a:p>
        </p:txBody>
      </p:sp>
      <p:sp>
        <p:nvSpPr>
          <p:cNvPr id="112" name="テキスト ボックス 220"/>
          <p:cNvSpPr txBox="1">
            <a:spLocks noChangeArrowheads="1"/>
          </p:cNvSpPr>
          <p:nvPr/>
        </p:nvSpPr>
        <p:spPr bwMode="auto">
          <a:xfrm>
            <a:off x="1189037" y="3102566"/>
            <a:ext cx="3873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dirty="0">
                <a:solidFill>
                  <a:schemeClr val="bg1">
                    <a:lumMod val="75000"/>
                    <a:lumOff val="25000"/>
                  </a:schemeClr>
                </a:solidFill>
                <a:latin typeface="+mn-lt"/>
                <a:cs typeface="Times New Roman" panose="02020603050405020304" pitchFamily="18" charset="0"/>
              </a:rPr>
              <a:t>Independent and </a:t>
            </a:r>
            <a:r>
              <a:rPr lang="en-US" altLang="ja-JP" sz="1800" dirty="0" smtClean="0">
                <a:solidFill>
                  <a:schemeClr val="bg1">
                    <a:lumMod val="75000"/>
                    <a:lumOff val="25000"/>
                  </a:schemeClr>
                </a:solidFill>
                <a:latin typeface="+mn-lt"/>
                <a:cs typeface="Times New Roman" panose="02020603050405020304" pitchFamily="18" charset="0"/>
              </a:rPr>
              <a:t>secure virtual networks</a:t>
            </a:r>
          </a:p>
        </p:txBody>
      </p:sp>
      <p:sp>
        <p:nvSpPr>
          <p:cNvPr id="113" name="AutoShape 3005"/>
          <p:cNvSpPr>
            <a:spLocks noChangeAspect="1" noChangeArrowheads="1"/>
          </p:cNvSpPr>
          <p:nvPr/>
        </p:nvSpPr>
        <p:spPr bwMode="auto">
          <a:xfrm>
            <a:off x="3787775" y="4946650"/>
            <a:ext cx="1774825" cy="1674812"/>
          </a:xfrm>
          <a:prstGeom prst="roundRect">
            <a:avLst>
              <a:gd name="adj" fmla="val 10468"/>
            </a:avLst>
          </a:prstGeom>
          <a:solidFill>
            <a:schemeClr val="tx1">
              <a:lumMod val="85000"/>
            </a:schemeClr>
          </a:solidFill>
          <a:ln w="50800">
            <a:solidFill>
              <a:schemeClr val="accent1">
                <a:lumMod val="60000"/>
                <a:lumOff val="40000"/>
              </a:schemeClr>
            </a:solidFill>
            <a:round/>
            <a:headEnd/>
            <a:tailEnd/>
          </a:ln>
        </p:spPr>
        <p:txBody>
          <a:bodyPr wrap="none" anchor="ct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2000">
              <a:latin typeface="+mn-lt"/>
              <a:ea typeface="ＭＳ Ｐゴシック" pitchFamily="50" charset="-128"/>
              <a:cs typeface="Times New Roman" panose="02020603050405020304" pitchFamily="18" charset="0"/>
            </a:endParaRPr>
          </a:p>
        </p:txBody>
      </p:sp>
      <p:grpSp>
        <p:nvGrpSpPr>
          <p:cNvPr id="115" name="グループ化 70"/>
          <p:cNvGrpSpPr>
            <a:grpSpLocks/>
          </p:cNvGrpSpPr>
          <p:nvPr/>
        </p:nvGrpSpPr>
        <p:grpSpPr bwMode="auto">
          <a:xfrm>
            <a:off x="8675686" y="5445125"/>
            <a:ext cx="1657351" cy="1266825"/>
            <a:chOff x="7099300" y="4752600"/>
            <a:chExt cx="1632960" cy="1267200"/>
          </a:xfrm>
        </p:grpSpPr>
        <p:sp>
          <p:nvSpPr>
            <p:cNvPr id="116" name="AutoShape 3004"/>
            <p:cNvSpPr>
              <a:spLocks noChangeAspect="1" noChangeArrowheads="1"/>
            </p:cNvSpPr>
            <p:nvPr/>
          </p:nvSpPr>
          <p:spPr bwMode="auto">
            <a:xfrm>
              <a:off x="7099300" y="4752600"/>
              <a:ext cx="1632960" cy="1267200"/>
            </a:xfrm>
            <a:prstGeom prst="roundRect">
              <a:avLst>
                <a:gd name="adj" fmla="val 16667"/>
              </a:avLst>
            </a:prstGeom>
            <a:solidFill>
              <a:schemeClr val="tx1">
                <a:lumMod val="85000"/>
              </a:schemeClr>
            </a:solidFill>
            <a:ln w="50800">
              <a:solidFill>
                <a:srgbClr val="FFC000"/>
              </a:solidFill>
              <a:round/>
              <a:headEnd/>
              <a:tailEnd/>
            </a:ln>
          </p:spPr>
          <p:txBody>
            <a:bodyPr wrap="none" anchor="ct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2000">
                <a:latin typeface="+mn-lt"/>
                <a:ea typeface="ＭＳ Ｐゴシック" pitchFamily="50" charset="-128"/>
                <a:cs typeface="Times New Roman" panose="02020603050405020304" pitchFamily="18" charset="0"/>
              </a:endParaRPr>
            </a:p>
          </p:txBody>
        </p:sp>
        <p:pic>
          <p:nvPicPr>
            <p:cNvPr id="117" name="Picture 4" descr="C:\Documents and Settings\0000016359004\My Documents\My Pictures\図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7046" y="5053900"/>
              <a:ext cx="1053302" cy="80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AutoShape 3004"/>
          <p:cNvSpPr>
            <a:spLocks noChangeAspect="1" noChangeArrowheads="1"/>
          </p:cNvSpPr>
          <p:nvPr/>
        </p:nvSpPr>
        <p:spPr bwMode="auto">
          <a:xfrm>
            <a:off x="6370637" y="4932366"/>
            <a:ext cx="1752600" cy="1230312"/>
          </a:xfrm>
          <a:prstGeom prst="roundRect">
            <a:avLst>
              <a:gd name="adj" fmla="val 16667"/>
            </a:avLst>
          </a:prstGeom>
          <a:solidFill>
            <a:schemeClr val="tx1">
              <a:lumMod val="85000"/>
            </a:schemeClr>
          </a:solidFill>
          <a:ln w="50800">
            <a:solidFill>
              <a:srgbClr val="92D050"/>
            </a:solidFill>
            <a:round/>
            <a:headEnd/>
            <a:tailEnd/>
          </a:ln>
        </p:spPr>
        <p:txBody>
          <a:bodyPr wrap="none" anchor="ctr"/>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ja-JP" sz="2000">
              <a:latin typeface="+mn-lt"/>
              <a:ea typeface="ＭＳ Ｐゴシック" pitchFamily="50" charset="-128"/>
              <a:cs typeface="Times New Roman" panose="02020603050405020304" pitchFamily="18" charset="0"/>
            </a:endParaRPr>
          </a:p>
        </p:txBody>
      </p:sp>
      <p:pic>
        <p:nvPicPr>
          <p:cNvPr id="121" name="Picture 3" descr="C:\Documents and Settings\0000016359004\My Documents\My Pictures\図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551" y="5097462"/>
            <a:ext cx="1418462" cy="9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右矢印 123"/>
          <p:cNvSpPr>
            <a:spLocks noChangeArrowheads="1"/>
          </p:cNvSpPr>
          <p:nvPr/>
        </p:nvSpPr>
        <p:spPr bwMode="auto">
          <a:xfrm>
            <a:off x="2887663" y="5216525"/>
            <a:ext cx="973138" cy="521459"/>
          </a:xfrm>
          <a:prstGeom prst="rightArrow">
            <a:avLst>
              <a:gd name="adj1" fmla="val 50000"/>
              <a:gd name="adj2" fmla="val 49989"/>
            </a:avLst>
          </a:prstGeom>
          <a:solidFill>
            <a:srgbClr val="0070C0"/>
          </a:solidFill>
          <a:ln w="12700" algn="ctr">
            <a:solidFill>
              <a:srgbClr val="0033CC"/>
            </a:solidFill>
            <a:round/>
            <a:headEnd/>
            <a:tailEnd/>
          </a:ln>
        </p:spPr>
        <p:txBody>
          <a:bodyPr wrap="none" lIns="288000" tIns="90000" rIns="288000" bIns="90000"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400" dirty="0" smtClean="0">
                <a:latin typeface="+mn-lt"/>
                <a:ea typeface="+mj-ea"/>
                <a:cs typeface="Times New Roman" panose="02020603050405020304" pitchFamily="18" charset="0"/>
              </a:rPr>
              <a:t>Control</a:t>
            </a:r>
            <a:endParaRPr lang="ja-JP" altLang="en-US" sz="1400" dirty="0">
              <a:latin typeface="+mn-lt"/>
              <a:ea typeface="+mj-ea"/>
              <a:cs typeface="Times New Roman" panose="02020603050405020304" pitchFamily="18" charset="0"/>
            </a:endParaRPr>
          </a:p>
        </p:txBody>
      </p:sp>
      <p:cxnSp>
        <p:nvCxnSpPr>
          <p:cNvPr id="125" name="直線矢印コネクタ 80"/>
          <p:cNvCxnSpPr>
            <a:cxnSpLocks noChangeShapeType="1"/>
          </p:cNvCxnSpPr>
          <p:nvPr/>
        </p:nvCxnSpPr>
        <p:spPr bwMode="auto">
          <a:xfrm>
            <a:off x="6665912" y="4419600"/>
            <a:ext cx="9525" cy="650875"/>
          </a:xfrm>
          <a:prstGeom prst="straightConnector1">
            <a:avLst/>
          </a:prstGeom>
          <a:noFill/>
          <a:ln w="38100" algn="ctr">
            <a:solidFill>
              <a:srgbClr val="92D050"/>
            </a:solidFill>
            <a:prstDash val="sysDash"/>
            <a:round/>
            <a:headEnd type="triangle" w="med" len="med"/>
            <a:tailEnd type="triangle" w="med" len="med"/>
          </a:ln>
          <a:extLst>
            <a:ext uri="{909E8E84-426E-40DD-AFC4-6F175D3DCCD1}">
              <a14:hiddenFill xmlns:a14="http://schemas.microsoft.com/office/drawing/2010/main">
                <a:noFill/>
              </a14:hiddenFill>
            </a:ext>
          </a:extLst>
        </p:spPr>
      </p:cxnSp>
      <p:cxnSp>
        <p:nvCxnSpPr>
          <p:cNvPr id="126" name="直線矢印コネクタ 81"/>
          <p:cNvCxnSpPr>
            <a:cxnSpLocks noChangeShapeType="1"/>
          </p:cNvCxnSpPr>
          <p:nvPr/>
        </p:nvCxnSpPr>
        <p:spPr bwMode="auto">
          <a:xfrm>
            <a:off x="7666037" y="4411662"/>
            <a:ext cx="0" cy="1033463"/>
          </a:xfrm>
          <a:prstGeom prst="straightConnector1">
            <a:avLst/>
          </a:prstGeom>
          <a:noFill/>
          <a:ln w="38100" algn="ctr">
            <a:solidFill>
              <a:srgbClr val="92D050"/>
            </a:solidFill>
            <a:prstDash val="sysDash"/>
            <a:round/>
            <a:headEnd type="triangle" w="med" len="med"/>
            <a:tailEnd type="triangle" w="med" len="med"/>
          </a:ln>
          <a:extLst>
            <a:ext uri="{909E8E84-426E-40DD-AFC4-6F175D3DCCD1}">
              <a14:hiddenFill xmlns:a14="http://schemas.microsoft.com/office/drawing/2010/main">
                <a:noFill/>
              </a14:hiddenFill>
            </a:ext>
          </a:extLst>
        </p:spPr>
      </p:cxnSp>
      <p:cxnSp>
        <p:nvCxnSpPr>
          <p:cNvPr id="127" name="直線矢印コネクタ 82"/>
          <p:cNvCxnSpPr>
            <a:cxnSpLocks noChangeShapeType="1"/>
            <a:stCxn id="104" idx="2"/>
          </p:cNvCxnSpPr>
          <p:nvPr/>
        </p:nvCxnSpPr>
        <p:spPr bwMode="auto">
          <a:xfrm flipH="1">
            <a:off x="9191624" y="4396597"/>
            <a:ext cx="1" cy="1341387"/>
          </a:xfrm>
          <a:prstGeom prst="straightConnector1">
            <a:avLst/>
          </a:prstGeom>
          <a:noFill/>
          <a:ln w="38100" algn="ctr">
            <a:solidFill>
              <a:srgbClr val="FFD2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129" name="正方形/長方形 128"/>
          <p:cNvSpPr/>
          <p:nvPr/>
        </p:nvSpPr>
        <p:spPr bwMode="auto">
          <a:xfrm>
            <a:off x="655637" y="2786218"/>
            <a:ext cx="2383466" cy="276879"/>
          </a:xfrm>
          <a:prstGeom prst="rect">
            <a:avLst/>
          </a:prstGeom>
          <a:solidFill>
            <a:schemeClr val="tx1">
              <a:lumMod val="85000"/>
            </a:schemeClr>
          </a:solidFill>
          <a:ln w="38100" cap="flat" cmpd="sng" algn="ctr">
            <a:noFill/>
            <a:prstDash val="solid"/>
            <a:round/>
            <a:headEnd type="none" w="med" len="med"/>
            <a:tailEnd type="none" w="med" len="med"/>
          </a:ln>
          <a:effectLst/>
          <a:scene3d>
            <a:camera prst="orthographicFront"/>
            <a:lightRig rig="threePt" dir="t"/>
          </a:scene3d>
          <a:sp3d>
            <a:bevelT/>
          </a:sp3d>
        </p:spPr>
        <p:txBody>
          <a:bodyPr wrap="none" lIns="288000" tIns="90000" rIns="288000" bIns="90000"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dirty="0" smtClean="0">
                <a:solidFill>
                  <a:schemeClr val="bg2">
                    <a:lumMod val="90000"/>
                    <a:lumOff val="10000"/>
                  </a:schemeClr>
                </a:solidFill>
                <a:latin typeface="+mn-lt"/>
                <a:ea typeface="+mj-ea"/>
                <a:cs typeface="Times New Roman" panose="02020603050405020304" pitchFamily="18" charset="0"/>
              </a:rPr>
              <a:t>Virtual Networks (VTNs)</a:t>
            </a:r>
            <a:endParaRPr lang="ja-JP" altLang="en-US" dirty="0">
              <a:solidFill>
                <a:schemeClr val="bg2">
                  <a:lumMod val="90000"/>
                  <a:lumOff val="10000"/>
                </a:schemeClr>
              </a:solidFill>
              <a:latin typeface="+mn-lt"/>
              <a:ea typeface="+mj-ea"/>
              <a:cs typeface="Times New Roman" panose="02020603050405020304" pitchFamily="18" charset="0"/>
            </a:endParaRPr>
          </a:p>
        </p:txBody>
      </p:sp>
      <p:sp>
        <p:nvSpPr>
          <p:cNvPr id="130" name="正方形/長方形 129"/>
          <p:cNvSpPr/>
          <p:nvPr/>
        </p:nvSpPr>
        <p:spPr bwMode="auto">
          <a:xfrm>
            <a:off x="655637" y="4780345"/>
            <a:ext cx="2383466" cy="295851"/>
          </a:xfrm>
          <a:prstGeom prst="rect">
            <a:avLst/>
          </a:prstGeom>
          <a:solidFill>
            <a:schemeClr val="tx1">
              <a:lumMod val="85000"/>
            </a:schemeClr>
          </a:solidFill>
          <a:ln w="38100" cap="flat" cmpd="sng" algn="ctr">
            <a:noFill/>
            <a:prstDash val="solid"/>
            <a:round/>
            <a:headEnd type="none" w="med" len="med"/>
            <a:tailEnd type="none" w="med" len="med"/>
          </a:ln>
          <a:effectLst/>
          <a:scene3d>
            <a:camera prst="orthographicFront"/>
            <a:lightRig rig="threePt" dir="t"/>
          </a:scene3d>
          <a:sp3d>
            <a:bevelT/>
          </a:sp3d>
        </p:spPr>
        <p:txBody>
          <a:bodyPr wrap="none" lIns="288000" tIns="90000" rIns="288000" bIns="90000"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dirty="0" smtClean="0">
                <a:solidFill>
                  <a:schemeClr val="bg2">
                    <a:lumMod val="90000"/>
                    <a:lumOff val="10000"/>
                  </a:schemeClr>
                </a:solidFill>
                <a:latin typeface="+mn-lt"/>
                <a:ea typeface="+mj-ea"/>
                <a:cs typeface="Times New Roman" panose="02020603050405020304" pitchFamily="18" charset="0"/>
              </a:rPr>
              <a:t>Physical Network</a:t>
            </a:r>
            <a:endParaRPr lang="ja-JP" altLang="en-US" dirty="0">
              <a:solidFill>
                <a:schemeClr val="bg2">
                  <a:lumMod val="90000"/>
                  <a:lumOff val="10000"/>
                </a:schemeClr>
              </a:solidFill>
              <a:latin typeface="+mn-lt"/>
              <a:ea typeface="+mj-ea"/>
              <a:cs typeface="Times New Roman" panose="02020603050405020304" pitchFamily="18" charset="0"/>
            </a:endParaRPr>
          </a:p>
        </p:txBody>
      </p:sp>
      <p:sp>
        <p:nvSpPr>
          <p:cNvPr id="131" name="Rectangle 3008"/>
          <p:cNvSpPr>
            <a:spLocks noChangeArrowheads="1"/>
          </p:cNvSpPr>
          <p:nvPr/>
        </p:nvSpPr>
        <p:spPr bwMode="auto">
          <a:xfrm>
            <a:off x="3648703" y="6477000"/>
            <a:ext cx="2051796" cy="319087"/>
          </a:xfrm>
          <a:prstGeom prst="rect">
            <a:avLst/>
          </a:prstGeom>
          <a:solidFill>
            <a:srgbClr val="CCECFF"/>
          </a:solidFill>
          <a:ln w="22225">
            <a:solidFill>
              <a:schemeClr val="accent1">
                <a:lumMod val="60000"/>
                <a:lumOff val="40000"/>
              </a:schemeClr>
            </a:solidFill>
            <a:miter lim="800000"/>
            <a:headEnd/>
            <a:tailEnd/>
          </a:ln>
        </p:spPr>
        <p:txBody>
          <a:bodyPr wrap="square" lIns="0" tIns="36000" rIns="0" bIns="3600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600" dirty="0" smtClean="0">
                <a:solidFill>
                  <a:schemeClr val="bg2">
                    <a:lumMod val="75000"/>
                    <a:lumOff val="25000"/>
                  </a:schemeClr>
                </a:solidFill>
                <a:latin typeface="+mn-lt"/>
                <a:ea typeface="+mj-ea"/>
                <a:cs typeface="Times New Roman" panose="02020603050405020304" pitchFamily="18" charset="0"/>
              </a:rPr>
              <a:t>Network Switch Pool</a:t>
            </a:r>
            <a:endParaRPr lang="ja-JP" altLang="en-US" sz="1600" dirty="0">
              <a:solidFill>
                <a:schemeClr val="bg2">
                  <a:lumMod val="75000"/>
                  <a:lumOff val="25000"/>
                </a:schemeClr>
              </a:solidFill>
              <a:latin typeface="+mn-lt"/>
              <a:ea typeface="+mj-ea"/>
              <a:cs typeface="Times New Roman" panose="02020603050405020304" pitchFamily="18" charset="0"/>
            </a:endParaRPr>
          </a:p>
        </p:txBody>
      </p:sp>
      <p:sp>
        <p:nvSpPr>
          <p:cNvPr id="132" name="Rectangle 3009"/>
          <p:cNvSpPr>
            <a:spLocks noChangeArrowheads="1"/>
          </p:cNvSpPr>
          <p:nvPr/>
        </p:nvSpPr>
        <p:spPr bwMode="auto">
          <a:xfrm>
            <a:off x="8828087" y="6483350"/>
            <a:ext cx="1352550" cy="319088"/>
          </a:xfrm>
          <a:prstGeom prst="rect">
            <a:avLst/>
          </a:prstGeom>
          <a:solidFill>
            <a:srgbClr val="FFFF99"/>
          </a:solidFill>
          <a:ln w="22225">
            <a:solidFill>
              <a:srgbClr val="FFC000"/>
            </a:solidFill>
            <a:miter lim="800000"/>
            <a:headEnd/>
            <a:tailEnd/>
          </a:ln>
        </p:spPr>
        <p:txBody>
          <a:bodyPr lIns="0" tIns="36000" rIns="0" bIns="3600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600" dirty="0" smtClean="0">
                <a:solidFill>
                  <a:srgbClr val="FF9900"/>
                </a:solidFill>
                <a:latin typeface="+mn-lt"/>
                <a:ea typeface="+mj-ea"/>
                <a:cs typeface="Times New Roman" panose="02020603050405020304" pitchFamily="18" charset="0"/>
              </a:rPr>
              <a:t>Server Pool</a:t>
            </a:r>
            <a:endParaRPr lang="ja-JP" altLang="en-US" sz="1600" dirty="0">
              <a:solidFill>
                <a:srgbClr val="FF9900"/>
              </a:solidFill>
              <a:latin typeface="+mn-lt"/>
              <a:ea typeface="+mj-ea"/>
              <a:cs typeface="Times New Roman" panose="02020603050405020304" pitchFamily="18" charset="0"/>
            </a:endParaRPr>
          </a:p>
        </p:txBody>
      </p:sp>
      <p:sp>
        <p:nvSpPr>
          <p:cNvPr id="133" name="Rectangle 3008"/>
          <p:cNvSpPr>
            <a:spLocks noChangeArrowheads="1"/>
          </p:cNvSpPr>
          <p:nvPr/>
        </p:nvSpPr>
        <p:spPr bwMode="auto">
          <a:xfrm>
            <a:off x="6477974" y="6056316"/>
            <a:ext cx="1569063" cy="565146"/>
          </a:xfrm>
          <a:prstGeom prst="rect">
            <a:avLst/>
          </a:prstGeom>
          <a:solidFill>
            <a:srgbClr val="CCFF66"/>
          </a:solidFill>
          <a:ln w="22225">
            <a:solidFill>
              <a:srgbClr val="92D050"/>
            </a:solidFill>
            <a:miter lim="800000"/>
            <a:headEnd/>
            <a:tailEnd/>
          </a:ln>
        </p:spPr>
        <p:txBody>
          <a:bodyPr wrap="square" lIns="0" tIns="36000" rIns="0" bIns="3600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600" dirty="0" smtClean="0">
                <a:solidFill>
                  <a:schemeClr val="accent5">
                    <a:lumMod val="75000"/>
                  </a:schemeClr>
                </a:solidFill>
                <a:latin typeface="+mn-lt"/>
                <a:ea typeface="+mj-ea"/>
                <a:cs typeface="Times New Roman" panose="02020603050405020304" pitchFamily="18" charset="0"/>
              </a:rPr>
              <a:t>Network Appliance Pool</a:t>
            </a:r>
            <a:endParaRPr lang="ja-JP" altLang="en-US" sz="1600" dirty="0">
              <a:solidFill>
                <a:schemeClr val="accent5">
                  <a:lumMod val="75000"/>
                </a:schemeClr>
              </a:solidFill>
              <a:latin typeface="+mn-lt"/>
              <a:ea typeface="+mj-ea"/>
              <a:cs typeface="Times New Roman" panose="02020603050405020304" pitchFamily="18" charset="0"/>
            </a:endParaRPr>
          </a:p>
        </p:txBody>
      </p:sp>
      <p:pic>
        <p:nvPicPr>
          <p:cNvPr id="135" name="図 12" descr="vbridge.png"/>
          <p:cNvPicPr>
            <a:picLocks noChangeAspect="1"/>
          </p:cNvPicPr>
          <p:nvPr/>
        </p:nvPicPr>
        <p:blipFill>
          <a:blip r:embed="rId8">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8047037" y="3967961"/>
            <a:ext cx="410368" cy="34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図 12" descr="vbridge.png"/>
          <p:cNvPicPr>
            <a:picLocks noChangeAspect="1"/>
          </p:cNvPicPr>
          <p:nvPr/>
        </p:nvPicPr>
        <p:blipFill>
          <a:blip r:embed="rId8">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6948487" y="3943223"/>
            <a:ext cx="412750" cy="34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図 11" descr="vrouter.png"/>
          <p:cNvPicPr>
            <a:picLocks noChangeAspect="1"/>
          </p:cNvPicPr>
          <p:nvPr/>
        </p:nvPicPr>
        <p:blipFill>
          <a:blip r:embed="rId9">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5660412" y="4001247"/>
            <a:ext cx="313870" cy="31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 name="Group 77"/>
          <p:cNvGrpSpPr>
            <a:grpSpLocks noChangeAspect="1"/>
          </p:cNvGrpSpPr>
          <p:nvPr/>
        </p:nvGrpSpPr>
        <p:grpSpPr bwMode="auto">
          <a:xfrm>
            <a:off x="7507519" y="3977497"/>
            <a:ext cx="387118" cy="345897"/>
            <a:chOff x="2266" y="1904"/>
            <a:chExt cx="641" cy="572"/>
          </a:xfrm>
        </p:grpSpPr>
        <p:grpSp>
          <p:nvGrpSpPr>
            <p:cNvPr id="140" name="Group 78"/>
            <p:cNvGrpSpPr>
              <a:grpSpLocks noChangeAspect="1"/>
            </p:cNvGrpSpPr>
            <p:nvPr/>
          </p:nvGrpSpPr>
          <p:grpSpPr bwMode="auto">
            <a:xfrm>
              <a:off x="2266" y="1905"/>
              <a:ext cx="641" cy="571"/>
              <a:chOff x="2696" y="1874"/>
              <a:chExt cx="641" cy="571"/>
            </a:xfrm>
          </p:grpSpPr>
          <p:grpSp>
            <p:nvGrpSpPr>
              <p:cNvPr id="142" name="Group 79"/>
              <p:cNvGrpSpPr>
                <a:grpSpLocks noChangeAspect="1"/>
              </p:cNvGrpSpPr>
              <p:nvPr/>
            </p:nvGrpSpPr>
            <p:grpSpPr bwMode="auto">
              <a:xfrm>
                <a:off x="2696" y="1875"/>
                <a:ext cx="640" cy="568"/>
                <a:chOff x="2560" y="1876"/>
                <a:chExt cx="640" cy="568"/>
              </a:xfrm>
            </p:grpSpPr>
            <p:pic>
              <p:nvPicPr>
                <p:cNvPr id="144" name="Picture 80" descr="六角柱_S_青"/>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0" y="1876"/>
                  <a:ext cx="640" cy="56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81" descr="六角柱用"/>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6" y="2038"/>
                  <a:ext cx="394" cy="338"/>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Freeform 82"/>
              <p:cNvSpPr>
                <a:spLocks noChangeAspect="1"/>
              </p:cNvSpPr>
              <p:nvPr/>
            </p:nvSpPr>
            <p:spPr bwMode="auto">
              <a:xfrm>
                <a:off x="2698" y="1874"/>
                <a:ext cx="639" cy="571"/>
              </a:xfrm>
              <a:custGeom>
                <a:avLst/>
                <a:gdLst>
                  <a:gd name="T0" fmla="*/ 198 w 999"/>
                  <a:gd name="T1" fmla="*/ 849 h 888"/>
                  <a:gd name="T2" fmla="*/ 0 w 999"/>
                  <a:gd name="T3" fmla="*/ 477 h 888"/>
                  <a:gd name="T4" fmla="*/ 199 w 999"/>
                  <a:gd name="T5" fmla="*/ 142 h 888"/>
                  <a:gd name="T6" fmla="*/ 405 w 999"/>
                  <a:gd name="T7" fmla="*/ 0 h 888"/>
                  <a:gd name="T8" fmla="*/ 801 w 999"/>
                  <a:gd name="T9" fmla="*/ 40 h 888"/>
                  <a:gd name="T10" fmla="*/ 999 w 999"/>
                  <a:gd name="T11" fmla="*/ 412 h 888"/>
                  <a:gd name="T12" fmla="*/ 802 w 999"/>
                  <a:gd name="T13" fmla="*/ 742 h 888"/>
                  <a:gd name="T14" fmla="*/ 595 w 999"/>
                  <a:gd name="T15" fmla="*/ 888 h 888"/>
                  <a:gd name="T16" fmla="*/ 198 w 999"/>
                  <a:gd name="T17" fmla="*/ 849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888">
                    <a:moveTo>
                      <a:pt x="198" y="849"/>
                    </a:moveTo>
                    <a:lnTo>
                      <a:pt x="0" y="477"/>
                    </a:lnTo>
                    <a:lnTo>
                      <a:pt x="199" y="142"/>
                    </a:lnTo>
                    <a:lnTo>
                      <a:pt x="405" y="0"/>
                    </a:lnTo>
                    <a:lnTo>
                      <a:pt x="801" y="40"/>
                    </a:lnTo>
                    <a:lnTo>
                      <a:pt x="999" y="412"/>
                    </a:lnTo>
                    <a:lnTo>
                      <a:pt x="802" y="742"/>
                    </a:lnTo>
                    <a:lnTo>
                      <a:pt x="595" y="888"/>
                    </a:lnTo>
                    <a:lnTo>
                      <a:pt x="198" y="849"/>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141" name="Freeform 83"/>
            <p:cNvSpPr>
              <a:spLocks noChangeAspect="1"/>
            </p:cNvSpPr>
            <p:nvPr/>
          </p:nvSpPr>
          <p:spPr bwMode="auto">
            <a:xfrm>
              <a:off x="2267" y="1904"/>
              <a:ext cx="639" cy="571"/>
            </a:xfrm>
            <a:custGeom>
              <a:avLst/>
              <a:gdLst>
                <a:gd name="T0" fmla="*/ 595 w 999"/>
                <a:gd name="T1" fmla="*/ 888 h 888"/>
                <a:gd name="T2" fmla="*/ 409 w 999"/>
                <a:gd name="T3" fmla="*/ 870 h 888"/>
                <a:gd name="T4" fmla="*/ 198 w 999"/>
                <a:gd name="T5" fmla="*/ 849 h 888"/>
                <a:gd name="T6" fmla="*/ 96 w 999"/>
                <a:gd name="T7" fmla="*/ 661 h 888"/>
                <a:gd name="T8" fmla="*/ 0 w 999"/>
                <a:gd name="T9" fmla="*/ 477 h 888"/>
                <a:gd name="T10" fmla="*/ 108 w 999"/>
                <a:gd name="T11" fmla="*/ 291 h 888"/>
                <a:gd name="T12" fmla="*/ 199 w 999"/>
                <a:gd name="T13" fmla="*/ 142 h 888"/>
                <a:gd name="T14" fmla="*/ 304 w 999"/>
                <a:gd name="T15" fmla="*/ 69 h 888"/>
                <a:gd name="T16" fmla="*/ 405 w 999"/>
                <a:gd name="T17" fmla="*/ 0 h 888"/>
                <a:gd name="T18" fmla="*/ 603 w 999"/>
                <a:gd name="T19" fmla="*/ 18 h 888"/>
                <a:gd name="T20" fmla="*/ 801 w 999"/>
                <a:gd name="T21" fmla="*/ 40 h 888"/>
                <a:gd name="T22" fmla="*/ 900 w 999"/>
                <a:gd name="T23" fmla="*/ 223 h 888"/>
                <a:gd name="T24" fmla="*/ 999 w 999"/>
                <a:gd name="T25" fmla="*/ 412 h 888"/>
                <a:gd name="T26" fmla="*/ 889 w 999"/>
                <a:gd name="T27" fmla="*/ 598 h 888"/>
                <a:gd name="T28" fmla="*/ 802 w 999"/>
                <a:gd name="T29" fmla="*/ 742 h 888"/>
                <a:gd name="T30" fmla="*/ 709 w 999"/>
                <a:gd name="T31" fmla="*/ 808 h 888"/>
                <a:gd name="T32" fmla="*/ 709 w 999"/>
                <a:gd name="T33" fmla="*/ 694 h 888"/>
                <a:gd name="T34" fmla="*/ 699 w 999"/>
                <a:gd name="T35" fmla="*/ 366 h 888"/>
                <a:gd name="T36" fmla="*/ 429 w 999"/>
                <a:gd name="T37" fmla="*/ 16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9" h="888">
                  <a:moveTo>
                    <a:pt x="595" y="888"/>
                  </a:moveTo>
                  <a:lnTo>
                    <a:pt x="409" y="870"/>
                  </a:lnTo>
                  <a:lnTo>
                    <a:pt x="198" y="849"/>
                  </a:lnTo>
                  <a:lnTo>
                    <a:pt x="96" y="661"/>
                  </a:lnTo>
                  <a:lnTo>
                    <a:pt x="0" y="477"/>
                  </a:lnTo>
                  <a:lnTo>
                    <a:pt x="108" y="291"/>
                  </a:lnTo>
                  <a:lnTo>
                    <a:pt x="199" y="142"/>
                  </a:lnTo>
                  <a:lnTo>
                    <a:pt x="304" y="69"/>
                  </a:lnTo>
                  <a:lnTo>
                    <a:pt x="405" y="0"/>
                  </a:lnTo>
                  <a:lnTo>
                    <a:pt x="603" y="18"/>
                  </a:lnTo>
                  <a:lnTo>
                    <a:pt x="801" y="40"/>
                  </a:lnTo>
                  <a:lnTo>
                    <a:pt x="900" y="223"/>
                  </a:lnTo>
                  <a:lnTo>
                    <a:pt x="999" y="412"/>
                  </a:lnTo>
                  <a:lnTo>
                    <a:pt x="889" y="598"/>
                  </a:lnTo>
                  <a:lnTo>
                    <a:pt x="802" y="742"/>
                  </a:lnTo>
                  <a:lnTo>
                    <a:pt x="709" y="808"/>
                  </a:lnTo>
                  <a:lnTo>
                    <a:pt x="709" y="694"/>
                  </a:lnTo>
                  <a:lnTo>
                    <a:pt x="699" y="366"/>
                  </a:lnTo>
                  <a:lnTo>
                    <a:pt x="429"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sp>
        <p:nvSpPr>
          <p:cNvPr id="2" name="テキスト ボックス 1"/>
          <p:cNvSpPr txBox="1"/>
          <p:nvPr/>
        </p:nvSpPr>
        <p:spPr>
          <a:xfrm>
            <a:off x="3830142" y="5014464"/>
            <a:ext cx="1622110" cy="387798"/>
          </a:xfrm>
          <a:prstGeom prst="rect">
            <a:avLst/>
          </a:prstGeom>
          <a:noFill/>
        </p:spPr>
        <p:txBody>
          <a:bodyPr wrap="square" lIns="0" tIns="0" rIns="0" bIns="0" rtlCol="0">
            <a:spAutoFit/>
          </a:bodyPr>
          <a:lstStyle/>
          <a:p>
            <a:pPr algn="ctr">
              <a:lnSpc>
                <a:spcPct val="90000"/>
              </a:lnSpc>
              <a:spcAft>
                <a:spcPts val="600"/>
              </a:spcAft>
            </a:pPr>
            <a:r>
              <a:rPr kumimoji="1" lang="en-US" altLang="ja-JP" sz="1400" dirty="0" smtClean="0">
                <a:solidFill>
                  <a:schemeClr val="bg1">
                    <a:lumMod val="75000"/>
                    <a:lumOff val="25000"/>
                  </a:schemeClr>
                </a:solidFill>
                <a:cs typeface="Times New Roman" panose="02020603050405020304" pitchFamily="18" charset="0"/>
              </a:rPr>
              <a:t>ProgrammableFlow Switch</a:t>
            </a:r>
            <a:endParaRPr kumimoji="1" lang="ja-JP" altLang="en-US" sz="1400" dirty="0" err="1" smtClean="0">
              <a:solidFill>
                <a:schemeClr val="bg1">
                  <a:lumMod val="75000"/>
                  <a:lumOff val="25000"/>
                </a:schemeClr>
              </a:solidFill>
              <a:cs typeface="Times New Roman" panose="02020603050405020304" pitchFamily="18" charset="0"/>
            </a:endParaRPr>
          </a:p>
        </p:txBody>
      </p:sp>
      <p:sp>
        <p:nvSpPr>
          <p:cNvPr id="6" name="直角三角形 5"/>
          <p:cNvSpPr/>
          <p:nvPr/>
        </p:nvSpPr>
        <p:spPr bwMode="auto">
          <a:xfrm flipV="1">
            <a:off x="3860800" y="5783419"/>
            <a:ext cx="396875" cy="403066"/>
          </a:xfrm>
          <a:prstGeom prst="rtTriangle">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10" name="円/楕円 9"/>
          <p:cNvSpPr/>
          <p:nvPr/>
        </p:nvSpPr>
        <p:spPr bwMode="auto">
          <a:xfrm>
            <a:off x="3830141" y="6049361"/>
            <a:ext cx="1691663" cy="386364"/>
          </a:xfrm>
          <a:prstGeom prst="ellipse">
            <a:avLst/>
          </a:prstGeom>
          <a:solidFill>
            <a:schemeClr val="tx1">
              <a:alpha val="80000"/>
            </a:schemeClr>
          </a:solidFill>
          <a:ln>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153" name="二等辺三角形 152"/>
          <p:cNvSpPr/>
          <p:nvPr/>
        </p:nvSpPr>
        <p:spPr bwMode="auto">
          <a:xfrm>
            <a:off x="3819508" y="5520798"/>
            <a:ext cx="1708855" cy="718057"/>
          </a:xfrm>
          <a:prstGeom prst="triangle">
            <a:avLst>
              <a:gd name="adj" fmla="val 49728"/>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grpSp>
        <p:nvGrpSpPr>
          <p:cNvPr id="154" name="Group 24"/>
          <p:cNvGrpSpPr>
            <a:grpSpLocks noChangeAspect="1"/>
          </p:cNvGrpSpPr>
          <p:nvPr/>
        </p:nvGrpSpPr>
        <p:grpSpPr bwMode="auto">
          <a:xfrm>
            <a:off x="4395787" y="5445125"/>
            <a:ext cx="450850" cy="482510"/>
            <a:chOff x="2649" y="1095"/>
            <a:chExt cx="1848" cy="1965"/>
          </a:xfrm>
        </p:grpSpPr>
        <p:grpSp>
          <p:nvGrpSpPr>
            <p:cNvPr id="155" name="Group 25"/>
            <p:cNvGrpSpPr>
              <a:grpSpLocks noChangeAspect="1"/>
            </p:cNvGrpSpPr>
            <p:nvPr/>
          </p:nvGrpSpPr>
          <p:grpSpPr bwMode="auto">
            <a:xfrm>
              <a:off x="2650" y="1095"/>
              <a:ext cx="1845" cy="1965"/>
              <a:chOff x="2126" y="1164"/>
              <a:chExt cx="1845" cy="1965"/>
            </a:xfrm>
          </p:grpSpPr>
          <p:grpSp>
            <p:nvGrpSpPr>
              <p:cNvPr id="157" name="Group 26"/>
              <p:cNvGrpSpPr>
                <a:grpSpLocks noChangeAspect="1"/>
              </p:cNvGrpSpPr>
              <p:nvPr/>
            </p:nvGrpSpPr>
            <p:grpSpPr bwMode="auto">
              <a:xfrm>
                <a:off x="2126" y="1164"/>
                <a:ext cx="1844" cy="1965"/>
                <a:chOff x="1840" y="1052"/>
                <a:chExt cx="2080" cy="2216"/>
              </a:xfrm>
            </p:grpSpPr>
            <p:pic>
              <p:nvPicPr>
                <p:cNvPr id="159" name="Picture 27" descr="立方体_L_紫"/>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8" descr="立方体用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158" name="Freeform 29"/>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156" name="Freeform 30"/>
            <p:cNvSpPr>
              <a:spLocks noChangeAspect="1"/>
            </p:cNvSpPr>
            <p:nvPr/>
          </p:nvSpPr>
          <p:spPr bwMode="auto">
            <a:xfrm>
              <a:off x="2649" y="109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pic>
        <p:nvPicPr>
          <p:cNvPr id="161"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479" y="6126483"/>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4500" y="5996257"/>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0432" y="5995502"/>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4788" y="6130171"/>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4294" y="6139810"/>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325" y="6246984"/>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54" descr="DSC00956------te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9171" y="6255282"/>
            <a:ext cx="406712" cy="2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 name="グループ化 7"/>
          <p:cNvGrpSpPr>
            <a:grpSpLocks/>
          </p:cNvGrpSpPr>
          <p:nvPr/>
        </p:nvGrpSpPr>
        <p:grpSpPr bwMode="auto">
          <a:xfrm>
            <a:off x="4846637" y="3162960"/>
            <a:ext cx="5791200" cy="704050"/>
            <a:chOff x="4164980" y="2572197"/>
            <a:chExt cx="4704010" cy="918202"/>
          </a:xfrm>
        </p:grpSpPr>
        <p:sp>
          <p:nvSpPr>
            <p:cNvPr id="170" name="AutoShape 125"/>
            <p:cNvSpPr>
              <a:spLocks noChangeArrowheads="1"/>
            </p:cNvSpPr>
            <p:nvPr/>
          </p:nvSpPr>
          <p:spPr bwMode="gray">
            <a:xfrm>
              <a:off x="4164980" y="2572197"/>
              <a:ext cx="4704010" cy="879592"/>
            </a:xfrm>
            <a:prstGeom prst="parallelogram">
              <a:avLst>
                <a:gd name="adj" fmla="val 104260"/>
              </a:avLst>
            </a:prstGeom>
            <a:gradFill rotWithShape="1">
              <a:gsLst>
                <a:gs pos="0">
                  <a:srgbClr val="FFFFFF"/>
                </a:gs>
                <a:gs pos="100000">
                  <a:srgbClr val="FFFF99"/>
                </a:gs>
              </a:gsLst>
              <a:lin ang="5400000" scaled="1"/>
            </a:gradFill>
            <a:ln w="12700" algn="ctr">
              <a:solidFill>
                <a:schemeClr val="tx1">
                  <a:lumMod val="65000"/>
                </a:schemeClr>
              </a:solidFill>
              <a:miter lim="800000"/>
              <a:headEnd/>
              <a:tailEnd/>
            </a:ln>
            <a:effectLst>
              <a:outerShdw dist="35921" dir="2700000" algn="ctr" rotWithShape="0">
                <a:schemeClr val="bg2">
                  <a:alpha val="50000"/>
                </a:schemeClr>
              </a:outerShdw>
            </a:effectLst>
          </p:spPr>
          <p:txBody>
            <a:bodyPr wrap="none" lIns="0" tIns="0" rIns="0" bIns="0" anchor="b"/>
            <a:lstStyle>
              <a:lvl1pPr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indent="-263525"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indent="-179388"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indent="-179388" eaLnBrk="0" hangingPunct="0">
                <a:spcBef>
                  <a:spcPct val="20000"/>
                </a:spcBef>
                <a:buClr>
                  <a:schemeClr val="hlink"/>
                </a:buClr>
                <a:buFont typeface="Tahoma" pitchFamily="34" charset="0"/>
                <a:buChar char="–"/>
                <a:defRPr kumimoji="1" sz="1600">
                  <a:solidFill>
                    <a:schemeClr val="tx1"/>
                  </a:solidFill>
                  <a:latin typeface="Arial" pitchFamily="34" charset="0"/>
                  <a:ea typeface="HGP創英角ｺﾞｼｯｸUB" pitchFamily="50" charset="-128"/>
                </a:defRPr>
              </a:lvl4pPr>
              <a:lvl5pPr indent="-228600" eaLnBrk="0" hangingPunct="0">
                <a:spcBef>
                  <a:spcPct val="20000"/>
                </a:spcBef>
                <a:buChar char="»"/>
                <a:defRPr kumimoji="1" sz="2000">
                  <a:solidFill>
                    <a:schemeClr val="tx1"/>
                  </a:solidFill>
                  <a:latin typeface="Arial" pitchFamily="34" charset="0"/>
                  <a:ea typeface="ＭＳ Ｐゴシック" pitchFamily="50" charset="-128"/>
                </a:defRPr>
              </a:lvl5pPr>
              <a:lvl6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ClrTx/>
                <a:buFontTx/>
                <a:buNone/>
              </a:pPr>
              <a:endParaRPr lang="ja-JP" altLang="ja-JP" sz="1800">
                <a:latin typeface="+mn-lt"/>
                <a:ea typeface="ＭＳ Ｐゴシック" pitchFamily="50" charset="-128"/>
                <a:cs typeface="Times New Roman" panose="02020603050405020304" pitchFamily="18" charset="0"/>
              </a:endParaRPr>
            </a:p>
          </p:txBody>
        </p:sp>
        <p:sp>
          <p:nvSpPr>
            <p:cNvPr id="171" name="Text Box 95"/>
            <p:cNvSpPr txBox="1">
              <a:spLocks noChangeArrowheads="1"/>
            </p:cNvSpPr>
            <p:nvPr/>
          </p:nvSpPr>
          <p:spPr bwMode="auto">
            <a:xfrm>
              <a:off x="4492676" y="3116706"/>
              <a:ext cx="471012" cy="37369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0886" tIns="50443" rIns="100886" bIns="50443">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en-US" altLang="ja-JP" sz="1200" i="1" dirty="0">
                  <a:solidFill>
                    <a:srgbClr val="002050"/>
                  </a:solidFill>
                  <a:latin typeface="+mn-lt"/>
                  <a:ea typeface="ＭＳ Ｐゴシック" charset="-128"/>
                  <a:cs typeface="Times New Roman" panose="02020603050405020304" pitchFamily="18" charset="0"/>
                </a:rPr>
                <a:t>VTN1</a:t>
              </a:r>
              <a:endParaRPr lang="ja-JP" altLang="ja-JP" i="1" dirty="0">
                <a:solidFill>
                  <a:srgbClr val="002050"/>
                </a:solidFill>
                <a:latin typeface="+mn-lt"/>
                <a:ea typeface="ＭＳ Ｐゴシック" charset="-128"/>
                <a:cs typeface="Times New Roman" panose="02020603050405020304" pitchFamily="18" charset="0"/>
              </a:endParaRPr>
            </a:p>
          </p:txBody>
        </p:sp>
      </p:grpSp>
      <p:cxnSp>
        <p:nvCxnSpPr>
          <p:cNvPr id="172" name="直線コネクタ 12"/>
          <p:cNvCxnSpPr>
            <a:cxnSpLocks noChangeShapeType="1"/>
            <a:endCxn id="174" idx="1"/>
          </p:cNvCxnSpPr>
          <p:nvPr/>
        </p:nvCxnSpPr>
        <p:spPr bwMode="auto">
          <a:xfrm>
            <a:off x="6619374" y="3425731"/>
            <a:ext cx="2796088" cy="158711"/>
          </a:xfrm>
          <a:prstGeom prst="line">
            <a:avLst/>
          </a:prstGeom>
          <a:noFill/>
          <a:ln w="19050" algn="ctr">
            <a:solidFill>
              <a:schemeClr val="tx1">
                <a:lumMod val="50000"/>
              </a:schemeClr>
            </a:solidFill>
            <a:round/>
            <a:headEnd/>
            <a:tailEnd/>
          </a:ln>
          <a:extLst>
            <a:ext uri="{909E8E84-426E-40DD-AFC4-6F175D3DCCD1}">
              <a14:hiddenFill xmlns:a14="http://schemas.microsoft.com/office/drawing/2010/main">
                <a:noFill/>
              </a14:hiddenFill>
            </a:ext>
          </a:extLst>
        </p:spPr>
      </p:cxnSp>
      <p:cxnSp>
        <p:nvCxnSpPr>
          <p:cNvPr id="173" name="直線コネクタ 13"/>
          <p:cNvCxnSpPr>
            <a:cxnSpLocks noChangeShapeType="1"/>
            <a:stCxn id="176" idx="3"/>
            <a:endCxn id="175" idx="1"/>
          </p:cNvCxnSpPr>
          <p:nvPr/>
        </p:nvCxnSpPr>
        <p:spPr bwMode="auto">
          <a:xfrm flipV="1">
            <a:off x="6608761" y="3203442"/>
            <a:ext cx="3187701" cy="213694"/>
          </a:xfrm>
          <a:prstGeom prst="line">
            <a:avLst/>
          </a:prstGeom>
          <a:noFill/>
          <a:ln w="19050" algn="ctr">
            <a:solidFill>
              <a:schemeClr val="tx1">
                <a:lumMod val="50000"/>
              </a:schemeClr>
            </a:solidFill>
            <a:round/>
            <a:headEnd/>
            <a:tailEnd/>
          </a:ln>
          <a:extLst>
            <a:ext uri="{909E8E84-426E-40DD-AFC4-6F175D3DCCD1}">
              <a14:hiddenFill xmlns:a14="http://schemas.microsoft.com/office/drawing/2010/main">
                <a:noFill/>
              </a14:hiddenFill>
            </a:ext>
          </a:extLst>
        </p:spPr>
      </p:cxnSp>
      <p:pic>
        <p:nvPicPr>
          <p:cNvPr id="174" name="Picture 23" descr="120lf_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462" y="3335998"/>
            <a:ext cx="3079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23" descr="120lf_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6462" y="2954998"/>
            <a:ext cx="3079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1" descr="vrouter.png"/>
          <p:cNvPicPr>
            <a:picLocks noChangeAspect="1"/>
          </p:cNvPicPr>
          <p:nvPr/>
        </p:nvPicPr>
        <p:blipFill>
          <a:blip r:embed="rId9">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6262687" y="3241215"/>
            <a:ext cx="346074" cy="35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8" name="直線矢印コネクタ 83"/>
          <p:cNvCxnSpPr>
            <a:cxnSpLocks noChangeShapeType="1"/>
          </p:cNvCxnSpPr>
          <p:nvPr/>
        </p:nvCxnSpPr>
        <p:spPr bwMode="auto">
          <a:xfrm>
            <a:off x="9658350" y="3765549"/>
            <a:ext cx="0" cy="1920831"/>
          </a:xfrm>
          <a:prstGeom prst="straightConnector1">
            <a:avLst/>
          </a:prstGeom>
          <a:noFill/>
          <a:ln w="38100" algn="ctr">
            <a:solidFill>
              <a:srgbClr val="FFD200"/>
            </a:solidFill>
            <a:prstDash val="sysDash"/>
            <a:round/>
            <a:headEnd type="triangle" w="med" len="med"/>
            <a:tailEnd type="triangle" w="med" len="med"/>
          </a:ln>
          <a:extLst>
            <a:ext uri="{909E8E84-426E-40DD-AFC4-6F175D3DCCD1}">
              <a14:hiddenFill xmlns:a14="http://schemas.microsoft.com/office/drawing/2010/main">
                <a:noFill/>
              </a14:hiddenFill>
            </a:ext>
          </a:extLst>
        </p:spPr>
      </p:cxnSp>
      <p:cxnSp>
        <p:nvCxnSpPr>
          <p:cNvPr id="118" name="直線矢印コネクタ 73"/>
          <p:cNvCxnSpPr>
            <a:cxnSpLocks noChangeShapeType="1"/>
          </p:cNvCxnSpPr>
          <p:nvPr/>
        </p:nvCxnSpPr>
        <p:spPr bwMode="auto">
          <a:xfrm>
            <a:off x="9979025" y="3384549"/>
            <a:ext cx="0" cy="2574925"/>
          </a:xfrm>
          <a:prstGeom prst="straightConnector1">
            <a:avLst/>
          </a:prstGeom>
          <a:noFill/>
          <a:ln w="38100" algn="ctr">
            <a:solidFill>
              <a:srgbClr val="FFD2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65988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直線コネクタ 143"/>
          <p:cNvCxnSpPr>
            <a:stCxn id="389" idx="3"/>
            <a:endCxn id="155" idx="1"/>
          </p:cNvCxnSpPr>
          <p:nvPr/>
        </p:nvCxnSpPr>
        <p:spPr>
          <a:xfrm>
            <a:off x="2634095" y="3422293"/>
            <a:ext cx="647256" cy="1549101"/>
          </a:xfrm>
          <a:prstGeom prst="line">
            <a:avLst/>
          </a:prstGeom>
          <a:ln w="63500">
            <a:solidFill>
              <a:schemeClr val="accent3">
                <a:lumMod val="20000"/>
                <a:lumOff val="80000"/>
                <a:alpha val="74000"/>
              </a:schemeClr>
            </a:solidFill>
            <a:prstDash val="sysDot"/>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7" name="直線コネクタ 146"/>
          <p:cNvCxnSpPr>
            <a:stCxn id="393" idx="4"/>
          </p:cNvCxnSpPr>
          <p:nvPr/>
        </p:nvCxnSpPr>
        <p:spPr>
          <a:xfrm>
            <a:off x="2597715" y="3344001"/>
            <a:ext cx="3830300" cy="1577150"/>
          </a:xfrm>
          <a:prstGeom prst="line">
            <a:avLst/>
          </a:prstGeom>
          <a:ln w="63500">
            <a:solidFill>
              <a:schemeClr val="accent3">
                <a:lumMod val="20000"/>
                <a:lumOff val="80000"/>
                <a:alpha val="74000"/>
              </a:schemeClr>
            </a:solidFill>
            <a:prstDash val="sysDot"/>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pPr marL="457200" indent="-457200"/>
            <a:r>
              <a:rPr lang="en-US" altLang="ja-JP" dirty="0" smtClean="0">
                <a:latin typeface="+mn-lt"/>
                <a:cs typeface="Times New Roman" panose="02020603050405020304" pitchFamily="18" charset="0"/>
              </a:rPr>
              <a:t>Demo Environment</a:t>
            </a:r>
            <a:endParaRPr kumimoji="1" lang="en-US" altLang="ja-JP" dirty="0">
              <a:latin typeface="+mn-lt"/>
              <a:cs typeface="Times New Roman" panose="02020603050405020304" pitchFamily="18" charset="0"/>
            </a:endParaRPr>
          </a:p>
        </p:txBody>
      </p:sp>
      <p:sp>
        <p:nvSpPr>
          <p:cNvPr id="154" name="コンテンツ プレースホルダー 2"/>
          <p:cNvSpPr txBox="1">
            <a:spLocks/>
          </p:cNvSpPr>
          <p:nvPr/>
        </p:nvSpPr>
        <p:spPr>
          <a:xfrm>
            <a:off x="271463" y="1211262"/>
            <a:ext cx="11650662" cy="431800"/>
          </a:xfrm>
          <a:prstGeom prst="rect">
            <a:avLst/>
          </a:prstGeom>
        </p:spPr>
        <p:txBody>
          <a:bodyPr wrap="square"/>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sz="2000" b="1" dirty="0" smtClean="0">
                <a:solidFill>
                  <a:schemeClr val="tx1"/>
                </a:solidFill>
                <a:latin typeface="+mn-lt"/>
                <a:cs typeface="Times New Roman" panose="02020603050405020304" pitchFamily="18" charset="0"/>
              </a:rPr>
              <a:t>VMM Setup: </a:t>
            </a:r>
            <a:r>
              <a:rPr lang="en-US" altLang="ja-JP" sz="2000" dirty="0" smtClean="0">
                <a:latin typeface="+mn-lt"/>
                <a:cs typeface="Times New Roman" panose="02020603050405020304" pitchFamily="18" charset="0"/>
              </a:rPr>
              <a:t>VMM 2012 R2 server with PF1000 </a:t>
            </a:r>
            <a:r>
              <a:rPr lang="en-US" altLang="ja-JP" sz="2000" dirty="0">
                <a:latin typeface="+mn-lt"/>
                <a:cs typeface="Times New Roman" panose="02020603050405020304" pitchFamily="18" charset="0"/>
              </a:rPr>
              <a:t>VSEM </a:t>
            </a:r>
            <a:r>
              <a:rPr lang="en-US" altLang="ja-JP" sz="2000" dirty="0" smtClean="0">
                <a:latin typeface="+mn-lt"/>
                <a:cs typeface="Times New Roman" panose="02020603050405020304" pitchFamily="18" charset="0"/>
              </a:rPr>
              <a:t>Provider, managing 2 Hyper-V hosts</a:t>
            </a:r>
          </a:p>
          <a:p>
            <a:r>
              <a:rPr lang="en-US" altLang="ja-JP" sz="2000" b="1" dirty="0" smtClean="0">
                <a:latin typeface="+mn-lt"/>
                <a:cs typeface="Times New Roman" panose="02020603050405020304" pitchFamily="18" charset="0"/>
              </a:rPr>
              <a:t>ProgrammableFlow Setup: </a:t>
            </a:r>
            <a:r>
              <a:rPr lang="en-US" altLang="ja-JP" sz="2000" dirty="0" smtClean="0">
                <a:latin typeface="+mn-lt"/>
                <a:cs typeface="Times New Roman" panose="02020603050405020304" pitchFamily="18" charset="0"/>
              </a:rPr>
              <a:t>PF6800(Controller), PF5240(Physical Switch), PF1000(Virtual Switch) </a:t>
            </a:r>
          </a:p>
          <a:p>
            <a:pPr lvl="1"/>
            <a:r>
              <a:rPr lang="en-US" altLang="ja-JP" sz="2000" dirty="0" smtClean="0">
                <a:cs typeface="Times New Roman" panose="02020603050405020304" pitchFamily="18" charset="0"/>
              </a:rPr>
              <a:t>Each switch is redundantly connected to other switch</a:t>
            </a:r>
          </a:p>
        </p:txBody>
      </p:sp>
      <p:pic>
        <p:nvPicPr>
          <p:cNvPr id="155" name="Picture 2" descr="https://mipkm.zpf.nec.co.jp/presentation/images/clipart/preview/it_011.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51" y="4618968"/>
            <a:ext cx="1607355"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21" y="6228757"/>
            <a:ext cx="1716870" cy="610700"/>
          </a:xfrm>
          <a:prstGeom prst="rect">
            <a:avLst/>
          </a:prstGeom>
          <a:noFill/>
          <a:extLst>
            <a:ext uri="{909E8E84-426E-40DD-AFC4-6F175D3DCCD1}">
              <a14:hiddenFill xmlns:a14="http://schemas.microsoft.com/office/drawing/2010/main">
                <a:solidFill>
                  <a:srgbClr val="FFFFFF"/>
                </a:solidFill>
              </a14:hiddenFill>
            </a:ext>
          </a:extLst>
        </p:spPr>
      </p:pic>
      <p:sp>
        <p:nvSpPr>
          <p:cNvPr id="265" name="テキスト ボックス 264"/>
          <p:cNvSpPr txBox="1"/>
          <p:nvPr/>
        </p:nvSpPr>
        <p:spPr>
          <a:xfrm>
            <a:off x="2418220" y="6555760"/>
            <a:ext cx="731538" cy="294302"/>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PF5240</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pic>
        <p:nvPicPr>
          <p:cNvPr id="267"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015" y="6228757"/>
            <a:ext cx="1716870" cy="61070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mipkm.zpf.nec.co.jp/presentation/images/clipart/preview/it_011.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860" y="4618968"/>
            <a:ext cx="1607355" cy="704851"/>
          </a:xfrm>
          <a:prstGeom prst="rect">
            <a:avLst/>
          </a:prstGeom>
          <a:noFill/>
          <a:extLst>
            <a:ext uri="{909E8E84-426E-40DD-AFC4-6F175D3DCCD1}">
              <a14:hiddenFill xmlns:a14="http://schemas.microsoft.com/office/drawing/2010/main">
                <a:solidFill>
                  <a:srgbClr val="FFFFFF"/>
                </a:solidFill>
              </a14:hiddenFill>
            </a:ext>
          </a:extLst>
        </p:spPr>
      </p:pic>
      <p:cxnSp>
        <p:nvCxnSpPr>
          <p:cNvPr id="269" name="直線コネクタ 268"/>
          <p:cNvCxnSpPr>
            <a:stCxn id="282" idx="3"/>
          </p:cNvCxnSpPr>
          <p:nvPr/>
        </p:nvCxnSpPr>
        <p:spPr>
          <a:xfrm>
            <a:off x="4021485" y="4693201"/>
            <a:ext cx="0" cy="1992756"/>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1" name="四角形吹き出し 270"/>
          <p:cNvSpPr/>
          <p:nvPr/>
        </p:nvSpPr>
        <p:spPr>
          <a:xfrm>
            <a:off x="3225958" y="3386003"/>
            <a:ext cx="1784895" cy="1322690"/>
          </a:xfrm>
          <a:prstGeom prst="wedgeRectCallout">
            <a:avLst>
              <a:gd name="adj1" fmla="val -18653"/>
              <a:gd name="adj2" fmla="val 68638"/>
            </a:avLst>
          </a:prstGeom>
          <a:solidFill>
            <a:srgbClr val="002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272" name="図 58" descr="vm.png"/>
          <p:cNvPicPr>
            <a:picLocks noChangeAspect="1"/>
          </p:cNvPicPr>
          <p:nvPr/>
        </p:nvPicPr>
        <p:blipFill>
          <a:blip r:embed="rId5">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3659227" y="3497262"/>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図 58" descr="vm.png"/>
          <p:cNvPicPr>
            <a:picLocks noChangeAspect="1"/>
          </p:cNvPicPr>
          <p:nvPr/>
        </p:nvPicPr>
        <p:blipFill>
          <a:blip r:embed="rId5">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4142015" y="3497262"/>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 name="直線コネクタ 273"/>
          <p:cNvCxnSpPr>
            <a:stCxn id="273" idx="2"/>
          </p:cNvCxnSpPr>
          <p:nvPr/>
        </p:nvCxnSpPr>
        <p:spPr>
          <a:xfrm flipH="1">
            <a:off x="4369679" y="3894405"/>
            <a:ext cx="4854" cy="430877"/>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a:stCxn id="272" idx="2"/>
            <a:endCxn id="282" idx="7"/>
          </p:cNvCxnSpPr>
          <p:nvPr/>
        </p:nvCxnSpPr>
        <p:spPr>
          <a:xfrm>
            <a:off x="3891745" y="3894405"/>
            <a:ext cx="172" cy="444684"/>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76" name="テキスト ボックス 275"/>
          <p:cNvSpPr txBox="1"/>
          <p:nvPr/>
        </p:nvSpPr>
        <p:spPr>
          <a:xfrm>
            <a:off x="3170237" y="3837912"/>
            <a:ext cx="759310" cy="523220"/>
          </a:xfrm>
          <a:prstGeom prst="rect">
            <a:avLst/>
          </a:prstGeom>
          <a:noFill/>
        </p:spPr>
        <p:txBody>
          <a:bodyPr wrap="none" rtlCol="0">
            <a:spAutoFit/>
          </a:bodyPr>
          <a:lstStyle/>
          <a:p>
            <a:r>
              <a:rPr lang="en-US" altLang="ja-JP" sz="1400" dirty="0" smtClean="0">
                <a:solidFill>
                  <a:srgbClr val="FF0000"/>
                </a:solidFill>
                <a:cs typeface="Times New Roman" panose="02020603050405020304" pitchFamily="18" charset="0"/>
              </a:rPr>
              <a:t>Tenant </a:t>
            </a:r>
          </a:p>
          <a:p>
            <a:r>
              <a:rPr lang="en-US" altLang="ja-JP" sz="1400" dirty="0" smtClean="0">
                <a:solidFill>
                  <a:srgbClr val="FF0000"/>
                </a:solidFill>
                <a:cs typeface="Times New Roman" panose="02020603050405020304" pitchFamily="18" charset="0"/>
              </a:rPr>
              <a:t>     Red</a:t>
            </a:r>
            <a:endParaRPr kumimoji="1" lang="ja-JP" altLang="en-US" sz="1400" dirty="0">
              <a:solidFill>
                <a:srgbClr val="FF0000"/>
              </a:solidFill>
              <a:cs typeface="Times New Roman" panose="02020603050405020304" pitchFamily="18" charset="0"/>
            </a:endParaRPr>
          </a:p>
        </p:txBody>
      </p:sp>
      <p:grpSp>
        <p:nvGrpSpPr>
          <p:cNvPr id="279" name="Group 163"/>
          <p:cNvGrpSpPr>
            <a:grpSpLocks noChangeAspect="1"/>
          </p:cNvGrpSpPr>
          <p:nvPr/>
        </p:nvGrpSpPr>
        <p:grpSpPr bwMode="auto">
          <a:xfrm>
            <a:off x="3808007" y="4302971"/>
            <a:ext cx="562608" cy="405040"/>
            <a:chOff x="3440" y="1592"/>
            <a:chExt cx="601" cy="640"/>
          </a:xfrm>
        </p:grpSpPr>
        <p:grpSp>
          <p:nvGrpSpPr>
            <p:cNvPr id="281" name="Group 164"/>
            <p:cNvGrpSpPr>
              <a:grpSpLocks noChangeAspect="1"/>
            </p:cNvGrpSpPr>
            <p:nvPr/>
          </p:nvGrpSpPr>
          <p:grpSpPr bwMode="auto">
            <a:xfrm>
              <a:off x="3440" y="1592"/>
              <a:ext cx="600" cy="640"/>
              <a:chOff x="2730" y="1778"/>
              <a:chExt cx="600" cy="640"/>
            </a:xfrm>
          </p:grpSpPr>
          <p:grpSp>
            <p:nvGrpSpPr>
              <p:cNvPr id="283" name="Group 165"/>
              <p:cNvGrpSpPr>
                <a:grpSpLocks noChangeAspect="1"/>
              </p:cNvGrpSpPr>
              <p:nvPr/>
            </p:nvGrpSpPr>
            <p:grpSpPr bwMode="auto">
              <a:xfrm>
                <a:off x="2730" y="1778"/>
                <a:ext cx="600" cy="640"/>
                <a:chOff x="2580" y="1840"/>
                <a:chExt cx="600" cy="640"/>
              </a:xfrm>
            </p:grpSpPr>
            <p:pic>
              <p:nvPicPr>
                <p:cNvPr id="285"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284"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282"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cxnSp>
        <p:nvCxnSpPr>
          <p:cNvPr id="293" name="直線コネクタ 292"/>
          <p:cNvCxnSpPr/>
          <p:nvPr/>
        </p:nvCxnSpPr>
        <p:spPr>
          <a:xfrm>
            <a:off x="4008437" y="6685957"/>
            <a:ext cx="3321377" cy="0"/>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7286450" y="4570582"/>
            <a:ext cx="0" cy="2051050"/>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 name="四角形吹き出し 296"/>
          <p:cNvSpPr/>
          <p:nvPr/>
        </p:nvSpPr>
        <p:spPr>
          <a:xfrm>
            <a:off x="6324808" y="3422293"/>
            <a:ext cx="1952178" cy="1294170"/>
          </a:xfrm>
          <a:prstGeom prst="wedgeRectCallout">
            <a:avLst>
              <a:gd name="adj1" fmla="val 9971"/>
              <a:gd name="adj2" fmla="val 63096"/>
            </a:avLst>
          </a:prstGeom>
          <a:solidFill>
            <a:srgbClr val="002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298" name="図 58" descr="vm.png"/>
          <p:cNvPicPr>
            <a:picLocks noChangeAspect="1"/>
          </p:cNvPicPr>
          <p:nvPr/>
        </p:nvPicPr>
        <p:blipFill>
          <a:blip r:embed="rId5">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6842467" y="3497262"/>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図 58" descr="vm.png"/>
          <p:cNvPicPr>
            <a:picLocks noChangeAspect="1"/>
          </p:cNvPicPr>
          <p:nvPr/>
        </p:nvPicPr>
        <p:blipFill>
          <a:blip r:embed="rId5">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7321279" y="3497262"/>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0" name="直線コネクタ 299"/>
          <p:cNvCxnSpPr>
            <a:stCxn id="298" idx="2"/>
            <a:endCxn id="306" idx="7"/>
          </p:cNvCxnSpPr>
          <p:nvPr/>
        </p:nvCxnSpPr>
        <p:spPr>
          <a:xfrm>
            <a:off x="7074985" y="3894405"/>
            <a:ext cx="3511" cy="445451"/>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01" name="テキスト ボックス 300"/>
          <p:cNvSpPr txBox="1"/>
          <p:nvPr/>
        </p:nvSpPr>
        <p:spPr>
          <a:xfrm>
            <a:off x="6347037" y="3827940"/>
            <a:ext cx="759310" cy="523220"/>
          </a:xfrm>
          <a:prstGeom prst="rect">
            <a:avLst/>
          </a:prstGeom>
          <a:noFill/>
        </p:spPr>
        <p:txBody>
          <a:bodyPr wrap="none" rtlCol="0">
            <a:spAutoFit/>
          </a:bodyPr>
          <a:lstStyle/>
          <a:p>
            <a:r>
              <a:rPr lang="en-US" altLang="ja-JP" sz="1400" dirty="0" smtClean="0">
                <a:solidFill>
                  <a:srgbClr val="FF0000"/>
                </a:solidFill>
                <a:cs typeface="Times New Roman" panose="02020603050405020304" pitchFamily="18" charset="0"/>
              </a:rPr>
              <a:t>Tenant </a:t>
            </a:r>
          </a:p>
          <a:p>
            <a:r>
              <a:rPr lang="en-US" altLang="ja-JP" sz="1400" dirty="0" smtClean="0">
                <a:solidFill>
                  <a:srgbClr val="FF0000"/>
                </a:solidFill>
                <a:cs typeface="Times New Roman" panose="02020603050405020304" pitchFamily="18" charset="0"/>
              </a:rPr>
              <a:t>     Red</a:t>
            </a:r>
            <a:endParaRPr kumimoji="1" lang="ja-JP" altLang="en-US" sz="1400" dirty="0">
              <a:solidFill>
                <a:srgbClr val="FF0000"/>
              </a:solidFill>
              <a:cs typeface="Times New Roman" panose="02020603050405020304" pitchFamily="18" charset="0"/>
            </a:endParaRPr>
          </a:p>
        </p:txBody>
      </p:sp>
      <p:grpSp>
        <p:nvGrpSpPr>
          <p:cNvPr id="303" name="Group 163"/>
          <p:cNvGrpSpPr>
            <a:grpSpLocks noChangeAspect="1"/>
          </p:cNvGrpSpPr>
          <p:nvPr/>
        </p:nvGrpSpPr>
        <p:grpSpPr bwMode="auto">
          <a:xfrm>
            <a:off x="6994586" y="4303052"/>
            <a:ext cx="562608" cy="412729"/>
            <a:chOff x="3440" y="1592"/>
            <a:chExt cx="601" cy="640"/>
          </a:xfrm>
        </p:grpSpPr>
        <p:grpSp>
          <p:nvGrpSpPr>
            <p:cNvPr id="305" name="Group 164"/>
            <p:cNvGrpSpPr>
              <a:grpSpLocks noChangeAspect="1"/>
            </p:cNvGrpSpPr>
            <p:nvPr/>
          </p:nvGrpSpPr>
          <p:grpSpPr bwMode="auto">
            <a:xfrm>
              <a:off x="3440" y="1592"/>
              <a:ext cx="600" cy="640"/>
              <a:chOff x="2730" y="1778"/>
              <a:chExt cx="600" cy="640"/>
            </a:xfrm>
          </p:grpSpPr>
          <p:grpSp>
            <p:nvGrpSpPr>
              <p:cNvPr id="307" name="Group 165"/>
              <p:cNvGrpSpPr>
                <a:grpSpLocks noChangeAspect="1"/>
              </p:cNvGrpSpPr>
              <p:nvPr/>
            </p:nvGrpSpPr>
            <p:grpSpPr bwMode="auto">
              <a:xfrm>
                <a:off x="2730" y="1778"/>
                <a:ext cx="600" cy="640"/>
                <a:chOff x="2580" y="1840"/>
                <a:chExt cx="600" cy="640"/>
              </a:xfrm>
            </p:grpSpPr>
            <p:pic>
              <p:nvPicPr>
                <p:cNvPr id="309"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308"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06"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cxnSp>
        <p:nvCxnSpPr>
          <p:cNvPr id="312" name="直線コネクタ 311"/>
          <p:cNvCxnSpPr>
            <a:stCxn id="306" idx="4"/>
          </p:cNvCxnSpPr>
          <p:nvPr/>
        </p:nvCxnSpPr>
        <p:spPr>
          <a:xfrm flipH="1">
            <a:off x="4169309" y="4685787"/>
            <a:ext cx="2826851" cy="2000170"/>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5" name="直線コネクタ 314"/>
          <p:cNvCxnSpPr>
            <a:stCxn id="284" idx="5"/>
          </p:cNvCxnSpPr>
          <p:nvPr/>
        </p:nvCxnSpPr>
        <p:spPr>
          <a:xfrm>
            <a:off x="4215939" y="4706742"/>
            <a:ext cx="2990210" cy="1903015"/>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8" name="直線コネクタ 317"/>
          <p:cNvCxnSpPr>
            <a:stCxn id="299" idx="2"/>
            <a:endCxn id="306" idx="10"/>
          </p:cNvCxnSpPr>
          <p:nvPr/>
        </p:nvCxnSpPr>
        <p:spPr>
          <a:xfrm>
            <a:off x="7553797" y="3894405"/>
            <a:ext cx="3397" cy="437997"/>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21" name="AutoShape 125"/>
          <p:cNvSpPr>
            <a:spLocks noChangeArrowheads="1"/>
          </p:cNvSpPr>
          <p:nvPr/>
        </p:nvSpPr>
        <p:spPr bwMode="gray">
          <a:xfrm>
            <a:off x="3627437" y="5677508"/>
            <a:ext cx="4119180" cy="608950"/>
          </a:xfrm>
          <a:prstGeom prst="parallelogram">
            <a:avLst>
              <a:gd name="adj" fmla="val 104258"/>
            </a:avLst>
          </a:prstGeom>
          <a:gradFill rotWithShape="1">
            <a:gsLst>
              <a:gs pos="92000">
                <a:srgbClr val="FFEE9D"/>
              </a:gs>
              <a:gs pos="0">
                <a:schemeClr val="tx1"/>
              </a:gs>
              <a:gs pos="100000">
                <a:srgbClr val="FFFF99"/>
              </a:gs>
            </a:gsLst>
            <a:lin ang="5400000" scaled="1"/>
          </a:gradFill>
          <a:ln w="12700" algn="ctr">
            <a:noFill/>
            <a:miter lim="800000"/>
            <a:headEnd/>
            <a:tailEnd/>
          </a:ln>
          <a:effectLst>
            <a:outerShdw dist="35921" dir="2700000" algn="ctr" rotWithShape="0">
              <a:schemeClr val="bg2">
                <a:alpha val="50000"/>
              </a:schemeClr>
            </a:outerShdw>
          </a:effectLst>
        </p:spPr>
        <p:txBody>
          <a:bodyPr wrap="none" lIns="0" tIns="0" rIns="0" bIns="0" anchor="b"/>
          <a:lstStyle>
            <a:defPPr>
              <a:defRPr lang="ja-JP"/>
            </a:defPPr>
            <a:lvl1pPr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1pPr>
            <a:lvl2pPr marL="4572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2pPr>
            <a:lvl3pPr marL="9144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3pPr>
            <a:lvl4pPr marL="13716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4pPr>
            <a:lvl5pPr marL="18288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5pPr>
            <a:lvl6pPr marL="2286000" algn="l" defTabSz="914400" rtl="0" eaLnBrk="1" latinLnBrk="0" hangingPunct="1">
              <a:defRPr kumimoji="1" sz="2400" kern="1200">
                <a:solidFill>
                  <a:schemeClr val="tx1"/>
                </a:solidFill>
                <a:latin typeface="Arial" pitchFamily="34" charset="0"/>
                <a:ea typeface="HGP創英角ｺﾞｼｯｸUB" pitchFamily="50" charset="-128"/>
                <a:cs typeface="Osaka"/>
              </a:defRPr>
            </a:lvl6pPr>
            <a:lvl7pPr marL="2743200" algn="l" defTabSz="914400" rtl="0" eaLnBrk="1" latinLnBrk="0" hangingPunct="1">
              <a:defRPr kumimoji="1" sz="2400" kern="1200">
                <a:solidFill>
                  <a:schemeClr val="tx1"/>
                </a:solidFill>
                <a:latin typeface="Arial" pitchFamily="34" charset="0"/>
                <a:ea typeface="HGP創英角ｺﾞｼｯｸUB" pitchFamily="50" charset="-128"/>
                <a:cs typeface="Osaka"/>
              </a:defRPr>
            </a:lvl7pPr>
            <a:lvl8pPr marL="3200400" algn="l" defTabSz="914400" rtl="0" eaLnBrk="1" latinLnBrk="0" hangingPunct="1">
              <a:defRPr kumimoji="1" sz="2400" kern="1200">
                <a:solidFill>
                  <a:schemeClr val="tx1"/>
                </a:solidFill>
                <a:latin typeface="Arial" pitchFamily="34" charset="0"/>
                <a:ea typeface="HGP創英角ｺﾞｼｯｸUB" pitchFamily="50" charset="-128"/>
                <a:cs typeface="Osaka"/>
              </a:defRPr>
            </a:lvl8pPr>
            <a:lvl9pPr marL="3657600" algn="l" defTabSz="914400" rtl="0" eaLnBrk="1" latinLnBrk="0" hangingPunct="1">
              <a:defRPr kumimoji="1" sz="2400" kern="1200">
                <a:solidFill>
                  <a:schemeClr val="tx1"/>
                </a:solidFill>
                <a:latin typeface="Arial" pitchFamily="34" charset="0"/>
                <a:ea typeface="HGP創英角ｺﾞｼｯｸUB" pitchFamily="50" charset="-128"/>
                <a:cs typeface="Osaka"/>
              </a:defRPr>
            </a:lvl9pPr>
          </a:lstStyle>
          <a:p>
            <a:pPr>
              <a:defRPr/>
            </a:pPr>
            <a:r>
              <a:rPr lang="en-US" altLang="ja-JP" sz="1200" dirty="0" smtClean="0">
                <a:solidFill>
                  <a:schemeClr val="bg2">
                    <a:lumMod val="90000"/>
                    <a:lumOff val="10000"/>
                  </a:schemeClr>
                </a:solidFill>
                <a:latin typeface="+mn-lt"/>
                <a:ea typeface="ＭＳ Ｐゴシック" pitchFamily="50" charset="-128"/>
                <a:cs typeface="Times New Roman" panose="02020603050405020304" pitchFamily="18" charset="0"/>
              </a:rPr>
              <a:t>VTN for Others</a:t>
            </a:r>
            <a:endParaRPr lang="ja-JP" altLang="ja-JP" sz="1200" dirty="0">
              <a:solidFill>
                <a:schemeClr val="bg2">
                  <a:lumMod val="90000"/>
                  <a:lumOff val="10000"/>
                </a:schemeClr>
              </a:solidFill>
              <a:latin typeface="+mn-lt"/>
              <a:ea typeface="ＭＳ Ｐゴシック" pitchFamily="50" charset="-128"/>
              <a:cs typeface="Times New Roman" panose="02020603050405020304" pitchFamily="18" charset="0"/>
            </a:endParaRPr>
          </a:p>
        </p:txBody>
      </p:sp>
      <p:pic>
        <p:nvPicPr>
          <p:cNvPr id="322" name="Picture 3" descr="C:\Users\0000010973997\Desktop\it_010.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6357" y="3122345"/>
            <a:ext cx="378258" cy="52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テキスト ボックス 328"/>
          <p:cNvSpPr txBox="1"/>
          <p:nvPr/>
        </p:nvSpPr>
        <p:spPr>
          <a:xfrm>
            <a:off x="8057020" y="6555760"/>
            <a:ext cx="731538" cy="294302"/>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PF5240</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grpSp>
        <p:nvGrpSpPr>
          <p:cNvPr id="1031" name="グループ化 1030"/>
          <p:cNvGrpSpPr/>
          <p:nvPr/>
        </p:nvGrpSpPr>
        <p:grpSpPr>
          <a:xfrm>
            <a:off x="6193160" y="5579256"/>
            <a:ext cx="4139784" cy="792524"/>
            <a:chOff x="6802853" y="5579256"/>
            <a:chExt cx="4139784" cy="792524"/>
          </a:xfrm>
        </p:grpSpPr>
        <p:sp>
          <p:nvSpPr>
            <p:cNvPr id="337" name="横巻き 336"/>
            <p:cNvSpPr/>
            <p:nvPr/>
          </p:nvSpPr>
          <p:spPr>
            <a:xfrm>
              <a:off x="6802853" y="6029600"/>
              <a:ext cx="810421" cy="256858"/>
            </a:xfrm>
            <a:prstGeom prst="horizontalScroll">
              <a:avLst/>
            </a:prstGeom>
            <a:solidFill>
              <a:srgbClr val="FFFF99"/>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50" dirty="0" smtClean="0">
                  <a:solidFill>
                    <a:schemeClr val="bg2">
                      <a:lumMod val="90000"/>
                      <a:lumOff val="10000"/>
                    </a:schemeClr>
                  </a:solidFill>
                  <a:cs typeface="Times New Roman" panose="02020603050405020304" pitchFamily="18" charset="0"/>
                </a:rPr>
                <a:t>Path policy2</a:t>
              </a:r>
              <a:endParaRPr kumimoji="1" lang="ja-JP" altLang="en-US" sz="1050" dirty="0">
                <a:solidFill>
                  <a:schemeClr val="bg2">
                    <a:lumMod val="90000"/>
                    <a:lumOff val="10000"/>
                  </a:schemeClr>
                </a:solidFill>
                <a:cs typeface="Times New Roman" panose="02020603050405020304" pitchFamily="18" charset="0"/>
              </a:endParaRPr>
            </a:p>
          </p:txBody>
        </p:sp>
        <p:grpSp>
          <p:nvGrpSpPr>
            <p:cNvPr id="1028" name="グループ化 1027"/>
            <p:cNvGrpSpPr/>
            <p:nvPr/>
          </p:nvGrpSpPr>
          <p:grpSpPr>
            <a:xfrm>
              <a:off x="9566454" y="5579256"/>
              <a:ext cx="1376183" cy="792524"/>
              <a:chOff x="9566454" y="5579256"/>
              <a:chExt cx="1376183" cy="792524"/>
            </a:xfrm>
          </p:grpSpPr>
          <p:sp>
            <p:nvSpPr>
              <p:cNvPr id="364" name="四角形吹き出し 363"/>
              <p:cNvSpPr/>
              <p:nvPr/>
            </p:nvSpPr>
            <p:spPr>
              <a:xfrm>
                <a:off x="9566454" y="5579256"/>
                <a:ext cx="1376183" cy="792524"/>
              </a:xfrm>
              <a:prstGeom prst="wedgeRectCallout">
                <a:avLst>
                  <a:gd name="adj1" fmla="val -193324"/>
                  <a:gd name="adj2" fmla="val 24777"/>
                </a:avLst>
              </a:prstGeom>
              <a:solidFill>
                <a:schemeClr val="tx1"/>
              </a:solidFill>
              <a:ln w="12700">
                <a:solidFill>
                  <a:srgbClr val="33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365"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159" y="6135376"/>
                <a:ext cx="468591" cy="166681"/>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5362" y="6122037"/>
                <a:ext cx="468591" cy="166681"/>
              </a:xfrm>
              <a:prstGeom prst="rect">
                <a:avLst/>
              </a:prstGeom>
              <a:noFill/>
              <a:extLst>
                <a:ext uri="{909E8E84-426E-40DD-AFC4-6F175D3DCCD1}">
                  <a14:hiddenFill xmlns:a14="http://schemas.microsoft.com/office/drawing/2010/main">
                    <a:solidFill>
                      <a:srgbClr val="FFFFFF"/>
                    </a:solidFill>
                  </a14:hiddenFill>
                </a:ext>
              </a:extLst>
            </p:spPr>
          </p:pic>
          <p:grpSp>
            <p:nvGrpSpPr>
              <p:cNvPr id="367" name="Group 163"/>
              <p:cNvGrpSpPr>
                <a:grpSpLocks noChangeAspect="1"/>
              </p:cNvGrpSpPr>
              <p:nvPr/>
            </p:nvGrpSpPr>
            <p:grpSpPr bwMode="auto">
              <a:xfrm>
                <a:off x="9835097" y="5641090"/>
                <a:ext cx="208408" cy="222457"/>
                <a:chOff x="3440" y="1592"/>
                <a:chExt cx="601" cy="640"/>
              </a:xfrm>
            </p:grpSpPr>
            <p:grpSp>
              <p:nvGrpSpPr>
                <p:cNvPr id="368" name="Group 164"/>
                <p:cNvGrpSpPr>
                  <a:grpSpLocks noChangeAspect="1"/>
                </p:cNvGrpSpPr>
                <p:nvPr/>
              </p:nvGrpSpPr>
              <p:grpSpPr bwMode="auto">
                <a:xfrm>
                  <a:off x="3440" y="1592"/>
                  <a:ext cx="600" cy="640"/>
                  <a:chOff x="2730" y="1778"/>
                  <a:chExt cx="600" cy="640"/>
                </a:xfrm>
              </p:grpSpPr>
              <p:grpSp>
                <p:nvGrpSpPr>
                  <p:cNvPr id="370" name="Group 165"/>
                  <p:cNvGrpSpPr>
                    <a:grpSpLocks noChangeAspect="1"/>
                  </p:cNvGrpSpPr>
                  <p:nvPr/>
                </p:nvGrpSpPr>
                <p:grpSpPr bwMode="auto">
                  <a:xfrm>
                    <a:off x="2730" y="1778"/>
                    <a:ext cx="600" cy="640"/>
                    <a:chOff x="2580" y="1840"/>
                    <a:chExt cx="600" cy="640"/>
                  </a:xfrm>
                </p:grpSpPr>
                <p:pic>
                  <p:nvPicPr>
                    <p:cNvPr id="372"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371"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69"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grpSp>
            <p:nvGrpSpPr>
              <p:cNvPr id="374" name="Group 163"/>
              <p:cNvGrpSpPr>
                <a:grpSpLocks noChangeAspect="1"/>
              </p:cNvGrpSpPr>
              <p:nvPr/>
            </p:nvGrpSpPr>
            <p:grpSpPr bwMode="auto">
              <a:xfrm>
                <a:off x="10389526" y="5648429"/>
                <a:ext cx="208408" cy="222457"/>
                <a:chOff x="3440" y="1592"/>
                <a:chExt cx="601" cy="640"/>
              </a:xfrm>
            </p:grpSpPr>
            <p:grpSp>
              <p:nvGrpSpPr>
                <p:cNvPr id="375" name="Group 164"/>
                <p:cNvGrpSpPr>
                  <a:grpSpLocks noChangeAspect="1"/>
                </p:cNvGrpSpPr>
                <p:nvPr/>
              </p:nvGrpSpPr>
              <p:grpSpPr bwMode="auto">
                <a:xfrm>
                  <a:off x="3440" y="1592"/>
                  <a:ext cx="600" cy="640"/>
                  <a:chOff x="2730" y="1778"/>
                  <a:chExt cx="600" cy="640"/>
                </a:xfrm>
              </p:grpSpPr>
              <p:grpSp>
                <p:nvGrpSpPr>
                  <p:cNvPr id="377" name="Group 165"/>
                  <p:cNvGrpSpPr>
                    <a:grpSpLocks noChangeAspect="1"/>
                  </p:cNvGrpSpPr>
                  <p:nvPr/>
                </p:nvGrpSpPr>
                <p:grpSpPr bwMode="auto">
                  <a:xfrm>
                    <a:off x="2730" y="1778"/>
                    <a:ext cx="600" cy="640"/>
                    <a:chOff x="2580" y="1840"/>
                    <a:chExt cx="600" cy="640"/>
                  </a:xfrm>
                </p:grpSpPr>
                <p:pic>
                  <p:nvPicPr>
                    <p:cNvPr id="379"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378"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76"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cxnSp>
            <p:nvCxnSpPr>
              <p:cNvPr id="381" name="直線コネクタ 380"/>
              <p:cNvCxnSpPr>
                <a:stCxn id="369" idx="3"/>
              </p:cNvCxnSpPr>
              <p:nvPr/>
            </p:nvCxnSpPr>
            <p:spPr>
              <a:xfrm flipH="1">
                <a:off x="9913467" y="5855415"/>
                <a:ext cx="709" cy="294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flipH="1">
                <a:off x="10493903" y="5854561"/>
                <a:ext cx="709" cy="269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9939127" y="6149069"/>
                <a:ext cx="55442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a:stCxn id="376" idx="3"/>
              </p:cNvCxnSpPr>
              <p:nvPr/>
            </p:nvCxnSpPr>
            <p:spPr>
              <a:xfrm flipH="1">
                <a:off x="9920935" y="5862754"/>
                <a:ext cx="547670" cy="28574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a:stCxn id="372" idx="2"/>
              </p:cNvCxnSpPr>
              <p:nvPr/>
            </p:nvCxnSpPr>
            <p:spPr>
              <a:xfrm>
                <a:off x="9939128" y="5863547"/>
                <a:ext cx="554428" cy="28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フリーフォーム 385"/>
              <p:cNvSpPr/>
              <p:nvPr/>
            </p:nvSpPr>
            <p:spPr>
              <a:xfrm>
                <a:off x="9957066" y="5861720"/>
                <a:ext cx="552262" cy="289711"/>
              </a:xfrm>
              <a:custGeom>
                <a:avLst/>
                <a:gdLst>
                  <a:gd name="connsiteX0" fmla="*/ 543208 w 552262"/>
                  <a:gd name="connsiteY0" fmla="*/ 18107 h 289711"/>
                  <a:gd name="connsiteX1" fmla="*/ 552262 w 552262"/>
                  <a:gd name="connsiteY1" fmla="*/ 289711 h 289711"/>
                  <a:gd name="connsiteX2" fmla="*/ 0 w 552262"/>
                  <a:gd name="connsiteY2" fmla="*/ 0 h 289711"/>
                </a:gdLst>
                <a:ahLst/>
                <a:cxnLst>
                  <a:cxn ang="0">
                    <a:pos x="connsiteX0" y="connsiteY0"/>
                  </a:cxn>
                  <a:cxn ang="0">
                    <a:pos x="connsiteX1" y="connsiteY1"/>
                  </a:cxn>
                  <a:cxn ang="0">
                    <a:pos x="connsiteX2" y="connsiteY2"/>
                  </a:cxn>
                </a:cxnLst>
                <a:rect l="l" t="t" r="r" b="b"/>
                <a:pathLst>
                  <a:path w="552262" h="289711">
                    <a:moveTo>
                      <a:pt x="543208" y="18107"/>
                    </a:moveTo>
                    <a:lnTo>
                      <a:pt x="552262" y="289711"/>
                    </a:lnTo>
                    <a:lnTo>
                      <a:pt x="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grpSp>
      </p:grpSp>
      <p:sp>
        <p:nvSpPr>
          <p:cNvPr id="387" name="テキスト ボックス 386"/>
          <p:cNvSpPr txBox="1"/>
          <p:nvPr/>
        </p:nvSpPr>
        <p:spPr>
          <a:xfrm>
            <a:off x="2398240" y="4726960"/>
            <a:ext cx="827718" cy="592846"/>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Hyper-V</a:t>
            </a:r>
          </a:p>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Host</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sp>
        <p:nvSpPr>
          <p:cNvPr id="388" name="テキスト ボックス 387"/>
          <p:cNvSpPr txBox="1"/>
          <p:nvPr/>
        </p:nvSpPr>
        <p:spPr>
          <a:xfrm>
            <a:off x="8037040" y="4731839"/>
            <a:ext cx="827718" cy="592846"/>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Hyper-V</a:t>
            </a:r>
          </a:p>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Host</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pic>
        <p:nvPicPr>
          <p:cNvPr id="389" name="Picture 3" descr="C:\Users\0000010973997\Desktop\it_010.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5837" y="3158634"/>
            <a:ext cx="378258" cy="52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図 3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3837" y="2735262"/>
            <a:ext cx="784684" cy="940209"/>
          </a:xfrm>
          <a:prstGeom prst="rect">
            <a:avLst/>
          </a:prstGeom>
        </p:spPr>
      </p:pic>
      <p:grpSp>
        <p:nvGrpSpPr>
          <p:cNvPr id="1037" name="グループ化 1036"/>
          <p:cNvGrpSpPr/>
          <p:nvPr/>
        </p:nvGrpSpPr>
        <p:grpSpPr>
          <a:xfrm>
            <a:off x="2398239" y="2808765"/>
            <a:ext cx="543397" cy="557797"/>
            <a:chOff x="2343761" y="2844390"/>
            <a:chExt cx="597876" cy="559368"/>
          </a:xfrm>
        </p:grpSpPr>
        <p:grpSp>
          <p:nvGrpSpPr>
            <p:cNvPr id="391" name="Group 475"/>
            <p:cNvGrpSpPr>
              <a:grpSpLocks noChangeAspect="1"/>
            </p:cNvGrpSpPr>
            <p:nvPr/>
          </p:nvGrpSpPr>
          <p:grpSpPr bwMode="auto">
            <a:xfrm>
              <a:off x="2343761" y="2844390"/>
              <a:ext cx="597876" cy="559368"/>
              <a:chOff x="3060" y="1877"/>
              <a:chExt cx="761" cy="712"/>
            </a:xfrm>
          </p:grpSpPr>
          <p:grpSp>
            <p:nvGrpSpPr>
              <p:cNvPr id="392" name="Group 476"/>
              <p:cNvGrpSpPr>
                <a:grpSpLocks noChangeAspect="1"/>
              </p:cNvGrpSpPr>
              <p:nvPr/>
            </p:nvGrpSpPr>
            <p:grpSpPr bwMode="auto">
              <a:xfrm>
                <a:off x="3060" y="1877"/>
                <a:ext cx="761" cy="712"/>
                <a:chOff x="2946" y="1800"/>
                <a:chExt cx="761" cy="712"/>
              </a:xfrm>
            </p:grpSpPr>
            <p:grpSp>
              <p:nvGrpSpPr>
                <p:cNvPr id="394" name="Group 477"/>
                <p:cNvGrpSpPr>
                  <a:grpSpLocks noChangeAspect="1"/>
                </p:cNvGrpSpPr>
                <p:nvPr/>
              </p:nvGrpSpPr>
              <p:grpSpPr bwMode="auto">
                <a:xfrm>
                  <a:off x="2947" y="1800"/>
                  <a:ext cx="760" cy="712"/>
                  <a:chOff x="2500" y="1804"/>
                  <a:chExt cx="760" cy="712"/>
                </a:xfrm>
              </p:grpSpPr>
              <p:pic>
                <p:nvPicPr>
                  <p:cNvPr id="396" name="Picture 478" descr="四角錐_S_赤"/>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 y="1804"/>
                    <a:ext cx="760" cy="712"/>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479" descr="四角錐用"/>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9" y="2117"/>
                    <a:ext cx="374" cy="380"/>
                  </a:xfrm>
                  <a:prstGeom prst="rect">
                    <a:avLst/>
                  </a:prstGeom>
                  <a:noFill/>
                  <a:extLst>
                    <a:ext uri="{909E8E84-426E-40DD-AFC4-6F175D3DCCD1}">
                      <a14:hiddenFill xmlns:a14="http://schemas.microsoft.com/office/drawing/2010/main">
                        <a:solidFill>
                          <a:srgbClr val="FFFFFF"/>
                        </a:solidFill>
                      </a14:hiddenFill>
                    </a:ext>
                  </a:extLst>
                </p:spPr>
              </p:pic>
            </p:grpSp>
            <p:sp>
              <p:nvSpPr>
                <p:cNvPr id="395" name="Freeform 480"/>
                <p:cNvSpPr>
                  <a:spLocks noChangeAspect="1"/>
                </p:cNvSpPr>
                <p:nvPr/>
              </p:nvSpPr>
              <p:spPr bwMode="auto">
                <a:xfrm>
                  <a:off x="2946" y="1801"/>
                  <a:ext cx="760" cy="709"/>
                </a:xfrm>
                <a:custGeom>
                  <a:avLst/>
                  <a:gdLst>
                    <a:gd name="T0" fmla="*/ 498 w 993"/>
                    <a:gd name="T1" fmla="*/ 0 h 926"/>
                    <a:gd name="T2" fmla="*/ 0 w 993"/>
                    <a:gd name="T3" fmla="*/ 854 h 926"/>
                    <a:gd name="T4" fmla="*/ 721 w 993"/>
                    <a:gd name="T5" fmla="*/ 926 h 926"/>
                    <a:gd name="T6" fmla="*/ 993 w 993"/>
                    <a:gd name="T7" fmla="*/ 735 h 926"/>
                    <a:gd name="T8" fmla="*/ 498 w 993"/>
                    <a:gd name="T9" fmla="*/ 0 h 926"/>
                  </a:gdLst>
                  <a:ahLst/>
                  <a:cxnLst>
                    <a:cxn ang="0">
                      <a:pos x="T0" y="T1"/>
                    </a:cxn>
                    <a:cxn ang="0">
                      <a:pos x="T2" y="T3"/>
                    </a:cxn>
                    <a:cxn ang="0">
                      <a:pos x="T4" y="T5"/>
                    </a:cxn>
                    <a:cxn ang="0">
                      <a:pos x="T6" y="T7"/>
                    </a:cxn>
                    <a:cxn ang="0">
                      <a:pos x="T8" y="T9"/>
                    </a:cxn>
                  </a:cxnLst>
                  <a:rect l="0" t="0" r="r" b="b"/>
                  <a:pathLst>
                    <a:path w="993" h="926">
                      <a:moveTo>
                        <a:pt x="498" y="0"/>
                      </a:moveTo>
                      <a:lnTo>
                        <a:pt x="0" y="854"/>
                      </a:lnTo>
                      <a:lnTo>
                        <a:pt x="721" y="926"/>
                      </a:lnTo>
                      <a:lnTo>
                        <a:pt x="993" y="735"/>
                      </a:lnTo>
                      <a:lnTo>
                        <a:pt x="498" y="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93" name="Freeform 481"/>
              <p:cNvSpPr>
                <a:spLocks noChangeAspect="1"/>
              </p:cNvSpPr>
              <p:nvPr/>
            </p:nvSpPr>
            <p:spPr bwMode="auto">
              <a:xfrm>
                <a:off x="3060" y="1878"/>
                <a:ext cx="760" cy="709"/>
              </a:xfrm>
              <a:custGeom>
                <a:avLst/>
                <a:gdLst>
                  <a:gd name="T0" fmla="*/ 626 w 993"/>
                  <a:gd name="T1" fmla="*/ 534 h 926"/>
                  <a:gd name="T2" fmla="*/ 498 w 993"/>
                  <a:gd name="T3" fmla="*/ 0 h 926"/>
                  <a:gd name="T4" fmla="*/ 206 w 993"/>
                  <a:gd name="T5" fmla="*/ 497 h 926"/>
                  <a:gd name="T6" fmla="*/ 0 w 993"/>
                  <a:gd name="T7" fmla="*/ 854 h 926"/>
                  <a:gd name="T8" fmla="*/ 365 w 993"/>
                  <a:gd name="T9" fmla="*/ 891 h 926"/>
                  <a:gd name="T10" fmla="*/ 721 w 993"/>
                  <a:gd name="T11" fmla="*/ 926 h 926"/>
                  <a:gd name="T12" fmla="*/ 865 w 993"/>
                  <a:gd name="T13" fmla="*/ 825 h 926"/>
                  <a:gd name="T14" fmla="*/ 993 w 993"/>
                  <a:gd name="T15" fmla="*/ 735 h 926"/>
                  <a:gd name="T16" fmla="*/ 785 w 993"/>
                  <a:gd name="T17" fmla="*/ 42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3" h="926">
                    <a:moveTo>
                      <a:pt x="626" y="534"/>
                    </a:moveTo>
                    <a:lnTo>
                      <a:pt x="498" y="0"/>
                    </a:lnTo>
                    <a:lnTo>
                      <a:pt x="206" y="497"/>
                    </a:lnTo>
                    <a:lnTo>
                      <a:pt x="0" y="854"/>
                    </a:lnTo>
                    <a:lnTo>
                      <a:pt x="365" y="891"/>
                    </a:lnTo>
                    <a:lnTo>
                      <a:pt x="721" y="926"/>
                    </a:lnTo>
                    <a:lnTo>
                      <a:pt x="865" y="825"/>
                    </a:lnTo>
                    <a:lnTo>
                      <a:pt x="993" y="735"/>
                    </a:lnTo>
                    <a:lnTo>
                      <a:pt x="785" y="4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sp>
          <p:nvSpPr>
            <p:cNvPr id="398" name="Text Box 176"/>
            <p:cNvSpPr txBox="1">
              <a:spLocks noChangeArrowheads="1"/>
            </p:cNvSpPr>
            <p:nvPr/>
          </p:nvSpPr>
          <p:spPr bwMode="auto">
            <a:xfrm>
              <a:off x="2419777" y="2923870"/>
              <a:ext cx="513593" cy="23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900" b="1" i="1" dirty="0" smtClean="0">
                  <a:cs typeface="Times New Roman" panose="02020603050405020304" pitchFamily="18" charset="0"/>
                </a:rPr>
                <a:t>VMM</a:t>
              </a:r>
              <a:endParaRPr lang="en-US" altLang="ja-JP" sz="900" b="1" i="1" dirty="0">
                <a:cs typeface="Times New Roman" panose="02020603050405020304" pitchFamily="18" charset="0"/>
              </a:endParaRPr>
            </a:p>
          </p:txBody>
        </p:sp>
      </p:grpSp>
      <p:cxnSp>
        <p:nvCxnSpPr>
          <p:cNvPr id="1035" name="直線コネクタ 1034"/>
          <p:cNvCxnSpPr>
            <a:stCxn id="398" idx="3"/>
          </p:cNvCxnSpPr>
          <p:nvPr/>
        </p:nvCxnSpPr>
        <p:spPr>
          <a:xfrm>
            <a:off x="2934122" y="3003438"/>
            <a:ext cx="2867512" cy="695"/>
          </a:xfrm>
          <a:prstGeom prst="line">
            <a:avLst/>
          </a:prstGeom>
          <a:ln w="63500">
            <a:solidFill>
              <a:schemeClr val="accent3">
                <a:lumMod val="20000"/>
                <a:lumOff val="80000"/>
                <a:alpha val="70000"/>
              </a:schemeClr>
            </a:solidFill>
            <a:prstDash val="sysDot"/>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413" name="ホームベース 412"/>
          <p:cNvSpPr/>
          <p:nvPr/>
        </p:nvSpPr>
        <p:spPr bwMode="auto">
          <a:xfrm rot="20724120" flipH="1">
            <a:off x="2758064" y="2854050"/>
            <a:ext cx="1382746" cy="186669"/>
          </a:xfrm>
          <a:prstGeom prst="homePlate">
            <a:avLst/>
          </a:prstGeom>
          <a:gradFill>
            <a:gsLst>
              <a:gs pos="0">
                <a:schemeClr val="accent4">
                  <a:lumMod val="20000"/>
                  <a:lumOff val="80000"/>
                </a:schemeClr>
              </a:gs>
              <a:gs pos="100000">
                <a:srgbClr val="6666FF"/>
              </a:gs>
            </a:gsLst>
            <a:lin ang="5400000" scaled="1"/>
          </a:gra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08000" tIns="0" rIns="10800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400" b="1" dirty="0" smtClean="0">
                <a:gradFill>
                  <a:gsLst>
                    <a:gs pos="0">
                      <a:srgbClr val="FFFFFF"/>
                    </a:gs>
                    <a:gs pos="100000">
                      <a:srgbClr val="FFFFFF"/>
                    </a:gs>
                  </a:gsLst>
                  <a:lin ang="5400000" scaled="0"/>
                </a:gradFill>
                <a:ea typeface="Segoe UI" pitchFamily="34" charset="0"/>
                <a:cs typeface="Times New Roman" panose="02020603050405020304" pitchFamily="18" charset="0"/>
              </a:rPr>
              <a:t>VSEM Provider</a:t>
            </a:r>
            <a:endParaRPr kumimoji="1" lang="ja-JP" altLang="en-US" sz="1400" b="1"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414" name="ホームベース 413"/>
          <p:cNvSpPr/>
          <p:nvPr/>
        </p:nvSpPr>
        <p:spPr bwMode="auto">
          <a:xfrm rot="20724120" flipH="1">
            <a:off x="4181704" y="4368897"/>
            <a:ext cx="791502" cy="199738"/>
          </a:xfrm>
          <a:prstGeom prst="homePlate">
            <a:avLst/>
          </a:prstGeom>
          <a:gradFill>
            <a:gsLst>
              <a:gs pos="0">
                <a:schemeClr val="accent4">
                  <a:lumMod val="20000"/>
                  <a:lumOff val="80000"/>
                </a:schemeClr>
              </a:gs>
              <a:gs pos="100000">
                <a:srgbClr val="6666FF"/>
              </a:gs>
            </a:gsLst>
            <a:lin ang="5400000" scaled="1"/>
          </a:gra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08000" tIns="0" rIns="10800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400" b="1" dirty="0" smtClean="0">
                <a:gradFill>
                  <a:gsLst>
                    <a:gs pos="0">
                      <a:srgbClr val="FFFFFF"/>
                    </a:gs>
                    <a:gs pos="100000">
                      <a:srgbClr val="FFFFFF"/>
                    </a:gs>
                  </a:gsLst>
                  <a:lin ang="5400000" scaled="0"/>
                </a:gradFill>
                <a:ea typeface="Segoe UI" pitchFamily="34" charset="0"/>
                <a:cs typeface="Times New Roman" panose="02020603050405020304" pitchFamily="18" charset="0"/>
              </a:rPr>
              <a:t>PF1000</a:t>
            </a:r>
            <a:endParaRPr kumimoji="1" lang="ja-JP" altLang="en-US" sz="1400" b="1"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417" name="ホームベース 416"/>
          <p:cNvSpPr/>
          <p:nvPr/>
        </p:nvSpPr>
        <p:spPr bwMode="auto">
          <a:xfrm rot="20724120" flipH="1">
            <a:off x="7473088" y="4344004"/>
            <a:ext cx="791502" cy="199738"/>
          </a:xfrm>
          <a:prstGeom prst="homePlate">
            <a:avLst/>
          </a:prstGeom>
          <a:gradFill>
            <a:gsLst>
              <a:gs pos="0">
                <a:schemeClr val="accent4">
                  <a:lumMod val="20000"/>
                  <a:lumOff val="80000"/>
                </a:schemeClr>
              </a:gs>
              <a:gs pos="100000">
                <a:srgbClr val="6666FF"/>
              </a:gs>
            </a:gsLst>
            <a:lin ang="5400000" scaled="1"/>
          </a:gra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08000" tIns="0" rIns="10800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400" b="1" dirty="0" smtClean="0">
                <a:gradFill>
                  <a:gsLst>
                    <a:gs pos="0">
                      <a:srgbClr val="FFFFFF"/>
                    </a:gs>
                    <a:gs pos="100000">
                      <a:srgbClr val="FFFFFF"/>
                    </a:gs>
                  </a:gsLst>
                  <a:lin ang="5400000" scaled="0"/>
                </a:gradFill>
                <a:ea typeface="Segoe UI" pitchFamily="34" charset="0"/>
                <a:cs typeface="Times New Roman" panose="02020603050405020304" pitchFamily="18" charset="0"/>
              </a:rPr>
              <a:t>PF1000</a:t>
            </a:r>
            <a:endParaRPr kumimoji="1" lang="ja-JP" altLang="en-US" sz="1400" b="1"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grpSp>
        <p:nvGrpSpPr>
          <p:cNvPr id="8" name="グループ化 7"/>
          <p:cNvGrpSpPr/>
          <p:nvPr/>
        </p:nvGrpSpPr>
        <p:grpSpPr>
          <a:xfrm>
            <a:off x="3645896" y="5368366"/>
            <a:ext cx="4119180" cy="621551"/>
            <a:chOff x="3616887" y="5363681"/>
            <a:chExt cx="4119180" cy="621551"/>
          </a:xfrm>
        </p:grpSpPr>
        <p:grpSp>
          <p:nvGrpSpPr>
            <p:cNvPr id="1029" name="グループ化 1028"/>
            <p:cNvGrpSpPr/>
            <p:nvPr/>
          </p:nvGrpSpPr>
          <p:grpSpPr>
            <a:xfrm>
              <a:off x="3616887" y="5363681"/>
              <a:ext cx="4119180" cy="621551"/>
              <a:chOff x="3616887" y="5363681"/>
              <a:chExt cx="4119180" cy="621551"/>
            </a:xfrm>
          </p:grpSpPr>
          <p:sp>
            <p:nvSpPr>
              <p:cNvPr id="333" name="AutoShape 125"/>
              <p:cNvSpPr>
                <a:spLocks noChangeArrowheads="1"/>
              </p:cNvSpPr>
              <p:nvPr/>
            </p:nvSpPr>
            <p:spPr bwMode="gray">
              <a:xfrm>
                <a:off x="3616887" y="5376282"/>
                <a:ext cx="4119180" cy="608950"/>
              </a:xfrm>
              <a:prstGeom prst="parallelogram">
                <a:avLst>
                  <a:gd name="adj" fmla="val 104258"/>
                </a:avLst>
              </a:prstGeom>
              <a:gradFill rotWithShape="1">
                <a:gsLst>
                  <a:gs pos="92000">
                    <a:srgbClr val="FFEE9D"/>
                  </a:gs>
                  <a:gs pos="0">
                    <a:schemeClr val="tx1"/>
                  </a:gs>
                  <a:gs pos="100000">
                    <a:srgbClr val="FFFF99"/>
                  </a:gs>
                </a:gsLst>
                <a:lin ang="5400000" scaled="1"/>
              </a:gradFill>
              <a:ln w="12700" algn="ctr">
                <a:noFill/>
                <a:miter lim="800000"/>
                <a:headEnd/>
                <a:tailEnd/>
              </a:ln>
              <a:effectLst>
                <a:outerShdw dist="35921" dir="2700000" algn="ctr" rotWithShape="0">
                  <a:schemeClr val="bg2">
                    <a:alpha val="50000"/>
                  </a:schemeClr>
                </a:outerShdw>
              </a:effectLst>
            </p:spPr>
            <p:txBody>
              <a:bodyPr wrap="none" lIns="0" tIns="0" rIns="0" bIns="0" anchor="b"/>
              <a:lstStyle>
                <a:defPPr>
                  <a:defRPr lang="ja-JP"/>
                </a:defPPr>
                <a:lvl1pPr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1pPr>
                <a:lvl2pPr marL="4572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2pPr>
                <a:lvl3pPr marL="9144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3pPr>
                <a:lvl4pPr marL="13716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4pPr>
                <a:lvl5pPr marL="18288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5pPr>
                <a:lvl6pPr marL="2286000" algn="l" defTabSz="914400" rtl="0" eaLnBrk="1" latinLnBrk="0" hangingPunct="1">
                  <a:defRPr kumimoji="1" sz="2400" kern="1200">
                    <a:solidFill>
                      <a:schemeClr val="tx1"/>
                    </a:solidFill>
                    <a:latin typeface="Arial" pitchFamily="34" charset="0"/>
                    <a:ea typeface="HGP創英角ｺﾞｼｯｸUB" pitchFamily="50" charset="-128"/>
                    <a:cs typeface="Osaka"/>
                  </a:defRPr>
                </a:lvl6pPr>
                <a:lvl7pPr marL="2743200" algn="l" defTabSz="914400" rtl="0" eaLnBrk="1" latinLnBrk="0" hangingPunct="1">
                  <a:defRPr kumimoji="1" sz="2400" kern="1200">
                    <a:solidFill>
                      <a:schemeClr val="tx1"/>
                    </a:solidFill>
                    <a:latin typeface="Arial" pitchFamily="34" charset="0"/>
                    <a:ea typeface="HGP創英角ｺﾞｼｯｸUB" pitchFamily="50" charset="-128"/>
                    <a:cs typeface="Osaka"/>
                  </a:defRPr>
                </a:lvl7pPr>
                <a:lvl8pPr marL="3200400" algn="l" defTabSz="914400" rtl="0" eaLnBrk="1" latinLnBrk="0" hangingPunct="1">
                  <a:defRPr kumimoji="1" sz="2400" kern="1200">
                    <a:solidFill>
                      <a:schemeClr val="tx1"/>
                    </a:solidFill>
                    <a:latin typeface="Arial" pitchFamily="34" charset="0"/>
                    <a:ea typeface="HGP創英角ｺﾞｼｯｸUB" pitchFamily="50" charset="-128"/>
                    <a:cs typeface="Osaka"/>
                  </a:defRPr>
                </a:lvl8pPr>
                <a:lvl9pPr marL="3657600" algn="l" defTabSz="914400" rtl="0" eaLnBrk="1" latinLnBrk="0" hangingPunct="1">
                  <a:defRPr kumimoji="1" sz="2400" kern="1200">
                    <a:solidFill>
                      <a:schemeClr val="tx1"/>
                    </a:solidFill>
                    <a:latin typeface="Arial" pitchFamily="34" charset="0"/>
                    <a:ea typeface="HGP創英角ｺﾞｼｯｸUB" pitchFamily="50" charset="-128"/>
                    <a:cs typeface="Osaka"/>
                  </a:defRPr>
                </a:lvl9pPr>
              </a:lstStyle>
              <a:p>
                <a:pPr>
                  <a:defRPr/>
                </a:pPr>
                <a:r>
                  <a:rPr lang="en-US" altLang="ja-JP" sz="1400" dirty="0" smtClean="0">
                    <a:solidFill>
                      <a:schemeClr val="bg2">
                        <a:lumMod val="90000"/>
                        <a:lumOff val="10000"/>
                      </a:schemeClr>
                    </a:solidFill>
                    <a:latin typeface="+mn-lt"/>
                    <a:ea typeface="ＭＳ Ｐゴシック" pitchFamily="50" charset="-128"/>
                    <a:cs typeface="Times New Roman" panose="02020603050405020304" pitchFamily="18" charset="0"/>
                  </a:rPr>
                  <a:t>VTN for HNV tenant</a:t>
                </a:r>
                <a:endParaRPr lang="ja-JP" altLang="ja-JP" sz="1400" dirty="0">
                  <a:solidFill>
                    <a:schemeClr val="bg2">
                      <a:lumMod val="90000"/>
                      <a:lumOff val="10000"/>
                    </a:schemeClr>
                  </a:solidFill>
                  <a:latin typeface="+mn-lt"/>
                  <a:ea typeface="ＭＳ Ｐゴシック" pitchFamily="50" charset="-128"/>
                  <a:cs typeface="Times New Roman" panose="02020603050405020304" pitchFamily="18" charset="0"/>
                </a:endParaRPr>
              </a:p>
            </p:txBody>
          </p:sp>
          <p:pic>
            <p:nvPicPr>
              <p:cNvPr id="334" name="図 333" descr="vbridge.png"/>
              <p:cNvPicPr>
                <a:picLocks noChangeAspect="1"/>
              </p:cNvPicPr>
              <p:nvPr/>
            </p:nvPicPr>
            <p:blipFill>
              <a:blip r:embed="rId12">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5373719" y="5363681"/>
                <a:ext cx="439571" cy="46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 name="角丸四角形 134"/>
            <p:cNvSpPr/>
            <p:nvPr/>
          </p:nvSpPr>
          <p:spPr>
            <a:xfrm>
              <a:off x="5629745" y="5414076"/>
              <a:ext cx="590728" cy="13592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smtClean="0">
                  <a:solidFill>
                    <a:schemeClr val="bg2">
                      <a:lumMod val="90000"/>
                      <a:lumOff val="10000"/>
                    </a:schemeClr>
                  </a:solidFill>
                  <a:cs typeface="Times New Roman" panose="02020603050405020304" pitchFamily="18" charset="0"/>
                </a:rPr>
                <a:t>VLAN: 200</a:t>
              </a:r>
              <a:endParaRPr kumimoji="1" lang="ja-JP" altLang="en-US" sz="800" b="1" dirty="0">
                <a:solidFill>
                  <a:schemeClr val="bg2">
                    <a:lumMod val="90000"/>
                    <a:lumOff val="10000"/>
                  </a:schemeClr>
                </a:solidFill>
                <a:cs typeface="Times New Roman" panose="02020603050405020304" pitchFamily="18" charset="0"/>
              </a:endParaRPr>
            </a:p>
          </p:txBody>
        </p:sp>
      </p:grpSp>
      <p:sp>
        <p:nvSpPr>
          <p:cNvPr id="335" name="フリーフォーム 334"/>
          <p:cNvSpPr/>
          <p:nvPr/>
        </p:nvSpPr>
        <p:spPr bwMode="auto">
          <a:xfrm>
            <a:off x="4124262" y="4693854"/>
            <a:ext cx="3010966" cy="926314"/>
          </a:xfrm>
          <a:custGeom>
            <a:avLst/>
            <a:gdLst>
              <a:gd name="connsiteX0" fmla="*/ 0 w 3182587"/>
              <a:gd name="connsiteY0" fmla="*/ 0 h 1068779"/>
              <a:gd name="connsiteX1" fmla="*/ 356259 w 3182587"/>
              <a:gd name="connsiteY1" fmla="*/ 1056903 h 1068779"/>
              <a:gd name="connsiteX2" fmla="*/ 2743200 w 3182587"/>
              <a:gd name="connsiteY2" fmla="*/ 1068779 h 1068779"/>
              <a:gd name="connsiteX3" fmla="*/ 3182587 w 3182587"/>
              <a:gd name="connsiteY3" fmla="*/ 35625 h 1068779"/>
            </a:gdLst>
            <a:ahLst/>
            <a:cxnLst>
              <a:cxn ang="0">
                <a:pos x="connsiteX0" y="connsiteY0"/>
              </a:cxn>
              <a:cxn ang="0">
                <a:pos x="connsiteX1" y="connsiteY1"/>
              </a:cxn>
              <a:cxn ang="0">
                <a:pos x="connsiteX2" y="connsiteY2"/>
              </a:cxn>
              <a:cxn ang="0">
                <a:pos x="connsiteX3" y="connsiteY3"/>
              </a:cxn>
            </a:cxnLst>
            <a:rect l="l" t="t" r="r" b="b"/>
            <a:pathLst>
              <a:path w="3182587" h="1068779">
                <a:moveTo>
                  <a:pt x="0" y="0"/>
                </a:moveTo>
                <a:lnTo>
                  <a:pt x="356259" y="1056903"/>
                </a:lnTo>
                <a:lnTo>
                  <a:pt x="2743200" y="1068779"/>
                </a:lnTo>
                <a:lnTo>
                  <a:pt x="3182587" y="35625"/>
                </a:lnTo>
              </a:path>
            </a:pathLst>
          </a:custGeom>
          <a:noFill/>
          <a:ln w="635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cs typeface="Times New Roman" panose="02020603050405020304" pitchFamily="18" charset="0"/>
            </a:endParaRPr>
          </a:p>
        </p:txBody>
      </p:sp>
      <p:grpSp>
        <p:nvGrpSpPr>
          <p:cNvPr id="1030" name="グループ化 1029"/>
          <p:cNvGrpSpPr/>
          <p:nvPr/>
        </p:nvGrpSpPr>
        <p:grpSpPr>
          <a:xfrm>
            <a:off x="6268652" y="4738462"/>
            <a:ext cx="4059366" cy="1241725"/>
            <a:chOff x="6324807" y="4689516"/>
            <a:chExt cx="4059366" cy="1241725"/>
          </a:xfrm>
        </p:grpSpPr>
        <p:grpSp>
          <p:nvGrpSpPr>
            <p:cNvPr id="1027" name="グループ化 1026"/>
            <p:cNvGrpSpPr/>
            <p:nvPr/>
          </p:nvGrpSpPr>
          <p:grpSpPr>
            <a:xfrm>
              <a:off x="9007990" y="4689516"/>
              <a:ext cx="1376183" cy="792524"/>
              <a:chOff x="9007990" y="4689516"/>
              <a:chExt cx="1376183" cy="792524"/>
            </a:xfrm>
          </p:grpSpPr>
          <p:sp>
            <p:nvSpPr>
              <p:cNvPr id="340" name="四角形吹き出し 339"/>
              <p:cNvSpPr/>
              <p:nvPr/>
            </p:nvSpPr>
            <p:spPr>
              <a:xfrm>
                <a:off x="9007990" y="4689516"/>
                <a:ext cx="1376183" cy="792524"/>
              </a:xfrm>
              <a:prstGeom prst="wedgeRectCallout">
                <a:avLst>
                  <a:gd name="adj1" fmla="val -181243"/>
                  <a:gd name="adj2" fmla="val 81717"/>
                </a:avLst>
              </a:prstGeom>
              <a:solidFill>
                <a:schemeClr val="tx1"/>
              </a:solidFill>
              <a:ln w="12700">
                <a:solidFill>
                  <a:srgbClr val="33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grpSp>
            <p:nvGrpSpPr>
              <p:cNvPr id="341" name="Group 163"/>
              <p:cNvGrpSpPr>
                <a:grpSpLocks noChangeAspect="1"/>
              </p:cNvGrpSpPr>
              <p:nvPr/>
            </p:nvGrpSpPr>
            <p:grpSpPr bwMode="auto">
              <a:xfrm>
                <a:off x="9277434" y="4728959"/>
                <a:ext cx="208408" cy="222457"/>
                <a:chOff x="3440" y="1592"/>
                <a:chExt cx="601" cy="640"/>
              </a:xfrm>
            </p:grpSpPr>
            <p:grpSp>
              <p:nvGrpSpPr>
                <p:cNvPr id="342" name="Group 164"/>
                <p:cNvGrpSpPr>
                  <a:grpSpLocks noChangeAspect="1"/>
                </p:cNvGrpSpPr>
                <p:nvPr/>
              </p:nvGrpSpPr>
              <p:grpSpPr bwMode="auto">
                <a:xfrm>
                  <a:off x="3440" y="1592"/>
                  <a:ext cx="600" cy="640"/>
                  <a:chOff x="2730" y="1778"/>
                  <a:chExt cx="600" cy="640"/>
                </a:xfrm>
              </p:grpSpPr>
              <p:grpSp>
                <p:nvGrpSpPr>
                  <p:cNvPr id="344" name="Group 165"/>
                  <p:cNvGrpSpPr>
                    <a:grpSpLocks noChangeAspect="1"/>
                  </p:cNvGrpSpPr>
                  <p:nvPr/>
                </p:nvGrpSpPr>
                <p:grpSpPr bwMode="auto">
                  <a:xfrm>
                    <a:off x="2730" y="1778"/>
                    <a:ext cx="600" cy="640"/>
                    <a:chOff x="2580" y="1840"/>
                    <a:chExt cx="600" cy="640"/>
                  </a:xfrm>
                </p:grpSpPr>
                <p:pic>
                  <p:nvPicPr>
                    <p:cNvPr id="346"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345"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43"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grpSp>
            <p:nvGrpSpPr>
              <p:cNvPr id="348" name="Group 163"/>
              <p:cNvGrpSpPr>
                <a:grpSpLocks noChangeAspect="1"/>
              </p:cNvGrpSpPr>
              <p:nvPr/>
            </p:nvGrpSpPr>
            <p:grpSpPr bwMode="auto">
              <a:xfrm>
                <a:off x="9831863" y="4736298"/>
                <a:ext cx="208408" cy="222457"/>
                <a:chOff x="3440" y="1592"/>
                <a:chExt cx="601" cy="640"/>
              </a:xfrm>
            </p:grpSpPr>
            <p:grpSp>
              <p:nvGrpSpPr>
                <p:cNvPr id="349" name="Group 164"/>
                <p:cNvGrpSpPr>
                  <a:grpSpLocks noChangeAspect="1"/>
                </p:cNvGrpSpPr>
                <p:nvPr/>
              </p:nvGrpSpPr>
              <p:grpSpPr bwMode="auto">
                <a:xfrm>
                  <a:off x="3440" y="1592"/>
                  <a:ext cx="600" cy="640"/>
                  <a:chOff x="2730" y="1778"/>
                  <a:chExt cx="600" cy="640"/>
                </a:xfrm>
              </p:grpSpPr>
              <p:grpSp>
                <p:nvGrpSpPr>
                  <p:cNvPr id="351" name="Group 165"/>
                  <p:cNvGrpSpPr>
                    <a:grpSpLocks noChangeAspect="1"/>
                  </p:cNvGrpSpPr>
                  <p:nvPr/>
                </p:nvGrpSpPr>
                <p:grpSpPr bwMode="auto">
                  <a:xfrm>
                    <a:off x="2730" y="1778"/>
                    <a:ext cx="600" cy="640"/>
                    <a:chOff x="2580" y="1840"/>
                    <a:chExt cx="600" cy="640"/>
                  </a:xfrm>
                </p:grpSpPr>
                <p:pic>
                  <p:nvPicPr>
                    <p:cNvPr id="353" name="Picture 166" descr="立方体_S_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167" descr="立方体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352"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350"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cxnSp>
            <p:nvCxnSpPr>
              <p:cNvPr id="355" name="直線コネクタ 354"/>
              <p:cNvCxnSpPr>
                <a:stCxn id="343" idx="3"/>
              </p:cNvCxnSpPr>
              <p:nvPr/>
            </p:nvCxnSpPr>
            <p:spPr>
              <a:xfrm flipH="1">
                <a:off x="9355804" y="4943284"/>
                <a:ext cx="709" cy="294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flipH="1">
                <a:off x="9936240" y="4942430"/>
                <a:ext cx="709" cy="26979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線コネクタ 356"/>
              <p:cNvCxnSpPr>
                <a:stCxn id="350" idx="3"/>
              </p:cNvCxnSpPr>
              <p:nvPr/>
            </p:nvCxnSpPr>
            <p:spPr>
              <a:xfrm flipH="1">
                <a:off x="9363272" y="4950623"/>
                <a:ext cx="547670" cy="285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a:stCxn id="346" idx="2"/>
              </p:cNvCxnSpPr>
              <p:nvPr/>
            </p:nvCxnSpPr>
            <p:spPr>
              <a:xfrm>
                <a:off x="9381465" y="4951416"/>
                <a:ext cx="554428" cy="28495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9" name="フリーフォーム 358"/>
              <p:cNvSpPr/>
              <p:nvPr/>
            </p:nvSpPr>
            <p:spPr>
              <a:xfrm>
                <a:off x="9342617" y="4941032"/>
                <a:ext cx="561315" cy="307818"/>
              </a:xfrm>
              <a:custGeom>
                <a:avLst/>
                <a:gdLst>
                  <a:gd name="connsiteX0" fmla="*/ 0 w 561315"/>
                  <a:gd name="connsiteY0" fmla="*/ 0 h 307818"/>
                  <a:gd name="connsiteX1" fmla="*/ 9053 w 561315"/>
                  <a:gd name="connsiteY1" fmla="*/ 307818 h 307818"/>
                  <a:gd name="connsiteX2" fmla="*/ 561315 w 561315"/>
                  <a:gd name="connsiteY2" fmla="*/ 9053 h 307818"/>
                </a:gdLst>
                <a:ahLst/>
                <a:cxnLst>
                  <a:cxn ang="0">
                    <a:pos x="connsiteX0" y="connsiteY0"/>
                  </a:cxn>
                  <a:cxn ang="0">
                    <a:pos x="connsiteX1" y="connsiteY1"/>
                  </a:cxn>
                  <a:cxn ang="0">
                    <a:pos x="connsiteX2" y="connsiteY2"/>
                  </a:cxn>
                </a:cxnLst>
                <a:rect l="l" t="t" r="r" b="b"/>
                <a:pathLst>
                  <a:path w="561315" h="307818">
                    <a:moveTo>
                      <a:pt x="0" y="0"/>
                    </a:moveTo>
                    <a:lnTo>
                      <a:pt x="9053" y="307818"/>
                    </a:lnTo>
                    <a:lnTo>
                      <a:pt x="561315" y="9053"/>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360"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863" y="5229559"/>
                <a:ext cx="468591" cy="166681"/>
              </a:xfrm>
              <a:prstGeom prst="rect">
                <a:avLst/>
              </a:prstGeom>
              <a:noFill/>
              <a:extLst>
                <a:ext uri="{909E8E84-426E-40DD-AFC4-6F175D3DCCD1}">
                  <a14:hiddenFill xmlns:a14="http://schemas.microsoft.com/office/drawing/2010/main">
                    <a:solidFill>
                      <a:srgbClr val="FFFFFF"/>
                    </a:solidFill>
                  </a14:hiddenFill>
                </a:ext>
              </a:extLst>
            </p:spPr>
          </p:pic>
          <p:cxnSp>
            <p:nvCxnSpPr>
              <p:cNvPr id="362" name="直線コネクタ 361"/>
              <p:cNvCxnSpPr/>
              <p:nvPr/>
            </p:nvCxnSpPr>
            <p:spPr>
              <a:xfrm>
                <a:off x="9381464" y="5236938"/>
                <a:ext cx="55442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61" name="Picture 2" descr="https://mipkm.zpf.nec.co.jp/presentation/images/clipart/preview/it_09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678" y="5217998"/>
                <a:ext cx="468591" cy="166681"/>
              </a:xfrm>
              <a:prstGeom prst="rect">
                <a:avLst/>
              </a:prstGeom>
              <a:noFill/>
              <a:extLst>
                <a:ext uri="{909E8E84-426E-40DD-AFC4-6F175D3DCCD1}">
                  <a14:hiddenFill xmlns:a14="http://schemas.microsoft.com/office/drawing/2010/main">
                    <a:solidFill>
                      <a:srgbClr val="FFFFFF"/>
                    </a:solidFill>
                  </a14:hiddenFill>
                </a:ext>
              </a:extLst>
            </p:spPr>
          </p:pic>
        </p:grpSp>
        <p:sp>
          <p:nvSpPr>
            <p:cNvPr id="336" name="横巻き 335"/>
            <p:cNvSpPr/>
            <p:nvPr/>
          </p:nvSpPr>
          <p:spPr>
            <a:xfrm>
              <a:off x="6324807" y="5674383"/>
              <a:ext cx="810421" cy="256858"/>
            </a:xfrm>
            <a:prstGeom prst="horizontalScroll">
              <a:avLst/>
            </a:prstGeom>
            <a:solidFill>
              <a:srgbClr val="FFFF99"/>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50" dirty="0" smtClean="0">
                  <a:solidFill>
                    <a:schemeClr val="bg2">
                      <a:lumMod val="90000"/>
                      <a:lumOff val="10000"/>
                    </a:schemeClr>
                  </a:solidFill>
                  <a:cs typeface="Times New Roman" panose="02020603050405020304" pitchFamily="18" charset="0"/>
                </a:rPr>
                <a:t>Path policy1</a:t>
              </a:r>
              <a:endParaRPr kumimoji="1" lang="ja-JP" altLang="en-US" sz="1050" dirty="0">
                <a:solidFill>
                  <a:schemeClr val="bg2">
                    <a:lumMod val="90000"/>
                    <a:lumOff val="10000"/>
                  </a:schemeClr>
                </a:solidFill>
                <a:cs typeface="Times New Roman" panose="02020603050405020304" pitchFamily="18" charset="0"/>
              </a:endParaRPr>
            </a:p>
          </p:txBody>
        </p:sp>
      </p:grpSp>
      <p:sp>
        <p:nvSpPr>
          <p:cNvPr id="332" name="二等辺三角形 331"/>
          <p:cNvSpPr/>
          <p:nvPr/>
        </p:nvSpPr>
        <p:spPr bwMode="auto">
          <a:xfrm>
            <a:off x="1313115" y="3580588"/>
            <a:ext cx="8633259" cy="3269474"/>
          </a:xfrm>
          <a:prstGeom prst="triangle">
            <a:avLst>
              <a:gd name="adj" fmla="val 49728"/>
            </a:avLst>
          </a:prstGeom>
          <a:solidFill>
            <a:srgbClr val="FFFF99">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pic>
        <p:nvPicPr>
          <p:cNvPr id="419" name="図 4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46527" y="4033883"/>
            <a:ext cx="890301" cy="322471"/>
          </a:xfrm>
          <a:prstGeom prst="rect">
            <a:avLst/>
          </a:prstGeom>
          <a:gradFill>
            <a:gsLst>
              <a:gs pos="0">
                <a:schemeClr val="accent2">
                  <a:lumMod val="20000"/>
                  <a:lumOff val="80000"/>
                  <a:alpha val="60000"/>
                </a:schemeClr>
              </a:gs>
              <a:gs pos="50000">
                <a:schemeClr val="accent2">
                  <a:lumMod val="20000"/>
                  <a:lumOff val="80000"/>
                </a:schemeClr>
              </a:gs>
              <a:gs pos="100000">
                <a:schemeClr val="lt1">
                  <a:shade val="100000"/>
                  <a:satMod val="115000"/>
                  <a:alpha val="24000"/>
                </a:schemeClr>
              </a:gs>
            </a:gsLst>
            <a:lin ang="5400000" scaled="1"/>
          </a:gradFill>
        </p:spPr>
      </p:pic>
      <p:grpSp>
        <p:nvGrpSpPr>
          <p:cNvPr id="138" name="Group 171"/>
          <p:cNvGrpSpPr>
            <a:grpSpLocks/>
          </p:cNvGrpSpPr>
          <p:nvPr/>
        </p:nvGrpSpPr>
        <p:grpSpPr bwMode="auto">
          <a:xfrm>
            <a:off x="5551849" y="2811462"/>
            <a:ext cx="635067" cy="503104"/>
            <a:chOff x="1602" y="2761"/>
            <a:chExt cx="539" cy="427"/>
          </a:xfrm>
        </p:grpSpPr>
        <p:pic>
          <p:nvPicPr>
            <p:cNvPr id="139" name="Picture 172" descr="四角錐_S_紫"/>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3" y="2761"/>
              <a:ext cx="456" cy="42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73" descr="四角錐用"/>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 y="2989"/>
              <a:ext cx="193" cy="196"/>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174"/>
            <p:cNvSpPr>
              <a:spLocks noChangeAspect="1"/>
            </p:cNvSpPr>
            <p:nvPr/>
          </p:nvSpPr>
          <p:spPr bwMode="auto">
            <a:xfrm>
              <a:off x="1602" y="2762"/>
              <a:ext cx="456" cy="425"/>
            </a:xfrm>
            <a:custGeom>
              <a:avLst/>
              <a:gdLst>
                <a:gd name="T0" fmla="*/ 498 w 993"/>
                <a:gd name="T1" fmla="*/ 0 h 926"/>
                <a:gd name="T2" fmla="*/ 0 w 993"/>
                <a:gd name="T3" fmla="*/ 854 h 926"/>
                <a:gd name="T4" fmla="*/ 721 w 993"/>
                <a:gd name="T5" fmla="*/ 926 h 926"/>
                <a:gd name="T6" fmla="*/ 993 w 993"/>
                <a:gd name="T7" fmla="*/ 735 h 926"/>
                <a:gd name="T8" fmla="*/ 498 w 993"/>
                <a:gd name="T9" fmla="*/ 0 h 926"/>
              </a:gdLst>
              <a:ahLst/>
              <a:cxnLst>
                <a:cxn ang="0">
                  <a:pos x="T0" y="T1"/>
                </a:cxn>
                <a:cxn ang="0">
                  <a:pos x="T2" y="T3"/>
                </a:cxn>
                <a:cxn ang="0">
                  <a:pos x="T4" y="T5"/>
                </a:cxn>
                <a:cxn ang="0">
                  <a:pos x="T6" y="T7"/>
                </a:cxn>
                <a:cxn ang="0">
                  <a:pos x="T8" y="T9"/>
                </a:cxn>
              </a:cxnLst>
              <a:rect l="0" t="0" r="r" b="b"/>
              <a:pathLst>
                <a:path w="993" h="926">
                  <a:moveTo>
                    <a:pt x="498" y="0"/>
                  </a:moveTo>
                  <a:lnTo>
                    <a:pt x="0" y="854"/>
                  </a:lnTo>
                  <a:lnTo>
                    <a:pt x="721" y="926"/>
                  </a:lnTo>
                  <a:lnTo>
                    <a:pt x="993" y="735"/>
                  </a:lnTo>
                  <a:lnTo>
                    <a:pt x="498" y="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sp>
          <p:nvSpPr>
            <p:cNvPr id="142" name="Freeform 175"/>
            <p:cNvSpPr>
              <a:spLocks noChangeAspect="1"/>
            </p:cNvSpPr>
            <p:nvPr/>
          </p:nvSpPr>
          <p:spPr bwMode="auto">
            <a:xfrm>
              <a:off x="1602" y="2762"/>
              <a:ext cx="456" cy="425"/>
            </a:xfrm>
            <a:custGeom>
              <a:avLst/>
              <a:gdLst>
                <a:gd name="T0" fmla="*/ 626 w 993"/>
                <a:gd name="T1" fmla="*/ 534 h 926"/>
                <a:gd name="T2" fmla="*/ 498 w 993"/>
                <a:gd name="T3" fmla="*/ 0 h 926"/>
                <a:gd name="T4" fmla="*/ 206 w 993"/>
                <a:gd name="T5" fmla="*/ 497 h 926"/>
                <a:gd name="T6" fmla="*/ 0 w 993"/>
                <a:gd name="T7" fmla="*/ 854 h 926"/>
                <a:gd name="T8" fmla="*/ 365 w 993"/>
                <a:gd name="T9" fmla="*/ 891 h 926"/>
                <a:gd name="T10" fmla="*/ 721 w 993"/>
                <a:gd name="T11" fmla="*/ 926 h 926"/>
                <a:gd name="T12" fmla="*/ 865 w 993"/>
                <a:gd name="T13" fmla="*/ 825 h 926"/>
                <a:gd name="T14" fmla="*/ 993 w 993"/>
                <a:gd name="T15" fmla="*/ 735 h 926"/>
                <a:gd name="T16" fmla="*/ 785 w 993"/>
                <a:gd name="T17" fmla="*/ 42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3" h="926">
                  <a:moveTo>
                    <a:pt x="626" y="534"/>
                  </a:moveTo>
                  <a:lnTo>
                    <a:pt x="498" y="0"/>
                  </a:lnTo>
                  <a:lnTo>
                    <a:pt x="206" y="497"/>
                  </a:lnTo>
                  <a:lnTo>
                    <a:pt x="0" y="854"/>
                  </a:lnTo>
                  <a:lnTo>
                    <a:pt x="365" y="891"/>
                  </a:lnTo>
                  <a:lnTo>
                    <a:pt x="721" y="926"/>
                  </a:lnTo>
                  <a:lnTo>
                    <a:pt x="865" y="825"/>
                  </a:lnTo>
                  <a:lnTo>
                    <a:pt x="993" y="735"/>
                  </a:lnTo>
                  <a:lnTo>
                    <a:pt x="785" y="4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sp>
          <p:nvSpPr>
            <p:cNvPr id="143" name="Text Box 176"/>
            <p:cNvSpPr txBox="1">
              <a:spLocks noChangeArrowheads="1"/>
            </p:cNvSpPr>
            <p:nvPr/>
          </p:nvSpPr>
          <p:spPr bwMode="auto">
            <a:xfrm>
              <a:off x="1648" y="2854"/>
              <a:ext cx="49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900" b="1" i="1" dirty="0" smtClean="0">
                  <a:cs typeface="Times New Roman" panose="02020603050405020304" pitchFamily="18" charset="0"/>
                </a:rPr>
                <a:t>PF6800</a:t>
              </a:r>
              <a:endParaRPr lang="en-US" altLang="ja-JP" sz="900" b="1" i="1" dirty="0">
                <a:cs typeface="Times New Roman" panose="02020603050405020304" pitchFamily="18" charset="0"/>
              </a:endParaRPr>
            </a:p>
          </p:txBody>
        </p:sp>
      </p:grpSp>
    </p:spTree>
    <p:extLst>
      <p:ext uri="{BB962C8B-B14F-4D97-AF65-F5344CB8AC3E}">
        <p14:creationId xmlns:p14="http://schemas.microsoft.com/office/powerpoint/2010/main" val="366583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1"/>
                                        </p:tgtEl>
                                        <p:attrNameLst>
                                          <p:attrName>style.visibility</p:attrName>
                                        </p:attrNameLst>
                                      </p:cBhvr>
                                      <p:to>
                                        <p:strVal val="visible"/>
                                      </p:to>
                                    </p:set>
                                    <p:animEffect transition="in" filter="wipe(up)">
                                      <p:cBhvr>
                                        <p:cTn id="11" dur="500"/>
                                        <p:tgtEl>
                                          <p:spTgt spid="321"/>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2000" fill="hold"/>
                                        <p:tgtEl>
                                          <p:spTgt spid="275"/>
                                        </p:tgtEl>
                                        <p:attrNameLst>
                                          <p:attrName>stroke.color</p:attrName>
                                        </p:attrNameLst>
                                      </p:cBhvr>
                                      <p:to>
                                        <a:srgbClr val="FF0000"/>
                                      </p:to>
                                    </p:animClr>
                                    <p:set>
                                      <p:cBhvr>
                                        <p:cTn id="16" dur="2000" fill="hold"/>
                                        <p:tgtEl>
                                          <p:spTgt spid="275"/>
                                        </p:tgtEl>
                                        <p:attrNameLst>
                                          <p:attrName>stroke.on</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276"/>
                                        </p:tgtEl>
                                        <p:attrNameLst>
                                          <p:attrName>style.visibility</p:attrName>
                                        </p:attrNameLst>
                                      </p:cBhvr>
                                      <p:to>
                                        <p:strVal val="visible"/>
                                      </p:to>
                                    </p:set>
                                    <p:animEffect transition="in" filter="wipe(left)">
                                      <p:cBhvr>
                                        <p:cTn id="19" dur="500"/>
                                        <p:tgtEl>
                                          <p:spTgt spid="276"/>
                                        </p:tgtEl>
                                      </p:cBhvr>
                                    </p:animEffect>
                                  </p:childTnLst>
                                </p:cTn>
                              </p:par>
                              <p:par>
                                <p:cTn id="20" presetID="7" presetClass="emph" presetSubtype="2" fill="hold" nodeType="withEffect">
                                  <p:stCondLst>
                                    <p:cond delay="0"/>
                                  </p:stCondLst>
                                  <p:childTnLst>
                                    <p:animClr clrSpc="rgb" dir="cw">
                                      <p:cBhvr>
                                        <p:cTn id="21" dur="2000" fill="hold"/>
                                        <p:tgtEl>
                                          <p:spTgt spid="300"/>
                                        </p:tgtEl>
                                        <p:attrNameLst>
                                          <p:attrName>stroke.color</p:attrName>
                                        </p:attrNameLst>
                                      </p:cBhvr>
                                      <p:to>
                                        <a:srgbClr val="FF0000"/>
                                      </p:to>
                                    </p:animClr>
                                    <p:set>
                                      <p:cBhvr>
                                        <p:cTn id="22" dur="2000" fill="hold"/>
                                        <p:tgtEl>
                                          <p:spTgt spid="300"/>
                                        </p:tgtEl>
                                        <p:attrNameLst>
                                          <p:attrName>stroke.on</p:attrName>
                                        </p:attrNameLst>
                                      </p:cBhvr>
                                      <p:to>
                                        <p:strVal val="true"/>
                                      </p:to>
                                    </p:set>
                                  </p:childTnLst>
                                </p:cTn>
                              </p:par>
                              <p:par>
                                <p:cTn id="23" presetID="22" presetClass="entr" presetSubtype="8" fill="hold" grpId="0" nodeType="withEffect">
                                  <p:stCondLst>
                                    <p:cond delay="0"/>
                                  </p:stCondLst>
                                  <p:childTnLst>
                                    <p:set>
                                      <p:cBhvr>
                                        <p:cTn id="24" dur="1" fill="hold">
                                          <p:stCondLst>
                                            <p:cond delay="0"/>
                                          </p:stCondLst>
                                        </p:cTn>
                                        <p:tgtEl>
                                          <p:spTgt spid="301"/>
                                        </p:tgtEl>
                                        <p:attrNameLst>
                                          <p:attrName>style.visibility</p:attrName>
                                        </p:attrNameLst>
                                      </p:cBhvr>
                                      <p:to>
                                        <p:strVal val="visible"/>
                                      </p:to>
                                    </p:set>
                                    <p:animEffect transition="in" filter="wipe(left)">
                                      <p:cBhvr>
                                        <p:cTn id="25" dur="500"/>
                                        <p:tgtEl>
                                          <p:spTgt spid="301"/>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mph" presetSubtype="2" fill="hold" nodeType="clickEffect">
                                  <p:stCondLst>
                                    <p:cond delay="0"/>
                                  </p:stCondLst>
                                  <p:childTnLst>
                                    <p:animClr clrSpc="rgb" dir="cw">
                                      <p:cBhvr>
                                        <p:cTn id="29" dur="2000" fill="hold"/>
                                        <p:tgtEl>
                                          <p:spTgt spid="274"/>
                                        </p:tgtEl>
                                        <p:attrNameLst>
                                          <p:attrName>stroke.color</p:attrName>
                                        </p:attrNameLst>
                                      </p:cBhvr>
                                      <p:to>
                                        <a:srgbClr val="009E49"/>
                                      </p:to>
                                    </p:animClr>
                                    <p:set>
                                      <p:cBhvr>
                                        <p:cTn id="30" dur="2000" fill="hold"/>
                                        <p:tgtEl>
                                          <p:spTgt spid="274"/>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2000" fill="hold"/>
                                        <p:tgtEl>
                                          <p:spTgt spid="318"/>
                                        </p:tgtEl>
                                        <p:attrNameLst>
                                          <p:attrName>stroke.color</p:attrName>
                                        </p:attrNameLst>
                                      </p:cBhvr>
                                      <p:to>
                                        <a:srgbClr val="009E49"/>
                                      </p:to>
                                    </p:animClr>
                                    <p:set>
                                      <p:cBhvr>
                                        <p:cTn id="33" dur="2000" fill="hold"/>
                                        <p:tgtEl>
                                          <p:spTgt spid="318"/>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35"/>
                                        </p:tgtEl>
                                        <p:attrNameLst>
                                          <p:attrName>style.visibility</p:attrName>
                                        </p:attrNameLst>
                                      </p:cBhvr>
                                      <p:to>
                                        <p:strVal val="visible"/>
                                      </p:to>
                                    </p:set>
                                    <p:animEffect transition="in" filter="wipe(left)">
                                      <p:cBhvr>
                                        <p:cTn id="38" dur="500"/>
                                        <p:tgtEl>
                                          <p:spTgt spid="3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wipe(left)">
                                      <p:cBhvr>
                                        <p:cTn id="43" dur="500"/>
                                        <p:tgtEl>
                                          <p:spTgt spid="1030"/>
                                        </p:tgtEl>
                                      </p:cBhvr>
                                    </p:animEffect>
                                  </p:childTnLst>
                                </p:cTn>
                              </p:par>
                              <p:par>
                                <p:cTn id="44" presetID="22" presetClass="entr" presetSubtype="8" fill="hold" nodeType="withEffect">
                                  <p:stCondLst>
                                    <p:cond delay="0"/>
                                  </p:stCondLst>
                                  <p:childTnLst>
                                    <p:set>
                                      <p:cBhvr>
                                        <p:cTn id="45" dur="1" fill="hold">
                                          <p:stCondLst>
                                            <p:cond delay="0"/>
                                          </p:stCondLst>
                                        </p:cTn>
                                        <p:tgtEl>
                                          <p:spTgt spid="1031"/>
                                        </p:tgtEl>
                                        <p:attrNameLst>
                                          <p:attrName>style.visibility</p:attrName>
                                        </p:attrNameLst>
                                      </p:cBhvr>
                                      <p:to>
                                        <p:strVal val="visible"/>
                                      </p:to>
                                    </p:set>
                                    <p:animEffect transition="in" filter="wipe(left)">
                                      <p:cBhvr>
                                        <p:cTn id="46"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301" grpId="0"/>
      <p:bldP spid="321" grpId="0" animBg="1"/>
      <p:bldP spid="3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479" y="225588"/>
            <a:ext cx="11889564" cy="917575"/>
          </a:xfrm>
        </p:spPr>
        <p:txBody>
          <a:bodyPr/>
          <a:lstStyle/>
          <a:p>
            <a:pPr marL="457200" indent="-457200"/>
            <a:r>
              <a:rPr kumimoji="1" lang="en-US" altLang="ja-JP" dirty="0" smtClean="0">
                <a:latin typeface="+mn-lt"/>
                <a:cs typeface="Times New Roman" panose="02020603050405020304" pitchFamily="18" charset="0"/>
              </a:rPr>
              <a:t>Demo Overview</a:t>
            </a:r>
            <a:endParaRPr kumimoji="1" lang="en-US" altLang="ja-JP" dirty="0">
              <a:latin typeface="+mn-lt"/>
              <a:cs typeface="Times New Roman" panose="02020603050405020304" pitchFamily="18" charset="0"/>
            </a:endParaRPr>
          </a:p>
        </p:txBody>
      </p:sp>
      <p:sp>
        <p:nvSpPr>
          <p:cNvPr id="59" name="正方形/長方形 58"/>
          <p:cNvSpPr/>
          <p:nvPr/>
        </p:nvSpPr>
        <p:spPr>
          <a:xfrm>
            <a:off x="350837" y="1317398"/>
            <a:ext cx="4062350" cy="381000"/>
          </a:xfrm>
          <a:prstGeom prst="rect">
            <a:avLst/>
          </a:prstGeom>
          <a:solidFill>
            <a:schemeClr val="bg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smtClean="0">
                <a:solidFill>
                  <a:schemeClr val="tx1"/>
                </a:solidFill>
                <a:cs typeface="Times New Roman" panose="02020603050405020304" pitchFamily="18" charset="0"/>
              </a:rPr>
              <a:t>Fabric Operation</a:t>
            </a:r>
            <a:endParaRPr lang="ja-JP" altLang="en-US" sz="2000" b="1" dirty="0">
              <a:solidFill>
                <a:schemeClr val="tx1"/>
              </a:solidFill>
              <a:cs typeface="Times New Roman" panose="02020603050405020304" pitchFamily="18" charset="0"/>
            </a:endParaRPr>
          </a:p>
        </p:txBody>
      </p:sp>
      <p:sp>
        <p:nvSpPr>
          <p:cNvPr id="65" name="正方形/長方形 64"/>
          <p:cNvSpPr/>
          <p:nvPr/>
        </p:nvSpPr>
        <p:spPr>
          <a:xfrm>
            <a:off x="350836" y="3802062"/>
            <a:ext cx="4027937" cy="354013"/>
          </a:xfrm>
          <a:prstGeom prst="rect">
            <a:avLst/>
          </a:prstGeom>
          <a:solidFill>
            <a:schemeClr val="bg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smtClean="0">
                <a:solidFill>
                  <a:schemeClr val="tx1"/>
                </a:solidFill>
                <a:cs typeface="Times New Roman" panose="02020603050405020304" pitchFamily="18" charset="0"/>
              </a:rPr>
              <a:t>VMs and Services Operation</a:t>
            </a:r>
            <a:endParaRPr lang="ja-JP" altLang="en-US" sz="2000" b="1" dirty="0">
              <a:solidFill>
                <a:schemeClr val="tx1"/>
              </a:solidFill>
              <a:cs typeface="Times New Roman" panose="02020603050405020304" pitchFamily="18" charset="0"/>
            </a:endParaRPr>
          </a:p>
        </p:txBody>
      </p:sp>
      <p:sp>
        <p:nvSpPr>
          <p:cNvPr id="73" name="下矢印 72"/>
          <p:cNvSpPr/>
          <p:nvPr/>
        </p:nvSpPr>
        <p:spPr>
          <a:xfrm>
            <a:off x="1114424" y="1801955"/>
            <a:ext cx="684213" cy="184770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schemeClr val="tx1"/>
              </a:solidFill>
              <a:cs typeface="Times New Roman" panose="02020603050405020304" pitchFamily="18" charset="0"/>
            </a:endParaRPr>
          </a:p>
        </p:txBody>
      </p:sp>
      <p:sp>
        <p:nvSpPr>
          <p:cNvPr id="75" name="下矢印 74"/>
          <p:cNvSpPr/>
          <p:nvPr/>
        </p:nvSpPr>
        <p:spPr>
          <a:xfrm>
            <a:off x="1114424" y="4259262"/>
            <a:ext cx="684213" cy="1828800"/>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schemeClr val="tx1"/>
              </a:solidFill>
              <a:cs typeface="Times New Roman" panose="02020603050405020304" pitchFamily="18" charset="0"/>
            </a:endParaRPr>
          </a:p>
        </p:txBody>
      </p:sp>
      <p:pic>
        <p:nvPicPr>
          <p:cNvPr id="79" name="Picture 2" descr="https://mipkm.zpf.nec.co.jp/presentation/images/clipart/preview/it_011.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01" y="4098089"/>
            <a:ext cx="1607355" cy="7048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mipkm.zpf.nec.co.jp/presentation/images/clipart/preview/it_099.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71" y="5707878"/>
            <a:ext cx="1716870" cy="610700"/>
          </a:xfrm>
          <a:prstGeom prst="rect">
            <a:avLst/>
          </a:prstGeom>
          <a:noFill/>
          <a:extLst>
            <a:ext uri="{909E8E84-426E-40DD-AFC4-6F175D3DCCD1}">
              <a14:hiddenFill xmlns:a14="http://schemas.microsoft.com/office/drawing/2010/main">
                <a:solidFill>
                  <a:srgbClr val="FFFFFF"/>
                </a:solidFill>
              </a14:hiddenFill>
            </a:ext>
          </a:extLst>
        </p:spPr>
      </p:pic>
      <p:sp>
        <p:nvSpPr>
          <p:cNvPr id="81" name="テキスト ボックス 80"/>
          <p:cNvSpPr txBox="1"/>
          <p:nvPr/>
        </p:nvSpPr>
        <p:spPr>
          <a:xfrm>
            <a:off x="5002670" y="6034881"/>
            <a:ext cx="731538" cy="294302"/>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PF5240</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pic>
        <p:nvPicPr>
          <p:cNvPr id="82" name="Picture 2" descr="https://mipkm.zpf.nec.co.jp/presentation/images/clipart/preview/it_099.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465" y="5707878"/>
            <a:ext cx="1716870" cy="6107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s://mipkm.zpf.nec.co.jp/presentation/images/clipart/preview/it_011.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310" y="4098089"/>
            <a:ext cx="1607355" cy="70485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直線コネクタ 83"/>
          <p:cNvCxnSpPr>
            <a:stCxn id="95" idx="3"/>
          </p:cNvCxnSpPr>
          <p:nvPr/>
        </p:nvCxnSpPr>
        <p:spPr>
          <a:xfrm>
            <a:off x="6605935" y="4172322"/>
            <a:ext cx="0" cy="1992756"/>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四角形吹き出し 84"/>
          <p:cNvSpPr/>
          <p:nvPr/>
        </p:nvSpPr>
        <p:spPr>
          <a:xfrm>
            <a:off x="5865801" y="1789077"/>
            <a:ext cx="1607355" cy="2398738"/>
          </a:xfrm>
          <a:prstGeom prst="wedgeRectCallout">
            <a:avLst>
              <a:gd name="adj1" fmla="val -18653"/>
              <a:gd name="adj2" fmla="val 58878"/>
            </a:avLst>
          </a:prstGeom>
          <a:solidFill>
            <a:srgbClr val="002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86" name="図 58" descr="vm.png"/>
          <p:cNvPicPr>
            <a:picLocks noChangeAspect="1"/>
          </p:cNvPicPr>
          <p:nvPr/>
        </p:nvPicPr>
        <p:blipFill>
          <a:blip r:embed="rId4">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6210402" y="1990849"/>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図 58" descr="vm.png"/>
          <p:cNvPicPr>
            <a:picLocks noChangeAspect="1"/>
          </p:cNvPicPr>
          <p:nvPr/>
        </p:nvPicPr>
        <p:blipFill>
          <a:blip r:embed="rId4">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6720052" y="2006992"/>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直線コネクタ 87"/>
          <p:cNvCxnSpPr>
            <a:stCxn id="87" idx="2"/>
            <a:endCxn id="95" idx="10"/>
          </p:cNvCxnSpPr>
          <p:nvPr/>
        </p:nvCxnSpPr>
        <p:spPr>
          <a:xfrm>
            <a:off x="6952570" y="2404135"/>
            <a:ext cx="2495" cy="1406759"/>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6" idx="2"/>
            <a:endCxn id="95" idx="7"/>
          </p:cNvCxnSpPr>
          <p:nvPr/>
        </p:nvCxnSpPr>
        <p:spPr>
          <a:xfrm>
            <a:off x="6442920" y="2387992"/>
            <a:ext cx="33447" cy="1430216"/>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1" name="Group 162"/>
          <p:cNvGrpSpPr>
            <a:grpSpLocks/>
          </p:cNvGrpSpPr>
          <p:nvPr/>
        </p:nvGrpSpPr>
        <p:grpSpPr bwMode="auto">
          <a:xfrm>
            <a:off x="6392457" y="3744784"/>
            <a:ext cx="562608" cy="442346"/>
            <a:chOff x="1099" y="2792"/>
            <a:chExt cx="356" cy="415"/>
          </a:xfrm>
        </p:grpSpPr>
        <p:grpSp>
          <p:nvGrpSpPr>
            <p:cNvPr id="92" name="Group 163"/>
            <p:cNvGrpSpPr>
              <a:grpSpLocks noChangeAspect="1"/>
            </p:cNvGrpSpPr>
            <p:nvPr/>
          </p:nvGrpSpPr>
          <p:grpSpPr bwMode="auto">
            <a:xfrm>
              <a:off x="1099" y="2827"/>
              <a:ext cx="356" cy="380"/>
              <a:chOff x="3440" y="1592"/>
              <a:chExt cx="601" cy="640"/>
            </a:xfrm>
          </p:grpSpPr>
          <p:grpSp>
            <p:nvGrpSpPr>
              <p:cNvPr id="94" name="Group 164"/>
              <p:cNvGrpSpPr>
                <a:grpSpLocks noChangeAspect="1"/>
              </p:cNvGrpSpPr>
              <p:nvPr/>
            </p:nvGrpSpPr>
            <p:grpSpPr bwMode="auto">
              <a:xfrm>
                <a:off x="3440" y="1592"/>
                <a:ext cx="600" cy="640"/>
                <a:chOff x="2730" y="1778"/>
                <a:chExt cx="600" cy="640"/>
              </a:xfrm>
            </p:grpSpPr>
            <p:grpSp>
              <p:nvGrpSpPr>
                <p:cNvPr id="96" name="Group 165"/>
                <p:cNvGrpSpPr>
                  <a:grpSpLocks noChangeAspect="1"/>
                </p:cNvGrpSpPr>
                <p:nvPr/>
              </p:nvGrpSpPr>
              <p:grpSpPr bwMode="auto">
                <a:xfrm>
                  <a:off x="2730" y="1778"/>
                  <a:ext cx="600" cy="640"/>
                  <a:chOff x="2580" y="1840"/>
                  <a:chExt cx="600" cy="640"/>
                </a:xfrm>
              </p:grpSpPr>
              <p:pic>
                <p:nvPicPr>
                  <p:cNvPr id="98" name="Picture 166" descr="立方体_S_紫"/>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7" descr="立方体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95"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sp>
          <p:nvSpPr>
            <p:cNvPr id="93" name="Text Box 170"/>
            <p:cNvSpPr txBox="1">
              <a:spLocks noChangeArrowheads="1"/>
            </p:cNvSpPr>
            <p:nvPr/>
          </p:nvSpPr>
          <p:spPr bwMode="auto">
            <a:xfrm rot="434625">
              <a:off x="1201" y="2792"/>
              <a:ext cx="117"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700" b="1" i="1" dirty="0">
                <a:cs typeface="Times New Roman" panose="02020603050405020304" pitchFamily="18" charset="0"/>
              </a:endParaRPr>
            </a:p>
          </p:txBody>
        </p:sp>
      </p:grpSp>
      <p:cxnSp>
        <p:nvCxnSpPr>
          <p:cNvPr id="101" name="直線コネクタ 100"/>
          <p:cNvCxnSpPr/>
          <p:nvPr/>
        </p:nvCxnSpPr>
        <p:spPr>
          <a:xfrm>
            <a:off x="6850434" y="6165078"/>
            <a:ext cx="3321377" cy="0"/>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9870900" y="4049703"/>
            <a:ext cx="0" cy="2051050"/>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四角形吹き出し 102"/>
          <p:cNvSpPr/>
          <p:nvPr/>
        </p:nvSpPr>
        <p:spPr>
          <a:xfrm>
            <a:off x="9052380" y="1794895"/>
            <a:ext cx="1607355" cy="2400689"/>
          </a:xfrm>
          <a:prstGeom prst="wedgeRectCallout">
            <a:avLst>
              <a:gd name="adj1" fmla="val 19027"/>
              <a:gd name="adj2" fmla="val 60640"/>
            </a:avLst>
          </a:prstGeom>
          <a:solidFill>
            <a:srgbClr val="002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pic>
        <p:nvPicPr>
          <p:cNvPr id="104" name="図 58" descr="vm.png"/>
          <p:cNvPicPr>
            <a:picLocks noChangeAspect="1"/>
          </p:cNvPicPr>
          <p:nvPr/>
        </p:nvPicPr>
        <p:blipFill>
          <a:blip r:embed="rId4">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9410802" y="1989467"/>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図 58" descr="vm.png"/>
          <p:cNvPicPr>
            <a:picLocks noChangeAspect="1"/>
          </p:cNvPicPr>
          <p:nvPr/>
        </p:nvPicPr>
        <p:blipFill>
          <a:blip r:embed="rId4">
            <a:clrChange>
              <a:clrFrom>
                <a:srgbClr val="FF8040"/>
              </a:clrFrom>
              <a:clrTo>
                <a:srgbClr val="FF8040">
                  <a:alpha val="0"/>
                </a:srgbClr>
              </a:clrTo>
            </a:clrChange>
            <a:extLst>
              <a:ext uri="{28A0092B-C50C-407E-A947-70E740481C1C}">
                <a14:useLocalDpi xmlns:a14="http://schemas.microsoft.com/office/drawing/2010/main" val="0"/>
              </a:ext>
            </a:extLst>
          </a:blip>
          <a:srcRect/>
          <a:stretch>
            <a:fillRect/>
          </a:stretch>
        </p:blipFill>
        <p:spPr bwMode="auto">
          <a:xfrm>
            <a:off x="9900312" y="1989467"/>
            <a:ext cx="465035" cy="39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直線コネクタ 105"/>
          <p:cNvCxnSpPr>
            <a:stCxn id="104" idx="2"/>
            <a:endCxn id="112" idx="7"/>
          </p:cNvCxnSpPr>
          <p:nvPr/>
        </p:nvCxnSpPr>
        <p:spPr>
          <a:xfrm>
            <a:off x="9643320" y="2386610"/>
            <a:ext cx="19626" cy="1432365"/>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8" name="Group 162"/>
          <p:cNvGrpSpPr>
            <a:grpSpLocks/>
          </p:cNvGrpSpPr>
          <p:nvPr/>
        </p:nvGrpSpPr>
        <p:grpSpPr bwMode="auto">
          <a:xfrm>
            <a:off x="9579036" y="3746329"/>
            <a:ext cx="562608" cy="448571"/>
            <a:chOff x="1099" y="2794"/>
            <a:chExt cx="356" cy="413"/>
          </a:xfrm>
        </p:grpSpPr>
        <p:grpSp>
          <p:nvGrpSpPr>
            <p:cNvPr id="109" name="Group 163"/>
            <p:cNvGrpSpPr>
              <a:grpSpLocks noChangeAspect="1"/>
            </p:cNvGrpSpPr>
            <p:nvPr/>
          </p:nvGrpSpPr>
          <p:grpSpPr bwMode="auto">
            <a:xfrm>
              <a:off x="1099" y="2827"/>
              <a:ext cx="356" cy="380"/>
              <a:chOff x="3440" y="1592"/>
              <a:chExt cx="601" cy="640"/>
            </a:xfrm>
          </p:grpSpPr>
          <p:grpSp>
            <p:nvGrpSpPr>
              <p:cNvPr id="111" name="Group 164"/>
              <p:cNvGrpSpPr>
                <a:grpSpLocks noChangeAspect="1"/>
              </p:cNvGrpSpPr>
              <p:nvPr/>
            </p:nvGrpSpPr>
            <p:grpSpPr bwMode="auto">
              <a:xfrm>
                <a:off x="3440" y="1592"/>
                <a:ext cx="600" cy="640"/>
                <a:chOff x="2730" y="1778"/>
                <a:chExt cx="600" cy="640"/>
              </a:xfrm>
            </p:grpSpPr>
            <p:grpSp>
              <p:nvGrpSpPr>
                <p:cNvPr id="113" name="Group 165"/>
                <p:cNvGrpSpPr>
                  <a:grpSpLocks noChangeAspect="1"/>
                </p:cNvGrpSpPr>
                <p:nvPr/>
              </p:nvGrpSpPr>
              <p:grpSpPr bwMode="auto">
                <a:xfrm>
                  <a:off x="2730" y="1778"/>
                  <a:ext cx="600" cy="640"/>
                  <a:chOff x="2580" y="1840"/>
                  <a:chExt cx="600" cy="640"/>
                </a:xfrm>
              </p:grpSpPr>
              <p:pic>
                <p:nvPicPr>
                  <p:cNvPr id="115" name="Picture 166" descr="立方体_S_紫"/>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840"/>
                    <a:ext cx="600" cy="64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67" descr="立方体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 y="2016"/>
                    <a:ext cx="440" cy="430"/>
                  </a:xfrm>
                  <a:prstGeom prst="rect">
                    <a:avLst/>
                  </a:prstGeom>
                  <a:noFill/>
                  <a:extLst>
                    <a:ext uri="{909E8E84-426E-40DD-AFC4-6F175D3DCCD1}">
                      <a14:hiddenFill xmlns:a14="http://schemas.microsoft.com/office/drawing/2010/main">
                        <a:solidFill>
                          <a:srgbClr val="FFFFFF"/>
                        </a:solidFill>
                      </a14:hiddenFill>
                    </a:ext>
                  </a:extLst>
                </p:spPr>
              </p:pic>
            </p:grpSp>
            <p:sp>
              <p:nvSpPr>
                <p:cNvPr id="114" name="Freeform 168"/>
                <p:cNvSpPr>
                  <a:spLocks noChangeAspect="1"/>
                </p:cNvSpPr>
                <p:nvPr/>
              </p:nvSpPr>
              <p:spPr bwMode="auto">
                <a:xfrm>
                  <a:off x="2731" y="1781"/>
                  <a:ext cx="599" cy="635"/>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cs typeface="Times New Roman" panose="02020603050405020304" pitchFamily="18" charset="0"/>
                  </a:endParaRPr>
                </a:p>
              </p:txBody>
            </p:sp>
          </p:grpSp>
          <p:sp>
            <p:nvSpPr>
              <p:cNvPr id="112" name="Freeform 169"/>
              <p:cNvSpPr>
                <a:spLocks noChangeAspect="1"/>
              </p:cNvSpPr>
              <p:nvPr/>
            </p:nvSpPr>
            <p:spPr bwMode="auto">
              <a:xfrm>
                <a:off x="3441" y="1594"/>
                <a:ext cx="600" cy="635"/>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a:cs typeface="Times New Roman" panose="02020603050405020304" pitchFamily="18" charset="0"/>
                </a:endParaRPr>
              </a:p>
            </p:txBody>
          </p:sp>
        </p:grpSp>
        <p:sp>
          <p:nvSpPr>
            <p:cNvPr id="110" name="Text Box 170"/>
            <p:cNvSpPr txBox="1">
              <a:spLocks noChangeArrowheads="1"/>
            </p:cNvSpPr>
            <p:nvPr/>
          </p:nvSpPr>
          <p:spPr bwMode="auto">
            <a:xfrm rot="434625">
              <a:off x="1201" y="2794"/>
              <a:ext cx="117"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700" b="1" i="1" dirty="0">
                <a:cs typeface="Times New Roman" panose="02020603050405020304" pitchFamily="18" charset="0"/>
              </a:endParaRPr>
            </a:p>
          </p:txBody>
        </p:sp>
      </p:grpSp>
      <p:cxnSp>
        <p:nvCxnSpPr>
          <p:cNvPr id="118" name="直線コネクタ 117"/>
          <p:cNvCxnSpPr>
            <a:stCxn id="112" idx="4"/>
          </p:cNvCxnSpPr>
          <p:nvPr/>
        </p:nvCxnSpPr>
        <p:spPr>
          <a:xfrm flipH="1">
            <a:off x="6758336" y="4164904"/>
            <a:ext cx="2822274" cy="2063196"/>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直線コネクタ 118"/>
          <p:cNvCxnSpPr>
            <a:stCxn id="97" idx="5"/>
          </p:cNvCxnSpPr>
          <p:nvPr/>
        </p:nvCxnSpPr>
        <p:spPr>
          <a:xfrm>
            <a:off x="6800389" y="4185863"/>
            <a:ext cx="2990210" cy="1903015"/>
          </a:xfrm>
          <a:prstGeom prst="line">
            <a:avLst/>
          </a:prstGeom>
          <a:ln w="63500">
            <a:solidFill>
              <a:schemeClr val="tx1">
                <a:lumMod val="50000"/>
              </a:schemeClr>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05" idx="2"/>
            <a:endCxn id="112" idx="10"/>
          </p:cNvCxnSpPr>
          <p:nvPr/>
        </p:nvCxnSpPr>
        <p:spPr>
          <a:xfrm>
            <a:off x="10132830" y="2386610"/>
            <a:ext cx="8814" cy="1424911"/>
          </a:xfrm>
          <a:prstGeom prst="line">
            <a:avLst/>
          </a:prstGeom>
          <a:ln w="635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10641470" y="6034881"/>
            <a:ext cx="731538" cy="294302"/>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PF5240</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sp>
        <p:nvSpPr>
          <p:cNvPr id="174" name="テキスト ボックス 173"/>
          <p:cNvSpPr txBox="1"/>
          <p:nvPr/>
        </p:nvSpPr>
        <p:spPr>
          <a:xfrm>
            <a:off x="4982690" y="4206081"/>
            <a:ext cx="827718" cy="592846"/>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Hyper-V</a:t>
            </a:r>
          </a:p>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Host</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sp>
        <p:nvSpPr>
          <p:cNvPr id="175" name="テキスト ボックス 174"/>
          <p:cNvSpPr txBox="1"/>
          <p:nvPr/>
        </p:nvSpPr>
        <p:spPr>
          <a:xfrm>
            <a:off x="10621490" y="4210960"/>
            <a:ext cx="827718" cy="592846"/>
          </a:xfrm>
          <a:prstGeom prst="rect">
            <a:avLst/>
          </a:prstGeom>
          <a:noFill/>
        </p:spPr>
        <p:txBody>
          <a:bodyPr wrap="none" lIns="36000" tIns="36000" rIns="36000" bIns="36000" rtlCol="0">
            <a:spAutoFit/>
          </a:bodyPr>
          <a:lstStyle/>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Hyper-V</a:t>
            </a:r>
          </a:p>
          <a:p>
            <a:pPr>
              <a:lnSpc>
                <a:spcPct val="90000"/>
              </a:lnSpc>
              <a:spcAft>
                <a:spcPts val="600"/>
              </a:spcAft>
            </a:pPr>
            <a:r>
              <a:rPr kumimoji="1" lang="en-US" altLang="ja-JP" sz="1600" dirty="0" smtClean="0">
                <a:gradFill>
                  <a:gsLst>
                    <a:gs pos="2917">
                      <a:schemeClr val="tx1"/>
                    </a:gs>
                    <a:gs pos="30000">
                      <a:schemeClr val="tx1"/>
                    </a:gs>
                  </a:gsLst>
                  <a:lin ang="5400000" scaled="0"/>
                </a:gradFill>
                <a:cs typeface="Times New Roman" panose="02020603050405020304" pitchFamily="18" charset="0"/>
              </a:rPr>
              <a:t>Host</a:t>
            </a:r>
            <a:endParaRPr kumimoji="1" lang="ja-JP" altLang="en-US" sz="1600" dirty="0" err="1" smtClean="0">
              <a:gradFill>
                <a:gsLst>
                  <a:gs pos="2917">
                    <a:schemeClr val="tx1"/>
                  </a:gs>
                  <a:gs pos="30000">
                    <a:schemeClr val="tx1"/>
                  </a:gs>
                </a:gsLst>
                <a:lin ang="5400000" scaled="0"/>
              </a:gradFill>
              <a:cs typeface="Times New Roman" panose="02020603050405020304" pitchFamily="18" charset="0"/>
            </a:endParaRPr>
          </a:p>
        </p:txBody>
      </p:sp>
      <p:sp>
        <p:nvSpPr>
          <p:cNvPr id="176" name="正方形/長方形 175"/>
          <p:cNvSpPr/>
          <p:nvPr/>
        </p:nvSpPr>
        <p:spPr>
          <a:xfrm>
            <a:off x="4775962" y="4600364"/>
            <a:ext cx="7081076" cy="1716944"/>
          </a:xfrm>
          <a:prstGeom prst="rect">
            <a:avLst/>
          </a:prstGeom>
          <a:solidFill>
            <a:srgbClr val="FFFFCC">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bg2">
                    <a:lumMod val="90000"/>
                    <a:lumOff val="10000"/>
                  </a:schemeClr>
                </a:solidFill>
                <a:cs typeface="Times New Roman" panose="02020603050405020304" pitchFamily="18" charset="0"/>
              </a:rPr>
              <a:t>Logical </a:t>
            </a:r>
            <a:r>
              <a:rPr lang="en-US" altLang="ja-JP" b="1" dirty="0" smtClean="0">
                <a:solidFill>
                  <a:schemeClr val="bg2">
                    <a:lumMod val="90000"/>
                    <a:lumOff val="10000"/>
                  </a:schemeClr>
                </a:solidFill>
                <a:cs typeface="Times New Roman" panose="02020603050405020304" pitchFamily="18" charset="0"/>
              </a:rPr>
              <a:t>network</a:t>
            </a:r>
          </a:p>
          <a:p>
            <a:pPr algn="ctr">
              <a:defRPr/>
            </a:pPr>
            <a:endParaRPr lang="en-US" altLang="ja-JP" b="1" dirty="0">
              <a:solidFill>
                <a:srgbClr val="FF0000"/>
              </a:solidFill>
              <a:cs typeface="Times New Roman" panose="02020603050405020304" pitchFamily="18" charset="0"/>
            </a:endParaRPr>
          </a:p>
          <a:p>
            <a:pPr algn="ctr">
              <a:defRPr/>
            </a:pPr>
            <a:endParaRPr lang="en-US" altLang="ja-JP" b="1" dirty="0" smtClean="0">
              <a:solidFill>
                <a:srgbClr val="FF0000"/>
              </a:solidFill>
              <a:cs typeface="Times New Roman" panose="02020603050405020304" pitchFamily="18" charset="0"/>
            </a:endParaRPr>
          </a:p>
          <a:p>
            <a:pPr algn="ctr">
              <a:defRPr/>
            </a:pPr>
            <a:endParaRPr lang="en-US" altLang="ja-JP" b="1" dirty="0">
              <a:solidFill>
                <a:srgbClr val="FF0000"/>
              </a:solidFill>
              <a:cs typeface="Times New Roman" panose="02020603050405020304" pitchFamily="18" charset="0"/>
            </a:endParaRPr>
          </a:p>
          <a:p>
            <a:pPr algn="ctr">
              <a:defRPr/>
            </a:pPr>
            <a:endParaRPr lang="en-US" altLang="ja-JP" dirty="0">
              <a:solidFill>
                <a:schemeClr val="tx1"/>
              </a:solidFill>
              <a:cs typeface="Times New Roman" panose="02020603050405020304" pitchFamily="18" charset="0"/>
            </a:endParaRPr>
          </a:p>
        </p:txBody>
      </p:sp>
      <p:sp>
        <p:nvSpPr>
          <p:cNvPr id="183" name="正方形/長方形 182"/>
          <p:cNvSpPr/>
          <p:nvPr/>
        </p:nvSpPr>
        <p:spPr>
          <a:xfrm>
            <a:off x="4775962" y="2390538"/>
            <a:ext cx="7081075" cy="1001046"/>
          </a:xfrm>
          <a:prstGeom prst="rect">
            <a:avLst/>
          </a:prstGeom>
          <a:solidFill>
            <a:srgbClr val="FFFFCC">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90000"/>
                    <a:lumOff val="10000"/>
                  </a:schemeClr>
                </a:solidFill>
                <a:cs typeface="Times New Roman" panose="02020603050405020304" pitchFamily="18" charset="0"/>
              </a:rPr>
              <a:t>VM network</a:t>
            </a:r>
          </a:p>
          <a:p>
            <a:pPr algn="ctr">
              <a:defRPr/>
            </a:pPr>
            <a:endParaRPr lang="en-US" altLang="ja-JP" b="1" dirty="0">
              <a:solidFill>
                <a:srgbClr val="FF0000"/>
              </a:solidFill>
              <a:cs typeface="Times New Roman" panose="02020603050405020304" pitchFamily="18" charset="0"/>
            </a:endParaRPr>
          </a:p>
          <a:p>
            <a:pPr algn="ctr">
              <a:defRPr/>
            </a:pPr>
            <a:endParaRPr lang="en-US" altLang="ja-JP" dirty="0">
              <a:solidFill>
                <a:schemeClr val="tx1"/>
              </a:solidFill>
              <a:cs typeface="Times New Roman" panose="02020603050405020304" pitchFamily="18" charset="0"/>
            </a:endParaRPr>
          </a:p>
        </p:txBody>
      </p:sp>
      <p:sp>
        <p:nvSpPr>
          <p:cNvPr id="185" name="正方形/長方形 184"/>
          <p:cNvSpPr/>
          <p:nvPr/>
        </p:nvSpPr>
        <p:spPr>
          <a:xfrm>
            <a:off x="5608637" y="2748060"/>
            <a:ext cx="2421609" cy="510778"/>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75000"/>
                    <a:lumOff val="25000"/>
                  </a:schemeClr>
                </a:solidFill>
                <a:cs typeface="Times New Roman" panose="02020603050405020304" pitchFamily="18" charset="0"/>
              </a:rPr>
              <a:t>VM Subnet</a:t>
            </a:r>
            <a:endParaRPr lang="en-US" altLang="ja-JP" dirty="0">
              <a:solidFill>
                <a:schemeClr val="bg2">
                  <a:lumMod val="75000"/>
                  <a:lumOff val="25000"/>
                </a:schemeClr>
              </a:solidFill>
              <a:cs typeface="Times New Roman" panose="02020603050405020304" pitchFamily="18" charset="0"/>
            </a:endParaRPr>
          </a:p>
        </p:txBody>
      </p:sp>
      <p:sp>
        <p:nvSpPr>
          <p:cNvPr id="187" name="正方形/長方形 186"/>
          <p:cNvSpPr/>
          <p:nvPr/>
        </p:nvSpPr>
        <p:spPr>
          <a:xfrm>
            <a:off x="5652954" y="5246570"/>
            <a:ext cx="2421609" cy="898279"/>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75000"/>
                    <a:lumOff val="25000"/>
                  </a:schemeClr>
                </a:solidFill>
                <a:cs typeface="Times New Roman" panose="02020603050405020304" pitchFamily="18" charset="0"/>
              </a:rPr>
              <a:t>Network site</a:t>
            </a:r>
          </a:p>
          <a:p>
            <a:pPr algn="ctr">
              <a:defRPr/>
            </a:pPr>
            <a:endParaRPr lang="en-US" altLang="ja-JP" b="1" dirty="0">
              <a:solidFill>
                <a:schemeClr val="bg2">
                  <a:lumMod val="75000"/>
                  <a:lumOff val="25000"/>
                </a:schemeClr>
              </a:solidFill>
              <a:cs typeface="Times New Roman" panose="02020603050405020304" pitchFamily="18" charset="0"/>
            </a:endParaRPr>
          </a:p>
          <a:p>
            <a:pPr algn="ctr">
              <a:defRPr/>
            </a:pPr>
            <a:endParaRPr lang="en-US" altLang="ja-JP" dirty="0">
              <a:solidFill>
                <a:schemeClr val="bg2">
                  <a:lumMod val="75000"/>
                  <a:lumOff val="25000"/>
                </a:schemeClr>
              </a:solidFill>
              <a:cs typeface="Times New Roman" panose="02020603050405020304" pitchFamily="18" charset="0"/>
            </a:endParaRPr>
          </a:p>
        </p:txBody>
      </p:sp>
      <p:sp>
        <p:nvSpPr>
          <p:cNvPr id="188" name="正方形/長方形 187"/>
          <p:cNvSpPr/>
          <p:nvPr/>
        </p:nvSpPr>
        <p:spPr>
          <a:xfrm>
            <a:off x="5866746" y="5577330"/>
            <a:ext cx="2027892" cy="510778"/>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75000"/>
                    <a:lumOff val="25000"/>
                  </a:schemeClr>
                </a:solidFill>
                <a:cs typeface="Times New Roman" panose="02020603050405020304" pitchFamily="18" charset="0"/>
              </a:rPr>
              <a:t>VLAN-Subnet</a:t>
            </a:r>
            <a:endParaRPr lang="en-US" altLang="ja-JP" dirty="0">
              <a:solidFill>
                <a:schemeClr val="bg2">
                  <a:lumMod val="75000"/>
                  <a:lumOff val="25000"/>
                </a:schemeClr>
              </a:solidFill>
              <a:cs typeface="Times New Roman" panose="02020603050405020304" pitchFamily="18" charset="0"/>
            </a:endParaRPr>
          </a:p>
        </p:txBody>
      </p:sp>
      <p:sp>
        <p:nvSpPr>
          <p:cNvPr id="191" name="正方形/長方形 190"/>
          <p:cNvSpPr/>
          <p:nvPr/>
        </p:nvSpPr>
        <p:spPr>
          <a:xfrm>
            <a:off x="4775962" y="4197051"/>
            <a:ext cx="7081076" cy="402247"/>
          </a:xfrm>
          <a:prstGeom prst="rect">
            <a:avLst/>
          </a:prstGeom>
          <a:solidFill>
            <a:srgbClr val="FFFFCC">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90000"/>
                    <a:lumOff val="10000"/>
                  </a:schemeClr>
                </a:solidFill>
                <a:cs typeface="Times New Roman" panose="02020603050405020304" pitchFamily="18" charset="0"/>
              </a:rPr>
              <a:t>Uplink port</a:t>
            </a:r>
            <a:endParaRPr lang="en-US" altLang="ja-JP" b="1" dirty="0">
              <a:solidFill>
                <a:schemeClr val="bg2">
                  <a:lumMod val="90000"/>
                  <a:lumOff val="10000"/>
                </a:schemeClr>
              </a:solidFill>
              <a:cs typeface="Times New Roman" panose="02020603050405020304" pitchFamily="18" charset="0"/>
            </a:endParaRPr>
          </a:p>
        </p:txBody>
      </p:sp>
      <p:sp>
        <p:nvSpPr>
          <p:cNvPr id="192" name="正方形/長方形 191"/>
          <p:cNvSpPr/>
          <p:nvPr/>
        </p:nvSpPr>
        <p:spPr>
          <a:xfrm>
            <a:off x="4776786" y="1788963"/>
            <a:ext cx="7080251" cy="598196"/>
          </a:xfrm>
          <a:prstGeom prst="rect">
            <a:avLst/>
          </a:prstGeom>
          <a:solidFill>
            <a:srgbClr val="FFFFCC">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90000"/>
                    <a:lumOff val="10000"/>
                  </a:schemeClr>
                </a:solidFill>
                <a:cs typeface="Times New Roman" panose="02020603050405020304" pitchFamily="18" charset="0"/>
              </a:rPr>
              <a:t>VM</a:t>
            </a:r>
            <a:endParaRPr lang="en-US" altLang="ja-JP" b="1" dirty="0">
              <a:solidFill>
                <a:schemeClr val="bg2">
                  <a:lumMod val="90000"/>
                  <a:lumOff val="10000"/>
                </a:schemeClr>
              </a:solidFill>
              <a:cs typeface="Times New Roman" panose="02020603050405020304" pitchFamily="18" charset="0"/>
            </a:endParaRPr>
          </a:p>
        </p:txBody>
      </p:sp>
      <p:sp>
        <p:nvSpPr>
          <p:cNvPr id="193" name="正方形/長方形 192"/>
          <p:cNvSpPr/>
          <p:nvPr/>
        </p:nvSpPr>
        <p:spPr>
          <a:xfrm>
            <a:off x="4776786" y="3391588"/>
            <a:ext cx="7080251" cy="403346"/>
          </a:xfrm>
          <a:prstGeom prst="rect">
            <a:avLst/>
          </a:prstGeom>
          <a:solidFill>
            <a:srgbClr val="FFFFCC">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90000"/>
                    <a:lumOff val="10000"/>
                  </a:schemeClr>
                </a:solidFill>
                <a:cs typeface="Times New Roman" panose="02020603050405020304" pitchFamily="18" charset="0"/>
              </a:rPr>
              <a:t>Virtual port</a:t>
            </a:r>
          </a:p>
        </p:txBody>
      </p:sp>
      <p:sp>
        <p:nvSpPr>
          <p:cNvPr id="197" name="ホームベース 196"/>
          <p:cNvSpPr/>
          <p:nvPr/>
        </p:nvSpPr>
        <p:spPr bwMode="auto">
          <a:xfrm flipH="1">
            <a:off x="1853760" y="21994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Configure HNV Logical NW</a:t>
            </a:r>
          </a:p>
        </p:txBody>
      </p:sp>
      <p:grpSp>
        <p:nvGrpSpPr>
          <p:cNvPr id="208" name="グループ化 207"/>
          <p:cNvGrpSpPr/>
          <p:nvPr/>
        </p:nvGrpSpPr>
        <p:grpSpPr>
          <a:xfrm>
            <a:off x="8074563" y="5444701"/>
            <a:ext cx="2563274" cy="510778"/>
            <a:chOff x="8074563" y="5790187"/>
            <a:chExt cx="2563274" cy="510778"/>
          </a:xfrm>
        </p:grpSpPr>
        <p:sp>
          <p:nvSpPr>
            <p:cNvPr id="189" name="正方形/長方形 188"/>
            <p:cNvSpPr/>
            <p:nvPr/>
          </p:nvSpPr>
          <p:spPr>
            <a:xfrm>
              <a:off x="8420516" y="5790187"/>
              <a:ext cx="2217321" cy="510778"/>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75000"/>
                      <a:lumOff val="25000"/>
                    </a:schemeClr>
                  </a:solidFill>
                  <a:cs typeface="Times New Roman" panose="02020603050405020304" pitchFamily="18" charset="0"/>
                </a:rPr>
                <a:t>IP Pool</a:t>
              </a:r>
              <a:endParaRPr lang="en-US" altLang="ja-JP" dirty="0">
                <a:solidFill>
                  <a:schemeClr val="bg2">
                    <a:lumMod val="75000"/>
                    <a:lumOff val="25000"/>
                  </a:schemeClr>
                </a:solidFill>
                <a:cs typeface="Times New Roman" panose="02020603050405020304" pitchFamily="18" charset="0"/>
              </a:endParaRPr>
            </a:p>
          </p:txBody>
        </p:sp>
        <p:cxnSp>
          <p:nvCxnSpPr>
            <p:cNvPr id="207" name="直線コネクタ 206"/>
            <p:cNvCxnSpPr>
              <a:stCxn id="189" idx="1"/>
              <a:endCxn id="187" idx="3"/>
            </p:cNvCxnSpPr>
            <p:nvPr/>
          </p:nvCxnSpPr>
          <p:spPr>
            <a:xfrm flipH="1" flipV="1">
              <a:off x="8074563" y="6030563"/>
              <a:ext cx="345953" cy="15013"/>
            </a:xfrm>
            <a:prstGeom prst="line">
              <a:avLst/>
            </a:prstGeom>
            <a:ln>
              <a:solidFill>
                <a:schemeClr val="tx2">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1" name="グループ化 210"/>
          <p:cNvGrpSpPr/>
          <p:nvPr/>
        </p:nvGrpSpPr>
        <p:grpSpPr>
          <a:xfrm>
            <a:off x="8030246" y="2754910"/>
            <a:ext cx="2562662" cy="510778"/>
            <a:chOff x="8030246" y="3064771"/>
            <a:chExt cx="2562662" cy="510778"/>
          </a:xfrm>
        </p:grpSpPr>
        <p:sp>
          <p:nvSpPr>
            <p:cNvPr id="186" name="正方形/長方形 185"/>
            <p:cNvSpPr/>
            <p:nvPr/>
          </p:nvSpPr>
          <p:spPr>
            <a:xfrm>
              <a:off x="8375587" y="3064771"/>
              <a:ext cx="2217321" cy="510778"/>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smtClean="0">
                  <a:solidFill>
                    <a:schemeClr val="bg2">
                      <a:lumMod val="75000"/>
                      <a:lumOff val="25000"/>
                    </a:schemeClr>
                  </a:solidFill>
                  <a:cs typeface="Times New Roman" panose="02020603050405020304" pitchFamily="18" charset="0"/>
                </a:rPr>
                <a:t>IP Pool</a:t>
              </a:r>
              <a:endParaRPr lang="en-US" altLang="ja-JP" dirty="0">
                <a:solidFill>
                  <a:schemeClr val="bg2">
                    <a:lumMod val="75000"/>
                    <a:lumOff val="25000"/>
                  </a:schemeClr>
                </a:solidFill>
                <a:cs typeface="Times New Roman" panose="02020603050405020304" pitchFamily="18" charset="0"/>
              </a:endParaRPr>
            </a:p>
          </p:txBody>
        </p:sp>
        <p:cxnSp>
          <p:nvCxnSpPr>
            <p:cNvPr id="210" name="直線コネクタ 209"/>
            <p:cNvCxnSpPr>
              <a:stCxn id="186" idx="1"/>
              <a:endCxn id="185" idx="3"/>
            </p:cNvCxnSpPr>
            <p:nvPr/>
          </p:nvCxnSpPr>
          <p:spPr>
            <a:xfrm flipH="1" flipV="1">
              <a:off x="8030246" y="3302677"/>
              <a:ext cx="345341" cy="17483"/>
            </a:xfrm>
            <a:prstGeom prst="line">
              <a:avLst/>
            </a:prstGeom>
            <a:ln>
              <a:solidFill>
                <a:schemeClr val="tx2">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19" name="ホームベース 218"/>
          <p:cNvSpPr/>
          <p:nvPr/>
        </p:nvSpPr>
        <p:spPr bwMode="auto">
          <a:xfrm rot="20724120" flipH="1">
            <a:off x="6822362" y="3868646"/>
            <a:ext cx="791502" cy="199738"/>
          </a:xfrm>
          <a:prstGeom prst="homePlate">
            <a:avLst/>
          </a:prstGeom>
          <a:gradFill>
            <a:gsLst>
              <a:gs pos="0">
                <a:schemeClr val="accent4">
                  <a:lumMod val="20000"/>
                  <a:lumOff val="80000"/>
                </a:schemeClr>
              </a:gs>
              <a:gs pos="100000">
                <a:srgbClr val="6666FF"/>
              </a:gs>
            </a:gsLst>
            <a:lin ang="5400000" scaled="1"/>
          </a:gra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08000" tIns="0" rIns="10800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400" b="1" dirty="0" smtClean="0">
                <a:gradFill>
                  <a:gsLst>
                    <a:gs pos="0">
                      <a:srgbClr val="FFFFFF"/>
                    </a:gs>
                    <a:gs pos="100000">
                      <a:srgbClr val="FFFFFF"/>
                    </a:gs>
                  </a:gsLst>
                  <a:lin ang="5400000" scaled="0"/>
                </a:gradFill>
                <a:ea typeface="Segoe UI" pitchFamily="34" charset="0"/>
                <a:cs typeface="Times New Roman" panose="02020603050405020304" pitchFamily="18" charset="0"/>
              </a:rPr>
              <a:t>PF1000</a:t>
            </a:r>
            <a:endParaRPr kumimoji="1" lang="ja-JP" altLang="en-US" sz="1400" b="1"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220" name="ホームベース 219"/>
          <p:cNvSpPr/>
          <p:nvPr/>
        </p:nvSpPr>
        <p:spPr bwMode="auto">
          <a:xfrm rot="20724120" flipH="1">
            <a:off x="9989511" y="3867319"/>
            <a:ext cx="791502" cy="199738"/>
          </a:xfrm>
          <a:prstGeom prst="homePlate">
            <a:avLst/>
          </a:prstGeom>
          <a:gradFill>
            <a:gsLst>
              <a:gs pos="0">
                <a:schemeClr val="accent4">
                  <a:lumMod val="20000"/>
                  <a:lumOff val="80000"/>
                </a:schemeClr>
              </a:gs>
              <a:gs pos="100000">
                <a:srgbClr val="6666FF"/>
              </a:gs>
            </a:gsLst>
            <a:lin ang="5400000" scaled="1"/>
          </a:gra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08000" tIns="0" rIns="10800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400" b="1" dirty="0" smtClean="0">
                <a:gradFill>
                  <a:gsLst>
                    <a:gs pos="0">
                      <a:srgbClr val="FFFFFF"/>
                    </a:gs>
                    <a:gs pos="100000">
                      <a:srgbClr val="FFFFFF"/>
                    </a:gs>
                  </a:gsLst>
                  <a:lin ang="5400000" scaled="0"/>
                </a:gradFill>
                <a:ea typeface="Segoe UI" pitchFamily="34" charset="0"/>
                <a:cs typeface="Times New Roman" panose="02020603050405020304" pitchFamily="18" charset="0"/>
              </a:rPr>
              <a:t>PF1000</a:t>
            </a:r>
            <a:endParaRPr kumimoji="1" lang="ja-JP" altLang="en-US" sz="1400" b="1" dirty="0" err="1" smtClean="0">
              <a:gradFill>
                <a:gsLst>
                  <a:gs pos="0">
                    <a:srgbClr val="FFFFFF"/>
                  </a:gs>
                  <a:gs pos="100000">
                    <a:srgbClr val="FFFFFF"/>
                  </a:gs>
                </a:gsLst>
                <a:lin ang="5400000" scaled="0"/>
              </a:gradFill>
              <a:ea typeface="Segoe UI" pitchFamily="34" charset="0"/>
              <a:cs typeface="Times New Roman" panose="02020603050405020304" pitchFamily="18" charset="0"/>
            </a:endParaRPr>
          </a:p>
        </p:txBody>
      </p:sp>
      <p:sp>
        <p:nvSpPr>
          <p:cNvPr id="184" name="正方形/長方形 183"/>
          <p:cNvSpPr/>
          <p:nvPr/>
        </p:nvSpPr>
        <p:spPr>
          <a:xfrm>
            <a:off x="4775964" y="3793854"/>
            <a:ext cx="7081073" cy="403346"/>
          </a:xfrm>
          <a:prstGeom prst="rect">
            <a:avLst/>
          </a:prstGeom>
          <a:solidFill>
            <a:srgbClr val="FFFFCC">
              <a:alpha val="40000"/>
            </a:srgbClr>
          </a:solidFill>
          <a:ln w="1270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bg2">
                    <a:lumMod val="90000"/>
                    <a:lumOff val="10000"/>
                  </a:schemeClr>
                </a:solidFill>
                <a:cs typeface="Times New Roman" panose="02020603050405020304" pitchFamily="18" charset="0"/>
              </a:rPr>
              <a:t>Logical </a:t>
            </a:r>
            <a:r>
              <a:rPr lang="en-US" altLang="ja-JP" b="1" dirty="0" smtClean="0">
                <a:solidFill>
                  <a:schemeClr val="bg2">
                    <a:lumMod val="90000"/>
                    <a:lumOff val="10000"/>
                  </a:schemeClr>
                </a:solidFill>
                <a:cs typeface="Times New Roman" panose="02020603050405020304" pitchFamily="18" charset="0"/>
              </a:rPr>
              <a:t>switch</a:t>
            </a:r>
            <a:endParaRPr lang="en-US" altLang="ja-JP" dirty="0">
              <a:solidFill>
                <a:schemeClr val="bg2">
                  <a:lumMod val="90000"/>
                  <a:lumOff val="10000"/>
                </a:schemeClr>
              </a:solidFill>
              <a:cs typeface="Times New Roman" panose="02020603050405020304" pitchFamily="18" charset="0"/>
            </a:endParaRPr>
          </a:p>
        </p:txBody>
      </p:sp>
      <p:sp>
        <p:nvSpPr>
          <p:cNvPr id="206" name="正方形/長方形 205"/>
          <p:cNvSpPr/>
          <p:nvPr/>
        </p:nvSpPr>
        <p:spPr>
          <a:xfrm>
            <a:off x="9307071" y="3880881"/>
            <a:ext cx="2217321" cy="193118"/>
          </a:xfrm>
          <a:prstGeom prst="rect">
            <a:avLst/>
          </a:prstGeom>
          <a:solidFill>
            <a:srgbClr val="FFFF99">
              <a:alpha val="40000"/>
            </a:srgb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smtClean="0">
                <a:solidFill>
                  <a:schemeClr val="bg2">
                    <a:lumMod val="75000"/>
                    <a:lumOff val="25000"/>
                  </a:schemeClr>
                </a:solidFill>
                <a:cs typeface="Times New Roman" panose="02020603050405020304" pitchFamily="18" charset="0"/>
              </a:rPr>
              <a:t>PF1000</a:t>
            </a:r>
            <a:endParaRPr lang="en-US" altLang="ja-JP" sz="1600" b="1" dirty="0">
              <a:solidFill>
                <a:schemeClr val="bg2">
                  <a:lumMod val="75000"/>
                  <a:lumOff val="25000"/>
                </a:schemeClr>
              </a:solidFill>
              <a:cs typeface="Times New Roman" panose="02020603050405020304" pitchFamily="18" charset="0"/>
            </a:endParaRPr>
          </a:p>
        </p:txBody>
      </p:sp>
      <p:sp>
        <p:nvSpPr>
          <p:cNvPr id="100" name="正方形/長方形 99"/>
          <p:cNvSpPr/>
          <p:nvPr/>
        </p:nvSpPr>
        <p:spPr>
          <a:xfrm>
            <a:off x="350837" y="6240462"/>
            <a:ext cx="4027937" cy="354013"/>
          </a:xfrm>
          <a:prstGeom prst="rect">
            <a:avLst/>
          </a:prstGeom>
          <a:solidFill>
            <a:schemeClr val="bg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ctr">
              <a:defRPr/>
            </a:pPr>
            <a:r>
              <a:rPr lang="en-US" altLang="ja-JP" sz="2000" b="1" dirty="0" smtClean="0">
                <a:solidFill>
                  <a:schemeClr val="tx1"/>
                </a:solidFill>
                <a:cs typeface="Times New Roman" panose="02020603050405020304" pitchFamily="18" charset="0"/>
              </a:rPr>
              <a:t>Path-Control over Fabric Network</a:t>
            </a:r>
            <a:endParaRPr lang="ja-JP" altLang="en-US" sz="2000" b="1" dirty="0">
              <a:solidFill>
                <a:schemeClr val="tx1"/>
              </a:solidFill>
              <a:cs typeface="Times New Roman" panose="02020603050405020304" pitchFamily="18" charset="0"/>
            </a:endParaRPr>
          </a:p>
        </p:txBody>
      </p:sp>
      <p:sp>
        <p:nvSpPr>
          <p:cNvPr id="134" name="ホームベース 196"/>
          <p:cNvSpPr/>
          <p:nvPr/>
        </p:nvSpPr>
        <p:spPr bwMode="auto">
          <a:xfrm flipH="1">
            <a:off x="1840673" y="1820862"/>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Add Network Service</a:t>
            </a:r>
          </a:p>
        </p:txBody>
      </p:sp>
      <p:sp>
        <p:nvSpPr>
          <p:cNvPr id="135" name="ホームベース 196"/>
          <p:cNvSpPr/>
          <p:nvPr/>
        </p:nvSpPr>
        <p:spPr bwMode="auto">
          <a:xfrm flipH="1">
            <a:off x="1853760" y="25804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IP Pool</a:t>
            </a:r>
          </a:p>
        </p:txBody>
      </p:sp>
      <p:sp>
        <p:nvSpPr>
          <p:cNvPr id="136" name="ホームベース 196"/>
          <p:cNvSpPr/>
          <p:nvPr/>
        </p:nvSpPr>
        <p:spPr bwMode="auto">
          <a:xfrm flipH="1">
            <a:off x="1853760" y="29614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Port Profile</a:t>
            </a:r>
          </a:p>
        </p:txBody>
      </p:sp>
      <p:sp>
        <p:nvSpPr>
          <p:cNvPr id="137" name="ホームベース 196"/>
          <p:cNvSpPr/>
          <p:nvPr/>
        </p:nvSpPr>
        <p:spPr bwMode="auto">
          <a:xfrm flipH="1">
            <a:off x="1853760" y="33424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Logical Switch</a:t>
            </a:r>
          </a:p>
        </p:txBody>
      </p:sp>
      <p:sp>
        <p:nvSpPr>
          <p:cNvPr id="138" name="ホームベース 196"/>
          <p:cNvSpPr/>
          <p:nvPr/>
        </p:nvSpPr>
        <p:spPr bwMode="auto">
          <a:xfrm flipH="1">
            <a:off x="1811724" y="4637850"/>
            <a:ext cx="2548764" cy="307212"/>
          </a:xfrm>
          <a:prstGeom prst="homePlate">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Configure Virtual Switches</a:t>
            </a:r>
          </a:p>
        </p:txBody>
      </p:sp>
      <p:sp>
        <p:nvSpPr>
          <p:cNvPr id="139" name="ホームベース 196"/>
          <p:cNvSpPr/>
          <p:nvPr/>
        </p:nvSpPr>
        <p:spPr bwMode="auto">
          <a:xfrm flipH="1">
            <a:off x="1798637" y="4259262"/>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Virtual Switches</a:t>
            </a:r>
          </a:p>
        </p:txBody>
      </p:sp>
      <p:sp>
        <p:nvSpPr>
          <p:cNvPr id="140" name="ホームベース 196"/>
          <p:cNvSpPr/>
          <p:nvPr/>
        </p:nvSpPr>
        <p:spPr bwMode="auto">
          <a:xfrm flipH="1">
            <a:off x="1811724" y="50188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VM Networks</a:t>
            </a:r>
          </a:p>
        </p:txBody>
      </p:sp>
      <p:sp>
        <p:nvSpPr>
          <p:cNvPr id="141" name="ホームベース 196"/>
          <p:cNvSpPr/>
          <p:nvPr/>
        </p:nvSpPr>
        <p:spPr bwMode="auto">
          <a:xfrm flipH="1">
            <a:off x="1811724" y="53998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Create IP Pools</a:t>
            </a:r>
          </a:p>
        </p:txBody>
      </p:sp>
      <p:sp>
        <p:nvSpPr>
          <p:cNvPr id="142" name="ホームベース 196"/>
          <p:cNvSpPr/>
          <p:nvPr/>
        </p:nvSpPr>
        <p:spPr bwMode="auto">
          <a:xfrm flipH="1">
            <a:off x="1811724" y="5780850"/>
            <a:ext cx="2548764" cy="307212"/>
          </a:xfrm>
          <a:prstGeom prst="homePlate">
            <a:avLst/>
          </a:prstGeom>
          <a:solidFill>
            <a:schemeClr val="accent6">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72000" tIns="36000" rIns="72000" bIns="3600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smtClean="0">
                <a:gradFill>
                  <a:gsLst>
                    <a:gs pos="0">
                      <a:srgbClr val="FFFFFF"/>
                    </a:gs>
                    <a:gs pos="100000">
                      <a:srgbClr val="FFFFFF"/>
                    </a:gs>
                  </a:gsLst>
                  <a:lin ang="5400000" scaled="0"/>
                </a:gradFill>
                <a:ea typeface="Segoe UI" pitchFamily="34" charset="0"/>
                <a:cs typeface="Times New Roman" panose="02020603050405020304" pitchFamily="18" charset="0"/>
              </a:rPr>
              <a:t>Connect VMs to VM NWs</a:t>
            </a:r>
          </a:p>
        </p:txBody>
      </p:sp>
    </p:spTree>
    <p:extLst>
      <p:ext uri="{BB962C8B-B14F-4D97-AF65-F5344CB8AC3E}">
        <p14:creationId xmlns:p14="http://schemas.microsoft.com/office/powerpoint/2010/main" val="1522848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wipe(left)">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wipe(left)">
                                      <p:cBhvr>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wipe(left)">
                                      <p:cBhvr>
                                        <p:cTn id="22" dur="500"/>
                                        <p:tgtEl>
                                          <p:spTgt spid="2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left)">
                                      <p:cBhvr>
                                        <p:cTn id="27" dur="500"/>
                                        <p:tgtEl>
                                          <p:spTgt spid="18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wipe(left)">
                                      <p:cBhvr>
                                        <p:cTn id="31" dur="500"/>
                                        <p:tgtEl>
                                          <p:spTgt spid="2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wipe(left)">
                                      <p:cBhvr>
                                        <p:cTn id="39" dur="500"/>
                                        <p:tgtEl>
                                          <p:spTgt spid="1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3"/>
                                        </p:tgtEl>
                                        <p:attrNameLst>
                                          <p:attrName>style.visibility</p:attrName>
                                        </p:attrNameLst>
                                      </p:cBhvr>
                                      <p:to>
                                        <p:strVal val="visible"/>
                                      </p:to>
                                    </p:set>
                                    <p:animEffect transition="in" filter="wipe(left)">
                                      <p:cBhvr>
                                        <p:cTn id="44" dur="500"/>
                                        <p:tgtEl>
                                          <p:spTgt spid="18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5"/>
                                        </p:tgtEl>
                                        <p:attrNameLst>
                                          <p:attrName>style.visibility</p:attrName>
                                        </p:attrNameLst>
                                      </p:cBhvr>
                                      <p:to>
                                        <p:strVal val="visible"/>
                                      </p:to>
                                    </p:set>
                                    <p:animEffect transition="in" filter="wipe(left)">
                                      <p:cBhvr>
                                        <p:cTn id="49" dur="500"/>
                                        <p:tgtEl>
                                          <p:spTgt spid="18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wipe(left)">
                                      <p:cBhvr>
                                        <p:cTn id="54" dur="500"/>
                                        <p:tgtEl>
                                          <p:spTgt spid="2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2"/>
                                        </p:tgtEl>
                                        <p:attrNameLst>
                                          <p:attrName>style.visibility</p:attrName>
                                        </p:attrNameLst>
                                      </p:cBhvr>
                                      <p:to>
                                        <p:strVal val="visible"/>
                                      </p:to>
                                    </p:set>
                                    <p:animEffect transition="in" filter="wipe(left)">
                                      <p:cBhvr>
                                        <p:cTn id="59"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3" grpId="0" animBg="1"/>
      <p:bldP spid="185" grpId="0" animBg="1"/>
      <p:bldP spid="187" grpId="0" animBg="1"/>
      <p:bldP spid="188" grpId="0" animBg="1"/>
      <p:bldP spid="191" grpId="0" animBg="1"/>
      <p:bldP spid="192" grpId="0" animBg="1"/>
      <p:bldP spid="193" grpId="0" animBg="1"/>
      <p:bldP spid="184" grpId="0" animBg="1"/>
      <p:bldP spid="2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ProgrammableFlow Virtual Switch PF1000</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089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237262"/>
          </a:xfrm>
        </p:spPr>
        <p:txBody>
          <a:bodyPr/>
          <a:lstStyle/>
          <a:p>
            <a:pPr lvl="0">
              <a:spcBef>
                <a:spcPts val="2400"/>
              </a:spcBef>
            </a:pPr>
            <a:r>
              <a:rPr lang="en-US" sz="3800" dirty="0" smtClean="0">
                <a:gradFill>
                  <a:gsLst>
                    <a:gs pos="1250">
                      <a:schemeClr val="tx1"/>
                    </a:gs>
                    <a:gs pos="100000">
                      <a:schemeClr val="tx1"/>
                    </a:gs>
                  </a:gsLst>
                  <a:lin ang="5400000" scaled="0"/>
                </a:gradFill>
              </a:rPr>
              <a:t>DCIM-B315 Cloud Optimized Networking in Windows Server 2012 R2</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564800"/>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DCIM-B378 Converged Networking for Windows Server 2012 R2 Hyper-V</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67028" y="40054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DCIM-B344 Network Tuning for Specific Workloads</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67028" y="529167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Find us at the TechExpo hall</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41856611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Extend Datacenter Networking with Partner Solutions</a:t>
            </a:r>
            <a:endParaRPr lang="en-US" sz="4800" dirty="0"/>
          </a:p>
        </p:txBody>
      </p:sp>
      <p:sp>
        <p:nvSpPr>
          <p:cNvPr id="3" name="Text Placeholder 2"/>
          <p:cNvSpPr>
            <a:spLocks noGrp="1"/>
          </p:cNvSpPr>
          <p:nvPr>
            <p:ph type="body" sz="quarter" idx="14"/>
          </p:nvPr>
        </p:nvSpPr>
        <p:spPr/>
        <p:txBody>
          <a:bodyPr/>
          <a:lstStyle/>
          <a:p>
            <a:r>
              <a:rPr lang="en-US" dirty="0" smtClean="0"/>
              <a:t>Bob Combs</a:t>
            </a:r>
            <a:endParaRPr lang="en-US" dirty="0"/>
          </a:p>
        </p:txBody>
      </p:sp>
      <p:sp>
        <p:nvSpPr>
          <p:cNvPr id="4" name="Text Placeholder 3"/>
          <p:cNvSpPr>
            <a:spLocks noGrp="1"/>
          </p:cNvSpPr>
          <p:nvPr>
            <p:ph type="body" sz="quarter" idx="15"/>
          </p:nvPr>
        </p:nvSpPr>
        <p:spPr/>
        <p:txBody>
          <a:bodyPr/>
          <a:lstStyle/>
          <a:p>
            <a:r>
              <a:rPr lang="en-US" dirty="0" smtClean="0"/>
              <a:t>DCIM-B314</a:t>
            </a:r>
            <a:endParaRPr lang="en-US" dirty="0"/>
          </a:p>
        </p:txBody>
      </p:sp>
    </p:spTree>
    <p:extLst>
      <p:ext uri="{BB962C8B-B14F-4D97-AF65-F5344CB8AC3E}">
        <p14:creationId xmlns:p14="http://schemas.microsoft.com/office/powerpoint/2010/main" val="1932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a:xfrm>
            <a:off x="274639" y="1973262"/>
            <a:ext cx="5486400" cy="2731168"/>
          </a:xfrm>
        </p:spPr>
        <p:txBody>
          <a:bodyPr/>
          <a:lstStyle/>
          <a:p>
            <a:r>
              <a:rPr lang="en-US" dirty="0" smtClean="0"/>
              <a:t>Cisco</a:t>
            </a:r>
            <a:br>
              <a:rPr lang="en-US" dirty="0" smtClean="0"/>
            </a:br>
            <a:r>
              <a:rPr lang="en-US" dirty="0" smtClean="0"/>
              <a:t>Nexus 1000V for Hyper-V</a:t>
            </a:r>
            <a:endParaRPr lang="en-US" dirty="0"/>
          </a:p>
        </p:txBody>
      </p:sp>
      <p:sp>
        <p:nvSpPr>
          <p:cNvPr id="4" name="Text Placeholder 3"/>
          <p:cNvSpPr>
            <a:spLocks noGrp="1"/>
          </p:cNvSpPr>
          <p:nvPr>
            <p:ph type="body" sz="quarter" idx="14"/>
          </p:nvPr>
        </p:nvSpPr>
        <p:spPr>
          <a:xfrm>
            <a:off x="276272" y="4716462"/>
            <a:ext cx="5485039" cy="914399"/>
          </a:xfrm>
        </p:spPr>
        <p:txBody>
          <a:bodyPr/>
          <a:lstStyle/>
          <a:p>
            <a:r>
              <a:rPr lang="en-US" dirty="0" smtClean="0"/>
              <a:t>Sujit Khale</a:t>
            </a:r>
          </a:p>
          <a:p>
            <a:r>
              <a:rPr lang="en-US" dirty="0" smtClean="0"/>
              <a:t>Technical Leader  </a:t>
            </a:r>
          </a:p>
          <a:p>
            <a:r>
              <a:rPr lang="en-US" dirty="0" smtClean="0"/>
              <a:t>Cisco</a:t>
            </a:r>
            <a:endParaRPr lang="en-US" dirty="0"/>
          </a:p>
        </p:txBody>
      </p:sp>
    </p:spTree>
    <p:extLst>
      <p:ext uri="{BB962C8B-B14F-4D97-AF65-F5344CB8AC3E}">
        <p14:creationId xmlns:p14="http://schemas.microsoft.com/office/powerpoint/2010/main" val="30749989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343" y="0"/>
            <a:ext cx="11016377" cy="854886"/>
          </a:xfrm>
        </p:spPr>
        <p:txBody>
          <a:bodyPr/>
          <a:lstStyle/>
          <a:p>
            <a:r>
              <a:rPr lang="en-US" dirty="0" smtClean="0">
                <a:solidFill>
                  <a:schemeClr val="tx1"/>
                </a:solidFill>
              </a:rPr>
              <a:t>Nexus 1000V Architecture </a:t>
            </a:r>
            <a:br>
              <a:rPr lang="en-US" dirty="0" smtClean="0">
                <a:solidFill>
                  <a:schemeClr val="tx1"/>
                </a:solidFill>
              </a:rPr>
            </a:br>
            <a:r>
              <a:rPr lang="en-US" sz="3200" dirty="0">
                <a:solidFill>
                  <a:schemeClr val="tx1"/>
                </a:solidFill>
              </a:rPr>
              <a:t>Respects DC Operational Model for </a:t>
            </a:r>
            <a:r>
              <a:rPr lang="en-US" sz="3200" dirty="0" err="1">
                <a:solidFill>
                  <a:schemeClr val="tx1"/>
                </a:solidFill>
              </a:rPr>
              <a:t>P</a:t>
            </a:r>
            <a:r>
              <a:rPr lang="en-US" sz="3200" dirty="0" err="1">
                <a:solidFill>
                  <a:schemeClr val="tx1"/>
                </a:solidFill>
                <a:sym typeface="Wingdings" pitchFamily="2" charset="2"/>
              </a:rPr>
              <a:t>V</a:t>
            </a:r>
            <a:endParaRPr lang="en-US" sz="3200" dirty="0">
              <a:solidFill>
                <a:schemeClr val="tx1"/>
              </a:solidFill>
            </a:endParaRPr>
          </a:p>
        </p:txBody>
      </p:sp>
      <p:sp>
        <p:nvSpPr>
          <p:cNvPr id="194" name="Rectangle 193"/>
          <p:cNvSpPr/>
          <p:nvPr/>
        </p:nvSpPr>
        <p:spPr bwMode="auto">
          <a:xfrm>
            <a:off x="6470941" y="1690694"/>
            <a:ext cx="3575329" cy="1877549"/>
          </a:xfrm>
          <a:prstGeom prst="rect">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lIns="111680" tIns="55838" rIns="111680" bIns="55838" anchor="ctr"/>
          <a:lstStyle/>
          <a:p>
            <a:pPr marL="166224" indent="-10794" algn="ctr" defTabSz="1107437">
              <a:spcAft>
                <a:spcPct val="30000"/>
              </a:spcAft>
              <a:defRPr/>
            </a:pPr>
            <a:endParaRPr lang="en-US" sz="2448" kern="0" dirty="0">
              <a:solidFill>
                <a:srgbClr val="FFFFFF"/>
              </a:solidFill>
              <a:latin typeface="Arial"/>
              <a:ea typeface="ＭＳ Ｐゴシック" charset="-128"/>
              <a:cs typeface="ＭＳ Ｐゴシック" charset="-128"/>
            </a:endParaRPr>
          </a:p>
        </p:txBody>
      </p:sp>
      <p:grpSp>
        <p:nvGrpSpPr>
          <p:cNvPr id="3" name="Group 61"/>
          <p:cNvGrpSpPr/>
          <p:nvPr/>
        </p:nvGrpSpPr>
        <p:grpSpPr>
          <a:xfrm>
            <a:off x="3238307" y="3199349"/>
            <a:ext cx="8552348" cy="2901999"/>
            <a:chOff x="2380890" y="3136900"/>
            <a:chExt cx="6288448" cy="2845356"/>
          </a:xfrm>
        </p:grpSpPr>
        <p:sp>
          <p:nvSpPr>
            <p:cNvPr id="196" name="Trapezoid 195"/>
            <p:cNvSpPr/>
            <p:nvPr/>
          </p:nvSpPr>
          <p:spPr>
            <a:xfrm rot="16200000">
              <a:off x="2967487" y="2550303"/>
              <a:ext cx="1880558" cy="3053751"/>
            </a:xfrm>
            <a:prstGeom prst="trapezoid">
              <a:avLst>
                <a:gd name="adj" fmla="val 20413"/>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lin ang="0" scaled="1"/>
              <a:tileRect/>
            </a:gradFill>
            <a:ln w="9525" cap="flat" cmpd="sng" algn="ctr">
              <a:noFill/>
              <a:prstDash val="solid"/>
              <a:round/>
              <a:headEnd type="none" w="med" len="med"/>
              <a:tailEnd type="none" w="med" len="med"/>
            </a:ln>
            <a:effectLst/>
          </p:spPr>
          <p:txBody>
            <a:bodyPr lIns="62819" tIns="31409" rIns="62819" bIns="31409"/>
            <a:lstStyle/>
            <a:p>
              <a:pPr defTabSz="1243437" eaLnBrk="0" hangingPunct="0">
                <a:defRPr/>
              </a:pPr>
              <a:endParaRPr lang="en-US" sz="2448" b="1" kern="0" dirty="0">
                <a:solidFill>
                  <a:srgbClr val="000000"/>
                </a:solidFill>
                <a:effectLst>
                  <a:outerShdw blurRad="38100" dist="38100" dir="2700000" algn="tl">
                    <a:srgbClr val="FFFFFF"/>
                  </a:outerShdw>
                </a:effectLst>
                <a:ea typeface="ＭＳ Ｐゴシック" pitchFamily="34" charset="-128"/>
              </a:endParaRPr>
            </a:p>
          </p:txBody>
        </p:sp>
        <p:cxnSp>
          <p:nvCxnSpPr>
            <p:cNvPr id="197" name="Straight Connector 196"/>
            <p:cNvCxnSpPr/>
            <p:nvPr/>
          </p:nvCxnSpPr>
          <p:spPr>
            <a:xfrm rot="5400000">
              <a:off x="5335436" y="4981754"/>
              <a:ext cx="1544128" cy="1588"/>
            </a:xfrm>
            <a:prstGeom prst="line">
              <a:avLst/>
            </a:prstGeom>
            <a:noFill/>
            <a:ln w="19050">
              <a:solidFill>
                <a:srgbClr val="FFFFFF">
                  <a:lumMod val="50000"/>
                </a:srgbClr>
              </a:solidFill>
              <a:round/>
              <a:headEnd/>
              <a:tailEnd/>
            </a:ln>
          </p:spPr>
        </p:cxnSp>
        <p:sp>
          <p:nvSpPr>
            <p:cNvPr id="198" name="Line 11"/>
            <p:cNvSpPr>
              <a:spLocks noChangeShapeType="1"/>
            </p:cNvSpPr>
            <p:nvPr/>
          </p:nvSpPr>
          <p:spPr bwMode="auto">
            <a:xfrm flipH="1" flipV="1">
              <a:off x="7081001" y="4476449"/>
              <a:ext cx="731655" cy="754938"/>
            </a:xfrm>
            <a:prstGeom prst="line">
              <a:avLst/>
            </a:prstGeom>
            <a:noFill/>
            <a:ln w="19050">
              <a:solidFill>
                <a:srgbClr val="FFFFFF">
                  <a:lumMod val="50000"/>
                </a:srgbClr>
              </a:solidFill>
              <a:round/>
              <a:headEnd/>
              <a:tailEnd/>
            </a:ln>
          </p:spPr>
          <p:txBody>
            <a:bodyPr wrap="square" lIns="62819" tIns="31409" rIns="62819" bIns="31409" anchor="ctr">
              <a:spAutoFit/>
            </a:bodyPr>
            <a:lstStyle/>
            <a:p>
              <a:pPr defTabSz="1243437">
                <a:defRPr/>
              </a:pPr>
              <a:endParaRPr lang="en-US" sz="2448" kern="0" dirty="0">
                <a:solidFill>
                  <a:sysClr val="windowText" lastClr="000000"/>
                </a:solidFill>
              </a:endParaRPr>
            </a:p>
          </p:txBody>
        </p:sp>
        <p:sp>
          <p:nvSpPr>
            <p:cNvPr id="199" name="Line 11"/>
            <p:cNvSpPr>
              <a:spLocks noChangeShapeType="1"/>
            </p:cNvSpPr>
            <p:nvPr/>
          </p:nvSpPr>
          <p:spPr bwMode="auto">
            <a:xfrm flipV="1">
              <a:off x="4392435" y="4505204"/>
              <a:ext cx="731655" cy="754938"/>
            </a:xfrm>
            <a:prstGeom prst="line">
              <a:avLst/>
            </a:prstGeom>
            <a:noFill/>
            <a:ln w="19050">
              <a:solidFill>
                <a:srgbClr val="FFFFFF">
                  <a:lumMod val="50000"/>
                </a:srgbClr>
              </a:solidFill>
              <a:round/>
              <a:headEnd/>
              <a:tailEnd/>
            </a:ln>
          </p:spPr>
          <p:txBody>
            <a:bodyPr wrap="square" lIns="62819" tIns="31409" rIns="62819" bIns="31409" anchor="ctr">
              <a:spAutoFit/>
            </a:bodyPr>
            <a:lstStyle/>
            <a:p>
              <a:pPr defTabSz="1243437">
                <a:defRPr/>
              </a:pPr>
              <a:endParaRPr lang="en-US" sz="2448" kern="0" dirty="0">
                <a:solidFill>
                  <a:sysClr val="windowText" lastClr="000000"/>
                </a:solidFill>
              </a:endParaRPr>
            </a:p>
          </p:txBody>
        </p:sp>
        <p:pic>
          <p:nvPicPr>
            <p:cNvPr id="200" name="Picture 27" descr="ICON_Cloud_Q308"/>
            <p:cNvPicPr>
              <a:picLocks noChangeAspect="1" noChangeArrowheads="1"/>
            </p:cNvPicPr>
            <p:nvPr/>
          </p:nvPicPr>
          <p:blipFill>
            <a:blip r:embed="rId3" cstate="screen"/>
            <a:srcRect/>
            <a:stretch>
              <a:fillRect/>
            </a:stretch>
          </p:blipFill>
          <p:spPr bwMode="auto">
            <a:xfrm>
              <a:off x="4856630" y="3233468"/>
              <a:ext cx="2553494" cy="1624720"/>
            </a:xfrm>
            <a:prstGeom prst="rect">
              <a:avLst/>
            </a:prstGeom>
            <a:noFill/>
            <a:ln w="9525">
              <a:noFill/>
              <a:miter lim="800000"/>
              <a:headEnd/>
              <a:tailEnd/>
            </a:ln>
          </p:spPr>
        </p:pic>
        <p:sp>
          <p:nvSpPr>
            <p:cNvPr id="201" name="Rounded Rectangle 200"/>
            <p:cNvSpPr/>
            <p:nvPr/>
          </p:nvSpPr>
          <p:spPr bwMode="auto">
            <a:xfrm>
              <a:off x="5365204" y="5005864"/>
              <a:ext cx="1495462" cy="970671"/>
            </a:xfrm>
            <a:prstGeom prst="roundRect">
              <a:avLst>
                <a:gd name="adj" fmla="val 7528"/>
              </a:avLst>
            </a:prstGeom>
            <a:solidFill>
              <a:srgbClr val="FFFFFF">
                <a:lumMod val="85000"/>
              </a:srgbClr>
            </a:solidFill>
            <a:ln w="9525" cap="flat" cmpd="sng" algn="ctr">
              <a:solidFill>
                <a:srgbClr val="FFFFFF"/>
              </a:solidFill>
              <a:prstDash val="solid"/>
              <a:round/>
              <a:headEnd type="none" w="med" len="med"/>
              <a:tailEnd type="none" w="med" len="med"/>
            </a:ln>
            <a:effectLst/>
          </p:spPr>
          <p:txBody>
            <a:bodyPr lIns="62819" tIns="31409" rIns="62819" bIns="69945" anchor="b"/>
            <a:lstStyle/>
            <a:p>
              <a:pPr algn="ctr" defTabSz="1243437">
                <a:defRPr/>
              </a:pPr>
              <a:r>
                <a:rPr lang="en-US" sz="1453" b="1" kern="0" dirty="0">
                  <a:solidFill>
                    <a:srgbClr val="515151"/>
                  </a:solidFill>
                  <a:ea typeface="MS PGothic" pitchFamily="34" charset="-128"/>
                </a:rPr>
                <a:t>                </a:t>
              </a:r>
            </a:p>
          </p:txBody>
        </p:sp>
        <p:sp>
          <p:nvSpPr>
            <p:cNvPr id="202" name="Rounded Rectangle 201"/>
            <p:cNvSpPr/>
            <p:nvPr/>
          </p:nvSpPr>
          <p:spPr bwMode="auto">
            <a:xfrm>
              <a:off x="7173876" y="5005864"/>
              <a:ext cx="1495462" cy="970671"/>
            </a:xfrm>
            <a:prstGeom prst="roundRect">
              <a:avLst>
                <a:gd name="adj" fmla="val 7528"/>
              </a:avLst>
            </a:prstGeom>
            <a:solidFill>
              <a:srgbClr val="FFFFFF">
                <a:lumMod val="85000"/>
              </a:srgbClr>
            </a:solidFill>
            <a:ln w="9525" cap="flat" cmpd="sng" algn="ctr">
              <a:solidFill>
                <a:srgbClr val="FFFFFF"/>
              </a:solidFill>
              <a:prstDash val="solid"/>
              <a:round/>
              <a:headEnd type="none" w="med" len="med"/>
              <a:tailEnd type="none" w="med" len="med"/>
            </a:ln>
            <a:effectLst/>
          </p:spPr>
          <p:txBody>
            <a:bodyPr lIns="62819" tIns="31409" rIns="62819" bIns="69945" anchor="b"/>
            <a:lstStyle/>
            <a:p>
              <a:pPr algn="ctr" defTabSz="1243437">
                <a:defRPr/>
              </a:pPr>
              <a:r>
                <a:rPr lang="en-US" sz="1453" b="1" kern="0" dirty="0">
                  <a:solidFill>
                    <a:srgbClr val="515151"/>
                  </a:solidFill>
                  <a:ea typeface="MS PGothic" pitchFamily="34" charset="-128"/>
                </a:rPr>
                <a:t>                </a:t>
              </a:r>
            </a:p>
          </p:txBody>
        </p:sp>
        <p:sp>
          <p:nvSpPr>
            <p:cNvPr id="203" name="Rounded Rectangle 202"/>
            <p:cNvSpPr/>
            <p:nvPr/>
          </p:nvSpPr>
          <p:spPr bwMode="auto">
            <a:xfrm>
              <a:off x="3542154" y="5005864"/>
              <a:ext cx="1495462" cy="970671"/>
            </a:xfrm>
            <a:prstGeom prst="roundRect">
              <a:avLst>
                <a:gd name="adj" fmla="val 7528"/>
              </a:avLst>
            </a:prstGeom>
            <a:solidFill>
              <a:srgbClr val="FFFFFF">
                <a:lumMod val="85000"/>
              </a:srgbClr>
            </a:solidFill>
            <a:ln w="9525" cap="flat" cmpd="sng" algn="ctr">
              <a:solidFill>
                <a:srgbClr val="FFFFFF"/>
              </a:solidFill>
              <a:prstDash val="solid"/>
              <a:round/>
              <a:headEnd type="none" w="med" len="med"/>
              <a:tailEnd type="none" w="med" len="med"/>
            </a:ln>
            <a:effectLst/>
          </p:spPr>
          <p:txBody>
            <a:bodyPr lIns="62819" tIns="31409" rIns="62819" bIns="69945" anchor="b"/>
            <a:lstStyle/>
            <a:p>
              <a:pPr algn="ctr" defTabSz="1243437">
                <a:defRPr/>
              </a:pPr>
              <a:r>
                <a:rPr lang="en-US" sz="1453" b="1" kern="0" dirty="0">
                  <a:solidFill>
                    <a:srgbClr val="515151"/>
                  </a:solidFill>
                  <a:ea typeface="MS PGothic" pitchFamily="34" charset="-128"/>
                </a:rPr>
                <a:t>                </a:t>
              </a:r>
            </a:p>
          </p:txBody>
        </p:sp>
        <p:sp>
          <p:nvSpPr>
            <p:cNvPr id="204" name="TextBox 203"/>
            <p:cNvSpPr txBox="1"/>
            <p:nvPr/>
          </p:nvSpPr>
          <p:spPr>
            <a:xfrm>
              <a:off x="4140753" y="5649430"/>
              <a:ext cx="853593" cy="332826"/>
            </a:xfrm>
            <a:prstGeom prst="rect">
              <a:avLst/>
            </a:prstGeom>
            <a:noFill/>
          </p:spPr>
          <p:txBody>
            <a:bodyPr wrap="none" rtlCol="0">
              <a:spAutoFit/>
            </a:bodyPr>
            <a:lstStyle/>
            <a:p>
              <a:pPr defTabSz="1243437">
                <a:defRPr/>
              </a:pPr>
              <a:r>
                <a:rPr lang="en-US" sz="1606" kern="0" dirty="0">
                  <a:solidFill>
                    <a:srgbClr val="515151"/>
                  </a:solidFill>
                </a:rPr>
                <a:t>Hypervisor</a:t>
              </a:r>
            </a:p>
          </p:txBody>
        </p:sp>
        <p:sp>
          <p:nvSpPr>
            <p:cNvPr id="205" name="TextBox 204"/>
            <p:cNvSpPr txBox="1"/>
            <p:nvPr/>
          </p:nvSpPr>
          <p:spPr>
            <a:xfrm>
              <a:off x="5963803" y="5649430"/>
              <a:ext cx="853593" cy="332826"/>
            </a:xfrm>
            <a:prstGeom prst="rect">
              <a:avLst/>
            </a:prstGeom>
            <a:noFill/>
          </p:spPr>
          <p:txBody>
            <a:bodyPr wrap="none" rtlCol="0">
              <a:spAutoFit/>
            </a:bodyPr>
            <a:lstStyle/>
            <a:p>
              <a:pPr defTabSz="1243437">
                <a:defRPr/>
              </a:pPr>
              <a:r>
                <a:rPr lang="en-US" sz="1606" kern="0" dirty="0">
                  <a:solidFill>
                    <a:srgbClr val="515151"/>
                  </a:solidFill>
                </a:rPr>
                <a:t>Hypervisor</a:t>
              </a:r>
            </a:p>
          </p:txBody>
        </p:sp>
        <p:sp>
          <p:nvSpPr>
            <p:cNvPr id="206" name="TextBox 205"/>
            <p:cNvSpPr txBox="1"/>
            <p:nvPr/>
          </p:nvSpPr>
          <p:spPr>
            <a:xfrm>
              <a:off x="7753425" y="5649430"/>
              <a:ext cx="853593" cy="332826"/>
            </a:xfrm>
            <a:prstGeom prst="rect">
              <a:avLst/>
            </a:prstGeom>
            <a:noFill/>
          </p:spPr>
          <p:txBody>
            <a:bodyPr wrap="none" rtlCol="0">
              <a:spAutoFit/>
            </a:bodyPr>
            <a:lstStyle/>
            <a:p>
              <a:pPr defTabSz="1243437">
                <a:defRPr/>
              </a:pPr>
              <a:r>
                <a:rPr lang="en-US" sz="1606" kern="0" dirty="0">
                  <a:solidFill>
                    <a:srgbClr val="515151"/>
                  </a:solidFill>
                </a:rPr>
                <a:t>Hypervisor</a:t>
              </a:r>
            </a:p>
          </p:txBody>
        </p:sp>
      </p:grpSp>
      <p:sp>
        <p:nvSpPr>
          <p:cNvPr id="207" name="TextBox 206"/>
          <p:cNvSpPr txBox="1"/>
          <p:nvPr/>
        </p:nvSpPr>
        <p:spPr>
          <a:xfrm>
            <a:off x="1142393" y="5250325"/>
            <a:ext cx="2141068" cy="455204"/>
          </a:xfrm>
          <a:prstGeom prst="rect">
            <a:avLst/>
          </a:prstGeom>
          <a:noFill/>
        </p:spPr>
        <p:txBody>
          <a:bodyPr wrap="none" lIns="124349" tIns="62174" rIns="124349" bIns="62174" rtlCol="0">
            <a:spAutoFit/>
          </a:bodyPr>
          <a:lstStyle/>
          <a:p>
            <a:pPr defTabSz="1243437">
              <a:defRPr/>
            </a:pPr>
            <a:r>
              <a:rPr lang="en-US" sz="2142" kern="0" dirty="0"/>
              <a:t>Modular Switch</a:t>
            </a:r>
          </a:p>
        </p:txBody>
      </p:sp>
      <p:grpSp>
        <p:nvGrpSpPr>
          <p:cNvPr id="4" name="Group 59"/>
          <p:cNvGrpSpPr/>
          <p:nvPr/>
        </p:nvGrpSpPr>
        <p:grpSpPr>
          <a:xfrm>
            <a:off x="466534" y="2991371"/>
            <a:ext cx="3568524" cy="2210808"/>
            <a:chOff x="334963" y="2932982"/>
            <a:chExt cx="2803891" cy="2286000"/>
          </a:xfrm>
        </p:grpSpPr>
        <p:sp>
          <p:nvSpPr>
            <p:cNvPr id="209" name="Rectangle 208"/>
            <p:cNvSpPr/>
            <p:nvPr/>
          </p:nvSpPr>
          <p:spPr bwMode="auto">
            <a:xfrm>
              <a:off x="334963" y="2932982"/>
              <a:ext cx="2803891" cy="2286000"/>
            </a:xfrm>
            <a:prstGeom prst="rect">
              <a:avLst/>
            </a:prstGeom>
            <a:gradFill rotWithShape="1">
              <a:gsLst>
                <a:gs pos="0">
                  <a:srgbClr val="0096D6">
                    <a:shade val="51000"/>
                    <a:satMod val="130000"/>
                  </a:srgbClr>
                </a:gs>
                <a:gs pos="80000">
                  <a:srgbClr val="0096D6">
                    <a:shade val="93000"/>
                    <a:satMod val="130000"/>
                  </a:srgbClr>
                </a:gs>
                <a:gs pos="100000">
                  <a:srgbClr val="0096D6">
                    <a:shade val="94000"/>
                    <a:satMod val="135000"/>
                  </a:srgbClr>
                </a:gs>
              </a:gsLst>
              <a:lin ang="16200000" scaled="0"/>
            </a:gradFill>
            <a:ln w="9525" cap="flat" cmpd="sng" algn="ctr">
              <a:solidFill>
                <a:srgbClr val="0096D6">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62819" tIns="31409" rIns="62819" bIns="31409" anchor="ctr"/>
            <a:lstStyle/>
            <a:p>
              <a:pPr marL="166224" indent="-10794" algn="ctr" defTabSz="1107437">
                <a:lnSpc>
                  <a:spcPct val="95000"/>
                </a:lnSpc>
                <a:spcAft>
                  <a:spcPct val="30000"/>
                </a:spcAft>
                <a:defRPr/>
              </a:pPr>
              <a:endParaRPr lang="en-US" sz="1912" kern="0" dirty="0">
                <a:solidFill>
                  <a:srgbClr val="FFFFFF"/>
                </a:solidFill>
                <a:latin typeface="Arial"/>
                <a:ea typeface="ＭＳ Ｐゴシック" pitchFamily="34" charset="-128"/>
              </a:endParaRPr>
            </a:p>
          </p:txBody>
        </p:sp>
        <p:sp>
          <p:nvSpPr>
            <p:cNvPr id="210" name="TextBox 209"/>
            <p:cNvSpPr txBox="1"/>
            <p:nvPr/>
          </p:nvSpPr>
          <p:spPr>
            <a:xfrm>
              <a:off x="1657958" y="4306362"/>
              <a:ext cx="441147" cy="533722"/>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nchor="ctr">
              <a:spAutoFit/>
            </a:bodyPr>
            <a:lstStyle/>
            <a:p>
              <a:pPr algn="ctr" defTabSz="1243437">
                <a:defRPr/>
              </a:pPr>
              <a:r>
                <a:rPr lang="en-US" sz="2754" kern="0" dirty="0">
                  <a:solidFill>
                    <a:srgbClr val="FFFFFF"/>
                  </a:solidFill>
                  <a:latin typeface="Arial"/>
                </a:rPr>
                <a:t>…</a:t>
              </a:r>
            </a:p>
          </p:txBody>
        </p:sp>
        <p:sp>
          <p:nvSpPr>
            <p:cNvPr id="211" name="Rounded Rectangle 6"/>
            <p:cNvSpPr>
              <a:spLocks noChangeAspect="1"/>
            </p:cNvSpPr>
            <p:nvPr/>
          </p:nvSpPr>
          <p:spPr bwMode="auto">
            <a:xfrm>
              <a:off x="805855" y="3125666"/>
              <a:ext cx="2145353" cy="309685"/>
            </a:xfrm>
            <a:prstGeom prst="roundRect">
              <a:avLst>
                <a:gd name="adj" fmla="val 7841"/>
              </a:avLst>
            </a:prstGeom>
            <a:gradFill flip="none" rotWithShape="1">
              <a:gsLst>
                <a:gs pos="0">
                  <a:srgbClr val="FFFFFF">
                    <a:lumMod val="50000"/>
                  </a:srgbClr>
                </a:gs>
                <a:gs pos="100000">
                  <a:srgbClr val="FFFFFF">
                    <a:lumMod val="85000"/>
                  </a:srgbClr>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2" name="Rounded Rectangle 6"/>
            <p:cNvSpPr>
              <a:spLocks noChangeAspect="1"/>
            </p:cNvSpPr>
            <p:nvPr/>
          </p:nvSpPr>
          <p:spPr bwMode="auto">
            <a:xfrm>
              <a:off x="805855" y="3486070"/>
              <a:ext cx="2145353" cy="309685"/>
            </a:xfrm>
            <a:prstGeom prst="roundRect">
              <a:avLst>
                <a:gd name="adj" fmla="val 7841"/>
              </a:avLst>
            </a:prstGeom>
            <a:gradFill flip="none" rotWithShape="1">
              <a:gsLst>
                <a:gs pos="0">
                  <a:srgbClr val="FFFFFF">
                    <a:lumMod val="50000"/>
                  </a:srgbClr>
                </a:gs>
                <a:gs pos="100000">
                  <a:srgbClr val="FFFFFF">
                    <a:lumMod val="85000"/>
                  </a:srgbClr>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3" name="Rounded Rectangle 6"/>
            <p:cNvSpPr>
              <a:spLocks noChangeAspect="1"/>
            </p:cNvSpPr>
            <p:nvPr/>
          </p:nvSpPr>
          <p:spPr bwMode="auto">
            <a:xfrm>
              <a:off x="805855" y="3854019"/>
              <a:ext cx="2145353" cy="309685"/>
            </a:xfrm>
            <a:prstGeom prst="roundRect">
              <a:avLst>
                <a:gd name="adj" fmla="val 7841"/>
              </a:avLst>
            </a:prstGeom>
            <a:gradFill flip="none" rotWithShape="1">
              <a:gsLst>
                <a:gs pos="0">
                  <a:srgbClr val="FFFFFF">
                    <a:lumMod val="75000"/>
                  </a:srgbClr>
                </a:gs>
                <a:gs pos="100000">
                  <a:srgbClr val="FFFFFF"/>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4" name="Rounded Rectangle 6"/>
            <p:cNvSpPr>
              <a:spLocks noChangeAspect="1"/>
            </p:cNvSpPr>
            <p:nvPr/>
          </p:nvSpPr>
          <p:spPr bwMode="auto">
            <a:xfrm>
              <a:off x="805855" y="4223500"/>
              <a:ext cx="2145353" cy="309685"/>
            </a:xfrm>
            <a:prstGeom prst="roundRect">
              <a:avLst>
                <a:gd name="adj" fmla="val 7841"/>
              </a:avLst>
            </a:prstGeom>
            <a:gradFill flip="none" rotWithShape="1">
              <a:gsLst>
                <a:gs pos="0">
                  <a:srgbClr val="FFFFFF">
                    <a:lumMod val="75000"/>
                  </a:srgbClr>
                </a:gs>
                <a:gs pos="100000">
                  <a:srgbClr val="FFFFFF"/>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5" name="Rounded Rectangle 6"/>
            <p:cNvSpPr>
              <a:spLocks noChangeAspect="1"/>
            </p:cNvSpPr>
            <p:nvPr/>
          </p:nvSpPr>
          <p:spPr bwMode="auto">
            <a:xfrm>
              <a:off x="805855" y="4787473"/>
              <a:ext cx="2145353" cy="309685"/>
            </a:xfrm>
            <a:prstGeom prst="roundRect">
              <a:avLst>
                <a:gd name="adj" fmla="val 7841"/>
              </a:avLst>
            </a:prstGeom>
            <a:gradFill flip="none" rotWithShape="1">
              <a:gsLst>
                <a:gs pos="0">
                  <a:srgbClr val="FFFFFF">
                    <a:lumMod val="75000"/>
                  </a:srgbClr>
                </a:gs>
                <a:gs pos="100000">
                  <a:srgbClr val="FFFFFF"/>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6" name="Rounded Rectangle 6"/>
            <p:cNvSpPr>
              <a:spLocks noChangeAspect="1"/>
            </p:cNvSpPr>
            <p:nvPr/>
          </p:nvSpPr>
          <p:spPr bwMode="auto">
            <a:xfrm rot="16200000">
              <a:off x="-398707" y="3959531"/>
              <a:ext cx="1954948" cy="309685"/>
            </a:xfrm>
            <a:prstGeom prst="roundRect">
              <a:avLst>
                <a:gd name="adj" fmla="val 7841"/>
              </a:avLst>
            </a:prstGeom>
            <a:gradFill flip="none" rotWithShape="1">
              <a:gsLst>
                <a:gs pos="0">
                  <a:srgbClr val="515151"/>
                </a:gs>
                <a:gs pos="100000">
                  <a:srgbClr val="FFFFFF">
                    <a:lumMod val="65000"/>
                  </a:srgbClr>
                </a:gs>
              </a:gsLst>
              <a:lin ang="16200000" scaled="0"/>
              <a:tileRect/>
            </a:gradFill>
            <a:ln w="9525" cap="flat" cmpd="sng" algn="ctr">
              <a:solidFill>
                <a:srgbClr val="FFFFFF">
                  <a:lumMod val="65000"/>
                </a:srgbClr>
              </a:solidFill>
              <a:prstDash val="solid"/>
              <a:round/>
              <a:headEnd type="none" w="med" len="med"/>
              <a:tailEnd type="none" w="med" len="med"/>
            </a:ln>
            <a:effectLst/>
          </p:spPr>
          <p:txBody>
            <a:bodyPr lIns="62819" tIns="31409" rIns="62819" bIns="31409" anchor="ctr"/>
            <a:lstStyle/>
            <a:p>
              <a:pPr algn="ctr" defTabSz="1243437">
                <a:defRPr/>
              </a:pPr>
              <a:endParaRPr lang="en-US" sz="1912" kern="0" dirty="0">
                <a:solidFill>
                  <a:srgbClr val="002060"/>
                </a:solidFill>
                <a:ea typeface="MS PGothic" pitchFamily="34" charset="-128"/>
              </a:endParaRPr>
            </a:p>
          </p:txBody>
        </p:sp>
        <p:sp>
          <p:nvSpPr>
            <p:cNvPr id="217" name="Rectangle 216"/>
            <p:cNvSpPr/>
            <p:nvPr/>
          </p:nvSpPr>
          <p:spPr>
            <a:xfrm>
              <a:off x="964131" y="4789915"/>
              <a:ext cx="1828800" cy="304800"/>
            </a:xfrm>
            <a:prstGeom prst="rect">
              <a:avLst/>
            </a:prstGeom>
            <a:noFill/>
            <a:ln w="9525" cap="flat" cmpd="sng" algn="ctr">
              <a:noFill/>
              <a:prstDash val="solid"/>
            </a:ln>
            <a:effectLst/>
          </p:spPr>
          <p:txBody>
            <a:bodyPr rtlCol="0" anchor="ctr"/>
            <a:lstStyle/>
            <a:p>
              <a:pPr algn="ctr" defTabSz="1243437">
                <a:defRPr/>
              </a:pPr>
              <a:r>
                <a:rPr lang="en-US" sz="1912" kern="0" dirty="0" err="1">
                  <a:solidFill>
                    <a:srgbClr val="515151"/>
                  </a:solidFill>
                  <a:latin typeface="Arial"/>
                </a:rPr>
                <a:t>Linecard</a:t>
              </a:r>
              <a:r>
                <a:rPr lang="en-US" sz="1912" kern="0" dirty="0">
                  <a:solidFill>
                    <a:srgbClr val="515151"/>
                  </a:solidFill>
                  <a:latin typeface="Arial"/>
                </a:rPr>
                <a:t>-N</a:t>
              </a:r>
            </a:p>
          </p:txBody>
        </p:sp>
        <p:sp>
          <p:nvSpPr>
            <p:cNvPr id="218" name="Rectangle 217"/>
            <p:cNvSpPr/>
            <p:nvPr/>
          </p:nvSpPr>
          <p:spPr>
            <a:xfrm>
              <a:off x="782884" y="3128109"/>
              <a:ext cx="2198533" cy="304800"/>
            </a:xfrm>
            <a:prstGeom prst="rect">
              <a:avLst/>
            </a:prstGeom>
            <a:noFill/>
            <a:ln w="25400" cap="flat" cmpd="sng" algn="ctr">
              <a:noFill/>
              <a:prstDash val="solid"/>
            </a:ln>
            <a:effectLst/>
          </p:spPr>
          <p:txBody>
            <a:bodyPr rtlCol="0" anchor="ctr"/>
            <a:lstStyle/>
            <a:p>
              <a:pPr algn="ctr" defTabSz="1243437">
                <a:defRPr/>
              </a:pPr>
              <a:r>
                <a:rPr lang="en-US" sz="1912" kern="0" dirty="0">
                  <a:solidFill>
                    <a:srgbClr val="FFFFFF"/>
                  </a:solidFill>
                  <a:latin typeface="Arial"/>
                </a:rPr>
                <a:t>Supervisor-1 </a:t>
              </a:r>
              <a:r>
                <a:rPr lang="en-US" sz="1530" kern="0" dirty="0">
                  <a:solidFill>
                    <a:srgbClr val="FFFFFF"/>
                  </a:solidFill>
                  <a:latin typeface="Arial"/>
                </a:rPr>
                <a:t>(Active)</a:t>
              </a:r>
              <a:endParaRPr lang="en-US" sz="1912" kern="0" dirty="0">
                <a:solidFill>
                  <a:srgbClr val="FFFFFF"/>
                </a:solidFill>
                <a:latin typeface="Arial"/>
              </a:endParaRPr>
            </a:p>
          </p:txBody>
        </p:sp>
        <p:sp>
          <p:nvSpPr>
            <p:cNvPr id="219" name="Rectangle 218"/>
            <p:cNvSpPr/>
            <p:nvPr/>
          </p:nvSpPr>
          <p:spPr>
            <a:xfrm>
              <a:off x="782884" y="3488512"/>
              <a:ext cx="2198533" cy="304800"/>
            </a:xfrm>
            <a:prstGeom prst="rect">
              <a:avLst/>
            </a:prstGeom>
            <a:noFill/>
            <a:ln w="25400" cap="flat" cmpd="sng" algn="ctr">
              <a:noFill/>
              <a:prstDash val="solid"/>
            </a:ln>
            <a:effectLst/>
          </p:spPr>
          <p:txBody>
            <a:bodyPr rtlCol="0" anchor="ctr"/>
            <a:lstStyle/>
            <a:p>
              <a:pPr algn="ctr" defTabSz="1243437">
                <a:defRPr/>
              </a:pPr>
              <a:r>
                <a:rPr lang="en-US" sz="1912" kern="0" dirty="0">
                  <a:solidFill>
                    <a:srgbClr val="FFFFFF"/>
                  </a:solidFill>
                  <a:latin typeface="Arial"/>
                </a:rPr>
                <a:t>Supervisor-2 </a:t>
              </a:r>
              <a:r>
                <a:rPr lang="en-US" sz="1530" kern="0" dirty="0">
                  <a:solidFill>
                    <a:srgbClr val="FFFFFF"/>
                  </a:solidFill>
                  <a:latin typeface="Arial"/>
                </a:rPr>
                <a:t>(</a:t>
              </a:r>
              <a:r>
                <a:rPr lang="en-US" sz="1530" kern="0" dirty="0" err="1">
                  <a:solidFill>
                    <a:srgbClr val="FFFFFF"/>
                  </a:solidFill>
                  <a:latin typeface="Arial"/>
                </a:rPr>
                <a:t>StandBy</a:t>
              </a:r>
              <a:r>
                <a:rPr lang="en-US" sz="1530" kern="0" dirty="0">
                  <a:solidFill>
                    <a:srgbClr val="FFFFFF"/>
                  </a:solidFill>
                  <a:latin typeface="Arial"/>
                </a:rPr>
                <a:t>)</a:t>
              </a:r>
              <a:endParaRPr lang="en-US" sz="1912" kern="0" dirty="0">
                <a:solidFill>
                  <a:srgbClr val="FFFFFF"/>
                </a:solidFill>
                <a:latin typeface="Arial"/>
              </a:endParaRPr>
            </a:p>
          </p:txBody>
        </p:sp>
        <p:sp>
          <p:nvSpPr>
            <p:cNvPr id="220" name="Rectangle 219"/>
            <p:cNvSpPr/>
            <p:nvPr/>
          </p:nvSpPr>
          <p:spPr>
            <a:xfrm>
              <a:off x="964131" y="3856461"/>
              <a:ext cx="1828800" cy="304800"/>
            </a:xfrm>
            <a:prstGeom prst="rect">
              <a:avLst/>
            </a:prstGeom>
            <a:noFill/>
            <a:ln w="9525" cap="flat" cmpd="sng" algn="ctr">
              <a:noFill/>
              <a:prstDash val="solid"/>
            </a:ln>
            <a:effectLst/>
          </p:spPr>
          <p:txBody>
            <a:bodyPr rtlCol="0" anchor="ctr"/>
            <a:lstStyle/>
            <a:p>
              <a:pPr algn="ctr" defTabSz="1243437">
                <a:defRPr/>
              </a:pPr>
              <a:r>
                <a:rPr lang="en-US" sz="1912" kern="0" dirty="0" err="1">
                  <a:solidFill>
                    <a:srgbClr val="515151"/>
                  </a:solidFill>
                  <a:latin typeface="Arial"/>
                </a:rPr>
                <a:t>Linecard</a:t>
              </a:r>
              <a:r>
                <a:rPr lang="en-US" sz="1912" kern="0" dirty="0">
                  <a:solidFill>
                    <a:srgbClr val="515151"/>
                  </a:solidFill>
                  <a:latin typeface="Arial"/>
                </a:rPr>
                <a:t>-1</a:t>
              </a:r>
            </a:p>
          </p:txBody>
        </p:sp>
        <p:sp>
          <p:nvSpPr>
            <p:cNvPr id="221" name="Rectangle 220"/>
            <p:cNvSpPr/>
            <p:nvPr/>
          </p:nvSpPr>
          <p:spPr>
            <a:xfrm>
              <a:off x="964131" y="4225942"/>
              <a:ext cx="1828800" cy="304800"/>
            </a:xfrm>
            <a:prstGeom prst="rect">
              <a:avLst/>
            </a:prstGeom>
            <a:noFill/>
            <a:ln w="9525" cap="flat" cmpd="sng" algn="ctr">
              <a:noFill/>
              <a:prstDash val="solid"/>
            </a:ln>
            <a:effectLst/>
          </p:spPr>
          <p:txBody>
            <a:bodyPr rtlCol="0" anchor="ctr"/>
            <a:lstStyle/>
            <a:p>
              <a:pPr algn="ctr" defTabSz="1243437">
                <a:defRPr/>
              </a:pPr>
              <a:r>
                <a:rPr lang="en-US" sz="1912" kern="0" dirty="0" err="1">
                  <a:solidFill>
                    <a:srgbClr val="515151"/>
                  </a:solidFill>
                  <a:latin typeface="Arial"/>
                </a:rPr>
                <a:t>Linecard</a:t>
              </a:r>
              <a:r>
                <a:rPr lang="en-US" sz="1912" kern="0" dirty="0">
                  <a:solidFill>
                    <a:srgbClr val="515151"/>
                  </a:solidFill>
                  <a:latin typeface="Arial"/>
                </a:rPr>
                <a:t>-2</a:t>
              </a:r>
            </a:p>
          </p:txBody>
        </p:sp>
        <p:sp>
          <p:nvSpPr>
            <p:cNvPr id="222" name="Rectangle 221"/>
            <p:cNvSpPr/>
            <p:nvPr/>
          </p:nvSpPr>
          <p:spPr>
            <a:xfrm rot="16200000">
              <a:off x="-335632" y="3961973"/>
              <a:ext cx="1828800" cy="304800"/>
            </a:xfrm>
            <a:prstGeom prst="rect">
              <a:avLst/>
            </a:prstGeom>
            <a:noFill/>
            <a:ln w="9525" cap="flat" cmpd="sng" algn="ctr">
              <a:noFill/>
              <a:prstDash val="solid"/>
            </a:ln>
            <a:effectLst/>
          </p:spPr>
          <p:txBody>
            <a:bodyPr rtlCol="0" anchor="ctr"/>
            <a:lstStyle/>
            <a:p>
              <a:pPr algn="ctr" defTabSz="1243437">
                <a:defRPr/>
              </a:pPr>
              <a:r>
                <a:rPr lang="en-US" sz="1912" kern="0" dirty="0">
                  <a:solidFill>
                    <a:srgbClr val="FFFFFF"/>
                  </a:solidFill>
                  <a:latin typeface="Arial"/>
                </a:rPr>
                <a:t>Back Plane</a:t>
              </a:r>
            </a:p>
          </p:txBody>
        </p:sp>
      </p:grpSp>
      <p:pic>
        <p:nvPicPr>
          <p:cNvPr id="223" name="Picture 42" descr="File Server_Updated2005"/>
          <p:cNvPicPr>
            <a:picLocks noChangeAspect="1" noChangeArrowheads="1"/>
          </p:cNvPicPr>
          <p:nvPr/>
        </p:nvPicPr>
        <p:blipFill>
          <a:blip r:embed="rId4" cstate="print"/>
          <a:srcRect/>
          <a:stretch>
            <a:fillRect/>
          </a:stretch>
        </p:blipFill>
        <p:spPr bwMode="auto">
          <a:xfrm>
            <a:off x="4941445" y="5952856"/>
            <a:ext cx="463504" cy="462300"/>
          </a:xfrm>
          <a:prstGeom prst="rect">
            <a:avLst/>
          </a:prstGeom>
          <a:noFill/>
          <a:ln w="9525">
            <a:noFill/>
            <a:miter lim="800000"/>
            <a:headEnd/>
            <a:tailEnd/>
          </a:ln>
        </p:spPr>
      </p:pic>
      <p:pic>
        <p:nvPicPr>
          <p:cNvPr id="224" name="Picture 42" descr="File Server_Updated2005"/>
          <p:cNvPicPr>
            <a:picLocks noChangeAspect="1" noChangeArrowheads="1"/>
          </p:cNvPicPr>
          <p:nvPr/>
        </p:nvPicPr>
        <p:blipFill>
          <a:blip r:embed="rId4" cstate="print"/>
          <a:srcRect/>
          <a:stretch>
            <a:fillRect/>
          </a:stretch>
        </p:blipFill>
        <p:spPr bwMode="auto">
          <a:xfrm>
            <a:off x="7401255" y="5952856"/>
            <a:ext cx="463504" cy="462300"/>
          </a:xfrm>
          <a:prstGeom prst="rect">
            <a:avLst/>
          </a:prstGeom>
          <a:noFill/>
          <a:ln w="9525">
            <a:noFill/>
            <a:miter lim="800000"/>
            <a:headEnd/>
            <a:tailEnd/>
          </a:ln>
        </p:spPr>
      </p:pic>
      <p:pic>
        <p:nvPicPr>
          <p:cNvPr id="225" name="Picture 42" descr="File Server_Updated2005"/>
          <p:cNvPicPr>
            <a:picLocks noChangeAspect="1" noChangeArrowheads="1"/>
          </p:cNvPicPr>
          <p:nvPr/>
        </p:nvPicPr>
        <p:blipFill>
          <a:blip r:embed="rId4" cstate="print"/>
          <a:srcRect/>
          <a:stretch>
            <a:fillRect/>
          </a:stretch>
        </p:blipFill>
        <p:spPr bwMode="auto">
          <a:xfrm>
            <a:off x="9910892" y="5944450"/>
            <a:ext cx="463504" cy="462300"/>
          </a:xfrm>
          <a:prstGeom prst="rect">
            <a:avLst/>
          </a:prstGeom>
          <a:noFill/>
          <a:ln w="9525">
            <a:noFill/>
            <a:miter lim="800000"/>
            <a:headEnd/>
            <a:tailEnd/>
          </a:ln>
        </p:spPr>
      </p:pic>
      <p:sp>
        <p:nvSpPr>
          <p:cNvPr id="226" name="Rounded Rectangle 6"/>
          <p:cNvSpPr>
            <a:spLocks noChangeAspect="1"/>
          </p:cNvSpPr>
          <p:nvPr/>
        </p:nvSpPr>
        <p:spPr bwMode="auto">
          <a:xfrm>
            <a:off x="10257719" y="5233126"/>
            <a:ext cx="1250879" cy="502821"/>
          </a:xfrm>
          <a:prstGeom prst="roundRect">
            <a:avLst>
              <a:gd name="adj" fmla="val 7841"/>
            </a:avLst>
          </a:prstGeom>
          <a:gradFill rotWithShape="1">
            <a:gsLst>
              <a:gs pos="0">
                <a:srgbClr val="0096D6">
                  <a:tint val="50000"/>
                  <a:satMod val="300000"/>
                </a:srgbClr>
              </a:gs>
              <a:gs pos="35000">
                <a:srgbClr val="0096D6">
                  <a:tint val="37000"/>
                  <a:satMod val="300000"/>
                </a:srgbClr>
              </a:gs>
              <a:gs pos="100000">
                <a:srgbClr val="0096D6">
                  <a:tint val="15000"/>
                  <a:satMod val="350000"/>
                </a:srgbClr>
              </a:gs>
            </a:gsLst>
            <a:lin ang="16200000" scaled="1"/>
          </a:gradFill>
          <a:ln w="9525" cap="flat" cmpd="sng" algn="ctr">
            <a:solidFill>
              <a:srgbClr val="0096D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111680" tIns="55838" rIns="111680" bIns="55838" anchor="ctr"/>
          <a:lstStyle/>
          <a:p>
            <a:pPr algn="ctr" defTabSz="1243437">
              <a:defRPr/>
            </a:pPr>
            <a:endParaRPr lang="en-US" sz="1530" kern="0" dirty="0">
              <a:solidFill>
                <a:srgbClr val="002060"/>
              </a:solidFill>
              <a:latin typeface="Arial"/>
              <a:ea typeface="MS PGothic" pitchFamily="34" charset="-128"/>
            </a:endParaRPr>
          </a:p>
        </p:txBody>
      </p:sp>
      <p:sp>
        <p:nvSpPr>
          <p:cNvPr id="227" name="TextBox 226"/>
          <p:cNvSpPr txBox="1"/>
          <p:nvPr/>
        </p:nvSpPr>
        <p:spPr>
          <a:xfrm>
            <a:off x="10464363" y="5351127"/>
            <a:ext cx="874695" cy="361011"/>
          </a:xfrm>
          <a:prstGeom prst="rect">
            <a:avLst/>
          </a:prstGeom>
          <a:noFill/>
        </p:spPr>
        <p:txBody>
          <a:bodyPr wrap="none" lIns="124349" tIns="62174" rIns="124349" bIns="62174" rtlCol="0">
            <a:spAutoFit/>
          </a:bodyPr>
          <a:lstStyle/>
          <a:p>
            <a:pPr defTabSz="1243437">
              <a:defRPr/>
            </a:pPr>
            <a:r>
              <a:rPr lang="en-US" sz="1530" kern="0" dirty="0">
                <a:solidFill>
                  <a:srgbClr val="002060"/>
                </a:solidFill>
              </a:rPr>
              <a:t>VEM-N</a:t>
            </a:r>
          </a:p>
        </p:txBody>
      </p:sp>
      <p:sp>
        <p:nvSpPr>
          <p:cNvPr id="230" name="Rounded Rectangle 6"/>
          <p:cNvSpPr>
            <a:spLocks noChangeAspect="1"/>
          </p:cNvSpPr>
          <p:nvPr/>
        </p:nvSpPr>
        <p:spPr bwMode="auto">
          <a:xfrm>
            <a:off x="7652895" y="5218941"/>
            <a:ext cx="1250879" cy="502821"/>
          </a:xfrm>
          <a:prstGeom prst="roundRect">
            <a:avLst>
              <a:gd name="adj" fmla="val 7841"/>
            </a:avLst>
          </a:prstGeom>
          <a:gradFill rotWithShape="1">
            <a:gsLst>
              <a:gs pos="0">
                <a:srgbClr val="0096D6">
                  <a:tint val="50000"/>
                  <a:satMod val="300000"/>
                </a:srgbClr>
              </a:gs>
              <a:gs pos="35000">
                <a:srgbClr val="0096D6">
                  <a:tint val="37000"/>
                  <a:satMod val="300000"/>
                </a:srgbClr>
              </a:gs>
              <a:gs pos="100000">
                <a:srgbClr val="0096D6">
                  <a:tint val="15000"/>
                  <a:satMod val="350000"/>
                </a:srgbClr>
              </a:gs>
            </a:gsLst>
            <a:lin ang="16200000" scaled="1"/>
          </a:gradFill>
          <a:ln w="9525" cap="flat" cmpd="sng" algn="ctr">
            <a:solidFill>
              <a:srgbClr val="0096D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111680" tIns="55838" rIns="111680" bIns="55838" anchor="ctr"/>
          <a:lstStyle/>
          <a:p>
            <a:pPr algn="ctr" defTabSz="1243437">
              <a:defRPr/>
            </a:pPr>
            <a:endParaRPr lang="en-US" sz="1530" kern="0" dirty="0">
              <a:solidFill>
                <a:srgbClr val="002060"/>
              </a:solidFill>
              <a:latin typeface="Arial"/>
              <a:ea typeface="MS PGothic" pitchFamily="34" charset="-128"/>
            </a:endParaRPr>
          </a:p>
        </p:txBody>
      </p:sp>
      <p:sp>
        <p:nvSpPr>
          <p:cNvPr id="231" name="TextBox 230"/>
          <p:cNvSpPr txBox="1"/>
          <p:nvPr/>
        </p:nvSpPr>
        <p:spPr>
          <a:xfrm>
            <a:off x="7859537" y="5336944"/>
            <a:ext cx="833017" cy="361011"/>
          </a:xfrm>
          <a:prstGeom prst="rect">
            <a:avLst/>
          </a:prstGeom>
          <a:noFill/>
        </p:spPr>
        <p:txBody>
          <a:bodyPr wrap="none" lIns="124349" tIns="62174" rIns="124349" bIns="62174" rtlCol="0">
            <a:spAutoFit/>
          </a:bodyPr>
          <a:lstStyle/>
          <a:p>
            <a:pPr defTabSz="1243437">
              <a:defRPr/>
            </a:pPr>
            <a:r>
              <a:rPr lang="en-US" sz="1530" kern="0" dirty="0">
                <a:solidFill>
                  <a:srgbClr val="002060"/>
                </a:solidFill>
              </a:rPr>
              <a:t>VEM-2</a:t>
            </a:r>
          </a:p>
        </p:txBody>
      </p:sp>
      <p:sp>
        <p:nvSpPr>
          <p:cNvPr id="233" name="Line 44"/>
          <p:cNvSpPr>
            <a:spLocks noChangeShapeType="1"/>
          </p:cNvSpPr>
          <p:nvPr/>
        </p:nvSpPr>
        <p:spPr bwMode="auto">
          <a:xfrm>
            <a:off x="3798273" y="4398361"/>
            <a:ext cx="4134105" cy="1008219"/>
          </a:xfrm>
          <a:prstGeom prst="line">
            <a:avLst/>
          </a:prstGeom>
          <a:noFill/>
          <a:ln w="88900" cap="flat" cmpd="sng" algn="ctr">
            <a:solidFill>
              <a:schemeClr val="accent1">
                <a:lumMod val="60000"/>
                <a:lumOff val="40000"/>
                <a:alpha val="75000"/>
              </a:schemeClr>
            </a:solidFill>
            <a:prstDash val="solid"/>
            <a:headEnd type="none"/>
            <a:tailEnd type="stealth" w="med" len="med"/>
          </a:ln>
          <a:effectLst/>
        </p:spPr>
        <p:txBody>
          <a:bodyPr lIns="137054" tIns="68528" rIns="137054" bIns="6852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3437">
              <a:defRPr/>
            </a:pPr>
            <a:endParaRPr lang="en-US" sz="2448" dirty="0">
              <a:solidFill>
                <a:srgbClr val="0096D6"/>
              </a:solidFill>
              <a:latin typeface="Arial"/>
            </a:endParaRPr>
          </a:p>
        </p:txBody>
      </p:sp>
      <p:sp>
        <p:nvSpPr>
          <p:cNvPr id="234" name="Line 44"/>
          <p:cNvSpPr>
            <a:spLocks noChangeShapeType="1"/>
          </p:cNvSpPr>
          <p:nvPr/>
        </p:nvSpPr>
        <p:spPr bwMode="auto">
          <a:xfrm>
            <a:off x="3798273" y="4058086"/>
            <a:ext cx="6722124" cy="1373700"/>
          </a:xfrm>
          <a:prstGeom prst="line">
            <a:avLst/>
          </a:prstGeom>
          <a:noFill/>
          <a:ln w="88900" cap="flat" cmpd="sng" algn="ctr">
            <a:solidFill>
              <a:schemeClr val="accent1">
                <a:lumMod val="60000"/>
                <a:lumOff val="40000"/>
                <a:alpha val="75000"/>
              </a:schemeClr>
            </a:solidFill>
            <a:prstDash val="solid"/>
            <a:headEnd type="none"/>
            <a:tailEnd type="stealth" w="med" len="med"/>
          </a:ln>
          <a:effectLst/>
        </p:spPr>
        <p:txBody>
          <a:bodyPr lIns="137054" tIns="68528" rIns="137054" bIns="6852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3437">
              <a:defRPr/>
            </a:pPr>
            <a:endParaRPr lang="en-US" sz="2448" dirty="0">
              <a:solidFill>
                <a:srgbClr val="0096D6"/>
              </a:solidFill>
              <a:latin typeface="Arial"/>
            </a:endParaRPr>
          </a:p>
        </p:txBody>
      </p:sp>
      <p:sp>
        <p:nvSpPr>
          <p:cNvPr id="235" name="TextBox 234"/>
          <p:cNvSpPr txBox="1"/>
          <p:nvPr/>
        </p:nvSpPr>
        <p:spPr>
          <a:xfrm>
            <a:off x="564329" y="6003633"/>
            <a:ext cx="3003483" cy="596460"/>
          </a:xfrm>
          <a:prstGeom prst="rect">
            <a:avLst/>
          </a:prstGeom>
          <a:noFill/>
        </p:spPr>
        <p:txBody>
          <a:bodyPr wrap="none" lIns="124349" tIns="62174" rIns="124349" bIns="62174" rtlCol="0">
            <a:spAutoFit/>
          </a:bodyPr>
          <a:lstStyle/>
          <a:p>
            <a:pPr defTabSz="1243437">
              <a:defRPr/>
            </a:pPr>
            <a:r>
              <a:rPr lang="en-US" sz="1530" kern="0" dirty="0" err="1"/>
              <a:t>VSM</a:t>
            </a:r>
            <a:r>
              <a:rPr lang="en-US" sz="1530" kern="0" dirty="0"/>
              <a:t>: Virtual Supervisor Module</a:t>
            </a:r>
          </a:p>
          <a:p>
            <a:pPr defTabSz="1243437">
              <a:defRPr/>
            </a:pPr>
            <a:r>
              <a:rPr lang="en-US" sz="1530" kern="0" dirty="0" err="1"/>
              <a:t>VEM</a:t>
            </a:r>
            <a:r>
              <a:rPr lang="en-US" sz="1530" kern="0" dirty="0"/>
              <a:t>: Virtual Ethernet Module</a:t>
            </a:r>
          </a:p>
        </p:txBody>
      </p:sp>
      <p:grpSp>
        <p:nvGrpSpPr>
          <p:cNvPr id="5" name="Group 89"/>
          <p:cNvGrpSpPr/>
          <p:nvPr/>
        </p:nvGrpSpPr>
        <p:grpSpPr>
          <a:xfrm>
            <a:off x="7947842" y="1773394"/>
            <a:ext cx="970187" cy="504668"/>
            <a:chOff x="3901207" y="1835388"/>
            <a:chExt cx="713368" cy="494817"/>
          </a:xfrm>
        </p:grpSpPr>
        <p:sp>
          <p:nvSpPr>
            <p:cNvPr id="237" name="TextBox 236"/>
            <p:cNvSpPr txBox="1"/>
            <p:nvPr/>
          </p:nvSpPr>
          <p:spPr>
            <a:xfrm>
              <a:off x="4077248" y="1835388"/>
              <a:ext cx="537327" cy="230832"/>
            </a:xfrm>
            <a:prstGeom prst="rect">
              <a:avLst/>
            </a:prstGeom>
            <a:noFill/>
            <a:ln w="12700">
              <a:noFill/>
              <a:miter lim="800000"/>
              <a:headEnd/>
              <a:tailEnd/>
            </a:ln>
            <a:effectLst/>
          </p:spPr>
          <p:txBody>
            <a:bodyPr wrap="none" lIns="55859" tIns="27928" rIns="55859" bIns="27928" anchor="ctr"/>
            <a:lstStyle/>
            <a:p>
              <a:pPr algn="ctr" defTabSz="1107437">
                <a:defRPr/>
              </a:pPr>
              <a:r>
                <a:rPr lang="en-US" sz="1224" b="1" dirty="0" err="1">
                  <a:solidFill>
                    <a:srgbClr val="333333"/>
                  </a:solidFill>
                  <a:latin typeface="Arial"/>
                  <a:ea typeface="Arial" charset="0"/>
                  <a:cs typeface="Arial" charset="0"/>
                </a:rPr>
                <a:t>VSM</a:t>
              </a:r>
              <a:r>
                <a:rPr lang="en-US" sz="1224" b="1" dirty="0">
                  <a:solidFill>
                    <a:srgbClr val="333333"/>
                  </a:solidFill>
                  <a:latin typeface="Arial"/>
                  <a:ea typeface="Arial" charset="0"/>
                  <a:cs typeface="Arial" charset="0"/>
                </a:rPr>
                <a:t>-1 (active)</a:t>
              </a:r>
            </a:p>
          </p:txBody>
        </p:sp>
        <p:pic>
          <p:nvPicPr>
            <p:cNvPr id="238" name="Picture 228"/>
            <p:cNvPicPr>
              <a:picLocks noChangeAspect="1" noChangeArrowheads="1"/>
            </p:cNvPicPr>
            <p:nvPr/>
          </p:nvPicPr>
          <p:blipFill>
            <a:blip r:embed="rId5" cstate="print"/>
            <a:srcRect/>
            <a:stretch>
              <a:fillRect/>
            </a:stretch>
          </p:blipFill>
          <p:spPr bwMode="auto">
            <a:xfrm>
              <a:off x="3901207" y="2052033"/>
              <a:ext cx="562729" cy="278172"/>
            </a:xfrm>
            <a:prstGeom prst="rect">
              <a:avLst/>
            </a:prstGeom>
            <a:noFill/>
            <a:ln w="12700" algn="ctr">
              <a:noFill/>
              <a:miter lim="800000"/>
              <a:headEnd/>
              <a:tailEnd/>
            </a:ln>
          </p:spPr>
        </p:pic>
      </p:grpSp>
      <p:grpSp>
        <p:nvGrpSpPr>
          <p:cNvPr id="6" name="Group 88"/>
          <p:cNvGrpSpPr/>
          <p:nvPr/>
        </p:nvGrpSpPr>
        <p:grpSpPr>
          <a:xfrm>
            <a:off x="7943088" y="2376489"/>
            <a:ext cx="1073232" cy="504668"/>
            <a:chOff x="3897712" y="2449017"/>
            <a:chExt cx="789136" cy="494817"/>
          </a:xfrm>
        </p:grpSpPr>
        <p:sp>
          <p:nvSpPr>
            <p:cNvPr id="240" name="TextBox 239"/>
            <p:cNvSpPr txBox="1"/>
            <p:nvPr/>
          </p:nvSpPr>
          <p:spPr>
            <a:xfrm>
              <a:off x="4149521" y="2449017"/>
              <a:ext cx="537327" cy="230832"/>
            </a:xfrm>
            <a:prstGeom prst="rect">
              <a:avLst/>
            </a:prstGeom>
            <a:noFill/>
            <a:ln w="12700">
              <a:noFill/>
              <a:miter lim="800000"/>
              <a:headEnd/>
              <a:tailEnd/>
            </a:ln>
            <a:effectLst/>
          </p:spPr>
          <p:txBody>
            <a:bodyPr wrap="none" lIns="55859" tIns="27928" rIns="55859" bIns="27928" anchor="ctr"/>
            <a:lstStyle/>
            <a:p>
              <a:pPr algn="ctr" defTabSz="1107437">
                <a:defRPr/>
              </a:pPr>
              <a:r>
                <a:rPr lang="en-US" sz="1224" b="1" dirty="0" err="1">
                  <a:solidFill>
                    <a:srgbClr val="333333"/>
                  </a:solidFill>
                  <a:latin typeface="Arial"/>
                  <a:ea typeface="Arial" charset="0"/>
                  <a:cs typeface="Arial" charset="0"/>
                </a:rPr>
                <a:t>VSM</a:t>
              </a:r>
              <a:r>
                <a:rPr lang="en-US" sz="1224" b="1" dirty="0">
                  <a:solidFill>
                    <a:srgbClr val="333333"/>
                  </a:solidFill>
                  <a:latin typeface="Arial"/>
                  <a:ea typeface="Arial" charset="0"/>
                  <a:cs typeface="Arial" charset="0"/>
                </a:rPr>
                <a:t>-2 (standby)</a:t>
              </a:r>
            </a:p>
          </p:txBody>
        </p:sp>
        <p:pic>
          <p:nvPicPr>
            <p:cNvPr id="241" name="Picture 228"/>
            <p:cNvPicPr>
              <a:picLocks noChangeAspect="1" noChangeArrowheads="1"/>
            </p:cNvPicPr>
            <p:nvPr/>
          </p:nvPicPr>
          <p:blipFill>
            <a:blip r:embed="rId5" cstate="print">
              <a:grayscl/>
            </a:blip>
            <a:srcRect/>
            <a:stretch>
              <a:fillRect/>
            </a:stretch>
          </p:blipFill>
          <p:spPr bwMode="auto">
            <a:xfrm>
              <a:off x="3897712" y="2665662"/>
              <a:ext cx="562729" cy="278172"/>
            </a:xfrm>
            <a:prstGeom prst="rect">
              <a:avLst/>
            </a:prstGeom>
            <a:noFill/>
            <a:ln w="12700" algn="ctr">
              <a:noFill/>
              <a:miter lim="800000"/>
              <a:headEnd/>
              <a:tailEnd/>
            </a:ln>
          </p:spPr>
        </p:pic>
      </p:grpSp>
      <p:sp>
        <p:nvSpPr>
          <p:cNvPr id="242" name="Rectangle 241"/>
          <p:cNvSpPr/>
          <p:nvPr/>
        </p:nvSpPr>
        <p:spPr bwMode="auto">
          <a:xfrm>
            <a:off x="6458287" y="1327215"/>
            <a:ext cx="3600636" cy="38255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111680" tIns="55838" rIns="111680" bIns="55838" anchor="ctr"/>
          <a:lstStyle/>
          <a:p>
            <a:pPr marL="166224" indent="-10794" algn="ctr" defTabSz="1107437">
              <a:lnSpc>
                <a:spcPct val="95000"/>
              </a:lnSpc>
              <a:spcAft>
                <a:spcPct val="30000"/>
              </a:spcAft>
              <a:defRPr/>
            </a:pPr>
            <a:r>
              <a:rPr lang="en-US" sz="2142" dirty="0">
                <a:solidFill>
                  <a:srgbClr val="FFFFFF"/>
                </a:solidFill>
                <a:ea typeface="ＭＳ Ｐゴシック" charset="-128"/>
                <a:cs typeface="ＭＳ Ｐゴシック" charset="-128"/>
              </a:rPr>
              <a:t>Virtual Appliance</a:t>
            </a:r>
          </a:p>
        </p:txBody>
      </p:sp>
      <p:sp>
        <p:nvSpPr>
          <p:cNvPr id="243" name="Line 44"/>
          <p:cNvSpPr>
            <a:spLocks noChangeShapeType="1"/>
          </p:cNvSpPr>
          <p:nvPr/>
        </p:nvSpPr>
        <p:spPr bwMode="auto">
          <a:xfrm flipV="1">
            <a:off x="4096202" y="2597446"/>
            <a:ext cx="2904929" cy="741757"/>
          </a:xfrm>
          <a:prstGeom prst="line">
            <a:avLst/>
          </a:prstGeom>
          <a:noFill/>
          <a:ln w="88900" cap="flat" cmpd="sng" algn="ctr">
            <a:solidFill>
              <a:schemeClr val="accent1">
                <a:lumMod val="60000"/>
                <a:lumOff val="40000"/>
                <a:alpha val="75000"/>
              </a:schemeClr>
            </a:solidFill>
            <a:prstDash val="solid"/>
            <a:headEnd type="none"/>
            <a:tailEnd type="stealth" w="med" len="med"/>
          </a:ln>
          <a:effectLst/>
        </p:spPr>
        <p:txBody>
          <a:bodyPr lIns="137054" tIns="68528" rIns="137054" bIns="6852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3437">
              <a:defRPr/>
            </a:pPr>
            <a:endParaRPr lang="en-US" sz="2448" dirty="0">
              <a:solidFill>
                <a:srgbClr val="0096D6"/>
              </a:solidFill>
              <a:latin typeface="Arial"/>
            </a:endParaRPr>
          </a:p>
        </p:txBody>
      </p:sp>
      <p:sp>
        <p:nvSpPr>
          <p:cNvPr id="244" name="TextBox 243"/>
          <p:cNvSpPr txBox="1"/>
          <p:nvPr/>
        </p:nvSpPr>
        <p:spPr>
          <a:xfrm>
            <a:off x="1759451" y="1787489"/>
            <a:ext cx="1217710" cy="714047"/>
          </a:xfrm>
          <a:prstGeom prst="rect">
            <a:avLst/>
          </a:prstGeom>
          <a:noFill/>
        </p:spPr>
        <p:txBody>
          <a:bodyPr wrap="none" lIns="124335" tIns="62169" rIns="124335" bIns="62169" rtlCol="0">
            <a:spAutoFit/>
          </a:bodyPr>
          <a:lstStyle/>
          <a:p>
            <a:pPr algn="ctr" defTabSz="1243309">
              <a:defRPr/>
            </a:pPr>
            <a:r>
              <a:rPr lang="en-US" sz="1912" b="1" kern="0" dirty="0">
                <a:latin typeface="Arial"/>
              </a:rPr>
              <a:t>Network</a:t>
            </a:r>
          </a:p>
          <a:p>
            <a:pPr algn="ctr" defTabSz="1243309">
              <a:defRPr/>
            </a:pPr>
            <a:r>
              <a:rPr lang="en-US" sz="1912" b="1" kern="0" dirty="0">
                <a:latin typeface="Arial"/>
              </a:rPr>
              <a:t>Admin</a:t>
            </a:r>
          </a:p>
        </p:txBody>
      </p:sp>
      <p:grpSp>
        <p:nvGrpSpPr>
          <p:cNvPr id="7" name="Group 648"/>
          <p:cNvGrpSpPr/>
          <p:nvPr/>
        </p:nvGrpSpPr>
        <p:grpSpPr>
          <a:xfrm>
            <a:off x="2917810" y="1709772"/>
            <a:ext cx="295080" cy="583956"/>
            <a:chOff x="8360591" y="3351954"/>
            <a:chExt cx="216969" cy="572557"/>
          </a:xfrm>
          <a:solidFill>
            <a:srgbClr val="0096D6">
              <a:lumMod val="75000"/>
            </a:srgbClr>
          </a:solidFill>
        </p:grpSpPr>
        <p:sp>
          <p:nvSpPr>
            <p:cNvPr id="246" name="Oval 245"/>
            <p:cNvSpPr/>
            <p:nvPr/>
          </p:nvSpPr>
          <p:spPr>
            <a:xfrm>
              <a:off x="8375654" y="3351954"/>
              <a:ext cx="186834" cy="186835"/>
            </a:xfrm>
            <a:prstGeom prst="ellipse">
              <a:avLst/>
            </a:prstGeom>
            <a:grpFill/>
            <a:ln w="25400" cap="flat" cmpd="sng" algn="ctr">
              <a:noFill/>
              <a:prstDash val="solid"/>
            </a:ln>
            <a:effectLst/>
          </p:spPr>
          <p:txBody>
            <a:bodyPr rtlCol="0" anchor="ctr"/>
            <a:lstStyle/>
            <a:p>
              <a:pPr algn="ctr" defTabSz="1243437">
                <a:defRPr/>
              </a:pPr>
              <a:endParaRPr lang="en-US" sz="2448" kern="0" dirty="0">
                <a:solidFill>
                  <a:srgbClr val="6DB344"/>
                </a:solidFill>
                <a:latin typeface="Arial"/>
              </a:endParaRPr>
            </a:p>
          </p:txBody>
        </p:sp>
        <p:sp>
          <p:nvSpPr>
            <p:cNvPr id="247" name="Trapezoid 246"/>
            <p:cNvSpPr/>
            <p:nvPr/>
          </p:nvSpPr>
          <p:spPr>
            <a:xfrm flipV="1">
              <a:off x="8360591" y="3568923"/>
              <a:ext cx="216969" cy="355588"/>
            </a:xfrm>
            <a:prstGeom prst="trapezoid">
              <a:avLst/>
            </a:prstGeom>
            <a:grpFill/>
            <a:ln w="25400" cap="flat" cmpd="sng" algn="ctr">
              <a:noFill/>
              <a:prstDash val="solid"/>
            </a:ln>
            <a:effectLst/>
          </p:spPr>
          <p:txBody>
            <a:bodyPr rtlCol="0" anchor="ctr"/>
            <a:lstStyle/>
            <a:p>
              <a:pPr defTabSz="1243437">
                <a:defRPr/>
              </a:pPr>
              <a:endParaRPr lang="en-US" sz="2448" kern="0" dirty="0">
                <a:solidFill>
                  <a:srgbClr val="6DB344"/>
                </a:solidFill>
                <a:latin typeface="Arial"/>
              </a:endParaRPr>
            </a:p>
          </p:txBody>
        </p:sp>
      </p:grpSp>
      <p:sp>
        <p:nvSpPr>
          <p:cNvPr id="248" name="TextBox 247"/>
          <p:cNvSpPr txBox="1"/>
          <p:nvPr/>
        </p:nvSpPr>
        <p:spPr>
          <a:xfrm>
            <a:off x="3744144" y="6009412"/>
            <a:ext cx="890697" cy="619790"/>
          </a:xfrm>
          <a:prstGeom prst="rect">
            <a:avLst/>
          </a:prstGeom>
          <a:noFill/>
        </p:spPr>
        <p:txBody>
          <a:bodyPr wrap="none" lIns="124335" tIns="62169" rIns="124335" bIns="62169" rtlCol="0">
            <a:spAutoFit/>
          </a:bodyPr>
          <a:lstStyle/>
          <a:p>
            <a:pPr algn="ctr" defTabSz="1243309"/>
            <a:r>
              <a:rPr lang="en-US" sz="1606" b="1" dirty="0">
                <a:latin typeface="Arial"/>
              </a:rPr>
              <a:t>Server</a:t>
            </a:r>
          </a:p>
          <a:p>
            <a:pPr algn="ctr" defTabSz="1243309"/>
            <a:r>
              <a:rPr lang="en-US" sz="1606" b="1" dirty="0">
                <a:latin typeface="Arial"/>
              </a:rPr>
              <a:t>Admin</a:t>
            </a:r>
          </a:p>
        </p:txBody>
      </p:sp>
      <p:grpSp>
        <p:nvGrpSpPr>
          <p:cNvPr id="8" name="Group 648"/>
          <p:cNvGrpSpPr/>
          <p:nvPr/>
        </p:nvGrpSpPr>
        <p:grpSpPr>
          <a:xfrm>
            <a:off x="4041952" y="5517902"/>
            <a:ext cx="295080" cy="583956"/>
            <a:chOff x="8360591" y="3351954"/>
            <a:chExt cx="216969" cy="572557"/>
          </a:xfrm>
          <a:solidFill>
            <a:srgbClr val="5F5F5F"/>
          </a:solidFill>
        </p:grpSpPr>
        <p:sp>
          <p:nvSpPr>
            <p:cNvPr id="250" name="Oval 249"/>
            <p:cNvSpPr/>
            <p:nvPr/>
          </p:nvSpPr>
          <p:spPr>
            <a:xfrm>
              <a:off x="8375654" y="3351954"/>
              <a:ext cx="186834" cy="186835"/>
            </a:xfrm>
            <a:prstGeom prst="ellipse">
              <a:avLst/>
            </a:prstGeom>
            <a:grpFill/>
            <a:ln w="25400" cap="flat" cmpd="sng" algn="ctr">
              <a:noFill/>
              <a:prstDash val="solid"/>
            </a:ln>
            <a:effectLst/>
          </p:spPr>
          <p:txBody>
            <a:bodyPr rtlCol="0" anchor="ctr"/>
            <a:lstStyle/>
            <a:p>
              <a:pPr algn="ctr" defTabSz="1243437">
                <a:defRPr/>
              </a:pPr>
              <a:endParaRPr lang="en-US" sz="2448" kern="0" dirty="0">
                <a:latin typeface="Arial"/>
              </a:endParaRPr>
            </a:p>
          </p:txBody>
        </p:sp>
        <p:sp>
          <p:nvSpPr>
            <p:cNvPr id="251" name="Trapezoid 250"/>
            <p:cNvSpPr/>
            <p:nvPr/>
          </p:nvSpPr>
          <p:spPr>
            <a:xfrm flipV="1">
              <a:off x="8360591" y="3568923"/>
              <a:ext cx="216969" cy="355588"/>
            </a:xfrm>
            <a:prstGeom prst="trapezoid">
              <a:avLst/>
            </a:prstGeom>
            <a:grpFill/>
            <a:ln w="25400" cap="flat" cmpd="sng" algn="ctr">
              <a:noFill/>
              <a:prstDash val="solid"/>
            </a:ln>
            <a:effectLst/>
          </p:spPr>
          <p:txBody>
            <a:bodyPr rtlCol="0" anchor="ctr"/>
            <a:lstStyle/>
            <a:p>
              <a:pPr defTabSz="1243437">
                <a:defRPr/>
              </a:pPr>
              <a:endParaRPr lang="en-US" sz="2448" kern="0" dirty="0">
                <a:latin typeface="Arial"/>
              </a:endParaRPr>
            </a:p>
          </p:txBody>
        </p:sp>
      </p:grpSp>
      <p:cxnSp>
        <p:nvCxnSpPr>
          <p:cNvPr id="252" name="Straight Arrow Connector 251"/>
          <p:cNvCxnSpPr/>
          <p:nvPr/>
        </p:nvCxnSpPr>
        <p:spPr>
          <a:xfrm rot="5400000">
            <a:off x="2720671" y="2719824"/>
            <a:ext cx="777169" cy="2159"/>
          </a:xfrm>
          <a:prstGeom prst="straightConnector1">
            <a:avLst/>
          </a:prstGeom>
          <a:noFill/>
          <a:ln w="38100" cap="flat" cmpd="sng" algn="ctr">
            <a:solidFill>
              <a:schemeClr val="tx1"/>
            </a:solidFill>
            <a:prstDash val="sysDash"/>
            <a:tailEnd type="arrow"/>
          </a:ln>
          <a:effectLst/>
        </p:spPr>
      </p:cxnSp>
      <p:cxnSp>
        <p:nvCxnSpPr>
          <p:cNvPr id="253" name="Straight Arrow Connector 252"/>
          <p:cNvCxnSpPr/>
          <p:nvPr/>
        </p:nvCxnSpPr>
        <p:spPr>
          <a:xfrm>
            <a:off x="3316521" y="2098358"/>
            <a:ext cx="4456207" cy="1619"/>
          </a:xfrm>
          <a:prstGeom prst="straightConnector1">
            <a:avLst/>
          </a:prstGeom>
          <a:noFill/>
          <a:ln w="38100" cap="flat" cmpd="sng" algn="ctr">
            <a:solidFill>
              <a:schemeClr val="tx1"/>
            </a:solidFill>
            <a:prstDash val="sysDash"/>
            <a:tailEnd type="arrow"/>
          </a:ln>
          <a:effectLst/>
        </p:spPr>
      </p:cxnSp>
      <p:sp>
        <p:nvSpPr>
          <p:cNvPr id="254" name="TextBox 253"/>
          <p:cNvSpPr txBox="1"/>
          <p:nvPr/>
        </p:nvSpPr>
        <p:spPr>
          <a:xfrm>
            <a:off x="10492864" y="1942926"/>
            <a:ext cx="1479027" cy="619800"/>
          </a:xfrm>
          <a:prstGeom prst="rect">
            <a:avLst/>
          </a:prstGeom>
          <a:noFill/>
        </p:spPr>
        <p:txBody>
          <a:bodyPr wrap="none" lIns="124349" tIns="62174" rIns="124349" bIns="62174" rtlCol="0">
            <a:spAutoFit/>
          </a:bodyPr>
          <a:lstStyle/>
          <a:p>
            <a:pPr algn="ctr" defTabSz="1243437">
              <a:defRPr/>
            </a:pPr>
            <a:r>
              <a:rPr lang="en-US" sz="1606" kern="0" dirty="0" err="1"/>
              <a:t>NX</a:t>
            </a:r>
            <a:r>
              <a:rPr lang="en-US" sz="1606" kern="0" dirty="0"/>
              <a:t>-OS</a:t>
            </a:r>
          </a:p>
          <a:p>
            <a:pPr algn="ctr" defTabSz="1243437">
              <a:defRPr/>
            </a:pPr>
            <a:r>
              <a:rPr lang="en-US" sz="1606" kern="0" dirty="0"/>
              <a:t>Control Plane</a:t>
            </a:r>
          </a:p>
        </p:txBody>
      </p:sp>
      <p:sp>
        <p:nvSpPr>
          <p:cNvPr id="255" name="TextBox 254"/>
          <p:cNvSpPr txBox="1"/>
          <p:nvPr/>
        </p:nvSpPr>
        <p:spPr>
          <a:xfrm>
            <a:off x="10660870" y="4429868"/>
            <a:ext cx="1224150" cy="619800"/>
          </a:xfrm>
          <a:prstGeom prst="rect">
            <a:avLst/>
          </a:prstGeom>
          <a:noFill/>
        </p:spPr>
        <p:txBody>
          <a:bodyPr wrap="none" lIns="124349" tIns="62174" rIns="124349" bIns="62174" rtlCol="0">
            <a:spAutoFit/>
          </a:bodyPr>
          <a:lstStyle/>
          <a:p>
            <a:pPr algn="ctr" defTabSz="1243437">
              <a:defRPr/>
            </a:pPr>
            <a:r>
              <a:rPr lang="en-US" sz="1606" kern="0" dirty="0" err="1"/>
              <a:t>NX</a:t>
            </a:r>
            <a:r>
              <a:rPr lang="en-US" sz="1606" kern="0" dirty="0"/>
              <a:t>-OS</a:t>
            </a:r>
          </a:p>
          <a:p>
            <a:pPr algn="ctr" defTabSz="1243437">
              <a:defRPr/>
            </a:pPr>
            <a:r>
              <a:rPr lang="en-US" sz="1606" kern="0" dirty="0"/>
              <a:t>Data Plane</a:t>
            </a:r>
          </a:p>
        </p:txBody>
      </p:sp>
      <p:grpSp>
        <p:nvGrpSpPr>
          <p:cNvPr id="65" name="Group 64"/>
          <p:cNvGrpSpPr/>
          <p:nvPr/>
        </p:nvGrpSpPr>
        <p:grpSpPr>
          <a:xfrm>
            <a:off x="5334864" y="5021262"/>
            <a:ext cx="1416773" cy="822251"/>
            <a:chOff x="237612" y="2647473"/>
            <a:chExt cx="2378277" cy="1522991"/>
          </a:xfrm>
        </p:grpSpPr>
        <p:sp>
          <p:nvSpPr>
            <p:cNvPr id="66" name="Rounded Rectangle 65"/>
            <p:cNvSpPr/>
            <p:nvPr/>
          </p:nvSpPr>
          <p:spPr>
            <a:xfrm>
              <a:off x="237612" y="2647473"/>
              <a:ext cx="2345965" cy="1522991"/>
            </a:xfrm>
            <a:prstGeom prst="roundRect">
              <a:avLst>
                <a:gd name="adj" fmla="val 6704"/>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en-US" sz="1100" dirty="0" smtClean="0">
                  <a:solidFill>
                    <a:srgbClr val="505050">
                      <a:lumMod val="50000"/>
                    </a:srgbClr>
                  </a:solidFill>
                </a:rPr>
                <a:t>Extensible Switch</a:t>
              </a:r>
            </a:p>
          </p:txBody>
        </p:sp>
        <p:grpSp>
          <p:nvGrpSpPr>
            <p:cNvPr id="67" name="Group 66"/>
            <p:cNvGrpSpPr/>
            <p:nvPr/>
          </p:nvGrpSpPr>
          <p:grpSpPr>
            <a:xfrm>
              <a:off x="787089" y="2783765"/>
              <a:ext cx="1828800" cy="914399"/>
              <a:chOff x="7422115" y="1205660"/>
              <a:chExt cx="2463006" cy="1162594"/>
            </a:xfrm>
          </p:grpSpPr>
          <p:sp>
            <p:nvSpPr>
              <p:cNvPr id="68" name="Rounded Rectangle 67"/>
              <p:cNvSpPr/>
              <p:nvPr/>
            </p:nvSpPr>
            <p:spPr bwMode="auto">
              <a:xfrm>
                <a:off x="7422115" y="1619044"/>
                <a:ext cx="2463006" cy="335823"/>
              </a:xfrm>
              <a:prstGeom prst="roundRect">
                <a:avLst/>
              </a:prstGeom>
              <a:solidFill>
                <a:schemeClr val="bg2"/>
              </a:solidFill>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050" dirty="0">
                    <a:solidFill>
                      <a:srgbClr val="FFFFFF">
                        <a:alpha val="98824"/>
                      </a:srgbClr>
                    </a:solidFill>
                    <a:ea typeface="Segoe UI" pitchFamily="34" charset="0"/>
                    <a:cs typeface="Segoe UI" pitchFamily="34" charset="0"/>
                  </a:rPr>
                  <a:t>Capture</a:t>
                </a:r>
              </a:p>
            </p:txBody>
          </p:sp>
          <p:sp>
            <p:nvSpPr>
              <p:cNvPr id="69" name="Rounded Rectangle 68"/>
              <p:cNvSpPr/>
              <p:nvPr/>
            </p:nvSpPr>
            <p:spPr bwMode="auto">
              <a:xfrm>
                <a:off x="7422115" y="2032431"/>
                <a:ext cx="2463006" cy="335823"/>
              </a:xfrm>
              <a:prstGeom prst="roundRect">
                <a:avLst/>
              </a:prstGeom>
              <a:solidFill>
                <a:schemeClr val="bg2"/>
              </a:solidFill>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050" dirty="0">
                    <a:solidFill>
                      <a:srgbClr val="FFFFFF">
                        <a:alpha val="98824"/>
                      </a:srgbClr>
                    </a:solidFill>
                    <a:ea typeface="Segoe UI" pitchFamily="34" charset="0"/>
                    <a:cs typeface="Segoe UI" pitchFamily="34" charset="0"/>
                  </a:rPr>
                  <a:t>Filtering</a:t>
                </a:r>
              </a:p>
            </p:txBody>
          </p:sp>
          <p:sp>
            <p:nvSpPr>
              <p:cNvPr id="70" name="Rounded Rectangle 69"/>
              <p:cNvSpPr/>
              <p:nvPr/>
            </p:nvSpPr>
            <p:spPr bwMode="auto">
              <a:xfrm>
                <a:off x="7422115" y="1205660"/>
                <a:ext cx="2463006" cy="335824"/>
              </a:xfrm>
              <a:prstGeom prst="roundRect">
                <a:avLst/>
              </a:prstGeom>
              <a:solidFill>
                <a:schemeClr val="bg2"/>
              </a:solidFill>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050" dirty="0" smtClean="0">
                    <a:solidFill>
                      <a:srgbClr val="FFFFFF">
                        <a:alpha val="98824"/>
                      </a:srgbClr>
                    </a:solidFill>
                    <a:ea typeface="Segoe UI" pitchFamily="34" charset="0"/>
                    <a:cs typeface="Segoe UI" pitchFamily="34" charset="0"/>
                  </a:rPr>
                  <a:t>Forwarding</a:t>
                </a:r>
              </a:p>
            </p:txBody>
          </p:sp>
        </p:grpSp>
      </p:grpSp>
      <p:sp>
        <p:nvSpPr>
          <p:cNvPr id="232" name="Line 44"/>
          <p:cNvSpPr>
            <a:spLocks noChangeShapeType="1"/>
          </p:cNvSpPr>
          <p:nvPr/>
        </p:nvSpPr>
        <p:spPr bwMode="auto">
          <a:xfrm>
            <a:off x="3848690" y="4940278"/>
            <a:ext cx="1663725" cy="478902"/>
          </a:xfrm>
          <a:prstGeom prst="line">
            <a:avLst/>
          </a:prstGeom>
          <a:noFill/>
          <a:ln w="88900" cap="flat" cmpd="sng" algn="ctr">
            <a:solidFill>
              <a:schemeClr val="accent1">
                <a:lumMod val="60000"/>
                <a:lumOff val="40000"/>
                <a:alpha val="75000"/>
              </a:schemeClr>
            </a:solidFill>
            <a:prstDash val="solid"/>
            <a:headEnd type="none"/>
            <a:tailEnd type="stealth" w="med" len="med"/>
          </a:ln>
          <a:effectLst/>
        </p:spPr>
        <p:txBody>
          <a:bodyPr lIns="137054" tIns="68528" rIns="137054" bIns="6852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3437">
              <a:defRPr/>
            </a:pPr>
            <a:endParaRPr lang="en-US" sz="2448" dirty="0">
              <a:solidFill>
                <a:srgbClr val="0096D6"/>
              </a:solidFill>
              <a:latin typeface="Arial"/>
            </a:endParaRPr>
          </a:p>
        </p:txBody>
      </p:sp>
      <p:sp>
        <p:nvSpPr>
          <p:cNvPr id="71" name="Rounded Rectangle 70"/>
          <p:cNvSpPr>
            <a:spLocks noChangeArrowheads="1"/>
          </p:cNvSpPr>
          <p:nvPr/>
        </p:nvSpPr>
        <p:spPr bwMode="auto">
          <a:xfrm>
            <a:off x="5632875" y="5080339"/>
            <a:ext cx="1136982" cy="169523"/>
          </a:xfrm>
          <a:prstGeom prst="roundRect">
            <a:avLst>
              <a:gd name="adj" fmla="val 7528"/>
            </a:avLst>
          </a:prstGeom>
          <a:ln>
            <a:headEnd/>
            <a:tailEnd/>
          </a:ln>
        </p:spPr>
        <p:style>
          <a:lnRef idx="1">
            <a:schemeClr val="accent1"/>
          </a:lnRef>
          <a:fillRef idx="3">
            <a:schemeClr val="accent1"/>
          </a:fillRef>
          <a:effectRef idx="2">
            <a:schemeClr val="accent1"/>
          </a:effectRef>
          <a:fontRef idx="minor">
            <a:schemeClr val="lt1"/>
          </a:fontRef>
        </p:style>
        <p:txBody>
          <a:bodyPr lIns="82100" tIns="41049" rIns="82100" bIns="91413" anchor="ctr"/>
          <a:lstStyle/>
          <a:p>
            <a:pPr algn="ctr">
              <a:buClr>
                <a:srgbClr val="7F7F7F"/>
              </a:buClr>
              <a:buFont typeface="Arial" charset="0"/>
              <a:buNone/>
            </a:pPr>
            <a:r>
              <a:rPr lang="en-US" sz="800" b="1" dirty="0" smtClean="0">
                <a:solidFill>
                  <a:srgbClr val="FFFFFF"/>
                </a:solidFill>
                <a:ea typeface="MS PGothic" charset="-128"/>
                <a:sym typeface="Arial" charset="0"/>
              </a:rPr>
              <a:t>Nexus 1000V  </a:t>
            </a:r>
            <a:r>
              <a:rPr lang="en-US" sz="800" b="1" dirty="0" err="1" smtClean="0">
                <a:solidFill>
                  <a:srgbClr val="FFFFFF"/>
                </a:solidFill>
                <a:ea typeface="MS PGothic" charset="-128"/>
                <a:sym typeface="Arial" charset="0"/>
              </a:rPr>
              <a:t>VEM</a:t>
            </a:r>
            <a:endParaRPr lang="en-US" sz="800" b="1" dirty="0">
              <a:solidFill>
                <a:srgbClr val="FFFFFF"/>
              </a:solidFill>
              <a:ea typeface="MS PGothic" charset="-128"/>
              <a:sym typeface="Arial" charset="0"/>
            </a:endParaRPr>
          </a:p>
        </p:txBody>
      </p:sp>
    </p:spTree>
    <p:extLst>
      <p:ext uri="{BB962C8B-B14F-4D97-AF65-F5344CB8AC3E}">
        <p14:creationId xmlns:p14="http://schemas.microsoft.com/office/powerpoint/2010/main" val="1292859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dissolve">
                                      <p:cBhvr>
                                        <p:cTn id="10" dur="500"/>
                                        <p:tgtEl>
                                          <p:spTgt spid="248"/>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wipe(left)">
                                      <p:cBhvr>
                                        <p:cTn id="16" dur="500"/>
                                        <p:tgtEl>
                                          <p:spTgt spid="223"/>
                                        </p:tgtEl>
                                      </p:cBhvr>
                                    </p:animEffect>
                                  </p:childTnLst>
                                </p:cTn>
                              </p:par>
                              <p:par>
                                <p:cTn id="17" presetID="22" presetClass="entr" presetSubtype="8" fill="hold" nodeType="withEffect">
                                  <p:stCondLst>
                                    <p:cond delay="0"/>
                                  </p:stCondLst>
                                  <p:childTnLst>
                                    <p:set>
                                      <p:cBhvr>
                                        <p:cTn id="18" dur="1" fill="hold">
                                          <p:stCondLst>
                                            <p:cond delay="0"/>
                                          </p:stCondLst>
                                        </p:cTn>
                                        <p:tgtEl>
                                          <p:spTgt spid="224"/>
                                        </p:tgtEl>
                                        <p:attrNameLst>
                                          <p:attrName>style.visibility</p:attrName>
                                        </p:attrNameLst>
                                      </p:cBhvr>
                                      <p:to>
                                        <p:strVal val="visible"/>
                                      </p:to>
                                    </p:set>
                                    <p:animEffect transition="in" filter="wipe(left)">
                                      <p:cBhvr>
                                        <p:cTn id="19" dur="500"/>
                                        <p:tgtEl>
                                          <p:spTgt spid="224"/>
                                        </p:tgtEl>
                                      </p:cBhvr>
                                    </p:animEffect>
                                  </p:childTnLst>
                                </p:cTn>
                              </p:par>
                              <p:par>
                                <p:cTn id="20" presetID="22" presetClass="entr" presetSubtype="8"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wipe(left)">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ipe(left)">
                                      <p:cBhvr>
                                        <p:cTn id="27" dur="500"/>
                                        <p:tgtEl>
                                          <p:spTgt spid="243"/>
                                        </p:tgtEl>
                                      </p:cBhvr>
                                    </p:animEffect>
                                  </p:childTnLst>
                                </p:cTn>
                              </p:par>
                              <p:par>
                                <p:cTn id="28" presetID="22" presetClass="entr" presetSubtype="8" fill="hold" nodeType="withEffect">
                                  <p:stCondLst>
                                    <p:cond delay="0"/>
                                  </p:stCondLst>
                                  <p:childTnLst>
                                    <p:set>
                                      <p:cBhvr>
                                        <p:cTn id="29" dur="1" fill="hold">
                                          <p:stCondLst>
                                            <p:cond delay="0"/>
                                          </p:stCondLst>
                                        </p:cTn>
                                        <p:tgtEl>
                                          <p:spTgt spid="194"/>
                                        </p:tgtEl>
                                        <p:attrNameLst>
                                          <p:attrName>style.visibility</p:attrName>
                                        </p:attrNameLst>
                                      </p:cBhvr>
                                      <p:to>
                                        <p:strVal val="visible"/>
                                      </p:to>
                                    </p:set>
                                    <p:animEffect transition="in" filter="wipe(left)">
                                      <p:cBhvr>
                                        <p:cTn id="30" dur="500"/>
                                        <p:tgtEl>
                                          <p:spTgt spid="194"/>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2" presetClass="entr" presetSubtype="8" fill="hold" nodeType="withEffect">
                                  <p:stCondLst>
                                    <p:cond delay="0"/>
                                  </p:stCondLst>
                                  <p:childTnLst>
                                    <p:set>
                                      <p:cBhvr>
                                        <p:cTn id="38" dur="1" fill="hold">
                                          <p:stCondLst>
                                            <p:cond delay="0"/>
                                          </p:stCondLst>
                                        </p:cTn>
                                        <p:tgtEl>
                                          <p:spTgt spid="242"/>
                                        </p:tgtEl>
                                        <p:attrNameLst>
                                          <p:attrName>style.visibility</p:attrName>
                                        </p:attrNameLst>
                                      </p:cBhvr>
                                      <p:to>
                                        <p:strVal val="visible"/>
                                      </p:to>
                                    </p:set>
                                    <p:animEffect transition="in" filter="wipe(left)">
                                      <p:cBhvr>
                                        <p:cTn id="39" dur="500"/>
                                        <p:tgtEl>
                                          <p:spTgt spid="242"/>
                                        </p:tgtEl>
                                      </p:cBhvr>
                                    </p:animEffect>
                                  </p:childTnLst>
                                </p:cTn>
                              </p:par>
                              <p:par>
                                <p:cTn id="40" presetID="22" presetClass="entr" presetSubtype="8" fill="hold" nodeType="withEffect">
                                  <p:stCondLst>
                                    <p:cond delay="0"/>
                                  </p:stCondLst>
                                  <p:childTnLst>
                                    <p:set>
                                      <p:cBhvr>
                                        <p:cTn id="41" dur="1" fill="hold">
                                          <p:stCondLst>
                                            <p:cond delay="0"/>
                                          </p:stCondLst>
                                        </p:cTn>
                                        <p:tgtEl>
                                          <p:spTgt spid="254"/>
                                        </p:tgtEl>
                                        <p:attrNameLst>
                                          <p:attrName>style.visibility</p:attrName>
                                        </p:attrNameLst>
                                      </p:cBhvr>
                                      <p:to>
                                        <p:strVal val="visible"/>
                                      </p:to>
                                    </p:set>
                                    <p:animEffect transition="in" filter="wipe(left)">
                                      <p:cBhvr>
                                        <p:cTn id="42" dur="500"/>
                                        <p:tgtEl>
                                          <p:spTgt spid="254"/>
                                        </p:tgtEl>
                                      </p:cBhvr>
                                    </p:animEffect>
                                  </p:childTnLst>
                                </p:cTn>
                              </p:par>
                              <p:par>
                                <p:cTn id="43" presetID="22" presetClass="entr" presetSubtype="8" fill="hold" nodeType="withEffect">
                                  <p:stCondLst>
                                    <p:cond delay="0"/>
                                  </p:stCondLst>
                                  <p:childTnLst>
                                    <p:set>
                                      <p:cBhvr>
                                        <p:cTn id="44" dur="1" fill="hold">
                                          <p:stCondLst>
                                            <p:cond delay="0"/>
                                          </p:stCondLst>
                                        </p:cTn>
                                        <p:tgtEl>
                                          <p:spTgt spid="253"/>
                                        </p:tgtEl>
                                        <p:attrNameLst>
                                          <p:attrName>style.visibility</p:attrName>
                                        </p:attrNameLst>
                                      </p:cBhvr>
                                      <p:to>
                                        <p:strVal val="visible"/>
                                      </p:to>
                                    </p:set>
                                    <p:animEffect transition="in" filter="wipe(left)">
                                      <p:cBhvr>
                                        <p:cTn id="45" dur="500"/>
                                        <p:tgtEl>
                                          <p:spTgt spid="25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35"/>
                                        </p:tgtEl>
                                        <p:attrNameLst>
                                          <p:attrName>style.visibility</p:attrName>
                                        </p:attrNameLst>
                                      </p:cBhvr>
                                      <p:to>
                                        <p:strVal val="visible"/>
                                      </p:to>
                                    </p:set>
                                    <p:animEffect transition="in" filter="dissolve">
                                      <p:cBhvr>
                                        <p:cTn id="48" dur="500"/>
                                        <p:tgtEl>
                                          <p:spTgt spid="2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2"/>
                                        </p:tgtEl>
                                        <p:attrNameLst>
                                          <p:attrName>style.visibility</p:attrName>
                                        </p:attrNameLst>
                                      </p:cBhvr>
                                      <p:to>
                                        <p:strVal val="visible"/>
                                      </p:to>
                                    </p:set>
                                    <p:animEffect transition="in" filter="wipe(left)">
                                      <p:cBhvr>
                                        <p:cTn id="53" dur="500"/>
                                        <p:tgtEl>
                                          <p:spTgt spid="2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3"/>
                                        </p:tgtEl>
                                        <p:attrNameLst>
                                          <p:attrName>style.visibility</p:attrName>
                                        </p:attrNameLst>
                                      </p:cBhvr>
                                      <p:to>
                                        <p:strVal val="visible"/>
                                      </p:to>
                                    </p:set>
                                    <p:animEffect transition="in" filter="wipe(left)">
                                      <p:cBhvr>
                                        <p:cTn id="56" dur="500"/>
                                        <p:tgtEl>
                                          <p:spTgt spid="2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34"/>
                                        </p:tgtEl>
                                        <p:attrNameLst>
                                          <p:attrName>style.visibility</p:attrName>
                                        </p:attrNameLst>
                                      </p:cBhvr>
                                      <p:to>
                                        <p:strVal val="visible"/>
                                      </p:to>
                                    </p:set>
                                    <p:animEffect transition="in" filter="wipe(left)">
                                      <p:cBhvr>
                                        <p:cTn id="59" dur="500"/>
                                        <p:tgtEl>
                                          <p:spTgt spid="2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wipe(left)">
                                      <p:cBhvr>
                                        <p:cTn id="62" dur="500"/>
                                        <p:tgtEl>
                                          <p:spTgt spid="22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27"/>
                                        </p:tgtEl>
                                        <p:attrNameLst>
                                          <p:attrName>style.visibility</p:attrName>
                                        </p:attrNameLst>
                                      </p:cBhvr>
                                      <p:to>
                                        <p:strVal val="visible"/>
                                      </p:to>
                                    </p:set>
                                    <p:animEffect transition="in" filter="wipe(left)">
                                      <p:cBhvr>
                                        <p:cTn id="65" dur="500"/>
                                        <p:tgtEl>
                                          <p:spTgt spid="22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30"/>
                                        </p:tgtEl>
                                        <p:attrNameLst>
                                          <p:attrName>style.visibility</p:attrName>
                                        </p:attrNameLst>
                                      </p:cBhvr>
                                      <p:to>
                                        <p:strVal val="visible"/>
                                      </p:to>
                                    </p:set>
                                    <p:animEffect transition="in" filter="wipe(left)">
                                      <p:cBhvr>
                                        <p:cTn id="68" dur="500"/>
                                        <p:tgtEl>
                                          <p:spTgt spid="23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31"/>
                                        </p:tgtEl>
                                        <p:attrNameLst>
                                          <p:attrName>style.visibility</p:attrName>
                                        </p:attrNameLst>
                                      </p:cBhvr>
                                      <p:to>
                                        <p:strVal val="visible"/>
                                      </p:to>
                                    </p:set>
                                    <p:animEffect transition="in" filter="wipe(left)">
                                      <p:cBhvr>
                                        <p:cTn id="71" dur="500"/>
                                        <p:tgtEl>
                                          <p:spTgt spid="23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55"/>
                                        </p:tgtEl>
                                        <p:attrNameLst>
                                          <p:attrName>style.visibility</p:attrName>
                                        </p:attrNameLst>
                                      </p:cBhvr>
                                      <p:to>
                                        <p:strVal val="visible"/>
                                      </p:to>
                                    </p:set>
                                    <p:animEffect transition="in" filter="wipe(left)">
                                      <p:cBhvr>
                                        <p:cTn id="74" dur="500"/>
                                        <p:tgtEl>
                                          <p:spTgt spid="25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p:bldP spid="230" grpId="0" animBg="1"/>
      <p:bldP spid="231" grpId="0"/>
      <p:bldP spid="233" grpId="0" animBg="1"/>
      <p:bldP spid="234" grpId="0" animBg="1"/>
      <p:bldP spid="235" grpId="0"/>
      <p:bldP spid="243" grpId="0" animBg="1"/>
      <p:bldP spid="248" grpId="0"/>
      <p:bldP spid="255" grpId="0"/>
      <p:bldP spid="232"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 Profiles, Network Segments and </a:t>
            </a:r>
            <a:r>
              <a:rPr lang="en-US" dirty="0" err="1"/>
              <a:t>VMs</a:t>
            </a:r>
            <a:endParaRPr lang="en-US" dirty="0"/>
          </a:p>
        </p:txBody>
      </p:sp>
      <p:grpSp>
        <p:nvGrpSpPr>
          <p:cNvPr id="120" name="Group 119"/>
          <p:cNvGrpSpPr/>
          <p:nvPr/>
        </p:nvGrpSpPr>
        <p:grpSpPr>
          <a:xfrm>
            <a:off x="809905" y="1820861"/>
            <a:ext cx="4520498" cy="2419529"/>
            <a:chOff x="1110398" y="3753574"/>
            <a:chExt cx="6724398" cy="3763911"/>
          </a:xfrm>
        </p:grpSpPr>
        <p:grpSp>
          <p:nvGrpSpPr>
            <p:cNvPr id="121" name="Group 4"/>
            <p:cNvGrpSpPr>
              <a:grpSpLocks noChangeAspect="1"/>
            </p:cNvGrpSpPr>
            <p:nvPr/>
          </p:nvGrpSpPr>
          <p:grpSpPr bwMode="auto">
            <a:xfrm>
              <a:off x="5705177" y="4575426"/>
              <a:ext cx="488023" cy="756032"/>
              <a:chOff x="3235" y="2007"/>
              <a:chExt cx="878" cy="1167"/>
            </a:xfrm>
          </p:grpSpPr>
          <p:sp>
            <p:nvSpPr>
              <p:cNvPr id="242" name="AutoShape 3"/>
              <p:cNvSpPr>
                <a:spLocks noChangeAspect="1" noChangeArrowheads="1" noTextEdit="1"/>
              </p:cNvSpPr>
              <p:nvPr/>
            </p:nvSpPr>
            <p:spPr bwMode="auto">
              <a:xfrm>
                <a:off x="3235" y="2007"/>
                <a:ext cx="878" cy="1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3" name="Freeform 5"/>
              <p:cNvSpPr>
                <a:spLocks/>
              </p:cNvSpPr>
              <p:nvPr/>
            </p:nvSpPr>
            <p:spPr bwMode="auto">
              <a:xfrm>
                <a:off x="3239" y="2207"/>
                <a:ext cx="674" cy="963"/>
              </a:xfrm>
              <a:custGeom>
                <a:avLst/>
                <a:gdLst/>
                <a:ahLst/>
                <a:cxnLst>
                  <a:cxn ang="0">
                    <a:pos x="0" y="0"/>
                  </a:cxn>
                  <a:cxn ang="0">
                    <a:pos x="0" y="963"/>
                  </a:cxn>
                  <a:cxn ang="0">
                    <a:pos x="674" y="963"/>
                  </a:cxn>
                  <a:cxn ang="0">
                    <a:pos x="674" y="0"/>
                  </a:cxn>
                  <a:cxn ang="0">
                    <a:pos x="0" y="0"/>
                  </a:cxn>
                  <a:cxn ang="0">
                    <a:pos x="0" y="0"/>
                  </a:cxn>
                </a:cxnLst>
                <a:rect l="0" t="0" r="r" b="b"/>
                <a:pathLst>
                  <a:path w="674" h="963">
                    <a:moveTo>
                      <a:pt x="0" y="0"/>
                    </a:moveTo>
                    <a:lnTo>
                      <a:pt x="0" y="963"/>
                    </a:lnTo>
                    <a:lnTo>
                      <a:pt x="674" y="963"/>
                    </a:lnTo>
                    <a:lnTo>
                      <a:pt x="674" y="0"/>
                    </a:lnTo>
                    <a:lnTo>
                      <a:pt x="0" y="0"/>
                    </a:lnTo>
                    <a:lnTo>
                      <a:pt x="0" y="0"/>
                    </a:lnTo>
                    <a:close/>
                  </a:path>
                </a:pathLst>
              </a:custGeom>
              <a:solidFill>
                <a:schemeClr val="accent2">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4" name="Freeform 6"/>
              <p:cNvSpPr>
                <a:spLocks/>
              </p:cNvSpPr>
              <p:nvPr/>
            </p:nvSpPr>
            <p:spPr bwMode="auto">
              <a:xfrm>
                <a:off x="3239" y="2011"/>
                <a:ext cx="870" cy="196"/>
              </a:xfrm>
              <a:custGeom>
                <a:avLst/>
                <a:gdLst/>
                <a:ahLst/>
                <a:cxnLst>
                  <a:cxn ang="0">
                    <a:pos x="0" y="196"/>
                  </a:cxn>
                  <a:cxn ang="0">
                    <a:pos x="196" y="0"/>
                  </a:cxn>
                  <a:cxn ang="0">
                    <a:pos x="870" y="0"/>
                  </a:cxn>
                  <a:cxn ang="0">
                    <a:pos x="674" y="196"/>
                  </a:cxn>
                  <a:cxn ang="0">
                    <a:pos x="0" y="196"/>
                  </a:cxn>
                  <a:cxn ang="0">
                    <a:pos x="0" y="196"/>
                  </a:cxn>
                </a:cxnLst>
                <a:rect l="0" t="0" r="r" b="b"/>
                <a:pathLst>
                  <a:path w="870" h="196">
                    <a:moveTo>
                      <a:pt x="0" y="196"/>
                    </a:moveTo>
                    <a:lnTo>
                      <a:pt x="196" y="0"/>
                    </a:lnTo>
                    <a:lnTo>
                      <a:pt x="870" y="0"/>
                    </a:lnTo>
                    <a:lnTo>
                      <a:pt x="674" y="196"/>
                    </a:lnTo>
                    <a:lnTo>
                      <a:pt x="0" y="196"/>
                    </a:lnTo>
                    <a:lnTo>
                      <a:pt x="0" y="196"/>
                    </a:lnTo>
                    <a:close/>
                  </a:path>
                </a:pathLst>
              </a:custGeom>
              <a:solidFill>
                <a:schemeClr val="accent2">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5" name="Freeform 7"/>
              <p:cNvSpPr>
                <a:spLocks/>
              </p:cNvSpPr>
              <p:nvPr/>
            </p:nvSpPr>
            <p:spPr bwMode="auto">
              <a:xfrm>
                <a:off x="3913" y="2011"/>
                <a:ext cx="196" cy="1159"/>
              </a:xfrm>
              <a:custGeom>
                <a:avLst/>
                <a:gdLst/>
                <a:ahLst/>
                <a:cxnLst>
                  <a:cxn ang="0">
                    <a:pos x="0" y="1159"/>
                  </a:cxn>
                  <a:cxn ang="0">
                    <a:pos x="196" y="963"/>
                  </a:cxn>
                  <a:cxn ang="0">
                    <a:pos x="196" y="0"/>
                  </a:cxn>
                  <a:cxn ang="0">
                    <a:pos x="0" y="196"/>
                  </a:cxn>
                  <a:cxn ang="0">
                    <a:pos x="0" y="1159"/>
                  </a:cxn>
                  <a:cxn ang="0">
                    <a:pos x="0" y="1159"/>
                  </a:cxn>
                </a:cxnLst>
                <a:rect l="0" t="0" r="r" b="b"/>
                <a:pathLst>
                  <a:path w="196" h="1159">
                    <a:moveTo>
                      <a:pt x="0" y="1159"/>
                    </a:moveTo>
                    <a:lnTo>
                      <a:pt x="196" y="963"/>
                    </a:lnTo>
                    <a:lnTo>
                      <a:pt x="196" y="0"/>
                    </a:lnTo>
                    <a:lnTo>
                      <a:pt x="0" y="196"/>
                    </a:lnTo>
                    <a:lnTo>
                      <a:pt x="0" y="1159"/>
                    </a:lnTo>
                    <a:lnTo>
                      <a:pt x="0" y="1159"/>
                    </a:lnTo>
                    <a:close/>
                  </a:path>
                </a:pathLst>
              </a:custGeom>
              <a:solidFill>
                <a:schemeClr val="accent2">
                  <a:lumMod val="75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6" name="Line 8"/>
              <p:cNvSpPr>
                <a:spLocks noChangeShapeType="1"/>
              </p:cNvSpPr>
              <p:nvPr/>
            </p:nvSpPr>
            <p:spPr bwMode="auto">
              <a:xfrm>
                <a:off x="3251" y="2472"/>
                <a:ext cx="65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7" name="Line 9"/>
              <p:cNvSpPr>
                <a:spLocks noChangeShapeType="1"/>
              </p:cNvSpPr>
              <p:nvPr/>
            </p:nvSpPr>
            <p:spPr bwMode="auto">
              <a:xfrm>
                <a:off x="3246" y="2467"/>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8" name="Line 10"/>
              <p:cNvSpPr>
                <a:spLocks noChangeShapeType="1"/>
              </p:cNvSpPr>
              <p:nvPr/>
            </p:nvSpPr>
            <p:spPr bwMode="auto">
              <a:xfrm>
                <a:off x="3251" y="2788"/>
                <a:ext cx="650"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9" name="Line 11"/>
              <p:cNvSpPr>
                <a:spLocks noChangeShapeType="1"/>
              </p:cNvSpPr>
              <p:nvPr/>
            </p:nvSpPr>
            <p:spPr bwMode="auto">
              <a:xfrm>
                <a:off x="3246" y="2783"/>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0"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1"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2" name="Rectangle 14"/>
              <p:cNvSpPr>
                <a:spLocks noChangeArrowheads="1"/>
              </p:cNvSpPr>
              <p:nvPr/>
            </p:nvSpPr>
            <p:spPr bwMode="auto">
              <a:xfrm>
                <a:off x="3402" y="2539"/>
                <a:ext cx="337" cy="184"/>
              </a:xfrm>
              <a:prstGeom prst="rect">
                <a:avLst/>
              </a:prstGeom>
              <a:noFill/>
              <a:ln w="16">
                <a:solidFill>
                  <a:srgbClr val="EDED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3"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4"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5" name="Line 17"/>
              <p:cNvSpPr>
                <a:spLocks noChangeShapeType="1"/>
              </p:cNvSpPr>
              <p:nvPr/>
            </p:nvSpPr>
            <p:spPr bwMode="auto">
              <a:xfrm>
                <a:off x="3470" y="2591"/>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6" name="Rectangle 18"/>
              <p:cNvSpPr>
                <a:spLocks noChangeArrowheads="1"/>
              </p:cNvSpPr>
              <p:nvPr/>
            </p:nvSpPr>
            <p:spPr bwMode="auto">
              <a:xfrm>
                <a:off x="3395" y="2532"/>
                <a:ext cx="337" cy="184"/>
              </a:xfrm>
              <a:prstGeom prst="rect">
                <a:avLst/>
              </a:prstGeom>
              <a:noFill/>
              <a:ln w="16">
                <a:solidFill>
                  <a:srgbClr val="4A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57"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grpSp>
          <p:nvGrpSpPr>
            <p:cNvPr id="122" name="Group 4"/>
            <p:cNvGrpSpPr>
              <a:grpSpLocks noChangeAspect="1"/>
            </p:cNvGrpSpPr>
            <p:nvPr/>
          </p:nvGrpSpPr>
          <p:grpSpPr bwMode="auto">
            <a:xfrm>
              <a:off x="1110398" y="4575426"/>
              <a:ext cx="488023" cy="756032"/>
              <a:chOff x="3235" y="2007"/>
              <a:chExt cx="878" cy="1167"/>
            </a:xfrm>
          </p:grpSpPr>
          <p:sp>
            <p:nvSpPr>
              <p:cNvPr id="226" name="AutoShape 3"/>
              <p:cNvSpPr>
                <a:spLocks noChangeAspect="1" noChangeArrowheads="1" noTextEdit="1"/>
              </p:cNvSpPr>
              <p:nvPr/>
            </p:nvSpPr>
            <p:spPr bwMode="auto">
              <a:xfrm>
                <a:off x="3235" y="2007"/>
                <a:ext cx="878" cy="1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7" name="Freeform 5"/>
              <p:cNvSpPr>
                <a:spLocks/>
              </p:cNvSpPr>
              <p:nvPr/>
            </p:nvSpPr>
            <p:spPr bwMode="auto">
              <a:xfrm>
                <a:off x="3239" y="2207"/>
                <a:ext cx="674" cy="963"/>
              </a:xfrm>
              <a:custGeom>
                <a:avLst/>
                <a:gdLst/>
                <a:ahLst/>
                <a:cxnLst>
                  <a:cxn ang="0">
                    <a:pos x="0" y="0"/>
                  </a:cxn>
                  <a:cxn ang="0">
                    <a:pos x="0" y="963"/>
                  </a:cxn>
                  <a:cxn ang="0">
                    <a:pos x="674" y="963"/>
                  </a:cxn>
                  <a:cxn ang="0">
                    <a:pos x="674" y="0"/>
                  </a:cxn>
                  <a:cxn ang="0">
                    <a:pos x="0" y="0"/>
                  </a:cxn>
                  <a:cxn ang="0">
                    <a:pos x="0" y="0"/>
                  </a:cxn>
                </a:cxnLst>
                <a:rect l="0" t="0" r="r" b="b"/>
                <a:pathLst>
                  <a:path w="674" h="963">
                    <a:moveTo>
                      <a:pt x="0" y="0"/>
                    </a:moveTo>
                    <a:lnTo>
                      <a:pt x="0" y="963"/>
                    </a:lnTo>
                    <a:lnTo>
                      <a:pt x="674" y="963"/>
                    </a:lnTo>
                    <a:lnTo>
                      <a:pt x="674" y="0"/>
                    </a:lnTo>
                    <a:lnTo>
                      <a:pt x="0" y="0"/>
                    </a:lnTo>
                    <a:lnTo>
                      <a:pt x="0" y="0"/>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8" name="Freeform 6"/>
              <p:cNvSpPr>
                <a:spLocks/>
              </p:cNvSpPr>
              <p:nvPr/>
            </p:nvSpPr>
            <p:spPr bwMode="auto">
              <a:xfrm>
                <a:off x="3239" y="2011"/>
                <a:ext cx="870" cy="196"/>
              </a:xfrm>
              <a:custGeom>
                <a:avLst/>
                <a:gdLst/>
                <a:ahLst/>
                <a:cxnLst>
                  <a:cxn ang="0">
                    <a:pos x="0" y="196"/>
                  </a:cxn>
                  <a:cxn ang="0">
                    <a:pos x="196" y="0"/>
                  </a:cxn>
                  <a:cxn ang="0">
                    <a:pos x="870" y="0"/>
                  </a:cxn>
                  <a:cxn ang="0">
                    <a:pos x="674" y="196"/>
                  </a:cxn>
                  <a:cxn ang="0">
                    <a:pos x="0" y="196"/>
                  </a:cxn>
                  <a:cxn ang="0">
                    <a:pos x="0" y="196"/>
                  </a:cxn>
                </a:cxnLst>
                <a:rect l="0" t="0" r="r" b="b"/>
                <a:pathLst>
                  <a:path w="870" h="196">
                    <a:moveTo>
                      <a:pt x="0" y="196"/>
                    </a:moveTo>
                    <a:lnTo>
                      <a:pt x="196" y="0"/>
                    </a:lnTo>
                    <a:lnTo>
                      <a:pt x="870" y="0"/>
                    </a:lnTo>
                    <a:lnTo>
                      <a:pt x="674" y="196"/>
                    </a:lnTo>
                    <a:lnTo>
                      <a:pt x="0" y="196"/>
                    </a:lnTo>
                    <a:lnTo>
                      <a:pt x="0" y="196"/>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9" name="Freeform 7"/>
              <p:cNvSpPr>
                <a:spLocks/>
              </p:cNvSpPr>
              <p:nvPr/>
            </p:nvSpPr>
            <p:spPr bwMode="auto">
              <a:xfrm>
                <a:off x="3913" y="2011"/>
                <a:ext cx="196" cy="1159"/>
              </a:xfrm>
              <a:custGeom>
                <a:avLst/>
                <a:gdLst/>
                <a:ahLst/>
                <a:cxnLst>
                  <a:cxn ang="0">
                    <a:pos x="0" y="1159"/>
                  </a:cxn>
                  <a:cxn ang="0">
                    <a:pos x="196" y="963"/>
                  </a:cxn>
                  <a:cxn ang="0">
                    <a:pos x="196" y="0"/>
                  </a:cxn>
                  <a:cxn ang="0">
                    <a:pos x="0" y="196"/>
                  </a:cxn>
                  <a:cxn ang="0">
                    <a:pos x="0" y="1159"/>
                  </a:cxn>
                  <a:cxn ang="0">
                    <a:pos x="0" y="1159"/>
                  </a:cxn>
                </a:cxnLst>
                <a:rect l="0" t="0" r="r" b="b"/>
                <a:pathLst>
                  <a:path w="196" h="1159">
                    <a:moveTo>
                      <a:pt x="0" y="1159"/>
                    </a:moveTo>
                    <a:lnTo>
                      <a:pt x="196" y="963"/>
                    </a:lnTo>
                    <a:lnTo>
                      <a:pt x="196" y="0"/>
                    </a:lnTo>
                    <a:lnTo>
                      <a:pt x="0" y="196"/>
                    </a:lnTo>
                    <a:lnTo>
                      <a:pt x="0" y="1159"/>
                    </a:lnTo>
                    <a:lnTo>
                      <a:pt x="0" y="1159"/>
                    </a:lnTo>
                    <a:close/>
                  </a:path>
                </a:pathLst>
              </a:custGeom>
              <a:solidFill>
                <a:schemeClr val="accent5">
                  <a:lumMod val="75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0" name="Line 8"/>
              <p:cNvSpPr>
                <a:spLocks noChangeShapeType="1"/>
              </p:cNvSpPr>
              <p:nvPr/>
            </p:nvSpPr>
            <p:spPr bwMode="auto">
              <a:xfrm>
                <a:off x="3251" y="2472"/>
                <a:ext cx="65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1" name="Line 9"/>
              <p:cNvSpPr>
                <a:spLocks noChangeShapeType="1"/>
              </p:cNvSpPr>
              <p:nvPr/>
            </p:nvSpPr>
            <p:spPr bwMode="auto">
              <a:xfrm>
                <a:off x="3246" y="2467"/>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2" name="Line 10"/>
              <p:cNvSpPr>
                <a:spLocks noChangeShapeType="1"/>
              </p:cNvSpPr>
              <p:nvPr/>
            </p:nvSpPr>
            <p:spPr bwMode="auto">
              <a:xfrm>
                <a:off x="3251" y="2788"/>
                <a:ext cx="650"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3" name="Line 11"/>
              <p:cNvSpPr>
                <a:spLocks noChangeShapeType="1"/>
              </p:cNvSpPr>
              <p:nvPr/>
            </p:nvSpPr>
            <p:spPr bwMode="auto">
              <a:xfrm>
                <a:off x="3246" y="2783"/>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4"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5"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6" name="Rectangle 14"/>
              <p:cNvSpPr>
                <a:spLocks noChangeArrowheads="1"/>
              </p:cNvSpPr>
              <p:nvPr/>
            </p:nvSpPr>
            <p:spPr bwMode="auto">
              <a:xfrm>
                <a:off x="3402" y="2539"/>
                <a:ext cx="337" cy="184"/>
              </a:xfrm>
              <a:prstGeom prst="rect">
                <a:avLst/>
              </a:prstGeom>
              <a:noFill/>
              <a:ln w="16">
                <a:solidFill>
                  <a:srgbClr val="EDED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7"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8"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39" name="Line 17"/>
              <p:cNvSpPr>
                <a:spLocks noChangeShapeType="1"/>
              </p:cNvSpPr>
              <p:nvPr/>
            </p:nvSpPr>
            <p:spPr bwMode="auto">
              <a:xfrm>
                <a:off x="3470" y="2591"/>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0" name="Rectangle 18"/>
              <p:cNvSpPr>
                <a:spLocks noChangeArrowheads="1"/>
              </p:cNvSpPr>
              <p:nvPr/>
            </p:nvSpPr>
            <p:spPr bwMode="auto">
              <a:xfrm>
                <a:off x="3395" y="2532"/>
                <a:ext cx="337" cy="184"/>
              </a:xfrm>
              <a:prstGeom prst="rect">
                <a:avLst/>
              </a:prstGeom>
              <a:noFill/>
              <a:ln w="16">
                <a:solidFill>
                  <a:srgbClr val="4A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41"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sp>
          <p:nvSpPr>
            <p:cNvPr id="123" name="Can 122"/>
            <p:cNvSpPr/>
            <p:nvPr/>
          </p:nvSpPr>
          <p:spPr>
            <a:xfrm rot="5400000">
              <a:off x="4275438" y="4469674"/>
              <a:ext cx="569591" cy="5526032"/>
            </a:xfrm>
            <a:prstGeom prst="can">
              <a:avLst/>
            </a:prstGeom>
          </p:spPr>
          <p:style>
            <a:lnRef idx="2">
              <a:schemeClr val="accent4"/>
            </a:lnRef>
            <a:fillRef idx="1">
              <a:schemeClr val="lt1"/>
            </a:fillRef>
            <a:effectRef idx="0">
              <a:schemeClr val="accent4"/>
            </a:effectRef>
            <a:fontRef idx="minor">
              <a:schemeClr val="dk1"/>
            </a:fontRef>
          </p:style>
          <p:txBody>
            <a:bodyPr vert="vert270" rtlCol="0" anchor="ctr"/>
            <a:lstStyle/>
            <a:p>
              <a:pPr algn="ctr"/>
              <a:r>
                <a:rPr lang="en-US" sz="1200" dirty="0" smtClean="0"/>
                <a:t>Database Network</a:t>
              </a:r>
              <a:endParaRPr lang="en-US" sz="1200" dirty="0"/>
            </a:p>
          </p:txBody>
        </p:sp>
        <p:cxnSp>
          <p:nvCxnSpPr>
            <p:cNvPr id="124" name="Straight Connector 123"/>
            <p:cNvCxnSpPr/>
            <p:nvPr/>
          </p:nvCxnSpPr>
          <p:spPr>
            <a:xfrm rot="5400000">
              <a:off x="4579849" y="5656600"/>
              <a:ext cx="1636101" cy="990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1813543" y="5707024"/>
              <a:ext cx="1760766" cy="709919"/>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305918" y="3753574"/>
              <a:ext cx="2250875" cy="829643"/>
            </a:xfrm>
            <a:prstGeom prst="rect">
              <a:avLst/>
            </a:prstGeom>
            <a:noFill/>
          </p:spPr>
          <p:txBody>
            <a:bodyPr wrap="square" rtlCol="0" anchor="ctr">
              <a:spAutoFit/>
            </a:bodyPr>
            <a:lstStyle/>
            <a:p>
              <a:pPr algn="ctr"/>
              <a:r>
                <a:rPr lang="en-US" sz="1600" dirty="0" smtClean="0"/>
                <a:t>Clients</a:t>
              </a:r>
              <a:endParaRPr lang="en-US" sz="1600" dirty="0"/>
            </a:p>
          </p:txBody>
        </p:sp>
        <p:grpSp>
          <p:nvGrpSpPr>
            <p:cNvPr id="127" name="Group 4"/>
            <p:cNvGrpSpPr>
              <a:grpSpLocks noChangeAspect="1"/>
            </p:cNvGrpSpPr>
            <p:nvPr/>
          </p:nvGrpSpPr>
          <p:grpSpPr bwMode="auto">
            <a:xfrm>
              <a:off x="2204450" y="4575426"/>
              <a:ext cx="488023" cy="756032"/>
              <a:chOff x="3235" y="2007"/>
              <a:chExt cx="878" cy="1167"/>
            </a:xfrm>
          </p:grpSpPr>
          <p:sp>
            <p:nvSpPr>
              <p:cNvPr id="210" name="AutoShape 3"/>
              <p:cNvSpPr>
                <a:spLocks noChangeAspect="1" noChangeArrowheads="1" noTextEdit="1"/>
              </p:cNvSpPr>
              <p:nvPr/>
            </p:nvSpPr>
            <p:spPr bwMode="auto">
              <a:xfrm>
                <a:off x="3235" y="2007"/>
                <a:ext cx="878" cy="1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1" name="Freeform 5"/>
              <p:cNvSpPr>
                <a:spLocks/>
              </p:cNvSpPr>
              <p:nvPr/>
            </p:nvSpPr>
            <p:spPr bwMode="auto">
              <a:xfrm>
                <a:off x="3239" y="2207"/>
                <a:ext cx="674" cy="963"/>
              </a:xfrm>
              <a:custGeom>
                <a:avLst/>
                <a:gdLst/>
                <a:ahLst/>
                <a:cxnLst>
                  <a:cxn ang="0">
                    <a:pos x="0" y="0"/>
                  </a:cxn>
                  <a:cxn ang="0">
                    <a:pos x="0" y="963"/>
                  </a:cxn>
                  <a:cxn ang="0">
                    <a:pos x="674" y="963"/>
                  </a:cxn>
                  <a:cxn ang="0">
                    <a:pos x="674" y="0"/>
                  </a:cxn>
                  <a:cxn ang="0">
                    <a:pos x="0" y="0"/>
                  </a:cxn>
                  <a:cxn ang="0">
                    <a:pos x="0" y="0"/>
                  </a:cxn>
                </a:cxnLst>
                <a:rect l="0" t="0" r="r" b="b"/>
                <a:pathLst>
                  <a:path w="674" h="963">
                    <a:moveTo>
                      <a:pt x="0" y="0"/>
                    </a:moveTo>
                    <a:lnTo>
                      <a:pt x="0" y="963"/>
                    </a:lnTo>
                    <a:lnTo>
                      <a:pt x="674" y="963"/>
                    </a:lnTo>
                    <a:lnTo>
                      <a:pt x="674" y="0"/>
                    </a:lnTo>
                    <a:lnTo>
                      <a:pt x="0" y="0"/>
                    </a:lnTo>
                    <a:lnTo>
                      <a:pt x="0" y="0"/>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2" name="Freeform 6"/>
              <p:cNvSpPr>
                <a:spLocks/>
              </p:cNvSpPr>
              <p:nvPr/>
            </p:nvSpPr>
            <p:spPr bwMode="auto">
              <a:xfrm>
                <a:off x="3239" y="2011"/>
                <a:ext cx="870" cy="196"/>
              </a:xfrm>
              <a:custGeom>
                <a:avLst/>
                <a:gdLst/>
                <a:ahLst/>
                <a:cxnLst>
                  <a:cxn ang="0">
                    <a:pos x="0" y="196"/>
                  </a:cxn>
                  <a:cxn ang="0">
                    <a:pos x="196" y="0"/>
                  </a:cxn>
                  <a:cxn ang="0">
                    <a:pos x="870" y="0"/>
                  </a:cxn>
                  <a:cxn ang="0">
                    <a:pos x="674" y="196"/>
                  </a:cxn>
                  <a:cxn ang="0">
                    <a:pos x="0" y="196"/>
                  </a:cxn>
                  <a:cxn ang="0">
                    <a:pos x="0" y="196"/>
                  </a:cxn>
                </a:cxnLst>
                <a:rect l="0" t="0" r="r" b="b"/>
                <a:pathLst>
                  <a:path w="870" h="196">
                    <a:moveTo>
                      <a:pt x="0" y="196"/>
                    </a:moveTo>
                    <a:lnTo>
                      <a:pt x="196" y="0"/>
                    </a:lnTo>
                    <a:lnTo>
                      <a:pt x="870" y="0"/>
                    </a:lnTo>
                    <a:lnTo>
                      <a:pt x="674" y="196"/>
                    </a:lnTo>
                    <a:lnTo>
                      <a:pt x="0" y="196"/>
                    </a:lnTo>
                    <a:lnTo>
                      <a:pt x="0" y="196"/>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3" name="Freeform 7"/>
              <p:cNvSpPr>
                <a:spLocks/>
              </p:cNvSpPr>
              <p:nvPr/>
            </p:nvSpPr>
            <p:spPr bwMode="auto">
              <a:xfrm>
                <a:off x="3913" y="2011"/>
                <a:ext cx="196" cy="1159"/>
              </a:xfrm>
              <a:custGeom>
                <a:avLst/>
                <a:gdLst/>
                <a:ahLst/>
                <a:cxnLst>
                  <a:cxn ang="0">
                    <a:pos x="0" y="1159"/>
                  </a:cxn>
                  <a:cxn ang="0">
                    <a:pos x="196" y="963"/>
                  </a:cxn>
                  <a:cxn ang="0">
                    <a:pos x="196" y="0"/>
                  </a:cxn>
                  <a:cxn ang="0">
                    <a:pos x="0" y="196"/>
                  </a:cxn>
                  <a:cxn ang="0">
                    <a:pos x="0" y="1159"/>
                  </a:cxn>
                  <a:cxn ang="0">
                    <a:pos x="0" y="1159"/>
                  </a:cxn>
                </a:cxnLst>
                <a:rect l="0" t="0" r="r" b="b"/>
                <a:pathLst>
                  <a:path w="196" h="1159">
                    <a:moveTo>
                      <a:pt x="0" y="1159"/>
                    </a:moveTo>
                    <a:lnTo>
                      <a:pt x="196" y="963"/>
                    </a:lnTo>
                    <a:lnTo>
                      <a:pt x="196" y="0"/>
                    </a:lnTo>
                    <a:lnTo>
                      <a:pt x="0" y="196"/>
                    </a:lnTo>
                    <a:lnTo>
                      <a:pt x="0" y="1159"/>
                    </a:lnTo>
                    <a:lnTo>
                      <a:pt x="0" y="1159"/>
                    </a:lnTo>
                    <a:close/>
                  </a:path>
                </a:pathLst>
              </a:custGeom>
              <a:solidFill>
                <a:schemeClr val="accent5">
                  <a:lumMod val="75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4" name="Line 8"/>
              <p:cNvSpPr>
                <a:spLocks noChangeShapeType="1"/>
              </p:cNvSpPr>
              <p:nvPr/>
            </p:nvSpPr>
            <p:spPr bwMode="auto">
              <a:xfrm>
                <a:off x="3251" y="2472"/>
                <a:ext cx="65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5" name="Line 9"/>
              <p:cNvSpPr>
                <a:spLocks noChangeShapeType="1"/>
              </p:cNvSpPr>
              <p:nvPr/>
            </p:nvSpPr>
            <p:spPr bwMode="auto">
              <a:xfrm>
                <a:off x="3246" y="2467"/>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6" name="Line 10"/>
              <p:cNvSpPr>
                <a:spLocks noChangeShapeType="1"/>
              </p:cNvSpPr>
              <p:nvPr/>
            </p:nvSpPr>
            <p:spPr bwMode="auto">
              <a:xfrm>
                <a:off x="3251" y="2788"/>
                <a:ext cx="650"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7" name="Line 11"/>
              <p:cNvSpPr>
                <a:spLocks noChangeShapeType="1"/>
              </p:cNvSpPr>
              <p:nvPr/>
            </p:nvSpPr>
            <p:spPr bwMode="auto">
              <a:xfrm>
                <a:off x="3246" y="2783"/>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8"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19"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0" name="Rectangle 14"/>
              <p:cNvSpPr>
                <a:spLocks noChangeArrowheads="1"/>
              </p:cNvSpPr>
              <p:nvPr/>
            </p:nvSpPr>
            <p:spPr bwMode="auto">
              <a:xfrm>
                <a:off x="3402" y="2539"/>
                <a:ext cx="337" cy="184"/>
              </a:xfrm>
              <a:prstGeom prst="rect">
                <a:avLst/>
              </a:prstGeom>
              <a:noFill/>
              <a:ln w="16">
                <a:solidFill>
                  <a:srgbClr val="EDED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1"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2"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3" name="Line 17"/>
              <p:cNvSpPr>
                <a:spLocks noChangeShapeType="1"/>
              </p:cNvSpPr>
              <p:nvPr/>
            </p:nvSpPr>
            <p:spPr bwMode="auto">
              <a:xfrm>
                <a:off x="3470" y="2591"/>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4" name="Rectangle 18"/>
              <p:cNvSpPr>
                <a:spLocks noChangeArrowheads="1"/>
              </p:cNvSpPr>
              <p:nvPr/>
            </p:nvSpPr>
            <p:spPr bwMode="auto">
              <a:xfrm>
                <a:off x="3395" y="2532"/>
                <a:ext cx="337" cy="184"/>
              </a:xfrm>
              <a:prstGeom prst="rect">
                <a:avLst/>
              </a:prstGeom>
              <a:noFill/>
              <a:ln w="16">
                <a:solidFill>
                  <a:srgbClr val="4A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25"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cxnSp>
          <p:nvCxnSpPr>
            <p:cNvPr id="128" name="Straight Connector 127"/>
            <p:cNvCxnSpPr/>
            <p:nvPr/>
          </p:nvCxnSpPr>
          <p:spPr>
            <a:xfrm rot="16200000" flipH="1">
              <a:off x="979167" y="5651993"/>
              <a:ext cx="1636104" cy="100011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386647" y="5618384"/>
              <a:ext cx="271248" cy="30917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050"/>
            </a:p>
          </p:txBody>
        </p:sp>
        <p:sp>
          <p:nvSpPr>
            <p:cNvPr id="130" name="Rectangle 129"/>
            <p:cNvSpPr/>
            <p:nvPr/>
          </p:nvSpPr>
          <p:spPr>
            <a:xfrm>
              <a:off x="2439011" y="5618384"/>
              <a:ext cx="271248" cy="3091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050"/>
            </a:p>
          </p:txBody>
        </p:sp>
        <p:sp>
          <p:nvSpPr>
            <p:cNvPr id="131" name="Rectangle 130"/>
            <p:cNvSpPr/>
            <p:nvPr/>
          </p:nvSpPr>
          <p:spPr>
            <a:xfrm>
              <a:off x="5433929" y="5618384"/>
              <a:ext cx="271248" cy="3091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cxnSp>
          <p:nvCxnSpPr>
            <p:cNvPr id="132" name="Straight Connector 131"/>
            <p:cNvCxnSpPr/>
            <p:nvPr/>
          </p:nvCxnSpPr>
          <p:spPr>
            <a:xfrm rot="16200000" flipH="1">
              <a:off x="2480966" y="5707024"/>
              <a:ext cx="1760766" cy="709919"/>
            </a:xfrm>
            <a:prstGeom prst="line">
              <a:avLst/>
            </a:prstGeom>
          </p:spPr>
          <p:style>
            <a:lnRef idx="1">
              <a:schemeClr val="accent1"/>
            </a:lnRef>
            <a:fillRef idx="0">
              <a:schemeClr val="accent1"/>
            </a:fillRef>
            <a:effectRef idx="0">
              <a:schemeClr val="accent1"/>
            </a:effectRef>
            <a:fontRef idx="minor">
              <a:schemeClr val="tx1"/>
            </a:fontRef>
          </p:style>
        </p:cxnSp>
        <p:grpSp>
          <p:nvGrpSpPr>
            <p:cNvPr id="133" name="Group 4"/>
            <p:cNvGrpSpPr>
              <a:grpSpLocks noChangeAspect="1"/>
            </p:cNvGrpSpPr>
            <p:nvPr/>
          </p:nvGrpSpPr>
          <p:grpSpPr bwMode="auto">
            <a:xfrm>
              <a:off x="2871874" y="4575426"/>
              <a:ext cx="488023" cy="756032"/>
              <a:chOff x="3235" y="2007"/>
              <a:chExt cx="878" cy="1167"/>
            </a:xfrm>
          </p:grpSpPr>
          <p:sp>
            <p:nvSpPr>
              <p:cNvPr id="194" name="AutoShape 3"/>
              <p:cNvSpPr>
                <a:spLocks noChangeAspect="1" noChangeArrowheads="1" noTextEdit="1"/>
              </p:cNvSpPr>
              <p:nvPr/>
            </p:nvSpPr>
            <p:spPr bwMode="auto">
              <a:xfrm>
                <a:off x="3235" y="2007"/>
                <a:ext cx="878" cy="1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5" name="Freeform 5"/>
              <p:cNvSpPr>
                <a:spLocks/>
              </p:cNvSpPr>
              <p:nvPr/>
            </p:nvSpPr>
            <p:spPr bwMode="auto">
              <a:xfrm>
                <a:off x="3239" y="2207"/>
                <a:ext cx="674" cy="963"/>
              </a:xfrm>
              <a:custGeom>
                <a:avLst/>
                <a:gdLst/>
                <a:ahLst/>
                <a:cxnLst>
                  <a:cxn ang="0">
                    <a:pos x="0" y="0"/>
                  </a:cxn>
                  <a:cxn ang="0">
                    <a:pos x="0" y="963"/>
                  </a:cxn>
                  <a:cxn ang="0">
                    <a:pos x="674" y="963"/>
                  </a:cxn>
                  <a:cxn ang="0">
                    <a:pos x="674" y="0"/>
                  </a:cxn>
                  <a:cxn ang="0">
                    <a:pos x="0" y="0"/>
                  </a:cxn>
                  <a:cxn ang="0">
                    <a:pos x="0" y="0"/>
                  </a:cxn>
                </a:cxnLst>
                <a:rect l="0" t="0" r="r" b="b"/>
                <a:pathLst>
                  <a:path w="674" h="963">
                    <a:moveTo>
                      <a:pt x="0" y="0"/>
                    </a:moveTo>
                    <a:lnTo>
                      <a:pt x="0" y="963"/>
                    </a:lnTo>
                    <a:lnTo>
                      <a:pt x="674" y="963"/>
                    </a:lnTo>
                    <a:lnTo>
                      <a:pt x="674" y="0"/>
                    </a:lnTo>
                    <a:lnTo>
                      <a:pt x="0" y="0"/>
                    </a:lnTo>
                    <a:lnTo>
                      <a:pt x="0" y="0"/>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6" name="Freeform 6"/>
              <p:cNvSpPr>
                <a:spLocks/>
              </p:cNvSpPr>
              <p:nvPr/>
            </p:nvSpPr>
            <p:spPr bwMode="auto">
              <a:xfrm>
                <a:off x="3239" y="2011"/>
                <a:ext cx="870" cy="196"/>
              </a:xfrm>
              <a:custGeom>
                <a:avLst/>
                <a:gdLst/>
                <a:ahLst/>
                <a:cxnLst>
                  <a:cxn ang="0">
                    <a:pos x="0" y="196"/>
                  </a:cxn>
                  <a:cxn ang="0">
                    <a:pos x="196" y="0"/>
                  </a:cxn>
                  <a:cxn ang="0">
                    <a:pos x="870" y="0"/>
                  </a:cxn>
                  <a:cxn ang="0">
                    <a:pos x="674" y="196"/>
                  </a:cxn>
                  <a:cxn ang="0">
                    <a:pos x="0" y="196"/>
                  </a:cxn>
                  <a:cxn ang="0">
                    <a:pos x="0" y="196"/>
                  </a:cxn>
                </a:cxnLst>
                <a:rect l="0" t="0" r="r" b="b"/>
                <a:pathLst>
                  <a:path w="870" h="196">
                    <a:moveTo>
                      <a:pt x="0" y="196"/>
                    </a:moveTo>
                    <a:lnTo>
                      <a:pt x="196" y="0"/>
                    </a:lnTo>
                    <a:lnTo>
                      <a:pt x="870" y="0"/>
                    </a:lnTo>
                    <a:lnTo>
                      <a:pt x="674" y="196"/>
                    </a:lnTo>
                    <a:lnTo>
                      <a:pt x="0" y="196"/>
                    </a:lnTo>
                    <a:lnTo>
                      <a:pt x="0" y="196"/>
                    </a:lnTo>
                    <a:close/>
                  </a:path>
                </a:pathLst>
              </a:custGeom>
              <a:solidFill>
                <a:schemeClr val="accent5">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7" name="Freeform 7"/>
              <p:cNvSpPr>
                <a:spLocks/>
              </p:cNvSpPr>
              <p:nvPr/>
            </p:nvSpPr>
            <p:spPr bwMode="auto">
              <a:xfrm>
                <a:off x="3913" y="2011"/>
                <a:ext cx="196" cy="1159"/>
              </a:xfrm>
              <a:custGeom>
                <a:avLst/>
                <a:gdLst/>
                <a:ahLst/>
                <a:cxnLst>
                  <a:cxn ang="0">
                    <a:pos x="0" y="1159"/>
                  </a:cxn>
                  <a:cxn ang="0">
                    <a:pos x="196" y="963"/>
                  </a:cxn>
                  <a:cxn ang="0">
                    <a:pos x="196" y="0"/>
                  </a:cxn>
                  <a:cxn ang="0">
                    <a:pos x="0" y="196"/>
                  </a:cxn>
                  <a:cxn ang="0">
                    <a:pos x="0" y="1159"/>
                  </a:cxn>
                  <a:cxn ang="0">
                    <a:pos x="0" y="1159"/>
                  </a:cxn>
                </a:cxnLst>
                <a:rect l="0" t="0" r="r" b="b"/>
                <a:pathLst>
                  <a:path w="196" h="1159">
                    <a:moveTo>
                      <a:pt x="0" y="1159"/>
                    </a:moveTo>
                    <a:lnTo>
                      <a:pt x="196" y="963"/>
                    </a:lnTo>
                    <a:lnTo>
                      <a:pt x="196" y="0"/>
                    </a:lnTo>
                    <a:lnTo>
                      <a:pt x="0" y="196"/>
                    </a:lnTo>
                    <a:lnTo>
                      <a:pt x="0" y="1159"/>
                    </a:lnTo>
                    <a:lnTo>
                      <a:pt x="0" y="1159"/>
                    </a:lnTo>
                    <a:close/>
                  </a:path>
                </a:pathLst>
              </a:custGeom>
              <a:solidFill>
                <a:schemeClr val="accent5">
                  <a:lumMod val="75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8" name="Line 8"/>
              <p:cNvSpPr>
                <a:spLocks noChangeShapeType="1"/>
              </p:cNvSpPr>
              <p:nvPr/>
            </p:nvSpPr>
            <p:spPr bwMode="auto">
              <a:xfrm>
                <a:off x="3251" y="2472"/>
                <a:ext cx="65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9" name="Line 9"/>
              <p:cNvSpPr>
                <a:spLocks noChangeShapeType="1"/>
              </p:cNvSpPr>
              <p:nvPr/>
            </p:nvSpPr>
            <p:spPr bwMode="auto">
              <a:xfrm>
                <a:off x="3246" y="2467"/>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0" name="Line 10"/>
              <p:cNvSpPr>
                <a:spLocks noChangeShapeType="1"/>
              </p:cNvSpPr>
              <p:nvPr/>
            </p:nvSpPr>
            <p:spPr bwMode="auto">
              <a:xfrm>
                <a:off x="3251" y="2788"/>
                <a:ext cx="650"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1" name="Line 11"/>
              <p:cNvSpPr>
                <a:spLocks noChangeShapeType="1"/>
              </p:cNvSpPr>
              <p:nvPr/>
            </p:nvSpPr>
            <p:spPr bwMode="auto">
              <a:xfrm>
                <a:off x="3246" y="2783"/>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2"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3"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4" name="Rectangle 14"/>
              <p:cNvSpPr>
                <a:spLocks noChangeArrowheads="1"/>
              </p:cNvSpPr>
              <p:nvPr/>
            </p:nvSpPr>
            <p:spPr bwMode="auto">
              <a:xfrm>
                <a:off x="3402" y="2539"/>
                <a:ext cx="337" cy="184"/>
              </a:xfrm>
              <a:prstGeom prst="rect">
                <a:avLst/>
              </a:prstGeom>
              <a:noFill/>
              <a:ln w="16">
                <a:solidFill>
                  <a:srgbClr val="EDED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5"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6"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7" name="Line 17"/>
              <p:cNvSpPr>
                <a:spLocks noChangeShapeType="1"/>
              </p:cNvSpPr>
              <p:nvPr/>
            </p:nvSpPr>
            <p:spPr bwMode="auto">
              <a:xfrm>
                <a:off x="3470" y="2591"/>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8" name="Rectangle 18"/>
              <p:cNvSpPr>
                <a:spLocks noChangeArrowheads="1"/>
              </p:cNvSpPr>
              <p:nvPr/>
            </p:nvSpPr>
            <p:spPr bwMode="auto">
              <a:xfrm>
                <a:off x="3395" y="2532"/>
                <a:ext cx="337" cy="184"/>
              </a:xfrm>
              <a:prstGeom prst="rect">
                <a:avLst/>
              </a:prstGeom>
              <a:noFill/>
              <a:ln w="16">
                <a:solidFill>
                  <a:srgbClr val="4A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209"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sp>
          <p:nvSpPr>
            <p:cNvPr id="134" name="Rectangle 133"/>
            <p:cNvSpPr/>
            <p:nvPr/>
          </p:nvSpPr>
          <p:spPr>
            <a:xfrm>
              <a:off x="3106434" y="5618384"/>
              <a:ext cx="271248" cy="3091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050"/>
            </a:p>
          </p:txBody>
        </p:sp>
        <p:sp>
          <p:nvSpPr>
            <p:cNvPr id="135" name="TextBox 134"/>
            <p:cNvSpPr txBox="1"/>
            <p:nvPr/>
          </p:nvSpPr>
          <p:spPr>
            <a:xfrm>
              <a:off x="4574641" y="3753574"/>
              <a:ext cx="2250875" cy="829643"/>
            </a:xfrm>
            <a:prstGeom prst="rect">
              <a:avLst/>
            </a:prstGeom>
            <a:noFill/>
          </p:spPr>
          <p:txBody>
            <a:bodyPr wrap="square" rtlCol="0" anchor="ctr">
              <a:spAutoFit/>
            </a:bodyPr>
            <a:lstStyle/>
            <a:p>
              <a:pPr algn="ctr"/>
              <a:r>
                <a:rPr lang="en-US" sz="1600" dirty="0" smtClean="0"/>
                <a:t>Guests</a:t>
              </a:r>
              <a:endParaRPr lang="en-US" sz="1600" dirty="0"/>
            </a:p>
          </p:txBody>
        </p:sp>
        <p:grpSp>
          <p:nvGrpSpPr>
            <p:cNvPr id="136" name="Group 135"/>
            <p:cNvGrpSpPr>
              <a:grpSpLocks noChangeAspect="1"/>
            </p:cNvGrpSpPr>
            <p:nvPr/>
          </p:nvGrpSpPr>
          <p:grpSpPr bwMode="auto">
            <a:xfrm>
              <a:off x="6965847" y="4958315"/>
              <a:ext cx="110611" cy="38223"/>
              <a:chOff x="3470" y="2598"/>
              <a:chExt cx="199" cy="59"/>
            </a:xfrm>
          </p:grpSpPr>
          <p:sp>
            <p:nvSpPr>
              <p:cNvPr id="186"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87"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89"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0"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93"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sp>
          <p:nvSpPr>
            <p:cNvPr id="173" name="Line 15"/>
            <p:cNvSpPr>
              <a:spLocks noChangeShapeType="1"/>
            </p:cNvSpPr>
            <p:nvPr/>
          </p:nvSpPr>
          <p:spPr bwMode="auto">
            <a:xfrm>
              <a:off x="7834241" y="4995646"/>
              <a:ext cx="555" cy="647"/>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nvGrpSpPr>
            <p:cNvPr id="143" name="Group 4"/>
            <p:cNvGrpSpPr>
              <a:grpSpLocks noChangeAspect="1"/>
            </p:cNvGrpSpPr>
            <p:nvPr/>
          </p:nvGrpSpPr>
          <p:grpSpPr bwMode="auto">
            <a:xfrm>
              <a:off x="5053659" y="4575426"/>
              <a:ext cx="488023" cy="756032"/>
              <a:chOff x="3235" y="2007"/>
              <a:chExt cx="878" cy="1167"/>
            </a:xfrm>
          </p:grpSpPr>
          <p:sp>
            <p:nvSpPr>
              <p:cNvPr id="146" name="AutoShape 3"/>
              <p:cNvSpPr>
                <a:spLocks noChangeAspect="1" noChangeArrowheads="1" noTextEdit="1"/>
              </p:cNvSpPr>
              <p:nvPr/>
            </p:nvSpPr>
            <p:spPr bwMode="auto">
              <a:xfrm>
                <a:off x="3235" y="2007"/>
                <a:ext cx="878" cy="1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47" name="Freeform 5"/>
              <p:cNvSpPr>
                <a:spLocks/>
              </p:cNvSpPr>
              <p:nvPr/>
            </p:nvSpPr>
            <p:spPr bwMode="auto">
              <a:xfrm>
                <a:off x="3239" y="2207"/>
                <a:ext cx="674" cy="963"/>
              </a:xfrm>
              <a:custGeom>
                <a:avLst/>
                <a:gdLst/>
                <a:ahLst/>
                <a:cxnLst>
                  <a:cxn ang="0">
                    <a:pos x="0" y="0"/>
                  </a:cxn>
                  <a:cxn ang="0">
                    <a:pos x="0" y="963"/>
                  </a:cxn>
                  <a:cxn ang="0">
                    <a:pos x="674" y="963"/>
                  </a:cxn>
                  <a:cxn ang="0">
                    <a:pos x="674" y="0"/>
                  </a:cxn>
                  <a:cxn ang="0">
                    <a:pos x="0" y="0"/>
                  </a:cxn>
                  <a:cxn ang="0">
                    <a:pos x="0" y="0"/>
                  </a:cxn>
                </a:cxnLst>
                <a:rect l="0" t="0" r="r" b="b"/>
                <a:pathLst>
                  <a:path w="674" h="963">
                    <a:moveTo>
                      <a:pt x="0" y="0"/>
                    </a:moveTo>
                    <a:lnTo>
                      <a:pt x="0" y="963"/>
                    </a:lnTo>
                    <a:lnTo>
                      <a:pt x="674" y="963"/>
                    </a:lnTo>
                    <a:lnTo>
                      <a:pt x="674" y="0"/>
                    </a:lnTo>
                    <a:lnTo>
                      <a:pt x="0" y="0"/>
                    </a:lnTo>
                    <a:lnTo>
                      <a:pt x="0" y="0"/>
                    </a:lnTo>
                    <a:close/>
                  </a:path>
                </a:pathLst>
              </a:custGeom>
              <a:solidFill>
                <a:schemeClr val="accent2">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48" name="Freeform 6"/>
              <p:cNvSpPr>
                <a:spLocks/>
              </p:cNvSpPr>
              <p:nvPr/>
            </p:nvSpPr>
            <p:spPr bwMode="auto">
              <a:xfrm>
                <a:off x="3239" y="2011"/>
                <a:ext cx="870" cy="196"/>
              </a:xfrm>
              <a:custGeom>
                <a:avLst/>
                <a:gdLst/>
                <a:ahLst/>
                <a:cxnLst>
                  <a:cxn ang="0">
                    <a:pos x="0" y="196"/>
                  </a:cxn>
                  <a:cxn ang="0">
                    <a:pos x="196" y="0"/>
                  </a:cxn>
                  <a:cxn ang="0">
                    <a:pos x="870" y="0"/>
                  </a:cxn>
                  <a:cxn ang="0">
                    <a:pos x="674" y="196"/>
                  </a:cxn>
                  <a:cxn ang="0">
                    <a:pos x="0" y="196"/>
                  </a:cxn>
                  <a:cxn ang="0">
                    <a:pos x="0" y="196"/>
                  </a:cxn>
                </a:cxnLst>
                <a:rect l="0" t="0" r="r" b="b"/>
                <a:pathLst>
                  <a:path w="870" h="196">
                    <a:moveTo>
                      <a:pt x="0" y="196"/>
                    </a:moveTo>
                    <a:lnTo>
                      <a:pt x="196" y="0"/>
                    </a:lnTo>
                    <a:lnTo>
                      <a:pt x="870" y="0"/>
                    </a:lnTo>
                    <a:lnTo>
                      <a:pt x="674" y="196"/>
                    </a:lnTo>
                    <a:lnTo>
                      <a:pt x="0" y="196"/>
                    </a:lnTo>
                    <a:lnTo>
                      <a:pt x="0" y="196"/>
                    </a:lnTo>
                    <a:close/>
                  </a:path>
                </a:pathLst>
              </a:custGeom>
              <a:solidFill>
                <a:schemeClr val="accent2">
                  <a:lumMod val="60000"/>
                  <a:lumOff val="40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49" name="Freeform 7"/>
              <p:cNvSpPr>
                <a:spLocks/>
              </p:cNvSpPr>
              <p:nvPr/>
            </p:nvSpPr>
            <p:spPr bwMode="auto">
              <a:xfrm>
                <a:off x="3913" y="2011"/>
                <a:ext cx="196" cy="1159"/>
              </a:xfrm>
              <a:custGeom>
                <a:avLst/>
                <a:gdLst/>
                <a:ahLst/>
                <a:cxnLst>
                  <a:cxn ang="0">
                    <a:pos x="0" y="1159"/>
                  </a:cxn>
                  <a:cxn ang="0">
                    <a:pos x="196" y="963"/>
                  </a:cxn>
                  <a:cxn ang="0">
                    <a:pos x="196" y="0"/>
                  </a:cxn>
                  <a:cxn ang="0">
                    <a:pos x="0" y="196"/>
                  </a:cxn>
                  <a:cxn ang="0">
                    <a:pos x="0" y="1159"/>
                  </a:cxn>
                  <a:cxn ang="0">
                    <a:pos x="0" y="1159"/>
                  </a:cxn>
                </a:cxnLst>
                <a:rect l="0" t="0" r="r" b="b"/>
                <a:pathLst>
                  <a:path w="196" h="1159">
                    <a:moveTo>
                      <a:pt x="0" y="1159"/>
                    </a:moveTo>
                    <a:lnTo>
                      <a:pt x="196" y="963"/>
                    </a:lnTo>
                    <a:lnTo>
                      <a:pt x="196" y="0"/>
                    </a:lnTo>
                    <a:lnTo>
                      <a:pt x="0" y="196"/>
                    </a:lnTo>
                    <a:lnTo>
                      <a:pt x="0" y="1159"/>
                    </a:lnTo>
                    <a:lnTo>
                      <a:pt x="0" y="1159"/>
                    </a:lnTo>
                    <a:close/>
                  </a:path>
                </a:pathLst>
              </a:custGeom>
              <a:solidFill>
                <a:schemeClr val="accent2">
                  <a:lumMod val="75000"/>
                </a:schemeClr>
              </a:solidFill>
              <a:ln w="7">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0" name="Line 8"/>
              <p:cNvSpPr>
                <a:spLocks noChangeShapeType="1"/>
              </p:cNvSpPr>
              <p:nvPr/>
            </p:nvSpPr>
            <p:spPr bwMode="auto">
              <a:xfrm>
                <a:off x="3251" y="2472"/>
                <a:ext cx="65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1" name="Line 9"/>
              <p:cNvSpPr>
                <a:spLocks noChangeShapeType="1"/>
              </p:cNvSpPr>
              <p:nvPr/>
            </p:nvSpPr>
            <p:spPr bwMode="auto">
              <a:xfrm>
                <a:off x="3246" y="2467"/>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2" name="Line 10"/>
              <p:cNvSpPr>
                <a:spLocks noChangeShapeType="1"/>
              </p:cNvSpPr>
              <p:nvPr/>
            </p:nvSpPr>
            <p:spPr bwMode="auto">
              <a:xfrm>
                <a:off x="3251" y="2788"/>
                <a:ext cx="650"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3" name="Line 11"/>
              <p:cNvSpPr>
                <a:spLocks noChangeShapeType="1"/>
              </p:cNvSpPr>
              <p:nvPr/>
            </p:nvSpPr>
            <p:spPr bwMode="auto">
              <a:xfrm>
                <a:off x="3246" y="2783"/>
                <a:ext cx="660"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4" name="Line 12"/>
              <p:cNvSpPr>
                <a:spLocks noChangeShapeType="1"/>
              </p:cNvSpPr>
              <p:nvPr/>
            </p:nvSpPr>
            <p:spPr bwMode="auto">
              <a:xfrm>
                <a:off x="3477" y="2656"/>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5" name="Line 13"/>
              <p:cNvSpPr>
                <a:spLocks noChangeShapeType="1"/>
              </p:cNvSpPr>
              <p:nvPr/>
            </p:nvSpPr>
            <p:spPr bwMode="auto">
              <a:xfrm>
                <a:off x="3477" y="2598"/>
                <a:ext cx="192"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6" name="Rectangle 14"/>
              <p:cNvSpPr>
                <a:spLocks noChangeArrowheads="1"/>
              </p:cNvSpPr>
              <p:nvPr/>
            </p:nvSpPr>
            <p:spPr bwMode="auto">
              <a:xfrm>
                <a:off x="3402" y="2539"/>
                <a:ext cx="337" cy="184"/>
              </a:xfrm>
              <a:prstGeom prst="rect">
                <a:avLst/>
              </a:prstGeom>
              <a:noFill/>
              <a:ln w="16">
                <a:solidFill>
                  <a:srgbClr val="EDED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7" name="Line 15"/>
              <p:cNvSpPr>
                <a:spLocks noChangeShapeType="1"/>
              </p:cNvSpPr>
              <p:nvPr/>
            </p:nvSpPr>
            <p:spPr bwMode="auto">
              <a:xfrm>
                <a:off x="3570" y="2655"/>
                <a:ext cx="1" cy="1"/>
              </a:xfrm>
              <a:prstGeom prst="line">
                <a:avLst/>
              </a:prstGeom>
              <a:noFill/>
              <a:ln w="16">
                <a:solidFill>
                  <a:srgbClr val="EDEDE7"/>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8" name="Line 16"/>
              <p:cNvSpPr>
                <a:spLocks noChangeShapeType="1"/>
              </p:cNvSpPr>
              <p:nvPr/>
            </p:nvSpPr>
            <p:spPr bwMode="auto">
              <a:xfrm>
                <a:off x="3470" y="2649"/>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59" name="Line 17"/>
              <p:cNvSpPr>
                <a:spLocks noChangeShapeType="1"/>
              </p:cNvSpPr>
              <p:nvPr/>
            </p:nvSpPr>
            <p:spPr bwMode="auto">
              <a:xfrm>
                <a:off x="3470" y="2591"/>
                <a:ext cx="192"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60" name="Rectangle 18"/>
              <p:cNvSpPr>
                <a:spLocks noChangeArrowheads="1"/>
              </p:cNvSpPr>
              <p:nvPr/>
            </p:nvSpPr>
            <p:spPr bwMode="auto">
              <a:xfrm>
                <a:off x="3395" y="2532"/>
                <a:ext cx="337" cy="184"/>
              </a:xfrm>
              <a:prstGeom prst="rect">
                <a:avLst/>
              </a:prstGeom>
              <a:noFill/>
              <a:ln w="16">
                <a:solidFill>
                  <a:srgbClr val="4A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161" name="Line 19"/>
              <p:cNvSpPr>
                <a:spLocks noChangeShapeType="1"/>
              </p:cNvSpPr>
              <p:nvPr/>
            </p:nvSpPr>
            <p:spPr bwMode="auto">
              <a:xfrm>
                <a:off x="3563" y="2648"/>
                <a:ext cx="1" cy="1"/>
              </a:xfrm>
              <a:prstGeom prst="line">
                <a:avLst/>
              </a:prstGeom>
              <a:noFill/>
              <a:ln w="16">
                <a:solidFill>
                  <a:srgbClr val="4A4936"/>
                </a:solidFill>
                <a:prstDash val="solid"/>
                <a:round/>
                <a:headEnd/>
                <a:tailEnd/>
              </a:ln>
            </p:spPr>
            <p:txBody>
              <a:bodyPr vert="horz" wrap="square" lIns="91440" tIns="45720" rIns="91440" bIns="45720" numCol="1" anchor="t" anchorCtr="0" compatLnSpc="1">
                <a:prstTxWarp prst="textNoShape">
                  <a:avLst/>
                </a:prstTxWarp>
              </a:bodyPr>
              <a:lstStyle/>
              <a:p>
                <a:endParaRPr lang="en-US" sz="1050" dirty="0"/>
              </a:p>
            </p:txBody>
          </p:sp>
        </p:grpSp>
        <p:cxnSp>
          <p:nvCxnSpPr>
            <p:cNvPr id="144" name="Straight Connector 143"/>
            <p:cNvCxnSpPr/>
            <p:nvPr/>
          </p:nvCxnSpPr>
          <p:spPr>
            <a:xfrm rot="5400000">
              <a:off x="3928331" y="5656600"/>
              <a:ext cx="1636101" cy="990901"/>
            </a:xfrm>
            <a:prstGeom prst="line">
              <a:avLst/>
            </a:prstGeom>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4782411" y="5618384"/>
              <a:ext cx="271248" cy="3091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p>
          </p:txBody>
        </p:sp>
      </p:grpSp>
      <p:sp>
        <p:nvSpPr>
          <p:cNvPr id="258" name="TextBox 257"/>
          <p:cNvSpPr txBox="1"/>
          <p:nvPr/>
        </p:nvSpPr>
        <p:spPr>
          <a:xfrm>
            <a:off x="5627432" y="1710329"/>
            <a:ext cx="6521848" cy="1200329"/>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latin typeface="Courier New" pitchFamily="49" charset="0"/>
                <a:cs typeface="Courier New" pitchFamily="49" charset="0"/>
              </a:rPr>
              <a:t># port-profile </a:t>
            </a:r>
            <a:r>
              <a:rPr lang="en-US" b="1" dirty="0" smtClean="0">
                <a:latin typeface="Courier New" pitchFamily="49" charset="0"/>
                <a:cs typeface="Courier New" pitchFamily="49" charset="0"/>
              </a:rPr>
              <a:t>database-client</a:t>
            </a:r>
          </a:p>
          <a:p>
            <a:r>
              <a:rPr lang="en-US" dirty="0" err="1" smtClean="0">
                <a:latin typeface="Courier New" pitchFamily="49" charset="0"/>
                <a:cs typeface="Courier New" pitchFamily="49" charset="0"/>
              </a:rPr>
              <a:t>ip</a:t>
            </a:r>
            <a:r>
              <a:rPr lang="en-US" dirty="0" smtClean="0">
                <a:latin typeface="Courier New" pitchFamily="49" charset="0"/>
                <a:cs typeface="Courier New" pitchFamily="49" charset="0"/>
              </a:rPr>
              <a:t> port access-group </a:t>
            </a:r>
            <a:r>
              <a:rPr lang="en-US" dirty="0" err="1" smtClean="0">
                <a:latin typeface="Courier New" pitchFamily="49" charset="0"/>
                <a:cs typeface="Courier New" pitchFamily="49" charset="0"/>
              </a:rPr>
              <a:t>dbclient</a:t>
            </a:r>
            <a:r>
              <a:rPr lang="en-US" dirty="0" smtClean="0">
                <a:latin typeface="Courier New" pitchFamily="49" charset="0"/>
                <a:cs typeface="Courier New" pitchFamily="49" charset="0"/>
              </a:rPr>
              <a:t> in</a:t>
            </a:r>
          </a:p>
          <a:p>
            <a:r>
              <a:rPr lang="en-US" dirty="0" smtClean="0">
                <a:latin typeface="Courier New" pitchFamily="49" charset="0"/>
                <a:cs typeface="Courier New" pitchFamily="49" charset="0"/>
              </a:rPr>
              <a:t>no shut</a:t>
            </a:r>
          </a:p>
          <a:p>
            <a:r>
              <a:rPr lang="en-US" dirty="0" smtClean="0">
                <a:latin typeface="Courier New" pitchFamily="49" charset="0"/>
                <a:cs typeface="Courier New" pitchFamily="49" charset="0"/>
              </a:rPr>
              <a:t>state enabled</a:t>
            </a:r>
          </a:p>
        </p:txBody>
      </p:sp>
      <p:sp>
        <p:nvSpPr>
          <p:cNvPr id="259" name="TextBox 258"/>
          <p:cNvSpPr txBox="1"/>
          <p:nvPr/>
        </p:nvSpPr>
        <p:spPr>
          <a:xfrm>
            <a:off x="5642355" y="3040062"/>
            <a:ext cx="6521848" cy="1200329"/>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latin typeface="Courier New" pitchFamily="49" charset="0"/>
                <a:cs typeface="Courier New" pitchFamily="49" charset="0"/>
              </a:rPr>
              <a:t># port-profile </a:t>
            </a:r>
            <a:r>
              <a:rPr lang="en-US" b="1" dirty="0" smtClean="0">
                <a:latin typeface="Courier New" pitchFamily="49" charset="0"/>
                <a:cs typeface="Courier New" pitchFamily="49" charset="0"/>
              </a:rPr>
              <a:t>database-server</a:t>
            </a:r>
          </a:p>
          <a:p>
            <a:r>
              <a:rPr lang="en-US" dirty="0" err="1" smtClean="0">
                <a:latin typeface="Courier New" pitchFamily="49" charset="0"/>
                <a:cs typeface="Courier New" pitchFamily="49" charset="0"/>
              </a:rPr>
              <a:t>ip</a:t>
            </a:r>
            <a:r>
              <a:rPr lang="en-US" dirty="0" smtClean="0">
                <a:latin typeface="Courier New" pitchFamily="49" charset="0"/>
                <a:cs typeface="Courier New" pitchFamily="49" charset="0"/>
              </a:rPr>
              <a:t> port access-group </a:t>
            </a:r>
            <a:r>
              <a:rPr lang="en-US" dirty="0" err="1" smtClean="0">
                <a:latin typeface="Courier New" pitchFamily="49" charset="0"/>
                <a:cs typeface="Courier New" pitchFamily="49" charset="0"/>
              </a:rPr>
              <a:t>dbserver</a:t>
            </a:r>
            <a:r>
              <a:rPr lang="en-US" dirty="0" smtClean="0">
                <a:latin typeface="Courier New" pitchFamily="49" charset="0"/>
                <a:cs typeface="Courier New" pitchFamily="49" charset="0"/>
              </a:rPr>
              <a:t> in</a:t>
            </a:r>
          </a:p>
          <a:p>
            <a:r>
              <a:rPr lang="en-US" dirty="0" smtClean="0">
                <a:latin typeface="Courier New" pitchFamily="49" charset="0"/>
                <a:cs typeface="Courier New" pitchFamily="49" charset="0"/>
              </a:rPr>
              <a:t>no shut</a:t>
            </a:r>
          </a:p>
          <a:p>
            <a:r>
              <a:rPr lang="en-US" dirty="0" smtClean="0">
                <a:latin typeface="Courier New" pitchFamily="49" charset="0"/>
                <a:cs typeface="Courier New" pitchFamily="49" charset="0"/>
              </a:rPr>
              <a:t>state enabled</a:t>
            </a:r>
          </a:p>
        </p:txBody>
      </p:sp>
      <p:sp>
        <p:nvSpPr>
          <p:cNvPr id="260" name="TextBox 259"/>
          <p:cNvSpPr txBox="1"/>
          <p:nvPr/>
        </p:nvSpPr>
        <p:spPr>
          <a:xfrm>
            <a:off x="5642672" y="4394740"/>
            <a:ext cx="6521848" cy="1200329"/>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latin typeface="Courier New" pitchFamily="49" charset="0"/>
                <a:cs typeface="Courier New" pitchFamily="49" charset="0"/>
              </a:rPr>
              <a:t># port-profile </a:t>
            </a:r>
            <a:r>
              <a:rPr lang="en-US" b="1" dirty="0" smtClean="0">
                <a:latin typeface="Courier New" pitchFamily="49" charset="0"/>
                <a:cs typeface="Courier New" pitchFamily="49" charset="0"/>
              </a:rPr>
              <a:t>database-admin</a:t>
            </a:r>
          </a:p>
          <a:p>
            <a:r>
              <a:rPr lang="en-US" dirty="0" err="1" smtClean="0">
                <a:latin typeface="Courier New" pitchFamily="49" charset="0"/>
                <a:cs typeface="Courier New" pitchFamily="49" charset="0"/>
              </a:rPr>
              <a:t>ip</a:t>
            </a:r>
            <a:r>
              <a:rPr lang="en-US" dirty="0" smtClean="0">
                <a:latin typeface="Courier New" pitchFamily="49" charset="0"/>
                <a:cs typeface="Courier New" pitchFamily="49" charset="0"/>
              </a:rPr>
              <a:t> port access-group </a:t>
            </a:r>
            <a:r>
              <a:rPr lang="en-US" dirty="0" err="1" smtClean="0">
                <a:latin typeface="Courier New" pitchFamily="49" charset="0"/>
                <a:cs typeface="Courier New" pitchFamily="49" charset="0"/>
              </a:rPr>
              <a:t>dbadmin</a:t>
            </a:r>
            <a:r>
              <a:rPr lang="en-US" dirty="0" smtClean="0">
                <a:latin typeface="Courier New" pitchFamily="49" charset="0"/>
                <a:cs typeface="Courier New" pitchFamily="49" charset="0"/>
              </a:rPr>
              <a:t> in</a:t>
            </a:r>
          </a:p>
          <a:p>
            <a:r>
              <a:rPr lang="en-US" dirty="0" smtClean="0">
                <a:latin typeface="Courier New" pitchFamily="49" charset="0"/>
                <a:cs typeface="Courier New" pitchFamily="49" charset="0"/>
              </a:rPr>
              <a:t>no shut</a:t>
            </a:r>
          </a:p>
          <a:p>
            <a:r>
              <a:rPr lang="en-US" dirty="0" smtClean="0">
                <a:latin typeface="Courier New" pitchFamily="49" charset="0"/>
                <a:cs typeface="Courier New" pitchFamily="49" charset="0"/>
              </a:rPr>
              <a:t>state enabled</a:t>
            </a:r>
          </a:p>
        </p:txBody>
      </p:sp>
      <p:sp>
        <p:nvSpPr>
          <p:cNvPr id="261" name="TextBox 260"/>
          <p:cNvSpPr txBox="1"/>
          <p:nvPr/>
        </p:nvSpPr>
        <p:spPr>
          <a:xfrm>
            <a:off x="394363" y="4691605"/>
            <a:ext cx="5053552" cy="92333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latin typeface="Courier New" pitchFamily="49" charset="0"/>
                <a:cs typeface="Courier New" pitchFamily="49" charset="0"/>
              </a:rPr>
              <a:t># network-segment </a:t>
            </a:r>
            <a:r>
              <a:rPr lang="en-US" b="1" dirty="0" err="1" smtClean="0">
                <a:latin typeface="Courier New" pitchFamily="49" charset="0"/>
                <a:cs typeface="Courier New" pitchFamily="49" charset="0"/>
              </a:rPr>
              <a:t>database1</a:t>
            </a:r>
            <a:endParaRPr lang="en-US" b="1" dirty="0" smtClean="0">
              <a:latin typeface="Courier New" pitchFamily="49" charset="0"/>
              <a:cs typeface="Courier New" pitchFamily="49" charset="0"/>
            </a:endParaRPr>
          </a:p>
          <a:p>
            <a:r>
              <a:rPr lang="en-US" dirty="0" err="1">
                <a:latin typeface="Courier New" pitchFamily="49" charset="0"/>
                <a:cs typeface="Courier New" pitchFamily="49" charset="0"/>
              </a:rPr>
              <a:t>switchport</a:t>
            </a:r>
            <a:r>
              <a:rPr lang="en-US" dirty="0">
                <a:latin typeface="Courier New" pitchFamily="49" charset="0"/>
                <a:cs typeface="Courier New" pitchFamily="49" charset="0"/>
              </a:rPr>
              <a:t> mode access</a:t>
            </a:r>
          </a:p>
          <a:p>
            <a:r>
              <a:rPr lang="en-US" dirty="0" err="1">
                <a:latin typeface="Courier New" pitchFamily="49" charset="0"/>
                <a:cs typeface="Courier New" pitchFamily="49" charset="0"/>
              </a:rPr>
              <a:t>switchport</a:t>
            </a:r>
            <a:r>
              <a:rPr lang="en-US" dirty="0">
                <a:latin typeface="Courier New" pitchFamily="49" charset="0"/>
                <a:cs typeface="Courier New" pitchFamily="49" charset="0"/>
              </a:rPr>
              <a:t> access </a:t>
            </a:r>
            <a:r>
              <a:rPr lang="en-US" dirty="0" err="1">
                <a:latin typeface="Courier New" pitchFamily="49" charset="0"/>
                <a:cs typeface="Courier New" pitchFamily="49" charset="0"/>
              </a:rPr>
              <a:t>vlan</a:t>
            </a:r>
            <a:r>
              <a:rPr lang="en-US" dirty="0">
                <a:latin typeface="Courier New" pitchFamily="49" charset="0"/>
                <a:cs typeface="Courier New" pitchFamily="49" charset="0"/>
              </a:rPr>
              <a:t> </a:t>
            </a:r>
            <a:r>
              <a:rPr lang="en-US" b="1" dirty="0" smtClean="0">
                <a:latin typeface="Courier New" pitchFamily="49" charset="0"/>
                <a:cs typeface="Courier New" pitchFamily="49" charset="0"/>
              </a:rPr>
              <a:t>10</a:t>
            </a:r>
            <a:endParaRPr lang="en-US" b="1" dirty="0">
              <a:latin typeface="Courier New" pitchFamily="49" charset="0"/>
              <a:cs typeface="Courier New" pitchFamily="49" charset="0"/>
            </a:endParaRPr>
          </a:p>
        </p:txBody>
      </p:sp>
      <p:cxnSp>
        <p:nvCxnSpPr>
          <p:cNvPr id="262" name="Straight Arrow Connector 261"/>
          <p:cNvCxnSpPr>
            <a:stCxn id="261" idx="0"/>
          </p:cNvCxnSpPr>
          <p:nvPr/>
        </p:nvCxnSpPr>
        <p:spPr>
          <a:xfrm flipV="1">
            <a:off x="2921139" y="4240391"/>
            <a:ext cx="18397" cy="451214"/>
          </a:xfrm>
          <a:prstGeom prst="straightConnector1">
            <a:avLst/>
          </a:prstGeom>
          <a:ln w="25400">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265" name="Straight Arrow Connector 264"/>
          <p:cNvCxnSpPr>
            <a:stCxn id="258" idx="1"/>
            <a:endCxn id="131" idx="3"/>
          </p:cNvCxnSpPr>
          <p:nvPr/>
        </p:nvCxnSpPr>
        <p:spPr>
          <a:xfrm flipH="1">
            <a:off x="3898760" y="2310494"/>
            <a:ext cx="1728672" cy="808482"/>
          </a:xfrm>
          <a:prstGeom prst="straightConnector1">
            <a:avLst/>
          </a:prstGeom>
          <a:ln w="25400">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268" name="Straight Arrow Connector 267"/>
          <p:cNvCxnSpPr>
            <a:stCxn id="259" idx="1"/>
            <a:endCxn id="134" idx="3"/>
          </p:cNvCxnSpPr>
          <p:nvPr/>
        </p:nvCxnSpPr>
        <p:spPr>
          <a:xfrm flipH="1" flipV="1">
            <a:off x="2334094" y="3118976"/>
            <a:ext cx="3308261" cy="521251"/>
          </a:xfrm>
          <a:prstGeom prst="straightConnector1">
            <a:avLst/>
          </a:prstGeom>
          <a:ln w="25400">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271" name="Straight Arrow Connector 270"/>
          <p:cNvCxnSpPr>
            <a:endCxn id="129" idx="3"/>
          </p:cNvCxnSpPr>
          <p:nvPr/>
        </p:nvCxnSpPr>
        <p:spPr>
          <a:xfrm flipH="1" flipV="1">
            <a:off x="1177961" y="3118976"/>
            <a:ext cx="4464712" cy="1256084"/>
          </a:xfrm>
          <a:prstGeom prst="straightConnector1">
            <a:avLst/>
          </a:prstGeom>
          <a:ln w="25400">
            <a:solidFill>
              <a:schemeClr val="tx1"/>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441490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Nexus 1000V Installation </a:t>
            </a:r>
            <a:r>
              <a:rPr lang="en-US" dirty="0" smtClean="0"/>
              <a:t>Workflow …</a:t>
            </a:r>
            <a:endParaRPr lang="en-US" dirty="0"/>
          </a:p>
        </p:txBody>
      </p:sp>
      <p:pic>
        <p:nvPicPr>
          <p:cNvPr id="5" name="Picture 4"/>
          <p:cNvPicPr>
            <a:picLocks noChangeAspect="1"/>
          </p:cNvPicPr>
          <p:nvPr/>
        </p:nvPicPr>
        <p:blipFill>
          <a:blip r:embed="rId2"/>
          <a:stretch>
            <a:fillRect/>
          </a:stretch>
        </p:blipFill>
        <p:spPr>
          <a:xfrm>
            <a:off x="2103437" y="1668462"/>
            <a:ext cx="3587700" cy="4676830"/>
          </a:xfrm>
          <a:prstGeom prst="rect">
            <a:avLst/>
          </a:prstGeom>
        </p:spPr>
      </p:pic>
      <p:pic>
        <p:nvPicPr>
          <p:cNvPr id="8" name="Picture 7"/>
          <p:cNvPicPr>
            <a:picLocks noChangeAspect="1"/>
          </p:cNvPicPr>
          <p:nvPr/>
        </p:nvPicPr>
        <p:blipFill>
          <a:blip r:embed="rId3"/>
          <a:stretch>
            <a:fillRect/>
          </a:stretch>
        </p:blipFill>
        <p:spPr>
          <a:xfrm>
            <a:off x="5691137" y="4772197"/>
            <a:ext cx="3888488" cy="2007907"/>
          </a:xfrm>
          <a:prstGeom prst="rect">
            <a:avLst/>
          </a:prstGeom>
        </p:spPr>
      </p:pic>
      <p:pic>
        <p:nvPicPr>
          <p:cNvPr id="9" name="Picture 8"/>
          <p:cNvPicPr>
            <a:picLocks noChangeAspect="1"/>
          </p:cNvPicPr>
          <p:nvPr/>
        </p:nvPicPr>
        <p:blipFill>
          <a:blip r:embed="rId4"/>
          <a:stretch>
            <a:fillRect/>
          </a:stretch>
        </p:blipFill>
        <p:spPr>
          <a:xfrm>
            <a:off x="5698389" y="1636647"/>
            <a:ext cx="3881236" cy="2449302"/>
          </a:xfrm>
          <a:prstGeom prst="rect">
            <a:avLst/>
          </a:prstGeom>
        </p:spPr>
      </p:pic>
      <p:pic>
        <p:nvPicPr>
          <p:cNvPr id="10" name="Picture 9"/>
          <p:cNvPicPr>
            <a:picLocks noChangeAspect="1"/>
          </p:cNvPicPr>
          <p:nvPr/>
        </p:nvPicPr>
        <p:blipFill>
          <a:blip r:embed="rId5"/>
          <a:stretch>
            <a:fillRect/>
          </a:stretch>
        </p:blipFill>
        <p:spPr>
          <a:xfrm>
            <a:off x="5698389" y="3778462"/>
            <a:ext cx="3881236" cy="1868377"/>
          </a:xfrm>
          <a:prstGeom prst="rect">
            <a:avLst/>
          </a:prstGeom>
        </p:spPr>
      </p:pic>
    </p:spTree>
    <p:extLst>
      <p:ext uri="{BB962C8B-B14F-4D97-AF65-F5344CB8AC3E}">
        <p14:creationId xmlns:p14="http://schemas.microsoft.com/office/powerpoint/2010/main" val="1690358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Nexus 1000V Installation Workflow …</a:t>
            </a:r>
          </a:p>
        </p:txBody>
      </p:sp>
      <p:pic>
        <p:nvPicPr>
          <p:cNvPr id="4" name="Picture 3"/>
          <p:cNvPicPr>
            <a:picLocks noChangeAspect="1"/>
          </p:cNvPicPr>
          <p:nvPr/>
        </p:nvPicPr>
        <p:blipFill>
          <a:blip r:embed="rId2"/>
          <a:stretch>
            <a:fillRect/>
          </a:stretch>
        </p:blipFill>
        <p:spPr>
          <a:xfrm>
            <a:off x="1139450" y="2049462"/>
            <a:ext cx="4121100" cy="3835080"/>
          </a:xfrm>
          <a:prstGeom prst="rect">
            <a:avLst/>
          </a:prstGeom>
        </p:spPr>
      </p:pic>
      <p:pic>
        <p:nvPicPr>
          <p:cNvPr id="5" name="Picture 4"/>
          <p:cNvPicPr>
            <a:picLocks noChangeAspect="1"/>
          </p:cNvPicPr>
          <p:nvPr/>
        </p:nvPicPr>
        <p:blipFill>
          <a:blip r:embed="rId3"/>
          <a:stretch>
            <a:fillRect/>
          </a:stretch>
        </p:blipFill>
        <p:spPr>
          <a:xfrm>
            <a:off x="5260550" y="1594315"/>
            <a:ext cx="4512251" cy="1584400"/>
          </a:xfrm>
          <a:prstGeom prst="rect">
            <a:avLst/>
          </a:prstGeom>
        </p:spPr>
      </p:pic>
      <p:pic>
        <p:nvPicPr>
          <p:cNvPr id="6" name="Picture 5"/>
          <p:cNvPicPr>
            <a:picLocks noChangeAspect="1"/>
          </p:cNvPicPr>
          <p:nvPr/>
        </p:nvPicPr>
        <p:blipFill>
          <a:blip r:embed="rId4"/>
          <a:stretch>
            <a:fillRect/>
          </a:stretch>
        </p:blipFill>
        <p:spPr>
          <a:xfrm>
            <a:off x="5260549" y="1923780"/>
            <a:ext cx="6748887" cy="3388549"/>
          </a:xfrm>
          <a:prstGeom prst="rect">
            <a:avLst/>
          </a:prstGeom>
        </p:spPr>
      </p:pic>
      <p:pic>
        <p:nvPicPr>
          <p:cNvPr id="7" name="Picture 6"/>
          <p:cNvPicPr>
            <a:picLocks noChangeAspect="1"/>
          </p:cNvPicPr>
          <p:nvPr/>
        </p:nvPicPr>
        <p:blipFill>
          <a:blip r:embed="rId5"/>
          <a:stretch>
            <a:fillRect/>
          </a:stretch>
        </p:blipFill>
        <p:spPr>
          <a:xfrm>
            <a:off x="5218664" y="4394111"/>
            <a:ext cx="4123773" cy="2087800"/>
          </a:xfrm>
          <a:prstGeom prst="rect">
            <a:avLst/>
          </a:prstGeom>
        </p:spPr>
      </p:pic>
    </p:spTree>
    <p:extLst>
      <p:ext uri="{BB962C8B-B14F-4D97-AF65-F5344CB8AC3E}">
        <p14:creationId xmlns:p14="http://schemas.microsoft.com/office/powerpoint/2010/main" val="4282522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r>
            <a:br>
              <a:rPr lang="en-US" sz="4000" dirty="0" smtClean="0"/>
            </a:br>
            <a:endParaRPr lang="en-US" sz="4000" dirty="0"/>
          </a:p>
        </p:txBody>
      </p:sp>
      <p:sp>
        <p:nvSpPr>
          <p:cNvPr id="3" name="Text Placeholder 2"/>
          <p:cNvSpPr>
            <a:spLocks noGrp="1"/>
          </p:cNvSpPr>
          <p:nvPr>
            <p:ph type="body" sz="quarter" idx="4294967295"/>
          </p:nvPr>
        </p:nvSpPr>
        <p:spPr>
          <a:xfrm>
            <a:off x="292242" y="4945062"/>
            <a:ext cx="8229600" cy="1828800"/>
          </a:xfrm>
        </p:spPr>
        <p:txBody>
          <a:bodyPr/>
          <a:lstStyle/>
          <a:p>
            <a:r>
              <a:rPr lang="en-US" dirty="0" smtClean="0"/>
              <a:t>Demo 1 – Nexus 1000V Installation</a:t>
            </a:r>
            <a:endParaRPr lang="en-US" dirty="0"/>
          </a:p>
        </p:txBody>
      </p:sp>
    </p:spTree>
    <p:extLst>
      <p:ext uri="{BB962C8B-B14F-4D97-AF65-F5344CB8AC3E}">
        <p14:creationId xmlns:p14="http://schemas.microsoft.com/office/powerpoint/2010/main" val="32071933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687163"/>
          </a:xfrm>
        </p:spPr>
        <p:txBody>
          <a:bodyPr/>
          <a:lstStyle/>
          <a:p>
            <a:r>
              <a:rPr lang="en-US" sz="3600" dirty="0" smtClean="0"/>
              <a:t>Both VXLAN and HNV are multi-tenant aware Network Virtualization overlay technologies</a:t>
            </a:r>
          </a:p>
          <a:p>
            <a:r>
              <a:rPr lang="en-US" sz="3600" dirty="0" smtClean="0"/>
              <a:t>VXLAN more focused on Layer 2 (same service as a VLAN)</a:t>
            </a:r>
          </a:p>
          <a:p>
            <a:r>
              <a:rPr lang="en-US" sz="3600" dirty="0" smtClean="0"/>
              <a:t>HNV more focused on Layer 3 (same service as a router)</a:t>
            </a:r>
          </a:p>
          <a:p>
            <a:r>
              <a:rPr lang="en-US" sz="3600" dirty="0" smtClean="0"/>
              <a:t>Different Tenants can reuse the same network addresses</a:t>
            </a:r>
          </a:p>
          <a:p>
            <a:r>
              <a:rPr lang="en-US" sz="3600" dirty="0" smtClean="0"/>
              <a:t>Nexus 1000V for Hyper-V is the first to support both</a:t>
            </a:r>
          </a:p>
        </p:txBody>
      </p:sp>
      <p:sp>
        <p:nvSpPr>
          <p:cNvPr id="3" name="Title 2"/>
          <p:cNvSpPr>
            <a:spLocks noGrp="1"/>
          </p:cNvSpPr>
          <p:nvPr>
            <p:ph type="title"/>
          </p:nvPr>
        </p:nvSpPr>
        <p:spPr/>
        <p:txBody>
          <a:bodyPr/>
          <a:lstStyle/>
          <a:p>
            <a:r>
              <a:rPr lang="en-US" dirty="0" smtClean="0"/>
              <a:t>VXLAN and HNV Support</a:t>
            </a:r>
            <a:endParaRPr lang="en-US" dirty="0"/>
          </a:p>
        </p:txBody>
      </p:sp>
    </p:spTree>
    <p:extLst>
      <p:ext uri="{BB962C8B-B14F-4D97-AF65-F5344CB8AC3E}">
        <p14:creationId xmlns:p14="http://schemas.microsoft.com/office/powerpoint/2010/main" val="14112997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4294967295"/>
          </p:nvPr>
        </p:nvSpPr>
        <p:spPr>
          <a:xfrm>
            <a:off x="292241" y="4945062"/>
            <a:ext cx="11640995" cy="738664"/>
          </a:xfrm>
        </p:spPr>
        <p:txBody>
          <a:bodyPr/>
          <a:lstStyle/>
          <a:p>
            <a:r>
              <a:rPr lang="en-US" dirty="0" smtClean="0"/>
              <a:t>Demo 3 – Nexus 1000V &amp; Network </a:t>
            </a:r>
            <a:r>
              <a:rPr lang="en-US" dirty="0" err="1" smtClean="0"/>
              <a:t>Virtualzation</a:t>
            </a:r>
            <a:endParaRPr lang="en-US" dirty="0"/>
          </a:p>
        </p:txBody>
      </p:sp>
    </p:spTree>
    <p:extLst>
      <p:ext uri="{BB962C8B-B14F-4D97-AF65-F5344CB8AC3E}">
        <p14:creationId xmlns:p14="http://schemas.microsoft.com/office/powerpoint/2010/main" val="312294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4039004" y="1477167"/>
            <a:ext cx="2836528" cy="63809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1" tIns="46626" rIns="93251" bIns="46626" rtlCol="0" anchor="ctr"/>
          <a:lstStyle/>
          <a:p>
            <a:pPr algn="ctr"/>
            <a:endParaRPr lang="en-US" sz="1836">
              <a:solidFill>
                <a:schemeClr val="bg1">
                  <a:lumMod val="95000"/>
                  <a:lumOff val="5000"/>
                </a:schemeClr>
              </a:solidFill>
            </a:endParaRPr>
          </a:p>
        </p:txBody>
      </p:sp>
      <p:sp>
        <p:nvSpPr>
          <p:cNvPr id="88" name="Rectangle 87"/>
          <p:cNvSpPr/>
          <p:nvPr/>
        </p:nvSpPr>
        <p:spPr>
          <a:xfrm>
            <a:off x="3003046" y="1477167"/>
            <a:ext cx="1043253" cy="63809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1" tIns="46626" rIns="93251" bIns="46626" rtlCol="0" anchor="ctr"/>
          <a:lstStyle/>
          <a:p>
            <a:pPr algn="ctr"/>
            <a:endParaRPr lang="en-US" sz="1836">
              <a:solidFill>
                <a:schemeClr val="bg1">
                  <a:lumMod val="95000"/>
                  <a:lumOff val="5000"/>
                </a:schemeClr>
              </a:solidFill>
            </a:endParaRPr>
          </a:p>
        </p:txBody>
      </p:sp>
      <p:sp>
        <p:nvSpPr>
          <p:cNvPr id="37" name="Rectangle 36"/>
          <p:cNvSpPr/>
          <p:nvPr/>
        </p:nvSpPr>
        <p:spPr>
          <a:xfrm>
            <a:off x="1138308" y="2201095"/>
            <a:ext cx="1858177" cy="1144865"/>
          </a:xfrm>
          <a:prstGeom prst="rect">
            <a:avLst/>
          </a:prstGeom>
          <a:solidFill>
            <a:srgbClr val="FFD1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1" tIns="46626" rIns="93251" bIns="46626" rtlCol="0" anchor="ctr"/>
          <a:lstStyle/>
          <a:p>
            <a:pPr algn="ctr"/>
            <a:endParaRPr lang="en-US" sz="1836">
              <a:solidFill>
                <a:srgbClr val="FFFFFF"/>
              </a:solidFill>
            </a:endParaRPr>
          </a:p>
        </p:txBody>
      </p:sp>
      <p:sp>
        <p:nvSpPr>
          <p:cNvPr id="38" name="Rectangle 37"/>
          <p:cNvSpPr/>
          <p:nvPr/>
        </p:nvSpPr>
        <p:spPr>
          <a:xfrm>
            <a:off x="5862267" y="2201095"/>
            <a:ext cx="2865784" cy="1144865"/>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1" tIns="46626" rIns="93251" bIns="46626" rtlCol="0" anchor="ctr"/>
          <a:lstStyle/>
          <a:p>
            <a:pPr algn="ctr"/>
            <a:endParaRPr lang="en-US" sz="1836">
              <a:solidFill>
                <a:srgbClr val="FFFFFF"/>
              </a:solidFill>
            </a:endParaRPr>
          </a:p>
        </p:txBody>
      </p:sp>
      <p:sp>
        <p:nvSpPr>
          <p:cNvPr id="39" name="Rectangle 38"/>
          <p:cNvSpPr/>
          <p:nvPr/>
        </p:nvSpPr>
        <p:spPr>
          <a:xfrm>
            <a:off x="1138318" y="1477167"/>
            <a:ext cx="1864873" cy="63809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1" tIns="46626" rIns="93251" bIns="46626" rtlCol="0" anchor="ctr"/>
          <a:lstStyle/>
          <a:p>
            <a:pPr algn="ctr"/>
            <a:endParaRPr lang="en-US" sz="1836">
              <a:solidFill>
                <a:schemeClr val="bg1">
                  <a:lumMod val="95000"/>
                  <a:lumOff val="5000"/>
                </a:schemeClr>
              </a:solidFill>
            </a:endParaRPr>
          </a:p>
        </p:txBody>
      </p:sp>
      <p:sp>
        <p:nvSpPr>
          <p:cNvPr id="2" name="Title 1"/>
          <p:cNvSpPr>
            <a:spLocks noGrp="1"/>
          </p:cNvSpPr>
          <p:nvPr>
            <p:ph type="title"/>
          </p:nvPr>
        </p:nvSpPr>
        <p:spPr/>
        <p:txBody>
          <a:bodyPr/>
          <a:lstStyle/>
          <a:p>
            <a:r>
              <a:rPr lang="en-US" sz="3264" dirty="0">
                <a:solidFill>
                  <a:schemeClr val="tx1"/>
                </a:solidFill>
              </a:rPr>
              <a:t>Cisco Virtual Security Gateway</a:t>
            </a:r>
            <a:br>
              <a:rPr lang="en-US" sz="3264" dirty="0">
                <a:solidFill>
                  <a:schemeClr val="tx1"/>
                </a:solidFill>
              </a:rPr>
            </a:br>
            <a:r>
              <a:rPr lang="en-US" sz="2856" dirty="0">
                <a:solidFill>
                  <a:schemeClr val="tx1"/>
                </a:solidFill>
              </a:rPr>
              <a:t>Context-based, Multi-tenant, Workload Segmentation</a:t>
            </a:r>
          </a:p>
        </p:txBody>
      </p:sp>
      <p:sp>
        <p:nvSpPr>
          <p:cNvPr id="11" name="Rounded Rectangle 10"/>
          <p:cNvSpPr/>
          <p:nvPr/>
        </p:nvSpPr>
        <p:spPr>
          <a:xfrm>
            <a:off x="1363086" y="3584033"/>
            <a:ext cx="8252332" cy="931072"/>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lIns="93251" tIns="46626" rIns="93251" bIns="46626" rtlCol="0" anchor="ctr"/>
          <a:lstStyle/>
          <a:p>
            <a:pPr algn="ctr"/>
            <a:r>
              <a:rPr lang="en-US" sz="1836" b="1" dirty="0">
                <a:solidFill>
                  <a:srgbClr val="FFFFFF"/>
                </a:solidFill>
              </a:rPr>
              <a:t>Nexus </a:t>
            </a:r>
            <a:r>
              <a:rPr lang="en-US" sz="1836" b="1" dirty="0" err="1">
                <a:solidFill>
                  <a:srgbClr val="FFFFFF"/>
                </a:solidFill>
              </a:rPr>
              <a:t>1000V</a:t>
            </a:r>
            <a:endParaRPr lang="en-US" sz="1836" b="1" dirty="0">
              <a:solidFill>
                <a:srgbClr val="FFFFFF"/>
              </a:solidFill>
            </a:endParaRPr>
          </a:p>
          <a:p>
            <a:pPr algn="ctr"/>
            <a:r>
              <a:rPr lang="en-US" sz="1428" b="1" dirty="0">
                <a:solidFill>
                  <a:srgbClr val="FFFFFF"/>
                </a:solidFill>
              </a:rPr>
              <a:t>Distributed Virtual Switch</a:t>
            </a:r>
            <a:r>
              <a:rPr lang="en-US" sz="1836" b="1" dirty="0">
                <a:solidFill>
                  <a:srgbClr val="FFFFFF"/>
                </a:solidFill>
              </a:rPr>
              <a:t> </a:t>
            </a:r>
          </a:p>
        </p:txBody>
      </p:sp>
      <p:sp>
        <p:nvSpPr>
          <p:cNvPr id="25" name="Rounded Rectangle 24"/>
          <p:cNvSpPr/>
          <p:nvPr/>
        </p:nvSpPr>
        <p:spPr>
          <a:xfrm>
            <a:off x="1352167"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1" name="Rounded Rectangle 50"/>
          <p:cNvSpPr/>
          <p:nvPr/>
        </p:nvSpPr>
        <p:spPr>
          <a:xfrm>
            <a:off x="2279610"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2" name="Rounded Rectangle 51"/>
          <p:cNvSpPr/>
          <p:nvPr/>
        </p:nvSpPr>
        <p:spPr>
          <a:xfrm>
            <a:off x="3207051"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3" name="Rounded Rectangle 52"/>
          <p:cNvSpPr/>
          <p:nvPr/>
        </p:nvSpPr>
        <p:spPr>
          <a:xfrm>
            <a:off x="1352167"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5" name="Rounded Rectangle 54"/>
          <p:cNvSpPr/>
          <p:nvPr/>
        </p:nvSpPr>
        <p:spPr>
          <a:xfrm>
            <a:off x="3207051"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6" name="Rounded Rectangle 55"/>
          <p:cNvSpPr/>
          <p:nvPr/>
        </p:nvSpPr>
        <p:spPr>
          <a:xfrm>
            <a:off x="1352167" y="1646217"/>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62" name="Rounded Rectangle 61"/>
          <p:cNvSpPr/>
          <p:nvPr/>
        </p:nvSpPr>
        <p:spPr>
          <a:xfrm>
            <a:off x="4214327"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63" name="Rounded Rectangle 62"/>
          <p:cNvSpPr/>
          <p:nvPr/>
        </p:nvSpPr>
        <p:spPr>
          <a:xfrm>
            <a:off x="5141772"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64" name="Rounded Rectangle 63"/>
          <p:cNvSpPr/>
          <p:nvPr/>
        </p:nvSpPr>
        <p:spPr>
          <a:xfrm>
            <a:off x="6069213"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67" name="Rounded Rectangle 66"/>
          <p:cNvSpPr/>
          <p:nvPr/>
        </p:nvSpPr>
        <p:spPr>
          <a:xfrm>
            <a:off x="6069213"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69" name="Rounded Rectangle 68"/>
          <p:cNvSpPr/>
          <p:nvPr/>
        </p:nvSpPr>
        <p:spPr>
          <a:xfrm>
            <a:off x="7076489" y="1646217"/>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4" name="Rounded Rectangle 73"/>
          <p:cNvSpPr/>
          <p:nvPr/>
        </p:nvSpPr>
        <p:spPr>
          <a:xfrm>
            <a:off x="7076489"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5" name="Rounded Rectangle 74"/>
          <p:cNvSpPr/>
          <p:nvPr/>
        </p:nvSpPr>
        <p:spPr>
          <a:xfrm>
            <a:off x="8003931"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6" name="Rounded Rectangle 75"/>
          <p:cNvSpPr/>
          <p:nvPr/>
        </p:nvSpPr>
        <p:spPr>
          <a:xfrm>
            <a:off x="8931372" y="289241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7" name="Rounded Rectangle 76"/>
          <p:cNvSpPr/>
          <p:nvPr/>
        </p:nvSpPr>
        <p:spPr>
          <a:xfrm>
            <a:off x="7076489"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8" name="Rounded Rectangle 77"/>
          <p:cNvSpPr/>
          <p:nvPr/>
        </p:nvSpPr>
        <p:spPr>
          <a:xfrm>
            <a:off x="8003931"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79" name="Rounded Rectangle 78"/>
          <p:cNvSpPr/>
          <p:nvPr/>
        </p:nvSpPr>
        <p:spPr>
          <a:xfrm>
            <a:off x="8931372"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99" name="Rounded Rectangle 98"/>
          <p:cNvSpPr/>
          <p:nvPr/>
        </p:nvSpPr>
        <p:spPr>
          <a:xfrm>
            <a:off x="4214327" y="2283399"/>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58" name="Rounded Rectangle 57"/>
          <p:cNvSpPr/>
          <p:nvPr/>
        </p:nvSpPr>
        <p:spPr>
          <a:xfrm>
            <a:off x="3207051" y="1646217"/>
            <a:ext cx="588113" cy="343067"/>
          </a:xfrm>
          <a:prstGeom prst="roundRect">
            <a:avLst/>
          </a:prstGeom>
        </p:spPr>
        <p:style>
          <a:lnRef idx="1">
            <a:schemeClr val="dk1"/>
          </a:lnRef>
          <a:fillRef idx="2">
            <a:schemeClr val="dk1"/>
          </a:fillRef>
          <a:effectRef idx="1">
            <a:schemeClr val="dk1"/>
          </a:effectRef>
          <a:fontRef idx="minor">
            <a:schemeClr val="dk1"/>
          </a:fontRef>
        </p:style>
        <p:txBody>
          <a:bodyPr lIns="0" tIns="46626" rIns="0" bIns="46626" rtlCol="0" anchor="ctr"/>
          <a:lstStyle/>
          <a:p>
            <a:pPr algn="ctr"/>
            <a:r>
              <a:rPr lang="en-US" sz="1122" b="1" dirty="0" err="1">
                <a:solidFill>
                  <a:schemeClr val="bg1">
                    <a:lumMod val="95000"/>
                    <a:lumOff val="5000"/>
                  </a:schemeClr>
                </a:solidFill>
              </a:rPr>
              <a:t>VM</a:t>
            </a:r>
            <a:endParaRPr lang="en-US" sz="1122" b="1" dirty="0">
              <a:solidFill>
                <a:schemeClr val="bg1">
                  <a:lumMod val="95000"/>
                  <a:lumOff val="5000"/>
                </a:schemeClr>
              </a:solidFill>
            </a:endParaRPr>
          </a:p>
        </p:txBody>
      </p:sp>
      <p:sp>
        <p:nvSpPr>
          <p:cNvPr id="48" name="Rounded Rectangle 47"/>
          <p:cNvSpPr/>
          <p:nvPr/>
        </p:nvSpPr>
        <p:spPr>
          <a:xfrm>
            <a:off x="7356343" y="3822859"/>
            <a:ext cx="1916364" cy="427146"/>
          </a:xfrm>
          <a:prstGeom prst="roundRect">
            <a:avLst/>
          </a:prstGeom>
          <a:solidFill>
            <a:schemeClr val="bg2">
              <a:lumMod val="50000"/>
              <a:lumOff val="50000"/>
            </a:schemeClr>
          </a:solidFill>
        </p:spPr>
        <p:style>
          <a:lnRef idx="1">
            <a:schemeClr val="accent2"/>
          </a:lnRef>
          <a:fillRef idx="3">
            <a:schemeClr val="accent2"/>
          </a:fillRef>
          <a:effectRef idx="2">
            <a:schemeClr val="accent2"/>
          </a:effectRef>
          <a:fontRef idx="minor">
            <a:schemeClr val="lt1"/>
          </a:fontRef>
        </p:style>
        <p:txBody>
          <a:bodyPr lIns="0" tIns="46626" rIns="0" bIns="46626" rtlCol="0" anchor="ctr"/>
          <a:lstStyle/>
          <a:p>
            <a:pPr algn="ctr"/>
            <a:r>
              <a:rPr lang="en-US" sz="1224" b="1" dirty="0" err="1">
                <a:solidFill>
                  <a:srgbClr val="FFFFFF"/>
                </a:solidFill>
              </a:rPr>
              <a:t>vPath</a:t>
            </a:r>
            <a:endParaRPr lang="en-US" sz="1224" b="1" dirty="0">
              <a:solidFill>
                <a:srgbClr val="FFFFFF"/>
              </a:solidFill>
            </a:endParaRPr>
          </a:p>
        </p:txBody>
      </p:sp>
      <p:cxnSp>
        <p:nvCxnSpPr>
          <p:cNvPr id="83" name="Straight Connector 82"/>
          <p:cNvCxnSpPr/>
          <p:nvPr/>
        </p:nvCxnSpPr>
        <p:spPr>
          <a:xfrm>
            <a:off x="9615423" y="4021035"/>
            <a:ext cx="1391458" cy="1682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947679" y="1299390"/>
            <a:ext cx="2186235" cy="382300"/>
          </a:xfrm>
          <a:prstGeom prst="rect">
            <a:avLst/>
          </a:prstGeom>
          <a:noFill/>
        </p:spPr>
        <p:txBody>
          <a:bodyPr wrap="square" lIns="93251" tIns="46626" rIns="93251" bIns="46626" rtlCol="0">
            <a:spAutoFit/>
          </a:bodyPr>
          <a:lstStyle/>
          <a:p>
            <a:pPr algn="ctr"/>
            <a:r>
              <a:rPr lang="en-US" sz="1836" b="1" dirty="0">
                <a:latin typeface="Arial"/>
              </a:rPr>
              <a:t>Cisco PNSC</a:t>
            </a:r>
          </a:p>
        </p:txBody>
      </p:sp>
      <p:pic>
        <p:nvPicPr>
          <p:cNvPr id="43" name="Picture 13" descr="ICON_Storage_1up_Q308.png"/>
          <p:cNvPicPr>
            <a:picLocks noChangeAspect="1"/>
          </p:cNvPicPr>
          <p:nvPr/>
        </p:nvPicPr>
        <p:blipFill>
          <a:blip r:embed="rId3" cstate="screen"/>
          <a:srcRect/>
          <a:stretch>
            <a:fillRect/>
          </a:stretch>
        </p:blipFill>
        <p:spPr bwMode="auto">
          <a:xfrm>
            <a:off x="10719141" y="5091350"/>
            <a:ext cx="1061855" cy="973081"/>
          </a:xfrm>
          <a:prstGeom prst="rect">
            <a:avLst/>
          </a:prstGeom>
          <a:noFill/>
          <a:ln w="9525">
            <a:noFill/>
            <a:miter lim="800000"/>
            <a:headEnd/>
            <a:tailEnd/>
          </a:ln>
        </p:spPr>
      </p:pic>
      <p:sp>
        <p:nvSpPr>
          <p:cNvPr id="44" name="TextBox 43"/>
          <p:cNvSpPr txBox="1"/>
          <p:nvPr/>
        </p:nvSpPr>
        <p:spPr>
          <a:xfrm>
            <a:off x="10058334" y="6064430"/>
            <a:ext cx="2305001" cy="382300"/>
          </a:xfrm>
          <a:prstGeom prst="rect">
            <a:avLst/>
          </a:prstGeom>
          <a:noFill/>
        </p:spPr>
        <p:txBody>
          <a:bodyPr wrap="square" lIns="93251" tIns="46626" rIns="93251" bIns="46626" rtlCol="0">
            <a:spAutoFit/>
          </a:bodyPr>
          <a:lstStyle/>
          <a:p>
            <a:pPr algn="ctr"/>
            <a:r>
              <a:rPr lang="en-US" sz="1836" dirty="0">
                <a:latin typeface="Arial"/>
              </a:rPr>
              <a:t>Log/Audit</a:t>
            </a:r>
          </a:p>
        </p:txBody>
      </p:sp>
      <p:cxnSp>
        <p:nvCxnSpPr>
          <p:cNvPr id="45" name="Straight Arrow Connector 44"/>
          <p:cNvCxnSpPr/>
          <p:nvPr/>
        </p:nvCxnSpPr>
        <p:spPr>
          <a:xfrm rot="5400000">
            <a:off x="10831485" y="3051709"/>
            <a:ext cx="839343" cy="2159"/>
          </a:xfrm>
          <a:prstGeom prst="straightConnector1">
            <a:avLst/>
          </a:prstGeom>
          <a:ln w="38100" cap="flat" cmpd="sng" algn="ctr">
            <a:solidFill>
              <a:schemeClr val="accent1"/>
            </a:solidFill>
            <a:prstDash val="solid"/>
            <a:round/>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73" name="Picture 15" descr="ICON_Gear_3D_Q109.png"/>
          <p:cNvPicPr>
            <a:picLocks noChangeAspect="1"/>
          </p:cNvPicPr>
          <p:nvPr/>
        </p:nvPicPr>
        <p:blipFill>
          <a:blip r:embed="rId4" cstate="screen"/>
          <a:srcRect/>
          <a:stretch>
            <a:fillRect/>
          </a:stretch>
        </p:blipFill>
        <p:spPr bwMode="auto">
          <a:xfrm>
            <a:off x="10615924" y="1666969"/>
            <a:ext cx="1158977" cy="942318"/>
          </a:xfrm>
          <a:prstGeom prst="rect">
            <a:avLst/>
          </a:prstGeom>
          <a:noFill/>
          <a:ln w="9525">
            <a:noFill/>
            <a:miter lim="800000"/>
            <a:headEnd/>
            <a:tailEnd/>
          </a:ln>
        </p:spPr>
      </p:pic>
      <p:sp>
        <p:nvSpPr>
          <p:cNvPr id="85" name="TextBox 84"/>
          <p:cNvSpPr txBox="1"/>
          <p:nvPr/>
        </p:nvSpPr>
        <p:spPr>
          <a:xfrm>
            <a:off x="11422482" y="4271192"/>
            <a:ext cx="1013500" cy="574435"/>
          </a:xfrm>
          <a:prstGeom prst="rect">
            <a:avLst/>
          </a:prstGeom>
          <a:noFill/>
        </p:spPr>
        <p:txBody>
          <a:bodyPr wrap="square" lIns="93251" tIns="46626" rIns="93251" bIns="46626" rtlCol="0">
            <a:spAutoFit/>
          </a:bodyPr>
          <a:lstStyle/>
          <a:p>
            <a:r>
              <a:rPr lang="en-US" sz="1836" b="1" dirty="0" err="1">
                <a:latin typeface="Arial"/>
              </a:rPr>
              <a:t>VSG</a:t>
            </a:r>
            <a:endParaRPr lang="en-US" sz="1836" b="1" dirty="0">
              <a:latin typeface="Arial"/>
            </a:endParaRPr>
          </a:p>
          <a:p>
            <a:r>
              <a:rPr lang="en-US" sz="1224" b="1" dirty="0">
                <a:latin typeface="Arial"/>
              </a:rPr>
              <a:t>(active)</a:t>
            </a:r>
            <a:endParaRPr lang="en-US" sz="1836" b="1" dirty="0">
              <a:latin typeface="Arial"/>
            </a:endParaRPr>
          </a:p>
        </p:txBody>
      </p:sp>
      <p:cxnSp>
        <p:nvCxnSpPr>
          <p:cNvPr id="71" name="Straight Arrow Connector 70"/>
          <p:cNvCxnSpPr>
            <a:endCxn id="43" idx="0"/>
          </p:cNvCxnSpPr>
          <p:nvPr/>
        </p:nvCxnSpPr>
        <p:spPr>
          <a:xfrm rot="5400000">
            <a:off x="10971607" y="4803589"/>
            <a:ext cx="566232" cy="9306"/>
          </a:xfrm>
          <a:prstGeom prst="straightConnector1">
            <a:avLst/>
          </a:prstGeom>
          <a:ln w="38100" cap="flat" cmpd="sng" algn="ctr">
            <a:solidFill>
              <a:schemeClr val="accent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38362" y="5348188"/>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Secure Segmentation</a:t>
            </a:r>
          </a:p>
          <a:p>
            <a:pPr algn="ctr"/>
            <a:r>
              <a:rPr lang="en-US" sz="1632" dirty="0">
                <a:solidFill>
                  <a:schemeClr val="tx1"/>
                </a:solidFill>
              </a:rPr>
              <a:t>(</a:t>
            </a:r>
            <a:r>
              <a:rPr lang="en-US" sz="1632" dirty="0" err="1">
                <a:solidFill>
                  <a:schemeClr val="tx1"/>
                </a:solidFill>
              </a:rPr>
              <a:t>VLAN</a:t>
            </a:r>
            <a:r>
              <a:rPr lang="en-US" sz="1632" dirty="0">
                <a:solidFill>
                  <a:schemeClr val="tx1"/>
                </a:solidFill>
              </a:rPr>
              <a:t> agnostic)</a:t>
            </a:r>
          </a:p>
        </p:txBody>
      </p:sp>
      <p:sp>
        <p:nvSpPr>
          <p:cNvPr id="81" name="Rectangle 80"/>
          <p:cNvSpPr/>
          <p:nvPr/>
        </p:nvSpPr>
        <p:spPr>
          <a:xfrm>
            <a:off x="3896275" y="5348188"/>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Efficient  Deployment</a:t>
            </a:r>
          </a:p>
          <a:p>
            <a:pPr algn="ctr"/>
            <a:r>
              <a:rPr lang="en-US" sz="1632" dirty="0">
                <a:solidFill>
                  <a:schemeClr val="tx1"/>
                </a:solidFill>
              </a:rPr>
              <a:t>(secure multiple hosts)</a:t>
            </a:r>
          </a:p>
        </p:txBody>
      </p:sp>
      <p:sp>
        <p:nvSpPr>
          <p:cNvPr id="82" name="Rectangle 81"/>
          <p:cNvSpPr/>
          <p:nvPr/>
        </p:nvSpPr>
        <p:spPr>
          <a:xfrm>
            <a:off x="638362" y="5980644"/>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Transparent Insertion</a:t>
            </a:r>
          </a:p>
          <a:p>
            <a:pPr algn="ctr"/>
            <a:r>
              <a:rPr lang="en-US" sz="1632" dirty="0">
                <a:solidFill>
                  <a:schemeClr val="tx1"/>
                </a:solidFill>
              </a:rPr>
              <a:t>(topology agnostic)</a:t>
            </a:r>
          </a:p>
        </p:txBody>
      </p:sp>
      <p:sp>
        <p:nvSpPr>
          <p:cNvPr id="84" name="Rectangle 83"/>
          <p:cNvSpPr/>
          <p:nvPr/>
        </p:nvSpPr>
        <p:spPr>
          <a:xfrm>
            <a:off x="3896275" y="5980644"/>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High Availability</a:t>
            </a:r>
          </a:p>
        </p:txBody>
      </p:sp>
      <p:sp>
        <p:nvSpPr>
          <p:cNvPr id="86" name="Rectangle 85"/>
          <p:cNvSpPr/>
          <p:nvPr/>
        </p:nvSpPr>
        <p:spPr>
          <a:xfrm>
            <a:off x="7154186" y="5348188"/>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Dynamic policy-based provisioning</a:t>
            </a:r>
          </a:p>
        </p:txBody>
      </p:sp>
      <p:sp>
        <p:nvSpPr>
          <p:cNvPr id="87" name="Rectangle 86"/>
          <p:cNvSpPr/>
          <p:nvPr/>
        </p:nvSpPr>
        <p:spPr>
          <a:xfrm>
            <a:off x="7154186" y="5980644"/>
            <a:ext cx="3064984" cy="503821"/>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6626" rIns="0" bIns="46626" rtlCol="0" anchor="ctr"/>
          <a:lstStyle/>
          <a:p>
            <a:pPr algn="ctr"/>
            <a:r>
              <a:rPr lang="en-US" sz="1632" dirty="0">
                <a:solidFill>
                  <a:schemeClr val="tx1"/>
                </a:solidFill>
              </a:rPr>
              <a:t>Mobility aware</a:t>
            </a:r>
          </a:p>
          <a:p>
            <a:pPr algn="ctr"/>
            <a:r>
              <a:rPr lang="en-US" sz="1632" dirty="0">
                <a:solidFill>
                  <a:schemeClr val="tx1"/>
                </a:solidFill>
              </a:rPr>
              <a:t>(</a:t>
            </a:r>
            <a:r>
              <a:rPr lang="en-US" sz="1428" dirty="0">
                <a:solidFill>
                  <a:schemeClr val="tx1"/>
                </a:solidFill>
              </a:rPr>
              <a:t>policies follow Migration</a:t>
            </a:r>
            <a:r>
              <a:rPr lang="en-US" sz="1632" dirty="0">
                <a:solidFill>
                  <a:schemeClr val="tx1"/>
                </a:solidFill>
              </a:rPr>
              <a:t>)</a:t>
            </a:r>
          </a:p>
        </p:txBody>
      </p:sp>
      <p:pic>
        <p:nvPicPr>
          <p:cNvPr id="96" name="Picture 52" descr="Data_Center_Building.png"/>
          <p:cNvPicPr>
            <a:picLocks noChangeAspect="1"/>
          </p:cNvPicPr>
          <p:nvPr/>
        </p:nvPicPr>
        <p:blipFill>
          <a:blip r:embed="rId5" cstate="print"/>
          <a:srcRect/>
          <a:stretch>
            <a:fillRect/>
          </a:stretch>
        </p:blipFill>
        <p:spPr bwMode="auto">
          <a:xfrm>
            <a:off x="1502556" y="4673923"/>
            <a:ext cx="994106" cy="605479"/>
          </a:xfrm>
          <a:prstGeom prst="rect">
            <a:avLst/>
          </a:prstGeom>
          <a:noFill/>
          <a:ln w="9525">
            <a:noFill/>
            <a:miter lim="800000"/>
            <a:headEnd/>
            <a:tailEnd/>
          </a:ln>
        </p:spPr>
      </p:pic>
      <p:pic>
        <p:nvPicPr>
          <p:cNvPr id="97" name="Picture 52" descr="Data_Center_Building.png"/>
          <p:cNvPicPr>
            <a:picLocks noChangeAspect="1"/>
          </p:cNvPicPr>
          <p:nvPr/>
        </p:nvPicPr>
        <p:blipFill>
          <a:blip r:embed="rId5" cstate="print"/>
          <a:srcRect/>
          <a:stretch>
            <a:fillRect/>
          </a:stretch>
        </p:blipFill>
        <p:spPr bwMode="auto">
          <a:xfrm>
            <a:off x="2862303" y="4673923"/>
            <a:ext cx="994106" cy="605479"/>
          </a:xfrm>
          <a:prstGeom prst="rect">
            <a:avLst/>
          </a:prstGeom>
          <a:noFill/>
          <a:ln w="9525">
            <a:noFill/>
            <a:miter lim="800000"/>
            <a:headEnd/>
            <a:tailEnd/>
          </a:ln>
        </p:spPr>
      </p:pic>
      <p:pic>
        <p:nvPicPr>
          <p:cNvPr id="98" name="Picture 52" descr="Data_Center_Building.png"/>
          <p:cNvPicPr>
            <a:picLocks noChangeAspect="1"/>
          </p:cNvPicPr>
          <p:nvPr/>
        </p:nvPicPr>
        <p:blipFill>
          <a:blip r:embed="rId5" cstate="print"/>
          <a:srcRect/>
          <a:stretch>
            <a:fillRect/>
          </a:stretch>
        </p:blipFill>
        <p:spPr bwMode="auto">
          <a:xfrm>
            <a:off x="5697274" y="4673923"/>
            <a:ext cx="994106" cy="605479"/>
          </a:xfrm>
          <a:prstGeom prst="rect">
            <a:avLst/>
          </a:prstGeom>
          <a:noFill/>
          <a:ln w="9525">
            <a:noFill/>
            <a:miter lim="800000"/>
            <a:headEnd/>
            <a:tailEnd/>
          </a:ln>
        </p:spPr>
      </p:pic>
      <p:pic>
        <p:nvPicPr>
          <p:cNvPr id="100" name="Picture 52" descr="Data_Center_Building.png"/>
          <p:cNvPicPr>
            <a:picLocks noChangeAspect="1"/>
          </p:cNvPicPr>
          <p:nvPr/>
        </p:nvPicPr>
        <p:blipFill>
          <a:blip r:embed="rId5" cstate="print"/>
          <a:srcRect/>
          <a:stretch>
            <a:fillRect/>
          </a:stretch>
        </p:blipFill>
        <p:spPr bwMode="auto">
          <a:xfrm>
            <a:off x="7097661" y="4673923"/>
            <a:ext cx="994106" cy="605479"/>
          </a:xfrm>
          <a:prstGeom prst="rect">
            <a:avLst/>
          </a:prstGeom>
          <a:noFill/>
          <a:ln w="9525">
            <a:noFill/>
            <a:miter lim="800000"/>
            <a:headEnd/>
            <a:tailEnd/>
          </a:ln>
        </p:spPr>
      </p:pic>
      <p:pic>
        <p:nvPicPr>
          <p:cNvPr id="101" name="Picture 52" descr="Data_Center_Building.png"/>
          <p:cNvPicPr>
            <a:picLocks noChangeAspect="1"/>
          </p:cNvPicPr>
          <p:nvPr/>
        </p:nvPicPr>
        <p:blipFill>
          <a:blip r:embed="rId5" cstate="print"/>
          <a:srcRect/>
          <a:stretch>
            <a:fillRect/>
          </a:stretch>
        </p:blipFill>
        <p:spPr bwMode="auto">
          <a:xfrm>
            <a:off x="4241193" y="4673923"/>
            <a:ext cx="994106" cy="605479"/>
          </a:xfrm>
          <a:prstGeom prst="rect">
            <a:avLst/>
          </a:prstGeom>
          <a:noFill/>
          <a:ln w="9525">
            <a:noFill/>
            <a:miter lim="800000"/>
            <a:headEnd/>
            <a:tailEnd/>
          </a:ln>
        </p:spPr>
      </p:pic>
      <p:pic>
        <p:nvPicPr>
          <p:cNvPr id="102" name="Picture 52" descr="Data_Center_Building.png"/>
          <p:cNvPicPr>
            <a:picLocks noChangeAspect="1"/>
          </p:cNvPicPr>
          <p:nvPr/>
        </p:nvPicPr>
        <p:blipFill>
          <a:blip r:embed="rId5" cstate="print"/>
          <a:srcRect/>
          <a:stretch>
            <a:fillRect/>
          </a:stretch>
        </p:blipFill>
        <p:spPr bwMode="auto">
          <a:xfrm>
            <a:off x="8505131" y="4673923"/>
            <a:ext cx="994106" cy="605479"/>
          </a:xfrm>
          <a:prstGeom prst="rect">
            <a:avLst/>
          </a:prstGeom>
          <a:noFill/>
          <a:ln w="9525">
            <a:noFill/>
            <a:miter lim="800000"/>
            <a:headEnd/>
            <a:tailEnd/>
          </a:ln>
        </p:spPr>
      </p:pic>
      <p:grpSp>
        <p:nvGrpSpPr>
          <p:cNvPr id="59" name="Group 58"/>
          <p:cNvGrpSpPr/>
          <p:nvPr/>
        </p:nvGrpSpPr>
        <p:grpSpPr>
          <a:xfrm>
            <a:off x="10623125" y="3497262"/>
            <a:ext cx="1085679" cy="817442"/>
            <a:chOff x="9525000" y="1103414"/>
            <a:chExt cx="798574" cy="801486"/>
          </a:xfrm>
        </p:grpSpPr>
        <p:pic>
          <p:nvPicPr>
            <p:cNvPr id="60"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525000" y="1256096"/>
              <a:ext cx="599594" cy="648804"/>
            </a:xfrm>
            <a:prstGeom prst="rect">
              <a:avLst/>
            </a:prstGeom>
            <a:noFill/>
            <a:effectLst>
              <a:outerShdw blurRad="50800" dist="38100" dir="2700000" algn="tl" rotWithShape="0">
                <a:prstClr val="black">
                  <a:alpha val="40000"/>
                </a:prstClr>
              </a:outerShdw>
            </a:effectLst>
          </p:spPr>
        </p:pic>
        <p:pic>
          <p:nvPicPr>
            <p:cNvPr id="61"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723980" y="1103414"/>
              <a:ext cx="599594" cy="648804"/>
            </a:xfrm>
            <a:prstGeom prst="rect">
              <a:avLst/>
            </a:prstGeom>
            <a:noFill/>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26216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dissolve">
                                      <p:cBhvr>
                                        <p:cTn id="17" dur="500"/>
                                        <p:tgtEl>
                                          <p:spTgt spid="8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dissolve">
                                      <p:cBhvr>
                                        <p:cTn id="30" dur="500"/>
                                        <p:tgtEl>
                                          <p:spTgt spid="80"/>
                                        </p:tgtEl>
                                      </p:cBhvr>
                                    </p:animEffect>
                                  </p:childTnLst>
                                  <p:subTnLst>
                                    <p:animClr clrSpc="rgb" dir="cw">
                                      <p:cBhvr override="childStyle">
                                        <p:cTn dur="1" fill="hold" display="0" masterRel="nextClick" afterEffect="1"/>
                                        <p:tgtEl>
                                          <p:spTgt spid="80"/>
                                        </p:tgtEl>
                                        <p:attrNameLst>
                                          <p:attrName>ppt_c</p:attrName>
                                        </p:attrNameLst>
                                      </p:cBhvr>
                                      <p:to>
                                        <a:srgbClr val="969696"/>
                                      </p:to>
                                    </p:animClr>
                                  </p:subTnLst>
                                </p:cTn>
                              </p:par>
                              <p:par>
                                <p:cTn id="31" presetID="9"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subTnLst>
                                    <p:animClr clrSpc="rgb" dir="cw">
                                      <p:cBhvr override="childStyle">
                                        <p:cTn dur="1" fill="hold" display="0" masterRel="nextClick" afterEffect="1"/>
                                        <p:tgtEl>
                                          <p:spTgt spid="82"/>
                                        </p:tgtEl>
                                        <p:attrNameLst>
                                          <p:attrName>ppt_c</p:attrName>
                                        </p:attrNameLst>
                                      </p:cBhvr>
                                      <p:to>
                                        <a:srgbClr val="969696"/>
                                      </p:to>
                                    </p:animClr>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dissolve">
                                      <p:cBhvr>
                                        <p:cTn id="38" dur="500"/>
                                        <p:tgtEl>
                                          <p:spTgt spid="81"/>
                                        </p:tgtEl>
                                      </p:cBhvr>
                                    </p:animEffect>
                                  </p:childTnLst>
                                  <p:subTnLst>
                                    <p:animClr clrSpc="rgb" dir="cw">
                                      <p:cBhvr override="childStyle">
                                        <p:cTn dur="1" fill="hold" display="0" masterRel="nextClick" afterEffect="1"/>
                                        <p:tgtEl>
                                          <p:spTgt spid="81"/>
                                        </p:tgtEl>
                                        <p:attrNameLst>
                                          <p:attrName>ppt_c</p:attrName>
                                        </p:attrNameLst>
                                      </p:cBhvr>
                                      <p:to>
                                        <a:srgbClr val="969696"/>
                                      </p:to>
                                    </p:animClr>
                                  </p:subTnLst>
                                </p:cTn>
                              </p:par>
                              <p:par>
                                <p:cTn id="39" presetID="9"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dissolve">
                                      <p:cBhvr>
                                        <p:cTn id="41" dur="500"/>
                                        <p:tgtEl>
                                          <p:spTgt spid="84"/>
                                        </p:tgtEl>
                                      </p:cBhvr>
                                    </p:animEffect>
                                  </p:childTnLst>
                                  <p:subTnLst>
                                    <p:animClr clrSpc="rgb" dir="cw">
                                      <p:cBhvr override="childStyle">
                                        <p:cTn dur="1" fill="hold" display="0" masterRel="nextClick" afterEffect="1"/>
                                        <p:tgtEl>
                                          <p:spTgt spid="84"/>
                                        </p:tgtEl>
                                        <p:attrNameLst>
                                          <p:attrName>ppt_c</p:attrName>
                                        </p:attrNameLst>
                                      </p:cBhvr>
                                      <p:to>
                                        <a:srgbClr val="969696"/>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dissolve">
                                      <p:cBhvr>
                                        <p:cTn id="46" dur="500"/>
                                        <p:tgtEl>
                                          <p:spTgt spid="8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1" nodeType="clickEffect">
                                  <p:stCondLst>
                                    <p:cond delay="0"/>
                                  </p:stCondLst>
                                  <p:childTnLst>
                                    <p:animMotion origin="layout" path="M -4.72222E-6 1.58455E-6 L 0.23056 1.58455E-6 " pathEditMode="relative" rAng="0" ptsTypes="AA">
                                      <p:cBhvr>
                                        <p:cTn id="62" dur="2000" fill="hold"/>
                                        <p:tgtEl>
                                          <p:spTgt spid="58"/>
                                        </p:tgtEl>
                                        <p:attrNameLst>
                                          <p:attrName>ppt_x</p:attrName>
                                          <p:attrName>ppt_y</p:attrName>
                                        </p:attrNameLst>
                                      </p:cBhvr>
                                      <p:rCtr x="115" y="0"/>
                                    </p:animMotion>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left)">
                                      <p:cBhvr>
                                        <p:cTn id="66" dur="500"/>
                                        <p:tgtEl>
                                          <p:spTgt spid="89"/>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dissolve">
                                      <p:cBhvr>
                                        <p:cTn id="71" dur="500"/>
                                        <p:tgtEl>
                                          <p:spTgt spid="42"/>
                                        </p:tgtEl>
                                      </p:cBhvr>
                                    </p:animEffect>
                                  </p:childTnLst>
                                </p:cTn>
                              </p:par>
                              <p:par>
                                <p:cTn id="72" presetID="9"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dissolve">
                                      <p:cBhvr>
                                        <p:cTn id="74" dur="500"/>
                                        <p:tgtEl>
                                          <p:spTgt spid="45"/>
                                        </p:tgtEl>
                                      </p:cBhvr>
                                    </p:animEffect>
                                  </p:childTnLst>
                                </p:cTn>
                              </p:par>
                              <p:par>
                                <p:cTn id="75" presetID="9"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dissolve">
                                      <p:cBhvr>
                                        <p:cTn id="77" dur="500"/>
                                        <p:tgtEl>
                                          <p:spTgt spid="73"/>
                                        </p:tgtEl>
                                      </p:cBhvr>
                                    </p:animEffect>
                                  </p:childTnLst>
                                </p:cTn>
                              </p:par>
                              <p:par>
                                <p:cTn id="78" presetID="9"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ssolve">
                                      <p:cBhvr>
                                        <p:cTn id="80" dur="500"/>
                                        <p:tgtEl>
                                          <p:spTgt spid="43"/>
                                        </p:tgtEl>
                                      </p:cBhvr>
                                    </p:animEffect>
                                  </p:childTnLst>
                                </p:cTn>
                              </p:par>
                              <p:par>
                                <p:cTn id="81" presetID="9"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dissolve">
                                      <p:cBhvr>
                                        <p:cTn id="83" dur="500"/>
                                        <p:tgtEl>
                                          <p:spTgt spid="44"/>
                                        </p:tgtEl>
                                      </p:cBhvr>
                                    </p:animEffect>
                                  </p:childTnLst>
                                </p:cTn>
                              </p:par>
                              <p:par>
                                <p:cTn id="84" presetID="9" presetClass="entr" presetSubtype="0" fill="hold"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dissolve">
                                      <p:cBhvr>
                                        <p:cTn id="8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37" grpId="0" animBg="1"/>
      <p:bldP spid="38" grpId="0" animBg="1"/>
      <p:bldP spid="39" grpId="0" animBg="1"/>
      <p:bldP spid="58" grpId="0" animBg="1"/>
      <p:bldP spid="58" grpId="1" animBg="1"/>
      <p:bldP spid="48" grpId="0" animBg="1"/>
      <p:bldP spid="85" grpId="0"/>
      <p:bldP spid="80" grpId="0" animBg="1"/>
      <p:bldP spid="81" grpId="0" animBg="1"/>
      <p:bldP spid="82" grpId="0" animBg="1"/>
      <p:bldP spid="84" grpId="0" animBg="1"/>
      <p:bldP spid="86" grpId="0" animBg="1"/>
      <p:bldP spid="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0629" y="2928957"/>
            <a:ext cx="11982560" cy="1850634"/>
            <a:chOff x="101598" y="2871788"/>
            <a:chExt cx="8813801" cy="1814512"/>
          </a:xfrm>
        </p:grpSpPr>
        <p:pic>
          <p:nvPicPr>
            <p:cNvPr id="26" name="Picture 25"/>
            <p:cNvPicPr>
              <a:picLocks noChangeAspect="1"/>
            </p:cNvPicPr>
            <p:nvPr/>
          </p:nvPicPr>
          <p:blipFill>
            <a:blip r:embed="rId2"/>
            <a:stretch>
              <a:fillRect/>
            </a:stretch>
          </p:blipFill>
          <p:spPr>
            <a:xfrm>
              <a:off x="101598" y="2871788"/>
              <a:ext cx="8813801" cy="1814512"/>
            </a:xfrm>
            <a:prstGeom prst="rect">
              <a:avLst/>
            </a:prstGeom>
          </p:spPr>
        </p:pic>
        <p:sp>
          <p:nvSpPr>
            <p:cNvPr id="39" name="Rounded Rectangle 38"/>
            <p:cNvSpPr/>
            <p:nvPr/>
          </p:nvSpPr>
          <p:spPr>
            <a:xfrm>
              <a:off x="101600" y="2937453"/>
              <a:ext cx="1327152" cy="374650"/>
            </a:xfrm>
            <a:prstGeom prst="roundRect">
              <a:avLst/>
            </a:prstGeom>
          </p:spPr>
          <p:style>
            <a:lnRef idx="1">
              <a:schemeClr val="accent1"/>
            </a:lnRef>
            <a:fillRef idx="3">
              <a:schemeClr val="accent1"/>
            </a:fillRef>
            <a:effectRef idx="2">
              <a:schemeClr val="accent1"/>
            </a:effectRef>
            <a:fontRef idx="minor">
              <a:schemeClr val="lt1"/>
            </a:fontRef>
          </p:style>
          <p:txBody>
            <a:bodyPr lIns="93259" tIns="46629" rIns="93259" bIns="46629" rtlCol="0" anchor="ctr"/>
            <a:lstStyle/>
            <a:p>
              <a:pPr algn="ctr"/>
              <a:r>
                <a:rPr lang="en-US" sz="1836" dirty="0"/>
                <a:t>Condition</a:t>
              </a:r>
            </a:p>
          </p:txBody>
        </p:sp>
      </p:grpSp>
      <p:sp>
        <p:nvSpPr>
          <p:cNvPr id="2" name="Title 1"/>
          <p:cNvSpPr>
            <a:spLocks noGrp="1"/>
          </p:cNvSpPr>
          <p:nvPr>
            <p:ph type="title"/>
          </p:nvPr>
        </p:nvSpPr>
        <p:spPr/>
        <p:txBody>
          <a:bodyPr/>
          <a:lstStyle/>
          <a:p>
            <a:r>
              <a:rPr lang="en-US" sz="3264" dirty="0"/>
              <a:t>Cisco Virtual Security Gateway </a:t>
            </a:r>
            <a:r>
              <a:rPr lang="en-US" dirty="0" smtClean="0"/>
              <a:t/>
            </a:r>
            <a:br>
              <a:rPr lang="en-US" dirty="0" smtClean="0"/>
            </a:br>
            <a:r>
              <a:rPr lang="en-US" sz="2448" dirty="0"/>
              <a:t>Security Rules with VM &amp; Custom attributes</a:t>
            </a:r>
          </a:p>
        </p:txBody>
      </p:sp>
      <p:graphicFrame>
        <p:nvGraphicFramePr>
          <p:cNvPr id="16" name="Table 15"/>
          <p:cNvGraphicFramePr>
            <a:graphicFrameLocks noGrp="1"/>
          </p:cNvGraphicFramePr>
          <p:nvPr>
            <p:extLst/>
          </p:nvPr>
        </p:nvGraphicFramePr>
        <p:xfrm>
          <a:off x="345119" y="4714833"/>
          <a:ext cx="1764363" cy="1329690"/>
        </p:xfrm>
        <a:graphic>
          <a:graphicData uri="http://schemas.openxmlformats.org/drawingml/2006/table">
            <a:tbl>
              <a:tblPr firstRow="1" bandRow="1">
                <a:tableStyleId>{93296810-A885-4BE3-A3E7-6D5BEEA58F35}</a:tableStyleId>
              </a:tblPr>
              <a:tblGrid>
                <a:gridCol w="1764363"/>
              </a:tblGrid>
              <a:tr h="265938">
                <a:tc>
                  <a:txBody>
                    <a:bodyPr/>
                    <a:lstStyle/>
                    <a:p>
                      <a:r>
                        <a:rPr lang="en-US" sz="1200" b="1" dirty="0" smtClean="0"/>
                        <a:t>VM Attributes</a:t>
                      </a:r>
                      <a:endParaRPr lang="en-US" sz="1200" b="1" dirty="0"/>
                    </a:p>
                  </a:txBody>
                  <a:tcPr marL="87409" marR="87409" marT="32787" marB="32787"/>
                </a:tc>
              </a:tr>
              <a:tr h="265938">
                <a:tc>
                  <a:txBody>
                    <a:bodyPr/>
                    <a:lstStyle/>
                    <a:p>
                      <a:r>
                        <a:rPr lang="en-US" sz="1200" b="1" dirty="0" smtClean="0"/>
                        <a:t>VM Name</a:t>
                      </a:r>
                      <a:endParaRPr lang="en-US" sz="1200" b="1" dirty="0"/>
                    </a:p>
                  </a:txBody>
                  <a:tcPr marL="87409" marR="87409" marT="32787" marB="32787"/>
                </a:tc>
              </a:tr>
              <a:tr h="265938">
                <a:tc>
                  <a:txBody>
                    <a:bodyPr/>
                    <a:lstStyle/>
                    <a:p>
                      <a:r>
                        <a:rPr lang="en-US" sz="1200" b="1" dirty="0" smtClean="0"/>
                        <a:t>Guest OS name</a:t>
                      </a:r>
                      <a:endParaRPr lang="en-US" sz="1200" b="1" dirty="0"/>
                    </a:p>
                  </a:txBody>
                  <a:tcPr marL="87409" marR="87409" marT="32787" marB="32787"/>
                </a:tc>
              </a:tr>
              <a:tr h="265938">
                <a:tc>
                  <a:txBody>
                    <a:bodyPr/>
                    <a:lstStyle/>
                    <a:p>
                      <a:r>
                        <a:rPr lang="en-US" sz="1200" b="1" dirty="0" smtClean="0"/>
                        <a:t>Port Profile Name</a:t>
                      </a:r>
                    </a:p>
                  </a:txBody>
                  <a:tcPr marL="87409" marR="87409" marT="32787" marB="32787"/>
                </a:tc>
              </a:tr>
              <a:tr h="265938">
                <a:tc>
                  <a:txBody>
                    <a:bodyPr/>
                    <a:lstStyle/>
                    <a:p>
                      <a:r>
                        <a:rPr lang="en-US" sz="1200" b="1" dirty="0" smtClean="0"/>
                        <a:t>VM</a:t>
                      </a:r>
                      <a:r>
                        <a:rPr lang="en-US" sz="1200" b="1" baseline="0" dirty="0" smtClean="0"/>
                        <a:t> DNS Name</a:t>
                      </a:r>
                      <a:endParaRPr lang="en-US" sz="1200" b="1" dirty="0" smtClean="0"/>
                    </a:p>
                  </a:txBody>
                  <a:tcPr marL="87409" marR="87409" marT="32787" marB="32787"/>
                </a:tc>
              </a:tr>
            </a:tbl>
          </a:graphicData>
        </a:graphic>
      </p:graphicFrame>
      <p:graphicFrame>
        <p:nvGraphicFramePr>
          <p:cNvPr id="17" name="Table 16"/>
          <p:cNvGraphicFramePr>
            <a:graphicFrameLocks noGrp="1"/>
          </p:cNvGraphicFramePr>
          <p:nvPr>
            <p:extLst/>
          </p:nvPr>
        </p:nvGraphicFramePr>
        <p:xfrm>
          <a:off x="2267569" y="4750746"/>
          <a:ext cx="1764363" cy="797814"/>
        </p:xfrm>
        <a:graphic>
          <a:graphicData uri="http://schemas.openxmlformats.org/drawingml/2006/table">
            <a:tbl>
              <a:tblPr firstRow="1" bandRow="1">
                <a:tableStyleId>{93296810-A885-4BE3-A3E7-6D5BEEA58F35}</a:tableStyleId>
              </a:tblPr>
              <a:tblGrid>
                <a:gridCol w="1764363"/>
              </a:tblGrid>
              <a:tr h="265938">
                <a:tc>
                  <a:txBody>
                    <a:bodyPr/>
                    <a:lstStyle/>
                    <a:p>
                      <a:r>
                        <a:rPr lang="en-US" sz="1200" b="1" dirty="0" smtClean="0"/>
                        <a:t>Network Attributes</a:t>
                      </a:r>
                      <a:endParaRPr lang="en-US" sz="1200" b="1" dirty="0"/>
                    </a:p>
                  </a:txBody>
                  <a:tcPr marL="87409" marR="87409" marT="32787" marB="32787"/>
                </a:tc>
              </a:tr>
              <a:tr h="265938">
                <a:tc>
                  <a:txBody>
                    <a:bodyPr/>
                    <a:lstStyle/>
                    <a:p>
                      <a:r>
                        <a:rPr lang="en-US" sz="1200" b="1" dirty="0" smtClean="0"/>
                        <a:t>IP Address</a:t>
                      </a:r>
                      <a:endParaRPr lang="en-US" sz="1200" b="1" dirty="0"/>
                    </a:p>
                  </a:txBody>
                  <a:tcPr marL="87409" marR="87409" marT="32787" marB="32787"/>
                </a:tc>
              </a:tr>
              <a:tr h="265938">
                <a:tc>
                  <a:txBody>
                    <a:bodyPr/>
                    <a:lstStyle/>
                    <a:p>
                      <a:r>
                        <a:rPr lang="en-US" sz="1200" b="1" dirty="0" smtClean="0"/>
                        <a:t>Network Port</a:t>
                      </a:r>
                      <a:endParaRPr lang="en-US" sz="1200" b="1" dirty="0"/>
                    </a:p>
                  </a:txBody>
                  <a:tcPr marL="87409" marR="87409" marT="32787" marB="32787"/>
                </a:tc>
              </a:tr>
            </a:tbl>
          </a:graphicData>
        </a:graphic>
      </p:graphicFrame>
      <p:graphicFrame>
        <p:nvGraphicFramePr>
          <p:cNvPr id="18" name="Table 17"/>
          <p:cNvGraphicFramePr>
            <a:graphicFrameLocks noGrp="1"/>
          </p:cNvGraphicFramePr>
          <p:nvPr>
            <p:extLst/>
          </p:nvPr>
        </p:nvGraphicFramePr>
        <p:xfrm>
          <a:off x="5192533" y="4697304"/>
          <a:ext cx="1764363" cy="2127504"/>
        </p:xfrm>
        <a:graphic>
          <a:graphicData uri="http://schemas.openxmlformats.org/drawingml/2006/table">
            <a:tbl>
              <a:tblPr firstRow="1" bandRow="1">
                <a:tableStyleId>{93296810-A885-4BE3-A3E7-6D5BEEA58F35}</a:tableStyleId>
              </a:tblPr>
              <a:tblGrid>
                <a:gridCol w="1764363"/>
              </a:tblGrid>
              <a:tr h="265938">
                <a:tc>
                  <a:txBody>
                    <a:bodyPr/>
                    <a:lstStyle/>
                    <a:p>
                      <a:r>
                        <a:rPr lang="en-US" sz="1200" b="1" dirty="0" smtClean="0"/>
                        <a:t>Operator</a:t>
                      </a:r>
                      <a:endParaRPr lang="en-US" sz="1200" b="1" dirty="0"/>
                    </a:p>
                  </a:txBody>
                  <a:tcPr marL="87409" marR="87409" marT="32787" marB="32787"/>
                </a:tc>
              </a:tr>
              <a:tr h="265938">
                <a:tc>
                  <a:txBody>
                    <a:bodyPr/>
                    <a:lstStyle/>
                    <a:p>
                      <a:r>
                        <a:rPr lang="en-US" sz="1200" b="1" dirty="0" smtClean="0"/>
                        <a:t>eq</a:t>
                      </a:r>
                      <a:endParaRPr lang="en-US" sz="1200" b="1" dirty="0"/>
                    </a:p>
                  </a:txBody>
                  <a:tcPr marL="87409" marR="87409" marT="32787" marB="32787"/>
                </a:tc>
              </a:tr>
              <a:tr h="265938">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sz="1200" b="1" dirty="0" smtClean="0"/>
                        <a:t>neq</a:t>
                      </a:r>
                    </a:p>
                  </a:txBody>
                  <a:tcPr marL="87409" marR="87409" marT="32787" marB="32787"/>
                </a:tc>
              </a:tr>
              <a:tr h="265938">
                <a:tc>
                  <a:txBody>
                    <a:bodyPr/>
                    <a:lstStyle/>
                    <a:p>
                      <a:r>
                        <a:rPr lang="en-US" sz="1200" b="1" dirty="0" smtClean="0"/>
                        <a:t>gt</a:t>
                      </a:r>
                      <a:endParaRPr lang="en-US" sz="1200" b="1" dirty="0"/>
                    </a:p>
                  </a:txBody>
                  <a:tcPr marL="87409" marR="87409" marT="32787" marB="32787"/>
                </a:tc>
              </a:tr>
              <a:tr h="265938">
                <a:tc>
                  <a:txBody>
                    <a:bodyPr/>
                    <a:lstStyle/>
                    <a:p>
                      <a:r>
                        <a:rPr lang="en-US" sz="1200" b="1" dirty="0" smtClean="0"/>
                        <a:t>lt</a:t>
                      </a:r>
                    </a:p>
                  </a:txBody>
                  <a:tcPr marL="87409" marR="87409" marT="32787" marB="32787"/>
                </a:tc>
              </a:tr>
              <a:tr h="265938">
                <a:tc>
                  <a:txBody>
                    <a:bodyPr/>
                    <a:lstStyle/>
                    <a:p>
                      <a:r>
                        <a:rPr lang="en-US" sz="1200" b="1" dirty="0" smtClean="0"/>
                        <a:t>range</a:t>
                      </a:r>
                      <a:endParaRPr lang="en-US" sz="1200" b="1" dirty="0"/>
                    </a:p>
                  </a:txBody>
                  <a:tcPr marL="87409" marR="87409" marT="32787" marB="32787"/>
                </a:tc>
              </a:tr>
              <a:tr h="265938">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sz="1200" b="1" dirty="0" smtClean="0"/>
                        <a:t>Not-in-range</a:t>
                      </a:r>
                    </a:p>
                  </a:txBody>
                  <a:tcPr marL="87409" marR="87409" marT="32787" marB="32787"/>
                </a:tc>
              </a:tr>
              <a:tr h="265938">
                <a:tc>
                  <a:txBody>
                    <a:bodyPr/>
                    <a:lstStyle/>
                    <a:p>
                      <a:r>
                        <a:rPr lang="en-US" sz="1200" b="1" dirty="0" smtClean="0"/>
                        <a:t>Prefix</a:t>
                      </a:r>
                    </a:p>
                  </a:txBody>
                  <a:tcPr marL="87409" marR="87409" marT="32787" marB="32787"/>
                </a:tc>
              </a:tr>
            </a:tbl>
          </a:graphicData>
        </a:graphic>
      </p:graphicFrame>
      <p:graphicFrame>
        <p:nvGraphicFramePr>
          <p:cNvPr id="19" name="Table 18"/>
          <p:cNvGraphicFramePr>
            <a:graphicFrameLocks noGrp="1"/>
          </p:cNvGraphicFramePr>
          <p:nvPr>
            <p:extLst/>
          </p:nvPr>
        </p:nvGraphicFramePr>
        <p:xfrm>
          <a:off x="7090167" y="4779591"/>
          <a:ext cx="1764363" cy="1595628"/>
        </p:xfrm>
        <a:graphic>
          <a:graphicData uri="http://schemas.openxmlformats.org/drawingml/2006/table">
            <a:tbl>
              <a:tblPr firstRow="1" bandRow="1">
                <a:tableStyleId>{93296810-A885-4BE3-A3E7-6D5BEEA58F35}</a:tableStyleId>
              </a:tblPr>
              <a:tblGrid>
                <a:gridCol w="1764363"/>
              </a:tblGrid>
              <a:tr h="265938">
                <a:tc>
                  <a:txBody>
                    <a:bodyPr/>
                    <a:lstStyle/>
                    <a:p>
                      <a:r>
                        <a:rPr lang="en-US" sz="1200" b="1" dirty="0" smtClean="0"/>
                        <a:t>Operator</a:t>
                      </a:r>
                      <a:endParaRPr lang="en-US" sz="1200" b="1" dirty="0"/>
                    </a:p>
                  </a:txBody>
                  <a:tcPr marL="87409" marR="87409" marT="32787" marB="32787"/>
                </a:tc>
              </a:tr>
              <a:tr h="265938">
                <a:tc>
                  <a:txBody>
                    <a:bodyPr/>
                    <a:lstStyle/>
                    <a:p>
                      <a:r>
                        <a:rPr lang="en-US" sz="1200" b="1" dirty="0" smtClean="0"/>
                        <a:t>member</a:t>
                      </a:r>
                      <a:endParaRPr lang="en-US" sz="1200" b="1" dirty="0"/>
                    </a:p>
                  </a:txBody>
                  <a:tcPr marL="87409" marR="87409" marT="32787" marB="32787"/>
                </a:tc>
              </a:tr>
              <a:tr h="265938">
                <a:tc>
                  <a:txBody>
                    <a:bodyPr/>
                    <a:lstStyle/>
                    <a:p>
                      <a:r>
                        <a:rPr lang="en-US" sz="1200" b="1" dirty="0" smtClean="0"/>
                        <a:t>Not-member</a:t>
                      </a:r>
                    </a:p>
                  </a:txBody>
                  <a:tcPr marL="87409" marR="87409" marT="32787" marB="32787"/>
                </a:tc>
              </a:tr>
              <a:tr h="265938">
                <a:tc>
                  <a:txBody>
                    <a:bodyPr/>
                    <a:lstStyle/>
                    <a:p>
                      <a:r>
                        <a:rPr lang="en-US" sz="1200" b="1" dirty="0" smtClean="0"/>
                        <a:t>Contains</a:t>
                      </a:r>
                    </a:p>
                  </a:txBody>
                  <a:tcPr marL="87409" marR="87409" marT="32787" marB="32787"/>
                </a:tc>
              </a:tr>
              <a:tr h="265938">
                <a:tc>
                  <a:txBody>
                    <a:bodyPr/>
                    <a:lstStyle/>
                    <a:p>
                      <a:r>
                        <a:rPr lang="en-US" sz="1200" b="1" dirty="0" smtClean="0"/>
                        <a:t>And</a:t>
                      </a:r>
                      <a:r>
                        <a:rPr lang="en-US" sz="1200" b="1" baseline="0" dirty="0" smtClean="0"/>
                        <a:t> (Global Level)</a:t>
                      </a:r>
                      <a:endParaRPr lang="en-US" sz="1200" b="1" dirty="0" smtClean="0"/>
                    </a:p>
                  </a:txBody>
                  <a:tcPr marL="87409" marR="87409" marT="32787" marB="32787"/>
                </a:tc>
              </a:tr>
              <a:tr h="265938">
                <a:tc>
                  <a:txBody>
                    <a:bodyPr/>
                    <a:lstStyle/>
                    <a:p>
                      <a:r>
                        <a:rPr lang="en-US" sz="1200" b="1" dirty="0" smtClean="0"/>
                        <a:t>Or</a:t>
                      </a:r>
                      <a:r>
                        <a:rPr lang="en-US" sz="1200" b="1" baseline="0" dirty="0" smtClean="0"/>
                        <a:t> (Global Level)</a:t>
                      </a:r>
                      <a:endParaRPr lang="en-US" sz="1200" b="1" dirty="0" smtClean="0"/>
                    </a:p>
                  </a:txBody>
                  <a:tcPr marL="87409" marR="87409" marT="32787" marB="32787"/>
                </a:tc>
              </a:tr>
            </a:tbl>
          </a:graphicData>
        </a:graphic>
      </p:graphicFrame>
      <p:cxnSp>
        <p:nvCxnSpPr>
          <p:cNvPr id="20" name="Straight Arrow Connector 19"/>
          <p:cNvCxnSpPr/>
          <p:nvPr/>
        </p:nvCxnSpPr>
        <p:spPr bwMode="auto">
          <a:xfrm flipV="1">
            <a:off x="2920449" y="3247019"/>
            <a:ext cx="880673" cy="131019"/>
          </a:xfrm>
          <a:prstGeom prst="straightConnector1">
            <a:avLst/>
          </a:prstGeom>
          <a:noFill/>
          <a:ln w="38100" cap="flat" cmpd="sng" algn="ctr">
            <a:solidFill>
              <a:schemeClr val="bg1">
                <a:lumMod val="50000"/>
              </a:schemeClr>
            </a:solidFill>
            <a:prstDash val="solid"/>
            <a:round/>
            <a:headEnd type="none" w="med" len="med"/>
            <a:tailEnd type="arrow"/>
          </a:ln>
          <a:effectLst/>
        </p:spPr>
      </p:cxnSp>
      <p:cxnSp>
        <p:nvCxnSpPr>
          <p:cNvPr id="23" name="Straight Arrow Connector 22"/>
          <p:cNvCxnSpPr/>
          <p:nvPr/>
        </p:nvCxnSpPr>
        <p:spPr bwMode="auto">
          <a:xfrm>
            <a:off x="784334" y="4405126"/>
            <a:ext cx="594589" cy="256272"/>
          </a:xfrm>
          <a:prstGeom prst="straightConnector1">
            <a:avLst/>
          </a:prstGeom>
          <a:noFill/>
          <a:ln w="38100" cap="flat" cmpd="sng" algn="ctr">
            <a:solidFill>
              <a:schemeClr val="bg1">
                <a:lumMod val="50000"/>
              </a:schemeClr>
            </a:solidFill>
            <a:prstDash val="solid"/>
            <a:round/>
            <a:headEnd type="none" w="med" len="med"/>
            <a:tailEnd type="arrow"/>
          </a:ln>
          <a:effectLst/>
        </p:spPr>
      </p:cxnSp>
      <p:cxnSp>
        <p:nvCxnSpPr>
          <p:cNvPr id="28" name="Straight Arrow Connector 27"/>
          <p:cNvCxnSpPr/>
          <p:nvPr/>
        </p:nvCxnSpPr>
        <p:spPr bwMode="auto">
          <a:xfrm>
            <a:off x="5676134" y="4406392"/>
            <a:ext cx="659034" cy="255011"/>
          </a:xfrm>
          <a:prstGeom prst="straightConnector1">
            <a:avLst/>
          </a:prstGeom>
          <a:noFill/>
          <a:ln w="38100" cap="flat" cmpd="sng" algn="ctr">
            <a:solidFill>
              <a:schemeClr val="bg1">
                <a:lumMod val="50000"/>
              </a:schemeClr>
            </a:solidFill>
            <a:prstDash val="solid"/>
            <a:round/>
            <a:headEnd type="none" w="med" len="med"/>
            <a:tailEnd type="arrow"/>
          </a:ln>
          <a:effectLst/>
        </p:spPr>
      </p:cxnSp>
      <p:cxnSp>
        <p:nvCxnSpPr>
          <p:cNvPr id="31" name="Straight Arrow Connector 30"/>
          <p:cNvCxnSpPr/>
          <p:nvPr/>
        </p:nvCxnSpPr>
        <p:spPr bwMode="auto">
          <a:xfrm flipH="1">
            <a:off x="9804162" y="2819872"/>
            <a:ext cx="1" cy="569924"/>
          </a:xfrm>
          <a:prstGeom prst="straightConnector1">
            <a:avLst/>
          </a:prstGeom>
          <a:noFill/>
          <a:ln w="38100" cap="flat" cmpd="sng" algn="ctr">
            <a:solidFill>
              <a:schemeClr val="bg1">
                <a:lumMod val="50000"/>
              </a:schemeClr>
            </a:solidFill>
            <a:prstDash val="solid"/>
            <a:round/>
            <a:headEnd type="none" w="med" len="med"/>
            <a:tailEnd type="arrow"/>
          </a:ln>
          <a:effectLst/>
        </p:spPr>
      </p:cxnSp>
      <p:grpSp>
        <p:nvGrpSpPr>
          <p:cNvPr id="4" name="Group 3"/>
          <p:cNvGrpSpPr/>
          <p:nvPr/>
        </p:nvGrpSpPr>
        <p:grpSpPr>
          <a:xfrm>
            <a:off x="382357" y="1318687"/>
            <a:ext cx="11321057" cy="1524459"/>
            <a:chOff x="279401" y="1292948"/>
            <a:chExt cx="8327231" cy="1494703"/>
          </a:xfrm>
          <a:solidFill>
            <a:schemeClr val="bg2"/>
          </a:solidFill>
        </p:grpSpPr>
        <p:sp>
          <p:nvSpPr>
            <p:cNvPr id="5" name="Rectangle 4"/>
            <p:cNvSpPr/>
            <p:nvPr/>
          </p:nvSpPr>
          <p:spPr>
            <a:xfrm>
              <a:off x="279401" y="1435101"/>
              <a:ext cx="8327231" cy="1352550"/>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lIns="93259" tIns="46629" rIns="93259" bIns="46629" rtlCol="0" anchor="ctr"/>
            <a:lstStyle/>
            <a:p>
              <a:pPr algn="ctr"/>
              <a:endParaRPr lang="en-US" sz="2040" dirty="0"/>
            </a:p>
          </p:txBody>
        </p:sp>
        <p:sp>
          <p:nvSpPr>
            <p:cNvPr id="7" name="Text Box 6"/>
            <p:cNvSpPr txBox="1">
              <a:spLocks noChangeArrowheads="1"/>
            </p:cNvSpPr>
            <p:nvPr/>
          </p:nvSpPr>
          <p:spPr bwMode="auto">
            <a:xfrm>
              <a:off x="3360183" y="1300524"/>
              <a:ext cx="315072" cy="565091"/>
            </a:xfrm>
            <a:prstGeom prst="rect">
              <a:avLst/>
            </a:prstGeom>
            <a:grpFill/>
            <a:ln w="9525" algn="ctr">
              <a:solidFill>
                <a:schemeClr val="bg2"/>
              </a:solidFill>
              <a:miter lim="800000"/>
              <a:headEnd/>
              <a:tailEnd/>
            </a:ln>
            <a:effectLst/>
          </p:spPr>
          <p:txBody>
            <a:bodyPr wrap="none" lIns="0" tIns="0" rIns="0" bIns="0">
              <a:spAutoFit/>
            </a:bodyPr>
            <a:lstStyle/>
            <a:p>
              <a:pPr defTabSz="830586"/>
              <a:r>
                <a:rPr lang="en-US" sz="3672" dirty="0">
                  <a:solidFill>
                    <a:schemeClr val="accent2"/>
                  </a:solidFill>
                  <a:sym typeface="Wingdings" pitchFamily="2" charset="2"/>
                </a:rPr>
                <a:t></a:t>
              </a:r>
            </a:p>
          </p:txBody>
        </p:sp>
        <p:sp>
          <p:nvSpPr>
            <p:cNvPr id="8" name="Rounded Rectangle 7"/>
            <p:cNvSpPr/>
            <p:nvPr/>
          </p:nvSpPr>
          <p:spPr>
            <a:xfrm>
              <a:off x="831848" y="1919579"/>
              <a:ext cx="1479552" cy="723900"/>
            </a:xfrm>
            <a:prstGeom prst="roundRect">
              <a:avLst/>
            </a:prstGeom>
            <a:solidFill>
              <a:schemeClr val="tx1">
                <a:lumMod val="5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3259" tIns="46629" rIns="93259" bIns="46629" rtlCol="0" anchor="ctr"/>
            <a:lstStyle/>
            <a:p>
              <a:pPr algn="ctr"/>
              <a:r>
                <a:rPr lang="en-US" sz="1836" dirty="0"/>
                <a:t>Source Condition</a:t>
              </a:r>
            </a:p>
          </p:txBody>
        </p:sp>
        <p:sp>
          <p:nvSpPr>
            <p:cNvPr id="9" name="Rounded Rectangle 8"/>
            <p:cNvSpPr/>
            <p:nvPr/>
          </p:nvSpPr>
          <p:spPr>
            <a:xfrm>
              <a:off x="2961479" y="1908502"/>
              <a:ext cx="1454152" cy="723900"/>
            </a:xfrm>
            <a:prstGeom prst="roundRect">
              <a:avLst/>
            </a:prstGeom>
            <a:solidFill>
              <a:schemeClr val="tx1">
                <a:lumMod val="5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3259" tIns="46629" rIns="93259" bIns="46629" rtlCol="0" anchor="ctr"/>
            <a:lstStyle/>
            <a:p>
              <a:pPr algn="ctr"/>
              <a:r>
                <a:rPr lang="en-US" sz="1836" dirty="0"/>
                <a:t>Destination Condition</a:t>
              </a:r>
            </a:p>
          </p:txBody>
        </p:sp>
        <p:sp>
          <p:nvSpPr>
            <p:cNvPr id="10" name="Rounded Rectangle 9"/>
            <p:cNvSpPr/>
            <p:nvPr/>
          </p:nvSpPr>
          <p:spPr>
            <a:xfrm>
              <a:off x="6555580" y="1919579"/>
              <a:ext cx="1454152" cy="723900"/>
            </a:xfrm>
            <a:prstGeom prst="roundRect">
              <a:avLst/>
            </a:prstGeom>
            <a:solidFill>
              <a:schemeClr val="tx1">
                <a:lumMod val="5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3259" tIns="46629" rIns="93259" bIns="46629" rtlCol="0" anchor="ctr"/>
            <a:lstStyle/>
            <a:p>
              <a:pPr algn="ctr"/>
              <a:r>
                <a:rPr lang="en-US" sz="1836" dirty="0"/>
                <a:t>Action</a:t>
              </a:r>
            </a:p>
          </p:txBody>
        </p:sp>
        <p:sp>
          <p:nvSpPr>
            <p:cNvPr id="11" name="TextBox 10"/>
            <p:cNvSpPr txBox="1"/>
            <p:nvPr/>
          </p:nvSpPr>
          <p:spPr>
            <a:xfrm>
              <a:off x="279401" y="1429266"/>
              <a:ext cx="894555" cy="406263"/>
            </a:xfrm>
            <a:prstGeom prst="rect">
              <a:avLst/>
            </a:prstGeom>
            <a:grpFill/>
            <a:ln>
              <a:solidFill>
                <a:schemeClr val="bg2"/>
              </a:solidFill>
            </a:ln>
            <a:effectLst/>
          </p:spPr>
          <p:txBody>
            <a:bodyPr wrap="square" lIns="93259" tIns="46629" rIns="93259" bIns="46629" rtlCol="0">
              <a:spAutoFit/>
            </a:bodyPr>
            <a:lstStyle/>
            <a:p>
              <a:r>
                <a:rPr lang="en-US" sz="2040" b="1" dirty="0"/>
                <a:t>Rule</a:t>
              </a:r>
            </a:p>
          </p:txBody>
        </p:sp>
        <p:pic>
          <p:nvPicPr>
            <p:cNvPr id="36" name="Picture 35"/>
            <p:cNvPicPr>
              <a:picLocks noChangeAspect="1"/>
            </p:cNvPicPr>
            <p:nvPr/>
          </p:nvPicPr>
          <p:blipFill>
            <a:blip r:embed="rId3"/>
            <a:stretch>
              <a:fillRect/>
            </a:stretch>
          </p:blipFill>
          <p:spPr>
            <a:xfrm>
              <a:off x="6752432" y="1440224"/>
              <a:ext cx="889000" cy="468277"/>
            </a:xfrm>
            <a:prstGeom prst="rect">
              <a:avLst/>
            </a:prstGeom>
            <a:grpFill/>
            <a:ln>
              <a:solidFill>
                <a:schemeClr val="bg2"/>
              </a:solidFill>
            </a:ln>
          </p:spPr>
        </p:pic>
        <p:sp>
          <p:nvSpPr>
            <p:cNvPr id="27" name="Text Box 6"/>
            <p:cNvSpPr txBox="1">
              <a:spLocks noChangeArrowheads="1"/>
            </p:cNvSpPr>
            <p:nvPr/>
          </p:nvSpPr>
          <p:spPr bwMode="auto">
            <a:xfrm>
              <a:off x="1321115" y="1292948"/>
              <a:ext cx="315072" cy="565091"/>
            </a:xfrm>
            <a:prstGeom prst="rect">
              <a:avLst/>
            </a:prstGeom>
            <a:grpFill/>
            <a:ln w="9525" algn="ctr">
              <a:solidFill>
                <a:schemeClr val="bg2"/>
              </a:solidFill>
              <a:miter lim="800000"/>
              <a:headEnd/>
              <a:tailEnd/>
            </a:ln>
            <a:effectLst/>
          </p:spPr>
          <p:txBody>
            <a:bodyPr wrap="none" lIns="0" tIns="0" rIns="0" bIns="0">
              <a:spAutoFit/>
            </a:bodyPr>
            <a:lstStyle/>
            <a:p>
              <a:pPr defTabSz="830586"/>
              <a:r>
                <a:rPr lang="en-US" sz="3672" dirty="0">
                  <a:solidFill>
                    <a:schemeClr val="accent2"/>
                  </a:solidFill>
                  <a:sym typeface="Wingdings" pitchFamily="2" charset="2"/>
                </a:rPr>
                <a:t></a:t>
              </a:r>
            </a:p>
          </p:txBody>
        </p:sp>
      </p:grpSp>
      <p:pic>
        <p:nvPicPr>
          <p:cNvPr id="3" name="Picture 2"/>
          <p:cNvPicPr>
            <a:picLocks noChangeAspect="1"/>
          </p:cNvPicPr>
          <p:nvPr/>
        </p:nvPicPr>
        <p:blipFill rotWithShape="1">
          <a:blip r:embed="rId4"/>
          <a:srcRect l="39206"/>
          <a:stretch/>
        </p:blipFill>
        <p:spPr>
          <a:xfrm>
            <a:off x="8538923" y="3423446"/>
            <a:ext cx="2852566" cy="764217"/>
          </a:xfrm>
          <a:prstGeom prst="rect">
            <a:avLst/>
          </a:prstGeom>
        </p:spPr>
      </p:pic>
      <p:graphicFrame>
        <p:nvGraphicFramePr>
          <p:cNvPr id="25" name="Table 24"/>
          <p:cNvGraphicFramePr>
            <a:graphicFrameLocks noGrp="1"/>
          </p:cNvGraphicFramePr>
          <p:nvPr>
            <p:extLst/>
          </p:nvPr>
        </p:nvGraphicFramePr>
        <p:xfrm>
          <a:off x="3879229" y="2785013"/>
          <a:ext cx="1403629" cy="1329690"/>
        </p:xfrm>
        <a:graphic>
          <a:graphicData uri="http://schemas.openxmlformats.org/drawingml/2006/table">
            <a:tbl>
              <a:tblPr firstRow="1" bandRow="1">
                <a:tableStyleId>{93296810-A885-4BE3-A3E7-6D5BEEA58F35}</a:tableStyleId>
              </a:tblPr>
              <a:tblGrid>
                <a:gridCol w="1403629"/>
              </a:tblGrid>
              <a:tr h="265938">
                <a:tc>
                  <a:txBody>
                    <a:bodyPr/>
                    <a:lstStyle/>
                    <a:p>
                      <a:r>
                        <a:rPr lang="en-US" sz="1200" b="1" dirty="0" smtClean="0"/>
                        <a:t>Attribute</a:t>
                      </a:r>
                      <a:r>
                        <a:rPr lang="en-US" sz="1200" b="1" baseline="0" dirty="0" smtClean="0"/>
                        <a:t> Type</a:t>
                      </a:r>
                      <a:endParaRPr lang="en-US" sz="1200" b="1" dirty="0"/>
                    </a:p>
                  </a:txBody>
                  <a:tcPr marL="87409" marR="87409" marT="32787" marB="32787"/>
                </a:tc>
              </a:tr>
              <a:tr h="265938">
                <a:tc>
                  <a:txBody>
                    <a:bodyPr/>
                    <a:lstStyle/>
                    <a:p>
                      <a:r>
                        <a:rPr lang="en-US" sz="1200" b="1" dirty="0" smtClean="0"/>
                        <a:t>Network</a:t>
                      </a:r>
                      <a:endParaRPr lang="en-US" sz="1200" b="1" dirty="0"/>
                    </a:p>
                  </a:txBody>
                  <a:tcPr marL="87409" marR="87409" marT="32787" marB="32787"/>
                </a:tc>
              </a:tr>
              <a:tr h="265938">
                <a:tc>
                  <a:txBody>
                    <a:bodyPr/>
                    <a:lstStyle/>
                    <a:p>
                      <a:r>
                        <a:rPr lang="en-US" sz="1200" b="1" dirty="0" smtClean="0"/>
                        <a:t>VM</a:t>
                      </a:r>
                      <a:endParaRPr lang="en-US" sz="1200" b="1" dirty="0"/>
                    </a:p>
                  </a:txBody>
                  <a:tcPr marL="87409" marR="87409" marT="32787" marB="32787"/>
                </a:tc>
              </a:tr>
              <a:tr h="265938">
                <a:tc>
                  <a:txBody>
                    <a:bodyPr/>
                    <a:lstStyle/>
                    <a:p>
                      <a:r>
                        <a:rPr lang="en-US" sz="1200" b="1" dirty="0" smtClean="0"/>
                        <a:t>User</a:t>
                      </a:r>
                      <a:r>
                        <a:rPr lang="en-US" sz="1200" b="1" baseline="0" dirty="0" smtClean="0"/>
                        <a:t> Defined</a:t>
                      </a:r>
                      <a:endParaRPr lang="en-US" sz="1200" b="1" dirty="0"/>
                    </a:p>
                  </a:txBody>
                  <a:tcPr marL="87409" marR="87409" marT="32787" marB="32787"/>
                </a:tc>
              </a:tr>
              <a:tr h="265938">
                <a:tc>
                  <a:txBody>
                    <a:bodyPr/>
                    <a:lstStyle/>
                    <a:p>
                      <a:r>
                        <a:rPr lang="en-US" sz="1200" b="1" dirty="0" smtClean="0"/>
                        <a:t>vZone</a:t>
                      </a:r>
                      <a:endParaRPr lang="en-US" sz="1200" b="1" dirty="0"/>
                    </a:p>
                  </a:txBody>
                  <a:tcPr marL="87409" marR="87409" marT="32787" marB="32787"/>
                </a:tc>
              </a:tr>
            </a:tbl>
          </a:graphicData>
        </a:graphic>
      </p:graphicFrame>
      <p:graphicFrame>
        <p:nvGraphicFramePr>
          <p:cNvPr id="29" name="Table 28"/>
          <p:cNvGraphicFramePr>
            <a:graphicFrameLocks noGrp="1"/>
          </p:cNvGraphicFramePr>
          <p:nvPr>
            <p:extLst/>
          </p:nvPr>
        </p:nvGraphicFramePr>
        <p:xfrm>
          <a:off x="6128133" y="2875526"/>
          <a:ext cx="2048363" cy="819857"/>
        </p:xfrm>
        <a:graphic>
          <a:graphicData uri="http://schemas.openxmlformats.org/drawingml/2006/table">
            <a:tbl>
              <a:tblPr firstRow="1" bandRow="1">
                <a:tableStyleId>{93296810-A885-4BE3-A3E7-6D5BEEA58F35}</a:tableStyleId>
              </a:tblPr>
              <a:tblGrid>
                <a:gridCol w="2048363"/>
              </a:tblGrid>
              <a:tr h="287981">
                <a:tc>
                  <a:txBody>
                    <a:bodyPr/>
                    <a:lstStyle/>
                    <a:p>
                      <a:pPr algn="ctr"/>
                      <a:r>
                        <a:rPr lang="en-US" sz="1200" b="1" dirty="0" smtClean="0"/>
                        <a:t>Condition</a:t>
                      </a:r>
                      <a:r>
                        <a:rPr lang="en-US" sz="1200" b="1" baseline="0" dirty="0" smtClean="0"/>
                        <a:t> Match Criteria</a:t>
                      </a:r>
                      <a:endParaRPr lang="en-US" sz="1200" b="1" dirty="0"/>
                    </a:p>
                  </a:txBody>
                  <a:tcPr marL="87409" marR="87409" marT="32787" marB="32787"/>
                </a:tc>
              </a:tr>
              <a:tr h="265938">
                <a:tc>
                  <a:txBody>
                    <a:bodyPr/>
                    <a:lstStyle/>
                    <a:p>
                      <a:r>
                        <a:rPr lang="en-US" sz="1200" b="1" dirty="0" smtClean="0"/>
                        <a:t>Match</a:t>
                      </a:r>
                      <a:r>
                        <a:rPr lang="en-US" sz="1200" b="1" baseline="0" dirty="0" smtClean="0"/>
                        <a:t> All (And)</a:t>
                      </a:r>
                      <a:endParaRPr lang="en-US" sz="1200" b="1" dirty="0"/>
                    </a:p>
                  </a:txBody>
                  <a:tcPr marL="87409" marR="87409" marT="32787" marB="32787"/>
                </a:tc>
              </a:tr>
              <a:tr h="265938">
                <a:tc>
                  <a:txBody>
                    <a:bodyPr/>
                    <a:lstStyle/>
                    <a:p>
                      <a:r>
                        <a:rPr lang="en-US" sz="1200" b="1" dirty="0" smtClean="0"/>
                        <a:t>Match</a:t>
                      </a:r>
                      <a:r>
                        <a:rPr lang="en-US" sz="1200" b="1" baseline="0" dirty="0" smtClean="0"/>
                        <a:t> Any (Or)</a:t>
                      </a:r>
                      <a:endParaRPr lang="en-US" sz="1200" b="1" dirty="0"/>
                    </a:p>
                  </a:txBody>
                  <a:tcPr marL="87409" marR="87409" marT="32787" marB="32787"/>
                </a:tc>
              </a:tr>
            </a:tbl>
          </a:graphicData>
        </a:graphic>
      </p:graphicFrame>
    </p:spTree>
    <p:extLst>
      <p:ext uri="{BB962C8B-B14F-4D97-AF65-F5344CB8AC3E}">
        <p14:creationId xmlns:p14="http://schemas.microsoft.com/office/powerpoint/2010/main" val="41633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par>
                                <p:cTn id="36" presetID="22" presetClass="entr" presetSubtype="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22" presetClass="entr" presetSubtype="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flipH="1">
            <a:off x="-4" y="220662"/>
            <a:ext cx="12435837" cy="1295400"/>
          </a:xfrm>
          <a:prstGeom prst="rect">
            <a:avLst/>
          </a:prstGeom>
        </p:spPr>
      </p:pic>
      <p:sp>
        <p:nvSpPr>
          <p:cNvPr id="17" name="Delay"/>
          <p:cNvSpPr/>
          <p:nvPr/>
        </p:nvSpPr>
        <p:spPr>
          <a:xfrm>
            <a:off x="4846834" y="-1262563"/>
            <a:ext cx="683208" cy="683208"/>
          </a:xfrm>
          <a:prstGeom prst="star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defTabSz="932722"/>
            <a:endParaRPr lang="en-US" sz="1800">
              <a:gradFill>
                <a:gsLst>
                  <a:gs pos="0">
                    <a:srgbClr val="FFFFFF"/>
                  </a:gs>
                  <a:gs pos="100000">
                    <a:srgbClr val="FFFFFF"/>
                  </a:gs>
                </a:gsLst>
                <a:lin ang="5400000" scaled="0"/>
              </a:gradFill>
            </a:endParaRPr>
          </a:p>
        </p:txBody>
      </p:sp>
      <p:sp>
        <p:nvSpPr>
          <p:cNvPr id="3" name="Text Placeholder 2"/>
          <p:cNvSpPr>
            <a:spLocks noGrp="1"/>
          </p:cNvSpPr>
          <p:nvPr>
            <p:ph type="body" sz="quarter" idx="4294967295"/>
          </p:nvPr>
        </p:nvSpPr>
        <p:spPr>
          <a:xfrm>
            <a:off x="293995" y="853837"/>
            <a:ext cx="12020242" cy="1071062"/>
          </a:xfrm>
        </p:spPr>
        <p:txBody>
          <a:bodyPr lIns="91440" rIns="137160"/>
          <a:lstStyle/>
          <a:p>
            <a:r>
              <a:rPr lang="en-US" sz="3200" b="1" dirty="0">
                <a:solidFill>
                  <a:schemeClr val="bg1"/>
                </a:solidFill>
              </a:rPr>
              <a:t>Microsoft delivers a complete datacenter solution with Windows Server 2012 R2 out-of-the-box</a:t>
            </a:r>
          </a:p>
        </p:txBody>
      </p:sp>
      <p:grpSp>
        <p:nvGrpSpPr>
          <p:cNvPr id="45" name="Group 44"/>
          <p:cNvGrpSpPr/>
          <p:nvPr/>
        </p:nvGrpSpPr>
        <p:grpSpPr>
          <a:xfrm>
            <a:off x="293996" y="2538864"/>
            <a:ext cx="3843576" cy="2624826"/>
            <a:chOff x="6144651" y="1430257"/>
            <a:chExt cx="4719175" cy="3222785"/>
          </a:xfrm>
        </p:grpSpPr>
        <p:sp>
          <p:nvSpPr>
            <p:cNvPr id="46" name="Freeform 10"/>
            <p:cNvSpPr>
              <a:spLocks noEditPoints="1"/>
            </p:cNvSpPr>
            <p:nvPr/>
          </p:nvSpPr>
          <p:spPr bwMode="auto">
            <a:xfrm>
              <a:off x="6144651" y="1430257"/>
              <a:ext cx="4719175" cy="3222785"/>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p:spPr>
          <p:txBody>
            <a:bodyPr vert="horz" wrap="square" lIns="91425" tIns="45712" rIns="91425" bIns="45712" numCol="1" anchor="t" anchorCtr="0" compatLnSpc="1">
              <a:prstTxWarp prst="textNoShape">
                <a:avLst/>
              </a:prstTxWarp>
            </a:bodyPr>
            <a:lstStyle/>
            <a:p>
              <a:pPr defTabSz="932722"/>
              <a:endParaRPr lang="en-US" sz="1399" dirty="0">
                <a:solidFill>
                  <a:srgbClr val="000000"/>
                </a:solidFill>
              </a:endParaRPr>
            </a:p>
          </p:txBody>
        </p:sp>
        <p:sp>
          <p:nvSpPr>
            <p:cNvPr id="47" name="TextBox 46"/>
            <p:cNvSpPr txBox="1"/>
            <p:nvPr/>
          </p:nvSpPr>
          <p:spPr>
            <a:xfrm>
              <a:off x="7732542" y="1922621"/>
              <a:ext cx="1543403" cy="640066"/>
            </a:xfrm>
            <a:prstGeom prst="rect">
              <a:avLst/>
            </a:prstGeom>
            <a:noFill/>
          </p:spPr>
          <p:txBody>
            <a:bodyPr wrap="none" lIns="182854" tIns="146285" rIns="182854" bIns="146285" rtlCol="0">
              <a:spAutoFit/>
            </a:bodyPr>
            <a:lstStyle/>
            <a:p>
              <a:pPr algn="ctr" defTabSz="932722">
                <a:lnSpc>
                  <a:spcPct val="90000"/>
                </a:lnSpc>
                <a:spcAft>
                  <a:spcPts val="602"/>
                </a:spcAft>
              </a:pPr>
              <a:r>
                <a:rPr lang="en-US" sz="1599" dirty="0">
                  <a:gradFill>
                    <a:gsLst>
                      <a:gs pos="2917">
                        <a:srgbClr val="0072C6">
                          <a:lumMod val="75000"/>
                        </a:srgbClr>
                      </a:gs>
                      <a:gs pos="30000">
                        <a:srgbClr val="0072C6">
                          <a:lumMod val="75000"/>
                        </a:srgbClr>
                      </a:gs>
                    </a:gsLst>
                    <a:lin ang="5400000" scaled="0"/>
                  </a:gradFill>
                </a:rPr>
                <a:t>Customer</a:t>
              </a:r>
            </a:p>
          </p:txBody>
        </p:sp>
        <p:sp>
          <p:nvSpPr>
            <p:cNvPr id="48" name="TextBox 47"/>
            <p:cNvSpPr txBox="1"/>
            <p:nvPr/>
          </p:nvSpPr>
          <p:spPr>
            <a:xfrm>
              <a:off x="9418642" y="3498627"/>
              <a:ext cx="1391485" cy="917403"/>
            </a:xfrm>
            <a:prstGeom prst="rect">
              <a:avLst/>
            </a:prstGeom>
            <a:noFill/>
          </p:spPr>
          <p:txBody>
            <a:bodyPr wrap="none" lIns="182854" tIns="146285" rIns="182854" bIns="146285" rtlCol="0">
              <a:spAutoFit/>
            </a:bodyPr>
            <a:lstStyle/>
            <a:p>
              <a:pPr defTabSz="932722">
                <a:lnSpc>
                  <a:spcPct val="90000"/>
                </a:lnSpc>
                <a:spcAft>
                  <a:spcPts val="602"/>
                </a:spcAft>
              </a:pPr>
              <a:r>
                <a:rPr lang="en-US" sz="1599" dirty="0">
                  <a:gradFill>
                    <a:gsLst>
                      <a:gs pos="2917">
                        <a:srgbClr val="0072C6">
                          <a:lumMod val="75000"/>
                        </a:srgbClr>
                      </a:gs>
                      <a:gs pos="30000">
                        <a:srgbClr val="0072C6">
                          <a:lumMod val="75000"/>
                        </a:srgbClr>
                      </a:gs>
                    </a:gsLst>
                    <a:lin ang="5400000" scaled="0"/>
                  </a:gradFill>
                </a:rPr>
                <a:t>Service</a:t>
              </a:r>
              <a:br>
                <a:rPr lang="en-US" sz="1599" dirty="0">
                  <a:gradFill>
                    <a:gsLst>
                      <a:gs pos="2917">
                        <a:srgbClr val="0072C6">
                          <a:lumMod val="75000"/>
                        </a:srgbClr>
                      </a:gs>
                      <a:gs pos="30000">
                        <a:srgbClr val="0072C6">
                          <a:lumMod val="75000"/>
                        </a:srgbClr>
                      </a:gs>
                    </a:gsLst>
                    <a:lin ang="5400000" scaled="0"/>
                  </a:gradFill>
                </a:rPr>
              </a:br>
              <a:r>
                <a:rPr lang="en-US" sz="1599" dirty="0">
                  <a:gradFill>
                    <a:gsLst>
                      <a:gs pos="2917">
                        <a:srgbClr val="0072C6">
                          <a:lumMod val="75000"/>
                        </a:srgbClr>
                      </a:gs>
                      <a:gs pos="30000">
                        <a:srgbClr val="0072C6">
                          <a:lumMod val="75000"/>
                        </a:srgbClr>
                      </a:gs>
                    </a:gsLst>
                    <a:lin ang="5400000" scaled="0"/>
                  </a:gradFill>
                </a:rPr>
                <a:t>Provider</a:t>
              </a:r>
            </a:p>
          </p:txBody>
        </p:sp>
        <p:sp>
          <p:nvSpPr>
            <p:cNvPr id="49" name="TextBox 48"/>
            <p:cNvSpPr txBox="1"/>
            <p:nvPr/>
          </p:nvSpPr>
          <p:spPr>
            <a:xfrm>
              <a:off x="6160423" y="3637125"/>
              <a:ext cx="1525979" cy="640066"/>
            </a:xfrm>
            <a:prstGeom prst="rect">
              <a:avLst/>
            </a:prstGeom>
            <a:noFill/>
          </p:spPr>
          <p:txBody>
            <a:bodyPr wrap="none" lIns="182854" tIns="146285" rIns="182854" bIns="146285" rtlCol="0">
              <a:spAutoFit/>
            </a:bodyPr>
            <a:lstStyle/>
            <a:p>
              <a:pPr algn="ctr" defTabSz="932722">
                <a:lnSpc>
                  <a:spcPct val="90000"/>
                </a:lnSpc>
                <a:spcAft>
                  <a:spcPts val="602"/>
                </a:spcAft>
              </a:pPr>
              <a:r>
                <a:rPr lang="en-US" sz="1599" dirty="0">
                  <a:gradFill>
                    <a:gsLst>
                      <a:gs pos="2917">
                        <a:srgbClr val="0072C6">
                          <a:lumMod val="75000"/>
                        </a:srgbClr>
                      </a:gs>
                      <a:gs pos="30000">
                        <a:srgbClr val="0072C6">
                          <a:lumMod val="75000"/>
                        </a:srgbClr>
                      </a:gs>
                    </a:gsLst>
                    <a:lin ang="5400000" scaled="0"/>
                  </a:gradFill>
                </a:rPr>
                <a:t>Microsoft</a:t>
              </a:r>
            </a:p>
          </p:txBody>
        </p:sp>
        <p:sp>
          <p:nvSpPr>
            <p:cNvPr id="50" name="TextBox 49"/>
            <p:cNvSpPr txBox="1"/>
            <p:nvPr/>
          </p:nvSpPr>
          <p:spPr>
            <a:xfrm>
              <a:off x="7663222" y="3268157"/>
              <a:ext cx="1635741" cy="917403"/>
            </a:xfrm>
            <a:prstGeom prst="rect">
              <a:avLst/>
            </a:prstGeom>
            <a:noFill/>
          </p:spPr>
          <p:txBody>
            <a:bodyPr wrap="none" lIns="182854" tIns="146285" rIns="182854" bIns="146285" rtlCol="0">
              <a:spAutoFit/>
            </a:bodyPr>
            <a:lstStyle/>
            <a:p>
              <a:pPr algn="ctr" defTabSz="932722">
                <a:lnSpc>
                  <a:spcPct val="90000"/>
                </a:lnSpc>
                <a:spcAft>
                  <a:spcPts val="602"/>
                </a:spcAft>
              </a:pPr>
              <a:r>
                <a:rPr lang="en-US" sz="1599" dirty="0">
                  <a:gradFill>
                    <a:gsLst>
                      <a:gs pos="2917">
                        <a:srgbClr val="0072C6">
                          <a:lumMod val="75000"/>
                        </a:srgbClr>
                      </a:gs>
                      <a:gs pos="30000">
                        <a:srgbClr val="0072C6">
                          <a:lumMod val="75000"/>
                        </a:srgbClr>
                      </a:gs>
                    </a:gsLst>
                    <a:lin ang="5400000" scaled="0"/>
                  </a:gradFill>
                </a:rPr>
                <a:t>Consistent</a:t>
              </a:r>
              <a:br>
                <a:rPr lang="en-US" sz="1599" dirty="0">
                  <a:gradFill>
                    <a:gsLst>
                      <a:gs pos="2917">
                        <a:srgbClr val="0072C6">
                          <a:lumMod val="75000"/>
                        </a:srgbClr>
                      </a:gs>
                      <a:gs pos="30000">
                        <a:srgbClr val="0072C6">
                          <a:lumMod val="75000"/>
                        </a:srgbClr>
                      </a:gs>
                    </a:gsLst>
                    <a:lin ang="5400000" scaled="0"/>
                  </a:gradFill>
                </a:rPr>
              </a:br>
              <a:r>
                <a:rPr lang="en-US" sz="1599" dirty="0">
                  <a:gradFill>
                    <a:gsLst>
                      <a:gs pos="2917">
                        <a:srgbClr val="0072C6">
                          <a:lumMod val="75000"/>
                        </a:srgbClr>
                      </a:gs>
                      <a:gs pos="30000">
                        <a:srgbClr val="0072C6">
                          <a:lumMod val="75000"/>
                        </a:srgbClr>
                      </a:gs>
                    </a:gsLst>
                    <a:lin ang="5400000" scaled="0"/>
                  </a:gradFill>
                </a:rPr>
                <a:t>Platform</a:t>
              </a:r>
            </a:p>
          </p:txBody>
        </p:sp>
        <p:sp>
          <p:nvSpPr>
            <p:cNvPr id="51" name="TextBox 50"/>
            <p:cNvSpPr txBox="1"/>
            <p:nvPr/>
          </p:nvSpPr>
          <p:spPr>
            <a:xfrm>
              <a:off x="7685701" y="2808337"/>
              <a:ext cx="1521321" cy="917564"/>
            </a:xfrm>
            <a:prstGeom prst="rect">
              <a:avLst/>
            </a:prstGeom>
            <a:noFill/>
          </p:spPr>
          <p:txBody>
            <a:bodyPr wrap="none" lIns="182854" tIns="146285" rIns="182854" bIns="146285" rtlCol="0">
              <a:spAutoFit/>
            </a:bodyPr>
            <a:lstStyle/>
            <a:p>
              <a:pPr algn="ctr" defTabSz="932722">
                <a:lnSpc>
                  <a:spcPct val="90000"/>
                </a:lnSpc>
                <a:spcAft>
                  <a:spcPts val="602"/>
                </a:spcAft>
              </a:pPr>
              <a:r>
                <a:rPr lang="en-US" sz="3199" b="1" dirty="0">
                  <a:gradFill>
                    <a:gsLst>
                      <a:gs pos="2917">
                        <a:srgbClr val="0072C6">
                          <a:lumMod val="75000"/>
                        </a:srgbClr>
                      </a:gs>
                      <a:gs pos="30000">
                        <a:srgbClr val="0072C6">
                          <a:lumMod val="75000"/>
                        </a:srgbClr>
                      </a:gs>
                    </a:gsLst>
                    <a:lin ang="5400000" scaled="0"/>
                  </a:gradFill>
                </a:rPr>
                <a:t>ONE</a:t>
              </a:r>
            </a:p>
          </p:txBody>
        </p:sp>
      </p:grpSp>
      <p:sp>
        <p:nvSpPr>
          <p:cNvPr id="61" name="Rectangle 60"/>
          <p:cNvSpPr/>
          <p:nvPr/>
        </p:nvSpPr>
        <p:spPr bwMode="auto">
          <a:xfrm>
            <a:off x="8613566" y="3106290"/>
            <a:ext cx="2057400" cy="2057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6" rIns="91440" bIns="146306" numCol="1" spcCol="0" rtlCol="0" fromWordArt="0" anchor="t" anchorCtr="0" forceAA="0" compatLnSpc="1">
            <a:prstTxWarp prst="textNoShape">
              <a:avLst/>
            </a:prstTxWarp>
            <a:noAutofit/>
          </a:bodyPr>
          <a:lstStyle/>
          <a:p>
            <a:pPr defTabSz="932631" fontAlgn="base">
              <a:lnSpc>
                <a:spcPct val="90000"/>
              </a:lnSpc>
              <a:spcBef>
                <a:spcPct val="0"/>
              </a:spcBef>
              <a:spcAft>
                <a:spcPct val="0"/>
              </a:spcAft>
            </a:pPr>
            <a:r>
              <a:rPr lang="en-US" sz="2200" dirty="0">
                <a:gradFill>
                  <a:gsLst>
                    <a:gs pos="0">
                      <a:srgbClr val="FFFFFF"/>
                    </a:gs>
                    <a:gs pos="100000">
                      <a:srgbClr val="FFFFFF"/>
                    </a:gs>
                  </a:gsLst>
                  <a:lin ang="5400000" scaled="0"/>
                </a:gradFill>
                <a:latin typeface="Segoe UI Light"/>
              </a:rPr>
              <a:t>People-focused approach</a:t>
            </a:r>
          </a:p>
        </p:txBody>
      </p:sp>
      <p:sp>
        <p:nvSpPr>
          <p:cNvPr id="60" name="Rectangle 59"/>
          <p:cNvSpPr/>
          <p:nvPr/>
        </p:nvSpPr>
        <p:spPr bwMode="auto">
          <a:xfrm>
            <a:off x="6564262" y="3106290"/>
            <a:ext cx="2011680" cy="2057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6" rIns="91440" bIns="146306" numCol="1" spcCol="0" rtlCol="0" fromWordArt="0" anchor="t" anchorCtr="0" forceAA="0" compatLnSpc="1">
            <a:prstTxWarp prst="textNoShape">
              <a:avLst/>
            </a:prstTxWarp>
            <a:noAutofit/>
          </a:bodyPr>
          <a:lstStyle/>
          <a:p>
            <a:pPr defTabSz="932631" fontAlgn="base">
              <a:lnSpc>
                <a:spcPct val="90000"/>
              </a:lnSpc>
              <a:spcBef>
                <a:spcPct val="0"/>
              </a:spcBef>
              <a:spcAft>
                <a:spcPct val="0"/>
              </a:spcAft>
            </a:pPr>
            <a:r>
              <a:rPr lang="en-US" sz="2200" dirty="0" smtClean="0">
                <a:gradFill>
                  <a:gsLst>
                    <a:gs pos="0">
                      <a:srgbClr val="FFFFFF"/>
                    </a:gs>
                    <a:gs pos="100000">
                      <a:srgbClr val="FFFFFF"/>
                    </a:gs>
                  </a:gsLst>
                  <a:lin ang="5400000" scaled="0"/>
                </a:gradFill>
                <a:latin typeface="Segoe UI Light"/>
              </a:rPr>
              <a:t>Hybrid design</a:t>
            </a:r>
            <a:endParaRPr lang="en-US" sz="2200" dirty="0">
              <a:gradFill>
                <a:gsLst>
                  <a:gs pos="0">
                    <a:srgbClr val="FFFFFF"/>
                  </a:gs>
                  <a:gs pos="100000">
                    <a:srgbClr val="FFFFFF"/>
                  </a:gs>
                </a:gsLst>
                <a:lin ang="5400000" scaled="0"/>
              </a:gradFill>
              <a:latin typeface="Segoe UI Light"/>
            </a:endParaRPr>
          </a:p>
        </p:txBody>
      </p:sp>
      <p:sp>
        <p:nvSpPr>
          <p:cNvPr id="62" name="Rectangle 61"/>
          <p:cNvSpPr/>
          <p:nvPr/>
        </p:nvSpPr>
        <p:spPr bwMode="auto">
          <a:xfrm>
            <a:off x="4514959" y="3106290"/>
            <a:ext cx="2011680" cy="2057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6" rIns="91440" bIns="146306" numCol="1" spcCol="0" rtlCol="0" fromWordArt="0" anchor="t" anchorCtr="0" forceAA="0" compatLnSpc="1">
            <a:prstTxWarp prst="textNoShape">
              <a:avLst/>
            </a:prstTxWarp>
            <a:noAutofit/>
          </a:bodyPr>
          <a:lstStyle/>
          <a:p>
            <a:pPr defTabSz="932631" fontAlgn="base">
              <a:lnSpc>
                <a:spcPct val="90000"/>
              </a:lnSpc>
              <a:spcBef>
                <a:spcPct val="0"/>
              </a:spcBef>
              <a:spcAft>
                <a:spcPct val="0"/>
              </a:spcAft>
            </a:pPr>
            <a:r>
              <a:rPr lang="en-US" sz="2200" dirty="0" smtClean="0">
                <a:gradFill>
                  <a:gsLst>
                    <a:gs pos="0">
                      <a:srgbClr val="FFFFFF"/>
                    </a:gs>
                    <a:gs pos="100000">
                      <a:srgbClr val="FFFFFF"/>
                    </a:gs>
                  </a:gsLst>
                  <a:lin ang="5400000" scaled="0"/>
                </a:gradFill>
                <a:latin typeface="Segoe UI Light"/>
              </a:rPr>
              <a:t>Enterprise-grade </a:t>
            </a:r>
            <a:r>
              <a:rPr lang="en-US" sz="2200" dirty="0">
                <a:gradFill>
                  <a:gsLst>
                    <a:gs pos="0">
                      <a:srgbClr val="FFFFFF"/>
                    </a:gs>
                    <a:gs pos="100000">
                      <a:srgbClr val="FFFFFF"/>
                    </a:gs>
                  </a:gsLst>
                  <a:lin ang="5400000" scaled="0"/>
                </a:gradFill>
                <a:latin typeface="Segoe UI Light"/>
              </a:rPr>
              <a:t>platform</a:t>
            </a:r>
          </a:p>
        </p:txBody>
      </p:sp>
      <p:sp>
        <p:nvSpPr>
          <p:cNvPr id="33" name="TextBox 32"/>
          <p:cNvSpPr txBox="1"/>
          <p:nvPr/>
        </p:nvSpPr>
        <p:spPr>
          <a:xfrm>
            <a:off x="293995" y="215002"/>
            <a:ext cx="10648642" cy="769441"/>
          </a:xfrm>
          <a:prstGeom prst="rect">
            <a:avLst/>
          </a:prstGeom>
          <a:noFill/>
        </p:spPr>
        <p:txBody>
          <a:bodyPr wrap="square" rtlCol="0">
            <a:spAutoFit/>
          </a:bodyPr>
          <a:lstStyle>
            <a:defPPr>
              <a:defRPr lang="en-US"/>
            </a:defPPr>
            <a:lvl1pPr defTabSz="932742">
              <a:defRPr sz="4800">
                <a:gradFill>
                  <a:gsLst>
                    <a:gs pos="2917">
                      <a:schemeClr val="tx2">
                        <a:lumMod val="50000"/>
                      </a:schemeClr>
                    </a:gs>
                    <a:gs pos="100000">
                      <a:schemeClr val="tx2">
                        <a:lumMod val="50000"/>
                      </a:schemeClr>
                    </a:gs>
                  </a:gsLst>
                  <a:lin ang="5400000" scaled="0"/>
                </a:gradFill>
                <a:latin typeface="Segoe UI Light"/>
              </a:defRPr>
            </a:lvl1pPr>
          </a:lstStyle>
          <a:p>
            <a:r>
              <a:rPr lang="en-US" sz="4400" dirty="0" smtClean="0">
                <a:solidFill>
                  <a:srgbClr val="000000">
                    <a:lumMod val="95000"/>
                    <a:lumOff val="5000"/>
                  </a:srgbClr>
                </a:solidFill>
              </a:rPr>
              <a:t>Cloud </a:t>
            </a:r>
            <a:r>
              <a:rPr lang="en-US" sz="4400" dirty="0">
                <a:solidFill>
                  <a:srgbClr val="000000">
                    <a:lumMod val="95000"/>
                    <a:lumOff val="5000"/>
                  </a:srgbClr>
                </a:solidFill>
              </a:rPr>
              <a:t>OS</a:t>
            </a:r>
          </a:p>
        </p:txBody>
      </p:sp>
      <p:sp>
        <p:nvSpPr>
          <p:cNvPr id="24" name="TextBox 23"/>
          <p:cNvSpPr txBox="1"/>
          <p:nvPr/>
        </p:nvSpPr>
        <p:spPr>
          <a:xfrm>
            <a:off x="0" y="6010484"/>
            <a:ext cx="12436475" cy="510263"/>
          </a:xfrm>
          <a:prstGeom prst="rect">
            <a:avLst/>
          </a:prstGeom>
          <a:noFill/>
        </p:spPr>
        <p:txBody>
          <a:bodyPr wrap="square" lIns="182880" tIns="146306" rIns="182880" bIns="146306" rtlCol="0">
            <a:noAutofit/>
          </a:bodyPr>
          <a:lstStyle/>
          <a:p>
            <a:pPr algn="ctr" defTabSz="932901">
              <a:lnSpc>
                <a:spcPct val="90000"/>
              </a:lnSpc>
            </a:pPr>
            <a:r>
              <a:rPr lang="en-US" sz="2200" dirty="0" smtClean="0">
                <a:solidFill>
                  <a:srgbClr val="FFFFFF"/>
                </a:solidFill>
                <a:cs typeface="Segoe UI" panose="020B0502040204020203" pitchFamily="34" charset="0"/>
              </a:rPr>
              <a:t>Development       Management       Identity       Virtualization       Data</a:t>
            </a:r>
            <a:endParaRPr lang="en-US" sz="2200" dirty="0">
              <a:solidFill>
                <a:srgbClr val="FFFFFF"/>
              </a:solidFill>
              <a:cs typeface="Segoe UI" panose="020B0502040204020203" pitchFamily="34" charset="0"/>
            </a:endParaRPr>
          </a:p>
        </p:txBody>
      </p:sp>
    </p:spTree>
    <p:extLst>
      <p:ext uri="{BB962C8B-B14F-4D97-AF65-F5344CB8AC3E}">
        <p14:creationId xmlns:p14="http://schemas.microsoft.com/office/powerpoint/2010/main" val="5709446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1+#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6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1+#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62"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VSG</a:t>
            </a:r>
            <a:r>
              <a:rPr lang="en-US" dirty="0" smtClean="0"/>
              <a:t> Workflow</a:t>
            </a:r>
            <a:endParaRPr lang="en-US" dirty="0"/>
          </a:p>
        </p:txBody>
      </p:sp>
      <p:pic>
        <p:nvPicPr>
          <p:cNvPr id="4" name="Picture 3"/>
          <p:cNvPicPr>
            <a:picLocks noChangeAspect="1"/>
          </p:cNvPicPr>
          <p:nvPr/>
        </p:nvPicPr>
        <p:blipFill>
          <a:blip r:embed="rId2"/>
          <a:stretch>
            <a:fillRect/>
          </a:stretch>
        </p:blipFill>
        <p:spPr>
          <a:xfrm>
            <a:off x="1722437" y="1592262"/>
            <a:ext cx="3496800" cy="4968879"/>
          </a:xfrm>
          <a:prstGeom prst="rect">
            <a:avLst/>
          </a:prstGeom>
        </p:spPr>
      </p:pic>
      <p:pic>
        <p:nvPicPr>
          <p:cNvPr id="5" name="Picture 4"/>
          <p:cNvPicPr>
            <a:picLocks noChangeAspect="1"/>
          </p:cNvPicPr>
          <p:nvPr/>
        </p:nvPicPr>
        <p:blipFill>
          <a:blip r:embed="rId3"/>
          <a:stretch>
            <a:fillRect/>
          </a:stretch>
        </p:blipFill>
        <p:spPr>
          <a:xfrm>
            <a:off x="6827837" y="1973262"/>
            <a:ext cx="3816878" cy="4242162"/>
          </a:xfrm>
          <a:prstGeom prst="rect">
            <a:avLst/>
          </a:prstGeom>
        </p:spPr>
      </p:pic>
    </p:spTree>
    <p:extLst>
      <p:ext uri="{BB962C8B-B14F-4D97-AF65-F5344CB8AC3E}">
        <p14:creationId xmlns:p14="http://schemas.microsoft.com/office/powerpoint/2010/main" val="23417681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a:r>
            <a:br>
              <a:rPr lang="en-US" sz="4000" dirty="0"/>
            </a:br>
            <a:r>
              <a:rPr lang="en-US" sz="4000" dirty="0" smtClean="0"/>
              <a:t/>
            </a:r>
            <a:br>
              <a:rPr lang="en-US" sz="4000" dirty="0" smtClean="0"/>
            </a:br>
            <a:r>
              <a:rPr lang="en-US" sz="4000" dirty="0" smtClean="0"/>
              <a:t/>
            </a:r>
            <a:br>
              <a:rPr lang="en-US" sz="4000" dirty="0" smtClean="0"/>
            </a:br>
            <a:endParaRPr lang="en-US" sz="4000" dirty="0"/>
          </a:p>
        </p:txBody>
      </p:sp>
      <p:sp>
        <p:nvSpPr>
          <p:cNvPr id="3" name="Text Placeholder 2"/>
          <p:cNvSpPr>
            <a:spLocks noGrp="1"/>
          </p:cNvSpPr>
          <p:nvPr>
            <p:ph type="body" sz="quarter" idx="4294967295"/>
          </p:nvPr>
        </p:nvSpPr>
        <p:spPr>
          <a:xfrm>
            <a:off x="292241" y="4945062"/>
            <a:ext cx="11640995" cy="1292662"/>
          </a:xfrm>
        </p:spPr>
        <p:txBody>
          <a:bodyPr/>
          <a:lstStyle/>
          <a:p>
            <a:r>
              <a:rPr lang="en-US" dirty="0" smtClean="0"/>
              <a:t>Demo 2 – Nexus 1000V &amp; Virtual Security Gateway (</a:t>
            </a:r>
            <a:r>
              <a:rPr lang="en-US" dirty="0" err="1" smtClean="0"/>
              <a:t>VSG</a:t>
            </a:r>
            <a:r>
              <a:rPr lang="en-US" dirty="0" smtClean="0"/>
              <a:t>)</a:t>
            </a:r>
            <a:endParaRPr lang="en-US" dirty="0"/>
          </a:p>
        </p:txBody>
      </p:sp>
    </p:spTree>
    <p:extLst>
      <p:ext uri="{BB962C8B-B14F-4D97-AF65-F5344CB8AC3E}">
        <p14:creationId xmlns:p14="http://schemas.microsoft.com/office/powerpoint/2010/main" val="2662971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42924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5220043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8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313138790"/>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9527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18"/>
          <p:cNvSpPr>
            <a:spLocks noEditPoints="1"/>
          </p:cNvSpPr>
          <p:nvPr/>
        </p:nvSpPr>
        <p:spPr bwMode="auto">
          <a:xfrm>
            <a:off x="5815851" y="-178734"/>
            <a:ext cx="6672529" cy="6994525"/>
          </a:xfrm>
          <a:prstGeom prst="rect">
            <a:avLst/>
          </a:prstGeom>
          <a:solidFill>
            <a:srgbClr val="E6E6E6"/>
          </a:solidFill>
          <a:ln w="22225">
            <a:noFill/>
          </a:ln>
        </p:spPr>
        <p:txBody>
          <a:bodyPr vert="horz" wrap="square" lIns="274320" tIns="457200" rIns="182880" bIns="146304" numCol="1" anchor="t" anchorCtr="0" compatLnSpc="1">
            <a:prstTxWarp prst="textNoShape">
              <a:avLst/>
            </a:prstTxWarp>
          </a:bodyPr>
          <a:lstStyle/>
          <a:p>
            <a:pPr defTabSz="913446" fontAlgn="base">
              <a:lnSpc>
                <a:spcPct val="90000"/>
              </a:lnSpc>
              <a:spcBef>
                <a:spcPct val="0"/>
              </a:spcBef>
              <a:spcAft>
                <a:spcPct val="0"/>
              </a:spcAft>
            </a:pPr>
            <a:endParaRPr lang="en-US" sz="18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endParaRPr>
          </a:p>
        </p:txBody>
      </p:sp>
      <p:sp>
        <p:nvSpPr>
          <p:cNvPr id="271" name="Rectangle 3"/>
          <p:cNvSpPr/>
          <p:nvPr/>
        </p:nvSpPr>
        <p:spPr bwMode="auto">
          <a:xfrm>
            <a:off x="8194661" y="1639491"/>
            <a:ext cx="1067250" cy="696164"/>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1">
              <a:lumMod val="50000"/>
            </a:schemeClr>
          </a:solidFill>
          <a:ln w="57150">
            <a:noFill/>
          </a:ln>
        </p:spPr>
        <p:txBody>
          <a:bodyPr lIns="0" tIns="0" rIns="208741" bIns="82776" anchor="ctr" anchorCtr="0"/>
          <a:lstStyle/>
          <a:p>
            <a:pPr algn="ctr" defTabSz="914038">
              <a:defRPr/>
            </a:pPr>
            <a:r>
              <a:rPr lang="en-US" sz="1400" kern="0" dirty="0">
                <a:gradFill>
                  <a:gsLst>
                    <a:gs pos="85470">
                      <a:schemeClr val="bg1"/>
                    </a:gs>
                    <a:gs pos="69027">
                      <a:schemeClr val="bg1"/>
                    </a:gs>
                  </a:gsLst>
                </a:gradFill>
                <a:latin typeface="Segoe UI" panose="020B0502040204020203" pitchFamily="34" charset="0"/>
                <a:cs typeface="Segoe UI" panose="020B0502040204020203" pitchFamily="34" charset="0"/>
              </a:rPr>
              <a:t> Host NIC</a:t>
            </a:r>
          </a:p>
        </p:txBody>
      </p:sp>
      <p:sp>
        <p:nvSpPr>
          <p:cNvPr id="2" name="Title 1"/>
          <p:cNvSpPr>
            <a:spLocks noGrp="1"/>
          </p:cNvSpPr>
          <p:nvPr>
            <p:ph type="title"/>
          </p:nvPr>
        </p:nvSpPr>
        <p:spPr>
          <a:xfrm>
            <a:off x="274320" y="296898"/>
            <a:ext cx="5375395" cy="914365"/>
          </a:xfrm>
        </p:spPr>
        <p:txBody>
          <a:bodyPr/>
          <a:lstStyle/>
          <a:p>
            <a:r>
              <a:rPr lang="en-US" sz="4400" dirty="0"/>
              <a:t>Hyper-V </a:t>
            </a:r>
            <a:r>
              <a:rPr lang="en-US" sz="4400" dirty="0" smtClean="0"/>
              <a:t/>
            </a:r>
            <a:br>
              <a:rPr lang="en-US" sz="4400" dirty="0" smtClean="0"/>
            </a:br>
            <a:r>
              <a:rPr lang="en-US" sz="4400" dirty="0" smtClean="0"/>
              <a:t>extensible switch </a:t>
            </a:r>
            <a:br>
              <a:rPr lang="en-US" sz="4400" dirty="0" smtClean="0"/>
            </a:br>
            <a:r>
              <a:rPr lang="en-US" sz="4400" dirty="0" smtClean="0"/>
              <a:t>as </a:t>
            </a:r>
            <a:r>
              <a:rPr lang="en-US" sz="4400" dirty="0"/>
              <a:t>the </a:t>
            </a:r>
            <a:r>
              <a:rPr lang="en-US" sz="4400" dirty="0" smtClean="0"/>
              <a:t>policy </a:t>
            </a:r>
            <a:r>
              <a:rPr lang="en-US" sz="4400" dirty="0"/>
              <a:t>edge</a:t>
            </a:r>
          </a:p>
        </p:txBody>
      </p:sp>
      <p:sp>
        <p:nvSpPr>
          <p:cNvPr id="154" name="Rectangle 153"/>
          <p:cNvSpPr/>
          <p:nvPr/>
        </p:nvSpPr>
        <p:spPr bwMode="auto">
          <a:xfrm>
            <a:off x="6933006" y="1249301"/>
            <a:ext cx="3559810" cy="4533962"/>
          </a:xfrm>
          <a:custGeom>
            <a:avLst/>
            <a:gdLst>
              <a:gd name="connsiteX0" fmla="*/ 0 w 3556727"/>
              <a:gd name="connsiteY0" fmla="*/ 0 h 4531567"/>
              <a:gd name="connsiteX1" fmla="*/ 3556727 w 3556727"/>
              <a:gd name="connsiteY1" fmla="*/ 0 h 4531567"/>
              <a:gd name="connsiteX2" fmla="*/ 3556727 w 3556727"/>
              <a:gd name="connsiteY2" fmla="*/ 4531567 h 4531567"/>
              <a:gd name="connsiteX3" fmla="*/ 0 w 3556727"/>
              <a:gd name="connsiteY3" fmla="*/ 4531567 h 4531567"/>
              <a:gd name="connsiteX4" fmla="*/ 0 w 3556727"/>
              <a:gd name="connsiteY4" fmla="*/ 0 h 4531567"/>
              <a:gd name="connsiteX0" fmla="*/ 0 w 3556727"/>
              <a:gd name="connsiteY0" fmla="*/ 0 h 4531567"/>
              <a:gd name="connsiteX1" fmla="*/ 3556727 w 3556727"/>
              <a:gd name="connsiteY1" fmla="*/ 0 h 4531567"/>
              <a:gd name="connsiteX2" fmla="*/ 3556727 w 3556727"/>
              <a:gd name="connsiteY2" fmla="*/ 4531567 h 4531567"/>
              <a:gd name="connsiteX3" fmla="*/ 0 w 3556727"/>
              <a:gd name="connsiteY3" fmla="*/ 4531567 h 4531567"/>
              <a:gd name="connsiteX4" fmla="*/ 91440 w 3556727"/>
              <a:gd name="connsiteY4" fmla="*/ 91440 h 4531567"/>
              <a:gd name="connsiteX0" fmla="*/ 0 w 3556727"/>
              <a:gd name="connsiteY0" fmla="*/ 13 h 4531580"/>
              <a:gd name="connsiteX1" fmla="*/ 2916665 w 3556727"/>
              <a:gd name="connsiteY1" fmla="*/ 0 h 4531580"/>
              <a:gd name="connsiteX2" fmla="*/ 3556727 w 3556727"/>
              <a:gd name="connsiteY2" fmla="*/ 13 h 4531580"/>
              <a:gd name="connsiteX3" fmla="*/ 3556727 w 3556727"/>
              <a:gd name="connsiteY3" fmla="*/ 4531580 h 4531580"/>
              <a:gd name="connsiteX4" fmla="*/ 0 w 3556727"/>
              <a:gd name="connsiteY4" fmla="*/ 4531580 h 4531580"/>
              <a:gd name="connsiteX5" fmla="*/ 91440 w 3556727"/>
              <a:gd name="connsiteY5" fmla="*/ 91453 h 4531580"/>
              <a:gd name="connsiteX0" fmla="*/ 0 w 3557221"/>
              <a:gd name="connsiteY0" fmla="*/ 13 h 4531580"/>
              <a:gd name="connsiteX1" fmla="*/ 2916665 w 3557221"/>
              <a:gd name="connsiteY1" fmla="*/ 0 h 4531580"/>
              <a:gd name="connsiteX2" fmla="*/ 3556727 w 3557221"/>
              <a:gd name="connsiteY2" fmla="*/ 13 h 4531580"/>
              <a:gd name="connsiteX3" fmla="*/ 3557221 w 3557221"/>
              <a:gd name="connsiteY3" fmla="*/ 628650 h 4531580"/>
              <a:gd name="connsiteX4" fmla="*/ 3556727 w 3557221"/>
              <a:gd name="connsiteY4" fmla="*/ 4531580 h 4531580"/>
              <a:gd name="connsiteX5" fmla="*/ 0 w 3557221"/>
              <a:gd name="connsiteY5" fmla="*/ 4531580 h 4531580"/>
              <a:gd name="connsiteX6" fmla="*/ 91440 w 3557221"/>
              <a:gd name="connsiteY6" fmla="*/ 91453 h 4531580"/>
              <a:gd name="connsiteX0" fmla="*/ 0 w 3557221"/>
              <a:gd name="connsiteY0" fmla="*/ 13 h 4531580"/>
              <a:gd name="connsiteX1" fmla="*/ 2916665 w 3557221"/>
              <a:gd name="connsiteY1" fmla="*/ 0 h 4531580"/>
              <a:gd name="connsiteX2" fmla="*/ 3557221 w 3557221"/>
              <a:gd name="connsiteY2" fmla="*/ 628650 h 4531580"/>
              <a:gd name="connsiteX3" fmla="*/ 3556727 w 3557221"/>
              <a:gd name="connsiteY3" fmla="*/ 4531580 h 4531580"/>
              <a:gd name="connsiteX4" fmla="*/ 0 w 3557221"/>
              <a:gd name="connsiteY4" fmla="*/ 4531580 h 4531580"/>
              <a:gd name="connsiteX5" fmla="*/ 91440 w 3557221"/>
              <a:gd name="connsiteY5" fmla="*/ 91453 h 4531580"/>
              <a:gd name="connsiteX0" fmla="*/ 0 w 3557221"/>
              <a:gd name="connsiteY0" fmla="*/ 13 h 4531580"/>
              <a:gd name="connsiteX1" fmla="*/ 2916665 w 3557221"/>
              <a:gd name="connsiteY1" fmla="*/ 0 h 4531580"/>
              <a:gd name="connsiteX2" fmla="*/ 3557221 w 3557221"/>
              <a:gd name="connsiteY2" fmla="*/ 628650 h 4531580"/>
              <a:gd name="connsiteX3" fmla="*/ 3556727 w 3557221"/>
              <a:gd name="connsiteY3" fmla="*/ 4531580 h 4531580"/>
              <a:gd name="connsiteX4" fmla="*/ 0 w 3557221"/>
              <a:gd name="connsiteY4" fmla="*/ 4531580 h 4531580"/>
              <a:gd name="connsiteX5" fmla="*/ 91440 w 3557221"/>
              <a:gd name="connsiteY5" fmla="*/ 91453 h 4531580"/>
              <a:gd name="connsiteX0" fmla="*/ 0 w 3557221"/>
              <a:gd name="connsiteY0" fmla="*/ 13 h 4531580"/>
              <a:gd name="connsiteX1" fmla="*/ 2916665 w 3557221"/>
              <a:gd name="connsiteY1" fmla="*/ 0 h 4531580"/>
              <a:gd name="connsiteX2" fmla="*/ 2854752 w 3557221"/>
              <a:gd name="connsiteY2" fmla="*/ 566737 h 4531580"/>
              <a:gd name="connsiteX3" fmla="*/ 3557221 w 3557221"/>
              <a:gd name="connsiteY3" fmla="*/ 628650 h 4531580"/>
              <a:gd name="connsiteX4" fmla="*/ 3556727 w 3557221"/>
              <a:gd name="connsiteY4" fmla="*/ 4531580 h 4531580"/>
              <a:gd name="connsiteX5" fmla="*/ 0 w 3557221"/>
              <a:gd name="connsiteY5" fmla="*/ 4531580 h 4531580"/>
              <a:gd name="connsiteX6" fmla="*/ 91440 w 3557221"/>
              <a:gd name="connsiteY6" fmla="*/ 91453 h 4531580"/>
              <a:gd name="connsiteX0" fmla="*/ 0 w 3557221"/>
              <a:gd name="connsiteY0" fmla="*/ 13 h 4531580"/>
              <a:gd name="connsiteX1" fmla="*/ 2916665 w 3557221"/>
              <a:gd name="connsiteY1" fmla="*/ 0 h 4531580"/>
              <a:gd name="connsiteX2" fmla="*/ 2854752 w 3557221"/>
              <a:gd name="connsiteY2" fmla="*/ 566737 h 4531580"/>
              <a:gd name="connsiteX3" fmla="*/ 3557221 w 3557221"/>
              <a:gd name="connsiteY3" fmla="*/ 628650 h 4531580"/>
              <a:gd name="connsiteX4" fmla="*/ 3556727 w 3557221"/>
              <a:gd name="connsiteY4" fmla="*/ 4531580 h 4531580"/>
              <a:gd name="connsiteX5" fmla="*/ 0 w 3557221"/>
              <a:gd name="connsiteY5" fmla="*/ 4531580 h 4531580"/>
              <a:gd name="connsiteX6" fmla="*/ 91440 w 3557221"/>
              <a:gd name="connsiteY6" fmla="*/ 91453 h 4531580"/>
              <a:gd name="connsiteX7" fmla="*/ 0 w 3557221"/>
              <a:gd name="connsiteY7" fmla="*/ 13 h 4531580"/>
              <a:gd name="connsiteX0" fmla="*/ 2854752 w 3557221"/>
              <a:gd name="connsiteY0" fmla="*/ 566737 h 4531580"/>
              <a:gd name="connsiteX1" fmla="*/ 3557221 w 3557221"/>
              <a:gd name="connsiteY1" fmla="*/ 628650 h 4531580"/>
              <a:gd name="connsiteX2" fmla="*/ 3556727 w 3557221"/>
              <a:gd name="connsiteY2" fmla="*/ 4531580 h 4531580"/>
              <a:gd name="connsiteX3" fmla="*/ 0 w 3557221"/>
              <a:gd name="connsiteY3" fmla="*/ 4531580 h 4531580"/>
              <a:gd name="connsiteX4" fmla="*/ 91440 w 3557221"/>
              <a:gd name="connsiteY4" fmla="*/ 91453 h 4531580"/>
              <a:gd name="connsiteX5" fmla="*/ 0 w 3557221"/>
              <a:gd name="connsiteY5" fmla="*/ 13 h 4531580"/>
              <a:gd name="connsiteX6" fmla="*/ 2916665 w 3557221"/>
              <a:gd name="connsiteY6" fmla="*/ 0 h 4531580"/>
              <a:gd name="connsiteX7" fmla="*/ 2946192 w 3557221"/>
              <a:gd name="connsiteY7" fmla="*/ 658177 h 4531580"/>
              <a:gd name="connsiteX0" fmla="*/ 2854752 w 3557221"/>
              <a:gd name="connsiteY0" fmla="*/ 566737 h 4531580"/>
              <a:gd name="connsiteX1" fmla="*/ 3557221 w 3557221"/>
              <a:gd name="connsiteY1" fmla="*/ 628650 h 4531580"/>
              <a:gd name="connsiteX2" fmla="*/ 3556727 w 3557221"/>
              <a:gd name="connsiteY2" fmla="*/ 4531580 h 4531580"/>
              <a:gd name="connsiteX3" fmla="*/ 0 w 3557221"/>
              <a:gd name="connsiteY3" fmla="*/ 4531580 h 4531580"/>
              <a:gd name="connsiteX4" fmla="*/ 91440 w 3557221"/>
              <a:gd name="connsiteY4" fmla="*/ 91453 h 4531580"/>
              <a:gd name="connsiteX5" fmla="*/ 0 w 3557221"/>
              <a:gd name="connsiteY5" fmla="*/ 13 h 4531580"/>
              <a:gd name="connsiteX6" fmla="*/ 2916665 w 3557221"/>
              <a:gd name="connsiteY6" fmla="*/ 0 h 4531580"/>
              <a:gd name="connsiteX7" fmla="*/ 3046205 w 3557221"/>
              <a:gd name="connsiteY7" fmla="*/ 527209 h 4531580"/>
              <a:gd name="connsiteX0" fmla="*/ 2854752 w 3557221"/>
              <a:gd name="connsiteY0" fmla="*/ 566737 h 4531580"/>
              <a:gd name="connsiteX1" fmla="*/ 3557221 w 3557221"/>
              <a:gd name="connsiteY1" fmla="*/ 628650 h 4531580"/>
              <a:gd name="connsiteX2" fmla="*/ 3556727 w 3557221"/>
              <a:gd name="connsiteY2" fmla="*/ 4531580 h 4531580"/>
              <a:gd name="connsiteX3" fmla="*/ 0 w 3557221"/>
              <a:gd name="connsiteY3" fmla="*/ 4531580 h 4531580"/>
              <a:gd name="connsiteX4" fmla="*/ 91440 w 3557221"/>
              <a:gd name="connsiteY4" fmla="*/ 91453 h 4531580"/>
              <a:gd name="connsiteX5" fmla="*/ 0 w 3557221"/>
              <a:gd name="connsiteY5" fmla="*/ 13 h 4531580"/>
              <a:gd name="connsiteX6" fmla="*/ 2916665 w 3557221"/>
              <a:gd name="connsiteY6" fmla="*/ 0 h 4531580"/>
              <a:gd name="connsiteX0" fmla="*/ 3557221 w 3557221"/>
              <a:gd name="connsiteY0" fmla="*/ 628650 h 4531580"/>
              <a:gd name="connsiteX1" fmla="*/ 3556727 w 3557221"/>
              <a:gd name="connsiteY1" fmla="*/ 4531580 h 4531580"/>
              <a:gd name="connsiteX2" fmla="*/ 0 w 3557221"/>
              <a:gd name="connsiteY2" fmla="*/ 4531580 h 4531580"/>
              <a:gd name="connsiteX3" fmla="*/ 91440 w 3557221"/>
              <a:gd name="connsiteY3" fmla="*/ 91453 h 4531580"/>
              <a:gd name="connsiteX4" fmla="*/ 0 w 3557221"/>
              <a:gd name="connsiteY4" fmla="*/ 13 h 4531580"/>
              <a:gd name="connsiteX5" fmla="*/ 2916665 w 3557221"/>
              <a:gd name="connsiteY5" fmla="*/ 0 h 4531580"/>
              <a:gd name="connsiteX0" fmla="*/ 3557221 w 3557221"/>
              <a:gd name="connsiteY0" fmla="*/ 600075 h 4531580"/>
              <a:gd name="connsiteX1" fmla="*/ 3556727 w 3557221"/>
              <a:gd name="connsiteY1" fmla="*/ 4531580 h 4531580"/>
              <a:gd name="connsiteX2" fmla="*/ 0 w 3557221"/>
              <a:gd name="connsiteY2" fmla="*/ 4531580 h 4531580"/>
              <a:gd name="connsiteX3" fmla="*/ 91440 w 3557221"/>
              <a:gd name="connsiteY3" fmla="*/ 91453 h 4531580"/>
              <a:gd name="connsiteX4" fmla="*/ 0 w 3557221"/>
              <a:gd name="connsiteY4" fmla="*/ 13 h 4531580"/>
              <a:gd name="connsiteX5" fmla="*/ 2916665 w 3557221"/>
              <a:gd name="connsiteY5" fmla="*/ 0 h 4531580"/>
              <a:gd name="connsiteX0" fmla="*/ 3557221 w 3557221"/>
              <a:gd name="connsiteY0" fmla="*/ 602457 h 4533962"/>
              <a:gd name="connsiteX1" fmla="*/ 3556727 w 3557221"/>
              <a:gd name="connsiteY1" fmla="*/ 4533962 h 4533962"/>
              <a:gd name="connsiteX2" fmla="*/ 0 w 3557221"/>
              <a:gd name="connsiteY2" fmla="*/ 4533962 h 4533962"/>
              <a:gd name="connsiteX3" fmla="*/ 91440 w 3557221"/>
              <a:gd name="connsiteY3" fmla="*/ 93835 h 4533962"/>
              <a:gd name="connsiteX4" fmla="*/ 0 w 3557221"/>
              <a:gd name="connsiteY4" fmla="*/ 2395 h 4533962"/>
              <a:gd name="connsiteX5" fmla="*/ 2969052 w 3557221"/>
              <a:gd name="connsiteY5" fmla="*/ 0 h 4533962"/>
              <a:gd name="connsiteX0" fmla="*/ 3965905 w 3965905"/>
              <a:gd name="connsiteY0" fmla="*/ 602457 h 4533962"/>
              <a:gd name="connsiteX1" fmla="*/ 3965411 w 3965905"/>
              <a:gd name="connsiteY1" fmla="*/ 4533962 h 4533962"/>
              <a:gd name="connsiteX2" fmla="*/ 408684 w 3965905"/>
              <a:gd name="connsiteY2" fmla="*/ 4533962 h 4533962"/>
              <a:gd name="connsiteX3" fmla="*/ 408684 w 3965905"/>
              <a:gd name="connsiteY3" fmla="*/ 2395 h 4533962"/>
              <a:gd name="connsiteX4" fmla="*/ 3377736 w 3965905"/>
              <a:gd name="connsiteY4" fmla="*/ 0 h 4533962"/>
              <a:gd name="connsiteX0" fmla="*/ 3776802 w 3776802"/>
              <a:gd name="connsiteY0" fmla="*/ 602457 h 4533962"/>
              <a:gd name="connsiteX1" fmla="*/ 3776308 w 3776802"/>
              <a:gd name="connsiteY1" fmla="*/ 4533962 h 4533962"/>
              <a:gd name="connsiteX2" fmla="*/ 219581 w 3776802"/>
              <a:gd name="connsiteY2" fmla="*/ 4533962 h 4533962"/>
              <a:gd name="connsiteX3" fmla="*/ 219581 w 3776802"/>
              <a:gd name="connsiteY3" fmla="*/ 2395 h 4533962"/>
              <a:gd name="connsiteX4" fmla="*/ 3188633 w 3776802"/>
              <a:gd name="connsiteY4" fmla="*/ 0 h 4533962"/>
              <a:gd name="connsiteX0" fmla="*/ 3557221 w 3557221"/>
              <a:gd name="connsiteY0" fmla="*/ 602457 h 4533962"/>
              <a:gd name="connsiteX1" fmla="*/ 3556727 w 3557221"/>
              <a:gd name="connsiteY1" fmla="*/ 4533962 h 4533962"/>
              <a:gd name="connsiteX2" fmla="*/ 0 w 3557221"/>
              <a:gd name="connsiteY2" fmla="*/ 4533962 h 4533962"/>
              <a:gd name="connsiteX3" fmla="*/ 0 w 3557221"/>
              <a:gd name="connsiteY3" fmla="*/ 2395 h 4533962"/>
              <a:gd name="connsiteX4" fmla="*/ 2969052 w 3557221"/>
              <a:gd name="connsiteY4" fmla="*/ 0 h 4533962"/>
              <a:gd name="connsiteX0" fmla="*/ 3557221 w 3557221"/>
              <a:gd name="connsiteY0" fmla="*/ 602457 h 4533962"/>
              <a:gd name="connsiteX1" fmla="*/ 3556727 w 3557221"/>
              <a:gd name="connsiteY1" fmla="*/ 4533962 h 4533962"/>
              <a:gd name="connsiteX2" fmla="*/ 0 w 3557221"/>
              <a:gd name="connsiteY2" fmla="*/ 4533962 h 4533962"/>
              <a:gd name="connsiteX3" fmla="*/ 0 w 3557221"/>
              <a:gd name="connsiteY3" fmla="*/ 2395 h 4533962"/>
              <a:gd name="connsiteX4" fmla="*/ 2969052 w 3557221"/>
              <a:gd name="connsiteY4" fmla="*/ 0 h 4533962"/>
              <a:gd name="connsiteX0" fmla="*/ 3557221 w 3557221"/>
              <a:gd name="connsiteY0" fmla="*/ 602457 h 4533962"/>
              <a:gd name="connsiteX1" fmla="*/ 3556727 w 3557221"/>
              <a:gd name="connsiteY1" fmla="*/ 4533962 h 4533962"/>
              <a:gd name="connsiteX2" fmla="*/ 0 w 3557221"/>
              <a:gd name="connsiteY2" fmla="*/ 4533962 h 4533962"/>
              <a:gd name="connsiteX3" fmla="*/ 0 w 3557221"/>
              <a:gd name="connsiteY3" fmla="*/ 2395 h 4533962"/>
              <a:gd name="connsiteX4" fmla="*/ 2969052 w 3557221"/>
              <a:gd name="connsiteY4" fmla="*/ 0 h 4533962"/>
              <a:gd name="connsiteX0" fmla="*/ 3557221 w 3557221"/>
              <a:gd name="connsiteY0" fmla="*/ 602457 h 4533962"/>
              <a:gd name="connsiteX1" fmla="*/ 3556727 w 3557221"/>
              <a:gd name="connsiteY1" fmla="*/ 4533962 h 4533962"/>
              <a:gd name="connsiteX2" fmla="*/ 0 w 3557221"/>
              <a:gd name="connsiteY2" fmla="*/ 4533962 h 4533962"/>
              <a:gd name="connsiteX3" fmla="*/ 0 w 3557221"/>
              <a:gd name="connsiteY3" fmla="*/ 2395 h 4533962"/>
              <a:gd name="connsiteX4" fmla="*/ 2969052 w 3557221"/>
              <a:gd name="connsiteY4" fmla="*/ 0 h 4533962"/>
              <a:gd name="connsiteX0" fmla="*/ 3557221 w 3557221"/>
              <a:gd name="connsiteY0" fmla="*/ 602457 h 4533962"/>
              <a:gd name="connsiteX1" fmla="*/ 3556727 w 3557221"/>
              <a:gd name="connsiteY1" fmla="*/ 4533962 h 4533962"/>
              <a:gd name="connsiteX2" fmla="*/ 0 w 3557221"/>
              <a:gd name="connsiteY2" fmla="*/ 4533962 h 4533962"/>
              <a:gd name="connsiteX3" fmla="*/ 0 w 3557221"/>
              <a:gd name="connsiteY3" fmla="*/ 2395 h 4533962"/>
              <a:gd name="connsiteX4" fmla="*/ 2969052 w 3557221"/>
              <a:gd name="connsiteY4" fmla="*/ 0 h 4533962"/>
              <a:gd name="connsiteX0" fmla="*/ 3559810 w 3559810"/>
              <a:gd name="connsiteY0" fmla="*/ 602457 h 4533962"/>
              <a:gd name="connsiteX1" fmla="*/ 3559316 w 3559810"/>
              <a:gd name="connsiteY1" fmla="*/ 4533962 h 4533962"/>
              <a:gd name="connsiteX2" fmla="*/ 2589 w 3559810"/>
              <a:gd name="connsiteY2" fmla="*/ 4533962 h 4533962"/>
              <a:gd name="connsiteX3" fmla="*/ 2589 w 3559810"/>
              <a:gd name="connsiteY3" fmla="*/ 2395 h 4533962"/>
              <a:gd name="connsiteX4" fmla="*/ 2971641 w 3559810"/>
              <a:gd name="connsiteY4" fmla="*/ 0 h 453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9810" h="4533962">
                <a:moveTo>
                  <a:pt x="3559810" y="602457"/>
                </a:moveTo>
                <a:cubicBezTo>
                  <a:pt x="3559645" y="1903434"/>
                  <a:pt x="3559481" y="3232985"/>
                  <a:pt x="3559316" y="4533962"/>
                </a:cubicBezTo>
                <a:lnTo>
                  <a:pt x="2589" y="4533962"/>
                </a:lnTo>
                <a:cubicBezTo>
                  <a:pt x="-3459" y="3694881"/>
                  <a:pt x="3047" y="300855"/>
                  <a:pt x="2589" y="2395"/>
                </a:cubicBezTo>
                <a:lnTo>
                  <a:pt x="2971641" y="0"/>
                </a:lnTo>
              </a:path>
            </a:pathLst>
          </a:custGeom>
          <a:noFill/>
          <a:ln w="9525" cap="flat" cmpd="sng" algn="ctr">
            <a:solidFill>
              <a:schemeClr val="tx1"/>
            </a:solidFill>
            <a:prstDash val="dash"/>
            <a:round/>
            <a:headEnd type="none" w="med" len="med"/>
            <a:tailEnd type="none" w="med" len="med"/>
          </a:ln>
          <a:effectLst/>
        </p:spPr>
        <p:txBody>
          <a:bodyPr vert="horz" wrap="square" lIns="91350" tIns="45674" rIns="91350" bIns="45674" numCol="1" rtlCol="0" anchor="t" anchorCtr="0" compatLnSpc="1">
            <a:prstTxWarp prst="textNoShape">
              <a:avLst/>
            </a:prstTxWarp>
          </a:bodyPr>
          <a:lstStyle/>
          <a:p>
            <a:pPr algn="ctr" defTabSz="913138" fontAlgn="base">
              <a:spcBef>
                <a:spcPct val="0"/>
              </a:spcBef>
              <a:spcAft>
                <a:spcPct val="0"/>
              </a:spcAft>
              <a:defRPr/>
            </a:pPr>
            <a:endParaRPr lang="en-US" sz="1600" b="1" kern="0" dirty="0">
              <a:solidFill>
                <a:srgbClr val="FF0000"/>
              </a:solidFill>
              <a:latin typeface="Segoe UI Light"/>
              <a:cs typeface="Segoe UI Light"/>
            </a:endParaRPr>
          </a:p>
        </p:txBody>
      </p:sp>
      <p:sp>
        <p:nvSpPr>
          <p:cNvPr id="155" name="Rectangle 154"/>
          <p:cNvSpPr/>
          <p:nvPr/>
        </p:nvSpPr>
        <p:spPr bwMode="auto">
          <a:xfrm>
            <a:off x="7134166" y="2605878"/>
            <a:ext cx="3189104" cy="2285351"/>
          </a:xfrm>
          <a:prstGeom prst="rect">
            <a:avLst/>
          </a:prstGeom>
          <a:solidFill>
            <a:schemeClr val="tx1">
              <a:lumMod val="65000"/>
            </a:schemeClr>
          </a:solidFill>
          <a:ln>
            <a:solidFill>
              <a:schemeClr val="bg2"/>
            </a:solidFill>
            <a:headEnd type="none" w="med" len="med"/>
            <a:tailEnd type="none" w="med" len="med"/>
          </a:ln>
          <a:effectLst/>
          <a:scene3d>
            <a:camera prst="orthographicFront"/>
            <a:lightRig rig="threePt" dir="t">
              <a:rot lat="0" lon="0" rev="1200000"/>
            </a:lightRig>
          </a:scene3d>
          <a:sp3d/>
        </p:spPr>
        <p:txBody>
          <a:bodyPr vert="horz" wrap="square" lIns="91350" tIns="45674" rIns="91350" bIns="45674" numCol="1" rtlCol="0" anchor="ctr" anchorCtr="0" compatLnSpc="1">
            <a:prstTxWarp prst="textNoShape">
              <a:avLst/>
            </a:prstTxWarp>
          </a:bodyPr>
          <a:lstStyle/>
          <a:p>
            <a:pPr defTabSz="913138" fontAlgn="base">
              <a:spcBef>
                <a:spcPct val="0"/>
              </a:spcBef>
              <a:spcAft>
                <a:spcPct val="0"/>
              </a:spcAft>
              <a:defRPr/>
            </a:pPr>
            <a:endParaRPr lang="en-US" sz="1400" kern="0" dirty="0">
              <a:gradFill>
                <a:gsLst>
                  <a:gs pos="0">
                    <a:srgbClr val="1A1A1A"/>
                  </a:gs>
                  <a:gs pos="100000">
                    <a:srgbClr val="1A1A1A"/>
                  </a:gs>
                </a:gsLst>
                <a:lin ang="5400000" scaled="0"/>
              </a:gradFill>
            </a:endParaRPr>
          </a:p>
        </p:txBody>
      </p:sp>
      <p:grpSp>
        <p:nvGrpSpPr>
          <p:cNvPr id="159" name="Group 158"/>
          <p:cNvGrpSpPr/>
          <p:nvPr/>
        </p:nvGrpSpPr>
        <p:grpSpPr>
          <a:xfrm>
            <a:off x="7254900" y="2943937"/>
            <a:ext cx="2934392" cy="1818319"/>
            <a:chOff x="1666370" y="2414262"/>
            <a:chExt cx="4543981" cy="3097331"/>
          </a:xfrm>
        </p:grpSpPr>
        <p:sp>
          <p:nvSpPr>
            <p:cNvPr id="160" name="Rectangle 159"/>
            <p:cNvSpPr/>
            <p:nvPr/>
          </p:nvSpPr>
          <p:spPr>
            <a:xfrm>
              <a:off x="1666372" y="4966436"/>
              <a:ext cx="4543978" cy="545157"/>
            </a:xfrm>
            <a:prstGeom prst="rect">
              <a:avLst/>
            </a:prstGeom>
            <a:solidFill>
              <a:schemeClr val="bg1">
                <a:lumMod val="50000"/>
              </a:schemeClr>
            </a:solidFill>
            <a:ln w="25400" cap="flat" cmpd="sng" algn="ctr">
              <a:noFill/>
              <a:prstDash val="solid"/>
            </a:ln>
            <a:effectLst/>
          </p:spPr>
          <p:txBody>
            <a:bodyPr tIns="27432" anchor="ctr"/>
            <a:lstStyle/>
            <a:p>
              <a:pPr defTabSz="914038" eaLnBrk="0" hangingPunct="0">
                <a:defRPr/>
              </a:pPr>
              <a:r>
                <a:rPr lang="en-US" sz="1400" kern="0" dirty="0">
                  <a:solidFill>
                    <a:srgbClr val="FFFFFF"/>
                  </a:solidFill>
                  <a:latin typeface="Segoe UI" panose="020B0502040204020203" pitchFamily="34" charset="0"/>
                  <a:cs typeface="Segoe UI" panose="020B0502040204020203" pitchFamily="34" charset="0"/>
                </a:rPr>
                <a:t>Extension </a:t>
              </a:r>
              <a:r>
                <a:rPr lang="en-US" sz="1400" kern="0" dirty="0" smtClean="0">
                  <a:solidFill>
                    <a:srgbClr val="FFFFFF"/>
                  </a:solidFill>
                  <a:latin typeface="Segoe UI" panose="020B0502040204020203" pitchFamily="34" charset="0"/>
                  <a:cs typeface="Segoe UI" panose="020B0502040204020203" pitchFamily="34" charset="0"/>
                </a:rPr>
                <a:t>miniport</a:t>
              </a:r>
              <a:endParaRPr lang="en-US" sz="1400" kern="0" dirty="0">
                <a:solidFill>
                  <a:srgbClr val="FFFFFF"/>
                </a:solidFill>
                <a:latin typeface="Segoe UI" panose="020B0502040204020203" pitchFamily="34" charset="0"/>
                <a:cs typeface="Segoe UI" panose="020B0502040204020203" pitchFamily="34" charset="0"/>
              </a:endParaRPr>
            </a:p>
          </p:txBody>
        </p:sp>
        <p:sp>
          <p:nvSpPr>
            <p:cNvPr id="161" name="Rectangle 160"/>
            <p:cNvSpPr/>
            <p:nvPr/>
          </p:nvSpPr>
          <p:spPr>
            <a:xfrm>
              <a:off x="1666370" y="2414262"/>
              <a:ext cx="4543981" cy="545157"/>
            </a:xfrm>
            <a:prstGeom prst="rect">
              <a:avLst/>
            </a:prstGeom>
            <a:solidFill>
              <a:schemeClr val="bg1">
                <a:lumMod val="50000"/>
              </a:schemeClr>
            </a:solidFill>
            <a:ln w="25400" cap="flat" cmpd="sng" algn="ctr">
              <a:noFill/>
              <a:prstDash val="solid"/>
            </a:ln>
            <a:effectLst/>
          </p:spPr>
          <p:txBody>
            <a:bodyPr tIns="27432" anchor="ctr"/>
            <a:lstStyle/>
            <a:p>
              <a:pPr defTabSz="914038" eaLnBrk="0" hangingPunct="0">
                <a:defRPr/>
              </a:pPr>
              <a:r>
                <a:rPr lang="en-US" sz="1400" kern="0" dirty="0">
                  <a:gradFill>
                    <a:gsLst>
                      <a:gs pos="85470">
                        <a:schemeClr val="bg1"/>
                      </a:gs>
                      <a:gs pos="69027">
                        <a:schemeClr val="bg1"/>
                      </a:gs>
                    </a:gsLst>
                    <a:lin ang="5400000" scaled="0"/>
                  </a:gradFill>
                  <a:latin typeface="Segoe UI" panose="020B0502040204020203" pitchFamily="34" charset="0"/>
                  <a:cs typeface="Segoe UI" panose="020B0502040204020203" pitchFamily="34" charset="0"/>
                </a:rPr>
                <a:t>Extension </a:t>
              </a:r>
              <a:r>
                <a:rPr lang="en-US" sz="1400" kern="0" dirty="0" smtClean="0">
                  <a:gradFill>
                    <a:gsLst>
                      <a:gs pos="85470">
                        <a:schemeClr val="bg1"/>
                      </a:gs>
                      <a:gs pos="69027">
                        <a:schemeClr val="bg1"/>
                      </a:gs>
                    </a:gsLst>
                    <a:lin ang="5400000" scaled="0"/>
                  </a:gradFill>
                  <a:latin typeface="Segoe UI" panose="020B0502040204020203" pitchFamily="34" charset="0"/>
                  <a:cs typeface="Segoe UI" panose="020B0502040204020203" pitchFamily="34" charset="0"/>
                </a:rPr>
                <a:t>protocol</a:t>
              </a:r>
              <a:endParaRPr lang="en-US" sz="1400" kern="0" dirty="0">
                <a:gradFill>
                  <a:gsLst>
                    <a:gs pos="85470">
                      <a:schemeClr val="bg1"/>
                    </a:gs>
                    <a:gs pos="69027">
                      <a:schemeClr val="bg1"/>
                    </a:gs>
                  </a:gsLst>
                  <a:lin ang="5400000" scaled="0"/>
                </a:gradFill>
                <a:latin typeface="Segoe UI" panose="020B0502040204020203" pitchFamily="34" charset="0"/>
                <a:cs typeface="Segoe UI" panose="020B0502040204020203" pitchFamily="34" charset="0"/>
              </a:endParaRPr>
            </a:p>
          </p:txBody>
        </p:sp>
      </p:grpSp>
      <p:sp>
        <p:nvSpPr>
          <p:cNvPr id="162" name="TextBox 161"/>
          <p:cNvSpPr txBox="1"/>
          <p:nvPr/>
        </p:nvSpPr>
        <p:spPr>
          <a:xfrm>
            <a:off x="7264844" y="2655395"/>
            <a:ext cx="1059585" cy="215444"/>
          </a:xfrm>
          <a:prstGeom prst="rect">
            <a:avLst/>
          </a:prstGeom>
          <a:noFill/>
        </p:spPr>
        <p:txBody>
          <a:bodyPr wrap="none" lIns="0" tIns="0" rIns="0" bIns="0" rtlCol="0">
            <a:spAutoFit/>
          </a:bodyPr>
          <a:lstStyle/>
          <a:p>
            <a:pPr defTabSz="914038">
              <a:defRPr/>
            </a:pPr>
            <a:r>
              <a:rPr lang="en-US" sz="1400" kern="0" dirty="0">
                <a:gradFill>
                  <a:gsLst>
                    <a:gs pos="85470">
                      <a:schemeClr val="bg1"/>
                    </a:gs>
                    <a:gs pos="69027">
                      <a:schemeClr val="bg1"/>
                    </a:gs>
                  </a:gsLst>
                </a:gradFill>
                <a:latin typeface="Segoe UI" panose="020B0502040204020203" pitchFamily="34" charset="0"/>
                <a:cs typeface="Segoe UI" panose="020B0502040204020203" pitchFamily="34" charset="0"/>
              </a:rPr>
              <a:t>Virtual </a:t>
            </a:r>
            <a:r>
              <a:rPr lang="en-US" sz="1400" kern="0" dirty="0" smtClean="0">
                <a:gradFill>
                  <a:gsLst>
                    <a:gs pos="85470">
                      <a:schemeClr val="bg1"/>
                    </a:gs>
                    <a:gs pos="69027">
                      <a:schemeClr val="bg1"/>
                    </a:gs>
                  </a:gsLst>
                  <a:lin ang="5400000" scaled="0"/>
                </a:gradFill>
                <a:latin typeface="Segoe UI" panose="020B0502040204020203" pitchFamily="34" charset="0"/>
                <a:cs typeface="Segoe UI" panose="020B0502040204020203" pitchFamily="34" charset="0"/>
              </a:rPr>
              <a:t>switch</a:t>
            </a:r>
            <a:endParaRPr lang="en-US" sz="1400" kern="0" dirty="0">
              <a:gradFill>
                <a:gsLst>
                  <a:gs pos="85470">
                    <a:schemeClr val="bg1"/>
                  </a:gs>
                  <a:gs pos="69027">
                    <a:schemeClr val="bg1"/>
                  </a:gs>
                </a:gsLst>
                <a:lin ang="5400000" scaled="0"/>
              </a:gradFill>
              <a:latin typeface="Segoe UI" panose="020B0502040204020203" pitchFamily="34" charset="0"/>
              <a:cs typeface="Segoe UI" panose="020B0502040204020203" pitchFamily="34" charset="0"/>
            </a:endParaRPr>
          </a:p>
        </p:txBody>
      </p:sp>
      <p:cxnSp>
        <p:nvCxnSpPr>
          <p:cNvPr id="173" name="Straight Arrow Connector 172"/>
          <p:cNvCxnSpPr/>
          <p:nvPr/>
        </p:nvCxnSpPr>
        <p:spPr>
          <a:xfrm flipH="1">
            <a:off x="8728307" y="2278175"/>
            <a:ext cx="1209" cy="302448"/>
          </a:xfrm>
          <a:prstGeom prst="straightConnector1">
            <a:avLst/>
          </a:prstGeom>
          <a:noFill/>
          <a:ln w="44450" cap="rnd">
            <a:solidFill>
              <a:schemeClr val="tx1"/>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Arrow Connector 173"/>
          <p:cNvCxnSpPr/>
          <p:nvPr/>
        </p:nvCxnSpPr>
        <p:spPr>
          <a:xfrm rot="5400000">
            <a:off x="8602177" y="5032354"/>
            <a:ext cx="261024" cy="1588"/>
          </a:xfrm>
          <a:prstGeom prst="straightConnector1">
            <a:avLst/>
          </a:prstGeom>
          <a:noFill/>
          <a:ln w="44450" cap="rnd">
            <a:solidFill>
              <a:schemeClr val="tx1"/>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81" name="Rectangle 180"/>
          <p:cNvSpPr/>
          <p:nvPr/>
        </p:nvSpPr>
        <p:spPr>
          <a:xfrm>
            <a:off x="7254900" y="3318554"/>
            <a:ext cx="2934390" cy="320040"/>
          </a:xfrm>
          <a:prstGeom prst="rect">
            <a:avLst/>
          </a:prstGeom>
          <a:solidFill>
            <a:schemeClr val="bg1">
              <a:lumMod val="65000"/>
              <a:lumOff val="35000"/>
            </a:schemeClr>
          </a:solidFill>
          <a:ln w="9525" cap="flat" cmpd="sng" algn="ctr">
            <a:noFill/>
            <a:prstDash val="solid"/>
          </a:ln>
          <a:effectLst/>
        </p:spPr>
        <p:txBody>
          <a:bodyPr lIns="91354" tIns="27432" rIns="91354" bIns="45678" rtlCol="0" anchor="ctr"/>
          <a:lstStyle/>
          <a:p>
            <a:pPr defTabSz="914038">
              <a:defRPr/>
            </a:pPr>
            <a:r>
              <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Capture </a:t>
            </a:r>
            <a:r>
              <a:rPr lang="en-US" sz="1400" kern="0" dirty="0" smtClean="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extensions</a:t>
            </a:r>
            <a:endPar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endParaRPr>
          </a:p>
        </p:txBody>
      </p:sp>
      <p:sp>
        <p:nvSpPr>
          <p:cNvPr id="182" name="Rectangle 181"/>
          <p:cNvSpPr/>
          <p:nvPr/>
        </p:nvSpPr>
        <p:spPr>
          <a:xfrm>
            <a:off x="7254900" y="3691911"/>
            <a:ext cx="2935785" cy="320040"/>
          </a:xfrm>
          <a:prstGeom prst="rect">
            <a:avLst/>
          </a:prstGeom>
          <a:solidFill>
            <a:schemeClr val="bg1">
              <a:lumMod val="65000"/>
              <a:lumOff val="35000"/>
            </a:schemeClr>
          </a:solidFill>
          <a:ln w="9525" cap="flat" cmpd="sng" algn="ctr">
            <a:noFill/>
            <a:prstDash val="solid"/>
          </a:ln>
          <a:effectLst/>
        </p:spPr>
        <p:txBody>
          <a:bodyPr lIns="91354" tIns="27432" rIns="91354" bIns="45678" rtlCol="0" anchor="ctr"/>
          <a:lstStyle/>
          <a:p>
            <a:pPr defTabSz="914038">
              <a:defRPr/>
            </a:pPr>
            <a:r>
              <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Filtering </a:t>
            </a:r>
            <a:r>
              <a:rPr lang="en-US" sz="1400" kern="0" dirty="0" smtClean="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extensions</a:t>
            </a:r>
            <a:endPar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endParaRPr>
          </a:p>
        </p:txBody>
      </p:sp>
      <p:sp>
        <p:nvSpPr>
          <p:cNvPr id="183" name="Rectangle 182"/>
          <p:cNvSpPr/>
          <p:nvPr/>
        </p:nvSpPr>
        <p:spPr>
          <a:xfrm>
            <a:off x="7254900" y="4065268"/>
            <a:ext cx="2935785" cy="320040"/>
          </a:xfrm>
          <a:prstGeom prst="rect">
            <a:avLst/>
          </a:prstGeom>
          <a:solidFill>
            <a:schemeClr val="bg1">
              <a:lumMod val="65000"/>
              <a:lumOff val="35000"/>
            </a:schemeClr>
          </a:solidFill>
          <a:ln w="9525" cap="flat" cmpd="sng" algn="ctr">
            <a:noFill/>
            <a:prstDash val="solid"/>
          </a:ln>
          <a:effectLst/>
        </p:spPr>
        <p:txBody>
          <a:bodyPr lIns="91354" tIns="27432" rIns="91354" bIns="45678" rtlCol="0" anchor="ctr"/>
          <a:lstStyle/>
          <a:p>
            <a:pPr defTabSz="914038">
              <a:defRPr/>
            </a:pPr>
            <a:r>
              <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Forwarding </a:t>
            </a:r>
            <a:r>
              <a:rPr lang="en-US" sz="1400" kern="0" dirty="0" smtClean="0">
                <a:gradFill>
                  <a:gsLst>
                    <a:gs pos="85470">
                      <a:schemeClr val="tx1"/>
                    </a:gs>
                    <a:gs pos="69027">
                      <a:schemeClr val="tx1"/>
                    </a:gs>
                  </a:gsLst>
                  <a:lin ang="5400000" scaled="0"/>
                </a:gradFill>
                <a:latin typeface="Segoe UI" panose="020B0502040204020203" pitchFamily="34" charset="0"/>
                <a:cs typeface="Segoe UI" panose="020B0502040204020203" pitchFamily="34" charset="0"/>
              </a:rPr>
              <a:t>extension</a:t>
            </a:r>
            <a:endParaRPr lang="en-US" sz="1400" kern="0" dirty="0">
              <a:gradFill>
                <a:gsLst>
                  <a:gs pos="85470">
                    <a:schemeClr val="tx1"/>
                  </a:gs>
                  <a:gs pos="69027">
                    <a:schemeClr val="tx1"/>
                  </a:gs>
                </a:gsLst>
                <a:lin ang="5400000" scaled="0"/>
              </a:gradFill>
              <a:latin typeface="Segoe UI" panose="020B0502040204020203" pitchFamily="34" charset="0"/>
              <a:cs typeface="Segoe UI" panose="020B0502040204020203" pitchFamily="34" charset="0"/>
            </a:endParaRPr>
          </a:p>
        </p:txBody>
      </p:sp>
      <p:sp>
        <p:nvSpPr>
          <p:cNvPr id="272" name="Rectangle 3"/>
          <p:cNvSpPr/>
          <p:nvPr/>
        </p:nvSpPr>
        <p:spPr bwMode="auto">
          <a:xfrm>
            <a:off x="9910859" y="1797239"/>
            <a:ext cx="1067250" cy="696164"/>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gradFill>
            <a:gsLst>
              <a:gs pos="69027">
                <a:srgbClr val="FFFFFF"/>
              </a:gs>
              <a:gs pos="56000">
                <a:srgbClr val="FFFFFF"/>
              </a:gs>
            </a:gsLst>
            <a:lin ang="5400000" scaled="0"/>
          </a:gradFill>
          <a:ln w="57150">
            <a:noFill/>
          </a:ln>
        </p:spPr>
        <p:txBody>
          <a:bodyPr lIns="0" tIns="0" rIns="208741" bIns="82776" anchor="ctr" anchorCtr="0"/>
          <a:lstStyle/>
          <a:p>
            <a:pPr algn="ctr" defTabSz="914179">
              <a:lnSpc>
                <a:spcPct val="90000"/>
              </a:lnSpc>
            </a:pPr>
            <a:r>
              <a:rPr lang="en-US" sz="1400" dirty="0">
                <a:gradFill>
                  <a:gsLst>
                    <a:gs pos="25641">
                      <a:schemeClr val="tx1"/>
                    </a:gs>
                    <a:gs pos="54000">
                      <a:schemeClr val="tx1"/>
                    </a:gs>
                  </a:gsLst>
                  <a:path path="shape">
                    <a:fillToRect l="50000" t="50000" r="50000" b="50000"/>
                  </a:path>
                </a:gradFill>
                <a:latin typeface="Segoe UI Semibold" panose="020B0702040204020203" pitchFamily="34" charset="0"/>
                <a:cs typeface="Segoe UI Semibold" panose="020B0702040204020203" pitchFamily="34" charset="0"/>
              </a:rPr>
              <a:t> VM NIC</a:t>
            </a:r>
          </a:p>
        </p:txBody>
      </p:sp>
      <p:grpSp>
        <p:nvGrpSpPr>
          <p:cNvPr id="322" name="Group 321"/>
          <p:cNvGrpSpPr>
            <a:grpSpLocks noChangeAspect="1"/>
          </p:cNvGrpSpPr>
          <p:nvPr/>
        </p:nvGrpSpPr>
        <p:grpSpPr bwMode="gray">
          <a:xfrm>
            <a:off x="9879678" y="993164"/>
            <a:ext cx="1108796" cy="850363"/>
            <a:chOff x="7010408" y="2133600"/>
            <a:chExt cx="1379536" cy="1065214"/>
          </a:xfrm>
          <a:solidFill>
            <a:schemeClr val="accent1"/>
          </a:solidFill>
        </p:grpSpPr>
        <p:sp>
          <p:nvSpPr>
            <p:cNvPr id="323" name="Freeform 161"/>
            <p:cNvSpPr>
              <a:spLocks/>
            </p:cNvSpPr>
            <p:nvPr/>
          </p:nvSpPr>
          <p:spPr bwMode="gray">
            <a:xfrm>
              <a:off x="7189796" y="2416177"/>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4" name="Freeform 162"/>
            <p:cNvSpPr>
              <a:spLocks/>
            </p:cNvSpPr>
            <p:nvPr/>
          </p:nvSpPr>
          <p:spPr bwMode="gray">
            <a:xfrm>
              <a:off x="7539047" y="2225677"/>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5" name="Freeform 163"/>
            <p:cNvSpPr>
              <a:spLocks/>
            </p:cNvSpPr>
            <p:nvPr/>
          </p:nvSpPr>
          <p:spPr bwMode="gray">
            <a:xfrm>
              <a:off x="7329497" y="2339977"/>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6" name="Freeform 164"/>
            <p:cNvSpPr>
              <a:spLocks/>
            </p:cNvSpPr>
            <p:nvPr/>
          </p:nvSpPr>
          <p:spPr bwMode="gray">
            <a:xfrm>
              <a:off x="7399347" y="2301876"/>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7" name="Freeform 165"/>
            <p:cNvSpPr>
              <a:spLocks/>
            </p:cNvSpPr>
            <p:nvPr/>
          </p:nvSpPr>
          <p:spPr bwMode="gray">
            <a:xfrm>
              <a:off x="7469196" y="2263776"/>
              <a:ext cx="58737"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8" name="Freeform 166"/>
            <p:cNvSpPr>
              <a:spLocks/>
            </p:cNvSpPr>
            <p:nvPr/>
          </p:nvSpPr>
          <p:spPr bwMode="gray">
            <a:xfrm>
              <a:off x="7011996" y="2725740"/>
              <a:ext cx="31750" cy="52389"/>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29" name="Freeform 167"/>
            <p:cNvSpPr>
              <a:spLocks/>
            </p:cNvSpPr>
            <p:nvPr/>
          </p:nvSpPr>
          <p:spPr bwMode="gray">
            <a:xfrm>
              <a:off x="7116771" y="2451101"/>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0" name="Freeform 168"/>
            <p:cNvSpPr>
              <a:spLocks/>
            </p:cNvSpPr>
            <p:nvPr/>
          </p:nvSpPr>
          <p:spPr bwMode="gray">
            <a:xfrm>
              <a:off x="7010408" y="2646364"/>
              <a:ext cx="26989" cy="52389"/>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1" name="Freeform 169"/>
            <p:cNvSpPr>
              <a:spLocks/>
            </p:cNvSpPr>
            <p:nvPr/>
          </p:nvSpPr>
          <p:spPr bwMode="gray">
            <a:xfrm>
              <a:off x="7608897" y="2187576"/>
              <a:ext cx="58737"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2" name="Freeform 170"/>
            <p:cNvSpPr>
              <a:spLocks/>
            </p:cNvSpPr>
            <p:nvPr/>
          </p:nvSpPr>
          <p:spPr bwMode="gray">
            <a:xfrm>
              <a:off x="7011995" y="2566990"/>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3" name="Freeform 171"/>
            <p:cNvSpPr>
              <a:spLocks/>
            </p:cNvSpPr>
            <p:nvPr/>
          </p:nvSpPr>
          <p:spPr bwMode="gray">
            <a:xfrm>
              <a:off x="7011993" y="2484439"/>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4" name="Freeform 172"/>
            <p:cNvSpPr>
              <a:spLocks/>
            </p:cNvSpPr>
            <p:nvPr/>
          </p:nvSpPr>
          <p:spPr bwMode="gray">
            <a:xfrm>
              <a:off x="8045457" y="2289176"/>
              <a:ext cx="58737"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5" name="Freeform 173"/>
            <p:cNvSpPr>
              <a:spLocks/>
            </p:cNvSpPr>
            <p:nvPr/>
          </p:nvSpPr>
          <p:spPr bwMode="gray">
            <a:xfrm>
              <a:off x="8251832" y="2411414"/>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6" name="Freeform 174"/>
            <p:cNvSpPr>
              <a:spLocks/>
            </p:cNvSpPr>
            <p:nvPr/>
          </p:nvSpPr>
          <p:spPr bwMode="gray">
            <a:xfrm>
              <a:off x="8185157" y="2368551"/>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7" name="Freeform 175"/>
            <p:cNvSpPr>
              <a:spLocks/>
            </p:cNvSpPr>
            <p:nvPr/>
          </p:nvSpPr>
          <p:spPr bwMode="gray">
            <a:xfrm>
              <a:off x="8356606" y="2528890"/>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8" name="Freeform 176"/>
            <p:cNvSpPr>
              <a:spLocks/>
            </p:cNvSpPr>
            <p:nvPr/>
          </p:nvSpPr>
          <p:spPr bwMode="gray">
            <a:xfrm>
              <a:off x="8316918" y="2457452"/>
              <a:ext cx="55564" cy="52389"/>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39" name="Freeform 177"/>
            <p:cNvSpPr>
              <a:spLocks/>
            </p:cNvSpPr>
            <p:nvPr/>
          </p:nvSpPr>
          <p:spPr bwMode="gray">
            <a:xfrm>
              <a:off x="8115306" y="2328864"/>
              <a:ext cx="58737"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0" name="Freeform 178"/>
            <p:cNvSpPr>
              <a:spLocks/>
            </p:cNvSpPr>
            <p:nvPr/>
          </p:nvSpPr>
          <p:spPr bwMode="gray">
            <a:xfrm>
              <a:off x="7821619" y="2162177"/>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1" name="Freeform 179"/>
            <p:cNvSpPr>
              <a:spLocks/>
            </p:cNvSpPr>
            <p:nvPr/>
          </p:nvSpPr>
          <p:spPr bwMode="gray">
            <a:xfrm>
              <a:off x="7754943"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2" name="Freeform 180"/>
            <p:cNvSpPr>
              <a:spLocks/>
            </p:cNvSpPr>
            <p:nvPr/>
          </p:nvSpPr>
          <p:spPr bwMode="gray">
            <a:xfrm>
              <a:off x="7677155" y="2144714"/>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3" name="Freeform 181"/>
            <p:cNvSpPr>
              <a:spLocks/>
            </p:cNvSpPr>
            <p:nvPr/>
          </p:nvSpPr>
          <p:spPr bwMode="gray">
            <a:xfrm>
              <a:off x="7026279" y="2797176"/>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4" name="Freeform 182"/>
            <p:cNvSpPr>
              <a:spLocks/>
            </p:cNvSpPr>
            <p:nvPr/>
          </p:nvSpPr>
          <p:spPr bwMode="gray">
            <a:xfrm>
              <a:off x="7975605" y="2251076"/>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5" name="Freeform 183"/>
            <p:cNvSpPr>
              <a:spLocks/>
            </p:cNvSpPr>
            <p:nvPr/>
          </p:nvSpPr>
          <p:spPr bwMode="gray">
            <a:xfrm>
              <a:off x="7889880" y="2203450"/>
              <a:ext cx="73026"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6" name="Freeform 184"/>
            <p:cNvSpPr>
              <a:spLocks/>
            </p:cNvSpPr>
            <p:nvPr/>
          </p:nvSpPr>
          <p:spPr bwMode="gray">
            <a:xfrm>
              <a:off x="7259643"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7" name="Freeform 185"/>
            <p:cNvSpPr>
              <a:spLocks/>
            </p:cNvSpPr>
            <p:nvPr/>
          </p:nvSpPr>
          <p:spPr bwMode="gray">
            <a:xfrm>
              <a:off x="8091494" y="2879726"/>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8" name="Freeform 186"/>
            <p:cNvSpPr>
              <a:spLocks/>
            </p:cNvSpPr>
            <p:nvPr/>
          </p:nvSpPr>
          <p:spPr bwMode="gray">
            <a:xfrm>
              <a:off x="7953380" y="2960689"/>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49" name="Freeform 187"/>
            <p:cNvSpPr>
              <a:spLocks/>
            </p:cNvSpPr>
            <p:nvPr/>
          </p:nvSpPr>
          <p:spPr bwMode="gray">
            <a:xfrm>
              <a:off x="8021643"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0" name="Freeform 188"/>
            <p:cNvSpPr>
              <a:spLocks/>
            </p:cNvSpPr>
            <p:nvPr/>
          </p:nvSpPr>
          <p:spPr bwMode="gray">
            <a:xfrm>
              <a:off x="7821619" y="3046414"/>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1" name="Freeform 189"/>
            <p:cNvSpPr>
              <a:spLocks/>
            </p:cNvSpPr>
            <p:nvPr/>
          </p:nvSpPr>
          <p:spPr bwMode="gray">
            <a:xfrm>
              <a:off x="7885119" y="3001964"/>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2" name="Freeform 190"/>
            <p:cNvSpPr>
              <a:spLocks/>
            </p:cNvSpPr>
            <p:nvPr/>
          </p:nvSpPr>
          <p:spPr bwMode="gray">
            <a:xfrm>
              <a:off x="8159755" y="2840039"/>
              <a:ext cx="58737"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3" name="Freeform 191"/>
            <p:cNvSpPr>
              <a:spLocks/>
            </p:cNvSpPr>
            <p:nvPr/>
          </p:nvSpPr>
          <p:spPr bwMode="gray">
            <a:xfrm>
              <a:off x="7038977"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4" name="Freeform 192"/>
            <p:cNvSpPr>
              <a:spLocks/>
            </p:cNvSpPr>
            <p:nvPr/>
          </p:nvSpPr>
          <p:spPr bwMode="gray">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5" name="Freeform 193"/>
            <p:cNvSpPr>
              <a:spLocks/>
            </p:cNvSpPr>
            <p:nvPr/>
          </p:nvSpPr>
          <p:spPr bwMode="gray">
            <a:xfrm>
              <a:off x="8362951" y="2611439"/>
              <a:ext cx="26989" cy="52389"/>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6" name="Freeform 194"/>
            <p:cNvSpPr>
              <a:spLocks/>
            </p:cNvSpPr>
            <p:nvPr/>
          </p:nvSpPr>
          <p:spPr bwMode="gray">
            <a:xfrm>
              <a:off x="7783515" y="3113088"/>
              <a:ext cx="47624"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7" name="Freeform 195"/>
            <p:cNvSpPr>
              <a:spLocks/>
            </p:cNvSpPr>
            <p:nvPr/>
          </p:nvSpPr>
          <p:spPr bwMode="gray">
            <a:xfrm>
              <a:off x="8229602" y="2798764"/>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8" name="Freeform 196"/>
            <p:cNvSpPr>
              <a:spLocks/>
            </p:cNvSpPr>
            <p:nvPr/>
          </p:nvSpPr>
          <p:spPr bwMode="gray">
            <a:xfrm>
              <a:off x="8297862" y="2754314"/>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59" name="Freeform 197"/>
            <p:cNvSpPr>
              <a:spLocks/>
            </p:cNvSpPr>
            <p:nvPr/>
          </p:nvSpPr>
          <p:spPr bwMode="gray">
            <a:xfrm>
              <a:off x="7313611" y="2935289"/>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0" name="Freeform 198"/>
            <p:cNvSpPr>
              <a:spLocks/>
            </p:cNvSpPr>
            <p:nvPr/>
          </p:nvSpPr>
          <p:spPr bwMode="gray">
            <a:xfrm>
              <a:off x="7381874"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1" name="Freeform 199"/>
            <p:cNvSpPr>
              <a:spLocks/>
            </p:cNvSpPr>
            <p:nvPr/>
          </p:nvSpPr>
          <p:spPr bwMode="gray">
            <a:xfrm>
              <a:off x="7243762" y="2895601"/>
              <a:ext cx="58737"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2" name="Freeform 200"/>
            <p:cNvSpPr>
              <a:spLocks/>
            </p:cNvSpPr>
            <p:nvPr/>
          </p:nvSpPr>
          <p:spPr bwMode="gray">
            <a:xfrm>
              <a:off x="7173912" y="2857501"/>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3" name="Freeform 201"/>
            <p:cNvSpPr>
              <a:spLocks/>
            </p:cNvSpPr>
            <p:nvPr/>
          </p:nvSpPr>
          <p:spPr bwMode="gray">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4" name="Freeform 202"/>
            <p:cNvSpPr>
              <a:spLocks/>
            </p:cNvSpPr>
            <p:nvPr/>
          </p:nvSpPr>
          <p:spPr bwMode="gray">
            <a:xfrm>
              <a:off x="7721600" y="3168651"/>
              <a:ext cx="55564"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5" name="Freeform 203"/>
            <p:cNvSpPr>
              <a:spLocks/>
            </p:cNvSpPr>
            <p:nvPr/>
          </p:nvSpPr>
          <p:spPr bwMode="gray">
            <a:xfrm>
              <a:off x="7583488" y="3100389"/>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6" name="Freeform 204"/>
            <p:cNvSpPr>
              <a:spLocks/>
            </p:cNvSpPr>
            <p:nvPr/>
          </p:nvSpPr>
          <p:spPr bwMode="gray">
            <a:xfrm>
              <a:off x="7521575" y="3054351"/>
              <a:ext cx="55564"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7" name="Freeform 205"/>
            <p:cNvSpPr>
              <a:spLocks/>
            </p:cNvSpPr>
            <p:nvPr/>
          </p:nvSpPr>
          <p:spPr bwMode="gray">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8" name="Freeform 206"/>
            <p:cNvSpPr>
              <a:spLocks/>
            </p:cNvSpPr>
            <p:nvPr/>
          </p:nvSpPr>
          <p:spPr bwMode="gray">
            <a:xfrm>
              <a:off x="7451724"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369" name="Freeform 207"/>
            <p:cNvSpPr>
              <a:spLocks noEditPoints="1"/>
            </p:cNvSpPr>
            <p:nvPr/>
          </p:nvSpPr>
          <p:spPr bwMode="gray">
            <a:xfrm>
              <a:off x="7108824" y="2208215"/>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grpSp>
      <p:sp>
        <p:nvSpPr>
          <p:cNvPr id="370" name="TextBox 369"/>
          <p:cNvSpPr txBox="1"/>
          <p:nvPr/>
        </p:nvSpPr>
        <p:spPr>
          <a:xfrm>
            <a:off x="11150482" y="1220413"/>
            <a:ext cx="1285993" cy="480131"/>
          </a:xfrm>
          <a:prstGeom prst="rect">
            <a:avLst/>
          </a:prstGeom>
          <a:noFill/>
        </p:spPr>
        <p:txBody>
          <a:bodyPr wrap="square" lIns="91440" tIns="45720" rIns="91440" bIns="45720" rtlCol="0">
            <a:spAutoFit/>
          </a:bodyPr>
          <a:lstStyle>
            <a:defPPr>
              <a:defRPr lang="en-US"/>
            </a:defPPr>
            <a:lvl1pPr defTabSz="914179">
              <a:lnSpc>
                <a:spcPct val="90000"/>
              </a:lnSpc>
              <a:defRPr sz="1400">
                <a:gradFill>
                  <a:gsLst>
                    <a:gs pos="25641">
                      <a:schemeClr val="tx1"/>
                    </a:gs>
                    <a:gs pos="54000">
                      <a:schemeClr val="tx1"/>
                    </a:gs>
                  </a:gsLst>
                  <a:path path="shape">
                    <a:fillToRect l="50000" t="50000" r="50000" b="50000"/>
                  </a:path>
                </a:gradFill>
                <a:latin typeface="Segoe UI Semibold" panose="020B0702040204020203" pitchFamily="34" charset="0"/>
                <a:cs typeface="Segoe UI Semibold" panose="020B0702040204020203" pitchFamily="34" charset="0"/>
              </a:defRPr>
            </a:lvl1pPr>
          </a:lstStyle>
          <a:p>
            <a:r>
              <a:rPr lang="en-GB" dirty="0"/>
              <a:t>Virtual Machine</a:t>
            </a:r>
          </a:p>
        </p:txBody>
      </p:sp>
      <p:grpSp>
        <p:nvGrpSpPr>
          <p:cNvPr id="13" name="Group 12"/>
          <p:cNvGrpSpPr/>
          <p:nvPr/>
        </p:nvGrpSpPr>
        <p:grpSpPr>
          <a:xfrm>
            <a:off x="8071674" y="5044722"/>
            <a:ext cx="1353855" cy="696164"/>
            <a:chOff x="8052179" y="5319295"/>
            <a:chExt cx="1354239" cy="696362"/>
          </a:xfrm>
          <a:solidFill>
            <a:srgbClr val="009E49"/>
          </a:solidFill>
        </p:grpSpPr>
        <p:sp>
          <p:nvSpPr>
            <p:cNvPr id="12" name="Rectangle 11"/>
            <p:cNvSpPr/>
            <p:nvPr/>
          </p:nvSpPr>
          <p:spPr bwMode="auto">
            <a:xfrm>
              <a:off x="8052179" y="5424391"/>
              <a:ext cx="286685" cy="4688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24" tIns="182780" rIns="146224" bIns="182780" numCol="1" spcCol="0" rtlCol="0" fromWordArt="0" anchor="ctr" anchorCtr="0" forceAA="0" compatLnSpc="1">
              <a:prstTxWarp prst="textNoShape">
                <a:avLst/>
              </a:prstTxWarp>
              <a:noAutofit/>
            </a:bodyPr>
            <a:lstStyle/>
            <a:p>
              <a:pPr algn="r" defTabSz="913474" fontAlgn="base">
                <a:lnSpc>
                  <a:spcPct val="90000"/>
                </a:lnSpc>
                <a:spcBef>
                  <a:spcPct val="0"/>
                </a:spcBef>
                <a:spcAft>
                  <a:spcPct val="0"/>
                </a:spcAft>
              </a:pPr>
              <a:endParaRPr lang="en-GB" sz="1999" spc="-50" dirty="0">
                <a:gradFill>
                  <a:gsLst>
                    <a:gs pos="1250">
                      <a:srgbClr val="EFEFEF"/>
                    </a:gs>
                    <a:gs pos="10417">
                      <a:srgbClr val="EFEFEF"/>
                    </a:gs>
                  </a:gsLst>
                  <a:lin ang="5400000" scaled="0"/>
                </a:gradFill>
              </a:endParaRPr>
            </a:p>
          </p:txBody>
        </p:sp>
        <p:sp>
          <p:nvSpPr>
            <p:cNvPr id="372" name="Rectangle 3"/>
            <p:cNvSpPr/>
            <p:nvPr/>
          </p:nvSpPr>
          <p:spPr bwMode="auto">
            <a:xfrm>
              <a:off x="8338864" y="5319295"/>
              <a:ext cx="1067554" cy="696362"/>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grpFill/>
            <a:ln w="57150">
              <a:noFill/>
            </a:ln>
          </p:spPr>
          <p:txBody>
            <a:bodyPr lIns="0" tIns="0" rIns="208741" bIns="82776" anchor="ctr" anchorCtr="0"/>
            <a:lstStyle/>
            <a:p>
              <a:pPr algn="ctr" defTabSz="1088038"/>
              <a:endParaRPr lang="en-US" sz="1400" dirty="0">
                <a:solidFill>
                  <a:srgbClr val="EFEFEF"/>
                </a:solidFill>
              </a:endParaRPr>
            </a:p>
          </p:txBody>
        </p:sp>
        <p:sp>
          <p:nvSpPr>
            <p:cNvPr id="373" name="TextBox 372"/>
            <p:cNvSpPr txBox="1"/>
            <p:nvPr/>
          </p:nvSpPr>
          <p:spPr>
            <a:xfrm>
              <a:off x="8162835" y="5533953"/>
              <a:ext cx="970092" cy="193954"/>
            </a:xfrm>
            <a:prstGeom prst="rect">
              <a:avLst/>
            </a:prstGeom>
            <a:grpFill/>
          </p:spPr>
          <p:txBody>
            <a:bodyPr wrap="none" lIns="0" tIns="0" rIns="0" bIns="0" rtlCol="0">
              <a:spAutoFit/>
            </a:bodyPr>
            <a:lstStyle/>
            <a:p>
              <a:pPr defTabSz="914038">
                <a:lnSpc>
                  <a:spcPct val="90000"/>
                </a:lnSpc>
                <a:defRPr/>
              </a:pPr>
              <a:r>
                <a:rPr lang="en-GB" sz="1400" kern="0" dirty="0">
                  <a:gradFill>
                    <a:gsLst>
                      <a:gs pos="85470">
                        <a:schemeClr val="bg1"/>
                      </a:gs>
                      <a:gs pos="69027">
                        <a:schemeClr val="bg1"/>
                      </a:gs>
                    </a:gsLst>
                  </a:gradFill>
                  <a:latin typeface="Segoe UI" panose="020B0502040204020203" pitchFamily="34" charset="0"/>
                  <a:cs typeface="Segoe UI" panose="020B0502040204020203" pitchFamily="34" charset="0"/>
                </a:rPr>
                <a:t>Physical NIC</a:t>
              </a:r>
            </a:p>
          </p:txBody>
        </p:sp>
      </p:grpSp>
      <p:sp>
        <p:nvSpPr>
          <p:cNvPr id="76" name="TextBox 75"/>
          <p:cNvSpPr txBox="1"/>
          <p:nvPr/>
        </p:nvSpPr>
        <p:spPr>
          <a:xfrm>
            <a:off x="274320" y="2594168"/>
            <a:ext cx="4893644" cy="3850376"/>
          </a:xfrm>
          <a:prstGeom prst="rect">
            <a:avLst/>
          </a:prstGeom>
          <a:noFill/>
        </p:spPr>
        <p:txBody>
          <a:bodyPr wrap="square" lIns="179124" tIns="143301" rIns="179124" bIns="143301" rtlCol="0">
            <a:spAutoFit/>
          </a:bodyPr>
          <a:lstStyle/>
          <a:p>
            <a:pPr marL="0" lvl="1" defTabSz="913235" fontAlgn="base">
              <a:lnSpc>
                <a:spcPct val="90000"/>
              </a:lnSpc>
              <a:spcBef>
                <a:spcPts val="2400"/>
              </a:spcBef>
              <a:spcAft>
                <a:spcPct val="0"/>
              </a:spcAft>
            </a:pPr>
            <a:r>
              <a:rPr lang="en-US" sz="32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Rich </a:t>
            </a:r>
            <a:endParaRPr lang="en-US" sz="32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endParaRPr>
          </a:p>
          <a:p>
            <a:pPr marL="0" lvl="1" defTabSz="913235" fontAlgn="base">
              <a:lnSpc>
                <a:spcPct val="90000"/>
              </a:lnSpc>
              <a:spcBef>
                <a:spcPts val="600"/>
              </a:spcBef>
              <a:spcAft>
                <a:spcPct val="0"/>
              </a:spcAft>
            </a:pPr>
            <a:r>
              <a:rPr lang="en-US" sz="2000" dirty="0" smtClean="0">
                <a:gradFill>
                  <a:gsLst>
                    <a:gs pos="92308">
                      <a:schemeClr val="tx1"/>
                    </a:gs>
                    <a:gs pos="62500">
                      <a:schemeClr val="tx1"/>
                    </a:gs>
                  </a:gsLst>
                  <a:lin ang="5400000" scaled="0"/>
                </a:gradFill>
              </a:rPr>
              <a:t>Policies with ACLs, </a:t>
            </a:r>
            <a:r>
              <a:rPr lang="en-US" sz="2000" dirty="0" err="1" smtClean="0">
                <a:gradFill>
                  <a:gsLst>
                    <a:gs pos="92308">
                      <a:schemeClr val="tx1"/>
                    </a:gs>
                    <a:gs pos="62500">
                      <a:schemeClr val="tx1"/>
                    </a:gs>
                  </a:gsLst>
                  <a:lin ang="5400000" scaled="0"/>
                </a:gradFill>
              </a:rPr>
              <a:t>QoS</a:t>
            </a:r>
            <a:r>
              <a:rPr lang="en-US" sz="2000" dirty="0" smtClean="0">
                <a:gradFill>
                  <a:gsLst>
                    <a:gs pos="92308">
                      <a:schemeClr val="tx1"/>
                    </a:gs>
                    <a:gs pos="62500">
                      <a:schemeClr val="tx1"/>
                    </a:gs>
                  </a:gsLst>
                  <a:lin ang="5400000" scaled="0"/>
                </a:gradFill>
              </a:rPr>
              <a:t>, SLAs, isolation, DHCP guard, router guard</a:t>
            </a:r>
          </a:p>
          <a:p>
            <a:pPr marL="0" lvl="1" defTabSz="913235" fontAlgn="base">
              <a:lnSpc>
                <a:spcPct val="90000"/>
              </a:lnSpc>
              <a:spcBef>
                <a:spcPts val="2400"/>
              </a:spcBef>
              <a:spcAft>
                <a:spcPct val="0"/>
              </a:spcAft>
            </a:pPr>
            <a:r>
              <a:rPr lang="en-US" sz="32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Extensible </a:t>
            </a:r>
          </a:p>
          <a:p>
            <a:pPr marL="0" lvl="1" defTabSz="913235" fontAlgn="base">
              <a:lnSpc>
                <a:spcPct val="90000"/>
              </a:lnSpc>
              <a:spcBef>
                <a:spcPts val="600"/>
              </a:spcBef>
              <a:spcAft>
                <a:spcPct val="0"/>
              </a:spcAft>
            </a:pPr>
            <a:r>
              <a:rPr lang="en-US" sz="2000" dirty="0" smtClean="0">
                <a:gradFill>
                  <a:gsLst>
                    <a:gs pos="92308">
                      <a:schemeClr val="tx1"/>
                    </a:gs>
                    <a:gs pos="62500">
                      <a:schemeClr val="tx1"/>
                    </a:gs>
                  </a:gsLst>
                  <a:lin ang="5400000" scaled="0"/>
                </a:gradFill>
              </a:rPr>
              <a:t>Switch extensions</a:t>
            </a:r>
          </a:p>
          <a:p>
            <a:pPr marL="0" lvl="1" defTabSz="913235" fontAlgn="base">
              <a:lnSpc>
                <a:spcPct val="90000"/>
              </a:lnSpc>
              <a:spcBef>
                <a:spcPts val="2400"/>
              </a:spcBef>
              <a:spcAft>
                <a:spcPct val="0"/>
              </a:spcAft>
            </a:pPr>
            <a:r>
              <a:rPr lang="en-US" sz="32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Automated </a:t>
            </a:r>
            <a:endParaRPr lang="en-US" sz="32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endParaRPr>
          </a:p>
          <a:p>
            <a:pPr marL="0" lvl="1" defTabSz="913235" fontAlgn="base">
              <a:lnSpc>
                <a:spcPct val="90000"/>
              </a:lnSpc>
              <a:spcBef>
                <a:spcPts val="600"/>
              </a:spcBef>
              <a:spcAft>
                <a:spcPct val="0"/>
              </a:spcAft>
            </a:pPr>
            <a:r>
              <a:rPr lang="en-US" sz="2000" dirty="0" smtClean="0">
                <a:gradFill>
                  <a:gsLst>
                    <a:gs pos="92308">
                      <a:schemeClr val="tx1"/>
                    </a:gs>
                    <a:gs pos="62500">
                      <a:schemeClr val="tx1"/>
                    </a:gs>
                  </a:gsLst>
                  <a:lin ang="5400000" scaled="0"/>
                </a:gradFill>
              </a:rPr>
              <a:t>Using System Center VMM </a:t>
            </a:r>
            <a:r>
              <a:rPr lang="en-US" sz="2000" dirty="0">
                <a:gradFill>
                  <a:gsLst>
                    <a:gs pos="92308">
                      <a:schemeClr val="tx1"/>
                    </a:gs>
                    <a:gs pos="62500">
                      <a:schemeClr val="tx1"/>
                    </a:gs>
                  </a:gsLst>
                  <a:lin ang="5400000" scaled="0"/>
                </a:gradFill>
              </a:rPr>
              <a:t>and PowerShell</a:t>
            </a:r>
          </a:p>
        </p:txBody>
      </p:sp>
      <p:sp>
        <p:nvSpPr>
          <p:cNvPr id="73" name="Freeform 18"/>
          <p:cNvSpPr>
            <a:spLocks noEditPoints="1"/>
          </p:cNvSpPr>
          <p:nvPr/>
        </p:nvSpPr>
        <p:spPr bwMode="auto">
          <a:xfrm>
            <a:off x="6894137" y="1351823"/>
            <a:ext cx="2387705" cy="213152"/>
          </a:xfrm>
          <a:prstGeom prst="rect">
            <a:avLst/>
          </a:prstGeom>
          <a:noFill/>
          <a:ln w="22225">
            <a:noFill/>
          </a:ln>
        </p:spPr>
        <p:txBody>
          <a:bodyPr vert="horz" wrap="square" lIns="182880" tIns="0" rIns="182880" bIns="0" numCol="1" anchor="t" anchorCtr="0" compatLnSpc="1">
            <a:prstTxWarp prst="textNoShape">
              <a:avLst/>
            </a:prstTxWarp>
          </a:bodyPr>
          <a:lstStyle/>
          <a:p>
            <a:pPr defTabSz="913446" fontAlgn="base">
              <a:lnSpc>
                <a:spcPct val="90000"/>
              </a:lnSpc>
              <a:spcBef>
                <a:spcPct val="0"/>
              </a:spcBef>
              <a:spcAft>
                <a:spcPct val="0"/>
              </a:spcAft>
            </a:pPr>
            <a:r>
              <a:rPr lang="en-US" sz="18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Parent partition</a:t>
            </a:r>
            <a:endParaRPr lang="en-US" sz="18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834407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81"/>
                                        </p:tgtEl>
                                      </p:cBhvr>
                                    </p:animEffect>
                                    <p:animScale>
                                      <p:cBhvr>
                                        <p:cTn id="7" dur="250" autoRev="1" fill="hold"/>
                                        <p:tgtEl>
                                          <p:spTgt spid="181"/>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82"/>
                                        </p:tgtEl>
                                      </p:cBhvr>
                                    </p:animEffect>
                                    <p:animScale>
                                      <p:cBhvr>
                                        <p:cTn id="11" dur="250" autoRev="1" fill="hold"/>
                                        <p:tgtEl>
                                          <p:spTgt spid="182"/>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83"/>
                                        </p:tgtEl>
                                      </p:cBhvr>
                                    </p:animEffect>
                                    <p:animScale>
                                      <p:cBhvr>
                                        <p:cTn id="15" dur="250" autoRev="1" fill="hold"/>
                                        <p:tgtEl>
                                          <p:spTgt spid="1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reeform 18"/>
          <p:cNvSpPr>
            <a:spLocks noEditPoints="1"/>
          </p:cNvSpPr>
          <p:nvPr/>
        </p:nvSpPr>
        <p:spPr bwMode="auto">
          <a:xfrm>
            <a:off x="5763946" y="0"/>
            <a:ext cx="6672529" cy="6994525"/>
          </a:xfrm>
          <a:prstGeom prst="rect">
            <a:avLst/>
          </a:prstGeom>
          <a:solidFill>
            <a:srgbClr val="E6E6E6"/>
          </a:solidFill>
          <a:ln w="22225">
            <a:noFill/>
          </a:ln>
        </p:spPr>
        <p:txBody>
          <a:bodyPr vert="horz" wrap="square" lIns="274320" tIns="457200" rIns="182880" bIns="146304" numCol="1" anchor="t" anchorCtr="0" compatLnSpc="1">
            <a:prstTxWarp prst="textNoShape">
              <a:avLst/>
            </a:prstTxWarp>
          </a:bodyPr>
          <a:lstStyle/>
          <a:p>
            <a:pPr defTabSz="913446" fontAlgn="base">
              <a:lnSpc>
                <a:spcPct val="90000"/>
              </a:lnSpc>
              <a:spcBef>
                <a:spcPct val="0"/>
              </a:spcBef>
              <a:spcAft>
                <a:spcPct val="0"/>
              </a:spcAft>
            </a:pPr>
            <a:endParaRPr lang="en-US" sz="18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endParaRPr>
          </a:p>
        </p:txBody>
      </p:sp>
      <p:sp>
        <p:nvSpPr>
          <p:cNvPr id="2" name="Title 1"/>
          <p:cNvSpPr>
            <a:spLocks noGrp="1"/>
          </p:cNvSpPr>
          <p:nvPr>
            <p:ph type="title"/>
          </p:nvPr>
        </p:nvSpPr>
        <p:spPr/>
        <p:txBody>
          <a:bodyPr/>
          <a:lstStyle/>
          <a:p>
            <a:r>
              <a:rPr lang="en-US" sz="4400" dirty="0" smtClean="0"/>
              <a:t>Hyper-V Network </a:t>
            </a:r>
            <a:br>
              <a:rPr lang="en-US" sz="4400" dirty="0" smtClean="0"/>
            </a:br>
            <a:r>
              <a:rPr lang="en-US" sz="4400" dirty="0" smtClean="0"/>
              <a:t>Virtualization </a:t>
            </a:r>
            <a:br>
              <a:rPr lang="en-US" sz="4400" dirty="0" smtClean="0"/>
            </a:br>
            <a:r>
              <a:rPr lang="en-US" sz="4400" dirty="0" smtClean="0"/>
              <a:t>(HNV) for tenant </a:t>
            </a:r>
            <a:br>
              <a:rPr lang="en-US" sz="4400" dirty="0" smtClean="0"/>
            </a:br>
            <a:r>
              <a:rPr lang="en-US" sz="4400" dirty="0" smtClean="0"/>
              <a:t>network overlays</a:t>
            </a:r>
            <a:endParaRPr lang="en-US" sz="4400" dirty="0"/>
          </a:p>
        </p:txBody>
      </p:sp>
      <p:sp>
        <p:nvSpPr>
          <p:cNvPr id="20" name="Rectangle 19"/>
          <p:cNvSpPr/>
          <p:nvPr/>
        </p:nvSpPr>
        <p:spPr bwMode="auto">
          <a:xfrm flipH="1">
            <a:off x="5859693" y="1549883"/>
            <a:ext cx="4179198" cy="30471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78" tIns="0" rIns="152314" bIns="75889" numCol="1" spcCol="0" rtlCol="0" fromWordArt="0" anchor="t" anchorCtr="0" forceAA="0" compatLnSpc="1">
            <a:prstTxWarp prst="textNoShape">
              <a:avLst/>
            </a:prstTxWarp>
            <a:noAutofit/>
          </a:bodyPr>
          <a:lstStyle/>
          <a:p>
            <a:pPr marL="166624" lvl="1" indent="-166624" defTabSz="462217">
              <a:lnSpc>
                <a:spcPct val="90000"/>
              </a:lnSpc>
              <a:spcBef>
                <a:spcPts val="600"/>
              </a:spcBef>
              <a:spcAft>
                <a:spcPts val="600"/>
              </a:spcAft>
              <a:buClr>
                <a:srgbClr val="EFEFEF"/>
              </a:buClr>
              <a:buFont typeface="Arial" pitchFamily="34" charset="0"/>
              <a:buChar char="•"/>
            </a:pPr>
            <a:endParaRPr lang="en-US" sz="1700" dirty="0">
              <a:solidFill>
                <a:srgbClr val="FFFFFF"/>
              </a:solidFill>
            </a:endParaRPr>
          </a:p>
        </p:txBody>
      </p:sp>
      <p:sp>
        <p:nvSpPr>
          <p:cNvPr id="163" name="Rectangle 162"/>
          <p:cNvSpPr/>
          <p:nvPr/>
        </p:nvSpPr>
        <p:spPr>
          <a:xfrm>
            <a:off x="6974611" y="4538623"/>
            <a:ext cx="2187774" cy="1938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Physical server</a:t>
            </a:r>
          </a:p>
        </p:txBody>
      </p:sp>
      <p:sp>
        <p:nvSpPr>
          <p:cNvPr id="167" name="Rectangle 166"/>
          <p:cNvSpPr/>
          <p:nvPr/>
        </p:nvSpPr>
        <p:spPr>
          <a:xfrm>
            <a:off x="10074232" y="4538623"/>
            <a:ext cx="2187774" cy="1938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Physical network</a:t>
            </a:r>
          </a:p>
        </p:txBody>
      </p:sp>
      <p:grpSp>
        <p:nvGrpSpPr>
          <p:cNvPr id="168" name="Group 167"/>
          <p:cNvGrpSpPr/>
          <p:nvPr/>
        </p:nvGrpSpPr>
        <p:grpSpPr>
          <a:xfrm>
            <a:off x="9573592" y="4870880"/>
            <a:ext cx="2480909" cy="253942"/>
            <a:chOff x="5796773" y="3751386"/>
            <a:chExt cx="2487865" cy="254014"/>
          </a:xfrm>
        </p:grpSpPr>
        <p:sp>
          <p:nvSpPr>
            <p:cNvPr id="169" name="Left Bracket 168"/>
            <p:cNvSpPr/>
            <p:nvPr/>
          </p:nvSpPr>
          <p:spPr>
            <a:xfrm rot="5400000">
              <a:off x="6931559" y="2652321"/>
              <a:ext cx="244245" cy="2461913"/>
            </a:xfrm>
            <a:prstGeom prst="leftBracket">
              <a:avLst>
                <a:gd name="adj" fmla="val 68236"/>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dirty="0">
                <a:solidFill>
                  <a:srgbClr val="FFFFFF"/>
                </a:solidFill>
              </a:endParaRPr>
            </a:p>
          </p:txBody>
        </p:sp>
        <p:cxnSp>
          <p:nvCxnSpPr>
            <p:cNvPr id="170" name="Straight Connector 169"/>
            <p:cNvCxnSpPr/>
            <p:nvPr/>
          </p:nvCxnSpPr>
          <p:spPr>
            <a:xfrm flipH="1" flipV="1">
              <a:off x="5969240" y="3751386"/>
              <a:ext cx="651438" cy="253998"/>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6620678" y="3761154"/>
              <a:ext cx="735847" cy="244230"/>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7483531" y="3751386"/>
              <a:ext cx="651438" cy="253998"/>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780119" y="3751386"/>
              <a:ext cx="651438" cy="253998"/>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796773" y="3761154"/>
              <a:ext cx="983345" cy="244230"/>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7444583" y="3761154"/>
              <a:ext cx="732592" cy="244230"/>
            </a:xfrm>
            <a:prstGeom prst="line">
              <a:avLst/>
            </a:prstGeom>
            <a:ln w="9525">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76" name="Rectangle 175"/>
          <p:cNvSpPr/>
          <p:nvPr/>
        </p:nvSpPr>
        <p:spPr bwMode="auto">
          <a:xfrm>
            <a:off x="5985163" y="3901474"/>
            <a:ext cx="6283287" cy="357565"/>
          </a:xfrm>
          <a:prstGeom prst="rect">
            <a:avLst/>
          </a:prstGeom>
          <a:gradFill>
            <a:gsLst>
              <a:gs pos="85470">
                <a:schemeClr val="bg1"/>
              </a:gs>
              <a:gs pos="69027">
                <a:schemeClr val="bg1"/>
              </a:gs>
            </a:gsLst>
            <a:lin ang="5400000" scaled="0"/>
          </a:gradFill>
          <a:ln>
            <a:noFill/>
            <a:headEnd type="none" w="med" len="med"/>
            <a:tailEnd type="none" w="med" len="med"/>
          </a:ln>
          <a:effectLst/>
          <a:scene3d>
            <a:camera prst="orthographicFront"/>
            <a:lightRig rig="threePt" dir="t">
              <a:rot lat="0" lon="0" rev="1200000"/>
            </a:lightRig>
          </a:scene3d>
          <a:sp3d/>
        </p:spPr>
        <p:txBody>
          <a:bodyPr vert="horz" wrap="square" lIns="91350" tIns="45674" rIns="91350" bIns="45674" numCol="1" rtlCol="0" anchor="ctr" anchorCtr="0" compatLnSpc="1">
            <a:prstTxWarp prst="textNoShape">
              <a:avLst/>
            </a:prstTxWarp>
          </a:bodyPr>
          <a:lstStyle/>
          <a:p>
            <a:pPr algn="ctr" defTabSz="913446" fontAlgn="base">
              <a:lnSpc>
                <a:spcPct val="90000"/>
              </a:lnSpc>
              <a:spcBef>
                <a:spcPct val="0"/>
              </a:spcBef>
              <a:spcAft>
                <a:spcPct val="0"/>
              </a:spcAft>
            </a:pPr>
            <a:r>
              <a:rPr lang="en-US" sz="18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Virtualization</a:t>
            </a:r>
            <a:endParaRPr lang="en-US" sz="18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endParaRPr>
          </a:p>
        </p:txBody>
      </p:sp>
      <p:grpSp>
        <p:nvGrpSpPr>
          <p:cNvPr id="177" name="Group 176"/>
          <p:cNvGrpSpPr>
            <a:grpSpLocks noChangeAspect="1"/>
          </p:cNvGrpSpPr>
          <p:nvPr/>
        </p:nvGrpSpPr>
        <p:grpSpPr bwMode="gray">
          <a:xfrm>
            <a:off x="6099575" y="2509013"/>
            <a:ext cx="1293532" cy="998538"/>
            <a:chOff x="7010400" y="2133600"/>
            <a:chExt cx="1379538" cy="1065213"/>
          </a:xfrm>
          <a:solidFill>
            <a:schemeClr val="accent2"/>
          </a:solidFill>
        </p:grpSpPr>
        <p:sp>
          <p:nvSpPr>
            <p:cNvPr id="178" name="Freeform 161"/>
            <p:cNvSpPr>
              <a:spLocks/>
            </p:cNvSpPr>
            <p:nvPr/>
          </p:nvSpPr>
          <p:spPr bwMode="gray">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79" name="Freeform 162"/>
            <p:cNvSpPr>
              <a:spLocks/>
            </p:cNvSpPr>
            <p:nvPr/>
          </p:nvSpPr>
          <p:spPr bwMode="gray">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0" name="Freeform 163"/>
            <p:cNvSpPr>
              <a:spLocks/>
            </p:cNvSpPr>
            <p:nvPr/>
          </p:nvSpPr>
          <p:spPr bwMode="gray">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1" name="Freeform 164"/>
            <p:cNvSpPr>
              <a:spLocks/>
            </p:cNvSpPr>
            <p:nvPr/>
          </p:nvSpPr>
          <p:spPr bwMode="gray">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2" name="Freeform 165"/>
            <p:cNvSpPr>
              <a:spLocks/>
            </p:cNvSpPr>
            <p:nvPr/>
          </p:nvSpPr>
          <p:spPr bwMode="gray">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3" name="Freeform 166"/>
            <p:cNvSpPr>
              <a:spLocks/>
            </p:cNvSpPr>
            <p:nvPr/>
          </p:nvSpPr>
          <p:spPr bwMode="gray">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4" name="Freeform 167"/>
            <p:cNvSpPr>
              <a:spLocks/>
            </p:cNvSpPr>
            <p:nvPr/>
          </p:nvSpPr>
          <p:spPr bwMode="gray">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5" name="Freeform 168"/>
            <p:cNvSpPr>
              <a:spLocks/>
            </p:cNvSpPr>
            <p:nvPr/>
          </p:nvSpPr>
          <p:spPr bwMode="gray">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6" name="Freeform 169"/>
            <p:cNvSpPr>
              <a:spLocks/>
            </p:cNvSpPr>
            <p:nvPr/>
          </p:nvSpPr>
          <p:spPr bwMode="gray">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7" name="Freeform 170"/>
            <p:cNvSpPr>
              <a:spLocks/>
            </p:cNvSpPr>
            <p:nvPr/>
          </p:nvSpPr>
          <p:spPr bwMode="gray">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8" name="Freeform 171"/>
            <p:cNvSpPr>
              <a:spLocks/>
            </p:cNvSpPr>
            <p:nvPr/>
          </p:nvSpPr>
          <p:spPr bwMode="gray">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89" name="Freeform 172"/>
            <p:cNvSpPr>
              <a:spLocks/>
            </p:cNvSpPr>
            <p:nvPr/>
          </p:nvSpPr>
          <p:spPr bwMode="gray">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0" name="Freeform 173"/>
            <p:cNvSpPr>
              <a:spLocks/>
            </p:cNvSpPr>
            <p:nvPr/>
          </p:nvSpPr>
          <p:spPr bwMode="gray">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1" name="Freeform 174"/>
            <p:cNvSpPr>
              <a:spLocks/>
            </p:cNvSpPr>
            <p:nvPr/>
          </p:nvSpPr>
          <p:spPr bwMode="gray">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2" name="Freeform 175"/>
            <p:cNvSpPr>
              <a:spLocks/>
            </p:cNvSpPr>
            <p:nvPr/>
          </p:nvSpPr>
          <p:spPr bwMode="gray">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3" name="Freeform 176"/>
            <p:cNvSpPr>
              <a:spLocks/>
            </p:cNvSpPr>
            <p:nvPr/>
          </p:nvSpPr>
          <p:spPr bwMode="gray">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4" name="Freeform 177"/>
            <p:cNvSpPr>
              <a:spLocks/>
            </p:cNvSpPr>
            <p:nvPr/>
          </p:nvSpPr>
          <p:spPr bwMode="gray">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5" name="Freeform 178"/>
            <p:cNvSpPr>
              <a:spLocks/>
            </p:cNvSpPr>
            <p:nvPr/>
          </p:nvSpPr>
          <p:spPr bwMode="gray">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6" name="Freeform 179"/>
            <p:cNvSpPr>
              <a:spLocks/>
            </p:cNvSpPr>
            <p:nvPr/>
          </p:nvSpPr>
          <p:spPr bwMode="gray">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7" name="Freeform 180"/>
            <p:cNvSpPr>
              <a:spLocks/>
            </p:cNvSpPr>
            <p:nvPr/>
          </p:nvSpPr>
          <p:spPr bwMode="gray">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8" name="Freeform 181"/>
            <p:cNvSpPr>
              <a:spLocks/>
            </p:cNvSpPr>
            <p:nvPr/>
          </p:nvSpPr>
          <p:spPr bwMode="gray">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199" name="Freeform 182"/>
            <p:cNvSpPr>
              <a:spLocks/>
            </p:cNvSpPr>
            <p:nvPr/>
          </p:nvSpPr>
          <p:spPr bwMode="gray">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0" name="Freeform 183"/>
            <p:cNvSpPr>
              <a:spLocks/>
            </p:cNvSpPr>
            <p:nvPr/>
          </p:nvSpPr>
          <p:spPr bwMode="gray">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1" name="Freeform 184"/>
            <p:cNvSpPr>
              <a:spLocks/>
            </p:cNvSpPr>
            <p:nvPr/>
          </p:nvSpPr>
          <p:spPr bwMode="gray">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2" name="Freeform 185"/>
            <p:cNvSpPr>
              <a:spLocks/>
            </p:cNvSpPr>
            <p:nvPr/>
          </p:nvSpPr>
          <p:spPr bwMode="gray">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3" name="Freeform 186"/>
            <p:cNvSpPr>
              <a:spLocks/>
            </p:cNvSpPr>
            <p:nvPr/>
          </p:nvSpPr>
          <p:spPr bwMode="gray">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4" name="Freeform 187"/>
            <p:cNvSpPr>
              <a:spLocks/>
            </p:cNvSpPr>
            <p:nvPr/>
          </p:nvSpPr>
          <p:spPr bwMode="gray">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5" name="Freeform 188"/>
            <p:cNvSpPr>
              <a:spLocks/>
            </p:cNvSpPr>
            <p:nvPr/>
          </p:nvSpPr>
          <p:spPr bwMode="gray">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6" name="Freeform 189"/>
            <p:cNvSpPr>
              <a:spLocks/>
            </p:cNvSpPr>
            <p:nvPr/>
          </p:nvSpPr>
          <p:spPr bwMode="gray">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7" name="Freeform 190"/>
            <p:cNvSpPr>
              <a:spLocks/>
            </p:cNvSpPr>
            <p:nvPr/>
          </p:nvSpPr>
          <p:spPr bwMode="gray">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8" name="Freeform 191"/>
            <p:cNvSpPr>
              <a:spLocks/>
            </p:cNvSpPr>
            <p:nvPr/>
          </p:nvSpPr>
          <p:spPr bwMode="gray">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09" name="Freeform 192"/>
            <p:cNvSpPr>
              <a:spLocks/>
            </p:cNvSpPr>
            <p:nvPr/>
          </p:nvSpPr>
          <p:spPr bwMode="gray">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0" name="Freeform 193"/>
            <p:cNvSpPr>
              <a:spLocks/>
            </p:cNvSpPr>
            <p:nvPr/>
          </p:nvSpPr>
          <p:spPr bwMode="gray">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1" name="Freeform 194"/>
            <p:cNvSpPr>
              <a:spLocks/>
            </p:cNvSpPr>
            <p:nvPr/>
          </p:nvSpPr>
          <p:spPr bwMode="gray">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2" name="Freeform 195"/>
            <p:cNvSpPr>
              <a:spLocks/>
            </p:cNvSpPr>
            <p:nvPr/>
          </p:nvSpPr>
          <p:spPr bwMode="gray">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3" name="Freeform 196"/>
            <p:cNvSpPr>
              <a:spLocks/>
            </p:cNvSpPr>
            <p:nvPr/>
          </p:nvSpPr>
          <p:spPr bwMode="gray">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4" name="Freeform 197"/>
            <p:cNvSpPr>
              <a:spLocks/>
            </p:cNvSpPr>
            <p:nvPr/>
          </p:nvSpPr>
          <p:spPr bwMode="gray">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5" name="Freeform 198"/>
            <p:cNvSpPr>
              <a:spLocks/>
            </p:cNvSpPr>
            <p:nvPr/>
          </p:nvSpPr>
          <p:spPr bwMode="gray">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6" name="Freeform 199"/>
            <p:cNvSpPr>
              <a:spLocks/>
            </p:cNvSpPr>
            <p:nvPr/>
          </p:nvSpPr>
          <p:spPr bwMode="gray">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7" name="Freeform 200"/>
            <p:cNvSpPr>
              <a:spLocks/>
            </p:cNvSpPr>
            <p:nvPr/>
          </p:nvSpPr>
          <p:spPr bwMode="gray">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8" name="Freeform 201"/>
            <p:cNvSpPr>
              <a:spLocks/>
            </p:cNvSpPr>
            <p:nvPr/>
          </p:nvSpPr>
          <p:spPr bwMode="gray">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19" name="Freeform 202"/>
            <p:cNvSpPr>
              <a:spLocks/>
            </p:cNvSpPr>
            <p:nvPr/>
          </p:nvSpPr>
          <p:spPr bwMode="gray">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20" name="Freeform 203"/>
            <p:cNvSpPr>
              <a:spLocks/>
            </p:cNvSpPr>
            <p:nvPr/>
          </p:nvSpPr>
          <p:spPr bwMode="gray">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21" name="Freeform 204"/>
            <p:cNvSpPr>
              <a:spLocks/>
            </p:cNvSpPr>
            <p:nvPr/>
          </p:nvSpPr>
          <p:spPr bwMode="gray">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22" name="Freeform 205"/>
            <p:cNvSpPr>
              <a:spLocks/>
            </p:cNvSpPr>
            <p:nvPr/>
          </p:nvSpPr>
          <p:spPr bwMode="gray">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23" name="Freeform 206"/>
            <p:cNvSpPr>
              <a:spLocks/>
            </p:cNvSpPr>
            <p:nvPr/>
          </p:nvSpPr>
          <p:spPr bwMode="gray">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sp>
          <p:nvSpPr>
            <p:cNvPr id="224" name="Freeform 207"/>
            <p:cNvSpPr>
              <a:spLocks noEditPoints="1"/>
            </p:cNvSpPr>
            <p:nvPr/>
          </p:nvSpPr>
          <p:spPr bwMode="gray">
            <a:xfrm>
              <a:off x="7108823"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p:spPr>
          <p:txBody>
            <a:bodyPr vert="horz" wrap="square" lIns="91414" tIns="45706" rIns="91414" bIns="45706" numCol="1" anchor="t" anchorCtr="0" compatLnSpc="1">
              <a:prstTxWarp prst="textNoShape">
                <a:avLst/>
              </a:prstTxWarp>
            </a:bodyPr>
            <a:lstStyle/>
            <a:p>
              <a:pPr algn="ctr" defTabSz="914367"/>
              <a:endParaRPr lang="en-US" dirty="0">
                <a:solidFill>
                  <a:srgbClr val="FFFFFF"/>
                </a:solidFill>
              </a:endParaRPr>
            </a:p>
          </p:txBody>
        </p:sp>
      </p:grpSp>
      <p:grpSp>
        <p:nvGrpSpPr>
          <p:cNvPr id="225" name="Group 224"/>
          <p:cNvGrpSpPr>
            <a:grpSpLocks noChangeAspect="1"/>
          </p:cNvGrpSpPr>
          <p:nvPr/>
        </p:nvGrpSpPr>
        <p:grpSpPr bwMode="gray">
          <a:xfrm>
            <a:off x="7594430" y="2509013"/>
            <a:ext cx="1293532" cy="998538"/>
            <a:chOff x="7010400" y="2133600"/>
            <a:chExt cx="1379538" cy="1065213"/>
          </a:xfrm>
          <a:solidFill>
            <a:schemeClr val="accent4"/>
          </a:solidFill>
        </p:grpSpPr>
        <p:sp>
          <p:nvSpPr>
            <p:cNvPr id="226" name="Freeform 161"/>
            <p:cNvSpPr>
              <a:spLocks/>
            </p:cNvSpPr>
            <p:nvPr/>
          </p:nvSpPr>
          <p:spPr bwMode="gray">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27" name="Freeform 162"/>
            <p:cNvSpPr>
              <a:spLocks/>
            </p:cNvSpPr>
            <p:nvPr/>
          </p:nvSpPr>
          <p:spPr bwMode="gray">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28" name="Freeform 163"/>
            <p:cNvSpPr>
              <a:spLocks/>
            </p:cNvSpPr>
            <p:nvPr/>
          </p:nvSpPr>
          <p:spPr bwMode="gray">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29" name="Freeform 164"/>
            <p:cNvSpPr>
              <a:spLocks/>
            </p:cNvSpPr>
            <p:nvPr/>
          </p:nvSpPr>
          <p:spPr bwMode="gray">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0" name="Freeform 165"/>
            <p:cNvSpPr>
              <a:spLocks/>
            </p:cNvSpPr>
            <p:nvPr/>
          </p:nvSpPr>
          <p:spPr bwMode="gray">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1" name="Freeform 166"/>
            <p:cNvSpPr>
              <a:spLocks/>
            </p:cNvSpPr>
            <p:nvPr/>
          </p:nvSpPr>
          <p:spPr bwMode="gray">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2" name="Freeform 167"/>
            <p:cNvSpPr>
              <a:spLocks/>
            </p:cNvSpPr>
            <p:nvPr/>
          </p:nvSpPr>
          <p:spPr bwMode="gray">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3" name="Freeform 168"/>
            <p:cNvSpPr>
              <a:spLocks/>
            </p:cNvSpPr>
            <p:nvPr/>
          </p:nvSpPr>
          <p:spPr bwMode="gray">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4" name="Freeform 169"/>
            <p:cNvSpPr>
              <a:spLocks/>
            </p:cNvSpPr>
            <p:nvPr/>
          </p:nvSpPr>
          <p:spPr bwMode="gray">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5" name="Freeform 170"/>
            <p:cNvSpPr>
              <a:spLocks/>
            </p:cNvSpPr>
            <p:nvPr/>
          </p:nvSpPr>
          <p:spPr bwMode="gray">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6" name="Freeform 171"/>
            <p:cNvSpPr>
              <a:spLocks/>
            </p:cNvSpPr>
            <p:nvPr/>
          </p:nvSpPr>
          <p:spPr bwMode="gray">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7" name="Freeform 172"/>
            <p:cNvSpPr>
              <a:spLocks/>
            </p:cNvSpPr>
            <p:nvPr/>
          </p:nvSpPr>
          <p:spPr bwMode="gray">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8" name="Freeform 173"/>
            <p:cNvSpPr>
              <a:spLocks/>
            </p:cNvSpPr>
            <p:nvPr/>
          </p:nvSpPr>
          <p:spPr bwMode="gray">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39" name="Freeform 174"/>
            <p:cNvSpPr>
              <a:spLocks/>
            </p:cNvSpPr>
            <p:nvPr/>
          </p:nvSpPr>
          <p:spPr bwMode="gray">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0" name="Freeform 175"/>
            <p:cNvSpPr>
              <a:spLocks/>
            </p:cNvSpPr>
            <p:nvPr/>
          </p:nvSpPr>
          <p:spPr bwMode="gray">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1" name="Freeform 176"/>
            <p:cNvSpPr>
              <a:spLocks/>
            </p:cNvSpPr>
            <p:nvPr/>
          </p:nvSpPr>
          <p:spPr bwMode="gray">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2" name="Freeform 177"/>
            <p:cNvSpPr>
              <a:spLocks/>
            </p:cNvSpPr>
            <p:nvPr/>
          </p:nvSpPr>
          <p:spPr bwMode="gray">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3" name="Freeform 178"/>
            <p:cNvSpPr>
              <a:spLocks/>
            </p:cNvSpPr>
            <p:nvPr/>
          </p:nvSpPr>
          <p:spPr bwMode="gray">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4" name="Freeform 179"/>
            <p:cNvSpPr>
              <a:spLocks/>
            </p:cNvSpPr>
            <p:nvPr/>
          </p:nvSpPr>
          <p:spPr bwMode="gray">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5" name="Freeform 180"/>
            <p:cNvSpPr>
              <a:spLocks/>
            </p:cNvSpPr>
            <p:nvPr/>
          </p:nvSpPr>
          <p:spPr bwMode="gray">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6" name="Freeform 181"/>
            <p:cNvSpPr>
              <a:spLocks/>
            </p:cNvSpPr>
            <p:nvPr/>
          </p:nvSpPr>
          <p:spPr bwMode="gray">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7" name="Freeform 182"/>
            <p:cNvSpPr>
              <a:spLocks/>
            </p:cNvSpPr>
            <p:nvPr/>
          </p:nvSpPr>
          <p:spPr bwMode="gray">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8" name="Freeform 183"/>
            <p:cNvSpPr>
              <a:spLocks/>
            </p:cNvSpPr>
            <p:nvPr/>
          </p:nvSpPr>
          <p:spPr bwMode="gray">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49" name="Freeform 184"/>
            <p:cNvSpPr>
              <a:spLocks/>
            </p:cNvSpPr>
            <p:nvPr/>
          </p:nvSpPr>
          <p:spPr bwMode="gray">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0" name="Freeform 185"/>
            <p:cNvSpPr>
              <a:spLocks/>
            </p:cNvSpPr>
            <p:nvPr/>
          </p:nvSpPr>
          <p:spPr bwMode="gray">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1" name="Freeform 186"/>
            <p:cNvSpPr>
              <a:spLocks/>
            </p:cNvSpPr>
            <p:nvPr/>
          </p:nvSpPr>
          <p:spPr bwMode="gray">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2" name="Freeform 187"/>
            <p:cNvSpPr>
              <a:spLocks/>
            </p:cNvSpPr>
            <p:nvPr/>
          </p:nvSpPr>
          <p:spPr bwMode="gray">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3" name="Freeform 188"/>
            <p:cNvSpPr>
              <a:spLocks/>
            </p:cNvSpPr>
            <p:nvPr/>
          </p:nvSpPr>
          <p:spPr bwMode="gray">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4" name="Freeform 189"/>
            <p:cNvSpPr>
              <a:spLocks/>
            </p:cNvSpPr>
            <p:nvPr/>
          </p:nvSpPr>
          <p:spPr bwMode="gray">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5" name="Freeform 190"/>
            <p:cNvSpPr>
              <a:spLocks/>
            </p:cNvSpPr>
            <p:nvPr/>
          </p:nvSpPr>
          <p:spPr bwMode="gray">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6" name="Freeform 191"/>
            <p:cNvSpPr>
              <a:spLocks/>
            </p:cNvSpPr>
            <p:nvPr/>
          </p:nvSpPr>
          <p:spPr bwMode="gray">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7" name="Freeform 192"/>
            <p:cNvSpPr>
              <a:spLocks/>
            </p:cNvSpPr>
            <p:nvPr/>
          </p:nvSpPr>
          <p:spPr bwMode="gray">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8" name="Freeform 193"/>
            <p:cNvSpPr>
              <a:spLocks/>
            </p:cNvSpPr>
            <p:nvPr/>
          </p:nvSpPr>
          <p:spPr bwMode="gray">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59" name="Freeform 194"/>
            <p:cNvSpPr>
              <a:spLocks/>
            </p:cNvSpPr>
            <p:nvPr/>
          </p:nvSpPr>
          <p:spPr bwMode="gray">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0" name="Freeform 195"/>
            <p:cNvSpPr>
              <a:spLocks/>
            </p:cNvSpPr>
            <p:nvPr/>
          </p:nvSpPr>
          <p:spPr bwMode="gray">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1" name="Freeform 196"/>
            <p:cNvSpPr>
              <a:spLocks/>
            </p:cNvSpPr>
            <p:nvPr/>
          </p:nvSpPr>
          <p:spPr bwMode="gray">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2" name="Freeform 197"/>
            <p:cNvSpPr>
              <a:spLocks/>
            </p:cNvSpPr>
            <p:nvPr/>
          </p:nvSpPr>
          <p:spPr bwMode="gray">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3" name="Freeform 198"/>
            <p:cNvSpPr>
              <a:spLocks/>
            </p:cNvSpPr>
            <p:nvPr/>
          </p:nvSpPr>
          <p:spPr bwMode="gray">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4" name="Freeform 199"/>
            <p:cNvSpPr>
              <a:spLocks/>
            </p:cNvSpPr>
            <p:nvPr/>
          </p:nvSpPr>
          <p:spPr bwMode="gray">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5" name="Freeform 200"/>
            <p:cNvSpPr>
              <a:spLocks/>
            </p:cNvSpPr>
            <p:nvPr/>
          </p:nvSpPr>
          <p:spPr bwMode="gray">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6" name="Freeform 201"/>
            <p:cNvSpPr>
              <a:spLocks/>
            </p:cNvSpPr>
            <p:nvPr/>
          </p:nvSpPr>
          <p:spPr bwMode="gray">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7" name="Freeform 202"/>
            <p:cNvSpPr>
              <a:spLocks/>
            </p:cNvSpPr>
            <p:nvPr/>
          </p:nvSpPr>
          <p:spPr bwMode="gray">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8" name="Freeform 203"/>
            <p:cNvSpPr>
              <a:spLocks/>
            </p:cNvSpPr>
            <p:nvPr/>
          </p:nvSpPr>
          <p:spPr bwMode="gray">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69" name="Freeform 204"/>
            <p:cNvSpPr>
              <a:spLocks/>
            </p:cNvSpPr>
            <p:nvPr/>
          </p:nvSpPr>
          <p:spPr bwMode="gray">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70" name="Freeform 205"/>
            <p:cNvSpPr>
              <a:spLocks/>
            </p:cNvSpPr>
            <p:nvPr/>
          </p:nvSpPr>
          <p:spPr bwMode="gray">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71" name="Freeform 206"/>
            <p:cNvSpPr>
              <a:spLocks/>
            </p:cNvSpPr>
            <p:nvPr/>
          </p:nvSpPr>
          <p:spPr bwMode="gray">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sp>
          <p:nvSpPr>
            <p:cNvPr id="272" name="Freeform 207"/>
            <p:cNvSpPr>
              <a:spLocks noEditPoints="1"/>
            </p:cNvSpPr>
            <p:nvPr/>
          </p:nvSpPr>
          <p:spPr bwMode="gray">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p:spPr>
          <p:txBody>
            <a:bodyPr vert="horz" wrap="square" lIns="91414" tIns="45706" rIns="91414" bIns="45706" numCol="1" anchor="t" anchorCtr="0" compatLnSpc="1">
              <a:prstTxWarp prst="textNoShape">
                <a:avLst/>
              </a:prstTxWarp>
            </a:bodyPr>
            <a:lstStyle/>
            <a:p>
              <a:pPr defTabSz="914367"/>
              <a:endParaRPr lang="en-US" dirty="0">
                <a:solidFill>
                  <a:srgbClr val="FFFFFF"/>
                </a:solidFill>
              </a:endParaRPr>
            </a:p>
          </p:txBody>
        </p:sp>
      </p:grpSp>
      <p:sp>
        <p:nvSpPr>
          <p:cNvPr id="273" name="Rectangle 272"/>
          <p:cNvSpPr/>
          <p:nvPr/>
        </p:nvSpPr>
        <p:spPr>
          <a:xfrm>
            <a:off x="6069815" y="1945629"/>
            <a:ext cx="1486413" cy="3877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Contoso </a:t>
            </a:r>
            <a: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
            </a:r>
            <a:b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br>
            <a: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virtual </a:t>
            </a: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machine</a:t>
            </a:r>
          </a:p>
        </p:txBody>
      </p:sp>
      <p:sp>
        <p:nvSpPr>
          <p:cNvPr id="274" name="Rectangle 273"/>
          <p:cNvSpPr/>
          <p:nvPr/>
        </p:nvSpPr>
        <p:spPr>
          <a:xfrm>
            <a:off x="7610618" y="1945629"/>
            <a:ext cx="1486413" cy="3877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err="1">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Fabrikam</a:t>
            </a: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 </a:t>
            </a:r>
            <a: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
            </a:r>
            <a:b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br>
            <a:r>
              <a:rPr lang="en-US" sz="1400" spc="-20" dirty="0" smtClean="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virtual </a:t>
            </a: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machine</a:t>
            </a:r>
          </a:p>
        </p:txBody>
      </p:sp>
      <p:pic>
        <p:nvPicPr>
          <p:cNvPr id="317" name="Picture 1947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11452" y="4783022"/>
            <a:ext cx="706866" cy="11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1947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56130" y="5030438"/>
            <a:ext cx="545929" cy="9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1947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0813" y="5030438"/>
            <a:ext cx="545929" cy="9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1947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65496" y="5030438"/>
            <a:ext cx="545929" cy="9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1947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670178" y="5030438"/>
            <a:ext cx="545929" cy="9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TextBox 321"/>
          <p:cNvSpPr txBox="1"/>
          <p:nvPr/>
        </p:nvSpPr>
        <p:spPr>
          <a:xfrm>
            <a:off x="274320" y="3039036"/>
            <a:ext cx="4893644" cy="4093519"/>
          </a:xfrm>
          <a:prstGeom prst="rect">
            <a:avLst/>
          </a:prstGeom>
          <a:noFill/>
        </p:spPr>
        <p:txBody>
          <a:bodyPr wrap="square" lIns="179124" tIns="143301" rIns="179124" bIns="143301" rtlCol="0">
            <a:spAutoFit/>
          </a:bodyPr>
          <a:lstStyle/>
          <a:p>
            <a:pPr marL="0" lvl="1" defTabSz="913235" fontAlgn="base">
              <a:lnSpc>
                <a:spcPct val="90000"/>
              </a:lnSpc>
              <a:spcBef>
                <a:spcPts val="2400"/>
              </a:spcBef>
              <a:spcAft>
                <a:spcPct val="0"/>
              </a:spcAft>
            </a:pP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Onboard customer networks </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
            </a:r>
            <a:b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b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a:t>
            </a: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with overlapped addresses</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a:t>
            </a:r>
            <a:endPar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endParaRPr>
          </a:p>
          <a:p>
            <a:pPr marL="0" lvl="1" defTabSz="913235" fontAlgn="base">
              <a:lnSpc>
                <a:spcPct val="90000"/>
              </a:lnSpc>
              <a:spcBef>
                <a:spcPts val="2400"/>
              </a:spcBef>
              <a:spcAft>
                <a:spcPct val="0"/>
              </a:spcAft>
            </a:pP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Live migrate VMs across </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
            </a:r>
            <a:b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b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subnets </a:t>
            </a: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without touching </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
            </a:r>
            <a:b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b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the </a:t>
            </a: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physical </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network</a:t>
            </a:r>
            <a:endPar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endParaRPr>
          </a:p>
          <a:p>
            <a:pPr marL="0" lvl="1" defTabSz="913235" fontAlgn="base">
              <a:lnSpc>
                <a:spcPct val="90000"/>
              </a:lnSpc>
              <a:spcBef>
                <a:spcPts val="2400"/>
              </a:spcBef>
              <a:spcAft>
                <a:spcPct val="0"/>
              </a:spcAft>
            </a:pP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Support network isolation </a:t>
            </a: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
            </a:r>
            <a:b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br>
            <a:r>
              <a:rPr lang="en-US" sz="2600" dirty="0" smtClean="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across </a:t>
            </a:r>
            <a:r>
              <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rPr>
              <a:t>millions of tenants</a:t>
            </a:r>
          </a:p>
          <a:p>
            <a:pPr marL="0" lvl="1" defTabSz="913235" fontAlgn="base">
              <a:lnSpc>
                <a:spcPct val="90000"/>
              </a:lnSpc>
              <a:spcBef>
                <a:spcPts val="2400"/>
              </a:spcBef>
              <a:spcAft>
                <a:spcPct val="0"/>
              </a:spcAft>
            </a:pPr>
            <a:endParaRPr lang="en-US" sz="2600" dirty="0">
              <a:gradFill>
                <a:gsLst>
                  <a:gs pos="12821">
                    <a:schemeClr val="accent1"/>
                  </a:gs>
                  <a:gs pos="39000">
                    <a:schemeClr val="accent1"/>
                  </a:gs>
                </a:gsLst>
                <a:lin ang="5400000" scaled="0"/>
              </a:gradFill>
              <a:latin typeface="Segoe UI Semilight" panose="020B0402040204020203" pitchFamily="34" charset="0"/>
              <a:cs typeface="Segoe UI Semilight" panose="020B0402040204020203" pitchFamily="34" charset="0"/>
            </a:endParaRPr>
          </a:p>
        </p:txBody>
      </p:sp>
      <p:cxnSp>
        <p:nvCxnSpPr>
          <p:cNvPr id="362" name="Straight Connector 361"/>
          <p:cNvCxnSpPr/>
          <p:nvPr/>
        </p:nvCxnSpPr>
        <p:spPr>
          <a:xfrm flipV="1">
            <a:off x="6810097" y="3567113"/>
            <a:ext cx="0" cy="270640"/>
          </a:xfrm>
          <a:prstGeom prst="line">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V="1">
            <a:off x="8246405" y="3567113"/>
            <a:ext cx="0" cy="270640"/>
          </a:xfrm>
          <a:prstGeom prst="line">
            <a:avLst/>
          </a:prstGeom>
          <a:ln w="381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166521" y="2161024"/>
            <a:ext cx="3078039" cy="1676729"/>
            <a:chOff x="8988721" y="2161024"/>
            <a:chExt cx="3078039" cy="1676729"/>
          </a:xfrm>
        </p:grpSpPr>
        <p:pic>
          <p:nvPicPr>
            <p:cNvPr id="283" name="Picture 282" descr="Untitled-1.pn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2000"/>
                      </a14:imgEffect>
                    </a14:imgLayer>
                  </a14:imgProps>
                </a:ext>
                <a:ext uri="{28A0092B-C50C-407E-A947-70E740481C1C}">
                  <a14:useLocalDpi xmlns:a14="http://schemas.microsoft.com/office/drawing/2010/main" val="0"/>
                </a:ext>
              </a:extLst>
            </a:blip>
            <a:stretch>
              <a:fillRect/>
            </a:stretch>
          </p:blipFill>
          <p:spPr>
            <a:xfrm>
              <a:off x="9033081" y="2472189"/>
              <a:ext cx="1383081" cy="920473"/>
            </a:xfrm>
            <a:prstGeom prst="rect">
              <a:avLst/>
            </a:prstGeom>
          </p:spPr>
        </p:pic>
        <p:pic>
          <p:nvPicPr>
            <p:cNvPr id="284" name="Picture 283" descr="Untitled-1.pn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2000"/>
                      </a14:imgEffect>
                    </a14:imgLayer>
                  </a14:imgProps>
                </a:ext>
                <a:ext uri="{28A0092B-C50C-407E-A947-70E740481C1C}">
                  <a14:useLocalDpi xmlns:a14="http://schemas.microsoft.com/office/drawing/2010/main" val="0"/>
                </a:ext>
              </a:extLst>
            </a:blip>
            <a:stretch>
              <a:fillRect/>
            </a:stretch>
          </p:blipFill>
          <p:spPr>
            <a:xfrm flipH="1">
              <a:off x="10683679" y="2472189"/>
              <a:ext cx="1383081" cy="920473"/>
            </a:xfrm>
            <a:prstGeom prst="rect">
              <a:avLst/>
            </a:prstGeom>
          </p:spPr>
        </p:pic>
        <p:sp>
          <p:nvSpPr>
            <p:cNvPr id="285" name="Rectangle 284"/>
            <p:cNvSpPr/>
            <p:nvPr/>
          </p:nvSpPr>
          <p:spPr>
            <a:xfrm>
              <a:off x="8988721" y="2161024"/>
              <a:ext cx="1486414" cy="1938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Contoso network</a:t>
              </a:r>
            </a:p>
          </p:txBody>
        </p:sp>
        <p:sp>
          <p:nvSpPr>
            <p:cNvPr id="286" name="Rectangle 285"/>
            <p:cNvSpPr/>
            <p:nvPr/>
          </p:nvSpPr>
          <p:spPr>
            <a:xfrm>
              <a:off x="10572475" y="2161024"/>
              <a:ext cx="1486414" cy="1938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3446" fontAlgn="base">
                <a:lnSpc>
                  <a:spcPct val="90000"/>
                </a:lnSpc>
                <a:spcBef>
                  <a:spcPct val="0"/>
                </a:spcBef>
                <a:spcAft>
                  <a:spcPct val="0"/>
                </a:spcAft>
              </a:pPr>
              <a:r>
                <a:rPr lang="en-US" sz="14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rPr>
                <a:t>Fabrikam network</a:t>
              </a:r>
            </a:p>
          </p:txBody>
        </p:sp>
        <p:cxnSp>
          <p:nvCxnSpPr>
            <p:cNvPr id="287" name="Straight Connector 286"/>
            <p:cNvCxnSpPr/>
            <p:nvPr/>
          </p:nvCxnSpPr>
          <p:spPr>
            <a:xfrm>
              <a:off x="9110237" y="3080997"/>
              <a:ext cx="1141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9301916" y="2906284"/>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9406749" y="3082317"/>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9563096" y="2906284"/>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9682423" y="3082317"/>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9958098" y="3082317"/>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10085456" y="2906284"/>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9824276" y="2906284"/>
              <a:ext cx="0" cy="174714"/>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5" name="Oval 294"/>
            <p:cNvSpPr/>
            <p:nvPr/>
          </p:nvSpPr>
          <p:spPr bwMode="auto">
            <a:xfrm>
              <a:off x="9210564" y="2835182"/>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296" name="Oval 295"/>
            <p:cNvSpPr/>
            <p:nvPr/>
          </p:nvSpPr>
          <p:spPr bwMode="auto">
            <a:xfrm>
              <a:off x="9472894" y="2835182"/>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297" name="Oval 296"/>
            <p:cNvSpPr/>
            <p:nvPr/>
          </p:nvSpPr>
          <p:spPr bwMode="auto">
            <a:xfrm>
              <a:off x="9735224" y="2835182"/>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298" name="Oval 297"/>
            <p:cNvSpPr/>
            <p:nvPr/>
          </p:nvSpPr>
          <p:spPr bwMode="auto">
            <a:xfrm>
              <a:off x="9997555" y="2835182"/>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299" name="Oval 298"/>
            <p:cNvSpPr/>
            <p:nvPr/>
          </p:nvSpPr>
          <p:spPr bwMode="auto">
            <a:xfrm>
              <a:off x="9308233" y="3152560"/>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00" name="Oval 299"/>
            <p:cNvSpPr/>
            <p:nvPr/>
          </p:nvSpPr>
          <p:spPr bwMode="auto">
            <a:xfrm>
              <a:off x="9591950" y="3152560"/>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01" name="Oval 300"/>
            <p:cNvSpPr/>
            <p:nvPr/>
          </p:nvSpPr>
          <p:spPr bwMode="auto">
            <a:xfrm>
              <a:off x="9875668" y="3152560"/>
              <a:ext cx="175803" cy="1758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cxnSp>
          <p:nvCxnSpPr>
            <p:cNvPr id="302" name="Straight Connector 301"/>
            <p:cNvCxnSpPr/>
            <p:nvPr/>
          </p:nvCxnSpPr>
          <p:spPr>
            <a:xfrm>
              <a:off x="10789771" y="3080997"/>
              <a:ext cx="1141513" cy="0"/>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3" name="Straight Connector 302"/>
            <p:cNvCxnSpPr/>
            <p:nvPr/>
          </p:nvCxnSpPr>
          <p:spPr>
            <a:xfrm>
              <a:off x="11005259" y="2906284"/>
              <a:ext cx="0" cy="174714"/>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4" name="Straight Connector 303"/>
            <p:cNvCxnSpPr>
              <a:endCxn id="314" idx="0"/>
            </p:cNvCxnSpPr>
            <p:nvPr/>
          </p:nvCxnSpPr>
          <p:spPr>
            <a:xfrm flipH="1">
              <a:off x="11099478" y="3075174"/>
              <a:ext cx="1090" cy="58959"/>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5" name="Straight Connector 304"/>
            <p:cNvCxnSpPr>
              <a:stCxn id="311" idx="4"/>
            </p:cNvCxnSpPr>
            <p:nvPr/>
          </p:nvCxnSpPr>
          <p:spPr>
            <a:xfrm>
              <a:off x="11264139" y="3019189"/>
              <a:ext cx="1339" cy="61809"/>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6" name="Straight Connector 305"/>
            <p:cNvCxnSpPr>
              <a:endCxn id="315" idx="0"/>
            </p:cNvCxnSpPr>
            <p:nvPr/>
          </p:nvCxnSpPr>
          <p:spPr>
            <a:xfrm flipH="1">
              <a:off x="11390467" y="3076575"/>
              <a:ext cx="1435" cy="57558"/>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7" name="Straight Connector 306"/>
            <p:cNvCxnSpPr/>
            <p:nvPr/>
          </p:nvCxnSpPr>
          <p:spPr>
            <a:xfrm>
              <a:off x="11670931" y="3075174"/>
              <a:ext cx="0" cy="174714"/>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8" name="Straight Connector 307"/>
            <p:cNvCxnSpPr/>
            <p:nvPr/>
          </p:nvCxnSpPr>
          <p:spPr>
            <a:xfrm>
              <a:off x="11788799" y="2906284"/>
              <a:ext cx="0" cy="174714"/>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cxnSp>
          <p:nvCxnSpPr>
            <p:cNvPr id="309" name="Straight Connector 308"/>
            <p:cNvCxnSpPr>
              <a:stCxn id="312" idx="4"/>
            </p:cNvCxnSpPr>
            <p:nvPr/>
          </p:nvCxnSpPr>
          <p:spPr>
            <a:xfrm>
              <a:off x="11526469" y="3019189"/>
              <a:ext cx="1162" cy="62756"/>
            </a:xfrm>
            <a:prstGeom prst="line">
              <a:avLst/>
            </a:prstGeom>
            <a:solidFill>
              <a:schemeClr val="tx1">
                <a:lumMod val="65000"/>
              </a:schemeClr>
            </a:solidFill>
            <a:ln>
              <a:solidFill>
                <a:schemeClr val="tx1"/>
              </a:solidFill>
              <a:headEnd type="none" w="med" len="med"/>
              <a:tailEnd type="none" w="med" len="med"/>
            </a:ln>
            <a:effectLst/>
            <a:scene3d>
              <a:camera prst="orthographicFront"/>
              <a:lightRig rig="threePt" dir="t">
                <a:rot lat="0" lon="0" rev="1200000"/>
              </a:lightRig>
            </a:scene3d>
            <a:sp3d/>
          </p:spPr>
        </p:cxnSp>
        <p:sp>
          <p:nvSpPr>
            <p:cNvPr id="310" name="Oval 309"/>
            <p:cNvSpPr/>
            <p:nvPr/>
          </p:nvSpPr>
          <p:spPr bwMode="auto">
            <a:xfrm>
              <a:off x="10913907" y="2843386"/>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1" name="Oval 310"/>
            <p:cNvSpPr/>
            <p:nvPr/>
          </p:nvSpPr>
          <p:spPr bwMode="auto">
            <a:xfrm>
              <a:off x="11176237" y="2843386"/>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2" name="Oval 311"/>
            <p:cNvSpPr/>
            <p:nvPr/>
          </p:nvSpPr>
          <p:spPr bwMode="auto">
            <a:xfrm>
              <a:off x="11438567" y="2843386"/>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3" name="Oval 312"/>
            <p:cNvSpPr/>
            <p:nvPr/>
          </p:nvSpPr>
          <p:spPr bwMode="auto">
            <a:xfrm>
              <a:off x="11700898" y="2843386"/>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4" name="Oval 313"/>
            <p:cNvSpPr/>
            <p:nvPr/>
          </p:nvSpPr>
          <p:spPr bwMode="auto">
            <a:xfrm>
              <a:off x="11011576" y="3134133"/>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5" name="Oval 314"/>
            <p:cNvSpPr/>
            <p:nvPr/>
          </p:nvSpPr>
          <p:spPr bwMode="auto">
            <a:xfrm>
              <a:off x="11302565" y="3134133"/>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sp>
          <p:nvSpPr>
            <p:cNvPr id="316" name="Oval 315"/>
            <p:cNvSpPr/>
            <p:nvPr/>
          </p:nvSpPr>
          <p:spPr bwMode="auto">
            <a:xfrm>
              <a:off x="11582025" y="3134133"/>
              <a:ext cx="175803" cy="175803"/>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lnSpc>
                  <a:spcPct val="90000"/>
                </a:lnSpc>
                <a:spcBef>
                  <a:spcPct val="0"/>
                </a:spcBef>
                <a:spcAft>
                  <a:spcPct val="0"/>
                </a:spcAft>
              </a:pPr>
              <a:endParaRPr lang="en-US" sz="2000" spc="-50" dirty="0">
                <a:gradFill>
                  <a:gsLst>
                    <a:gs pos="0">
                      <a:srgbClr val="505050"/>
                    </a:gs>
                    <a:gs pos="100000">
                      <a:srgbClr val="505050"/>
                    </a:gs>
                  </a:gsLst>
                  <a:lin ang="5400000" scaled="0"/>
                </a:gradFill>
              </a:endParaRPr>
            </a:p>
          </p:txBody>
        </p:sp>
        <p:cxnSp>
          <p:nvCxnSpPr>
            <p:cNvPr id="364" name="Straight Connector 363"/>
            <p:cNvCxnSpPr/>
            <p:nvPr/>
          </p:nvCxnSpPr>
          <p:spPr>
            <a:xfrm flipV="1">
              <a:off x="9724621" y="3567113"/>
              <a:ext cx="0" cy="270640"/>
            </a:xfrm>
            <a:prstGeom prst="line">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11375219" y="3567113"/>
              <a:ext cx="0" cy="270640"/>
            </a:xfrm>
            <a:prstGeom prst="line">
              <a:avLst/>
            </a:prstGeom>
            <a:ln w="381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366" name="Straight Connector 365"/>
          <p:cNvCxnSpPr/>
          <p:nvPr/>
        </p:nvCxnSpPr>
        <p:spPr>
          <a:xfrm flipV="1">
            <a:off x="6810097" y="4319588"/>
            <a:ext cx="0" cy="270640"/>
          </a:xfrm>
          <a:prstGeom prst="line">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V="1">
            <a:off x="8246405" y="4319588"/>
            <a:ext cx="0" cy="270640"/>
          </a:xfrm>
          <a:prstGeom prst="line">
            <a:avLst/>
          </a:prstGeom>
          <a:ln w="381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V="1">
            <a:off x="9902421" y="4319588"/>
            <a:ext cx="0" cy="270640"/>
          </a:xfrm>
          <a:prstGeom prst="line">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V="1">
            <a:off x="11553019" y="4319588"/>
            <a:ext cx="0" cy="270640"/>
          </a:xfrm>
          <a:prstGeom prst="line">
            <a:avLst/>
          </a:prstGeom>
          <a:ln w="381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4322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fade">
                                      <p:cBhvr>
                                        <p:cTn id="13" dur="500"/>
                                        <p:tgtEl>
                                          <p:spTgt spid="167"/>
                                        </p:tgtEl>
                                      </p:cBhvr>
                                    </p:animEffect>
                                  </p:childTnLst>
                                </p:cTn>
                              </p:par>
                              <p:par>
                                <p:cTn id="14" presetID="10" presetClass="entr" presetSubtype="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Effect transition="in" filter="fade">
                                      <p:cBhvr>
                                        <p:cTn id="16" dur="500"/>
                                        <p:tgtEl>
                                          <p:spTgt spid="168"/>
                                        </p:tgtEl>
                                      </p:cBhvr>
                                    </p:animEffect>
                                  </p:childTnLst>
                                </p:cTn>
                              </p:par>
                              <p:par>
                                <p:cTn id="17" presetID="10" presetClass="entr" presetSubtype="0" fill="hold" nodeType="with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500"/>
                                        <p:tgtEl>
                                          <p:spTgt spid="177"/>
                                        </p:tgtEl>
                                      </p:cBhvr>
                                    </p:animEffect>
                                  </p:childTnLst>
                                </p:cTn>
                              </p:par>
                              <p:par>
                                <p:cTn id="20" presetID="10"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3"/>
                                        </p:tgtEl>
                                        <p:attrNameLst>
                                          <p:attrName>style.visibility</p:attrName>
                                        </p:attrNameLst>
                                      </p:cBhvr>
                                      <p:to>
                                        <p:strVal val="visible"/>
                                      </p:to>
                                    </p:set>
                                    <p:animEffect transition="in" filter="fade">
                                      <p:cBhvr>
                                        <p:cTn id="25" dur="500"/>
                                        <p:tgtEl>
                                          <p:spTgt spid="2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animEffect transition="in" filter="fade">
                                      <p:cBhvr>
                                        <p:cTn id="28" dur="500"/>
                                        <p:tgtEl>
                                          <p:spTgt spid="274"/>
                                        </p:tgtEl>
                                      </p:cBhvr>
                                    </p:animEffect>
                                  </p:childTnLst>
                                </p:cTn>
                              </p:par>
                              <p:par>
                                <p:cTn id="29" presetID="10" presetClass="entr" presetSubtype="0" fill="hold" nodeType="withEffect">
                                  <p:stCondLst>
                                    <p:cond delay="0"/>
                                  </p:stCondLst>
                                  <p:childTnLst>
                                    <p:set>
                                      <p:cBhvr>
                                        <p:cTn id="30" dur="1" fill="hold">
                                          <p:stCondLst>
                                            <p:cond delay="0"/>
                                          </p:stCondLst>
                                        </p:cTn>
                                        <p:tgtEl>
                                          <p:spTgt spid="317"/>
                                        </p:tgtEl>
                                        <p:attrNameLst>
                                          <p:attrName>style.visibility</p:attrName>
                                        </p:attrNameLst>
                                      </p:cBhvr>
                                      <p:to>
                                        <p:strVal val="visible"/>
                                      </p:to>
                                    </p:set>
                                    <p:animEffect transition="in" filter="fade">
                                      <p:cBhvr>
                                        <p:cTn id="31" dur="500"/>
                                        <p:tgtEl>
                                          <p:spTgt spid="317"/>
                                        </p:tgtEl>
                                      </p:cBhvr>
                                    </p:animEffect>
                                  </p:childTnLst>
                                </p:cTn>
                              </p:par>
                              <p:par>
                                <p:cTn id="32" presetID="10" presetClass="entr" presetSubtype="0" fill="hold" nodeType="withEffect">
                                  <p:stCondLst>
                                    <p:cond delay="0"/>
                                  </p:stCondLst>
                                  <p:childTnLst>
                                    <p:set>
                                      <p:cBhvr>
                                        <p:cTn id="33" dur="1" fill="hold">
                                          <p:stCondLst>
                                            <p:cond delay="0"/>
                                          </p:stCondLst>
                                        </p:cTn>
                                        <p:tgtEl>
                                          <p:spTgt spid="318"/>
                                        </p:tgtEl>
                                        <p:attrNameLst>
                                          <p:attrName>style.visibility</p:attrName>
                                        </p:attrNameLst>
                                      </p:cBhvr>
                                      <p:to>
                                        <p:strVal val="visible"/>
                                      </p:to>
                                    </p:set>
                                    <p:animEffect transition="in" filter="fade">
                                      <p:cBhvr>
                                        <p:cTn id="34" dur="500"/>
                                        <p:tgtEl>
                                          <p:spTgt spid="318"/>
                                        </p:tgtEl>
                                      </p:cBhvr>
                                    </p:animEffect>
                                  </p:childTnLst>
                                </p:cTn>
                              </p:par>
                              <p:par>
                                <p:cTn id="35" presetID="10" presetClass="entr" presetSubtype="0" fill="hold" nodeType="withEffect">
                                  <p:stCondLst>
                                    <p:cond delay="0"/>
                                  </p:stCondLst>
                                  <p:childTnLst>
                                    <p:set>
                                      <p:cBhvr>
                                        <p:cTn id="36" dur="1" fill="hold">
                                          <p:stCondLst>
                                            <p:cond delay="0"/>
                                          </p:stCondLst>
                                        </p:cTn>
                                        <p:tgtEl>
                                          <p:spTgt spid="319"/>
                                        </p:tgtEl>
                                        <p:attrNameLst>
                                          <p:attrName>style.visibility</p:attrName>
                                        </p:attrNameLst>
                                      </p:cBhvr>
                                      <p:to>
                                        <p:strVal val="visible"/>
                                      </p:to>
                                    </p:set>
                                    <p:animEffect transition="in" filter="fade">
                                      <p:cBhvr>
                                        <p:cTn id="37" dur="500"/>
                                        <p:tgtEl>
                                          <p:spTgt spid="319"/>
                                        </p:tgtEl>
                                      </p:cBhvr>
                                    </p:animEffect>
                                  </p:childTnLst>
                                </p:cTn>
                              </p:par>
                              <p:par>
                                <p:cTn id="38" presetID="10" presetClass="entr" presetSubtype="0" fill="hold" nodeType="withEffect">
                                  <p:stCondLst>
                                    <p:cond delay="0"/>
                                  </p:stCondLst>
                                  <p:childTnLst>
                                    <p:set>
                                      <p:cBhvr>
                                        <p:cTn id="39" dur="1" fill="hold">
                                          <p:stCondLst>
                                            <p:cond delay="0"/>
                                          </p:stCondLst>
                                        </p:cTn>
                                        <p:tgtEl>
                                          <p:spTgt spid="320"/>
                                        </p:tgtEl>
                                        <p:attrNameLst>
                                          <p:attrName>style.visibility</p:attrName>
                                        </p:attrNameLst>
                                      </p:cBhvr>
                                      <p:to>
                                        <p:strVal val="visible"/>
                                      </p:to>
                                    </p:set>
                                    <p:animEffect transition="in" filter="fade">
                                      <p:cBhvr>
                                        <p:cTn id="40" dur="500"/>
                                        <p:tgtEl>
                                          <p:spTgt spid="320"/>
                                        </p:tgtEl>
                                      </p:cBhvr>
                                    </p:animEffect>
                                  </p:childTnLst>
                                </p:cTn>
                              </p:par>
                              <p:par>
                                <p:cTn id="41" presetID="10" presetClass="entr" presetSubtype="0" fill="hold" nodeType="withEffect">
                                  <p:stCondLst>
                                    <p:cond delay="0"/>
                                  </p:stCondLst>
                                  <p:childTnLst>
                                    <p:set>
                                      <p:cBhvr>
                                        <p:cTn id="42" dur="1" fill="hold">
                                          <p:stCondLst>
                                            <p:cond delay="0"/>
                                          </p:stCondLst>
                                        </p:cTn>
                                        <p:tgtEl>
                                          <p:spTgt spid="321"/>
                                        </p:tgtEl>
                                        <p:attrNameLst>
                                          <p:attrName>style.visibility</p:attrName>
                                        </p:attrNameLst>
                                      </p:cBhvr>
                                      <p:to>
                                        <p:strVal val="visible"/>
                                      </p:to>
                                    </p:set>
                                    <p:animEffect transition="in" filter="fade">
                                      <p:cBhvr>
                                        <p:cTn id="43" dur="500"/>
                                        <p:tgtEl>
                                          <p:spTgt spid="321"/>
                                        </p:tgtEl>
                                      </p:cBhvr>
                                    </p:animEffect>
                                  </p:childTnLst>
                                </p:cTn>
                              </p:par>
                              <p:par>
                                <p:cTn id="44" presetID="10" presetClass="entr" presetSubtype="0" fill="hold" nodeType="withEffect">
                                  <p:stCondLst>
                                    <p:cond delay="0"/>
                                  </p:stCondLst>
                                  <p:childTnLst>
                                    <p:set>
                                      <p:cBhvr>
                                        <p:cTn id="45" dur="1" fill="hold">
                                          <p:stCondLst>
                                            <p:cond delay="0"/>
                                          </p:stCondLst>
                                        </p:cTn>
                                        <p:tgtEl>
                                          <p:spTgt spid="362"/>
                                        </p:tgtEl>
                                        <p:attrNameLst>
                                          <p:attrName>style.visibility</p:attrName>
                                        </p:attrNameLst>
                                      </p:cBhvr>
                                      <p:to>
                                        <p:strVal val="visible"/>
                                      </p:to>
                                    </p:set>
                                    <p:animEffect transition="in" filter="fade">
                                      <p:cBhvr>
                                        <p:cTn id="46" dur="500"/>
                                        <p:tgtEl>
                                          <p:spTgt spid="362"/>
                                        </p:tgtEl>
                                      </p:cBhvr>
                                    </p:animEffect>
                                  </p:childTnLst>
                                </p:cTn>
                              </p:par>
                              <p:par>
                                <p:cTn id="47" presetID="10" presetClass="entr" presetSubtype="0" fill="hold" nodeType="withEffect">
                                  <p:stCondLst>
                                    <p:cond delay="0"/>
                                  </p:stCondLst>
                                  <p:childTnLst>
                                    <p:set>
                                      <p:cBhvr>
                                        <p:cTn id="48" dur="1" fill="hold">
                                          <p:stCondLst>
                                            <p:cond delay="0"/>
                                          </p:stCondLst>
                                        </p:cTn>
                                        <p:tgtEl>
                                          <p:spTgt spid="363"/>
                                        </p:tgtEl>
                                        <p:attrNameLst>
                                          <p:attrName>style.visibility</p:attrName>
                                        </p:attrNameLst>
                                      </p:cBhvr>
                                      <p:to>
                                        <p:strVal val="visible"/>
                                      </p:to>
                                    </p:set>
                                    <p:animEffect transition="in" filter="fade">
                                      <p:cBhvr>
                                        <p:cTn id="49" dur="500"/>
                                        <p:tgtEl>
                                          <p:spTgt spid="363"/>
                                        </p:tgtEl>
                                      </p:cBhvr>
                                    </p:animEffect>
                                  </p:childTnLst>
                                </p:cTn>
                              </p:par>
                              <p:par>
                                <p:cTn id="50" presetID="10" presetClass="entr" presetSubtype="0" fill="hold" nodeType="withEffect">
                                  <p:stCondLst>
                                    <p:cond delay="0"/>
                                  </p:stCondLst>
                                  <p:childTnLst>
                                    <p:set>
                                      <p:cBhvr>
                                        <p:cTn id="51" dur="1" fill="hold">
                                          <p:stCondLst>
                                            <p:cond delay="0"/>
                                          </p:stCondLst>
                                        </p:cTn>
                                        <p:tgtEl>
                                          <p:spTgt spid="366"/>
                                        </p:tgtEl>
                                        <p:attrNameLst>
                                          <p:attrName>style.visibility</p:attrName>
                                        </p:attrNameLst>
                                      </p:cBhvr>
                                      <p:to>
                                        <p:strVal val="visible"/>
                                      </p:to>
                                    </p:set>
                                    <p:animEffect transition="in" filter="fade">
                                      <p:cBhvr>
                                        <p:cTn id="52" dur="500"/>
                                        <p:tgtEl>
                                          <p:spTgt spid="366"/>
                                        </p:tgtEl>
                                      </p:cBhvr>
                                    </p:animEffect>
                                  </p:childTnLst>
                                </p:cTn>
                              </p:par>
                              <p:par>
                                <p:cTn id="53" presetID="10" presetClass="entr" presetSubtype="0" fill="hold" nodeType="withEffect">
                                  <p:stCondLst>
                                    <p:cond delay="0"/>
                                  </p:stCondLst>
                                  <p:childTnLst>
                                    <p:set>
                                      <p:cBhvr>
                                        <p:cTn id="54" dur="1" fill="hold">
                                          <p:stCondLst>
                                            <p:cond delay="0"/>
                                          </p:stCondLst>
                                        </p:cTn>
                                        <p:tgtEl>
                                          <p:spTgt spid="367"/>
                                        </p:tgtEl>
                                        <p:attrNameLst>
                                          <p:attrName>style.visibility</p:attrName>
                                        </p:attrNameLst>
                                      </p:cBhvr>
                                      <p:to>
                                        <p:strVal val="visible"/>
                                      </p:to>
                                    </p:set>
                                    <p:animEffect transition="in" filter="fade">
                                      <p:cBhvr>
                                        <p:cTn id="55" dur="500"/>
                                        <p:tgtEl>
                                          <p:spTgt spid="367"/>
                                        </p:tgtEl>
                                      </p:cBhvr>
                                    </p:animEffect>
                                  </p:childTnLst>
                                </p:cTn>
                              </p:par>
                              <p:par>
                                <p:cTn id="56" presetID="10" presetClass="entr" presetSubtype="0" fill="hold" nodeType="withEffect">
                                  <p:stCondLst>
                                    <p:cond delay="0"/>
                                  </p:stCondLst>
                                  <p:childTnLst>
                                    <p:set>
                                      <p:cBhvr>
                                        <p:cTn id="57" dur="1" fill="hold">
                                          <p:stCondLst>
                                            <p:cond delay="0"/>
                                          </p:stCondLst>
                                        </p:cTn>
                                        <p:tgtEl>
                                          <p:spTgt spid="368"/>
                                        </p:tgtEl>
                                        <p:attrNameLst>
                                          <p:attrName>style.visibility</p:attrName>
                                        </p:attrNameLst>
                                      </p:cBhvr>
                                      <p:to>
                                        <p:strVal val="visible"/>
                                      </p:to>
                                    </p:set>
                                    <p:animEffect transition="in" filter="fade">
                                      <p:cBhvr>
                                        <p:cTn id="58" dur="500"/>
                                        <p:tgtEl>
                                          <p:spTgt spid="368"/>
                                        </p:tgtEl>
                                      </p:cBhvr>
                                    </p:animEffect>
                                  </p:childTnLst>
                                </p:cTn>
                              </p:par>
                              <p:par>
                                <p:cTn id="59" presetID="10" presetClass="entr" presetSubtype="0" fill="hold" nodeType="withEffect">
                                  <p:stCondLst>
                                    <p:cond delay="0"/>
                                  </p:stCondLst>
                                  <p:childTnLst>
                                    <p:set>
                                      <p:cBhvr>
                                        <p:cTn id="60" dur="1" fill="hold">
                                          <p:stCondLst>
                                            <p:cond delay="0"/>
                                          </p:stCondLst>
                                        </p:cTn>
                                        <p:tgtEl>
                                          <p:spTgt spid="369"/>
                                        </p:tgtEl>
                                        <p:attrNameLst>
                                          <p:attrName>style.visibility</p:attrName>
                                        </p:attrNameLst>
                                      </p:cBhvr>
                                      <p:to>
                                        <p:strVal val="visible"/>
                                      </p:to>
                                    </p:set>
                                    <p:animEffect transition="in" filter="fade">
                                      <p:cBhvr>
                                        <p:cTn id="61" dur="500"/>
                                        <p:tgtEl>
                                          <p:spTgt spid="369"/>
                                        </p:tgtEl>
                                      </p:cBhvr>
                                    </p:animEffect>
                                  </p:childTnLst>
                                </p:cTn>
                              </p:par>
                              <p:par>
                                <p:cTn id="62" presetID="16" presetClass="entr" presetSubtype="37" fill="hold" grpId="0" nodeType="withEffect">
                                  <p:stCondLst>
                                    <p:cond delay="250"/>
                                  </p:stCondLst>
                                  <p:childTnLst>
                                    <p:set>
                                      <p:cBhvr>
                                        <p:cTn id="63" dur="1" fill="hold">
                                          <p:stCondLst>
                                            <p:cond delay="0"/>
                                          </p:stCondLst>
                                        </p:cTn>
                                        <p:tgtEl>
                                          <p:spTgt spid="176"/>
                                        </p:tgtEl>
                                        <p:attrNameLst>
                                          <p:attrName>style.visibility</p:attrName>
                                        </p:attrNameLst>
                                      </p:cBhvr>
                                      <p:to>
                                        <p:strVal val="visible"/>
                                      </p:to>
                                    </p:set>
                                    <p:animEffect transition="in" filter="barn(outVertical)">
                                      <p:cBhvr>
                                        <p:cTn id="64" dur="500"/>
                                        <p:tgtEl>
                                          <p:spTgt spid="17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3" grpId="0"/>
      <p:bldP spid="167" grpId="0"/>
      <p:bldP spid="176" grpId="0" animBg="1"/>
      <p:bldP spid="273" grpId="0"/>
      <p:bldP spid="2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4122057"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3"/>
          <a:srcRect l="510" t="1068" r="904" b="24"/>
          <a:stretch/>
        </p:blipFill>
        <p:spPr>
          <a:xfrm>
            <a:off x="4703525" y="601662"/>
            <a:ext cx="7386875" cy="5791200"/>
          </a:xfrm>
          <a:prstGeom prst="rect">
            <a:avLst/>
          </a:prstGeom>
        </p:spPr>
      </p:pic>
      <p:sp>
        <p:nvSpPr>
          <p:cNvPr id="5" name="Title 4"/>
          <p:cNvSpPr>
            <a:spLocks noGrp="1"/>
          </p:cNvSpPr>
          <p:nvPr>
            <p:ph type="title"/>
          </p:nvPr>
        </p:nvSpPr>
        <p:spPr/>
        <p:txBody>
          <a:bodyPr/>
          <a:lstStyle/>
          <a:p>
            <a:r>
              <a:rPr lang="en-US" sz="4400" dirty="0"/>
              <a:t>Delivering </a:t>
            </a:r>
            <a:br>
              <a:rPr lang="en-US" sz="4400" dirty="0"/>
            </a:br>
            <a:r>
              <a:rPr lang="en-US" sz="4400" dirty="0"/>
              <a:t>networking </a:t>
            </a:r>
            <a:br>
              <a:rPr lang="en-US" sz="4400" dirty="0"/>
            </a:br>
            <a:r>
              <a:rPr lang="en-US" sz="4400" dirty="0"/>
              <a:t>without </a:t>
            </a:r>
            <a:br>
              <a:rPr lang="en-US" sz="4400" dirty="0"/>
            </a:br>
            <a:r>
              <a:rPr lang="en-US" sz="4400" dirty="0"/>
              <a:t>boundaries </a:t>
            </a:r>
          </a:p>
        </p:txBody>
      </p:sp>
    </p:spTree>
    <p:extLst>
      <p:ext uri="{BB962C8B-B14F-4D97-AF65-F5344CB8AC3E}">
        <p14:creationId xmlns:p14="http://schemas.microsoft.com/office/powerpoint/2010/main" val="2613883551"/>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750" fill="hold"/>
                                        <p:tgtEl>
                                          <p:spTgt spid="2"/>
                                        </p:tgtEl>
                                        <p:attrNameLst>
                                          <p:attrName>style.color</p:attrName>
                                        </p:attrNameLst>
                                      </p:cBhvr>
                                      <p:to>
                                        <a:schemeClr val="accent1"/>
                                      </p:to>
                                    </p:animClr>
                                    <p:animClr clrSpc="rgb" dir="cw">
                                      <p:cBhvr>
                                        <p:cTn id="7" dur="750" fill="hold"/>
                                        <p:tgtEl>
                                          <p:spTgt spid="2"/>
                                        </p:tgtEl>
                                        <p:attrNameLst>
                                          <p:attrName>fillcolor</p:attrName>
                                        </p:attrNameLst>
                                      </p:cBhvr>
                                      <p:to>
                                        <a:schemeClr val="accent1"/>
                                      </p:to>
                                    </p:animClr>
                                    <p:set>
                                      <p:cBhvr>
                                        <p:cTn id="8" dur="750" fill="hold"/>
                                        <p:tgtEl>
                                          <p:spTgt spid="2"/>
                                        </p:tgtEl>
                                        <p:attrNameLst>
                                          <p:attrName>fill.type</p:attrName>
                                        </p:attrNameLst>
                                      </p:cBhvr>
                                      <p:to>
                                        <p:strVal val="solid"/>
                                      </p:to>
                                    </p:set>
                                    <p:set>
                                      <p:cBhvr>
                                        <p:cTn id="9" dur="75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8"/>
          <p:cNvSpPr>
            <a:spLocks noEditPoints="1"/>
          </p:cNvSpPr>
          <p:nvPr/>
        </p:nvSpPr>
        <p:spPr bwMode="auto">
          <a:xfrm>
            <a:off x="0" y="1049264"/>
            <a:ext cx="12436475" cy="5935663"/>
          </a:xfrm>
          <a:prstGeom prst="rect">
            <a:avLst/>
          </a:prstGeom>
          <a:solidFill>
            <a:srgbClr val="E6E6E6"/>
          </a:solidFill>
          <a:ln w="22225">
            <a:noFill/>
          </a:ln>
        </p:spPr>
        <p:txBody>
          <a:bodyPr vert="horz" wrap="square" lIns="274320" tIns="457200" rIns="182880" bIns="146304" numCol="1" anchor="t" anchorCtr="0" compatLnSpc="1">
            <a:prstTxWarp prst="textNoShape">
              <a:avLst/>
            </a:prstTxWarp>
          </a:bodyPr>
          <a:lstStyle/>
          <a:p>
            <a:pPr defTabSz="913446" fontAlgn="base">
              <a:lnSpc>
                <a:spcPct val="90000"/>
              </a:lnSpc>
              <a:spcBef>
                <a:spcPct val="0"/>
              </a:spcBef>
              <a:spcAft>
                <a:spcPct val="0"/>
              </a:spcAft>
            </a:pPr>
            <a:endParaRPr lang="en-US" sz="1800" spc="-20" dirty="0">
              <a:gradFill>
                <a:gsLst>
                  <a:gs pos="85470">
                    <a:schemeClr val="tx1"/>
                  </a:gs>
                  <a:gs pos="69027">
                    <a:schemeClr val="tx1"/>
                  </a:gs>
                </a:gsLst>
                <a:lin ang="5400000" scaled="0"/>
              </a:gradFill>
              <a:latin typeface="Segoe UI Semibold" panose="020B0702040204020203" pitchFamily="34" charset="0"/>
              <a:cs typeface="Segoe UI Semibold" panose="020B0702040204020203"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185" y="2645336"/>
            <a:ext cx="6722516" cy="2428655"/>
          </a:xfrm>
          <a:prstGeom prst="rect">
            <a:avLst/>
          </a:prstGeom>
          <a:solidFill>
            <a:schemeClr val="bg2">
              <a:lumMod val="10000"/>
              <a:lumOff val="90000"/>
            </a:schemeClr>
          </a:solidFill>
          <a:ln>
            <a:noFill/>
          </a:ln>
          <a:effectLst/>
          <a:extLst/>
        </p:spPr>
      </p:pic>
      <p:sp>
        <p:nvSpPr>
          <p:cNvPr id="6" name="Title 5"/>
          <p:cNvSpPr>
            <a:spLocks noGrp="1"/>
          </p:cNvSpPr>
          <p:nvPr>
            <p:ph type="title"/>
          </p:nvPr>
        </p:nvSpPr>
        <p:spPr>
          <a:xfrm>
            <a:off x="274320" y="144462"/>
            <a:ext cx="11887518" cy="914365"/>
          </a:xfrm>
        </p:spPr>
        <p:txBody>
          <a:bodyPr/>
          <a:lstStyle/>
          <a:p>
            <a:r>
              <a:rPr lang="en-US" dirty="0" smtClean="0"/>
              <a:t>And it is Extensible …</a:t>
            </a:r>
            <a:endParaRPr lang="en-US" dirty="0"/>
          </a:p>
        </p:txBody>
      </p:sp>
      <p:cxnSp>
        <p:nvCxnSpPr>
          <p:cNvPr id="4" name="Straight Connector 3"/>
          <p:cNvCxnSpPr/>
          <p:nvPr/>
        </p:nvCxnSpPr>
        <p:spPr>
          <a:xfrm>
            <a:off x="2190284" y="2427850"/>
            <a:ext cx="4552202"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triped Right Arrow 4"/>
          <p:cNvSpPr/>
          <p:nvPr/>
        </p:nvSpPr>
        <p:spPr>
          <a:xfrm rot="3222335">
            <a:off x="2248497" y="1902509"/>
            <a:ext cx="960130" cy="266699"/>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36"/>
          </a:p>
        </p:txBody>
      </p:sp>
      <p:sp>
        <p:nvSpPr>
          <p:cNvPr id="7" name="Striped Right Arrow 6"/>
          <p:cNvSpPr/>
          <p:nvPr/>
        </p:nvSpPr>
        <p:spPr>
          <a:xfrm rot="18377665" flipH="1">
            <a:off x="3895038" y="1927609"/>
            <a:ext cx="940699" cy="266699"/>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36"/>
          </a:p>
        </p:txBody>
      </p:sp>
      <p:sp>
        <p:nvSpPr>
          <p:cNvPr id="8" name="Striped Right Arrow 7"/>
          <p:cNvSpPr/>
          <p:nvPr/>
        </p:nvSpPr>
        <p:spPr>
          <a:xfrm rot="18377665" flipH="1">
            <a:off x="5951717" y="1934752"/>
            <a:ext cx="922977" cy="266699"/>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36"/>
          </a:p>
        </p:txBody>
      </p:sp>
      <p:sp>
        <p:nvSpPr>
          <p:cNvPr id="9" name="TextBox 8"/>
          <p:cNvSpPr txBox="1"/>
          <p:nvPr/>
        </p:nvSpPr>
        <p:spPr>
          <a:xfrm>
            <a:off x="6742486" y="2239508"/>
            <a:ext cx="1765838" cy="382308"/>
          </a:xfrm>
          <a:prstGeom prst="rect">
            <a:avLst/>
          </a:prstGeom>
          <a:noFill/>
        </p:spPr>
        <p:txBody>
          <a:bodyPr wrap="none" rtlCol="0">
            <a:spAutoFit/>
          </a:bodyPr>
          <a:lstStyle/>
          <a:p>
            <a:r>
              <a:rPr lang="en-US" sz="1836" b="1" i="1" dirty="0"/>
              <a:t>Virtualization</a:t>
            </a:r>
          </a:p>
        </p:txBody>
      </p:sp>
      <p:sp>
        <p:nvSpPr>
          <p:cNvPr id="13" name="Oval 12"/>
          <p:cNvSpPr/>
          <p:nvPr/>
        </p:nvSpPr>
        <p:spPr>
          <a:xfrm>
            <a:off x="1970743" y="1137895"/>
            <a:ext cx="1342785" cy="546787"/>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28" dirty="0">
                <a:solidFill>
                  <a:schemeClr val="bg1"/>
                </a:solidFill>
              </a:rPr>
              <a:t>VM</a:t>
            </a:r>
            <a:r>
              <a:rPr lang="en-US" sz="1428" baseline="-25000" dirty="0">
                <a:solidFill>
                  <a:schemeClr val="bg1"/>
                </a:solidFill>
              </a:rPr>
              <a:t>1</a:t>
            </a:r>
          </a:p>
        </p:txBody>
      </p:sp>
      <p:sp>
        <p:nvSpPr>
          <p:cNvPr id="14" name="Oval 13"/>
          <p:cNvSpPr/>
          <p:nvPr/>
        </p:nvSpPr>
        <p:spPr>
          <a:xfrm>
            <a:off x="6122463" y="1137894"/>
            <a:ext cx="1342785" cy="54678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428" dirty="0">
                <a:solidFill>
                  <a:schemeClr val="bg1"/>
                </a:solidFill>
              </a:rPr>
              <a:t>VM</a:t>
            </a:r>
            <a:r>
              <a:rPr lang="en-US" sz="1428" baseline="-25000" dirty="0">
                <a:solidFill>
                  <a:schemeClr val="bg1"/>
                </a:solidFill>
              </a:rPr>
              <a:t>3</a:t>
            </a:r>
          </a:p>
        </p:txBody>
      </p:sp>
      <p:sp>
        <p:nvSpPr>
          <p:cNvPr id="16" name="Oval 15"/>
          <p:cNvSpPr/>
          <p:nvPr/>
        </p:nvSpPr>
        <p:spPr>
          <a:xfrm>
            <a:off x="4150396" y="1137895"/>
            <a:ext cx="1342785" cy="546787"/>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28" dirty="0">
                <a:solidFill>
                  <a:schemeClr val="bg1"/>
                </a:solidFill>
              </a:rPr>
              <a:t>VM</a:t>
            </a:r>
            <a:r>
              <a:rPr lang="en-US" sz="1428" baseline="-25000" dirty="0">
                <a:solidFill>
                  <a:schemeClr val="bg1"/>
                </a:solidFill>
              </a:rPr>
              <a:t>2</a:t>
            </a:r>
          </a:p>
        </p:txBody>
      </p:sp>
      <p:sp>
        <p:nvSpPr>
          <p:cNvPr id="18" name="TextBox 17"/>
          <p:cNvSpPr txBox="1"/>
          <p:nvPr/>
        </p:nvSpPr>
        <p:spPr>
          <a:xfrm>
            <a:off x="6985475" y="2645337"/>
            <a:ext cx="1768585" cy="382308"/>
          </a:xfrm>
          <a:prstGeom prst="rect">
            <a:avLst/>
          </a:prstGeom>
          <a:noFill/>
        </p:spPr>
        <p:txBody>
          <a:bodyPr wrap="none" rtlCol="0">
            <a:spAutoFit/>
          </a:bodyPr>
          <a:lstStyle/>
          <a:p>
            <a:r>
              <a:rPr lang="en-US" sz="1836" b="1" i="1" dirty="0">
                <a:solidFill>
                  <a:schemeClr val="bg1"/>
                </a:solidFill>
              </a:rPr>
              <a:t>Root Partition</a:t>
            </a:r>
          </a:p>
        </p:txBody>
      </p:sp>
      <p:sp>
        <p:nvSpPr>
          <p:cNvPr id="24" name="Rectangle 23"/>
          <p:cNvSpPr/>
          <p:nvPr/>
        </p:nvSpPr>
        <p:spPr>
          <a:xfrm>
            <a:off x="9388625" y="2106566"/>
            <a:ext cx="1958930" cy="382185"/>
          </a:xfrm>
          <a:prstGeom prst="rect">
            <a:avLst/>
          </a:prstGeom>
          <a:solidFill>
            <a:srgbClr val="FF0000"/>
          </a:solidFill>
          <a:ln>
            <a:solidFill>
              <a:srgbClr val="0070C0"/>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428" dirty="0">
                <a:solidFill>
                  <a:schemeClr val="bg1"/>
                </a:solidFill>
              </a:rPr>
              <a:t>3</a:t>
            </a:r>
            <a:r>
              <a:rPr lang="en-US" sz="1428" baseline="30000" dirty="0">
                <a:solidFill>
                  <a:schemeClr val="bg1"/>
                </a:solidFill>
              </a:rPr>
              <a:t>rd</a:t>
            </a:r>
            <a:r>
              <a:rPr lang="en-US" sz="1428" dirty="0">
                <a:solidFill>
                  <a:schemeClr val="bg1"/>
                </a:solidFill>
              </a:rPr>
              <a:t> Party components</a:t>
            </a:r>
          </a:p>
        </p:txBody>
      </p:sp>
      <p:sp>
        <p:nvSpPr>
          <p:cNvPr id="36" name="Rectangle 35"/>
          <p:cNvSpPr/>
          <p:nvPr/>
        </p:nvSpPr>
        <p:spPr>
          <a:xfrm>
            <a:off x="7121232" y="3400062"/>
            <a:ext cx="1122171" cy="4892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8" dirty="0"/>
              <a:t>VMM Agent</a:t>
            </a:r>
          </a:p>
        </p:txBody>
      </p:sp>
      <p:sp>
        <p:nvSpPr>
          <p:cNvPr id="37" name="Rectangle 36"/>
          <p:cNvSpPr/>
          <p:nvPr/>
        </p:nvSpPr>
        <p:spPr>
          <a:xfrm>
            <a:off x="9107961" y="3115893"/>
            <a:ext cx="1372575" cy="10546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8" dirty="0"/>
              <a:t>VMM </a:t>
            </a:r>
          </a:p>
          <a:p>
            <a:pPr algn="ctr"/>
            <a:r>
              <a:rPr lang="en-US" sz="1428"/>
              <a:t>Service</a:t>
            </a:r>
            <a:endParaRPr lang="en-US" sz="1428" dirty="0"/>
          </a:p>
        </p:txBody>
      </p:sp>
      <p:sp>
        <p:nvSpPr>
          <p:cNvPr id="38" name="Rectangle 37"/>
          <p:cNvSpPr/>
          <p:nvPr/>
        </p:nvSpPr>
        <p:spPr>
          <a:xfrm>
            <a:off x="9388626" y="1632056"/>
            <a:ext cx="1936518" cy="3484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t>SCVMM</a:t>
            </a:r>
          </a:p>
        </p:txBody>
      </p:sp>
      <p:cxnSp>
        <p:nvCxnSpPr>
          <p:cNvPr id="41" name="Straight Arrow Connector 40"/>
          <p:cNvCxnSpPr>
            <a:stCxn id="36" idx="3"/>
            <a:endCxn id="37" idx="1"/>
          </p:cNvCxnSpPr>
          <p:nvPr/>
        </p:nvCxnSpPr>
        <p:spPr>
          <a:xfrm flipV="1">
            <a:off x="8243403" y="3643213"/>
            <a:ext cx="864558" cy="1487"/>
          </a:xfrm>
          <a:prstGeom prst="straightConnector1">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359349" y="3309227"/>
            <a:ext cx="734314" cy="3410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413206" y="3730975"/>
            <a:ext cx="680459" cy="51085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644080" y="5258568"/>
            <a:ext cx="1958930" cy="466302"/>
          </a:xfrm>
          <a:prstGeom prst="rect">
            <a:avLst/>
          </a:prstGeom>
          <a:solidFill>
            <a:srgbClr val="FF0000"/>
          </a:solidFill>
          <a:ln w="28575">
            <a:solidFill>
              <a:srgbClr val="0070C0"/>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428" dirty="0">
                <a:solidFill>
                  <a:schemeClr val="bg1"/>
                </a:solidFill>
              </a:rPr>
              <a:t>Vendor network mgmt console</a:t>
            </a:r>
          </a:p>
        </p:txBody>
      </p:sp>
      <p:sp>
        <p:nvSpPr>
          <p:cNvPr id="45" name="Flowchart: Magnetic Disk 44"/>
          <p:cNvSpPr/>
          <p:nvPr/>
        </p:nvSpPr>
        <p:spPr>
          <a:xfrm>
            <a:off x="8149028" y="5981096"/>
            <a:ext cx="932603" cy="624844"/>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2" dirty="0">
                <a:solidFill>
                  <a:schemeClr val="bg1"/>
                </a:solidFill>
              </a:rPr>
              <a:t>Policy</a:t>
            </a:r>
            <a:r>
              <a:rPr lang="en-US" sz="1224" dirty="0">
                <a:solidFill>
                  <a:schemeClr val="bg1"/>
                </a:solidFill>
              </a:rPr>
              <a:t> database</a:t>
            </a:r>
          </a:p>
        </p:txBody>
      </p:sp>
      <p:sp>
        <p:nvSpPr>
          <p:cNvPr id="46" name="Cross 45"/>
          <p:cNvSpPr/>
          <p:nvPr/>
        </p:nvSpPr>
        <p:spPr>
          <a:xfrm>
            <a:off x="9262016" y="3926325"/>
            <a:ext cx="1102157" cy="658573"/>
          </a:xfrm>
          <a:prstGeom prst="plus">
            <a:avLst/>
          </a:prstGeom>
          <a:solidFill>
            <a:srgbClr val="FF000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a:solidFill>
                  <a:schemeClr val="bg1"/>
                </a:solidFill>
              </a:rPr>
              <a:t>Vendor</a:t>
            </a:r>
          </a:p>
          <a:p>
            <a:pPr algn="ctr"/>
            <a:r>
              <a:rPr lang="en-US" sz="1224" dirty="0">
                <a:solidFill>
                  <a:schemeClr val="bg1"/>
                </a:solidFill>
              </a:rPr>
              <a:t>SCVMM</a:t>
            </a:r>
          </a:p>
          <a:p>
            <a:pPr algn="ctr"/>
            <a:r>
              <a:rPr lang="en-US" sz="1224" dirty="0">
                <a:solidFill>
                  <a:schemeClr val="bg1"/>
                </a:solidFill>
              </a:rPr>
              <a:t>Plugin</a:t>
            </a:r>
          </a:p>
        </p:txBody>
      </p:sp>
      <p:cxnSp>
        <p:nvCxnSpPr>
          <p:cNvPr id="47" name="Straight Arrow Connector 46"/>
          <p:cNvCxnSpPr/>
          <p:nvPr/>
        </p:nvCxnSpPr>
        <p:spPr>
          <a:xfrm flipH="1">
            <a:off x="9003914" y="4636833"/>
            <a:ext cx="816242" cy="621736"/>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419665" y="4255611"/>
            <a:ext cx="1823738" cy="100295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bwMode="auto">
          <a:xfrm>
            <a:off x="4195657" y="3115893"/>
            <a:ext cx="2163691" cy="386670"/>
          </a:xfrm>
          <a:prstGeom prst="roundRect">
            <a:avLst/>
          </a:prstGeom>
          <a:solidFill>
            <a:srgbClr val="FF0000"/>
          </a:soli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chemeClr val="bg1"/>
                </a:solidFill>
                <a:latin typeface="Segoe UI" pitchFamily="34" charset="0"/>
                <a:ea typeface="Segoe UI" pitchFamily="34" charset="0"/>
                <a:cs typeface="Segoe UI" pitchFamily="34" charset="0"/>
              </a:rPr>
              <a:t>Capture Extension</a:t>
            </a:r>
          </a:p>
        </p:txBody>
      </p:sp>
      <p:sp>
        <p:nvSpPr>
          <p:cNvPr id="53" name="Rounded Rectangle 52"/>
          <p:cNvSpPr/>
          <p:nvPr/>
        </p:nvSpPr>
        <p:spPr bwMode="auto">
          <a:xfrm>
            <a:off x="4195657" y="3582194"/>
            <a:ext cx="2163691" cy="386670"/>
          </a:xfrm>
          <a:prstGeom prst="roundRect">
            <a:avLst/>
          </a:prstGeom>
          <a:solidFill>
            <a:srgbClr val="FF0000"/>
          </a:soli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chemeClr val="bg1"/>
                </a:solidFill>
                <a:latin typeface="Segoe UI" pitchFamily="34" charset="0"/>
                <a:ea typeface="Segoe UI" pitchFamily="34" charset="0"/>
                <a:cs typeface="Segoe UI" pitchFamily="34" charset="0"/>
              </a:rPr>
              <a:t>Filtering Extension</a:t>
            </a:r>
          </a:p>
        </p:txBody>
      </p:sp>
      <p:sp>
        <p:nvSpPr>
          <p:cNvPr id="54" name="Rounded Rectangle 53"/>
          <p:cNvSpPr/>
          <p:nvPr/>
        </p:nvSpPr>
        <p:spPr bwMode="auto">
          <a:xfrm>
            <a:off x="4195657" y="4048496"/>
            <a:ext cx="2163691" cy="386670"/>
          </a:xfrm>
          <a:prstGeom prst="roundRect">
            <a:avLst/>
          </a:prstGeom>
          <a:solidFill>
            <a:srgbClr val="FF0000"/>
          </a:soli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chemeClr val="bg1"/>
                </a:solidFill>
                <a:latin typeface="Segoe UI" pitchFamily="34" charset="0"/>
                <a:ea typeface="Segoe UI" pitchFamily="34" charset="0"/>
                <a:cs typeface="Segoe UI" pitchFamily="34" charset="0"/>
              </a:rPr>
              <a:t>Forwarding Extension</a:t>
            </a:r>
          </a:p>
        </p:txBody>
      </p:sp>
      <p:cxnSp>
        <p:nvCxnSpPr>
          <p:cNvPr id="33" name="Straight Arrow Connector 32"/>
          <p:cNvCxnSpPr>
            <a:endCxn id="2" idx="0"/>
          </p:cNvCxnSpPr>
          <p:nvPr/>
        </p:nvCxnSpPr>
        <p:spPr>
          <a:xfrm>
            <a:off x="4340898" y="4584897"/>
            <a:ext cx="0" cy="36280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641445" y="4947701"/>
            <a:ext cx="1398905" cy="544019"/>
            <a:chOff x="3808412" y="5334000"/>
            <a:chExt cx="1371600" cy="533400"/>
          </a:xfrm>
        </p:grpSpPr>
        <p:sp>
          <p:nvSpPr>
            <p:cNvPr id="2" name="Rectangle 1"/>
            <p:cNvSpPr/>
            <p:nvPr/>
          </p:nvSpPr>
          <p:spPr bwMode="auto">
            <a:xfrm>
              <a:off x="3808412" y="5334000"/>
              <a:ext cx="1371600" cy="381000"/>
            </a:xfrm>
            <a:prstGeom prst="rect">
              <a:avLst/>
            </a:prstGeom>
            <a:solidFill>
              <a:srgbClr val="00B050"/>
            </a:solidFill>
            <a:ln w="28575">
              <a:solidFill>
                <a:srgbClr val="429A1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solidFill>
                    <a:schemeClr val="bg1">
                      <a:alpha val="98824"/>
                    </a:schemeClr>
                  </a:solidFill>
                  <a:latin typeface="Segoe UI" pitchFamily="34" charset="0"/>
                  <a:ea typeface="Segoe UI" pitchFamily="34" charset="0"/>
                  <a:cs typeface="Segoe UI" pitchFamily="34" charset="0"/>
                </a:rPr>
                <a:t>Physical NIC</a:t>
              </a:r>
            </a:p>
          </p:txBody>
        </p:sp>
        <p:sp>
          <p:nvSpPr>
            <p:cNvPr id="3" name="Rectangle 2"/>
            <p:cNvSpPr/>
            <p:nvPr/>
          </p:nvSpPr>
          <p:spPr bwMode="auto">
            <a:xfrm>
              <a:off x="3884612" y="5715000"/>
              <a:ext cx="422817" cy="152400"/>
            </a:xfrm>
            <a:prstGeom prst="rect">
              <a:avLst/>
            </a:prstGeom>
            <a:pattFill prst="ltVert">
              <a:fgClr>
                <a:schemeClr val="bg1"/>
              </a:fgClr>
              <a:bgClr>
                <a:srgbClr val="FFFF00"/>
              </a:bgClr>
            </a:patt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grpSp>
      <p:sp>
        <p:nvSpPr>
          <p:cNvPr id="21" name="TextBox 20"/>
          <p:cNvSpPr txBox="1"/>
          <p:nvPr/>
        </p:nvSpPr>
        <p:spPr>
          <a:xfrm>
            <a:off x="389466" y="5538669"/>
            <a:ext cx="7499897" cy="1067365"/>
          </a:xfrm>
          <a:prstGeom prst="rect">
            <a:avLst/>
          </a:prstGeom>
          <a:noFill/>
        </p:spPr>
        <p:txBody>
          <a:bodyPr wrap="square" lIns="93260" tIns="93260" rIns="93260" bIns="93260" rtlCol="0">
            <a:spAutoFit/>
          </a:bodyPr>
          <a:lstStyle/>
          <a:p>
            <a:pPr marL="466298" indent="-466298">
              <a:lnSpc>
                <a:spcPct val="90000"/>
              </a:lnSpc>
              <a:spcBef>
                <a:spcPct val="20000"/>
              </a:spcBef>
              <a:buSzPct val="90000"/>
              <a:buFont typeface="Arial" pitchFamily="34" charset="0"/>
              <a:buChar char="•"/>
            </a:pPr>
            <a:r>
              <a:rPr lang="en-US" sz="2856" dirty="0" smtClean="0">
                <a:solidFill>
                  <a:schemeClr val="tx1">
                    <a:alpha val="99000"/>
                  </a:schemeClr>
                </a:solidFill>
              </a:rPr>
              <a:t>Hyper-V switch extensions and</a:t>
            </a:r>
          </a:p>
          <a:p>
            <a:pPr marL="466298" indent="-466298">
              <a:lnSpc>
                <a:spcPct val="90000"/>
              </a:lnSpc>
              <a:spcBef>
                <a:spcPct val="20000"/>
              </a:spcBef>
              <a:buSzPct val="90000"/>
              <a:buFont typeface="Arial" pitchFamily="34" charset="0"/>
              <a:buChar char="•"/>
            </a:pPr>
            <a:r>
              <a:rPr lang="en-US" sz="2856" dirty="0" smtClean="0">
                <a:solidFill>
                  <a:schemeClr val="tx1">
                    <a:alpha val="99000"/>
                  </a:schemeClr>
                </a:solidFill>
              </a:rPr>
              <a:t>SCVMM extensions from partners</a:t>
            </a:r>
            <a:endParaRPr lang="en-US" sz="2856" dirty="0">
              <a:solidFill>
                <a:schemeClr val="tx1">
                  <a:alpha val="99000"/>
                </a:schemeClr>
              </a:solidFill>
            </a:endParaRPr>
          </a:p>
        </p:txBody>
      </p:sp>
      <p:cxnSp>
        <p:nvCxnSpPr>
          <p:cNvPr id="50" name="Straight Arrow Connector 49"/>
          <p:cNvCxnSpPr>
            <a:stCxn id="44" idx="2"/>
            <a:endCxn id="45" idx="1"/>
          </p:cNvCxnSpPr>
          <p:nvPr/>
        </p:nvCxnSpPr>
        <p:spPr>
          <a:xfrm flipH="1">
            <a:off x="8615330" y="5724870"/>
            <a:ext cx="8215" cy="25622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4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52"/>
                                        </p:tgtEl>
                                      </p:cBhvr>
                                    </p:animEffect>
                                    <p:animScale>
                                      <p:cBhvr>
                                        <p:cTn id="7" dur="1500" autoRev="1" fill="hold"/>
                                        <p:tgtEl>
                                          <p:spTgt spid="52"/>
                                        </p:tgtEl>
                                      </p:cBhvr>
                                      <p:by x="105000" y="105000"/>
                                    </p:animScale>
                                  </p:childTnLst>
                                </p:cTn>
                              </p:par>
                              <p:par>
                                <p:cTn id="8" presetID="26" presetClass="emph" presetSubtype="0" repeatCount="2000" fill="hold" grpId="0" nodeType="withEffect">
                                  <p:stCondLst>
                                    <p:cond delay="0"/>
                                  </p:stCondLst>
                                  <p:childTnLst>
                                    <p:animEffect transition="out" filter="fade">
                                      <p:cBhvr>
                                        <p:cTn id="9" dur="3000" tmFilter="0, 0; .2, .5; .8, .5; 1, 0"/>
                                        <p:tgtEl>
                                          <p:spTgt spid="53"/>
                                        </p:tgtEl>
                                      </p:cBhvr>
                                    </p:animEffect>
                                    <p:animScale>
                                      <p:cBhvr>
                                        <p:cTn id="10" dur="1500" autoRev="1" fill="hold"/>
                                        <p:tgtEl>
                                          <p:spTgt spid="53"/>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3000" tmFilter="0, 0; .2, .5; .8, .5; 1, 0"/>
                                        <p:tgtEl>
                                          <p:spTgt spid="54"/>
                                        </p:tgtEl>
                                      </p:cBhvr>
                                    </p:animEffect>
                                    <p:animScale>
                                      <p:cBhvr>
                                        <p:cTn id="13" dur="1500" autoRev="1" fill="hold"/>
                                        <p:tgtEl>
                                          <p:spTgt spid="54"/>
                                        </p:tgtEl>
                                      </p:cBhvr>
                                      <p:by x="105000" y="105000"/>
                                    </p:animScale>
                                  </p:childTnLst>
                                </p:cTn>
                              </p:par>
                            </p:childTnLst>
                          </p:cTn>
                        </p:par>
                        <p:par>
                          <p:cTn id="14" fill="hold">
                            <p:stCondLst>
                              <p:cond delay="6000"/>
                            </p:stCondLst>
                            <p:childTnLst>
                              <p:par>
                                <p:cTn id="15" presetID="26" presetClass="emph" presetSubtype="0" repeatCount="2000" fill="hold" grpId="0" nodeType="afterEffect">
                                  <p:stCondLst>
                                    <p:cond delay="0"/>
                                  </p:stCondLst>
                                  <p:childTnLst>
                                    <p:animEffect transition="out" filter="fade">
                                      <p:cBhvr>
                                        <p:cTn id="16" dur="3000" tmFilter="0, 0; .2, .5; .8, .5; 1, 0"/>
                                        <p:tgtEl>
                                          <p:spTgt spid="46"/>
                                        </p:tgtEl>
                                      </p:cBhvr>
                                    </p:animEffect>
                                    <p:animScale>
                                      <p:cBhvr>
                                        <p:cTn id="17" dur="1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862870"/>
          </a:xfrm>
        </p:spPr>
        <p:txBody>
          <a:bodyPr/>
          <a:lstStyle/>
          <a:p>
            <a:r>
              <a:rPr lang="en-US" dirty="0" smtClean="0"/>
              <a:t>5Nine will show how to configure security groups using </a:t>
            </a:r>
            <a:r>
              <a:rPr lang="en-US" b="1" dirty="0" smtClean="0">
                <a:solidFill>
                  <a:schemeClr val="tx2"/>
                </a:solidFill>
              </a:rPr>
              <a:t>Cloud Security for Hyper-V</a:t>
            </a:r>
          </a:p>
          <a:p>
            <a:r>
              <a:rPr lang="en-US" dirty="0" smtClean="0"/>
              <a:t>NEC will show how to configure their OpenFlow switch and Hyper-V Network Virtualization using </a:t>
            </a:r>
            <a:r>
              <a:rPr lang="en-US" b="1" dirty="0" smtClean="0">
                <a:solidFill>
                  <a:schemeClr val="tx2"/>
                </a:solidFill>
              </a:rPr>
              <a:t>Programmable Flow Virtual Switch PF1000</a:t>
            </a:r>
          </a:p>
          <a:p>
            <a:r>
              <a:rPr lang="en-US" dirty="0" smtClean="0"/>
              <a:t>Cisco will show how to configure the vSwitch and Hyper-V Network Virtualization using </a:t>
            </a:r>
            <a:r>
              <a:rPr lang="en-US" b="1" dirty="0" smtClean="0">
                <a:solidFill>
                  <a:schemeClr val="tx2"/>
                </a:solidFill>
              </a:rPr>
              <a:t>Nexus 1000V for Hyper-V</a:t>
            </a:r>
            <a:endParaRPr lang="en-US" b="1" dirty="0">
              <a:solidFill>
                <a:schemeClr val="tx2"/>
              </a:solidFill>
            </a:endParaRPr>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232589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t>5Nine</a:t>
            </a:r>
            <a:br>
              <a:rPr lang="en-US" dirty="0" smtClean="0"/>
            </a:br>
            <a:r>
              <a:rPr lang="en-US" dirty="0" smtClean="0"/>
              <a:t>Cloud Security for Hyper-V</a:t>
            </a:r>
            <a:endParaRPr lang="en-US" dirty="0"/>
          </a:p>
        </p:txBody>
      </p:sp>
      <p:sp>
        <p:nvSpPr>
          <p:cNvPr id="4" name="Text Placeholder 3"/>
          <p:cNvSpPr>
            <a:spLocks noGrp="1"/>
          </p:cNvSpPr>
          <p:nvPr>
            <p:ph type="body" sz="quarter" idx="14"/>
          </p:nvPr>
        </p:nvSpPr>
        <p:spPr/>
        <p:txBody>
          <a:bodyPr/>
          <a:lstStyle/>
          <a:p>
            <a:r>
              <a:rPr lang="en-US" dirty="0" smtClean="0"/>
              <a:t>Konstantin Malkov</a:t>
            </a:r>
          </a:p>
          <a:p>
            <a:r>
              <a:rPr lang="en-US" dirty="0" smtClean="0"/>
              <a:t>CTO</a:t>
            </a:r>
            <a:endParaRPr lang="en-US" dirty="0"/>
          </a:p>
        </p:txBody>
      </p:sp>
    </p:spTree>
    <p:extLst>
      <p:ext uri="{BB962C8B-B14F-4D97-AF65-F5344CB8AC3E}">
        <p14:creationId xmlns:p14="http://schemas.microsoft.com/office/powerpoint/2010/main" val="90245255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Bob Combs</External_x0020_Speaker>
    <Session_x0020_Code xmlns="e36bfbf9-5e42-489c-a259-4c54eb22cb57"> DCIM-B314</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e36bfbf9-5e42-489c-a259-4c54eb22cb57"/>
    <ds:schemaRef ds:uri="http://purl.org/dc/elements/1.1/"/>
    <ds:schemaRef ds:uri="http://schemas.microsoft.com/office/2006/documentManagement/types"/>
    <ds:schemaRef ds:uri="http://purl.org/dc/terms/"/>
    <ds:schemaRef ds:uri="http://schemas.openxmlformats.org/package/2006/metadata/core-properties"/>
    <ds:schemaRef ds:uri="http://schemas.microsoft.com/sharepoint/v3"/>
    <ds:schemaRef ds:uri="http://purl.org/dc/dcmitype/"/>
    <ds:schemaRef ds:uri="http://schemas.microsoft.com/office/infopath/2007/PartnerControls"/>
    <ds:schemaRef ds:uri="230e9df3-be65-4c73-a93b-d1236ebd677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55</TotalTime>
  <Words>3027</Words>
  <Application>Microsoft Office PowerPoint</Application>
  <PresentationFormat>Custom</PresentationFormat>
  <Paragraphs>467</Paragraphs>
  <Slides>36</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36</vt:i4>
      </vt:variant>
    </vt:vector>
  </HeadingPairs>
  <TitlesOfParts>
    <vt:vector size="52" baseType="lpstr">
      <vt:lpstr>MS PGothic</vt:lpstr>
      <vt:lpstr>MS PGothic</vt:lpstr>
      <vt:lpstr>Arial</vt:lpstr>
      <vt:lpstr>Calibri</vt:lpstr>
      <vt:lpstr>Consolas</vt:lpstr>
      <vt:lpstr>Courier New</vt:lpstr>
      <vt:lpstr>HGP創英角ｺﾞｼｯｸUB</vt:lpstr>
      <vt:lpstr>Segoe UI</vt:lpstr>
      <vt:lpstr>Segoe UI Light</vt:lpstr>
      <vt:lpstr>Segoe UI Semibold</vt:lpstr>
      <vt:lpstr>Segoe UI Semilight</vt:lpstr>
      <vt:lpstr>Symbol</vt:lpstr>
      <vt:lpstr>Times New Roman</vt:lpstr>
      <vt:lpstr>Wingdings</vt:lpstr>
      <vt:lpstr>TechEd 2014 Dk Blue</vt:lpstr>
      <vt:lpstr>TechEd_2013_Template_16x9</vt:lpstr>
      <vt:lpstr>PowerPoint Presentation</vt:lpstr>
      <vt:lpstr>Extend Datacenter Networking with Partner Solutions</vt:lpstr>
      <vt:lpstr>PowerPoint Presentation</vt:lpstr>
      <vt:lpstr>Hyper-V  extensible switch  as the policy edge</vt:lpstr>
      <vt:lpstr>Hyper-V Network  Virtualization  (HNV) for tenant  network overlays</vt:lpstr>
      <vt:lpstr>Delivering  networking  without  boundaries </vt:lpstr>
      <vt:lpstr>And it is Extensible …</vt:lpstr>
      <vt:lpstr>Agenda</vt:lpstr>
      <vt:lpstr>5Nine Cloud Security for Hyper-V</vt:lpstr>
      <vt:lpstr>5Nine Cloud Security for Hyper-V </vt:lpstr>
      <vt:lpstr>Security groups and VMs isolation</vt:lpstr>
      <vt:lpstr>5Nine Cloud Security for Hyper-V</vt:lpstr>
      <vt:lpstr>Intrusion Detection</vt:lpstr>
      <vt:lpstr>NEC ProgrammableFlow Virtual Switch PF1000 </vt:lpstr>
      <vt:lpstr>What is ProgrammableFlow?</vt:lpstr>
      <vt:lpstr>Demo Environment</vt:lpstr>
      <vt:lpstr>Demo Overview</vt:lpstr>
      <vt:lpstr>ProgrammableFlow Virtual Switch PF1000</vt:lpstr>
      <vt:lpstr>Related content</vt:lpstr>
      <vt:lpstr>Cisco Nexus 1000V for Hyper-V</vt:lpstr>
      <vt:lpstr>Nexus 1000V Architecture  Respects DC Operational Model for PV</vt:lpstr>
      <vt:lpstr>Port Profiles, Network Segments and VMs</vt:lpstr>
      <vt:lpstr>Nexus 1000V Installation Workflow …</vt:lpstr>
      <vt:lpstr>Nexus 1000V Installation Workflow …</vt:lpstr>
      <vt:lpstr> </vt:lpstr>
      <vt:lpstr>VXLAN and HNV Support</vt:lpstr>
      <vt:lpstr>PowerPoint Presentation</vt:lpstr>
      <vt:lpstr>Cisco Virtual Security Gateway Context-based, Multi-tenant, Workload Segmentation</vt:lpstr>
      <vt:lpstr>Cisco Virtual Security Gateway  Security Rules with VM &amp; Custom attributes</vt:lpstr>
      <vt:lpstr>VSG Workflow</vt:lpstr>
      <vt:lpstr>   </vt:lpstr>
      <vt:lpstr>PowerPoint Presentation</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 Datacenter Networking with Partner Solutions</dc:title>
  <dc:subject>TechEd 2014</dc:subject>
  <dc:creator>testadmin</dc:creator>
  <cp:keywords/>
  <dc:description>Template: Jordan Cayabyab, Artitudes Design
Formatting: 
Audience Type:</dc:description>
  <cp:lastModifiedBy>testadmin</cp:lastModifiedBy>
  <cp:revision>3</cp:revision>
  <dcterms:created xsi:type="dcterms:W3CDTF">2014-05-12T16:49:36Z</dcterms:created>
  <dcterms:modified xsi:type="dcterms:W3CDTF">2014-05-12T20:28:32Z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