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78" r:id="rId5"/>
    <p:sldMasterId id="2147484282" r:id="rId6"/>
    <p:sldMasterId id="2147484288" r:id="rId7"/>
    <p:sldMasterId id="2147484295" r:id="rId8"/>
    <p:sldMasterId id="2147484301" r:id="rId9"/>
  </p:sldMasterIdLst>
  <p:notesMasterIdLst>
    <p:notesMasterId r:id="rId63"/>
  </p:notesMasterIdLst>
  <p:handoutMasterIdLst>
    <p:handoutMasterId r:id="rId64"/>
  </p:handoutMasterIdLst>
  <p:sldIdLst>
    <p:sldId id="1381" r:id="rId10"/>
    <p:sldId id="1483" r:id="rId11"/>
    <p:sldId id="1418" r:id="rId12"/>
    <p:sldId id="1467" r:id="rId13"/>
    <p:sldId id="1468" r:id="rId14"/>
    <p:sldId id="1469" r:id="rId15"/>
    <p:sldId id="1470" r:id="rId16"/>
    <p:sldId id="1471" r:id="rId17"/>
    <p:sldId id="1472" r:id="rId18"/>
    <p:sldId id="1473" r:id="rId19"/>
    <p:sldId id="1474" r:id="rId20"/>
    <p:sldId id="1475" r:id="rId21"/>
    <p:sldId id="1476" r:id="rId22"/>
    <p:sldId id="1477" r:id="rId23"/>
    <p:sldId id="1478" r:id="rId24"/>
    <p:sldId id="1479" r:id="rId25"/>
    <p:sldId id="1439" r:id="rId26"/>
    <p:sldId id="1438" r:id="rId27"/>
    <p:sldId id="1424" r:id="rId28"/>
    <p:sldId id="1481" r:id="rId29"/>
    <p:sldId id="1451" r:id="rId30"/>
    <p:sldId id="1447" r:id="rId31"/>
    <p:sldId id="1420" r:id="rId32"/>
    <p:sldId id="1453" r:id="rId33"/>
    <p:sldId id="1464" r:id="rId34"/>
    <p:sldId id="1428" r:id="rId35"/>
    <p:sldId id="1458" r:id="rId36"/>
    <p:sldId id="1427" r:id="rId37"/>
    <p:sldId id="1454" r:id="rId38"/>
    <p:sldId id="1465" r:id="rId39"/>
    <p:sldId id="1459" r:id="rId40"/>
    <p:sldId id="1455" r:id="rId41"/>
    <p:sldId id="1461" r:id="rId42"/>
    <p:sldId id="1433" r:id="rId43"/>
    <p:sldId id="1466" r:id="rId44"/>
    <p:sldId id="1434" r:id="rId45"/>
    <p:sldId id="1462" r:id="rId46"/>
    <p:sldId id="1444" r:id="rId47"/>
    <p:sldId id="1441" r:id="rId48"/>
    <p:sldId id="1457" r:id="rId49"/>
    <p:sldId id="1460" r:id="rId50"/>
    <p:sldId id="1482" r:id="rId51"/>
    <p:sldId id="1456" r:id="rId52"/>
    <p:sldId id="1463" r:id="rId53"/>
    <p:sldId id="1431" r:id="rId54"/>
    <p:sldId id="1442" r:id="rId55"/>
    <p:sldId id="1426" r:id="rId56"/>
    <p:sldId id="1413" r:id="rId57"/>
    <p:sldId id="1484" r:id="rId58"/>
    <p:sldId id="1416" r:id="rId59"/>
    <p:sldId id="1417" r:id="rId60"/>
    <p:sldId id="1414" r:id="rId61"/>
    <p:sldId id="1132" r:id="rId6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dley" id="{80922A9E-AF5D-431D-8EA2-9DEE1214E433}">
          <p14:sldIdLst>
            <p14:sldId id="1381"/>
            <p14:sldId id="1483"/>
            <p14:sldId id="1418"/>
            <p14:sldId id="1467"/>
            <p14:sldId id="1468"/>
            <p14:sldId id="1469"/>
            <p14:sldId id="1470"/>
            <p14:sldId id="1471"/>
            <p14:sldId id="1472"/>
            <p14:sldId id="1473"/>
            <p14:sldId id="1474"/>
            <p14:sldId id="1475"/>
            <p14:sldId id="1476"/>
            <p14:sldId id="1477"/>
            <p14:sldId id="1478"/>
            <p14:sldId id="1479"/>
          </p14:sldIdLst>
        </p14:section>
        <p14:section name="Marc" id="{84832C28-622E-4F4E-BC44-D9082A46C7B4}">
          <p14:sldIdLst>
            <p14:sldId id="1439"/>
            <p14:sldId id="1438"/>
            <p14:sldId id="1424"/>
            <p14:sldId id="1481"/>
            <p14:sldId id="1451"/>
            <p14:sldId id="1447"/>
            <p14:sldId id="1420"/>
            <p14:sldId id="1453"/>
            <p14:sldId id="1464"/>
            <p14:sldId id="1428"/>
            <p14:sldId id="1458"/>
            <p14:sldId id="1427"/>
            <p14:sldId id="1454"/>
            <p14:sldId id="1465"/>
            <p14:sldId id="1459"/>
            <p14:sldId id="1455"/>
            <p14:sldId id="1461"/>
            <p14:sldId id="1433"/>
            <p14:sldId id="1466"/>
            <p14:sldId id="1434"/>
            <p14:sldId id="1462"/>
            <p14:sldId id="1444"/>
            <p14:sldId id="1441"/>
            <p14:sldId id="1457"/>
            <p14:sldId id="1460"/>
            <p14:sldId id="1482"/>
            <p14:sldId id="1456"/>
            <p14:sldId id="1463"/>
            <p14:sldId id="1431"/>
            <p14:sldId id="1442"/>
            <p14:sldId id="1426"/>
          </p14:sldIdLst>
        </p14:section>
        <p14:section name="Generic" id="{07AF46F3-A05C-49F7-8E94-EBB451E25E4E}">
          <p14:sldIdLst>
            <p14:sldId id="1413"/>
            <p14:sldId id="1484"/>
            <p14:sldId id="1416"/>
            <p14:sldId id="1417"/>
            <p14:sldId id="1414"/>
            <p14:sldId id="11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217A"/>
    <a:srgbClr val="002050"/>
    <a:srgbClr val="7E6000"/>
    <a:srgbClr val="0072C6"/>
    <a:srgbClr val="34103D"/>
    <a:srgbClr val="4E195C"/>
    <a:srgbClr val="00132E"/>
    <a:srgbClr val="00317B"/>
    <a:srgbClr val="002A68"/>
    <a:srgbClr val="004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9" autoAdjust="0"/>
    <p:restoredTop sz="94434" autoAdjust="0"/>
  </p:normalViewPr>
  <p:slideViewPr>
    <p:cSldViewPr snapToObjects="1">
      <p:cViewPr varScale="1">
        <p:scale>
          <a:sx n="116" d="100"/>
          <a:sy n="116" d="100"/>
        </p:scale>
        <p:origin x="84" y="372"/>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536"/>
    </p:cViewPr>
  </p:sorterViewPr>
  <p:notesViewPr>
    <p:cSldViewPr snapToObjects="1" showGuides="1">
      <p:cViewPr varScale="1">
        <p:scale>
          <a:sx n="81" d="100"/>
          <a:sy n="81" d="100"/>
        </p:scale>
        <p:origin x="222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647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94216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5814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33111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6381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31"/>
              </a:spcAft>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Azure Pack Overview</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92"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326248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405270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605411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296588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75676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339377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416009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1150938"/>
            <a:ext cx="5519738" cy="3105150"/>
          </a:xfrm>
        </p:spPr>
      </p:sp>
      <p:sp>
        <p:nvSpPr>
          <p:cNvPr id="3" name="Notes Placeholder 2"/>
          <p:cNvSpPr>
            <a:spLocks noGrp="1"/>
          </p:cNvSpPr>
          <p:nvPr>
            <p:ph type="body" idx="1"/>
          </p:nvPr>
        </p:nvSpPr>
        <p:spPr/>
        <p:txBody>
          <a:bodyPr/>
          <a:lstStyle/>
          <a:p>
            <a:pPr marL="291205" indent="-29120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B00254-1D6D-455B-9366-3E245776AC5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1697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4512" cy="31638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4026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026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661FB68-3918-4A24-B8EF-2BC81D0F57FE}"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44868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15770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58344" eaLnBrk="0" hangingPunct="0">
              <a:defRPr>
                <a:solidFill>
                  <a:schemeClr val="tx1"/>
                </a:solidFill>
                <a:latin typeface="Segoe UI" pitchFamily="34" charset="0"/>
                <a:ea typeface="MS PGothic" pitchFamily="34" charset="-128"/>
              </a:defRPr>
            </a:lvl1pPr>
            <a:lvl2pPr marL="750008" indent="-288465" defTabSz="958344" eaLnBrk="0" hangingPunct="0">
              <a:defRPr>
                <a:solidFill>
                  <a:schemeClr val="tx1"/>
                </a:solidFill>
                <a:latin typeface="Segoe UI" pitchFamily="34" charset="0"/>
                <a:ea typeface="MS PGothic" pitchFamily="34" charset="-128"/>
              </a:defRPr>
            </a:lvl2pPr>
            <a:lvl3pPr marL="1153859" indent="-230772" defTabSz="958344" eaLnBrk="0" hangingPunct="0">
              <a:defRPr>
                <a:solidFill>
                  <a:schemeClr val="tx1"/>
                </a:solidFill>
                <a:latin typeface="Segoe UI" pitchFamily="34" charset="0"/>
                <a:ea typeface="MS PGothic" pitchFamily="34" charset="-128"/>
              </a:defRPr>
            </a:lvl3pPr>
            <a:lvl4pPr marL="1615402" indent="-230772" defTabSz="958344" eaLnBrk="0" hangingPunct="0">
              <a:defRPr>
                <a:solidFill>
                  <a:schemeClr val="tx1"/>
                </a:solidFill>
                <a:latin typeface="Segoe UI" pitchFamily="34" charset="0"/>
                <a:ea typeface="MS PGothic" pitchFamily="34" charset="-128"/>
              </a:defRPr>
            </a:lvl4pPr>
            <a:lvl5pPr marL="2076945" indent="-230772" defTabSz="958344" eaLnBrk="0" hangingPunct="0">
              <a:defRPr>
                <a:solidFill>
                  <a:schemeClr val="tx1"/>
                </a:solidFill>
                <a:latin typeface="Segoe UI" pitchFamily="34" charset="0"/>
                <a:ea typeface="MS PGothic" pitchFamily="34" charset="-128"/>
              </a:defRPr>
            </a:lvl5pPr>
            <a:lvl6pPr marL="2538489" indent="-230772" defTabSz="958344" eaLnBrk="0" fontAlgn="base" hangingPunct="0">
              <a:spcBef>
                <a:spcPct val="0"/>
              </a:spcBef>
              <a:spcAft>
                <a:spcPct val="0"/>
              </a:spcAft>
              <a:defRPr>
                <a:solidFill>
                  <a:schemeClr val="tx1"/>
                </a:solidFill>
                <a:latin typeface="Segoe UI" pitchFamily="34" charset="0"/>
                <a:ea typeface="MS PGothic" pitchFamily="34" charset="-128"/>
              </a:defRPr>
            </a:lvl6pPr>
            <a:lvl7pPr marL="3000032" indent="-230772" defTabSz="958344" eaLnBrk="0" fontAlgn="base" hangingPunct="0">
              <a:spcBef>
                <a:spcPct val="0"/>
              </a:spcBef>
              <a:spcAft>
                <a:spcPct val="0"/>
              </a:spcAft>
              <a:defRPr>
                <a:solidFill>
                  <a:schemeClr val="tx1"/>
                </a:solidFill>
                <a:latin typeface="Segoe UI" pitchFamily="34" charset="0"/>
                <a:ea typeface="MS PGothic" pitchFamily="34" charset="-128"/>
              </a:defRPr>
            </a:lvl7pPr>
            <a:lvl8pPr marL="3461576" indent="-230772" defTabSz="958344" eaLnBrk="0" fontAlgn="base" hangingPunct="0">
              <a:spcBef>
                <a:spcPct val="0"/>
              </a:spcBef>
              <a:spcAft>
                <a:spcPct val="0"/>
              </a:spcAft>
              <a:defRPr>
                <a:solidFill>
                  <a:schemeClr val="tx1"/>
                </a:solidFill>
                <a:latin typeface="Segoe UI" pitchFamily="34" charset="0"/>
                <a:ea typeface="MS PGothic" pitchFamily="34" charset="-128"/>
              </a:defRPr>
            </a:lvl8pPr>
            <a:lvl9pPr marL="3923119" indent="-230772" defTabSz="958344" eaLnBrk="0" fontAlgn="base" hangingPunct="0">
              <a:spcBef>
                <a:spcPct val="0"/>
              </a:spcBef>
              <a:spcAft>
                <a:spcPct val="0"/>
              </a:spcAft>
              <a:defRPr>
                <a:solidFill>
                  <a:schemeClr val="tx1"/>
                </a:solidFill>
                <a:latin typeface="Segoe UI" pitchFamily="34" charset="0"/>
                <a:ea typeface="MS PGothic" pitchFamily="34" charset="-128"/>
              </a:defRPr>
            </a:lvl9pPr>
          </a:lstStyle>
          <a:p>
            <a:pPr eaLnBrk="1" hangingPunct="1"/>
            <a:endParaRPr lang="en-US">
              <a:solidFill>
                <a:srgbClr val="000000"/>
              </a:solidFill>
            </a:endParaRPr>
          </a:p>
        </p:txBody>
      </p:sp>
      <p:sp>
        <p:nvSpPr>
          <p:cNvPr id="15770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86545" defTabSz="956742" eaLnBrk="0" hangingPunct="0">
              <a:defRPr>
                <a:solidFill>
                  <a:schemeClr val="tx1"/>
                </a:solidFill>
                <a:latin typeface="Segoe UI" pitchFamily="34" charset="0"/>
                <a:ea typeface="MS PGothic" pitchFamily="34" charset="-128"/>
              </a:defRPr>
            </a:lvl1pPr>
            <a:lvl2pPr marL="750008" indent="-288465" defTabSz="956742" eaLnBrk="0" hangingPunct="0">
              <a:defRPr>
                <a:solidFill>
                  <a:schemeClr val="tx1"/>
                </a:solidFill>
                <a:latin typeface="Segoe UI" pitchFamily="34" charset="0"/>
                <a:ea typeface="MS PGothic" pitchFamily="34" charset="-128"/>
              </a:defRPr>
            </a:lvl2pPr>
            <a:lvl3pPr marL="1153859" indent="-230772" defTabSz="956742" eaLnBrk="0" hangingPunct="0">
              <a:defRPr>
                <a:solidFill>
                  <a:schemeClr val="tx1"/>
                </a:solidFill>
                <a:latin typeface="Segoe UI" pitchFamily="34" charset="0"/>
                <a:ea typeface="MS PGothic" pitchFamily="34" charset="-128"/>
              </a:defRPr>
            </a:lvl3pPr>
            <a:lvl4pPr marL="1615402" indent="-230772" defTabSz="956742" eaLnBrk="0" hangingPunct="0">
              <a:defRPr>
                <a:solidFill>
                  <a:schemeClr val="tx1"/>
                </a:solidFill>
                <a:latin typeface="Segoe UI" pitchFamily="34" charset="0"/>
                <a:ea typeface="MS PGothic" pitchFamily="34" charset="-128"/>
              </a:defRPr>
            </a:lvl4pPr>
            <a:lvl5pPr marL="2076945" indent="-230772" defTabSz="956742" eaLnBrk="0" hangingPunct="0">
              <a:defRPr>
                <a:solidFill>
                  <a:schemeClr val="tx1"/>
                </a:solidFill>
                <a:latin typeface="Segoe UI" pitchFamily="34" charset="0"/>
                <a:ea typeface="MS PGothic" pitchFamily="34" charset="-128"/>
              </a:defRPr>
            </a:lvl5pPr>
            <a:lvl6pPr marL="2538489" indent="-230772" defTabSz="956742" eaLnBrk="0" fontAlgn="base" hangingPunct="0">
              <a:spcBef>
                <a:spcPct val="0"/>
              </a:spcBef>
              <a:spcAft>
                <a:spcPct val="0"/>
              </a:spcAft>
              <a:defRPr>
                <a:solidFill>
                  <a:schemeClr val="tx1"/>
                </a:solidFill>
                <a:latin typeface="Segoe UI" pitchFamily="34" charset="0"/>
                <a:ea typeface="MS PGothic" pitchFamily="34" charset="-128"/>
              </a:defRPr>
            </a:lvl6pPr>
            <a:lvl7pPr marL="3000032" indent="-230772" defTabSz="956742" eaLnBrk="0" fontAlgn="base" hangingPunct="0">
              <a:spcBef>
                <a:spcPct val="0"/>
              </a:spcBef>
              <a:spcAft>
                <a:spcPct val="0"/>
              </a:spcAft>
              <a:defRPr>
                <a:solidFill>
                  <a:schemeClr val="tx1"/>
                </a:solidFill>
                <a:latin typeface="Segoe UI" pitchFamily="34" charset="0"/>
                <a:ea typeface="MS PGothic" pitchFamily="34" charset="-128"/>
              </a:defRPr>
            </a:lvl7pPr>
            <a:lvl8pPr marL="3461576" indent="-230772" defTabSz="956742" eaLnBrk="0" fontAlgn="base" hangingPunct="0">
              <a:spcBef>
                <a:spcPct val="0"/>
              </a:spcBef>
              <a:spcAft>
                <a:spcPct val="0"/>
              </a:spcAft>
              <a:defRPr>
                <a:solidFill>
                  <a:schemeClr val="tx1"/>
                </a:solidFill>
                <a:latin typeface="Segoe UI" pitchFamily="34" charset="0"/>
                <a:ea typeface="MS PGothic" pitchFamily="34" charset="-128"/>
              </a:defRPr>
            </a:lvl8pPr>
            <a:lvl9pPr marL="3923119" indent="-230772" defTabSz="956742" eaLnBrk="0" fontAlgn="base" hangingPunct="0">
              <a:spcBef>
                <a:spcPct val="0"/>
              </a:spcBef>
              <a:spcAft>
                <a:spcPct val="0"/>
              </a:spcAft>
              <a:defRPr>
                <a:solidFill>
                  <a:schemeClr val="tx1"/>
                </a:solidFill>
                <a:latin typeface="Segoe UI" pitchFamily="34" charset="0"/>
                <a:ea typeface="MS PGothic" pitchFamily="34" charset="-128"/>
              </a:defRPr>
            </a:lvl9pPr>
          </a:lstStyle>
          <a:p>
            <a:r>
              <a:rPr lang="en-US">
                <a:solidFill>
                  <a:prstClr val="black"/>
                </a:solidFill>
              </a:rPr>
              <a:t>© 2012 Microsoft Corporation. All rights reserved. Microsoft, Windows, and other product names are or may be registered trademarks and/or trademarks in the U.S. and/or other countries.</a:t>
            </a:r>
          </a:p>
          <a:p>
            <a:r>
              <a:rPr lang="en-US">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57702"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44" eaLnBrk="0" hangingPunct="0">
              <a:defRPr>
                <a:solidFill>
                  <a:schemeClr val="tx1"/>
                </a:solidFill>
                <a:latin typeface="Segoe UI" pitchFamily="34" charset="0"/>
                <a:ea typeface="MS PGothic" pitchFamily="34" charset="-128"/>
              </a:defRPr>
            </a:lvl1pPr>
            <a:lvl2pPr marL="750008" indent="-288465" defTabSz="958344" eaLnBrk="0" hangingPunct="0">
              <a:defRPr>
                <a:solidFill>
                  <a:schemeClr val="tx1"/>
                </a:solidFill>
                <a:latin typeface="Segoe UI" pitchFamily="34" charset="0"/>
                <a:ea typeface="MS PGothic" pitchFamily="34" charset="-128"/>
              </a:defRPr>
            </a:lvl2pPr>
            <a:lvl3pPr marL="1153859" indent="-230772" defTabSz="958344" eaLnBrk="0" hangingPunct="0">
              <a:defRPr>
                <a:solidFill>
                  <a:schemeClr val="tx1"/>
                </a:solidFill>
                <a:latin typeface="Segoe UI" pitchFamily="34" charset="0"/>
                <a:ea typeface="MS PGothic" pitchFamily="34" charset="-128"/>
              </a:defRPr>
            </a:lvl3pPr>
            <a:lvl4pPr marL="1615402" indent="-230772" defTabSz="958344" eaLnBrk="0" hangingPunct="0">
              <a:defRPr>
                <a:solidFill>
                  <a:schemeClr val="tx1"/>
                </a:solidFill>
                <a:latin typeface="Segoe UI" pitchFamily="34" charset="0"/>
                <a:ea typeface="MS PGothic" pitchFamily="34" charset="-128"/>
              </a:defRPr>
            </a:lvl4pPr>
            <a:lvl5pPr marL="2076945" indent="-230772" defTabSz="958344" eaLnBrk="0" hangingPunct="0">
              <a:defRPr>
                <a:solidFill>
                  <a:schemeClr val="tx1"/>
                </a:solidFill>
                <a:latin typeface="Segoe UI" pitchFamily="34" charset="0"/>
                <a:ea typeface="MS PGothic" pitchFamily="34" charset="-128"/>
              </a:defRPr>
            </a:lvl5pPr>
            <a:lvl6pPr marL="2538489" indent="-230772" defTabSz="958344" eaLnBrk="0" fontAlgn="base" hangingPunct="0">
              <a:spcBef>
                <a:spcPct val="0"/>
              </a:spcBef>
              <a:spcAft>
                <a:spcPct val="0"/>
              </a:spcAft>
              <a:defRPr>
                <a:solidFill>
                  <a:schemeClr val="tx1"/>
                </a:solidFill>
                <a:latin typeface="Segoe UI" pitchFamily="34" charset="0"/>
                <a:ea typeface="MS PGothic" pitchFamily="34" charset="-128"/>
              </a:defRPr>
            </a:lvl6pPr>
            <a:lvl7pPr marL="3000032" indent="-230772" defTabSz="958344" eaLnBrk="0" fontAlgn="base" hangingPunct="0">
              <a:spcBef>
                <a:spcPct val="0"/>
              </a:spcBef>
              <a:spcAft>
                <a:spcPct val="0"/>
              </a:spcAft>
              <a:defRPr>
                <a:solidFill>
                  <a:schemeClr val="tx1"/>
                </a:solidFill>
                <a:latin typeface="Segoe UI" pitchFamily="34" charset="0"/>
                <a:ea typeface="MS PGothic" pitchFamily="34" charset="-128"/>
              </a:defRPr>
            </a:lvl7pPr>
            <a:lvl8pPr marL="3461576" indent="-230772" defTabSz="958344" eaLnBrk="0" fontAlgn="base" hangingPunct="0">
              <a:spcBef>
                <a:spcPct val="0"/>
              </a:spcBef>
              <a:spcAft>
                <a:spcPct val="0"/>
              </a:spcAft>
              <a:defRPr>
                <a:solidFill>
                  <a:schemeClr val="tx1"/>
                </a:solidFill>
                <a:latin typeface="Segoe UI" pitchFamily="34" charset="0"/>
                <a:ea typeface="MS PGothic" pitchFamily="34" charset="-128"/>
              </a:defRPr>
            </a:lvl8pPr>
            <a:lvl9pPr marL="3923119" indent="-230772" defTabSz="958344" eaLnBrk="0" fontAlgn="base" hangingPunct="0">
              <a:spcBef>
                <a:spcPct val="0"/>
              </a:spcBef>
              <a:spcAft>
                <a:spcPct val="0"/>
              </a:spcAft>
              <a:defRPr>
                <a:solidFill>
                  <a:schemeClr val="tx1"/>
                </a:solidFill>
                <a:latin typeface="Segoe UI" pitchFamily="34" charset="0"/>
                <a:ea typeface="MS PGothic" pitchFamily="34" charset="-128"/>
              </a:defRPr>
            </a:lvl9pPr>
          </a:lstStyle>
          <a:p>
            <a:pPr eaLnBrk="1" hangingPunct="1"/>
            <a:fld id="{FD7D6FA7-8AFF-4566-8929-2177D534D1E5}" type="datetime1">
              <a:rPr lang="en-US">
                <a:solidFill>
                  <a:srgbClr val="000000"/>
                </a:solidFill>
                <a:cs typeface="Arial" charset="0"/>
              </a:rPr>
              <a:pPr eaLnBrk="1" hangingPunct="1"/>
              <a:t>5/12/2014</a:t>
            </a:fld>
            <a:endParaRPr lang="en-US">
              <a:solidFill>
                <a:srgbClr val="000000"/>
              </a:solidFill>
              <a:cs typeface="Arial" charset="0"/>
            </a:endParaRPr>
          </a:p>
        </p:txBody>
      </p:sp>
      <p:sp>
        <p:nvSpPr>
          <p:cNvPr id="15770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44" eaLnBrk="0" hangingPunct="0">
              <a:defRPr>
                <a:solidFill>
                  <a:schemeClr val="tx1"/>
                </a:solidFill>
                <a:latin typeface="Segoe UI" pitchFamily="34" charset="0"/>
                <a:ea typeface="MS PGothic" pitchFamily="34" charset="-128"/>
              </a:defRPr>
            </a:lvl1pPr>
            <a:lvl2pPr marL="750008" indent="-288465" defTabSz="958344" eaLnBrk="0" hangingPunct="0">
              <a:defRPr>
                <a:solidFill>
                  <a:schemeClr val="tx1"/>
                </a:solidFill>
                <a:latin typeface="Segoe UI" pitchFamily="34" charset="0"/>
                <a:ea typeface="MS PGothic" pitchFamily="34" charset="-128"/>
              </a:defRPr>
            </a:lvl2pPr>
            <a:lvl3pPr marL="1153859" indent="-230772" defTabSz="958344" eaLnBrk="0" hangingPunct="0">
              <a:defRPr>
                <a:solidFill>
                  <a:schemeClr val="tx1"/>
                </a:solidFill>
                <a:latin typeface="Segoe UI" pitchFamily="34" charset="0"/>
                <a:ea typeface="MS PGothic" pitchFamily="34" charset="-128"/>
              </a:defRPr>
            </a:lvl3pPr>
            <a:lvl4pPr marL="1615402" indent="-230772" defTabSz="958344" eaLnBrk="0" hangingPunct="0">
              <a:defRPr>
                <a:solidFill>
                  <a:schemeClr val="tx1"/>
                </a:solidFill>
                <a:latin typeface="Segoe UI" pitchFamily="34" charset="0"/>
                <a:ea typeface="MS PGothic" pitchFamily="34" charset="-128"/>
              </a:defRPr>
            </a:lvl4pPr>
            <a:lvl5pPr marL="2076945" indent="-230772" defTabSz="958344" eaLnBrk="0" hangingPunct="0">
              <a:defRPr>
                <a:solidFill>
                  <a:schemeClr val="tx1"/>
                </a:solidFill>
                <a:latin typeface="Segoe UI" pitchFamily="34" charset="0"/>
                <a:ea typeface="MS PGothic" pitchFamily="34" charset="-128"/>
              </a:defRPr>
            </a:lvl5pPr>
            <a:lvl6pPr marL="2538489" indent="-230772" defTabSz="958344" eaLnBrk="0" fontAlgn="base" hangingPunct="0">
              <a:spcBef>
                <a:spcPct val="0"/>
              </a:spcBef>
              <a:spcAft>
                <a:spcPct val="0"/>
              </a:spcAft>
              <a:defRPr>
                <a:solidFill>
                  <a:schemeClr val="tx1"/>
                </a:solidFill>
                <a:latin typeface="Segoe UI" pitchFamily="34" charset="0"/>
                <a:ea typeface="MS PGothic" pitchFamily="34" charset="-128"/>
              </a:defRPr>
            </a:lvl6pPr>
            <a:lvl7pPr marL="3000032" indent="-230772" defTabSz="958344" eaLnBrk="0" fontAlgn="base" hangingPunct="0">
              <a:spcBef>
                <a:spcPct val="0"/>
              </a:spcBef>
              <a:spcAft>
                <a:spcPct val="0"/>
              </a:spcAft>
              <a:defRPr>
                <a:solidFill>
                  <a:schemeClr val="tx1"/>
                </a:solidFill>
                <a:latin typeface="Segoe UI" pitchFamily="34" charset="0"/>
                <a:ea typeface="MS PGothic" pitchFamily="34" charset="-128"/>
              </a:defRPr>
            </a:lvl7pPr>
            <a:lvl8pPr marL="3461576" indent="-230772" defTabSz="958344" eaLnBrk="0" fontAlgn="base" hangingPunct="0">
              <a:spcBef>
                <a:spcPct val="0"/>
              </a:spcBef>
              <a:spcAft>
                <a:spcPct val="0"/>
              </a:spcAft>
              <a:defRPr>
                <a:solidFill>
                  <a:schemeClr val="tx1"/>
                </a:solidFill>
                <a:latin typeface="Segoe UI" pitchFamily="34" charset="0"/>
                <a:ea typeface="MS PGothic" pitchFamily="34" charset="-128"/>
              </a:defRPr>
            </a:lvl8pPr>
            <a:lvl9pPr marL="3923119" indent="-230772" defTabSz="958344" eaLnBrk="0" fontAlgn="base" hangingPunct="0">
              <a:spcBef>
                <a:spcPct val="0"/>
              </a:spcBef>
              <a:spcAft>
                <a:spcPct val="0"/>
              </a:spcAft>
              <a:defRPr>
                <a:solidFill>
                  <a:schemeClr val="tx1"/>
                </a:solidFill>
                <a:latin typeface="Segoe UI" pitchFamily="34" charset="0"/>
                <a:ea typeface="MS PGothic" pitchFamily="34" charset="-128"/>
              </a:defRPr>
            </a:lvl9pPr>
          </a:lstStyle>
          <a:p>
            <a:pPr eaLnBrk="1" hangingPunct="1"/>
            <a:fld id="{D5E39726-9502-4626-9134-76C700EFB18F}" type="slidenum">
              <a:rPr lang="en-US">
                <a:solidFill>
                  <a:srgbClr val="000000"/>
                </a:solidFill>
                <a:cs typeface="Arial" charset="0"/>
              </a:rPr>
              <a:pPr eaLnBrk="1" hangingPunct="1"/>
              <a:t>6</a:t>
            </a:fld>
            <a:endParaRPr lang="en-US">
              <a:solidFill>
                <a:srgbClr val="000000"/>
              </a:solidFill>
              <a:cs typeface="Arial" charset="0"/>
            </a:endParaRPr>
          </a:p>
        </p:txBody>
      </p:sp>
    </p:spTree>
    <p:extLst>
      <p:ext uri="{BB962C8B-B14F-4D97-AF65-F5344CB8AC3E}">
        <p14:creationId xmlns:p14="http://schemas.microsoft.com/office/powerpoint/2010/main" val="41291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488">
              <a:spcAft>
                <a:spcPts val="1187"/>
              </a:spcAf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928"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928"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51B1278-D92B-4AF3-A9C1-71DD298190CE}" type="datetimeFigureOut">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01149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Azure Pack Overview</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A7AD52-E43D-4D23-9A5E-0CCB0618D4B0}"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5818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50566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1D0724-9343-4524-9E0E-11976C0D8AD2}"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614447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853383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5345460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 y="3"/>
            <a:ext cx="12435837" cy="6995162"/>
          </a:xfrm>
          <a:prstGeom prst="rect">
            <a:avLst/>
          </a:prstGeom>
        </p:spPr>
      </p:pic>
    </p:spTree>
    <p:extLst>
      <p:ext uri="{BB962C8B-B14F-4D97-AF65-F5344CB8AC3E}">
        <p14:creationId xmlns:p14="http://schemas.microsoft.com/office/powerpoint/2010/main" val="10170792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4"/>
            <a:ext cx="12435837" cy="6995162"/>
          </a:xfrm>
          <a:prstGeom prst="rect">
            <a:avLst/>
          </a:prstGeom>
        </p:spPr>
      </p:pic>
      <p:sp>
        <p:nvSpPr>
          <p:cNvPr id="6" name="Freeform 5"/>
          <p:cNvSpPr/>
          <p:nvPr userDrawn="1"/>
        </p:nvSpPr>
        <p:spPr bwMode="auto">
          <a:xfrm rot="19623283">
            <a:off x="-2783791" y="-2011488"/>
            <a:ext cx="13612406" cy="6212475"/>
          </a:xfrm>
          <a:custGeom>
            <a:avLst/>
            <a:gdLst>
              <a:gd name="connsiteX0" fmla="*/ 4026000 w 13612405"/>
              <a:gd name="connsiteY0" fmla="*/ 0 h 6212477"/>
              <a:gd name="connsiteX1" fmla="*/ 13612405 w 13612405"/>
              <a:gd name="connsiteY1" fmla="*/ 6212477 h 6212477"/>
              <a:gd name="connsiteX2" fmla="*/ 0 w 13612405"/>
              <a:gd name="connsiteY2" fmla="*/ 6212477 h 6212477"/>
            </a:gdLst>
            <a:ahLst/>
            <a:cxnLst>
              <a:cxn ang="0">
                <a:pos x="connsiteX0" y="connsiteY0"/>
              </a:cxn>
              <a:cxn ang="0">
                <a:pos x="connsiteX1" y="connsiteY1"/>
              </a:cxn>
              <a:cxn ang="0">
                <a:pos x="connsiteX2" y="connsiteY2"/>
              </a:cxn>
            </a:cxnLst>
            <a:rect l="l" t="t" r="r" b="b"/>
            <a:pathLst>
              <a:path w="13612405" h="6212477">
                <a:moveTo>
                  <a:pt x="4026000" y="0"/>
                </a:moveTo>
                <a:lnTo>
                  <a:pt x="13612405" y="6212477"/>
                </a:lnTo>
                <a:lnTo>
                  <a:pt x="0" y="6212477"/>
                </a:lnTo>
                <a:close/>
              </a:path>
            </a:pathLst>
          </a:custGeom>
          <a:gradFill>
            <a:gsLst>
              <a:gs pos="62000">
                <a:schemeClr val="bg1">
                  <a:alpha val="44000"/>
                </a:schemeClr>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1" tIns="146299" rIns="182871" bIns="146299" numCol="1" spcCol="0" rtlCol="0" fromWordArt="0" anchor="t" anchorCtr="0" forceAA="0" compatLnSpc="1">
            <a:prstTxWarp prst="textNoShape">
              <a:avLst/>
            </a:prstTxWarp>
            <a:noAutofit/>
          </a:bodyPr>
          <a:lstStyle/>
          <a:p>
            <a:pPr algn="ctr" defTabSz="93254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p:nvPr>
        </p:nvSpPr>
        <p:spPr>
          <a:xfrm>
            <a:off x="274643" y="265176"/>
            <a:ext cx="11887202" cy="2096222"/>
          </a:xfrm>
        </p:spPr>
        <p:txBody>
          <a:bodyPr/>
          <a:lstStyle>
            <a:lvl1pPr marL="0" indent="0">
              <a:buNone/>
              <a:defRPr sz="5200">
                <a:gradFill>
                  <a:gsLst>
                    <a:gs pos="62000">
                      <a:schemeClr val="tx2">
                        <a:lumMod val="50000"/>
                      </a:schemeClr>
                    </a:gs>
                    <a:gs pos="100000">
                      <a:schemeClr val="tx2">
                        <a:lumMod val="50000"/>
                      </a:schemeClr>
                    </a:gs>
                  </a:gsLst>
                  <a:lin ang="5400000" scaled="0"/>
                </a:gradFill>
              </a:defRPr>
            </a:lvl1pPr>
            <a:lvl2pPr marL="342927" indent="0">
              <a:buNone/>
              <a:defRPr>
                <a:gradFill>
                  <a:gsLst>
                    <a:gs pos="62000">
                      <a:schemeClr val="tx2">
                        <a:lumMod val="50000"/>
                      </a:schemeClr>
                    </a:gs>
                    <a:gs pos="100000">
                      <a:schemeClr val="tx2">
                        <a:lumMod val="50000"/>
                      </a:schemeClr>
                    </a:gs>
                  </a:gsLst>
                  <a:lin ang="5400000" scaled="0"/>
                </a:gradFill>
              </a:defRPr>
            </a:lvl2pPr>
            <a:lvl3pPr marL="571543" indent="0">
              <a:buNone/>
              <a:defRPr>
                <a:gradFill>
                  <a:gsLst>
                    <a:gs pos="62000">
                      <a:schemeClr val="tx2">
                        <a:lumMod val="50000"/>
                      </a:schemeClr>
                    </a:gs>
                    <a:gs pos="100000">
                      <a:schemeClr val="tx2">
                        <a:lumMod val="50000"/>
                      </a:schemeClr>
                    </a:gs>
                  </a:gsLst>
                  <a:lin ang="5400000" scaled="0"/>
                </a:gradFill>
              </a:defRPr>
            </a:lvl3pPr>
            <a:lvl4pPr marL="800161" indent="0">
              <a:buNone/>
              <a:defRPr>
                <a:gradFill>
                  <a:gsLst>
                    <a:gs pos="62000">
                      <a:schemeClr val="tx2">
                        <a:lumMod val="50000"/>
                      </a:schemeClr>
                    </a:gs>
                    <a:gs pos="100000">
                      <a:schemeClr val="tx2">
                        <a:lumMod val="50000"/>
                      </a:schemeClr>
                    </a:gs>
                  </a:gsLst>
                  <a:lin ang="5400000" scaled="0"/>
                </a:gradFill>
              </a:defRPr>
            </a:lvl4pPr>
            <a:lvl5pPr marL="1028776" indent="0">
              <a:buNone/>
              <a:defRPr>
                <a:gradFill>
                  <a:gsLst>
                    <a:gs pos="62000">
                      <a:schemeClr val="tx2">
                        <a:lumMod val="50000"/>
                      </a:schemeClr>
                    </a:gs>
                    <a:gs pos="100000">
                      <a:schemeClr val="tx2">
                        <a:lumMod val="50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473053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0pt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593503" cy="6994525"/>
          </a:xfrm>
          <a:prstGeom prst="rect">
            <a:avLst/>
          </a:prstGeom>
        </p:spPr>
      </p:pic>
      <p:sp>
        <p:nvSpPr>
          <p:cNvPr id="10" name="Rectangle 9"/>
          <p:cNvSpPr/>
          <p:nvPr userDrawn="1"/>
        </p:nvSpPr>
        <p:spPr bwMode="auto">
          <a:xfrm>
            <a:off x="3994951" y="0"/>
            <a:ext cx="6499459" cy="6994525"/>
          </a:xfrm>
          <a:prstGeom prst="rect">
            <a:avLst/>
          </a:prstGeom>
          <a:gradFill>
            <a:gsLst>
              <a:gs pos="63000">
                <a:schemeClr val="bg1"/>
              </a:gs>
              <a:gs pos="75325">
                <a:srgbClr val="FFFFFF">
                  <a:alpha val="92000"/>
                </a:srgbClr>
              </a:gs>
              <a:gs pos="88000">
                <a:schemeClr val="bg1">
                  <a:alpha val="33000"/>
                </a:schemeClr>
              </a:gs>
              <a:gs pos="100000">
                <a:schemeClr val="bg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algn="ctr" defTabSz="9321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p:cNvSpPr>
            <a:spLocks noGrp="1"/>
          </p:cNvSpPr>
          <p:nvPr>
            <p:ph type="body" sz="quarter" idx="12" hasCustomPrompt="1"/>
          </p:nvPr>
        </p:nvSpPr>
        <p:spPr>
          <a:xfrm>
            <a:off x="5761038" y="1028410"/>
            <a:ext cx="6409624" cy="5303462"/>
          </a:xfrm>
        </p:spPr>
        <p:txBody>
          <a:bodyPr/>
          <a:lstStyle>
            <a:lvl1pPr marL="0" indent="0">
              <a:lnSpc>
                <a:spcPts val="3400"/>
              </a:lnSpc>
              <a:spcBef>
                <a:spcPts val="3600"/>
              </a:spcBef>
              <a:buNone/>
              <a:defRPr sz="3000" baseline="0">
                <a:solidFill>
                  <a:schemeClr val="tx2"/>
                </a:solidFill>
                <a:latin typeface="+mj-lt"/>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elit. Suspendisse eu justo tempus. </a:t>
            </a:r>
          </a:p>
          <a:p>
            <a:pPr lvl="0"/>
            <a:r>
              <a:rPr lang="en-US" smtClean="0"/>
              <a:t>Aenean porttitor pulvinar lorem, </a:t>
            </a:r>
            <a:br>
              <a:rPr lang="en-US" smtClean="0"/>
            </a:br>
            <a:r>
              <a:rPr lang="en-US" smtClean="0"/>
              <a:t>eu accumsan purus mattis nec. </a:t>
            </a:r>
          </a:p>
          <a:p>
            <a:pPr lvl="0"/>
            <a:r>
              <a:rPr lang="en-US" smtClean="0"/>
              <a:t>Cum sociis natoque penatibus </a:t>
            </a:r>
            <a:br>
              <a:rPr lang="en-US" smtClean="0"/>
            </a:br>
            <a:r>
              <a:rPr lang="en-US" smtClean="0"/>
              <a:t>et magnis dis parturient montes, nascetur ridiculus mus.</a:t>
            </a:r>
            <a:endParaRPr lang="en-US"/>
          </a:p>
        </p:txBody>
      </p:sp>
    </p:spTree>
    <p:extLst>
      <p:ext uri="{BB962C8B-B14F-4D97-AF65-F5344CB8AC3E}">
        <p14:creationId xmlns:p14="http://schemas.microsoft.com/office/powerpoint/2010/main" val="357761431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53" y="264964"/>
            <a:ext cx="9143999" cy="1097302"/>
          </a:xfrm>
        </p:spPr>
        <p:txBody>
          <a:bodyPr lIns="146125" tIns="91329" rIns="146125" bIns="91329"/>
          <a:lstStyle>
            <a:lvl1pPr>
              <a:lnSpc>
                <a:spcPts val="6300"/>
              </a:lnSpc>
              <a:defRPr sz="5200" baseline="0">
                <a:solidFill>
                  <a:schemeClr val="tx2"/>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Tree>
    <p:extLst>
      <p:ext uri="{BB962C8B-B14F-4D97-AF65-F5344CB8AC3E}">
        <p14:creationId xmlns:p14="http://schemas.microsoft.com/office/powerpoint/2010/main" val="3166584134"/>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43" y="-20387"/>
            <a:ext cx="12647328" cy="6995160"/>
          </a:xfrm>
          <a:prstGeom prst="rect">
            <a:avLst/>
          </a:prstGeom>
          <a:noFill/>
          <a:ln>
            <a:noFill/>
          </a:ln>
        </p:spPr>
      </p:pic>
      <p:sp>
        <p:nvSpPr>
          <p:cNvPr id="2" name="Title 1"/>
          <p:cNvSpPr>
            <a:spLocks noGrp="1"/>
          </p:cNvSpPr>
          <p:nvPr>
            <p:ph type="title"/>
          </p:nvPr>
        </p:nvSpPr>
        <p:spPr/>
        <p:txBody>
          <a:bodyPr/>
          <a:lstStyle>
            <a:lvl1pPr>
              <a:defRPr>
                <a:solidFill>
                  <a:srgbClr val="333333"/>
                </a:solidFill>
              </a:defRPr>
            </a:lvl1pPr>
          </a:lstStyle>
          <a:p>
            <a:r>
              <a:rPr lang="en-US" dirty="0" smtClean="0"/>
              <a:t>Click to edit Master title style</a:t>
            </a:r>
            <a:endParaRPr lang="en-US" dirty="0"/>
          </a:p>
        </p:txBody>
      </p:sp>
      <p:sp>
        <p:nvSpPr>
          <p:cNvPr id="11" name="Rectangle 10"/>
          <p:cNvSpPr/>
          <p:nvPr userDrawn="1"/>
        </p:nvSpPr>
        <p:spPr>
          <a:xfrm>
            <a:off x="1599974"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9" name="Rectangle 8"/>
          <p:cNvSpPr/>
          <p:nvPr userDrawn="1"/>
        </p:nvSpPr>
        <p:spPr>
          <a:xfrm>
            <a:off x="4757322"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10" name="Rectangle 9"/>
          <p:cNvSpPr/>
          <p:nvPr userDrawn="1"/>
        </p:nvSpPr>
        <p:spPr>
          <a:xfrm>
            <a:off x="7914670" y="2146069"/>
            <a:ext cx="2921847"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3" name="Content Placeholder 2"/>
          <p:cNvSpPr>
            <a:spLocks noGrp="1"/>
          </p:cNvSpPr>
          <p:nvPr userDrawn="1">
            <p:ph idx="1"/>
          </p:nvPr>
        </p:nvSpPr>
        <p:spPr>
          <a:xfrm>
            <a:off x="1802247" y="2395878"/>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2" name="Content Placeholder 2"/>
          <p:cNvSpPr>
            <a:spLocks noGrp="1"/>
          </p:cNvSpPr>
          <p:nvPr>
            <p:ph idx="13"/>
          </p:nvPr>
        </p:nvSpPr>
        <p:spPr>
          <a:xfrm>
            <a:off x="4938713" y="2431213"/>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3" name="Content Placeholder 2"/>
          <p:cNvSpPr>
            <a:spLocks noGrp="1"/>
          </p:cNvSpPr>
          <p:nvPr>
            <p:ph idx="14"/>
          </p:nvPr>
        </p:nvSpPr>
        <p:spPr>
          <a:xfrm>
            <a:off x="8075179" y="2467667"/>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222610798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23" y="-5654"/>
            <a:ext cx="12647327" cy="6995160"/>
          </a:xfrm>
          <a:prstGeom prst="rect">
            <a:avLst/>
          </a:prstGeom>
          <a:noFill/>
          <a:ln>
            <a:noFill/>
          </a:ln>
        </p:spPr>
      </p:pic>
      <p:sp>
        <p:nvSpPr>
          <p:cNvPr id="2" name="Title 1"/>
          <p:cNvSpPr>
            <a:spLocks noGrp="1"/>
          </p:cNvSpPr>
          <p:nvPr>
            <p:ph type="title"/>
          </p:nvPr>
        </p:nvSpPr>
        <p:spPr/>
        <p:txBody>
          <a:bodyPr/>
          <a:lstStyle>
            <a:lvl1pPr>
              <a:defRPr>
                <a:solidFill>
                  <a:srgbClr val="333333"/>
                </a:solidFill>
              </a:defRPr>
            </a:lvl1pPr>
          </a:lstStyle>
          <a:p>
            <a:r>
              <a:rPr lang="en-US" dirty="0" smtClean="0"/>
              <a:t>Click to edit Master title style</a:t>
            </a:r>
            <a:endParaRPr lang="en-US" dirty="0"/>
          </a:p>
        </p:txBody>
      </p:sp>
      <p:sp>
        <p:nvSpPr>
          <p:cNvPr id="11" name="Rectangle 10"/>
          <p:cNvSpPr/>
          <p:nvPr userDrawn="1"/>
        </p:nvSpPr>
        <p:spPr>
          <a:xfrm>
            <a:off x="1599974"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9" name="Rectangle 8"/>
          <p:cNvSpPr/>
          <p:nvPr userDrawn="1"/>
        </p:nvSpPr>
        <p:spPr>
          <a:xfrm>
            <a:off x="4757322"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10" name="Rectangle 9"/>
          <p:cNvSpPr/>
          <p:nvPr userDrawn="1"/>
        </p:nvSpPr>
        <p:spPr>
          <a:xfrm>
            <a:off x="7914670" y="2146069"/>
            <a:ext cx="2921847"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3" name="Content Placeholder 2"/>
          <p:cNvSpPr>
            <a:spLocks noGrp="1"/>
          </p:cNvSpPr>
          <p:nvPr userDrawn="1">
            <p:ph idx="1"/>
          </p:nvPr>
        </p:nvSpPr>
        <p:spPr>
          <a:xfrm>
            <a:off x="1802247" y="2395878"/>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2" name="Content Placeholder 2"/>
          <p:cNvSpPr>
            <a:spLocks noGrp="1"/>
          </p:cNvSpPr>
          <p:nvPr>
            <p:ph idx="13"/>
          </p:nvPr>
        </p:nvSpPr>
        <p:spPr>
          <a:xfrm>
            <a:off x="4938713" y="2431213"/>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3" name="Content Placeholder 2"/>
          <p:cNvSpPr>
            <a:spLocks noGrp="1"/>
          </p:cNvSpPr>
          <p:nvPr>
            <p:ph idx="14"/>
          </p:nvPr>
        </p:nvSpPr>
        <p:spPr>
          <a:xfrm>
            <a:off x="8075179" y="2467667"/>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369844397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49" y="-5654"/>
            <a:ext cx="12647327" cy="6995160"/>
          </a:xfrm>
          <a:prstGeom prst="rect">
            <a:avLst/>
          </a:prstGeom>
          <a:noFill/>
          <a:ln>
            <a:noFill/>
          </a:ln>
        </p:spPr>
      </p:pic>
      <p:sp>
        <p:nvSpPr>
          <p:cNvPr id="2" name="Title 1"/>
          <p:cNvSpPr>
            <a:spLocks noGrp="1"/>
          </p:cNvSpPr>
          <p:nvPr>
            <p:ph type="title"/>
          </p:nvPr>
        </p:nvSpPr>
        <p:spPr/>
        <p:txBody>
          <a:bodyPr/>
          <a:lstStyle>
            <a:lvl1pPr>
              <a:defRPr>
                <a:solidFill>
                  <a:srgbClr val="333333"/>
                </a:solidFill>
              </a:defRPr>
            </a:lvl1pPr>
          </a:lstStyle>
          <a:p>
            <a:r>
              <a:rPr lang="en-US" dirty="0" smtClean="0"/>
              <a:t>Click to edit Master title style</a:t>
            </a:r>
            <a:endParaRPr lang="en-US" dirty="0"/>
          </a:p>
        </p:txBody>
      </p:sp>
      <p:sp>
        <p:nvSpPr>
          <p:cNvPr id="11" name="Rectangle 10"/>
          <p:cNvSpPr/>
          <p:nvPr userDrawn="1"/>
        </p:nvSpPr>
        <p:spPr>
          <a:xfrm>
            <a:off x="1599974"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9" name="Rectangle 8"/>
          <p:cNvSpPr/>
          <p:nvPr userDrawn="1"/>
        </p:nvSpPr>
        <p:spPr>
          <a:xfrm>
            <a:off x="4757322" y="2146069"/>
            <a:ext cx="2917533"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10" name="Rectangle 9"/>
          <p:cNvSpPr/>
          <p:nvPr userDrawn="1"/>
        </p:nvSpPr>
        <p:spPr>
          <a:xfrm>
            <a:off x="7914670" y="2146069"/>
            <a:ext cx="2921847" cy="2906000"/>
          </a:xfrm>
          <a:prstGeom prst="rect">
            <a:avLst/>
          </a:prstGeom>
          <a:solidFill>
            <a:srgbClr val="01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56" tIns="46577" rIns="93156" bIns="46577" rtlCol="0" anchor="ctr"/>
          <a:lstStyle/>
          <a:p>
            <a:pPr algn="ctr" defTabSz="931549"/>
            <a:endParaRPr lang="en-US">
              <a:solidFill>
                <a:prstClr val="white"/>
              </a:solidFill>
            </a:endParaRPr>
          </a:p>
        </p:txBody>
      </p:sp>
      <p:sp>
        <p:nvSpPr>
          <p:cNvPr id="3" name="Content Placeholder 2"/>
          <p:cNvSpPr>
            <a:spLocks noGrp="1"/>
          </p:cNvSpPr>
          <p:nvPr userDrawn="1">
            <p:ph idx="1"/>
          </p:nvPr>
        </p:nvSpPr>
        <p:spPr>
          <a:xfrm>
            <a:off x="1802247" y="2395878"/>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2" name="Content Placeholder 2"/>
          <p:cNvSpPr>
            <a:spLocks noGrp="1"/>
          </p:cNvSpPr>
          <p:nvPr>
            <p:ph idx="13"/>
          </p:nvPr>
        </p:nvSpPr>
        <p:spPr>
          <a:xfrm>
            <a:off x="4938713" y="2431213"/>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3" name="Content Placeholder 2"/>
          <p:cNvSpPr>
            <a:spLocks noGrp="1"/>
          </p:cNvSpPr>
          <p:nvPr>
            <p:ph idx="14"/>
          </p:nvPr>
        </p:nvSpPr>
        <p:spPr>
          <a:xfrm>
            <a:off x="8075179" y="2467667"/>
            <a:ext cx="2600828" cy="2335712"/>
          </a:xfrm>
        </p:spPr>
        <p:txBody>
          <a:bodyPr>
            <a:normAutofit/>
          </a:bodyPr>
          <a:lstStyle>
            <a:lvl1pPr marL="0" indent="0">
              <a:buNone/>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294733686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12" y="-1574"/>
            <a:ext cx="12647326" cy="6995160"/>
          </a:xfrm>
          <a:prstGeom prst="rect">
            <a:avLst/>
          </a:prstGeom>
        </p:spPr>
      </p:pic>
      <p:sp>
        <p:nvSpPr>
          <p:cNvPr id="7" name="Rectangle 6"/>
          <p:cNvSpPr/>
          <p:nvPr userDrawn="1"/>
        </p:nvSpPr>
        <p:spPr bwMode="auto">
          <a:xfrm>
            <a:off x="274638" y="296863"/>
            <a:ext cx="5486400" cy="5486400"/>
          </a:xfrm>
          <a:prstGeom prst="rect">
            <a:avLst/>
          </a:prstGeom>
          <a:solidFill>
            <a:srgbClr val="0171BB">
              <a:alpha val="9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204117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20128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54732597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eople-centric IT Title">
    <p:bg>
      <p:bgPr>
        <a:solidFill>
          <a:schemeClr val="accent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15" y="-7323"/>
            <a:ext cx="12647327" cy="6995160"/>
          </a:xfrm>
          <a:prstGeom prst="rect">
            <a:avLst/>
          </a:prstGeom>
          <a:solidFill>
            <a:srgbClr val="0072C6"/>
          </a:solidFill>
        </p:spPr>
      </p:pic>
    </p:spTree>
    <p:extLst>
      <p:ext uri="{BB962C8B-B14F-4D97-AF65-F5344CB8AC3E}">
        <p14:creationId xmlns:p14="http://schemas.microsoft.com/office/powerpoint/2010/main" val="210909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097302"/>
          </a:xfrm>
        </p:spPr>
        <p:txBody>
          <a:bodyPr lIns="146304" tIns="91440" rIns="146304" bIns="91440"/>
          <a:lstStyle>
            <a:lvl1pPr>
              <a:lnSpc>
                <a:spcPts val="6300"/>
              </a:lnSpc>
              <a:defRPr sz="4800" baseline="0">
                <a:solidFill>
                  <a:srgbClr val="505050"/>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
        <p:nvSpPr>
          <p:cNvPr id="8" name="Text Placeholder 7"/>
          <p:cNvSpPr>
            <a:spLocks noGrp="1"/>
          </p:cNvSpPr>
          <p:nvPr>
            <p:ph type="body" sz="quarter" idx="13" hasCustomPrompt="1"/>
          </p:nvPr>
        </p:nvSpPr>
        <p:spPr>
          <a:xfrm>
            <a:off x="274638" y="2125663"/>
            <a:ext cx="9144000" cy="4082870"/>
          </a:xfrm>
        </p:spPr>
        <p:txBody>
          <a:bodyPr/>
          <a:lstStyle>
            <a:lvl1pPr marL="233363" indent="-233363">
              <a:spcBef>
                <a:spcPts val="1200"/>
              </a:spcBef>
              <a:defRPr sz="2600">
                <a:latin typeface="+mn-lt"/>
              </a:defRPr>
            </a:lvl1pPr>
            <a:lvl2pPr marL="690563" indent="-233363">
              <a:spcBef>
                <a:spcPts val="1200"/>
              </a:spcBef>
              <a:buSzPct val="100000"/>
              <a:buFont typeface="Segoe UI" pitchFamily="34" charset="0"/>
              <a:buChar char="‐"/>
              <a:defRPr/>
            </a:lvl2pPr>
            <a:lvl3pPr marL="1147763" indent="-233363">
              <a:spcBef>
                <a:spcPts val="1200"/>
              </a:spcBef>
              <a:buFont typeface="Wingdings" pitchFamily="2" charset="2"/>
              <a:buChar char="§"/>
              <a:defRPr/>
            </a:lvl3pPr>
            <a:lvl4pPr marL="1600200" indent="-342900">
              <a:spcBef>
                <a:spcPts val="1200"/>
              </a:spcBef>
              <a:buFont typeface="+mj-lt"/>
              <a:buAutoNum type="arabicPeriod"/>
              <a:defRPr/>
            </a:lvl4pPr>
            <a:lvl5pPr marL="1946275" indent="-342900">
              <a:spcBef>
                <a:spcPts val="1200"/>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60765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2981"/>
            <a:ext cx="12435837" cy="6989207"/>
          </a:xfrm>
          <a:prstGeom prst="rect">
            <a:avLst/>
          </a:prstGeom>
        </p:spPr>
      </p:pic>
      <p:sp>
        <p:nvSpPr>
          <p:cNvPr id="6" name="Freeform 5"/>
          <p:cNvSpPr/>
          <p:nvPr userDrawn="1"/>
        </p:nvSpPr>
        <p:spPr bwMode="auto">
          <a:xfrm rot="19623283">
            <a:off x="-2783791" y="-2011488"/>
            <a:ext cx="13612406" cy="6212475"/>
          </a:xfrm>
          <a:custGeom>
            <a:avLst/>
            <a:gdLst>
              <a:gd name="connsiteX0" fmla="*/ 4026000 w 13612405"/>
              <a:gd name="connsiteY0" fmla="*/ 0 h 6212477"/>
              <a:gd name="connsiteX1" fmla="*/ 13612405 w 13612405"/>
              <a:gd name="connsiteY1" fmla="*/ 6212477 h 6212477"/>
              <a:gd name="connsiteX2" fmla="*/ 0 w 13612405"/>
              <a:gd name="connsiteY2" fmla="*/ 6212477 h 6212477"/>
            </a:gdLst>
            <a:ahLst/>
            <a:cxnLst>
              <a:cxn ang="0">
                <a:pos x="connsiteX0" y="connsiteY0"/>
              </a:cxn>
              <a:cxn ang="0">
                <a:pos x="connsiteX1" y="connsiteY1"/>
              </a:cxn>
              <a:cxn ang="0">
                <a:pos x="connsiteX2" y="connsiteY2"/>
              </a:cxn>
            </a:cxnLst>
            <a:rect l="l" t="t" r="r" b="b"/>
            <a:pathLst>
              <a:path w="13612405" h="6212477">
                <a:moveTo>
                  <a:pt x="4026000" y="0"/>
                </a:moveTo>
                <a:lnTo>
                  <a:pt x="13612405" y="6212477"/>
                </a:lnTo>
                <a:lnTo>
                  <a:pt x="0" y="6212477"/>
                </a:lnTo>
                <a:close/>
              </a:path>
            </a:pathLst>
          </a:custGeom>
          <a:gradFill>
            <a:gsLst>
              <a:gs pos="62000">
                <a:schemeClr val="bg1">
                  <a:alpha val="44000"/>
                </a:schemeClr>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1" tIns="146299" rIns="182871" bIns="146299" numCol="1" spcCol="0" rtlCol="0" fromWordArt="0" anchor="t" anchorCtr="0" forceAA="0" compatLnSpc="1">
            <a:prstTxWarp prst="textNoShape">
              <a:avLst/>
            </a:prstTxWarp>
            <a:noAutofit/>
          </a:bodyPr>
          <a:lstStyle/>
          <a:p>
            <a:pPr algn="ctr" defTabSz="93254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p:nvPr>
        </p:nvSpPr>
        <p:spPr>
          <a:xfrm>
            <a:off x="274643" y="296864"/>
            <a:ext cx="11887202" cy="2096222"/>
          </a:xfrm>
        </p:spPr>
        <p:txBody>
          <a:bodyPr/>
          <a:lstStyle>
            <a:lvl1pPr marL="0" indent="0">
              <a:buNone/>
              <a:defRPr>
                <a:gradFill>
                  <a:gsLst>
                    <a:gs pos="62000">
                      <a:schemeClr val="tx2">
                        <a:lumMod val="50000"/>
                      </a:schemeClr>
                    </a:gs>
                    <a:gs pos="100000">
                      <a:schemeClr val="tx2">
                        <a:lumMod val="50000"/>
                      </a:schemeClr>
                    </a:gs>
                  </a:gsLst>
                  <a:lin ang="5400000" scaled="0"/>
                </a:gradFill>
              </a:defRPr>
            </a:lvl1pPr>
            <a:lvl2pPr marL="342927" indent="0">
              <a:buNone/>
              <a:defRPr>
                <a:gradFill>
                  <a:gsLst>
                    <a:gs pos="62000">
                      <a:schemeClr val="tx2">
                        <a:lumMod val="50000"/>
                      </a:schemeClr>
                    </a:gs>
                    <a:gs pos="100000">
                      <a:schemeClr val="tx2">
                        <a:lumMod val="50000"/>
                      </a:schemeClr>
                    </a:gs>
                  </a:gsLst>
                  <a:lin ang="5400000" scaled="0"/>
                </a:gradFill>
              </a:defRPr>
            </a:lvl2pPr>
            <a:lvl3pPr marL="571543" indent="0">
              <a:buNone/>
              <a:defRPr>
                <a:gradFill>
                  <a:gsLst>
                    <a:gs pos="62000">
                      <a:schemeClr val="tx2">
                        <a:lumMod val="50000"/>
                      </a:schemeClr>
                    </a:gs>
                    <a:gs pos="100000">
                      <a:schemeClr val="tx2">
                        <a:lumMod val="50000"/>
                      </a:schemeClr>
                    </a:gs>
                  </a:gsLst>
                  <a:lin ang="5400000" scaled="0"/>
                </a:gradFill>
              </a:defRPr>
            </a:lvl3pPr>
            <a:lvl4pPr marL="800161" indent="0">
              <a:buNone/>
              <a:defRPr>
                <a:gradFill>
                  <a:gsLst>
                    <a:gs pos="62000">
                      <a:schemeClr val="tx2">
                        <a:lumMod val="50000"/>
                      </a:schemeClr>
                    </a:gs>
                    <a:gs pos="100000">
                      <a:schemeClr val="tx2">
                        <a:lumMod val="50000"/>
                      </a:schemeClr>
                    </a:gs>
                  </a:gsLst>
                  <a:lin ang="5400000" scaled="0"/>
                </a:gradFill>
              </a:defRPr>
            </a:lvl4pPr>
            <a:lvl5pPr marL="1028776" indent="0">
              <a:buNone/>
              <a:defRPr>
                <a:gradFill>
                  <a:gsLst>
                    <a:gs pos="62000">
                      <a:schemeClr val="tx2">
                        <a:lumMod val="50000"/>
                      </a:schemeClr>
                    </a:gs>
                    <a:gs pos="100000">
                      <a:schemeClr val="tx2">
                        <a:lumMod val="50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817979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097302"/>
          </a:xfrm>
        </p:spPr>
        <p:txBody>
          <a:bodyPr lIns="146304" tIns="91440" rIns="146304" bIns="91440"/>
          <a:lstStyle>
            <a:lvl1pPr>
              <a:lnSpc>
                <a:spcPts val="6300"/>
              </a:lnSpc>
              <a:defRPr sz="4800" baseline="0">
                <a:solidFill>
                  <a:srgbClr val="505050"/>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Tree>
    <p:extLst>
      <p:ext uri="{BB962C8B-B14F-4D97-AF65-F5344CB8AC3E}">
        <p14:creationId xmlns:p14="http://schemas.microsoft.com/office/powerpoint/2010/main" val="341738244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097302"/>
          </a:xfrm>
        </p:spPr>
        <p:txBody>
          <a:bodyPr lIns="146304" tIns="91440" rIns="146304" bIns="91440"/>
          <a:lstStyle>
            <a:lvl1pPr>
              <a:lnSpc>
                <a:spcPts val="6300"/>
              </a:lnSpc>
              <a:defRPr sz="4800" baseline="0">
                <a:solidFill>
                  <a:srgbClr val="505050"/>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
        <p:nvSpPr>
          <p:cNvPr id="8" name="Text Placeholder 7"/>
          <p:cNvSpPr>
            <a:spLocks noGrp="1"/>
          </p:cNvSpPr>
          <p:nvPr>
            <p:ph type="body" sz="quarter" idx="13" hasCustomPrompt="1"/>
          </p:nvPr>
        </p:nvSpPr>
        <p:spPr>
          <a:xfrm>
            <a:off x="274638" y="2125663"/>
            <a:ext cx="9144000" cy="4082870"/>
          </a:xfrm>
        </p:spPr>
        <p:txBody>
          <a:bodyPr/>
          <a:lstStyle>
            <a:lvl1pPr marL="233363" indent="-233363">
              <a:spcBef>
                <a:spcPts val="1200"/>
              </a:spcBef>
              <a:defRPr sz="2600">
                <a:latin typeface="+mn-lt"/>
              </a:defRPr>
            </a:lvl1pPr>
            <a:lvl2pPr marL="690563" indent="-233363">
              <a:spcBef>
                <a:spcPts val="1200"/>
              </a:spcBef>
              <a:buSzPct val="100000"/>
              <a:buFont typeface="Segoe UI" pitchFamily="34" charset="0"/>
              <a:buChar char="‐"/>
              <a:defRPr/>
            </a:lvl2pPr>
            <a:lvl3pPr marL="1147763" indent="-233363">
              <a:spcBef>
                <a:spcPts val="1200"/>
              </a:spcBef>
              <a:buFont typeface="Wingdings" pitchFamily="2" charset="2"/>
              <a:buChar char="§"/>
              <a:defRPr/>
            </a:lvl3pPr>
            <a:lvl4pPr marL="1600200" indent="-342900">
              <a:spcBef>
                <a:spcPts val="1200"/>
              </a:spcBef>
              <a:buFont typeface="+mj-lt"/>
              <a:buAutoNum type="arabicPeriod"/>
              <a:defRPr/>
            </a:lvl4pPr>
            <a:lvl5pPr marL="1946275" indent="-342900">
              <a:spcBef>
                <a:spcPts val="1200"/>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3767227"/>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defRPr sz="8799" spc="-101" baseline="0">
                <a:gradFill>
                  <a:gsLst>
                    <a:gs pos="100000">
                      <a:schemeClr val="tx1"/>
                    </a:gs>
                    <a:gs pos="0">
                      <a:schemeClr val="tx1"/>
                    </a:gs>
                  </a:gsLst>
                  <a:lin ang="5400000" scaled="0"/>
                </a:gradFill>
              </a:defRPr>
            </a:lvl1pPr>
          </a:lstStyle>
          <a:p>
            <a:r>
              <a:rPr lang="en-US" dirty="0" smtClean="0"/>
              <a:t>Section title</a:t>
            </a:r>
            <a:endParaRPr lang="en-US" dirty="0"/>
          </a:p>
        </p:txBody>
      </p:sp>
      <p:pic>
        <p:nvPicPr>
          <p:cNvPr id="4" name="Picture 2"/>
          <p:cNvPicPr>
            <a:picLocks noChangeAspect="1" noChangeArrowheads="1"/>
          </p:cNvPicPr>
          <p:nvPr userDrawn="1"/>
        </p:nvPicPr>
        <p:blipFill>
          <a:blip r:embed="rId2" cstate="screen">
            <a:biLevel thresh="25000"/>
            <a:extLst>
              <a:ext uri="{28A0092B-C50C-407E-A947-70E740481C1C}">
                <a14:useLocalDpi xmlns:a14="http://schemas.microsoft.com/office/drawing/2010/main" val="0"/>
              </a:ext>
            </a:extLst>
          </a:blip>
          <a:srcRect/>
          <a:stretch>
            <a:fillRect/>
          </a:stretch>
        </p:blipFill>
        <p:spPr bwMode="auto">
          <a:xfrm>
            <a:off x="328631" y="6438566"/>
            <a:ext cx="1828800" cy="42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2713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0368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28631" y="6438566"/>
            <a:ext cx="1828800" cy="42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694518"/>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42" y="482565"/>
            <a:ext cx="1646237" cy="351905"/>
          </a:xfrm>
          <a:prstGeom prst="rect">
            <a:avLst/>
          </a:prstGeom>
        </p:spPr>
      </p:pic>
    </p:spTree>
    <p:extLst>
      <p:ext uri="{BB962C8B-B14F-4D97-AF65-F5344CB8AC3E}">
        <p14:creationId xmlns:p14="http://schemas.microsoft.com/office/powerpoint/2010/main" val="14586981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3" y="3943350"/>
            <a:ext cx="3073257"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8"/>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5"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2"/>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9" y="6208330"/>
            <a:ext cx="1552930"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6015"/>
            </a:lvl1pPr>
          </a:lstStyle>
          <a:p>
            <a:pPr lvl="0"/>
            <a:r>
              <a:rPr lang="en-US" dirty="0" smtClean="0"/>
              <a:t>Session code</a:t>
            </a:r>
            <a:endParaRPr lang="en-US" dirty="0"/>
          </a:p>
        </p:txBody>
      </p:sp>
      <p:grpSp>
        <p:nvGrpSpPr>
          <p:cNvPr id="97" name="Group 96"/>
          <p:cNvGrpSpPr/>
          <p:nvPr userDrawn="1"/>
        </p:nvGrpSpPr>
        <p:grpSpPr>
          <a:xfrm>
            <a:off x="6765999"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grpSp>
        <p:nvGrpSpPr>
          <p:cNvPr id="98" name="Group 97"/>
          <p:cNvGrpSpPr/>
          <p:nvPr userDrawn="1"/>
        </p:nvGrpSpPr>
        <p:grpSpPr>
          <a:xfrm>
            <a:off x="18853154" y="1957393"/>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spTree>
    <p:extLst>
      <p:ext uri="{BB962C8B-B14F-4D97-AF65-F5344CB8AC3E}">
        <p14:creationId xmlns:p14="http://schemas.microsoft.com/office/powerpoint/2010/main" val="1297222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3" y="3943350"/>
            <a:ext cx="3073257"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8"/>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5"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2"/>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9" y="6208330"/>
            <a:ext cx="1552930"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6015"/>
            </a:lvl1pPr>
          </a:lstStyle>
          <a:p>
            <a:pPr lvl="0"/>
            <a:r>
              <a:rPr lang="en-US" dirty="0" smtClean="0"/>
              <a:t>Session code</a:t>
            </a:r>
            <a:endParaRPr lang="en-US" dirty="0"/>
          </a:p>
        </p:txBody>
      </p:sp>
      <p:grpSp>
        <p:nvGrpSpPr>
          <p:cNvPr id="98" name="Group 97"/>
          <p:cNvGrpSpPr/>
          <p:nvPr userDrawn="1"/>
        </p:nvGrpSpPr>
        <p:grpSpPr>
          <a:xfrm>
            <a:off x="7136680" y="4110836"/>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spTree>
    <p:extLst>
      <p:ext uri="{BB962C8B-B14F-4D97-AF65-F5344CB8AC3E}">
        <p14:creationId xmlns:p14="http://schemas.microsoft.com/office/powerpoint/2010/main" val="362905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11" tIns="109660" rIns="146211" bIns="109660"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39"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2" y="3954462"/>
            <a:ext cx="10058401" cy="1829593"/>
          </a:xfrm>
          <a:noFill/>
        </p:spPr>
        <p:txBody>
          <a:bodyPr lIns="179224" tIns="143378" rIns="179224" bIns="143378">
            <a:noAutofit/>
          </a:bodyPr>
          <a:lstStyle>
            <a:lvl1pPr marL="0" indent="0">
              <a:spcBef>
                <a:spcPts val="0"/>
              </a:spcBef>
              <a:buNone/>
              <a:defRPr sz="357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99839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39"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2" y="3954462"/>
            <a:ext cx="10058401" cy="1829593"/>
          </a:xfrm>
          <a:noFill/>
        </p:spPr>
        <p:txBody>
          <a:bodyPr lIns="179224" tIns="143378" rIns="179224" bIns="143378">
            <a:noAutofit/>
          </a:bodyPr>
          <a:lstStyle>
            <a:lvl1pPr marL="0" indent="0">
              <a:spcBef>
                <a:spcPts val="0"/>
              </a:spcBef>
              <a:buNone/>
              <a:defRPr sz="357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04132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39"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72758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39"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61511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74935743"/>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053183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214160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0"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40"/>
            </a:lvl2pPr>
            <a:lvl3pPr marL="228444" indent="0">
              <a:buNone/>
              <a:defRPr sz="2040"/>
            </a:lvl3pPr>
            <a:lvl4pPr marL="456888" indent="0">
              <a:buNone/>
              <a:defRPr sz="1836"/>
            </a:lvl4pPr>
            <a:lvl5pPr marL="685332" indent="0">
              <a:buNone/>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6126287"/>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40" y="1214440"/>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3672414"/>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53"/>
            <a:ext cx="5486399" cy="2536079"/>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16" indent="0">
              <a:buNone/>
              <a:tabLst/>
              <a:defRPr sz="2040"/>
            </a:lvl3pPr>
            <a:lvl4pPr marL="460060" indent="0">
              <a:buNone/>
              <a:defRPr sz="1836"/>
            </a:lvl4pPr>
            <a:lvl5pPr marL="685332"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16" indent="0">
              <a:buNone/>
              <a:tabLst/>
              <a:defRPr sz="2040"/>
            </a:lvl3pPr>
            <a:lvl4pPr marL="460060" indent="0">
              <a:buNone/>
              <a:defRPr sz="1836"/>
            </a:lvl4pPr>
            <a:lvl5pPr marL="685332"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256784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53"/>
            <a:ext cx="5486399" cy="2536079"/>
          </a:xfrm>
        </p:spPr>
        <p:txBody>
          <a:bodyPr wrap="square">
            <a:spAutoFit/>
          </a:bodyPr>
          <a:lstStyle>
            <a:lvl1pPr marL="287143" indent="-287143">
              <a:spcBef>
                <a:spcPts val="1224"/>
              </a:spcBef>
              <a:buClr>
                <a:schemeClr val="tx1"/>
              </a:buClr>
              <a:buFont typeface="Arial" pitchFamily="34" charset="0"/>
              <a:buChar char="•"/>
              <a:defRPr sz="3570"/>
            </a:lvl1pPr>
            <a:lvl2pPr marL="530804" indent="-233036">
              <a:defRPr sz="2040"/>
            </a:lvl2pPr>
            <a:lvl3pPr marL="699108" indent="-168305">
              <a:tabLst/>
              <a:defRPr sz="2040"/>
            </a:lvl3pPr>
            <a:lvl4pPr marL="880358" indent="-181251">
              <a:defRPr sz="1836"/>
            </a:lvl4pPr>
            <a:lvl5pPr marL="1048660" indent="-168305">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53"/>
            <a:ext cx="5486399" cy="2536079"/>
          </a:xfrm>
        </p:spPr>
        <p:txBody>
          <a:bodyPr wrap="square">
            <a:spAutoFit/>
          </a:bodyPr>
          <a:lstStyle>
            <a:lvl1pPr marL="287143" indent="-287143">
              <a:spcBef>
                <a:spcPts val="1224"/>
              </a:spcBef>
              <a:buClr>
                <a:schemeClr val="tx1"/>
              </a:buClr>
              <a:buFont typeface="Arial" pitchFamily="34" charset="0"/>
              <a:buChar char="•"/>
              <a:defRPr sz="3570"/>
            </a:lvl1pPr>
            <a:lvl2pPr marL="530804" indent="-233036">
              <a:defRPr sz="2040"/>
            </a:lvl2pPr>
            <a:lvl3pPr marL="699108" indent="-168305">
              <a:tabLst/>
              <a:defRPr sz="2040"/>
            </a:lvl3pPr>
            <a:lvl4pPr marL="880358" indent="-181251">
              <a:defRPr sz="1836"/>
            </a:lvl4pPr>
            <a:lvl5pPr marL="1048660" indent="-168305">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555229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49"/>
            <a:ext cx="5486399" cy="2671501"/>
          </a:xfrm>
        </p:spPr>
        <p:txBody>
          <a:bodyPr wrap="square">
            <a:spAutoFit/>
          </a:bodyPr>
          <a:lstStyle>
            <a:lvl1pPr marL="287143" indent="-287143">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804" indent="-233036">
              <a:defRPr sz="2448"/>
            </a:lvl2pPr>
            <a:lvl3pPr marL="699108" indent="-168305">
              <a:tabLst/>
              <a:defRPr sz="2448"/>
            </a:lvl3pPr>
            <a:lvl4pPr marL="880358" indent="-181251">
              <a:defRPr/>
            </a:lvl4pPr>
            <a:lvl5pPr marL="1048660" indent="-16830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671501"/>
          </a:xfrm>
        </p:spPr>
        <p:txBody>
          <a:bodyPr wrap="square">
            <a:spAutoFit/>
          </a:bodyPr>
          <a:lstStyle>
            <a:lvl1pPr marL="287143" indent="-287143">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804" indent="-233036">
              <a:defRPr sz="2448"/>
            </a:lvl2pPr>
            <a:lvl3pPr marL="699108" indent="-168305">
              <a:tabLst/>
              <a:defRPr sz="2448"/>
            </a:lvl3pPr>
            <a:lvl4pPr marL="880358" indent="-181251">
              <a:defRPr/>
            </a:lvl4pPr>
            <a:lvl5pPr marL="1048660" indent="-16830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745020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4698838"/>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06212"/>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956990"/>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99159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239738"/>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837"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16156"/>
            <a:ext cx="11887199" cy="2155926"/>
          </a:xfrm>
        </p:spPr>
        <p:txBody>
          <a:bodyPr/>
          <a:lstStyle>
            <a:lvl1pPr marL="0" indent="0">
              <a:buNone/>
              <a:defRPr sz="326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1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0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0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2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6460179"/>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3"/>
            <a:ext cx="11887200" cy="2443746"/>
          </a:xfrm>
          <a:prstGeom prst="rect">
            <a:avLst/>
          </a:prstGeom>
        </p:spPr>
        <p:txBody>
          <a:bodyPr/>
          <a:lstStyle>
            <a:lvl1pPr marL="290316" indent="-290316">
              <a:buClr>
                <a:schemeClr val="tx1"/>
              </a:buClr>
              <a:buSzPct val="90000"/>
              <a:buFont typeface="Arial" pitchFamily="34" charset="0"/>
              <a:buChar char="•"/>
              <a:defRPr sz="357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110" indent="-280796">
              <a:buClr>
                <a:schemeClr val="tx1"/>
              </a:buClr>
              <a:buSzPct val="90000"/>
              <a:buFont typeface="Arial" pitchFamily="34" charset="0"/>
              <a:buChar char="•"/>
              <a:defRPr sz="316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425" indent="-290316">
              <a:buClr>
                <a:schemeClr val="tx1"/>
              </a:buClr>
              <a:buSzPct val="90000"/>
              <a:buFont typeface="Arial" pitchFamily="34" charset="0"/>
              <a:buChar char="•"/>
              <a:defRPr sz="275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868" indent="-228444">
              <a:buClr>
                <a:schemeClr val="tx1"/>
              </a:buClr>
              <a:buSzPct val="90000"/>
              <a:buFont typeface="Arial" pitchFamily="34" charset="0"/>
              <a:buChar char="•"/>
              <a:defRPr sz="244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315" indent="-228444">
              <a:buClr>
                <a:schemeClr val="tx1"/>
              </a:buClr>
              <a:buSzPct val="90000"/>
              <a:buFont typeface="Arial" pitchFamily="34" charset="0"/>
              <a:buChar char="•"/>
              <a:defRPr sz="204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7"/>
            <a:ext cx="12436476" cy="631450"/>
          </a:xfrm>
          <a:prstGeom prst="rect">
            <a:avLst/>
          </a:prstGeom>
          <a:solidFill>
            <a:srgbClr val="FFFF99"/>
          </a:solidFill>
        </p:spPr>
        <p:txBody>
          <a:bodyPr wrap="square" lIns="152350" tIns="76174" rIns="152350" bIns="76174"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117133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4" y="1476625"/>
            <a:ext cx="5597870" cy="1961306"/>
          </a:xfrm>
        </p:spPr>
        <p:txBody>
          <a:bodyPr/>
          <a:lstStyle>
            <a:lvl1pPr marL="346544" indent="-346544">
              <a:lnSpc>
                <a:spcPct val="90000"/>
              </a:lnSpc>
              <a:defRPr sz="2856"/>
            </a:lvl1pPr>
            <a:lvl2pPr marL="686345" indent="-331710">
              <a:lnSpc>
                <a:spcPct val="90000"/>
              </a:lnSpc>
              <a:defRPr sz="2448"/>
            </a:lvl2pPr>
            <a:lvl3pPr marL="972210" indent="-293956">
              <a:lnSpc>
                <a:spcPct val="90000"/>
              </a:lnSpc>
              <a:defRPr sz="2040"/>
            </a:lvl3pPr>
            <a:lvl4pPr marL="1251333" indent="-279122">
              <a:lnSpc>
                <a:spcPct val="90000"/>
              </a:lnSpc>
              <a:defRPr sz="1836"/>
            </a:lvl4pPr>
            <a:lvl5pPr marL="1545286" indent="-285865">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9" y="1476625"/>
            <a:ext cx="5597870" cy="1961306"/>
          </a:xfrm>
        </p:spPr>
        <p:txBody>
          <a:bodyPr/>
          <a:lstStyle>
            <a:lvl1pPr marL="354635" indent="-354635">
              <a:lnSpc>
                <a:spcPct val="90000"/>
              </a:lnSpc>
              <a:defRPr sz="2856"/>
            </a:lvl1pPr>
            <a:lvl2pPr marL="686345" indent="-346544">
              <a:lnSpc>
                <a:spcPct val="90000"/>
              </a:lnSpc>
              <a:defRPr sz="2448"/>
            </a:lvl2pPr>
            <a:lvl3pPr marL="980300" indent="-308788">
              <a:lnSpc>
                <a:spcPct val="90000"/>
              </a:lnSpc>
              <a:defRPr sz="2040"/>
            </a:lvl3pPr>
            <a:lvl4pPr marL="1251333" indent="-271032">
              <a:lnSpc>
                <a:spcPct val="90000"/>
              </a:lnSpc>
              <a:defRPr sz="1836"/>
            </a:lvl4pPr>
            <a:lvl5pPr marL="1545286" indent="-279122">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8" y="6482897"/>
            <a:ext cx="2900981" cy="372394"/>
          </a:xfrm>
          <a:prstGeom prst="rect">
            <a:avLst/>
          </a:prstGeom>
        </p:spPr>
        <p:txBody>
          <a:bodyPr vert="horz" lIns="93211" tIns="46608" rIns="93211" bIns="46608" rtlCol="0" anchor="ctr"/>
          <a:lstStyle>
            <a:lvl1pPr algn="l">
              <a:defRPr sz="1200">
                <a:solidFill>
                  <a:schemeClr val="tx1">
                    <a:tint val="75000"/>
                  </a:schemeClr>
                </a:solidFill>
              </a:defRPr>
            </a:lvl1pPr>
          </a:lstStyle>
          <a:p>
            <a:pPr defTabSz="932026">
              <a:defRPr/>
            </a:pPr>
            <a:fld id="{24516EDB-3C53-4793-B056-19F9B4AE913A}" type="slidenum">
              <a:rPr lang="en-US" sz="1224" smtClean="0">
                <a:solidFill>
                  <a:srgbClr val="292929">
                    <a:tint val="75000"/>
                  </a:srgbClr>
                </a:solidFill>
              </a:rPr>
              <a:pPr defTabSz="932026">
                <a:defRPr/>
              </a:pPr>
              <a:t>‹#›</a:t>
            </a:fld>
            <a:endParaRPr lang="en-US" sz="1224" dirty="0">
              <a:solidFill>
                <a:srgbClr val="292929">
                  <a:tint val="75000"/>
                </a:srgbClr>
              </a:solidFill>
            </a:endParaRPr>
          </a:p>
        </p:txBody>
      </p:sp>
    </p:spTree>
    <p:extLst>
      <p:ext uri="{BB962C8B-B14F-4D97-AF65-F5344CB8AC3E}">
        <p14:creationId xmlns:p14="http://schemas.microsoft.com/office/powerpoint/2010/main" val="34714671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30" y="233157"/>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5" y="1476627"/>
            <a:ext cx="11375536"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8" y="6482897"/>
            <a:ext cx="2900981" cy="372394"/>
          </a:xfrm>
          <a:prstGeom prst="rect">
            <a:avLst/>
          </a:prstGeom>
        </p:spPr>
        <p:txBody>
          <a:bodyPr vert="horz" lIns="93211" tIns="46608" rIns="93211" bIns="46608" rtlCol="0" anchor="ctr"/>
          <a:lstStyle>
            <a:lvl1pPr algn="l">
              <a:defRPr sz="1200">
                <a:solidFill>
                  <a:schemeClr val="tx1">
                    <a:tint val="75000"/>
                  </a:schemeClr>
                </a:solidFill>
              </a:defRPr>
            </a:lvl1pPr>
          </a:lstStyle>
          <a:p>
            <a:pPr defTabSz="932026">
              <a:defRPr/>
            </a:pPr>
            <a:fld id="{24516EDB-3C53-4793-B056-19F9B4AE913A}" type="slidenum">
              <a:rPr lang="en-US" sz="1224" smtClean="0">
                <a:solidFill>
                  <a:srgbClr val="292929">
                    <a:tint val="75000"/>
                  </a:srgbClr>
                </a:solidFill>
              </a:rPr>
              <a:pPr defTabSz="932026">
                <a:defRPr/>
              </a:pPr>
              <a:t>‹#›</a:t>
            </a:fld>
            <a:endParaRPr lang="en-US" sz="1224" dirty="0">
              <a:solidFill>
                <a:srgbClr val="292929">
                  <a:tint val="75000"/>
                </a:srgbClr>
              </a:solidFill>
            </a:endParaRPr>
          </a:p>
        </p:txBody>
      </p:sp>
    </p:spTree>
    <p:extLst>
      <p:ext uri="{BB962C8B-B14F-4D97-AF65-F5344CB8AC3E}">
        <p14:creationId xmlns:p14="http://schemas.microsoft.com/office/powerpoint/2010/main" val="135870528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3" y="513797"/>
            <a:ext cx="11428171" cy="742628"/>
          </a:xfrm>
        </p:spPr>
        <p:txBody>
          <a:bodyPr vert="horz" lIns="0" tIns="0" rIns="0" bIns="0" rtlCol="0">
            <a:noAutofit/>
          </a:bodyPr>
          <a:lstStyle>
            <a:lvl1pPr>
              <a:defRPr lang="en-US" sz="4898" dirty="0" smtClean="0"/>
            </a:lvl1pPr>
          </a:lstStyle>
          <a:p>
            <a:pPr lvl="0"/>
            <a:r>
              <a:rPr lang="en-US" dirty="0" smtClean="0"/>
              <a:t>Click to edit Master text styles</a:t>
            </a:r>
          </a:p>
        </p:txBody>
      </p:sp>
    </p:spTree>
    <p:extLst>
      <p:ext uri="{BB962C8B-B14F-4D97-AF65-F5344CB8AC3E}">
        <p14:creationId xmlns:p14="http://schemas.microsoft.com/office/powerpoint/2010/main" val="35855440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3.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 id="2147484300"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457200" y="6565392"/>
            <a:ext cx="3937000" cy="137160"/>
          </a:xfrm>
          <a:prstGeom prst="rect">
            <a:avLst/>
          </a:prstGeom>
        </p:spPr>
        <p:txBody>
          <a:bodyPr vert="horz" lIns="0" tIns="0" rIns="91440" bIns="0" rtlCol="0" anchor="ctr"/>
          <a:lstStyle>
            <a:lvl1pPr marL="0" algn="l" defTabSz="932742" rtl="0" eaLnBrk="1" latinLnBrk="0" hangingPunct="1">
              <a:defRPr lang="en-US" sz="900" kern="1200">
                <a:solidFill>
                  <a:schemeClr val="tx2"/>
                </a:solidFill>
                <a:latin typeface="+mn-lt"/>
                <a:ea typeface="+mn-ea"/>
                <a:cs typeface="+mn-cs"/>
              </a:defRPr>
            </a:lvl1pPr>
          </a:lstStyle>
          <a:p>
            <a:r>
              <a:rPr smtClean="0">
                <a:solidFill>
                  <a:srgbClr val="505050"/>
                </a:solidFill>
              </a:rPr>
              <a:t>Microsoft Confidential</a:t>
            </a:r>
            <a:endParaRPr>
              <a:solidFill>
                <a:srgbClr val="505050"/>
              </a:solidFill>
            </a:endParaRPr>
          </a:p>
        </p:txBody>
      </p:sp>
      <p:sp>
        <p:nvSpPr>
          <p:cNvPr id="5" name="Slide Number Placeholder 4"/>
          <p:cNvSpPr>
            <a:spLocks noGrp="1"/>
          </p:cNvSpPr>
          <p:nvPr>
            <p:ph type="sldNum" sz="quarter" idx="4"/>
          </p:nvPr>
        </p:nvSpPr>
        <p:spPr>
          <a:xfrm>
            <a:off x="11595101" y="6565392"/>
            <a:ext cx="566737" cy="137160"/>
          </a:xfrm>
          <a:prstGeom prst="rect">
            <a:avLst/>
          </a:prstGeom>
        </p:spPr>
        <p:txBody>
          <a:bodyPr vert="horz" lIns="91440" tIns="0" rIns="0" bIns="0" rtlCol="0" anchor="ctr"/>
          <a:lstStyle>
            <a:lvl1pPr algn="r">
              <a:defRPr lang="en-US" sz="900" b="0" kern="1200" smtClean="0">
                <a:solidFill>
                  <a:schemeClr val="tx2"/>
                </a:solidFill>
                <a:latin typeface="+mn-lt"/>
                <a:ea typeface="+mn-ea"/>
                <a:cs typeface="+mn-cs"/>
              </a:defRPr>
            </a:lvl1p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595356479"/>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87"/>
            <a:ext cx="11889564" cy="917575"/>
          </a:xfrm>
          <a:prstGeom prst="rect">
            <a:avLst/>
          </a:prstGeom>
        </p:spPr>
        <p:txBody>
          <a:bodyPr vert="horz" wrap="square" lIns="146125" tIns="91329" rIns="146125" bIns="91329"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53" y="1212851"/>
            <a:ext cx="11887198" cy="2092881"/>
          </a:xfrm>
          <a:prstGeom prst="rect">
            <a:avLst/>
          </a:prstGeom>
        </p:spPr>
        <p:txBody>
          <a:bodyPr vert="horz" wrap="square" lIns="182659" tIns="146125" rIns="182659" bIns="146125"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6752202"/>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Lst>
  <p:transition>
    <p:fade/>
  </p:transition>
  <p:timing>
    <p:tnLst>
      <p:par>
        <p:cTn id="1" dur="indefinite" restart="never" nodeType="tmRoot"/>
      </p:par>
    </p:tnLst>
  </p:timing>
  <p:txStyles>
    <p:titleStyle>
      <a:lvl1pPr algn="l" defTabSz="931603" rtl="0" eaLnBrk="1" latinLnBrk="0" hangingPunct="1">
        <a:lnSpc>
          <a:spcPct val="90000"/>
        </a:lnSpc>
        <a:spcBef>
          <a:spcPct val="0"/>
        </a:spcBef>
        <a:buNone/>
        <a:defRPr lang="en-US" sz="4800" b="0" kern="1200" cap="none" spc="-102" baseline="0" dirty="0" smtClean="0">
          <a:ln w="3175">
            <a:noFill/>
          </a:ln>
          <a:solidFill>
            <a:schemeClr val="tx2"/>
          </a:solidFill>
          <a:effectLst/>
          <a:latin typeface="+mj-lt"/>
          <a:ea typeface="+mn-ea"/>
          <a:cs typeface="Segoe UI" pitchFamily="34" charset="0"/>
        </a:defRPr>
      </a:lvl1pPr>
    </p:titleStyle>
    <p:bodyStyle>
      <a:lvl1pPr marL="342481" marR="0" indent="-342481" algn="l" defTabSz="931603"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3487" marR="0" indent="-241005" algn="l" defTabSz="93160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799121" marR="0" indent="-228322" algn="l" defTabSz="93160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7445" marR="0" indent="-228322" algn="l" defTabSz="93160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5763" marR="0" indent="-228322" algn="l" defTabSz="93160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1906" indent="-232902" algn="l" defTabSz="9316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7710" indent="-232902" algn="l" defTabSz="9316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3512" indent="-232902" algn="l" defTabSz="9316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59315" indent="-232902" algn="l" defTabSz="9316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1603" rtl="0" eaLnBrk="1" latinLnBrk="0" hangingPunct="1">
        <a:defRPr sz="1800" kern="1200">
          <a:solidFill>
            <a:schemeClr val="tx1"/>
          </a:solidFill>
          <a:latin typeface="+mn-lt"/>
          <a:ea typeface="+mn-ea"/>
          <a:cs typeface="+mn-cs"/>
        </a:defRPr>
      </a:lvl1pPr>
      <a:lvl2pPr marL="465801" algn="l" defTabSz="931603" rtl="0" eaLnBrk="1" latinLnBrk="0" hangingPunct="1">
        <a:defRPr sz="1800" kern="1200">
          <a:solidFill>
            <a:schemeClr val="tx1"/>
          </a:solidFill>
          <a:latin typeface="+mn-lt"/>
          <a:ea typeface="+mn-ea"/>
          <a:cs typeface="+mn-cs"/>
        </a:defRPr>
      </a:lvl2pPr>
      <a:lvl3pPr marL="931603" algn="l" defTabSz="931603" rtl="0" eaLnBrk="1" latinLnBrk="0" hangingPunct="1">
        <a:defRPr sz="1800" kern="1200">
          <a:solidFill>
            <a:schemeClr val="tx1"/>
          </a:solidFill>
          <a:latin typeface="+mn-lt"/>
          <a:ea typeface="+mn-ea"/>
          <a:cs typeface="+mn-cs"/>
        </a:defRPr>
      </a:lvl3pPr>
      <a:lvl4pPr marL="1397404" algn="l" defTabSz="931603" rtl="0" eaLnBrk="1" latinLnBrk="0" hangingPunct="1">
        <a:defRPr sz="1800" kern="1200">
          <a:solidFill>
            <a:schemeClr val="tx1"/>
          </a:solidFill>
          <a:latin typeface="+mn-lt"/>
          <a:ea typeface="+mn-ea"/>
          <a:cs typeface="+mn-cs"/>
        </a:defRPr>
      </a:lvl4pPr>
      <a:lvl5pPr marL="1863204" algn="l" defTabSz="931603" rtl="0" eaLnBrk="1" latinLnBrk="0" hangingPunct="1">
        <a:defRPr sz="1800" kern="1200">
          <a:solidFill>
            <a:schemeClr val="tx1"/>
          </a:solidFill>
          <a:latin typeface="+mn-lt"/>
          <a:ea typeface="+mn-ea"/>
          <a:cs typeface="+mn-cs"/>
        </a:defRPr>
      </a:lvl5pPr>
      <a:lvl6pPr marL="2329007" algn="l" defTabSz="931603" rtl="0" eaLnBrk="1" latinLnBrk="0" hangingPunct="1">
        <a:defRPr sz="1800" kern="1200">
          <a:solidFill>
            <a:schemeClr val="tx1"/>
          </a:solidFill>
          <a:latin typeface="+mn-lt"/>
          <a:ea typeface="+mn-ea"/>
          <a:cs typeface="+mn-cs"/>
        </a:defRPr>
      </a:lvl6pPr>
      <a:lvl7pPr marL="2794808" algn="l" defTabSz="931603" rtl="0" eaLnBrk="1" latinLnBrk="0" hangingPunct="1">
        <a:defRPr sz="1800" kern="1200">
          <a:solidFill>
            <a:schemeClr val="tx1"/>
          </a:solidFill>
          <a:latin typeface="+mn-lt"/>
          <a:ea typeface="+mn-ea"/>
          <a:cs typeface="+mn-cs"/>
        </a:defRPr>
      </a:lvl7pPr>
      <a:lvl8pPr marL="3260617" algn="l" defTabSz="931603" rtl="0" eaLnBrk="1" latinLnBrk="0" hangingPunct="1">
        <a:defRPr sz="1800" kern="1200">
          <a:solidFill>
            <a:schemeClr val="tx1"/>
          </a:solidFill>
          <a:latin typeface="+mn-lt"/>
          <a:ea typeface="+mn-ea"/>
          <a:cs typeface="+mn-cs"/>
        </a:defRPr>
      </a:lvl8pPr>
      <a:lvl9pPr marL="3726414" algn="l" defTabSz="93160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982721"/>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4949313"/>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902"/>
            <a:ext cx="11889564" cy="917575"/>
          </a:xfrm>
          <a:prstGeom prst="rect">
            <a:avLst/>
          </a:prstGeom>
        </p:spPr>
        <p:txBody>
          <a:bodyPr vert="horz" wrap="square" lIns="143378" tIns="89612" rIns="143378" bIns="89612"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2" y="1212853"/>
            <a:ext cx="11887198" cy="2254806"/>
          </a:xfrm>
          <a:prstGeom prst="rect">
            <a:avLst/>
          </a:prstGeom>
        </p:spPr>
        <p:txBody>
          <a:bodyPr vert="horz" wrap="square" lIns="143378" tIns="89612" rIns="143378" bIns="89612"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6852082"/>
      </p:ext>
    </p:extLst>
  </p:cSld>
  <p:clrMap bg1="dk1" tx1="lt1" bg2="dk2"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Lst>
  <p:transition>
    <p:fade/>
  </p:transition>
  <p:timing>
    <p:tnLst>
      <p:par>
        <p:cTn id="1" dur="indefinite" restart="never" nodeType="tmRoot"/>
      </p:par>
    </p:tnLst>
  </p:timing>
  <p:txStyles>
    <p:titleStyle>
      <a:lvl1pPr algn="l" defTabSz="932106" rtl="0" eaLnBrk="1" latinLnBrk="0" hangingPunct="1">
        <a:lnSpc>
          <a:spcPct val="90000"/>
        </a:lnSpc>
        <a:spcBef>
          <a:spcPct val="0"/>
        </a:spcBef>
        <a:buNone/>
        <a:defRPr lang="en-US" sz="5404"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66" marR="0" indent="-342666" algn="l" defTabSz="932106" rtl="0" eaLnBrk="1" fontAlgn="auto" latinLnBrk="0" hangingPunct="1">
        <a:lnSpc>
          <a:spcPct val="90000"/>
        </a:lnSpc>
        <a:spcBef>
          <a:spcPct val="20000"/>
        </a:spcBef>
        <a:spcAft>
          <a:spcPts val="0"/>
        </a:spcAft>
        <a:buClrTx/>
        <a:buSzPct val="90000"/>
        <a:buFont typeface="Arial" pitchFamily="34" charset="0"/>
        <a:buChar char="•"/>
        <a:tabLst/>
        <a:defRPr sz="3978" kern="1200" spc="0" baseline="0">
          <a:gradFill>
            <a:gsLst>
              <a:gs pos="1250">
                <a:schemeClr val="tx1"/>
              </a:gs>
              <a:gs pos="100000">
                <a:schemeClr val="tx1"/>
              </a:gs>
            </a:gsLst>
            <a:lin ang="5400000" scaled="0"/>
          </a:gradFill>
          <a:latin typeface="+mj-lt"/>
          <a:ea typeface="+mn-ea"/>
          <a:cs typeface="+mn-cs"/>
        </a:defRPr>
      </a:lvl1pPr>
      <a:lvl2pPr marL="583802" marR="0" indent="-241136" algn="l" defTabSz="932106"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556"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3pPr>
      <a:lvl4pPr marL="1027999"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4pPr>
      <a:lvl5pPr marL="1256441"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5pPr>
      <a:lvl6pPr marL="2563290"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29345"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5397"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1452"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106" rtl="0" eaLnBrk="1" latinLnBrk="0" hangingPunct="1">
        <a:defRPr sz="1836" kern="1200">
          <a:solidFill>
            <a:schemeClr val="tx1"/>
          </a:solidFill>
          <a:latin typeface="+mn-lt"/>
          <a:ea typeface="+mn-ea"/>
          <a:cs typeface="+mn-cs"/>
        </a:defRPr>
      </a:lvl1pPr>
      <a:lvl2pPr marL="466054" algn="l" defTabSz="932106" rtl="0" eaLnBrk="1" latinLnBrk="0" hangingPunct="1">
        <a:defRPr sz="1836" kern="1200">
          <a:solidFill>
            <a:schemeClr val="tx1"/>
          </a:solidFill>
          <a:latin typeface="+mn-lt"/>
          <a:ea typeface="+mn-ea"/>
          <a:cs typeface="+mn-cs"/>
        </a:defRPr>
      </a:lvl2pPr>
      <a:lvl3pPr marL="932106" algn="l" defTabSz="932106" rtl="0" eaLnBrk="1" latinLnBrk="0" hangingPunct="1">
        <a:defRPr sz="1836" kern="1200">
          <a:solidFill>
            <a:schemeClr val="tx1"/>
          </a:solidFill>
          <a:latin typeface="+mn-lt"/>
          <a:ea typeface="+mn-ea"/>
          <a:cs typeface="+mn-cs"/>
        </a:defRPr>
      </a:lvl3pPr>
      <a:lvl4pPr marL="1398159" algn="l" defTabSz="932106" rtl="0" eaLnBrk="1" latinLnBrk="0" hangingPunct="1">
        <a:defRPr sz="1836" kern="1200">
          <a:solidFill>
            <a:schemeClr val="tx1"/>
          </a:solidFill>
          <a:latin typeface="+mn-lt"/>
          <a:ea typeface="+mn-ea"/>
          <a:cs typeface="+mn-cs"/>
        </a:defRPr>
      </a:lvl4pPr>
      <a:lvl5pPr marL="1864212" algn="l" defTabSz="932106" rtl="0" eaLnBrk="1" latinLnBrk="0" hangingPunct="1">
        <a:defRPr sz="1836" kern="1200">
          <a:solidFill>
            <a:schemeClr val="tx1"/>
          </a:solidFill>
          <a:latin typeface="+mn-lt"/>
          <a:ea typeface="+mn-ea"/>
          <a:cs typeface="+mn-cs"/>
        </a:defRPr>
      </a:lvl5pPr>
      <a:lvl6pPr marL="2330265" algn="l" defTabSz="932106" rtl="0" eaLnBrk="1" latinLnBrk="0" hangingPunct="1">
        <a:defRPr sz="1836" kern="1200">
          <a:solidFill>
            <a:schemeClr val="tx1"/>
          </a:solidFill>
          <a:latin typeface="+mn-lt"/>
          <a:ea typeface="+mn-ea"/>
          <a:cs typeface="+mn-cs"/>
        </a:defRPr>
      </a:lvl6pPr>
      <a:lvl7pPr marL="2796318" algn="l" defTabSz="932106" rtl="0" eaLnBrk="1" latinLnBrk="0" hangingPunct="1">
        <a:defRPr sz="1836" kern="1200">
          <a:solidFill>
            <a:schemeClr val="tx1"/>
          </a:solidFill>
          <a:latin typeface="+mn-lt"/>
          <a:ea typeface="+mn-ea"/>
          <a:cs typeface="+mn-cs"/>
        </a:defRPr>
      </a:lvl7pPr>
      <a:lvl8pPr marL="3262371" algn="l" defTabSz="932106" rtl="0" eaLnBrk="1" latinLnBrk="0" hangingPunct="1">
        <a:defRPr sz="1836" kern="1200">
          <a:solidFill>
            <a:schemeClr val="tx1"/>
          </a:solidFill>
          <a:latin typeface="+mn-lt"/>
          <a:ea typeface="+mn-ea"/>
          <a:cs typeface="+mn-cs"/>
        </a:defRPr>
      </a:lvl8pPr>
      <a:lvl9pPr marL="3728425" algn="l" defTabSz="932106"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1.png"/><Relationship Id="rId9" Type="http://schemas.microsoft.com/office/2007/relationships/hdphoto" Target="../media/hdphoto2.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6" Type="http://schemas.openxmlformats.org/officeDocument/2006/relationships/hyperlink" Target="http://technet.microsoft.com/en-US/evalcenter/dn205295"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en-US/evalcenter/dn205286"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331211" y="1579161"/>
            <a:ext cx="5922871" cy="4681589"/>
            <a:chOff x="3332209" y="1415124"/>
            <a:chExt cx="5922871" cy="4681589"/>
          </a:xfrm>
        </p:grpSpPr>
        <p:sp>
          <p:nvSpPr>
            <p:cNvPr id="30" name="Rectangle 29"/>
            <p:cNvSpPr/>
            <p:nvPr/>
          </p:nvSpPr>
          <p:spPr bwMode="auto">
            <a:xfrm>
              <a:off x="3332209" y="1415124"/>
              <a:ext cx="5922871" cy="5424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ctr" defTabSz="931669">
                <a:lnSpc>
                  <a:spcPct val="90000"/>
                </a:lnSpc>
                <a:tabLst>
                  <a:tab pos="5765608" algn="l"/>
                </a:tabLst>
              </a:pPr>
              <a:r>
                <a:rPr lang="en-US" spc="-51" dirty="0">
                  <a:solidFill>
                    <a:srgbClr val="FFFFFF"/>
                  </a:solidFill>
                  <a:cs typeface="Segoe UI Semibold" panose="020B0702040204020203" pitchFamily="34" charset="0"/>
                </a:rPr>
                <a:t>Enterprise friendly frictionless </a:t>
              </a:r>
              <a:r>
                <a:rPr lang="en-US" spc="-51" dirty="0" smtClean="0">
                  <a:solidFill>
                    <a:srgbClr val="FFFFFF"/>
                  </a:solidFill>
                  <a:cs typeface="Segoe UI Semibold" panose="020B0702040204020203" pitchFamily="34" charset="0"/>
                </a:rPr>
                <a:t>cloud.</a:t>
              </a:r>
              <a:endParaRPr lang="en-US" spc="-51" dirty="0">
                <a:solidFill>
                  <a:srgbClr val="FFFFFF"/>
                </a:solidFill>
                <a:cs typeface="Segoe UI Semibold" panose="020B0702040204020203" pitchFamily="34" charset="0"/>
              </a:endParaRPr>
            </a:p>
          </p:txBody>
        </p:sp>
        <p:sp>
          <p:nvSpPr>
            <p:cNvPr id="31" name="Rectangle 30"/>
            <p:cNvSpPr/>
            <p:nvPr/>
          </p:nvSpPr>
          <p:spPr bwMode="auto">
            <a:xfrm>
              <a:off x="3332209" y="2022732"/>
              <a:ext cx="5922871" cy="531584"/>
            </a:xfrm>
            <a:prstGeom prst="rect">
              <a:avLst/>
            </a:prstGeom>
            <a:solidFill>
              <a:schemeClr val="tx2"/>
            </a:solidFill>
            <a:ln>
              <a:noFill/>
            </a:ln>
          </p:spPr>
          <p:txBody>
            <a:bodyPr vert="horz" wrap="square" lIns="46629" tIns="47568" rIns="186520" bIns="47568" numCol="1" rtlCol="0" anchor="ctr" anchorCtr="0" compatLnSpc="1">
              <a:prstTxWarp prst="textNoShape">
                <a:avLst/>
              </a:prstTxWarp>
            </a:bodyPr>
            <a:lstStyle/>
            <a:p>
              <a:pPr algn="ctr" defTabSz="931669">
                <a:lnSpc>
                  <a:spcPct val="90000"/>
                </a:lnSpc>
              </a:pPr>
              <a:r>
                <a:rPr lang="en-US" spc="-51" dirty="0">
                  <a:solidFill>
                    <a:srgbClr val="FFFFFF"/>
                  </a:solidFill>
                  <a:cs typeface="Segoe UI Semibold" panose="020B0702040204020203" pitchFamily="34" charset="0"/>
                </a:rPr>
                <a:t>Multi-tenant </a:t>
              </a:r>
              <a:r>
                <a:rPr lang="en-US" spc="-51" dirty="0" err="1">
                  <a:solidFill>
                    <a:srgbClr val="FFFFFF"/>
                  </a:solidFill>
                  <a:cs typeface="Segoe UI Semibold" panose="020B0702040204020203" pitchFamily="34" charset="0"/>
                </a:rPr>
                <a:t>IaaS</a:t>
              </a:r>
              <a:r>
                <a:rPr lang="en-US" spc="-51" dirty="0">
                  <a:solidFill>
                    <a:srgbClr val="FFFFFF"/>
                  </a:solidFill>
                  <a:cs typeface="Segoe UI Semibold" panose="020B0702040204020203" pitchFamily="34" charset="0"/>
                </a:rPr>
                <a:t> based on Windows </a:t>
              </a:r>
              <a:r>
                <a:rPr lang="en-US" spc="-51" dirty="0" smtClean="0">
                  <a:solidFill>
                    <a:srgbClr val="FFFFFF"/>
                  </a:solidFill>
                  <a:cs typeface="Segoe UI Semibold" panose="020B0702040204020203" pitchFamily="34" charset="0"/>
                </a:rPr>
                <a:t>Azure.</a:t>
              </a:r>
              <a:endParaRPr lang="en-US" spc="-51" dirty="0">
                <a:solidFill>
                  <a:srgbClr val="FFFFFF"/>
                </a:solidFill>
                <a:cs typeface="Segoe UI Semibold" panose="020B0702040204020203" pitchFamily="34" charset="0"/>
              </a:endParaRPr>
            </a:p>
          </p:txBody>
        </p:sp>
        <p:sp>
          <p:nvSpPr>
            <p:cNvPr id="32" name="Rectangle 31"/>
            <p:cNvSpPr/>
            <p:nvPr/>
          </p:nvSpPr>
          <p:spPr bwMode="auto">
            <a:xfrm>
              <a:off x="3332209" y="2605576"/>
              <a:ext cx="5922871" cy="5424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ctr" defTabSz="931669">
                <a:lnSpc>
                  <a:spcPct val="90000"/>
                </a:lnSpc>
              </a:pPr>
              <a:r>
                <a:rPr lang="en-US" spc="-51" dirty="0">
                  <a:solidFill>
                    <a:srgbClr val="FFFFFF"/>
                  </a:solidFill>
                  <a:cs typeface="Segoe UI Semibold" panose="020B0702040204020203" pitchFamily="34" charset="0"/>
                </a:rPr>
                <a:t>Usage </a:t>
              </a:r>
              <a:r>
                <a:rPr lang="en-US" spc="-51" dirty="0" smtClean="0">
                  <a:solidFill>
                    <a:srgbClr val="FFFFFF"/>
                  </a:solidFill>
                  <a:cs typeface="Segoe UI Semibold" panose="020B0702040204020203" pitchFamily="34" charset="0"/>
                </a:rPr>
                <a:t>billing.</a:t>
              </a:r>
              <a:endParaRPr lang="en-US" spc="-51" dirty="0">
                <a:solidFill>
                  <a:srgbClr val="FFFFFF"/>
                </a:solidFill>
                <a:cs typeface="Segoe UI Semibold" panose="020B0702040204020203" pitchFamily="34" charset="0"/>
              </a:endParaRPr>
            </a:p>
          </p:txBody>
        </p:sp>
        <p:sp>
          <p:nvSpPr>
            <p:cNvPr id="33" name="Rectangle 32"/>
            <p:cNvSpPr/>
            <p:nvPr/>
          </p:nvSpPr>
          <p:spPr bwMode="auto">
            <a:xfrm>
              <a:off x="3332209" y="3199996"/>
              <a:ext cx="5922871" cy="531584"/>
            </a:xfrm>
            <a:prstGeom prst="rect">
              <a:avLst/>
            </a:prstGeom>
            <a:solidFill>
              <a:schemeClr val="tx2"/>
            </a:solidFill>
            <a:ln>
              <a:noFill/>
            </a:ln>
          </p:spPr>
          <p:txBody>
            <a:bodyPr vert="horz" wrap="square" lIns="46629" tIns="47568" rIns="186520" bIns="47568" numCol="1" rtlCol="0" anchor="ctr" anchorCtr="0" compatLnSpc="1">
              <a:prstTxWarp prst="textNoShape">
                <a:avLst/>
              </a:prstTxWarp>
            </a:bodyPr>
            <a:lstStyle/>
            <a:p>
              <a:pPr algn="ctr" defTabSz="931669">
                <a:lnSpc>
                  <a:spcPct val="90000"/>
                </a:lnSpc>
              </a:pPr>
              <a:r>
                <a:rPr lang="en-US" spc="-51" dirty="0" smtClean="0">
                  <a:solidFill>
                    <a:srgbClr val="FFFFFF"/>
                  </a:solidFill>
                  <a:cs typeface="Segoe UI Semibold" panose="020B0702040204020203" pitchFamily="34" charset="0"/>
                </a:rPr>
                <a:t>Automation.</a:t>
              </a:r>
              <a:endParaRPr lang="en-US" spc="-51" dirty="0">
                <a:solidFill>
                  <a:srgbClr val="FFFFFF"/>
                </a:solidFill>
                <a:cs typeface="Segoe UI Semibold" panose="020B0702040204020203" pitchFamily="34" charset="0"/>
              </a:endParaRPr>
            </a:p>
          </p:txBody>
        </p:sp>
        <p:sp>
          <p:nvSpPr>
            <p:cNvPr id="34" name="Rectangle 33"/>
            <p:cNvSpPr/>
            <p:nvPr/>
          </p:nvSpPr>
          <p:spPr bwMode="auto">
            <a:xfrm>
              <a:off x="3332209" y="3783363"/>
              <a:ext cx="5922871" cy="5424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ctr" defTabSz="931669">
                <a:lnSpc>
                  <a:spcPct val="90000"/>
                </a:lnSpc>
              </a:pPr>
              <a:r>
                <a:rPr lang="en-US" spc="-51" dirty="0">
                  <a:solidFill>
                    <a:srgbClr val="FFFFFF"/>
                  </a:solidFill>
                  <a:cs typeface="Segoe UI Semibold" panose="020B0702040204020203" pitchFamily="34" charset="0"/>
                </a:rPr>
                <a:t>Maximized hardware </a:t>
              </a:r>
              <a:r>
                <a:rPr lang="en-US" spc="-51" dirty="0" smtClean="0">
                  <a:solidFill>
                    <a:srgbClr val="FFFFFF"/>
                  </a:solidFill>
                  <a:cs typeface="Segoe UI Semibold" panose="020B0702040204020203" pitchFamily="34" charset="0"/>
                </a:rPr>
                <a:t>utilization.</a:t>
              </a:r>
              <a:endParaRPr lang="en-US" spc="-51" dirty="0">
                <a:solidFill>
                  <a:srgbClr val="FFFFFF"/>
                </a:solidFill>
                <a:cs typeface="Segoe UI Semibold" panose="020B0702040204020203" pitchFamily="34" charset="0"/>
              </a:endParaRPr>
            </a:p>
          </p:txBody>
        </p:sp>
        <p:sp>
          <p:nvSpPr>
            <p:cNvPr id="35" name="Rectangle 34"/>
            <p:cNvSpPr/>
            <p:nvPr/>
          </p:nvSpPr>
          <p:spPr bwMode="auto">
            <a:xfrm>
              <a:off x="3332209" y="4375800"/>
              <a:ext cx="5922871" cy="5424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ctr" defTabSz="931669">
                <a:lnSpc>
                  <a:spcPct val="90000"/>
                </a:lnSpc>
              </a:pPr>
              <a:r>
                <a:rPr lang="en-US" spc="-51" dirty="0">
                  <a:solidFill>
                    <a:srgbClr val="FFFFFF"/>
                  </a:solidFill>
                  <a:cs typeface="Segoe UI Semibold" panose="020B0702040204020203" pitchFamily="34" charset="0"/>
                </a:rPr>
                <a:t>Tenant </a:t>
              </a:r>
              <a:r>
                <a:rPr lang="en-US" spc="-51" dirty="0" smtClean="0">
                  <a:solidFill>
                    <a:srgbClr val="FFFFFF"/>
                  </a:solidFill>
                  <a:cs typeface="Segoe UI Semibold" panose="020B0702040204020203" pitchFamily="34" charset="0"/>
                </a:rPr>
                <a:t>choice.</a:t>
              </a:r>
              <a:endParaRPr lang="en-US" spc="-51" dirty="0">
                <a:solidFill>
                  <a:srgbClr val="FFFFFF"/>
                </a:solidFill>
                <a:cs typeface="Segoe UI Semibold" panose="020B0702040204020203" pitchFamily="34" charset="0"/>
              </a:endParaRPr>
            </a:p>
          </p:txBody>
        </p:sp>
        <p:sp>
          <p:nvSpPr>
            <p:cNvPr id="36" name="Rectangle 35"/>
            <p:cNvSpPr/>
            <p:nvPr/>
          </p:nvSpPr>
          <p:spPr bwMode="auto">
            <a:xfrm>
              <a:off x="3332209" y="4976862"/>
              <a:ext cx="5922871" cy="531584"/>
            </a:xfrm>
            <a:prstGeom prst="rect">
              <a:avLst/>
            </a:prstGeom>
            <a:solidFill>
              <a:schemeClr val="tx2"/>
            </a:solidFill>
            <a:ln>
              <a:noFill/>
            </a:ln>
          </p:spPr>
          <p:txBody>
            <a:bodyPr vert="horz" wrap="square" lIns="46629" tIns="47568" rIns="186520" bIns="47568" numCol="1" rtlCol="0" anchor="ctr" anchorCtr="0" compatLnSpc="1">
              <a:prstTxWarp prst="textNoShape">
                <a:avLst/>
              </a:prstTxWarp>
            </a:bodyPr>
            <a:lstStyle/>
            <a:p>
              <a:pPr algn="ctr" defTabSz="931669">
                <a:lnSpc>
                  <a:spcPct val="90000"/>
                </a:lnSpc>
              </a:pPr>
              <a:r>
                <a:rPr lang="en-US" spc="-51" dirty="0">
                  <a:solidFill>
                    <a:srgbClr val="FFFFFF"/>
                  </a:solidFill>
                  <a:cs typeface="Segoe UI Semibold" panose="020B0702040204020203" pitchFamily="34" charset="0"/>
                </a:rPr>
                <a:t>Offer </a:t>
              </a:r>
              <a:r>
                <a:rPr lang="en-US" spc="-51" dirty="0" smtClean="0">
                  <a:solidFill>
                    <a:srgbClr val="FFFFFF"/>
                  </a:solidFill>
                  <a:cs typeface="Segoe UI Semibold" panose="020B0702040204020203" pitchFamily="34" charset="0"/>
                </a:rPr>
                <a:t>management.</a:t>
              </a:r>
              <a:endParaRPr lang="en-US" spc="-51" dirty="0">
                <a:solidFill>
                  <a:srgbClr val="FFFFFF"/>
                </a:solidFill>
                <a:cs typeface="Segoe UI Semibold" panose="020B0702040204020203" pitchFamily="34" charset="0"/>
              </a:endParaRPr>
            </a:p>
          </p:txBody>
        </p:sp>
        <p:sp>
          <p:nvSpPr>
            <p:cNvPr id="37" name="Rectangle 36"/>
            <p:cNvSpPr/>
            <p:nvPr/>
          </p:nvSpPr>
          <p:spPr bwMode="auto">
            <a:xfrm>
              <a:off x="3332209" y="5554289"/>
              <a:ext cx="5922871" cy="5424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ctr" defTabSz="931669">
                <a:lnSpc>
                  <a:spcPct val="90000"/>
                </a:lnSpc>
              </a:pPr>
              <a:r>
                <a:rPr lang="en-US" spc="-51" dirty="0">
                  <a:solidFill>
                    <a:srgbClr val="FFFFFF"/>
                  </a:solidFill>
                  <a:cs typeface="Segoe UI Semibold" panose="020B0702040204020203" pitchFamily="34" charset="0"/>
                </a:rPr>
                <a:t>Portal integration and </a:t>
              </a:r>
              <a:r>
                <a:rPr lang="en-US" spc="-51" dirty="0" smtClean="0">
                  <a:solidFill>
                    <a:srgbClr val="FFFFFF"/>
                  </a:solidFill>
                  <a:cs typeface="Segoe UI Semibold" panose="020B0702040204020203" pitchFamily="34" charset="0"/>
                </a:rPr>
                <a:t>branding.</a:t>
              </a:r>
              <a:endParaRPr lang="en-US" spc="-51" dirty="0">
                <a:solidFill>
                  <a:srgbClr val="FFFFFF"/>
                </a:solidFill>
                <a:cs typeface="Segoe UI Semibold" panose="020B0702040204020203" pitchFamily="34" charset="0"/>
              </a:endParaRPr>
            </a:p>
          </p:txBody>
        </p:sp>
      </p:grpSp>
      <p:sp>
        <p:nvSpPr>
          <p:cNvPr id="20" name="Rectangle 19"/>
          <p:cNvSpPr/>
          <p:nvPr/>
        </p:nvSpPr>
        <p:spPr bwMode="auto">
          <a:xfrm>
            <a:off x="3331211" y="793292"/>
            <a:ext cx="5922871" cy="730707"/>
          </a:xfrm>
          <a:prstGeom prst="rect">
            <a:avLst/>
          </a:prstGeom>
          <a:solidFill>
            <a:srgbClr val="0072C6"/>
          </a:solidFill>
          <a:ln>
            <a:noFill/>
          </a:ln>
        </p:spPr>
        <p:txBody>
          <a:bodyPr vert="horz" wrap="square" lIns="46629" tIns="47568" rIns="95135" bIns="47568" numCol="1" rtlCol="0" anchor="ctr" anchorCtr="0" compatLnSpc="1">
            <a:prstTxWarp prst="textNoShape">
              <a:avLst/>
            </a:prstTxWarp>
          </a:bodyPr>
          <a:lstStyle/>
          <a:p>
            <a:pPr algn="ctr" defTabSz="931669">
              <a:lnSpc>
                <a:spcPct val="90000"/>
              </a:lnSpc>
            </a:pPr>
            <a:r>
              <a:rPr lang="en-US" sz="3200" spc="-51" dirty="0">
                <a:solidFill>
                  <a:srgbClr val="FFFFFF"/>
                </a:solidFill>
                <a:latin typeface="Segoe UI Light"/>
              </a:rPr>
              <a:t>Common </a:t>
            </a:r>
            <a:r>
              <a:rPr lang="en-US" sz="3200" spc="-51" dirty="0" smtClean="0">
                <a:solidFill>
                  <a:srgbClr val="FFFFFF"/>
                </a:solidFill>
                <a:latin typeface="Segoe UI Light"/>
              </a:rPr>
              <a:t>requirements</a:t>
            </a:r>
            <a:endParaRPr lang="en-US" sz="3200" spc="-51" dirty="0">
              <a:solidFill>
                <a:srgbClr val="FFFFFF"/>
              </a:solidFill>
              <a:latin typeface="Segoe UI Light"/>
            </a:endParaRPr>
          </a:p>
        </p:txBody>
      </p:sp>
    </p:spTree>
    <p:extLst>
      <p:ext uri="{BB962C8B-B14F-4D97-AF65-F5344CB8AC3E}">
        <p14:creationId xmlns:p14="http://schemas.microsoft.com/office/powerpoint/2010/main" val="6874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a:spLocks noGrp="1"/>
          </p:cNvSpPr>
          <p:nvPr>
            <p:ph type="title"/>
          </p:nvPr>
        </p:nvSpPr>
        <p:spPr/>
        <p:txBody>
          <a:bodyPr/>
          <a:lstStyle/>
          <a:p>
            <a:r>
              <a:rPr lang="en-US" sz="4800" dirty="0" smtClean="0">
                <a:gradFill>
                  <a:gsLst>
                    <a:gs pos="2917">
                      <a:schemeClr val="tx2"/>
                    </a:gs>
                    <a:gs pos="70000">
                      <a:schemeClr val="tx2"/>
                    </a:gs>
                  </a:gsLst>
                  <a:lin ang="5400000" scaled="0"/>
                </a:gradFill>
              </a:rPr>
              <a:t>Microsoft Azure </a:t>
            </a:r>
            <a:r>
              <a:rPr lang="en-US" sz="4800" dirty="0">
                <a:gradFill>
                  <a:gsLst>
                    <a:gs pos="2917">
                      <a:schemeClr val="tx2"/>
                    </a:gs>
                    <a:gs pos="70000">
                      <a:schemeClr val="tx2"/>
                    </a:gs>
                  </a:gsLst>
                  <a:lin ang="5400000" scaled="0"/>
                </a:gradFill>
              </a:rPr>
              <a:t>technology</a:t>
            </a:r>
          </a:p>
        </p:txBody>
      </p:sp>
      <p:sp>
        <p:nvSpPr>
          <p:cNvPr id="120" name="Freeform 119"/>
          <p:cNvSpPr>
            <a:spLocks noChangeAspect="1"/>
          </p:cNvSpPr>
          <p:nvPr/>
        </p:nvSpPr>
        <p:spPr bwMode="auto">
          <a:xfrm>
            <a:off x="1665522" y="3383061"/>
            <a:ext cx="8969829" cy="3406718"/>
          </a:xfrm>
          <a:custGeom>
            <a:avLst/>
            <a:gdLst>
              <a:gd name="connsiteX0" fmla="*/ 1083095 w 3062152"/>
              <a:gd name="connsiteY0" fmla="*/ 0 h 1301578"/>
              <a:gd name="connsiteX1" fmla="*/ 1387161 w 3062152"/>
              <a:gd name="connsiteY1" fmla="*/ 89484 h 1301578"/>
              <a:gd name="connsiteX2" fmla="*/ 1428655 w 3062152"/>
              <a:gd name="connsiteY2" fmla="*/ 120032 h 1301578"/>
              <a:gd name="connsiteX3" fmla="*/ 1465923 w 3062152"/>
              <a:gd name="connsiteY3" fmla="*/ 90789 h 1301578"/>
              <a:gd name="connsiteX4" fmla="*/ 1777826 w 3062152"/>
              <a:gd name="connsiteY4" fmla="*/ 0 h 1301578"/>
              <a:gd name="connsiteX5" fmla="*/ 2292740 w 3062152"/>
              <a:gd name="connsiteY5" fmla="*/ 325395 h 1301578"/>
              <a:gd name="connsiteX6" fmla="*/ 2541320 w 3062152"/>
              <a:gd name="connsiteY6" fmla="*/ 260316 h 1301578"/>
              <a:gd name="connsiteX7" fmla="*/ 3062152 w 3062152"/>
              <a:gd name="connsiteY7" fmla="*/ 780947 h 1301578"/>
              <a:gd name="connsiteX8" fmla="*/ 2541320 w 3062152"/>
              <a:gd name="connsiteY8" fmla="*/ 1301578 h 1301578"/>
              <a:gd name="connsiteX9" fmla="*/ 2019713 w 3062152"/>
              <a:gd name="connsiteY9" fmla="*/ 1301578 h 1301578"/>
              <a:gd name="connsiteX10" fmla="*/ 1846589 w 3062152"/>
              <a:gd name="connsiteY10" fmla="*/ 1301578 h 1301578"/>
              <a:gd name="connsiteX11" fmla="*/ 1808678 w 3062152"/>
              <a:gd name="connsiteY11" fmla="*/ 1301578 h 1301578"/>
              <a:gd name="connsiteX12" fmla="*/ 1627736 w 3062152"/>
              <a:gd name="connsiteY12" fmla="*/ 1301578 h 1301578"/>
              <a:gd name="connsiteX13" fmla="*/ 1568424 w 3062152"/>
              <a:gd name="connsiteY13" fmla="*/ 1301578 h 1301578"/>
              <a:gd name="connsiteX14" fmla="*/ 1474571 w 3062152"/>
              <a:gd name="connsiteY14" fmla="*/ 1301578 h 1301578"/>
              <a:gd name="connsiteX15" fmla="*/ 1346870 w 3062152"/>
              <a:gd name="connsiteY15" fmla="*/ 1301578 h 1301578"/>
              <a:gd name="connsiteX16" fmla="*/ 1324982 w 3062152"/>
              <a:gd name="connsiteY16" fmla="*/ 1301578 h 1301578"/>
              <a:gd name="connsiteX17" fmla="*/ 1242317 w 3062152"/>
              <a:gd name="connsiteY17" fmla="*/ 1301578 h 1301578"/>
              <a:gd name="connsiteX18" fmla="*/ 1158598 w 3062152"/>
              <a:gd name="connsiteY18" fmla="*/ 1301578 h 1301578"/>
              <a:gd name="connsiteX19" fmla="*/ 1113947 w 3062152"/>
              <a:gd name="connsiteY19" fmla="*/ 1301578 h 1301578"/>
              <a:gd name="connsiteX20" fmla="*/ 1093397 w 3062152"/>
              <a:gd name="connsiteY20" fmla="*/ 1301578 h 1301578"/>
              <a:gd name="connsiteX21" fmla="*/ 961066 w 3062152"/>
              <a:gd name="connsiteY21" fmla="*/ 1301578 h 1301578"/>
              <a:gd name="connsiteX22" fmla="*/ 933005 w 3062152"/>
              <a:gd name="connsiteY22" fmla="*/ 1301578 h 1301578"/>
              <a:gd name="connsiteX23" fmla="*/ 266335 w 3062152"/>
              <a:gd name="connsiteY23" fmla="*/ 1301578 h 1301578"/>
              <a:gd name="connsiteX24" fmla="*/ 0 w 3062152"/>
              <a:gd name="connsiteY24" fmla="*/ 1035346 h 1301578"/>
              <a:gd name="connsiteX25" fmla="*/ 201231 w 3062152"/>
              <a:gd name="connsiteY25" fmla="*/ 775031 h 1301578"/>
              <a:gd name="connsiteX26" fmla="*/ 514914 w 3062152"/>
              <a:gd name="connsiteY26" fmla="*/ 538380 h 1301578"/>
              <a:gd name="connsiteX27" fmla="*/ 1083095 w 3062152"/>
              <a:gd name="connsiteY27" fmla="*/ 0 h 130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62152" h="1301578">
                <a:moveTo>
                  <a:pt x="1083095" y="0"/>
                </a:moveTo>
                <a:cubicBezTo>
                  <a:pt x="1192589" y="0"/>
                  <a:pt x="1297643" y="32540"/>
                  <a:pt x="1387161" y="89484"/>
                </a:cubicBezTo>
                <a:lnTo>
                  <a:pt x="1428655" y="120032"/>
                </a:lnTo>
                <a:lnTo>
                  <a:pt x="1465923" y="90789"/>
                </a:lnTo>
                <a:cubicBezTo>
                  <a:pt x="1555326" y="33279"/>
                  <a:pt x="1662415" y="0"/>
                  <a:pt x="1777826" y="0"/>
                </a:cubicBezTo>
                <a:cubicBezTo>
                  <a:pt x="1996813" y="0"/>
                  <a:pt x="2198044" y="130158"/>
                  <a:pt x="2292740" y="325395"/>
                </a:cubicBezTo>
                <a:cubicBezTo>
                  <a:pt x="2363763" y="283981"/>
                  <a:pt x="2452541" y="260316"/>
                  <a:pt x="2541320" y="260316"/>
                </a:cubicBezTo>
                <a:cubicBezTo>
                  <a:pt x="2825410" y="260316"/>
                  <a:pt x="3062152" y="496966"/>
                  <a:pt x="3062152" y="780947"/>
                </a:cubicBezTo>
                <a:cubicBezTo>
                  <a:pt x="3062152" y="1070844"/>
                  <a:pt x="2825410" y="1301578"/>
                  <a:pt x="2541320" y="1301578"/>
                </a:cubicBezTo>
                <a:cubicBezTo>
                  <a:pt x="2343788" y="1301578"/>
                  <a:pt x="2170948" y="1301578"/>
                  <a:pt x="2019713" y="1301578"/>
                </a:cubicBezTo>
                <a:lnTo>
                  <a:pt x="1846589" y="1301578"/>
                </a:lnTo>
                <a:lnTo>
                  <a:pt x="1808678" y="1301578"/>
                </a:lnTo>
                <a:cubicBezTo>
                  <a:pt x="1743477" y="1301578"/>
                  <a:pt x="1683292" y="1301578"/>
                  <a:pt x="1627736" y="1301578"/>
                </a:cubicBezTo>
                <a:lnTo>
                  <a:pt x="1568424" y="1301578"/>
                </a:lnTo>
                <a:lnTo>
                  <a:pt x="1474571" y="1301578"/>
                </a:lnTo>
                <a:cubicBezTo>
                  <a:pt x="1427889" y="1301578"/>
                  <a:pt x="1385451" y="1301578"/>
                  <a:pt x="1346870" y="1301578"/>
                </a:cubicBezTo>
                <a:lnTo>
                  <a:pt x="1324982" y="1301578"/>
                </a:lnTo>
                <a:lnTo>
                  <a:pt x="1242317" y="1301578"/>
                </a:lnTo>
                <a:cubicBezTo>
                  <a:pt x="1211067" y="1301578"/>
                  <a:pt x="1183289" y="1301578"/>
                  <a:pt x="1158598" y="1301578"/>
                </a:cubicBezTo>
                <a:lnTo>
                  <a:pt x="1113947" y="1301578"/>
                </a:lnTo>
                <a:lnTo>
                  <a:pt x="1093397" y="1301578"/>
                </a:lnTo>
                <a:cubicBezTo>
                  <a:pt x="961066" y="1301578"/>
                  <a:pt x="961066" y="1301578"/>
                  <a:pt x="961066" y="1301578"/>
                </a:cubicBezTo>
                <a:lnTo>
                  <a:pt x="933005" y="1301578"/>
                </a:lnTo>
                <a:cubicBezTo>
                  <a:pt x="266335" y="1301578"/>
                  <a:pt x="266335" y="1301578"/>
                  <a:pt x="266335" y="1301578"/>
                </a:cubicBezTo>
                <a:cubicBezTo>
                  <a:pt x="118371" y="1301578"/>
                  <a:pt x="0" y="1183253"/>
                  <a:pt x="0" y="1035346"/>
                </a:cubicBezTo>
                <a:cubicBezTo>
                  <a:pt x="0" y="911105"/>
                  <a:pt x="88778" y="804612"/>
                  <a:pt x="201231" y="775031"/>
                </a:cubicBezTo>
                <a:cubicBezTo>
                  <a:pt x="254498" y="650789"/>
                  <a:pt x="372869" y="556129"/>
                  <a:pt x="514914" y="538380"/>
                </a:cubicBezTo>
                <a:cubicBezTo>
                  <a:pt x="526751" y="236651"/>
                  <a:pt x="775331" y="0"/>
                  <a:pt x="1083095" y="0"/>
                </a:cubicBezTo>
                <a:close/>
              </a:path>
            </a:pathLst>
          </a:custGeom>
          <a:solidFill>
            <a:schemeClr val="accent6"/>
          </a:solidFill>
          <a:ln w="28575">
            <a:noFill/>
          </a:ln>
          <a:extLst/>
        </p:spPr>
        <p:txBody>
          <a:bodyPr vert="horz" wrap="square" lIns="93189" tIns="46596" rIns="93189" bIns="46596" numCol="1" anchor="t" anchorCtr="0" compatLnSpc="1">
            <a:prstTxWarp prst="textNoShape">
              <a:avLst/>
            </a:prstTxWarp>
            <a:noAutofit/>
          </a:bodyPr>
          <a:lstStyle/>
          <a:p>
            <a:pPr defTabSz="932040"/>
            <a:endParaRPr lang="en-US">
              <a:solidFill>
                <a:srgbClr val="505050"/>
              </a:solidFill>
            </a:endParaRPr>
          </a:p>
        </p:txBody>
      </p:sp>
      <p:sp>
        <p:nvSpPr>
          <p:cNvPr id="46" name="Rectangle 45"/>
          <p:cNvSpPr/>
          <p:nvPr/>
        </p:nvSpPr>
        <p:spPr bwMode="auto">
          <a:xfrm>
            <a:off x="3523399" y="4208469"/>
            <a:ext cx="4716122" cy="405815"/>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smtClean="0">
                <a:gradFill>
                  <a:gsLst>
                    <a:gs pos="0">
                      <a:srgbClr val="EFEFEF"/>
                    </a:gs>
                    <a:gs pos="100000">
                      <a:srgbClr val="EFEFEF"/>
                    </a:gs>
                  </a:gsLst>
                  <a:lin ang="5400000" scaled="0"/>
                </a:gradFill>
              </a:rPr>
              <a:t>Customer Portal &amp; API</a:t>
            </a:r>
            <a:endParaRPr lang="en-US" sz="2000" spc="-51" dirty="0">
              <a:gradFill>
                <a:gsLst>
                  <a:gs pos="0">
                    <a:srgbClr val="EFEFEF"/>
                  </a:gs>
                  <a:gs pos="100000">
                    <a:srgbClr val="EFEFEF"/>
                  </a:gs>
                </a:gsLst>
                <a:lin ang="5400000" scaled="0"/>
              </a:gradFill>
            </a:endParaRPr>
          </a:p>
        </p:txBody>
      </p:sp>
      <p:sp>
        <p:nvSpPr>
          <p:cNvPr id="9" name="Rectangle 8"/>
          <p:cNvSpPr/>
          <p:nvPr/>
        </p:nvSpPr>
        <p:spPr bwMode="auto">
          <a:xfrm>
            <a:off x="3523407" y="4681760"/>
            <a:ext cx="892263" cy="97565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5" name="Rectangle 114"/>
          <p:cNvSpPr/>
          <p:nvPr/>
        </p:nvSpPr>
        <p:spPr bwMode="auto">
          <a:xfrm>
            <a:off x="4521534" y="4681760"/>
            <a:ext cx="845727" cy="97565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6" name="Rectangle 115"/>
          <p:cNvSpPr/>
          <p:nvPr/>
        </p:nvSpPr>
        <p:spPr bwMode="auto">
          <a:xfrm>
            <a:off x="5469040" y="4681759"/>
            <a:ext cx="871029" cy="97565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7" name="Rectangle 116"/>
          <p:cNvSpPr/>
          <p:nvPr/>
        </p:nvSpPr>
        <p:spPr bwMode="auto">
          <a:xfrm>
            <a:off x="6445933" y="4677061"/>
            <a:ext cx="866959" cy="96683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8" name="Rectangle 117"/>
          <p:cNvSpPr/>
          <p:nvPr/>
        </p:nvSpPr>
        <p:spPr bwMode="auto">
          <a:xfrm>
            <a:off x="7418742" y="4677061"/>
            <a:ext cx="820780" cy="96946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6" name="Rectangle 125"/>
          <p:cNvSpPr/>
          <p:nvPr/>
        </p:nvSpPr>
        <p:spPr bwMode="auto">
          <a:xfrm>
            <a:off x="3029010" y="3985062"/>
            <a:ext cx="1025864" cy="480229"/>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383" tIns="149105" rIns="186383" bIns="149105" numCol="1" spcCol="0" rtlCol="0" fromWordArt="0" anchor="t" anchorCtr="0" forceAA="0" compatLnSpc="1">
            <a:prstTxWarp prst="textNoShape">
              <a:avLst/>
            </a:prstTxWarp>
            <a:noAutofit/>
          </a:bodyPr>
          <a:lstStyle/>
          <a:p>
            <a:pPr algn="ctr" defTabSz="931589" fontAlgn="base">
              <a:lnSpc>
                <a:spcPct val="90000"/>
              </a:lnSpc>
              <a:spcBef>
                <a:spcPct val="0"/>
              </a:spcBef>
              <a:spcAft>
                <a:spcPct val="0"/>
              </a:spcAft>
            </a:pPr>
            <a:endParaRPr lang="en-US" sz="2000" spc="-51" dirty="0">
              <a:gradFill>
                <a:gsLst>
                  <a:gs pos="1250">
                    <a:srgbClr val="FFFFFF"/>
                  </a:gs>
                  <a:gs pos="10417">
                    <a:srgbClr val="FFFFFF"/>
                  </a:gs>
                </a:gsLst>
                <a:lin ang="5400000" scaled="0"/>
              </a:gradFill>
            </a:endParaRPr>
          </a:p>
        </p:txBody>
      </p:sp>
      <p:sp>
        <p:nvSpPr>
          <p:cNvPr id="127" name="TextBox 126"/>
          <p:cNvSpPr txBox="1"/>
          <p:nvPr/>
        </p:nvSpPr>
        <p:spPr>
          <a:xfrm>
            <a:off x="4033102" y="6205490"/>
            <a:ext cx="3306591" cy="689147"/>
          </a:xfrm>
          <a:prstGeom prst="rect">
            <a:avLst/>
          </a:prstGeom>
          <a:noFill/>
          <a:ln>
            <a:noFill/>
          </a:ln>
        </p:spPr>
        <p:txBody>
          <a:bodyPr wrap="square" lIns="186383" tIns="149105" rIns="186383" bIns="149105" rtlCol="0">
            <a:spAutoFit/>
          </a:bodyPr>
          <a:lstStyle/>
          <a:p>
            <a:pPr algn="r" defTabSz="932040">
              <a:lnSpc>
                <a:spcPct val="90000"/>
              </a:lnSpc>
            </a:pPr>
            <a:r>
              <a:rPr lang="en-US" sz="2800" dirty="0" smtClean="0">
                <a:solidFill>
                  <a:srgbClr val="FFFFFF"/>
                </a:solidFill>
              </a:rPr>
              <a:t>Microsoft Azure</a:t>
            </a:r>
            <a:endParaRPr lang="en-US" sz="2800" dirty="0">
              <a:solidFill>
                <a:srgbClr val="FFFFFF"/>
              </a:solidFill>
            </a:endParaRPr>
          </a:p>
        </p:txBody>
      </p:sp>
      <p:sp>
        <p:nvSpPr>
          <p:cNvPr id="128" name="Rectangle 127"/>
          <p:cNvSpPr/>
          <p:nvPr/>
        </p:nvSpPr>
        <p:spPr bwMode="auto">
          <a:xfrm>
            <a:off x="3523399" y="5709306"/>
            <a:ext cx="4716122" cy="473279"/>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Compute, Storage, Network</a:t>
            </a:r>
          </a:p>
        </p:txBody>
      </p:sp>
      <p:sp>
        <p:nvSpPr>
          <p:cNvPr id="39" name="Freeform 357"/>
          <p:cNvSpPr>
            <a:spLocks noChangeAspect="1" noEditPoints="1"/>
          </p:cNvSpPr>
          <p:nvPr/>
        </p:nvSpPr>
        <p:spPr bwMode="auto">
          <a:xfrm>
            <a:off x="3682430" y="4881699"/>
            <a:ext cx="575762" cy="57577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256" tIns="45627" rIns="91256" bIns="45627" numCol="1" anchor="t" anchorCtr="0" compatLnSpc="1">
            <a:prstTxWarp prst="textNoShape">
              <a:avLst/>
            </a:prstTxWarp>
          </a:bodyPr>
          <a:lstStyle/>
          <a:p>
            <a:pPr defTabSz="912504"/>
            <a:endParaRPr lang="en-US" sz="2200">
              <a:solidFill>
                <a:srgbClr val="FFFFFF"/>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628" y="4922713"/>
            <a:ext cx="642034" cy="580845"/>
          </a:xfrm>
          <a:prstGeom prst="rect">
            <a:avLst/>
          </a:prstGeom>
          <a:noFill/>
          <a:ln>
            <a:noFill/>
          </a:ln>
        </p:spPr>
      </p:pic>
      <p:grpSp>
        <p:nvGrpSpPr>
          <p:cNvPr id="41" name="Group 40"/>
          <p:cNvGrpSpPr/>
          <p:nvPr/>
        </p:nvGrpSpPr>
        <p:grpSpPr>
          <a:xfrm>
            <a:off x="5584049" y="4857810"/>
            <a:ext cx="675130" cy="623550"/>
            <a:chOff x="6598260" y="4590950"/>
            <a:chExt cx="349473" cy="304226"/>
          </a:xfrm>
        </p:grpSpPr>
        <p:sp>
          <p:nvSpPr>
            <p:cNvPr id="42"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43"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44"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47"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48"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49"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0"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1"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2"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3"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4"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5"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6"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7"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8"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59"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60"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61"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62"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63"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grpSp>
      <p:sp>
        <p:nvSpPr>
          <p:cNvPr id="64" name="Freeform 78"/>
          <p:cNvSpPr>
            <a:spLocks noEditPoints="1"/>
          </p:cNvSpPr>
          <p:nvPr/>
        </p:nvSpPr>
        <p:spPr bwMode="black">
          <a:xfrm>
            <a:off x="6543433" y="4872082"/>
            <a:ext cx="683348" cy="595007"/>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598" tIns="40301" rIns="80598" bIns="40301" numCol="1" anchor="t" anchorCtr="0" compatLnSpc="1">
            <a:prstTxWarp prst="textNoShape">
              <a:avLst/>
            </a:prstTxWarp>
          </a:bodyPr>
          <a:lstStyle/>
          <a:p>
            <a:pPr defTabSz="670547"/>
            <a:endParaRPr lang="en-US" sz="900" dirty="0">
              <a:solidFill>
                <a:srgbClr val="FFFFFF"/>
              </a:solidFill>
            </a:endParaRPr>
          </a:p>
        </p:txBody>
      </p:sp>
      <p:sp>
        <p:nvSpPr>
          <p:cNvPr id="65" name="Freeform 30"/>
          <p:cNvSpPr>
            <a:spLocks noEditPoints="1"/>
          </p:cNvSpPr>
          <p:nvPr/>
        </p:nvSpPr>
        <p:spPr bwMode="auto">
          <a:xfrm flipH="1">
            <a:off x="7535490" y="4873968"/>
            <a:ext cx="583174" cy="638551"/>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575" tIns="44787" rIns="89575" bIns="44787" numCol="1" anchor="t" anchorCtr="0" compatLnSpc="1">
            <a:prstTxWarp prst="textNoShape">
              <a:avLst/>
            </a:prstTxWarp>
          </a:bodyPr>
          <a:lstStyle/>
          <a:p>
            <a:pPr defTabSz="913446"/>
            <a:endParaRPr lang="en-US" sz="1700">
              <a:solidFill>
                <a:srgbClr val="505050"/>
              </a:solidFill>
            </a:endParaRPr>
          </a:p>
        </p:txBody>
      </p:sp>
      <p:cxnSp>
        <p:nvCxnSpPr>
          <p:cNvPr id="66" name="Straight Connector 65"/>
          <p:cNvCxnSpPr/>
          <p:nvPr/>
        </p:nvCxnSpPr>
        <p:spPr>
          <a:xfrm>
            <a:off x="5892795" y="3093024"/>
            <a:ext cx="0" cy="1115453"/>
          </a:xfrm>
          <a:prstGeom prst="line">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8697536" y="4664342"/>
            <a:ext cx="1500676" cy="1494126"/>
            <a:chOff x="1069520" y="1954781"/>
            <a:chExt cx="1769256" cy="1769256"/>
          </a:xfrm>
        </p:grpSpPr>
        <p:sp>
          <p:nvSpPr>
            <p:cNvPr id="68" name="Oval 67"/>
            <p:cNvSpPr/>
            <p:nvPr/>
          </p:nvSpPr>
          <p:spPr bwMode="auto">
            <a:xfrm>
              <a:off x="1069520" y="1954781"/>
              <a:ext cx="1769256" cy="1769256"/>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69" name="Group 68"/>
            <p:cNvGrpSpPr/>
            <p:nvPr/>
          </p:nvGrpSpPr>
          <p:grpSpPr>
            <a:xfrm>
              <a:off x="1832236" y="2050833"/>
              <a:ext cx="243825" cy="681078"/>
              <a:chOff x="8164721" y="700282"/>
              <a:chExt cx="151053" cy="421938"/>
            </a:xfrm>
          </p:grpSpPr>
          <p:sp>
            <p:nvSpPr>
              <p:cNvPr id="71"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72"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70" name="Freeform 69"/>
            <p:cNvSpPr/>
            <p:nvPr/>
          </p:nvSpPr>
          <p:spPr bwMode="auto">
            <a:xfrm>
              <a:off x="1070142" y="2842496"/>
              <a:ext cx="1768634" cy="881541"/>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z="2000" spc="-50" dirty="0" smtClean="0">
                  <a:solidFill>
                    <a:srgbClr val="FFFFFF"/>
                  </a:solidFill>
                </a:rPr>
                <a:t>IT Admin</a:t>
              </a:r>
              <a:endParaRPr lang="en-US" sz="2000" spc="-50" dirty="0">
                <a:solidFill>
                  <a:srgbClr val="FFFFFF"/>
                </a:solidFill>
              </a:endParaRPr>
            </a:p>
          </p:txBody>
        </p:sp>
      </p:grpSp>
      <p:grpSp>
        <p:nvGrpSpPr>
          <p:cNvPr id="73" name="Group 72"/>
          <p:cNvGrpSpPr/>
          <p:nvPr/>
        </p:nvGrpSpPr>
        <p:grpSpPr>
          <a:xfrm>
            <a:off x="5121430" y="1502369"/>
            <a:ext cx="1500676" cy="1505243"/>
            <a:chOff x="-3480006" y="2605301"/>
            <a:chExt cx="1919330" cy="1919330"/>
          </a:xfrm>
        </p:grpSpPr>
        <p:sp>
          <p:nvSpPr>
            <p:cNvPr id="74" name="Oval 73"/>
            <p:cNvSpPr/>
            <p:nvPr/>
          </p:nvSpPr>
          <p:spPr bwMode="auto">
            <a:xfrm>
              <a:off x="-3480006" y="2605301"/>
              <a:ext cx="1919330" cy="1919330"/>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75" name="Group 74"/>
            <p:cNvGrpSpPr/>
            <p:nvPr/>
          </p:nvGrpSpPr>
          <p:grpSpPr>
            <a:xfrm>
              <a:off x="-2652594" y="2709500"/>
              <a:ext cx="264507" cy="738849"/>
              <a:chOff x="8164721" y="700282"/>
              <a:chExt cx="151053" cy="421938"/>
            </a:xfrm>
          </p:grpSpPr>
          <p:sp>
            <p:nvSpPr>
              <p:cNvPr id="83"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84"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76" name="Freeform 75"/>
            <p:cNvSpPr/>
            <p:nvPr/>
          </p:nvSpPr>
          <p:spPr bwMode="auto">
            <a:xfrm>
              <a:off x="-3479331" y="3568315"/>
              <a:ext cx="1918655" cy="956316"/>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pc="-50" dirty="0" smtClean="0">
                  <a:solidFill>
                    <a:srgbClr val="FFFFFF"/>
                  </a:solidFill>
                </a:rPr>
                <a:t>Customers</a:t>
              </a:r>
              <a:endParaRPr lang="en-US" spc="-50" dirty="0">
                <a:solidFill>
                  <a:srgbClr val="FFFFFF"/>
                </a:solidFill>
              </a:endParaRPr>
            </a:p>
          </p:txBody>
        </p:sp>
        <p:grpSp>
          <p:nvGrpSpPr>
            <p:cNvPr id="77" name="Group 76"/>
            <p:cNvGrpSpPr/>
            <p:nvPr/>
          </p:nvGrpSpPr>
          <p:grpSpPr>
            <a:xfrm>
              <a:off x="-2920977" y="2771861"/>
              <a:ext cx="202167" cy="627460"/>
              <a:chOff x="8164721" y="700282"/>
              <a:chExt cx="151053" cy="421938"/>
            </a:xfrm>
          </p:grpSpPr>
          <p:sp>
            <p:nvSpPr>
              <p:cNvPr id="81"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82"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nvGrpSpPr>
            <p:cNvPr id="78" name="Group 77"/>
            <p:cNvGrpSpPr/>
            <p:nvPr/>
          </p:nvGrpSpPr>
          <p:grpSpPr>
            <a:xfrm>
              <a:off x="-2326979" y="2771861"/>
              <a:ext cx="202167" cy="627460"/>
              <a:chOff x="8152899" y="683772"/>
              <a:chExt cx="151053" cy="421938"/>
            </a:xfrm>
          </p:grpSpPr>
          <p:sp>
            <p:nvSpPr>
              <p:cNvPr id="79" name="Freeform 745"/>
              <p:cNvSpPr>
                <a:spLocks/>
              </p:cNvSpPr>
              <p:nvPr/>
            </p:nvSpPr>
            <p:spPr bwMode="auto">
              <a:xfrm>
                <a:off x="8152899" y="79853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80" name="Oval 746"/>
              <p:cNvSpPr>
                <a:spLocks noChangeArrowheads="1"/>
              </p:cNvSpPr>
              <p:nvPr/>
            </p:nvSpPr>
            <p:spPr bwMode="auto">
              <a:xfrm>
                <a:off x="8182435" y="68377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spTree>
    <p:extLst>
      <p:ext uri="{BB962C8B-B14F-4D97-AF65-F5344CB8AC3E}">
        <p14:creationId xmlns:p14="http://schemas.microsoft.com/office/powerpoint/2010/main" val="262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a:spLocks noGrp="1"/>
          </p:cNvSpPr>
          <p:nvPr>
            <p:ph type="title"/>
          </p:nvPr>
        </p:nvSpPr>
        <p:spPr/>
        <p:txBody>
          <a:bodyPr/>
          <a:lstStyle/>
          <a:p>
            <a:r>
              <a:rPr lang="en-US" sz="4800" dirty="0">
                <a:gradFill>
                  <a:gsLst>
                    <a:gs pos="2917">
                      <a:schemeClr val="tx2"/>
                    </a:gs>
                    <a:gs pos="70000">
                      <a:schemeClr val="tx2"/>
                    </a:gs>
                  </a:gsLst>
                  <a:lin ang="5400000" scaled="0"/>
                </a:gradFill>
              </a:rPr>
              <a:t>In your datacenter</a:t>
            </a:r>
            <a:endParaRPr lang="en-US" sz="4800" b="1" dirty="0">
              <a:gradFill>
                <a:gsLst>
                  <a:gs pos="2917">
                    <a:schemeClr val="tx2"/>
                  </a:gs>
                  <a:gs pos="70000">
                    <a:schemeClr val="tx2"/>
                  </a:gs>
                </a:gsLst>
                <a:lin ang="5400000" scaled="0"/>
              </a:gradFill>
            </a:endParaRPr>
          </a:p>
        </p:txBody>
      </p:sp>
      <p:sp>
        <p:nvSpPr>
          <p:cNvPr id="126" name="Rectangle 125"/>
          <p:cNvSpPr/>
          <p:nvPr/>
        </p:nvSpPr>
        <p:spPr bwMode="auto">
          <a:xfrm>
            <a:off x="1232865" y="3980022"/>
            <a:ext cx="1025864" cy="480229"/>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383" tIns="149105" rIns="186383" bIns="149105" numCol="1" spcCol="0" rtlCol="0" fromWordArt="0" anchor="t" anchorCtr="0" forceAA="0" compatLnSpc="1">
            <a:prstTxWarp prst="textNoShape">
              <a:avLst/>
            </a:prstTxWarp>
            <a:noAutofit/>
          </a:bodyPr>
          <a:lstStyle/>
          <a:p>
            <a:pPr algn="ctr" defTabSz="931589" fontAlgn="base">
              <a:lnSpc>
                <a:spcPct val="90000"/>
              </a:lnSpc>
              <a:spcBef>
                <a:spcPct val="0"/>
              </a:spcBef>
              <a:spcAft>
                <a:spcPct val="0"/>
              </a:spcAft>
            </a:pPr>
            <a:endParaRPr lang="en-US" sz="2000" spc="-51" dirty="0">
              <a:gradFill>
                <a:gsLst>
                  <a:gs pos="1250">
                    <a:srgbClr val="FFFFFF"/>
                  </a:gs>
                  <a:gs pos="10417">
                    <a:srgbClr val="FFFFFF"/>
                  </a:gs>
                </a:gsLst>
                <a:lin ang="5400000" scaled="0"/>
              </a:gradFill>
            </a:endParaRPr>
          </a:p>
        </p:txBody>
      </p:sp>
      <p:sp>
        <p:nvSpPr>
          <p:cNvPr id="7" name="Rectangle 6"/>
          <p:cNvSpPr/>
          <p:nvPr/>
        </p:nvSpPr>
        <p:spPr bwMode="auto">
          <a:xfrm>
            <a:off x="1416818" y="2086677"/>
            <a:ext cx="9947868" cy="4796454"/>
          </a:xfrm>
          <a:prstGeom prst="rect">
            <a:avLst/>
          </a:prstGeom>
          <a:noFill/>
          <a:ln w="34925">
            <a:solidFill>
              <a:schemeClr val="tx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5" name="TextBox 114"/>
          <p:cNvSpPr txBox="1"/>
          <p:nvPr/>
        </p:nvSpPr>
        <p:spPr>
          <a:xfrm>
            <a:off x="1232873" y="1559125"/>
            <a:ext cx="2938425" cy="634427"/>
          </a:xfrm>
          <a:prstGeom prst="rect">
            <a:avLst/>
          </a:prstGeom>
          <a:noFill/>
        </p:spPr>
        <p:txBody>
          <a:bodyPr wrap="square" lIns="182744" tIns="146194" rIns="182744" bIns="146194" rtlCol="0">
            <a:spAutoFit/>
          </a:bodyPr>
          <a:lstStyle/>
          <a:p>
            <a:pPr defTabSz="932040">
              <a:lnSpc>
                <a:spcPct val="90000"/>
              </a:lnSpc>
            </a:pPr>
            <a:r>
              <a:rPr lang="en-US" sz="2400" dirty="0">
                <a:gradFill>
                  <a:gsLst>
                    <a:gs pos="2917">
                      <a:srgbClr val="505050"/>
                    </a:gs>
                    <a:gs pos="30000">
                      <a:srgbClr val="505050"/>
                    </a:gs>
                  </a:gsLst>
                  <a:lin ang="5400000" scaled="0"/>
                </a:gradFill>
              </a:rPr>
              <a:t>Your datacenter</a:t>
            </a:r>
          </a:p>
        </p:txBody>
      </p:sp>
      <p:sp>
        <p:nvSpPr>
          <p:cNvPr id="64" name="Rectangle 63"/>
          <p:cNvSpPr/>
          <p:nvPr/>
        </p:nvSpPr>
        <p:spPr bwMode="auto">
          <a:xfrm>
            <a:off x="1691641" y="5704265"/>
            <a:ext cx="9320270" cy="473279"/>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System Center + Windows Server</a:t>
            </a:r>
          </a:p>
        </p:txBody>
      </p:sp>
      <p:sp>
        <p:nvSpPr>
          <p:cNvPr id="65" name="Rectangle 64"/>
          <p:cNvSpPr/>
          <p:nvPr/>
        </p:nvSpPr>
        <p:spPr bwMode="auto">
          <a:xfrm>
            <a:off x="1691641" y="6249843"/>
            <a:ext cx="9319260" cy="473279"/>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Compute, Storage, Network</a:t>
            </a:r>
          </a:p>
        </p:txBody>
      </p:sp>
      <p:grpSp>
        <p:nvGrpSpPr>
          <p:cNvPr id="73" name="Group 72"/>
          <p:cNvGrpSpPr/>
          <p:nvPr/>
        </p:nvGrpSpPr>
        <p:grpSpPr>
          <a:xfrm>
            <a:off x="6274918" y="4195016"/>
            <a:ext cx="4736992" cy="1448941"/>
            <a:chOff x="1722669" y="3881889"/>
            <a:chExt cx="4736992" cy="1448941"/>
          </a:xfrm>
        </p:grpSpPr>
        <p:sp>
          <p:nvSpPr>
            <p:cNvPr id="74" name="Rectangle 73"/>
            <p:cNvSpPr/>
            <p:nvPr/>
          </p:nvSpPr>
          <p:spPr bwMode="auto">
            <a:xfrm>
              <a:off x="1722669" y="3881889"/>
              <a:ext cx="4735984" cy="40581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582" rIns="186336" bIns="46582"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Tenant </a:t>
              </a:r>
              <a:r>
                <a:rPr lang="en-US" sz="2000" spc="-51" dirty="0" smtClean="0">
                  <a:gradFill>
                    <a:gsLst>
                      <a:gs pos="0">
                        <a:srgbClr val="EFEFEF"/>
                      </a:gs>
                      <a:gs pos="100000">
                        <a:srgbClr val="EFEFEF"/>
                      </a:gs>
                    </a:gsLst>
                    <a:lin ang="5400000" scaled="0"/>
                  </a:gradFill>
                </a:rPr>
                <a:t>Portal &amp; API</a:t>
              </a:r>
              <a:endParaRPr lang="en-US" sz="2000" spc="-51" dirty="0">
                <a:gradFill>
                  <a:gsLst>
                    <a:gs pos="0">
                      <a:srgbClr val="EFEFEF"/>
                    </a:gs>
                    <a:gs pos="100000">
                      <a:srgbClr val="EFEFEF"/>
                    </a:gs>
                  </a:gsLst>
                  <a:lin ang="5400000" scaled="0"/>
                </a:gradFill>
              </a:endParaRPr>
            </a:p>
          </p:txBody>
        </p:sp>
        <p:sp>
          <p:nvSpPr>
            <p:cNvPr id="75" name="Rectangle 74"/>
            <p:cNvSpPr/>
            <p:nvPr/>
          </p:nvSpPr>
          <p:spPr bwMode="auto">
            <a:xfrm>
              <a:off x="1722669" y="4330140"/>
              <a:ext cx="868551" cy="100069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6" name="Rectangle 75"/>
            <p:cNvSpPr/>
            <p:nvPr/>
          </p:nvSpPr>
          <p:spPr bwMode="auto">
            <a:xfrm>
              <a:off x="2667234" y="4330140"/>
              <a:ext cx="899290"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7" name="Rectangle 76"/>
            <p:cNvSpPr/>
            <p:nvPr/>
          </p:nvSpPr>
          <p:spPr bwMode="auto">
            <a:xfrm>
              <a:off x="3652020" y="4330139"/>
              <a:ext cx="887319"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8" name="Rectangle 77"/>
            <p:cNvSpPr/>
            <p:nvPr/>
          </p:nvSpPr>
          <p:spPr bwMode="auto">
            <a:xfrm>
              <a:off x="4615352" y="4330139"/>
              <a:ext cx="896803"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9" name="Rectangle 78"/>
            <p:cNvSpPr/>
            <p:nvPr/>
          </p:nvSpPr>
          <p:spPr bwMode="auto">
            <a:xfrm>
              <a:off x="5588169" y="4330140"/>
              <a:ext cx="871492" cy="100068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0" name="Freeform 357"/>
            <p:cNvSpPr>
              <a:spLocks noChangeAspect="1" noEditPoints="1"/>
            </p:cNvSpPr>
            <p:nvPr/>
          </p:nvSpPr>
          <p:spPr bwMode="auto">
            <a:xfrm>
              <a:off x="1859117" y="4599520"/>
              <a:ext cx="575762" cy="57577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324" tIns="45659" rIns="91324" bIns="45659" numCol="1" anchor="t" anchorCtr="0" compatLnSpc="1">
              <a:prstTxWarp prst="textNoShape">
                <a:avLst/>
              </a:prstTxWarp>
            </a:bodyPr>
            <a:lstStyle/>
            <a:p>
              <a:pPr defTabSz="912504"/>
              <a:endParaRPr lang="en-US" sz="2200">
                <a:solidFill>
                  <a:srgbClr val="FFFFFF"/>
                </a:solidFill>
              </a:endParaRPr>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655" y="4596127"/>
              <a:ext cx="642034" cy="580845"/>
            </a:xfrm>
            <a:prstGeom prst="rect">
              <a:avLst/>
            </a:prstGeom>
            <a:noFill/>
            <a:ln>
              <a:noFill/>
            </a:ln>
          </p:spPr>
        </p:pic>
        <p:grpSp>
          <p:nvGrpSpPr>
            <p:cNvPr id="82" name="Group 81"/>
            <p:cNvGrpSpPr/>
            <p:nvPr/>
          </p:nvGrpSpPr>
          <p:grpSpPr>
            <a:xfrm>
              <a:off x="3782644" y="4545090"/>
              <a:ext cx="675130" cy="623550"/>
              <a:chOff x="6598260" y="4590950"/>
              <a:chExt cx="349473" cy="304226"/>
            </a:xfrm>
          </p:grpSpPr>
          <p:sp>
            <p:nvSpPr>
              <p:cNvPr id="85"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86"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87"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88"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89"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90"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91"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92"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93"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6"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7"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8"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9"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0"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1"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2"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3"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4"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5"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7"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grpSp>
        <p:sp>
          <p:nvSpPr>
            <p:cNvPr id="83" name="Freeform 78"/>
            <p:cNvSpPr>
              <a:spLocks noEditPoints="1"/>
            </p:cNvSpPr>
            <p:nvPr/>
          </p:nvSpPr>
          <p:spPr bwMode="black">
            <a:xfrm>
              <a:off x="4742438" y="4588634"/>
              <a:ext cx="683348" cy="595007"/>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58" tIns="40329" rIns="80658" bIns="40329" numCol="1" anchor="t" anchorCtr="0" compatLnSpc="1">
              <a:prstTxWarp prst="textNoShape">
                <a:avLst/>
              </a:prstTxWarp>
            </a:bodyPr>
            <a:lstStyle/>
            <a:p>
              <a:pPr defTabSz="670547"/>
              <a:endParaRPr lang="en-US" sz="900" dirty="0">
                <a:solidFill>
                  <a:srgbClr val="FFFFFF"/>
                </a:solidFill>
              </a:endParaRPr>
            </a:p>
          </p:txBody>
        </p:sp>
        <p:sp>
          <p:nvSpPr>
            <p:cNvPr id="84" name="Freeform 30"/>
            <p:cNvSpPr>
              <a:spLocks noEditPoints="1"/>
            </p:cNvSpPr>
            <p:nvPr/>
          </p:nvSpPr>
          <p:spPr bwMode="auto">
            <a:xfrm flipH="1">
              <a:off x="5720160" y="4555976"/>
              <a:ext cx="583174" cy="638551"/>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defTabSz="913446"/>
              <a:endParaRPr lang="en-US" sz="1700">
                <a:solidFill>
                  <a:srgbClr val="505050"/>
                </a:solidFill>
              </a:endParaRPr>
            </a:p>
          </p:txBody>
        </p:sp>
      </p:grpSp>
      <p:cxnSp>
        <p:nvCxnSpPr>
          <p:cNvPr id="66" name="Straight Connector 65"/>
          <p:cNvCxnSpPr/>
          <p:nvPr/>
        </p:nvCxnSpPr>
        <p:spPr>
          <a:xfrm flipH="1">
            <a:off x="8647999" y="1899036"/>
            <a:ext cx="1624410" cy="2323218"/>
          </a:xfrm>
          <a:prstGeom prst="line">
            <a:avLst/>
          </a:prstGeom>
          <a:ln w="508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9914416" y="510318"/>
            <a:ext cx="1500676" cy="1505243"/>
            <a:chOff x="-3480006" y="2605301"/>
            <a:chExt cx="1919330" cy="1919330"/>
          </a:xfrm>
        </p:grpSpPr>
        <p:sp>
          <p:nvSpPr>
            <p:cNvPr id="68" name="Oval 67"/>
            <p:cNvSpPr/>
            <p:nvPr/>
          </p:nvSpPr>
          <p:spPr bwMode="auto">
            <a:xfrm>
              <a:off x="-3480006" y="2605301"/>
              <a:ext cx="1919330" cy="1919330"/>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69" name="Group 68"/>
            <p:cNvGrpSpPr/>
            <p:nvPr/>
          </p:nvGrpSpPr>
          <p:grpSpPr>
            <a:xfrm>
              <a:off x="-2652594" y="2709500"/>
              <a:ext cx="264507" cy="738849"/>
              <a:chOff x="8164721" y="700282"/>
              <a:chExt cx="151053" cy="421938"/>
            </a:xfrm>
          </p:grpSpPr>
          <p:sp>
            <p:nvSpPr>
              <p:cNvPr id="132"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33"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70" name="Freeform 69"/>
            <p:cNvSpPr/>
            <p:nvPr/>
          </p:nvSpPr>
          <p:spPr bwMode="auto">
            <a:xfrm>
              <a:off x="-3479331" y="3568315"/>
              <a:ext cx="1918655" cy="956316"/>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pc="-50" dirty="0" smtClean="0">
                  <a:solidFill>
                    <a:srgbClr val="FFFFFF"/>
                  </a:solidFill>
                </a:rPr>
                <a:t>Customers</a:t>
              </a:r>
              <a:endParaRPr lang="en-US" spc="-50" dirty="0">
                <a:solidFill>
                  <a:srgbClr val="FFFFFF"/>
                </a:solidFill>
              </a:endParaRPr>
            </a:p>
          </p:txBody>
        </p:sp>
        <p:grpSp>
          <p:nvGrpSpPr>
            <p:cNvPr id="71" name="Group 70"/>
            <p:cNvGrpSpPr/>
            <p:nvPr/>
          </p:nvGrpSpPr>
          <p:grpSpPr>
            <a:xfrm>
              <a:off x="-2920977" y="2771861"/>
              <a:ext cx="202167" cy="627460"/>
              <a:chOff x="8164721" y="700282"/>
              <a:chExt cx="151053" cy="421938"/>
            </a:xfrm>
          </p:grpSpPr>
          <p:sp>
            <p:nvSpPr>
              <p:cNvPr id="130"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31"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nvGrpSpPr>
            <p:cNvPr id="72" name="Group 71"/>
            <p:cNvGrpSpPr/>
            <p:nvPr/>
          </p:nvGrpSpPr>
          <p:grpSpPr>
            <a:xfrm>
              <a:off x="-2326979" y="2771861"/>
              <a:ext cx="202167" cy="627460"/>
              <a:chOff x="8152899" y="683772"/>
              <a:chExt cx="151053" cy="421938"/>
            </a:xfrm>
          </p:grpSpPr>
          <p:sp>
            <p:nvSpPr>
              <p:cNvPr id="128" name="Freeform 745"/>
              <p:cNvSpPr>
                <a:spLocks/>
              </p:cNvSpPr>
              <p:nvPr/>
            </p:nvSpPr>
            <p:spPr bwMode="auto">
              <a:xfrm>
                <a:off x="8152899" y="79853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29" name="Oval 746"/>
              <p:cNvSpPr>
                <a:spLocks noChangeArrowheads="1"/>
              </p:cNvSpPr>
              <p:nvPr/>
            </p:nvSpPr>
            <p:spPr bwMode="auto">
              <a:xfrm>
                <a:off x="8182435" y="68377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grpSp>
        <p:nvGrpSpPr>
          <p:cNvPr id="134" name="Group 133"/>
          <p:cNvGrpSpPr/>
          <p:nvPr/>
        </p:nvGrpSpPr>
        <p:grpSpPr>
          <a:xfrm>
            <a:off x="3182041" y="2272437"/>
            <a:ext cx="1500676" cy="1494126"/>
            <a:chOff x="1069520" y="1954781"/>
            <a:chExt cx="1769256" cy="1769256"/>
          </a:xfrm>
        </p:grpSpPr>
        <p:sp>
          <p:nvSpPr>
            <p:cNvPr id="135" name="Oval 134"/>
            <p:cNvSpPr/>
            <p:nvPr/>
          </p:nvSpPr>
          <p:spPr bwMode="auto">
            <a:xfrm>
              <a:off x="1069520" y="1954781"/>
              <a:ext cx="1769256" cy="1769256"/>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136" name="Group 135"/>
            <p:cNvGrpSpPr/>
            <p:nvPr/>
          </p:nvGrpSpPr>
          <p:grpSpPr>
            <a:xfrm>
              <a:off x="1832236" y="2050833"/>
              <a:ext cx="243825" cy="681078"/>
              <a:chOff x="8164721" y="700282"/>
              <a:chExt cx="151053" cy="421938"/>
            </a:xfrm>
          </p:grpSpPr>
          <p:sp>
            <p:nvSpPr>
              <p:cNvPr id="138"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39"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137" name="Freeform 136"/>
            <p:cNvSpPr/>
            <p:nvPr/>
          </p:nvSpPr>
          <p:spPr bwMode="auto">
            <a:xfrm>
              <a:off x="1070142" y="2842496"/>
              <a:ext cx="1768634" cy="881541"/>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z="2000" spc="-50" dirty="0" smtClean="0">
                  <a:solidFill>
                    <a:srgbClr val="FFFFFF"/>
                  </a:solidFill>
                </a:rPr>
                <a:t>IT Admin</a:t>
              </a:r>
              <a:endParaRPr lang="en-US" sz="2000" spc="-50" dirty="0">
                <a:solidFill>
                  <a:srgbClr val="FFFFFF"/>
                </a:solidFill>
              </a:endParaRPr>
            </a:p>
          </p:txBody>
        </p:sp>
      </p:grpSp>
    </p:spTree>
    <p:extLst>
      <p:ext uri="{BB962C8B-B14F-4D97-AF65-F5344CB8AC3E}">
        <p14:creationId xmlns:p14="http://schemas.microsoft.com/office/powerpoint/2010/main" val="11585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a:spLocks noGrp="1"/>
          </p:cNvSpPr>
          <p:nvPr>
            <p:ph type="title"/>
          </p:nvPr>
        </p:nvSpPr>
        <p:spPr/>
        <p:txBody>
          <a:bodyPr/>
          <a:lstStyle/>
          <a:p>
            <a:r>
              <a:rPr lang="en-US" sz="4800" dirty="0"/>
              <a:t>In your datacenter</a:t>
            </a:r>
            <a:endParaRPr lang="en-US" sz="4800" b="1" dirty="0"/>
          </a:p>
        </p:txBody>
      </p:sp>
      <p:sp>
        <p:nvSpPr>
          <p:cNvPr id="126" name="Rectangle 125"/>
          <p:cNvSpPr/>
          <p:nvPr/>
        </p:nvSpPr>
        <p:spPr bwMode="auto">
          <a:xfrm>
            <a:off x="1232865" y="3980022"/>
            <a:ext cx="1025864" cy="480229"/>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383" tIns="149105" rIns="186383" bIns="149105" numCol="1" spcCol="0" rtlCol="0" fromWordArt="0" anchor="t" anchorCtr="0" forceAA="0" compatLnSpc="1">
            <a:prstTxWarp prst="textNoShape">
              <a:avLst/>
            </a:prstTxWarp>
            <a:noAutofit/>
          </a:bodyPr>
          <a:lstStyle/>
          <a:p>
            <a:pPr algn="ctr" defTabSz="931589" fontAlgn="base">
              <a:lnSpc>
                <a:spcPct val="90000"/>
              </a:lnSpc>
              <a:spcBef>
                <a:spcPct val="0"/>
              </a:spcBef>
              <a:spcAft>
                <a:spcPct val="0"/>
              </a:spcAft>
            </a:pPr>
            <a:endParaRPr lang="en-US" sz="2000" spc="-51" dirty="0">
              <a:gradFill>
                <a:gsLst>
                  <a:gs pos="1250">
                    <a:srgbClr val="FFFFFF"/>
                  </a:gs>
                  <a:gs pos="10417">
                    <a:srgbClr val="FFFFFF"/>
                  </a:gs>
                </a:gsLst>
                <a:lin ang="5400000" scaled="0"/>
              </a:gradFill>
            </a:endParaRPr>
          </a:p>
        </p:txBody>
      </p:sp>
      <p:sp>
        <p:nvSpPr>
          <p:cNvPr id="72" name="Rectangle 71"/>
          <p:cNvSpPr/>
          <p:nvPr/>
        </p:nvSpPr>
        <p:spPr bwMode="auto">
          <a:xfrm>
            <a:off x="1691641" y="5704265"/>
            <a:ext cx="9320270" cy="473279"/>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System Center + Windows Server</a:t>
            </a:r>
          </a:p>
        </p:txBody>
      </p:sp>
      <p:sp>
        <p:nvSpPr>
          <p:cNvPr id="73" name="Rectangle 72"/>
          <p:cNvSpPr/>
          <p:nvPr/>
        </p:nvSpPr>
        <p:spPr bwMode="auto">
          <a:xfrm>
            <a:off x="1691641" y="6249843"/>
            <a:ext cx="9319260" cy="473279"/>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Compute, Storage, Network</a:t>
            </a:r>
          </a:p>
        </p:txBody>
      </p:sp>
      <p:grpSp>
        <p:nvGrpSpPr>
          <p:cNvPr id="74" name="Group 73"/>
          <p:cNvGrpSpPr/>
          <p:nvPr/>
        </p:nvGrpSpPr>
        <p:grpSpPr>
          <a:xfrm>
            <a:off x="1691640" y="4191535"/>
            <a:ext cx="4470025" cy="1452430"/>
            <a:chOff x="6546470" y="3878399"/>
            <a:chExt cx="4470025" cy="1452430"/>
          </a:xfrm>
        </p:grpSpPr>
        <p:sp>
          <p:nvSpPr>
            <p:cNvPr id="76" name="Rectangle 75"/>
            <p:cNvSpPr/>
            <p:nvPr/>
          </p:nvSpPr>
          <p:spPr bwMode="auto">
            <a:xfrm>
              <a:off x="9248396" y="4323705"/>
              <a:ext cx="845727" cy="10071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Tenant </a:t>
              </a:r>
              <a:r>
                <a:rPr lang="en-US" sz="1600" dirty="0" err="1">
                  <a:gradFill>
                    <a:gsLst>
                      <a:gs pos="0">
                        <a:srgbClr val="FFFFFF"/>
                      </a:gs>
                      <a:gs pos="100000">
                        <a:srgbClr val="FFFFFF"/>
                      </a:gs>
                    </a:gsLst>
                    <a:lin ang="5400000" scaled="0"/>
                  </a:gradFill>
                </a:rPr>
                <a:t>Mgt</a:t>
              </a:r>
              <a:endParaRPr lang="en-US" sz="1600" dirty="0">
                <a:gradFill>
                  <a:gsLst>
                    <a:gs pos="0">
                      <a:srgbClr val="FFFFFF"/>
                    </a:gs>
                    <a:gs pos="100000">
                      <a:srgbClr val="FFFFFF"/>
                    </a:gs>
                  </a:gsLst>
                  <a:lin ang="5400000" scaled="0"/>
                </a:gradFill>
              </a:endParaRPr>
            </a:p>
          </p:txBody>
        </p:sp>
        <p:sp>
          <p:nvSpPr>
            <p:cNvPr id="77" name="Rectangle 76"/>
            <p:cNvSpPr/>
            <p:nvPr/>
          </p:nvSpPr>
          <p:spPr bwMode="auto">
            <a:xfrm>
              <a:off x="7468253" y="4330756"/>
              <a:ext cx="817823" cy="1000072"/>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Auto-</a:t>
              </a:r>
              <a:r>
                <a:rPr lang="en-US" sz="1600" dirty="0" err="1">
                  <a:gradFill>
                    <a:gsLst>
                      <a:gs pos="0">
                        <a:srgbClr val="FFFFFF"/>
                      </a:gs>
                      <a:gs pos="100000">
                        <a:srgbClr val="FFFFFF"/>
                      </a:gs>
                    </a:gsLst>
                    <a:lin ang="5400000" scaled="0"/>
                  </a:gradFill>
                </a:rPr>
                <a:t>mation</a:t>
              </a:r>
              <a:endParaRPr lang="en-US" sz="1200" dirty="0">
                <a:gradFill>
                  <a:gsLst>
                    <a:gs pos="0">
                      <a:srgbClr val="FFFFFF"/>
                    </a:gs>
                    <a:gs pos="100000">
                      <a:srgbClr val="FFFFFF"/>
                    </a:gs>
                  </a:gsLst>
                  <a:lin ang="5400000" scaled="0"/>
                </a:gradFill>
              </a:endParaRPr>
            </a:p>
          </p:txBody>
        </p:sp>
        <p:sp>
          <p:nvSpPr>
            <p:cNvPr id="78" name="Rectangle 77"/>
            <p:cNvSpPr/>
            <p:nvPr/>
          </p:nvSpPr>
          <p:spPr bwMode="auto">
            <a:xfrm>
              <a:off x="6552934" y="4330756"/>
              <a:ext cx="837049" cy="1000072"/>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Resource Clouds </a:t>
              </a:r>
            </a:p>
          </p:txBody>
        </p:sp>
        <p:sp>
          <p:nvSpPr>
            <p:cNvPr id="79" name="Rectangle 78"/>
            <p:cNvSpPr/>
            <p:nvPr/>
          </p:nvSpPr>
          <p:spPr bwMode="auto">
            <a:xfrm>
              <a:off x="10170768" y="4323704"/>
              <a:ext cx="845727" cy="10071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Hosting Plans</a:t>
              </a:r>
            </a:p>
          </p:txBody>
        </p:sp>
        <p:sp>
          <p:nvSpPr>
            <p:cNvPr id="80" name="Rectangle 79"/>
            <p:cNvSpPr/>
            <p:nvPr/>
          </p:nvSpPr>
          <p:spPr bwMode="auto">
            <a:xfrm>
              <a:off x="8364346" y="4330755"/>
              <a:ext cx="806185" cy="1000073"/>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Billing</a:t>
              </a:r>
            </a:p>
          </p:txBody>
        </p:sp>
        <p:sp>
          <p:nvSpPr>
            <p:cNvPr id="75" name="Rectangle 74"/>
            <p:cNvSpPr/>
            <p:nvPr/>
          </p:nvSpPr>
          <p:spPr bwMode="auto">
            <a:xfrm>
              <a:off x="6546470" y="3878399"/>
              <a:ext cx="4470025" cy="40418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582" rIns="186336" bIns="46582"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Admin </a:t>
              </a:r>
              <a:r>
                <a:rPr lang="en-US" sz="2000" spc="-51" dirty="0" smtClean="0">
                  <a:gradFill>
                    <a:gsLst>
                      <a:gs pos="0">
                        <a:srgbClr val="EFEFEF"/>
                      </a:gs>
                      <a:gs pos="100000">
                        <a:srgbClr val="EFEFEF"/>
                      </a:gs>
                    </a:gsLst>
                    <a:lin ang="5400000" scaled="0"/>
                  </a:gradFill>
                </a:rPr>
                <a:t>Portal &amp; API</a:t>
              </a:r>
              <a:endParaRPr lang="en-US" sz="2000" spc="-51" dirty="0">
                <a:gradFill>
                  <a:gsLst>
                    <a:gs pos="0">
                      <a:srgbClr val="EFEFEF"/>
                    </a:gs>
                    <a:gs pos="100000">
                      <a:srgbClr val="EFEFEF"/>
                    </a:gs>
                  </a:gsLst>
                  <a:lin ang="5400000" scaled="0"/>
                </a:gradFill>
              </a:endParaRPr>
            </a:p>
          </p:txBody>
        </p:sp>
      </p:grpSp>
      <p:grpSp>
        <p:nvGrpSpPr>
          <p:cNvPr id="81" name="Group 80"/>
          <p:cNvGrpSpPr/>
          <p:nvPr/>
        </p:nvGrpSpPr>
        <p:grpSpPr>
          <a:xfrm>
            <a:off x="6274918" y="4195016"/>
            <a:ext cx="4736992" cy="1448941"/>
            <a:chOff x="1722669" y="3881889"/>
            <a:chExt cx="4736992" cy="1448941"/>
          </a:xfrm>
        </p:grpSpPr>
        <p:sp>
          <p:nvSpPr>
            <p:cNvPr id="82" name="Rectangle 81"/>
            <p:cNvSpPr/>
            <p:nvPr/>
          </p:nvSpPr>
          <p:spPr bwMode="auto">
            <a:xfrm>
              <a:off x="1722669" y="3881889"/>
              <a:ext cx="4735984" cy="40581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582" rIns="186336" bIns="46582"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Tenant </a:t>
              </a:r>
              <a:r>
                <a:rPr lang="en-US" sz="2000" spc="-51" dirty="0" smtClean="0">
                  <a:gradFill>
                    <a:gsLst>
                      <a:gs pos="0">
                        <a:srgbClr val="EFEFEF"/>
                      </a:gs>
                      <a:gs pos="100000">
                        <a:srgbClr val="EFEFEF"/>
                      </a:gs>
                    </a:gsLst>
                    <a:lin ang="5400000" scaled="0"/>
                  </a:gradFill>
                </a:rPr>
                <a:t>Portal &amp; API</a:t>
              </a:r>
              <a:endParaRPr lang="en-US" sz="2000" spc="-51" dirty="0">
                <a:gradFill>
                  <a:gsLst>
                    <a:gs pos="0">
                      <a:srgbClr val="EFEFEF"/>
                    </a:gs>
                    <a:gs pos="100000">
                      <a:srgbClr val="EFEFEF"/>
                    </a:gs>
                  </a:gsLst>
                  <a:lin ang="5400000" scaled="0"/>
                </a:gradFill>
              </a:endParaRPr>
            </a:p>
          </p:txBody>
        </p:sp>
        <p:sp>
          <p:nvSpPr>
            <p:cNvPr id="83" name="Rectangle 82"/>
            <p:cNvSpPr/>
            <p:nvPr/>
          </p:nvSpPr>
          <p:spPr bwMode="auto">
            <a:xfrm>
              <a:off x="1722669" y="4330140"/>
              <a:ext cx="868551" cy="100069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4" name="Rectangle 83"/>
            <p:cNvSpPr/>
            <p:nvPr/>
          </p:nvSpPr>
          <p:spPr bwMode="auto">
            <a:xfrm>
              <a:off x="2667234" y="4330140"/>
              <a:ext cx="899290"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5" name="Rectangle 84"/>
            <p:cNvSpPr/>
            <p:nvPr/>
          </p:nvSpPr>
          <p:spPr bwMode="auto">
            <a:xfrm>
              <a:off x="3652020" y="4330139"/>
              <a:ext cx="887319"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6" name="Rectangle 85"/>
            <p:cNvSpPr/>
            <p:nvPr/>
          </p:nvSpPr>
          <p:spPr bwMode="auto">
            <a:xfrm>
              <a:off x="4615352" y="4330139"/>
              <a:ext cx="896803"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7" name="Rectangle 86"/>
            <p:cNvSpPr/>
            <p:nvPr/>
          </p:nvSpPr>
          <p:spPr bwMode="auto">
            <a:xfrm>
              <a:off x="5588169" y="4330140"/>
              <a:ext cx="871492" cy="100068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8" name="Freeform 357"/>
            <p:cNvSpPr>
              <a:spLocks noChangeAspect="1" noEditPoints="1"/>
            </p:cNvSpPr>
            <p:nvPr/>
          </p:nvSpPr>
          <p:spPr bwMode="auto">
            <a:xfrm>
              <a:off x="1859117" y="4599520"/>
              <a:ext cx="575762" cy="57577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324" tIns="45659" rIns="91324" bIns="45659" numCol="1" anchor="t" anchorCtr="0" compatLnSpc="1">
              <a:prstTxWarp prst="textNoShape">
                <a:avLst/>
              </a:prstTxWarp>
            </a:bodyPr>
            <a:lstStyle/>
            <a:p>
              <a:pPr defTabSz="912504"/>
              <a:endParaRPr lang="en-US" sz="2200">
                <a:solidFill>
                  <a:srgbClr val="FFFFFF"/>
                </a:solidFill>
              </a:endParaRPr>
            </a:p>
          </p:txBody>
        </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655" y="4596127"/>
              <a:ext cx="642034" cy="580845"/>
            </a:xfrm>
            <a:prstGeom prst="rect">
              <a:avLst/>
            </a:prstGeom>
            <a:noFill/>
            <a:ln>
              <a:noFill/>
            </a:ln>
          </p:spPr>
        </p:pic>
        <p:grpSp>
          <p:nvGrpSpPr>
            <p:cNvPr id="90" name="Group 89"/>
            <p:cNvGrpSpPr/>
            <p:nvPr/>
          </p:nvGrpSpPr>
          <p:grpSpPr>
            <a:xfrm>
              <a:off x="3782644" y="4545090"/>
              <a:ext cx="675130" cy="623550"/>
              <a:chOff x="6598260" y="4590950"/>
              <a:chExt cx="349473" cy="304226"/>
            </a:xfrm>
          </p:grpSpPr>
          <p:sp>
            <p:nvSpPr>
              <p:cNvPr id="93"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6"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7"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8"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19"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0"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1"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2"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3"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4"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5"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27"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35"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36"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37"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38"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39"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40"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41"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42"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grpSp>
        <p:sp>
          <p:nvSpPr>
            <p:cNvPr id="91" name="Freeform 78"/>
            <p:cNvSpPr>
              <a:spLocks noEditPoints="1"/>
            </p:cNvSpPr>
            <p:nvPr/>
          </p:nvSpPr>
          <p:spPr bwMode="black">
            <a:xfrm>
              <a:off x="4742438" y="4588634"/>
              <a:ext cx="683348" cy="595007"/>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58" tIns="40329" rIns="80658" bIns="40329" numCol="1" anchor="t" anchorCtr="0" compatLnSpc="1">
              <a:prstTxWarp prst="textNoShape">
                <a:avLst/>
              </a:prstTxWarp>
            </a:bodyPr>
            <a:lstStyle/>
            <a:p>
              <a:pPr defTabSz="670547"/>
              <a:endParaRPr lang="en-US" sz="900" dirty="0">
                <a:solidFill>
                  <a:srgbClr val="FFFFFF"/>
                </a:solidFill>
              </a:endParaRPr>
            </a:p>
          </p:txBody>
        </p:sp>
        <p:sp>
          <p:nvSpPr>
            <p:cNvPr id="92" name="Freeform 30"/>
            <p:cNvSpPr>
              <a:spLocks noEditPoints="1"/>
            </p:cNvSpPr>
            <p:nvPr/>
          </p:nvSpPr>
          <p:spPr bwMode="auto">
            <a:xfrm flipH="1">
              <a:off x="5720160" y="4555976"/>
              <a:ext cx="583174" cy="638551"/>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defTabSz="913446"/>
              <a:endParaRPr lang="en-US" sz="1700">
                <a:solidFill>
                  <a:srgbClr val="505050"/>
                </a:solidFill>
              </a:endParaRPr>
            </a:p>
          </p:txBody>
        </p:sp>
      </p:grpSp>
      <p:cxnSp>
        <p:nvCxnSpPr>
          <p:cNvPr id="94" name="Straight Connector 93"/>
          <p:cNvCxnSpPr/>
          <p:nvPr/>
        </p:nvCxnSpPr>
        <p:spPr>
          <a:xfrm flipH="1">
            <a:off x="8647999" y="1899036"/>
            <a:ext cx="1624410" cy="2323218"/>
          </a:xfrm>
          <a:prstGeom prst="line">
            <a:avLst/>
          </a:prstGeom>
          <a:ln w="508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9914416" y="510318"/>
            <a:ext cx="1500676" cy="1505243"/>
            <a:chOff x="-3480006" y="2605301"/>
            <a:chExt cx="1919330" cy="1919330"/>
          </a:xfrm>
        </p:grpSpPr>
        <p:sp>
          <p:nvSpPr>
            <p:cNvPr id="96" name="Oval 95"/>
            <p:cNvSpPr/>
            <p:nvPr/>
          </p:nvSpPr>
          <p:spPr bwMode="auto">
            <a:xfrm>
              <a:off x="-3480006" y="2605301"/>
              <a:ext cx="1919330" cy="1919330"/>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97" name="Group 96"/>
            <p:cNvGrpSpPr/>
            <p:nvPr/>
          </p:nvGrpSpPr>
          <p:grpSpPr>
            <a:xfrm>
              <a:off x="-2652594" y="2709500"/>
              <a:ext cx="264507" cy="738849"/>
              <a:chOff x="8164721" y="700282"/>
              <a:chExt cx="151053" cy="421938"/>
            </a:xfrm>
          </p:grpSpPr>
          <p:sp>
            <p:nvSpPr>
              <p:cNvPr id="105"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28"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98" name="Freeform 97"/>
            <p:cNvSpPr/>
            <p:nvPr/>
          </p:nvSpPr>
          <p:spPr bwMode="auto">
            <a:xfrm>
              <a:off x="-3479331" y="3568315"/>
              <a:ext cx="1918655" cy="956316"/>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pc="-50" dirty="0" smtClean="0">
                  <a:solidFill>
                    <a:srgbClr val="FFFFFF"/>
                  </a:solidFill>
                </a:rPr>
                <a:t>Customers</a:t>
              </a:r>
              <a:endParaRPr lang="en-US" spc="-50" dirty="0">
                <a:solidFill>
                  <a:srgbClr val="FFFFFF"/>
                </a:solidFill>
              </a:endParaRPr>
            </a:p>
          </p:txBody>
        </p:sp>
        <p:grpSp>
          <p:nvGrpSpPr>
            <p:cNvPr id="99" name="Group 98"/>
            <p:cNvGrpSpPr/>
            <p:nvPr/>
          </p:nvGrpSpPr>
          <p:grpSpPr>
            <a:xfrm>
              <a:off x="-2920977" y="2771861"/>
              <a:ext cx="202167" cy="627460"/>
              <a:chOff x="8164721" y="700282"/>
              <a:chExt cx="151053" cy="421938"/>
            </a:xfrm>
          </p:grpSpPr>
          <p:sp>
            <p:nvSpPr>
              <p:cNvPr id="103"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04"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nvGrpSpPr>
            <p:cNvPr id="100" name="Group 99"/>
            <p:cNvGrpSpPr/>
            <p:nvPr/>
          </p:nvGrpSpPr>
          <p:grpSpPr>
            <a:xfrm>
              <a:off x="-2326979" y="2771861"/>
              <a:ext cx="202167" cy="627460"/>
              <a:chOff x="8152899" y="683772"/>
              <a:chExt cx="151053" cy="421938"/>
            </a:xfrm>
          </p:grpSpPr>
          <p:sp>
            <p:nvSpPr>
              <p:cNvPr id="101" name="Freeform 745"/>
              <p:cNvSpPr>
                <a:spLocks/>
              </p:cNvSpPr>
              <p:nvPr/>
            </p:nvSpPr>
            <p:spPr bwMode="auto">
              <a:xfrm>
                <a:off x="8152899" y="79853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02" name="Oval 746"/>
              <p:cNvSpPr>
                <a:spLocks noChangeArrowheads="1"/>
              </p:cNvSpPr>
              <p:nvPr/>
            </p:nvSpPr>
            <p:spPr bwMode="auto">
              <a:xfrm>
                <a:off x="8182435" y="68377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grpSp>
        <p:nvGrpSpPr>
          <p:cNvPr id="130" name="Group 129"/>
          <p:cNvGrpSpPr/>
          <p:nvPr/>
        </p:nvGrpSpPr>
        <p:grpSpPr>
          <a:xfrm>
            <a:off x="3182041" y="2272437"/>
            <a:ext cx="1500676" cy="1494126"/>
            <a:chOff x="1069520" y="1954781"/>
            <a:chExt cx="1769256" cy="1769256"/>
          </a:xfrm>
        </p:grpSpPr>
        <p:sp>
          <p:nvSpPr>
            <p:cNvPr id="131" name="Oval 130"/>
            <p:cNvSpPr/>
            <p:nvPr/>
          </p:nvSpPr>
          <p:spPr bwMode="auto">
            <a:xfrm>
              <a:off x="1069520" y="1954781"/>
              <a:ext cx="1769256" cy="1769256"/>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132" name="Group 131"/>
            <p:cNvGrpSpPr/>
            <p:nvPr/>
          </p:nvGrpSpPr>
          <p:grpSpPr>
            <a:xfrm>
              <a:off x="1832236" y="2050833"/>
              <a:ext cx="243825" cy="681078"/>
              <a:chOff x="8164721" y="700282"/>
              <a:chExt cx="151053" cy="421938"/>
            </a:xfrm>
          </p:grpSpPr>
          <p:sp>
            <p:nvSpPr>
              <p:cNvPr id="134"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56"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133" name="Freeform 132"/>
            <p:cNvSpPr/>
            <p:nvPr/>
          </p:nvSpPr>
          <p:spPr bwMode="auto">
            <a:xfrm>
              <a:off x="1070142" y="2842496"/>
              <a:ext cx="1768634" cy="881541"/>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z="2000" spc="-50" dirty="0" smtClean="0">
                  <a:solidFill>
                    <a:srgbClr val="FFFFFF"/>
                  </a:solidFill>
                </a:rPr>
                <a:t>IT Admin</a:t>
              </a:r>
              <a:endParaRPr lang="en-US" sz="2000" spc="-50" dirty="0">
                <a:solidFill>
                  <a:srgbClr val="FFFFFF"/>
                </a:solidFill>
              </a:endParaRPr>
            </a:p>
          </p:txBody>
        </p:sp>
      </p:grpSp>
      <p:cxnSp>
        <p:nvCxnSpPr>
          <p:cNvPr id="157" name="Straight Connector 156"/>
          <p:cNvCxnSpPr>
            <a:stCxn id="133" idx="3"/>
          </p:cNvCxnSpPr>
          <p:nvPr/>
        </p:nvCxnSpPr>
        <p:spPr>
          <a:xfrm>
            <a:off x="3932643" y="3766563"/>
            <a:ext cx="10578" cy="456072"/>
          </a:xfrm>
          <a:prstGeom prst="line">
            <a:avLst/>
          </a:prstGeom>
          <a:ln w="508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bwMode="auto">
          <a:xfrm>
            <a:off x="1416818" y="2086677"/>
            <a:ext cx="9947868" cy="4796454"/>
          </a:xfrm>
          <a:prstGeom prst="rect">
            <a:avLst/>
          </a:prstGeom>
          <a:noFill/>
          <a:ln w="34925">
            <a:solidFill>
              <a:schemeClr val="tx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9" name="TextBox 158"/>
          <p:cNvSpPr txBox="1"/>
          <p:nvPr/>
        </p:nvSpPr>
        <p:spPr>
          <a:xfrm>
            <a:off x="1232873" y="1559125"/>
            <a:ext cx="2938425" cy="634427"/>
          </a:xfrm>
          <a:prstGeom prst="rect">
            <a:avLst/>
          </a:prstGeom>
          <a:noFill/>
        </p:spPr>
        <p:txBody>
          <a:bodyPr wrap="square" lIns="182744" tIns="146194" rIns="182744" bIns="146194" rtlCol="0">
            <a:spAutoFit/>
          </a:bodyPr>
          <a:lstStyle/>
          <a:p>
            <a:pPr defTabSz="932040">
              <a:lnSpc>
                <a:spcPct val="90000"/>
              </a:lnSpc>
            </a:pPr>
            <a:r>
              <a:rPr lang="en-US" sz="2400" dirty="0">
                <a:gradFill>
                  <a:gsLst>
                    <a:gs pos="2917">
                      <a:srgbClr val="505050"/>
                    </a:gs>
                    <a:gs pos="30000">
                      <a:srgbClr val="505050"/>
                    </a:gs>
                  </a:gsLst>
                  <a:lin ang="5400000" scaled="0"/>
                </a:gradFill>
              </a:rPr>
              <a:t>Your datacenter</a:t>
            </a:r>
          </a:p>
        </p:txBody>
      </p:sp>
    </p:spTree>
    <p:extLst>
      <p:ext uri="{BB962C8B-B14F-4D97-AF65-F5344CB8AC3E}">
        <p14:creationId xmlns:p14="http://schemas.microsoft.com/office/powerpoint/2010/main" val="9658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37331" y="4161464"/>
            <a:ext cx="11187793" cy="1522635"/>
            <a:chOff x="-84364" y="3828232"/>
            <a:chExt cx="11187793" cy="1605472"/>
          </a:xfrm>
        </p:grpSpPr>
        <p:sp>
          <p:nvSpPr>
            <p:cNvPr id="72" name="Rectangle 71"/>
            <p:cNvSpPr/>
            <p:nvPr/>
          </p:nvSpPr>
          <p:spPr bwMode="auto">
            <a:xfrm>
              <a:off x="59280" y="3828232"/>
              <a:ext cx="11044149" cy="1605472"/>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3" name="TextBox 72"/>
            <p:cNvSpPr txBox="1"/>
            <p:nvPr/>
          </p:nvSpPr>
          <p:spPr>
            <a:xfrm>
              <a:off x="-84364" y="3828232"/>
              <a:ext cx="1563968" cy="1187746"/>
            </a:xfrm>
            <a:prstGeom prst="rect">
              <a:avLst/>
            </a:prstGeom>
            <a:noFill/>
          </p:spPr>
          <p:txBody>
            <a:bodyPr wrap="square" lIns="182880" tIns="146304" rIns="182880" bIns="146304" rtlCol="0">
              <a:spAutoFit/>
            </a:bodyPr>
            <a:lstStyle/>
            <a:p>
              <a:pPr algn="ctr" defTabSz="932040">
                <a:lnSpc>
                  <a:spcPct val="90000"/>
                </a:lnSpc>
              </a:pPr>
              <a:r>
                <a:rPr lang="en-US" sz="2000" dirty="0" smtClean="0">
                  <a:solidFill>
                    <a:srgbClr val="000000">
                      <a:lumMod val="85000"/>
                      <a:lumOff val="15000"/>
                    </a:srgbClr>
                  </a:solidFill>
                </a:rPr>
                <a:t>Windows </a:t>
              </a:r>
              <a:r>
                <a:rPr lang="en-US" sz="2000" dirty="0">
                  <a:solidFill>
                    <a:srgbClr val="000000">
                      <a:lumMod val="85000"/>
                      <a:lumOff val="15000"/>
                    </a:srgbClr>
                  </a:solidFill>
                </a:rPr>
                <a:t>Azure Pack</a:t>
              </a:r>
            </a:p>
          </p:txBody>
        </p:sp>
      </p:grpSp>
      <p:sp>
        <p:nvSpPr>
          <p:cNvPr id="45" name="Title 3"/>
          <p:cNvSpPr>
            <a:spLocks noGrp="1"/>
          </p:cNvSpPr>
          <p:nvPr>
            <p:ph type="title"/>
          </p:nvPr>
        </p:nvSpPr>
        <p:spPr/>
        <p:txBody>
          <a:bodyPr/>
          <a:lstStyle/>
          <a:p>
            <a:r>
              <a:rPr lang="en-US" sz="4800" dirty="0"/>
              <a:t>In your datacenter</a:t>
            </a:r>
            <a:endParaRPr lang="en-US" sz="4800" b="1" dirty="0"/>
          </a:p>
        </p:txBody>
      </p:sp>
      <p:sp>
        <p:nvSpPr>
          <p:cNvPr id="126" name="Rectangle 125"/>
          <p:cNvSpPr/>
          <p:nvPr/>
        </p:nvSpPr>
        <p:spPr bwMode="auto">
          <a:xfrm>
            <a:off x="1232865" y="3980022"/>
            <a:ext cx="1025864" cy="480229"/>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383" tIns="149105" rIns="186383" bIns="149105" numCol="1" spcCol="0" rtlCol="0" fromWordArt="0" anchor="t" anchorCtr="0" forceAA="0" compatLnSpc="1">
            <a:prstTxWarp prst="textNoShape">
              <a:avLst/>
            </a:prstTxWarp>
            <a:noAutofit/>
          </a:bodyPr>
          <a:lstStyle/>
          <a:p>
            <a:pPr algn="ctr" defTabSz="931589" fontAlgn="base">
              <a:lnSpc>
                <a:spcPct val="90000"/>
              </a:lnSpc>
              <a:spcBef>
                <a:spcPct val="0"/>
              </a:spcBef>
              <a:spcAft>
                <a:spcPct val="0"/>
              </a:spcAft>
            </a:pPr>
            <a:endParaRPr lang="en-US" sz="2000" spc="-51" dirty="0">
              <a:gradFill>
                <a:gsLst>
                  <a:gs pos="1250">
                    <a:srgbClr val="FFFFFF"/>
                  </a:gs>
                  <a:gs pos="10417">
                    <a:srgbClr val="FFFFFF"/>
                  </a:gs>
                </a:gsLst>
                <a:lin ang="5400000" scaled="0"/>
              </a:gradFill>
            </a:endParaRPr>
          </a:p>
        </p:txBody>
      </p:sp>
      <p:sp>
        <p:nvSpPr>
          <p:cNvPr id="128" name="Rectangle 127"/>
          <p:cNvSpPr/>
          <p:nvPr/>
        </p:nvSpPr>
        <p:spPr bwMode="auto">
          <a:xfrm>
            <a:off x="1691641" y="5704265"/>
            <a:ext cx="9320270" cy="473279"/>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System Center + Windows Server</a:t>
            </a:r>
          </a:p>
        </p:txBody>
      </p:sp>
      <p:sp>
        <p:nvSpPr>
          <p:cNvPr id="134" name="Rectangle 133"/>
          <p:cNvSpPr/>
          <p:nvPr/>
        </p:nvSpPr>
        <p:spPr bwMode="auto">
          <a:xfrm>
            <a:off x="1691641" y="6249843"/>
            <a:ext cx="9319260" cy="473279"/>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Compute, Storage, Network</a:t>
            </a:r>
          </a:p>
        </p:txBody>
      </p:sp>
      <p:grpSp>
        <p:nvGrpSpPr>
          <p:cNvPr id="3" name="Group 2"/>
          <p:cNvGrpSpPr/>
          <p:nvPr/>
        </p:nvGrpSpPr>
        <p:grpSpPr>
          <a:xfrm>
            <a:off x="1691640" y="4191535"/>
            <a:ext cx="4470025" cy="1452430"/>
            <a:chOff x="6546470" y="3878399"/>
            <a:chExt cx="4470025" cy="1452430"/>
          </a:xfrm>
        </p:grpSpPr>
        <p:sp>
          <p:nvSpPr>
            <p:cNvPr id="130" name="Rectangle 129"/>
            <p:cNvSpPr/>
            <p:nvPr/>
          </p:nvSpPr>
          <p:spPr bwMode="auto">
            <a:xfrm>
              <a:off x="6546470" y="3878399"/>
              <a:ext cx="4470025" cy="40418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582" rIns="186336" bIns="46582"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Admin </a:t>
              </a:r>
              <a:r>
                <a:rPr lang="en-US" sz="2000" spc="-51" dirty="0" smtClean="0">
                  <a:gradFill>
                    <a:gsLst>
                      <a:gs pos="0">
                        <a:srgbClr val="EFEFEF"/>
                      </a:gs>
                      <a:gs pos="100000">
                        <a:srgbClr val="EFEFEF"/>
                      </a:gs>
                    </a:gsLst>
                    <a:lin ang="5400000" scaled="0"/>
                  </a:gradFill>
                </a:rPr>
                <a:t>Portal &amp; API</a:t>
              </a:r>
              <a:endParaRPr lang="en-US" sz="2000" spc="-51" dirty="0">
                <a:gradFill>
                  <a:gsLst>
                    <a:gs pos="0">
                      <a:srgbClr val="EFEFEF"/>
                    </a:gs>
                    <a:gs pos="100000">
                      <a:srgbClr val="EFEFEF"/>
                    </a:gs>
                  </a:gsLst>
                  <a:lin ang="5400000" scaled="0"/>
                </a:gradFill>
              </a:endParaRPr>
            </a:p>
          </p:txBody>
        </p:sp>
        <p:sp>
          <p:nvSpPr>
            <p:cNvPr id="131" name="Rectangle 130"/>
            <p:cNvSpPr/>
            <p:nvPr/>
          </p:nvSpPr>
          <p:spPr bwMode="auto">
            <a:xfrm>
              <a:off x="9248396" y="4323705"/>
              <a:ext cx="845727" cy="10071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Tenant </a:t>
              </a:r>
              <a:r>
                <a:rPr lang="en-US" sz="1600" dirty="0" err="1">
                  <a:gradFill>
                    <a:gsLst>
                      <a:gs pos="0">
                        <a:srgbClr val="FFFFFF"/>
                      </a:gs>
                      <a:gs pos="100000">
                        <a:srgbClr val="FFFFFF"/>
                      </a:gs>
                    </a:gsLst>
                    <a:lin ang="5400000" scaled="0"/>
                  </a:gradFill>
                </a:rPr>
                <a:t>Mgt</a:t>
              </a:r>
              <a:endParaRPr lang="en-US" sz="1600" dirty="0">
                <a:gradFill>
                  <a:gsLst>
                    <a:gs pos="0">
                      <a:srgbClr val="FFFFFF"/>
                    </a:gs>
                    <a:gs pos="100000">
                      <a:srgbClr val="FFFFFF"/>
                    </a:gs>
                  </a:gsLst>
                  <a:lin ang="5400000" scaled="0"/>
                </a:gradFill>
              </a:endParaRPr>
            </a:p>
          </p:txBody>
        </p:sp>
        <p:sp>
          <p:nvSpPr>
            <p:cNvPr id="132" name="Rectangle 131"/>
            <p:cNvSpPr/>
            <p:nvPr/>
          </p:nvSpPr>
          <p:spPr bwMode="auto">
            <a:xfrm>
              <a:off x="7468253" y="4330756"/>
              <a:ext cx="817823" cy="1000072"/>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Auto-</a:t>
              </a:r>
              <a:r>
                <a:rPr lang="en-US" sz="1600" dirty="0" err="1">
                  <a:gradFill>
                    <a:gsLst>
                      <a:gs pos="0">
                        <a:srgbClr val="FFFFFF"/>
                      </a:gs>
                      <a:gs pos="100000">
                        <a:srgbClr val="FFFFFF"/>
                      </a:gs>
                    </a:gsLst>
                    <a:lin ang="5400000" scaled="0"/>
                  </a:gradFill>
                </a:rPr>
                <a:t>mation</a:t>
              </a:r>
              <a:endParaRPr lang="en-US" sz="1200" dirty="0">
                <a:gradFill>
                  <a:gsLst>
                    <a:gs pos="0">
                      <a:srgbClr val="FFFFFF"/>
                    </a:gs>
                    <a:gs pos="100000">
                      <a:srgbClr val="FFFFFF"/>
                    </a:gs>
                  </a:gsLst>
                  <a:lin ang="5400000" scaled="0"/>
                </a:gradFill>
              </a:endParaRPr>
            </a:p>
          </p:txBody>
        </p:sp>
        <p:sp>
          <p:nvSpPr>
            <p:cNvPr id="133" name="Rectangle 132"/>
            <p:cNvSpPr/>
            <p:nvPr/>
          </p:nvSpPr>
          <p:spPr bwMode="auto">
            <a:xfrm>
              <a:off x="6552934" y="4330756"/>
              <a:ext cx="837049" cy="1000072"/>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Resource Clouds </a:t>
              </a:r>
            </a:p>
          </p:txBody>
        </p:sp>
        <p:sp>
          <p:nvSpPr>
            <p:cNvPr id="159" name="Rectangle 158"/>
            <p:cNvSpPr/>
            <p:nvPr/>
          </p:nvSpPr>
          <p:spPr bwMode="auto">
            <a:xfrm>
              <a:off x="10170768" y="4323704"/>
              <a:ext cx="845727" cy="10071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Hosting Plans</a:t>
              </a:r>
            </a:p>
          </p:txBody>
        </p:sp>
        <p:sp>
          <p:nvSpPr>
            <p:cNvPr id="160" name="Rectangle 159"/>
            <p:cNvSpPr/>
            <p:nvPr/>
          </p:nvSpPr>
          <p:spPr bwMode="auto">
            <a:xfrm>
              <a:off x="8364346" y="4330755"/>
              <a:ext cx="806185" cy="1000073"/>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r>
                <a:rPr lang="en-US" sz="1600" dirty="0">
                  <a:gradFill>
                    <a:gsLst>
                      <a:gs pos="0">
                        <a:srgbClr val="FFFFFF"/>
                      </a:gs>
                      <a:gs pos="100000">
                        <a:srgbClr val="FFFFFF"/>
                      </a:gs>
                    </a:gsLst>
                    <a:lin ang="5400000" scaled="0"/>
                  </a:gradFill>
                </a:rPr>
                <a:t>Billing</a:t>
              </a:r>
            </a:p>
          </p:txBody>
        </p:sp>
      </p:grpSp>
      <p:grpSp>
        <p:nvGrpSpPr>
          <p:cNvPr id="2" name="Group 1"/>
          <p:cNvGrpSpPr/>
          <p:nvPr/>
        </p:nvGrpSpPr>
        <p:grpSpPr>
          <a:xfrm>
            <a:off x="6274918" y="4195016"/>
            <a:ext cx="4736992" cy="1448941"/>
            <a:chOff x="1722669" y="3881889"/>
            <a:chExt cx="4736992" cy="1448941"/>
          </a:xfrm>
        </p:grpSpPr>
        <p:sp>
          <p:nvSpPr>
            <p:cNvPr id="46" name="Rectangle 45"/>
            <p:cNvSpPr/>
            <p:nvPr/>
          </p:nvSpPr>
          <p:spPr bwMode="auto">
            <a:xfrm>
              <a:off x="1722670" y="3881889"/>
              <a:ext cx="4735982" cy="40581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582" rIns="186336" bIns="46582"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a:gradFill>
                    <a:gsLst>
                      <a:gs pos="0">
                        <a:srgbClr val="EFEFEF"/>
                      </a:gs>
                      <a:gs pos="100000">
                        <a:srgbClr val="EFEFEF"/>
                      </a:gs>
                    </a:gsLst>
                    <a:lin ang="5400000" scaled="0"/>
                  </a:gradFill>
                </a:rPr>
                <a:t>Tenant </a:t>
              </a:r>
              <a:r>
                <a:rPr lang="en-US" sz="2000" spc="-51" dirty="0" smtClean="0">
                  <a:gradFill>
                    <a:gsLst>
                      <a:gs pos="0">
                        <a:srgbClr val="EFEFEF"/>
                      </a:gs>
                      <a:gs pos="100000">
                        <a:srgbClr val="EFEFEF"/>
                      </a:gs>
                    </a:gsLst>
                    <a:lin ang="5400000" scaled="0"/>
                  </a:gradFill>
                </a:rPr>
                <a:t>Portal &amp; API</a:t>
              </a:r>
              <a:endParaRPr lang="en-US" sz="2000" spc="-51" dirty="0">
                <a:gradFill>
                  <a:gsLst>
                    <a:gs pos="0">
                      <a:srgbClr val="EFEFEF"/>
                    </a:gs>
                    <a:gs pos="100000">
                      <a:srgbClr val="EFEFEF"/>
                    </a:gs>
                  </a:gsLst>
                  <a:lin ang="5400000" scaled="0"/>
                </a:gradFill>
              </a:endParaRPr>
            </a:p>
          </p:txBody>
        </p:sp>
        <p:sp>
          <p:nvSpPr>
            <p:cNvPr id="167" name="Rectangle 166"/>
            <p:cNvSpPr/>
            <p:nvPr/>
          </p:nvSpPr>
          <p:spPr bwMode="auto">
            <a:xfrm>
              <a:off x="1722669" y="4330140"/>
              <a:ext cx="868551" cy="100069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68" name="Rectangle 167"/>
            <p:cNvSpPr/>
            <p:nvPr/>
          </p:nvSpPr>
          <p:spPr bwMode="auto">
            <a:xfrm>
              <a:off x="2667234" y="4330140"/>
              <a:ext cx="899290"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69" name="Rectangle 168"/>
            <p:cNvSpPr/>
            <p:nvPr/>
          </p:nvSpPr>
          <p:spPr bwMode="auto">
            <a:xfrm>
              <a:off x="3652020" y="4330139"/>
              <a:ext cx="887319"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0" name="Rectangle 169"/>
            <p:cNvSpPr/>
            <p:nvPr/>
          </p:nvSpPr>
          <p:spPr bwMode="auto">
            <a:xfrm>
              <a:off x="4615352" y="4330139"/>
              <a:ext cx="896803" cy="100068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Rectangle 170"/>
            <p:cNvSpPr/>
            <p:nvPr/>
          </p:nvSpPr>
          <p:spPr bwMode="auto">
            <a:xfrm>
              <a:off x="5588169" y="4330140"/>
              <a:ext cx="871492" cy="100068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ctr" anchorCtr="0" compatLnSpc="1">
              <a:prstTxWarp prst="textNoShape">
                <a:avLst/>
              </a:prstTxWarp>
            </a:bodyPr>
            <a:lstStyle/>
            <a:p>
              <a:pPr algn="ctr" defTabSz="931770"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Freeform 357"/>
            <p:cNvSpPr>
              <a:spLocks noChangeAspect="1" noEditPoints="1"/>
            </p:cNvSpPr>
            <p:nvPr/>
          </p:nvSpPr>
          <p:spPr bwMode="auto">
            <a:xfrm>
              <a:off x="1859117" y="4599520"/>
              <a:ext cx="575762" cy="57577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324" tIns="45659" rIns="91324" bIns="45659" numCol="1" anchor="t" anchorCtr="0" compatLnSpc="1">
              <a:prstTxWarp prst="textNoShape">
                <a:avLst/>
              </a:prstTxWarp>
            </a:bodyPr>
            <a:lstStyle/>
            <a:p>
              <a:pPr defTabSz="912504"/>
              <a:endParaRPr lang="en-US" sz="2200">
                <a:solidFill>
                  <a:srgbClr val="FFFFFF"/>
                </a:solidFill>
              </a:endParaRPr>
            </a:p>
          </p:txBody>
        </p:sp>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655" y="4596127"/>
              <a:ext cx="642034" cy="580845"/>
            </a:xfrm>
            <a:prstGeom prst="rect">
              <a:avLst/>
            </a:prstGeom>
            <a:noFill/>
            <a:ln>
              <a:noFill/>
            </a:ln>
          </p:spPr>
        </p:pic>
        <p:grpSp>
          <p:nvGrpSpPr>
            <p:cNvPr id="174" name="Group 173"/>
            <p:cNvGrpSpPr/>
            <p:nvPr/>
          </p:nvGrpSpPr>
          <p:grpSpPr>
            <a:xfrm>
              <a:off x="3782644" y="4545090"/>
              <a:ext cx="675130" cy="623550"/>
              <a:chOff x="6598260" y="4590950"/>
              <a:chExt cx="349473" cy="304226"/>
            </a:xfrm>
          </p:grpSpPr>
          <p:sp>
            <p:nvSpPr>
              <p:cNvPr id="175"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76"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77"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78"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79"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0"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1"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2"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3"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4"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5"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6"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7"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8"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89"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90"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91"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92"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93"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sp>
            <p:nvSpPr>
              <p:cNvPr id="194"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sz="2200">
                  <a:solidFill>
                    <a:srgbClr val="505050"/>
                  </a:solidFill>
                </a:endParaRPr>
              </a:p>
            </p:txBody>
          </p:sp>
        </p:grpSp>
        <p:sp>
          <p:nvSpPr>
            <p:cNvPr id="195" name="Freeform 78"/>
            <p:cNvSpPr>
              <a:spLocks noEditPoints="1"/>
            </p:cNvSpPr>
            <p:nvPr/>
          </p:nvSpPr>
          <p:spPr bwMode="black">
            <a:xfrm>
              <a:off x="4742438" y="4588634"/>
              <a:ext cx="683348" cy="595007"/>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58" tIns="40329" rIns="80658" bIns="40329" numCol="1" anchor="t" anchorCtr="0" compatLnSpc="1">
              <a:prstTxWarp prst="textNoShape">
                <a:avLst/>
              </a:prstTxWarp>
            </a:bodyPr>
            <a:lstStyle/>
            <a:p>
              <a:pPr defTabSz="670547"/>
              <a:endParaRPr lang="en-US" sz="900" dirty="0">
                <a:solidFill>
                  <a:srgbClr val="FFFFFF"/>
                </a:solidFill>
              </a:endParaRPr>
            </a:p>
          </p:txBody>
        </p:sp>
        <p:sp>
          <p:nvSpPr>
            <p:cNvPr id="196" name="Freeform 30"/>
            <p:cNvSpPr>
              <a:spLocks noEditPoints="1"/>
            </p:cNvSpPr>
            <p:nvPr/>
          </p:nvSpPr>
          <p:spPr bwMode="auto">
            <a:xfrm flipH="1">
              <a:off x="5720160" y="4555976"/>
              <a:ext cx="583174" cy="638551"/>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defTabSz="913446"/>
              <a:endParaRPr lang="en-US" sz="1700">
                <a:solidFill>
                  <a:srgbClr val="505050"/>
                </a:solidFill>
              </a:endParaRPr>
            </a:p>
          </p:txBody>
        </p:sp>
      </p:grpSp>
      <p:cxnSp>
        <p:nvCxnSpPr>
          <p:cNvPr id="89" name="Straight Connector 88"/>
          <p:cNvCxnSpPr/>
          <p:nvPr/>
        </p:nvCxnSpPr>
        <p:spPr>
          <a:xfrm flipH="1">
            <a:off x="8647999" y="1899036"/>
            <a:ext cx="1624410" cy="2323218"/>
          </a:xfrm>
          <a:prstGeom prst="line">
            <a:avLst/>
          </a:prstGeom>
          <a:ln w="508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9914416" y="510318"/>
            <a:ext cx="1500676" cy="1505243"/>
            <a:chOff x="-3480006" y="2605301"/>
            <a:chExt cx="1919330" cy="1919330"/>
          </a:xfrm>
        </p:grpSpPr>
        <p:sp>
          <p:nvSpPr>
            <p:cNvPr id="91" name="Oval 90"/>
            <p:cNvSpPr/>
            <p:nvPr/>
          </p:nvSpPr>
          <p:spPr bwMode="auto">
            <a:xfrm>
              <a:off x="-3480006" y="2605301"/>
              <a:ext cx="1919330" cy="1919330"/>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92" name="Group 91"/>
            <p:cNvGrpSpPr/>
            <p:nvPr/>
          </p:nvGrpSpPr>
          <p:grpSpPr>
            <a:xfrm>
              <a:off x="-2652594" y="2709500"/>
              <a:ext cx="264507" cy="738849"/>
              <a:chOff x="8164721" y="700282"/>
              <a:chExt cx="151053" cy="421938"/>
            </a:xfrm>
          </p:grpSpPr>
          <p:sp>
            <p:nvSpPr>
              <p:cNvPr id="100"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01"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93" name="Freeform 92"/>
            <p:cNvSpPr/>
            <p:nvPr/>
          </p:nvSpPr>
          <p:spPr bwMode="auto">
            <a:xfrm>
              <a:off x="-3479331" y="3568315"/>
              <a:ext cx="1918655" cy="956316"/>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pc="-50" dirty="0" smtClean="0">
                  <a:solidFill>
                    <a:srgbClr val="FFFFFF"/>
                  </a:solidFill>
                </a:rPr>
                <a:t>Customers</a:t>
              </a:r>
              <a:endParaRPr lang="en-US" spc="-50" dirty="0">
                <a:solidFill>
                  <a:srgbClr val="FFFFFF"/>
                </a:solidFill>
              </a:endParaRPr>
            </a:p>
          </p:txBody>
        </p:sp>
        <p:grpSp>
          <p:nvGrpSpPr>
            <p:cNvPr id="94" name="Group 93"/>
            <p:cNvGrpSpPr/>
            <p:nvPr/>
          </p:nvGrpSpPr>
          <p:grpSpPr>
            <a:xfrm>
              <a:off x="-2920977" y="2771861"/>
              <a:ext cx="202167" cy="627460"/>
              <a:chOff x="8164721" y="700282"/>
              <a:chExt cx="151053" cy="421938"/>
            </a:xfrm>
          </p:grpSpPr>
          <p:sp>
            <p:nvSpPr>
              <p:cNvPr id="98"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99"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nvGrpSpPr>
            <p:cNvPr id="95" name="Group 94"/>
            <p:cNvGrpSpPr/>
            <p:nvPr/>
          </p:nvGrpSpPr>
          <p:grpSpPr>
            <a:xfrm>
              <a:off x="-2326979" y="2771861"/>
              <a:ext cx="202167" cy="627460"/>
              <a:chOff x="8152899" y="683772"/>
              <a:chExt cx="151053" cy="421938"/>
            </a:xfrm>
          </p:grpSpPr>
          <p:sp>
            <p:nvSpPr>
              <p:cNvPr id="96" name="Freeform 745"/>
              <p:cNvSpPr>
                <a:spLocks/>
              </p:cNvSpPr>
              <p:nvPr/>
            </p:nvSpPr>
            <p:spPr bwMode="auto">
              <a:xfrm>
                <a:off x="8152899" y="79853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97" name="Oval 746"/>
              <p:cNvSpPr>
                <a:spLocks noChangeArrowheads="1"/>
              </p:cNvSpPr>
              <p:nvPr/>
            </p:nvSpPr>
            <p:spPr bwMode="auto">
              <a:xfrm>
                <a:off x="8182435" y="68377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grpSp>
      <p:grpSp>
        <p:nvGrpSpPr>
          <p:cNvPr id="102" name="Group 101"/>
          <p:cNvGrpSpPr/>
          <p:nvPr/>
        </p:nvGrpSpPr>
        <p:grpSpPr>
          <a:xfrm>
            <a:off x="3182041" y="2272437"/>
            <a:ext cx="1500676" cy="1494126"/>
            <a:chOff x="1069520" y="1954781"/>
            <a:chExt cx="1769256" cy="1769256"/>
          </a:xfrm>
        </p:grpSpPr>
        <p:sp>
          <p:nvSpPr>
            <p:cNvPr id="103" name="Oval 102"/>
            <p:cNvSpPr/>
            <p:nvPr/>
          </p:nvSpPr>
          <p:spPr bwMode="auto">
            <a:xfrm>
              <a:off x="1069520" y="1954781"/>
              <a:ext cx="1769256" cy="1769256"/>
            </a:xfrm>
            <a:prstGeom prst="ellipse">
              <a:avLst/>
            </a:prstGeom>
            <a:pattFill prst="ltUpDiag">
              <a:fgClr>
                <a:srgbClr val="CDCDCD"/>
              </a:fgClr>
              <a:bgClr>
                <a:srgbClr val="FFFFFF"/>
              </a:bgClr>
            </a:patt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3755"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104" name="Group 103"/>
            <p:cNvGrpSpPr/>
            <p:nvPr/>
          </p:nvGrpSpPr>
          <p:grpSpPr>
            <a:xfrm>
              <a:off x="1832236" y="2050833"/>
              <a:ext cx="243825" cy="681078"/>
              <a:chOff x="8164721" y="700282"/>
              <a:chExt cx="151053" cy="421938"/>
            </a:xfrm>
          </p:grpSpPr>
          <p:sp>
            <p:nvSpPr>
              <p:cNvPr id="115"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sp>
            <p:nvSpPr>
              <p:cNvPr id="116"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53"/>
                <a:endParaRPr lang="en-US" sz="2400">
                  <a:solidFill>
                    <a:srgbClr val="505050"/>
                  </a:solidFill>
                </a:endParaRPr>
              </a:p>
            </p:txBody>
          </p:sp>
        </p:grpSp>
        <p:sp>
          <p:nvSpPr>
            <p:cNvPr id="105" name="Freeform 104"/>
            <p:cNvSpPr/>
            <p:nvPr/>
          </p:nvSpPr>
          <p:spPr bwMode="auto">
            <a:xfrm>
              <a:off x="1070142" y="2842496"/>
              <a:ext cx="1768634" cy="881541"/>
            </a:xfrm>
            <a:custGeom>
              <a:avLst/>
              <a:gdLst>
                <a:gd name="connsiteX0" fmla="*/ 0 w 1768634"/>
                <a:gd name="connsiteY0" fmla="*/ 0 h 881541"/>
                <a:gd name="connsiteX1" fmla="*/ 1768634 w 1768634"/>
                <a:gd name="connsiteY1" fmla="*/ 0 h 881541"/>
                <a:gd name="connsiteX2" fmla="*/ 1750973 w 1768634"/>
                <a:gd name="connsiteY2" fmla="*/ 175197 h 881541"/>
                <a:gd name="connsiteX3" fmla="*/ 884317 w 1768634"/>
                <a:gd name="connsiteY3" fmla="*/ 881541 h 881541"/>
                <a:gd name="connsiteX4" fmla="*/ 17662 w 1768634"/>
                <a:gd name="connsiteY4" fmla="*/ 175197 h 88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34" h="881541">
                  <a:moveTo>
                    <a:pt x="0" y="0"/>
                  </a:moveTo>
                  <a:lnTo>
                    <a:pt x="1768634" y="0"/>
                  </a:lnTo>
                  <a:lnTo>
                    <a:pt x="1750973" y="175197"/>
                  </a:lnTo>
                  <a:cubicBezTo>
                    <a:pt x="1668484" y="578307"/>
                    <a:pt x="1311813" y="881541"/>
                    <a:pt x="884317" y="881541"/>
                  </a:cubicBezTo>
                  <a:cubicBezTo>
                    <a:pt x="456821" y="881541"/>
                    <a:pt x="100150" y="578307"/>
                    <a:pt x="17662" y="175197"/>
                  </a:cubicBezTo>
                  <a:close/>
                </a:path>
              </a:pathLst>
            </a:custGeom>
            <a:solidFill>
              <a:schemeClr val="tx2">
                <a:alpha val="69804"/>
              </a:schemeClr>
            </a:solid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algn="ctr" defTabSz="913755" fontAlgn="base">
                <a:lnSpc>
                  <a:spcPct val="90000"/>
                </a:lnSpc>
                <a:spcBef>
                  <a:spcPct val="0"/>
                </a:spcBef>
                <a:spcAft>
                  <a:spcPct val="0"/>
                </a:spcAft>
              </a:pPr>
              <a:r>
                <a:rPr lang="en-US" sz="2000" spc="-50" dirty="0" smtClean="0">
                  <a:solidFill>
                    <a:srgbClr val="FFFFFF"/>
                  </a:solidFill>
                </a:rPr>
                <a:t>IT Admin</a:t>
              </a:r>
              <a:endParaRPr lang="en-US" sz="2000" spc="-50" dirty="0">
                <a:solidFill>
                  <a:srgbClr val="FFFFFF"/>
                </a:solidFill>
              </a:endParaRPr>
            </a:p>
          </p:txBody>
        </p:sp>
      </p:grpSp>
      <p:cxnSp>
        <p:nvCxnSpPr>
          <p:cNvPr id="117" name="Straight Connector 116"/>
          <p:cNvCxnSpPr>
            <a:stCxn id="105" idx="3"/>
          </p:cNvCxnSpPr>
          <p:nvPr/>
        </p:nvCxnSpPr>
        <p:spPr>
          <a:xfrm flipH="1">
            <a:off x="3924561" y="3766563"/>
            <a:ext cx="8082" cy="424972"/>
          </a:xfrm>
          <a:prstGeom prst="line">
            <a:avLst/>
          </a:prstGeom>
          <a:ln w="508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bwMode="auto">
          <a:xfrm>
            <a:off x="1416818" y="2086677"/>
            <a:ext cx="9947868" cy="4796454"/>
          </a:xfrm>
          <a:prstGeom prst="rect">
            <a:avLst/>
          </a:prstGeom>
          <a:noFill/>
          <a:ln w="34925">
            <a:solidFill>
              <a:schemeClr val="tx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2" rIns="0" bIns="46602" numCol="1" rtlCol="0" anchor="ctr" anchorCtr="0" compatLnSpc="1">
            <a:prstTxWarp prst="textNoShape">
              <a:avLst/>
            </a:prstTxWarp>
          </a:bodyPr>
          <a:lstStyle/>
          <a:p>
            <a:pPr algn="ctr" defTabSz="93177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9" name="TextBox 118"/>
          <p:cNvSpPr txBox="1"/>
          <p:nvPr/>
        </p:nvSpPr>
        <p:spPr>
          <a:xfrm>
            <a:off x="1232873" y="1559125"/>
            <a:ext cx="2938425" cy="634427"/>
          </a:xfrm>
          <a:prstGeom prst="rect">
            <a:avLst/>
          </a:prstGeom>
          <a:noFill/>
        </p:spPr>
        <p:txBody>
          <a:bodyPr wrap="square" lIns="182744" tIns="146194" rIns="182744" bIns="146194" rtlCol="0">
            <a:spAutoFit/>
          </a:bodyPr>
          <a:lstStyle/>
          <a:p>
            <a:pPr defTabSz="932040">
              <a:lnSpc>
                <a:spcPct val="90000"/>
              </a:lnSpc>
            </a:pPr>
            <a:r>
              <a:rPr lang="en-US" sz="2400" dirty="0">
                <a:gradFill>
                  <a:gsLst>
                    <a:gs pos="2917">
                      <a:srgbClr val="505050"/>
                    </a:gs>
                    <a:gs pos="30000">
                      <a:srgbClr val="505050"/>
                    </a:gs>
                  </a:gsLst>
                  <a:lin ang="5400000" scaled="0"/>
                </a:gradFill>
              </a:rPr>
              <a:t>Your datacenter</a:t>
            </a:r>
          </a:p>
        </p:txBody>
      </p:sp>
    </p:spTree>
    <p:extLst>
      <p:ext uri="{BB962C8B-B14F-4D97-AF65-F5344CB8AC3E}">
        <p14:creationId xmlns:p14="http://schemas.microsoft.com/office/powerpoint/2010/main" val="2108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p:cNvCxnSpPr/>
          <p:nvPr/>
        </p:nvCxnSpPr>
        <p:spPr>
          <a:xfrm>
            <a:off x="3149704" y="2523787"/>
            <a:ext cx="1" cy="25628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001522" y="2524454"/>
            <a:ext cx="1" cy="25628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sz="4800" dirty="0" smtClean="0"/>
              <a:t>Customer-ready services</a:t>
            </a:r>
            <a:endParaRPr lang="en-US" sz="4800" dirty="0"/>
          </a:p>
        </p:txBody>
      </p:sp>
      <p:sp>
        <p:nvSpPr>
          <p:cNvPr id="47" name="Rectangle 46"/>
          <p:cNvSpPr/>
          <p:nvPr/>
        </p:nvSpPr>
        <p:spPr bwMode="auto">
          <a:xfrm>
            <a:off x="2458846" y="1398907"/>
            <a:ext cx="7230716" cy="57795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smtClean="0">
                <a:gradFill>
                  <a:gsLst>
                    <a:gs pos="0">
                      <a:srgbClr val="EFEFEF"/>
                    </a:gs>
                    <a:gs pos="100000">
                      <a:srgbClr val="EFEFEF"/>
                    </a:gs>
                  </a:gsLst>
                  <a:lin ang="5400000" scaled="0"/>
                </a:gradFill>
              </a:rPr>
              <a:t>Management </a:t>
            </a:r>
            <a:r>
              <a:rPr lang="en-US" sz="2000" spc="-51" dirty="0">
                <a:gradFill>
                  <a:gsLst>
                    <a:gs pos="0">
                      <a:srgbClr val="EFEFEF"/>
                    </a:gs>
                    <a:gs pos="100000">
                      <a:srgbClr val="EFEFEF"/>
                    </a:gs>
                  </a:gsLst>
                  <a:lin ang="5400000" scaled="0"/>
                </a:gradFill>
              </a:rPr>
              <a:t>Portal</a:t>
            </a:r>
          </a:p>
        </p:txBody>
      </p:sp>
      <p:grpSp>
        <p:nvGrpSpPr>
          <p:cNvPr id="5" name="Group 4"/>
          <p:cNvGrpSpPr/>
          <p:nvPr/>
        </p:nvGrpSpPr>
        <p:grpSpPr>
          <a:xfrm>
            <a:off x="2464047" y="2765536"/>
            <a:ext cx="1371316" cy="3614958"/>
            <a:chOff x="392209" y="2765575"/>
            <a:chExt cx="1371316" cy="3614958"/>
          </a:xfrm>
        </p:grpSpPr>
        <p:sp>
          <p:nvSpPr>
            <p:cNvPr id="48" name="Rectangle 47"/>
            <p:cNvSpPr/>
            <p:nvPr/>
          </p:nvSpPr>
          <p:spPr bwMode="auto">
            <a:xfrm>
              <a:off x="392209" y="2765575"/>
              <a:ext cx="1371316" cy="200223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93" tIns="46548" rIns="186197" bIns="46548" numCol="1" rtlCol="0" anchor="t" anchorCtr="0" compatLnSpc="1">
              <a:prstTxWarp prst="textNoShape">
                <a:avLst/>
              </a:prstTxWarp>
            </a:bodyPr>
            <a:lstStyle/>
            <a:p>
              <a:pPr algn="ctr" defTabSz="930657" fontAlgn="base">
                <a:lnSpc>
                  <a:spcPct val="90000"/>
                </a:lnSpc>
                <a:spcBef>
                  <a:spcPct val="0"/>
                </a:spcBef>
                <a:spcAft>
                  <a:spcPct val="0"/>
                </a:spcAft>
              </a:pPr>
              <a:endParaRPr lang="en-US" sz="1600" spc="-51" dirty="0">
                <a:gradFill>
                  <a:gsLst>
                    <a:gs pos="0">
                      <a:srgbClr val="EFEFEF"/>
                    </a:gs>
                    <a:gs pos="100000">
                      <a:srgbClr val="EFEFEF"/>
                    </a:gs>
                  </a:gsLst>
                  <a:lin ang="5400000" scaled="0"/>
                </a:gradFill>
              </a:endParaRPr>
            </a:p>
            <a:p>
              <a:pPr algn="ctr" defTabSz="930657" fontAlgn="base">
                <a:lnSpc>
                  <a:spcPct val="90000"/>
                </a:lnSpc>
                <a:spcBef>
                  <a:spcPct val="0"/>
                </a:spcBef>
                <a:spcAft>
                  <a:spcPct val="0"/>
                </a:spcAft>
              </a:pPr>
              <a:r>
                <a:rPr lang="en-US" sz="1600" spc="-51" dirty="0">
                  <a:gradFill>
                    <a:gsLst>
                      <a:gs pos="0">
                        <a:srgbClr val="EFEFEF"/>
                      </a:gs>
                      <a:gs pos="100000">
                        <a:srgbClr val="EFEFEF"/>
                      </a:gs>
                    </a:gsLst>
                    <a:lin ang="5400000" scaled="0"/>
                  </a:gradFill>
                </a:rPr>
                <a:t>Web sites</a:t>
              </a:r>
            </a:p>
          </p:txBody>
        </p:sp>
        <p:sp>
          <p:nvSpPr>
            <p:cNvPr id="51" name="Rectangle 50"/>
            <p:cNvSpPr/>
            <p:nvPr/>
          </p:nvSpPr>
          <p:spPr bwMode="auto">
            <a:xfrm>
              <a:off x="392209" y="4574559"/>
              <a:ext cx="1371315" cy="180597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97" tIns="465485" rIns="186197" bIns="46548" numCol="1" rtlCol="0" anchor="t" anchorCtr="0" compatLnSpc="1">
              <a:prstTxWarp prst="textNoShape">
                <a:avLst/>
              </a:prstTxWarp>
            </a:bodyPr>
            <a:lstStyle/>
            <a:p>
              <a:pPr algn="ctr" defTabSz="930657" fontAlgn="base">
                <a:spcBef>
                  <a:spcPct val="0"/>
                </a:spcBef>
                <a:spcAft>
                  <a:spcPct val="0"/>
                </a:spcAft>
              </a:pPr>
              <a:r>
                <a:rPr lang="en-US" sz="1400" kern="0" spc="-51" dirty="0">
                  <a:solidFill>
                    <a:srgbClr val="FFFFFE"/>
                  </a:solidFill>
                  <a:ea typeface="Segoe UI" pitchFamily="34" charset="0"/>
                  <a:cs typeface="Segoe UI" pitchFamily="34" charset="0"/>
                </a:rPr>
                <a:t>Web Platform </a:t>
              </a:r>
              <a:r>
                <a:rPr lang="en-US" sz="1400" kern="0" spc="-51" dirty="0" smtClean="0">
                  <a:solidFill>
                    <a:srgbClr val="FFFFFE"/>
                  </a:solidFill>
                  <a:ea typeface="Segoe UI" pitchFamily="34" charset="0"/>
                  <a:cs typeface="Segoe UI" pitchFamily="34" charset="0"/>
                </a:rPr>
                <a:t>application Services (</a:t>
              </a:r>
              <a:r>
                <a:rPr lang="en-US" sz="1400" kern="0" spc="-51" dirty="0" err="1" smtClean="0">
                  <a:solidFill>
                    <a:srgbClr val="FFFFFE"/>
                  </a:solidFill>
                  <a:ea typeface="Segoe UI" pitchFamily="34" charset="0"/>
                  <a:cs typeface="Segoe UI" pitchFamily="34" charset="0"/>
                </a:rPr>
                <a:t>PaaS</a:t>
              </a:r>
              <a:r>
                <a:rPr lang="en-US" sz="1400" kern="0" spc="-51" dirty="0">
                  <a:solidFill>
                    <a:srgbClr val="FFFFFE"/>
                  </a:solidFill>
                  <a:ea typeface="Segoe UI" pitchFamily="34" charset="0"/>
                  <a:cs typeface="Segoe UI" pitchFamily="34" charset="0"/>
                </a:rPr>
                <a:t>)</a:t>
              </a:r>
            </a:p>
          </p:txBody>
        </p:sp>
        <p:sp>
          <p:nvSpPr>
            <p:cNvPr id="55" name="Freeform 357"/>
            <p:cNvSpPr>
              <a:spLocks noChangeAspect="1" noEditPoints="1"/>
            </p:cNvSpPr>
            <p:nvPr/>
          </p:nvSpPr>
          <p:spPr bwMode="auto">
            <a:xfrm>
              <a:off x="648085" y="3499164"/>
              <a:ext cx="832681" cy="832693"/>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256" tIns="45627" rIns="91256" bIns="45627" numCol="1" anchor="t" anchorCtr="0" compatLnSpc="1">
              <a:prstTxWarp prst="textNoShape">
                <a:avLst/>
              </a:prstTxWarp>
            </a:bodyPr>
            <a:lstStyle/>
            <a:p>
              <a:pPr defTabSz="912504"/>
              <a:endParaRPr lang="en-US">
                <a:solidFill>
                  <a:srgbClr val="FFFFFF"/>
                </a:solidFill>
              </a:endParaRPr>
            </a:p>
          </p:txBody>
        </p:sp>
      </p:grpSp>
      <p:cxnSp>
        <p:nvCxnSpPr>
          <p:cNvPr id="37" name="Straight Connector 36"/>
          <p:cNvCxnSpPr/>
          <p:nvPr/>
        </p:nvCxnSpPr>
        <p:spPr>
          <a:xfrm>
            <a:off x="4608060" y="2504255"/>
            <a:ext cx="1" cy="25628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62988" y="2514088"/>
            <a:ext cx="1" cy="25628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539813" y="2537657"/>
            <a:ext cx="1" cy="25628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909069" y="2765573"/>
            <a:ext cx="1380856" cy="3614921"/>
            <a:chOff x="2711268" y="2765575"/>
            <a:chExt cx="1380856" cy="3614921"/>
          </a:xfrm>
        </p:grpSpPr>
        <p:sp>
          <p:nvSpPr>
            <p:cNvPr id="49" name="Rectangle 48"/>
            <p:cNvSpPr/>
            <p:nvPr/>
          </p:nvSpPr>
          <p:spPr bwMode="auto">
            <a:xfrm>
              <a:off x="2711268" y="2765575"/>
              <a:ext cx="1379545" cy="200223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t" anchorCtr="0" compatLnSpc="1">
              <a:prstTxWarp prst="textNoShape">
                <a:avLst/>
              </a:prstTxWarp>
            </a:bodyPr>
            <a:lstStyle/>
            <a:p>
              <a:pPr algn="ctr" defTabSz="930657" fontAlgn="base">
                <a:lnSpc>
                  <a:spcPct val="90000"/>
                </a:lnSpc>
                <a:spcBef>
                  <a:spcPct val="0"/>
                </a:spcBef>
                <a:spcAft>
                  <a:spcPct val="0"/>
                </a:spcAft>
              </a:pPr>
              <a:endParaRPr lang="en-US" sz="1600" spc="-51" dirty="0">
                <a:gradFill>
                  <a:gsLst>
                    <a:gs pos="0">
                      <a:srgbClr val="EFEFEF"/>
                    </a:gs>
                    <a:gs pos="100000">
                      <a:srgbClr val="EFEFEF"/>
                    </a:gs>
                  </a:gsLst>
                  <a:lin ang="5400000" scaled="0"/>
                </a:gradFill>
              </a:endParaRPr>
            </a:p>
            <a:p>
              <a:pPr algn="ctr" defTabSz="930657" fontAlgn="base">
                <a:lnSpc>
                  <a:spcPct val="90000"/>
                </a:lnSpc>
                <a:spcBef>
                  <a:spcPct val="0"/>
                </a:spcBef>
                <a:spcAft>
                  <a:spcPct val="0"/>
                </a:spcAft>
              </a:pPr>
              <a:r>
                <a:rPr lang="en-US" sz="1600" spc="-51" dirty="0">
                  <a:gradFill>
                    <a:gsLst>
                      <a:gs pos="0">
                        <a:srgbClr val="EFEFEF"/>
                      </a:gs>
                      <a:gs pos="100000">
                        <a:srgbClr val="EFEFEF"/>
                      </a:gs>
                    </a:gsLst>
                    <a:lin ang="5400000" scaled="0"/>
                  </a:gradFill>
                </a:rPr>
                <a:t>Virtual machines</a:t>
              </a:r>
            </a:p>
          </p:txBody>
        </p:sp>
        <p:pic>
          <p:nvPicPr>
            <p:cNvPr id="143" name="Picture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05" y="3529042"/>
              <a:ext cx="859244" cy="777354"/>
            </a:xfrm>
            <a:prstGeom prst="rect">
              <a:avLst/>
            </a:prstGeom>
            <a:noFill/>
            <a:ln>
              <a:noFill/>
            </a:ln>
          </p:spPr>
        </p:pic>
        <p:sp>
          <p:nvSpPr>
            <p:cNvPr id="50" name="Rectangle 49"/>
            <p:cNvSpPr/>
            <p:nvPr/>
          </p:nvSpPr>
          <p:spPr bwMode="auto">
            <a:xfrm>
              <a:off x="2711269" y="4574522"/>
              <a:ext cx="1380855" cy="180597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97" tIns="465485" rIns="186197" bIns="46548" numCol="1" rtlCol="0" anchor="t" anchorCtr="0" compatLnSpc="1">
              <a:prstTxWarp prst="textNoShape">
                <a:avLst/>
              </a:prstTxWarp>
            </a:bodyPr>
            <a:lstStyle/>
            <a:p>
              <a:pPr algn="ctr" defTabSz="930657" fontAlgn="base">
                <a:spcBef>
                  <a:spcPct val="0"/>
                </a:spcBef>
                <a:spcAft>
                  <a:spcPct val="0"/>
                </a:spcAft>
              </a:pPr>
              <a:r>
                <a:rPr lang="en-US" sz="1400" kern="0" spc="-51" dirty="0">
                  <a:solidFill>
                    <a:srgbClr val="FFFFFE"/>
                  </a:solidFill>
                  <a:ea typeface="Segoe UI" pitchFamily="34" charset="0"/>
                  <a:cs typeface="Segoe UI" pitchFamily="34" charset="0"/>
                </a:rPr>
                <a:t>Infrastructure Services (</a:t>
              </a:r>
              <a:r>
                <a:rPr lang="en-US" sz="1400" kern="0" spc="-51" dirty="0" err="1">
                  <a:solidFill>
                    <a:srgbClr val="FFFFFE"/>
                  </a:solidFill>
                  <a:ea typeface="Segoe UI" pitchFamily="34" charset="0"/>
                  <a:cs typeface="Segoe UI" pitchFamily="34" charset="0"/>
                </a:rPr>
                <a:t>IaaS</a:t>
              </a:r>
              <a:r>
                <a:rPr lang="en-US" sz="1400" kern="0" spc="-51" dirty="0">
                  <a:solidFill>
                    <a:srgbClr val="FFFFFE"/>
                  </a:solidFill>
                  <a:ea typeface="Segoe UI" pitchFamily="34" charset="0"/>
                  <a:cs typeface="Segoe UI" pitchFamily="34" charset="0"/>
                </a:rPr>
                <a:t>)</a:t>
              </a:r>
            </a:p>
          </p:txBody>
        </p:sp>
      </p:grpSp>
      <p:grpSp>
        <p:nvGrpSpPr>
          <p:cNvPr id="7" name="Group 6"/>
          <p:cNvGrpSpPr/>
          <p:nvPr/>
        </p:nvGrpSpPr>
        <p:grpSpPr>
          <a:xfrm>
            <a:off x="5380760" y="2760575"/>
            <a:ext cx="1376076" cy="3619919"/>
            <a:chOff x="5034956" y="2782348"/>
            <a:chExt cx="1376076" cy="3619919"/>
          </a:xfrm>
        </p:grpSpPr>
        <p:sp>
          <p:nvSpPr>
            <p:cNvPr id="54" name="Rectangle 53"/>
            <p:cNvSpPr/>
            <p:nvPr/>
          </p:nvSpPr>
          <p:spPr bwMode="auto">
            <a:xfrm>
              <a:off x="5034956" y="2782348"/>
              <a:ext cx="1376075" cy="181307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93" tIns="46548" rIns="186197" bIns="46548" numCol="1" rtlCol="0" anchor="t" anchorCtr="0" compatLnSpc="1">
              <a:prstTxWarp prst="textNoShape">
                <a:avLst/>
              </a:prstTxWarp>
            </a:bodyPr>
            <a:lstStyle/>
            <a:p>
              <a:pPr algn="ctr" defTabSz="930657" fontAlgn="base">
                <a:lnSpc>
                  <a:spcPct val="90000"/>
                </a:lnSpc>
                <a:spcBef>
                  <a:spcPct val="0"/>
                </a:spcBef>
                <a:spcAft>
                  <a:spcPct val="0"/>
                </a:spcAft>
              </a:pPr>
              <a:endParaRPr lang="en-US" sz="1600" spc="-51" dirty="0">
                <a:gradFill>
                  <a:gsLst>
                    <a:gs pos="0">
                      <a:srgbClr val="EFEFEF"/>
                    </a:gs>
                    <a:gs pos="100000">
                      <a:srgbClr val="EFEFEF"/>
                    </a:gs>
                  </a:gsLst>
                  <a:lin ang="5400000" scaled="0"/>
                </a:gradFill>
              </a:endParaRPr>
            </a:p>
            <a:p>
              <a:pPr algn="ctr" defTabSz="930657" fontAlgn="base">
                <a:lnSpc>
                  <a:spcPct val="90000"/>
                </a:lnSpc>
                <a:spcBef>
                  <a:spcPct val="0"/>
                </a:spcBef>
                <a:spcAft>
                  <a:spcPct val="0"/>
                </a:spcAft>
              </a:pPr>
              <a:r>
                <a:rPr lang="en-US" sz="1600" spc="-51" dirty="0">
                  <a:gradFill>
                    <a:gsLst>
                      <a:gs pos="0">
                        <a:srgbClr val="EFEFEF"/>
                      </a:gs>
                      <a:gs pos="100000">
                        <a:srgbClr val="EFEFEF"/>
                      </a:gs>
                    </a:gsLst>
                    <a:lin ang="5400000" scaled="0"/>
                  </a:gradFill>
                </a:rPr>
                <a:t>Service bus</a:t>
              </a:r>
            </a:p>
          </p:txBody>
        </p:sp>
        <p:grpSp>
          <p:nvGrpSpPr>
            <p:cNvPr id="57" name="Group 56"/>
            <p:cNvGrpSpPr/>
            <p:nvPr/>
          </p:nvGrpSpPr>
          <p:grpSpPr>
            <a:xfrm>
              <a:off x="5306005" y="3510229"/>
              <a:ext cx="921427" cy="814980"/>
              <a:chOff x="6598260" y="4590950"/>
              <a:chExt cx="349473" cy="304226"/>
            </a:xfrm>
          </p:grpSpPr>
          <p:sp>
            <p:nvSpPr>
              <p:cNvPr id="58"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59"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0"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1"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2"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3"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4"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5"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6"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7"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8"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69"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0"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1"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2"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3"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4"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5"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6"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sp>
            <p:nvSpPr>
              <p:cNvPr id="77"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algn="ctr" defTabSz="1108007"/>
                <a:endParaRPr lang="en-US">
                  <a:solidFill>
                    <a:srgbClr val="505050"/>
                  </a:solidFill>
                </a:endParaRPr>
              </a:p>
            </p:txBody>
          </p:sp>
        </p:grpSp>
        <p:sp>
          <p:nvSpPr>
            <p:cNvPr id="56" name="Rectangle 55"/>
            <p:cNvSpPr/>
            <p:nvPr/>
          </p:nvSpPr>
          <p:spPr bwMode="auto">
            <a:xfrm>
              <a:off x="5034957" y="4595422"/>
              <a:ext cx="1376075" cy="180684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97" tIns="465485" rIns="186197" bIns="46548" numCol="1" rtlCol="0" anchor="t" anchorCtr="0" compatLnSpc="1">
              <a:prstTxWarp prst="textNoShape">
                <a:avLst/>
              </a:prstTxWarp>
            </a:bodyPr>
            <a:lstStyle/>
            <a:p>
              <a:pPr algn="ctr" defTabSz="930657" fontAlgn="base">
                <a:spcBef>
                  <a:spcPct val="0"/>
                </a:spcBef>
                <a:spcAft>
                  <a:spcPct val="0"/>
                </a:spcAft>
              </a:pPr>
              <a:r>
                <a:rPr lang="en-US" sz="1400" kern="0" spc="-51" dirty="0">
                  <a:solidFill>
                    <a:srgbClr val="FFFFFE"/>
                  </a:solidFill>
                  <a:ea typeface="Segoe UI" pitchFamily="34" charset="0"/>
                  <a:cs typeface="Segoe UI" pitchFamily="34" charset="0"/>
                </a:rPr>
                <a:t>Reliable messaging</a:t>
              </a:r>
            </a:p>
          </p:txBody>
        </p:sp>
      </p:grpSp>
      <p:sp>
        <p:nvSpPr>
          <p:cNvPr id="78" name="Rectangle 77"/>
          <p:cNvSpPr/>
          <p:nvPr/>
        </p:nvSpPr>
        <p:spPr bwMode="auto">
          <a:xfrm>
            <a:off x="2458846" y="1958750"/>
            <a:ext cx="7230716" cy="57795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83" tIns="46548" rIns="186197" bIns="46548" numCol="1" rtlCol="0" anchor="ctr" anchorCtr="0" compatLnSpc="1">
            <a:prstTxWarp prst="textNoShape">
              <a:avLst/>
            </a:prstTxWarp>
          </a:bodyPr>
          <a:lstStyle/>
          <a:p>
            <a:pPr algn="ctr" defTabSz="930657" fontAlgn="base">
              <a:lnSpc>
                <a:spcPct val="90000"/>
              </a:lnSpc>
              <a:spcBef>
                <a:spcPct val="0"/>
              </a:spcBef>
              <a:spcAft>
                <a:spcPct val="0"/>
              </a:spcAft>
            </a:pPr>
            <a:r>
              <a:rPr lang="en-US" sz="2000" spc="-51" dirty="0" smtClean="0">
                <a:gradFill>
                  <a:gsLst>
                    <a:gs pos="0">
                      <a:srgbClr val="EFEFEF"/>
                    </a:gs>
                    <a:gs pos="100000">
                      <a:srgbClr val="EFEFEF"/>
                    </a:gs>
                  </a:gsLst>
                  <a:lin ang="5400000" scaled="0"/>
                </a:gradFill>
              </a:rPr>
              <a:t>Service Management REST API</a:t>
            </a:r>
            <a:endParaRPr lang="en-US" sz="2000" spc="-51" dirty="0">
              <a:gradFill>
                <a:gsLst>
                  <a:gs pos="0">
                    <a:srgbClr val="EFEFEF"/>
                  </a:gs>
                  <a:gs pos="100000">
                    <a:srgbClr val="EFEFEF"/>
                  </a:gs>
                </a:gsLst>
                <a:lin ang="5400000" scaled="0"/>
              </a:gradFill>
            </a:endParaRPr>
          </a:p>
        </p:txBody>
      </p:sp>
      <p:grpSp>
        <p:nvGrpSpPr>
          <p:cNvPr id="8" name="Group 7"/>
          <p:cNvGrpSpPr/>
          <p:nvPr/>
        </p:nvGrpSpPr>
        <p:grpSpPr>
          <a:xfrm>
            <a:off x="6846896" y="2760538"/>
            <a:ext cx="1376076" cy="3619956"/>
            <a:chOff x="7336020" y="2782312"/>
            <a:chExt cx="1376076" cy="3619956"/>
          </a:xfrm>
        </p:grpSpPr>
        <p:sp>
          <p:nvSpPr>
            <p:cNvPr id="40" name="Rectangle 39"/>
            <p:cNvSpPr/>
            <p:nvPr/>
          </p:nvSpPr>
          <p:spPr bwMode="auto">
            <a:xfrm>
              <a:off x="7336020" y="2782312"/>
              <a:ext cx="1376075" cy="181311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93" tIns="46548" rIns="186197" bIns="46548" numCol="1" rtlCol="0" anchor="t" anchorCtr="0" compatLnSpc="1">
              <a:prstTxWarp prst="textNoShape">
                <a:avLst/>
              </a:prstTxWarp>
            </a:bodyPr>
            <a:lstStyle/>
            <a:p>
              <a:pPr algn="ctr" defTabSz="930657" fontAlgn="base">
                <a:lnSpc>
                  <a:spcPct val="90000"/>
                </a:lnSpc>
                <a:spcBef>
                  <a:spcPct val="0"/>
                </a:spcBef>
                <a:spcAft>
                  <a:spcPct val="0"/>
                </a:spcAft>
              </a:pPr>
              <a:endParaRPr lang="en-US" sz="1600" spc="-51" dirty="0">
                <a:gradFill>
                  <a:gsLst>
                    <a:gs pos="0">
                      <a:srgbClr val="EFEFEF"/>
                    </a:gs>
                    <a:gs pos="100000">
                      <a:srgbClr val="EFEFEF"/>
                    </a:gs>
                  </a:gsLst>
                  <a:lin ang="5400000" scaled="0"/>
                </a:gradFill>
              </a:endParaRPr>
            </a:p>
            <a:p>
              <a:pPr algn="ctr" defTabSz="930657" fontAlgn="base">
                <a:lnSpc>
                  <a:spcPct val="90000"/>
                </a:lnSpc>
                <a:spcBef>
                  <a:spcPct val="0"/>
                </a:spcBef>
                <a:spcAft>
                  <a:spcPct val="0"/>
                </a:spcAft>
              </a:pPr>
              <a:r>
                <a:rPr lang="en-US" sz="1600" spc="-51" dirty="0">
                  <a:gradFill>
                    <a:gsLst>
                      <a:gs pos="0">
                        <a:srgbClr val="EFEFEF"/>
                      </a:gs>
                      <a:gs pos="100000">
                        <a:srgbClr val="EFEFEF"/>
                      </a:gs>
                    </a:gsLst>
                    <a:lin ang="5400000" scaled="0"/>
                  </a:gradFill>
                </a:rPr>
                <a:t>Virtual Networks</a:t>
              </a:r>
            </a:p>
          </p:txBody>
        </p:sp>
        <p:sp>
          <p:nvSpPr>
            <p:cNvPr id="141" name="Freeform 78"/>
            <p:cNvSpPr>
              <a:spLocks noEditPoints="1"/>
            </p:cNvSpPr>
            <p:nvPr/>
          </p:nvSpPr>
          <p:spPr bwMode="black">
            <a:xfrm>
              <a:off x="7647055" y="3576016"/>
              <a:ext cx="759022" cy="683407"/>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598" tIns="40301" rIns="80598" bIns="40301" numCol="1" anchor="t" anchorCtr="0" compatLnSpc="1">
              <a:prstTxWarp prst="textNoShape">
                <a:avLst/>
              </a:prstTxWarp>
            </a:bodyPr>
            <a:lstStyle/>
            <a:p>
              <a:pPr defTabSz="670547"/>
              <a:endParaRPr lang="en-US" sz="700" dirty="0">
                <a:solidFill>
                  <a:srgbClr val="FFFFFF"/>
                </a:solidFill>
              </a:endParaRPr>
            </a:p>
          </p:txBody>
        </p:sp>
        <p:sp>
          <p:nvSpPr>
            <p:cNvPr id="79" name="Rectangle 78"/>
            <p:cNvSpPr/>
            <p:nvPr/>
          </p:nvSpPr>
          <p:spPr bwMode="auto">
            <a:xfrm>
              <a:off x="7336021" y="4595422"/>
              <a:ext cx="1376075" cy="1806846"/>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97" tIns="465485" rIns="186197" bIns="46548" numCol="1" rtlCol="0" anchor="t" anchorCtr="0" compatLnSpc="1">
              <a:prstTxWarp prst="textNoShape">
                <a:avLst/>
              </a:prstTxWarp>
            </a:bodyPr>
            <a:lstStyle/>
            <a:p>
              <a:pPr algn="ctr" defTabSz="930657" fontAlgn="base">
                <a:spcBef>
                  <a:spcPct val="0"/>
                </a:spcBef>
                <a:spcAft>
                  <a:spcPct val="0"/>
                </a:spcAft>
              </a:pPr>
              <a:r>
                <a:rPr lang="en-US" sz="1400" kern="0" spc="-51" dirty="0">
                  <a:solidFill>
                    <a:srgbClr val="FFFFFE"/>
                  </a:solidFill>
                  <a:ea typeface="Segoe UI" pitchFamily="34" charset="0"/>
                  <a:cs typeface="Segoe UI" pitchFamily="34" charset="0"/>
                </a:rPr>
                <a:t>Virtual Networking</a:t>
              </a:r>
            </a:p>
          </p:txBody>
        </p:sp>
      </p:grpSp>
      <p:grpSp>
        <p:nvGrpSpPr>
          <p:cNvPr id="9" name="Group 8"/>
          <p:cNvGrpSpPr/>
          <p:nvPr/>
        </p:nvGrpSpPr>
        <p:grpSpPr>
          <a:xfrm>
            <a:off x="8313487" y="2753107"/>
            <a:ext cx="1376076" cy="3627387"/>
            <a:chOff x="9644227" y="2782347"/>
            <a:chExt cx="1376076" cy="3627387"/>
          </a:xfrm>
        </p:grpSpPr>
        <p:sp>
          <p:nvSpPr>
            <p:cNvPr id="118" name="Rectangle 117"/>
            <p:cNvSpPr/>
            <p:nvPr/>
          </p:nvSpPr>
          <p:spPr bwMode="auto">
            <a:xfrm>
              <a:off x="9644227" y="2782347"/>
              <a:ext cx="1376075" cy="182054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93" tIns="46548" rIns="186197" bIns="46548" numCol="1" rtlCol="0" anchor="t" anchorCtr="0" compatLnSpc="1">
              <a:prstTxWarp prst="textNoShape">
                <a:avLst/>
              </a:prstTxWarp>
            </a:bodyPr>
            <a:lstStyle/>
            <a:p>
              <a:pPr algn="ctr" defTabSz="930657" fontAlgn="base">
                <a:lnSpc>
                  <a:spcPct val="90000"/>
                </a:lnSpc>
                <a:spcBef>
                  <a:spcPct val="0"/>
                </a:spcBef>
                <a:spcAft>
                  <a:spcPct val="0"/>
                </a:spcAft>
              </a:pPr>
              <a:endParaRPr lang="en-US" sz="1600" spc="-51" dirty="0">
                <a:gradFill>
                  <a:gsLst>
                    <a:gs pos="0">
                      <a:srgbClr val="EFEFEF"/>
                    </a:gs>
                    <a:gs pos="100000">
                      <a:srgbClr val="EFEFEF"/>
                    </a:gs>
                  </a:gsLst>
                  <a:lin ang="5400000" scaled="0"/>
                </a:gradFill>
              </a:endParaRPr>
            </a:p>
            <a:p>
              <a:pPr algn="ctr" defTabSz="930657" fontAlgn="base">
                <a:lnSpc>
                  <a:spcPct val="90000"/>
                </a:lnSpc>
                <a:spcBef>
                  <a:spcPct val="0"/>
                </a:spcBef>
                <a:spcAft>
                  <a:spcPct val="0"/>
                </a:spcAft>
              </a:pPr>
              <a:r>
                <a:rPr lang="en-US" sz="1600" spc="-51" dirty="0">
                  <a:gradFill>
                    <a:gsLst>
                      <a:gs pos="0">
                        <a:srgbClr val="EFEFEF"/>
                      </a:gs>
                      <a:gs pos="100000">
                        <a:srgbClr val="EFEFEF"/>
                      </a:gs>
                    </a:gsLst>
                    <a:lin ang="5400000" scaled="0"/>
                  </a:gradFill>
                </a:rPr>
                <a:t>Database</a:t>
              </a:r>
            </a:p>
          </p:txBody>
        </p:sp>
        <p:sp>
          <p:nvSpPr>
            <p:cNvPr id="142" name="Freeform 30"/>
            <p:cNvSpPr>
              <a:spLocks noEditPoints="1"/>
            </p:cNvSpPr>
            <p:nvPr/>
          </p:nvSpPr>
          <p:spPr bwMode="auto">
            <a:xfrm flipH="1">
              <a:off x="9982943" y="3544529"/>
              <a:ext cx="698641" cy="746383"/>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575" tIns="44787" rIns="89575" bIns="44787" numCol="1" anchor="t" anchorCtr="0" compatLnSpc="1">
              <a:prstTxWarp prst="textNoShape">
                <a:avLst/>
              </a:prstTxWarp>
            </a:bodyPr>
            <a:lstStyle/>
            <a:p>
              <a:pPr defTabSz="913446"/>
              <a:endParaRPr lang="en-US" sz="1400">
                <a:solidFill>
                  <a:srgbClr val="505050"/>
                </a:solidFill>
              </a:endParaRPr>
            </a:p>
          </p:txBody>
        </p:sp>
        <p:sp>
          <p:nvSpPr>
            <p:cNvPr id="80" name="Rectangle 79"/>
            <p:cNvSpPr/>
            <p:nvPr/>
          </p:nvSpPr>
          <p:spPr bwMode="auto">
            <a:xfrm>
              <a:off x="9644228" y="4602888"/>
              <a:ext cx="1376075" cy="1806846"/>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97" tIns="465485" rIns="186197" bIns="46548" numCol="1" rtlCol="0" anchor="t" anchorCtr="0" compatLnSpc="1">
              <a:prstTxWarp prst="textNoShape">
                <a:avLst/>
              </a:prstTxWarp>
            </a:bodyPr>
            <a:lstStyle/>
            <a:p>
              <a:pPr algn="ctr" defTabSz="930657" fontAlgn="base">
                <a:spcBef>
                  <a:spcPct val="0"/>
                </a:spcBef>
                <a:spcAft>
                  <a:spcPct val="0"/>
                </a:spcAft>
              </a:pPr>
              <a:r>
                <a:rPr lang="en-US" sz="1400" kern="0" spc="-51" dirty="0">
                  <a:solidFill>
                    <a:srgbClr val="FFFFFE"/>
                  </a:solidFill>
                  <a:ea typeface="Segoe UI" pitchFamily="34" charset="0"/>
                  <a:cs typeface="Segoe UI" pitchFamily="34" charset="0"/>
                </a:rPr>
                <a:t>SQL Server and MySQL database</a:t>
              </a:r>
            </a:p>
          </p:txBody>
        </p:sp>
      </p:grpSp>
    </p:spTree>
    <p:extLst>
      <p:ext uri="{BB962C8B-B14F-4D97-AF65-F5344CB8AC3E}">
        <p14:creationId xmlns:p14="http://schemas.microsoft.com/office/powerpoint/2010/main" val="328953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64964"/>
            <a:ext cx="9876125" cy="1097302"/>
          </a:xfrm>
        </p:spPr>
        <p:txBody>
          <a:bodyPr/>
          <a:lstStyle/>
          <a:p>
            <a:r>
              <a:rPr lang="en-US" dirty="0"/>
              <a:t>For service providers and enterprises</a:t>
            </a:r>
          </a:p>
        </p:txBody>
      </p:sp>
      <p:sp>
        <p:nvSpPr>
          <p:cNvPr id="36" name="2nd text subheader"/>
          <p:cNvSpPr/>
          <p:nvPr/>
        </p:nvSpPr>
        <p:spPr bwMode="auto">
          <a:xfrm>
            <a:off x="6309964" y="6313899"/>
            <a:ext cx="2658989" cy="253668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36" tIns="232918" rIns="93163" bIns="93165" numCol="1" rtlCol="0" anchor="t" anchorCtr="0" compatLnSpc="1">
            <a:prstTxWarp prst="textNoShape">
              <a:avLst/>
            </a:prstTxWarp>
            <a:noAutofit/>
          </a:bodyPr>
          <a:lstStyle/>
          <a:p>
            <a:pPr defTabSz="931669">
              <a:lnSpc>
                <a:spcPct val="90000"/>
              </a:lnSpc>
              <a:spcBef>
                <a:spcPts val="612"/>
              </a:spcBef>
              <a:defRPr/>
            </a:pPr>
            <a:endParaRPr lang="en-US" spc="-71" dirty="0">
              <a:gradFill>
                <a:gsLst>
                  <a:gs pos="0">
                    <a:srgbClr val="00188F"/>
                  </a:gs>
                  <a:gs pos="100000">
                    <a:srgbClr val="00188F"/>
                  </a:gs>
                </a:gsLst>
                <a:lin ang="5400000" scaled="0"/>
              </a:gradFill>
            </a:endParaRPr>
          </a:p>
        </p:txBody>
      </p:sp>
      <p:sp>
        <p:nvSpPr>
          <p:cNvPr id="37" name="3rd text subheader"/>
          <p:cNvSpPr/>
          <p:nvPr/>
        </p:nvSpPr>
        <p:spPr bwMode="auto">
          <a:xfrm>
            <a:off x="9195222" y="6305794"/>
            <a:ext cx="2658989" cy="253668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36" tIns="232918" rIns="93163" bIns="93165" numCol="1" rtlCol="0" anchor="t" anchorCtr="0" compatLnSpc="1">
            <a:prstTxWarp prst="textNoShape">
              <a:avLst/>
            </a:prstTxWarp>
            <a:noAutofit/>
          </a:bodyPr>
          <a:lstStyle/>
          <a:p>
            <a:pPr defTabSz="931669">
              <a:lnSpc>
                <a:spcPct val="90000"/>
              </a:lnSpc>
              <a:spcBef>
                <a:spcPts val="612"/>
              </a:spcBef>
              <a:defRPr/>
            </a:pPr>
            <a:endParaRPr lang="en-US" spc="-71" dirty="0">
              <a:gradFill>
                <a:gsLst>
                  <a:gs pos="0">
                    <a:srgbClr val="00188F"/>
                  </a:gs>
                  <a:gs pos="100000">
                    <a:srgbClr val="00188F"/>
                  </a:gs>
                </a:gsLst>
                <a:lin ang="5400000" scaled="0"/>
              </a:gradFill>
            </a:endParaRPr>
          </a:p>
        </p:txBody>
      </p:sp>
      <p:sp>
        <p:nvSpPr>
          <p:cNvPr id="63" name="3rd text header"/>
          <p:cNvSpPr/>
          <p:nvPr/>
        </p:nvSpPr>
        <p:spPr bwMode="auto">
          <a:xfrm>
            <a:off x="9932753" y="4666299"/>
            <a:ext cx="2658989" cy="5838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336" tIns="232918" rIns="93165" bIns="93165" numCol="1" rtlCol="0" anchor="t" anchorCtr="0" compatLnSpc="1">
            <a:prstTxWarp prst="textNoShape">
              <a:avLst/>
            </a:prstTxWarp>
            <a:spAutoFit/>
          </a:bodyPr>
          <a:lstStyle/>
          <a:p>
            <a:pPr defTabSz="931669">
              <a:lnSpc>
                <a:spcPct val="90000"/>
              </a:lnSpc>
            </a:pPr>
            <a:endParaRPr lang="en-US" spc="-51" dirty="0">
              <a:gradFill>
                <a:gsLst>
                  <a:gs pos="0">
                    <a:srgbClr val="505050"/>
                  </a:gs>
                  <a:gs pos="100000">
                    <a:srgbClr val="505050"/>
                  </a:gs>
                </a:gsLst>
                <a:lin ang="5400000" scaled="0"/>
              </a:gradFill>
            </a:endParaRPr>
          </a:p>
        </p:txBody>
      </p:sp>
      <p:grpSp>
        <p:nvGrpSpPr>
          <p:cNvPr id="4" name="Group 3"/>
          <p:cNvGrpSpPr/>
          <p:nvPr/>
        </p:nvGrpSpPr>
        <p:grpSpPr>
          <a:xfrm>
            <a:off x="460875" y="1227909"/>
            <a:ext cx="11420867" cy="5138240"/>
            <a:chOff x="1065359" y="1418229"/>
            <a:chExt cx="10310044" cy="463848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5359" y="1419486"/>
              <a:ext cx="2743738" cy="463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910930" y="1418229"/>
              <a:ext cx="2487295" cy="1391285"/>
              <a:chOff x="3124200" y="2005255"/>
              <a:chExt cx="2438400" cy="1364129"/>
            </a:xfrm>
          </p:grpSpPr>
          <p:sp>
            <p:nvSpPr>
              <p:cNvPr id="30" name="Rectangle 29"/>
              <p:cNvSpPr/>
              <p:nvPr/>
            </p:nvSpPr>
            <p:spPr bwMode="auto">
              <a:xfrm>
                <a:off x="3124200" y="2005255"/>
                <a:ext cx="2438400" cy="136412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44" tIns="45673" rIns="182699" bIns="45673" numCol="1" rtlCol="0" anchor="t" anchorCtr="0" compatLnSpc="1">
                <a:prstTxWarp prst="textNoShape">
                  <a:avLst/>
                </a:prstTxWarp>
              </a:bodyPr>
              <a:lstStyle/>
              <a:p>
                <a:pPr algn="ctr" defTabSz="93136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40" name="1st text header"/>
              <p:cNvSpPr/>
              <p:nvPr/>
            </p:nvSpPr>
            <p:spPr bwMode="auto">
              <a:xfrm>
                <a:off x="3681796" y="2075523"/>
                <a:ext cx="1323208" cy="2215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defTabSz="931669">
                  <a:lnSpc>
                    <a:spcPct val="90000"/>
                  </a:lnSpc>
                </a:pPr>
                <a:r>
                  <a:rPr lang="en-US" sz="1600" spc="-51" dirty="0">
                    <a:solidFill>
                      <a:srgbClr val="FFFFFF"/>
                    </a:solidFill>
                  </a:rPr>
                  <a:t>Enterprise class</a:t>
                </a:r>
              </a:p>
            </p:txBody>
          </p:sp>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83334" y="2330758"/>
                <a:ext cx="1520132" cy="968358"/>
              </a:xfrm>
              <a:prstGeom prst="rect">
                <a:avLst/>
              </a:prstGeom>
            </p:spPr>
          </p:pic>
        </p:grpSp>
        <p:sp>
          <p:nvSpPr>
            <p:cNvPr id="64" name="blue banner"/>
            <p:cNvSpPr txBox="1"/>
            <p:nvPr/>
          </p:nvSpPr>
          <p:spPr>
            <a:xfrm>
              <a:off x="3910930" y="2880577"/>
              <a:ext cx="7464473" cy="566597"/>
            </a:xfrm>
            <a:prstGeom prst="rect">
              <a:avLst/>
            </a:prstGeom>
            <a:solidFill>
              <a:srgbClr val="0072C6"/>
            </a:solidFill>
            <a:ln>
              <a:noFill/>
            </a:ln>
          </p:spPr>
          <p:txBody>
            <a:bodyPr wrap="square" lIns="186336" tIns="186336" rIns="0" bIns="139748" rtlCol="0" anchor="ctr" anchorCtr="0">
              <a:noAutofit/>
            </a:bodyPr>
            <a:lstStyle/>
            <a:p>
              <a:pPr algn="ctr" defTabSz="931669">
                <a:lnSpc>
                  <a:spcPct val="90000"/>
                </a:lnSpc>
              </a:pPr>
              <a:r>
                <a:rPr lang="en-US" sz="2900" spc="-51" dirty="0">
                  <a:gradFill>
                    <a:gsLst>
                      <a:gs pos="0">
                        <a:srgbClr val="EFEFEF"/>
                      </a:gs>
                      <a:gs pos="100000">
                        <a:srgbClr val="EFEFEF"/>
                      </a:gs>
                    </a:gsLst>
                    <a:lin ang="5400000" scaled="0"/>
                  </a:gradFill>
                  <a:latin typeface="Segoe UI Light"/>
                </a:rPr>
                <a:t>Windows Azure Pack</a:t>
              </a:r>
            </a:p>
          </p:txBody>
        </p:sp>
        <p:sp>
          <p:nvSpPr>
            <p:cNvPr id="23" name="blue banner"/>
            <p:cNvSpPr txBox="1"/>
            <p:nvPr/>
          </p:nvSpPr>
          <p:spPr>
            <a:xfrm>
              <a:off x="3910930" y="3518236"/>
              <a:ext cx="7464473" cy="566597"/>
            </a:xfrm>
            <a:prstGeom prst="rect">
              <a:avLst/>
            </a:prstGeom>
            <a:solidFill>
              <a:srgbClr val="002050"/>
            </a:solidFill>
            <a:ln>
              <a:noFill/>
            </a:ln>
          </p:spPr>
          <p:txBody>
            <a:bodyPr wrap="square" lIns="186336" tIns="186336" rIns="0" bIns="139748" rtlCol="0" anchor="ctr" anchorCtr="0">
              <a:noAutofit/>
            </a:bodyPr>
            <a:lstStyle/>
            <a:p>
              <a:pPr algn="ctr" defTabSz="931669">
                <a:lnSpc>
                  <a:spcPct val="90000"/>
                </a:lnSpc>
              </a:pPr>
              <a:r>
                <a:rPr lang="en-US" sz="2900" spc="-51" dirty="0">
                  <a:gradFill>
                    <a:gsLst>
                      <a:gs pos="0">
                        <a:srgbClr val="EFEFEF"/>
                      </a:gs>
                      <a:gs pos="100000">
                        <a:srgbClr val="EFEFEF"/>
                      </a:gs>
                    </a:gsLst>
                    <a:lin ang="5400000" scaled="0"/>
                  </a:gradFill>
                  <a:latin typeface="Segoe UI Light"/>
                </a:rPr>
                <a:t>Windows Server + System Center</a:t>
              </a:r>
            </a:p>
          </p:txBody>
        </p:sp>
        <p:sp>
          <p:nvSpPr>
            <p:cNvPr id="31" name="Rectangle 30"/>
            <p:cNvSpPr/>
            <p:nvPr/>
          </p:nvSpPr>
          <p:spPr bwMode="auto">
            <a:xfrm>
              <a:off x="3910930" y="4155896"/>
              <a:ext cx="2487295" cy="190081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9216" rIns="186336" bIns="46581" numCol="1" rtlCol="0" anchor="t" anchorCtr="0" compatLnSpc="1">
              <a:prstTxWarp prst="textNoShape">
                <a:avLst/>
              </a:prstTxWarp>
            </a:bodyPr>
            <a:lstStyle/>
            <a:p>
              <a:pPr marL="233151" indent="-233151" defTabSz="932391">
                <a:buFont typeface="Arial" panose="020B0604020202020204" pitchFamily="34" charset="0"/>
                <a:buChar char="•"/>
              </a:pPr>
              <a:r>
                <a:rPr lang="en-US" sz="1600" dirty="0">
                  <a:solidFill>
                    <a:srgbClr val="FFFFFF"/>
                  </a:solidFill>
                </a:rPr>
                <a:t>Familiar technology</a:t>
              </a:r>
            </a:p>
            <a:p>
              <a:pPr marL="233151" indent="-233151" defTabSz="932391">
                <a:buFont typeface="Arial" panose="020B0604020202020204" pitchFamily="34" charset="0"/>
                <a:buChar char="•"/>
              </a:pPr>
              <a:r>
                <a:rPr lang="en-US" sz="1600" dirty="0">
                  <a:solidFill>
                    <a:srgbClr val="FFFFFF"/>
                  </a:solidFill>
                </a:rPr>
                <a:t>On-</a:t>
              </a:r>
              <a:r>
                <a:rPr lang="en-US" sz="1600" dirty="0" err="1">
                  <a:solidFill>
                    <a:srgbClr val="FFFFFF"/>
                  </a:solidFill>
                </a:rPr>
                <a:t>prem</a:t>
              </a:r>
              <a:r>
                <a:rPr lang="en-US" sz="1600" dirty="0">
                  <a:solidFill>
                    <a:srgbClr val="FFFFFF"/>
                  </a:solidFill>
                </a:rPr>
                <a:t> connect</a:t>
              </a:r>
            </a:p>
            <a:p>
              <a:pPr marL="233151" indent="-233151" defTabSz="932391">
                <a:buFont typeface="Arial" panose="020B0604020202020204" pitchFamily="34" charset="0"/>
                <a:buChar char="•"/>
              </a:pPr>
              <a:r>
                <a:rPr lang="en-US" sz="1600" dirty="0">
                  <a:solidFill>
                    <a:srgbClr val="FFFFFF"/>
                  </a:solidFill>
                </a:rPr>
                <a:t>Azure consistent</a:t>
              </a:r>
            </a:p>
            <a:p>
              <a:pPr marL="233151" indent="-233151" defTabSz="932391">
                <a:buFont typeface="Arial" panose="020B0604020202020204" pitchFamily="34" charset="0"/>
                <a:buChar char="•"/>
              </a:pPr>
              <a:r>
                <a:rPr lang="en-US" sz="1600" dirty="0">
                  <a:solidFill>
                    <a:srgbClr val="FFFFFF"/>
                  </a:solidFill>
                </a:rPr>
                <a:t>Virtualization</a:t>
              </a:r>
            </a:p>
            <a:p>
              <a:pPr marL="233151" indent="-233151" defTabSz="932391">
                <a:buFont typeface="Arial" panose="020B0604020202020204" pitchFamily="34" charset="0"/>
                <a:buChar char="•"/>
              </a:pPr>
              <a:r>
                <a:rPr lang="en-US" sz="1600" dirty="0">
                  <a:solidFill>
                    <a:srgbClr val="FFFFFF"/>
                  </a:solidFill>
                </a:rPr>
                <a:t>Management</a:t>
              </a:r>
            </a:p>
            <a:p>
              <a:pPr marL="233151" indent="-233151" defTabSz="932391">
                <a:buFont typeface="Arial" panose="020B0604020202020204" pitchFamily="34" charset="0"/>
                <a:buChar char="•"/>
              </a:pPr>
              <a:r>
                <a:rPr lang="en-US" sz="1600" dirty="0">
                  <a:solidFill>
                    <a:srgbClr val="FFFFFF"/>
                  </a:solidFill>
                </a:rPr>
                <a:t>Service bus</a:t>
              </a:r>
            </a:p>
          </p:txBody>
        </p:sp>
        <p:grpSp>
          <p:nvGrpSpPr>
            <p:cNvPr id="11" name="Group 10"/>
            <p:cNvGrpSpPr/>
            <p:nvPr/>
          </p:nvGrpSpPr>
          <p:grpSpPr>
            <a:xfrm>
              <a:off x="6399518" y="1418229"/>
              <a:ext cx="2487295" cy="1391285"/>
              <a:chOff x="6231247" y="2005255"/>
              <a:chExt cx="2438400" cy="1364129"/>
            </a:xfrm>
          </p:grpSpPr>
          <p:sp>
            <p:nvSpPr>
              <p:cNvPr id="32" name="Rectangle 31"/>
              <p:cNvSpPr/>
              <p:nvPr/>
            </p:nvSpPr>
            <p:spPr bwMode="auto">
              <a:xfrm>
                <a:off x="6231247" y="2005255"/>
                <a:ext cx="2438400" cy="1364129"/>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44" tIns="45673" rIns="182699" bIns="45673" numCol="1" rtlCol="0" anchor="t" anchorCtr="0" compatLnSpc="1">
                <a:prstTxWarp prst="textNoShape">
                  <a:avLst/>
                </a:prstTxWarp>
              </a:bodyPr>
              <a:lstStyle/>
              <a:p>
                <a:pPr algn="ctr" defTabSz="93136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42" name="2nd text header"/>
              <p:cNvSpPr/>
              <p:nvPr/>
            </p:nvSpPr>
            <p:spPr bwMode="auto">
              <a:xfrm>
                <a:off x="6478826" y="2075523"/>
                <a:ext cx="1943242" cy="2215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defTabSz="931669">
                  <a:lnSpc>
                    <a:spcPct val="90000"/>
                  </a:lnSpc>
                </a:pPr>
                <a:r>
                  <a:rPr lang="en-US" sz="1600" spc="-51" dirty="0">
                    <a:solidFill>
                      <a:srgbClr val="FFFFFF"/>
                    </a:solidFill>
                  </a:rPr>
                  <a:t>Easy and cost effective</a:t>
                </a:r>
              </a:p>
            </p:txBody>
          </p:sp>
          <p:pic>
            <p:nvPicPr>
              <p:cNvPr id="34" name="Picture 5"/>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6937408" y="2330758"/>
                <a:ext cx="1026078" cy="10258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888108" y="1418229"/>
              <a:ext cx="2487295" cy="1391285"/>
              <a:chOff x="9117808" y="2005255"/>
              <a:chExt cx="2438400" cy="1364129"/>
            </a:xfrm>
          </p:grpSpPr>
          <p:sp>
            <p:nvSpPr>
              <p:cNvPr id="33" name="Rectangle 32"/>
              <p:cNvSpPr/>
              <p:nvPr/>
            </p:nvSpPr>
            <p:spPr bwMode="auto">
              <a:xfrm>
                <a:off x="9117808" y="2005255"/>
                <a:ext cx="2438400" cy="1364129"/>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44" tIns="45673" rIns="182699" bIns="45673" numCol="1" rtlCol="0" anchor="t" anchorCtr="0" compatLnSpc="1">
                <a:prstTxWarp prst="textNoShape">
                  <a:avLst/>
                </a:prstTxWarp>
              </a:bodyPr>
              <a:lstStyle/>
              <a:p>
                <a:pPr algn="ctr" defTabSz="93136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41" name="3rd text header"/>
              <p:cNvSpPr/>
              <p:nvPr/>
            </p:nvSpPr>
            <p:spPr bwMode="auto">
              <a:xfrm>
                <a:off x="9317469" y="2075523"/>
                <a:ext cx="2039078" cy="2215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defTabSz="931669">
                  <a:lnSpc>
                    <a:spcPct val="90000"/>
                  </a:lnSpc>
                </a:pPr>
                <a:r>
                  <a:rPr lang="en-US" sz="1600" spc="-51" dirty="0">
                    <a:solidFill>
                      <a:srgbClr val="FFFFFF"/>
                    </a:solidFill>
                  </a:rPr>
                  <a:t>Open and interoperable</a:t>
                </a:r>
              </a:p>
            </p:txBody>
          </p:sp>
          <p:sp>
            <p:nvSpPr>
              <p:cNvPr id="39" name="Freeform 15"/>
              <p:cNvSpPr>
                <a:spLocks noChangeAspect="1" noEditPoints="1"/>
              </p:cNvSpPr>
              <p:nvPr/>
            </p:nvSpPr>
            <p:spPr bwMode="black">
              <a:xfrm>
                <a:off x="9950433" y="2472280"/>
                <a:ext cx="773151" cy="773839"/>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bg1"/>
              </a:solidFill>
              <a:ln>
                <a:noFill/>
              </a:ln>
            </p:spPr>
            <p:txBody>
              <a:bodyPr vert="horz" wrap="square" lIns="82195" tIns="41098" rIns="82195" bIns="41098" numCol="1" anchor="t" anchorCtr="0" compatLnSpc="1">
                <a:prstTxWarp prst="textNoShape">
                  <a:avLst/>
                </a:prstTxWarp>
              </a:bodyPr>
              <a:lstStyle/>
              <a:p>
                <a:pPr defTabSz="931422"/>
                <a:endParaRPr lang="en-US" sz="1600" dirty="0">
                  <a:solidFill>
                    <a:srgbClr val="505050"/>
                  </a:solidFill>
                </a:endParaRPr>
              </a:p>
            </p:txBody>
          </p:sp>
        </p:grpSp>
        <p:sp>
          <p:nvSpPr>
            <p:cNvPr id="38" name="Rectangle 37"/>
            <p:cNvSpPr/>
            <p:nvPr/>
          </p:nvSpPr>
          <p:spPr bwMode="auto">
            <a:xfrm>
              <a:off x="6399518" y="4155896"/>
              <a:ext cx="2487295" cy="1900814"/>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9216" rIns="186336" bIns="46581" numCol="1" rtlCol="0" anchor="t" anchorCtr="0" compatLnSpc="1">
              <a:prstTxWarp prst="textNoShape">
                <a:avLst/>
              </a:prstTxWarp>
            </a:bodyPr>
            <a:lstStyle/>
            <a:p>
              <a:pPr marL="229912" indent="-229912" defTabSz="931669">
                <a:buFont typeface="Arial" pitchFamily="34" charset="0"/>
                <a:buChar char="•"/>
                <a:defRPr/>
              </a:pPr>
              <a:r>
                <a:rPr lang="en-US" sz="1600" spc="-71" dirty="0">
                  <a:solidFill>
                    <a:srgbClr val="FFFFFF"/>
                  </a:solidFill>
                </a:rPr>
                <a:t>Multi-tenant cloud</a:t>
              </a:r>
            </a:p>
            <a:p>
              <a:pPr marL="229912" indent="-229912" defTabSz="931669">
                <a:buFont typeface="Arial" pitchFamily="34" charset="0"/>
                <a:buChar char="•"/>
                <a:defRPr/>
              </a:pPr>
              <a:r>
                <a:rPr lang="en-US" sz="1600" spc="-71" dirty="0">
                  <a:solidFill>
                    <a:srgbClr val="FFFFFF"/>
                  </a:solidFill>
                </a:rPr>
                <a:t>Web </a:t>
              </a:r>
              <a:r>
                <a:rPr lang="en-US" sz="1600" spc="-71" dirty="0" err="1">
                  <a:solidFill>
                    <a:srgbClr val="FFFFFF"/>
                  </a:solidFill>
                </a:rPr>
                <a:t>PaaS</a:t>
              </a:r>
              <a:r>
                <a:rPr lang="en-US" sz="1600" spc="-71" dirty="0">
                  <a:solidFill>
                    <a:srgbClr val="FFFFFF"/>
                  </a:solidFill>
                </a:rPr>
                <a:t>, and </a:t>
              </a:r>
              <a:r>
                <a:rPr lang="en-US" sz="1600" spc="-71" dirty="0" err="1">
                  <a:solidFill>
                    <a:srgbClr val="FFFFFF"/>
                  </a:solidFill>
                </a:rPr>
                <a:t>IaaS</a:t>
              </a:r>
              <a:endParaRPr lang="en-US" sz="1600" spc="-71" dirty="0">
                <a:solidFill>
                  <a:srgbClr val="FFFFFF"/>
                </a:solidFill>
              </a:endParaRPr>
            </a:p>
            <a:p>
              <a:pPr marL="233151" indent="-233151" defTabSz="932391">
                <a:buFont typeface="Arial" panose="020B0604020202020204" pitchFamily="34" charset="0"/>
                <a:buChar char="•"/>
              </a:pPr>
              <a:r>
                <a:rPr lang="en-US" sz="1600" dirty="0" err="1">
                  <a:solidFill>
                    <a:srgbClr val="FFFFFF"/>
                  </a:solidFill>
                </a:rPr>
                <a:t>Templated</a:t>
              </a:r>
              <a:r>
                <a:rPr lang="en-US" sz="1600" dirty="0">
                  <a:solidFill>
                    <a:srgbClr val="FFFFFF"/>
                  </a:solidFill>
                </a:rPr>
                <a:t> services</a:t>
              </a:r>
            </a:p>
            <a:p>
              <a:pPr marL="233151" indent="-233151" defTabSz="932391">
                <a:buFont typeface="Arial" panose="020B0604020202020204" pitchFamily="34" charset="0"/>
                <a:buChar char="•"/>
              </a:pPr>
              <a:r>
                <a:rPr lang="en-US" sz="1600" dirty="0">
                  <a:solidFill>
                    <a:srgbClr val="FFFFFF"/>
                  </a:solidFill>
                </a:rPr>
                <a:t>Standard hardware</a:t>
              </a:r>
            </a:p>
            <a:p>
              <a:pPr marL="233151" indent="-233151" defTabSz="932391">
                <a:buFont typeface="Arial" panose="020B0604020202020204" pitchFamily="34" charset="0"/>
                <a:buChar char="•"/>
              </a:pPr>
              <a:r>
                <a:rPr lang="en-US" sz="1600" dirty="0">
                  <a:solidFill>
                    <a:srgbClr val="FFFFFF"/>
                  </a:solidFill>
                </a:rPr>
                <a:t>Automation</a:t>
              </a:r>
            </a:p>
            <a:p>
              <a:pPr marL="229912" indent="-229912" defTabSz="931669">
                <a:buFont typeface="Arial" pitchFamily="34" charset="0"/>
                <a:buChar char="•"/>
                <a:defRPr/>
              </a:pPr>
              <a:endParaRPr lang="en-US" sz="1600" spc="-71" dirty="0">
                <a:solidFill>
                  <a:srgbClr val="969696"/>
                </a:solidFill>
              </a:endParaRPr>
            </a:p>
          </p:txBody>
        </p:sp>
        <p:sp>
          <p:nvSpPr>
            <p:cNvPr id="43" name="Rectangle 42"/>
            <p:cNvSpPr/>
            <p:nvPr/>
          </p:nvSpPr>
          <p:spPr bwMode="auto">
            <a:xfrm>
              <a:off x="8888108" y="4155896"/>
              <a:ext cx="2487295" cy="1900814"/>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9216" rIns="186336" bIns="46581" numCol="1" rtlCol="0" anchor="t" anchorCtr="0" compatLnSpc="1">
              <a:prstTxWarp prst="textNoShape">
                <a:avLst/>
              </a:prstTxWarp>
            </a:bodyPr>
            <a:lstStyle/>
            <a:p>
              <a:pPr marL="229912" indent="-229912" defTabSz="931669">
                <a:buFont typeface="Arial" pitchFamily="34" charset="0"/>
                <a:buChar char="•"/>
                <a:defRPr/>
              </a:pPr>
              <a:r>
                <a:rPr lang="en-US" sz="1600" spc="-71" dirty="0">
                  <a:solidFill>
                    <a:srgbClr val="FFFFFF"/>
                  </a:solidFill>
                </a:rPr>
                <a:t>VM portability</a:t>
              </a:r>
            </a:p>
            <a:p>
              <a:pPr marL="229912" indent="-229912" defTabSz="931669">
                <a:buFont typeface="Arial" pitchFamily="34" charset="0"/>
                <a:buChar char="•"/>
                <a:defRPr/>
              </a:pPr>
              <a:r>
                <a:rPr lang="en-US" sz="1600" spc="-71" dirty="0">
                  <a:solidFill>
                    <a:srgbClr val="FFFFFF"/>
                  </a:solidFill>
                </a:rPr>
                <a:t>Web App Portability</a:t>
              </a:r>
            </a:p>
            <a:p>
              <a:pPr marL="229912" indent="-229912" defTabSz="931669">
                <a:buFont typeface="Arial" pitchFamily="34" charset="0"/>
                <a:buChar char="•"/>
                <a:defRPr/>
              </a:pPr>
              <a:r>
                <a:rPr lang="en-US" sz="1600" spc="-71" dirty="0" err="1">
                  <a:solidFill>
                    <a:srgbClr val="FFFFFF"/>
                  </a:solidFill>
                </a:rPr>
                <a:t>OData</a:t>
              </a:r>
              <a:r>
                <a:rPr lang="en-US" sz="1600" spc="-71" dirty="0">
                  <a:solidFill>
                    <a:srgbClr val="FFFFFF"/>
                  </a:solidFill>
                </a:rPr>
                <a:t> Integration API</a:t>
              </a:r>
            </a:p>
            <a:p>
              <a:pPr marL="229912" indent="-229912" defTabSz="931669">
                <a:buFont typeface="Arial" pitchFamily="34" charset="0"/>
                <a:buChar char="•"/>
                <a:defRPr/>
              </a:pPr>
              <a:r>
                <a:rPr lang="en-US" sz="1600" spc="-71" dirty="0">
                  <a:solidFill>
                    <a:srgbClr val="FFFFFF"/>
                  </a:solidFill>
                </a:rPr>
                <a:t>Node.js, PHP, ASP.NET</a:t>
              </a:r>
            </a:p>
            <a:p>
              <a:pPr marL="229912" indent="-229912" defTabSz="931669">
                <a:buFont typeface="Arial" pitchFamily="34" charset="0"/>
                <a:buChar char="•"/>
                <a:defRPr/>
              </a:pPr>
              <a:r>
                <a:rPr lang="en-US" sz="1600" spc="-71" dirty="0" err="1">
                  <a:solidFill>
                    <a:srgbClr val="FFFFFF"/>
                  </a:solidFill>
                </a:rPr>
                <a:t>GitHub</a:t>
              </a:r>
              <a:r>
                <a:rPr lang="en-US" sz="1600" spc="-71" dirty="0">
                  <a:solidFill>
                    <a:srgbClr val="FFFFFF"/>
                  </a:solidFill>
                </a:rPr>
                <a:t>, </a:t>
              </a:r>
              <a:r>
                <a:rPr lang="en-US" sz="1600" spc="-71" dirty="0" err="1">
                  <a:solidFill>
                    <a:srgbClr val="FFFFFF"/>
                  </a:solidFill>
                </a:rPr>
                <a:t>BitBucket</a:t>
              </a:r>
              <a:r>
                <a:rPr lang="en-US" sz="1600" spc="-71" dirty="0">
                  <a:solidFill>
                    <a:srgbClr val="FFFFFF"/>
                  </a:solidFill>
                </a:rPr>
                <a:t> </a:t>
              </a:r>
              <a:r>
                <a:rPr lang="en-US" sz="1600" spc="-71" dirty="0" err="1">
                  <a:solidFill>
                    <a:srgbClr val="FFFFFF"/>
                  </a:solidFill>
                </a:rPr>
                <a:t>etc</a:t>
              </a:r>
              <a:endParaRPr lang="en-US" sz="1600" spc="-71" dirty="0">
                <a:solidFill>
                  <a:srgbClr val="FFFFFF"/>
                </a:solidFill>
              </a:endParaRPr>
            </a:p>
            <a:p>
              <a:pPr marL="229912" indent="-229912" defTabSz="931669">
                <a:buFont typeface="Arial" pitchFamily="34" charset="0"/>
                <a:buChar char="•"/>
                <a:defRPr/>
              </a:pPr>
              <a:r>
                <a:rPr lang="en-US" sz="1600" spc="-71" dirty="0">
                  <a:solidFill>
                    <a:srgbClr val="FFFFFF"/>
                  </a:solidFill>
                </a:rPr>
                <a:t>Linux support</a:t>
              </a:r>
            </a:p>
          </p:txBody>
        </p:sp>
        <p:sp>
          <p:nvSpPr>
            <p:cNvPr id="3" name="Rectangle 2"/>
            <p:cNvSpPr/>
            <p:nvPr/>
          </p:nvSpPr>
          <p:spPr bwMode="auto">
            <a:xfrm>
              <a:off x="1065359" y="4155896"/>
              <a:ext cx="2743738" cy="1900814"/>
            </a:xfrm>
            <a:prstGeom prst="rect">
              <a:avLst/>
            </a:prstGeom>
            <a:solidFill>
              <a:schemeClr val="accent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6" rIns="0" bIns="47566" numCol="1" rtlCol="0" anchor="ctr" anchorCtr="0" compatLnSpc="1">
              <a:prstTxWarp prst="textNoShape">
                <a:avLst/>
              </a:prstTxWarp>
            </a:bodyPr>
            <a:lstStyle/>
            <a:p>
              <a:pPr algn="ctr" defTabSz="951032" fontAlgn="base">
                <a:spcBef>
                  <a:spcPct val="0"/>
                </a:spcBef>
                <a:spcAft>
                  <a:spcPct val="0"/>
                </a:spcAft>
              </a:pPr>
              <a:r>
                <a:rPr lang="en-US" sz="2000" dirty="0">
                  <a:gradFill>
                    <a:gsLst>
                      <a:gs pos="0">
                        <a:srgbClr val="FFFFFF"/>
                      </a:gs>
                      <a:gs pos="100000">
                        <a:srgbClr val="FFFFFF"/>
                      </a:gs>
                    </a:gsLst>
                    <a:lin ang="5400000" scaled="0"/>
                  </a:gradFill>
                </a:rPr>
                <a:t>Windows Azure technology in your datacenter</a:t>
              </a:r>
            </a:p>
          </p:txBody>
        </p:sp>
      </p:grpSp>
    </p:spTree>
    <p:extLst>
      <p:ext uri="{BB962C8B-B14F-4D97-AF65-F5344CB8AC3E}">
        <p14:creationId xmlns:p14="http://schemas.microsoft.com/office/powerpoint/2010/main" val="418503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150"/>
            <a:ext cx="12436475" cy="7857811"/>
          </a:xfrm>
          <a:prstGeom prst="rect">
            <a:avLst/>
          </a:prstGeom>
        </p:spPr>
      </p:pic>
    </p:spTree>
    <p:extLst>
      <p:ext uri="{BB962C8B-B14F-4D97-AF65-F5344CB8AC3E}">
        <p14:creationId xmlns:p14="http://schemas.microsoft.com/office/powerpoint/2010/main" val="81042869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5266"/>
            <a:ext cx="12436475" cy="8290982"/>
          </a:xfrm>
          <a:prstGeom prst="rect">
            <a:avLst/>
          </a:prstGeom>
        </p:spPr>
      </p:pic>
      <p:sp>
        <p:nvSpPr>
          <p:cNvPr id="7" name="Right Arrow 6"/>
          <p:cNvSpPr/>
          <p:nvPr/>
        </p:nvSpPr>
        <p:spPr bwMode="auto">
          <a:xfrm rot="863947" flipH="1">
            <a:off x="1946963" y="3003087"/>
            <a:ext cx="1944216" cy="1008112"/>
          </a:xfrm>
          <a:prstGeom prst="rightArrow">
            <a:avLst/>
          </a:prstGeom>
          <a:solidFill>
            <a:schemeClr val="accent1"/>
          </a:solidFill>
          <a:ln>
            <a:noFill/>
            <a:headEnd type="none" w="med" len="med"/>
            <a:tailEnd type="none" w="med" len="med"/>
          </a:ln>
          <a:effectLst>
            <a:innerShdw blurRad="63500" dist="50800" dir="135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Networking</a:t>
            </a:r>
            <a:endParaRPr lang="nl-NL"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ight Arrow 7"/>
          <p:cNvSpPr/>
          <p:nvPr/>
        </p:nvSpPr>
        <p:spPr bwMode="auto">
          <a:xfrm rot="20238274" flipH="1">
            <a:off x="8046861" y="1190567"/>
            <a:ext cx="2429233" cy="1008112"/>
          </a:xfrm>
          <a:prstGeom prst="rightArrow">
            <a:avLst/>
          </a:prstGeom>
          <a:solidFill>
            <a:schemeClr val="accent1"/>
          </a:solidFill>
          <a:ln>
            <a:noFill/>
            <a:headEnd type="none" w="med" len="med"/>
            <a:tailEnd type="none" w="med" len="med"/>
          </a:ln>
          <a:effectLst>
            <a:innerShdw blurRad="63500" dist="50800" dir="135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Security</a:t>
            </a:r>
            <a:endParaRPr lang="nl-NL"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ight Arrow 8"/>
          <p:cNvSpPr/>
          <p:nvPr/>
        </p:nvSpPr>
        <p:spPr bwMode="auto">
          <a:xfrm rot="20687179">
            <a:off x="1467049" y="4852372"/>
            <a:ext cx="2429233" cy="1008112"/>
          </a:xfrm>
          <a:prstGeom prst="rightArrow">
            <a:avLst/>
          </a:prstGeom>
          <a:solidFill>
            <a:schemeClr val="accent1"/>
          </a:solidFill>
          <a:ln>
            <a:noFill/>
            <a:headEnd type="none" w="med" len="med"/>
            <a:tailEnd type="none" w="med" len="med"/>
          </a:ln>
          <a:effectLst>
            <a:innerShdw blurRad="63500" dist="50800" dir="135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Windows</a:t>
            </a:r>
            <a:endParaRPr lang="nl-NL"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ight Arrow 9"/>
          <p:cNvSpPr/>
          <p:nvPr/>
        </p:nvSpPr>
        <p:spPr bwMode="auto">
          <a:xfrm rot="888631" flipH="1">
            <a:off x="5716733" y="5663208"/>
            <a:ext cx="2429233" cy="1008112"/>
          </a:xfrm>
          <a:prstGeom prst="rightArrow">
            <a:avLst/>
          </a:prstGeom>
          <a:solidFill>
            <a:schemeClr val="accent1"/>
          </a:solidFill>
          <a:ln>
            <a:noFill/>
            <a:headEnd type="none" w="med" len="med"/>
            <a:tailEnd type="none" w="med" len="med"/>
          </a:ln>
          <a:effectLst>
            <a:innerShdw blurRad="63500" dist="50800" dir="135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Development</a:t>
            </a:r>
            <a:endParaRPr lang="nl-NL"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92777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01314"/>
          </a:xfrm>
        </p:spPr>
        <p:txBody>
          <a:bodyPr/>
          <a:lstStyle/>
          <a:p>
            <a:r>
              <a:rPr lang="en-US" dirty="0" smtClean="0"/>
              <a:t> Windows Azure Pack</a:t>
            </a:r>
          </a:p>
          <a:p>
            <a:r>
              <a:rPr lang="en-US" dirty="0" smtClean="0"/>
              <a:t> Authentication</a:t>
            </a:r>
          </a:p>
          <a:p>
            <a:r>
              <a:rPr lang="en-US" dirty="0" smtClean="0"/>
              <a:t> Service Provider Foundation</a:t>
            </a:r>
          </a:p>
          <a:p>
            <a:r>
              <a:rPr lang="en-US" dirty="0" smtClean="0"/>
              <a:t> Network Virtualization</a:t>
            </a:r>
          </a:p>
          <a:p>
            <a:r>
              <a:rPr lang="en-US" dirty="0" smtClean="0"/>
              <a:t> Service Management Automation</a:t>
            </a:r>
          </a:p>
          <a:p>
            <a:r>
              <a:rPr lang="en-US" dirty="0" smtClean="0"/>
              <a:t> Remote Console</a:t>
            </a:r>
            <a:endParaRPr lang="nl-NL" dirty="0"/>
          </a:p>
          <a:p>
            <a:r>
              <a:rPr lang="en-US" dirty="0" smtClean="0"/>
              <a:t> Virtual Machines</a:t>
            </a:r>
          </a:p>
        </p:txBody>
      </p:sp>
      <p:sp>
        <p:nvSpPr>
          <p:cNvPr id="3" name="Title 2"/>
          <p:cNvSpPr>
            <a:spLocks noGrp="1"/>
          </p:cNvSpPr>
          <p:nvPr>
            <p:ph type="title"/>
          </p:nvPr>
        </p:nvSpPr>
        <p:spPr/>
        <p:txBody>
          <a:bodyPr/>
          <a:lstStyle/>
          <a:p>
            <a:r>
              <a:rPr lang="en-US" dirty="0" smtClean="0"/>
              <a:t>Choices &amp; Challenges</a:t>
            </a:r>
            <a:endParaRPr lang="nl-NL" dirty="0"/>
          </a:p>
        </p:txBody>
      </p:sp>
    </p:spTree>
    <p:extLst>
      <p:ext uri="{BB962C8B-B14F-4D97-AF65-F5344CB8AC3E}">
        <p14:creationId xmlns:p14="http://schemas.microsoft.com/office/powerpoint/2010/main" val="639038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Lessons Learned: </a:t>
            </a:r>
            <a:br>
              <a:rPr lang="en-US" sz="3600" dirty="0">
                <a:solidFill>
                  <a:schemeClr val="tx1"/>
                </a:solidFill>
              </a:rPr>
            </a:br>
            <a:r>
              <a:rPr lang="en-US" sz="1100" dirty="0">
                <a:solidFill>
                  <a:schemeClr val="tx1"/>
                </a:solidFill>
              </a:rPr>
              <a:t> </a:t>
            </a:r>
            <a:r>
              <a:rPr lang="en-US" sz="1050" dirty="0">
                <a:solidFill>
                  <a:schemeClr val="tx1"/>
                </a:solidFill>
              </a:rPr>
              <a:t> </a:t>
            </a:r>
            <a:r>
              <a:rPr lang="en-US" sz="900" dirty="0">
                <a:solidFill>
                  <a:schemeClr val="tx1"/>
                </a:solidFill>
              </a:rPr>
              <a:t> </a:t>
            </a:r>
            <a:r>
              <a:rPr lang="en-US" sz="3600" b="1" u="sng" dirty="0">
                <a:solidFill>
                  <a:schemeClr val="tx1"/>
                </a:solidFill>
              </a:rPr>
              <a:t/>
            </a:r>
            <a:br>
              <a:rPr lang="en-US" sz="3600" b="1" u="sng" dirty="0">
                <a:solidFill>
                  <a:schemeClr val="tx1"/>
                </a:solidFill>
              </a:rPr>
            </a:br>
            <a:r>
              <a:rPr lang="en-US" sz="3600" i="1" dirty="0">
                <a:solidFill>
                  <a:schemeClr val="tx1"/>
                </a:solidFill>
              </a:rPr>
              <a:t>Designing and Deploying Windows Azure </a:t>
            </a:r>
            <a:r>
              <a:rPr lang="en-US" sz="3600" i="1" dirty="0" smtClean="0">
                <a:solidFill>
                  <a:schemeClr val="tx1"/>
                </a:solidFill>
              </a:rPr>
              <a:t>Pack </a:t>
            </a:r>
            <a:br>
              <a:rPr lang="en-US" sz="3600" i="1" dirty="0" smtClean="0">
                <a:solidFill>
                  <a:schemeClr val="tx1"/>
                </a:solidFill>
              </a:rPr>
            </a:br>
            <a:r>
              <a:rPr lang="en-US" sz="3600" i="1" dirty="0" smtClean="0">
                <a:solidFill>
                  <a:schemeClr val="tx1"/>
                </a:solidFill>
              </a:rPr>
              <a:t>in </a:t>
            </a:r>
            <a:r>
              <a:rPr lang="en-US" sz="3600" i="1" dirty="0">
                <a:solidFill>
                  <a:schemeClr val="tx1"/>
                </a:solidFill>
              </a:rPr>
              <a:t>the Real-World</a:t>
            </a:r>
            <a:endParaRPr lang="en-US" sz="3600" dirty="0"/>
          </a:p>
        </p:txBody>
      </p:sp>
      <p:sp>
        <p:nvSpPr>
          <p:cNvPr id="3" name="Text Placeholder 2"/>
          <p:cNvSpPr>
            <a:spLocks noGrp="1"/>
          </p:cNvSpPr>
          <p:nvPr>
            <p:ph type="body" sz="quarter" idx="14"/>
          </p:nvPr>
        </p:nvSpPr>
        <p:spPr>
          <a:xfrm>
            <a:off x="274638" y="4649390"/>
            <a:ext cx="6400800" cy="1554478"/>
          </a:xfrm>
        </p:spPr>
        <p:txBody>
          <a:bodyPr/>
          <a:lstStyle/>
          <a:p>
            <a:r>
              <a:rPr lang="en-US" dirty="0">
                <a:solidFill>
                  <a:srgbClr val="00BCF2"/>
                </a:solidFill>
              </a:rPr>
              <a:t>Bradley </a:t>
            </a:r>
            <a:r>
              <a:rPr lang="en-US" dirty="0" err="1">
                <a:solidFill>
                  <a:srgbClr val="00BCF2"/>
                </a:solidFill>
              </a:rPr>
              <a:t>Bartz</a:t>
            </a:r>
            <a:r>
              <a:rPr lang="en-US" dirty="0">
                <a:solidFill>
                  <a:srgbClr val="00BCF2"/>
                </a:solidFill>
              </a:rPr>
              <a:t> &amp; Marc van </a:t>
            </a:r>
            <a:r>
              <a:rPr lang="en-US" dirty="0" err="1">
                <a:solidFill>
                  <a:srgbClr val="00BCF2"/>
                </a:solidFill>
              </a:rPr>
              <a:t>Eijk</a:t>
            </a:r>
            <a:endParaRPr lang="en-US" dirty="0">
              <a:solidFill>
                <a:srgbClr val="00BCF2"/>
              </a:solidFill>
            </a:endParaRPr>
          </a:p>
        </p:txBody>
      </p:sp>
      <p:sp>
        <p:nvSpPr>
          <p:cNvPr id="8" name="Text Placeholder 7"/>
          <p:cNvSpPr>
            <a:spLocks noGrp="1"/>
          </p:cNvSpPr>
          <p:nvPr>
            <p:ph type="body" sz="quarter" idx="15"/>
          </p:nvPr>
        </p:nvSpPr>
        <p:spPr/>
        <p:txBody>
          <a:bodyPr/>
          <a:lstStyle/>
          <a:p>
            <a:r>
              <a:rPr lang="en-US" dirty="0" smtClean="0"/>
              <a:t>DCIM-B317</a:t>
            </a:r>
            <a:endParaRPr lang="en-US" dirty="0"/>
          </a:p>
        </p:txBody>
      </p:sp>
    </p:spTree>
    <p:extLst>
      <p:ext uri="{BB962C8B-B14F-4D97-AF65-F5344CB8AC3E}">
        <p14:creationId xmlns:p14="http://schemas.microsoft.com/office/powerpoint/2010/main" val="195912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7" y="1947814"/>
            <a:ext cx="3810592" cy="4297660"/>
          </a:xfrm>
          <a:prstGeom prst="rect">
            <a:avLst/>
          </a:prstGeom>
        </p:spPr>
      </p:pic>
      <p:sp>
        <p:nvSpPr>
          <p:cNvPr id="8" name="Rectangle 7"/>
          <p:cNvSpPr/>
          <p:nvPr/>
        </p:nvSpPr>
        <p:spPr bwMode="auto">
          <a:xfrm>
            <a:off x="889645" y="3137222"/>
            <a:ext cx="2088232" cy="187220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p:nvPr/>
        </p:nvCxnSpPr>
        <p:spPr>
          <a:xfrm flipV="1">
            <a:off x="889645" y="442994"/>
            <a:ext cx="4032448" cy="2694228"/>
          </a:xfrm>
          <a:prstGeom prst="line">
            <a:avLst/>
          </a:prstGeom>
          <a:ln>
            <a:solidFill>
              <a:srgbClr val="FF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9645" y="5009430"/>
            <a:ext cx="4032448" cy="1206112"/>
          </a:xfrm>
          <a:prstGeom prst="line">
            <a:avLst/>
          </a:prstGeom>
          <a:ln>
            <a:solidFill>
              <a:srgbClr val="FF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77877" y="442994"/>
            <a:ext cx="9093000" cy="2694228"/>
          </a:xfrm>
          <a:prstGeom prst="line">
            <a:avLst/>
          </a:prstGeom>
          <a:ln>
            <a:solidFill>
              <a:srgbClr val="FF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77877" y="5009430"/>
            <a:ext cx="9093000" cy="1206112"/>
          </a:xfrm>
          <a:prstGeom prst="line">
            <a:avLst/>
          </a:prstGeom>
          <a:ln>
            <a:solidFill>
              <a:srgbClr val="FF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093" y="442994"/>
            <a:ext cx="7148784" cy="5772548"/>
          </a:xfrm>
          <a:prstGeom prst="rect">
            <a:avLst/>
          </a:prstGeom>
        </p:spPr>
      </p:pic>
      <p:sp>
        <p:nvSpPr>
          <p:cNvPr id="6" name="Title 5"/>
          <p:cNvSpPr>
            <a:spLocks noGrp="1"/>
          </p:cNvSpPr>
          <p:nvPr>
            <p:ph type="title"/>
          </p:nvPr>
        </p:nvSpPr>
        <p:spPr/>
        <p:txBody>
          <a:bodyPr/>
          <a:lstStyle/>
          <a:p>
            <a:r>
              <a:rPr lang="en-US" dirty="0" err="1" smtClean="0"/>
              <a:t>Januari</a:t>
            </a:r>
            <a:r>
              <a:rPr lang="en-US" dirty="0" smtClean="0"/>
              <a:t> 15, 2013</a:t>
            </a:r>
            <a:endParaRPr lang="nl-NL" dirty="0"/>
          </a:p>
        </p:txBody>
      </p:sp>
      <p:sp>
        <p:nvSpPr>
          <p:cNvPr id="17" name="Rectangle 16"/>
          <p:cNvSpPr/>
          <p:nvPr/>
        </p:nvSpPr>
        <p:spPr bwMode="auto">
          <a:xfrm>
            <a:off x="6663157" y="2563796"/>
            <a:ext cx="1067247" cy="588499"/>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69842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531302" y="2375391"/>
            <a:ext cx="4926137" cy="1552676"/>
            <a:chOff x="1531302" y="2375391"/>
            <a:chExt cx="4926137" cy="1552676"/>
          </a:xfrm>
        </p:grpSpPr>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4" name="Group 13"/>
          <p:cNvGrpSpPr/>
          <p:nvPr/>
        </p:nvGrpSpPr>
        <p:grpSpPr>
          <a:xfrm>
            <a:off x="1533274" y="2378492"/>
            <a:ext cx="4926137" cy="1552676"/>
            <a:chOff x="1533274" y="2378492"/>
            <a:chExt cx="4926137" cy="1552676"/>
          </a:xfrm>
        </p:grpSpPr>
        <p:sp>
          <p:nvSpPr>
            <p:cNvPr id="96" name="Rectangle 95"/>
            <p:cNvSpPr/>
            <p:nvPr/>
          </p:nvSpPr>
          <p:spPr bwMode="auto">
            <a:xfrm>
              <a:off x="1533274" y="238650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8" name="Rectangle 107"/>
            <p:cNvSpPr/>
            <p:nvPr/>
          </p:nvSpPr>
          <p:spPr bwMode="auto">
            <a:xfrm>
              <a:off x="3270867" y="2378492"/>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1" name="Rectangle 110"/>
            <p:cNvSpPr/>
            <p:nvPr/>
          </p:nvSpPr>
          <p:spPr bwMode="auto">
            <a:xfrm>
              <a:off x="5008461" y="2378492"/>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5011401" y="361880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sp>
        <p:nvSpPr>
          <p:cNvPr id="124" name="Rectangle 123"/>
          <p:cNvSpPr/>
          <p:nvPr/>
        </p:nvSpPr>
        <p:spPr bwMode="auto">
          <a:xfrm>
            <a:off x="2626" y="2069110"/>
            <a:ext cx="1181229" cy="2634410"/>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grpSp>
        <p:nvGrpSpPr>
          <p:cNvPr id="3" name="Group 2"/>
          <p:cNvGrpSpPr/>
          <p:nvPr/>
        </p:nvGrpSpPr>
        <p:grpSpPr>
          <a:xfrm>
            <a:off x="1534242" y="3623719"/>
            <a:ext cx="1448010" cy="660424"/>
            <a:chOff x="1534242" y="3623719"/>
            <a:chExt cx="1448010" cy="660424"/>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grpSp>
      <p:grpSp>
        <p:nvGrpSpPr>
          <p:cNvPr id="5" name="Group 4"/>
          <p:cNvGrpSpPr/>
          <p:nvPr/>
        </p:nvGrpSpPr>
        <p:grpSpPr>
          <a:xfrm>
            <a:off x="3271836" y="3615705"/>
            <a:ext cx="1448010" cy="660423"/>
            <a:chOff x="3271836" y="3615705"/>
            <a:chExt cx="1448010" cy="660423"/>
          </a:xfrm>
        </p:grpSpPr>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sp>
        <p:nvSpPr>
          <p:cNvPr id="2" name="Title 1"/>
          <p:cNvSpPr>
            <a:spLocks noGrp="1"/>
          </p:cNvSpPr>
          <p:nvPr>
            <p:ph type="title"/>
          </p:nvPr>
        </p:nvSpPr>
        <p:spPr>
          <a:xfrm>
            <a:off x="277144" y="313237"/>
            <a:ext cx="11889564" cy="917575"/>
          </a:xfrm>
        </p:spPr>
        <p:txBody>
          <a:bodyPr/>
          <a:lstStyle/>
          <a:p>
            <a:r>
              <a:rPr lang="en-US" dirty="0" smtClean="0"/>
              <a:t>Enterprise </a:t>
            </a:r>
            <a:r>
              <a:rPr lang="en-US" dirty="0" err="1"/>
              <a:t>O</a:t>
            </a:r>
            <a:r>
              <a:rPr lang="en-US" dirty="0" err="1" smtClean="0"/>
              <a:t>rganisation</a:t>
            </a:r>
            <a:endParaRPr lang="nl-NL" dirty="0"/>
          </a:p>
        </p:txBody>
      </p:sp>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38317" y="205710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cxnSp>
        <p:nvCxnSpPr>
          <p:cNvPr id="166" name="Rechte verbindingslijn 35"/>
          <p:cNvCxnSpPr/>
          <p:nvPr/>
        </p:nvCxnSpPr>
        <p:spPr>
          <a:xfrm flipV="1">
            <a:off x="6764552" y="3299376"/>
            <a:ext cx="0" cy="1285745"/>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7" name="Rechte verbindingslijn 35"/>
          <p:cNvCxnSpPr/>
          <p:nvPr/>
        </p:nvCxnSpPr>
        <p:spPr>
          <a:xfrm>
            <a:off x="6766740" y="4585120"/>
            <a:ext cx="5669735"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nl-NL" dirty="0" smtClean="0"/>
              <a:t>Service Provider</a:t>
            </a:r>
            <a:endParaRPr lang="nl-NL" dirty="0"/>
          </a:p>
        </p:txBody>
      </p:sp>
    </p:spTree>
    <p:extLst>
      <p:ext uri="{BB962C8B-B14F-4D97-AF65-F5344CB8AC3E}">
        <p14:creationId xmlns:p14="http://schemas.microsoft.com/office/powerpoint/2010/main" val="24246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50"/>
                                        <p:tgtEl>
                                          <p:spTgt spid="31"/>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wipe(up)">
                                      <p:cBhvr>
                                        <p:cTn id="11" dur="250"/>
                                        <p:tgtEl>
                                          <p:spTgt spid="16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wipe(left)">
                                      <p:cBhvr>
                                        <p:cTn id="15" dur="250"/>
                                        <p:tgtEl>
                                          <p:spTgt spid="167"/>
                                        </p:tgtEl>
                                      </p:cBhvr>
                                    </p:animEffect>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225"/>
                                        </p:tgtEl>
                                        <p:attrNameLst>
                                          <p:attrName>style.visibility</p:attrName>
                                        </p:attrNameLst>
                                      </p:cBhvr>
                                      <p:to>
                                        <p:strVal val="visible"/>
                                      </p:to>
                                    </p:set>
                                    <p:animEffect transition="in" filter="fade">
                                      <p:cBhvr>
                                        <p:cTn id="19" dur="500"/>
                                        <p:tgtEl>
                                          <p:spTgt spid="225"/>
                                        </p:tgtEl>
                                      </p:cBhvr>
                                    </p:animEffect>
                                    <p:anim calcmode="lin" valueType="num">
                                      <p:cBhvr>
                                        <p:cTn id="20" dur="500" fill="hold"/>
                                        <p:tgtEl>
                                          <p:spTgt spid="225"/>
                                        </p:tgtEl>
                                        <p:attrNameLst>
                                          <p:attrName>ppt_x</p:attrName>
                                        </p:attrNameLst>
                                      </p:cBhvr>
                                      <p:tavLst>
                                        <p:tav tm="0">
                                          <p:val>
                                            <p:strVal val="#ppt_x"/>
                                          </p:val>
                                        </p:tav>
                                        <p:tav tm="100000">
                                          <p:val>
                                            <p:strVal val="#ppt_x"/>
                                          </p:val>
                                        </p:tav>
                                      </p:tavLst>
                                    </p:anim>
                                    <p:anim calcmode="lin" valueType="num">
                                      <p:cBhvr>
                                        <p:cTn id="21" dur="500" fill="hold"/>
                                        <p:tgtEl>
                                          <p:spTgt spid="2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2"/>
                                        </p:tgtEl>
                                      </p:cBhvr>
                                    </p:animEffect>
                                    <p:anim calcmode="lin" valueType="num">
                                      <p:cBhvr>
                                        <p:cTn id="26" dur="1000"/>
                                        <p:tgtEl>
                                          <p:spTgt spid="2"/>
                                        </p:tgtEl>
                                        <p:attrNameLst>
                                          <p:attrName>ppt_x</p:attrName>
                                        </p:attrNameLst>
                                      </p:cBhvr>
                                      <p:tavLst>
                                        <p:tav tm="0">
                                          <p:val>
                                            <p:strVal val="ppt_x"/>
                                          </p:val>
                                        </p:tav>
                                        <p:tav tm="100000">
                                          <p:val>
                                            <p:strVal val="ppt_x"/>
                                          </p:val>
                                        </p:tav>
                                      </p:tavLst>
                                    </p:anim>
                                    <p:anim calcmode="lin" valueType="num">
                                      <p:cBhvr>
                                        <p:cTn id="27" dur="1000"/>
                                        <p:tgtEl>
                                          <p:spTgt spid="2"/>
                                        </p:tgtEl>
                                        <p:attrNameLst>
                                          <p:attrName>ppt_y</p:attrName>
                                        </p:attrNameLst>
                                      </p:cBhvr>
                                      <p:tavLst>
                                        <p:tav tm="0">
                                          <p:val>
                                            <p:strVal val="ppt_y"/>
                                          </p:val>
                                        </p:tav>
                                        <p:tav tm="100000">
                                          <p:val>
                                            <p:strVal val="ppt_y+.1"/>
                                          </p:val>
                                        </p:tav>
                                      </p:tavLst>
                                    </p:anim>
                                    <p:set>
                                      <p:cBhvr>
                                        <p:cTn id="28" dur="1" fill="hold">
                                          <p:stCondLst>
                                            <p:cond delay="999"/>
                                          </p:stCondLst>
                                        </p:cTn>
                                        <p:tgtEl>
                                          <p:spTgt spid="2"/>
                                        </p:tgtEl>
                                        <p:attrNameLst>
                                          <p:attrName>style.visibility</p:attrName>
                                        </p:attrNameLst>
                                      </p:cBhvr>
                                      <p:to>
                                        <p:strVal val="hidden"/>
                                      </p:to>
                                    </p:set>
                                  </p:childTnLst>
                                </p:cTn>
                              </p:par>
                              <p:par>
                                <p:cTn id="29" presetID="42" presetClass="entr" presetSubtype="0" fill="hold" grpId="0" nodeType="withEffect">
                                  <p:stCondLst>
                                    <p:cond delay="0"/>
                                  </p:stCondLst>
                                  <p:childTnLst>
                                    <p:set>
                                      <p:cBhvr>
                                        <p:cTn id="30" dur="1" fill="hold">
                                          <p:stCondLst>
                                            <p:cond delay="0"/>
                                          </p:stCondLst>
                                        </p:cTn>
                                        <p:tgtEl>
                                          <p:spTgt spid="192"/>
                                        </p:tgtEl>
                                        <p:attrNameLst>
                                          <p:attrName>style.visibility</p:attrName>
                                        </p:attrNameLst>
                                      </p:cBhvr>
                                      <p:to>
                                        <p:strVal val="visible"/>
                                      </p:to>
                                    </p:set>
                                    <p:animEffect transition="in" filter="fade">
                                      <p:cBhvr>
                                        <p:cTn id="31" dur="1000"/>
                                        <p:tgtEl>
                                          <p:spTgt spid="192"/>
                                        </p:tgtEl>
                                      </p:cBhvr>
                                    </p:animEffect>
                                    <p:anim calcmode="lin" valueType="num">
                                      <p:cBhvr>
                                        <p:cTn id="32" dur="1000" fill="hold"/>
                                        <p:tgtEl>
                                          <p:spTgt spid="192"/>
                                        </p:tgtEl>
                                        <p:attrNameLst>
                                          <p:attrName>ppt_x</p:attrName>
                                        </p:attrNameLst>
                                      </p:cBhvr>
                                      <p:tavLst>
                                        <p:tav tm="0">
                                          <p:val>
                                            <p:strVal val="#ppt_x"/>
                                          </p:val>
                                        </p:tav>
                                        <p:tav tm="100000">
                                          <p:val>
                                            <p:strVal val="#ppt_x"/>
                                          </p:val>
                                        </p:tav>
                                      </p:tavLst>
                                    </p:anim>
                                    <p:anim calcmode="lin" valueType="num">
                                      <p:cBhvr>
                                        <p:cTn id="33" dur="1000" fill="hold"/>
                                        <p:tgtEl>
                                          <p:spTgt spid="192"/>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64" presetClass="path" presetSubtype="0" accel="50000" decel="50000" fill="hold" nodeType="afterEffect">
                                  <p:stCondLst>
                                    <p:cond delay="0"/>
                                  </p:stCondLst>
                                  <p:childTnLst>
                                    <p:animMotion origin="layout" path="M 2.61935E-6 2.23332E-6 L -0.00153 -0.15978 " pathEditMode="relative" rAng="0" ptsTypes="AA">
                                      <p:cBhvr>
                                        <p:cTn id="36" dur="2000" fill="hold"/>
                                        <p:tgtEl>
                                          <p:spTgt spid="4"/>
                                        </p:tgtEl>
                                        <p:attrNameLst>
                                          <p:attrName>ppt_x</p:attrName>
                                          <p:attrName>ppt_y</p:attrName>
                                        </p:attrNameLst>
                                      </p:cBhvr>
                                      <p:rCtr x="-230" y="-7853"/>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1"/>
                                        </p:tgtEl>
                                        <p:attrNameLst>
                                          <p:attrName>style.visibility</p:attrName>
                                        </p:attrNameLst>
                                      </p:cBhvr>
                                      <p:to>
                                        <p:strVal val="visible"/>
                                      </p:to>
                                    </p:set>
                                    <p:animEffect transition="in" filter="fade">
                                      <p:cBhvr>
                                        <p:cTn id="44" dur="500"/>
                                        <p:tgtEl>
                                          <p:spTgt spid="171"/>
                                        </p:tgtEl>
                                      </p:cBhvr>
                                    </p:animEffect>
                                  </p:childTnLst>
                                </p:cTn>
                              </p:par>
                              <p:par>
                                <p:cTn id="45" presetID="10"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xit" presetSubtype="0" fill="hold" nodeType="withEffect">
                                  <p:stCondLst>
                                    <p:cond delay="0"/>
                                  </p:stCondLst>
                                  <p:childTnLst>
                                    <p:animEffect transition="out" filter="fade">
                                      <p:cBhvr>
                                        <p:cTn id="52" dur="500"/>
                                        <p:tgtEl>
                                          <p:spTgt spid="166"/>
                                        </p:tgtEl>
                                      </p:cBhvr>
                                    </p:animEffect>
                                    <p:set>
                                      <p:cBhvr>
                                        <p:cTn id="53" dur="1" fill="hold">
                                          <p:stCondLst>
                                            <p:cond delay="499"/>
                                          </p:stCondLst>
                                        </p:cTn>
                                        <p:tgtEl>
                                          <p:spTgt spid="16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7"/>
                                        </p:tgtEl>
                                      </p:cBhvr>
                                    </p:animEffect>
                                    <p:set>
                                      <p:cBhvr>
                                        <p:cTn id="56" dur="1" fill="hold">
                                          <p:stCondLst>
                                            <p:cond delay="499"/>
                                          </p:stCondLst>
                                        </p:cTn>
                                        <p:tgtEl>
                                          <p:spTgt spid="1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24"/>
                                        </p:tgtEl>
                                      </p:cBhvr>
                                    </p:animEffect>
                                    <p:set>
                                      <p:cBhvr>
                                        <p:cTn id="64" dur="1" fill="hold">
                                          <p:stCondLst>
                                            <p:cond delay="499"/>
                                          </p:stCondLst>
                                        </p:cTn>
                                        <p:tgtEl>
                                          <p:spTgt spid="12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fade">
                                      <p:cBhvr>
                                        <p:cTn id="67" dur="500"/>
                                        <p:tgtEl>
                                          <p:spTgt spid="18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225" grpId="0"/>
      <p:bldP spid="2" grpId="0"/>
      <p:bldP spid="171" grpId="0" animBg="1"/>
      <p:bldP spid="1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Azure Pack</a:t>
            </a:r>
            <a:endParaRPr lang="nl-NL" dirty="0"/>
          </a:p>
        </p:txBody>
      </p:sp>
    </p:spTree>
    <p:extLst>
      <p:ext uri="{BB962C8B-B14F-4D97-AF65-F5344CB8AC3E}">
        <p14:creationId xmlns:p14="http://schemas.microsoft.com/office/powerpoint/2010/main" val="182548028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 Azure Pack</a:t>
            </a:r>
            <a:endParaRPr lang="nl-NL" dirty="0"/>
          </a:p>
        </p:txBody>
      </p:sp>
      <p:sp>
        <p:nvSpPr>
          <p:cNvPr id="2" name="Text Placeholder 1"/>
          <p:cNvSpPr>
            <a:spLocks noGrp="1"/>
          </p:cNvSpPr>
          <p:nvPr>
            <p:ph type="body" sz="quarter" idx="11"/>
          </p:nvPr>
        </p:nvSpPr>
        <p:spPr>
          <a:xfrm>
            <a:off x="274639" y="1212849"/>
            <a:ext cx="11889564" cy="4124206"/>
          </a:xfrm>
        </p:spPr>
        <p:txBody>
          <a:bodyPr/>
          <a:lstStyle/>
          <a:p>
            <a:r>
              <a:rPr lang="en-US" dirty="0" smtClean="0"/>
              <a:t>How many components</a:t>
            </a:r>
            <a:r>
              <a:rPr lang="en-US" dirty="0"/>
              <a:t>?</a:t>
            </a:r>
            <a:endParaRPr lang="en-US" dirty="0" smtClean="0"/>
          </a:p>
          <a:p>
            <a:pPr marL="742950" indent="-742950">
              <a:buAutoNum type="alphaUcParenR"/>
            </a:pPr>
            <a:r>
              <a:rPr lang="en-US" dirty="0"/>
              <a:t>7</a:t>
            </a:r>
            <a:endParaRPr lang="en-US" dirty="0" smtClean="0"/>
          </a:p>
          <a:p>
            <a:pPr marL="742950" indent="-742950">
              <a:buAutoNum type="alphaUcParenR"/>
            </a:pPr>
            <a:r>
              <a:rPr lang="en-US" dirty="0" smtClean="0"/>
              <a:t>11</a:t>
            </a:r>
          </a:p>
          <a:p>
            <a:pPr marL="742950" indent="-742950">
              <a:buAutoNum type="alphaUcParenR"/>
            </a:pPr>
            <a:r>
              <a:rPr lang="en-US" dirty="0" smtClean="0"/>
              <a:t>13</a:t>
            </a:r>
          </a:p>
          <a:p>
            <a:pPr marL="742950" indent="-742950">
              <a:buAutoNum type="alphaUcParenR"/>
            </a:pPr>
            <a:r>
              <a:rPr lang="en-US" dirty="0" smtClean="0"/>
              <a:t>14</a:t>
            </a:r>
          </a:p>
          <a:p>
            <a:endParaRPr lang="en-US" dirty="0"/>
          </a:p>
        </p:txBody>
      </p:sp>
    </p:spTree>
    <p:extLst>
      <p:ext uri="{BB962C8B-B14F-4D97-AF65-F5344CB8AC3E}">
        <p14:creationId xmlns:p14="http://schemas.microsoft.com/office/powerpoint/2010/main" val="880082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2">
                                            <p:txEl>
                                              <p:pRg st="3" end="3"/>
                                            </p:txEl>
                                          </p:spTgt>
                                        </p:tgtEl>
                                        <p:attrNameLst>
                                          <p:attrName>style.color</p:attrName>
                                        </p:attrNameLst>
                                      </p:cBhvr>
                                      <p:to>
                                        <a:srgbClr val="FFC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 fill="hold"/>
                                        <p:tgtEl>
                                          <p:spTgt spid="2">
                                            <p:txEl>
                                              <p:pRg st="4" end="4"/>
                                            </p:txEl>
                                          </p:spTgt>
                                        </p:tgtEl>
                                        <p:attrNameLst>
                                          <p:attrName>style.color</p:attrName>
                                        </p:attrNameLst>
                                      </p:cBhvr>
                                      <p:to>
                                        <a:srgbClr val="FFC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0" y="0"/>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7" name="Rectangle 166"/>
          <p:cNvSpPr/>
          <p:nvPr/>
        </p:nvSpPr>
        <p:spPr bwMode="auto">
          <a:xfrm>
            <a:off x="1183855" y="3299376"/>
            <a:ext cx="1512684" cy="1278006"/>
          </a:xfrm>
          <a:prstGeom prst="rect">
            <a:avLst/>
          </a:prstGeom>
          <a:solidFill>
            <a:srgbClr val="34103D"/>
          </a:solidFill>
          <a:ln>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DMZ Subnet</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Privileged Services </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172.20.1.0/24</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1183855" y="2057194"/>
            <a:ext cx="1512684" cy="1249919"/>
          </a:xfrm>
          <a:prstGeom prst="rect">
            <a:avLst/>
          </a:prstGeom>
          <a:solidFill>
            <a:srgbClr val="4E195C"/>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DMZ Subnet</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Internet Facing</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172.21.1.0/24</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Windows Azure Pack</a:t>
            </a:r>
            <a:endParaRPr lang="nl-NL" dirty="0"/>
          </a:p>
        </p:txBody>
      </p:sp>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cxnSp>
        <p:nvCxnSpPr>
          <p:cNvPr id="123" name="Straight Arrow Connector 122"/>
          <p:cNvCxnSpPr>
            <a:stCxn id="187" idx="1"/>
            <a:endCxn id="182" idx="0"/>
          </p:cNvCxnSpPr>
          <p:nvPr/>
        </p:nvCxnSpPr>
        <p:spPr>
          <a:xfrm flipH="1">
            <a:off x="3990896" y="1613560"/>
            <a:ext cx="3279798" cy="281494"/>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82" idx="0"/>
            <a:endCxn id="158" idx="0"/>
          </p:cNvCxnSpPr>
          <p:nvPr/>
        </p:nvCxnSpPr>
        <p:spPr>
          <a:xfrm>
            <a:off x="3990896" y="1895054"/>
            <a:ext cx="2004" cy="480337"/>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8" idx="1"/>
            <a:endCxn id="171" idx="2"/>
          </p:cNvCxnSpPr>
          <p:nvPr/>
        </p:nvCxnSpPr>
        <p:spPr>
          <a:xfrm flipH="1" flipV="1">
            <a:off x="3992900" y="4742781"/>
            <a:ext cx="3306526" cy="700195"/>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71" idx="0"/>
            <a:endCxn id="165" idx="1"/>
          </p:cNvCxnSpPr>
          <p:nvPr/>
        </p:nvCxnSpPr>
        <p:spPr>
          <a:xfrm flipV="1">
            <a:off x="3992900" y="3771886"/>
            <a:ext cx="1016529" cy="658533"/>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71" idx="2"/>
            <a:endCxn id="171" idx="0"/>
          </p:cNvCxnSpPr>
          <p:nvPr/>
        </p:nvCxnSpPr>
        <p:spPr>
          <a:xfrm flipV="1">
            <a:off x="3992900" y="4430419"/>
            <a:ext cx="0" cy="312362"/>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193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wipe(right)">
                                      <p:cBhvr>
                                        <p:cTn id="22" dur="250"/>
                                        <p:tgtEl>
                                          <p:spTgt spid="123"/>
                                        </p:tgtEl>
                                      </p:cBhvr>
                                    </p:animEffect>
                                  </p:childTnLst>
                                </p:cTn>
                              </p:par>
                            </p:childTnLst>
                          </p:cTn>
                        </p:par>
                        <p:par>
                          <p:cTn id="23" fill="hold">
                            <p:stCondLst>
                              <p:cond delay="250"/>
                            </p:stCondLst>
                            <p:childTnLst>
                              <p:par>
                                <p:cTn id="24" presetID="22" presetClass="entr" presetSubtype="1" fill="hold" nodeType="after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wipe(up)">
                                      <p:cBhvr>
                                        <p:cTn id="26" dur="25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animEffect transition="in" filter="wipe(right)">
                                      <p:cBhvr>
                                        <p:cTn id="31" dur="250"/>
                                        <p:tgtEl>
                                          <p:spTgt spid="137"/>
                                        </p:tgtEl>
                                      </p:cBhvr>
                                    </p:animEffect>
                                  </p:childTnLst>
                                </p:cTn>
                              </p:par>
                            </p:childTnLst>
                          </p:cTn>
                        </p:par>
                        <p:par>
                          <p:cTn id="32" fill="hold">
                            <p:stCondLst>
                              <p:cond delay="250"/>
                            </p:stCondLst>
                            <p:childTnLst>
                              <p:par>
                                <p:cTn id="33" presetID="22" presetClass="entr" presetSubtype="4" fill="hold" nodeType="after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wipe(down)">
                                      <p:cBhvr>
                                        <p:cTn id="35" dur="250"/>
                                        <p:tgtEl>
                                          <p:spTgt spid="166"/>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wipe(left)">
                                      <p:cBhvr>
                                        <p:cTn id="39" dur="2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7"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Windows Azure Pack</a:t>
            </a:r>
            <a:endParaRPr lang="nl-NL" dirty="0"/>
          </a:p>
        </p:txBody>
      </p:sp>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cxnSp>
        <p:nvCxnSpPr>
          <p:cNvPr id="8" name="Straight Arrow Connector 7"/>
          <p:cNvCxnSpPr>
            <a:stCxn id="7" idx="1"/>
            <a:endCxn id="165" idx="3"/>
          </p:cNvCxnSpPr>
          <p:nvPr/>
        </p:nvCxnSpPr>
        <p:spPr>
          <a:xfrm flipH="1">
            <a:off x="6457439" y="2992378"/>
            <a:ext cx="1761728" cy="779508"/>
          </a:xfrm>
          <a:prstGeom prst="straightConnector1">
            <a:avLst/>
          </a:prstGeom>
          <a:ln>
            <a:solidFill>
              <a:schemeClr val="tx1"/>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auto">
          <a:xfrm>
            <a:off x="8219167" y="1814256"/>
            <a:ext cx="4119750" cy="2356243"/>
          </a:xfrm>
          <a:prstGeom prst="rect">
            <a:avLst/>
          </a:prstGeom>
          <a:solidFill>
            <a:srgbClr val="00132E"/>
          </a:solidFill>
          <a:ln>
            <a:solidFill>
              <a:schemeClr val="tx1"/>
            </a:solidFill>
            <a:prstDash val="sysDash"/>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8405471" y="1985094"/>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Admin Site</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8405471" y="2411466"/>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Admin </a:t>
            </a:r>
            <a:r>
              <a:rPr lang="en-US" sz="1250" dirty="0" err="1" smtClean="0">
                <a:gradFill>
                  <a:gsLst>
                    <a:gs pos="0">
                      <a:srgbClr val="FFFFFF"/>
                    </a:gs>
                    <a:gs pos="100000">
                      <a:srgbClr val="FFFFFF"/>
                    </a:gs>
                  </a:gsLst>
                  <a:lin ang="5400000" scaled="0"/>
                </a:gradFill>
                <a:ea typeface="Segoe UI" pitchFamily="34" charset="0"/>
                <a:cs typeface="Segoe UI" pitchFamily="34" charset="0"/>
              </a:rPr>
              <a:t>Auth</a:t>
            </a:r>
            <a:r>
              <a:rPr lang="en-US" sz="1250" dirty="0" smtClean="0">
                <a:gradFill>
                  <a:gsLst>
                    <a:gs pos="0">
                      <a:srgbClr val="FFFFFF"/>
                    </a:gs>
                    <a:gs pos="100000">
                      <a:srgbClr val="FFFFFF"/>
                    </a:gs>
                  </a:gsLst>
                  <a:lin ang="5400000" scaled="0"/>
                </a:gradFill>
                <a:ea typeface="Segoe UI" pitchFamily="34" charset="0"/>
                <a:cs typeface="Segoe UI" pitchFamily="34" charset="0"/>
              </a:rPr>
              <a:t> Site</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4" name="Rectangle 193"/>
          <p:cNvSpPr/>
          <p:nvPr/>
        </p:nvSpPr>
        <p:spPr bwMode="auto">
          <a:xfrm>
            <a:off x="8397190" y="2843245"/>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Admin API</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7" name="Rectangle 206"/>
          <p:cNvSpPr/>
          <p:nvPr/>
        </p:nvSpPr>
        <p:spPr bwMode="auto">
          <a:xfrm>
            <a:off x="8397190" y="3269617"/>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API</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8" name="Rectangle 207"/>
          <p:cNvSpPr/>
          <p:nvPr/>
        </p:nvSpPr>
        <p:spPr bwMode="auto">
          <a:xfrm>
            <a:off x="10350378" y="3269617"/>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PowerShell API</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8390750" y="3700481"/>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BPA</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10343938" y="3700481"/>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Portal &amp; API Express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8214750" y="4378550"/>
            <a:ext cx="4119750" cy="1062928"/>
          </a:xfrm>
          <a:prstGeom prst="rect">
            <a:avLst/>
          </a:prstGeom>
          <a:solidFill>
            <a:srgbClr val="00132E"/>
          </a:solidFill>
          <a:ln>
            <a:solidFill>
              <a:schemeClr val="tx1"/>
            </a:solidFill>
            <a:prstDash val="sysDash"/>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8390750" y="4546617"/>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 Server Ext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10343938" y="4546617"/>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MySQL Ext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8385190" y="4961238"/>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Websites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4" name="Rectangle 223"/>
          <p:cNvSpPr/>
          <p:nvPr/>
        </p:nvSpPr>
        <p:spPr bwMode="auto">
          <a:xfrm>
            <a:off x="10338378" y="4961238"/>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Service Bus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6" name="Rectangle 165"/>
          <p:cNvSpPr/>
          <p:nvPr/>
        </p:nvSpPr>
        <p:spPr bwMode="auto">
          <a:xfrm>
            <a:off x="815196" y="1250260"/>
            <a:ext cx="2119211" cy="1105118"/>
          </a:xfrm>
          <a:prstGeom prst="rect">
            <a:avLst/>
          </a:prstGeom>
          <a:solidFill>
            <a:srgbClr val="00132E"/>
          </a:solidFill>
          <a:ln>
            <a:solidFill>
              <a:schemeClr val="tx1"/>
            </a:solidFill>
            <a:prstDash val="sysDash"/>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 name="Straight Arrow Connector 5"/>
          <p:cNvCxnSpPr>
            <a:endCxn id="158" idx="1"/>
          </p:cNvCxnSpPr>
          <p:nvPr/>
        </p:nvCxnSpPr>
        <p:spPr>
          <a:xfrm>
            <a:off x="2934407" y="2355378"/>
            <a:ext cx="334488" cy="176194"/>
          </a:xfrm>
          <a:prstGeom prst="straightConnector1">
            <a:avLst/>
          </a:prstGeom>
          <a:ln>
            <a:solidFill>
              <a:schemeClr val="tx1"/>
            </a:solidFill>
            <a:prstDash val="sysDash"/>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auto">
          <a:xfrm>
            <a:off x="979832" y="1406560"/>
            <a:ext cx="1789938" cy="312362"/>
          </a:xfrm>
          <a:prstGeom prst="rect">
            <a:avLst/>
          </a:prstGeom>
          <a:solidFill>
            <a:srgbClr val="4E195C"/>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Site</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10358659" y="1985094"/>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Site</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189"/>
          <p:cNvSpPr/>
          <p:nvPr/>
        </p:nvSpPr>
        <p:spPr bwMode="auto">
          <a:xfrm>
            <a:off x="10358659" y="2411466"/>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a:t>
            </a:r>
            <a:r>
              <a:rPr lang="en-US" sz="1250" dirty="0" err="1" smtClean="0">
                <a:gradFill>
                  <a:gsLst>
                    <a:gs pos="0">
                      <a:srgbClr val="FFFFFF"/>
                    </a:gs>
                    <a:gs pos="100000">
                      <a:srgbClr val="FFFFFF"/>
                    </a:gs>
                  </a:gsLst>
                  <a:lin ang="5400000" scaled="0"/>
                </a:gradFill>
                <a:ea typeface="Segoe UI" pitchFamily="34" charset="0"/>
                <a:cs typeface="Segoe UI" pitchFamily="34" charset="0"/>
              </a:rPr>
              <a:t>Auth</a:t>
            </a:r>
            <a:r>
              <a:rPr lang="en-US" sz="1250" dirty="0" smtClean="0">
                <a:gradFill>
                  <a:gsLst>
                    <a:gs pos="0">
                      <a:srgbClr val="FFFFFF"/>
                    </a:gs>
                    <a:gs pos="100000">
                      <a:srgbClr val="FFFFFF"/>
                    </a:gs>
                  </a:gsLst>
                  <a:lin ang="5400000" scaled="0"/>
                </a:gradFill>
                <a:ea typeface="Segoe UI" pitchFamily="34" charset="0"/>
                <a:cs typeface="Segoe UI" pitchFamily="34" charset="0"/>
              </a:rPr>
              <a:t> site</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6" name="Rectangle 195"/>
          <p:cNvSpPr/>
          <p:nvPr/>
        </p:nvSpPr>
        <p:spPr bwMode="auto">
          <a:xfrm>
            <a:off x="979832" y="1843183"/>
            <a:ext cx="1789938" cy="312362"/>
          </a:xfrm>
          <a:prstGeom prst="rect">
            <a:avLst/>
          </a:prstGeom>
          <a:solidFill>
            <a:srgbClr val="4E195C"/>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Public API</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5" name="Rectangle 194"/>
          <p:cNvSpPr/>
          <p:nvPr/>
        </p:nvSpPr>
        <p:spPr bwMode="auto">
          <a:xfrm>
            <a:off x="10350378" y="2843245"/>
            <a:ext cx="1789938"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Tenant Public API</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41439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500"/>
                                        <p:tgtEl>
                                          <p:spTgt spid="1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9"/>
                                        </p:tgtEl>
                                        <p:attrNameLst>
                                          <p:attrName>style.visibility</p:attrName>
                                        </p:attrNameLst>
                                      </p:cBhvr>
                                      <p:to>
                                        <p:strVal val="visible"/>
                                      </p:to>
                                    </p:set>
                                    <p:animEffect transition="in" filter="fade">
                                      <p:cBhvr>
                                        <p:cTn id="21" dur="500"/>
                                        <p:tgtEl>
                                          <p:spTgt spid="1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0"/>
                                        </p:tgtEl>
                                        <p:attrNameLst>
                                          <p:attrName>style.visibility</p:attrName>
                                        </p:attrNameLst>
                                      </p:cBhvr>
                                      <p:to>
                                        <p:strVal val="visible"/>
                                      </p:to>
                                    </p:set>
                                    <p:animEffect transition="in" filter="fade">
                                      <p:cBhvr>
                                        <p:cTn id="24" dur="500"/>
                                        <p:tgtEl>
                                          <p:spTgt spid="1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4"/>
                                        </p:tgtEl>
                                        <p:attrNameLst>
                                          <p:attrName>style.visibility</p:attrName>
                                        </p:attrNameLst>
                                      </p:cBhvr>
                                      <p:to>
                                        <p:strVal val="visible"/>
                                      </p:to>
                                    </p:set>
                                    <p:animEffect transition="in" filter="fade">
                                      <p:cBhvr>
                                        <p:cTn id="29" dur="500"/>
                                        <p:tgtEl>
                                          <p:spTgt spid="19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fade">
                                      <p:cBhvr>
                                        <p:cTn id="35" dur="500"/>
                                        <p:tgtEl>
                                          <p:spTgt spid="20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8"/>
                                        </p:tgtEl>
                                        <p:attrNameLst>
                                          <p:attrName>style.visibility</p:attrName>
                                        </p:attrNameLst>
                                      </p:cBhvr>
                                      <p:to>
                                        <p:strVal val="visible"/>
                                      </p:to>
                                    </p:set>
                                    <p:animEffect transition="in" filter="fade">
                                      <p:cBhvr>
                                        <p:cTn id="38" dur="500"/>
                                        <p:tgtEl>
                                          <p:spTgt spid="20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0"/>
                                        </p:tgtEl>
                                        <p:attrNameLst>
                                          <p:attrName>style.visibility</p:attrName>
                                        </p:attrNameLst>
                                      </p:cBhvr>
                                      <p:to>
                                        <p:strVal val="visible"/>
                                      </p:to>
                                    </p:set>
                                    <p:animEffect transition="in" filter="fade">
                                      <p:cBhvr>
                                        <p:cTn id="43" dur="500"/>
                                        <p:tgtEl>
                                          <p:spTgt spid="2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1"/>
                                        </p:tgtEl>
                                        <p:attrNameLst>
                                          <p:attrName>style.visibility</p:attrName>
                                        </p:attrNameLst>
                                      </p:cBhvr>
                                      <p:to>
                                        <p:strVal val="visible"/>
                                      </p:to>
                                    </p:set>
                                    <p:animEffect transition="in" filter="fade">
                                      <p:cBhvr>
                                        <p:cTn id="46" dur="500"/>
                                        <p:tgtEl>
                                          <p:spTgt spid="2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3"/>
                                        </p:tgtEl>
                                        <p:attrNameLst>
                                          <p:attrName>style.visibility</p:attrName>
                                        </p:attrNameLst>
                                      </p:cBhvr>
                                      <p:to>
                                        <p:strVal val="visible"/>
                                      </p:to>
                                    </p:set>
                                    <p:animEffect transition="in" filter="fade">
                                      <p:cBhvr>
                                        <p:cTn id="51" dur="500"/>
                                        <p:tgtEl>
                                          <p:spTgt spid="2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4"/>
                                        </p:tgtEl>
                                        <p:attrNameLst>
                                          <p:attrName>style.visibility</p:attrName>
                                        </p:attrNameLst>
                                      </p:cBhvr>
                                      <p:to>
                                        <p:strVal val="visible"/>
                                      </p:to>
                                    </p:set>
                                    <p:animEffect transition="in" filter="fade">
                                      <p:cBhvr>
                                        <p:cTn id="54" dur="500"/>
                                        <p:tgtEl>
                                          <p:spTgt spid="2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3"/>
                                        </p:tgtEl>
                                        <p:attrNameLst>
                                          <p:attrName>style.visibility</p:attrName>
                                        </p:attrNameLst>
                                      </p:cBhvr>
                                      <p:to>
                                        <p:strVal val="visible"/>
                                      </p:to>
                                    </p:set>
                                    <p:animEffect transition="in" filter="fade">
                                      <p:cBhvr>
                                        <p:cTn id="57" dur="500"/>
                                        <p:tgtEl>
                                          <p:spTgt spid="2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4"/>
                                        </p:tgtEl>
                                        <p:attrNameLst>
                                          <p:attrName>style.visibility</p:attrName>
                                        </p:attrNameLst>
                                      </p:cBhvr>
                                      <p:to>
                                        <p:strVal val="visible"/>
                                      </p:to>
                                    </p:set>
                                    <p:animEffect transition="in" filter="fade">
                                      <p:cBhvr>
                                        <p:cTn id="60" dur="500"/>
                                        <p:tgtEl>
                                          <p:spTgt spid="22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11"/>
                                        </p:tgtEl>
                                        <p:attrNameLst>
                                          <p:attrName>fillcolor</p:attrName>
                                        </p:attrNameLst>
                                      </p:cBhvr>
                                      <p:to>
                                        <a:schemeClr val="accent2"/>
                                      </p:to>
                                    </p:animClr>
                                    <p:set>
                                      <p:cBhvr>
                                        <p:cTn id="65" dur="250" fill="hold"/>
                                        <p:tgtEl>
                                          <p:spTgt spid="211"/>
                                        </p:tgtEl>
                                        <p:attrNameLst>
                                          <p:attrName>fill.type</p:attrName>
                                        </p:attrNameLst>
                                      </p:cBhvr>
                                      <p:to>
                                        <p:strVal val="solid"/>
                                      </p:to>
                                    </p:set>
                                    <p:set>
                                      <p:cBhvr>
                                        <p:cTn id="66" dur="250" fill="hold"/>
                                        <p:tgtEl>
                                          <p:spTgt spid="211"/>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11"/>
                                        </p:tgtEl>
                                      </p:cBhvr>
                                    </p:animEffect>
                                    <p:anim calcmode="lin" valueType="num">
                                      <p:cBhvr>
                                        <p:cTn id="71" dur="1000"/>
                                        <p:tgtEl>
                                          <p:spTgt spid="211"/>
                                        </p:tgtEl>
                                        <p:attrNameLst>
                                          <p:attrName>ppt_x</p:attrName>
                                        </p:attrNameLst>
                                      </p:cBhvr>
                                      <p:tavLst>
                                        <p:tav tm="0">
                                          <p:val>
                                            <p:strVal val="ppt_x"/>
                                          </p:val>
                                        </p:tav>
                                        <p:tav tm="100000">
                                          <p:val>
                                            <p:strVal val="ppt_x"/>
                                          </p:val>
                                        </p:tav>
                                      </p:tavLst>
                                    </p:anim>
                                    <p:anim calcmode="lin" valueType="num">
                                      <p:cBhvr>
                                        <p:cTn id="72" dur="1000"/>
                                        <p:tgtEl>
                                          <p:spTgt spid="211"/>
                                        </p:tgtEl>
                                        <p:attrNameLst>
                                          <p:attrName>ppt_y</p:attrName>
                                        </p:attrNameLst>
                                      </p:cBhvr>
                                      <p:tavLst>
                                        <p:tav tm="0">
                                          <p:val>
                                            <p:strVal val="ppt_y"/>
                                          </p:val>
                                        </p:tav>
                                        <p:tav tm="100000">
                                          <p:val>
                                            <p:strVal val="ppt_y+.1"/>
                                          </p:val>
                                        </p:tav>
                                      </p:tavLst>
                                    </p:anim>
                                    <p:set>
                                      <p:cBhvr>
                                        <p:cTn id="73" dur="1" fill="hold">
                                          <p:stCondLst>
                                            <p:cond delay="999"/>
                                          </p:stCondLst>
                                        </p:cTn>
                                        <p:tgtEl>
                                          <p:spTgt spid="211"/>
                                        </p:tgtEl>
                                        <p:attrNameLst>
                                          <p:attrName>style.visibility</p:attrName>
                                        </p:attrNameLst>
                                      </p:cBhvr>
                                      <p:to>
                                        <p:strVal val="hidden"/>
                                      </p:to>
                                    </p:set>
                                  </p:childTnLst>
                                </p:cTn>
                              </p:par>
                            </p:childTnLst>
                          </p:cTn>
                        </p:par>
                        <p:par>
                          <p:cTn id="74" fill="hold">
                            <p:stCondLst>
                              <p:cond delay="1000"/>
                            </p:stCondLst>
                            <p:childTnLst>
                              <p:par>
                                <p:cTn id="75" presetID="1" presetClass="emph" presetSubtype="2" fill="hold" nodeType="afterEffect">
                                  <p:stCondLst>
                                    <p:cond delay="0"/>
                                  </p:stCondLst>
                                  <p:childTnLst>
                                    <p:animClr clrSpc="rgb" dir="cw">
                                      <p:cBhvr>
                                        <p:cTn id="76" dur="250" fill="hold"/>
                                        <p:tgtEl>
                                          <p:spTgt spid="137"/>
                                        </p:tgtEl>
                                        <p:attrNameLst>
                                          <p:attrName>fillcolor</p:attrName>
                                        </p:attrNameLst>
                                      </p:cBhvr>
                                      <p:to>
                                        <a:schemeClr val="accent2"/>
                                      </p:to>
                                    </p:animClr>
                                    <p:set>
                                      <p:cBhvr>
                                        <p:cTn id="77" dur="250" fill="hold"/>
                                        <p:tgtEl>
                                          <p:spTgt spid="137"/>
                                        </p:tgtEl>
                                        <p:attrNameLst>
                                          <p:attrName>fill.type</p:attrName>
                                        </p:attrNameLst>
                                      </p:cBhvr>
                                      <p:to>
                                        <p:strVal val="solid"/>
                                      </p:to>
                                    </p:set>
                                    <p:set>
                                      <p:cBhvr>
                                        <p:cTn id="78" dur="250" fill="hold"/>
                                        <p:tgtEl>
                                          <p:spTgt spid="137"/>
                                        </p:tgtEl>
                                        <p:attrNameLst>
                                          <p:attrName>fill.on</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fade">
                                      <p:cBhvr>
                                        <p:cTn id="83" dur="500"/>
                                        <p:tgtEl>
                                          <p:spTgt spid="166"/>
                                        </p:tgtEl>
                                      </p:cBhvr>
                                    </p:animEffect>
                                  </p:childTnLst>
                                </p:cTn>
                              </p:par>
                              <p:par>
                                <p:cTn id="84" presetID="10"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par>
                                <p:cTn id="87" presetID="42" presetClass="path" presetSubtype="0" accel="50000" decel="50000" fill="hold" grpId="1" nodeType="withEffect">
                                  <p:stCondLst>
                                    <p:cond delay="0"/>
                                  </p:stCondLst>
                                  <p:childTnLst>
                                    <p:animMotion origin="layout" path="M -1.71049E-6 3.56332E-6 L -0.75236 -0.0833 " pathEditMode="relative" rAng="0" ptsTypes="AA">
                                      <p:cBhvr>
                                        <p:cTn id="88" dur="1500" fill="hold"/>
                                        <p:tgtEl>
                                          <p:spTgt spid="137"/>
                                        </p:tgtEl>
                                        <p:attrNameLst>
                                          <p:attrName>ppt_x</p:attrName>
                                          <p:attrName>ppt_y</p:attrName>
                                        </p:attrNameLst>
                                      </p:cBhvr>
                                      <p:rCtr x="-37618" y="-4176"/>
                                    </p:animMotion>
                                  </p:childTnLst>
                                </p:cTn>
                              </p:par>
                            </p:childTnLst>
                          </p:cTn>
                        </p:par>
                        <p:par>
                          <p:cTn id="89" fill="hold">
                            <p:stCondLst>
                              <p:cond delay="1500"/>
                            </p:stCondLst>
                            <p:childTnLst>
                              <p:par>
                                <p:cTn id="90" presetID="10" presetClass="exit" presetSubtype="0" fill="hold" grpId="2" nodeType="afterEffect">
                                  <p:stCondLst>
                                    <p:cond delay="0"/>
                                  </p:stCondLst>
                                  <p:childTnLst>
                                    <p:animEffect transition="out" filter="fade">
                                      <p:cBhvr>
                                        <p:cTn id="91" dur="500"/>
                                        <p:tgtEl>
                                          <p:spTgt spid="137"/>
                                        </p:tgtEl>
                                      </p:cBhvr>
                                    </p:animEffect>
                                    <p:set>
                                      <p:cBhvr>
                                        <p:cTn id="92" dur="1" fill="hold">
                                          <p:stCondLst>
                                            <p:cond delay="499"/>
                                          </p:stCondLst>
                                        </p:cTn>
                                        <p:tgtEl>
                                          <p:spTgt spid="137"/>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167"/>
                                        </p:tgtEl>
                                        <p:attrNameLst>
                                          <p:attrName>style.visibility</p:attrName>
                                        </p:attrNameLst>
                                      </p:cBhvr>
                                      <p:to>
                                        <p:strVal val="visible"/>
                                      </p:to>
                                    </p:set>
                                    <p:animEffect transition="in" filter="fade">
                                      <p:cBhvr>
                                        <p:cTn id="95" dur="500"/>
                                        <p:tgtEl>
                                          <p:spTgt spid="167"/>
                                        </p:tgtEl>
                                      </p:cBhvr>
                                    </p:animEffect>
                                  </p:childTnLst>
                                </p:cTn>
                              </p:par>
                            </p:childTnLst>
                          </p:cTn>
                        </p:par>
                        <p:par>
                          <p:cTn id="96" fill="hold">
                            <p:stCondLst>
                              <p:cond delay="2000"/>
                            </p:stCondLst>
                            <p:childTnLst>
                              <p:par>
                                <p:cTn id="97" presetID="1" presetClass="emph" presetSubtype="2" fill="hold" nodeType="afterEffect">
                                  <p:stCondLst>
                                    <p:cond delay="0"/>
                                  </p:stCondLst>
                                  <p:childTnLst>
                                    <p:animClr clrSpc="rgb" dir="cw">
                                      <p:cBhvr>
                                        <p:cTn id="98" dur="250" fill="hold"/>
                                        <p:tgtEl>
                                          <p:spTgt spid="190"/>
                                        </p:tgtEl>
                                        <p:attrNameLst>
                                          <p:attrName>fillcolor</p:attrName>
                                        </p:attrNameLst>
                                      </p:cBhvr>
                                      <p:to>
                                        <a:schemeClr val="accent2"/>
                                      </p:to>
                                    </p:animClr>
                                    <p:set>
                                      <p:cBhvr>
                                        <p:cTn id="99" dur="250" fill="hold"/>
                                        <p:tgtEl>
                                          <p:spTgt spid="190"/>
                                        </p:tgtEl>
                                        <p:attrNameLst>
                                          <p:attrName>fill.type</p:attrName>
                                        </p:attrNameLst>
                                      </p:cBhvr>
                                      <p:to>
                                        <p:strVal val="solid"/>
                                      </p:to>
                                    </p:set>
                                    <p:set>
                                      <p:cBhvr>
                                        <p:cTn id="100" dur="250" fill="hold"/>
                                        <p:tgtEl>
                                          <p:spTgt spid="190"/>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1.71049E-6 4.53926E-7 L -0.75236 -0.0808 " pathEditMode="relative" rAng="0" ptsTypes="AA">
                                      <p:cBhvr>
                                        <p:cTn id="104" dur="1500" fill="hold"/>
                                        <p:tgtEl>
                                          <p:spTgt spid="190"/>
                                        </p:tgtEl>
                                        <p:attrNameLst>
                                          <p:attrName>ppt_x</p:attrName>
                                          <p:attrName>ppt_y</p:attrName>
                                        </p:attrNameLst>
                                      </p:cBhvr>
                                      <p:rCtr x="-37618" y="-4040"/>
                                    </p:animMotion>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2" nodeType="clickEffect">
                                  <p:stCondLst>
                                    <p:cond delay="0"/>
                                  </p:stCondLst>
                                  <p:childTnLst>
                                    <p:animEffect transition="out" filter="fade">
                                      <p:cBhvr>
                                        <p:cTn id="108" dur="1000"/>
                                        <p:tgtEl>
                                          <p:spTgt spid="190"/>
                                        </p:tgtEl>
                                      </p:cBhvr>
                                    </p:animEffect>
                                    <p:anim calcmode="lin" valueType="num">
                                      <p:cBhvr>
                                        <p:cTn id="109" dur="1000"/>
                                        <p:tgtEl>
                                          <p:spTgt spid="190"/>
                                        </p:tgtEl>
                                        <p:attrNameLst>
                                          <p:attrName>ppt_x</p:attrName>
                                        </p:attrNameLst>
                                      </p:cBhvr>
                                      <p:tavLst>
                                        <p:tav tm="0">
                                          <p:val>
                                            <p:strVal val="ppt_x"/>
                                          </p:val>
                                        </p:tav>
                                        <p:tav tm="100000">
                                          <p:val>
                                            <p:strVal val="ppt_x"/>
                                          </p:val>
                                        </p:tav>
                                      </p:tavLst>
                                    </p:anim>
                                    <p:anim calcmode="lin" valueType="num">
                                      <p:cBhvr>
                                        <p:cTn id="110" dur="1000"/>
                                        <p:tgtEl>
                                          <p:spTgt spid="190"/>
                                        </p:tgtEl>
                                        <p:attrNameLst>
                                          <p:attrName>ppt_y</p:attrName>
                                        </p:attrNameLst>
                                      </p:cBhvr>
                                      <p:tavLst>
                                        <p:tav tm="0">
                                          <p:val>
                                            <p:strVal val="ppt_y"/>
                                          </p:val>
                                        </p:tav>
                                        <p:tav tm="100000">
                                          <p:val>
                                            <p:strVal val="ppt_y+.1"/>
                                          </p:val>
                                        </p:tav>
                                      </p:tavLst>
                                    </p:anim>
                                    <p:set>
                                      <p:cBhvr>
                                        <p:cTn id="111" dur="1" fill="hold">
                                          <p:stCondLst>
                                            <p:cond delay="999"/>
                                          </p:stCondLst>
                                        </p:cTn>
                                        <p:tgtEl>
                                          <p:spTgt spid="190"/>
                                        </p:tgtEl>
                                        <p:attrNameLst>
                                          <p:attrName>style.visibility</p:attrName>
                                        </p:attrNameLst>
                                      </p:cBhvr>
                                      <p:to>
                                        <p:strVal val="hidden"/>
                                      </p:to>
                                    </p:set>
                                  </p:childTnLst>
                                </p:cTn>
                              </p:par>
                            </p:childTnLst>
                          </p:cTn>
                        </p:par>
                        <p:par>
                          <p:cTn id="112" fill="hold">
                            <p:stCondLst>
                              <p:cond delay="1000"/>
                            </p:stCondLst>
                            <p:childTnLst>
                              <p:par>
                                <p:cTn id="113" presetID="1" presetClass="emph" presetSubtype="2" fill="hold" nodeType="afterEffect">
                                  <p:stCondLst>
                                    <p:cond delay="0"/>
                                  </p:stCondLst>
                                  <p:childTnLst>
                                    <p:animClr clrSpc="rgb" dir="cw">
                                      <p:cBhvr>
                                        <p:cTn id="114" dur="250" fill="hold"/>
                                        <p:tgtEl>
                                          <p:spTgt spid="189"/>
                                        </p:tgtEl>
                                        <p:attrNameLst>
                                          <p:attrName>fillcolor</p:attrName>
                                        </p:attrNameLst>
                                      </p:cBhvr>
                                      <p:to>
                                        <a:schemeClr val="accent2"/>
                                      </p:to>
                                    </p:animClr>
                                    <p:set>
                                      <p:cBhvr>
                                        <p:cTn id="115" dur="250" fill="hold"/>
                                        <p:tgtEl>
                                          <p:spTgt spid="189"/>
                                        </p:tgtEl>
                                        <p:attrNameLst>
                                          <p:attrName>fill.type</p:attrName>
                                        </p:attrNameLst>
                                      </p:cBhvr>
                                      <p:to>
                                        <p:strVal val="solid"/>
                                      </p:to>
                                    </p:set>
                                    <p:set>
                                      <p:cBhvr>
                                        <p:cTn id="116" dur="250" fill="hold"/>
                                        <p:tgtEl>
                                          <p:spTgt spid="189"/>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grpId="1" nodeType="clickEffect">
                                  <p:stCondLst>
                                    <p:cond delay="0"/>
                                  </p:stCondLst>
                                  <p:childTnLst>
                                    <p:animEffect transition="out" filter="fade">
                                      <p:cBhvr>
                                        <p:cTn id="120" dur="1000"/>
                                        <p:tgtEl>
                                          <p:spTgt spid="189"/>
                                        </p:tgtEl>
                                      </p:cBhvr>
                                    </p:animEffect>
                                    <p:anim calcmode="lin" valueType="num">
                                      <p:cBhvr>
                                        <p:cTn id="121" dur="1000"/>
                                        <p:tgtEl>
                                          <p:spTgt spid="189"/>
                                        </p:tgtEl>
                                        <p:attrNameLst>
                                          <p:attrName>ppt_x</p:attrName>
                                        </p:attrNameLst>
                                      </p:cBhvr>
                                      <p:tavLst>
                                        <p:tav tm="0">
                                          <p:val>
                                            <p:strVal val="ppt_x"/>
                                          </p:val>
                                        </p:tav>
                                        <p:tav tm="100000">
                                          <p:val>
                                            <p:strVal val="ppt_x"/>
                                          </p:val>
                                        </p:tav>
                                      </p:tavLst>
                                    </p:anim>
                                    <p:anim calcmode="lin" valueType="num">
                                      <p:cBhvr>
                                        <p:cTn id="122" dur="1000"/>
                                        <p:tgtEl>
                                          <p:spTgt spid="189"/>
                                        </p:tgtEl>
                                        <p:attrNameLst>
                                          <p:attrName>ppt_y</p:attrName>
                                        </p:attrNameLst>
                                      </p:cBhvr>
                                      <p:tavLst>
                                        <p:tav tm="0">
                                          <p:val>
                                            <p:strVal val="ppt_y"/>
                                          </p:val>
                                        </p:tav>
                                        <p:tav tm="100000">
                                          <p:val>
                                            <p:strVal val="ppt_y+.1"/>
                                          </p:val>
                                        </p:tav>
                                      </p:tavLst>
                                    </p:anim>
                                    <p:set>
                                      <p:cBhvr>
                                        <p:cTn id="123" dur="1" fill="hold">
                                          <p:stCondLst>
                                            <p:cond delay="999"/>
                                          </p:stCondLst>
                                        </p:cTn>
                                        <p:tgtEl>
                                          <p:spTgt spid="189"/>
                                        </p:tgtEl>
                                        <p:attrNameLst>
                                          <p:attrName>style.visibility</p:attrName>
                                        </p:attrNameLst>
                                      </p:cBhvr>
                                      <p:to>
                                        <p:strVal val="hidden"/>
                                      </p:to>
                                    </p:set>
                                  </p:childTnLst>
                                </p:cTn>
                              </p:par>
                            </p:childTnLst>
                          </p:cTn>
                        </p:par>
                        <p:par>
                          <p:cTn id="124" fill="hold">
                            <p:stCondLst>
                              <p:cond delay="1000"/>
                            </p:stCondLst>
                            <p:childTnLst>
                              <p:par>
                                <p:cTn id="125" presetID="1" presetClass="emph" presetSubtype="2" fill="hold" nodeType="afterEffect">
                                  <p:stCondLst>
                                    <p:cond delay="0"/>
                                  </p:stCondLst>
                                  <p:childTnLst>
                                    <p:animClr clrSpc="rgb" dir="cw">
                                      <p:cBhvr>
                                        <p:cTn id="126" dur="250" fill="hold"/>
                                        <p:tgtEl>
                                          <p:spTgt spid="195"/>
                                        </p:tgtEl>
                                        <p:attrNameLst>
                                          <p:attrName>fillcolor</p:attrName>
                                        </p:attrNameLst>
                                      </p:cBhvr>
                                      <p:to>
                                        <a:schemeClr val="accent2"/>
                                      </p:to>
                                    </p:animClr>
                                    <p:set>
                                      <p:cBhvr>
                                        <p:cTn id="127" dur="250" fill="hold"/>
                                        <p:tgtEl>
                                          <p:spTgt spid="195"/>
                                        </p:tgtEl>
                                        <p:attrNameLst>
                                          <p:attrName>fill.type</p:attrName>
                                        </p:attrNameLst>
                                      </p:cBhvr>
                                      <p:to>
                                        <p:strVal val="solid"/>
                                      </p:to>
                                    </p:set>
                                    <p:set>
                                      <p:cBhvr>
                                        <p:cTn id="128" dur="250" fill="hold"/>
                                        <p:tgtEl>
                                          <p:spTgt spid="195"/>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1" nodeType="clickEffect">
                                  <p:stCondLst>
                                    <p:cond delay="0"/>
                                  </p:stCondLst>
                                  <p:childTnLst>
                                    <p:animMotion origin="layout" path="M 4.18177E-6 -3.54517E-6 L -0.7516 -0.14412 " pathEditMode="relative" rAng="0" ptsTypes="AA">
                                      <p:cBhvr>
                                        <p:cTn id="132" dur="1500" fill="hold"/>
                                        <p:tgtEl>
                                          <p:spTgt spid="195"/>
                                        </p:tgtEl>
                                        <p:attrNameLst>
                                          <p:attrName>ppt_x</p:attrName>
                                          <p:attrName>ppt_y</p:attrName>
                                        </p:attrNameLst>
                                      </p:cBhvr>
                                      <p:rCtr x="-37580" y="-7217"/>
                                    </p:animMotion>
                                  </p:childTnLst>
                                </p:cTn>
                              </p:par>
                            </p:childTnLst>
                          </p:cTn>
                        </p:par>
                        <p:par>
                          <p:cTn id="133" fill="hold">
                            <p:stCondLst>
                              <p:cond delay="1500"/>
                            </p:stCondLst>
                            <p:childTnLst>
                              <p:par>
                                <p:cTn id="134" presetID="10" presetClass="exit" presetSubtype="0" fill="hold" grpId="2" nodeType="afterEffect">
                                  <p:stCondLst>
                                    <p:cond delay="0"/>
                                  </p:stCondLst>
                                  <p:childTnLst>
                                    <p:animEffect transition="out" filter="fade">
                                      <p:cBhvr>
                                        <p:cTn id="135" dur="500"/>
                                        <p:tgtEl>
                                          <p:spTgt spid="195"/>
                                        </p:tgtEl>
                                      </p:cBhvr>
                                    </p:animEffect>
                                    <p:set>
                                      <p:cBhvr>
                                        <p:cTn id="136" dur="1" fill="hold">
                                          <p:stCondLst>
                                            <p:cond delay="499"/>
                                          </p:stCondLst>
                                        </p:cTn>
                                        <p:tgtEl>
                                          <p:spTgt spid="195"/>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196"/>
                                        </p:tgtEl>
                                        <p:attrNameLst>
                                          <p:attrName>style.visibility</p:attrName>
                                        </p:attrNameLst>
                                      </p:cBhvr>
                                      <p:to>
                                        <p:strVal val="visible"/>
                                      </p:to>
                                    </p:set>
                                    <p:animEffect transition="in" filter="fade">
                                      <p:cBhvr>
                                        <p:cTn id="139" dur="500"/>
                                        <p:tgtEl>
                                          <p:spTgt spid="19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wipe(right)">
                                      <p:cBhvr>
                                        <p:cTn id="144" dur="250"/>
                                        <p:tgtEl>
                                          <p:spTgt spid="8"/>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50" fill="hold"/>
                                        <p:tgtEl>
                                          <p:spTgt spid="213"/>
                                        </p:tgtEl>
                                        <p:attrNameLst>
                                          <p:attrName>fillcolor</p:attrName>
                                        </p:attrNameLst>
                                      </p:cBhvr>
                                      <p:to>
                                        <a:schemeClr val="accent2"/>
                                      </p:to>
                                    </p:animClr>
                                    <p:set>
                                      <p:cBhvr>
                                        <p:cTn id="149" dur="250" fill="hold"/>
                                        <p:tgtEl>
                                          <p:spTgt spid="213"/>
                                        </p:tgtEl>
                                        <p:attrNameLst>
                                          <p:attrName>fill.type</p:attrName>
                                        </p:attrNameLst>
                                      </p:cBhvr>
                                      <p:to>
                                        <p:strVal val="solid"/>
                                      </p:to>
                                    </p:set>
                                    <p:set>
                                      <p:cBhvr>
                                        <p:cTn id="150" dur="250" fill="hold"/>
                                        <p:tgtEl>
                                          <p:spTgt spid="213"/>
                                        </p:tgtEl>
                                        <p:attrNameLst>
                                          <p:attrName>fill.on</p:attrName>
                                        </p:attrNameLst>
                                      </p:cBhvr>
                                      <p:to>
                                        <p:strVal val="true"/>
                                      </p:to>
                                    </p:set>
                                  </p:childTnLst>
                                </p:cTn>
                              </p:par>
                              <p:par>
                                <p:cTn id="151" presetID="1" presetClass="emph" presetSubtype="2" fill="hold" nodeType="withEffect">
                                  <p:stCondLst>
                                    <p:cond delay="0"/>
                                  </p:stCondLst>
                                  <p:childTnLst>
                                    <p:animClr clrSpc="rgb" dir="cw">
                                      <p:cBhvr>
                                        <p:cTn id="152" dur="250" fill="hold"/>
                                        <p:tgtEl>
                                          <p:spTgt spid="214"/>
                                        </p:tgtEl>
                                        <p:attrNameLst>
                                          <p:attrName>fillcolor</p:attrName>
                                        </p:attrNameLst>
                                      </p:cBhvr>
                                      <p:to>
                                        <a:schemeClr val="accent2"/>
                                      </p:to>
                                    </p:animClr>
                                    <p:set>
                                      <p:cBhvr>
                                        <p:cTn id="153" dur="250" fill="hold"/>
                                        <p:tgtEl>
                                          <p:spTgt spid="214"/>
                                        </p:tgtEl>
                                        <p:attrNameLst>
                                          <p:attrName>fill.type</p:attrName>
                                        </p:attrNameLst>
                                      </p:cBhvr>
                                      <p:to>
                                        <p:strVal val="solid"/>
                                      </p:to>
                                    </p:set>
                                    <p:set>
                                      <p:cBhvr>
                                        <p:cTn id="154" dur="250" fill="hold"/>
                                        <p:tgtEl>
                                          <p:spTgt spid="214"/>
                                        </p:tgtEl>
                                        <p:attrNameLst>
                                          <p:attrName>fill.on</p:attrName>
                                        </p:attrNameLst>
                                      </p:cBhvr>
                                      <p:to>
                                        <p:strVal val="true"/>
                                      </p:to>
                                    </p:set>
                                  </p:childTnLst>
                                </p:cTn>
                              </p:par>
                              <p:par>
                                <p:cTn id="155" presetID="1" presetClass="emph" presetSubtype="2" fill="hold" nodeType="withEffect">
                                  <p:stCondLst>
                                    <p:cond delay="0"/>
                                  </p:stCondLst>
                                  <p:childTnLst>
                                    <p:animClr clrSpc="rgb" dir="cw">
                                      <p:cBhvr>
                                        <p:cTn id="156" dur="250" fill="hold"/>
                                        <p:tgtEl>
                                          <p:spTgt spid="223"/>
                                        </p:tgtEl>
                                        <p:attrNameLst>
                                          <p:attrName>fillcolor</p:attrName>
                                        </p:attrNameLst>
                                      </p:cBhvr>
                                      <p:to>
                                        <a:schemeClr val="accent2"/>
                                      </p:to>
                                    </p:animClr>
                                    <p:set>
                                      <p:cBhvr>
                                        <p:cTn id="157" dur="250" fill="hold"/>
                                        <p:tgtEl>
                                          <p:spTgt spid="223"/>
                                        </p:tgtEl>
                                        <p:attrNameLst>
                                          <p:attrName>fill.type</p:attrName>
                                        </p:attrNameLst>
                                      </p:cBhvr>
                                      <p:to>
                                        <p:strVal val="solid"/>
                                      </p:to>
                                    </p:set>
                                    <p:set>
                                      <p:cBhvr>
                                        <p:cTn id="158" dur="250" fill="hold"/>
                                        <p:tgtEl>
                                          <p:spTgt spid="223"/>
                                        </p:tgtEl>
                                        <p:attrNameLst>
                                          <p:attrName>fill.on</p:attrName>
                                        </p:attrNameLst>
                                      </p:cBhvr>
                                      <p:to>
                                        <p:strVal val="true"/>
                                      </p:to>
                                    </p:set>
                                  </p:childTnLst>
                                </p:cTn>
                              </p:par>
                              <p:par>
                                <p:cTn id="159" presetID="1" presetClass="emph" presetSubtype="2" fill="hold" nodeType="withEffect">
                                  <p:stCondLst>
                                    <p:cond delay="0"/>
                                  </p:stCondLst>
                                  <p:childTnLst>
                                    <p:animClr clrSpc="rgb" dir="cw">
                                      <p:cBhvr>
                                        <p:cTn id="160" dur="250" fill="hold"/>
                                        <p:tgtEl>
                                          <p:spTgt spid="224"/>
                                        </p:tgtEl>
                                        <p:attrNameLst>
                                          <p:attrName>fillcolor</p:attrName>
                                        </p:attrNameLst>
                                      </p:cBhvr>
                                      <p:to>
                                        <a:schemeClr val="accent2"/>
                                      </p:to>
                                    </p:animClr>
                                    <p:set>
                                      <p:cBhvr>
                                        <p:cTn id="161" dur="250" fill="hold"/>
                                        <p:tgtEl>
                                          <p:spTgt spid="224"/>
                                        </p:tgtEl>
                                        <p:attrNameLst>
                                          <p:attrName>fill.type</p:attrName>
                                        </p:attrNameLst>
                                      </p:cBhvr>
                                      <p:to>
                                        <p:strVal val="solid"/>
                                      </p:to>
                                    </p:set>
                                    <p:set>
                                      <p:cBhvr>
                                        <p:cTn id="162" dur="250" fill="hold"/>
                                        <p:tgtEl>
                                          <p:spTgt spid="2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5" grpId="0" animBg="1"/>
      <p:bldP spid="189" grpId="0" animBg="1"/>
      <p:bldP spid="189" grpId="1" animBg="1"/>
      <p:bldP spid="194" grpId="0" animBg="1"/>
      <p:bldP spid="207" grpId="0" animBg="1"/>
      <p:bldP spid="208" grpId="0" animBg="1"/>
      <p:bldP spid="210" grpId="0" animBg="1"/>
      <p:bldP spid="211" grpId="0" animBg="1"/>
      <p:bldP spid="211" grpId="1" animBg="1"/>
      <p:bldP spid="51" grpId="0" animBg="1"/>
      <p:bldP spid="213" grpId="0" animBg="1"/>
      <p:bldP spid="214" grpId="0" animBg="1"/>
      <p:bldP spid="223" grpId="0" animBg="1"/>
      <p:bldP spid="224" grpId="0" animBg="1"/>
      <p:bldP spid="166" grpId="0" animBg="1"/>
      <p:bldP spid="167" grpId="0" animBg="1"/>
      <p:bldP spid="137" grpId="0" animBg="1"/>
      <p:bldP spid="137" grpId="1" animBg="1"/>
      <p:bldP spid="137" grpId="2" animBg="1"/>
      <p:bldP spid="190" grpId="0" animBg="1"/>
      <p:bldP spid="190" grpId="1" animBg="1"/>
      <p:bldP spid="190" grpId="2" animBg="1"/>
      <p:bldP spid="196" grpId="0" animBg="1"/>
      <p:bldP spid="195" grpId="0" animBg="1"/>
      <p:bldP spid="195" grpId="1" animBg="1"/>
      <p:bldP spid="195"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nl-NL" dirty="0"/>
          </a:p>
        </p:txBody>
      </p:sp>
      <p:sp>
        <p:nvSpPr>
          <p:cNvPr id="3" name="Text Placeholder 2"/>
          <p:cNvSpPr>
            <a:spLocks noGrp="1"/>
          </p:cNvSpPr>
          <p:nvPr>
            <p:ph type="body" sz="quarter" idx="12"/>
          </p:nvPr>
        </p:nvSpPr>
        <p:spPr/>
        <p:txBody>
          <a:bodyPr/>
          <a:lstStyle/>
          <a:p>
            <a:r>
              <a:rPr lang="en-US" dirty="0" smtClean="0"/>
              <a:t>Windows Azure Pack Tenant Public API</a:t>
            </a:r>
            <a:endParaRPr lang="nl-NL" dirty="0"/>
          </a:p>
        </p:txBody>
      </p:sp>
    </p:spTree>
    <p:extLst>
      <p:ext uri="{BB962C8B-B14F-4D97-AF65-F5344CB8AC3E}">
        <p14:creationId xmlns:p14="http://schemas.microsoft.com/office/powerpoint/2010/main" val="587546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a:t>
            </a:r>
            <a:endParaRPr lang="nl-NL" dirty="0"/>
          </a:p>
        </p:txBody>
      </p:sp>
    </p:spTree>
    <p:extLst>
      <p:ext uri="{BB962C8B-B14F-4D97-AF65-F5344CB8AC3E}">
        <p14:creationId xmlns:p14="http://schemas.microsoft.com/office/powerpoint/2010/main" val="8512879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256107" y="0"/>
            <a:ext cx="6298834" cy="6994525"/>
          </a:xfrm>
          <a:prstGeom prst="rect">
            <a:avLst/>
          </a:prstGeom>
        </p:spPr>
      </p:pic>
      <p:sp>
        <p:nvSpPr>
          <p:cNvPr id="5" name="Rectangle 4"/>
          <p:cNvSpPr/>
          <p:nvPr/>
        </p:nvSpPr>
        <p:spPr bwMode="auto">
          <a:xfrm>
            <a:off x="4994101" y="0"/>
            <a:ext cx="2664296" cy="6994525"/>
          </a:xfrm>
          <a:prstGeom prst="rect">
            <a:avLst/>
          </a:prstGeom>
          <a:gradFill flip="none" rotWithShape="1">
            <a:gsLst>
              <a:gs pos="62000">
                <a:srgbClr val="002050"/>
              </a:gs>
              <a:gs pos="100000">
                <a:srgbClr val="00205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sz="quarter" idx="10"/>
          </p:nvPr>
        </p:nvSpPr>
        <p:spPr>
          <a:xfrm>
            <a:off x="274638" y="1212850"/>
            <a:ext cx="11887200" cy="4124206"/>
          </a:xfrm>
        </p:spPr>
        <p:txBody>
          <a:bodyPr/>
          <a:lstStyle/>
          <a:p>
            <a:r>
              <a:rPr lang="en-US" dirty="0" smtClean="0"/>
              <a:t> Out of the box</a:t>
            </a:r>
          </a:p>
          <a:p>
            <a:r>
              <a:rPr lang="en-US" dirty="0"/>
              <a:t> </a:t>
            </a:r>
            <a:r>
              <a:rPr lang="en-US" dirty="0" smtClean="0"/>
              <a:t>ADFS</a:t>
            </a:r>
          </a:p>
          <a:p>
            <a:r>
              <a:rPr lang="en-US" dirty="0" smtClean="0"/>
              <a:t> Web </a:t>
            </a:r>
            <a:r>
              <a:rPr lang="en-US" dirty="0"/>
              <a:t>Application </a:t>
            </a:r>
            <a:r>
              <a:rPr lang="en-US" dirty="0" smtClean="0"/>
              <a:t>Proxy</a:t>
            </a:r>
          </a:p>
          <a:p>
            <a:r>
              <a:rPr lang="en-US" dirty="0"/>
              <a:t> </a:t>
            </a:r>
            <a:r>
              <a:rPr lang="en-US" dirty="0" smtClean="0"/>
              <a:t>Azure AD</a:t>
            </a:r>
          </a:p>
          <a:p>
            <a:r>
              <a:rPr lang="en-US" dirty="0" smtClean="0"/>
              <a:t> Multi </a:t>
            </a:r>
            <a:r>
              <a:rPr lang="en-US" dirty="0"/>
              <a:t>Factor Authentication</a:t>
            </a:r>
          </a:p>
          <a:p>
            <a:endParaRPr lang="en-US" dirty="0" smtClean="0"/>
          </a:p>
        </p:txBody>
      </p:sp>
      <p:sp>
        <p:nvSpPr>
          <p:cNvPr id="3" name="Title 2"/>
          <p:cNvSpPr>
            <a:spLocks noGrp="1"/>
          </p:cNvSpPr>
          <p:nvPr>
            <p:ph type="title"/>
          </p:nvPr>
        </p:nvSpPr>
        <p:spPr/>
        <p:txBody>
          <a:bodyPr/>
          <a:lstStyle/>
          <a:p>
            <a:r>
              <a:rPr lang="en-US" dirty="0" smtClean="0"/>
              <a:t>Authentication</a:t>
            </a:r>
            <a:endParaRPr lang="nl-NL" dirty="0"/>
          </a:p>
        </p:txBody>
      </p:sp>
    </p:spTree>
    <p:extLst>
      <p:ext uri="{BB962C8B-B14F-4D97-AF65-F5344CB8AC3E}">
        <p14:creationId xmlns:p14="http://schemas.microsoft.com/office/powerpoint/2010/main" val="79266535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grpSp>
        <p:nvGrpSpPr>
          <p:cNvPr id="17" name="Group 16"/>
          <p:cNvGrpSpPr/>
          <p:nvPr/>
        </p:nvGrpSpPr>
        <p:grpSpPr>
          <a:xfrm>
            <a:off x="1534242" y="3615705"/>
            <a:ext cx="3185604" cy="668438"/>
            <a:chOff x="1534242" y="3615705"/>
            <a:chExt cx="3185604" cy="668438"/>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0" y="0"/>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Authentication</a:t>
            </a:r>
            <a:endParaRPr lang="nl-NL" dirty="0"/>
          </a:p>
        </p:txBody>
      </p:sp>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cxnSp>
        <p:nvCxnSpPr>
          <p:cNvPr id="135" name="Straight Arrow Connector 134"/>
          <p:cNvCxnSpPr/>
          <p:nvPr/>
        </p:nvCxnSpPr>
        <p:spPr>
          <a:xfrm flipH="1">
            <a:off x="3990896" y="1613560"/>
            <a:ext cx="3279798" cy="281494"/>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3990896" y="1895054"/>
            <a:ext cx="2004" cy="480337"/>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82" idx="0"/>
            <a:endCxn id="157" idx="0"/>
          </p:cNvCxnSpPr>
          <p:nvPr/>
        </p:nvCxnSpPr>
        <p:spPr>
          <a:xfrm flipH="1">
            <a:off x="2255307" y="1895054"/>
            <a:ext cx="1735589" cy="488351"/>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98" idx="2"/>
            <a:endCxn id="171" idx="0"/>
          </p:cNvCxnSpPr>
          <p:nvPr/>
        </p:nvCxnSpPr>
        <p:spPr>
          <a:xfrm>
            <a:off x="2356895" y="3043828"/>
            <a:ext cx="1636005" cy="1386591"/>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71" idx="0"/>
            <a:endCxn id="142" idx="0"/>
          </p:cNvCxnSpPr>
          <p:nvPr/>
        </p:nvCxnSpPr>
        <p:spPr>
          <a:xfrm>
            <a:off x="3992900" y="4430419"/>
            <a:ext cx="1972" cy="528647"/>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3889932" y="5219032"/>
            <a:ext cx="308354" cy="281118"/>
            <a:chOff x="3399100" y="4436001"/>
            <a:chExt cx="443584" cy="389246"/>
          </a:xfrm>
        </p:grpSpPr>
        <p:sp>
          <p:nvSpPr>
            <p:cNvPr id="190" name="Oval 189"/>
            <p:cNvSpPr/>
            <p:nvPr/>
          </p:nvSpPr>
          <p:spPr>
            <a:xfrm>
              <a:off x="3402415" y="4436001"/>
              <a:ext cx="404037" cy="38924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nl-NL"/>
            </a:p>
          </p:txBody>
        </p:sp>
        <p:pic>
          <p:nvPicPr>
            <p:cNvPr id="193" name="Picture 21"/>
            <p:cNvPicPr>
              <a:picLocks noChangeAspect="1"/>
            </p:cNvPicPr>
            <p:nvPr/>
          </p:nvPicPr>
          <p:blipFill>
            <a:blip r:embed="rId5" cstate="print"/>
            <a:srcRect/>
            <a:stretch>
              <a:fillRect/>
            </a:stretch>
          </p:blipFill>
          <p:spPr bwMode="auto">
            <a:xfrm>
              <a:off x="3399100" y="4442567"/>
              <a:ext cx="443584" cy="376114"/>
            </a:xfrm>
            <a:prstGeom prst="rect">
              <a:avLst/>
            </a:prstGeom>
            <a:noFill/>
            <a:ln w="9525">
              <a:noFill/>
              <a:miter lim="800000"/>
              <a:headEnd/>
              <a:tailEnd/>
            </a:ln>
          </p:spPr>
        </p:pic>
      </p:grpSp>
      <p:grpSp>
        <p:nvGrpSpPr>
          <p:cNvPr id="207" name="Group 206"/>
          <p:cNvGrpSpPr/>
          <p:nvPr/>
        </p:nvGrpSpPr>
        <p:grpSpPr>
          <a:xfrm>
            <a:off x="5782143" y="5627443"/>
            <a:ext cx="705166" cy="659413"/>
            <a:chOff x="7513963" y="1361752"/>
            <a:chExt cx="731520" cy="731520"/>
          </a:xfrm>
        </p:grpSpPr>
        <p:sp>
          <p:nvSpPr>
            <p:cNvPr id="208" name="Oval 37"/>
            <p:cNvSpPr/>
            <p:nvPr/>
          </p:nvSpPr>
          <p:spPr>
            <a:xfrm>
              <a:off x="7513963" y="1361752"/>
              <a:ext cx="731520" cy="731520"/>
            </a:xfrm>
            <a:prstGeom prst="ellipse">
              <a:avLst/>
            </a:prstGeom>
            <a:solidFill>
              <a:srgbClr val="0072C6"/>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09" name="Picture 7" descr="\\MAGNUM\Projects\Microsoft\Cloud Power FY12\Design\Icons\PNGs\Storage.png"/>
            <p:cNvPicPr>
              <a:picLocks noChangeAspect="1" noChangeArrowheads="1"/>
            </p:cNvPicPr>
            <p:nvPr/>
          </p:nvPicPr>
          <p:blipFill>
            <a:blip r:embed="rId6" cstate="print">
              <a:lum bright="100000"/>
            </a:blip>
            <a:srcRect/>
            <a:stretch>
              <a:fillRect/>
            </a:stretch>
          </p:blipFill>
          <p:spPr bwMode="auto">
            <a:xfrm>
              <a:off x="7584580" y="1424720"/>
              <a:ext cx="619781" cy="619780"/>
            </a:xfrm>
            <a:prstGeom prst="rect">
              <a:avLst/>
            </a:prstGeom>
            <a:noFill/>
          </p:spPr>
        </p:pic>
      </p:grpSp>
      <p:grpSp>
        <p:nvGrpSpPr>
          <p:cNvPr id="210" name="Group 209"/>
          <p:cNvGrpSpPr/>
          <p:nvPr/>
        </p:nvGrpSpPr>
        <p:grpSpPr>
          <a:xfrm>
            <a:off x="9992673" y="2940526"/>
            <a:ext cx="705166" cy="659413"/>
            <a:chOff x="7513963" y="1361752"/>
            <a:chExt cx="731520" cy="731520"/>
          </a:xfrm>
        </p:grpSpPr>
        <p:sp>
          <p:nvSpPr>
            <p:cNvPr id="211" name="Oval 37"/>
            <p:cNvSpPr/>
            <p:nvPr/>
          </p:nvSpPr>
          <p:spPr>
            <a:xfrm>
              <a:off x="7513963" y="1361752"/>
              <a:ext cx="731520" cy="731520"/>
            </a:xfrm>
            <a:prstGeom prst="ellipse">
              <a:avLst/>
            </a:prstGeom>
            <a:solidFill>
              <a:srgbClr val="0072C6"/>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12" name="Picture 7" descr="\\MAGNUM\Projects\Microsoft\Cloud Power FY12\Design\Icons\PNGs\Storage.png"/>
            <p:cNvPicPr>
              <a:picLocks noChangeAspect="1" noChangeArrowheads="1"/>
            </p:cNvPicPr>
            <p:nvPr/>
          </p:nvPicPr>
          <p:blipFill>
            <a:blip r:embed="rId6" cstate="print">
              <a:lum bright="100000"/>
            </a:blip>
            <a:srcRect/>
            <a:stretch>
              <a:fillRect/>
            </a:stretch>
          </p:blipFill>
          <p:spPr bwMode="auto">
            <a:xfrm>
              <a:off x="7584580" y="1424720"/>
              <a:ext cx="619781" cy="619780"/>
            </a:xfrm>
            <a:prstGeom prst="rect">
              <a:avLst/>
            </a:prstGeom>
            <a:noFill/>
          </p:spPr>
        </p:pic>
      </p:grpSp>
      <p:grpSp>
        <p:nvGrpSpPr>
          <p:cNvPr id="213" name="Group 212"/>
          <p:cNvGrpSpPr/>
          <p:nvPr/>
        </p:nvGrpSpPr>
        <p:grpSpPr>
          <a:xfrm>
            <a:off x="10010685" y="747989"/>
            <a:ext cx="705166" cy="659413"/>
            <a:chOff x="7513963" y="1361752"/>
            <a:chExt cx="731520" cy="731520"/>
          </a:xfrm>
        </p:grpSpPr>
        <p:sp>
          <p:nvSpPr>
            <p:cNvPr id="214" name="Oval 37"/>
            <p:cNvSpPr/>
            <p:nvPr/>
          </p:nvSpPr>
          <p:spPr>
            <a:xfrm>
              <a:off x="7513963" y="1361752"/>
              <a:ext cx="731520" cy="731520"/>
            </a:xfrm>
            <a:prstGeom prst="ellipse">
              <a:avLst/>
            </a:prstGeom>
            <a:solidFill>
              <a:srgbClr val="0072C6"/>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15" name="Picture 7" descr="\\MAGNUM\Projects\Microsoft\Cloud Power FY12\Design\Icons\PNGs\Storage.png"/>
            <p:cNvPicPr>
              <a:picLocks noChangeAspect="1" noChangeArrowheads="1"/>
            </p:cNvPicPr>
            <p:nvPr/>
          </p:nvPicPr>
          <p:blipFill>
            <a:blip r:embed="rId6" cstate="print">
              <a:lum bright="100000"/>
            </a:blip>
            <a:srcRect/>
            <a:stretch>
              <a:fillRect/>
            </a:stretch>
          </p:blipFill>
          <p:spPr bwMode="auto">
            <a:xfrm>
              <a:off x="7584580" y="1424720"/>
              <a:ext cx="619781" cy="619780"/>
            </a:xfrm>
            <a:prstGeom prst="rect">
              <a:avLst/>
            </a:prstGeom>
            <a:noFill/>
          </p:spPr>
        </p:pic>
      </p:grpSp>
      <p:cxnSp>
        <p:nvCxnSpPr>
          <p:cNvPr id="196" name="Straight Arrow Connector 195"/>
          <p:cNvCxnSpPr>
            <a:stCxn id="142" idx="3"/>
            <a:endCxn id="214" idx="2"/>
          </p:cNvCxnSpPr>
          <p:nvPr/>
        </p:nvCxnSpPr>
        <p:spPr>
          <a:xfrm flipV="1">
            <a:off x="4718877" y="1077696"/>
            <a:ext cx="5291808" cy="4037551"/>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a:stCxn id="142" idx="3"/>
            <a:endCxn id="211" idx="2"/>
          </p:cNvCxnSpPr>
          <p:nvPr/>
        </p:nvCxnSpPr>
        <p:spPr>
          <a:xfrm flipV="1">
            <a:off x="4718877" y="3270233"/>
            <a:ext cx="5273796" cy="1845014"/>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stCxn id="142" idx="3"/>
            <a:endCxn id="208" idx="2"/>
          </p:cNvCxnSpPr>
          <p:nvPr/>
        </p:nvCxnSpPr>
        <p:spPr>
          <a:xfrm>
            <a:off x="4718877" y="5115247"/>
            <a:ext cx="1063266" cy="841903"/>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94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wipe(right)">
                                      <p:cBhvr>
                                        <p:cTn id="12" dur="250"/>
                                        <p:tgtEl>
                                          <p:spTgt spid="135"/>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up)">
                                      <p:cBhvr>
                                        <p:cTn id="16" dur="250"/>
                                        <p:tgtEl>
                                          <p:spTgt spid="1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250"/>
                                        <p:tgtEl>
                                          <p:spTgt spid="137"/>
                                        </p:tgtEl>
                                      </p:cBhvr>
                                    </p:animEffect>
                                    <p:set>
                                      <p:cBhvr>
                                        <p:cTn id="21" dur="1" fill="hold">
                                          <p:stCondLst>
                                            <p:cond delay="249"/>
                                          </p:stCondLst>
                                        </p:cTn>
                                        <p:tgtEl>
                                          <p:spTgt spid="137"/>
                                        </p:tgtEl>
                                        <p:attrNameLst>
                                          <p:attrName>style.visibility</p:attrName>
                                        </p:attrNameLst>
                                      </p:cBhvr>
                                      <p:to>
                                        <p:strVal val="hidden"/>
                                      </p:to>
                                    </p:set>
                                  </p:childTnLst>
                                </p:cTn>
                              </p:par>
                            </p:childTnLst>
                          </p:cTn>
                        </p:par>
                        <p:par>
                          <p:cTn id="22" fill="hold">
                            <p:stCondLst>
                              <p:cond delay="250"/>
                            </p:stCondLst>
                            <p:childTnLst>
                              <p:par>
                                <p:cTn id="23" presetID="22" presetClass="entr" presetSubtype="1" fill="hold"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up)">
                                      <p:cBhvr>
                                        <p:cTn id="25" dur="250"/>
                                        <p:tgtEl>
                                          <p:spTgt spid="1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6"/>
                                        </p:tgtEl>
                                        <p:attrNameLst>
                                          <p:attrName>style.visibility</p:attrName>
                                        </p:attrNameLst>
                                      </p:cBhvr>
                                      <p:to>
                                        <p:strVal val="visible"/>
                                      </p:to>
                                    </p:set>
                                    <p:animEffect transition="in" filter="wipe(up)">
                                      <p:cBhvr>
                                        <p:cTn id="30" dur="250"/>
                                        <p:tgtEl>
                                          <p:spTgt spid="166"/>
                                        </p:tgtEl>
                                      </p:cBhvr>
                                    </p:animEffect>
                                  </p:childTnLst>
                                </p:cTn>
                              </p:par>
                            </p:childTnLst>
                          </p:cTn>
                        </p:par>
                        <p:par>
                          <p:cTn id="31" fill="hold">
                            <p:stCondLst>
                              <p:cond delay="250"/>
                            </p:stCondLst>
                            <p:childTnLst>
                              <p:par>
                                <p:cTn id="32" presetID="22" presetClass="entr" presetSubtype="1" fill="hold" nodeType="after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wipe(up)">
                                      <p:cBhvr>
                                        <p:cTn id="34" dur="25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4"/>
                                        </p:tgtEl>
                                        <p:attrNameLst>
                                          <p:attrName>style.visibility</p:attrName>
                                        </p:attrNameLst>
                                      </p:cBhvr>
                                      <p:to>
                                        <p:strVal val="visible"/>
                                      </p:to>
                                    </p:set>
                                    <p:animEffect transition="in" filter="wipe(left)">
                                      <p:cBhvr>
                                        <p:cTn id="39" dur="250"/>
                                        <p:tgtEl>
                                          <p:spTgt spid="194"/>
                                        </p:tgtEl>
                                      </p:cBhvr>
                                    </p:animEffect>
                                  </p:childTnLst>
                                </p:cTn>
                              </p:par>
                            </p:childTnLst>
                          </p:cTn>
                        </p:par>
                        <p:par>
                          <p:cTn id="40" fill="hold">
                            <p:stCondLst>
                              <p:cond delay="250"/>
                            </p:stCondLst>
                            <p:childTnLst>
                              <p:par>
                                <p:cTn id="41" presetID="1" presetClass="entr" presetSubtype="0" fill="hold" nodeType="afterEffect">
                                  <p:stCondLst>
                                    <p:cond delay="0"/>
                                  </p:stCondLst>
                                  <p:childTnLst>
                                    <p:set>
                                      <p:cBhvr>
                                        <p:cTn id="42" dur="1" fill="hold">
                                          <p:stCondLst>
                                            <p:cond delay="0"/>
                                          </p:stCondLst>
                                        </p:cTn>
                                        <p:tgtEl>
                                          <p:spTgt spid="207"/>
                                        </p:tgtEl>
                                        <p:attrNameLst>
                                          <p:attrName>style.visibility</p:attrName>
                                        </p:attrNameLst>
                                      </p:cBhvr>
                                      <p:to>
                                        <p:strVal val="visible"/>
                                      </p:to>
                                    </p:set>
                                  </p:childTnLst>
                                </p:cTn>
                              </p:par>
                            </p:childTnLst>
                          </p:cTn>
                        </p:par>
                        <p:par>
                          <p:cTn id="43" fill="hold">
                            <p:stCondLst>
                              <p:cond delay="250"/>
                            </p:stCondLst>
                            <p:childTnLst>
                              <p:par>
                                <p:cTn id="44" presetID="22" presetClass="entr" presetSubtype="8" fill="hold" nodeType="afterEffect">
                                  <p:stCondLst>
                                    <p:cond delay="0"/>
                                  </p:stCondLst>
                                  <p:childTnLst>
                                    <p:set>
                                      <p:cBhvr>
                                        <p:cTn id="45" dur="1" fill="hold">
                                          <p:stCondLst>
                                            <p:cond delay="0"/>
                                          </p:stCondLst>
                                        </p:cTn>
                                        <p:tgtEl>
                                          <p:spTgt spid="195"/>
                                        </p:tgtEl>
                                        <p:attrNameLst>
                                          <p:attrName>style.visibility</p:attrName>
                                        </p:attrNameLst>
                                      </p:cBhvr>
                                      <p:to>
                                        <p:strVal val="visible"/>
                                      </p:to>
                                    </p:set>
                                    <p:animEffect transition="in" filter="wipe(left)">
                                      <p:cBhvr>
                                        <p:cTn id="46" dur="500"/>
                                        <p:tgtEl>
                                          <p:spTgt spid="195"/>
                                        </p:tgtEl>
                                      </p:cBhvr>
                                    </p:animEffect>
                                  </p:childTnLst>
                                </p:cTn>
                              </p:par>
                            </p:childTnLst>
                          </p:cTn>
                        </p:par>
                        <p:par>
                          <p:cTn id="47" fill="hold">
                            <p:stCondLst>
                              <p:cond delay="750"/>
                            </p:stCondLst>
                            <p:childTnLst>
                              <p:par>
                                <p:cTn id="48" presetID="1" presetClass="entr" presetSubtype="0" fill="hold" nodeType="afterEffect">
                                  <p:stCondLst>
                                    <p:cond delay="0"/>
                                  </p:stCondLst>
                                  <p:childTnLst>
                                    <p:set>
                                      <p:cBhvr>
                                        <p:cTn id="49" dur="1" fill="hold">
                                          <p:stCondLst>
                                            <p:cond delay="0"/>
                                          </p:stCondLst>
                                        </p:cTn>
                                        <p:tgtEl>
                                          <p:spTgt spid="210"/>
                                        </p:tgtEl>
                                        <p:attrNameLst>
                                          <p:attrName>style.visibility</p:attrName>
                                        </p:attrNameLst>
                                      </p:cBhvr>
                                      <p:to>
                                        <p:strVal val="visible"/>
                                      </p:to>
                                    </p:se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196"/>
                                        </p:tgtEl>
                                        <p:attrNameLst>
                                          <p:attrName>style.visibility</p:attrName>
                                        </p:attrNameLst>
                                      </p:cBhvr>
                                      <p:to>
                                        <p:strVal val="visible"/>
                                      </p:to>
                                    </p:set>
                                    <p:animEffect transition="in" filter="wipe(left)">
                                      <p:cBhvr>
                                        <p:cTn id="53" dur="750"/>
                                        <p:tgtEl>
                                          <p:spTgt spid="196"/>
                                        </p:tgtEl>
                                      </p:cBhvr>
                                    </p:animEffect>
                                  </p:childTnLst>
                                </p:cTn>
                              </p:par>
                            </p:childTnLst>
                          </p:cTn>
                        </p:par>
                        <p:par>
                          <p:cTn id="54" fill="hold">
                            <p:stCondLst>
                              <p:cond delay="1500"/>
                            </p:stCondLst>
                            <p:childTnLst>
                              <p:par>
                                <p:cTn id="55" presetID="1" presetClass="entr" presetSubtype="0" fill="hold" nodeType="afterEffect">
                                  <p:stCondLst>
                                    <p:cond delay="0"/>
                                  </p:stCondLst>
                                  <p:childTnLst>
                                    <p:set>
                                      <p:cBhvr>
                                        <p:cTn id="56" dur="1" fill="hold">
                                          <p:stCondLst>
                                            <p:cond delay="0"/>
                                          </p:stCondLst>
                                        </p:cTn>
                                        <p:tgtEl>
                                          <p:spTgt spid="2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9"/>
                                        </p:tgtEl>
                                        <p:attrNameLst>
                                          <p:attrName>style.visibility</p:attrName>
                                        </p:attrNameLst>
                                      </p:cBhvr>
                                      <p:to>
                                        <p:strVal val="visible"/>
                                      </p:to>
                                    </p:set>
                                    <p:animEffect transition="in" filter="fade">
                                      <p:cBhvr>
                                        <p:cTn id="61" dur="500"/>
                                        <p:tgtEl>
                                          <p:spTgt spid="189"/>
                                        </p:tgtEl>
                                      </p:cBhvr>
                                    </p:animEffect>
                                  </p:childTnLst>
                                </p:cTn>
                              </p:par>
                            </p:childTnLst>
                          </p:cTn>
                        </p:par>
                        <p:par>
                          <p:cTn id="62" fill="hold">
                            <p:stCondLst>
                              <p:cond delay="500"/>
                            </p:stCondLst>
                            <p:childTnLst>
                              <p:par>
                                <p:cTn id="63" presetID="42" presetClass="path" presetSubtype="0" accel="50000" decel="50000" fill="hold" nodeType="afterEffect">
                                  <p:stCondLst>
                                    <p:cond delay="0"/>
                                  </p:stCondLst>
                                  <p:childTnLst>
                                    <p:animMotion origin="layout" path="M -1.26628E-6 2.12892E-6 L 0.00038 -0.13346 " pathEditMode="relative" rAng="0" ptsTypes="AA">
                                      <p:cBhvr>
                                        <p:cTn id="64" dur="750" fill="hold"/>
                                        <p:tgtEl>
                                          <p:spTgt spid="189"/>
                                        </p:tgtEl>
                                        <p:attrNameLst>
                                          <p:attrName>ppt_x</p:attrName>
                                          <p:attrName>ppt_y</p:attrName>
                                        </p:attrNameLst>
                                      </p:cBhvr>
                                      <p:rCtr x="13" y="-6673"/>
                                    </p:animMotion>
                                  </p:childTnLst>
                                </p:cTn>
                              </p:par>
                            </p:childTnLst>
                          </p:cTn>
                        </p:par>
                        <p:par>
                          <p:cTn id="65" fill="hold">
                            <p:stCondLst>
                              <p:cond delay="1250"/>
                            </p:stCondLst>
                            <p:childTnLst>
                              <p:par>
                                <p:cTn id="66" presetID="42" presetClass="path" presetSubtype="0" accel="50000" decel="50000" fill="hold" nodeType="afterEffect">
                                  <p:stCondLst>
                                    <p:cond delay="0"/>
                                  </p:stCondLst>
                                  <p:childTnLst>
                                    <p:animMotion origin="layout" path="M 0.00038 -0.13346 L -0.13556 -0.33886 " pathEditMode="relative" rAng="0" ptsTypes="AA">
                                      <p:cBhvr>
                                        <p:cTn id="67" dur="750" fill="hold"/>
                                        <p:tgtEl>
                                          <p:spTgt spid="189"/>
                                        </p:tgtEl>
                                        <p:attrNameLst>
                                          <p:attrName>ppt_x</p:attrName>
                                          <p:attrName>ppt_y</p:attrName>
                                        </p:attrNameLst>
                                      </p:cBhvr>
                                      <p:rCtr x="-6804" y="-10281"/>
                                    </p:animMotion>
                                  </p:childTnLst>
                                </p:cTn>
                              </p:par>
                            </p:childTnLst>
                          </p:cTn>
                        </p:par>
                        <p:par>
                          <p:cTn id="68" fill="hold">
                            <p:stCondLst>
                              <p:cond delay="2000"/>
                            </p:stCondLst>
                            <p:childTnLst>
                              <p:par>
                                <p:cTn id="69" presetID="42" presetClass="path" presetSubtype="0" accel="50000" decel="50000" fill="hold" nodeType="afterEffect">
                                  <p:stCondLst>
                                    <p:cond delay="0"/>
                                  </p:stCondLst>
                                  <p:childTnLst>
                                    <p:animMotion origin="layout" path="M -0.13556 -0.33886 L -0.13556 -0.42442 " pathEditMode="relative" rAng="0" ptsTypes="AA">
                                      <p:cBhvr>
                                        <p:cTn id="70" dur="750" fill="hold"/>
                                        <p:tgtEl>
                                          <p:spTgt spid="189"/>
                                        </p:tgtEl>
                                        <p:attrNameLst>
                                          <p:attrName>ppt_x</p:attrName>
                                          <p:attrName>ppt_y</p:attrName>
                                        </p:attrNameLst>
                                      </p:cBhvr>
                                      <p:rCtr x="0" y="-4290"/>
                                    </p:animMotion>
                                  </p:childTnLst>
                                </p:cTn>
                              </p:par>
                            </p:childTnLst>
                          </p:cTn>
                        </p:par>
                        <p:par>
                          <p:cTn id="71" fill="hold">
                            <p:stCondLst>
                              <p:cond delay="2750"/>
                            </p:stCondLst>
                            <p:childTnLst>
                              <p:par>
                                <p:cTn id="72" presetID="42" presetClass="path" presetSubtype="0" accel="50000" decel="50000" fill="hold" nodeType="afterEffect">
                                  <p:stCondLst>
                                    <p:cond delay="0"/>
                                  </p:stCondLst>
                                  <p:childTnLst>
                                    <p:animMotion origin="layout" path="M -0.13556 -0.42442 L 0.00077 -0.49183 " pathEditMode="relative" rAng="0" ptsTypes="AA">
                                      <p:cBhvr>
                                        <p:cTn id="73" dur="750" fill="hold"/>
                                        <p:tgtEl>
                                          <p:spTgt spid="189"/>
                                        </p:tgtEl>
                                        <p:attrNameLst>
                                          <p:attrName>ppt_x</p:attrName>
                                          <p:attrName>ppt_y</p:attrName>
                                        </p:attrNameLst>
                                      </p:cBhvr>
                                      <p:rCtr x="6816" y="-3382"/>
                                    </p:animMotion>
                                  </p:childTnLst>
                                </p:cTn>
                              </p:par>
                            </p:childTnLst>
                          </p:cTn>
                        </p:par>
                        <p:par>
                          <p:cTn id="74" fill="hold">
                            <p:stCondLst>
                              <p:cond delay="3500"/>
                            </p:stCondLst>
                            <p:childTnLst>
                              <p:par>
                                <p:cTn id="75" presetID="22" presetClass="entr" presetSubtype="1" fill="hold" nodeType="afterEffect">
                                  <p:stCondLst>
                                    <p:cond delay="0"/>
                                  </p:stCondLst>
                                  <p:childTnLst>
                                    <p:set>
                                      <p:cBhvr>
                                        <p:cTn id="76" dur="1" fill="hold">
                                          <p:stCondLst>
                                            <p:cond delay="0"/>
                                          </p:stCondLst>
                                        </p:cTn>
                                        <p:tgtEl>
                                          <p:spTgt spid="137"/>
                                        </p:tgtEl>
                                        <p:attrNameLst>
                                          <p:attrName>style.visibility</p:attrName>
                                        </p:attrNameLst>
                                      </p:cBhvr>
                                      <p:to>
                                        <p:strVal val="visible"/>
                                      </p:to>
                                    </p:set>
                                    <p:animEffect transition="in" filter="wipe(up)">
                                      <p:cBhvr>
                                        <p:cTn id="77" dur="750"/>
                                        <p:tgtEl>
                                          <p:spTgt spid="137"/>
                                        </p:tgtEl>
                                      </p:cBhvr>
                                    </p:animEffect>
                                  </p:childTnLst>
                                </p:cTn>
                              </p:par>
                              <p:par>
                                <p:cTn id="78" presetID="42" presetClass="path" presetSubtype="0" accel="50000" decel="50000" fill="hold" nodeType="withEffect">
                                  <p:stCondLst>
                                    <p:cond delay="0"/>
                                  </p:stCondLst>
                                  <p:childTnLst>
                                    <p:animMotion origin="layout" path="M 0.00077 -0.49183 L 0.00077 -0.42533 " pathEditMode="relative" rAng="0" ptsTypes="AA">
                                      <p:cBhvr>
                                        <p:cTn id="79" dur="750" fill="hold"/>
                                        <p:tgtEl>
                                          <p:spTgt spid="189"/>
                                        </p:tgtEl>
                                        <p:attrNameLst>
                                          <p:attrName>ppt_x</p:attrName>
                                          <p:attrName>ppt_y</p:attrName>
                                        </p:attrNameLst>
                                      </p:cBhvr>
                                      <p:rCtr x="0" y="33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697062"/>
            <a:ext cx="11887200" cy="3447098"/>
          </a:xfrm>
        </p:spPr>
        <p:txBody>
          <a:bodyPr/>
          <a:lstStyle/>
          <a:p>
            <a:r>
              <a:rPr lang="en-US" dirty="0" smtClean="0"/>
              <a:t> One platform</a:t>
            </a:r>
          </a:p>
          <a:p>
            <a:r>
              <a:rPr lang="en-US" dirty="0" smtClean="0"/>
              <a:t> Windows Azure Pack</a:t>
            </a:r>
          </a:p>
          <a:p>
            <a:r>
              <a:rPr lang="en-US" dirty="0" smtClean="0"/>
              <a:t> Designs</a:t>
            </a:r>
          </a:p>
          <a:p>
            <a:r>
              <a:rPr lang="en-US" dirty="0" smtClean="0"/>
              <a:t> Choices &amp; Challenges</a:t>
            </a:r>
          </a:p>
          <a:p>
            <a:r>
              <a:rPr lang="en-US" dirty="0"/>
              <a:t> </a:t>
            </a:r>
            <a:r>
              <a:rPr lang="en-US" dirty="0" smtClean="0"/>
              <a:t>Q&amp;A</a:t>
            </a:r>
            <a:endParaRPr lang="nl-NL" dirty="0"/>
          </a:p>
        </p:txBody>
      </p:sp>
      <p:sp>
        <p:nvSpPr>
          <p:cNvPr id="4" name="Title 3"/>
          <p:cNvSpPr>
            <a:spLocks noGrp="1"/>
          </p:cNvSpPr>
          <p:nvPr>
            <p:ph type="title"/>
          </p:nvPr>
        </p:nvSpPr>
        <p:spPr/>
        <p:txBody>
          <a:bodyPr/>
          <a:lstStyle/>
          <a:p>
            <a:r>
              <a:rPr lang="en-US" dirty="0" smtClean="0"/>
              <a:t>Agenda</a:t>
            </a:r>
            <a:endParaRPr lang="nl-NL" dirty="0"/>
          </a:p>
        </p:txBody>
      </p:sp>
    </p:spTree>
    <p:extLst>
      <p:ext uri="{BB962C8B-B14F-4D97-AF65-F5344CB8AC3E}">
        <p14:creationId xmlns:p14="http://schemas.microsoft.com/office/powerpoint/2010/main" val="340717155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nl-NL" dirty="0"/>
          </a:p>
        </p:txBody>
      </p:sp>
      <p:sp>
        <p:nvSpPr>
          <p:cNvPr id="3" name="Text Placeholder 2"/>
          <p:cNvSpPr>
            <a:spLocks noGrp="1"/>
          </p:cNvSpPr>
          <p:nvPr>
            <p:ph type="body" sz="quarter" idx="12"/>
          </p:nvPr>
        </p:nvSpPr>
        <p:spPr/>
        <p:txBody>
          <a:bodyPr/>
          <a:lstStyle/>
          <a:p>
            <a:r>
              <a:rPr lang="en-US" dirty="0" smtClean="0"/>
              <a:t>Federate Windows Azure Pack Tenant Site with ADFS</a:t>
            </a:r>
            <a:endParaRPr lang="nl-NL" dirty="0"/>
          </a:p>
        </p:txBody>
      </p:sp>
    </p:spTree>
    <p:extLst>
      <p:ext uri="{BB962C8B-B14F-4D97-AF65-F5344CB8AC3E}">
        <p14:creationId xmlns:p14="http://schemas.microsoft.com/office/powerpoint/2010/main" val="1356385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 Foundation</a:t>
            </a:r>
            <a:endParaRPr lang="nl-NL" dirty="0"/>
          </a:p>
        </p:txBody>
      </p:sp>
    </p:spTree>
    <p:extLst>
      <p:ext uri="{BB962C8B-B14F-4D97-AF65-F5344CB8AC3E}">
        <p14:creationId xmlns:p14="http://schemas.microsoft.com/office/powerpoint/2010/main" val="3758264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grpSp>
        <p:nvGrpSpPr>
          <p:cNvPr id="17" name="Group 16"/>
          <p:cNvGrpSpPr/>
          <p:nvPr/>
        </p:nvGrpSpPr>
        <p:grpSpPr>
          <a:xfrm>
            <a:off x="1534242" y="3615705"/>
            <a:ext cx="3185604" cy="668438"/>
            <a:chOff x="1534242" y="3615705"/>
            <a:chExt cx="3185604" cy="668438"/>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0" y="0"/>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Service Provider Foundation</a:t>
            </a:r>
            <a:endParaRPr lang="nl-NL" dirty="0"/>
          </a:p>
        </p:txBody>
      </p:sp>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cxnSp>
        <p:nvCxnSpPr>
          <p:cNvPr id="135" name="Straight Arrow Connector 134"/>
          <p:cNvCxnSpPr>
            <a:stCxn id="171" idx="2"/>
            <a:endCxn id="139" idx="0"/>
          </p:cNvCxnSpPr>
          <p:nvPr/>
        </p:nvCxnSpPr>
        <p:spPr>
          <a:xfrm flipH="1">
            <a:off x="2257279" y="4742781"/>
            <a:ext cx="1735621" cy="224299"/>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71" idx="0"/>
          </p:cNvCxnSpPr>
          <p:nvPr/>
        </p:nvCxnSpPr>
        <p:spPr>
          <a:xfrm flipH="1">
            <a:off x="3992900" y="4065020"/>
            <a:ext cx="1267891" cy="365399"/>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71" idx="0"/>
            <a:endCxn id="171" idx="2"/>
          </p:cNvCxnSpPr>
          <p:nvPr/>
        </p:nvCxnSpPr>
        <p:spPr>
          <a:xfrm>
            <a:off x="3992900" y="4430419"/>
            <a:ext cx="0" cy="312362"/>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bwMode="auto">
          <a:xfrm>
            <a:off x="8219167" y="1814256"/>
            <a:ext cx="4119750" cy="3267182"/>
          </a:xfrm>
          <a:prstGeom prst="rect">
            <a:avLst/>
          </a:prstGeom>
          <a:solidFill>
            <a:srgbClr val="00132E"/>
          </a:solidFill>
          <a:ln>
            <a:solidFill>
              <a:schemeClr val="tx1"/>
            </a:solidFill>
            <a:prstDash val="sysDash"/>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nl-NL" sz="1600" b="1" dirty="0" err="1">
                <a:gradFill>
                  <a:gsLst>
                    <a:gs pos="0">
                      <a:srgbClr val="FFFFFF"/>
                    </a:gs>
                    <a:gs pos="100000">
                      <a:srgbClr val="FFFFFF"/>
                    </a:gs>
                  </a:gsLst>
                  <a:lin ang="5400000" scaled="0"/>
                </a:gradFill>
                <a:ea typeface="Segoe UI" pitchFamily="34" charset="0"/>
                <a:cs typeface="Segoe UI" pitchFamily="34" charset="0"/>
              </a:rPr>
              <a:t>Groups</a:t>
            </a:r>
            <a:r>
              <a:rPr lang="nl-NL" sz="1600" dirty="0">
                <a:gradFill>
                  <a:gsLst>
                    <a:gs pos="0">
                      <a:srgbClr val="FFFFFF"/>
                    </a:gs>
                    <a:gs pos="100000">
                      <a:srgbClr val="FFFFFF"/>
                    </a:gs>
                  </a:gsLst>
                  <a:lin ang="5400000" scaled="0"/>
                </a:gradFill>
                <a:ea typeface="Segoe UI" pitchFamily="34" charset="0"/>
                <a:cs typeface="Segoe UI" pitchFamily="34" charset="0"/>
              </a:rPr>
              <a:t> </a:t>
            </a:r>
            <a:endParaRPr lang="nl-NL" sz="1600"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MGT\</a:t>
            </a:r>
            <a:r>
              <a:rPr lang="nl-NL" sz="1600" dirty="0" err="1" smtClean="0">
                <a:gradFill>
                  <a:gsLst>
                    <a:gs pos="0">
                      <a:srgbClr val="FFFFFF"/>
                    </a:gs>
                    <a:gs pos="100000">
                      <a:srgbClr val="FFFFFF"/>
                    </a:gs>
                  </a:gsLst>
                  <a:lin ang="5400000" scaled="0"/>
                </a:gradFill>
                <a:ea typeface="Segoe UI" pitchFamily="34" charset="0"/>
                <a:cs typeface="Segoe UI" pitchFamily="34" charset="0"/>
              </a:rPr>
              <a:t>GRP_SPF_Admins</a:t>
            </a:r>
            <a:r>
              <a:rPr lang="nl-NL" sz="1600" dirty="0" smtClean="0">
                <a:gradFill>
                  <a:gsLst>
                    <a:gs pos="0">
                      <a:srgbClr val="FFFFFF"/>
                    </a:gs>
                    <a:gs pos="100000">
                      <a:srgbClr val="FFFFFF"/>
                    </a:gs>
                  </a:gsLst>
                  <a:lin ang="5400000" scaled="0"/>
                </a:gradFill>
                <a:ea typeface="Segoe UI" pitchFamily="34" charset="0"/>
                <a:cs typeface="Segoe UI" pitchFamily="34" charset="0"/>
              </a:rPr>
              <a:t> </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MGT\</a:t>
            </a:r>
            <a:r>
              <a:rPr lang="nl-NL" sz="1600" dirty="0" err="1" smtClean="0">
                <a:gradFill>
                  <a:gsLst>
                    <a:gs pos="0">
                      <a:srgbClr val="FFFFFF"/>
                    </a:gs>
                    <a:gs pos="100000">
                      <a:srgbClr val="FFFFFF"/>
                    </a:gs>
                  </a:gsLst>
                  <a:lin ang="5400000" scaled="0"/>
                </a:gradFill>
                <a:ea typeface="Segoe UI" pitchFamily="34" charset="0"/>
                <a:cs typeface="Segoe UI" pitchFamily="34" charset="0"/>
              </a:rPr>
              <a:t>GRP_SPF_Provider</a:t>
            </a:r>
            <a:r>
              <a:rPr lang="nl-NL" sz="1600" dirty="0" smtClean="0">
                <a:gradFill>
                  <a:gsLst>
                    <a:gs pos="0">
                      <a:srgbClr val="FFFFFF"/>
                    </a:gs>
                    <a:gs pos="100000">
                      <a:srgbClr val="FFFFFF"/>
                    </a:gs>
                  </a:gsLst>
                  <a:lin ang="5400000" scaled="0"/>
                </a:gradFill>
                <a:ea typeface="Segoe UI" pitchFamily="34" charset="0"/>
                <a:cs typeface="Segoe UI" pitchFamily="34" charset="0"/>
              </a:rPr>
              <a:t> </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MGT\</a:t>
            </a:r>
            <a:r>
              <a:rPr lang="nl-NL" sz="1600" dirty="0" err="1" smtClean="0">
                <a:gradFill>
                  <a:gsLst>
                    <a:gs pos="0">
                      <a:srgbClr val="FFFFFF"/>
                    </a:gs>
                    <a:gs pos="100000">
                      <a:srgbClr val="FFFFFF"/>
                    </a:gs>
                  </a:gsLst>
                  <a:lin ang="5400000" scaled="0"/>
                </a:gradFill>
                <a:ea typeface="Segoe UI" pitchFamily="34" charset="0"/>
                <a:cs typeface="Segoe UI" pitchFamily="34" charset="0"/>
              </a:rPr>
              <a:t>GRP_SPF_Usage</a:t>
            </a:r>
            <a:r>
              <a:rPr lang="nl-NL" sz="1600" dirty="0" smtClean="0">
                <a:gradFill>
                  <a:gsLst>
                    <a:gs pos="0">
                      <a:srgbClr val="FFFFFF"/>
                    </a:gs>
                    <a:gs pos="100000">
                      <a:srgbClr val="FFFFFF"/>
                    </a:gs>
                  </a:gsLst>
                  <a:lin ang="5400000" scaled="0"/>
                </a:gradFill>
                <a:ea typeface="Segoe UI" pitchFamily="34" charset="0"/>
                <a:cs typeface="Segoe UI" pitchFamily="34" charset="0"/>
              </a:rPr>
              <a:t> </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MGT\GRP_SPF_VMM</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b="1" dirty="0" smtClean="0">
                <a:gradFill>
                  <a:gsLst>
                    <a:gs pos="0">
                      <a:srgbClr val="FFFFFF"/>
                    </a:gs>
                    <a:gs pos="100000">
                      <a:srgbClr val="FFFFFF"/>
                    </a:gs>
                  </a:gsLst>
                  <a:lin ang="5400000" scaled="0"/>
                </a:gradFill>
                <a:ea typeface="Segoe UI" pitchFamily="34" charset="0"/>
                <a:cs typeface="Segoe UI" pitchFamily="34" charset="0"/>
              </a:rPr>
              <a:t>Users</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MGT\SVC_SPF </a:t>
            </a: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a:gradFill>
                  <a:gsLst>
                    <a:gs pos="0">
                      <a:srgbClr val="FFFFFF"/>
                    </a:gs>
                    <a:gs pos="100000">
                      <a:srgbClr val="FFFFFF"/>
                    </a:gs>
                  </a:gsLst>
                  <a:lin ang="5400000" scaled="0"/>
                </a:gradFill>
                <a:ea typeface="Segoe UI" pitchFamily="34" charset="0"/>
                <a:cs typeface="Segoe UI" pitchFamily="34" charset="0"/>
              </a:rPr>
              <a:t>&lt;SPF Server&gt;\</a:t>
            </a:r>
            <a:r>
              <a:rPr lang="nl-NL" sz="1600" dirty="0" smtClean="0">
                <a:gradFill>
                  <a:gsLst>
                    <a:gs pos="0">
                      <a:srgbClr val="FFFFFF"/>
                    </a:gs>
                    <a:gs pos="100000">
                      <a:srgbClr val="FFFFFF"/>
                    </a:gs>
                  </a:gsLst>
                  <a:lin ang="5400000" scaled="0"/>
                </a:gradFill>
                <a:ea typeface="Segoe UI" pitchFamily="34" charset="0"/>
                <a:cs typeface="Segoe UI" pitchFamily="34" charset="0"/>
              </a:rPr>
              <a:t>SVC_SPF_REG</a:t>
            </a:r>
          </a:p>
          <a:p>
            <a:pPr defTabSz="932472" fontAlgn="base">
              <a:lnSpc>
                <a:spcPct val="90000"/>
              </a:lnSpc>
              <a:spcBef>
                <a:spcPct val="0"/>
              </a:spcBef>
              <a:spcAft>
                <a:spcPct val="0"/>
              </a:spcAft>
            </a:pPr>
            <a:endParaRPr lang="nl-NL" sz="16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1600" b="1" dirty="0" smtClean="0">
                <a:gradFill>
                  <a:gsLst>
                    <a:gs pos="0">
                      <a:srgbClr val="FFFFFF"/>
                    </a:gs>
                    <a:gs pos="100000">
                      <a:srgbClr val="FFFFFF"/>
                    </a:gs>
                  </a:gsLst>
                  <a:lin ang="5400000" scaled="0"/>
                </a:gradFill>
                <a:ea typeface="Segoe UI" pitchFamily="34" charset="0"/>
                <a:cs typeface="Segoe UI" pitchFamily="34" charset="0"/>
              </a:rPr>
              <a:t>Registration</a:t>
            </a:r>
          </a:p>
          <a:p>
            <a:pP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Only one SPF registration in WAP</a:t>
            </a:r>
            <a:endParaRPr lang="nl-NL" sz="1600"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nl-NL" sz="1600" dirty="0" smtClean="0">
                <a:gradFill>
                  <a:gsLst>
                    <a:gs pos="0">
                      <a:srgbClr val="FFFFFF"/>
                    </a:gs>
                    <a:gs pos="100000">
                      <a:srgbClr val="FFFFFF"/>
                    </a:gs>
                  </a:gsLst>
                  <a:lin ang="5400000" scaled="0"/>
                </a:gradFill>
                <a:ea typeface="Segoe UI" pitchFamily="34" charset="0"/>
                <a:cs typeface="Segoe UI" pitchFamily="34" charset="0"/>
              </a:rPr>
              <a:t>Maximum of 5 VMM servers </a:t>
            </a:r>
          </a:p>
        </p:txBody>
      </p:sp>
      <p:pic>
        <p:nvPicPr>
          <p:cNvPr id="14" name="Picture 13"/>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9873" y="4882565"/>
            <a:ext cx="478908" cy="478908"/>
          </a:xfrm>
          <a:prstGeom prst="rect">
            <a:avLst/>
          </a:prstGeom>
        </p:spPr>
      </p:pic>
      <p:pic>
        <p:nvPicPr>
          <p:cNvPr id="167" name="Picture 166"/>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841" y="5909929"/>
            <a:ext cx="478908" cy="478908"/>
          </a:xfrm>
          <a:prstGeom prst="rect">
            <a:avLst/>
          </a:prstGeom>
        </p:spPr>
      </p:pic>
      <p:pic>
        <p:nvPicPr>
          <p:cNvPr id="189" name="Picture 18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07226" y="5909929"/>
            <a:ext cx="478908" cy="478908"/>
          </a:xfrm>
          <a:prstGeom prst="rect">
            <a:avLst/>
          </a:prstGeom>
        </p:spPr>
      </p:pic>
      <p:pic>
        <p:nvPicPr>
          <p:cNvPr id="190" name="Picture 189"/>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24689" y="4959066"/>
            <a:ext cx="478908" cy="478908"/>
          </a:xfrm>
          <a:prstGeom prst="rect">
            <a:avLst/>
          </a:prstGeom>
        </p:spPr>
      </p:pic>
      <p:pic>
        <p:nvPicPr>
          <p:cNvPr id="193" name="Picture 192"/>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47841" y="3253921"/>
            <a:ext cx="478908" cy="478908"/>
          </a:xfrm>
          <a:prstGeom prst="rect">
            <a:avLst/>
          </a:prstGeom>
        </p:spPr>
      </p:pic>
      <p:pic>
        <p:nvPicPr>
          <p:cNvPr id="194" name="Picture 193"/>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894955" y="3507727"/>
            <a:ext cx="478908" cy="478908"/>
          </a:xfrm>
          <a:prstGeom prst="rect">
            <a:avLst/>
          </a:prstGeom>
        </p:spPr>
      </p:pic>
    </p:spTree>
    <p:extLst>
      <p:ext uri="{BB962C8B-B14F-4D97-AF65-F5344CB8AC3E}">
        <p14:creationId xmlns:p14="http://schemas.microsoft.com/office/powerpoint/2010/main" val="335157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up)">
                                      <p:cBhvr>
                                        <p:cTn id="12" dur="250"/>
                                        <p:tgtEl>
                                          <p:spTgt spid="137"/>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up)">
                                      <p:cBhvr>
                                        <p:cTn id="16" dur="250"/>
                                        <p:tgtEl>
                                          <p:spTgt spid="13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up)">
                                      <p:cBhvr>
                                        <p:cTn id="20" dur="250"/>
                                        <p:tgtEl>
                                          <p:spTgt spid="1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fade">
                                      <p:cBhvr>
                                        <p:cTn id="25" dur="500"/>
                                        <p:tgtEl>
                                          <p:spTgt spid="166"/>
                                        </p:tgtEl>
                                      </p:cBhvr>
                                    </p:animEffect>
                                  </p:childTnLst>
                                </p:cTn>
                              </p:par>
                              <p:par>
                                <p:cTn id="26" presetID="10" presetClass="entr" presetSubtype="0" fill="hold" nodeType="withEffect">
                                  <p:stCondLst>
                                    <p:cond delay="0"/>
                                  </p:stCondLst>
                                  <p:childTnLst>
                                    <p:set>
                                      <p:cBhvr>
                                        <p:cTn id="27" dur="1" fill="hold">
                                          <p:stCondLst>
                                            <p:cond delay="0"/>
                                          </p:stCondLst>
                                        </p:cTn>
                                        <p:tgtEl>
                                          <p:spTgt spid="193"/>
                                        </p:tgtEl>
                                        <p:attrNameLst>
                                          <p:attrName>style.visibility</p:attrName>
                                        </p:attrNameLst>
                                      </p:cBhvr>
                                      <p:to>
                                        <p:strVal val="visible"/>
                                      </p:to>
                                    </p:set>
                                    <p:animEffect transition="in" filter="fade">
                                      <p:cBhvr>
                                        <p:cTn id="28" dur="500"/>
                                        <p:tgtEl>
                                          <p:spTgt spid="193"/>
                                        </p:tgtEl>
                                      </p:cBhvr>
                                    </p:animEffect>
                                  </p:childTnLst>
                                </p:cTn>
                              </p:par>
                              <p:par>
                                <p:cTn id="29" presetID="10" presetClass="entr" presetSubtype="0" fill="hold" nodeType="with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fade">
                                      <p:cBhvr>
                                        <p:cTn id="31" dur="500"/>
                                        <p:tgtEl>
                                          <p:spTgt spid="19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fade">
                                      <p:cBhvr>
                                        <p:cTn id="41" dur="500"/>
                                        <p:tgtEl>
                                          <p:spTgt spid="16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9"/>
                                        </p:tgtEl>
                                        <p:attrNameLst>
                                          <p:attrName>style.visibility</p:attrName>
                                        </p:attrNameLst>
                                      </p:cBhvr>
                                      <p:to>
                                        <p:strVal val="visible"/>
                                      </p:to>
                                    </p:set>
                                    <p:animEffect transition="in" filter="fade">
                                      <p:cBhvr>
                                        <p:cTn id="46" dur="500"/>
                                        <p:tgtEl>
                                          <p:spTgt spid="18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0"/>
                                        </p:tgtEl>
                                        <p:attrNameLst>
                                          <p:attrName>style.visibility</p:attrName>
                                        </p:attrNameLst>
                                      </p:cBhvr>
                                      <p:to>
                                        <p:strVal val="visible"/>
                                      </p:to>
                                    </p:set>
                                    <p:animEffect transition="in" filter="fade">
                                      <p:cBhvr>
                                        <p:cTn id="51"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Virtualization</a:t>
            </a:r>
            <a:endParaRPr lang="nl-NL" dirty="0"/>
          </a:p>
        </p:txBody>
      </p:sp>
    </p:spTree>
    <p:extLst>
      <p:ext uri="{BB962C8B-B14F-4D97-AF65-F5344CB8AC3E}">
        <p14:creationId xmlns:p14="http://schemas.microsoft.com/office/powerpoint/2010/main" val="408479399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75146"/>
            <a:ext cx="12568798" cy="8346467"/>
          </a:xfrm>
          <a:prstGeom prst="rect">
            <a:avLst/>
          </a:prstGeom>
        </p:spPr>
      </p:pic>
      <p:sp>
        <p:nvSpPr>
          <p:cNvPr id="2" name="Text Placeholder 1"/>
          <p:cNvSpPr>
            <a:spLocks noGrp="1"/>
          </p:cNvSpPr>
          <p:nvPr>
            <p:ph type="body" sz="quarter" idx="10"/>
          </p:nvPr>
        </p:nvSpPr>
        <p:spPr>
          <a:xfrm>
            <a:off x="274638" y="1212850"/>
            <a:ext cx="11887200" cy="2092881"/>
          </a:xfrm>
        </p:spPr>
        <p:txBody>
          <a:bodyPr/>
          <a:lstStyle/>
          <a:p>
            <a:r>
              <a:rPr lang="en-US" dirty="0" smtClean="0"/>
              <a:t> Location</a:t>
            </a:r>
          </a:p>
          <a:p>
            <a:r>
              <a:rPr lang="en-US" dirty="0" smtClean="0"/>
              <a:t> Firewall</a:t>
            </a:r>
          </a:p>
          <a:p>
            <a:r>
              <a:rPr lang="en-US" dirty="0"/>
              <a:t> </a:t>
            </a:r>
            <a:r>
              <a:rPr lang="en-US" dirty="0" smtClean="0"/>
              <a:t>Dependency</a:t>
            </a:r>
            <a:endParaRPr lang="nl-NL" dirty="0"/>
          </a:p>
        </p:txBody>
      </p:sp>
      <p:sp>
        <p:nvSpPr>
          <p:cNvPr id="3" name="Title 2"/>
          <p:cNvSpPr>
            <a:spLocks noGrp="1"/>
          </p:cNvSpPr>
          <p:nvPr>
            <p:ph type="title"/>
          </p:nvPr>
        </p:nvSpPr>
        <p:spPr/>
        <p:txBody>
          <a:bodyPr/>
          <a:lstStyle/>
          <a:p>
            <a:r>
              <a:rPr lang="en-US" dirty="0" smtClean="0"/>
              <a:t>Network Virtualization</a:t>
            </a:r>
            <a:endParaRPr lang="nl-NL" dirty="0"/>
          </a:p>
        </p:txBody>
      </p:sp>
    </p:spTree>
    <p:extLst>
      <p:ext uri="{BB962C8B-B14F-4D97-AF65-F5344CB8AC3E}">
        <p14:creationId xmlns:p14="http://schemas.microsoft.com/office/powerpoint/2010/main" val="84389527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7" name="Straight Arrow Connector 206"/>
          <p:cNvCxnSpPr/>
          <p:nvPr/>
        </p:nvCxnSpPr>
        <p:spPr>
          <a:xfrm>
            <a:off x="7608613" y="1526158"/>
            <a:ext cx="0" cy="843306"/>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grpSp>
        <p:nvGrpSpPr>
          <p:cNvPr id="17" name="Group 16"/>
          <p:cNvGrpSpPr/>
          <p:nvPr/>
        </p:nvGrpSpPr>
        <p:grpSpPr>
          <a:xfrm>
            <a:off x="1534242" y="3615705"/>
            <a:ext cx="3185604" cy="668438"/>
            <a:chOff x="1534242" y="3615705"/>
            <a:chExt cx="3185604" cy="668438"/>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2" name="Rectangle 1"/>
          <p:cNvSpPr/>
          <p:nvPr/>
        </p:nvSpPr>
        <p:spPr bwMode="auto">
          <a:xfrm>
            <a:off x="24875" y="-47836"/>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68" name="Rectangle 267"/>
          <p:cNvSpPr/>
          <p:nvPr/>
        </p:nvSpPr>
        <p:spPr bwMode="auto">
          <a:xfrm>
            <a:off x="8738966" y="2673334"/>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89774" y="2715967"/>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3521" y="2599569"/>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6741" y="2673334"/>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0178" y="3015740"/>
            <a:ext cx="487012" cy="302705"/>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2114" y="2872051"/>
            <a:ext cx="487012" cy="302705"/>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7549" y="2715967"/>
            <a:ext cx="487012" cy="302705"/>
          </a:xfrm>
          <a:prstGeom prst="rect">
            <a:avLst/>
          </a:prstGeom>
          <a:noFill/>
          <a:ln>
            <a:noFill/>
          </a:ln>
          <a:extLst/>
        </p:spPr>
      </p:pic>
      <p:sp>
        <p:nvSpPr>
          <p:cNvPr id="273" name="Rectangle 272"/>
          <p:cNvSpPr/>
          <p:nvPr/>
        </p:nvSpPr>
        <p:spPr bwMode="auto">
          <a:xfrm>
            <a:off x="9571296" y="2599569"/>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5525" y="2670402"/>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6333" y="2713035"/>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0080" y="2596637"/>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3123" y="2667470"/>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3931" y="2710103"/>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7678" y="2593705"/>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Network Virtualization</a:t>
            </a:r>
            <a:endParaRPr lang="nl-NL" dirty="0"/>
          </a:p>
        </p:txBody>
      </p:sp>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cxnSp>
        <p:nvCxnSpPr>
          <p:cNvPr id="137" name="Straight Arrow Connector 136"/>
          <p:cNvCxnSpPr>
            <a:endCxn id="171" idx="0"/>
          </p:cNvCxnSpPr>
          <p:nvPr/>
        </p:nvCxnSpPr>
        <p:spPr>
          <a:xfrm flipH="1">
            <a:off x="3992900" y="4046003"/>
            <a:ext cx="1267892" cy="384416"/>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2238582" y="4758809"/>
            <a:ext cx="1735621" cy="224299"/>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71" idx="0"/>
            <a:endCxn id="171" idx="2"/>
          </p:cNvCxnSpPr>
          <p:nvPr/>
        </p:nvCxnSpPr>
        <p:spPr>
          <a:xfrm>
            <a:off x="3992900" y="4430419"/>
            <a:ext cx="0" cy="312362"/>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884608" y="2057102"/>
            <a:ext cx="1448010" cy="660423"/>
            <a:chOff x="6884608" y="2057102"/>
            <a:chExt cx="1448010" cy="660423"/>
          </a:xfrm>
        </p:grpSpPr>
        <p:sp>
          <p:nvSpPr>
            <p:cNvPr id="130" name="Rectangle 129"/>
            <p:cNvSpPr/>
            <p:nvPr/>
          </p:nvSpPr>
          <p:spPr bwMode="auto">
            <a:xfrm>
              <a:off x="6884608" y="2057102"/>
              <a:ext cx="1448010" cy="312362"/>
            </a:xfrm>
            <a:prstGeom prst="rect">
              <a:avLst/>
            </a:prstGeom>
            <a:solidFill>
              <a:schemeClr val="accent2"/>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Gateway VMs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8910" y="2295308"/>
              <a:ext cx="679289" cy="422216"/>
            </a:xfrm>
            <a:prstGeom prst="rect">
              <a:avLst/>
            </a:prstGeom>
            <a:noFill/>
            <a:ln>
              <a:noFill/>
            </a:ln>
            <a:extLst/>
          </p:spPr>
        </p:pic>
        <p:pic>
          <p:nvPicPr>
            <p:cNvPr id="16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556" y="2295309"/>
              <a:ext cx="679289" cy="422216"/>
            </a:xfrm>
            <a:prstGeom prst="rect">
              <a:avLst/>
            </a:prstGeom>
            <a:noFill/>
            <a:ln>
              <a:noFill/>
            </a:ln>
            <a:extLst/>
          </p:spPr>
        </p:pic>
      </p:grpSp>
      <p:grpSp>
        <p:nvGrpSpPr>
          <p:cNvPr id="47" name="Group 46"/>
          <p:cNvGrpSpPr/>
          <p:nvPr/>
        </p:nvGrpSpPr>
        <p:grpSpPr>
          <a:xfrm>
            <a:off x="6875522" y="2836839"/>
            <a:ext cx="1448010" cy="660423"/>
            <a:chOff x="6875522" y="2836839"/>
            <a:chExt cx="1448010" cy="660423"/>
          </a:xfrm>
        </p:grpSpPr>
        <p:sp>
          <p:nvSpPr>
            <p:cNvPr id="189" name="Rectangle 188"/>
            <p:cNvSpPr/>
            <p:nvPr/>
          </p:nvSpPr>
          <p:spPr bwMode="auto">
            <a:xfrm>
              <a:off x="6875522" y="2836839"/>
              <a:ext cx="1448010" cy="312362"/>
            </a:xfrm>
            <a:prstGeom prst="rect">
              <a:avLst/>
            </a:prstGeom>
            <a:solidFill>
              <a:schemeClr val="accent2"/>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Gateway Hosts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824" y="3075045"/>
              <a:ext cx="679289" cy="422216"/>
            </a:xfrm>
            <a:prstGeom prst="rect">
              <a:avLst/>
            </a:prstGeom>
            <a:noFill/>
            <a:ln>
              <a:noFill/>
            </a:ln>
            <a:extLst/>
          </p:spPr>
        </p:pic>
        <p:pic>
          <p:nvPicPr>
            <p:cNvPr id="19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1470" y="3075046"/>
              <a:ext cx="679289" cy="422216"/>
            </a:xfrm>
            <a:prstGeom prst="rect">
              <a:avLst/>
            </a:prstGeom>
            <a:noFill/>
            <a:ln>
              <a:noFill/>
            </a:ln>
            <a:extLst/>
          </p:spPr>
        </p:pic>
      </p:grpSp>
      <p:grpSp>
        <p:nvGrpSpPr>
          <p:cNvPr id="44" name="Group 43"/>
          <p:cNvGrpSpPr/>
          <p:nvPr/>
        </p:nvGrpSpPr>
        <p:grpSpPr>
          <a:xfrm>
            <a:off x="6884608" y="3616448"/>
            <a:ext cx="1448010" cy="660423"/>
            <a:chOff x="6884608" y="3616448"/>
            <a:chExt cx="1448010" cy="660423"/>
          </a:xfrm>
        </p:grpSpPr>
        <p:sp>
          <p:nvSpPr>
            <p:cNvPr id="194" name="Rectangle 193"/>
            <p:cNvSpPr/>
            <p:nvPr/>
          </p:nvSpPr>
          <p:spPr bwMode="auto">
            <a:xfrm>
              <a:off x="6884608" y="3616448"/>
              <a:ext cx="1448010" cy="312362"/>
            </a:xfrm>
            <a:prstGeom prst="rect">
              <a:avLst/>
            </a:prstGeom>
            <a:solidFill>
              <a:schemeClr val="accent2"/>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8910" y="3854654"/>
              <a:ext cx="679289" cy="422216"/>
            </a:xfrm>
            <a:prstGeom prst="rect">
              <a:avLst/>
            </a:prstGeom>
            <a:noFill/>
            <a:ln>
              <a:noFill/>
            </a:ln>
            <a:extLst/>
          </p:spPr>
        </p:pic>
        <p:pic>
          <p:nvPicPr>
            <p:cNvPr id="19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556" y="3854655"/>
              <a:ext cx="679289" cy="422216"/>
            </a:xfrm>
            <a:prstGeom prst="rect">
              <a:avLst/>
            </a:prstGeom>
            <a:noFill/>
            <a:ln>
              <a:noFill/>
            </a:ln>
            <a:extLst/>
          </p:spPr>
        </p:pic>
      </p:grpSp>
      <p:cxnSp>
        <p:nvCxnSpPr>
          <p:cNvPr id="208" name="Straight Arrow Connector 207"/>
          <p:cNvCxnSpPr/>
          <p:nvPr/>
        </p:nvCxnSpPr>
        <p:spPr>
          <a:xfrm>
            <a:off x="7831730" y="2471468"/>
            <a:ext cx="2082430" cy="125169"/>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187" idx="1"/>
            <a:endCxn id="182" idx="0"/>
          </p:cNvCxnSpPr>
          <p:nvPr/>
        </p:nvCxnSpPr>
        <p:spPr>
          <a:xfrm flipH="1">
            <a:off x="3990896" y="1613560"/>
            <a:ext cx="3279798" cy="281494"/>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182" idx="0"/>
            <a:endCxn id="158" idx="0"/>
          </p:cNvCxnSpPr>
          <p:nvPr/>
        </p:nvCxnSpPr>
        <p:spPr>
          <a:xfrm>
            <a:off x="3990896" y="1895054"/>
            <a:ext cx="2004" cy="480337"/>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110" idx="3"/>
            <a:endCxn id="165" idx="0"/>
          </p:cNvCxnSpPr>
          <p:nvPr/>
        </p:nvCxnSpPr>
        <p:spPr>
          <a:xfrm>
            <a:off x="4434132" y="2824706"/>
            <a:ext cx="1299302" cy="790999"/>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a:endCxn id="148" idx="0"/>
          </p:cNvCxnSpPr>
          <p:nvPr/>
        </p:nvCxnSpPr>
        <p:spPr>
          <a:xfrm>
            <a:off x="2092696" y="5556397"/>
            <a:ext cx="167523" cy="426111"/>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150" idx="3"/>
            <a:endCxn id="167" idx="2"/>
          </p:cNvCxnSpPr>
          <p:nvPr/>
        </p:nvCxnSpPr>
        <p:spPr>
          <a:xfrm flipV="1">
            <a:off x="2696539" y="2717525"/>
            <a:ext cx="5013662" cy="3711197"/>
          </a:xfrm>
          <a:prstGeom prst="curvedConnector2">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stCxn id="187" idx="2"/>
            <a:endCxn id="167" idx="0"/>
          </p:cNvCxnSpPr>
          <p:nvPr/>
        </p:nvCxnSpPr>
        <p:spPr>
          <a:xfrm>
            <a:off x="7593661" y="1913086"/>
            <a:ext cx="116540" cy="382223"/>
          </a:xfrm>
          <a:prstGeom prst="straightConnector1">
            <a:avLst/>
          </a:prstGeom>
          <a:ln w="15875">
            <a:solidFill>
              <a:srgbClr val="FFC000"/>
            </a:solidFill>
            <a:prstDash val="sysDot"/>
            <a:headEnd type="none"/>
            <a:tailEnd type="oval"/>
          </a:ln>
          <a:effectLst>
            <a:glow rad="25400">
              <a:srgbClr val="7E6000"/>
            </a:glow>
          </a:effectLst>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stCxn id="167" idx="3"/>
            <a:endCxn id="287" idx="1"/>
          </p:cNvCxnSpPr>
          <p:nvPr/>
        </p:nvCxnSpPr>
        <p:spPr>
          <a:xfrm>
            <a:off x="8049845" y="2506417"/>
            <a:ext cx="1682269" cy="516987"/>
          </a:xfrm>
          <a:prstGeom prst="straightConnector1">
            <a:avLst/>
          </a:prstGeom>
          <a:ln w="15875">
            <a:solidFill>
              <a:srgbClr val="FFC000"/>
            </a:solidFill>
            <a:prstDash val="sysDot"/>
            <a:headEnd type="none"/>
            <a:tailEnd type="oval"/>
          </a:ln>
          <a:effectLst>
            <a:glow rad="25400">
              <a:srgbClr val="7E6000"/>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9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09"/>
                                        </p:tgtEl>
                                        <p:attrNameLst>
                                          <p:attrName>style.visibility</p:attrName>
                                        </p:attrNameLst>
                                      </p:cBhvr>
                                      <p:to>
                                        <p:strVal val="visible"/>
                                      </p:to>
                                    </p:set>
                                    <p:animEffect transition="in" filter="wipe(right)">
                                      <p:cBhvr>
                                        <p:cTn id="27" dur="250"/>
                                        <p:tgtEl>
                                          <p:spTgt spid="209"/>
                                        </p:tgtEl>
                                      </p:cBhvr>
                                    </p:animEffect>
                                  </p:childTnLst>
                                </p:cTn>
                              </p:par>
                            </p:childTnLst>
                          </p:cTn>
                        </p:par>
                        <p:par>
                          <p:cTn id="28" fill="hold">
                            <p:stCondLst>
                              <p:cond delay="250"/>
                            </p:stCondLst>
                            <p:childTnLst>
                              <p:par>
                                <p:cTn id="29" presetID="22" presetClass="entr" presetSubtype="1" fill="hold" nodeType="afterEffect">
                                  <p:stCondLst>
                                    <p:cond delay="0"/>
                                  </p:stCondLst>
                                  <p:childTnLst>
                                    <p:set>
                                      <p:cBhvr>
                                        <p:cTn id="30" dur="1" fill="hold">
                                          <p:stCondLst>
                                            <p:cond delay="0"/>
                                          </p:stCondLst>
                                        </p:cTn>
                                        <p:tgtEl>
                                          <p:spTgt spid="211"/>
                                        </p:tgtEl>
                                        <p:attrNameLst>
                                          <p:attrName>style.visibility</p:attrName>
                                        </p:attrNameLst>
                                      </p:cBhvr>
                                      <p:to>
                                        <p:strVal val="visible"/>
                                      </p:to>
                                    </p:set>
                                    <p:animEffect transition="in" filter="wipe(up)">
                                      <p:cBhvr>
                                        <p:cTn id="31" dur="250"/>
                                        <p:tgtEl>
                                          <p:spTgt spid="2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2"/>
                                        </p:tgtEl>
                                        <p:attrNameLst>
                                          <p:attrName>style.visibility</p:attrName>
                                        </p:attrNameLst>
                                      </p:cBhvr>
                                      <p:to>
                                        <p:strVal val="visible"/>
                                      </p:to>
                                    </p:set>
                                    <p:animEffect transition="in" filter="wipe(left)">
                                      <p:cBhvr>
                                        <p:cTn id="36" dur="250"/>
                                        <p:tgtEl>
                                          <p:spTgt spid="2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wipe(right)">
                                      <p:cBhvr>
                                        <p:cTn id="41" dur="250"/>
                                        <p:tgtEl>
                                          <p:spTgt spid="137"/>
                                        </p:tgtEl>
                                      </p:cBhvr>
                                    </p:animEffect>
                                  </p:childTnLst>
                                </p:cTn>
                              </p:par>
                            </p:childTnLst>
                          </p:cTn>
                        </p:par>
                        <p:par>
                          <p:cTn id="42" fill="hold">
                            <p:stCondLst>
                              <p:cond delay="250"/>
                            </p:stCondLst>
                            <p:childTnLst>
                              <p:par>
                                <p:cTn id="43" presetID="22" presetClass="entr" presetSubtype="1" fill="hold" nodeType="afterEffect">
                                  <p:stCondLst>
                                    <p:cond delay="0"/>
                                  </p:stCondLst>
                                  <p:childTnLst>
                                    <p:set>
                                      <p:cBhvr>
                                        <p:cTn id="44" dur="1" fill="hold">
                                          <p:stCondLst>
                                            <p:cond delay="0"/>
                                          </p:stCondLst>
                                        </p:cTn>
                                        <p:tgtEl>
                                          <p:spTgt spid="166"/>
                                        </p:tgtEl>
                                        <p:attrNameLst>
                                          <p:attrName>style.visibility</p:attrName>
                                        </p:attrNameLst>
                                      </p:cBhvr>
                                      <p:to>
                                        <p:strVal val="visible"/>
                                      </p:to>
                                    </p:set>
                                    <p:animEffect transition="in" filter="wipe(up)">
                                      <p:cBhvr>
                                        <p:cTn id="45" dur="250"/>
                                        <p:tgtEl>
                                          <p:spTgt spid="166"/>
                                        </p:tgtEl>
                                      </p:cBhvr>
                                    </p:animEffect>
                                  </p:childTnLst>
                                </p:cTn>
                              </p:par>
                            </p:childTnLst>
                          </p:cTn>
                        </p:par>
                        <p:par>
                          <p:cTn id="46" fill="hold">
                            <p:stCondLst>
                              <p:cond delay="500"/>
                            </p:stCondLst>
                            <p:childTnLst>
                              <p:par>
                                <p:cTn id="47" presetID="22" presetClass="entr" presetSubtype="2" fill="hold" nodeType="afterEffect">
                                  <p:stCondLst>
                                    <p:cond delay="0"/>
                                  </p:stCondLst>
                                  <p:childTnLst>
                                    <p:set>
                                      <p:cBhvr>
                                        <p:cTn id="48" dur="1" fill="hold">
                                          <p:stCondLst>
                                            <p:cond delay="0"/>
                                          </p:stCondLst>
                                        </p:cTn>
                                        <p:tgtEl>
                                          <p:spTgt spid="138"/>
                                        </p:tgtEl>
                                        <p:attrNameLst>
                                          <p:attrName>style.visibility</p:attrName>
                                        </p:attrNameLst>
                                      </p:cBhvr>
                                      <p:to>
                                        <p:strVal val="visible"/>
                                      </p:to>
                                    </p:set>
                                    <p:animEffect transition="in" filter="wipe(right)">
                                      <p:cBhvr>
                                        <p:cTn id="49" dur="250"/>
                                        <p:tgtEl>
                                          <p:spTgt spid="138"/>
                                        </p:tgtEl>
                                      </p:cBhvr>
                                    </p:animEffect>
                                  </p:childTnLst>
                                </p:cTn>
                              </p:par>
                            </p:childTnLst>
                          </p:cTn>
                        </p:par>
                        <p:par>
                          <p:cTn id="50" fill="hold">
                            <p:stCondLst>
                              <p:cond delay="750"/>
                            </p:stCondLst>
                            <p:childTnLst>
                              <p:par>
                                <p:cTn id="51" presetID="22" presetClass="entr" presetSubtype="1" fill="hold" nodeType="afterEffect">
                                  <p:stCondLst>
                                    <p:cond delay="0"/>
                                  </p:stCondLst>
                                  <p:childTnLst>
                                    <p:set>
                                      <p:cBhvr>
                                        <p:cTn id="52" dur="1" fill="hold">
                                          <p:stCondLst>
                                            <p:cond delay="0"/>
                                          </p:stCondLst>
                                        </p:cTn>
                                        <p:tgtEl>
                                          <p:spTgt spid="213"/>
                                        </p:tgtEl>
                                        <p:attrNameLst>
                                          <p:attrName>style.visibility</p:attrName>
                                        </p:attrNameLst>
                                      </p:cBhvr>
                                      <p:to>
                                        <p:strVal val="visible"/>
                                      </p:to>
                                    </p:set>
                                    <p:animEffect transition="in" filter="wipe(up)">
                                      <p:cBhvr>
                                        <p:cTn id="53" dur="250"/>
                                        <p:tgtEl>
                                          <p:spTgt spid="2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14"/>
                                        </p:tgtEl>
                                        <p:attrNameLst>
                                          <p:attrName>style.visibility</p:attrName>
                                        </p:attrNameLst>
                                      </p:cBhvr>
                                      <p:to>
                                        <p:strVal val="visible"/>
                                      </p:to>
                                    </p:set>
                                    <p:animEffect transition="in" filter="wipe(left)">
                                      <p:cBhvr>
                                        <p:cTn id="58" dur="750"/>
                                        <p:tgtEl>
                                          <p:spTgt spid="214"/>
                                        </p:tgtEl>
                                      </p:cBhvr>
                                    </p:animEffect>
                                  </p:childTnLst>
                                </p:cTn>
                              </p:par>
                            </p:childTnLst>
                          </p:cTn>
                        </p:par>
                        <p:par>
                          <p:cTn id="59" fill="hold">
                            <p:stCondLst>
                              <p:cond delay="750"/>
                            </p:stCondLst>
                            <p:childTnLst>
                              <p:par>
                                <p:cTn id="60" presetID="22" presetClass="entr" presetSubtype="8" fill="hold" nodeType="afterEffect">
                                  <p:stCondLst>
                                    <p:cond delay="0"/>
                                  </p:stCondLst>
                                  <p:childTnLst>
                                    <p:set>
                                      <p:cBhvr>
                                        <p:cTn id="61" dur="1" fill="hold">
                                          <p:stCondLst>
                                            <p:cond delay="0"/>
                                          </p:stCondLst>
                                        </p:cTn>
                                        <p:tgtEl>
                                          <p:spTgt spid="208"/>
                                        </p:tgtEl>
                                        <p:attrNameLst>
                                          <p:attrName>style.visibility</p:attrName>
                                        </p:attrNameLst>
                                      </p:cBhvr>
                                      <p:to>
                                        <p:strVal val="visible"/>
                                      </p:to>
                                    </p:set>
                                    <p:animEffect transition="in" filter="wipe(left)">
                                      <p:cBhvr>
                                        <p:cTn id="62" dur="250"/>
                                        <p:tgtEl>
                                          <p:spTgt spid="208"/>
                                        </p:tgtEl>
                                      </p:cBhvr>
                                    </p:animEffect>
                                  </p:childTnLst>
                                </p:cTn>
                              </p:par>
                            </p:childTnLst>
                          </p:cTn>
                        </p:par>
                        <p:par>
                          <p:cTn id="63" fill="hold">
                            <p:stCondLst>
                              <p:cond delay="1000"/>
                            </p:stCondLst>
                            <p:childTnLst>
                              <p:par>
                                <p:cTn id="64" presetID="1" presetClass="emph" presetSubtype="2" fill="hold" nodeType="afterEffect">
                                  <p:stCondLst>
                                    <p:cond delay="0"/>
                                  </p:stCondLst>
                                  <p:childTnLst>
                                    <p:animClr clrSpc="rgb" dir="cw">
                                      <p:cBhvr>
                                        <p:cTn id="65" dur="10" fill="hold"/>
                                        <p:tgtEl>
                                          <p:spTgt spid="271"/>
                                        </p:tgtEl>
                                        <p:attrNameLst>
                                          <p:attrName>fillcolor</p:attrName>
                                        </p:attrNameLst>
                                      </p:cBhvr>
                                      <p:to>
                                        <a:srgbClr val="FFC000"/>
                                      </p:to>
                                    </p:animClr>
                                    <p:set>
                                      <p:cBhvr>
                                        <p:cTn id="66" dur="10" fill="hold"/>
                                        <p:tgtEl>
                                          <p:spTgt spid="271"/>
                                        </p:tgtEl>
                                        <p:attrNameLst>
                                          <p:attrName>fill.type</p:attrName>
                                        </p:attrNameLst>
                                      </p:cBhvr>
                                      <p:to>
                                        <p:strVal val="solid"/>
                                      </p:to>
                                    </p:set>
                                    <p:set>
                                      <p:cBhvr>
                                        <p:cTn id="67" dur="10" fill="hold"/>
                                        <p:tgtEl>
                                          <p:spTgt spid="271"/>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07"/>
                                        </p:tgtEl>
                                        <p:attrNameLst>
                                          <p:attrName>style.visibility</p:attrName>
                                        </p:attrNameLst>
                                      </p:cBhvr>
                                      <p:to>
                                        <p:strVal val="visible"/>
                                      </p:to>
                                    </p:set>
                                    <p:animEffect transition="in" filter="wipe(right)">
                                      <p:cBhvr>
                                        <p:cTn id="72" dur="250"/>
                                        <p:tgtEl>
                                          <p:spTgt spid="207"/>
                                        </p:tgtEl>
                                      </p:cBhvr>
                                    </p:animEffect>
                                  </p:childTnLst>
                                </p:cTn>
                              </p:par>
                            </p:childTnLst>
                          </p:cTn>
                        </p:par>
                        <p:par>
                          <p:cTn id="73" fill="hold">
                            <p:stCondLst>
                              <p:cond delay="250"/>
                            </p:stCondLst>
                            <p:childTnLst>
                              <p:par>
                                <p:cTn id="74" presetID="22" presetClass="entr" presetSubtype="8" fill="hold" nodeType="afterEffect">
                                  <p:stCondLst>
                                    <p:cond delay="0"/>
                                  </p:stCondLst>
                                  <p:childTnLst>
                                    <p:set>
                                      <p:cBhvr>
                                        <p:cTn id="75" dur="1" fill="hold">
                                          <p:stCondLst>
                                            <p:cond delay="0"/>
                                          </p:stCondLst>
                                        </p:cTn>
                                        <p:tgtEl>
                                          <p:spTgt spid="215"/>
                                        </p:tgtEl>
                                        <p:attrNameLst>
                                          <p:attrName>style.visibility</p:attrName>
                                        </p:attrNameLst>
                                      </p:cBhvr>
                                      <p:to>
                                        <p:strVal val="visible"/>
                                      </p:to>
                                    </p:set>
                                    <p:animEffect transition="in" filter="wipe(left)">
                                      <p:cBhvr>
                                        <p:cTn id="76" dur="250"/>
                                        <p:tgtEl>
                                          <p:spTgt spid="215"/>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16"/>
                                        </p:tgtEl>
                                        <p:attrNameLst>
                                          <p:attrName>style.visibility</p:attrName>
                                        </p:attrNameLst>
                                      </p:cBhvr>
                                      <p:to>
                                        <p:strVal val="visible"/>
                                      </p:to>
                                    </p:set>
                                    <p:animEffect transition="in" filter="wipe(left)">
                                      <p:cBhvr>
                                        <p:cTn id="80"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nl-NL" dirty="0"/>
          </a:p>
        </p:txBody>
      </p:sp>
      <p:sp>
        <p:nvSpPr>
          <p:cNvPr id="3" name="Text Placeholder 2"/>
          <p:cNvSpPr>
            <a:spLocks noGrp="1"/>
          </p:cNvSpPr>
          <p:nvPr>
            <p:ph type="body" sz="quarter" idx="12"/>
          </p:nvPr>
        </p:nvSpPr>
        <p:spPr/>
        <p:txBody>
          <a:bodyPr/>
          <a:lstStyle/>
          <a:p>
            <a:r>
              <a:rPr lang="en-US" dirty="0" smtClean="0"/>
              <a:t>Windows Azure Pack integration with Network Virtualization</a:t>
            </a:r>
            <a:endParaRPr lang="nl-NL" dirty="0"/>
          </a:p>
        </p:txBody>
      </p:sp>
    </p:spTree>
    <p:extLst>
      <p:ext uri="{BB962C8B-B14F-4D97-AF65-F5344CB8AC3E}">
        <p14:creationId xmlns:p14="http://schemas.microsoft.com/office/powerpoint/2010/main" val="1404678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Management Automation</a:t>
            </a:r>
            <a:endParaRPr lang="nl-NL" dirty="0"/>
          </a:p>
        </p:txBody>
      </p:sp>
    </p:spTree>
    <p:extLst>
      <p:ext uri="{BB962C8B-B14F-4D97-AF65-F5344CB8AC3E}">
        <p14:creationId xmlns:p14="http://schemas.microsoft.com/office/powerpoint/2010/main" val="14161890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6877"/>
            <a:ext cx="12436475" cy="8290983"/>
          </a:xfrm>
          <a:prstGeom prst="rect">
            <a:avLst/>
          </a:prstGeom>
        </p:spPr>
      </p:pic>
    </p:spTree>
    <p:extLst>
      <p:ext uri="{BB962C8B-B14F-4D97-AF65-F5344CB8AC3E}">
        <p14:creationId xmlns:p14="http://schemas.microsoft.com/office/powerpoint/2010/main" val="196167234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6269"/>
            <a:ext cx="12436474" cy="7427061"/>
          </a:xfrm>
          <a:prstGeom prst="rect">
            <a:avLst/>
          </a:prstGeom>
        </p:spPr>
      </p:pic>
      <p:sp>
        <p:nvSpPr>
          <p:cNvPr id="2" name="Text Placeholder 1"/>
          <p:cNvSpPr>
            <a:spLocks noGrp="1"/>
          </p:cNvSpPr>
          <p:nvPr>
            <p:ph type="body" sz="quarter" idx="10"/>
          </p:nvPr>
        </p:nvSpPr>
        <p:spPr>
          <a:xfrm>
            <a:off x="274638" y="1212850"/>
            <a:ext cx="11887200" cy="1415772"/>
          </a:xfrm>
        </p:spPr>
        <p:txBody>
          <a:bodyPr/>
          <a:lstStyle/>
          <a:p>
            <a:r>
              <a:rPr lang="en-US" dirty="0" smtClean="0"/>
              <a:t> </a:t>
            </a:r>
            <a:r>
              <a:rPr lang="nl-NL" dirty="0" err="1" smtClean="0"/>
              <a:t>Use</a:t>
            </a:r>
            <a:r>
              <a:rPr lang="nl-NL" dirty="0" smtClean="0"/>
              <a:t> case</a:t>
            </a:r>
          </a:p>
          <a:p>
            <a:r>
              <a:rPr lang="en-US" dirty="0" smtClean="0"/>
              <a:t> Constructing the oven</a:t>
            </a:r>
          </a:p>
        </p:txBody>
      </p:sp>
      <p:sp>
        <p:nvSpPr>
          <p:cNvPr id="3" name="Title 2"/>
          <p:cNvSpPr>
            <a:spLocks noGrp="1"/>
          </p:cNvSpPr>
          <p:nvPr>
            <p:ph type="title"/>
          </p:nvPr>
        </p:nvSpPr>
        <p:spPr/>
        <p:txBody>
          <a:bodyPr/>
          <a:lstStyle/>
          <a:p>
            <a:r>
              <a:rPr lang="en-US" dirty="0" smtClean="0"/>
              <a:t>Automation</a:t>
            </a:r>
            <a:endParaRPr lang="nl-NL" dirty="0"/>
          </a:p>
        </p:txBody>
      </p:sp>
    </p:spTree>
    <p:extLst>
      <p:ext uri="{BB962C8B-B14F-4D97-AF65-F5344CB8AC3E}">
        <p14:creationId xmlns:p14="http://schemas.microsoft.com/office/powerpoint/2010/main" val="260154188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503"/>
            <a:ext cx="12436475" cy="6993531"/>
          </a:xfrm>
          <a:prstGeom prst="rect">
            <a:avLst/>
          </a:prstGeom>
        </p:spPr>
      </p:pic>
      <p:sp>
        <p:nvSpPr>
          <p:cNvPr id="35" name="Rectangle 34"/>
          <p:cNvSpPr/>
          <p:nvPr/>
        </p:nvSpPr>
        <p:spPr bwMode="auto">
          <a:xfrm>
            <a:off x="6175171" y="3386455"/>
            <a:ext cx="2004056" cy="2017407"/>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Big data</a:t>
            </a:r>
          </a:p>
        </p:txBody>
      </p:sp>
      <p:sp>
        <p:nvSpPr>
          <p:cNvPr id="36" name="Rectangle 35"/>
          <p:cNvSpPr/>
          <p:nvPr/>
        </p:nvSpPr>
        <p:spPr bwMode="auto">
          <a:xfrm>
            <a:off x="8352538" y="3386455"/>
            <a:ext cx="2004056" cy="2017407"/>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Cloud</a:t>
            </a:r>
          </a:p>
        </p:txBody>
      </p:sp>
      <p:sp>
        <p:nvSpPr>
          <p:cNvPr id="37" name="Rectangle 36"/>
          <p:cNvSpPr/>
          <p:nvPr/>
        </p:nvSpPr>
        <p:spPr bwMode="auto">
          <a:xfrm>
            <a:off x="6175171" y="1210569"/>
            <a:ext cx="2004056" cy="2017407"/>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Mobility</a:t>
            </a:r>
          </a:p>
        </p:txBody>
      </p:sp>
      <p:sp>
        <p:nvSpPr>
          <p:cNvPr id="38" name="Rectangle 37"/>
          <p:cNvSpPr/>
          <p:nvPr/>
        </p:nvSpPr>
        <p:spPr bwMode="auto">
          <a:xfrm>
            <a:off x="8352538" y="1210569"/>
            <a:ext cx="2004056" cy="2017407"/>
          </a:xfrm>
          <a:prstGeom prst="rect">
            <a:avLst/>
          </a:prstGeom>
          <a:solidFill>
            <a:schemeClr val="accent1">
              <a:lumMod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Apps</a:t>
            </a:r>
          </a:p>
        </p:txBody>
      </p:sp>
      <p:pic>
        <p:nvPicPr>
          <p:cNvPr id="39" name="Picture Placeholder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117944"/>
            <a:ext cx="12436475" cy="4411717"/>
          </a:xfrm>
          <a:prstGeom prst="rect">
            <a:avLst/>
          </a:prstGeom>
        </p:spPr>
      </p:pic>
      <p:sp>
        <p:nvSpPr>
          <p:cNvPr id="21" name="Rectangle 20"/>
          <p:cNvSpPr/>
          <p:nvPr/>
        </p:nvSpPr>
        <p:spPr>
          <a:xfrm>
            <a:off x="0" y="495"/>
            <a:ext cx="12436475" cy="3039630"/>
          </a:xfrm>
          <a:prstGeom prst="rect">
            <a:avLst/>
          </a:prstGeom>
          <a:gradFill>
            <a:gsLst>
              <a:gs pos="26000">
                <a:schemeClr val="bg1">
                  <a:alpha val="7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sz="500">
              <a:gradFill>
                <a:gsLst>
                  <a:gs pos="0">
                    <a:srgbClr val="FFFFFF"/>
                  </a:gs>
                  <a:gs pos="100000">
                    <a:srgbClr val="FFFFFF"/>
                  </a:gs>
                </a:gsLst>
                <a:lin ang="5400000" scaled="0"/>
              </a:gradFill>
            </a:endParaRPr>
          </a:p>
        </p:txBody>
      </p:sp>
      <p:sp>
        <p:nvSpPr>
          <p:cNvPr id="53" name="Rectangle 52"/>
          <p:cNvSpPr/>
          <p:nvPr/>
        </p:nvSpPr>
        <p:spPr>
          <a:xfrm>
            <a:off x="2386537" y="2389827"/>
            <a:ext cx="4243238" cy="5211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71" tIns="91433" rIns="146299" bIns="91433" rtlCol="0" anchor="ctr" anchorCtr="0">
            <a:noAutofit/>
          </a:bodyPr>
          <a:lstStyle/>
          <a:p>
            <a:r>
              <a:rPr lang="en-US" sz="1600" dirty="0">
                <a:gradFill>
                  <a:gsLst>
                    <a:gs pos="2917">
                      <a:srgbClr val="FFFFFF"/>
                    </a:gs>
                    <a:gs pos="100000">
                      <a:srgbClr val="FFFFFF"/>
                    </a:gs>
                  </a:gsLst>
                  <a:lin ang="5400000" scaled="0"/>
                </a:gradFill>
              </a:rPr>
              <a:t>Modern, agile apps for new scenarios</a:t>
            </a:r>
          </a:p>
        </p:txBody>
      </p:sp>
      <p:sp>
        <p:nvSpPr>
          <p:cNvPr id="23" name="Rectangle 22"/>
          <p:cNvSpPr/>
          <p:nvPr/>
        </p:nvSpPr>
        <p:spPr>
          <a:xfrm>
            <a:off x="2386537" y="2999021"/>
            <a:ext cx="4243238" cy="1129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71" tIns="91433" rIns="146299" bIns="91433" rtlCol="0" anchor="ctr" anchorCtr="0">
            <a:noAutofit/>
          </a:bodyPr>
          <a:lstStyle/>
          <a:p>
            <a:r>
              <a:rPr lang="en-US" sz="1600" dirty="0">
                <a:gradFill>
                  <a:gsLst>
                    <a:gs pos="2917">
                      <a:srgbClr val="FFFFFF"/>
                    </a:gs>
                    <a:gs pos="100000">
                      <a:srgbClr val="FFFFFF"/>
                    </a:gs>
                  </a:gsLst>
                  <a:lin ang="5400000" scaled="0"/>
                </a:gradFill>
              </a:rPr>
              <a:t>Easy access to any data, any size, anywhere</a:t>
            </a:r>
          </a:p>
          <a:p>
            <a:endParaRPr lang="en-US" sz="1600" dirty="0">
              <a:gradFill>
                <a:gsLst>
                  <a:gs pos="2917">
                    <a:srgbClr val="FFFFFF"/>
                  </a:gs>
                  <a:gs pos="100000">
                    <a:srgbClr val="FFFFFF"/>
                  </a:gs>
                </a:gsLst>
                <a:lin ang="5400000" scaled="0"/>
              </a:gradFill>
            </a:endParaRPr>
          </a:p>
          <a:p>
            <a:r>
              <a:rPr lang="en-US" sz="1600" dirty="0">
                <a:gradFill>
                  <a:gsLst>
                    <a:gs pos="2917">
                      <a:srgbClr val="FFFFFF"/>
                    </a:gs>
                    <a:gs pos="100000">
                      <a:srgbClr val="FFFFFF"/>
                    </a:gs>
                  </a:gsLst>
                  <a:lin ang="5400000" scaled="0"/>
                </a:gradFill>
              </a:rPr>
              <a:t>Powerful analytics in familiar tools </a:t>
            </a:r>
          </a:p>
        </p:txBody>
      </p:sp>
      <p:sp>
        <p:nvSpPr>
          <p:cNvPr id="27" name="Rectangle 26"/>
          <p:cNvSpPr/>
          <p:nvPr/>
        </p:nvSpPr>
        <p:spPr>
          <a:xfrm>
            <a:off x="2386537" y="4217412"/>
            <a:ext cx="4243238" cy="17405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71" tIns="91433" rIns="146299" bIns="91433" rtlCol="0" anchor="ctr" anchorCtr="0">
            <a:noAutofit/>
          </a:bodyPr>
          <a:lstStyle/>
          <a:p>
            <a:r>
              <a:rPr lang="en-US" sz="1600" dirty="0">
                <a:gradFill>
                  <a:gsLst>
                    <a:gs pos="2917">
                      <a:srgbClr val="FFFFFF"/>
                    </a:gs>
                    <a:gs pos="100000">
                      <a:srgbClr val="FFFFFF"/>
                    </a:gs>
                  </a:gsLst>
                  <a:lin ang="5400000" scaled="0"/>
                </a:gradFill>
              </a:rPr>
              <a:t>On-demand scale, real-time performance</a:t>
            </a:r>
          </a:p>
          <a:p>
            <a:endParaRPr lang="en-US" sz="1600" dirty="0">
              <a:gradFill>
                <a:gsLst>
                  <a:gs pos="2917">
                    <a:srgbClr val="FFFFFF"/>
                  </a:gs>
                  <a:gs pos="100000">
                    <a:srgbClr val="FFFFFF"/>
                  </a:gs>
                </a:gsLst>
                <a:lin ang="5400000" scaled="0"/>
              </a:gradFill>
            </a:endParaRPr>
          </a:p>
          <a:p>
            <a:r>
              <a:rPr lang="en-US" sz="1600" dirty="0">
                <a:gradFill>
                  <a:gsLst>
                    <a:gs pos="2917">
                      <a:srgbClr val="FFFFFF"/>
                    </a:gs>
                    <a:gs pos="100000">
                      <a:srgbClr val="FFFFFF"/>
                    </a:gs>
                  </a:gsLst>
                  <a:lin ang="5400000" scaled="0"/>
                </a:gradFill>
              </a:rPr>
              <a:t>Infrastructure designed to withstand failure</a:t>
            </a:r>
          </a:p>
          <a:p>
            <a:endParaRPr lang="en-US" sz="1600" dirty="0">
              <a:gradFill>
                <a:gsLst>
                  <a:gs pos="2917">
                    <a:srgbClr val="FFFFFF"/>
                  </a:gs>
                  <a:gs pos="100000">
                    <a:srgbClr val="FFFFFF"/>
                  </a:gs>
                </a:gsLst>
                <a:lin ang="5400000" scaled="0"/>
              </a:gradFill>
            </a:endParaRPr>
          </a:p>
          <a:p>
            <a:r>
              <a:rPr lang="en-US" sz="1600" dirty="0">
                <a:gradFill>
                  <a:gsLst>
                    <a:gs pos="2917">
                      <a:srgbClr val="FFFFFF"/>
                    </a:gs>
                    <a:gs pos="100000">
                      <a:srgbClr val="FFFFFF"/>
                    </a:gs>
                  </a:gsLst>
                  <a:lin ang="5400000" scaled="0"/>
                </a:gradFill>
              </a:rPr>
              <a:t>Resources managed at datacenter scale</a:t>
            </a:r>
          </a:p>
          <a:p>
            <a:endParaRPr lang="en-US" sz="1600" dirty="0">
              <a:gradFill>
                <a:gsLst>
                  <a:gs pos="2917">
                    <a:srgbClr val="FFFFFF"/>
                  </a:gs>
                  <a:gs pos="100000">
                    <a:srgbClr val="FFFFFF"/>
                  </a:gs>
                </a:gsLst>
                <a:lin ang="5400000" scaled="0"/>
              </a:gradFill>
            </a:endParaRPr>
          </a:p>
        </p:txBody>
      </p:sp>
      <p:sp>
        <p:nvSpPr>
          <p:cNvPr id="51" name="Rectangle 50"/>
          <p:cNvSpPr/>
          <p:nvPr/>
        </p:nvSpPr>
        <p:spPr>
          <a:xfrm>
            <a:off x="2386537" y="1780631"/>
            <a:ext cx="4243238" cy="5211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71" tIns="91433" rIns="146299" bIns="91433" rtlCol="0" anchor="ctr" anchorCtr="0">
            <a:noAutofit/>
          </a:bodyPr>
          <a:lstStyle/>
          <a:p>
            <a:r>
              <a:rPr lang="en-US" sz="1600" dirty="0">
                <a:gradFill>
                  <a:gsLst>
                    <a:gs pos="2917">
                      <a:srgbClr val="FFFFFF"/>
                    </a:gs>
                    <a:gs pos="100000">
                      <a:srgbClr val="FFFFFF"/>
                    </a:gs>
                  </a:gsLst>
                  <a:lin ang="5400000" scaled="0"/>
                </a:gradFill>
              </a:rPr>
              <a:t>Great user experience from anywhere</a:t>
            </a:r>
          </a:p>
        </p:txBody>
      </p:sp>
      <p:sp>
        <p:nvSpPr>
          <p:cNvPr id="58" name="1 box"/>
          <p:cNvSpPr/>
          <p:nvPr/>
        </p:nvSpPr>
        <p:spPr bwMode="auto">
          <a:xfrm>
            <a:off x="274317" y="4217417"/>
            <a:ext cx="2002536" cy="1740589"/>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endParaRPr lang="en-US" sz="3600" dirty="0">
              <a:gradFill>
                <a:gsLst>
                  <a:gs pos="0">
                    <a:srgbClr val="FFFFFF"/>
                  </a:gs>
                  <a:gs pos="100000">
                    <a:srgbClr val="FFFFFF"/>
                  </a:gs>
                </a:gsLst>
                <a:lin ang="5400000" scaled="0"/>
              </a:gradFill>
              <a:latin typeface="Segoe UI Light"/>
            </a:endParaRPr>
          </a:p>
        </p:txBody>
      </p:sp>
      <p:sp>
        <p:nvSpPr>
          <p:cNvPr id="31" name="1 text"/>
          <p:cNvSpPr/>
          <p:nvPr/>
        </p:nvSpPr>
        <p:spPr bwMode="auto">
          <a:xfrm>
            <a:off x="274001" y="4227352"/>
            <a:ext cx="2002536" cy="1730655"/>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Cloud</a:t>
            </a:r>
          </a:p>
        </p:txBody>
      </p:sp>
      <p:sp>
        <p:nvSpPr>
          <p:cNvPr id="57" name="Rectangle 56"/>
          <p:cNvSpPr/>
          <p:nvPr/>
        </p:nvSpPr>
        <p:spPr bwMode="auto">
          <a:xfrm>
            <a:off x="274001" y="2392310"/>
            <a:ext cx="2002536" cy="521132"/>
          </a:xfrm>
          <a:prstGeom prst="rect">
            <a:avLst/>
          </a:prstGeom>
          <a:solidFill>
            <a:schemeClr val="accent1">
              <a:lumMod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endParaRPr lang="en-US" sz="3200" dirty="0">
              <a:gradFill>
                <a:gsLst>
                  <a:gs pos="0">
                    <a:srgbClr val="FFFFFF"/>
                  </a:gs>
                  <a:gs pos="100000">
                    <a:srgbClr val="FFFFFF"/>
                  </a:gs>
                </a:gsLst>
                <a:lin ang="5400000" scaled="0"/>
              </a:gradFill>
              <a:latin typeface="Segoe UI Light"/>
            </a:endParaRPr>
          </a:p>
        </p:txBody>
      </p:sp>
      <p:sp>
        <p:nvSpPr>
          <p:cNvPr id="33" name="Rectangle 32"/>
          <p:cNvSpPr/>
          <p:nvPr/>
        </p:nvSpPr>
        <p:spPr bwMode="auto">
          <a:xfrm>
            <a:off x="274317" y="2392310"/>
            <a:ext cx="2002536" cy="521132"/>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Apps</a:t>
            </a:r>
          </a:p>
        </p:txBody>
      </p:sp>
      <p:sp>
        <p:nvSpPr>
          <p:cNvPr id="56" name="Rectangle 55"/>
          <p:cNvSpPr/>
          <p:nvPr/>
        </p:nvSpPr>
        <p:spPr bwMode="auto">
          <a:xfrm>
            <a:off x="274001" y="1780633"/>
            <a:ext cx="2002536" cy="522198"/>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endParaRPr lang="en-US" sz="3200" dirty="0">
              <a:gradFill>
                <a:gsLst>
                  <a:gs pos="0">
                    <a:srgbClr val="FFFFFF"/>
                  </a:gs>
                  <a:gs pos="100000">
                    <a:srgbClr val="FFFFFF"/>
                  </a:gs>
                </a:gsLst>
                <a:lin ang="5400000" scaled="0"/>
              </a:gradFill>
              <a:latin typeface="Segoe UI Light"/>
            </a:endParaRPr>
          </a:p>
        </p:txBody>
      </p:sp>
      <p:sp>
        <p:nvSpPr>
          <p:cNvPr id="32" name="Rectangle 31"/>
          <p:cNvSpPr/>
          <p:nvPr/>
        </p:nvSpPr>
        <p:spPr bwMode="auto">
          <a:xfrm>
            <a:off x="274001" y="1780633"/>
            <a:ext cx="2002536" cy="522198"/>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45717"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Mobility</a:t>
            </a:r>
          </a:p>
        </p:txBody>
      </p:sp>
      <p:sp>
        <p:nvSpPr>
          <p:cNvPr id="59" name="Rectangle 58"/>
          <p:cNvSpPr/>
          <p:nvPr/>
        </p:nvSpPr>
        <p:spPr bwMode="auto">
          <a:xfrm>
            <a:off x="274317" y="2999017"/>
            <a:ext cx="2002536" cy="1130333"/>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endParaRPr lang="en-US" sz="3200" dirty="0">
              <a:gradFill>
                <a:gsLst>
                  <a:gs pos="0">
                    <a:srgbClr val="FFFFFF"/>
                  </a:gs>
                  <a:gs pos="100000">
                    <a:srgbClr val="FFFFFF"/>
                  </a:gs>
                </a:gsLst>
                <a:lin ang="5400000" scaled="0"/>
              </a:gradFill>
              <a:latin typeface="Segoe UI Light"/>
            </a:endParaRPr>
          </a:p>
        </p:txBody>
      </p:sp>
      <p:sp>
        <p:nvSpPr>
          <p:cNvPr id="34" name="Rectangle 33"/>
          <p:cNvSpPr/>
          <p:nvPr/>
        </p:nvSpPr>
        <p:spPr bwMode="auto">
          <a:xfrm>
            <a:off x="274001" y="3003992"/>
            <a:ext cx="2002536" cy="1133877"/>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99" tIns="91433" rIns="146299" bIns="91433" numCol="1" rtlCol="0" anchor="ctr" anchorCtr="0" compatLnSpc="1">
            <a:prstTxWarp prst="textNoShape">
              <a:avLst/>
            </a:prstTxWarp>
          </a:bodyPr>
          <a:lstStyle/>
          <a:p>
            <a:pPr algn="ctr" defTabSz="685900" fontAlgn="base">
              <a:spcBef>
                <a:spcPct val="0"/>
              </a:spcBef>
              <a:spcAft>
                <a:spcPct val="0"/>
              </a:spcAft>
            </a:pPr>
            <a:r>
              <a:rPr lang="en-US" sz="3200" dirty="0">
                <a:gradFill>
                  <a:gsLst>
                    <a:gs pos="0">
                      <a:srgbClr val="FFFFFF"/>
                    </a:gs>
                    <a:gs pos="100000">
                      <a:srgbClr val="FFFFFF"/>
                    </a:gs>
                  </a:gsLst>
                  <a:lin ang="5400000" scaled="0"/>
                </a:gradFill>
                <a:latin typeface="Segoe UI Light"/>
              </a:rPr>
              <a:t>Big data</a:t>
            </a:r>
          </a:p>
        </p:txBody>
      </p:sp>
      <p:sp>
        <p:nvSpPr>
          <p:cNvPr id="63" name="Title 3"/>
          <p:cNvSpPr>
            <a:spLocks noGrp="1"/>
          </p:cNvSpPr>
          <p:nvPr>
            <p:ph type="title"/>
          </p:nvPr>
        </p:nvSpPr>
        <p:spPr>
          <a:xfrm>
            <a:off x="274320" y="265176"/>
            <a:ext cx="11887200" cy="1097280"/>
          </a:xfrm>
        </p:spPr>
        <p:txBody>
          <a:bodyPr/>
          <a:lstStyle/>
          <a:p>
            <a:r>
              <a:rPr lang="en-US" sz="4800" dirty="0">
                <a:solidFill>
                  <a:srgbClr val="505050"/>
                </a:solidFill>
              </a:rPr>
              <a:t>Transforming IT to address new questions</a:t>
            </a:r>
          </a:p>
        </p:txBody>
      </p:sp>
      <p:grpSp>
        <p:nvGrpSpPr>
          <p:cNvPr id="3" name="Group 2"/>
          <p:cNvGrpSpPr/>
          <p:nvPr/>
        </p:nvGrpSpPr>
        <p:grpSpPr>
          <a:xfrm>
            <a:off x="6739767" y="1780635"/>
            <a:ext cx="5383922" cy="4177372"/>
            <a:chOff x="6739763" y="1780385"/>
            <a:chExt cx="5383922" cy="4177964"/>
          </a:xfrm>
        </p:grpSpPr>
        <p:sp>
          <p:nvSpPr>
            <p:cNvPr id="50" name="Rectangle 49"/>
            <p:cNvSpPr/>
            <p:nvPr/>
          </p:nvSpPr>
          <p:spPr>
            <a:xfrm>
              <a:off x="6739763" y="1780385"/>
              <a:ext cx="5383922" cy="4177964"/>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gradFill>
                  <a:gsLst>
                    <a:gs pos="0">
                      <a:srgbClr val="FFFFFF"/>
                    </a:gs>
                    <a:gs pos="100000">
                      <a:srgbClr val="FFFFFF"/>
                    </a:gs>
                  </a:gsLst>
                  <a:lin ang="5400000" scaled="0"/>
                </a:gradFill>
              </a:endParaRPr>
            </a:p>
          </p:txBody>
        </p:sp>
        <p:sp>
          <p:nvSpPr>
            <p:cNvPr id="54" name="Rectangle 53"/>
            <p:cNvSpPr/>
            <p:nvPr/>
          </p:nvSpPr>
          <p:spPr>
            <a:xfrm>
              <a:off x="6818486" y="1989557"/>
              <a:ext cx="5226482" cy="646459"/>
            </a:xfrm>
            <a:prstGeom prst="rect">
              <a:avLst/>
            </a:prstGeom>
          </p:spPr>
          <p:txBody>
            <a:bodyPr wrap="square">
              <a:spAutoFit/>
            </a:bodyPr>
            <a:lstStyle/>
            <a:p>
              <a:r>
                <a:rPr lang="en-US" sz="3600" dirty="0">
                  <a:gradFill>
                    <a:gsLst>
                      <a:gs pos="0">
                        <a:srgbClr val="FFFFFF"/>
                      </a:gs>
                      <a:gs pos="100000">
                        <a:srgbClr val="FFFFFF"/>
                      </a:gs>
                    </a:gsLst>
                    <a:lin ang="5400000" scaled="0"/>
                  </a:gradFill>
                  <a:latin typeface="Segoe UI Light"/>
                </a:rPr>
                <a:t>Microsoft’s answer:</a:t>
              </a:r>
            </a:p>
          </p:txBody>
        </p:sp>
      </p:grpSp>
      <p:sp>
        <p:nvSpPr>
          <p:cNvPr id="55" name="Freeform 5"/>
          <p:cNvSpPr>
            <a:spLocks/>
          </p:cNvSpPr>
          <p:nvPr/>
        </p:nvSpPr>
        <p:spPr bwMode="auto">
          <a:xfrm>
            <a:off x="7533077" y="2987295"/>
            <a:ext cx="3797302" cy="2595195"/>
          </a:xfrm>
          <a:custGeom>
            <a:avLst/>
            <a:gdLst>
              <a:gd name="T0" fmla="*/ 1303 w 1487"/>
              <a:gd name="T1" fmla="*/ 371 h 1015"/>
              <a:gd name="T2" fmla="*/ 1303 w 1487"/>
              <a:gd name="T3" fmla="*/ 371 h 1015"/>
              <a:gd name="T4" fmla="*/ 1487 w 1487"/>
              <a:gd name="T5" fmla="*/ 674 h 1015"/>
              <a:gd name="T6" fmla="*/ 1146 w 1487"/>
              <a:gd name="T7" fmla="*/ 1015 h 1015"/>
              <a:gd name="T8" fmla="*/ 764 w 1487"/>
              <a:gd name="T9" fmla="*/ 1015 h 1015"/>
              <a:gd name="T10" fmla="*/ 723 w 1487"/>
              <a:gd name="T11" fmla="*/ 1015 h 1015"/>
              <a:gd name="T12" fmla="*/ 311 w 1487"/>
              <a:gd name="T13" fmla="*/ 1015 h 1015"/>
              <a:gd name="T14" fmla="*/ 311 w 1487"/>
              <a:gd name="T15" fmla="*/ 1015 h 1015"/>
              <a:gd name="T16" fmla="*/ 0 w 1487"/>
              <a:gd name="T17" fmla="*/ 705 h 1015"/>
              <a:gd name="T18" fmla="*/ 234 w 1487"/>
              <a:gd name="T19" fmla="*/ 404 h 1015"/>
              <a:gd name="T20" fmla="*/ 265 w 1487"/>
              <a:gd name="T21" fmla="*/ 400 h 1015"/>
              <a:gd name="T22" fmla="*/ 261 w 1487"/>
              <a:gd name="T23" fmla="*/ 366 h 1015"/>
              <a:gd name="T24" fmla="*/ 627 w 1487"/>
              <a:gd name="T25" fmla="*/ 0 h 1015"/>
              <a:gd name="T26" fmla="*/ 939 w 1487"/>
              <a:gd name="T27" fmla="*/ 177 h 1015"/>
              <a:gd name="T28" fmla="*/ 1070 w 1487"/>
              <a:gd name="T29" fmla="*/ 133 h 1015"/>
              <a:gd name="T30" fmla="*/ 1289 w 1487"/>
              <a:gd name="T31" fmla="*/ 332 h 1015"/>
              <a:gd name="T32" fmla="*/ 1291 w 1487"/>
              <a:gd name="T33" fmla="*/ 364 h 1015"/>
              <a:gd name="T34" fmla="*/ 1303 w 1487"/>
              <a:gd name="T35" fmla="*/ 371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7" h="1015">
                <a:moveTo>
                  <a:pt x="1303" y="371"/>
                </a:moveTo>
                <a:cubicBezTo>
                  <a:pt x="1303" y="371"/>
                  <a:pt x="1303" y="371"/>
                  <a:pt x="1303" y="371"/>
                </a:cubicBezTo>
                <a:cubicBezTo>
                  <a:pt x="1412" y="428"/>
                  <a:pt x="1487" y="542"/>
                  <a:pt x="1487" y="674"/>
                </a:cubicBezTo>
                <a:cubicBezTo>
                  <a:pt x="1487" y="863"/>
                  <a:pt x="1335" y="1015"/>
                  <a:pt x="1146" y="1015"/>
                </a:cubicBezTo>
                <a:cubicBezTo>
                  <a:pt x="1146" y="1015"/>
                  <a:pt x="1146" y="1015"/>
                  <a:pt x="764" y="1015"/>
                </a:cubicBezTo>
                <a:cubicBezTo>
                  <a:pt x="723" y="1015"/>
                  <a:pt x="723" y="1015"/>
                  <a:pt x="723" y="1015"/>
                </a:cubicBezTo>
                <a:cubicBezTo>
                  <a:pt x="723" y="1015"/>
                  <a:pt x="723" y="1015"/>
                  <a:pt x="311" y="1015"/>
                </a:cubicBezTo>
                <a:cubicBezTo>
                  <a:pt x="311" y="1015"/>
                  <a:pt x="311" y="1015"/>
                  <a:pt x="311" y="1015"/>
                </a:cubicBezTo>
                <a:cubicBezTo>
                  <a:pt x="139" y="1015"/>
                  <a:pt x="0" y="877"/>
                  <a:pt x="0" y="705"/>
                </a:cubicBezTo>
                <a:cubicBezTo>
                  <a:pt x="0" y="560"/>
                  <a:pt x="100" y="438"/>
                  <a:pt x="234" y="404"/>
                </a:cubicBezTo>
                <a:cubicBezTo>
                  <a:pt x="265" y="400"/>
                  <a:pt x="265" y="400"/>
                  <a:pt x="265" y="400"/>
                </a:cubicBezTo>
                <a:cubicBezTo>
                  <a:pt x="265" y="400"/>
                  <a:pt x="261" y="369"/>
                  <a:pt x="261" y="366"/>
                </a:cubicBezTo>
                <a:cubicBezTo>
                  <a:pt x="261" y="164"/>
                  <a:pt x="425" y="0"/>
                  <a:pt x="627" y="0"/>
                </a:cubicBezTo>
                <a:cubicBezTo>
                  <a:pt x="760" y="0"/>
                  <a:pt x="876" y="71"/>
                  <a:pt x="939" y="177"/>
                </a:cubicBezTo>
                <a:cubicBezTo>
                  <a:pt x="977" y="149"/>
                  <a:pt x="1022" y="133"/>
                  <a:pt x="1070" y="133"/>
                </a:cubicBezTo>
                <a:cubicBezTo>
                  <a:pt x="1185" y="133"/>
                  <a:pt x="1279" y="221"/>
                  <a:pt x="1289" y="332"/>
                </a:cubicBezTo>
                <a:cubicBezTo>
                  <a:pt x="1291" y="364"/>
                  <a:pt x="1291" y="364"/>
                  <a:pt x="1291" y="364"/>
                </a:cubicBezTo>
                <a:lnTo>
                  <a:pt x="1303" y="3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5741" tIns="45716" rIns="91433" bIns="182871" numCol="1" anchor="ctr" anchorCtr="0" compatLnSpc="1">
            <a:prstTxWarp prst="textNoShape">
              <a:avLst/>
            </a:prstTxWarp>
          </a:bodyPr>
          <a:lstStyle/>
          <a:p>
            <a:endParaRPr lang="en-US" sz="4000" dirty="0">
              <a:gradFill>
                <a:gsLst>
                  <a:gs pos="0">
                    <a:srgbClr val="0072C6"/>
                  </a:gs>
                  <a:gs pos="100000">
                    <a:srgbClr val="0072C6"/>
                  </a:gs>
                </a:gsLst>
                <a:lin ang="5400000" scaled="0"/>
              </a:gradFill>
              <a:latin typeface="Segoe UI Light"/>
            </a:endParaRPr>
          </a:p>
          <a:p>
            <a:r>
              <a:rPr lang="en-US" sz="4000" dirty="0">
                <a:gradFill>
                  <a:gsLst>
                    <a:gs pos="0">
                      <a:srgbClr val="0072C6"/>
                    </a:gs>
                    <a:gs pos="100000">
                      <a:srgbClr val="0072C6"/>
                    </a:gs>
                  </a:gsLst>
                  <a:lin ang="5400000" scaled="0"/>
                </a:gradFill>
                <a:latin typeface="Segoe UI Light"/>
              </a:rPr>
              <a:t> The Cloud OS</a:t>
            </a:r>
          </a:p>
        </p:txBody>
      </p:sp>
    </p:spTree>
    <p:extLst>
      <p:ext uri="{BB962C8B-B14F-4D97-AF65-F5344CB8AC3E}">
        <p14:creationId xmlns:p14="http://schemas.microsoft.com/office/powerpoint/2010/main" val="19601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1249"/>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249"/>
                                          </p:stCondLst>
                                        </p:cTn>
                                        <p:tgtEl>
                                          <p:spTgt spid="39"/>
                                        </p:tgtEl>
                                        <p:attrNameLst>
                                          <p:attrName>style.visibility</p:attrName>
                                        </p:attrNameLst>
                                      </p:cBhvr>
                                      <p:to>
                                        <p:strVal val="visible"/>
                                      </p:to>
                                    </p:set>
                                  </p:childTnLst>
                                </p:cTn>
                              </p:par>
                              <p:par>
                                <p:cTn id="9" presetID="10" presetClass="entr" presetSubtype="0" fill="hold" grpId="0" nodeType="withEffect">
                                  <p:stCondLst>
                                    <p:cond delay="1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2" presetClass="entr" presetSubtype="8" fill="hold" grpId="0" nodeType="withEffect">
                                  <p:stCondLst>
                                    <p:cond delay="1250"/>
                                  </p:stCondLst>
                                  <p:childTnLst>
                                    <p:set>
                                      <p:cBhvr>
                                        <p:cTn id="13" dur="1" fill="hold">
                                          <p:stCondLst>
                                            <p:cond delay="0"/>
                                          </p:stCondLst>
                                        </p:cTn>
                                        <p:tgtEl>
                                          <p:spTgt spid="63"/>
                                        </p:tgtEl>
                                        <p:attrNameLst>
                                          <p:attrName>style.visibility</p:attrName>
                                        </p:attrNameLst>
                                      </p:cBhvr>
                                      <p:to>
                                        <p:strVal val="visible"/>
                                      </p:to>
                                    </p:set>
                                    <p:animEffect transition="in" filter="wipe(left)">
                                      <p:cBhvr>
                                        <p:cTn id="14" dur="500"/>
                                        <p:tgtEl>
                                          <p:spTgt spid="63"/>
                                        </p:tgtEl>
                                      </p:cBhvr>
                                    </p:animEffect>
                                  </p:childTnLst>
                                </p:cTn>
                              </p:par>
                              <p:par>
                                <p:cTn id="15" presetID="6" presetClass="emph" presetSubtype="0" accel="100000" autoRev="1" fill="hold" grpId="0" nodeType="withEffect">
                                  <p:stCondLst>
                                    <p:cond delay="0"/>
                                  </p:stCondLst>
                                  <p:childTnLst>
                                    <p:animScale>
                                      <p:cBhvr>
                                        <p:cTn id="16" dur="1250" fill="hold"/>
                                        <p:tgtEl>
                                          <p:spTgt spid="58"/>
                                        </p:tgtEl>
                                      </p:cBhvr>
                                      <p:by x="100000" y="116930"/>
                                    </p:animScale>
                                  </p:childTnLst>
                                </p:cTn>
                              </p:par>
                              <p:par>
                                <p:cTn id="17" presetID="42" presetClass="path" presetSubtype="0" accel="100000" autoRev="1" fill="hold" grpId="1" nodeType="withEffect">
                                  <p:stCondLst>
                                    <p:cond delay="0"/>
                                  </p:stCondLst>
                                  <p:childTnLst>
                                    <p:animMotion origin="layout" path="M -1.91473E-6 2.84158E-6 L 0.64961 -0.09987 " pathEditMode="relative" rAng="0" ptsTypes="AA">
                                      <p:cBhvr>
                                        <p:cTn id="18" dur="1250" fill="hold"/>
                                        <p:tgtEl>
                                          <p:spTgt spid="58"/>
                                        </p:tgtEl>
                                        <p:attrNameLst>
                                          <p:attrName>ppt_x</p:attrName>
                                          <p:attrName>ppt_y</p:attrName>
                                        </p:attrNameLst>
                                      </p:cBhvr>
                                      <p:rCtr x="32474" y="-4993"/>
                                    </p:animMotion>
                                  </p:childTnLst>
                                </p:cTn>
                              </p:par>
                              <p:par>
                                <p:cTn id="19" presetID="1" presetClass="entr" presetSubtype="0" fill="hold" grpId="1" nodeType="withEffect">
                                  <p:stCondLst>
                                    <p:cond delay="0"/>
                                  </p:stCondLst>
                                  <p:childTnLst>
                                    <p:set>
                                      <p:cBhvr>
                                        <p:cTn id="20" dur="1" fill="hold">
                                          <p:stCondLst>
                                            <p:cond delay="1249"/>
                                          </p:stCondLst>
                                        </p:cTn>
                                        <p:tgtEl>
                                          <p:spTgt spid="31"/>
                                        </p:tgtEl>
                                        <p:attrNameLst>
                                          <p:attrName>style.visibility</p:attrName>
                                        </p:attrNameLst>
                                      </p:cBhvr>
                                      <p:to>
                                        <p:strVal val="visible"/>
                                      </p:to>
                                    </p:set>
                                  </p:childTnLst>
                                </p:cTn>
                              </p:par>
                              <p:par>
                                <p:cTn id="21" presetID="42" presetClass="path" presetSubtype="0" accel="100000" autoRev="1" fill="hold" grpId="0" nodeType="withEffect">
                                  <p:stCondLst>
                                    <p:cond delay="0"/>
                                  </p:stCondLst>
                                  <p:childTnLst>
                                    <p:animMotion origin="layout" path="M -1.91473E-6 1.95188E-6 L 0.6496 -0.09987 " pathEditMode="relative" rAng="0" ptsTypes="AA">
                                      <p:cBhvr>
                                        <p:cTn id="22" dur="1250" fill="hold"/>
                                        <p:tgtEl>
                                          <p:spTgt spid="31"/>
                                        </p:tgtEl>
                                        <p:attrNameLst>
                                          <p:attrName>ppt_x</p:attrName>
                                          <p:attrName>ppt_y</p:attrName>
                                        </p:attrNameLst>
                                      </p:cBhvr>
                                      <p:rCtr x="32742" y="-4358"/>
                                    </p:animMotion>
                                  </p:childTnLst>
                                </p:cTn>
                              </p:par>
                              <p:par>
                                <p:cTn id="23" presetID="1" presetClass="entr" presetSubtype="0" fill="hold" grpId="0" nodeType="withEffect">
                                  <p:stCondLst>
                                    <p:cond delay="0"/>
                                  </p:stCondLst>
                                  <p:childTnLst>
                                    <p:set>
                                      <p:cBhvr>
                                        <p:cTn id="24" dur="1" fill="hold">
                                          <p:stCondLst>
                                            <p:cond delay="1249"/>
                                          </p:stCondLst>
                                        </p:cTn>
                                        <p:tgtEl>
                                          <p:spTgt spid="59"/>
                                        </p:tgtEl>
                                        <p:attrNameLst>
                                          <p:attrName>style.visibility</p:attrName>
                                        </p:attrNameLst>
                                      </p:cBhvr>
                                      <p:to>
                                        <p:strVal val="visible"/>
                                      </p:to>
                                    </p:set>
                                  </p:childTnLst>
                                </p:cTn>
                              </p:par>
                              <p:par>
                                <p:cTn id="25" presetID="6" presetClass="emph" presetSubtype="0" accel="100000" autoRev="1" fill="hold" grpId="1" nodeType="withEffect">
                                  <p:stCondLst>
                                    <p:cond delay="0"/>
                                  </p:stCondLst>
                                  <p:childTnLst>
                                    <p:animScale>
                                      <p:cBhvr>
                                        <p:cTn id="26" dur="1250" fill="hold"/>
                                        <p:tgtEl>
                                          <p:spTgt spid="59"/>
                                        </p:tgtEl>
                                      </p:cBhvr>
                                      <p:by x="100000" y="178230"/>
                                    </p:animScale>
                                  </p:childTnLst>
                                </p:cTn>
                              </p:par>
                              <p:par>
                                <p:cTn id="27" presetID="42" presetClass="path" presetSubtype="0" accel="100000" autoRev="1" fill="hold" grpId="2" nodeType="withEffect">
                                  <p:stCondLst>
                                    <p:cond delay="0"/>
                                  </p:stCondLst>
                                  <p:childTnLst>
                                    <p:animMotion origin="layout" path="M -1.91473E-6 -2.45574E-6 L 0.47447 0.11984 " pathEditMode="relative" rAng="0" ptsTypes="AA">
                                      <p:cBhvr>
                                        <p:cTn id="28" dur="1250" fill="hold"/>
                                        <p:tgtEl>
                                          <p:spTgt spid="59"/>
                                        </p:tgtEl>
                                        <p:attrNameLst>
                                          <p:attrName>ppt_x</p:attrName>
                                          <p:attrName>ppt_y</p:attrName>
                                        </p:attrNameLst>
                                      </p:cBhvr>
                                      <p:rCtr x="23717" y="5992"/>
                                    </p:animMotion>
                                  </p:childTnLst>
                                </p:cTn>
                              </p:par>
                              <p:par>
                                <p:cTn id="29" presetID="1" presetClass="entr" presetSubtype="0" fill="hold" grpId="0" nodeType="withEffect">
                                  <p:stCondLst>
                                    <p:cond delay="0"/>
                                  </p:stCondLst>
                                  <p:childTnLst>
                                    <p:set>
                                      <p:cBhvr>
                                        <p:cTn id="30" dur="1" fill="hold">
                                          <p:stCondLst>
                                            <p:cond delay="1249"/>
                                          </p:stCondLst>
                                        </p:cTn>
                                        <p:tgtEl>
                                          <p:spTgt spid="34"/>
                                        </p:tgtEl>
                                        <p:attrNameLst>
                                          <p:attrName>style.visibility</p:attrName>
                                        </p:attrNameLst>
                                      </p:cBhvr>
                                      <p:to>
                                        <p:strVal val="visible"/>
                                      </p:to>
                                    </p:set>
                                  </p:childTnLst>
                                </p:cTn>
                              </p:par>
                              <p:par>
                                <p:cTn id="31" presetID="42" presetClass="path" presetSubtype="0" accel="100000" autoRev="1" fill="hold" grpId="1" nodeType="withEffect">
                                  <p:stCondLst>
                                    <p:cond delay="0"/>
                                  </p:stCondLst>
                                  <p:childTnLst>
                                    <p:animMotion origin="layout" path="M -1.91473E-6 -3.0867E-7 L 0.47447 0.11984 " pathEditMode="relative" rAng="0" ptsTypes="AA">
                                      <p:cBhvr>
                                        <p:cTn id="32" dur="1250" fill="hold"/>
                                        <p:tgtEl>
                                          <p:spTgt spid="34"/>
                                        </p:tgtEl>
                                        <p:attrNameLst>
                                          <p:attrName>ppt_x</p:attrName>
                                          <p:attrName>ppt_y</p:attrName>
                                        </p:attrNameLst>
                                      </p:cBhvr>
                                      <p:rCtr x="23717" y="5992"/>
                                    </p:animMotion>
                                  </p:childTnLst>
                                </p:cTn>
                              </p:par>
                              <p:par>
                                <p:cTn id="33" presetID="1" presetClass="entr" presetSubtype="0" fill="hold" grpId="0" nodeType="withEffect">
                                  <p:stCondLst>
                                    <p:cond delay="0"/>
                                  </p:stCondLst>
                                  <p:childTnLst>
                                    <p:set>
                                      <p:cBhvr>
                                        <p:cTn id="34" dur="1" fill="hold">
                                          <p:stCondLst>
                                            <p:cond delay="1249"/>
                                          </p:stCondLst>
                                        </p:cTn>
                                        <p:tgtEl>
                                          <p:spTgt spid="56"/>
                                        </p:tgtEl>
                                        <p:attrNameLst>
                                          <p:attrName>style.visibility</p:attrName>
                                        </p:attrNameLst>
                                      </p:cBhvr>
                                      <p:to>
                                        <p:strVal val="visible"/>
                                      </p:to>
                                    </p:set>
                                  </p:childTnLst>
                                </p:cTn>
                              </p:par>
                              <p:par>
                                <p:cTn id="35" presetID="6" presetClass="emph" presetSubtype="0" accel="100000" autoRev="1" fill="hold" grpId="1" nodeType="withEffect">
                                  <p:stCondLst>
                                    <p:cond delay="0"/>
                                  </p:stCondLst>
                                  <p:childTnLst>
                                    <p:animScale>
                                      <p:cBhvr>
                                        <p:cTn id="36" dur="1250" fill="hold"/>
                                        <p:tgtEl>
                                          <p:spTgt spid="56"/>
                                        </p:tgtEl>
                                      </p:cBhvr>
                                      <p:by x="100000" y="387720"/>
                                    </p:animScale>
                                  </p:childTnLst>
                                </p:cTn>
                              </p:par>
                              <p:par>
                                <p:cTn id="37" presetID="42" presetClass="path" presetSubtype="0" accel="100000" autoRev="1" fill="hold" grpId="2" nodeType="withEffect">
                                  <p:stCondLst>
                                    <p:cond delay="0"/>
                                  </p:stCondLst>
                                  <p:childTnLst>
                                    <p:animMotion origin="layout" path="M -1.91473E-6 -4.7163E-6 L 0.47447 0.02519 " pathEditMode="relative" rAng="0" ptsTypes="AA">
                                      <p:cBhvr>
                                        <p:cTn id="38" dur="1250" fill="hold"/>
                                        <p:tgtEl>
                                          <p:spTgt spid="56"/>
                                        </p:tgtEl>
                                        <p:attrNameLst>
                                          <p:attrName>ppt_x</p:attrName>
                                          <p:attrName>ppt_y</p:attrName>
                                        </p:attrNameLst>
                                      </p:cBhvr>
                                      <p:rCtr x="24011" y="1975"/>
                                    </p:animMotion>
                                  </p:childTnLst>
                                </p:cTn>
                              </p:par>
                              <p:par>
                                <p:cTn id="39" presetID="1" presetClass="entr" presetSubtype="0" fill="hold" grpId="0" nodeType="withEffect">
                                  <p:stCondLst>
                                    <p:cond delay="0"/>
                                  </p:stCondLst>
                                  <p:childTnLst>
                                    <p:set>
                                      <p:cBhvr>
                                        <p:cTn id="40" dur="1" fill="hold">
                                          <p:stCondLst>
                                            <p:cond delay="1249"/>
                                          </p:stCondLst>
                                        </p:cTn>
                                        <p:tgtEl>
                                          <p:spTgt spid="32"/>
                                        </p:tgtEl>
                                        <p:attrNameLst>
                                          <p:attrName>style.visibility</p:attrName>
                                        </p:attrNameLst>
                                      </p:cBhvr>
                                      <p:to>
                                        <p:strVal val="visible"/>
                                      </p:to>
                                    </p:set>
                                  </p:childTnLst>
                                </p:cTn>
                              </p:par>
                              <p:par>
                                <p:cTn id="41" presetID="42" presetClass="path" presetSubtype="0" accel="100000" autoRev="1" fill="hold" grpId="1" nodeType="withEffect">
                                  <p:stCondLst>
                                    <p:cond delay="0"/>
                                  </p:stCondLst>
                                  <p:childTnLst>
                                    <p:animMotion origin="layout" path="M -1.91473E-6 -4.7163E-6 L 0.47447 0.02519 " pathEditMode="relative" rAng="0" ptsTypes="AA">
                                      <p:cBhvr>
                                        <p:cTn id="42" dur="1250" fill="hold"/>
                                        <p:tgtEl>
                                          <p:spTgt spid="32"/>
                                        </p:tgtEl>
                                        <p:attrNameLst>
                                          <p:attrName>ppt_x</p:attrName>
                                          <p:attrName>ppt_y</p:attrName>
                                        </p:attrNameLst>
                                      </p:cBhvr>
                                      <p:rCtr x="23615" y="1975"/>
                                    </p:animMotion>
                                  </p:childTnLst>
                                </p:cTn>
                              </p:par>
                              <p:par>
                                <p:cTn id="43" presetID="1" presetClass="entr" presetSubtype="0" fill="hold" grpId="0" nodeType="withEffect">
                                  <p:stCondLst>
                                    <p:cond delay="0"/>
                                  </p:stCondLst>
                                  <p:childTnLst>
                                    <p:set>
                                      <p:cBhvr>
                                        <p:cTn id="44" dur="1" fill="hold">
                                          <p:stCondLst>
                                            <p:cond delay="1249"/>
                                          </p:stCondLst>
                                        </p:cTn>
                                        <p:tgtEl>
                                          <p:spTgt spid="57"/>
                                        </p:tgtEl>
                                        <p:attrNameLst>
                                          <p:attrName>style.visibility</p:attrName>
                                        </p:attrNameLst>
                                      </p:cBhvr>
                                      <p:to>
                                        <p:strVal val="visible"/>
                                      </p:to>
                                    </p:set>
                                  </p:childTnLst>
                                </p:cTn>
                              </p:par>
                              <p:par>
                                <p:cTn id="45" presetID="6" presetClass="emph" presetSubtype="0" accel="100000" autoRev="1" fill="hold" grpId="1" nodeType="withEffect">
                                  <p:stCondLst>
                                    <p:cond delay="0"/>
                                  </p:stCondLst>
                                  <p:childTnLst>
                                    <p:animScale>
                                      <p:cBhvr>
                                        <p:cTn id="46" dur="1250" fill="hold"/>
                                        <p:tgtEl>
                                          <p:spTgt spid="57"/>
                                        </p:tgtEl>
                                      </p:cBhvr>
                                      <p:by x="100000" y="387720"/>
                                    </p:animScale>
                                  </p:childTnLst>
                                </p:cTn>
                              </p:par>
                              <p:par>
                                <p:cTn id="47" presetID="42" presetClass="path" presetSubtype="0" accel="100000" autoRev="1" fill="hold" grpId="2" nodeType="withEffect">
                                  <p:stCondLst>
                                    <p:cond delay="0"/>
                                  </p:stCondLst>
                                  <p:childTnLst>
                                    <p:animMotion origin="layout" path="M -1.91473E-6 4.4394E-6 L 0.64961 -0.05992 " pathEditMode="relative" rAng="0" ptsTypes="AA">
                                      <p:cBhvr>
                                        <p:cTn id="48" dur="1250" fill="hold"/>
                                        <p:tgtEl>
                                          <p:spTgt spid="57"/>
                                        </p:tgtEl>
                                        <p:attrNameLst>
                                          <p:attrName>ppt_x</p:attrName>
                                          <p:attrName>ppt_y</p:attrName>
                                        </p:attrNameLst>
                                      </p:cBhvr>
                                      <p:rCtr x="32474" y="-2996"/>
                                    </p:animMotion>
                                  </p:childTnLst>
                                </p:cTn>
                              </p:par>
                              <p:par>
                                <p:cTn id="49" presetID="1" presetClass="entr" presetSubtype="0" fill="hold" grpId="0" nodeType="withEffect">
                                  <p:stCondLst>
                                    <p:cond delay="0"/>
                                  </p:stCondLst>
                                  <p:childTnLst>
                                    <p:set>
                                      <p:cBhvr>
                                        <p:cTn id="50" dur="1" fill="hold">
                                          <p:stCondLst>
                                            <p:cond delay="1249"/>
                                          </p:stCondLst>
                                        </p:cTn>
                                        <p:tgtEl>
                                          <p:spTgt spid="33"/>
                                        </p:tgtEl>
                                        <p:attrNameLst>
                                          <p:attrName>style.visibility</p:attrName>
                                        </p:attrNameLst>
                                      </p:cBhvr>
                                      <p:to>
                                        <p:strVal val="visible"/>
                                      </p:to>
                                    </p:set>
                                  </p:childTnLst>
                                </p:cTn>
                              </p:par>
                              <p:par>
                                <p:cTn id="51" presetID="42" presetClass="path" presetSubtype="0" accel="100000" autoRev="1" fill="hold" grpId="1" nodeType="withEffect">
                                  <p:stCondLst>
                                    <p:cond delay="0"/>
                                  </p:stCondLst>
                                  <p:childTnLst>
                                    <p:animMotion origin="layout" path="M -1.91473E-6 4.4394E-6 L 0.64961 -0.05992 " pathEditMode="relative" rAng="0" ptsTypes="AA">
                                      <p:cBhvr>
                                        <p:cTn id="52" dur="1250" fill="hold"/>
                                        <p:tgtEl>
                                          <p:spTgt spid="33"/>
                                        </p:tgtEl>
                                        <p:attrNameLst>
                                          <p:attrName>ppt_x</p:attrName>
                                          <p:attrName>ppt_y</p:attrName>
                                        </p:attrNameLst>
                                      </p:cBhvr>
                                      <p:rCtr x="32474" y="-2996"/>
                                    </p:animMotion>
                                  </p:childTnLst>
                                </p:cTn>
                              </p:par>
                              <p:par>
                                <p:cTn id="53" presetID="10" presetClass="entr" presetSubtype="0" fill="hold" grpId="0" nodeType="withEffect">
                                  <p:stCondLst>
                                    <p:cond delay="260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750"/>
                                        <p:tgtEl>
                                          <p:spTgt spid="51"/>
                                        </p:tgtEl>
                                      </p:cBhvr>
                                    </p:animEffect>
                                  </p:childTnLst>
                                </p:cTn>
                              </p:par>
                              <p:par>
                                <p:cTn id="56" presetID="35" presetClass="path" presetSubtype="0" decel="100000" fill="hold" grpId="1" nodeType="withEffect">
                                  <p:stCondLst>
                                    <p:cond delay="2600"/>
                                  </p:stCondLst>
                                  <p:childTnLst>
                                    <p:animMotion origin="layout" path="M -4.68981E-6 -4.7163E-6 L -0.02182 -4.7163E-6 " pathEditMode="relative" rAng="0" ptsTypes="AA">
                                      <p:cBhvr>
                                        <p:cTn id="57" dur="750" spd="-100000" fill="hold"/>
                                        <p:tgtEl>
                                          <p:spTgt spid="51"/>
                                        </p:tgtEl>
                                        <p:attrNameLst>
                                          <p:attrName>ppt_x</p:attrName>
                                          <p:attrName>ppt_y</p:attrName>
                                        </p:attrNameLst>
                                      </p:cBhvr>
                                      <p:rCtr x="-1098" y="0"/>
                                    </p:animMotion>
                                  </p:childTnLst>
                                </p:cTn>
                              </p:par>
                              <p:par>
                                <p:cTn id="58" presetID="10" presetClass="entr" presetSubtype="0" fill="hold" grpId="0" nodeType="withEffect">
                                  <p:stCondLst>
                                    <p:cond delay="270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750"/>
                                        <p:tgtEl>
                                          <p:spTgt spid="53"/>
                                        </p:tgtEl>
                                      </p:cBhvr>
                                    </p:animEffect>
                                  </p:childTnLst>
                                </p:cTn>
                              </p:par>
                              <p:par>
                                <p:cTn id="61" presetID="35" presetClass="path" presetSubtype="0" decel="100000" fill="hold" grpId="1" nodeType="withEffect">
                                  <p:stCondLst>
                                    <p:cond delay="2700"/>
                                  </p:stCondLst>
                                  <p:childTnLst>
                                    <p:animMotion origin="layout" path="M -4.68981E-6 -1.63414E-6 L -0.02182 -1.63414E-6 " pathEditMode="relative" rAng="0" ptsTypes="AA">
                                      <p:cBhvr>
                                        <p:cTn id="62" dur="750" spd="-100000" fill="hold"/>
                                        <p:tgtEl>
                                          <p:spTgt spid="53"/>
                                        </p:tgtEl>
                                        <p:attrNameLst>
                                          <p:attrName>ppt_x</p:attrName>
                                          <p:attrName>ppt_y</p:attrName>
                                        </p:attrNameLst>
                                      </p:cBhvr>
                                      <p:rCtr x="-1098" y="0"/>
                                    </p:animMotion>
                                  </p:childTnLst>
                                </p:cTn>
                              </p:par>
                              <p:par>
                                <p:cTn id="63" presetID="10" presetClass="entr" presetSubtype="0" fill="hold" grpId="0" nodeType="withEffect">
                                  <p:stCondLst>
                                    <p:cond delay="28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50"/>
                                        <p:tgtEl>
                                          <p:spTgt spid="23"/>
                                        </p:tgtEl>
                                      </p:cBhvr>
                                    </p:animEffect>
                                  </p:childTnLst>
                                </p:cTn>
                              </p:par>
                              <p:par>
                                <p:cTn id="66" presetID="35" presetClass="path" presetSubtype="0" decel="100000" fill="hold" grpId="1" nodeType="withEffect">
                                  <p:stCondLst>
                                    <p:cond delay="2800"/>
                                  </p:stCondLst>
                                  <p:childTnLst>
                                    <p:animMotion origin="layout" path="M -4.68981E-6 -2.45574E-6 L -0.02182 -2.45574E-6 " pathEditMode="relative" rAng="0" ptsTypes="AA">
                                      <p:cBhvr>
                                        <p:cTn id="67" dur="750" spd="-100000" fill="hold"/>
                                        <p:tgtEl>
                                          <p:spTgt spid="23"/>
                                        </p:tgtEl>
                                        <p:attrNameLst>
                                          <p:attrName>ppt_x</p:attrName>
                                          <p:attrName>ppt_y</p:attrName>
                                        </p:attrNameLst>
                                      </p:cBhvr>
                                      <p:rCtr x="-1098" y="0"/>
                                    </p:animMotion>
                                  </p:childTnLst>
                                </p:cTn>
                              </p:par>
                              <p:par>
                                <p:cTn id="68" presetID="10" presetClass="entr" presetSubtype="0" fill="hold" grpId="0" nodeType="withEffect">
                                  <p:stCondLst>
                                    <p:cond delay="300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750"/>
                                        <p:tgtEl>
                                          <p:spTgt spid="27"/>
                                        </p:tgtEl>
                                      </p:cBhvr>
                                    </p:animEffect>
                                  </p:childTnLst>
                                </p:cTn>
                              </p:par>
                              <p:par>
                                <p:cTn id="71" presetID="35" presetClass="path" presetSubtype="0" decel="100000" fill="hold" grpId="1" nodeType="withEffect">
                                  <p:stCondLst>
                                    <p:cond delay="3000"/>
                                  </p:stCondLst>
                                  <p:childTnLst>
                                    <p:animMotion origin="layout" path="M -4.68981E-6 2.84158E-6 L -0.02182 2.84158E-6 " pathEditMode="relative" rAng="0" ptsTypes="AA">
                                      <p:cBhvr>
                                        <p:cTn id="72" dur="750" spd="-100000" fill="hold"/>
                                        <p:tgtEl>
                                          <p:spTgt spid="27"/>
                                        </p:tgtEl>
                                        <p:attrNameLst>
                                          <p:attrName>ppt_x</p:attrName>
                                          <p:attrName>ppt_y</p:attrName>
                                        </p:attrNameLst>
                                      </p:cBhvr>
                                      <p:rCtr x="-1098" y="0"/>
                                    </p:animMotion>
                                  </p:childTnLst>
                                </p:cTn>
                              </p:par>
                            </p:childTnLst>
                          </p:cTn>
                        </p:par>
                        <p:par>
                          <p:cTn id="73" fill="hold">
                            <p:stCondLst>
                              <p:cond delay="3750"/>
                            </p:stCondLst>
                            <p:childTnLst>
                              <p:par>
                                <p:cTn id="74" presetID="10" presetClass="entr" presetSubtype="0"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750"/>
                                        <p:tgtEl>
                                          <p:spTgt spid="3"/>
                                        </p:tgtEl>
                                      </p:cBhvr>
                                    </p:animEffect>
                                  </p:childTnLst>
                                </p:cTn>
                              </p:par>
                              <p:par>
                                <p:cTn id="77" presetID="35" presetClass="path" presetSubtype="0" decel="100000" fill="hold" nodeType="withEffect">
                                  <p:stCondLst>
                                    <p:cond delay="0"/>
                                  </p:stCondLst>
                                  <p:childTnLst>
                                    <p:animMotion origin="layout" path="M 0.02451 6.03722E-7 L -9.90554E-7 6.03722E-7 " pathEditMode="relative" rAng="0" ptsTypes="AA">
                                      <p:cBhvr>
                                        <p:cTn id="78" dur="750" fill="hold"/>
                                        <p:tgtEl>
                                          <p:spTgt spid="3"/>
                                        </p:tgtEl>
                                        <p:attrNameLst>
                                          <p:attrName>ppt_x</p:attrName>
                                          <p:attrName>ppt_y</p:attrName>
                                        </p:attrNameLst>
                                      </p:cBhvr>
                                      <p:rCtr x="-1225" y="0"/>
                                    </p:animMotion>
                                  </p:childTnLst>
                                </p:cTn>
                              </p:par>
                              <p:par>
                                <p:cTn id="79" presetID="10" presetClass="entr" presetSubtype="0" fill="hold" grpId="0" nodeType="withEffect">
                                  <p:stCondLst>
                                    <p:cond delay="75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750"/>
                                        <p:tgtEl>
                                          <p:spTgt spid="55"/>
                                        </p:tgtEl>
                                      </p:cBhvr>
                                    </p:animEffect>
                                  </p:childTnLst>
                                </p:cTn>
                              </p:par>
                              <p:par>
                                <p:cTn id="82" presetID="35" presetClass="path" presetSubtype="0" decel="100000" fill="hold" grpId="1" nodeType="withEffect">
                                  <p:stCondLst>
                                    <p:cond delay="750"/>
                                  </p:stCondLst>
                                  <p:childTnLst>
                                    <p:animMotion origin="layout" path="M -4.68981E-6 -4.7163E-6 L -0.02182 -4.7163E-6 " pathEditMode="relative" rAng="0" ptsTypes="AA">
                                      <p:cBhvr>
                                        <p:cTn id="83" dur="750" spd="-100000" fill="hold"/>
                                        <p:tgtEl>
                                          <p:spTgt spid="55"/>
                                        </p:tgtEl>
                                        <p:attrNameLst>
                                          <p:attrName>ppt_x</p:attrName>
                                          <p:attrName>ppt_y</p:attrName>
                                        </p:attrNameLst>
                                      </p:cBhvr>
                                      <p:rCtr x="-10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3" grpId="0" animBg="1"/>
      <p:bldP spid="53" grpId="1" animBg="1"/>
      <p:bldP spid="23" grpId="0" animBg="1"/>
      <p:bldP spid="23" grpId="1" animBg="1"/>
      <p:bldP spid="27" grpId="0" animBg="1"/>
      <p:bldP spid="27" grpId="1" animBg="1"/>
      <p:bldP spid="51" grpId="0" animBg="1"/>
      <p:bldP spid="51" grpId="1" animBg="1"/>
      <p:bldP spid="58" grpId="0" animBg="1"/>
      <p:bldP spid="58" grpId="1" animBg="1"/>
      <p:bldP spid="58" grpId="2" animBg="1"/>
      <p:bldP spid="31" grpId="0"/>
      <p:bldP spid="31" grpId="1"/>
      <p:bldP spid="57" grpId="0" animBg="1"/>
      <p:bldP spid="57" grpId="1" animBg="1"/>
      <p:bldP spid="57" grpId="2" animBg="1"/>
      <p:bldP spid="33" grpId="0"/>
      <p:bldP spid="33" grpId="1"/>
      <p:bldP spid="56" grpId="0" animBg="1"/>
      <p:bldP spid="56" grpId="1" animBg="1"/>
      <p:bldP spid="56" grpId="2" animBg="1"/>
      <p:bldP spid="32" grpId="0"/>
      <p:bldP spid="32" grpId="1"/>
      <p:bldP spid="59" grpId="0" animBg="1"/>
      <p:bldP spid="59" grpId="1" animBg="1"/>
      <p:bldP spid="59" grpId="2" animBg="1"/>
      <p:bldP spid="34" grpId="0"/>
      <p:bldP spid="34" grpId="1"/>
      <p:bldP spid="63" grpId="0"/>
      <p:bldP spid="55" grpId="0" animBg="1"/>
      <p:bldP spid="5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grpSp>
        <p:nvGrpSpPr>
          <p:cNvPr id="17" name="Group 16"/>
          <p:cNvGrpSpPr/>
          <p:nvPr/>
        </p:nvGrpSpPr>
        <p:grpSpPr>
          <a:xfrm>
            <a:off x="1534242" y="3615705"/>
            <a:ext cx="3185604" cy="668438"/>
            <a:chOff x="1534242" y="3615705"/>
            <a:chExt cx="3185604" cy="668438"/>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grpSp>
        <p:nvGrpSpPr>
          <p:cNvPr id="20" name="Group 19"/>
          <p:cNvGrpSpPr/>
          <p:nvPr/>
        </p:nvGrpSpPr>
        <p:grpSpPr>
          <a:xfrm>
            <a:off x="8635766" y="3564048"/>
            <a:ext cx="3631143" cy="855722"/>
            <a:chOff x="8635766" y="3577644"/>
            <a:chExt cx="3631143" cy="855722"/>
          </a:xfrm>
        </p:grpSpPr>
        <p:sp>
          <p:nvSpPr>
            <p:cNvPr id="127" name="Rectangle 126"/>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99906"/>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3" name="Group 172"/>
            <p:cNvGrpSpPr/>
            <p:nvPr/>
          </p:nvGrpSpPr>
          <p:grpSpPr>
            <a:xfrm>
              <a:off x="9729794" y="3699906"/>
              <a:ext cx="491577" cy="602478"/>
              <a:chOff x="9734314" y="2004856"/>
              <a:chExt cx="550032" cy="679067"/>
            </a:xfrm>
          </p:grpSpPr>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74" name="Rectangle 173"/>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96974"/>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94042"/>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0" y="0"/>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Service Management Automation</a:t>
            </a:r>
            <a:endParaRPr lang="nl-NL" dirty="0"/>
          </a:p>
        </p:txBody>
      </p:sp>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35" name="Rectangle 134"/>
          <p:cNvSpPr/>
          <p:nvPr/>
        </p:nvSpPr>
        <p:spPr bwMode="auto">
          <a:xfrm>
            <a:off x="8219167" y="1814256"/>
            <a:ext cx="4119750" cy="3267182"/>
          </a:xfrm>
          <a:prstGeom prst="rect">
            <a:avLst/>
          </a:prstGeom>
          <a:solidFill>
            <a:srgbClr val="00132E"/>
          </a:solidFill>
          <a:ln>
            <a:solidFill>
              <a:schemeClr val="tx1"/>
            </a:solidFill>
            <a:prstDash val="sysDash"/>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nl-NL" sz="1600" b="1" dirty="0" smtClean="0">
                <a:gradFill>
                  <a:gsLst>
                    <a:gs pos="0">
                      <a:srgbClr val="FFFFFF"/>
                    </a:gs>
                    <a:gs pos="100000">
                      <a:srgbClr val="FFFFFF"/>
                    </a:gs>
                  </a:gsLst>
                  <a:lin ang="5400000" scaled="0"/>
                </a:gradFill>
                <a:ea typeface="Segoe UI" pitchFamily="34" charset="0"/>
                <a:cs typeface="Segoe UI" pitchFamily="34" charset="0"/>
              </a:rPr>
              <a:t>VM </a:t>
            </a:r>
            <a:r>
              <a:rPr lang="nl-NL" sz="1600" b="1" dirty="0" err="1" smtClean="0">
                <a:gradFill>
                  <a:gsLst>
                    <a:gs pos="0">
                      <a:srgbClr val="FFFFFF"/>
                    </a:gs>
                    <a:gs pos="100000">
                      <a:srgbClr val="FFFFFF"/>
                    </a:gs>
                  </a:gsLst>
                  <a:lin ang="5400000" scaled="0"/>
                </a:gradFill>
                <a:ea typeface="Segoe UI" pitchFamily="34" charset="0"/>
                <a:cs typeface="Segoe UI" pitchFamily="34" charset="0"/>
              </a:rPr>
              <a:t>Clouds</a:t>
            </a:r>
            <a:endParaRPr lang="nl-NL" sz="1600" b="1" dirty="0" smtClean="0">
              <a:gradFill>
                <a:gsLst>
                  <a:gs pos="0">
                    <a:srgbClr val="FFFFFF"/>
                  </a:gs>
                  <a:gs pos="100000">
                    <a:srgbClr val="FFFFFF"/>
                  </a:gs>
                </a:gsLst>
                <a:lin ang="5400000" scaled="0"/>
              </a:gra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gradFill>
                  <a:gsLst>
                    <a:gs pos="0">
                      <a:srgbClr val="FFFFFF"/>
                    </a:gs>
                    <a:gs pos="100000">
                      <a:srgbClr val="FFFFFF"/>
                    </a:gs>
                  </a:gsLst>
                  <a:lin ang="5400000" scaled="0"/>
                </a:gradFill>
                <a:ea typeface="Segoe UI" pitchFamily="34" charset="0"/>
                <a:cs typeface="Segoe UI" pitchFamily="34" charset="0"/>
              </a:rPr>
              <a:t>SPF must trust SMA cert</a:t>
            </a:r>
            <a:endParaRPr lang="nl-NL" sz="1600" dirty="0">
              <a:gradFill>
                <a:gsLst>
                  <a:gs pos="0">
                    <a:srgbClr val="FFFFFF"/>
                  </a:gs>
                  <a:gs pos="100000">
                    <a:srgbClr val="FFFFFF"/>
                  </a:gs>
                </a:gsLst>
                <a:lin ang="5400000" scaled="0"/>
              </a:gra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gradFill>
                  <a:gsLst>
                    <a:gs pos="0">
                      <a:srgbClr val="FFFFFF"/>
                    </a:gs>
                    <a:gs pos="100000">
                      <a:srgbClr val="FFFFFF"/>
                    </a:gs>
                  </a:gsLst>
                  <a:lin ang="5400000" scaled="0"/>
                </a:gradFill>
                <a:ea typeface="Segoe UI" pitchFamily="34" charset="0"/>
                <a:cs typeface="Segoe UI" pitchFamily="34" charset="0"/>
              </a:rPr>
              <a:t>Add SPF App Pool ID to local </a:t>
            </a:r>
            <a:r>
              <a:rPr lang="en-US" sz="1600" dirty="0" err="1" smtClean="0">
                <a:gradFill>
                  <a:gsLst>
                    <a:gs pos="0">
                      <a:srgbClr val="FFFFFF"/>
                    </a:gs>
                    <a:gs pos="100000">
                      <a:srgbClr val="FFFFFF"/>
                    </a:gs>
                  </a:gsLst>
                  <a:lin ang="5400000" scaled="0"/>
                </a:gradFill>
                <a:ea typeface="Segoe UI" pitchFamily="34" charset="0"/>
                <a:cs typeface="Segoe UI" pitchFamily="34" charset="0"/>
              </a:rPr>
              <a:t>smaAdminGroup</a:t>
            </a:r>
            <a:r>
              <a:rPr lang="en-US" sz="1600" dirty="0" smtClean="0">
                <a:gradFill>
                  <a:gsLst>
                    <a:gs pos="0">
                      <a:srgbClr val="FFFFFF"/>
                    </a:gs>
                    <a:gs pos="100000">
                      <a:srgbClr val="FFFFFF"/>
                    </a:gs>
                  </a:gsLst>
                  <a:lin ang="5400000" scaled="0"/>
                </a:gradFill>
                <a:ea typeface="Segoe UI" pitchFamily="34" charset="0"/>
                <a:cs typeface="Segoe UI" pitchFamily="34" charset="0"/>
              </a:rPr>
              <a:t> on SMA Web Server</a:t>
            </a:r>
            <a:endParaRPr lang="nl-NL"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37" name="Straight Arrow Connector 136"/>
          <p:cNvCxnSpPr>
            <a:endCxn id="171" idx="0"/>
          </p:cNvCxnSpPr>
          <p:nvPr/>
        </p:nvCxnSpPr>
        <p:spPr>
          <a:xfrm flipH="1">
            <a:off x="3992900" y="4046003"/>
            <a:ext cx="1267892" cy="384416"/>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71" idx="2"/>
            <a:endCxn id="145" idx="0"/>
          </p:cNvCxnSpPr>
          <p:nvPr/>
        </p:nvCxnSpPr>
        <p:spPr>
          <a:xfrm>
            <a:off x="3992900" y="4742781"/>
            <a:ext cx="1739566" cy="216285"/>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71" idx="0"/>
            <a:endCxn id="171" idx="2"/>
          </p:cNvCxnSpPr>
          <p:nvPr/>
        </p:nvCxnSpPr>
        <p:spPr>
          <a:xfrm>
            <a:off x="3992900" y="4430419"/>
            <a:ext cx="0" cy="312362"/>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213"/>
          <p:cNvCxnSpPr>
            <a:stCxn id="154" idx="0"/>
            <a:endCxn id="148" idx="0"/>
          </p:cNvCxnSpPr>
          <p:nvPr/>
        </p:nvCxnSpPr>
        <p:spPr>
          <a:xfrm rot="16200000" flipH="1" flipV="1">
            <a:off x="3993806" y="4240907"/>
            <a:ext cx="8014" cy="3475187"/>
          </a:xfrm>
          <a:prstGeom prst="curvedConnector3">
            <a:avLst>
              <a:gd name="adj1" fmla="val -2852508"/>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stCxn id="147" idx="2"/>
          </p:cNvCxnSpPr>
          <p:nvPr/>
        </p:nvCxnSpPr>
        <p:spPr>
          <a:xfrm>
            <a:off x="5832082" y="5616388"/>
            <a:ext cx="189968" cy="358105"/>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60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right)">
                                      <p:cBhvr>
                                        <p:cTn id="12" dur="250"/>
                                        <p:tgtEl>
                                          <p:spTgt spid="137"/>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wipe(up)">
                                      <p:cBhvr>
                                        <p:cTn id="16" dur="250"/>
                                        <p:tgtEl>
                                          <p:spTgt spid="16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wipe(left)">
                                      <p:cBhvr>
                                        <p:cTn id="20" dur="25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9"/>
                                        </p:tgtEl>
                                        <p:attrNameLst>
                                          <p:attrName>style.visibility</p:attrName>
                                        </p:attrNameLst>
                                      </p:cBhvr>
                                      <p:to>
                                        <p:strVal val="visible"/>
                                      </p:to>
                                    </p:set>
                                    <p:animEffect transition="in" filter="wipe(left)">
                                      <p:cBhvr>
                                        <p:cTn id="25" dur="250"/>
                                        <p:tgtEl>
                                          <p:spTgt spid="18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67"/>
                                        </p:tgtEl>
                                        <p:attrNameLst>
                                          <p:attrName>style.visibility</p:attrName>
                                        </p:attrNameLst>
                                      </p:cBhvr>
                                      <p:to>
                                        <p:strVal val="visible"/>
                                      </p:to>
                                    </p:set>
                                    <p:animEffect transition="in" filter="wipe(right)">
                                      <p:cBhvr>
                                        <p:cTn id="30" dur="500"/>
                                        <p:tgtEl>
                                          <p:spTgt spid="16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visible"/>
                                      </p:to>
                                    </p:set>
                                    <p:animEffect transition="in" filter="fade">
                                      <p:cBhvr>
                                        <p:cTn id="35"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Console</a:t>
            </a:r>
            <a:endParaRPr lang="nl-NL" dirty="0"/>
          </a:p>
        </p:txBody>
      </p:sp>
    </p:spTree>
    <p:extLst>
      <p:ext uri="{BB962C8B-B14F-4D97-AF65-F5344CB8AC3E}">
        <p14:creationId xmlns:p14="http://schemas.microsoft.com/office/powerpoint/2010/main" val="308251051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141" y="1409030"/>
            <a:ext cx="6123037" cy="5016668"/>
          </a:xfrm>
          <a:prstGeom prst="rect">
            <a:avLst/>
          </a:prstGeom>
          <a:effectLst>
            <a:outerShdw blurRad="50800" dist="38100" dir="2700000" algn="tl" rotWithShape="0">
              <a:prstClr val="black">
                <a:alpha val="40000"/>
              </a:prstClr>
            </a:outerShdw>
          </a:effectLst>
        </p:spPr>
      </p:pic>
      <p:sp>
        <p:nvSpPr>
          <p:cNvPr id="12" name="Title 11"/>
          <p:cNvSpPr>
            <a:spLocks noGrp="1"/>
          </p:cNvSpPr>
          <p:nvPr>
            <p:ph type="title" idx="4294967295"/>
          </p:nvPr>
        </p:nvSpPr>
        <p:spPr>
          <a:xfrm>
            <a:off x="547688" y="295275"/>
            <a:ext cx="11888787" cy="917575"/>
          </a:xfrm>
        </p:spPr>
        <p:txBody>
          <a:bodyPr/>
          <a:lstStyle/>
          <a:p>
            <a:r>
              <a:rPr lang="en-US" dirty="0">
                <a:gradFill>
                  <a:gsLst>
                    <a:gs pos="2917">
                      <a:schemeClr val="tx1"/>
                    </a:gs>
                    <a:gs pos="30000">
                      <a:schemeClr val="tx1"/>
                    </a:gs>
                  </a:gsLst>
                  <a:lin ang="5400000" scaled="0"/>
                </a:gradFill>
              </a:rPr>
              <a:t>There Grandma, I Fixed it</a:t>
            </a:r>
            <a:endParaRPr lang="nl-NL" dirty="0"/>
          </a:p>
        </p:txBody>
      </p:sp>
    </p:spTree>
    <p:extLst>
      <p:ext uri="{BB962C8B-B14F-4D97-AF65-F5344CB8AC3E}">
        <p14:creationId xmlns:p14="http://schemas.microsoft.com/office/powerpoint/2010/main" val="181599754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164"/>
          <p:cNvSpPr/>
          <p:nvPr/>
        </p:nvSpPr>
        <p:spPr bwMode="auto">
          <a:xfrm>
            <a:off x="5009429"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Admin</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3853912"/>
            <a:ext cx="679289" cy="422216"/>
          </a:xfrm>
          <a:prstGeom prst="rect">
            <a:avLst/>
          </a:prstGeom>
          <a:noFill/>
          <a:ln>
            <a:noFill/>
          </a:ln>
          <a:extLst/>
        </p:spPr>
      </p:pic>
      <p:pic>
        <p:nvPicPr>
          <p:cNvPr id="12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3853912"/>
            <a:ext cx="679289" cy="422216"/>
          </a:xfrm>
          <a:prstGeom prst="rect">
            <a:avLst/>
          </a:prstGeom>
          <a:noFill/>
          <a:ln>
            <a:noFill/>
          </a:ln>
          <a:extLst/>
        </p:spPr>
      </p:pic>
      <p:sp>
        <p:nvSpPr>
          <p:cNvPr id="142" name="Rectangle 141"/>
          <p:cNvSpPr/>
          <p:nvPr/>
        </p:nvSpPr>
        <p:spPr bwMode="auto">
          <a:xfrm>
            <a:off x="3270867"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ADFS</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5194172"/>
            <a:ext cx="679289" cy="422216"/>
          </a:xfrm>
          <a:prstGeom prst="rect">
            <a:avLst/>
          </a:prstGeom>
          <a:noFill/>
          <a:ln>
            <a:noFill/>
          </a:ln>
          <a:extLst/>
        </p:spPr>
      </p:pic>
      <p:pic>
        <p:nvPicPr>
          <p:cNvPr id="14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5194172"/>
            <a:ext cx="679289" cy="422216"/>
          </a:xfrm>
          <a:prstGeom prst="rect">
            <a:avLst/>
          </a:prstGeom>
          <a:noFill/>
          <a:ln>
            <a:noFill/>
          </a:ln>
          <a:extLst/>
        </p:spPr>
      </p:pic>
      <p:sp>
        <p:nvSpPr>
          <p:cNvPr id="157" name="Rectangle 156"/>
          <p:cNvSpPr/>
          <p:nvPr/>
        </p:nvSpPr>
        <p:spPr bwMode="auto">
          <a:xfrm>
            <a:off x="1531302" y="2383405"/>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Web App Proxy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2621611"/>
            <a:ext cx="679289" cy="422216"/>
          </a:xfrm>
          <a:prstGeom prst="rect">
            <a:avLst/>
          </a:prstGeom>
          <a:noFill/>
          <a:ln>
            <a:noFill/>
          </a:ln>
          <a:extLst/>
        </p:spPr>
      </p:pic>
      <p:pic>
        <p:nvPicPr>
          <p:cNvPr id="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2621612"/>
            <a:ext cx="679289" cy="422216"/>
          </a:xfrm>
          <a:prstGeom prst="rect">
            <a:avLst/>
          </a:prstGeom>
          <a:noFill/>
          <a:ln>
            <a:noFill/>
          </a:ln>
          <a:extLst/>
        </p:spPr>
      </p:pic>
      <p:grpSp>
        <p:nvGrpSpPr>
          <p:cNvPr id="17" name="Group 16"/>
          <p:cNvGrpSpPr/>
          <p:nvPr/>
        </p:nvGrpSpPr>
        <p:grpSpPr>
          <a:xfrm>
            <a:off x="1534242" y="3615705"/>
            <a:ext cx="3185604" cy="668438"/>
            <a:chOff x="1534242" y="3615705"/>
            <a:chExt cx="3185604" cy="668438"/>
          </a:xfrm>
        </p:grpSpPr>
        <p:sp>
          <p:nvSpPr>
            <p:cNvPr id="160" name="Rectangle 159"/>
            <p:cNvSpPr/>
            <p:nvPr/>
          </p:nvSpPr>
          <p:spPr bwMode="auto">
            <a:xfrm>
              <a:off x="1534242" y="3623719"/>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DC</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3271836" y="3615705"/>
              <a:ext cx="1448010" cy="312362"/>
            </a:xfrm>
            <a:prstGeom prst="rect">
              <a:avLst/>
            </a:prstGeom>
            <a:solidFill>
              <a:schemeClr val="accent4">
                <a:lumMod val="5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3861926"/>
              <a:ext cx="679289" cy="422216"/>
            </a:xfrm>
            <a:prstGeom prst="rect">
              <a:avLst/>
            </a:prstGeom>
            <a:noFill/>
            <a:ln>
              <a:noFill/>
            </a:ln>
            <a:extLst/>
          </p:spPr>
        </p:pic>
        <p:pic>
          <p:nvPicPr>
            <p:cNvPr id="11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3861927"/>
              <a:ext cx="679289" cy="422216"/>
            </a:xfrm>
            <a:prstGeom prst="rect">
              <a:avLst/>
            </a:prstGeom>
            <a:noFill/>
            <a:ln>
              <a:noFill/>
            </a:ln>
            <a:extLst/>
          </p:spPr>
        </p:pic>
        <p:pic>
          <p:nvPicPr>
            <p:cNvPr id="11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3853912"/>
              <a:ext cx="679289" cy="422216"/>
            </a:xfrm>
            <a:prstGeom prst="rect">
              <a:avLst/>
            </a:prstGeom>
            <a:noFill/>
            <a:ln>
              <a:noFill/>
            </a:ln>
            <a:extLst/>
          </p:spPr>
        </p:pic>
        <p:pic>
          <p:nvPicPr>
            <p:cNvPr id="11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3853912"/>
              <a:ext cx="679289" cy="422216"/>
            </a:xfrm>
            <a:prstGeom prst="rect">
              <a:avLst/>
            </a:prstGeom>
            <a:noFill/>
            <a:ln>
              <a:noFill/>
            </a:ln>
            <a:extLst/>
          </p:spPr>
        </p:pic>
      </p:grpSp>
      <p:sp>
        <p:nvSpPr>
          <p:cNvPr id="145" name="Rectangle 144"/>
          <p:cNvSpPr/>
          <p:nvPr/>
        </p:nvSpPr>
        <p:spPr bwMode="auto">
          <a:xfrm>
            <a:off x="5008461" y="4959066"/>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Web</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5194172"/>
            <a:ext cx="679289" cy="422216"/>
          </a:xfrm>
          <a:prstGeom prst="rect">
            <a:avLst/>
          </a:prstGeom>
          <a:noFill/>
          <a:ln>
            <a:noFill/>
          </a:ln>
          <a:extLst/>
        </p:spPr>
      </p:pic>
      <p:pic>
        <p:nvPicPr>
          <p:cNvPr id="14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5194172"/>
            <a:ext cx="679289" cy="422216"/>
          </a:xfrm>
          <a:prstGeom prst="rect">
            <a:avLst/>
          </a:prstGeom>
          <a:noFill/>
          <a:ln>
            <a:noFill/>
          </a:ln>
          <a:extLst/>
        </p:spPr>
      </p:pic>
      <p:sp>
        <p:nvSpPr>
          <p:cNvPr id="154" name="Rectangle 153"/>
          <p:cNvSpPr/>
          <p:nvPr/>
        </p:nvSpPr>
        <p:spPr bwMode="auto">
          <a:xfrm>
            <a:off x="5011401"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SMA </a:t>
            </a:r>
            <a:r>
              <a:rPr lang="en-US" sz="1250" dirty="0" err="1" smtClean="0">
                <a:gradFill>
                  <a:gsLst>
                    <a:gs pos="0">
                      <a:srgbClr val="FFFFFF"/>
                    </a:gs>
                    <a:gs pos="100000">
                      <a:srgbClr val="FFFFFF"/>
                    </a:gs>
                  </a:gsLst>
                  <a:lin ang="5400000" scaled="0"/>
                </a:gradFill>
                <a:ea typeface="Segoe UI" pitchFamily="34" charset="0"/>
                <a:cs typeface="Segoe UI" pitchFamily="34" charset="0"/>
              </a:rPr>
              <a:t>Runbook</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6209599"/>
            <a:ext cx="679289" cy="422216"/>
          </a:xfrm>
          <a:prstGeom prst="rect">
            <a:avLst/>
          </a:prstGeom>
          <a:noFill/>
          <a:ln>
            <a:noFill/>
          </a:ln>
          <a:extLst/>
        </p:spPr>
      </p:pic>
      <p:pic>
        <p:nvPicPr>
          <p:cNvPr id="15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6209600"/>
            <a:ext cx="679289" cy="422216"/>
          </a:xfrm>
          <a:prstGeom prst="rect">
            <a:avLst/>
          </a:prstGeom>
          <a:noFill/>
          <a:ln>
            <a:noFill/>
          </a:ln>
          <a:extLst/>
        </p:spPr>
      </p:pic>
      <p:sp>
        <p:nvSpPr>
          <p:cNvPr id="168" name="Rectangle 167"/>
          <p:cNvSpPr/>
          <p:nvPr/>
        </p:nvSpPr>
        <p:spPr bwMode="auto">
          <a:xfrm>
            <a:off x="6930467" y="5978125"/>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DC</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857" y="6213231"/>
            <a:ext cx="679289" cy="422216"/>
          </a:xfrm>
          <a:prstGeom prst="rect">
            <a:avLst/>
          </a:prstGeom>
          <a:noFill/>
          <a:ln>
            <a:noFill/>
          </a:ln>
          <a:extLst/>
        </p:spPr>
      </p:pic>
      <p:pic>
        <p:nvPicPr>
          <p:cNvPr id="17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502" y="6213231"/>
            <a:ext cx="679289" cy="422216"/>
          </a:xfrm>
          <a:prstGeom prst="rect">
            <a:avLst/>
          </a:prstGeom>
          <a:noFill/>
          <a:ln>
            <a:noFill/>
          </a:ln>
          <a:extLst/>
        </p:spPr>
      </p:pic>
      <p:sp>
        <p:nvSpPr>
          <p:cNvPr id="2" name="Rectangle 1"/>
          <p:cNvSpPr/>
          <p:nvPr/>
        </p:nvSpPr>
        <p:spPr bwMode="auto">
          <a:xfrm>
            <a:off x="0" y="0"/>
            <a:ext cx="12436475" cy="699452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5" name="Rechte verbindingslijn 35"/>
          <p:cNvCxnSpPr/>
          <p:nvPr/>
        </p:nvCxnSpPr>
        <p:spPr>
          <a:xfrm flipV="1">
            <a:off x="8450485" y="2057195"/>
            <a:ext cx="0" cy="2510033"/>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2" name="TextBox 291"/>
          <p:cNvSpPr txBox="1"/>
          <p:nvPr/>
        </p:nvSpPr>
        <p:spPr>
          <a:xfrm>
            <a:off x="8635765" y="2057195"/>
            <a:ext cx="3631143"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 workloads</a:t>
            </a:r>
            <a:endParaRPr lang="nl-NL" sz="2000" dirty="0" err="1" smtClean="0">
              <a:gradFill>
                <a:gsLst>
                  <a:gs pos="2917">
                    <a:schemeClr val="tx1"/>
                  </a:gs>
                  <a:gs pos="30000">
                    <a:schemeClr val="tx1"/>
                  </a:gs>
                </a:gsLst>
                <a:lin ang="5400000" scaled="0"/>
              </a:gradFill>
            </a:endParaRPr>
          </a:p>
        </p:txBody>
      </p:sp>
      <p:sp>
        <p:nvSpPr>
          <p:cNvPr id="162" name="Rectangle 161"/>
          <p:cNvSpPr/>
          <p:nvPr/>
        </p:nvSpPr>
        <p:spPr bwMode="auto">
          <a:xfrm>
            <a:off x="9055873" y="5993202"/>
            <a:ext cx="2763366" cy="312362"/>
          </a:xfrm>
          <a:prstGeom prst="rect">
            <a:avLst/>
          </a:prstGeom>
          <a:solidFill>
            <a:schemeClr val="bg2">
              <a:lumMod val="90000"/>
              <a:lumOff val="10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Hyper-V Hosts</a:t>
            </a: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935" y="6228305"/>
            <a:ext cx="679289" cy="422216"/>
          </a:xfrm>
          <a:prstGeom prst="rect">
            <a:avLst/>
          </a:prstGeom>
          <a:noFill/>
          <a:ln>
            <a:noFill/>
          </a:ln>
          <a:extLst/>
        </p:spPr>
      </p:pic>
      <p:pic>
        <p:nvPicPr>
          <p:cNvPr id="2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518" y="6228305"/>
            <a:ext cx="679289" cy="422216"/>
          </a:xfrm>
          <a:prstGeom prst="rect">
            <a:avLst/>
          </a:prstGeom>
          <a:noFill/>
          <a:ln>
            <a:noFill/>
          </a:ln>
          <a:extLst/>
        </p:spPr>
      </p:pic>
      <p:pic>
        <p:nvPicPr>
          <p:cNvPr id="2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8101" y="6228305"/>
            <a:ext cx="679289" cy="422216"/>
          </a:xfrm>
          <a:prstGeom prst="rect">
            <a:avLst/>
          </a:prstGeom>
          <a:noFill/>
          <a:ln>
            <a:noFill/>
          </a:ln>
          <a:extLst/>
        </p:spPr>
      </p:pic>
      <p:pic>
        <p:nvPicPr>
          <p:cNvPr id="19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3684" y="6228305"/>
            <a:ext cx="679289" cy="422216"/>
          </a:xfrm>
          <a:prstGeom prst="rect">
            <a:avLst/>
          </a:prstGeom>
          <a:noFill/>
          <a:ln>
            <a:noFill/>
          </a:ln>
          <a:extLst/>
        </p:spPr>
      </p:pic>
      <p:pic>
        <p:nvPicPr>
          <p:cNvPr id="20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9267" y="6228305"/>
            <a:ext cx="679289" cy="422216"/>
          </a:xfrm>
          <a:prstGeom prst="rect">
            <a:avLst/>
          </a:prstGeom>
          <a:noFill/>
          <a:ln>
            <a:noFill/>
          </a:ln>
          <a:extLst/>
        </p:spPr>
      </p:pic>
      <p:pic>
        <p:nvPicPr>
          <p:cNvPr id="16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850" y="6228305"/>
            <a:ext cx="679289" cy="422216"/>
          </a:xfrm>
          <a:prstGeom prst="rect">
            <a:avLst/>
          </a:prstGeom>
          <a:noFill/>
          <a:ln>
            <a:noFill/>
          </a:ln>
          <a:extLst/>
        </p:spPr>
      </p:pic>
      <p:pic>
        <p:nvPicPr>
          <p:cNvPr id="16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0433" y="6228305"/>
            <a:ext cx="679289" cy="422216"/>
          </a:xfrm>
          <a:prstGeom prst="rect">
            <a:avLst/>
          </a:prstGeom>
          <a:noFill/>
          <a:ln>
            <a:noFill/>
          </a:ln>
          <a:extLst/>
        </p:spPr>
      </p:pic>
      <p:pic>
        <p:nvPicPr>
          <p:cNvPr id="19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016" y="6228305"/>
            <a:ext cx="679289" cy="422216"/>
          </a:xfrm>
          <a:prstGeom prst="rect">
            <a:avLst/>
          </a:prstGeom>
          <a:noFill/>
          <a:ln>
            <a:noFill/>
          </a:ln>
          <a:extLst/>
        </p:spPr>
      </p:pic>
      <p:pic>
        <p:nvPicPr>
          <p:cNvPr id="19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596" y="6228305"/>
            <a:ext cx="679289" cy="422216"/>
          </a:xfrm>
          <a:prstGeom prst="rect">
            <a:avLst/>
          </a:prstGeom>
          <a:noFill/>
          <a:ln>
            <a:noFill/>
          </a:ln>
          <a:extLst/>
        </p:spPr>
      </p:pic>
      <p:sp>
        <p:nvSpPr>
          <p:cNvPr id="127" name="Rectangle 126"/>
          <p:cNvSpPr/>
          <p:nvPr/>
        </p:nvSpPr>
        <p:spPr bwMode="auto">
          <a:xfrm>
            <a:off x="8741211" y="3643677"/>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1" name="Group 130"/>
          <p:cNvGrpSpPr/>
          <p:nvPr/>
        </p:nvGrpSpPr>
        <p:grpSpPr>
          <a:xfrm>
            <a:off x="8792019" y="3686310"/>
            <a:ext cx="491577" cy="602478"/>
            <a:chOff x="9734314" y="2004856"/>
            <a:chExt cx="550032" cy="679067"/>
          </a:xfrm>
        </p:grpSpPr>
        <p:pic>
          <p:nvPicPr>
            <p:cNvPr id="13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3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3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 name="Rectangle 17"/>
          <p:cNvSpPr/>
          <p:nvPr/>
        </p:nvSpPr>
        <p:spPr bwMode="auto">
          <a:xfrm>
            <a:off x="8635766" y="3569912"/>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9678986" y="3643677"/>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7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2423" y="3986083"/>
            <a:ext cx="487012" cy="302705"/>
          </a:xfrm>
          <a:prstGeom prst="rect">
            <a:avLst/>
          </a:prstGeom>
          <a:noFill/>
          <a:ln>
            <a:noFill/>
          </a:ln>
          <a:extLst/>
        </p:spPr>
      </p:pic>
      <p:pic>
        <p:nvPicPr>
          <p:cNvPr id="17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59" y="3842394"/>
            <a:ext cx="487012" cy="302705"/>
          </a:xfrm>
          <a:prstGeom prst="rect">
            <a:avLst/>
          </a:prstGeom>
          <a:noFill/>
          <a:ln>
            <a:noFill/>
          </a:ln>
          <a:extLst/>
        </p:spPr>
      </p:pic>
      <p:pic>
        <p:nvPicPr>
          <p:cNvPr id="17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9794" y="3686310"/>
            <a:ext cx="487012" cy="302705"/>
          </a:xfrm>
          <a:prstGeom prst="rect">
            <a:avLst/>
          </a:prstGeom>
          <a:noFill/>
          <a:ln>
            <a:noFill/>
          </a:ln>
          <a:extLst/>
        </p:spPr>
      </p:pic>
      <p:sp>
        <p:nvSpPr>
          <p:cNvPr id="174" name="Rectangle 173"/>
          <p:cNvSpPr/>
          <p:nvPr/>
        </p:nvSpPr>
        <p:spPr bwMode="auto">
          <a:xfrm>
            <a:off x="9573541" y="3569912"/>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607770" y="3640745"/>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10658578" y="3683378"/>
            <a:ext cx="491577" cy="602478"/>
            <a:chOff x="9734314" y="2004856"/>
            <a:chExt cx="550032" cy="679067"/>
          </a:xfrm>
        </p:grpSpPr>
        <p:pic>
          <p:nvPicPr>
            <p:cNvPr id="1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1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1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185" name="Rectangle 184"/>
          <p:cNvSpPr/>
          <p:nvPr/>
        </p:nvSpPr>
        <p:spPr bwMode="auto">
          <a:xfrm>
            <a:off x="10502325" y="3566980"/>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11545368" y="363781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201"/>
          <p:cNvGrpSpPr/>
          <p:nvPr/>
        </p:nvGrpSpPr>
        <p:grpSpPr>
          <a:xfrm>
            <a:off x="11596176" y="3680446"/>
            <a:ext cx="491577" cy="602478"/>
            <a:chOff x="9734314" y="2004856"/>
            <a:chExt cx="550032" cy="679067"/>
          </a:xfrm>
        </p:grpSpPr>
        <p:pic>
          <p:nvPicPr>
            <p:cNvPr id="20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0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0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03" name="Rectangle 202"/>
          <p:cNvSpPr/>
          <p:nvPr/>
        </p:nvSpPr>
        <p:spPr bwMode="auto">
          <a:xfrm>
            <a:off x="11439923" y="356404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7" name="Group 266"/>
          <p:cNvGrpSpPr/>
          <p:nvPr/>
        </p:nvGrpSpPr>
        <p:grpSpPr>
          <a:xfrm>
            <a:off x="8633521" y="2593705"/>
            <a:ext cx="3631143" cy="855722"/>
            <a:chOff x="8635766" y="3577644"/>
            <a:chExt cx="3631143" cy="855722"/>
          </a:xfrm>
        </p:grpSpPr>
        <p:sp>
          <p:nvSpPr>
            <p:cNvPr id="268" name="Rectangle 267"/>
            <p:cNvSpPr/>
            <p:nvPr/>
          </p:nvSpPr>
          <p:spPr bwMode="auto">
            <a:xfrm>
              <a:off x="8741211"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9" name="Group 268"/>
            <p:cNvGrpSpPr/>
            <p:nvPr/>
          </p:nvGrpSpPr>
          <p:grpSpPr>
            <a:xfrm>
              <a:off x="8792019" y="3699906"/>
              <a:ext cx="491577" cy="602478"/>
              <a:chOff x="9734314" y="2004856"/>
              <a:chExt cx="550032" cy="679067"/>
            </a:xfrm>
          </p:grpSpPr>
          <p:pic>
            <p:nvPicPr>
              <p:cNvPr id="28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9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9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0" name="Rectangle 269"/>
            <p:cNvSpPr/>
            <p:nvPr/>
          </p:nvSpPr>
          <p:spPr bwMode="auto">
            <a:xfrm>
              <a:off x="8635766"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9678986" y="3657273"/>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2" name="Group 271"/>
            <p:cNvGrpSpPr/>
            <p:nvPr/>
          </p:nvGrpSpPr>
          <p:grpSpPr>
            <a:xfrm>
              <a:off x="9729794" y="3699906"/>
              <a:ext cx="491577" cy="602478"/>
              <a:chOff x="9734314" y="2004856"/>
              <a:chExt cx="550032" cy="679067"/>
            </a:xfrm>
          </p:grpSpPr>
          <p:pic>
            <p:nvPicPr>
              <p:cNvPr id="286"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7"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8"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3" name="Rectangle 272"/>
            <p:cNvSpPr/>
            <p:nvPr/>
          </p:nvSpPr>
          <p:spPr bwMode="auto">
            <a:xfrm>
              <a:off x="9573541" y="3583508"/>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a:off x="10607770" y="3654341"/>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5" name="Group 274"/>
            <p:cNvGrpSpPr/>
            <p:nvPr/>
          </p:nvGrpSpPr>
          <p:grpSpPr>
            <a:xfrm>
              <a:off x="10658578" y="3696974"/>
              <a:ext cx="491577" cy="602478"/>
              <a:chOff x="9734314" y="2004856"/>
              <a:chExt cx="550032" cy="679067"/>
            </a:xfrm>
          </p:grpSpPr>
          <p:pic>
            <p:nvPicPr>
              <p:cNvPr id="28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4"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5"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6" name="Rectangle 275"/>
            <p:cNvSpPr/>
            <p:nvPr/>
          </p:nvSpPr>
          <p:spPr bwMode="auto">
            <a:xfrm>
              <a:off x="10502325" y="3580576"/>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11545368" y="3651409"/>
              <a:ext cx="617707" cy="685917"/>
            </a:xfrm>
            <a:prstGeom prst="rect">
              <a:avLst/>
            </a:prstGeom>
            <a:solidFill>
              <a:schemeClr val="tx1">
                <a:lumMod val="6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1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8" name="Group 277"/>
            <p:cNvGrpSpPr/>
            <p:nvPr/>
          </p:nvGrpSpPr>
          <p:grpSpPr>
            <a:xfrm>
              <a:off x="11596176" y="3694042"/>
              <a:ext cx="491577" cy="602478"/>
              <a:chOff x="9734314" y="2004856"/>
              <a:chExt cx="550032" cy="679067"/>
            </a:xfrm>
          </p:grpSpPr>
          <p:pic>
            <p:nvPicPr>
              <p:cNvPr id="28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256" y="2342737"/>
                <a:ext cx="544924" cy="341186"/>
              </a:xfrm>
              <a:prstGeom prst="rect">
                <a:avLst/>
              </a:prstGeom>
              <a:noFill/>
              <a:ln>
                <a:noFill/>
              </a:ln>
              <a:extLst/>
            </p:spPr>
          </p:pic>
          <p:pic>
            <p:nvPicPr>
              <p:cNvPr id="28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422" y="2180782"/>
                <a:ext cx="544924" cy="341186"/>
              </a:xfrm>
              <a:prstGeom prst="rect">
                <a:avLst/>
              </a:prstGeom>
              <a:noFill/>
              <a:ln>
                <a:noFill/>
              </a:ln>
              <a:extLst/>
            </p:spPr>
          </p:pic>
          <p:pic>
            <p:nvPicPr>
              <p:cNvPr id="28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4314" y="2004856"/>
                <a:ext cx="544924" cy="341186"/>
              </a:xfrm>
              <a:prstGeom prst="rect">
                <a:avLst/>
              </a:prstGeom>
              <a:noFill/>
              <a:ln>
                <a:noFill/>
              </a:ln>
              <a:extLst/>
            </p:spPr>
          </p:pic>
        </p:grpSp>
        <p:sp>
          <p:nvSpPr>
            <p:cNvPr id="279" name="Rectangle 278"/>
            <p:cNvSpPr/>
            <p:nvPr/>
          </p:nvSpPr>
          <p:spPr bwMode="auto">
            <a:xfrm>
              <a:off x="11439923" y="3577644"/>
              <a:ext cx="826986" cy="849858"/>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3" name="Trapezoid 22"/>
          <p:cNvSpPr/>
          <p:nvPr/>
        </p:nvSpPr>
        <p:spPr bwMode="auto">
          <a:xfrm rot="10800000">
            <a:off x="8448883" y="4579783"/>
            <a:ext cx="3987592" cy="1413419"/>
          </a:xfrm>
          <a:prstGeom prst="trapezoid">
            <a:avLst>
              <a:gd name="adj" fmla="val 43627"/>
            </a:avLst>
          </a:prstGeom>
          <a:gradFill flip="none" rotWithShape="1">
            <a:gsLst>
              <a:gs pos="0">
                <a:srgbClr val="00317B">
                  <a:alpha val="0"/>
                </a:srgbClr>
              </a:gs>
              <a:gs pos="100000">
                <a:srgbClr val="00317B"/>
              </a:gs>
            </a:gsLst>
            <a:lin ang="16200000" scaled="1"/>
            <a:tileRect/>
          </a:gradFill>
          <a:ln w="12700">
            <a:gradFill>
              <a:gsLst>
                <a:gs pos="0">
                  <a:schemeClr val="tx1"/>
                </a:gs>
                <a:gs pos="100000">
                  <a:schemeClr val="tx1">
                    <a:alpha val="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7124" y="2059059"/>
            <a:ext cx="1165151" cy="251804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DMZ</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1046" y="4585119"/>
            <a:ext cx="1181229" cy="2390699"/>
          </a:xfrm>
          <a:prstGeom prst="rect">
            <a:avLst/>
          </a:prstGeom>
          <a:solidFill>
            <a:srgbClr val="002A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MGT</a:t>
            </a:r>
            <a:endParaRPr lang="nl-NL"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 name="Rechte verbindingslijn 35"/>
          <p:cNvCxnSpPr/>
          <p:nvPr/>
        </p:nvCxnSpPr>
        <p:spPr>
          <a:xfrm flipH="1">
            <a:off x="1" y="4585119"/>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5"/>
          <p:cNvCxnSpPr/>
          <p:nvPr/>
        </p:nvCxnSpPr>
        <p:spPr>
          <a:xfrm flipH="1">
            <a:off x="1183855" y="3299376"/>
            <a:ext cx="5580697" cy="0"/>
          </a:xfrm>
          <a:prstGeom prst="line">
            <a:avLst/>
          </a:prstGeom>
          <a:ln w="12700" cap="rnd" cmpd="sng">
            <a:solidFill>
              <a:schemeClr val="tx1"/>
            </a:solidFill>
            <a:prstDash val="dash"/>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35"/>
          <p:cNvCxnSpPr/>
          <p:nvPr/>
        </p:nvCxnSpPr>
        <p:spPr>
          <a:xfrm flipV="1">
            <a:off x="6766740" y="2059061"/>
            <a:ext cx="0" cy="2510030"/>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7" name="Picture 98"/>
          <p:cNvPicPr>
            <a:picLocks noChangeAspect="1"/>
          </p:cNvPicPr>
          <p:nvPr/>
        </p:nvPicPr>
        <p:blipFill>
          <a:blip r:embed="rId3" cstate="print">
            <a:duotone>
              <a:schemeClr val="accent1">
                <a:shade val="45000"/>
                <a:satMod val="135000"/>
              </a:schemeClr>
              <a:prstClr val="white"/>
            </a:duotone>
            <a:extLst/>
          </a:blip>
          <a:stretch>
            <a:fillRect/>
          </a:stretch>
        </p:blipFill>
        <p:spPr>
          <a:xfrm>
            <a:off x="210193" y="4870170"/>
            <a:ext cx="721997" cy="622214"/>
          </a:xfrm>
          <a:prstGeom prst="rect">
            <a:avLst/>
          </a:prstGeom>
        </p:spPr>
      </p:pic>
      <p:pic>
        <p:nvPicPr>
          <p:cNvPr id="181" name="Picture 98"/>
          <p:cNvPicPr>
            <a:picLocks noChangeAspect="1"/>
          </p:cNvPicPr>
          <p:nvPr/>
        </p:nvPicPr>
        <p:blipFill>
          <a:blip r:embed="rId3" cstate="print">
            <a:duotone>
              <a:schemeClr val="accent4">
                <a:shade val="45000"/>
                <a:satMod val="135000"/>
              </a:schemeClr>
              <a:prstClr val="white"/>
            </a:duotone>
            <a:extLst/>
          </a:blip>
          <a:stretch>
            <a:fillRect/>
          </a:stretch>
        </p:blipFill>
        <p:spPr>
          <a:xfrm>
            <a:off x="211687" y="2384760"/>
            <a:ext cx="721997" cy="622214"/>
          </a:xfrm>
          <a:prstGeom prst="rect">
            <a:avLst/>
          </a:prstGeom>
        </p:spPr>
      </p:pic>
      <p:sp>
        <p:nvSpPr>
          <p:cNvPr id="225" name="TextBox 224"/>
          <p:cNvSpPr txBox="1"/>
          <p:nvPr/>
        </p:nvSpPr>
        <p:spPr>
          <a:xfrm>
            <a:off x="3585377" y="3054176"/>
            <a:ext cx="818990" cy="475515"/>
          </a:xfrm>
          <a:prstGeom prst="rect">
            <a:avLst/>
          </a:prstGeom>
          <a:noFill/>
        </p:spPr>
        <p:txBody>
          <a:bodyPr wrap="square" lIns="182880" tIns="146304" rIns="182880" bIns="146304" rtlCol="0">
            <a:spAutoFit/>
          </a:bodyPr>
          <a:lstStyle/>
          <a:p>
            <a:pPr algn="ctr">
              <a:lnSpc>
                <a:spcPct val="90000"/>
              </a:lnSpc>
              <a:spcAft>
                <a:spcPts val="600"/>
              </a:spcAft>
            </a:pPr>
            <a:r>
              <a:rPr lang="en-US" sz="1250" dirty="0" smtClean="0">
                <a:gradFill>
                  <a:gsLst>
                    <a:gs pos="2917">
                      <a:schemeClr val="tx1"/>
                    </a:gs>
                    <a:gs pos="30000">
                      <a:schemeClr val="tx1"/>
                    </a:gs>
                  </a:gsLst>
                  <a:lin ang="5400000" scaled="0"/>
                </a:gradFill>
                <a:effectLst>
                  <a:glow rad="254000">
                    <a:srgbClr val="002050"/>
                  </a:glow>
                </a:effectLst>
              </a:rPr>
              <a:t>ACL</a:t>
            </a:r>
            <a:endParaRPr lang="nl-NL" sz="1250" dirty="0" err="1" smtClean="0">
              <a:gradFill>
                <a:gsLst>
                  <a:gs pos="2917">
                    <a:schemeClr val="tx1"/>
                  </a:gs>
                  <a:gs pos="30000">
                    <a:schemeClr val="tx1"/>
                  </a:gs>
                </a:gsLst>
                <a:lin ang="5400000" scaled="0"/>
              </a:gradFill>
              <a:effectLst>
                <a:glow rad="254000">
                  <a:srgbClr val="002050"/>
                </a:glow>
              </a:effectLst>
            </a:endParaRPr>
          </a:p>
        </p:txBody>
      </p:sp>
      <p:grpSp>
        <p:nvGrpSpPr>
          <p:cNvPr id="126" name="Group 125"/>
          <p:cNvGrpSpPr/>
          <p:nvPr/>
        </p:nvGrpSpPr>
        <p:grpSpPr>
          <a:xfrm>
            <a:off x="6938317" y="4702798"/>
            <a:ext cx="1368152" cy="1039704"/>
            <a:chOff x="6938317" y="2777182"/>
            <a:chExt cx="1368152" cy="1039704"/>
          </a:xfrm>
        </p:grpSpPr>
        <p:pic>
          <p:nvPicPr>
            <p:cNvPr id="128" name="Picture 4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129" name="TextBox 12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Admins</a:t>
              </a:r>
              <a:endParaRPr lang="nl-NL" sz="2000" dirty="0" err="1" smtClean="0">
                <a:gradFill>
                  <a:gsLst>
                    <a:gs pos="2917">
                      <a:schemeClr val="tx1"/>
                    </a:gs>
                    <a:gs pos="30000">
                      <a:schemeClr val="tx1"/>
                    </a:gs>
                  </a:gsLst>
                  <a:lin ang="5400000" scaled="0"/>
                </a:gradFill>
              </a:endParaRPr>
            </a:p>
          </p:txBody>
        </p:sp>
      </p:grpSp>
      <p:cxnSp>
        <p:nvCxnSpPr>
          <p:cNvPr id="136" name="Rechte verbindingslijn 35"/>
          <p:cNvCxnSpPr/>
          <p:nvPr/>
        </p:nvCxnSpPr>
        <p:spPr>
          <a:xfrm flipH="1">
            <a:off x="2626" y="2051234"/>
            <a:ext cx="12436474" cy="1"/>
          </a:xfrm>
          <a:prstGeom prst="line">
            <a:avLst/>
          </a:prstGeom>
          <a:ln w="12700" cap="rnd" cmpd="sng">
            <a:solidFill>
              <a:schemeClr val="tx1"/>
            </a:solidFill>
            <a:prstDash val="soli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09585" y="873382"/>
            <a:ext cx="1368152" cy="1039704"/>
            <a:chOff x="6938317" y="2777182"/>
            <a:chExt cx="1368152" cy="1039704"/>
          </a:xfrm>
        </p:grpSpPr>
        <p:pic>
          <p:nvPicPr>
            <p:cNvPr id="187" name="Picture 4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99426" y="3217834"/>
              <a:ext cx="645934" cy="599052"/>
            </a:xfrm>
            <a:prstGeom prst="rect">
              <a:avLst/>
            </a:prstGeom>
            <a:noFill/>
            <a:ln>
              <a:noFill/>
            </a:ln>
            <a:effectLst>
              <a:outerShdw blurRad="50800" dist="38100" dir="2700000" algn="tl" rotWithShape="0">
                <a:prstClr val="black">
                  <a:alpha val="40000"/>
                </a:prstClr>
              </a:outerShdw>
            </a:effectLst>
          </p:spPr>
        </p:pic>
        <p:sp>
          <p:nvSpPr>
            <p:cNvPr id="219" name="TextBox 218"/>
            <p:cNvSpPr txBox="1"/>
            <p:nvPr/>
          </p:nvSpPr>
          <p:spPr>
            <a:xfrm>
              <a:off x="6938317" y="2777182"/>
              <a:ext cx="1368152"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Tenants</a:t>
              </a:r>
              <a:endParaRPr lang="nl-NL" sz="2000" dirty="0" err="1" smtClean="0">
                <a:gradFill>
                  <a:gsLst>
                    <a:gs pos="2917">
                      <a:schemeClr val="tx1"/>
                    </a:gs>
                    <a:gs pos="30000">
                      <a:schemeClr val="tx1"/>
                    </a:gs>
                  </a:gsLst>
                  <a:lin ang="5400000" scaled="0"/>
                </a:gradFill>
              </a:endParaRPr>
            </a:p>
          </p:txBody>
        </p:sp>
      </p:grpSp>
      <p:sp>
        <p:nvSpPr>
          <p:cNvPr id="171" name="Rectangle 170"/>
          <p:cNvSpPr/>
          <p:nvPr/>
        </p:nvSpPr>
        <p:spPr bwMode="auto">
          <a:xfrm>
            <a:off x="3268895" y="4430419"/>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3266891" y="1895054"/>
            <a:ext cx="1448010" cy="312362"/>
          </a:xfrm>
          <a:prstGeom prst="rect">
            <a:avLst/>
          </a:prstGeom>
          <a:solidFill>
            <a:srgbClr val="C00000"/>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Firewall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Title 1"/>
          <p:cNvSpPr txBox="1">
            <a:spLocks/>
          </p:cNvSpPr>
          <p:nvPr/>
        </p:nvSpPr>
        <p:spPr>
          <a:xfrm>
            <a:off x="277144" y="30033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Remote Console</a:t>
            </a:r>
            <a:endParaRPr lang="nl-NL" dirty="0"/>
          </a:p>
        </p:txBody>
      </p:sp>
      <p:sp>
        <p:nvSpPr>
          <p:cNvPr id="139" name="Rectangle 138"/>
          <p:cNvSpPr/>
          <p:nvPr/>
        </p:nvSpPr>
        <p:spPr bwMode="auto">
          <a:xfrm>
            <a:off x="1533274" y="4967080"/>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SPF</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5202186"/>
            <a:ext cx="679289" cy="422216"/>
          </a:xfrm>
          <a:prstGeom prst="rect">
            <a:avLst/>
          </a:prstGeom>
          <a:noFill/>
          <a:ln>
            <a:noFill/>
          </a:ln>
          <a:extLst/>
        </p:spPr>
      </p:pic>
      <p:pic>
        <p:nvPicPr>
          <p:cNvPr id="141"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5202187"/>
            <a:ext cx="679289" cy="422216"/>
          </a:xfrm>
          <a:prstGeom prst="rect">
            <a:avLst/>
          </a:prstGeom>
          <a:noFill/>
          <a:ln>
            <a:noFill/>
          </a:ln>
          <a:extLst/>
        </p:spPr>
      </p:pic>
      <p:sp>
        <p:nvSpPr>
          <p:cNvPr id="148" name="Rectangle 147"/>
          <p:cNvSpPr/>
          <p:nvPr/>
        </p:nvSpPr>
        <p:spPr bwMode="auto">
          <a:xfrm>
            <a:off x="1536214" y="5982508"/>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VMM</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605" y="6217613"/>
            <a:ext cx="679289" cy="422216"/>
          </a:xfrm>
          <a:prstGeom prst="rect">
            <a:avLst/>
          </a:prstGeom>
          <a:noFill/>
          <a:ln>
            <a:noFill/>
          </a:ln>
          <a:extLst/>
        </p:spPr>
      </p:pic>
      <p:pic>
        <p:nvPicPr>
          <p:cNvPr id="15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250" y="6217614"/>
            <a:ext cx="679289" cy="422216"/>
          </a:xfrm>
          <a:prstGeom prst="rect">
            <a:avLst/>
          </a:prstGeom>
          <a:noFill/>
          <a:ln>
            <a:noFill/>
          </a:ln>
          <a:extLst/>
        </p:spPr>
      </p:pic>
      <p:sp>
        <p:nvSpPr>
          <p:cNvPr id="151" name="Rectangle 150"/>
          <p:cNvSpPr/>
          <p:nvPr/>
        </p:nvSpPr>
        <p:spPr bwMode="auto">
          <a:xfrm>
            <a:off x="3273808" y="5974494"/>
            <a:ext cx="1448010" cy="312362"/>
          </a:xfrm>
          <a:prstGeom prst="rect">
            <a:avLst/>
          </a:prstGeom>
          <a:solidFill>
            <a:srgbClr val="0072C6"/>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SQL</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6209599"/>
            <a:ext cx="679289" cy="422216"/>
          </a:xfrm>
          <a:prstGeom prst="rect">
            <a:avLst/>
          </a:prstGeom>
          <a:noFill/>
          <a:ln>
            <a:noFill/>
          </a:ln>
          <a:extLst/>
        </p:spPr>
      </p:pic>
      <p:pic>
        <p:nvPicPr>
          <p:cNvPr id="15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6209600"/>
            <a:ext cx="679289" cy="422216"/>
          </a:xfrm>
          <a:prstGeom prst="rect">
            <a:avLst/>
          </a:prstGeom>
          <a:noFill/>
          <a:ln>
            <a:noFill/>
          </a:ln>
          <a:extLst/>
        </p:spPr>
      </p:pic>
      <p:sp>
        <p:nvSpPr>
          <p:cNvPr id="159" name="Rectangle 158"/>
          <p:cNvSpPr/>
          <p:nvPr/>
        </p:nvSpPr>
        <p:spPr bwMode="auto">
          <a:xfrm>
            <a:off x="5006489"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RD Gateway</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2"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791" y="2613597"/>
            <a:ext cx="679289" cy="422216"/>
          </a:xfrm>
          <a:prstGeom prst="rect">
            <a:avLst/>
          </a:prstGeom>
          <a:noFill/>
          <a:ln>
            <a:noFill/>
          </a:ln>
          <a:extLst/>
        </p:spPr>
      </p:pic>
      <p:pic>
        <p:nvPicPr>
          <p:cNvPr id="113"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437" y="2613598"/>
            <a:ext cx="679289" cy="422216"/>
          </a:xfrm>
          <a:prstGeom prst="rect">
            <a:avLst/>
          </a:prstGeom>
          <a:noFill/>
          <a:ln>
            <a:noFill/>
          </a:ln>
          <a:extLst/>
        </p:spPr>
      </p:pic>
      <p:sp>
        <p:nvSpPr>
          <p:cNvPr id="158" name="Rectangle 157"/>
          <p:cNvSpPr/>
          <p:nvPr/>
        </p:nvSpPr>
        <p:spPr bwMode="auto">
          <a:xfrm>
            <a:off x="3268895" y="2375391"/>
            <a:ext cx="1448010" cy="312362"/>
          </a:xfrm>
          <a:prstGeom prst="rect">
            <a:avLst/>
          </a:prstGeom>
          <a:solidFill>
            <a:schemeClr val="accent4">
              <a:lumMod val="75000"/>
            </a:schemeClr>
          </a:solidFill>
          <a:ln w="952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50" dirty="0" smtClean="0">
                <a:gradFill>
                  <a:gsLst>
                    <a:gs pos="0">
                      <a:srgbClr val="FFFFFF"/>
                    </a:gs>
                    <a:gs pos="100000">
                      <a:srgbClr val="FFFFFF"/>
                    </a:gs>
                  </a:gsLst>
                  <a:lin ang="5400000" scaled="0"/>
                </a:gradFill>
                <a:ea typeface="Segoe UI" pitchFamily="34" charset="0"/>
                <a:cs typeface="Segoe UI" pitchFamily="34" charset="0"/>
              </a:rPr>
              <a:t>WAP Tenant</a:t>
            </a:r>
            <a:endParaRPr lang="nl-NL" sz="12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9"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198" y="2613597"/>
            <a:ext cx="679289" cy="422216"/>
          </a:xfrm>
          <a:prstGeom prst="rect">
            <a:avLst/>
          </a:prstGeom>
          <a:noFill/>
          <a:ln>
            <a:noFill/>
          </a:ln>
          <a:extLst/>
        </p:spPr>
      </p:pic>
      <p:pic>
        <p:nvPicPr>
          <p:cNvPr id="110" name="Picture 3" descr="D:\0Projects\0Projects\WS8_Beta_Storage PPT\013012\images\ser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43" y="2613598"/>
            <a:ext cx="679289" cy="422216"/>
          </a:xfrm>
          <a:prstGeom prst="rect">
            <a:avLst/>
          </a:prstGeom>
          <a:noFill/>
          <a:ln>
            <a:noFill/>
          </a:ln>
          <a:extLst/>
        </p:spPr>
      </p:pic>
      <p:cxnSp>
        <p:nvCxnSpPr>
          <p:cNvPr id="135" name="Straight Arrow Connector 134"/>
          <p:cNvCxnSpPr/>
          <p:nvPr/>
        </p:nvCxnSpPr>
        <p:spPr>
          <a:xfrm flipH="1">
            <a:off x="3990896" y="1613560"/>
            <a:ext cx="3279798" cy="281494"/>
          </a:xfrm>
          <a:prstGeom prst="straightConnector1">
            <a:avLst/>
          </a:prstGeom>
          <a:ln w="15875">
            <a:solidFill>
              <a:schemeClr val="tx1"/>
            </a:solidFill>
            <a:prstDash val="lg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3990896" y="1895054"/>
            <a:ext cx="2004" cy="480337"/>
          </a:xfrm>
          <a:prstGeom prst="straightConnector1">
            <a:avLst/>
          </a:prstGeom>
          <a:ln w="15875">
            <a:solidFill>
              <a:schemeClr val="tx1"/>
            </a:solidFill>
            <a:prstDash val="lg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82" idx="0"/>
          </p:cNvCxnSpPr>
          <p:nvPr/>
        </p:nvCxnSpPr>
        <p:spPr>
          <a:xfrm flipH="1">
            <a:off x="3990896" y="1765960"/>
            <a:ext cx="3308530" cy="129094"/>
          </a:xfrm>
          <a:prstGeom prst="straightConnector1">
            <a:avLst/>
          </a:prstGeom>
          <a:ln w="15875">
            <a:solidFill>
              <a:schemeClr val="accent1">
                <a:lumMod val="60000"/>
                <a:lumOff val="40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82" idx="0"/>
            <a:endCxn id="159" idx="0"/>
          </p:cNvCxnSpPr>
          <p:nvPr/>
        </p:nvCxnSpPr>
        <p:spPr>
          <a:xfrm>
            <a:off x="3990896" y="1895054"/>
            <a:ext cx="1739598" cy="480337"/>
          </a:xfrm>
          <a:prstGeom prst="straightConnector1">
            <a:avLst/>
          </a:prstGeom>
          <a:ln w="15875">
            <a:solidFill>
              <a:schemeClr val="accent1">
                <a:lumMod val="60000"/>
                <a:lumOff val="40000"/>
              </a:schemeClr>
            </a:solidFill>
            <a:prstDash val="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1" idx="0"/>
          </p:cNvCxnSpPr>
          <p:nvPr/>
        </p:nvCxnSpPr>
        <p:spPr>
          <a:xfrm flipH="1">
            <a:off x="3992900" y="3009876"/>
            <a:ext cx="1577265" cy="1420543"/>
          </a:xfrm>
          <a:prstGeom prst="straightConnector1">
            <a:avLst/>
          </a:prstGeom>
          <a:ln w="15875">
            <a:solidFill>
              <a:schemeClr val="accent1">
                <a:lumMod val="60000"/>
                <a:lumOff val="40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stCxn id="171" idx="2"/>
            <a:endCxn id="297" idx="1"/>
          </p:cNvCxnSpPr>
          <p:nvPr/>
        </p:nvCxnSpPr>
        <p:spPr>
          <a:xfrm>
            <a:off x="3992900" y="4742781"/>
            <a:ext cx="4854035" cy="1696632"/>
          </a:xfrm>
          <a:prstGeom prst="straightConnector1">
            <a:avLst/>
          </a:prstGeom>
          <a:ln w="15875">
            <a:solidFill>
              <a:schemeClr val="accent1">
                <a:lumMod val="60000"/>
                <a:lumOff val="40000"/>
              </a:schemeClr>
            </a:solidFill>
            <a:prstDash val="dashDot"/>
            <a:headEnd type="none"/>
            <a:tailEnd type="oval"/>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171" idx="0"/>
            <a:endCxn id="171" idx="2"/>
          </p:cNvCxnSpPr>
          <p:nvPr/>
        </p:nvCxnSpPr>
        <p:spPr>
          <a:xfrm>
            <a:off x="3992900" y="4430419"/>
            <a:ext cx="0" cy="312362"/>
          </a:xfrm>
          <a:prstGeom prst="straightConnector1">
            <a:avLst/>
          </a:prstGeom>
          <a:ln w="15875">
            <a:solidFill>
              <a:schemeClr val="accent1">
                <a:lumMod val="60000"/>
                <a:lumOff val="40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pic>
        <p:nvPicPr>
          <p:cNvPr id="194" name="Picture 1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501" y="886773"/>
            <a:ext cx="809738" cy="562053"/>
          </a:xfrm>
          <a:prstGeom prst="rect">
            <a:avLst/>
          </a:prstGeom>
          <a:ln>
            <a:solidFill>
              <a:schemeClr val="tx1"/>
            </a:solidFill>
          </a:ln>
        </p:spPr>
      </p:pic>
      <p:pic>
        <p:nvPicPr>
          <p:cNvPr id="196" name="Picture 3" descr="D:\0Projects\0Projects\WS8_Beta_Storage PPT\013012\images\server.png"/>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729794" y="3686310"/>
            <a:ext cx="487012" cy="302705"/>
          </a:xfrm>
          <a:prstGeom prst="rect">
            <a:avLst/>
          </a:prstGeom>
          <a:noFill/>
          <a:ln>
            <a:noFill/>
          </a:ln>
          <a:extLst/>
        </p:spPr>
      </p:pic>
      <p:cxnSp>
        <p:nvCxnSpPr>
          <p:cNvPr id="195" name="Straight Arrow Connector 194"/>
          <p:cNvCxnSpPr>
            <a:endCxn id="179" idx="2"/>
          </p:cNvCxnSpPr>
          <p:nvPr/>
        </p:nvCxnSpPr>
        <p:spPr>
          <a:xfrm flipV="1">
            <a:off x="9206849" y="3989015"/>
            <a:ext cx="766451" cy="2249897"/>
          </a:xfrm>
          <a:prstGeom prst="straightConnector1">
            <a:avLst/>
          </a:prstGeom>
          <a:ln w="15875">
            <a:solidFill>
              <a:schemeClr val="accent1">
                <a:lumMod val="60000"/>
                <a:lumOff val="40000"/>
              </a:schemeClr>
            </a:solidFill>
            <a:prstDash val="dashDot"/>
            <a:headEnd type="none"/>
            <a:tailEnd type="oval"/>
          </a:ln>
        </p:spPr>
        <p:style>
          <a:lnRef idx="1">
            <a:schemeClr val="accent1"/>
          </a:lnRef>
          <a:fillRef idx="0">
            <a:schemeClr val="accent1"/>
          </a:fillRef>
          <a:effectRef idx="0">
            <a:schemeClr val="accent1"/>
          </a:effectRef>
          <a:fontRef idx="minor">
            <a:schemeClr val="tx1"/>
          </a:fontRef>
        </p:style>
      </p:cxnSp>
      <p:pic>
        <p:nvPicPr>
          <p:cNvPr id="173" name="Picture 1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7941" y="5742502"/>
            <a:ext cx="487671" cy="487671"/>
          </a:xfrm>
          <a:prstGeom prst="rect">
            <a:avLst/>
          </a:prstGeom>
          <a:effectLst>
            <a:outerShdw blurRad="50800" dist="38100" dir="2700000" algn="tl" rotWithShape="0">
              <a:prstClr val="black">
                <a:alpha val="40000"/>
              </a:prstClr>
            </a:outerShdw>
          </a:effectLst>
        </p:spPr>
      </p:pic>
      <p:pic>
        <p:nvPicPr>
          <p:cNvPr id="193" name="Afbeelding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4336" y="5978125"/>
            <a:ext cx="446295" cy="446295"/>
          </a:xfrm>
          <a:prstGeom prst="rect">
            <a:avLst/>
          </a:prstGeom>
        </p:spPr>
      </p:pic>
      <p:pic>
        <p:nvPicPr>
          <p:cNvPr id="207" name="Picture 2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989" y="2770873"/>
            <a:ext cx="487671" cy="487671"/>
          </a:xfrm>
          <a:prstGeom prst="rect">
            <a:avLst/>
          </a:prstGeom>
          <a:effectLst>
            <a:outerShdw blurRad="50800" dist="38100" dir="2700000" algn="tl" rotWithShape="0">
              <a:prstClr val="black">
                <a:alpha val="40000"/>
              </a:prstClr>
            </a:outerShdw>
          </a:effectLst>
        </p:spPr>
      </p:pic>
      <p:pic>
        <p:nvPicPr>
          <p:cNvPr id="208" name="Picture 20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608" y="5954623"/>
            <a:ext cx="487671" cy="487671"/>
          </a:xfrm>
          <a:prstGeom prst="rect">
            <a:avLst/>
          </a:prstGeom>
          <a:effectLst>
            <a:outerShdw blurRad="50800" dist="38100" dir="2700000" algn="tl" rotWithShape="0">
              <a:prstClr val="black">
                <a:alpha val="40000"/>
              </a:prstClr>
            </a:outerShdw>
          </a:effectLst>
        </p:spPr>
      </p:pic>
      <p:pic>
        <p:nvPicPr>
          <p:cNvPr id="209" name="Picture 208"/>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5802989" y="2024685"/>
            <a:ext cx="487671" cy="4876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493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par>
                                <p:cTn id="13" presetID="10" presetClass="entr" presetSubtype="0"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8"/>
                                        </p:tgtEl>
                                        <p:attrNameLst>
                                          <p:attrName>style.visibility</p:attrName>
                                        </p:attrNameLst>
                                      </p:cBhvr>
                                      <p:to>
                                        <p:strVal val="visible"/>
                                      </p:to>
                                    </p:set>
                                    <p:animEffect transition="in" filter="fade">
                                      <p:cBhvr>
                                        <p:cTn id="20" dur="500"/>
                                        <p:tgtEl>
                                          <p:spTgt spid="20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fade">
                                      <p:cBhvr>
                                        <p:cTn id="25" dur="500"/>
                                        <p:tgtEl>
                                          <p:spTgt spid="20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9"/>
                                        </p:tgtEl>
                                        <p:attrNameLst>
                                          <p:attrName>style.visibility</p:attrName>
                                        </p:attrNameLst>
                                      </p:cBhvr>
                                      <p:to>
                                        <p:strVal val="visible"/>
                                      </p:to>
                                    </p:set>
                                    <p:animEffect transition="in" filter="fade">
                                      <p:cBhvr>
                                        <p:cTn id="30" dur="500"/>
                                        <p:tgtEl>
                                          <p:spTgt spid="20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35"/>
                                        </p:tgtEl>
                                        <p:attrNameLst>
                                          <p:attrName>style.visibility</p:attrName>
                                        </p:attrNameLst>
                                      </p:cBhvr>
                                      <p:to>
                                        <p:strVal val="visible"/>
                                      </p:to>
                                    </p:set>
                                    <p:animEffect transition="in" filter="wipe(right)">
                                      <p:cBhvr>
                                        <p:cTn id="35" dur="250"/>
                                        <p:tgtEl>
                                          <p:spTgt spid="135"/>
                                        </p:tgtEl>
                                      </p:cBhvr>
                                    </p:animEffect>
                                  </p:childTnLst>
                                </p:cTn>
                              </p:par>
                            </p:childTnLst>
                          </p:cTn>
                        </p:par>
                        <p:par>
                          <p:cTn id="36" fill="hold">
                            <p:stCondLst>
                              <p:cond delay="250"/>
                            </p:stCondLst>
                            <p:childTnLst>
                              <p:par>
                                <p:cTn id="37" presetID="22" presetClass="entr" presetSubtype="1" fill="hold" nodeType="after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wipe(up)">
                                      <p:cBhvr>
                                        <p:cTn id="39" dur="250"/>
                                        <p:tgtEl>
                                          <p:spTgt spid="13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94"/>
                                        </p:tgtEl>
                                        <p:attrNameLst>
                                          <p:attrName>style.visibility</p:attrName>
                                        </p:attrNameLst>
                                      </p:cBhvr>
                                      <p:to>
                                        <p:strVal val="visible"/>
                                      </p:to>
                                    </p:set>
                                    <p:animEffect transition="in" filter="fade">
                                      <p:cBhvr>
                                        <p:cTn id="43" dur="500"/>
                                        <p:tgtEl>
                                          <p:spTgt spid="19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right)">
                                      <p:cBhvr>
                                        <p:cTn id="48" dur="250"/>
                                        <p:tgtEl>
                                          <p:spTgt spid="138"/>
                                        </p:tgtEl>
                                      </p:cBhvr>
                                    </p:animEffect>
                                  </p:childTnLst>
                                </p:cTn>
                              </p:par>
                            </p:childTnLst>
                          </p:cTn>
                        </p:par>
                        <p:par>
                          <p:cTn id="49" fill="hold">
                            <p:stCondLst>
                              <p:cond delay="250"/>
                            </p:stCondLst>
                            <p:childTnLst>
                              <p:par>
                                <p:cTn id="50" presetID="22" presetClass="entr" presetSubtype="8" fill="hold" nodeType="afterEffect">
                                  <p:stCondLst>
                                    <p:cond delay="0"/>
                                  </p:stCondLst>
                                  <p:childTnLst>
                                    <p:set>
                                      <p:cBhvr>
                                        <p:cTn id="51" dur="1" fill="hold">
                                          <p:stCondLst>
                                            <p:cond delay="0"/>
                                          </p:stCondLst>
                                        </p:cTn>
                                        <p:tgtEl>
                                          <p:spTgt spid="166"/>
                                        </p:tgtEl>
                                        <p:attrNameLst>
                                          <p:attrName>style.visibility</p:attrName>
                                        </p:attrNameLst>
                                      </p:cBhvr>
                                      <p:to>
                                        <p:strVal val="visible"/>
                                      </p:to>
                                    </p:set>
                                    <p:animEffect transition="in" filter="wipe(left)">
                                      <p:cBhvr>
                                        <p:cTn id="52" dur="250"/>
                                        <p:tgtEl>
                                          <p:spTgt spid="16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7"/>
                                        </p:tgtEl>
                                        <p:attrNameLst>
                                          <p:attrName>style.visibility</p:attrName>
                                        </p:attrNameLst>
                                      </p:cBhvr>
                                      <p:to>
                                        <p:strVal val="visible"/>
                                      </p:to>
                                    </p:set>
                                    <p:animEffect transition="in" filter="wipe(up)">
                                      <p:cBhvr>
                                        <p:cTn id="57" dur="500"/>
                                        <p:tgtEl>
                                          <p:spTgt spid="167"/>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90"/>
                                        </p:tgtEl>
                                        <p:attrNameLst>
                                          <p:attrName>style.visibility</p:attrName>
                                        </p:attrNameLst>
                                      </p:cBhvr>
                                      <p:to>
                                        <p:strVal val="visible"/>
                                      </p:to>
                                    </p:set>
                                    <p:animEffect transition="in" filter="wipe(up)">
                                      <p:cBhvr>
                                        <p:cTn id="61" dur="250"/>
                                        <p:tgtEl>
                                          <p:spTgt spid="190"/>
                                        </p:tgtEl>
                                      </p:cBhvr>
                                    </p:animEffect>
                                  </p:childTnLst>
                                </p:cTn>
                              </p:par>
                            </p:childTnLst>
                          </p:cTn>
                        </p:par>
                        <p:par>
                          <p:cTn id="62" fill="hold">
                            <p:stCondLst>
                              <p:cond delay="750"/>
                            </p:stCondLst>
                            <p:childTnLst>
                              <p:par>
                                <p:cTn id="63" presetID="22" presetClass="entr" presetSubtype="8" fill="hold" nodeType="afterEffect">
                                  <p:stCondLst>
                                    <p:cond delay="0"/>
                                  </p:stCondLst>
                                  <p:childTnLst>
                                    <p:set>
                                      <p:cBhvr>
                                        <p:cTn id="64" dur="1" fill="hold">
                                          <p:stCondLst>
                                            <p:cond delay="0"/>
                                          </p:stCondLst>
                                        </p:cTn>
                                        <p:tgtEl>
                                          <p:spTgt spid="189"/>
                                        </p:tgtEl>
                                        <p:attrNameLst>
                                          <p:attrName>style.visibility</p:attrName>
                                        </p:attrNameLst>
                                      </p:cBhvr>
                                      <p:to>
                                        <p:strVal val="visible"/>
                                      </p:to>
                                    </p:set>
                                    <p:animEffect transition="in" filter="wipe(left)">
                                      <p:cBhvr>
                                        <p:cTn id="65" dur="500"/>
                                        <p:tgtEl>
                                          <p:spTgt spid="189"/>
                                        </p:tgtEl>
                                      </p:cBhvr>
                                    </p:animEffect>
                                  </p:childTnLst>
                                </p:cTn>
                              </p:par>
                            </p:childTnLst>
                          </p:cTn>
                        </p:par>
                        <p:par>
                          <p:cTn id="66" fill="hold">
                            <p:stCondLst>
                              <p:cond delay="1250"/>
                            </p:stCondLst>
                            <p:childTnLst>
                              <p:par>
                                <p:cTn id="67" presetID="22" presetClass="entr" presetSubtype="4" fill="hold" nodeType="afterEffect">
                                  <p:stCondLst>
                                    <p:cond delay="0"/>
                                  </p:stCondLst>
                                  <p:childTnLst>
                                    <p:set>
                                      <p:cBhvr>
                                        <p:cTn id="68" dur="1" fill="hold">
                                          <p:stCondLst>
                                            <p:cond delay="0"/>
                                          </p:stCondLst>
                                        </p:cTn>
                                        <p:tgtEl>
                                          <p:spTgt spid="195"/>
                                        </p:tgtEl>
                                        <p:attrNameLst>
                                          <p:attrName>style.visibility</p:attrName>
                                        </p:attrNameLst>
                                      </p:cBhvr>
                                      <p:to>
                                        <p:strVal val="visible"/>
                                      </p:to>
                                    </p:set>
                                    <p:animEffect transition="in" filter="wipe(down)">
                                      <p:cBhvr>
                                        <p:cTn id="69" dur="500"/>
                                        <p:tgtEl>
                                          <p:spTgt spid="195"/>
                                        </p:tgtEl>
                                      </p:cBhvr>
                                    </p:animEffect>
                                  </p:childTnLst>
                                </p:cTn>
                              </p:par>
                            </p:childTnLst>
                          </p:cTn>
                        </p:par>
                        <p:par>
                          <p:cTn id="70" fill="hold">
                            <p:stCondLst>
                              <p:cond delay="1750"/>
                            </p:stCondLst>
                            <p:childTnLst>
                              <p:par>
                                <p:cTn id="71" presetID="10" presetClass="entr" presetSubtype="0" fill="hold" nodeType="afterEffect">
                                  <p:stCondLst>
                                    <p:cond delay="0"/>
                                  </p:stCondLst>
                                  <p:childTnLst>
                                    <p:set>
                                      <p:cBhvr>
                                        <p:cTn id="72" dur="1" fill="hold">
                                          <p:stCondLst>
                                            <p:cond delay="0"/>
                                          </p:stCondLst>
                                        </p:cTn>
                                        <p:tgtEl>
                                          <p:spTgt spid="196"/>
                                        </p:tgtEl>
                                        <p:attrNameLst>
                                          <p:attrName>style.visibility</p:attrName>
                                        </p:attrNameLst>
                                      </p:cBhvr>
                                      <p:to>
                                        <p:strVal val="visible"/>
                                      </p:to>
                                    </p:set>
                                    <p:animEffect transition="in" filter="fade">
                                      <p:cBhvr>
                                        <p:cTn id="73"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Machine Role</a:t>
            </a:r>
            <a:endParaRPr lang="nl-NL" dirty="0"/>
          </a:p>
        </p:txBody>
      </p:sp>
    </p:spTree>
    <p:extLst>
      <p:ext uri="{BB962C8B-B14F-4D97-AF65-F5344CB8AC3E}">
        <p14:creationId xmlns:p14="http://schemas.microsoft.com/office/powerpoint/2010/main" val="183887137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447098"/>
          </a:xfrm>
        </p:spPr>
        <p:txBody>
          <a:bodyPr/>
          <a:lstStyle/>
          <a:p>
            <a:r>
              <a:rPr lang="en-US" dirty="0" smtClean="0"/>
              <a:t> VM Template</a:t>
            </a:r>
          </a:p>
          <a:p>
            <a:pPr lvl="1"/>
            <a:r>
              <a:rPr lang="en-US" dirty="0" smtClean="0"/>
              <a:t>Classification</a:t>
            </a:r>
          </a:p>
          <a:p>
            <a:pPr lvl="1"/>
            <a:r>
              <a:rPr lang="en-US" dirty="0" smtClean="0"/>
              <a:t>Dynamic Memory</a:t>
            </a:r>
          </a:p>
          <a:p>
            <a:r>
              <a:rPr lang="en-US" dirty="0"/>
              <a:t> </a:t>
            </a:r>
            <a:r>
              <a:rPr lang="en-US" dirty="0" smtClean="0"/>
              <a:t>VM Role</a:t>
            </a:r>
          </a:p>
          <a:p>
            <a:pPr lvl="1"/>
            <a:r>
              <a:rPr lang="en-US" dirty="0" smtClean="0"/>
              <a:t>Applications</a:t>
            </a:r>
          </a:p>
          <a:p>
            <a:pPr lvl="1"/>
            <a:r>
              <a:rPr lang="en-US" dirty="0" smtClean="0"/>
              <a:t>Scale</a:t>
            </a:r>
          </a:p>
          <a:p>
            <a:pPr lvl="1"/>
            <a:r>
              <a:rPr lang="en-US" dirty="0" smtClean="0"/>
              <a:t>Differencing disks</a:t>
            </a:r>
            <a:endParaRPr lang="nl-NL" dirty="0"/>
          </a:p>
        </p:txBody>
      </p:sp>
      <p:sp>
        <p:nvSpPr>
          <p:cNvPr id="3" name="Title 2"/>
          <p:cNvSpPr>
            <a:spLocks noGrp="1"/>
          </p:cNvSpPr>
          <p:nvPr>
            <p:ph type="title"/>
          </p:nvPr>
        </p:nvSpPr>
        <p:spPr/>
        <p:txBody>
          <a:bodyPr/>
          <a:lstStyle/>
          <a:p>
            <a:r>
              <a:rPr lang="en-US" dirty="0" smtClean="0"/>
              <a:t>Virtual Machines</a:t>
            </a:r>
            <a:endParaRPr lang="nl-NL" dirty="0"/>
          </a:p>
        </p:txBody>
      </p:sp>
    </p:spTree>
    <p:extLst>
      <p:ext uri="{BB962C8B-B14F-4D97-AF65-F5344CB8AC3E}">
        <p14:creationId xmlns:p14="http://schemas.microsoft.com/office/powerpoint/2010/main" val="130496568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697062"/>
            <a:ext cx="11887200" cy="2769989"/>
          </a:xfrm>
        </p:spPr>
        <p:txBody>
          <a:bodyPr/>
          <a:lstStyle/>
          <a:p>
            <a:r>
              <a:rPr lang="en-US" dirty="0" smtClean="0"/>
              <a:t> Take the Lessons</a:t>
            </a:r>
          </a:p>
          <a:p>
            <a:r>
              <a:rPr lang="en-US" dirty="0" smtClean="0"/>
              <a:t> Build your cloud</a:t>
            </a:r>
          </a:p>
          <a:p>
            <a:r>
              <a:rPr lang="en-US" dirty="0" smtClean="0"/>
              <a:t> Powered by the </a:t>
            </a:r>
            <a:r>
              <a:rPr lang="en-US" dirty="0" err="1" smtClean="0"/>
              <a:t>CloudOS</a:t>
            </a:r>
            <a:endParaRPr lang="en-US" dirty="0"/>
          </a:p>
          <a:p>
            <a:endParaRPr lang="nl-NL" dirty="0"/>
          </a:p>
        </p:txBody>
      </p:sp>
      <p:sp>
        <p:nvSpPr>
          <p:cNvPr id="4" name="Title 3"/>
          <p:cNvSpPr>
            <a:spLocks noGrp="1"/>
          </p:cNvSpPr>
          <p:nvPr>
            <p:ph type="title"/>
          </p:nvPr>
        </p:nvSpPr>
        <p:spPr/>
        <p:txBody>
          <a:bodyPr/>
          <a:lstStyle/>
          <a:p>
            <a:r>
              <a:rPr lang="en-US" dirty="0" smtClean="0"/>
              <a:t>Call to action</a:t>
            </a:r>
            <a:endParaRPr lang="nl-NL" dirty="0"/>
          </a:p>
        </p:txBody>
      </p:sp>
    </p:spTree>
    <p:extLst>
      <p:ext uri="{BB962C8B-B14F-4D97-AF65-F5344CB8AC3E}">
        <p14:creationId xmlns:p14="http://schemas.microsoft.com/office/powerpoint/2010/main" val="13588910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r>
            <a:br>
              <a:rPr lang="en-US" dirty="0" smtClean="0"/>
            </a:br>
            <a:r>
              <a:rPr lang="nl-NL" dirty="0" err="1" smtClean="0"/>
              <a:t>Thank</a:t>
            </a:r>
            <a:r>
              <a:rPr lang="nl-NL" dirty="0" smtClean="0"/>
              <a:t> </a:t>
            </a:r>
            <a:r>
              <a:rPr lang="nl-NL" dirty="0" err="1" smtClean="0"/>
              <a:t>you</a:t>
            </a:r>
            <a:r>
              <a:rPr lang="nl-NL" dirty="0" smtClean="0"/>
              <a:t>!</a:t>
            </a:r>
            <a:endParaRPr lang="nl-NL" dirty="0"/>
          </a:p>
        </p:txBody>
      </p:sp>
      <p:sp>
        <p:nvSpPr>
          <p:cNvPr id="5" name="Text Placeholder 4"/>
          <p:cNvSpPr>
            <a:spLocks noGrp="1"/>
          </p:cNvSpPr>
          <p:nvPr>
            <p:ph type="body" sz="quarter" idx="12"/>
          </p:nvPr>
        </p:nvSpPr>
        <p:spPr/>
        <p:txBody>
          <a:bodyPr/>
          <a:lstStyle/>
          <a:p>
            <a:r>
              <a:rPr lang="en-US" dirty="0" smtClean="0"/>
              <a:t>QUESTIONS?</a:t>
            </a:r>
            <a:endParaRPr lang="nl-NL" dirty="0"/>
          </a:p>
        </p:txBody>
      </p:sp>
    </p:spTree>
    <p:extLst>
      <p:ext uri="{BB962C8B-B14F-4D97-AF65-F5344CB8AC3E}">
        <p14:creationId xmlns:p14="http://schemas.microsoft.com/office/powerpoint/2010/main" val="2448727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625054"/>
            <a:ext cx="12070012" cy="710964"/>
          </a:xfrm>
        </p:spPr>
        <p:txBody>
          <a:bodyPr/>
          <a:lstStyle/>
          <a:p>
            <a:pPr lvl="0">
              <a:spcBef>
                <a:spcPts val="2400"/>
              </a:spcBef>
            </a:pPr>
            <a:r>
              <a:rPr lang="en-US" sz="3800" dirty="0">
                <a:gradFill>
                  <a:gsLst>
                    <a:gs pos="1250">
                      <a:schemeClr val="tx1"/>
                    </a:gs>
                    <a:gs pos="100000">
                      <a:schemeClr val="tx1"/>
                    </a:gs>
                  </a:gsLst>
                  <a:lin ang="5400000" scaled="0"/>
                </a:gradFill>
              </a:rPr>
              <a:t>Breakout Sessions (session codes and titles</a:t>
            </a:r>
            <a:r>
              <a:rPr lang="en-US" sz="3800" dirty="0" smtClean="0">
                <a:gradFill>
                  <a:gsLst>
                    <a:gs pos="1250">
                      <a:schemeClr val="tx1"/>
                    </a:gs>
                    <a:gs pos="100000">
                      <a:schemeClr val="tx1"/>
                    </a:gs>
                  </a:gsLst>
                  <a:lin ang="5400000" scaled="0"/>
                </a:gradFill>
              </a:rPr>
              <a:t>)</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2644759"/>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Labs </a:t>
            </a:r>
            <a:r>
              <a:rPr lang="en-US" sz="3800" dirty="0">
                <a:gradFill>
                  <a:gsLst>
                    <a:gs pos="1250">
                      <a:schemeClr val="tx1"/>
                    </a:gs>
                    <a:gs pos="100000">
                      <a:schemeClr val="tx1"/>
                    </a:gs>
                  </a:gsLst>
                  <a:lin ang="5400000" scaled="0"/>
                </a:gradFill>
              </a:rPr>
              <a:t>(session codes and titles)</a:t>
            </a:r>
          </a:p>
        </p:txBody>
      </p:sp>
      <p:sp>
        <p:nvSpPr>
          <p:cNvPr id="11" name="Text Placeholder 7"/>
          <p:cNvSpPr txBox="1">
            <a:spLocks/>
          </p:cNvSpPr>
          <p:nvPr/>
        </p:nvSpPr>
        <p:spPr>
          <a:xfrm>
            <a:off x="267028" y="366446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Microsoft Solutions Experience Location (MSE)</a:t>
            </a:r>
            <a:endParaRPr lang="en-US" sz="3800" dirty="0">
              <a:gradFill>
                <a:gsLst>
                  <a:gs pos="1250">
                    <a:schemeClr val="tx1"/>
                  </a:gs>
                  <a:gs pos="100000">
                    <a:schemeClr val="tx1"/>
                  </a:gs>
                </a:gsLst>
                <a:lin ang="5400000" scaled="0"/>
              </a:gradFill>
            </a:endParaRPr>
          </a:p>
        </p:txBody>
      </p:sp>
      <p:sp>
        <p:nvSpPr>
          <p:cNvPr id="12" name="Text Placeholder 7"/>
          <p:cNvSpPr txBox="1">
            <a:spLocks/>
          </p:cNvSpPr>
          <p:nvPr/>
        </p:nvSpPr>
        <p:spPr>
          <a:xfrm>
            <a:off x="267028" y="4684169"/>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a:gradFill>
                  <a:gsLst>
                    <a:gs pos="1250">
                      <a:schemeClr val="tx1"/>
                    </a:gs>
                    <a:gs pos="100000">
                      <a:schemeClr val="tx1"/>
                    </a:gs>
                  </a:gsLst>
                  <a:lin ang="5400000" scaled="0"/>
                </a:gradFill>
              </a:rPr>
              <a:t>Related Certification Exam</a:t>
            </a:r>
          </a:p>
        </p:txBody>
      </p:sp>
      <p:sp>
        <p:nvSpPr>
          <p:cNvPr id="13" name="Text Placeholder 7"/>
          <p:cNvSpPr txBox="1">
            <a:spLocks/>
          </p:cNvSpPr>
          <p:nvPr/>
        </p:nvSpPr>
        <p:spPr>
          <a:xfrm>
            <a:off x="267028" y="570387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a:gradFill>
                  <a:gsLst>
                    <a:gs pos="1250">
                      <a:schemeClr val="tx1"/>
                    </a:gs>
                    <a:gs pos="100000">
                      <a:schemeClr val="tx1"/>
                    </a:gs>
                  </a:gsLst>
                  <a:lin ang="5400000" scaled="0"/>
                </a:gradFill>
              </a:rPr>
              <a:t>Find Me Later At. . . </a:t>
            </a:r>
          </a:p>
        </p:txBody>
      </p:sp>
    </p:spTree>
    <p:extLst>
      <p:ext uri="{BB962C8B-B14F-4D97-AF65-F5344CB8AC3E}">
        <p14:creationId xmlns:p14="http://schemas.microsoft.com/office/powerpoint/2010/main" val="28772759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par>
                                <p:cTn id="25" presetID="10" presetClass="entr" presetSubtype="0" fill="hold" grpId="0"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100000" fill="hold" grpId="1" nodeType="withEffect">
                                  <p:stCondLst>
                                    <p:cond delay="1000"/>
                                  </p:stCondLst>
                                  <p:childTnLst>
                                    <p:animMotion origin="layout" path="M -0.02413 1.78393E-6 L 2.26704E-6 1.78393E-6 " pathEditMode="relative" rAng="0" ptsTypes="AA">
                                      <p:cBhvr>
                                        <p:cTn id="2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3" grpId="0"/>
      <p:bldP spid="13"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5608723" y="5325803"/>
            <a:ext cx="6826870" cy="166822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a:xfrm>
            <a:off x="6023856" y="5619447"/>
            <a:ext cx="5996605" cy="1074924"/>
          </a:xfrm>
          <a:prstGeom prst="rect">
            <a:avLst/>
          </a:prstGeom>
        </p:spPr>
        <p:txBody>
          <a:bodyPr wrap="none">
            <a:spAutoFit/>
          </a:bodyPr>
          <a:lstStyle/>
          <a:p>
            <a:pPr marL="0" lvl="1" algn="ctr" defTabSz="932418" fontAlgn="base">
              <a:lnSpc>
                <a:spcPct val="90000"/>
              </a:lnSpc>
              <a:spcBef>
                <a:spcPct val="20000"/>
              </a:spcBef>
              <a:spcAft>
                <a:spcPts val="408"/>
              </a:spcAft>
              <a:buClr>
                <a:srgbClr val="000000">
                  <a:lumMod val="75000"/>
                  <a:lumOff val="25000"/>
                </a:srgbClr>
              </a:buClr>
              <a:buSzPct val="90000"/>
              <a:tabLst>
                <a:tab pos="642659" algn="l"/>
              </a:tabLst>
            </a:pPr>
            <a:r>
              <a:rPr lang="en-US" sz="2040" spc="-51" dirty="0">
                <a:solidFill>
                  <a:srgbClr val="FFFFFF"/>
                </a:solidFill>
              </a:rPr>
              <a:t>Come Visit Us in the Microsoft Solutions Experience!</a:t>
            </a:r>
          </a:p>
          <a:p>
            <a:pPr marL="0" lvl="1" algn="ctr" defTabSz="932418" fontAlgn="base">
              <a:lnSpc>
                <a:spcPct val="90000"/>
              </a:lnSpc>
              <a:spcBef>
                <a:spcPct val="20000"/>
              </a:spcBef>
              <a:spcAft>
                <a:spcPts val="408"/>
              </a:spcAft>
              <a:buClr>
                <a:srgbClr val="000000">
                  <a:lumMod val="75000"/>
                  <a:lumOff val="25000"/>
                </a:srgbClr>
              </a:buClr>
              <a:buSzPct val="90000"/>
              <a:tabLst>
                <a:tab pos="642659" algn="l"/>
              </a:tabLst>
            </a:pPr>
            <a:r>
              <a:rPr lang="en-US" sz="2040" spc="-51" dirty="0">
                <a:solidFill>
                  <a:srgbClr val="FFFFFF"/>
                </a:solidFill>
              </a:rPr>
              <a:t>Look for Datacenter and Infrastructure Management</a:t>
            </a:r>
            <a:br>
              <a:rPr lang="en-US" sz="2040" spc="-51" dirty="0">
                <a:solidFill>
                  <a:srgbClr val="FFFFFF"/>
                </a:solidFill>
              </a:rPr>
            </a:br>
            <a:r>
              <a:rPr lang="en-US" sz="2040" spc="-51" dirty="0" err="1">
                <a:solidFill>
                  <a:srgbClr val="FFFFFF"/>
                </a:solidFill>
              </a:rPr>
              <a:t>TechExpo</a:t>
            </a:r>
            <a:r>
              <a:rPr lang="en-US" sz="2040" spc="-51" dirty="0">
                <a:solidFill>
                  <a:srgbClr val="FFFFFF"/>
                </a:solidFill>
              </a:rPr>
              <a:t> Level 1 Hall CD</a:t>
            </a:r>
          </a:p>
        </p:txBody>
      </p:sp>
      <p:sp>
        <p:nvSpPr>
          <p:cNvPr id="5" name="Text Placeholder 4"/>
          <p:cNvSpPr>
            <a:spLocks noGrp="1"/>
          </p:cNvSpPr>
          <p:nvPr>
            <p:ph type="body" sz="quarter" idx="15"/>
          </p:nvPr>
        </p:nvSpPr>
        <p:spPr/>
        <p:txBody>
          <a:bodyPr/>
          <a:lstStyle/>
          <a:p>
            <a:pPr marL="0" indent="0">
              <a:buNone/>
            </a:pPr>
            <a:r>
              <a:rPr lang="en-US" sz="5399" dirty="0">
                <a:solidFill>
                  <a:schemeClr val="tx2"/>
                </a:solidFill>
                <a:latin typeface="Segoe UI Light" pitchFamily="34" charset="0"/>
              </a:rPr>
              <a:t>For 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58835" y="6354983"/>
            <a:ext cx="1569542" cy="336220"/>
          </a:xfrm>
          <a:prstGeom prst="rect">
            <a:avLst/>
          </a:prstGeom>
        </p:spPr>
      </p:pic>
      <p:grpSp>
        <p:nvGrpSpPr>
          <p:cNvPr id="8" name="Group 7"/>
          <p:cNvGrpSpPr/>
          <p:nvPr/>
        </p:nvGrpSpPr>
        <p:grpSpPr>
          <a:xfrm>
            <a:off x="561440" y="1516344"/>
            <a:ext cx="10298627" cy="753197"/>
            <a:chOff x="560638" y="980251"/>
            <a:chExt cx="10300088" cy="753303"/>
          </a:xfrm>
        </p:grpSpPr>
        <p:sp>
          <p:nvSpPr>
            <p:cNvPr id="2" name="Rectangle 1"/>
            <p:cNvSpPr/>
            <p:nvPr/>
          </p:nvSpPr>
          <p:spPr>
            <a:xfrm>
              <a:off x="5227637" y="1026130"/>
              <a:ext cx="5633089" cy="663989"/>
            </a:xfrm>
            <a:prstGeom prst="rect">
              <a:avLst/>
            </a:prstGeom>
          </p:spPr>
          <p:txBody>
            <a:bodyPr wrap="square" lIns="93251" tIns="46625" rIns="93251" bIns="46625">
              <a:spAutoFit/>
            </a:bodyPr>
            <a:lstStyle/>
            <a:p>
              <a:pPr defTabSz="932418">
                <a:spcBef>
                  <a:spcPts val="600"/>
                </a:spcBef>
              </a:pPr>
              <a:r>
                <a:rPr lang="en-US" sz="2000" dirty="0">
                  <a:solidFill>
                    <a:srgbClr val="FFFFFF"/>
                  </a:solidFill>
                </a:rPr>
                <a:t>Windows Server 2012 R2</a:t>
              </a:r>
            </a:p>
            <a:p>
              <a:pPr defTabSz="932418"/>
              <a:r>
                <a:rPr lang="en-US" sz="1630" dirty="0">
                  <a:solidFill>
                    <a:srgbClr val="FFFFFF"/>
                  </a:solidFill>
                  <a:hlinkClick r:id="rId4"/>
                </a:rPr>
                <a:t>http://technet.microsoft.com/en-US/evalcenter/dn205286</a:t>
              </a:r>
              <a:endParaRPr lang="en-US" sz="1630" dirty="0">
                <a:solidFill>
                  <a:srgbClr val="FFFFFF"/>
                </a:solidFill>
              </a:endParaRPr>
            </a:p>
          </p:txBody>
        </p:sp>
        <p:sp>
          <p:nvSpPr>
            <p:cNvPr id="11" name="Freeform 9"/>
            <p:cNvSpPr>
              <a:spLocks noEditPoints="1"/>
            </p:cNvSpPr>
            <p:nvPr/>
          </p:nvSpPr>
          <p:spPr bwMode="black">
            <a:xfrm>
              <a:off x="4057092" y="1034078"/>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19" name="TextBox 18"/>
            <p:cNvSpPr txBox="1"/>
            <p:nvPr/>
          </p:nvSpPr>
          <p:spPr>
            <a:xfrm>
              <a:off x="560638" y="980251"/>
              <a:ext cx="35239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Windows Server</a:t>
              </a:r>
            </a:p>
          </p:txBody>
        </p:sp>
      </p:grpSp>
      <p:grpSp>
        <p:nvGrpSpPr>
          <p:cNvPr id="14" name="Group 13"/>
          <p:cNvGrpSpPr/>
          <p:nvPr/>
        </p:nvGrpSpPr>
        <p:grpSpPr>
          <a:xfrm>
            <a:off x="561440" y="4259156"/>
            <a:ext cx="10298627" cy="753197"/>
            <a:chOff x="560638" y="4716139"/>
            <a:chExt cx="10300088" cy="753303"/>
          </a:xfrm>
        </p:grpSpPr>
        <p:sp>
          <p:nvSpPr>
            <p:cNvPr id="20" name="Freeform 9"/>
            <p:cNvSpPr>
              <a:spLocks noEditPoints="1"/>
            </p:cNvSpPr>
            <p:nvPr/>
          </p:nvSpPr>
          <p:spPr bwMode="black">
            <a:xfrm>
              <a:off x="4057092" y="476996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21" name="TextBox 20"/>
            <p:cNvSpPr txBox="1"/>
            <p:nvPr/>
          </p:nvSpPr>
          <p:spPr>
            <a:xfrm>
              <a:off x="560638" y="4716139"/>
              <a:ext cx="32953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Microsoft Azure</a:t>
              </a:r>
            </a:p>
          </p:txBody>
        </p:sp>
        <p:sp>
          <p:nvSpPr>
            <p:cNvPr id="22" name="Rectangle 21"/>
            <p:cNvSpPr/>
            <p:nvPr/>
          </p:nvSpPr>
          <p:spPr>
            <a:xfrm>
              <a:off x="5227637" y="4771347"/>
              <a:ext cx="5633089" cy="644957"/>
            </a:xfrm>
            <a:prstGeom prst="rect">
              <a:avLst/>
            </a:prstGeom>
          </p:spPr>
          <p:txBody>
            <a:bodyPr wrap="square" lIns="93251" tIns="46625" rIns="93251" bIns="46625">
              <a:spAutoFit/>
            </a:bodyPr>
            <a:lstStyle/>
            <a:p>
              <a:pPr defTabSz="932418">
                <a:spcBef>
                  <a:spcPts val="612"/>
                </a:spcBef>
              </a:pPr>
              <a:r>
                <a:rPr lang="en-US" sz="2040" dirty="0">
                  <a:solidFill>
                    <a:srgbClr val="FFFFFF"/>
                  </a:soli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sz="1632" dirty="0">
                  <a:solidFill>
                    <a:srgbClr val="000000"/>
                  </a:solidFill>
                  <a:hlinkClick r:id="rId5"/>
                </a:rPr>
                <a:t>http://azure.microsoft.com/en-us/</a:t>
              </a:r>
              <a:r>
                <a:rPr lang="en-US" sz="1632" dirty="0">
                  <a:solidFill>
                    <a:srgbClr val="000000"/>
                  </a:solidFill>
                </a:rPr>
                <a:t> </a:t>
              </a:r>
            </a:p>
          </p:txBody>
        </p:sp>
      </p:grpSp>
      <p:grpSp>
        <p:nvGrpSpPr>
          <p:cNvPr id="9" name="Group 8"/>
          <p:cNvGrpSpPr/>
          <p:nvPr/>
        </p:nvGrpSpPr>
        <p:grpSpPr>
          <a:xfrm>
            <a:off x="561440" y="2392083"/>
            <a:ext cx="10298627" cy="753197"/>
            <a:chOff x="560638" y="1761252"/>
            <a:chExt cx="10300088" cy="753303"/>
          </a:xfrm>
        </p:grpSpPr>
        <p:sp>
          <p:nvSpPr>
            <p:cNvPr id="12" name="Freeform 9"/>
            <p:cNvSpPr>
              <a:spLocks noEditPoints="1"/>
            </p:cNvSpPr>
            <p:nvPr/>
          </p:nvSpPr>
          <p:spPr bwMode="black">
            <a:xfrm>
              <a:off x="4057092" y="1815079"/>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3" name="TextBox 2"/>
            <p:cNvSpPr txBox="1"/>
            <p:nvPr/>
          </p:nvSpPr>
          <p:spPr>
            <a:xfrm>
              <a:off x="560638" y="1761252"/>
              <a:ext cx="33715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System Center</a:t>
              </a:r>
            </a:p>
          </p:txBody>
        </p:sp>
        <p:sp>
          <p:nvSpPr>
            <p:cNvPr id="24" name="Rectangle 23"/>
            <p:cNvSpPr/>
            <p:nvPr/>
          </p:nvSpPr>
          <p:spPr>
            <a:xfrm>
              <a:off x="5227637" y="1807131"/>
              <a:ext cx="5633089" cy="663989"/>
            </a:xfrm>
            <a:prstGeom prst="rect">
              <a:avLst/>
            </a:prstGeom>
          </p:spPr>
          <p:txBody>
            <a:bodyPr wrap="square" lIns="93251" tIns="46625" rIns="93251" bIns="46625">
              <a:spAutoFit/>
            </a:bodyPr>
            <a:lstStyle/>
            <a:p>
              <a:pPr defTabSz="932418">
                <a:spcBef>
                  <a:spcPts val="600"/>
                </a:spcBef>
              </a:pPr>
              <a:r>
                <a:rPr lang="en-US" sz="2000" dirty="0">
                  <a:solidFill>
                    <a:srgbClr val="FFFFFF"/>
                  </a:solidFill>
                </a:rPr>
                <a:t>System Center 2012 R2</a:t>
              </a:r>
            </a:p>
            <a:p>
              <a:pPr defTabSz="932418"/>
              <a:r>
                <a:rPr lang="en-US" sz="1630" dirty="0">
                  <a:solidFill>
                    <a:srgbClr val="FFFFFF"/>
                  </a:solidFill>
                  <a:hlinkClick r:id="rId6"/>
                </a:rPr>
                <a:t>http://technet.microsoft.com/en-US/evalcenter/dn205295</a:t>
              </a:r>
              <a:endParaRPr lang="en-US" sz="1630" dirty="0">
                <a:solidFill>
                  <a:srgbClr val="FFFFFF"/>
                </a:solidFill>
              </a:endParaRPr>
            </a:p>
          </p:txBody>
        </p:sp>
      </p:grpSp>
      <p:grpSp>
        <p:nvGrpSpPr>
          <p:cNvPr id="10" name="Group 9"/>
          <p:cNvGrpSpPr/>
          <p:nvPr/>
        </p:nvGrpSpPr>
        <p:grpSpPr>
          <a:xfrm>
            <a:off x="561440" y="3267822"/>
            <a:ext cx="10298627" cy="875389"/>
            <a:chOff x="560638" y="2719400"/>
            <a:chExt cx="10300088" cy="875513"/>
          </a:xfrm>
        </p:grpSpPr>
        <p:sp>
          <p:nvSpPr>
            <p:cNvPr id="13" name="Freeform 9"/>
            <p:cNvSpPr>
              <a:spLocks noEditPoints="1"/>
            </p:cNvSpPr>
            <p:nvPr/>
          </p:nvSpPr>
          <p:spPr bwMode="black">
            <a:xfrm>
              <a:off x="4057092" y="2831031"/>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18" name="TextBox 17"/>
            <p:cNvSpPr txBox="1"/>
            <p:nvPr/>
          </p:nvSpPr>
          <p:spPr>
            <a:xfrm>
              <a:off x="560638" y="2777204"/>
              <a:ext cx="3295399" cy="753304"/>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Azure Pack</a:t>
              </a:r>
            </a:p>
          </p:txBody>
        </p:sp>
        <p:sp>
          <p:nvSpPr>
            <p:cNvPr id="25" name="Rectangle 24"/>
            <p:cNvSpPr/>
            <p:nvPr/>
          </p:nvSpPr>
          <p:spPr>
            <a:xfrm>
              <a:off x="5227637" y="2719400"/>
              <a:ext cx="5633089" cy="875513"/>
            </a:xfrm>
            <a:prstGeom prst="rect">
              <a:avLst/>
            </a:prstGeom>
          </p:spPr>
          <p:txBody>
            <a:bodyPr wrap="square" lIns="93251" tIns="46625" rIns="93251" bIns="46625">
              <a:spAutoFit/>
            </a:bodyPr>
            <a:lstStyle/>
            <a:p>
              <a:pPr defTabSz="932418">
                <a:spcBef>
                  <a:spcPts val="612"/>
                </a:spcBef>
              </a:pPr>
              <a:r>
                <a:rPr lang="en-US" sz="2040" dirty="0">
                  <a:solidFill>
                    <a:srgbClr val="FFFFFF"/>
                  </a:soli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sz="1632" u="sng" dirty="0">
                  <a:solidFill>
                    <a:srgbClr val="FFFFFF"/>
                  </a:solidFill>
                  <a:hlinkClick r:id="rId7"/>
                </a:rPr>
                <a:t>http://www.microsoft.com/en-us/server-cloud/products/windows-azure-pack</a:t>
              </a:r>
              <a:endParaRPr lang="en-US" sz="1632" dirty="0">
                <a:solidFill>
                  <a:srgbClr val="000000"/>
                </a:solidFill>
              </a:endParaRPr>
            </a:p>
          </p:txBody>
        </p:sp>
      </p:grpSp>
    </p:spTree>
    <p:extLst>
      <p:ext uri="{BB962C8B-B14F-4D97-AF65-F5344CB8AC3E}">
        <p14:creationId xmlns:p14="http://schemas.microsoft.com/office/powerpoint/2010/main" val="322184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593950" y="1901952"/>
            <a:ext cx="2286000" cy="2057400"/>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45720" tIns="91437" rIns="0" bIns="91437" numCol="1" rtlCol="0" anchor="t" anchorCtr="0" compatLnSpc="1">
            <a:prstTxWarp prst="textNoShape">
              <a:avLst/>
            </a:prstTxWarp>
          </a:bodyPr>
          <a:lstStyle/>
          <a:p>
            <a:pPr defTabSz="685965" fontAlgn="base">
              <a:lnSpc>
                <a:spcPct val="90000"/>
              </a:lnSpc>
              <a:spcBef>
                <a:spcPct val="0"/>
              </a:spcBef>
              <a:spcAft>
                <a:spcPct val="0"/>
              </a:spcAft>
            </a:pPr>
            <a:r>
              <a:rPr lang="en-US" sz="2800" spc="-150" dirty="0" smtClean="0">
                <a:gradFill>
                  <a:gsLst>
                    <a:gs pos="0">
                      <a:srgbClr val="FFFFFF"/>
                    </a:gs>
                    <a:gs pos="100000">
                      <a:srgbClr val="FFFFFF"/>
                    </a:gs>
                  </a:gsLst>
                  <a:lin ang="5400000" scaled="0"/>
                </a:gradFill>
                <a:latin typeface="Segoe UI Light"/>
              </a:rPr>
              <a:t>Empower people-centric IT</a:t>
            </a:r>
            <a:endParaRPr lang="en-US" sz="2800" spc="-150" dirty="0">
              <a:gradFill>
                <a:gsLst>
                  <a:gs pos="0">
                    <a:srgbClr val="FFFFFF"/>
                  </a:gs>
                  <a:gs pos="100000">
                    <a:srgbClr val="FFFFFF"/>
                  </a:gs>
                </a:gsLst>
                <a:lin ang="5400000" scaled="0"/>
              </a:gradFill>
              <a:latin typeface="Segoe UI Light"/>
            </a:endParaRPr>
          </a:p>
        </p:txBody>
      </p:sp>
      <p:sp>
        <p:nvSpPr>
          <p:cNvPr id="16" name="Rectangle 15"/>
          <p:cNvSpPr/>
          <p:nvPr/>
        </p:nvSpPr>
        <p:spPr bwMode="auto">
          <a:xfrm>
            <a:off x="6199981" y="1901952"/>
            <a:ext cx="2286000" cy="2057400"/>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45720" tIns="91437" rIns="146306" bIns="91437" numCol="1" rtlCol="0" anchor="t" anchorCtr="0" compatLnSpc="1">
            <a:prstTxWarp prst="textNoShape">
              <a:avLst/>
            </a:prstTxWarp>
          </a:bodyPr>
          <a:lstStyle/>
          <a:p>
            <a:pPr defTabSz="685965" fontAlgn="base">
              <a:lnSpc>
                <a:spcPct val="90000"/>
              </a:lnSpc>
              <a:spcBef>
                <a:spcPct val="0"/>
              </a:spcBef>
              <a:spcAft>
                <a:spcPct val="0"/>
              </a:spcAft>
            </a:pPr>
            <a:r>
              <a:rPr lang="en-US" sz="2800" spc="-150" dirty="0" smtClean="0">
                <a:gradFill>
                  <a:gsLst>
                    <a:gs pos="0">
                      <a:srgbClr val="FFFFFF"/>
                    </a:gs>
                    <a:gs pos="100000">
                      <a:srgbClr val="FFFFFF"/>
                    </a:gs>
                  </a:gsLst>
                  <a:lin ang="5400000" scaled="0"/>
                </a:gradFill>
                <a:latin typeface="Segoe UI Light"/>
              </a:rPr>
              <a:t>Enable modern business apps</a:t>
            </a:r>
            <a:endParaRPr lang="en-US" sz="2800" spc="-150" dirty="0">
              <a:gradFill>
                <a:gsLst>
                  <a:gs pos="0">
                    <a:srgbClr val="FFFFFF"/>
                  </a:gs>
                  <a:gs pos="100000">
                    <a:srgbClr val="FFFFFF"/>
                  </a:gs>
                </a:gsLst>
                <a:lin ang="5400000" scaled="0"/>
              </a:gradFill>
              <a:latin typeface="Segoe UI Light"/>
            </a:endParaRPr>
          </a:p>
        </p:txBody>
      </p:sp>
      <p:sp>
        <p:nvSpPr>
          <p:cNvPr id="18" name="Rectangle 17"/>
          <p:cNvSpPr/>
          <p:nvPr/>
        </p:nvSpPr>
        <p:spPr bwMode="auto">
          <a:xfrm>
            <a:off x="6199981" y="4037626"/>
            <a:ext cx="2286000" cy="2057400"/>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45720" tIns="91437" rIns="0" bIns="91437" numCol="1" rtlCol="0" anchor="t" anchorCtr="0" compatLnSpc="1">
            <a:prstTxWarp prst="textNoShape">
              <a:avLst/>
            </a:prstTxWarp>
          </a:bodyPr>
          <a:lstStyle/>
          <a:p>
            <a:pPr defTabSz="685965" fontAlgn="base">
              <a:lnSpc>
                <a:spcPct val="90000"/>
              </a:lnSpc>
              <a:spcBef>
                <a:spcPct val="0"/>
              </a:spcBef>
              <a:spcAft>
                <a:spcPct val="0"/>
              </a:spcAft>
            </a:pPr>
            <a:r>
              <a:rPr lang="en-US" sz="2800" spc="-150" dirty="0" smtClean="0">
                <a:gradFill>
                  <a:gsLst>
                    <a:gs pos="0">
                      <a:srgbClr val="FFFFFF"/>
                    </a:gs>
                    <a:gs pos="100000">
                      <a:srgbClr val="FFFFFF"/>
                    </a:gs>
                  </a:gsLst>
                  <a:lin ang="5400000" scaled="0"/>
                </a:gradFill>
                <a:latin typeface="Segoe UI Light"/>
              </a:rPr>
              <a:t>Unlock insights on any data</a:t>
            </a:r>
            <a:endParaRPr lang="en-US" sz="2800" spc="-150" dirty="0">
              <a:gradFill>
                <a:gsLst>
                  <a:gs pos="0">
                    <a:srgbClr val="FFFFFF"/>
                  </a:gs>
                  <a:gs pos="100000">
                    <a:srgbClr val="FFFFFF"/>
                  </a:gs>
                </a:gsLst>
                <a:lin ang="5400000" scaled="0"/>
              </a:gradFill>
              <a:latin typeface="Segoe UI Light"/>
            </a:endParaRPr>
          </a:p>
        </p:txBody>
      </p:sp>
      <p:sp>
        <p:nvSpPr>
          <p:cNvPr id="19" name="Rectangle 18"/>
          <p:cNvSpPr/>
          <p:nvPr/>
        </p:nvSpPr>
        <p:spPr bwMode="auto">
          <a:xfrm>
            <a:off x="8593950" y="4037626"/>
            <a:ext cx="2286000" cy="2057400"/>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45720" tIns="91437" rIns="0" bIns="91437" numCol="1" rtlCol="0" anchor="t" anchorCtr="0" compatLnSpc="1">
            <a:prstTxWarp prst="textNoShape">
              <a:avLst/>
            </a:prstTxWarp>
          </a:bodyPr>
          <a:lstStyle/>
          <a:p>
            <a:pPr defTabSz="685965" fontAlgn="base">
              <a:lnSpc>
                <a:spcPct val="90000"/>
              </a:lnSpc>
              <a:spcBef>
                <a:spcPct val="0"/>
              </a:spcBef>
              <a:spcAft>
                <a:spcPct val="0"/>
              </a:spcAft>
            </a:pPr>
            <a:r>
              <a:rPr lang="en-US" sz="2800" spc="-150" dirty="0" smtClean="0">
                <a:gradFill>
                  <a:gsLst>
                    <a:gs pos="0">
                      <a:srgbClr val="FFFFFF"/>
                    </a:gs>
                    <a:gs pos="100000">
                      <a:srgbClr val="FFFFFF"/>
                    </a:gs>
                  </a:gsLst>
                  <a:lin ang="5400000" scaled="0"/>
                </a:gradFill>
                <a:latin typeface="Segoe UI Light"/>
              </a:rPr>
              <a:t>Transform </a:t>
            </a:r>
            <a:br>
              <a:rPr lang="en-US" sz="2800" spc="-150" dirty="0" smtClean="0">
                <a:gradFill>
                  <a:gsLst>
                    <a:gs pos="0">
                      <a:srgbClr val="FFFFFF"/>
                    </a:gs>
                    <a:gs pos="100000">
                      <a:srgbClr val="FFFFFF"/>
                    </a:gs>
                  </a:gsLst>
                  <a:lin ang="5400000" scaled="0"/>
                </a:gradFill>
                <a:latin typeface="Segoe UI Light"/>
              </a:rPr>
            </a:br>
            <a:r>
              <a:rPr lang="en-US" sz="2800" spc="-150" dirty="0" smtClean="0">
                <a:gradFill>
                  <a:gsLst>
                    <a:gs pos="0">
                      <a:srgbClr val="FFFFFF"/>
                    </a:gs>
                    <a:gs pos="100000">
                      <a:srgbClr val="FFFFFF"/>
                    </a:gs>
                  </a:gsLst>
                  <a:lin ang="5400000" scaled="0"/>
                </a:gradFill>
                <a:latin typeface="Segoe UI Light"/>
              </a:rPr>
              <a:t>the datacenter</a:t>
            </a:r>
            <a:endParaRPr lang="en-US" sz="2800" spc="-150" dirty="0">
              <a:gradFill>
                <a:gsLst>
                  <a:gs pos="0">
                    <a:srgbClr val="FFFFFF"/>
                  </a:gs>
                  <a:gs pos="100000">
                    <a:srgbClr val="FFFFFF"/>
                  </a:gs>
                </a:gsLst>
                <a:lin ang="5400000" scaled="0"/>
              </a:gradFill>
              <a:latin typeface="Segoe UI Light"/>
            </a:endParaRPr>
          </a:p>
        </p:txBody>
      </p:sp>
      <p:grpSp>
        <p:nvGrpSpPr>
          <p:cNvPr id="23" name="Group 22"/>
          <p:cNvGrpSpPr/>
          <p:nvPr/>
        </p:nvGrpSpPr>
        <p:grpSpPr>
          <a:xfrm>
            <a:off x="457991" y="2488465"/>
            <a:ext cx="3775339" cy="2577861"/>
            <a:chOff x="6144650" y="1430257"/>
            <a:chExt cx="4719175" cy="3222785"/>
          </a:xfrm>
        </p:grpSpPr>
        <p:sp>
          <p:nvSpPr>
            <p:cNvPr id="24" name="Freeform 10"/>
            <p:cNvSpPr>
              <a:spLocks noEditPoints="1"/>
            </p:cNvSpPr>
            <p:nvPr/>
          </p:nvSpPr>
          <p:spPr bwMode="auto">
            <a:xfrm>
              <a:off x="6144650" y="1430257"/>
              <a:ext cx="4719175" cy="3222785"/>
            </a:xfrm>
            <a:custGeom>
              <a:avLst/>
              <a:gdLst>
                <a:gd name="T0" fmla="*/ 259 w 1474"/>
                <a:gd name="T1" fmla="*/ 369 h 1005"/>
                <a:gd name="T2" fmla="*/ 259 w 1474"/>
                <a:gd name="T3" fmla="*/ 362 h 1005"/>
                <a:gd name="T4" fmla="*/ 621 w 1474"/>
                <a:gd name="T5" fmla="*/ 0 h 1005"/>
                <a:gd name="T6" fmla="*/ 931 w 1474"/>
                <a:gd name="T7" fmla="*/ 175 h 1005"/>
                <a:gd name="T8" fmla="*/ 1061 w 1474"/>
                <a:gd name="T9" fmla="*/ 132 h 1005"/>
                <a:gd name="T10" fmla="*/ 1278 w 1474"/>
                <a:gd name="T11" fmla="*/ 329 h 1005"/>
                <a:gd name="T12" fmla="*/ 967 w 1474"/>
                <a:gd name="T13" fmla="*/ 486 h 1005"/>
                <a:gd name="T14" fmla="*/ 720 w 1474"/>
                <a:gd name="T15" fmla="*/ 348 h 1005"/>
                <a:gd name="T16" fmla="*/ 474 w 1474"/>
                <a:gd name="T17" fmla="*/ 485 h 1005"/>
                <a:gd name="T18" fmla="*/ 259 w 1474"/>
                <a:gd name="T19" fmla="*/ 369 h 1005"/>
                <a:gd name="T20" fmla="*/ 1292 w 1474"/>
                <a:gd name="T21" fmla="*/ 367 h 1005"/>
                <a:gd name="T22" fmla="*/ 986 w 1474"/>
                <a:gd name="T23" fmla="*/ 522 h 1005"/>
                <a:gd name="T24" fmla="*/ 1006 w 1474"/>
                <a:gd name="T25" fmla="*/ 590 h 1005"/>
                <a:gd name="T26" fmla="*/ 1066 w 1474"/>
                <a:gd name="T27" fmla="*/ 583 h 1005"/>
                <a:gd name="T28" fmla="*/ 996 w 1474"/>
                <a:gd name="T29" fmla="*/ 671 h 1005"/>
                <a:gd name="T30" fmla="*/ 907 w 1474"/>
                <a:gd name="T31" fmla="*/ 601 h 1005"/>
                <a:gd name="T32" fmla="*/ 966 w 1474"/>
                <a:gd name="T33" fmla="*/ 594 h 1005"/>
                <a:gd name="T34" fmla="*/ 946 w 1474"/>
                <a:gd name="T35" fmla="*/ 531 h 1005"/>
                <a:gd name="T36" fmla="*/ 944 w 1474"/>
                <a:gd name="T37" fmla="*/ 526 h 1005"/>
                <a:gd name="T38" fmla="*/ 720 w 1474"/>
                <a:gd name="T39" fmla="*/ 388 h 1005"/>
                <a:gd name="T40" fmla="*/ 500 w 1474"/>
                <a:gd name="T41" fmla="*/ 519 h 1005"/>
                <a:gd name="T42" fmla="*/ 499 w 1474"/>
                <a:gd name="T43" fmla="*/ 520 h 1005"/>
                <a:gd name="T44" fmla="*/ 479 w 1474"/>
                <a:gd name="T45" fmla="*/ 571 h 1005"/>
                <a:gd name="T46" fmla="*/ 439 w 1474"/>
                <a:gd name="T47" fmla="*/ 564 h 1005"/>
                <a:gd name="T48" fmla="*/ 455 w 1474"/>
                <a:gd name="T49" fmla="*/ 521 h 1005"/>
                <a:gd name="T50" fmla="*/ 232 w 1474"/>
                <a:gd name="T51" fmla="*/ 400 h 1005"/>
                <a:gd name="T52" fmla="*/ 0 w 1474"/>
                <a:gd name="T53" fmla="*/ 698 h 1005"/>
                <a:gd name="T54" fmla="*/ 308 w 1474"/>
                <a:gd name="T55" fmla="*/ 1005 h 1005"/>
                <a:gd name="T56" fmla="*/ 308 w 1474"/>
                <a:gd name="T57" fmla="*/ 1005 h 1005"/>
                <a:gd name="T58" fmla="*/ 717 w 1474"/>
                <a:gd name="T59" fmla="*/ 1005 h 1005"/>
                <a:gd name="T60" fmla="*/ 717 w 1474"/>
                <a:gd name="T61" fmla="*/ 929 h 1005"/>
                <a:gd name="T62" fmla="*/ 438 w 1474"/>
                <a:gd name="T63" fmla="*/ 706 h 1005"/>
                <a:gd name="T64" fmla="*/ 380 w 1474"/>
                <a:gd name="T65" fmla="*/ 711 h 1005"/>
                <a:gd name="T66" fmla="*/ 452 w 1474"/>
                <a:gd name="T67" fmla="*/ 624 h 1005"/>
                <a:gd name="T68" fmla="*/ 539 w 1474"/>
                <a:gd name="T69" fmla="*/ 697 h 1005"/>
                <a:gd name="T70" fmla="*/ 478 w 1474"/>
                <a:gd name="T71" fmla="*/ 702 h 1005"/>
                <a:gd name="T72" fmla="*/ 720 w 1474"/>
                <a:gd name="T73" fmla="*/ 889 h 1005"/>
                <a:gd name="T74" fmla="*/ 960 w 1474"/>
                <a:gd name="T75" fmla="*/ 709 h 1005"/>
                <a:gd name="T76" fmla="*/ 1000 w 1474"/>
                <a:gd name="T77" fmla="*/ 716 h 1005"/>
                <a:gd name="T78" fmla="*/ 757 w 1474"/>
                <a:gd name="T79" fmla="*/ 927 h 1005"/>
                <a:gd name="T80" fmla="*/ 757 w 1474"/>
                <a:gd name="T81" fmla="*/ 1005 h 1005"/>
                <a:gd name="T82" fmla="*/ 1136 w 1474"/>
                <a:gd name="T83" fmla="*/ 1005 h 1005"/>
                <a:gd name="T84" fmla="*/ 1474 w 1474"/>
                <a:gd name="T85" fmla="*/ 667 h 1005"/>
                <a:gd name="T86" fmla="*/ 1292 w 1474"/>
                <a:gd name="T87" fmla="*/ 367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4" h="1005">
                  <a:moveTo>
                    <a:pt x="259" y="369"/>
                  </a:moveTo>
                  <a:cubicBezTo>
                    <a:pt x="259" y="367"/>
                    <a:pt x="259" y="365"/>
                    <a:pt x="259" y="362"/>
                  </a:cubicBezTo>
                  <a:cubicBezTo>
                    <a:pt x="259" y="162"/>
                    <a:pt x="421" y="0"/>
                    <a:pt x="621" y="0"/>
                  </a:cubicBezTo>
                  <a:cubicBezTo>
                    <a:pt x="753" y="0"/>
                    <a:pt x="868" y="70"/>
                    <a:pt x="931" y="175"/>
                  </a:cubicBezTo>
                  <a:cubicBezTo>
                    <a:pt x="968" y="148"/>
                    <a:pt x="1013" y="132"/>
                    <a:pt x="1061" y="132"/>
                  </a:cubicBezTo>
                  <a:cubicBezTo>
                    <a:pt x="1175" y="132"/>
                    <a:pt x="1268" y="219"/>
                    <a:pt x="1278" y="329"/>
                  </a:cubicBezTo>
                  <a:cubicBezTo>
                    <a:pt x="967" y="486"/>
                    <a:pt x="967" y="486"/>
                    <a:pt x="967" y="486"/>
                  </a:cubicBezTo>
                  <a:cubicBezTo>
                    <a:pt x="916" y="404"/>
                    <a:pt x="824" y="348"/>
                    <a:pt x="720" y="348"/>
                  </a:cubicBezTo>
                  <a:cubicBezTo>
                    <a:pt x="616" y="348"/>
                    <a:pt x="525" y="403"/>
                    <a:pt x="474" y="485"/>
                  </a:cubicBezTo>
                  <a:lnTo>
                    <a:pt x="259" y="369"/>
                  </a:lnTo>
                  <a:close/>
                  <a:moveTo>
                    <a:pt x="1292" y="367"/>
                  </a:moveTo>
                  <a:cubicBezTo>
                    <a:pt x="986" y="522"/>
                    <a:pt x="986" y="522"/>
                    <a:pt x="986" y="522"/>
                  </a:cubicBezTo>
                  <a:cubicBezTo>
                    <a:pt x="995" y="543"/>
                    <a:pt x="1002" y="566"/>
                    <a:pt x="1006" y="590"/>
                  </a:cubicBezTo>
                  <a:cubicBezTo>
                    <a:pt x="1066" y="583"/>
                    <a:pt x="1066" y="583"/>
                    <a:pt x="1066" y="583"/>
                  </a:cubicBezTo>
                  <a:cubicBezTo>
                    <a:pt x="996" y="671"/>
                    <a:pt x="996" y="671"/>
                    <a:pt x="996" y="671"/>
                  </a:cubicBezTo>
                  <a:cubicBezTo>
                    <a:pt x="907" y="601"/>
                    <a:pt x="907" y="601"/>
                    <a:pt x="907" y="601"/>
                  </a:cubicBezTo>
                  <a:cubicBezTo>
                    <a:pt x="966" y="594"/>
                    <a:pt x="966" y="594"/>
                    <a:pt x="966" y="594"/>
                  </a:cubicBezTo>
                  <a:cubicBezTo>
                    <a:pt x="962" y="572"/>
                    <a:pt x="955" y="551"/>
                    <a:pt x="946" y="531"/>
                  </a:cubicBezTo>
                  <a:cubicBezTo>
                    <a:pt x="944" y="526"/>
                    <a:pt x="944" y="526"/>
                    <a:pt x="944" y="526"/>
                  </a:cubicBezTo>
                  <a:cubicBezTo>
                    <a:pt x="902" y="445"/>
                    <a:pt x="818" y="388"/>
                    <a:pt x="720" y="388"/>
                  </a:cubicBezTo>
                  <a:cubicBezTo>
                    <a:pt x="625" y="388"/>
                    <a:pt x="543" y="441"/>
                    <a:pt x="500" y="519"/>
                  </a:cubicBezTo>
                  <a:cubicBezTo>
                    <a:pt x="499" y="520"/>
                    <a:pt x="499" y="520"/>
                    <a:pt x="499" y="520"/>
                  </a:cubicBezTo>
                  <a:cubicBezTo>
                    <a:pt x="491" y="536"/>
                    <a:pt x="484" y="553"/>
                    <a:pt x="479" y="571"/>
                  </a:cubicBezTo>
                  <a:cubicBezTo>
                    <a:pt x="439" y="564"/>
                    <a:pt x="439" y="564"/>
                    <a:pt x="439" y="564"/>
                  </a:cubicBezTo>
                  <a:cubicBezTo>
                    <a:pt x="443" y="549"/>
                    <a:pt x="449" y="535"/>
                    <a:pt x="455" y="521"/>
                  </a:cubicBezTo>
                  <a:cubicBezTo>
                    <a:pt x="232" y="400"/>
                    <a:pt x="232" y="400"/>
                    <a:pt x="232" y="400"/>
                  </a:cubicBezTo>
                  <a:cubicBezTo>
                    <a:pt x="99" y="434"/>
                    <a:pt x="0" y="554"/>
                    <a:pt x="0" y="698"/>
                  </a:cubicBezTo>
                  <a:cubicBezTo>
                    <a:pt x="0" y="868"/>
                    <a:pt x="138" y="1005"/>
                    <a:pt x="308" y="1005"/>
                  </a:cubicBezTo>
                  <a:cubicBezTo>
                    <a:pt x="308" y="1005"/>
                    <a:pt x="308" y="1005"/>
                    <a:pt x="308" y="1005"/>
                  </a:cubicBezTo>
                  <a:cubicBezTo>
                    <a:pt x="717" y="1005"/>
                    <a:pt x="717" y="1005"/>
                    <a:pt x="717" y="1005"/>
                  </a:cubicBezTo>
                  <a:cubicBezTo>
                    <a:pt x="717" y="929"/>
                    <a:pt x="717" y="929"/>
                    <a:pt x="717" y="929"/>
                  </a:cubicBezTo>
                  <a:cubicBezTo>
                    <a:pt x="582" y="928"/>
                    <a:pt x="468" y="833"/>
                    <a:pt x="438" y="706"/>
                  </a:cubicBezTo>
                  <a:cubicBezTo>
                    <a:pt x="380" y="711"/>
                    <a:pt x="380" y="711"/>
                    <a:pt x="380" y="711"/>
                  </a:cubicBezTo>
                  <a:cubicBezTo>
                    <a:pt x="452" y="624"/>
                    <a:pt x="452" y="624"/>
                    <a:pt x="452" y="624"/>
                  </a:cubicBezTo>
                  <a:cubicBezTo>
                    <a:pt x="539" y="697"/>
                    <a:pt x="539" y="697"/>
                    <a:pt x="539" y="697"/>
                  </a:cubicBezTo>
                  <a:cubicBezTo>
                    <a:pt x="478" y="702"/>
                    <a:pt x="478" y="702"/>
                    <a:pt x="478" y="702"/>
                  </a:cubicBezTo>
                  <a:cubicBezTo>
                    <a:pt x="506" y="810"/>
                    <a:pt x="604" y="889"/>
                    <a:pt x="720" y="889"/>
                  </a:cubicBezTo>
                  <a:cubicBezTo>
                    <a:pt x="834" y="889"/>
                    <a:pt x="930" y="813"/>
                    <a:pt x="960" y="709"/>
                  </a:cubicBezTo>
                  <a:cubicBezTo>
                    <a:pt x="1000" y="716"/>
                    <a:pt x="1000" y="716"/>
                    <a:pt x="1000" y="716"/>
                  </a:cubicBezTo>
                  <a:cubicBezTo>
                    <a:pt x="969" y="827"/>
                    <a:pt x="874" y="912"/>
                    <a:pt x="757" y="927"/>
                  </a:cubicBezTo>
                  <a:cubicBezTo>
                    <a:pt x="757" y="1005"/>
                    <a:pt x="757" y="1005"/>
                    <a:pt x="757" y="1005"/>
                  </a:cubicBezTo>
                  <a:cubicBezTo>
                    <a:pt x="1136" y="1005"/>
                    <a:pt x="1136" y="1005"/>
                    <a:pt x="1136" y="1005"/>
                  </a:cubicBezTo>
                  <a:cubicBezTo>
                    <a:pt x="1323" y="1005"/>
                    <a:pt x="1474" y="854"/>
                    <a:pt x="1474" y="667"/>
                  </a:cubicBezTo>
                  <a:cubicBezTo>
                    <a:pt x="1474" y="537"/>
                    <a:pt x="1400" y="424"/>
                    <a:pt x="1292" y="367"/>
                  </a:cubicBezTo>
                  <a:close/>
                </a:path>
              </a:pathLst>
            </a:custGeom>
            <a:solidFill>
              <a:schemeClr val="bg1"/>
            </a:solidFill>
            <a:ln>
              <a:noFill/>
            </a:ln>
          </p:spPr>
          <p:txBody>
            <a:bodyPr vert="horz" wrap="square" lIns="89640" tIns="44820" rIns="89640" bIns="44820" numCol="1" anchor="t" anchorCtr="0" compatLnSpc="1">
              <a:prstTxWarp prst="textNoShape">
                <a:avLst/>
              </a:prstTxWarp>
            </a:bodyPr>
            <a:lstStyle/>
            <a:p>
              <a:pPr defTabSz="932813"/>
              <a:endParaRPr lang="en-US" dirty="0">
                <a:solidFill>
                  <a:srgbClr val="000000"/>
                </a:solidFill>
              </a:endParaRPr>
            </a:p>
          </p:txBody>
        </p:sp>
        <p:sp>
          <p:nvSpPr>
            <p:cNvPr id="25" name="TextBox 24"/>
            <p:cNvSpPr txBox="1"/>
            <p:nvPr/>
          </p:nvSpPr>
          <p:spPr>
            <a:xfrm>
              <a:off x="7732928" y="1922621"/>
              <a:ext cx="1542632" cy="639166"/>
            </a:xfrm>
            <a:prstGeom prst="rect">
              <a:avLst/>
            </a:prstGeom>
            <a:noFill/>
          </p:spPr>
          <p:txBody>
            <a:bodyPr wrap="none" lIns="179285" tIns="143430" rIns="179285" bIns="143430" rtlCol="0">
              <a:spAutoFit/>
            </a:bodyPr>
            <a:lstStyle/>
            <a:p>
              <a:pPr algn="ctr" defTabSz="932813">
                <a:lnSpc>
                  <a:spcPct val="90000"/>
                </a:lnSpc>
                <a:spcAft>
                  <a:spcPts val="602"/>
                </a:spcAft>
              </a:pPr>
              <a:r>
                <a:rPr lang="en-US" sz="1600" dirty="0">
                  <a:solidFill>
                    <a:srgbClr val="1B54A5"/>
                  </a:solidFill>
                </a:rPr>
                <a:t>Customer</a:t>
              </a:r>
            </a:p>
          </p:txBody>
        </p:sp>
        <p:sp>
          <p:nvSpPr>
            <p:cNvPr id="26" name="TextBox 25"/>
            <p:cNvSpPr txBox="1"/>
            <p:nvPr/>
          </p:nvSpPr>
          <p:spPr>
            <a:xfrm>
              <a:off x="9418641" y="3498628"/>
              <a:ext cx="1392993" cy="916205"/>
            </a:xfrm>
            <a:prstGeom prst="rect">
              <a:avLst/>
            </a:prstGeom>
            <a:noFill/>
          </p:spPr>
          <p:txBody>
            <a:bodyPr wrap="none" lIns="179285" tIns="143430" rIns="179285" bIns="143430" rtlCol="0">
              <a:spAutoFit/>
            </a:bodyPr>
            <a:lstStyle/>
            <a:p>
              <a:pPr defTabSz="932813">
                <a:lnSpc>
                  <a:spcPct val="90000"/>
                </a:lnSpc>
                <a:spcAft>
                  <a:spcPts val="602"/>
                </a:spcAft>
              </a:pPr>
              <a:r>
                <a:rPr lang="en-US" sz="1600" dirty="0">
                  <a:solidFill>
                    <a:srgbClr val="1B54A5"/>
                  </a:solidFill>
                </a:rPr>
                <a:t>Service</a:t>
              </a:r>
              <a:br>
                <a:rPr lang="en-US" sz="1600" dirty="0">
                  <a:solidFill>
                    <a:srgbClr val="1B54A5"/>
                  </a:solidFill>
                </a:rPr>
              </a:br>
              <a:r>
                <a:rPr lang="en-US" sz="1600" dirty="0">
                  <a:solidFill>
                    <a:srgbClr val="1B54A5"/>
                  </a:solidFill>
                </a:rPr>
                <a:t>Provider</a:t>
              </a:r>
            </a:p>
          </p:txBody>
        </p:sp>
        <p:sp>
          <p:nvSpPr>
            <p:cNvPr id="27" name="TextBox 26"/>
            <p:cNvSpPr txBox="1"/>
            <p:nvPr/>
          </p:nvSpPr>
          <p:spPr>
            <a:xfrm>
              <a:off x="6160792" y="3637125"/>
              <a:ext cx="1525239" cy="639166"/>
            </a:xfrm>
            <a:prstGeom prst="rect">
              <a:avLst/>
            </a:prstGeom>
            <a:noFill/>
          </p:spPr>
          <p:txBody>
            <a:bodyPr wrap="none" lIns="179285" tIns="143430" rIns="179285" bIns="143430" rtlCol="0">
              <a:spAutoFit/>
            </a:bodyPr>
            <a:lstStyle/>
            <a:p>
              <a:pPr algn="ctr" defTabSz="932813">
                <a:lnSpc>
                  <a:spcPct val="90000"/>
                </a:lnSpc>
                <a:spcAft>
                  <a:spcPts val="602"/>
                </a:spcAft>
              </a:pPr>
              <a:r>
                <a:rPr lang="en-US" sz="1600" dirty="0">
                  <a:solidFill>
                    <a:srgbClr val="1B54A5"/>
                  </a:solidFill>
                </a:rPr>
                <a:t>Microsoft</a:t>
              </a:r>
            </a:p>
          </p:txBody>
        </p:sp>
        <p:sp>
          <p:nvSpPr>
            <p:cNvPr id="28" name="TextBox 27"/>
            <p:cNvSpPr txBox="1"/>
            <p:nvPr/>
          </p:nvSpPr>
          <p:spPr>
            <a:xfrm>
              <a:off x="7664691" y="3268157"/>
              <a:ext cx="1632801" cy="916205"/>
            </a:xfrm>
            <a:prstGeom prst="rect">
              <a:avLst/>
            </a:prstGeom>
            <a:noFill/>
          </p:spPr>
          <p:txBody>
            <a:bodyPr wrap="none" lIns="179285" tIns="143430" rIns="179285" bIns="143430" rtlCol="0">
              <a:spAutoFit/>
            </a:bodyPr>
            <a:lstStyle/>
            <a:p>
              <a:pPr algn="ctr" defTabSz="932813">
                <a:lnSpc>
                  <a:spcPct val="90000"/>
                </a:lnSpc>
                <a:spcAft>
                  <a:spcPts val="602"/>
                </a:spcAft>
              </a:pPr>
              <a:r>
                <a:rPr lang="en-US" sz="1600" dirty="0">
                  <a:solidFill>
                    <a:srgbClr val="1B54A5"/>
                  </a:solidFill>
                </a:rPr>
                <a:t>Consistent</a:t>
              </a:r>
              <a:br>
                <a:rPr lang="en-US" sz="1600" dirty="0">
                  <a:solidFill>
                    <a:srgbClr val="1B54A5"/>
                  </a:solidFill>
                </a:rPr>
              </a:br>
              <a:r>
                <a:rPr lang="en-US" sz="1600" dirty="0">
                  <a:solidFill>
                    <a:srgbClr val="1B54A5"/>
                  </a:solidFill>
                </a:rPr>
                <a:t>Platform</a:t>
              </a:r>
            </a:p>
          </p:txBody>
        </p:sp>
        <p:sp>
          <p:nvSpPr>
            <p:cNvPr id="29" name="TextBox 28"/>
            <p:cNvSpPr txBox="1"/>
            <p:nvPr/>
          </p:nvSpPr>
          <p:spPr>
            <a:xfrm>
              <a:off x="7753192" y="2808338"/>
              <a:ext cx="1386340" cy="846946"/>
            </a:xfrm>
            <a:prstGeom prst="rect">
              <a:avLst/>
            </a:prstGeom>
            <a:noFill/>
          </p:spPr>
          <p:txBody>
            <a:bodyPr wrap="none" lIns="179285" tIns="143430" rIns="179285" bIns="143430" rtlCol="0">
              <a:spAutoFit/>
            </a:bodyPr>
            <a:lstStyle/>
            <a:p>
              <a:pPr algn="ctr" defTabSz="932813">
                <a:lnSpc>
                  <a:spcPct val="90000"/>
                </a:lnSpc>
                <a:spcAft>
                  <a:spcPts val="602"/>
                </a:spcAft>
              </a:pPr>
              <a:r>
                <a:rPr lang="en-US" sz="2800" b="1" dirty="0">
                  <a:solidFill>
                    <a:srgbClr val="1B54A5"/>
                  </a:solidFill>
                </a:rPr>
                <a:t>ONE</a:t>
              </a:r>
            </a:p>
          </p:txBody>
        </p:sp>
      </p:grpSp>
      <p:sp>
        <p:nvSpPr>
          <p:cNvPr id="30" name="Text Placeholder 11"/>
          <p:cNvSpPr txBox="1">
            <a:spLocks/>
          </p:cNvSpPr>
          <p:nvPr/>
        </p:nvSpPr>
        <p:spPr>
          <a:xfrm>
            <a:off x="274320" y="265176"/>
            <a:ext cx="12440652" cy="79757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 typeface="Arial" pitchFamily="34" charset="0"/>
              <a:buNone/>
            </a:pPr>
            <a:r>
              <a:rPr lang="en-US" sz="4800" spc="-102" dirty="0" smtClean="0">
                <a:ln w="3175">
                  <a:noFill/>
                </a:ln>
                <a:solidFill>
                  <a:srgbClr val="505050"/>
                </a:solidFill>
                <a:cs typeface="Segoe UI" pitchFamily="34" charset="0"/>
              </a:rPr>
              <a:t>With Microsoft’s Cloud OS vision, customers can…</a:t>
            </a:r>
            <a:endParaRPr lang="en-US" sz="4800" spc="-102" dirty="0">
              <a:ln w="3175">
                <a:noFill/>
              </a:ln>
              <a:solidFill>
                <a:srgbClr val="505050"/>
              </a:solidFill>
              <a:cs typeface="Segoe UI" pitchFamily="34" charset="0"/>
            </a:endParaRPr>
          </a:p>
        </p:txBody>
      </p:sp>
    </p:spTree>
    <p:extLst>
      <p:ext uri="{BB962C8B-B14F-4D97-AF65-F5344CB8AC3E}">
        <p14:creationId xmlns:p14="http://schemas.microsoft.com/office/powerpoint/2010/main" val="151447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8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a:grpSpLocks/>
          </p:cNvGrpSpPr>
          <p:nvPr/>
        </p:nvGrpSpPr>
        <p:grpSpPr bwMode="auto">
          <a:xfrm>
            <a:off x="7589838" y="2127250"/>
            <a:ext cx="3730625" cy="3656013"/>
            <a:chOff x="7589838" y="2127330"/>
            <a:chExt cx="3729952" cy="3655931"/>
          </a:xfrm>
        </p:grpSpPr>
        <p:sp>
          <p:nvSpPr>
            <p:cNvPr id="51" name="Rectangle 50"/>
            <p:cNvSpPr/>
            <p:nvPr/>
          </p:nvSpPr>
          <p:spPr>
            <a:xfrm>
              <a:off x="7589838" y="2127330"/>
              <a:ext cx="3669638" cy="3655931"/>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10264">
                <a:defRPr/>
              </a:pPr>
              <a:endParaRPr lang="en-US" sz="2200" dirty="0">
                <a:solidFill>
                  <a:srgbClr val="FFFFFF"/>
                </a:solidFill>
              </a:endParaRPr>
            </a:p>
          </p:txBody>
        </p:sp>
        <p:grpSp>
          <p:nvGrpSpPr>
            <p:cNvPr id="154634" name="Group 3"/>
            <p:cNvGrpSpPr>
              <a:grpSpLocks/>
            </p:cNvGrpSpPr>
            <p:nvPr/>
          </p:nvGrpSpPr>
          <p:grpSpPr bwMode="auto">
            <a:xfrm>
              <a:off x="7693961" y="2179016"/>
              <a:ext cx="3625829" cy="3567734"/>
              <a:chOff x="7681261" y="2191716"/>
              <a:chExt cx="3625829" cy="3567734"/>
            </a:xfrm>
          </p:grpSpPr>
          <p:sp>
            <p:nvSpPr>
              <p:cNvPr id="154636" name="TextBox 40"/>
              <p:cNvSpPr txBox="1">
                <a:spLocks noChangeArrowheads="1"/>
              </p:cNvSpPr>
              <p:nvPr/>
            </p:nvSpPr>
            <p:spPr bwMode="auto">
              <a:xfrm>
                <a:off x="7681261" y="2191716"/>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smtClean="0">
                    <a:solidFill>
                      <a:srgbClr val="FFFFFF"/>
                    </a:solidFill>
                    <a:latin typeface="Segoe UI Light" pitchFamily="34" charset="0"/>
                  </a:rPr>
                  <a:t>Windows Server</a:t>
                </a:r>
              </a:p>
            </p:txBody>
          </p:sp>
          <p:sp>
            <p:nvSpPr>
              <p:cNvPr id="154637" name="TextBox 41"/>
              <p:cNvSpPr txBox="1">
                <a:spLocks noChangeArrowheads="1"/>
              </p:cNvSpPr>
              <p:nvPr/>
            </p:nvSpPr>
            <p:spPr bwMode="auto">
              <a:xfrm>
                <a:off x="7718177" y="5012579"/>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dirty="0" smtClean="0">
                    <a:solidFill>
                      <a:srgbClr val="FFFFFF"/>
                    </a:solidFill>
                    <a:latin typeface="Segoe UI Light" pitchFamily="34" charset="0"/>
                  </a:rPr>
                  <a:t>Microsoft Azure</a:t>
                </a:r>
              </a:p>
            </p:txBody>
          </p:sp>
          <p:sp>
            <p:nvSpPr>
              <p:cNvPr id="154638" name="Freeform 5"/>
              <p:cNvSpPr>
                <a:spLocks/>
              </p:cNvSpPr>
              <p:nvPr/>
            </p:nvSpPr>
            <p:spPr bwMode="auto">
              <a:xfrm>
                <a:off x="8834930" y="3609387"/>
                <a:ext cx="1000112" cy="649587"/>
              </a:xfrm>
              <a:custGeom>
                <a:avLst/>
                <a:gdLst>
                  <a:gd name="T0" fmla="*/ 2147483647 w 3790"/>
                  <a:gd name="T1" fmla="*/ 2147483647 h 2332"/>
                  <a:gd name="T2" fmla="*/ 2147483647 w 3790"/>
                  <a:gd name="T3" fmla="*/ 2147483647 h 2332"/>
                  <a:gd name="T4" fmla="*/ 2147483647 w 3790"/>
                  <a:gd name="T5" fmla="*/ 2147483647 h 2332"/>
                  <a:gd name="T6" fmla="*/ 2147483647 w 3790"/>
                  <a:gd name="T7" fmla="*/ 2147483647 h 2332"/>
                  <a:gd name="T8" fmla="*/ 2147483647 w 3790"/>
                  <a:gd name="T9" fmla="*/ 2147483647 h 2332"/>
                  <a:gd name="T10" fmla="*/ 2147483647 w 3790"/>
                  <a:gd name="T11" fmla="*/ 2147483647 h 2332"/>
                  <a:gd name="T12" fmla="*/ 2147483647 w 3790"/>
                  <a:gd name="T13" fmla="*/ 2147483647 h 2332"/>
                  <a:gd name="T14" fmla="*/ 2147483647 w 3790"/>
                  <a:gd name="T15" fmla="*/ 2147483647 h 2332"/>
                  <a:gd name="T16" fmla="*/ 2147483647 w 3790"/>
                  <a:gd name="T17" fmla="*/ 2147483647 h 2332"/>
                  <a:gd name="T18" fmla="*/ 2147483647 w 3790"/>
                  <a:gd name="T19" fmla="*/ 2147483647 h 2332"/>
                  <a:gd name="T20" fmla="*/ 2147483647 w 3790"/>
                  <a:gd name="T21" fmla="*/ 2147483647 h 2332"/>
                  <a:gd name="T22" fmla="*/ 2147483647 w 3790"/>
                  <a:gd name="T23" fmla="*/ 2147483647 h 2332"/>
                  <a:gd name="T24" fmla="*/ 2147483647 w 3790"/>
                  <a:gd name="T25" fmla="*/ 2147483647 h 2332"/>
                  <a:gd name="T26" fmla="*/ 2147483647 w 3790"/>
                  <a:gd name="T27" fmla="*/ 2147483647 h 2332"/>
                  <a:gd name="T28" fmla="*/ 2147483647 w 3790"/>
                  <a:gd name="T29" fmla="*/ 2147483647 h 2332"/>
                  <a:gd name="T30" fmla="*/ 2147483647 w 3790"/>
                  <a:gd name="T31" fmla="*/ 2147483647 h 2332"/>
                  <a:gd name="T32" fmla="*/ 2147483647 w 3790"/>
                  <a:gd name="T33" fmla="*/ 2147483647 h 2332"/>
                  <a:gd name="T34" fmla="*/ 2147483647 w 3790"/>
                  <a:gd name="T35" fmla="*/ 2147483647 h 2332"/>
                  <a:gd name="T36" fmla="*/ 2147483647 w 3790"/>
                  <a:gd name="T37" fmla="*/ 2147483647 h 2332"/>
                  <a:gd name="T38" fmla="*/ 2147483647 w 3790"/>
                  <a:gd name="T39" fmla="*/ 2147483647 h 2332"/>
                  <a:gd name="T40" fmla="*/ 2147483647 w 3790"/>
                  <a:gd name="T41" fmla="*/ 2147483647 h 2332"/>
                  <a:gd name="T42" fmla="*/ 2147483647 w 3790"/>
                  <a:gd name="T43" fmla="*/ 2147483647 h 2332"/>
                  <a:gd name="T44" fmla="*/ 2147483647 w 3790"/>
                  <a:gd name="T45" fmla="*/ 2147483647 h 2332"/>
                  <a:gd name="T46" fmla="*/ 2147483647 w 3790"/>
                  <a:gd name="T47" fmla="*/ 2147483647 h 2332"/>
                  <a:gd name="T48" fmla="*/ 2147483647 w 3790"/>
                  <a:gd name="T49" fmla="*/ 2147483647 h 2332"/>
                  <a:gd name="T50" fmla="*/ 2147483647 w 3790"/>
                  <a:gd name="T51" fmla="*/ 2147483647 h 2332"/>
                  <a:gd name="T52" fmla="*/ 2147483647 w 3790"/>
                  <a:gd name="T53" fmla="*/ 2147483647 h 2332"/>
                  <a:gd name="T54" fmla="*/ 2147483647 w 3790"/>
                  <a:gd name="T55" fmla="*/ 2147483647 h 2332"/>
                  <a:gd name="T56" fmla="*/ 2147483647 w 3790"/>
                  <a:gd name="T57" fmla="*/ 2147483647 h 2332"/>
                  <a:gd name="T58" fmla="*/ 2147483647 w 3790"/>
                  <a:gd name="T59" fmla="*/ 2147483647 h 2332"/>
                  <a:gd name="T60" fmla="*/ 2147483647 w 3790"/>
                  <a:gd name="T61" fmla="*/ 2147483647 h 2332"/>
                  <a:gd name="T62" fmla="*/ 2147483647 w 3790"/>
                  <a:gd name="T63" fmla="*/ 2147483647 h 2332"/>
                  <a:gd name="T64" fmla="*/ 2147483647 w 3790"/>
                  <a:gd name="T65" fmla="*/ 2147483647 h 2332"/>
                  <a:gd name="T66" fmla="*/ 2147483647 w 3790"/>
                  <a:gd name="T67" fmla="*/ 2147483647 h 2332"/>
                  <a:gd name="T68" fmla="*/ 2147483647 w 3790"/>
                  <a:gd name="T69" fmla="*/ 2147483647 h 2332"/>
                  <a:gd name="T70" fmla="*/ 0 w 3790"/>
                  <a:gd name="T71" fmla="*/ 2147483647 h 2332"/>
                  <a:gd name="T72" fmla="*/ 2147483647 w 3790"/>
                  <a:gd name="T73" fmla="*/ 2147483647 h 2332"/>
                  <a:gd name="T74" fmla="*/ 2147483647 w 3790"/>
                  <a:gd name="T75" fmla="*/ 2147483647 h 2332"/>
                  <a:gd name="T76" fmla="*/ 2147483647 w 3790"/>
                  <a:gd name="T77" fmla="*/ 2147483647 h 2332"/>
                  <a:gd name="T78" fmla="*/ 2147483647 w 3790"/>
                  <a:gd name="T79" fmla="*/ 2147483647 h 2332"/>
                  <a:gd name="T80" fmla="*/ 2147483647 w 3790"/>
                  <a:gd name="T81" fmla="*/ 2147483647 h 2332"/>
                  <a:gd name="T82" fmla="*/ 2147483647 w 3790"/>
                  <a:gd name="T83" fmla="*/ 2147483647 h 2332"/>
                  <a:gd name="T84" fmla="*/ 2147483647 w 3790"/>
                  <a:gd name="T85" fmla="*/ 2147483647 h 2332"/>
                  <a:gd name="T86" fmla="*/ 2147483647 w 3790"/>
                  <a:gd name="T87" fmla="*/ 2147483647 h 2332"/>
                  <a:gd name="T88" fmla="*/ 2147483647 w 3790"/>
                  <a:gd name="T89" fmla="*/ 2147483647 h 2332"/>
                  <a:gd name="T90" fmla="*/ 2147483647 w 3790"/>
                  <a:gd name="T91" fmla="*/ 2147483647 h 2332"/>
                  <a:gd name="T92" fmla="*/ 2147483647 w 3790"/>
                  <a:gd name="T93" fmla="*/ 2147483647 h 2332"/>
                  <a:gd name="T94" fmla="*/ 2147483647 w 3790"/>
                  <a:gd name="T95" fmla="*/ 2147483647 h 2332"/>
                  <a:gd name="T96" fmla="*/ 2147483647 w 3790"/>
                  <a:gd name="T97" fmla="*/ 2147483647 h 2332"/>
                  <a:gd name="T98" fmla="*/ 2147483647 w 3790"/>
                  <a:gd name="T99" fmla="*/ 2147483647 h 2332"/>
                  <a:gd name="T100" fmla="*/ 2147483647 w 3790"/>
                  <a:gd name="T101" fmla="*/ 2147483647 h 23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86" y="944"/>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654" y="370"/>
                    </a:lnTo>
                    <a:lnTo>
                      <a:pt x="2608" y="374"/>
                    </a:lnTo>
                    <a:lnTo>
                      <a:pt x="2564" y="384"/>
                    </a:lnTo>
                    <a:lnTo>
                      <a:pt x="2522" y="396"/>
                    </a:lnTo>
                    <a:lnTo>
                      <a:pt x="2482" y="410"/>
                    </a:lnTo>
                    <a:lnTo>
                      <a:pt x="2442" y="428"/>
                    </a:lnTo>
                    <a:lnTo>
                      <a:pt x="2404" y="450"/>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1012"/>
                    </a:lnTo>
                    <a:lnTo>
                      <a:pt x="556" y="1046"/>
                    </a:lnTo>
                    <a:lnTo>
                      <a:pt x="556" y="1054"/>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1863" fontAlgn="base">
                  <a:spcBef>
                    <a:spcPct val="0"/>
                  </a:spcBef>
                  <a:spcAft>
                    <a:spcPct val="0"/>
                  </a:spcAft>
                </a:pPr>
                <a:endParaRPr lang="en-US" sz="2200" smtClean="0">
                  <a:solidFill>
                    <a:srgbClr val="000000"/>
                  </a:solidFill>
                  <a:ea typeface="MS PGothic" pitchFamily="34" charset="-128"/>
                </a:endParaRPr>
              </a:p>
            </p:txBody>
          </p:sp>
        </p:grpSp>
        <p:pic>
          <p:nvPicPr>
            <p:cNvPr id="154635"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3414" y="3032237"/>
              <a:ext cx="1498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sz="quarter" idx="10"/>
          </p:nvPr>
        </p:nvSpPr>
        <p:spPr>
          <a:xfrm>
            <a:off x="274643" y="265176"/>
            <a:ext cx="11887202" cy="979008"/>
          </a:xfrm>
        </p:spPr>
        <p:txBody>
          <a:bodyPr rtlCol="0"/>
          <a:lstStyle/>
          <a:p>
            <a:pPr defTabSz="932742" fontAlgn="auto">
              <a:defRPr/>
            </a:pPr>
            <a:r>
              <a:rPr lang="en-US" sz="4800" spc="-102" dirty="0" smtClean="0">
                <a:ln w="3175">
                  <a:noFill/>
                </a:ln>
                <a:solidFill>
                  <a:schemeClr val="tx2"/>
                </a:solidFill>
                <a:cs typeface="Segoe UI" pitchFamily="34" charset="0"/>
              </a:rPr>
              <a:t>Microsoft cloud experience</a:t>
            </a:r>
            <a:endParaRPr lang="en-US" sz="4800" spc="-102" dirty="0">
              <a:ln w="3175">
                <a:noFill/>
              </a:ln>
              <a:solidFill>
                <a:schemeClr val="tx2"/>
              </a:solidFill>
              <a:cs typeface="Segoe UI" pitchFamily="34" charset="0"/>
            </a:endParaRPr>
          </a:p>
        </p:txBody>
      </p:sp>
      <p:grpSp>
        <p:nvGrpSpPr>
          <p:cNvPr id="48" name="Group 47"/>
          <p:cNvGrpSpPr/>
          <p:nvPr/>
        </p:nvGrpSpPr>
        <p:grpSpPr>
          <a:xfrm>
            <a:off x="9953213" y="6406294"/>
            <a:ext cx="2153161" cy="357347"/>
            <a:chOff x="9953213" y="6498670"/>
            <a:chExt cx="2153161" cy="357347"/>
          </a:xfrm>
          <a:solidFill>
            <a:schemeClr val="bg2"/>
          </a:solidFill>
        </p:grpSpPr>
        <p:sp>
          <p:nvSpPr>
            <p:cNvPr id="12" name="Freeform 5"/>
            <p:cNvSpPr>
              <a:spLocks/>
            </p:cNvSpPr>
            <p:nvPr/>
          </p:nvSpPr>
          <p:spPr bwMode="auto">
            <a:xfrm>
              <a:off x="9953213" y="6508242"/>
              <a:ext cx="468053" cy="304007"/>
            </a:xfrm>
            <a:custGeom>
              <a:avLst/>
              <a:gdLst>
                <a:gd name="T0" fmla="*/ 3780 w 3790"/>
                <a:gd name="T1" fmla="*/ 1582 h 2332"/>
                <a:gd name="T2" fmla="*/ 3710 w 3790"/>
                <a:gd name="T3" fmla="*/ 1358 h 2332"/>
                <a:gd name="T4" fmla="*/ 3580 w 3790"/>
                <a:gd name="T5" fmla="*/ 1158 h 2332"/>
                <a:gd name="T6" fmla="*/ 3400 w 3790"/>
                <a:gd name="T7" fmla="*/ 1004 h 2332"/>
                <a:gd name="T8" fmla="*/ 3286 w 3790"/>
                <a:gd name="T9" fmla="*/ 944 h 2332"/>
                <a:gd name="T10" fmla="*/ 3280 w 3790"/>
                <a:gd name="T11" fmla="*/ 908 h 2332"/>
                <a:gd name="T12" fmla="*/ 3260 w 3790"/>
                <a:gd name="T13" fmla="*/ 796 h 2332"/>
                <a:gd name="T14" fmla="*/ 3220 w 3790"/>
                <a:gd name="T15" fmla="*/ 690 h 2332"/>
                <a:gd name="T16" fmla="*/ 3162 w 3790"/>
                <a:gd name="T17" fmla="*/ 596 h 2332"/>
                <a:gd name="T18" fmla="*/ 3088 w 3790"/>
                <a:gd name="T19" fmla="*/ 516 h 2332"/>
                <a:gd name="T20" fmla="*/ 2998 w 3790"/>
                <a:gd name="T21" fmla="*/ 450 h 2332"/>
                <a:gd name="T22" fmla="*/ 2898 w 3790"/>
                <a:gd name="T23" fmla="*/ 402 h 2332"/>
                <a:gd name="T24" fmla="*/ 2788 w 3790"/>
                <a:gd name="T25" fmla="*/ 374 h 2332"/>
                <a:gd name="T26" fmla="*/ 2700 w 3790"/>
                <a:gd name="T27" fmla="*/ 368 h 2332"/>
                <a:gd name="T28" fmla="*/ 2522 w 3790"/>
                <a:gd name="T29" fmla="*/ 396 h 2332"/>
                <a:gd name="T30" fmla="*/ 2366 w 3790"/>
                <a:gd name="T31" fmla="*/ 472 h 2332"/>
                <a:gd name="T32" fmla="*/ 2256 w 3790"/>
                <a:gd name="T33" fmla="*/ 324 h 2332"/>
                <a:gd name="T34" fmla="*/ 2070 w 3790"/>
                <a:gd name="T35" fmla="*/ 164 h 2332"/>
                <a:gd name="T36" fmla="*/ 1848 w 3790"/>
                <a:gd name="T37" fmla="*/ 54 h 2332"/>
                <a:gd name="T38" fmla="*/ 1596 w 3790"/>
                <a:gd name="T39" fmla="*/ 2 h 2332"/>
                <a:gd name="T40" fmla="*/ 1430 w 3790"/>
                <a:gd name="T41" fmla="*/ 6 h 2332"/>
                <a:gd name="T42" fmla="*/ 1240 w 3790"/>
                <a:gd name="T43" fmla="*/ 44 h 2332"/>
                <a:gd name="T44" fmla="*/ 1064 w 3790"/>
                <a:gd name="T45" fmla="*/ 118 h 2332"/>
                <a:gd name="T46" fmla="*/ 908 w 3790"/>
                <a:gd name="T47" fmla="*/ 224 h 2332"/>
                <a:gd name="T48" fmla="*/ 776 w 3790"/>
                <a:gd name="T49" fmla="*/ 356 h 2332"/>
                <a:gd name="T50" fmla="*/ 672 w 3790"/>
                <a:gd name="T51" fmla="*/ 512 h 2332"/>
                <a:gd name="T52" fmla="*/ 598 w 3790"/>
                <a:gd name="T53" fmla="*/ 688 h 2332"/>
                <a:gd name="T54" fmla="*/ 558 w 3790"/>
                <a:gd name="T55" fmla="*/ 878 h 2332"/>
                <a:gd name="T56" fmla="*/ 554 w 3790"/>
                <a:gd name="T57" fmla="*/ 1012 h 2332"/>
                <a:gd name="T58" fmla="*/ 560 w 3790"/>
                <a:gd name="T59" fmla="*/ 1056 h 2332"/>
                <a:gd name="T60" fmla="*/ 388 w 3790"/>
                <a:gd name="T61" fmla="*/ 1120 h 2332"/>
                <a:gd name="T62" fmla="*/ 198 w 3790"/>
                <a:gd name="T63" fmla="*/ 1252 h 2332"/>
                <a:gd name="T64" fmla="*/ 92 w 3790"/>
                <a:gd name="T65" fmla="*/ 1384 h 2332"/>
                <a:gd name="T66" fmla="*/ 42 w 3790"/>
                <a:gd name="T67" fmla="*/ 1484 h 2332"/>
                <a:gd name="T68" fmla="*/ 10 w 3790"/>
                <a:gd name="T69" fmla="*/ 1594 h 2332"/>
                <a:gd name="T70" fmla="*/ 0 w 3790"/>
                <a:gd name="T71" fmla="*/ 1712 h 2332"/>
                <a:gd name="T72" fmla="*/ 8 w 3790"/>
                <a:gd name="T73" fmla="*/ 1816 h 2332"/>
                <a:gd name="T74" fmla="*/ 44 w 3790"/>
                <a:gd name="T75" fmla="*/ 1942 h 2332"/>
                <a:gd name="T76" fmla="*/ 106 w 3790"/>
                <a:gd name="T77" fmla="*/ 2052 h 2332"/>
                <a:gd name="T78" fmla="*/ 192 w 3790"/>
                <a:gd name="T79" fmla="*/ 2146 h 2332"/>
                <a:gd name="T80" fmla="*/ 298 w 3790"/>
                <a:gd name="T81" fmla="*/ 2222 h 2332"/>
                <a:gd name="T82" fmla="*/ 420 w 3790"/>
                <a:gd name="T83" fmla="*/ 2278 h 2332"/>
                <a:gd name="T84" fmla="*/ 558 w 3790"/>
                <a:gd name="T85" fmla="*/ 2316 h 2332"/>
                <a:gd name="T86" fmla="*/ 706 w 3790"/>
                <a:gd name="T87" fmla="*/ 2332 h 2332"/>
                <a:gd name="T88" fmla="*/ 3106 w 3790"/>
                <a:gd name="T89" fmla="*/ 2322 h 2332"/>
                <a:gd name="T90" fmla="*/ 3360 w 3790"/>
                <a:gd name="T91" fmla="*/ 2260 h 2332"/>
                <a:gd name="T92" fmla="*/ 3486 w 3790"/>
                <a:gd name="T93" fmla="*/ 2204 h 2332"/>
                <a:gd name="T94" fmla="*/ 3594 w 3790"/>
                <a:gd name="T95" fmla="*/ 2132 h 2332"/>
                <a:gd name="T96" fmla="*/ 3682 w 3790"/>
                <a:gd name="T97" fmla="*/ 2044 h 2332"/>
                <a:gd name="T98" fmla="*/ 3744 w 3790"/>
                <a:gd name="T99" fmla="*/ 1936 h 2332"/>
                <a:gd name="T100" fmla="*/ 3782 w 3790"/>
                <a:gd name="T101" fmla="*/ 1810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94" y="948"/>
                  </a:lnTo>
                  <a:lnTo>
                    <a:pt x="3286" y="944"/>
                  </a:lnTo>
                  <a:lnTo>
                    <a:pt x="3280" y="938"/>
                  </a:lnTo>
                  <a:lnTo>
                    <a:pt x="3280" y="938"/>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700" y="368"/>
                  </a:lnTo>
                  <a:lnTo>
                    <a:pt x="2654" y="370"/>
                  </a:lnTo>
                  <a:lnTo>
                    <a:pt x="2608" y="374"/>
                  </a:lnTo>
                  <a:lnTo>
                    <a:pt x="2564" y="384"/>
                  </a:lnTo>
                  <a:lnTo>
                    <a:pt x="2522" y="396"/>
                  </a:lnTo>
                  <a:lnTo>
                    <a:pt x="2482" y="410"/>
                  </a:lnTo>
                  <a:lnTo>
                    <a:pt x="2442" y="428"/>
                  </a:lnTo>
                  <a:lnTo>
                    <a:pt x="2404" y="450"/>
                  </a:lnTo>
                  <a:lnTo>
                    <a:pt x="2366" y="472"/>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978"/>
                  </a:lnTo>
                  <a:lnTo>
                    <a:pt x="554" y="1012"/>
                  </a:lnTo>
                  <a:lnTo>
                    <a:pt x="556" y="1046"/>
                  </a:lnTo>
                  <a:lnTo>
                    <a:pt x="556" y="1046"/>
                  </a:lnTo>
                  <a:lnTo>
                    <a:pt x="556" y="1054"/>
                  </a:lnTo>
                  <a:lnTo>
                    <a:pt x="560" y="1056"/>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grpFill/>
            <a:ln>
              <a:noFill/>
            </a:ln>
          </p:spPr>
          <p:txBody>
            <a:bodyPr/>
            <a:lstStyle/>
            <a:p>
              <a:pPr defTabSz="1110264">
                <a:defRPr/>
              </a:pPr>
              <a:endParaRPr lang="en-US" sz="2200" dirty="0">
                <a:solidFill>
                  <a:srgbClr val="000000"/>
                </a:solidFill>
                <a:ea typeface="MS PGothic" pitchFamily="34" charset="-128"/>
              </a:endParaRPr>
            </a:p>
          </p:txBody>
        </p:sp>
        <p:grpSp>
          <p:nvGrpSpPr>
            <p:cNvPr id="13" name="Group 12"/>
            <p:cNvGrpSpPr/>
            <p:nvPr/>
          </p:nvGrpSpPr>
          <p:grpSpPr>
            <a:xfrm>
              <a:off x="10836126" y="6544022"/>
              <a:ext cx="314434" cy="311995"/>
              <a:chOff x="6675438" y="3219450"/>
              <a:chExt cx="2863850" cy="2841625"/>
            </a:xfrm>
            <a:grpFill/>
          </p:grpSpPr>
          <p:sp>
            <p:nvSpPr>
              <p:cNvPr id="14" name="Freeform 29"/>
              <p:cNvSpPr>
                <a:spLocks/>
              </p:cNvSpPr>
              <p:nvPr/>
            </p:nvSpPr>
            <p:spPr bwMode="auto">
              <a:xfrm>
                <a:off x="7885113" y="4419600"/>
                <a:ext cx="469900" cy="466725"/>
              </a:xfrm>
              <a:custGeom>
                <a:avLst/>
                <a:gdLst>
                  <a:gd name="T0" fmla="*/ 148 w 296"/>
                  <a:gd name="T1" fmla="*/ 0 h 294"/>
                  <a:gd name="T2" fmla="*/ 118 w 296"/>
                  <a:gd name="T3" fmla="*/ 2 h 294"/>
                  <a:gd name="T4" fmla="*/ 90 w 296"/>
                  <a:gd name="T5" fmla="*/ 12 h 294"/>
                  <a:gd name="T6" fmla="*/ 66 w 296"/>
                  <a:gd name="T7" fmla="*/ 24 h 294"/>
                  <a:gd name="T8" fmla="*/ 44 w 296"/>
                  <a:gd name="T9" fmla="*/ 42 h 294"/>
                  <a:gd name="T10" fmla="*/ 26 w 296"/>
                  <a:gd name="T11" fmla="*/ 64 h 294"/>
                  <a:gd name="T12" fmla="*/ 12 w 296"/>
                  <a:gd name="T13" fmla="*/ 90 h 294"/>
                  <a:gd name="T14" fmla="*/ 4 w 296"/>
                  <a:gd name="T15" fmla="*/ 118 h 294"/>
                  <a:gd name="T16" fmla="*/ 0 w 296"/>
                  <a:gd name="T17" fmla="*/ 148 h 294"/>
                  <a:gd name="T18" fmla="*/ 0 w 296"/>
                  <a:gd name="T19" fmla="*/ 162 h 294"/>
                  <a:gd name="T20" fmla="*/ 6 w 296"/>
                  <a:gd name="T21" fmla="*/ 190 h 294"/>
                  <a:gd name="T22" fmla="*/ 18 w 296"/>
                  <a:gd name="T23" fmla="*/ 218 h 294"/>
                  <a:gd name="T24" fmla="*/ 34 w 296"/>
                  <a:gd name="T25" fmla="*/ 240 h 294"/>
                  <a:gd name="T26" fmla="*/ 54 w 296"/>
                  <a:gd name="T27" fmla="*/ 260 h 294"/>
                  <a:gd name="T28" fmla="*/ 78 w 296"/>
                  <a:gd name="T29" fmla="*/ 276 h 294"/>
                  <a:gd name="T30" fmla="*/ 104 w 296"/>
                  <a:gd name="T31" fmla="*/ 288 h 294"/>
                  <a:gd name="T32" fmla="*/ 132 w 296"/>
                  <a:gd name="T33" fmla="*/ 294 h 294"/>
                  <a:gd name="T34" fmla="*/ 148 w 296"/>
                  <a:gd name="T35" fmla="*/ 294 h 294"/>
                  <a:gd name="T36" fmla="*/ 178 w 296"/>
                  <a:gd name="T37" fmla="*/ 292 h 294"/>
                  <a:gd name="T38" fmla="*/ 206 w 296"/>
                  <a:gd name="T39" fmla="*/ 282 h 294"/>
                  <a:gd name="T40" fmla="*/ 230 w 296"/>
                  <a:gd name="T41" fmla="*/ 270 h 294"/>
                  <a:gd name="T42" fmla="*/ 252 w 296"/>
                  <a:gd name="T43" fmla="*/ 252 h 294"/>
                  <a:gd name="T44" fmla="*/ 270 w 296"/>
                  <a:gd name="T45" fmla="*/ 230 h 294"/>
                  <a:gd name="T46" fmla="*/ 284 w 296"/>
                  <a:gd name="T47" fmla="*/ 204 h 294"/>
                  <a:gd name="T48" fmla="*/ 292 w 296"/>
                  <a:gd name="T49" fmla="*/ 176 h 294"/>
                  <a:gd name="T50" fmla="*/ 296 w 296"/>
                  <a:gd name="T51" fmla="*/ 148 h 294"/>
                  <a:gd name="T52" fmla="*/ 294 w 296"/>
                  <a:gd name="T53" fmla="*/ 132 h 294"/>
                  <a:gd name="T54" fmla="*/ 288 w 296"/>
                  <a:gd name="T55" fmla="*/ 104 h 294"/>
                  <a:gd name="T56" fmla="*/ 278 w 296"/>
                  <a:gd name="T57" fmla="*/ 76 h 294"/>
                  <a:gd name="T58" fmla="*/ 262 w 296"/>
                  <a:gd name="T59" fmla="*/ 54 h 294"/>
                  <a:gd name="T60" fmla="*/ 242 w 296"/>
                  <a:gd name="T61" fmla="*/ 34 h 294"/>
                  <a:gd name="T62" fmla="*/ 218 w 296"/>
                  <a:gd name="T63" fmla="*/ 18 h 294"/>
                  <a:gd name="T64" fmla="*/ 192 w 296"/>
                  <a:gd name="T65" fmla="*/ 6 h 294"/>
                  <a:gd name="T66" fmla="*/ 162 w 296"/>
                  <a:gd name="T67" fmla="*/ 0 h 294"/>
                  <a:gd name="T68" fmla="*/ 148 w 296"/>
                  <a:gd name="T6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4">
                    <a:moveTo>
                      <a:pt x="148" y="0"/>
                    </a:moveTo>
                    <a:lnTo>
                      <a:pt x="148" y="0"/>
                    </a:lnTo>
                    <a:lnTo>
                      <a:pt x="132" y="0"/>
                    </a:lnTo>
                    <a:lnTo>
                      <a:pt x="118" y="2"/>
                    </a:lnTo>
                    <a:lnTo>
                      <a:pt x="104" y="6"/>
                    </a:lnTo>
                    <a:lnTo>
                      <a:pt x="90" y="12"/>
                    </a:lnTo>
                    <a:lnTo>
                      <a:pt x="78" y="18"/>
                    </a:lnTo>
                    <a:lnTo>
                      <a:pt x="66" y="24"/>
                    </a:lnTo>
                    <a:lnTo>
                      <a:pt x="54" y="34"/>
                    </a:lnTo>
                    <a:lnTo>
                      <a:pt x="44" y="42"/>
                    </a:lnTo>
                    <a:lnTo>
                      <a:pt x="34" y="54"/>
                    </a:lnTo>
                    <a:lnTo>
                      <a:pt x="26" y="64"/>
                    </a:lnTo>
                    <a:lnTo>
                      <a:pt x="18" y="76"/>
                    </a:lnTo>
                    <a:lnTo>
                      <a:pt x="12" y="90"/>
                    </a:lnTo>
                    <a:lnTo>
                      <a:pt x="6" y="104"/>
                    </a:lnTo>
                    <a:lnTo>
                      <a:pt x="4" y="118"/>
                    </a:lnTo>
                    <a:lnTo>
                      <a:pt x="0" y="132"/>
                    </a:lnTo>
                    <a:lnTo>
                      <a:pt x="0" y="148"/>
                    </a:lnTo>
                    <a:lnTo>
                      <a:pt x="0" y="148"/>
                    </a:lnTo>
                    <a:lnTo>
                      <a:pt x="0" y="162"/>
                    </a:lnTo>
                    <a:lnTo>
                      <a:pt x="4" y="176"/>
                    </a:lnTo>
                    <a:lnTo>
                      <a:pt x="6" y="190"/>
                    </a:lnTo>
                    <a:lnTo>
                      <a:pt x="12" y="204"/>
                    </a:lnTo>
                    <a:lnTo>
                      <a:pt x="18" y="218"/>
                    </a:lnTo>
                    <a:lnTo>
                      <a:pt x="26" y="230"/>
                    </a:lnTo>
                    <a:lnTo>
                      <a:pt x="34" y="240"/>
                    </a:lnTo>
                    <a:lnTo>
                      <a:pt x="44" y="252"/>
                    </a:lnTo>
                    <a:lnTo>
                      <a:pt x="54" y="260"/>
                    </a:lnTo>
                    <a:lnTo>
                      <a:pt x="66" y="270"/>
                    </a:lnTo>
                    <a:lnTo>
                      <a:pt x="78" y="276"/>
                    </a:lnTo>
                    <a:lnTo>
                      <a:pt x="90" y="282"/>
                    </a:lnTo>
                    <a:lnTo>
                      <a:pt x="104" y="288"/>
                    </a:lnTo>
                    <a:lnTo>
                      <a:pt x="118" y="292"/>
                    </a:lnTo>
                    <a:lnTo>
                      <a:pt x="132" y="294"/>
                    </a:lnTo>
                    <a:lnTo>
                      <a:pt x="148" y="294"/>
                    </a:lnTo>
                    <a:lnTo>
                      <a:pt x="148" y="294"/>
                    </a:lnTo>
                    <a:lnTo>
                      <a:pt x="162" y="294"/>
                    </a:lnTo>
                    <a:lnTo>
                      <a:pt x="178" y="292"/>
                    </a:lnTo>
                    <a:lnTo>
                      <a:pt x="192" y="288"/>
                    </a:lnTo>
                    <a:lnTo>
                      <a:pt x="206" y="282"/>
                    </a:lnTo>
                    <a:lnTo>
                      <a:pt x="218" y="276"/>
                    </a:lnTo>
                    <a:lnTo>
                      <a:pt x="230" y="270"/>
                    </a:lnTo>
                    <a:lnTo>
                      <a:pt x="242" y="260"/>
                    </a:lnTo>
                    <a:lnTo>
                      <a:pt x="252" y="252"/>
                    </a:lnTo>
                    <a:lnTo>
                      <a:pt x="262" y="240"/>
                    </a:lnTo>
                    <a:lnTo>
                      <a:pt x="270" y="230"/>
                    </a:lnTo>
                    <a:lnTo>
                      <a:pt x="278" y="218"/>
                    </a:lnTo>
                    <a:lnTo>
                      <a:pt x="284" y="204"/>
                    </a:lnTo>
                    <a:lnTo>
                      <a:pt x="288" y="190"/>
                    </a:lnTo>
                    <a:lnTo>
                      <a:pt x="292" y="176"/>
                    </a:lnTo>
                    <a:lnTo>
                      <a:pt x="294" y="162"/>
                    </a:lnTo>
                    <a:lnTo>
                      <a:pt x="296" y="148"/>
                    </a:lnTo>
                    <a:lnTo>
                      <a:pt x="296" y="148"/>
                    </a:lnTo>
                    <a:lnTo>
                      <a:pt x="294" y="132"/>
                    </a:lnTo>
                    <a:lnTo>
                      <a:pt x="292" y="118"/>
                    </a:lnTo>
                    <a:lnTo>
                      <a:pt x="288" y="104"/>
                    </a:lnTo>
                    <a:lnTo>
                      <a:pt x="284" y="90"/>
                    </a:lnTo>
                    <a:lnTo>
                      <a:pt x="278" y="76"/>
                    </a:lnTo>
                    <a:lnTo>
                      <a:pt x="270" y="64"/>
                    </a:lnTo>
                    <a:lnTo>
                      <a:pt x="262" y="54"/>
                    </a:lnTo>
                    <a:lnTo>
                      <a:pt x="252" y="42"/>
                    </a:lnTo>
                    <a:lnTo>
                      <a:pt x="242" y="34"/>
                    </a:lnTo>
                    <a:lnTo>
                      <a:pt x="230" y="24"/>
                    </a:lnTo>
                    <a:lnTo>
                      <a:pt x="218" y="18"/>
                    </a:lnTo>
                    <a:lnTo>
                      <a:pt x="206" y="12"/>
                    </a:lnTo>
                    <a:lnTo>
                      <a:pt x="192" y="6"/>
                    </a:lnTo>
                    <a:lnTo>
                      <a:pt x="178" y="2"/>
                    </a:lnTo>
                    <a:lnTo>
                      <a:pt x="162" y="0"/>
                    </a:lnTo>
                    <a:lnTo>
                      <a:pt x="148" y="0"/>
                    </a:lnTo>
                    <a:lnTo>
                      <a:pt x="1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15" name="Freeform 30"/>
              <p:cNvSpPr>
                <a:spLocks noEditPoints="1"/>
              </p:cNvSpPr>
              <p:nvPr/>
            </p:nvSpPr>
            <p:spPr bwMode="auto">
              <a:xfrm>
                <a:off x="6675438" y="3219450"/>
                <a:ext cx="2863850" cy="2841625"/>
              </a:xfrm>
              <a:custGeom>
                <a:avLst/>
                <a:gdLst>
                  <a:gd name="T0" fmla="*/ 1766 w 1804"/>
                  <a:gd name="T1" fmla="*/ 638 h 1790"/>
                  <a:gd name="T2" fmla="*/ 1724 w 1804"/>
                  <a:gd name="T3" fmla="*/ 610 h 1790"/>
                  <a:gd name="T4" fmla="*/ 1450 w 1804"/>
                  <a:gd name="T5" fmla="*/ 540 h 1790"/>
                  <a:gd name="T6" fmla="*/ 1564 w 1804"/>
                  <a:gd name="T7" fmla="*/ 310 h 1790"/>
                  <a:gd name="T8" fmla="*/ 1542 w 1804"/>
                  <a:gd name="T9" fmla="*/ 264 h 1790"/>
                  <a:gd name="T10" fmla="*/ 1390 w 1804"/>
                  <a:gd name="T11" fmla="*/ 148 h 1790"/>
                  <a:gd name="T12" fmla="*/ 1342 w 1804"/>
                  <a:gd name="T13" fmla="*/ 158 h 1790"/>
                  <a:gd name="T14" fmla="*/ 1042 w 1804"/>
                  <a:gd name="T15" fmla="*/ 50 h 1790"/>
                  <a:gd name="T16" fmla="*/ 1020 w 1804"/>
                  <a:gd name="T17" fmla="*/ 16 h 1790"/>
                  <a:gd name="T18" fmla="*/ 820 w 1804"/>
                  <a:gd name="T19" fmla="*/ 0 h 1790"/>
                  <a:gd name="T20" fmla="*/ 782 w 1804"/>
                  <a:gd name="T21" fmla="*/ 16 h 1790"/>
                  <a:gd name="T22" fmla="*/ 714 w 1804"/>
                  <a:gd name="T23" fmla="*/ 282 h 1790"/>
                  <a:gd name="T24" fmla="*/ 458 w 1804"/>
                  <a:gd name="T25" fmla="*/ 160 h 1790"/>
                  <a:gd name="T26" fmla="*/ 408 w 1804"/>
                  <a:gd name="T27" fmla="*/ 150 h 1790"/>
                  <a:gd name="T28" fmla="*/ 258 w 1804"/>
                  <a:gd name="T29" fmla="*/ 266 h 1790"/>
                  <a:gd name="T30" fmla="*/ 236 w 1804"/>
                  <a:gd name="T31" fmla="*/ 312 h 1790"/>
                  <a:gd name="T32" fmla="*/ 360 w 1804"/>
                  <a:gd name="T33" fmla="*/ 556 h 1790"/>
                  <a:gd name="T34" fmla="*/ 78 w 1804"/>
                  <a:gd name="T35" fmla="*/ 610 h 1790"/>
                  <a:gd name="T36" fmla="*/ 36 w 1804"/>
                  <a:gd name="T37" fmla="*/ 640 h 1790"/>
                  <a:gd name="T38" fmla="*/ 0 w 1804"/>
                  <a:gd name="T39" fmla="*/ 828 h 1790"/>
                  <a:gd name="T40" fmla="*/ 20 w 1804"/>
                  <a:gd name="T41" fmla="*/ 874 h 1790"/>
                  <a:gd name="T42" fmla="*/ 270 w 1804"/>
                  <a:gd name="T43" fmla="*/ 1024 h 1790"/>
                  <a:gd name="T44" fmla="*/ 92 w 1804"/>
                  <a:gd name="T45" fmla="*/ 1254 h 1790"/>
                  <a:gd name="T46" fmla="*/ 90 w 1804"/>
                  <a:gd name="T47" fmla="*/ 1304 h 1790"/>
                  <a:gd name="T48" fmla="*/ 194 w 1804"/>
                  <a:gd name="T49" fmla="*/ 1466 h 1790"/>
                  <a:gd name="T50" fmla="*/ 244 w 1804"/>
                  <a:gd name="T51" fmla="*/ 1478 h 1790"/>
                  <a:gd name="T52" fmla="*/ 538 w 1804"/>
                  <a:gd name="T53" fmla="*/ 1436 h 1790"/>
                  <a:gd name="T54" fmla="*/ 518 w 1804"/>
                  <a:gd name="T55" fmla="*/ 1706 h 1790"/>
                  <a:gd name="T56" fmla="*/ 556 w 1804"/>
                  <a:gd name="T57" fmla="*/ 1740 h 1790"/>
                  <a:gd name="T58" fmla="*/ 742 w 1804"/>
                  <a:gd name="T59" fmla="*/ 1790 h 1790"/>
                  <a:gd name="T60" fmla="*/ 782 w 1804"/>
                  <a:gd name="T61" fmla="*/ 1760 h 1790"/>
                  <a:gd name="T62" fmla="*/ 942 w 1804"/>
                  <a:gd name="T63" fmla="*/ 1552 h 1790"/>
                  <a:gd name="T64" fmla="*/ 1124 w 1804"/>
                  <a:gd name="T65" fmla="*/ 1756 h 1790"/>
                  <a:gd name="T66" fmla="*/ 1174 w 1804"/>
                  <a:gd name="T67" fmla="*/ 1768 h 1790"/>
                  <a:gd name="T68" fmla="*/ 1348 w 1804"/>
                  <a:gd name="T69" fmla="*/ 1688 h 1790"/>
                  <a:gd name="T70" fmla="*/ 1368 w 1804"/>
                  <a:gd name="T71" fmla="*/ 1642 h 1790"/>
                  <a:gd name="T72" fmla="*/ 1578 w 1804"/>
                  <a:gd name="T73" fmla="*/ 1442 h 1790"/>
                  <a:gd name="T74" fmla="*/ 1620 w 1804"/>
                  <a:gd name="T75" fmla="*/ 1440 h 1790"/>
                  <a:gd name="T76" fmla="*/ 1730 w 1804"/>
                  <a:gd name="T77" fmla="*/ 1272 h 1790"/>
                  <a:gd name="T78" fmla="*/ 1736 w 1804"/>
                  <a:gd name="T79" fmla="*/ 1230 h 1790"/>
                  <a:gd name="T80" fmla="*/ 1544 w 1804"/>
                  <a:gd name="T81" fmla="*/ 1048 h 1790"/>
                  <a:gd name="T82" fmla="*/ 1766 w 1804"/>
                  <a:gd name="T83" fmla="*/ 886 h 1790"/>
                  <a:gd name="T84" fmla="*/ 1800 w 1804"/>
                  <a:gd name="T85" fmla="*/ 848 h 1790"/>
                  <a:gd name="T86" fmla="*/ 910 w 1804"/>
                  <a:gd name="T87" fmla="*/ 1248 h 1790"/>
                  <a:gd name="T88" fmla="*/ 776 w 1804"/>
                  <a:gd name="T89" fmla="*/ 1220 h 1790"/>
                  <a:gd name="T90" fmla="*/ 644 w 1804"/>
                  <a:gd name="T91" fmla="*/ 1122 h 1790"/>
                  <a:gd name="T92" fmla="*/ 572 w 1804"/>
                  <a:gd name="T93" fmla="*/ 972 h 1790"/>
                  <a:gd name="T94" fmla="*/ 572 w 1804"/>
                  <a:gd name="T95" fmla="*/ 834 h 1790"/>
                  <a:gd name="T96" fmla="*/ 644 w 1804"/>
                  <a:gd name="T97" fmla="*/ 684 h 1790"/>
                  <a:gd name="T98" fmla="*/ 776 w 1804"/>
                  <a:gd name="T99" fmla="*/ 586 h 1790"/>
                  <a:gd name="T100" fmla="*/ 910 w 1804"/>
                  <a:gd name="T101" fmla="*/ 558 h 1790"/>
                  <a:gd name="T102" fmla="*/ 1074 w 1804"/>
                  <a:gd name="T103" fmla="*/ 600 h 1790"/>
                  <a:gd name="T104" fmla="*/ 1196 w 1804"/>
                  <a:gd name="T105" fmla="*/ 710 h 1790"/>
                  <a:gd name="T106" fmla="*/ 1252 w 1804"/>
                  <a:gd name="T107" fmla="*/ 868 h 1790"/>
                  <a:gd name="T108" fmla="*/ 1238 w 1804"/>
                  <a:gd name="T109" fmla="*/ 1006 h 1790"/>
                  <a:gd name="T110" fmla="*/ 1154 w 1804"/>
                  <a:gd name="T111" fmla="*/ 1146 h 1790"/>
                  <a:gd name="T112" fmla="*/ 1012 w 1804"/>
                  <a:gd name="T113" fmla="*/ 1232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4" h="1790">
                    <a:moveTo>
                      <a:pt x="1804" y="816"/>
                    </a:moveTo>
                    <a:lnTo>
                      <a:pt x="1774" y="658"/>
                    </a:lnTo>
                    <a:lnTo>
                      <a:pt x="1774" y="658"/>
                    </a:lnTo>
                    <a:lnTo>
                      <a:pt x="1770" y="648"/>
                    </a:lnTo>
                    <a:lnTo>
                      <a:pt x="1766" y="638"/>
                    </a:lnTo>
                    <a:lnTo>
                      <a:pt x="1760" y="630"/>
                    </a:lnTo>
                    <a:lnTo>
                      <a:pt x="1752" y="624"/>
                    </a:lnTo>
                    <a:lnTo>
                      <a:pt x="1744" y="616"/>
                    </a:lnTo>
                    <a:lnTo>
                      <a:pt x="1734" y="612"/>
                    </a:lnTo>
                    <a:lnTo>
                      <a:pt x="1724" y="610"/>
                    </a:lnTo>
                    <a:lnTo>
                      <a:pt x="1714" y="608"/>
                    </a:lnTo>
                    <a:lnTo>
                      <a:pt x="1488" y="604"/>
                    </a:lnTo>
                    <a:lnTo>
                      <a:pt x="1488" y="604"/>
                    </a:lnTo>
                    <a:lnTo>
                      <a:pt x="1470" y="572"/>
                    </a:lnTo>
                    <a:lnTo>
                      <a:pt x="1450" y="540"/>
                    </a:lnTo>
                    <a:lnTo>
                      <a:pt x="1558" y="340"/>
                    </a:lnTo>
                    <a:lnTo>
                      <a:pt x="1558" y="340"/>
                    </a:lnTo>
                    <a:lnTo>
                      <a:pt x="1562" y="330"/>
                    </a:lnTo>
                    <a:lnTo>
                      <a:pt x="1564" y="320"/>
                    </a:lnTo>
                    <a:lnTo>
                      <a:pt x="1564" y="310"/>
                    </a:lnTo>
                    <a:lnTo>
                      <a:pt x="1564" y="300"/>
                    </a:lnTo>
                    <a:lnTo>
                      <a:pt x="1560" y="288"/>
                    </a:lnTo>
                    <a:lnTo>
                      <a:pt x="1556" y="280"/>
                    </a:lnTo>
                    <a:lnTo>
                      <a:pt x="1550" y="270"/>
                    </a:lnTo>
                    <a:lnTo>
                      <a:pt x="1542" y="264"/>
                    </a:lnTo>
                    <a:lnTo>
                      <a:pt x="1420" y="160"/>
                    </a:lnTo>
                    <a:lnTo>
                      <a:pt x="1420" y="160"/>
                    </a:lnTo>
                    <a:lnTo>
                      <a:pt x="1410" y="154"/>
                    </a:lnTo>
                    <a:lnTo>
                      <a:pt x="1402" y="150"/>
                    </a:lnTo>
                    <a:lnTo>
                      <a:pt x="1390" y="148"/>
                    </a:lnTo>
                    <a:lnTo>
                      <a:pt x="1380" y="146"/>
                    </a:lnTo>
                    <a:lnTo>
                      <a:pt x="1370" y="146"/>
                    </a:lnTo>
                    <a:lnTo>
                      <a:pt x="1360" y="150"/>
                    </a:lnTo>
                    <a:lnTo>
                      <a:pt x="1350" y="154"/>
                    </a:lnTo>
                    <a:lnTo>
                      <a:pt x="1342" y="158"/>
                    </a:lnTo>
                    <a:lnTo>
                      <a:pt x="1160" y="302"/>
                    </a:lnTo>
                    <a:lnTo>
                      <a:pt x="1160" y="302"/>
                    </a:lnTo>
                    <a:lnTo>
                      <a:pt x="1126" y="290"/>
                    </a:lnTo>
                    <a:lnTo>
                      <a:pt x="1090" y="278"/>
                    </a:lnTo>
                    <a:lnTo>
                      <a:pt x="1042" y="50"/>
                    </a:lnTo>
                    <a:lnTo>
                      <a:pt x="1042" y="50"/>
                    </a:lnTo>
                    <a:lnTo>
                      <a:pt x="1040" y="40"/>
                    </a:lnTo>
                    <a:lnTo>
                      <a:pt x="1034" y="32"/>
                    </a:lnTo>
                    <a:lnTo>
                      <a:pt x="1028" y="22"/>
                    </a:lnTo>
                    <a:lnTo>
                      <a:pt x="1020" y="16"/>
                    </a:lnTo>
                    <a:lnTo>
                      <a:pt x="1012" y="10"/>
                    </a:lnTo>
                    <a:lnTo>
                      <a:pt x="1002" y="4"/>
                    </a:lnTo>
                    <a:lnTo>
                      <a:pt x="992" y="2"/>
                    </a:lnTo>
                    <a:lnTo>
                      <a:pt x="982" y="0"/>
                    </a:lnTo>
                    <a:lnTo>
                      <a:pt x="820" y="0"/>
                    </a:lnTo>
                    <a:lnTo>
                      <a:pt x="820" y="0"/>
                    </a:lnTo>
                    <a:lnTo>
                      <a:pt x="810" y="2"/>
                    </a:lnTo>
                    <a:lnTo>
                      <a:pt x="800" y="4"/>
                    </a:lnTo>
                    <a:lnTo>
                      <a:pt x="792" y="10"/>
                    </a:lnTo>
                    <a:lnTo>
                      <a:pt x="782" y="16"/>
                    </a:lnTo>
                    <a:lnTo>
                      <a:pt x="774" y="22"/>
                    </a:lnTo>
                    <a:lnTo>
                      <a:pt x="768" y="32"/>
                    </a:lnTo>
                    <a:lnTo>
                      <a:pt x="764" y="40"/>
                    </a:lnTo>
                    <a:lnTo>
                      <a:pt x="760" y="50"/>
                    </a:lnTo>
                    <a:lnTo>
                      <a:pt x="714" y="282"/>
                    </a:lnTo>
                    <a:lnTo>
                      <a:pt x="714" y="282"/>
                    </a:lnTo>
                    <a:lnTo>
                      <a:pt x="680" y="294"/>
                    </a:lnTo>
                    <a:lnTo>
                      <a:pt x="646" y="308"/>
                    </a:lnTo>
                    <a:lnTo>
                      <a:pt x="458" y="160"/>
                    </a:lnTo>
                    <a:lnTo>
                      <a:pt x="458" y="160"/>
                    </a:lnTo>
                    <a:lnTo>
                      <a:pt x="450" y="156"/>
                    </a:lnTo>
                    <a:lnTo>
                      <a:pt x="440" y="152"/>
                    </a:lnTo>
                    <a:lnTo>
                      <a:pt x="430" y="150"/>
                    </a:lnTo>
                    <a:lnTo>
                      <a:pt x="420" y="148"/>
                    </a:lnTo>
                    <a:lnTo>
                      <a:pt x="408" y="150"/>
                    </a:lnTo>
                    <a:lnTo>
                      <a:pt x="398" y="152"/>
                    </a:lnTo>
                    <a:lnTo>
                      <a:pt x="390" y="156"/>
                    </a:lnTo>
                    <a:lnTo>
                      <a:pt x="380" y="162"/>
                    </a:lnTo>
                    <a:lnTo>
                      <a:pt x="258" y="266"/>
                    </a:lnTo>
                    <a:lnTo>
                      <a:pt x="258" y="266"/>
                    </a:lnTo>
                    <a:lnTo>
                      <a:pt x="250" y="274"/>
                    </a:lnTo>
                    <a:lnTo>
                      <a:pt x="244" y="282"/>
                    </a:lnTo>
                    <a:lnTo>
                      <a:pt x="240" y="292"/>
                    </a:lnTo>
                    <a:lnTo>
                      <a:pt x="238" y="302"/>
                    </a:lnTo>
                    <a:lnTo>
                      <a:pt x="236" y="312"/>
                    </a:lnTo>
                    <a:lnTo>
                      <a:pt x="236" y="324"/>
                    </a:lnTo>
                    <a:lnTo>
                      <a:pt x="240" y="334"/>
                    </a:lnTo>
                    <a:lnTo>
                      <a:pt x="244" y="342"/>
                    </a:lnTo>
                    <a:lnTo>
                      <a:pt x="360" y="556"/>
                    </a:lnTo>
                    <a:lnTo>
                      <a:pt x="360" y="556"/>
                    </a:lnTo>
                    <a:lnTo>
                      <a:pt x="346" y="580"/>
                    </a:lnTo>
                    <a:lnTo>
                      <a:pt x="332" y="604"/>
                    </a:lnTo>
                    <a:lnTo>
                      <a:pt x="88" y="608"/>
                    </a:lnTo>
                    <a:lnTo>
                      <a:pt x="88" y="608"/>
                    </a:lnTo>
                    <a:lnTo>
                      <a:pt x="78" y="610"/>
                    </a:lnTo>
                    <a:lnTo>
                      <a:pt x="68" y="614"/>
                    </a:lnTo>
                    <a:lnTo>
                      <a:pt x="60" y="618"/>
                    </a:lnTo>
                    <a:lnTo>
                      <a:pt x="50" y="624"/>
                    </a:lnTo>
                    <a:lnTo>
                      <a:pt x="44" y="632"/>
                    </a:lnTo>
                    <a:lnTo>
                      <a:pt x="36" y="640"/>
                    </a:lnTo>
                    <a:lnTo>
                      <a:pt x="32" y="650"/>
                    </a:lnTo>
                    <a:lnTo>
                      <a:pt x="30" y="660"/>
                    </a:lnTo>
                    <a:lnTo>
                      <a:pt x="0" y="818"/>
                    </a:lnTo>
                    <a:lnTo>
                      <a:pt x="0" y="818"/>
                    </a:lnTo>
                    <a:lnTo>
                      <a:pt x="0" y="828"/>
                    </a:lnTo>
                    <a:lnTo>
                      <a:pt x="0" y="838"/>
                    </a:lnTo>
                    <a:lnTo>
                      <a:pt x="2" y="848"/>
                    </a:lnTo>
                    <a:lnTo>
                      <a:pt x="8" y="858"/>
                    </a:lnTo>
                    <a:lnTo>
                      <a:pt x="12" y="868"/>
                    </a:lnTo>
                    <a:lnTo>
                      <a:pt x="20" y="874"/>
                    </a:lnTo>
                    <a:lnTo>
                      <a:pt x="28" y="882"/>
                    </a:lnTo>
                    <a:lnTo>
                      <a:pt x="38" y="886"/>
                    </a:lnTo>
                    <a:lnTo>
                      <a:pt x="264" y="978"/>
                    </a:lnTo>
                    <a:lnTo>
                      <a:pt x="264" y="978"/>
                    </a:lnTo>
                    <a:lnTo>
                      <a:pt x="270" y="1024"/>
                    </a:lnTo>
                    <a:lnTo>
                      <a:pt x="280" y="1068"/>
                    </a:lnTo>
                    <a:lnTo>
                      <a:pt x="104" y="1236"/>
                    </a:lnTo>
                    <a:lnTo>
                      <a:pt x="104" y="1236"/>
                    </a:lnTo>
                    <a:lnTo>
                      <a:pt x="98" y="1244"/>
                    </a:lnTo>
                    <a:lnTo>
                      <a:pt x="92" y="1254"/>
                    </a:lnTo>
                    <a:lnTo>
                      <a:pt x="88" y="1264"/>
                    </a:lnTo>
                    <a:lnTo>
                      <a:pt x="86" y="1274"/>
                    </a:lnTo>
                    <a:lnTo>
                      <a:pt x="86" y="1284"/>
                    </a:lnTo>
                    <a:lnTo>
                      <a:pt x="86" y="1294"/>
                    </a:lnTo>
                    <a:lnTo>
                      <a:pt x="90" y="1304"/>
                    </a:lnTo>
                    <a:lnTo>
                      <a:pt x="94" y="1314"/>
                    </a:lnTo>
                    <a:lnTo>
                      <a:pt x="180" y="1450"/>
                    </a:lnTo>
                    <a:lnTo>
                      <a:pt x="180" y="1450"/>
                    </a:lnTo>
                    <a:lnTo>
                      <a:pt x="186" y="1458"/>
                    </a:lnTo>
                    <a:lnTo>
                      <a:pt x="194" y="1466"/>
                    </a:lnTo>
                    <a:lnTo>
                      <a:pt x="204" y="1472"/>
                    </a:lnTo>
                    <a:lnTo>
                      <a:pt x="212" y="1476"/>
                    </a:lnTo>
                    <a:lnTo>
                      <a:pt x="222" y="1478"/>
                    </a:lnTo>
                    <a:lnTo>
                      <a:pt x="234" y="1480"/>
                    </a:lnTo>
                    <a:lnTo>
                      <a:pt x="244" y="1478"/>
                    </a:lnTo>
                    <a:lnTo>
                      <a:pt x="254" y="1476"/>
                    </a:lnTo>
                    <a:lnTo>
                      <a:pt x="480" y="1390"/>
                    </a:lnTo>
                    <a:lnTo>
                      <a:pt x="480" y="1390"/>
                    </a:lnTo>
                    <a:lnTo>
                      <a:pt x="508" y="1414"/>
                    </a:lnTo>
                    <a:lnTo>
                      <a:pt x="538" y="1436"/>
                    </a:lnTo>
                    <a:lnTo>
                      <a:pt x="514" y="1676"/>
                    </a:lnTo>
                    <a:lnTo>
                      <a:pt x="514" y="1676"/>
                    </a:lnTo>
                    <a:lnTo>
                      <a:pt x="514" y="1686"/>
                    </a:lnTo>
                    <a:lnTo>
                      <a:pt x="514" y="1696"/>
                    </a:lnTo>
                    <a:lnTo>
                      <a:pt x="518" y="1706"/>
                    </a:lnTo>
                    <a:lnTo>
                      <a:pt x="524" y="1716"/>
                    </a:lnTo>
                    <a:lnTo>
                      <a:pt x="530" y="1724"/>
                    </a:lnTo>
                    <a:lnTo>
                      <a:pt x="538" y="1730"/>
                    </a:lnTo>
                    <a:lnTo>
                      <a:pt x="546" y="1736"/>
                    </a:lnTo>
                    <a:lnTo>
                      <a:pt x="556" y="1740"/>
                    </a:lnTo>
                    <a:lnTo>
                      <a:pt x="710" y="1788"/>
                    </a:lnTo>
                    <a:lnTo>
                      <a:pt x="710" y="1788"/>
                    </a:lnTo>
                    <a:lnTo>
                      <a:pt x="720" y="1790"/>
                    </a:lnTo>
                    <a:lnTo>
                      <a:pt x="730" y="1790"/>
                    </a:lnTo>
                    <a:lnTo>
                      <a:pt x="742" y="1790"/>
                    </a:lnTo>
                    <a:lnTo>
                      <a:pt x="752" y="1786"/>
                    </a:lnTo>
                    <a:lnTo>
                      <a:pt x="760" y="1782"/>
                    </a:lnTo>
                    <a:lnTo>
                      <a:pt x="770" y="1776"/>
                    </a:lnTo>
                    <a:lnTo>
                      <a:pt x="776" y="1768"/>
                    </a:lnTo>
                    <a:lnTo>
                      <a:pt x="782" y="1760"/>
                    </a:lnTo>
                    <a:lnTo>
                      <a:pt x="896" y="1554"/>
                    </a:lnTo>
                    <a:lnTo>
                      <a:pt x="896" y="1554"/>
                    </a:lnTo>
                    <a:lnTo>
                      <a:pt x="910" y="1554"/>
                    </a:lnTo>
                    <a:lnTo>
                      <a:pt x="910" y="1554"/>
                    </a:lnTo>
                    <a:lnTo>
                      <a:pt x="942" y="1552"/>
                    </a:lnTo>
                    <a:lnTo>
                      <a:pt x="976" y="1550"/>
                    </a:lnTo>
                    <a:lnTo>
                      <a:pt x="1108" y="1742"/>
                    </a:lnTo>
                    <a:lnTo>
                      <a:pt x="1108" y="1742"/>
                    </a:lnTo>
                    <a:lnTo>
                      <a:pt x="1116" y="1750"/>
                    </a:lnTo>
                    <a:lnTo>
                      <a:pt x="1124" y="1756"/>
                    </a:lnTo>
                    <a:lnTo>
                      <a:pt x="1132" y="1762"/>
                    </a:lnTo>
                    <a:lnTo>
                      <a:pt x="1142" y="1766"/>
                    </a:lnTo>
                    <a:lnTo>
                      <a:pt x="1152" y="1768"/>
                    </a:lnTo>
                    <a:lnTo>
                      <a:pt x="1164" y="1768"/>
                    </a:lnTo>
                    <a:lnTo>
                      <a:pt x="1174" y="1768"/>
                    </a:lnTo>
                    <a:lnTo>
                      <a:pt x="1184" y="1764"/>
                    </a:lnTo>
                    <a:lnTo>
                      <a:pt x="1332" y="1700"/>
                    </a:lnTo>
                    <a:lnTo>
                      <a:pt x="1332" y="1700"/>
                    </a:lnTo>
                    <a:lnTo>
                      <a:pt x="1340" y="1696"/>
                    </a:lnTo>
                    <a:lnTo>
                      <a:pt x="1348" y="1688"/>
                    </a:lnTo>
                    <a:lnTo>
                      <a:pt x="1356" y="1680"/>
                    </a:lnTo>
                    <a:lnTo>
                      <a:pt x="1362" y="1672"/>
                    </a:lnTo>
                    <a:lnTo>
                      <a:pt x="1366" y="1662"/>
                    </a:lnTo>
                    <a:lnTo>
                      <a:pt x="1368" y="1652"/>
                    </a:lnTo>
                    <a:lnTo>
                      <a:pt x="1368" y="1642"/>
                    </a:lnTo>
                    <a:lnTo>
                      <a:pt x="1368" y="1632"/>
                    </a:lnTo>
                    <a:lnTo>
                      <a:pt x="1322" y="1406"/>
                    </a:lnTo>
                    <a:lnTo>
                      <a:pt x="1322" y="1406"/>
                    </a:lnTo>
                    <a:lnTo>
                      <a:pt x="1360" y="1372"/>
                    </a:lnTo>
                    <a:lnTo>
                      <a:pt x="1578" y="1442"/>
                    </a:lnTo>
                    <a:lnTo>
                      <a:pt x="1578" y="1442"/>
                    </a:lnTo>
                    <a:lnTo>
                      <a:pt x="1588" y="1444"/>
                    </a:lnTo>
                    <a:lnTo>
                      <a:pt x="1598" y="1444"/>
                    </a:lnTo>
                    <a:lnTo>
                      <a:pt x="1610" y="1442"/>
                    </a:lnTo>
                    <a:lnTo>
                      <a:pt x="1620" y="1440"/>
                    </a:lnTo>
                    <a:lnTo>
                      <a:pt x="1628" y="1434"/>
                    </a:lnTo>
                    <a:lnTo>
                      <a:pt x="1638" y="1428"/>
                    </a:lnTo>
                    <a:lnTo>
                      <a:pt x="1644" y="1422"/>
                    </a:lnTo>
                    <a:lnTo>
                      <a:pt x="1650" y="1412"/>
                    </a:lnTo>
                    <a:lnTo>
                      <a:pt x="1730" y="1272"/>
                    </a:lnTo>
                    <a:lnTo>
                      <a:pt x="1730" y="1272"/>
                    </a:lnTo>
                    <a:lnTo>
                      <a:pt x="1734" y="1262"/>
                    </a:lnTo>
                    <a:lnTo>
                      <a:pt x="1736" y="1252"/>
                    </a:lnTo>
                    <a:lnTo>
                      <a:pt x="1736" y="1242"/>
                    </a:lnTo>
                    <a:lnTo>
                      <a:pt x="1736" y="1230"/>
                    </a:lnTo>
                    <a:lnTo>
                      <a:pt x="1732" y="1220"/>
                    </a:lnTo>
                    <a:lnTo>
                      <a:pt x="1728" y="1212"/>
                    </a:lnTo>
                    <a:lnTo>
                      <a:pt x="1722" y="1202"/>
                    </a:lnTo>
                    <a:lnTo>
                      <a:pt x="1716" y="1194"/>
                    </a:lnTo>
                    <a:lnTo>
                      <a:pt x="1544" y="1048"/>
                    </a:lnTo>
                    <a:lnTo>
                      <a:pt x="1544" y="1048"/>
                    </a:lnTo>
                    <a:lnTo>
                      <a:pt x="1552" y="1010"/>
                    </a:lnTo>
                    <a:lnTo>
                      <a:pt x="1556" y="970"/>
                    </a:lnTo>
                    <a:lnTo>
                      <a:pt x="1766" y="886"/>
                    </a:lnTo>
                    <a:lnTo>
                      <a:pt x="1766" y="886"/>
                    </a:lnTo>
                    <a:lnTo>
                      <a:pt x="1776" y="880"/>
                    </a:lnTo>
                    <a:lnTo>
                      <a:pt x="1784" y="874"/>
                    </a:lnTo>
                    <a:lnTo>
                      <a:pt x="1790" y="866"/>
                    </a:lnTo>
                    <a:lnTo>
                      <a:pt x="1796" y="858"/>
                    </a:lnTo>
                    <a:lnTo>
                      <a:pt x="1800" y="848"/>
                    </a:lnTo>
                    <a:lnTo>
                      <a:pt x="1804" y="838"/>
                    </a:lnTo>
                    <a:lnTo>
                      <a:pt x="1804" y="828"/>
                    </a:lnTo>
                    <a:lnTo>
                      <a:pt x="1804" y="816"/>
                    </a:lnTo>
                    <a:lnTo>
                      <a:pt x="1804" y="816"/>
                    </a:lnTo>
                    <a:close/>
                    <a:moveTo>
                      <a:pt x="910" y="1248"/>
                    </a:moveTo>
                    <a:lnTo>
                      <a:pt x="910" y="1248"/>
                    </a:lnTo>
                    <a:lnTo>
                      <a:pt x="874" y="1246"/>
                    </a:lnTo>
                    <a:lnTo>
                      <a:pt x="840" y="1240"/>
                    </a:lnTo>
                    <a:lnTo>
                      <a:pt x="808" y="1232"/>
                    </a:lnTo>
                    <a:lnTo>
                      <a:pt x="776" y="1220"/>
                    </a:lnTo>
                    <a:lnTo>
                      <a:pt x="746" y="1206"/>
                    </a:lnTo>
                    <a:lnTo>
                      <a:pt x="718" y="1188"/>
                    </a:lnTo>
                    <a:lnTo>
                      <a:pt x="690" y="1168"/>
                    </a:lnTo>
                    <a:lnTo>
                      <a:pt x="666" y="1146"/>
                    </a:lnTo>
                    <a:lnTo>
                      <a:pt x="644" y="1122"/>
                    </a:lnTo>
                    <a:lnTo>
                      <a:pt x="624" y="1096"/>
                    </a:lnTo>
                    <a:lnTo>
                      <a:pt x="606" y="1068"/>
                    </a:lnTo>
                    <a:lnTo>
                      <a:pt x="592" y="1038"/>
                    </a:lnTo>
                    <a:lnTo>
                      <a:pt x="580" y="1006"/>
                    </a:lnTo>
                    <a:lnTo>
                      <a:pt x="572" y="972"/>
                    </a:lnTo>
                    <a:lnTo>
                      <a:pt x="568" y="938"/>
                    </a:lnTo>
                    <a:lnTo>
                      <a:pt x="566" y="904"/>
                    </a:lnTo>
                    <a:lnTo>
                      <a:pt x="566" y="904"/>
                    </a:lnTo>
                    <a:lnTo>
                      <a:pt x="568" y="868"/>
                    </a:lnTo>
                    <a:lnTo>
                      <a:pt x="572" y="834"/>
                    </a:lnTo>
                    <a:lnTo>
                      <a:pt x="580" y="800"/>
                    </a:lnTo>
                    <a:lnTo>
                      <a:pt x="592" y="770"/>
                    </a:lnTo>
                    <a:lnTo>
                      <a:pt x="606" y="738"/>
                    </a:lnTo>
                    <a:lnTo>
                      <a:pt x="624" y="710"/>
                    </a:lnTo>
                    <a:lnTo>
                      <a:pt x="644" y="684"/>
                    </a:lnTo>
                    <a:lnTo>
                      <a:pt x="666" y="660"/>
                    </a:lnTo>
                    <a:lnTo>
                      <a:pt x="690" y="638"/>
                    </a:lnTo>
                    <a:lnTo>
                      <a:pt x="718" y="618"/>
                    </a:lnTo>
                    <a:lnTo>
                      <a:pt x="746" y="600"/>
                    </a:lnTo>
                    <a:lnTo>
                      <a:pt x="776" y="586"/>
                    </a:lnTo>
                    <a:lnTo>
                      <a:pt x="808" y="574"/>
                    </a:lnTo>
                    <a:lnTo>
                      <a:pt x="840" y="566"/>
                    </a:lnTo>
                    <a:lnTo>
                      <a:pt x="874" y="560"/>
                    </a:lnTo>
                    <a:lnTo>
                      <a:pt x="910" y="558"/>
                    </a:lnTo>
                    <a:lnTo>
                      <a:pt x="910" y="558"/>
                    </a:lnTo>
                    <a:lnTo>
                      <a:pt x="944" y="560"/>
                    </a:lnTo>
                    <a:lnTo>
                      <a:pt x="980" y="566"/>
                    </a:lnTo>
                    <a:lnTo>
                      <a:pt x="1012" y="574"/>
                    </a:lnTo>
                    <a:lnTo>
                      <a:pt x="1044" y="586"/>
                    </a:lnTo>
                    <a:lnTo>
                      <a:pt x="1074" y="600"/>
                    </a:lnTo>
                    <a:lnTo>
                      <a:pt x="1102" y="618"/>
                    </a:lnTo>
                    <a:lnTo>
                      <a:pt x="1128" y="638"/>
                    </a:lnTo>
                    <a:lnTo>
                      <a:pt x="1154" y="660"/>
                    </a:lnTo>
                    <a:lnTo>
                      <a:pt x="1176" y="684"/>
                    </a:lnTo>
                    <a:lnTo>
                      <a:pt x="1196" y="710"/>
                    </a:lnTo>
                    <a:lnTo>
                      <a:pt x="1212" y="738"/>
                    </a:lnTo>
                    <a:lnTo>
                      <a:pt x="1226" y="770"/>
                    </a:lnTo>
                    <a:lnTo>
                      <a:pt x="1238" y="800"/>
                    </a:lnTo>
                    <a:lnTo>
                      <a:pt x="1248" y="834"/>
                    </a:lnTo>
                    <a:lnTo>
                      <a:pt x="1252" y="868"/>
                    </a:lnTo>
                    <a:lnTo>
                      <a:pt x="1254" y="904"/>
                    </a:lnTo>
                    <a:lnTo>
                      <a:pt x="1254" y="904"/>
                    </a:lnTo>
                    <a:lnTo>
                      <a:pt x="1252" y="938"/>
                    </a:lnTo>
                    <a:lnTo>
                      <a:pt x="1248" y="972"/>
                    </a:lnTo>
                    <a:lnTo>
                      <a:pt x="1238" y="1006"/>
                    </a:lnTo>
                    <a:lnTo>
                      <a:pt x="1226" y="1038"/>
                    </a:lnTo>
                    <a:lnTo>
                      <a:pt x="1212" y="1068"/>
                    </a:lnTo>
                    <a:lnTo>
                      <a:pt x="1196" y="1096"/>
                    </a:lnTo>
                    <a:lnTo>
                      <a:pt x="1176" y="1122"/>
                    </a:lnTo>
                    <a:lnTo>
                      <a:pt x="1154" y="1146"/>
                    </a:lnTo>
                    <a:lnTo>
                      <a:pt x="1128" y="1168"/>
                    </a:lnTo>
                    <a:lnTo>
                      <a:pt x="1102" y="1188"/>
                    </a:lnTo>
                    <a:lnTo>
                      <a:pt x="1074" y="1206"/>
                    </a:lnTo>
                    <a:lnTo>
                      <a:pt x="1044" y="1220"/>
                    </a:lnTo>
                    <a:lnTo>
                      <a:pt x="1012" y="1232"/>
                    </a:lnTo>
                    <a:lnTo>
                      <a:pt x="980" y="1240"/>
                    </a:lnTo>
                    <a:lnTo>
                      <a:pt x="944" y="1246"/>
                    </a:lnTo>
                    <a:lnTo>
                      <a:pt x="910" y="1248"/>
                    </a:lnTo>
                    <a:lnTo>
                      <a:pt x="910" y="12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grpSp>
        <p:sp>
          <p:nvSpPr>
            <p:cNvPr id="16" name="Freeform 31"/>
            <p:cNvSpPr>
              <a:spLocks noEditPoints="1"/>
            </p:cNvSpPr>
            <p:nvPr/>
          </p:nvSpPr>
          <p:spPr bwMode="auto">
            <a:xfrm>
              <a:off x="11132804" y="6498670"/>
              <a:ext cx="139580" cy="159289"/>
            </a:xfrm>
            <a:custGeom>
              <a:avLst/>
              <a:gdLst>
                <a:gd name="T0" fmla="*/ 800 w 864"/>
                <a:gd name="T1" fmla="*/ 560 h 986"/>
                <a:gd name="T2" fmla="*/ 804 w 864"/>
                <a:gd name="T3" fmla="*/ 464 h 986"/>
                <a:gd name="T4" fmla="*/ 846 w 864"/>
                <a:gd name="T5" fmla="*/ 318 h 986"/>
                <a:gd name="T6" fmla="*/ 862 w 864"/>
                <a:gd name="T7" fmla="*/ 290 h 986"/>
                <a:gd name="T8" fmla="*/ 860 w 864"/>
                <a:gd name="T9" fmla="*/ 248 h 986"/>
                <a:gd name="T10" fmla="*/ 830 w 864"/>
                <a:gd name="T11" fmla="*/ 204 h 986"/>
                <a:gd name="T12" fmla="*/ 794 w 864"/>
                <a:gd name="T13" fmla="*/ 184 h 986"/>
                <a:gd name="T14" fmla="*/ 678 w 864"/>
                <a:gd name="T15" fmla="*/ 222 h 986"/>
                <a:gd name="T16" fmla="*/ 626 w 864"/>
                <a:gd name="T17" fmla="*/ 186 h 986"/>
                <a:gd name="T18" fmla="*/ 550 w 864"/>
                <a:gd name="T19" fmla="*/ 154 h 986"/>
                <a:gd name="T20" fmla="*/ 506 w 864"/>
                <a:gd name="T21" fmla="*/ 42 h 986"/>
                <a:gd name="T22" fmla="*/ 480 w 864"/>
                <a:gd name="T23" fmla="*/ 10 h 986"/>
                <a:gd name="T24" fmla="*/ 416 w 864"/>
                <a:gd name="T25" fmla="*/ 0 h 986"/>
                <a:gd name="T26" fmla="*/ 386 w 864"/>
                <a:gd name="T27" fmla="*/ 10 h 986"/>
                <a:gd name="T28" fmla="*/ 358 w 864"/>
                <a:gd name="T29" fmla="*/ 42 h 986"/>
                <a:gd name="T30" fmla="*/ 336 w 864"/>
                <a:gd name="T31" fmla="*/ 160 h 986"/>
                <a:gd name="T32" fmla="*/ 238 w 864"/>
                <a:gd name="T33" fmla="*/ 212 h 986"/>
                <a:gd name="T34" fmla="*/ 198 w 864"/>
                <a:gd name="T35" fmla="*/ 228 h 986"/>
                <a:gd name="T36" fmla="*/ 80 w 864"/>
                <a:gd name="T37" fmla="*/ 184 h 986"/>
                <a:gd name="T38" fmla="*/ 40 w 864"/>
                <a:gd name="T39" fmla="*/ 196 h 986"/>
                <a:gd name="T40" fmla="*/ 8 w 864"/>
                <a:gd name="T41" fmla="*/ 238 h 986"/>
                <a:gd name="T42" fmla="*/ 0 w 864"/>
                <a:gd name="T43" fmla="*/ 280 h 986"/>
                <a:gd name="T44" fmla="*/ 18 w 864"/>
                <a:gd name="T45" fmla="*/ 318 h 986"/>
                <a:gd name="T46" fmla="*/ 110 w 864"/>
                <a:gd name="T47" fmla="*/ 400 h 986"/>
                <a:gd name="T48" fmla="*/ 98 w 864"/>
                <a:gd name="T49" fmla="*/ 470 h 986"/>
                <a:gd name="T50" fmla="*/ 102 w 864"/>
                <a:gd name="T51" fmla="*/ 550 h 986"/>
                <a:gd name="T52" fmla="*/ 42 w 864"/>
                <a:gd name="T53" fmla="*/ 678 h 986"/>
                <a:gd name="T54" fmla="*/ 24 w 864"/>
                <a:gd name="T55" fmla="*/ 716 h 986"/>
                <a:gd name="T56" fmla="*/ 34 w 864"/>
                <a:gd name="T57" fmla="*/ 758 h 986"/>
                <a:gd name="T58" fmla="*/ 68 w 864"/>
                <a:gd name="T59" fmla="*/ 798 h 986"/>
                <a:gd name="T60" fmla="*/ 108 w 864"/>
                <a:gd name="T61" fmla="*/ 810 h 986"/>
                <a:gd name="T62" fmla="*/ 222 w 864"/>
                <a:gd name="T63" fmla="*/ 764 h 986"/>
                <a:gd name="T64" fmla="*/ 336 w 864"/>
                <a:gd name="T65" fmla="*/ 830 h 986"/>
                <a:gd name="T66" fmla="*/ 356 w 864"/>
                <a:gd name="T67" fmla="*/ 934 h 986"/>
                <a:gd name="T68" fmla="*/ 378 w 864"/>
                <a:gd name="T69" fmla="*/ 970 h 986"/>
                <a:gd name="T70" fmla="*/ 416 w 864"/>
                <a:gd name="T71" fmla="*/ 986 h 986"/>
                <a:gd name="T72" fmla="*/ 470 w 864"/>
                <a:gd name="T73" fmla="*/ 982 h 986"/>
                <a:gd name="T74" fmla="*/ 502 w 864"/>
                <a:gd name="T75" fmla="*/ 954 h 986"/>
                <a:gd name="T76" fmla="*/ 528 w 864"/>
                <a:gd name="T77" fmla="*/ 840 h 986"/>
                <a:gd name="T78" fmla="*/ 642 w 864"/>
                <a:gd name="T79" fmla="*/ 794 h 986"/>
                <a:gd name="T80" fmla="*/ 764 w 864"/>
                <a:gd name="T81" fmla="*/ 808 h 986"/>
                <a:gd name="T82" fmla="*/ 806 w 864"/>
                <a:gd name="T83" fmla="*/ 804 h 986"/>
                <a:gd name="T84" fmla="*/ 848 w 864"/>
                <a:gd name="T85" fmla="*/ 758 h 986"/>
                <a:gd name="T86" fmla="*/ 858 w 864"/>
                <a:gd name="T87" fmla="*/ 726 h 986"/>
                <a:gd name="T88" fmla="*/ 848 w 864"/>
                <a:gd name="T89" fmla="*/ 686 h 986"/>
                <a:gd name="T90" fmla="*/ 452 w 864"/>
                <a:gd name="T91" fmla="*/ 616 h 986"/>
                <a:gd name="T92" fmla="*/ 404 w 864"/>
                <a:gd name="T93" fmla="*/ 606 h 986"/>
                <a:gd name="T94" fmla="*/ 340 w 864"/>
                <a:gd name="T95" fmla="*/ 542 h 986"/>
                <a:gd name="T96" fmla="*/ 330 w 864"/>
                <a:gd name="T97" fmla="*/ 494 h 986"/>
                <a:gd name="T98" fmla="*/ 336 w 864"/>
                <a:gd name="T99" fmla="*/ 458 h 986"/>
                <a:gd name="T100" fmla="*/ 384 w 864"/>
                <a:gd name="T101" fmla="*/ 394 h 986"/>
                <a:gd name="T102" fmla="*/ 438 w 864"/>
                <a:gd name="T103" fmla="*/ 374 h 986"/>
                <a:gd name="T104" fmla="*/ 476 w 864"/>
                <a:gd name="T105" fmla="*/ 376 h 986"/>
                <a:gd name="T106" fmla="*/ 538 w 864"/>
                <a:gd name="T107" fmla="*/ 408 h 986"/>
                <a:gd name="T108" fmla="*/ 570 w 864"/>
                <a:gd name="T109" fmla="*/ 470 h 986"/>
                <a:gd name="T110" fmla="*/ 572 w 864"/>
                <a:gd name="T111" fmla="*/ 508 h 986"/>
                <a:gd name="T112" fmla="*/ 552 w 864"/>
                <a:gd name="T113" fmla="*/ 562 h 986"/>
                <a:gd name="T114" fmla="*/ 488 w 864"/>
                <a:gd name="T115" fmla="*/ 610 h 986"/>
                <a:gd name="T116" fmla="*/ 452 w 864"/>
                <a:gd name="T117" fmla="*/ 61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4" h="986">
                  <a:moveTo>
                    <a:pt x="784" y="620"/>
                  </a:moveTo>
                  <a:lnTo>
                    <a:pt x="784" y="620"/>
                  </a:lnTo>
                  <a:lnTo>
                    <a:pt x="792" y="590"/>
                  </a:lnTo>
                  <a:lnTo>
                    <a:pt x="800" y="560"/>
                  </a:lnTo>
                  <a:lnTo>
                    <a:pt x="804" y="528"/>
                  </a:lnTo>
                  <a:lnTo>
                    <a:pt x="806" y="494"/>
                  </a:lnTo>
                  <a:lnTo>
                    <a:pt x="806" y="494"/>
                  </a:lnTo>
                  <a:lnTo>
                    <a:pt x="804" y="464"/>
                  </a:lnTo>
                  <a:lnTo>
                    <a:pt x="800" y="434"/>
                  </a:lnTo>
                  <a:lnTo>
                    <a:pt x="794" y="404"/>
                  </a:lnTo>
                  <a:lnTo>
                    <a:pt x="786" y="376"/>
                  </a:lnTo>
                  <a:lnTo>
                    <a:pt x="846" y="318"/>
                  </a:lnTo>
                  <a:lnTo>
                    <a:pt x="846" y="318"/>
                  </a:lnTo>
                  <a:lnTo>
                    <a:pt x="852" y="310"/>
                  </a:lnTo>
                  <a:lnTo>
                    <a:pt x="858" y="300"/>
                  </a:lnTo>
                  <a:lnTo>
                    <a:pt x="862" y="290"/>
                  </a:lnTo>
                  <a:lnTo>
                    <a:pt x="864" y="280"/>
                  </a:lnTo>
                  <a:lnTo>
                    <a:pt x="864" y="270"/>
                  </a:lnTo>
                  <a:lnTo>
                    <a:pt x="862" y="258"/>
                  </a:lnTo>
                  <a:lnTo>
                    <a:pt x="860" y="248"/>
                  </a:lnTo>
                  <a:lnTo>
                    <a:pt x="854" y="238"/>
                  </a:lnTo>
                  <a:lnTo>
                    <a:pt x="838" y="212"/>
                  </a:lnTo>
                  <a:lnTo>
                    <a:pt x="838" y="212"/>
                  </a:lnTo>
                  <a:lnTo>
                    <a:pt x="830" y="204"/>
                  </a:lnTo>
                  <a:lnTo>
                    <a:pt x="822" y="196"/>
                  </a:lnTo>
                  <a:lnTo>
                    <a:pt x="814" y="192"/>
                  </a:lnTo>
                  <a:lnTo>
                    <a:pt x="804" y="188"/>
                  </a:lnTo>
                  <a:lnTo>
                    <a:pt x="794" y="184"/>
                  </a:lnTo>
                  <a:lnTo>
                    <a:pt x="782" y="184"/>
                  </a:lnTo>
                  <a:lnTo>
                    <a:pt x="772" y="184"/>
                  </a:lnTo>
                  <a:lnTo>
                    <a:pt x="762" y="188"/>
                  </a:lnTo>
                  <a:lnTo>
                    <a:pt x="678" y="222"/>
                  </a:lnTo>
                  <a:lnTo>
                    <a:pt x="678" y="222"/>
                  </a:lnTo>
                  <a:lnTo>
                    <a:pt x="662" y="210"/>
                  </a:lnTo>
                  <a:lnTo>
                    <a:pt x="644" y="198"/>
                  </a:lnTo>
                  <a:lnTo>
                    <a:pt x="626" y="186"/>
                  </a:lnTo>
                  <a:lnTo>
                    <a:pt x="608" y="176"/>
                  </a:lnTo>
                  <a:lnTo>
                    <a:pt x="590" y="168"/>
                  </a:lnTo>
                  <a:lnTo>
                    <a:pt x="570" y="160"/>
                  </a:lnTo>
                  <a:lnTo>
                    <a:pt x="550" y="154"/>
                  </a:lnTo>
                  <a:lnTo>
                    <a:pt x="528" y="148"/>
                  </a:lnTo>
                  <a:lnTo>
                    <a:pt x="510" y="52"/>
                  </a:lnTo>
                  <a:lnTo>
                    <a:pt x="510" y="52"/>
                  </a:lnTo>
                  <a:lnTo>
                    <a:pt x="506" y="42"/>
                  </a:lnTo>
                  <a:lnTo>
                    <a:pt x="502" y="32"/>
                  </a:lnTo>
                  <a:lnTo>
                    <a:pt x="496" y="22"/>
                  </a:lnTo>
                  <a:lnTo>
                    <a:pt x="488" y="16"/>
                  </a:lnTo>
                  <a:lnTo>
                    <a:pt x="480" y="10"/>
                  </a:lnTo>
                  <a:lnTo>
                    <a:pt x="470" y="4"/>
                  </a:lnTo>
                  <a:lnTo>
                    <a:pt x="460" y="2"/>
                  </a:lnTo>
                  <a:lnTo>
                    <a:pt x="448" y="0"/>
                  </a:lnTo>
                  <a:lnTo>
                    <a:pt x="416" y="0"/>
                  </a:lnTo>
                  <a:lnTo>
                    <a:pt x="416" y="0"/>
                  </a:lnTo>
                  <a:lnTo>
                    <a:pt x="406" y="2"/>
                  </a:lnTo>
                  <a:lnTo>
                    <a:pt x="396" y="4"/>
                  </a:lnTo>
                  <a:lnTo>
                    <a:pt x="386" y="10"/>
                  </a:lnTo>
                  <a:lnTo>
                    <a:pt x="378" y="16"/>
                  </a:lnTo>
                  <a:lnTo>
                    <a:pt x="370" y="22"/>
                  </a:lnTo>
                  <a:lnTo>
                    <a:pt x="364" y="32"/>
                  </a:lnTo>
                  <a:lnTo>
                    <a:pt x="358" y="42"/>
                  </a:lnTo>
                  <a:lnTo>
                    <a:pt x="356" y="52"/>
                  </a:lnTo>
                  <a:lnTo>
                    <a:pt x="336" y="154"/>
                  </a:lnTo>
                  <a:lnTo>
                    <a:pt x="336" y="154"/>
                  </a:lnTo>
                  <a:lnTo>
                    <a:pt x="336" y="160"/>
                  </a:lnTo>
                  <a:lnTo>
                    <a:pt x="336" y="160"/>
                  </a:lnTo>
                  <a:lnTo>
                    <a:pt x="302" y="174"/>
                  </a:lnTo>
                  <a:lnTo>
                    <a:pt x="268" y="190"/>
                  </a:lnTo>
                  <a:lnTo>
                    <a:pt x="238" y="212"/>
                  </a:lnTo>
                  <a:lnTo>
                    <a:pt x="210" y="234"/>
                  </a:lnTo>
                  <a:lnTo>
                    <a:pt x="210" y="234"/>
                  </a:lnTo>
                  <a:lnTo>
                    <a:pt x="204" y="230"/>
                  </a:lnTo>
                  <a:lnTo>
                    <a:pt x="198" y="228"/>
                  </a:lnTo>
                  <a:lnTo>
                    <a:pt x="102" y="188"/>
                  </a:lnTo>
                  <a:lnTo>
                    <a:pt x="102" y="188"/>
                  </a:lnTo>
                  <a:lnTo>
                    <a:pt x="92" y="184"/>
                  </a:lnTo>
                  <a:lnTo>
                    <a:pt x="80" y="184"/>
                  </a:lnTo>
                  <a:lnTo>
                    <a:pt x="70" y="184"/>
                  </a:lnTo>
                  <a:lnTo>
                    <a:pt x="60" y="188"/>
                  </a:lnTo>
                  <a:lnTo>
                    <a:pt x="50" y="192"/>
                  </a:lnTo>
                  <a:lnTo>
                    <a:pt x="40" y="196"/>
                  </a:lnTo>
                  <a:lnTo>
                    <a:pt x="32" y="204"/>
                  </a:lnTo>
                  <a:lnTo>
                    <a:pt x="26" y="212"/>
                  </a:lnTo>
                  <a:lnTo>
                    <a:pt x="8" y="238"/>
                  </a:lnTo>
                  <a:lnTo>
                    <a:pt x="8" y="238"/>
                  </a:lnTo>
                  <a:lnTo>
                    <a:pt x="4" y="248"/>
                  </a:lnTo>
                  <a:lnTo>
                    <a:pt x="0" y="258"/>
                  </a:lnTo>
                  <a:lnTo>
                    <a:pt x="0" y="270"/>
                  </a:lnTo>
                  <a:lnTo>
                    <a:pt x="0" y="280"/>
                  </a:lnTo>
                  <a:lnTo>
                    <a:pt x="2" y="290"/>
                  </a:lnTo>
                  <a:lnTo>
                    <a:pt x="6" y="300"/>
                  </a:lnTo>
                  <a:lnTo>
                    <a:pt x="10" y="310"/>
                  </a:lnTo>
                  <a:lnTo>
                    <a:pt x="18" y="318"/>
                  </a:lnTo>
                  <a:lnTo>
                    <a:pt x="94" y="390"/>
                  </a:lnTo>
                  <a:lnTo>
                    <a:pt x="94" y="390"/>
                  </a:lnTo>
                  <a:lnTo>
                    <a:pt x="102" y="396"/>
                  </a:lnTo>
                  <a:lnTo>
                    <a:pt x="110" y="400"/>
                  </a:lnTo>
                  <a:lnTo>
                    <a:pt x="110" y="400"/>
                  </a:lnTo>
                  <a:lnTo>
                    <a:pt x="104" y="424"/>
                  </a:lnTo>
                  <a:lnTo>
                    <a:pt x="100" y="446"/>
                  </a:lnTo>
                  <a:lnTo>
                    <a:pt x="98" y="470"/>
                  </a:lnTo>
                  <a:lnTo>
                    <a:pt x="96" y="494"/>
                  </a:lnTo>
                  <a:lnTo>
                    <a:pt x="96" y="494"/>
                  </a:lnTo>
                  <a:lnTo>
                    <a:pt x="98" y="524"/>
                  </a:lnTo>
                  <a:lnTo>
                    <a:pt x="102" y="550"/>
                  </a:lnTo>
                  <a:lnTo>
                    <a:pt x="106" y="578"/>
                  </a:lnTo>
                  <a:lnTo>
                    <a:pt x="114" y="604"/>
                  </a:lnTo>
                  <a:lnTo>
                    <a:pt x="42" y="678"/>
                  </a:lnTo>
                  <a:lnTo>
                    <a:pt x="42" y="678"/>
                  </a:lnTo>
                  <a:lnTo>
                    <a:pt x="34" y="686"/>
                  </a:lnTo>
                  <a:lnTo>
                    <a:pt x="30" y="696"/>
                  </a:lnTo>
                  <a:lnTo>
                    <a:pt x="26" y="706"/>
                  </a:lnTo>
                  <a:lnTo>
                    <a:pt x="24" y="716"/>
                  </a:lnTo>
                  <a:lnTo>
                    <a:pt x="24" y="726"/>
                  </a:lnTo>
                  <a:lnTo>
                    <a:pt x="26" y="738"/>
                  </a:lnTo>
                  <a:lnTo>
                    <a:pt x="28" y="748"/>
                  </a:lnTo>
                  <a:lnTo>
                    <a:pt x="34" y="758"/>
                  </a:lnTo>
                  <a:lnTo>
                    <a:pt x="52" y="784"/>
                  </a:lnTo>
                  <a:lnTo>
                    <a:pt x="52" y="784"/>
                  </a:lnTo>
                  <a:lnTo>
                    <a:pt x="58" y="792"/>
                  </a:lnTo>
                  <a:lnTo>
                    <a:pt x="68" y="798"/>
                  </a:lnTo>
                  <a:lnTo>
                    <a:pt x="76" y="804"/>
                  </a:lnTo>
                  <a:lnTo>
                    <a:pt x="86" y="808"/>
                  </a:lnTo>
                  <a:lnTo>
                    <a:pt x="98" y="810"/>
                  </a:lnTo>
                  <a:lnTo>
                    <a:pt x="108" y="810"/>
                  </a:lnTo>
                  <a:lnTo>
                    <a:pt x="118" y="808"/>
                  </a:lnTo>
                  <a:lnTo>
                    <a:pt x="128" y="806"/>
                  </a:lnTo>
                  <a:lnTo>
                    <a:pt x="222" y="764"/>
                  </a:lnTo>
                  <a:lnTo>
                    <a:pt x="222" y="764"/>
                  </a:lnTo>
                  <a:lnTo>
                    <a:pt x="248" y="784"/>
                  </a:lnTo>
                  <a:lnTo>
                    <a:pt x="276" y="802"/>
                  </a:lnTo>
                  <a:lnTo>
                    <a:pt x="304" y="818"/>
                  </a:lnTo>
                  <a:lnTo>
                    <a:pt x="336" y="830"/>
                  </a:lnTo>
                  <a:lnTo>
                    <a:pt x="336" y="830"/>
                  </a:lnTo>
                  <a:lnTo>
                    <a:pt x="336" y="832"/>
                  </a:lnTo>
                  <a:lnTo>
                    <a:pt x="356" y="934"/>
                  </a:lnTo>
                  <a:lnTo>
                    <a:pt x="356" y="934"/>
                  </a:lnTo>
                  <a:lnTo>
                    <a:pt x="358" y="944"/>
                  </a:lnTo>
                  <a:lnTo>
                    <a:pt x="364" y="954"/>
                  </a:lnTo>
                  <a:lnTo>
                    <a:pt x="370" y="962"/>
                  </a:lnTo>
                  <a:lnTo>
                    <a:pt x="378" y="970"/>
                  </a:lnTo>
                  <a:lnTo>
                    <a:pt x="386" y="976"/>
                  </a:lnTo>
                  <a:lnTo>
                    <a:pt x="396" y="982"/>
                  </a:lnTo>
                  <a:lnTo>
                    <a:pt x="406" y="984"/>
                  </a:lnTo>
                  <a:lnTo>
                    <a:pt x="416" y="986"/>
                  </a:lnTo>
                  <a:lnTo>
                    <a:pt x="448" y="986"/>
                  </a:lnTo>
                  <a:lnTo>
                    <a:pt x="448" y="986"/>
                  </a:lnTo>
                  <a:lnTo>
                    <a:pt x="460" y="984"/>
                  </a:lnTo>
                  <a:lnTo>
                    <a:pt x="470" y="982"/>
                  </a:lnTo>
                  <a:lnTo>
                    <a:pt x="480" y="976"/>
                  </a:lnTo>
                  <a:lnTo>
                    <a:pt x="488" y="970"/>
                  </a:lnTo>
                  <a:lnTo>
                    <a:pt x="496" y="962"/>
                  </a:lnTo>
                  <a:lnTo>
                    <a:pt x="502" y="954"/>
                  </a:lnTo>
                  <a:lnTo>
                    <a:pt x="506" y="944"/>
                  </a:lnTo>
                  <a:lnTo>
                    <a:pt x="510" y="934"/>
                  </a:lnTo>
                  <a:lnTo>
                    <a:pt x="528" y="840"/>
                  </a:lnTo>
                  <a:lnTo>
                    <a:pt x="528" y="840"/>
                  </a:lnTo>
                  <a:lnTo>
                    <a:pt x="548" y="836"/>
                  </a:lnTo>
                  <a:lnTo>
                    <a:pt x="568" y="830"/>
                  </a:lnTo>
                  <a:lnTo>
                    <a:pt x="606" y="814"/>
                  </a:lnTo>
                  <a:lnTo>
                    <a:pt x="642" y="794"/>
                  </a:lnTo>
                  <a:lnTo>
                    <a:pt x="674" y="770"/>
                  </a:lnTo>
                  <a:lnTo>
                    <a:pt x="754" y="806"/>
                  </a:lnTo>
                  <a:lnTo>
                    <a:pt x="754" y="806"/>
                  </a:lnTo>
                  <a:lnTo>
                    <a:pt x="764" y="808"/>
                  </a:lnTo>
                  <a:lnTo>
                    <a:pt x="774" y="810"/>
                  </a:lnTo>
                  <a:lnTo>
                    <a:pt x="784" y="810"/>
                  </a:lnTo>
                  <a:lnTo>
                    <a:pt x="796" y="808"/>
                  </a:lnTo>
                  <a:lnTo>
                    <a:pt x="806" y="804"/>
                  </a:lnTo>
                  <a:lnTo>
                    <a:pt x="814" y="798"/>
                  </a:lnTo>
                  <a:lnTo>
                    <a:pt x="824" y="792"/>
                  </a:lnTo>
                  <a:lnTo>
                    <a:pt x="830" y="784"/>
                  </a:lnTo>
                  <a:lnTo>
                    <a:pt x="848" y="758"/>
                  </a:lnTo>
                  <a:lnTo>
                    <a:pt x="848" y="758"/>
                  </a:lnTo>
                  <a:lnTo>
                    <a:pt x="854" y="748"/>
                  </a:lnTo>
                  <a:lnTo>
                    <a:pt x="856" y="738"/>
                  </a:lnTo>
                  <a:lnTo>
                    <a:pt x="858" y="726"/>
                  </a:lnTo>
                  <a:lnTo>
                    <a:pt x="858" y="716"/>
                  </a:lnTo>
                  <a:lnTo>
                    <a:pt x="856" y="706"/>
                  </a:lnTo>
                  <a:lnTo>
                    <a:pt x="852" y="696"/>
                  </a:lnTo>
                  <a:lnTo>
                    <a:pt x="848" y="686"/>
                  </a:lnTo>
                  <a:lnTo>
                    <a:pt x="840" y="678"/>
                  </a:lnTo>
                  <a:lnTo>
                    <a:pt x="784" y="620"/>
                  </a:lnTo>
                  <a:close/>
                  <a:moveTo>
                    <a:pt x="452" y="616"/>
                  </a:moveTo>
                  <a:lnTo>
                    <a:pt x="452" y="616"/>
                  </a:lnTo>
                  <a:lnTo>
                    <a:pt x="438" y="616"/>
                  </a:lnTo>
                  <a:lnTo>
                    <a:pt x="426" y="614"/>
                  </a:lnTo>
                  <a:lnTo>
                    <a:pt x="416" y="610"/>
                  </a:lnTo>
                  <a:lnTo>
                    <a:pt x="404" y="606"/>
                  </a:lnTo>
                  <a:lnTo>
                    <a:pt x="384" y="596"/>
                  </a:lnTo>
                  <a:lnTo>
                    <a:pt x="366" y="580"/>
                  </a:lnTo>
                  <a:lnTo>
                    <a:pt x="350" y="562"/>
                  </a:lnTo>
                  <a:lnTo>
                    <a:pt x="340" y="542"/>
                  </a:lnTo>
                  <a:lnTo>
                    <a:pt x="336" y="530"/>
                  </a:lnTo>
                  <a:lnTo>
                    <a:pt x="332" y="520"/>
                  </a:lnTo>
                  <a:lnTo>
                    <a:pt x="330" y="508"/>
                  </a:lnTo>
                  <a:lnTo>
                    <a:pt x="330" y="494"/>
                  </a:lnTo>
                  <a:lnTo>
                    <a:pt x="330" y="494"/>
                  </a:lnTo>
                  <a:lnTo>
                    <a:pt x="330" y="482"/>
                  </a:lnTo>
                  <a:lnTo>
                    <a:pt x="332" y="470"/>
                  </a:lnTo>
                  <a:lnTo>
                    <a:pt x="336" y="458"/>
                  </a:lnTo>
                  <a:lnTo>
                    <a:pt x="340" y="448"/>
                  </a:lnTo>
                  <a:lnTo>
                    <a:pt x="350" y="426"/>
                  </a:lnTo>
                  <a:lnTo>
                    <a:pt x="366" y="408"/>
                  </a:lnTo>
                  <a:lnTo>
                    <a:pt x="384" y="394"/>
                  </a:lnTo>
                  <a:lnTo>
                    <a:pt x="404" y="382"/>
                  </a:lnTo>
                  <a:lnTo>
                    <a:pt x="416" y="378"/>
                  </a:lnTo>
                  <a:lnTo>
                    <a:pt x="426" y="376"/>
                  </a:lnTo>
                  <a:lnTo>
                    <a:pt x="438" y="374"/>
                  </a:lnTo>
                  <a:lnTo>
                    <a:pt x="452" y="372"/>
                  </a:lnTo>
                  <a:lnTo>
                    <a:pt x="452" y="372"/>
                  </a:lnTo>
                  <a:lnTo>
                    <a:pt x="464" y="374"/>
                  </a:lnTo>
                  <a:lnTo>
                    <a:pt x="476" y="376"/>
                  </a:lnTo>
                  <a:lnTo>
                    <a:pt x="488" y="378"/>
                  </a:lnTo>
                  <a:lnTo>
                    <a:pt x="498" y="382"/>
                  </a:lnTo>
                  <a:lnTo>
                    <a:pt x="520" y="394"/>
                  </a:lnTo>
                  <a:lnTo>
                    <a:pt x="538" y="408"/>
                  </a:lnTo>
                  <a:lnTo>
                    <a:pt x="552" y="426"/>
                  </a:lnTo>
                  <a:lnTo>
                    <a:pt x="564" y="448"/>
                  </a:lnTo>
                  <a:lnTo>
                    <a:pt x="568" y="458"/>
                  </a:lnTo>
                  <a:lnTo>
                    <a:pt x="570" y="470"/>
                  </a:lnTo>
                  <a:lnTo>
                    <a:pt x="572" y="482"/>
                  </a:lnTo>
                  <a:lnTo>
                    <a:pt x="574" y="494"/>
                  </a:lnTo>
                  <a:lnTo>
                    <a:pt x="574" y="494"/>
                  </a:lnTo>
                  <a:lnTo>
                    <a:pt x="572" y="508"/>
                  </a:lnTo>
                  <a:lnTo>
                    <a:pt x="570" y="520"/>
                  </a:lnTo>
                  <a:lnTo>
                    <a:pt x="568" y="530"/>
                  </a:lnTo>
                  <a:lnTo>
                    <a:pt x="564" y="542"/>
                  </a:lnTo>
                  <a:lnTo>
                    <a:pt x="552" y="562"/>
                  </a:lnTo>
                  <a:lnTo>
                    <a:pt x="538" y="580"/>
                  </a:lnTo>
                  <a:lnTo>
                    <a:pt x="520" y="596"/>
                  </a:lnTo>
                  <a:lnTo>
                    <a:pt x="498" y="606"/>
                  </a:lnTo>
                  <a:lnTo>
                    <a:pt x="488" y="610"/>
                  </a:lnTo>
                  <a:lnTo>
                    <a:pt x="476" y="614"/>
                  </a:lnTo>
                  <a:lnTo>
                    <a:pt x="464" y="616"/>
                  </a:lnTo>
                  <a:lnTo>
                    <a:pt x="452" y="616"/>
                  </a:lnTo>
                  <a:lnTo>
                    <a:pt x="452" y="616"/>
                  </a:lnTo>
                  <a:close/>
                </a:path>
              </a:pathLst>
            </a:custGeom>
            <a:solidFill>
              <a:schemeClr val="accent1"/>
            </a:solidFill>
            <a:ln>
              <a:noFill/>
            </a:ln>
          </p:spPr>
          <p:txBody>
            <a:bodyPr/>
            <a:lstStyle/>
            <a:p>
              <a:pPr defTabSz="1110264">
                <a:defRPr/>
              </a:pPr>
              <a:endParaRPr lang="en-US" sz="2200" dirty="0">
                <a:solidFill>
                  <a:srgbClr val="000000"/>
                </a:solidFill>
                <a:ea typeface="MS PGothic" pitchFamily="34" charset="-128"/>
              </a:endParaRPr>
            </a:p>
          </p:txBody>
        </p:sp>
        <p:grpSp>
          <p:nvGrpSpPr>
            <p:cNvPr id="17" name="Group 16"/>
            <p:cNvGrpSpPr/>
            <p:nvPr/>
          </p:nvGrpSpPr>
          <p:grpSpPr>
            <a:xfrm>
              <a:off x="11738519" y="6558324"/>
              <a:ext cx="367855" cy="278678"/>
              <a:chOff x="9888538" y="3827463"/>
              <a:chExt cx="1676400" cy="1270000"/>
            </a:xfrm>
            <a:grpFill/>
          </p:grpSpPr>
          <p:sp>
            <p:nvSpPr>
              <p:cNvPr id="18" name="Rectangle 35"/>
              <p:cNvSpPr>
                <a:spLocks noChangeArrowheads="1"/>
              </p:cNvSpPr>
              <p:nvPr/>
            </p:nvSpPr>
            <p:spPr bwMode="auto">
              <a:xfrm>
                <a:off x="10485438" y="4211638"/>
                <a:ext cx="69850" cy="298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19" name="Rectangle 36"/>
              <p:cNvSpPr>
                <a:spLocks noChangeArrowheads="1"/>
              </p:cNvSpPr>
              <p:nvPr/>
            </p:nvSpPr>
            <p:spPr bwMode="auto">
              <a:xfrm>
                <a:off x="10180638" y="4630738"/>
                <a:ext cx="35242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0" name="Rectangle 37"/>
              <p:cNvSpPr>
                <a:spLocks noChangeArrowheads="1"/>
              </p:cNvSpPr>
              <p:nvPr/>
            </p:nvSpPr>
            <p:spPr bwMode="auto">
              <a:xfrm>
                <a:off x="10091738" y="463073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1" name="Rectangle 38"/>
              <p:cNvSpPr>
                <a:spLocks noChangeArrowheads="1"/>
              </p:cNvSpPr>
              <p:nvPr/>
            </p:nvSpPr>
            <p:spPr bwMode="auto">
              <a:xfrm>
                <a:off x="10180638" y="4745038"/>
                <a:ext cx="38100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2" name="Rectangle 39"/>
              <p:cNvSpPr>
                <a:spLocks noChangeArrowheads="1"/>
              </p:cNvSpPr>
              <p:nvPr/>
            </p:nvSpPr>
            <p:spPr bwMode="auto">
              <a:xfrm>
                <a:off x="10091738" y="474503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3" name="Rectangle 40"/>
              <p:cNvSpPr>
                <a:spLocks noChangeArrowheads="1"/>
              </p:cNvSpPr>
              <p:nvPr/>
            </p:nvSpPr>
            <p:spPr bwMode="auto">
              <a:xfrm>
                <a:off x="10180638" y="4852988"/>
                <a:ext cx="28257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4" name="Rectangle 41"/>
              <p:cNvSpPr>
                <a:spLocks noChangeArrowheads="1"/>
              </p:cNvSpPr>
              <p:nvPr/>
            </p:nvSpPr>
            <p:spPr bwMode="auto">
              <a:xfrm>
                <a:off x="10091738" y="485298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5" name="Rectangle 42"/>
              <p:cNvSpPr>
                <a:spLocks noChangeArrowheads="1"/>
              </p:cNvSpPr>
              <p:nvPr/>
            </p:nvSpPr>
            <p:spPr bwMode="auto">
              <a:xfrm>
                <a:off x="10387013" y="4433888"/>
                <a:ext cx="69850"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6" name="Rectangle 43"/>
              <p:cNvSpPr>
                <a:spLocks noChangeArrowheads="1"/>
              </p:cNvSpPr>
              <p:nvPr/>
            </p:nvSpPr>
            <p:spPr bwMode="auto">
              <a:xfrm>
                <a:off x="10288588" y="4303713"/>
                <a:ext cx="6985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7" name="Rectangle 44"/>
              <p:cNvSpPr>
                <a:spLocks noChangeArrowheads="1"/>
              </p:cNvSpPr>
              <p:nvPr/>
            </p:nvSpPr>
            <p:spPr bwMode="auto">
              <a:xfrm>
                <a:off x="10186988" y="4249738"/>
                <a:ext cx="69850" cy="260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8" name="Rectangle 45"/>
              <p:cNvSpPr>
                <a:spLocks noChangeArrowheads="1"/>
              </p:cNvSpPr>
              <p:nvPr/>
            </p:nvSpPr>
            <p:spPr bwMode="auto">
              <a:xfrm>
                <a:off x="10088563" y="4348163"/>
                <a:ext cx="69850"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29" name="Freeform 46"/>
              <p:cNvSpPr>
                <a:spLocks/>
              </p:cNvSpPr>
              <p:nvPr/>
            </p:nvSpPr>
            <p:spPr bwMode="auto">
              <a:xfrm>
                <a:off x="10720388" y="4329113"/>
                <a:ext cx="558800" cy="561975"/>
              </a:xfrm>
              <a:custGeom>
                <a:avLst/>
                <a:gdLst>
                  <a:gd name="T0" fmla="*/ 176 w 352"/>
                  <a:gd name="T1" fmla="*/ 0 h 354"/>
                  <a:gd name="T2" fmla="*/ 176 w 352"/>
                  <a:gd name="T3" fmla="*/ 0 h 354"/>
                  <a:gd name="T4" fmla="*/ 158 w 352"/>
                  <a:gd name="T5" fmla="*/ 2 h 354"/>
                  <a:gd name="T6" fmla="*/ 140 w 352"/>
                  <a:gd name="T7" fmla="*/ 4 h 354"/>
                  <a:gd name="T8" fmla="*/ 124 w 352"/>
                  <a:gd name="T9" fmla="*/ 8 h 354"/>
                  <a:gd name="T10" fmla="*/ 108 w 352"/>
                  <a:gd name="T11" fmla="*/ 14 h 354"/>
                  <a:gd name="T12" fmla="*/ 92 w 352"/>
                  <a:gd name="T13" fmla="*/ 22 h 354"/>
                  <a:gd name="T14" fmla="*/ 78 w 352"/>
                  <a:gd name="T15" fmla="*/ 30 h 354"/>
                  <a:gd name="T16" fmla="*/ 64 w 352"/>
                  <a:gd name="T17" fmla="*/ 42 h 354"/>
                  <a:gd name="T18" fmla="*/ 52 w 352"/>
                  <a:gd name="T19" fmla="*/ 52 h 354"/>
                  <a:gd name="T20" fmla="*/ 40 w 352"/>
                  <a:gd name="T21" fmla="*/ 64 h 354"/>
                  <a:gd name="T22" fmla="*/ 30 w 352"/>
                  <a:gd name="T23" fmla="*/ 78 h 354"/>
                  <a:gd name="T24" fmla="*/ 20 w 352"/>
                  <a:gd name="T25" fmla="*/ 94 h 354"/>
                  <a:gd name="T26" fmla="*/ 14 w 352"/>
                  <a:gd name="T27" fmla="*/ 108 h 354"/>
                  <a:gd name="T28" fmla="*/ 8 w 352"/>
                  <a:gd name="T29" fmla="*/ 124 h 354"/>
                  <a:gd name="T30" fmla="*/ 2 w 352"/>
                  <a:gd name="T31" fmla="*/ 142 h 354"/>
                  <a:gd name="T32" fmla="*/ 0 w 352"/>
                  <a:gd name="T33" fmla="*/ 160 h 354"/>
                  <a:gd name="T34" fmla="*/ 0 w 352"/>
                  <a:gd name="T35" fmla="*/ 178 h 354"/>
                  <a:gd name="T36" fmla="*/ 0 w 352"/>
                  <a:gd name="T37" fmla="*/ 178 h 354"/>
                  <a:gd name="T38" fmla="*/ 0 w 352"/>
                  <a:gd name="T39" fmla="*/ 196 h 354"/>
                  <a:gd name="T40" fmla="*/ 2 w 352"/>
                  <a:gd name="T41" fmla="*/ 212 h 354"/>
                  <a:gd name="T42" fmla="*/ 8 w 352"/>
                  <a:gd name="T43" fmla="*/ 230 h 354"/>
                  <a:gd name="T44" fmla="*/ 14 w 352"/>
                  <a:gd name="T45" fmla="*/ 246 h 354"/>
                  <a:gd name="T46" fmla="*/ 20 w 352"/>
                  <a:gd name="T47" fmla="*/ 262 h 354"/>
                  <a:gd name="T48" fmla="*/ 30 w 352"/>
                  <a:gd name="T49" fmla="*/ 276 h 354"/>
                  <a:gd name="T50" fmla="*/ 40 w 352"/>
                  <a:gd name="T51" fmla="*/ 290 h 354"/>
                  <a:gd name="T52" fmla="*/ 52 w 352"/>
                  <a:gd name="T53" fmla="*/ 302 h 354"/>
                  <a:gd name="T54" fmla="*/ 64 w 352"/>
                  <a:gd name="T55" fmla="*/ 314 h 354"/>
                  <a:gd name="T56" fmla="*/ 78 w 352"/>
                  <a:gd name="T57" fmla="*/ 324 h 354"/>
                  <a:gd name="T58" fmla="*/ 92 w 352"/>
                  <a:gd name="T59" fmla="*/ 332 h 354"/>
                  <a:gd name="T60" fmla="*/ 108 w 352"/>
                  <a:gd name="T61" fmla="*/ 340 h 354"/>
                  <a:gd name="T62" fmla="*/ 124 w 352"/>
                  <a:gd name="T63" fmla="*/ 346 h 354"/>
                  <a:gd name="T64" fmla="*/ 140 w 352"/>
                  <a:gd name="T65" fmla="*/ 350 h 354"/>
                  <a:gd name="T66" fmla="*/ 158 w 352"/>
                  <a:gd name="T67" fmla="*/ 352 h 354"/>
                  <a:gd name="T68" fmla="*/ 176 w 352"/>
                  <a:gd name="T69" fmla="*/ 354 h 354"/>
                  <a:gd name="T70" fmla="*/ 176 w 352"/>
                  <a:gd name="T71" fmla="*/ 354 h 354"/>
                  <a:gd name="T72" fmla="*/ 194 w 352"/>
                  <a:gd name="T73" fmla="*/ 352 h 354"/>
                  <a:gd name="T74" fmla="*/ 210 w 352"/>
                  <a:gd name="T75" fmla="*/ 350 h 354"/>
                  <a:gd name="T76" fmla="*/ 228 w 352"/>
                  <a:gd name="T77" fmla="*/ 346 h 354"/>
                  <a:gd name="T78" fmla="*/ 244 w 352"/>
                  <a:gd name="T79" fmla="*/ 340 h 354"/>
                  <a:gd name="T80" fmla="*/ 258 w 352"/>
                  <a:gd name="T81" fmla="*/ 332 h 354"/>
                  <a:gd name="T82" fmla="*/ 274 w 352"/>
                  <a:gd name="T83" fmla="*/ 324 h 354"/>
                  <a:gd name="T84" fmla="*/ 286 w 352"/>
                  <a:gd name="T85" fmla="*/ 314 h 354"/>
                  <a:gd name="T86" fmla="*/ 300 w 352"/>
                  <a:gd name="T87" fmla="*/ 304 h 354"/>
                  <a:gd name="T88" fmla="*/ 310 w 352"/>
                  <a:gd name="T89" fmla="*/ 292 h 354"/>
                  <a:gd name="T90" fmla="*/ 320 w 352"/>
                  <a:gd name="T91" fmla="*/ 278 h 354"/>
                  <a:gd name="T92" fmla="*/ 330 w 352"/>
                  <a:gd name="T93" fmla="*/ 264 h 354"/>
                  <a:gd name="T94" fmla="*/ 336 w 352"/>
                  <a:gd name="T95" fmla="*/ 248 h 354"/>
                  <a:gd name="T96" fmla="*/ 344 w 352"/>
                  <a:gd name="T97" fmla="*/ 232 h 354"/>
                  <a:gd name="T98" fmla="*/ 348 w 352"/>
                  <a:gd name="T99" fmla="*/ 216 h 354"/>
                  <a:gd name="T100" fmla="*/ 350 w 352"/>
                  <a:gd name="T101" fmla="*/ 200 h 354"/>
                  <a:gd name="T102" fmla="*/ 352 w 352"/>
                  <a:gd name="T103" fmla="*/ 182 h 354"/>
                  <a:gd name="T104" fmla="*/ 176 w 352"/>
                  <a:gd name="T105" fmla="*/ 182 h 354"/>
                  <a:gd name="T106" fmla="*/ 176 w 352"/>
                  <a:gd name="T10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2" h="354">
                    <a:moveTo>
                      <a:pt x="176" y="0"/>
                    </a:moveTo>
                    <a:lnTo>
                      <a:pt x="176" y="0"/>
                    </a:lnTo>
                    <a:lnTo>
                      <a:pt x="158" y="2"/>
                    </a:lnTo>
                    <a:lnTo>
                      <a:pt x="140" y="4"/>
                    </a:lnTo>
                    <a:lnTo>
                      <a:pt x="124" y="8"/>
                    </a:lnTo>
                    <a:lnTo>
                      <a:pt x="108" y="14"/>
                    </a:lnTo>
                    <a:lnTo>
                      <a:pt x="92" y="22"/>
                    </a:lnTo>
                    <a:lnTo>
                      <a:pt x="78" y="30"/>
                    </a:lnTo>
                    <a:lnTo>
                      <a:pt x="64" y="42"/>
                    </a:lnTo>
                    <a:lnTo>
                      <a:pt x="52" y="52"/>
                    </a:lnTo>
                    <a:lnTo>
                      <a:pt x="40" y="64"/>
                    </a:lnTo>
                    <a:lnTo>
                      <a:pt x="30" y="78"/>
                    </a:lnTo>
                    <a:lnTo>
                      <a:pt x="20" y="94"/>
                    </a:lnTo>
                    <a:lnTo>
                      <a:pt x="14" y="108"/>
                    </a:lnTo>
                    <a:lnTo>
                      <a:pt x="8" y="124"/>
                    </a:lnTo>
                    <a:lnTo>
                      <a:pt x="2" y="142"/>
                    </a:lnTo>
                    <a:lnTo>
                      <a:pt x="0" y="160"/>
                    </a:lnTo>
                    <a:lnTo>
                      <a:pt x="0" y="178"/>
                    </a:lnTo>
                    <a:lnTo>
                      <a:pt x="0" y="178"/>
                    </a:lnTo>
                    <a:lnTo>
                      <a:pt x="0" y="196"/>
                    </a:lnTo>
                    <a:lnTo>
                      <a:pt x="2" y="212"/>
                    </a:lnTo>
                    <a:lnTo>
                      <a:pt x="8" y="230"/>
                    </a:lnTo>
                    <a:lnTo>
                      <a:pt x="14" y="246"/>
                    </a:lnTo>
                    <a:lnTo>
                      <a:pt x="20" y="262"/>
                    </a:lnTo>
                    <a:lnTo>
                      <a:pt x="30" y="276"/>
                    </a:lnTo>
                    <a:lnTo>
                      <a:pt x="40" y="290"/>
                    </a:lnTo>
                    <a:lnTo>
                      <a:pt x="52" y="302"/>
                    </a:lnTo>
                    <a:lnTo>
                      <a:pt x="64" y="314"/>
                    </a:lnTo>
                    <a:lnTo>
                      <a:pt x="78" y="324"/>
                    </a:lnTo>
                    <a:lnTo>
                      <a:pt x="92" y="332"/>
                    </a:lnTo>
                    <a:lnTo>
                      <a:pt x="108" y="340"/>
                    </a:lnTo>
                    <a:lnTo>
                      <a:pt x="124" y="346"/>
                    </a:lnTo>
                    <a:lnTo>
                      <a:pt x="140" y="350"/>
                    </a:lnTo>
                    <a:lnTo>
                      <a:pt x="158" y="352"/>
                    </a:lnTo>
                    <a:lnTo>
                      <a:pt x="176" y="354"/>
                    </a:lnTo>
                    <a:lnTo>
                      <a:pt x="176" y="354"/>
                    </a:lnTo>
                    <a:lnTo>
                      <a:pt x="194" y="352"/>
                    </a:lnTo>
                    <a:lnTo>
                      <a:pt x="210" y="350"/>
                    </a:lnTo>
                    <a:lnTo>
                      <a:pt x="228" y="346"/>
                    </a:lnTo>
                    <a:lnTo>
                      <a:pt x="244" y="340"/>
                    </a:lnTo>
                    <a:lnTo>
                      <a:pt x="258" y="332"/>
                    </a:lnTo>
                    <a:lnTo>
                      <a:pt x="274" y="324"/>
                    </a:lnTo>
                    <a:lnTo>
                      <a:pt x="286" y="314"/>
                    </a:lnTo>
                    <a:lnTo>
                      <a:pt x="300" y="304"/>
                    </a:lnTo>
                    <a:lnTo>
                      <a:pt x="310" y="292"/>
                    </a:lnTo>
                    <a:lnTo>
                      <a:pt x="320" y="278"/>
                    </a:lnTo>
                    <a:lnTo>
                      <a:pt x="330" y="264"/>
                    </a:lnTo>
                    <a:lnTo>
                      <a:pt x="336" y="248"/>
                    </a:lnTo>
                    <a:lnTo>
                      <a:pt x="344" y="232"/>
                    </a:lnTo>
                    <a:lnTo>
                      <a:pt x="348" y="216"/>
                    </a:lnTo>
                    <a:lnTo>
                      <a:pt x="350" y="200"/>
                    </a:lnTo>
                    <a:lnTo>
                      <a:pt x="352" y="182"/>
                    </a:lnTo>
                    <a:lnTo>
                      <a:pt x="176" y="182"/>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0" name="Freeform 47"/>
              <p:cNvSpPr>
                <a:spLocks/>
              </p:cNvSpPr>
              <p:nvPr/>
            </p:nvSpPr>
            <p:spPr bwMode="auto">
              <a:xfrm>
                <a:off x="11053763" y="4278313"/>
                <a:ext cx="279400" cy="285750"/>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1" name="Freeform 48"/>
              <p:cNvSpPr>
                <a:spLocks/>
              </p:cNvSpPr>
              <p:nvPr/>
            </p:nvSpPr>
            <p:spPr bwMode="auto">
              <a:xfrm>
                <a:off x="11053763" y="4278313"/>
                <a:ext cx="279400" cy="285750"/>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2" name="Rectangle 49"/>
              <p:cNvSpPr>
                <a:spLocks noChangeArrowheads="1"/>
              </p:cNvSpPr>
              <p:nvPr/>
            </p:nvSpPr>
            <p:spPr bwMode="auto">
              <a:xfrm>
                <a:off x="11326813" y="3900488"/>
                <a:ext cx="5397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3" name="Freeform 50"/>
              <p:cNvSpPr>
                <a:spLocks noEditPoints="1"/>
              </p:cNvSpPr>
              <p:nvPr/>
            </p:nvSpPr>
            <p:spPr bwMode="auto">
              <a:xfrm>
                <a:off x="9891713" y="3827463"/>
                <a:ext cx="1673225" cy="168275"/>
              </a:xfrm>
              <a:custGeom>
                <a:avLst/>
                <a:gdLst>
                  <a:gd name="T0" fmla="*/ 0 w 1054"/>
                  <a:gd name="T1" fmla="*/ 0 h 106"/>
                  <a:gd name="T2" fmla="*/ 0 w 1054"/>
                  <a:gd name="T3" fmla="*/ 106 h 106"/>
                  <a:gd name="T4" fmla="*/ 1054 w 1054"/>
                  <a:gd name="T5" fmla="*/ 106 h 106"/>
                  <a:gd name="T6" fmla="*/ 1054 w 1054"/>
                  <a:gd name="T7" fmla="*/ 0 h 106"/>
                  <a:gd name="T8" fmla="*/ 0 w 1054"/>
                  <a:gd name="T9" fmla="*/ 0 h 106"/>
                  <a:gd name="T10" fmla="*/ 860 w 1054"/>
                  <a:gd name="T11" fmla="*/ 88 h 106"/>
                  <a:gd name="T12" fmla="*/ 798 w 1054"/>
                  <a:gd name="T13" fmla="*/ 88 h 106"/>
                  <a:gd name="T14" fmla="*/ 798 w 1054"/>
                  <a:gd name="T15" fmla="*/ 72 h 106"/>
                  <a:gd name="T16" fmla="*/ 860 w 1054"/>
                  <a:gd name="T17" fmla="*/ 72 h 106"/>
                  <a:gd name="T18" fmla="*/ 860 w 1054"/>
                  <a:gd name="T19" fmla="*/ 88 h 106"/>
                  <a:gd name="T20" fmla="*/ 946 w 1054"/>
                  <a:gd name="T21" fmla="*/ 90 h 106"/>
                  <a:gd name="T22" fmla="*/ 890 w 1054"/>
                  <a:gd name="T23" fmla="*/ 90 h 106"/>
                  <a:gd name="T24" fmla="*/ 890 w 1054"/>
                  <a:gd name="T25" fmla="*/ 32 h 106"/>
                  <a:gd name="T26" fmla="*/ 946 w 1054"/>
                  <a:gd name="T27" fmla="*/ 32 h 106"/>
                  <a:gd name="T28" fmla="*/ 946 w 1054"/>
                  <a:gd name="T29" fmla="*/ 90 h 106"/>
                  <a:gd name="T30" fmla="*/ 1032 w 1054"/>
                  <a:gd name="T31" fmla="*/ 78 h 106"/>
                  <a:gd name="T32" fmla="*/ 1020 w 1054"/>
                  <a:gd name="T33" fmla="*/ 90 h 106"/>
                  <a:gd name="T34" fmla="*/ 1004 w 1054"/>
                  <a:gd name="T35" fmla="*/ 74 h 106"/>
                  <a:gd name="T36" fmla="*/ 988 w 1054"/>
                  <a:gd name="T37" fmla="*/ 90 h 106"/>
                  <a:gd name="T38" fmla="*/ 976 w 1054"/>
                  <a:gd name="T39" fmla="*/ 78 h 106"/>
                  <a:gd name="T40" fmla="*/ 992 w 1054"/>
                  <a:gd name="T41" fmla="*/ 62 h 106"/>
                  <a:gd name="T42" fmla="*/ 976 w 1054"/>
                  <a:gd name="T43" fmla="*/ 44 h 106"/>
                  <a:gd name="T44" fmla="*/ 988 w 1054"/>
                  <a:gd name="T45" fmla="*/ 32 h 106"/>
                  <a:gd name="T46" fmla="*/ 1004 w 1054"/>
                  <a:gd name="T47" fmla="*/ 48 h 106"/>
                  <a:gd name="T48" fmla="*/ 1020 w 1054"/>
                  <a:gd name="T49" fmla="*/ 32 h 106"/>
                  <a:gd name="T50" fmla="*/ 1032 w 1054"/>
                  <a:gd name="T51" fmla="*/ 44 h 106"/>
                  <a:gd name="T52" fmla="*/ 1016 w 1054"/>
                  <a:gd name="T53" fmla="*/ 62 h 106"/>
                  <a:gd name="T54" fmla="*/ 1032 w 1054"/>
                  <a:gd name="T55"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4" h="106">
                    <a:moveTo>
                      <a:pt x="0" y="0"/>
                    </a:moveTo>
                    <a:lnTo>
                      <a:pt x="0" y="106"/>
                    </a:lnTo>
                    <a:lnTo>
                      <a:pt x="1054" y="106"/>
                    </a:lnTo>
                    <a:lnTo>
                      <a:pt x="1054" y="0"/>
                    </a:lnTo>
                    <a:lnTo>
                      <a:pt x="0" y="0"/>
                    </a:lnTo>
                    <a:close/>
                    <a:moveTo>
                      <a:pt x="860" y="88"/>
                    </a:moveTo>
                    <a:lnTo>
                      <a:pt x="798" y="88"/>
                    </a:lnTo>
                    <a:lnTo>
                      <a:pt x="798" y="72"/>
                    </a:lnTo>
                    <a:lnTo>
                      <a:pt x="860" y="72"/>
                    </a:lnTo>
                    <a:lnTo>
                      <a:pt x="860" y="88"/>
                    </a:lnTo>
                    <a:close/>
                    <a:moveTo>
                      <a:pt x="946" y="90"/>
                    </a:moveTo>
                    <a:lnTo>
                      <a:pt x="890" y="90"/>
                    </a:lnTo>
                    <a:lnTo>
                      <a:pt x="890" y="32"/>
                    </a:lnTo>
                    <a:lnTo>
                      <a:pt x="946" y="32"/>
                    </a:lnTo>
                    <a:lnTo>
                      <a:pt x="946" y="90"/>
                    </a:lnTo>
                    <a:close/>
                    <a:moveTo>
                      <a:pt x="1032" y="78"/>
                    </a:moveTo>
                    <a:lnTo>
                      <a:pt x="1020" y="90"/>
                    </a:lnTo>
                    <a:lnTo>
                      <a:pt x="1004" y="74"/>
                    </a:lnTo>
                    <a:lnTo>
                      <a:pt x="988" y="90"/>
                    </a:lnTo>
                    <a:lnTo>
                      <a:pt x="976" y="78"/>
                    </a:lnTo>
                    <a:lnTo>
                      <a:pt x="992" y="62"/>
                    </a:lnTo>
                    <a:lnTo>
                      <a:pt x="976" y="44"/>
                    </a:lnTo>
                    <a:lnTo>
                      <a:pt x="988" y="32"/>
                    </a:lnTo>
                    <a:lnTo>
                      <a:pt x="1004" y="48"/>
                    </a:lnTo>
                    <a:lnTo>
                      <a:pt x="1020" y="32"/>
                    </a:lnTo>
                    <a:lnTo>
                      <a:pt x="1032" y="44"/>
                    </a:lnTo>
                    <a:lnTo>
                      <a:pt x="1016" y="62"/>
                    </a:lnTo>
                    <a:lnTo>
                      <a:pt x="103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4" name="Freeform 51"/>
              <p:cNvSpPr>
                <a:spLocks noEditPoints="1"/>
              </p:cNvSpPr>
              <p:nvPr/>
            </p:nvSpPr>
            <p:spPr bwMode="auto">
              <a:xfrm>
                <a:off x="9888538" y="4030663"/>
                <a:ext cx="1670050" cy="1066800"/>
              </a:xfrm>
              <a:custGeom>
                <a:avLst/>
                <a:gdLst>
                  <a:gd name="T0" fmla="*/ 0 w 1052"/>
                  <a:gd name="T1" fmla="*/ 0 h 672"/>
                  <a:gd name="T2" fmla="*/ 0 w 1052"/>
                  <a:gd name="T3" fmla="*/ 672 h 672"/>
                  <a:gd name="T4" fmla="*/ 1052 w 1052"/>
                  <a:gd name="T5" fmla="*/ 672 h 672"/>
                  <a:gd name="T6" fmla="*/ 1052 w 1052"/>
                  <a:gd name="T7" fmla="*/ 0 h 672"/>
                  <a:gd name="T8" fmla="*/ 0 w 1052"/>
                  <a:gd name="T9" fmla="*/ 0 h 672"/>
                  <a:gd name="T10" fmla="*/ 1000 w 1052"/>
                  <a:gd name="T11" fmla="*/ 620 h 672"/>
                  <a:gd name="T12" fmla="*/ 54 w 1052"/>
                  <a:gd name="T13" fmla="*/ 620 h 672"/>
                  <a:gd name="T14" fmla="*/ 54 w 1052"/>
                  <a:gd name="T15" fmla="*/ 52 h 672"/>
                  <a:gd name="T16" fmla="*/ 1000 w 1052"/>
                  <a:gd name="T17" fmla="*/ 52 h 672"/>
                  <a:gd name="T18" fmla="*/ 1000 w 1052"/>
                  <a:gd name="T19" fmla="*/ 6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672">
                    <a:moveTo>
                      <a:pt x="0" y="0"/>
                    </a:moveTo>
                    <a:lnTo>
                      <a:pt x="0" y="672"/>
                    </a:lnTo>
                    <a:lnTo>
                      <a:pt x="1052" y="672"/>
                    </a:lnTo>
                    <a:lnTo>
                      <a:pt x="1052" y="0"/>
                    </a:lnTo>
                    <a:lnTo>
                      <a:pt x="0" y="0"/>
                    </a:lnTo>
                    <a:close/>
                    <a:moveTo>
                      <a:pt x="1000" y="620"/>
                    </a:moveTo>
                    <a:lnTo>
                      <a:pt x="54" y="620"/>
                    </a:lnTo>
                    <a:lnTo>
                      <a:pt x="54" y="52"/>
                    </a:lnTo>
                    <a:lnTo>
                      <a:pt x="1000" y="52"/>
                    </a:lnTo>
                    <a:lnTo>
                      <a:pt x="1000" y="6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grpSp>
        <p:grpSp>
          <p:nvGrpSpPr>
            <p:cNvPr id="35" name="Group 34"/>
            <p:cNvGrpSpPr/>
            <p:nvPr/>
          </p:nvGrpSpPr>
          <p:grpSpPr>
            <a:xfrm>
              <a:off x="10538843" y="6591838"/>
              <a:ext cx="192794" cy="192794"/>
              <a:chOff x="-3781305" y="3065460"/>
              <a:chExt cx="1777999" cy="1777999"/>
            </a:xfrm>
            <a:grpFill/>
          </p:grpSpPr>
          <p:sp>
            <p:nvSpPr>
              <p:cNvPr id="36"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37" name="Freeform 8"/>
              <p:cNvSpPr>
                <a:spLocks/>
              </p:cNvSpPr>
              <p:nvPr/>
            </p:nvSpPr>
            <p:spPr bwMode="auto">
              <a:xfrm>
                <a:off x="-3346335" y="3611565"/>
                <a:ext cx="930275" cy="685800"/>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grpSp>
        <p:grpSp>
          <p:nvGrpSpPr>
            <p:cNvPr id="38" name="Group 37"/>
            <p:cNvGrpSpPr/>
            <p:nvPr/>
          </p:nvGrpSpPr>
          <p:grpSpPr>
            <a:xfrm>
              <a:off x="11380059" y="6591838"/>
              <a:ext cx="192794" cy="192794"/>
              <a:chOff x="-3781305" y="3065460"/>
              <a:chExt cx="1777999" cy="1777999"/>
            </a:xfrm>
            <a:grpFill/>
          </p:grpSpPr>
          <p:sp>
            <p:nvSpPr>
              <p:cNvPr id="39"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sp>
            <p:nvSpPr>
              <p:cNvPr id="40" name="Freeform 8"/>
              <p:cNvSpPr>
                <a:spLocks/>
              </p:cNvSpPr>
              <p:nvPr/>
            </p:nvSpPr>
            <p:spPr bwMode="auto">
              <a:xfrm>
                <a:off x="-3346335" y="3611565"/>
                <a:ext cx="930275" cy="685800"/>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10264">
                  <a:defRPr/>
                </a:pPr>
                <a:endParaRPr lang="en-US" sz="2200" dirty="0">
                  <a:solidFill>
                    <a:srgbClr val="000000"/>
                  </a:solidFill>
                  <a:ea typeface="MS PGothic" pitchFamily="34" charset="-128"/>
                </a:endParaRPr>
              </a:p>
            </p:txBody>
          </p:sp>
        </p:grpSp>
      </p:grpSp>
      <p:sp>
        <p:nvSpPr>
          <p:cNvPr id="52" name="Freeform 9"/>
          <p:cNvSpPr>
            <a:spLocks noEditPoints="1"/>
          </p:cNvSpPr>
          <p:nvPr/>
        </p:nvSpPr>
        <p:spPr bwMode="black">
          <a:xfrm>
            <a:off x="6688138" y="3616325"/>
            <a:ext cx="674687" cy="679450"/>
          </a:xfrm>
          <a:custGeom>
            <a:avLst/>
            <a:gdLst>
              <a:gd name="T0" fmla="*/ 2147483647 w 149"/>
              <a:gd name="T1" fmla="*/ 2147483647 h 149"/>
              <a:gd name="T2" fmla="*/ 2147483647 w 149"/>
              <a:gd name="T3" fmla="*/ 2147483647 h 149"/>
              <a:gd name="T4" fmla="*/ 2147483647 w 149"/>
              <a:gd name="T5" fmla="*/ 2147483647 h 149"/>
              <a:gd name="T6" fmla="*/ 2147483647 w 149"/>
              <a:gd name="T7" fmla="*/ 2147483647 h 149"/>
              <a:gd name="T8" fmla="*/ 2147483647 w 149"/>
              <a:gd name="T9" fmla="*/ 2147483647 h 149"/>
              <a:gd name="T10" fmla="*/ 2147483647 w 149"/>
              <a:gd name="T11" fmla="*/ 2147483647 h 149"/>
              <a:gd name="T12" fmla="*/ 2147483647 w 149"/>
              <a:gd name="T13" fmla="*/ 2147483647 h 149"/>
              <a:gd name="T14" fmla="*/ 2147483647 w 149"/>
              <a:gd name="T15" fmla="*/ 2147483647 h 149"/>
              <a:gd name="T16" fmla="*/ 2147483647 w 149"/>
              <a:gd name="T17" fmla="*/ 2147483647 h 149"/>
              <a:gd name="T18" fmla="*/ 2147483647 w 149"/>
              <a:gd name="T19" fmla="*/ 2147483647 h 149"/>
              <a:gd name="T20" fmla="*/ 2147483647 w 149"/>
              <a:gd name="T21" fmla="*/ 2147483647 h 149"/>
              <a:gd name="T22" fmla="*/ 2147483647 w 149"/>
              <a:gd name="T23" fmla="*/ 2147483647 h 149"/>
              <a:gd name="T24" fmla="*/ 2147483647 w 149"/>
              <a:gd name="T25" fmla="*/ 2147483647 h 149"/>
              <a:gd name="T26" fmla="*/ 2147483647 w 149"/>
              <a:gd name="T27" fmla="*/ 2147483647 h 149"/>
              <a:gd name="T28" fmla="*/ 2147483647 w 149"/>
              <a:gd name="T29" fmla="*/ 2147483647 h 149"/>
              <a:gd name="T30" fmla="*/ 2147483647 w 149"/>
              <a:gd name="T31" fmla="*/ 0 h 149"/>
              <a:gd name="T32" fmla="*/ 0 w 149"/>
              <a:gd name="T33" fmla="*/ 2147483647 h 149"/>
              <a:gd name="T34" fmla="*/ 2147483647 w 149"/>
              <a:gd name="T35" fmla="*/ 2147483647 h 149"/>
              <a:gd name="T36" fmla="*/ 2147483647 w 149"/>
              <a:gd name="T37" fmla="*/ 2147483647 h 149"/>
              <a:gd name="T38" fmla="*/ 2147483647 w 149"/>
              <a:gd name="T39" fmla="*/ 0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3269" tIns="46634" rIns="93269" bIns="46634"/>
          <a:lstStyle/>
          <a:p>
            <a:pPr defTabSz="931863" fontAlgn="base">
              <a:spcBef>
                <a:spcPct val="0"/>
              </a:spcBef>
              <a:spcAft>
                <a:spcPct val="0"/>
              </a:spcAft>
            </a:pPr>
            <a:endParaRPr lang="en-US" sz="2200" smtClean="0">
              <a:solidFill>
                <a:srgbClr val="000000"/>
              </a:solidFill>
              <a:ea typeface="MS PGothic" pitchFamily="34" charset="-128"/>
            </a:endParaRPr>
          </a:p>
        </p:txBody>
      </p:sp>
      <p:pic>
        <p:nvPicPr>
          <p:cNvPr id="154632" name="Picture 4" descr="Bing_Logo_General_White_RGB.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63988" y="3503613"/>
            <a:ext cx="16541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76225" y="2127250"/>
            <a:ext cx="7315200" cy="3657600"/>
            <a:chOff x="276225" y="2127250"/>
            <a:chExt cx="7315200" cy="3657600"/>
          </a:xfrm>
        </p:grpSpPr>
        <p:grpSp>
          <p:nvGrpSpPr>
            <p:cNvPr id="4" name="Group 3"/>
            <p:cNvGrpSpPr/>
            <p:nvPr/>
          </p:nvGrpSpPr>
          <p:grpSpPr>
            <a:xfrm>
              <a:off x="276225" y="2127250"/>
              <a:ext cx="7315200" cy="3657600"/>
              <a:chOff x="276225" y="2127250"/>
              <a:chExt cx="7315200" cy="3657600"/>
            </a:xfrm>
          </p:grpSpPr>
          <p:grpSp>
            <p:nvGrpSpPr>
              <p:cNvPr id="2" name="Group 1"/>
              <p:cNvGrpSpPr>
                <a:grpSpLocks/>
              </p:cNvGrpSpPr>
              <p:nvPr/>
            </p:nvGrpSpPr>
            <p:grpSpPr bwMode="auto">
              <a:xfrm>
                <a:off x="276225" y="2127250"/>
                <a:ext cx="7315200" cy="3657600"/>
                <a:chOff x="276225" y="2127250"/>
                <a:chExt cx="7315200" cy="3657600"/>
              </a:xfrm>
              <a:solidFill>
                <a:srgbClr val="216FC3"/>
              </a:solidFill>
            </p:grpSpPr>
            <p:sp>
              <p:nvSpPr>
                <p:cNvPr id="11" name="Rectangle 10"/>
                <p:cNvSpPr/>
                <p:nvPr/>
              </p:nvSpPr>
              <p:spPr>
                <a:xfrm>
                  <a:off x="276225" y="2127250"/>
                  <a:ext cx="7315200" cy="3657600"/>
                </a:xfrm>
                <a:prstGeom prst="rect">
                  <a:avLst/>
                </a:prstGeom>
                <a:solidFill>
                  <a:srgbClr val="0018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10264">
                    <a:defRPr/>
                  </a:pPr>
                  <a:endParaRPr lang="en-US" sz="2200" dirty="0">
                    <a:solidFill>
                      <a:srgbClr val="FFFFFF"/>
                    </a:solidFill>
                  </a:endParaRPr>
                </a:p>
              </p:txBody>
            </p:sp>
            <p:pic>
              <p:nvPicPr>
                <p:cNvPr id="182281" name="Picture 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93441" y="4627502"/>
                  <a:ext cx="2917748" cy="582624"/>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228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1125" y="4521289"/>
                  <a:ext cx="1502800" cy="707472"/>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228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7303" y="2545295"/>
                  <a:ext cx="2108546" cy="494768"/>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2284" name="Picture 8"/>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67210" y="2587080"/>
                  <a:ext cx="2552450" cy="485520"/>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53" name="Picture 5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74889" y="3678550"/>
                <a:ext cx="2302754" cy="379168"/>
              </a:xfrm>
              <a:prstGeom prst="rect">
                <a:avLst/>
              </a:prstGeom>
              <a:solidFill>
                <a:srgbClr val="00188F"/>
              </a:solidFill>
            </p:spPr>
          </p:pic>
        </p:grpSp>
        <p:pic>
          <p:nvPicPr>
            <p:cNvPr id="54" name="Picture 4" descr="Bing_Logo_General_White_RGB.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16388" y="3656013"/>
              <a:ext cx="16541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44095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7589838" y="2127250"/>
            <a:ext cx="3730625" cy="3656013"/>
            <a:chOff x="7589838" y="2127330"/>
            <a:chExt cx="3729952" cy="3655931"/>
          </a:xfrm>
        </p:grpSpPr>
        <p:sp>
          <p:nvSpPr>
            <p:cNvPr id="18" name="Rectangle 17"/>
            <p:cNvSpPr/>
            <p:nvPr/>
          </p:nvSpPr>
          <p:spPr>
            <a:xfrm>
              <a:off x="7589838" y="2127330"/>
              <a:ext cx="3669638" cy="3655931"/>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10264">
                <a:defRPr/>
              </a:pPr>
              <a:endParaRPr lang="en-US" sz="2200" dirty="0">
                <a:solidFill>
                  <a:srgbClr val="FFFFFF"/>
                </a:solidFill>
              </a:endParaRPr>
            </a:p>
          </p:txBody>
        </p:sp>
        <p:grpSp>
          <p:nvGrpSpPr>
            <p:cNvPr id="19" name="Group 3"/>
            <p:cNvGrpSpPr>
              <a:grpSpLocks/>
            </p:cNvGrpSpPr>
            <p:nvPr/>
          </p:nvGrpSpPr>
          <p:grpSpPr bwMode="auto">
            <a:xfrm>
              <a:off x="7693961" y="2179016"/>
              <a:ext cx="3625829" cy="3567734"/>
              <a:chOff x="7681261" y="2191716"/>
              <a:chExt cx="3625829" cy="3567734"/>
            </a:xfrm>
          </p:grpSpPr>
          <p:sp>
            <p:nvSpPr>
              <p:cNvPr id="21" name="TextBox 40"/>
              <p:cNvSpPr txBox="1">
                <a:spLocks noChangeArrowheads="1"/>
              </p:cNvSpPr>
              <p:nvPr/>
            </p:nvSpPr>
            <p:spPr bwMode="auto">
              <a:xfrm>
                <a:off x="7681261" y="2191716"/>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smtClean="0">
                    <a:solidFill>
                      <a:srgbClr val="FFFFFF"/>
                    </a:solidFill>
                    <a:latin typeface="Segoe UI Light" pitchFamily="34" charset="0"/>
                  </a:rPr>
                  <a:t>Windows Server</a:t>
                </a:r>
              </a:p>
            </p:txBody>
          </p:sp>
          <p:sp>
            <p:nvSpPr>
              <p:cNvPr id="22" name="TextBox 41"/>
              <p:cNvSpPr txBox="1">
                <a:spLocks noChangeArrowheads="1"/>
              </p:cNvSpPr>
              <p:nvPr/>
            </p:nvSpPr>
            <p:spPr bwMode="auto">
              <a:xfrm>
                <a:off x="7718177" y="5012579"/>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smtClean="0">
                    <a:solidFill>
                      <a:srgbClr val="FFFFFF"/>
                    </a:solidFill>
                    <a:latin typeface="Segoe UI Light" pitchFamily="34" charset="0"/>
                  </a:rPr>
                  <a:t>Windows Azure</a:t>
                </a:r>
              </a:p>
            </p:txBody>
          </p:sp>
          <p:sp>
            <p:nvSpPr>
              <p:cNvPr id="23" name="Freeform 5"/>
              <p:cNvSpPr>
                <a:spLocks/>
              </p:cNvSpPr>
              <p:nvPr/>
            </p:nvSpPr>
            <p:spPr bwMode="auto">
              <a:xfrm>
                <a:off x="8834930" y="3609387"/>
                <a:ext cx="1000112" cy="649587"/>
              </a:xfrm>
              <a:custGeom>
                <a:avLst/>
                <a:gdLst>
                  <a:gd name="T0" fmla="*/ 2147483647 w 3790"/>
                  <a:gd name="T1" fmla="*/ 2147483647 h 2332"/>
                  <a:gd name="T2" fmla="*/ 2147483647 w 3790"/>
                  <a:gd name="T3" fmla="*/ 2147483647 h 2332"/>
                  <a:gd name="T4" fmla="*/ 2147483647 w 3790"/>
                  <a:gd name="T5" fmla="*/ 2147483647 h 2332"/>
                  <a:gd name="T6" fmla="*/ 2147483647 w 3790"/>
                  <a:gd name="T7" fmla="*/ 2147483647 h 2332"/>
                  <a:gd name="T8" fmla="*/ 2147483647 w 3790"/>
                  <a:gd name="T9" fmla="*/ 2147483647 h 2332"/>
                  <a:gd name="T10" fmla="*/ 2147483647 w 3790"/>
                  <a:gd name="T11" fmla="*/ 2147483647 h 2332"/>
                  <a:gd name="T12" fmla="*/ 2147483647 w 3790"/>
                  <a:gd name="T13" fmla="*/ 2147483647 h 2332"/>
                  <a:gd name="T14" fmla="*/ 2147483647 w 3790"/>
                  <a:gd name="T15" fmla="*/ 2147483647 h 2332"/>
                  <a:gd name="T16" fmla="*/ 2147483647 w 3790"/>
                  <a:gd name="T17" fmla="*/ 2147483647 h 2332"/>
                  <a:gd name="T18" fmla="*/ 2147483647 w 3790"/>
                  <a:gd name="T19" fmla="*/ 2147483647 h 2332"/>
                  <a:gd name="T20" fmla="*/ 2147483647 w 3790"/>
                  <a:gd name="T21" fmla="*/ 2147483647 h 2332"/>
                  <a:gd name="T22" fmla="*/ 2147483647 w 3790"/>
                  <a:gd name="T23" fmla="*/ 2147483647 h 2332"/>
                  <a:gd name="T24" fmla="*/ 2147483647 w 3790"/>
                  <a:gd name="T25" fmla="*/ 2147483647 h 2332"/>
                  <a:gd name="T26" fmla="*/ 2147483647 w 3790"/>
                  <a:gd name="T27" fmla="*/ 2147483647 h 2332"/>
                  <a:gd name="T28" fmla="*/ 2147483647 w 3790"/>
                  <a:gd name="T29" fmla="*/ 2147483647 h 2332"/>
                  <a:gd name="T30" fmla="*/ 2147483647 w 3790"/>
                  <a:gd name="T31" fmla="*/ 2147483647 h 2332"/>
                  <a:gd name="T32" fmla="*/ 2147483647 w 3790"/>
                  <a:gd name="T33" fmla="*/ 2147483647 h 2332"/>
                  <a:gd name="T34" fmla="*/ 2147483647 w 3790"/>
                  <a:gd name="T35" fmla="*/ 2147483647 h 2332"/>
                  <a:gd name="T36" fmla="*/ 2147483647 w 3790"/>
                  <a:gd name="T37" fmla="*/ 2147483647 h 2332"/>
                  <a:gd name="T38" fmla="*/ 2147483647 w 3790"/>
                  <a:gd name="T39" fmla="*/ 2147483647 h 2332"/>
                  <a:gd name="T40" fmla="*/ 2147483647 w 3790"/>
                  <a:gd name="T41" fmla="*/ 2147483647 h 2332"/>
                  <a:gd name="T42" fmla="*/ 2147483647 w 3790"/>
                  <a:gd name="T43" fmla="*/ 2147483647 h 2332"/>
                  <a:gd name="T44" fmla="*/ 2147483647 w 3790"/>
                  <a:gd name="T45" fmla="*/ 2147483647 h 2332"/>
                  <a:gd name="T46" fmla="*/ 2147483647 w 3790"/>
                  <a:gd name="T47" fmla="*/ 2147483647 h 2332"/>
                  <a:gd name="T48" fmla="*/ 2147483647 w 3790"/>
                  <a:gd name="T49" fmla="*/ 2147483647 h 2332"/>
                  <a:gd name="T50" fmla="*/ 2147483647 w 3790"/>
                  <a:gd name="T51" fmla="*/ 2147483647 h 2332"/>
                  <a:gd name="T52" fmla="*/ 2147483647 w 3790"/>
                  <a:gd name="T53" fmla="*/ 2147483647 h 2332"/>
                  <a:gd name="T54" fmla="*/ 2147483647 w 3790"/>
                  <a:gd name="T55" fmla="*/ 2147483647 h 2332"/>
                  <a:gd name="T56" fmla="*/ 2147483647 w 3790"/>
                  <a:gd name="T57" fmla="*/ 2147483647 h 2332"/>
                  <a:gd name="T58" fmla="*/ 2147483647 w 3790"/>
                  <a:gd name="T59" fmla="*/ 2147483647 h 2332"/>
                  <a:gd name="T60" fmla="*/ 2147483647 w 3790"/>
                  <a:gd name="T61" fmla="*/ 2147483647 h 2332"/>
                  <a:gd name="T62" fmla="*/ 2147483647 w 3790"/>
                  <a:gd name="T63" fmla="*/ 2147483647 h 2332"/>
                  <a:gd name="T64" fmla="*/ 2147483647 w 3790"/>
                  <a:gd name="T65" fmla="*/ 2147483647 h 2332"/>
                  <a:gd name="T66" fmla="*/ 2147483647 w 3790"/>
                  <a:gd name="T67" fmla="*/ 2147483647 h 2332"/>
                  <a:gd name="T68" fmla="*/ 2147483647 w 3790"/>
                  <a:gd name="T69" fmla="*/ 2147483647 h 2332"/>
                  <a:gd name="T70" fmla="*/ 0 w 3790"/>
                  <a:gd name="T71" fmla="*/ 2147483647 h 2332"/>
                  <a:gd name="T72" fmla="*/ 2147483647 w 3790"/>
                  <a:gd name="T73" fmla="*/ 2147483647 h 2332"/>
                  <a:gd name="T74" fmla="*/ 2147483647 w 3790"/>
                  <a:gd name="T75" fmla="*/ 2147483647 h 2332"/>
                  <a:gd name="T76" fmla="*/ 2147483647 w 3790"/>
                  <a:gd name="T77" fmla="*/ 2147483647 h 2332"/>
                  <a:gd name="T78" fmla="*/ 2147483647 w 3790"/>
                  <a:gd name="T79" fmla="*/ 2147483647 h 2332"/>
                  <a:gd name="T80" fmla="*/ 2147483647 w 3790"/>
                  <a:gd name="T81" fmla="*/ 2147483647 h 2332"/>
                  <a:gd name="T82" fmla="*/ 2147483647 w 3790"/>
                  <a:gd name="T83" fmla="*/ 2147483647 h 2332"/>
                  <a:gd name="T84" fmla="*/ 2147483647 w 3790"/>
                  <a:gd name="T85" fmla="*/ 2147483647 h 2332"/>
                  <a:gd name="T86" fmla="*/ 2147483647 w 3790"/>
                  <a:gd name="T87" fmla="*/ 2147483647 h 2332"/>
                  <a:gd name="T88" fmla="*/ 2147483647 w 3790"/>
                  <a:gd name="T89" fmla="*/ 2147483647 h 2332"/>
                  <a:gd name="T90" fmla="*/ 2147483647 w 3790"/>
                  <a:gd name="T91" fmla="*/ 2147483647 h 2332"/>
                  <a:gd name="T92" fmla="*/ 2147483647 w 3790"/>
                  <a:gd name="T93" fmla="*/ 2147483647 h 2332"/>
                  <a:gd name="T94" fmla="*/ 2147483647 w 3790"/>
                  <a:gd name="T95" fmla="*/ 2147483647 h 2332"/>
                  <a:gd name="T96" fmla="*/ 2147483647 w 3790"/>
                  <a:gd name="T97" fmla="*/ 2147483647 h 2332"/>
                  <a:gd name="T98" fmla="*/ 2147483647 w 3790"/>
                  <a:gd name="T99" fmla="*/ 2147483647 h 2332"/>
                  <a:gd name="T100" fmla="*/ 2147483647 w 3790"/>
                  <a:gd name="T101" fmla="*/ 2147483647 h 23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86" y="944"/>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654" y="370"/>
                    </a:lnTo>
                    <a:lnTo>
                      <a:pt x="2608" y="374"/>
                    </a:lnTo>
                    <a:lnTo>
                      <a:pt x="2564" y="384"/>
                    </a:lnTo>
                    <a:lnTo>
                      <a:pt x="2522" y="396"/>
                    </a:lnTo>
                    <a:lnTo>
                      <a:pt x="2482" y="410"/>
                    </a:lnTo>
                    <a:lnTo>
                      <a:pt x="2442" y="428"/>
                    </a:lnTo>
                    <a:lnTo>
                      <a:pt x="2404" y="450"/>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1012"/>
                    </a:lnTo>
                    <a:lnTo>
                      <a:pt x="556" y="1046"/>
                    </a:lnTo>
                    <a:lnTo>
                      <a:pt x="556" y="1054"/>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1863" fontAlgn="base">
                  <a:spcBef>
                    <a:spcPct val="0"/>
                  </a:spcBef>
                  <a:spcAft>
                    <a:spcPct val="0"/>
                  </a:spcAft>
                </a:pPr>
                <a:endParaRPr lang="en-US" sz="2200" smtClean="0">
                  <a:solidFill>
                    <a:srgbClr val="000000"/>
                  </a:solidFill>
                  <a:ea typeface="MS PGothic" pitchFamily="34" charset="-128"/>
                </a:endParaRPr>
              </a:p>
            </p:txBody>
          </p:sp>
        </p:grpSp>
        <p:pic>
          <p:nvPicPr>
            <p:cNvPr id="20"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3414" y="3032237"/>
              <a:ext cx="1498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a:xfrm>
            <a:off x="274320" y="265113"/>
            <a:ext cx="11888787" cy="917575"/>
          </a:xfrm>
        </p:spPr>
        <p:txBody>
          <a:bodyPr/>
          <a:lstStyle/>
          <a:p>
            <a:pPr>
              <a:defRPr/>
            </a:pPr>
            <a:r>
              <a:rPr lang="en-US" sz="4800" dirty="0"/>
              <a:t>Bringing our </a:t>
            </a:r>
            <a:r>
              <a:rPr lang="en-US" sz="4800" dirty="0" smtClean="0"/>
              <a:t>learning </a:t>
            </a:r>
            <a:r>
              <a:rPr lang="en-US" sz="4800" dirty="0"/>
              <a:t>to your datacenter</a:t>
            </a:r>
            <a:endParaRPr sz="4800" dirty="0"/>
          </a:p>
        </p:txBody>
      </p:sp>
      <p:sp>
        <p:nvSpPr>
          <p:cNvPr id="4" name="Rectangle 3"/>
          <p:cNvSpPr/>
          <p:nvPr/>
        </p:nvSpPr>
        <p:spPr bwMode="auto">
          <a:xfrm>
            <a:off x="4324350" y="2143304"/>
            <a:ext cx="7315200" cy="3657600"/>
          </a:xfrm>
          <a:prstGeom prst="rect">
            <a:avLst/>
          </a:prstGeom>
          <a:solidFill>
            <a:srgbClr val="0072C6"/>
          </a:solidFill>
          <a:ln w="10795" cap="flat" cmpd="sng" algn="ctr">
            <a:noFill/>
            <a:prstDash val="solid"/>
            <a:headEnd type="none" w="med" len="med"/>
            <a:tailEnd type="none" w="med" len="med"/>
          </a:ln>
          <a:effectLst/>
        </p:spPr>
        <p:txBody>
          <a:bodyPr lIns="182841" tIns="146271" rIns="182841" bIns="146271"/>
          <a:lstStyle/>
          <a:p>
            <a:pPr algn="ctr" defTabSz="913926" fontAlgn="base">
              <a:lnSpc>
                <a:spcPct val="90000"/>
              </a:lnSpc>
              <a:spcBef>
                <a:spcPct val="0"/>
              </a:spcBef>
              <a:spcAft>
                <a:spcPct val="0"/>
              </a:spcAft>
              <a:defRPr/>
            </a:pPr>
            <a:endParaRPr lang="en-US" sz="2000" kern="0" spc="-50" dirty="0">
              <a:gradFill>
                <a:gsLst>
                  <a:gs pos="1250">
                    <a:srgbClr val="FFFFFF"/>
                  </a:gs>
                  <a:gs pos="10417">
                    <a:srgbClr val="FFFFFF"/>
                  </a:gs>
                </a:gsLst>
                <a:lin ang="5400000" scaled="0"/>
              </a:gradFill>
              <a:ea typeface="MS PGothic" pitchFamily="34" charset="-128"/>
            </a:endParaRPr>
          </a:p>
        </p:txBody>
      </p:sp>
      <p:sp>
        <p:nvSpPr>
          <p:cNvPr id="5" name="Rectangle 4"/>
          <p:cNvSpPr/>
          <p:nvPr/>
        </p:nvSpPr>
        <p:spPr bwMode="auto">
          <a:xfrm>
            <a:off x="4463402" y="2249645"/>
            <a:ext cx="3372725" cy="1645710"/>
          </a:xfrm>
          <a:prstGeom prst="rect">
            <a:avLst/>
          </a:prstGeom>
          <a:solidFill>
            <a:srgbClr val="03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1" tIns="146271" rIns="0" bIns="146271"/>
          <a:lstStyle/>
          <a:p>
            <a:pPr defTabSz="913926" fontAlgn="base">
              <a:lnSpc>
                <a:spcPct val="90000"/>
              </a:lnSpc>
              <a:spcBef>
                <a:spcPct val="0"/>
              </a:spcBef>
              <a:spcAft>
                <a:spcPct val="0"/>
              </a:spcAft>
              <a:defRPr/>
            </a:pPr>
            <a:r>
              <a:rPr lang="en-US" sz="2000" spc="-50" dirty="0">
                <a:gradFill>
                  <a:gsLst>
                    <a:gs pos="87611">
                      <a:srgbClr val="FFFFFF"/>
                    </a:gs>
                    <a:gs pos="54867">
                      <a:srgbClr val="FFFFFF"/>
                    </a:gs>
                  </a:gsLst>
                  <a:lin ang="5400000" scaled="0"/>
                </a:gradFill>
              </a:rPr>
              <a:t>High performance </a:t>
            </a:r>
            <a:br>
              <a:rPr lang="en-US" sz="2000" spc="-50" dirty="0">
                <a:gradFill>
                  <a:gsLst>
                    <a:gs pos="87611">
                      <a:srgbClr val="FFFFFF"/>
                    </a:gs>
                    <a:gs pos="54867">
                      <a:srgbClr val="FFFFFF"/>
                    </a:gs>
                  </a:gsLst>
                  <a:lin ang="5400000" scaled="0"/>
                </a:gradFill>
              </a:rPr>
            </a:br>
            <a:r>
              <a:rPr lang="en-US" sz="2000" spc="-50" dirty="0">
                <a:gradFill>
                  <a:gsLst>
                    <a:gs pos="87611">
                      <a:srgbClr val="FFFFFF"/>
                    </a:gs>
                    <a:gs pos="54867">
                      <a:srgbClr val="FFFFFF"/>
                    </a:gs>
                  </a:gsLst>
                  <a:lin ang="5400000" scaled="0"/>
                </a:gradFill>
              </a:rPr>
              <a:t>storage on industry-</a:t>
            </a:r>
            <a:br>
              <a:rPr lang="en-US" sz="2000" spc="-50" dirty="0">
                <a:gradFill>
                  <a:gsLst>
                    <a:gs pos="87611">
                      <a:srgbClr val="FFFFFF"/>
                    </a:gs>
                    <a:gs pos="54867">
                      <a:srgbClr val="FFFFFF"/>
                    </a:gs>
                  </a:gsLst>
                  <a:lin ang="5400000" scaled="0"/>
                </a:gradFill>
              </a:rPr>
            </a:br>
            <a:r>
              <a:rPr lang="en-US" sz="2000" spc="-50" dirty="0">
                <a:gradFill>
                  <a:gsLst>
                    <a:gs pos="87611">
                      <a:srgbClr val="FFFFFF"/>
                    </a:gs>
                    <a:gs pos="54867">
                      <a:srgbClr val="FFFFFF"/>
                    </a:gs>
                  </a:gsLst>
                  <a:lin ang="5400000" scaled="0"/>
                </a:gradFill>
              </a:rPr>
              <a:t>standard hardware</a:t>
            </a:r>
          </a:p>
        </p:txBody>
      </p:sp>
      <p:sp>
        <p:nvSpPr>
          <p:cNvPr id="6" name="Rectangle 5"/>
          <p:cNvSpPr/>
          <p:nvPr/>
        </p:nvSpPr>
        <p:spPr bwMode="auto">
          <a:xfrm>
            <a:off x="6755283" y="4031601"/>
            <a:ext cx="2404880" cy="1645710"/>
          </a:xfrm>
          <a:prstGeom prst="rect">
            <a:avLst/>
          </a:prstGeom>
          <a:solidFill>
            <a:srgbClr val="03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1" tIns="146271" rIns="182841" bIns="146271"/>
          <a:lstStyle/>
          <a:p>
            <a:pPr defTabSz="913926" fontAlgn="base">
              <a:lnSpc>
                <a:spcPct val="90000"/>
              </a:lnSpc>
              <a:spcBef>
                <a:spcPct val="0"/>
              </a:spcBef>
              <a:spcAft>
                <a:spcPct val="0"/>
              </a:spcAft>
              <a:defRPr/>
            </a:pPr>
            <a:r>
              <a:rPr lang="en-US" sz="2000" spc="-50" dirty="0">
                <a:gradFill>
                  <a:gsLst>
                    <a:gs pos="87611">
                      <a:srgbClr val="FFFFFF"/>
                    </a:gs>
                    <a:gs pos="54867">
                      <a:srgbClr val="FFFFFF"/>
                    </a:gs>
                  </a:gsLst>
                  <a:lin ang="5400000" scaled="0"/>
                </a:gradFill>
                <a:ea typeface="Segoe UI"/>
                <a:cs typeface="Segoe UI"/>
              </a:rPr>
              <a:t>Policy-based </a:t>
            </a:r>
            <a:r>
              <a:rPr lang="en-US" sz="2000" spc="-50" dirty="0">
                <a:gradFill>
                  <a:gsLst>
                    <a:gs pos="87611">
                      <a:srgbClr val="FFFFFF"/>
                    </a:gs>
                    <a:gs pos="54867">
                      <a:srgbClr val="FFFFFF"/>
                    </a:gs>
                  </a:gsLst>
                  <a:lin ang="5400000" scaled="0"/>
                </a:gradFill>
              </a:rPr>
              <a:t>automation</a:t>
            </a:r>
          </a:p>
        </p:txBody>
      </p:sp>
      <p:sp>
        <p:nvSpPr>
          <p:cNvPr id="7" name="Rectangle 6"/>
          <p:cNvSpPr/>
          <p:nvPr/>
        </p:nvSpPr>
        <p:spPr bwMode="auto">
          <a:xfrm>
            <a:off x="7978775" y="2249645"/>
            <a:ext cx="3511005" cy="1645710"/>
          </a:xfrm>
          <a:prstGeom prst="rect">
            <a:avLst/>
          </a:prstGeom>
          <a:solidFill>
            <a:srgbClr val="03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1" tIns="146271" rIns="182841" bIns="146271"/>
          <a:lstStyle/>
          <a:p>
            <a:pPr defTabSz="913926" fontAlgn="base">
              <a:lnSpc>
                <a:spcPct val="90000"/>
              </a:lnSpc>
              <a:spcBef>
                <a:spcPct val="0"/>
              </a:spcBef>
              <a:spcAft>
                <a:spcPct val="0"/>
              </a:spcAft>
              <a:defRPr/>
            </a:pPr>
            <a:r>
              <a:rPr lang="en-US" sz="2000" spc="-50" dirty="0">
                <a:gradFill>
                  <a:gsLst>
                    <a:gs pos="87611">
                      <a:srgbClr val="FFFFFF"/>
                    </a:gs>
                    <a:gs pos="54867">
                      <a:srgbClr val="FFFFFF"/>
                    </a:gs>
                  </a:gsLst>
                  <a:lin ang="5400000" scaled="0"/>
                </a:gradFill>
              </a:rPr>
              <a:t>Multi-tenant environments </a:t>
            </a:r>
            <a:br>
              <a:rPr lang="en-US" sz="2000" spc="-50" dirty="0">
                <a:gradFill>
                  <a:gsLst>
                    <a:gs pos="87611">
                      <a:srgbClr val="FFFFFF"/>
                    </a:gs>
                    <a:gs pos="54867">
                      <a:srgbClr val="FFFFFF"/>
                    </a:gs>
                  </a:gsLst>
                  <a:lin ang="5400000" scaled="0"/>
                </a:gradFill>
              </a:rPr>
            </a:br>
            <a:r>
              <a:rPr lang="en-US" sz="2000" spc="-50" dirty="0">
                <a:gradFill>
                  <a:gsLst>
                    <a:gs pos="87611">
                      <a:srgbClr val="FFFFFF"/>
                    </a:gs>
                    <a:gs pos="54867">
                      <a:srgbClr val="FFFFFF"/>
                    </a:gs>
                  </a:gsLst>
                  <a:lin ang="5400000" scaled="0"/>
                </a:gradFill>
              </a:rPr>
              <a:t>with isolation</a:t>
            </a:r>
            <a:endParaRPr lang="en-US" sz="2000" dirty="0">
              <a:gradFill>
                <a:gsLst>
                  <a:gs pos="87611">
                    <a:srgbClr val="FFFFFF"/>
                  </a:gs>
                  <a:gs pos="54867">
                    <a:srgbClr val="FFFFFF"/>
                  </a:gs>
                </a:gsLst>
                <a:lin ang="5400000" scaled="0"/>
              </a:gradFill>
            </a:endParaRPr>
          </a:p>
        </p:txBody>
      </p:sp>
      <p:sp>
        <p:nvSpPr>
          <p:cNvPr id="8" name="Rectangle 7"/>
          <p:cNvSpPr/>
          <p:nvPr/>
        </p:nvSpPr>
        <p:spPr bwMode="auto">
          <a:xfrm>
            <a:off x="9295269" y="4031601"/>
            <a:ext cx="2208891" cy="1645710"/>
          </a:xfrm>
          <a:prstGeom prst="rect">
            <a:avLst/>
          </a:prstGeom>
          <a:solidFill>
            <a:srgbClr val="03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1" tIns="146271" rIns="182841" bIns="146271"/>
          <a:lstStyle/>
          <a:p>
            <a:pPr defTabSz="913926" fontAlgn="base">
              <a:lnSpc>
                <a:spcPct val="90000"/>
              </a:lnSpc>
              <a:spcBef>
                <a:spcPct val="0"/>
              </a:spcBef>
              <a:spcAft>
                <a:spcPct val="0"/>
              </a:spcAft>
              <a:defRPr/>
            </a:pPr>
            <a:r>
              <a:rPr lang="en-US" sz="2000" spc="-50" dirty="0">
                <a:gradFill>
                  <a:gsLst>
                    <a:gs pos="87611">
                      <a:srgbClr val="FFFFFF"/>
                    </a:gs>
                    <a:gs pos="54867">
                      <a:srgbClr val="FFFFFF"/>
                    </a:gs>
                  </a:gsLst>
                  <a:lin ang="5400000" scaled="0"/>
                </a:gradFill>
              </a:rPr>
              <a:t>Application </a:t>
            </a:r>
            <a:br>
              <a:rPr lang="en-US" sz="2000" spc="-50" dirty="0">
                <a:gradFill>
                  <a:gsLst>
                    <a:gs pos="87611">
                      <a:srgbClr val="FFFFFF"/>
                    </a:gs>
                    <a:gs pos="54867">
                      <a:srgbClr val="FFFFFF"/>
                    </a:gs>
                  </a:gsLst>
                  <a:lin ang="5400000" scaled="0"/>
                </a:gradFill>
              </a:rPr>
            </a:br>
            <a:r>
              <a:rPr lang="en-US" sz="2000" spc="-50" dirty="0">
                <a:gradFill>
                  <a:gsLst>
                    <a:gs pos="87611">
                      <a:srgbClr val="FFFFFF"/>
                    </a:gs>
                    <a:gs pos="54867">
                      <a:srgbClr val="FFFFFF"/>
                    </a:gs>
                  </a:gsLst>
                  <a:lin ang="5400000" scaled="0"/>
                </a:gradFill>
              </a:rPr>
              <a:t>elasticity</a:t>
            </a:r>
          </a:p>
        </p:txBody>
      </p:sp>
      <p:sp>
        <p:nvSpPr>
          <p:cNvPr id="9" name="Rectangle 8"/>
          <p:cNvSpPr/>
          <p:nvPr/>
        </p:nvSpPr>
        <p:spPr bwMode="auto">
          <a:xfrm>
            <a:off x="4463404" y="4033838"/>
            <a:ext cx="2143262" cy="1641248"/>
          </a:xfrm>
          <a:prstGeom prst="rect">
            <a:avLst/>
          </a:prstGeom>
          <a:solidFill>
            <a:srgbClr val="03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1" tIns="146271" rIns="91433" bIns="146271"/>
          <a:lstStyle/>
          <a:p>
            <a:pPr defTabSz="913926" fontAlgn="base">
              <a:lnSpc>
                <a:spcPct val="90000"/>
              </a:lnSpc>
              <a:spcBef>
                <a:spcPct val="0"/>
              </a:spcBef>
              <a:spcAft>
                <a:spcPct val="0"/>
              </a:spcAft>
              <a:defRPr/>
            </a:pPr>
            <a:r>
              <a:rPr lang="en-US" sz="2000" spc="-50" dirty="0">
                <a:gradFill>
                  <a:gsLst>
                    <a:gs pos="87611">
                      <a:srgbClr val="FFFFFF"/>
                    </a:gs>
                    <a:gs pos="54867">
                      <a:srgbClr val="FFFFFF"/>
                    </a:gs>
                  </a:gsLst>
                  <a:lin ang="5400000" scaled="0"/>
                </a:gradFill>
              </a:rPr>
              <a:t>Software-defined networking </a:t>
            </a:r>
          </a:p>
          <a:p>
            <a:pPr defTabSz="913926" fontAlgn="base">
              <a:lnSpc>
                <a:spcPct val="90000"/>
              </a:lnSpc>
              <a:spcBef>
                <a:spcPts val="400"/>
              </a:spcBef>
              <a:spcAft>
                <a:spcPct val="0"/>
              </a:spcAft>
              <a:defRPr/>
            </a:pPr>
            <a:endParaRPr lang="en-US" sz="1200" dirty="0">
              <a:gradFill>
                <a:gsLst>
                  <a:gs pos="87611">
                    <a:srgbClr val="FFFFFF"/>
                  </a:gs>
                  <a:gs pos="54867">
                    <a:srgbClr val="FFFFFF"/>
                  </a:gs>
                </a:gsLst>
                <a:lin ang="5400000" scaled="0"/>
              </a:gradFill>
            </a:endParaRPr>
          </a:p>
        </p:txBody>
      </p:sp>
      <p:grpSp>
        <p:nvGrpSpPr>
          <p:cNvPr id="10" name="Group 9"/>
          <p:cNvGrpSpPr>
            <a:grpSpLocks/>
          </p:cNvGrpSpPr>
          <p:nvPr/>
        </p:nvGrpSpPr>
        <p:grpSpPr bwMode="auto">
          <a:xfrm>
            <a:off x="654050" y="2132013"/>
            <a:ext cx="3730625" cy="3656012"/>
            <a:chOff x="7589838" y="2127330"/>
            <a:chExt cx="3729952" cy="3655931"/>
          </a:xfrm>
        </p:grpSpPr>
        <p:sp>
          <p:nvSpPr>
            <p:cNvPr id="11" name="Rectangle 10"/>
            <p:cNvSpPr/>
            <p:nvPr/>
          </p:nvSpPr>
          <p:spPr>
            <a:xfrm>
              <a:off x="7589838" y="2127330"/>
              <a:ext cx="3669638" cy="3655931"/>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10264">
                <a:defRPr/>
              </a:pPr>
              <a:endParaRPr lang="en-US" sz="2200" dirty="0">
                <a:solidFill>
                  <a:srgbClr val="FFFFFF"/>
                </a:solidFill>
              </a:endParaRPr>
            </a:p>
          </p:txBody>
        </p:sp>
        <p:grpSp>
          <p:nvGrpSpPr>
            <p:cNvPr id="155660" name="Group 11"/>
            <p:cNvGrpSpPr>
              <a:grpSpLocks/>
            </p:cNvGrpSpPr>
            <p:nvPr/>
          </p:nvGrpSpPr>
          <p:grpSpPr bwMode="auto">
            <a:xfrm>
              <a:off x="7693961" y="2179016"/>
              <a:ext cx="3625829" cy="3567734"/>
              <a:chOff x="7681261" y="2191716"/>
              <a:chExt cx="3625829" cy="3567734"/>
            </a:xfrm>
          </p:grpSpPr>
          <p:sp>
            <p:nvSpPr>
              <p:cNvPr id="155662" name="TextBox 13"/>
              <p:cNvSpPr txBox="1">
                <a:spLocks noChangeArrowheads="1"/>
              </p:cNvSpPr>
              <p:nvPr/>
            </p:nvSpPr>
            <p:spPr bwMode="auto">
              <a:xfrm>
                <a:off x="7681261" y="2191716"/>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smtClean="0">
                    <a:solidFill>
                      <a:srgbClr val="FFFFFF"/>
                    </a:solidFill>
                    <a:latin typeface="Segoe UI Light" pitchFamily="34" charset="0"/>
                  </a:rPr>
                  <a:t>Windows Server</a:t>
                </a:r>
              </a:p>
            </p:txBody>
          </p:sp>
          <p:sp>
            <p:nvSpPr>
              <p:cNvPr id="155663" name="TextBox 14"/>
              <p:cNvSpPr txBox="1">
                <a:spLocks noChangeArrowheads="1"/>
              </p:cNvSpPr>
              <p:nvPr/>
            </p:nvSpPr>
            <p:spPr bwMode="auto">
              <a:xfrm>
                <a:off x="7718177" y="5012579"/>
                <a:ext cx="3588913" cy="7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46304" rIns="182880" bIns="146304">
                <a:spAutoFit/>
              </a:bodyPr>
              <a:lstStyle>
                <a:lvl1pPr eaLnBrk="0" hangingPunct="0">
                  <a:defRPr>
                    <a:solidFill>
                      <a:schemeClr val="tx1"/>
                    </a:solidFill>
                    <a:latin typeface="Segoe UI" pitchFamily="34" charset="0"/>
                    <a:ea typeface="MS PGothic" pitchFamily="34" charset="-128"/>
                  </a:defRPr>
                </a:lvl1pPr>
                <a:lvl2pPr marL="742950" indent="-285750" eaLnBrk="0" hangingPunct="0">
                  <a:defRPr>
                    <a:solidFill>
                      <a:schemeClr val="tx1"/>
                    </a:solidFill>
                    <a:latin typeface="Segoe UI" pitchFamily="34" charset="0"/>
                    <a:ea typeface="MS PGothic" pitchFamily="34" charset="-128"/>
                  </a:defRPr>
                </a:lvl2pPr>
                <a:lvl3pPr marL="1143000" indent="-228600" eaLnBrk="0" hangingPunct="0">
                  <a:defRPr>
                    <a:solidFill>
                      <a:schemeClr val="tx1"/>
                    </a:solidFill>
                    <a:latin typeface="Segoe UI" pitchFamily="34" charset="0"/>
                    <a:ea typeface="MS PGothic" pitchFamily="34" charset="-128"/>
                  </a:defRPr>
                </a:lvl3pPr>
                <a:lvl4pPr marL="1600200" indent="-228600" eaLnBrk="0" hangingPunct="0">
                  <a:defRPr>
                    <a:solidFill>
                      <a:schemeClr val="tx1"/>
                    </a:solidFill>
                    <a:latin typeface="Segoe UI" pitchFamily="34" charset="0"/>
                    <a:ea typeface="MS PGothic" pitchFamily="34" charset="-128"/>
                  </a:defRPr>
                </a:lvl4pPr>
                <a:lvl5pPr marL="2057400" indent="-228600" eaLnBrk="0" hangingPunct="0">
                  <a:defRPr>
                    <a:solidFill>
                      <a:schemeClr val="tx1"/>
                    </a:solidFill>
                    <a:latin typeface="Segoe UI"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Segoe UI" pitchFamily="34" charset="0"/>
                    <a:ea typeface="MS PGothic" pitchFamily="34" charset="-128"/>
                  </a:defRPr>
                </a:lvl9pPr>
              </a:lstStyle>
              <a:p>
                <a:pPr defTabSz="931863" eaLnBrk="1" fontAlgn="base" hangingPunct="1">
                  <a:lnSpc>
                    <a:spcPct val="90000"/>
                  </a:lnSpc>
                  <a:spcBef>
                    <a:spcPct val="0"/>
                  </a:spcBef>
                  <a:spcAft>
                    <a:spcPts val="600"/>
                  </a:spcAft>
                </a:pPr>
                <a:r>
                  <a:rPr lang="en-US" sz="3200" dirty="0" smtClean="0">
                    <a:solidFill>
                      <a:srgbClr val="FFFFFF"/>
                    </a:solidFill>
                    <a:latin typeface="Segoe UI Light" pitchFamily="34" charset="0"/>
                  </a:rPr>
                  <a:t>Microsoft Azure</a:t>
                </a:r>
              </a:p>
            </p:txBody>
          </p:sp>
          <p:sp>
            <p:nvSpPr>
              <p:cNvPr id="155664" name="Freeform 5"/>
              <p:cNvSpPr>
                <a:spLocks/>
              </p:cNvSpPr>
              <p:nvPr/>
            </p:nvSpPr>
            <p:spPr bwMode="auto">
              <a:xfrm>
                <a:off x="8834930" y="3609387"/>
                <a:ext cx="1000112" cy="649587"/>
              </a:xfrm>
              <a:custGeom>
                <a:avLst/>
                <a:gdLst>
                  <a:gd name="T0" fmla="*/ 2147483647 w 3790"/>
                  <a:gd name="T1" fmla="*/ 2147483647 h 2332"/>
                  <a:gd name="T2" fmla="*/ 2147483647 w 3790"/>
                  <a:gd name="T3" fmla="*/ 2147483647 h 2332"/>
                  <a:gd name="T4" fmla="*/ 2147483647 w 3790"/>
                  <a:gd name="T5" fmla="*/ 2147483647 h 2332"/>
                  <a:gd name="T6" fmla="*/ 2147483647 w 3790"/>
                  <a:gd name="T7" fmla="*/ 2147483647 h 2332"/>
                  <a:gd name="T8" fmla="*/ 2147483647 w 3790"/>
                  <a:gd name="T9" fmla="*/ 2147483647 h 2332"/>
                  <a:gd name="T10" fmla="*/ 2147483647 w 3790"/>
                  <a:gd name="T11" fmla="*/ 2147483647 h 2332"/>
                  <a:gd name="T12" fmla="*/ 2147483647 w 3790"/>
                  <a:gd name="T13" fmla="*/ 2147483647 h 2332"/>
                  <a:gd name="T14" fmla="*/ 2147483647 w 3790"/>
                  <a:gd name="T15" fmla="*/ 2147483647 h 2332"/>
                  <a:gd name="T16" fmla="*/ 2147483647 w 3790"/>
                  <a:gd name="T17" fmla="*/ 2147483647 h 2332"/>
                  <a:gd name="T18" fmla="*/ 2147483647 w 3790"/>
                  <a:gd name="T19" fmla="*/ 2147483647 h 2332"/>
                  <a:gd name="T20" fmla="*/ 2147483647 w 3790"/>
                  <a:gd name="T21" fmla="*/ 2147483647 h 2332"/>
                  <a:gd name="T22" fmla="*/ 2147483647 w 3790"/>
                  <a:gd name="T23" fmla="*/ 2147483647 h 2332"/>
                  <a:gd name="T24" fmla="*/ 2147483647 w 3790"/>
                  <a:gd name="T25" fmla="*/ 2147483647 h 2332"/>
                  <a:gd name="T26" fmla="*/ 2147483647 w 3790"/>
                  <a:gd name="T27" fmla="*/ 2147483647 h 2332"/>
                  <a:gd name="T28" fmla="*/ 2147483647 w 3790"/>
                  <a:gd name="T29" fmla="*/ 2147483647 h 2332"/>
                  <a:gd name="T30" fmla="*/ 2147483647 w 3790"/>
                  <a:gd name="T31" fmla="*/ 2147483647 h 2332"/>
                  <a:gd name="T32" fmla="*/ 2147483647 w 3790"/>
                  <a:gd name="T33" fmla="*/ 2147483647 h 2332"/>
                  <a:gd name="T34" fmla="*/ 2147483647 w 3790"/>
                  <a:gd name="T35" fmla="*/ 2147483647 h 2332"/>
                  <a:gd name="T36" fmla="*/ 2147483647 w 3790"/>
                  <a:gd name="T37" fmla="*/ 2147483647 h 2332"/>
                  <a:gd name="T38" fmla="*/ 2147483647 w 3790"/>
                  <a:gd name="T39" fmla="*/ 2147483647 h 2332"/>
                  <a:gd name="T40" fmla="*/ 2147483647 w 3790"/>
                  <a:gd name="T41" fmla="*/ 2147483647 h 2332"/>
                  <a:gd name="T42" fmla="*/ 2147483647 w 3790"/>
                  <a:gd name="T43" fmla="*/ 2147483647 h 2332"/>
                  <a:gd name="T44" fmla="*/ 2147483647 w 3790"/>
                  <a:gd name="T45" fmla="*/ 2147483647 h 2332"/>
                  <a:gd name="T46" fmla="*/ 2147483647 w 3790"/>
                  <a:gd name="T47" fmla="*/ 2147483647 h 2332"/>
                  <a:gd name="T48" fmla="*/ 2147483647 w 3790"/>
                  <a:gd name="T49" fmla="*/ 2147483647 h 2332"/>
                  <a:gd name="T50" fmla="*/ 2147483647 w 3790"/>
                  <a:gd name="T51" fmla="*/ 2147483647 h 2332"/>
                  <a:gd name="T52" fmla="*/ 2147483647 w 3790"/>
                  <a:gd name="T53" fmla="*/ 2147483647 h 2332"/>
                  <a:gd name="T54" fmla="*/ 2147483647 w 3790"/>
                  <a:gd name="T55" fmla="*/ 2147483647 h 2332"/>
                  <a:gd name="T56" fmla="*/ 2147483647 w 3790"/>
                  <a:gd name="T57" fmla="*/ 2147483647 h 2332"/>
                  <a:gd name="T58" fmla="*/ 2147483647 w 3790"/>
                  <a:gd name="T59" fmla="*/ 2147483647 h 2332"/>
                  <a:gd name="T60" fmla="*/ 2147483647 w 3790"/>
                  <a:gd name="T61" fmla="*/ 2147483647 h 2332"/>
                  <a:gd name="T62" fmla="*/ 2147483647 w 3790"/>
                  <a:gd name="T63" fmla="*/ 2147483647 h 2332"/>
                  <a:gd name="T64" fmla="*/ 2147483647 w 3790"/>
                  <a:gd name="T65" fmla="*/ 2147483647 h 2332"/>
                  <a:gd name="T66" fmla="*/ 2147483647 w 3790"/>
                  <a:gd name="T67" fmla="*/ 2147483647 h 2332"/>
                  <a:gd name="T68" fmla="*/ 2147483647 w 3790"/>
                  <a:gd name="T69" fmla="*/ 2147483647 h 2332"/>
                  <a:gd name="T70" fmla="*/ 0 w 3790"/>
                  <a:gd name="T71" fmla="*/ 2147483647 h 2332"/>
                  <a:gd name="T72" fmla="*/ 2147483647 w 3790"/>
                  <a:gd name="T73" fmla="*/ 2147483647 h 2332"/>
                  <a:gd name="T74" fmla="*/ 2147483647 w 3790"/>
                  <a:gd name="T75" fmla="*/ 2147483647 h 2332"/>
                  <a:gd name="T76" fmla="*/ 2147483647 w 3790"/>
                  <a:gd name="T77" fmla="*/ 2147483647 h 2332"/>
                  <a:gd name="T78" fmla="*/ 2147483647 w 3790"/>
                  <a:gd name="T79" fmla="*/ 2147483647 h 2332"/>
                  <a:gd name="T80" fmla="*/ 2147483647 w 3790"/>
                  <a:gd name="T81" fmla="*/ 2147483647 h 2332"/>
                  <a:gd name="T82" fmla="*/ 2147483647 w 3790"/>
                  <a:gd name="T83" fmla="*/ 2147483647 h 2332"/>
                  <a:gd name="T84" fmla="*/ 2147483647 w 3790"/>
                  <a:gd name="T85" fmla="*/ 2147483647 h 2332"/>
                  <a:gd name="T86" fmla="*/ 2147483647 w 3790"/>
                  <a:gd name="T87" fmla="*/ 2147483647 h 2332"/>
                  <a:gd name="T88" fmla="*/ 2147483647 w 3790"/>
                  <a:gd name="T89" fmla="*/ 2147483647 h 2332"/>
                  <a:gd name="T90" fmla="*/ 2147483647 w 3790"/>
                  <a:gd name="T91" fmla="*/ 2147483647 h 2332"/>
                  <a:gd name="T92" fmla="*/ 2147483647 w 3790"/>
                  <a:gd name="T93" fmla="*/ 2147483647 h 2332"/>
                  <a:gd name="T94" fmla="*/ 2147483647 w 3790"/>
                  <a:gd name="T95" fmla="*/ 2147483647 h 2332"/>
                  <a:gd name="T96" fmla="*/ 2147483647 w 3790"/>
                  <a:gd name="T97" fmla="*/ 2147483647 h 2332"/>
                  <a:gd name="T98" fmla="*/ 2147483647 w 3790"/>
                  <a:gd name="T99" fmla="*/ 2147483647 h 2332"/>
                  <a:gd name="T100" fmla="*/ 2147483647 w 3790"/>
                  <a:gd name="T101" fmla="*/ 2147483647 h 23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86" y="944"/>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654" y="370"/>
                    </a:lnTo>
                    <a:lnTo>
                      <a:pt x="2608" y="374"/>
                    </a:lnTo>
                    <a:lnTo>
                      <a:pt x="2564" y="384"/>
                    </a:lnTo>
                    <a:lnTo>
                      <a:pt x="2522" y="396"/>
                    </a:lnTo>
                    <a:lnTo>
                      <a:pt x="2482" y="410"/>
                    </a:lnTo>
                    <a:lnTo>
                      <a:pt x="2442" y="428"/>
                    </a:lnTo>
                    <a:lnTo>
                      <a:pt x="2404" y="450"/>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1012"/>
                    </a:lnTo>
                    <a:lnTo>
                      <a:pt x="556" y="1046"/>
                    </a:lnTo>
                    <a:lnTo>
                      <a:pt x="556" y="1054"/>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1863" fontAlgn="base">
                  <a:spcBef>
                    <a:spcPct val="0"/>
                  </a:spcBef>
                  <a:spcAft>
                    <a:spcPct val="0"/>
                  </a:spcAft>
                </a:pPr>
                <a:endParaRPr lang="en-US" sz="2200" smtClean="0">
                  <a:solidFill>
                    <a:srgbClr val="000000"/>
                  </a:solidFill>
                  <a:ea typeface="MS PGothic" pitchFamily="34" charset="-128"/>
                </a:endParaRPr>
              </a:p>
            </p:txBody>
          </p:sp>
        </p:grpSp>
        <p:pic>
          <p:nvPicPr>
            <p:cNvPr id="15566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3414" y="3032237"/>
              <a:ext cx="1498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658" name="Rectangle 32"/>
          <p:cNvSpPr>
            <a:spLocks noChangeArrowheads="1"/>
          </p:cNvSpPr>
          <p:nvPr/>
        </p:nvSpPr>
        <p:spPr bwMode="auto">
          <a:xfrm>
            <a:off x="6496050" y="6000750"/>
            <a:ext cx="508466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31863" fontAlgn="base">
              <a:lnSpc>
                <a:spcPct val="90000"/>
              </a:lnSpc>
              <a:spcBef>
                <a:spcPct val="0"/>
              </a:spcBef>
              <a:spcAft>
                <a:spcPct val="0"/>
              </a:spcAft>
            </a:pPr>
            <a:r>
              <a:rPr lang="en-US" sz="4800" dirty="0" smtClean="0">
                <a:solidFill>
                  <a:srgbClr val="FFFFFF"/>
                </a:solidFill>
                <a:latin typeface="Segoe UI Light" pitchFamily="34" charset="0"/>
                <a:ea typeface="MS PGothic" pitchFamily="34" charset="-128"/>
                <a:cs typeface="Segoe UI" pitchFamily="34" charset="0"/>
              </a:rPr>
              <a:t>and many others….</a:t>
            </a:r>
          </a:p>
        </p:txBody>
      </p:sp>
    </p:spTree>
    <p:extLst>
      <p:ext uri="{BB962C8B-B14F-4D97-AF65-F5344CB8AC3E}">
        <p14:creationId xmlns:p14="http://schemas.microsoft.com/office/powerpoint/2010/main" val="1568315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4.27878E-6 4.5892E-6 L -0.55732 0.00113 " pathEditMode="relative" rAng="0" ptsTypes="AA">
                                      <p:cBhvr>
                                        <p:cTn id="6" dur="2000" fill="hold"/>
                                        <p:tgtEl>
                                          <p:spTgt spid="17"/>
                                        </p:tgtEl>
                                        <p:attrNameLst>
                                          <p:attrName>ppt_x</p:attrName>
                                          <p:attrName>ppt_y</p:attrName>
                                        </p:attrNameLst>
                                      </p:cBhvr>
                                      <p:rCtr x="-27866" y="4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2" decel="100000" fill="hold" nodeType="withEffect">
                                  <p:stCondLst>
                                    <p:cond delay="1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600" fill="hold"/>
                                        <p:tgtEl>
                                          <p:spTgt spid="5"/>
                                        </p:tgtEl>
                                        <p:attrNameLst>
                                          <p:attrName>ppt_x</p:attrName>
                                        </p:attrNameLst>
                                      </p:cBhvr>
                                      <p:tavLst>
                                        <p:tav tm="0">
                                          <p:val>
                                            <p:strVal val="1+#ppt_w/2"/>
                                          </p:val>
                                        </p:tav>
                                        <p:tav tm="100000">
                                          <p:val>
                                            <p:strVal val="#ppt_x"/>
                                          </p:val>
                                        </p:tav>
                                      </p:tavLst>
                                    </p:anim>
                                    <p:anim calcmode="lin" valueType="num">
                                      <p:cBhvr additive="base">
                                        <p:cTn id="14" dur="6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600" fill="hold"/>
                                        <p:tgtEl>
                                          <p:spTgt spid="9"/>
                                        </p:tgtEl>
                                        <p:attrNameLst>
                                          <p:attrName>ppt_x</p:attrName>
                                        </p:attrNameLst>
                                      </p:cBhvr>
                                      <p:tavLst>
                                        <p:tav tm="0">
                                          <p:val>
                                            <p:strVal val="1+#ppt_w/2"/>
                                          </p:val>
                                        </p:tav>
                                        <p:tav tm="100000">
                                          <p:val>
                                            <p:strVal val="#ppt_x"/>
                                          </p:val>
                                        </p:tav>
                                      </p:tavLst>
                                    </p:anim>
                                    <p:anim calcmode="lin" valueType="num">
                                      <p:cBhvr additive="base">
                                        <p:cTn id="18" dur="6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3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600" fill="hold"/>
                                        <p:tgtEl>
                                          <p:spTgt spid="7"/>
                                        </p:tgtEl>
                                        <p:attrNameLst>
                                          <p:attrName>ppt_x</p:attrName>
                                        </p:attrNameLst>
                                      </p:cBhvr>
                                      <p:tavLst>
                                        <p:tav tm="0">
                                          <p:val>
                                            <p:strVal val="1+#ppt_w/2"/>
                                          </p:val>
                                        </p:tav>
                                        <p:tav tm="100000">
                                          <p:val>
                                            <p:strVal val="#ppt_x"/>
                                          </p:val>
                                        </p:tav>
                                      </p:tavLst>
                                    </p:anim>
                                    <p:anim calcmode="lin" valueType="num">
                                      <p:cBhvr additive="base">
                                        <p:cTn id="22" dur="6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600" fill="hold"/>
                                        <p:tgtEl>
                                          <p:spTgt spid="6"/>
                                        </p:tgtEl>
                                        <p:attrNameLst>
                                          <p:attrName>ppt_x</p:attrName>
                                        </p:attrNameLst>
                                      </p:cBhvr>
                                      <p:tavLst>
                                        <p:tav tm="0">
                                          <p:val>
                                            <p:strVal val="1+#ppt_w/2"/>
                                          </p:val>
                                        </p:tav>
                                        <p:tav tm="100000">
                                          <p:val>
                                            <p:strVal val="#ppt_x"/>
                                          </p:val>
                                        </p:tav>
                                      </p:tavLst>
                                    </p:anim>
                                    <p:anim calcmode="lin" valueType="num">
                                      <p:cBhvr additive="base">
                                        <p:cTn id="26" dur="6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600" fill="hold"/>
                                        <p:tgtEl>
                                          <p:spTgt spid="8"/>
                                        </p:tgtEl>
                                        <p:attrNameLst>
                                          <p:attrName>ppt_x</p:attrName>
                                        </p:attrNameLst>
                                      </p:cBhvr>
                                      <p:tavLst>
                                        <p:tav tm="0">
                                          <p:val>
                                            <p:strVal val="1+#ppt_w/2"/>
                                          </p:val>
                                        </p:tav>
                                        <p:tav tm="100000">
                                          <p:val>
                                            <p:strVal val="#ppt_x"/>
                                          </p:val>
                                        </p:tav>
                                      </p:tavLst>
                                    </p:anim>
                                    <p:anim calcmode="lin" valueType="num">
                                      <p:cBhvr additive="base">
                                        <p:cTn id="30" dur="600" fill="hold"/>
                                        <p:tgtEl>
                                          <p:spTgt spid="8"/>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295967" y="1592015"/>
            <a:ext cx="5922871" cy="4670847"/>
            <a:chOff x="6295967" y="1592015"/>
            <a:chExt cx="5922871" cy="4670847"/>
          </a:xfrm>
        </p:grpSpPr>
        <p:sp>
          <p:nvSpPr>
            <p:cNvPr id="6" name="Rectangle 5"/>
            <p:cNvSpPr/>
            <p:nvPr/>
          </p:nvSpPr>
          <p:spPr bwMode="auto">
            <a:xfrm>
              <a:off x="6295967" y="1592015"/>
              <a:ext cx="5922871" cy="531584"/>
            </a:xfrm>
            <a:prstGeom prst="rect">
              <a:avLst/>
            </a:prstGeom>
            <a:solidFill>
              <a:srgbClr val="737373"/>
            </a:solidFill>
            <a:ln>
              <a:noFill/>
            </a:ln>
          </p:spPr>
          <p:txBody>
            <a:bodyPr vert="horz" wrap="square" lIns="186520" tIns="47568" rIns="95135" bIns="47568" numCol="1" rtlCol="0" anchor="ctr" anchorCtr="0" compatLnSpc="1">
              <a:prstTxWarp prst="textNoShape">
                <a:avLst/>
              </a:prstTxWarp>
            </a:bodyPr>
            <a:lstStyle/>
            <a:p>
              <a:pPr defTabSz="931669">
                <a:lnSpc>
                  <a:spcPct val="90000"/>
                </a:lnSpc>
              </a:pPr>
              <a:r>
                <a:rPr lang="en-US" spc="-51" dirty="0">
                  <a:solidFill>
                    <a:srgbClr val="FFFFFF"/>
                  </a:solidFill>
                  <a:cs typeface="Segoe UI Semibold" panose="020B0702040204020203" pitchFamily="34" charset="0"/>
                </a:rPr>
                <a:t>Flexible cloud choice, familiar technology, no </a:t>
              </a:r>
              <a:r>
                <a:rPr lang="en-US" spc="-51" dirty="0" smtClean="0">
                  <a:solidFill>
                    <a:srgbClr val="FFFFFF"/>
                  </a:solidFill>
                  <a:cs typeface="Segoe UI Semibold" panose="020B0702040204020203" pitchFamily="34" charset="0"/>
                </a:rPr>
                <a:t>lock-in.</a:t>
              </a:r>
              <a:endParaRPr lang="en-US" spc="-51" dirty="0">
                <a:solidFill>
                  <a:srgbClr val="FFFFFF"/>
                </a:solidFill>
                <a:cs typeface="Segoe UI Semibold" panose="020B0702040204020203" pitchFamily="34" charset="0"/>
              </a:endParaRPr>
            </a:p>
          </p:txBody>
        </p:sp>
        <p:sp>
          <p:nvSpPr>
            <p:cNvPr id="7" name="Rectangle 6"/>
            <p:cNvSpPr/>
            <p:nvPr/>
          </p:nvSpPr>
          <p:spPr bwMode="auto">
            <a:xfrm>
              <a:off x="6295967" y="2180808"/>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2688" rIns="0" bIns="142688" numCol="1" rtlCol="0" anchor="ctr" anchorCtr="0" compatLnSpc="1">
              <a:prstTxWarp prst="textNoShape">
                <a:avLst/>
              </a:prstTxWarp>
              <a:spAutoFit/>
            </a:bodyPr>
            <a:lstStyle/>
            <a:p>
              <a:pPr defTabSz="931669">
                <a:lnSpc>
                  <a:spcPct val="90000"/>
                </a:lnSpc>
              </a:pPr>
              <a:r>
                <a:rPr lang="en-US" spc="-51" dirty="0">
                  <a:solidFill>
                    <a:srgbClr val="FFFFFF"/>
                  </a:solidFill>
                  <a:cs typeface="Segoe UI Semibold" panose="020B0702040204020203" pitchFamily="34" charset="0"/>
                </a:rPr>
                <a:t>Their own multi-tenant cloud, that’s as easy as </a:t>
              </a:r>
              <a:r>
                <a:rPr lang="en-US" spc="-51" dirty="0" smtClean="0">
                  <a:solidFill>
                    <a:srgbClr val="FFFFFF"/>
                  </a:solidFill>
                  <a:cs typeface="Segoe UI Semibold" panose="020B0702040204020203" pitchFamily="34" charset="0"/>
                </a:rPr>
                <a:t>Azure.</a:t>
              </a:r>
              <a:endParaRPr lang="en-US" spc="-51" dirty="0">
                <a:solidFill>
                  <a:srgbClr val="FFFFFF"/>
                </a:solidFill>
                <a:cs typeface="Segoe UI Semibold" panose="020B0702040204020203" pitchFamily="34" charset="0"/>
              </a:endParaRPr>
            </a:p>
          </p:txBody>
        </p:sp>
        <p:sp>
          <p:nvSpPr>
            <p:cNvPr id="8" name="Rectangle 7"/>
            <p:cNvSpPr/>
            <p:nvPr/>
          </p:nvSpPr>
          <p:spPr bwMode="auto">
            <a:xfrm>
              <a:off x="6295967" y="2775505"/>
              <a:ext cx="5922871" cy="531584"/>
            </a:xfrm>
            <a:prstGeom prst="rect">
              <a:avLst/>
            </a:prstGeom>
            <a:solidFill>
              <a:srgbClr val="737373"/>
            </a:solidFill>
            <a:ln>
              <a:noFill/>
            </a:ln>
          </p:spPr>
          <p:txBody>
            <a:bodyPr vert="horz" wrap="square" lIns="186520" tIns="47568" rIns="95135" bIns="47568" numCol="1" rtlCol="0" anchor="ctr" anchorCtr="0" compatLnSpc="1">
              <a:prstTxWarp prst="textNoShape">
                <a:avLst/>
              </a:prstTxWarp>
            </a:bodyPr>
            <a:lstStyle/>
            <a:p>
              <a:pPr defTabSz="931669">
                <a:lnSpc>
                  <a:spcPct val="90000"/>
                </a:lnSpc>
              </a:pPr>
              <a:r>
                <a:rPr lang="en-US" spc="-51" dirty="0" smtClean="0">
                  <a:solidFill>
                    <a:srgbClr val="FFFFFF"/>
                  </a:solidFill>
                  <a:cs typeface="Segoe UI Semibold" panose="020B0702040204020203" pitchFamily="34" charset="0"/>
                </a:rPr>
                <a:t>Chargeback.</a:t>
              </a:r>
              <a:endParaRPr lang="en-US" spc="-51" dirty="0">
                <a:solidFill>
                  <a:srgbClr val="FFFFFF"/>
                </a:solidFill>
                <a:cs typeface="Segoe UI Semibold" panose="020B0702040204020203" pitchFamily="34" charset="0"/>
              </a:endParaRPr>
            </a:p>
          </p:txBody>
        </p:sp>
        <p:sp>
          <p:nvSpPr>
            <p:cNvPr id="9" name="Rectangle 8"/>
            <p:cNvSpPr/>
            <p:nvPr/>
          </p:nvSpPr>
          <p:spPr bwMode="auto">
            <a:xfrm>
              <a:off x="6295967" y="3364298"/>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2688" rIns="0" bIns="142688" numCol="1" rtlCol="0" anchor="ctr" anchorCtr="0" compatLnSpc="1">
              <a:prstTxWarp prst="textNoShape">
                <a:avLst/>
              </a:prstTxWarp>
              <a:spAutoFit/>
            </a:bodyPr>
            <a:lstStyle/>
            <a:p>
              <a:pPr defTabSz="931669">
                <a:lnSpc>
                  <a:spcPct val="90000"/>
                </a:lnSpc>
              </a:pPr>
              <a:r>
                <a:rPr lang="en-US" spc="-51" dirty="0">
                  <a:solidFill>
                    <a:srgbClr val="FFFFFF"/>
                  </a:solidFill>
                  <a:cs typeface="Segoe UI Semibold" panose="020B0702040204020203" pitchFamily="34" charset="0"/>
                </a:rPr>
                <a:t>Simple, automated operations.</a:t>
              </a:r>
            </a:p>
          </p:txBody>
        </p:sp>
        <p:sp>
          <p:nvSpPr>
            <p:cNvPr id="10" name="Rectangle 9"/>
            <p:cNvSpPr/>
            <p:nvPr/>
          </p:nvSpPr>
          <p:spPr bwMode="auto">
            <a:xfrm>
              <a:off x="6295967" y="3958995"/>
              <a:ext cx="5922871" cy="531584"/>
            </a:xfrm>
            <a:prstGeom prst="rect">
              <a:avLst/>
            </a:prstGeom>
            <a:solidFill>
              <a:srgbClr val="737373"/>
            </a:solidFill>
            <a:ln>
              <a:noFill/>
            </a:ln>
          </p:spPr>
          <p:txBody>
            <a:bodyPr vert="horz" wrap="square" lIns="186520" tIns="47568" rIns="95135" bIns="47568" numCol="1" rtlCol="0" anchor="ctr" anchorCtr="0" compatLnSpc="1">
              <a:prstTxWarp prst="textNoShape">
                <a:avLst/>
              </a:prstTxWarp>
            </a:bodyPr>
            <a:lstStyle/>
            <a:p>
              <a:pPr defTabSz="931669">
                <a:lnSpc>
                  <a:spcPct val="90000"/>
                </a:lnSpc>
              </a:pPr>
              <a:r>
                <a:rPr lang="en-US" spc="-51" dirty="0">
                  <a:solidFill>
                    <a:srgbClr val="FFFFFF"/>
                  </a:solidFill>
                  <a:cs typeface="Segoe UI Semibold" panose="020B0702040204020203" pitchFamily="34" charset="0"/>
                </a:rPr>
                <a:t>More effective utilization of existing hardware assets.</a:t>
              </a:r>
            </a:p>
          </p:txBody>
        </p:sp>
        <p:sp>
          <p:nvSpPr>
            <p:cNvPr id="11" name="Rectangle 10"/>
            <p:cNvSpPr/>
            <p:nvPr/>
          </p:nvSpPr>
          <p:spPr bwMode="auto">
            <a:xfrm>
              <a:off x="6295967" y="4547788"/>
              <a:ext cx="5922871" cy="531584"/>
            </a:xfrm>
            <a:prstGeom prst="rect">
              <a:avLst/>
            </a:prstGeom>
            <a:solidFill>
              <a:srgbClr val="737373"/>
            </a:solidFill>
            <a:ln>
              <a:noFill/>
            </a:ln>
          </p:spPr>
          <p:txBody>
            <a:bodyPr vert="horz" wrap="square" lIns="186520" tIns="47568" rIns="95135" bIns="47568" numCol="1" rtlCol="0" anchor="ctr" anchorCtr="0" compatLnSpc="1">
              <a:prstTxWarp prst="textNoShape">
                <a:avLst/>
              </a:prstTxWarp>
            </a:bodyPr>
            <a:lstStyle/>
            <a:p>
              <a:pPr defTabSz="931669">
                <a:lnSpc>
                  <a:spcPct val="90000"/>
                </a:lnSpc>
              </a:pPr>
              <a:r>
                <a:rPr lang="en-US" spc="-51" dirty="0">
                  <a:solidFill>
                    <a:srgbClr val="FFFFFF"/>
                  </a:solidFill>
                  <a:cs typeface="Segoe UI Semibold" panose="020B0702040204020203" pitchFamily="34" charset="0"/>
                </a:rPr>
                <a:t>Tenant choice and dynamic </a:t>
              </a:r>
              <a:r>
                <a:rPr lang="en-US" spc="-51" dirty="0" smtClean="0">
                  <a:solidFill>
                    <a:srgbClr val="FFFFFF"/>
                  </a:solidFill>
                  <a:cs typeface="Segoe UI Semibold" panose="020B0702040204020203" pitchFamily="34" charset="0"/>
                </a:rPr>
                <a:t>control.</a:t>
              </a:r>
              <a:endParaRPr lang="en-US" spc="-51" dirty="0">
                <a:solidFill>
                  <a:srgbClr val="FFFFFF"/>
                </a:solidFill>
                <a:cs typeface="Segoe UI Semibold" panose="020B0702040204020203" pitchFamily="34" charset="0"/>
              </a:endParaRPr>
            </a:p>
          </p:txBody>
        </p:sp>
        <p:sp>
          <p:nvSpPr>
            <p:cNvPr id="12" name="Rectangle 11"/>
            <p:cNvSpPr/>
            <p:nvPr/>
          </p:nvSpPr>
          <p:spPr bwMode="auto">
            <a:xfrm>
              <a:off x="6295967" y="5731278"/>
              <a:ext cx="5922871" cy="531584"/>
            </a:xfrm>
            <a:prstGeom prst="rect">
              <a:avLst/>
            </a:prstGeom>
            <a:solidFill>
              <a:srgbClr val="737373"/>
            </a:solidFill>
            <a:ln>
              <a:noFill/>
            </a:ln>
          </p:spPr>
          <p:txBody>
            <a:bodyPr vert="horz" wrap="square" lIns="186520" tIns="47568" rIns="95135" bIns="47568" numCol="1" rtlCol="0" anchor="ctr" anchorCtr="0" compatLnSpc="1">
              <a:prstTxWarp prst="textNoShape">
                <a:avLst/>
              </a:prstTxWarp>
            </a:bodyPr>
            <a:lstStyle/>
            <a:p>
              <a:pPr defTabSz="931669">
                <a:lnSpc>
                  <a:spcPct val="90000"/>
                </a:lnSpc>
              </a:pPr>
              <a:r>
                <a:rPr lang="en-US" spc="-51" dirty="0">
                  <a:solidFill>
                    <a:srgbClr val="FFFFFF"/>
                  </a:solidFill>
                  <a:cs typeface="Segoe UI Semibold" panose="020B0702040204020203" pitchFamily="34" charset="0"/>
                </a:rPr>
                <a:t>Integration with LOB systems.</a:t>
              </a:r>
            </a:p>
          </p:txBody>
        </p:sp>
        <p:sp>
          <p:nvSpPr>
            <p:cNvPr id="13" name="Rectangle 12"/>
            <p:cNvSpPr/>
            <p:nvPr/>
          </p:nvSpPr>
          <p:spPr bwMode="auto">
            <a:xfrm>
              <a:off x="6295967" y="5136581"/>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0" tIns="142688" rIns="0" bIns="142688" numCol="1" rtlCol="0" anchor="ctr" anchorCtr="0" compatLnSpc="1">
              <a:prstTxWarp prst="textNoShape">
                <a:avLst/>
              </a:prstTxWarp>
              <a:spAutoFit/>
            </a:bodyPr>
            <a:lstStyle/>
            <a:p>
              <a:pPr defTabSz="931669">
                <a:lnSpc>
                  <a:spcPct val="90000"/>
                </a:lnSpc>
              </a:pPr>
              <a:r>
                <a:rPr lang="en-US" spc="-51" dirty="0">
                  <a:solidFill>
                    <a:srgbClr val="FFFFFF"/>
                  </a:solidFill>
                  <a:cs typeface="Segoe UI Semibold" panose="020B0702040204020203" pitchFamily="34" charset="0"/>
                </a:rPr>
                <a:t>Commodity and custom cloud </a:t>
              </a:r>
              <a:r>
                <a:rPr lang="en-US" spc="-51" dirty="0" smtClean="0">
                  <a:solidFill>
                    <a:srgbClr val="FFFFFF"/>
                  </a:solidFill>
                  <a:cs typeface="Segoe UI Semibold" panose="020B0702040204020203" pitchFamily="34" charset="0"/>
                </a:rPr>
                <a:t>offerings.</a:t>
              </a:r>
              <a:endParaRPr lang="en-US" spc="-51" dirty="0">
                <a:solidFill>
                  <a:srgbClr val="FFFFFF"/>
                </a:solidFill>
                <a:cs typeface="Segoe UI Semibold" panose="020B0702040204020203" pitchFamily="34" charset="0"/>
              </a:endParaRPr>
            </a:p>
          </p:txBody>
        </p:sp>
      </p:grpSp>
      <p:sp>
        <p:nvSpPr>
          <p:cNvPr id="14" name="Rectangle 13"/>
          <p:cNvSpPr/>
          <p:nvPr/>
        </p:nvSpPr>
        <p:spPr bwMode="auto">
          <a:xfrm>
            <a:off x="6295967" y="793292"/>
            <a:ext cx="5922871" cy="730707"/>
          </a:xfrm>
          <a:prstGeom prst="rect">
            <a:avLst/>
          </a:prstGeom>
          <a:solidFill>
            <a:srgbClr val="00188F"/>
          </a:solidFill>
          <a:ln>
            <a:noFill/>
          </a:ln>
        </p:spPr>
        <p:txBody>
          <a:bodyPr vert="horz" wrap="square" lIns="46629" tIns="47568" rIns="95135" bIns="47568" numCol="1" rtlCol="0" anchor="ctr" anchorCtr="0" compatLnSpc="1">
            <a:prstTxWarp prst="textNoShape">
              <a:avLst/>
            </a:prstTxWarp>
          </a:bodyPr>
          <a:lstStyle/>
          <a:p>
            <a:pPr algn="ctr" defTabSz="931669">
              <a:lnSpc>
                <a:spcPct val="90000"/>
              </a:lnSpc>
            </a:pPr>
            <a:r>
              <a:rPr lang="en-US" sz="3200" spc="-51" dirty="0">
                <a:solidFill>
                  <a:srgbClr val="FFFFFF"/>
                </a:solidFill>
                <a:latin typeface="Segoe UI Light"/>
              </a:rPr>
              <a:t>Enterprises want….</a:t>
            </a:r>
          </a:p>
        </p:txBody>
      </p:sp>
    </p:spTree>
    <p:extLst>
      <p:ext uri="{BB962C8B-B14F-4D97-AF65-F5344CB8AC3E}">
        <p14:creationId xmlns:p14="http://schemas.microsoft.com/office/powerpoint/2010/main" val="330684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67084" y="743"/>
            <a:ext cx="7684036" cy="7196328"/>
          </a:xfrm>
          <a:prstGeom prst="rect">
            <a:avLst/>
          </a:prstGeom>
          <a:gradFill>
            <a:gsLst>
              <a:gs pos="0">
                <a:schemeClr val="bg1">
                  <a:lumMod val="99000"/>
                  <a:alpha val="2000"/>
                </a:schemeClr>
              </a:gs>
              <a:gs pos="26000">
                <a:schemeClr val="bg1">
                  <a:lumMod val="10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 name="Group 1"/>
          <p:cNvGrpSpPr/>
          <p:nvPr/>
        </p:nvGrpSpPr>
        <p:grpSpPr>
          <a:xfrm>
            <a:off x="249606" y="1589939"/>
            <a:ext cx="5922871" cy="4682491"/>
            <a:chOff x="249606" y="1589939"/>
            <a:chExt cx="5922871" cy="4682491"/>
          </a:xfrm>
        </p:grpSpPr>
        <p:sp>
          <p:nvSpPr>
            <p:cNvPr id="29" name="Rectangle 28"/>
            <p:cNvSpPr/>
            <p:nvPr/>
          </p:nvSpPr>
          <p:spPr bwMode="auto">
            <a:xfrm>
              <a:off x="249606" y="1589939"/>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To win more enterprise customers’ </a:t>
              </a:r>
              <a:r>
                <a:rPr lang="en-US" dirty="0" smtClean="0">
                  <a:solidFill>
                    <a:srgbClr val="FFFFFF"/>
                  </a:solidFill>
                  <a:latin typeface="Segoe UI "/>
                  <a:cs typeface="Segoe UI Semibold" panose="020B0702040204020203" pitchFamily="34" charset="0"/>
                </a:rPr>
                <a:t>business.</a:t>
              </a:r>
              <a:endParaRPr lang="en-US" dirty="0">
                <a:solidFill>
                  <a:srgbClr val="FFFFFF"/>
                </a:solidFill>
                <a:latin typeface="Segoe UI "/>
                <a:cs typeface="Segoe UI Semibold" panose="020B0702040204020203" pitchFamily="34" charset="0"/>
              </a:endParaRPr>
            </a:p>
          </p:txBody>
        </p:sp>
        <p:sp>
          <p:nvSpPr>
            <p:cNvPr id="31" name="Rectangle 30"/>
            <p:cNvSpPr/>
            <p:nvPr/>
          </p:nvSpPr>
          <p:spPr bwMode="auto">
            <a:xfrm>
              <a:off x="249606" y="2184613"/>
              <a:ext cx="5922871" cy="531584"/>
            </a:xfrm>
            <a:prstGeom prst="rect">
              <a:avLst/>
            </a:prstGeom>
            <a:solidFill>
              <a:srgbClr val="737373"/>
            </a:solidFill>
            <a:ln>
              <a:noFill/>
            </a:ln>
          </p:spPr>
          <p:txBody>
            <a:bodyPr vert="horz" wrap="square" lIns="46629" tIns="47568" rIns="186520" bIns="47568" numCol="1" rtlCol="0" anchor="ctr" anchorCtr="0" compatLnSpc="1">
              <a:prstTxWarp prst="textNoShape">
                <a:avLst/>
              </a:prstTxWarp>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M</a:t>
              </a:r>
              <a:r>
                <a:rPr lang="en-US" dirty="0" smtClean="0">
                  <a:solidFill>
                    <a:srgbClr val="FFFFFF"/>
                  </a:solidFill>
                  <a:latin typeface="Segoe UI "/>
                  <a:cs typeface="Segoe UI Semibold" panose="020B0702040204020203" pitchFamily="34" charset="0"/>
                </a:rPr>
                <a:t>ulti-tenant</a:t>
              </a:r>
              <a:r>
                <a:rPr lang="en-US" dirty="0">
                  <a:solidFill>
                    <a:srgbClr val="FFFFFF"/>
                  </a:solidFill>
                  <a:latin typeface="Segoe UI "/>
                  <a:cs typeface="Segoe UI Semibold" panose="020B0702040204020203" pitchFamily="34" charset="0"/>
                </a:rPr>
                <a:t>, self-service </a:t>
              </a:r>
              <a:r>
                <a:rPr lang="en-US" dirty="0" err="1" smtClean="0">
                  <a:solidFill>
                    <a:srgbClr val="FFFFFF"/>
                  </a:solidFill>
                  <a:latin typeface="Segoe UI "/>
                  <a:cs typeface="Segoe UI Semibold" panose="020B0702040204020203" pitchFamily="34" charset="0"/>
                </a:rPr>
                <a:t>IaaS</a:t>
              </a:r>
              <a:r>
                <a:rPr lang="en-US" dirty="0" smtClean="0">
                  <a:solidFill>
                    <a:srgbClr val="FFFFFF"/>
                  </a:solidFill>
                  <a:latin typeface="Segoe UI "/>
                  <a:cs typeface="Segoe UI Semibold" panose="020B0702040204020203" pitchFamily="34" charset="0"/>
                </a:rPr>
                <a:t> and </a:t>
              </a:r>
              <a:r>
                <a:rPr lang="en-US" dirty="0" err="1" smtClean="0">
                  <a:solidFill>
                    <a:srgbClr val="FFFFFF"/>
                  </a:solidFill>
                  <a:latin typeface="Segoe UI "/>
                  <a:cs typeface="Segoe UI Semibold" panose="020B0702040204020203" pitchFamily="34" charset="0"/>
                </a:rPr>
                <a:t>PaaS</a:t>
              </a:r>
              <a:r>
                <a:rPr lang="en-US" dirty="0" smtClean="0">
                  <a:solidFill>
                    <a:srgbClr val="FFFFFF"/>
                  </a:solidFill>
                  <a:latin typeface="Segoe UI "/>
                  <a:cs typeface="Segoe UI Semibold" panose="020B0702040204020203" pitchFamily="34" charset="0"/>
                </a:rPr>
                <a:t> offerings.</a:t>
              </a:r>
              <a:endParaRPr lang="en-US" dirty="0">
                <a:solidFill>
                  <a:srgbClr val="FFFFFF"/>
                </a:solidFill>
                <a:latin typeface="Segoe UI "/>
                <a:cs typeface="Segoe UI Semibold" panose="020B0702040204020203" pitchFamily="34" charset="0"/>
              </a:endParaRPr>
            </a:p>
          </p:txBody>
        </p:sp>
        <p:sp>
          <p:nvSpPr>
            <p:cNvPr id="33" name="Rectangle 32"/>
            <p:cNvSpPr/>
            <p:nvPr/>
          </p:nvSpPr>
          <p:spPr bwMode="auto">
            <a:xfrm>
              <a:off x="249606" y="2773383"/>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r" defTabSz="931669">
                <a:lnSpc>
                  <a:spcPct val="90000"/>
                </a:lnSpc>
                <a:tabLst>
                  <a:tab pos="5765608" algn="l"/>
                </a:tabLst>
              </a:pPr>
              <a:r>
                <a:rPr lang="en-US" spc="-51" dirty="0">
                  <a:solidFill>
                    <a:srgbClr val="FFFFFF"/>
                  </a:solidFill>
                  <a:cs typeface="Segoe UI Semibold" panose="020B0702040204020203" pitchFamily="34" charset="0"/>
                </a:rPr>
                <a:t>Usage </a:t>
              </a:r>
              <a:r>
                <a:rPr lang="en-US" spc="-51" dirty="0" smtClean="0">
                  <a:solidFill>
                    <a:srgbClr val="FFFFFF"/>
                  </a:solidFill>
                  <a:cs typeface="Segoe UI Semibold" panose="020B0702040204020203" pitchFamily="34" charset="0"/>
                </a:rPr>
                <a:t>billing.</a:t>
              </a:r>
              <a:endParaRPr lang="en-US" spc="-51" dirty="0">
                <a:solidFill>
                  <a:srgbClr val="FFFFFF"/>
                </a:solidFill>
                <a:cs typeface="Segoe UI Semibold" panose="020B0702040204020203" pitchFamily="34" charset="0"/>
              </a:endParaRPr>
            </a:p>
          </p:txBody>
        </p:sp>
        <p:sp>
          <p:nvSpPr>
            <p:cNvPr id="35" name="Rectangle 34"/>
            <p:cNvSpPr/>
            <p:nvPr/>
          </p:nvSpPr>
          <p:spPr bwMode="auto">
            <a:xfrm>
              <a:off x="249606" y="3368057"/>
              <a:ext cx="5922871" cy="531584"/>
            </a:xfrm>
            <a:prstGeom prst="rect">
              <a:avLst/>
            </a:prstGeom>
            <a:solidFill>
              <a:srgbClr val="737373"/>
            </a:solidFill>
            <a:ln>
              <a:noFill/>
            </a:ln>
          </p:spPr>
          <p:txBody>
            <a:bodyPr vert="horz" wrap="square" lIns="46629" tIns="47568" rIns="186520" bIns="47568" numCol="1" rtlCol="0" anchor="ctr" anchorCtr="0" compatLnSpc="1">
              <a:prstTxWarp prst="textNoShape">
                <a:avLst/>
              </a:prstTxWarp>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Extreme </a:t>
              </a:r>
              <a:r>
                <a:rPr lang="en-US" dirty="0" smtClean="0">
                  <a:solidFill>
                    <a:srgbClr val="FFFFFF"/>
                  </a:solidFill>
                  <a:latin typeface="Segoe UI "/>
                  <a:cs typeface="Segoe UI Semibold" panose="020B0702040204020203" pitchFamily="34" charset="0"/>
                </a:rPr>
                <a:t>automation.</a:t>
              </a:r>
              <a:endParaRPr lang="en-US" dirty="0">
                <a:solidFill>
                  <a:srgbClr val="FFFFFF"/>
                </a:solidFill>
                <a:latin typeface="Segoe UI "/>
                <a:cs typeface="Segoe UI Semibold" panose="020B0702040204020203" pitchFamily="34" charset="0"/>
              </a:endParaRPr>
            </a:p>
          </p:txBody>
        </p:sp>
        <p:sp>
          <p:nvSpPr>
            <p:cNvPr id="37" name="Rectangle 36"/>
            <p:cNvSpPr/>
            <p:nvPr/>
          </p:nvSpPr>
          <p:spPr bwMode="auto">
            <a:xfrm>
              <a:off x="249606" y="3956827"/>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Optimized hardware </a:t>
              </a:r>
              <a:r>
                <a:rPr lang="en-US" dirty="0" smtClean="0">
                  <a:solidFill>
                    <a:srgbClr val="FFFFFF"/>
                  </a:solidFill>
                  <a:latin typeface="Segoe UI "/>
                  <a:cs typeface="Segoe UI Semibold" panose="020B0702040204020203" pitchFamily="34" charset="0"/>
                </a:rPr>
                <a:t>monetization.</a:t>
              </a:r>
              <a:endParaRPr lang="en-US" dirty="0">
                <a:solidFill>
                  <a:srgbClr val="FFFFFF"/>
                </a:solidFill>
                <a:latin typeface="Segoe UI "/>
                <a:cs typeface="Segoe UI Semibold" panose="020B0702040204020203" pitchFamily="34" charset="0"/>
              </a:endParaRPr>
            </a:p>
          </p:txBody>
        </p:sp>
        <p:sp>
          <p:nvSpPr>
            <p:cNvPr id="40" name="Rectangle 39"/>
            <p:cNvSpPr/>
            <p:nvPr/>
          </p:nvSpPr>
          <p:spPr bwMode="auto">
            <a:xfrm>
              <a:off x="249606" y="4551501"/>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Opportunities to upsell and increase customer </a:t>
              </a:r>
              <a:r>
                <a:rPr lang="en-US" dirty="0" smtClean="0">
                  <a:solidFill>
                    <a:srgbClr val="FFFFFF"/>
                  </a:solidFill>
                  <a:latin typeface="Segoe UI "/>
                  <a:cs typeface="Segoe UI Semibold" panose="020B0702040204020203" pitchFamily="34" charset="0"/>
                </a:rPr>
                <a:t>usage.</a:t>
              </a:r>
              <a:endParaRPr lang="en-US" dirty="0">
                <a:solidFill>
                  <a:srgbClr val="FFFFFF"/>
                </a:solidFill>
                <a:latin typeface="Segoe UI "/>
                <a:cs typeface="Segoe UI Semibold" panose="020B0702040204020203" pitchFamily="34" charset="0"/>
              </a:endParaRPr>
            </a:p>
          </p:txBody>
        </p:sp>
        <p:sp>
          <p:nvSpPr>
            <p:cNvPr id="43" name="Rectangle 42"/>
            <p:cNvSpPr/>
            <p:nvPr/>
          </p:nvSpPr>
          <p:spPr bwMode="auto">
            <a:xfrm>
              <a:off x="249606" y="5146175"/>
              <a:ext cx="5922871" cy="531584"/>
            </a:xfrm>
            <a:prstGeom prst="rect">
              <a:avLst/>
            </a:prstGeom>
            <a:solidFill>
              <a:srgbClr val="737373"/>
            </a:solidFill>
            <a:ln>
              <a:noFill/>
            </a:ln>
          </p:spPr>
          <p:txBody>
            <a:bodyPr vert="horz" wrap="square" lIns="46629" tIns="47568" rIns="186520" bIns="47568" numCol="1" rtlCol="0" anchor="ctr" anchorCtr="0" compatLnSpc="1">
              <a:prstTxWarp prst="textNoShape">
                <a:avLst/>
              </a:prstTxWarp>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Customized offerings, public cloud </a:t>
              </a:r>
              <a:r>
                <a:rPr lang="en-US" dirty="0" smtClean="0">
                  <a:solidFill>
                    <a:srgbClr val="FFFFFF"/>
                  </a:solidFill>
                  <a:latin typeface="Segoe UI "/>
                  <a:cs typeface="Segoe UI Semibold" panose="020B0702040204020203" pitchFamily="34" charset="0"/>
                </a:rPr>
                <a:t>differentiation.</a:t>
              </a:r>
              <a:endParaRPr lang="en-US" dirty="0">
                <a:solidFill>
                  <a:srgbClr val="FFFFFF"/>
                </a:solidFill>
                <a:latin typeface="Segoe UI "/>
                <a:cs typeface="Segoe UI Semibold" panose="020B0702040204020203" pitchFamily="34" charset="0"/>
              </a:endParaRPr>
            </a:p>
          </p:txBody>
        </p:sp>
        <p:sp>
          <p:nvSpPr>
            <p:cNvPr id="44" name="Rectangle 43"/>
            <p:cNvSpPr/>
            <p:nvPr/>
          </p:nvSpPr>
          <p:spPr bwMode="auto">
            <a:xfrm>
              <a:off x="249606" y="5734942"/>
              <a:ext cx="5922871" cy="537488"/>
            </a:xfrm>
            <a:prstGeom prst="rect">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186520" bIns="142688" numCol="1" rtlCol="0" anchor="ctr" anchorCtr="0" compatLnSpc="1">
              <a:prstTxWarp prst="textNoShape">
                <a:avLst/>
              </a:prstTxWarp>
              <a:spAutoFit/>
            </a:bodyPr>
            <a:lstStyle/>
            <a:p>
              <a:pPr algn="r" defTabSz="931669">
                <a:lnSpc>
                  <a:spcPct val="90000"/>
                </a:lnSpc>
                <a:tabLst>
                  <a:tab pos="5765608" algn="l"/>
                </a:tabLst>
              </a:pPr>
              <a:r>
                <a:rPr lang="en-US" dirty="0">
                  <a:solidFill>
                    <a:srgbClr val="FFFFFF"/>
                  </a:solidFill>
                  <a:latin typeface="Segoe UI "/>
                  <a:cs typeface="Segoe UI Semibold" panose="020B0702040204020203" pitchFamily="34" charset="0"/>
                </a:rPr>
                <a:t>Portal integration and </a:t>
              </a:r>
              <a:r>
                <a:rPr lang="en-US" dirty="0" smtClean="0">
                  <a:solidFill>
                    <a:srgbClr val="FFFFFF"/>
                  </a:solidFill>
                  <a:latin typeface="Segoe UI "/>
                  <a:cs typeface="Segoe UI Semibold" panose="020B0702040204020203" pitchFamily="34" charset="0"/>
                </a:rPr>
                <a:t>branding.</a:t>
              </a:r>
              <a:endParaRPr lang="en-US" dirty="0">
                <a:solidFill>
                  <a:srgbClr val="FFFFFF"/>
                </a:solidFill>
                <a:latin typeface="Segoe UI "/>
                <a:cs typeface="Segoe UI Semibold" panose="020B0702040204020203" pitchFamily="34" charset="0"/>
              </a:endParaRPr>
            </a:p>
          </p:txBody>
        </p:sp>
      </p:grpSp>
      <p:sp>
        <p:nvSpPr>
          <p:cNvPr id="47" name="Rectangle 46"/>
          <p:cNvSpPr/>
          <p:nvPr/>
        </p:nvSpPr>
        <p:spPr bwMode="auto">
          <a:xfrm>
            <a:off x="249606" y="793292"/>
            <a:ext cx="5922871" cy="730708"/>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6629" tIns="142688" rIns="0" bIns="142688" numCol="1" rtlCol="0" anchor="ctr" anchorCtr="0" compatLnSpc="1">
            <a:prstTxWarp prst="textNoShape">
              <a:avLst/>
            </a:prstTxWarp>
            <a:noAutofit/>
          </a:bodyPr>
          <a:lstStyle/>
          <a:p>
            <a:pPr algn="ctr" defTabSz="931669">
              <a:lnSpc>
                <a:spcPct val="90000"/>
              </a:lnSpc>
            </a:pPr>
            <a:r>
              <a:rPr lang="en-US" sz="3200" spc="-51" dirty="0">
                <a:solidFill>
                  <a:srgbClr val="FFFFFF"/>
                </a:solidFill>
                <a:latin typeface="Segoe UI Light"/>
              </a:rPr>
              <a:t>Service providers want….</a:t>
            </a:r>
          </a:p>
        </p:txBody>
      </p:sp>
    </p:spTree>
    <p:extLst>
      <p:ext uri="{BB962C8B-B14F-4D97-AF65-F5344CB8AC3E}">
        <p14:creationId xmlns:p14="http://schemas.microsoft.com/office/powerpoint/2010/main" val="161671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2_Server and Cloud 2013">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C98578CE-F1E0-4AB0-9747-6285B918F424}" vid="{130B7122-A3FF-4234-A365-4AC950501465}"/>
    </a:ext>
  </a:extLst>
</a:theme>
</file>

<file path=ppt/theme/theme3.xml><?xml version="1.0" encoding="utf-8"?>
<a:theme xmlns:a="http://schemas.openxmlformats.org/drawingml/2006/main" name="Cloud and Enterprise Template July 2013">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C98578CE-F1E0-4AB0-9747-6285B918F424}" vid="{130B7122-A3FF-4234-A365-4AC950501465}"/>
    </a:ext>
  </a:extLst>
</a:theme>
</file>

<file path=ppt/theme/theme4.xml><?xml version="1.0" encoding="utf-8"?>
<a:theme xmlns:a="http://schemas.openxmlformats.org/drawingml/2006/main" name="Cloud and Enterprise Products Template July 2013">
  <a:themeElements>
    <a:clrScheme name="STB Product Families 2013 colors">
      <a:dk1>
        <a:srgbClr val="000000"/>
      </a:dk1>
      <a:lt1>
        <a:srgbClr val="FFFFFF"/>
      </a:lt1>
      <a:dk2>
        <a:srgbClr val="505050"/>
      </a:dk2>
      <a:lt2>
        <a:srgbClr val="D2D2D2"/>
      </a:lt2>
      <a:accent1>
        <a:srgbClr val="008272"/>
      </a:accent1>
      <a:accent2>
        <a:srgbClr val="0072C6"/>
      </a:accent2>
      <a:accent3>
        <a:srgbClr val="00188F"/>
      </a:accent3>
      <a:accent4>
        <a:srgbClr val="002050"/>
      </a:accent4>
      <a:accent5>
        <a:srgbClr val="BA141A"/>
      </a:accent5>
      <a:accent6>
        <a:srgbClr val="4668C5"/>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and Enterprise Products Template July 2013.potx" id="{D758CEDE-5CA6-4C03-87FE-218944EC3508}" vid="{06B439C2-CBAA-4105-8305-59DB90A14B7A}"/>
    </a:ext>
  </a:extLst>
</a:theme>
</file>

<file path=ppt/theme/theme5.xml><?xml version="1.0" encoding="utf-8"?>
<a:theme xmlns:a="http://schemas.openxmlformats.org/drawingml/2006/main" name="1_Server and Cloud 2013">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C98578CE-F1E0-4AB0-9747-6285B918F424}" vid="{130B7122-A3FF-4234-A365-4AC950501465}"/>
    </a:ext>
  </a:extLst>
</a:theme>
</file>

<file path=ppt/theme/theme6.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DCIM-B317</Session_x0020_Code>
    <Presentation_x0020_Date xmlns="e36bfbf9-5e42-489c-a259-4c54eb22cb57">2012-05-12T00:00:00-05:00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sharepoint/v3"/>
    <ds:schemaRef ds:uri="http://schemas.microsoft.com/office/2006/documentManagement/types"/>
    <ds:schemaRef ds:uri="http://www.w3.org/XML/1998/namespace"/>
    <ds:schemaRef ds:uri="230e9df3-be65-4c73-a93b-d1236ebd677e"/>
    <ds:schemaRef ds:uri="http://schemas.microsoft.com/office/2006/metadata/properties"/>
    <ds:schemaRef ds:uri="http://schemas.openxmlformats.org/package/2006/metadata/core-properties"/>
    <ds:schemaRef ds:uri="http://purl.org/dc/terms/"/>
    <ds:schemaRef ds:uri="http://purl.org/dc/dcmitype/"/>
    <ds:schemaRef ds:uri="http://schemas.microsoft.com/office/infopath/2007/PartnerControls"/>
    <ds:schemaRef ds:uri="e36bfbf9-5e42-489c-a259-4c54eb22cb57"/>
  </ds:schemaRefs>
</ds:datastoreItem>
</file>

<file path=docProps/app.xml><?xml version="1.0" encoding="utf-8"?>
<Properties xmlns="http://schemas.openxmlformats.org/officeDocument/2006/extended-properties" xmlns:vt="http://schemas.openxmlformats.org/officeDocument/2006/docPropsVTypes">
  <Template>TENA14Speaker_PPT_Template</Template>
  <TotalTime>1847</TotalTime>
  <Words>2950</Words>
  <Application>Microsoft Office PowerPoint</Application>
  <PresentationFormat>Custom</PresentationFormat>
  <Paragraphs>536</Paragraphs>
  <Slides>53</Slides>
  <Notes>23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53</vt:i4>
      </vt:variant>
    </vt:vector>
  </HeadingPairs>
  <TitlesOfParts>
    <vt:vector size="68" baseType="lpstr">
      <vt:lpstr>MS PGothic</vt:lpstr>
      <vt:lpstr>Arial</vt:lpstr>
      <vt:lpstr>Calibri</vt:lpstr>
      <vt:lpstr>Consolas</vt:lpstr>
      <vt:lpstr>Segoe UI</vt:lpstr>
      <vt:lpstr>Segoe UI </vt:lpstr>
      <vt:lpstr>Segoe UI Light</vt:lpstr>
      <vt:lpstr>Segoe UI Semibold</vt:lpstr>
      <vt:lpstr>Wingdings</vt:lpstr>
      <vt:lpstr>TechEd 2014 Dk Blue</vt:lpstr>
      <vt:lpstr>2_Server and Cloud 2013</vt:lpstr>
      <vt:lpstr>Cloud and Enterprise Template July 2013</vt:lpstr>
      <vt:lpstr>Cloud and Enterprise Products Template July 2013</vt:lpstr>
      <vt:lpstr>1_Server and Cloud 2013</vt:lpstr>
      <vt:lpstr>TechEd_2013_Template_16x9</vt:lpstr>
      <vt:lpstr>PowerPoint Presentation</vt:lpstr>
      <vt:lpstr>Lessons Learned:      Designing and Deploying Windows Azure Pack  in the Real-World</vt:lpstr>
      <vt:lpstr>Agenda</vt:lpstr>
      <vt:lpstr>Transforming IT to address new questions</vt:lpstr>
      <vt:lpstr>PowerPoint Presentation</vt:lpstr>
      <vt:lpstr>PowerPoint Presentation</vt:lpstr>
      <vt:lpstr>Bringing our learning to your datacenter</vt:lpstr>
      <vt:lpstr>PowerPoint Presentation</vt:lpstr>
      <vt:lpstr>PowerPoint Presentation</vt:lpstr>
      <vt:lpstr>PowerPoint Presentation</vt:lpstr>
      <vt:lpstr>Microsoft Azure technology</vt:lpstr>
      <vt:lpstr>In your datacenter</vt:lpstr>
      <vt:lpstr>In your datacenter</vt:lpstr>
      <vt:lpstr>In your datacenter</vt:lpstr>
      <vt:lpstr>Customer-ready services</vt:lpstr>
      <vt:lpstr>For service providers and enterprises</vt:lpstr>
      <vt:lpstr>PowerPoint Presentation</vt:lpstr>
      <vt:lpstr>PowerPoint Presentation</vt:lpstr>
      <vt:lpstr>Choices &amp; Challenges</vt:lpstr>
      <vt:lpstr>Januari 15, 2013</vt:lpstr>
      <vt:lpstr>Enterprise Organisation</vt:lpstr>
      <vt:lpstr>Windows Azure Pack</vt:lpstr>
      <vt:lpstr>Windows Azure Pack</vt:lpstr>
      <vt:lpstr>PowerPoint Presentation</vt:lpstr>
      <vt:lpstr>PowerPoint Presentation</vt:lpstr>
      <vt:lpstr>Demo</vt:lpstr>
      <vt:lpstr>Authentication</vt:lpstr>
      <vt:lpstr>Authentication</vt:lpstr>
      <vt:lpstr>PowerPoint Presentation</vt:lpstr>
      <vt:lpstr>Demo</vt:lpstr>
      <vt:lpstr>Service Provider Foundation</vt:lpstr>
      <vt:lpstr>PowerPoint Presentation</vt:lpstr>
      <vt:lpstr>Network Virtualization</vt:lpstr>
      <vt:lpstr>Network Virtualization</vt:lpstr>
      <vt:lpstr>PowerPoint Presentation</vt:lpstr>
      <vt:lpstr>Demo</vt:lpstr>
      <vt:lpstr>Service Management Automation</vt:lpstr>
      <vt:lpstr>PowerPoint Presentation</vt:lpstr>
      <vt:lpstr>Automation</vt:lpstr>
      <vt:lpstr>PowerPoint Presentation</vt:lpstr>
      <vt:lpstr>Remote Console</vt:lpstr>
      <vt:lpstr>There Grandma, I Fixed it</vt:lpstr>
      <vt:lpstr>PowerPoint Presentation</vt:lpstr>
      <vt:lpstr>Virtual Machine Role</vt:lpstr>
      <vt:lpstr>Virtual Machines</vt:lpstr>
      <vt:lpstr>Call to action</vt:lpstr>
      <vt:lpstr> Thank you!</vt:lpstr>
      <vt:lpstr>Related content</vt:lpstr>
      <vt:lpstr>PowerPoint Presentation</vt:lpstr>
      <vt:lpstr>Resources</vt:lpstr>
      <vt:lpstr>Complete an evaluation and enter to win!</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Designing and Deploying the Windows Azure Pack in the Real-World</dc:title>
  <dc:subject>TechEd 2014</dc:subject>
  <dc:creator>Maarten Goet</dc:creator>
  <cp:keywords/>
  <dc:description>Template: Jordan Cayabyab, Artitudes Design
Formatting: 
Audience Type:</dc:description>
  <cp:lastModifiedBy>testadmin</cp:lastModifiedBy>
  <cp:revision>212</cp:revision>
  <dcterms:created xsi:type="dcterms:W3CDTF">2014-03-04T22:45:17Z</dcterms:created>
  <dcterms:modified xsi:type="dcterms:W3CDTF">2014-05-12T21:36:49Z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