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304" r:id="rId6"/>
  </p:sldMasterIdLst>
  <p:notesMasterIdLst>
    <p:notesMasterId r:id="rId30"/>
  </p:notesMasterIdLst>
  <p:handoutMasterIdLst>
    <p:handoutMasterId r:id="rId31"/>
  </p:handoutMasterIdLst>
  <p:sldIdLst>
    <p:sldId id="1381" r:id="rId7"/>
    <p:sldId id="1471" r:id="rId8"/>
    <p:sldId id="1243" r:id="rId9"/>
    <p:sldId id="1454" r:id="rId10"/>
    <p:sldId id="1455" r:id="rId11"/>
    <p:sldId id="1456" r:id="rId12"/>
    <p:sldId id="1469" r:id="rId13"/>
    <p:sldId id="1458" r:id="rId14"/>
    <p:sldId id="1459" r:id="rId15"/>
    <p:sldId id="1460" r:id="rId16"/>
    <p:sldId id="1462" r:id="rId17"/>
    <p:sldId id="1463" r:id="rId18"/>
    <p:sldId id="1464" r:id="rId19"/>
    <p:sldId id="1466" r:id="rId20"/>
    <p:sldId id="1443" r:id="rId21"/>
    <p:sldId id="1467" r:id="rId22"/>
    <p:sldId id="1468" r:id="rId23"/>
    <p:sldId id="1413" r:id="rId24"/>
    <p:sldId id="1470" r:id="rId25"/>
    <p:sldId id="1416" r:id="rId26"/>
    <p:sldId id="1417" r:id="rId27"/>
    <p:sldId id="1414" r:id="rId28"/>
    <p:sldId id="1132" r:id="rId2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71"/>
            <p14:sldId id="1243"/>
            <p14:sldId id="1454"/>
            <p14:sldId id="1455"/>
            <p14:sldId id="1456"/>
            <p14:sldId id="1469"/>
            <p14:sldId id="1458"/>
            <p14:sldId id="1459"/>
            <p14:sldId id="1460"/>
            <p14:sldId id="1462"/>
            <p14:sldId id="1463"/>
            <p14:sldId id="1464"/>
            <p14:sldId id="1466"/>
          </p14:sldIdLst>
        </p14:section>
        <p14:section name="Guidelines: Font and Colors" id="{25721397-5FAB-4C6D-A6C0-0EC58D7FA1A0}">
          <p14:sldIdLst/>
        </p14:section>
        <p14:section name="Charts &amp; Tables" id="{906157E2-ED63-4193-899E-DAE02ED3C56D}">
          <p14:sldIdLst>
            <p14:sldId id="1443"/>
            <p14:sldId id="1467"/>
            <p14:sldId id="1468"/>
          </p14:sldIdLst>
        </p14:section>
        <p14:section name="Section Headers &amp; Other Text Layouts" id="{873DF4F1-08B2-453E-B1FE-2094C15BBFA1}">
          <p14:sldIdLst/>
        </p14:section>
        <p14:section name="Required TechEd Slides" id="{26AC01F7-B32B-44E9-BE5B-D21B17F99D23}">
          <p14:sldIdLst>
            <p14:sldId id="1413"/>
            <p14:sldId id="1470"/>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6C42"/>
    <a:srgbClr val="9A8166"/>
    <a:srgbClr val="DC3C00"/>
    <a:srgbClr val="B4009E"/>
    <a:srgbClr val="FFFFFF"/>
    <a:srgbClr val="00BCF2"/>
    <a:srgbClr val="009E49"/>
    <a:srgbClr val="0072C6"/>
    <a:srgbClr val="7FBA00"/>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9" d="100"/>
          <a:sy n="119" d="100"/>
        </p:scale>
        <p:origin x="84" y="17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0476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4573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t>5/12/2014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3446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533820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332691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42" y="482565"/>
            <a:ext cx="1646237" cy="351905"/>
          </a:xfrm>
          <a:prstGeom prst="rect">
            <a:avLst/>
          </a:prstGeom>
        </p:spPr>
      </p:pic>
    </p:spTree>
    <p:extLst>
      <p:ext uri="{BB962C8B-B14F-4D97-AF65-F5344CB8AC3E}">
        <p14:creationId xmlns:p14="http://schemas.microsoft.com/office/powerpoint/2010/main" val="1589868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7" name="Group 96"/>
          <p:cNvGrpSpPr/>
          <p:nvPr userDrawn="1"/>
        </p:nvGrpSpPr>
        <p:grpSpPr>
          <a:xfrm>
            <a:off x="6765999"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grpSp>
        <p:nvGrpSpPr>
          <p:cNvPr id="98" name="Group 97"/>
          <p:cNvGrpSpPr/>
          <p:nvPr userDrawn="1"/>
        </p:nvGrpSpPr>
        <p:grpSpPr>
          <a:xfrm>
            <a:off x="18853154" y="195739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1817856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3" y="3943350"/>
            <a:ext cx="3073257"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8"/>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5"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4" y="518292"/>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9" y="6208330"/>
            <a:ext cx="1552930"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6015"/>
            </a:lvl1pPr>
          </a:lstStyle>
          <a:p>
            <a:pPr lvl="0"/>
            <a:r>
              <a:rPr lang="en-US" dirty="0" smtClean="0"/>
              <a:t>Session code</a:t>
            </a:r>
            <a:endParaRPr lang="en-US" dirty="0"/>
          </a:p>
        </p:txBody>
      </p:sp>
      <p:grpSp>
        <p:nvGrpSpPr>
          <p:cNvPr id="98" name="Group 97"/>
          <p:cNvGrpSpPr/>
          <p:nvPr userDrawn="1"/>
        </p:nvGrpSpPr>
        <p:grpSpPr>
          <a:xfrm>
            <a:off x="7136680" y="4110836"/>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106"/>
              <a:endParaRPr lang="en-US" sz="1836">
                <a:solidFill>
                  <a:srgbClr val="FFFFFF"/>
                </a:solidFill>
              </a:endParaRPr>
            </a:p>
          </p:txBody>
        </p:sp>
      </p:grpSp>
    </p:spTree>
    <p:extLst>
      <p:ext uri="{BB962C8B-B14F-4D97-AF65-F5344CB8AC3E}">
        <p14:creationId xmlns:p14="http://schemas.microsoft.com/office/powerpoint/2010/main" val="3845731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11" tIns="109660" rIns="146211" bIns="109660"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575600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2" y="3954462"/>
            <a:ext cx="10058401" cy="1829593"/>
          </a:xfrm>
          <a:noFill/>
        </p:spPr>
        <p:txBody>
          <a:bodyPr lIns="179224" tIns="143378" rIns="179224" bIns="143378">
            <a:noAutofit/>
          </a:bodyPr>
          <a:lstStyle>
            <a:lvl1pPr marL="0" indent="0">
              <a:spcBef>
                <a:spcPts val="0"/>
              </a:spcBef>
              <a:buNone/>
              <a:defRPr sz="357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831377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66" tIns="146211" rIns="182766" bIns="146211" numCol="1" spcCol="0" rtlCol="0" fromWordArt="0" anchor="t" anchorCtr="0" forceAA="0" compatLnSpc="1">
            <a:prstTxWarp prst="textNoShape">
              <a:avLst/>
            </a:prstTxWarp>
            <a:noAutofit/>
          </a:bodyPr>
          <a:lstStyle/>
          <a:p>
            <a:pPr algn="ctr" defTabSz="931837"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39"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1962308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39"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126691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78459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3527702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7"/>
            <a:ext cx="11887200" cy="1831975"/>
          </a:xfrm>
          <a:noFill/>
        </p:spPr>
        <p:txBody>
          <a:bodyPr tIns="89612" bIns="89612" anchor="t" anchorCtr="0"/>
          <a:lstStyle>
            <a:lvl1pPr>
              <a:defRPr sz="876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1594986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40"/>
            </a:lvl2pPr>
            <a:lvl3pPr marL="228444" indent="0">
              <a:buNone/>
              <a:defRPr sz="2040"/>
            </a:lvl3pPr>
            <a:lvl4pPr marL="456888" indent="0">
              <a:buNone/>
              <a:defRPr sz="1836"/>
            </a:lvl4pPr>
            <a:lvl5pPr marL="685332" indent="0">
              <a:buNone/>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424415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40" y="1214440"/>
            <a:ext cx="11887200"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792738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16" indent="0">
              <a:buNone/>
              <a:tabLst/>
              <a:defRPr sz="2040"/>
            </a:lvl3pPr>
            <a:lvl4pPr marL="460060" indent="0">
              <a:buNone/>
              <a:defRPr sz="1836"/>
            </a:lvl4pPr>
            <a:lvl5pPr marL="685332"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686585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3"/>
            <a:ext cx="5486399" cy="2536079"/>
          </a:xfrm>
        </p:spPr>
        <p:txBody>
          <a:bodyPr wrap="square">
            <a:spAutoFit/>
          </a:bodyPr>
          <a:lstStyle>
            <a:lvl1pPr marL="287143" indent="-287143">
              <a:spcBef>
                <a:spcPts val="1224"/>
              </a:spcBef>
              <a:buClr>
                <a:schemeClr val="tx1"/>
              </a:buClr>
              <a:buFont typeface="Arial" pitchFamily="34" charset="0"/>
              <a:buChar char="•"/>
              <a:defRPr sz="3570"/>
            </a:lvl1pPr>
            <a:lvl2pPr marL="530804" indent="-233036">
              <a:defRPr sz="2040"/>
            </a:lvl2pPr>
            <a:lvl3pPr marL="699108" indent="-168305">
              <a:tabLst/>
              <a:defRPr sz="2040"/>
            </a:lvl3pPr>
            <a:lvl4pPr marL="880358" indent="-181251">
              <a:defRPr sz="1836"/>
            </a:lvl4pPr>
            <a:lvl5pPr marL="1048660" indent="-168305">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731824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3"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671501"/>
          </a:xfrm>
        </p:spPr>
        <p:txBody>
          <a:bodyPr wrap="square">
            <a:spAutoFit/>
          </a:bodyPr>
          <a:lstStyle>
            <a:lvl1pPr marL="287143" indent="-287143">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804" indent="-233036">
              <a:defRPr sz="2448"/>
            </a:lvl2pPr>
            <a:lvl3pPr marL="699108" indent="-168305">
              <a:tabLst/>
              <a:defRPr sz="2448"/>
            </a:lvl3pPr>
            <a:lvl4pPr marL="880358" indent="-181251">
              <a:defRPr/>
            </a:lvl4pPr>
            <a:lvl5pPr marL="1048660" indent="-16830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252007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726020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86077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24874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72537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63576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2" tIns="46612" rIns="46612" bIns="46612" numCol="1" spcCol="0" rtlCol="0" fromWordArt="0" anchor="ctr" anchorCtr="0" forceAA="0" compatLnSpc="1">
            <a:prstTxWarp prst="textNoShape">
              <a:avLst/>
            </a:prstTxWarp>
            <a:noAutofit/>
          </a:bodyPr>
          <a:lstStyle/>
          <a:p>
            <a:pPr algn="ctr" defTabSz="931837" fontAlgn="base">
              <a:spcBef>
                <a:spcPct val="0"/>
              </a:spcBef>
              <a:spcAft>
                <a:spcPct val="0"/>
              </a:spcAft>
            </a:pPr>
            <a:endParaRPr lang="en-US" sz="1836"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6"/>
            <a:ext cx="11887199" cy="2155926"/>
          </a:xfrm>
        </p:spPr>
        <p:txBody>
          <a:bodyPr/>
          <a:lstStyle>
            <a:lvl1pPr marL="0" indent="0">
              <a:buNone/>
              <a:defRPr sz="326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1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2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0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2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0206101"/>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3"/>
            <a:ext cx="11887200" cy="2443746"/>
          </a:xfrm>
          <a:prstGeom prst="rect">
            <a:avLst/>
          </a:prstGeom>
        </p:spPr>
        <p:txBody>
          <a:bodyPr/>
          <a:lstStyle>
            <a:lvl1pPr marL="290316" indent="-290316">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110" indent="-280796">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425" indent="-290316">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868" indent="-228444">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315" indent="-228444">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363077"/>
            <a:ext cx="12436476" cy="631450"/>
          </a:xfrm>
          <a:prstGeom prst="rect">
            <a:avLst/>
          </a:prstGeom>
          <a:solidFill>
            <a:srgbClr val="FFFF99"/>
          </a:solidFill>
        </p:spPr>
        <p:txBody>
          <a:bodyPr wrap="square" lIns="152350" tIns="76174" rIns="152350" bIns="76174"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975539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4" y="1476625"/>
            <a:ext cx="5597870" cy="1961306"/>
          </a:xfrm>
        </p:spPr>
        <p:txBody>
          <a:bodyPr/>
          <a:lstStyle>
            <a:lvl1pPr marL="346544" indent="-346544">
              <a:lnSpc>
                <a:spcPct val="90000"/>
              </a:lnSpc>
              <a:defRPr sz="2856"/>
            </a:lvl1pPr>
            <a:lvl2pPr marL="686345" indent="-331710">
              <a:lnSpc>
                <a:spcPct val="90000"/>
              </a:lnSpc>
              <a:defRPr sz="2448"/>
            </a:lvl2pPr>
            <a:lvl3pPr marL="972210" indent="-293956">
              <a:lnSpc>
                <a:spcPct val="90000"/>
              </a:lnSpc>
              <a:defRPr sz="2040"/>
            </a:lvl3pPr>
            <a:lvl4pPr marL="1251333" indent="-279122">
              <a:lnSpc>
                <a:spcPct val="90000"/>
              </a:lnSpc>
              <a:defRPr sz="1836"/>
            </a:lvl4pPr>
            <a:lvl5pPr marL="1545286" indent="-285865">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9" y="1476625"/>
            <a:ext cx="5597870" cy="1961306"/>
          </a:xfrm>
        </p:spPr>
        <p:txBody>
          <a:bodyPr/>
          <a:lstStyle>
            <a:lvl1pPr marL="354635" indent="-354635">
              <a:lnSpc>
                <a:spcPct val="90000"/>
              </a:lnSpc>
              <a:defRPr sz="2856"/>
            </a:lvl1pPr>
            <a:lvl2pPr marL="686345" indent="-346544">
              <a:lnSpc>
                <a:spcPct val="90000"/>
              </a:lnSpc>
              <a:defRPr sz="2448"/>
            </a:lvl2pPr>
            <a:lvl3pPr marL="980300" indent="-308788">
              <a:lnSpc>
                <a:spcPct val="90000"/>
              </a:lnSpc>
              <a:defRPr sz="2040"/>
            </a:lvl3pPr>
            <a:lvl4pPr marL="1251333" indent="-271032">
              <a:lnSpc>
                <a:spcPct val="90000"/>
              </a:lnSpc>
              <a:defRPr sz="1836"/>
            </a:lvl4pPr>
            <a:lvl5pPr marL="1545286" indent="-279122">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255087996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30" y="233157"/>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5" y="1476627"/>
            <a:ext cx="11375536"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8" y="6482897"/>
            <a:ext cx="2900981" cy="372394"/>
          </a:xfrm>
          <a:prstGeom prst="rect">
            <a:avLst/>
          </a:prstGeom>
        </p:spPr>
        <p:txBody>
          <a:bodyPr vert="horz" lIns="93211" tIns="46608" rIns="93211" bIns="46608" rtlCol="0" anchor="ctr"/>
          <a:lstStyle>
            <a:lvl1pPr algn="l">
              <a:defRPr sz="1200">
                <a:solidFill>
                  <a:schemeClr val="tx1">
                    <a:tint val="75000"/>
                  </a:schemeClr>
                </a:solidFill>
              </a:defRPr>
            </a:lvl1pPr>
          </a:lstStyle>
          <a:p>
            <a:pPr defTabSz="932026">
              <a:defRPr/>
            </a:pPr>
            <a:fld id="{24516EDB-3C53-4793-B056-19F9B4AE913A}" type="slidenum">
              <a:rPr lang="en-US" sz="1224" smtClean="0">
                <a:solidFill>
                  <a:srgbClr val="292929">
                    <a:tint val="75000"/>
                  </a:srgbClr>
                </a:solidFill>
              </a:rPr>
              <a:pPr defTabSz="932026">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159305864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31455849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09625564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926896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72481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625468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24745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674349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81294867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2272535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93557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91327896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260755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8448894"/>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417001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637176"/>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683781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519032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187731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0070718"/>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815334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70811291"/>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56706870"/>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83329817"/>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94722761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895287814"/>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964954570"/>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3332812671"/>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280831"/>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17564"/>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173681"/>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935119"/>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2528442"/>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9853206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989083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87520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2.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image" Target="../media/image2.png"/><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image" Target="../media/image1.png"/><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theme" Target="../theme/theme3.xml"/><Relationship Id="rId8" Type="http://schemas.openxmlformats.org/officeDocument/2006/relationships/slideLayout" Target="../slideLayouts/slideLayout64.xml"/><Relationship Id="rId3"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902"/>
            <a:ext cx="11889564" cy="917575"/>
          </a:xfrm>
          <a:prstGeom prst="rect">
            <a:avLst/>
          </a:prstGeom>
        </p:spPr>
        <p:txBody>
          <a:bodyPr vert="horz" wrap="square" lIns="143378" tIns="89612" rIns="143378" bIns="89612"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2" y="1212853"/>
            <a:ext cx="11887198" cy="2254806"/>
          </a:xfrm>
          <a:prstGeom prst="rect">
            <a:avLst/>
          </a:prstGeom>
        </p:spPr>
        <p:txBody>
          <a:bodyPr vert="horz" wrap="square" lIns="143378" tIns="89612" rIns="143378" bIns="8961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9806526"/>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Lst>
  <p:transition>
    <p:fade/>
  </p:transition>
  <p:timing>
    <p:tnLst>
      <p:par>
        <p:cTn id="1" dur="indefinite" restart="never" nodeType="tmRoot"/>
      </p:par>
    </p:tnLst>
  </p:timing>
  <p:txStyles>
    <p:titleStyle>
      <a:lvl1pPr algn="l" defTabSz="932106" rtl="0" eaLnBrk="1" latinLnBrk="0" hangingPunct="1">
        <a:lnSpc>
          <a:spcPct val="90000"/>
        </a:lnSpc>
        <a:spcBef>
          <a:spcPct val="0"/>
        </a:spcBef>
        <a:buNone/>
        <a:defRPr lang="en-US" sz="5404"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666" marR="0" indent="-342666" algn="l" defTabSz="932106" rtl="0" eaLnBrk="1" fontAlgn="auto" latinLnBrk="0" hangingPunct="1">
        <a:lnSpc>
          <a:spcPct val="90000"/>
        </a:lnSpc>
        <a:spcBef>
          <a:spcPct val="20000"/>
        </a:spcBef>
        <a:spcAft>
          <a:spcPts val="0"/>
        </a:spcAft>
        <a:buClrTx/>
        <a:buSzPct val="90000"/>
        <a:buFont typeface="Arial" pitchFamily="34" charset="0"/>
        <a:buChar char="•"/>
        <a:tabLst/>
        <a:defRPr sz="3978" kern="1200" spc="0" baseline="0">
          <a:gradFill>
            <a:gsLst>
              <a:gs pos="1250">
                <a:schemeClr val="tx1"/>
              </a:gs>
              <a:gs pos="100000">
                <a:schemeClr val="tx1"/>
              </a:gs>
            </a:gsLst>
            <a:lin ang="5400000" scaled="0"/>
          </a:gradFill>
          <a:latin typeface="+mj-lt"/>
          <a:ea typeface="+mn-ea"/>
          <a:cs typeface="+mn-cs"/>
        </a:defRPr>
      </a:lvl1pPr>
      <a:lvl2pPr marL="583802" marR="0" indent="-241136"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556"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3pPr>
      <a:lvl4pPr marL="1027999"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4pPr>
      <a:lvl5pPr marL="1256441" marR="0" indent="-228444" algn="l" defTabSz="932106"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5pPr>
      <a:lvl6pPr marL="2563290"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345"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5397"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1452" indent="-233027" algn="l" defTabSz="932106"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106" rtl="0" eaLnBrk="1" latinLnBrk="0" hangingPunct="1">
        <a:defRPr sz="1836" kern="1200">
          <a:solidFill>
            <a:schemeClr val="tx1"/>
          </a:solidFill>
          <a:latin typeface="+mn-lt"/>
          <a:ea typeface="+mn-ea"/>
          <a:cs typeface="+mn-cs"/>
        </a:defRPr>
      </a:lvl1pPr>
      <a:lvl2pPr marL="466054" algn="l" defTabSz="932106" rtl="0" eaLnBrk="1" latinLnBrk="0" hangingPunct="1">
        <a:defRPr sz="1836" kern="1200">
          <a:solidFill>
            <a:schemeClr val="tx1"/>
          </a:solidFill>
          <a:latin typeface="+mn-lt"/>
          <a:ea typeface="+mn-ea"/>
          <a:cs typeface="+mn-cs"/>
        </a:defRPr>
      </a:lvl2pPr>
      <a:lvl3pPr marL="932106" algn="l" defTabSz="932106" rtl="0" eaLnBrk="1" latinLnBrk="0" hangingPunct="1">
        <a:defRPr sz="1836" kern="1200">
          <a:solidFill>
            <a:schemeClr val="tx1"/>
          </a:solidFill>
          <a:latin typeface="+mn-lt"/>
          <a:ea typeface="+mn-ea"/>
          <a:cs typeface="+mn-cs"/>
        </a:defRPr>
      </a:lvl3pPr>
      <a:lvl4pPr marL="1398159" algn="l" defTabSz="932106" rtl="0" eaLnBrk="1" latinLnBrk="0" hangingPunct="1">
        <a:defRPr sz="1836" kern="1200">
          <a:solidFill>
            <a:schemeClr val="tx1"/>
          </a:solidFill>
          <a:latin typeface="+mn-lt"/>
          <a:ea typeface="+mn-ea"/>
          <a:cs typeface="+mn-cs"/>
        </a:defRPr>
      </a:lvl4pPr>
      <a:lvl5pPr marL="1864212" algn="l" defTabSz="932106" rtl="0" eaLnBrk="1" latinLnBrk="0" hangingPunct="1">
        <a:defRPr sz="1836" kern="1200">
          <a:solidFill>
            <a:schemeClr val="tx1"/>
          </a:solidFill>
          <a:latin typeface="+mn-lt"/>
          <a:ea typeface="+mn-ea"/>
          <a:cs typeface="+mn-cs"/>
        </a:defRPr>
      </a:lvl5pPr>
      <a:lvl6pPr marL="2330265" algn="l" defTabSz="932106" rtl="0" eaLnBrk="1" latinLnBrk="0" hangingPunct="1">
        <a:defRPr sz="1836" kern="1200">
          <a:solidFill>
            <a:schemeClr val="tx1"/>
          </a:solidFill>
          <a:latin typeface="+mn-lt"/>
          <a:ea typeface="+mn-ea"/>
          <a:cs typeface="+mn-cs"/>
        </a:defRPr>
      </a:lvl6pPr>
      <a:lvl7pPr marL="2796318" algn="l" defTabSz="932106" rtl="0" eaLnBrk="1" latinLnBrk="0" hangingPunct="1">
        <a:defRPr sz="1836" kern="1200">
          <a:solidFill>
            <a:schemeClr val="tx1"/>
          </a:solidFill>
          <a:latin typeface="+mn-lt"/>
          <a:ea typeface="+mn-ea"/>
          <a:cs typeface="+mn-cs"/>
        </a:defRPr>
      </a:lvl7pPr>
      <a:lvl8pPr marL="3262371" algn="l" defTabSz="932106" rtl="0" eaLnBrk="1" latinLnBrk="0" hangingPunct="1">
        <a:defRPr sz="1836" kern="1200">
          <a:solidFill>
            <a:schemeClr val="tx1"/>
          </a:solidFill>
          <a:latin typeface="+mn-lt"/>
          <a:ea typeface="+mn-ea"/>
          <a:cs typeface="+mn-cs"/>
        </a:defRPr>
      </a:lvl8pPr>
      <a:lvl9pPr marL="3728425" algn="l" defTabSz="932106"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677277995"/>
      </p:ext>
    </p:extLst>
  </p:cSld>
  <p:clrMap bg1="dk1" tx1="lt1" bg2="dk2" tx2="lt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 id="2147484316" r:id="rId12"/>
    <p:sldLayoutId id="2147484317" r:id="rId13"/>
    <p:sldLayoutId id="2147484318" r:id="rId14"/>
    <p:sldLayoutId id="2147484319" r:id="rId15"/>
    <p:sldLayoutId id="2147484320" r:id="rId16"/>
    <p:sldLayoutId id="2147484321" r:id="rId17"/>
    <p:sldLayoutId id="2147484322" r:id="rId18"/>
    <p:sldLayoutId id="2147484323" r:id="rId19"/>
    <p:sldLayoutId id="2147484324" r:id="rId20"/>
    <p:sldLayoutId id="2147484325" r:id="rId21"/>
    <p:sldLayoutId id="2147484326" r:id="rId22"/>
    <p:sldLayoutId id="2147484327" r:id="rId23"/>
    <p:sldLayoutId id="2147484328" r:id="rId24"/>
    <p:sldLayoutId id="2147484329" r:id="rId25"/>
    <p:sldLayoutId id="2147484330" r:id="rId26"/>
    <p:sldLayoutId id="2147484331" r:id="rId27"/>
    <p:sldLayoutId id="2147484332" r:id="rId28"/>
    <p:sldLayoutId id="2147484333" r:id="rId29"/>
    <p:sldLayoutId id="2147484334" r:id="rId30"/>
    <p:sldLayoutId id="2147484335" r:id="rId31"/>
    <p:sldLayoutId id="2147484336" r:id="rId32"/>
    <p:sldLayoutId id="2147484337" r:id="rId33"/>
    <p:sldLayoutId id="2147484338"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9.xml"/><Relationship Id="rId5" Type="http://schemas.openxmlformats.org/officeDocument/2006/relationships/image" Target="../media/image16.emf"/><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jpeg"/><Relationship Id="rId3" Type="http://schemas.openxmlformats.org/officeDocument/2006/relationships/image" Target="../media/image18.emf"/><Relationship Id="rId21" Type="http://schemas.openxmlformats.org/officeDocument/2006/relationships/image" Target="../media/image36.jpe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emf"/><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gif"/><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6.xml"/><Relationship Id="rId4" Type="http://schemas.openxmlformats.org/officeDocument/2006/relationships/hyperlink" Target="http://apprenda.com/lp/onecloudm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5478423"/>
          </a:xfrm>
        </p:spPr>
        <p:txBody>
          <a:bodyPr/>
          <a:lstStyle/>
          <a:p>
            <a:r>
              <a:rPr lang="en-US" dirty="0" smtClean="0"/>
              <a:t>Integrated management</a:t>
            </a:r>
          </a:p>
          <a:p>
            <a:pPr lvl="1"/>
            <a:r>
              <a:rPr lang="en-US" dirty="0" smtClean="0"/>
              <a:t>Includes policy, security, capacity planning etc.</a:t>
            </a:r>
          </a:p>
          <a:p>
            <a:r>
              <a:rPr lang="en-US" dirty="0" smtClean="0"/>
              <a:t>Works for new and existing apps</a:t>
            </a:r>
          </a:p>
          <a:p>
            <a:pPr lvl="1"/>
            <a:r>
              <a:rPr lang="en-US" dirty="0" smtClean="0"/>
              <a:t>No re-writes!</a:t>
            </a:r>
          </a:p>
          <a:p>
            <a:r>
              <a:rPr lang="en-US" dirty="0" smtClean="0"/>
              <a:t>Seamless portability</a:t>
            </a:r>
          </a:p>
          <a:p>
            <a:pPr lvl="1"/>
            <a:r>
              <a:rPr lang="en-US" dirty="0" smtClean="0"/>
              <a:t>Easily move applications between infrastructure and clouds</a:t>
            </a:r>
          </a:p>
          <a:p>
            <a:r>
              <a:rPr lang="en-US" dirty="0" smtClean="0"/>
              <a:t>Seamless user experience</a:t>
            </a:r>
          </a:p>
          <a:p>
            <a:pPr lvl="1"/>
            <a:r>
              <a:rPr lang="en-US" dirty="0" smtClean="0"/>
              <a:t>For both application owners and IT operations</a:t>
            </a:r>
            <a:endParaRPr lang="en-US" dirty="0"/>
          </a:p>
          <a:p>
            <a:pPr lvl="1"/>
            <a:endParaRPr lang="en-US" dirty="0" smtClean="0"/>
          </a:p>
          <a:p>
            <a:pPr marL="0" indent="0">
              <a:buNone/>
            </a:pPr>
            <a:endParaRPr lang="en-US" dirty="0"/>
          </a:p>
        </p:txBody>
      </p:sp>
      <p:sp>
        <p:nvSpPr>
          <p:cNvPr id="4" name="Title 3"/>
          <p:cNvSpPr>
            <a:spLocks noGrp="1"/>
          </p:cNvSpPr>
          <p:nvPr>
            <p:ph type="title"/>
          </p:nvPr>
        </p:nvSpPr>
        <p:spPr/>
        <p:txBody>
          <a:bodyPr/>
          <a:lstStyle/>
          <a:p>
            <a:r>
              <a:rPr lang="en-US" dirty="0" smtClean="0"/>
              <a:t>Key Requirements for Hybrid Cloud</a:t>
            </a:r>
            <a:endParaRPr lang="en-US" dirty="0"/>
          </a:p>
        </p:txBody>
      </p:sp>
    </p:spTree>
    <p:extLst>
      <p:ext uri="{BB962C8B-B14F-4D97-AF65-F5344CB8AC3E}">
        <p14:creationId xmlns:p14="http://schemas.microsoft.com/office/powerpoint/2010/main" val="32817940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Apprenda</a:t>
            </a:r>
            <a:endParaRPr lang="en-US" dirty="0"/>
          </a:p>
        </p:txBody>
      </p:sp>
      <p:sp>
        <p:nvSpPr>
          <p:cNvPr id="10" name="Text Placeholder 9"/>
          <p:cNvSpPr>
            <a:spLocks noGrp="1"/>
          </p:cNvSpPr>
          <p:nvPr>
            <p:ph type="body" sz="quarter" idx="11"/>
          </p:nvPr>
        </p:nvSpPr>
        <p:spPr>
          <a:xfrm>
            <a:off x="274639" y="1212849"/>
            <a:ext cx="11889564" cy="4062651"/>
          </a:xfrm>
        </p:spPr>
        <p:txBody>
          <a:bodyPr/>
          <a:lstStyle/>
          <a:p>
            <a:r>
              <a:rPr lang="en-US" dirty="0" smtClean="0"/>
              <a:t>Apprenda is a </a:t>
            </a:r>
            <a:r>
              <a:rPr lang="en-US" dirty="0" smtClean="0">
                <a:solidFill>
                  <a:srgbClr val="00B0F0"/>
                </a:solidFill>
              </a:rPr>
              <a:t>software</a:t>
            </a:r>
            <a:r>
              <a:rPr lang="en-US" dirty="0" smtClean="0"/>
              <a:t> layer that enables any organization to transform </a:t>
            </a:r>
            <a:r>
              <a:rPr lang="en-US" dirty="0" smtClean="0">
                <a:solidFill>
                  <a:srgbClr val="00B0F0"/>
                </a:solidFill>
              </a:rPr>
              <a:t>existing datacenter </a:t>
            </a:r>
            <a:r>
              <a:rPr lang="en-US" dirty="0" smtClean="0"/>
              <a:t>assets and </a:t>
            </a:r>
            <a:r>
              <a:rPr lang="en-US" dirty="0" smtClean="0">
                <a:solidFill>
                  <a:srgbClr val="00B0F0"/>
                </a:solidFill>
              </a:rPr>
              <a:t>public cloud </a:t>
            </a:r>
            <a:r>
              <a:rPr lang="en-US" dirty="0" smtClean="0"/>
              <a:t>infrastructure into a self-service </a:t>
            </a:r>
            <a:r>
              <a:rPr lang="en-US" dirty="0" err="1" smtClean="0"/>
              <a:t>PaaS</a:t>
            </a:r>
            <a:r>
              <a:rPr lang="en-US" dirty="0" smtClean="0"/>
              <a:t> cloud for .</a:t>
            </a:r>
            <a:r>
              <a:rPr lang="en-US" dirty="0" smtClean="0">
                <a:solidFill>
                  <a:srgbClr val="00B0F0"/>
                </a:solidFill>
              </a:rPr>
              <a:t>NET and Java</a:t>
            </a:r>
            <a:r>
              <a:rPr lang="en-US" dirty="0" smtClean="0"/>
              <a:t>. Apprenda drives order of magnitude improvements in infrastructure </a:t>
            </a:r>
            <a:r>
              <a:rPr lang="en-US" dirty="0" smtClean="0">
                <a:solidFill>
                  <a:srgbClr val="00B0F0"/>
                </a:solidFill>
              </a:rPr>
              <a:t>utilization</a:t>
            </a:r>
            <a:r>
              <a:rPr lang="en-US" dirty="0" smtClean="0"/>
              <a:t>, developer </a:t>
            </a:r>
            <a:r>
              <a:rPr lang="en-US" dirty="0" smtClean="0">
                <a:solidFill>
                  <a:srgbClr val="00B0F0"/>
                </a:solidFill>
              </a:rPr>
              <a:t>productivity</a:t>
            </a:r>
            <a:r>
              <a:rPr lang="en-US" dirty="0" smtClean="0"/>
              <a:t>, organizational </a:t>
            </a:r>
            <a:r>
              <a:rPr lang="en-US" dirty="0" smtClean="0">
                <a:solidFill>
                  <a:srgbClr val="00B0F0"/>
                </a:solidFill>
              </a:rPr>
              <a:t>agility</a:t>
            </a:r>
            <a:r>
              <a:rPr lang="en-US" dirty="0" smtClean="0"/>
              <a:t> and </a:t>
            </a:r>
            <a:r>
              <a:rPr lang="en-US" dirty="0" smtClean="0">
                <a:solidFill>
                  <a:srgbClr val="00B0F0"/>
                </a:solidFill>
              </a:rPr>
              <a:t>governance</a:t>
            </a:r>
            <a:endParaRPr lang="en-US" dirty="0">
              <a:solidFill>
                <a:srgbClr val="00B0F0"/>
              </a:solidFill>
            </a:endParaRPr>
          </a:p>
        </p:txBody>
      </p:sp>
    </p:spTree>
    <p:extLst>
      <p:ext uri="{BB962C8B-B14F-4D97-AF65-F5344CB8AC3E}">
        <p14:creationId xmlns:p14="http://schemas.microsoft.com/office/powerpoint/2010/main" val="24690517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98637" y="1654095"/>
            <a:ext cx="9994542" cy="3867009"/>
            <a:chOff x="685800" y="1025525"/>
            <a:chExt cx="7495906" cy="2900257"/>
          </a:xfrm>
        </p:grpSpPr>
        <p:grpSp>
          <p:nvGrpSpPr>
            <p:cNvPr id="5" name="Group 4"/>
            <p:cNvGrpSpPr/>
            <p:nvPr/>
          </p:nvGrpSpPr>
          <p:grpSpPr>
            <a:xfrm>
              <a:off x="685800" y="1025525"/>
              <a:ext cx="4928612" cy="2900257"/>
              <a:chOff x="876300" y="1025525"/>
              <a:chExt cx="4928612" cy="2900257"/>
            </a:xfrm>
          </p:grpSpPr>
          <p:sp>
            <p:nvSpPr>
              <p:cNvPr id="22" name="Rounded Rectangle 21"/>
              <p:cNvSpPr/>
              <p:nvPr/>
            </p:nvSpPr>
            <p:spPr>
              <a:xfrm>
                <a:off x="4032718" y="1276349"/>
                <a:ext cx="398145" cy="530551"/>
              </a:xfrm>
              <a:prstGeom prst="roundRect">
                <a:avLst>
                  <a:gd name="adj" fmla="val 13038"/>
                </a:avLst>
              </a:prstGeom>
              <a:solidFill>
                <a:srgbClr val="1F75CD">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Rounded Rectangle 22"/>
              <p:cNvSpPr/>
              <p:nvPr/>
            </p:nvSpPr>
            <p:spPr>
              <a:xfrm>
                <a:off x="2240537" y="1276349"/>
                <a:ext cx="384056" cy="520698"/>
              </a:xfrm>
              <a:prstGeom prst="roundRect">
                <a:avLst>
                  <a:gd name="adj" fmla="val 8904"/>
                </a:avLst>
              </a:prstGeom>
              <a:solidFill>
                <a:srgbClr val="1F75CD">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4" name="Freeform 23"/>
              <p:cNvSpPr/>
              <p:nvPr/>
            </p:nvSpPr>
            <p:spPr>
              <a:xfrm>
                <a:off x="2844244" y="1029644"/>
                <a:ext cx="985766" cy="777597"/>
              </a:xfrm>
              <a:custGeom>
                <a:avLst/>
                <a:gdLst>
                  <a:gd name="connsiteX0" fmla="*/ 904875 w 955675"/>
                  <a:gd name="connsiteY0" fmla="*/ 0 h 762000"/>
                  <a:gd name="connsiteX1" fmla="*/ 955675 w 955675"/>
                  <a:gd name="connsiteY1" fmla="*/ 15875 h 762000"/>
                  <a:gd name="connsiteX2" fmla="*/ 955675 w 955675"/>
                  <a:gd name="connsiteY2" fmla="*/ 631825 h 762000"/>
                  <a:gd name="connsiteX3" fmla="*/ 860425 w 955675"/>
                  <a:gd name="connsiteY3" fmla="*/ 638175 h 762000"/>
                  <a:gd name="connsiteX4" fmla="*/ 536575 w 955675"/>
                  <a:gd name="connsiteY4" fmla="*/ 638175 h 762000"/>
                  <a:gd name="connsiteX5" fmla="*/ 561975 w 955675"/>
                  <a:gd name="connsiteY5" fmla="*/ 704850 h 762000"/>
                  <a:gd name="connsiteX6" fmla="*/ 625475 w 955675"/>
                  <a:gd name="connsiteY6" fmla="*/ 752475 h 762000"/>
                  <a:gd name="connsiteX7" fmla="*/ 625475 w 955675"/>
                  <a:gd name="connsiteY7" fmla="*/ 752475 h 762000"/>
                  <a:gd name="connsiteX8" fmla="*/ 622300 w 955675"/>
                  <a:gd name="connsiteY8" fmla="*/ 762000 h 762000"/>
                  <a:gd name="connsiteX9" fmla="*/ 565150 w 955675"/>
                  <a:gd name="connsiteY9" fmla="*/ 762000 h 762000"/>
                  <a:gd name="connsiteX10" fmla="*/ 336550 w 955675"/>
                  <a:gd name="connsiteY10" fmla="*/ 762000 h 762000"/>
                  <a:gd name="connsiteX11" fmla="*/ 336550 w 955675"/>
                  <a:gd name="connsiteY11" fmla="*/ 762000 h 762000"/>
                  <a:gd name="connsiteX12" fmla="*/ 412750 w 955675"/>
                  <a:gd name="connsiteY12" fmla="*/ 695325 h 762000"/>
                  <a:gd name="connsiteX13" fmla="*/ 428625 w 955675"/>
                  <a:gd name="connsiteY13" fmla="*/ 647700 h 762000"/>
                  <a:gd name="connsiteX14" fmla="*/ 428625 w 955675"/>
                  <a:gd name="connsiteY14" fmla="*/ 647700 h 762000"/>
                  <a:gd name="connsiteX15" fmla="*/ 428625 w 955675"/>
                  <a:gd name="connsiteY15" fmla="*/ 647700 h 762000"/>
                  <a:gd name="connsiteX16" fmla="*/ 15875 w 955675"/>
                  <a:gd name="connsiteY16" fmla="*/ 638175 h 762000"/>
                  <a:gd name="connsiteX17" fmla="*/ 15875 w 955675"/>
                  <a:gd name="connsiteY17" fmla="*/ 638175 h 762000"/>
                  <a:gd name="connsiteX18" fmla="*/ 0 w 955675"/>
                  <a:gd name="connsiteY18" fmla="*/ 612775 h 762000"/>
                  <a:gd name="connsiteX19" fmla="*/ 6350 w 955675"/>
                  <a:gd name="connsiteY19" fmla="*/ 9525 h 762000"/>
                  <a:gd name="connsiteX20" fmla="*/ 6350 w 955675"/>
                  <a:gd name="connsiteY20" fmla="*/ 9525 h 762000"/>
                  <a:gd name="connsiteX21" fmla="*/ 904875 w 955675"/>
                  <a:gd name="connsiteY21" fmla="*/ 0 h 762000"/>
                  <a:gd name="connsiteX0" fmla="*/ 904875 w 955675"/>
                  <a:gd name="connsiteY0" fmla="*/ 0 h 762042"/>
                  <a:gd name="connsiteX1" fmla="*/ 955675 w 955675"/>
                  <a:gd name="connsiteY1" fmla="*/ 15875 h 762042"/>
                  <a:gd name="connsiteX2" fmla="*/ 955675 w 955675"/>
                  <a:gd name="connsiteY2" fmla="*/ 631825 h 762042"/>
                  <a:gd name="connsiteX3" fmla="*/ 860425 w 955675"/>
                  <a:gd name="connsiteY3" fmla="*/ 638175 h 762042"/>
                  <a:gd name="connsiteX4" fmla="*/ 536575 w 955675"/>
                  <a:gd name="connsiteY4" fmla="*/ 638175 h 762042"/>
                  <a:gd name="connsiteX5" fmla="*/ 561975 w 955675"/>
                  <a:gd name="connsiteY5" fmla="*/ 704850 h 762042"/>
                  <a:gd name="connsiteX6" fmla="*/ 625475 w 955675"/>
                  <a:gd name="connsiteY6" fmla="*/ 752475 h 762042"/>
                  <a:gd name="connsiteX7" fmla="*/ 625475 w 955675"/>
                  <a:gd name="connsiteY7" fmla="*/ 752475 h 762042"/>
                  <a:gd name="connsiteX8" fmla="*/ 622300 w 955675"/>
                  <a:gd name="connsiteY8" fmla="*/ 762000 h 762042"/>
                  <a:gd name="connsiteX9" fmla="*/ 565150 w 955675"/>
                  <a:gd name="connsiteY9" fmla="*/ 762000 h 762042"/>
                  <a:gd name="connsiteX10" fmla="*/ 319969 w 955675"/>
                  <a:gd name="connsiteY10" fmla="*/ 761427 h 762042"/>
                  <a:gd name="connsiteX11" fmla="*/ 336550 w 955675"/>
                  <a:gd name="connsiteY11" fmla="*/ 762000 h 762042"/>
                  <a:gd name="connsiteX12" fmla="*/ 336550 w 955675"/>
                  <a:gd name="connsiteY12" fmla="*/ 762000 h 762042"/>
                  <a:gd name="connsiteX13" fmla="*/ 412750 w 955675"/>
                  <a:gd name="connsiteY13" fmla="*/ 695325 h 762042"/>
                  <a:gd name="connsiteX14" fmla="*/ 428625 w 955675"/>
                  <a:gd name="connsiteY14" fmla="*/ 647700 h 762042"/>
                  <a:gd name="connsiteX15" fmla="*/ 428625 w 955675"/>
                  <a:gd name="connsiteY15" fmla="*/ 647700 h 762042"/>
                  <a:gd name="connsiteX16" fmla="*/ 428625 w 955675"/>
                  <a:gd name="connsiteY16" fmla="*/ 647700 h 762042"/>
                  <a:gd name="connsiteX17" fmla="*/ 15875 w 955675"/>
                  <a:gd name="connsiteY17" fmla="*/ 638175 h 762042"/>
                  <a:gd name="connsiteX18" fmla="*/ 15875 w 955675"/>
                  <a:gd name="connsiteY18" fmla="*/ 638175 h 762042"/>
                  <a:gd name="connsiteX19" fmla="*/ 0 w 955675"/>
                  <a:gd name="connsiteY19" fmla="*/ 612775 h 762042"/>
                  <a:gd name="connsiteX20" fmla="*/ 6350 w 955675"/>
                  <a:gd name="connsiteY20" fmla="*/ 9525 h 762042"/>
                  <a:gd name="connsiteX21" fmla="*/ 6350 w 955675"/>
                  <a:gd name="connsiteY21" fmla="*/ 9525 h 762042"/>
                  <a:gd name="connsiteX22" fmla="*/ 904875 w 955675"/>
                  <a:gd name="connsiteY22" fmla="*/ 0 h 762042"/>
                  <a:gd name="connsiteX0" fmla="*/ 904875 w 955675"/>
                  <a:gd name="connsiteY0" fmla="*/ 0 h 762042"/>
                  <a:gd name="connsiteX1" fmla="*/ 955675 w 955675"/>
                  <a:gd name="connsiteY1" fmla="*/ 15875 h 762042"/>
                  <a:gd name="connsiteX2" fmla="*/ 955675 w 955675"/>
                  <a:gd name="connsiteY2" fmla="*/ 631825 h 762042"/>
                  <a:gd name="connsiteX3" fmla="*/ 860425 w 955675"/>
                  <a:gd name="connsiteY3" fmla="*/ 638175 h 762042"/>
                  <a:gd name="connsiteX4" fmla="*/ 536575 w 955675"/>
                  <a:gd name="connsiteY4" fmla="*/ 638175 h 762042"/>
                  <a:gd name="connsiteX5" fmla="*/ 561975 w 955675"/>
                  <a:gd name="connsiteY5" fmla="*/ 704850 h 762042"/>
                  <a:gd name="connsiteX6" fmla="*/ 625475 w 955675"/>
                  <a:gd name="connsiteY6" fmla="*/ 752475 h 762042"/>
                  <a:gd name="connsiteX7" fmla="*/ 625475 w 955675"/>
                  <a:gd name="connsiteY7" fmla="*/ 752475 h 762042"/>
                  <a:gd name="connsiteX8" fmla="*/ 622300 w 955675"/>
                  <a:gd name="connsiteY8" fmla="*/ 762000 h 762042"/>
                  <a:gd name="connsiteX9" fmla="*/ 565150 w 955675"/>
                  <a:gd name="connsiteY9" fmla="*/ 762000 h 762042"/>
                  <a:gd name="connsiteX10" fmla="*/ 319969 w 955675"/>
                  <a:gd name="connsiteY10" fmla="*/ 761427 h 762042"/>
                  <a:gd name="connsiteX11" fmla="*/ 336550 w 955675"/>
                  <a:gd name="connsiteY11" fmla="*/ 762000 h 762042"/>
                  <a:gd name="connsiteX12" fmla="*/ 336550 w 955675"/>
                  <a:gd name="connsiteY12" fmla="*/ 762000 h 762042"/>
                  <a:gd name="connsiteX13" fmla="*/ 397217 w 955675"/>
                  <a:gd name="connsiteY13" fmla="*/ 679716 h 762042"/>
                  <a:gd name="connsiteX14" fmla="*/ 428625 w 955675"/>
                  <a:gd name="connsiteY14" fmla="*/ 647700 h 762042"/>
                  <a:gd name="connsiteX15" fmla="*/ 428625 w 955675"/>
                  <a:gd name="connsiteY15" fmla="*/ 647700 h 762042"/>
                  <a:gd name="connsiteX16" fmla="*/ 428625 w 955675"/>
                  <a:gd name="connsiteY16" fmla="*/ 647700 h 762042"/>
                  <a:gd name="connsiteX17" fmla="*/ 15875 w 955675"/>
                  <a:gd name="connsiteY17" fmla="*/ 638175 h 762042"/>
                  <a:gd name="connsiteX18" fmla="*/ 15875 w 955675"/>
                  <a:gd name="connsiteY18" fmla="*/ 638175 h 762042"/>
                  <a:gd name="connsiteX19" fmla="*/ 0 w 955675"/>
                  <a:gd name="connsiteY19" fmla="*/ 612775 h 762042"/>
                  <a:gd name="connsiteX20" fmla="*/ 6350 w 955675"/>
                  <a:gd name="connsiteY20" fmla="*/ 9525 h 762042"/>
                  <a:gd name="connsiteX21" fmla="*/ 6350 w 955675"/>
                  <a:gd name="connsiteY21" fmla="*/ 9525 h 762042"/>
                  <a:gd name="connsiteX22" fmla="*/ 904875 w 955675"/>
                  <a:gd name="connsiteY22" fmla="*/ 0 h 762042"/>
                  <a:gd name="connsiteX0" fmla="*/ 904875 w 955675"/>
                  <a:gd name="connsiteY0" fmla="*/ 0 h 764861"/>
                  <a:gd name="connsiteX1" fmla="*/ 955675 w 955675"/>
                  <a:gd name="connsiteY1" fmla="*/ 15875 h 764861"/>
                  <a:gd name="connsiteX2" fmla="*/ 955675 w 955675"/>
                  <a:gd name="connsiteY2" fmla="*/ 631825 h 764861"/>
                  <a:gd name="connsiteX3" fmla="*/ 860425 w 955675"/>
                  <a:gd name="connsiteY3" fmla="*/ 638175 h 764861"/>
                  <a:gd name="connsiteX4" fmla="*/ 536575 w 955675"/>
                  <a:gd name="connsiteY4" fmla="*/ 638175 h 764861"/>
                  <a:gd name="connsiteX5" fmla="*/ 561975 w 955675"/>
                  <a:gd name="connsiteY5" fmla="*/ 704850 h 764861"/>
                  <a:gd name="connsiteX6" fmla="*/ 625475 w 955675"/>
                  <a:gd name="connsiteY6" fmla="*/ 752475 h 764861"/>
                  <a:gd name="connsiteX7" fmla="*/ 625475 w 955675"/>
                  <a:gd name="connsiteY7" fmla="*/ 752475 h 764861"/>
                  <a:gd name="connsiteX8" fmla="*/ 622300 w 955675"/>
                  <a:gd name="connsiteY8" fmla="*/ 762000 h 764861"/>
                  <a:gd name="connsiteX9" fmla="*/ 565150 w 955675"/>
                  <a:gd name="connsiteY9" fmla="*/ 762000 h 764861"/>
                  <a:gd name="connsiteX10" fmla="*/ 319969 w 955675"/>
                  <a:gd name="connsiteY10" fmla="*/ 761427 h 764861"/>
                  <a:gd name="connsiteX11" fmla="*/ 336550 w 955675"/>
                  <a:gd name="connsiteY11" fmla="*/ 762000 h 764861"/>
                  <a:gd name="connsiteX12" fmla="*/ 361402 w 955675"/>
                  <a:gd name="connsiteY12" fmla="*/ 721417 h 764861"/>
                  <a:gd name="connsiteX13" fmla="*/ 397217 w 955675"/>
                  <a:gd name="connsiteY13" fmla="*/ 679716 h 764861"/>
                  <a:gd name="connsiteX14" fmla="*/ 428625 w 955675"/>
                  <a:gd name="connsiteY14" fmla="*/ 647700 h 764861"/>
                  <a:gd name="connsiteX15" fmla="*/ 428625 w 955675"/>
                  <a:gd name="connsiteY15" fmla="*/ 647700 h 764861"/>
                  <a:gd name="connsiteX16" fmla="*/ 428625 w 955675"/>
                  <a:gd name="connsiteY16" fmla="*/ 647700 h 764861"/>
                  <a:gd name="connsiteX17" fmla="*/ 15875 w 955675"/>
                  <a:gd name="connsiteY17" fmla="*/ 638175 h 764861"/>
                  <a:gd name="connsiteX18" fmla="*/ 15875 w 955675"/>
                  <a:gd name="connsiteY18" fmla="*/ 638175 h 764861"/>
                  <a:gd name="connsiteX19" fmla="*/ 0 w 955675"/>
                  <a:gd name="connsiteY19" fmla="*/ 612775 h 764861"/>
                  <a:gd name="connsiteX20" fmla="*/ 6350 w 955675"/>
                  <a:gd name="connsiteY20" fmla="*/ 9525 h 764861"/>
                  <a:gd name="connsiteX21" fmla="*/ 6350 w 955675"/>
                  <a:gd name="connsiteY21" fmla="*/ 9525 h 764861"/>
                  <a:gd name="connsiteX22" fmla="*/ 904875 w 955675"/>
                  <a:gd name="connsiteY22" fmla="*/ 0 h 764861"/>
                  <a:gd name="connsiteX0" fmla="*/ 904875 w 955675"/>
                  <a:gd name="connsiteY0" fmla="*/ 0 h 762042"/>
                  <a:gd name="connsiteX1" fmla="*/ 955675 w 955675"/>
                  <a:gd name="connsiteY1" fmla="*/ 15875 h 762042"/>
                  <a:gd name="connsiteX2" fmla="*/ 955675 w 955675"/>
                  <a:gd name="connsiteY2" fmla="*/ 631825 h 762042"/>
                  <a:gd name="connsiteX3" fmla="*/ 860425 w 955675"/>
                  <a:gd name="connsiteY3" fmla="*/ 638175 h 762042"/>
                  <a:gd name="connsiteX4" fmla="*/ 536575 w 955675"/>
                  <a:gd name="connsiteY4" fmla="*/ 638175 h 762042"/>
                  <a:gd name="connsiteX5" fmla="*/ 561975 w 955675"/>
                  <a:gd name="connsiteY5" fmla="*/ 704850 h 762042"/>
                  <a:gd name="connsiteX6" fmla="*/ 625475 w 955675"/>
                  <a:gd name="connsiteY6" fmla="*/ 752475 h 762042"/>
                  <a:gd name="connsiteX7" fmla="*/ 625475 w 955675"/>
                  <a:gd name="connsiteY7" fmla="*/ 752475 h 762042"/>
                  <a:gd name="connsiteX8" fmla="*/ 622300 w 955675"/>
                  <a:gd name="connsiteY8" fmla="*/ 762000 h 762042"/>
                  <a:gd name="connsiteX9" fmla="*/ 565150 w 955675"/>
                  <a:gd name="connsiteY9" fmla="*/ 762000 h 762042"/>
                  <a:gd name="connsiteX10" fmla="*/ 319969 w 955675"/>
                  <a:gd name="connsiteY10" fmla="*/ 761427 h 762042"/>
                  <a:gd name="connsiteX11" fmla="*/ 324124 w 955675"/>
                  <a:gd name="connsiteY11" fmla="*/ 743270 h 762042"/>
                  <a:gd name="connsiteX12" fmla="*/ 361402 w 955675"/>
                  <a:gd name="connsiteY12" fmla="*/ 721417 h 762042"/>
                  <a:gd name="connsiteX13" fmla="*/ 397217 w 955675"/>
                  <a:gd name="connsiteY13" fmla="*/ 679716 h 762042"/>
                  <a:gd name="connsiteX14" fmla="*/ 428625 w 955675"/>
                  <a:gd name="connsiteY14" fmla="*/ 647700 h 762042"/>
                  <a:gd name="connsiteX15" fmla="*/ 428625 w 955675"/>
                  <a:gd name="connsiteY15" fmla="*/ 647700 h 762042"/>
                  <a:gd name="connsiteX16" fmla="*/ 428625 w 955675"/>
                  <a:gd name="connsiteY16" fmla="*/ 647700 h 762042"/>
                  <a:gd name="connsiteX17" fmla="*/ 15875 w 955675"/>
                  <a:gd name="connsiteY17" fmla="*/ 638175 h 762042"/>
                  <a:gd name="connsiteX18" fmla="*/ 15875 w 955675"/>
                  <a:gd name="connsiteY18" fmla="*/ 638175 h 762042"/>
                  <a:gd name="connsiteX19" fmla="*/ 0 w 955675"/>
                  <a:gd name="connsiteY19" fmla="*/ 612775 h 762042"/>
                  <a:gd name="connsiteX20" fmla="*/ 6350 w 955675"/>
                  <a:gd name="connsiteY20" fmla="*/ 9525 h 762042"/>
                  <a:gd name="connsiteX21" fmla="*/ 6350 w 955675"/>
                  <a:gd name="connsiteY21" fmla="*/ 9525 h 762042"/>
                  <a:gd name="connsiteX22" fmla="*/ 904875 w 955675"/>
                  <a:gd name="connsiteY22" fmla="*/ 0 h 762042"/>
                  <a:gd name="connsiteX0" fmla="*/ 904875 w 955675"/>
                  <a:gd name="connsiteY0" fmla="*/ 0 h 762042"/>
                  <a:gd name="connsiteX1" fmla="*/ 955675 w 955675"/>
                  <a:gd name="connsiteY1" fmla="*/ 15875 h 762042"/>
                  <a:gd name="connsiteX2" fmla="*/ 955675 w 955675"/>
                  <a:gd name="connsiteY2" fmla="*/ 631825 h 762042"/>
                  <a:gd name="connsiteX3" fmla="*/ 860425 w 955675"/>
                  <a:gd name="connsiteY3" fmla="*/ 638175 h 762042"/>
                  <a:gd name="connsiteX4" fmla="*/ 536575 w 955675"/>
                  <a:gd name="connsiteY4" fmla="*/ 638175 h 762042"/>
                  <a:gd name="connsiteX5" fmla="*/ 561975 w 955675"/>
                  <a:gd name="connsiteY5" fmla="*/ 704850 h 762042"/>
                  <a:gd name="connsiteX6" fmla="*/ 625475 w 955675"/>
                  <a:gd name="connsiteY6" fmla="*/ 752475 h 762042"/>
                  <a:gd name="connsiteX7" fmla="*/ 625475 w 955675"/>
                  <a:gd name="connsiteY7" fmla="*/ 761840 h 762042"/>
                  <a:gd name="connsiteX8" fmla="*/ 622300 w 955675"/>
                  <a:gd name="connsiteY8" fmla="*/ 762000 h 762042"/>
                  <a:gd name="connsiteX9" fmla="*/ 565150 w 955675"/>
                  <a:gd name="connsiteY9" fmla="*/ 762000 h 762042"/>
                  <a:gd name="connsiteX10" fmla="*/ 319969 w 955675"/>
                  <a:gd name="connsiteY10" fmla="*/ 761427 h 762042"/>
                  <a:gd name="connsiteX11" fmla="*/ 324124 w 955675"/>
                  <a:gd name="connsiteY11" fmla="*/ 743270 h 762042"/>
                  <a:gd name="connsiteX12" fmla="*/ 361402 w 955675"/>
                  <a:gd name="connsiteY12" fmla="*/ 721417 h 762042"/>
                  <a:gd name="connsiteX13" fmla="*/ 397217 w 955675"/>
                  <a:gd name="connsiteY13" fmla="*/ 679716 h 762042"/>
                  <a:gd name="connsiteX14" fmla="*/ 428625 w 955675"/>
                  <a:gd name="connsiteY14" fmla="*/ 647700 h 762042"/>
                  <a:gd name="connsiteX15" fmla="*/ 428625 w 955675"/>
                  <a:gd name="connsiteY15" fmla="*/ 647700 h 762042"/>
                  <a:gd name="connsiteX16" fmla="*/ 428625 w 955675"/>
                  <a:gd name="connsiteY16" fmla="*/ 647700 h 762042"/>
                  <a:gd name="connsiteX17" fmla="*/ 15875 w 955675"/>
                  <a:gd name="connsiteY17" fmla="*/ 638175 h 762042"/>
                  <a:gd name="connsiteX18" fmla="*/ 15875 w 955675"/>
                  <a:gd name="connsiteY18" fmla="*/ 638175 h 762042"/>
                  <a:gd name="connsiteX19" fmla="*/ 0 w 955675"/>
                  <a:gd name="connsiteY19" fmla="*/ 612775 h 762042"/>
                  <a:gd name="connsiteX20" fmla="*/ 6350 w 955675"/>
                  <a:gd name="connsiteY20" fmla="*/ 9525 h 762042"/>
                  <a:gd name="connsiteX21" fmla="*/ 6350 w 955675"/>
                  <a:gd name="connsiteY21" fmla="*/ 9525 h 762042"/>
                  <a:gd name="connsiteX22" fmla="*/ 904875 w 955675"/>
                  <a:gd name="connsiteY22" fmla="*/ 0 h 762042"/>
                  <a:gd name="connsiteX0" fmla="*/ 904875 w 955675"/>
                  <a:gd name="connsiteY0" fmla="*/ 0 h 762042"/>
                  <a:gd name="connsiteX1" fmla="*/ 955675 w 955675"/>
                  <a:gd name="connsiteY1" fmla="*/ 15875 h 762042"/>
                  <a:gd name="connsiteX2" fmla="*/ 955675 w 955675"/>
                  <a:gd name="connsiteY2" fmla="*/ 631825 h 762042"/>
                  <a:gd name="connsiteX3" fmla="*/ 851106 w 955675"/>
                  <a:gd name="connsiteY3" fmla="*/ 644419 h 762042"/>
                  <a:gd name="connsiteX4" fmla="*/ 536575 w 955675"/>
                  <a:gd name="connsiteY4" fmla="*/ 638175 h 762042"/>
                  <a:gd name="connsiteX5" fmla="*/ 561975 w 955675"/>
                  <a:gd name="connsiteY5" fmla="*/ 704850 h 762042"/>
                  <a:gd name="connsiteX6" fmla="*/ 625475 w 955675"/>
                  <a:gd name="connsiteY6" fmla="*/ 752475 h 762042"/>
                  <a:gd name="connsiteX7" fmla="*/ 625475 w 955675"/>
                  <a:gd name="connsiteY7" fmla="*/ 761840 h 762042"/>
                  <a:gd name="connsiteX8" fmla="*/ 622300 w 955675"/>
                  <a:gd name="connsiteY8" fmla="*/ 762000 h 762042"/>
                  <a:gd name="connsiteX9" fmla="*/ 565150 w 955675"/>
                  <a:gd name="connsiteY9" fmla="*/ 762000 h 762042"/>
                  <a:gd name="connsiteX10" fmla="*/ 319969 w 955675"/>
                  <a:gd name="connsiteY10" fmla="*/ 761427 h 762042"/>
                  <a:gd name="connsiteX11" fmla="*/ 324124 w 955675"/>
                  <a:gd name="connsiteY11" fmla="*/ 743270 h 762042"/>
                  <a:gd name="connsiteX12" fmla="*/ 361402 w 955675"/>
                  <a:gd name="connsiteY12" fmla="*/ 721417 h 762042"/>
                  <a:gd name="connsiteX13" fmla="*/ 397217 w 955675"/>
                  <a:gd name="connsiteY13" fmla="*/ 679716 h 762042"/>
                  <a:gd name="connsiteX14" fmla="*/ 428625 w 955675"/>
                  <a:gd name="connsiteY14" fmla="*/ 647700 h 762042"/>
                  <a:gd name="connsiteX15" fmla="*/ 428625 w 955675"/>
                  <a:gd name="connsiteY15" fmla="*/ 647700 h 762042"/>
                  <a:gd name="connsiteX16" fmla="*/ 428625 w 955675"/>
                  <a:gd name="connsiteY16" fmla="*/ 647700 h 762042"/>
                  <a:gd name="connsiteX17" fmla="*/ 15875 w 955675"/>
                  <a:gd name="connsiteY17" fmla="*/ 638175 h 762042"/>
                  <a:gd name="connsiteX18" fmla="*/ 15875 w 955675"/>
                  <a:gd name="connsiteY18" fmla="*/ 638175 h 762042"/>
                  <a:gd name="connsiteX19" fmla="*/ 0 w 955675"/>
                  <a:gd name="connsiteY19" fmla="*/ 612775 h 762042"/>
                  <a:gd name="connsiteX20" fmla="*/ 6350 w 955675"/>
                  <a:gd name="connsiteY20" fmla="*/ 9525 h 762042"/>
                  <a:gd name="connsiteX21" fmla="*/ 6350 w 955675"/>
                  <a:gd name="connsiteY21" fmla="*/ 9525 h 762042"/>
                  <a:gd name="connsiteX22" fmla="*/ 904875 w 955675"/>
                  <a:gd name="connsiteY22" fmla="*/ 0 h 762042"/>
                  <a:gd name="connsiteX0" fmla="*/ 904875 w 955675"/>
                  <a:gd name="connsiteY0" fmla="*/ 0 h 762042"/>
                  <a:gd name="connsiteX1" fmla="*/ 955675 w 955675"/>
                  <a:gd name="connsiteY1" fmla="*/ 15875 h 762042"/>
                  <a:gd name="connsiteX2" fmla="*/ 955675 w 955675"/>
                  <a:gd name="connsiteY2" fmla="*/ 631825 h 762042"/>
                  <a:gd name="connsiteX3" fmla="*/ 851106 w 955675"/>
                  <a:gd name="connsiteY3" fmla="*/ 644419 h 762042"/>
                  <a:gd name="connsiteX4" fmla="*/ 536575 w 955675"/>
                  <a:gd name="connsiteY4" fmla="*/ 638175 h 762042"/>
                  <a:gd name="connsiteX5" fmla="*/ 561975 w 955675"/>
                  <a:gd name="connsiteY5" fmla="*/ 704850 h 762042"/>
                  <a:gd name="connsiteX6" fmla="*/ 625475 w 955675"/>
                  <a:gd name="connsiteY6" fmla="*/ 752475 h 762042"/>
                  <a:gd name="connsiteX7" fmla="*/ 625475 w 955675"/>
                  <a:gd name="connsiteY7" fmla="*/ 761840 h 762042"/>
                  <a:gd name="connsiteX8" fmla="*/ 622300 w 955675"/>
                  <a:gd name="connsiteY8" fmla="*/ 762000 h 762042"/>
                  <a:gd name="connsiteX9" fmla="*/ 565150 w 955675"/>
                  <a:gd name="connsiteY9" fmla="*/ 762000 h 762042"/>
                  <a:gd name="connsiteX10" fmla="*/ 319969 w 955675"/>
                  <a:gd name="connsiteY10" fmla="*/ 761427 h 762042"/>
                  <a:gd name="connsiteX11" fmla="*/ 324124 w 955675"/>
                  <a:gd name="connsiteY11" fmla="*/ 743270 h 762042"/>
                  <a:gd name="connsiteX12" fmla="*/ 361402 w 955675"/>
                  <a:gd name="connsiteY12" fmla="*/ 721417 h 762042"/>
                  <a:gd name="connsiteX13" fmla="*/ 397217 w 955675"/>
                  <a:gd name="connsiteY13" fmla="*/ 679716 h 762042"/>
                  <a:gd name="connsiteX14" fmla="*/ 428625 w 955675"/>
                  <a:gd name="connsiteY14" fmla="*/ 647700 h 762042"/>
                  <a:gd name="connsiteX15" fmla="*/ 428625 w 955675"/>
                  <a:gd name="connsiteY15" fmla="*/ 647700 h 762042"/>
                  <a:gd name="connsiteX16" fmla="*/ 428625 w 955675"/>
                  <a:gd name="connsiteY16" fmla="*/ 647700 h 762042"/>
                  <a:gd name="connsiteX17" fmla="*/ 15875 w 955675"/>
                  <a:gd name="connsiteY17" fmla="*/ 638175 h 762042"/>
                  <a:gd name="connsiteX18" fmla="*/ 15875 w 955675"/>
                  <a:gd name="connsiteY18" fmla="*/ 638175 h 762042"/>
                  <a:gd name="connsiteX19" fmla="*/ 0 w 955675"/>
                  <a:gd name="connsiteY19" fmla="*/ 612775 h 762042"/>
                  <a:gd name="connsiteX20" fmla="*/ 6350 w 955675"/>
                  <a:gd name="connsiteY20" fmla="*/ 9525 h 762042"/>
                  <a:gd name="connsiteX21" fmla="*/ 6350 w 955675"/>
                  <a:gd name="connsiteY21" fmla="*/ 9525 h 762042"/>
                  <a:gd name="connsiteX22" fmla="*/ 904875 w 955675"/>
                  <a:gd name="connsiteY22" fmla="*/ 0 h 762042"/>
                  <a:gd name="connsiteX0" fmla="*/ 904875 w 955675"/>
                  <a:gd name="connsiteY0" fmla="*/ 0 h 762042"/>
                  <a:gd name="connsiteX1" fmla="*/ 955675 w 955675"/>
                  <a:gd name="connsiteY1" fmla="*/ 15875 h 762042"/>
                  <a:gd name="connsiteX2" fmla="*/ 955675 w 955675"/>
                  <a:gd name="connsiteY2" fmla="*/ 631825 h 762042"/>
                  <a:gd name="connsiteX3" fmla="*/ 851106 w 955675"/>
                  <a:gd name="connsiteY3" fmla="*/ 644419 h 762042"/>
                  <a:gd name="connsiteX4" fmla="*/ 524149 w 955675"/>
                  <a:gd name="connsiteY4" fmla="*/ 647541 h 762042"/>
                  <a:gd name="connsiteX5" fmla="*/ 561975 w 955675"/>
                  <a:gd name="connsiteY5" fmla="*/ 704850 h 762042"/>
                  <a:gd name="connsiteX6" fmla="*/ 625475 w 955675"/>
                  <a:gd name="connsiteY6" fmla="*/ 752475 h 762042"/>
                  <a:gd name="connsiteX7" fmla="*/ 625475 w 955675"/>
                  <a:gd name="connsiteY7" fmla="*/ 761840 h 762042"/>
                  <a:gd name="connsiteX8" fmla="*/ 622300 w 955675"/>
                  <a:gd name="connsiteY8" fmla="*/ 762000 h 762042"/>
                  <a:gd name="connsiteX9" fmla="*/ 565150 w 955675"/>
                  <a:gd name="connsiteY9" fmla="*/ 762000 h 762042"/>
                  <a:gd name="connsiteX10" fmla="*/ 319969 w 955675"/>
                  <a:gd name="connsiteY10" fmla="*/ 761427 h 762042"/>
                  <a:gd name="connsiteX11" fmla="*/ 324124 w 955675"/>
                  <a:gd name="connsiteY11" fmla="*/ 743270 h 762042"/>
                  <a:gd name="connsiteX12" fmla="*/ 361402 w 955675"/>
                  <a:gd name="connsiteY12" fmla="*/ 721417 h 762042"/>
                  <a:gd name="connsiteX13" fmla="*/ 397217 w 955675"/>
                  <a:gd name="connsiteY13" fmla="*/ 679716 h 762042"/>
                  <a:gd name="connsiteX14" fmla="*/ 428625 w 955675"/>
                  <a:gd name="connsiteY14" fmla="*/ 647700 h 762042"/>
                  <a:gd name="connsiteX15" fmla="*/ 428625 w 955675"/>
                  <a:gd name="connsiteY15" fmla="*/ 647700 h 762042"/>
                  <a:gd name="connsiteX16" fmla="*/ 428625 w 955675"/>
                  <a:gd name="connsiteY16" fmla="*/ 647700 h 762042"/>
                  <a:gd name="connsiteX17" fmla="*/ 15875 w 955675"/>
                  <a:gd name="connsiteY17" fmla="*/ 638175 h 762042"/>
                  <a:gd name="connsiteX18" fmla="*/ 15875 w 955675"/>
                  <a:gd name="connsiteY18" fmla="*/ 638175 h 762042"/>
                  <a:gd name="connsiteX19" fmla="*/ 0 w 955675"/>
                  <a:gd name="connsiteY19" fmla="*/ 612775 h 762042"/>
                  <a:gd name="connsiteX20" fmla="*/ 6350 w 955675"/>
                  <a:gd name="connsiteY20" fmla="*/ 9525 h 762042"/>
                  <a:gd name="connsiteX21" fmla="*/ 6350 w 955675"/>
                  <a:gd name="connsiteY21" fmla="*/ 9525 h 762042"/>
                  <a:gd name="connsiteX22" fmla="*/ 904875 w 955675"/>
                  <a:gd name="connsiteY22" fmla="*/ 0 h 762042"/>
                  <a:gd name="connsiteX0" fmla="*/ 904875 w 955675"/>
                  <a:gd name="connsiteY0" fmla="*/ 0 h 762042"/>
                  <a:gd name="connsiteX1" fmla="*/ 955675 w 955675"/>
                  <a:gd name="connsiteY1" fmla="*/ 15875 h 762042"/>
                  <a:gd name="connsiteX2" fmla="*/ 955675 w 955675"/>
                  <a:gd name="connsiteY2" fmla="*/ 631825 h 762042"/>
                  <a:gd name="connsiteX3" fmla="*/ 851106 w 955675"/>
                  <a:gd name="connsiteY3" fmla="*/ 644419 h 762042"/>
                  <a:gd name="connsiteX4" fmla="*/ 524149 w 955675"/>
                  <a:gd name="connsiteY4" fmla="*/ 647541 h 762042"/>
                  <a:gd name="connsiteX5" fmla="*/ 561975 w 955675"/>
                  <a:gd name="connsiteY5" fmla="*/ 704850 h 762042"/>
                  <a:gd name="connsiteX6" fmla="*/ 625475 w 955675"/>
                  <a:gd name="connsiteY6" fmla="*/ 752475 h 762042"/>
                  <a:gd name="connsiteX7" fmla="*/ 625475 w 955675"/>
                  <a:gd name="connsiteY7" fmla="*/ 761840 h 762042"/>
                  <a:gd name="connsiteX8" fmla="*/ 622300 w 955675"/>
                  <a:gd name="connsiteY8" fmla="*/ 762000 h 762042"/>
                  <a:gd name="connsiteX9" fmla="*/ 565150 w 955675"/>
                  <a:gd name="connsiteY9" fmla="*/ 762000 h 762042"/>
                  <a:gd name="connsiteX10" fmla="*/ 319969 w 955675"/>
                  <a:gd name="connsiteY10" fmla="*/ 761427 h 762042"/>
                  <a:gd name="connsiteX11" fmla="*/ 324124 w 955675"/>
                  <a:gd name="connsiteY11" fmla="*/ 743270 h 762042"/>
                  <a:gd name="connsiteX12" fmla="*/ 361402 w 955675"/>
                  <a:gd name="connsiteY12" fmla="*/ 721417 h 762042"/>
                  <a:gd name="connsiteX13" fmla="*/ 397217 w 955675"/>
                  <a:gd name="connsiteY13" fmla="*/ 679716 h 762042"/>
                  <a:gd name="connsiteX14" fmla="*/ 428625 w 955675"/>
                  <a:gd name="connsiteY14" fmla="*/ 647700 h 762042"/>
                  <a:gd name="connsiteX15" fmla="*/ 428625 w 955675"/>
                  <a:gd name="connsiteY15" fmla="*/ 647700 h 762042"/>
                  <a:gd name="connsiteX16" fmla="*/ 428625 w 955675"/>
                  <a:gd name="connsiteY16" fmla="*/ 647700 h 762042"/>
                  <a:gd name="connsiteX17" fmla="*/ 15875 w 955675"/>
                  <a:gd name="connsiteY17" fmla="*/ 638175 h 762042"/>
                  <a:gd name="connsiteX18" fmla="*/ 15875 w 955675"/>
                  <a:gd name="connsiteY18" fmla="*/ 638175 h 762042"/>
                  <a:gd name="connsiteX19" fmla="*/ 0 w 955675"/>
                  <a:gd name="connsiteY19" fmla="*/ 612775 h 762042"/>
                  <a:gd name="connsiteX20" fmla="*/ 6350 w 955675"/>
                  <a:gd name="connsiteY20" fmla="*/ 9525 h 762042"/>
                  <a:gd name="connsiteX21" fmla="*/ 6350 w 955675"/>
                  <a:gd name="connsiteY21" fmla="*/ 9525 h 762042"/>
                  <a:gd name="connsiteX22" fmla="*/ 904875 w 955675"/>
                  <a:gd name="connsiteY22" fmla="*/ 0 h 762042"/>
                  <a:gd name="connsiteX0" fmla="*/ 911088 w 961888"/>
                  <a:gd name="connsiteY0" fmla="*/ 0 h 762042"/>
                  <a:gd name="connsiteX1" fmla="*/ 961888 w 961888"/>
                  <a:gd name="connsiteY1" fmla="*/ 15875 h 762042"/>
                  <a:gd name="connsiteX2" fmla="*/ 961888 w 961888"/>
                  <a:gd name="connsiteY2" fmla="*/ 631825 h 762042"/>
                  <a:gd name="connsiteX3" fmla="*/ 857319 w 961888"/>
                  <a:gd name="connsiteY3" fmla="*/ 644419 h 762042"/>
                  <a:gd name="connsiteX4" fmla="*/ 530362 w 961888"/>
                  <a:gd name="connsiteY4" fmla="*/ 647541 h 762042"/>
                  <a:gd name="connsiteX5" fmla="*/ 568188 w 961888"/>
                  <a:gd name="connsiteY5" fmla="*/ 704850 h 762042"/>
                  <a:gd name="connsiteX6" fmla="*/ 631688 w 961888"/>
                  <a:gd name="connsiteY6" fmla="*/ 752475 h 762042"/>
                  <a:gd name="connsiteX7" fmla="*/ 631688 w 961888"/>
                  <a:gd name="connsiteY7" fmla="*/ 761840 h 762042"/>
                  <a:gd name="connsiteX8" fmla="*/ 628513 w 961888"/>
                  <a:gd name="connsiteY8" fmla="*/ 762000 h 762042"/>
                  <a:gd name="connsiteX9" fmla="*/ 571363 w 961888"/>
                  <a:gd name="connsiteY9" fmla="*/ 762000 h 762042"/>
                  <a:gd name="connsiteX10" fmla="*/ 326182 w 961888"/>
                  <a:gd name="connsiteY10" fmla="*/ 761427 h 762042"/>
                  <a:gd name="connsiteX11" fmla="*/ 330337 w 961888"/>
                  <a:gd name="connsiteY11" fmla="*/ 743270 h 762042"/>
                  <a:gd name="connsiteX12" fmla="*/ 367615 w 961888"/>
                  <a:gd name="connsiteY12" fmla="*/ 721417 h 762042"/>
                  <a:gd name="connsiteX13" fmla="*/ 403430 w 961888"/>
                  <a:gd name="connsiteY13" fmla="*/ 679716 h 762042"/>
                  <a:gd name="connsiteX14" fmla="*/ 434838 w 961888"/>
                  <a:gd name="connsiteY14" fmla="*/ 647700 h 762042"/>
                  <a:gd name="connsiteX15" fmla="*/ 434838 w 961888"/>
                  <a:gd name="connsiteY15" fmla="*/ 647700 h 762042"/>
                  <a:gd name="connsiteX16" fmla="*/ 434838 w 961888"/>
                  <a:gd name="connsiteY16" fmla="*/ 647700 h 762042"/>
                  <a:gd name="connsiteX17" fmla="*/ 22088 w 961888"/>
                  <a:gd name="connsiteY17" fmla="*/ 638175 h 762042"/>
                  <a:gd name="connsiteX18" fmla="*/ 22088 w 961888"/>
                  <a:gd name="connsiteY18" fmla="*/ 638175 h 762042"/>
                  <a:gd name="connsiteX19" fmla="*/ 0 w 961888"/>
                  <a:gd name="connsiteY19" fmla="*/ 609653 h 762042"/>
                  <a:gd name="connsiteX20" fmla="*/ 12563 w 961888"/>
                  <a:gd name="connsiteY20" fmla="*/ 9525 h 762042"/>
                  <a:gd name="connsiteX21" fmla="*/ 12563 w 961888"/>
                  <a:gd name="connsiteY21" fmla="*/ 9525 h 762042"/>
                  <a:gd name="connsiteX22" fmla="*/ 911088 w 961888"/>
                  <a:gd name="connsiteY22" fmla="*/ 0 h 762042"/>
                  <a:gd name="connsiteX0" fmla="*/ 911088 w 961888"/>
                  <a:gd name="connsiteY0" fmla="*/ 0 h 762042"/>
                  <a:gd name="connsiteX1" fmla="*/ 961888 w 961888"/>
                  <a:gd name="connsiteY1" fmla="*/ 15875 h 762042"/>
                  <a:gd name="connsiteX2" fmla="*/ 961888 w 961888"/>
                  <a:gd name="connsiteY2" fmla="*/ 631825 h 762042"/>
                  <a:gd name="connsiteX3" fmla="*/ 857319 w 961888"/>
                  <a:gd name="connsiteY3" fmla="*/ 644419 h 762042"/>
                  <a:gd name="connsiteX4" fmla="*/ 530362 w 961888"/>
                  <a:gd name="connsiteY4" fmla="*/ 647541 h 762042"/>
                  <a:gd name="connsiteX5" fmla="*/ 568188 w 961888"/>
                  <a:gd name="connsiteY5" fmla="*/ 704850 h 762042"/>
                  <a:gd name="connsiteX6" fmla="*/ 631688 w 961888"/>
                  <a:gd name="connsiteY6" fmla="*/ 752475 h 762042"/>
                  <a:gd name="connsiteX7" fmla="*/ 631688 w 961888"/>
                  <a:gd name="connsiteY7" fmla="*/ 761840 h 762042"/>
                  <a:gd name="connsiteX8" fmla="*/ 628513 w 961888"/>
                  <a:gd name="connsiteY8" fmla="*/ 762000 h 762042"/>
                  <a:gd name="connsiteX9" fmla="*/ 571363 w 961888"/>
                  <a:gd name="connsiteY9" fmla="*/ 762000 h 762042"/>
                  <a:gd name="connsiteX10" fmla="*/ 326182 w 961888"/>
                  <a:gd name="connsiteY10" fmla="*/ 761427 h 762042"/>
                  <a:gd name="connsiteX11" fmla="*/ 330337 w 961888"/>
                  <a:gd name="connsiteY11" fmla="*/ 743270 h 762042"/>
                  <a:gd name="connsiteX12" fmla="*/ 367615 w 961888"/>
                  <a:gd name="connsiteY12" fmla="*/ 721417 h 762042"/>
                  <a:gd name="connsiteX13" fmla="*/ 403430 w 961888"/>
                  <a:gd name="connsiteY13" fmla="*/ 679716 h 762042"/>
                  <a:gd name="connsiteX14" fmla="*/ 434838 w 961888"/>
                  <a:gd name="connsiteY14" fmla="*/ 647700 h 762042"/>
                  <a:gd name="connsiteX15" fmla="*/ 434838 w 961888"/>
                  <a:gd name="connsiteY15" fmla="*/ 647700 h 762042"/>
                  <a:gd name="connsiteX16" fmla="*/ 434838 w 961888"/>
                  <a:gd name="connsiteY16" fmla="*/ 647700 h 762042"/>
                  <a:gd name="connsiteX17" fmla="*/ 22088 w 961888"/>
                  <a:gd name="connsiteY17" fmla="*/ 638175 h 762042"/>
                  <a:gd name="connsiteX18" fmla="*/ 22088 w 961888"/>
                  <a:gd name="connsiteY18" fmla="*/ 638175 h 762042"/>
                  <a:gd name="connsiteX19" fmla="*/ 0 w 961888"/>
                  <a:gd name="connsiteY19" fmla="*/ 609653 h 762042"/>
                  <a:gd name="connsiteX20" fmla="*/ 12563 w 961888"/>
                  <a:gd name="connsiteY20" fmla="*/ 9525 h 762042"/>
                  <a:gd name="connsiteX21" fmla="*/ 12563 w 961888"/>
                  <a:gd name="connsiteY21" fmla="*/ 9525 h 762042"/>
                  <a:gd name="connsiteX22" fmla="*/ 911088 w 961888"/>
                  <a:gd name="connsiteY22" fmla="*/ 0 h 762042"/>
                  <a:gd name="connsiteX0" fmla="*/ 912964 w 963764"/>
                  <a:gd name="connsiteY0" fmla="*/ 0 h 762042"/>
                  <a:gd name="connsiteX1" fmla="*/ 963764 w 963764"/>
                  <a:gd name="connsiteY1" fmla="*/ 15875 h 762042"/>
                  <a:gd name="connsiteX2" fmla="*/ 963764 w 963764"/>
                  <a:gd name="connsiteY2" fmla="*/ 631825 h 762042"/>
                  <a:gd name="connsiteX3" fmla="*/ 859195 w 963764"/>
                  <a:gd name="connsiteY3" fmla="*/ 644419 h 762042"/>
                  <a:gd name="connsiteX4" fmla="*/ 532238 w 963764"/>
                  <a:gd name="connsiteY4" fmla="*/ 647541 h 762042"/>
                  <a:gd name="connsiteX5" fmla="*/ 570064 w 963764"/>
                  <a:gd name="connsiteY5" fmla="*/ 704850 h 762042"/>
                  <a:gd name="connsiteX6" fmla="*/ 633564 w 963764"/>
                  <a:gd name="connsiteY6" fmla="*/ 752475 h 762042"/>
                  <a:gd name="connsiteX7" fmla="*/ 633564 w 963764"/>
                  <a:gd name="connsiteY7" fmla="*/ 761840 h 762042"/>
                  <a:gd name="connsiteX8" fmla="*/ 630389 w 963764"/>
                  <a:gd name="connsiteY8" fmla="*/ 762000 h 762042"/>
                  <a:gd name="connsiteX9" fmla="*/ 573239 w 963764"/>
                  <a:gd name="connsiteY9" fmla="*/ 762000 h 762042"/>
                  <a:gd name="connsiteX10" fmla="*/ 328058 w 963764"/>
                  <a:gd name="connsiteY10" fmla="*/ 761427 h 762042"/>
                  <a:gd name="connsiteX11" fmla="*/ 332213 w 963764"/>
                  <a:gd name="connsiteY11" fmla="*/ 743270 h 762042"/>
                  <a:gd name="connsiteX12" fmla="*/ 369491 w 963764"/>
                  <a:gd name="connsiteY12" fmla="*/ 721417 h 762042"/>
                  <a:gd name="connsiteX13" fmla="*/ 405306 w 963764"/>
                  <a:gd name="connsiteY13" fmla="*/ 679716 h 762042"/>
                  <a:gd name="connsiteX14" fmla="*/ 436714 w 963764"/>
                  <a:gd name="connsiteY14" fmla="*/ 647700 h 762042"/>
                  <a:gd name="connsiteX15" fmla="*/ 436714 w 963764"/>
                  <a:gd name="connsiteY15" fmla="*/ 647700 h 762042"/>
                  <a:gd name="connsiteX16" fmla="*/ 436714 w 963764"/>
                  <a:gd name="connsiteY16" fmla="*/ 647700 h 762042"/>
                  <a:gd name="connsiteX17" fmla="*/ 23964 w 963764"/>
                  <a:gd name="connsiteY17" fmla="*/ 638175 h 762042"/>
                  <a:gd name="connsiteX18" fmla="*/ 23964 w 963764"/>
                  <a:gd name="connsiteY18" fmla="*/ 638175 h 762042"/>
                  <a:gd name="connsiteX19" fmla="*/ 1876 w 963764"/>
                  <a:gd name="connsiteY19" fmla="*/ 609653 h 762042"/>
                  <a:gd name="connsiteX20" fmla="*/ 14439 w 963764"/>
                  <a:gd name="connsiteY20" fmla="*/ 9525 h 762042"/>
                  <a:gd name="connsiteX21" fmla="*/ 14439 w 963764"/>
                  <a:gd name="connsiteY21" fmla="*/ 9525 h 762042"/>
                  <a:gd name="connsiteX22" fmla="*/ 912964 w 963764"/>
                  <a:gd name="connsiteY22" fmla="*/ 0 h 762042"/>
                  <a:gd name="connsiteX0" fmla="*/ 912964 w 963764"/>
                  <a:gd name="connsiteY0" fmla="*/ 0 h 762042"/>
                  <a:gd name="connsiteX1" fmla="*/ 963764 w 963764"/>
                  <a:gd name="connsiteY1" fmla="*/ 15875 h 762042"/>
                  <a:gd name="connsiteX2" fmla="*/ 963764 w 963764"/>
                  <a:gd name="connsiteY2" fmla="*/ 631825 h 762042"/>
                  <a:gd name="connsiteX3" fmla="*/ 859195 w 963764"/>
                  <a:gd name="connsiteY3" fmla="*/ 644419 h 762042"/>
                  <a:gd name="connsiteX4" fmla="*/ 532238 w 963764"/>
                  <a:gd name="connsiteY4" fmla="*/ 647541 h 762042"/>
                  <a:gd name="connsiteX5" fmla="*/ 570064 w 963764"/>
                  <a:gd name="connsiteY5" fmla="*/ 704850 h 762042"/>
                  <a:gd name="connsiteX6" fmla="*/ 633564 w 963764"/>
                  <a:gd name="connsiteY6" fmla="*/ 752475 h 762042"/>
                  <a:gd name="connsiteX7" fmla="*/ 633564 w 963764"/>
                  <a:gd name="connsiteY7" fmla="*/ 761840 h 762042"/>
                  <a:gd name="connsiteX8" fmla="*/ 630389 w 963764"/>
                  <a:gd name="connsiteY8" fmla="*/ 762000 h 762042"/>
                  <a:gd name="connsiteX9" fmla="*/ 573239 w 963764"/>
                  <a:gd name="connsiteY9" fmla="*/ 762000 h 762042"/>
                  <a:gd name="connsiteX10" fmla="*/ 328058 w 963764"/>
                  <a:gd name="connsiteY10" fmla="*/ 761427 h 762042"/>
                  <a:gd name="connsiteX11" fmla="*/ 332213 w 963764"/>
                  <a:gd name="connsiteY11" fmla="*/ 743270 h 762042"/>
                  <a:gd name="connsiteX12" fmla="*/ 369491 w 963764"/>
                  <a:gd name="connsiteY12" fmla="*/ 721417 h 762042"/>
                  <a:gd name="connsiteX13" fmla="*/ 405306 w 963764"/>
                  <a:gd name="connsiteY13" fmla="*/ 679716 h 762042"/>
                  <a:gd name="connsiteX14" fmla="*/ 436714 w 963764"/>
                  <a:gd name="connsiteY14" fmla="*/ 647700 h 762042"/>
                  <a:gd name="connsiteX15" fmla="*/ 436714 w 963764"/>
                  <a:gd name="connsiteY15" fmla="*/ 647700 h 762042"/>
                  <a:gd name="connsiteX16" fmla="*/ 436714 w 963764"/>
                  <a:gd name="connsiteY16" fmla="*/ 647700 h 762042"/>
                  <a:gd name="connsiteX17" fmla="*/ 23964 w 963764"/>
                  <a:gd name="connsiteY17" fmla="*/ 638175 h 762042"/>
                  <a:gd name="connsiteX18" fmla="*/ 23964 w 963764"/>
                  <a:gd name="connsiteY18" fmla="*/ 638175 h 762042"/>
                  <a:gd name="connsiteX19" fmla="*/ 1876 w 963764"/>
                  <a:gd name="connsiteY19" fmla="*/ 609653 h 762042"/>
                  <a:gd name="connsiteX20" fmla="*/ 14439 w 963764"/>
                  <a:gd name="connsiteY20" fmla="*/ 9525 h 762042"/>
                  <a:gd name="connsiteX21" fmla="*/ 14439 w 963764"/>
                  <a:gd name="connsiteY21" fmla="*/ 9525 h 762042"/>
                  <a:gd name="connsiteX22" fmla="*/ 912964 w 963764"/>
                  <a:gd name="connsiteY22" fmla="*/ 0 h 762042"/>
                  <a:gd name="connsiteX0" fmla="*/ 912964 w 963764"/>
                  <a:gd name="connsiteY0" fmla="*/ 0 h 762042"/>
                  <a:gd name="connsiteX1" fmla="*/ 963764 w 963764"/>
                  <a:gd name="connsiteY1" fmla="*/ 15875 h 762042"/>
                  <a:gd name="connsiteX2" fmla="*/ 963764 w 963764"/>
                  <a:gd name="connsiteY2" fmla="*/ 631825 h 762042"/>
                  <a:gd name="connsiteX3" fmla="*/ 859195 w 963764"/>
                  <a:gd name="connsiteY3" fmla="*/ 644419 h 762042"/>
                  <a:gd name="connsiteX4" fmla="*/ 532238 w 963764"/>
                  <a:gd name="connsiteY4" fmla="*/ 647541 h 762042"/>
                  <a:gd name="connsiteX5" fmla="*/ 570064 w 963764"/>
                  <a:gd name="connsiteY5" fmla="*/ 704850 h 762042"/>
                  <a:gd name="connsiteX6" fmla="*/ 633564 w 963764"/>
                  <a:gd name="connsiteY6" fmla="*/ 752475 h 762042"/>
                  <a:gd name="connsiteX7" fmla="*/ 633564 w 963764"/>
                  <a:gd name="connsiteY7" fmla="*/ 761840 h 762042"/>
                  <a:gd name="connsiteX8" fmla="*/ 630389 w 963764"/>
                  <a:gd name="connsiteY8" fmla="*/ 762000 h 762042"/>
                  <a:gd name="connsiteX9" fmla="*/ 573239 w 963764"/>
                  <a:gd name="connsiteY9" fmla="*/ 762000 h 762042"/>
                  <a:gd name="connsiteX10" fmla="*/ 328058 w 963764"/>
                  <a:gd name="connsiteY10" fmla="*/ 761427 h 762042"/>
                  <a:gd name="connsiteX11" fmla="*/ 332213 w 963764"/>
                  <a:gd name="connsiteY11" fmla="*/ 743270 h 762042"/>
                  <a:gd name="connsiteX12" fmla="*/ 369491 w 963764"/>
                  <a:gd name="connsiteY12" fmla="*/ 721417 h 762042"/>
                  <a:gd name="connsiteX13" fmla="*/ 405306 w 963764"/>
                  <a:gd name="connsiteY13" fmla="*/ 679716 h 762042"/>
                  <a:gd name="connsiteX14" fmla="*/ 436714 w 963764"/>
                  <a:gd name="connsiteY14" fmla="*/ 647700 h 762042"/>
                  <a:gd name="connsiteX15" fmla="*/ 436714 w 963764"/>
                  <a:gd name="connsiteY15" fmla="*/ 647700 h 762042"/>
                  <a:gd name="connsiteX16" fmla="*/ 436714 w 963764"/>
                  <a:gd name="connsiteY16" fmla="*/ 647700 h 762042"/>
                  <a:gd name="connsiteX17" fmla="*/ 23964 w 963764"/>
                  <a:gd name="connsiteY17" fmla="*/ 638175 h 762042"/>
                  <a:gd name="connsiteX18" fmla="*/ 23964 w 963764"/>
                  <a:gd name="connsiteY18" fmla="*/ 638175 h 762042"/>
                  <a:gd name="connsiteX19" fmla="*/ 1876 w 963764"/>
                  <a:gd name="connsiteY19" fmla="*/ 609653 h 762042"/>
                  <a:gd name="connsiteX20" fmla="*/ 14439 w 963764"/>
                  <a:gd name="connsiteY20" fmla="*/ 9525 h 762042"/>
                  <a:gd name="connsiteX21" fmla="*/ 14439 w 963764"/>
                  <a:gd name="connsiteY21" fmla="*/ 9525 h 762042"/>
                  <a:gd name="connsiteX22" fmla="*/ 912964 w 963764"/>
                  <a:gd name="connsiteY22" fmla="*/ 0 h 762042"/>
                  <a:gd name="connsiteX0" fmla="*/ 916734 w 967534"/>
                  <a:gd name="connsiteY0" fmla="*/ 0 h 762042"/>
                  <a:gd name="connsiteX1" fmla="*/ 967534 w 967534"/>
                  <a:gd name="connsiteY1" fmla="*/ 15875 h 762042"/>
                  <a:gd name="connsiteX2" fmla="*/ 967534 w 967534"/>
                  <a:gd name="connsiteY2" fmla="*/ 631825 h 762042"/>
                  <a:gd name="connsiteX3" fmla="*/ 862965 w 967534"/>
                  <a:gd name="connsiteY3" fmla="*/ 644419 h 762042"/>
                  <a:gd name="connsiteX4" fmla="*/ 536008 w 967534"/>
                  <a:gd name="connsiteY4" fmla="*/ 647541 h 762042"/>
                  <a:gd name="connsiteX5" fmla="*/ 573834 w 967534"/>
                  <a:gd name="connsiteY5" fmla="*/ 704850 h 762042"/>
                  <a:gd name="connsiteX6" fmla="*/ 637334 w 967534"/>
                  <a:gd name="connsiteY6" fmla="*/ 752475 h 762042"/>
                  <a:gd name="connsiteX7" fmla="*/ 637334 w 967534"/>
                  <a:gd name="connsiteY7" fmla="*/ 761840 h 762042"/>
                  <a:gd name="connsiteX8" fmla="*/ 634159 w 967534"/>
                  <a:gd name="connsiteY8" fmla="*/ 762000 h 762042"/>
                  <a:gd name="connsiteX9" fmla="*/ 577009 w 967534"/>
                  <a:gd name="connsiteY9" fmla="*/ 762000 h 762042"/>
                  <a:gd name="connsiteX10" fmla="*/ 331828 w 967534"/>
                  <a:gd name="connsiteY10" fmla="*/ 761427 h 762042"/>
                  <a:gd name="connsiteX11" fmla="*/ 335983 w 967534"/>
                  <a:gd name="connsiteY11" fmla="*/ 743270 h 762042"/>
                  <a:gd name="connsiteX12" fmla="*/ 373261 w 967534"/>
                  <a:gd name="connsiteY12" fmla="*/ 721417 h 762042"/>
                  <a:gd name="connsiteX13" fmla="*/ 409076 w 967534"/>
                  <a:gd name="connsiteY13" fmla="*/ 679716 h 762042"/>
                  <a:gd name="connsiteX14" fmla="*/ 440484 w 967534"/>
                  <a:gd name="connsiteY14" fmla="*/ 647700 h 762042"/>
                  <a:gd name="connsiteX15" fmla="*/ 440484 w 967534"/>
                  <a:gd name="connsiteY15" fmla="*/ 647700 h 762042"/>
                  <a:gd name="connsiteX16" fmla="*/ 440484 w 967534"/>
                  <a:gd name="connsiteY16" fmla="*/ 647700 h 762042"/>
                  <a:gd name="connsiteX17" fmla="*/ 27734 w 967534"/>
                  <a:gd name="connsiteY17" fmla="*/ 638175 h 762042"/>
                  <a:gd name="connsiteX18" fmla="*/ 27734 w 967534"/>
                  <a:gd name="connsiteY18" fmla="*/ 638175 h 762042"/>
                  <a:gd name="connsiteX19" fmla="*/ 5646 w 967534"/>
                  <a:gd name="connsiteY19" fmla="*/ 609653 h 762042"/>
                  <a:gd name="connsiteX20" fmla="*/ 18209 w 967534"/>
                  <a:gd name="connsiteY20" fmla="*/ 9525 h 762042"/>
                  <a:gd name="connsiteX21" fmla="*/ 18209 w 967534"/>
                  <a:gd name="connsiteY21" fmla="*/ 9525 h 762042"/>
                  <a:gd name="connsiteX22" fmla="*/ 916734 w 967534"/>
                  <a:gd name="connsiteY22" fmla="*/ 0 h 762042"/>
                  <a:gd name="connsiteX0" fmla="*/ 926873 w 977673"/>
                  <a:gd name="connsiteY0" fmla="*/ 0 h 762042"/>
                  <a:gd name="connsiteX1" fmla="*/ 977673 w 977673"/>
                  <a:gd name="connsiteY1" fmla="*/ 15875 h 762042"/>
                  <a:gd name="connsiteX2" fmla="*/ 977673 w 977673"/>
                  <a:gd name="connsiteY2" fmla="*/ 631825 h 762042"/>
                  <a:gd name="connsiteX3" fmla="*/ 873104 w 977673"/>
                  <a:gd name="connsiteY3" fmla="*/ 644419 h 762042"/>
                  <a:gd name="connsiteX4" fmla="*/ 546147 w 977673"/>
                  <a:gd name="connsiteY4" fmla="*/ 647541 h 762042"/>
                  <a:gd name="connsiteX5" fmla="*/ 583973 w 977673"/>
                  <a:gd name="connsiteY5" fmla="*/ 704850 h 762042"/>
                  <a:gd name="connsiteX6" fmla="*/ 647473 w 977673"/>
                  <a:gd name="connsiteY6" fmla="*/ 752475 h 762042"/>
                  <a:gd name="connsiteX7" fmla="*/ 647473 w 977673"/>
                  <a:gd name="connsiteY7" fmla="*/ 761840 h 762042"/>
                  <a:gd name="connsiteX8" fmla="*/ 644298 w 977673"/>
                  <a:gd name="connsiteY8" fmla="*/ 762000 h 762042"/>
                  <a:gd name="connsiteX9" fmla="*/ 587148 w 977673"/>
                  <a:gd name="connsiteY9" fmla="*/ 762000 h 762042"/>
                  <a:gd name="connsiteX10" fmla="*/ 341967 w 977673"/>
                  <a:gd name="connsiteY10" fmla="*/ 761427 h 762042"/>
                  <a:gd name="connsiteX11" fmla="*/ 346122 w 977673"/>
                  <a:gd name="connsiteY11" fmla="*/ 743270 h 762042"/>
                  <a:gd name="connsiteX12" fmla="*/ 383400 w 977673"/>
                  <a:gd name="connsiteY12" fmla="*/ 721417 h 762042"/>
                  <a:gd name="connsiteX13" fmla="*/ 419215 w 977673"/>
                  <a:gd name="connsiteY13" fmla="*/ 679716 h 762042"/>
                  <a:gd name="connsiteX14" fmla="*/ 450623 w 977673"/>
                  <a:gd name="connsiteY14" fmla="*/ 647700 h 762042"/>
                  <a:gd name="connsiteX15" fmla="*/ 450623 w 977673"/>
                  <a:gd name="connsiteY15" fmla="*/ 647700 h 762042"/>
                  <a:gd name="connsiteX16" fmla="*/ 450623 w 977673"/>
                  <a:gd name="connsiteY16" fmla="*/ 647700 h 762042"/>
                  <a:gd name="connsiteX17" fmla="*/ 37873 w 977673"/>
                  <a:gd name="connsiteY17" fmla="*/ 638175 h 762042"/>
                  <a:gd name="connsiteX18" fmla="*/ 13021 w 977673"/>
                  <a:gd name="connsiteY18" fmla="*/ 656906 h 762042"/>
                  <a:gd name="connsiteX19" fmla="*/ 15785 w 977673"/>
                  <a:gd name="connsiteY19" fmla="*/ 609653 h 762042"/>
                  <a:gd name="connsiteX20" fmla="*/ 28348 w 977673"/>
                  <a:gd name="connsiteY20" fmla="*/ 9525 h 762042"/>
                  <a:gd name="connsiteX21" fmla="*/ 28348 w 977673"/>
                  <a:gd name="connsiteY21" fmla="*/ 9525 h 762042"/>
                  <a:gd name="connsiteX22" fmla="*/ 926873 w 977673"/>
                  <a:gd name="connsiteY22" fmla="*/ 0 h 762042"/>
                  <a:gd name="connsiteX0" fmla="*/ 917340 w 968140"/>
                  <a:gd name="connsiteY0" fmla="*/ 0 h 762042"/>
                  <a:gd name="connsiteX1" fmla="*/ 968140 w 968140"/>
                  <a:gd name="connsiteY1" fmla="*/ 15875 h 762042"/>
                  <a:gd name="connsiteX2" fmla="*/ 968140 w 968140"/>
                  <a:gd name="connsiteY2" fmla="*/ 631825 h 762042"/>
                  <a:gd name="connsiteX3" fmla="*/ 863571 w 968140"/>
                  <a:gd name="connsiteY3" fmla="*/ 644419 h 762042"/>
                  <a:gd name="connsiteX4" fmla="*/ 536614 w 968140"/>
                  <a:gd name="connsiteY4" fmla="*/ 647541 h 762042"/>
                  <a:gd name="connsiteX5" fmla="*/ 574440 w 968140"/>
                  <a:gd name="connsiteY5" fmla="*/ 704850 h 762042"/>
                  <a:gd name="connsiteX6" fmla="*/ 637940 w 968140"/>
                  <a:gd name="connsiteY6" fmla="*/ 752475 h 762042"/>
                  <a:gd name="connsiteX7" fmla="*/ 637940 w 968140"/>
                  <a:gd name="connsiteY7" fmla="*/ 761840 h 762042"/>
                  <a:gd name="connsiteX8" fmla="*/ 634765 w 968140"/>
                  <a:gd name="connsiteY8" fmla="*/ 762000 h 762042"/>
                  <a:gd name="connsiteX9" fmla="*/ 577615 w 968140"/>
                  <a:gd name="connsiteY9" fmla="*/ 762000 h 762042"/>
                  <a:gd name="connsiteX10" fmla="*/ 332434 w 968140"/>
                  <a:gd name="connsiteY10" fmla="*/ 761427 h 762042"/>
                  <a:gd name="connsiteX11" fmla="*/ 336589 w 968140"/>
                  <a:gd name="connsiteY11" fmla="*/ 743270 h 762042"/>
                  <a:gd name="connsiteX12" fmla="*/ 373867 w 968140"/>
                  <a:gd name="connsiteY12" fmla="*/ 721417 h 762042"/>
                  <a:gd name="connsiteX13" fmla="*/ 409682 w 968140"/>
                  <a:gd name="connsiteY13" fmla="*/ 679716 h 762042"/>
                  <a:gd name="connsiteX14" fmla="*/ 441090 w 968140"/>
                  <a:gd name="connsiteY14" fmla="*/ 647700 h 762042"/>
                  <a:gd name="connsiteX15" fmla="*/ 441090 w 968140"/>
                  <a:gd name="connsiteY15" fmla="*/ 647700 h 762042"/>
                  <a:gd name="connsiteX16" fmla="*/ 441090 w 968140"/>
                  <a:gd name="connsiteY16" fmla="*/ 647700 h 762042"/>
                  <a:gd name="connsiteX17" fmla="*/ 59405 w 968140"/>
                  <a:gd name="connsiteY17" fmla="*/ 644419 h 762042"/>
                  <a:gd name="connsiteX18" fmla="*/ 3488 w 968140"/>
                  <a:gd name="connsiteY18" fmla="*/ 656906 h 762042"/>
                  <a:gd name="connsiteX19" fmla="*/ 6252 w 968140"/>
                  <a:gd name="connsiteY19" fmla="*/ 609653 h 762042"/>
                  <a:gd name="connsiteX20" fmla="*/ 18815 w 968140"/>
                  <a:gd name="connsiteY20" fmla="*/ 9525 h 762042"/>
                  <a:gd name="connsiteX21" fmla="*/ 18815 w 968140"/>
                  <a:gd name="connsiteY21" fmla="*/ 9525 h 762042"/>
                  <a:gd name="connsiteX22" fmla="*/ 917340 w 968140"/>
                  <a:gd name="connsiteY22" fmla="*/ 0 h 762042"/>
                  <a:gd name="connsiteX0" fmla="*/ 916735 w 967535"/>
                  <a:gd name="connsiteY0" fmla="*/ 0 h 762042"/>
                  <a:gd name="connsiteX1" fmla="*/ 967535 w 967535"/>
                  <a:gd name="connsiteY1" fmla="*/ 15875 h 762042"/>
                  <a:gd name="connsiteX2" fmla="*/ 967535 w 967535"/>
                  <a:gd name="connsiteY2" fmla="*/ 631825 h 762042"/>
                  <a:gd name="connsiteX3" fmla="*/ 862966 w 967535"/>
                  <a:gd name="connsiteY3" fmla="*/ 644419 h 762042"/>
                  <a:gd name="connsiteX4" fmla="*/ 536009 w 967535"/>
                  <a:gd name="connsiteY4" fmla="*/ 647541 h 762042"/>
                  <a:gd name="connsiteX5" fmla="*/ 573835 w 967535"/>
                  <a:gd name="connsiteY5" fmla="*/ 704850 h 762042"/>
                  <a:gd name="connsiteX6" fmla="*/ 637335 w 967535"/>
                  <a:gd name="connsiteY6" fmla="*/ 752475 h 762042"/>
                  <a:gd name="connsiteX7" fmla="*/ 637335 w 967535"/>
                  <a:gd name="connsiteY7" fmla="*/ 761840 h 762042"/>
                  <a:gd name="connsiteX8" fmla="*/ 634160 w 967535"/>
                  <a:gd name="connsiteY8" fmla="*/ 762000 h 762042"/>
                  <a:gd name="connsiteX9" fmla="*/ 577010 w 967535"/>
                  <a:gd name="connsiteY9" fmla="*/ 762000 h 762042"/>
                  <a:gd name="connsiteX10" fmla="*/ 331829 w 967535"/>
                  <a:gd name="connsiteY10" fmla="*/ 761427 h 762042"/>
                  <a:gd name="connsiteX11" fmla="*/ 335984 w 967535"/>
                  <a:gd name="connsiteY11" fmla="*/ 743270 h 762042"/>
                  <a:gd name="connsiteX12" fmla="*/ 373262 w 967535"/>
                  <a:gd name="connsiteY12" fmla="*/ 721417 h 762042"/>
                  <a:gd name="connsiteX13" fmla="*/ 409077 w 967535"/>
                  <a:gd name="connsiteY13" fmla="*/ 679716 h 762042"/>
                  <a:gd name="connsiteX14" fmla="*/ 440485 w 967535"/>
                  <a:gd name="connsiteY14" fmla="*/ 647700 h 762042"/>
                  <a:gd name="connsiteX15" fmla="*/ 440485 w 967535"/>
                  <a:gd name="connsiteY15" fmla="*/ 647700 h 762042"/>
                  <a:gd name="connsiteX16" fmla="*/ 440485 w 967535"/>
                  <a:gd name="connsiteY16" fmla="*/ 647700 h 762042"/>
                  <a:gd name="connsiteX17" fmla="*/ 58800 w 967535"/>
                  <a:gd name="connsiteY17" fmla="*/ 644419 h 762042"/>
                  <a:gd name="connsiteX18" fmla="*/ 18416 w 967535"/>
                  <a:gd name="connsiteY18" fmla="*/ 638175 h 762042"/>
                  <a:gd name="connsiteX19" fmla="*/ 5647 w 967535"/>
                  <a:gd name="connsiteY19" fmla="*/ 609653 h 762042"/>
                  <a:gd name="connsiteX20" fmla="*/ 18210 w 967535"/>
                  <a:gd name="connsiteY20" fmla="*/ 9525 h 762042"/>
                  <a:gd name="connsiteX21" fmla="*/ 18210 w 967535"/>
                  <a:gd name="connsiteY21" fmla="*/ 9525 h 762042"/>
                  <a:gd name="connsiteX22" fmla="*/ 916735 w 967535"/>
                  <a:gd name="connsiteY22" fmla="*/ 0 h 762042"/>
                  <a:gd name="connsiteX0" fmla="*/ 916735 w 967535"/>
                  <a:gd name="connsiteY0" fmla="*/ 0 h 762042"/>
                  <a:gd name="connsiteX1" fmla="*/ 955109 w 967535"/>
                  <a:gd name="connsiteY1" fmla="*/ 22118 h 762042"/>
                  <a:gd name="connsiteX2" fmla="*/ 967535 w 967535"/>
                  <a:gd name="connsiteY2" fmla="*/ 631825 h 762042"/>
                  <a:gd name="connsiteX3" fmla="*/ 862966 w 967535"/>
                  <a:gd name="connsiteY3" fmla="*/ 644419 h 762042"/>
                  <a:gd name="connsiteX4" fmla="*/ 536009 w 967535"/>
                  <a:gd name="connsiteY4" fmla="*/ 647541 h 762042"/>
                  <a:gd name="connsiteX5" fmla="*/ 573835 w 967535"/>
                  <a:gd name="connsiteY5" fmla="*/ 704850 h 762042"/>
                  <a:gd name="connsiteX6" fmla="*/ 637335 w 967535"/>
                  <a:gd name="connsiteY6" fmla="*/ 752475 h 762042"/>
                  <a:gd name="connsiteX7" fmla="*/ 637335 w 967535"/>
                  <a:gd name="connsiteY7" fmla="*/ 761840 h 762042"/>
                  <a:gd name="connsiteX8" fmla="*/ 634160 w 967535"/>
                  <a:gd name="connsiteY8" fmla="*/ 762000 h 762042"/>
                  <a:gd name="connsiteX9" fmla="*/ 577010 w 967535"/>
                  <a:gd name="connsiteY9" fmla="*/ 762000 h 762042"/>
                  <a:gd name="connsiteX10" fmla="*/ 331829 w 967535"/>
                  <a:gd name="connsiteY10" fmla="*/ 761427 h 762042"/>
                  <a:gd name="connsiteX11" fmla="*/ 335984 w 967535"/>
                  <a:gd name="connsiteY11" fmla="*/ 743270 h 762042"/>
                  <a:gd name="connsiteX12" fmla="*/ 373262 w 967535"/>
                  <a:gd name="connsiteY12" fmla="*/ 721417 h 762042"/>
                  <a:gd name="connsiteX13" fmla="*/ 409077 w 967535"/>
                  <a:gd name="connsiteY13" fmla="*/ 679716 h 762042"/>
                  <a:gd name="connsiteX14" fmla="*/ 440485 w 967535"/>
                  <a:gd name="connsiteY14" fmla="*/ 647700 h 762042"/>
                  <a:gd name="connsiteX15" fmla="*/ 440485 w 967535"/>
                  <a:gd name="connsiteY15" fmla="*/ 647700 h 762042"/>
                  <a:gd name="connsiteX16" fmla="*/ 440485 w 967535"/>
                  <a:gd name="connsiteY16" fmla="*/ 647700 h 762042"/>
                  <a:gd name="connsiteX17" fmla="*/ 58800 w 967535"/>
                  <a:gd name="connsiteY17" fmla="*/ 644419 h 762042"/>
                  <a:gd name="connsiteX18" fmla="*/ 18416 w 967535"/>
                  <a:gd name="connsiteY18" fmla="*/ 638175 h 762042"/>
                  <a:gd name="connsiteX19" fmla="*/ 5647 w 967535"/>
                  <a:gd name="connsiteY19" fmla="*/ 609653 h 762042"/>
                  <a:gd name="connsiteX20" fmla="*/ 18210 w 967535"/>
                  <a:gd name="connsiteY20" fmla="*/ 9525 h 762042"/>
                  <a:gd name="connsiteX21" fmla="*/ 18210 w 967535"/>
                  <a:gd name="connsiteY21" fmla="*/ 9525 h 762042"/>
                  <a:gd name="connsiteX22" fmla="*/ 916735 w 967535"/>
                  <a:gd name="connsiteY22" fmla="*/ 0 h 762042"/>
                  <a:gd name="connsiteX0" fmla="*/ 916735 w 967535"/>
                  <a:gd name="connsiteY0" fmla="*/ 0 h 762042"/>
                  <a:gd name="connsiteX1" fmla="*/ 964429 w 967535"/>
                  <a:gd name="connsiteY1" fmla="*/ 25240 h 762042"/>
                  <a:gd name="connsiteX2" fmla="*/ 967535 w 967535"/>
                  <a:gd name="connsiteY2" fmla="*/ 631825 h 762042"/>
                  <a:gd name="connsiteX3" fmla="*/ 862966 w 967535"/>
                  <a:gd name="connsiteY3" fmla="*/ 644419 h 762042"/>
                  <a:gd name="connsiteX4" fmla="*/ 536009 w 967535"/>
                  <a:gd name="connsiteY4" fmla="*/ 647541 h 762042"/>
                  <a:gd name="connsiteX5" fmla="*/ 573835 w 967535"/>
                  <a:gd name="connsiteY5" fmla="*/ 704850 h 762042"/>
                  <a:gd name="connsiteX6" fmla="*/ 637335 w 967535"/>
                  <a:gd name="connsiteY6" fmla="*/ 752475 h 762042"/>
                  <a:gd name="connsiteX7" fmla="*/ 637335 w 967535"/>
                  <a:gd name="connsiteY7" fmla="*/ 761840 h 762042"/>
                  <a:gd name="connsiteX8" fmla="*/ 634160 w 967535"/>
                  <a:gd name="connsiteY8" fmla="*/ 762000 h 762042"/>
                  <a:gd name="connsiteX9" fmla="*/ 577010 w 967535"/>
                  <a:gd name="connsiteY9" fmla="*/ 762000 h 762042"/>
                  <a:gd name="connsiteX10" fmla="*/ 331829 w 967535"/>
                  <a:gd name="connsiteY10" fmla="*/ 761427 h 762042"/>
                  <a:gd name="connsiteX11" fmla="*/ 335984 w 967535"/>
                  <a:gd name="connsiteY11" fmla="*/ 743270 h 762042"/>
                  <a:gd name="connsiteX12" fmla="*/ 373262 w 967535"/>
                  <a:gd name="connsiteY12" fmla="*/ 721417 h 762042"/>
                  <a:gd name="connsiteX13" fmla="*/ 409077 w 967535"/>
                  <a:gd name="connsiteY13" fmla="*/ 679716 h 762042"/>
                  <a:gd name="connsiteX14" fmla="*/ 440485 w 967535"/>
                  <a:gd name="connsiteY14" fmla="*/ 647700 h 762042"/>
                  <a:gd name="connsiteX15" fmla="*/ 440485 w 967535"/>
                  <a:gd name="connsiteY15" fmla="*/ 647700 h 762042"/>
                  <a:gd name="connsiteX16" fmla="*/ 440485 w 967535"/>
                  <a:gd name="connsiteY16" fmla="*/ 647700 h 762042"/>
                  <a:gd name="connsiteX17" fmla="*/ 58800 w 967535"/>
                  <a:gd name="connsiteY17" fmla="*/ 644419 h 762042"/>
                  <a:gd name="connsiteX18" fmla="*/ 18416 w 967535"/>
                  <a:gd name="connsiteY18" fmla="*/ 638175 h 762042"/>
                  <a:gd name="connsiteX19" fmla="*/ 5647 w 967535"/>
                  <a:gd name="connsiteY19" fmla="*/ 609653 h 762042"/>
                  <a:gd name="connsiteX20" fmla="*/ 18210 w 967535"/>
                  <a:gd name="connsiteY20" fmla="*/ 9525 h 762042"/>
                  <a:gd name="connsiteX21" fmla="*/ 18210 w 967535"/>
                  <a:gd name="connsiteY21" fmla="*/ 9525 h 762042"/>
                  <a:gd name="connsiteX22" fmla="*/ 916735 w 967535"/>
                  <a:gd name="connsiteY22" fmla="*/ 0 h 762042"/>
                  <a:gd name="connsiteX0" fmla="*/ 916735 w 964727"/>
                  <a:gd name="connsiteY0" fmla="*/ 0 h 762042"/>
                  <a:gd name="connsiteX1" fmla="*/ 964429 w 964727"/>
                  <a:gd name="connsiteY1" fmla="*/ 25240 h 762042"/>
                  <a:gd name="connsiteX2" fmla="*/ 964429 w 964727"/>
                  <a:gd name="connsiteY2" fmla="*/ 631825 h 762042"/>
                  <a:gd name="connsiteX3" fmla="*/ 862966 w 964727"/>
                  <a:gd name="connsiteY3" fmla="*/ 644419 h 762042"/>
                  <a:gd name="connsiteX4" fmla="*/ 536009 w 964727"/>
                  <a:gd name="connsiteY4" fmla="*/ 647541 h 762042"/>
                  <a:gd name="connsiteX5" fmla="*/ 573835 w 964727"/>
                  <a:gd name="connsiteY5" fmla="*/ 704850 h 762042"/>
                  <a:gd name="connsiteX6" fmla="*/ 637335 w 964727"/>
                  <a:gd name="connsiteY6" fmla="*/ 752475 h 762042"/>
                  <a:gd name="connsiteX7" fmla="*/ 637335 w 964727"/>
                  <a:gd name="connsiteY7" fmla="*/ 761840 h 762042"/>
                  <a:gd name="connsiteX8" fmla="*/ 634160 w 964727"/>
                  <a:gd name="connsiteY8" fmla="*/ 762000 h 762042"/>
                  <a:gd name="connsiteX9" fmla="*/ 577010 w 964727"/>
                  <a:gd name="connsiteY9" fmla="*/ 762000 h 762042"/>
                  <a:gd name="connsiteX10" fmla="*/ 331829 w 964727"/>
                  <a:gd name="connsiteY10" fmla="*/ 761427 h 762042"/>
                  <a:gd name="connsiteX11" fmla="*/ 335984 w 964727"/>
                  <a:gd name="connsiteY11" fmla="*/ 743270 h 762042"/>
                  <a:gd name="connsiteX12" fmla="*/ 373262 w 964727"/>
                  <a:gd name="connsiteY12" fmla="*/ 721417 h 762042"/>
                  <a:gd name="connsiteX13" fmla="*/ 409077 w 964727"/>
                  <a:gd name="connsiteY13" fmla="*/ 679716 h 762042"/>
                  <a:gd name="connsiteX14" fmla="*/ 440485 w 964727"/>
                  <a:gd name="connsiteY14" fmla="*/ 647700 h 762042"/>
                  <a:gd name="connsiteX15" fmla="*/ 440485 w 964727"/>
                  <a:gd name="connsiteY15" fmla="*/ 647700 h 762042"/>
                  <a:gd name="connsiteX16" fmla="*/ 440485 w 964727"/>
                  <a:gd name="connsiteY16" fmla="*/ 647700 h 762042"/>
                  <a:gd name="connsiteX17" fmla="*/ 58800 w 964727"/>
                  <a:gd name="connsiteY17" fmla="*/ 644419 h 762042"/>
                  <a:gd name="connsiteX18" fmla="*/ 18416 w 964727"/>
                  <a:gd name="connsiteY18" fmla="*/ 638175 h 762042"/>
                  <a:gd name="connsiteX19" fmla="*/ 5647 w 964727"/>
                  <a:gd name="connsiteY19" fmla="*/ 609653 h 762042"/>
                  <a:gd name="connsiteX20" fmla="*/ 18210 w 964727"/>
                  <a:gd name="connsiteY20" fmla="*/ 9525 h 762042"/>
                  <a:gd name="connsiteX21" fmla="*/ 18210 w 964727"/>
                  <a:gd name="connsiteY21" fmla="*/ 9525 h 762042"/>
                  <a:gd name="connsiteX22" fmla="*/ 916735 w 964727"/>
                  <a:gd name="connsiteY22" fmla="*/ 0 h 762042"/>
                  <a:gd name="connsiteX0" fmla="*/ 916735 w 964473"/>
                  <a:gd name="connsiteY0" fmla="*/ 0 h 762042"/>
                  <a:gd name="connsiteX1" fmla="*/ 964429 w 964473"/>
                  <a:gd name="connsiteY1" fmla="*/ 25240 h 762042"/>
                  <a:gd name="connsiteX2" fmla="*/ 964429 w 964473"/>
                  <a:gd name="connsiteY2" fmla="*/ 631825 h 762042"/>
                  <a:gd name="connsiteX3" fmla="*/ 862966 w 964473"/>
                  <a:gd name="connsiteY3" fmla="*/ 644419 h 762042"/>
                  <a:gd name="connsiteX4" fmla="*/ 536009 w 964473"/>
                  <a:gd name="connsiteY4" fmla="*/ 647541 h 762042"/>
                  <a:gd name="connsiteX5" fmla="*/ 573835 w 964473"/>
                  <a:gd name="connsiteY5" fmla="*/ 704850 h 762042"/>
                  <a:gd name="connsiteX6" fmla="*/ 637335 w 964473"/>
                  <a:gd name="connsiteY6" fmla="*/ 752475 h 762042"/>
                  <a:gd name="connsiteX7" fmla="*/ 637335 w 964473"/>
                  <a:gd name="connsiteY7" fmla="*/ 761840 h 762042"/>
                  <a:gd name="connsiteX8" fmla="*/ 634160 w 964473"/>
                  <a:gd name="connsiteY8" fmla="*/ 762000 h 762042"/>
                  <a:gd name="connsiteX9" fmla="*/ 577010 w 964473"/>
                  <a:gd name="connsiteY9" fmla="*/ 762000 h 762042"/>
                  <a:gd name="connsiteX10" fmla="*/ 331829 w 964473"/>
                  <a:gd name="connsiteY10" fmla="*/ 761427 h 762042"/>
                  <a:gd name="connsiteX11" fmla="*/ 335984 w 964473"/>
                  <a:gd name="connsiteY11" fmla="*/ 743270 h 762042"/>
                  <a:gd name="connsiteX12" fmla="*/ 373262 w 964473"/>
                  <a:gd name="connsiteY12" fmla="*/ 721417 h 762042"/>
                  <a:gd name="connsiteX13" fmla="*/ 409077 w 964473"/>
                  <a:gd name="connsiteY13" fmla="*/ 679716 h 762042"/>
                  <a:gd name="connsiteX14" fmla="*/ 440485 w 964473"/>
                  <a:gd name="connsiteY14" fmla="*/ 647700 h 762042"/>
                  <a:gd name="connsiteX15" fmla="*/ 440485 w 964473"/>
                  <a:gd name="connsiteY15" fmla="*/ 647700 h 762042"/>
                  <a:gd name="connsiteX16" fmla="*/ 440485 w 964473"/>
                  <a:gd name="connsiteY16" fmla="*/ 647700 h 762042"/>
                  <a:gd name="connsiteX17" fmla="*/ 58800 w 964473"/>
                  <a:gd name="connsiteY17" fmla="*/ 644419 h 762042"/>
                  <a:gd name="connsiteX18" fmla="*/ 18416 w 964473"/>
                  <a:gd name="connsiteY18" fmla="*/ 638175 h 762042"/>
                  <a:gd name="connsiteX19" fmla="*/ 5647 w 964473"/>
                  <a:gd name="connsiteY19" fmla="*/ 609653 h 762042"/>
                  <a:gd name="connsiteX20" fmla="*/ 18210 w 964473"/>
                  <a:gd name="connsiteY20" fmla="*/ 9525 h 762042"/>
                  <a:gd name="connsiteX21" fmla="*/ 18210 w 964473"/>
                  <a:gd name="connsiteY21" fmla="*/ 9525 h 762042"/>
                  <a:gd name="connsiteX22" fmla="*/ 916735 w 964473"/>
                  <a:gd name="connsiteY22" fmla="*/ 0 h 762042"/>
                  <a:gd name="connsiteX0" fmla="*/ 916735 w 964496"/>
                  <a:gd name="connsiteY0" fmla="*/ 0 h 762042"/>
                  <a:gd name="connsiteX1" fmla="*/ 964429 w 964496"/>
                  <a:gd name="connsiteY1" fmla="*/ 25240 h 762042"/>
                  <a:gd name="connsiteX2" fmla="*/ 964429 w 964496"/>
                  <a:gd name="connsiteY2" fmla="*/ 631825 h 762042"/>
                  <a:gd name="connsiteX3" fmla="*/ 862966 w 964496"/>
                  <a:gd name="connsiteY3" fmla="*/ 644419 h 762042"/>
                  <a:gd name="connsiteX4" fmla="*/ 536009 w 964496"/>
                  <a:gd name="connsiteY4" fmla="*/ 647541 h 762042"/>
                  <a:gd name="connsiteX5" fmla="*/ 573835 w 964496"/>
                  <a:gd name="connsiteY5" fmla="*/ 704850 h 762042"/>
                  <a:gd name="connsiteX6" fmla="*/ 637335 w 964496"/>
                  <a:gd name="connsiteY6" fmla="*/ 752475 h 762042"/>
                  <a:gd name="connsiteX7" fmla="*/ 637335 w 964496"/>
                  <a:gd name="connsiteY7" fmla="*/ 761840 h 762042"/>
                  <a:gd name="connsiteX8" fmla="*/ 634160 w 964496"/>
                  <a:gd name="connsiteY8" fmla="*/ 762000 h 762042"/>
                  <a:gd name="connsiteX9" fmla="*/ 577010 w 964496"/>
                  <a:gd name="connsiteY9" fmla="*/ 762000 h 762042"/>
                  <a:gd name="connsiteX10" fmla="*/ 331829 w 964496"/>
                  <a:gd name="connsiteY10" fmla="*/ 761427 h 762042"/>
                  <a:gd name="connsiteX11" fmla="*/ 335984 w 964496"/>
                  <a:gd name="connsiteY11" fmla="*/ 743270 h 762042"/>
                  <a:gd name="connsiteX12" fmla="*/ 373262 w 964496"/>
                  <a:gd name="connsiteY12" fmla="*/ 721417 h 762042"/>
                  <a:gd name="connsiteX13" fmla="*/ 409077 w 964496"/>
                  <a:gd name="connsiteY13" fmla="*/ 679716 h 762042"/>
                  <a:gd name="connsiteX14" fmla="*/ 440485 w 964496"/>
                  <a:gd name="connsiteY14" fmla="*/ 647700 h 762042"/>
                  <a:gd name="connsiteX15" fmla="*/ 440485 w 964496"/>
                  <a:gd name="connsiteY15" fmla="*/ 647700 h 762042"/>
                  <a:gd name="connsiteX16" fmla="*/ 440485 w 964496"/>
                  <a:gd name="connsiteY16" fmla="*/ 647700 h 762042"/>
                  <a:gd name="connsiteX17" fmla="*/ 58800 w 964496"/>
                  <a:gd name="connsiteY17" fmla="*/ 644419 h 762042"/>
                  <a:gd name="connsiteX18" fmla="*/ 18416 w 964496"/>
                  <a:gd name="connsiteY18" fmla="*/ 638175 h 762042"/>
                  <a:gd name="connsiteX19" fmla="*/ 5647 w 964496"/>
                  <a:gd name="connsiteY19" fmla="*/ 609653 h 762042"/>
                  <a:gd name="connsiteX20" fmla="*/ 18210 w 964496"/>
                  <a:gd name="connsiteY20" fmla="*/ 9525 h 762042"/>
                  <a:gd name="connsiteX21" fmla="*/ 18210 w 964496"/>
                  <a:gd name="connsiteY21" fmla="*/ 9525 h 762042"/>
                  <a:gd name="connsiteX22" fmla="*/ 916735 w 964496"/>
                  <a:gd name="connsiteY22" fmla="*/ 0 h 762042"/>
                  <a:gd name="connsiteX0" fmla="*/ 916735 w 964496"/>
                  <a:gd name="connsiteY0" fmla="*/ 0 h 762042"/>
                  <a:gd name="connsiteX1" fmla="*/ 964429 w 964496"/>
                  <a:gd name="connsiteY1" fmla="*/ 25240 h 762042"/>
                  <a:gd name="connsiteX2" fmla="*/ 964429 w 964496"/>
                  <a:gd name="connsiteY2" fmla="*/ 631825 h 762042"/>
                  <a:gd name="connsiteX3" fmla="*/ 862966 w 964496"/>
                  <a:gd name="connsiteY3" fmla="*/ 644419 h 762042"/>
                  <a:gd name="connsiteX4" fmla="*/ 536009 w 964496"/>
                  <a:gd name="connsiteY4" fmla="*/ 647541 h 762042"/>
                  <a:gd name="connsiteX5" fmla="*/ 573835 w 964496"/>
                  <a:gd name="connsiteY5" fmla="*/ 704850 h 762042"/>
                  <a:gd name="connsiteX6" fmla="*/ 637335 w 964496"/>
                  <a:gd name="connsiteY6" fmla="*/ 752475 h 762042"/>
                  <a:gd name="connsiteX7" fmla="*/ 637335 w 964496"/>
                  <a:gd name="connsiteY7" fmla="*/ 761840 h 762042"/>
                  <a:gd name="connsiteX8" fmla="*/ 634160 w 964496"/>
                  <a:gd name="connsiteY8" fmla="*/ 762000 h 762042"/>
                  <a:gd name="connsiteX9" fmla="*/ 577010 w 964496"/>
                  <a:gd name="connsiteY9" fmla="*/ 762000 h 762042"/>
                  <a:gd name="connsiteX10" fmla="*/ 331829 w 964496"/>
                  <a:gd name="connsiteY10" fmla="*/ 761427 h 762042"/>
                  <a:gd name="connsiteX11" fmla="*/ 335984 w 964496"/>
                  <a:gd name="connsiteY11" fmla="*/ 743270 h 762042"/>
                  <a:gd name="connsiteX12" fmla="*/ 373262 w 964496"/>
                  <a:gd name="connsiteY12" fmla="*/ 721417 h 762042"/>
                  <a:gd name="connsiteX13" fmla="*/ 409077 w 964496"/>
                  <a:gd name="connsiteY13" fmla="*/ 679716 h 762042"/>
                  <a:gd name="connsiteX14" fmla="*/ 440485 w 964496"/>
                  <a:gd name="connsiteY14" fmla="*/ 647700 h 762042"/>
                  <a:gd name="connsiteX15" fmla="*/ 440485 w 964496"/>
                  <a:gd name="connsiteY15" fmla="*/ 647700 h 762042"/>
                  <a:gd name="connsiteX16" fmla="*/ 428059 w 964496"/>
                  <a:gd name="connsiteY16" fmla="*/ 619604 h 762042"/>
                  <a:gd name="connsiteX17" fmla="*/ 58800 w 964496"/>
                  <a:gd name="connsiteY17" fmla="*/ 644419 h 762042"/>
                  <a:gd name="connsiteX18" fmla="*/ 18416 w 964496"/>
                  <a:gd name="connsiteY18" fmla="*/ 638175 h 762042"/>
                  <a:gd name="connsiteX19" fmla="*/ 5647 w 964496"/>
                  <a:gd name="connsiteY19" fmla="*/ 609653 h 762042"/>
                  <a:gd name="connsiteX20" fmla="*/ 18210 w 964496"/>
                  <a:gd name="connsiteY20" fmla="*/ 9525 h 762042"/>
                  <a:gd name="connsiteX21" fmla="*/ 18210 w 964496"/>
                  <a:gd name="connsiteY21" fmla="*/ 9525 h 762042"/>
                  <a:gd name="connsiteX22" fmla="*/ 916735 w 964496"/>
                  <a:gd name="connsiteY22" fmla="*/ 0 h 762042"/>
                  <a:gd name="connsiteX0" fmla="*/ 916735 w 964496"/>
                  <a:gd name="connsiteY0" fmla="*/ 0 h 762042"/>
                  <a:gd name="connsiteX1" fmla="*/ 964429 w 964496"/>
                  <a:gd name="connsiteY1" fmla="*/ 25240 h 762042"/>
                  <a:gd name="connsiteX2" fmla="*/ 964429 w 964496"/>
                  <a:gd name="connsiteY2" fmla="*/ 631825 h 762042"/>
                  <a:gd name="connsiteX3" fmla="*/ 862966 w 964496"/>
                  <a:gd name="connsiteY3" fmla="*/ 644419 h 762042"/>
                  <a:gd name="connsiteX4" fmla="*/ 536009 w 964496"/>
                  <a:gd name="connsiteY4" fmla="*/ 647541 h 762042"/>
                  <a:gd name="connsiteX5" fmla="*/ 573835 w 964496"/>
                  <a:gd name="connsiteY5" fmla="*/ 704850 h 762042"/>
                  <a:gd name="connsiteX6" fmla="*/ 637335 w 964496"/>
                  <a:gd name="connsiteY6" fmla="*/ 752475 h 762042"/>
                  <a:gd name="connsiteX7" fmla="*/ 637335 w 964496"/>
                  <a:gd name="connsiteY7" fmla="*/ 761840 h 762042"/>
                  <a:gd name="connsiteX8" fmla="*/ 634160 w 964496"/>
                  <a:gd name="connsiteY8" fmla="*/ 762000 h 762042"/>
                  <a:gd name="connsiteX9" fmla="*/ 577010 w 964496"/>
                  <a:gd name="connsiteY9" fmla="*/ 762000 h 762042"/>
                  <a:gd name="connsiteX10" fmla="*/ 331829 w 964496"/>
                  <a:gd name="connsiteY10" fmla="*/ 761427 h 762042"/>
                  <a:gd name="connsiteX11" fmla="*/ 335984 w 964496"/>
                  <a:gd name="connsiteY11" fmla="*/ 743270 h 762042"/>
                  <a:gd name="connsiteX12" fmla="*/ 373262 w 964496"/>
                  <a:gd name="connsiteY12" fmla="*/ 721417 h 762042"/>
                  <a:gd name="connsiteX13" fmla="*/ 409077 w 964496"/>
                  <a:gd name="connsiteY13" fmla="*/ 679716 h 762042"/>
                  <a:gd name="connsiteX14" fmla="*/ 425025 w 964496"/>
                  <a:gd name="connsiteY14" fmla="*/ 649044 h 762042"/>
                  <a:gd name="connsiteX15" fmla="*/ 440485 w 964496"/>
                  <a:gd name="connsiteY15" fmla="*/ 647700 h 762042"/>
                  <a:gd name="connsiteX16" fmla="*/ 440485 w 964496"/>
                  <a:gd name="connsiteY16" fmla="*/ 647700 h 762042"/>
                  <a:gd name="connsiteX17" fmla="*/ 428059 w 964496"/>
                  <a:gd name="connsiteY17" fmla="*/ 619604 h 762042"/>
                  <a:gd name="connsiteX18" fmla="*/ 58800 w 964496"/>
                  <a:gd name="connsiteY18" fmla="*/ 644419 h 762042"/>
                  <a:gd name="connsiteX19" fmla="*/ 18416 w 964496"/>
                  <a:gd name="connsiteY19" fmla="*/ 638175 h 762042"/>
                  <a:gd name="connsiteX20" fmla="*/ 5647 w 964496"/>
                  <a:gd name="connsiteY20" fmla="*/ 609653 h 762042"/>
                  <a:gd name="connsiteX21" fmla="*/ 18210 w 964496"/>
                  <a:gd name="connsiteY21" fmla="*/ 9525 h 762042"/>
                  <a:gd name="connsiteX22" fmla="*/ 18210 w 964496"/>
                  <a:gd name="connsiteY22" fmla="*/ 9525 h 762042"/>
                  <a:gd name="connsiteX23" fmla="*/ 916735 w 964496"/>
                  <a:gd name="connsiteY23" fmla="*/ 0 h 762042"/>
                  <a:gd name="connsiteX0" fmla="*/ 916735 w 964496"/>
                  <a:gd name="connsiteY0" fmla="*/ 0 h 762042"/>
                  <a:gd name="connsiteX1" fmla="*/ 964429 w 964496"/>
                  <a:gd name="connsiteY1" fmla="*/ 25240 h 762042"/>
                  <a:gd name="connsiteX2" fmla="*/ 964429 w 964496"/>
                  <a:gd name="connsiteY2" fmla="*/ 631825 h 762042"/>
                  <a:gd name="connsiteX3" fmla="*/ 862966 w 964496"/>
                  <a:gd name="connsiteY3" fmla="*/ 644419 h 762042"/>
                  <a:gd name="connsiteX4" fmla="*/ 536009 w 964496"/>
                  <a:gd name="connsiteY4" fmla="*/ 647541 h 762042"/>
                  <a:gd name="connsiteX5" fmla="*/ 573835 w 964496"/>
                  <a:gd name="connsiteY5" fmla="*/ 704850 h 762042"/>
                  <a:gd name="connsiteX6" fmla="*/ 637335 w 964496"/>
                  <a:gd name="connsiteY6" fmla="*/ 752475 h 762042"/>
                  <a:gd name="connsiteX7" fmla="*/ 637335 w 964496"/>
                  <a:gd name="connsiteY7" fmla="*/ 761840 h 762042"/>
                  <a:gd name="connsiteX8" fmla="*/ 634160 w 964496"/>
                  <a:gd name="connsiteY8" fmla="*/ 762000 h 762042"/>
                  <a:gd name="connsiteX9" fmla="*/ 577010 w 964496"/>
                  <a:gd name="connsiteY9" fmla="*/ 762000 h 762042"/>
                  <a:gd name="connsiteX10" fmla="*/ 331829 w 964496"/>
                  <a:gd name="connsiteY10" fmla="*/ 761427 h 762042"/>
                  <a:gd name="connsiteX11" fmla="*/ 335984 w 964496"/>
                  <a:gd name="connsiteY11" fmla="*/ 743270 h 762042"/>
                  <a:gd name="connsiteX12" fmla="*/ 373262 w 964496"/>
                  <a:gd name="connsiteY12" fmla="*/ 721417 h 762042"/>
                  <a:gd name="connsiteX13" fmla="*/ 409077 w 964496"/>
                  <a:gd name="connsiteY13" fmla="*/ 679716 h 762042"/>
                  <a:gd name="connsiteX14" fmla="*/ 425025 w 964496"/>
                  <a:gd name="connsiteY14" fmla="*/ 649044 h 762042"/>
                  <a:gd name="connsiteX15" fmla="*/ 440485 w 964496"/>
                  <a:gd name="connsiteY15" fmla="*/ 647700 h 762042"/>
                  <a:gd name="connsiteX16" fmla="*/ 440485 w 964496"/>
                  <a:gd name="connsiteY16" fmla="*/ 647700 h 762042"/>
                  <a:gd name="connsiteX17" fmla="*/ 428059 w 964496"/>
                  <a:gd name="connsiteY17" fmla="*/ 647700 h 762042"/>
                  <a:gd name="connsiteX18" fmla="*/ 58800 w 964496"/>
                  <a:gd name="connsiteY18" fmla="*/ 644419 h 762042"/>
                  <a:gd name="connsiteX19" fmla="*/ 18416 w 964496"/>
                  <a:gd name="connsiteY19" fmla="*/ 638175 h 762042"/>
                  <a:gd name="connsiteX20" fmla="*/ 5647 w 964496"/>
                  <a:gd name="connsiteY20" fmla="*/ 609653 h 762042"/>
                  <a:gd name="connsiteX21" fmla="*/ 18210 w 964496"/>
                  <a:gd name="connsiteY21" fmla="*/ 9525 h 762042"/>
                  <a:gd name="connsiteX22" fmla="*/ 18210 w 964496"/>
                  <a:gd name="connsiteY22" fmla="*/ 9525 h 762042"/>
                  <a:gd name="connsiteX23" fmla="*/ 916735 w 964496"/>
                  <a:gd name="connsiteY23" fmla="*/ 0 h 762042"/>
                  <a:gd name="connsiteX0" fmla="*/ 916735 w 964496"/>
                  <a:gd name="connsiteY0" fmla="*/ 0 h 768244"/>
                  <a:gd name="connsiteX1" fmla="*/ 964429 w 964496"/>
                  <a:gd name="connsiteY1" fmla="*/ 25240 h 768244"/>
                  <a:gd name="connsiteX2" fmla="*/ 964429 w 964496"/>
                  <a:gd name="connsiteY2" fmla="*/ 631825 h 768244"/>
                  <a:gd name="connsiteX3" fmla="*/ 862966 w 964496"/>
                  <a:gd name="connsiteY3" fmla="*/ 644419 h 768244"/>
                  <a:gd name="connsiteX4" fmla="*/ 536009 w 964496"/>
                  <a:gd name="connsiteY4" fmla="*/ 647541 h 768244"/>
                  <a:gd name="connsiteX5" fmla="*/ 573835 w 964496"/>
                  <a:gd name="connsiteY5" fmla="*/ 704850 h 768244"/>
                  <a:gd name="connsiteX6" fmla="*/ 637335 w 964496"/>
                  <a:gd name="connsiteY6" fmla="*/ 752475 h 768244"/>
                  <a:gd name="connsiteX7" fmla="*/ 637335 w 964496"/>
                  <a:gd name="connsiteY7" fmla="*/ 761840 h 768244"/>
                  <a:gd name="connsiteX8" fmla="*/ 634160 w 964496"/>
                  <a:gd name="connsiteY8" fmla="*/ 762000 h 768244"/>
                  <a:gd name="connsiteX9" fmla="*/ 580117 w 964496"/>
                  <a:gd name="connsiteY9" fmla="*/ 768243 h 768244"/>
                  <a:gd name="connsiteX10" fmla="*/ 331829 w 964496"/>
                  <a:gd name="connsiteY10" fmla="*/ 761427 h 768244"/>
                  <a:gd name="connsiteX11" fmla="*/ 335984 w 964496"/>
                  <a:gd name="connsiteY11" fmla="*/ 743270 h 768244"/>
                  <a:gd name="connsiteX12" fmla="*/ 373262 w 964496"/>
                  <a:gd name="connsiteY12" fmla="*/ 721417 h 768244"/>
                  <a:gd name="connsiteX13" fmla="*/ 409077 w 964496"/>
                  <a:gd name="connsiteY13" fmla="*/ 679716 h 768244"/>
                  <a:gd name="connsiteX14" fmla="*/ 425025 w 964496"/>
                  <a:gd name="connsiteY14" fmla="*/ 649044 h 768244"/>
                  <a:gd name="connsiteX15" fmla="*/ 440485 w 964496"/>
                  <a:gd name="connsiteY15" fmla="*/ 647700 h 768244"/>
                  <a:gd name="connsiteX16" fmla="*/ 440485 w 964496"/>
                  <a:gd name="connsiteY16" fmla="*/ 647700 h 768244"/>
                  <a:gd name="connsiteX17" fmla="*/ 428059 w 964496"/>
                  <a:gd name="connsiteY17" fmla="*/ 647700 h 768244"/>
                  <a:gd name="connsiteX18" fmla="*/ 58800 w 964496"/>
                  <a:gd name="connsiteY18" fmla="*/ 644419 h 768244"/>
                  <a:gd name="connsiteX19" fmla="*/ 18416 w 964496"/>
                  <a:gd name="connsiteY19" fmla="*/ 638175 h 768244"/>
                  <a:gd name="connsiteX20" fmla="*/ 5647 w 964496"/>
                  <a:gd name="connsiteY20" fmla="*/ 609653 h 768244"/>
                  <a:gd name="connsiteX21" fmla="*/ 18210 w 964496"/>
                  <a:gd name="connsiteY21" fmla="*/ 9525 h 768244"/>
                  <a:gd name="connsiteX22" fmla="*/ 18210 w 964496"/>
                  <a:gd name="connsiteY22" fmla="*/ 9525 h 768244"/>
                  <a:gd name="connsiteX23" fmla="*/ 916735 w 964496"/>
                  <a:gd name="connsiteY23" fmla="*/ 0 h 768244"/>
                  <a:gd name="connsiteX0" fmla="*/ 916735 w 964496"/>
                  <a:gd name="connsiteY0" fmla="*/ 0 h 768243"/>
                  <a:gd name="connsiteX1" fmla="*/ 964429 w 964496"/>
                  <a:gd name="connsiteY1" fmla="*/ 25240 h 768243"/>
                  <a:gd name="connsiteX2" fmla="*/ 964429 w 964496"/>
                  <a:gd name="connsiteY2" fmla="*/ 631825 h 768243"/>
                  <a:gd name="connsiteX3" fmla="*/ 862966 w 964496"/>
                  <a:gd name="connsiteY3" fmla="*/ 644419 h 768243"/>
                  <a:gd name="connsiteX4" fmla="*/ 536009 w 964496"/>
                  <a:gd name="connsiteY4" fmla="*/ 647541 h 768243"/>
                  <a:gd name="connsiteX5" fmla="*/ 573835 w 964496"/>
                  <a:gd name="connsiteY5" fmla="*/ 704850 h 768243"/>
                  <a:gd name="connsiteX6" fmla="*/ 637335 w 964496"/>
                  <a:gd name="connsiteY6" fmla="*/ 752475 h 768243"/>
                  <a:gd name="connsiteX7" fmla="*/ 637335 w 964496"/>
                  <a:gd name="connsiteY7" fmla="*/ 761840 h 768243"/>
                  <a:gd name="connsiteX8" fmla="*/ 634160 w 964496"/>
                  <a:gd name="connsiteY8" fmla="*/ 762000 h 768243"/>
                  <a:gd name="connsiteX9" fmla="*/ 580117 w 964496"/>
                  <a:gd name="connsiteY9" fmla="*/ 768243 h 768243"/>
                  <a:gd name="connsiteX10" fmla="*/ 350469 w 964496"/>
                  <a:gd name="connsiteY10" fmla="*/ 764547 h 768243"/>
                  <a:gd name="connsiteX11" fmla="*/ 331829 w 964496"/>
                  <a:gd name="connsiteY11" fmla="*/ 761427 h 768243"/>
                  <a:gd name="connsiteX12" fmla="*/ 335984 w 964496"/>
                  <a:gd name="connsiteY12" fmla="*/ 743270 h 768243"/>
                  <a:gd name="connsiteX13" fmla="*/ 373262 w 964496"/>
                  <a:gd name="connsiteY13" fmla="*/ 721417 h 768243"/>
                  <a:gd name="connsiteX14" fmla="*/ 409077 w 964496"/>
                  <a:gd name="connsiteY14" fmla="*/ 679716 h 768243"/>
                  <a:gd name="connsiteX15" fmla="*/ 425025 w 964496"/>
                  <a:gd name="connsiteY15" fmla="*/ 649044 h 768243"/>
                  <a:gd name="connsiteX16" fmla="*/ 440485 w 964496"/>
                  <a:gd name="connsiteY16" fmla="*/ 647700 h 768243"/>
                  <a:gd name="connsiteX17" fmla="*/ 440485 w 964496"/>
                  <a:gd name="connsiteY17" fmla="*/ 647700 h 768243"/>
                  <a:gd name="connsiteX18" fmla="*/ 428059 w 964496"/>
                  <a:gd name="connsiteY18" fmla="*/ 647700 h 768243"/>
                  <a:gd name="connsiteX19" fmla="*/ 58800 w 964496"/>
                  <a:gd name="connsiteY19" fmla="*/ 644419 h 768243"/>
                  <a:gd name="connsiteX20" fmla="*/ 18416 w 964496"/>
                  <a:gd name="connsiteY20" fmla="*/ 638175 h 768243"/>
                  <a:gd name="connsiteX21" fmla="*/ 5647 w 964496"/>
                  <a:gd name="connsiteY21" fmla="*/ 609653 h 768243"/>
                  <a:gd name="connsiteX22" fmla="*/ 18210 w 964496"/>
                  <a:gd name="connsiteY22" fmla="*/ 9525 h 768243"/>
                  <a:gd name="connsiteX23" fmla="*/ 18210 w 964496"/>
                  <a:gd name="connsiteY23" fmla="*/ 9525 h 768243"/>
                  <a:gd name="connsiteX24" fmla="*/ 916735 w 964496"/>
                  <a:gd name="connsiteY24" fmla="*/ 0 h 768243"/>
                  <a:gd name="connsiteX0" fmla="*/ 916735 w 964496"/>
                  <a:gd name="connsiteY0" fmla="*/ 0 h 770791"/>
                  <a:gd name="connsiteX1" fmla="*/ 964429 w 964496"/>
                  <a:gd name="connsiteY1" fmla="*/ 25240 h 770791"/>
                  <a:gd name="connsiteX2" fmla="*/ 964429 w 964496"/>
                  <a:gd name="connsiteY2" fmla="*/ 631825 h 770791"/>
                  <a:gd name="connsiteX3" fmla="*/ 862966 w 964496"/>
                  <a:gd name="connsiteY3" fmla="*/ 644419 h 770791"/>
                  <a:gd name="connsiteX4" fmla="*/ 536009 w 964496"/>
                  <a:gd name="connsiteY4" fmla="*/ 647541 h 770791"/>
                  <a:gd name="connsiteX5" fmla="*/ 573835 w 964496"/>
                  <a:gd name="connsiteY5" fmla="*/ 704850 h 770791"/>
                  <a:gd name="connsiteX6" fmla="*/ 637335 w 964496"/>
                  <a:gd name="connsiteY6" fmla="*/ 752475 h 770791"/>
                  <a:gd name="connsiteX7" fmla="*/ 637335 w 964496"/>
                  <a:gd name="connsiteY7" fmla="*/ 761840 h 770791"/>
                  <a:gd name="connsiteX8" fmla="*/ 634160 w 964496"/>
                  <a:gd name="connsiteY8" fmla="*/ 762000 h 770791"/>
                  <a:gd name="connsiteX9" fmla="*/ 580117 w 964496"/>
                  <a:gd name="connsiteY9" fmla="*/ 768243 h 770791"/>
                  <a:gd name="connsiteX10" fmla="*/ 344256 w 964496"/>
                  <a:gd name="connsiteY10" fmla="*/ 770791 h 770791"/>
                  <a:gd name="connsiteX11" fmla="*/ 331829 w 964496"/>
                  <a:gd name="connsiteY11" fmla="*/ 761427 h 770791"/>
                  <a:gd name="connsiteX12" fmla="*/ 335984 w 964496"/>
                  <a:gd name="connsiteY12" fmla="*/ 743270 h 770791"/>
                  <a:gd name="connsiteX13" fmla="*/ 373262 w 964496"/>
                  <a:gd name="connsiteY13" fmla="*/ 721417 h 770791"/>
                  <a:gd name="connsiteX14" fmla="*/ 409077 w 964496"/>
                  <a:gd name="connsiteY14" fmla="*/ 679716 h 770791"/>
                  <a:gd name="connsiteX15" fmla="*/ 425025 w 964496"/>
                  <a:gd name="connsiteY15" fmla="*/ 649044 h 770791"/>
                  <a:gd name="connsiteX16" fmla="*/ 440485 w 964496"/>
                  <a:gd name="connsiteY16" fmla="*/ 647700 h 770791"/>
                  <a:gd name="connsiteX17" fmla="*/ 440485 w 964496"/>
                  <a:gd name="connsiteY17" fmla="*/ 647700 h 770791"/>
                  <a:gd name="connsiteX18" fmla="*/ 428059 w 964496"/>
                  <a:gd name="connsiteY18" fmla="*/ 647700 h 770791"/>
                  <a:gd name="connsiteX19" fmla="*/ 58800 w 964496"/>
                  <a:gd name="connsiteY19" fmla="*/ 644419 h 770791"/>
                  <a:gd name="connsiteX20" fmla="*/ 18416 w 964496"/>
                  <a:gd name="connsiteY20" fmla="*/ 638175 h 770791"/>
                  <a:gd name="connsiteX21" fmla="*/ 5647 w 964496"/>
                  <a:gd name="connsiteY21" fmla="*/ 609653 h 770791"/>
                  <a:gd name="connsiteX22" fmla="*/ 18210 w 964496"/>
                  <a:gd name="connsiteY22" fmla="*/ 9525 h 770791"/>
                  <a:gd name="connsiteX23" fmla="*/ 18210 w 964496"/>
                  <a:gd name="connsiteY23" fmla="*/ 9525 h 770791"/>
                  <a:gd name="connsiteX24" fmla="*/ 916735 w 964496"/>
                  <a:gd name="connsiteY24" fmla="*/ 0 h 770791"/>
                  <a:gd name="connsiteX0" fmla="*/ 916735 w 964496"/>
                  <a:gd name="connsiteY0" fmla="*/ 2962 h 761266"/>
                  <a:gd name="connsiteX1" fmla="*/ 964429 w 964496"/>
                  <a:gd name="connsiteY1" fmla="*/ 15715 h 761266"/>
                  <a:gd name="connsiteX2" fmla="*/ 964429 w 964496"/>
                  <a:gd name="connsiteY2" fmla="*/ 622300 h 761266"/>
                  <a:gd name="connsiteX3" fmla="*/ 862966 w 964496"/>
                  <a:gd name="connsiteY3" fmla="*/ 634894 h 761266"/>
                  <a:gd name="connsiteX4" fmla="*/ 536009 w 964496"/>
                  <a:gd name="connsiteY4" fmla="*/ 638016 h 761266"/>
                  <a:gd name="connsiteX5" fmla="*/ 573835 w 964496"/>
                  <a:gd name="connsiteY5" fmla="*/ 695325 h 761266"/>
                  <a:gd name="connsiteX6" fmla="*/ 637335 w 964496"/>
                  <a:gd name="connsiteY6" fmla="*/ 742950 h 761266"/>
                  <a:gd name="connsiteX7" fmla="*/ 637335 w 964496"/>
                  <a:gd name="connsiteY7" fmla="*/ 752315 h 761266"/>
                  <a:gd name="connsiteX8" fmla="*/ 634160 w 964496"/>
                  <a:gd name="connsiteY8" fmla="*/ 752475 h 761266"/>
                  <a:gd name="connsiteX9" fmla="*/ 580117 w 964496"/>
                  <a:gd name="connsiteY9" fmla="*/ 758718 h 761266"/>
                  <a:gd name="connsiteX10" fmla="*/ 344256 w 964496"/>
                  <a:gd name="connsiteY10" fmla="*/ 761266 h 761266"/>
                  <a:gd name="connsiteX11" fmla="*/ 331829 w 964496"/>
                  <a:gd name="connsiteY11" fmla="*/ 751902 h 761266"/>
                  <a:gd name="connsiteX12" fmla="*/ 335984 w 964496"/>
                  <a:gd name="connsiteY12" fmla="*/ 733745 h 761266"/>
                  <a:gd name="connsiteX13" fmla="*/ 373262 w 964496"/>
                  <a:gd name="connsiteY13" fmla="*/ 711892 h 761266"/>
                  <a:gd name="connsiteX14" fmla="*/ 409077 w 964496"/>
                  <a:gd name="connsiteY14" fmla="*/ 670191 h 761266"/>
                  <a:gd name="connsiteX15" fmla="*/ 425025 w 964496"/>
                  <a:gd name="connsiteY15" fmla="*/ 639519 h 761266"/>
                  <a:gd name="connsiteX16" fmla="*/ 440485 w 964496"/>
                  <a:gd name="connsiteY16" fmla="*/ 638175 h 761266"/>
                  <a:gd name="connsiteX17" fmla="*/ 440485 w 964496"/>
                  <a:gd name="connsiteY17" fmla="*/ 638175 h 761266"/>
                  <a:gd name="connsiteX18" fmla="*/ 428059 w 964496"/>
                  <a:gd name="connsiteY18" fmla="*/ 638175 h 761266"/>
                  <a:gd name="connsiteX19" fmla="*/ 58800 w 964496"/>
                  <a:gd name="connsiteY19" fmla="*/ 634894 h 761266"/>
                  <a:gd name="connsiteX20" fmla="*/ 18416 w 964496"/>
                  <a:gd name="connsiteY20" fmla="*/ 628650 h 761266"/>
                  <a:gd name="connsiteX21" fmla="*/ 5647 w 964496"/>
                  <a:gd name="connsiteY21" fmla="*/ 600128 h 761266"/>
                  <a:gd name="connsiteX22" fmla="*/ 18210 w 964496"/>
                  <a:gd name="connsiteY22" fmla="*/ 0 h 761266"/>
                  <a:gd name="connsiteX23" fmla="*/ 18210 w 964496"/>
                  <a:gd name="connsiteY23" fmla="*/ 0 h 761266"/>
                  <a:gd name="connsiteX24" fmla="*/ 916735 w 964496"/>
                  <a:gd name="connsiteY24" fmla="*/ 2962 h 761266"/>
                  <a:gd name="connsiteX0" fmla="*/ 913629 w 964496"/>
                  <a:gd name="connsiteY0" fmla="*/ 0 h 761425"/>
                  <a:gd name="connsiteX1" fmla="*/ 964429 w 964496"/>
                  <a:gd name="connsiteY1" fmla="*/ 15874 h 761425"/>
                  <a:gd name="connsiteX2" fmla="*/ 964429 w 964496"/>
                  <a:gd name="connsiteY2" fmla="*/ 622459 h 761425"/>
                  <a:gd name="connsiteX3" fmla="*/ 862966 w 964496"/>
                  <a:gd name="connsiteY3" fmla="*/ 635053 h 761425"/>
                  <a:gd name="connsiteX4" fmla="*/ 536009 w 964496"/>
                  <a:gd name="connsiteY4" fmla="*/ 638175 h 761425"/>
                  <a:gd name="connsiteX5" fmla="*/ 573835 w 964496"/>
                  <a:gd name="connsiteY5" fmla="*/ 695484 h 761425"/>
                  <a:gd name="connsiteX6" fmla="*/ 637335 w 964496"/>
                  <a:gd name="connsiteY6" fmla="*/ 743109 h 761425"/>
                  <a:gd name="connsiteX7" fmla="*/ 637335 w 964496"/>
                  <a:gd name="connsiteY7" fmla="*/ 752474 h 761425"/>
                  <a:gd name="connsiteX8" fmla="*/ 634160 w 964496"/>
                  <a:gd name="connsiteY8" fmla="*/ 752634 h 761425"/>
                  <a:gd name="connsiteX9" fmla="*/ 580117 w 964496"/>
                  <a:gd name="connsiteY9" fmla="*/ 758877 h 761425"/>
                  <a:gd name="connsiteX10" fmla="*/ 344256 w 964496"/>
                  <a:gd name="connsiteY10" fmla="*/ 761425 h 761425"/>
                  <a:gd name="connsiteX11" fmla="*/ 331829 w 964496"/>
                  <a:gd name="connsiteY11" fmla="*/ 752061 h 761425"/>
                  <a:gd name="connsiteX12" fmla="*/ 335984 w 964496"/>
                  <a:gd name="connsiteY12" fmla="*/ 733904 h 761425"/>
                  <a:gd name="connsiteX13" fmla="*/ 373262 w 964496"/>
                  <a:gd name="connsiteY13" fmla="*/ 712051 h 761425"/>
                  <a:gd name="connsiteX14" fmla="*/ 409077 w 964496"/>
                  <a:gd name="connsiteY14" fmla="*/ 670350 h 761425"/>
                  <a:gd name="connsiteX15" fmla="*/ 425025 w 964496"/>
                  <a:gd name="connsiteY15" fmla="*/ 639678 h 761425"/>
                  <a:gd name="connsiteX16" fmla="*/ 440485 w 964496"/>
                  <a:gd name="connsiteY16" fmla="*/ 638334 h 761425"/>
                  <a:gd name="connsiteX17" fmla="*/ 440485 w 964496"/>
                  <a:gd name="connsiteY17" fmla="*/ 638334 h 761425"/>
                  <a:gd name="connsiteX18" fmla="*/ 428059 w 964496"/>
                  <a:gd name="connsiteY18" fmla="*/ 638334 h 761425"/>
                  <a:gd name="connsiteX19" fmla="*/ 58800 w 964496"/>
                  <a:gd name="connsiteY19" fmla="*/ 635053 h 761425"/>
                  <a:gd name="connsiteX20" fmla="*/ 18416 w 964496"/>
                  <a:gd name="connsiteY20" fmla="*/ 628809 h 761425"/>
                  <a:gd name="connsiteX21" fmla="*/ 5647 w 964496"/>
                  <a:gd name="connsiteY21" fmla="*/ 600287 h 761425"/>
                  <a:gd name="connsiteX22" fmla="*/ 18210 w 964496"/>
                  <a:gd name="connsiteY22" fmla="*/ 159 h 761425"/>
                  <a:gd name="connsiteX23" fmla="*/ 18210 w 964496"/>
                  <a:gd name="connsiteY23" fmla="*/ 159 h 761425"/>
                  <a:gd name="connsiteX24" fmla="*/ 913629 w 964496"/>
                  <a:gd name="connsiteY24" fmla="*/ 0 h 761425"/>
                  <a:gd name="connsiteX0" fmla="*/ 935374 w 964496"/>
                  <a:gd name="connsiteY0" fmla="*/ 0 h 764547"/>
                  <a:gd name="connsiteX1" fmla="*/ 964429 w 964496"/>
                  <a:gd name="connsiteY1" fmla="*/ 18996 h 764547"/>
                  <a:gd name="connsiteX2" fmla="*/ 964429 w 964496"/>
                  <a:gd name="connsiteY2" fmla="*/ 625581 h 764547"/>
                  <a:gd name="connsiteX3" fmla="*/ 862966 w 964496"/>
                  <a:gd name="connsiteY3" fmla="*/ 638175 h 764547"/>
                  <a:gd name="connsiteX4" fmla="*/ 536009 w 964496"/>
                  <a:gd name="connsiteY4" fmla="*/ 641297 h 764547"/>
                  <a:gd name="connsiteX5" fmla="*/ 573835 w 964496"/>
                  <a:gd name="connsiteY5" fmla="*/ 698606 h 764547"/>
                  <a:gd name="connsiteX6" fmla="*/ 637335 w 964496"/>
                  <a:gd name="connsiteY6" fmla="*/ 746231 h 764547"/>
                  <a:gd name="connsiteX7" fmla="*/ 637335 w 964496"/>
                  <a:gd name="connsiteY7" fmla="*/ 755596 h 764547"/>
                  <a:gd name="connsiteX8" fmla="*/ 634160 w 964496"/>
                  <a:gd name="connsiteY8" fmla="*/ 755756 h 764547"/>
                  <a:gd name="connsiteX9" fmla="*/ 580117 w 964496"/>
                  <a:gd name="connsiteY9" fmla="*/ 761999 h 764547"/>
                  <a:gd name="connsiteX10" fmla="*/ 344256 w 964496"/>
                  <a:gd name="connsiteY10" fmla="*/ 764547 h 764547"/>
                  <a:gd name="connsiteX11" fmla="*/ 331829 w 964496"/>
                  <a:gd name="connsiteY11" fmla="*/ 755183 h 764547"/>
                  <a:gd name="connsiteX12" fmla="*/ 335984 w 964496"/>
                  <a:gd name="connsiteY12" fmla="*/ 737026 h 764547"/>
                  <a:gd name="connsiteX13" fmla="*/ 373262 w 964496"/>
                  <a:gd name="connsiteY13" fmla="*/ 715173 h 764547"/>
                  <a:gd name="connsiteX14" fmla="*/ 409077 w 964496"/>
                  <a:gd name="connsiteY14" fmla="*/ 673472 h 764547"/>
                  <a:gd name="connsiteX15" fmla="*/ 425025 w 964496"/>
                  <a:gd name="connsiteY15" fmla="*/ 642800 h 764547"/>
                  <a:gd name="connsiteX16" fmla="*/ 440485 w 964496"/>
                  <a:gd name="connsiteY16" fmla="*/ 641456 h 764547"/>
                  <a:gd name="connsiteX17" fmla="*/ 440485 w 964496"/>
                  <a:gd name="connsiteY17" fmla="*/ 641456 h 764547"/>
                  <a:gd name="connsiteX18" fmla="*/ 428059 w 964496"/>
                  <a:gd name="connsiteY18" fmla="*/ 641456 h 764547"/>
                  <a:gd name="connsiteX19" fmla="*/ 58800 w 964496"/>
                  <a:gd name="connsiteY19" fmla="*/ 638175 h 764547"/>
                  <a:gd name="connsiteX20" fmla="*/ 18416 w 964496"/>
                  <a:gd name="connsiteY20" fmla="*/ 631931 h 764547"/>
                  <a:gd name="connsiteX21" fmla="*/ 5647 w 964496"/>
                  <a:gd name="connsiteY21" fmla="*/ 603409 h 764547"/>
                  <a:gd name="connsiteX22" fmla="*/ 18210 w 964496"/>
                  <a:gd name="connsiteY22" fmla="*/ 3281 h 764547"/>
                  <a:gd name="connsiteX23" fmla="*/ 18210 w 964496"/>
                  <a:gd name="connsiteY23" fmla="*/ 3281 h 764547"/>
                  <a:gd name="connsiteX24" fmla="*/ 935374 w 964496"/>
                  <a:gd name="connsiteY24" fmla="*/ 0 h 76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4496" h="764547">
                    <a:moveTo>
                      <a:pt x="935374" y="0"/>
                    </a:moveTo>
                    <a:lnTo>
                      <a:pt x="964429" y="18996"/>
                    </a:lnTo>
                    <a:cubicBezTo>
                      <a:pt x="965464" y="221191"/>
                      <a:pt x="954075" y="407778"/>
                      <a:pt x="964429" y="625581"/>
                    </a:cubicBezTo>
                    <a:cubicBezTo>
                      <a:pt x="929573" y="629779"/>
                      <a:pt x="959952" y="652708"/>
                      <a:pt x="862966" y="638175"/>
                    </a:cubicBezTo>
                    <a:lnTo>
                      <a:pt x="536009" y="641297"/>
                    </a:lnTo>
                    <a:lnTo>
                      <a:pt x="573835" y="698606"/>
                    </a:lnTo>
                    <a:cubicBezTo>
                      <a:pt x="595002" y="714481"/>
                      <a:pt x="626752" y="736733"/>
                      <a:pt x="637335" y="746231"/>
                    </a:cubicBezTo>
                    <a:cubicBezTo>
                      <a:pt x="647918" y="755729"/>
                      <a:pt x="637335" y="752474"/>
                      <a:pt x="637335" y="755596"/>
                    </a:cubicBezTo>
                    <a:lnTo>
                      <a:pt x="634160" y="755756"/>
                    </a:lnTo>
                    <a:cubicBezTo>
                      <a:pt x="615110" y="755756"/>
                      <a:pt x="628434" y="760534"/>
                      <a:pt x="580117" y="761999"/>
                    </a:cubicBezTo>
                    <a:cubicBezTo>
                      <a:pt x="531800" y="763464"/>
                      <a:pt x="422876" y="763698"/>
                      <a:pt x="344256" y="764547"/>
                    </a:cubicBezTo>
                    <a:lnTo>
                      <a:pt x="331829" y="755183"/>
                    </a:lnTo>
                    <a:cubicBezTo>
                      <a:pt x="337356" y="755374"/>
                      <a:pt x="329079" y="743694"/>
                      <a:pt x="335984" y="737026"/>
                    </a:cubicBezTo>
                    <a:cubicBezTo>
                      <a:pt x="342889" y="730358"/>
                      <a:pt x="361080" y="725765"/>
                      <a:pt x="373262" y="715173"/>
                    </a:cubicBezTo>
                    <a:cubicBezTo>
                      <a:pt x="385444" y="704581"/>
                      <a:pt x="400450" y="685534"/>
                      <a:pt x="409077" y="673472"/>
                    </a:cubicBezTo>
                    <a:cubicBezTo>
                      <a:pt x="417704" y="661410"/>
                      <a:pt x="419790" y="648136"/>
                      <a:pt x="425025" y="642800"/>
                    </a:cubicBezTo>
                    <a:cubicBezTo>
                      <a:pt x="430260" y="637464"/>
                      <a:pt x="437908" y="641680"/>
                      <a:pt x="440485" y="641456"/>
                    </a:cubicBezTo>
                    <a:lnTo>
                      <a:pt x="440485" y="641456"/>
                    </a:lnTo>
                    <a:lnTo>
                      <a:pt x="428059" y="641456"/>
                    </a:lnTo>
                    <a:lnTo>
                      <a:pt x="58800" y="638175"/>
                    </a:lnTo>
                    <a:cubicBezTo>
                      <a:pt x="-9474" y="636588"/>
                      <a:pt x="27275" y="637725"/>
                      <a:pt x="18416" y="631931"/>
                    </a:cubicBezTo>
                    <a:cubicBezTo>
                      <a:pt x="9557" y="626137"/>
                      <a:pt x="4726" y="619160"/>
                      <a:pt x="5647" y="603409"/>
                    </a:cubicBezTo>
                    <a:cubicBezTo>
                      <a:pt x="7764" y="402326"/>
                      <a:pt x="-14973" y="23305"/>
                      <a:pt x="18210" y="3281"/>
                    </a:cubicBezTo>
                    <a:lnTo>
                      <a:pt x="18210" y="3281"/>
                    </a:lnTo>
                    <a:lnTo>
                      <a:pt x="935374" y="0"/>
                    </a:lnTo>
                    <a:close/>
                  </a:path>
                </a:pathLst>
              </a:custGeom>
              <a:solidFill>
                <a:srgbClr val="1F75CD">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5" name="Rounded Rectangle 24"/>
              <p:cNvSpPr/>
              <p:nvPr/>
            </p:nvSpPr>
            <p:spPr>
              <a:xfrm>
                <a:off x="4580339" y="1438602"/>
                <a:ext cx="194655" cy="368298"/>
              </a:xfrm>
              <a:prstGeom prst="roundRect">
                <a:avLst>
                  <a:gd name="adj" fmla="val 16312"/>
                </a:avLst>
              </a:prstGeom>
              <a:solidFill>
                <a:srgbClr val="1F75CD">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6" name="Rounded Rectangle 25"/>
              <p:cNvSpPr/>
              <p:nvPr/>
            </p:nvSpPr>
            <p:spPr>
              <a:xfrm>
                <a:off x="1900986" y="1438602"/>
                <a:ext cx="194655" cy="368298"/>
              </a:xfrm>
              <a:prstGeom prst="roundRect">
                <a:avLst>
                  <a:gd name="adj" fmla="val 16312"/>
                </a:avLst>
              </a:prstGeom>
              <a:solidFill>
                <a:srgbClr val="1F75CD">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2"/>
              <a:stretch>
                <a:fillRect/>
              </a:stretch>
            </p:blipFill>
            <p:spPr>
              <a:xfrm>
                <a:off x="1894636" y="1433226"/>
                <a:ext cx="205105" cy="374015"/>
              </a:xfrm>
              <a:prstGeom prst="rect">
                <a:avLst/>
              </a:prstGeom>
            </p:spPr>
          </p:pic>
          <p:pic>
            <p:nvPicPr>
              <p:cNvPr id="28" name="Picture 27"/>
              <p:cNvPicPr>
                <a:picLocks noChangeAspect="1"/>
              </p:cNvPicPr>
              <p:nvPr/>
            </p:nvPicPr>
            <p:blipFill>
              <a:blip r:embed="rId3"/>
              <a:stretch>
                <a:fillRect/>
              </a:stretch>
            </p:blipFill>
            <p:spPr>
              <a:xfrm>
                <a:off x="2235389" y="1276381"/>
                <a:ext cx="398145" cy="530860"/>
              </a:xfrm>
              <a:prstGeom prst="rect">
                <a:avLst/>
              </a:prstGeom>
            </p:spPr>
          </p:pic>
          <p:pic>
            <p:nvPicPr>
              <p:cNvPr id="29" name="Picture 28"/>
              <p:cNvPicPr>
                <a:picLocks noChangeAspect="1"/>
              </p:cNvPicPr>
              <p:nvPr/>
            </p:nvPicPr>
            <p:blipFill>
              <a:blip r:embed="rId2"/>
              <a:stretch>
                <a:fillRect/>
              </a:stretch>
            </p:blipFill>
            <p:spPr>
              <a:xfrm>
                <a:off x="4576241" y="1433226"/>
                <a:ext cx="205105" cy="374015"/>
              </a:xfrm>
              <a:prstGeom prst="rect">
                <a:avLst/>
              </a:prstGeom>
            </p:spPr>
          </p:pic>
          <p:pic>
            <p:nvPicPr>
              <p:cNvPr id="30" name="Picture 29"/>
              <p:cNvPicPr>
                <a:picLocks noChangeAspect="1"/>
              </p:cNvPicPr>
              <p:nvPr/>
            </p:nvPicPr>
            <p:blipFill>
              <a:blip r:embed="rId3"/>
              <a:stretch>
                <a:fillRect/>
              </a:stretch>
            </p:blipFill>
            <p:spPr>
              <a:xfrm>
                <a:off x="4032718" y="1276381"/>
                <a:ext cx="398145" cy="530860"/>
              </a:xfrm>
              <a:prstGeom prst="rect">
                <a:avLst/>
              </a:prstGeom>
            </p:spPr>
          </p:pic>
          <p:pic>
            <p:nvPicPr>
              <p:cNvPr id="31" name="Picture 30"/>
              <p:cNvPicPr>
                <a:picLocks noChangeAspect="1"/>
              </p:cNvPicPr>
              <p:nvPr/>
            </p:nvPicPr>
            <p:blipFill>
              <a:blip r:embed="rId4"/>
              <a:stretch>
                <a:fillRect/>
              </a:stretch>
            </p:blipFill>
            <p:spPr>
              <a:xfrm>
                <a:off x="2843787" y="1025525"/>
                <a:ext cx="989330" cy="784225"/>
              </a:xfrm>
              <a:prstGeom prst="rect">
                <a:avLst/>
              </a:prstGeom>
            </p:spPr>
          </p:pic>
          <p:sp>
            <p:nvSpPr>
              <p:cNvPr id="32" name="Rectangle 31"/>
              <p:cNvSpPr/>
              <p:nvPr/>
            </p:nvSpPr>
            <p:spPr>
              <a:xfrm>
                <a:off x="876301" y="2690700"/>
                <a:ext cx="4928611" cy="665649"/>
              </a:xfrm>
              <a:prstGeom prst="rect">
                <a:avLst/>
              </a:prstGeom>
              <a:solidFill>
                <a:schemeClr val="tx1">
                  <a:lumMod val="75000"/>
                  <a:alpha val="60000"/>
                </a:schemeClr>
              </a:solidFill>
              <a:ln w="63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spc="53" dirty="0">
                    <a:solidFill>
                      <a:srgbClr val="FFFFFF"/>
                    </a:solidFill>
                    <a:latin typeface="+mj-lt"/>
                    <a:cs typeface="Brandon Grotesque Regular"/>
                  </a:rPr>
                  <a:t>Windows / Linux</a:t>
                </a:r>
              </a:p>
            </p:txBody>
          </p:sp>
          <p:sp>
            <p:nvSpPr>
              <p:cNvPr id="33" name="Rectangle 32"/>
              <p:cNvSpPr/>
              <p:nvPr/>
            </p:nvSpPr>
            <p:spPr>
              <a:xfrm>
                <a:off x="876301" y="2338541"/>
                <a:ext cx="4928611" cy="241332"/>
              </a:xfrm>
              <a:prstGeom prst="rect">
                <a:avLst/>
              </a:prstGeom>
              <a:solidFill>
                <a:srgbClr val="9A8166">
                  <a:alpha val="60000"/>
                </a:srgb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67" kern="600" spc="93" dirty="0">
                    <a:solidFill>
                      <a:srgbClr val="FFFFFF"/>
                    </a:solidFill>
                    <a:latin typeface="+mj-lt"/>
                    <a:cs typeface="Brandon Grotesque Medium"/>
                  </a:rPr>
                  <a:t>ENHANCED: </a:t>
                </a:r>
                <a:r>
                  <a:rPr lang="en-US" sz="1067" kern="600" spc="93" dirty="0">
                    <a:solidFill>
                      <a:srgbClr val="FFFFFF"/>
                    </a:solidFill>
                    <a:latin typeface="+mj-lt"/>
                    <a:ea typeface="Wingdings"/>
                    <a:cs typeface="Brandon Grotesque Medium"/>
                    <a:sym typeface="Wingdings"/>
                  </a:rPr>
                  <a:t>.NET CLR        JAVA        TOMCAT        IIS       </a:t>
                </a:r>
                <a:r>
                  <a:rPr lang="en-US" sz="1067" kern="600" spc="93" dirty="0" smtClean="0">
                    <a:solidFill>
                      <a:srgbClr val="FFFFFF"/>
                    </a:solidFill>
                    <a:latin typeface="+mj-lt"/>
                    <a:ea typeface="Wingdings"/>
                    <a:cs typeface="Brandon Grotesque Medium"/>
                    <a:sym typeface="Wingdings"/>
                  </a:rPr>
                  <a:t>SQL SERVER/ORACLE</a:t>
                </a:r>
                <a:endParaRPr lang="en-US" sz="1067" kern="600" spc="93" dirty="0">
                  <a:solidFill>
                    <a:srgbClr val="FFFFFF"/>
                  </a:solidFill>
                  <a:latin typeface="+mj-lt"/>
                  <a:cs typeface="Brandon Grotesque Medium"/>
                </a:endParaRPr>
              </a:p>
            </p:txBody>
          </p:sp>
          <p:sp>
            <p:nvSpPr>
              <p:cNvPr id="34" name="Round Same Side Corner Rectangle 33"/>
              <p:cNvSpPr/>
              <p:nvPr/>
            </p:nvSpPr>
            <p:spPr>
              <a:xfrm>
                <a:off x="876300" y="1954361"/>
                <a:ext cx="4928611" cy="384180"/>
              </a:xfrm>
              <a:prstGeom prst="round2SameRect">
                <a:avLst>
                  <a:gd name="adj1" fmla="val 6145"/>
                  <a:gd name="adj2" fmla="val 0"/>
                </a:avLst>
              </a:prstGeom>
              <a:solidFill>
                <a:schemeClr val="bg2">
                  <a:lumMod val="50000"/>
                  <a:lumOff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chorCtr="1">
                <a:normAutofit/>
              </a:bodyPr>
              <a:lstStyle/>
              <a:p>
                <a:pPr algn="ctr"/>
                <a:r>
                  <a:rPr lang="en-US" sz="1867" spc="27" dirty="0">
                    <a:solidFill>
                      <a:schemeClr val="tx1"/>
                    </a:solidFill>
                    <a:latin typeface="+mj-lt"/>
                    <a:cs typeface="Brandon Grotesque Light"/>
                  </a:rPr>
                  <a:t>     </a:t>
                </a:r>
                <a:r>
                  <a:rPr lang="en-US" sz="1867" spc="27" dirty="0" err="1">
                    <a:solidFill>
                      <a:schemeClr val="tx1"/>
                    </a:solidFill>
                    <a:latin typeface="+mj-lt"/>
                    <a:cs typeface="Brandon Grotesque Light"/>
                  </a:rPr>
                  <a:t>Apprenda</a:t>
                </a:r>
                <a:r>
                  <a:rPr lang="en-US" sz="1867" spc="27" dirty="0">
                    <a:solidFill>
                      <a:schemeClr val="tx1"/>
                    </a:solidFill>
                    <a:latin typeface="+mj-lt"/>
                    <a:cs typeface="Brandon Grotesque Light"/>
                  </a:rPr>
                  <a:t> Platform</a:t>
                </a:r>
              </a:p>
            </p:txBody>
          </p:sp>
          <p:pic>
            <p:nvPicPr>
              <p:cNvPr id="35" name="Picture 34"/>
              <p:cNvPicPr>
                <a:picLocks noChangeAspect="1"/>
              </p:cNvPicPr>
              <p:nvPr/>
            </p:nvPicPr>
            <p:blipFill>
              <a:blip r:embed="rId5"/>
              <a:stretch>
                <a:fillRect/>
              </a:stretch>
            </p:blipFill>
            <p:spPr>
              <a:xfrm>
                <a:off x="2526459" y="2086816"/>
                <a:ext cx="161846" cy="161846"/>
              </a:xfrm>
              <a:prstGeom prst="ellipse">
                <a:avLst/>
              </a:prstGeom>
            </p:spPr>
          </p:pic>
          <p:cxnSp>
            <p:nvCxnSpPr>
              <p:cNvPr id="36" name="Straight Connector 35"/>
              <p:cNvCxnSpPr/>
              <p:nvPr/>
            </p:nvCxnSpPr>
            <p:spPr>
              <a:xfrm>
                <a:off x="1993204" y="1652577"/>
                <a:ext cx="0" cy="365253"/>
              </a:xfrm>
              <a:prstGeom prst="line">
                <a:avLst/>
              </a:prstGeom>
              <a:ln w="1270" cmpd="sng">
                <a:solidFill>
                  <a:srgbClr val="00365C"/>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439609" y="1652577"/>
                <a:ext cx="0" cy="365253"/>
              </a:xfrm>
              <a:prstGeom prst="line">
                <a:avLst/>
              </a:prstGeom>
              <a:ln w="1270" cmpd="sng">
                <a:solidFill>
                  <a:srgbClr val="00365C"/>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338452" y="1652574"/>
                <a:ext cx="0" cy="365253"/>
              </a:xfrm>
              <a:prstGeom prst="line">
                <a:avLst/>
              </a:prstGeom>
              <a:ln w="1270" cmpd="sng">
                <a:solidFill>
                  <a:srgbClr val="00365C"/>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228246" y="1652577"/>
                <a:ext cx="0" cy="365253"/>
              </a:xfrm>
              <a:prstGeom prst="line">
                <a:avLst/>
              </a:prstGeom>
              <a:ln w="1270" cmpd="sng">
                <a:solidFill>
                  <a:srgbClr val="00365C"/>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677667" y="1652577"/>
                <a:ext cx="0" cy="363145"/>
              </a:xfrm>
              <a:prstGeom prst="line">
                <a:avLst/>
              </a:prstGeom>
              <a:ln w="1270" cmpd="sng">
                <a:solidFill>
                  <a:srgbClr val="00365C"/>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3318794" y="1838601"/>
                <a:ext cx="39229" cy="69342"/>
                <a:chOff x="4544853" y="1819191"/>
                <a:chExt cx="41294" cy="72992"/>
              </a:xfrm>
            </p:grpSpPr>
            <p:sp>
              <p:nvSpPr>
                <p:cNvPr id="66" name="L-Shape 65"/>
                <p:cNvSpPr/>
                <p:nvPr/>
              </p:nvSpPr>
              <p:spPr>
                <a:xfrm rot="2700000" flipV="1">
                  <a:off x="4544865" y="1819191"/>
                  <a:ext cx="41282" cy="41282"/>
                </a:xfrm>
                <a:prstGeom prst="corner">
                  <a:avLst>
                    <a:gd name="adj1" fmla="val 0"/>
                    <a:gd name="adj2" fmla="val 0"/>
                  </a:avLst>
                </a:prstGeom>
                <a:solidFill>
                  <a:srgbClr val="FFFFFF"/>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7" name="L-Shape 66"/>
                <p:cNvSpPr/>
                <p:nvPr/>
              </p:nvSpPr>
              <p:spPr>
                <a:xfrm rot="18900000">
                  <a:off x="4544853" y="1850901"/>
                  <a:ext cx="41282" cy="41282"/>
                </a:xfrm>
                <a:prstGeom prst="corner">
                  <a:avLst>
                    <a:gd name="adj1" fmla="val 0"/>
                    <a:gd name="adj2" fmla="val 0"/>
                  </a:avLst>
                </a:prstGeom>
                <a:solidFill>
                  <a:srgbClr val="FFFFFF"/>
                </a:solidFill>
                <a:ln w="1270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cxnSp>
            <p:nvCxnSpPr>
              <p:cNvPr id="42" name="Straight Connector 41"/>
              <p:cNvCxnSpPr/>
              <p:nvPr/>
            </p:nvCxnSpPr>
            <p:spPr>
              <a:xfrm>
                <a:off x="1881260" y="3025431"/>
                <a:ext cx="0" cy="460719"/>
              </a:xfrm>
              <a:prstGeom prst="line">
                <a:avLst/>
              </a:prstGeom>
              <a:ln w="3175" cmpd="sng">
                <a:solidFill>
                  <a:srgbClr val="FFFFFF"/>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788047" y="3025431"/>
                <a:ext cx="0" cy="460719"/>
              </a:xfrm>
              <a:prstGeom prst="line">
                <a:avLst/>
              </a:prstGeom>
              <a:ln w="3175" cmpd="sng">
                <a:solidFill>
                  <a:srgbClr val="FFFFFF"/>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338452" y="3225824"/>
                <a:ext cx="0" cy="263693"/>
              </a:xfrm>
              <a:prstGeom prst="line">
                <a:avLst/>
              </a:prstGeom>
              <a:ln w="3175" cmpd="sng">
                <a:solidFill>
                  <a:srgbClr val="FFFFFF"/>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a:off x="2526458" y="2769114"/>
                <a:ext cx="1617968" cy="508821"/>
                <a:chOff x="2526458" y="2757395"/>
                <a:chExt cx="1617968" cy="508821"/>
              </a:xfrm>
            </p:grpSpPr>
            <p:grpSp>
              <p:nvGrpSpPr>
                <p:cNvPr id="56" name="Group 55"/>
                <p:cNvGrpSpPr/>
                <p:nvPr/>
              </p:nvGrpSpPr>
              <p:grpSpPr>
                <a:xfrm>
                  <a:off x="2526458" y="2757395"/>
                  <a:ext cx="1617968" cy="182880"/>
                  <a:chOff x="2523435" y="2757395"/>
                  <a:chExt cx="1617968" cy="182880"/>
                </a:xfrm>
              </p:grpSpPr>
              <p:cxnSp>
                <p:nvCxnSpPr>
                  <p:cNvPr id="62" name="Straight Connector 61"/>
                  <p:cNvCxnSpPr/>
                  <p:nvPr/>
                </p:nvCxnSpPr>
                <p:spPr>
                  <a:xfrm>
                    <a:off x="2523435" y="2757395"/>
                    <a:ext cx="0" cy="182880"/>
                  </a:xfrm>
                  <a:prstGeom prst="line">
                    <a:avLst/>
                  </a:prstGeom>
                  <a:ln w="1270" cmpd="sng">
                    <a:solidFill>
                      <a:srgbClr val="FFFFFF">
                        <a:alpha val="60000"/>
                      </a:srgb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574808" y="2757395"/>
                    <a:ext cx="0" cy="182880"/>
                  </a:xfrm>
                  <a:prstGeom prst="line">
                    <a:avLst/>
                  </a:prstGeom>
                  <a:ln w="1270" cmpd="sng">
                    <a:solidFill>
                      <a:srgbClr val="FFFFFF">
                        <a:alpha val="60000"/>
                      </a:srgb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090028" y="2757395"/>
                    <a:ext cx="0" cy="182880"/>
                  </a:xfrm>
                  <a:prstGeom prst="line">
                    <a:avLst/>
                  </a:prstGeom>
                  <a:ln w="1270" cmpd="sng">
                    <a:solidFill>
                      <a:srgbClr val="FFFFFF">
                        <a:alpha val="60000"/>
                      </a:srgb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141403" y="2757395"/>
                    <a:ext cx="0" cy="182880"/>
                  </a:xfrm>
                  <a:prstGeom prst="line">
                    <a:avLst/>
                  </a:prstGeom>
                  <a:ln w="1270" cmpd="sng">
                    <a:solidFill>
                      <a:srgbClr val="FFFFFF">
                        <a:alpha val="60000"/>
                      </a:srgbClr>
                    </a:solidFill>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2526459" y="3083336"/>
                  <a:ext cx="1617967" cy="182880"/>
                  <a:chOff x="2529483" y="3083336"/>
                  <a:chExt cx="1617967" cy="182880"/>
                </a:xfrm>
              </p:grpSpPr>
              <p:cxnSp>
                <p:nvCxnSpPr>
                  <p:cNvPr id="58" name="Straight Connector 57"/>
                  <p:cNvCxnSpPr/>
                  <p:nvPr/>
                </p:nvCxnSpPr>
                <p:spPr>
                  <a:xfrm>
                    <a:off x="2529483" y="3083336"/>
                    <a:ext cx="0" cy="182880"/>
                  </a:xfrm>
                  <a:prstGeom prst="line">
                    <a:avLst/>
                  </a:prstGeom>
                  <a:ln w="1270" cmpd="sng">
                    <a:solidFill>
                      <a:srgbClr val="FFFFFF">
                        <a:alpha val="60000"/>
                      </a:srgb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580856" y="3083336"/>
                    <a:ext cx="0" cy="182880"/>
                  </a:xfrm>
                  <a:prstGeom prst="line">
                    <a:avLst/>
                  </a:prstGeom>
                  <a:ln w="1270" cmpd="sng">
                    <a:solidFill>
                      <a:srgbClr val="FFFFFF">
                        <a:alpha val="60000"/>
                      </a:srgb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096077" y="3083336"/>
                    <a:ext cx="0" cy="18288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147450" y="3083336"/>
                    <a:ext cx="0" cy="18288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grpSp>
            <p:nvGrpSpPr>
              <p:cNvPr id="46" name="Group 45"/>
              <p:cNvGrpSpPr/>
              <p:nvPr/>
            </p:nvGrpSpPr>
            <p:grpSpPr>
              <a:xfrm>
                <a:off x="990590" y="2994111"/>
                <a:ext cx="4700032" cy="58827"/>
                <a:chOff x="1002784" y="2994111"/>
                <a:chExt cx="4700032" cy="58827"/>
              </a:xfrm>
            </p:grpSpPr>
            <p:sp>
              <p:nvSpPr>
                <p:cNvPr id="52" name="L-Shape 51"/>
                <p:cNvSpPr/>
                <p:nvPr/>
              </p:nvSpPr>
              <p:spPr>
                <a:xfrm rot="8100000" flipH="1">
                  <a:off x="1002784" y="2994111"/>
                  <a:ext cx="58827" cy="58827"/>
                </a:xfrm>
                <a:prstGeom prst="corner">
                  <a:avLst>
                    <a:gd name="adj1" fmla="val 0"/>
                    <a:gd name="adj2" fmla="val 0"/>
                  </a:avLst>
                </a:prstGeom>
                <a:solidFill>
                  <a:srgbClr val="FFFFFF">
                    <a:alpha val="57000"/>
                  </a:srgbClr>
                </a:solidFill>
                <a:ln w="12700" cmpd="sng">
                  <a:solidFill>
                    <a:srgbClr val="FFFFFF">
                      <a:alpha val="6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3" name="L-Shape 52"/>
                <p:cNvSpPr/>
                <p:nvPr/>
              </p:nvSpPr>
              <p:spPr>
                <a:xfrm rot="13500000">
                  <a:off x="5643989" y="2994111"/>
                  <a:ext cx="58827" cy="58827"/>
                </a:xfrm>
                <a:prstGeom prst="corner">
                  <a:avLst>
                    <a:gd name="adj1" fmla="val 0"/>
                    <a:gd name="adj2" fmla="val 0"/>
                  </a:avLst>
                </a:prstGeom>
                <a:solidFill>
                  <a:srgbClr val="FFFFFF">
                    <a:alpha val="57000"/>
                  </a:srgbClr>
                </a:solidFill>
                <a:ln w="12700" cmpd="sng">
                  <a:solidFill>
                    <a:srgbClr val="FFFFFF">
                      <a:alpha val="6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54" name="Straight Connector 53"/>
                <p:cNvCxnSpPr/>
                <p:nvPr/>
              </p:nvCxnSpPr>
              <p:spPr>
                <a:xfrm flipH="1">
                  <a:off x="1139952" y="3023524"/>
                  <a:ext cx="1527048" cy="0"/>
                </a:xfrm>
                <a:prstGeom prst="line">
                  <a:avLst/>
                </a:prstGeom>
                <a:ln w="1270" cmpd="sng">
                  <a:solidFill>
                    <a:srgbClr val="FFFFFF">
                      <a:alpha val="60000"/>
                    </a:srgb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4038600" y="3021479"/>
                  <a:ext cx="1527048" cy="4090"/>
                </a:xfrm>
                <a:prstGeom prst="line">
                  <a:avLst/>
                </a:prstGeom>
                <a:ln w="1270" cmpd="sng">
                  <a:solidFill>
                    <a:srgbClr val="FFFFFF">
                      <a:alpha val="60000"/>
                    </a:srgbClr>
                  </a:solidFill>
                </a:ln>
                <a:effectLst/>
              </p:spPr>
              <p:style>
                <a:lnRef idx="2">
                  <a:schemeClr val="accent1"/>
                </a:lnRef>
                <a:fillRef idx="0">
                  <a:schemeClr val="accent1"/>
                </a:fillRef>
                <a:effectRef idx="1">
                  <a:schemeClr val="accent1"/>
                </a:effectRef>
                <a:fontRef idx="minor">
                  <a:schemeClr val="tx1"/>
                </a:fontRef>
              </p:style>
            </p:cxnSp>
          </p:grpSp>
          <p:sp>
            <p:nvSpPr>
              <p:cNvPr id="47" name="Rounded Rectangle 46"/>
              <p:cNvSpPr/>
              <p:nvPr/>
            </p:nvSpPr>
            <p:spPr>
              <a:xfrm>
                <a:off x="1438024" y="3561907"/>
                <a:ext cx="879980" cy="176138"/>
              </a:xfrm>
              <a:prstGeom prst="roundRect">
                <a:avLst>
                  <a:gd name="adj" fmla="val 50000"/>
                </a:avLst>
              </a:prstGeom>
              <a:solidFill>
                <a:srgbClr val="00B050">
                  <a:alpha val="60000"/>
                </a:srgb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tIns="60960" bIns="60960" rtlCol="0" anchor="ctr" anchorCtr="1">
                <a:noAutofit/>
              </a:bodyPr>
              <a:lstStyle/>
              <a:p>
                <a:pPr algn="ctr"/>
                <a:r>
                  <a:rPr lang="en-US" sz="800" b="1" kern="600" spc="107" dirty="0">
                    <a:latin typeface="+mj-lt"/>
                    <a:cs typeface="Brandon Grotesque Medium"/>
                  </a:rPr>
                  <a:t>PRIVATE</a:t>
                </a:r>
              </a:p>
            </p:txBody>
          </p:sp>
          <p:sp>
            <p:nvSpPr>
              <p:cNvPr id="48" name="TextBox 47"/>
              <p:cNvSpPr txBox="1"/>
              <p:nvPr/>
            </p:nvSpPr>
            <p:spPr>
              <a:xfrm>
                <a:off x="1278652" y="3751936"/>
                <a:ext cx="1213852" cy="173846"/>
              </a:xfrm>
              <a:prstGeom prst="rect">
                <a:avLst/>
              </a:prstGeom>
              <a:noFill/>
            </p:spPr>
            <p:txBody>
              <a:bodyPr wrap="square" rtlCol="0">
                <a:spAutoFit/>
              </a:bodyPr>
              <a:lstStyle/>
              <a:p>
                <a:pPr algn="ctr">
                  <a:lnSpc>
                    <a:spcPct val="80000"/>
                  </a:lnSpc>
                  <a:spcBef>
                    <a:spcPts val="667"/>
                  </a:spcBef>
                </a:pPr>
                <a:r>
                  <a:rPr lang="en-US" sz="1133" i="1" dirty="0" smtClean="0">
                    <a:solidFill>
                      <a:srgbClr val="FFFFFF"/>
                    </a:solidFill>
                    <a:latin typeface="+mj-lt"/>
                    <a:cs typeface="Chaparral Pro"/>
                  </a:rPr>
                  <a:t>i.e. Hyper-V,</a:t>
                </a:r>
                <a:r>
                  <a:rPr lang="en-US" sz="1133" i="1" dirty="0">
                    <a:solidFill>
                      <a:srgbClr val="FFFFFF"/>
                    </a:solidFill>
                    <a:latin typeface="+mj-lt"/>
                    <a:cs typeface="Chaparral Pro"/>
                  </a:rPr>
                  <a:t> </a:t>
                </a:r>
                <a:r>
                  <a:rPr lang="en-US" sz="1133" i="1" dirty="0" smtClean="0">
                    <a:solidFill>
                      <a:srgbClr val="FFFFFF"/>
                    </a:solidFill>
                    <a:latin typeface="+mj-lt"/>
                    <a:cs typeface="Chaparral Pro"/>
                  </a:rPr>
                  <a:t>Bare </a:t>
                </a:r>
                <a:r>
                  <a:rPr lang="en-US" sz="1133" i="1" dirty="0">
                    <a:solidFill>
                      <a:srgbClr val="FFFFFF"/>
                    </a:solidFill>
                    <a:latin typeface="+mj-lt"/>
                    <a:cs typeface="Chaparral Pro"/>
                  </a:rPr>
                  <a:t>Metal</a:t>
                </a:r>
              </a:p>
            </p:txBody>
          </p:sp>
          <p:sp>
            <p:nvSpPr>
              <p:cNvPr id="49" name="Rounded Rectangle 48"/>
              <p:cNvSpPr/>
              <p:nvPr/>
            </p:nvSpPr>
            <p:spPr>
              <a:xfrm>
                <a:off x="2898462" y="3561907"/>
                <a:ext cx="879980" cy="176138"/>
              </a:xfrm>
              <a:prstGeom prst="roundRect">
                <a:avLst>
                  <a:gd name="adj" fmla="val 50000"/>
                </a:avLst>
              </a:prstGeom>
              <a:solidFill>
                <a:srgbClr val="B4009E">
                  <a:alpha val="60000"/>
                </a:srgb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tIns="60960" bIns="60960" rtlCol="0" anchor="ctr" anchorCtr="1">
                <a:noAutofit/>
              </a:bodyPr>
              <a:lstStyle/>
              <a:p>
                <a:pPr algn="ctr"/>
                <a:r>
                  <a:rPr lang="en-US" sz="800" b="1" kern="600" spc="107" dirty="0">
                    <a:latin typeface="+mj-lt"/>
                    <a:cs typeface="Brandon Grotesque Medium"/>
                  </a:rPr>
                  <a:t>HYBRID</a:t>
                </a:r>
              </a:p>
            </p:txBody>
          </p:sp>
          <p:sp>
            <p:nvSpPr>
              <p:cNvPr id="50" name="Rounded Rectangle 49"/>
              <p:cNvSpPr/>
              <p:nvPr/>
            </p:nvSpPr>
            <p:spPr>
              <a:xfrm>
                <a:off x="4348057" y="3561907"/>
                <a:ext cx="879980" cy="176138"/>
              </a:xfrm>
              <a:prstGeom prst="roundRect">
                <a:avLst>
                  <a:gd name="adj" fmla="val 50000"/>
                </a:avLst>
              </a:prstGeom>
              <a:solidFill>
                <a:srgbClr val="1F75CD">
                  <a:alpha val="60000"/>
                </a:srgb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tIns="60960" bIns="60960" rtlCol="0" anchor="ctr" anchorCtr="1">
                <a:noAutofit/>
              </a:bodyPr>
              <a:lstStyle/>
              <a:p>
                <a:pPr algn="ctr"/>
                <a:r>
                  <a:rPr lang="en-US" sz="800" b="1" kern="600" spc="107" dirty="0">
                    <a:latin typeface="+mj-lt"/>
                    <a:cs typeface="Brandon Grotesque Medium"/>
                  </a:rPr>
                  <a:t>PUBLIC</a:t>
                </a:r>
              </a:p>
            </p:txBody>
          </p:sp>
          <p:sp>
            <p:nvSpPr>
              <p:cNvPr id="51" name="TextBox 50"/>
              <p:cNvSpPr txBox="1"/>
              <p:nvPr/>
            </p:nvSpPr>
            <p:spPr>
              <a:xfrm>
                <a:off x="4190866" y="3751936"/>
                <a:ext cx="1213852" cy="173846"/>
              </a:xfrm>
              <a:prstGeom prst="rect">
                <a:avLst/>
              </a:prstGeom>
              <a:noFill/>
            </p:spPr>
            <p:txBody>
              <a:bodyPr wrap="square" rtlCol="0">
                <a:spAutoFit/>
              </a:bodyPr>
              <a:lstStyle/>
              <a:p>
                <a:pPr algn="ctr">
                  <a:lnSpc>
                    <a:spcPct val="80000"/>
                  </a:lnSpc>
                  <a:spcBef>
                    <a:spcPts val="667"/>
                  </a:spcBef>
                </a:pPr>
                <a:r>
                  <a:rPr lang="en-US" sz="1133" i="1" dirty="0" smtClean="0">
                    <a:solidFill>
                      <a:srgbClr val="FFFFFF"/>
                    </a:solidFill>
                    <a:latin typeface="+mj-lt"/>
                    <a:cs typeface="Chaparral Pro"/>
                  </a:rPr>
                  <a:t>i.e. Azure </a:t>
                </a:r>
                <a:r>
                  <a:rPr lang="en-US" sz="1133" i="1" dirty="0" err="1" smtClean="0">
                    <a:solidFill>
                      <a:srgbClr val="FFFFFF"/>
                    </a:solidFill>
                    <a:latin typeface="+mj-lt"/>
                    <a:cs typeface="Chaparral Pro"/>
                  </a:rPr>
                  <a:t>IaaS</a:t>
                </a:r>
                <a:endParaRPr lang="en-US" sz="1133" i="1" dirty="0">
                  <a:solidFill>
                    <a:srgbClr val="FFFFFF"/>
                  </a:solidFill>
                  <a:latin typeface="+mj-lt"/>
                  <a:cs typeface="Chaparral Pro"/>
                </a:endParaRPr>
              </a:p>
            </p:txBody>
          </p:sp>
        </p:grpSp>
        <p:grpSp>
          <p:nvGrpSpPr>
            <p:cNvPr id="6" name="Group 5"/>
            <p:cNvGrpSpPr/>
            <p:nvPr/>
          </p:nvGrpSpPr>
          <p:grpSpPr>
            <a:xfrm>
              <a:off x="5943600" y="1029645"/>
              <a:ext cx="2238106" cy="2708401"/>
              <a:chOff x="5943600" y="1029645"/>
              <a:chExt cx="2238106" cy="2708401"/>
            </a:xfrm>
          </p:grpSpPr>
          <p:sp>
            <p:nvSpPr>
              <p:cNvPr id="7" name="Rectangle 6"/>
              <p:cNvSpPr/>
              <p:nvPr/>
            </p:nvSpPr>
            <p:spPr>
              <a:xfrm>
                <a:off x="6352906" y="1222774"/>
                <a:ext cx="1828800" cy="315423"/>
              </a:xfrm>
              <a:prstGeom prst="rect">
                <a:avLst/>
              </a:prstGeom>
            </p:spPr>
            <p:txBody>
              <a:bodyPr wrap="square">
                <a:spAutoFit/>
              </a:bodyPr>
              <a:lstStyle/>
              <a:p>
                <a:r>
                  <a:rPr lang="en-US" sz="2133" dirty="0">
                    <a:solidFill>
                      <a:srgbClr val="FFFFFF"/>
                    </a:solidFill>
                    <a:latin typeface="+mj-lt"/>
                    <a:cs typeface="Brandon Grotesque Regular"/>
                  </a:rPr>
                  <a:t>Application Layer</a:t>
                </a:r>
              </a:p>
            </p:txBody>
          </p:sp>
          <p:sp>
            <p:nvSpPr>
              <p:cNvPr id="8" name="Rectangle 7"/>
              <p:cNvSpPr/>
              <p:nvPr/>
            </p:nvSpPr>
            <p:spPr>
              <a:xfrm>
                <a:off x="6352906" y="2114952"/>
                <a:ext cx="1828800" cy="315423"/>
              </a:xfrm>
              <a:prstGeom prst="rect">
                <a:avLst/>
              </a:prstGeom>
            </p:spPr>
            <p:txBody>
              <a:bodyPr wrap="square">
                <a:spAutoFit/>
              </a:bodyPr>
              <a:lstStyle/>
              <a:p>
                <a:r>
                  <a:rPr lang="en-US" sz="2133" dirty="0">
                    <a:solidFill>
                      <a:srgbClr val="FFFFFF"/>
                    </a:solidFill>
                    <a:latin typeface="+mj-lt"/>
                    <a:cs typeface="Brandon Grotesque Regular"/>
                  </a:rPr>
                  <a:t>Platform Layer</a:t>
                </a:r>
              </a:p>
            </p:txBody>
          </p:sp>
          <p:sp>
            <p:nvSpPr>
              <p:cNvPr id="9" name="Rectangle 8"/>
              <p:cNvSpPr/>
              <p:nvPr/>
            </p:nvSpPr>
            <p:spPr>
              <a:xfrm>
                <a:off x="6352906" y="3007130"/>
                <a:ext cx="1780295" cy="315423"/>
              </a:xfrm>
              <a:prstGeom prst="rect">
                <a:avLst/>
              </a:prstGeom>
            </p:spPr>
            <p:txBody>
              <a:bodyPr wrap="none">
                <a:spAutoFit/>
              </a:bodyPr>
              <a:lstStyle/>
              <a:p>
                <a:r>
                  <a:rPr lang="en-US" sz="2133" dirty="0">
                    <a:solidFill>
                      <a:srgbClr val="FFFFFF"/>
                    </a:solidFill>
                    <a:latin typeface="+mj-lt"/>
                    <a:cs typeface="Brandon Grotesque Regular"/>
                  </a:rPr>
                  <a:t>Infrastructure Layer</a:t>
                </a:r>
              </a:p>
            </p:txBody>
          </p:sp>
          <p:grpSp>
            <p:nvGrpSpPr>
              <p:cNvPr id="10" name="Group 9"/>
              <p:cNvGrpSpPr/>
              <p:nvPr/>
            </p:nvGrpSpPr>
            <p:grpSpPr>
              <a:xfrm>
                <a:off x="5951653" y="1954361"/>
                <a:ext cx="144347" cy="625512"/>
                <a:chOff x="7239000" y="1941282"/>
                <a:chExt cx="457200" cy="625608"/>
              </a:xfrm>
            </p:grpSpPr>
            <p:cxnSp>
              <p:nvCxnSpPr>
                <p:cNvPr id="19" name="Straight Connector 18"/>
                <p:cNvCxnSpPr/>
                <p:nvPr/>
              </p:nvCxnSpPr>
              <p:spPr>
                <a:xfrm>
                  <a:off x="7239000" y="1941282"/>
                  <a:ext cx="457200" cy="0"/>
                </a:xfrm>
                <a:prstGeom prst="line">
                  <a:avLst/>
                </a:prstGeom>
                <a:ln w="3175" cap="sq" cmpd="sng">
                  <a:solidFill>
                    <a:srgbClr val="FFFFFF"/>
                  </a:solidFill>
                  <a:roun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239000" y="2566890"/>
                  <a:ext cx="457200" cy="0"/>
                </a:xfrm>
                <a:prstGeom prst="line">
                  <a:avLst/>
                </a:prstGeom>
                <a:ln w="3175" cap="sq" cmpd="sng">
                  <a:solidFill>
                    <a:srgbClr val="FFFFFF"/>
                  </a:solidFill>
                  <a:roun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696200" y="1941282"/>
                  <a:ext cx="0" cy="625608"/>
                </a:xfrm>
                <a:prstGeom prst="line">
                  <a:avLst/>
                </a:prstGeom>
                <a:ln w="3175" cap="sq" cmpd="sng">
                  <a:solidFill>
                    <a:srgbClr val="FFFFFF"/>
                  </a:solidFill>
                  <a:round/>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5943600" y="2690700"/>
                <a:ext cx="143256" cy="1047346"/>
                <a:chOff x="7239000" y="1946142"/>
                <a:chExt cx="457200" cy="527770"/>
              </a:xfrm>
            </p:grpSpPr>
            <p:cxnSp>
              <p:nvCxnSpPr>
                <p:cNvPr id="16" name="Straight Connector 15"/>
                <p:cNvCxnSpPr/>
                <p:nvPr/>
              </p:nvCxnSpPr>
              <p:spPr>
                <a:xfrm>
                  <a:off x="7239000" y="1946142"/>
                  <a:ext cx="457200" cy="0"/>
                </a:xfrm>
                <a:prstGeom prst="line">
                  <a:avLst/>
                </a:prstGeom>
                <a:ln w="3175" cap="sq" cmpd="sng">
                  <a:solidFill>
                    <a:srgbClr val="FFFFFF"/>
                  </a:solidFill>
                  <a:roun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239000" y="2473912"/>
                  <a:ext cx="457200" cy="0"/>
                </a:xfrm>
                <a:prstGeom prst="line">
                  <a:avLst/>
                </a:prstGeom>
                <a:ln w="3175" cap="sq" cmpd="sng">
                  <a:solidFill>
                    <a:srgbClr val="FFFFFF"/>
                  </a:solidFill>
                  <a:roun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696200" y="1946142"/>
                  <a:ext cx="0" cy="527770"/>
                </a:xfrm>
                <a:prstGeom prst="line">
                  <a:avLst/>
                </a:prstGeom>
                <a:ln w="3175" cap="sq" cmpd="sng">
                  <a:solidFill>
                    <a:srgbClr val="FFFFFF"/>
                  </a:solidFill>
                  <a:round/>
                </a:ln>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5957558" y="1029645"/>
                <a:ext cx="138442" cy="777255"/>
                <a:chOff x="7238996" y="1976475"/>
                <a:chExt cx="457204" cy="591814"/>
              </a:xfrm>
            </p:grpSpPr>
            <p:cxnSp>
              <p:nvCxnSpPr>
                <p:cNvPr id="13" name="Straight Connector 12"/>
                <p:cNvCxnSpPr/>
                <p:nvPr/>
              </p:nvCxnSpPr>
              <p:spPr>
                <a:xfrm>
                  <a:off x="7238996" y="1976475"/>
                  <a:ext cx="457200" cy="0"/>
                </a:xfrm>
                <a:prstGeom prst="line">
                  <a:avLst/>
                </a:prstGeom>
                <a:ln w="3175" cap="sq" cmpd="sng">
                  <a:solidFill>
                    <a:srgbClr val="FFFFFF"/>
                  </a:solidFill>
                  <a:roun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239000" y="2568289"/>
                  <a:ext cx="457200" cy="0"/>
                </a:xfrm>
                <a:prstGeom prst="line">
                  <a:avLst/>
                </a:prstGeom>
                <a:ln w="3175" cap="sq" cmpd="sng">
                  <a:solidFill>
                    <a:srgbClr val="FFFFFF"/>
                  </a:solidFill>
                  <a:roun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696196" y="1976475"/>
                  <a:ext cx="4" cy="591813"/>
                </a:xfrm>
                <a:prstGeom prst="line">
                  <a:avLst/>
                </a:prstGeom>
                <a:ln w="3175" cap="sq" cmpd="sng">
                  <a:solidFill>
                    <a:srgbClr val="FFFFFF"/>
                  </a:solidFill>
                  <a:round/>
                </a:ln>
                <a:effectLst/>
              </p:spPr>
              <p:style>
                <a:lnRef idx="2">
                  <a:schemeClr val="accent1"/>
                </a:lnRef>
                <a:fillRef idx="0">
                  <a:schemeClr val="accent1"/>
                </a:fillRef>
                <a:effectRef idx="1">
                  <a:schemeClr val="accent1"/>
                </a:effectRef>
                <a:fontRef idx="minor">
                  <a:schemeClr val="tx1"/>
                </a:fontRef>
              </p:style>
            </p:cxnSp>
          </p:grpSp>
        </p:grpSp>
      </p:grpSp>
      <p:sp>
        <p:nvSpPr>
          <p:cNvPr id="68" name="Title 67"/>
          <p:cNvSpPr>
            <a:spLocks noGrp="1"/>
          </p:cNvSpPr>
          <p:nvPr>
            <p:ph type="title"/>
          </p:nvPr>
        </p:nvSpPr>
        <p:spPr/>
        <p:txBody>
          <a:bodyPr/>
          <a:lstStyle/>
          <a:p>
            <a:r>
              <a:rPr lang="en-US" dirty="0" smtClean="0"/>
              <a:t>Enterprise Hybrid Application Platform</a:t>
            </a:r>
            <a:endParaRPr lang="en-US" dirty="0"/>
          </a:p>
        </p:txBody>
      </p:sp>
    </p:spTree>
    <p:extLst>
      <p:ext uri="{BB962C8B-B14F-4D97-AF65-F5344CB8AC3E}">
        <p14:creationId xmlns:p14="http://schemas.microsoft.com/office/powerpoint/2010/main" val="292763583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Apprenda/Azure Implementation</a:t>
            </a:r>
            <a:endParaRPr lang="en-US" dirty="0"/>
          </a:p>
        </p:txBody>
      </p:sp>
      <p:grpSp>
        <p:nvGrpSpPr>
          <p:cNvPr id="3" name="Group 2"/>
          <p:cNvGrpSpPr/>
          <p:nvPr/>
        </p:nvGrpSpPr>
        <p:grpSpPr>
          <a:xfrm>
            <a:off x="461035" y="1397000"/>
            <a:ext cx="11547428" cy="4441389"/>
            <a:chOff x="362878" y="1047750"/>
            <a:chExt cx="8660571" cy="3331042"/>
          </a:xfrm>
        </p:grpSpPr>
        <p:sp>
          <p:nvSpPr>
            <p:cNvPr id="4" name="Rectangle 3"/>
            <p:cNvSpPr/>
            <p:nvPr/>
          </p:nvSpPr>
          <p:spPr>
            <a:xfrm>
              <a:off x="1811046" y="2460970"/>
              <a:ext cx="548640" cy="863254"/>
            </a:xfrm>
            <a:prstGeom prst="rect">
              <a:avLst/>
            </a:prstGeom>
            <a:solidFill>
              <a:schemeClr val="tx1"/>
            </a:solidFill>
            <a:ln w="19050" cmpd="sng">
              <a:solidFill>
                <a:srgbClr val="2FA5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sp>
          <p:nvSpPr>
            <p:cNvPr id="5" name="Rectangle 4"/>
            <p:cNvSpPr/>
            <p:nvPr/>
          </p:nvSpPr>
          <p:spPr>
            <a:xfrm>
              <a:off x="6732747" y="2209575"/>
              <a:ext cx="286512" cy="606128"/>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scene3d>
                <a:camera prst="orthographicFront">
                  <a:rot lat="0" lon="0" rev="16200000"/>
                </a:camera>
                <a:lightRig rig="threePt" dir="t"/>
              </a:scene3d>
            </a:bodyPr>
            <a:lstStyle/>
            <a:p>
              <a:pPr algn="ctr" defTabSz="609585"/>
              <a:r>
                <a:rPr lang="en-US" sz="667" b="1" dirty="0">
                  <a:solidFill>
                    <a:prstClr val="white"/>
                  </a:solidFill>
                  <a:latin typeface="+mj-lt"/>
                  <a:cs typeface="Brandon Grotesque Regular"/>
                </a:rPr>
                <a:t>Dev Portal / CLI/API</a:t>
              </a:r>
            </a:p>
          </p:txBody>
        </p:sp>
        <p:sp>
          <p:nvSpPr>
            <p:cNvPr id="6" name="Rectangle 5"/>
            <p:cNvSpPr/>
            <p:nvPr/>
          </p:nvSpPr>
          <p:spPr>
            <a:xfrm>
              <a:off x="558938" y="2460970"/>
              <a:ext cx="548640" cy="863254"/>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067" dirty="0">
                  <a:solidFill>
                    <a:prstClr val="white"/>
                  </a:solidFill>
                  <a:latin typeface="+mj-lt"/>
                  <a:cs typeface="Brandon Grotesque Regular"/>
                </a:rPr>
                <a:t>Custom Add-on</a:t>
              </a:r>
            </a:p>
          </p:txBody>
        </p:sp>
        <p:sp>
          <p:nvSpPr>
            <p:cNvPr id="7" name="Rectangle 6"/>
            <p:cNvSpPr/>
            <p:nvPr/>
          </p:nvSpPr>
          <p:spPr>
            <a:xfrm>
              <a:off x="1184992" y="2460970"/>
              <a:ext cx="548640" cy="863254"/>
            </a:xfrm>
            <a:prstGeom prst="rect">
              <a:avLst/>
            </a:prstGeom>
            <a:solidFill>
              <a:schemeClr val="tx1"/>
            </a:solidFill>
            <a:ln w="19050" cmpd="sng">
              <a:solidFill>
                <a:srgbClr val="2FA5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sp>
          <p:nvSpPr>
            <p:cNvPr id="8" name="Rectangle 7"/>
            <p:cNvSpPr/>
            <p:nvPr/>
          </p:nvSpPr>
          <p:spPr>
            <a:xfrm>
              <a:off x="2437100" y="2460970"/>
              <a:ext cx="548640" cy="880458"/>
            </a:xfrm>
            <a:prstGeom prst="rect">
              <a:avLst/>
            </a:prstGeom>
            <a:solidFill>
              <a:schemeClr val="tx1"/>
            </a:solidFill>
            <a:ln w="19050" cmpd="sng">
              <a:solidFill>
                <a:srgbClr val="2FA5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sp>
          <p:nvSpPr>
            <p:cNvPr id="9" name="Rectangle 8"/>
            <p:cNvSpPr/>
            <p:nvPr/>
          </p:nvSpPr>
          <p:spPr>
            <a:xfrm>
              <a:off x="3121728" y="2460970"/>
              <a:ext cx="411480" cy="457200"/>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r>
                <a:rPr lang="en-US" sz="1067">
                  <a:solidFill>
                    <a:prstClr val="white"/>
                  </a:solidFill>
                  <a:latin typeface="+mj-lt"/>
                  <a:cs typeface="Brandon Grotesque Regular"/>
                </a:rPr>
                <a:t>Add-on System</a:t>
              </a:r>
            </a:p>
          </p:txBody>
        </p:sp>
        <p:sp>
          <p:nvSpPr>
            <p:cNvPr id="10" name="Rectangle 9"/>
            <p:cNvSpPr/>
            <p:nvPr/>
          </p:nvSpPr>
          <p:spPr>
            <a:xfrm>
              <a:off x="3668212" y="2444325"/>
              <a:ext cx="2971800" cy="457200"/>
            </a:xfrm>
            <a:prstGeom prst="rect">
              <a:avLst/>
            </a:prstGeom>
            <a:solidFill>
              <a:srgbClr val="1F75CD"/>
            </a:solidFill>
            <a:ln>
              <a:solidFill>
                <a:srgbClr val="1F75C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sp>
          <p:nvSpPr>
            <p:cNvPr id="11" name="Rectangle 10"/>
            <p:cNvSpPr/>
            <p:nvPr/>
          </p:nvSpPr>
          <p:spPr>
            <a:xfrm>
              <a:off x="599568" y="3552825"/>
              <a:ext cx="2473113" cy="265601"/>
            </a:xfrm>
            <a:prstGeom prst="rect">
              <a:avLst/>
            </a:prstGeom>
            <a:solidFill>
              <a:schemeClr val="tx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933" dirty="0">
                  <a:solidFill>
                    <a:srgbClr val="5F6D7D"/>
                  </a:solidFill>
                  <a:latin typeface="+mj-lt"/>
                  <a:cs typeface="Brandon Grotesque Regular"/>
                </a:rPr>
                <a:t>Other Infrastructure</a:t>
              </a:r>
            </a:p>
            <a:p>
              <a:pPr algn="ctr" defTabSz="609585"/>
              <a:r>
                <a:rPr lang="en-US" sz="933" dirty="0">
                  <a:solidFill>
                    <a:srgbClr val="5F6D7D"/>
                  </a:solidFill>
                  <a:latin typeface="+mj-lt"/>
                  <a:cs typeface="Brandon Grotesque Regular"/>
                </a:rPr>
                <a:t>(Windows and/or Linux)</a:t>
              </a:r>
            </a:p>
          </p:txBody>
        </p:sp>
        <p:sp>
          <p:nvSpPr>
            <p:cNvPr id="12" name="Rectangle 11"/>
            <p:cNvSpPr/>
            <p:nvPr/>
          </p:nvSpPr>
          <p:spPr>
            <a:xfrm>
              <a:off x="584920" y="3894626"/>
              <a:ext cx="6069162" cy="48416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lnSpc>
                  <a:spcPct val="110000"/>
                </a:lnSpc>
              </a:pPr>
              <a:r>
                <a:rPr lang="en-US" sz="933" dirty="0">
                  <a:solidFill>
                    <a:srgbClr val="5F6D7D"/>
                  </a:solidFill>
                  <a:latin typeface="+mj-lt"/>
                  <a:cs typeface="Brandon Grotesque Regular"/>
                </a:rPr>
                <a:t>Public/Private</a:t>
              </a:r>
            </a:p>
            <a:p>
              <a:pPr defTabSz="609585">
                <a:lnSpc>
                  <a:spcPct val="110000"/>
                </a:lnSpc>
              </a:pPr>
              <a:r>
                <a:rPr lang="en-US" sz="933" dirty="0">
                  <a:solidFill>
                    <a:srgbClr val="5F6D7D"/>
                  </a:solidFill>
                  <a:latin typeface="+mj-lt"/>
                  <a:cs typeface="Brandon Grotesque Regular"/>
                </a:rPr>
                <a:t>Virtual/Physical </a:t>
              </a:r>
            </a:p>
          </p:txBody>
        </p:sp>
        <p:sp>
          <p:nvSpPr>
            <p:cNvPr id="13" name="Rectangle 12"/>
            <p:cNvSpPr/>
            <p:nvPr/>
          </p:nvSpPr>
          <p:spPr>
            <a:xfrm>
              <a:off x="3686136" y="1376287"/>
              <a:ext cx="2924078" cy="161544"/>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067" dirty="0">
                  <a:solidFill>
                    <a:prstClr val="white"/>
                  </a:solidFill>
                  <a:latin typeface="+mj-lt"/>
                  <a:cs typeface="Brandon Grotesque Regular"/>
                </a:rPr>
                <a:t>Authentication/Authorization</a:t>
              </a:r>
            </a:p>
          </p:txBody>
        </p:sp>
        <p:sp>
          <p:nvSpPr>
            <p:cNvPr id="14" name="Rectangle 13"/>
            <p:cNvSpPr/>
            <p:nvPr/>
          </p:nvSpPr>
          <p:spPr>
            <a:xfrm>
              <a:off x="6732747" y="1255551"/>
              <a:ext cx="658368" cy="277441"/>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067" dirty="0">
                  <a:solidFill>
                    <a:prstClr val="white"/>
                  </a:solidFill>
                  <a:latin typeface="+mj-lt"/>
                  <a:cs typeface="Brandon Grotesque Regular"/>
                </a:rPr>
                <a:t>App Store</a:t>
              </a:r>
            </a:p>
          </p:txBody>
        </p:sp>
        <p:sp>
          <p:nvSpPr>
            <p:cNvPr id="15" name="Rectangle 14"/>
            <p:cNvSpPr/>
            <p:nvPr/>
          </p:nvSpPr>
          <p:spPr>
            <a:xfrm>
              <a:off x="6732747" y="1592314"/>
              <a:ext cx="286512" cy="559349"/>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scene3d>
                <a:camera prst="orthographicFront">
                  <a:rot lat="0" lon="0" rev="16200000"/>
                </a:camera>
                <a:lightRig rig="threePt" dir="t"/>
              </a:scene3d>
            </a:bodyPr>
            <a:lstStyle/>
            <a:p>
              <a:pPr algn="ctr" defTabSz="609585"/>
              <a:r>
                <a:rPr lang="en-US" sz="667" b="1" dirty="0">
                  <a:solidFill>
                    <a:prstClr val="white"/>
                  </a:solidFill>
                  <a:latin typeface="+mj-lt"/>
                  <a:cs typeface="Brandon Grotesque Regular"/>
                </a:rPr>
                <a:t>Account Portal</a:t>
              </a:r>
            </a:p>
          </p:txBody>
        </p:sp>
        <p:sp>
          <p:nvSpPr>
            <p:cNvPr id="16" name="Rectangle 15"/>
            <p:cNvSpPr/>
            <p:nvPr/>
          </p:nvSpPr>
          <p:spPr>
            <a:xfrm>
              <a:off x="7104603" y="1592314"/>
              <a:ext cx="286512" cy="559349"/>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scene3d>
                <a:camera prst="orthographicFront">
                  <a:rot lat="0" lon="0" rev="16200000"/>
                </a:camera>
                <a:lightRig rig="threePt" dir="t"/>
              </a:scene3d>
            </a:bodyPr>
            <a:lstStyle/>
            <a:p>
              <a:pPr algn="ctr" defTabSz="609585"/>
              <a:r>
                <a:rPr lang="en-US" sz="667" b="1" dirty="0">
                  <a:solidFill>
                    <a:prstClr val="white"/>
                  </a:solidFill>
                  <a:latin typeface="+mj-lt"/>
                  <a:cs typeface="Brandon Grotesque Regular"/>
                </a:rPr>
                <a:t>App Store APIs</a:t>
              </a:r>
            </a:p>
          </p:txBody>
        </p:sp>
        <p:sp>
          <p:nvSpPr>
            <p:cNvPr id="17" name="Rectangle 16"/>
            <p:cNvSpPr/>
            <p:nvPr/>
          </p:nvSpPr>
          <p:spPr>
            <a:xfrm>
              <a:off x="7102138" y="2900752"/>
              <a:ext cx="286512" cy="890198"/>
            </a:xfrm>
            <a:prstGeom prst="rect">
              <a:avLst/>
            </a:prstGeom>
            <a:solidFill>
              <a:schemeClr val="tx1"/>
            </a:solidFill>
            <a:ln w="19050" cmpd="sng">
              <a:solidFill>
                <a:srgbClr val="1F75C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sp>
          <p:nvSpPr>
            <p:cNvPr id="18" name="Rectangle 17"/>
            <p:cNvSpPr/>
            <p:nvPr/>
          </p:nvSpPr>
          <p:spPr>
            <a:xfrm>
              <a:off x="5929530" y="2506105"/>
              <a:ext cx="663766" cy="304800"/>
            </a:xfrm>
            <a:prstGeom prst="rect">
              <a:avLst/>
            </a:prstGeom>
            <a:solidFill>
              <a:srgbClr val="07377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r>
                <a:rPr lang="en-US" sz="667" b="1">
                  <a:solidFill>
                    <a:prstClr val="white"/>
                  </a:solidFill>
                  <a:latin typeface="+mj-lt"/>
                  <a:cs typeface="Brandon Grotesque Regular"/>
                </a:rPr>
                <a:t>Plug-ins </a:t>
              </a:r>
              <a:r>
                <a:rPr lang="en-US" sz="667">
                  <a:solidFill>
                    <a:prstClr val="white"/>
                  </a:solidFill>
                  <a:latin typeface="+mj-lt"/>
                  <a:cs typeface="Brandon Grotesque Regular"/>
                </a:rPr>
                <a:t/>
              </a:r>
              <a:br>
                <a:rPr lang="en-US" sz="667">
                  <a:solidFill>
                    <a:prstClr val="white"/>
                  </a:solidFill>
                  <a:latin typeface="+mj-lt"/>
                  <a:cs typeface="Brandon Grotesque Regular"/>
                </a:rPr>
              </a:br>
              <a:r>
                <a:rPr lang="en-US" sz="667">
                  <a:solidFill>
                    <a:prstClr val="white"/>
                  </a:solidFill>
                  <a:latin typeface="+mj-lt"/>
                  <a:cs typeface="Brandon Grotesque Regular"/>
                </a:rPr>
                <a:t>(Change Databases, Approval Systems, etc.)</a:t>
              </a:r>
            </a:p>
          </p:txBody>
        </p:sp>
        <p:pic>
          <p:nvPicPr>
            <p:cNvPr id="19" name="Picture 18"/>
            <p:cNvPicPr>
              <a:picLocks noChangeAspect="1"/>
            </p:cNvPicPr>
            <p:nvPr/>
          </p:nvPicPr>
          <p:blipFill>
            <a:blip r:embed="rId2"/>
            <a:stretch>
              <a:fillRect/>
            </a:stretch>
          </p:blipFill>
          <p:spPr>
            <a:xfrm>
              <a:off x="4803807" y="2572523"/>
              <a:ext cx="695562" cy="153024"/>
            </a:xfrm>
            <a:prstGeom prst="rect">
              <a:avLst/>
            </a:prstGeom>
          </p:spPr>
        </p:pic>
        <p:sp>
          <p:nvSpPr>
            <p:cNvPr id="20" name="Rectangle 19"/>
            <p:cNvSpPr/>
            <p:nvPr/>
          </p:nvSpPr>
          <p:spPr>
            <a:xfrm>
              <a:off x="6730282" y="2900752"/>
              <a:ext cx="286512" cy="890198"/>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scene3d>
                <a:camera prst="orthographicFront">
                  <a:rot lat="0" lon="0" rev="16200000"/>
                </a:camera>
                <a:lightRig rig="threePt" dir="t"/>
              </a:scene3d>
            </a:bodyPr>
            <a:lstStyle/>
            <a:p>
              <a:pPr algn="ctr" defTabSz="609585"/>
              <a:r>
                <a:rPr lang="en-US" sz="667" b="1" dirty="0">
                  <a:solidFill>
                    <a:prstClr val="white"/>
                  </a:solidFill>
                  <a:latin typeface="+mj-lt"/>
                  <a:cs typeface="Brandon Grotesque Regular"/>
                </a:rPr>
                <a:t>Ops</a:t>
              </a:r>
              <a:r>
                <a:rPr lang="en-US" sz="667" dirty="0">
                  <a:solidFill>
                    <a:prstClr val="white"/>
                  </a:solidFill>
                  <a:latin typeface="+mj-lt"/>
                  <a:cs typeface="Brandon Grotesque Regular"/>
                </a:rPr>
                <a:t> </a:t>
              </a:r>
              <a:r>
                <a:rPr lang="en-US" sz="667" b="1" dirty="0">
                  <a:solidFill>
                    <a:prstClr val="white"/>
                  </a:solidFill>
                  <a:latin typeface="+mj-lt"/>
                  <a:cs typeface="Brandon Grotesque Regular"/>
                </a:rPr>
                <a:t>Portal</a:t>
              </a:r>
            </a:p>
          </p:txBody>
        </p:sp>
        <p:sp>
          <p:nvSpPr>
            <p:cNvPr id="21" name="Rounded Rectangle 20"/>
            <p:cNvSpPr/>
            <p:nvPr/>
          </p:nvSpPr>
          <p:spPr>
            <a:xfrm>
              <a:off x="4789411" y="1047750"/>
              <a:ext cx="762472" cy="156363"/>
            </a:xfrm>
            <a:prstGeom prst="roundRect">
              <a:avLst>
                <a:gd name="adj" fmla="val 50000"/>
              </a:avLst>
            </a:prstGeom>
            <a:noFill/>
            <a:ln w="952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667" kern="500" spc="80" dirty="0">
                  <a:solidFill>
                    <a:prstClr val="white"/>
                  </a:solidFill>
                  <a:latin typeface="+mj-lt"/>
                  <a:cs typeface="Brandon Grotesque Medium"/>
                </a:rPr>
                <a:t>END USERS</a:t>
              </a:r>
            </a:p>
          </p:txBody>
        </p:sp>
        <p:sp>
          <p:nvSpPr>
            <p:cNvPr id="22" name="Rounded Rectangle 21"/>
            <p:cNvSpPr/>
            <p:nvPr/>
          </p:nvSpPr>
          <p:spPr>
            <a:xfrm>
              <a:off x="8051733" y="2434491"/>
              <a:ext cx="955675" cy="156363"/>
            </a:xfrm>
            <a:prstGeom prst="roundRect">
              <a:avLst>
                <a:gd name="adj" fmla="val 50000"/>
              </a:avLst>
            </a:prstGeom>
            <a:noFill/>
            <a:ln w="952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667" kern="500" spc="80">
                  <a:solidFill>
                    <a:prstClr val="white"/>
                  </a:solidFill>
                  <a:latin typeface="+mj-lt"/>
                  <a:cs typeface="Brandon Grotesque Medium"/>
                </a:rPr>
                <a:t>DEVELOPERS</a:t>
              </a:r>
            </a:p>
          </p:txBody>
        </p:sp>
        <p:cxnSp>
          <p:nvCxnSpPr>
            <p:cNvPr id="23" name="Elbow Connector 22"/>
            <p:cNvCxnSpPr/>
            <p:nvPr/>
          </p:nvCxnSpPr>
          <p:spPr>
            <a:xfrm>
              <a:off x="5558428" y="1123950"/>
              <a:ext cx="1503503" cy="131601"/>
            </a:xfrm>
            <a:prstGeom prst="bentConnector2">
              <a:avLst/>
            </a:prstGeom>
            <a:ln w="12700">
              <a:solidFill>
                <a:srgbClr val="FFFFFF"/>
              </a:solidFill>
              <a:headEnd type="none"/>
              <a:tailEnd type="none" w="med" len="sm"/>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184472" y="1212542"/>
              <a:ext cx="0" cy="101008"/>
            </a:xfrm>
            <a:prstGeom prst="line">
              <a:avLst/>
            </a:prstGeom>
            <a:ln w="12700" cmpd="sng">
              <a:solidFill>
                <a:srgbClr val="FFFFFF"/>
              </a:solidFill>
              <a:headEnd type="none"/>
              <a:tailEnd type="none" w="med" len="sm"/>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2158282" y="3978266"/>
              <a:ext cx="838200" cy="316887"/>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067">
                  <a:solidFill>
                    <a:prstClr val="white"/>
                  </a:solidFill>
                  <a:latin typeface="+mj-lt"/>
                  <a:cs typeface="Brandon Grotesque Regular"/>
                </a:rPr>
                <a:t>Your Datacenter</a:t>
              </a:r>
            </a:p>
          </p:txBody>
        </p:sp>
        <p:sp>
          <p:nvSpPr>
            <p:cNvPr id="26" name="Rectangle 25"/>
            <p:cNvSpPr/>
            <p:nvPr/>
          </p:nvSpPr>
          <p:spPr>
            <a:xfrm>
              <a:off x="3177758" y="3978266"/>
              <a:ext cx="3429608" cy="316887"/>
            </a:xfrm>
            <a:prstGeom prst="rect">
              <a:avLst/>
            </a:prstGeom>
            <a:solidFill>
              <a:srgbClr val="FFFFFF"/>
            </a:solidFill>
            <a:ln w="12700" cmpd="sng">
              <a:solidFill>
                <a:srgbClr val="2FA5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pic>
          <p:nvPicPr>
            <p:cNvPr id="27" name="Picture 26"/>
            <p:cNvPicPr>
              <a:picLocks noChangeAspect="1"/>
            </p:cNvPicPr>
            <p:nvPr/>
          </p:nvPicPr>
          <p:blipFill>
            <a:blip r:embed="rId3"/>
            <a:stretch>
              <a:fillRect/>
            </a:stretch>
          </p:blipFill>
          <p:spPr>
            <a:xfrm>
              <a:off x="7175762" y="2962532"/>
              <a:ext cx="164120" cy="752218"/>
            </a:xfrm>
            <a:prstGeom prst="rect">
              <a:avLst/>
            </a:prstGeom>
          </p:spPr>
        </p:pic>
        <p:sp>
          <p:nvSpPr>
            <p:cNvPr id="28" name="Freeform 27"/>
            <p:cNvSpPr/>
            <p:nvPr/>
          </p:nvSpPr>
          <p:spPr>
            <a:xfrm>
              <a:off x="2067743" y="2229508"/>
              <a:ext cx="1165224" cy="231462"/>
            </a:xfrm>
            <a:custGeom>
              <a:avLst/>
              <a:gdLst>
                <a:gd name="connsiteX0" fmla="*/ 0 w 1778000"/>
                <a:gd name="connsiteY0" fmla="*/ 216959 h 216959"/>
                <a:gd name="connsiteX1" fmla="*/ 0 w 1778000"/>
                <a:gd name="connsiteY1" fmla="*/ 10584 h 216959"/>
                <a:gd name="connsiteX2" fmla="*/ 1778000 w 1778000"/>
                <a:gd name="connsiteY2" fmla="*/ 0 h 216959"/>
                <a:gd name="connsiteX3" fmla="*/ 1778000 w 1778000"/>
                <a:gd name="connsiteY3" fmla="*/ 211667 h 216959"/>
                <a:gd name="connsiteX0" fmla="*/ 0 w 1778000"/>
                <a:gd name="connsiteY0" fmla="*/ 216959 h 216959"/>
                <a:gd name="connsiteX1" fmla="*/ 0 w 1778000"/>
                <a:gd name="connsiteY1" fmla="*/ 4632 h 216959"/>
                <a:gd name="connsiteX2" fmla="*/ 1778000 w 1778000"/>
                <a:gd name="connsiteY2" fmla="*/ 0 h 216959"/>
                <a:gd name="connsiteX3" fmla="*/ 1778000 w 1778000"/>
                <a:gd name="connsiteY3" fmla="*/ 211667 h 216959"/>
              </a:gdLst>
              <a:ahLst/>
              <a:cxnLst>
                <a:cxn ang="0">
                  <a:pos x="connsiteX0" y="connsiteY0"/>
                </a:cxn>
                <a:cxn ang="0">
                  <a:pos x="connsiteX1" y="connsiteY1"/>
                </a:cxn>
                <a:cxn ang="0">
                  <a:pos x="connsiteX2" y="connsiteY2"/>
                </a:cxn>
                <a:cxn ang="0">
                  <a:pos x="connsiteX3" y="connsiteY3"/>
                </a:cxn>
              </a:cxnLst>
              <a:rect l="l" t="t" r="r" b="b"/>
              <a:pathLst>
                <a:path w="1778000" h="216959">
                  <a:moveTo>
                    <a:pt x="0" y="216959"/>
                  </a:moveTo>
                  <a:lnTo>
                    <a:pt x="0" y="4632"/>
                  </a:lnTo>
                  <a:lnTo>
                    <a:pt x="1778000" y="0"/>
                  </a:lnTo>
                  <a:lnTo>
                    <a:pt x="1778000" y="211667"/>
                  </a:lnTo>
                </a:path>
              </a:pathLst>
            </a:custGeom>
            <a:ln w="12700">
              <a:solidFill>
                <a:srgbClr val="FFFFFF"/>
              </a:solidFill>
              <a:headEnd type="none"/>
              <a:tailEnd type="non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en-US" sz="2400">
                <a:solidFill>
                  <a:prstClr val="black"/>
                </a:solidFill>
                <a:latin typeface="+mj-lt"/>
              </a:endParaRPr>
            </a:p>
          </p:txBody>
        </p:sp>
        <p:sp>
          <p:nvSpPr>
            <p:cNvPr id="29" name="Freeform 28"/>
            <p:cNvSpPr/>
            <p:nvPr/>
          </p:nvSpPr>
          <p:spPr>
            <a:xfrm>
              <a:off x="1443202" y="2072891"/>
              <a:ext cx="1899832" cy="388079"/>
            </a:xfrm>
            <a:custGeom>
              <a:avLst/>
              <a:gdLst>
                <a:gd name="connsiteX0" fmla="*/ 0 w 1778000"/>
                <a:gd name="connsiteY0" fmla="*/ 216959 h 216959"/>
                <a:gd name="connsiteX1" fmla="*/ 0 w 1778000"/>
                <a:gd name="connsiteY1" fmla="*/ 10584 h 216959"/>
                <a:gd name="connsiteX2" fmla="*/ 1778000 w 1778000"/>
                <a:gd name="connsiteY2" fmla="*/ 0 h 216959"/>
                <a:gd name="connsiteX3" fmla="*/ 1778000 w 1778000"/>
                <a:gd name="connsiteY3" fmla="*/ 211667 h 216959"/>
                <a:gd name="connsiteX0" fmla="*/ 0 w 1778000"/>
                <a:gd name="connsiteY0" fmla="*/ 216959 h 216959"/>
                <a:gd name="connsiteX1" fmla="*/ 0 w 1778000"/>
                <a:gd name="connsiteY1" fmla="*/ 3203 h 216959"/>
                <a:gd name="connsiteX2" fmla="*/ 1778000 w 1778000"/>
                <a:gd name="connsiteY2" fmla="*/ 0 h 216959"/>
                <a:gd name="connsiteX3" fmla="*/ 1778000 w 1778000"/>
                <a:gd name="connsiteY3" fmla="*/ 211667 h 216959"/>
                <a:gd name="connsiteX0" fmla="*/ 3092 w 1781092"/>
                <a:gd name="connsiteY0" fmla="*/ 216959 h 216959"/>
                <a:gd name="connsiteX1" fmla="*/ 0 w 1781092"/>
                <a:gd name="connsiteY1" fmla="*/ 8739 h 216959"/>
                <a:gd name="connsiteX2" fmla="*/ 1781092 w 1781092"/>
                <a:gd name="connsiteY2" fmla="*/ 0 h 216959"/>
                <a:gd name="connsiteX3" fmla="*/ 1781092 w 1781092"/>
                <a:gd name="connsiteY3" fmla="*/ 211667 h 216959"/>
                <a:gd name="connsiteX0" fmla="*/ 3092 w 1781092"/>
                <a:gd name="connsiteY0" fmla="*/ 217101 h 217101"/>
                <a:gd name="connsiteX1" fmla="*/ 0 w 1781092"/>
                <a:gd name="connsiteY1" fmla="*/ 0 h 217101"/>
                <a:gd name="connsiteX2" fmla="*/ 1781092 w 1781092"/>
                <a:gd name="connsiteY2" fmla="*/ 142 h 217101"/>
                <a:gd name="connsiteX3" fmla="*/ 1781092 w 1781092"/>
                <a:gd name="connsiteY3" fmla="*/ 211809 h 217101"/>
              </a:gdLst>
              <a:ahLst/>
              <a:cxnLst>
                <a:cxn ang="0">
                  <a:pos x="connsiteX0" y="connsiteY0"/>
                </a:cxn>
                <a:cxn ang="0">
                  <a:pos x="connsiteX1" y="connsiteY1"/>
                </a:cxn>
                <a:cxn ang="0">
                  <a:pos x="connsiteX2" y="connsiteY2"/>
                </a:cxn>
                <a:cxn ang="0">
                  <a:pos x="connsiteX3" y="connsiteY3"/>
                </a:cxn>
              </a:cxnLst>
              <a:rect l="l" t="t" r="r" b="b"/>
              <a:pathLst>
                <a:path w="1781092" h="217101">
                  <a:moveTo>
                    <a:pt x="3092" y="217101"/>
                  </a:moveTo>
                  <a:cubicBezTo>
                    <a:pt x="2061" y="147694"/>
                    <a:pt x="1031" y="69407"/>
                    <a:pt x="0" y="0"/>
                  </a:cubicBezTo>
                  <a:lnTo>
                    <a:pt x="1781092" y="142"/>
                  </a:lnTo>
                  <a:lnTo>
                    <a:pt x="1781092" y="211809"/>
                  </a:lnTo>
                </a:path>
              </a:pathLst>
            </a:custGeom>
            <a:ln w="12700">
              <a:solidFill>
                <a:srgbClr val="FFFFFF"/>
              </a:solidFill>
              <a:headEnd type="none"/>
              <a:tailEnd type="non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en-US" sz="2400">
                <a:solidFill>
                  <a:prstClr val="black"/>
                </a:solidFill>
                <a:latin typeface="+mj-lt"/>
              </a:endParaRPr>
            </a:p>
          </p:txBody>
        </p:sp>
        <p:sp>
          <p:nvSpPr>
            <p:cNvPr id="30" name="Freeform 29"/>
            <p:cNvSpPr/>
            <p:nvPr/>
          </p:nvSpPr>
          <p:spPr>
            <a:xfrm>
              <a:off x="844631" y="1958358"/>
              <a:ext cx="2598307" cy="502612"/>
            </a:xfrm>
            <a:custGeom>
              <a:avLst/>
              <a:gdLst>
                <a:gd name="connsiteX0" fmla="*/ 0 w 1778000"/>
                <a:gd name="connsiteY0" fmla="*/ 216959 h 216959"/>
                <a:gd name="connsiteX1" fmla="*/ 0 w 1778000"/>
                <a:gd name="connsiteY1" fmla="*/ 10584 h 216959"/>
                <a:gd name="connsiteX2" fmla="*/ 1778000 w 1778000"/>
                <a:gd name="connsiteY2" fmla="*/ 0 h 216959"/>
                <a:gd name="connsiteX3" fmla="*/ 1778000 w 1778000"/>
                <a:gd name="connsiteY3" fmla="*/ 211667 h 216959"/>
              </a:gdLst>
              <a:ahLst/>
              <a:cxnLst>
                <a:cxn ang="0">
                  <a:pos x="connsiteX0" y="connsiteY0"/>
                </a:cxn>
                <a:cxn ang="0">
                  <a:pos x="connsiteX1" y="connsiteY1"/>
                </a:cxn>
                <a:cxn ang="0">
                  <a:pos x="connsiteX2" y="connsiteY2"/>
                </a:cxn>
                <a:cxn ang="0">
                  <a:pos x="connsiteX3" y="connsiteY3"/>
                </a:cxn>
              </a:cxnLst>
              <a:rect l="l" t="t" r="r" b="b"/>
              <a:pathLst>
                <a:path w="1778000" h="216959">
                  <a:moveTo>
                    <a:pt x="0" y="216959"/>
                  </a:moveTo>
                  <a:lnTo>
                    <a:pt x="0" y="10584"/>
                  </a:lnTo>
                  <a:lnTo>
                    <a:pt x="1778000" y="0"/>
                  </a:lnTo>
                  <a:lnTo>
                    <a:pt x="1778000" y="211667"/>
                  </a:lnTo>
                </a:path>
              </a:pathLst>
            </a:custGeom>
            <a:ln w="12700">
              <a:solidFill>
                <a:srgbClr val="FFFFFF"/>
              </a:solidFill>
              <a:headEnd type="none"/>
              <a:tailEnd type="non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en-US" sz="2400">
                <a:solidFill>
                  <a:prstClr val="black"/>
                </a:solidFill>
                <a:latin typeface="+mj-lt"/>
              </a:endParaRPr>
            </a:p>
          </p:txBody>
        </p:sp>
        <p:grpSp>
          <p:nvGrpSpPr>
            <p:cNvPr id="31" name="Group 30"/>
            <p:cNvGrpSpPr/>
            <p:nvPr/>
          </p:nvGrpSpPr>
          <p:grpSpPr>
            <a:xfrm>
              <a:off x="2928949" y="2672852"/>
              <a:ext cx="194674" cy="46418"/>
              <a:chOff x="3056667" y="2596652"/>
              <a:chExt cx="194674" cy="46418"/>
            </a:xfrm>
          </p:grpSpPr>
          <p:cxnSp>
            <p:nvCxnSpPr>
              <p:cNvPr id="57" name="Straight Connector 56"/>
              <p:cNvCxnSpPr>
                <a:endCxn id="9" idx="1"/>
              </p:cNvCxnSpPr>
              <p:nvPr/>
            </p:nvCxnSpPr>
            <p:spPr>
              <a:xfrm>
                <a:off x="3056667" y="2613370"/>
                <a:ext cx="192779" cy="0"/>
              </a:xfrm>
              <a:prstGeom prst="line">
                <a:avLst/>
              </a:prstGeom>
              <a:ln w="12700">
                <a:solidFill>
                  <a:srgbClr val="FFFFFF"/>
                </a:solidFill>
                <a:headEnd type="none"/>
                <a:tailEnd type="none" w="med" len="sm"/>
              </a:ln>
              <a:effectLst/>
            </p:spPr>
            <p:style>
              <a:lnRef idx="2">
                <a:schemeClr val="accent1"/>
              </a:lnRef>
              <a:fillRef idx="0">
                <a:schemeClr val="accent1"/>
              </a:fillRef>
              <a:effectRef idx="1">
                <a:schemeClr val="accent1"/>
              </a:effectRef>
              <a:fontRef idx="minor">
                <a:schemeClr val="tx1"/>
              </a:fontRef>
            </p:style>
          </p:cxnSp>
          <p:sp>
            <p:nvSpPr>
              <p:cNvPr id="58" name="L-Shape 57"/>
              <p:cNvSpPr>
                <a:spLocks noChangeAspect="1"/>
              </p:cNvSpPr>
              <p:nvPr/>
            </p:nvSpPr>
            <p:spPr>
              <a:xfrm rot="13500000">
                <a:off x="3204923" y="2596651"/>
                <a:ext cx="46418" cy="46419"/>
              </a:xfrm>
              <a:prstGeom prst="corner">
                <a:avLst>
                  <a:gd name="adj1" fmla="val 0"/>
                  <a:gd name="adj2" fmla="val 0"/>
                </a:avLst>
              </a:prstGeom>
              <a:solidFill>
                <a:srgbClr val="FFFFFF"/>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grpSp>
        <p:grpSp>
          <p:nvGrpSpPr>
            <p:cNvPr id="32" name="Group 31"/>
            <p:cNvGrpSpPr/>
            <p:nvPr/>
          </p:nvGrpSpPr>
          <p:grpSpPr>
            <a:xfrm>
              <a:off x="3533208" y="2665863"/>
              <a:ext cx="110739" cy="46418"/>
              <a:chOff x="3660926" y="2589663"/>
              <a:chExt cx="110739" cy="46418"/>
            </a:xfrm>
          </p:grpSpPr>
          <p:cxnSp>
            <p:nvCxnSpPr>
              <p:cNvPr id="55" name="Straight Connector 54"/>
              <p:cNvCxnSpPr>
                <a:stCxn id="9" idx="3"/>
              </p:cNvCxnSpPr>
              <p:nvPr/>
            </p:nvCxnSpPr>
            <p:spPr>
              <a:xfrm>
                <a:off x="3660926" y="2613370"/>
                <a:ext cx="75218" cy="0"/>
              </a:xfrm>
              <a:prstGeom prst="line">
                <a:avLst/>
              </a:prstGeom>
              <a:ln w="12700" cmpd="sng">
                <a:solidFill>
                  <a:srgbClr val="FFFFFF"/>
                </a:solidFill>
                <a:headEnd type="none"/>
                <a:tailEnd type="none" w="med" len="sm"/>
              </a:ln>
              <a:effectLst/>
            </p:spPr>
            <p:style>
              <a:lnRef idx="2">
                <a:schemeClr val="accent1"/>
              </a:lnRef>
              <a:fillRef idx="0">
                <a:schemeClr val="accent1"/>
              </a:fillRef>
              <a:effectRef idx="1">
                <a:schemeClr val="accent1"/>
              </a:effectRef>
              <a:fontRef idx="minor">
                <a:schemeClr val="tx1"/>
              </a:fontRef>
            </p:style>
          </p:cxnSp>
          <p:sp>
            <p:nvSpPr>
              <p:cNvPr id="56" name="L-Shape 55"/>
              <p:cNvSpPr>
                <a:spLocks noChangeAspect="1"/>
              </p:cNvSpPr>
              <p:nvPr/>
            </p:nvSpPr>
            <p:spPr>
              <a:xfrm rot="13500000">
                <a:off x="3725247" y="2589662"/>
                <a:ext cx="46418" cy="46419"/>
              </a:xfrm>
              <a:prstGeom prst="corner">
                <a:avLst>
                  <a:gd name="adj1" fmla="val 0"/>
                  <a:gd name="adj2" fmla="val 0"/>
                </a:avLst>
              </a:prstGeom>
              <a:solidFill>
                <a:srgbClr val="FFFFFF"/>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grpSp>
        <p:grpSp>
          <p:nvGrpSpPr>
            <p:cNvPr id="33" name="Group 32"/>
            <p:cNvGrpSpPr/>
            <p:nvPr/>
          </p:nvGrpSpPr>
          <p:grpSpPr>
            <a:xfrm>
              <a:off x="7019259" y="2489465"/>
              <a:ext cx="1032474" cy="46418"/>
              <a:chOff x="7146977" y="2413265"/>
              <a:chExt cx="1032474" cy="46418"/>
            </a:xfrm>
          </p:grpSpPr>
          <p:cxnSp>
            <p:nvCxnSpPr>
              <p:cNvPr id="53" name="Straight Connector 52"/>
              <p:cNvCxnSpPr>
                <a:stCxn id="22" idx="1"/>
                <a:endCxn id="5" idx="3"/>
              </p:cNvCxnSpPr>
              <p:nvPr/>
            </p:nvCxnSpPr>
            <p:spPr>
              <a:xfrm flipH="1" flipV="1">
                <a:off x="7146977" y="2436439"/>
                <a:ext cx="1032474" cy="34"/>
              </a:xfrm>
              <a:prstGeom prst="line">
                <a:avLst/>
              </a:prstGeom>
              <a:ln w="12700" cmpd="sng">
                <a:solidFill>
                  <a:srgbClr val="FFFFFF"/>
                </a:solidFill>
                <a:headEnd type="none"/>
                <a:tailEnd type="none" w="med" len="sm"/>
              </a:ln>
              <a:effectLst/>
            </p:spPr>
            <p:style>
              <a:lnRef idx="2">
                <a:schemeClr val="accent1"/>
              </a:lnRef>
              <a:fillRef idx="0">
                <a:schemeClr val="accent1"/>
              </a:fillRef>
              <a:effectRef idx="1">
                <a:schemeClr val="accent1"/>
              </a:effectRef>
              <a:fontRef idx="minor">
                <a:schemeClr val="tx1"/>
              </a:fontRef>
            </p:style>
          </p:cxnSp>
          <p:sp>
            <p:nvSpPr>
              <p:cNvPr id="54" name="L-Shape 53"/>
              <p:cNvSpPr>
                <a:spLocks noChangeAspect="1"/>
              </p:cNvSpPr>
              <p:nvPr/>
            </p:nvSpPr>
            <p:spPr>
              <a:xfrm rot="2700000">
                <a:off x="7166440" y="2413264"/>
                <a:ext cx="46418" cy="46419"/>
              </a:xfrm>
              <a:prstGeom prst="corner">
                <a:avLst>
                  <a:gd name="adj1" fmla="val 0"/>
                  <a:gd name="adj2" fmla="val 0"/>
                </a:avLst>
              </a:prstGeom>
              <a:solidFill>
                <a:srgbClr val="FFFFFF"/>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grpSp>
        <p:grpSp>
          <p:nvGrpSpPr>
            <p:cNvPr id="34" name="Group 33"/>
            <p:cNvGrpSpPr/>
            <p:nvPr/>
          </p:nvGrpSpPr>
          <p:grpSpPr>
            <a:xfrm>
              <a:off x="7388650" y="3263246"/>
              <a:ext cx="1634799" cy="156363"/>
              <a:chOff x="7516368" y="3187046"/>
              <a:chExt cx="1634799" cy="156363"/>
            </a:xfrm>
          </p:grpSpPr>
          <p:sp>
            <p:nvSpPr>
              <p:cNvPr id="49" name="Rounded Rectangle 48"/>
              <p:cNvSpPr/>
              <p:nvPr/>
            </p:nvSpPr>
            <p:spPr>
              <a:xfrm>
                <a:off x="8195492" y="3187046"/>
                <a:ext cx="955675" cy="156363"/>
              </a:xfrm>
              <a:prstGeom prst="roundRect">
                <a:avLst>
                  <a:gd name="adj" fmla="val 50000"/>
                </a:avLst>
              </a:prstGeom>
              <a:noFill/>
              <a:ln w="952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r>
                  <a:rPr lang="en-US" sz="667" kern="500" spc="80">
                    <a:solidFill>
                      <a:prstClr val="white"/>
                    </a:solidFill>
                    <a:latin typeface="+mj-lt"/>
                    <a:cs typeface="Brandon Grotesque Medium"/>
                  </a:rPr>
                  <a:t>IT STAFF/OPERATIONS</a:t>
                </a:r>
              </a:p>
            </p:txBody>
          </p:sp>
          <p:grpSp>
            <p:nvGrpSpPr>
              <p:cNvPr id="50" name="Group 49"/>
              <p:cNvGrpSpPr/>
              <p:nvPr/>
            </p:nvGrpSpPr>
            <p:grpSpPr>
              <a:xfrm>
                <a:off x="7516368" y="3246443"/>
                <a:ext cx="679124" cy="46418"/>
                <a:chOff x="7516368" y="3246443"/>
                <a:chExt cx="679124" cy="46418"/>
              </a:xfrm>
            </p:grpSpPr>
            <p:cxnSp>
              <p:nvCxnSpPr>
                <p:cNvPr id="51" name="Straight Connector 50"/>
                <p:cNvCxnSpPr>
                  <a:stCxn id="49" idx="1"/>
                  <a:endCxn id="17" idx="3"/>
                </p:cNvCxnSpPr>
                <p:nvPr/>
              </p:nvCxnSpPr>
              <p:spPr>
                <a:xfrm flipH="1">
                  <a:off x="7516368" y="3265228"/>
                  <a:ext cx="679124" cy="4423"/>
                </a:xfrm>
                <a:prstGeom prst="line">
                  <a:avLst/>
                </a:prstGeom>
                <a:ln w="12700" cmpd="sng">
                  <a:solidFill>
                    <a:srgbClr val="FFFFFF"/>
                  </a:solidFill>
                  <a:headEnd type="none"/>
                  <a:tailEnd type="none" w="med" len="sm"/>
                </a:ln>
                <a:effectLst/>
              </p:spPr>
              <p:style>
                <a:lnRef idx="2">
                  <a:schemeClr val="accent1"/>
                </a:lnRef>
                <a:fillRef idx="0">
                  <a:schemeClr val="accent1"/>
                </a:fillRef>
                <a:effectRef idx="1">
                  <a:schemeClr val="accent1"/>
                </a:effectRef>
                <a:fontRef idx="minor">
                  <a:schemeClr val="tx1"/>
                </a:fontRef>
              </p:style>
            </p:cxnSp>
            <p:sp>
              <p:nvSpPr>
                <p:cNvPr id="52" name="L-Shape 51"/>
                <p:cNvSpPr>
                  <a:spLocks noChangeAspect="1"/>
                </p:cNvSpPr>
                <p:nvPr/>
              </p:nvSpPr>
              <p:spPr>
                <a:xfrm rot="2700000">
                  <a:off x="7528446" y="3246442"/>
                  <a:ext cx="46418" cy="46419"/>
                </a:xfrm>
                <a:prstGeom prst="corner">
                  <a:avLst>
                    <a:gd name="adj1" fmla="val 0"/>
                    <a:gd name="adj2" fmla="val 0"/>
                  </a:avLst>
                </a:prstGeom>
                <a:solidFill>
                  <a:srgbClr val="FFFFFF"/>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grpSp>
        </p:grpSp>
        <p:sp>
          <p:nvSpPr>
            <p:cNvPr id="35" name="L-Shape 34"/>
            <p:cNvSpPr>
              <a:spLocks noChangeAspect="1"/>
            </p:cNvSpPr>
            <p:nvPr/>
          </p:nvSpPr>
          <p:spPr>
            <a:xfrm rot="18900000">
              <a:off x="5158304" y="1278488"/>
              <a:ext cx="48909" cy="48910"/>
            </a:xfrm>
            <a:prstGeom prst="corner">
              <a:avLst>
                <a:gd name="adj1" fmla="val 0"/>
                <a:gd name="adj2" fmla="val 0"/>
              </a:avLst>
            </a:prstGeom>
            <a:solidFill>
              <a:srgbClr val="FFFFFF"/>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sp>
          <p:nvSpPr>
            <p:cNvPr id="36" name="L-Shape 35"/>
            <p:cNvSpPr>
              <a:spLocks noChangeAspect="1"/>
            </p:cNvSpPr>
            <p:nvPr/>
          </p:nvSpPr>
          <p:spPr>
            <a:xfrm rot="18900000">
              <a:off x="7038722" y="1195213"/>
              <a:ext cx="46418" cy="46419"/>
            </a:xfrm>
            <a:prstGeom prst="corner">
              <a:avLst>
                <a:gd name="adj1" fmla="val 0"/>
                <a:gd name="adj2" fmla="val 0"/>
              </a:avLst>
            </a:prstGeom>
            <a:solidFill>
              <a:srgbClr val="FFFFFF"/>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sp>
          <p:nvSpPr>
            <p:cNvPr id="37" name="Rectangle 36"/>
            <p:cNvSpPr/>
            <p:nvPr/>
          </p:nvSpPr>
          <p:spPr>
            <a:xfrm>
              <a:off x="362878" y="1496989"/>
              <a:ext cx="285693" cy="163564"/>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a:solidFill>
                  <a:prstClr val="white"/>
                </a:solidFill>
                <a:latin typeface="+mj-lt"/>
                <a:cs typeface="Brandon Grotesque Regular"/>
              </a:endParaRPr>
            </a:p>
          </p:txBody>
        </p:sp>
        <p:sp>
          <p:nvSpPr>
            <p:cNvPr id="38" name="Rectangle 37"/>
            <p:cNvSpPr/>
            <p:nvPr/>
          </p:nvSpPr>
          <p:spPr>
            <a:xfrm>
              <a:off x="362878" y="1205631"/>
              <a:ext cx="285693" cy="163564"/>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a:solidFill>
                  <a:prstClr val="white"/>
                </a:solidFill>
                <a:latin typeface="+mj-lt"/>
                <a:cs typeface="Brandon Grotesque Regular"/>
              </a:endParaRPr>
            </a:p>
          </p:txBody>
        </p:sp>
        <p:sp>
          <p:nvSpPr>
            <p:cNvPr id="39" name="Rectangle 38"/>
            <p:cNvSpPr/>
            <p:nvPr/>
          </p:nvSpPr>
          <p:spPr>
            <a:xfrm>
              <a:off x="785800" y="1215066"/>
              <a:ext cx="1085827" cy="153841"/>
            </a:xfrm>
            <a:prstGeom prst="rect">
              <a:avLst/>
            </a:prstGeom>
          </p:spPr>
          <p:txBody>
            <a:bodyPr wrap="none" lIns="0" tIns="0" rIns="0" bIns="0" anchor="ctr">
              <a:spAutoFit/>
            </a:bodyPr>
            <a:lstStyle/>
            <a:p>
              <a:pPr defTabSz="609585"/>
              <a:r>
                <a:rPr lang="en-US" sz="1333" kern="1000" spc="40" dirty="0">
                  <a:solidFill>
                    <a:prstClr val="white"/>
                  </a:solidFill>
                  <a:latin typeface="+mj-lt"/>
                  <a:cs typeface="Brandon Grotesque Light"/>
                </a:rPr>
                <a:t>Apprenda Provides</a:t>
              </a:r>
              <a:endParaRPr lang="en-US" sz="1333" dirty="0">
                <a:solidFill>
                  <a:prstClr val="black"/>
                </a:solidFill>
                <a:latin typeface="+mj-lt"/>
              </a:endParaRPr>
            </a:p>
          </p:txBody>
        </p:sp>
        <p:sp>
          <p:nvSpPr>
            <p:cNvPr id="40" name="Rectangle 39"/>
            <p:cNvSpPr/>
            <p:nvPr/>
          </p:nvSpPr>
          <p:spPr>
            <a:xfrm>
              <a:off x="785800" y="1506425"/>
              <a:ext cx="673022" cy="153841"/>
            </a:xfrm>
            <a:prstGeom prst="rect">
              <a:avLst/>
            </a:prstGeom>
          </p:spPr>
          <p:txBody>
            <a:bodyPr wrap="none" lIns="0" tIns="0" rIns="0" bIns="0" anchor="ctr">
              <a:spAutoFit/>
            </a:bodyPr>
            <a:lstStyle/>
            <a:p>
              <a:pPr defTabSz="609585"/>
              <a:r>
                <a:rPr lang="en-US" sz="1333" kern="1000" spc="40" dirty="0">
                  <a:solidFill>
                    <a:prstClr val="white"/>
                  </a:solidFill>
                  <a:latin typeface="+mj-lt"/>
                  <a:cs typeface="Brandon Grotesque Light"/>
                </a:rPr>
                <a:t>You Provide</a:t>
              </a:r>
              <a:endParaRPr lang="en-US" sz="1333" dirty="0">
                <a:solidFill>
                  <a:prstClr val="black"/>
                </a:solidFill>
                <a:latin typeface="+mj-lt"/>
              </a:endParaRPr>
            </a:p>
          </p:txBody>
        </p:sp>
        <p:grpSp>
          <p:nvGrpSpPr>
            <p:cNvPr id="41" name="Group 40"/>
            <p:cNvGrpSpPr/>
            <p:nvPr/>
          </p:nvGrpSpPr>
          <p:grpSpPr>
            <a:xfrm>
              <a:off x="4435278" y="3660336"/>
              <a:ext cx="226369" cy="54414"/>
              <a:chOff x="4431792" y="3638550"/>
              <a:chExt cx="226369" cy="54414"/>
            </a:xfrm>
          </p:grpSpPr>
          <p:sp>
            <p:nvSpPr>
              <p:cNvPr id="46" name="Rectangle 45"/>
              <p:cNvSpPr/>
              <p:nvPr/>
            </p:nvSpPr>
            <p:spPr>
              <a:xfrm>
                <a:off x="4431792" y="3638550"/>
                <a:ext cx="45719" cy="5441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endParaRPr lang="en-US" sz="667">
                  <a:solidFill>
                    <a:prstClr val="white"/>
                  </a:solidFill>
                  <a:latin typeface="+mj-lt"/>
                </a:endParaRPr>
              </a:p>
            </p:txBody>
          </p:sp>
          <p:sp>
            <p:nvSpPr>
              <p:cNvPr id="47" name="Rectangle 46"/>
              <p:cNvSpPr/>
              <p:nvPr/>
            </p:nvSpPr>
            <p:spPr>
              <a:xfrm>
                <a:off x="4522765" y="3638550"/>
                <a:ext cx="47358" cy="5441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endParaRPr lang="en-US" sz="667">
                  <a:solidFill>
                    <a:prstClr val="white"/>
                  </a:solidFill>
                  <a:latin typeface="+mj-lt"/>
                </a:endParaRPr>
              </a:p>
            </p:txBody>
          </p:sp>
          <p:sp>
            <p:nvSpPr>
              <p:cNvPr id="48" name="Rectangle 47"/>
              <p:cNvSpPr/>
              <p:nvPr/>
            </p:nvSpPr>
            <p:spPr>
              <a:xfrm>
                <a:off x="4610803" y="3638550"/>
                <a:ext cx="47358" cy="5441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endParaRPr lang="en-US" sz="667">
                  <a:solidFill>
                    <a:prstClr val="white"/>
                  </a:solidFill>
                  <a:latin typeface="+mj-lt"/>
                </a:endParaRPr>
              </a:p>
            </p:txBody>
          </p:sp>
        </p:grpSp>
        <p:grpSp>
          <p:nvGrpSpPr>
            <p:cNvPr id="42" name="Group 41"/>
            <p:cNvGrpSpPr/>
            <p:nvPr/>
          </p:nvGrpSpPr>
          <p:grpSpPr>
            <a:xfrm>
              <a:off x="5639775" y="3660144"/>
              <a:ext cx="232581" cy="54414"/>
              <a:chOff x="4430154" y="3638550"/>
              <a:chExt cx="232581" cy="54414"/>
            </a:xfrm>
          </p:grpSpPr>
          <p:sp>
            <p:nvSpPr>
              <p:cNvPr id="43" name="Rectangle 42"/>
              <p:cNvSpPr/>
              <p:nvPr/>
            </p:nvSpPr>
            <p:spPr>
              <a:xfrm>
                <a:off x="4430154" y="3638550"/>
                <a:ext cx="47358" cy="5441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endParaRPr lang="en-US" sz="667">
                  <a:solidFill>
                    <a:prstClr val="white"/>
                  </a:solidFill>
                  <a:latin typeface="+mj-lt"/>
                </a:endParaRPr>
              </a:p>
            </p:txBody>
          </p:sp>
          <p:sp>
            <p:nvSpPr>
              <p:cNvPr id="44" name="Rectangle 43"/>
              <p:cNvSpPr/>
              <p:nvPr/>
            </p:nvSpPr>
            <p:spPr>
              <a:xfrm>
                <a:off x="4522765" y="3638550"/>
                <a:ext cx="47358" cy="5441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endParaRPr lang="en-US" sz="667">
                  <a:solidFill>
                    <a:prstClr val="white"/>
                  </a:solidFill>
                  <a:latin typeface="+mj-lt"/>
                </a:endParaRPr>
              </a:p>
            </p:txBody>
          </p:sp>
          <p:sp>
            <p:nvSpPr>
              <p:cNvPr id="45" name="Rectangle 44"/>
              <p:cNvSpPr/>
              <p:nvPr/>
            </p:nvSpPr>
            <p:spPr>
              <a:xfrm>
                <a:off x="4615377" y="3638550"/>
                <a:ext cx="47358" cy="5441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endParaRPr lang="en-US" sz="667">
                  <a:solidFill>
                    <a:prstClr val="white"/>
                  </a:solidFill>
                  <a:latin typeface="+mj-lt"/>
                </a:endParaRPr>
              </a:p>
            </p:txBody>
          </p:sp>
        </p:grpSp>
      </p:grpSp>
      <p:sp>
        <p:nvSpPr>
          <p:cNvPr id="59" name="Rectangle 58"/>
          <p:cNvSpPr/>
          <p:nvPr/>
        </p:nvSpPr>
        <p:spPr>
          <a:xfrm>
            <a:off x="10024524" y="2179368"/>
            <a:ext cx="382016" cy="2700825"/>
          </a:xfrm>
          <a:prstGeom prst="rect">
            <a:avLst/>
          </a:prstGeom>
          <a:solidFill>
            <a:schemeClr val="tx1"/>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lIns="0" rIns="0" rtlCol="0" anchor="ctr">
            <a:scene3d>
              <a:camera prst="orthographicFront">
                <a:rot lat="0" lon="0" rev="16200000"/>
              </a:camera>
              <a:lightRig rig="threePt" dir="t"/>
            </a:scene3d>
          </a:bodyPr>
          <a:lstStyle/>
          <a:p>
            <a:pPr algn="ctr" defTabSz="609585"/>
            <a:endParaRPr lang="en-US" sz="667" dirty="0">
              <a:solidFill>
                <a:prstClr val="black"/>
              </a:solidFill>
              <a:latin typeface="+mj-lt"/>
              <a:cs typeface="Brandon Grotesque Regular"/>
            </a:endParaRPr>
          </a:p>
        </p:txBody>
      </p:sp>
      <p:pic>
        <p:nvPicPr>
          <p:cNvPr id="60" name="Picture 59"/>
          <p:cNvPicPr>
            <a:picLocks noChangeAspect="1"/>
          </p:cNvPicPr>
          <p:nvPr/>
        </p:nvPicPr>
        <p:blipFill>
          <a:blip r:embed="rId4"/>
          <a:stretch>
            <a:fillRect/>
          </a:stretch>
        </p:blipFill>
        <p:spPr>
          <a:xfrm rot="5400000">
            <a:off x="9678972" y="3912741"/>
            <a:ext cx="1081355" cy="215196"/>
          </a:xfrm>
          <a:prstGeom prst="rect">
            <a:avLst/>
          </a:prstGeom>
        </p:spPr>
      </p:pic>
      <p:sp>
        <p:nvSpPr>
          <p:cNvPr id="61" name="TextBox 60"/>
          <p:cNvSpPr txBox="1"/>
          <p:nvPr/>
        </p:nvSpPr>
        <p:spPr>
          <a:xfrm>
            <a:off x="10078310" y="2311400"/>
            <a:ext cx="328231" cy="3077765"/>
          </a:xfrm>
          <a:prstGeom prst="rect">
            <a:avLst/>
          </a:prstGeom>
          <a:noFill/>
        </p:spPr>
        <p:txBody>
          <a:bodyPr vert="vert" wrap="square" rtlCol="0">
            <a:spAutoFit/>
          </a:bodyPr>
          <a:lstStyle/>
          <a:p>
            <a:pPr defTabSz="609585"/>
            <a:r>
              <a:rPr lang="en-US" sz="933" dirty="0">
                <a:solidFill>
                  <a:prstClr val="black"/>
                </a:solidFill>
                <a:latin typeface="+mj-lt"/>
              </a:rPr>
              <a:t>Windows Azure Pack</a:t>
            </a:r>
          </a:p>
        </p:txBody>
      </p:sp>
      <p:cxnSp>
        <p:nvCxnSpPr>
          <p:cNvPr id="62" name="Straight Connector 61"/>
          <p:cNvCxnSpPr/>
          <p:nvPr/>
        </p:nvCxnSpPr>
        <p:spPr>
          <a:xfrm>
            <a:off x="10211615" y="1498600"/>
            <a:ext cx="0" cy="725296"/>
          </a:xfrm>
          <a:prstGeom prst="line">
            <a:avLst/>
          </a:prstGeom>
          <a:ln w="12700" cmpd="sng">
            <a:solidFill>
              <a:srgbClr val="FFFFFF"/>
            </a:solidFill>
            <a:headEnd type="none"/>
            <a:tailEnd type="none" w="med" len="sm"/>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10016689" y="1146330"/>
            <a:ext cx="1362511" cy="354135"/>
          </a:xfrm>
          <a:prstGeom prst="rect">
            <a:avLst/>
          </a:prstGeom>
          <a:solidFill>
            <a:schemeClr val="tx1"/>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r>
              <a:rPr lang="en-US" sz="667" b="1" dirty="0">
                <a:solidFill>
                  <a:srgbClr val="5F6D7D"/>
                </a:solidFill>
                <a:latin typeface="+mj-lt"/>
              </a:rPr>
              <a:t>Private/Public Cloud Services Ecosystem</a:t>
            </a:r>
            <a:endParaRPr lang="en-US" sz="667" b="1" dirty="0">
              <a:solidFill>
                <a:prstClr val="white"/>
              </a:solidFill>
              <a:latin typeface="+mj-lt"/>
            </a:endParaRPr>
          </a:p>
        </p:txBody>
      </p:sp>
      <p:sp>
        <p:nvSpPr>
          <p:cNvPr id="64" name="L-Shape 63"/>
          <p:cNvSpPr>
            <a:spLocks noChangeAspect="1"/>
          </p:cNvSpPr>
          <p:nvPr/>
        </p:nvSpPr>
        <p:spPr>
          <a:xfrm rot="2700000">
            <a:off x="10425587" y="3310157"/>
            <a:ext cx="61891" cy="61892"/>
          </a:xfrm>
          <a:prstGeom prst="corner">
            <a:avLst>
              <a:gd name="adj1" fmla="val 0"/>
              <a:gd name="adj2" fmla="val 0"/>
            </a:avLst>
          </a:prstGeom>
          <a:solidFill>
            <a:srgbClr val="FFFFFF"/>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sp>
        <p:nvSpPr>
          <p:cNvPr id="65" name="L-Shape 64"/>
          <p:cNvSpPr>
            <a:spLocks noChangeAspect="1"/>
          </p:cNvSpPr>
          <p:nvPr/>
        </p:nvSpPr>
        <p:spPr>
          <a:xfrm rot="2700000">
            <a:off x="10446788" y="4424291"/>
            <a:ext cx="61891" cy="61892"/>
          </a:xfrm>
          <a:prstGeom prst="corner">
            <a:avLst>
              <a:gd name="adj1" fmla="val 0"/>
              <a:gd name="adj2" fmla="val 0"/>
            </a:avLst>
          </a:prstGeom>
          <a:solidFill>
            <a:srgbClr val="FFFFFF"/>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sp>
        <p:nvSpPr>
          <p:cNvPr id="66" name="Rectangle 65"/>
          <p:cNvSpPr/>
          <p:nvPr/>
        </p:nvSpPr>
        <p:spPr>
          <a:xfrm rot="16200000">
            <a:off x="5061725" y="2633027"/>
            <a:ext cx="382016" cy="745799"/>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scene3d>
              <a:camera prst="orthographicFront">
                <a:rot lat="0" lon="0" rev="16200000"/>
              </a:camera>
              <a:lightRig rig="threePt" dir="t"/>
            </a:scene3d>
          </a:bodyPr>
          <a:lstStyle/>
          <a:p>
            <a:pPr algn="ctr" defTabSz="609585"/>
            <a:r>
              <a:rPr lang="en-US" sz="667" b="1" dirty="0">
                <a:solidFill>
                  <a:prstClr val="white"/>
                </a:solidFill>
                <a:latin typeface="+mj-lt"/>
                <a:cs typeface="Brandon Grotesque Regular"/>
              </a:rPr>
              <a:t>Dynamic Scaling</a:t>
            </a:r>
          </a:p>
        </p:txBody>
      </p:sp>
      <p:sp>
        <p:nvSpPr>
          <p:cNvPr id="67" name="Rectangle 66"/>
          <p:cNvSpPr/>
          <p:nvPr/>
        </p:nvSpPr>
        <p:spPr>
          <a:xfrm rot="16200000">
            <a:off x="5857512" y="2636343"/>
            <a:ext cx="382016" cy="745799"/>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scene3d>
              <a:camera prst="orthographicFront">
                <a:rot lat="0" lon="0" rev="16200000"/>
              </a:camera>
              <a:lightRig rig="threePt" dir="t"/>
            </a:scene3d>
          </a:bodyPr>
          <a:lstStyle/>
          <a:p>
            <a:pPr algn="ctr" defTabSz="609585"/>
            <a:r>
              <a:rPr lang="en-US" sz="667" b="1" dirty="0">
                <a:solidFill>
                  <a:prstClr val="white"/>
                </a:solidFill>
                <a:latin typeface="+mj-lt"/>
                <a:cs typeface="Brandon Grotesque Regular"/>
              </a:rPr>
              <a:t>Multi-</a:t>
            </a:r>
            <a:r>
              <a:rPr lang="en-US" sz="667" b="1" dirty="0" err="1">
                <a:solidFill>
                  <a:prstClr val="white"/>
                </a:solidFill>
                <a:latin typeface="+mj-lt"/>
                <a:cs typeface="Brandon Grotesque Regular"/>
              </a:rPr>
              <a:t>Tenacy</a:t>
            </a:r>
            <a:endParaRPr lang="en-US" sz="667" b="1" dirty="0">
              <a:solidFill>
                <a:prstClr val="white"/>
              </a:solidFill>
              <a:latin typeface="+mj-lt"/>
              <a:cs typeface="Brandon Grotesque Regular"/>
            </a:endParaRPr>
          </a:p>
        </p:txBody>
      </p:sp>
      <p:sp>
        <p:nvSpPr>
          <p:cNvPr id="68" name="Rectangle 67"/>
          <p:cNvSpPr/>
          <p:nvPr/>
        </p:nvSpPr>
        <p:spPr>
          <a:xfrm rot="16200000">
            <a:off x="6651087" y="2630249"/>
            <a:ext cx="382016" cy="745799"/>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scene3d>
              <a:camera prst="orthographicFront">
                <a:rot lat="0" lon="0" rev="16200000"/>
              </a:camera>
              <a:lightRig rig="threePt" dir="t"/>
            </a:scene3d>
          </a:bodyPr>
          <a:lstStyle/>
          <a:p>
            <a:pPr algn="ctr" defTabSz="609585"/>
            <a:r>
              <a:rPr lang="en-US" sz="667" b="1" dirty="0">
                <a:solidFill>
                  <a:prstClr val="white"/>
                </a:solidFill>
                <a:latin typeface="+mj-lt"/>
                <a:cs typeface="Brandon Grotesque Regular"/>
              </a:rPr>
              <a:t>Billing</a:t>
            </a:r>
          </a:p>
        </p:txBody>
      </p:sp>
      <p:sp>
        <p:nvSpPr>
          <p:cNvPr id="69" name="Rectangle 68"/>
          <p:cNvSpPr/>
          <p:nvPr/>
        </p:nvSpPr>
        <p:spPr>
          <a:xfrm rot="16200000">
            <a:off x="7436561" y="2630249"/>
            <a:ext cx="382016" cy="745799"/>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scene3d>
              <a:camera prst="orthographicFront">
                <a:rot lat="0" lon="0" rev="16200000"/>
              </a:camera>
              <a:lightRig rig="threePt" dir="t"/>
            </a:scene3d>
          </a:bodyPr>
          <a:lstStyle/>
          <a:p>
            <a:pPr algn="ctr" defTabSz="609585"/>
            <a:r>
              <a:rPr lang="en-US" sz="667" b="1" dirty="0">
                <a:solidFill>
                  <a:prstClr val="white"/>
                </a:solidFill>
                <a:latin typeface="+mj-lt"/>
                <a:cs typeface="Brandon Grotesque Regular"/>
              </a:rPr>
              <a:t>Metering</a:t>
            </a:r>
          </a:p>
        </p:txBody>
      </p:sp>
      <p:sp>
        <p:nvSpPr>
          <p:cNvPr id="70" name="Rectangle 69"/>
          <p:cNvSpPr/>
          <p:nvPr/>
        </p:nvSpPr>
        <p:spPr>
          <a:xfrm rot="16200000">
            <a:off x="5063903" y="2220189"/>
            <a:ext cx="382016" cy="745799"/>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scene3d>
              <a:camera prst="orthographicFront">
                <a:rot lat="0" lon="0" rev="16200000"/>
              </a:camera>
              <a:lightRig rig="threePt" dir="t"/>
            </a:scene3d>
          </a:bodyPr>
          <a:lstStyle/>
          <a:p>
            <a:pPr algn="ctr" defTabSz="609585"/>
            <a:r>
              <a:rPr lang="en-US" sz="667" b="1" dirty="0">
                <a:solidFill>
                  <a:prstClr val="white"/>
                </a:solidFill>
                <a:latin typeface="+mj-lt"/>
                <a:cs typeface="Brandon Grotesque Regular"/>
              </a:rPr>
              <a:t>Fault Detection</a:t>
            </a:r>
          </a:p>
        </p:txBody>
      </p:sp>
      <p:sp>
        <p:nvSpPr>
          <p:cNvPr id="71" name="Rectangle 70"/>
          <p:cNvSpPr/>
          <p:nvPr/>
        </p:nvSpPr>
        <p:spPr>
          <a:xfrm rot="16200000">
            <a:off x="5859689" y="2223505"/>
            <a:ext cx="382016" cy="745799"/>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scene3d>
              <a:camera prst="orthographicFront">
                <a:rot lat="0" lon="0" rev="16200000"/>
              </a:camera>
              <a:lightRig rig="threePt" dir="t"/>
            </a:scene3d>
          </a:bodyPr>
          <a:lstStyle/>
          <a:p>
            <a:pPr algn="ctr" defTabSz="609585"/>
            <a:r>
              <a:rPr lang="en-US" sz="667" b="1" dirty="0">
                <a:solidFill>
                  <a:prstClr val="white"/>
                </a:solidFill>
                <a:latin typeface="+mj-lt"/>
                <a:cs typeface="Brandon Grotesque Regular"/>
              </a:rPr>
              <a:t>Logging and Auditing</a:t>
            </a:r>
          </a:p>
        </p:txBody>
      </p:sp>
      <p:sp>
        <p:nvSpPr>
          <p:cNvPr id="72" name="Rectangle 71"/>
          <p:cNvSpPr/>
          <p:nvPr/>
        </p:nvSpPr>
        <p:spPr>
          <a:xfrm rot="16200000">
            <a:off x="6653264" y="2217410"/>
            <a:ext cx="382016" cy="745799"/>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scene3d>
              <a:camera prst="orthographicFront">
                <a:rot lat="0" lon="0" rev="16200000"/>
              </a:camera>
              <a:lightRig rig="threePt" dir="t"/>
            </a:scene3d>
          </a:bodyPr>
          <a:lstStyle/>
          <a:p>
            <a:pPr algn="ctr" defTabSz="609585"/>
            <a:r>
              <a:rPr lang="en-US" sz="667" b="1" dirty="0">
                <a:solidFill>
                  <a:prstClr val="white"/>
                </a:solidFill>
                <a:latin typeface="+mj-lt"/>
                <a:cs typeface="Brandon Grotesque Regular"/>
              </a:rPr>
              <a:t>RBAC</a:t>
            </a:r>
          </a:p>
        </p:txBody>
      </p:sp>
      <p:sp>
        <p:nvSpPr>
          <p:cNvPr id="73" name="Rectangle 72"/>
          <p:cNvSpPr/>
          <p:nvPr/>
        </p:nvSpPr>
        <p:spPr>
          <a:xfrm rot="16200000">
            <a:off x="7438739" y="2217410"/>
            <a:ext cx="382016" cy="745799"/>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scene3d>
              <a:camera prst="orthographicFront">
                <a:rot lat="0" lon="0" rev="16200000"/>
              </a:camera>
              <a:lightRig rig="threePt" dir="t"/>
            </a:scene3d>
          </a:bodyPr>
          <a:lstStyle/>
          <a:p>
            <a:pPr algn="ctr" defTabSz="609585"/>
            <a:r>
              <a:rPr lang="en-US" sz="667" b="1" dirty="0">
                <a:solidFill>
                  <a:prstClr val="white"/>
                </a:solidFill>
                <a:latin typeface="+mj-lt"/>
                <a:cs typeface="Brandon Grotesque Regular"/>
              </a:rPr>
              <a:t>Tenant </a:t>
            </a:r>
            <a:r>
              <a:rPr lang="en-US" sz="667" b="1" dirty="0" err="1">
                <a:solidFill>
                  <a:prstClr val="white"/>
                </a:solidFill>
                <a:latin typeface="+mj-lt"/>
                <a:cs typeface="Brandon Grotesque Regular"/>
              </a:rPr>
              <a:t>Mgmt</a:t>
            </a:r>
            <a:endParaRPr lang="en-US" sz="667" b="1" dirty="0">
              <a:solidFill>
                <a:prstClr val="white"/>
              </a:solidFill>
              <a:latin typeface="+mj-lt"/>
              <a:cs typeface="Brandon Grotesque Regular"/>
            </a:endParaRPr>
          </a:p>
        </p:txBody>
      </p:sp>
      <p:sp>
        <p:nvSpPr>
          <p:cNvPr id="74" name="Rectangle 73"/>
          <p:cNvSpPr/>
          <p:nvPr/>
        </p:nvSpPr>
        <p:spPr>
          <a:xfrm rot="16200000">
            <a:off x="8224213" y="2207823"/>
            <a:ext cx="382016" cy="745799"/>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scene3d>
              <a:camera prst="orthographicFront">
                <a:rot lat="0" lon="0" rev="16200000"/>
              </a:camera>
              <a:lightRig rig="threePt" dir="t"/>
            </a:scene3d>
          </a:bodyPr>
          <a:lstStyle/>
          <a:p>
            <a:pPr algn="ctr" defTabSz="609585"/>
            <a:r>
              <a:rPr lang="en-US" sz="667" b="1" dirty="0">
                <a:solidFill>
                  <a:prstClr val="white"/>
                </a:solidFill>
                <a:latin typeface="+mj-lt"/>
                <a:cs typeface="Brandon Grotesque Regular"/>
              </a:rPr>
              <a:t>ALM</a:t>
            </a:r>
          </a:p>
        </p:txBody>
      </p:sp>
      <p:sp>
        <p:nvSpPr>
          <p:cNvPr id="75" name="Rectangle 74"/>
          <p:cNvSpPr/>
          <p:nvPr/>
        </p:nvSpPr>
        <p:spPr>
          <a:xfrm rot="16200000">
            <a:off x="8225056" y="2633027"/>
            <a:ext cx="382016" cy="745799"/>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scene3d>
              <a:camera prst="orthographicFront">
                <a:rot lat="0" lon="0" rev="16200000"/>
              </a:camera>
              <a:lightRig rig="threePt" dir="t"/>
            </a:scene3d>
          </a:bodyPr>
          <a:lstStyle/>
          <a:p>
            <a:pPr algn="ctr" defTabSz="609585"/>
            <a:r>
              <a:rPr lang="en-US" sz="667" b="1" dirty="0">
                <a:solidFill>
                  <a:prstClr val="white"/>
                </a:solidFill>
                <a:latin typeface="+mj-lt"/>
                <a:cs typeface="Brandon Grotesque Regular"/>
              </a:rPr>
              <a:t>Policy Engine</a:t>
            </a:r>
          </a:p>
        </p:txBody>
      </p:sp>
      <p:sp>
        <p:nvSpPr>
          <p:cNvPr id="76" name="Rectangle 75"/>
          <p:cNvSpPr/>
          <p:nvPr/>
        </p:nvSpPr>
        <p:spPr>
          <a:xfrm>
            <a:off x="4848612" y="4119980"/>
            <a:ext cx="3993621" cy="215392"/>
          </a:xfrm>
          <a:prstGeom prst="rect">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067" dirty="0">
                <a:solidFill>
                  <a:prstClr val="white"/>
                </a:solidFill>
                <a:latin typeface="+mj-lt"/>
                <a:cs typeface="Brandon Grotesque Regular"/>
              </a:rPr>
              <a:t>Hybrid Cloud Placement Policy Engine</a:t>
            </a:r>
          </a:p>
        </p:txBody>
      </p:sp>
      <p:sp>
        <p:nvSpPr>
          <p:cNvPr id="77" name="Left Bracket 76"/>
          <p:cNvSpPr/>
          <p:nvPr/>
        </p:nvSpPr>
        <p:spPr>
          <a:xfrm rot="5400000">
            <a:off x="6635840" y="3306897"/>
            <a:ext cx="198395" cy="2467960"/>
          </a:xfrm>
          <a:prstGeom prst="leftBracket">
            <a:avLst/>
          </a:prstGeom>
          <a:ln>
            <a:headEnd type="triangle"/>
            <a:tailEnd type="triangle"/>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black"/>
              </a:solidFill>
              <a:latin typeface="+mj-lt"/>
            </a:endParaRPr>
          </a:p>
        </p:txBody>
      </p:sp>
      <p:cxnSp>
        <p:nvCxnSpPr>
          <p:cNvPr id="78" name="Straight Connector 77"/>
          <p:cNvCxnSpPr/>
          <p:nvPr/>
        </p:nvCxnSpPr>
        <p:spPr>
          <a:xfrm>
            <a:off x="6780589" y="3890894"/>
            <a:ext cx="0" cy="129444"/>
          </a:xfrm>
          <a:prstGeom prst="line">
            <a:avLst/>
          </a:prstGeom>
          <a:ln w="12700" cmpd="sng">
            <a:solidFill>
              <a:srgbClr val="FFFFFF"/>
            </a:solidFill>
            <a:headEnd type="none"/>
            <a:tailEnd type="none" w="med" len="sm"/>
          </a:ln>
          <a:effectLst/>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5164166" y="4723969"/>
            <a:ext cx="402557" cy="360808"/>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dirty="0">
              <a:solidFill>
                <a:prstClr val="white"/>
              </a:solidFill>
              <a:latin typeface="+mj-lt"/>
              <a:cs typeface="Brandon Grotesque Regular"/>
            </a:endParaRPr>
          </a:p>
        </p:txBody>
      </p:sp>
      <p:sp>
        <p:nvSpPr>
          <p:cNvPr id="80" name="L-Shape 79"/>
          <p:cNvSpPr>
            <a:spLocks noChangeAspect="1"/>
          </p:cNvSpPr>
          <p:nvPr/>
        </p:nvSpPr>
        <p:spPr>
          <a:xfrm rot="18900000">
            <a:off x="6745720" y="3989391"/>
            <a:ext cx="61891" cy="61892"/>
          </a:xfrm>
          <a:prstGeom prst="corner">
            <a:avLst>
              <a:gd name="adj1" fmla="val 0"/>
              <a:gd name="adj2" fmla="val 0"/>
            </a:avLst>
          </a:prstGeom>
          <a:solidFill>
            <a:srgbClr val="FFFFFF"/>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pic>
        <p:nvPicPr>
          <p:cNvPr id="81" name="Picture 8" descr="Z:\ppt\Microsoft Product Logos\White Logos\SQL Server_V.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9786" y="4772382"/>
            <a:ext cx="341573" cy="253348"/>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p:cNvSpPr/>
          <p:nvPr/>
        </p:nvSpPr>
        <p:spPr>
          <a:xfrm>
            <a:off x="4192944" y="4723969"/>
            <a:ext cx="402557" cy="360808"/>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dirty="0">
              <a:solidFill>
                <a:prstClr val="white"/>
              </a:solidFill>
              <a:latin typeface="+mj-lt"/>
              <a:cs typeface="Brandon Grotesque Regular"/>
            </a:endParaRPr>
          </a:p>
        </p:txBody>
      </p:sp>
      <p:sp>
        <p:nvSpPr>
          <p:cNvPr id="83" name="Rectangle 82"/>
          <p:cNvSpPr/>
          <p:nvPr/>
        </p:nvSpPr>
        <p:spPr>
          <a:xfrm>
            <a:off x="4678555" y="4720508"/>
            <a:ext cx="402557" cy="360808"/>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dirty="0">
              <a:solidFill>
                <a:prstClr val="white"/>
              </a:solidFill>
              <a:latin typeface="+mj-lt"/>
              <a:cs typeface="Brandon Grotesque Regular"/>
            </a:endParaRPr>
          </a:p>
        </p:txBody>
      </p:sp>
      <p:sp>
        <p:nvSpPr>
          <p:cNvPr id="84" name="Rectangle 83"/>
          <p:cNvSpPr/>
          <p:nvPr/>
        </p:nvSpPr>
        <p:spPr>
          <a:xfrm>
            <a:off x="6363079" y="4718652"/>
            <a:ext cx="402557" cy="360808"/>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dirty="0">
              <a:solidFill>
                <a:prstClr val="white"/>
              </a:solidFill>
              <a:latin typeface="+mj-lt"/>
              <a:cs typeface="Brandon Grotesque Regular"/>
            </a:endParaRPr>
          </a:p>
        </p:txBody>
      </p:sp>
      <p:sp>
        <p:nvSpPr>
          <p:cNvPr id="85" name="Rectangle 84"/>
          <p:cNvSpPr/>
          <p:nvPr/>
        </p:nvSpPr>
        <p:spPr>
          <a:xfrm>
            <a:off x="6841431" y="4721473"/>
            <a:ext cx="402557" cy="360808"/>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dirty="0">
              <a:solidFill>
                <a:prstClr val="white"/>
              </a:solidFill>
              <a:latin typeface="+mj-lt"/>
              <a:cs typeface="Brandon Grotesque Regular"/>
            </a:endParaRPr>
          </a:p>
        </p:txBody>
      </p:sp>
      <p:sp>
        <p:nvSpPr>
          <p:cNvPr id="86" name="Rectangle 85"/>
          <p:cNvSpPr/>
          <p:nvPr/>
        </p:nvSpPr>
        <p:spPr>
          <a:xfrm>
            <a:off x="7901450" y="4728565"/>
            <a:ext cx="402557" cy="360808"/>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dirty="0">
              <a:solidFill>
                <a:prstClr val="white"/>
              </a:solidFill>
              <a:latin typeface="+mj-lt"/>
              <a:cs typeface="Brandon Grotesque Regular"/>
            </a:endParaRPr>
          </a:p>
        </p:txBody>
      </p:sp>
      <p:sp>
        <p:nvSpPr>
          <p:cNvPr id="87" name="Rectangle 86"/>
          <p:cNvSpPr/>
          <p:nvPr/>
        </p:nvSpPr>
        <p:spPr>
          <a:xfrm>
            <a:off x="8398451" y="4721771"/>
            <a:ext cx="402557" cy="360808"/>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dirty="0">
              <a:solidFill>
                <a:prstClr val="white"/>
              </a:solidFill>
              <a:latin typeface="+mj-lt"/>
              <a:cs typeface="Brandon Grotesque Regular"/>
            </a:endParaRPr>
          </a:p>
        </p:txBody>
      </p:sp>
      <p:pic>
        <p:nvPicPr>
          <p:cNvPr id="88" name="Picture 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2235" y="4827842"/>
            <a:ext cx="385383" cy="14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4848" y="4798562"/>
            <a:ext cx="307824" cy="204701"/>
          </a:xfrm>
          <a:prstGeom prst="rect">
            <a:avLst/>
          </a:prstGeom>
        </p:spPr>
      </p:pic>
      <p:pic>
        <p:nvPicPr>
          <p:cNvPr id="90" name="Picture 8" descr="http://www.v7n.com/forums/avatars/avatar166876_4.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9827" y="4754090"/>
            <a:ext cx="300567" cy="30056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maventeqsystems.com/web/images/logos/oracleTransparen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33173" y="4806278"/>
            <a:ext cx="279400" cy="209551"/>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descr="http://mcakins.files.wordpress.com/2013/10/visual-studio-2013-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4171" y="3558931"/>
            <a:ext cx="499669" cy="287471"/>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
        <p:nvSpPr>
          <p:cNvPr id="93" name="Rectangle 92"/>
          <p:cNvSpPr/>
          <p:nvPr/>
        </p:nvSpPr>
        <p:spPr>
          <a:xfrm>
            <a:off x="4890194" y="2087018"/>
            <a:ext cx="402557" cy="290020"/>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dirty="0">
              <a:solidFill>
                <a:prstClr val="white"/>
              </a:solidFill>
              <a:latin typeface="+mj-lt"/>
              <a:cs typeface="Brandon Grotesque Regular"/>
            </a:endParaRPr>
          </a:p>
        </p:txBody>
      </p:sp>
      <p:sp>
        <p:nvSpPr>
          <p:cNvPr id="94" name="Rectangle 93"/>
          <p:cNvSpPr/>
          <p:nvPr/>
        </p:nvSpPr>
        <p:spPr>
          <a:xfrm>
            <a:off x="5331212" y="2083005"/>
            <a:ext cx="402557" cy="290020"/>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dirty="0">
              <a:solidFill>
                <a:prstClr val="white"/>
              </a:solidFill>
              <a:latin typeface="+mj-lt"/>
              <a:cs typeface="Brandon Grotesque Regular"/>
            </a:endParaRPr>
          </a:p>
        </p:txBody>
      </p:sp>
      <p:sp>
        <p:nvSpPr>
          <p:cNvPr id="95" name="Rectangle 94"/>
          <p:cNvSpPr/>
          <p:nvPr/>
        </p:nvSpPr>
        <p:spPr>
          <a:xfrm>
            <a:off x="6512338" y="2078886"/>
            <a:ext cx="402557" cy="290020"/>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dirty="0">
              <a:solidFill>
                <a:prstClr val="white"/>
              </a:solidFill>
              <a:latin typeface="+mj-lt"/>
              <a:cs typeface="Brandon Grotesque Regular"/>
            </a:endParaRPr>
          </a:p>
        </p:txBody>
      </p:sp>
      <p:sp>
        <p:nvSpPr>
          <p:cNvPr id="96" name="Rectangle 95"/>
          <p:cNvSpPr/>
          <p:nvPr/>
        </p:nvSpPr>
        <p:spPr>
          <a:xfrm>
            <a:off x="7896574" y="2075829"/>
            <a:ext cx="402557" cy="290020"/>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dirty="0">
              <a:solidFill>
                <a:prstClr val="white"/>
              </a:solidFill>
              <a:latin typeface="+mj-lt"/>
              <a:cs typeface="Brandon Grotesque Regular"/>
            </a:endParaRPr>
          </a:p>
        </p:txBody>
      </p:sp>
      <p:sp>
        <p:nvSpPr>
          <p:cNvPr id="97" name="Rectangle 96"/>
          <p:cNvSpPr/>
          <p:nvPr/>
        </p:nvSpPr>
        <p:spPr>
          <a:xfrm>
            <a:off x="8371595" y="2073222"/>
            <a:ext cx="402557" cy="290020"/>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dirty="0">
              <a:solidFill>
                <a:prstClr val="white"/>
              </a:solidFill>
              <a:latin typeface="+mj-lt"/>
              <a:cs typeface="Brandon Grotesque Regular"/>
            </a:endParaRPr>
          </a:p>
        </p:txBody>
      </p:sp>
      <p:sp>
        <p:nvSpPr>
          <p:cNvPr id="98" name="Rectangle 97"/>
          <p:cNvSpPr/>
          <p:nvPr/>
        </p:nvSpPr>
        <p:spPr>
          <a:xfrm>
            <a:off x="6961495" y="2083005"/>
            <a:ext cx="402557" cy="290020"/>
          </a:xfrm>
          <a:prstGeom prst="rect">
            <a:avLst/>
          </a:prstGeom>
          <a:solidFill>
            <a:srgbClr val="2FA5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dirty="0">
              <a:solidFill>
                <a:prstClr val="white"/>
              </a:solidFill>
              <a:latin typeface="+mj-lt"/>
              <a:cs typeface="Brandon Grotesque Regular"/>
            </a:endParaRPr>
          </a:p>
        </p:txBody>
      </p:sp>
      <p:sp>
        <p:nvSpPr>
          <p:cNvPr id="99" name="Rectangle 98"/>
          <p:cNvSpPr/>
          <p:nvPr/>
        </p:nvSpPr>
        <p:spPr>
          <a:xfrm>
            <a:off x="5989963" y="2204676"/>
            <a:ext cx="60959" cy="725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endParaRPr lang="en-US" sz="667">
              <a:solidFill>
                <a:prstClr val="white"/>
              </a:solidFill>
              <a:latin typeface="+mj-lt"/>
            </a:endParaRPr>
          </a:p>
        </p:txBody>
      </p:sp>
      <p:sp>
        <p:nvSpPr>
          <p:cNvPr id="100" name="Rectangle 99"/>
          <p:cNvSpPr/>
          <p:nvPr/>
        </p:nvSpPr>
        <p:spPr>
          <a:xfrm>
            <a:off x="6111260" y="2204676"/>
            <a:ext cx="63144" cy="725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endParaRPr lang="en-US" sz="667">
              <a:solidFill>
                <a:prstClr val="white"/>
              </a:solidFill>
              <a:latin typeface="+mj-lt"/>
            </a:endParaRPr>
          </a:p>
        </p:txBody>
      </p:sp>
      <p:sp>
        <p:nvSpPr>
          <p:cNvPr id="101" name="Rectangle 100"/>
          <p:cNvSpPr/>
          <p:nvPr/>
        </p:nvSpPr>
        <p:spPr>
          <a:xfrm>
            <a:off x="6228644" y="2204676"/>
            <a:ext cx="63144" cy="725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endParaRPr lang="en-US" sz="667">
              <a:solidFill>
                <a:prstClr val="white"/>
              </a:solidFill>
              <a:latin typeface="+mj-lt"/>
            </a:endParaRPr>
          </a:p>
        </p:txBody>
      </p:sp>
      <p:sp>
        <p:nvSpPr>
          <p:cNvPr id="102" name="Rectangle 101"/>
          <p:cNvSpPr/>
          <p:nvPr/>
        </p:nvSpPr>
        <p:spPr>
          <a:xfrm>
            <a:off x="7467510" y="2215229"/>
            <a:ext cx="60959" cy="725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endParaRPr lang="en-US" sz="667">
              <a:solidFill>
                <a:prstClr val="white"/>
              </a:solidFill>
              <a:latin typeface="+mj-lt"/>
            </a:endParaRPr>
          </a:p>
        </p:txBody>
      </p:sp>
      <p:sp>
        <p:nvSpPr>
          <p:cNvPr id="103" name="Rectangle 102"/>
          <p:cNvSpPr/>
          <p:nvPr/>
        </p:nvSpPr>
        <p:spPr>
          <a:xfrm>
            <a:off x="7588807" y="2215229"/>
            <a:ext cx="63144" cy="725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endParaRPr lang="en-US" sz="667">
              <a:solidFill>
                <a:prstClr val="white"/>
              </a:solidFill>
              <a:latin typeface="+mj-lt"/>
            </a:endParaRPr>
          </a:p>
        </p:txBody>
      </p:sp>
      <p:sp>
        <p:nvSpPr>
          <p:cNvPr id="104" name="Rectangle 103"/>
          <p:cNvSpPr/>
          <p:nvPr/>
        </p:nvSpPr>
        <p:spPr>
          <a:xfrm>
            <a:off x="7706191" y="2215229"/>
            <a:ext cx="63144" cy="725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09585"/>
            <a:endParaRPr lang="en-US" sz="667">
              <a:solidFill>
                <a:prstClr val="white"/>
              </a:solidFill>
              <a:latin typeface="+mj-lt"/>
            </a:endParaRPr>
          </a:p>
        </p:txBody>
      </p:sp>
      <p:pic>
        <p:nvPicPr>
          <p:cNvPr id="105" name="Picture 20" descr="http://www.intellias.com/images/stories/icons/ms_dotnet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79223" y="2092685"/>
            <a:ext cx="267743" cy="26774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0" descr="http://www.intellias.com/images/stories/icons/ms_dotnet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74839" y="2095499"/>
            <a:ext cx="267743" cy="26774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0" descr="http://www.intellias.com/images/stories/icons/ms_dotnet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94129" y="2103393"/>
            <a:ext cx="267743" cy="26774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9" descr="Z:\ppt\Microsoft Product Logos\White Logos\WinAzure_v_rgb_r.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7345" t="8309" r="36726" b="25975"/>
          <a:stretch/>
        </p:blipFill>
        <p:spPr bwMode="auto">
          <a:xfrm>
            <a:off x="4745488" y="4774102"/>
            <a:ext cx="268691" cy="212692"/>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4" descr="http://www.eapps.com/images/jboss-hostin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82274" y="4798562"/>
            <a:ext cx="325641" cy="19050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30" descr="http://wurfl.sourceforge.net/img/java.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0085" y="2073221"/>
            <a:ext cx="407407" cy="305555"/>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30" descr="http://wurfl.sourceforge.net/img/java.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14801" y="2069463"/>
            <a:ext cx="407407" cy="305555"/>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0" descr="http://wurfl.sourceforge.net/img/java.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66746" y="2079584"/>
            <a:ext cx="407407" cy="305555"/>
          </a:xfrm>
          <a:prstGeom prst="rect">
            <a:avLst/>
          </a:prstGeom>
          <a:noFill/>
          <a:extLst>
            <a:ext uri="{909E8E84-426E-40DD-AFC4-6F175D3DCCD1}">
              <a14:hiddenFill xmlns:a14="http://schemas.microsoft.com/office/drawing/2010/main">
                <a:solidFill>
                  <a:srgbClr val="FFFFFF"/>
                </a:solidFill>
              </a14:hiddenFill>
            </a:ext>
          </a:extLst>
        </p:spPr>
      </p:pic>
      <p:sp>
        <p:nvSpPr>
          <p:cNvPr id="113" name="Left-Right Arrow 112"/>
          <p:cNvSpPr/>
          <p:nvPr/>
        </p:nvSpPr>
        <p:spPr>
          <a:xfrm>
            <a:off x="3917194" y="1744405"/>
            <a:ext cx="881812" cy="355427"/>
          </a:xfrm>
          <a:prstGeom prst="leftRightArrow">
            <a:avLst/>
          </a:prstGeom>
          <a:solidFill>
            <a:srgbClr val="1F7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067" dirty="0">
              <a:solidFill>
                <a:prstClr val="white"/>
              </a:solidFill>
              <a:latin typeface="+mj-lt"/>
              <a:cs typeface="Brandon Grotesque Regular"/>
            </a:endParaRPr>
          </a:p>
        </p:txBody>
      </p:sp>
      <p:sp>
        <p:nvSpPr>
          <p:cNvPr id="114" name="TextBox 113"/>
          <p:cNvSpPr txBox="1"/>
          <p:nvPr/>
        </p:nvSpPr>
        <p:spPr>
          <a:xfrm>
            <a:off x="3905540" y="1536176"/>
            <a:ext cx="905117" cy="256545"/>
          </a:xfrm>
          <a:prstGeom prst="rect">
            <a:avLst/>
          </a:prstGeom>
          <a:noFill/>
        </p:spPr>
        <p:txBody>
          <a:bodyPr wrap="square" rtlCol="0">
            <a:spAutoFit/>
          </a:bodyPr>
          <a:lstStyle/>
          <a:p>
            <a:pPr defTabSz="609585"/>
            <a:r>
              <a:rPr lang="en-US" sz="1067" dirty="0">
                <a:solidFill>
                  <a:prstClr val="white"/>
                </a:solidFill>
                <a:latin typeface="+mj-lt"/>
              </a:rPr>
              <a:t>Federation</a:t>
            </a:r>
          </a:p>
        </p:txBody>
      </p:sp>
      <p:sp>
        <p:nvSpPr>
          <p:cNvPr id="115" name="Rectangle 114"/>
          <p:cNvSpPr/>
          <p:nvPr/>
        </p:nvSpPr>
        <p:spPr>
          <a:xfrm>
            <a:off x="2895422" y="1500464"/>
            <a:ext cx="987041" cy="1031307"/>
          </a:xfrm>
          <a:prstGeom prst="rect">
            <a:avLst/>
          </a:prstGeom>
          <a:solidFill>
            <a:schemeClr val="tx1"/>
          </a:solidFill>
          <a:ln w="19050" cmpd="sng">
            <a:solidFill>
              <a:srgbClr val="2FA59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mj-lt"/>
            </a:endParaRPr>
          </a:p>
        </p:txBody>
      </p:sp>
      <p:pic>
        <p:nvPicPr>
          <p:cNvPr id="116" name="Picture 34" descr="http://acme.medialiveinternational.com/logos/ping-identity.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4030" y="1599053"/>
            <a:ext cx="556951" cy="269041"/>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36" descr="http://cdn.siteminder.de/wp-content/themes/sitmin2/images/siteminder-logo.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38299" y="1965177"/>
            <a:ext cx="706967" cy="117828"/>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38" descr="http://enowsoftware.com/assets/images/active-directory-logo.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76825" y="2223527"/>
            <a:ext cx="825551" cy="22464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2" descr="http://www.nobel-solutions.com/wp-content/uploads/2012/07/new_eclipse_logo.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363320" y="3569945"/>
            <a:ext cx="604445" cy="171260"/>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
        <p:nvSpPr>
          <p:cNvPr id="120" name="Rectangle 119"/>
          <p:cNvSpPr/>
          <p:nvPr/>
        </p:nvSpPr>
        <p:spPr>
          <a:xfrm>
            <a:off x="304800" y="1393258"/>
            <a:ext cx="2336800" cy="1054909"/>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585"/>
            <a:endParaRPr lang="en-US" sz="2400">
              <a:solidFill>
                <a:prstClr val="white"/>
              </a:solidFill>
              <a:latin typeface="+mj-lt"/>
            </a:endParaRPr>
          </a:p>
        </p:txBody>
      </p:sp>
      <p:pic>
        <p:nvPicPr>
          <p:cNvPr id="121" name="Picture 44" descr="http://cloudtimes.org/wp-content/uploads/2011/05/mongo-db-logo.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16200000">
            <a:off x="1448001" y="3732342"/>
            <a:ext cx="906932" cy="302311"/>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46" descr="http://blog.trifork.com/wp-content/uploads/2013/12/hadoop-logo.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6200000">
            <a:off x="1884664" y="3575672"/>
            <a:ext cx="1708355" cy="672685"/>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8" descr="http://windowsitpro.com/site-files/windowsitpro.com/files/uploads/2013/11/netapp_logo.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rot="16200000">
            <a:off x="3050935" y="3682162"/>
            <a:ext cx="1027864" cy="373077"/>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5384091" y="5312952"/>
            <a:ext cx="480161" cy="37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TextBox 12"/>
          <p:cNvSpPr txBox="1">
            <a:spLocks noChangeArrowheads="1"/>
          </p:cNvSpPr>
          <p:nvPr/>
        </p:nvSpPr>
        <p:spPr bwMode="auto">
          <a:xfrm>
            <a:off x="5951861" y="5330945"/>
            <a:ext cx="18951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r>
              <a:rPr lang="en-US" altLang="en-US" dirty="0">
                <a:solidFill>
                  <a:srgbClr val="00B0F0"/>
                </a:solidFill>
                <a:latin typeface="+mj-lt"/>
              </a:rPr>
              <a:t>Windows Azure</a:t>
            </a:r>
          </a:p>
        </p:txBody>
      </p:sp>
    </p:spTree>
    <p:extLst>
      <p:ext uri="{BB962C8B-B14F-4D97-AF65-F5344CB8AC3E}">
        <p14:creationId xmlns:p14="http://schemas.microsoft.com/office/powerpoint/2010/main" val="282793606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Apprenda/Azure Solution Benefits</a:t>
            </a:r>
            <a:endParaRPr lang="en-US" dirty="0"/>
          </a:p>
        </p:txBody>
      </p:sp>
      <p:sp>
        <p:nvSpPr>
          <p:cNvPr id="3" name="Rectangle 2"/>
          <p:cNvSpPr/>
          <p:nvPr/>
        </p:nvSpPr>
        <p:spPr>
          <a:xfrm>
            <a:off x="609601" y="1417038"/>
            <a:ext cx="2136504" cy="20908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7536" rtlCol="0" anchor="b"/>
          <a:lstStyle/>
          <a:p>
            <a:pPr algn="ctr"/>
            <a:r>
              <a:rPr lang="en-US" sz="2667" b="1" dirty="0">
                <a:latin typeface="+mj-lt"/>
                <a:ea typeface="Segoe UI" panose="020B0502040204020203" pitchFamily="34" charset="0"/>
                <a:cs typeface="Segoe UI" panose="020B0502040204020203" pitchFamily="34" charset="0"/>
              </a:rPr>
              <a:t>Agility </a:t>
            </a:r>
          </a:p>
        </p:txBody>
      </p:sp>
      <p:sp>
        <p:nvSpPr>
          <p:cNvPr id="4" name="Rectangle 3"/>
          <p:cNvSpPr/>
          <p:nvPr/>
        </p:nvSpPr>
        <p:spPr>
          <a:xfrm>
            <a:off x="2818675" y="1417039"/>
            <a:ext cx="2136504" cy="2090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7536" rtlCol="0" anchor="b"/>
          <a:lstStyle/>
          <a:p>
            <a:pPr algn="ctr">
              <a:spcBef>
                <a:spcPts val="400"/>
              </a:spcBef>
            </a:pPr>
            <a:r>
              <a:rPr lang="en-US" sz="2667" b="1" dirty="0">
                <a:latin typeface="+mj-lt"/>
                <a:ea typeface="Segoe UI" panose="020B0502040204020203" pitchFamily="34" charset="0"/>
                <a:cs typeface="Segoe UI" panose="020B0502040204020203" pitchFamily="34" charset="0"/>
              </a:rPr>
              <a:t>Developer productivity</a:t>
            </a:r>
          </a:p>
        </p:txBody>
      </p:sp>
      <p:sp>
        <p:nvSpPr>
          <p:cNvPr id="5" name="Rectangle 4"/>
          <p:cNvSpPr/>
          <p:nvPr/>
        </p:nvSpPr>
        <p:spPr>
          <a:xfrm>
            <a:off x="5027749" y="1417039"/>
            <a:ext cx="2136504" cy="20908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7536" rtlCol="0" anchor="b"/>
          <a:lstStyle/>
          <a:p>
            <a:pPr algn="ctr"/>
            <a:r>
              <a:rPr lang="en-US" sz="2667" b="1" dirty="0">
                <a:latin typeface="+mj-lt"/>
                <a:ea typeface="Segoe UI" panose="020B0502040204020203" pitchFamily="34" charset="0"/>
                <a:cs typeface="Segoe UI" panose="020B0502040204020203" pitchFamily="34" charset="0"/>
              </a:rPr>
              <a:t>Infrastructure efficiency</a:t>
            </a:r>
          </a:p>
        </p:txBody>
      </p:sp>
      <p:sp>
        <p:nvSpPr>
          <p:cNvPr id="6" name="Rectangle 5"/>
          <p:cNvSpPr/>
          <p:nvPr/>
        </p:nvSpPr>
        <p:spPr>
          <a:xfrm>
            <a:off x="7236823" y="1417039"/>
            <a:ext cx="2136504" cy="209082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7536" rtlCol="0" anchor="b"/>
          <a:lstStyle/>
          <a:p>
            <a:pPr algn="ctr"/>
            <a:r>
              <a:rPr lang="en-US" sz="2667" b="1" dirty="0">
                <a:latin typeface="+mj-lt"/>
                <a:ea typeface="Segoe UI" panose="020B0502040204020203" pitchFamily="34" charset="0"/>
                <a:cs typeface="Segoe UI" panose="020B0502040204020203" pitchFamily="34" charset="0"/>
              </a:rPr>
              <a:t>Operations overhead</a:t>
            </a:r>
          </a:p>
        </p:txBody>
      </p:sp>
      <p:sp>
        <p:nvSpPr>
          <p:cNvPr id="7" name="Rectangle 6"/>
          <p:cNvSpPr/>
          <p:nvPr/>
        </p:nvSpPr>
        <p:spPr>
          <a:xfrm>
            <a:off x="9445897" y="1417039"/>
            <a:ext cx="2136504" cy="2090827"/>
          </a:xfrm>
          <a:prstGeom prst="rect">
            <a:avLst/>
          </a:prstGeom>
          <a:solidFill>
            <a:srgbClr val="846C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7536" rtlCol="0" anchor="b"/>
          <a:lstStyle/>
          <a:p>
            <a:pPr algn="ctr"/>
            <a:r>
              <a:rPr lang="en-US" sz="2667" b="1" dirty="0">
                <a:latin typeface="+mj-lt"/>
                <a:ea typeface="Segoe UI" panose="020B0502040204020203" pitchFamily="34" charset="0"/>
                <a:cs typeface="Segoe UI" panose="020B0502040204020203" pitchFamily="34" charset="0"/>
              </a:rPr>
              <a:t>Complexity</a:t>
            </a:r>
          </a:p>
        </p:txBody>
      </p:sp>
      <p:sp>
        <p:nvSpPr>
          <p:cNvPr id="8" name="Rectangle 7"/>
          <p:cNvSpPr/>
          <p:nvPr/>
        </p:nvSpPr>
        <p:spPr>
          <a:xfrm>
            <a:off x="609601" y="3576848"/>
            <a:ext cx="2136504" cy="25445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t"/>
          <a:lstStyle/>
          <a:p>
            <a:pPr>
              <a:lnSpc>
                <a:spcPct val="95000"/>
              </a:lnSpc>
              <a:spcAft>
                <a:spcPts val="1600"/>
              </a:spcAft>
            </a:pPr>
            <a:r>
              <a:rPr lang="en-US" sz="1733" b="1" dirty="0">
                <a:solidFill>
                  <a:schemeClr val="tx1"/>
                </a:solidFill>
                <a:latin typeface="+mj-lt"/>
                <a:ea typeface="Segoe UI" panose="020B0502040204020203" pitchFamily="34" charset="0"/>
                <a:cs typeface="Segoe UI" panose="020B0502040204020203" pitchFamily="34" charset="0"/>
              </a:rPr>
              <a:t>2,000x faster!</a:t>
            </a:r>
          </a:p>
          <a:p>
            <a:pPr>
              <a:lnSpc>
                <a:spcPct val="95000"/>
              </a:lnSpc>
              <a:spcAft>
                <a:spcPts val="1600"/>
              </a:spcAft>
            </a:pPr>
            <a:r>
              <a:rPr lang="en-US" sz="1733" i="1" dirty="0">
                <a:solidFill>
                  <a:schemeClr val="tx1"/>
                </a:solidFill>
                <a:latin typeface="+mj-lt"/>
                <a:ea typeface="Segoe UI" panose="020B0502040204020203" pitchFamily="34" charset="0"/>
                <a:cs typeface="Segoe UI" panose="020B0502040204020203" pitchFamily="34" charset="0"/>
              </a:rPr>
              <a:t>Deploy apps in minutes, not months and seamlessly move between private/public infrastructure</a:t>
            </a:r>
          </a:p>
        </p:txBody>
      </p:sp>
      <p:sp>
        <p:nvSpPr>
          <p:cNvPr id="9" name="Rectangle 8"/>
          <p:cNvSpPr/>
          <p:nvPr/>
        </p:nvSpPr>
        <p:spPr>
          <a:xfrm>
            <a:off x="2818675" y="3576848"/>
            <a:ext cx="2136504" cy="25445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t"/>
          <a:lstStyle/>
          <a:p>
            <a:pPr>
              <a:lnSpc>
                <a:spcPct val="95000"/>
              </a:lnSpc>
              <a:spcAft>
                <a:spcPts val="1600"/>
              </a:spcAft>
            </a:pPr>
            <a:r>
              <a:rPr lang="en-US" sz="1733" b="1" dirty="0">
                <a:latin typeface="+mj-lt"/>
                <a:ea typeface="Segoe UI" panose="020B0502040204020203" pitchFamily="34" charset="0"/>
                <a:cs typeface="Segoe UI" panose="020B0502040204020203" pitchFamily="34" charset="0"/>
              </a:rPr>
              <a:t>Eliminate 20+% of developer tasks</a:t>
            </a:r>
          </a:p>
          <a:p>
            <a:pPr>
              <a:lnSpc>
                <a:spcPct val="95000"/>
              </a:lnSpc>
              <a:spcAft>
                <a:spcPts val="1600"/>
              </a:spcAft>
            </a:pPr>
            <a:r>
              <a:rPr lang="en-US" sz="1733" i="1" dirty="0">
                <a:solidFill>
                  <a:schemeClr val="tx1"/>
                </a:solidFill>
                <a:latin typeface="+mj-lt"/>
                <a:ea typeface="Segoe UI" panose="020B0502040204020203" pitchFamily="34" charset="0"/>
                <a:cs typeface="Segoe UI" panose="020B0502040204020203" pitchFamily="34" charset="0"/>
              </a:rPr>
              <a:t>Apprenda simplifies “cloud enabling” application architectures and simplifies onboarding existing applications</a:t>
            </a:r>
          </a:p>
        </p:txBody>
      </p:sp>
      <p:sp>
        <p:nvSpPr>
          <p:cNvPr id="10" name="Rectangle 9"/>
          <p:cNvSpPr/>
          <p:nvPr/>
        </p:nvSpPr>
        <p:spPr>
          <a:xfrm>
            <a:off x="5027749" y="3576848"/>
            <a:ext cx="2136504" cy="25445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t"/>
          <a:lstStyle/>
          <a:p>
            <a:pPr>
              <a:lnSpc>
                <a:spcPct val="95000"/>
              </a:lnSpc>
              <a:spcAft>
                <a:spcPts val="1600"/>
              </a:spcAft>
            </a:pPr>
            <a:r>
              <a:rPr lang="en-US" sz="1733" b="1" dirty="0">
                <a:latin typeface="+mj-lt"/>
                <a:ea typeface="Segoe UI" panose="020B0502040204020203" pitchFamily="34" charset="0"/>
                <a:cs typeface="Segoe UI" panose="020B0502040204020203" pitchFamily="34" charset="0"/>
              </a:rPr>
              <a:t>Save 50% on operating costs, realize a 5x-10x boost in utilization</a:t>
            </a:r>
          </a:p>
          <a:p>
            <a:pPr>
              <a:lnSpc>
                <a:spcPct val="95000"/>
              </a:lnSpc>
              <a:spcAft>
                <a:spcPts val="1600"/>
              </a:spcAft>
            </a:pPr>
            <a:r>
              <a:rPr lang="en-US" sz="1733" i="1" dirty="0">
                <a:solidFill>
                  <a:schemeClr val="tx1"/>
                </a:solidFill>
                <a:latin typeface="+mj-lt"/>
                <a:ea typeface="Segoe UI" panose="020B0502040204020203" pitchFamily="34" charset="0"/>
                <a:cs typeface="Segoe UI" panose="020B0502040204020203" pitchFamily="34" charset="0"/>
              </a:rPr>
              <a:t>Run your datacenter like a world class cloud provider</a:t>
            </a:r>
          </a:p>
        </p:txBody>
      </p:sp>
      <p:sp>
        <p:nvSpPr>
          <p:cNvPr id="11" name="Rectangle 10"/>
          <p:cNvSpPr/>
          <p:nvPr/>
        </p:nvSpPr>
        <p:spPr>
          <a:xfrm>
            <a:off x="7236823" y="3576848"/>
            <a:ext cx="2136504" cy="25445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t"/>
          <a:lstStyle/>
          <a:p>
            <a:pPr>
              <a:lnSpc>
                <a:spcPct val="95000"/>
              </a:lnSpc>
              <a:spcAft>
                <a:spcPts val="1600"/>
              </a:spcAft>
            </a:pPr>
            <a:r>
              <a:rPr lang="en-US" sz="1733" b="1" dirty="0">
                <a:latin typeface="+mj-lt"/>
                <a:ea typeface="Segoe UI" panose="020B0502040204020203" pitchFamily="34" charset="0"/>
                <a:cs typeface="Segoe UI" panose="020B0502040204020203" pitchFamily="34" charset="0"/>
              </a:rPr>
              <a:t>Up to 90% reduction in costs associated with application deployment, updates, and maintenance</a:t>
            </a:r>
          </a:p>
          <a:p>
            <a:pPr>
              <a:lnSpc>
                <a:spcPct val="95000"/>
              </a:lnSpc>
              <a:spcAft>
                <a:spcPts val="1600"/>
              </a:spcAft>
            </a:pPr>
            <a:r>
              <a:rPr lang="en-US" sz="1733" i="1" dirty="0">
                <a:solidFill>
                  <a:schemeClr val="tx1"/>
                </a:solidFill>
                <a:latin typeface="+mj-lt"/>
                <a:ea typeface="Segoe UI" panose="020B0502040204020203" pitchFamily="34" charset="0"/>
                <a:cs typeface="Segoe UI" panose="020B0502040204020203" pitchFamily="34" charset="0"/>
              </a:rPr>
              <a:t>Simplify and standardize</a:t>
            </a:r>
          </a:p>
        </p:txBody>
      </p:sp>
      <p:sp>
        <p:nvSpPr>
          <p:cNvPr id="12" name="Rectangle 11"/>
          <p:cNvSpPr/>
          <p:nvPr/>
        </p:nvSpPr>
        <p:spPr>
          <a:xfrm>
            <a:off x="9445897" y="3576848"/>
            <a:ext cx="2136504" cy="2544552"/>
          </a:xfrm>
          <a:prstGeom prst="rect">
            <a:avLst/>
          </a:prstGeom>
          <a:solidFill>
            <a:srgbClr val="846C4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t"/>
          <a:lstStyle/>
          <a:p>
            <a:pPr>
              <a:lnSpc>
                <a:spcPct val="95000"/>
              </a:lnSpc>
              <a:spcAft>
                <a:spcPts val="1600"/>
              </a:spcAft>
            </a:pPr>
            <a:r>
              <a:rPr lang="en-US" sz="1733" b="1" dirty="0">
                <a:latin typeface="+mj-lt"/>
                <a:ea typeface="Segoe UI" panose="020B0502040204020203" pitchFamily="34" charset="0"/>
                <a:cs typeface="Segoe UI" panose="020B0502040204020203" pitchFamily="34" charset="0"/>
              </a:rPr>
              <a:t>Reduce VM and OS sprawl (cut licensing costs by 50%+), standardize architecture patterns</a:t>
            </a:r>
          </a:p>
          <a:p>
            <a:pPr>
              <a:lnSpc>
                <a:spcPct val="95000"/>
              </a:lnSpc>
              <a:spcAft>
                <a:spcPts val="1600"/>
              </a:spcAft>
            </a:pPr>
            <a:r>
              <a:rPr lang="en-US" sz="1733" i="1" dirty="0">
                <a:solidFill>
                  <a:schemeClr val="tx1"/>
                </a:solidFill>
                <a:latin typeface="+mj-lt"/>
                <a:ea typeface="Segoe UI" panose="020B0502040204020203" pitchFamily="34" charset="0"/>
                <a:cs typeface="Segoe UI" panose="020B0502040204020203" pitchFamily="34" charset="0"/>
              </a:rPr>
              <a:t>Move beyond server virtualization</a:t>
            </a:r>
          </a:p>
        </p:txBody>
      </p:sp>
      <p:sp>
        <p:nvSpPr>
          <p:cNvPr id="25" name="Slide Number Placeholder 4"/>
          <p:cNvSpPr txBox="1">
            <a:spLocks/>
          </p:cNvSpPr>
          <p:nvPr/>
        </p:nvSpPr>
        <p:spPr>
          <a:xfrm>
            <a:off x="5181600" y="6356352"/>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435E7C"/>
                </a:solidFill>
                <a:latin typeface="+mj-lt"/>
                <a:cs typeface="Brandon Grotesque Regular"/>
              </a:rPr>
              <a:t>11</a:t>
            </a:r>
          </a:p>
        </p:txBody>
      </p:sp>
      <p:sp>
        <p:nvSpPr>
          <p:cNvPr id="26" name="Freeform 25"/>
          <p:cNvSpPr>
            <a:spLocks noEditPoints="1"/>
          </p:cNvSpPr>
          <p:nvPr/>
        </p:nvSpPr>
        <p:spPr bwMode="black">
          <a:xfrm>
            <a:off x="1308055" y="1814929"/>
            <a:ext cx="762000" cy="838200"/>
          </a:xfrm>
          <a:custGeom>
            <a:avLst/>
            <a:gdLst>
              <a:gd name="T0" fmla="*/ 29 w 70"/>
              <a:gd name="T1" fmla="*/ 9 h 78"/>
              <a:gd name="T2" fmla="*/ 9 w 70"/>
              <a:gd name="T3" fmla="*/ 6 h 78"/>
              <a:gd name="T4" fmla="*/ 5 w 70"/>
              <a:gd name="T5" fmla="*/ 26 h 78"/>
              <a:gd name="T6" fmla="*/ 29 w 70"/>
              <a:gd name="T7" fmla="*/ 9 h 78"/>
              <a:gd name="T8" fmla="*/ 50 w 70"/>
              <a:gd name="T9" fmla="*/ 49 h 78"/>
              <a:gd name="T10" fmla="*/ 54 w 70"/>
              <a:gd name="T11" fmla="*/ 46 h 78"/>
              <a:gd name="T12" fmla="*/ 50 w 70"/>
              <a:gd name="T13" fmla="*/ 42 h 78"/>
              <a:gd name="T14" fmla="*/ 40 w 70"/>
              <a:gd name="T15" fmla="*/ 42 h 78"/>
              <a:gd name="T16" fmla="*/ 40 w 70"/>
              <a:gd name="T17" fmla="*/ 29 h 78"/>
              <a:gd name="T18" fmla="*/ 36 w 70"/>
              <a:gd name="T19" fmla="*/ 25 h 78"/>
              <a:gd name="T20" fmla="*/ 33 w 70"/>
              <a:gd name="T21" fmla="*/ 29 h 78"/>
              <a:gd name="T22" fmla="*/ 33 w 70"/>
              <a:gd name="T23" fmla="*/ 46 h 78"/>
              <a:gd name="T24" fmla="*/ 36 w 70"/>
              <a:gd name="T25" fmla="*/ 49 h 78"/>
              <a:gd name="T26" fmla="*/ 50 w 70"/>
              <a:gd name="T27" fmla="*/ 49 h 78"/>
              <a:gd name="T28" fmla="*/ 36 w 70"/>
              <a:gd name="T29" fmla="*/ 20 h 78"/>
              <a:gd name="T30" fmla="*/ 62 w 70"/>
              <a:gd name="T31" fmla="*/ 46 h 78"/>
              <a:gd name="T32" fmla="*/ 36 w 70"/>
              <a:gd name="T33" fmla="*/ 71 h 78"/>
              <a:gd name="T34" fmla="*/ 11 w 70"/>
              <a:gd name="T35" fmla="*/ 46 h 78"/>
              <a:gd name="T36" fmla="*/ 36 w 70"/>
              <a:gd name="T37" fmla="*/ 20 h 78"/>
              <a:gd name="T38" fmla="*/ 36 w 70"/>
              <a:gd name="T39" fmla="*/ 78 h 78"/>
              <a:gd name="T40" fmla="*/ 69 w 70"/>
              <a:gd name="T41" fmla="*/ 46 h 78"/>
              <a:gd name="T42" fmla="*/ 36 w 70"/>
              <a:gd name="T43" fmla="*/ 13 h 78"/>
              <a:gd name="T44" fmla="*/ 4 w 70"/>
              <a:gd name="T45" fmla="*/ 46 h 78"/>
              <a:gd name="T46" fmla="*/ 36 w 70"/>
              <a:gd name="T47" fmla="*/ 78 h 78"/>
              <a:gd name="T48" fmla="*/ 42 w 70"/>
              <a:gd name="T49" fmla="*/ 9 h 78"/>
              <a:gd name="T50" fmla="*/ 62 w 70"/>
              <a:gd name="T51" fmla="*/ 6 h 78"/>
              <a:gd name="T52" fmla="*/ 67 w 70"/>
              <a:gd name="T53" fmla="*/ 24 h 78"/>
              <a:gd name="T54" fmla="*/ 42 w 70"/>
              <a:gd name="T55"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78">
                <a:moveTo>
                  <a:pt x="29" y="9"/>
                </a:moveTo>
                <a:cubicBezTo>
                  <a:pt x="24" y="3"/>
                  <a:pt x="17" y="0"/>
                  <a:pt x="9" y="6"/>
                </a:cubicBezTo>
                <a:cubicBezTo>
                  <a:pt x="0" y="11"/>
                  <a:pt x="0" y="19"/>
                  <a:pt x="5" y="26"/>
                </a:cubicBezTo>
                <a:cubicBezTo>
                  <a:pt x="10" y="17"/>
                  <a:pt x="19" y="11"/>
                  <a:pt x="29" y="9"/>
                </a:cubicBezTo>
                <a:moveTo>
                  <a:pt x="50" y="49"/>
                </a:moveTo>
                <a:cubicBezTo>
                  <a:pt x="52" y="49"/>
                  <a:pt x="54" y="48"/>
                  <a:pt x="54" y="46"/>
                </a:cubicBezTo>
                <a:cubicBezTo>
                  <a:pt x="54" y="44"/>
                  <a:pt x="52" y="42"/>
                  <a:pt x="50" y="42"/>
                </a:cubicBezTo>
                <a:cubicBezTo>
                  <a:pt x="40" y="42"/>
                  <a:pt x="40" y="42"/>
                  <a:pt x="40" y="42"/>
                </a:cubicBezTo>
                <a:cubicBezTo>
                  <a:pt x="40" y="29"/>
                  <a:pt x="40" y="29"/>
                  <a:pt x="40" y="29"/>
                </a:cubicBezTo>
                <a:cubicBezTo>
                  <a:pt x="40" y="27"/>
                  <a:pt x="38" y="25"/>
                  <a:pt x="36" y="25"/>
                </a:cubicBezTo>
                <a:cubicBezTo>
                  <a:pt x="34" y="25"/>
                  <a:pt x="33" y="27"/>
                  <a:pt x="33" y="29"/>
                </a:cubicBezTo>
                <a:cubicBezTo>
                  <a:pt x="33" y="46"/>
                  <a:pt x="33" y="46"/>
                  <a:pt x="33" y="46"/>
                </a:cubicBezTo>
                <a:cubicBezTo>
                  <a:pt x="33" y="48"/>
                  <a:pt x="34" y="49"/>
                  <a:pt x="36" y="49"/>
                </a:cubicBezTo>
                <a:lnTo>
                  <a:pt x="50" y="49"/>
                </a:lnTo>
                <a:close/>
                <a:moveTo>
                  <a:pt x="36" y="20"/>
                </a:moveTo>
                <a:cubicBezTo>
                  <a:pt x="50" y="20"/>
                  <a:pt x="62" y="32"/>
                  <a:pt x="62" y="46"/>
                </a:cubicBezTo>
                <a:cubicBezTo>
                  <a:pt x="62" y="60"/>
                  <a:pt x="50" y="71"/>
                  <a:pt x="36" y="71"/>
                </a:cubicBezTo>
                <a:cubicBezTo>
                  <a:pt x="22" y="71"/>
                  <a:pt x="11" y="60"/>
                  <a:pt x="11" y="46"/>
                </a:cubicBezTo>
                <a:cubicBezTo>
                  <a:pt x="11" y="32"/>
                  <a:pt x="22" y="20"/>
                  <a:pt x="36" y="20"/>
                </a:cubicBezTo>
                <a:moveTo>
                  <a:pt x="36" y="78"/>
                </a:moveTo>
                <a:cubicBezTo>
                  <a:pt x="54" y="78"/>
                  <a:pt x="69" y="64"/>
                  <a:pt x="69" y="46"/>
                </a:cubicBezTo>
                <a:cubicBezTo>
                  <a:pt x="69" y="28"/>
                  <a:pt x="54" y="13"/>
                  <a:pt x="36" y="13"/>
                </a:cubicBezTo>
                <a:cubicBezTo>
                  <a:pt x="18" y="13"/>
                  <a:pt x="4" y="28"/>
                  <a:pt x="4" y="46"/>
                </a:cubicBezTo>
                <a:cubicBezTo>
                  <a:pt x="4" y="64"/>
                  <a:pt x="18" y="78"/>
                  <a:pt x="36" y="78"/>
                </a:cubicBezTo>
                <a:moveTo>
                  <a:pt x="42" y="9"/>
                </a:moveTo>
                <a:cubicBezTo>
                  <a:pt x="47" y="3"/>
                  <a:pt x="54" y="0"/>
                  <a:pt x="62" y="6"/>
                </a:cubicBezTo>
                <a:cubicBezTo>
                  <a:pt x="70" y="11"/>
                  <a:pt x="70" y="18"/>
                  <a:pt x="67" y="24"/>
                </a:cubicBezTo>
                <a:cubicBezTo>
                  <a:pt x="61" y="16"/>
                  <a:pt x="52" y="10"/>
                  <a:pt x="42" y="9"/>
                </a:cubicBezTo>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7" name="Freeform 26"/>
          <p:cNvSpPr>
            <a:spLocks noEditPoints="1"/>
          </p:cNvSpPr>
          <p:nvPr/>
        </p:nvSpPr>
        <p:spPr bwMode="black">
          <a:xfrm>
            <a:off x="3553915" y="1814929"/>
            <a:ext cx="683122" cy="762000"/>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8" name="Freeform 27"/>
          <p:cNvSpPr>
            <a:spLocks noEditPoints="1"/>
          </p:cNvSpPr>
          <p:nvPr/>
        </p:nvSpPr>
        <p:spPr bwMode="black">
          <a:xfrm>
            <a:off x="5837237" y="1785511"/>
            <a:ext cx="663815" cy="791418"/>
          </a:xfrm>
          <a:custGeom>
            <a:avLst/>
            <a:gdLst>
              <a:gd name="T0" fmla="*/ 42 w 52"/>
              <a:gd name="T1" fmla="*/ 37 h 72"/>
              <a:gd name="T2" fmla="*/ 35 w 52"/>
              <a:gd name="T3" fmla="*/ 32 h 72"/>
              <a:gd name="T4" fmla="*/ 40 w 52"/>
              <a:gd name="T5" fmla="*/ 27 h 72"/>
              <a:gd name="T6" fmla="*/ 47 w 52"/>
              <a:gd name="T7" fmla="*/ 32 h 72"/>
              <a:gd name="T8" fmla="*/ 42 w 52"/>
              <a:gd name="T9" fmla="*/ 52 h 72"/>
              <a:gd name="T10" fmla="*/ 35 w 52"/>
              <a:gd name="T11" fmla="*/ 47 h 72"/>
              <a:gd name="T12" fmla="*/ 40 w 52"/>
              <a:gd name="T13" fmla="*/ 42 h 72"/>
              <a:gd name="T14" fmla="*/ 47 w 52"/>
              <a:gd name="T15" fmla="*/ 46 h 72"/>
              <a:gd name="T16" fmla="*/ 47 w 52"/>
              <a:gd name="T17" fmla="*/ 61 h 72"/>
              <a:gd name="T18" fmla="*/ 40 w 52"/>
              <a:gd name="T19" fmla="*/ 66 h 72"/>
              <a:gd name="T20" fmla="*/ 35 w 52"/>
              <a:gd name="T21" fmla="*/ 61 h 72"/>
              <a:gd name="T22" fmla="*/ 42 w 52"/>
              <a:gd name="T23" fmla="*/ 56 h 72"/>
              <a:gd name="T24" fmla="*/ 32 w 52"/>
              <a:gd name="T25" fmla="*/ 32 h 72"/>
              <a:gd name="T26" fmla="*/ 25 w 52"/>
              <a:gd name="T27" fmla="*/ 37 h 72"/>
              <a:gd name="T28" fmla="*/ 20 w 52"/>
              <a:gd name="T29" fmla="*/ 32 h 72"/>
              <a:gd name="T30" fmla="*/ 27 w 52"/>
              <a:gd name="T31" fmla="*/ 27 h 72"/>
              <a:gd name="T32" fmla="*/ 32 w 52"/>
              <a:gd name="T33" fmla="*/ 47 h 72"/>
              <a:gd name="T34" fmla="*/ 25 w 52"/>
              <a:gd name="T35" fmla="*/ 52 h 72"/>
              <a:gd name="T36" fmla="*/ 20 w 52"/>
              <a:gd name="T37" fmla="*/ 46 h 72"/>
              <a:gd name="T38" fmla="*/ 27 w 52"/>
              <a:gd name="T39" fmla="*/ 42 h 72"/>
              <a:gd name="T40" fmla="*/ 32 w 52"/>
              <a:gd name="T41" fmla="*/ 47 h 72"/>
              <a:gd name="T42" fmla="*/ 27 w 52"/>
              <a:gd name="T43" fmla="*/ 66 h 72"/>
              <a:gd name="T44" fmla="*/ 20 w 52"/>
              <a:gd name="T45" fmla="*/ 61 h 72"/>
              <a:gd name="T46" fmla="*/ 25 w 52"/>
              <a:gd name="T47" fmla="*/ 56 h 72"/>
              <a:gd name="T48" fmla="*/ 32 w 52"/>
              <a:gd name="T49" fmla="*/ 61 h 72"/>
              <a:gd name="T50" fmla="*/ 12 w 52"/>
              <a:gd name="T51" fmla="*/ 37 h 72"/>
              <a:gd name="T52" fmla="*/ 5 w 52"/>
              <a:gd name="T53" fmla="*/ 32 h 72"/>
              <a:gd name="T54" fmla="*/ 10 w 52"/>
              <a:gd name="T55" fmla="*/ 27 h 72"/>
              <a:gd name="T56" fmla="*/ 17 w 52"/>
              <a:gd name="T57" fmla="*/ 32 h 72"/>
              <a:gd name="T58" fmla="*/ 12 w 52"/>
              <a:gd name="T59" fmla="*/ 52 h 72"/>
              <a:gd name="T60" fmla="*/ 5 w 52"/>
              <a:gd name="T61" fmla="*/ 47 h 72"/>
              <a:gd name="T62" fmla="*/ 10 w 52"/>
              <a:gd name="T63" fmla="*/ 42 h 72"/>
              <a:gd name="T64" fmla="*/ 17 w 52"/>
              <a:gd name="T65" fmla="*/ 46 h 72"/>
              <a:gd name="T66" fmla="*/ 17 w 52"/>
              <a:gd name="T67" fmla="*/ 61 h 72"/>
              <a:gd name="T68" fmla="*/ 10 w 52"/>
              <a:gd name="T69" fmla="*/ 66 h 72"/>
              <a:gd name="T70" fmla="*/ 5 w 52"/>
              <a:gd name="T71" fmla="*/ 61 h 72"/>
              <a:gd name="T72" fmla="*/ 12 w 52"/>
              <a:gd name="T73" fmla="*/ 56 h 72"/>
              <a:gd name="T74" fmla="*/ 6 w 52"/>
              <a:gd name="T75" fmla="*/ 11 h 72"/>
              <a:gd name="T76" fmla="*/ 42 w 52"/>
              <a:gd name="T77" fmla="*/ 7 h 72"/>
              <a:gd name="T78" fmla="*/ 46 w 52"/>
              <a:gd name="T79" fmla="*/ 16 h 72"/>
              <a:gd name="T80" fmla="*/ 10 w 52"/>
              <a:gd name="T81" fmla="*/ 20 h 72"/>
              <a:gd name="T82" fmla="*/ 6 w 52"/>
              <a:gd name="T83" fmla="*/ 11 h 72"/>
              <a:gd name="T84" fmla="*/ 0 w 52"/>
              <a:gd name="T85" fmla="*/ 5 h 72"/>
              <a:gd name="T86" fmla="*/ 5 w 52"/>
              <a:gd name="T87" fmla="*/ 72 h 72"/>
              <a:gd name="T88" fmla="*/ 52 w 52"/>
              <a:gd name="T89" fmla="*/ 67 h 72"/>
              <a:gd name="T90" fmla="*/ 47 w 52"/>
              <a:gd name="T9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2">
                <a:moveTo>
                  <a:pt x="47" y="32"/>
                </a:moveTo>
                <a:cubicBezTo>
                  <a:pt x="47" y="35"/>
                  <a:pt x="45" y="37"/>
                  <a:pt x="42" y="37"/>
                </a:cubicBezTo>
                <a:cubicBezTo>
                  <a:pt x="40" y="37"/>
                  <a:pt x="40" y="37"/>
                  <a:pt x="40" y="37"/>
                </a:cubicBezTo>
                <a:cubicBezTo>
                  <a:pt x="38" y="37"/>
                  <a:pt x="35" y="35"/>
                  <a:pt x="35" y="32"/>
                </a:cubicBezTo>
                <a:cubicBezTo>
                  <a:pt x="35" y="32"/>
                  <a:pt x="35" y="32"/>
                  <a:pt x="35" y="32"/>
                </a:cubicBezTo>
                <a:cubicBezTo>
                  <a:pt x="35" y="29"/>
                  <a:pt x="38" y="27"/>
                  <a:pt x="40" y="27"/>
                </a:cubicBezTo>
                <a:cubicBezTo>
                  <a:pt x="42" y="27"/>
                  <a:pt x="42" y="27"/>
                  <a:pt x="42" y="27"/>
                </a:cubicBezTo>
                <a:cubicBezTo>
                  <a:pt x="45" y="27"/>
                  <a:pt x="47" y="29"/>
                  <a:pt x="47" y="32"/>
                </a:cubicBezTo>
                <a:close/>
                <a:moveTo>
                  <a:pt x="47" y="47"/>
                </a:moveTo>
                <a:cubicBezTo>
                  <a:pt x="47" y="49"/>
                  <a:pt x="45" y="52"/>
                  <a:pt x="42" y="52"/>
                </a:cubicBezTo>
                <a:cubicBezTo>
                  <a:pt x="40" y="52"/>
                  <a:pt x="40" y="52"/>
                  <a:pt x="40" y="52"/>
                </a:cubicBezTo>
                <a:cubicBezTo>
                  <a:pt x="38" y="52"/>
                  <a:pt x="35" y="49"/>
                  <a:pt x="35" y="47"/>
                </a:cubicBezTo>
                <a:cubicBezTo>
                  <a:pt x="35" y="46"/>
                  <a:pt x="35" y="46"/>
                  <a:pt x="35" y="46"/>
                </a:cubicBezTo>
                <a:cubicBezTo>
                  <a:pt x="35" y="44"/>
                  <a:pt x="38" y="42"/>
                  <a:pt x="40" y="42"/>
                </a:cubicBezTo>
                <a:cubicBezTo>
                  <a:pt x="42" y="42"/>
                  <a:pt x="42" y="42"/>
                  <a:pt x="42" y="42"/>
                </a:cubicBezTo>
                <a:cubicBezTo>
                  <a:pt x="45" y="42"/>
                  <a:pt x="47" y="44"/>
                  <a:pt x="47" y="46"/>
                </a:cubicBezTo>
                <a:lnTo>
                  <a:pt x="47" y="47"/>
                </a:lnTo>
                <a:close/>
                <a:moveTo>
                  <a:pt x="47" y="61"/>
                </a:moveTo>
                <a:cubicBezTo>
                  <a:pt x="47" y="64"/>
                  <a:pt x="45" y="66"/>
                  <a:pt x="42" y="66"/>
                </a:cubicBezTo>
                <a:cubicBezTo>
                  <a:pt x="40" y="66"/>
                  <a:pt x="40" y="66"/>
                  <a:pt x="40" y="66"/>
                </a:cubicBezTo>
                <a:cubicBezTo>
                  <a:pt x="38" y="66"/>
                  <a:pt x="35" y="64"/>
                  <a:pt x="35" y="61"/>
                </a:cubicBezTo>
                <a:cubicBezTo>
                  <a:pt x="35" y="61"/>
                  <a:pt x="35" y="61"/>
                  <a:pt x="35" y="61"/>
                </a:cubicBezTo>
                <a:cubicBezTo>
                  <a:pt x="35" y="58"/>
                  <a:pt x="38" y="56"/>
                  <a:pt x="40" y="56"/>
                </a:cubicBezTo>
                <a:cubicBezTo>
                  <a:pt x="42" y="56"/>
                  <a:pt x="42" y="56"/>
                  <a:pt x="42" y="56"/>
                </a:cubicBezTo>
                <a:cubicBezTo>
                  <a:pt x="45" y="56"/>
                  <a:pt x="47" y="58"/>
                  <a:pt x="47" y="61"/>
                </a:cubicBezTo>
                <a:close/>
                <a:moveTo>
                  <a:pt x="32" y="32"/>
                </a:moveTo>
                <a:cubicBezTo>
                  <a:pt x="32" y="35"/>
                  <a:pt x="30" y="37"/>
                  <a:pt x="27" y="37"/>
                </a:cubicBezTo>
                <a:cubicBezTo>
                  <a:pt x="25" y="37"/>
                  <a:pt x="25" y="37"/>
                  <a:pt x="25" y="37"/>
                </a:cubicBezTo>
                <a:cubicBezTo>
                  <a:pt x="23" y="37"/>
                  <a:pt x="20" y="35"/>
                  <a:pt x="20" y="32"/>
                </a:cubicBezTo>
                <a:cubicBezTo>
                  <a:pt x="20" y="32"/>
                  <a:pt x="20" y="32"/>
                  <a:pt x="20" y="32"/>
                </a:cubicBezTo>
                <a:cubicBezTo>
                  <a:pt x="20" y="29"/>
                  <a:pt x="23" y="27"/>
                  <a:pt x="25" y="27"/>
                </a:cubicBezTo>
                <a:cubicBezTo>
                  <a:pt x="27" y="27"/>
                  <a:pt x="27" y="27"/>
                  <a:pt x="27" y="27"/>
                </a:cubicBezTo>
                <a:cubicBezTo>
                  <a:pt x="30" y="27"/>
                  <a:pt x="32" y="29"/>
                  <a:pt x="32" y="32"/>
                </a:cubicBezTo>
                <a:close/>
                <a:moveTo>
                  <a:pt x="32" y="47"/>
                </a:moveTo>
                <a:cubicBezTo>
                  <a:pt x="32" y="49"/>
                  <a:pt x="30" y="52"/>
                  <a:pt x="27" y="52"/>
                </a:cubicBezTo>
                <a:cubicBezTo>
                  <a:pt x="25" y="52"/>
                  <a:pt x="25" y="52"/>
                  <a:pt x="25" y="52"/>
                </a:cubicBezTo>
                <a:cubicBezTo>
                  <a:pt x="23" y="52"/>
                  <a:pt x="20" y="49"/>
                  <a:pt x="20" y="47"/>
                </a:cubicBezTo>
                <a:cubicBezTo>
                  <a:pt x="20" y="46"/>
                  <a:pt x="20" y="46"/>
                  <a:pt x="20" y="46"/>
                </a:cubicBezTo>
                <a:cubicBezTo>
                  <a:pt x="20" y="44"/>
                  <a:pt x="23" y="42"/>
                  <a:pt x="25" y="42"/>
                </a:cubicBezTo>
                <a:cubicBezTo>
                  <a:pt x="27" y="42"/>
                  <a:pt x="27" y="42"/>
                  <a:pt x="27" y="42"/>
                </a:cubicBezTo>
                <a:cubicBezTo>
                  <a:pt x="30" y="42"/>
                  <a:pt x="32" y="44"/>
                  <a:pt x="32" y="46"/>
                </a:cubicBezTo>
                <a:lnTo>
                  <a:pt x="32" y="47"/>
                </a:lnTo>
                <a:close/>
                <a:moveTo>
                  <a:pt x="32" y="61"/>
                </a:moveTo>
                <a:cubicBezTo>
                  <a:pt x="32" y="64"/>
                  <a:pt x="30" y="66"/>
                  <a:pt x="27" y="66"/>
                </a:cubicBezTo>
                <a:cubicBezTo>
                  <a:pt x="25" y="66"/>
                  <a:pt x="25" y="66"/>
                  <a:pt x="25" y="66"/>
                </a:cubicBezTo>
                <a:cubicBezTo>
                  <a:pt x="23" y="66"/>
                  <a:pt x="20" y="64"/>
                  <a:pt x="20" y="61"/>
                </a:cubicBezTo>
                <a:cubicBezTo>
                  <a:pt x="20" y="61"/>
                  <a:pt x="20" y="61"/>
                  <a:pt x="20" y="61"/>
                </a:cubicBezTo>
                <a:cubicBezTo>
                  <a:pt x="20" y="58"/>
                  <a:pt x="23" y="56"/>
                  <a:pt x="25" y="56"/>
                </a:cubicBezTo>
                <a:cubicBezTo>
                  <a:pt x="27" y="56"/>
                  <a:pt x="27" y="56"/>
                  <a:pt x="27" y="56"/>
                </a:cubicBezTo>
                <a:cubicBezTo>
                  <a:pt x="30" y="56"/>
                  <a:pt x="32" y="58"/>
                  <a:pt x="32" y="61"/>
                </a:cubicBezTo>
                <a:close/>
                <a:moveTo>
                  <a:pt x="17" y="32"/>
                </a:moveTo>
                <a:cubicBezTo>
                  <a:pt x="17" y="35"/>
                  <a:pt x="15" y="37"/>
                  <a:pt x="12" y="37"/>
                </a:cubicBezTo>
                <a:cubicBezTo>
                  <a:pt x="10" y="37"/>
                  <a:pt x="10" y="37"/>
                  <a:pt x="10" y="37"/>
                </a:cubicBezTo>
                <a:cubicBezTo>
                  <a:pt x="7" y="37"/>
                  <a:pt x="5" y="35"/>
                  <a:pt x="5" y="32"/>
                </a:cubicBezTo>
                <a:cubicBezTo>
                  <a:pt x="5" y="32"/>
                  <a:pt x="5" y="32"/>
                  <a:pt x="5" y="32"/>
                </a:cubicBezTo>
                <a:cubicBezTo>
                  <a:pt x="5" y="29"/>
                  <a:pt x="7" y="27"/>
                  <a:pt x="10" y="27"/>
                </a:cubicBezTo>
                <a:cubicBezTo>
                  <a:pt x="12" y="27"/>
                  <a:pt x="12" y="27"/>
                  <a:pt x="12" y="27"/>
                </a:cubicBezTo>
                <a:cubicBezTo>
                  <a:pt x="15" y="27"/>
                  <a:pt x="17" y="29"/>
                  <a:pt x="17" y="32"/>
                </a:cubicBezTo>
                <a:close/>
                <a:moveTo>
                  <a:pt x="17" y="47"/>
                </a:moveTo>
                <a:cubicBezTo>
                  <a:pt x="17" y="49"/>
                  <a:pt x="15" y="52"/>
                  <a:pt x="12" y="52"/>
                </a:cubicBezTo>
                <a:cubicBezTo>
                  <a:pt x="10" y="52"/>
                  <a:pt x="10" y="52"/>
                  <a:pt x="10" y="52"/>
                </a:cubicBezTo>
                <a:cubicBezTo>
                  <a:pt x="7" y="52"/>
                  <a:pt x="5" y="49"/>
                  <a:pt x="5" y="47"/>
                </a:cubicBezTo>
                <a:cubicBezTo>
                  <a:pt x="5" y="46"/>
                  <a:pt x="5" y="46"/>
                  <a:pt x="5" y="46"/>
                </a:cubicBezTo>
                <a:cubicBezTo>
                  <a:pt x="5" y="44"/>
                  <a:pt x="7" y="42"/>
                  <a:pt x="10" y="42"/>
                </a:cubicBezTo>
                <a:cubicBezTo>
                  <a:pt x="12" y="42"/>
                  <a:pt x="12" y="42"/>
                  <a:pt x="12" y="42"/>
                </a:cubicBezTo>
                <a:cubicBezTo>
                  <a:pt x="15" y="42"/>
                  <a:pt x="17" y="44"/>
                  <a:pt x="17" y="46"/>
                </a:cubicBezTo>
                <a:lnTo>
                  <a:pt x="17" y="47"/>
                </a:lnTo>
                <a:close/>
                <a:moveTo>
                  <a:pt x="17" y="61"/>
                </a:moveTo>
                <a:cubicBezTo>
                  <a:pt x="17" y="64"/>
                  <a:pt x="15" y="66"/>
                  <a:pt x="12" y="66"/>
                </a:cubicBezTo>
                <a:cubicBezTo>
                  <a:pt x="10" y="66"/>
                  <a:pt x="10" y="66"/>
                  <a:pt x="10" y="66"/>
                </a:cubicBezTo>
                <a:cubicBezTo>
                  <a:pt x="7" y="66"/>
                  <a:pt x="5" y="64"/>
                  <a:pt x="5" y="61"/>
                </a:cubicBezTo>
                <a:cubicBezTo>
                  <a:pt x="5" y="61"/>
                  <a:pt x="5" y="61"/>
                  <a:pt x="5" y="61"/>
                </a:cubicBezTo>
                <a:cubicBezTo>
                  <a:pt x="5" y="58"/>
                  <a:pt x="7" y="56"/>
                  <a:pt x="10" y="56"/>
                </a:cubicBezTo>
                <a:cubicBezTo>
                  <a:pt x="12" y="56"/>
                  <a:pt x="12" y="56"/>
                  <a:pt x="12" y="56"/>
                </a:cubicBezTo>
                <a:cubicBezTo>
                  <a:pt x="15" y="56"/>
                  <a:pt x="17" y="58"/>
                  <a:pt x="17" y="61"/>
                </a:cubicBezTo>
                <a:close/>
                <a:moveTo>
                  <a:pt x="6" y="11"/>
                </a:moveTo>
                <a:cubicBezTo>
                  <a:pt x="6" y="9"/>
                  <a:pt x="8" y="7"/>
                  <a:pt x="10" y="7"/>
                </a:cubicBezTo>
                <a:cubicBezTo>
                  <a:pt x="42" y="7"/>
                  <a:pt x="42" y="7"/>
                  <a:pt x="42" y="7"/>
                </a:cubicBezTo>
                <a:cubicBezTo>
                  <a:pt x="44" y="7"/>
                  <a:pt x="46" y="9"/>
                  <a:pt x="46" y="11"/>
                </a:cubicBezTo>
                <a:cubicBezTo>
                  <a:pt x="46" y="16"/>
                  <a:pt x="46" y="16"/>
                  <a:pt x="46" y="16"/>
                </a:cubicBezTo>
                <a:cubicBezTo>
                  <a:pt x="46" y="18"/>
                  <a:pt x="44" y="20"/>
                  <a:pt x="42" y="20"/>
                </a:cubicBezTo>
                <a:cubicBezTo>
                  <a:pt x="10" y="20"/>
                  <a:pt x="10" y="20"/>
                  <a:pt x="10" y="20"/>
                </a:cubicBezTo>
                <a:cubicBezTo>
                  <a:pt x="8" y="20"/>
                  <a:pt x="6" y="18"/>
                  <a:pt x="6" y="16"/>
                </a:cubicBezTo>
                <a:lnTo>
                  <a:pt x="6" y="11"/>
                </a:lnTo>
                <a:close/>
                <a:moveTo>
                  <a:pt x="5" y="0"/>
                </a:moveTo>
                <a:cubicBezTo>
                  <a:pt x="2" y="0"/>
                  <a:pt x="0" y="2"/>
                  <a:pt x="0" y="5"/>
                </a:cubicBezTo>
                <a:cubicBezTo>
                  <a:pt x="0" y="67"/>
                  <a:pt x="0" y="67"/>
                  <a:pt x="0" y="67"/>
                </a:cubicBezTo>
                <a:cubicBezTo>
                  <a:pt x="0" y="70"/>
                  <a:pt x="2" y="72"/>
                  <a:pt x="5" y="72"/>
                </a:cubicBezTo>
                <a:cubicBezTo>
                  <a:pt x="47" y="72"/>
                  <a:pt x="47" y="72"/>
                  <a:pt x="47" y="72"/>
                </a:cubicBezTo>
                <a:cubicBezTo>
                  <a:pt x="50" y="72"/>
                  <a:pt x="52" y="70"/>
                  <a:pt x="52" y="67"/>
                </a:cubicBezTo>
                <a:cubicBezTo>
                  <a:pt x="52" y="5"/>
                  <a:pt x="52" y="5"/>
                  <a:pt x="52" y="5"/>
                </a:cubicBezTo>
                <a:cubicBezTo>
                  <a:pt x="52" y="2"/>
                  <a:pt x="50" y="0"/>
                  <a:pt x="47" y="0"/>
                </a:cubicBezTo>
                <a:lnTo>
                  <a:pt x="5" y="0"/>
                </a:lnTo>
                <a:close/>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0" name="Freeform 29"/>
          <p:cNvSpPr>
            <a:spLocks noEditPoints="1"/>
          </p:cNvSpPr>
          <p:nvPr/>
        </p:nvSpPr>
        <p:spPr bwMode="black">
          <a:xfrm>
            <a:off x="7941527" y="1814929"/>
            <a:ext cx="727096" cy="695409"/>
          </a:xfrm>
          <a:custGeom>
            <a:avLst/>
            <a:gdLst>
              <a:gd name="T0" fmla="*/ 37 w 61"/>
              <a:gd name="T1" fmla="*/ 43 h 61"/>
              <a:gd name="T2" fmla="*/ 18 w 61"/>
              <a:gd name="T3" fmla="*/ 37 h 61"/>
              <a:gd name="T4" fmla="*/ 24 w 61"/>
              <a:gd name="T5" fmla="*/ 18 h 61"/>
              <a:gd name="T6" fmla="*/ 43 w 61"/>
              <a:gd name="T7" fmla="*/ 24 h 61"/>
              <a:gd name="T8" fmla="*/ 37 w 61"/>
              <a:gd name="T9" fmla="*/ 43 h 61"/>
              <a:gd name="T10" fmla="*/ 61 w 61"/>
              <a:gd name="T11" fmla="*/ 28 h 61"/>
              <a:gd name="T12" fmla="*/ 58 w 61"/>
              <a:gd name="T13" fmla="*/ 18 h 61"/>
              <a:gd name="T14" fmla="*/ 50 w 61"/>
              <a:gd name="T15" fmla="*/ 19 h 61"/>
              <a:gd name="T16" fmla="*/ 47 w 61"/>
              <a:gd name="T17" fmla="*/ 15 h 61"/>
              <a:gd name="T18" fmla="*/ 50 w 61"/>
              <a:gd name="T19" fmla="*/ 7 h 61"/>
              <a:gd name="T20" fmla="*/ 41 w 61"/>
              <a:gd name="T21" fmla="*/ 2 h 61"/>
              <a:gd name="T22" fmla="*/ 36 w 61"/>
              <a:gd name="T23" fmla="*/ 9 h 61"/>
              <a:gd name="T24" fmla="*/ 30 w 61"/>
              <a:gd name="T25" fmla="*/ 8 h 61"/>
              <a:gd name="T26" fmla="*/ 27 w 61"/>
              <a:gd name="T27" fmla="*/ 0 h 61"/>
              <a:gd name="T28" fmla="*/ 17 w 61"/>
              <a:gd name="T29" fmla="*/ 3 h 61"/>
              <a:gd name="T30" fmla="*/ 18 w 61"/>
              <a:gd name="T31" fmla="*/ 11 h 61"/>
              <a:gd name="T32" fmla="*/ 15 w 61"/>
              <a:gd name="T33" fmla="*/ 14 h 61"/>
              <a:gd name="T34" fmla="*/ 7 w 61"/>
              <a:gd name="T35" fmla="*/ 11 h 61"/>
              <a:gd name="T36" fmla="*/ 2 w 61"/>
              <a:gd name="T37" fmla="*/ 20 h 61"/>
              <a:gd name="T38" fmla="*/ 8 w 61"/>
              <a:gd name="T39" fmla="*/ 25 h 61"/>
              <a:gd name="T40" fmla="*/ 7 w 61"/>
              <a:gd name="T41" fmla="*/ 30 h 61"/>
              <a:gd name="T42" fmla="*/ 0 w 61"/>
              <a:gd name="T43" fmla="*/ 33 h 61"/>
              <a:gd name="T44" fmla="*/ 2 w 61"/>
              <a:gd name="T45" fmla="*/ 43 h 61"/>
              <a:gd name="T46" fmla="*/ 11 w 61"/>
              <a:gd name="T47" fmla="*/ 42 h 61"/>
              <a:gd name="T48" fmla="*/ 14 w 61"/>
              <a:gd name="T49" fmla="*/ 47 h 61"/>
              <a:gd name="T50" fmla="*/ 11 w 61"/>
              <a:gd name="T51" fmla="*/ 54 h 61"/>
              <a:gd name="T52" fmla="*/ 20 w 61"/>
              <a:gd name="T53" fmla="*/ 59 h 61"/>
              <a:gd name="T54" fmla="*/ 25 w 61"/>
              <a:gd name="T55" fmla="*/ 53 h 61"/>
              <a:gd name="T56" fmla="*/ 30 w 61"/>
              <a:gd name="T57" fmla="*/ 53 h 61"/>
              <a:gd name="T58" fmla="*/ 33 w 61"/>
              <a:gd name="T59" fmla="*/ 61 h 61"/>
              <a:gd name="T60" fmla="*/ 43 w 61"/>
              <a:gd name="T61" fmla="*/ 58 h 61"/>
              <a:gd name="T62" fmla="*/ 42 w 61"/>
              <a:gd name="T63" fmla="*/ 50 h 61"/>
              <a:gd name="T64" fmla="*/ 46 w 61"/>
              <a:gd name="T65" fmla="*/ 47 h 61"/>
              <a:gd name="T66" fmla="*/ 54 w 61"/>
              <a:gd name="T67" fmla="*/ 50 h 61"/>
              <a:gd name="T68" fmla="*/ 59 w 61"/>
              <a:gd name="T69" fmla="*/ 41 h 61"/>
              <a:gd name="T70" fmla="*/ 52 w 61"/>
              <a:gd name="T71" fmla="*/ 36 h 61"/>
              <a:gd name="T72" fmla="*/ 53 w 61"/>
              <a:gd name="T73" fmla="*/ 31 h 61"/>
              <a:gd name="T74" fmla="*/ 61 w 61"/>
              <a:gd name="T75" fmla="*/ 28 h 61"/>
              <a:gd name="T76" fmla="*/ 28 w 61"/>
              <a:gd name="T77" fmla="*/ 26 h 61"/>
              <a:gd name="T78" fmla="*/ 26 w 61"/>
              <a:gd name="T79" fmla="*/ 33 h 61"/>
              <a:gd name="T80" fmla="*/ 33 w 61"/>
              <a:gd name="T81" fmla="*/ 35 h 61"/>
              <a:gd name="T82" fmla="*/ 35 w 61"/>
              <a:gd name="T83" fmla="*/ 28 h 61"/>
              <a:gd name="T84" fmla="*/ 28 w 61"/>
              <a:gd name="T85" fmla="*/ 2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 h="61">
                <a:moveTo>
                  <a:pt x="37" y="43"/>
                </a:moveTo>
                <a:cubicBezTo>
                  <a:pt x="30" y="47"/>
                  <a:pt x="21" y="44"/>
                  <a:pt x="18" y="37"/>
                </a:cubicBezTo>
                <a:cubicBezTo>
                  <a:pt x="14" y="30"/>
                  <a:pt x="17" y="21"/>
                  <a:pt x="24" y="18"/>
                </a:cubicBezTo>
                <a:cubicBezTo>
                  <a:pt x="31" y="14"/>
                  <a:pt x="39" y="17"/>
                  <a:pt x="43" y="24"/>
                </a:cubicBezTo>
                <a:cubicBezTo>
                  <a:pt x="47" y="31"/>
                  <a:pt x="44" y="40"/>
                  <a:pt x="37" y="43"/>
                </a:cubicBezTo>
                <a:moveTo>
                  <a:pt x="61" y="28"/>
                </a:moveTo>
                <a:cubicBezTo>
                  <a:pt x="58" y="18"/>
                  <a:pt x="58" y="18"/>
                  <a:pt x="58" y="18"/>
                </a:cubicBezTo>
                <a:cubicBezTo>
                  <a:pt x="50" y="19"/>
                  <a:pt x="50" y="19"/>
                  <a:pt x="50" y="19"/>
                </a:cubicBezTo>
                <a:cubicBezTo>
                  <a:pt x="49" y="17"/>
                  <a:pt x="48" y="16"/>
                  <a:pt x="47" y="15"/>
                </a:cubicBezTo>
                <a:cubicBezTo>
                  <a:pt x="50" y="7"/>
                  <a:pt x="50" y="7"/>
                  <a:pt x="50" y="7"/>
                </a:cubicBezTo>
                <a:cubicBezTo>
                  <a:pt x="41" y="2"/>
                  <a:pt x="41" y="2"/>
                  <a:pt x="41" y="2"/>
                </a:cubicBezTo>
                <a:cubicBezTo>
                  <a:pt x="36" y="9"/>
                  <a:pt x="36" y="9"/>
                  <a:pt x="36" y="9"/>
                </a:cubicBezTo>
                <a:cubicBezTo>
                  <a:pt x="34" y="8"/>
                  <a:pt x="32" y="8"/>
                  <a:pt x="30" y="8"/>
                </a:cubicBezTo>
                <a:cubicBezTo>
                  <a:pt x="27" y="0"/>
                  <a:pt x="27" y="0"/>
                  <a:pt x="27" y="0"/>
                </a:cubicBezTo>
                <a:cubicBezTo>
                  <a:pt x="17" y="3"/>
                  <a:pt x="17" y="3"/>
                  <a:pt x="17" y="3"/>
                </a:cubicBezTo>
                <a:cubicBezTo>
                  <a:pt x="18" y="11"/>
                  <a:pt x="18" y="11"/>
                  <a:pt x="18" y="11"/>
                </a:cubicBezTo>
                <a:cubicBezTo>
                  <a:pt x="17" y="12"/>
                  <a:pt x="16" y="13"/>
                  <a:pt x="15" y="14"/>
                </a:cubicBezTo>
                <a:cubicBezTo>
                  <a:pt x="7" y="11"/>
                  <a:pt x="7" y="11"/>
                  <a:pt x="7" y="11"/>
                </a:cubicBezTo>
                <a:cubicBezTo>
                  <a:pt x="2" y="20"/>
                  <a:pt x="2" y="20"/>
                  <a:pt x="2" y="20"/>
                </a:cubicBezTo>
                <a:cubicBezTo>
                  <a:pt x="8" y="25"/>
                  <a:pt x="8" y="25"/>
                  <a:pt x="8" y="25"/>
                </a:cubicBezTo>
                <a:cubicBezTo>
                  <a:pt x="8" y="27"/>
                  <a:pt x="7" y="28"/>
                  <a:pt x="7" y="30"/>
                </a:cubicBezTo>
                <a:cubicBezTo>
                  <a:pt x="0" y="33"/>
                  <a:pt x="0" y="33"/>
                  <a:pt x="0" y="33"/>
                </a:cubicBezTo>
                <a:cubicBezTo>
                  <a:pt x="2" y="43"/>
                  <a:pt x="2" y="43"/>
                  <a:pt x="2" y="43"/>
                </a:cubicBezTo>
                <a:cubicBezTo>
                  <a:pt x="11" y="42"/>
                  <a:pt x="11" y="42"/>
                  <a:pt x="11" y="42"/>
                </a:cubicBezTo>
                <a:cubicBezTo>
                  <a:pt x="12" y="44"/>
                  <a:pt x="13" y="45"/>
                  <a:pt x="14" y="47"/>
                </a:cubicBezTo>
                <a:cubicBezTo>
                  <a:pt x="11" y="54"/>
                  <a:pt x="11" y="54"/>
                  <a:pt x="11" y="54"/>
                </a:cubicBezTo>
                <a:cubicBezTo>
                  <a:pt x="20" y="59"/>
                  <a:pt x="20" y="59"/>
                  <a:pt x="20" y="59"/>
                </a:cubicBezTo>
                <a:cubicBezTo>
                  <a:pt x="25" y="53"/>
                  <a:pt x="25" y="53"/>
                  <a:pt x="25" y="53"/>
                </a:cubicBezTo>
                <a:cubicBezTo>
                  <a:pt x="26" y="53"/>
                  <a:pt x="28" y="53"/>
                  <a:pt x="30" y="53"/>
                </a:cubicBezTo>
                <a:cubicBezTo>
                  <a:pt x="33" y="61"/>
                  <a:pt x="33" y="61"/>
                  <a:pt x="33" y="61"/>
                </a:cubicBezTo>
                <a:cubicBezTo>
                  <a:pt x="43" y="58"/>
                  <a:pt x="43" y="58"/>
                  <a:pt x="43" y="58"/>
                </a:cubicBezTo>
                <a:cubicBezTo>
                  <a:pt x="42" y="50"/>
                  <a:pt x="42" y="50"/>
                  <a:pt x="42" y="50"/>
                </a:cubicBezTo>
                <a:cubicBezTo>
                  <a:pt x="44" y="49"/>
                  <a:pt x="45" y="48"/>
                  <a:pt x="46" y="47"/>
                </a:cubicBezTo>
                <a:cubicBezTo>
                  <a:pt x="54" y="50"/>
                  <a:pt x="54" y="50"/>
                  <a:pt x="54" y="50"/>
                </a:cubicBezTo>
                <a:cubicBezTo>
                  <a:pt x="59" y="41"/>
                  <a:pt x="59" y="41"/>
                  <a:pt x="59" y="41"/>
                </a:cubicBezTo>
                <a:cubicBezTo>
                  <a:pt x="52" y="36"/>
                  <a:pt x="52" y="36"/>
                  <a:pt x="52" y="36"/>
                </a:cubicBezTo>
                <a:cubicBezTo>
                  <a:pt x="53" y="34"/>
                  <a:pt x="53" y="33"/>
                  <a:pt x="53" y="31"/>
                </a:cubicBezTo>
                <a:lnTo>
                  <a:pt x="61" y="28"/>
                </a:lnTo>
                <a:close/>
                <a:moveTo>
                  <a:pt x="28" y="26"/>
                </a:moveTo>
                <a:cubicBezTo>
                  <a:pt x="25" y="27"/>
                  <a:pt x="24" y="30"/>
                  <a:pt x="26" y="33"/>
                </a:cubicBezTo>
                <a:cubicBezTo>
                  <a:pt x="27" y="35"/>
                  <a:pt x="30" y="36"/>
                  <a:pt x="33" y="35"/>
                </a:cubicBezTo>
                <a:cubicBezTo>
                  <a:pt x="35" y="34"/>
                  <a:pt x="36" y="31"/>
                  <a:pt x="35" y="28"/>
                </a:cubicBezTo>
                <a:cubicBezTo>
                  <a:pt x="34" y="26"/>
                  <a:pt x="31" y="25"/>
                  <a:pt x="28" y="26"/>
                </a:cubicBezTo>
                <a:close/>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31" name="Freeform 30"/>
          <p:cNvSpPr>
            <a:spLocks noEditPoints="1"/>
          </p:cNvSpPr>
          <p:nvPr/>
        </p:nvSpPr>
        <p:spPr bwMode="black">
          <a:xfrm>
            <a:off x="10008803" y="1814929"/>
            <a:ext cx="1036018" cy="536060"/>
          </a:xfrm>
          <a:custGeom>
            <a:avLst/>
            <a:gdLst>
              <a:gd name="T0" fmla="*/ 77 w 102"/>
              <a:gd name="T1" fmla="*/ 47 h 47"/>
              <a:gd name="T2" fmla="*/ 72 w 102"/>
              <a:gd name="T3" fmla="*/ 47 h 47"/>
              <a:gd name="T4" fmla="*/ 56 w 102"/>
              <a:gd name="T5" fmla="*/ 31 h 47"/>
              <a:gd name="T6" fmla="*/ 55 w 102"/>
              <a:gd name="T7" fmla="*/ 31 h 47"/>
              <a:gd name="T8" fmla="*/ 52 w 102"/>
              <a:gd name="T9" fmla="*/ 25 h 47"/>
              <a:gd name="T10" fmla="*/ 56 w 102"/>
              <a:gd name="T11" fmla="*/ 25 h 47"/>
              <a:gd name="T12" fmla="*/ 77 w 102"/>
              <a:gd name="T13" fmla="*/ 47 h 47"/>
              <a:gd name="T14" fmla="*/ 56 w 102"/>
              <a:gd name="T15" fmla="*/ 0 h 47"/>
              <a:gd name="T16" fmla="*/ 23 w 102"/>
              <a:gd name="T17" fmla="*/ 13 h 47"/>
              <a:gd name="T18" fmla="*/ 28 w 102"/>
              <a:gd name="T19" fmla="*/ 12 h 47"/>
              <a:gd name="T20" fmla="*/ 32 w 102"/>
              <a:gd name="T21" fmla="*/ 13 h 47"/>
              <a:gd name="T22" fmla="*/ 56 w 102"/>
              <a:gd name="T23" fmla="*/ 6 h 47"/>
              <a:gd name="T24" fmla="*/ 97 w 102"/>
              <a:gd name="T25" fmla="*/ 47 h 47"/>
              <a:gd name="T26" fmla="*/ 102 w 102"/>
              <a:gd name="T27" fmla="*/ 47 h 47"/>
              <a:gd name="T28" fmla="*/ 56 w 102"/>
              <a:gd name="T29" fmla="*/ 0 h 47"/>
              <a:gd name="T30" fmla="*/ 56 w 102"/>
              <a:gd name="T31" fmla="*/ 13 h 47"/>
              <a:gd name="T32" fmla="*/ 38 w 102"/>
              <a:gd name="T33" fmla="*/ 17 h 47"/>
              <a:gd name="T34" fmla="*/ 39 w 102"/>
              <a:gd name="T35" fmla="*/ 19 h 47"/>
              <a:gd name="T36" fmla="*/ 39 w 102"/>
              <a:gd name="T37" fmla="*/ 19 h 47"/>
              <a:gd name="T38" fmla="*/ 46 w 102"/>
              <a:gd name="T39" fmla="*/ 20 h 47"/>
              <a:gd name="T40" fmla="*/ 56 w 102"/>
              <a:gd name="T41" fmla="*/ 18 h 47"/>
              <a:gd name="T42" fmla="*/ 84 w 102"/>
              <a:gd name="T43" fmla="*/ 47 h 47"/>
              <a:gd name="T44" fmla="*/ 90 w 102"/>
              <a:gd name="T45" fmla="*/ 47 h 47"/>
              <a:gd name="T46" fmla="*/ 56 w 102"/>
              <a:gd name="T47" fmla="*/ 13 h 47"/>
              <a:gd name="T48" fmla="*/ 0 w 102"/>
              <a:gd name="T49" fmla="*/ 39 h 47"/>
              <a:gd name="T50" fmla="*/ 8 w 102"/>
              <a:gd name="T51" fmla="*/ 46 h 47"/>
              <a:gd name="T52" fmla="*/ 9 w 102"/>
              <a:gd name="T53" fmla="*/ 46 h 47"/>
              <a:gd name="T54" fmla="*/ 41 w 102"/>
              <a:gd name="T55" fmla="*/ 46 h 47"/>
              <a:gd name="T56" fmla="*/ 51 w 102"/>
              <a:gd name="T57" fmla="*/ 35 h 47"/>
              <a:gd name="T58" fmla="*/ 39 w 102"/>
              <a:gd name="T59" fmla="*/ 24 h 47"/>
              <a:gd name="T60" fmla="*/ 36 w 102"/>
              <a:gd name="T61" fmla="*/ 24 h 47"/>
              <a:gd name="T62" fmla="*/ 28 w 102"/>
              <a:gd name="T63" fmla="*/ 17 h 47"/>
              <a:gd name="T64" fmla="*/ 18 w 102"/>
              <a:gd name="T65" fmla="*/ 26 h 47"/>
              <a:gd name="T66" fmla="*/ 18 w 102"/>
              <a:gd name="T67" fmla="*/ 28 h 47"/>
              <a:gd name="T68" fmla="*/ 15 w 102"/>
              <a:gd name="T69" fmla="*/ 27 h 47"/>
              <a:gd name="T70" fmla="*/ 9 w 102"/>
              <a:gd name="T71" fmla="*/ 31 h 47"/>
              <a:gd name="T72" fmla="*/ 8 w 102"/>
              <a:gd name="T73" fmla="*/ 31 h 47"/>
              <a:gd name="T74" fmla="*/ 0 w 102"/>
              <a:gd name="T75"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47">
                <a:moveTo>
                  <a:pt x="77" y="47"/>
                </a:moveTo>
                <a:cubicBezTo>
                  <a:pt x="72" y="47"/>
                  <a:pt x="72" y="47"/>
                  <a:pt x="72" y="47"/>
                </a:cubicBezTo>
                <a:cubicBezTo>
                  <a:pt x="72" y="38"/>
                  <a:pt x="64" y="31"/>
                  <a:pt x="56" y="31"/>
                </a:cubicBezTo>
                <a:cubicBezTo>
                  <a:pt x="55" y="31"/>
                  <a:pt x="55" y="31"/>
                  <a:pt x="55" y="31"/>
                </a:cubicBezTo>
                <a:cubicBezTo>
                  <a:pt x="54" y="29"/>
                  <a:pt x="53" y="27"/>
                  <a:pt x="52" y="25"/>
                </a:cubicBezTo>
                <a:cubicBezTo>
                  <a:pt x="53" y="25"/>
                  <a:pt x="54" y="25"/>
                  <a:pt x="56" y="25"/>
                </a:cubicBezTo>
                <a:cubicBezTo>
                  <a:pt x="68" y="25"/>
                  <a:pt x="77" y="35"/>
                  <a:pt x="77" y="47"/>
                </a:cubicBezTo>
                <a:close/>
                <a:moveTo>
                  <a:pt x="56" y="0"/>
                </a:moveTo>
                <a:cubicBezTo>
                  <a:pt x="43" y="0"/>
                  <a:pt x="32" y="5"/>
                  <a:pt x="23" y="13"/>
                </a:cubicBezTo>
                <a:cubicBezTo>
                  <a:pt x="25" y="13"/>
                  <a:pt x="26" y="12"/>
                  <a:pt x="28" y="12"/>
                </a:cubicBezTo>
                <a:cubicBezTo>
                  <a:pt x="29" y="12"/>
                  <a:pt x="31" y="13"/>
                  <a:pt x="32" y="13"/>
                </a:cubicBezTo>
                <a:cubicBezTo>
                  <a:pt x="39" y="9"/>
                  <a:pt x="47" y="6"/>
                  <a:pt x="56" y="6"/>
                </a:cubicBezTo>
                <a:cubicBezTo>
                  <a:pt x="78" y="6"/>
                  <a:pt x="97" y="24"/>
                  <a:pt x="97" y="47"/>
                </a:cubicBezTo>
                <a:cubicBezTo>
                  <a:pt x="102" y="47"/>
                  <a:pt x="102" y="47"/>
                  <a:pt x="102" y="47"/>
                </a:cubicBezTo>
                <a:cubicBezTo>
                  <a:pt x="102" y="21"/>
                  <a:pt x="81" y="0"/>
                  <a:pt x="56" y="0"/>
                </a:cubicBezTo>
                <a:close/>
                <a:moveTo>
                  <a:pt x="56" y="13"/>
                </a:moveTo>
                <a:cubicBezTo>
                  <a:pt x="49" y="13"/>
                  <a:pt x="43" y="14"/>
                  <a:pt x="38" y="17"/>
                </a:cubicBezTo>
                <a:cubicBezTo>
                  <a:pt x="39" y="18"/>
                  <a:pt x="39" y="18"/>
                  <a:pt x="39" y="19"/>
                </a:cubicBezTo>
                <a:cubicBezTo>
                  <a:pt x="39" y="19"/>
                  <a:pt x="39" y="19"/>
                  <a:pt x="39" y="19"/>
                </a:cubicBezTo>
                <a:cubicBezTo>
                  <a:pt x="42" y="19"/>
                  <a:pt x="44" y="19"/>
                  <a:pt x="46" y="20"/>
                </a:cubicBezTo>
                <a:cubicBezTo>
                  <a:pt x="49" y="19"/>
                  <a:pt x="52" y="18"/>
                  <a:pt x="56" y="18"/>
                </a:cubicBezTo>
                <a:cubicBezTo>
                  <a:pt x="71" y="18"/>
                  <a:pt x="84" y="31"/>
                  <a:pt x="84" y="47"/>
                </a:cubicBezTo>
                <a:cubicBezTo>
                  <a:pt x="90" y="47"/>
                  <a:pt x="90" y="47"/>
                  <a:pt x="90" y="47"/>
                </a:cubicBezTo>
                <a:cubicBezTo>
                  <a:pt x="90" y="28"/>
                  <a:pt x="75" y="13"/>
                  <a:pt x="56" y="13"/>
                </a:cubicBezTo>
                <a:close/>
                <a:moveTo>
                  <a:pt x="0" y="39"/>
                </a:moveTo>
                <a:cubicBezTo>
                  <a:pt x="0" y="43"/>
                  <a:pt x="3" y="46"/>
                  <a:pt x="8" y="46"/>
                </a:cubicBezTo>
                <a:cubicBezTo>
                  <a:pt x="9" y="46"/>
                  <a:pt x="9" y="46"/>
                  <a:pt x="9" y="46"/>
                </a:cubicBezTo>
                <a:cubicBezTo>
                  <a:pt x="41" y="46"/>
                  <a:pt x="41" y="46"/>
                  <a:pt x="41" y="46"/>
                </a:cubicBezTo>
                <a:cubicBezTo>
                  <a:pt x="46" y="46"/>
                  <a:pt x="51" y="41"/>
                  <a:pt x="51" y="35"/>
                </a:cubicBezTo>
                <a:cubicBezTo>
                  <a:pt x="51" y="29"/>
                  <a:pt x="46" y="24"/>
                  <a:pt x="39" y="24"/>
                </a:cubicBezTo>
                <a:cubicBezTo>
                  <a:pt x="38" y="24"/>
                  <a:pt x="37" y="24"/>
                  <a:pt x="36" y="24"/>
                </a:cubicBezTo>
                <a:cubicBezTo>
                  <a:pt x="35" y="20"/>
                  <a:pt x="32" y="17"/>
                  <a:pt x="28" y="17"/>
                </a:cubicBezTo>
                <a:cubicBezTo>
                  <a:pt x="22" y="17"/>
                  <a:pt x="18" y="21"/>
                  <a:pt x="18" y="26"/>
                </a:cubicBezTo>
                <a:cubicBezTo>
                  <a:pt x="18" y="27"/>
                  <a:pt x="18" y="27"/>
                  <a:pt x="18" y="28"/>
                </a:cubicBezTo>
                <a:cubicBezTo>
                  <a:pt x="17" y="27"/>
                  <a:pt x="16" y="27"/>
                  <a:pt x="15" y="27"/>
                </a:cubicBezTo>
                <a:cubicBezTo>
                  <a:pt x="13" y="27"/>
                  <a:pt x="10" y="29"/>
                  <a:pt x="9" y="31"/>
                </a:cubicBezTo>
                <a:cubicBezTo>
                  <a:pt x="9" y="31"/>
                  <a:pt x="8" y="31"/>
                  <a:pt x="8" y="31"/>
                </a:cubicBezTo>
                <a:cubicBezTo>
                  <a:pt x="3" y="31"/>
                  <a:pt x="0" y="34"/>
                  <a:pt x="0" y="39"/>
                </a:cubicBezTo>
                <a:close/>
              </a:path>
            </a:pathLst>
          </a:custGeom>
          <a:solidFill>
            <a:srgbClr val="FFFFFF"/>
          </a:solidFill>
          <a:ln>
            <a:noFill/>
          </a:ln>
          <a:extLst/>
        </p:spPr>
        <p:txBody>
          <a:bodyPr vert="horz" wrap="square" lIns="93278" tIns="46639" rIns="93278" bIns="46639"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Tree>
    <p:extLst>
      <p:ext uri="{BB962C8B-B14F-4D97-AF65-F5344CB8AC3E}">
        <p14:creationId xmlns:p14="http://schemas.microsoft.com/office/powerpoint/2010/main" val="353901820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Apprenda + Microsoft Hybrid Cloud</a:t>
            </a:r>
            <a:endParaRPr lang="en-US" dirty="0"/>
          </a:p>
        </p:txBody>
      </p:sp>
    </p:spTree>
    <p:extLst>
      <p:ext uri="{BB962C8B-B14F-4D97-AF65-F5344CB8AC3E}">
        <p14:creationId xmlns:p14="http://schemas.microsoft.com/office/powerpoint/2010/main" val="159731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973095" y="3380421"/>
            <a:ext cx="2746377" cy="237744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rIns="0" anchor="t">
            <a:noAutofit/>
          </a:bodyPr>
          <a:lstStyle/>
          <a:p>
            <a:pPr algn="ctr">
              <a:spcBef>
                <a:spcPts val="200"/>
              </a:spcBef>
              <a:buClr>
                <a:srgbClr val="30373F"/>
              </a:buClr>
              <a:buSzPct val="100000"/>
            </a:pPr>
            <a:endParaRPr lang="en-US" sz="2000" b="1" dirty="0">
              <a:solidFill>
                <a:schemeClr val="tx1"/>
              </a:solidFill>
              <a:latin typeface="+mj-lt"/>
              <a:ea typeface="Segoe UI" panose="020B0502040204020203" pitchFamily="34" charset="0"/>
              <a:cs typeface="Segoe UI" panose="020B0502040204020203" pitchFamily="34" charset="0"/>
            </a:endParaRPr>
          </a:p>
          <a:p>
            <a:pPr algn="ctr">
              <a:spcBef>
                <a:spcPts val="200"/>
              </a:spcBef>
              <a:buClr>
                <a:srgbClr val="30373F"/>
              </a:buClr>
              <a:buSzPct val="100000"/>
            </a:pPr>
            <a:r>
              <a:rPr lang="en-US" sz="2000" b="1" dirty="0">
                <a:solidFill>
                  <a:schemeClr val="tx1"/>
                </a:solidFill>
                <a:latin typeface="+mj-lt"/>
                <a:ea typeface="Segoe UI" panose="020B0502040204020203" pitchFamily="34" charset="0"/>
                <a:cs typeface="Segoe UI" panose="020B0502040204020203" pitchFamily="34" charset="0"/>
              </a:rPr>
              <a:t>APPRENDA INCLUDES AZURE LICENSES </a:t>
            </a:r>
          </a:p>
          <a:p>
            <a:pPr algn="ctr">
              <a:spcBef>
                <a:spcPts val="200"/>
              </a:spcBef>
              <a:buClr>
                <a:srgbClr val="30373F"/>
              </a:buClr>
              <a:buSzPct val="100000"/>
            </a:pPr>
            <a:endParaRPr lang="en-US" sz="2000" b="1" dirty="0">
              <a:solidFill>
                <a:schemeClr val="tx1"/>
              </a:solidFill>
              <a:latin typeface="+mj-lt"/>
              <a:ea typeface="Segoe UI" panose="020B0502040204020203" pitchFamily="34" charset="0"/>
              <a:cs typeface="Segoe UI" panose="020B0502040204020203" pitchFamily="34" charset="0"/>
            </a:endParaRPr>
          </a:p>
          <a:p>
            <a:pPr algn="ctr">
              <a:spcBef>
                <a:spcPts val="200"/>
              </a:spcBef>
              <a:buClr>
                <a:srgbClr val="30373F"/>
              </a:buClr>
              <a:buSzPct val="100000"/>
            </a:pPr>
            <a:r>
              <a:rPr lang="en-US" sz="2000" b="1" dirty="0">
                <a:solidFill>
                  <a:schemeClr val="tx1"/>
                </a:solidFill>
                <a:latin typeface="+mj-lt"/>
                <a:ea typeface="Segoe UI" panose="020B0502040204020203" pitchFamily="34" charset="0"/>
                <a:cs typeface="Segoe UI" panose="020B0502040204020203" pitchFamily="34" charset="0"/>
              </a:rPr>
              <a:t>Azure Licenses at no additional cost</a:t>
            </a:r>
          </a:p>
          <a:p>
            <a:pPr algn="ctr">
              <a:spcBef>
                <a:spcPts val="200"/>
              </a:spcBef>
              <a:buClr>
                <a:srgbClr val="30373F"/>
              </a:buClr>
              <a:buSzPct val="100000"/>
            </a:pPr>
            <a:endParaRPr lang="en-US" sz="2000" b="1" dirty="0">
              <a:solidFill>
                <a:schemeClr val="tx1"/>
              </a:solidFill>
              <a:latin typeface="+mj-lt"/>
              <a:ea typeface="Segoe UI" panose="020B0502040204020203" pitchFamily="34" charset="0"/>
              <a:cs typeface="Segoe UI" panose="020B0502040204020203" pitchFamily="34" charset="0"/>
            </a:endParaRPr>
          </a:p>
          <a:p>
            <a:pPr algn="ctr">
              <a:spcBef>
                <a:spcPts val="200"/>
              </a:spcBef>
              <a:buClr>
                <a:srgbClr val="30373F"/>
              </a:buClr>
              <a:buSzPct val="100000"/>
            </a:pPr>
            <a:r>
              <a:rPr lang="en-US" sz="2000" b="1" dirty="0">
                <a:solidFill>
                  <a:schemeClr val="tx1"/>
                </a:solidFill>
                <a:latin typeface="+mj-lt"/>
                <a:ea typeface="Segoe UI" panose="020B0502040204020203" pitchFamily="34" charset="0"/>
                <a:cs typeface="Segoe UI" panose="020B0502040204020203" pitchFamily="34" charset="0"/>
              </a:rPr>
              <a:t> </a:t>
            </a:r>
          </a:p>
        </p:txBody>
      </p:sp>
      <p:sp>
        <p:nvSpPr>
          <p:cNvPr id="18" name="Rectangle 17"/>
          <p:cNvSpPr/>
          <p:nvPr/>
        </p:nvSpPr>
        <p:spPr>
          <a:xfrm>
            <a:off x="8795807" y="3380421"/>
            <a:ext cx="2666864" cy="2377440"/>
          </a:xfrm>
          <a:prstGeom prst="rect">
            <a:avLst/>
          </a:prstGeom>
          <a:solidFill>
            <a:srgbClr val="846C42"/>
          </a:solidFill>
        </p:spPr>
        <p:style>
          <a:lnRef idx="2">
            <a:schemeClr val="accent1">
              <a:shade val="50000"/>
            </a:schemeClr>
          </a:lnRef>
          <a:fillRef idx="1">
            <a:schemeClr val="accent1"/>
          </a:fillRef>
          <a:effectRef idx="0">
            <a:schemeClr val="accent1"/>
          </a:effectRef>
          <a:fontRef idx="minor">
            <a:schemeClr val="lt1"/>
          </a:fontRef>
        </p:style>
        <p:txBody>
          <a:bodyPr wrap="square" lIns="60960" rIns="60960" anchor="t">
            <a:noAutofit/>
          </a:bodyPr>
          <a:lstStyle/>
          <a:p>
            <a:pPr algn="ctr">
              <a:spcBef>
                <a:spcPts val="200"/>
              </a:spcBef>
              <a:buClr>
                <a:srgbClr val="30373F"/>
              </a:buClr>
              <a:buSzPct val="100000"/>
            </a:pPr>
            <a:endParaRPr lang="en-US" sz="2000" b="1" dirty="0">
              <a:solidFill>
                <a:schemeClr val="tx1"/>
              </a:solidFill>
              <a:latin typeface="+mj-lt"/>
              <a:ea typeface="Segoe UI" panose="020B0502040204020203" pitchFamily="34" charset="0"/>
              <a:cs typeface="Segoe UI" panose="020B0502040204020203" pitchFamily="34" charset="0"/>
            </a:endParaRPr>
          </a:p>
          <a:p>
            <a:pPr algn="ctr">
              <a:spcBef>
                <a:spcPts val="200"/>
              </a:spcBef>
              <a:buClr>
                <a:srgbClr val="30373F"/>
              </a:buClr>
              <a:buSzPct val="100000"/>
            </a:pPr>
            <a:r>
              <a:rPr lang="en-US" sz="2000" b="1" dirty="0">
                <a:solidFill>
                  <a:schemeClr val="tx1"/>
                </a:solidFill>
                <a:latin typeface="+mj-lt"/>
                <a:ea typeface="Segoe UI" panose="020B0502040204020203" pitchFamily="34" charset="0"/>
                <a:cs typeface="Segoe UI" panose="020B0502040204020203" pitchFamily="34" charset="0"/>
              </a:rPr>
              <a:t>AZURE</a:t>
            </a:r>
          </a:p>
          <a:p>
            <a:pPr algn="ctr">
              <a:spcBef>
                <a:spcPts val="200"/>
              </a:spcBef>
              <a:buClr>
                <a:srgbClr val="30373F"/>
              </a:buClr>
              <a:buSzPct val="100000"/>
            </a:pPr>
            <a:r>
              <a:rPr lang="en-US" sz="2000" b="1" dirty="0">
                <a:solidFill>
                  <a:schemeClr val="tx1"/>
                </a:solidFill>
                <a:latin typeface="+mj-lt"/>
                <a:ea typeface="Segoe UI" panose="020B0502040204020203" pitchFamily="34" charset="0"/>
                <a:cs typeface="Segoe UI" panose="020B0502040204020203" pitchFamily="34" charset="0"/>
              </a:rPr>
              <a:t>DEPLOYMENT </a:t>
            </a:r>
          </a:p>
          <a:p>
            <a:pPr algn="ctr">
              <a:spcBef>
                <a:spcPts val="200"/>
              </a:spcBef>
              <a:buClr>
                <a:srgbClr val="30373F"/>
              </a:buClr>
              <a:buSzPct val="100000"/>
            </a:pPr>
            <a:endParaRPr lang="en-US" sz="2000" b="1" dirty="0">
              <a:solidFill>
                <a:schemeClr val="tx1"/>
              </a:solidFill>
              <a:latin typeface="+mj-lt"/>
              <a:ea typeface="Segoe UI" panose="020B0502040204020203" pitchFamily="34" charset="0"/>
              <a:cs typeface="Segoe UI" panose="020B0502040204020203" pitchFamily="34" charset="0"/>
            </a:endParaRPr>
          </a:p>
          <a:p>
            <a:pPr algn="ctr">
              <a:spcBef>
                <a:spcPts val="200"/>
              </a:spcBef>
              <a:buClr>
                <a:srgbClr val="30373F"/>
              </a:buClr>
              <a:buSzPct val="100000"/>
            </a:pPr>
            <a:r>
              <a:rPr lang="en-US" sz="2000" b="1" dirty="0">
                <a:solidFill>
                  <a:schemeClr val="tx1"/>
                </a:solidFill>
                <a:latin typeface="+mj-lt"/>
                <a:ea typeface="Segoe UI" panose="020B0502040204020203" pitchFamily="34" charset="0"/>
                <a:cs typeface="Segoe UI" panose="020B0502040204020203" pitchFamily="34" charset="0"/>
              </a:rPr>
              <a:t>$15K Per Customer</a:t>
            </a:r>
          </a:p>
        </p:txBody>
      </p:sp>
      <p:sp>
        <p:nvSpPr>
          <p:cNvPr id="19" name="Rectangle 18"/>
          <p:cNvSpPr/>
          <p:nvPr/>
        </p:nvSpPr>
        <p:spPr>
          <a:xfrm>
            <a:off x="591471" y="3380421"/>
            <a:ext cx="2356129" cy="2377440"/>
          </a:xfrm>
          <a:prstGeom prst="rect">
            <a:avLst/>
          </a:prstGeom>
          <a:solidFill>
            <a:srgbClr val="00B050"/>
          </a:solidFill>
        </p:spPr>
        <p:style>
          <a:lnRef idx="3">
            <a:schemeClr val="lt1"/>
          </a:lnRef>
          <a:fillRef idx="1">
            <a:schemeClr val="accent1"/>
          </a:fillRef>
          <a:effectRef idx="1">
            <a:schemeClr val="accent1"/>
          </a:effectRef>
          <a:fontRef idx="minor">
            <a:schemeClr val="lt1"/>
          </a:fontRef>
        </p:style>
        <p:txBody>
          <a:bodyPr wrap="square" anchor="ctr">
            <a:noAutofit/>
          </a:bodyPr>
          <a:lstStyle/>
          <a:p>
            <a:pPr algn="ctr">
              <a:spcBef>
                <a:spcPts val="200"/>
              </a:spcBef>
              <a:buClr>
                <a:srgbClr val="30373F"/>
              </a:buClr>
              <a:buSzPct val="100000"/>
            </a:pPr>
            <a:r>
              <a:rPr lang="en-US" sz="3200" b="1" dirty="0">
                <a:solidFill>
                  <a:schemeClr val="tx1"/>
                </a:solidFill>
                <a:latin typeface="+mj-lt"/>
                <a:ea typeface="Segoe UI" panose="020B0502040204020203" pitchFamily="34" charset="0"/>
                <a:cs typeface="Segoe UI" panose="020B0502040204020203" pitchFamily="34" charset="0"/>
              </a:rPr>
              <a:t>Microsoft &amp; Apprenda</a:t>
            </a:r>
          </a:p>
          <a:p>
            <a:pPr algn="ctr">
              <a:spcBef>
                <a:spcPts val="200"/>
              </a:spcBef>
              <a:buClr>
                <a:srgbClr val="30373F"/>
              </a:buClr>
              <a:buSzPct val="100000"/>
            </a:pPr>
            <a:r>
              <a:rPr lang="en-US" sz="3200" b="1" dirty="0">
                <a:solidFill>
                  <a:schemeClr val="tx1"/>
                </a:solidFill>
                <a:latin typeface="+mj-lt"/>
                <a:ea typeface="Segoe UI" panose="020B0502040204020203" pitchFamily="34" charset="0"/>
                <a:cs typeface="Segoe UI" panose="020B0502040204020203" pitchFamily="34" charset="0"/>
              </a:rPr>
              <a:t>GTM</a:t>
            </a:r>
          </a:p>
        </p:txBody>
      </p:sp>
      <p:pic>
        <p:nvPicPr>
          <p:cNvPr id="20" name="Picture 64"/>
          <p:cNvPicPr>
            <a:picLocks noChangeAspect="1" noChangeArrowheads="1"/>
          </p:cNvPicPr>
          <p:nvPr/>
        </p:nvPicPr>
        <p:blipFill rotWithShape="1">
          <a:blip r:embed="rId2">
            <a:extLst>
              <a:ext uri="{28A0092B-C50C-407E-A947-70E740481C1C}">
                <a14:useLocalDpi xmlns:a14="http://schemas.microsoft.com/office/drawing/2010/main" val="0"/>
              </a:ext>
            </a:extLst>
          </a:blip>
          <a:srcRect l="3603" t="11815" r="4498"/>
          <a:stretch/>
        </p:blipFill>
        <p:spPr bwMode="auto">
          <a:xfrm>
            <a:off x="5964975" y="220662"/>
            <a:ext cx="5497696" cy="2946401"/>
          </a:xfrm>
          <a:prstGeom prst="rect">
            <a:avLst/>
          </a:prstGeom>
          <a:ln/>
        </p:spPr>
        <p:style>
          <a:lnRef idx="3">
            <a:schemeClr val="lt1"/>
          </a:lnRef>
          <a:fillRef idx="1">
            <a:schemeClr val="accent1"/>
          </a:fillRef>
          <a:effectRef idx="1">
            <a:schemeClr val="accent1"/>
          </a:effectRef>
          <a:fontRef idx="minor">
            <a:schemeClr val="lt1"/>
          </a:fontRef>
        </p:style>
      </p:pic>
      <p:sp>
        <p:nvSpPr>
          <p:cNvPr id="21" name="Rectangle 20"/>
          <p:cNvSpPr/>
          <p:nvPr/>
        </p:nvSpPr>
        <p:spPr>
          <a:xfrm>
            <a:off x="591469" y="220662"/>
            <a:ext cx="5228353" cy="2946400"/>
          </a:xfrm>
          <a:prstGeom prst="rect">
            <a:avLst/>
          </a:prstGeom>
          <a:solidFill>
            <a:srgbClr val="DC3C00"/>
          </a:solidFill>
        </p:spPr>
        <p:style>
          <a:lnRef idx="3">
            <a:schemeClr val="lt1"/>
          </a:lnRef>
          <a:fillRef idx="1">
            <a:schemeClr val="accent1"/>
          </a:fillRef>
          <a:effectRef idx="1">
            <a:schemeClr val="accent1"/>
          </a:effectRef>
          <a:fontRef idx="minor">
            <a:schemeClr val="lt1"/>
          </a:fontRef>
        </p:style>
        <p:txBody>
          <a:bodyPr wrap="square" anchor="ctr">
            <a:noAutofit/>
          </a:bodyPr>
          <a:lstStyle/>
          <a:p>
            <a:pPr algn="ctr">
              <a:spcBef>
                <a:spcPts val="200"/>
              </a:spcBef>
              <a:buClr>
                <a:srgbClr val="30373F"/>
              </a:buClr>
              <a:buSzPct val="100000"/>
            </a:pPr>
            <a:r>
              <a:rPr lang="en-US" sz="2133" b="1" dirty="0">
                <a:solidFill>
                  <a:schemeClr val="tx1"/>
                </a:solidFill>
                <a:latin typeface="+mj-lt"/>
                <a:ea typeface="Segoe UI" panose="020B0502040204020203" pitchFamily="34" charset="0"/>
                <a:cs typeface="Segoe UI" panose="020B0502040204020203" pitchFamily="34" charset="0"/>
              </a:rPr>
              <a:t>INTRODUCING APPRENDA ONECLOUD WITH MICROSOFT AZURE </a:t>
            </a:r>
          </a:p>
          <a:p>
            <a:pPr algn="ctr">
              <a:spcBef>
                <a:spcPts val="200"/>
              </a:spcBef>
              <a:buClr>
                <a:srgbClr val="30373F"/>
              </a:buClr>
              <a:buSzPct val="100000"/>
            </a:pPr>
            <a:endParaRPr lang="en-US" sz="1867" dirty="0">
              <a:solidFill>
                <a:schemeClr val="tx1"/>
              </a:solidFill>
              <a:latin typeface="+mj-lt"/>
              <a:ea typeface="Segoe UI" panose="020B0502040204020203" pitchFamily="34" charset="0"/>
              <a:cs typeface="Segoe UI" panose="020B0502040204020203" pitchFamily="34" charset="0"/>
            </a:endParaRPr>
          </a:p>
          <a:p>
            <a:pPr algn="ctr">
              <a:spcBef>
                <a:spcPts val="200"/>
              </a:spcBef>
              <a:buClr>
                <a:srgbClr val="30373F"/>
              </a:buClr>
              <a:buSzPct val="100000"/>
            </a:pPr>
            <a:r>
              <a:rPr lang="en-US" sz="3733" b="1" dirty="0">
                <a:solidFill>
                  <a:schemeClr val="tx1"/>
                </a:solidFill>
                <a:latin typeface="+mj-lt"/>
                <a:ea typeface="Segoe UI" panose="020B0502040204020203" pitchFamily="34" charset="0"/>
                <a:cs typeface="Segoe UI" panose="020B0502040204020203" pitchFamily="34" charset="0"/>
              </a:rPr>
              <a:t>The Industry’s First </a:t>
            </a:r>
            <a:r>
              <a:rPr lang="en-US" sz="3733" b="1" dirty="0" smtClean="0">
                <a:solidFill>
                  <a:schemeClr val="tx1"/>
                </a:solidFill>
                <a:latin typeface="+mj-lt"/>
                <a:ea typeface="Segoe UI" panose="020B0502040204020203" pitchFamily="34" charset="0"/>
                <a:cs typeface="Segoe UI" panose="020B0502040204020203" pitchFamily="34" charset="0"/>
              </a:rPr>
              <a:t>Turnkey </a:t>
            </a:r>
            <a:r>
              <a:rPr lang="en-US" sz="3733" b="1" dirty="0">
                <a:solidFill>
                  <a:schemeClr val="tx1"/>
                </a:solidFill>
                <a:latin typeface="+mj-lt"/>
                <a:ea typeface="Segoe UI" panose="020B0502040204020203" pitchFamily="34" charset="0"/>
                <a:cs typeface="Segoe UI" panose="020B0502040204020203" pitchFamily="34" charset="0"/>
              </a:rPr>
              <a:t>Hybrid Cloud Solution </a:t>
            </a:r>
          </a:p>
        </p:txBody>
      </p:sp>
      <p:pic>
        <p:nvPicPr>
          <p:cNvPr id="22" name="Picture 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097" y="3380421"/>
            <a:ext cx="2655569" cy="2377440"/>
          </a:xfrm>
          <a:prstGeom prst="rect">
            <a:avLst/>
          </a:prstGeom>
          <a:ln/>
        </p:spPr>
        <p:style>
          <a:lnRef idx="3">
            <a:schemeClr val="lt1"/>
          </a:lnRef>
          <a:fillRef idx="1">
            <a:schemeClr val="accent1"/>
          </a:fillRef>
          <a:effectRef idx="1">
            <a:schemeClr val="accent1"/>
          </a:effectRef>
          <a:fontRef idx="minor">
            <a:schemeClr val="lt1"/>
          </a:fontRef>
        </p:style>
      </p:pic>
      <p:sp>
        <p:nvSpPr>
          <p:cNvPr id="23" name="Rectangle 22"/>
          <p:cNvSpPr/>
          <p:nvPr/>
        </p:nvSpPr>
        <p:spPr>
          <a:xfrm>
            <a:off x="3794253" y="5859462"/>
            <a:ext cx="4067332" cy="646331"/>
          </a:xfrm>
          <a:prstGeom prst="rect">
            <a:avLst/>
          </a:prstGeom>
        </p:spPr>
        <p:txBody>
          <a:bodyPr wrap="none">
            <a:spAutoFit/>
          </a:bodyPr>
          <a:lstStyle/>
          <a:p>
            <a:r>
              <a:rPr lang="en-US" dirty="0">
                <a:hlinkClick r:id="rId4"/>
              </a:rPr>
              <a:t>http://apprenda.com/lp/onecloudms/</a:t>
            </a:r>
            <a:r>
              <a:rPr lang="en-US" dirty="0"/>
              <a:t> </a:t>
            </a:r>
          </a:p>
          <a:p>
            <a:endParaRPr lang="en-US" dirty="0"/>
          </a:p>
        </p:txBody>
      </p:sp>
    </p:spTree>
    <p:extLst>
      <p:ext uri="{BB962C8B-B14F-4D97-AF65-F5344CB8AC3E}">
        <p14:creationId xmlns:p14="http://schemas.microsoft.com/office/powerpoint/2010/main" val="423318771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br>
              <a:rPr lang="en-US" dirty="0" smtClean="0"/>
            </a:br>
            <a:endParaRPr lang="en-US" dirty="0"/>
          </a:p>
        </p:txBody>
      </p:sp>
    </p:spTree>
    <p:extLst>
      <p:ext uri="{BB962C8B-B14F-4D97-AF65-F5344CB8AC3E}">
        <p14:creationId xmlns:p14="http://schemas.microsoft.com/office/powerpoint/2010/main" val="243255659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710964"/>
          </a:xfrm>
        </p:spPr>
        <p:txBody>
          <a:bodyPr/>
          <a:lstStyle/>
          <a:p>
            <a:pPr lvl="0">
              <a:spcBef>
                <a:spcPts val="2400"/>
              </a:spcBef>
            </a:pPr>
            <a:r>
              <a:rPr lang="en-US" sz="3800" dirty="0" smtClean="0">
                <a:gradFill>
                  <a:gsLst>
                    <a:gs pos="1250">
                      <a:schemeClr val="tx1"/>
                    </a:gs>
                    <a:gs pos="100000">
                      <a:schemeClr val="tx1"/>
                    </a:gs>
                  </a:gsLst>
                  <a:lin ang="5400000" scaled="0"/>
                </a:gradFill>
              </a:rPr>
              <a:t>Come see me </a:t>
            </a:r>
            <a:r>
              <a:rPr lang="en-US" sz="3800" smtClean="0">
                <a:gradFill>
                  <a:gsLst>
                    <a:gs pos="1250">
                      <a:schemeClr val="tx1"/>
                    </a:gs>
                    <a:gs pos="100000">
                      <a:schemeClr val="tx1"/>
                    </a:gs>
                  </a:gsLst>
                  <a:lin ang="5400000" scaled="0"/>
                </a:gradFill>
              </a:rPr>
              <a:t>and Apprenda </a:t>
            </a:r>
            <a:r>
              <a:rPr lang="en-US" sz="3800" dirty="0" smtClean="0">
                <a:gradFill>
                  <a:gsLst>
                    <a:gs pos="1250">
                      <a:schemeClr val="tx1"/>
                    </a:gs>
                    <a:gs pos="100000">
                      <a:schemeClr val="tx1"/>
                    </a:gs>
                  </a:gsLst>
                  <a:lin ang="5400000" scaled="0"/>
                </a:gradFill>
              </a:rPr>
              <a:t>at Booth 301!</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28772759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110342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Building a Real-World Hybrid Cloud with Seamless Application Portability</a:t>
            </a:r>
          </a:p>
        </p:txBody>
      </p:sp>
      <p:sp>
        <p:nvSpPr>
          <p:cNvPr id="3" name="Text Placeholder 2"/>
          <p:cNvSpPr>
            <a:spLocks noGrp="1"/>
          </p:cNvSpPr>
          <p:nvPr>
            <p:ph type="body" sz="quarter" idx="14"/>
          </p:nvPr>
        </p:nvSpPr>
        <p:spPr/>
        <p:txBody>
          <a:bodyPr/>
          <a:lstStyle/>
          <a:p>
            <a:r>
              <a:rPr lang="en-US" dirty="0"/>
              <a:t>Rakesh </a:t>
            </a:r>
            <a:r>
              <a:rPr lang="en-US" dirty="0" smtClean="0"/>
              <a:t>Malhotra</a:t>
            </a:r>
          </a:p>
          <a:p>
            <a:r>
              <a:rPr lang="en-US" dirty="0" smtClean="0"/>
              <a:t>Michael </a:t>
            </a:r>
            <a:r>
              <a:rPr lang="en-US" dirty="0" err="1" smtClean="0"/>
              <a:t>Apprenda</a:t>
            </a:r>
            <a:endParaRPr lang="en-US" dirty="0"/>
          </a:p>
          <a:p>
            <a:endParaRPr lang="en-US" dirty="0"/>
          </a:p>
        </p:txBody>
      </p:sp>
      <p:sp>
        <p:nvSpPr>
          <p:cNvPr id="8" name="Text Placeholder 7"/>
          <p:cNvSpPr>
            <a:spLocks noGrp="1"/>
          </p:cNvSpPr>
          <p:nvPr>
            <p:ph type="body" sz="quarter" idx="15"/>
          </p:nvPr>
        </p:nvSpPr>
        <p:spPr/>
        <p:txBody>
          <a:bodyPr/>
          <a:lstStyle/>
          <a:p>
            <a:r>
              <a:rPr lang="en-US" dirty="0" smtClean="0"/>
              <a:t>DCIM-B323</a:t>
            </a:r>
            <a:endParaRPr lang="en-US" dirty="0"/>
          </a:p>
        </p:txBody>
      </p:sp>
    </p:spTree>
    <p:extLst>
      <p:ext uri="{BB962C8B-B14F-4D97-AF65-F5344CB8AC3E}">
        <p14:creationId xmlns:p14="http://schemas.microsoft.com/office/powerpoint/2010/main" val="161812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3717941"/>
          </a:xfrm>
        </p:spPr>
        <p:txBody>
          <a:bodyPr/>
          <a:lstStyle/>
          <a:p>
            <a:r>
              <a:rPr lang="en-US" dirty="0" smtClean="0"/>
              <a:t>Provide </a:t>
            </a:r>
            <a:r>
              <a:rPr lang="en-US" dirty="0"/>
              <a:t>your customers with the best service</a:t>
            </a:r>
          </a:p>
          <a:p>
            <a:pPr lvl="1"/>
            <a:r>
              <a:rPr lang="en-US" dirty="0"/>
              <a:t>Sometimes you provide it directly</a:t>
            </a:r>
          </a:p>
          <a:p>
            <a:pPr lvl="1"/>
            <a:r>
              <a:rPr lang="en-US" dirty="0"/>
              <a:t>Sometimes you serve as a broker to a third party (i.e. public cloud</a:t>
            </a:r>
            <a:r>
              <a:rPr lang="en-US" dirty="0" smtClean="0"/>
              <a:t>)</a:t>
            </a:r>
          </a:p>
          <a:p>
            <a:r>
              <a:rPr lang="en-US" dirty="0" smtClean="0"/>
              <a:t>Use the best service delivery vehicle</a:t>
            </a:r>
          </a:p>
          <a:p>
            <a:pPr lvl="1"/>
            <a:r>
              <a:rPr lang="en-US" dirty="0" smtClean="0"/>
              <a:t>Based upon business requirements and cost</a:t>
            </a:r>
          </a:p>
          <a:p>
            <a:r>
              <a:rPr lang="en-US" dirty="0" smtClean="0"/>
              <a:t>It’s not about migration</a:t>
            </a:r>
          </a:p>
          <a:p>
            <a:pPr lvl="1"/>
            <a:r>
              <a:rPr lang="en-US" dirty="0" smtClean="0"/>
              <a:t>Think of public cloud as a logical extension and feature of your private cloud</a:t>
            </a:r>
          </a:p>
        </p:txBody>
      </p:sp>
      <p:sp>
        <p:nvSpPr>
          <p:cNvPr id="17" name="Title 16"/>
          <p:cNvSpPr>
            <a:spLocks noGrp="1"/>
          </p:cNvSpPr>
          <p:nvPr>
            <p:ph type="title"/>
          </p:nvPr>
        </p:nvSpPr>
        <p:spPr/>
        <p:txBody>
          <a:bodyPr/>
          <a:lstStyle/>
          <a:p>
            <a:r>
              <a:rPr lang="en-US" dirty="0" smtClean="0"/>
              <a:t>Why Hybrid Cloud?</a:t>
            </a:r>
            <a:endParaRPr lang="en-US" dirty="0"/>
          </a:p>
        </p:txBody>
      </p:sp>
    </p:spTree>
    <p:extLst>
      <p:ext uri="{BB962C8B-B14F-4D97-AF65-F5344CB8AC3E}">
        <p14:creationId xmlns:p14="http://schemas.microsoft.com/office/powerpoint/2010/main" val="1842464210"/>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801314"/>
          </a:xfrm>
        </p:spPr>
        <p:txBody>
          <a:bodyPr/>
          <a:lstStyle/>
          <a:p>
            <a:r>
              <a:rPr lang="en-US" dirty="0" smtClean="0"/>
              <a:t>Reconcile </a:t>
            </a:r>
            <a:r>
              <a:rPr lang="en-US" dirty="0"/>
              <a:t>existing investments with future </a:t>
            </a:r>
            <a:r>
              <a:rPr lang="en-US" dirty="0" smtClean="0"/>
              <a:t>strategy</a:t>
            </a:r>
          </a:p>
          <a:p>
            <a:r>
              <a:rPr lang="en-US" dirty="0"/>
              <a:t>Requires alignment across many operational IT silos</a:t>
            </a:r>
          </a:p>
          <a:p>
            <a:r>
              <a:rPr lang="en-US" dirty="0"/>
              <a:t>Requires buy-in from </a:t>
            </a:r>
            <a:r>
              <a:rPr lang="en-US" dirty="0" smtClean="0"/>
              <a:t>app </a:t>
            </a:r>
            <a:r>
              <a:rPr lang="en-US" dirty="0"/>
              <a:t>owners and business units</a:t>
            </a:r>
          </a:p>
          <a:p>
            <a:r>
              <a:rPr lang="en-US" dirty="0"/>
              <a:t>There are many moving technical parts</a:t>
            </a:r>
          </a:p>
          <a:p>
            <a:r>
              <a:rPr lang="en-US" dirty="0"/>
              <a:t>VM mobility doesn’t always “just work”</a:t>
            </a:r>
          </a:p>
          <a:p>
            <a:pPr marL="0" indent="0">
              <a:buNone/>
            </a:pPr>
            <a:endParaRPr lang="en-US" dirty="0"/>
          </a:p>
          <a:p>
            <a:endParaRPr lang="en-US" dirty="0"/>
          </a:p>
        </p:txBody>
      </p:sp>
      <p:sp>
        <p:nvSpPr>
          <p:cNvPr id="4" name="Title 3"/>
          <p:cNvSpPr>
            <a:spLocks noGrp="1"/>
          </p:cNvSpPr>
          <p:nvPr>
            <p:ph type="title"/>
          </p:nvPr>
        </p:nvSpPr>
        <p:spPr/>
        <p:txBody>
          <a:bodyPr/>
          <a:lstStyle/>
          <a:p>
            <a:r>
              <a:rPr lang="en-US" dirty="0" smtClean="0"/>
              <a:t>Why Hybrid Cloud is Hard</a:t>
            </a:r>
            <a:endParaRPr lang="en-US" dirty="0"/>
          </a:p>
        </p:txBody>
      </p:sp>
    </p:spTree>
    <p:extLst>
      <p:ext uri="{BB962C8B-B14F-4D97-AF65-F5344CB8AC3E}">
        <p14:creationId xmlns:p14="http://schemas.microsoft.com/office/powerpoint/2010/main" val="260153497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274638" y="1212850"/>
            <a:ext cx="11887200" cy="4801314"/>
          </a:xfrm>
        </p:spPr>
        <p:txBody>
          <a:bodyPr/>
          <a:lstStyle/>
          <a:p>
            <a:r>
              <a:rPr lang="en-US" dirty="0" smtClean="0"/>
              <a:t>Ops has become </a:t>
            </a:r>
            <a:r>
              <a:rPr lang="en-US" i="1" dirty="0" smtClean="0"/>
              <a:t>very</a:t>
            </a:r>
            <a:r>
              <a:rPr lang="en-US" dirty="0" smtClean="0"/>
              <a:t> good at spinning up VMs fast</a:t>
            </a:r>
          </a:p>
          <a:p>
            <a:pPr lvl="1"/>
            <a:r>
              <a:rPr lang="en-US" dirty="0"/>
              <a:t>Allows rapid deployment across public and private form factors</a:t>
            </a:r>
          </a:p>
          <a:p>
            <a:pPr lvl="1"/>
            <a:r>
              <a:rPr lang="en-US" dirty="0"/>
              <a:t>Dramatically improved overall agility and h/w utilization</a:t>
            </a:r>
          </a:p>
          <a:p>
            <a:pPr lvl="1"/>
            <a:r>
              <a:rPr lang="en-US" dirty="0"/>
              <a:t>Works with nearly any type of </a:t>
            </a:r>
            <a:r>
              <a:rPr lang="en-US" dirty="0" smtClean="0"/>
              <a:t>application</a:t>
            </a:r>
          </a:p>
          <a:p>
            <a:endParaRPr lang="en-US" dirty="0" smtClean="0"/>
          </a:p>
          <a:p>
            <a:r>
              <a:rPr lang="en-US" dirty="0" smtClean="0"/>
              <a:t>However….</a:t>
            </a:r>
            <a:endParaRPr lang="en-US" dirty="0"/>
          </a:p>
          <a:p>
            <a:pPr marL="342900" lvl="1" indent="0">
              <a:buNone/>
            </a:pPr>
            <a:endParaRPr lang="en-US" dirty="0" smtClean="0"/>
          </a:p>
          <a:p>
            <a:pPr lvl="1"/>
            <a:endParaRPr lang="en-US" dirty="0" smtClean="0"/>
          </a:p>
          <a:p>
            <a:endParaRPr lang="en-US" dirty="0"/>
          </a:p>
        </p:txBody>
      </p:sp>
      <p:sp>
        <p:nvSpPr>
          <p:cNvPr id="12" name="Title 11"/>
          <p:cNvSpPr>
            <a:spLocks noGrp="1"/>
          </p:cNvSpPr>
          <p:nvPr>
            <p:ph type="title"/>
          </p:nvPr>
        </p:nvSpPr>
        <p:spPr/>
        <p:txBody>
          <a:bodyPr/>
          <a:lstStyle/>
          <a:p>
            <a:r>
              <a:rPr lang="en-US" dirty="0" smtClean="0"/>
              <a:t>Current State of Enterprise IT</a:t>
            </a:r>
            <a:endParaRPr lang="en-US" dirty="0"/>
          </a:p>
        </p:txBody>
      </p:sp>
    </p:spTree>
    <p:extLst>
      <p:ext uri="{BB962C8B-B14F-4D97-AF65-F5344CB8AC3E}">
        <p14:creationId xmlns:p14="http://schemas.microsoft.com/office/powerpoint/2010/main" val="137538885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a:t>“When all you have is a hammer, everything looks like IT infrastructure”</a:t>
            </a:r>
            <a:endParaRPr lang="en-US" dirty="0"/>
          </a:p>
        </p:txBody>
      </p:sp>
    </p:spTree>
    <p:extLst>
      <p:ext uri="{BB962C8B-B14F-4D97-AF65-F5344CB8AC3E}">
        <p14:creationId xmlns:p14="http://schemas.microsoft.com/office/powerpoint/2010/main" val="14030181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813625"/>
          </a:xfrm>
        </p:spPr>
        <p:txBody>
          <a:bodyPr/>
          <a:lstStyle/>
          <a:p>
            <a:r>
              <a:rPr lang="en-US" dirty="0" smtClean="0"/>
              <a:t>VM sprawl is a real issue</a:t>
            </a:r>
          </a:p>
          <a:p>
            <a:pPr lvl="1"/>
            <a:r>
              <a:rPr lang="en-US" dirty="0" smtClean="0"/>
              <a:t>Average VM utilization hovers around 20%</a:t>
            </a:r>
          </a:p>
          <a:p>
            <a:endParaRPr lang="en-US" dirty="0" smtClean="0"/>
          </a:p>
          <a:p>
            <a:r>
              <a:rPr lang="en-US" dirty="0" smtClean="0"/>
              <a:t>A VM as a unit of management is cumbersome</a:t>
            </a:r>
          </a:p>
          <a:p>
            <a:pPr lvl="1"/>
            <a:r>
              <a:rPr lang="en-US" dirty="0" smtClean="0"/>
              <a:t>For scaling, migration, chargeback, deployment etc.</a:t>
            </a:r>
          </a:p>
          <a:p>
            <a:endParaRPr lang="en-US" dirty="0" smtClean="0"/>
          </a:p>
          <a:p>
            <a:r>
              <a:rPr lang="en-US" dirty="0" smtClean="0"/>
              <a:t>Simply running your VMs on somebody else’s servers shouldn’t be the end goal</a:t>
            </a:r>
            <a:endParaRPr lang="en-US" dirty="0"/>
          </a:p>
        </p:txBody>
      </p:sp>
      <p:sp>
        <p:nvSpPr>
          <p:cNvPr id="4" name="Title 3"/>
          <p:cNvSpPr>
            <a:spLocks noGrp="1"/>
          </p:cNvSpPr>
          <p:nvPr>
            <p:ph type="title"/>
          </p:nvPr>
        </p:nvSpPr>
        <p:spPr/>
        <p:txBody>
          <a:bodyPr/>
          <a:lstStyle/>
          <a:p>
            <a:r>
              <a:rPr lang="en-US" dirty="0" smtClean="0"/>
              <a:t>VMs Aren’t Perfect</a:t>
            </a:r>
            <a:endParaRPr lang="en-US" dirty="0"/>
          </a:p>
        </p:txBody>
      </p:sp>
    </p:spTree>
    <p:extLst>
      <p:ext uri="{BB962C8B-B14F-4D97-AF65-F5344CB8AC3E}">
        <p14:creationId xmlns:p14="http://schemas.microsoft.com/office/powerpoint/2010/main" val="10313254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Cloud is about moving to a shared, application centric service model</a:t>
            </a:r>
            <a:br>
              <a:rPr lang="en-US" dirty="0"/>
            </a:br>
            <a:endParaRPr lang="en-US" dirty="0"/>
          </a:p>
        </p:txBody>
      </p:sp>
    </p:spTree>
    <p:extLst>
      <p:ext uri="{BB962C8B-B14F-4D97-AF65-F5344CB8AC3E}">
        <p14:creationId xmlns:p14="http://schemas.microsoft.com/office/powerpoint/2010/main" val="96114584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3988784"/>
          </a:xfrm>
        </p:spPr>
        <p:txBody>
          <a:bodyPr/>
          <a:lstStyle/>
          <a:p>
            <a:r>
              <a:rPr lang="en-US" dirty="0" smtClean="0"/>
              <a:t>Infrastructure economics </a:t>
            </a:r>
            <a:r>
              <a:rPr lang="en-US" dirty="0"/>
              <a:t>will continuously </a:t>
            </a:r>
            <a:r>
              <a:rPr lang="en-US" dirty="0" smtClean="0"/>
              <a:t>improve</a:t>
            </a:r>
            <a:endParaRPr lang="en-US" dirty="0"/>
          </a:p>
          <a:p>
            <a:pPr lvl="1"/>
            <a:r>
              <a:rPr lang="en-US" dirty="0"/>
              <a:t>Position yourself to take advantage of this trend!</a:t>
            </a:r>
          </a:p>
          <a:p>
            <a:endParaRPr lang="en-US" dirty="0"/>
          </a:p>
          <a:p>
            <a:r>
              <a:rPr lang="en-US" dirty="0" smtClean="0"/>
              <a:t>Abstract apps and app owners </a:t>
            </a:r>
            <a:r>
              <a:rPr lang="en-US" dirty="0"/>
              <a:t>from infrastructure </a:t>
            </a:r>
            <a:endParaRPr lang="en-US" dirty="0" smtClean="0"/>
          </a:p>
          <a:p>
            <a:pPr lvl="1"/>
            <a:r>
              <a:rPr lang="en-US" dirty="0" smtClean="0"/>
              <a:t>It </a:t>
            </a:r>
            <a:r>
              <a:rPr lang="en-US" dirty="0"/>
              <a:t>enables flexibility and efficiency for IT</a:t>
            </a:r>
          </a:p>
          <a:p>
            <a:pPr lvl="1"/>
            <a:r>
              <a:rPr lang="en-US" dirty="0"/>
              <a:t>It puts the focus on application </a:t>
            </a:r>
            <a:r>
              <a:rPr lang="en-US" dirty="0" smtClean="0"/>
              <a:t>delivery, </a:t>
            </a:r>
            <a:r>
              <a:rPr lang="en-US" dirty="0"/>
              <a:t>not servers</a:t>
            </a:r>
          </a:p>
          <a:p>
            <a:pPr marL="0" indent="0">
              <a:buNone/>
            </a:pPr>
            <a:endParaRPr lang="en-US" dirty="0"/>
          </a:p>
        </p:txBody>
      </p:sp>
      <p:sp>
        <p:nvSpPr>
          <p:cNvPr id="4" name="Title 3"/>
          <p:cNvSpPr>
            <a:spLocks noGrp="1"/>
          </p:cNvSpPr>
          <p:nvPr>
            <p:ph type="title"/>
          </p:nvPr>
        </p:nvSpPr>
        <p:spPr/>
        <p:txBody>
          <a:bodyPr/>
          <a:lstStyle/>
          <a:p>
            <a:r>
              <a:rPr lang="en-US" dirty="0" smtClean="0"/>
              <a:t>It’s All About the Apps</a:t>
            </a:r>
            <a:endParaRPr lang="en-US" dirty="0"/>
          </a:p>
        </p:txBody>
      </p:sp>
    </p:spTree>
    <p:extLst>
      <p:ext uri="{BB962C8B-B14F-4D97-AF65-F5344CB8AC3E}">
        <p14:creationId xmlns:p14="http://schemas.microsoft.com/office/powerpoint/2010/main" val="2180615738"/>
      </p:ext>
    </p:extLst>
  </p:cSld>
  <p:clrMapOvr>
    <a:masterClrMapping/>
  </p:clrMapOvr>
  <p:transition>
    <p:fade/>
  </p:transition>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DCIM-B323</Session_x0020_Code>
    <Presentation_x0020_Date xmlns="e36bfbf9-5e42-489c-a259-4c54eb22cb57">2014-05-12T00:00:00-05:00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purl.org/dc/terms/"/>
    <ds:schemaRef ds:uri="http://schemas.microsoft.com/sharepoint/v3"/>
    <ds:schemaRef ds:uri="http://purl.org/dc/dcmitype/"/>
    <ds:schemaRef ds:uri="http://schemas.openxmlformats.org/package/2006/metadata/core-properties"/>
    <ds:schemaRef ds:uri="230e9df3-be65-4c73-a93b-d1236ebd677e"/>
    <ds:schemaRef ds:uri="http://www.w3.org/XML/1998/namespace"/>
    <ds:schemaRef ds:uri="http://schemas.microsoft.com/office/infopath/2007/PartnerControls"/>
    <ds:schemaRef ds:uri="e36bfbf9-5e42-489c-a259-4c54eb22cb57"/>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187</TotalTime>
  <Words>1926</Words>
  <Application>Microsoft Office PowerPoint</Application>
  <PresentationFormat>Custom</PresentationFormat>
  <Paragraphs>200</Paragraphs>
  <Slides>23</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Arial</vt:lpstr>
      <vt:lpstr>Brandon Grotesque Light</vt:lpstr>
      <vt:lpstr>Brandon Grotesque Medium</vt:lpstr>
      <vt:lpstr>Brandon Grotesque Regular</vt:lpstr>
      <vt:lpstr>Calibri</vt:lpstr>
      <vt:lpstr>Chaparral Pro</vt:lpstr>
      <vt:lpstr>Consolas</vt:lpstr>
      <vt:lpstr>Segoe UI</vt:lpstr>
      <vt:lpstr>Segoe UI Light</vt:lpstr>
      <vt:lpstr>Wingdings</vt:lpstr>
      <vt:lpstr>TechEd 2014 Dk Blue</vt:lpstr>
      <vt:lpstr>TechEd_2013_Template_16x9</vt:lpstr>
      <vt:lpstr>1_TechEd 2014 Dk Blue</vt:lpstr>
      <vt:lpstr>PowerPoint Presentation</vt:lpstr>
      <vt:lpstr>Building a Real-World Hybrid Cloud with Seamless Application Portability</vt:lpstr>
      <vt:lpstr>Why Hybrid Cloud?</vt:lpstr>
      <vt:lpstr>Why Hybrid Cloud is Hard</vt:lpstr>
      <vt:lpstr>Current State of Enterprise IT</vt:lpstr>
      <vt:lpstr>“When all you have is a hammer, everything looks like IT infrastructure”</vt:lpstr>
      <vt:lpstr>VMs Aren’t Perfect</vt:lpstr>
      <vt:lpstr>Cloud is about moving to a shared, application centric service model </vt:lpstr>
      <vt:lpstr>It’s All About the Apps</vt:lpstr>
      <vt:lpstr>Key Requirements for Hybrid Cloud</vt:lpstr>
      <vt:lpstr>Apprenda</vt:lpstr>
      <vt:lpstr>Enterprise Hybrid Application Platform</vt:lpstr>
      <vt:lpstr>Apprenda/Azure Implementation</vt:lpstr>
      <vt:lpstr>Apprenda/Azure Solution Benefits</vt:lpstr>
      <vt:lpstr>Demo</vt:lpstr>
      <vt:lpstr>PowerPoint Presentation</vt:lpstr>
      <vt:lpstr>Questions? </vt:lpstr>
      <vt:lpstr>Related content</vt:lpstr>
      <vt:lpstr>PowerPoint Presentation</vt:lpstr>
      <vt:lpstr>Resources</vt:lpstr>
      <vt:lpstr>Complete an evaluation and enter to win!</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Real-World Hybrid Cloud with Seamless Application Portability</dc:title>
  <dc:subject>TechEd 2014</dc:subject>
  <dc:creator>Rakesh Malhotra</dc:creator>
  <cp:keywords/>
  <dc:description>Template: Jordan Cayabyab, Artitudes Design
Formatting: 
Audience Type:</dc:description>
  <cp:lastModifiedBy>testadmin</cp:lastModifiedBy>
  <cp:revision>20</cp:revision>
  <dcterms:created xsi:type="dcterms:W3CDTF">2014-05-08T15:23:56Z</dcterms:created>
  <dcterms:modified xsi:type="dcterms:W3CDTF">2014-05-12T23:54:26Z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