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1" r:id="rId5"/>
  </p:sldMasterIdLst>
  <p:notesMasterIdLst>
    <p:notesMasterId r:id="rId48"/>
  </p:notesMasterIdLst>
  <p:handoutMasterIdLst>
    <p:handoutMasterId r:id="rId49"/>
  </p:handoutMasterIdLst>
  <p:sldIdLst>
    <p:sldId id="1381" r:id="rId6"/>
    <p:sldId id="1412" r:id="rId7"/>
    <p:sldId id="1452" r:id="rId8"/>
    <p:sldId id="1453" r:id="rId9"/>
    <p:sldId id="1456" r:id="rId10"/>
    <p:sldId id="1457" r:id="rId11"/>
    <p:sldId id="1458" r:id="rId12"/>
    <p:sldId id="1459" r:id="rId13"/>
    <p:sldId id="1460" r:id="rId14"/>
    <p:sldId id="1461" r:id="rId15"/>
    <p:sldId id="1467" r:id="rId16"/>
    <p:sldId id="1454" r:id="rId17"/>
    <p:sldId id="1466" r:id="rId18"/>
    <p:sldId id="1469" r:id="rId19"/>
    <p:sldId id="1471" r:id="rId20"/>
    <p:sldId id="1472" r:id="rId21"/>
    <p:sldId id="1470" r:id="rId22"/>
    <p:sldId id="1473" r:id="rId23"/>
    <p:sldId id="1455" r:id="rId24"/>
    <p:sldId id="1475" r:id="rId25"/>
    <p:sldId id="1480" r:id="rId26"/>
    <p:sldId id="1481" r:id="rId27"/>
    <p:sldId id="1482" r:id="rId28"/>
    <p:sldId id="1474" r:id="rId29"/>
    <p:sldId id="1483" r:id="rId30"/>
    <p:sldId id="1479" r:id="rId31"/>
    <p:sldId id="1484" r:id="rId32"/>
    <p:sldId id="1485" r:id="rId33"/>
    <p:sldId id="1477" r:id="rId34"/>
    <p:sldId id="1486" r:id="rId35"/>
    <p:sldId id="1487" r:id="rId36"/>
    <p:sldId id="1463" r:id="rId37"/>
    <p:sldId id="1464" r:id="rId38"/>
    <p:sldId id="1465" r:id="rId39"/>
    <p:sldId id="1490" r:id="rId40"/>
    <p:sldId id="1488" r:id="rId41"/>
    <p:sldId id="1413" r:id="rId42"/>
    <p:sldId id="1489" r:id="rId43"/>
    <p:sldId id="1416" r:id="rId44"/>
    <p:sldId id="1417" r:id="rId45"/>
    <p:sldId id="1414" r:id="rId46"/>
    <p:sldId id="1132" r:id="rId4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412"/>
            <p14:sldId id="1452"/>
          </p14:sldIdLst>
        </p14:section>
        <p14:section name="CiB Strategy" id="{04EE1F2F-1CF3-4FB1-9872-3A0E9FF8A509}">
          <p14:sldIdLst>
            <p14:sldId id="1453"/>
            <p14:sldId id="1456"/>
            <p14:sldId id="1457"/>
            <p14:sldId id="1458"/>
            <p14:sldId id="1459"/>
            <p14:sldId id="1460"/>
            <p14:sldId id="1461"/>
            <p14:sldId id="1467"/>
          </p14:sldIdLst>
        </p14:section>
        <p14:section name="New CiB Solutions" id="{7343101B-8EF3-477A-A08F-7A3D2D516296}">
          <p14:sldIdLst>
            <p14:sldId id="1454"/>
            <p14:sldId id="1466"/>
            <p14:sldId id="1469"/>
            <p14:sldId id="1471"/>
            <p14:sldId id="1472"/>
            <p14:sldId id="1470"/>
            <p14:sldId id="1473"/>
          </p14:sldIdLst>
        </p14:section>
        <p14:section name="CiB Customer Applications" id="{336AF832-B46F-46C9-A079-9C3F86B1816E}">
          <p14:sldIdLst>
            <p14:sldId id="1455"/>
            <p14:sldId id="1475"/>
            <p14:sldId id="1480"/>
            <p14:sldId id="1481"/>
            <p14:sldId id="1482"/>
            <p14:sldId id="1474"/>
            <p14:sldId id="1483"/>
            <p14:sldId id="1479"/>
            <p14:sldId id="1484"/>
            <p14:sldId id="1485"/>
            <p14:sldId id="1477"/>
            <p14:sldId id="1486"/>
            <p14:sldId id="1487"/>
          </p14:sldIdLst>
        </p14:section>
        <p14:section name="Datacenter" id="{FCBA8877-D2F7-4F38-BFD2-BA0BB719B27B}">
          <p14:sldIdLst>
            <p14:sldId id="1463"/>
            <p14:sldId id="1464"/>
            <p14:sldId id="1465"/>
          </p14:sldIdLst>
        </p14:section>
        <p14:section name="Summary" id="{D853EAAA-B51A-48A6-A896-E50B8E16F9F7}">
          <p14:sldIdLst>
            <p14:sldId id="1490"/>
          </p14:sldIdLst>
        </p14:section>
        <p14:section name="Required TechEd Slides" id="{82311F33-8658-44D4-9116-E5315715BD95}">
          <p14:sldIdLst>
            <p14:sldId id="1488"/>
            <p14:sldId id="1413"/>
            <p14:sldId id="1489"/>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FFFFFF"/>
    <a:srgbClr val="009E49"/>
    <a:srgbClr val="0072C6"/>
    <a:srgbClr val="00BCF2"/>
    <a:srgbClr val="7FBA0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8" d="100"/>
          <a:sy n="118" d="100"/>
        </p:scale>
        <p:origin x="84" y="114"/>
      </p:cViewPr>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527233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965889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043568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5/13/2014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7087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17818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965133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EAB85300-EB61-435A-AC92-44A9F86EB9B2}" type="datetime1">
              <a:rPr lang="en-US" smtClean="0">
                <a:solidFill>
                  <a:prstClr val="black"/>
                </a:solidFill>
              </a:rPr>
              <a:pPr/>
              <a:t>5/13/2014</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30" tIns="45715" rIns="91430" bIns="45715"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343294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5498CF6-BF4A-4AAC-8374-7FC3681575BD}"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2359206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F8E914-A25F-4911-BBD4-76579DCD823E}"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33</a:t>
            </a:fld>
            <a:endParaRPr lang="en-US" dirty="0"/>
          </a:p>
        </p:txBody>
      </p:sp>
    </p:spTree>
    <p:extLst>
      <p:ext uri="{BB962C8B-B14F-4D97-AF65-F5344CB8AC3E}">
        <p14:creationId xmlns:p14="http://schemas.microsoft.com/office/powerpoint/2010/main" val="58006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42B088-A453-40BA-AFA3-B74AE11D1EC4}" type="datetime1">
              <a:rPr lang="en-US" smtClean="0"/>
              <a:t>5/13/2014</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34</a:t>
            </a:fld>
            <a:endParaRPr lang="en-US" dirty="0"/>
          </a:p>
        </p:txBody>
      </p:sp>
    </p:spTree>
    <p:extLst>
      <p:ext uri="{BB962C8B-B14F-4D97-AF65-F5344CB8AC3E}">
        <p14:creationId xmlns:p14="http://schemas.microsoft.com/office/powerpoint/2010/main" val="2775592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1825" y="1632057"/>
            <a:ext cx="5492776" cy="1961371"/>
          </a:xfrm>
        </p:spPr>
        <p:txBody>
          <a:bodyPr/>
          <a:lstStyle>
            <a:lvl1pPr>
              <a:defRPr sz="2855"/>
            </a:lvl1pPr>
            <a:lvl2pPr>
              <a:defRPr sz="2447"/>
            </a:lvl2pPr>
            <a:lvl3pPr>
              <a:defRPr sz="2039"/>
            </a:lvl3pPr>
            <a:lvl4pPr>
              <a:defRPr sz="1835"/>
            </a:lvl4pPr>
            <a:lvl5pPr>
              <a:defRPr sz="1835"/>
            </a:lvl5pPr>
            <a:lvl6pPr>
              <a:defRPr sz="1835"/>
            </a:lvl6pPr>
            <a:lvl7pPr>
              <a:defRPr sz="1835"/>
            </a:lvl7pPr>
            <a:lvl8pPr>
              <a:defRPr sz="1835"/>
            </a:lvl8pPr>
            <a:lvl9pPr>
              <a:defRPr sz="18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1875" y="1632057"/>
            <a:ext cx="5492776" cy="1961371"/>
          </a:xfrm>
        </p:spPr>
        <p:txBody>
          <a:bodyPr/>
          <a:lstStyle>
            <a:lvl1pPr>
              <a:defRPr sz="2855"/>
            </a:lvl1pPr>
            <a:lvl2pPr>
              <a:defRPr sz="2447"/>
            </a:lvl2pPr>
            <a:lvl3pPr>
              <a:defRPr sz="2039"/>
            </a:lvl3pPr>
            <a:lvl4pPr>
              <a:defRPr sz="1835"/>
            </a:lvl4pPr>
            <a:lvl5pPr>
              <a:defRPr sz="1835"/>
            </a:lvl5pPr>
            <a:lvl6pPr>
              <a:defRPr sz="1835"/>
            </a:lvl6pPr>
            <a:lvl7pPr>
              <a:defRPr sz="1835"/>
            </a:lvl7pPr>
            <a:lvl8pPr>
              <a:defRPr sz="1835"/>
            </a:lvl8pPr>
            <a:lvl9pPr>
              <a:defRPr sz="183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p:ph type="sldNum" sz="quarter" idx="10"/>
          </p:nvPr>
        </p:nvSpPr>
        <p:spPr>
          <a:xfrm>
            <a:off x="8912808" y="6482890"/>
            <a:ext cx="2901844" cy="372394"/>
          </a:xfrm>
          <a:prstGeom prst="rect">
            <a:avLst/>
          </a:prstGeom>
        </p:spPr>
        <p:txBody>
          <a:bodyPr/>
          <a:lstStyle>
            <a:lvl1pPr>
              <a:defRPr/>
            </a:lvl1pPr>
          </a:lstStyle>
          <a:p>
            <a:pPr>
              <a:defRPr/>
            </a:pPr>
            <a:fld id="{C4E1E026-9601-4F9A-8153-ACDB39F0365B}" type="slidenum">
              <a:rPr lang="en-US">
                <a:solidFill>
                  <a:srgbClr val="FFFFFF">
                    <a:tint val="75000"/>
                  </a:srgbClr>
                </a:solidFill>
              </a:rPr>
              <a:pPr>
                <a:defRPr/>
              </a:pPr>
              <a:t>‹#›</a:t>
            </a:fld>
            <a:endParaRPr lang="en-US">
              <a:solidFill>
                <a:srgbClr val="FFFFFF">
                  <a:tint val="75000"/>
                </a:srgbClr>
              </a:solidFill>
            </a:endParaRPr>
          </a:p>
        </p:txBody>
      </p:sp>
      <p:sp>
        <p:nvSpPr>
          <p:cNvPr id="6" name="Footer Placeholder 5"/>
          <p:cNvSpPr>
            <a:spLocks noGrp="1"/>
          </p:cNvSpPr>
          <p:nvPr>
            <p:ph type="ftr" sz="quarter" idx="11"/>
          </p:nvPr>
        </p:nvSpPr>
        <p:spPr>
          <a:xfrm>
            <a:off x="4119563" y="6483350"/>
            <a:ext cx="4197350" cy="371475"/>
          </a:xfrm>
          <a:prstGeom prst="rect">
            <a:avLst/>
          </a:prstGeom>
        </p:spPr>
        <p:txBody>
          <a:bodyPr/>
          <a:lstStyle/>
          <a:p>
            <a:endParaRPr lang="en-US">
              <a:solidFill>
                <a:srgbClr val="FFFFFF">
                  <a:tint val="75000"/>
                </a:srgbClr>
              </a:solidFill>
            </a:endParaRPr>
          </a:p>
        </p:txBody>
      </p:sp>
    </p:spTree>
    <p:extLst>
      <p:ext uri="{BB962C8B-B14F-4D97-AF65-F5344CB8AC3E}">
        <p14:creationId xmlns:p14="http://schemas.microsoft.com/office/powerpoint/2010/main" val="592501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32123046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692163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991984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32809612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82225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09256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0387541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68264806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93593516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60423591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9559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306634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604362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2319371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16563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57991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8725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016818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75865927"/>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62301233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2543466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50024209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799416091"/>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02165181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1424888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60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47245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750750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7626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911684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437017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3798900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1.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image" Target="../media/image2.png"/><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062873929"/>
      </p:ext>
    </p:extLst>
  </p:cSld>
  <p:clrMap bg1="dk1" tx1="lt1" bg2="dk2" tx2="lt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 id="2147484295" r:id="rId14"/>
    <p:sldLayoutId id="2147484296" r:id="rId15"/>
    <p:sldLayoutId id="2147484297" r:id="rId16"/>
    <p:sldLayoutId id="2147484298" r:id="rId17"/>
    <p:sldLayoutId id="2147484299" r:id="rId18"/>
    <p:sldLayoutId id="2147484300" r:id="rId19"/>
    <p:sldLayoutId id="2147484301" r:id="rId20"/>
    <p:sldLayoutId id="2147484302" r:id="rId21"/>
    <p:sldLayoutId id="2147484303" r:id="rId22"/>
    <p:sldLayoutId id="2147484304" r:id="rId23"/>
    <p:sldLayoutId id="2147484305" r:id="rId24"/>
    <p:sldLayoutId id="2147484306" r:id="rId25"/>
    <p:sldLayoutId id="2147484307" r:id="rId26"/>
    <p:sldLayoutId id="2147484308" r:id="rId27"/>
    <p:sldLayoutId id="2147484309" r:id="rId28"/>
    <p:sldLayoutId id="2147484310" r:id="rId29"/>
    <p:sldLayoutId id="2147484311" r:id="rId30"/>
    <p:sldLayoutId id="2147484312" r:id="rId31"/>
    <p:sldLayoutId id="2147484313"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9.xml"/><Relationship Id="rId1" Type="http://schemas.openxmlformats.org/officeDocument/2006/relationships/video" Target="https://www.youtube.com/embed/5lIS5uk3SEA" TargetMode="External"/><Relationship Id="rId6" Type="http://schemas.openxmlformats.org/officeDocument/2006/relationships/image" Target="../media/image31.png"/><Relationship Id="rId5" Type="http://schemas.openxmlformats.org/officeDocument/2006/relationships/image" Target="../media/image28.png"/><Relationship Id="rId4" Type="http://schemas.openxmlformats.org/officeDocument/2006/relationships/image" Target="../media/image36.gif"/></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9.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3.png"/><Relationship Id="rId1" Type="http://schemas.openxmlformats.org/officeDocument/2006/relationships/slideLayout" Target="../slideLayouts/slideLayout26.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19.xml"/><Relationship Id="rId6" Type="http://schemas.openxmlformats.org/officeDocument/2006/relationships/image" Target="../media/image41.jpe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6.xml"/><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hyperlink" Target="http://www.dell.com/PowerEdgeVRTX" TargetMode="External"/><Relationship Id="rId2" Type="http://schemas.openxmlformats.org/officeDocument/2006/relationships/hyperlink" Target="http://www.aaronmarks.com/#!case-studies/c1zqt"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2.xml"/><Relationship Id="rId1" Type="http://schemas.openxmlformats.org/officeDocument/2006/relationships/slideLayout" Target="../slideLayouts/slideLayout64.xml"/><Relationship Id="rId6" Type="http://schemas.openxmlformats.org/officeDocument/2006/relationships/hyperlink" Target="http://technet.microsoft.com/en-US/evalcenter/dn205295"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en-US/evalcenter/dn205286"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9.xml"/><Relationship Id="rId5" Type="http://schemas.openxmlformats.org/officeDocument/2006/relationships/image" Target="../media/image52.png"/><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xml"/><Relationship Id="rId7"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12.png"/><Relationship Id="rId4" Type="http://schemas.openxmlformats.org/officeDocument/2006/relationships/tags" Target="../tags/tag10.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1419568" y="1516859"/>
            <a:ext cx="4518339" cy="1564488"/>
            <a:chOff x="322408" y="1859976"/>
            <a:chExt cx="3668066" cy="935870"/>
          </a:xfrm>
        </p:grpSpPr>
        <p:sp>
          <p:nvSpPr>
            <p:cNvPr id="104" name="Rectangle 103"/>
            <p:cNvSpPr/>
            <p:nvPr/>
          </p:nvSpPr>
          <p:spPr bwMode="auto">
            <a:xfrm>
              <a:off x="322408" y="1859976"/>
              <a:ext cx="3668066" cy="935870"/>
            </a:xfrm>
            <a:prstGeom prst="rect">
              <a:avLst/>
            </a:prstGeom>
            <a:solidFill>
              <a:schemeClr val="accent6">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1" tIns="34967" rIns="69933" bIns="34967" numCol="1" rtlCol="0" anchor="ctr" anchorCtr="0" compatLnSpc="1">
              <a:prstTxWarp prst="textNoShape">
                <a:avLst/>
              </a:prstTxWarp>
            </a:bodyPr>
            <a:lstStyle/>
            <a:p>
              <a:pPr defTabSz="932372">
                <a:lnSpc>
                  <a:spcPct val="70000"/>
                </a:lnSpc>
                <a:spcBef>
                  <a:spcPts val="687"/>
                </a:spcBef>
                <a:buSzPct val="90000"/>
              </a:pPr>
              <a:endParaRPr lang="en-US" sz="1531" dirty="0">
                <a:gradFill>
                  <a:gsLst>
                    <a:gs pos="0">
                      <a:srgbClr val="EFEFEF"/>
                    </a:gs>
                    <a:gs pos="100000">
                      <a:srgbClr val="EFEFEF"/>
                    </a:gs>
                  </a:gsLst>
                  <a:lin ang="5400000" scaled="0"/>
                </a:gradFill>
              </a:endParaRPr>
            </a:p>
          </p:txBody>
        </p:sp>
        <p:sp>
          <p:nvSpPr>
            <p:cNvPr id="105" name="TextBox 104"/>
            <p:cNvSpPr txBox="1"/>
            <p:nvPr/>
          </p:nvSpPr>
          <p:spPr>
            <a:xfrm>
              <a:off x="458105" y="1907842"/>
              <a:ext cx="3513976" cy="825822"/>
            </a:xfrm>
            <a:prstGeom prst="rect">
              <a:avLst/>
            </a:prstGeom>
            <a:noFill/>
          </p:spPr>
          <p:txBody>
            <a:bodyPr wrap="square" rtlCol="0">
              <a:spAutoFit/>
            </a:bodyPr>
            <a:lstStyle/>
            <a:p>
              <a:pPr defTabSz="932372"/>
              <a:r>
                <a:rPr lang="en-US" sz="1799" b="1" dirty="0">
                  <a:gradFill>
                    <a:gsLst>
                      <a:gs pos="1250">
                        <a:srgbClr val="FFFFFF"/>
                      </a:gs>
                      <a:gs pos="100000">
                        <a:srgbClr val="FFFFFF"/>
                      </a:gs>
                    </a:gsLst>
                    <a:lin ang="5400000" scaled="0"/>
                  </a:gradFill>
                </a:rPr>
                <a:t>Availability</a:t>
              </a:r>
            </a:p>
            <a:p>
              <a:pPr marL="131138" indent="-131138" defTabSz="699371">
                <a:buFont typeface="Arial" panose="020B0604020202020204" pitchFamily="34" charset="0"/>
                <a:buChar char="•"/>
              </a:pPr>
              <a:r>
                <a:rPr lang="en-US" sz="1599" b="1" dirty="0">
                  <a:gradFill>
                    <a:gsLst>
                      <a:gs pos="1250">
                        <a:srgbClr val="FFFFFF"/>
                      </a:gs>
                      <a:gs pos="100000">
                        <a:srgbClr val="FFFFFF"/>
                      </a:gs>
                    </a:gsLst>
                    <a:lin ang="5400000" scaled="0"/>
                  </a:gradFill>
                  <a:latin typeface="Segoe UI Light"/>
                </a:rPr>
                <a:t>At least one node and storage always available, despite failure or replacement of any component</a:t>
              </a:r>
            </a:p>
            <a:p>
              <a:pPr marL="131138" indent="-131138" defTabSz="699371">
                <a:buFont typeface="Arial" panose="020B0604020202020204" pitchFamily="34" charset="0"/>
                <a:buChar char="•"/>
              </a:pPr>
              <a:r>
                <a:rPr lang="en-US" sz="1599" b="1" dirty="0">
                  <a:gradFill>
                    <a:gsLst>
                      <a:gs pos="1250">
                        <a:srgbClr val="FFFFFF"/>
                      </a:gs>
                      <a:gs pos="100000">
                        <a:srgbClr val="FFFFFF"/>
                      </a:gs>
                    </a:gsLst>
                    <a:lin ang="5400000" scaled="0"/>
                  </a:gradFill>
                  <a:latin typeface="Segoe UI Light"/>
                </a:rPr>
                <a:t>Dual power domains</a:t>
              </a:r>
            </a:p>
          </p:txBody>
        </p:sp>
      </p:grpSp>
      <p:grpSp>
        <p:nvGrpSpPr>
          <p:cNvPr id="115" name="Group 114"/>
          <p:cNvGrpSpPr/>
          <p:nvPr/>
        </p:nvGrpSpPr>
        <p:grpSpPr>
          <a:xfrm>
            <a:off x="1419568" y="3231406"/>
            <a:ext cx="4518339" cy="1438983"/>
            <a:chOff x="322408" y="1859975"/>
            <a:chExt cx="3668066" cy="1067255"/>
          </a:xfrm>
        </p:grpSpPr>
        <p:sp>
          <p:nvSpPr>
            <p:cNvPr id="117" name="Rectangle 116"/>
            <p:cNvSpPr/>
            <p:nvPr/>
          </p:nvSpPr>
          <p:spPr bwMode="auto">
            <a:xfrm>
              <a:off x="322408" y="1859975"/>
              <a:ext cx="3668066" cy="1067255"/>
            </a:xfrm>
            <a:prstGeom prst="rect">
              <a:avLst/>
            </a:prstGeom>
            <a:solidFill>
              <a:schemeClr val="accent6">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1" tIns="34967" rIns="69933" bIns="34967" numCol="1" rtlCol="0" anchor="ctr" anchorCtr="0" compatLnSpc="1">
              <a:prstTxWarp prst="textNoShape">
                <a:avLst/>
              </a:prstTxWarp>
            </a:bodyPr>
            <a:lstStyle/>
            <a:p>
              <a:pPr defTabSz="932372">
                <a:lnSpc>
                  <a:spcPct val="70000"/>
                </a:lnSpc>
                <a:spcBef>
                  <a:spcPts val="687"/>
                </a:spcBef>
                <a:buSzPct val="90000"/>
              </a:pPr>
              <a:endParaRPr lang="en-US" sz="1531" dirty="0">
                <a:gradFill>
                  <a:gsLst>
                    <a:gs pos="0">
                      <a:srgbClr val="EFEFEF"/>
                    </a:gs>
                    <a:gs pos="100000">
                      <a:srgbClr val="EFEFEF"/>
                    </a:gs>
                  </a:gsLst>
                  <a:lin ang="5400000" scaled="0"/>
                </a:gradFill>
              </a:endParaRPr>
            </a:p>
          </p:txBody>
        </p:sp>
        <p:sp>
          <p:nvSpPr>
            <p:cNvPr id="118" name="TextBox 117"/>
            <p:cNvSpPr txBox="1"/>
            <p:nvPr/>
          </p:nvSpPr>
          <p:spPr>
            <a:xfrm>
              <a:off x="470617" y="2007173"/>
              <a:ext cx="3512869" cy="651588"/>
            </a:xfrm>
            <a:prstGeom prst="rect">
              <a:avLst/>
            </a:prstGeom>
            <a:noFill/>
          </p:spPr>
          <p:txBody>
            <a:bodyPr wrap="square" rtlCol="0">
              <a:spAutoFit/>
            </a:bodyPr>
            <a:lstStyle/>
            <a:p>
              <a:pPr defTabSz="932372"/>
              <a:r>
                <a:rPr lang="en-US" sz="1799" b="1" dirty="0">
                  <a:gradFill>
                    <a:gsLst>
                      <a:gs pos="1250">
                        <a:srgbClr val="FFFFFF"/>
                      </a:gs>
                      <a:gs pos="100000">
                        <a:srgbClr val="FFFFFF"/>
                      </a:gs>
                    </a:gsLst>
                    <a:lin ang="5400000" scaled="0"/>
                  </a:gradFill>
                </a:rPr>
                <a:t>Simplicity</a:t>
              </a:r>
            </a:p>
            <a:p>
              <a:pPr marL="218562" indent="-218562" defTabSz="699371">
                <a:buFont typeface="Arial" panose="020B0604020202020204" pitchFamily="34" charset="0"/>
                <a:buChar char="•"/>
              </a:pPr>
              <a:r>
                <a:rPr lang="en-US" sz="1599" b="1" dirty="0">
                  <a:gradFill>
                    <a:gsLst>
                      <a:gs pos="1250">
                        <a:srgbClr val="FFFFFF"/>
                      </a:gs>
                      <a:gs pos="100000">
                        <a:srgbClr val="FFFFFF"/>
                      </a:gs>
                    </a:gsLst>
                    <a:lin ang="5400000" scaled="0"/>
                  </a:gradFill>
                  <a:latin typeface="Segoe UI Light"/>
                </a:rPr>
                <a:t>Pre-wired, internal interconnects between nodes, controllers, and storage</a:t>
              </a:r>
            </a:p>
          </p:txBody>
        </p:sp>
      </p:grpSp>
      <p:grpSp>
        <p:nvGrpSpPr>
          <p:cNvPr id="120" name="Group 119"/>
          <p:cNvGrpSpPr/>
          <p:nvPr/>
        </p:nvGrpSpPr>
        <p:grpSpPr>
          <a:xfrm>
            <a:off x="1419569" y="4868857"/>
            <a:ext cx="4495624" cy="1391587"/>
            <a:chOff x="322408" y="1859974"/>
            <a:chExt cx="3668066" cy="1174867"/>
          </a:xfrm>
        </p:grpSpPr>
        <p:sp>
          <p:nvSpPr>
            <p:cNvPr id="122" name="Rectangle 121"/>
            <p:cNvSpPr/>
            <p:nvPr/>
          </p:nvSpPr>
          <p:spPr bwMode="auto">
            <a:xfrm>
              <a:off x="322408" y="1859974"/>
              <a:ext cx="3668066" cy="1157066"/>
            </a:xfrm>
            <a:prstGeom prst="rect">
              <a:avLst/>
            </a:prstGeom>
            <a:solidFill>
              <a:schemeClr val="accent6">
                <a:alpha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71" tIns="34967" rIns="69933" bIns="34967" numCol="1" rtlCol="0" anchor="ctr" anchorCtr="0" compatLnSpc="1">
              <a:prstTxWarp prst="textNoShape">
                <a:avLst/>
              </a:prstTxWarp>
            </a:bodyPr>
            <a:lstStyle/>
            <a:p>
              <a:pPr defTabSz="932372">
                <a:lnSpc>
                  <a:spcPct val="70000"/>
                </a:lnSpc>
                <a:spcBef>
                  <a:spcPts val="687"/>
                </a:spcBef>
                <a:buSzPct val="90000"/>
              </a:pPr>
              <a:endParaRPr lang="en-US" sz="1531" dirty="0">
                <a:gradFill>
                  <a:gsLst>
                    <a:gs pos="0">
                      <a:srgbClr val="EFEFEF"/>
                    </a:gs>
                    <a:gs pos="100000">
                      <a:srgbClr val="EFEFEF"/>
                    </a:gs>
                  </a:gsLst>
                  <a:lin ang="5400000" scaled="0"/>
                </a:gradFill>
              </a:endParaRPr>
            </a:p>
          </p:txBody>
        </p:sp>
        <p:sp>
          <p:nvSpPr>
            <p:cNvPr id="123" name="TextBox 122"/>
            <p:cNvSpPr txBox="1"/>
            <p:nvPr/>
          </p:nvSpPr>
          <p:spPr>
            <a:xfrm>
              <a:off x="451464" y="1869316"/>
              <a:ext cx="3521636" cy="1165525"/>
            </a:xfrm>
            <a:prstGeom prst="rect">
              <a:avLst/>
            </a:prstGeom>
            <a:noFill/>
          </p:spPr>
          <p:txBody>
            <a:bodyPr wrap="square" rtlCol="0">
              <a:spAutoFit/>
            </a:bodyPr>
            <a:lstStyle/>
            <a:p>
              <a:pPr defTabSz="932372"/>
              <a:r>
                <a:rPr lang="en-US" sz="1799" b="1" dirty="0">
                  <a:gradFill>
                    <a:gsLst>
                      <a:gs pos="1250">
                        <a:srgbClr val="FFFFFF"/>
                      </a:gs>
                      <a:gs pos="100000">
                        <a:srgbClr val="FFFFFF"/>
                      </a:gs>
                    </a:gsLst>
                    <a:lin ang="5400000" scaled="0"/>
                  </a:gradFill>
                </a:rPr>
                <a:t>Flexibility</a:t>
              </a:r>
            </a:p>
            <a:p>
              <a:pPr marL="218562" indent="-218562" defTabSz="699371">
                <a:buFont typeface="Arial" panose="020B0604020202020204" pitchFamily="34" charset="0"/>
                <a:buChar char="•"/>
              </a:pPr>
              <a:r>
                <a:rPr lang="en-US" sz="1599" b="1" dirty="0" err="1">
                  <a:gradFill>
                    <a:gsLst>
                      <a:gs pos="1250">
                        <a:srgbClr val="FFFFFF"/>
                      </a:gs>
                      <a:gs pos="100000">
                        <a:srgbClr val="FFFFFF"/>
                      </a:gs>
                    </a:gsLst>
                    <a:lin ang="5400000" scaled="0"/>
                  </a:gradFill>
                  <a:latin typeface="Segoe UI Light"/>
                </a:rPr>
                <a:t>PCIe</a:t>
              </a:r>
              <a:r>
                <a:rPr lang="en-US" sz="1599" b="1" dirty="0">
                  <a:gradFill>
                    <a:gsLst>
                      <a:gs pos="1250">
                        <a:srgbClr val="FFFFFF"/>
                      </a:gs>
                      <a:gs pos="100000">
                        <a:srgbClr val="FFFFFF"/>
                      </a:gs>
                    </a:gsLst>
                    <a:lin ang="5400000" scaled="0"/>
                  </a:gradFill>
                  <a:latin typeface="Segoe UI Light"/>
                </a:rPr>
                <a:t> slots for flexible LAN options</a:t>
              </a:r>
            </a:p>
            <a:p>
              <a:pPr marL="218562" indent="-218562" defTabSz="699371">
                <a:buFont typeface="Arial" panose="020B0604020202020204" pitchFamily="34" charset="0"/>
                <a:buChar char="•"/>
              </a:pPr>
              <a:r>
                <a:rPr lang="en-US" sz="1599" b="1" dirty="0">
                  <a:gradFill>
                    <a:gsLst>
                      <a:gs pos="1250">
                        <a:srgbClr val="FFFFFF"/>
                      </a:gs>
                      <a:gs pos="100000">
                        <a:srgbClr val="FFFFFF"/>
                      </a:gs>
                    </a:gsLst>
                    <a:lin ang="5400000" scaled="0"/>
                  </a:gradFill>
                  <a:latin typeface="Segoe UI Light"/>
                </a:rPr>
                <a:t>External SAS ports for JBOD expansion</a:t>
              </a:r>
            </a:p>
            <a:p>
              <a:pPr marL="218562" indent="-218562" defTabSz="699371">
                <a:buFont typeface="Arial" panose="020B0604020202020204" pitchFamily="34" charset="0"/>
                <a:buChar char="•"/>
              </a:pPr>
              <a:r>
                <a:rPr lang="en-US" sz="1599" b="1" dirty="0">
                  <a:gradFill>
                    <a:gsLst>
                      <a:gs pos="1250">
                        <a:srgbClr val="FFFFFF"/>
                      </a:gs>
                      <a:gs pos="100000">
                        <a:srgbClr val="FFFFFF"/>
                      </a:gs>
                    </a:gsLst>
                    <a:lin ang="5400000" scaled="0"/>
                  </a:gradFill>
                  <a:latin typeface="Segoe UI Light"/>
                </a:rPr>
                <a:t>Office-level power, cooling, and acoustics </a:t>
              </a:r>
              <a:br>
                <a:rPr lang="en-US" sz="1599" b="1" dirty="0">
                  <a:gradFill>
                    <a:gsLst>
                      <a:gs pos="1250">
                        <a:srgbClr val="FFFFFF"/>
                      </a:gs>
                      <a:gs pos="100000">
                        <a:srgbClr val="FFFFFF"/>
                      </a:gs>
                    </a:gsLst>
                    <a:lin ang="5400000" scaled="0"/>
                  </a:gradFill>
                  <a:latin typeface="Segoe UI Light"/>
                </a:rPr>
              </a:br>
              <a:r>
                <a:rPr lang="en-US" sz="1599" b="1" dirty="0">
                  <a:gradFill>
                    <a:gsLst>
                      <a:gs pos="1250">
                        <a:srgbClr val="FFFFFF"/>
                      </a:gs>
                      <a:gs pos="100000">
                        <a:srgbClr val="FFFFFF"/>
                      </a:gs>
                    </a:gsLst>
                    <a:lin ang="5400000" scaled="0"/>
                  </a:gradFill>
                  <a:latin typeface="Segoe UI Light"/>
                </a:rPr>
                <a:t>to fit under a desk </a:t>
              </a:r>
            </a:p>
          </p:txBody>
        </p:sp>
      </p:grpSp>
      <p:sp>
        <p:nvSpPr>
          <p:cNvPr id="2" name="Title 1"/>
          <p:cNvSpPr>
            <a:spLocks noGrp="1"/>
          </p:cNvSpPr>
          <p:nvPr>
            <p:ph type="title"/>
          </p:nvPr>
        </p:nvSpPr>
        <p:spPr/>
        <p:txBody>
          <a:bodyPr/>
          <a:lstStyle/>
          <a:p>
            <a:r>
              <a:rPr lang="en-US" sz="3998" dirty="0"/>
              <a:t>System Design Considerations for Continuous Availability</a:t>
            </a:r>
          </a:p>
        </p:txBody>
      </p:sp>
      <p:grpSp>
        <p:nvGrpSpPr>
          <p:cNvPr id="3" name="Group 2"/>
          <p:cNvGrpSpPr/>
          <p:nvPr/>
        </p:nvGrpSpPr>
        <p:grpSpPr>
          <a:xfrm>
            <a:off x="6446745" y="1415239"/>
            <a:ext cx="5255685" cy="4759013"/>
            <a:chOff x="6094411" y="1371199"/>
            <a:chExt cx="5600701" cy="5008811"/>
          </a:xfrm>
        </p:grpSpPr>
        <p:grpSp>
          <p:nvGrpSpPr>
            <p:cNvPr id="190" name="Group 189"/>
            <p:cNvGrpSpPr/>
            <p:nvPr/>
          </p:nvGrpSpPr>
          <p:grpSpPr>
            <a:xfrm>
              <a:off x="6094411" y="1875383"/>
              <a:ext cx="5600701" cy="4504627"/>
              <a:chOff x="4633822" y="1085330"/>
              <a:chExt cx="6156097" cy="5738101"/>
            </a:xfrm>
          </p:grpSpPr>
          <p:sp>
            <p:nvSpPr>
              <p:cNvPr id="191" name="Box: Server enclosure"/>
              <p:cNvSpPr txBox="1">
                <a:spLocks noChangeArrowheads="1"/>
              </p:cNvSpPr>
              <p:nvPr/>
            </p:nvSpPr>
            <p:spPr bwMode="auto">
              <a:xfrm>
                <a:off x="5074919" y="1737360"/>
                <a:ext cx="5394960" cy="3349826"/>
              </a:xfrm>
              <a:prstGeom prst="rect">
                <a:avLst/>
              </a:prstGeom>
              <a:solidFill>
                <a:schemeClr val="accent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9933" tIns="69936" rIns="69933" bIns="34967" numCol="1" rtlCol="0" anchor="t" anchorCtr="0" compatLnSpc="1">
                <a:prstTxWarp prst="textNoShape">
                  <a:avLst/>
                </a:prstTxWarp>
              </a:bodyPr>
              <a:lstStyle>
                <a:defPPr>
                  <a:defRPr lang="en-US"/>
                </a:defPPr>
                <a:lvl1pPr algn="ctr" defTabSz="914099" fontAlgn="base">
                  <a:lnSpc>
                    <a:spcPct val="90000"/>
                  </a:lnSpc>
                  <a:spcBef>
                    <a:spcPct val="0"/>
                  </a:spcBef>
                  <a:spcAft>
                    <a:spcPct val="0"/>
                  </a:spcAft>
                  <a:defRPr sz="2000" spc="-50">
                    <a:gradFill>
                      <a:gsLst>
                        <a:gs pos="0">
                          <a:srgbClr val="EFEFEF"/>
                        </a:gs>
                        <a:gs pos="100000">
                          <a:srgbClr val="EFEFE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71" b="1" dirty="0">
                    <a:gradFill>
                      <a:gsLst>
                        <a:gs pos="0">
                          <a:srgbClr val="FFFFFF"/>
                        </a:gs>
                        <a:gs pos="100000">
                          <a:srgbClr val="FFFFFF"/>
                        </a:gs>
                      </a:gsLst>
                      <a:lin ang="5400000" scaled="0"/>
                    </a:gradFill>
                  </a:rPr>
                  <a:t>Server Enclosure</a:t>
                </a:r>
              </a:p>
            </p:txBody>
          </p:sp>
          <p:sp>
            <p:nvSpPr>
              <p:cNvPr id="194" name="Text: additional JBODs"/>
              <p:cNvSpPr txBox="1">
                <a:spLocks noChangeArrowheads="1"/>
              </p:cNvSpPr>
              <p:nvPr/>
            </p:nvSpPr>
            <p:spPr bwMode="auto">
              <a:xfrm>
                <a:off x="6583997" y="6494382"/>
                <a:ext cx="2377440" cy="329049"/>
              </a:xfrm>
              <a:prstGeom prst="rect">
                <a:avLst/>
              </a:prstGeom>
              <a:noFill/>
              <a:ln w="9525">
                <a:noFill/>
                <a:miter lim="800000"/>
                <a:headEnd/>
                <a:tailEnd/>
              </a:ln>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99169">
                  <a:lnSpc>
                    <a:spcPct val="90000"/>
                  </a:lnSpc>
                  <a:defRPr/>
                </a:pPr>
                <a:r>
                  <a:rPr lang="en-US" sz="1071" b="1" spc="-39" dirty="0">
                    <a:gradFill>
                      <a:gsLst>
                        <a:gs pos="0">
                          <a:srgbClr val="FFFFFF"/>
                        </a:gs>
                        <a:gs pos="100000">
                          <a:srgbClr val="FFFFFF"/>
                        </a:gs>
                      </a:gsLst>
                      <a:lin ang="5400000" scaled="0"/>
                    </a:gradFill>
                  </a:rPr>
                  <a:t>Additional JBODs …</a:t>
                </a:r>
              </a:p>
            </p:txBody>
          </p:sp>
          <p:sp>
            <p:nvSpPr>
              <p:cNvPr id="196" name="Label: Disk B ports"/>
              <p:cNvSpPr txBox="1">
                <a:spLocks noChangeArrowheads="1"/>
              </p:cNvSpPr>
              <p:nvPr/>
            </p:nvSpPr>
            <p:spPr bwMode="auto">
              <a:xfrm>
                <a:off x="8196930" y="4241381"/>
                <a:ext cx="457200" cy="140282"/>
              </a:xfrm>
              <a:prstGeom prst="rect">
                <a:avLst/>
              </a:prstGeom>
              <a:noFill/>
              <a:ln w="9525">
                <a:noFill/>
                <a:miter lim="800000"/>
                <a:headEnd/>
                <a:tailEnd/>
              </a:ln>
            </p:spPr>
            <p:txBody>
              <a:bodyPr wrap="square"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ts val="765"/>
                  </a:lnSpc>
                  <a:defRPr/>
                </a:pPr>
                <a:r>
                  <a:rPr lang="en-US" sz="687" b="1" dirty="0">
                    <a:gradFill>
                      <a:gsLst>
                        <a:gs pos="0">
                          <a:srgbClr val="FFFFFF"/>
                        </a:gs>
                        <a:gs pos="100000">
                          <a:srgbClr val="FFFFFF"/>
                        </a:gs>
                      </a:gsLst>
                      <a:lin ang="5400000" scaled="0"/>
                    </a:gradFill>
                  </a:rPr>
                  <a:t>B ports</a:t>
                </a:r>
              </a:p>
            </p:txBody>
          </p:sp>
          <p:sp>
            <p:nvSpPr>
              <p:cNvPr id="197" name="Label: Disk A ports"/>
              <p:cNvSpPr txBox="1">
                <a:spLocks noChangeArrowheads="1"/>
              </p:cNvSpPr>
              <p:nvPr/>
            </p:nvSpPr>
            <p:spPr bwMode="auto">
              <a:xfrm>
                <a:off x="6880756" y="4566736"/>
                <a:ext cx="457200" cy="140282"/>
              </a:xfrm>
              <a:prstGeom prst="rect">
                <a:avLst/>
              </a:prstGeom>
              <a:noFill/>
              <a:ln w="9525">
                <a:noFill/>
                <a:miter lim="800000"/>
                <a:headEnd/>
                <a:tailEnd/>
              </a:ln>
            </p:spPr>
            <p:txBody>
              <a:bodyPr wrap="square" lIns="0" tIns="0" rIns="0"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ts val="765"/>
                  </a:lnSpc>
                  <a:defRPr/>
                </a:pPr>
                <a:r>
                  <a:rPr lang="en-US" sz="687" b="1" dirty="0">
                    <a:gradFill>
                      <a:gsLst>
                        <a:gs pos="0">
                          <a:srgbClr val="FFFFFF"/>
                        </a:gs>
                        <a:gs pos="100000">
                          <a:srgbClr val="FFFFFF"/>
                        </a:gs>
                      </a:gsLst>
                      <a:lin ang="5400000" scaled="0"/>
                    </a:gradFill>
                  </a:rPr>
                  <a:t>A ports</a:t>
                </a:r>
              </a:p>
            </p:txBody>
          </p:sp>
          <p:sp>
            <p:nvSpPr>
              <p:cNvPr id="199" name="Text Box: Server B"/>
              <p:cNvSpPr txBox="1">
                <a:spLocks noChangeArrowheads="1"/>
              </p:cNvSpPr>
              <p:nvPr/>
            </p:nvSpPr>
            <p:spPr bwMode="auto">
              <a:xfrm flipH="1">
                <a:off x="8686800" y="2106640"/>
                <a:ext cx="1645920" cy="2743200"/>
              </a:xfrm>
              <a:prstGeom prst="rect">
                <a:avLst/>
              </a:prstGeom>
              <a:solidFill>
                <a:schemeClr val="accent1">
                  <a:lumMod val="75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9933" tIns="34967" rIns="69933" bIns="34967" numCol="1" rtlCol="0" anchor="t" anchorCtr="0" compatLnSpc="1">
                <a:prstTxWarp prst="textNoShape">
                  <a:avLst/>
                </a:prstTxWarp>
              </a:bodyPr>
              <a:lstStyle>
                <a:defPPr>
                  <a:defRPr lang="en-US"/>
                </a:defPPr>
                <a:lvl1pPr algn="ctr" defTabSz="914099" fontAlgn="base">
                  <a:lnSpc>
                    <a:spcPct val="90000"/>
                  </a:lnSpc>
                  <a:spcBef>
                    <a:spcPct val="0"/>
                  </a:spcBef>
                  <a:spcAft>
                    <a:spcPct val="0"/>
                  </a:spcAft>
                  <a:defRPr sz="1600" b="1" spc="-5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71" dirty="0"/>
                  <a:t>Server B</a:t>
                </a:r>
              </a:p>
            </p:txBody>
          </p:sp>
          <p:sp>
            <p:nvSpPr>
              <p:cNvPr id="200" name="Text Box: Server A"/>
              <p:cNvSpPr txBox="1">
                <a:spLocks noChangeArrowheads="1"/>
              </p:cNvSpPr>
              <p:nvPr/>
            </p:nvSpPr>
            <p:spPr bwMode="auto">
              <a:xfrm>
                <a:off x="5212080" y="2106640"/>
                <a:ext cx="1645920" cy="2743200"/>
              </a:xfrm>
              <a:prstGeom prst="rect">
                <a:avLst/>
              </a:prstGeom>
              <a:solidFill>
                <a:schemeClr val="accent1">
                  <a:lumMod val="75000"/>
                </a:schemeClr>
              </a:solidFill>
              <a:ln>
                <a:solidFill>
                  <a:srgbClr val="FFFF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9933" tIns="34967" rIns="69933" bIns="34967" numCol="1" rtlCol="0" anchor="t" anchorCtr="0" compatLnSpc="1">
                <a:prstTxWarp prst="textNoShape">
                  <a:avLst/>
                </a:prstTxWarp>
              </a:bodyPr>
              <a:lstStyle>
                <a:defPPr>
                  <a:defRPr lang="en-US"/>
                </a:defPPr>
                <a:lvl1pPr algn="ctr" defTabSz="914099" fontAlgn="base">
                  <a:lnSpc>
                    <a:spcPct val="90000"/>
                  </a:lnSpc>
                  <a:spcBef>
                    <a:spcPct val="0"/>
                  </a:spcBef>
                  <a:spcAft>
                    <a:spcPct val="0"/>
                  </a:spcAft>
                  <a:defRPr sz="1600" b="1" spc="-5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71" dirty="0"/>
                  <a:t>Server A</a:t>
                </a:r>
              </a:p>
            </p:txBody>
          </p:sp>
          <p:cxnSp>
            <p:nvCxnSpPr>
              <p:cNvPr id="202" name="Straight Connector 201"/>
              <p:cNvCxnSpPr>
                <a:stCxn id="258" idx="3"/>
              </p:cNvCxnSpPr>
              <p:nvPr/>
            </p:nvCxnSpPr>
            <p:spPr>
              <a:xfrm>
                <a:off x="8143130" y="4617120"/>
                <a:ext cx="2119" cy="201168"/>
              </a:xfrm>
              <a:prstGeom prst="line">
                <a:avLst/>
              </a:prstGeom>
              <a:noFill/>
              <a:ln w="50800" algn="ctr">
                <a:solidFill>
                  <a:schemeClr val="accent2"/>
                </a:solidFill>
                <a:round/>
                <a:headEnd/>
                <a:tailEnd/>
              </a:ln>
            </p:spPr>
          </p:cxnSp>
          <p:cxnSp>
            <p:nvCxnSpPr>
              <p:cNvPr id="203" name="Straight Connector 202"/>
              <p:cNvCxnSpPr>
                <a:stCxn id="260" idx="3"/>
              </p:cNvCxnSpPr>
              <p:nvPr/>
            </p:nvCxnSpPr>
            <p:spPr>
              <a:xfrm flipH="1">
                <a:off x="7650677" y="4617120"/>
                <a:ext cx="1" cy="201168"/>
              </a:xfrm>
              <a:prstGeom prst="line">
                <a:avLst/>
              </a:prstGeom>
              <a:noFill/>
              <a:ln w="50800" algn="ctr">
                <a:solidFill>
                  <a:schemeClr val="accent2"/>
                </a:solidFill>
                <a:round/>
                <a:headEnd/>
                <a:tailEnd/>
              </a:ln>
            </p:spPr>
          </p:cxnSp>
          <p:sp>
            <p:nvSpPr>
              <p:cNvPr id="204" name="Text: PCIe to controller A"/>
              <p:cNvSpPr txBox="1">
                <a:spLocks noChangeArrowheads="1"/>
              </p:cNvSpPr>
              <p:nvPr/>
            </p:nvSpPr>
            <p:spPr bwMode="auto">
              <a:xfrm>
                <a:off x="5216552" y="2906537"/>
                <a:ext cx="698568" cy="169215"/>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804" dirty="0">
                    <a:gradFill>
                      <a:gsLst>
                        <a:gs pos="0">
                          <a:srgbClr val="FFFFFF"/>
                        </a:gs>
                        <a:gs pos="100000">
                          <a:srgbClr val="FFFFFF"/>
                        </a:gs>
                      </a:gsLst>
                      <a:lin ang="5400000" scaled="0"/>
                    </a:gradFill>
                  </a:rPr>
                  <a:t>x8 </a:t>
                </a:r>
                <a:r>
                  <a:rPr lang="en-US" sz="804" dirty="0" err="1">
                    <a:gradFill>
                      <a:gsLst>
                        <a:gs pos="0">
                          <a:srgbClr val="FFFFFF"/>
                        </a:gs>
                        <a:gs pos="100000">
                          <a:srgbClr val="FFFFFF"/>
                        </a:gs>
                      </a:gsLst>
                      <a:lin ang="5400000" scaled="0"/>
                    </a:gradFill>
                  </a:rPr>
                  <a:t>PCIe</a:t>
                </a:r>
                <a:endParaRPr lang="en-US" sz="804" dirty="0">
                  <a:gradFill>
                    <a:gsLst>
                      <a:gs pos="0">
                        <a:srgbClr val="FFFFFF"/>
                      </a:gs>
                      <a:gs pos="100000">
                        <a:srgbClr val="FFFFFF"/>
                      </a:gs>
                    </a:gsLst>
                    <a:lin ang="5400000" scaled="0"/>
                  </a:gradFill>
                </a:endParaRPr>
              </a:p>
            </p:txBody>
          </p:sp>
          <p:cxnSp>
            <p:nvCxnSpPr>
              <p:cNvPr id="205" name="Connector: to Expander A"/>
              <p:cNvCxnSpPr>
                <a:cxnSpLocks noChangeShapeType="1"/>
                <a:stCxn id="245" idx="2"/>
              </p:cNvCxnSpPr>
              <p:nvPr/>
            </p:nvCxnSpPr>
            <p:spPr bwMode="auto">
              <a:xfrm>
                <a:off x="5852161" y="3706840"/>
                <a:ext cx="0" cy="591183"/>
              </a:xfrm>
              <a:prstGeom prst="line">
                <a:avLst/>
              </a:prstGeom>
              <a:noFill/>
              <a:ln w="50800" algn="ctr">
                <a:solidFill>
                  <a:schemeClr val="accent2"/>
                </a:solidFill>
                <a:round/>
                <a:headEnd/>
                <a:tailEnd/>
              </a:ln>
            </p:spPr>
          </p:cxnSp>
          <p:sp>
            <p:nvSpPr>
              <p:cNvPr id="206" name="Text: SAS to Expander A"/>
              <p:cNvSpPr txBox="1">
                <a:spLocks noChangeArrowheads="1"/>
              </p:cNvSpPr>
              <p:nvPr/>
            </p:nvSpPr>
            <p:spPr bwMode="auto">
              <a:xfrm>
                <a:off x="5199716" y="3763109"/>
                <a:ext cx="716151" cy="169215"/>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804" dirty="0">
                    <a:gradFill>
                      <a:gsLst>
                        <a:gs pos="0">
                          <a:srgbClr val="FFFFFF"/>
                        </a:gs>
                        <a:gs pos="100000">
                          <a:srgbClr val="FFFFFF"/>
                        </a:gs>
                      </a:gsLst>
                      <a:lin ang="5400000" scaled="0"/>
                    </a:gradFill>
                  </a:rPr>
                  <a:t>x4 SAS</a:t>
                </a:r>
              </a:p>
            </p:txBody>
          </p:sp>
          <p:cxnSp>
            <p:nvCxnSpPr>
              <p:cNvPr id="207" name="Straight Connector 206"/>
              <p:cNvCxnSpPr>
                <a:stCxn id="242" idx="2"/>
                <a:endCxn id="245" idx="0"/>
              </p:cNvCxnSpPr>
              <p:nvPr/>
            </p:nvCxnSpPr>
            <p:spPr>
              <a:xfrm>
                <a:off x="5852161" y="2883880"/>
                <a:ext cx="0" cy="365760"/>
              </a:xfrm>
              <a:prstGeom prst="line">
                <a:avLst/>
              </a:prstGeom>
              <a:solidFill>
                <a:srgbClr val="CC99FF"/>
              </a:solidFill>
              <a:ln w="50800" cap="flat" cmpd="sng" algn="ctr">
                <a:solidFill>
                  <a:srgbClr val="00B0F0"/>
                </a:solidFill>
                <a:prstDash val="solid"/>
                <a:round/>
                <a:headEnd type="none" w="med" len="med"/>
                <a:tailEnd type="none" w="med" len="med"/>
              </a:ln>
              <a:effectLst/>
            </p:spPr>
          </p:cxnSp>
          <p:sp>
            <p:nvSpPr>
              <p:cNvPr id="208" name="Box: JBOD enclosure"/>
              <p:cNvSpPr txBox="1">
                <a:spLocks noChangeArrowheads="1"/>
              </p:cNvSpPr>
              <p:nvPr/>
            </p:nvSpPr>
            <p:spPr bwMode="auto">
              <a:xfrm>
                <a:off x="5486399" y="5212080"/>
                <a:ext cx="4572000" cy="1097280"/>
              </a:xfrm>
              <a:prstGeom prst="rect">
                <a:avLst/>
              </a:prstGeom>
              <a:solidFill>
                <a:schemeClr val="accent1">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9933" tIns="34967" rIns="69933" bIns="34967" numCol="1" rtlCol="0" anchor="t" anchorCtr="0" compatLnSpc="1">
                <a:prstTxWarp prst="textNoShape">
                  <a:avLst/>
                </a:prstTxWarp>
              </a:bodyPr>
              <a:lstStyle>
                <a:defPPr>
                  <a:defRPr lang="en-US"/>
                </a:defPPr>
                <a:lvl1pPr algn="ctr" defTabSz="914099" fontAlgn="base">
                  <a:lnSpc>
                    <a:spcPct val="90000"/>
                  </a:lnSpc>
                  <a:spcBef>
                    <a:spcPct val="0"/>
                  </a:spcBef>
                  <a:spcAft>
                    <a:spcPct val="0"/>
                  </a:spcAft>
                  <a:defRPr sz="1600" b="1" spc="-50">
                    <a:gradFill>
                      <a:gsLst>
                        <a:gs pos="0">
                          <a:srgbClr val="FFFFFF"/>
                        </a:gs>
                        <a:gs pos="100000">
                          <a:srgbClr val="FFFFFF"/>
                        </a:gs>
                      </a:gsLst>
                      <a:lin ang="5400000" scaled="0"/>
                    </a:gra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71" dirty="0"/>
                  <a:t>  External JBOD</a:t>
                </a:r>
              </a:p>
            </p:txBody>
          </p:sp>
          <p:cxnSp>
            <p:nvCxnSpPr>
              <p:cNvPr id="209" name="Connector: to Expander B"/>
              <p:cNvCxnSpPr>
                <a:cxnSpLocks noChangeShapeType="1"/>
                <a:stCxn id="254" idx="2"/>
              </p:cNvCxnSpPr>
              <p:nvPr/>
            </p:nvCxnSpPr>
            <p:spPr bwMode="auto">
              <a:xfrm>
                <a:off x="9692640" y="3889720"/>
                <a:ext cx="0" cy="457283"/>
              </a:xfrm>
              <a:prstGeom prst="line">
                <a:avLst/>
              </a:prstGeom>
              <a:noFill/>
              <a:ln w="50800" algn="ctr">
                <a:solidFill>
                  <a:schemeClr val="accent2"/>
                </a:solidFill>
                <a:round/>
                <a:headEnd/>
                <a:tailEnd/>
              </a:ln>
            </p:spPr>
          </p:cxnSp>
          <p:cxnSp>
            <p:nvCxnSpPr>
              <p:cNvPr id="210" name="Shape 124"/>
              <p:cNvCxnSpPr>
                <a:cxnSpLocks noChangeShapeType="1"/>
                <a:endCxn id="258" idx="1"/>
              </p:cNvCxnSpPr>
              <p:nvPr/>
            </p:nvCxnSpPr>
            <p:spPr bwMode="auto">
              <a:xfrm flipV="1">
                <a:off x="6766560" y="4347245"/>
                <a:ext cx="1376570" cy="109728"/>
              </a:xfrm>
              <a:prstGeom prst="bentConnector4">
                <a:avLst>
                  <a:gd name="adj1" fmla="val 24109"/>
                  <a:gd name="adj2" fmla="val 266520"/>
                </a:avLst>
              </a:prstGeom>
              <a:noFill/>
              <a:ln w="50800" algn="ctr">
                <a:solidFill>
                  <a:schemeClr val="accent2"/>
                </a:solidFill>
                <a:round/>
                <a:headEnd/>
                <a:tailEnd/>
              </a:ln>
            </p:spPr>
          </p:cxnSp>
          <p:cxnSp>
            <p:nvCxnSpPr>
              <p:cNvPr id="211" name="Shape 124"/>
              <p:cNvCxnSpPr>
                <a:cxnSpLocks noChangeShapeType="1"/>
              </p:cNvCxnSpPr>
              <p:nvPr/>
            </p:nvCxnSpPr>
            <p:spPr bwMode="auto">
              <a:xfrm flipH="1">
                <a:off x="7395218" y="4499645"/>
                <a:ext cx="1376570" cy="109728"/>
              </a:xfrm>
              <a:prstGeom prst="bentConnector4">
                <a:avLst>
                  <a:gd name="adj1" fmla="val 24109"/>
                  <a:gd name="adj2" fmla="val 266520"/>
                </a:avLst>
              </a:prstGeom>
              <a:noFill/>
              <a:ln w="50800" algn="ctr">
                <a:solidFill>
                  <a:schemeClr val="accent2"/>
                </a:solidFill>
                <a:round/>
                <a:headEnd/>
                <a:tailEnd/>
              </a:ln>
            </p:spPr>
          </p:cxnSp>
          <p:sp>
            <p:nvSpPr>
              <p:cNvPr id="212" name="Label: PCIe to controller B"/>
              <p:cNvSpPr txBox="1">
                <a:spLocks noChangeArrowheads="1"/>
              </p:cNvSpPr>
              <p:nvPr/>
            </p:nvSpPr>
            <p:spPr bwMode="auto">
              <a:xfrm flipH="1">
                <a:off x="9691391" y="2928068"/>
                <a:ext cx="641326" cy="169215"/>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804" dirty="0">
                    <a:gradFill>
                      <a:gsLst>
                        <a:gs pos="0">
                          <a:srgbClr val="FFFFFF"/>
                        </a:gs>
                        <a:gs pos="100000">
                          <a:srgbClr val="FFFFFF"/>
                        </a:gs>
                      </a:gsLst>
                      <a:lin ang="5400000" scaled="0"/>
                    </a:gradFill>
                  </a:rPr>
                  <a:t>x8 </a:t>
                </a:r>
                <a:r>
                  <a:rPr lang="en-US" sz="804" dirty="0" err="1">
                    <a:gradFill>
                      <a:gsLst>
                        <a:gs pos="0">
                          <a:srgbClr val="FFFFFF"/>
                        </a:gs>
                        <a:gs pos="100000">
                          <a:srgbClr val="FFFFFF"/>
                        </a:gs>
                      </a:gsLst>
                      <a:lin ang="5400000" scaled="0"/>
                    </a:gradFill>
                  </a:rPr>
                  <a:t>PCIe</a:t>
                </a:r>
                <a:endParaRPr lang="en-US" sz="804" dirty="0">
                  <a:gradFill>
                    <a:gsLst>
                      <a:gs pos="0">
                        <a:srgbClr val="FFFFFF"/>
                      </a:gs>
                      <a:gs pos="100000">
                        <a:srgbClr val="FFFFFF"/>
                      </a:gs>
                    </a:gsLst>
                    <a:lin ang="5400000" scaled="0"/>
                  </a:gradFill>
                </a:endParaRPr>
              </a:p>
            </p:txBody>
          </p:sp>
          <p:sp>
            <p:nvSpPr>
              <p:cNvPr id="213" name="Label: SAS to Expander B"/>
              <p:cNvSpPr txBox="1">
                <a:spLocks noChangeArrowheads="1"/>
              </p:cNvSpPr>
              <p:nvPr/>
            </p:nvSpPr>
            <p:spPr bwMode="auto">
              <a:xfrm flipH="1">
                <a:off x="9791571" y="3929341"/>
                <a:ext cx="541147" cy="160974"/>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765" dirty="0">
                    <a:gradFill>
                      <a:gsLst>
                        <a:gs pos="0">
                          <a:srgbClr val="FFFFFF"/>
                        </a:gs>
                        <a:gs pos="100000">
                          <a:srgbClr val="FFFFFF"/>
                        </a:gs>
                      </a:gsLst>
                      <a:lin ang="5400000" scaled="0"/>
                    </a:gradFill>
                  </a:rPr>
                  <a:t>x4 SAS</a:t>
                </a:r>
              </a:p>
            </p:txBody>
          </p:sp>
          <p:cxnSp>
            <p:nvCxnSpPr>
              <p:cNvPr id="214" name="Connector: to controller B"/>
              <p:cNvCxnSpPr>
                <a:stCxn id="251" idx="2"/>
                <a:endCxn id="254" idx="0"/>
              </p:cNvCxnSpPr>
              <p:nvPr/>
            </p:nvCxnSpPr>
            <p:spPr>
              <a:xfrm>
                <a:off x="9692640" y="2883880"/>
                <a:ext cx="0" cy="548640"/>
              </a:xfrm>
              <a:prstGeom prst="line">
                <a:avLst/>
              </a:prstGeom>
              <a:solidFill>
                <a:srgbClr val="CC99FF"/>
              </a:solidFill>
              <a:ln w="50800" cap="flat" cmpd="sng" algn="ctr">
                <a:solidFill>
                  <a:srgbClr val="00B0F0"/>
                </a:solidFill>
                <a:prstDash val="solid"/>
                <a:round/>
                <a:headEnd type="none" w="med" len="med"/>
                <a:tailEnd type="none" w="med" len="med"/>
              </a:ln>
              <a:effectLst/>
            </p:spPr>
          </p:cxnSp>
          <p:cxnSp>
            <p:nvCxnSpPr>
              <p:cNvPr id="215" name="Connector: Ethernet interconnect"/>
              <p:cNvCxnSpPr>
                <a:stCxn id="242" idx="3"/>
                <a:endCxn id="251" idx="3"/>
              </p:cNvCxnSpPr>
              <p:nvPr/>
            </p:nvCxnSpPr>
            <p:spPr>
              <a:xfrm>
                <a:off x="6400800" y="2655280"/>
                <a:ext cx="2743200" cy="0"/>
              </a:xfrm>
              <a:prstGeom prst="line">
                <a:avLst/>
              </a:prstGeom>
              <a:solidFill>
                <a:srgbClr val="CC99FF"/>
              </a:solidFill>
              <a:ln w="50800" cap="flat" cmpd="sng" algn="ctr">
                <a:solidFill>
                  <a:schemeClr val="accent6"/>
                </a:solidFill>
                <a:prstDash val="solid"/>
                <a:round/>
                <a:headEnd type="none" w="med" len="med"/>
                <a:tailEnd type="none" w="med" len="med"/>
              </a:ln>
              <a:effectLst/>
            </p:spPr>
          </p:cxnSp>
          <p:cxnSp>
            <p:nvCxnSpPr>
              <p:cNvPr id="216" name="Elbow Connector 215"/>
              <p:cNvCxnSpPr>
                <a:endCxn id="254" idx="3"/>
              </p:cNvCxnSpPr>
              <p:nvPr/>
            </p:nvCxnSpPr>
            <p:spPr>
              <a:xfrm rot="5400000" flipH="1" flipV="1">
                <a:off x="7589520" y="2746720"/>
                <a:ext cx="640080" cy="2468880"/>
              </a:xfrm>
              <a:prstGeom prst="bentConnector2">
                <a:avLst/>
              </a:prstGeom>
              <a:noFill/>
              <a:ln w="50800" algn="ctr">
                <a:solidFill>
                  <a:schemeClr val="accent2"/>
                </a:solidFill>
                <a:round/>
                <a:headEnd/>
                <a:tailEnd/>
              </a:ln>
            </p:spPr>
          </p:cxnSp>
          <p:cxnSp>
            <p:nvCxnSpPr>
              <p:cNvPr id="217" name="Elbow Connector 216"/>
              <p:cNvCxnSpPr/>
              <p:nvPr/>
            </p:nvCxnSpPr>
            <p:spPr>
              <a:xfrm rot="16200000" flipV="1">
                <a:off x="7223760" y="2634757"/>
                <a:ext cx="822960" cy="2468880"/>
              </a:xfrm>
              <a:prstGeom prst="bentConnector2">
                <a:avLst/>
              </a:prstGeom>
              <a:noFill/>
              <a:ln w="50800" algn="ctr">
                <a:solidFill>
                  <a:schemeClr val="accent2"/>
                </a:solidFill>
                <a:round/>
                <a:headEnd/>
                <a:tailEnd/>
              </a:ln>
            </p:spPr>
          </p:cxnSp>
          <p:cxnSp>
            <p:nvCxnSpPr>
              <p:cNvPr id="218" name="Straight Connector 217"/>
              <p:cNvCxnSpPr/>
              <p:nvPr/>
            </p:nvCxnSpPr>
            <p:spPr>
              <a:xfrm flipV="1">
                <a:off x="7644171" y="4146172"/>
                <a:ext cx="0" cy="201168"/>
              </a:xfrm>
              <a:prstGeom prst="line">
                <a:avLst/>
              </a:prstGeom>
              <a:noFill/>
              <a:ln w="50800" algn="ctr">
                <a:solidFill>
                  <a:schemeClr val="accent2"/>
                </a:solidFill>
                <a:round/>
                <a:headEnd/>
                <a:tailEnd/>
              </a:ln>
            </p:spPr>
          </p:cxnSp>
          <p:cxnSp>
            <p:nvCxnSpPr>
              <p:cNvPr id="219" name="Straight Connector 218"/>
              <p:cNvCxnSpPr/>
              <p:nvPr/>
            </p:nvCxnSpPr>
            <p:spPr>
              <a:xfrm flipV="1">
                <a:off x="7395218" y="4146172"/>
                <a:ext cx="0" cy="201168"/>
              </a:xfrm>
              <a:prstGeom prst="line">
                <a:avLst/>
              </a:prstGeom>
              <a:noFill/>
              <a:ln w="50800" algn="ctr">
                <a:solidFill>
                  <a:schemeClr val="accent2"/>
                </a:solidFill>
                <a:round/>
                <a:headEnd/>
                <a:tailEnd/>
              </a:ln>
            </p:spPr>
          </p:cxnSp>
          <p:cxnSp>
            <p:nvCxnSpPr>
              <p:cNvPr id="220" name="Connector: to NIC B"/>
              <p:cNvCxnSpPr>
                <a:stCxn id="231" idx="2"/>
              </p:cNvCxnSpPr>
              <p:nvPr/>
            </p:nvCxnSpPr>
            <p:spPr>
              <a:xfrm>
                <a:off x="9966959" y="1610748"/>
                <a:ext cx="0" cy="815932"/>
              </a:xfrm>
              <a:prstGeom prst="line">
                <a:avLst/>
              </a:prstGeom>
              <a:solidFill>
                <a:srgbClr val="CC99FF"/>
              </a:solidFill>
              <a:ln w="50800" cap="flat" cmpd="sng" algn="ctr">
                <a:solidFill>
                  <a:srgbClr val="00B0F0"/>
                </a:solidFill>
                <a:prstDash val="solid"/>
                <a:round/>
                <a:headEnd type="none" w="med" len="med"/>
                <a:tailEnd type="none" w="med" len="med"/>
              </a:ln>
              <a:effectLst/>
            </p:spPr>
          </p:cxnSp>
          <p:cxnSp>
            <p:nvCxnSpPr>
              <p:cNvPr id="221" name="Connector: to NIC A"/>
              <p:cNvCxnSpPr>
                <a:stCxn id="232" idx="2"/>
              </p:cNvCxnSpPr>
              <p:nvPr/>
            </p:nvCxnSpPr>
            <p:spPr>
              <a:xfrm>
                <a:off x="5577840" y="1610748"/>
                <a:ext cx="0" cy="807282"/>
              </a:xfrm>
              <a:prstGeom prst="line">
                <a:avLst/>
              </a:prstGeom>
              <a:solidFill>
                <a:srgbClr val="CC99FF"/>
              </a:solidFill>
              <a:ln w="50800" cap="flat" cmpd="sng" algn="ctr">
                <a:solidFill>
                  <a:srgbClr val="00B0F0"/>
                </a:solidFill>
                <a:prstDash val="solid"/>
                <a:round/>
                <a:headEnd type="none" w="med" len="med"/>
                <a:tailEnd type="none" w="med" len="med"/>
              </a:ln>
              <a:effectLst/>
            </p:spPr>
          </p:cxnSp>
          <p:cxnSp>
            <p:nvCxnSpPr>
              <p:cNvPr id="223" name="Connector: ext JBOD A"/>
              <p:cNvCxnSpPr>
                <a:cxnSpLocks noChangeShapeType="1"/>
                <a:stCxn id="248" idx="2"/>
                <a:endCxn id="282" idx="0"/>
              </p:cNvCxnSpPr>
              <p:nvPr/>
            </p:nvCxnSpPr>
            <p:spPr bwMode="auto">
              <a:xfrm rot="16200000" flipH="1">
                <a:off x="5769371" y="5161229"/>
                <a:ext cx="897416" cy="316"/>
              </a:xfrm>
              <a:prstGeom prst="bentConnector3">
                <a:avLst>
                  <a:gd name="adj1" fmla="val 50000"/>
                </a:avLst>
              </a:prstGeom>
              <a:noFill/>
              <a:ln w="50800" algn="ctr">
                <a:solidFill>
                  <a:schemeClr val="accent2"/>
                </a:solidFill>
                <a:round/>
                <a:headEnd/>
                <a:tailEnd/>
              </a:ln>
            </p:spPr>
          </p:cxnSp>
          <p:cxnSp>
            <p:nvCxnSpPr>
              <p:cNvPr id="225" name="Connector: add'l JBOD B"/>
              <p:cNvCxnSpPr>
                <a:cxnSpLocks noChangeShapeType="1"/>
                <a:stCxn id="279" idx="2"/>
              </p:cNvCxnSpPr>
              <p:nvPr/>
            </p:nvCxnSpPr>
            <p:spPr bwMode="auto">
              <a:xfrm>
                <a:off x="9327197" y="6067296"/>
                <a:ext cx="0" cy="457200"/>
              </a:xfrm>
              <a:prstGeom prst="line">
                <a:avLst/>
              </a:prstGeom>
              <a:noFill/>
              <a:ln w="50800" algn="ctr">
                <a:solidFill>
                  <a:schemeClr val="accent2"/>
                </a:solidFill>
                <a:round/>
                <a:headEnd/>
                <a:tailEnd/>
              </a:ln>
            </p:spPr>
          </p:cxnSp>
          <p:cxnSp>
            <p:nvCxnSpPr>
              <p:cNvPr id="226" name="Connector: ext JBOD B"/>
              <p:cNvCxnSpPr>
                <a:cxnSpLocks noChangeShapeType="1"/>
                <a:stCxn id="257" idx="2"/>
                <a:endCxn id="279" idx="0"/>
              </p:cNvCxnSpPr>
              <p:nvPr/>
            </p:nvCxnSpPr>
            <p:spPr bwMode="auto">
              <a:xfrm rot="16200000" flipH="1">
                <a:off x="8878329" y="5161229"/>
                <a:ext cx="897416" cy="316"/>
              </a:xfrm>
              <a:prstGeom prst="bentConnector3">
                <a:avLst>
                  <a:gd name="adj1" fmla="val 50000"/>
                </a:avLst>
              </a:prstGeom>
              <a:noFill/>
              <a:ln w="50800" algn="ctr">
                <a:solidFill>
                  <a:schemeClr val="accent2"/>
                </a:solidFill>
                <a:round/>
                <a:headEnd/>
                <a:tailEnd/>
              </a:ln>
            </p:spPr>
          </p:cxnSp>
          <p:cxnSp>
            <p:nvCxnSpPr>
              <p:cNvPr id="227" name="Connector: add'l JBOD A"/>
              <p:cNvCxnSpPr>
                <a:cxnSpLocks noChangeShapeType="1"/>
                <a:stCxn id="282" idx="2"/>
              </p:cNvCxnSpPr>
              <p:nvPr/>
            </p:nvCxnSpPr>
            <p:spPr bwMode="auto">
              <a:xfrm>
                <a:off x="6218237" y="6067296"/>
                <a:ext cx="0" cy="457200"/>
              </a:xfrm>
              <a:prstGeom prst="line">
                <a:avLst/>
              </a:prstGeom>
              <a:noFill/>
              <a:ln w="50800" algn="ctr">
                <a:solidFill>
                  <a:schemeClr val="accent2"/>
                </a:solidFill>
                <a:round/>
                <a:headEnd/>
                <a:tailEnd/>
              </a:ln>
            </p:spPr>
          </p:cxnSp>
          <p:sp>
            <p:nvSpPr>
              <p:cNvPr id="228" name="Network choices A"/>
              <p:cNvSpPr txBox="1">
                <a:spLocks noChangeArrowheads="1"/>
              </p:cNvSpPr>
              <p:nvPr/>
            </p:nvSpPr>
            <p:spPr bwMode="auto">
              <a:xfrm>
                <a:off x="4633822" y="1085330"/>
                <a:ext cx="1888036" cy="176930"/>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841" dirty="0">
                    <a:solidFill>
                      <a:srgbClr val="FFFFFF"/>
                    </a:solidFill>
                  </a:rPr>
                  <a:t>1/10G E or  </a:t>
                </a:r>
                <a:r>
                  <a:rPr lang="en-US" sz="841" dirty="0" err="1">
                    <a:solidFill>
                      <a:srgbClr val="FFFFFF"/>
                    </a:solidFill>
                  </a:rPr>
                  <a:t>Infiniband</a:t>
                </a:r>
                <a:endParaRPr lang="en-US" sz="841" dirty="0">
                  <a:solidFill>
                    <a:srgbClr val="FFFFFF"/>
                  </a:solidFill>
                </a:endParaRPr>
              </a:p>
            </p:txBody>
          </p:sp>
          <p:sp>
            <p:nvSpPr>
              <p:cNvPr id="229" name="Network choices B"/>
              <p:cNvSpPr txBox="1">
                <a:spLocks noChangeArrowheads="1"/>
              </p:cNvSpPr>
              <p:nvPr/>
            </p:nvSpPr>
            <p:spPr bwMode="auto">
              <a:xfrm>
                <a:off x="9143998" y="1086327"/>
                <a:ext cx="1645921" cy="176930"/>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841" dirty="0">
                    <a:solidFill>
                      <a:srgbClr val="FFFFFF"/>
                    </a:solidFill>
                  </a:rPr>
                  <a:t>1/10G E or  </a:t>
                </a:r>
                <a:r>
                  <a:rPr lang="en-US" sz="841" dirty="0" err="1">
                    <a:solidFill>
                      <a:srgbClr val="FFFFFF"/>
                    </a:solidFill>
                  </a:rPr>
                  <a:t>Infiniband</a:t>
                </a:r>
                <a:endParaRPr lang="en-US" sz="841" dirty="0">
                  <a:solidFill>
                    <a:srgbClr val="FFFFFF"/>
                  </a:solidFill>
                </a:endParaRPr>
              </a:p>
            </p:txBody>
          </p:sp>
          <p:grpSp>
            <p:nvGrpSpPr>
              <p:cNvPr id="230" name="JBOD components"/>
              <p:cNvGrpSpPr/>
              <p:nvPr/>
            </p:nvGrpSpPr>
            <p:grpSpPr>
              <a:xfrm>
                <a:off x="5669597" y="5500788"/>
                <a:ext cx="4206240" cy="672116"/>
                <a:chOff x="5716665" y="5775533"/>
                <a:chExt cx="4206240" cy="672116"/>
              </a:xfrm>
            </p:grpSpPr>
            <p:sp>
              <p:nvSpPr>
                <p:cNvPr id="262" name="TextBox 157"/>
                <p:cNvSpPr txBox="1">
                  <a:spLocks noChangeArrowheads="1"/>
                </p:cNvSpPr>
                <p:nvPr/>
              </p:nvSpPr>
              <p:spPr bwMode="auto">
                <a:xfrm>
                  <a:off x="8076664" y="5861082"/>
                  <a:ext cx="875802" cy="140282"/>
                </a:xfrm>
                <a:prstGeom prst="rect">
                  <a:avLst/>
                </a:prstGeom>
                <a:noFill/>
                <a:ln w="9525">
                  <a:noFill/>
                  <a:miter lim="800000"/>
                  <a:headEnd/>
                  <a:tailEnd/>
                </a:ln>
              </p:spPr>
              <p:txBody>
                <a:bodyPr wrap="square" lIns="0" tIns="0" rIns="0" bIns="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gradFill>
                        <a:gsLst>
                          <a:gs pos="0">
                            <a:srgbClr val="FFFFFF"/>
                          </a:gs>
                          <a:gs pos="100000">
                            <a:srgbClr val="FFFFFF"/>
                          </a:gs>
                        </a:gsLst>
                        <a:lin ang="5400000" scaled="0"/>
                      </a:gradFill>
                      <a:effectLst/>
                      <a:uLnTx/>
                      <a:uFillTx/>
                    </a:defRPr>
                  </a:lvl1pPr>
                </a:lstStyle>
                <a:p>
                  <a:pPr defTabSz="699371">
                    <a:lnSpc>
                      <a:spcPts val="765"/>
                    </a:lnSpc>
                  </a:pPr>
                  <a:r>
                    <a:rPr lang="en-US" sz="687" dirty="0"/>
                    <a:t>B ports</a:t>
                  </a:r>
                </a:p>
              </p:txBody>
            </p:sp>
            <p:sp>
              <p:nvSpPr>
                <p:cNvPr id="263" name="TextBox 155"/>
                <p:cNvSpPr txBox="1">
                  <a:spLocks noChangeArrowheads="1"/>
                </p:cNvSpPr>
                <p:nvPr/>
              </p:nvSpPr>
              <p:spPr bwMode="auto">
                <a:xfrm>
                  <a:off x="6835377" y="6211087"/>
                  <a:ext cx="553715" cy="140282"/>
                </a:xfrm>
                <a:prstGeom prst="rect">
                  <a:avLst/>
                </a:prstGeom>
                <a:noFill/>
                <a:ln w="9525">
                  <a:noFill/>
                  <a:miter lim="800000"/>
                  <a:headEnd/>
                  <a:tailEnd/>
                </a:ln>
              </p:spPr>
              <p:txBody>
                <a:bodyPr wrap="square" lIns="0" tIns="0" rIns="0" bIns="0" anchor="ctr">
                  <a:spAutoFit/>
                </a:bodyPr>
                <a:lstStyle>
                  <a:defPPr>
                    <a:defRPr lang="en-US"/>
                  </a:defPPr>
                  <a:lvl1pPr marR="0" lvl="0" indent="0" algn="ctr" fontAlgn="auto">
                    <a:lnSpc>
                      <a:spcPct val="100000"/>
                    </a:lnSpc>
                    <a:spcBef>
                      <a:spcPts val="0"/>
                    </a:spcBef>
                    <a:spcAft>
                      <a:spcPts val="0"/>
                    </a:spcAft>
                    <a:buClrTx/>
                    <a:buSzTx/>
                    <a:buFontTx/>
                    <a:buNone/>
                    <a:tabLst/>
                    <a:defRPr kumimoji="0" sz="1200" b="1" i="0" u="none" strike="noStrike" cap="none" spc="0" normalizeH="0" baseline="0">
                      <a:ln>
                        <a:noFill/>
                      </a:ln>
                      <a:gradFill>
                        <a:gsLst>
                          <a:gs pos="0">
                            <a:srgbClr val="FFFFFF"/>
                          </a:gs>
                          <a:gs pos="100000">
                            <a:srgbClr val="FFFFFF"/>
                          </a:gs>
                        </a:gsLst>
                        <a:lin ang="5400000" scaled="0"/>
                      </a:gradFill>
                      <a:effectLst/>
                      <a:uLnTx/>
                      <a:uFillTx/>
                    </a:defRPr>
                  </a:lvl1pPr>
                </a:lstStyle>
                <a:p>
                  <a:pPr defTabSz="699371">
                    <a:lnSpc>
                      <a:spcPts val="765"/>
                    </a:lnSpc>
                  </a:pPr>
                  <a:r>
                    <a:rPr lang="en-US" sz="687" dirty="0"/>
                    <a:t>A ports</a:t>
                  </a:r>
                </a:p>
              </p:txBody>
            </p:sp>
            <p:cxnSp>
              <p:nvCxnSpPr>
                <p:cNvPr id="264" name="Straight Connector 263"/>
                <p:cNvCxnSpPr/>
                <p:nvPr/>
              </p:nvCxnSpPr>
              <p:spPr>
                <a:xfrm flipV="1">
                  <a:off x="7442603" y="5775533"/>
                  <a:ext cx="0" cy="201168"/>
                </a:xfrm>
                <a:prstGeom prst="line">
                  <a:avLst/>
                </a:prstGeom>
                <a:noFill/>
                <a:ln w="50800" algn="ctr">
                  <a:solidFill>
                    <a:schemeClr val="accent2"/>
                  </a:solidFill>
                  <a:round/>
                  <a:headEnd/>
                  <a:tailEnd/>
                </a:ln>
              </p:spPr>
            </p:cxnSp>
            <p:cxnSp>
              <p:nvCxnSpPr>
                <p:cNvPr id="265" name="Straight Connector 264"/>
                <p:cNvCxnSpPr/>
                <p:nvPr/>
              </p:nvCxnSpPr>
              <p:spPr>
                <a:xfrm flipV="1">
                  <a:off x="7691556" y="5775533"/>
                  <a:ext cx="0" cy="201168"/>
                </a:xfrm>
                <a:prstGeom prst="line">
                  <a:avLst/>
                </a:prstGeom>
                <a:noFill/>
                <a:ln w="50800" algn="ctr">
                  <a:solidFill>
                    <a:schemeClr val="accent2"/>
                  </a:solidFill>
                  <a:round/>
                  <a:headEnd/>
                  <a:tailEnd/>
                </a:ln>
              </p:spPr>
            </p:cxnSp>
            <p:cxnSp>
              <p:nvCxnSpPr>
                <p:cNvPr id="266" name="Straight Connector 265"/>
                <p:cNvCxnSpPr>
                  <a:stCxn id="273" idx="3"/>
                </p:cNvCxnSpPr>
                <p:nvPr/>
              </p:nvCxnSpPr>
              <p:spPr>
                <a:xfrm>
                  <a:off x="8190515" y="6246481"/>
                  <a:ext cx="2119" cy="201168"/>
                </a:xfrm>
                <a:prstGeom prst="line">
                  <a:avLst/>
                </a:prstGeom>
                <a:noFill/>
                <a:ln w="50800" algn="ctr">
                  <a:solidFill>
                    <a:schemeClr val="accent2"/>
                  </a:solidFill>
                  <a:round/>
                  <a:headEnd/>
                  <a:tailEnd/>
                </a:ln>
              </p:spPr>
            </p:cxnSp>
            <p:cxnSp>
              <p:nvCxnSpPr>
                <p:cNvPr id="267" name="Straight Connector 266"/>
                <p:cNvCxnSpPr>
                  <a:stCxn id="275" idx="3"/>
                </p:cNvCxnSpPr>
                <p:nvPr/>
              </p:nvCxnSpPr>
              <p:spPr>
                <a:xfrm flipH="1">
                  <a:off x="7698062" y="6246481"/>
                  <a:ext cx="1" cy="201168"/>
                </a:xfrm>
                <a:prstGeom prst="line">
                  <a:avLst/>
                </a:prstGeom>
                <a:noFill/>
                <a:ln w="50800" algn="ctr">
                  <a:solidFill>
                    <a:schemeClr val="accent2"/>
                  </a:solidFill>
                  <a:round/>
                  <a:headEnd/>
                  <a:tailEnd/>
                </a:ln>
              </p:spPr>
            </p:cxnSp>
            <p:cxnSp>
              <p:nvCxnSpPr>
                <p:cNvPr id="268" name="SAS to JBOD disks A"/>
                <p:cNvCxnSpPr>
                  <a:cxnSpLocks noChangeShapeType="1"/>
                  <a:endCxn id="273" idx="1"/>
                </p:cNvCxnSpPr>
                <p:nvPr/>
              </p:nvCxnSpPr>
              <p:spPr bwMode="auto">
                <a:xfrm flipV="1">
                  <a:off x="6813945" y="5976606"/>
                  <a:ext cx="1376570" cy="109728"/>
                </a:xfrm>
                <a:prstGeom prst="bentConnector4">
                  <a:avLst>
                    <a:gd name="adj1" fmla="val 24109"/>
                    <a:gd name="adj2" fmla="val 266520"/>
                  </a:avLst>
                </a:prstGeom>
                <a:noFill/>
                <a:ln w="50800" algn="ctr">
                  <a:solidFill>
                    <a:schemeClr val="accent2"/>
                  </a:solidFill>
                  <a:round/>
                  <a:headEnd/>
                  <a:tailEnd/>
                </a:ln>
              </p:spPr>
            </p:cxnSp>
            <p:cxnSp>
              <p:nvCxnSpPr>
                <p:cNvPr id="269" name="SAS to JBOD disks B"/>
                <p:cNvCxnSpPr>
                  <a:cxnSpLocks noChangeShapeType="1"/>
                </p:cNvCxnSpPr>
                <p:nvPr/>
              </p:nvCxnSpPr>
              <p:spPr bwMode="auto">
                <a:xfrm flipH="1">
                  <a:off x="7442603" y="6129006"/>
                  <a:ext cx="1376570" cy="109728"/>
                </a:xfrm>
                <a:prstGeom prst="bentConnector4">
                  <a:avLst>
                    <a:gd name="adj1" fmla="val 24109"/>
                    <a:gd name="adj2" fmla="val 266520"/>
                  </a:avLst>
                </a:prstGeom>
                <a:noFill/>
                <a:ln w="50800" algn="ctr">
                  <a:solidFill>
                    <a:schemeClr val="accent2"/>
                  </a:solidFill>
                  <a:round/>
                  <a:headEnd/>
                  <a:tailEnd/>
                </a:ln>
              </p:spPr>
            </p:cxnSp>
            <p:sp>
              <p:nvSpPr>
                <p:cNvPr id="282" name="Box: SAS Expander A"/>
                <p:cNvSpPr txBox="1">
                  <a:spLocks noChangeArrowheads="1"/>
                </p:cNvSpPr>
                <p:nvPr/>
              </p:nvSpPr>
              <p:spPr bwMode="auto">
                <a:xfrm>
                  <a:off x="5716665" y="5884841"/>
                  <a:ext cx="1097280" cy="457200"/>
                </a:xfrm>
                <a:prstGeom prst="rect">
                  <a:avLst/>
                </a:prstGeom>
                <a:solidFill>
                  <a:schemeClr val="accent2"/>
                </a:solidFill>
                <a:ln>
                  <a:noFill/>
                  <a:headEnd/>
                  <a:tailEnd/>
                </a:ln>
                <a:effectLst/>
                <a:scene3d>
                  <a:camera prst="orthographicFront">
                    <a:rot lat="0" lon="0" rev="0"/>
                  </a:camera>
                  <a:lightRig rig="threePt" dir="t">
                    <a:rot lat="0" lon="0" rev="20400000"/>
                  </a:lightRig>
                </a:scene3d>
                <a:sp3d>
                  <a:contourClr>
                    <a:srgbClr val="65BC46">
                      <a:shade val="25000"/>
                      <a:satMod val="150000"/>
                    </a:srgbClr>
                  </a:contourClr>
                </a:sp3d>
              </p:spPr>
              <p:txBody>
                <a:bodyPr lIns="34968" rIns="34968" anchor="ctr"/>
                <a:lstStyle>
                  <a:defPPr>
                    <a:defRPr lang="en-US"/>
                  </a:defPPr>
                  <a:lvl1pPr marR="0" lvl="0" indent="0" algn="ctr" fontAlgn="auto">
                    <a:lnSpc>
                      <a:spcPts val="1400"/>
                    </a:lnSpc>
                    <a:spcBef>
                      <a:spcPts val="0"/>
                    </a:spcBef>
                    <a:spcAft>
                      <a:spcPts val="0"/>
                    </a:spcAft>
                    <a:buClrTx/>
                    <a:buSzTx/>
                    <a:buFontTx/>
                    <a:buNone/>
                    <a:tabLst/>
                    <a:defRPr kumimoji="0" sz="1400" b="1" i="0" u="none" strike="noStrike" cap="none" spc="0" normalizeH="0" baseline="0">
                      <a:ln>
                        <a:noFill/>
                      </a:ln>
                      <a:gradFill>
                        <a:gsLst>
                          <a:gs pos="0">
                            <a:srgbClr val="FFFFFF"/>
                          </a:gs>
                          <a:gs pos="100000">
                            <a:srgbClr val="FFFFFF"/>
                          </a:gs>
                        </a:gsLst>
                        <a:lin ang="16200000" scaled="0"/>
                      </a:gra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71"/>
                  <a:r>
                    <a:rPr lang="en-US" sz="918" dirty="0"/>
                    <a:t>SAS Expander</a:t>
                  </a:r>
                </a:p>
              </p:txBody>
            </p:sp>
            <p:sp>
              <p:nvSpPr>
                <p:cNvPr id="279" name="Box: SAS Expander A"/>
                <p:cNvSpPr txBox="1">
                  <a:spLocks noChangeArrowheads="1"/>
                </p:cNvSpPr>
                <p:nvPr/>
              </p:nvSpPr>
              <p:spPr bwMode="auto">
                <a:xfrm flipH="1">
                  <a:off x="8825625" y="5884841"/>
                  <a:ext cx="1097280" cy="457200"/>
                </a:xfrm>
                <a:prstGeom prst="rect">
                  <a:avLst/>
                </a:prstGeom>
                <a:solidFill>
                  <a:schemeClr val="accent2"/>
                </a:solidFill>
                <a:ln>
                  <a:noFill/>
                  <a:headEnd/>
                  <a:tailEnd/>
                </a:ln>
                <a:effectLst/>
                <a:scene3d>
                  <a:camera prst="orthographicFront">
                    <a:rot lat="0" lon="0" rev="0"/>
                  </a:camera>
                  <a:lightRig rig="threePt" dir="t">
                    <a:rot lat="0" lon="0" rev="20400000"/>
                  </a:lightRig>
                </a:scene3d>
                <a:sp3d>
                  <a:contourClr>
                    <a:srgbClr val="65BC46">
                      <a:shade val="25000"/>
                      <a:satMod val="150000"/>
                    </a:srgbClr>
                  </a:contourClr>
                </a:sp3d>
              </p:spPr>
              <p:txBody>
                <a:bodyPr lIns="34968" rIns="34968" anchor="ctr"/>
                <a:lstStyle>
                  <a:defPPr>
                    <a:defRPr lang="en-US"/>
                  </a:defPPr>
                  <a:lvl1pPr marR="0" lvl="0" indent="0" algn="ctr" fontAlgn="auto">
                    <a:lnSpc>
                      <a:spcPts val="1400"/>
                    </a:lnSpc>
                    <a:spcBef>
                      <a:spcPts val="0"/>
                    </a:spcBef>
                    <a:spcAft>
                      <a:spcPts val="0"/>
                    </a:spcAft>
                    <a:buClrTx/>
                    <a:buSzTx/>
                    <a:buFontTx/>
                    <a:buNone/>
                    <a:tabLst/>
                    <a:defRPr kumimoji="0" sz="1400" b="1" i="0" u="none" strike="noStrike" cap="none" spc="0" normalizeH="0" baseline="0">
                      <a:ln>
                        <a:noFill/>
                      </a:ln>
                      <a:gradFill>
                        <a:gsLst>
                          <a:gs pos="0">
                            <a:srgbClr val="FFFFFF"/>
                          </a:gs>
                          <a:gs pos="100000">
                            <a:srgbClr val="FFFFFF"/>
                          </a:gs>
                        </a:gsLst>
                        <a:lin ang="16200000" scaled="0"/>
                      </a:gradFill>
                      <a:effectLst/>
                      <a:uLnTx/>
                      <a:uFillTx/>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9371"/>
                  <a:r>
                    <a:rPr lang="en-US" sz="918" dirty="0"/>
                    <a:t>SAS Expander</a:t>
                  </a:r>
                </a:p>
              </p:txBody>
            </p:sp>
            <p:grpSp>
              <p:nvGrpSpPr>
                <p:cNvPr id="272" name="JBOD disks"/>
                <p:cNvGrpSpPr/>
                <p:nvPr/>
              </p:nvGrpSpPr>
              <p:grpSpPr>
                <a:xfrm>
                  <a:off x="7339158" y="5976606"/>
                  <a:ext cx="961254" cy="275224"/>
                  <a:chOff x="7254544" y="4014198"/>
                  <a:chExt cx="961254" cy="275224"/>
                </a:xfrm>
              </p:grpSpPr>
              <p:sp>
                <p:nvSpPr>
                  <p:cNvPr id="273" name="JBOD disk 23"/>
                  <p:cNvSpPr>
                    <a:spLocks noChangeArrowheads="1"/>
                  </p:cNvSpPr>
                  <p:nvPr/>
                </p:nvSpPr>
                <p:spPr bwMode="auto">
                  <a:xfrm>
                    <a:off x="7996003" y="4014198"/>
                    <a:ext cx="219795" cy="269875"/>
                  </a:xfrm>
                  <a:prstGeom prst="flowChartMagneticDisk">
                    <a:avLst/>
                  </a:prstGeom>
                  <a:solidFill>
                    <a:srgbClr val="FFFFFF"/>
                  </a:solidFill>
                  <a:ln>
                    <a:solidFill>
                      <a:schemeClr val="accent1"/>
                    </a:solidFill>
                    <a:headEnd/>
                    <a:tailEnd/>
                  </a:ln>
                  <a:effectLst/>
                  <a:scene3d>
                    <a:camera prst="orthographicFront">
                      <a:rot lat="0" lon="0" rev="0"/>
                    </a:camera>
                    <a:lightRig rig="threePt" dir="t">
                      <a:rot lat="0" lon="0" rev="20400000"/>
                    </a:lightRig>
                  </a:scene3d>
                  <a:sp3d>
                    <a:contourClr>
                      <a:srgbClr val="232323">
                        <a:shade val="25000"/>
                        <a:satMod val="150000"/>
                      </a:srgbClr>
                    </a:contourClr>
                  </a:sp3d>
                </p:spPr>
                <p:txBody>
                  <a:bodyPr wrap="none" anchor="ctr"/>
                  <a:lstStyle/>
                  <a:p>
                    <a:pPr algn="ctr" defTabSz="932372"/>
                    <a:r>
                      <a:rPr lang="en-US" sz="841" b="1" kern="0" dirty="0">
                        <a:gradFill>
                          <a:gsLst>
                            <a:gs pos="0">
                              <a:srgbClr val="EFEFEF">
                                <a:lumMod val="10000"/>
                              </a:srgbClr>
                            </a:gs>
                            <a:gs pos="100000">
                              <a:srgbClr val="EFEFEF">
                                <a:lumMod val="10000"/>
                              </a:srgbClr>
                            </a:gs>
                          </a:gsLst>
                          <a:lin ang="16200000" scaled="0"/>
                        </a:gradFill>
                      </a:rPr>
                      <a:t>23</a:t>
                    </a:r>
                  </a:p>
                </p:txBody>
              </p:sp>
              <p:sp>
                <p:nvSpPr>
                  <p:cNvPr id="274" name="JBOD disks ..."/>
                  <p:cNvSpPr txBox="1">
                    <a:spLocks noChangeArrowheads="1"/>
                  </p:cNvSpPr>
                  <p:nvPr/>
                </p:nvSpPr>
                <p:spPr bwMode="auto">
                  <a:xfrm>
                    <a:off x="7754112" y="4105656"/>
                    <a:ext cx="251830" cy="183766"/>
                  </a:xfrm>
                  <a:prstGeom prst="rect">
                    <a:avLst/>
                  </a:prstGeom>
                  <a:noFill/>
                  <a:ln w="9525">
                    <a:noFill/>
                    <a:miter lim="800000"/>
                    <a:headEnd/>
                    <a:tailEnd/>
                  </a:ln>
                </p:spPr>
                <p:txBody>
                  <a:bodyPr wrap="square" lIns="13987" tIns="0" rIns="13987" bIns="0" anchor="b">
                    <a:noAutofit/>
                  </a:bodyPr>
                  <a:lstStyle>
                    <a:defPPr>
                      <a:defRPr lang="en-US"/>
                    </a:defPPr>
                    <a:lvl1pPr marR="0" lvl="0" indent="0" defTabSz="914400" fontAlgn="auto">
                      <a:lnSpc>
                        <a:spcPct val="100000"/>
                      </a:lnSpc>
                      <a:spcBef>
                        <a:spcPts val="0"/>
                      </a:spcBef>
                      <a:spcAft>
                        <a:spcPts val="0"/>
                      </a:spcAft>
                      <a:buClrTx/>
                      <a:buSzTx/>
                      <a:buFontTx/>
                      <a:buNone/>
                      <a:tabLst/>
                      <a:defRPr kumimoji="0" sz="2000" b="0" i="0" u="none" strike="noStrike" kern="0" cap="none" spc="0" normalizeH="0" baseline="0">
                        <a:ln>
                          <a:noFill/>
                        </a:ln>
                        <a:gradFill>
                          <a:gsLst>
                            <a:gs pos="0">
                              <a:srgbClr val="FFFFFF"/>
                            </a:gs>
                            <a:gs pos="100000">
                              <a:srgbClr val="FFFFFF"/>
                            </a:gs>
                          </a:gsLst>
                          <a:lin ang="16200000" scaled="0"/>
                        </a:gradFill>
                        <a:effectLst/>
                        <a:uLnTx/>
                        <a:uFillTx/>
                        <a:latin typeface="Segoe UI Light"/>
                      </a:defRPr>
                    </a:lvl1pPr>
                  </a:lstStyle>
                  <a:p>
                    <a:r>
                      <a:rPr lang="en-US" sz="1377" dirty="0"/>
                      <a:t>…</a:t>
                    </a:r>
                  </a:p>
                </p:txBody>
              </p:sp>
              <p:sp>
                <p:nvSpPr>
                  <p:cNvPr id="275" name="JBOD disk 1"/>
                  <p:cNvSpPr>
                    <a:spLocks noChangeArrowheads="1"/>
                  </p:cNvSpPr>
                  <p:nvPr/>
                </p:nvSpPr>
                <p:spPr bwMode="auto">
                  <a:xfrm>
                    <a:off x="7503551" y="4014198"/>
                    <a:ext cx="219795" cy="269875"/>
                  </a:xfrm>
                  <a:prstGeom prst="flowChartMagneticDisk">
                    <a:avLst/>
                  </a:prstGeom>
                  <a:solidFill>
                    <a:srgbClr val="FFFFFF"/>
                  </a:solidFill>
                  <a:ln>
                    <a:solidFill>
                      <a:schemeClr val="accent1"/>
                    </a:solidFill>
                    <a:headEnd/>
                    <a:tailEnd/>
                  </a:ln>
                  <a:effectLst/>
                  <a:scene3d>
                    <a:camera prst="orthographicFront">
                      <a:rot lat="0" lon="0" rev="0"/>
                    </a:camera>
                    <a:lightRig rig="threePt" dir="t">
                      <a:rot lat="0" lon="0" rev="20400000"/>
                    </a:lightRig>
                  </a:scene3d>
                  <a:sp3d>
                    <a:contourClr>
                      <a:srgbClr val="232323">
                        <a:shade val="25000"/>
                        <a:satMod val="150000"/>
                      </a:srgbClr>
                    </a:contourClr>
                  </a:sp3d>
                </p:spPr>
                <p:txBody>
                  <a:bodyPr wrap="none" anchor="ctr"/>
                  <a:lstStyle/>
                  <a:p>
                    <a:pPr algn="ctr" defTabSz="932372"/>
                    <a:r>
                      <a:rPr lang="en-US" sz="841" b="1" kern="0" dirty="0">
                        <a:gradFill>
                          <a:gsLst>
                            <a:gs pos="0">
                              <a:srgbClr val="EFEFEF">
                                <a:lumMod val="10000"/>
                              </a:srgbClr>
                            </a:gs>
                            <a:gs pos="100000">
                              <a:srgbClr val="EFEFEF">
                                <a:lumMod val="10000"/>
                              </a:srgbClr>
                            </a:gs>
                          </a:gsLst>
                          <a:lin ang="16200000" scaled="0"/>
                        </a:gradFill>
                      </a:rPr>
                      <a:t>1</a:t>
                    </a:r>
                  </a:p>
                </p:txBody>
              </p:sp>
              <p:sp>
                <p:nvSpPr>
                  <p:cNvPr id="276" name="JBOD disk 0"/>
                  <p:cNvSpPr>
                    <a:spLocks noChangeArrowheads="1"/>
                  </p:cNvSpPr>
                  <p:nvPr/>
                </p:nvSpPr>
                <p:spPr bwMode="auto">
                  <a:xfrm>
                    <a:off x="7254544" y="4014893"/>
                    <a:ext cx="219795" cy="274320"/>
                  </a:xfrm>
                  <a:prstGeom prst="flowChartMagneticDisk">
                    <a:avLst/>
                  </a:prstGeom>
                  <a:solidFill>
                    <a:srgbClr val="FFFFFF"/>
                  </a:solidFill>
                  <a:ln>
                    <a:solidFill>
                      <a:schemeClr val="accent1"/>
                    </a:solidFill>
                    <a:headEnd/>
                    <a:tailEnd/>
                  </a:ln>
                  <a:effectLst/>
                  <a:scene3d>
                    <a:camera prst="orthographicFront">
                      <a:rot lat="0" lon="0" rev="0"/>
                    </a:camera>
                    <a:lightRig rig="threePt" dir="t">
                      <a:rot lat="0" lon="0" rev="20400000"/>
                    </a:lightRig>
                  </a:scene3d>
                  <a:sp3d>
                    <a:contourClr>
                      <a:srgbClr val="232323">
                        <a:shade val="25000"/>
                        <a:satMod val="150000"/>
                      </a:srgbClr>
                    </a:contourClr>
                  </a:sp3d>
                </p:spPr>
                <p:txBody>
                  <a:bodyPr wrap="none" anchor="ctr"/>
                  <a:lstStyle/>
                  <a:p>
                    <a:pPr algn="ctr" defTabSz="932372"/>
                    <a:r>
                      <a:rPr lang="en-US" sz="841" b="1" kern="0" dirty="0">
                        <a:gradFill>
                          <a:gsLst>
                            <a:gs pos="0">
                              <a:srgbClr val="EFEFEF">
                                <a:lumMod val="10000"/>
                              </a:srgbClr>
                            </a:gs>
                            <a:gs pos="100000">
                              <a:srgbClr val="EFEFEF">
                                <a:lumMod val="10000"/>
                              </a:srgbClr>
                            </a:gs>
                          </a:gsLst>
                          <a:lin ang="16200000" scaled="0"/>
                        </a:gradFill>
                      </a:rPr>
                      <a:t>0</a:t>
                    </a:r>
                  </a:p>
                </p:txBody>
              </p:sp>
            </p:grpSp>
          </p:grpSp>
          <p:sp>
            <p:nvSpPr>
              <p:cNvPr id="231" name="Box: Network B"/>
              <p:cNvSpPr txBox="1">
                <a:spLocks noChangeArrowheads="1"/>
              </p:cNvSpPr>
              <p:nvPr/>
            </p:nvSpPr>
            <p:spPr bwMode="auto">
              <a:xfrm flipH="1">
                <a:off x="9601200" y="1382148"/>
                <a:ext cx="731520" cy="228600"/>
              </a:xfrm>
              <a:prstGeom prst="rect">
                <a:avLst/>
              </a:prstGeom>
              <a:solidFill>
                <a:schemeClr val="accent6"/>
              </a:solidFill>
              <a:ln>
                <a:noFill/>
                <a:headEnd/>
                <a:tailEnd/>
              </a:ln>
              <a:effectLst/>
              <a:scene3d>
                <a:camera prst="orthographicFront">
                  <a:rot lat="0" lon="0" rev="0"/>
                </a:camera>
                <a:lightRig rig="threePt" dir="t">
                  <a:rot lat="0" lon="0" rev="1200000"/>
                </a:lightRig>
              </a:scene3d>
              <a:sp3d/>
            </p:spPr>
            <p:txBody>
              <a:bodyPr lIns="34968" tIns="0" rIns="34968" bIns="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99399">
                  <a:defRPr/>
                </a:pPr>
                <a:r>
                  <a:rPr lang="en-US" sz="804" kern="0" dirty="0">
                    <a:gradFill>
                      <a:gsLst>
                        <a:gs pos="1250">
                          <a:srgbClr val="EFEFEF">
                            <a:lumMod val="10000"/>
                          </a:srgbClr>
                        </a:gs>
                        <a:gs pos="100000">
                          <a:srgbClr val="EFEFEF">
                            <a:lumMod val="10000"/>
                          </a:srgbClr>
                        </a:gs>
                      </a:gsLst>
                      <a:lin ang="5400000" scaled="0"/>
                    </a:gradFill>
                    <a:cs typeface="Arial"/>
                  </a:rPr>
                  <a:t>Network</a:t>
                </a:r>
              </a:p>
            </p:txBody>
          </p:sp>
          <p:sp>
            <p:nvSpPr>
              <p:cNvPr id="232" name="Box: Network A"/>
              <p:cNvSpPr txBox="1">
                <a:spLocks noChangeArrowheads="1"/>
              </p:cNvSpPr>
              <p:nvPr/>
            </p:nvSpPr>
            <p:spPr bwMode="auto">
              <a:xfrm>
                <a:off x="5212080" y="1382148"/>
                <a:ext cx="731520" cy="228600"/>
              </a:xfrm>
              <a:prstGeom prst="rect">
                <a:avLst/>
              </a:prstGeom>
              <a:solidFill>
                <a:schemeClr val="accent6"/>
              </a:solidFill>
              <a:ln>
                <a:noFill/>
                <a:headEnd/>
                <a:tailEnd/>
              </a:ln>
              <a:effectLst/>
              <a:scene3d>
                <a:camera prst="orthographicFront">
                  <a:rot lat="0" lon="0" rev="0"/>
                </a:camera>
                <a:lightRig rig="threePt" dir="t">
                  <a:rot lat="0" lon="0" rev="1200000"/>
                </a:lightRig>
              </a:scene3d>
              <a:sp3d/>
            </p:spPr>
            <p:txBody>
              <a:bodyPr lIns="34968" tIns="0" rIns="34968" bIns="0" anchor="ct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99399">
                  <a:defRPr/>
                </a:pPr>
                <a:r>
                  <a:rPr lang="en-US" sz="804" kern="0" dirty="0">
                    <a:gradFill>
                      <a:gsLst>
                        <a:gs pos="1250">
                          <a:srgbClr val="EFEFEF">
                            <a:lumMod val="10000"/>
                          </a:srgbClr>
                        </a:gs>
                        <a:gs pos="100000">
                          <a:srgbClr val="EFEFEF">
                            <a:lumMod val="10000"/>
                          </a:srgbClr>
                        </a:gs>
                      </a:gsLst>
                      <a:lin ang="5400000" scaled="0"/>
                    </a:gradFill>
                    <a:cs typeface="Arial"/>
                  </a:rPr>
                  <a:t>Network</a:t>
                </a:r>
              </a:p>
            </p:txBody>
          </p:sp>
          <p:grpSp>
            <p:nvGrpSpPr>
              <p:cNvPr id="233" name="Internal disks"/>
              <p:cNvGrpSpPr/>
              <p:nvPr/>
            </p:nvGrpSpPr>
            <p:grpSpPr>
              <a:xfrm>
                <a:off x="7291773" y="4347245"/>
                <a:ext cx="961254" cy="285613"/>
                <a:chOff x="7254544" y="4154878"/>
                <a:chExt cx="961254" cy="285613"/>
              </a:xfrm>
            </p:grpSpPr>
            <p:sp>
              <p:nvSpPr>
                <p:cNvPr id="258" name="Internal disk 23"/>
                <p:cNvSpPr>
                  <a:spLocks noChangeArrowheads="1"/>
                </p:cNvSpPr>
                <p:nvPr/>
              </p:nvSpPr>
              <p:spPr bwMode="auto">
                <a:xfrm>
                  <a:off x="7996003" y="4154878"/>
                  <a:ext cx="219795" cy="269875"/>
                </a:xfrm>
                <a:prstGeom prst="flowChartMagneticDisk">
                  <a:avLst/>
                </a:prstGeom>
                <a:solidFill>
                  <a:srgbClr val="FFFFFF"/>
                </a:solidFill>
                <a:ln>
                  <a:solidFill>
                    <a:schemeClr val="accent1"/>
                  </a:solidFill>
                  <a:headEnd/>
                  <a:tailEnd/>
                </a:ln>
                <a:effectLst/>
                <a:scene3d>
                  <a:camera prst="orthographicFront">
                    <a:rot lat="0" lon="0" rev="0"/>
                  </a:camera>
                  <a:lightRig rig="threePt" dir="t">
                    <a:rot lat="0" lon="0" rev="20400000"/>
                  </a:lightRig>
                </a:scene3d>
                <a:sp3d>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99399">
                    <a:defRPr/>
                  </a:pPr>
                  <a:r>
                    <a:rPr lang="en-US" sz="841" b="1" kern="0" dirty="0">
                      <a:gradFill>
                        <a:gsLst>
                          <a:gs pos="0">
                            <a:srgbClr val="EFEFEF">
                              <a:lumMod val="10000"/>
                            </a:srgbClr>
                          </a:gs>
                          <a:gs pos="100000">
                            <a:srgbClr val="EFEFEF">
                              <a:lumMod val="10000"/>
                            </a:srgbClr>
                          </a:gs>
                        </a:gsLst>
                        <a:lin ang="16200000" scaled="0"/>
                      </a:gradFill>
                    </a:rPr>
                    <a:t>23</a:t>
                  </a:r>
                </a:p>
              </p:txBody>
            </p:sp>
            <p:sp>
              <p:nvSpPr>
                <p:cNvPr id="259" name="Internal disks ..."/>
                <p:cNvSpPr txBox="1">
                  <a:spLocks noChangeArrowheads="1"/>
                </p:cNvSpPr>
                <p:nvPr/>
              </p:nvSpPr>
              <p:spPr bwMode="auto">
                <a:xfrm>
                  <a:off x="7754112" y="4256725"/>
                  <a:ext cx="251830" cy="183766"/>
                </a:xfrm>
                <a:prstGeom prst="rect">
                  <a:avLst/>
                </a:prstGeom>
                <a:noFill/>
                <a:ln w="9525">
                  <a:noFill/>
                  <a:miter lim="800000"/>
                  <a:headEnd/>
                  <a:tailEnd/>
                </a:ln>
              </p:spPr>
              <p:txBody>
                <a:bodyPr wrap="square" lIns="13987" tIns="0" rIns="13987" bIns="0" anchor="b">
                  <a:no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699399">
                    <a:defRPr/>
                  </a:pPr>
                  <a:r>
                    <a:rPr lang="en-US" sz="1377" kern="0" dirty="0">
                      <a:gradFill>
                        <a:gsLst>
                          <a:gs pos="0">
                            <a:srgbClr val="FFFFFF"/>
                          </a:gs>
                          <a:gs pos="100000">
                            <a:srgbClr val="FFFFFF"/>
                          </a:gs>
                        </a:gsLst>
                        <a:lin ang="16200000" scaled="0"/>
                      </a:gradFill>
                      <a:latin typeface="Segoe UI Light"/>
                    </a:rPr>
                    <a:t>…</a:t>
                  </a:r>
                </a:p>
              </p:txBody>
            </p:sp>
            <p:sp>
              <p:nvSpPr>
                <p:cNvPr id="260" name="Internal disk 1"/>
                <p:cNvSpPr>
                  <a:spLocks noChangeArrowheads="1"/>
                </p:cNvSpPr>
                <p:nvPr/>
              </p:nvSpPr>
              <p:spPr bwMode="auto">
                <a:xfrm>
                  <a:off x="7503551" y="4154878"/>
                  <a:ext cx="219795" cy="269875"/>
                </a:xfrm>
                <a:prstGeom prst="flowChartMagneticDisk">
                  <a:avLst/>
                </a:prstGeom>
                <a:solidFill>
                  <a:srgbClr val="FFFFFF"/>
                </a:solidFill>
                <a:ln>
                  <a:solidFill>
                    <a:schemeClr val="accent1"/>
                  </a:solidFill>
                  <a:headEnd/>
                  <a:tailEnd/>
                </a:ln>
                <a:effectLst/>
                <a:scene3d>
                  <a:camera prst="orthographicFront">
                    <a:rot lat="0" lon="0" rev="0"/>
                  </a:camera>
                  <a:lightRig rig="threePt" dir="t">
                    <a:rot lat="0" lon="0" rev="20400000"/>
                  </a:lightRig>
                </a:scene3d>
                <a:sp3d>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99399">
                    <a:defRPr/>
                  </a:pPr>
                  <a:r>
                    <a:rPr lang="en-US" sz="841" b="1" kern="0" dirty="0">
                      <a:gradFill>
                        <a:gsLst>
                          <a:gs pos="0">
                            <a:srgbClr val="EFEFEF">
                              <a:lumMod val="10000"/>
                            </a:srgbClr>
                          </a:gs>
                          <a:gs pos="100000">
                            <a:srgbClr val="EFEFEF">
                              <a:lumMod val="10000"/>
                            </a:srgbClr>
                          </a:gs>
                        </a:gsLst>
                        <a:lin ang="16200000" scaled="0"/>
                      </a:gradFill>
                    </a:rPr>
                    <a:t>1</a:t>
                  </a:r>
                </a:p>
              </p:txBody>
            </p:sp>
            <p:sp>
              <p:nvSpPr>
                <p:cNvPr id="261" name="Internal disk 0"/>
                <p:cNvSpPr>
                  <a:spLocks noChangeArrowheads="1"/>
                </p:cNvSpPr>
                <p:nvPr/>
              </p:nvSpPr>
              <p:spPr bwMode="auto">
                <a:xfrm>
                  <a:off x="7254544" y="4155573"/>
                  <a:ext cx="219795" cy="274320"/>
                </a:xfrm>
                <a:prstGeom prst="flowChartMagneticDisk">
                  <a:avLst/>
                </a:prstGeom>
                <a:solidFill>
                  <a:srgbClr val="FFFFFF"/>
                </a:solidFill>
                <a:ln>
                  <a:solidFill>
                    <a:schemeClr val="accent1"/>
                  </a:solidFill>
                  <a:headEnd/>
                  <a:tailEnd/>
                </a:ln>
                <a:effectLst/>
                <a:scene3d>
                  <a:camera prst="orthographicFront">
                    <a:rot lat="0" lon="0" rev="0"/>
                  </a:camera>
                  <a:lightRig rig="threePt" dir="t">
                    <a:rot lat="0" lon="0" rev="20400000"/>
                  </a:lightRig>
                </a:scene3d>
                <a:sp3d>
                  <a:contourClr>
                    <a:srgbClr val="232323">
                      <a:shade val="25000"/>
                      <a:satMod val="150000"/>
                    </a:srgbClr>
                  </a:contourClr>
                </a:sp3d>
              </p:spPr>
              <p:txBody>
                <a:bodyPr wrap="none"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99399">
                    <a:defRPr/>
                  </a:pPr>
                  <a:r>
                    <a:rPr lang="en-US" sz="841" b="1" kern="0" dirty="0">
                      <a:gradFill>
                        <a:gsLst>
                          <a:gs pos="0">
                            <a:srgbClr val="EFEFEF">
                              <a:lumMod val="10000"/>
                            </a:srgbClr>
                          </a:gs>
                          <a:gs pos="100000">
                            <a:srgbClr val="EFEFEF">
                              <a:lumMod val="10000"/>
                            </a:srgbClr>
                          </a:gs>
                        </a:gsLst>
                        <a:lin ang="16200000" scaled="0"/>
                      </a:gradFill>
                    </a:rPr>
                    <a:t>0</a:t>
                  </a:r>
                </a:p>
              </p:txBody>
            </p:sp>
          </p:grpSp>
          <p:sp>
            <p:nvSpPr>
              <p:cNvPr id="257" name="Box: SAS Expander A"/>
              <p:cNvSpPr txBox="1">
                <a:spLocks noChangeArrowheads="1"/>
              </p:cNvSpPr>
              <p:nvPr/>
            </p:nvSpPr>
            <p:spPr bwMode="auto">
              <a:xfrm flipH="1">
                <a:off x="8778240" y="4255480"/>
                <a:ext cx="1097280" cy="457200"/>
              </a:xfrm>
              <a:prstGeom prst="rect">
                <a:avLst/>
              </a:prstGeom>
              <a:solidFill>
                <a:schemeClr val="accent2"/>
              </a:solidFill>
              <a:ln>
                <a:noFill/>
                <a:headEnd/>
                <a:tailEnd/>
              </a:ln>
              <a:effectLst/>
              <a:scene3d>
                <a:camera prst="orthographicFront">
                  <a:rot lat="0" lon="0" rev="0"/>
                </a:camera>
                <a:lightRig rig="threePt" dir="t">
                  <a:rot lat="0" lon="0" rev="20400000"/>
                </a:lightRig>
              </a:scene3d>
              <a:sp3d>
                <a:contourClr>
                  <a:srgbClr val="65BC46">
                    <a:shade val="25000"/>
                    <a:satMod val="150000"/>
                  </a:srgbClr>
                </a:contourClr>
              </a:sp3d>
            </p:spPr>
            <p:txBody>
              <a:bodyPr lIns="34968" rIns="34968"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ts val="1071"/>
                  </a:lnSpc>
                  <a:defRPr/>
                </a:pPr>
                <a:r>
                  <a:rPr lang="en-US" sz="918" b="1" dirty="0">
                    <a:gradFill>
                      <a:gsLst>
                        <a:gs pos="0">
                          <a:srgbClr val="FFFFFF"/>
                        </a:gs>
                        <a:gs pos="100000">
                          <a:srgbClr val="FFFFFF"/>
                        </a:gs>
                      </a:gsLst>
                      <a:lin ang="16200000" scaled="0"/>
                    </a:gradFill>
                  </a:rPr>
                  <a:t>SAS Expander</a:t>
                </a:r>
              </a:p>
            </p:txBody>
          </p:sp>
          <p:sp>
            <p:nvSpPr>
              <p:cNvPr id="254" name="Box: Controller B"/>
              <p:cNvSpPr txBox="1">
                <a:spLocks noChangeArrowheads="1"/>
              </p:cNvSpPr>
              <p:nvPr/>
            </p:nvSpPr>
            <p:spPr bwMode="auto">
              <a:xfrm flipH="1">
                <a:off x="9144000" y="3432520"/>
                <a:ext cx="1097280" cy="457200"/>
              </a:xfrm>
              <a:prstGeom prst="rect">
                <a:avLst/>
              </a:prstGeom>
              <a:solidFill>
                <a:srgbClr val="00B050"/>
              </a:solidFill>
              <a:ln>
                <a:noFill/>
                <a:headEnd/>
                <a:tailEnd/>
              </a:ln>
              <a:effectLst/>
              <a:scene3d>
                <a:camera prst="orthographicFront">
                  <a:rot lat="0" lon="0" rev="0"/>
                </a:camera>
                <a:lightRig rig="threePt" dir="t">
                  <a:rot lat="0" lon="0" rev="20400000"/>
                </a:lightRig>
              </a:scene3d>
              <a:sp3d>
                <a:contourClr>
                  <a:srgbClr val="457EC1">
                    <a:shade val="25000"/>
                    <a:satMod val="150000"/>
                  </a:srgbClr>
                </a:contourClr>
              </a:sp3d>
            </p:spPr>
            <p:txBody>
              <a:bodyPr lIns="34968" tIns="0" rIns="34968" bIns="0"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99399">
                  <a:lnSpc>
                    <a:spcPts val="1071"/>
                  </a:lnSpc>
                  <a:defRPr/>
                </a:pPr>
                <a:r>
                  <a:rPr lang="en-US" sz="918" kern="0" dirty="0">
                    <a:gradFill>
                      <a:gsLst>
                        <a:gs pos="0">
                          <a:srgbClr val="FFFFFF"/>
                        </a:gs>
                        <a:gs pos="100000">
                          <a:srgbClr val="FFFFFF"/>
                        </a:gs>
                      </a:gsLst>
                      <a:lin ang="16200000" scaled="0"/>
                    </a:gradFill>
                    <a:cs typeface="Arial"/>
                  </a:rPr>
                  <a:t>Storage Controller</a:t>
                </a:r>
              </a:p>
            </p:txBody>
          </p:sp>
          <p:sp>
            <p:nvSpPr>
              <p:cNvPr id="251" name="Box: CPU B"/>
              <p:cNvSpPr txBox="1">
                <a:spLocks noChangeArrowheads="1"/>
              </p:cNvSpPr>
              <p:nvPr/>
            </p:nvSpPr>
            <p:spPr bwMode="auto">
              <a:xfrm flipH="1">
                <a:off x="9144000" y="2426680"/>
                <a:ext cx="1097280" cy="457200"/>
              </a:xfrm>
              <a:prstGeom prst="rect">
                <a:avLst/>
              </a:prstGeom>
              <a:solidFill>
                <a:schemeClr val="bg2"/>
              </a:solidFill>
              <a:ln>
                <a:noFill/>
                <a:headEnd/>
                <a:tailEnd/>
              </a:ln>
              <a:effectLst/>
              <a:scene3d>
                <a:camera prst="orthographicFront">
                  <a:rot lat="0" lon="0" rev="0"/>
                </a:camera>
                <a:lightRig rig="threePt" dir="t">
                  <a:rot lat="0" lon="0" rev="20400000"/>
                </a:lightRig>
              </a:scene3d>
              <a:sp3d contourW="6350">
                <a:contourClr>
                  <a:srgbClr val="EF4423">
                    <a:shade val="25000"/>
                    <a:satMod val="150000"/>
                  </a:srgbClr>
                </a:contourClr>
              </a:sp3d>
            </p:spPr>
            <p:txBody>
              <a:bodyPr lIns="34968" tIns="0" rIns="34968" bIns="0" anchor="ctr"/>
              <a:lstStyle>
                <a:defPPr>
                  <a:defRPr lang="en-US"/>
                </a:defPPr>
                <a:lvl1pPr marR="0" lvl="0" indent="0" algn="ctr" defTabSz="914400" fontAlgn="auto">
                  <a:lnSpc>
                    <a:spcPct val="100000"/>
                  </a:lnSpc>
                  <a:spcBef>
                    <a:spcPts val="0"/>
                  </a:spcBef>
                  <a:spcAft>
                    <a:spcPts val="0"/>
                  </a:spcAft>
                  <a:buClrTx/>
                  <a:buSzTx/>
                  <a:buFontTx/>
                  <a:buNone/>
                  <a:tabLst/>
                  <a:defRPr kumimoji="0" sz="1600" b="0" i="0" u="none" strike="noStrike" kern="0" cap="none" spc="0" normalizeH="0" baseline="0">
                    <a:ln>
                      <a:noFill/>
                    </a:ln>
                    <a:solidFill>
                      <a:srgbClr val="FFFFFF"/>
                    </a:solidFill>
                    <a:effectLst/>
                    <a:uLnTx/>
                    <a:uFillTx/>
                    <a:latin typeface="Arial"/>
                    <a:cs typeface="Aria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071" dirty="0">
                    <a:gradFill>
                      <a:gsLst>
                        <a:gs pos="0">
                          <a:srgbClr val="FFFFFF"/>
                        </a:gs>
                        <a:gs pos="100000">
                          <a:srgbClr val="FFFFFF"/>
                        </a:gs>
                      </a:gsLst>
                      <a:lin ang="16200000" scaled="0"/>
                    </a:gradFill>
                    <a:latin typeface="Segoe UI"/>
                  </a:rPr>
                  <a:t>CPU</a:t>
                </a:r>
              </a:p>
            </p:txBody>
          </p:sp>
          <p:sp>
            <p:nvSpPr>
              <p:cNvPr id="248" name="Box: SAS Expander A"/>
              <p:cNvSpPr txBox="1">
                <a:spLocks noChangeArrowheads="1"/>
              </p:cNvSpPr>
              <p:nvPr/>
            </p:nvSpPr>
            <p:spPr bwMode="auto">
              <a:xfrm>
                <a:off x="5669280" y="4255480"/>
                <a:ext cx="1097280" cy="457200"/>
              </a:xfrm>
              <a:prstGeom prst="rect">
                <a:avLst/>
              </a:prstGeom>
              <a:solidFill>
                <a:schemeClr val="accent2"/>
              </a:solidFill>
              <a:ln>
                <a:noFill/>
                <a:headEnd/>
                <a:tailEnd/>
              </a:ln>
              <a:effectLst/>
              <a:scene3d>
                <a:camera prst="orthographicFront">
                  <a:rot lat="0" lon="0" rev="0"/>
                </a:camera>
                <a:lightRig rig="threePt" dir="t">
                  <a:rot lat="0" lon="0" rev="20400000"/>
                </a:lightRig>
              </a:scene3d>
              <a:sp3d>
                <a:contourClr>
                  <a:srgbClr val="65BC46">
                    <a:shade val="25000"/>
                    <a:satMod val="150000"/>
                  </a:srgbClr>
                </a:contourClr>
              </a:sp3d>
            </p:spPr>
            <p:txBody>
              <a:bodyPr lIns="34968" rIns="34968"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a:lnSpc>
                    <a:spcPts val="1071"/>
                  </a:lnSpc>
                  <a:defRPr/>
                </a:pPr>
                <a:r>
                  <a:rPr lang="en-US" sz="918" b="1" dirty="0">
                    <a:gradFill>
                      <a:gsLst>
                        <a:gs pos="0">
                          <a:srgbClr val="FFFFFF"/>
                        </a:gs>
                        <a:gs pos="100000">
                          <a:srgbClr val="FFFFFF"/>
                        </a:gs>
                      </a:gsLst>
                      <a:lin ang="16200000" scaled="0"/>
                    </a:gradFill>
                  </a:rPr>
                  <a:t>SAS Expander</a:t>
                </a:r>
              </a:p>
            </p:txBody>
          </p:sp>
          <p:sp>
            <p:nvSpPr>
              <p:cNvPr id="245" name="Box: Storage Controller A"/>
              <p:cNvSpPr txBox="1">
                <a:spLocks noChangeArrowheads="1"/>
              </p:cNvSpPr>
              <p:nvPr/>
            </p:nvSpPr>
            <p:spPr bwMode="auto">
              <a:xfrm>
                <a:off x="5303520" y="3249640"/>
                <a:ext cx="1097280" cy="457200"/>
              </a:xfrm>
              <a:prstGeom prst="rect">
                <a:avLst/>
              </a:prstGeom>
              <a:solidFill>
                <a:srgbClr val="00B050"/>
              </a:solidFill>
              <a:ln>
                <a:noFill/>
                <a:headEnd/>
                <a:tailEnd/>
              </a:ln>
              <a:effectLst/>
              <a:scene3d>
                <a:camera prst="orthographicFront">
                  <a:rot lat="0" lon="0" rev="0"/>
                </a:camera>
                <a:lightRig rig="threePt" dir="t">
                  <a:rot lat="0" lon="0" rev="20400000"/>
                </a:lightRig>
              </a:scene3d>
              <a:sp3d>
                <a:contourClr>
                  <a:srgbClr val="457EC1">
                    <a:shade val="25000"/>
                    <a:satMod val="150000"/>
                  </a:srgbClr>
                </a:contourClr>
              </a:sp3d>
            </p:spPr>
            <p:txBody>
              <a:bodyPr lIns="34968" tIns="0" rIns="34968" bIns="0" anchor="ctr" anchorCtr="0"/>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99399">
                  <a:lnSpc>
                    <a:spcPts val="1071"/>
                  </a:lnSpc>
                  <a:defRPr/>
                </a:pPr>
                <a:r>
                  <a:rPr lang="en-US" sz="918" kern="0" dirty="0">
                    <a:gradFill>
                      <a:gsLst>
                        <a:gs pos="0">
                          <a:srgbClr val="FFFFFF"/>
                        </a:gs>
                        <a:gs pos="100000">
                          <a:srgbClr val="FFFFFF"/>
                        </a:gs>
                      </a:gsLst>
                      <a:lin ang="16200000" scaled="0"/>
                    </a:gradFill>
                    <a:cs typeface="Arial"/>
                  </a:rPr>
                  <a:t>Storage Controller</a:t>
                </a:r>
              </a:p>
            </p:txBody>
          </p:sp>
          <p:sp>
            <p:nvSpPr>
              <p:cNvPr id="242" name="Box: CPU A"/>
              <p:cNvSpPr txBox="1">
                <a:spLocks noChangeArrowheads="1"/>
              </p:cNvSpPr>
              <p:nvPr/>
            </p:nvSpPr>
            <p:spPr bwMode="auto">
              <a:xfrm>
                <a:off x="5303521" y="2426680"/>
                <a:ext cx="1097280" cy="457200"/>
              </a:xfrm>
              <a:prstGeom prst="rect">
                <a:avLst/>
              </a:prstGeom>
              <a:solidFill>
                <a:schemeClr val="bg2"/>
              </a:solidFill>
              <a:ln>
                <a:noFill/>
                <a:headEnd/>
                <a:tailEnd/>
              </a:ln>
              <a:effectLst/>
              <a:scene3d>
                <a:camera prst="orthographicFront">
                  <a:rot lat="0" lon="0" rev="0"/>
                </a:camera>
                <a:lightRig rig="threePt" dir="t">
                  <a:rot lat="0" lon="0" rev="20400000"/>
                </a:lightRig>
              </a:scene3d>
              <a:sp3d contourW="6350">
                <a:contourClr>
                  <a:srgbClr val="EF4423">
                    <a:shade val="25000"/>
                    <a:satMod val="150000"/>
                  </a:srgbClr>
                </a:contourClr>
              </a:sp3d>
            </p:spPr>
            <p:txBody>
              <a:bodyPr lIns="34968" tIns="0" rIns="34968" bIns="0" anchor="ct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699399">
                  <a:defRPr/>
                </a:pPr>
                <a:r>
                  <a:rPr lang="en-US" sz="1071" kern="0" dirty="0">
                    <a:gradFill>
                      <a:gsLst>
                        <a:gs pos="0">
                          <a:srgbClr val="FFFFFF"/>
                        </a:gs>
                        <a:gs pos="100000">
                          <a:srgbClr val="FFFFFF"/>
                        </a:gs>
                      </a:gsLst>
                      <a:lin ang="16200000" scaled="0"/>
                    </a:gradFill>
                    <a:cs typeface="Arial"/>
                  </a:rPr>
                  <a:t>CPU</a:t>
                </a:r>
              </a:p>
            </p:txBody>
          </p:sp>
          <p:sp>
            <p:nvSpPr>
              <p:cNvPr id="198" name="PCIe to network A"/>
              <p:cNvSpPr txBox="1">
                <a:spLocks noChangeArrowheads="1"/>
              </p:cNvSpPr>
              <p:nvPr/>
            </p:nvSpPr>
            <p:spPr bwMode="auto">
              <a:xfrm>
                <a:off x="5652594" y="1804277"/>
                <a:ext cx="1051561" cy="176930"/>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defRPr/>
                </a:pPr>
                <a:r>
                  <a:rPr lang="en-US" sz="841" dirty="0">
                    <a:gradFill>
                      <a:gsLst>
                        <a:gs pos="0">
                          <a:srgbClr val="FFFFFF"/>
                        </a:gs>
                        <a:gs pos="100000">
                          <a:srgbClr val="FFFFFF"/>
                        </a:gs>
                      </a:gsLst>
                      <a:lin ang="5400000" scaled="0"/>
                    </a:gradFill>
                  </a:rPr>
                  <a:t>x8 </a:t>
                </a:r>
                <a:r>
                  <a:rPr lang="en-US" sz="841" dirty="0" err="1">
                    <a:gradFill>
                      <a:gsLst>
                        <a:gs pos="0">
                          <a:srgbClr val="FFFFFF"/>
                        </a:gs>
                        <a:gs pos="100000">
                          <a:srgbClr val="FFFFFF"/>
                        </a:gs>
                      </a:gsLst>
                      <a:lin ang="5400000" scaled="0"/>
                    </a:gradFill>
                  </a:rPr>
                  <a:t>PCIe</a:t>
                </a:r>
                <a:endParaRPr lang="en-US" sz="841" dirty="0">
                  <a:gradFill>
                    <a:gsLst>
                      <a:gs pos="0">
                        <a:srgbClr val="FFFFFF"/>
                      </a:gs>
                      <a:gs pos="100000">
                        <a:srgbClr val="FFFFFF"/>
                      </a:gs>
                    </a:gsLst>
                    <a:lin ang="5400000" scaled="0"/>
                  </a:gradFill>
                </a:endParaRPr>
              </a:p>
            </p:txBody>
          </p:sp>
          <p:sp>
            <p:nvSpPr>
              <p:cNvPr id="222" name="Label: PCIe to network B"/>
              <p:cNvSpPr txBox="1">
                <a:spLocks noChangeArrowheads="1"/>
              </p:cNvSpPr>
              <p:nvPr/>
            </p:nvSpPr>
            <p:spPr bwMode="auto">
              <a:xfrm>
                <a:off x="9036284" y="1804277"/>
                <a:ext cx="861186" cy="176930"/>
              </a:xfrm>
              <a:prstGeom prst="rect">
                <a:avLst/>
              </a:prstGeom>
              <a:noFill/>
              <a:ln w="9525">
                <a:noFill/>
                <a:miter lim="800000"/>
                <a:headEnd/>
                <a:tailEnd/>
              </a:ln>
            </p:spPr>
            <p:txBody>
              <a:bodyPr wrap="square" lIns="13987" tIns="0" rIns="13987" bIns="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r">
                  <a:defRPr/>
                </a:pPr>
                <a:r>
                  <a:rPr lang="en-US" sz="841" dirty="0">
                    <a:gradFill>
                      <a:gsLst>
                        <a:gs pos="0">
                          <a:srgbClr val="FFFFFF"/>
                        </a:gs>
                        <a:gs pos="100000">
                          <a:srgbClr val="FFFFFF"/>
                        </a:gs>
                      </a:gsLst>
                      <a:lin ang="5400000" scaled="0"/>
                    </a:gradFill>
                  </a:rPr>
                  <a:t>x8 </a:t>
                </a:r>
                <a:r>
                  <a:rPr lang="en-US" sz="841" dirty="0" err="1">
                    <a:gradFill>
                      <a:gsLst>
                        <a:gs pos="0">
                          <a:srgbClr val="FFFFFF"/>
                        </a:gs>
                        <a:gs pos="100000">
                          <a:srgbClr val="FFFFFF"/>
                        </a:gs>
                      </a:gsLst>
                      <a:lin ang="5400000" scaled="0"/>
                    </a:gradFill>
                  </a:rPr>
                  <a:t>PCIe</a:t>
                </a:r>
                <a:endParaRPr lang="en-US" sz="841" dirty="0">
                  <a:gradFill>
                    <a:gsLst>
                      <a:gs pos="0">
                        <a:srgbClr val="FFFFFF"/>
                      </a:gs>
                      <a:gs pos="100000">
                        <a:srgbClr val="FFFFFF"/>
                      </a:gs>
                    </a:gsLst>
                    <a:lin ang="5400000" scaled="0"/>
                  </a:gradFill>
                </a:endParaRPr>
              </a:p>
            </p:txBody>
          </p:sp>
        </p:grpSp>
        <p:sp>
          <p:nvSpPr>
            <p:cNvPr id="107" name="Text: midplane SAS B"/>
            <p:cNvSpPr txBox="1">
              <a:spLocks noChangeArrowheads="1"/>
            </p:cNvSpPr>
            <p:nvPr/>
          </p:nvSpPr>
          <p:spPr bwMode="auto">
            <a:xfrm>
              <a:off x="8120836" y="3700671"/>
              <a:ext cx="1689548" cy="225485"/>
            </a:xfrm>
            <a:prstGeom prst="rect">
              <a:avLst/>
            </a:prstGeom>
            <a:noFill/>
            <a:ln w="9525">
              <a:noFill/>
              <a:miter lim="800000"/>
              <a:headEnd/>
              <a:tailEnd/>
            </a:ln>
          </p:spPr>
          <p:txBody>
            <a:bodyPr wrap="square" lIns="34968" rIns="34968"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defRPr/>
              </a:pPr>
              <a:r>
                <a:rPr lang="en-US" sz="765" dirty="0">
                  <a:gradFill>
                    <a:gsLst>
                      <a:gs pos="0">
                        <a:srgbClr val="FFFFFF"/>
                      </a:gs>
                      <a:gs pos="100000">
                        <a:srgbClr val="FFFFFF"/>
                      </a:gs>
                    </a:gsLst>
                    <a:lin ang="5400000" scaled="0"/>
                  </a:gradFill>
                </a:rPr>
                <a:t>x4 SAS (through </a:t>
              </a:r>
              <a:r>
                <a:rPr lang="en-US" sz="765" dirty="0" err="1">
                  <a:gradFill>
                    <a:gsLst>
                      <a:gs pos="0">
                        <a:srgbClr val="FFFFFF"/>
                      </a:gs>
                      <a:gs pos="100000">
                        <a:srgbClr val="FFFFFF"/>
                      </a:gs>
                    </a:gsLst>
                    <a:lin ang="5400000" scaled="0"/>
                  </a:gradFill>
                </a:rPr>
                <a:t>midplane</a:t>
              </a:r>
              <a:r>
                <a:rPr lang="en-US" sz="765" dirty="0">
                  <a:gradFill>
                    <a:gsLst>
                      <a:gs pos="0">
                        <a:srgbClr val="FFFFFF"/>
                      </a:gs>
                      <a:gs pos="100000">
                        <a:srgbClr val="FFFFFF"/>
                      </a:gs>
                    </a:gsLst>
                    <a:lin ang="5400000" scaled="0"/>
                  </a:gradFill>
                </a:rPr>
                <a:t>)</a:t>
              </a:r>
            </a:p>
          </p:txBody>
        </p:sp>
        <p:sp>
          <p:nvSpPr>
            <p:cNvPr id="108" name="Text: cluster connect"/>
            <p:cNvSpPr txBox="1">
              <a:spLocks noChangeArrowheads="1"/>
            </p:cNvSpPr>
            <p:nvPr/>
          </p:nvSpPr>
          <p:spPr bwMode="auto">
            <a:xfrm>
              <a:off x="8041108" y="2914463"/>
              <a:ext cx="1856106" cy="363418"/>
            </a:xfrm>
            <a:prstGeom prst="rect">
              <a:avLst/>
            </a:prstGeom>
            <a:noFill/>
            <a:ln w="9525">
              <a:noFill/>
              <a:miter lim="800000"/>
              <a:headEnd/>
              <a:tailEnd/>
            </a:ln>
          </p:spPr>
          <p:txBody>
            <a:bodyPr wrap="square" lIns="34968" rIns="34968"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699399">
                <a:defRPr/>
              </a:pPr>
              <a:r>
                <a:rPr lang="en-US" sz="800" kern="0" dirty="0">
                  <a:gradFill>
                    <a:gsLst>
                      <a:gs pos="0">
                        <a:srgbClr val="FFFFFF"/>
                      </a:gs>
                      <a:gs pos="100000">
                        <a:srgbClr val="FFFFFF"/>
                      </a:gs>
                    </a:gsLst>
                    <a:lin ang="5400000" scaled="0"/>
                  </a:gradFill>
                </a:rPr>
                <a:t>1/10G Ethernet cluster </a:t>
              </a:r>
            </a:p>
            <a:p>
              <a:pPr algn="ctr" defTabSz="699399">
                <a:defRPr/>
              </a:pPr>
              <a:r>
                <a:rPr lang="en-US" sz="800" kern="0" dirty="0">
                  <a:gradFill>
                    <a:gsLst>
                      <a:gs pos="0">
                        <a:srgbClr val="FFFFFF"/>
                      </a:gs>
                      <a:gs pos="100000">
                        <a:srgbClr val="FFFFFF"/>
                      </a:gs>
                    </a:gsLst>
                    <a:lin ang="5400000" scaled="0"/>
                  </a:gradFill>
                </a:rPr>
                <a:t>connect (through </a:t>
              </a:r>
              <a:r>
                <a:rPr lang="en-US" sz="800" kern="0" dirty="0" err="1">
                  <a:gradFill>
                    <a:gsLst>
                      <a:gs pos="0">
                        <a:srgbClr val="FFFFFF"/>
                      </a:gs>
                      <a:gs pos="100000">
                        <a:srgbClr val="FFFFFF"/>
                      </a:gs>
                    </a:gsLst>
                    <a:lin ang="5400000" scaled="0"/>
                  </a:gradFill>
                </a:rPr>
                <a:t>midplane</a:t>
              </a:r>
              <a:r>
                <a:rPr lang="en-US" sz="765" kern="0" dirty="0">
                  <a:gradFill>
                    <a:gsLst>
                      <a:gs pos="0">
                        <a:srgbClr val="FFFFFF"/>
                      </a:gs>
                      <a:gs pos="100000">
                        <a:srgbClr val="FFFFFF"/>
                      </a:gs>
                    </a:gsLst>
                    <a:lin ang="5400000" scaled="0"/>
                  </a:gradFill>
                </a:rPr>
                <a:t>)</a:t>
              </a:r>
            </a:p>
          </p:txBody>
        </p:sp>
        <p:sp>
          <p:nvSpPr>
            <p:cNvPr id="7" name="Rectangle 6"/>
            <p:cNvSpPr/>
            <p:nvPr/>
          </p:nvSpPr>
          <p:spPr>
            <a:xfrm>
              <a:off x="6246813" y="1371199"/>
              <a:ext cx="5448299" cy="356325"/>
            </a:xfrm>
            <a:prstGeom prst="rect">
              <a:avLst/>
            </a:prstGeom>
          </p:spPr>
          <p:txBody>
            <a:bodyPr wrap="square">
              <a:spAutoFit/>
            </a:bodyPr>
            <a:lstStyle/>
            <a:p>
              <a:pPr algn="ctr" defTabSz="932372"/>
              <a:r>
                <a:rPr lang="en-US" sz="1600" b="1" dirty="0">
                  <a:solidFill>
                    <a:srgbClr val="FFFFFF"/>
                  </a:solidFill>
                </a:rPr>
                <a:t>2-node Design Example (with Direct-Attached SAS) </a:t>
              </a:r>
            </a:p>
          </p:txBody>
        </p:sp>
      </p:grpSp>
      <p:sp>
        <p:nvSpPr>
          <p:cNvPr id="4" name="Footer Placeholder 3"/>
          <p:cNvSpPr>
            <a:spLocks noGrp="1"/>
          </p:cNvSpPr>
          <p:nvPr>
            <p:ph type="ftr" sz="quarter" idx="4294967295"/>
          </p:nvPr>
        </p:nvSpPr>
        <p:spPr>
          <a:xfrm>
            <a:off x="4120408" y="6483350"/>
            <a:ext cx="4195661" cy="371475"/>
          </a:xfrm>
          <a:prstGeom prst="rect">
            <a:avLst/>
          </a:prstGeom>
        </p:spPr>
        <p:txBody>
          <a:bodyPr/>
          <a:lstStyle/>
          <a:p>
            <a:endParaRPr lang="en-US">
              <a:solidFill>
                <a:srgbClr val="FFFFFF">
                  <a:tint val="75000"/>
                </a:srgbClr>
              </a:solidFill>
            </a:endParaRPr>
          </a:p>
        </p:txBody>
      </p:sp>
      <p:sp>
        <p:nvSpPr>
          <p:cNvPr id="5" name="Slide Number Placeholder 4"/>
          <p:cNvSpPr>
            <a:spLocks noGrp="1"/>
          </p:cNvSpPr>
          <p:nvPr>
            <p:ph type="sldNum" sz="quarter" idx="4294967295"/>
          </p:nvPr>
        </p:nvSpPr>
        <p:spPr>
          <a:xfrm>
            <a:off x="10026705" y="6483350"/>
            <a:ext cx="1856629" cy="366712"/>
          </a:xfrm>
          <a:prstGeom prst="rect">
            <a:avLst/>
          </a:prstGeom>
        </p:spPr>
        <p:txBody>
          <a:bodyPr/>
          <a:lstStyle/>
          <a:p>
            <a:fld id="{FD80AEDC-42D6-4469-A01A-FC4C69F93ED1}" type="slidenum">
              <a:rPr lang="en-US" smtClean="0">
                <a:solidFill>
                  <a:srgbClr val="FFFFFF">
                    <a:tint val="75000"/>
                  </a:srgbClr>
                </a:solidFill>
              </a:rPr>
              <a:pPr/>
              <a:t>10</a:t>
            </a:fld>
            <a:endParaRPr lang="en-US" dirty="0">
              <a:solidFill>
                <a:srgbClr val="FFFFFF">
                  <a:tint val="75000"/>
                </a:srgbClr>
              </a:solidFill>
            </a:endParaRPr>
          </a:p>
        </p:txBody>
      </p:sp>
    </p:spTree>
    <p:extLst>
      <p:ext uri="{BB962C8B-B14F-4D97-AF65-F5344CB8AC3E}">
        <p14:creationId xmlns:p14="http://schemas.microsoft.com/office/powerpoint/2010/main" val="398446213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500" fill="hold"/>
                                        <p:tgtEl>
                                          <p:spTgt spid="115"/>
                                        </p:tgtEl>
                                        <p:attrNameLst>
                                          <p:attrName>ppt_x</p:attrName>
                                        </p:attrNameLst>
                                      </p:cBhvr>
                                      <p:tavLst>
                                        <p:tav tm="0">
                                          <p:val>
                                            <p:strVal val="0-#ppt_w/2"/>
                                          </p:val>
                                        </p:tav>
                                        <p:tav tm="100000">
                                          <p:val>
                                            <p:strVal val="#ppt_x"/>
                                          </p:val>
                                        </p:tav>
                                      </p:tavLst>
                                    </p:anim>
                                    <p:anim calcmode="lin" valueType="num">
                                      <p:cBhvr additive="base">
                                        <p:cTn id="12" dur="500" fill="hold"/>
                                        <p:tgtEl>
                                          <p:spTgt spid="115"/>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500"/>
                                  </p:stCondLst>
                                  <p:childTnLst>
                                    <p:set>
                                      <p:cBhvr>
                                        <p:cTn id="14" dur="1" fill="hold">
                                          <p:stCondLst>
                                            <p:cond delay="0"/>
                                          </p:stCondLst>
                                        </p:cTn>
                                        <p:tgtEl>
                                          <p:spTgt spid="120"/>
                                        </p:tgtEl>
                                        <p:attrNameLst>
                                          <p:attrName>style.visibility</p:attrName>
                                        </p:attrNameLst>
                                      </p:cBhvr>
                                      <p:to>
                                        <p:strVal val="visible"/>
                                      </p:to>
                                    </p:set>
                                    <p:anim calcmode="lin" valueType="num">
                                      <p:cBhvr additive="base">
                                        <p:cTn id="15" dur="500" fill="hold"/>
                                        <p:tgtEl>
                                          <p:spTgt spid="120"/>
                                        </p:tgtEl>
                                        <p:attrNameLst>
                                          <p:attrName>ppt_x</p:attrName>
                                        </p:attrNameLst>
                                      </p:cBhvr>
                                      <p:tavLst>
                                        <p:tav tm="0">
                                          <p:val>
                                            <p:strVal val="0-#ppt_w/2"/>
                                          </p:val>
                                        </p:tav>
                                        <p:tav tm="100000">
                                          <p:val>
                                            <p:strVal val="#ppt_x"/>
                                          </p:val>
                                        </p:tav>
                                      </p:tavLst>
                                    </p:anim>
                                    <p:anim calcmode="lin" valueType="num">
                                      <p:cBhvr additive="base">
                                        <p:cTn id="16" dur="500" fill="hold"/>
                                        <p:tgtEl>
                                          <p:spTgt spid="12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0" presetClass="entr" presetSubtype="0" fill="hold" nodeType="afterEffect">
                                  <p:stCondLst>
                                    <p:cond delay="7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41" y="272793"/>
            <a:ext cx="11889564" cy="917575"/>
          </a:xfrm>
        </p:spPr>
        <p:txBody>
          <a:bodyPr/>
          <a:lstStyle/>
          <a:p>
            <a:r>
              <a:rPr lang="en-US" dirty="0" smtClean="0"/>
              <a:t>Out of Box Experience (OOBE)</a:t>
            </a:r>
            <a:endParaRPr lang="en-US" dirty="0"/>
          </a:p>
        </p:txBody>
      </p:sp>
      <p:sp>
        <p:nvSpPr>
          <p:cNvPr id="4" name="Rectangle 3"/>
          <p:cNvSpPr/>
          <p:nvPr/>
        </p:nvSpPr>
        <p:spPr>
          <a:xfrm>
            <a:off x="427037" y="1120155"/>
            <a:ext cx="10801072" cy="478376"/>
          </a:xfrm>
          <a:prstGeom prst="rect">
            <a:avLst/>
          </a:prstGeom>
        </p:spPr>
        <p:txBody>
          <a:bodyPr wrap="square">
            <a:spAutoFit/>
          </a:bodyPr>
          <a:lstStyle/>
          <a:p>
            <a:r>
              <a:rPr lang="en-US" sz="2448" dirty="0"/>
              <a:t>Easy setup of </a:t>
            </a:r>
            <a:r>
              <a:rPr lang="en-US" sz="2448" dirty="0" smtClean="0"/>
              <a:t>Cluster in a Box systems</a:t>
            </a:r>
            <a:endParaRPr lang="en-US" sz="2448"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056437" y="1393738"/>
            <a:ext cx="5027487" cy="5047661"/>
          </a:xfrm>
          <a:prstGeom prst="rect">
            <a:avLst/>
          </a:prstGeom>
          <a:noFill/>
          <a:ln>
            <a:noFill/>
          </a:ln>
        </p:spPr>
      </p:pic>
      <p:sp>
        <p:nvSpPr>
          <p:cNvPr id="6" name="Text Placeholder 4"/>
          <p:cNvSpPr txBox="1">
            <a:spLocks/>
          </p:cNvSpPr>
          <p:nvPr/>
        </p:nvSpPr>
        <p:spPr>
          <a:xfrm>
            <a:off x="341311" y="1607262"/>
            <a:ext cx="6715125" cy="5184496"/>
          </a:xfrm>
          <a:prstGeom prst="rect">
            <a:avLst/>
          </a:prstGeom>
        </p:spPr>
        <p:txBody>
          <a:bodyPr vert="horz" wrap="square" lIns="146304" tIns="91440" rIns="146304" bIns="91440" rtlCol="0">
            <a:spAutoFit/>
          </a:bodyPr>
          <a:lstStyle>
            <a:lvl1pPr marR="0" indent="0" fontAlgn="auto">
              <a:lnSpc>
                <a:spcPct val="90000"/>
              </a:lnSpc>
              <a:spcBef>
                <a:spcPct val="20000"/>
              </a:spcBef>
              <a:spcAft>
                <a:spcPts val="0"/>
              </a:spcAft>
              <a:buClr>
                <a:schemeClr val="tx1"/>
              </a:buClr>
              <a:buSzPct val="100000"/>
              <a:buFontTx/>
              <a:buNone/>
              <a:tabLst/>
              <a:defRPr sz="4000" spc="0" baseline="0">
                <a:gradFill>
                  <a:gsLst>
                    <a:gs pos="2920">
                      <a:schemeClr val="tx2"/>
                    </a:gs>
                    <a:gs pos="39000">
                      <a:schemeClr val="tx2"/>
                    </a:gs>
                  </a:gsLst>
                  <a:lin ang="5400000" scaled="0"/>
                </a:gradFill>
                <a:latin typeface="+mj-lt"/>
              </a:defRPr>
            </a:lvl1pPr>
            <a:lvl2pPr marL="28575" marR="0" lvl="1" indent="0" fontAlgn="auto">
              <a:lnSpc>
                <a:spcPct val="90000"/>
              </a:lnSpc>
              <a:spcBef>
                <a:spcPct val="20000"/>
              </a:spcBef>
              <a:spcAft>
                <a:spcPts val="0"/>
              </a:spcAft>
              <a:buClr>
                <a:schemeClr val="tx1"/>
              </a:buClr>
              <a:buSzPct val="100000"/>
              <a:buFontTx/>
              <a:buNone/>
              <a:tabLst/>
              <a:defRPr sz="2400" spc="0" baseline="0">
                <a:gradFill>
                  <a:gsLst>
                    <a:gs pos="1250">
                      <a:schemeClr val="tx1"/>
                    </a:gs>
                    <a:gs pos="100000">
                      <a:schemeClr val="tx1"/>
                    </a:gs>
                  </a:gsLst>
                  <a:lin ang="5400000" scaled="0"/>
                </a:gradFill>
              </a:defRPr>
            </a:lvl2pPr>
            <a:lvl3pPr marL="223838" marR="0" indent="0" fontAlgn="auto">
              <a:lnSpc>
                <a:spcPct val="90000"/>
              </a:lnSpc>
              <a:spcBef>
                <a:spcPct val="20000"/>
              </a:spcBef>
              <a:spcAft>
                <a:spcPts val="0"/>
              </a:spcAft>
              <a:buClr>
                <a:schemeClr val="tx1"/>
              </a:buClr>
              <a:buSzPct val="100000"/>
              <a:buFontTx/>
              <a:buNone/>
              <a:tabLst/>
              <a:defRPr sz="2000" spc="0" baseline="0">
                <a:gradFill>
                  <a:gsLst>
                    <a:gs pos="1250">
                      <a:schemeClr val="tx1"/>
                    </a:gs>
                    <a:gs pos="100000">
                      <a:schemeClr val="tx1"/>
                    </a:gs>
                  </a:gsLst>
                  <a:lin ang="5400000" scaled="0"/>
                </a:gradFill>
              </a:defRPr>
            </a:lvl3pPr>
            <a:lvl4pPr marL="476250" marR="0" indent="0" fontAlgn="auto">
              <a:lnSpc>
                <a:spcPct val="90000"/>
              </a:lnSpc>
              <a:spcBef>
                <a:spcPct val="20000"/>
              </a:spcBef>
              <a:spcAft>
                <a:spcPts val="0"/>
              </a:spcAft>
              <a:buClr>
                <a:schemeClr val="tx1"/>
              </a:buClr>
              <a:buSzPct val="100000"/>
              <a:buFontTx/>
              <a:buNone/>
              <a:tabLst/>
              <a:defRPr spc="0" baseline="0">
                <a:gradFill>
                  <a:gsLst>
                    <a:gs pos="1250">
                      <a:schemeClr val="tx1"/>
                    </a:gs>
                    <a:gs pos="100000">
                      <a:schemeClr val="tx1"/>
                    </a:gs>
                  </a:gsLst>
                  <a:lin ang="5400000" scaled="0"/>
                </a:gradFill>
              </a:defRPr>
            </a:lvl4pPr>
            <a:lvl5pPr marL="739775" marR="0" indent="0" fontAlgn="auto">
              <a:lnSpc>
                <a:spcPct val="90000"/>
              </a:lnSpc>
              <a:spcBef>
                <a:spcPct val="20000"/>
              </a:spcBef>
              <a:spcAft>
                <a:spcPts val="0"/>
              </a:spcAft>
              <a:buClr>
                <a:schemeClr val="tx1"/>
              </a:buClr>
              <a:buSzPct val="100000"/>
              <a:buFontTx/>
              <a:buNone/>
              <a:tabLst/>
              <a:defRPr spc="0" baseline="0">
                <a:gradFill>
                  <a:gsLst>
                    <a:gs pos="1250">
                      <a:schemeClr val="tx1"/>
                    </a:gs>
                    <a:gs pos="100000">
                      <a:schemeClr val="tx1"/>
                    </a:gs>
                  </a:gsLst>
                  <a:lin ang="5400000" scaled="0"/>
                </a:gradFill>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Fast</a:t>
            </a:r>
          </a:p>
          <a:p>
            <a:pPr lvl="1"/>
            <a:r>
              <a:rPr lang="en-US" dirty="0"/>
              <a:t>~10-40 minutes from power-on to </a:t>
            </a:r>
            <a:r>
              <a:rPr lang="en-US" dirty="0" smtClean="0"/>
              <a:t>operation</a:t>
            </a:r>
            <a:endParaRPr lang="en-US" dirty="0"/>
          </a:p>
          <a:p>
            <a:pPr lvl="1"/>
            <a:endParaRPr lang="en-US" sz="600" dirty="0"/>
          </a:p>
          <a:p>
            <a:r>
              <a:rPr lang="en-US" dirty="0" smtClean="0"/>
              <a:t>Simple</a:t>
            </a:r>
          </a:p>
          <a:p>
            <a:pPr lvl="1"/>
            <a:r>
              <a:rPr lang="en-US" dirty="0" smtClean="0"/>
              <a:t>Minimal </a:t>
            </a:r>
            <a:r>
              <a:rPr lang="en-US" dirty="0"/>
              <a:t>steps with guided workflow</a:t>
            </a:r>
          </a:p>
          <a:p>
            <a:pPr lvl="1"/>
            <a:endParaRPr lang="en-US" sz="600" dirty="0"/>
          </a:p>
          <a:p>
            <a:r>
              <a:rPr lang="en-US" dirty="0"/>
              <a:t>Single </a:t>
            </a:r>
            <a:r>
              <a:rPr lang="en-US" dirty="0" smtClean="0"/>
              <a:t>console</a:t>
            </a:r>
          </a:p>
          <a:p>
            <a:pPr lvl="1"/>
            <a:r>
              <a:rPr lang="en-US" dirty="0" smtClean="0"/>
              <a:t>Configure </a:t>
            </a:r>
            <a:r>
              <a:rPr lang="en-US" dirty="0" err="1" smtClean="0"/>
              <a:t>CiB’s</a:t>
            </a:r>
            <a:r>
              <a:rPr lang="en-US" dirty="0" smtClean="0"/>
              <a:t> from </a:t>
            </a:r>
            <a:r>
              <a:rPr lang="en-US" dirty="0"/>
              <a:t>only one node</a:t>
            </a:r>
          </a:p>
          <a:p>
            <a:pPr lvl="1"/>
            <a:endParaRPr lang="en-US" sz="600" dirty="0"/>
          </a:p>
          <a:p>
            <a:r>
              <a:rPr lang="en-US" dirty="0" smtClean="0"/>
              <a:t>Extensible</a:t>
            </a:r>
            <a:endParaRPr lang="en-US" dirty="0"/>
          </a:p>
          <a:p>
            <a:pPr lvl="1"/>
            <a:r>
              <a:rPr lang="en-US" dirty="0" smtClean="0"/>
              <a:t>Customization </a:t>
            </a:r>
            <a:r>
              <a:rPr lang="en-US" dirty="0"/>
              <a:t>framework enables unique OEM tasks that can include proprietary tools.</a:t>
            </a:r>
          </a:p>
        </p:txBody>
      </p:sp>
    </p:spTree>
    <p:extLst>
      <p:ext uri="{BB962C8B-B14F-4D97-AF65-F5344CB8AC3E}">
        <p14:creationId xmlns:p14="http://schemas.microsoft.com/office/powerpoint/2010/main" val="1926053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1973262"/>
            <a:ext cx="10820399" cy="1831975"/>
          </a:xfrm>
        </p:spPr>
        <p:txBody>
          <a:bodyPr/>
          <a:lstStyle/>
          <a:p>
            <a:r>
              <a:rPr lang="en-US" dirty="0"/>
              <a:t>New CiB Solutions</a:t>
            </a:r>
            <a:br>
              <a:rPr lang="en-US" dirty="0"/>
            </a:br>
            <a:r>
              <a:rPr lang="en-US" sz="4000" dirty="0"/>
              <a:t/>
            </a:r>
            <a:br>
              <a:rPr lang="en-US" sz="4000" dirty="0"/>
            </a:br>
            <a:r>
              <a:rPr lang="en-US" sz="5400" b="1" dirty="0"/>
              <a:t>New generations of hardware and new product offerings</a:t>
            </a:r>
            <a:r>
              <a:rPr lang="en-US" sz="16600" dirty="0"/>
              <a:t/>
            </a:r>
            <a:br>
              <a:rPr lang="en-US" sz="16600" dirty="0"/>
            </a:br>
            <a:r>
              <a:rPr lang="en-US" sz="16600" dirty="0"/>
              <a:t/>
            </a:r>
            <a:br>
              <a:rPr lang="en-US" sz="16600" dirty="0"/>
            </a:br>
            <a:endParaRPr lang="en-US" dirty="0"/>
          </a:p>
        </p:txBody>
      </p:sp>
    </p:spTree>
    <p:extLst>
      <p:ext uri="{BB962C8B-B14F-4D97-AF65-F5344CB8AC3E}">
        <p14:creationId xmlns:p14="http://schemas.microsoft.com/office/powerpoint/2010/main" val="26141404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440267" y="2066396"/>
            <a:ext cx="8060266" cy="3945466"/>
          </a:xfrm>
          <a:prstGeom prst="rect">
            <a:avLst/>
          </a:prstGeom>
          <a:solidFill>
            <a:schemeClr val="tx1"/>
          </a:solidFill>
          <a:ln>
            <a:noFill/>
            <a:headEnd type="none" w="med" len="med"/>
            <a:tailEnd type="none" w="med" len="med"/>
          </a:ln>
          <a:effectLst/>
          <a:scene3d>
            <a:camera prst="orthographicFront"/>
            <a:lightRig rig="threePt" dir="t"/>
          </a:scene3d>
          <a:sp3d>
            <a:bevelT w="127000"/>
            <a:bevelB w="317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Dell PowerEdge VRTX</a:t>
            </a:r>
            <a:br>
              <a:rPr lang="en-US" dirty="0" smtClean="0"/>
            </a:br>
            <a:r>
              <a:rPr lang="en-US" sz="3600" dirty="0" smtClean="0"/>
              <a:t>Shipping optional </a:t>
            </a:r>
            <a:r>
              <a:rPr lang="en-US" sz="3600" dirty="0"/>
              <a:t>redundant PowerEdge Raid Controller (PERC</a:t>
            </a:r>
            <a:r>
              <a:rPr lang="en-US" sz="3600" dirty="0" smtClean="0"/>
              <a:t>) </a:t>
            </a:r>
            <a:endParaRPr lang="en-US" sz="3600" dirty="0"/>
          </a:p>
        </p:txBody>
      </p:sp>
      <p:pic>
        <p:nvPicPr>
          <p:cNvPr id="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03237" y="2157194"/>
            <a:ext cx="1676400" cy="246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BRADLEY_LAWRENCE\Desktop\Plasma\EDG\Plasma_Standard_012213-14.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2561358" y="2161254"/>
            <a:ext cx="3658063" cy="24819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BRADLEY_LAWRENCE\Desktop\Plasma\EDG\Plasma_Standard_012213-14.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01141" y="2161253"/>
            <a:ext cx="1750695" cy="369873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flipH="1">
            <a:off x="4942349" y="2223875"/>
            <a:ext cx="1658793" cy="117834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4942349" y="4465413"/>
            <a:ext cx="1658793" cy="13715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60226" y="3377941"/>
            <a:ext cx="582123" cy="1110344"/>
          </a:xfrm>
          <a:prstGeom prst="rect">
            <a:avLst/>
          </a:prstGeom>
          <a:solidFill>
            <a:srgbClr val="FFFF00">
              <a:alpha val="24000"/>
            </a:srgbClr>
          </a:solidFill>
          <a:ln w="22225">
            <a:solidFill>
              <a:schemeClr val="accent1"/>
            </a:solidFill>
          </a:ln>
          <a:effectLst/>
        </p:spPr>
        <p:txBody>
          <a:bodyPr wrap="square" rtlCol="0" anchor="t">
            <a:normAutofit/>
          </a:bodyPr>
          <a:lstStyle/>
          <a:p>
            <a:pPr algn="ctr">
              <a:lnSpc>
                <a:spcPct val="90000"/>
              </a:lnSpc>
              <a:spcBef>
                <a:spcPts val="100"/>
              </a:spcBef>
              <a:spcAft>
                <a:spcPts val="100"/>
              </a:spcAft>
            </a:pPr>
            <a:endParaRPr lang="en-US" sz="2000" kern="1200" dirty="0" err="1" smtClean="0">
              <a:solidFill>
                <a:schemeClr val="tx2"/>
              </a:solidFill>
              <a:latin typeface="+mn-lt"/>
              <a:ea typeface="+mn-ea"/>
              <a:cs typeface="+mn-cs"/>
            </a:endParaRPr>
          </a:p>
        </p:txBody>
      </p:sp>
      <p:sp>
        <p:nvSpPr>
          <p:cNvPr id="23" name="Content Placeholder 2"/>
          <p:cNvSpPr txBox="1">
            <a:spLocks/>
          </p:cNvSpPr>
          <p:nvPr/>
        </p:nvSpPr>
        <p:spPr>
          <a:xfrm>
            <a:off x="8733556" y="2430989"/>
            <a:ext cx="3430648" cy="3580873"/>
          </a:xfrm>
          <a:prstGeom prst="rect">
            <a:avLst/>
          </a:prstGeom>
        </p:spPr>
        <p:txBody>
          <a:bodyPr>
            <a:normAutofit fontScale="92500" lnSpcReduction="20000"/>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smtClean="0"/>
              <a:t>Provides fault tolerance within the chassis</a:t>
            </a:r>
          </a:p>
          <a:p>
            <a:pPr marL="0" lvl="1" indent="0">
              <a:buNone/>
            </a:pPr>
            <a:endParaRPr lang="en-US" sz="1600" dirty="0" smtClean="0"/>
          </a:p>
          <a:p>
            <a:pPr marL="0" lvl="1" indent="0">
              <a:buNone/>
            </a:pPr>
            <a:r>
              <a:rPr lang="en-US" dirty="0" smtClean="0"/>
              <a:t>Active-Passive configuration</a:t>
            </a:r>
          </a:p>
          <a:p>
            <a:pPr marL="0" lvl="2" indent="0">
              <a:buNone/>
            </a:pPr>
            <a:endParaRPr lang="en-US" sz="1600" dirty="0" smtClean="0"/>
          </a:p>
          <a:p>
            <a:pPr marL="0" lvl="2" indent="0">
              <a:buNone/>
            </a:pPr>
            <a:r>
              <a:rPr lang="en-US" dirty="0" smtClean="0"/>
              <a:t>If the Active PERC fails, the Passive PERC will become Active with no user intervention</a:t>
            </a:r>
          </a:p>
          <a:p>
            <a:pPr marL="0" lvl="2" indent="0">
              <a:buNone/>
            </a:pPr>
            <a:endParaRPr lang="en-US" dirty="0"/>
          </a:p>
          <a:p>
            <a:pPr marL="0" lvl="2" indent="0">
              <a:buNone/>
            </a:pPr>
            <a:r>
              <a:rPr lang="en-US" dirty="0" smtClean="0">
                <a:solidFill>
                  <a:schemeClr val="tx2"/>
                </a:solidFill>
              </a:rPr>
              <a:t>At TechEd </a:t>
            </a:r>
            <a:r>
              <a:rPr lang="en-US" dirty="0" err="1" smtClean="0">
                <a:solidFill>
                  <a:schemeClr val="tx2"/>
                </a:solidFill>
              </a:rPr>
              <a:t>TechExpo</a:t>
            </a:r>
            <a:endParaRPr lang="en-US" dirty="0" smtClean="0">
              <a:solidFill>
                <a:schemeClr val="tx2"/>
              </a:solidFill>
            </a:endParaRPr>
          </a:p>
          <a:p>
            <a:pPr marL="0" lvl="2" indent="0">
              <a:buNone/>
            </a:pPr>
            <a:r>
              <a:rPr lang="en-US" dirty="0" smtClean="0">
                <a:solidFill>
                  <a:schemeClr val="tx2"/>
                </a:solidFill>
              </a:rPr>
              <a:t> Booth 1601</a:t>
            </a:r>
          </a:p>
        </p:txBody>
      </p:sp>
      <p:sp>
        <p:nvSpPr>
          <p:cNvPr id="24" name="Text Placeholder 1"/>
          <p:cNvSpPr txBox="1">
            <a:spLocks/>
          </p:cNvSpPr>
          <p:nvPr/>
        </p:nvSpPr>
        <p:spPr>
          <a:xfrm>
            <a:off x="168832" y="4683856"/>
            <a:ext cx="6315797" cy="1289240"/>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spcBef>
                <a:spcPts val="0"/>
              </a:spcBef>
            </a:pPr>
            <a:r>
              <a:rPr lang="en-US" sz="2800" b="1" dirty="0" smtClean="0">
                <a:solidFill>
                  <a:schemeClr val="bg2"/>
                </a:solidFill>
              </a:rPr>
              <a:t>Dell PowerEdge VRTX</a:t>
            </a:r>
          </a:p>
          <a:p>
            <a:pPr algn="ctr">
              <a:lnSpc>
                <a:spcPct val="100000"/>
              </a:lnSpc>
              <a:spcBef>
                <a:spcPts val="0"/>
              </a:spcBef>
            </a:pPr>
            <a:r>
              <a:rPr lang="en-US" sz="2400" b="1" dirty="0" smtClean="0">
                <a:solidFill>
                  <a:schemeClr val="bg2"/>
                </a:solidFill>
              </a:rPr>
              <a:t>4-node Windows Server Cluster in a Box</a:t>
            </a:r>
          </a:p>
          <a:p>
            <a:pPr algn="ctr">
              <a:lnSpc>
                <a:spcPct val="100000"/>
              </a:lnSpc>
              <a:spcBef>
                <a:spcPts val="0"/>
              </a:spcBef>
            </a:pPr>
            <a:r>
              <a:rPr lang="en-US" sz="2400" b="1" dirty="0" smtClean="0">
                <a:solidFill>
                  <a:schemeClr val="bg2"/>
                </a:solidFill>
              </a:rPr>
              <a:t>Office level acoustics and power</a:t>
            </a:r>
            <a:endParaRPr lang="en-US" sz="2400" b="1" dirty="0">
              <a:solidFill>
                <a:schemeClr val="bg2"/>
              </a:solidFill>
            </a:endParaRPr>
          </a:p>
        </p:txBody>
      </p:sp>
    </p:spTree>
    <p:extLst>
      <p:ext uri="{BB962C8B-B14F-4D97-AF65-F5344CB8AC3E}">
        <p14:creationId xmlns:p14="http://schemas.microsoft.com/office/powerpoint/2010/main" val="1466591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17487"/>
            <a:ext cx="11889564" cy="917575"/>
          </a:xfrm>
        </p:spPr>
        <p:txBody>
          <a:bodyPr/>
          <a:lstStyle/>
          <a:p>
            <a:r>
              <a:rPr lang="en-US" dirty="0" err="1" smtClean="0"/>
              <a:t>DataON</a:t>
            </a:r>
            <a:r>
              <a:rPr lang="en-US" dirty="0" smtClean="0"/>
              <a:t/>
            </a:r>
            <a:br>
              <a:rPr lang="en-US" dirty="0" smtClean="0"/>
            </a:br>
            <a:r>
              <a:rPr lang="en-US" sz="3600" dirty="0" smtClean="0">
                <a:gradFill>
                  <a:gsLst>
                    <a:gs pos="1250">
                      <a:srgbClr val="FFFFFF"/>
                    </a:gs>
                    <a:gs pos="100000">
                      <a:srgbClr val="FFFFFF"/>
                    </a:gs>
                  </a:gsLst>
                  <a:lin ang="5400000" scaled="0"/>
                </a:gradFill>
              </a:rPr>
              <a:t>Announcing new CiB solutions at TechEd 2014</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311347" y="1870320"/>
            <a:ext cx="3810002" cy="884465"/>
          </a:xfrm>
          <a:prstGeom prst="trapezoid">
            <a:avLst>
              <a:gd name="adj" fmla="val 0"/>
            </a:avLst>
          </a:prstGeom>
        </p:spPr>
      </p:pic>
      <p:sp>
        <p:nvSpPr>
          <p:cNvPr id="6" name="TextBox 5"/>
          <p:cNvSpPr txBox="1"/>
          <p:nvPr/>
        </p:nvSpPr>
        <p:spPr>
          <a:xfrm>
            <a:off x="731839" y="1592262"/>
            <a:ext cx="6400798" cy="1652760"/>
          </a:xfrm>
          <a:prstGeom prst="rect">
            <a:avLst/>
          </a:prstGeom>
          <a:noFill/>
        </p:spPr>
        <p:txBody>
          <a:bodyPr wrap="square" lIns="182880" tIns="146304" rIns="182880" bIns="146304" rtlCol="0">
            <a:spAutoFit/>
          </a:bodyPr>
          <a:lstStyle/>
          <a:p>
            <a:pPr>
              <a:lnSpc>
                <a:spcPct val="90000"/>
              </a:lnSpc>
              <a:spcBef>
                <a:spcPct val="20000"/>
              </a:spcBef>
              <a:buClr>
                <a:schemeClr val="tx1"/>
              </a:buClr>
              <a:buSzPct val="100000"/>
            </a:pPr>
            <a:r>
              <a:rPr lang="en-US" sz="3200" dirty="0">
                <a:gradFill>
                  <a:gsLst>
                    <a:gs pos="2920">
                      <a:schemeClr val="tx2"/>
                    </a:gs>
                    <a:gs pos="39000">
                      <a:schemeClr val="tx2"/>
                    </a:gs>
                  </a:gsLst>
                  <a:lin ang="5400000" scaled="0"/>
                </a:gradFill>
                <a:latin typeface="+mj-lt"/>
              </a:rPr>
              <a:t>CiB-9224 Cluster-in-a-Box</a:t>
            </a:r>
          </a:p>
          <a:p>
            <a:pPr marL="28575" lvl="1">
              <a:lnSpc>
                <a:spcPct val="90000"/>
              </a:lnSpc>
              <a:spcBef>
                <a:spcPct val="20000"/>
              </a:spcBef>
              <a:buClr>
                <a:schemeClr val="tx1"/>
              </a:buClr>
              <a:buSzPct val="100000"/>
            </a:pPr>
            <a:r>
              <a:rPr lang="pt-BR" dirty="0" smtClean="0">
                <a:gradFill>
                  <a:gsLst>
                    <a:gs pos="1250">
                      <a:schemeClr val="tx1"/>
                    </a:gs>
                    <a:gs pos="100000">
                      <a:schemeClr val="tx1"/>
                    </a:gs>
                  </a:gsLst>
                  <a:lin ang="5400000" scaled="0"/>
                </a:gradFill>
              </a:rPr>
              <a:t>2U, 24-bay </a:t>
            </a:r>
            <a:r>
              <a:rPr lang="pt-BR" dirty="0">
                <a:gradFill>
                  <a:gsLst>
                    <a:gs pos="1250">
                      <a:schemeClr val="tx1"/>
                    </a:gs>
                    <a:gs pos="100000">
                      <a:schemeClr val="tx1"/>
                    </a:gs>
                  </a:gsLst>
                  <a:lin ang="5400000" scaled="0"/>
                </a:gradFill>
              </a:rPr>
              <a:t>2.5” </a:t>
            </a:r>
            <a:r>
              <a:rPr lang="pt-BR" dirty="0" smtClean="0">
                <a:gradFill>
                  <a:gsLst>
                    <a:gs pos="1250">
                      <a:schemeClr val="tx1"/>
                    </a:gs>
                    <a:gs pos="100000">
                      <a:schemeClr val="tx1"/>
                    </a:gs>
                  </a:gsLst>
                  <a:lin ang="5400000" scaled="0"/>
                </a:gradFill>
              </a:rPr>
              <a:t>Dual Node</a:t>
            </a:r>
          </a:p>
          <a:p>
            <a:pPr marL="28575" lvl="1">
              <a:lnSpc>
                <a:spcPct val="90000"/>
              </a:lnSpc>
              <a:spcBef>
                <a:spcPct val="20000"/>
              </a:spcBef>
              <a:buClr>
                <a:schemeClr val="tx1"/>
              </a:buClr>
              <a:buSzPct val="100000"/>
            </a:pPr>
            <a:r>
              <a:rPr lang="pt-BR" dirty="0" smtClean="0">
                <a:gradFill>
                  <a:gsLst>
                    <a:gs pos="1250">
                      <a:schemeClr val="tx1"/>
                    </a:gs>
                    <a:gs pos="100000">
                      <a:schemeClr val="tx1"/>
                    </a:gs>
                  </a:gsLst>
                  <a:lin ang="5400000" scaled="0"/>
                </a:gradFill>
              </a:rPr>
              <a:t>Next-generation </a:t>
            </a:r>
            <a:r>
              <a:rPr lang="pt-BR" dirty="0">
                <a:gradFill>
                  <a:gsLst>
                    <a:gs pos="1250">
                      <a:schemeClr val="tx1"/>
                    </a:gs>
                    <a:gs pos="100000">
                      <a:schemeClr val="tx1"/>
                    </a:gs>
                  </a:gsLst>
                  <a:lin ang="5400000" scaled="0"/>
                </a:gradFill>
              </a:rPr>
              <a:t>Intel Xeon platform</a:t>
            </a:r>
            <a:endParaRPr lang="pt-BR" dirty="0" smtClean="0">
              <a:gradFill>
                <a:gsLst>
                  <a:gs pos="1250">
                    <a:schemeClr val="tx1"/>
                  </a:gs>
                  <a:gs pos="100000">
                    <a:schemeClr val="tx1"/>
                  </a:gs>
                </a:gsLst>
                <a:lin ang="5400000" scaled="0"/>
              </a:gradFill>
            </a:endParaRPr>
          </a:p>
          <a:p>
            <a:pPr marL="28575" lvl="1">
              <a:lnSpc>
                <a:spcPct val="90000"/>
              </a:lnSpc>
              <a:spcBef>
                <a:spcPct val="20000"/>
              </a:spcBef>
              <a:buClr>
                <a:schemeClr val="tx1"/>
              </a:buClr>
              <a:buSzPct val="100000"/>
            </a:pPr>
            <a:r>
              <a:rPr lang="pt-BR" dirty="0" smtClean="0">
                <a:gradFill>
                  <a:gsLst>
                    <a:gs pos="1250">
                      <a:schemeClr val="tx1"/>
                    </a:gs>
                    <a:gs pos="100000">
                      <a:schemeClr val="tx1"/>
                    </a:gs>
                  </a:gsLst>
                  <a:lin ang="5400000" scaled="0"/>
                </a:gradFill>
              </a:rPr>
              <a:t>12Gb/s </a:t>
            </a:r>
            <a:r>
              <a:rPr lang="pt-BR" dirty="0">
                <a:gradFill>
                  <a:gsLst>
                    <a:gs pos="1250">
                      <a:schemeClr val="tx1"/>
                    </a:gs>
                    <a:gs pos="100000">
                      <a:schemeClr val="tx1"/>
                    </a:gs>
                  </a:gsLst>
                  <a:lin ang="5400000" scaled="0"/>
                </a:gradFill>
              </a:rPr>
              <a:t>SAS</a:t>
            </a:r>
            <a:endParaRPr lang="en-US" dirty="0" err="1">
              <a:gradFill>
                <a:gsLst>
                  <a:gs pos="1250">
                    <a:schemeClr val="tx1"/>
                  </a:gs>
                  <a:gs pos="100000">
                    <a:schemeClr val="tx1"/>
                  </a:gs>
                </a:gsLst>
                <a:lin ang="5400000" scaled="0"/>
              </a:gra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9787" y="2811462"/>
            <a:ext cx="4057650" cy="2475167"/>
          </a:xfrm>
          <a:prstGeom prst="rect">
            <a:avLst/>
          </a:prstGeom>
        </p:spPr>
      </p:pic>
      <p:sp>
        <p:nvSpPr>
          <p:cNvPr id="8" name="TextBox 7"/>
          <p:cNvSpPr txBox="1"/>
          <p:nvPr/>
        </p:nvSpPr>
        <p:spPr>
          <a:xfrm>
            <a:off x="731839" y="3198624"/>
            <a:ext cx="6400798" cy="1652760"/>
          </a:xfrm>
          <a:prstGeom prst="rect">
            <a:avLst/>
          </a:prstGeom>
          <a:noFill/>
        </p:spPr>
        <p:txBody>
          <a:bodyPr wrap="square" lIns="182880" tIns="146304" rIns="182880" bIns="146304" rtlCol="0">
            <a:spAutoFit/>
          </a:bodyPr>
          <a:lstStyle/>
          <a:p>
            <a:pPr>
              <a:lnSpc>
                <a:spcPct val="90000"/>
              </a:lnSpc>
              <a:spcBef>
                <a:spcPct val="20000"/>
              </a:spcBef>
              <a:buClr>
                <a:schemeClr val="tx1"/>
              </a:buClr>
              <a:buSzPct val="100000"/>
            </a:pPr>
            <a:r>
              <a:rPr lang="en-US" sz="3200" dirty="0" smtClean="0">
                <a:gradFill>
                  <a:gsLst>
                    <a:gs pos="2920">
                      <a:schemeClr val="tx2"/>
                    </a:gs>
                    <a:gs pos="39000">
                      <a:schemeClr val="tx2"/>
                    </a:gs>
                  </a:gsLst>
                  <a:lin ang="5400000" scaled="0"/>
                </a:gradFill>
                <a:latin typeface="+mj-lt"/>
              </a:rPr>
              <a:t>CiB-9740v2 </a:t>
            </a:r>
            <a:r>
              <a:rPr lang="en-US" sz="3200" dirty="0">
                <a:gradFill>
                  <a:gsLst>
                    <a:gs pos="2920">
                      <a:schemeClr val="tx2"/>
                    </a:gs>
                    <a:gs pos="39000">
                      <a:schemeClr val="tx2"/>
                    </a:gs>
                  </a:gsLst>
                  <a:lin ang="5400000" scaled="0"/>
                </a:gradFill>
                <a:latin typeface="+mj-lt"/>
              </a:rPr>
              <a:t>Cluster-in-a-Box</a:t>
            </a:r>
          </a:p>
          <a:p>
            <a:pPr marL="28575" lvl="1">
              <a:lnSpc>
                <a:spcPct val="90000"/>
              </a:lnSpc>
              <a:spcBef>
                <a:spcPct val="20000"/>
              </a:spcBef>
              <a:buClr>
                <a:schemeClr val="tx1"/>
              </a:buClr>
              <a:buSzPct val="100000"/>
            </a:pPr>
            <a:r>
              <a:rPr lang="en-US" dirty="0" smtClean="0">
                <a:gradFill>
                  <a:gsLst>
                    <a:gs pos="1250">
                      <a:schemeClr val="tx1"/>
                    </a:gs>
                    <a:gs pos="100000">
                      <a:schemeClr val="tx1"/>
                    </a:gs>
                  </a:gsLst>
                  <a:lin ang="5400000" scaled="0"/>
                </a:gradFill>
              </a:rPr>
              <a:t>4U </a:t>
            </a:r>
            <a:r>
              <a:rPr lang="en-US" dirty="0">
                <a:gradFill>
                  <a:gsLst>
                    <a:gs pos="1250">
                      <a:schemeClr val="tx1"/>
                    </a:gs>
                    <a:gs pos="100000">
                      <a:schemeClr val="tx1"/>
                    </a:gs>
                  </a:gsLst>
                  <a:lin ang="5400000" scaled="0"/>
                </a:gradFill>
              </a:rPr>
              <a:t>70-bay 3.5</a:t>
            </a:r>
            <a:r>
              <a:rPr lang="en-US" dirty="0" smtClean="0">
                <a:gradFill>
                  <a:gsLst>
                    <a:gs pos="1250">
                      <a:schemeClr val="tx1"/>
                    </a:gs>
                    <a:gs pos="100000">
                      <a:schemeClr val="tx1"/>
                    </a:gs>
                  </a:gsLst>
                  <a:lin ang="5400000" scaled="0"/>
                </a:gradFill>
              </a:rPr>
              <a:t>” Dual Node</a:t>
            </a:r>
          </a:p>
          <a:p>
            <a:pPr marL="28575" lvl="1">
              <a:lnSpc>
                <a:spcPct val="90000"/>
              </a:lnSpc>
              <a:spcBef>
                <a:spcPct val="20000"/>
              </a:spcBef>
              <a:buClr>
                <a:schemeClr val="tx1"/>
              </a:buClr>
              <a:buSzPct val="100000"/>
            </a:pPr>
            <a:r>
              <a:rPr lang="pt-BR" dirty="0">
                <a:gradFill>
                  <a:gsLst>
                    <a:gs pos="1250">
                      <a:schemeClr val="tx1"/>
                    </a:gs>
                    <a:gs pos="100000">
                      <a:schemeClr val="tx1"/>
                    </a:gs>
                  </a:gsLst>
                  <a:lin ang="5400000" scaled="0"/>
                </a:gradFill>
              </a:rPr>
              <a:t>12Gb/s SAS</a:t>
            </a:r>
            <a:endParaRPr lang="en-US" dirty="0">
              <a:gradFill>
                <a:gsLst>
                  <a:gs pos="1250">
                    <a:schemeClr val="tx1"/>
                  </a:gs>
                  <a:gs pos="100000">
                    <a:schemeClr val="tx1"/>
                  </a:gs>
                </a:gsLst>
                <a:lin ang="5400000" scaled="0"/>
              </a:gradFill>
            </a:endParaRPr>
          </a:p>
          <a:p>
            <a:pPr marL="28575" lvl="1">
              <a:lnSpc>
                <a:spcPct val="90000"/>
              </a:lnSpc>
              <a:spcBef>
                <a:spcPct val="20000"/>
              </a:spcBef>
              <a:buClr>
                <a:schemeClr val="tx1"/>
              </a:buClr>
              <a:buSzPct val="100000"/>
            </a:pPr>
            <a:r>
              <a:rPr lang="en-US" dirty="0" smtClean="0">
                <a:gradFill>
                  <a:gsLst>
                    <a:gs pos="1250">
                      <a:schemeClr val="tx1"/>
                    </a:gs>
                    <a:gs pos="100000">
                      <a:schemeClr val="tx1"/>
                    </a:gs>
                  </a:gsLst>
                  <a:lin ang="5400000" scaled="0"/>
                </a:gradFill>
              </a:rPr>
              <a:t>420TB </a:t>
            </a:r>
            <a:r>
              <a:rPr lang="en-US" dirty="0">
                <a:gradFill>
                  <a:gsLst>
                    <a:gs pos="1250">
                      <a:schemeClr val="tx1"/>
                    </a:gs>
                    <a:gs pos="100000">
                      <a:schemeClr val="tx1"/>
                    </a:gs>
                  </a:gsLst>
                  <a:lin ang="5400000" scaled="0"/>
                </a:gradFill>
              </a:rPr>
              <a:t>capacity in a </a:t>
            </a:r>
            <a:r>
              <a:rPr lang="en-US" dirty="0" smtClean="0">
                <a:gradFill>
                  <a:gsLst>
                    <a:gs pos="1250">
                      <a:schemeClr val="tx1"/>
                    </a:gs>
                    <a:gs pos="100000">
                      <a:schemeClr val="tx1"/>
                    </a:gs>
                  </a:gsLst>
                  <a:lin ang="5400000" scaled="0"/>
                </a:gradFill>
              </a:rPr>
              <a:t>4U (with supported </a:t>
            </a:r>
            <a:r>
              <a:rPr lang="en-US" dirty="0">
                <a:gradFill>
                  <a:gsLst>
                    <a:gs pos="1250">
                      <a:schemeClr val="tx1"/>
                    </a:gs>
                    <a:gs pos="100000">
                      <a:schemeClr val="tx1"/>
                    </a:gs>
                  </a:gsLst>
                  <a:lin ang="5400000" scaled="0"/>
                </a:gradFill>
              </a:rPr>
              <a:t>6TB </a:t>
            </a:r>
            <a:r>
              <a:rPr lang="en-US" dirty="0" smtClean="0">
                <a:gradFill>
                  <a:gsLst>
                    <a:gs pos="1250">
                      <a:schemeClr val="tx1"/>
                    </a:gs>
                    <a:gs pos="100000">
                      <a:schemeClr val="tx1"/>
                    </a:gs>
                  </a:gsLst>
                  <a:lin ang="5400000" scaled="0"/>
                </a:gradFill>
              </a:rPr>
              <a:t>drives) </a:t>
            </a:r>
            <a:endParaRPr lang="en-US" dirty="0">
              <a:gradFill>
                <a:gsLst>
                  <a:gs pos="1250">
                    <a:schemeClr val="tx1"/>
                  </a:gs>
                  <a:gs pos="100000">
                    <a:schemeClr val="tx1"/>
                  </a:gs>
                </a:gsLst>
                <a:lin ang="5400000" scaled="0"/>
              </a:gradFill>
            </a:endParaRPr>
          </a:p>
        </p:txBody>
      </p:sp>
      <p:sp>
        <p:nvSpPr>
          <p:cNvPr id="9" name="TextBox 8"/>
          <p:cNvSpPr txBox="1"/>
          <p:nvPr/>
        </p:nvSpPr>
        <p:spPr>
          <a:xfrm>
            <a:off x="731839" y="4875150"/>
            <a:ext cx="9220198" cy="1985159"/>
          </a:xfrm>
          <a:prstGeom prst="rect">
            <a:avLst/>
          </a:prstGeom>
          <a:noFill/>
        </p:spPr>
        <p:txBody>
          <a:bodyPr wrap="square" lIns="182880" tIns="146304" rIns="182880" bIns="146304" rtlCol="0">
            <a:spAutoFit/>
          </a:bodyPr>
          <a:lstStyle/>
          <a:p>
            <a:pPr fontAlgn="t">
              <a:lnSpc>
                <a:spcPct val="90000"/>
              </a:lnSpc>
              <a:spcBef>
                <a:spcPct val="20000"/>
              </a:spcBef>
              <a:buClr>
                <a:schemeClr val="tx1"/>
              </a:buClr>
              <a:buSzPct val="100000"/>
            </a:pPr>
            <a:r>
              <a:rPr lang="en-US" sz="3200" dirty="0" err="1">
                <a:gradFill>
                  <a:gsLst>
                    <a:gs pos="2920">
                      <a:schemeClr val="tx2"/>
                    </a:gs>
                    <a:gs pos="39000">
                      <a:schemeClr val="tx2"/>
                    </a:gs>
                  </a:gsLst>
                  <a:lin ang="5400000" scaled="0"/>
                </a:gradFill>
                <a:latin typeface="+mj-lt"/>
              </a:rPr>
              <a:t>DataON</a:t>
            </a:r>
            <a:r>
              <a:rPr lang="en-US" sz="3200" dirty="0">
                <a:gradFill>
                  <a:gsLst>
                    <a:gs pos="2920">
                      <a:schemeClr val="tx2"/>
                    </a:gs>
                    <a:gs pos="39000">
                      <a:schemeClr val="tx2"/>
                    </a:gs>
                  </a:gsLst>
                  <a:lin ang="5400000" scaled="0"/>
                </a:gradFill>
                <a:latin typeface="+mj-lt"/>
              </a:rPr>
              <a:t> Management Utility Setup Tool (MUST™</a:t>
            </a:r>
            <a:r>
              <a:rPr lang="en-US" sz="3200" dirty="0" smtClean="0">
                <a:gradFill>
                  <a:gsLst>
                    <a:gs pos="2920">
                      <a:schemeClr val="tx2"/>
                    </a:gs>
                    <a:gs pos="39000">
                      <a:schemeClr val="tx2"/>
                    </a:gs>
                  </a:gsLst>
                  <a:lin ang="5400000" scaled="0"/>
                </a:gradFill>
                <a:latin typeface="+mj-lt"/>
              </a:rPr>
              <a:t>)</a:t>
            </a:r>
            <a:endParaRPr lang="en-US" sz="3200" dirty="0">
              <a:gradFill>
                <a:gsLst>
                  <a:gs pos="2920">
                    <a:schemeClr val="tx2"/>
                  </a:gs>
                  <a:gs pos="39000">
                    <a:schemeClr val="tx2"/>
                  </a:gs>
                </a:gsLst>
                <a:lin ang="5400000" scaled="0"/>
              </a:gradFill>
              <a:latin typeface="+mj-lt"/>
            </a:endParaRPr>
          </a:p>
          <a:p>
            <a:pPr fontAlgn="t"/>
            <a:r>
              <a:rPr lang="en-US" sz="900" dirty="0"/>
              <a:t>  </a:t>
            </a:r>
          </a:p>
          <a:p>
            <a:pPr fontAlgn="t"/>
            <a:r>
              <a:rPr lang="en-US" dirty="0">
                <a:gradFill>
                  <a:gsLst>
                    <a:gs pos="1250">
                      <a:schemeClr val="tx1"/>
                    </a:gs>
                    <a:gs pos="100000">
                      <a:schemeClr val="tx1"/>
                    </a:gs>
                  </a:gsLst>
                  <a:lin ang="5400000" scaled="0"/>
                </a:gradFill>
              </a:rPr>
              <a:t>OOBE setup wizard </a:t>
            </a:r>
          </a:p>
          <a:p>
            <a:pPr fontAlgn="t"/>
            <a:r>
              <a:rPr lang="en-US" dirty="0">
                <a:gradFill>
                  <a:gsLst>
                    <a:gs pos="1250">
                      <a:schemeClr val="tx1"/>
                    </a:gs>
                    <a:gs pos="100000">
                      <a:schemeClr val="tx1"/>
                    </a:gs>
                  </a:gsLst>
                  <a:lin ang="5400000" scaled="0"/>
                </a:gradFill>
              </a:rPr>
              <a:t>Storage/hardware status monitoring, event logs, alert notification</a:t>
            </a:r>
          </a:p>
          <a:p>
            <a:pPr fontAlgn="t"/>
            <a:r>
              <a:rPr lang="en-US" dirty="0">
                <a:gradFill>
                  <a:gsLst>
                    <a:gs pos="1250">
                      <a:schemeClr val="tx1"/>
                    </a:gs>
                    <a:gs pos="100000">
                      <a:schemeClr val="tx1"/>
                    </a:gs>
                  </a:gsLst>
                  <a:lin ang="5400000" scaled="0"/>
                </a:gradFill>
              </a:rPr>
              <a:t>Chassis management</a:t>
            </a:r>
          </a:p>
          <a:p>
            <a:pPr fontAlgn="t"/>
            <a:r>
              <a:rPr lang="en-US" dirty="0">
                <a:gradFill>
                  <a:gsLst>
                    <a:gs pos="1250">
                      <a:schemeClr val="tx1"/>
                    </a:gs>
                    <a:gs pos="100000">
                      <a:schemeClr val="tx1"/>
                    </a:gs>
                  </a:gsLst>
                  <a:lin ang="5400000" scaled="0"/>
                </a:gradFill>
              </a:rPr>
              <a:t>Performance engine for whole CiB environment tuning </a:t>
            </a:r>
            <a:r>
              <a:rPr lang="en-US" sz="800" dirty="0"/>
              <a:t> </a:t>
            </a:r>
            <a:endParaRPr lang="en-US" sz="900" dirty="0"/>
          </a:p>
        </p:txBody>
      </p:sp>
      <p:sp>
        <p:nvSpPr>
          <p:cNvPr id="4" name="Rectangle 3"/>
          <p:cNvSpPr/>
          <p:nvPr/>
        </p:nvSpPr>
        <p:spPr>
          <a:xfrm>
            <a:off x="8656637" y="5868263"/>
            <a:ext cx="3507566" cy="830997"/>
          </a:xfrm>
          <a:prstGeom prst="rect">
            <a:avLst/>
          </a:prstGeom>
        </p:spPr>
        <p:txBody>
          <a:bodyPr wrap="square">
            <a:spAutoFit/>
          </a:bodyPr>
          <a:lstStyle/>
          <a:p>
            <a:pPr marL="0" lvl="2" indent="0">
              <a:buNone/>
            </a:pPr>
            <a:r>
              <a:rPr lang="en-US" sz="2400" dirty="0">
                <a:solidFill>
                  <a:schemeClr val="tx2"/>
                </a:solidFill>
              </a:rPr>
              <a:t>At TechEd </a:t>
            </a:r>
            <a:r>
              <a:rPr lang="en-US" sz="2400" dirty="0" err="1">
                <a:solidFill>
                  <a:schemeClr val="tx2"/>
                </a:solidFill>
              </a:rPr>
              <a:t>TechExpo</a:t>
            </a:r>
            <a:endParaRPr lang="en-US" sz="2400" dirty="0">
              <a:solidFill>
                <a:schemeClr val="tx2"/>
              </a:solidFill>
            </a:endParaRPr>
          </a:p>
          <a:p>
            <a:pPr marL="0" lvl="2" indent="0">
              <a:buNone/>
            </a:pPr>
            <a:r>
              <a:rPr lang="en-US" sz="2400" dirty="0">
                <a:solidFill>
                  <a:schemeClr val="tx2"/>
                </a:solidFill>
              </a:rPr>
              <a:t> Booth </a:t>
            </a:r>
            <a:r>
              <a:rPr lang="en-US" sz="2400" dirty="0" smtClean="0">
                <a:solidFill>
                  <a:schemeClr val="tx2"/>
                </a:solidFill>
              </a:rPr>
              <a:t>1727</a:t>
            </a:r>
            <a:endParaRPr lang="en-US" sz="2400" dirty="0">
              <a:solidFill>
                <a:schemeClr val="tx2"/>
              </a:solidFill>
            </a:endParaRPr>
          </a:p>
        </p:txBody>
      </p:sp>
    </p:spTree>
    <p:extLst>
      <p:ext uri="{BB962C8B-B14F-4D97-AF65-F5344CB8AC3E}">
        <p14:creationId xmlns:p14="http://schemas.microsoft.com/office/powerpoint/2010/main" val="340088972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7666037" y="2735262"/>
            <a:ext cx="3333115" cy="3876040"/>
          </a:xfrm>
          <a:prstGeom prst="rect">
            <a:avLst/>
          </a:prstGeom>
          <a:ln w="12700">
            <a:solidFill>
              <a:schemeClr val="tx1"/>
            </a:solidFill>
          </a:ln>
        </p:spPr>
      </p:pic>
      <p:sp>
        <p:nvSpPr>
          <p:cNvPr id="2" name="Title 1"/>
          <p:cNvSpPr>
            <a:spLocks noGrp="1"/>
          </p:cNvSpPr>
          <p:nvPr>
            <p:ph type="title"/>
          </p:nvPr>
        </p:nvSpPr>
        <p:spPr>
          <a:xfrm>
            <a:off x="274639" y="147274"/>
            <a:ext cx="11889564" cy="917575"/>
          </a:xfrm>
        </p:spPr>
        <p:txBody>
          <a:bodyPr/>
          <a:lstStyle/>
          <a:p>
            <a:r>
              <a:rPr lang="en-US" dirty="0" smtClean="0"/>
              <a:t>Violin Memory</a:t>
            </a:r>
            <a:br>
              <a:rPr lang="en-US" dirty="0" smtClean="0"/>
            </a:br>
            <a:r>
              <a:rPr lang="en-US" sz="3600" dirty="0">
                <a:gradFill>
                  <a:gsLst>
                    <a:gs pos="1250">
                      <a:srgbClr val="FFFFFF"/>
                    </a:gs>
                    <a:gs pos="100000">
                      <a:srgbClr val="FFFFFF"/>
                    </a:gs>
                  </a:gsLst>
                  <a:lin ang="5400000" scaled="0"/>
                </a:gradFill>
              </a:rPr>
              <a:t>Shipping </a:t>
            </a:r>
            <a:r>
              <a:rPr lang="en-US" sz="3600" dirty="0" smtClean="0">
                <a:gradFill>
                  <a:gsLst>
                    <a:gs pos="1250">
                      <a:srgbClr val="FFFFFF"/>
                    </a:gs>
                    <a:gs pos="100000">
                      <a:srgbClr val="FFFFFF"/>
                    </a:gs>
                  </a:gsLst>
                  <a:lin ang="5400000" scaled="0"/>
                </a:gradFill>
              </a:rPr>
              <a:t>Windows Flash Array (WFA)</a:t>
            </a:r>
            <a:endParaRPr lang="en-US" dirty="0"/>
          </a:p>
        </p:txBody>
      </p:sp>
      <p:grpSp>
        <p:nvGrpSpPr>
          <p:cNvPr id="11" name="Group 10"/>
          <p:cNvGrpSpPr/>
          <p:nvPr/>
        </p:nvGrpSpPr>
        <p:grpSpPr>
          <a:xfrm>
            <a:off x="8267945" y="325855"/>
            <a:ext cx="3181394" cy="2133600"/>
            <a:chOff x="7791060" y="325855"/>
            <a:chExt cx="3181394" cy="213360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818437" y="325855"/>
              <a:ext cx="3154017" cy="2133600"/>
            </a:xfrm>
            <a:prstGeom prst="rect">
              <a:avLst/>
            </a:prstGeom>
          </p:spPr>
        </p:pic>
        <p:sp>
          <p:nvSpPr>
            <p:cNvPr id="9" name="Rectangle 8"/>
            <p:cNvSpPr/>
            <p:nvPr/>
          </p:nvSpPr>
          <p:spPr bwMode="auto">
            <a:xfrm rot="1891891">
              <a:off x="7791060" y="1703267"/>
              <a:ext cx="1270020" cy="313831"/>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rot="18460840">
              <a:off x="9629179" y="1546047"/>
              <a:ext cx="1401707" cy="203564"/>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504421" y="4541515"/>
            <a:ext cx="5715000" cy="2275840"/>
          </a:xfrm>
          <a:prstGeom prst="rect">
            <a:avLst/>
          </a:prstGeom>
        </p:spPr>
      </p:pic>
      <p:sp>
        <p:nvSpPr>
          <p:cNvPr id="4" name="Rectangle 3"/>
          <p:cNvSpPr/>
          <p:nvPr/>
        </p:nvSpPr>
        <p:spPr>
          <a:xfrm>
            <a:off x="350837" y="1516062"/>
            <a:ext cx="6858000" cy="3041858"/>
          </a:xfrm>
          <a:prstGeom prst="rect">
            <a:avLst/>
          </a:prstGeom>
        </p:spPr>
        <p:txBody>
          <a:bodyPr wrap="square">
            <a:spAutoFit/>
          </a:bodyPr>
          <a:lstStyle/>
          <a:p>
            <a:pPr algn="just">
              <a:lnSpc>
                <a:spcPts val="1600"/>
              </a:lnSpc>
              <a:spcAft>
                <a:spcPts val="600"/>
              </a:spcAft>
            </a:pPr>
            <a:r>
              <a:rPr lang="en-US" dirty="0">
                <a:solidFill>
                  <a:schemeClr val="tx2"/>
                </a:solidFill>
                <a:latin typeface="Segoe UI" panose="020B0502040204020203" pitchFamily="34" charset="0"/>
                <a:ea typeface="Calibri" panose="020F0502020204030204" pitchFamily="34" charset="0"/>
                <a:cs typeface="Times New Roman" panose="02020603050405020304" pitchFamily="18" charset="0"/>
              </a:rPr>
              <a:t>Windows Storage Server 2012 </a:t>
            </a:r>
            <a:r>
              <a:rPr lang="en-US" dirty="0" smtClean="0">
                <a:solidFill>
                  <a:schemeClr val="tx2"/>
                </a:solidFill>
                <a:latin typeface="Segoe UI" panose="020B0502040204020203" pitchFamily="34" charset="0"/>
                <a:ea typeface="Calibri" panose="020F0502020204030204" pitchFamily="34" charset="0"/>
                <a:cs typeface="Times New Roman" panose="02020603050405020304" pitchFamily="18" charset="0"/>
              </a:rPr>
              <a:t>R2</a:t>
            </a:r>
          </a:p>
          <a:p>
            <a:pPr>
              <a:lnSpc>
                <a:spcPts val="1600"/>
              </a:lnSpc>
              <a:spcAft>
                <a:spcPts val="600"/>
              </a:spcAft>
            </a:pPr>
            <a:r>
              <a:rPr lang="en-US" dirty="0" smtClean="0">
                <a:solidFill>
                  <a:schemeClr val="tx2"/>
                </a:solidFill>
              </a:rPr>
              <a:t>Dual compute </a:t>
            </a:r>
            <a:r>
              <a:rPr lang="en-US" dirty="0">
                <a:solidFill>
                  <a:schemeClr val="tx2"/>
                </a:solidFill>
              </a:rPr>
              <a:t>nodes (memory gateways</a:t>
            </a:r>
            <a:r>
              <a:rPr lang="en-US" dirty="0" smtClean="0">
                <a:solidFill>
                  <a:schemeClr val="tx2"/>
                </a:solidFill>
              </a:rPr>
              <a:t>)</a:t>
            </a:r>
          </a:p>
          <a:p>
            <a:pPr lvl="1">
              <a:lnSpc>
                <a:spcPts val="1600"/>
              </a:lnSpc>
              <a:spcAft>
                <a:spcPts val="600"/>
              </a:spcAft>
            </a:pPr>
            <a:r>
              <a:rPr lang="en-US" sz="1600" dirty="0" smtClean="0">
                <a:gradFill>
                  <a:gsLst>
                    <a:gs pos="1250">
                      <a:schemeClr val="tx1"/>
                    </a:gs>
                    <a:gs pos="100000">
                      <a:schemeClr val="tx1"/>
                    </a:gs>
                  </a:gsLst>
                  <a:lin ang="5400000" scaled="0"/>
                </a:gradFill>
              </a:rPr>
              <a:t>Each </a:t>
            </a:r>
            <a:r>
              <a:rPr lang="en-US" sz="1600" dirty="0">
                <a:gradFill>
                  <a:gsLst>
                    <a:gs pos="1250">
                      <a:schemeClr val="tx1"/>
                    </a:gs>
                    <a:gs pos="100000">
                      <a:schemeClr val="tx1"/>
                    </a:gs>
                  </a:gsLst>
                  <a:lin ang="5400000" scaled="0"/>
                </a:gradFill>
              </a:rPr>
              <a:t>compute node has:</a:t>
            </a:r>
          </a:p>
          <a:p>
            <a:pPr lvl="1">
              <a:lnSpc>
                <a:spcPts val="1600"/>
              </a:lnSpc>
              <a:spcAft>
                <a:spcPts val="600"/>
              </a:spcAft>
            </a:pPr>
            <a:r>
              <a:rPr lang="en-US" sz="1400" dirty="0">
                <a:gradFill>
                  <a:gsLst>
                    <a:gs pos="1250">
                      <a:schemeClr val="tx1"/>
                    </a:gs>
                    <a:gs pos="100000">
                      <a:schemeClr val="tx1"/>
                    </a:gs>
                  </a:gsLst>
                  <a:lin ang="5400000" scaled="0"/>
                </a:gradFill>
              </a:rPr>
              <a:t>Two Intel Xeon E5-2448L </a:t>
            </a:r>
            <a:r>
              <a:rPr lang="en-US" sz="1400" dirty="0" smtClean="0">
                <a:gradFill>
                  <a:gsLst>
                    <a:gs pos="1250">
                      <a:schemeClr val="tx1"/>
                    </a:gs>
                    <a:gs pos="100000">
                      <a:schemeClr val="tx1"/>
                    </a:gs>
                  </a:gsLst>
                  <a:lin ang="5400000" scaled="0"/>
                </a:gradFill>
              </a:rPr>
              <a:t>processors (8 cores, 20MB </a:t>
            </a:r>
            <a:r>
              <a:rPr lang="en-US" sz="1400" dirty="0">
                <a:gradFill>
                  <a:gsLst>
                    <a:gs pos="1250">
                      <a:schemeClr val="tx1"/>
                    </a:gs>
                    <a:gs pos="100000">
                      <a:schemeClr val="tx1"/>
                    </a:gs>
                  </a:gsLst>
                  <a:lin ang="5400000" scaled="0"/>
                </a:gradFill>
              </a:rPr>
              <a:t>L3 </a:t>
            </a:r>
            <a:r>
              <a:rPr lang="en-US" sz="1400" dirty="0" smtClean="0">
                <a:gradFill>
                  <a:gsLst>
                    <a:gs pos="1250">
                      <a:schemeClr val="tx1"/>
                    </a:gs>
                    <a:gs pos="100000">
                      <a:schemeClr val="tx1"/>
                    </a:gs>
                  </a:gsLst>
                  <a:lin ang="5400000" scaled="0"/>
                </a:gradFill>
              </a:rPr>
              <a:t>cache)</a:t>
            </a:r>
            <a:endParaRPr lang="en-US" sz="1400" dirty="0">
              <a:gradFill>
                <a:gsLst>
                  <a:gs pos="1250">
                    <a:schemeClr val="tx1"/>
                  </a:gs>
                  <a:gs pos="100000">
                    <a:schemeClr val="tx1"/>
                  </a:gs>
                </a:gsLst>
                <a:lin ang="5400000" scaled="0"/>
              </a:gradFill>
            </a:endParaRPr>
          </a:p>
          <a:p>
            <a:pPr lvl="1">
              <a:lnSpc>
                <a:spcPts val="1600"/>
              </a:lnSpc>
              <a:spcAft>
                <a:spcPts val="600"/>
              </a:spcAft>
            </a:pPr>
            <a:r>
              <a:rPr lang="en-US" sz="1400" dirty="0">
                <a:gradFill>
                  <a:gsLst>
                    <a:gs pos="1250">
                      <a:schemeClr val="tx1"/>
                    </a:gs>
                    <a:gs pos="100000">
                      <a:schemeClr val="tx1"/>
                    </a:gs>
                  </a:gsLst>
                  <a:lin ang="5400000" scaled="0"/>
                </a:gradFill>
              </a:rPr>
              <a:t>24GB of memory (upgradeable to </a:t>
            </a:r>
            <a:r>
              <a:rPr lang="en-US" sz="1400" dirty="0" smtClean="0">
                <a:gradFill>
                  <a:gsLst>
                    <a:gs pos="1250">
                      <a:schemeClr val="tx1"/>
                    </a:gs>
                    <a:gs pos="100000">
                      <a:schemeClr val="tx1"/>
                    </a:gs>
                  </a:gsLst>
                  <a:lin ang="5400000" scaled="0"/>
                </a:gradFill>
              </a:rPr>
              <a:t>48GB)</a:t>
            </a:r>
          </a:p>
          <a:p>
            <a:pPr>
              <a:lnSpc>
                <a:spcPts val="1600"/>
              </a:lnSpc>
              <a:spcAft>
                <a:spcPts val="600"/>
              </a:spcAft>
            </a:pPr>
            <a:r>
              <a:rPr lang="en-US" dirty="0">
                <a:solidFill>
                  <a:schemeClr val="tx2"/>
                </a:solidFill>
              </a:rPr>
              <a:t>Storage</a:t>
            </a:r>
          </a:p>
          <a:p>
            <a:pPr lvl="1">
              <a:lnSpc>
                <a:spcPts val="1600"/>
              </a:lnSpc>
              <a:spcAft>
                <a:spcPts val="600"/>
              </a:spcAft>
            </a:pPr>
            <a:r>
              <a:rPr lang="en-US" sz="1600" dirty="0">
                <a:gradFill>
                  <a:gsLst>
                    <a:gs pos="1250">
                      <a:schemeClr val="tx1"/>
                    </a:gs>
                    <a:gs pos="100000">
                      <a:schemeClr val="tx1"/>
                    </a:gs>
                  </a:gsLst>
                  <a:lin ang="5400000" scaled="0"/>
                </a:gradFill>
              </a:rPr>
              <a:t>Violin Intelligent Memory </a:t>
            </a:r>
            <a:r>
              <a:rPr lang="en-US" sz="1600" dirty="0" smtClean="0">
                <a:gradFill>
                  <a:gsLst>
                    <a:gs pos="1250">
                      <a:schemeClr val="tx1"/>
                    </a:gs>
                    <a:gs pos="100000">
                      <a:schemeClr val="tx1"/>
                    </a:gs>
                  </a:gsLst>
                  <a:lin ang="5400000" scaled="0"/>
                </a:gradFill>
              </a:rPr>
              <a:t>Modules (VIMMs)</a:t>
            </a:r>
            <a:endParaRPr lang="en-US" sz="1600" dirty="0">
              <a:gradFill>
                <a:gsLst>
                  <a:gs pos="1250">
                    <a:schemeClr val="tx1"/>
                  </a:gs>
                  <a:gs pos="100000">
                    <a:schemeClr val="tx1"/>
                  </a:gs>
                </a:gsLst>
                <a:lin ang="5400000" scaled="0"/>
              </a:gradFill>
            </a:endParaRPr>
          </a:p>
          <a:p>
            <a:pPr>
              <a:lnSpc>
                <a:spcPts val="1600"/>
              </a:lnSpc>
              <a:spcAft>
                <a:spcPts val="600"/>
              </a:spcAft>
            </a:pPr>
            <a:r>
              <a:rPr lang="en-US" dirty="0" smtClean="0">
                <a:solidFill>
                  <a:schemeClr val="tx2"/>
                </a:solidFill>
              </a:rPr>
              <a:t>RDMA NIC options</a:t>
            </a:r>
          </a:p>
          <a:p>
            <a:pPr lvl="1">
              <a:lnSpc>
                <a:spcPts val="1600"/>
              </a:lnSpc>
              <a:spcAft>
                <a:spcPts val="600"/>
              </a:spcAft>
            </a:pPr>
            <a:r>
              <a:rPr lang="en-US" sz="1400" dirty="0" err="1" smtClean="0">
                <a:gradFill>
                  <a:gsLst>
                    <a:gs pos="1250">
                      <a:schemeClr val="tx1"/>
                    </a:gs>
                    <a:gs pos="100000">
                      <a:schemeClr val="tx1"/>
                    </a:gs>
                  </a:gsLst>
                  <a:lin ang="5400000" scaled="0"/>
                </a:gradFill>
              </a:rPr>
              <a:t>Chelsio</a:t>
            </a:r>
            <a:r>
              <a:rPr lang="en-US" sz="1400" dirty="0" smtClean="0">
                <a:gradFill>
                  <a:gsLst>
                    <a:gs pos="1250">
                      <a:schemeClr val="tx1"/>
                    </a:gs>
                    <a:gs pos="100000">
                      <a:schemeClr val="tx1"/>
                    </a:gs>
                  </a:gsLst>
                  <a:lin ang="5400000" scaled="0"/>
                </a:gradFill>
              </a:rPr>
              <a:t> </a:t>
            </a:r>
            <a:r>
              <a:rPr lang="en-US" sz="1400" dirty="0">
                <a:gradFill>
                  <a:gsLst>
                    <a:gs pos="1250">
                      <a:schemeClr val="tx1"/>
                    </a:gs>
                    <a:gs pos="100000">
                      <a:schemeClr val="tx1"/>
                    </a:gs>
                  </a:gsLst>
                  <a:lin ang="5400000" scaled="0"/>
                </a:gradFill>
              </a:rPr>
              <a:t>T-520CR  Dual-Port 10 Gigabit Ethernet adapters</a:t>
            </a:r>
          </a:p>
          <a:p>
            <a:pPr lvl="1">
              <a:lnSpc>
                <a:spcPts val="1600"/>
              </a:lnSpc>
              <a:spcAft>
                <a:spcPts val="600"/>
              </a:spcAft>
            </a:pPr>
            <a:r>
              <a:rPr lang="en-US" sz="1400" dirty="0" err="1" smtClean="0">
                <a:gradFill>
                  <a:gsLst>
                    <a:gs pos="1250">
                      <a:schemeClr val="tx1"/>
                    </a:gs>
                    <a:gs pos="100000">
                      <a:schemeClr val="tx1"/>
                    </a:gs>
                  </a:gsLst>
                  <a:lin ang="5400000" scaled="0"/>
                </a:gradFill>
              </a:rPr>
              <a:t>Mellanox</a:t>
            </a:r>
            <a:r>
              <a:rPr lang="en-US" sz="1400" dirty="0" smtClean="0">
                <a:gradFill>
                  <a:gsLst>
                    <a:gs pos="1250">
                      <a:schemeClr val="tx1"/>
                    </a:gs>
                    <a:gs pos="100000">
                      <a:schemeClr val="tx1"/>
                    </a:gs>
                  </a:gsLst>
                  <a:lin ang="5400000" scaled="0"/>
                </a:gradFill>
              </a:rPr>
              <a:t> </a:t>
            </a:r>
            <a:r>
              <a:rPr lang="en-US" sz="1400" dirty="0">
                <a:gradFill>
                  <a:gsLst>
                    <a:gs pos="1250">
                      <a:schemeClr val="tx1"/>
                    </a:gs>
                    <a:gs pos="100000">
                      <a:schemeClr val="tx1"/>
                    </a:gs>
                  </a:gsLst>
                  <a:lin ang="5400000" scaled="0"/>
                </a:gradFill>
              </a:rPr>
              <a:t>ConnectX-3 Dual-Port VPI adapters (MCX354A-FCBT), </a:t>
            </a:r>
            <a:r>
              <a:rPr lang="en-US" sz="1400" dirty="0" smtClean="0">
                <a:gradFill>
                  <a:gsLst>
                    <a:gs pos="1250">
                      <a:schemeClr val="tx1"/>
                    </a:gs>
                    <a:gs pos="100000">
                      <a:schemeClr val="tx1"/>
                    </a:gs>
                  </a:gsLst>
                  <a:lin ang="5400000" scaled="0"/>
                </a:gradFill>
              </a:rPr>
              <a:t>56Gb/s </a:t>
            </a:r>
            <a:r>
              <a:rPr lang="en-US" sz="1400" dirty="0" err="1">
                <a:gradFill>
                  <a:gsLst>
                    <a:gs pos="1250">
                      <a:schemeClr val="tx1"/>
                    </a:gs>
                    <a:gs pos="100000">
                      <a:schemeClr val="tx1"/>
                    </a:gs>
                  </a:gsLst>
                  <a:lin ang="5400000" scaled="0"/>
                </a:gradFill>
              </a:rPr>
              <a:t>Infiniband</a:t>
            </a:r>
            <a:r>
              <a:rPr lang="en-US" sz="1400" dirty="0">
                <a:gradFill>
                  <a:gsLst>
                    <a:gs pos="1250">
                      <a:schemeClr val="tx1"/>
                    </a:gs>
                    <a:gs pos="100000">
                      <a:schemeClr val="tx1"/>
                    </a:gs>
                  </a:gsLst>
                  <a:lin ang="5400000" scaled="0"/>
                </a:gradFill>
              </a:rPr>
              <a:t> or 40/56 Gigabit Ethernet per </a:t>
            </a:r>
            <a:r>
              <a:rPr lang="en-US" sz="1400" dirty="0" smtClean="0">
                <a:gradFill>
                  <a:gsLst>
                    <a:gs pos="1250">
                      <a:schemeClr val="tx1"/>
                    </a:gs>
                    <a:gs pos="100000">
                      <a:schemeClr val="tx1"/>
                    </a:gs>
                  </a:gsLst>
                  <a:lin ang="5400000" scaled="0"/>
                </a:gradFill>
              </a:rPr>
              <a:t>port</a:t>
            </a:r>
            <a:endParaRPr lang="en-US" sz="1400" dirty="0">
              <a:gradFill>
                <a:gsLst>
                  <a:gs pos="1250">
                    <a:schemeClr val="tx1"/>
                  </a:gs>
                  <a:gs pos="100000">
                    <a:schemeClr val="tx1"/>
                  </a:gs>
                </a:gsLst>
                <a:lin ang="5400000" scaled="0"/>
              </a:gradFill>
            </a:endParaRPr>
          </a:p>
        </p:txBody>
      </p:sp>
      <p:sp>
        <p:nvSpPr>
          <p:cNvPr id="13" name="Rectangle 12"/>
          <p:cNvSpPr/>
          <p:nvPr/>
        </p:nvSpPr>
        <p:spPr>
          <a:xfrm>
            <a:off x="6364764" y="1770830"/>
            <a:ext cx="3507566" cy="830997"/>
          </a:xfrm>
          <a:prstGeom prst="rect">
            <a:avLst/>
          </a:prstGeom>
        </p:spPr>
        <p:txBody>
          <a:bodyPr wrap="square">
            <a:spAutoFit/>
          </a:bodyPr>
          <a:lstStyle/>
          <a:p>
            <a:pPr marL="0" lvl="2" indent="0">
              <a:buNone/>
            </a:pPr>
            <a:r>
              <a:rPr lang="en-US" sz="2400" dirty="0">
                <a:solidFill>
                  <a:schemeClr val="tx2"/>
                </a:solidFill>
              </a:rPr>
              <a:t>At TechEd </a:t>
            </a:r>
            <a:r>
              <a:rPr lang="en-US" sz="2400" dirty="0" err="1">
                <a:solidFill>
                  <a:schemeClr val="tx2"/>
                </a:solidFill>
              </a:rPr>
              <a:t>TechExpo</a:t>
            </a:r>
            <a:endParaRPr lang="en-US" sz="2400" dirty="0">
              <a:solidFill>
                <a:schemeClr val="tx2"/>
              </a:solidFill>
            </a:endParaRPr>
          </a:p>
          <a:p>
            <a:pPr marL="0" lvl="2" indent="0">
              <a:buNone/>
            </a:pPr>
            <a:r>
              <a:rPr lang="en-US" sz="2400" dirty="0">
                <a:solidFill>
                  <a:schemeClr val="tx2"/>
                </a:solidFill>
              </a:rPr>
              <a:t> Booth </a:t>
            </a:r>
            <a:r>
              <a:rPr lang="en-US" sz="2400" dirty="0" smtClean="0">
                <a:solidFill>
                  <a:schemeClr val="tx2"/>
                </a:solidFill>
              </a:rPr>
              <a:t>135</a:t>
            </a:r>
            <a:endParaRPr lang="en-US" sz="2400" dirty="0">
              <a:solidFill>
                <a:schemeClr val="tx2"/>
              </a:solidFill>
            </a:endParaRPr>
          </a:p>
        </p:txBody>
      </p:sp>
    </p:spTree>
    <p:extLst>
      <p:ext uri="{BB962C8B-B14F-4D97-AF65-F5344CB8AC3E}">
        <p14:creationId xmlns:p14="http://schemas.microsoft.com/office/powerpoint/2010/main" val="86409599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SuperMicro</a:t>
            </a:r>
            <a:r>
              <a:rPr lang="en-US" dirty="0" smtClean="0"/>
              <a:t/>
            </a:r>
            <a:br>
              <a:rPr lang="en-US" dirty="0" smtClean="0"/>
            </a:br>
            <a:r>
              <a:rPr lang="en-US" sz="3200" dirty="0">
                <a:gradFill>
                  <a:gsLst>
                    <a:gs pos="1250">
                      <a:srgbClr val="FFFFFF"/>
                    </a:gs>
                    <a:gs pos="100000">
                      <a:srgbClr val="FFFFFF"/>
                    </a:gs>
                  </a:gsLst>
                  <a:lin ang="5400000" scaled="0"/>
                </a:gradFill>
              </a:rPr>
              <a:t>Shipping two new </a:t>
            </a:r>
            <a:r>
              <a:rPr lang="en-US" sz="3200" dirty="0" smtClean="0">
                <a:gradFill>
                  <a:gsLst>
                    <a:gs pos="1250">
                      <a:srgbClr val="FFFFFF"/>
                    </a:gs>
                    <a:gs pos="100000">
                      <a:srgbClr val="FFFFFF"/>
                    </a:gs>
                  </a:gsLst>
                  <a:lin ang="5400000" scaled="0"/>
                </a:gradFill>
              </a:rPr>
              <a:t>Windows Storage Server 2012 R2 CiB </a:t>
            </a:r>
            <a:r>
              <a:rPr lang="en-US" sz="3200" dirty="0">
                <a:gradFill>
                  <a:gsLst>
                    <a:gs pos="1250">
                      <a:srgbClr val="FFFFFF"/>
                    </a:gs>
                    <a:gs pos="100000">
                      <a:srgbClr val="FFFFFF"/>
                    </a:gs>
                  </a:gsLst>
                  <a:lin ang="5400000" scaled="0"/>
                </a:gradFill>
              </a:rPr>
              <a:t>storage solutions</a:t>
            </a:r>
          </a:p>
        </p:txBody>
      </p:sp>
      <p:grpSp>
        <p:nvGrpSpPr>
          <p:cNvPr id="10" name="Group 9"/>
          <p:cNvGrpSpPr/>
          <p:nvPr/>
        </p:nvGrpSpPr>
        <p:grpSpPr>
          <a:xfrm>
            <a:off x="519109" y="3497262"/>
            <a:ext cx="5186365" cy="2667000"/>
            <a:chOff x="519109" y="3116262"/>
            <a:chExt cx="5186365" cy="2667000"/>
          </a:xfrm>
        </p:grpSpPr>
        <p:sp>
          <p:nvSpPr>
            <p:cNvPr id="9" name="Rectangle 8"/>
            <p:cNvSpPr/>
            <p:nvPr/>
          </p:nvSpPr>
          <p:spPr bwMode="auto">
            <a:xfrm>
              <a:off x="519109" y="3116262"/>
              <a:ext cx="5186365" cy="2667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4" y="3218391"/>
              <a:ext cx="5105400" cy="11877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207" y="4683124"/>
              <a:ext cx="5105400" cy="1045011"/>
            </a:xfrm>
            <a:prstGeom prst="rect">
              <a:avLst/>
            </a:prstGeom>
          </p:spPr>
        </p:pic>
      </p:grpSp>
      <p:grpSp>
        <p:nvGrpSpPr>
          <p:cNvPr id="12" name="Group 11"/>
          <p:cNvGrpSpPr/>
          <p:nvPr/>
        </p:nvGrpSpPr>
        <p:grpSpPr>
          <a:xfrm>
            <a:off x="6261249" y="3488855"/>
            <a:ext cx="5564966" cy="2675407"/>
            <a:chOff x="6355670" y="3260256"/>
            <a:chExt cx="5564966" cy="2675407"/>
          </a:xfrm>
        </p:grpSpPr>
        <p:sp>
          <p:nvSpPr>
            <p:cNvPr id="11" name="Rectangle 10"/>
            <p:cNvSpPr/>
            <p:nvPr/>
          </p:nvSpPr>
          <p:spPr bwMode="auto">
            <a:xfrm>
              <a:off x="6355670" y="3260257"/>
              <a:ext cx="5564966" cy="26754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5670" y="3260256"/>
              <a:ext cx="5564966" cy="105212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307" y="4612607"/>
              <a:ext cx="5449908" cy="1115528"/>
            </a:xfrm>
            <a:prstGeom prst="rect">
              <a:avLst/>
            </a:prstGeom>
          </p:spPr>
        </p:pic>
      </p:grpSp>
      <p:sp>
        <p:nvSpPr>
          <p:cNvPr id="7" name="Rectangle 6"/>
          <p:cNvSpPr/>
          <p:nvPr/>
        </p:nvSpPr>
        <p:spPr>
          <a:xfrm>
            <a:off x="519110" y="1809882"/>
            <a:ext cx="5105400" cy="1292662"/>
          </a:xfrm>
          <a:prstGeom prst="rect">
            <a:avLst/>
          </a:prstGeom>
        </p:spPr>
        <p:txBody>
          <a:bodyPr wrap="square">
            <a:spAutoFit/>
          </a:bodyPr>
          <a:lstStyle/>
          <a:p>
            <a:r>
              <a:rPr lang="en-US" sz="2400" b="1" dirty="0" smtClean="0">
                <a:gradFill>
                  <a:gsLst>
                    <a:gs pos="2920">
                      <a:schemeClr val="tx2"/>
                    </a:gs>
                    <a:gs pos="39000">
                      <a:schemeClr val="tx2"/>
                    </a:gs>
                  </a:gsLst>
                  <a:lin ang="5400000" scaled="0"/>
                </a:gradFill>
                <a:latin typeface="+mj-lt"/>
              </a:rPr>
              <a:t>Capacity: SSG-6037B-CIB032</a:t>
            </a:r>
            <a:endParaRPr lang="en-US" sz="2400" b="1" dirty="0">
              <a:gradFill>
                <a:gsLst>
                  <a:gs pos="2920">
                    <a:schemeClr val="tx2"/>
                  </a:gs>
                  <a:gs pos="39000">
                    <a:schemeClr val="tx2"/>
                  </a:gs>
                </a:gsLst>
                <a:lin ang="5400000" scaled="0"/>
              </a:gradFill>
              <a:latin typeface="+mj-lt"/>
            </a:endParaRPr>
          </a:p>
          <a:p>
            <a:r>
              <a:rPr lang="en-US" dirty="0" smtClean="0"/>
              <a:t>3U</a:t>
            </a:r>
            <a:r>
              <a:rPr lang="en-US" dirty="0"/>
              <a:t>, </a:t>
            </a:r>
            <a:r>
              <a:rPr lang="en-US" dirty="0" smtClean="0"/>
              <a:t>16-bay, supports </a:t>
            </a:r>
            <a:r>
              <a:rPr lang="en-US" dirty="0"/>
              <a:t>16x 3.5" hot-swap drives (SAS1/SAS2) </a:t>
            </a:r>
            <a:r>
              <a:rPr lang="en-US" dirty="0" smtClean="0"/>
              <a:t>Raw </a:t>
            </a:r>
            <a:r>
              <a:rPr lang="en-US" dirty="0"/>
              <a:t>capacity of 64 terabytes (TB) when fully populated with 4TB 3.5” SAS drives</a:t>
            </a:r>
          </a:p>
        </p:txBody>
      </p:sp>
      <p:sp>
        <p:nvSpPr>
          <p:cNvPr id="8" name="Rectangle 7"/>
          <p:cNvSpPr/>
          <p:nvPr/>
        </p:nvSpPr>
        <p:spPr>
          <a:xfrm>
            <a:off x="6170378" y="1815248"/>
            <a:ext cx="5561416" cy="1015663"/>
          </a:xfrm>
          <a:prstGeom prst="rect">
            <a:avLst/>
          </a:prstGeom>
        </p:spPr>
        <p:txBody>
          <a:bodyPr wrap="square">
            <a:spAutoFit/>
          </a:bodyPr>
          <a:lstStyle/>
          <a:p>
            <a:r>
              <a:rPr lang="en-US" sz="2400" b="1" dirty="0" smtClean="0">
                <a:gradFill>
                  <a:gsLst>
                    <a:gs pos="2920">
                      <a:schemeClr val="tx2"/>
                    </a:gs>
                    <a:gs pos="39000">
                      <a:schemeClr val="tx2"/>
                    </a:gs>
                  </a:gsLst>
                  <a:lin ang="5400000" scaled="0"/>
                </a:gradFill>
                <a:latin typeface="+mj-lt"/>
              </a:rPr>
              <a:t>Performance: SSG-2027B-CIB020H</a:t>
            </a:r>
          </a:p>
          <a:p>
            <a:r>
              <a:rPr lang="en-US" dirty="0" smtClean="0"/>
              <a:t>2U</a:t>
            </a:r>
            <a:r>
              <a:rPr lang="en-US" dirty="0"/>
              <a:t>, </a:t>
            </a:r>
            <a:r>
              <a:rPr lang="en-US" dirty="0" smtClean="0"/>
              <a:t>24-bay, ships </a:t>
            </a:r>
            <a:r>
              <a:rPr lang="en-US" dirty="0"/>
              <a:t>with 20x 1TB 2.5” hot-swap </a:t>
            </a:r>
            <a:r>
              <a:rPr lang="en-US" dirty="0" err="1"/>
              <a:t>nearline</a:t>
            </a:r>
            <a:r>
              <a:rPr lang="en-US" dirty="0"/>
              <a:t> SAS drives and 4x 200GB SAS SSDs. </a:t>
            </a:r>
          </a:p>
        </p:txBody>
      </p:sp>
    </p:spTree>
    <p:extLst>
      <p:ext uri="{BB962C8B-B14F-4D97-AF65-F5344CB8AC3E}">
        <p14:creationId xmlns:p14="http://schemas.microsoft.com/office/powerpoint/2010/main" val="120251998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Quanta</a:t>
            </a:r>
            <a:br>
              <a:rPr lang="en-US" dirty="0" smtClean="0"/>
            </a:br>
            <a:r>
              <a:rPr lang="en-US" sz="4000" dirty="0" smtClean="0"/>
              <a:t>Shipping upgraded Windows Storage Server 2012 R2 CiB</a:t>
            </a:r>
            <a:endParaRPr lang="en-US" sz="4000"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217" t="26271" r="3730"/>
          <a:stretch/>
        </p:blipFill>
        <p:spPr>
          <a:xfrm>
            <a:off x="7589837" y="1760584"/>
            <a:ext cx="4232167" cy="2487827"/>
          </a:xfrm>
          <a:prstGeom prst="rect">
            <a:avLst/>
          </a:prstGeom>
        </p:spPr>
      </p:pic>
      <p:sp>
        <p:nvSpPr>
          <p:cNvPr id="5" name="Rectangle 4"/>
          <p:cNvSpPr/>
          <p:nvPr/>
        </p:nvSpPr>
        <p:spPr>
          <a:xfrm>
            <a:off x="534983" y="1760584"/>
            <a:ext cx="6156328" cy="2677656"/>
          </a:xfrm>
          <a:prstGeom prst="rect">
            <a:avLst/>
          </a:prstGeom>
        </p:spPr>
        <p:txBody>
          <a:bodyPr wrap="square">
            <a:spAutoFit/>
          </a:bodyPr>
          <a:lstStyle/>
          <a:p>
            <a:r>
              <a:rPr lang="en-US" sz="2400" b="1" dirty="0" smtClean="0">
                <a:gradFill>
                  <a:gsLst>
                    <a:gs pos="2920">
                      <a:schemeClr val="tx2"/>
                    </a:gs>
                    <a:gs pos="39000">
                      <a:schemeClr val="tx2"/>
                    </a:gs>
                  </a:gsLst>
                  <a:lin ang="5400000" scaled="0"/>
                </a:gradFill>
                <a:latin typeface="+mj-lt"/>
              </a:rPr>
              <a:t>CB220</a:t>
            </a:r>
            <a:endParaRPr lang="en-US" sz="2400" b="1" dirty="0">
              <a:gradFill>
                <a:gsLst>
                  <a:gs pos="2920">
                    <a:schemeClr val="tx2"/>
                  </a:gs>
                  <a:gs pos="39000">
                    <a:schemeClr val="tx2"/>
                  </a:gs>
                </a:gsLst>
                <a:lin ang="5400000" scaled="0"/>
              </a:gradFill>
              <a:latin typeface="+mj-lt"/>
            </a:endParaRPr>
          </a:p>
          <a:p>
            <a:r>
              <a:rPr lang="en-US" dirty="0"/>
              <a:t>Windows Storage Server 2012 R2 Standard Edition </a:t>
            </a:r>
          </a:p>
          <a:p>
            <a:r>
              <a:rPr lang="en-US" dirty="0" smtClean="0"/>
              <a:t>2U Chassis, 2 nodes</a:t>
            </a:r>
            <a:endParaRPr lang="en-US" dirty="0"/>
          </a:p>
          <a:p>
            <a:r>
              <a:rPr lang="en-US" dirty="0" smtClean="0"/>
              <a:t>(</a:t>
            </a:r>
            <a:r>
              <a:rPr lang="en-US" dirty="0"/>
              <a:t>2) Intel® Xeon® E5-2609 per </a:t>
            </a:r>
            <a:r>
              <a:rPr lang="en-US" dirty="0" smtClean="0"/>
              <a:t>node</a:t>
            </a:r>
          </a:p>
          <a:p>
            <a:r>
              <a:rPr lang="en-US" dirty="0"/>
              <a:t>(12) 2.5" or 3.5" SASII hot-plug HDDs per system</a:t>
            </a:r>
          </a:p>
          <a:p>
            <a:r>
              <a:rPr lang="en-US" dirty="0"/>
              <a:t>(2) 2.5" internal SATA for OS installation per node </a:t>
            </a:r>
          </a:p>
          <a:p>
            <a:r>
              <a:rPr lang="en-US" dirty="0" smtClean="0"/>
              <a:t>Up </a:t>
            </a:r>
            <a:r>
              <a:rPr lang="en-US" dirty="0"/>
              <a:t>to 48 </a:t>
            </a:r>
            <a:r>
              <a:rPr lang="en-US" dirty="0" smtClean="0"/>
              <a:t>TB (raw) internal capacity</a:t>
            </a:r>
          </a:p>
          <a:p>
            <a:r>
              <a:rPr lang="en-US" dirty="0" smtClean="0"/>
              <a:t>(</a:t>
            </a:r>
            <a:r>
              <a:rPr lang="en-US" dirty="0"/>
              <a:t>1) </a:t>
            </a:r>
            <a:r>
              <a:rPr lang="en-US" dirty="0" err="1"/>
              <a:t>PCIe</a:t>
            </a:r>
            <a:r>
              <a:rPr lang="en-US" dirty="0"/>
              <a:t> G3 x8 riser card </a:t>
            </a:r>
            <a:r>
              <a:rPr lang="en-US" dirty="0" smtClean="0"/>
              <a:t>for (</a:t>
            </a:r>
            <a:r>
              <a:rPr lang="en-US" dirty="0"/>
              <a:t>1) </a:t>
            </a:r>
            <a:r>
              <a:rPr lang="en-US" dirty="0" err="1"/>
              <a:t>PCIe</a:t>
            </a:r>
            <a:r>
              <a:rPr lang="en-US" dirty="0"/>
              <a:t> slot and (1) </a:t>
            </a:r>
            <a:r>
              <a:rPr lang="en-US" dirty="0" err="1"/>
              <a:t>Mezz</a:t>
            </a:r>
            <a:r>
              <a:rPr lang="en-US" dirty="0"/>
              <a:t> slot </a:t>
            </a:r>
          </a:p>
          <a:p>
            <a:r>
              <a:rPr lang="en-US" dirty="0" smtClean="0"/>
              <a:t> </a:t>
            </a:r>
          </a:p>
        </p:txBody>
      </p:sp>
      <p:sp>
        <p:nvSpPr>
          <p:cNvPr id="7" name="Rectangle 6"/>
          <p:cNvSpPr/>
          <p:nvPr/>
        </p:nvSpPr>
        <p:spPr>
          <a:xfrm>
            <a:off x="548213" y="4335991"/>
            <a:ext cx="5365224" cy="1846659"/>
          </a:xfrm>
          <a:prstGeom prst="rect">
            <a:avLst/>
          </a:prstGeom>
        </p:spPr>
        <p:txBody>
          <a:bodyPr wrap="square">
            <a:spAutoFit/>
          </a:bodyPr>
          <a:lstStyle/>
          <a:p>
            <a:r>
              <a:rPr lang="en-US" sz="2400" b="1" dirty="0" smtClean="0">
                <a:gradFill>
                  <a:gsLst>
                    <a:gs pos="2920">
                      <a:schemeClr val="tx2"/>
                    </a:gs>
                    <a:gs pos="39000">
                      <a:schemeClr val="tx2"/>
                    </a:gs>
                  </a:gsLst>
                  <a:lin ang="5400000" scaled="0"/>
                </a:gradFill>
                <a:latin typeface="+mj-lt"/>
              </a:rPr>
              <a:t>Value SKU</a:t>
            </a:r>
            <a:endParaRPr lang="en-US" sz="2400" b="1" dirty="0">
              <a:gradFill>
                <a:gsLst>
                  <a:gs pos="2920">
                    <a:schemeClr val="tx2"/>
                  </a:gs>
                  <a:gs pos="39000">
                    <a:schemeClr val="tx2"/>
                  </a:gs>
                </a:gsLst>
                <a:lin ang="5400000" scaled="0"/>
              </a:gradFill>
              <a:latin typeface="+mj-lt"/>
            </a:endParaRPr>
          </a:p>
          <a:p>
            <a:r>
              <a:rPr lang="en-US" dirty="0"/>
              <a:t>32 GB 1333MHz DDR3 RDIMM per node </a:t>
            </a:r>
            <a:endParaRPr lang="en-US" dirty="0" smtClean="0"/>
          </a:p>
          <a:p>
            <a:r>
              <a:rPr lang="en-US" dirty="0" smtClean="0"/>
              <a:t>Storage controller</a:t>
            </a:r>
          </a:p>
          <a:p>
            <a:pPr lvl="1"/>
            <a:r>
              <a:rPr lang="en-US" dirty="0" smtClean="0"/>
              <a:t>LSI </a:t>
            </a:r>
            <a:r>
              <a:rPr lang="en-US" dirty="0"/>
              <a:t>SAS HBA </a:t>
            </a:r>
            <a:r>
              <a:rPr lang="en-US" dirty="0" smtClean="0"/>
              <a:t>9211-8i</a:t>
            </a:r>
          </a:p>
          <a:p>
            <a:r>
              <a:rPr lang="sv-SE" dirty="0" smtClean="0"/>
              <a:t>NICs:</a:t>
            </a:r>
          </a:p>
          <a:p>
            <a:pPr lvl="1"/>
            <a:r>
              <a:rPr lang="sv-SE" dirty="0" smtClean="0"/>
              <a:t>(2</a:t>
            </a:r>
            <a:r>
              <a:rPr lang="sv-SE" dirty="0"/>
              <a:t>) Intel® I350 GbE RJ45 ports per node</a:t>
            </a:r>
            <a:endParaRPr lang="en-US" dirty="0"/>
          </a:p>
        </p:txBody>
      </p:sp>
      <p:sp>
        <p:nvSpPr>
          <p:cNvPr id="10" name="Rectangle 9"/>
          <p:cNvSpPr/>
          <p:nvPr/>
        </p:nvSpPr>
        <p:spPr>
          <a:xfrm>
            <a:off x="6065837" y="4335991"/>
            <a:ext cx="5486400" cy="2123658"/>
          </a:xfrm>
          <a:prstGeom prst="rect">
            <a:avLst/>
          </a:prstGeom>
        </p:spPr>
        <p:txBody>
          <a:bodyPr wrap="square">
            <a:spAutoFit/>
          </a:bodyPr>
          <a:lstStyle/>
          <a:p>
            <a:r>
              <a:rPr lang="en-US" sz="2400" b="1" dirty="0" smtClean="0">
                <a:gradFill>
                  <a:gsLst>
                    <a:gs pos="2920">
                      <a:schemeClr val="tx2"/>
                    </a:gs>
                    <a:gs pos="39000">
                      <a:schemeClr val="tx2"/>
                    </a:gs>
                  </a:gsLst>
                  <a:lin ang="5400000" scaled="0"/>
                </a:gradFill>
                <a:latin typeface="+mj-lt"/>
              </a:rPr>
              <a:t>Performance SKU</a:t>
            </a:r>
            <a:endParaRPr lang="en-US" sz="2400" b="1" dirty="0">
              <a:gradFill>
                <a:gsLst>
                  <a:gs pos="2920">
                    <a:schemeClr val="tx2"/>
                  </a:gs>
                  <a:gs pos="39000">
                    <a:schemeClr val="tx2"/>
                  </a:gs>
                </a:gsLst>
                <a:lin ang="5400000" scaled="0"/>
              </a:gradFill>
              <a:latin typeface="+mj-lt"/>
            </a:endParaRPr>
          </a:p>
          <a:p>
            <a:r>
              <a:rPr lang="en-US" dirty="0" smtClean="0"/>
              <a:t>64 </a:t>
            </a:r>
            <a:r>
              <a:rPr lang="en-US" dirty="0"/>
              <a:t>GB 1333MHz DDR3 RDIMM per node </a:t>
            </a:r>
          </a:p>
          <a:p>
            <a:r>
              <a:rPr lang="en-US" dirty="0" smtClean="0"/>
              <a:t>Storage controller</a:t>
            </a:r>
          </a:p>
          <a:p>
            <a:pPr lvl="1"/>
            <a:r>
              <a:rPr lang="en-US" dirty="0" smtClean="0"/>
              <a:t>LSI </a:t>
            </a:r>
            <a:r>
              <a:rPr lang="en-US" dirty="0" err="1" smtClean="0"/>
              <a:t>Syncro</a:t>
            </a:r>
            <a:r>
              <a:rPr lang="en-US" dirty="0" smtClean="0"/>
              <a:t> CS</a:t>
            </a:r>
          </a:p>
          <a:p>
            <a:r>
              <a:rPr lang="en-US" dirty="0" smtClean="0"/>
              <a:t>NICs:</a:t>
            </a:r>
          </a:p>
          <a:p>
            <a:pPr lvl="1"/>
            <a:r>
              <a:rPr lang="en-US" dirty="0" smtClean="0"/>
              <a:t>(2</a:t>
            </a:r>
            <a:r>
              <a:rPr lang="en-US" dirty="0"/>
              <a:t>) Intel® I350 </a:t>
            </a:r>
            <a:r>
              <a:rPr lang="en-US" dirty="0" err="1"/>
              <a:t>GbE</a:t>
            </a:r>
            <a:r>
              <a:rPr lang="en-US" dirty="0"/>
              <a:t> RJ45 ports per node and (2) Intel® 10GbE SFP+ ports per node</a:t>
            </a:r>
          </a:p>
        </p:txBody>
      </p:sp>
    </p:spTree>
    <p:extLst>
      <p:ext uri="{BB962C8B-B14F-4D97-AF65-F5344CB8AC3E}">
        <p14:creationId xmlns:p14="http://schemas.microsoft.com/office/powerpoint/2010/main" val="34536703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Tarox</a:t>
            </a:r>
            <a:r>
              <a:rPr lang="en-US" dirty="0" smtClean="0"/>
              <a:t/>
            </a:r>
            <a:br>
              <a:rPr lang="en-US" dirty="0" smtClean="0"/>
            </a:br>
            <a:r>
              <a:rPr lang="en-US" sz="2800" dirty="0" smtClean="0"/>
              <a:t>Shipping Windows Server and Windows Storage Server 2012 R2 CiB solutions</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37" y="2963862"/>
            <a:ext cx="4462577" cy="161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7037" y="2278062"/>
            <a:ext cx="6673854" cy="3231654"/>
          </a:xfrm>
          <a:prstGeom prst="rect">
            <a:avLst/>
          </a:prstGeom>
        </p:spPr>
        <p:txBody>
          <a:bodyPr wrap="square">
            <a:spAutoFit/>
          </a:bodyPr>
          <a:lstStyle/>
          <a:p>
            <a:r>
              <a:rPr lang="en-US" sz="2400" b="1" dirty="0">
                <a:gradFill>
                  <a:gsLst>
                    <a:gs pos="2920">
                      <a:schemeClr val="tx2"/>
                    </a:gs>
                    <a:gs pos="39000">
                      <a:schemeClr val="tx2"/>
                    </a:gs>
                  </a:gsLst>
                  <a:lin ang="5400000" scaled="0"/>
                </a:gradFill>
                <a:latin typeface="+mj-lt"/>
              </a:rPr>
              <a:t>TAROX </a:t>
            </a:r>
            <a:r>
              <a:rPr lang="en-US" sz="2400" b="1" dirty="0" err="1">
                <a:gradFill>
                  <a:gsLst>
                    <a:gs pos="2920">
                      <a:schemeClr val="tx2"/>
                    </a:gs>
                    <a:gs pos="39000">
                      <a:schemeClr val="tx2"/>
                    </a:gs>
                  </a:gsLst>
                  <a:lin ang="5400000" scaled="0"/>
                </a:gradFill>
                <a:latin typeface="+mj-lt"/>
              </a:rPr>
              <a:t>ParX</a:t>
            </a:r>
            <a:r>
              <a:rPr lang="en-US" sz="2400" b="1" dirty="0">
                <a:gradFill>
                  <a:gsLst>
                    <a:gs pos="2920">
                      <a:schemeClr val="tx2"/>
                    </a:gs>
                    <a:gs pos="39000">
                      <a:schemeClr val="tx2"/>
                    </a:gs>
                  </a:gsLst>
                  <a:lin ang="5400000" scaled="0"/>
                </a:gradFill>
                <a:latin typeface="+mj-lt"/>
              </a:rPr>
              <a:t> R2123i4 G4</a:t>
            </a:r>
          </a:p>
          <a:p>
            <a:r>
              <a:rPr lang="en-US" dirty="0"/>
              <a:t>2U dual node server:</a:t>
            </a:r>
          </a:p>
          <a:p>
            <a:r>
              <a:rPr lang="en-US" dirty="0"/>
              <a:t>	2x Intel E5-2600v2 CPUs</a:t>
            </a:r>
          </a:p>
          <a:p>
            <a:r>
              <a:rPr lang="en-US" dirty="0"/>
              <a:t>	LSI SAS HBA 9211-8i</a:t>
            </a:r>
          </a:p>
          <a:p>
            <a:r>
              <a:rPr lang="en-US" dirty="0"/>
              <a:t>	up to 512GB DDR3 ECC RAM</a:t>
            </a:r>
          </a:p>
          <a:p>
            <a:r>
              <a:rPr lang="en-US" dirty="0"/>
              <a:t>	up to two internal SSD for OS</a:t>
            </a:r>
          </a:p>
          <a:p>
            <a:r>
              <a:rPr lang="en-US" dirty="0"/>
              <a:t>	up to 96TB of internal storage capacity</a:t>
            </a:r>
          </a:p>
          <a:p>
            <a:r>
              <a:rPr lang="en-US" dirty="0"/>
              <a:t>	two internal 10GBit Ethernet NICs</a:t>
            </a:r>
          </a:p>
          <a:p>
            <a:r>
              <a:rPr lang="en-US" dirty="0"/>
              <a:t>	IPMI KVM over IP</a:t>
            </a:r>
          </a:p>
          <a:p>
            <a:r>
              <a:rPr lang="en-US" dirty="0"/>
              <a:t>	Intel </a:t>
            </a:r>
            <a:r>
              <a:rPr lang="en-US" dirty="0" err="1"/>
              <a:t>Neteffect</a:t>
            </a:r>
            <a:r>
              <a:rPr lang="en-US" dirty="0"/>
              <a:t> Adapter (RDMA support for SMB3.0)</a:t>
            </a:r>
          </a:p>
          <a:p>
            <a:r>
              <a:rPr lang="en-US" dirty="0" smtClean="0"/>
              <a:t> </a:t>
            </a:r>
          </a:p>
        </p:txBody>
      </p:sp>
    </p:spTree>
    <p:extLst>
      <p:ext uri="{BB962C8B-B14F-4D97-AF65-F5344CB8AC3E}">
        <p14:creationId xmlns:p14="http://schemas.microsoft.com/office/powerpoint/2010/main" val="85722358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1831975"/>
          </a:xfrm>
        </p:spPr>
        <p:txBody>
          <a:bodyPr/>
          <a:lstStyle/>
          <a:p>
            <a:r>
              <a:rPr lang="en-US" sz="8000" dirty="0" smtClean="0"/>
              <a:t>CiB Customer Applications</a:t>
            </a:r>
            <a:r>
              <a:rPr lang="en-US" dirty="0"/>
              <a:t/>
            </a:r>
            <a:br>
              <a:rPr lang="en-US" dirty="0"/>
            </a:br>
            <a:r>
              <a:rPr lang="en-US" sz="4800" dirty="0"/>
              <a:t/>
            </a:r>
            <a:br>
              <a:rPr lang="en-US" sz="4800" dirty="0"/>
            </a:br>
            <a:r>
              <a:rPr lang="en-US" sz="4800" b="1" dirty="0"/>
              <a:t>E</a:t>
            </a:r>
            <a:r>
              <a:rPr lang="en-US" sz="4800" b="1" dirty="0" smtClean="0"/>
              <a:t>xamples </a:t>
            </a:r>
            <a:r>
              <a:rPr lang="en-US" sz="4800" b="1" dirty="0"/>
              <a:t>of </a:t>
            </a:r>
            <a:r>
              <a:rPr lang="en-US" sz="4800" b="1" dirty="0" smtClean="0"/>
              <a:t>businesses using </a:t>
            </a:r>
            <a:r>
              <a:rPr lang="en-US" sz="4800" b="1" dirty="0"/>
              <a:t>CiB solutions</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10956498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49" y="2125661"/>
            <a:ext cx="6402389" cy="2103122"/>
          </a:xfrm>
        </p:spPr>
        <p:txBody>
          <a:bodyPr/>
          <a:lstStyle/>
          <a:p>
            <a:r>
              <a:rPr lang="en-US" sz="4400" dirty="0"/>
              <a:t>Cluster-in-a-Box Using Windows Server 2012 R2: Solutions and Applications</a:t>
            </a:r>
          </a:p>
        </p:txBody>
      </p:sp>
      <p:sp>
        <p:nvSpPr>
          <p:cNvPr id="3" name="Text Placeholder 2"/>
          <p:cNvSpPr>
            <a:spLocks noGrp="1"/>
          </p:cNvSpPr>
          <p:nvPr>
            <p:ph type="body" sz="quarter" idx="14"/>
          </p:nvPr>
        </p:nvSpPr>
        <p:spPr>
          <a:xfrm>
            <a:off x="274638" y="4564061"/>
            <a:ext cx="6400800" cy="1219199"/>
          </a:xfrm>
        </p:spPr>
        <p:txBody>
          <a:bodyPr/>
          <a:lstStyle/>
          <a:p>
            <a:r>
              <a:rPr lang="en-US" dirty="0" smtClean="0"/>
              <a:t>John Loveall</a:t>
            </a:r>
          </a:p>
          <a:p>
            <a:r>
              <a:rPr lang="en-US" sz="2000" dirty="0" smtClean="0"/>
              <a:t>Principal Program Manager</a:t>
            </a:r>
            <a:endParaRPr lang="en-US" sz="2000"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DCIM-B327</a:t>
            </a:r>
            <a:endParaRPr lang="en-US" sz="1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27538"/>
            <a:ext cx="11889564" cy="917575"/>
          </a:xfrm>
        </p:spPr>
        <p:txBody>
          <a:bodyPr/>
          <a:lstStyle/>
          <a:p>
            <a:r>
              <a:rPr lang="en-US" dirty="0" smtClean="0"/>
              <a:t>Case 1: Virtualization server</a:t>
            </a:r>
            <a:br>
              <a:rPr lang="en-US" dirty="0" smtClean="0"/>
            </a:br>
            <a:r>
              <a:rPr lang="en-US" sz="4000" i="1" dirty="0" smtClean="0">
                <a:solidFill>
                  <a:schemeClr val="accent2"/>
                </a:solidFill>
              </a:rPr>
              <a:t>Getting things under control</a:t>
            </a:r>
            <a:endParaRPr lang="en-US" sz="4000" i="1" dirty="0">
              <a:solidFill>
                <a:schemeClr val="accent2"/>
              </a:solidFill>
            </a:endParaRPr>
          </a:p>
        </p:txBody>
      </p:sp>
      <p:sp>
        <p:nvSpPr>
          <p:cNvPr id="3" name="Rectangle 2"/>
          <p:cNvSpPr/>
          <p:nvPr/>
        </p:nvSpPr>
        <p:spPr bwMode="auto">
          <a:xfrm>
            <a:off x="11780837" y="0"/>
            <a:ext cx="6556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Biotech – Aaron Marks (</a:t>
            </a:r>
            <a:r>
              <a:rPr lang="en-US" sz="3600" dirty="0" err="1" smtClean="0">
                <a:gradFill>
                  <a:gsLst>
                    <a:gs pos="0">
                      <a:srgbClr val="FFFFFF"/>
                    </a:gs>
                    <a:gs pos="100000">
                      <a:srgbClr val="FFFFFF"/>
                    </a:gs>
                  </a:gsLst>
                  <a:lin ang="5400000" scaled="0"/>
                </a:gradFill>
                <a:latin typeface="+mj-lt"/>
                <a:ea typeface="Segoe UI" pitchFamily="34" charset="0"/>
                <a:cs typeface="Segoe UI" pitchFamily="34" charset="0"/>
              </a:rPr>
              <a:t>DataON</a:t>
            </a: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pic>
        <p:nvPicPr>
          <p:cNvPr id="5" name="Picture 6" descr="\\MAGNUM\Projects\Microsoft\Cloud Power FY12\Design\ICONS_PNG\Professionals.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637948" y="1705598"/>
            <a:ext cx="1244765" cy="1244765"/>
          </a:xfrm>
          <a:prstGeom prst="rect">
            <a:avLst/>
          </a:prstGeom>
          <a:noFill/>
        </p:spPr>
      </p:pic>
      <p:sp>
        <p:nvSpPr>
          <p:cNvPr id="7" name="TextBox 6"/>
          <p:cNvSpPr txBox="1"/>
          <p:nvPr/>
        </p:nvSpPr>
        <p:spPr>
          <a:xfrm>
            <a:off x="1936252" y="4516372"/>
            <a:ext cx="8549186" cy="2409890"/>
          </a:xfrm>
          <a:prstGeom prst="rect">
            <a:avLst/>
          </a:prstGeom>
          <a:noFill/>
        </p:spPr>
        <p:txBody>
          <a:bodyPr wrap="square" lIns="182880" tIns="146304" rIns="182880" bIns="146304" rtlCol="0">
            <a:spAutoFit/>
          </a:bodyPr>
          <a:lstStyle/>
          <a:p>
            <a:pPr>
              <a:lnSpc>
                <a:spcPct val="90000"/>
              </a:lnSpc>
            </a:pPr>
            <a:r>
              <a:rPr lang="en-US" sz="3600" dirty="0" smtClean="0">
                <a:gradFill>
                  <a:gsLst>
                    <a:gs pos="2920">
                      <a:schemeClr val="tx2"/>
                    </a:gs>
                    <a:gs pos="39000">
                      <a:schemeClr val="tx2"/>
                    </a:gs>
                  </a:gsLst>
                  <a:lin ang="5400000" scaled="0"/>
                </a:gradFill>
                <a:latin typeface="+mj-lt"/>
              </a:rPr>
              <a:t>Problem</a:t>
            </a:r>
            <a:endParaRPr lang="en-US" sz="3600" dirty="0">
              <a:gradFill>
                <a:gsLst>
                  <a:gs pos="2920">
                    <a:schemeClr val="tx2"/>
                  </a:gs>
                  <a:gs pos="39000">
                    <a:schemeClr val="tx2"/>
                  </a:gs>
                </a:gsLst>
                <a:lin ang="5400000" scaled="0"/>
              </a:gradFill>
              <a:latin typeface="+mj-lt"/>
            </a:endParaRPr>
          </a:p>
          <a:p>
            <a:pPr>
              <a:spcBef>
                <a:spcPts val="800"/>
              </a:spcBef>
            </a:pPr>
            <a:r>
              <a:rPr lang="en-US" sz="2000" dirty="0">
                <a:gradFill>
                  <a:gsLst>
                    <a:gs pos="1250">
                      <a:schemeClr val="tx1"/>
                    </a:gs>
                    <a:gs pos="100000">
                      <a:schemeClr val="tx1"/>
                    </a:gs>
                  </a:gsLst>
                  <a:lin ang="5400000" scaled="0"/>
                </a:gradFill>
              </a:rPr>
              <a:t>Current production servers </a:t>
            </a:r>
            <a:r>
              <a:rPr lang="en-US" sz="2000" dirty="0" smtClean="0">
                <a:gradFill>
                  <a:gsLst>
                    <a:gs pos="1250">
                      <a:schemeClr val="tx1"/>
                    </a:gs>
                    <a:gs pos="100000">
                      <a:schemeClr val="tx1"/>
                    </a:gs>
                  </a:gsLst>
                  <a:lin ang="5400000" scaled="0"/>
                </a:gradFill>
              </a:rPr>
              <a:t>aging, ranging in age from </a:t>
            </a:r>
            <a:r>
              <a:rPr lang="en-US" sz="2000" dirty="0">
                <a:gradFill>
                  <a:gsLst>
                    <a:gs pos="1250">
                      <a:schemeClr val="tx1"/>
                    </a:gs>
                    <a:gs pos="100000">
                      <a:schemeClr val="tx1"/>
                    </a:gs>
                  </a:gsLst>
                  <a:lin ang="5400000" scaled="0"/>
                </a:gradFill>
              </a:rPr>
              <a:t>4-10 years </a:t>
            </a:r>
            <a:r>
              <a:rPr lang="en-US" sz="2000" dirty="0" smtClean="0">
                <a:gradFill>
                  <a:gsLst>
                    <a:gs pos="1250">
                      <a:schemeClr val="tx1"/>
                    </a:gs>
                    <a:gs pos="100000">
                      <a:schemeClr val="tx1"/>
                    </a:gs>
                  </a:gsLst>
                  <a:lin ang="5400000" scaled="0"/>
                </a:gradFill>
              </a:rPr>
              <a:t>old</a:t>
            </a:r>
            <a:endParaRPr lang="en-US" sz="2000" dirty="0">
              <a:gradFill>
                <a:gsLst>
                  <a:gs pos="1250">
                    <a:schemeClr val="tx1"/>
                  </a:gs>
                  <a:gs pos="100000">
                    <a:schemeClr val="tx1"/>
                  </a:gs>
                </a:gsLst>
                <a:lin ang="5400000" scaled="0"/>
              </a:gradFill>
            </a:endParaRPr>
          </a:p>
          <a:p>
            <a:pPr>
              <a:spcBef>
                <a:spcPts val="800"/>
              </a:spcBef>
            </a:pPr>
            <a:r>
              <a:rPr lang="en-US" sz="2000" dirty="0" smtClean="0">
                <a:gradFill>
                  <a:gsLst>
                    <a:gs pos="1250">
                      <a:schemeClr val="tx1"/>
                    </a:gs>
                    <a:gs pos="100000">
                      <a:schemeClr val="tx1"/>
                    </a:gs>
                  </a:gsLst>
                  <a:lin ang="5400000" scaled="0"/>
                </a:gradFill>
              </a:rPr>
              <a:t>Need for </a:t>
            </a:r>
            <a:r>
              <a:rPr lang="en-US" sz="2000" dirty="0">
                <a:gradFill>
                  <a:gsLst>
                    <a:gs pos="1250">
                      <a:schemeClr val="tx1"/>
                    </a:gs>
                    <a:gs pos="100000">
                      <a:schemeClr val="tx1"/>
                    </a:gs>
                  </a:gsLst>
                  <a:lin ang="5400000" scaled="0"/>
                </a:gradFill>
              </a:rPr>
              <a:t>modernization and infrastructure </a:t>
            </a:r>
            <a:r>
              <a:rPr lang="en-US" sz="2000" dirty="0" smtClean="0">
                <a:gradFill>
                  <a:gsLst>
                    <a:gs pos="1250">
                      <a:schemeClr val="tx1"/>
                    </a:gs>
                    <a:gs pos="100000">
                      <a:schemeClr val="tx1"/>
                    </a:gs>
                  </a:gsLst>
                  <a:lin ang="5400000" scaled="0"/>
                </a:gradFill>
              </a:rPr>
              <a:t>restructuring</a:t>
            </a:r>
          </a:p>
          <a:p>
            <a:pPr>
              <a:spcBef>
                <a:spcPts val="800"/>
              </a:spcBef>
            </a:pPr>
            <a:r>
              <a:rPr lang="en-US" sz="2000" dirty="0" smtClean="0">
                <a:gradFill>
                  <a:gsLst>
                    <a:gs pos="1250">
                      <a:schemeClr val="tx1"/>
                    </a:gs>
                    <a:gs pos="100000">
                      <a:schemeClr val="tx1"/>
                    </a:gs>
                  </a:gsLst>
                  <a:lin ang="5400000" scaled="0"/>
                </a:gradFill>
              </a:rPr>
              <a:t>Upgrades needed for performance</a:t>
            </a:r>
            <a:r>
              <a:rPr lang="en-US" sz="2000" dirty="0">
                <a:gradFill>
                  <a:gsLst>
                    <a:gs pos="1250">
                      <a:schemeClr val="tx1"/>
                    </a:gs>
                    <a:gs pos="100000">
                      <a:schemeClr val="tx1"/>
                    </a:gs>
                  </a:gsLst>
                  <a:lin ang="5400000" scaled="0"/>
                </a:gradFill>
              </a:rPr>
              <a:t>, security, compliance, and to enable the implementation of new technology solutions.</a:t>
            </a:r>
          </a:p>
        </p:txBody>
      </p:sp>
      <p:grpSp>
        <p:nvGrpSpPr>
          <p:cNvPr id="13" name="Group 12"/>
          <p:cNvGrpSpPr/>
          <p:nvPr/>
        </p:nvGrpSpPr>
        <p:grpSpPr>
          <a:xfrm>
            <a:off x="8077082" y="1433481"/>
            <a:ext cx="1463583" cy="910229"/>
            <a:chOff x="389205" y="3783220"/>
            <a:chExt cx="3050381" cy="1934757"/>
          </a:xfrm>
        </p:grpSpPr>
        <p:pic>
          <p:nvPicPr>
            <p:cNvPr id="11" name="Picture 9" descr="\\MAGNUM\Projects\Microsoft\Cloud Power FY12\Design\Icons\PNGs\Optimized.png"/>
            <p:cNvPicPr>
              <a:picLocks noChangeAspect="1" noChangeArrowheads="1"/>
            </p:cNvPicPr>
            <p:nvPr/>
          </p:nvPicPr>
          <p:blipFill>
            <a:blip r:embed="rId3" cstate="screen">
              <a:lum bright="100000"/>
              <a:extLst>
                <a:ext uri="{28A0092B-C50C-407E-A947-70E740481C1C}">
                  <a14:useLocalDpi xmlns:a14="http://schemas.microsoft.com/office/drawing/2010/main" val="0"/>
                </a:ext>
              </a:extLst>
            </a:blip>
            <a:stretch>
              <a:fillRect/>
            </a:stretch>
          </p:blipFill>
          <p:spPr bwMode="auto">
            <a:xfrm>
              <a:off x="389205" y="3889177"/>
              <a:ext cx="1828800" cy="1828800"/>
            </a:xfrm>
            <a:prstGeom prst="rect">
              <a:avLst/>
            </a:prstGeom>
            <a:noFill/>
          </p:spPr>
        </p:pic>
        <p:pic>
          <p:nvPicPr>
            <p:cNvPr id="12" name="Picture 3" descr="\\MAGNUM\Projects\Microsoft\Cloud Power FY12\Design\ICONS_PNG\User.png"/>
            <p:cNvPicPr>
              <a:picLocks noChangeAspect="1" noChangeArrowheads="1"/>
            </p:cNvPicPr>
            <p:nvPr/>
          </p:nvPicPr>
          <p:blipFill>
            <a:blip r:embed="rId4" cstate="screen">
              <a:lum bright="100000"/>
              <a:extLst>
                <a:ext uri="{28A0092B-C50C-407E-A947-70E740481C1C}">
                  <a14:useLocalDpi xmlns:a14="http://schemas.microsoft.com/office/drawing/2010/main" val="0"/>
                </a:ext>
              </a:extLst>
            </a:blip>
            <a:srcRect/>
            <a:stretch>
              <a:fillRect/>
            </a:stretch>
          </p:blipFill>
          <p:spPr bwMode="auto">
            <a:xfrm>
              <a:off x="1610786" y="3783220"/>
              <a:ext cx="1828800" cy="1828800"/>
            </a:xfrm>
            <a:prstGeom prst="rect">
              <a:avLst/>
            </a:prstGeom>
            <a:noFill/>
          </p:spPr>
        </p:pic>
      </p:grpSp>
      <p:sp>
        <p:nvSpPr>
          <p:cNvPr id="14" name="TextBox 13"/>
          <p:cNvSpPr txBox="1"/>
          <p:nvPr/>
        </p:nvSpPr>
        <p:spPr>
          <a:xfrm>
            <a:off x="8077082" y="2260654"/>
            <a:ext cx="3627555" cy="1391150"/>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20">
                      <a:schemeClr val="tx2"/>
                    </a:gs>
                    <a:gs pos="39000">
                      <a:schemeClr val="tx2"/>
                    </a:gs>
                  </a:gsLst>
                  <a:lin ang="5400000" scaled="0"/>
                </a:gradFill>
                <a:latin typeface="+mj-lt"/>
              </a:rPr>
              <a:t>IT Provider</a:t>
            </a:r>
          </a:p>
          <a:p>
            <a:pPr>
              <a:lnSpc>
                <a:spcPct val="90000"/>
              </a:lnSpc>
              <a:spcAft>
                <a:spcPts val="600"/>
              </a:spcAft>
            </a:pPr>
            <a:r>
              <a:rPr lang="en-US" dirty="0">
                <a:gradFill>
                  <a:gsLst>
                    <a:gs pos="2917">
                      <a:schemeClr val="tx1"/>
                    </a:gs>
                    <a:gs pos="30000">
                      <a:schemeClr val="tx1"/>
                    </a:gs>
                  </a:gsLst>
                  <a:lin ang="5400000" scaled="0"/>
                </a:gradFill>
              </a:rPr>
              <a:t>Aaron Marks IT </a:t>
            </a:r>
            <a:r>
              <a:rPr lang="en-US" dirty="0" smtClean="0">
                <a:gradFill>
                  <a:gsLst>
                    <a:gs pos="2917">
                      <a:schemeClr val="tx1"/>
                    </a:gs>
                    <a:gs pos="30000">
                      <a:schemeClr val="tx1"/>
                    </a:gs>
                  </a:gsLst>
                  <a:lin ang="5400000" scaled="0"/>
                </a:gradFill>
              </a:rPr>
              <a:t>Consulting,</a:t>
            </a:r>
          </a:p>
          <a:p>
            <a:pPr>
              <a:lnSpc>
                <a:spcPct val="90000"/>
              </a:lnSpc>
              <a:spcAft>
                <a:spcPts val="600"/>
              </a:spcAft>
            </a:pPr>
            <a:r>
              <a:rPr lang="en-US" dirty="0" smtClean="0">
                <a:gradFill>
                  <a:gsLst>
                    <a:gs pos="2917">
                      <a:schemeClr val="tx1"/>
                    </a:gs>
                    <a:gs pos="30000">
                      <a:schemeClr val="tx1"/>
                    </a:gs>
                  </a:gsLst>
                  <a:lin ang="5400000" scaled="0"/>
                </a:gradFill>
              </a:rPr>
              <a:t>IT services and solution provider </a:t>
            </a:r>
          </a:p>
        </p:txBody>
      </p:sp>
      <p:pic>
        <p:nvPicPr>
          <p:cNvPr id="15" name="Picture 7" descr="\\MAGNUM\Projects\Microsoft\Cloud Power FY12\Design\ICONS_PNG\Gears.png"/>
          <p:cNvPicPr>
            <a:picLocks noChangeAspect="1" noChangeArrowheads="1"/>
          </p:cNvPicPr>
          <p:nvPr/>
        </p:nvPicPr>
        <p:blipFill>
          <a:blip r:embed="rId5" cstate="screen">
            <a:lum bright="100000"/>
            <a:extLst>
              <a:ext uri="{28A0092B-C50C-407E-A947-70E740481C1C}">
                <a14:useLocalDpi xmlns:a14="http://schemas.microsoft.com/office/drawing/2010/main" val="0"/>
              </a:ext>
            </a:extLst>
          </a:blip>
          <a:srcRect/>
          <a:stretch>
            <a:fillRect/>
          </a:stretch>
        </p:blipFill>
        <p:spPr bwMode="auto">
          <a:xfrm>
            <a:off x="415739" y="4269118"/>
            <a:ext cx="1676400" cy="1676400"/>
          </a:xfrm>
          <a:prstGeom prst="rect">
            <a:avLst/>
          </a:prstGeom>
          <a:noFill/>
        </p:spPr>
      </p:pic>
      <p:sp>
        <p:nvSpPr>
          <p:cNvPr id="16" name="TextBox 15"/>
          <p:cNvSpPr txBox="1"/>
          <p:nvPr/>
        </p:nvSpPr>
        <p:spPr>
          <a:xfrm>
            <a:off x="1936251" y="1547889"/>
            <a:ext cx="6110619" cy="3117777"/>
          </a:xfrm>
          <a:prstGeom prst="rect">
            <a:avLst/>
          </a:prstGeom>
          <a:noFill/>
        </p:spPr>
        <p:txBody>
          <a:bodyPr wrap="square" lIns="182880" tIns="146304" rIns="182880" bIns="146304" rtlCol="0">
            <a:spAutoFit/>
          </a:bodyPr>
          <a:lstStyle/>
          <a:p>
            <a:pPr>
              <a:lnSpc>
                <a:spcPct val="90000"/>
              </a:lnSpc>
            </a:pPr>
            <a:r>
              <a:rPr lang="en-US" sz="3600" dirty="0">
                <a:gradFill>
                  <a:gsLst>
                    <a:gs pos="2920">
                      <a:schemeClr val="tx2"/>
                    </a:gs>
                    <a:gs pos="39000">
                      <a:schemeClr val="tx2"/>
                    </a:gs>
                  </a:gsLst>
                  <a:lin ang="5400000" scaled="0"/>
                </a:gradFill>
                <a:latin typeface="+mj-lt"/>
              </a:rPr>
              <a:t>Customer</a:t>
            </a:r>
          </a:p>
          <a:p>
            <a:pPr marL="28575" lvl="1">
              <a:lnSpc>
                <a:spcPct val="90000"/>
              </a:lnSpc>
              <a:spcBef>
                <a:spcPts val="800"/>
              </a:spcBef>
              <a:buClr>
                <a:schemeClr val="tx1"/>
              </a:buClr>
              <a:buSzPct val="100000"/>
            </a:pPr>
            <a:r>
              <a:rPr lang="en-US" sz="2000" dirty="0" smtClean="0">
                <a:gradFill>
                  <a:gsLst>
                    <a:gs pos="1250">
                      <a:schemeClr val="tx1"/>
                    </a:gs>
                    <a:gs pos="100000">
                      <a:schemeClr val="tx1"/>
                    </a:gs>
                  </a:gsLst>
                  <a:lin ang="5400000" scaled="0"/>
                </a:gradFill>
              </a:rPr>
              <a:t>Biotech </a:t>
            </a:r>
            <a:r>
              <a:rPr lang="en-US" sz="2000" dirty="0">
                <a:gradFill>
                  <a:gsLst>
                    <a:gs pos="1250">
                      <a:schemeClr val="tx1"/>
                    </a:gs>
                    <a:gs pos="100000">
                      <a:schemeClr val="tx1"/>
                    </a:gs>
                  </a:gsLst>
                  <a:lin ang="5400000" scaled="0"/>
                </a:gradFill>
              </a:rPr>
              <a:t>company </a:t>
            </a:r>
            <a:r>
              <a:rPr lang="en-US" sz="2000" dirty="0" smtClean="0">
                <a:gradFill>
                  <a:gsLst>
                    <a:gs pos="1250">
                      <a:schemeClr val="tx1"/>
                    </a:gs>
                    <a:gs pos="100000">
                      <a:schemeClr val="tx1"/>
                    </a:gs>
                  </a:gsLst>
                  <a:lin ang="5400000" scaled="0"/>
                </a:gradFill>
              </a:rPr>
              <a:t>(Seattle-based, </a:t>
            </a:r>
            <a:r>
              <a:rPr lang="en-US" sz="2000" dirty="0">
                <a:gradFill>
                  <a:gsLst>
                    <a:gs pos="1250">
                      <a:schemeClr val="tx1"/>
                    </a:gs>
                    <a:gs pos="100000">
                      <a:schemeClr val="tx1"/>
                    </a:gs>
                  </a:gsLst>
                  <a:lin ang="5400000" scaled="0"/>
                </a:gradFill>
              </a:rPr>
              <a:t>publically traded) </a:t>
            </a:r>
            <a:r>
              <a:rPr lang="en-US" sz="2000" dirty="0" smtClean="0">
                <a:gradFill>
                  <a:gsLst>
                    <a:gs pos="1250">
                      <a:schemeClr val="tx1"/>
                    </a:gs>
                    <a:gs pos="100000">
                      <a:schemeClr val="tx1"/>
                    </a:gs>
                  </a:gsLst>
                  <a:lin ang="5400000" scaled="0"/>
                </a:gradFill>
              </a:rPr>
              <a:t>creating oncology </a:t>
            </a:r>
            <a:r>
              <a:rPr lang="en-US" sz="2000" dirty="0">
                <a:gradFill>
                  <a:gsLst>
                    <a:gs pos="1250">
                      <a:schemeClr val="tx1"/>
                    </a:gs>
                    <a:gs pos="100000">
                      <a:schemeClr val="tx1"/>
                    </a:gs>
                  </a:gsLst>
                  <a:lin ang="5400000" scaled="0"/>
                </a:gradFill>
              </a:rPr>
              <a:t>products that improve the lives and outcomes of cancer patients. </a:t>
            </a:r>
            <a:endParaRPr lang="en-US" sz="2000" dirty="0" smtClean="0">
              <a:gradFill>
                <a:gsLst>
                  <a:gs pos="1250">
                    <a:schemeClr val="tx1"/>
                  </a:gs>
                  <a:gs pos="100000">
                    <a:schemeClr val="tx1"/>
                  </a:gs>
                </a:gsLst>
                <a:lin ang="5400000" scaled="0"/>
              </a:gradFill>
            </a:endParaRPr>
          </a:p>
          <a:p>
            <a:pPr marL="28575" lvl="1">
              <a:lnSpc>
                <a:spcPct val="90000"/>
              </a:lnSpc>
              <a:spcBef>
                <a:spcPts val="800"/>
              </a:spcBef>
              <a:buClr>
                <a:schemeClr val="tx1"/>
              </a:buClr>
              <a:buSzPct val="100000"/>
            </a:pPr>
            <a:r>
              <a:rPr lang="en-US" sz="2000" dirty="0" smtClean="0">
                <a:gradFill>
                  <a:gsLst>
                    <a:gs pos="1250">
                      <a:schemeClr val="tx1"/>
                    </a:gs>
                    <a:gs pos="100000">
                      <a:schemeClr val="tx1"/>
                    </a:gs>
                  </a:gsLst>
                  <a:lin ang="5400000" scaled="0"/>
                </a:gradFill>
              </a:rPr>
              <a:t>Focus </a:t>
            </a:r>
            <a:r>
              <a:rPr lang="en-US" sz="2000" dirty="0">
                <a:gradFill>
                  <a:gsLst>
                    <a:gs pos="1250">
                      <a:schemeClr val="tx1"/>
                    </a:gs>
                    <a:gs pos="100000">
                      <a:schemeClr val="tx1"/>
                    </a:gs>
                  </a:gsLst>
                  <a:lin ang="5400000" scaled="0"/>
                </a:gradFill>
              </a:rPr>
              <a:t>on therapeutic candidates aimed at targeting cancer in specific/effective </a:t>
            </a:r>
            <a:r>
              <a:rPr lang="en-US" sz="2000" dirty="0" smtClean="0">
                <a:gradFill>
                  <a:gsLst>
                    <a:gs pos="1250">
                      <a:schemeClr val="tx1"/>
                    </a:gs>
                    <a:gs pos="100000">
                      <a:schemeClr val="tx1"/>
                    </a:gs>
                  </a:gsLst>
                  <a:lin ang="5400000" scaled="0"/>
                </a:gradFill>
              </a:rPr>
              <a:t>ways</a:t>
            </a:r>
          </a:p>
          <a:p>
            <a:pPr marL="28575" lvl="1">
              <a:lnSpc>
                <a:spcPct val="90000"/>
              </a:lnSpc>
              <a:spcBef>
                <a:spcPts val="800"/>
              </a:spcBef>
              <a:buClr>
                <a:schemeClr val="tx1"/>
              </a:buClr>
              <a:buSzPct val="100000"/>
            </a:pPr>
            <a:r>
              <a:rPr lang="en-US" sz="2000" dirty="0" smtClean="0">
                <a:gradFill>
                  <a:gsLst>
                    <a:gs pos="1250">
                      <a:schemeClr val="tx1"/>
                    </a:gs>
                    <a:gs pos="100000">
                      <a:schemeClr val="tx1"/>
                    </a:gs>
                  </a:gsLst>
                  <a:lin ang="5400000" scaled="0"/>
                </a:gradFill>
              </a:rPr>
              <a:t>Pipeline </a:t>
            </a:r>
            <a:r>
              <a:rPr lang="en-US" sz="2000" dirty="0">
                <a:gradFill>
                  <a:gsLst>
                    <a:gs pos="1250">
                      <a:schemeClr val="tx1"/>
                    </a:gs>
                    <a:gs pos="100000">
                      <a:schemeClr val="tx1"/>
                    </a:gs>
                  </a:gsLst>
                  <a:lin ang="5400000" scaled="0"/>
                </a:gradFill>
              </a:rPr>
              <a:t>includes synthetic vaccines for a variety of cancer </a:t>
            </a:r>
            <a:r>
              <a:rPr lang="en-US" sz="2000" dirty="0" smtClean="0">
                <a:gradFill>
                  <a:gsLst>
                    <a:gs pos="1250">
                      <a:schemeClr val="tx1"/>
                    </a:gs>
                    <a:gs pos="100000">
                      <a:schemeClr val="tx1"/>
                    </a:gs>
                  </a:gsLst>
                  <a:lin ang="5400000" scaled="0"/>
                </a:gradFill>
              </a:rPr>
              <a:t>indications </a:t>
            </a:r>
            <a:endParaRPr lang="en-US" sz="20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99391147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80837" y="0"/>
            <a:ext cx="6556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Biotech – Aaron Marks (</a:t>
            </a:r>
            <a:r>
              <a:rPr lang="en-US" sz="3600" dirty="0" err="1" smtClean="0">
                <a:gradFill>
                  <a:gsLst>
                    <a:gs pos="0">
                      <a:srgbClr val="FFFFFF"/>
                    </a:gs>
                    <a:gs pos="100000">
                      <a:srgbClr val="FFFFFF"/>
                    </a:gs>
                  </a:gsLst>
                  <a:lin ang="5400000" scaled="0"/>
                </a:gradFill>
                <a:latin typeface="+mj-lt"/>
                <a:ea typeface="Segoe UI" pitchFamily="34" charset="0"/>
                <a:cs typeface="Segoe UI" pitchFamily="34" charset="0"/>
              </a:rPr>
              <a:t>DataON</a:t>
            </a: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pic>
        <p:nvPicPr>
          <p:cNvPr id="6" name="Picture 7" descr="\\MAGNUM\Projects\Microsoft\Cloud Power FY12\Design\ICONS_PNG\Gears.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9865695" y="-84138"/>
            <a:ext cx="1676400" cy="1676400"/>
          </a:xfrm>
          <a:prstGeom prst="rect">
            <a:avLst/>
          </a:prstGeom>
          <a:noFill/>
        </p:spPr>
      </p:pic>
      <p:pic>
        <p:nvPicPr>
          <p:cNvPr id="15" name="Picture 14"/>
          <p:cNvPicPr/>
          <p:nvPr/>
        </p:nvPicPr>
        <p:blipFill rotWithShape="1">
          <a:blip r:embed="rId3" cstate="screen">
            <a:extLst>
              <a:ext uri="{28A0092B-C50C-407E-A947-70E740481C1C}">
                <a14:useLocalDpi xmlns:a14="http://schemas.microsoft.com/office/drawing/2010/main" val="0"/>
              </a:ext>
            </a:extLst>
          </a:blip>
          <a:srcRect/>
          <a:stretch/>
        </p:blipFill>
        <p:spPr bwMode="auto">
          <a:xfrm>
            <a:off x="8122303" y="1639162"/>
            <a:ext cx="3181050" cy="4685470"/>
          </a:xfrm>
          <a:prstGeom prst="rect">
            <a:avLst/>
          </a:prstGeom>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
        <p:nvSpPr>
          <p:cNvPr id="16" name="TextBox 15"/>
          <p:cNvSpPr txBox="1"/>
          <p:nvPr/>
        </p:nvSpPr>
        <p:spPr>
          <a:xfrm>
            <a:off x="221367" y="296862"/>
            <a:ext cx="3558470" cy="7297382"/>
          </a:xfrm>
          <a:prstGeom prst="rect">
            <a:avLst/>
          </a:prstGeom>
          <a:noFill/>
        </p:spPr>
        <p:txBody>
          <a:bodyPr wrap="square" lIns="182880" tIns="146304" rIns="182880" bIns="146304" rtlCol="0">
            <a:spAutoFit/>
          </a:bodyPr>
          <a:lstStyle/>
          <a:p>
            <a:pPr marL="228600" indent="-228600">
              <a:lnSpc>
                <a:spcPct val="90000"/>
              </a:lnSpc>
              <a:spcAft>
                <a:spcPts val="600"/>
              </a:spcAft>
            </a:pPr>
            <a:r>
              <a:rPr lang="en-US" sz="4000" dirty="0" smtClean="0">
                <a:gradFill>
                  <a:gsLst>
                    <a:gs pos="2920">
                      <a:schemeClr val="tx2"/>
                    </a:gs>
                    <a:gs pos="39000">
                      <a:schemeClr val="tx2"/>
                    </a:gs>
                  </a:gsLst>
                  <a:lin ang="5400000" scaled="0"/>
                </a:gradFill>
                <a:latin typeface="+mj-lt"/>
              </a:rPr>
              <a:t>Workloads</a:t>
            </a:r>
            <a:endParaRPr lang="en-US" sz="3600" dirty="0">
              <a:gradFill>
                <a:gsLst>
                  <a:gs pos="2920">
                    <a:schemeClr val="tx2"/>
                  </a:gs>
                  <a:gs pos="39000">
                    <a:schemeClr val="tx2"/>
                  </a:gs>
                </a:gsLst>
                <a:lin ang="5400000" scaled="0"/>
              </a:gradFill>
              <a:latin typeface="+mj-lt"/>
            </a:endParaRPr>
          </a:p>
          <a:p>
            <a:pPr marL="228600" indent="-228600"/>
            <a:r>
              <a:rPr lang="en-US" sz="1400" dirty="0">
                <a:gradFill>
                  <a:gsLst>
                    <a:gs pos="2920">
                      <a:schemeClr val="tx2"/>
                    </a:gs>
                    <a:gs pos="39000">
                      <a:schemeClr val="tx2"/>
                    </a:gs>
                  </a:gsLst>
                  <a:lin ang="5400000" scaled="0"/>
                </a:gradFill>
                <a:latin typeface="+mj-lt"/>
              </a:rPr>
              <a:t>Virtualized</a:t>
            </a:r>
          </a:p>
          <a:p>
            <a:pPr marL="228600" indent="-228600"/>
            <a:r>
              <a:rPr lang="en-US" sz="1200" dirty="0" smtClean="0"/>
              <a:t>AD FS 2.0 Proxy Server</a:t>
            </a:r>
          </a:p>
          <a:p>
            <a:pPr marL="228600" indent="-228600"/>
            <a:r>
              <a:rPr lang="en-US" sz="1200" dirty="0" smtClean="0"/>
              <a:t>AD Server – Tertiary (DC/GC/DNS)</a:t>
            </a:r>
          </a:p>
          <a:p>
            <a:pPr marL="228600" indent="-228600"/>
            <a:r>
              <a:rPr lang="en-US" sz="1200" dirty="0" smtClean="0"/>
              <a:t>Azure Active Directory (AAD) Sync + AD FS 2.0</a:t>
            </a:r>
          </a:p>
          <a:p>
            <a:pPr marL="228600" indent="-228600"/>
            <a:r>
              <a:rPr lang="en-US" sz="1200" dirty="0" smtClean="0"/>
              <a:t>BES 5 Server (Windows Server 2008)</a:t>
            </a:r>
          </a:p>
          <a:p>
            <a:pPr marL="228600" indent="-228600"/>
            <a:r>
              <a:rPr lang="en-US" sz="1200" dirty="0" err="1" smtClean="0"/>
              <a:t>CentOS</a:t>
            </a:r>
            <a:r>
              <a:rPr lang="en-US" sz="1200" dirty="0" smtClean="0"/>
              <a:t> Linux: Asterisk Server for VoIP conference phones</a:t>
            </a:r>
          </a:p>
          <a:p>
            <a:pPr marL="228600" indent="-228600"/>
            <a:r>
              <a:rPr lang="en-US" sz="1200" dirty="0" smtClean="0"/>
              <a:t>Exchange </a:t>
            </a:r>
            <a:r>
              <a:rPr lang="en-US" sz="1200" dirty="0"/>
              <a:t>2013 Hybrid Coexistence Server</a:t>
            </a:r>
          </a:p>
          <a:p>
            <a:pPr marL="228600" indent="-228600"/>
            <a:r>
              <a:rPr lang="en-US" sz="1200" dirty="0" smtClean="0"/>
              <a:t>Linux: VMware </a:t>
            </a:r>
            <a:r>
              <a:rPr lang="en-US" sz="1200" dirty="0" err="1" smtClean="0"/>
              <a:t>vCenter</a:t>
            </a:r>
            <a:r>
              <a:rPr lang="en-US" sz="1200" dirty="0" smtClean="0"/>
              <a:t> 4.1 Server</a:t>
            </a:r>
          </a:p>
          <a:p>
            <a:pPr marL="228600" indent="-228600"/>
            <a:r>
              <a:rPr lang="en-US" sz="1200" dirty="0" smtClean="0"/>
              <a:t>Management Server (RSAT + Other Tools)</a:t>
            </a:r>
          </a:p>
          <a:p>
            <a:pPr marL="228600" indent="-228600"/>
            <a:r>
              <a:rPr lang="en-US" sz="1200" dirty="0" smtClean="0"/>
              <a:t>Server 2008 R2 SSTP/PPTP VPN + ‘Remote Desktop Gateway’ Server</a:t>
            </a:r>
          </a:p>
          <a:p>
            <a:pPr marL="228600" indent="-228600"/>
            <a:r>
              <a:rPr lang="en-US" sz="1200" dirty="0" smtClean="0"/>
              <a:t>SharePoint </a:t>
            </a:r>
            <a:r>
              <a:rPr lang="en-US" sz="1200" dirty="0"/>
              <a:t>2007 Server</a:t>
            </a:r>
          </a:p>
          <a:p>
            <a:pPr marL="228600" indent="-228600"/>
            <a:r>
              <a:rPr lang="en-US" sz="1200" dirty="0" smtClean="0"/>
              <a:t>SharePoint </a:t>
            </a:r>
            <a:r>
              <a:rPr lang="en-US" sz="1200" dirty="0"/>
              <a:t>2010 Server</a:t>
            </a:r>
          </a:p>
          <a:p>
            <a:pPr marL="228600" indent="-228600"/>
            <a:r>
              <a:rPr lang="en-US" sz="1200" dirty="0" smtClean="0"/>
              <a:t>SharePoint </a:t>
            </a:r>
            <a:r>
              <a:rPr lang="en-US" sz="1200" dirty="0"/>
              <a:t>2013 Server</a:t>
            </a:r>
          </a:p>
          <a:p>
            <a:pPr marL="228600" indent="-228600"/>
            <a:r>
              <a:rPr lang="en-US" sz="1200" dirty="0" smtClean="0"/>
              <a:t>SQL </a:t>
            </a:r>
            <a:r>
              <a:rPr lang="en-US" sz="1200" dirty="0"/>
              <a:t>Server 2008 R2 Standard</a:t>
            </a:r>
          </a:p>
          <a:p>
            <a:pPr marL="228600" indent="-228600"/>
            <a:r>
              <a:rPr lang="en-US" sz="1200" dirty="0" smtClean="0"/>
              <a:t>Ubuntu Linux: Clinical MySQL Database</a:t>
            </a:r>
          </a:p>
          <a:p>
            <a:pPr marL="228600" indent="-228600"/>
            <a:r>
              <a:rPr lang="en-US" sz="1200" dirty="0" smtClean="0"/>
              <a:t>Ubuntu Linux: Lab backups</a:t>
            </a:r>
          </a:p>
          <a:p>
            <a:pPr marL="228600" indent="-228600"/>
            <a:r>
              <a:rPr lang="en-US" sz="1200" dirty="0" smtClean="0"/>
              <a:t>Ubuntu </a:t>
            </a:r>
            <a:r>
              <a:rPr lang="en-US" sz="1200" dirty="0"/>
              <a:t>Linux: Lab Freezer Monitoring</a:t>
            </a:r>
          </a:p>
          <a:p>
            <a:pPr marL="228600" indent="-228600"/>
            <a:r>
              <a:rPr lang="en-US" sz="1200" dirty="0" smtClean="0"/>
              <a:t>Ubuntu </a:t>
            </a:r>
            <a:r>
              <a:rPr lang="en-US" sz="1200" dirty="0"/>
              <a:t>Linux: Lab MySQL </a:t>
            </a:r>
            <a:r>
              <a:rPr lang="en-US" sz="1200" dirty="0" smtClean="0"/>
              <a:t>Database</a:t>
            </a:r>
          </a:p>
          <a:p>
            <a:pPr marL="228600" indent="-228600"/>
            <a:endParaRPr lang="en-US" sz="700" dirty="0" smtClean="0">
              <a:gradFill>
                <a:gsLst>
                  <a:gs pos="2920">
                    <a:schemeClr val="tx2"/>
                  </a:gs>
                  <a:gs pos="39000">
                    <a:schemeClr val="tx2"/>
                  </a:gs>
                </a:gsLst>
                <a:lin ang="5400000" scaled="0"/>
              </a:gradFill>
              <a:latin typeface="+mj-lt"/>
            </a:endParaRPr>
          </a:p>
          <a:p>
            <a:pPr marL="228600" indent="-228600"/>
            <a:r>
              <a:rPr lang="en-US" sz="1400" dirty="0" smtClean="0">
                <a:gradFill>
                  <a:gsLst>
                    <a:gs pos="2920">
                      <a:schemeClr val="tx2"/>
                    </a:gs>
                    <a:gs pos="39000">
                      <a:schemeClr val="tx2"/>
                    </a:gs>
                  </a:gsLst>
                  <a:lin ang="5400000" scaled="0"/>
                </a:gradFill>
                <a:latin typeface="+mj-lt"/>
              </a:rPr>
              <a:t>Physical</a:t>
            </a:r>
            <a:endParaRPr lang="en-US" sz="1400" dirty="0">
              <a:gradFill>
                <a:gsLst>
                  <a:gs pos="2920">
                    <a:schemeClr val="tx2"/>
                  </a:gs>
                  <a:gs pos="39000">
                    <a:schemeClr val="tx2"/>
                  </a:gs>
                </a:gsLst>
                <a:lin ang="5400000" scaled="0"/>
              </a:gradFill>
              <a:latin typeface="+mj-lt"/>
            </a:endParaRPr>
          </a:p>
          <a:p>
            <a:pPr marL="228600" indent="-228600"/>
            <a:r>
              <a:rPr lang="en-US" sz="1200" dirty="0" smtClean="0"/>
              <a:t>AD (DC/GC, DHCP)</a:t>
            </a:r>
          </a:p>
          <a:p>
            <a:pPr marL="228600" indent="-228600"/>
            <a:r>
              <a:rPr lang="en-US" sz="1200" dirty="0" smtClean="0"/>
              <a:t>AD (DC/GC, NPS, AD CS)</a:t>
            </a:r>
          </a:p>
          <a:p>
            <a:pPr marL="228600" indent="-228600"/>
            <a:r>
              <a:rPr lang="en-US" sz="1200" dirty="0" err="1" smtClean="0"/>
              <a:t>BackupExec</a:t>
            </a:r>
            <a:r>
              <a:rPr lang="en-US" sz="1200" dirty="0" smtClean="0"/>
              <a:t> 2010 R3</a:t>
            </a:r>
          </a:p>
          <a:p>
            <a:pPr marL="228600" indent="-228600"/>
            <a:r>
              <a:rPr lang="en-US" sz="1200" dirty="0" smtClean="0"/>
              <a:t>ERP application</a:t>
            </a:r>
          </a:p>
          <a:p>
            <a:pPr marL="228600" indent="-228600"/>
            <a:r>
              <a:rPr lang="en-US" sz="1200" dirty="0" smtClean="0"/>
              <a:t>ERP Terminal Server</a:t>
            </a:r>
          </a:p>
          <a:p>
            <a:pPr marL="228600" indent="-228600"/>
            <a:r>
              <a:rPr lang="en-US" sz="1200" dirty="0" smtClean="0"/>
              <a:t>Exchange 2007 Server</a:t>
            </a:r>
          </a:p>
          <a:p>
            <a:pPr marL="228600" indent="-228600"/>
            <a:r>
              <a:rPr lang="en-US" sz="1200" dirty="0" smtClean="0"/>
              <a:t>File servers (2) </a:t>
            </a:r>
          </a:p>
          <a:p>
            <a:pPr marL="228600" indent="-228600"/>
            <a:r>
              <a:rPr lang="en-US" sz="1200" dirty="0" smtClean="0"/>
              <a:t>Print server</a:t>
            </a:r>
          </a:p>
          <a:p>
            <a:pPr marL="228600" indent="-228600"/>
            <a:r>
              <a:rPr lang="en-US" sz="1200" dirty="0" smtClean="0"/>
              <a:t>SQL </a:t>
            </a:r>
            <a:r>
              <a:rPr lang="en-US" sz="1200" dirty="0"/>
              <a:t>Server 2005 </a:t>
            </a:r>
            <a:r>
              <a:rPr lang="en-US" sz="1200" dirty="0" smtClean="0"/>
              <a:t>Standard (ERP SQL)</a:t>
            </a:r>
          </a:p>
          <a:p>
            <a:pPr marL="694971" lvl="1" indent="-228600"/>
            <a:endParaRPr lang="en-US" sz="1200" dirty="0"/>
          </a:p>
          <a:p>
            <a:pPr marL="694971" lvl="1" indent="-228600"/>
            <a:endParaRPr lang="en-US" sz="1200" dirty="0"/>
          </a:p>
          <a:p>
            <a:pPr marL="694971" lvl="1" indent="-228600"/>
            <a:endParaRPr lang="en-US" sz="1200" dirty="0"/>
          </a:p>
        </p:txBody>
      </p:sp>
      <p:sp>
        <p:nvSpPr>
          <p:cNvPr id="17" name="TextBox 16"/>
          <p:cNvSpPr txBox="1"/>
          <p:nvPr/>
        </p:nvSpPr>
        <p:spPr>
          <a:xfrm>
            <a:off x="3664876" y="296862"/>
            <a:ext cx="4400639" cy="4865947"/>
          </a:xfrm>
          <a:prstGeom prst="rect">
            <a:avLst/>
          </a:prstGeom>
          <a:noFill/>
        </p:spPr>
        <p:txBody>
          <a:bodyPr wrap="square" lIns="182880" tIns="146304" rIns="182880" bIns="146304" rtlCol="0">
            <a:spAutoFit/>
          </a:bodyPr>
          <a:lstStyle/>
          <a:p>
            <a:pPr marL="228600" indent="-228600">
              <a:lnSpc>
                <a:spcPct val="90000"/>
              </a:lnSpc>
              <a:spcAft>
                <a:spcPts val="600"/>
              </a:spcAft>
            </a:pPr>
            <a:r>
              <a:rPr lang="en-US" sz="4000" dirty="0" smtClean="0">
                <a:gradFill>
                  <a:gsLst>
                    <a:gs pos="2920">
                      <a:schemeClr val="tx2"/>
                    </a:gs>
                    <a:gs pos="39000">
                      <a:schemeClr val="tx2"/>
                    </a:gs>
                  </a:gsLst>
                  <a:lin ang="5400000" scaled="0"/>
                </a:gradFill>
                <a:latin typeface="+mj-lt"/>
              </a:rPr>
              <a:t>Previous hardware</a:t>
            </a:r>
          </a:p>
          <a:p>
            <a:pPr marL="228600" indent="-228600">
              <a:lnSpc>
                <a:spcPct val="90000"/>
              </a:lnSpc>
              <a:spcAft>
                <a:spcPts val="600"/>
              </a:spcAft>
            </a:pPr>
            <a:r>
              <a:rPr lang="en-US" sz="1400" dirty="0">
                <a:gradFill>
                  <a:gsLst>
                    <a:gs pos="2920">
                      <a:schemeClr val="tx2"/>
                    </a:gs>
                    <a:gs pos="39000">
                      <a:schemeClr val="tx2"/>
                    </a:gs>
                  </a:gsLst>
                  <a:lin ang="5400000" scaled="0"/>
                </a:gradFill>
                <a:latin typeface="+mj-lt"/>
              </a:rPr>
              <a:t>Virtualization servers, </a:t>
            </a:r>
            <a:r>
              <a:rPr lang="en-US" sz="1400" dirty="0" err="1">
                <a:gradFill>
                  <a:gsLst>
                    <a:gs pos="2920">
                      <a:schemeClr val="tx2"/>
                    </a:gs>
                    <a:gs pos="39000">
                      <a:schemeClr val="tx2"/>
                    </a:gs>
                  </a:gsLst>
                  <a:lin ang="5400000" scaled="0"/>
                </a:gradFill>
                <a:latin typeface="+mj-lt"/>
              </a:rPr>
              <a:t>vSphere</a:t>
            </a:r>
            <a:r>
              <a:rPr lang="en-US" sz="1400" dirty="0">
                <a:gradFill>
                  <a:gsLst>
                    <a:gs pos="2920">
                      <a:schemeClr val="tx2"/>
                    </a:gs>
                    <a:gs pos="39000">
                      <a:schemeClr val="tx2"/>
                    </a:gs>
                  </a:gsLst>
                  <a:lin ang="5400000" scaled="0"/>
                </a:gradFill>
                <a:latin typeface="+mj-lt"/>
              </a:rPr>
              <a:t> 4.1 (2)</a:t>
            </a:r>
          </a:p>
          <a:p>
            <a:pPr marL="228600" indent="-228600"/>
            <a:r>
              <a:rPr lang="en-US" sz="1200" dirty="0" smtClean="0"/>
              <a:t>Dell R610, 64GB RAM, </a:t>
            </a:r>
            <a:r>
              <a:rPr lang="en-US" sz="1200" dirty="0"/>
              <a:t>RAID1 146GB 15k </a:t>
            </a:r>
            <a:r>
              <a:rPr lang="en-US" sz="1200" dirty="0" smtClean="0"/>
              <a:t>SAS, 8x1GbE</a:t>
            </a:r>
          </a:p>
          <a:p>
            <a:pPr marL="228600" indent="-228600"/>
            <a:r>
              <a:rPr lang="en-US" sz="1200" dirty="0" smtClean="0"/>
              <a:t>Dell R620, 64GB RAM, </a:t>
            </a:r>
            <a:r>
              <a:rPr lang="en-US" sz="1200" dirty="0"/>
              <a:t>RAID1 146GB 15k </a:t>
            </a:r>
            <a:r>
              <a:rPr lang="en-US" sz="1200" dirty="0" smtClean="0"/>
              <a:t>SAS</a:t>
            </a:r>
            <a:r>
              <a:rPr lang="en-US" sz="1200" dirty="0"/>
              <a:t>, </a:t>
            </a:r>
            <a:r>
              <a:rPr lang="en-US" sz="1200" dirty="0" smtClean="0"/>
              <a:t>8x1GbE, </a:t>
            </a:r>
          </a:p>
          <a:p>
            <a:pPr marL="228600" indent="-228600">
              <a:lnSpc>
                <a:spcPct val="90000"/>
              </a:lnSpc>
              <a:spcAft>
                <a:spcPts val="600"/>
              </a:spcAft>
            </a:pPr>
            <a:endParaRPr lang="en-US" sz="1400" dirty="0" smtClean="0">
              <a:gradFill>
                <a:gsLst>
                  <a:gs pos="2920">
                    <a:schemeClr val="tx2"/>
                  </a:gs>
                  <a:gs pos="39000">
                    <a:schemeClr val="tx2"/>
                  </a:gs>
                </a:gsLst>
                <a:lin ang="5400000" scaled="0"/>
              </a:gradFill>
              <a:latin typeface="+mj-lt"/>
            </a:endParaRPr>
          </a:p>
          <a:p>
            <a:pPr marL="228600" indent="-228600">
              <a:lnSpc>
                <a:spcPct val="90000"/>
              </a:lnSpc>
              <a:spcAft>
                <a:spcPts val="600"/>
              </a:spcAft>
            </a:pPr>
            <a:r>
              <a:rPr lang="en-US" sz="1400" dirty="0" smtClean="0">
                <a:gradFill>
                  <a:gsLst>
                    <a:gs pos="2920">
                      <a:schemeClr val="tx2"/>
                    </a:gs>
                    <a:gs pos="39000">
                      <a:schemeClr val="tx2"/>
                    </a:gs>
                  </a:gsLst>
                  <a:lin ang="5400000" scaled="0"/>
                </a:gradFill>
                <a:latin typeface="+mj-lt"/>
              </a:rPr>
              <a:t>Physical </a:t>
            </a:r>
            <a:r>
              <a:rPr lang="en-US" sz="1400" dirty="0">
                <a:gradFill>
                  <a:gsLst>
                    <a:gs pos="2920">
                      <a:schemeClr val="tx2"/>
                    </a:gs>
                    <a:gs pos="39000">
                      <a:schemeClr val="tx2"/>
                    </a:gs>
                  </a:gsLst>
                  <a:lin ang="5400000" scaled="0"/>
                </a:gradFill>
                <a:latin typeface="+mj-lt"/>
              </a:rPr>
              <a:t>Servers (9)</a:t>
            </a:r>
          </a:p>
          <a:p>
            <a:pPr marL="228600" indent="-228600"/>
            <a:r>
              <a:rPr lang="en-US" sz="1200" dirty="0" smtClean="0"/>
              <a:t>Dell PowerEdge 2950, 16GB, 3x73GB 10k SAS, 4x1GbE</a:t>
            </a:r>
          </a:p>
          <a:p>
            <a:pPr marL="228600" indent="-228600"/>
            <a:r>
              <a:rPr lang="en-US" sz="1200" dirty="0" smtClean="0"/>
              <a:t>Dell PowerEdge 2950, 16GB, 3x73GB 10k SAS, 4x1GbE</a:t>
            </a:r>
          </a:p>
          <a:p>
            <a:pPr marL="228600" indent="-228600"/>
            <a:r>
              <a:rPr lang="en-US" sz="1200" dirty="0" smtClean="0"/>
              <a:t>Dell PowerEdge 1950, 16GB, 250GB (7.2k SATA), 2x1GbE</a:t>
            </a:r>
          </a:p>
          <a:p>
            <a:pPr marL="228600" indent="-228600"/>
            <a:r>
              <a:rPr lang="en-US" sz="1200" dirty="0" smtClean="0"/>
              <a:t>Dell R200, 4GB, 2x 160GB, 2x 1GbE</a:t>
            </a:r>
          </a:p>
          <a:p>
            <a:pPr marL="228600" indent="-228600"/>
            <a:r>
              <a:rPr lang="en-US" sz="1200" dirty="0" smtClean="0"/>
              <a:t>Dell R200, 4GB, 160GB (2x 160GB 7.2k SATA), 2x 1GbE</a:t>
            </a:r>
          </a:p>
          <a:p>
            <a:pPr marL="228600" indent="-228600"/>
            <a:r>
              <a:rPr lang="en-US" sz="1200" dirty="0" smtClean="0"/>
              <a:t>Dell R710, 4GB, 5x500GB RAID5, 4x1GbE</a:t>
            </a:r>
          </a:p>
          <a:p>
            <a:pPr marL="228600" indent="-228600"/>
            <a:r>
              <a:rPr lang="en-US" sz="1200" dirty="0" smtClean="0"/>
              <a:t>HP, 16GB, </a:t>
            </a:r>
            <a:r>
              <a:rPr lang="en-US" sz="1200" dirty="0"/>
              <a:t>3x RAID1 73GB SAS, </a:t>
            </a:r>
            <a:r>
              <a:rPr lang="en-US" sz="1200" dirty="0" smtClean="0"/>
              <a:t>4x1GbE</a:t>
            </a:r>
            <a:endParaRPr lang="en-US" sz="1200" dirty="0"/>
          </a:p>
          <a:p>
            <a:pPr marL="228600" indent="-228600"/>
            <a:r>
              <a:rPr lang="en-US" sz="1200" dirty="0" smtClean="0"/>
              <a:t>HP</a:t>
            </a:r>
            <a:r>
              <a:rPr lang="en-US" sz="1200" dirty="0"/>
              <a:t>, </a:t>
            </a:r>
            <a:r>
              <a:rPr lang="en-US" sz="1200" dirty="0" smtClean="0"/>
              <a:t>16GB, 1x </a:t>
            </a:r>
            <a:r>
              <a:rPr lang="en-US" sz="1200" dirty="0"/>
              <a:t>RAID1 73GB SAS, </a:t>
            </a:r>
            <a:r>
              <a:rPr lang="en-US" sz="1200" dirty="0" smtClean="0"/>
              <a:t>4x1GbE</a:t>
            </a:r>
          </a:p>
          <a:p>
            <a:pPr marL="228600" indent="-228600"/>
            <a:r>
              <a:rPr lang="en-US" sz="1200" dirty="0" smtClean="0"/>
              <a:t>HP</a:t>
            </a:r>
            <a:r>
              <a:rPr lang="en-US" sz="1200" dirty="0"/>
              <a:t>, </a:t>
            </a:r>
            <a:r>
              <a:rPr lang="en-US" sz="1200" dirty="0" smtClean="0"/>
              <a:t>16GB, </a:t>
            </a:r>
            <a:r>
              <a:rPr lang="en-US" sz="1200" dirty="0"/>
              <a:t>1x RAID1 73GB SAS, 4x1GbE</a:t>
            </a:r>
          </a:p>
          <a:p>
            <a:pPr marL="228600" indent="-228600">
              <a:lnSpc>
                <a:spcPct val="90000"/>
              </a:lnSpc>
              <a:spcAft>
                <a:spcPts val="600"/>
              </a:spcAft>
            </a:pPr>
            <a:endParaRPr lang="en-US" sz="1400" dirty="0" smtClean="0">
              <a:gradFill>
                <a:gsLst>
                  <a:gs pos="2920">
                    <a:schemeClr val="tx2"/>
                  </a:gs>
                  <a:gs pos="39000">
                    <a:schemeClr val="tx2"/>
                  </a:gs>
                </a:gsLst>
                <a:lin ang="5400000" scaled="0"/>
              </a:gradFill>
              <a:latin typeface="+mj-lt"/>
            </a:endParaRPr>
          </a:p>
          <a:p>
            <a:pPr marL="228600" indent="-228600">
              <a:lnSpc>
                <a:spcPct val="90000"/>
              </a:lnSpc>
              <a:spcAft>
                <a:spcPts val="600"/>
              </a:spcAft>
            </a:pPr>
            <a:r>
              <a:rPr lang="en-US" sz="1400" dirty="0" smtClean="0">
                <a:gradFill>
                  <a:gsLst>
                    <a:gs pos="2920">
                      <a:schemeClr val="tx2"/>
                    </a:gs>
                    <a:gs pos="39000">
                      <a:schemeClr val="tx2"/>
                    </a:gs>
                  </a:gsLst>
                  <a:lin ang="5400000" scaled="0"/>
                </a:gradFill>
                <a:latin typeface="+mj-lt"/>
              </a:rPr>
              <a:t>Storage </a:t>
            </a:r>
            <a:r>
              <a:rPr lang="en-US" sz="1400" dirty="0">
                <a:gradFill>
                  <a:gsLst>
                    <a:gs pos="2920">
                      <a:schemeClr val="tx2"/>
                    </a:gs>
                    <a:gs pos="39000">
                      <a:schemeClr val="tx2"/>
                    </a:gs>
                  </a:gsLst>
                  <a:lin ang="5400000" scaled="0"/>
                </a:gradFill>
                <a:latin typeface="+mj-lt"/>
              </a:rPr>
              <a:t>(3</a:t>
            </a:r>
            <a:r>
              <a:rPr lang="en-US" sz="1400" dirty="0" smtClean="0">
                <a:gradFill>
                  <a:gsLst>
                    <a:gs pos="2920">
                      <a:schemeClr val="tx2"/>
                    </a:gs>
                    <a:gs pos="39000">
                      <a:schemeClr val="tx2"/>
                    </a:gs>
                  </a:gsLst>
                  <a:lin ang="5400000" scaled="0"/>
                </a:gradFill>
                <a:latin typeface="+mj-lt"/>
              </a:rPr>
              <a:t>)</a:t>
            </a:r>
          </a:p>
          <a:p>
            <a:pPr marL="228600" lvl="0" indent="-228600"/>
            <a:r>
              <a:rPr lang="en-US" sz="1200" dirty="0" smtClean="0"/>
              <a:t>Dell MD3000 SAS DAS, 5TB (6x1TB 3.5” 7.2k RAID5)</a:t>
            </a:r>
          </a:p>
          <a:p>
            <a:pPr marL="228600" lvl="0" indent="-228600"/>
            <a:r>
              <a:rPr lang="en-US" sz="1200" dirty="0" smtClean="0"/>
              <a:t>EMC </a:t>
            </a:r>
            <a:r>
              <a:rPr lang="en-US" sz="1200" dirty="0" err="1"/>
              <a:t>VNXe</a:t>
            </a:r>
            <a:r>
              <a:rPr lang="en-US" sz="1200" dirty="0"/>
              <a:t> </a:t>
            </a:r>
            <a:r>
              <a:rPr lang="en-US" sz="1200" dirty="0" smtClean="0"/>
              <a:t>iSCSI SAN, 10TB </a:t>
            </a:r>
            <a:r>
              <a:rPr lang="en-US" sz="1200" dirty="0"/>
              <a:t>(12x1TB 3.5” 7.2K </a:t>
            </a:r>
            <a:r>
              <a:rPr lang="en-US" sz="1200" dirty="0" smtClean="0"/>
              <a:t>RAID6)</a:t>
            </a:r>
          </a:p>
          <a:p>
            <a:pPr marL="228600" lvl="0" indent="-228600"/>
            <a:r>
              <a:rPr lang="en-US" sz="1200" dirty="0" smtClean="0"/>
              <a:t>Fiber Channel DAS, 2.4TB </a:t>
            </a:r>
            <a:r>
              <a:rPr lang="en-US" sz="1200" dirty="0"/>
              <a:t>(16x300GB 3.5” 15k </a:t>
            </a:r>
            <a:r>
              <a:rPr lang="en-US" sz="1200" dirty="0" smtClean="0"/>
              <a:t>RAID6) </a:t>
            </a:r>
          </a:p>
        </p:txBody>
      </p:sp>
      <p:sp>
        <p:nvSpPr>
          <p:cNvPr id="7" name="TextBox 6"/>
          <p:cNvSpPr txBox="1"/>
          <p:nvPr/>
        </p:nvSpPr>
        <p:spPr>
          <a:xfrm>
            <a:off x="8260169" y="6306267"/>
            <a:ext cx="3211052" cy="46166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latin typeface="+mj-lt"/>
              </a:rPr>
              <a:t>Photo courtesy Aaron Marks IT Consulting</a:t>
            </a:r>
            <a:endParaRPr lang="en-US" sz="1100" dirty="0">
              <a:latin typeface="+mj-lt"/>
            </a:endParaRPr>
          </a:p>
        </p:txBody>
      </p:sp>
    </p:spTree>
    <p:extLst>
      <p:ext uri="{BB962C8B-B14F-4D97-AF65-F5344CB8AC3E}">
        <p14:creationId xmlns:p14="http://schemas.microsoft.com/office/powerpoint/2010/main" val="328135748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80837" y="0"/>
            <a:ext cx="6556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Biotech – Aaron Marks (</a:t>
            </a:r>
            <a:r>
              <a:rPr lang="en-US" sz="3600" dirty="0" err="1" smtClean="0">
                <a:gradFill>
                  <a:gsLst>
                    <a:gs pos="0">
                      <a:srgbClr val="FFFFFF"/>
                    </a:gs>
                    <a:gs pos="100000">
                      <a:srgbClr val="FFFFFF"/>
                    </a:gs>
                  </a:gsLst>
                  <a:lin ang="5400000" scaled="0"/>
                </a:gradFill>
                <a:latin typeface="+mj-lt"/>
                <a:ea typeface="Segoe UI" pitchFamily="34" charset="0"/>
                <a:cs typeface="Segoe UI" pitchFamily="34" charset="0"/>
              </a:rPr>
              <a:t>DataON</a:t>
            </a: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pic>
        <p:nvPicPr>
          <p:cNvPr id="4" name="Picture 3" descr="C:\Users\mitchellg\Desktop\Simple_Licensing.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10399868" y="0"/>
            <a:ext cx="1307620" cy="1307620"/>
          </a:xfrm>
          <a:prstGeom prst="rect">
            <a:avLst/>
          </a:prstGeom>
          <a:noFill/>
        </p:spPr>
      </p:pic>
      <p:sp>
        <p:nvSpPr>
          <p:cNvPr id="7" name="TextBox 6"/>
          <p:cNvSpPr txBox="1"/>
          <p:nvPr/>
        </p:nvSpPr>
        <p:spPr>
          <a:xfrm>
            <a:off x="237965" y="449262"/>
            <a:ext cx="8266272" cy="5921621"/>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20">
                      <a:schemeClr val="tx2"/>
                    </a:gs>
                    <a:gs pos="39000">
                      <a:schemeClr val="tx2"/>
                    </a:gs>
                  </a:gsLst>
                  <a:lin ang="5400000" scaled="0"/>
                </a:gradFill>
                <a:latin typeface="+mj-lt"/>
              </a:rPr>
              <a:t>CiB solution</a:t>
            </a:r>
          </a:p>
          <a:p>
            <a:pPr>
              <a:lnSpc>
                <a:spcPct val="90000"/>
              </a:lnSpc>
              <a:spcAft>
                <a:spcPts val="600"/>
              </a:spcAft>
            </a:pPr>
            <a:endParaRPr lang="en-US" sz="1400" dirty="0" smtClean="0">
              <a:gradFill>
                <a:gsLst>
                  <a:gs pos="1250">
                    <a:schemeClr val="tx1"/>
                  </a:gs>
                  <a:gs pos="100000">
                    <a:schemeClr val="tx1"/>
                  </a:gs>
                </a:gsLst>
                <a:lin ang="5400000" scaled="0"/>
              </a:gradFill>
            </a:endParaRPr>
          </a:p>
          <a:p>
            <a:pPr>
              <a:lnSpc>
                <a:spcPct val="90000"/>
              </a:lnSpc>
              <a:spcAft>
                <a:spcPts val="600"/>
              </a:spcAft>
            </a:pPr>
            <a:r>
              <a:rPr lang="en-US" sz="2400" dirty="0" smtClean="0">
                <a:gradFill>
                  <a:gsLst>
                    <a:gs pos="2920">
                      <a:schemeClr val="tx2"/>
                    </a:gs>
                    <a:gs pos="39000">
                      <a:schemeClr val="tx2"/>
                    </a:gs>
                  </a:gsLst>
                  <a:lin ang="5400000" scaled="0"/>
                </a:gradFill>
                <a:latin typeface="+mj-lt"/>
              </a:rPr>
              <a:t>Workloads</a:t>
            </a:r>
            <a:endParaRPr lang="en-US" sz="2400" dirty="0">
              <a:gradFill>
                <a:gsLst>
                  <a:gs pos="2920">
                    <a:schemeClr val="tx2"/>
                  </a:gs>
                  <a:gs pos="39000">
                    <a:schemeClr val="tx2"/>
                  </a:gs>
                </a:gsLst>
                <a:lin ang="5400000" scaled="0"/>
              </a:gradFill>
              <a:latin typeface="+mj-lt"/>
            </a:endParaRPr>
          </a:p>
          <a:p>
            <a:pPr>
              <a:lnSpc>
                <a:spcPct val="90000"/>
              </a:lnSpc>
              <a:spcAft>
                <a:spcPts val="600"/>
              </a:spcAft>
            </a:pPr>
            <a:r>
              <a:rPr lang="en-US" sz="2400" dirty="0" smtClean="0">
                <a:gradFill>
                  <a:gsLst>
                    <a:gs pos="1250">
                      <a:schemeClr val="tx1"/>
                    </a:gs>
                    <a:gs pos="100000">
                      <a:schemeClr val="tx1"/>
                    </a:gs>
                  </a:gsLst>
                  <a:lin ang="5400000" scaled="0"/>
                </a:gradFill>
              </a:rPr>
              <a:t>All </a:t>
            </a:r>
            <a:r>
              <a:rPr lang="en-US" sz="2400" dirty="0">
                <a:gradFill>
                  <a:gsLst>
                    <a:gs pos="1250">
                      <a:schemeClr val="tx1"/>
                    </a:gs>
                    <a:gs pos="100000">
                      <a:schemeClr val="tx1"/>
                    </a:gs>
                  </a:gsLst>
                  <a:lin ang="5400000" scaled="0"/>
                </a:gradFill>
              </a:rPr>
              <a:t>workloads </a:t>
            </a:r>
            <a:r>
              <a:rPr lang="en-US" sz="2400" dirty="0" smtClean="0">
                <a:gradFill>
                  <a:gsLst>
                    <a:gs pos="1250">
                      <a:schemeClr val="tx1"/>
                    </a:gs>
                    <a:gs pos="100000">
                      <a:schemeClr val="tx1"/>
                    </a:gs>
                  </a:gsLst>
                  <a:lin ang="5400000" scaled="0"/>
                </a:gradFill>
              </a:rPr>
              <a:t>running as Hyper-V VMs </a:t>
            </a:r>
            <a:r>
              <a:rPr lang="en-US" sz="2400" dirty="0">
                <a:gradFill>
                  <a:gsLst>
                    <a:gs pos="1250">
                      <a:schemeClr val="tx1"/>
                    </a:gs>
                    <a:gs pos="100000">
                      <a:schemeClr val="tx1"/>
                    </a:gs>
                  </a:gsLst>
                  <a:lin ang="5400000" scaled="0"/>
                </a:gradFill>
              </a:rPr>
              <a:t>on </a:t>
            </a:r>
            <a:r>
              <a:rPr lang="en-US" sz="2400" dirty="0" smtClean="0">
                <a:gradFill>
                  <a:gsLst>
                    <a:gs pos="1250">
                      <a:schemeClr val="tx1"/>
                    </a:gs>
                    <a:gs pos="100000">
                      <a:schemeClr val="tx1"/>
                    </a:gs>
                  </a:gsLst>
                  <a:lin ang="5400000" scaled="0"/>
                </a:gradFill>
              </a:rPr>
              <a:t>CiB</a:t>
            </a:r>
          </a:p>
          <a:p>
            <a:pPr lvl="1">
              <a:lnSpc>
                <a:spcPct val="90000"/>
              </a:lnSpc>
              <a:spcAft>
                <a:spcPts val="600"/>
              </a:spcAft>
            </a:pPr>
            <a:r>
              <a:rPr lang="pt-BR" dirty="0"/>
              <a:t>Windows Server 2012 R2 Datacenter</a:t>
            </a:r>
            <a:endParaRPr lang="en-US" dirty="0"/>
          </a:p>
          <a:p>
            <a:endParaRPr lang="en-US" sz="1600" dirty="0" smtClean="0">
              <a:gradFill>
                <a:gsLst>
                  <a:gs pos="2920">
                    <a:schemeClr val="tx2"/>
                  </a:gs>
                  <a:gs pos="39000">
                    <a:schemeClr val="tx2"/>
                  </a:gs>
                </a:gsLst>
                <a:lin ang="5400000" scaled="0"/>
              </a:gradFill>
              <a:latin typeface="+mj-lt"/>
            </a:endParaRPr>
          </a:p>
          <a:p>
            <a:r>
              <a:rPr lang="en-US" sz="2400" dirty="0" smtClean="0">
                <a:gradFill>
                  <a:gsLst>
                    <a:gs pos="2920">
                      <a:schemeClr val="tx2"/>
                    </a:gs>
                    <a:gs pos="39000">
                      <a:schemeClr val="tx2"/>
                    </a:gs>
                  </a:gsLst>
                  <a:lin ang="5400000" scaled="0"/>
                </a:gradFill>
                <a:latin typeface="+mj-lt"/>
              </a:rPr>
              <a:t>Servers + Storage</a:t>
            </a:r>
            <a:endParaRPr lang="en-US" sz="1400" dirty="0">
              <a:gradFill>
                <a:gsLst>
                  <a:gs pos="2920">
                    <a:schemeClr val="tx2"/>
                  </a:gs>
                  <a:gs pos="39000">
                    <a:schemeClr val="tx2"/>
                  </a:gs>
                </a:gsLst>
                <a:lin ang="5400000" scaled="0"/>
              </a:gradFill>
              <a:latin typeface="+mj-lt"/>
            </a:endParaRPr>
          </a:p>
          <a:p>
            <a:endParaRPr lang="en-US" sz="700" dirty="0" smtClean="0"/>
          </a:p>
          <a:p>
            <a:r>
              <a:rPr lang="en-US" dirty="0" err="1" smtClean="0"/>
              <a:t>DataON</a:t>
            </a:r>
            <a:r>
              <a:rPr lang="en-US" dirty="0" smtClean="0"/>
              <a:t> CiB-9220V: </a:t>
            </a:r>
          </a:p>
          <a:p>
            <a:pPr lvl="1"/>
            <a:r>
              <a:rPr lang="en-US" dirty="0" smtClean="0"/>
              <a:t>Per node: </a:t>
            </a:r>
          </a:p>
          <a:p>
            <a:pPr lvl="2"/>
            <a:r>
              <a:rPr lang="en-US" dirty="0" smtClean="0"/>
              <a:t>256GB RAM, 128GB </a:t>
            </a:r>
            <a:r>
              <a:rPr lang="en-US" dirty="0"/>
              <a:t>SSD SATA </a:t>
            </a:r>
            <a:r>
              <a:rPr lang="en-US" dirty="0" smtClean="0"/>
              <a:t>RAID1, 2x10GbE </a:t>
            </a:r>
            <a:r>
              <a:rPr lang="en-US" dirty="0"/>
              <a:t>built-in </a:t>
            </a:r>
            <a:r>
              <a:rPr lang="en-US" dirty="0" smtClean="0"/>
              <a:t>+ </a:t>
            </a:r>
            <a:r>
              <a:rPr lang="en-US" dirty="0"/>
              <a:t>2x10GbE SFP</a:t>
            </a:r>
            <a:r>
              <a:rPr lang="en-US" dirty="0" smtClean="0"/>
              <a:t>+</a:t>
            </a:r>
          </a:p>
          <a:p>
            <a:pPr lvl="1"/>
            <a:r>
              <a:rPr lang="en-US" dirty="0" smtClean="0"/>
              <a:t>Internal </a:t>
            </a:r>
            <a:r>
              <a:rPr lang="en-US" dirty="0"/>
              <a:t>SAS </a:t>
            </a:r>
            <a:r>
              <a:rPr lang="en-US" dirty="0" smtClean="0"/>
              <a:t>JBOD:</a:t>
            </a:r>
            <a:endParaRPr lang="en-US" dirty="0"/>
          </a:p>
          <a:p>
            <a:pPr lvl="2"/>
            <a:r>
              <a:rPr lang="en-US" dirty="0"/>
              <a:t>Storage </a:t>
            </a:r>
            <a:r>
              <a:rPr lang="en-US" dirty="0" smtClean="0"/>
              <a:t>Spaces </a:t>
            </a:r>
            <a:r>
              <a:rPr lang="en-US" dirty="0"/>
              <a:t>Pool: 4x 200GB STEC SSD, 8x 4TB 7.2k </a:t>
            </a:r>
            <a:r>
              <a:rPr lang="en-US" dirty="0" smtClean="0"/>
              <a:t>SAS</a:t>
            </a:r>
            <a:endParaRPr lang="en-US" dirty="0"/>
          </a:p>
          <a:p>
            <a:pPr lvl="3"/>
            <a:r>
              <a:rPr lang="en-US" sz="1400" dirty="0"/>
              <a:t>Storage </a:t>
            </a:r>
            <a:r>
              <a:rPr lang="en-US" sz="1400" dirty="0" smtClean="0"/>
              <a:t>Spaces </a:t>
            </a:r>
            <a:r>
              <a:rPr lang="en-US" sz="1400" dirty="0"/>
              <a:t>Virtual Disks: 6TB Tiered Mirrored (primary VM storage), 4GB Mirrored (quorum), 8TB Parity (Local backup storage), </a:t>
            </a:r>
          </a:p>
          <a:p>
            <a:pPr lvl="3"/>
            <a:r>
              <a:rPr lang="en-US" sz="1400" dirty="0"/>
              <a:t>Clustered Volumes: 6TB </a:t>
            </a:r>
            <a:r>
              <a:rPr lang="en-US" sz="1400" dirty="0" err="1"/>
              <a:t>ReFS</a:t>
            </a:r>
            <a:r>
              <a:rPr lang="en-US" sz="1400" dirty="0"/>
              <a:t> CSV for VMs, 4GB NTFS Quorum, 8TB </a:t>
            </a:r>
            <a:r>
              <a:rPr lang="en-US" sz="1400" dirty="0" err="1"/>
              <a:t>ReFS</a:t>
            </a:r>
            <a:r>
              <a:rPr lang="en-US" sz="1400" dirty="0"/>
              <a:t> CSV for Backups</a:t>
            </a:r>
          </a:p>
          <a:p>
            <a:pPr lvl="1"/>
            <a:endParaRPr lang="en-US" dirty="0" smtClean="0"/>
          </a:p>
        </p:txBody>
      </p:sp>
      <p:pic>
        <p:nvPicPr>
          <p:cNvPr id="8" name="Picture 7"/>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8897407" y="1135062"/>
            <a:ext cx="2173922" cy="5497197"/>
          </a:xfrm>
          <a:prstGeom prst="rect">
            <a:avLst/>
          </a:prstGeom>
          <a:noFill/>
          <a:ln>
            <a:noFill/>
          </a:ln>
        </p:spPr>
      </p:pic>
      <p:sp>
        <p:nvSpPr>
          <p:cNvPr id="6" name="Oval 5"/>
          <p:cNvSpPr/>
          <p:nvPr/>
        </p:nvSpPr>
        <p:spPr bwMode="auto">
          <a:xfrm>
            <a:off x="8921911" y="3040062"/>
            <a:ext cx="2248501" cy="1126989"/>
          </a:xfrm>
          <a:prstGeom prst="ellipse">
            <a:avLst/>
          </a:prstGeom>
          <a:noFill/>
          <a:ln>
            <a:solidFill>
              <a:srgbClr val="DE9F00">
                <a:alpha val="1000"/>
              </a:srgbClr>
            </a:solidFill>
            <a:headEnd type="none" w="med" len="med"/>
            <a:tailEnd type="none" w="med" len="med"/>
          </a:ln>
          <a:effectLst>
            <a:glow rad="355600">
              <a:schemeClr val="accent6">
                <a:satMod val="175000"/>
                <a:alpha val="48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
        <p:nvSpPr>
          <p:cNvPr id="9" name="TextBox 8"/>
          <p:cNvSpPr txBox="1"/>
          <p:nvPr/>
        </p:nvSpPr>
        <p:spPr>
          <a:xfrm>
            <a:off x="8533111" y="6532860"/>
            <a:ext cx="3211052" cy="46166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latin typeface="+mj-lt"/>
              </a:rPr>
              <a:t>Photo courtesy Aaron Marks IT Consulting</a:t>
            </a:r>
            <a:endParaRPr lang="en-US" sz="1100" dirty="0">
              <a:latin typeface="+mj-lt"/>
            </a:endParaRPr>
          </a:p>
        </p:txBody>
      </p:sp>
    </p:spTree>
    <p:extLst>
      <p:ext uri="{BB962C8B-B14F-4D97-AF65-F5344CB8AC3E}">
        <p14:creationId xmlns:p14="http://schemas.microsoft.com/office/powerpoint/2010/main" val="847763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80837" y="0"/>
            <a:ext cx="655638" cy="69945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Biotech – Aaron Marks (</a:t>
            </a:r>
            <a:r>
              <a:rPr lang="en-US" sz="3600" dirty="0" err="1" smtClean="0">
                <a:gradFill>
                  <a:gsLst>
                    <a:gs pos="0">
                      <a:srgbClr val="FFFFFF"/>
                    </a:gs>
                    <a:gs pos="100000">
                      <a:srgbClr val="FFFFFF"/>
                    </a:gs>
                  </a:gsLst>
                  <a:lin ang="5400000" scaled="0"/>
                </a:gradFill>
                <a:latin typeface="+mj-lt"/>
                <a:ea typeface="Segoe UI" pitchFamily="34" charset="0"/>
                <a:cs typeface="Segoe UI" pitchFamily="34" charset="0"/>
              </a:rPr>
              <a:t>DataON</a:t>
            </a: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pic>
        <p:nvPicPr>
          <p:cNvPr id="4" name="Picture 3" descr="C:\Users\mitchellg\Desktop\Simple_Licensing.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10399868" y="0"/>
            <a:ext cx="1307620" cy="1307620"/>
          </a:xfrm>
          <a:prstGeom prst="rect">
            <a:avLst/>
          </a:prstGeom>
          <a:noFill/>
        </p:spPr>
      </p:pic>
      <p:sp>
        <p:nvSpPr>
          <p:cNvPr id="9" name="TextBox 8"/>
          <p:cNvSpPr txBox="1"/>
          <p:nvPr/>
        </p:nvSpPr>
        <p:spPr>
          <a:xfrm>
            <a:off x="314237" y="53662"/>
            <a:ext cx="11161800" cy="7025000"/>
          </a:xfrm>
          <a:prstGeom prst="rect">
            <a:avLst/>
          </a:prstGeom>
          <a:noFill/>
        </p:spPr>
        <p:txBody>
          <a:bodyPr wrap="square" lIns="182880" tIns="146304" rIns="182880" bIns="146304" rtlCol="0">
            <a:spAutoFit/>
          </a:bodyPr>
          <a:lstStyle/>
          <a:p>
            <a:pPr>
              <a:lnSpc>
                <a:spcPct val="90000"/>
              </a:lnSpc>
              <a:spcAft>
                <a:spcPts val="600"/>
              </a:spcAft>
            </a:pPr>
            <a:r>
              <a:rPr lang="en-US" sz="4800" dirty="0" smtClean="0">
                <a:gradFill>
                  <a:gsLst>
                    <a:gs pos="2920">
                      <a:schemeClr val="tx2"/>
                    </a:gs>
                    <a:gs pos="39000">
                      <a:schemeClr val="tx2"/>
                    </a:gs>
                  </a:gsLst>
                  <a:lin ang="5400000" scaled="0"/>
                </a:gradFill>
                <a:latin typeface="+mj-lt"/>
              </a:rPr>
              <a:t>Results</a:t>
            </a:r>
            <a:endParaRPr lang="en-US" sz="3600" dirty="0">
              <a:gradFill>
                <a:gsLst>
                  <a:gs pos="2920">
                    <a:schemeClr val="tx2"/>
                  </a:gs>
                  <a:gs pos="39000">
                    <a:schemeClr val="tx2"/>
                  </a:gs>
                </a:gsLst>
                <a:lin ang="5400000" scaled="0"/>
              </a:gradFill>
              <a:latin typeface="+mj-lt"/>
            </a:endParaRPr>
          </a:p>
          <a:p>
            <a:pPr>
              <a:lnSpc>
                <a:spcPct val="90000"/>
              </a:lnSpc>
              <a:spcAft>
                <a:spcPts val="600"/>
              </a:spcAft>
            </a:pPr>
            <a:endParaRPr lang="en-US" sz="100" dirty="0" smtClean="0">
              <a:gradFill>
                <a:gsLst>
                  <a:gs pos="2920">
                    <a:schemeClr val="tx2"/>
                  </a:gs>
                  <a:gs pos="39000">
                    <a:schemeClr val="tx2"/>
                  </a:gs>
                </a:gsLst>
                <a:lin ang="5400000" scaled="0"/>
              </a:gradFill>
              <a:latin typeface="+mj-lt"/>
            </a:endParaRPr>
          </a:p>
          <a:p>
            <a:pPr>
              <a:lnSpc>
                <a:spcPct val="90000"/>
              </a:lnSpc>
              <a:spcAft>
                <a:spcPts val="600"/>
              </a:spcAft>
            </a:pPr>
            <a:r>
              <a:rPr lang="en-US" sz="2400" dirty="0" smtClean="0">
                <a:gradFill>
                  <a:gsLst>
                    <a:gs pos="2920">
                      <a:schemeClr val="tx2"/>
                    </a:gs>
                    <a:gs pos="39000">
                      <a:schemeClr val="tx2"/>
                    </a:gs>
                  </a:gsLst>
                  <a:lin ang="5400000" scaled="0"/>
                </a:gradFill>
                <a:latin typeface="+mj-lt"/>
                <a:sym typeface="Wingdings" panose="05000000000000000000" pitchFamily="2" charset="2"/>
              </a:rPr>
              <a:t></a:t>
            </a:r>
            <a:r>
              <a:rPr lang="en-US" sz="2000" dirty="0" smtClean="0">
                <a:gradFill>
                  <a:gsLst>
                    <a:gs pos="2920">
                      <a:schemeClr val="tx2"/>
                    </a:gs>
                    <a:gs pos="39000">
                      <a:schemeClr val="tx2"/>
                    </a:gs>
                  </a:gsLst>
                  <a:lin ang="5400000" scaled="0"/>
                </a:gradFill>
                <a:latin typeface="+mj-lt"/>
                <a:sym typeface="Wingdings" panose="05000000000000000000" pitchFamily="2" charset="2"/>
              </a:rPr>
              <a:t> </a:t>
            </a:r>
            <a:r>
              <a:rPr lang="en-US" sz="2000" dirty="0" smtClean="0">
                <a:gradFill>
                  <a:gsLst>
                    <a:gs pos="2920">
                      <a:schemeClr val="tx2"/>
                    </a:gs>
                    <a:gs pos="39000">
                      <a:schemeClr val="tx2"/>
                    </a:gs>
                  </a:gsLst>
                  <a:lin ang="5400000" scaled="0"/>
                </a:gradFill>
                <a:latin typeface="+mj-lt"/>
              </a:rPr>
              <a:t>SOX </a:t>
            </a:r>
            <a:r>
              <a:rPr lang="en-US" sz="2000" dirty="0">
                <a:gradFill>
                  <a:gsLst>
                    <a:gs pos="2920">
                      <a:schemeClr val="tx2"/>
                    </a:gs>
                    <a:gs pos="39000">
                      <a:schemeClr val="tx2"/>
                    </a:gs>
                  </a:gsLst>
                  <a:lin ang="5400000" scaled="0"/>
                </a:gradFill>
                <a:latin typeface="+mj-lt"/>
              </a:rPr>
              <a:t>compliance</a:t>
            </a:r>
          </a:p>
          <a:p>
            <a:pPr marL="694971" lvl="1" indent="-228600">
              <a:lnSpc>
                <a:spcPct val="90000"/>
              </a:lnSpc>
              <a:spcAft>
                <a:spcPts val="600"/>
              </a:spcAft>
            </a:pPr>
            <a:r>
              <a:rPr lang="en-US" sz="1400" dirty="0" smtClean="0"/>
              <a:t>Compliance report </a:t>
            </a:r>
            <a:r>
              <a:rPr lang="en-US" sz="1400" dirty="0"/>
              <a:t>reduced from 150 pages (2013) to 30 pages (2014 Q1</a:t>
            </a:r>
            <a:r>
              <a:rPr lang="en-US" sz="1400" dirty="0" smtClean="0"/>
              <a:t>)</a:t>
            </a:r>
          </a:p>
          <a:p>
            <a:pPr marL="694971" lvl="1" indent="-228600">
              <a:lnSpc>
                <a:spcPct val="90000"/>
              </a:lnSpc>
              <a:spcAft>
                <a:spcPts val="600"/>
              </a:spcAft>
            </a:pPr>
            <a:r>
              <a:rPr lang="en-US" sz="1400" dirty="0" smtClean="0"/>
              <a:t>System Center DPM-based backup, self-contained </a:t>
            </a:r>
            <a:r>
              <a:rPr lang="en-US" sz="1400" dirty="0"/>
              <a:t>in the </a:t>
            </a:r>
            <a:r>
              <a:rPr lang="en-US" sz="1400" dirty="0" smtClean="0"/>
              <a:t>CiB, solved </a:t>
            </a:r>
            <a:r>
              <a:rPr lang="en-US" sz="1400" dirty="0"/>
              <a:t>all </a:t>
            </a:r>
            <a:r>
              <a:rPr lang="en-US" sz="1400" dirty="0" smtClean="0"/>
              <a:t>backup </a:t>
            </a:r>
            <a:r>
              <a:rPr lang="en-US" sz="1400" dirty="0"/>
              <a:t>reporting and auditing problems</a:t>
            </a:r>
            <a:r>
              <a:rPr lang="en-US" sz="1400" dirty="0" smtClean="0"/>
              <a:t>.</a:t>
            </a:r>
          </a:p>
          <a:p>
            <a:pPr lvl="1">
              <a:lnSpc>
                <a:spcPct val="90000"/>
              </a:lnSpc>
              <a:spcAft>
                <a:spcPts val="600"/>
              </a:spcAft>
            </a:pPr>
            <a:r>
              <a:rPr lang="en-US" sz="1400" dirty="0" smtClean="0"/>
              <a:t>Change </a:t>
            </a:r>
            <a:r>
              <a:rPr lang="en-US" sz="1400" dirty="0"/>
              <a:t>Management is vastly simplified by the new </a:t>
            </a:r>
            <a:r>
              <a:rPr lang="en-US" sz="1400" dirty="0" smtClean="0"/>
              <a:t>CiB, from check-pointing </a:t>
            </a:r>
            <a:r>
              <a:rPr lang="en-US" sz="1400" dirty="0"/>
              <a:t>production </a:t>
            </a:r>
            <a:r>
              <a:rPr lang="en-US" sz="1400" dirty="0" smtClean="0"/>
              <a:t>systems, cloning systems to test changes, performing rollbacks from Hyper-V </a:t>
            </a:r>
            <a:r>
              <a:rPr lang="en-US" sz="1400" dirty="0"/>
              <a:t>checkpoints or DPM backups. </a:t>
            </a:r>
            <a:endParaRPr lang="en-US" sz="1400" dirty="0" smtClean="0"/>
          </a:p>
          <a:p>
            <a:pPr lvl="1">
              <a:lnSpc>
                <a:spcPct val="90000"/>
              </a:lnSpc>
              <a:spcAft>
                <a:spcPts val="600"/>
              </a:spcAft>
            </a:pPr>
            <a:r>
              <a:rPr lang="en-US" i="1" dirty="0" smtClean="0">
                <a:solidFill>
                  <a:schemeClr val="accent2"/>
                </a:solidFill>
              </a:rPr>
              <a:t>“Fully </a:t>
            </a:r>
            <a:r>
              <a:rPr lang="en-US" i="1" dirty="0">
                <a:solidFill>
                  <a:schemeClr val="accent2"/>
                </a:solidFill>
              </a:rPr>
              <a:t>compliant change management has gone from being almost impossible to an afterthought</a:t>
            </a:r>
            <a:r>
              <a:rPr lang="en-US" i="1" dirty="0" smtClean="0">
                <a:solidFill>
                  <a:schemeClr val="accent2"/>
                </a:solidFill>
              </a:rPr>
              <a:t>.”</a:t>
            </a:r>
            <a:endParaRPr lang="en-US" i="1" dirty="0">
              <a:solidFill>
                <a:schemeClr val="accent2"/>
              </a:solidFill>
            </a:endParaRPr>
          </a:p>
          <a:p>
            <a:pPr>
              <a:lnSpc>
                <a:spcPct val="90000"/>
              </a:lnSpc>
              <a:spcAft>
                <a:spcPts val="600"/>
              </a:spcAft>
            </a:pPr>
            <a:r>
              <a:rPr lang="en-US" sz="2000" dirty="0">
                <a:gradFill>
                  <a:gsLst>
                    <a:gs pos="2920">
                      <a:schemeClr val="tx2"/>
                    </a:gs>
                    <a:gs pos="39000">
                      <a:schemeClr val="tx2"/>
                    </a:gs>
                  </a:gsLst>
                  <a:lin ang="5400000" scaled="0"/>
                </a:gradFill>
                <a:sym typeface="Wingdings" panose="05000000000000000000" pitchFamily="2" charset="2"/>
              </a:rPr>
              <a:t> </a:t>
            </a:r>
            <a:r>
              <a:rPr lang="en-US" sz="2000" dirty="0" smtClean="0">
                <a:gradFill>
                  <a:gsLst>
                    <a:gs pos="2920">
                      <a:schemeClr val="tx2"/>
                    </a:gs>
                    <a:gs pos="39000">
                      <a:schemeClr val="tx2"/>
                    </a:gs>
                  </a:gsLst>
                  <a:lin ang="5400000" scaled="0"/>
                </a:gradFill>
                <a:latin typeface="+mj-lt"/>
              </a:rPr>
              <a:t>Performance</a:t>
            </a:r>
          </a:p>
          <a:p>
            <a:pPr lvl="1">
              <a:lnSpc>
                <a:spcPct val="90000"/>
              </a:lnSpc>
              <a:spcAft>
                <a:spcPts val="600"/>
              </a:spcAft>
            </a:pPr>
            <a:r>
              <a:rPr lang="en-US" sz="1400" dirty="0"/>
              <a:t>24 virtual machines running </a:t>
            </a:r>
            <a:r>
              <a:rPr lang="en-US" sz="1400" dirty="0" smtClean="0"/>
              <a:t>with up to 30 tested on CiB </a:t>
            </a:r>
            <a:r>
              <a:rPr lang="en-US" sz="1400" dirty="0"/>
              <a:t>in production without any performance </a:t>
            </a:r>
            <a:r>
              <a:rPr lang="en-US" sz="1400" dirty="0" smtClean="0"/>
              <a:t>issues</a:t>
            </a:r>
          </a:p>
          <a:p>
            <a:pPr lvl="1">
              <a:lnSpc>
                <a:spcPct val="90000"/>
              </a:lnSpc>
              <a:spcAft>
                <a:spcPts val="600"/>
              </a:spcAft>
            </a:pPr>
            <a:r>
              <a:rPr lang="en-US" i="1" dirty="0" smtClean="0">
                <a:solidFill>
                  <a:schemeClr val="accent2"/>
                </a:solidFill>
              </a:rPr>
              <a:t>“</a:t>
            </a:r>
            <a:r>
              <a:rPr lang="en-US" i="1" dirty="0">
                <a:solidFill>
                  <a:schemeClr val="accent2"/>
                </a:solidFill>
              </a:rPr>
              <a:t>Storage Spaces SSD auto-</a:t>
            </a:r>
            <a:r>
              <a:rPr lang="en-US" i="1" dirty="0" err="1">
                <a:solidFill>
                  <a:schemeClr val="accent2"/>
                </a:solidFill>
              </a:rPr>
              <a:t>tiering</a:t>
            </a:r>
            <a:r>
              <a:rPr lang="en-US" i="1" dirty="0">
                <a:solidFill>
                  <a:schemeClr val="accent2"/>
                </a:solidFill>
              </a:rPr>
              <a:t> in new CiB more than met the client’s IO </a:t>
            </a:r>
            <a:r>
              <a:rPr lang="en-US" i="1" dirty="0" smtClean="0">
                <a:solidFill>
                  <a:schemeClr val="accent2"/>
                </a:solidFill>
              </a:rPr>
              <a:t>needs”</a:t>
            </a:r>
          </a:p>
          <a:p>
            <a:pPr lvl="1">
              <a:lnSpc>
                <a:spcPct val="90000"/>
              </a:lnSpc>
              <a:spcAft>
                <a:spcPts val="600"/>
              </a:spcAft>
            </a:pPr>
            <a:r>
              <a:rPr lang="en-US" sz="1400" i="1" dirty="0" smtClean="0"/>
              <a:t>“The </a:t>
            </a:r>
            <a:r>
              <a:rPr lang="en-US" sz="1400" i="1" dirty="0"/>
              <a:t>256GB per-node in the CiB has allowed us to have up to 128GB of VMs running at any given time so that the entire environment can fail-over to a single </a:t>
            </a:r>
            <a:r>
              <a:rPr lang="en-US" sz="1400" i="1" dirty="0" smtClean="0"/>
              <a:t>node”</a:t>
            </a:r>
            <a:endParaRPr lang="en-US" sz="1400" i="1" dirty="0"/>
          </a:p>
          <a:p>
            <a:pPr>
              <a:lnSpc>
                <a:spcPct val="90000"/>
              </a:lnSpc>
              <a:spcAft>
                <a:spcPts val="600"/>
              </a:spcAft>
            </a:pPr>
            <a:r>
              <a:rPr lang="en-US" sz="2000" dirty="0">
                <a:gradFill>
                  <a:gsLst>
                    <a:gs pos="2920">
                      <a:schemeClr val="tx2"/>
                    </a:gs>
                    <a:gs pos="39000">
                      <a:schemeClr val="tx2"/>
                    </a:gs>
                  </a:gsLst>
                  <a:lin ang="5400000" scaled="0"/>
                </a:gradFill>
                <a:sym typeface="Wingdings" panose="05000000000000000000" pitchFamily="2" charset="2"/>
              </a:rPr>
              <a:t> </a:t>
            </a:r>
            <a:r>
              <a:rPr lang="en-US" sz="2000" dirty="0" smtClean="0">
                <a:gradFill>
                  <a:gsLst>
                    <a:gs pos="2920">
                      <a:schemeClr val="tx2"/>
                    </a:gs>
                    <a:gs pos="39000">
                      <a:schemeClr val="tx2"/>
                    </a:gs>
                  </a:gsLst>
                  <a:lin ang="5400000" scaled="0"/>
                </a:gradFill>
                <a:latin typeface="+mj-lt"/>
              </a:rPr>
              <a:t>Backup / DR</a:t>
            </a:r>
          </a:p>
          <a:p>
            <a:pPr lvl="1">
              <a:lnSpc>
                <a:spcPct val="90000"/>
              </a:lnSpc>
              <a:spcAft>
                <a:spcPts val="600"/>
              </a:spcAft>
            </a:pPr>
            <a:r>
              <a:rPr lang="en-US" sz="1400" i="1" dirty="0" smtClean="0"/>
              <a:t>“Licensing … Windows </a:t>
            </a:r>
            <a:r>
              <a:rPr lang="en-US" sz="1400" i="1" dirty="0"/>
              <a:t>Server and the entire System Center suite, the client was able to back up their environment to a VM DPM server (located on the CiB) which is then backed-up off-site over a site-to-site VPN by a secondary/collocated DPM server.”</a:t>
            </a:r>
          </a:p>
          <a:p>
            <a:pPr>
              <a:lnSpc>
                <a:spcPct val="90000"/>
              </a:lnSpc>
              <a:spcAft>
                <a:spcPts val="600"/>
              </a:spcAft>
            </a:pPr>
            <a:r>
              <a:rPr lang="en-US" sz="2000" dirty="0">
                <a:gradFill>
                  <a:gsLst>
                    <a:gs pos="2920">
                      <a:schemeClr val="tx2"/>
                    </a:gs>
                    <a:gs pos="39000">
                      <a:schemeClr val="tx2"/>
                    </a:gs>
                  </a:gsLst>
                  <a:lin ang="5400000" scaled="0"/>
                </a:gradFill>
                <a:sym typeface="Wingdings" panose="05000000000000000000" pitchFamily="2" charset="2"/>
              </a:rPr>
              <a:t> </a:t>
            </a:r>
            <a:r>
              <a:rPr lang="en-US" sz="2000" dirty="0" smtClean="0">
                <a:gradFill>
                  <a:gsLst>
                    <a:gs pos="2920">
                      <a:schemeClr val="tx2"/>
                    </a:gs>
                    <a:gs pos="39000">
                      <a:schemeClr val="tx2"/>
                    </a:gs>
                  </a:gsLst>
                  <a:lin ang="5400000" scaled="0"/>
                </a:gradFill>
                <a:latin typeface="+mj-lt"/>
              </a:rPr>
              <a:t>Storage</a:t>
            </a:r>
          </a:p>
          <a:p>
            <a:pPr lvl="1">
              <a:lnSpc>
                <a:spcPct val="90000"/>
              </a:lnSpc>
              <a:spcAft>
                <a:spcPts val="600"/>
              </a:spcAft>
            </a:pPr>
            <a:r>
              <a:rPr lang="en-US" i="1" dirty="0" smtClean="0">
                <a:solidFill>
                  <a:schemeClr val="accent2"/>
                </a:solidFill>
              </a:rPr>
              <a:t>“Mirrored </a:t>
            </a:r>
            <a:r>
              <a:rPr lang="en-US" i="1" dirty="0">
                <a:solidFill>
                  <a:schemeClr val="accent2"/>
                </a:solidFill>
              </a:rPr>
              <a:t>and Tiered Storage Spaces performance is awesome. The SSD </a:t>
            </a:r>
            <a:r>
              <a:rPr lang="en-US" i="1" dirty="0" err="1">
                <a:solidFill>
                  <a:schemeClr val="accent2"/>
                </a:solidFill>
              </a:rPr>
              <a:t>t</a:t>
            </a:r>
            <a:r>
              <a:rPr lang="en-US" i="1" dirty="0" err="1" smtClean="0">
                <a:solidFill>
                  <a:schemeClr val="accent2"/>
                </a:solidFill>
              </a:rPr>
              <a:t>iering</a:t>
            </a:r>
            <a:r>
              <a:rPr lang="en-US" i="1" dirty="0" smtClean="0">
                <a:solidFill>
                  <a:schemeClr val="accent2"/>
                </a:solidFill>
              </a:rPr>
              <a:t> </a:t>
            </a:r>
            <a:r>
              <a:rPr lang="en-US" i="1" dirty="0">
                <a:solidFill>
                  <a:schemeClr val="accent2"/>
                </a:solidFill>
              </a:rPr>
              <a:t>has exceeded our IO requirements meaning that we now have a solid foundation for the entire virtualization environment</a:t>
            </a:r>
            <a:r>
              <a:rPr lang="en-US" i="1" dirty="0" smtClean="0">
                <a:solidFill>
                  <a:schemeClr val="accent2"/>
                </a:solidFill>
              </a:rPr>
              <a:t>.”</a:t>
            </a:r>
            <a:endParaRPr lang="en-US" i="1" dirty="0">
              <a:solidFill>
                <a:schemeClr val="accent2"/>
              </a:solidFill>
            </a:endParaRPr>
          </a:p>
          <a:p>
            <a:pPr>
              <a:lnSpc>
                <a:spcPct val="90000"/>
              </a:lnSpc>
              <a:spcAft>
                <a:spcPts val="600"/>
              </a:spcAft>
            </a:pPr>
            <a:r>
              <a:rPr lang="en-US" sz="2000" dirty="0">
                <a:gradFill>
                  <a:gsLst>
                    <a:gs pos="2920">
                      <a:schemeClr val="tx2"/>
                    </a:gs>
                    <a:gs pos="39000">
                      <a:schemeClr val="tx2"/>
                    </a:gs>
                  </a:gsLst>
                  <a:lin ang="5400000" scaled="0"/>
                </a:gradFill>
                <a:sym typeface="Wingdings" panose="05000000000000000000" pitchFamily="2" charset="2"/>
              </a:rPr>
              <a:t> </a:t>
            </a:r>
            <a:r>
              <a:rPr lang="en-US" sz="2000" dirty="0" smtClean="0">
                <a:gradFill>
                  <a:gsLst>
                    <a:gs pos="2920">
                      <a:schemeClr val="tx2"/>
                    </a:gs>
                    <a:gs pos="39000">
                      <a:schemeClr val="tx2"/>
                    </a:gs>
                  </a:gsLst>
                  <a:lin ang="5400000" scaled="0"/>
                </a:gradFill>
                <a:latin typeface="+mj-lt"/>
              </a:rPr>
              <a:t>Future expansion</a:t>
            </a:r>
          </a:p>
          <a:p>
            <a:pPr lvl="1">
              <a:lnSpc>
                <a:spcPct val="90000"/>
              </a:lnSpc>
              <a:spcAft>
                <a:spcPts val="600"/>
              </a:spcAft>
            </a:pPr>
            <a:r>
              <a:rPr lang="en-US" sz="1400" i="1" dirty="0" smtClean="0"/>
              <a:t>“Adding </a:t>
            </a:r>
            <a:r>
              <a:rPr lang="en-US" sz="1400" i="1" dirty="0"/>
              <a:t>a server now is as easy as duplicating our Library base VMs out of System Center Virtual Machine Manager. We can now create a new VM and have it up and running with VMM in under 2 minutes</a:t>
            </a:r>
            <a:r>
              <a:rPr lang="en-US" sz="1400" i="1" dirty="0" smtClean="0"/>
              <a:t>.”</a:t>
            </a:r>
            <a:endParaRPr lang="en-US" sz="1400" i="1" dirty="0"/>
          </a:p>
        </p:txBody>
      </p:sp>
    </p:spTree>
    <p:extLst>
      <p:ext uri="{BB962C8B-B14F-4D97-AF65-F5344CB8AC3E}">
        <p14:creationId xmlns:p14="http://schemas.microsoft.com/office/powerpoint/2010/main" val="29812152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56798"/>
            <a:ext cx="11889564" cy="917575"/>
          </a:xfrm>
        </p:spPr>
        <p:txBody>
          <a:bodyPr/>
          <a:lstStyle/>
          <a:p>
            <a:r>
              <a:rPr lang="en-US" dirty="0" smtClean="0"/>
              <a:t>Case 2: Virtualization server</a:t>
            </a:r>
            <a:br>
              <a:rPr lang="en-US" dirty="0" smtClean="0"/>
            </a:br>
            <a:r>
              <a:rPr lang="en-US" sz="4000" i="1" dirty="0" smtClean="0">
                <a:solidFill>
                  <a:schemeClr val="accent2"/>
                </a:solidFill>
              </a:rPr>
              <a:t>Keep it simple</a:t>
            </a:r>
            <a:endParaRPr lang="en-US" sz="4000" i="1" dirty="0">
              <a:solidFill>
                <a:schemeClr val="accent2"/>
              </a:solidFill>
            </a:endParaRPr>
          </a:p>
        </p:txBody>
      </p:sp>
      <p:sp>
        <p:nvSpPr>
          <p:cNvPr id="5" name="Rectangle 4"/>
          <p:cNvSpPr/>
          <p:nvPr/>
        </p:nvSpPr>
        <p:spPr bwMode="auto">
          <a:xfrm>
            <a:off x="11780837" y="0"/>
            <a:ext cx="655638"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Emerson (Dell)</a:t>
            </a:r>
          </a:p>
        </p:txBody>
      </p:sp>
      <p:grpSp>
        <p:nvGrpSpPr>
          <p:cNvPr id="12" name="Group 11"/>
          <p:cNvGrpSpPr/>
          <p:nvPr/>
        </p:nvGrpSpPr>
        <p:grpSpPr>
          <a:xfrm>
            <a:off x="5220278" y="3511405"/>
            <a:ext cx="5798559" cy="3158456"/>
            <a:chOff x="5119670" y="2278062"/>
            <a:chExt cx="5935913" cy="3295648"/>
          </a:xfrm>
        </p:grpSpPr>
        <p:pic>
          <p:nvPicPr>
            <p:cNvPr id="11" name="5lIS5uk3SEA"/>
            <p:cNvPicPr>
              <a:picLocks noRot="1" noChangeAspect="1"/>
            </p:cNvPicPr>
            <p:nvPr>
              <a:videoFile r:link="rId1"/>
            </p:nvPr>
          </p:nvPicPr>
          <p:blipFill>
            <a:blip r:embed="rId3">
              <a:extLst>
                <a:ext uri="{28A0092B-C50C-407E-A947-70E740481C1C}">
                  <a14:useLocalDpi xmlns:a14="http://schemas.microsoft.com/office/drawing/2010/main" val="0"/>
                </a:ext>
              </a:extLst>
            </a:blip>
            <a:stretch>
              <a:fillRect/>
            </a:stretch>
          </p:blipFill>
          <p:spPr>
            <a:xfrm>
              <a:off x="5119670" y="2278062"/>
              <a:ext cx="5935913" cy="32956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3837" y="2415254"/>
              <a:ext cx="1524000" cy="833437"/>
            </a:xfrm>
            <a:prstGeom prst="rect">
              <a:avLst/>
            </a:prstGeom>
          </p:spPr>
        </p:pic>
      </p:grpSp>
      <p:pic>
        <p:nvPicPr>
          <p:cNvPr id="13" name="Picture 6" descr="\\MAGNUM\Projects\Microsoft\Cloud Power FY12\Design\ICONS_PNG\Professionals.png"/>
          <p:cNvPicPr>
            <a:picLocks noChangeAspect="1" noChangeArrowheads="1"/>
          </p:cNvPicPr>
          <p:nvPr/>
        </p:nvPicPr>
        <p:blipFill>
          <a:blip r:embed="rId5" cstate="screen">
            <a:lum bright="100000"/>
            <a:extLst>
              <a:ext uri="{28A0092B-C50C-407E-A947-70E740481C1C}">
                <a14:useLocalDpi xmlns:a14="http://schemas.microsoft.com/office/drawing/2010/main" val="0"/>
              </a:ext>
            </a:extLst>
          </a:blip>
          <a:srcRect/>
          <a:stretch>
            <a:fillRect/>
          </a:stretch>
        </p:blipFill>
        <p:spPr bwMode="auto">
          <a:xfrm>
            <a:off x="353128" y="1859494"/>
            <a:ext cx="1244765" cy="1244765"/>
          </a:xfrm>
          <a:prstGeom prst="rect">
            <a:avLst/>
          </a:prstGeom>
          <a:noFill/>
        </p:spPr>
      </p:pic>
      <p:sp>
        <p:nvSpPr>
          <p:cNvPr id="14" name="TextBox 13"/>
          <p:cNvSpPr txBox="1"/>
          <p:nvPr/>
        </p:nvSpPr>
        <p:spPr>
          <a:xfrm>
            <a:off x="1493837" y="3701508"/>
            <a:ext cx="3837928" cy="314855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20">
                      <a:schemeClr val="tx2"/>
                    </a:gs>
                    <a:gs pos="39000">
                      <a:schemeClr val="tx2"/>
                    </a:gs>
                  </a:gsLst>
                  <a:lin ang="5400000" scaled="0"/>
                </a:gradFill>
                <a:latin typeface="+mj-lt"/>
              </a:rPr>
              <a:t>Problem</a:t>
            </a:r>
          </a:p>
          <a:p>
            <a:pPr>
              <a:lnSpc>
                <a:spcPct val="90000"/>
              </a:lnSpc>
              <a:spcAft>
                <a:spcPts val="600"/>
              </a:spcAft>
            </a:pPr>
            <a:r>
              <a:rPr lang="en-US" sz="2000" dirty="0" smtClean="0">
                <a:gradFill>
                  <a:gsLst>
                    <a:gs pos="1250">
                      <a:schemeClr val="tx1"/>
                    </a:gs>
                    <a:gs pos="100000">
                      <a:schemeClr val="tx1"/>
                    </a:gs>
                  </a:gsLst>
                  <a:lin ang="5400000" scaled="0"/>
                </a:gradFill>
              </a:rPr>
              <a:t>Existing solution for Hyper-V virtualization cluster required:</a:t>
            </a:r>
          </a:p>
          <a:p>
            <a:pPr>
              <a:lnSpc>
                <a:spcPct val="90000"/>
              </a:lnSpc>
              <a:spcBef>
                <a:spcPts val="800"/>
              </a:spcBef>
              <a:spcAft>
                <a:spcPts val="600"/>
              </a:spcAft>
            </a:pPr>
            <a:r>
              <a:rPr lang="en-US" sz="2000" dirty="0" smtClean="0">
                <a:gradFill>
                  <a:gsLst>
                    <a:gs pos="1250">
                      <a:schemeClr val="tx1"/>
                    </a:gs>
                    <a:gs pos="100000">
                      <a:schemeClr val="tx1"/>
                    </a:gs>
                  </a:gsLst>
                  <a:lin ang="5400000" scaled="0"/>
                </a:gradFill>
              </a:rPr>
              <a:t>12-16 hours to build</a:t>
            </a:r>
          </a:p>
          <a:p>
            <a:pPr>
              <a:lnSpc>
                <a:spcPct val="90000"/>
              </a:lnSpc>
              <a:spcBef>
                <a:spcPts val="800"/>
              </a:spcBef>
              <a:spcAft>
                <a:spcPts val="600"/>
              </a:spcAft>
            </a:pPr>
            <a:r>
              <a:rPr lang="en-US" sz="2000" dirty="0" smtClean="0">
                <a:gradFill>
                  <a:gsLst>
                    <a:gs pos="1250">
                      <a:schemeClr val="tx1"/>
                    </a:gs>
                    <a:gs pos="100000">
                      <a:schemeClr val="tx1"/>
                    </a:gs>
                  </a:gsLst>
                  <a:lin ang="5400000" scaled="0"/>
                </a:gradFill>
              </a:rPr>
              <a:t>Significant IT expertise</a:t>
            </a:r>
          </a:p>
          <a:p>
            <a:pPr>
              <a:lnSpc>
                <a:spcPct val="90000"/>
              </a:lnSpc>
              <a:spcBef>
                <a:spcPts val="800"/>
              </a:spcBef>
              <a:spcAft>
                <a:spcPts val="600"/>
              </a:spcAft>
            </a:pPr>
            <a:r>
              <a:rPr lang="en-US" sz="2000" dirty="0" smtClean="0">
                <a:gradFill>
                  <a:gsLst>
                    <a:gs pos="1250">
                      <a:schemeClr val="tx1"/>
                    </a:gs>
                    <a:gs pos="100000">
                      <a:schemeClr val="tx1"/>
                    </a:gs>
                  </a:gsLst>
                  <a:lin ang="5400000" scaled="0"/>
                </a:gradFill>
              </a:rPr>
              <a:t>½ rack footprint</a:t>
            </a:r>
          </a:p>
          <a:p>
            <a:pPr>
              <a:lnSpc>
                <a:spcPct val="90000"/>
              </a:lnSpc>
              <a:spcAft>
                <a:spcPts val="600"/>
              </a:spcAft>
            </a:pPr>
            <a:endParaRPr lang="en-US" sz="2000" dirty="0">
              <a:gradFill>
                <a:gsLst>
                  <a:gs pos="1250">
                    <a:schemeClr val="tx1"/>
                  </a:gs>
                  <a:gs pos="100000">
                    <a:schemeClr val="tx1"/>
                  </a:gs>
                </a:gsLst>
                <a:lin ang="5400000" scaled="0"/>
              </a:gradFill>
            </a:endParaRPr>
          </a:p>
        </p:txBody>
      </p:sp>
      <p:pic>
        <p:nvPicPr>
          <p:cNvPr id="15" name="Picture 7" descr="\\MAGNUM\Projects\Microsoft\Cloud Power FY12\Design\ICONS_PNG\Gears.png"/>
          <p:cNvPicPr>
            <a:picLocks noChangeAspect="1" noChangeArrowheads="1"/>
          </p:cNvPicPr>
          <p:nvPr/>
        </p:nvPicPr>
        <p:blipFill>
          <a:blip r:embed="rId6" cstate="screen">
            <a:lum bright="100000"/>
            <a:extLst>
              <a:ext uri="{28A0092B-C50C-407E-A947-70E740481C1C}">
                <a14:useLocalDpi xmlns:a14="http://schemas.microsoft.com/office/drawing/2010/main" val="0"/>
              </a:ext>
            </a:extLst>
          </a:blip>
          <a:srcRect/>
          <a:stretch>
            <a:fillRect/>
          </a:stretch>
        </p:blipFill>
        <p:spPr bwMode="auto">
          <a:xfrm>
            <a:off x="211860" y="3563330"/>
            <a:ext cx="1527303" cy="1527303"/>
          </a:xfrm>
          <a:prstGeom prst="rect">
            <a:avLst/>
          </a:prstGeom>
          <a:noFill/>
        </p:spPr>
      </p:pic>
      <p:sp>
        <p:nvSpPr>
          <p:cNvPr id="16" name="TextBox 15"/>
          <p:cNvSpPr txBox="1"/>
          <p:nvPr/>
        </p:nvSpPr>
        <p:spPr>
          <a:xfrm>
            <a:off x="1493837" y="1531162"/>
            <a:ext cx="8684372" cy="2597634"/>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20">
                      <a:schemeClr val="tx2"/>
                    </a:gs>
                    <a:gs pos="39000">
                      <a:schemeClr val="tx2"/>
                    </a:gs>
                  </a:gsLst>
                  <a:lin ang="5400000" scaled="0"/>
                </a:gradFill>
                <a:latin typeface="+mj-lt"/>
              </a:rPr>
              <a:t>Customer</a:t>
            </a:r>
          </a:p>
          <a:p>
            <a:pPr>
              <a:lnSpc>
                <a:spcPct val="90000"/>
              </a:lnSpc>
              <a:spcAft>
                <a:spcPts val="600"/>
              </a:spcAft>
            </a:pPr>
            <a:r>
              <a:rPr lang="en-US" sz="2800" dirty="0" smtClean="0">
                <a:gradFill>
                  <a:gsLst>
                    <a:gs pos="1250">
                      <a:schemeClr val="tx1"/>
                    </a:gs>
                    <a:gs pos="100000">
                      <a:schemeClr val="tx1"/>
                    </a:gs>
                  </a:gsLst>
                  <a:lin ang="5400000" scaled="0"/>
                </a:gradFill>
              </a:rPr>
              <a:t>Emerson Process Management</a:t>
            </a:r>
          </a:p>
          <a:p>
            <a:pPr>
              <a:lnSpc>
                <a:spcPct val="90000"/>
              </a:lnSpc>
              <a:spcAft>
                <a:spcPts val="600"/>
              </a:spcAft>
            </a:pPr>
            <a:r>
              <a:rPr lang="en-US" sz="2000" dirty="0" smtClean="0">
                <a:gradFill>
                  <a:gsLst>
                    <a:gs pos="1250">
                      <a:schemeClr val="tx1"/>
                    </a:gs>
                    <a:gs pos="100000">
                      <a:schemeClr val="tx1"/>
                    </a:gs>
                  </a:gsLst>
                  <a:lin ang="5400000" scaled="0"/>
                </a:gradFill>
              </a:rPr>
              <a:t>Global automation process and solution provider</a:t>
            </a:r>
          </a:p>
          <a:p>
            <a:pPr>
              <a:lnSpc>
                <a:spcPct val="90000"/>
              </a:lnSpc>
              <a:spcAft>
                <a:spcPts val="600"/>
              </a:spcAft>
            </a:pPr>
            <a:r>
              <a:rPr lang="en-US" sz="2000" dirty="0" smtClean="0">
                <a:gradFill>
                  <a:gsLst>
                    <a:gs pos="1250">
                      <a:schemeClr val="tx1"/>
                    </a:gs>
                    <a:gs pos="100000">
                      <a:schemeClr val="tx1"/>
                    </a:gs>
                  </a:gsLst>
                  <a:lin ang="5400000" scaled="0"/>
                </a:gradFill>
              </a:rPr>
              <a:t>Multi-industry, including oil &amp; gas, power, food &amp; beverage, pulp &amp; paper, gas, pharmaceutical</a:t>
            </a:r>
          </a:p>
          <a:p>
            <a:pPr>
              <a:lnSpc>
                <a:spcPct val="90000"/>
              </a:lnSpc>
              <a:spcAft>
                <a:spcPts val="600"/>
              </a:spcAft>
            </a:pPr>
            <a:r>
              <a:rPr lang="en-US" sz="2000" dirty="0" smtClean="0">
                <a:gradFill>
                  <a:gsLst>
                    <a:gs pos="1250">
                      <a:schemeClr val="tx1"/>
                    </a:gs>
                    <a:gs pos="100000">
                      <a:schemeClr val="tx1"/>
                    </a:gs>
                  </a:gsLst>
                  <a:lin ang="5400000" scaled="0"/>
                </a:gradFill>
              </a:rPr>
              <a:t> </a:t>
            </a:r>
            <a:endParaRPr lang="en-US" sz="3600" dirty="0">
              <a:gradFill>
                <a:gsLst>
                  <a:gs pos="2920">
                    <a:schemeClr val="tx2"/>
                  </a:gs>
                  <a:gs pos="39000">
                    <a:schemeClr val="tx2"/>
                  </a:gs>
                </a:gsLst>
                <a:lin ang="5400000" scaled="0"/>
              </a:gradFill>
              <a:latin typeface="+mj-lt"/>
            </a:endParaRPr>
          </a:p>
        </p:txBody>
      </p:sp>
      <p:sp>
        <p:nvSpPr>
          <p:cNvPr id="17" name="TextBox 16"/>
          <p:cNvSpPr txBox="1"/>
          <p:nvPr/>
        </p:nvSpPr>
        <p:spPr>
          <a:xfrm>
            <a:off x="6596809" y="6600064"/>
            <a:ext cx="3581400"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latin typeface="+mj-lt"/>
              </a:rPr>
              <a:t>Click to play case study video (courtesy Dell)</a:t>
            </a:r>
            <a:endParaRPr lang="en-US" sz="1200" dirty="0">
              <a:latin typeface="+mj-lt"/>
            </a:endParaRPr>
          </a:p>
        </p:txBody>
      </p:sp>
    </p:spTree>
    <p:extLst>
      <p:ext uri="{BB962C8B-B14F-4D97-AF65-F5344CB8AC3E}">
        <p14:creationId xmlns:p14="http://schemas.microsoft.com/office/powerpoint/2010/main" val="254421565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1780837" y="0"/>
            <a:ext cx="655638" cy="699452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latin typeface="+mj-lt"/>
                <a:ea typeface="Segoe UI" pitchFamily="34" charset="0"/>
                <a:cs typeface="Segoe UI" pitchFamily="34" charset="0"/>
              </a:rPr>
              <a:t>Emerson (Dell)</a:t>
            </a:r>
          </a:p>
        </p:txBody>
      </p:sp>
      <p:sp>
        <p:nvSpPr>
          <p:cNvPr id="18" name="TextBox 17"/>
          <p:cNvSpPr txBox="1"/>
          <p:nvPr/>
        </p:nvSpPr>
        <p:spPr>
          <a:xfrm>
            <a:off x="1341437" y="294298"/>
            <a:ext cx="9054570" cy="7468198"/>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20">
                      <a:schemeClr val="tx2"/>
                    </a:gs>
                    <a:gs pos="39000">
                      <a:schemeClr val="tx2"/>
                    </a:gs>
                  </a:gsLst>
                  <a:lin ang="5400000" scaled="0"/>
                </a:gradFill>
                <a:latin typeface="+mj-lt"/>
              </a:rPr>
              <a:t>CiB solution &amp; results</a:t>
            </a:r>
          </a:p>
          <a:p>
            <a:pPr>
              <a:lnSpc>
                <a:spcPct val="90000"/>
              </a:lnSpc>
              <a:spcAft>
                <a:spcPts val="600"/>
              </a:spcAft>
            </a:pPr>
            <a:endParaRPr lang="en-US" sz="500" dirty="0" smtClean="0">
              <a:gradFill>
                <a:gsLst>
                  <a:gs pos="1250">
                    <a:schemeClr val="tx1"/>
                  </a:gs>
                  <a:gs pos="100000">
                    <a:schemeClr val="tx1"/>
                  </a:gs>
                </a:gsLst>
                <a:lin ang="5400000" scaled="0"/>
              </a:gradFill>
            </a:endParaRPr>
          </a:p>
          <a:p>
            <a:r>
              <a:rPr lang="en-US" sz="2400" dirty="0" smtClean="0">
                <a:gradFill>
                  <a:gsLst>
                    <a:gs pos="2920">
                      <a:schemeClr val="tx2"/>
                    </a:gs>
                    <a:gs pos="39000">
                      <a:schemeClr val="tx2"/>
                    </a:gs>
                  </a:gsLst>
                  <a:lin ang="5400000" scaled="0"/>
                </a:gradFill>
                <a:latin typeface="+mj-lt"/>
              </a:rPr>
              <a:t>Servers</a:t>
            </a:r>
            <a:endParaRPr lang="en-US" sz="700" dirty="0" smtClean="0"/>
          </a:p>
          <a:p>
            <a:r>
              <a:rPr lang="en-US" dirty="0" smtClean="0"/>
              <a:t>Dell PowerEdge VRTX</a:t>
            </a:r>
          </a:p>
          <a:p>
            <a:pPr marL="914400" lvl="1" indent="-449263"/>
            <a:r>
              <a:rPr lang="en-US" sz="1100" dirty="0" smtClean="0"/>
              <a:t> </a:t>
            </a:r>
          </a:p>
          <a:p>
            <a:pPr marL="448029" indent="-449263"/>
            <a:endParaRPr lang="en-US" sz="2400" dirty="0" smtClean="0">
              <a:gradFill>
                <a:gsLst>
                  <a:gs pos="2920">
                    <a:srgbClr val="00BCF2"/>
                  </a:gs>
                  <a:gs pos="39000">
                    <a:srgbClr val="00BCF2"/>
                  </a:gs>
                </a:gsLst>
                <a:lin ang="5400000" scaled="0"/>
              </a:gradFill>
              <a:latin typeface="Segoe UI Light"/>
            </a:endParaRPr>
          </a:p>
          <a:p>
            <a:pPr marL="448029" indent="-449263"/>
            <a:endParaRPr lang="en-US" sz="2400" dirty="0">
              <a:gradFill>
                <a:gsLst>
                  <a:gs pos="2920">
                    <a:srgbClr val="00BCF2"/>
                  </a:gs>
                  <a:gs pos="39000">
                    <a:srgbClr val="00BCF2"/>
                  </a:gs>
                </a:gsLst>
                <a:lin ang="5400000" scaled="0"/>
              </a:gradFill>
              <a:latin typeface="Segoe UI Light"/>
            </a:endParaRPr>
          </a:p>
          <a:p>
            <a:pPr marL="448029" indent="-449263"/>
            <a:endParaRPr lang="en-US" sz="2400" dirty="0" smtClean="0">
              <a:gradFill>
                <a:gsLst>
                  <a:gs pos="2920">
                    <a:srgbClr val="00BCF2"/>
                  </a:gs>
                  <a:gs pos="39000">
                    <a:srgbClr val="00BCF2"/>
                  </a:gs>
                </a:gsLst>
                <a:lin ang="5400000" scaled="0"/>
              </a:gradFill>
              <a:latin typeface="Segoe UI Light"/>
            </a:endParaRPr>
          </a:p>
          <a:p>
            <a:pPr marL="448029" indent="-449263"/>
            <a:endParaRPr lang="en-US" sz="2400" dirty="0">
              <a:gradFill>
                <a:gsLst>
                  <a:gs pos="2920">
                    <a:srgbClr val="00BCF2"/>
                  </a:gs>
                  <a:gs pos="39000">
                    <a:srgbClr val="00BCF2"/>
                  </a:gs>
                </a:gsLst>
                <a:lin ang="5400000" scaled="0"/>
              </a:gradFill>
              <a:latin typeface="Segoe UI Light"/>
            </a:endParaRPr>
          </a:p>
          <a:p>
            <a:pPr marL="448029" indent="-449263"/>
            <a:endParaRPr lang="en-US" sz="2400" dirty="0" smtClean="0">
              <a:gradFill>
                <a:gsLst>
                  <a:gs pos="2920">
                    <a:srgbClr val="00BCF2"/>
                  </a:gs>
                  <a:gs pos="39000">
                    <a:srgbClr val="00BCF2"/>
                  </a:gs>
                </a:gsLst>
                <a:lin ang="5400000" scaled="0"/>
              </a:gradFill>
              <a:latin typeface="Segoe UI Light"/>
            </a:endParaRPr>
          </a:p>
          <a:p>
            <a:pPr marL="448029" indent="-449263"/>
            <a:endParaRPr lang="en-US" sz="2400" dirty="0">
              <a:gradFill>
                <a:gsLst>
                  <a:gs pos="2920">
                    <a:srgbClr val="00BCF2"/>
                  </a:gs>
                  <a:gs pos="39000">
                    <a:srgbClr val="00BCF2"/>
                  </a:gs>
                </a:gsLst>
                <a:lin ang="5400000" scaled="0"/>
              </a:gradFill>
              <a:latin typeface="Segoe UI Light"/>
            </a:endParaRPr>
          </a:p>
          <a:p>
            <a:pPr marL="448029" indent="-449263"/>
            <a:endParaRPr lang="en-US" sz="2400" dirty="0" smtClean="0">
              <a:gradFill>
                <a:gsLst>
                  <a:gs pos="2920">
                    <a:srgbClr val="00BCF2"/>
                  </a:gs>
                  <a:gs pos="39000">
                    <a:srgbClr val="00BCF2"/>
                  </a:gs>
                </a:gsLst>
                <a:lin ang="5400000" scaled="0"/>
              </a:gradFill>
              <a:latin typeface="Segoe UI Light"/>
            </a:endParaRPr>
          </a:p>
          <a:p>
            <a:pPr marL="448029" indent="-449263"/>
            <a:r>
              <a:rPr lang="en-US" sz="2400" dirty="0" smtClean="0">
                <a:gradFill>
                  <a:gsLst>
                    <a:gs pos="2920">
                      <a:srgbClr val="00BCF2"/>
                    </a:gs>
                    <a:gs pos="39000">
                      <a:srgbClr val="00BCF2"/>
                    </a:gs>
                  </a:gsLst>
                  <a:lin ang="5400000" scaled="0"/>
                </a:gradFill>
                <a:latin typeface="Segoe UI Light"/>
              </a:rPr>
              <a:t>Results</a:t>
            </a:r>
            <a:endParaRPr lang="en-US" dirty="0" smtClean="0"/>
          </a:p>
          <a:p>
            <a:endParaRPr lang="en-US" sz="1000" i="1" dirty="0" smtClean="0"/>
          </a:p>
          <a:p>
            <a:r>
              <a:rPr lang="en-US" i="1" dirty="0" smtClean="0"/>
              <a:t>“Within three hours we had a clustered, Hyper-V solution up and running.”</a:t>
            </a:r>
          </a:p>
          <a:p>
            <a:endParaRPr lang="en-US" sz="900" i="1" dirty="0" smtClean="0"/>
          </a:p>
          <a:p>
            <a:r>
              <a:rPr lang="en-US" sz="2000" i="1" dirty="0" smtClean="0">
                <a:solidFill>
                  <a:schemeClr val="accent2"/>
                </a:solidFill>
              </a:rPr>
              <a:t>“With VRTX it really does come down to ease. It’s more ‘open and play’ as opposed to ‘open and build’.”</a:t>
            </a:r>
            <a:endParaRPr lang="en-US" sz="2000" i="1" dirty="0">
              <a:solidFill>
                <a:schemeClr val="accent2"/>
              </a:solidFill>
            </a:endParaRPr>
          </a:p>
          <a:p>
            <a:endParaRPr lang="en-US" i="1" dirty="0" smtClean="0"/>
          </a:p>
          <a:p>
            <a:endParaRPr lang="en-US" dirty="0"/>
          </a:p>
          <a:p>
            <a:endParaRPr lang="en-US" dirty="0" smtClean="0"/>
          </a:p>
          <a:p>
            <a:endParaRPr lang="en-US" dirty="0" smtClean="0"/>
          </a:p>
          <a:p>
            <a:endParaRPr lang="en-US" dirty="0" smtClean="0"/>
          </a:p>
        </p:txBody>
      </p:sp>
      <p:pic>
        <p:nvPicPr>
          <p:cNvPr id="19" name="Picture 18" descr="C:\Users\mitchellg\Desktop\Simple_Licensing.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122237" y="296862"/>
            <a:ext cx="1307620" cy="1307620"/>
          </a:xfrm>
          <a:prstGeom prst="rect">
            <a:avLst/>
          </a:prstGeom>
          <a:noFill/>
        </p:spPr>
      </p:pic>
      <p:graphicFrame>
        <p:nvGraphicFramePr>
          <p:cNvPr id="2" name="Table 1"/>
          <p:cNvGraphicFramePr>
            <a:graphicFrameLocks noGrp="1"/>
          </p:cNvGraphicFramePr>
          <p:nvPr>
            <p:extLst>
              <p:ext uri="{D42A27DB-BD31-4B8C-83A1-F6EECF244321}">
                <p14:modId xmlns:p14="http://schemas.microsoft.com/office/powerpoint/2010/main" val="1331281678"/>
              </p:ext>
            </p:extLst>
          </p:nvPr>
        </p:nvGraphicFramePr>
        <p:xfrm>
          <a:off x="1556807" y="2003742"/>
          <a:ext cx="8776230" cy="2560320"/>
        </p:xfrm>
        <a:graphic>
          <a:graphicData uri="http://schemas.openxmlformats.org/drawingml/2006/table">
            <a:tbl>
              <a:tblPr firstRow="1" bandRow="1">
                <a:tableStyleId>{5940675A-B579-460E-94D1-54222C63F5DA}</a:tableStyleId>
              </a:tblPr>
              <a:tblGrid>
                <a:gridCol w="1669187"/>
                <a:gridCol w="7107043"/>
              </a:tblGrid>
              <a:tr h="235088">
                <a:tc>
                  <a:txBody>
                    <a:bodyPr/>
                    <a:lstStyle/>
                    <a:p>
                      <a:r>
                        <a:rPr lang="en-US" sz="1400" dirty="0" smtClean="0"/>
                        <a:t>Form factor</a:t>
                      </a:r>
                      <a:endParaRPr lang="en-US" sz="1400" dirty="0"/>
                    </a:p>
                  </a:txBody>
                  <a:tcPr anchor="ct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1400" dirty="0" smtClean="0"/>
                        <a:t>Tower or 5U rack enclosure</a:t>
                      </a:r>
                    </a:p>
                  </a:txBody>
                  <a:tcPr/>
                </a:tc>
              </a:tr>
              <a:tr h="192345">
                <a:tc rowSpan="2">
                  <a:txBody>
                    <a:bodyPr/>
                    <a:lstStyle/>
                    <a:p>
                      <a:r>
                        <a:rPr lang="en-US" sz="1400" dirty="0" smtClean="0"/>
                        <a:t>Storage bays</a:t>
                      </a:r>
                      <a:endParaRPr lang="en-US" sz="1400" dirty="0"/>
                    </a:p>
                  </a:txBody>
                  <a:tcPr anchor="ctr"/>
                </a:tc>
                <a:tc>
                  <a:txBody>
                    <a:bodyPr/>
                    <a:lstStyle/>
                    <a:p>
                      <a:pPr marL="448029" lvl="1" indent="-449263"/>
                      <a:r>
                        <a:rPr lang="en-US" sz="1400" dirty="0" smtClean="0"/>
                        <a:t>Up to 12 x 3.5in NLSAS, SAS, or SAS SSD hot-plug drives (option 1)</a:t>
                      </a:r>
                    </a:p>
                  </a:txBody>
                  <a:tcPr/>
                </a:tc>
              </a:tr>
              <a:tr h="160287">
                <a:tc vMerge="1">
                  <a:txBody>
                    <a:bodyPr/>
                    <a:lstStyle/>
                    <a:p>
                      <a:endParaRPr lang="en-US"/>
                    </a:p>
                  </a:txBody>
                  <a:tcP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1400" dirty="0" smtClean="0"/>
                        <a:t>Up to 25 x 2.5in NLSAS, SAS, or SAS SSD hot-plug drives (option 2)</a:t>
                      </a:r>
                    </a:p>
                  </a:txBody>
                  <a:tcPr/>
                </a:tc>
              </a:tr>
              <a:tr h="195016">
                <a:tc>
                  <a:txBody>
                    <a:bodyPr/>
                    <a:lstStyle/>
                    <a:p>
                      <a:r>
                        <a:rPr lang="en-US" sz="1400" dirty="0" smtClean="0"/>
                        <a:t>Storage controllers</a:t>
                      </a:r>
                      <a:endParaRPr lang="en-US" sz="1400" dirty="0"/>
                    </a:p>
                  </a:txBody>
                  <a:tcPr anchor="ctr"/>
                </a:tc>
                <a:tc>
                  <a:txBody>
                    <a:bodyPr/>
                    <a:lstStyle/>
                    <a:p>
                      <a:r>
                        <a:rPr lang="en-US" sz="1400" dirty="0" smtClean="0"/>
                        <a:t>Single shared PERC8 with optional second redundant shared PERC8 available</a:t>
                      </a:r>
                      <a:endParaRPr lang="en-US" sz="1400" dirty="0"/>
                    </a:p>
                  </a:txBody>
                  <a:tcPr/>
                </a:tc>
              </a:tr>
              <a:tr h="272488">
                <a:tc>
                  <a:txBody>
                    <a:bodyPr/>
                    <a:lstStyle/>
                    <a:p>
                      <a:r>
                        <a:rPr lang="en-US" sz="1400" dirty="0" smtClean="0"/>
                        <a:t>Network</a:t>
                      </a:r>
                      <a:endParaRPr lang="en-US" sz="1400" dirty="0"/>
                    </a:p>
                  </a:txBody>
                  <a:tcPr anchor="ct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1400" dirty="0" smtClean="0"/>
                        <a:t>1GbE internal switch module (standard) with 16 internal 1GbE ports and 8 external ports</a:t>
                      </a:r>
                    </a:p>
                  </a:txBody>
                  <a:tcPr/>
                </a:tc>
              </a:tr>
              <a:tr h="272488">
                <a:tc>
                  <a:txBody>
                    <a:bodyPr/>
                    <a:lstStyle/>
                    <a:p>
                      <a:r>
                        <a:rPr lang="en-US" sz="1400" dirty="0" err="1" smtClean="0"/>
                        <a:t>PCIe</a:t>
                      </a:r>
                      <a:r>
                        <a:rPr lang="en-US" sz="1400" baseline="0" dirty="0" smtClean="0"/>
                        <a:t> expansion</a:t>
                      </a:r>
                      <a:endParaRPr lang="en-US" sz="1400" dirty="0"/>
                    </a:p>
                  </a:txBody>
                  <a:tcPr anchor="ctr"/>
                </a:tc>
                <a:tc>
                  <a:txBody>
                    <a:bodyPr/>
                    <a:lstStyle/>
                    <a:p>
                      <a:pPr lvl="0"/>
                      <a:r>
                        <a:rPr lang="en-US" sz="1400" dirty="0" smtClean="0"/>
                        <a:t>3 full-height/full-length slots (150W) with double-wide card support (225W)</a:t>
                      </a:r>
                    </a:p>
                    <a:p>
                      <a:pPr lvl="0"/>
                      <a:r>
                        <a:rPr lang="en-US" sz="1400" dirty="0" smtClean="0"/>
                        <a:t>5 low-profile/half-length slots (25W)</a:t>
                      </a:r>
                    </a:p>
                  </a:txBody>
                  <a:tcPr/>
                </a:tc>
              </a:tr>
              <a:tr h="272488">
                <a:tc>
                  <a:txBody>
                    <a:bodyPr/>
                    <a:lstStyle/>
                    <a:p>
                      <a:r>
                        <a:rPr lang="en-US" sz="1400" dirty="0" smtClean="0"/>
                        <a:t>Power</a:t>
                      </a:r>
                      <a:endParaRPr lang="en-US" sz="1400" dirty="0"/>
                    </a:p>
                  </a:txBody>
                  <a:tcPr anchor="ctr"/>
                </a:tc>
                <a:tc>
                  <a:txBody>
                    <a:bodyPr/>
                    <a:lstStyle/>
                    <a:p>
                      <a:pPr marL="0" marR="0" lvl="1" indent="0" algn="l" defTabSz="932742" rtl="0" eaLnBrk="1" fontAlgn="auto" latinLnBrk="0" hangingPunct="1">
                        <a:lnSpc>
                          <a:spcPct val="100000"/>
                        </a:lnSpc>
                        <a:spcBef>
                          <a:spcPts val="0"/>
                        </a:spcBef>
                        <a:spcAft>
                          <a:spcPts val="0"/>
                        </a:spcAft>
                        <a:buClrTx/>
                        <a:buSzTx/>
                        <a:buFontTx/>
                        <a:buNone/>
                        <a:tabLst/>
                        <a:defRPr/>
                      </a:pPr>
                      <a:r>
                        <a:rPr lang="en-US" sz="1400" dirty="0" smtClean="0"/>
                        <a:t>100V-240V auto-sensing redundant power supplies support 2+2 (AC redundancy), and 3+1 and 2+1 (power supply redundancy) modes</a:t>
                      </a:r>
                    </a:p>
                  </a:txBody>
                  <a:tcPr/>
                </a:tc>
              </a:tr>
            </a:tbl>
          </a:graphicData>
        </a:graphic>
      </p:graphicFrame>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752" b="100000" l="0" r="99796"/>
                    </a14:imgEffect>
                  </a14:imgLayer>
                </a14:imgProps>
              </a:ext>
              <a:ext uri="{28A0092B-C50C-407E-A947-70E740481C1C}">
                <a14:useLocalDpi xmlns:a14="http://schemas.microsoft.com/office/drawing/2010/main" val="0"/>
              </a:ext>
            </a:extLst>
          </a:blip>
          <a:srcRect l="-1"/>
          <a:stretch/>
        </p:blipFill>
        <p:spPr>
          <a:xfrm>
            <a:off x="7361237" y="490487"/>
            <a:ext cx="2971800" cy="1330375"/>
          </a:xfrm>
          <a:prstGeom prst="rect">
            <a:avLst/>
          </a:prstGeom>
        </p:spPr>
      </p:pic>
    </p:spTree>
    <p:extLst>
      <p:ext uri="{BB962C8B-B14F-4D97-AF65-F5344CB8AC3E}">
        <p14:creationId xmlns:p14="http://schemas.microsoft.com/office/powerpoint/2010/main" val="186868886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33127"/>
            <a:ext cx="11889564" cy="917575"/>
          </a:xfrm>
        </p:spPr>
        <p:txBody>
          <a:bodyPr/>
          <a:lstStyle/>
          <a:p>
            <a:r>
              <a:rPr lang="en-US" sz="4800" dirty="0" smtClean="0"/>
              <a:t>Case 3: Datacenter storage server</a:t>
            </a:r>
            <a:br>
              <a:rPr lang="en-US" sz="4800" dirty="0" smtClean="0"/>
            </a:br>
            <a:r>
              <a:rPr lang="en-US" sz="3600" i="1" dirty="0" smtClean="0">
                <a:solidFill>
                  <a:schemeClr val="accent2"/>
                </a:solidFill>
              </a:rPr>
              <a:t>The need for speed</a:t>
            </a:r>
            <a:endParaRPr lang="en-US" sz="3600" i="1" dirty="0">
              <a:solidFill>
                <a:schemeClr val="accent2"/>
              </a:solidFill>
            </a:endParaRPr>
          </a:p>
        </p:txBody>
      </p:sp>
      <p:sp>
        <p:nvSpPr>
          <p:cNvPr id="3" name="Rectangle 2"/>
          <p:cNvSpPr/>
          <p:nvPr/>
        </p:nvSpPr>
        <p:spPr bwMode="auto">
          <a:xfrm>
            <a:off x="11780837" y="0"/>
            <a:ext cx="655638" cy="69945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pitchFamily="34" charset="0"/>
              </a:rPr>
              <a:t>Australia DOD (Violin Memory)</a:t>
            </a:r>
            <a:endParaRPr lang="en-US" sz="36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pic>
        <p:nvPicPr>
          <p:cNvPr id="4" name="Picture 6" descr="\\MAGNUM\Projects\Microsoft\Cloud Power FY12\Design\ICONS_PNG\Professionals.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274639" y="1459565"/>
            <a:ext cx="1244765" cy="1244765"/>
          </a:xfrm>
          <a:prstGeom prst="rect">
            <a:avLst/>
          </a:prstGeom>
          <a:noFill/>
        </p:spPr>
      </p:pic>
      <p:sp>
        <p:nvSpPr>
          <p:cNvPr id="5" name="TextBox 4"/>
          <p:cNvSpPr txBox="1"/>
          <p:nvPr/>
        </p:nvSpPr>
        <p:spPr>
          <a:xfrm>
            <a:off x="1411818" y="3604166"/>
            <a:ext cx="9936611" cy="3567130"/>
          </a:xfrm>
          <a:prstGeom prst="rect">
            <a:avLst/>
          </a:prstGeom>
          <a:noFill/>
        </p:spPr>
        <p:txBody>
          <a:bodyPr wrap="square" lIns="182880" tIns="146304" rIns="182880" bIns="146304" rtlCol="0">
            <a:spAutoFit/>
          </a:bodyPr>
          <a:lstStyle/>
          <a:p>
            <a:pPr>
              <a:lnSpc>
                <a:spcPct val="90000"/>
              </a:lnSpc>
            </a:pPr>
            <a:r>
              <a:rPr lang="en-US" sz="3200" dirty="0" smtClean="0">
                <a:gradFill>
                  <a:gsLst>
                    <a:gs pos="2920">
                      <a:schemeClr val="tx2"/>
                    </a:gs>
                    <a:gs pos="39000">
                      <a:schemeClr val="tx2"/>
                    </a:gs>
                  </a:gsLst>
                  <a:lin ang="5400000" scaled="0"/>
                </a:gradFill>
                <a:latin typeface="+mj-lt"/>
              </a:rPr>
              <a:t>Workloads</a:t>
            </a:r>
            <a:endParaRPr lang="en-US" sz="3600" dirty="0" smtClean="0">
              <a:gradFill>
                <a:gsLst>
                  <a:gs pos="2920">
                    <a:schemeClr val="tx2"/>
                  </a:gs>
                  <a:gs pos="39000">
                    <a:schemeClr val="tx2"/>
                  </a:gs>
                </a:gsLst>
                <a:lin ang="5400000" scaled="0"/>
              </a:gradFill>
              <a:latin typeface="+mj-lt"/>
            </a:endParaRPr>
          </a:p>
          <a:p>
            <a:pPr>
              <a:lnSpc>
                <a:spcPct val="90000"/>
              </a:lnSpc>
              <a:spcAft>
                <a:spcPts val="600"/>
              </a:spcAft>
            </a:pPr>
            <a:r>
              <a:rPr lang="en-US" sz="1600" dirty="0" smtClean="0"/>
              <a:t>Monitoring/reporting </a:t>
            </a:r>
            <a:r>
              <a:rPr lang="en-US" sz="1600" dirty="0"/>
              <a:t>on network performance, corporate and COTS applications and 94 software </a:t>
            </a:r>
            <a:r>
              <a:rPr lang="en-US" sz="1600" dirty="0" smtClean="0"/>
              <a:t>services </a:t>
            </a:r>
          </a:p>
          <a:p>
            <a:pPr lvl="1">
              <a:lnSpc>
                <a:spcPct val="90000"/>
              </a:lnSpc>
              <a:spcAft>
                <a:spcPts val="600"/>
              </a:spcAft>
            </a:pPr>
            <a:r>
              <a:rPr lang="en-US" sz="1400" dirty="0"/>
              <a:t>110,000+ user network over 450 plus sites with over 550 data collection points</a:t>
            </a:r>
          </a:p>
          <a:p>
            <a:r>
              <a:rPr lang="en-US" sz="1600" dirty="0"/>
              <a:t>All processing needs to be completed within the allocated data load windows</a:t>
            </a:r>
            <a:endParaRPr lang="en-AU" sz="1600" dirty="0" smtClean="0"/>
          </a:p>
          <a:p>
            <a:pPr lvl="1"/>
            <a:r>
              <a:rPr lang="en-AU" sz="1400" dirty="0"/>
              <a:t>Software </a:t>
            </a:r>
            <a:r>
              <a:rPr lang="en-AU" sz="1400" dirty="0" smtClean="0"/>
              <a:t>services: 5 minute window for data </a:t>
            </a:r>
            <a:r>
              <a:rPr lang="en-AU" sz="1400" dirty="0"/>
              <a:t>feeds from </a:t>
            </a:r>
            <a:r>
              <a:rPr lang="en-AU" sz="1400" dirty="0" smtClean="0"/>
              <a:t>200+ devices in 15 SQL instances</a:t>
            </a:r>
            <a:r>
              <a:rPr lang="en-AU" sz="1400" dirty="0"/>
              <a:t>            </a:t>
            </a:r>
            <a:endParaRPr lang="en-US" sz="1400" dirty="0"/>
          </a:p>
          <a:p>
            <a:pPr lvl="1"/>
            <a:r>
              <a:rPr lang="en-AU" sz="1400" dirty="0" smtClean="0"/>
              <a:t>BI: 15 </a:t>
            </a:r>
            <a:r>
              <a:rPr lang="en-AU" sz="1400" dirty="0"/>
              <a:t>minute data loads.</a:t>
            </a:r>
            <a:endParaRPr lang="en-US" sz="1400" dirty="0"/>
          </a:p>
          <a:p>
            <a:pPr lvl="1"/>
            <a:r>
              <a:rPr lang="en-AU" sz="1400" dirty="0" smtClean="0"/>
              <a:t>Network </a:t>
            </a:r>
            <a:r>
              <a:rPr lang="en-AU" sz="1400" dirty="0"/>
              <a:t>performance and system </a:t>
            </a:r>
            <a:r>
              <a:rPr lang="en-AU" sz="1400" dirty="0" smtClean="0"/>
              <a:t>analysis: data </a:t>
            </a:r>
            <a:r>
              <a:rPr lang="en-AU" sz="1400" dirty="0"/>
              <a:t>is loaded every 6 and 24 </a:t>
            </a:r>
            <a:r>
              <a:rPr lang="en-AU" sz="1400" dirty="0" smtClean="0"/>
              <a:t>hours</a:t>
            </a:r>
            <a:endParaRPr lang="en-US" sz="1400" dirty="0" smtClean="0"/>
          </a:p>
          <a:p>
            <a:pPr>
              <a:lnSpc>
                <a:spcPct val="90000"/>
              </a:lnSpc>
            </a:pPr>
            <a:r>
              <a:rPr lang="en-US" sz="3200" dirty="0" smtClean="0">
                <a:gradFill>
                  <a:gsLst>
                    <a:gs pos="2920">
                      <a:schemeClr val="tx2"/>
                    </a:gs>
                    <a:gs pos="39000">
                      <a:schemeClr val="tx2"/>
                    </a:gs>
                  </a:gsLst>
                  <a:lin ang="5400000" scaled="0"/>
                </a:gradFill>
                <a:latin typeface="+mj-lt"/>
              </a:rPr>
              <a:t>Problems</a:t>
            </a:r>
            <a:endParaRPr lang="en-US" sz="3600" dirty="0" smtClean="0">
              <a:gradFill>
                <a:gsLst>
                  <a:gs pos="2920">
                    <a:schemeClr val="tx2"/>
                  </a:gs>
                  <a:gs pos="39000">
                    <a:schemeClr val="tx2"/>
                  </a:gs>
                </a:gsLst>
                <a:lin ang="5400000" scaled="0"/>
              </a:gradFill>
              <a:latin typeface="+mj-lt"/>
            </a:endParaRPr>
          </a:p>
          <a:p>
            <a:pPr marL="457200" indent="-457200" fontAlgn="ctr"/>
            <a:r>
              <a:rPr lang="en-US" sz="1400" dirty="0" smtClean="0"/>
              <a:t>Need for better server and storage consolidation</a:t>
            </a:r>
          </a:p>
          <a:p>
            <a:pPr marL="457200" indent="-457200" fontAlgn="ctr"/>
            <a:r>
              <a:rPr lang="en-US" sz="1400" dirty="0" smtClean="0"/>
              <a:t>Increased performance</a:t>
            </a:r>
            <a:endParaRPr lang="en-US" sz="1400" dirty="0"/>
          </a:p>
          <a:p>
            <a:pPr marL="457200" indent="-457200" fontAlgn="ctr"/>
            <a:r>
              <a:rPr lang="en-US" sz="1400" dirty="0" smtClean="0"/>
              <a:t>Desire to </a:t>
            </a:r>
            <a:r>
              <a:rPr lang="en-US" sz="1400" dirty="0"/>
              <a:t>remove </a:t>
            </a:r>
            <a:r>
              <a:rPr lang="en-US" sz="1400" dirty="0" smtClean="0"/>
              <a:t>server layer between </a:t>
            </a:r>
            <a:r>
              <a:rPr lang="en-US" sz="1400" dirty="0"/>
              <a:t>Hyper-V </a:t>
            </a:r>
            <a:r>
              <a:rPr lang="en-US" sz="1400" dirty="0" smtClean="0"/>
              <a:t>compute cluster and </a:t>
            </a:r>
            <a:r>
              <a:rPr lang="en-US" sz="1400" dirty="0"/>
              <a:t>block </a:t>
            </a:r>
            <a:r>
              <a:rPr lang="en-US" sz="1400" dirty="0" smtClean="0"/>
              <a:t>storage (using SMB3 shared folders)</a:t>
            </a:r>
            <a:endParaRPr lang="en-US" sz="1400" dirty="0"/>
          </a:p>
          <a:p>
            <a:pPr>
              <a:lnSpc>
                <a:spcPct val="90000"/>
              </a:lnSpc>
              <a:spcAft>
                <a:spcPts val="600"/>
              </a:spcAft>
            </a:pPr>
            <a:endParaRPr lang="en-US" sz="2000" dirty="0">
              <a:gradFill>
                <a:gsLst>
                  <a:gs pos="1250">
                    <a:schemeClr val="tx1"/>
                  </a:gs>
                  <a:gs pos="100000">
                    <a:schemeClr val="tx1"/>
                  </a:gs>
                </a:gsLst>
                <a:lin ang="5400000" scaled="0"/>
              </a:gradFill>
            </a:endParaRPr>
          </a:p>
        </p:txBody>
      </p:sp>
      <p:pic>
        <p:nvPicPr>
          <p:cNvPr id="6" name="Picture 7" descr="\\MAGNUM\Projects\Microsoft\Cloud Power FY12\Design\ICONS_PNG\Gears.png"/>
          <p:cNvPicPr>
            <a:picLocks noChangeAspect="1" noChangeArrowheads="1"/>
          </p:cNvPicPr>
          <p:nvPr/>
        </p:nvPicPr>
        <p:blipFill>
          <a:blip r:embed="rId3" cstate="screen">
            <a:lum bright="100000"/>
            <a:extLst>
              <a:ext uri="{28A0092B-C50C-407E-A947-70E740481C1C}">
                <a14:useLocalDpi xmlns:a14="http://schemas.microsoft.com/office/drawing/2010/main" val="0"/>
              </a:ext>
            </a:extLst>
          </a:blip>
          <a:srcRect/>
          <a:stretch>
            <a:fillRect/>
          </a:stretch>
        </p:blipFill>
        <p:spPr bwMode="auto">
          <a:xfrm>
            <a:off x="133369" y="3450933"/>
            <a:ext cx="1527303" cy="1527303"/>
          </a:xfrm>
          <a:prstGeom prst="rect">
            <a:avLst/>
          </a:prstGeom>
          <a:noFill/>
        </p:spPr>
      </p:pic>
      <p:sp>
        <p:nvSpPr>
          <p:cNvPr id="7" name="TextBox 6"/>
          <p:cNvSpPr txBox="1"/>
          <p:nvPr/>
        </p:nvSpPr>
        <p:spPr>
          <a:xfrm>
            <a:off x="1411818" y="1293683"/>
            <a:ext cx="5512247" cy="2508379"/>
          </a:xfrm>
          <a:prstGeom prst="rect">
            <a:avLst/>
          </a:prstGeom>
          <a:noFill/>
        </p:spPr>
        <p:txBody>
          <a:bodyPr wrap="square" lIns="182880" tIns="146304" rIns="182880" bIns="146304" rtlCol="0">
            <a:spAutoFit/>
          </a:bodyPr>
          <a:lstStyle/>
          <a:p>
            <a:pPr>
              <a:lnSpc>
                <a:spcPct val="90000"/>
              </a:lnSpc>
            </a:pPr>
            <a:r>
              <a:rPr lang="en-US" sz="3200" dirty="0" smtClean="0">
                <a:gradFill>
                  <a:gsLst>
                    <a:gs pos="2920">
                      <a:schemeClr val="tx2"/>
                    </a:gs>
                    <a:gs pos="39000">
                      <a:schemeClr val="tx2"/>
                    </a:gs>
                  </a:gsLst>
                  <a:lin ang="5400000" scaled="0"/>
                </a:gradFill>
                <a:latin typeface="+mj-lt"/>
              </a:rPr>
              <a:t>Customer</a:t>
            </a:r>
            <a:endParaRPr lang="en-US" sz="3600" dirty="0" smtClean="0">
              <a:gradFill>
                <a:gsLst>
                  <a:gs pos="2920">
                    <a:schemeClr val="tx2"/>
                  </a:gs>
                  <a:gs pos="39000">
                    <a:schemeClr val="tx2"/>
                  </a:gs>
                </a:gsLst>
                <a:lin ang="5400000" scaled="0"/>
              </a:gradFill>
              <a:latin typeface="+mj-lt"/>
            </a:endParaRPr>
          </a:p>
          <a:p>
            <a:pPr fontAlgn="ctr"/>
            <a:r>
              <a:rPr lang="en-US" sz="2000" dirty="0"/>
              <a:t>Australia </a:t>
            </a:r>
            <a:r>
              <a:rPr lang="en-US" sz="2000" dirty="0" smtClean="0"/>
              <a:t>Department of Defense</a:t>
            </a:r>
          </a:p>
          <a:p>
            <a:pPr lvl="1" fontAlgn="ctr">
              <a:spcBef>
                <a:spcPts val="600"/>
              </a:spcBef>
            </a:pPr>
            <a:r>
              <a:rPr lang="en-US" sz="1600" dirty="0" smtClean="0"/>
              <a:t>Canberra</a:t>
            </a:r>
            <a:r>
              <a:rPr lang="en-US" sz="1600" dirty="0"/>
              <a:t>, </a:t>
            </a:r>
            <a:r>
              <a:rPr lang="en-US" sz="1600" dirty="0" smtClean="0"/>
              <a:t>Australia</a:t>
            </a:r>
          </a:p>
          <a:p>
            <a:pPr lvl="1" fontAlgn="ctr">
              <a:spcBef>
                <a:spcPts val="600"/>
              </a:spcBef>
            </a:pPr>
            <a:r>
              <a:rPr lang="en-US" sz="1600" dirty="0" smtClean="0"/>
              <a:t>Base</a:t>
            </a:r>
            <a:r>
              <a:rPr lang="en-US" sz="1600" dirty="0"/>
              <a:t>: HMAS </a:t>
            </a:r>
            <a:r>
              <a:rPr lang="en-US" sz="1600" dirty="0" smtClean="0"/>
              <a:t>Harman </a:t>
            </a:r>
            <a:r>
              <a:rPr lang="en-US" sz="1600" dirty="0"/>
              <a:t>- Royal Australian Navy communication and logistics </a:t>
            </a:r>
            <a:r>
              <a:rPr lang="en-US" sz="1600" dirty="0" smtClean="0"/>
              <a:t>facility</a:t>
            </a:r>
          </a:p>
          <a:p>
            <a:pPr marL="448029" indent="-449263" fontAlgn="ctr">
              <a:spcBef>
                <a:spcPts val="600"/>
              </a:spcBef>
            </a:pPr>
            <a:r>
              <a:rPr lang="en-US" sz="1600" dirty="0"/>
              <a:t>	</a:t>
            </a:r>
            <a:r>
              <a:rPr lang="en-US" sz="1600" dirty="0" smtClean="0"/>
              <a:t>Activities include communications, network operations, and information systems </a:t>
            </a:r>
            <a:endParaRPr lang="en-US" sz="16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742" y="1050702"/>
            <a:ext cx="3581400" cy="2497708"/>
          </a:xfrm>
          <a:prstGeom prst="rect">
            <a:avLst/>
          </a:prstGeom>
          <a:scene3d>
            <a:camera prst="orthographicFront"/>
            <a:lightRig rig="threePt" dir="t"/>
          </a:scene3d>
          <a:sp3d>
            <a:bevelT/>
          </a:sp3d>
        </p:spPr>
      </p:pic>
    </p:spTree>
    <p:extLst>
      <p:ext uri="{BB962C8B-B14F-4D97-AF65-F5344CB8AC3E}">
        <p14:creationId xmlns:p14="http://schemas.microsoft.com/office/powerpoint/2010/main" val="22579436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80837" y="0"/>
            <a:ext cx="655638" cy="69945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pitchFamily="34" charset="0"/>
              </a:rPr>
              <a:t>Australia DOD (Violin Memory)</a:t>
            </a:r>
            <a:endParaRPr lang="en-US" sz="36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TextBox 4"/>
          <p:cNvSpPr txBox="1"/>
          <p:nvPr/>
        </p:nvSpPr>
        <p:spPr>
          <a:xfrm>
            <a:off x="1327620" y="296862"/>
            <a:ext cx="8624417" cy="6047809"/>
          </a:xfrm>
          <a:prstGeom prst="rect">
            <a:avLst/>
          </a:prstGeom>
          <a:noFill/>
        </p:spPr>
        <p:txBody>
          <a:bodyPr wrap="square" lIns="182880" tIns="146304" rIns="182880" bIns="146304" rtlCol="0">
            <a:spAutoFit/>
          </a:bodyPr>
          <a:lstStyle/>
          <a:p>
            <a:pPr>
              <a:lnSpc>
                <a:spcPct val="90000"/>
              </a:lnSpc>
              <a:spcAft>
                <a:spcPts val="600"/>
              </a:spcAft>
            </a:pPr>
            <a:r>
              <a:rPr lang="en-US" sz="4400" dirty="0" smtClean="0">
                <a:gradFill>
                  <a:gsLst>
                    <a:gs pos="2920">
                      <a:schemeClr val="tx2"/>
                    </a:gs>
                    <a:gs pos="39000">
                      <a:schemeClr val="tx2"/>
                    </a:gs>
                  </a:gsLst>
                  <a:lin ang="5400000" scaled="0"/>
                </a:gradFill>
                <a:latin typeface="+mj-lt"/>
              </a:rPr>
              <a:t>Evaluation configuration</a:t>
            </a:r>
          </a:p>
          <a:p>
            <a:r>
              <a:rPr lang="en-US" sz="2000" dirty="0" smtClean="0">
                <a:solidFill>
                  <a:schemeClr val="tx2"/>
                </a:solidFill>
              </a:rPr>
              <a:t>Compute servers</a:t>
            </a:r>
          </a:p>
          <a:p>
            <a:pPr marL="398463" indent="-398463"/>
            <a:r>
              <a:rPr lang="en-US" sz="1400" dirty="0" smtClean="0"/>
              <a:t>HP ProLiant </a:t>
            </a:r>
            <a:r>
              <a:rPr lang="en-US" sz="1400" dirty="0"/>
              <a:t>DL580 </a:t>
            </a:r>
            <a:r>
              <a:rPr lang="en-US" sz="1400" dirty="0" smtClean="0"/>
              <a:t>Gen8</a:t>
            </a:r>
          </a:p>
          <a:p>
            <a:pPr marL="864834" lvl="1" indent="-398463"/>
            <a:r>
              <a:rPr lang="en-US" sz="1400" dirty="0" smtClean="0"/>
              <a:t>15Core </a:t>
            </a:r>
            <a:r>
              <a:rPr lang="en-US" sz="1400" dirty="0"/>
              <a:t>X4 socket, 120LP 256GB RAM, 4 </a:t>
            </a:r>
            <a:r>
              <a:rPr lang="en-US" sz="1400" dirty="0" err="1"/>
              <a:t>Mellanox</a:t>
            </a:r>
            <a:r>
              <a:rPr lang="en-US" sz="1400" dirty="0"/>
              <a:t> ConnectX-3 </a:t>
            </a:r>
            <a:r>
              <a:rPr lang="en-US" sz="1400" dirty="0" err="1"/>
              <a:t>IPoIB</a:t>
            </a:r>
            <a:r>
              <a:rPr lang="en-US" sz="1400" dirty="0"/>
              <a:t> Adapter</a:t>
            </a:r>
          </a:p>
          <a:p>
            <a:pPr marL="398463" indent="-398463"/>
            <a:r>
              <a:rPr lang="en-US" sz="1400" dirty="0" smtClean="0"/>
              <a:t>IBM </a:t>
            </a:r>
            <a:r>
              <a:rPr lang="en-US" sz="1400" dirty="0"/>
              <a:t>System x3550 M4 </a:t>
            </a:r>
            <a:r>
              <a:rPr lang="en-US" sz="1400" dirty="0" smtClean="0"/>
              <a:t>Server</a:t>
            </a:r>
          </a:p>
          <a:p>
            <a:pPr marL="864834" lvl="1" indent="-398463"/>
            <a:r>
              <a:rPr lang="en-US" sz="1400" dirty="0" smtClean="0"/>
              <a:t>24LP </a:t>
            </a:r>
            <a:r>
              <a:rPr lang="en-US" sz="1400" dirty="0"/>
              <a:t>64GB RAM, 4 </a:t>
            </a:r>
            <a:r>
              <a:rPr lang="en-US" sz="1400" dirty="0" err="1"/>
              <a:t>Mellanox</a:t>
            </a:r>
            <a:r>
              <a:rPr lang="en-US" sz="1400" dirty="0"/>
              <a:t> ConnectX-3 </a:t>
            </a:r>
            <a:r>
              <a:rPr lang="en-US" sz="1400" dirty="0" err="1"/>
              <a:t>IPoIB</a:t>
            </a:r>
            <a:r>
              <a:rPr lang="en-US" sz="1400" dirty="0"/>
              <a:t> Adapter</a:t>
            </a:r>
          </a:p>
          <a:p>
            <a:pPr>
              <a:lnSpc>
                <a:spcPct val="90000"/>
              </a:lnSpc>
              <a:spcAft>
                <a:spcPts val="600"/>
              </a:spcAft>
            </a:pPr>
            <a:endParaRPr lang="en-US" sz="400" dirty="0" smtClean="0">
              <a:gradFill>
                <a:gsLst>
                  <a:gs pos="1250">
                    <a:schemeClr val="tx1"/>
                  </a:gs>
                  <a:gs pos="100000">
                    <a:schemeClr val="tx1"/>
                  </a:gs>
                </a:gsLst>
                <a:lin ang="5400000" scaled="0"/>
              </a:gradFill>
            </a:endParaRPr>
          </a:p>
          <a:p>
            <a:pPr>
              <a:lnSpc>
                <a:spcPct val="90000"/>
              </a:lnSpc>
              <a:spcAft>
                <a:spcPts val="600"/>
              </a:spcAft>
            </a:pPr>
            <a:endParaRPr lang="en-US" sz="1600" dirty="0" smtClean="0">
              <a:solidFill>
                <a:schemeClr val="tx2"/>
              </a:solidFill>
            </a:endParaRPr>
          </a:p>
          <a:p>
            <a:pPr>
              <a:lnSpc>
                <a:spcPct val="90000"/>
              </a:lnSpc>
              <a:spcAft>
                <a:spcPts val="600"/>
              </a:spcAft>
            </a:pPr>
            <a:r>
              <a:rPr lang="en-US" sz="2000" dirty="0" smtClean="0">
                <a:solidFill>
                  <a:schemeClr val="tx2"/>
                </a:solidFill>
              </a:rPr>
              <a:t>Storage</a:t>
            </a:r>
            <a:endParaRPr lang="en-US" sz="1600" dirty="0" smtClean="0">
              <a:solidFill>
                <a:schemeClr val="tx2"/>
              </a:solidFill>
            </a:endParaRPr>
          </a:p>
          <a:p>
            <a:pPr marL="398463" indent="-398463">
              <a:lnSpc>
                <a:spcPct val="90000"/>
              </a:lnSpc>
              <a:spcAft>
                <a:spcPts val="600"/>
              </a:spcAft>
            </a:pPr>
            <a:r>
              <a:rPr lang="en-US" sz="1400" dirty="0"/>
              <a:t>Violin </a:t>
            </a:r>
            <a:r>
              <a:rPr lang="en-US" sz="1400" dirty="0" smtClean="0"/>
              <a:t>Windows Flash Array V-6264</a:t>
            </a:r>
          </a:p>
          <a:p>
            <a:pPr marL="864834" lvl="1" indent="-398463">
              <a:lnSpc>
                <a:spcPct val="90000"/>
              </a:lnSpc>
              <a:spcAft>
                <a:spcPts val="600"/>
              </a:spcAft>
            </a:pPr>
            <a:r>
              <a:rPr lang="en-US" sz="1400" dirty="0" smtClean="0"/>
              <a:t>2x </a:t>
            </a:r>
            <a:r>
              <a:rPr lang="en-US" sz="1400" dirty="0"/>
              <a:t>8-core </a:t>
            </a:r>
            <a:r>
              <a:rPr lang="en-US" sz="1400" dirty="0" err="1"/>
              <a:t>Sandybridge</a:t>
            </a:r>
            <a:r>
              <a:rPr lang="en-US" sz="1400" dirty="0"/>
              <a:t> CPU, 24GB DRAM per Memory </a:t>
            </a:r>
            <a:r>
              <a:rPr lang="en-US" sz="1400" dirty="0" smtClean="0"/>
              <a:t>Gateway, 44TB useable flash capacity, Windows </a:t>
            </a:r>
            <a:r>
              <a:rPr lang="en-US" sz="1400" dirty="0"/>
              <a:t>Server 2012 </a:t>
            </a:r>
            <a:r>
              <a:rPr lang="en-US" sz="1400" dirty="0" smtClean="0"/>
              <a:t>R2</a:t>
            </a:r>
          </a:p>
          <a:p>
            <a:pPr marL="398463" indent="-398463">
              <a:lnSpc>
                <a:spcPct val="90000"/>
              </a:lnSpc>
              <a:spcAft>
                <a:spcPts val="600"/>
              </a:spcAft>
            </a:pPr>
            <a:endParaRPr lang="en-US" sz="1600" dirty="0" smtClean="0">
              <a:solidFill>
                <a:schemeClr val="tx2"/>
              </a:solidFill>
            </a:endParaRPr>
          </a:p>
          <a:p>
            <a:pPr marL="398463" indent="-398463">
              <a:lnSpc>
                <a:spcPct val="90000"/>
              </a:lnSpc>
              <a:spcAft>
                <a:spcPts val="600"/>
              </a:spcAft>
            </a:pPr>
            <a:r>
              <a:rPr lang="en-US" sz="2000" dirty="0" smtClean="0">
                <a:solidFill>
                  <a:schemeClr val="tx2"/>
                </a:solidFill>
              </a:rPr>
              <a:t>Configuration</a:t>
            </a:r>
            <a:endParaRPr lang="en-US" sz="1600" dirty="0">
              <a:solidFill>
                <a:schemeClr val="tx2"/>
              </a:solidFill>
            </a:endParaRPr>
          </a:p>
          <a:p>
            <a:r>
              <a:rPr lang="en-US" sz="1400" dirty="0" smtClean="0"/>
              <a:t>LUN0	Quorum </a:t>
            </a:r>
            <a:r>
              <a:rPr lang="en-US" sz="1400" dirty="0"/>
              <a:t>disk</a:t>
            </a:r>
          </a:p>
          <a:p>
            <a:r>
              <a:rPr lang="en-US" sz="1400" dirty="0" smtClean="0"/>
              <a:t>LUN1	Scale </a:t>
            </a:r>
            <a:r>
              <a:rPr lang="en-US" sz="1400" dirty="0"/>
              <a:t>Out File Server </a:t>
            </a:r>
            <a:r>
              <a:rPr lang="en-US" sz="1400" dirty="0" smtClean="0"/>
              <a:t>(SOFS) 1</a:t>
            </a:r>
            <a:endParaRPr lang="en-US" sz="1400" dirty="0"/>
          </a:p>
          <a:p>
            <a:r>
              <a:rPr lang="en-US" sz="1400" dirty="0" smtClean="0"/>
              <a:t>LUN2	Scale </a:t>
            </a:r>
            <a:r>
              <a:rPr lang="en-US" sz="1400" dirty="0"/>
              <a:t>Out File </a:t>
            </a:r>
            <a:r>
              <a:rPr lang="en-US" sz="1400" dirty="0" smtClean="0"/>
              <a:t>Server (SOFS) 2</a:t>
            </a:r>
          </a:p>
          <a:p>
            <a:pPr marL="457200" indent="-457200"/>
            <a:endParaRPr lang="en-US" sz="1400" dirty="0" smtClean="0"/>
          </a:p>
          <a:p>
            <a:pPr marL="457200" indent="-457200"/>
            <a:r>
              <a:rPr lang="en-US" sz="1400" dirty="0" smtClean="0"/>
              <a:t>IBM server mapped </a:t>
            </a:r>
            <a:r>
              <a:rPr lang="en-US" sz="1400" dirty="0"/>
              <a:t>to </a:t>
            </a:r>
            <a:r>
              <a:rPr lang="en-US" sz="1400" dirty="0" smtClean="0"/>
              <a:t>SOFS 1 with </a:t>
            </a:r>
            <a:r>
              <a:rPr lang="en-US" sz="1400" dirty="0"/>
              <a:t>12 test files, </a:t>
            </a:r>
            <a:r>
              <a:rPr lang="en-US" sz="1400" dirty="0" smtClean="0"/>
              <a:t>1 file </a:t>
            </a:r>
            <a:r>
              <a:rPr lang="en-US" sz="1400" dirty="0"/>
              <a:t>per </a:t>
            </a:r>
            <a:r>
              <a:rPr lang="en-US" sz="1400" dirty="0" smtClean="0"/>
              <a:t>thread</a:t>
            </a:r>
          </a:p>
          <a:p>
            <a:pPr marL="923571" lvl="2" indent="-457200"/>
            <a:r>
              <a:rPr lang="en-US" sz="1400" dirty="0" err="1" smtClean="0"/>
              <a:t>sqlio</a:t>
            </a:r>
            <a:r>
              <a:rPr lang="en-US" sz="1400" dirty="0" smtClean="0"/>
              <a:t> running 4k block, </a:t>
            </a:r>
            <a:r>
              <a:rPr lang="en-US" sz="1400" dirty="0"/>
              <a:t>12 Threads, 24 queue depth, 250 seconds, 10 second warm up </a:t>
            </a:r>
            <a:endParaRPr lang="en-US" sz="1400" dirty="0" smtClean="0"/>
          </a:p>
          <a:p>
            <a:pPr marL="457200" indent="-457200"/>
            <a:r>
              <a:rPr lang="en-US" sz="1400" dirty="0"/>
              <a:t>HP </a:t>
            </a:r>
            <a:r>
              <a:rPr lang="en-US" sz="1400" dirty="0" smtClean="0"/>
              <a:t>server mapped </a:t>
            </a:r>
            <a:r>
              <a:rPr lang="en-US" sz="1400" dirty="0"/>
              <a:t>to </a:t>
            </a:r>
            <a:r>
              <a:rPr lang="en-US" sz="1400" dirty="0" smtClean="0"/>
              <a:t>SOFS 2 </a:t>
            </a:r>
            <a:r>
              <a:rPr lang="en-US" sz="1400" dirty="0"/>
              <a:t>with 15 test </a:t>
            </a:r>
            <a:r>
              <a:rPr lang="en-US" sz="1400" dirty="0" smtClean="0"/>
              <a:t>files, affinity </a:t>
            </a:r>
            <a:r>
              <a:rPr lang="en-US" sz="1400" dirty="0"/>
              <a:t>set to processors 0-15 on NUMA NODE </a:t>
            </a:r>
            <a:r>
              <a:rPr lang="en-US" sz="1400" dirty="0" smtClean="0"/>
              <a:t>0</a:t>
            </a:r>
          </a:p>
          <a:p>
            <a:pPr marL="923571" lvl="1" indent="-457200"/>
            <a:r>
              <a:rPr lang="en-US" sz="1400" dirty="0" err="1"/>
              <a:t>s</a:t>
            </a:r>
            <a:r>
              <a:rPr lang="en-US" sz="1400" dirty="0" err="1" smtClean="0"/>
              <a:t>qlio</a:t>
            </a:r>
            <a:r>
              <a:rPr lang="en-US" sz="1400" dirty="0" smtClean="0"/>
              <a:t> running </a:t>
            </a:r>
            <a:r>
              <a:rPr lang="en-US" sz="1400" dirty="0"/>
              <a:t>4k block,15 threads, 64 Queue depth, 250 second test time, 10 second warm up</a:t>
            </a:r>
            <a:endParaRPr lang="en-US" sz="1400" dirty="0" smtClean="0"/>
          </a:p>
        </p:txBody>
      </p:sp>
      <p:pic>
        <p:nvPicPr>
          <p:cNvPr id="13" name="Picture 12" descr="C:\Users\mitchellg\Desktop\Simple_Licensing.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159807" y="278409"/>
            <a:ext cx="1307620" cy="1307620"/>
          </a:xfrm>
          <a:prstGeom prst="rect">
            <a:avLst/>
          </a:prstGeom>
          <a:noFill/>
        </p:spPr>
      </p:pic>
    </p:spTree>
    <p:extLst>
      <p:ext uri="{BB962C8B-B14F-4D97-AF65-F5344CB8AC3E}">
        <p14:creationId xmlns:p14="http://schemas.microsoft.com/office/powerpoint/2010/main" val="201598384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80837" y="0"/>
            <a:ext cx="655638" cy="699452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600" dirty="0">
                <a:gradFill>
                  <a:gsLst>
                    <a:gs pos="0">
                      <a:srgbClr val="FFFFFF"/>
                    </a:gs>
                    <a:gs pos="100000">
                      <a:srgbClr val="FFFFFF"/>
                    </a:gs>
                  </a:gsLst>
                  <a:lin ang="5400000" scaled="0"/>
                </a:gradFill>
                <a:latin typeface="+mj-lt"/>
                <a:ea typeface="Segoe UI" pitchFamily="34" charset="0"/>
                <a:cs typeface="Segoe UI" pitchFamily="34" charset="0"/>
              </a:rPr>
              <a:t>Australia DOD (Violin Memory)</a:t>
            </a:r>
            <a:endParaRPr lang="en-US" sz="3600" dirty="0" smtClean="0">
              <a:gradFill>
                <a:gsLst>
                  <a:gs pos="0">
                    <a:srgbClr val="FFFFFF"/>
                  </a:gs>
                  <a:gs pos="100000">
                    <a:srgbClr val="FFFFFF"/>
                  </a:gs>
                </a:gsLst>
                <a:lin ang="5400000" scaled="0"/>
              </a:gradFill>
              <a:latin typeface="+mj-lt"/>
              <a:ea typeface="Segoe UI" pitchFamily="34" charset="0"/>
              <a:cs typeface="Segoe UI" pitchFamily="34" charset="0"/>
            </a:endParaRPr>
          </a:p>
        </p:txBody>
      </p:sp>
      <p:sp>
        <p:nvSpPr>
          <p:cNvPr id="5" name="TextBox 4"/>
          <p:cNvSpPr txBox="1"/>
          <p:nvPr/>
        </p:nvSpPr>
        <p:spPr>
          <a:xfrm>
            <a:off x="6230308" y="453185"/>
            <a:ext cx="5142356" cy="4431213"/>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20">
                      <a:schemeClr val="tx2"/>
                    </a:gs>
                    <a:gs pos="39000">
                      <a:schemeClr val="tx2"/>
                    </a:gs>
                  </a:gsLst>
                  <a:lin ang="5400000" scaled="0"/>
                </a:gradFill>
                <a:latin typeface="+mj-lt"/>
              </a:rPr>
              <a:t>Conclusions &amp; next steps</a:t>
            </a:r>
          </a:p>
          <a:p>
            <a:endParaRPr lang="en-US" sz="1400" dirty="0" smtClean="0"/>
          </a:p>
          <a:p>
            <a:r>
              <a:rPr lang="en-US" sz="1600" dirty="0" smtClean="0"/>
              <a:t>Met or exceeded all </a:t>
            </a:r>
            <a:r>
              <a:rPr lang="en-US" sz="1600" dirty="0"/>
              <a:t>performance requirements</a:t>
            </a:r>
          </a:p>
          <a:p>
            <a:pPr>
              <a:lnSpc>
                <a:spcPct val="90000"/>
              </a:lnSpc>
              <a:spcAft>
                <a:spcPts val="600"/>
              </a:spcAft>
            </a:pPr>
            <a:endParaRPr lang="en-US" sz="500" dirty="0" smtClean="0">
              <a:gradFill>
                <a:gsLst>
                  <a:gs pos="1250">
                    <a:schemeClr val="tx1"/>
                  </a:gs>
                  <a:gs pos="100000">
                    <a:schemeClr val="tx1"/>
                  </a:gs>
                </a:gsLst>
                <a:lin ang="5400000" scaled="0"/>
              </a:gradFill>
            </a:endParaRPr>
          </a:p>
          <a:p>
            <a:pPr>
              <a:lnSpc>
                <a:spcPct val="90000"/>
              </a:lnSpc>
              <a:spcAft>
                <a:spcPts val="600"/>
              </a:spcAft>
            </a:pPr>
            <a:endParaRPr lang="en-US" sz="1050" dirty="0" smtClean="0">
              <a:solidFill>
                <a:schemeClr val="tx2"/>
              </a:solidFill>
            </a:endParaRPr>
          </a:p>
          <a:p>
            <a:pPr>
              <a:lnSpc>
                <a:spcPct val="90000"/>
              </a:lnSpc>
              <a:spcAft>
                <a:spcPts val="600"/>
              </a:spcAft>
            </a:pPr>
            <a:r>
              <a:rPr lang="en-US" i="1" dirty="0" smtClean="0">
                <a:solidFill>
                  <a:schemeClr val="accent2"/>
                </a:solidFill>
              </a:rPr>
              <a:t>“This </a:t>
            </a:r>
            <a:r>
              <a:rPr lang="en-US" i="1" dirty="0">
                <a:solidFill>
                  <a:schemeClr val="accent2"/>
                </a:solidFill>
              </a:rPr>
              <a:t>consolidated the storage requirements under one clustered storage array with all the benefits </a:t>
            </a:r>
            <a:r>
              <a:rPr lang="en-US" i="1" dirty="0" smtClean="0">
                <a:solidFill>
                  <a:schemeClr val="accent2"/>
                </a:solidFill>
              </a:rPr>
              <a:t>[Windows Storage Server 2012 R2] has </a:t>
            </a:r>
            <a:r>
              <a:rPr lang="en-US" i="1" dirty="0">
                <a:solidFill>
                  <a:schemeClr val="accent2"/>
                </a:solidFill>
              </a:rPr>
              <a:t>to offer (SOFS, File server, </a:t>
            </a:r>
            <a:r>
              <a:rPr lang="en-US" i="1" dirty="0" err="1">
                <a:solidFill>
                  <a:schemeClr val="accent2"/>
                </a:solidFill>
              </a:rPr>
              <a:t>vhdx</a:t>
            </a:r>
            <a:r>
              <a:rPr lang="en-US" i="1" dirty="0">
                <a:solidFill>
                  <a:schemeClr val="accent2"/>
                </a:solidFill>
              </a:rPr>
              <a:t> Deduplication </a:t>
            </a:r>
            <a:r>
              <a:rPr lang="en-US" i="1" dirty="0" err="1">
                <a:solidFill>
                  <a:schemeClr val="accent2"/>
                </a:solidFill>
              </a:rPr>
              <a:t>etc</a:t>
            </a:r>
            <a:r>
              <a:rPr lang="en-US" i="1" dirty="0" smtClean="0">
                <a:solidFill>
                  <a:schemeClr val="accent2"/>
                </a:solidFill>
              </a:rPr>
              <a:t>).”</a:t>
            </a:r>
          </a:p>
          <a:p>
            <a:pPr>
              <a:lnSpc>
                <a:spcPct val="90000"/>
              </a:lnSpc>
              <a:spcAft>
                <a:spcPts val="600"/>
              </a:spcAft>
            </a:pPr>
            <a:endParaRPr lang="en-US" sz="1600" dirty="0"/>
          </a:p>
          <a:p>
            <a:pPr>
              <a:lnSpc>
                <a:spcPct val="90000"/>
              </a:lnSpc>
              <a:spcAft>
                <a:spcPts val="600"/>
              </a:spcAft>
            </a:pPr>
            <a:r>
              <a:rPr lang="en-US" sz="1600" i="1" dirty="0" smtClean="0"/>
              <a:t>“Within </a:t>
            </a:r>
            <a:r>
              <a:rPr lang="en-US" sz="1600" i="1" dirty="0"/>
              <a:t>the virtual space </a:t>
            </a:r>
            <a:r>
              <a:rPr lang="en-US" sz="1600" i="1" dirty="0" smtClean="0"/>
              <a:t>utilizing </a:t>
            </a:r>
            <a:r>
              <a:rPr lang="en-US" sz="1600" i="1" dirty="0"/>
              <a:t>SMB3 and RDMA we can now move all the system drives from the virtual server environment to Tier 2 HP storage allowing the WFA storage to be wholly used for the database drives</a:t>
            </a:r>
            <a:r>
              <a:rPr lang="en-US" sz="1600" i="1" dirty="0" smtClean="0"/>
              <a:t>.” </a:t>
            </a:r>
            <a:endParaRPr lang="en-US" sz="1600" i="1" dirty="0"/>
          </a:p>
        </p:txBody>
      </p:sp>
      <p:pic>
        <p:nvPicPr>
          <p:cNvPr id="13" name="Picture 12" descr="C:\Users\mitchellg\Desktop\Simple_Licensing.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159807" y="278409"/>
            <a:ext cx="1307620" cy="1307620"/>
          </a:xfrm>
          <a:prstGeom prst="rect">
            <a:avLst/>
          </a:prstGeom>
          <a:noFill/>
        </p:spPr>
      </p:pic>
      <p:sp>
        <p:nvSpPr>
          <p:cNvPr id="8" name="TextBox 7"/>
          <p:cNvSpPr txBox="1"/>
          <p:nvPr/>
        </p:nvSpPr>
        <p:spPr>
          <a:xfrm>
            <a:off x="1341437" y="453185"/>
            <a:ext cx="4114800" cy="3773341"/>
          </a:xfrm>
          <a:prstGeom prst="rect">
            <a:avLst/>
          </a:prstGeom>
          <a:noFill/>
        </p:spPr>
        <p:txBody>
          <a:bodyPr wrap="square" lIns="182880" tIns="146304" rIns="182880" bIns="146304" rtlCol="0">
            <a:spAutoFit/>
          </a:bodyPr>
          <a:lstStyle/>
          <a:p>
            <a:pPr>
              <a:lnSpc>
                <a:spcPct val="90000"/>
              </a:lnSpc>
              <a:spcAft>
                <a:spcPts val="600"/>
              </a:spcAft>
            </a:pPr>
            <a:r>
              <a:rPr lang="en-US" sz="3600" dirty="0" smtClean="0">
                <a:gradFill>
                  <a:gsLst>
                    <a:gs pos="2920">
                      <a:schemeClr val="tx2"/>
                    </a:gs>
                    <a:gs pos="39000">
                      <a:schemeClr val="tx2"/>
                    </a:gs>
                  </a:gsLst>
                  <a:lin ang="5400000" scaled="0"/>
                </a:gradFill>
                <a:latin typeface="+mj-lt"/>
              </a:rPr>
              <a:t>Evaluation results</a:t>
            </a:r>
          </a:p>
          <a:p>
            <a:pPr>
              <a:lnSpc>
                <a:spcPct val="90000"/>
              </a:lnSpc>
              <a:spcAft>
                <a:spcPts val="600"/>
              </a:spcAft>
            </a:pPr>
            <a:endParaRPr lang="en-US" sz="1400" dirty="0" smtClean="0"/>
          </a:p>
          <a:p>
            <a:pPr>
              <a:lnSpc>
                <a:spcPct val="90000"/>
              </a:lnSpc>
              <a:spcAft>
                <a:spcPts val="600"/>
              </a:spcAft>
            </a:pPr>
            <a:r>
              <a:rPr lang="en-US" sz="1400" dirty="0" smtClean="0"/>
              <a:t>Read IOPS, Hyper-V </a:t>
            </a:r>
            <a:r>
              <a:rPr lang="en-US" sz="1400" dirty="0" err="1" smtClean="0"/>
              <a:t>config</a:t>
            </a:r>
            <a:r>
              <a:rPr lang="en-US" sz="1400" dirty="0" smtClean="0"/>
              <a:t>: 1.09M</a:t>
            </a:r>
          </a:p>
          <a:p>
            <a:pPr>
              <a:lnSpc>
                <a:spcPct val="90000"/>
              </a:lnSpc>
              <a:spcAft>
                <a:spcPts val="600"/>
              </a:spcAft>
            </a:pPr>
            <a:endParaRPr lang="en-US" sz="1400" dirty="0"/>
          </a:p>
          <a:p>
            <a:pPr>
              <a:lnSpc>
                <a:spcPct val="90000"/>
              </a:lnSpc>
              <a:spcAft>
                <a:spcPts val="600"/>
              </a:spcAft>
            </a:pPr>
            <a:endParaRPr lang="en-US" sz="1400" dirty="0" smtClean="0"/>
          </a:p>
          <a:p>
            <a:pPr>
              <a:lnSpc>
                <a:spcPct val="90000"/>
              </a:lnSpc>
              <a:spcAft>
                <a:spcPts val="600"/>
              </a:spcAft>
            </a:pPr>
            <a:endParaRPr lang="en-US" sz="1400" dirty="0"/>
          </a:p>
          <a:p>
            <a:pPr>
              <a:lnSpc>
                <a:spcPct val="90000"/>
              </a:lnSpc>
              <a:spcAft>
                <a:spcPts val="600"/>
              </a:spcAft>
            </a:pPr>
            <a:endParaRPr lang="en-US" sz="1400" dirty="0" smtClean="0"/>
          </a:p>
          <a:p>
            <a:pPr>
              <a:lnSpc>
                <a:spcPct val="90000"/>
              </a:lnSpc>
              <a:spcAft>
                <a:spcPts val="600"/>
              </a:spcAft>
            </a:pPr>
            <a:endParaRPr lang="en-US" sz="1400" dirty="0"/>
          </a:p>
          <a:p>
            <a:pPr>
              <a:lnSpc>
                <a:spcPct val="90000"/>
              </a:lnSpc>
              <a:spcAft>
                <a:spcPts val="600"/>
              </a:spcAft>
            </a:pPr>
            <a:endParaRPr lang="en-US" sz="1400" dirty="0" smtClean="0"/>
          </a:p>
          <a:p>
            <a:pPr>
              <a:lnSpc>
                <a:spcPct val="90000"/>
              </a:lnSpc>
              <a:spcAft>
                <a:spcPts val="600"/>
              </a:spcAft>
            </a:pPr>
            <a:endParaRPr lang="en-US" sz="1400" dirty="0"/>
          </a:p>
          <a:p>
            <a:pPr>
              <a:lnSpc>
                <a:spcPct val="90000"/>
              </a:lnSpc>
              <a:spcAft>
                <a:spcPts val="600"/>
              </a:spcAft>
            </a:pPr>
            <a:endParaRPr lang="en-US" sz="1400" dirty="0" smtClean="0"/>
          </a:p>
          <a:p>
            <a:pPr>
              <a:lnSpc>
                <a:spcPct val="90000"/>
              </a:lnSpc>
              <a:spcAft>
                <a:spcPts val="600"/>
              </a:spcAft>
            </a:pPr>
            <a:r>
              <a:rPr lang="en-US" sz="1400" dirty="0" smtClean="0"/>
              <a:t>Write IOPS, Hyper-V </a:t>
            </a:r>
            <a:r>
              <a:rPr lang="en-US" sz="1400" dirty="0" err="1" smtClean="0"/>
              <a:t>config</a:t>
            </a:r>
            <a:r>
              <a:rPr lang="en-US" sz="1400" dirty="0" smtClean="0"/>
              <a:t>: 894K</a:t>
            </a:r>
            <a:endParaRPr lang="en-US" sz="1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067" y="1802852"/>
            <a:ext cx="4276068" cy="17907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771" y="4155167"/>
            <a:ext cx="4241830" cy="2008571"/>
          </a:xfrm>
          <a:prstGeom prst="rect">
            <a:avLst/>
          </a:prstGeom>
        </p:spPr>
      </p:pic>
    </p:spTree>
    <p:extLst>
      <p:ext uri="{BB962C8B-B14F-4D97-AF65-F5344CB8AC3E}">
        <p14:creationId xmlns:p14="http://schemas.microsoft.com/office/powerpoint/2010/main" val="4212163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Case 4: TechEd Hands-On Labs (HOL) storage </a:t>
            </a:r>
            <a:r>
              <a:rPr lang="en-US" dirty="0" smtClean="0"/>
              <a:t/>
            </a:r>
            <a:br>
              <a:rPr lang="en-US" dirty="0" smtClean="0"/>
            </a:br>
            <a:r>
              <a:rPr lang="en-US" sz="4000" i="1" dirty="0" smtClean="0">
                <a:solidFill>
                  <a:schemeClr val="accent2"/>
                </a:solidFill>
              </a:rPr>
              <a:t>10,000+ VMs a day, every day</a:t>
            </a:r>
            <a:endParaRPr lang="en-US" sz="4000" i="1" dirty="0">
              <a:solidFill>
                <a:schemeClr val="accent2"/>
              </a:solidFill>
            </a:endParaRPr>
          </a:p>
        </p:txBody>
      </p:sp>
      <p:sp>
        <p:nvSpPr>
          <p:cNvPr id="3" name="Rectangle 2"/>
          <p:cNvSpPr/>
          <p:nvPr/>
        </p:nvSpPr>
        <p:spPr bwMode="auto">
          <a:xfrm>
            <a:off x="11780837" y="0"/>
            <a:ext cx="655638" cy="69945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mj-lt"/>
                <a:ea typeface="Segoe UI" pitchFamily="34" charset="0"/>
                <a:cs typeface="Segoe UI" pitchFamily="34" charset="0"/>
              </a:rPr>
              <a:t>TechEd HOL – holSystems (</a:t>
            </a:r>
            <a:r>
              <a:rPr lang="en-US" sz="3200" dirty="0" err="1" smtClean="0">
                <a:gradFill>
                  <a:gsLst>
                    <a:gs pos="0">
                      <a:srgbClr val="FFFFFF"/>
                    </a:gs>
                    <a:gs pos="100000">
                      <a:srgbClr val="FFFFFF"/>
                    </a:gs>
                  </a:gsLst>
                  <a:lin ang="5400000" scaled="0"/>
                </a:gradFill>
                <a:latin typeface="+mj-lt"/>
                <a:ea typeface="Segoe UI" pitchFamily="34" charset="0"/>
                <a:cs typeface="Segoe UI" pitchFamily="34" charset="0"/>
              </a:rPr>
              <a:t>DataON</a:t>
            </a:r>
            <a:r>
              <a:rPr lang="en-US" sz="3200"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sp>
        <p:nvSpPr>
          <p:cNvPr id="5" name="TextBox 4"/>
          <p:cNvSpPr txBox="1"/>
          <p:nvPr/>
        </p:nvSpPr>
        <p:spPr>
          <a:xfrm>
            <a:off x="1601791" y="3176386"/>
            <a:ext cx="5756873" cy="3791807"/>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20">
                      <a:schemeClr val="tx2"/>
                    </a:gs>
                    <a:gs pos="39000">
                      <a:schemeClr val="tx2"/>
                    </a:gs>
                  </a:gsLst>
                  <a:lin ang="5400000" scaled="0"/>
                </a:gradFill>
                <a:latin typeface="+mj-lt"/>
              </a:rPr>
              <a:t>Workloads</a:t>
            </a:r>
            <a:endParaRPr lang="en-US" sz="3600" dirty="0" smtClean="0">
              <a:gradFill>
                <a:gsLst>
                  <a:gs pos="2920">
                    <a:schemeClr val="tx2"/>
                  </a:gs>
                  <a:gs pos="39000">
                    <a:schemeClr val="tx2"/>
                  </a:gs>
                </a:gsLst>
                <a:lin ang="5400000" scaled="0"/>
              </a:gradFill>
              <a:latin typeface="+mj-lt"/>
            </a:endParaRPr>
          </a:p>
          <a:p>
            <a:pPr>
              <a:lnSpc>
                <a:spcPct val="90000"/>
              </a:lnSpc>
              <a:spcAft>
                <a:spcPts val="600"/>
              </a:spcAft>
            </a:pPr>
            <a:r>
              <a:rPr lang="en-US" sz="1600" dirty="0" smtClean="0"/>
              <a:t>For TechEd Hands-on Labs, deploy 3K to 4K labs per day</a:t>
            </a:r>
          </a:p>
          <a:p>
            <a:pPr>
              <a:lnSpc>
                <a:spcPct val="90000"/>
              </a:lnSpc>
              <a:spcAft>
                <a:spcPts val="600"/>
              </a:spcAft>
            </a:pPr>
            <a:r>
              <a:rPr lang="en-US" sz="1600" dirty="0" smtClean="0"/>
              <a:t>Requires 12K to 16K VMs</a:t>
            </a:r>
          </a:p>
          <a:p>
            <a:pPr>
              <a:lnSpc>
                <a:spcPct val="90000"/>
              </a:lnSpc>
              <a:spcAft>
                <a:spcPts val="600"/>
              </a:spcAft>
            </a:pPr>
            <a:r>
              <a:rPr lang="en-US" sz="1600" dirty="0" smtClean="0"/>
              <a:t>VMs need to deploy quickly and reliably</a:t>
            </a:r>
          </a:p>
          <a:p>
            <a:pPr lvl="1">
              <a:lnSpc>
                <a:spcPct val="90000"/>
              </a:lnSpc>
              <a:spcAft>
                <a:spcPts val="600"/>
              </a:spcAft>
            </a:pPr>
            <a:r>
              <a:rPr lang="en-US" sz="1600" dirty="0" smtClean="0"/>
              <a:t>Training VMs must deploy on-demand, yet only have a lifetime of about 45 minutes</a:t>
            </a:r>
          </a:p>
          <a:p>
            <a:pPr>
              <a:lnSpc>
                <a:spcPct val="90000"/>
              </a:lnSpc>
              <a:spcAft>
                <a:spcPts val="600"/>
              </a:spcAft>
            </a:pPr>
            <a:r>
              <a:rPr lang="en-US" sz="3200" dirty="0" smtClean="0">
                <a:gradFill>
                  <a:gsLst>
                    <a:gs pos="2920">
                      <a:schemeClr val="tx2"/>
                    </a:gs>
                    <a:gs pos="39000">
                      <a:schemeClr val="tx2"/>
                    </a:gs>
                  </a:gsLst>
                  <a:lin ang="5400000" scaled="0"/>
                </a:gradFill>
                <a:latin typeface="+mj-lt"/>
              </a:rPr>
              <a:t>Problems</a:t>
            </a:r>
          </a:p>
          <a:p>
            <a:pPr>
              <a:lnSpc>
                <a:spcPct val="90000"/>
              </a:lnSpc>
              <a:spcAft>
                <a:spcPts val="600"/>
              </a:spcAft>
            </a:pPr>
            <a:r>
              <a:rPr lang="en-US" sz="1600" dirty="0" smtClean="0"/>
              <a:t>Need less expensive, simpler storage solution</a:t>
            </a:r>
          </a:p>
          <a:p>
            <a:pPr lvl="1">
              <a:lnSpc>
                <a:spcPct val="90000"/>
              </a:lnSpc>
              <a:spcAft>
                <a:spcPts val="600"/>
              </a:spcAft>
            </a:pPr>
            <a:r>
              <a:rPr lang="en-US" sz="1600" dirty="0" smtClean="0"/>
              <a:t>Costs based on power, rack space, and administration</a:t>
            </a:r>
          </a:p>
          <a:p>
            <a:pPr>
              <a:lnSpc>
                <a:spcPct val="90000"/>
              </a:lnSpc>
              <a:spcAft>
                <a:spcPts val="600"/>
              </a:spcAft>
            </a:pPr>
            <a:r>
              <a:rPr lang="en-US" sz="1600" dirty="0" smtClean="0"/>
              <a:t>Need multiple, isolated fault domains to minimize impact of system failures</a:t>
            </a:r>
          </a:p>
        </p:txBody>
      </p:sp>
      <p:pic>
        <p:nvPicPr>
          <p:cNvPr id="8" name="Picture 6" descr="\\MAGNUM\Projects\Microsoft\Cloud Power FY12\Design\ICONS_PNG\Professionals.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357026" y="1675023"/>
            <a:ext cx="1244765" cy="1244765"/>
          </a:xfrm>
          <a:prstGeom prst="rect">
            <a:avLst/>
          </a:prstGeom>
          <a:noFill/>
        </p:spPr>
      </p:pic>
      <p:pic>
        <p:nvPicPr>
          <p:cNvPr id="9" name="Picture 7" descr="\\MAGNUM\Projects\Microsoft\Cloud Power FY12\Design\ICONS_PNG\Gears.png"/>
          <p:cNvPicPr>
            <a:picLocks noChangeAspect="1" noChangeArrowheads="1"/>
          </p:cNvPicPr>
          <p:nvPr/>
        </p:nvPicPr>
        <p:blipFill>
          <a:blip r:embed="rId3" cstate="screen">
            <a:lum bright="100000"/>
            <a:extLst>
              <a:ext uri="{28A0092B-C50C-407E-A947-70E740481C1C}">
                <a14:useLocalDpi xmlns:a14="http://schemas.microsoft.com/office/drawing/2010/main" val="0"/>
              </a:ext>
            </a:extLst>
          </a:blip>
          <a:srcRect/>
          <a:stretch>
            <a:fillRect/>
          </a:stretch>
        </p:blipFill>
        <p:spPr bwMode="auto">
          <a:xfrm>
            <a:off x="252943" y="3084965"/>
            <a:ext cx="1527303" cy="1527303"/>
          </a:xfrm>
          <a:prstGeom prst="rect">
            <a:avLst/>
          </a:prstGeom>
          <a:noFill/>
        </p:spPr>
      </p:pic>
      <p:sp>
        <p:nvSpPr>
          <p:cNvPr id="10" name="TextBox 9"/>
          <p:cNvSpPr txBox="1"/>
          <p:nvPr/>
        </p:nvSpPr>
        <p:spPr>
          <a:xfrm>
            <a:off x="1586177" y="1530843"/>
            <a:ext cx="6344254" cy="2446824"/>
          </a:xfrm>
          <a:prstGeom prst="rect">
            <a:avLst/>
          </a:prstGeom>
          <a:noFill/>
        </p:spPr>
        <p:txBody>
          <a:bodyPr wrap="square" lIns="182880" tIns="146304" rIns="182880" bIns="146304" rtlCol="0">
            <a:spAutoFit/>
          </a:bodyPr>
          <a:lstStyle/>
          <a:p>
            <a:pPr>
              <a:lnSpc>
                <a:spcPct val="90000"/>
              </a:lnSpc>
            </a:pPr>
            <a:r>
              <a:rPr lang="en-US" sz="3200" dirty="0" smtClean="0">
                <a:gradFill>
                  <a:gsLst>
                    <a:gs pos="2920">
                      <a:schemeClr val="tx2"/>
                    </a:gs>
                    <a:gs pos="39000">
                      <a:schemeClr val="tx2"/>
                    </a:gs>
                  </a:gsLst>
                  <a:lin ang="5400000" scaled="0"/>
                </a:gradFill>
                <a:latin typeface="+mj-lt"/>
              </a:rPr>
              <a:t>Customer</a:t>
            </a:r>
            <a:endParaRPr lang="en-US" sz="3600" dirty="0" smtClean="0">
              <a:gradFill>
                <a:gsLst>
                  <a:gs pos="2920">
                    <a:schemeClr val="tx2"/>
                  </a:gs>
                  <a:gs pos="39000">
                    <a:schemeClr val="tx2"/>
                  </a:gs>
                </a:gsLst>
                <a:lin ang="5400000" scaled="0"/>
              </a:gradFill>
              <a:latin typeface="+mj-lt"/>
            </a:endParaRPr>
          </a:p>
          <a:p>
            <a:pPr fontAlgn="ctr">
              <a:spcBef>
                <a:spcPts val="600"/>
              </a:spcBef>
            </a:pPr>
            <a:r>
              <a:rPr lang="en-US" sz="2400" dirty="0" smtClean="0"/>
              <a:t>TechEd 2014</a:t>
            </a:r>
          </a:p>
          <a:p>
            <a:pPr fontAlgn="ctr">
              <a:spcBef>
                <a:spcPts val="600"/>
              </a:spcBef>
            </a:pPr>
            <a:r>
              <a:rPr lang="en-US" dirty="0"/>
              <a:t>TechEd North America is Microsoft’s premier </a:t>
            </a:r>
            <a:r>
              <a:rPr lang="en-US" dirty="0" smtClean="0"/>
              <a:t>technology </a:t>
            </a:r>
            <a:r>
              <a:rPr lang="en-US" dirty="0"/>
              <a:t>conference for IT Professionals and Enterprise </a:t>
            </a:r>
            <a:r>
              <a:rPr lang="en-US" dirty="0" smtClean="0"/>
              <a:t>Developers</a:t>
            </a:r>
          </a:p>
          <a:p>
            <a:pPr>
              <a:lnSpc>
                <a:spcPct val="90000"/>
              </a:lnSpc>
              <a:spcAft>
                <a:spcPts val="600"/>
              </a:spcAft>
            </a:pPr>
            <a:endParaRPr lang="en-US" sz="2000" dirty="0" smtClean="0">
              <a:gradFill>
                <a:gsLst>
                  <a:gs pos="1250">
                    <a:schemeClr val="tx1"/>
                  </a:gs>
                  <a:gs pos="100000">
                    <a:schemeClr val="tx1"/>
                  </a:gs>
                </a:gsLst>
                <a:lin ang="5400000" scaled="0"/>
              </a:gradFill>
            </a:endParaRPr>
          </a:p>
          <a:p>
            <a:pPr>
              <a:lnSpc>
                <a:spcPct val="90000"/>
              </a:lnSpc>
              <a:spcAft>
                <a:spcPts val="600"/>
              </a:spcAft>
            </a:pPr>
            <a:r>
              <a:rPr lang="en-US" sz="2000" dirty="0" smtClean="0">
                <a:gradFill>
                  <a:gsLst>
                    <a:gs pos="1250">
                      <a:schemeClr val="tx1"/>
                    </a:gs>
                    <a:gs pos="100000">
                      <a:schemeClr val="tx1"/>
                    </a:gs>
                  </a:gsLst>
                  <a:lin ang="5400000" scaled="0"/>
                </a:gradFill>
              </a:rPr>
              <a:t> </a:t>
            </a:r>
            <a:endParaRPr lang="en-US" sz="3600" dirty="0">
              <a:gradFill>
                <a:gsLst>
                  <a:gs pos="2920">
                    <a:schemeClr val="tx2"/>
                  </a:gs>
                  <a:gs pos="39000">
                    <a:schemeClr val="tx2"/>
                  </a:gs>
                </a:gsLst>
                <a:lin ang="5400000" scaled="0"/>
              </a:gradFill>
              <a:latin typeface="+mj-lt"/>
            </a:endParaRPr>
          </a:p>
        </p:txBody>
      </p:sp>
      <p:grpSp>
        <p:nvGrpSpPr>
          <p:cNvPr id="11" name="Group 10"/>
          <p:cNvGrpSpPr/>
          <p:nvPr/>
        </p:nvGrpSpPr>
        <p:grpSpPr>
          <a:xfrm>
            <a:off x="7895879" y="1287462"/>
            <a:ext cx="1463583" cy="910229"/>
            <a:chOff x="389205" y="3783220"/>
            <a:chExt cx="3050381" cy="1934757"/>
          </a:xfrm>
        </p:grpSpPr>
        <p:pic>
          <p:nvPicPr>
            <p:cNvPr id="12" name="Picture 9" descr="\\MAGNUM\Projects\Microsoft\Cloud Power FY12\Design\Icons\PNGs\Optimized.png"/>
            <p:cNvPicPr>
              <a:picLocks noChangeAspect="1" noChangeArrowheads="1"/>
            </p:cNvPicPr>
            <p:nvPr/>
          </p:nvPicPr>
          <p:blipFill>
            <a:blip r:embed="rId4" cstate="screen">
              <a:lum bright="100000"/>
              <a:extLst>
                <a:ext uri="{28A0092B-C50C-407E-A947-70E740481C1C}">
                  <a14:useLocalDpi xmlns:a14="http://schemas.microsoft.com/office/drawing/2010/main" val="0"/>
                </a:ext>
              </a:extLst>
            </a:blip>
            <a:stretch>
              <a:fillRect/>
            </a:stretch>
          </p:blipFill>
          <p:spPr bwMode="auto">
            <a:xfrm>
              <a:off x="389205" y="3889177"/>
              <a:ext cx="1828800" cy="1828800"/>
            </a:xfrm>
            <a:prstGeom prst="rect">
              <a:avLst/>
            </a:prstGeom>
            <a:noFill/>
          </p:spPr>
        </p:pic>
        <p:pic>
          <p:nvPicPr>
            <p:cNvPr id="13" name="Picture 3" descr="\\MAGNUM\Projects\Microsoft\Cloud Power FY12\Design\ICONS_PNG\User.png"/>
            <p:cNvPicPr>
              <a:picLocks noChangeAspect="1" noChangeArrowheads="1"/>
            </p:cNvPicPr>
            <p:nvPr/>
          </p:nvPicPr>
          <p:blipFill>
            <a:blip r:embed="rId5" cstate="screen">
              <a:lum bright="100000"/>
              <a:extLst>
                <a:ext uri="{28A0092B-C50C-407E-A947-70E740481C1C}">
                  <a14:useLocalDpi xmlns:a14="http://schemas.microsoft.com/office/drawing/2010/main" val="0"/>
                </a:ext>
              </a:extLst>
            </a:blip>
            <a:srcRect/>
            <a:stretch>
              <a:fillRect/>
            </a:stretch>
          </p:blipFill>
          <p:spPr bwMode="auto">
            <a:xfrm>
              <a:off x="1610786" y="3783220"/>
              <a:ext cx="1828800" cy="1828800"/>
            </a:xfrm>
            <a:prstGeom prst="rect">
              <a:avLst/>
            </a:prstGeom>
            <a:noFill/>
          </p:spPr>
        </p:pic>
      </p:grpSp>
      <p:sp>
        <p:nvSpPr>
          <p:cNvPr id="14" name="TextBox 13"/>
          <p:cNvSpPr txBox="1"/>
          <p:nvPr/>
        </p:nvSpPr>
        <p:spPr>
          <a:xfrm>
            <a:off x="7946045" y="1897062"/>
            <a:ext cx="3758592" cy="2055947"/>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20">
                      <a:schemeClr val="tx2"/>
                    </a:gs>
                    <a:gs pos="39000">
                      <a:schemeClr val="tx2"/>
                    </a:gs>
                  </a:gsLst>
                  <a:lin ang="5400000" scaled="0"/>
                </a:gradFill>
                <a:latin typeface="+mj-lt"/>
              </a:rPr>
              <a:t>IT Provider</a:t>
            </a:r>
          </a:p>
          <a:p>
            <a:pPr>
              <a:lnSpc>
                <a:spcPct val="90000"/>
              </a:lnSpc>
              <a:spcAft>
                <a:spcPts val="600"/>
              </a:spcAft>
            </a:pPr>
            <a:r>
              <a:rPr lang="en-US" sz="2000" dirty="0" smtClean="0">
                <a:gradFill>
                  <a:gsLst>
                    <a:gs pos="2917">
                      <a:schemeClr val="tx1"/>
                    </a:gs>
                    <a:gs pos="30000">
                      <a:schemeClr val="tx1"/>
                    </a:gs>
                  </a:gsLst>
                  <a:lin ang="5400000" scaled="0"/>
                </a:gradFill>
              </a:rPr>
              <a:t>holSystems</a:t>
            </a:r>
          </a:p>
          <a:p>
            <a:pPr>
              <a:lnSpc>
                <a:spcPct val="90000"/>
              </a:lnSpc>
              <a:spcAft>
                <a:spcPts val="600"/>
              </a:spcAft>
            </a:pPr>
            <a:r>
              <a:rPr lang="en-US" sz="1600" dirty="0" smtClean="0"/>
              <a:t>Global </a:t>
            </a:r>
            <a:r>
              <a:rPr lang="en-US" sz="1600" dirty="0"/>
              <a:t>provider of virtual machine </a:t>
            </a:r>
            <a:r>
              <a:rPr lang="en-US" sz="1600" dirty="0" smtClean="0"/>
              <a:t>platforms and management </a:t>
            </a:r>
            <a:r>
              <a:rPr lang="en-US" sz="1600" dirty="0"/>
              <a:t>with a focus on training, demos, labs, and </a:t>
            </a:r>
            <a:r>
              <a:rPr lang="en-US" sz="1600" dirty="0" smtClean="0"/>
              <a:t>events</a:t>
            </a:r>
            <a:endParaRPr lang="en-US" sz="1600" dirty="0" smtClean="0">
              <a:gradFill>
                <a:gsLst>
                  <a:gs pos="2917">
                    <a:schemeClr val="tx1"/>
                  </a:gs>
                  <a:gs pos="30000">
                    <a:schemeClr val="tx1"/>
                  </a:gs>
                </a:gsLst>
                <a:lin ang="5400000" scaled="0"/>
              </a:gradFill>
            </a:endParaRPr>
          </a:p>
        </p:txBody>
      </p:sp>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58220" y="3977667"/>
            <a:ext cx="3669615" cy="2577904"/>
          </a:xfrm>
          <a:prstGeom prst="rect">
            <a:avLst/>
          </a:prstGeom>
        </p:spPr>
      </p:pic>
    </p:spTree>
    <p:extLst>
      <p:ext uri="{BB962C8B-B14F-4D97-AF65-F5344CB8AC3E}">
        <p14:creationId xmlns:p14="http://schemas.microsoft.com/office/powerpoint/2010/main" val="150799029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a:t>
            </a:r>
            <a:endParaRPr lang="en-US" dirty="0"/>
          </a:p>
        </p:txBody>
      </p:sp>
      <p:sp>
        <p:nvSpPr>
          <p:cNvPr id="5" name="Text Placeholder 4"/>
          <p:cNvSpPr>
            <a:spLocks noGrp="1"/>
          </p:cNvSpPr>
          <p:nvPr>
            <p:ph type="body" sz="quarter" idx="11"/>
          </p:nvPr>
        </p:nvSpPr>
        <p:spPr>
          <a:xfrm>
            <a:off x="294797" y="1287462"/>
            <a:ext cx="11889564" cy="5275290"/>
          </a:xfrm>
        </p:spPr>
        <p:txBody>
          <a:bodyPr/>
          <a:lstStyle/>
          <a:p>
            <a:r>
              <a:rPr lang="en-US" dirty="0" smtClean="0"/>
              <a:t>The Cluster in a Box (CiB) Strategy</a:t>
            </a:r>
          </a:p>
          <a:p>
            <a:pPr lvl="1"/>
            <a:r>
              <a:rPr lang="en-US" sz="2400" dirty="0" smtClean="0"/>
              <a:t>Bringing Continuous Availability to the volume market</a:t>
            </a:r>
          </a:p>
          <a:p>
            <a:pPr lvl="1"/>
            <a:endParaRPr lang="en-US" dirty="0"/>
          </a:p>
          <a:p>
            <a:r>
              <a:rPr lang="en-US" dirty="0" smtClean="0"/>
              <a:t>New CiB Solutions</a:t>
            </a:r>
          </a:p>
          <a:p>
            <a:pPr lvl="1"/>
            <a:r>
              <a:rPr lang="en-US" sz="2400" dirty="0" smtClean="0"/>
              <a:t>New generations of hardware and new product offerings</a:t>
            </a:r>
          </a:p>
          <a:p>
            <a:pPr lvl="1"/>
            <a:endParaRPr lang="en-US" dirty="0"/>
          </a:p>
          <a:p>
            <a:r>
              <a:rPr lang="en-US" dirty="0" smtClean="0"/>
              <a:t>CiB Customer Applications</a:t>
            </a:r>
          </a:p>
          <a:p>
            <a:pPr lvl="1"/>
            <a:r>
              <a:rPr lang="en-US" sz="2400" dirty="0"/>
              <a:t>E</a:t>
            </a:r>
            <a:r>
              <a:rPr lang="en-US" sz="2400" dirty="0" smtClean="0"/>
              <a:t>xamples of businesses using CiB solutions</a:t>
            </a:r>
          </a:p>
          <a:p>
            <a:pPr lvl="1"/>
            <a:endParaRPr lang="en-US" dirty="0"/>
          </a:p>
          <a:p>
            <a:r>
              <a:rPr lang="en-US" sz="3800" dirty="0" smtClean="0"/>
              <a:t>Scaling Windows Server Storage to the Datacenter</a:t>
            </a:r>
          </a:p>
          <a:p>
            <a:pPr lvl="1"/>
            <a:r>
              <a:rPr lang="en-US" dirty="0" smtClean="0"/>
              <a:t>Beyond Cluster in a Box</a:t>
            </a:r>
          </a:p>
        </p:txBody>
      </p:sp>
    </p:spTree>
    <p:extLst>
      <p:ext uri="{BB962C8B-B14F-4D97-AF65-F5344CB8AC3E}">
        <p14:creationId xmlns:p14="http://schemas.microsoft.com/office/powerpoint/2010/main" val="1743367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1780837" y="0"/>
            <a:ext cx="655638" cy="699452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vert"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3200" dirty="0" smtClean="0">
                <a:gradFill>
                  <a:gsLst>
                    <a:gs pos="0">
                      <a:srgbClr val="FFFFFF"/>
                    </a:gs>
                    <a:gs pos="100000">
                      <a:srgbClr val="FFFFFF"/>
                    </a:gs>
                  </a:gsLst>
                  <a:lin ang="5400000" scaled="0"/>
                </a:gradFill>
                <a:latin typeface="+mj-lt"/>
                <a:ea typeface="Segoe UI" pitchFamily="34" charset="0"/>
                <a:cs typeface="Segoe UI" pitchFamily="34" charset="0"/>
              </a:rPr>
              <a:t>TechEd HOL – holSystems (</a:t>
            </a:r>
            <a:r>
              <a:rPr lang="en-US" sz="3200" dirty="0" err="1" smtClean="0">
                <a:gradFill>
                  <a:gsLst>
                    <a:gs pos="0">
                      <a:srgbClr val="FFFFFF"/>
                    </a:gs>
                    <a:gs pos="100000">
                      <a:srgbClr val="FFFFFF"/>
                    </a:gs>
                  </a:gsLst>
                  <a:lin ang="5400000" scaled="0"/>
                </a:gradFill>
                <a:latin typeface="+mj-lt"/>
                <a:ea typeface="Segoe UI" pitchFamily="34" charset="0"/>
                <a:cs typeface="Segoe UI" pitchFamily="34" charset="0"/>
              </a:rPr>
              <a:t>DataON</a:t>
            </a:r>
            <a:r>
              <a:rPr lang="en-US" sz="3200" dirty="0" smtClean="0">
                <a:gradFill>
                  <a:gsLst>
                    <a:gs pos="0">
                      <a:srgbClr val="FFFFFF"/>
                    </a:gs>
                    <a:gs pos="100000">
                      <a:srgbClr val="FFFFFF"/>
                    </a:gs>
                  </a:gsLst>
                  <a:lin ang="5400000" scaled="0"/>
                </a:gradFill>
                <a:latin typeface="+mj-lt"/>
                <a:ea typeface="Segoe UI" pitchFamily="34" charset="0"/>
                <a:cs typeface="Segoe UI" pitchFamily="34" charset="0"/>
              </a:rPr>
              <a:t>)</a:t>
            </a:r>
          </a:p>
        </p:txBody>
      </p:sp>
      <p:sp>
        <p:nvSpPr>
          <p:cNvPr id="5" name="TextBox 4"/>
          <p:cNvSpPr txBox="1"/>
          <p:nvPr/>
        </p:nvSpPr>
        <p:spPr>
          <a:xfrm>
            <a:off x="1457969" y="210674"/>
            <a:ext cx="5217468" cy="1855893"/>
          </a:xfrm>
          <a:prstGeom prst="rect">
            <a:avLst/>
          </a:prstGeom>
          <a:noFill/>
        </p:spPr>
        <p:txBody>
          <a:bodyPr wrap="square" lIns="182880" tIns="146304" rIns="182880" bIns="146304" rtlCol="0">
            <a:spAutoFit/>
          </a:bodyPr>
          <a:lstStyle/>
          <a:p>
            <a:pPr>
              <a:lnSpc>
                <a:spcPct val="90000"/>
              </a:lnSpc>
              <a:spcAft>
                <a:spcPts val="600"/>
              </a:spcAft>
            </a:pPr>
            <a:r>
              <a:rPr lang="en-US" sz="3200" dirty="0" smtClean="0">
                <a:gradFill>
                  <a:gsLst>
                    <a:gs pos="2920">
                      <a:schemeClr val="tx2"/>
                    </a:gs>
                    <a:gs pos="39000">
                      <a:schemeClr val="tx2"/>
                    </a:gs>
                  </a:gsLst>
                  <a:lin ang="5400000" scaled="0"/>
                </a:gradFill>
                <a:latin typeface="+mj-lt"/>
              </a:rPr>
              <a:t>Existing Configuration</a:t>
            </a:r>
            <a:endParaRPr lang="en-US" sz="3600" dirty="0" smtClean="0">
              <a:gradFill>
                <a:gsLst>
                  <a:gs pos="2920">
                    <a:schemeClr val="tx2"/>
                  </a:gs>
                  <a:gs pos="39000">
                    <a:schemeClr val="tx2"/>
                  </a:gs>
                </a:gsLst>
                <a:lin ang="5400000" scaled="0"/>
              </a:gradFill>
              <a:latin typeface="+mj-lt"/>
            </a:endParaRPr>
          </a:p>
          <a:p>
            <a:pPr>
              <a:lnSpc>
                <a:spcPct val="90000"/>
              </a:lnSpc>
              <a:spcAft>
                <a:spcPts val="600"/>
              </a:spcAft>
            </a:pPr>
            <a:r>
              <a:rPr lang="en-US" sz="1600" dirty="0" smtClean="0"/>
              <a:t>Discreet servers and external storage array</a:t>
            </a:r>
            <a:endParaRPr lang="en-US" sz="400" dirty="0"/>
          </a:p>
          <a:p>
            <a:pPr marL="682625" lvl="1" indent="-217488">
              <a:lnSpc>
                <a:spcPct val="90000"/>
              </a:lnSpc>
              <a:spcAft>
                <a:spcPts val="600"/>
              </a:spcAft>
            </a:pPr>
            <a:r>
              <a:rPr lang="en-US" sz="1600" dirty="0" smtClean="0"/>
              <a:t>Windows Server 2012, Windows Failover Cluster, Scale-Out File Server</a:t>
            </a:r>
          </a:p>
          <a:p>
            <a:pPr marL="682625" lvl="1" indent="-217488">
              <a:lnSpc>
                <a:spcPct val="90000"/>
              </a:lnSpc>
              <a:spcAft>
                <a:spcPts val="600"/>
              </a:spcAft>
            </a:pPr>
            <a:r>
              <a:rPr lang="en-US" sz="1600" dirty="0" err="1" smtClean="0"/>
              <a:t>FibreChannel</a:t>
            </a:r>
            <a:r>
              <a:rPr lang="en-US" sz="1600" dirty="0" smtClean="0"/>
              <a:t> SAN storage</a:t>
            </a:r>
          </a:p>
        </p:txBody>
      </p:sp>
      <p:pic>
        <p:nvPicPr>
          <p:cNvPr id="9" name="Picture 7" descr="\\MAGNUM\Projects\Microsoft\Cloud Power FY12\Design\ICONS_PNG\Gears.png"/>
          <p:cNvPicPr>
            <a:picLocks noChangeAspect="1" noChangeArrowheads="1"/>
          </p:cNvPicPr>
          <p:nvPr/>
        </p:nvPicPr>
        <p:blipFill>
          <a:blip r:embed="rId2" cstate="screen">
            <a:lum bright="100000"/>
            <a:extLst>
              <a:ext uri="{28A0092B-C50C-407E-A947-70E740481C1C}">
                <a14:useLocalDpi xmlns:a14="http://schemas.microsoft.com/office/drawing/2010/main" val="0"/>
              </a:ext>
            </a:extLst>
          </a:blip>
          <a:srcRect/>
          <a:stretch>
            <a:fillRect/>
          </a:stretch>
        </p:blipFill>
        <p:spPr bwMode="auto">
          <a:xfrm>
            <a:off x="174916" y="144462"/>
            <a:ext cx="1527303" cy="1527303"/>
          </a:xfrm>
          <a:prstGeom prst="rect">
            <a:avLst/>
          </a:prstGeom>
          <a:noFill/>
        </p:spPr>
      </p:pic>
      <p:sp>
        <p:nvSpPr>
          <p:cNvPr id="14" name="TextBox 13"/>
          <p:cNvSpPr txBox="1"/>
          <p:nvPr/>
        </p:nvSpPr>
        <p:spPr>
          <a:xfrm>
            <a:off x="1457969" y="2031021"/>
            <a:ext cx="6203541" cy="5521512"/>
          </a:xfrm>
          <a:prstGeom prst="rect">
            <a:avLst/>
          </a:prstGeom>
          <a:noFill/>
        </p:spPr>
        <p:txBody>
          <a:bodyPr wrap="square" lIns="182880" tIns="146304" rIns="182880" bIns="146304" rtlCol="0">
            <a:spAutoFit/>
          </a:bodyPr>
          <a:lstStyle/>
          <a:p>
            <a:pPr>
              <a:lnSpc>
                <a:spcPct val="90000"/>
              </a:lnSpc>
              <a:spcAft>
                <a:spcPts val="600"/>
              </a:spcAft>
            </a:pPr>
            <a:r>
              <a:rPr lang="en-US" sz="3200" dirty="0">
                <a:gradFill>
                  <a:gsLst>
                    <a:gs pos="2920">
                      <a:schemeClr val="tx2"/>
                    </a:gs>
                    <a:gs pos="39000">
                      <a:schemeClr val="tx2"/>
                    </a:gs>
                  </a:gsLst>
                  <a:lin ang="5400000" scaled="0"/>
                </a:gradFill>
                <a:latin typeface="+mj-lt"/>
              </a:rPr>
              <a:t>CiB solution</a:t>
            </a:r>
          </a:p>
          <a:p>
            <a:r>
              <a:rPr lang="en-US" dirty="0" err="1" smtClean="0"/>
              <a:t>DataON</a:t>
            </a:r>
            <a:r>
              <a:rPr lang="en-US" dirty="0" smtClean="0"/>
              <a:t> CiB-9220 </a:t>
            </a:r>
            <a:r>
              <a:rPr lang="en-US" dirty="0"/>
              <a:t>+ </a:t>
            </a:r>
            <a:r>
              <a:rPr lang="en-US" dirty="0" smtClean="0"/>
              <a:t>JBOD (</a:t>
            </a:r>
            <a:r>
              <a:rPr lang="en-US" dirty="0"/>
              <a:t>DNS-1640) </a:t>
            </a:r>
          </a:p>
          <a:p>
            <a:pPr lvl="1"/>
            <a:r>
              <a:rPr lang="en-US" sz="1600" dirty="0"/>
              <a:t>CiB (hot tier)</a:t>
            </a:r>
          </a:p>
          <a:p>
            <a:pPr marL="801688" lvl="2"/>
            <a:r>
              <a:rPr lang="en-US" sz="1600" dirty="0"/>
              <a:t>2U 12-bay Dual-Node cluster</a:t>
            </a:r>
          </a:p>
          <a:p>
            <a:pPr marL="801688" lvl="2"/>
            <a:r>
              <a:rPr lang="en-US" sz="1600" dirty="0" smtClean="0"/>
              <a:t>Per node: Dual </a:t>
            </a:r>
            <a:r>
              <a:rPr lang="en-US" sz="1600" dirty="0"/>
              <a:t>Xeon </a:t>
            </a:r>
            <a:r>
              <a:rPr lang="en-US" sz="1600" dirty="0" smtClean="0"/>
              <a:t>E5-2620, 128GB, Dual 10GbE/s</a:t>
            </a:r>
          </a:p>
          <a:p>
            <a:pPr marL="801688" lvl="2"/>
            <a:r>
              <a:rPr lang="en-US" sz="1600" dirty="0" smtClean="0"/>
              <a:t>12 </a:t>
            </a:r>
            <a:r>
              <a:rPr lang="en-US" sz="1600" dirty="0"/>
              <a:t>x SSD (hot tier) 400GB STEC SAS </a:t>
            </a:r>
            <a:r>
              <a:rPr lang="en-US" sz="1600" dirty="0" smtClean="0"/>
              <a:t>(</a:t>
            </a:r>
            <a:r>
              <a:rPr lang="en-US" sz="1600" dirty="0"/>
              <a:t>4.8TB raw capacity)</a:t>
            </a:r>
          </a:p>
          <a:p>
            <a:pPr lvl="1"/>
            <a:r>
              <a:rPr lang="en-US" sz="1600" dirty="0"/>
              <a:t>JBOD (cold tier)</a:t>
            </a:r>
          </a:p>
          <a:p>
            <a:pPr marL="801688" lvl="2"/>
            <a:r>
              <a:rPr lang="en-US" sz="1600" dirty="0"/>
              <a:t>2u 24-bay JBOD</a:t>
            </a:r>
          </a:p>
          <a:p>
            <a:pPr marL="801688" lvl="2"/>
            <a:r>
              <a:rPr lang="en-US" sz="1600" dirty="0"/>
              <a:t>24 x 10K SAS HDD 1.2TB </a:t>
            </a:r>
            <a:r>
              <a:rPr lang="en-US" sz="1600" dirty="0" smtClean="0"/>
              <a:t>(</a:t>
            </a:r>
            <a:r>
              <a:rPr lang="en-US" sz="1600" dirty="0"/>
              <a:t>28.8TB raw capacity)</a:t>
            </a:r>
          </a:p>
          <a:p>
            <a:pPr>
              <a:lnSpc>
                <a:spcPct val="90000"/>
              </a:lnSpc>
              <a:spcAft>
                <a:spcPts val="600"/>
              </a:spcAft>
            </a:pPr>
            <a:r>
              <a:rPr lang="en-US" sz="3200" dirty="0" smtClean="0">
                <a:gradFill>
                  <a:gsLst>
                    <a:gs pos="2920">
                      <a:schemeClr val="tx2"/>
                    </a:gs>
                    <a:gs pos="39000">
                      <a:schemeClr val="tx2"/>
                    </a:gs>
                  </a:gsLst>
                  <a:lin ang="5400000" scaled="0"/>
                </a:gradFill>
                <a:latin typeface="+mj-lt"/>
              </a:rPr>
              <a:t>Results</a:t>
            </a:r>
          </a:p>
          <a:p>
            <a:pPr>
              <a:lnSpc>
                <a:spcPct val="90000"/>
              </a:lnSpc>
              <a:spcAft>
                <a:spcPts val="600"/>
              </a:spcAft>
            </a:pPr>
            <a:r>
              <a:rPr lang="en-US" i="1" dirty="0" smtClean="0">
                <a:solidFill>
                  <a:schemeClr val="accent2"/>
                </a:solidFill>
              </a:rPr>
              <a:t>“About as fast as </a:t>
            </a:r>
            <a:r>
              <a:rPr lang="en-US" i="1" dirty="0" err="1" smtClean="0">
                <a:solidFill>
                  <a:schemeClr val="accent2"/>
                </a:solidFill>
              </a:rPr>
              <a:t>FibreChannel</a:t>
            </a:r>
            <a:r>
              <a:rPr lang="en-US" i="1" dirty="0" smtClean="0">
                <a:solidFill>
                  <a:schemeClr val="accent2"/>
                </a:solidFill>
              </a:rPr>
              <a:t> but cheaper”</a:t>
            </a:r>
          </a:p>
          <a:p>
            <a:pPr>
              <a:lnSpc>
                <a:spcPct val="90000"/>
              </a:lnSpc>
              <a:spcAft>
                <a:spcPts val="600"/>
              </a:spcAft>
            </a:pPr>
            <a:r>
              <a:rPr lang="en-US" sz="1600" dirty="0" smtClean="0"/>
              <a:t>Deployed as multiple, small clusters to isolate fault domains</a:t>
            </a:r>
          </a:p>
          <a:p>
            <a:pPr>
              <a:lnSpc>
                <a:spcPct val="90000"/>
              </a:lnSpc>
              <a:spcAft>
                <a:spcPts val="600"/>
              </a:spcAft>
            </a:pPr>
            <a:r>
              <a:rPr lang="en-US" sz="1600" dirty="0" smtClean="0"/>
              <a:t>Windows Server Manager used for all deployment/configuration</a:t>
            </a:r>
          </a:p>
          <a:p>
            <a:pPr>
              <a:lnSpc>
                <a:spcPct val="90000"/>
              </a:lnSpc>
              <a:spcAft>
                <a:spcPts val="600"/>
              </a:spcAft>
            </a:pPr>
            <a:r>
              <a:rPr lang="en-US" sz="2000" i="1" dirty="0" smtClean="0">
                <a:solidFill>
                  <a:schemeClr val="accent2"/>
                </a:solidFill>
              </a:rPr>
              <a:t>“We used to rely on one expert that could do deployment. Now we can use two additional people.”</a:t>
            </a:r>
            <a:endParaRPr lang="en-US" sz="2000" i="1" dirty="0">
              <a:solidFill>
                <a:schemeClr val="accent2"/>
              </a:soli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a:p>
            <a:pPr>
              <a:lnSpc>
                <a:spcPct val="90000"/>
              </a:lnSpc>
              <a:spcAft>
                <a:spcPts val="600"/>
              </a:spcAft>
            </a:pPr>
            <a:endParaRPr lang="en-US" sz="2000" dirty="0" smtClean="0">
              <a:gradFill>
                <a:gsLst>
                  <a:gs pos="2917">
                    <a:schemeClr val="tx1"/>
                  </a:gs>
                  <a:gs pos="30000">
                    <a:schemeClr val="tx1"/>
                  </a:gs>
                </a:gsLst>
                <a:lin ang="5400000" scaled="0"/>
              </a:gradFill>
            </a:endParaRPr>
          </a:p>
        </p:txBody>
      </p:sp>
      <p:pic>
        <p:nvPicPr>
          <p:cNvPr id="15" name="Picture 14" descr="C:\Users\mitchellg\Desktop\Simple_Licensing.png"/>
          <p:cNvPicPr>
            <a:picLocks noChangeAspect="1" noChangeArrowheads="1"/>
          </p:cNvPicPr>
          <p:nvPr/>
        </p:nvPicPr>
        <p:blipFill>
          <a:blip r:embed="rId3" cstate="screen">
            <a:lum bright="100000"/>
            <a:extLst>
              <a:ext uri="{28A0092B-C50C-407E-A947-70E740481C1C}">
                <a14:useLocalDpi xmlns:a14="http://schemas.microsoft.com/office/drawing/2010/main" val="0"/>
              </a:ext>
            </a:extLst>
          </a:blip>
          <a:srcRect/>
          <a:stretch>
            <a:fillRect/>
          </a:stretch>
        </p:blipFill>
        <p:spPr bwMode="auto">
          <a:xfrm>
            <a:off x="284758" y="2033229"/>
            <a:ext cx="1307620" cy="1307620"/>
          </a:xfrm>
          <a:prstGeom prst="rect">
            <a:avLst/>
          </a:prstGeom>
          <a:noFill/>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
          <a:stretch/>
        </p:blipFill>
        <p:spPr>
          <a:xfrm rot="60000">
            <a:off x="8123124" y="239099"/>
            <a:ext cx="3295763" cy="4394200"/>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881651" y="4188422"/>
            <a:ext cx="3664528" cy="1752600"/>
          </a:xfrm>
          <a:prstGeom prst="rect">
            <a:avLst/>
          </a:prstGeom>
          <a:ln w="15875">
            <a:solidFill>
              <a:schemeClr val="tx1"/>
            </a:solidFill>
          </a:ln>
        </p:spPr>
      </p:pic>
      <p:grpSp>
        <p:nvGrpSpPr>
          <p:cNvPr id="28" name="Group 27"/>
          <p:cNvGrpSpPr/>
          <p:nvPr/>
        </p:nvGrpSpPr>
        <p:grpSpPr>
          <a:xfrm>
            <a:off x="7881651" y="1114593"/>
            <a:ext cx="3681111" cy="3073829"/>
            <a:chOff x="7881651" y="1114593"/>
            <a:chExt cx="3681111" cy="3073829"/>
          </a:xfrm>
        </p:grpSpPr>
        <p:cxnSp>
          <p:nvCxnSpPr>
            <p:cNvPr id="10" name="Straight Connector 9"/>
            <p:cNvCxnSpPr/>
            <p:nvPr/>
          </p:nvCxnSpPr>
          <p:spPr>
            <a:xfrm flipH="1">
              <a:off x="7881651" y="1570871"/>
              <a:ext cx="336689" cy="261755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58622" y="1570871"/>
              <a:ext cx="2904140" cy="261755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8190811" y="1114593"/>
              <a:ext cx="467812" cy="456278"/>
            </a:xfrm>
            <a:prstGeom prst="rect">
              <a:avLst/>
            </a:prstGeom>
            <a:noFill/>
            <a:ln w="412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1" name="TextBox 20"/>
          <p:cNvSpPr txBox="1"/>
          <p:nvPr/>
        </p:nvSpPr>
        <p:spPr>
          <a:xfrm>
            <a:off x="9561509" y="6052383"/>
            <a:ext cx="2057400" cy="461665"/>
          </a:xfrm>
          <a:prstGeom prst="rect">
            <a:avLst/>
          </a:prstGeom>
          <a:noFill/>
        </p:spPr>
        <p:txBody>
          <a:bodyPr wrap="square" lIns="182880" tIns="146304" rIns="182880" bIns="146304" rtlCol="0">
            <a:spAutoFit/>
          </a:bodyPr>
          <a:lstStyle/>
          <a:p>
            <a:pPr>
              <a:lnSpc>
                <a:spcPct val="90000"/>
              </a:lnSpc>
              <a:spcAft>
                <a:spcPts val="600"/>
              </a:spcAft>
            </a:pPr>
            <a:r>
              <a:rPr lang="en-US" sz="1100" dirty="0" smtClean="0">
                <a:latin typeface="+mj-lt"/>
              </a:rPr>
              <a:t>Photos courtesy holSystems</a:t>
            </a:r>
            <a:endParaRPr lang="en-US" sz="1100" dirty="0">
              <a:latin typeface="+mj-lt"/>
            </a:endParaRPr>
          </a:p>
        </p:txBody>
      </p:sp>
    </p:spTree>
    <p:extLst>
      <p:ext uri="{BB962C8B-B14F-4D97-AF65-F5344CB8AC3E}">
        <p14:creationId xmlns:p14="http://schemas.microsoft.com/office/powerpoint/2010/main" val="1048265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312304" y="2072796"/>
            <a:ext cx="3048000" cy="541687"/>
          </a:xfrm>
          <a:prstGeom prst="rect">
            <a:avLst/>
          </a:prstGeom>
          <a:noFill/>
        </p:spPr>
        <p:txBody>
          <a:bodyPr wrap="square" lIns="182880" tIns="146304" rIns="182880" bIns="146304" rtlCol="0">
            <a:spAutoFit/>
          </a:bodyPr>
          <a:lstStyle/>
          <a:p>
            <a:r>
              <a:rPr lang="en-US" sz="1600" dirty="0" smtClean="0"/>
              <a:t>areasys.com</a:t>
            </a:r>
            <a:endParaRPr lang="en-US" sz="1600" dirty="0"/>
          </a:p>
        </p:txBody>
      </p:sp>
      <p:sp>
        <p:nvSpPr>
          <p:cNvPr id="2" name="Title 1"/>
          <p:cNvSpPr>
            <a:spLocks noGrp="1"/>
          </p:cNvSpPr>
          <p:nvPr>
            <p:ph type="title"/>
          </p:nvPr>
        </p:nvSpPr>
        <p:spPr/>
        <p:txBody>
          <a:bodyPr/>
          <a:lstStyle/>
          <a:p>
            <a:r>
              <a:rPr lang="en-US" dirty="0" smtClean="0"/>
              <a:t>Case study information</a:t>
            </a:r>
            <a:endParaRPr lang="en-US" dirty="0"/>
          </a:p>
        </p:txBody>
      </p:sp>
      <p:sp>
        <p:nvSpPr>
          <p:cNvPr id="3" name="Text Placeholder 2"/>
          <p:cNvSpPr>
            <a:spLocks noGrp="1"/>
          </p:cNvSpPr>
          <p:nvPr>
            <p:ph type="body" sz="quarter" idx="10"/>
          </p:nvPr>
        </p:nvSpPr>
        <p:spPr>
          <a:xfrm>
            <a:off x="274638" y="1212850"/>
            <a:ext cx="11887200" cy="5416868"/>
          </a:xfrm>
        </p:spPr>
        <p:txBody>
          <a:bodyPr/>
          <a:lstStyle/>
          <a:p>
            <a:pPr marL="0" indent="0">
              <a:spcAft>
                <a:spcPts val="600"/>
              </a:spcAft>
              <a:buNone/>
            </a:pPr>
            <a:r>
              <a:rPr lang="en-US" dirty="0">
                <a:gradFill>
                  <a:gsLst>
                    <a:gs pos="2920">
                      <a:schemeClr val="tx2"/>
                    </a:gs>
                    <a:gs pos="39000">
                      <a:schemeClr val="tx2"/>
                    </a:gs>
                  </a:gsLst>
                  <a:lin ang="5400000" scaled="0"/>
                </a:gradFill>
              </a:rPr>
              <a:t>Case 1: Getting things under control</a:t>
            </a:r>
          </a:p>
          <a:p>
            <a:pPr marL="0" indent="0">
              <a:buNone/>
            </a:pPr>
            <a:r>
              <a:rPr lang="en-US" sz="1600" dirty="0" smtClean="0">
                <a:solidFill>
                  <a:schemeClr val="tx1"/>
                </a:solidFill>
                <a:latin typeface="+mn-lt"/>
              </a:rPr>
              <a:t>Aaron Marks IT Consulting	</a:t>
            </a:r>
            <a:r>
              <a:rPr lang="en-US" sz="1600" dirty="0">
                <a:solidFill>
                  <a:schemeClr val="tx1"/>
                </a:solidFill>
              </a:rPr>
              <a:t>Case study info: </a:t>
            </a:r>
            <a:r>
              <a:rPr lang="en-US" sz="1600" dirty="0" smtClean="0">
                <a:gradFill>
                  <a:gsLst>
                    <a:gs pos="2920">
                      <a:schemeClr val="tx2"/>
                    </a:gs>
                    <a:gs pos="39000">
                      <a:schemeClr val="tx2"/>
                    </a:gs>
                  </a:gsLst>
                  <a:lin ang="5400000" scaled="0"/>
                </a:gradFill>
                <a:hlinkClick r:id="rId2"/>
              </a:rPr>
              <a:t>Aaron </a:t>
            </a:r>
            <a:r>
              <a:rPr lang="en-US" sz="1600" dirty="0">
                <a:gradFill>
                  <a:gsLst>
                    <a:gs pos="2920">
                      <a:schemeClr val="tx2"/>
                    </a:gs>
                    <a:gs pos="39000">
                      <a:schemeClr val="tx2"/>
                    </a:gs>
                  </a:gsLst>
                  <a:lin ang="5400000" scaled="0"/>
                </a:gradFill>
                <a:hlinkClick r:id="rId2"/>
              </a:rPr>
              <a:t>Marks IT Consulting Case </a:t>
            </a:r>
            <a:r>
              <a:rPr lang="en-US" sz="1600" dirty="0" smtClean="0">
                <a:gradFill>
                  <a:gsLst>
                    <a:gs pos="2920">
                      <a:schemeClr val="tx2"/>
                    </a:gs>
                    <a:gs pos="39000">
                      <a:schemeClr val="tx2"/>
                    </a:gs>
                  </a:gsLst>
                  <a:lin ang="5400000" scaled="0"/>
                </a:gradFill>
                <a:hlinkClick r:id="rId2"/>
              </a:rPr>
              <a:t>Study</a:t>
            </a:r>
            <a:r>
              <a:rPr lang="en-US" sz="1600" dirty="0" smtClean="0">
                <a:gradFill>
                  <a:gsLst>
                    <a:gs pos="2920">
                      <a:schemeClr val="tx2"/>
                    </a:gs>
                    <a:gs pos="39000">
                      <a:schemeClr val="tx2"/>
                    </a:gs>
                  </a:gsLst>
                  <a:lin ang="5400000" scaled="0"/>
                </a:gradFill>
              </a:rPr>
              <a:t>,, </a:t>
            </a:r>
            <a:r>
              <a:rPr lang="en-US" sz="1600" dirty="0" smtClean="0">
                <a:solidFill>
                  <a:schemeClr val="tx1"/>
                </a:solidFill>
                <a:latin typeface="+mn-lt"/>
              </a:rPr>
              <a:t> Contact: Aaron Marks, </a:t>
            </a:r>
            <a:r>
              <a:rPr lang="en-US" sz="1600" dirty="0" err="1" smtClean="0">
                <a:solidFill>
                  <a:schemeClr val="tx1"/>
                </a:solidFill>
                <a:latin typeface="+mn-lt"/>
              </a:rPr>
              <a:t>aaron</a:t>
            </a:r>
            <a:r>
              <a:rPr lang="en-US" sz="1600" dirty="0" smtClean="0">
                <a:solidFill>
                  <a:schemeClr val="tx1"/>
                </a:solidFill>
                <a:latin typeface="+mn-lt"/>
              </a:rPr>
              <a:t>@	</a:t>
            </a:r>
          </a:p>
          <a:p>
            <a:pPr marL="0" indent="0">
              <a:buNone/>
            </a:pPr>
            <a:r>
              <a:rPr lang="en-US" sz="1600" dirty="0" err="1" smtClean="0">
                <a:solidFill>
                  <a:schemeClr val="tx1"/>
                </a:solidFill>
                <a:latin typeface="+mn-lt"/>
              </a:rPr>
              <a:t>DataON</a:t>
            </a:r>
            <a:r>
              <a:rPr lang="en-US" sz="1600" dirty="0" smtClean="0">
                <a:solidFill>
                  <a:schemeClr val="tx1"/>
                </a:solidFill>
                <a:latin typeface="+mn-lt"/>
              </a:rPr>
              <a:t>		</a:t>
            </a:r>
            <a:r>
              <a:rPr lang="en-US" sz="1600" dirty="0">
                <a:solidFill>
                  <a:schemeClr val="tx1"/>
                </a:solidFill>
                <a:latin typeface="+mn-lt"/>
              </a:rPr>
              <a:t>	Trenton Baker, </a:t>
            </a:r>
            <a:r>
              <a:rPr lang="en-US" sz="1600" dirty="0" err="1" smtClean="0">
                <a:solidFill>
                  <a:schemeClr val="tx1"/>
                </a:solidFill>
                <a:latin typeface="+mn-lt"/>
              </a:rPr>
              <a:t>trentonb</a:t>
            </a:r>
            <a:r>
              <a:rPr lang="en-US" sz="1600" dirty="0" smtClean="0">
                <a:solidFill>
                  <a:schemeClr val="tx1"/>
                </a:solidFill>
                <a:latin typeface="+mn-lt"/>
              </a:rPr>
              <a:t>@</a:t>
            </a:r>
            <a:endParaRPr lang="en-US" sz="1600" dirty="0">
              <a:solidFill>
                <a:schemeClr val="tx1"/>
              </a:solidFill>
              <a:latin typeface="+mn-lt"/>
            </a:endParaRPr>
          </a:p>
          <a:p>
            <a:pPr marL="0" indent="0">
              <a:buNone/>
            </a:pPr>
            <a:endParaRPr lang="en-US" sz="1600" dirty="0" smtClean="0">
              <a:solidFill>
                <a:schemeClr val="tx1"/>
              </a:solidFill>
              <a:latin typeface="+mn-lt"/>
            </a:endParaRPr>
          </a:p>
          <a:p>
            <a:pPr marL="0" indent="0">
              <a:spcAft>
                <a:spcPts val="600"/>
              </a:spcAft>
              <a:buNone/>
            </a:pPr>
            <a:r>
              <a:rPr lang="en-US" dirty="0">
                <a:gradFill>
                  <a:gsLst>
                    <a:gs pos="2920">
                      <a:schemeClr val="tx2"/>
                    </a:gs>
                    <a:gs pos="39000">
                      <a:schemeClr val="tx2"/>
                    </a:gs>
                  </a:gsLst>
                  <a:lin ang="5400000" scaled="0"/>
                </a:gradFill>
              </a:rPr>
              <a:t>Case </a:t>
            </a:r>
            <a:r>
              <a:rPr lang="en-US" dirty="0" smtClean="0">
                <a:gradFill>
                  <a:gsLst>
                    <a:gs pos="2920">
                      <a:schemeClr val="tx2"/>
                    </a:gs>
                    <a:gs pos="39000">
                      <a:schemeClr val="tx2"/>
                    </a:gs>
                  </a:gsLst>
                  <a:lin ang="5400000" scaled="0"/>
                </a:gradFill>
              </a:rPr>
              <a:t>2: Keep it simple</a:t>
            </a:r>
            <a:endParaRPr lang="en-US" dirty="0">
              <a:gradFill>
                <a:gsLst>
                  <a:gs pos="2920">
                    <a:schemeClr val="tx2"/>
                  </a:gs>
                  <a:gs pos="39000">
                    <a:schemeClr val="tx2"/>
                  </a:gs>
                </a:gsLst>
                <a:lin ang="5400000" scaled="0"/>
              </a:gradFill>
            </a:endParaRPr>
          </a:p>
          <a:p>
            <a:pPr marL="0" indent="0">
              <a:buNone/>
            </a:pPr>
            <a:r>
              <a:rPr lang="en-US" sz="1600" dirty="0">
                <a:solidFill>
                  <a:schemeClr val="tx1"/>
                </a:solidFill>
                <a:latin typeface="+mn-lt"/>
              </a:rPr>
              <a:t>Dell	</a:t>
            </a:r>
            <a:r>
              <a:rPr lang="en-US" sz="1600" dirty="0" smtClean="0">
                <a:solidFill>
                  <a:schemeClr val="tx1"/>
                </a:solidFill>
                <a:latin typeface="+mn-lt"/>
              </a:rPr>
              <a:t>	</a:t>
            </a:r>
            <a:r>
              <a:rPr lang="en-US" sz="1600" dirty="0" smtClean="0">
                <a:solidFill>
                  <a:schemeClr val="tx1"/>
                </a:solidFill>
                <a:latin typeface="+mn-lt"/>
                <a:hlinkClick r:id="rId3"/>
              </a:rPr>
              <a:t>www.Dell.com/PowerEdgeVRTX</a:t>
            </a:r>
            <a:endParaRPr lang="en-US" sz="1600" dirty="0" smtClean="0">
              <a:solidFill>
                <a:schemeClr val="tx1"/>
              </a:solidFill>
              <a:latin typeface="+mn-lt"/>
            </a:endParaRPr>
          </a:p>
          <a:p>
            <a:pPr marL="0" indent="0">
              <a:buNone/>
            </a:pPr>
            <a:endParaRPr lang="en-US" sz="1600" dirty="0">
              <a:solidFill>
                <a:schemeClr val="tx1"/>
              </a:solidFill>
              <a:latin typeface="+mn-lt"/>
            </a:endParaRPr>
          </a:p>
          <a:p>
            <a:pPr marL="0" indent="0">
              <a:spcAft>
                <a:spcPts val="600"/>
              </a:spcAft>
              <a:buNone/>
            </a:pPr>
            <a:r>
              <a:rPr lang="en-US" dirty="0" smtClean="0">
                <a:gradFill>
                  <a:gsLst>
                    <a:gs pos="2920">
                      <a:schemeClr val="tx2"/>
                    </a:gs>
                    <a:gs pos="39000">
                      <a:schemeClr val="tx2"/>
                    </a:gs>
                  </a:gsLst>
                  <a:lin ang="5400000" scaled="0"/>
                </a:gradFill>
              </a:rPr>
              <a:t>Case </a:t>
            </a:r>
            <a:r>
              <a:rPr lang="en-US" dirty="0">
                <a:gradFill>
                  <a:gsLst>
                    <a:gs pos="2920">
                      <a:schemeClr val="tx2"/>
                    </a:gs>
                    <a:gs pos="39000">
                      <a:schemeClr val="tx2"/>
                    </a:gs>
                  </a:gsLst>
                  <a:lin ang="5400000" scaled="0"/>
                </a:gradFill>
              </a:rPr>
              <a:t>3</a:t>
            </a:r>
            <a:r>
              <a:rPr lang="en-US" dirty="0" smtClean="0">
                <a:gradFill>
                  <a:gsLst>
                    <a:gs pos="2920">
                      <a:schemeClr val="tx2"/>
                    </a:gs>
                    <a:gs pos="39000">
                      <a:schemeClr val="tx2"/>
                    </a:gs>
                  </a:gsLst>
                  <a:lin ang="5400000" scaled="0"/>
                </a:gradFill>
              </a:rPr>
              <a:t>: The need for speed</a:t>
            </a:r>
            <a:endParaRPr lang="en-US" dirty="0">
              <a:gradFill>
                <a:gsLst>
                  <a:gs pos="2920">
                    <a:schemeClr val="tx2"/>
                  </a:gs>
                  <a:gs pos="39000">
                    <a:schemeClr val="tx2"/>
                  </a:gs>
                </a:gsLst>
                <a:lin ang="5400000" scaled="0"/>
              </a:gradFill>
            </a:endParaRPr>
          </a:p>
          <a:p>
            <a:pPr marL="0" indent="0">
              <a:buNone/>
            </a:pPr>
            <a:r>
              <a:rPr lang="en-US" sz="1600" dirty="0" smtClean="0">
                <a:solidFill>
                  <a:schemeClr val="tx1"/>
                </a:solidFill>
                <a:latin typeface="+mn-lt"/>
              </a:rPr>
              <a:t>Violin Memory</a:t>
            </a:r>
            <a:r>
              <a:rPr lang="en-US" sz="1600" dirty="0">
                <a:solidFill>
                  <a:schemeClr val="tx1"/>
                </a:solidFill>
                <a:latin typeface="+mn-lt"/>
              </a:rPr>
              <a:t>	</a:t>
            </a:r>
            <a:r>
              <a:rPr lang="en-US" sz="1600" dirty="0" smtClean="0">
                <a:solidFill>
                  <a:schemeClr val="tx1"/>
                </a:solidFill>
                <a:latin typeface="+mn-lt"/>
              </a:rPr>
              <a:t>Joseph Slember</a:t>
            </a:r>
            <a:r>
              <a:rPr lang="en-US" sz="1600" dirty="0">
                <a:solidFill>
                  <a:schemeClr val="tx1"/>
                </a:solidFill>
                <a:latin typeface="+mn-lt"/>
              </a:rPr>
              <a:t>, </a:t>
            </a:r>
            <a:r>
              <a:rPr lang="en-US" sz="1600" dirty="0" err="1" smtClean="0">
                <a:solidFill>
                  <a:schemeClr val="tx1"/>
                </a:solidFill>
                <a:latin typeface="+mn-lt"/>
              </a:rPr>
              <a:t>joe</a:t>
            </a:r>
            <a:r>
              <a:rPr lang="en-US" sz="1600" dirty="0" smtClean="0">
                <a:solidFill>
                  <a:schemeClr val="tx1"/>
                </a:solidFill>
                <a:latin typeface="+mn-lt"/>
              </a:rPr>
              <a:t>@</a:t>
            </a:r>
            <a:endParaRPr lang="en-US" sz="1600" dirty="0">
              <a:solidFill>
                <a:schemeClr val="tx1"/>
              </a:solidFill>
              <a:latin typeface="+mn-lt"/>
            </a:endParaRPr>
          </a:p>
          <a:p>
            <a:pPr marL="0" indent="0">
              <a:buNone/>
            </a:pPr>
            <a:endParaRPr lang="en-US" sz="1600" dirty="0" smtClean="0">
              <a:solidFill>
                <a:schemeClr val="tx1"/>
              </a:solidFill>
              <a:latin typeface="+mn-lt"/>
            </a:endParaRPr>
          </a:p>
          <a:p>
            <a:pPr marL="0" indent="0">
              <a:spcAft>
                <a:spcPts val="600"/>
              </a:spcAft>
              <a:buNone/>
            </a:pPr>
            <a:r>
              <a:rPr lang="en-US" dirty="0">
                <a:gradFill>
                  <a:gsLst>
                    <a:gs pos="2920">
                      <a:schemeClr val="tx2"/>
                    </a:gs>
                    <a:gs pos="39000">
                      <a:schemeClr val="tx2"/>
                    </a:gs>
                  </a:gsLst>
                  <a:lin ang="5400000" scaled="0"/>
                </a:gradFill>
              </a:rPr>
              <a:t>Case </a:t>
            </a:r>
            <a:r>
              <a:rPr lang="en-US" dirty="0" smtClean="0">
                <a:gradFill>
                  <a:gsLst>
                    <a:gs pos="2920">
                      <a:schemeClr val="tx2"/>
                    </a:gs>
                    <a:gs pos="39000">
                      <a:schemeClr val="tx2"/>
                    </a:gs>
                  </a:gsLst>
                  <a:lin ang="5400000" scaled="0"/>
                </a:gradFill>
              </a:rPr>
              <a:t>4</a:t>
            </a:r>
            <a:r>
              <a:rPr lang="en-US" dirty="0">
                <a:gradFill>
                  <a:gsLst>
                    <a:gs pos="2920">
                      <a:schemeClr val="tx2"/>
                    </a:gs>
                    <a:gs pos="39000">
                      <a:schemeClr val="tx2"/>
                    </a:gs>
                  </a:gsLst>
                  <a:lin ang="5400000" scaled="0"/>
                </a:gradFill>
              </a:rPr>
              <a:t>: 10,000+ VMs a day, every </a:t>
            </a:r>
            <a:r>
              <a:rPr lang="en-US" dirty="0" smtClean="0">
                <a:gradFill>
                  <a:gsLst>
                    <a:gs pos="2920">
                      <a:schemeClr val="tx2"/>
                    </a:gs>
                    <a:gs pos="39000">
                      <a:schemeClr val="tx2"/>
                    </a:gs>
                  </a:gsLst>
                  <a:lin ang="5400000" scaled="0"/>
                </a:gradFill>
              </a:rPr>
              <a:t>day</a:t>
            </a:r>
          </a:p>
          <a:p>
            <a:pPr marL="0" indent="0">
              <a:spcBef>
                <a:spcPts val="0"/>
              </a:spcBef>
              <a:buNone/>
            </a:pPr>
            <a:r>
              <a:rPr lang="en-US" sz="1600" dirty="0" smtClean="0">
                <a:solidFill>
                  <a:schemeClr val="tx1"/>
                </a:solidFill>
                <a:latin typeface="+mn-lt"/>
              </a:rPr>
              <a:t>holSystems</a:t>
            </a:r>
            <a:r>
              <a:rPr lang="en-US" sz="1600" dirty="0">
                <a:solidFill>
                  <a:schemeClr val="tx1"/>
                </a:solidFill>
                <a:latin typeface="+mn-lt"/>
              </a:rPr>
              <a:t>	</a:t>
            </a:r>
            <a:r>
              <a:rPr lang="en-US" sz="1600" dirty="0" smtClean="0">
                <a:solidFill>
                  <a:schemeClr val="tx1"/>
                </a:solidFill>
                <a:latin typeface="+mn-lt"/>
              </a:rPr>
              <a:t>Corey Hines, </a:t>
            </a:r>
            <a:r>
              <a:rPr lang="en-US" sz="1600" dirty="0" err="1" smtClean="0">
                <a:solidFill>
                  <a:schemeClr val="tx1"/>
                </a:solidFill>
                <a:latin typeface="+mn-lt"/>
              </a:rPr>
              <a:t>corey.hynes</a:t>
            </a:r>
            <a:r>
              <a:rPr lang="en-US" sz="1600" dirty="0" smtClean="0">
                <a:solidFill>
                  <a:schemeClr val="tx1"/>
                </a:solidFill>
                <a:latin typeface="+mn-lt"/>
              </a:rPr>
              <a:t>@</a:t>
            </a:r>
          </a:p>
          <a:p>
            <a:pPr marL="0" indent="0">
              <a:spcBef>
                <a:spcPts val="0"/>
              </a:spcBef>
              <a:buNone/>
            </a:pPr>
            <a:r>
              <a:rPr lang="en-US" sz="1600" dirty="0" err="1">
                <a:solidFill>
                  <a:schemeClr val="tx1"/>
                </a:solidFill>
                <a:latin typeface="+mn-lt"/>
              </a:rPr>
              <a:t>DataON</a:t>
            </a:r>
            <a:r>
              <a:rPr lang="en-US" sz="1600" dirty="0">
                <a:solidFill>
                  <a:schemeClr val="tx1"/>
                </a:solidFill>
                <a:latin typeface="+mn-lt"/>
              </a:rPr>
              <a:t>		</a:t>
            </a:r>
            <a:r>
              <a:rPr lang="en-US" sz="1600" dirty="0" smtClean="0">
                <a:solidFill>
                  <a:schemeClr val="tx1"/>
                </a:solidFill>
                <a:latin typeface="+mn-lt"/>
              </a:rPr>
              <a:t>Trenton </a:t>
            </a:r>
            <a:r>
              <a:rPr lang="en-US" sz="1600" dirty="0">
                <a:solidFill>
                  <a:schemeClr val="tx1"/>
                </a:solidFill>
                <a:latin typeface="+mn-lt"/>
              </a:rPr>
              <a:t>Baker, </a:t>
            </a:r>
            <a:r>
              <a:rPr lang="en-US" sz="1600" dirty="0" err="1" smtClean="0">
                <a:solidFill>
                  <a:schemeClr val="tx1"/>
                </a:solidFill>
                <a:latin typeface="+mn-lt"/>
              </a:rPr>
              <a:t>trentonb</a:t>
            </a:r>
            <a:r>
              <a:rPr lang="en-US" sz="1600" dirty="0" smtClean="0">
                <a:solidFill>
                  <a:schemeClr val="tx1"/>
                </a:solidFill>
                <a:latin typeface="+mn-lt"/>
              </a:rPr>
              <a:t>@</a:t>
            </a:r>
          </a:p>
        </p:txBody>
      </p:sp>
      <p:sp>
        <p:nvSpPr>
          <p:cNvPr id="6" name="TextBox 5"/>
          <p:cNvSpPr txBox="1"/>
          <p:nvPr/>
        </p:nvSpPr>
        <p:spPr>
          <a:xfrm>
            <a:off x="4503205" y="5909662"/>
            <a:ext cx="30480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a:t>holsystems</a:t>
            </a:r>
            <a:r>
              <a:rPr lang="en-US" sz="1600" dirty="0" smtClean="0"/>
              <a:t>.com</a:t>
            </a:r>
          </a:p>
        </p:txBody>
      </p:sp>
      <p:sp>
        <p:nvSpPr>
          <p:cNvPr id="7" name="TextBox 6"/>
          <p:cNvSpPr txBox="1"/>
          <p:nvPr/>
        </p:nvSpPr>
        <p:spPr>
          <a:xfrm>
            <a:off x="4059239" y="4665663"/>
            <a:ext cx="3048000"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t>vmem.com</a:t>
            </a:r>
          </a:p>
        </p:txBody>
      </p:sp>
      <p:sp>
        <p:nvSpPr>
          <p:cNvPr id="9" name="TextBox 8"/>
          <p:cNvSpPr txBox="1"/>
          <p:nvPr/>
        </p:nvSpPr>
        <p:spPr>
          <a:xfrm>
            <a:off x="4380976" y="6105234"/>
            <a:ext cx="3048000" cy="541687"/>
          </a:xfrm>
          <a:prstGeom prst="rect">
            <a:avLst/>
          </a:prstGeom>
          <a:noFill/>
        </p:spPr>
        <p:txBody>
          <a:bodyPr wrap="square" lIns="182880" tIns="146304" rIns="182880" bIns="146304" rtlCol="0">
            <a:spAutoFit/>
          </a:bodyPr>
          <a:lstStyle/>
          <a:p>
            <a:r>
              <a:rPr lang="en-US" sz="1600" dirty="0" smtClean="0"/>
              <a:t>areasys.com</a:t>
            </a:r>
            <a:endParaRPr lang="en-US" sz="1600" dirty="0"/>
          </a:p>
        </p:txBody>
      </p:sp>
      <p:sp>
        <p:nvSpPr>
          <p:cNvPr id="4" name="TextBox 3"/>
          <p:cNvSpPr txBox="1"/>
          <p:nvPr/>
        </p:nvSpPr>
        <p:spPr>
          <a:xfrm>
            <a:off x="10489142" y="1838272"/>
            <a:ext cx="1947333"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t>aaronmarks.com</a:t>
            </a:r>
          </a:p>
        </p:txBody>
      </p:sp>
    </p:spTree>
    <p:extLst>
      <p:ext uri="{BB962C8B-B14F-4D97-AF65-F5344CB8AC3E}">
        <p14:creationId xmlns:p14="http://schemas.microsoft.com/office/powerpoint/2010/main" val="8926840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8159" dirty="0"/>
              <a:t>Scaling Windows Server Storage to the Datacenter</a:t>
            </a:r>
            <a:r>
              <a:rPr lang="en-US" dirty="0" smtClean="0"/>
              <a:t/>
            </a:r>
            <a:br>
              <a:rPr lang="en-US" dirty="0" smtClean="0"/>
            </a:br>
            <a:r>
              <a:rPr lang="en-US" sz="3672" dirty="0"/>
              <a:t/>
            </a:r>
            <a:br>
              <a:rPr lang="en-US" sz="3672" dirty="0"/>
            </a:br>
            <a:r>
              <a:rPr lang="en-US" sz="5507" dirty="0"/>
              <a:t>Beyond Cluster in a Box</a:t>
            </a:r>
          </a:p>
        </p:txBody>
      </p:sp>
    </p:spTree>
    <p:extLst>
      <p:ext uri="{BB962C8B-B14F-4D97-AF65-F5344CB8AC3E}">
        <p14:creationId xmlns:p14="http://schemas.microsoft.com/office/powerpoint/2010/main" val="327583017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1750" y="202132"/>
            <a:ext cx="11884782" cy="792763"/>
          </a:xfrm>
        </p:spPr>
        <p:txBody>
          <a:bodyPr/>
          <a:lstStyle/>
          <a:p>
            <a:r>
              <a:rPr lang="en-US" dirty="0" smtClean="0"/>
              <a:t>Designing a Windows Datacenter</a:t>
            </a:r>
            <a:endParaRPr lang="en-US" dirty="0"/>
          </a:p>
        </p:txBody>
      </p:sp>
      <p:pic>
        <p:nvPicPr>
          <p:cNvPr id="6" name="Picture 5" descr="Diagram showing a generic storage solution"/>
          <p:cNvPicPr/>
          <p:nvPr/>
        </p:nvPicPr>
        <p:blipFill rotWithShape="1">
          <a:blip r:embed="rId5">
            <a:extLst>
              <a:ext uri="{28A0092B-C50C-407E-A947-70E740481C1C}">
                <a14:useLocalDpi xmlns:a14="http://schemas.microsoft.com/office/drawing/2010/main" val="0"/>
              </a:ext>
            </a:extLst>
          </a:blip>
          <a:srcRect/>
          <a:stretch/>
        </p:blipFill>
        <p:spPr bwMode="auto">
          <a:xfrm>
            <a:off x="6614917" y="3885847"/>
            <a:ext cx="4973884" cy="2875527"/>
          </a:xfrm>
          <a:prstGeom prst="rect">
            <a:avLst/>
          </a:prstGeom>
          <a:noFill/>
          <a:ln>
            <a:noFill/>
          </a:ln>
        </p:spPr>
      </p:pic>
      <p:pic>
        <p:nvPicPr>
          <p:cNvPr id="7" name="Picture 6" descr="Diagram showing a generic storage solution"/>
          <p:cNvPicPr/>
          <p:nvPr/>
        </p:nvPicPr>
        <p:blipFill rotWithShape="1">
          <a:blip r:embed="rId6">
            <a:extLst>
              <a:ext uri="{28A0092B-C50C-407E-A947-70E740481C1C}">
                <a14:useLocalDpi xmlns:a14="http://schemas.microsoft.com/office/drawing/2010/main" val="0"/>
              </a:ext>
            </a:extLst>
          </a:blip>
          <a:srcRect/>
          <a:stretch/>
        </p:blipFill>
        <p:spPr bwMode="auto">
          <a:xfrm>
            <a:off x="6614917" y="1088037"/>
            <a:ext cx="4965789" cy="2681361"/>
          </a:xfrm>
          <a:prstGeom prst="rect">
            <a:avLst/>
          </a:prstGeom>
          <a:noFill/>
          <a:ln>
            <a:noFill/>
          </a:ln>
        </p:spPr>
      </p:pic>
      <p:sp>
        <p:nvSpPr>
          <p:cNvPr id="8" name="Left subhead"/>
          <p:cNvSpPr/>
          <p:nvPr>
            <p:custDataLst>
              <p:tags r:id="rId1"/>
            </p:custDataLst>
          </p:nvPr>
        </p:nvSpPr>
        <p:spPr bwMode="auto">
          <a:xfrm>
            <a:off x="795860" y="1850009"/>
            <a:ext cx="5045066" cy="132096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141813" bIns="95190" numCol="1" rtlCol="0" anchor="ctr" anchorCtr="0" compatLnSpc="1">
            <a:prstTxWarp prst="textNoShape">
              <a:avLst/>
            </a:prstTxWarp>
          </a:bodyPr>
          <a:lstStyle/>
          <a:p>
            <a:pPr algn="ctr" defTabSz="699127"/>
            <a:r>
              <a:rPr lang="en-US" sz="2754" dirty="0">
                <a:solidFill>
                  <a:srgbClr val="FFFFFF">
                    <a:alpha val="98824"/>
                  </a:srgbClr>
                </a:solidFill>
                <a:ea typeface="Segoe UI" pitchFamily="34" charset="0"/>
                <a:cs typeface="Segoe UI" pitchFamily="34" charset="0"/>
              </a:rPr>
              <a:t>What a datacenter solution needs</a:t>
            </a:r>
          </a:p>
        </p:txBody>
      </p:sp>
      <p:sp>
        <p:nvSpPr>
          <p:cNvPr id="9" name="Left text"/>
          <p:cNvSpPr/>
          <p:nvPr>
            <p:custDataLst>
              <p:tags r:id="rId2"/>
            </p:custDataLst>
          </p:nvPr>
        </p:nvSpPr>
        <p:spPr bwMode="auto">
          <a:xfrm>
            <a:off x="795860" y="3264112"/>
            <a:ext cx="5045066" cy="2317514"/>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141813" bIns="95190" numCol="1" rtlCol="0" anchor="ctr" anchorCtr="0" compatLnSpc="1">
            <a:prstTxWarp prst="textNoShape">
              <a:avLst/>
            </a:prstTxWarp>
          </a:bodyPr>
          <a:lstStyle/>
          <a:p>
            <a:pPr marL="352106" indent="-352106" defTabSz="932372">
              <a:spcBef>
                <a:spcPts val="612"/>
              </a:spcBef>
              <a:buSzPct val="90000"/>
              <a:buFont typeface="Wingdings" panose="05000000000000000000" pitchFamily="2" charset="2"/>
              <a:buChar char="q"/>
            </a:pPr>
            <a:r>
              <a:rPr lang="en-US" sz="1836" dirty="0">
                <a:gradFill>
                  <a:gsLst>
                    <a:gs pos="0">
                      <a:srgbClr val="FFFFFF"/>
                    </a:gs>
                    <a:gs pos="86000">
                      <a:srgbClr val="FFFFFF"/>
                    </a:gs>
                  </a:gsLst>
                  <a:lin ang="5400000" scaled="0"/>
                </a:gradFill>
              </a:rPr>
              <a:t>Converged / integrated hardware designs</a:t>
            </a:r>
          </a:p>
          <a:p>
            <a:pPr marL="352106" indent="-352106" defTabSz="932372">
              <a:spcBef>
                <a:spcPts val="612"/>
              </a:spcBef>
              <a:buSzPct val="90000"/>
              <a:buFont typeface="Wingdings" panose="05000000000000000000" pitchFamily="2" charset="2"/>
              <a:buChar char="q"/>
            </a:pPr>
            <a:r>
              <a:rPr lang="en-US" sz="1836" dirty="0">
                <a:gradFill>
                  <a:gsLst>
                    <a:gs pos="0">
                      <a:srgbClr val="FFFFFF"/>
                    </a:gs>
                    <a:gs pos="86000">
                      <a:srgbClr val="FFFFFF"/>
                    </a:gs>
                  </a:gsLst>
                  <a:lin ang="5400000" scaled="0"/>
                </a:gradFill>
              </a:rPr>
              <a:t>Less expensive storage options</a:t>
            </a:r>
          </a:p>
          <a:p>
            <a:pPr marL="352106" indent="-352106" defTabSz="932372">
              <a:spcBef>
                <a:spcPts val="612"/>
              </a:spcBef>
              <a:buSzPct val="90000"/>
              <a:buFont typeface="Wingdings" panose="05000000000000000000" pitchFamily="2" charset="2"/>
              <a:buChar char="q"/>
            </a:pPr>
            <a:r>
              <a:rPr lang="en-US" sz="1836" dirty="0">
                <a:gradFill>
                  <a:gsLst>
                    <a:gs pos="0">
                      <a:srgbClr val="FFFFFF"/>
                    </a:gs>
                    <a:gs pos="86000">
                      <a:srgbClr val="FFFFFF"/>
                    </a:gs>
                  </a:gsLst>
                  <a:lin ang="5400000" scaled="0"/>
                </a:gradFill>
              </a:rPr>
              <a:t>Simplified deployment and management tools</a:t>
            </a:r>
          </a:p>
          <a:p>
            <a:pPr marL="352106" indent="-352106" defTabSz="932372">
              <a:spcBef>
                <a:spcPts val="612"/>
              </a:spcBef>
              <a:buSzPct val="90000"/>
              <a:buFont typeface="Wingdings" panose="05000000000000000000" pitchFamily="2" charset="2"/>
              <a:buChar char="q"/>
            </a:pPr>
            <a:r>
              <a:rPr lang="en-US" sz="1836" dirty="0">
                <a:gradFill>
                  <a:gsLst>
                    <a:gs pos="0">
                      <a:srgbClr val="FFFFFF"/>
                    </a:gs>
                    <a:gs pos="86000">
                      <a:srgbClr val="FFFFFF"/>
                    </a:gs>
                  </a:gsLst>
                  <a:lin ang="5400000" scaled="0"/>
                </a:gradFill>
              </a:rPr>
              <a:t>Scalability</a:t>
            </a:r>
          </a:p>
          <a:p>
            <a:pPr marL="352106" indent="-352106" defTabSz="932372">
              <a:spcBef>
                <a:spcPts val="612"/>
              </a:spcBef>
              <a:buSzPct val="90000"/>
              <a:buFont typeface="Wingdings" panose="05000000000000000000" pitchFamily="2" charset="2"/>
              <a:buChar char="q"/>
            </a:pPr>
            <a:r>
              <a:rPr lang="en-US" sz="1836" dirty="0">
                <a:gradFill>
                  <a:gsLst>
                    <a:gs pos="0">
                      <a:srgbClr val="FFFFFF"/>
                    </a:gs>
                    <a:gs pos="86000">
                      <a:srgbClr val="FFFFFF"/>
                    </a:gs>
                  </a:gsLst>
                  <a:lin ang="5400000" scaled="0"/>
                </a:gradFill>
              </a:rPr>
              <a:t>Availability</a:t>
            </a:r>
          </a:p>
        </p:txBody>
      </p:sp>
    </p:spTree>
    <p:extLst>
      <p:ext uri="{BB962C8B-B14F-4D97-AF65-F5344CB8AC3E}">
        <p14:creationId xmlns:p14="http://schemas.microsoft.com/office/powerpoint/2010/main" val="349133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childTnLst>
                          </p:cTn>
                        </p:par>
                        <p:par>
                          <p:cTn id="13" fill="hold">
                            <p:stCondLst>
                              <p:cond delay="1250"/>
                            </p:stCondLst>
                            <p:childTnLst>
                              <p:par>
                                <p:cTn id="14" presetID="42" presetClass="entr" presetSubtype="0" fill="hold" grpId="1"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anim calcmode="lin" valueType="num">
                                      <p:cBhvr>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2250"/>
                            </p:stCondLst>
                            <p:childTnLst>
                              <p:par>
                                <p:cTn id="20" presetID="42" presetClass="entr" presetSubtype="0" fill="hold" grpId="1" nodeType="after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1000"/>
                                        <p:tgtEl>
                                          <p:spTgt spid="9">
                                            <p:txEl>
                                              <p:pRg st="1" end="1"/>
                                            </p:txEl>
                                          </p:spTgt>
                                        </p:tgtEl>
                                      </p:cBhvr>
                                    </p:animEffect>
                                    <p:anim calcmode="lin" valueType="num">
                                      <p:cBhvr>
                                        <p:cTn id="2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42" presetClass="entr" presetSubtype="0" fill="hold" grpId="1" nodeType="after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1" fill="hold">
                            <p:stCondLst>
                              <p:cond delay="4250"/>
                            </p:stCondLst>
                            <p:childTnLst>
                              <p:par>
                                <p:cTn id="32" presetID="42" presetClass="entr" presetSubtype="0" fill="hold" grpId="1" nodeType="after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1000"/>
                                        <p:tgtEl>
                                          <p:spTgt spid="9">
                                            <p:txEl>
                                              <p:pRg st="3" end="3"/>
                                            </p:txEl>
                                          </p:spTgt>
                                        </p:tgtEl>
                                      </p:cBhvr>
                                    </p:animEffect>
                                    <p:anim calcmode="lin" valueType="num">
                                      <p:cBhvr>
                                        <p:cTn id="3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5250"/>
                            </p:stCondLst>
                            <p:childTnLst>
                              <p:par>
                                <p:cTn id="38" presetID="42" presetClass="entr" presetSubtype="0" fill="hold" grpId="1" nodeType="after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Effect transition="in" filter="fade">
                                      <p:cBhvr>
                                        <p:cTn id="40" dur="1000"/>
                                        <p:tgtEl>
                                          <p:spTgt spid="9">
                                            <p:txEl>
                                              <p:pRg st="4" end="4"/>
                                            </p:txEl>
                                          </p:spTgt>
                                        </p:tgtEl>
                                      </p:cBhvr>
                                    </p:animEffect>
                                    <p:anim calcmode="lin" valueType="num">
                                      <p:cBhvr>
                                        <p:cTn id="4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allAtOnce" animBg="1"/>
      <p:bldP spid="9" grpId="1"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93949" y="1102577"/>
            <a:ext cx="4149332" cy="6188347"/>
          </a:xfrm>
        </p:spPr>
        <p:txBody>
          <a:bodyPr/>
          <a:lstStyle/>
          <a:p>
            <a:pPr marL="0" indent="0">
              <a:buNone/>
            </a:pPr>
            <a:r>
              <a:rPr lang="en-US" sz="3264" b="1" dirty="0"/>
              <a:t>N+2 redundancy</a:t>
            </a:r>
          </a:p>
          <a:p>
            <a:pPr lvl="1"/>
            <a:r>
              <a:rPr lang="en-US" sz="2040" dirty="0"/>
              <a:t>4-node storage cluster</a:t>
            </a:r>
          </a:p>
          <a:p>
            <a:pPr lvl="1"/>
            <a:r>
              <a:rPr lang="en-US" sz="2040" dirty="0"/>
              <a:t>4 JBODs</a:t>
            </a:r>
          </a:p>
          <a:p>
            <a:pPr lvl="1"/>
            <a:r>
              <a:rPr lang="en-US" sz="2040" dirty="0"/>
              <a:t>Enclosure-aware 3-way mirror or dual parity</a:t>
            </a:r>
          </a:p>
          <a:p>
            <a:pPr marL="0" indent="0">
              <a:buNone/>
            </a:pPr>
            <a:r>
              <a:rPr lang="en-US" sz="3264" b="1" dirty="0"/>
              <a:t>Performance</a:t>
            </a:r>
          </a:p>
          <a:p>
            <a:pPr lvl="1"/>
            <a:r>
              <a:rPr lang="en-US" sz="2040" dirty="0"/>
              <a:t>SSDs configured in tiered Storage Spaces </a:t>
            </a:r>
          </a:p>
          <a:p>
            <a:pPr lvl="1"/>
            <a:r>
              <a:rPr lang="en-US" sz="2040" dirty="0"/>
              <a:t>RDMA-capable NICs</a:t>
            </a:r>
          </a:p>
          <a:p>
            <a:pPr marL="0" indent="0">
              <a:buNone/>
            </a:pPr>
            <a:r>
              <a:rPr lang="en-US" sz="3264" b="1" dirty="0"/>
              <a:t>Many details</a:t>
            </a:r>
          </a:p>
          <a:p>
            <a:pPr lvl="1"/>
            <a:r>
              <a:rPr lang="en-US" sz="2040" dirty="0"/>
              <a:t>Drive firmware</a:t>
            </a:r>
          </a:p>
          <a:p>
            <a:pPr lvl="1"/>
            <a:r>
              <a:rPr lang="en-US" sz="2040" dirty="0"/>
              <a:t>Expander configuration</a:t>
            </a:r>
          </a:p>
          <a:p>
            <a:pPr lvl="1"/>
            <a:r>
              <a:rPr lang="en-US" sz="2040" dirty="0"/>
              <a:t>Disk controller supported </a:t>
            </a:r>
            <a:r>
              <a:rPr lang="en-US" sz="2040" dirty="0" err="1"/>
              <a:t>configs</a:t>
            </a:r>
            <a:endParaRPr lang="en-US" sz="2040" dirty="0"/>
          </a:p>
          <a:p>
            <a:pPr lvl="1"/>
            <a:r>
              <a:rPr lang="en-US" sz="2072" dirty="0"/>
              <a:t>… </a:t>
            </a:r>
          </a:p>
          <a:p>
            <a:pPr lvl="1"/>
            <a:endParaRPr lang="en-US" sz="2072" dirty="0"/>
          </a:p>
        </p:txBody>
      </p:sp>
      <p:sp>
        <p:nvSpPr>
          <p:cNvPr id="2" name="Title 1"/>
          <p:cNvSpPr>
            <a:spLocks noGrp="1"/>
          </p:cNvSpPr>
          <p:nvPr>
            <p:ph type="title"/>
          </p:nvPr>
        </p:nvSpPr>
        <p:spPr>
          <a:xfrm>
            <a:off x="277030" y="155435"/>
            <a:ext cx="11884782" cy="854886"/>
          </a:xfrm>
        </p:spPr>
        <p:txBody>
          <a:bodyPr/>
          <a:lstStyle/>
          <a:p>
            <a:r>
              <a:rPr lang="en-US" dirty="0" smtClean="0"/>
              <a:t>Scaling Storage</a:t>
            </a:r>
            <a:endParaRPr lang="en-US" dirty="0"/>
          </a:p>
        </p:txBody>
      </p:sp>
      <p:sp>
        <p:nvSpPr>
          <p:cNvPr id="4" name="Slide Number Placeholder 3"/>
          <p:cNvSpPr>
            <a:spLocks noGrp="1"/>
          </p:cNvSpPr>
          <p:nvPr>
            <p:ph type="sldNum" sz="quarter" idx="4294967295"/>
          </p:nvPr>
        </p:nvSpPr>
        <p:spPr>
          <a:xfrm>
            <a:off x="10026705" y="6483350"/>
            <a:ext cx="1856629" cy="366712"/>
          </a:xfrm>
          <a:prstGeom prst="rect">
            <a:avLst/>
          </a:prstGeom>
        </p:spPr>
        <p:txBody>
          <a:bodyPr/>
          <a:lstStyle/>
          <a:p>
            <a:fld id="{FD80AEDC-42D6-4469-A01A-FC4C69F93ED1}" type="slidenum">
              <a:rPr lang="en-US" smtClean="0">
                <a:solidFill>
                  <a:srgbClr val="FFFFFF">
                    <a:tint val="75000"/>
                  </a:srgbClr>
                </a:solidFill>
              </a:rPr>
              <a:pPr/>
              <a:t>34</a:t>
            </a:fld>
            <a:endParaRPr lang="en-US" dirty="0">
              <a:solidFill>
                <a:srgbClr val="FFFFFF">
                  <a:tint val="75000"/>
                </a:srgbClr>
              </a:solidFill>
            </a:endParaRPr>
          </a:p>
        </p:txBody>
      </p:sp>
      <p:pic>
        <p:nvPicPr>
          <p:cNvPr id="5" name="Picture 4" descr="Storage solution using Microsoft software"/>
          <p:cNvPicPr/>
          <p:nvPr/>
        </p:nvPicPr>
        <p:blipFill rotWithShape="1">
          <a:blip r:embed="rId3">
            <a:extLst>
              <a:ext uri="{28A0092B-C50C-407E-A947-70E740481C1C}">
                <a14:useLocalDpi xmlns:a14="http://schemas.microsoft.com/office/drawing/2010/main" val="0"/>
              </a:ext>
            </a:extLst>
          </a:blip>
          <a:srcRect/>
          <a:stretch/>
        </p:blipFill>
        <p:spPr bwMode="auto">
          <a:xfrm>
            <a:off x="4458785" y="1102577"/>
            <a:ext cx="4097263" cy="5225675"/>
          </a:xfrm>
          <a:prstGeom prst="rect">
            <a:avLst/>
          </a:prstGeom>
          <a:noFill/>
          <a:ln>
            <a:noFill/>
          </a:ln>
        </p:spPr>
      </p:pic>
      <p:pic>
        <p:nvPicPr>
          <p:cNvPr id="6" name="Picture 5" descr="Storage solution using Microsoft software"/>
          <p:cNvPicPr/>
          <p:nvPr/>
        </p:nvPicPr>
        <p:blipFill rotWithShape="1">
          <a:blip r:embed="rId4">
            <a:extLst>
              <a:ext uri="{28A0092B-C50C-407E-A947-70E740481C1C}">
                <a14:useLocalDpi xmlns:a14="http://schemas.microsoft.com/office/drawing/2010/main" val="0"/>
              </a:ext>
            </a:extLst>
          </a:blip>
          <a:srcRect/>
          <a:stretch/>
        </p:blipFill>
        <p:spPr bwMode="auto">
          <a:xfrm>
            <a:off x="9043398" y="489389"/>
            <a:ext cx="2848176" cy="5993961"/>
          </a:xfrm>
          <a:prstGeom prst="rect">
            <a:avLst/>
          </a:prstGeom>
          <a:noFill/>
          <a:ln>
            <a:noFill/>
          </a:ln>
        </p:spPr>
      </p:pic>
      <p:cxnSp>
        <p:nvCxnSpPr>
          <p:cNvPr id="8" name="Elbow Connector 7"/>
          <p:cNvCxnSpPr/>
          <p:nvPr/>
        </p:nvCxnSpPr>
        <p:spPr>
          <a:xfrm flipV="1">
            <a:off x="8532449" y="1816635"/>
            <a:ext cx="495446" cy="155433"/>
          </a:xfrm>
          <a:prstGeom prst="bentConnector3">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flipV="1">
            <a:off x="8542164" y="3030960"/>
            <a:ext cx="495446" cy="359442"/>
          </a:xfrm>
          <a:prstGeom prst="bentConnector3">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8505854" y="4118998"/>
            <a:ext cx="522040" cy="510019"/>
          </a:xfrm>
          <a:prstGeom prst="bentConnector3">
            <a:avLst>
              <a:gd name="adj1" fmla="val 50000"/>
            </a:avLst>
          </a:prstGeom>
          <a:ln>
            <a:solidFill>
              <a:schemeClr val="tx1"/>
            </a:solidFill>
            <a:prstDash val="dash"/>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4237861" y="3799441"/>
            <a:ext cx="4453823" cy="2729810"/>
          </a:xfrm>
          <a:prstGeom prst="ellipse">
            <a:avLst/>
          </a:prstGeom>
          <a:noFill/>
          <a:ln>
            <a:solidFill>
              <a:srgbClr val="DE9F00">
                <a:alpha val="1000"/>
              </a:srgbClr>
            </a:solidFill>
            <a:headEnd type="none" w="med" len="med"/>
            <a:tailEnd type="none" w="med" len="med"/>
          </a:ln>
          <a:effectLst>
            <a:glow rad="355600">
              <a:schemeClr val="accent6">
                <a:satMod val="175000"/>
                <a:alpha val="48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endParaRPr lang="en-US" sz="204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61162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733938" y="1732755"/>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2602965" y="1668123"/>
            <a:ext cx="2214040" cy="5258139"/>
            <a:chOff x="2602965" y="906462"/>
            <a:chExt cx="2214040" cy="5258139"/>
          </a:xfrm>
        </p:grpSpPr>
        <p:sp>
          <p:nvSpPr>
            <p:cNvPr id="5" name="Rectangle 4"/>
            <p:cNvSpPr/>
            <p:nvPr/>
          </p:nvSpPr>
          <p:spPr bwMode="auto">
            <a:xfrm>
              <a:off x="2602965" y="906462"/>
              <a:ext cx="2214040" cy="346868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CA Server &amp; Storage</a:t>
              </a:r>
            </a:p>
            <a:p>
              <a:pPr algn="ctr" defTabSz="932472" fontAlgn="base">
                <a:spcBef>
                  <a:spcPct val="0"/>
                </a:spcBef>
                <a:spcAft>
                  <a:spcPct val="0"/>
                </a:spcAft>
              </a:pPr>
              <a:endParaRPr lang="en-US" sz="11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CA SMB3 and NFS</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Clustered DAS</a:t>
              </a:r>
            </a:p>
            <a:p>
              <a:pPr defTabSz="932472" fontAlgn="base">
                <a:spcBef>
                  <a:spcPct val="0"/>
                </a:spcBef>
                <a:spcAft>
                  <a:spcPct val="0"/>
                </a:spcAft>
              </a:pPr>
              <a:endParaRPr lang="en-US" sz="12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Windows Server &amp; Windows Storage Server 2012</a:t>
              </a:r>
            </a:p>
          </p:txBody>
        </p:sp>
        <p:sp>
          <p:nvSpPr>
            <p:cNvPr id="9" name="TextBox 8"/>
            <p:cNvSpPr txBox="1"/>
            <p:nvPr/>
          </p:nvSpPr>
          <p:spPr>
            <a:xfrm>
              <a:off x="2733938" y="4539541"/>
              <a:ext cx="1952094"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Server + storage continuous availability</a:t>
              </a:r>
            </a:p>
          </p:txBody>
        </p:sp>
      </p:grpSp>
      <p:sp>
        <p:nvSpPr>
          <p:cNvPr id="20" name="Rectangle 19"/>
          <p:cNvSpPr/>
          <p:nvPr/>
        </p:nvSpPr>
        <p:spPr bwMode="auto">
          <a:xfrm>
            <a:off x="7594396" y="1780115"/>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5074968" y="1755243"/>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353883" y="1704445"/>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303743" y="1668123"/>
            <a:ext cx="2104494" cy="4593343"/>
            <a:chOff x="303743" y="906462"/>
            <a:chExt cx="2104494" cy="4593343"/>
          </a:xfrm>
        </p:grpSpPr>
        <p:sp>
          <p:nvSpPr>
            <p:cNvPr id="4" name="Rectangle 3"/>
            <p:cNvSpPr/>
            <p:nvPr/>
          </p:nvSpPr>
          <p:spPr bwMode="auto">
            <a:xfrm>
              <a:off x="303743" y="906462"/>
              <a:ext cx="2104494" cy="34686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HA Storage</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2-node Cluster  OOBE</a:t>
              </a:r>
            </a:p>
            <a:p>
              <a:pPr defTabSz="932472" fontAlgn="base">
                <a:spcBef>
                  <a:spcPct val="0"/>
                </a:spcBef>
                <a:spcAft>
                  <a:spcPct val="0"/>
                </a:spcAft>
              </a:pPr>
              <a:endParaRPr lang="en-US" sz="12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Windows Storage Server 2008 R2</a:t>
              </a:r>
              <a:endParaRPr lang="en-US" sz="2000" dirty="0">
                <a:gradFill>
                  <a:gsLst>
                    <a:gs pos="0">
                      <a:srgbClr val="FFFFFF"/>
                    </a:gs>
                    <a:gs pos="100000">
                      <a:srgbClr val="FFFFFF"/>
                    </a:gs>
                  </a:gsLst>
                  <a:lin ang="5400000" scaled="0"/>
                </a:gradFill>
              </a:endParaRPr>
            </a:p>
          </p:txBody>
        </p:sp>
        <p:sp>
          <p:nvSpPr>
            <p:cNvPr id="8" name="TextBox 7"/>
            <p:cNvSpPr txBox="1"/>
            <p:nvPr/>
          </p:nvSpPr>
          <p:spPr>
            <a:xfrm>
              <a:off x="332847" y="4539542"/>
              <a:ext cx="1952094"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Storage availability</a:t>
              </a:r>
            </a:p>
          </p:txBody>
        </p:sp>
      </p:grpSp>
      <p:grpSp>
        <p:nvGrpSpPr>
          <p:cNvPr id="15" name="Group 14"/>
          <p:cNvGrpSpPr/>
          <p:nvPr/>
        </p:nvGrpSpPr>
        <p:grpSpPr>
          <a:xfrm>
            <a:off x="4994797" y="1668124"/>
            <a:ext cx="2214040" cy="5258138"/>
            <a:chOff x="4994797" y="906463"/>
            <a:chExt cx="2214040" cy="5258138"/>
          </a:xfrm>
        </p:grpSpPr>
        <p:sp>
          <p:nvSpPr>
            <p:cNvPr id="6" name="Rectangle 5"/>
            <p:cNvSpPr/>
            <p:nvPr/>
          </p:nvSpPr>
          <p:spPr bwMode="auto">
            <a:xfrm>
              <a:off x="4994797" y="906463"/>
              <a:ext cx="2214040" cy="3468688"/>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Cluster in a Box (CiB)</a:t>
              </a:r>
            </a:p>
            <a:p>
              <a:pPr algn="ctr" defTabSz="932472" fontAlgn="base">
                <a:spcBef>
                  <a:spcPct val="0"/>
                </a:spcBef>
                <a:spcAft>
                  <a:spcPct val="0"/>
                </a:spcAft>
              </a:pPr>
              <a:endParaRPr lang="en-US" sz="1600" b="1"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Released systems </a:t>
              </a:r>
              <a:r>
                <a:rPr lang="en-US" sz="2000" dirty="0">
                  <a:gradFill>
                    <a:gsLst>
                      <a:gs pos="0">
                        <a:srgbClr val="FFFFFF"/>
                      </a:gs>
                      <a:gs pos="100000">
                        <a:srgbClr val="FFFFFF"/>
                      </a:gs>
                    </a:gsLst>
                    <a:lin ang="5400000" scaled="0"/>
                  </a:gradFill>
                </a:rPr>
                <a:t>from Dell, HP, Fujitsu, Quanta, </a:t>
              </a:r>
              <a:r>
                <a:rPr lang="en-US" sz="2000" dirty="0" err="1" smtClean="0">
                  <a:gradFill>
                    <a:gsLst>
                      <a:gs pos="0">
                        <a:srgbClr val="FFFFFF"/>
                      </a:gs>
                      <a:gs pos="100000">
                        <a:srgbClr val="FFFFFF"/>
                      </a:gs>
                    </a:gsLst>
                    <a:lin ang="5400000" scaled="0"/>
                  </a:gradFill>
                </a:rPr>
                <a:t>DataON</a:t>
              </a:r>
              <a:r>
                <a:rPr lang="en-US" sz="2000" dirty="0" smtClean="0">
                  <a:gradFill>
                    <a:gsLst>
                      <a:gs pos="0">
                        <a:srgbClr val="FFFFFF"/>
                      </a:gs>
                      <a:gs pos="100000">
                        <a:srgbClr val="FFFFFF"/>
                      </a:gs>
                    </a:gsLst>
                    <a:lin ang="5400000" scaled="0"/>
                  </a:gradFill>
                </a:rPr>
                <a:t>, XIO, </a:t>
              </a:r>
              <a:r>
                <a:rPr lang="en-US" sz="2000" dirty="0" err="1" smtClean="0">
                  <a:gradFill>
                    <a:gsLst>
                      <a:gs pos="0">
                        <a:srgbClr val="FFFFFF"/>
                      </a:gs>
                      <a:gs pos="100000">
                        <a:srgbClr val="FFFFFF"/>
                      </a:gs>
                    </a:gsLst>
                    <a:lin ang="5400000" scaled="0"/>
                  </a:gradFill>
                </a:rPr>
                <a:t>Wiwynn</a:t>
              </a:r>
              <a:endParaRPr lang="en-US" sz="2000" dirty="0">
                <a:gradFill>
                  <a:gsLst>
                    <a:gs pos="0">
                      <a:srgbClr val="FFFFFF"/>
                    </a:gs>
                    <a:gs pos="100000">
                      <a:srgbClr val="FFFFFF"/>
                    </a:gs>
                  </a:gsLst>
                  <a:lin ang="5400000" scaled="0"/>
                </a:gradFill>
              </a:endParaRPr>
            </a:p>
          </p:txBody>
        </p:sp>
        <p:sp>
          <p:nvSpPr>
            <p:cNvPr id="10" name="TextBox 9"/>
            <p:cNvSpPr txBox="1"/>
            <p:nvPr/>
          </p:nvSpPr>
          <p:spPr>
            <a:xfrm>
              <a:off x="5125770" y="4539541"/>
              <a:ext cx="1952094"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Volume platform for availability</a:t>
              </a:r>
            </a:p>
          </p:txBody>
        </p:sp>
      </p:grpSp>
      <p:grpSp>
        <p:nvGrpSpPr>
          <p:cNvPr id="16" name="Group 15"/>
          <p:cNvGrpSpPr/>
          <p:nvPr/>
        </p:nvGrpSpPr>
        <p:grpSpPr>
          <a:xfrm>
            <a:off x="7446556" y="1686643"/>
            <a:ext cx="2276881" cy="5239619"/>
            <a:chOff x="7446556" y="924982"/>
            <a:chExt cx="2276881" cy="5239619"/>
          </a:xfrm>
        </p:grpSpPr>
        <p:sp>
          <p:nvSpPr>
            <p:cNvPr id="7" name="Rectangle 6"/>
            <p:cNvSpPr/>
            <p:nvPr/>
          </p:nvSpPr>
          <p:spPr bwMode="auto">
            <a:xfrm>
              <a:off x="7446556" y="924982"/>
              <a:ext cx="2276881" cy="345016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a:gradFill>
                    <a:gsLst>
                      <a:gs pos="0">
                        <a:srgbClr val="FFFFFF"/>
                      </a:gs>
                      <a:gs pos="100000">
                        <a:srgbClr val="FFFFFF"/>
                      </a:gs>
                    </a:gsLst>
                    <a:lin ang="5400000" scaled="0"/>
                  </a:gradFill>
                </a:rPr>
                <a:t>CiB Next-Gen</a:t>
              </a:r>
            </a:p>
            <a:p>
              <a:pPr defTabSz="932472" fontAlgn="base">
                <a:spcBef>
                  <a:spcPct val="0"/>
                </a:spcBef>
                <a:spcAft>
                  <a:spcPct val="0"/>
                </a:spcAft>
              </a:pPr>
              <a:endParaRPr lang="en-US" sz="16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4-node </a:t>
              </a:r>
              <a:r>
                <a:rPr lang="en-US" sz="2000" dirty="0">
                  <a:gradFill>
                    <a:gsLst>
                      <a:gs pos="0">
                        <a:srgbClr val="FFFFFF"/>
                      </a:gs>
                      <a:gs pos="100000">
                        <a:srgbClr val="FFFFFF"/>
                      </a:gs>
                    </a:gsLst>
                    <a:lin ang="5400000" scaled="0"/>
                  </a:gradFill>
                </a:rPr>
                <a:t>Cluster </a:t>
              </a:r>
              <a:r>
                <a:rPr lang="en-US" sz="2000" dirty="0" smtClean="0">
                  <a:gradFill>
                    <a:gsLst>
                      <a:gs pos="0">
                        <a:srgbClr val="FFFFFF"/>
                      </a:gs>
                      <a:gs pos="100000">
                        <a:srgbClr val="FFFFFF"/>
                      </a:gs>
                    </a:gsLst>
                    <a:lin ang="5400000" scaled="0"/>
                  </a:gradFill>
                </a:rPr>
                <a:t>OOBE</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Storage Spaces Parity, </a:t>
              </a:r>
              <a:r>
                <a:rPr lang="en-US" sz="2000" dirty="0" err="1" smtClean="0">
                  <a:gradFill>
                    <a:gsLst>
                      <a:gs pos="0">
                        <a:srgbClr val="FFFFFF"/>
                      </a:gs>
                      <a:gs pos="100000">
                        <a:srgbClr val="FFFFFF"/>
                      </a:gs>
                    </a:gsLst>
                    <a:lin ang="5400000" scaled="0"/>
                  </a:gradFill>
                </a:rPr>
                <a:t>Tiering</a:t>
              </a:r>
              <a:endParaRPr lang="en-US" sz="2000" dirty="0">
                <a:gradFill>
                  <a:gsLst>
                    <a:gs pos="0">
                      <a:srgbClr val="FFFFFF"/>
                    </a:gs>
                    <a:gs pos="100000">
                      <a:srgbClr val="FFFFFF"/>
                    </a:gs>
                  </a:gsLst>
                  <a:lin ang="5400000" scaled="0"/>
                </a:gradFill>
              </a:endParaRPr>
            </a:p>
            <a:p>
              <a:pPr defTabSz="932472" fontAlgn="base">
                <a:spcBef>
                  <a:spcPct val="0"/>
                </a:spcBef>
                <a:spcAft>
                  <a:spcPct val="0"/>
                </a:spcAft>
              </a:pPr>
              <a:endParaRPr lang="en-US" sz="105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Windows Server &amp; Windows Storage Server 2012 R2</a:t>
              </a:r>
            </a:p>
          </p:txBody>
        </p:sp>
        <p:sp>
          <p:nvSpPr>
            <p:cNvPr id="11" name="TextBox 10"/>
            <p:cNvSpPr txBox="1"/>
            <p:nvPr/>
          </p:nvSpPr>
          <p:spPr>
            <a:xfrm>
              <a:off x="7446556" y="4539541"/>
              <a:ext cx="2276881"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Next-gen ready for the datacenter / </a:t>
              </a:r>
              <a:r>
                <a:rPr lang="en-US" sz="2400" dirty="0" err="1" smtClean="0">
                  <a:solidFill>
                    <a:schemeClr val="tx2"/>
                  </a:solidFill>
                </a:rPr>
                <a:t>hoster</a:t>
              </a:r>
              <a:endParaRPr lang="en-US" sz="2400" dirty="0" smtClean="0">
                <a:solidFill>
                  <a:schemeClr val="tx2"/>
                </a:solidFill>
              </a:endParaRPr>
            </a:p>
          </p:txBody>
        </p:sp>
      </p:grpSp>
      <p:sp>
        <p:nvSpPr>
          <p:cNvPr id="12" name="Rectangle 11"/>
          <p:cNvSpPr/>
          <p:nvPr/>
        </p:nvSpPr>
        <p:spPr bwMode="auto">
          <a:xfrm>
            <a:off x="10028237" y="1755244"/>
            <a:ext cx="1981200" cy="3317347"/>
          </a:xfrm>
          <a:prstGeom prst="rect">
            <a:avLst/>
          </a:prstGeom>
          <a:noFill/>
          <a:ln>
            <a:no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800" b="1" dirty="0">
                <a:solidFill>
                  <a:schemeClr val="tx2"/>
                </a:solidFill>
              </a:rPr>
              <a:t>Why isn’t your business highly available?</a:t>
            </a:r>
            <a:endParaRPr lang="en-US" sz="2800" b="1"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itle 20"/>
          <p:cNvSpPr>
            <a:spLocks noGrp="1"/>
          </p:cNvSpPr>
          <p:nvPr>
            <p:ph type="title"/>
          </p:nvPr>
        </p:nvSpPr>
        <p:spPr>
          <a:xfrm>
            <a:off x="269876" y="293687"/>
            <a:ext cx="11889564" cy="917575"/>
          </a:xfrm>
        </p:spPr>
        <p:txBody>
          <a:bodyPr/>
          <a:lstStyle/>
          <a:p>
            <a:r>
              <a:rPr lang="en-US" sz="6000" dirty="0" smtClean="0"/>
              <a:t>Availability: From storage to the cloud</a:t>
            </a:r>
            <a:endParaRPr lang="en-US" sz="4800" dirty="0">
              <a:solidFill>
                <a:schemeClr val="tx2"/>
              </a:solidFill>
            </a:endParaRPr>
          </a:p>
        </p:txBody>
      </p:sp>
      <p:sp>
        <p:nvSpPr>
          <p:cNvPr id="2" name="Rounded Rectangle 1"/>
          <p:cNvSpPr/>
          <p:nvPr/>
        </p:nvSpPr>
        <p:spPr bwMode="auto">
          <a:xfrm>
            <a:off x="9985700" y="1755242"/>
            <a:ext cx="2023738" cy="3381569"/>
          </a:xfrm>
          <a:prstGeom prst="roundRect">
            <a:avLst/>
          </a:prstGeom>
          <a:noFill/>
          <a:ln w="50800">
            <a:solidFill>
              <a:schemeClr val="tx2">
                <a:alpha val="1000"/>
              </a:schemeClr>
            </a:solidFill>
            <a:headEnd type="none" w="med" len="med"/>
            <a:tailEnd type="none" w="med" len="med"/>
          </a:ln>
          <a:effectLst>
            <a:glow rad="292100">
              <a:schemeClr val="tx2">
                <a:alpha val="76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89250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39" y="982662"/>
            <a:ext cx="12070012" cy="3924151"/>
          </a:xfrm>
        </p:spPr>
        <p:txBody>
          <a:bodyPr/>
          <a:lstStyle/>
          <a:p>
            <a:pPr lvl="0">
              <a:spcBef>
                <a:spcPts val="2400"/>
              </a:spcBef>
            </a:pPr>
            <a:r>
              <a:rPr lang="en-US" sz="3600" dirty="0" smtClean="0">
                <a:solidFill>
                  <a:schemeClr val="tx2"/>
                </a:solidFill>
              </a:rPr>
              <a:t>Key Breakout Sessions</a:t>
            </a:r>
          </a:p>
          <a:p>
            <a:pPr lvl="1">
              <a:spcBef>
                <a:spcPts val="600"/>
              </a:spcBef>
            </a:pPr>
            <a:r>
              <a:rPr lang="en-US" sz="2000" dirty="0"/>
              <a:t>DCIM-B354: Failover Clustering: What's New </a:t>
            </a:r>
            <a:r>
              <a:rPr lang="en-US" sz="2000" dirty="0" smtClean="0"/>
              <a:t>in Windows </a:t>
            </a:r>
            <a:r>
              <a:rPr lang="en-US" sz="2000" dirty="0"/>
              <a:t>Server 2012 </a:t>
            </a:r>
            <a:r>
              <a:rPr lang="en-US" sz="2000" dirty="0" smtClean="0"/>
              <a:t>R2 (5/13, 1:30PM-2:45PM)</a:t>
            </a:r>
          </a:p>
          <a:p>
            <a:pPr lvl="1">
              <a:spcBef>
                <a:spcPts val="600"/>
              </a:spcBef>
            </a:pPr>
            <a:r>
              <a:rPr lang="en-US" sz="2000" dirty="0"/>
              <a:t>DCIM-B337: File Server Networking for a </a:t>
            </a:r>
            <a:r>
              <a:rPr lang="en-US" sz="2000" dirty="0" smtClean="0"/>
              <a:t>Private Cloud </a:t>
            </a:r>
            <a:r>
              <a:rPr lang="en-US" sz="2000" dirty="0"/>
              <a:t>Storage Infrastructure </a:t>
            </a:r>
            <a:r>
              <a:rPr lang="en-US" sz="2000" dirty="0" smtClean="0"/>
              <a:t>in Windows </a:t>
            </a:r>
            <a:r>
              <a:rPr lang="en-US" sz="2000" dirty="0"/>
              <a:t>Server 2012 </a:t>
            </a:r>
            <a:r>
              <a:rPr lang="en-US" sz="2000" dirty="0" smtClean="0"/>
              <a:t>R2 (5/13, 3:15PM-4:30PM)</a:t>
            </a:r>
          </a:p>
          <a:p>
            <a:pPr lvl="1">
              <a:spcBef>
                <a:spcPts val="600"/>
              </a:spcBef>
            </a:pPr>
            <a:r>
              <a:rPr lang="en-US" sz="2000" dirty="0"/>
              <a:t>DCIM-B349: Software-Defined Storage in </a:t>
            </a:r>
            <a:r>
              <a:rPr lang="en-US" sz="2000" dirty="0" smtClean="0"/>
              <a:t>Windows Server </a:t>
            </a:r>
            <a:r>
              <a:rPr lang="en-US" sz="2000" dirty="0"/>
              <a:t>2012 R2 and Microsoft </a:t>
            </a:r>
            <a:r>
              <a:rPr lang="en-US" sz="2000" dirty="0" smtClean="0"/>
              <a:t>System Center </a:t>
            </a:r>
            <a:r>
              <a:rPr lang="en-US" sz="2000" dirty="0"/>
              <a:t>2012 </a:t>
            </a:r>
            <a:r>
              <a:rPr lang="en-US" sz="2000" dirty="0" smtClean="0"/>
              <a:t>R2 (5/14, 8:30AM-9:45AM)</a:t>
            </a:r>
          </a:p>
          <a:p>
            <a:pPr lvl="1">
              <a:spcBef>
                <a:spcPts val="600"/>
              </a:spcBef>
            </a:pPr>
            <a:r>
              <a:rPr lang="en-US" sz="2000" dirty="0"/>
              <a:t>DCIM-B346: Best Practices for Deploying </a:t>
            </a:r>
            <a:r>
              <a:rPr lang="en-US" sz="2000" dirty="0" smtClean="0"/>
              <a:t>Tiered Storage </a:t>
            </a:r>
            <a:r>
              <a:rPr lang="en-US" sz="2000" dirty="0"/>
              <a:t>Spaces in Windows </a:t>
            </a:r>
            <a:r>
              <a:rPr lang="en-US" sz="2000" dirty="0" smtClean="0"/>
              <a:t>Server 2012 R2 (</a:t>
            </a:r>
            <a:r>
              <a:rPr lang="en-US" sz="2000" dirty="0"/>
              <a:t>5/14, 8:30AM-9:45AM)</a:t>
            </a:r>
          </a:p>
          <a:p>
            <a:pPr lvl="1">
              <a:spcBef>
                <a:spcPts val="600"/>
              </a:spcBef>
            </a:pPr>
            <a:endParaRPr lang="en-US" sz="2000" dirty="0"/>
          </a:p>
          <a:p>
            <a:pPr lvl="1">
              <a:spcBef>
                <a:spcPts val="2400"/>
              </a:spcBef>
            </a:pPr>
            <a:endParaRPr lang="en-US" sz="2200" dirty="0">
              <a:gradFill>
                <a:gsLst>
                  <a:gs pos="1250">
                    <a:schemeClr val="tx1"/>
                  </a:gs>
                  <a:gs pos="100000">
                    <a:schemeClr val="tx1"/>
                  </a:gs>
                </a:gsLst>
                <a:lin ang="5400000" scaled="0"/>
              </a:gradFill>
            </a:endParaRPr>
          </a:p>
        </p:txBody>
      </p:sp>
      <p:sp>
        <p:nvSpPr>
          <p:cNvPr id="2" name="Title 1"/>
          <p:cNvSpPr>
            <a:spLocks noGrp="1"/>
          </p:cNvSpPr>
          <p:nvPr>
            <p:ph type="title"/>
          </p:nvPr>
        </p:nvSpPr>
        <p:spPr>
          <a:xfrm>
            <a:off x="278343" y="197123"/>
            <a:ext cx="11889564" cy="915988"/>
          </a:xfrm>
        </p:spPr>
        <p:txBody>
          <a:bodyPr/>
          <a:lstStyle/>
          <a:p>
            <a:r>
              <a:rPr lang="en-US" dirty="0" smtClean="0"/>
              <a:t>Related content</a:t>
            </a:r>
            <a:endParaRPr lang="en-US" dirty="0"/>
          </a:p>
        </p:txBody>
      </p:sp>
      <p:sp>
        <p:nvSpPr>
          <p:cNvPr id="9" name="Text Placeholder 7"/>
          <p:cNvSpPr txBox="1">
            <a:spLocks/>
          </p:cNvSpPr>
          <p:nvPr/>
        </p:nvSpPr>
        <p:spPr>
          <a:xfrm>
            <a:off x="162719" y="5709598"/>
            <a:ext cx="12070012"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600" dirty="0" smtClean="0">
                <a:solidFill>
                  <a:schemeClr val="tx2"/>
                </a:solidFill>
              </a:rPr>
              <a:t>Tech Expo – visit the partner booths!</a:t>
            </a:r>
          </a:p>
        </p:txBody>
      </p:sp>
      <p:sp>
        <p:nvSpPr>
          <p:cNvPr id="15" name="Text Placeholder 7"/>
          <p:cNvSpPr txBox="1">
            <a:spLocks/>
          </p:cNvSpPr>
          <p:nvPr/>
        </p:nvSpPr>
        <p:spPr>
          <a:xfrm>
            <a:off x="184415" y="3838114"/>
            <a:ext cx="12070012" cy="1945148"/>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600" dirty="0" smtClean="0">
                <a:solidFill>
                  <a:schemeClr val="tx2"/>
                </a:solidFill>
              </a:rPr>
              <a:t>Key Labs</a:t>
            </a:r>
          </a:p>
          <a:p>
            <a:pPr lvl="1">
              <a:spcBef>
                <a:spcPts val="600"/>
              </a:spcBef>
            </a:pPr>
            <a:r>
              <a:rPr lang="en-US" sz="2000" dirty="0"/>
              <a:t>DCIM-IL308-R: Windows Server 2012 </a:t>
            </a:r>
            <a:r>
              <a:rPr lang="en-US" sz="2000" dirty="0" smtClean="0"/>
              <a:t>R2: Introduction </a:t>
            </a:r>
            <a:r>
              <a:rPr lang="en-US" sz="2000" dirty="0"/>
              <a:t>to Failover </a:t>
            </a:r>
            <a:r>
              <a:rPr lang="en-US" sz="2000" dirty="0" smtClean="0"/>
              <a:t>Clustering with Hyper-V </a:t>
            </a:r>
            <a:r>
              <a:rPr lang="en-US" sz="2000" dirty="0"/>
              <a:t>(5/13, 1:30PM-2:45PM</a:t>
            </a:r>
            <a:r>
              <a:rPr lang="en-US" sz="2000" dirty="0" smtClean="0"/>
              <a:t>)</a:t>
            </a:r>
          </a:p>
          <a:p>
            <a:pPr lvl="1">
              <a:spcBef>
                <a:spcPts val="600"/>
              </a:spcBef>
            </a:pPr>
            <a:r>
              <a:rPr lang="en-US" sz="2000" dirty="0"/>
              <a:t>DCIM-IL200-R: Build Your Storage </a:t>
            </a:r>
            <a:r>
              <a:rPr lang="en-US" sz="2000" dirty="0" smtClean="0"/>
              <a:t>Infrastructure with </a:t>
            </a:r>
            <a:r>
              <a:rPr lang="en-US" sz="2000" dirty="0"/>
              <a:t>Windows Server 2012 </a:t>
            </a:r>
            <a:r>
              <a:rPr lang="en-US" sz="2000" dirty="0" smtClean="0"/>
              <a:t>R2 (5/14, 5:00PM-6:15PM)</a:t>
            </a:r>
            <a:endParaRPr lang="en-US" sz="2000" dirty="0"/>
          </a:p>
        </p:txBody>
      </p:sp>
    </p:spTree>
    <p:extLst>
      <p:ext uri="{BB962C8B-B14F-4D97-AF65-F5344CB8AC3E}">
        <p14:creationId xmlns:p14="http://schemas.microsoft.com/office/powerpoint/2010/main" val="32244463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0472E-6 L 4.02349E-6 3.20472E-6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63" presetClass="path" presetSubtype="0" decel="100000" fill="hold" grpId="1" nodeType="withEffect">
                                  <p:stCondLst>
                                    <p:cond delay="500"/>
                                  </p:stCondLst>
                                  <p:childTnLst>
                                    <p:animMotion origin="layout" path="M -0.02413 -3.84022E-6 L -5.6676E-7 -3.84022E-6 " pathEditMode="relative" rAng="0" ptsTypes="AA">
                                      <p:cBhvr>
                                        <p:cTn id="14" dur="500" fill="hold"/>
                                        <p:tgtEl>
                                          <p:spTgt spid="9"/>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3" presetClass="path" presetSubtype="0" decel="100000" fill="hold" grpId="1" nodeType="withEffect">
                                  <p:stCondLst>
                                    <p:cond delay="500"/>
                                  </p:stCondLst>
                                  <p:childTnLst>
                                    <p:animMotion origin="layout" path="M -0.02413 1.40717E-6 L 0 1.40717E-6 " pathEditMode="relative" rAng="0" ptsTypes="AA">
                                      <p:cBhvr>
                                        <p:cTn id="19" dur="500" fill="hold"/>
                                        <p:tgtEl>
                                          <p:spTgt spid="15"/>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5" grpId="0"/>
      <p:bldP spid="1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43" y="197123"/>
            <a:ext cx="11889564" cy="915988"/>
          </a:xfrm>
        </p:spPr>
        <p:txBody>
          <a:bodyPr/>
          <a:lstStyle/>
          <a:p>
            <a:r>
              <a:rPr lang="en-US" dirty="0" smtClean="0"/>
              <a:t>Related content, continued</a:t>
            </a:r>
            <a:endParaRPr lang="en-US" dirty="0"/>
          </a:p>
        </p:txBody>
      </p:sp>
      <p:sp>
        <p:nvSpPr>
          <p:cNvPr id="11" name="Text Placeholder 7"/>
          <p:cNvSpPr txBox="1">
            <a:spLocks/>
          </p:cNvSpPr>
          <p:nvPr/>
        </p:nvSpPr>
        <p:spPr>
          <a:xfrm>
            <a:off x="404033" y="1344373"/>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smtClean="0">
                <a:solidFill>
                  <a:schemeClr val="tx2"/>
                </a:solidFill>
              </a:rPr>
              <a:t>Microsoft Solutions Experience Location (MSE)</a:t>
            </a:r>
          </a:p>
          <a:p>
            <a:pPr lvl="1">
              <a:spcBef>
                <a:spcPts val="2400"/>
              </a:spcBef>
            </a:pPr>
            <a:r>
              <a:rPr lang="en-US" sz="2200" dirty="0" smtClean="0"/>
              <a:t>Datacenter and Infrastructure Management</a:t>
            </a:r>
            <a:endParaRPr lang="en-US" sz="2200" dirty="0">
              <a:gradFill>
                <a:gsLst>
                  <a:gs pos="1250">
                    <a:schemeClr val="tx1"/>
                  </a:gs>
                  <a:gs pos="100000">
                    <a:schemeClr val="tx1"/>
                  </a:gs>
                </a:gsLst>
                <a:lin ang="5400000" scaled="0"/>
              </a:gradFill>
            </a:endParaRPr>
          </a:p>
        </p:txBody>
      </p:sp>
      <p:sp>
        <p:nvSpPr>
          <p:cNvPr id="13" name="Text Placeholder 7"/>
          <p:cNvSpPr txBox="1">
            <a:spLocks/>
          </p:cNvSpPr>
          <p:nvPr/>
        </p:nvSpPr>
        <p:spPr>
          <a:xfrm>
            <a:off x="404033" y="3040062"/>
            <a:ext cx="12070012" cy="254839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pPr>
            <a:r>
              <a:rPr lang="en-US" sz="3800" dirty="0">
                <a:solidFill>
                  <a:schemeClr val="tx2"/>
                </a:solidFill>
              </a:rPr>
              <a:t>Find Me Later At. . </a:t>
            </a:r>
            <a:r>
              <a:rPr lang="en-US" sz="3800" dirty="0" smtClean="0">
                <a:solidFill>
                  <a:schemeClr val="tx2"/>
                </a:solidFill>
              </a:rPr>
              <a:t>.</a:t>
            </a:r>
          </a:p>
          <a:p>
            <a:pPr lvl="1">
              <a:spcBef>
                <a:spcPts val="2400"/>
              </a:spcBef>
            </a:pPr>
            <a:r>
              <a:rPr lang="en-US" sz="2200" dirty="0" smtClean="0"/>
              <a:t>MSE: Datacenter and Infrastructure Management</a:t>
            </a:r>
          </a:p>
          <a:p>
            <a:pPr lvl="2">
              <a:spcBef>
                <a:spcPts val="2400"/>
              </a:spcBef>
            </a:pPr>
            <a:r>
              <a:rPr lang="en-US" sz="2200" dirty="0" smtClean="0">
                <a:gradFill>
                  <a:gsLst>
                    <a:gs pos="1250">
                      <a:schemeClr val="tx1"/>
                    </a:gs>
                    <a:gs pos="100000">
                      <a:schemeClr val="tx1"/>
                    </a:gs>
                  </a:gsLst>
                  <a:lin ang="5400000" scaled="0"/>
                </a:gradFill>
              </a:rPr>
              <a:t>Tuesday 		10:45 – 12:30</a:t>
            </a:r>
          </a:p>
          <a:p>
            <a:pPr lvl="2">
              <a:spcBef>
                <a:spcPts val="2400"/>
              </a:spcBef>
            </a:pPr>
            <a:r>
              <a:rPr lang="en-US" sz="2200" dirty="0" smtClean="0"/>
              <a:t>Wednesday </a:t>
            </a:r>
            <a:r>
              <a:rPr lang="en-US" sz="2200" dirty="0" smtClean="0">
                <a:gradFill>
                  <a:gsLst>
                    <a:gs pos="1250">
                      <a:schemeClr val="tx1"/>
                    </a:gs>
                    <a:gs pos="100000">
                      <a:schemeClr val="tx1"/>
                    </a:gs>
                  </a:gsLst>
                  <a:lin ang="5400000" scaled="0"/>
                </a:gradFill>
              </a:rPr>
              <a:t> 	12:45 – 3:15</a:t>
            </a:r>
            <a:endParaRPr lang="en-US" sz="2200" dirty="0">
              <a:gradFill>
                <a:gsLst>
                  <a:gs pos="1250">
                    <a:schemeClr val="tx1"/>
                  </a:gs>
                  <a:gs pos="100000">
                    <a:schemeClr val="tx1"/>
                  </a:gs>
                </a:gsLst>
                <a:lin ang="5400000" scaled="0"/>
              </a:gradFill>
            </a:endParaRPr>
          </a:p>
        </p:txBody>
      </p:sp>
    </p:spTree>
    <p:extLst>
      <p:ext uri="{BB962C8B-B14F-4D97-AF65-F5344CB8AC3E}">
        <p14:creationId xmlns:p14="http://schemas.microsoft.com/office/powerpoint/2010/main" val="28772759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decel="100000" fill="hold" grpId="1" nodeType="withEffect">
                                  <p:stCondLst>
                                    <p:cond delay="500"/>
                                  </p:stCondLst>
                                  <p:childTnLst>
                                    <p:animMotion origin="layout" path="M -0.02412 2.37857E-6 L -3.17079E-6 2.37857E-6 " pathEditMode="relative" rAng="0" ptsTypes="AA">
                                      <p:cBhvr>
                                        <p:cTn id="9" dur="500" fill="hold"/>
                                        <p:tgtEl>
                                          <p:spTgt spid="11"/>
                                        </p:tgtEl>
                                        <p:attrNameLst>
                                          <p:attrName>ppt_x</p:attrName>
                                          <p:attrName>ppt_y</p:attrName>
                                        </p:attrNameLst>
                                      </p:cBhvr>
                                      <p:rCtr x="1200" y="0"/>
                                    </p:animMotion>
                                  </p:childTnLst>
                                </p:cTn>
                              </p:par>
                              <p:par>
                                <p:cTn id="10" presetID="10" presetClass="entr" presetSubtype="0" fill="hold" grpId="0"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63" presetClass="path" presetSubtype="0" decel="100000" fill="hold" grpId="1" nodeType="withEffect">
                                  <p:stCondLst>
                                    <p:cond delay="1000"/>
                                  </p:stCondLst>
                                  <p:childTnLst>
                                    <p:animMotion origin="layout" path="M -0.02412 8.98774E-7 L -3.17079E-6 8.98774E-7 " pathEditMode="relative" rAng="0" ptsTypes="AA">
                                      <p:cBhvr>
                                        <p:cTn id="14" dur="500" fill="hold"/>
                                        <p:tgtEl>
                                          <p:spTgt spid="1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5608723" y="5325803"/>
            <a:ext cx="6826870" cy="166822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a:xfrm>
            <a:off x="6023856" y="5619447"/>
            <a:ext cx="5996605" cy="1074924"/>
          </a:xfrm>
          <a:prstGeom prst="rect">
            <a:avLst/>
          </a:prstGeom>
        </p:spPr>
        <p:txBody>
          <a:bodyPr wrap="none">
            <a:spAutoFit/>
          </a:bodyPr>
          <a:lstStyle/>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Come Visit Us in the Microsoft Solutions Experience!</a:t>
            </a:r>
          </a:p>
          <a:p>
            <a:pPr marL="0" lvl="1" algn="ctr" defTabSz="932418" fontAlgn="base">
              <a:lnSpc>
                <a:spcPct val="90000"/>
              </a:lnSpc>
              <a:spcBef>
                <a:spcPct val="20000"/>
              </a:spcBef>
              <a:spcAft>
                <a:spcPts val="408"/>
              </a:spcAft>
              <a:buClr>
                <a:srgbClr val="000000">
                  <a:lumMod val="75000"/>
                  <a:lumOff val="25000"/>
                </a:srgbClr>
              </a:buClr>
              <a:buSzPct val="90000"/>
              <a:tabLst>
                <a:tab pos="642659" algn="l"/>
              </a:tabLst>
            </a:pPr>
            <a:r>
              <a:rPr lang="en-US" sz="2040" spc="-51" dirty="0">
                <a:solidFill>
                  <a:srgbClr val="FFFFFF"/>
                </a:solidFill>
              </a:rPr>
              <a:t>Look for Datacenter and Infrastructure Management</a:t>
            </a:r>
            <a:br>
              <a:rPr lang="en-US" sz="2040" spc="-51" dirty="0">
                <a:solidFill>
                  <a:srgbClr val="FFFFFF"/>
                </a:solidFill>
              </a:rPr>
            </a:br>
            <a:r>
              <a:rPr lang="en-US" sz="2040" spc="-51" dirty="0" err="1">
                <a:solidFill>
                  <a:srgbClr val="FFFFFF"/>
                </a:solidFill>
              </a:rPr>
              <a:t>TechExpo</a:t>
            </a:r>
            <a:r>
              <a:rPr lang="en-US" sz="2040" spc="-51" dirty="0">
                <a:solidFill>
                  <a:srgbClr val="FFFFFF"/>
                </a:solidFill>
              </a:rPr>
              <a:t> Level 1 Hall CD</a:t>
            </a:r>
          </a:p>
        </p:txBody>
      </p:sp>
      <p:sp>
        <p:nvSpPr>
          <p:cNvPr id="5" name="Text Placeholder 4"/>
          <p:cNvSpPr>
            <a:spLocks noGrp="1"/>
          </p:cNvSpPr>
          <p:nvPr>
            <p:ph type="body" sz="quarter" idx="15"/>
          </p:nvPr>
        </p:nvSpPr>
        <p:spPr/>
        <p:txBody>
          <a:bodyPr/>
          <a:lstStyle/>
          <a:p>
            <a:pPr marL="0" indent="0">
              <a:buNone/>
            </a:pPr>
            <a:r>
              <a:rPr lang="en-US" sz="5399" dirty="0">
                <a:solidFill>
                  <a:schemeClr val="tx2"/>
                </a:solidFill>
                <a:latin typeface="Segoe UI Light" pitchFamily="34" charset="0"/>
              </a:rPr>
              <a:t>For 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835" y="6354983"/>
            <a:ext cx="1569542" cy="336220"/>
          </a:xfrm>
          <a:prstGeom prst="rect">
            <a:avLst/>
          </a:prstGeom>
        </p:spPr>
      </p:pic>
      <p:grpSp>
        <p:nvGrpSpPr>
          <p:cNvPr id="8" name="Group 7"/>
          <p:cNvGrpSpPr/>
          <p:nvPr/>
        </p:nvGrpSpPr>
        <p:grpSpPr>
          <a:xfrm>
            <a:off x="561440" y="1516344"/>
            <a:ext cx="10298627" cy="753197"/>
            <a:chOff x="560638" y="980251"/>
            <a:chExt cx="10300088" cy="753303"/>
          </a:xfrm>
        </p:grpSpPr>
        <p:sp>
          <p:nvSpPr>
            <p:cNvPr id="2" name="Rectangle 1"/>
            <p:cNvSpPr/>
            <p:nvPr/>
          </p:nvSpPr>
          <p:spPr>
            <a:xfrm>
              <a:off x="5227637" y="1026130"/>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Windows Server 2012 R2</a:t>
              </a:r>
            </a:p>
            <a:p>
              <a:pPr defTabSz="932418"/>
              <a:r>
                <a:rPr lang="en-US" sz="1630" dirty="0">
                  <a:solidFill>
                    <a:srgbClr val="FFFFFF"/>
                  </a:solidFill>
                  <a:hlinkClick r:id="rId4"/>
                </a:rPr>
                <a:t>http://technet.microsoft.com/en-US/evalcenter/dn205286</a:t>
              </a:r>
              <a:endParaRPr lang="en-US" sz="1630" dirty="0">
                <a:solidFill>
                  <a:srgbClr val="FFFFFF"/>
                </a:solidFill>
              </a:endParaRPr>
            </a:p>
          </p:txBody>
        </p:sp>
        <p:sp>
          <p:nvSpPr>
            <p:cNvPr id="11" name="Freeform 9"/>
            <p:cNvSpPr>
              <a:spLocks noEditPoints="1"/>
            </p:cNvSpPr>
            <p:nvPr/>
          </p:nvSpPr>
          <p:spPr bwMode="black">
            <a:xfrm>
              <a:off x="4057092" y="1034078"/>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9" name="TextBox 18"/>
            <p:cNvSpPr txBox="1"/>
            <p:nvPr/>
          </p:nvSpPr>
          <p:spPr>
            <a:xfrm>
              <a:off x="560638" y="980251"/>
              <a:ext cx="35239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Windows Server</a:t>
              </a:r>
            </a:p>
          </p:txBody>
        </p:sp>
      </p:grpSp>
      <p:grpSp>
        <p:nvGrpSpPr>
          <p:cNvPr id="14" name="Group 13"/>
          <p:cNvGrpSpPr/>
          <p:nvPr/>
        </p:nvGrpSpPr>
        <p:grpSpPr>
          <a:xfrm>
            <a:off x="561440" y="4259156"/>
            <a:ext cx="10298627" cy="753197"/>
            <a:chOff x="560638" y="4716139"/>
            <a:chExt cx="10300088" cy="753303"/>
          </a:xfrm>
        </p:grpSpPr>
        <p:sp>
          <p:nvSpPr>
            <p:cNvPr id="20" name="Freeform 9"/>
            <p:cNvSpPr>
              <a:spLocks noEditPoints="1"/>
            </p:cNvSpPr>
            <p:nvPr/>
          </p:nvSpPr>
          <p:spPr bwMode="black">
            <a:xfrm>
              <a:off x="4057092" y="4769966"/>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21" name="TextBox 20"/>
            <p:cNvSpPr txBox="1"/>
            <p:nvPr/>
          </p:nvSpPr>
          <p:spPr>
            <a:xfrm>
              <a:off x="560638" y="4716139"/>
              <a:ext cx="32953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Microsoft Azure</a:t>
              </a:r>
            </a:p>
          </p:txBody>
        </p:sp>
        <p:sp>
          <p:nvSpPr>
            <p:cNvPr id="22" name="Rectangle 21"/>
            <p:cNvSpPr/>
            <p:nvPr/>
          </p:nvSpPr>
          <p:spPr>
            <a:xfrm>
              <a:off x="5227637" y="4771347"/>
              <a:ext cx="5633089" cy="644957"/>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dirty="0">
                  <a:solidFill>
                    <a:srgbClr val="000000"/>
                  </a:solidFill>
                  <a:hlinkClick r:id="rId5"/>
                </a:rPr>
                <a:t>http://azure.microsoft.com/en-us/</a:t>
              </a:r>
              <a:r>
                <a:rPr lang="en-US" sz="1632" dirty="0">
                  <a:solidFill>
                    <a:srgbClr val="000000"/>
                  </a:solidFill>
                </a:rPr>
                <a:t> </a:t>
              </a:r>
            </a:p>
          </p:txBody>
        </p:sp>
      </p:grpSp>
      <p:grpSp>
        <p:nvGrpSpPr>
          <p:cNvPr id="9" name="Group 8"/>
          <p:cNvGrpSpPr/>
          <p:nvPr/>
        </p:nvGrpSpPr>
        <p:grpSpPr>
          <a:xfrm>
            <a:off x="561440" y="2392083"/>
            <a:ext cx="10298627" cy="753197"/>
            <a:chOff x="560638" y="1761252"/>
            <a:chExt cx="10300088" cy="753303"/>
          </a:xfrm>
        </p:grpSpPr>
        <p:sp>
          <p:nvSpPr>
            <p:cNvPr id="12" name="Freeform 9"/>
            <p:cNvSpPr>
              <a:spLocks noEditPoints="1"/>
            </p:cNvSpPr>
            <p:nvPr/>
          </p:nvSpPr>
          <p:spPr bwMode="black">
            <a:xfrm>
              <a:off x="4057092" y="1815079"/>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3" name="TextBox 2"/>
            <p:cNvSpPr txBox="1"/>
            <p:nvPr/>
          </p:nvSpPr>
          <p:spPr>
            <a:xfrm>
              <a:off x="560638" y="1761252"/>
              <a:ext cx="3371599" cy="753303"/>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System Center</a:t>
              </a:r>
            </a:p>
          </p:txBody>
        </p:sp>
        <p:sp>
          <p:nvSpPr>
            <p:cNvPr id="24" name="Rectangle 23"/>
            <p:cNvSpPr/>
            <p:nvPr/>
          </p:nvSpPr>
          <p:spPr>
            <a:xfrm>
              <a:off x="5227637" y="1807131"/>
              <a:ext cx="5633089" cy="663989"/>
            </a:xfrm>
            <a:prstGeom prst="rect">
              <a:avLst/>
            </a:prstGeom>
          </p:spPr>
          <p:txBody>
            <a:bodyPr wrap="square" lIns="93251" tIns="46625" rIns="93251" bIns="46625">
              <a:spAutoFit/>
            </a:bodyPr>
            <a:lstStyle/>
            <a:p>
              <a:pPr defTabSz="932418">
                <a:spcBef>
                  <a:spcPts val="600"/>
                </a:spcBef>
              </a:pPr>
              <a:r>
                <a:rPr lang="en-US" sz="2000" dirty="0">
                  <a:solidFill>
                    <a:srgbClr val="FFFFFF"/>
                  </a:solidFill>
                </a:rPr>
                <a:t>System Center 2012 R2</a:t>
              </a:r>
            </a:p>
            <a:p>
              <a:pPr defTabSz="932418"/>
              <a:r>
                <a:rPr lang="en-US" sz="1630" dirty="0">
                  <a:solidFill>
                    <a:srgbClr val="FFFFFF"/>
                  </a:solidFill>
                  <a:hlinkClick r:id="rId6"/>
                </a:rPr>
                <a:t>http://technet.microsoft.com/en-US/evalcenter/dn205295</a:t>
              </a:r>
              <a:endParaRPr lang="en-US" sz="1630" dirty="0">
                <a:solidFill>
                  <a:srgbClr val="FFFFFF"/>
                </a:solidFill>
              </a:endParaRPr>
            </a:p>
          </p:txBody>
        </p:sp>
      </p:grpSp>
      <p:grpSp>
        <p:nvGrpSpPr>
          <p:cNvPr id="10" name="Group 9"/>
          <p:cNvGrpSpPr/>
          <p:nvPr/>
        </p:nvGrpSpPr>
        <p:grpSpPr>
          <a:xfrm>
            <a:off x="561440" y="3267822"/>
            <a:ext cx="10298627" cy="875389"/>
            <a:chOff x="560638" y="2719400"/>
            <a:chExt cx="10300088" cy="875513"/>
          </a:xfrm>
        </p:grpSpPr>
        <p:sp>
          <p:nvSpPr>
            <p:cNvPr id="13" name="Freeform 9"/>
            <p:cNvSpPr>
              <a:spLocks noEditPoints="1"/>
            </p:cNvSpPr>
            <p:nvPr/>
          </p:nvSpPr>
          <p:spPr bwMode="black">
            <a:xfrm>
              <a:off x="4057092" y="2831031"/>
              <a:ext cx="637145" cy="63689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2"/>
            </a:solidFill>
            <a:ln>
              <a:noFill/>
            </a:ln>
            <a:extLst/>
          </p:spPr>
          <p:txBody>
            <a:bodyPr vert="horz" wrap="square" lIns="91400" tIns="45700" rIns="91400" bIns="45700" numCol="1" anchor="t" anchorCtr="0" compatLnSpc="1">
              <a:prstTxWarp prst="textNoShape">
                <a:avLst/>
              </a:prstTxWarp>
            </a:bodyPr>
            <a:lstStyle/>
            <a:p>
              <a:pPr defTabSz="932418"/>
              <a:endParaRPr lang="en-US">
                <a:solidFill>
                  <a:prstClr val="black"/>
                </a:solidFill>
              </a:endParaRPr>
            </a:p>
          </p:txBody>
        </p:sp>
        <p:sp>
          <p:nvSpPr>
            <p:cNvPr id="18" name="TextBox 17"/>
            <p:cNvSpPr txBox="1"/>
            <p:nvPr/>
          </p:nvSpPr>
          <p:spPr>
            <a:xfrm>
              <a:off x="560638" y="2777204"/>
              <a:ext cx="3295399" cy="753304"/>
            </a:xfrm>
            <a:prstGeom prst="rect">
              <a:avLst/>
            </a:prstGeom>
            <a:noFill/>
          </p:spPr>
          <p:txBody>
            <a:bodyPr wrap="square" lIns="186494" tIns="149196" rIns="186494" bIns="149196" rtlCol="0">
              <a:spAutoFit/>
            </a:bodyPr>
            <a:lstStyle/>
            <a:p>
              <a:pPr defTabSz="932418">
                <a:lnSpc>
                  <a:spcPct val="90000"/>
                </a:lnSpc>
                <a:spcAft>
                  <a:spcPts val="612"/>
                </a:spcAft>
              </a:pPr>
              <a:r>
                <a:rPr lang="en-US" sz="3199" dirty="0">
                  <a:gradFill>
                    <a:gsLst>
                      <a:gs pos="2917">
                        <a:srgbClr val="FFFFFF"/>
                      </a:gs>
                      <a:gs pos="30000">
                        <a:srgbClr val="FFFFFF"/>
                      </a:gs>
                    </a:gsLst>
                    <a:lin ang="5400000" scaled="0"/>
                  </a:gradFill>
                  <a:cs typeface="Segoe UI" panose="020B0502040204020203" pitchFamily="34" charset="0"/>
                </a:rPr>
                <a:t>Azure Pack</a:t>
              </a:r>
            </a:p>
          </p:txBody>
        </p:sp>
        <p:sp>
          <p:nvSpPr>
            <p:cNvPr id="25" name="Rectangle 24"/>
            <p:cNvSpPr/>
            <p:nvPr/>
          </p:nvSpPr>
          <p:spPr>
            <a:xfrm>
              <a:off x="5227637" y="2719400"/>
              <a:ext cx="5633089" cy="875513"/>
            </a:xfrm>
            <a:prstGeom prst="rect">
              <a:avLst/>
            </a:prstGeom>
          </p:spPr>
          <p:txBody>
            <a:bodyPr wrap="square" lIns="93251" tIns="46625" rIns="93251" bIns="46625">
              <a:spAutoFit/>
            </a:bodyPr>
            <a:lstStyle/>
            <a:p>
              <a:pPr defTabSz="932418">
                <a:spcBef>
                  <a:spcPts val="612"/>
                </a:spcBef>
              </a:pPr>
              <a:r>
                <a:rPr lang="en-US" sz="2040" dirty="0">
                  <a:solidFill>
                    <a:srgbClr val="FFFFFF"/>
                  </a:soli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sz="1632" u="sng" dirty="0">
                  <a:solidFill>
                    <a:srgbClr val="FFFFFF"/>
                  </a:solidFill>
                  <a:hlinkClick r:id="rId7"/>
                </a:rPr>
                <a:t>http://www.microsoft.com/en-us/server-cloud/products/windows-azure-pack</a:t>
              </a:r>
              <a:endParaRPr lang="en-US" sz="1632" dirty="0">
                <a:solidFill>
                  <a:srgbClr val="000000"/>
                </a:solidFill>
              </a:endParaRPr>
            </a:p>
          </p:txBody>
        </p:sp>
      </p:grpSp>
    </p:spTree>
    <p:extLst>
      <p:ext uri="{BB962C8B-B14F-4D97-AF65-F5344CB8AC3E}">
        <p14:creationId xmlns:p14="http://schemas.microsoft.com/office/powerpoint/2010/main" val="95121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97647" y="3946350"/>
            <a:ext cx="5481389" cy="2734059"/>
            <a:chOff x="5997647" y="3946350"/>
            <a:chExt cx="5481389"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97647" y="5766010"/>
              <a:ext cx="5481389"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8" y="1897062"/>
            <a:ext cx="11887200" cy="2819400"/>
          </a:xfrm>
        </p:spPr>
        <p:txBody>
          <a:bodyPr/>
          <a:lstStyle/>
          <a:p>
            <a:r>
              <a:rPr lang="en-US" sz="7200" dirty="0" smtClean="0"/>
              <a:t>The Cluster in a Box (CiB) Strategy</a:t>
            </a:r>
            <a:r>
              <a:rPr lang="en-US" dirty="0"/>
              <a:t/>
            </a:r>
            <a:br>
              <a:rPr lang="en-US" dirty="0"/>
            </a:br>
            <a:r>
              <a:rPr lang="en-US" sz="3600" dirty="0" smtClean="0"/>
              <a:t/>
            </a:r>
            <a:br>
              <a:rPr lang="en-US" sz="3600" dirty="0" smtClean="0"/>
            </a:br>
            <a:r>
              <a:rPr lang="en-US" sz="5400" b="1" dirty="0" smtClean="0"/>
              <a:t>Bringing </a:t>
            </a:r>
            <a:r>
              <a:rPr lang="en-US" sz="5400" b="1" dirty="0"/>
              <a:t>Continuous Availability to the volume </a:t>
            </a:r>
            <a:r>
              <a:rPr lang="en-US" sz="5400" b="1" dirty="0" smtClean="0"/>
              <a:t>market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8034748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cstate="screen">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cstate="screen">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2733938" y="1410153"/>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46304" rIns="9144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4" name="Group 13"/>
          <p:cNvGrpSpPr/>
          <p:nvPr/>
        </p:nvGrpSpPr>
        <p:grpSpPr>
          <a:xfrm>
            <a:off x="2602965" y="1363323"/>
            <a:ext cx="2214040" cy="5258139"/>
            <a:chOff x="2602965" y="906462"/>
            <a:chExt cx="2214040" cy="5258139"/>
          </a:xfrm>
        </p:grpSpPr>
        <p:sp>
          <p:nvSpPr>
            <p:cNvPr id="5" name="Rectangle 4"/>
            <p:cNvSpPr/>
            <p:nvPr/>
          </p:nvSpPr>
          <p:spPr bwMode="auto">
            <a:xfrm>
              <a:off x="2602965" y="906462"/>
              <a:ext cx="2214040" cy="3468689"/>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CA Server &amp; Storage</a:t>
              </a:r>
            </a:p>
            <a:p>
              <a:pPr algn="ctr" defTabSz="932472" fontAlgn="base">
                <a:spcBef>
                  <a:spcPct val="0"/>
                </a:spcBef>
                <a:spcAft>
                  <a:spcPct val="0"/>
                </a:spcAft>
              </a:pPr>
              <a:endParaRPr lang="en-US" sz="11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CA SMB3 and NFS</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Clustered DAS</a:t>
              </a:r>
            </a:p>
            <a:p>
              <a:pPr defTabSz="932472" fontAlgn="base">
                <a:spcBef>
                  <a:spcPct val="0"/>
                </a:spcBef>
                <a:spcAft>
                  <a:spcPct val="0"/>
                </a:spcAft>
              </a:pPr>
              <a:endParaRPr lang="en-US" sz="12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Windows Server &amp; Windows Storage Server 2012</a:t>
              </a:r>
            </a:p>
          </p:txBody>
        </p:sp>
        <p:sp>
          <p:nvSpPr>
            <p:cNvPr id="9" name="TextBox 8"/>
            <p:cNvSpPr txBox="1"/>
            <p:nvPr/>
          </p:nvSpPr>
          <p:spPr>
            <a:xfrm>
              <a:off x="2733938" y="4539541"/>
              <a:ext cx="1952094"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Server + storage continuous availability</a:t>
              </a:r>
            </a:p>
          </p:txBody>
        </p:sp>
      </p:grpSp>
      <p:sp>
        <p:nvSpPr>
          <p:cNvPr id="20" name="Rectangle 19"/>
          <p:cNvSpPr/>
          <p:nvPr/>
        </p:nvSpPr>
        <p:spPr bwMode="auto">
          <a:xfrm>
            <a:off x="7594396" y="1457513"/>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5074968" y="1432641"/>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353883" y="1381843"/>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 name="Group 12"/>
          <p:cNvGrpSpPr/>
          <p:nvPr/>
        </p:nvGrpSpPr>
        <p:grpSpPr>
          <a:xfrm>
            <a:off x="303743" y="1363323"/>
            <a:ext cx="2104494" cy="4593343"/>
            <a:chOff x="303743" y="906462"/>
            <a:chExt cx="2104494" cy="4593343"/>
          </a:xfrm>
        </p:grpSpPr>
        <p:sp>
          <p:nvSpPr>
            <p:cNvPr id="4" name="Rectangle 3"/>
            <p:cNvSpPr/>
            <p:nvPr/>
          </p:nvSpPr>
          <p:spPr bwMode="auto">
            <a:xfrm>
              <a:off x="303743" y="906462"/>
              <a:ext cx="2104494" cy="34686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HA Storage</a:t>
              </a:r>
            </a:p>
            <a:p>
              <a:pPr defTabSz="932472" fontAlgn="base">
                <a:spcBef>
                  <a:spcPct val="0"/>
                </a:spcBef>
                <a:spcAft>
                  <a:spcPct val="0"/>
                </a:spcAft>
              </a:pPr>
              <a:endParaRPr lang="en-US" sz="24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2-node Cluster  OOBE</a:t>
              </a:r>
            </a:p>
            <a:p>
              <a:pPr defTabSz="932472" fontAlgn="base">
                <a:spcBef>
                  <a:spcPct val="0"/>
                </a:spcBef>
                <a:spcAft>
                  <a:spcPct val="0"/>
                </a:spcAft>
              </a:pPr>
              <a:endParaRPr lang="en-US" sz="12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Windows Storage Server 2008 R2</a:t>
              </a:r>
              <a:endParaRPr lang="en-US" sz="2000" dirty="0">
                <a:gradFill>
                  <a:gsLst>
                    <a:gs pos="0">
                      <a:srgbClr val="FFFFFF"/>
                    </a:gs>
                    <a:gs pos="100000">
                      <a:srgbClr val="FFFFFF"/>
                    </a:gs>
                  </a:gsLst>
                  <a:lin ang="5400000" scaled="0"/>
                </a:gradFill>
              </a:endParaRPr>
            </a:p>
          </p:txBody>
        </p:sp>
        <p:sp>
          <p:nvSpPr>
            <p:cNvPr id="8" name="TextBox 7"/>
            <p:cNvSpPr txBox="1"/>
            <p:nvPr/>
          </p:nvSpPr>
          <p:spPr>
            <a:xfrm>
              <a:off x="332847" y="4539542"/>
              <a:ext cx="1952094"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Storage availability</a:t>
              </a:r>
            </a:p>
          </p:txBody>
        </p:sp>
      </p:grpSp>
      <p:grpSp>
        <p:nvGrpSpPr>
          <p:cNvPr id="15" name="Group 14"/>
          <p:cNvGrpSpPr/>
          <p:nvPr/>
        </p:nvGrpSpPr>
        <p:grpSpPr>
          <a:xfrm>
            <a:off x="4994797" y="1363324"/>
            <a:ext cx="2214040" cy="5258138"/>
            <a:chOff x="4994797" y="906463"/>
            <a:chExt cx="2214040" cy="5258138"/>
          </a:xfrm>
        </p:grpSpPr>
        <p:sp>
          <p:nvSpPr>
            <p:cNvPr id="6" name="Rectangle 5"/>
            <p:cNvSpPr/>
            <p:nvPr/>
          </p:nvSpPr>
          <p:spPr bwMode="auto">
            <a:xfrm>
              <a:off x="4994797" y="906463"/>
              <a:ext cx="2214040" cy="3468688"/>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Cluster in a Box (CiB)</a:t>
              </a:r>
            </a:p>
            <a:p>
              <a:pPr algn="ctr" defTabSz="932472" fontAlgn="base">
                <a:spcBef>
                  <a:spcPct val="0"/>
                </a:spcBef>
                <a:spcAft>
                  <a:spcPct val="0"/>
                </a:spcAft>
              </a:pPr>
              <a:endParaRPr lang="en-US" sz="1600" b="1"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Released systems </a:t>
              </a:r>
              <a:r>
                <a:rPr lang="en-US" sz="2000" dirty="0">
                  <a:gradFill>
                    <a:gsLst>
                      <a:gs pos="0">
                        <a:srgbClr val="FFFFFF"/>
                      </a:gs>
                      <a:gs pos="100000">
                        <a:srgbClr val="FFFFFF"/>
                      </a:gs>
                    </a:gsLst>
                    <a:lin ang="5400000" scaled="0"/>
                  </a:gradFill>
                </a:rPr>
                <a:t>from Dell, HP, Fujitsu, Quanta, </a:t>
              </a:r>
              <a:r>
                <a:rPr lang="en-US" sz="2000" dirty="0" err="1" smtClean="0">
                  <a:gradFill>
                    <a:gsLst>
                      <a:gs pos="0">
                        <a:srgbClr val="FFFFFF"/>
                      </a:gs>
                      <a:gs pos="100000">
                        <a:srgbClr val="FFFFFF"/>
                      </a:gs>
                    </a:gsLst>
                    <a:lin ang="5400000" scaled="0"/>
                  </a:gradFill>
                </a:rPr>
                <a:t>DataON</a:t>
              </a:r>
              <a:r>
                <a:rPr lang="en-US" sz="2000" dirty="0" smtClean="0">
                  <a:gradFill>
                    <a:gsLst>
                      <a:gs pos="0">
                        <a:srgbClr val="FFFFFF"/>
                      </a:gs>
                      <a:gs pos="100000">
                        <a:srgbClr val="FFFFFF"/>
                      </a:gs>
                    </a:gsLst>
                    <a:lin ang="5400000" scaled="0"/>
                  </a:gradFill>
                </a:rPr>
                <a:t>, XIO, </a:t>
              </a:r>
              <a:r>
                <a:rPr lang="en-US" sz="2000" dirty="0" err="1" smtClean="0">
                  <a:gradFill>
                    <a:gsLst>
                      <a:gs pos="0">
                        <a:srgbClr val="FFFFFF"/>
                      </a:gs>
                      <a:gs pos="100000">
                        <a:srgbClr val="FFFFFF"/>
                      </a:gs>
                    </a:gsLst>
                    <a:lin ang="5400000" scaled="0"/>
                  </a:gradFill>
                </a:rPr>
                <a:t>Wiwynn</a:t>
              </a:r>
              <a:endParaRPr lang="en-US" sz="2000" dirty="0">
                <a:gradFill>
                  <a:gsLst>
                    <a:gs pos="0">
                      <a:srgbClr val="FFFFFF"/>
                    </a:gs>
                    <a:gs pos="100000">
                      <a:srgbClr val="FFFFFF"/>
                    </a:gs>
                  </a:gsLst>
                  <a:lin ang="5400000" scaled="0"/>
                </a:gradFill>
              </a:endParaRPr>
            </a:p>
          </p:txBody>
        </p:sp>
        <p:sp>
          <p:nvSpPr>
            <p:cNvPr id="10" name="TextBox 9"/>
            <p:cNvSpPr txBox="1"/>
            <p:nvPr/>
          </p:nvSpPr>
          <p:spPr>
            <a:xfrm>
              <a:off x="5125770" y="4539541"/>
              <a:ext cx="1952094"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Volume platform for availability</a:t>
              </a:r>
            </a:p>
          </p:txBody>
        </p:sp>
      </p:grpSp>
      <p:grpSp>
        <p:nvGrpSpPr>
          <p:cNvPr id="16" name="Group 15"/>
          <p:cNvGrpSpPr/>
          <p:nvPr/>
        </p:nvGrpSpPr>
        <p:grpSpPr>
          <a:xfrm>
            <a:off x="7446556" y="1381843"/>
            <a:ext cx="2276881" cy="5239619"/>
            <a:chOff x="7446556" y="924982"/>
            <a:chExt cx="2276881" cy="5239619"/>
          </a:xfrm>
        </p:grpSpPr>
        <p:sp>
          <p:nvSpPr>
            <p:cNvPr id="7" name="Rectangle 6"/>
            <p:cNvSpPr/>
            <p:nvPr/>
          </p:nvSpPr>
          <p:spPr bwMode="auto">
            <a:xfrm>
              <a:off x="7446556" y="924982"/>
              <a:ext cx="2276881" cy="3450169"/>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91440" bIns="46637" numCol="1" rtlCol="0" anchor="t" anchorCtr="0" compatLnSpc="1">
              <a:prstTxWarp prst="textNoShape">
                <a:avLst/>
              </a:prstTxWarp>
            </a:bodyPr>
            <a:lstStyle/>
            <a:p>
              <a:pPr algn="ctr" defTabSz="932472" fontAlgn="base">
                <a:spcBef>
                  <a:spcPct val="0"/>
                </a:spcBef>
                <a:spcAft>
                  <a:spcPct val="0"/>
                </a:spcAft>
              </a:pPr>
              <a:r>
                <a:rPr lang="en-US" sz="2800" b="1" dirty="0">
                  <a:gradFill>
                    <a:gsLst>
                      <a:gs pos="0">
                        <a:srgbClr val="FFFFFF"/>
                      </a:gs>
                      <a:gs pos="100000">
                        <a:srgbClr val="FFFFFF"/>
                      </a:gs>
                    </a:gsLst>
                    <a:lin ang="5400000" scaled="0"/>
                  </a:gradFill>
                </a:rPr>
                <a:t>CiB Next-Gen</a:t>
              </a:r>
            </a:p>
            <a:p>
              <a:pPr defTabSz="932472" fontAlgn="base">
                <a:spcBef>
                  <a:spcPct val="0"/>
                </a:spcBef>
                <a:spcAft>
                  <a:spcPct val="0"/>
                </a:spcAft>
              </a:pPr>
              <a:endParaRPr lang="en-US" sz="160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4-node </a:t>
              </a:r>
              <a:r>
                <a:rPr lang="en-US" sz="2000" dirty="0">
                  <a:gradFill>
                    <a:gsLst>
                      <a:gs pos="0">
                        <a:srgbClr val="FFFFFF"/>
                      </a:gs>
                      <a:gs pos="100000">
                        <a:srgbClr val="FFFFFF"/>
                      </a:gs>
                    </a:gsLst>
                    <a:lin ang="5400000" scaled="0"/>
                  </a:gradFill>
                </a:rPr>
                <a:t>Cluster </a:t>
              </a:r>
              <a:r>
                <a:rPr lang="en-US" sz="2000" dirty="0" smtClean="0">
                  <a:gradFill>
                    <a:gsLst>
                      <a:gs pos="0">
                        <a:srgbClr val="FFFFFF"/>
                      </a:gs>
                      <a:gs pos="100000">
                        <a:srgbClr val="FFFFFF"/>
                      </a:gs>
                    </a:gsLst>
                    <a:lin ang="5400000" scaled="0"/>
                  </a:gradFill>
                </a:rPr>
                <a:t>OOBE</a:t>
              </a:r>
            </a:p>
            <a:p>
              <a:pPr defTabSz="932472" fontAlgn="base">
                <a:spcBef>
                  <a:spcPct val="0"/>
                </a:spcBef>
                <a:spcAft>
                  <a:spcPct val="0"/>
                </a:spcAft>
              </a:pPr>
              <a:r>
                <a:rPr lang="en-US" sz="2000" dirty="0" smtClean="0">
                  <a:gradFill>
                    <a:gsLst>
                      <a:gs pos="0">
                        <a:srgbClr val="FFFFFF"/>
                      </a:gs>
                      <a:gs pos="100000">
                        <a:srgbClr val="FFFFFF"/>
                      </a:gs>
                    </a:gsLst>
                    <a:lin ang="5400000" scaled="0"/>
                  </a:gradFill>
                </a:rPr>
                <a:t>Storage Spaces Parity, </a:t>
              </a:r>
              <a:r>
                <a:rPr lang="en-US" sz="2000" dirty="0" err="1" smtClean="0">
                  <a:gradFill>
                    <a:gsLst>
                      <a:gs pos="0">
                        <a:srgbClr val="FFFFFF"/>
                      </a:gs>
                      <a:gs pos="100000">
                        <a:srgbClr val="FFFFFF"/>
                      </a:gs>
                    </a:gsLst>
                    <a:lin ang="5400000" scaled="0"/>
                  </a:gradFill>
                </a:rPr>
                <a:t>Tiering</a:t>
              </a:r>
              <a:endParaRPr lang="en-US" sz="2000" dirty="0">
                <a:gradFill>
                  <a:gsLst>
                    <a:gs pos="0">
                      <a:srgbClr val="FFFFFF"/>
                    </a:gs>
                    <a:gs pos="100000">
                      <a:srgbClr val="FFFFFF"/>
                    </a:gs>
                  </a:gsLst>
                  <a:lin ang="5400000" scaled="0"/>
                </a:gradFill>
              </a:endParaRPr>
            </a:p>
            <a:p>
              <a:pPr defTabSz="932472" fontAlgn="base">
                <a:spcBef>
                  <a:spcPct val="0"/>
                </a:spcBef>
                <a:spcAft>
                  <a:spcPct val="0"/>
                </a:spcAft>
              </a:pPr>
              <a:endParaRPr lang="en-US" sz="1050" dirty="0">
                <a:gradFill>
                  <a:gsLst>
                    <a:gs pos="0">
                      <a:srgbClr val="FFFFFF"/>
                    </a:gs>
                    <a:gs pos="100000">
                      <a:srgbClr val="FFFFFF"/>
                    </a:gs>
                  </a:gsLst>
                  <a:lin ang="5400000" scaled="0"/>
                </a:gradFill>
              </a:endParaRPr>
            </a:p>
            <a:p>
              <a:pPr defTabSz="932472" fontAlgn="base">
                <a:spcBef>
                  <a:spcPct val="0"/>
                </a:spcBef>
                <a:spcAft>
                  <a:spcPct val="0"/>
                </a:spcAft>
              </a:pPr>
              <a:r>
                <a:rPr lang="en-US" sz="2000" dirty="0" smtClean="0">
                  <a:gradFill>
                    <a:gsLst>
                      <a:gs pos="0">
                        <a:srgbClr val="FFFFFF"/>
                      </a:gs>
                      <a:gs pos="100000">
                        <a:srgbClr val="FFFFFF"/>
                      </a:gs>
                    </a:gsLst>
                    <a:lin ang="5400000" scaled="0"/>
                  </a:gradFill>
                </a:rPr>
                <a:t>Windows Server &amp; Windows Storage Server 2012 R2</a:t>
              </a:r>
            </a:p>
          </p:txBody>
        </p:sp>
        <p:sp>
          <p:nvSpPr>
            <p:cNvPr id="11" name="TextBox 10"/>
            <p:cNvSpPr txBox="1"/>
            <p:nvPr/>
          </p:nvSpPr>
          <p:spPr>
            <a:xfrm>
              <a:off x="7446556" y="4539541"/>
              <a:ext cx="2276881" cy="1625060"/>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chemeClr val="tx2"/>
                  </a:solidFill>
                </a:rPr>
                <a:t>Next-gen ready for the datacenter / </a:t>
              </a:r>
              <a:r>
                <a:rPr lang="en-US" sz="2400" dirty="0" err="1" smtClean="0">
                  <a:solidFill>
                    <a:schemeClr val="tx2"/>
                  </a:solidFill>
                </a:rPr>
                <a:t>hoster</a:t>
              </a:r>
              <a:endParaRPr lang="en-US" sz="2400" dirty="0" smtClean="0">
                <a:solidFill>
                  <a:schemeClr val="tx2"/>
                </a:solidFill>
              </a:endParaRPr>
            </a:p>
          </p:txBody>
        </p:sp>
      </p:grpSp>
      <p:sp>
        <p:nvSpPr>
          <p:cNvPr id="12" name="Rectangle 11"/>
          <p:cNvSpPr/>
          <p:nvPr/>
        </p:nvSpPr>
        <p:spPr bwMode="auto">
          <a:xfrm>
            <a:off x="10028237" y="1432642"/>
            <a:ext cx="1981200" cy="3317347"/>
          </a:xfrm>
          <a:prstGeom prst="rect">
            <a:avLst/>
          </a:prstGeom>
          <a:noFill/>
          <a:ln>
            <a:solidFill>
              <a:srgbClr val="FFFFFF"/>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Title 20"/>
          <p:cNvSpPr>
            <a:spLocks noGrp="1"/>
          </p:cNvSpPr>
          <p:nvPr>
            <p:ph type="title"/>
          </p:nvPr>
        </p:nvSpPr>
        <p:spPr/>
        <p:txBody>
          <a:bodyPr/>
          <a:lstStyle/>
          <a:p>
            <a:r>
              <a:rPr lang="en-US" dirty="0" smtClean="0"/>
              <a:t>Availability: From storage to the cloud</a:t>
            </a:r>
            <a:endParaRPr lang="en-US" dirty="0"/>
          </a:p>
        </p:txBody>
      </p:sp>
      <p:sp>
        <p:nvSpPr>
          <p:cNvPr id="22" name="TextBox 21"/>
          <p:cNvSpPr txBox="1"/>
          <p:nvPr/>
        </p:nvSpPr>
        <p:spPr>
          <a:xfrm>
            <a:off x="9985700" y="5081068"/>
            <a:ext cx="2276881"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Work continues!</a:t>
            </a:r>
          </a:p>
        </p:txBody>
      </p:sp>
    </p:spTree>
    <p:extLst>
      <p:ext uri="{BB962C8B-B14F-4D97-AF65-F5344CB8AC3E}">
        <p14:creationId xmlns:p14="http://schemas.microsoft.com/office/powerpoint/2010/main" val="2148129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 subhead"/>
          <p:cNvSpPr/>
          <p:nvPr>
            <p:custDataLst>
              <p:tags r:id="rId1"/>
            </p:custDataLst>
          </p:nvPr>
        </p:nvSpPr>
        <p:spPr bwMode="auto">
          <a:xfrm>
            <a:off x="1954125" y="1981997"/>
            <a:ext cx="2923686" cy="116558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141813" bIns="95190" numCol="1" rtlCol="0" anchor="ctr" anchorCtr="0" compatLnSpc="1">
            <a:prstTxWarp prst="textNoShape">
              <a:avLst/>
            </a:prstTxWarp>
          </a:bodyPr>
          <a:lstStyle/>
          <a:p>
            <a:pPr algn="ctr" defTabSz="699127"/>
            <a:r>
              <a:rPr lang="en-US" sz="2754" dirty="0">
                <a:solidFill>
                  <a:srgbClr val="FFFFFF">
                    <a:alpha val="98824"/>
                  </a:srgbClr>
                </a:solidFill>
                <a:ea typeface="Segoe UI" pitchFamily="34" charset="0"/>
                <a:cs typeface="Segoe UI" pitchFamily="34" charset="0"/>
              </a:rPr>
              <a:t>Why now?</a:t>
            </a:r>
          </a:p>
        </p:txBody>
      </p:sp>
      <p:sp>
        <p:nvSpPr>
          <p:cNvPr id="17" name="Rectangle 16"/>
          <p:cNvSpPr/>
          <p:nvPr/>
        </p:nvSpPr>
        <p:spPr>
          <a:xfrm>
            <a:off x="6170976" y="1399748"/>
            <a:ext cx="3146369" cy="4583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835">
              <a:solidFill>
                <a:srgbClr val="FFFFFF"/>
              </a:solidFill>
            </a:endParaRPr>
          </a:p>
        </p:txBody>
      </p:sp>
      <p:sp>
        <p:nvSpPr>
          <p:cNvPr id="9" name="Right subhead"/>
          <p:cNvSpPr/>
          <p:nvPr>
            <p:custDataLst>
              <p:tags r:id="rId2"/>
            </p:custDataLst>
          </p:nvPr>
        </p:nvSpPr>
        <p:spPr bwMode="auto">
          <a:xfrm>
            <a:off x="6276517" y="1981997"/>
            <a:ext cx="2935287" cy="1165589"/>
          </a:xfrm>
          <a:prstGeom prst="rect">
            <a:avLst/>
          </a:prstGeom>
          <a:solidFill>
            <a:schemeClr val="accent5">
              <a:lumMod val="5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69933" tIns="34965" rIns="69933" bIns="34965" numCol="1" rtlCol="0" anchor="ctr" anchorCtr="0" compatLnSpc="1">
            <a:prstTxWarp prst="textNoShape">
              <a:avLst/>
            </a:prstTxWarp>
          </a:bodyPr>
          <a:lstStyle/>
          <a:p>
            <a:pPr algn="ctr" defTabSz="699127"/>
            <a:r>
              <a:rPr lang="en-US" sz="2754" dirty="0">
                <a:solidFill>
                  <a:srgbClr val="FFFFFF">
                    <a:alpha val="99000"/>
                  </a:srgbClr>
                </a:solidFill>
                <a:ea typeface="Segoe UI" pitchFamily="34" charset="0"/>
                <a:cs typeface="Segoe UI" pitchFamily="34" charset="0"/>
              </a:rPr>
              <a:t>What customers want</a:t>
            </a:r>
          </a:p>
        </p:txBody>
      </p:sp>
      <p:sp>
        <p:nvSpPr>
          <p:cNvPr id="3" name="Rectangle 2"/>
          <p:cNvSpPr/>
          <p:nvPr/>
        </p:nvSpPr>
        <p:spPr>
          <a:xfrm>
            <a:off x="9211805" y="1788177"/>
            <a:ext cx="3222169" cy="473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835">
              <a:solidFill>
                <a:srgbClr val="FFFFFF"/>
              </a:solidFill>
            </a:endParaRPr>
          </a:p>
        </p:txBody>
      </p:sp>
      <p:sp>
        <p:nvSpPr>
          <p:cNvPr id="11" name="Right text"/>
          <p:cNvSpPr/>
          <p:nvPr>
            <p:custDataLst>
              <p:tags r:id="rId3"/>
            </p:custDataLst>
          </p:nvPr>
        </p:nvSpPr>
        <p:spPr bwMode="auto">
          <a:xfrm>
            <a:off x="6278318" y="3264146"/>
            <a:ext cx="4204619" cy="2564295"/>
          </a:xfrm>
          <a:prstGeom prst="rect">
            <a:avLst/>
          </a:prstGeom>
          <a:solidFill>
            <a:schemeClr val="accent5">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69936" bIns="95190" numCol="1" rtlCol="0" anchor="ctr" anchorCtr="0" compatLnSpc="1">
            <a:prstTxWarp prst="textNoShape">
              <a:avLst/>
            </a:prstTxWarp>
          </a:bodyPr>
          <a:lstStyle/>
          <a:p>
            <a:pPr defTabSz="932372">
              <a:spcBef>
                <a:spcPts val="1377"/>
              </a:spcBef>
              <a:buSzPct val="90000"/>
            </a:pPr>
            <a:r>
              <a:rPr lang="en-US" sz="2448" dirty="0">
                <a:gradFill>
                  <a:gsLst>
                    <a:gs pos="0">
                      <a:srgbClr val="FFFFFF"/>
                    </a:gs>
                    <a:gs pos="86000">
                      <a:srgbClr val="FFFFFF"/>
                    </a:gs>
                  </a:gsLst>
                  <a:lin ang="5400000" scaled="0"/>
                </a:gradFill>
              </a:rPr>
              <a:t>Keep my data safe</a:t>
            </a:r>
          </a:p>
          <a:p>
            <a:pPr defTabSz="932372">
              <a:spcBef>
                <a:spcPts val="1377"/>
              </a:spcBef>
              <a:buSzPct val="90000"/>
            </a:pPr>
            <a:r>
              <a:rPr lang="en-US" sz="2448" dirty="0">
                <a:gradFill>
                  <a:gsLst>
                    <a:gs pos="0">
                      <a:srgbClr val="FFFFFF"/>
                    </a:gs>
                    <a:gs pos="86000">
                      <a:srgbClr val="FFFFFF"/>
                    </a:gs>
                  </a:gsLst>
                  <a:lin ang="5400000" scaled="0"/>
                </a:gradFill>
              </a:rPr>
              <a:t>Keep my services running</a:t>
            </a:r>
          </a:p>
          <a:p>
            <a:pPr defTabSz="932372">
              <a:spcBef>
                <a:spcPts val="1377"/>
              </a:spcBef>
              <a:buSzPct val="90000"/>
            </a:pPr>
            <a:r>
              <a:rPr lang="en-US" sz="2448" dirty="0">
                <a:solidFill>
                  <a:srgbClr val="FFFFFF"/>
                </a:solidFill>
              </a:rPr>
              <a:t>Keep my business running</a:t>
            </a:r>
          </a:p>
          <a:p>
            <a:pPr defTabSz="932372">
              <a:spcBef>
                <a:spcPts val="1377"/>
              </a:spcBef>
              <a:buSzPct val="90000"/>
            </a:pPr>
            <a:r>
              <a:rPr lang="en-US" sz="2448" dirty="0">
                <a:solidFill>
                  <a:srgbClr val="FFFFFF"/>
                </a:solidFill>
              </a:rPr>
              <a:t>SLA (Service Level Agreement)</a:t>
            </a:r>
            <a:endParaRPr lang="en-US" sz="2448" dirty="0">
              <a:gradFill>
                <a:gsLst>
                  <a:gs pos="0">
                    <a:srgbClr val="FFFFFF"/>
                  </a:gs>
                  <a:gs pos="86000">
                    <a:srgbClr val="FFFFFF"/>
                  </a:gs>
                </a:gsLst>
                <a:lin ang="5400000" scaled="0"/>
              </a:gradFill>
            </a:endParaRPr>
          </a:p>
        </p:txBody>
      </p:sp>
      <p:sp>
        <p:nvSpPr>
          <p:cNvPr id="6" name="Left text"/>
          <p:cNvSpPr/>
          <p:nvPr>
            <p:custDataLst>
              <p:tags r:id="rId4"/>
            </p:custDataLst>
          </p:nvPr>
        </p:nvSpPr>
        <p:spPr bwMode="auto">
          <a:xfrm>
            <a:off x="1954124" y="3276981"/>
            <a:ext cx="4205833" cy="2564295"/>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141813" bIns="95190" numCol="1" rtlCol="0" anchor="ctr" anchorCtr="0" compatLnSpc="1">
            <a:prstTxWarp prst="textNoShape">
              <a:avLst/>
            </a:prstTxWarp>
          </a:bodyPr>
          <a:lstStyle/>
          <a:p>
            <a:pPr defTabSz="932372">
              <a:spcBef>
                <a:spcPts val="1377"/>
              </a:spcBef>
              <a:buSzPct val="90000"/>
            </a:pPr>
            <a:r>
              <a:rPr lang="en-US" sz="2448" dirty="0">
                <a:gradFill>
                  <a:gsLst>
                    <a:gs pos="0">
                      <a:srgbClr val="FFFFFF"/>
                    </a:gs>
                    <a:gs pos="86000">
                      <a:srgbClr val="FFFFFF"/>
                    </a:gs>
                  </a:gsLst>
                  <a:lin ang="5400000" scaled="0"/>
                </a:gradFill>
              </a:rPr>
              <a:t>Server virtualization</a:t>
            </a:r>
          </a:p>
          <a:p>
            <a:pPr defTabSz="932372">
              <a:spcBef>
                <a:spcPts val="1377"/>
              </a:spcBef>
              <a:buSzPct val="90000"/>
            </a:pPr>
            <a:r>
              <a:rPr lang="en-US" sz="2448" dirty="0">
                <a:gradFill>
                  <a:gsLst>
                    <a:gs pos="0">
                      <a:srgbClr val="FFFFFF"/>
                    </a:gs>
                    <a:gs pos="86000">
                      <a:srgbClr val="FFFFFF"/>
                    </a:gs>
                  </a:gsLst>
                  <a:lin ang="5400000" scaled="0"/>
                </a:gradFill>
              </a:rPr>
              <a:t>Server consolidation</a:t>
            </a:r>
          </a:p>
          <a:p>
            <a:pPr defTabSz="932372">
              <a:spcBef>
                <a:spcPts val="1377"/>
              </a:spcBef>
              <a:buSzPct val="90000"/>
            </a:pPr>
            <a:r>
              <a:rPr lang="en-US" sz="2448" dirty="0">
                <a:gradFill>
                  <a:gsLst>
                    <a:gs pos="0">
                      <a:srgbClr val="FFFFFF"/>
                    </a:gs>
                    <a:gs pos="86000">
                      <a:srgbClr val="FFFFFF"/>
                    </a:gs>
                  </a:gsLst>
                  <a:lin ang="5400000" scaled="0"/>
                </a:gradFill>
              </a:rPr>
              <a:t>User expectations</a:t>
            </a:r>
          </a:p>
        </p:txBody>
      </p:sp>
      <p:grpSp>
        <p:nvGrpSpPr>
          <p:cNvPr id="12" name="Right Icon"/>
          <p:cNvGrpSpPr/>
          <p:nvPr/>
        </p:nvGrpSpPr>
        <p:grpSpPr>
          <a:xfrm>
            <a:off x="9317345" y="1981997"/>
            <a:ext cx="1165589" cy="1165589"/>
            <a:chOff x="10116517" y="1447800"/>
            <a:chExt cx="1524000" cy="1524000"/>
          </a:xfrm>
        </p:grpSpPr>
        <p:sp>
          <p:nvSpPr>
            <p:cNvPr id="10" name="Rectangle 9"/>
            <p:cNvSpPr/>
            <p:nvPr>
              <p:custDataLst>
                <p:tags r:id="rId6"/>
              </p:custDataLst>
            </p:nvPr>
          </p:nvSpPr>
          <p:spPr bwMode="auto">
            <a:xfrm>
              <a:off x="10116517" y="1447800"/>
              <a:ext cx="1524000" cy="1524000"/>
            </a:xfrm>
            <a:prstGeom prst="rect">
              <a:avLst/>
            </a:prstGeom>
            <a:solidFill>
              <a:schemeClr val="tx1"/>
            </a:solidFill>
            <a:ln w="25400">
              <a:solidFill>
                <a:schemeClr val="accent5">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3" tIns="34965" rIns="69933" bIns="34965" numCol="1" rtlCol="0" anchor="ctr" anchorCtr="0" compatLnSpc="1">
              <a:prstTxWarp prst="textNoShape">
                <a:avLst/>
              </a:prstTxWarp>
            </a:bodyPr>
            <a:lstStyle/>
            <a:p>
              <a:pPr algn="ctr" defTabSz="699127"/>
              <a:endParaRPr lang="en-US" sz="1683" dirty="0">
                <a:solidFill>
                  <a:srgbClr val="1D4C7C">
                    <a:alpha val="99000"/>
                  </a:srgbClr>
                </a:solidFill>
                <a:ea typeface="Segoe UI" pitchFamily="34" charset="0"/>
                <a:cs typeface="Segoe UI" pitchFamily="34" charset="0"/>
              </a:endParaRPr>
            </a:p>
          </p:txBody>
        </p:sp>
        <p:sp>
          <p:nvSpPr>
            <p:cNvPr id="13" name="Icon Right"/>
            <p:cNvSpPr>
              <a:spLocks noChangeAspect="1" noEditPoints="1"/>
            </p:cNvSpPr>
            <p:nvPr/>
          </p:nvSpPr>
          <p:spPr bwMode="auto">
            <a:xfrm>
              <a:off x="10393533" y="1803731"/>
              <a:ext cx="969968" cy="812138"/>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chemeClr val="accent5">
                <a:lumMod val="50000"/>
              </a:schemeClr>
            </a:solidFill>
            <a:ln>
              <a:noFill/>
            </a:ln>
          </p:spPr>
          <p:txBody>
            <a:bodyPr vert="horz" wrap="square" lIns="69936" tIns="34968" rIns="69936" bIns="34968" numCol="1" anchor="t" anchorCtr="0" compatLnSpc="1">
              <a:prstTxWarp prst="textNoShape">
                <a:avLst/>
              </a:prstTxWarp>
            </a:bodyPr>
            <a:lstStyle/>
            <a:p>
              <a:pPr defTabSz="932372"/>
              <a:endParaRPr lang="en-US" sz="1224">
                <a:solidFill>
                  <a:srgbClr val="FFFFFF"/>
                </a:solidFill>
              </a:endParaRPr>
            </a:p>
          </p:txBody>
        </p:sp>
      </p:grpSp>
      <p:grpSp>
        <p:nvGrpSpPr>
          <p:cNvPr id="14" name="Left Icon"/>
          <p:cNvGrpSpPr/>
          <p:nvPr/>
        </p:nvGrpSpPr>
        <p:grpSpPr>
          <a:xfrm>
            <a:off x="4994368" y="1981997"/>
            <a:ext cx="1165589" cy="1165589"/>
            <a:chOff x="4373765" y="1465676"/>
            <a:chExt cx="1524000" cy="1524000"/>
          </a:xfrm>
        </p:grpSpPr>
        <p:sp>
          <p:nvSpPr>
            <p:cNvPr id="5" name="Rectangle 4"/>
            <p:cNvSpPr/>
            <p:nvPr>
              <p:custDataLst>
                <p:tags r:id="rId5"/>
              </p:custDataLst>
            </p:nvPr>
          </p:nvSpPr>
          <p:spPr bwMode="auto">
            <a:xfrm>
              <a:off x="4373765" y="1465676"/>
              <a:ext cx="1524000" cy="1524000"/>
            </a:xfrm>
            <a:prstGeom prst="rect">
              <a:avLst/>
            </a:prstGeom>
            <a:solidFill>
              <a:schemeClr val="tx1"/>
            </a:solidFill>
            <a:ln w="25400">
              <a:solidFill>
                <a:schemeClr val="accent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3" tIns="34965" rIns="69933" bIns="34965" numCol="1" rtlCol="0" anchor="ctr" anchorCtr="0" compatLnSpc="1">
              <a:prstTxWarp prst="textNoShape">
                <a:avLst/>
              </a:prstTxWarp>
            </a:bodyPr>
            <a:lstStyle/>
            <a:p>
              <a:pPr algn="ctr" defTabSz="699127"/>
              <a:endParaRPr lang="en-US" sz="1683" dirty="0">
                <a:solidFill>
                  <a:srgbClr val="1D4C7C">
                    <a:alpha val="99000"/>
                  </a:srgbClr>
                </a:solidFill>
                <a:ea typeface="Segoe UI" pitchFamily="34" charset="0"/>
                <a:cs typeface="Segoe UI" pitchFamily="34" charset="0"/>
              </a:endParaRPr>
            </a:p>
          </p:txBody>
        </p:sp>
        <p:sp>
          <p:nvSpPr>
            <p:cNvPr id="8" name="Icon Left"/>
            <p:cNvSpPr>
              <a:spLocks noChangeAspect="1" noEditPoints="1"/>
            </p:cNvSpPr>
            <p:nvPr/>
          </p:nvSpPr>
          <p:spPr bwMode="auto">
            <a:xfrm>
              <a:off x="4873055" y="1725431"/>
              <a:ext cx="525419" cy="968738"/>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accent2"/>
            </a:solidFill>
            <a:ln w="25400">
              <a:solidFill>
                <a:schemeClr val="accent2"/>
              </a:solidFill>
            </a:ln>
          </p:spPr>
          <p:txBody>
            <a:bodyPr vert="horz" wrap="square" lIns="69936" tIns="34968" rIns="69936" bIns="34968" numCol="1" anchor="t" anchorCtr="0" compatLnSpc="1">
              <a:prstTxWarp prst="textNoShape">
                <a:avLst/>
              </a:prstTxWarp>
            </a:bodyPr>
            <a:lstStyle/>
            <a:p>
              <a:pPr defTabSz="932372"/>
              <a:endParaRPr lang="en-US" sz="1224">
                <a:solidFill>
                  <a:srgbClr val="FFFFFF"/>
                </a:solidFill>
              </a:endParaRPr>
            </a:p>
          </p:txBody>
        </p:sp>
      </p:grpSp>
      <p:sp>
        <p:nvSpPr>
          <p:cNvPr id="2" name="Title"/>
          <p:cNvSpPr>
            <a:spLocks noGrp="1"/>
          </p:cNvSpPr>
          <p:nvPr>
            <p:ph type="title"/>
          </p:nvPr>
        </p:nvSpPr>
        <p:spPr/>
        <p:txBody>
          <a:bodyPr/>
          <a:lstStyle/>
          <a:p>
            <a:r>
              <a:rPr lang="en-US" dirty="0"/>
              <a:t>Availability </a:t>
            </a:r>
            <a:r>
              <a:rPr lang="en-US" dirty="0" smtClean="0"/>
              <a:t>Matters …</a:t>
            </a:r>
            <a:endParaRPr lang="en-US" sz="2754" dirty="0">
              <a:solidFill>
                <a:srgbClr val="3397D3"/>
              </a:solidFill>
            </a:endParaRPr>
          </a:p>
        </p:txBody>
      </p:sp>
      <p:sp>
        <p:nvSpPr>
          <p:cNvPr id="7" name="Footer Placeholder 6"/>
          <p:cNvSpPr>
            <a:spLocks noGrp="1"/>
          </p:cNvSpPr>
          <p:nvPr>
            <p:ph type="ftr" sz="quarter" idx="4294967295"/>
          </p:nvPr>
        </p:nvSpPr>
        <p:spPr>
          <a:xfrm>
            <a:off x="4120408" y="6483350"/>
            <a:ext cx="4195661" cy="371475"/>
          </a:xfrm>
          <a:prstGeom prst="rect">
            <a:avLst/>
          </a:prstGeom>
        </p:spPr>
        <p:txBody>
          <a:bodyPr/>
          <a:lstStyle/>
          <a:p>
            <a:endParaRPr lang="en-US">
              <a:solidFill>
                <a:srgbClr val="FFFFFF">
                  <a:tint val="75000"/>
                </a:srgbClr>
              </a:solidFill>
            </a:endParaRPr>
          </a:p>
        </p:txBody>
      </p:sp>
      <p:sp>
        <p:nvSpPr>
          <p:cNvPr id="15" name="Slide Number Placeholder 14"/>
          <p:cNvSpPr>
            <a:spLocks noGrp="1"/>
          </p:cNvSpPr>
          <p:nvPr>
            <p:ph type="sldNum" sz="quarter" idx="4294967295"/>
          </p:nvPr>
        </p:nvSpPr>
        <p:spPr>
          <a:xfrm>
            <a:off x="10026705" y="6483350"/>
            <a:ext cx="1856629" cy="366712"/>
          </a:xfrm>
          <a:prstGeom prst="rect">
            <a:avLst/>
          </a:prstGeom>
        </p:spPr>
        <p:txBody>
          <a:bodyPr/>
          <a:lstStyle/>
          <a:p>
            <a:fld id="{FD80AEDC-42D6-4469-A01A-FC4C69F93ED1}" type="slidenum">
              <a:rPr lang="en-US" smtClean="0">
                <a:solidFill>
                  <a:srgbClr val="FFFFFF">
                    <a:tint val="75000"/>
                  </a:srgbClr>
                </a:solidFill>
              </a:rPr>
              <a:pPr/>
              <a:t>6</a:t>
            </a:fld>
            <a:endParaRPr lang="en-US" dirty="0">
              <a:solidFill>
                <a:srgbClr val="FFFFFF">
                  <a:tint val="75000"/>
                </a:srgbClr>
              </a:solidFill>
            </a:endParaRPr>
          </a:p>
        </p:txBody>
      </p:sp>
    </p:spTree>
    <p:extLst>
      <p:ext uri="{BB962C8B-B14F-4D97-AF65-F5344CB8AC3E}">
        <p14:creationId xmlns:p14="http://schemas.microsoft.com/office/powerpoint/2010/main" val="1037979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500" fill="hold"/>
                                        <p:tgtEl>
                                          <p:spTgt spid="4"/>
                                        </p:tgtEl>
                                        <p:attrNameLst>
                                          <p:attrName>ppt_x</p:attrName>
                                        </p:attrNameLst>
                                      </p:cBhvr>
                                      <p:tavLst>
                                        <p:tav tm="0">
                                          <p:val>
                                            <p:strVal val="1+#ppt_w/2"/>
                                          </p:val>
                                        </p:tav>
                                        <p:tav tm="100000">
                                          <p:val>
                                            <p:strVal val="#ppt_x"/>
                                          </p:val>
                                        </p:tav>
                                      </p:tavLst>
                                    </p:anim>
                                    <p:anim calcmode="lin" valueType="num">
                                      <p:cBhvr additive="base">
                                        <p:cTn id="14" dur="1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fade">
                                      <p:cBhvr>
                                        <p:cTn id="18" dur="500"/>
                                        <p:tgtEl>
                                          <p:spTgt spid="6">
                                            <p:bg/>
                                          </p:spTgt>
                                        </p:tgtEl>
                                      </p:cBhvr>
                                    </p:animEffect>
                                  </p:childTnLst>
                                </p:cTn>
                              </p:par>
                            </p:childTnLst>
                          </p:cTn>
                        </p:par>
                        <p:par>
                          <p:cTn id="19" fill="hold">
                            <p:stCondLst>
                              <p:cond delay="2000"/>
                            </p:stCondLst>
                            <p:childTnLst>
                              <p:par>
                                <p:cTn id="20" presetID="42" presetClass="entr" presetSubtype="0" fill="hold" grpId="1" nodeType="after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1"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1" nodeType="after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fade">
                                      <p:cBhvr>
                                        <p:cTn id="34" dur="1000"/>
                                        <p:tgtEl>
                                          <p:spTgt spid="6">
                                            <p:txEl>
                                              <p:pRg st="2" end="2"/>
                                            </p:txEl>
                                          </p:spTgt>
                                        </p:tgtEl>
                                      </p:cBhvr>
                                    </p:animEffect>
                                    <p:anim calcmode="lin" valueType="num">
                                      <p:cBhvr>
                                        <p:cTn id="3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25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750" fill="hold"/>
                                        <p:tgtEl>
                                          <p:spTgt spid="9"/>
                                        </p:tgtEl>
                                        <p:attrNameLst>
                                          <p:attrName>ppt_x</p:attrName>
                                        </p:attrNameLst>
                                      </p:cBhvr>
                                      <p:tavLst>
                                        <p:tav tm="0">
                                          <p:val>
                                            <p:strVal val="1+#ppt_w/2"/>
                                          </p:val>
                                        </p:tav>
                                        <p:tav tm="100000">
                                          <p:val>
                                            <p:strVal val="#ppt_x"/>
                                          </p:val>
                                        </p:tav>
                                      </p:tavLst>
                                    </p:anim>
                                    <p:anim calcmode="lin" valueType="num">
                                      <p:cBhvr additive="base">
                                        <p:cTn id="42" dur="75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1">
                                            <p:bg/>
                                          </p:spTgt>
                                        </p:tgtEl>
                                        <p:attrNameLst>
                                          <p:attrName>style.visibility</p:attrName>
                                        </p:attrNameLst>
                                      </p:cBhvr>
                                      <p:to>
                                        <p:strVal val="visible"/>
                                      </p:to>
                                    </p:set>
                                    <p:animEffect transition="in" filter="fade">
                                      <p:cBhvr>
                                        <p:cTn id="46" dur="500"/>
                                        <p:tgtEl>
                                          <p:spTgt spid="11">
                                            <p:bg/>
                                          </p:spTgt>
                                        </p:tgtEl>
                                      </p:cBhvr>
                                    </p:animEffect>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11">
                                            <p:txEl>
                                              <p:pRg st="0" end="0"/>
                                            </p:txEl>
                                          </p:spTgt>
                                        </p:tgtEl>
                                        <p:attrNameLst>
                                          <p:attrName>style.visibility</p:attrName>
                                        </p:attrNameLst>
                                      </p:cBhvr>
                                      <p:to>
                                        <p:strVal val="visible"/>
                                      </p:to>
                                    </p:set>
                                    <p:animEffect transition="in" filter="fade">
                                      <p:cBhvr>
                                        <p:cTn id="50" dur="1000"/>
                                        <p:tgtEl>
                                          <p:spTgt spid="11">
                                            <p:txEl>
                                              <p:pRg st="0" end="0"/>
                                            </p:txEl>
                                          </p:spTgt>
                                        </p:tgtEl>
                                      </p:cBhvr>
                                    </p:animEffect>
                                    <p:anim calcmode="lin" valueType="num">
                                      <p:cBhvr>
                                        <p:cTn id="5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42" presetClass="entr" presetSubtype="0" fill="hold" grpId="0" nodeType="after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Effect transition="in" filter="fade">
                                      <p:cBhvr>
                                        <p:cTn id="56" dur="1000"/>
                                        <p:tgtEl>
                                          <p:spTgt spid="11">
                                            <p:txEl>
                                              <p:pRg st="1" end="1"/>
                                            </p:txEl>
                                          </p:spTgt>
                                        </p:tgtEl>
                                      </p:cBhvr>
                                    </p:animEffect>
                                    <p:anim calcmode="lin" valueType="num">
                                      <p:cBhvr>
                                        <p:cTn id="5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58"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11">
                                            <p:txEl>
                                              <p:pRg st="2" end="2"/>
                                            </p:txEl>
                                          </p:spTgt>
                                        </p:tgtEl>
                                        <p:attrNameLst>
                                          <p:attrName>style.visibility</p:attrName>
                                        </p:attrNameLst>
                                      </p:cBhvr>
                                      <p:to>
                                        <p:strVal val="visible"/>
                                      </p:to>
                                    </p:set>
                                    <p:animEffect transition="in" filter="fade">
                                      <p:cBhvr>
                                        <p:cTn id="62" dur="1000"/>
                                        <p:tgtEl>
                                          <p:spTgt spid="11">
                                            <p:txEl>
                                              <p:pRg st="2" end="2"/>
                                            </p:txEl>
                                          </p:spTgt>
                                        </p:tgtEl>
                                      </p:cBhvr>
                                    </p:animEffect>
                                    <p:anim calcmode="lin" valueType="num">
                                      <p:cBhvr>
                                        <p:cTn id="6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6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2" presetClass="entr" presetSubtype="0" fill="hold" grpId="0" nodeType="afterEffect">
                                  <p:stCondLst>
                                    <p:cond delay="0"/>
                                  </p:stCondLst>
                                  <p:childTnLst>
                                    <p:set>
                                      <p:cBhvr>
                                        <p:cTn id="67" dur="1" fill="hold">
                                          <p:stCondLst>
                                            <p:cond delay="0"/>
                                          </p:stCondLst>
                                        </p:cTn>
                                        <p:tgtEl>
                                          <p:spTgt spid="11">
                                            <p:txEl>
                                              <p:pRg st="3" end="3"/>
                                            </p:txEl>
                                          </p:spTgt>
                                        </p:tgtEl>
                                        <p:attrNameLst>
                                          <p:attrName>style.visibility</p:attrName>
                                        </p:attrNameLst>
                                      </p:cBhvr>
                                      <p:to>
                                        <p:strVal val="visible"/>
                                      </p:to>
                                    </p:set>
                                    <p:animEffect transition="in" filter="fade">
                                      <p:cBhvr>
                                        <p:cTn id="68" dur="1000"/>
                                        <p:tgtEl>
                                          <p:spTgt spid="11">
                                            <p:txEl>
                                              <p:pRg st="3" end="3"/>
                                            </p:txEl>
                                          </p:spTgt>
                                        </p:tgtEl>
                                      </p:cBhvr>
                                    </p:animEffect>
                                    <p:anim calcmode="lin" valueType="num">
                                      <p:cBhvr>
                                        <p:cTn id="6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build="p" animBg="1"/>
      <p:bldP spid="6" grpId="0" build="allAtOnce" animBg="1"/>
      <p:bldP spid="6" grpId="1"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pper right (tile)"/>
          <p:cNvSpPr txBox="1"/>
          <p:nvPr/>
        </p:nvSpPr>
        <p:spPr>
          <a:xfrm>
            <a:off x="6321895" y="1593029"/>
            <a:ext cx="4731890" cy="2064697"/>
          </a:xfrm>
          <a:prstGeom prst="rect">
            <a:avLst/>
          </a:prstGeom>
          <a:solidFill>
            <a:schemeClr val="bg1">
              <a:lumMod val="60000"/>
              <a:lumOff val="40000"/>
            </a:schemeClr>
          </a:solidFill>
        </p:spPr>
        <p:txBody>
          <a:bodyPr wrap="square" lIns="139871" tIns="69936" rIns="139871" bIns="69936" rtlCol="0">
            <a:noAutofit/>
          </a:bodyPr>
          <a:lstStyle/>
          <a:p>
            <a:pPr defTabSz="932372">
              <a:lnSpc>
                <a:spcPct val="90000"/>
              </a:lnSpc>
              <a:spcBef>
                <a:spcPct val="20000"/>
              </a:spcBef>
              <a:buSzPct val="90000"/>
            </a:pPr>
            <a:r>
              <a:rPr lang="en-US" sz="2448" dirty="0">
                <a:solidFill>
                  <a:srgbClr val="FFFFFF">
                    <a:alpha val="99000"/>
                  </a:srgbClr>
                </a:solidFill>
              </a:rPr>
              <a:t> </a:t>
            </a:r>
          </a:p>
        </p:txBody>
      </p:sp>
      <p:sp>
        <p:nvSpPr>
          <p:cNvPr id="9" name="Lower left (tile)"/>
          <p:cNvSpPr txBox="1"/>
          <p:nvPr/>
        </p:nvSpPr>
        <p:spPr>
          <a:xfrm>
            <a:off x="1343399" y="3788660"/>
            <a:ext cx="4806846" cy="2146022"/>
          </a:xfrm>
          <a:prstGeom prst="rect">
            <a:avLst/>
          </a:prstGeom>
          <a:solidFill>
            <a:schemeClr val="bg1"/>
          </a:solidFill>
        </p:spPr>
        <p:txBody>
          <a:bodyPr wrap="square" lIns="139871" tIns="69936" rIns="139871" bIns="69936" rtlCol="0">
            <a:noAutofit/>
          </a:bodyPr>
          <a:lstStyle/>
          <a:p>
            <a:pPr defTabSz="932372">
              <a:lnSpc>
                <a:spcPct val="90000"/>
              </a:lnSpc>
              <a:spcBef>
                <a:spcPct val="20000"/>
              </a:spcBef>
              <a:buSzPct val="90000"/>
            </a:pPr>
            <a:r>
              <a:rPr lang="en-US" sz="2448" dirty="0">
                <a:solidFill>
                  <a:srgbClr val="FFFFFF">
                    <a:alpha val="99000"/>
                  </a:srgbClr>
                </a:solidFill>
              </a:rPr>
              <a:t> </a:t>
            </a:r>
          </a:p>
        </p:txBody>
      </p:sp>
      <p:sp>
        <p:nvSpPr>
          <p:cNvPr id="3" name="Lower right (content)"/>
          <p:cNvSpPr>
            <a:spLocks noGrp="1"/>
          </p:cNvSpPr>
          <p:nvPr>
            <p:ph sz="half" idx="2"/>
          </p:nvPr>
        </p:nvSpPr>
        <p:spPr>
          <a:xfrm>
            <a:off x="6285017" y="3788660"/>
            <a:ext cx="4731890" cy="2146022"/>
          </a:xfrm>
          <a:solidFill>
            <a:schemeClr val="accent4"/>
          </a:solidFill>
        </p:spPr>
        <p:txBody>
          <a:bodyPr vert="horz" wrap="square" lIns="139871" tIns="69936" rIns="139871" bIns="69936" numCol="1" rtlCol="0" anchor="ctr" anchorCtr="0" compatLnSpc="1">
            <a:prstTxWarp prst="textNoShape">
              <a:avLst/>
            </a:prstTxWarp>
            <a:noAutofit/>
          </a:bodyPr>
          <a:lstStyle/>
          <a:p>
            <a:pPr marL="0" indent="0">
              <a:buNone/>
            </a:pPr>
            <a:r>
              <a:rPr lang="en-US" sz="2399" b="1" dirty="0">
                <a:solidFill>
                  <a:srgbClr val="FFC000"/>
                </a:solidFill>
                <a:latin typeface="Segoe UI Semibold" panose="020B0702040204020203" pitchFamily="34" charset="0"/>
                <a:cs typeface="Segoe UI Semibold" panose="020B0702040204020203" pitchFamily="34" charset="0"/>
              </a:rPr>
              <a:t>Transparent failover </a:t>
            </a:r>
            <a:r>
              <a:rPr lang="en-US" sz="2399" dirty="0">
                <a:solidFill>
                  <a:schemeClr val="bg1"/>
                </a:solidFill>
              </a:rPr>
              <a:t/>
            </a:r>
            <a:br>
              <a:rPr lang="en-US" sz="2399" dirty="0">
                <a:solidFill>
                  <a:schemeClr val="bg1"/>
                </a:solidFill>
              </a:rPr>
            </a:br>
            <a:r>
              <a:rPr lang="en-US" sz="2399" dirty="0">
                <a:solidFill>
                  <a:schemeClr val="tx1"/>
                </a:solidFill>
              </a:rPr>
              <a:t>is ability to survive planned </a:t>
            </a:r>
            <a:br>
              <a:rPr lang="en-US" sz="2399" dirty="0">
                <a:solidFill>
                  <a:schemeClr val="tx1"/>
                </a:solidFill>
              </a:rPr>
            </a:br>
            <a:r>
              <a:rPr lang="en-US" sz="2399" dirty="0">
                <a:solidFill>
                  <a:schemeClr val="tx1"/>
                </a:solidFill>
              </a:rPr>
              <a:t>moves or unplanned failures – </a:t>
            </a:r>
            <a:r>
              <a:rPr lang="en-US" sz="2399" dirty="0">
                <a:solidFill>
                  <a:schemeClr val="bg1"/>
                </a:solidFill>
              </a:rPr>
              <a:t/>
            </a:r>
            <a:br>
              <a:rPr lang="en-US" sz="2399" dirty="0">
                <a:solidFill>
                  <a:schemeClr val="bg1"/>
                </a:solidFill>
              </a:rPr>
            </a:br>
            <a:r>
              <a:rPr lang="en-US" sz="2399" dirty="0">
                <a:solidFill>
                  <a:srgbClr val="00B050"/>
                </a:solidFill>
                <a:latin typeface="Segoe UI Semibold" panose="020B0702040204020203" pitchFamily="34" charset="0"/>
                <a:cs typeface="Segoe UI Semibold" panose="020B0702040204020203" pitchFamily="34" charset="0"/>
              </a:rPr>
              <a:t>without errors, </a:t>
            </a:r>
            <a:r>
              <a:rPr lang="en-US" sz="2399" dirty="0">
                <a:solidFill>
                  <a:schemeClr val="bg1"/>
                </a:solidFill>
                <a:latin typeface="Segoe UI Semibold" panose="020B0702040204020203" pitchFamily="34" charset="0"/>
                <a:cs typeface="Segoe UI Semibold" panose="020B0702040204020203" pitchFamily="34" charset="0"/>
              </a:rPr>
              <a:t/>
            </a:r>
            <a:br>
              <a:rPr lang="en-US" sz="2399" dirty="0">
                <a:solidFill>
                  <a:schemeClr val="bg1"/>
                </a:solidFill>
                <a:latin typeface="Segoe UI Semibold" panose="020B0702040204020203" pitchFamily="34" charset="0"/>
                <a:cs typeface="Segoe UI Semibold" panose="020B0702040204020203" pitchFamily="34" charset="0"/>
              </a:rPr>
            </a:br>
            <a:r>
              <a:rPr lang="en-US" sz="2399" dirty="0">
                <a:solidFill>
                  <a:srgbClr val="00B050"/>
                </a:solidFill>
                <a:latin typeface="Segoe UI Semibold" panose="020B0702040204020203" pitchFamily="34" charset="0"/>
                <a:cs typeface="Segoe UI Semibold" panose="020B0702040204020203" pitchFamily="34" charset="0"/>
              </a:rPr>
              <a:t>without losing data</a:t>
            </a:r>
            <a:r>
              <a:rPr lang="en-US" sz="2399" dirty="0">
                <a:solidFill>
                  <a:schemeClr val="bg1"/>
                </a:solidFill>
              </a:rPr>
              <a:t>,</a:t>
            </a:r>
            <a:r>
              <a:rPr lang="en-US" sz="2399" dirty="0">
                <a:solidFill>
                  <a:schemeClr val="tx1"/>
                </a:solidFill>
              </a:rPr>
              <a:t> and</a:t>
            </a:r>
            <a:br>
              <a:rPr lang="en-US" sz="2399" dirty="0">
                <a:solidFill>
                  <a:schemeClr val="tx1"/>
                </a:solidFill>
              </a:rPr>
            </a:br>
            <a:r>
              <a:rPr lang="en-US" sz="2399" dirty="0">
                <a:solidFill>
                  <a:schemeClr val="tx1"/>
                </a:solidFill>
              </a:rPr>
              <a:t>while </a:t>
            </a:r>
            <a:r>
              <a:rPr lang="en-US" sz="2399" dirty="0">
                <a:solidFill>
                  <a:srgbClr val="00B050"/>
                </a:solidFill>
                <a:latin typeface="Segoe UI Semibold" panose="020B0702040204020203" pitchFamily="34" charset="0"/>
                <a:cs typeface="Segoe UI Semibold" panose="020B0702040204020203" pitchFamily="34" charset="0"/>
              </a:rPr>
              <a:t>performing well </a:t>
            </a:r>
            <a:r>
              <a:rPr lang="en-US" sz="2399" dirty="0">
                <a:solidFill>
                  <a:schemeClr val="tx1"/>
                </a:solidFill>
              </a:rPr>
              <a:t>at scale</a:t>
            </a:r>
          </a:p>
        </p:txBody>
      </p:sp>
      <p:sp>
        <p:nvSpPr>
          <p:cNvPr id="2" name="Upper left (content)"/>
          <p:cNvSpPr>
            <a:spLocks noGrp="1"/>
          </p:cNvSpPr>
          <p:nvPr>
            <p:ph sz="half" idx="1"/>
          </p:nvPr>
        </p:nvSpPr>
        <p:spPr>
          <a:xfrm>
            <a:off x="1343399" y="1593030"/>
            <a:ext cx="4806846" cy="2100052"/>
          </a:xfrm>
          <a:solidFill>
            <a:schemeClr val="accent5"/>
          </a:solidFill>
        </p:spPr>
        <p:txBody>
          <a:bodyPr vert="horz" wrap="square" lIns="139871" tIns="69936" rIns="139871" bIns="69936" numCol="1" rtlCol="0" anchor="ctr" anchorCtr="0" compatLnSpc="1">
            <a:prstTxWarp prst="textNoShape">
              <a:avLst/>
            </a:prstTxWarp>
            <a:noAutofit/>
          </a:bodyPr>
          <a:lstStyle/>
          <a:p>
            <a:pPr marL="0" indent="0">
              <a:buNone/>
            </a:pPr>
            <a:r>
              <a:rPr lang="en-US" sz="2399" b="1" dirty="0">
                <a:solidFill>
                  <a:schemeClr val="tx2"/>
                </a:solidFill>
                <a:latin typeface="Segoe UI Semibold" panose="020B0702040204020203" pitchFamily="34" charset="0"/>
                <a:cs typeface="Segoe UI Semibold" panose="020B0702040204020203" pitchFamily="34" charset="0"/>
              </a:rPr>
              <a:t>Continuously available </a:t>
            </a:r>
            <a:r>
              <a:rPr lang="en-US" sz="2399" dirty="0">
                <a:solidFill>
                  <a:schemeClr val="tx1"/>
                </a:solidFill>
              </a:rPr>
              <a:t>software and hardware platforms are designed to support </a:t>
            </a:r>
            <a:r>
              <a:rPr lang="en-US" sz="2399" b="1" dirty="0">
                <a:solidFill>
                  <a:srgbClr val="FFC000"/>
                </a:solidFill>
                <a:latin typeface="Segoe UI Semibold" panose="020B0702040204020203" pitchFamily="34" charset="0"/>
                <a:cs typeface="Segoe UI Semibold" panose="020B0702040204020203" pitchFamily="34" charset="0"/>
              </a:rPr>
              <a:t>transparent failover </a:t>
            </a:r>
            <a:r>
              <a:rPr lang="en-US" sz="2399" dirty="0">
                <a:solidFill>
                  <a:schemeClr val="tx1"/>
                </a:solidFill>
              </a:rPr>
              <a:t>without data loss</a:t>
            </a:r>
          </a:p>
        </p:txBody>
      </p:sp>
      <p:pic>
        <p:nvPicPr>
          <p:cNvPr id="3074" name="Icon (lower left)" descr="C:\Users\genech\AppData\Local\MetroStyleAddIn\Icons\Message.wmf"/>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77382" y="4331872"/>
            <a:ext cx="1138879" cy="871764"/>
          </a:xfrm>
          <a:prstGeom prst="rect">
            <a:avLst/>
          </a:prstGeom>
          <a:noFill/>
          <a:extLst>
            <a:ext uri="{909E8E84-426E-40DD-AFC4-6F175D3DCCD1}">
              <a14:hiddenFill xmlns:a14="http://schemas.microsoft.com/office/drawing/2010/main">
                <a:solidFill>
                  <a:srgbClr val="FFFFFF"/>
                </a:solidFill>
              </a14:hiddenFill>
            </a:ext>
          </a:extLst>
        </p:spPr>
      </p:pic>
      <p:sp>
        <p:nvSpPr>
          <p:cNvPr id="12" name="Icon (upper right)"/>
          <p:cNvSpPr>
            <a:spLocks noChangeAspect="1" noEditPoints="1"/>
          </p:cNvSpPr>
          <p:nvPr/>
        </p:nvSpPr>
        <p:spPr bwMode="auto">
          <a:xfrm>
            <a:off x="8156392" y="2218398"/>
            <a:ext cx="989137" cy="991176"/>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9936" tIns="34968" rIns="69936" bIns="34968" numCol="1" anchor="t" anchorCtr="0" compatLnSpc="1">
            <a:prstTxWarp prst="textNoShape">
              <a:avLst/>
            </a:prstTxWarp>
          </a:bodyPr>
          <a:lstStyle/>
          <a:p>
            <a:pPr defTabSz="932372"/>
            <a:endParaRPr lang="en-US" sz="1224">
              <a:solidFill>
                <a:srgbClr val="FFFFFF"/>
              </a:solidFill>
            </a:endParaRPr>
          </a:p>
        </p:txBody>
      </p:sp>
      <p:sp>
        <p:nvSpPr>
          <p:cNvPr id="4" name="Title 3"/>
          <p:cNvSpPr>
            <a:spLocks noGrp="1"/>
          </p:cNvSpPr>
          <p:nvPr>
            <p:ph type="title"/>
          </p:nvPr>
        </p:nvSpPr>
        <p:spPr/>
        <p:txBody>
          <a:bodyPr/>
          <a:lstStyle/>
          <a:p>
            <a:r>
              <a:rPr lang="en-US" dirty="0" smtClean="0"/>
              <a:t>What is Continuous Availability (CA)?</a:t>
            </a:r>
            <a:endParaRPr lang="en-US" dirty="0"/>
          </a:p>
        </p:txBody>
      </p:sp>
      <p:sp>
        <p:nvSpPr>
          <p:cNvPr id="5" name="Slide Number Placeholder 4"/>
          <p:cNvSpPr>
            <a:spLocks noGrp="1"/>
          </p:cNvSpPr>
          <p:nvPr>
            <p:ph type="sldNum" sz="quarter" idx="10"/>
          </p:nvPr>
        </p:nvSpPr>
        <p:spPr/>
        <p:txBody>
          <a:bodyPr/>
          <a:lstStyle/>
          <a:p>
            <a:pPr>
              <a:defRPr/>
            </a:pPr>
            <a:fld id="{C4E1E026-9601-4F9A-8153-ACDB39F0365B}" type="slidenum">
              <a:rPr lang="en-US" smtClean="0">
                <a:solidFill>
                  <a:srgbClr val="FFFFFF">
                    <a:tint val="75000"/>
                  </a:srgbClr>
                </a:solidFill>
              </a:rPr>
              <a:pPr>
                <a:defRPr/>
              </a:pPr>
              <a:t>7</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Tree>
    <p:extLst>
      <p:ext uri="{BB962C8B-B14F-4D97-AF65-F5344CB8AC3E}">
        <p14:creationId xmlns:p14="http://schemas.microsoft.com/office/powerpoint/2010/main" val="420006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50"/>
                                        <p:tgtEl>
                                          <p:spTgt spid="2">
                                            <p:bg/>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50"/>
                                        <p:tgtEl>
                                          <p:spTgt spid="11"/>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250"/>
                                        <p:tgtEl>
                                          <p:spTgt spid="3">
                                            <p:bg/>
                                          </p:spTgt>
                                        </p:tgtEl>
                                      </p:cBhvr>
                                    </p:animEffect>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ppt_y"/>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500"/>
                                        <p:tgtEl>
                                          <p:spTgt spid="307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0" end="0"/>
                                            </p:txEl>
                                          </p:spTgt>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3" grpId="0" build="p" animBg="1"/>
      <p:bldP spid="2" grpId="0" build="p"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p:cNvSpPr/>
          <p:nvPr/>
        </p:nvSpPr>
        <p:spPr>
          <a:xfrm>
            <a:off x="3403988" y="1983740"/>
            <a:ext cx="3576138" cy="1598961"/>
          </a:xfrm>
          <a:prstGeom prst="rect">
            <a:avLst/>
          </a:prstGeom>
          <a:solidFill>
            <a:schemeClr val="accent2">
              <a:alpha val="75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a:solidFill>
                <a:prstClr val="white"/>
              </a:solidFill>
            </a:endParaRPr>
          </a:p>
        </p:txBody>
      </p:sp>
      <p:sp>
        <p:nvSpPr>
          <p:cNvPr id="175" name="Rectangle 174"/>
          <p:cNvSpPr/>
          <p:nvPr/>
        </p:nvSpPr>
        <p:spPr>
          <a:xfrm>
            <a:off x="3403988" y="3582702"/>
            <a:ext cx="3576138" cy="1756203"/>
          </a:xfrm>
          <a:prstGeom prst="rect">
            <a:avLst/>
          </a:prstGeom>
          <a:solidFill>
            <a:schemeClr val="accent2">
              <a:alpha val="75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a:solidFill>
                <a:prstClr val="white"/>
              </a:solidFill>
            </a:endParaRPr>
          </a:p>
        </p:txBody>
      </p:sp>
      <p:grpSp>
        <p:nvGrpSpPr>
          <p:cNvPr id="73" name="Group 72"/>
          <p:cNvGrpSpPr/>
          <p:nvPr/>
        </p:nvGrpSpPr>
        <p:grpSpPr>
          <a:xfrm>
            <a:off x="3552196" y="2119026"/>
            <a:ext cx="3263724" cy="3223455"/>
            <a:chOff x="3977428" y="2155539"/>
            <a:chExt cx="3208411" cy="3168827"/>
          </a:xfrm>
        </p:grpSpPr>
        <p:sp>
          <p:nvSpPr>
            <p:cNvPr id="224" name="TextBox 223"/>
            <p:cNvSpPr txBox="1"/>
            <p:nvPr/>
          </p:nvSpPr>
          <p:spPr>
            <a:xfrm>
              <a:off x="4056002" y="4386428"/>
              <a:ext cx="3127620" cy="937938"/>
            </a:xfrm>
            <a:prstGeom prst="rect">
              <a:avLst/>
            </a:prstGeom>
            <a:noFill/>
          </p:spPr>
          <p:txBody>
            <a:bodyPr wrap="square" rtlCol="0">
              <a:spAutoFit/>
            </a:bodyPr>
            <a:lstStyle/>
            <a:p>
              <a:pPr defTabSz="930139"/>
              <a:r>
                <a:rPr lang="en-US" sz="1120" b="1" dirty="0">
                  <a:gradFill>
                    <a:gsLst>
                      <a:gs pos="0">
                        <a:srgbClr val="FFFFFF"/>
                      </a:gs>
                      <a:gs pos="100000">
                        <a:srgbClr val="FFFFFF"/>
                      </a:gs>
                    </a:gsLst>
                    <a:lin ang="0" scaled="0"/>
                  </a:gradFill>
                  <a:ea typeface="ＭＳ Ｐゴシック" charset="-128"/>
                </a:rPr>
                <a:t>Target markets for Cluster in a Box solutions</a:t>
              </a:r>
            </a:p>
            <a:p>
              <a:pPr marL="119503" indent="-119503"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SMB</a:t>
              </a:r>
            </a:p>
            <a:p>
              <a:pPr marL="119503" indent="-119503"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Branch</a:t>
              </a:r>
            </a:p>
            <a:p>
              <a:pPr marL="119503" indent="-119503"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Private Cloud</a:t>
              </a:r>
            </a:p>
            <a:p>
              <a:pPr marL="119503" indent="-119503"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Small to medium </a:t>
              </a:r>
              <a:r>
                <a:rPr lang="en-US" sz="1120" dirty="0" err="1">
                  <a:gradFill>
                    <a:gsLst>
                      <a:gs pos="0">
                        <a:srgbClr val="FFFFFF"/>
                      </a:gs>
                      <a:gs pos="100000">
                        <a:srgbClr val="FFFFFF"/>
                      </a:gs>
                    </a:gsLst>
                    <a:lin ang="0" scaled="0"/>
                  </a:gradFill>
                  <a:ea typeface="ＭＳ Ｐゴシック" charset="-128"/>
                </a:rPr>
                <a:t>hosters</a:t>
              </a:r>
              <a:endParaRPr lang="en-US" sz="1120" dirty="0">
                <a:gradFill>
                  <a:gsLst>
                    <a:gs pos="0">
                      <a:srgbClr val="FFFFFF"/>
                    </a:gs>
                    <a:gs pos="100000">
                      <a:srgbClr val="FFFFFF"/>
                    </a:gs>
                  </a:gsLst>
                  <a:lin ang="0" scaled="0"/>
                </a:gradFill>
                <a:ea typeface="ＭＳ Ｐゴシック" charset="-128"/>
              </a:endParaRPr>
            </a:p>
          </p:txBody>
        </p:sp>
        <p:sp>
          <p:nvSpPr>
            <p:cNvPr id="166" name="TextBox 165"/>
            <p:cNvSpPr txBox="1"/>
            <p:nvPr/>
          </p:nvSpPr>
          <p:spPr>
            <a:xfrm>
              <a:off x="5565725" y="2288595"/>
              <a:ext cx="1620114" cy="1128962"/>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marL="111428" indent="-111428" defTabSz="930139">
                <a:buFont typeface="Arial" pitchFamily="34" charset="0"/>
                <a:buChar char="•"/>
              </a:pPr>
              <a:r>
                <a:rPr lang="en-US" sz="1120" b="1" dirty="0">
                  <a:gradFill>
                    <a:gsLst>
                      <a:gs pos="0">
                        <a:srgbClr val="FFFFFF"/>
                      </a:gs>
                      <a:gs pos="100000">
                        <a:srgbClr val="FFFFFF"/>
                      </a:gs>
                    </a:gsLst>
                    <a:lin ang="0" scaled="0"/>
                  </a:gradFill>
                </a:rPr>
                <a:t>High Availability </a:t>
              </a:r>
            </a:p>
            <a:p>
              <a:pPr marL="111428" indent="-111428" defTabSz="930139">
                <a:buFont typeface="Arial" pitchFamily="34" charset="0"/>
                <a:buChar char="•"/>
              </a:pPr>
              <a:r>
                <a:rPr lang="en-US" sz="1120" b="1" dirty="0">
                  <a:gradFill>
                    <a:gsLst>
                      <a:gs pos="0">
                        <a:srgbClr val="FFFFFF"/>
                      </a:gs>
                      <a:gs pos="100000">
                        <a:srgbClr val="FFFFFF"/>
                      </a:gs>
                    </a:gsLst>
                    <a:lin ang="0" scaled="0"/>
                  </a:gradFill>
                </a:rPr>
                <a:t>Simple OOBE</a:t>
              </a:r>
            </a:p>
            <a:p>
              <a:pPr marL="111428" indent="-111428" defTabSz="930139">
                <a:buFont typeface="Arial" pitchFamily="34" charset="0"/>
                <a:buChar char="•"/>
              </a:pPr>
              <a:r>
                <a:rPr lang="en-US" sz="1120" dirty="0">
                  <a:gradFill>
                    <a:gsLst>
                      <a:gs pos="0">
                        <a:srgbClr val="FFFFFF"/>
                      </a:gs>
                      <a:gs pos="100000">
                        <a:srgbClr val="FFFFFF"/>
                      </a:gs>
                    </a:gsLst>
                    <a:lin ang="0" scaled="0"/>
                  </a:gradFill>
                </a:rPr>
                <a:t>Storage Spaces configurations</a:t>
              </a:r>
            </a:p>
            <a:p>
              <a:pPr marL="111428" indent="-111428" defTabSz="930139">
                <a:buFont typeface="Arial" pitchFamily="34" charset="0"/>
                <a:buChar char="•"/>
              </a:pPr>
              <a:r>
                <a:rPr lang="en-US" sz="1120" dirty="0">
                  <a:gradFill>
                    <a:gsLst>
                      <a:gs pos="0">
                        <a:srgbClr val="FFFFFF"/>
                      </a:gs>
                      <a:gs pos="100000">
                        <a:srgbClr val="FFFFFF"/>
                      </a:gs>
                    </a:gsLst>
                    <a:lin ang="0" scaled="0"/>
                  </a:gradFill>
                </a:rPr>
                <a:t>HW RAID capability</a:t>
              </a:r>
            </a:p>
            <a:p>
              <a:pPr marL="111428" indent="-111428" defTabSz="930139">
                <a:buFont typeface="Arial" pitchFamily="34" charset="0"/>
                <a:buChar char="•"/>
              </a:pPr>
              <a:r>
                <a:rPr lang="en-US" sz="1120" dirty="0">
                  <a:gradFill>
                    <a:gsLst>
                      <a:gs pos="0">
                        <a:srgbClr val="FFFFFF"/>
                      </a:gs>
                      <a:gs pos="100000">
                        <a:srgbClr val="FFFFFF"/>
                      </a:gs>
                    </a:gsLst>
                    <a:lin ang="0" scaled="0"/>
                  </a:gradFill>
                </a:rPr>
                <a:t>SSD </a:t>
              </a:r>
              <a:r>
                <a:rPr lang="en-US" sz="1120" dirty="0" err="1">
                  <a:gradFill>
                    <a:gsLst>
                      <a:gs pos="0">
                        <a:srgbClr val="FFFFFF"/>
                      </a:gs>
                      <a:gs pos="100000">
                        <a:srgbClr val="FFFFFF"/>
                      </a:gs>
                    </a:gsLst>
                    <a:lin ang="0" scaled="0"/>
                  </a:gradFill>
                </a:rPr>
                <a:t>perf</a:t>
              </a:r>
              <a:r>
                <a:rPr lang="en-US" sz="1120" dirty="0">
                  <a:gradFill>
                    <a:gsLst>
                      <a:gs pos="0">
                        <a:srgbClr val="FFFFFF"/>
                      </a:gs>
                      <a:gs pos="100000">
                        <a:srgbClr val="FFFFFF"/>
                      </a:gs>
                    </a:gsLst>
                    <a:lin ang="0" scaled="0"/>
                  </a:gradFill>
                </a:rPr>
                <a:t> capability</a:t>
              </a:r>
            </a:p>
          </p:txBody>
        </p:sp>
        <p:grpSp>
          <p:nvGrpSpPr>
            <p:cNvPr id="67" name="Group 66"/>
            <p:cNvGrpSpPr/>
            <p:nvPr/>
          </p:nvGrpSpPr>
          <p:grpSpPr>
            <a:xfrm>
              <a:off x="3977428" y="3477233"/>
              <a:ext cx="1424279" cy="1031593"/>
              <a:chOff x="5277970" y="3421623"/>
              <a:chExt cx="1424279" cy="1031593"/>
            </a:xfrm>
          </p:grpSpPr>
          <p:sp>
            <p:nvSpPr>
              <p:cNvPr id="167" name="Rectangle 166"/>
              <p:cNvSpPr/>
              <p:nvPr/>
            </p:nvSpPr>
            <p:spPr>
              <a:xfrm>
                <a:off x="5277970" y="3421623"/>
                <a:ext cx="1424279" cy="897667"/>
              </a:xfrm>
              <a:prstGeom prst="rect">
                <a:avLst/>
              </a:prstGeom>
              <a:solidFill>
                <a:srgbClr val="002050">
                  <a:alpha val="56000"/>
                </a:srgbClr>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dirty="0">
                  <a:solidFill>
                    <a:prstClr val="white"/>
                  </a:solidFill>
                </a:endParaRPr>
              </a:p>
            </p:txBody>
          </p:sp>
          <p:sp>
            <p:nvSpPr>
              <p:cNvPr id="168" name="TextBox 167"/>
              <p:cNvSpPr txBox="1"/>
              <p:nvPr/>
            </p:nvSpPr>
            <p:spPr>
              <a:xfrm>
                <a:off x="5325786" y="3968355"/>
                <a:ext cx="1343764" cy="484861"/>
              </a:xfrm>
              <a:prstGeom prst="rect">
                <a:avLst/>
              </a:prstGeom>
              <a:noFill/>
            </p:spPr>
            <p:txBody>
              <a:bodyPr wrap="square" rtlCol="0">
                <a:spAutoFit/>
              </a:bodyPr>
              <a:lstStyle/>
              <a:p>
                <a:pPr algn="ctr" defTabSz="930139"/>
                <a:r>
                  <a:rPr lang="en-US" sz="916" b="1" dirty="0">
                    <a:gradFill>
                      <a:gsLst>
                        <a:gs pos="0">
                          <a:srgbClr val="FFFFFF"/>
                        </a:gs>
                        <a:gs pos="100000">
                          <a:srgbClr val="FFFFFF"/>
                        </a:gs>
                      </a:gsLst>
                      <a:path path="circle">
                        <a:fillToRect l="50000" t="50000" r="50000" b="50000"/>
                      </a:path>
                    </a:gradFill>
                    <a:ea typeface="ＭＳ Ｐゴシック" charset="-128"/>
                  </a:rPr>
                  <a:t>Optional JBOD </a:t>
                </a:r>
              </a:p>
              <a:p>
                <a:pPr algn="ctr" defTabSz="930139"/>
                <a:r>
                  <a:rPr lang="en-US" sz="916" b="1" dirty="0">
                    <a:gradFill>
                      <a:gsLst>
                        <a:gs pos="0">
                          <a:srgbClr val="FFFFFF"/>
                        </a:gs>
                        <a:gs pos="100000">
                          <a:srgbClr val="FFFFFF"/>
                        </a:gs>
                      </a:gsLst>
                      <a:path path="circle">
                        <a:fillToRect l="50000" t="50000" r="50000" b="50000"/>
                      </a:path>
                    </a:gradFill>
                    <a:ea typeface="ＭＳ Ｐゴシック" charset="-128"/>
                  </a:rPr>
                  <a:t>storage expansion</a:t>
                </a:r>
              </a:p>
              <a:p>
                <a:pPr algn="ctr" defTabSz="930139"/>
                <a:endParaRPr lang="en-US" sz="712" b="1" dirty="0">
                  <a:gradFill>
                    <a:gsLst>
                      <a:gs pos="0">
                        <a:srgbClr val="FFFFFF"/>
                      </a:gs>
                      <a:gs pos="100000">
                        <a:srgbClr val="FFFFFF"/>
                      </a:gs>
                    </a:gsLst>
                    <a:lin ang="0" scaled="0"/>
                  </a:gradFill>
                  <a:ea typeface="ＭＳ Ｐゴシック" charset="-128"/>
                </a:endParaRPr>
              </a:p>
            </p:txBody>
          </p:sp>
          <p:grpSp>
            <p:nvGrpSpPr>
              <p:cNvPr id="225" name="Group 13"/>
              <p:cNvGrpSpPr>
                <a:grpSpLocks noChangeAspect="1"/>
              </p:cNvGrpSpPr>
              <p:nvPr/>
            </p:nvGrpSpPr>
            <p:grpSpPr bwMode="auto">
              <a:xfrm>
                <a:off x="5490223" y="3477537"/>
                <a:ext cx="997096" cy="378572"/>
                <a:chOff x="1359" y="1828"/>
                <a:chExt cx="1043" cy="396"/>
              </a:xfrm>
              <a:solidFill>
                <a:srgbClr val="FFFFFF"/>
              </a:solidFill>
            </p:grpSpPr>
            <p:sp>
              <p:nvSpPr>
                <p:cNvPr id="227" name="Freeform 14"/>
                <p:cNvSpPr>
                  <a:spLocks noEditPoints="1"/>
                </p:cNvSpPr>
                <p:nvPr/>
              </p:nvSpPr>
              <p:spPr bwMode="auto">
                <a:xfrm>
                  <a:off x="1359" y="1968"/>
                  <a:ext cx="1043" cy="256"/>
                </a:xfrm>
                <a:custGeom>
                  <a:avLst/>
                  <a:gdLst>
                    <a:gd name="T0" fmla="*/ 155 w 200"/>
                    <a:gd name="T1" fmla="*/ 47 h 49"/>
                    <a:gd name="T2" fmla="*/ 152 w 200"/>
                    <a:gd name="T3" fmla="*/ 48 h 49"/>
                    <a:gd name="T4" fmla="*/ 133 w 200"/>
                    <a:gd name="T5" fmla="*/ 34 h 49"/>
                    <a:gd name="T6" fmla="*/ 152 w 200"/>
                    <a:gd name="T7" fmla="*/ 45 h 49"/>
                    <a:gd name="T8" fmla="*/ 143 w 200"/>
                    <a:gd name="T9" fmla="*/ 28 h 49"/>
                    <a:gd name="T10" fmla="*/ 156 w 200"/>
                    <a:gd name="T11" fmla="*/ 33 h 49"/>
                    <a:gd name="T12" fmla="*/ 198 w 200"/>
                    <a:gd name="T13" fmla="*/ 25 h 49"/>
                    <a:gd name="T14" fmla="*/ 200 w 200"/>
                    <a:gd name="T15" fmla="*/ 8 h 49"/>
                    <a:gd name="T16" fmla="*/ 148 w 200"/>
                    <a:gd name="T17" fmla="*/ 39 h 49"/>
                    <a:gd name="T18" fmla="*/ 90 w 200"/>
                    <a:gd name="T19" fmla="*/ 28 h 49"/>
                    <a:gd name="T20" fmla="*/ 99 w 200"/>
                    <a:gd name="T21" fmla="*/ 45 h 49"/>
                    <a:gd name="T22" fmla="*/ 80 w 200"/>
                    <a:gd name="T23" fmla="*/ 34 h 49"/>
                    <a:gd name="T24" fmla="*/ 99 w 200"/>
                    <a:gd name="T25" fmla="*/ 48 h 49"/>
                    <a:gd name="T26" fmla="*/ 102 w 200"/>
                    <a:gd name="T27" fmla="*/ 47 h 49"/>
                    <a:gd name="T28" fmla="*/ 90 w 200"/>
                    <a:gd name="T29" fmla="*/ 28 h 49"/>
                    <a:gd name="T30" fmla="*/ 94 w 200"/>
                    <a:gd name="T31" fmla="*/ 39 h 49"/>
                    <a:gd name="T32" fmla="*/ 127 w 200"/>
                    <a:gd name="T33" fmla="*/ 5 h 49"/>
                    <a:gd name="T34" fmla="*/ 102 w 200"/>
                    <a:gd name="T35" fmla="*/ 19 h 49"/>
                    <a:gd name="T36" fmla="*/ 95 w 200"/>
                    <a:gd name="T37" fmla="*/ 17 h 49"/>
                    <a:gd name="T38" fmla="*/ 95 w 200"/>
                    <a:gd name="T39" fmla="*/ 22 h 49"/>
                    <a:gd name="T40" fmla="*/ 100 w 200"/>
                    <a:gd name="T41" fmla="*/ 32 h 49"/>
                    <a:gd name="T42" fmla="*/ 42 w 200"/>
                    <a:gd name="T43" fmla="*/ 40 h 49"/>
                    <a:gd name="T44" fmla="*/ 41 w 200"/>
                    <a:gd name="T45" fmla="*/ 39 h 49"/>
                    <a:gd name="T46" fmla="*/ 158 w 200"/>
                    <a:gd name="T47" fmla="*/ 18 h 49"/>
                    <a:gd name="T48" fmla="*/ 153 w 200"/>
                    <a:gd name="T49" fmla="*/ 19 h 49"/>
                    <a:gd name="T50" fmla="*/ 148 w 200"/>
                    <a:gd name="T51" fmla="*/ 20 h 49"/>
                    <a:gd name="T52" fmla="*/ 146 w 200"/>
                    <a:gd name="T53" fmla="*/ 27 h 49"/>
                    <a:gd name="T54" fmla="*/ 199 w 200"/>
                    <a:gd name="T55" fmla="*/ 6 h 49"/>
                    <a:gd name="T56" fmla="*/ 144 w 200"/>
                    <a:gd name="T57" fmla="*/ 14 h 49"/>
                    <a:gd name="T58" fmla="*/ 102 w 200"/>
                    <a:gd name="T59" fmla="*/ 33 h 49"/>
                    <a:gd name="T60" fmla="*/ 145 w 200"/>
                    <a:gd name="T61" fmla="*/ 25 h 49"/>
                    <a:gd name="T62" fmla="*/ 144 w 200"/>
                    <a:gd name="T63" fmla="*/ 14 h 49"/>
                    <a:gd name="T64" fmla="*/ 48 w 200"/>
                    <a:gd name="T65" fmla="*/ 47 h 49"/>
                    <a:gd name="T66" fmla="*/ 46 w 200"/>
                    <a:gd name="T67" fmla="*/ 48 h 49"/>
                    <a:gd name="T68" fmla="*/ 8 w 200"/>
                    <a:gd name="T69" fmla="*/ 27 h 49"/>
                    <a:gd name="T70" fmla="*/ 0 w 200"/>
                    <a:gd name="T71" fmla="*/ 22 h 49"/>
                    <a:gd name="T72" fmla="*/ 3 w 200"/>
                    <a:gd name="T73" fmla="*/ 10 h 49"/>
                    <a:gd name="T74" fmla="*/ 48 w 200"/>
                    <a:gd name="T75" fmla="*/ 35 h 49"/>
                    <a:gd name="T76" fmla="*/ 3 w 200"/>
                    <a:gd name="T77" fmla="*/ 21 h 49"/>
                    <a:gd name="T78" fmla="*/ 11 w 200"/>
                    <a:gd name="T79" fmla="*/ 25 h 49"/>
                    <a:gd name="T80" fmla="*/ 45 w 200"/>
                    <a:gd name="T81" fmla="*/ 45 h 49"/>
                    <a:gd name="T82" fmla="*/ 89 w 200"/>
                    <a:gd name="T83" fmla="*/ 14 h 49"/>
                    <a:gd name="T84" fmla="*/ 51 w 200"/>
                    <a:gd name="T85" fmla="*/ 36 h 49"/>
                    <a:gd name="T86" fmla="*/ 93 w 200"/>
                    <a:gd name="T87" fmla="*/ 22 h 49"/>
                    <a:gd name="T88" fmla="*/ 74 w 200"/>
                    <a:gd name="T89" fmla="*/ 5 h 49"/>
                    <a:gd name="T90" fmla="*/ 49 w 200"/>
                    <a:gd name="T91" fmla="*/ 19 h 49"/>
                    <a:gd name="T92" fmla="*/ 37 w 200"/>
                    <a:gd name="T93" fmla="*/ 14 h 49"/>
                    <a:gd name="T94" fmla="*/ 3 w 200"/>
                    <a:gd name="T95" fmla="*/ 8 h 49"/>
                    <a:gd name="T96" fmla="*/ 74 w 200"/>
                    <a:gd name="T9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49">
                      <a:moveTo>
                        <a:pt x="155" y="35"/>
                      </a:moveTo>
                      <a:cubicBezTo>
                        <a:pt x="155" y="35"/>
                        <a:pt x="155" y="35"/>
                        <a:pt x="155" y="36"/>
                      </a:cubicBezTo>
                      <a:cubicBezTo>
                        <a:pt x="155" y="44"/>
                        <a:pt x="155" y="47"/>
                        <a:pt x="155" y="47"/>
                      </a:cubicBezTo>
                      <a:cubicBezTo>
                        <a:pt x="155" y="48"/>
                        <a:pt x="155" y="48"/>
                        <a:pt x="154" y="49"/>
                      </a:cubicBezTo>
                      <a:cubicBezTo>
                        <a:pt x="154" y="49"/>
                        <a:pt x="154" y="49"/>
                        <a:pt x="153" y="49"/>
                      </a:cubicBezTo>
                      <a:cubicBezTo>
                        <a:pt x="153" y="49"/>
                        <a:pt x="153" y="49"/>
                        <a:pt x="152" y="48"/>
                      </a:cubicBezTo>
                      <a:cubicBezTo>
                        <a:pt x="144" y="44"/>
                        <a:pt x="144" y="44"/>
                        <a:pt x="144" y="44"/>
                      </a:cubicBezTo>
                      <a:cubicBezTo>
                        <a:pt x="138" y="40"/>
                        <a:pt x="134" y="38"/>
                        <a:pt x="130" y="36"/>
                      </a:cubicBezTo>
                      <a:cubicBezTo>
                        <a:pt x="133" y="34"/>
                        <a:pt x="133" y="34"/>
                        <a:pt x="133" y="34"/>
                      </a:cubicBezTo>
                      <a:cubicBezTo>
                        <a:pt x="140" y="38"/>
                        <a:pt x="144" y="40"/>
                        <a:pt x="147" y="42"/>
                      </a:cubicBezTo>
                      <a:cubicBezTo>
                        <a:pt x="147" y="42"/>
                        <a:pt x="147" y="42"/>
                        <a:pt x="147" y="42"/>
                      </a:cubicBezTo>
                      <a:cubicBezTo>
                        <a:pt x="152" y="45"/>
                        <a:pt x="152" y="45"/>
                        <a:pt x="152" y="45"/>
                      </a:cubicBezTo>
                      <a:cubicBezTo>
                        <a:pt x="152" y="40"/>
                        <a:pt x="152" y="38"/>
                        <a:pt x="152" y="37"/>
                      </a:cubicBezTo>
                      <a:cubicBezTo>
                        <a:pt x="148" y="34"/>
                        <a:pt x="143" y="32"/>
                        <a:pt x="140" y="30"/>
                      </a:cubicBezTo>
                      <a:cubicBezTo>
                        <a:pt x="143" y="28"/>
                        <a:pt x="143" y="28"/>
                        <a:pt x="143" y="28"/>
                      </a:cubicBezTo>
                      <a:cubicBezTo>
                        <a:pt x="155" y="35"/>
                        <a:pt x="155" y="35"/>
                        <a:pt x="155" y="35"/>
                      </a:cubicBezTo>
                      <a:close/>
                      <a:moveTo>
                        <a:pt x="200" y="8"/>
                      </a:moveTo>
                      <a:cubicBezTo>
                        <a:pt x="156" y="33"/>
                        <a:pt x="156" y="33"/>
                        <a:pt x="156" y="33"/>
                      </a:cubicBezTo>
                      <a:cubicBezTo>
                        <a:pt x="157" y="34"/>
                        <a:pt x="157" y="35"/>
                        <a:pt x="157" y="36"/>
                      </a:cubicBezTo>
                      <a:cubicBezTo>
                        <a:pt x="157" y="36"/>
                        <a:pt x="157" y="36"/>
                        <a:pt x="157" y="48"/>
                      </a:cubicBezTo>
                      <a:cubicBezTo>
                        <a:pt x="157" y="48"/>
                        <a:pt x="157" y="48"/>
                        <a:pt x="198" y="25"/>
                      </a:cubicBezTo>
                      <a:cubicBezTo>
                        <a:pt x="199" y="24"/>
                        <a:pt x="200" y="23"/>
                        <a:pt x="200" y="22"/>
                      </a:cubicBezTo>
                      <a:cubicBezTo>
                        <a:pt x="200" y="22"/>
                        <a:pt x="200" y="22"/>
                        <a:pt x="200" y="8"/>
                      </a:cubicBezTo>
                      <a:cubicBezTo>
                        <a:pt x="200" y="8"/>
                        <a:pt x="200" y="8"/>
                        <a:pt x="200" y="8"/>
                      </a:cubicBezTo>
                      <a:close/>
                      <a:moveTo>
                        <a:pt x="150" y="39"/>
                      </a:moveTo>
                      <a:cubicBezTo>
                        <a:pt x="150" y="38"/>
                        <a:pt x="150" y="38"/>
                        <a:pt x="149" y="38"/>
                      </a:cubicBezTo>
                      <a:cubicBezTo>
                        <a:pt x="148" y="38"/>
                        <a:pt x="148" y="38"/>
                        <a:pt x="148" y="39"/>
                      </a:cubicBezTo>
                      <a:cubicBezTo>
                        <a:pt x="148" y="40"/>
                        <a:pt x="148" y="40"/>
                        <a:pt x="149" y="40"/>
                      </a:cubicBezTo>
                      <a:cubicBezTo>
                        <a:pt x="150" y="40"/>
                        <a:pt x="150" y="40"/>
                        <a:pt x="150" y="39"/>
                      </a:cubicBezTo>
                      <a:close/>
                      <a:moveTo>
                        <a:pt x="90" y="28"/>
                      </a:moveTo>
                      <a:cubicBezTo>
                        <a:pt x="86" y="30"/>
                        <a:pt x="86" y="30"/>
                        <a:pt x="86" y="30"/>
                      </a:cubicBezTo>
                      <a:cubicBezTo>
                        <a:pt x="90" y="32"/>
                        <a:pt x="94" y="35"/>
                        <a:pt x="99" y="37"/>
                      </a:cubicBezTo>
                      <a:cubicBezTo>
                        <a:pt x="99" y="38"/>
                        <a:pt x="99" y="40"/>
                        <a:pt x="99" y="45"/>
                      </a:cubicBezTo>
                      <a:cubicBezTo>
                        <a:pt x="99" y="45"/>
                        <a:pt x="99" y="45"/>
                        <a:pt x="93" y="42"/>
                      </a:cubicBezTo>
                      <a:cubicBezTo>
                        <a:pt x="93" y="42"/>
                        <a:pt x="93" y="42"/>
                        <a:pt x="93" y="42"/>
                      </a:cubicBezTo>
                      <a:cubicBezTo>
                        <a:pt x="91" y="40"/>
                        <a:pt x="86" y="38"/>
                        <a:pt x="80" y="34"/>
                      </a:cubicBezTo>
                      <a:cubicBezTo>
                        <a:pt x="77" y="36"/>
                        <a:pt x="77" y="36"/>
                        <a:pt x="77" y="36"/>
                      </a:cubicBezTo>
                      <a:cubicBezTo>
                        <a:pt x="80" y="38"/>
                        <a:pt x="85" y="41"/>
                        <a:pt x="91" y="44"/>
                      </a:cubicBezTo>
                      <a:cubicBezTo>
                        <a:pt x="91" y="44"/>
                        <a:pt x="91" y="44"/>
                        <a:pt x="99" y="48"/>
                      </a:cubicBezTo>
                      <a:cubicBezTo>
                        <a:pt x="99" y="49"/>
                        <a:pt x="100" y="49"/>
                        <a:pt x="100" y="49"/>
                      </a:cubicBezTo>
                      <a:cubicBezTo>
                        <a:pt x="100" y="49"/>
                        <a:pt x="101" y="49"/>
                        <a:pt x="101" y="49"/>
                      </a:cubicBezTo>
                      <a:cubicBezTo>
                        <a:pt x="101" y="48"/>
                        <a:pt x="102" y="48"/>
                        <a:pt x="102" y="47"/>
                      </a:cubicBezTo>
                      <a:cubicBezTo>
                        <a:pt x="102" y="47"/>
                        <a:pt x="102" y="44"/>
                        <a:pt x="102" y="36"/>
                      </a:cubicBezTo>
                      <a:cubicBezTo>
                        <a:pt x="102" y="35"/>
                        <a:pt x="102" y="35"/>
                        <a:pt x="101" y="35"/>
                      </a:cubicBezTo>
                      <a:cubicBezTo>
                        <a:pt x="101" y="35"/>
                        <a:pt x="101" y="35"/>
                        <a:pt x="90" y="28"/>
                      </a:cubicBezTo>
                      <a:close/>
                      <a:moveTo>
                        <a:pt x="97" y="39"/>
                      </a:moveTo>
                      <a:cubicBezTo>
                        <a:pt x="97" y="38"/>
                        <a:pt x="96" y="38"/>
                        <a:pt x="95" y="38"/>
                      </a:cubicBezTo>
                      <a:cubicBezTo>
                        <a:pt x="95" y="38"/>
                        <a:pt x="94" y="38"/>
                        <a:pt x="94" y="39"/>
                      </a:cubicBezTo>
                      <a:cubicBezTo>
                        <a:pt x="94" y="40"/>
                        <a:pt x="95" y="40"/>
                        <a:pt x="95" y="40"/>
                      </a:cubicBezTo>
                      <a:cubicBezTo>
                        <a:pt x="96" y="40"/>
                        <a:pt x="97" y="40"/>
                        <a:pt x="97" y="39"/>
                      </a:cubicBezTo>
                      <a:close/>
                      <a:moveTo>
                        <a:pt x="127" y="5"/>
                      </a:moveTo>
                      <a:cubicBezTo>
                        <a:pt x="105" y="18"/>
                        <a:pt x="105" y="18"/>
                        <a:pt x="105" y="18"/>
                      </a:cubicBezTo>
                      <a:cubicBezTo>
                        <a:pt x="104" y="18"/>
                        <a:pt x="104" y="18"/>
                        <a:pt x="104" y="18"/>
                      </a:cubicBezTo>
                      <a:cubicBezTo>
                        <a:pt x="102" y="19"/>
                        <a:pt x="102" y="19"/>
                        <a:pt x="102" y="19"/>
                      </a:cubicBezTo>
                      <a:cubicBezTo>
                        <a:pt x="101" y="19"/>
                        <a:pt x="101" y="19"/>
                        <a:pt x="100" y="19"/>
                      </a:cubicBezTo>
                      <a:cubicBezTo>
                        <a:pt x="99" y="19"/>
                        <a:pt x="98" y="19"/>
                        <a:pt x="98" y="19"/>
                      </a:cubicBezTo>
                      <a:cubicBezTo>
                        <a:pt x="97" y="18"/>
                        <a:pt x="96" y="18"/>
                        <a:pt x="95" y="17"/>
                      </a:cubicBezTo>
                      <a:cubicBezTo>
                        <a:pt x="95" y="20"/>
                        <a:pt x="95" y="20"/>
                        <a:pt x="95" y="20"/>
                      </a:cubicBezTo>
                      <a:cubicBezTo>
                        <a:pt x="95" y="22"/>
                        <a:pt x="95" y="22"/>
                        <a:pt x="95" y="22"/>
                      </a:cubicBezTo>
                      <a:cubicBezTo>
                        <a:pt x="95" y="22"/>
                        <a:pt x="95" y="22"/>
                        <a:pt x="95" y="22"/>
                      </a:cubicBezTo>
                      <a:cubicBezTo>
                        <a:pt x="95" y="24"/>
                        <a:pt x="94" y="26"/>
                        <a:pt x="93" y="27"/>
                      </a:cubicBezTo>
                      <a:cubicBezTo>
                        <a:pt x="92" y="27"/>
                        <a:pt x="92" y="27"/>
                        <a:pt x="92" y="27"/>
                      </a:cubicBezTo>
                      <a:cubicBezTo>
                        <a:pt x="100" y="32"/>
                        <a:pt x="100" y="32"/>
                        <a:pt x="100" y="32"/>
                      </a:cubicBezTo>
                      <a:cubicBezTo>
                        <a:pt x="120" y="21"/>
                        <a:pt x="131" y="14"/>
                        <a:pt x="137" y="11"/>
                      </a:cubicBezTo>
                      <a:lnTo>
                        <a:pt x="127" y="5"/>
                      </a:lnTo>
                      <a:close/>
                      <a:moveTo>
                        <a:pt x="42" y="40"/>
                      </a:moveTo>
                      <a:cubicBezTo>
                        <a:pt x="43" y="40"/>
                        <a:pt x="43" y="40"/>
                        <a:pt x="43" y="39"/>
                      </a:cubicBezTo>
                      <a:cubicBezTo>
                        <a:pt x="43" y="38"/>
                        <a:pt x="43" y="38"/>
                        <a:pt x="42" y="38"/>
                      </a:cubicBezTo>
                      <a:cubicBezTo>
                        <a:pt x="41" y="38"/>
                        <a:pt x="41" y="38"/>
                        <a:pt x="41" y="39"/>
                      </a:cubicBezTo>
                      <a:cubicBezTo>
                        <a:pt x="41" y="40"/>
                        <a:pt x="41" y="40"/>
                        <a:pt x="42" y="40"/>
                      </a:cubicBezTo>
                      <a:close/>
                      <a:moveTo>
                        <a:pt x="189" y="0"/>
                      </a:moveTo>
                      <a:cubicBezTo>
                        <a:pt x="158" y="18"/>
                        <a:pt x="158" y="18"/>
                        <a:pt x="158" y="18"/>
                      </a:cubicBezTo>
                      <a:cubicBezTo>
                        <a:pt x="158" y="18"/>
                        <a:pt x="158" y="18"/>
                        <a:pt x="157" y="18"/>
                      </a:cubicBezTo>
                      <a:cubicBezTo>
                        <a:pt x="156" y="19"/>
                        <a:pt x="156" y="19"/>
                        <a:pt x="156" y="19"/>
                      </a:cubicBezTo>
                      <a:cubicBezTo>
                        <a:pt x="155" y="19"/>
                        <a:pt x="154" y="19"/>
                        <a:pt x="153" y="19"/>
                      </a:cubicBezTo>
                      <a:cubicBezTo>
                        <a:pt x="153" y="19"/>
                        <a:pt x="152" y="19"/>
                        <a:pt x="151" y="19"/>
                      </a:cubicBezTo>
                      <a:cubicBezTo>
                        <a:pt x="150" y="18"/>
                        <a:pt x="149" y="17"/>
                        <a:pt x="148" y="17"/>
                      </a:cubicBezTo>
                      <a:cubicBezTo>
                        <a:pt x="148" y="20"/>
                        <a:pt x="148" y="20"/>
                        <a:pt x="148" y="20"/>
                      </a:cubicBezTo>
                      <a:cubicBezTo>
                        <a:pt x="148" y="22"/>
                        <a:pt x="148" y="22"/>
                        <a:pt x="148" y="22"/>
                      </a:cubicBezTo>
                      <a:cubicBezTo>
                        <a:pt x="148" y="22"/>
                        <a:pt x="148" y="22"/>
                        <a:pt x="148" y="22"/>
                      </a:cubicBezTo>
                      <a:cubicBezTo>
                        <a:pt x="148" y="24"/>
                        <a:pt x="147" y="26"/>
                        <a:pt x="146" y="27"/>
                      </a:cubicBezTo>
                      <a:cubicBezTo>
                        <a:pt x="145" y="27"/>
                        <a:pt x="145" y="27"/>
                        <a:pt x="145" y="27"/>
                      </a:cubicBezTo>
                      <a:cubicBezTo>
                        <a:pt x="154" y="32"/>
                        <a:pt x="154" y="32"/>
                        <a:pt x="154" y="32"/>
                      </a:cubicBezTo>
                      <a:cubicBezTo>
                        <a:pt x="199" y="6"/>
                        <a:pt x="199" y="6"/>
                        <a:pt x="199" y="6"/>
                      </a:cubicBezTo>
                      <a:cubicBezTo>
                        <a:pt x="198" y="6"/>
                        <a:pt x="198" y="6"/>
                        <a:pt x="198" y="5"/>
                      </a:cubicBezTo>
                      <a:cubicBezTo>
                        <a:pt x="195" y="4"/>
                        <a:pt x="192" y="2"/>
                        <a:pt x="189" y="0"/>
                      </a:cubicBezTo>
                      <a:close/>
                      <a:moveTo>
                        <a:pt x="144" y="14"/>
                      </a:moveTo>
                      <a:cubicBezTo>
                        <a:pt x="143" y="14"/>
                        <a:pt x="143" y="14"/>
                        <a:pt x="143" y="14"/>
                      </a:cubicBezTo>
                      <a:cubicBezTo>
                        <a:pt x="139" y="12"/>
                        <a:pt x="139" y="12"/>
                        <a:pt x="139" y="12"/>
                      </a:cubicBezTo>
                      <a:cubicBezTo>
                        <a:pt x="102" y="33"/>
                        <a:pt x="102" y="33"/>
                        <a:pt x="102" y="33"/>
                      </a:cubicBezTo>
                      <a:cubicBezTo>
                        <a:pt x="103" y="34"/>
                        <a:pt x="104" y="35"/>
                        <a:pt x="104" y="36"/>
                      </a:cubicBezTo>
                      <a:cubicBezTo>
                        <a:pt x="104" y="36"/>
                        <a:pt x="104" y="36"/>
                        <a:pt x="104" y="48"/>
                      </a:cubicBezTo>
                      <a:cubicBezTo>
                        <a:pt x="104" y="48"/>
                        <a:pt x="104" y="48"/>
                        <a:pt x="145" y="25"/>
                      </a:cubicBezTo>
                      <a:cubicBezTo>
                        <a:pt x="146" y="24"/>
                        <a:pt x="146" y="23"/>
                        <a:pt x="146" y="22"/>
                      </a:cubicBezTo>
                      <a:cubicBezTo>
                        <a:pt x="146" y="22"/>
                        <a:pt x="146" y="22"/>
                        <a:pt x="146" y="16"/>
                      </a:cubicBezTo>
                      <a:cubicBezTo>
                        <a:pt x="145" y="15"/>
                        <a:pt x="145" y="15"/>
                        <a:pt x="144" y="14"/>
                      </a:cubicBezTo>
                      <a:close/>
                      <a:moveTo>
                        <a:pt x="48" y="35"/>
                      </a:moveTo>
                      <a:cubicBezTo>
                        <a:pt x="48" y="35"/>
                        <a:pt x="48" y="35"/>
                        <a:pt x="48" y="36"/>
                      </a:cubicBezTo>
                      <a:cubicBezTo>
                        <a:pt x="48" y="44"/>
                        <a:pt x="48" y="47"/>
                        <a:pt x="48" y="47"/>
                      </a:cubicBezTo>
                      <a:cubicBezTo>
                        <a:pt x="48" y="48"/>
                        <a:pt x="48" y="48"/>
                        <a:pt x="48" y="49"/>
                      </a:cubicBezTo>
                      <a:cubicBezTo>
                        <a:pt x="47" y="49"/>
                        <a:pt x="47" y="49"/>
                        <a:pt x="47" y="49"/>
                      </a:cubicBezTo>
                      <a:cubicBezTo>
                        <a:pt x="46" y="49"/>
                        <a:pt x="46" y="49"/>
                        <a:pt x="46" y="48"/>
                      </a:cubicBezTo>
                      <a:cubicBezTo>
                        <a:pt x="37" y="44"/>
                        <a:pt x="37" y="44"/>
                        <a:pt x="37" y="44"/>
                      </a:cubicBezTo>
                      <a:cubicBezTo>
                        <a:pt x="17" y="32"/>
                        <a:pt x="8" y="27"/>
                        <a:pt x="8" y="27"/>
                      </a:cubicBezTo>
                      <a:cubicBezTo>
                        <a:pt x="8" y="27"/>
                        <a:pt x="8" y="27"/>
                        <a:pt x="8" y="27"/>
                      </a:cubicBezTo>
                      <a:cubicBezTo>
                        <a:pt x="5" y="25"/>
                        <a:pt x="2" y="24"/>
                        <a:pt x="2" y="24"/>
                      </a:cubicBezTo>
                      <a:cubicBezTo>
                        <a:pt x="1" y="23"/>
                        <a:pt x="1" y="23"/>
                        <a:pt x="1" y="23"/>
                      </a:cubicBezTo>
                      <a:cubicBezTo>
                        <a:pt x="0" y="22"/>
                        <a:pt x="0" y="22"/>
                        <a:pt x="0" y="22"/>
                      </a:cubicBezTo>
                      <a:cubicBezTo>
                        <a:pt x="0" y="14"/>
                        <a:pt x="0" y="12"/>
                        <a:pt x="0" y="11"/>
                      </a:cubicBezTo>
                      <a:cubicBezTo>
                        <a:pt x="0" y="10"/>
                        <a:pt x="1" y="10"/>
                        <a:pt x="1" y="10"/>
                      </a:cubicBezTo>
                      <a:cubicBezTo>
                        <a:pt x="2" y="9"/>
                        <a:pt x="3" y="9"/>
                        <a:pt x="3" y="10"/>
                      </a:cubicBezTo>
                      <a:cubicBezTo>
                        <a:pt x="6" y="11"/>
                        <a:pt x="6" y="11"/>
                        <a:pt x="6" y="11"/>
                      </a:cubicBezTo>
                      <a:cubicBezTo>
                        <a:pt x="6" y="11"/>
                        <a:pt x="6" y="11"/>
                        <a:pt x="6" y="11"/>
                      </a:cubicBezTo>
                      <a:cubicBezTo>
                        <a:pt x="48" y="35"/>
                        <a:pt x="48" y="35"/>
                        <a:pt x="48" y="35"/>
                      </a:cubicBezTo>
                      <a:close/>
                      <a:moveTo>
                        <a:pt x="45" y="37"/>
                      </a:moveTo>
                      <a:cubicBezTo>
                        <a:pt x="3" y="13"/>
                        <a:pt x="3" y="13"/>
                        <a:pt x="3" y="13"/>
                      </a:cubicBezTo>
                      <a:cubicBezTo>
                        <a:pt x="3" y="18"/>
                        <a:pt x="3" y="20"/>
                        <a:pt x="3" y="21"/>
                      </a:cubicBezTo>
                      <a:cubicBezTo>
                        <a:pt x="3" y="21"/>
                        <a:pt x="3" y="21"/>
                        <a:pt x="3" y="21"/>
                      </a:cubicBezTo>
                      <a:cubicBezTo>
                        <a:pt x="4" y="21"/>
                        <a:pt x="8" y="24"/>
                        <a:pt x="11" y="26"/>
                      </a:cubicBezTo>
                      <a:cubicBezTo>
                        <a:pt x="11" y="26"/>
                        <a:pt x="11" y="26"/>
                        <a:pt x="11" y="25"/>
                      </a:cubicBezTo>
                      <a:cubicBezTo>
                        <a:pt x="27" y="34"/>
                        <a:pt x="36" y="40"/>
                        <a:pt x="40" y="42"/>
                      </a:cubicBezTo>
                      <a:cubicBezTo>
                        <a:pt x="40" y="42"/>
                        <a:pt x="40" y="42"/>
                        <a:pt x="40" y="42"/>
                      </a:cubicBezTo>
                      <a:cubicBezTo>
                        <a:pt x="45" y="45"/>
                        <a:pt x="45" y="45"/>
                        <a:pt x="45" y="45"/>
                      </a:cubicBezTo>
                      <a:cubicBezTo>
                        <a:pt x="45" y="40"/>
                        <a:pt x="45" y="38"/>
                        <a:pt x="45" y="37"/>
                      </a:cubicBezTo>
                      <a:close/>
                      <a:moveTo>
                        <a:pt x="90" y="14"/>
                      </a:moveTo>
                      <a:cubicBezTo>
                        <a:pt x="89" y="14"/>
                        <a:pt x="89" y="14"/>
                        <a:pt x="89" y="14"/>
                      </a:cubicBezTo>
                      <a:cubicBezTo>
                        <a:pt x="86" y="12"/>
                        <a:pt x="86" y="12"/>
                        <a:pt x="86" y="12"/>
                      </a:cubicBezTo>
                      <a:cubicBezTo>
                        <a:pt x="49" y="33"/>
                        <a:pt x="49" y="33"/>
                        <a:pt x="49" y="33"/>
                      </a:cubicBezTo>
                      <a:cubicBezTo>
                        <a:pt x="50" y="34"/>
                        <a:pt x="51" y="35"/>
                        <a:pt x="51" y="36"/>
                      </a:cubicBezTo>
                      <a:cubicBezTo>
                        <a:pt x="51" y="36"/>
                        <a:pt x="51" y="36"/>
                        <a:pt x="51" y="48"/>
                      </a:cubicBezTo>
                      <a:cubicBezTo>
                        <a:pt x="51" y="48"/>
                        <a:pt x="51" y="48"/>
                        <a:pt x="91" y="25"/>
                      </a:cubicBezTo>
                      <a:cubicBezTo>
                        <a:pt x="92" y="24"/>
                        <a:pt x="93" y="23"/>
                        <a:pt x="93" y="22"/>
                      </a:cubicBezTo>
                      <a:cubicBezTo>
                        <a:pt x="93" y="22"/>
                        <a:pt x="93" y="22"/>
                        <a:pt x="93" y="16"/>
                      </a:cubicBezTo>
                      <a:cubicBezTo>
                        <a:pt x="91" y="15"/>
                        <a:pt x="91" y="15"/>
                        <a:pt x="90" y="14"/>
                      </a:cubicBezTo>
                      <a:close/>
                      <a:moveTo>
                        <a:pt x="74" y="5"/>
                      </a:moveTo>
                      <a:cubicBezTo>
                        <a:pt x="52" y="18"/>
                        <a:pt x="52" y="18"/>
                        <a:pt x="52" y="18"/>
                      </a:cubicBezTo>
                      <a:cubicBezTo>
                        <a:pt x="51" y="18"/>
                        <a:pt x="51" y="18"/>
                        <a:pt x="51" y="18"/>
                      </a:cubicBezTo>
                      <a:cubicBezTo>
                        <a:pt x="49" y="19"/>
                        <a:pt x="49" y="19"/>
                        <a:pt x="49" y="19"/>
                      </a:cubicBezTo>
                      <a:cubicBezTo>
                        <a:pt x="48" y="19"/>
                        <a:pt x="47" y="19"/>
                        <a:pt x="47" y="19"/>
                      </a:cubicBezTo>
                      <a:cubicBezTo>
                        <a:pt x="46" y="19"/>
                        <a:pt x="45" y="19"/>
                        <a:pt x="44" y="19"/>
                      </a:cubicBezTo>
                      <a:cubicBezTo>
                        <a:pt x="40" y="16"/>
                        <a:pt x="38" y="15"/>
                        <a:pt x="37" y="14"/>
                      </a:cubicBezTo>
                      <a:cubicBezTo>
                        <a:pt x="36" y="14"/>
                        <a:pt x="36" y="14"/>
                        <a:pt x="36" y="14"/>
                      </a:cubicBezTo>
                      <a:cubicBezTo>
                        <a:pt x="14" y="1"/>
                        <a:pt x="14" y="1"/>
                        <a:pt x="14" y="1"/>
                      </a:cubicBezTo>
                      <a:cubicBezTo>
                        <a:pt x="3" y="8"/>
                        <a:pt x="3" y="8"/>
                        <a:pt x="3" y="8"/>
                      </a:cubicBezTo>
                      <a:cubicBezTo>
                        <a:pt x="47" y="32"/>
                        <a:pt x="47" y="32"/>
                        <a:pt x="47" y="32"/>
                      </a:cubicBezTo>
                      <a:cubicBezTo>
                        <a:pt x="66" y="21"/>
                        <a:pt x="77" y="14"/>
                        <a:pt x="84" y="11"/>
                      </a:cubicBezTo>
                      <a:lnTo>
                        <a:pt x="74"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229" name="Freeform 15"/>
                <p:cNvSpPr>
                  <a:spLocks noEditPoints="1"/>
                </p:cNvSpPr>
                <p:nvPr/>
              </p:nvSpPr>
              <p:spPr bwMode="auto">
                <a:xfrm>
                  <a:off x="1359" y="1828"/>
                  <a:ext cx="1043" cy="360"/>
                </a:xfrm>
                <a:custGeom>
                  <a:avLst/>
                  <a:gdLst>
                    <a:gd name="T0" fmla="*/ 155 w 200"/>
                    <a:gd name="T1" fmla="*/ 66 h 69"/>
                    <a:gd name="T2" fmla="*/ 152 w 200"/>
                    <a:gd name="T3" fmla="*/ 67 h 69"/>
                    <a:gd name="T4" fmla="*/ 133 w 200"/>
                    <a:gd name="T5" fmla="*/ 53 h 69"/>
                    <a:gd name="T6" fmla="*/ 152 w 200"/>
                    <a:gd name="T7" fmla="*/ 64 h 69"/>
                    <a:gd name="T8" fmla="*/ 143 w 200"/>
                    <a:gd name="T9" fmla="*/ 47 h 69"/>
                    <a:gd name="T10" fmla="*/ 146 w 200"/>
                    <a:gd name="T11" fmla="*/ 22 h 69"/>
                    <a:gd name="T12" fmla="*/ 148 w 200"/>
                    <a:gd name="T13" fmla="*/ 26 h 69"/>
                    <a:gd name="T14" fmla="*/ 148 w 200"/>
                    <a:gd name="T15" fmla="*/ 41 h 69"/>
                    <a:gd name="T16" fmla="*/ 145 w 200"/>
                    <a:gd name="T17" fmla="*/ 46 h 69"/>
                    <a:gd name="T18" fmla="*/ 198 w 200"/>
                    <a:gd name="T19" fmla="*/ 24 h 69"/>
                    <a:gd name="T20" fmla="*/ 154 w 200"/>
                    <a:gd name="T21" fmla="*/ 1 h 69"/>
                    <a:gd name="T22" fmla="*/ 200 w 200"/>
                    <a:gd name="T23" fmla="*/ 27 h 69"/>
                    <a:gd name="T24" fmla="*/ 157 w 200"/>
                    <a:gd name="T25" fmla="*/ 67 h 69"/>
                    <a:gd name="T26" fmla="*/ 200 w 200"/>
                    <a:gd name="T27" fmla="*/ 27 h 69"/>
                    <a:gd name="T28" fmla="*/ 149 w 200"/>
                    <a:gd name="T29" fmla="*/ 57 h 69"/>
                    <a:gd name="T30" fmla="*/ 150 w 200"/>
                    <a:gd name="T31" fmla="*/ 58 h 69"/>
                    <a:gd name="T32" fmla="*/ 93 w 200"/>
                    <a:gd name="T33" fmla="*/ 23 h 69"/>
                    <a:gd name="T34" fmla="*/ 95 w 200"/>
                    <a:gd name="T35" fmla="*/ 27 h 69"/>
                    <a:gd name="T36" fmla="*/ 95 w 200"/>
                    <a:gd name="T37" fmla="*/ 41 h 69"/>
                    <a:gd name="T38" fmla="*/ 100 w 200"/>
                    <a:gd name="T39" fmla="*/ 51 h 69"/>
                    <a:gd name="T40" fmla="*/ 104 w 200"/>
                    <a:gd name="T41" fmla="*/ 1 h 69"/>
                    <a:gd name="T42" fmla="*/ 78 w 200"/>
                    <a:gd name="T43" fmla="*/ 14 h 69"/>
                    <a:gd name="T44" fmla="*/ 86 w 200"/>
                    <a:gd name="T45" fmla="*/ 49 h 69"/>
                    <a:gd name="T46" fmla="*/ 93 w 200"/>
                    <a:gd name="T47" fmla="*/ 61 h 69"/>
                    <a:gd name="T48" fmla="*/ 77 w 200"/>
                    <a:gd name="T49" fmla="*/ 55 h 69"/>
                    <a:gd name="T50" fmla="*/ 100 w 200"/>
                    <a:gd name="T51" fmla="*/ 68 h 69"/>
                    <a:gd name="T52" fmla="*/ 102 w 200"/>
                    <a:gd name="T53" fmla="*/ 55 h 69"/>
                    <a:gd name="T54" fmla="*/ 97 w 200"/>
                    <a:gd name="T55" fmla="*/ 58 h 69"/>
                    <a:gd name="T56" fmla="*/ 95 w 200"/>
                    <a:gd name="T57" fmla="*/ 59 h 69"/>
                    <a:gd name="T58" fmla="*/ 102 w 200"/>
                    <a:gd name="T59" fmla="*/ 52 h 69"/>
                    <a:gd name="T60" fmla="*/ 145 w 200"/>
                    <a:gd name="T61" fmla="*/ 44 h 69"/>
                    <a:gd name="T62" fmla="*/ 146 w 200"/>
                    <a:gd name="T63" fmla="*/ 27 h 69"/>
                    <a:gd name="T64" fmla="*/ 3 w 200"/>
                    <a:gd name="T65" fmla="*/ 27 h 69"/>
                    <a:gd name="T66" fmla="*/ 51 w 200"/>
                    <a:gd name="T67" fmla="*/ 1 h 69"/>
                    <a:gd name="T68" fmla="*/ 47 w 200"/>
                    <a:gd name="T69" fmla="*/ 51 h 69"/>
                    <a:gd name="T70" fmla="*/ 48 w 200"/>
                    <a:gd name="T71" fmla="*/ 68 h 69"/>
                    <a:gd name="T72" fmla="*/ 37 w 200"/>
                    <a:gd name="T73" fmla="*/ 63 h 69"/>
                    <a:gd name="T74" fmla="*/ 8 w 200"/>
                    <a:gd name="T75" fmla="*/ 46 h 69"/>
                    <a:gd name="T76" fmla="*/ 0 w 200"/>
                    <a:gd name="T77" fmla="*/ 41 h 69"/>
                    <a:gd name="T78" fmla="*/ 3 w 200"/>
                    <a:gd name="T79" fmla="*/ 29 h 69"/>
                    <a:gd name="T80" fmla="*/ 48 w 200"/>
                    <a:gd name="T81" fmla="*/ 54 h 69"/>
                    <a:gd name="T82" fmla="*/ 3 w 200"/>
                    <a:gd name="T83" fmla="*/ 32 h 69"/>
                    <a:gd name="T84" fmla="*/ 11 w 200"/>
                    <a:gd name="T85" fmla="*/ 45 h 69"/>
                    <a:gd name="T86" fmla="*/ 40 w 200"/>
                    <a:gd name="T87" fmla="*/ 61 h 69"/>
                    <a:gd name="T88" fmla="*/ 93 w 200"/>
                    <a:gd name="T89" fmla="*/ 27 h 69"/>
                    <a:gd name="T90" fmla="*/ 51 w 200"/>
                    <a:gd name="T91" fmla="*/ 55 h 69"/>
                    <a:gd name="T92" fmla="*/ 93 w 200"/>
                    <a:gd name="T93" fmla="*/ 41 h 69"/>
                    <a:gd name="T94" fmla="*/ 42 w 200"/>
                    <a:gd name="T95" fmla="*/ 57 h 69"/>
                    <a:gd name="T96" fmla="*/ 43 w 200"/>
                    <a:gd name="T97"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69">
                      <a:moveTo>
                        <a:pt x="155" y="54"/>
                      </a:moveTo>
                      <a:cubicBezTo>
                        <a:pt x="155" y="54"/>
                        <a:pt x="155" y="54"/>
                        <a:pt x="155" y="55"/>
                      </a:cubicBezTo>
                      <a:cubicBezTo>
                        <a:pt x="155" y="63"/>
                        <a:pt x="155" y="66"/>
                        <a:pt x="155" y="66"/>
                      </a:cubicBezTo>
                      <a:cubicBezTo>
                        <a:pt x="155" y="67"/>
                        <a:pt x="155" y="67"/>
                        <a:pt x="154" y="68"/>
                      </a:cubicBezTo>
                      <a:cubicBezTo>
                        <a:pt x="154" y="68"/>
                        <a:pt x="154" y="68"/>
                        <a:pt x="153" y="68"/>
                      </a:cubicBezTo>
                      <a:cubicBezTo>
                        <a:pt x="153" y="68"/>
                        <a:pt x="153" y="68"/>
                        <a:pt x="152" y="67"/>
                      </a:cubicBezTo>
                      <a:cubicBezTo>
                        <a:pt x="144" y="63"/>
                        <a:pt x="144" y="63"/>
                        <a:pt x="144" y="63"/>
                      </a:cubicBezTo>
                      <a:cubicBezTo>
                        <a:pt x="138" y="59"/>
                        <a:pt x="134" y="57"/>
                        <a:pt x="130" y="55"/>
                      </a:cubicBezTo>
                      <a:cubicBezTo>
                        <a:pt x="133" y="53"/>
                        <a:pt x="133" y="53"/>
                        <a:pt x="133" y="53"/>
                      </a:cubicBezTo>
                      <a:cubicBezTo>
                        <a:pt x="140" y="57"/>
                        <a:pt x="144" y="59"/>
                        <a:pt x="147" y="61"/>
                      </a:cubicBezTo>
                      <a:cubicBezTo>
                        <a:pt x="147" y="61"/>
                        <a:pt x="147" y="61"/>
                        <a:pt x="147" y="61"/>
                      </a:cubicBezTo>
                      <a:cubicBezTo>
                        <a:pt x="152" y="64"/>
                        <a:pt x="152" y="64"/>
                        <a:pt x="152" y="64"/>
                      </a:cubicBezTo>
                      <a:cubicBezTo>
                        <a:pt x="152" y="59"/>
                        <a:pt x="152" y="57"/>
                        <a:pt x="152" y="56"/>
                      </a:cubicBezTo>
                      <a:cubicBezTo>
                        <a:pt x="148" y="53"/>
                        <a:pt x="143" y="51"/>
                        <a:pt x="140" y="49"/>
                      </a:cubicBezTo>
                      <a:cubicBezTo>
                        <a:pt x="143" y="47"/>
                        <a:pt x="143" y="47"/>
                        <a:pt x="143" y="47"/>
                      </a:cubicBezTo>
                      <a:cubicBezTo>
                        <a:pt x="155" y="54"/>
                        <a:pt x="155" y="54"/>
                        <a:pt x="155" y="54"/>
                      </a:cubicBezTo>
                      <a:close/>
                      <a:moveTo>
                        <a:pt x="146" y="22"/>
                      </a:moveTo>
                      <a:cubicBezTo>
                        <a:pt x="146" y="22"/>
                        <a:pt x="146" y="22"/>
                        <a:pt x="146" y="22"/>
                      </a:cubicBezTo>
                      <a:cubicBezTo>
                        <a:pt x="146" y="23"/>
                        <a:pt x="146" y="23"/>
                        <a:pt x="147" y="23"/>
                      </a:cubicBezTo>
                      <a:cubicBezTo>
                        <a:pt x="147" y="23"/>
                        <a:pt x="147" y="24"/>
                        <a:pt x="147" y="25"/>
                      </a:cubicBezTo>
                      <a:cubicBezTo>
                        <a:pt x="148" y="25"/>
                        <a:pt x="148" y="25"/>
                        <a:pt x="148" y="26"/>
                      </a:cubicBezTo>
                      <a:cubicBezTo>
                        <a:pt x="148" y="26"/>
                        <a:pt x="148" y="27"/>
                        <a:pt x="148" y="27"/>
                      </a:cubicBezTo>
                      <a:cubicBezTo>
                        <a:pt x="148" y="39"/>
                        <a:pt x="148" y="39"/>
                        <a:pt x="148" y="39"/>
                      </a:cubicBezTo>
                      <a:cubicBezTo>
                        <a:pt x="148" y="41"/>
                        <a:pt x="148" y="41"/>
                        <a:pt x="148" y="41"/>
                      </a:cubicBezTo>
                      <a:cubicBezTo>
                        <a:pt x="148" y="41"/>
                        <a:pt x="148" y="41"/>
                        <a:pt x="148" y="41"/>
                      </a:cubicBezTo>
                      <a:cubicBezTo>
                        <a:pt x="148" y="43"/>
                        <a:pt x="147" y="45"/>
                        <a:pt x="146" y="46"/>
                      </a:cubicBezTo>
                      <a:cubicBezTo>
                        <a:pt x="145" y="46"/>
                        <a:pt x="145" y="46"/>
                        <a:pt x="145" y="46"/>
                      </a:cubicBezTo>
                      <a:cubicBezTo>
                        <a:pt x="154" y="51"/>
                        <a:pt x="154" y="51"/>
                        <a:pt x="154" y="51"/>
                      </a:cubicBezTo>
                      <a:cubicBezTo>
                        <a:pt x="199" y="25"/>
                        <a:pt x="199" y="25"/>
                        <a:pt x="199" y="25"/>
                      </a:cubicBezTo>
                      <a:cubicBezTo>
                        <a:pt x="198" y="25"/>
                        <a:pt x="198" y="25"/>
                        <a:pt x="198" y="24"/>
                      </a:cubicBezTo>
                      <a:cubicBezTo>
                        <a:pt x="160" y="2"/>
                        <a:pt x="157" y="1"/>
                        <a:pt x="157" y="1"/>
                      </a:cubicBezTo>
                      <a:cubicBezTo>
                        <a:pt x="157" y="0"/>
                        <a:pt x="156" y="0"/>
                        <a:pt x="156" y="0"/>
                      </a:cubicBezTo>
                      <a:cubicBezTo>
                        <a:pt x="155" y="0"/>
                        <a:pt x="155" y="0"/>
                        <a:pt x="154" y="1"/>
                      </a:cubicBezTo>
                      <a:cubicBezTo>
                        <a:pt x="145" y="6"/>
                        <a:pt x="137" y="11"/>
                        <a:pt x="131" y="14"/>
                      </a:cubicBezTo>
                      <a:cubicBezTo>
                        <a:pt x="135" y="16"/>
                        <a:pt x="140" y="19"/>
                        <a:pt x="146" y="22"/>
                      </a:cubicBezTo>
                      <a:close/>
                      <a:moveTo>
                        <a:pt x="200" y="27"/>
                      </a:moveTo>
                      <a:cubicBezTo>
                        <a:pt x="156" y="52"/>
                        <a:pt x="156" y="52"/>
                        <a:pt x="156" y="52"/>
                      </a:cubicBezTo>
                      <a:cubicBezTo>
                        <a:pt x="157" y="53"/>
                        <a:pt x="157" y="54"/>
                        <a:pt x="157" y="55"/>
                      </a:cubicBezTo>
                      <a:cubicBezTo>
                        <a:pt x="157" y="55"/>
                        <a:pt x="157" y="55"/>
                        <a:pt x="157" y="67"/>
                      </a:cubicBezTo>
                      <a:cubicBezTo>
                        <a:pt x="157" y="67"/>
                        <a:pt x="157" y="67"/>
                        <a:pt x="198" y="44"/>
                      </a:cubicBezTo>
                      <a:cubicBezTo>
                        <a:pt x="199" y="43"/>
                        <a:pt x="200" y="42"/>
                        <a:pt x="200" y="41"/>
                      </a:cubicBezTo>
                      <a:cubicBezTo>
                        <a:pt x="200" y="41"/>
                        <a:pt x="200" y="41"/>
                        <a:pt x="200" y="27"/>
                      </a:cubicBezTo>
                      <a:cubicBezTo>
                        <a:pt x="200" y="27"/>
                        <a:pt x="200" y="27"/>
                        <a:pt x="200" y="27"/>
                      </a:cubicBezTo>
                      <a:close/>
                      <a:moveTo>
                        <a:pt x="150" y="58"/>
                      </a:moveTo>
                      <a:cubicBezTo>
                        <a:pt x="150" y="57"/>
                        <a:pt x="150" y="57"/>
                        <a:pt x="149" y="57"/>
                      </a:cubicBezTo>
                      <a:cubicBezTo>
                        <a:pt x="148" y="57"/>
                        <a:pt x="148" y="57"/>
                        <a:pt x="148" y="58"/>
                      </a:cubicBezTo>
                      <a:cubicBezTo>
                        <a:pt x="148" y="59"/>
                        <a:pt x="148" y="59"/>
                        <a:pt x="149" y="59"/>
                      </a:cubicBezTo>
                      <a:cubicBezTo>
                        <a:pt x="150" y="59"/>
                        <a:pt x="150" y="59"/>
                        <a:pt x="150" y="58"/>
                      </a:cubicBezTo>
                      <a:close/>
                      <a:moveTo>
                        <a:pt x="93" y="22"/>
                      </a:moveTo>
                      <a:cubicBezTo>
                        <a:pt x="93" y="22"/>
                        <a:pt x="93" y="22"/>
                        <a:pt x="93" y="22"/>
                      </a:cubicBezTo>
                      <a:cubicBezTo>
                        <a:pt x="93" y="23"/>
                        <a:pt x="93" y="23"/>
                        <a:pt x="93" y="23"/>
                      </a:cubicBezTo>
                      <a:cubicBezTo>
                        <a:pt x="94" y="23"/>
                        <a:pt x="94" y="24"/>
                        <a:pt x="94" y="25"/>
                      </a:cubicBezTo>
                      <a:cubicBezTo>
                        <a:pt x="95" y="25"/>
                        <a:pt x="95" y="25"/>
                        <a:pt x="95" y="26"/>
                      </a:cubicBezTo>
                      <a:cubicBezTo>
                        <a:pt x="95" y="26"/>
                        <a:pt x="95" y="27"/>
                        <a:pt x="95" y="27"/>
                      </a:cubicBezTo>
                      <a:cubicBezTo>
                        <a:pt x="95" y="39"/>
                        <a:pt x="95" y="39"/>
                        <a:pt x="95" y="39"/>
                      </a:cubicBezTo>
                      <a:cubicBezTo>
                        <a:pt x="95" y="41"/>
                        <a:pt x="95" y="41"/>
                        <a:pt x="95" y="41"/>
                      </a:cubicBezTo>
                      <a:cubicBezTo>
                        <a:pt x="95" y="41"/>
                        <a:pt x="95" y="41"/>
                        <a:pt x="95" y="41"/>
                      </a:cubicBezTo>
                      <a:cubicBezTo>
                        <a:pt x="95" y="43"/>
                        <a:pt x="94" y="45"/>
                        <a:pt x="93" y="46"/>
                      </a:cubicBezTo>
                      <a:cubicBezTo>
                        <a:pt x="92" y="46"/>
                        <a:pt x="92" y="46"/>
                        <a:pt x="92" y="46"/>
                      </a:cubicBezTo>
                      <a:cubicBezTo>
                        <a:pt x="100" y="51"/>
                        <a:pt x="100" y="51"/>
                        <a:pt x="100" y="51"/>
                      </a:cubicBezTo>
                      <a:cubicBezTo>
                        <a:pt x="145" y="25"/>
                        <a:pt x="145" y="25"/>
                        <a:pt x="145" y="25"/>
                      </a:cubicBezTo>
                      <a:cubicBezTo>
                        <a:pt x="145" y="25"/>
                        <a:pt x="145" y="25"/>
                        <a:pt x="145" y="24"/>
                      </a:cubicBezTo>
                      <a:cubicBezTo>
                        <a:pt x="107" y="2"/>
                        <a:pt x="104" y="1"/>
                        <a:pt x="104" y="1"/>
                      </a:cubicBezTo>
                      <a:cubicBezTo>
                        <a:pt x="103" y="0"/>
                        <a:pt x="103" y="0"/>
                        <a:pt x="102" y="0"/>
                      </a:cubicBezTo>
                      <a:cubicBezTo>
                        <a:pt x="102" y="0"/>
                        <a:pt x="101" y="0"/>
                        <a:pt x="101" y="1"/>
                      </a:cubicBezTo>
                      <a:cubicBezTo>
                        <a:pt x="91" y="6"/>
                        <a:pt x="84" y="11"/>
                        <a:pt x="78" y="14"/>
                      </a:cubicBezTo>
                      <a:cubicBezTo>
                        <a:pt x="82" y="16"/>
                        <a:pt x="87" y="19"/>
                        <a:pt x="93" y="22"/>
                      </a:cubicBezTo>
                      <a:close/>
                      <a:moveTo>
                        <a:pt x="90" y="47"/>
                      </a:moveTo>
                      <a:cubicBezTo>
                        <a:pt x="86" y="49"/>
                        <a:pt x="86" y="49"/>
                        <a:pt x="86" y="49"/>
                      </a:cubicBezTo>
                      <a:cubicBezTo>
                        <a:pt x="90" y="51"/>
                        <a:pt x="94" y="54"/>
                        <a:pt x="99" y="56"/>
                      </a:cubicBezTo>
                      <a:cubicBezTo>
                        <a:pt x="99" y="57"/>
                        <a:pt x="99" y="59"/>
                        <a:pt x="99" y="64"/>
                      </a:cubicBezTo>
                      <a:cubicBezTo>
                        <a:pt x="99" y="64"/>
                        <a:pt x="99" y="64"/>
                        <a:pt x="93" y="61"/>
                      </a:cubicBezTo>
                      <a:cubicBezTo>
                        <a:pt x="93" y="61"/>
                        <a:pt x="93" y="61"/>
                        <a:pt x="93" y="61"/>
                      </a:cubicBezTo>
                      <a:cubicBezTo>
                        <a:pt x="91" y="59"/>
                        <a:pt x="86" y="57"/>
                        <a:pt x="80" y="53"/>
                      </a:cubicBezTo>
                      <a:cubicBezTo>
                        <a:pt x="77" y="55"/>
                        <a:pt x="77" y="55"/>
                        <a:pt x="77" y="55"/>
                      </a:cubicBezTo>
                      <a:cubicBezTo>
                        <a:pt x="80" y="57"/>
                        <a:pt x="85" y="60"/>
                        <a:pt x="91" y="63"/>
                      </a:cubicBezTo>
                      <a:cubicBezTo>
                        <a:pt x="91" y="63"/>
                        <a:pt x="91" y="63"/>
                        <a:pt x="99" y="67"/>
                      </a:cubicBezTo>
                      <a:cubicBezTo>
                        <a:pt x="99" y="68"/>
                        <a:pt x="100" y="68"/>
                        <a:pt x="100" y="68"/>
                      </a:cubicBezTo>
                      <a:cubicBezTo>
                        <a:pt x="100" y="68"/>
                        <a:pt x="101" y="68"/>
                        <a:pt x="101" y="68"/>
                      </a:cubicBezTo>
                      <a:cubicBezTo>
                        <a:pt x="101" y="67"/>
                        <a:pt x="102" y="67"/>
                        <a:pt x="102" y="66"/>
                      </a:cubicBezTo>
                      <a:cubicBezTo>
                        <a:pt x="102" y="66"/>
                        <a:pt x="102" y="63"/>
                        <a:pt x="102" y="55"/>
                      </a:cubicBezTo>
                      <a:cubicBezTo>
                        <a:pt x="102" y="54"/>
                        <a:pt x="102" y="54"/>
                        <a:pt x="101" y="54"/>
                      </a:cubicBezTo>
                      <a:cubicBezTo>
                        <a:pt x="101" y="54"/>
                        <a:pt x="101" y="54"/>
                        <a:pt x="90" y="47"/>
                      </a:cubicBezTo>
                      <a:close/>
                      <a:moveTo>
                        <a:pt x="97" y="58"/>
                      </a:moveTo>
                      <a:cubicBezTo>
                        <a:pt x="97" y="57"/>
                        <a:pt x="96" y="57"/>
                        <a:pt x="95" y="57"/>
                      </a:cubicBezTo>
                      <a:cubicBezTo>
                        <a:pt x="95" y="57"/>
                        <a:pt x="94" y="57"/>
                        <a:pt x="94" y="58"/>
                      </a:cubicBezTo>
                      <a:cubicBezTo>
                        <a:pt x="94" y="59"/>
                        <a:pt x="95" y="59"/>
                        <a:pt x="95" y="59"/>
                      </a:cubicBezTo>
                      <a:cubicBezTo>
                        <a:pt x="96" y="59"/>
                        <a:pt x="97" y="59"/>
                        <a:pt x="97" y="58"/>
                      </a:cubicBezTo>
                      <a:close/>
                      <a:moveTo>
                        <a:pt x="146" y="27"/>
                      </a:moveTo>
                      <a:cubicBezTo>
                        <a:pt x="102" y="52"/>
                        <a:pt x="102" y="52"/>
                        <a:pt x="102" y="52"/>
                      </a:cubicBezTo>
                      <a:cubicBezTo>
                        <a:pt x="103" y="53"/>
                        <a:pt x="104" y="54"/>
                        <a:pt x="104" y="55"/>
                      </a:cubicBezTo>
                      <a:cubicBezTo>
                        <a:pt x="104" y="55"/>
                        <a:pt x="104" y="55"/>
                        <a:pt x="104" y="67"/>
                      </a:cubicBezTo>
                      <a:cubicBezTo>
                        <a:pt x="104" y="67"/>
                        <a:pt x="104" y="67"/>
                        <a:pt x="145" y="44"/>
                      </a:cubicBezTo>
                      <a:cubicBezTo>
                        <a:pt x="146" y="43"/>
                        <a:pt x="146" y="42"/>
                        <a:pt x="146" y="41"/>
                      </a:cubicBezTo>
                      <a:cubicBezTo>
                        <a:pt x="146" y="41"/>
                        <a:pt x="146" y="41"/>
                        <a:pt x="146" y="27"/>
                      </a:cubicBezTo>
                      <a:cubicBezTo>
                        <a:pt x="146" y="27"/>
                        <a:pt x="146" y="27"/>
                        <a:pt x="146" y="27"/>
                      </a:cubicBezTo>
                      <a:close/>
                      <a:moveTo>
                        <a:pt x="47" y="51"/>
                      </a:moveTo>
                      <a:cubicBezTo>
                        <a:pt x="47" y="51"/>
                        <a:pt x="47" y="51"/>
                        <a:pt x="47" y="51"/>
                      </a:cubicBezTo>
                      <a:cubicBezTo>
                        <a:pt x="3" y="27"/>
                        <a:pt x="3" y="27"/>
                        <a:pt x="3" y="27"/>
                      </a:cubicBezTo>
                      <a:cubicBezTo>
                        <a:pt x="3" y="27"/>
                        <a:pt x="3" y="27"/>
                        <a:pt x="47" y="1"/>
                      </a:cubicBezTo>
                      <a:cubicBezTo>
                        <a:pt x="48" y="0"/>
                        <a:pt x="48" y="0"/>
                        <a:pt x="49" y="0"/>
                      </a:cubicBezTo>
                      <a:cubicBezTo>
                        <a:pt x="50" y="0"/>
                        <a:pt x="50" y="0"/>
                        <a:pt x="51" y="1"/>
                      </a:cubicBezTo>
                      <a:cubicBezTo>
                        <a:pt x="51" y="1"/>
                        <a:pt x="49" y="0"/>
                        <a:pt x="91" y="24"/>
                      </a:cubicBezTo>
                      <a:cubicBezTo>
                        <a:pt x="92" y="25"/>
                        <a:pt x="92" y="25"/>
                        <a:pt x="92" y="25"/>
                      </a:cubicBezTo>
                      <a:cubicBezTo>
                        <a:pt x="92" y="25"/>
                        <a:pt x="92" y="25"/>
                        <a:pt x="47" y="51"/>
                      </a:cubicBezTo>
                      <a:close/>
                      <a:moveTo>
                        <a:pt x="48" y="55"/>
                      </a:moveTo>
                      <a:cubicBezTo>
                        <a:pt x="48" y="69"/>
                        <a:pt x="48" y="66"/>
                        <a:pt x="48" y="66"/>
                      </a:cubicBezTo>
                      <a:cubicBezTo>
                        <a:pt x="48" y="67"/>
                        <a:pt x="48" y="67"/>
                        <a:pt x="48" y="68"/>
                      </a:cubicBezTo>
                      <a:cubicBezTo>
                        <a:pt x="47" y="68"/>
                        <a:pt x="47" y="68"/>
                        <a:pt x="47" y="68"/>
                      </a:cubicBezTo>
                      <a:cubicBezTo>
                        <a:pt x="46" y="68"/>
                        <a:pt x="46" y="68"/>
                        <a:pt x="46" y="67"/>
                      </a:cubicBezTo>
                      <a:cubicBezTo>
                        <a:pt x="37" y="63"/>
                        <a:pt x="37" y="63"/>
                        <a:pt x="37" y="63"/>
                      </a:cubicBezTo>
                      <a:cubicBezTo>
                        <a:pt x="37" y="63"/>
                        <a:pt x="37" y="63"/>
                        <a:pt x="37" y="63"/>
                      </a:cubicBezTo>
                      <a:cubicBezTo>
                        <a:pt x="17" y="51"/>
                        <a:pt x="8" y="46"/>
                        <a:pt x="8" y="46"/>
                      </a:cubicBezTo>
                      <a:cubicBezTo>
                        <a:pt x="8" y="46"/>
                        <a:pt x="8" y="46"/>
                        <a:pt x="8" y="46"/>
                      </a:cubicBezTo>
                      <a:cubicBezTo>
                        <a:pt x="5" y="44"/>
                        <a:pt x="2" y="43"/>
                        <a:pt x="2" y="43"/>
                      </a:cubicBezTo>
                      <a:cubicBezTo>
                        <a:pt x="1" y="42"/>
                        <a:pt x="1" y="42"/>
                        <a:pt x="1" y="42"/>
                      </a:cubicBezTo>
                      <a:cubicBezTo>
                        <a:pt x="0" y="41"/>
                        <a:pt x="0" y="41"/>
                        <a:pt x="0" y="41"/>
                      </a:cubicBezTo>
                      <a:cubicBezTo>
                        <a:pt x="0" y="27"/>
                        <a:pt x="0" y="30"/>
                        <a:pt x="0" y="30"/>
                      </a:cubicBezTo>
                      <a:cubicBezTo>
                        <a:pt x="0" y="29"/>
                        <a:pt x="1" y="29"/>
                        <a:pt x="1" y="29"/>
                      </a:cubicBezTo>
                      <a:cubicBezTo>
                        <a:pt x="2" y="28"/>
                        <a:pt x="3" y="28"/>
                        <a:pt x="3" y="29"/>
                      </a:cubicBezTo>
                      <a:cubicBezTo>
                        <a:pt x="6" y="30"/>
                        <a:pt x="6" y="30"/>
                        <a:pt x="6" y="30"/>
                      </a:cubicBezTo>
                      <a:cubicBezTo>
                        <a:pt x="6" y="30"/>
                        <a:pt x="6" y="30"/>
                        <a:pt x="6" y="30"/>
                      </a:cubicBezTo>
                      <a:cubicBezTo>
                        <a:pt x="48" y="54"/>
                        <a:pt x="48" y="54"/>
                        <a:pt x="48" y="54"/>
                      </a:cubicBezTo>
                      <a:cubicBezTo>
                        <a:pt x="48" y="54"/>
                        <a:pt x="48" y="54"/>
                        <a:pt x="48" y="55"/>
                      </a:cubicBezTo>
                      <a:close/>
                      <a:moveTo>
                        <a:pt x="45" y="56"/>
                      </a:moveTo>
                      <a:cubicBezTo>
                        <a:pt x="3" y="32"/>
                        <a:pt x="3" y="32"/>
                        <a:pt x="3" y="32"/>
                      </a:cubicBezTo>
                      <a:cubicBezTo>
                        <a:pt x="3" y="43"/>
                        <a:pt x="3" y="40"/>
                        <a:pt x="3" y="40"/>
                      </a:cubicBezTo>
                      <a:cubicBezTo>
                        <a:pt x="3" y="40"/>
                        <a:pt x="3" y="40"/>
                        <a:pt x="3" y="40"/>
                      </a:cubicBezTo>
                      <a:cubicBezTo>
                        <a:pt x="4" y="40"/>
                        <a:pt x="8" y="43"/>
                        <a:pt x="11" y="45"/>
                      </a:cubicBezTo>
                      <a:cubicBezTo>
                        <a:pt x="11" y="45"/>
                        <a:pt x="11" y="45"/>
                        <a:pt x="11" y="44"/>
                      </a:cubicBezTo>
                      <a:cubicBezTo>
                        <a:pt x="27" y="53"/>
                        <a:pt x="36" y="59"/>
                        <a:pt x="40" y="61"/>
                      </a:cubicBezTo>
                      <a:cubicBezTo>
                        <a:pt x="40" y="61"/>
                        <a:pt x="40" y="61"/>
                        <a:pt x="40" y="61"/>
                      </a:cubicBezTo>
                      <a:cubicBezTo>
                        <a:pt x="45" y="64"/>
                        <a:pt x="45" y="64"/>
                        <a:pt x="45" y="64"/>
                      </a:cubicBezTo>
                      <a:cubicBezTo>
                        <a:pt x="45" y="53"/>
                        <a:pt x="45" y="56"/>
                        <a:pt x="45" y="56"/>
                      </a:cubicBezTo>
                      <a:close/>
                      <a:moveTo>
                        <a:pt x="93" y="27"/>
                      </a:moveTo>
                      <a:cubicBezTo>
                        <a:pt x="93" y="27"/>
                        <a:pt x="93" y="27"/>
                        <a:pt x="93" y="27"/>
                      </a:cubicBezTo>
                      <a:cubicBezTo>
                        <a:pt x="49" y="52"/>
                        <a:pt x="49" y="52"/>
                        <a:pt x="49" y="52"/>
                      </a:cubicBezTo>
                      <a:cubicBezTo>
                        <a:pt x="50" y="53"/>
                        <a:pt x="51" y="54"/>
                        <a:pt x="51" y="55"/>
                      </a:cubicBezTo>
                      <a:cubicBezTo>
                        <a:pt x="51" y="55"/>
                        <a:pt x="51" y="55"/>
                        <a:pt x="51" y="67"/>
                      </a:cubicBezTo>
                      <a:cubicBezTo>
                        <a:pt x="51" y="67"/>
                        <a:pt x="51" y="67"/>
                        <a:pt x="91" y="44"/>
                      </a:cubicBezTo>
                      <a:cubicBezTo>
                        <a:pt x="92" y="43"/>
                        <a:pt x="93" y="42"/>
                        <a:pt x="93" y="41"/>
                      </a:cubicBezTo>
                      <a:cubicBezTo>
                        <a:pt x="93" y="41"/>
                        <a:pt x="93" y="41"/>
                        <a:pt x="93" y="27"/>
                      </a:cubicBezTo>
                      <a:cubicBezTo>
                        <a:pt x="93" y="27"/>
                        <a:pt x="93" y="27"/>
                        <a:pt x="93" y="27"/>
                      </a:cubicBezTo>
                      <a:close/>
                      <a:moveTo>
                        <a:pt x="42" y="57"/>
                      </a:moveTo>
                      <a:cubicBezTo>
                        <a:pt x="41" y="57"/>
                        <a:pt x="41" y="57"/>
                        <a:pt x="41" y="58"/>
                      </a:cubicBezTo>
                      <a:cubicBezTo>
                        <a:pt x="41" y="59"/>
                        <a:pt x="41" y="59"/>
                        <a:pt x="42" y="59"/>
                      </a:cubicBezTo>
                      <a:cubicBezTo>
                        <a:pt x="43" y="59"/>
                        <a:pt x="43" y="59"/>
                        <a:pt x="43" y="58"/>
                      </a:cubicBezTo>
                      <a:cubicBezTo>
                        <a:pt x="43" y="57"/>
                        <a:pt x="43" y="57"/>
                        <a:pt x="4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grpSp>
        </p:grpSp>
        <p:sp>
          <p:nvSpPr>
            <p:cNvPr id="169" name="Rectangle 168"/>
            <p:cNvSpPr/>
            <p:nvPr/>
          </p:nvSpPr>
          <p:spPr>
            <a:xfrm>
              <a:off x="3977428" y="2155539"/>
              <a:ext cx="1424279" cy="1264525"/>
            </a:xfrm>
            <a:prstGeom prst="rect">
              <a:avLst/>
            </a:prstGeom>
            <a:solidFill>
              <a:srgbClr val="002050"/>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a:solidFill>
                  <a:prstClr val="white"/>
                </a:solidFill>
              </a:endParaRPr>
            </a:p>
          </p:txBody>
        </p:sp>
        <p:sp>
          <p:nvSpPr>
            <p:cNvPr id="157" name="TextBox 156"/>
            <p:cNvSpPr txBox="1"/>
            <p:nvPr/>
          </p:nvSpPr>
          <p:spPr>
            <a:xfrm>
              <a:off x="3996348" y="3126720"/>
              <a:ext cx="1386437" cy="280827"/>
            </a:xfrm>
            <a:prstGeom prst="rect">
              <a:avLst/>
            </a:prstGeom>
            <a:noFill/>
          </p:spPr>
          <p:txBody>
            <a:bodyPr wrap="square" rtlCol="0">
              <a:spAutoFit/>
            </a:bodyPr>
            <a:lstStyle/>
            <a:p>
              <a:pPr algn="ctr" defTabSz="930139"/>
              <a:r>
                <a:rPr lang="en-US" sz="1221" b="1" dirty="0">
                  <a:gradFill>
                    <a:gsLst>
                      <a:gs pos="0">
                        <a:srgbClr val="FFFFFF"/>
                      </a:gs>
                      <a:gs pos="100000">
                        <a:srgbClr val="FFFFFF"/>
                      </a:gs>
                    </a:gsLst>
                    <a:path path="circle">
                      <a:fillToRect l="50000" t="50000" r="50000" b="50000"/>
                    </a:path>
                  </a:gradFill>
                  <a:ea typeface="ＭＳ Ｐゴシック" charset="-128"/>
                </a:rPr>
                <a:t>Cluster in a Box</a:t>
              </a:r>
            </a:p>
          </p:txBody>
        </p:sp>
        <p:grpSp>
          <p:nvGrpSpPr>
            <p:cNvPr id="31" name="Group 30"/>
            <p:cNvGrpSpPr/>
            <p:nvPr/>
          </p:nvGrpSpPr>
          <p:grpSpPr>
            <a:xfrm>
              <a:off x="4159659" y="2278523"/>
              <a:ext cx="1086074" cy="850896"/>
              <a:chOff x="2378076" y="1130598"/>
              <a:chExt cx="1458912" cy="1143000"/>
            </a:xfrm>
          </p:grpSpPr>
          <p:sp>
            <p:nvSpPr>
              <p:cNvPr id="28" name="Freeform 6"/>
              <p:cNvSpPr>
                <a:spLocks noEditPoints="1"/>
              </p:cNvSpPr>
              <p:nvPr/>
            </p:nvSpPr>
            <p:spPr bwMode="auto">
              <a:xfrm>
                <a:off x="2457681" y="1208084"/>
                <a:ext cx="1325562" cy="989013"/>
              </a:xfrm>
              <a:custGeom>
                <a:avLst/>
                <a:gdLst>
                  <a:gd name="T0" fmla="*/ 179 w 181"/>
                  <a:gd name="T1" fmla="*/ 46 h 135"/>
                  <a:gd name="T2" fmla="*/ 101 w 181"/>
                  <a:gd name="T3" fmla="*/ 0 h 135"/>
                  <a:gd name="T4" fmla="*/ 95 w 181"/>
                  <a:gd name="T5" fmla="*/ 0 h 135"/>
                  <a:gd name="T6" fmla="*/ 97 w 181"/>
                  <a:gd name="T7" fmla="*/ 94 h 135"/>
                  <a:gd name="T8" fmla="*/ 22 w 181"/>
                  <a:gd name="T9" fmla="*/ 86 h 135"/>
                  <a:gd name="T10" fmla="*/ 67 w 181"/>
                  <a:gd name="T11" fmla="*/ 119 h 135"/>
                  <a:gd name="T12" fmla="*/ 21 w 181"/>
                  <a:gd name="T13" fmla="*/ 87 h 135"/>
                  <a:gd name="T14" fmla="*/ 100 w 181"/>
                  <a:gd name="T15" fmla="*/ 101 h 135"/>
                  <a:gd name="T16" fmla="*/ 98 w 181"/>
                  <a:gd name="T17" fmla="*/ 134 h 135"/>
                  <a:gd name="T18" fmla="*/ 94 w 181"/>
                  <a:gd name="T19" fmla="*/ 134 h 135"/>
                  <a:gd name="T20" fmla="*/ 81 w 181"/>
                  <a:gd name="T21" fmla="*/ 121 h 135"/>
                  <a:gd name="T22" fmla="*/ 94 w 181"/>
                  <a:gd name="T23" fmla="*/ 126 h 135"/>
                  <a:gd name="T24" fmla="*/ 6 w 181"/>
                  <a:gd name="T25" fmla="*/ 54 h 135"/>
                  <a:gd name="T26" fmla="*/ 6 w 181"/>
                  <a:gd name="T27" fmla="*/ 77 h 135"/>
                  <a:gd name="T28" fmla="*/ 7 w 181"/>
                  <a:gd name="T29" fmla="*/ 85 h 135"/>
                  <a:gd name="T30" fmla="*/ 0 w 181"/>
                  <a:gd name="T31" fmla="*/ 80 h 135"/>
                  <a:gd name="T32" fmla="*/ 0 w 181"/>
                  <a:gd name="T33" fmla="*/ 50 h 135"/>
                  <a:gd name="T34" fmla="*/ 6 w 181"/>
                  <a:gd name="T35" fmla="*/ 47 h 135"/>
                  <a:gd name="T36" fmla="*/ 11 w 181"/>
                  <a:gd name="T37" fmla="*/ 50 h 135"/>
                  <a:gd name="T38" fmla="*/ 100 w 181"/>
                  <a:gd name="T39" fmla="*/ 101 h 135"/>
                  <a:gd name="T40" fmla="*/ 181 w 181"/>
                  <a:gd name="T41" fmla="*/ 50 h 135"/>
                  <a:gd name="T42" fmla="*/ 178 w 181"/>
                  <a:gd name="T43" fmla="*/ 80 h 135"/>
                  <a:gd name="T44" fmla="*/ 104 w 181"/>
                  <a:gd name="T45" fmla="*/ 101 h 135"/>
                  <a:gd name="T46" fmla="*/ 181 w 181"/>
                  <a:gd name="T47" fmla="*/ 49 h 135"/>
                  <a:gd name="T48" fmla="*/ 59 w 181"/>
                  <a:gd name="T49" fmla="*/ 100 h 135"/>
                  <a:gd name="T50" fmla="*/ 36 w 181"/>
                  <a:gd name="T51" fmla="*/ 87 h 135"/>
                  <a:gd name="T52" fmla="*/ 34 w 181"/>
                  <a:gd name="T53" fmla="*/ 81 h 135"/>
                  <a:gd name="T54" fmla="*/ 59 w 181"/>
                  <a:gd name="T55" fmla="*/ 93 h 135"/>
                  <a:gd name="T56" fmla="*/ 61 w 181"/>
                  <a:gd name="T57" fmla="*/ 98 h 135"/>
                  <a:gd name="T58" fmla="*/ 80 w 181"/>
                  <a:gd name="T59" fmla="*/ 117 h 135"/>
                  <a:gd name="T60" fmla="*/ 73 w 181"/>
                  <a:gd name="T61" fmla="*/ 123 h 135"/>
                  <a:gd name="T62" fmla="*/ 70 w 181"/>
                  <a:gd name="T63" fmla="*/ 121 h 135"/>
                  <a:gd name="T64" fmla="*/ 71 w 181"/>
                  <a:gd name="T65" fmla="*/ 103 h 135"/>
                  <a:gd name="T66" fmla="*/ 80 w 181"/>
                  <a:gd name="T67" fmla="*/ 100 h 135"/>
                  <a:gd name="T68" fmla="*/ 80 w 181"/>
                  <a:gd name="T69" fmla="*/ 103 h 135"/>
                  <a:gd name="T70" fmla="*/ 74 w 181"/>
                  <a:gd name="T71" fmla="*/ 118 h 135"/>
                  <a:gd name="T72" fmla="*/ 80 w 181"/>
                  <a:gd name="T73" fmla="*/ 117 h 135"/>
                  <a:gd name="T74" fmla="*/ 20 w 181"/>
                  <a:gd name="T75" fmla="*/ 85 h 135"/>
                  <a:gd name="T76" fmla="*/ 10 w 181"/>
                  <a:gd name="T77" fmla="*/ 89 h 135"/>
                  <a:gd name="T78" fmla="*/ 9 w 181"/>
                  <a:gd name="T79" fmla="*/ 71 h 135"/>
                  <a:gd name="T80" fmla="*/ 17 w 181"/>
                  <a:gd name="T81" fmla="*/ 65 h 135"/>
                  <a:gd name="T82" fmla="*/ 20 w 181"/>
                  <a:gd name="T83" fmla="*/ 66 h 135"/>
                  <a:gd name="T84" fmla="*/ 14 w 181"/>
                  <a:gd name="T85" fmla="*/ 72 h 135"/>
                  <a:gd name="T86" fmla="*/ 17 w 181"/>
                  <a:gd name="T87" fmla="*/ 8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4"/>
                    </a:moveTo>
                    <a:cubicBezTo>
                      <a:pt x="179" y="46"/>
                      <a:pt x="179" y="46"/>
                      <a:pt x="179" y="46"/>
                    </a:cubicBezTo>
                    <a:cubicBezTo>
                      <a:pt x="179" y="46"/>
                      <a:pt x="179" y="46"/>
                      <a:pt x="178" y="45"/>
                    </a:cubicBezTo>
                    <a:cubicBezTo>
                      <a:pt x="101" y="0"/>
                      <a:pt x="101" y="0"/>
                      <a:pt x="101" y="0"/>
                    </a:cubicBezTo>
                    <a:cubicBezTo>
                      <a:pt x="100" y="0"/>
                      <a:pt x="99" y="0"/>
                      <a:pt x="98" y="0"/>
                    </a:cubicBezTo>
                    <a:cubicBezTo>
                      <a:pt x="97" y="0"/>
                      <a:pt x="96" y="0"/>
                      <a:pt x="95" y="0"/>
                    </a:cubicBezTo>
                    <a:cubicBezTo>
                      <a:pt x="14" y="47"/>
                      <a:pt x="14" y="47"/>
                      <a:pt x="14" y="47"/>
                    </a:cubicBezTo>
                    <a:cubicBezTo>
                      <a:pt x="97" y="94"/>
                      <a:pt x="97" y="94"/>
                      <a:pt x="97" y="94"/>
                    </a:cubicBezTo>
                    <a:cubicBezTo>
                      <a:pt x="97" y="94"/>
                      <a:pt x="97" y="94"/>
                      <a:pt x="97" y="94"/>
                    </a:cubicBezTo>
                    <a:close/>
                    <a:moveTo>
                      <a:pt x="22" y="86"/>
                    </a:moveTo>
                    <a:cubicBezTo>
                      <a:pt x="67" y="111"/>
                      <a:pt x="67" y="111"/>
                      <a:pt x="67" y="111"/>
                    </a:cubicBezTo>
                    <a:cubicBezTo>
                      <a:pt x="67" y="119"/>
                      <a:pt x="67" y="119"/>
                      <a:pt x="67" y="119"/>
                    </a:cubicBezTo>
                    <a:cubicBezTo>
                      <a:pt x="17" y="90"/>
                      <a:pt x="17" y="90"/>
                      <a:pt x="17" y="90"/>
                    </a:cubicBezTo>
                    <a:cubicBezTo>
                      <a:pt x="21" y="87"/>
                      <a:pt x="21" y="87"/>
                      <a:pt x="21" y="87"/>
                    </a:cubicBezTo>
                    <a:cubicBezTo>
                      <a:pt x="21" y="87"/>
                      <a:pt x="22" y="87"/>
                      <a:pt x="22" y="86"/>
                    </a:cubicBezTo>
                    <a:close/>
                    <a:moveTo>
                      <a:pt x="100" y="101"/>
                    </a:moveTo>
                    <a:cubicBezTo>
                      <a:pt x="100" y="131"/>
                      <a:pt x="100" y="131"/>
                      <a:pt x="100" y="131"/>
                    </a:cubicBezTo>
                    <a:cubicBezTo>
                      <a:pt x="100" y="132"/>
                      <a:pt x="99" y="134"/>
                      <a:pt x="98" y="134"/>
                    </a:cubicBezTo>
                    <a:cubicBezTo>
                      <a:pt x="98" y="134"/>
                      <a:pt x="97" y="135"/>
                      <a:pt x="96" y="135"/>
                    </a:cubicBezTo>
                    <a:cubicBezTo>
                      <a:pt x="96" y="135"/>
                      <a:pt x="95" y="134"/>
                      <a:pt x="94" y="134"/>
                    </a:cubicBezTo>
                    <a:cubicBezTo>
                      <a:pt x="76" y="124"/>
                      <a:pt x="76" y="124"/>
                      <a:pt x="76" y="124"/>
                    </a:cubicBezTo>
                    <a:cubicBezTo>
                      <a:pt x="81" y="121"/>
                      <a:pt x="81" y="121"/>
                      <a:pt x="81" y="121"/>
                    </a:cubicBezTo>
                    <a:cubicBezTo>
                      <a:pt x="82" y="121"/>
                      <a:pt x="82" y="120"/>
                      <a:pt x="82" y="120"/>
                    </a:cubicBezTo>
                    <a:cubicBezTo>
                      <a:pt x="94" y="126"/>
                      <a:pt x="94" y="126"/>
                      <a:pt x="94" y="126"/>
                    </a:cubicBezTo>
                    <a:cubicBezTo>
                      <a:pt x="94" y="105"/>
                      <a:pt x="94" y="105"/>
                      <a:pt x="94" y="105"/>
                    </a:cubicBezTo>
                    <a:cubicBezTo>
                      <a:pt x="6" y="54"/>
                      <a:pt x="6" y="54"/>
                      <a:pt x="6" y="54"/>
                    </a:cubicBezTo>
                    <a:cubicBezTo>
                      <a:pt x="6" y="77"/>
                      <a:pt x="6" y="77"/>
                      <a:pt x="6" y="77"/>
                    </a:cubicBezTo>
                    <a:cubicBezTo>
                      <a:pt x="6" y="77"/>
                      <a:pt x="6" y="77"/>
                      <a:pt x="6" y="77"/>
                    </a:cubicBezTo>
                    <a:cubicBezTo>
                      <a:pt x="7" y="77"/>
                      <a:pt x="7" y="77"/>
                      <a:pt x="7" y="77"/>
                    </a:cubicBezTo>
                    <a:cubicBezTo>
                      <a:pt x="7" y="85"/>
                      <a:pt x="7" y="85"/>
                      <a:pt x="7" y="85"/>
                    </a:cubicBezTo>
                    <a:cubicBezTo>
                      <a:pt x="3" y="82"/>
                      <a:pt x="3" y="82"/>
                      <a:pt x="3" y="82"/>
                    </a:cubicBezTo>
                    <a:cubicBezTo>
                      <a:pt x="0" y="80"/>
                      <a:pt x="0" y="80"/>
                      <a:pt x="0" y="80"/>
                    </a:cubicBezTo>
                    <a:cubicBezTo>
                      <a:pt x="0" y="78"/>
                      <a:pt x="0" y="78"/>
                      <a:pt x="0" y="78"/>
                    </a:cubicBezTo>
                    <a:cubicBezTo>
                      <a:pt x="0" y="50"/>
                      <a:pt x="0" y="50"/>
                      <a:pt x="0" y="50"/>
                    </a:cubicBezTo>
                    <a:cubicBezTo>
                      <a:pt x="0" y="49"/>
                      <a:pt x="0" y="48"/>
                      <a:pt x="2" y="47"/>
                    </a:cubicBezTo>
                    <a:cubicBezTo>
                      <a:pt x="3" y="46"/>
                      <a:pt x="4" y="46"/>
                      <a:pt x="6" y="47"/>
                    </a:cubicBezTo>
                    <a:cubicBezTo>
                      <a:pt x="11" y="50"/>
                      <a:pt x="11" y="50"/>
                      <a:pt x="11" y="50"/>
                    </a:cubicBezTo>
                    <a:cubicBezTo>
                      <a:pt x="11" y="50"/>
                      <a:pt x="11" y="50"/>
                      <a:pt x="11" y="50"/>
                    </a:cubicBezTo>
                    <a:cubicBezTo>
                      <a:pt x="99" y="99"/>
                      <a:pt x="99" y="99"/>
                      <a:pt x="99" y="99"/>
                    </a:cubicBezTo>
                    <a:cubicBezTo>
                      <a:pt x="100" y="100"/>
                      <a:pt x="100" y="101"/>
                      <a:pt x="100" y="101"/>
                    </a:cubicBezTo>
                    <a:close/>
                    <a:moveTo>
                      <a:pt x="181" y="49"/>
                    </a:moveTo>
                    <a:cubicBezTo>
                      <a:pt x="181" y="50"/>
                      <a:pt x="181" y="50"/>
                      <a:pt x="181" y="50"/>
                    </a:cubicBezTo>
                    <a:cubicBezTo>
                      <a:pt x="181" y="75"/>
                      <a:pt x="181" y="75"/>
                      <a:pt x="181" y="75"/>
                    </a:cubicBezTo>
                    <a:cubicBezTo>
                      <a:pt x="181" y="77"/>
                      <a:pt x="180" y="79"/>
                      <a:pt x="178" y="80"/>
                    </a:cubicBezTo>
                    <a:cubicBezTo>
                      <a:pt x="104" y="123"/>
                      <a:pt x="104" y="123"/>
                      <a:pt x="104" y="123"/>
                    </a:cubicBezTo>
                    <a:cubicBezTo>
                      <a:pt x="104" y="101"/>
                      <a:pt x="104" y="101"/>
                      <a:pt x="104" y="101"/>
                    </a:cubicBezTo>
                    <a:cubicBezTo>
                      <a:pt x="104" y="99"/>
                      <a:pt x="103" y="97"/>
                      <a:pt x="101" y="96"/>
                    </a:cubicBezTo>
                    <a:cubicBezTo>
                      <a:pt x="181" y="49"/>
                      <a:pt x="181" y="49"/>
                      <a:pt x="181" y="49"/>
                    </a:cubicBezTo>
                    <a:cubicBezTo>
                      <a:pt x="181" y="49"/>
                      <a:pt x="181" y="49"/>
                      <a:pt x="181" y="49"/>
                    </a:cubicBezTo>
                    <a:close/>
                    <a:moveTo>
                      <a:pt x="59" y="100"/>
                    </a:moveTo>
                    <a:cubicBezTo>
                      <a:pt x="59" y="100"/>
                      <a:pt x="59" y="100"/>
                      <a:pt x="58" y="100"/>
                    </a:cubicBezTo>
                    <a:cubicBezTo>
                      <a:pt x="36" y="87"/>
                      <a:pt x="36" y="87"/>
                      <a:pt x="36" y="87"/>
                    </a:cubicBezTo>
                    <a:cubicBezTo>
                      <a:pt x="35" y="86"/>
                      <a:pt x="34" y="85"/>
                      <a:pt x="34" y="84"/>
                    </a:cubicBezTo>
                    <a:cubicBezTo>
                      <a:pt x="34" y="81"/>
                      <a:pt x="34" y="81"/>
                      <a:pt x="34" y="81"/>
                    </a:cubicBezTo>
                    <a:cubicBezTo>
                      <a:pt x="34" y="80"/>
                      <a:pt x="35" y="79"/>
                      <a:pt x="36" y="80"/>
                    </a:cubicBezTo>
                    <a:cubicBezTo>
                      <a:pt x="59" y="93"/>
                      <a:pt x="59" y="93"/>
                      <a:pt x="59" y="93"/>
                    </a:cubicBezTo>
                    <a:cubicBezTo>
                      <a:pt x="60" y="93"/>
                      <a:pt x="61" y="95"/>
                      <a:pt x="61" y="96"/>
                    </a:cubicBezTo>
                    <a:cubicBezTo>
                      <a:pt x="61" y="98"/>
                      <a:pt x="61" y="98"/>
                      <a:pt x="61" y="98"/>
                    </a:cubicBezTo>
                    <a:cubicBezTo>
                      <a:pt x="61" y="99"/>
                      <a:pt x="60" y="100"/>
                      <a:pt x="59" y="100"/>
                    </a:cubicBezTo>
                    <a:close/>
                    <a:moveTo>
                      <a:pt x="80" y="117"/>
                    </a:moveTo>
                    <a:cubicBezTo>
                      <a:pt x="81" y="117"/>
                      <a:pt x="81" y="119"/>
                      <a:pt x="80" y="119"/>
                    </a:cubicBezTo>
                    <a:cubicBezTo>
                      <a:pt x="73" y="123"/>
                      <a:pt x="73" y="123"/>
                      <a:pt x="73" y="123"/>
                    </a:cubicBezTo>
                    <a:cubicBezTo>
                      <a:pt x="72" y="124"/>
                      <a:pt x="71" y="123"/>
                      <a:pt x="70" y="123"/>
                    </a:cubicBezTo>
                    <a:cubicBezTo>
                      <a:pt x="70" y="122"/>
                      <a:pt x="70" y="121"/>
                      <a:pt x="70" y="121"/>
                    </a:cubicBezTo>
                    <a:cubicBezTo>
                      <a:pt x="70" y="105"/>
                      <a:pt x="70" y="105"/>
                      <a:pt x="70" y="105"/>
                    </a:cubicBezTo>
                    <a:cubicBezTo>
                      <a:pt x="70" y="105"/>
                      <a:pt x="70" y="104"/>
                      <a:pt x="71" y="103"/>
                    </a:cubicBezTo>
                    <a:cubicBezTo>
                      <a:pt x="77" y="99"/>
                      <a:pt x="77" y="99"/>
                      <a:pt x="77" y="99"/>
                    </a:cubicBezTo>
                    <a:cubicBezTo>
                      <a:pt x="78" y="99"/>
                      <a:pt x="80" y="99"/>
                      <a:pt x="80" y="100"/>
                    </a:cubicBezTo>
                    <a:cubicBezTo>
                      <a:pt x="80" y="100"/>
                      <a:pt x="80" y="100"/>
                      <a:pt x="80" y="100"/>
                    </a:cubicBezTo>
                    <a:cubicBezTo>
                      <a:pt x="81" y="101"/>
                      <a:pt x="81" y="102"/>
                      <a:pt x="80" y="103"/>
                    </a:cubicBezTo>
                    <a:cubicBezTo>
                      <a:pt x="74" y="106"/>
                      <a:pt x="74" y="106"/>
                      <a:pt x="74" y="106"/>
                    </a:cubicBezTo>
                    <a:cubicBezTo>
                      <a:pt x="74" y="118"/>
                      <a:pt x="74" y="118"/>
                      <a:pt x="74" y="118"/>
                    </a:cubicBezTo>
                    <a:cubicBezTo>
                      <a:pt x="77" y="116"/>
                      <a:pt x="77" y="116"/>
                      <a:pt x="77" y="116"/>
                    </a:cubicBezTo>
                    <a:cubicBezTo>
                      <a:pt x="78" y="116"/>
                      <a:pt x="80" y="116"/>
                      <a:pt x="80" y="117"/>
                    </a:cubicBezTo>
                    <a:close/>
                    <a:moveTo>
                      <a:pt x="20" y="83"/>
                    </a:moveTo>
                    <a:cubicBezTo>
                      <a:pt x="21" y="83"/>
                      <a:pt x="21" y="85"/>
                      <a:pt x="20" y="85"/>
                    </a:cubicBezTo>
                    <a:cubicBezTo>
                      <a:pt x="13" y="89"/>
                      <a:pt x="13" y="89"/>
                      <a:pt x="13" y="89"/>
                    </a:cubicBezTo>
                    <a:cubicBezTo>
                      <a:pt x="12" y="90"/>
                      <a:pt x="11" y="89"/>
                      <a:pt x="10" y="89"/>
                    </a:cubicBezTo>
                    <a:cubicBezTo>
                      <a:pt x="10" y="88"/>
                      <a:pt x="9" y="87"/>
                      <a:pt x="9" y="87"/>
                    </a:cubicBezTo>
                    <a:cubicBezTo>
                      <a:pt x="9" y="71"/>
                      <a:pt x="9" y="71"/>
                      <a:pt x="9" y="71"/>
                    </a:cubicBezTo>
                    <a:cubicBezTo>
                      <a:pt x="9" y="71"/>
                      <a:pt x="10" y="70"/>
                      <a:pt x="10" y="69"/>
                    </a:cubicBezTo>
                    <a:cubicBezTo>
                      <a:pt x="17" y="65"/>
                      <a:pt x="17" y="65"/>
                      <a:pt x="17" y="65"/>
                    </a:cubicBezTo>
                    <a:cubicBezTo>
                      <a:pt x="18" y="65"/>
                      <a:pt x="20" y="65"/>
                      <a:pt x="20" y="66"/>
                    </a:cubicBezTo>
                    <a:cubicBezTo>
                      <a:pt x="20" y="66"/>
                      <a:pt x="20" y="66"/>
                      <a:pt x="20" y="66"/>
                    </a:cubicBezTo>
                    <a:cubicBezTo>
                      <a:pt x="21" y="67"/>
                      <a:pt x="21" y="68"/>
                      <a:pt x="20" y="69"/>
                    </a:cubicBezTo>
                    <a:cubicBezTo>
                      <a:pt x="14" y="72"/>
                      <a:pt x="14" y="72"/>
                      <a:pt x="14" y="72"/>
                    </a:cubicBezTo>
                    <a:cubicBezTo>
                      <a:pt x="14" y="84"/>
                      <a:pt x="14" y="84"/>
                      <a:pt x="14" y="84"/>
                    </a:cubicBezTo>
                    <a:cubicBezTo>
                      <a:pt x="17" y="82"/>
                      <a:pt x="17" y="82"/>
                      <a:pt x="17" y="82"/>
                    </a:cubicBezTo>
                    <a:cubicBezTo>
                      <a:pt x="18" y="82"/>
                      <a:pt x="20" y="82"/>
                      <a:pt x="2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29" name="Freeform 7"/>
              <p:cNvSpPr>
                <a:spLocks noEditPoints="1"/>
              </p:cNvSpPr>
              <p:nvPr/>
            </p:nvSpPr>
            <p:spPr bwMode="auto">
              <a:xfrm>
                <a:off x="2378076" y="1130598"/>
                <a:ext cx="1458912" cy="1143000"/>
              </a:xfrm>
              <a:custGeom>
                <a:avLst/>
                <a:gdLst>
                  <a:gd name="T0" fmla="*/ 102 w 199"/>
                  <a:gd name="T1" fmla="*/ 156 h 156"/>
                  <a:gd name="T2" fmla="*/ 102 w 199"/>
                  <a:gd name="T3" fmla="*/ 156 h 156"/>
                  <a:gd name="T4" fmla="*/ 6 w 199"/>
                  <a:gd name="T5" fmla="*/ 101 h 156"/>
                  <a:gd name="T6" fmla="*/ 0 w 199"/>
                  <a:gd name="T7" fmla="*/ 93 h 156"/>
                  <a:gd name="T8" fmla="*/ 0 w 199"/>
                  <a:gd name="T9" fmla="*/ 63 h 156"/>
                  <a:gd name="T10" fmla="*/ 3 w 199"/>
                  <a:gd name="T11" fmla="*/ 53 h 156"/>
                  <a:gd name="T12" fmla="*/ 13 w 199"/>
                  <a:gd name="T13" fmla="*/ 49 h 156"/>
                  <a:gd name="T14" fmla="*/ 18 w 199"/>
                  <a:gd name="T15" fmla="*/ 50 h 156"/>
                  <a:gd name="T16" fmla="*/ 97 w 199"/>
                  <a:gd name="T17" fmla="*/ 3 h 156"/>
                  <a:gd name="T18" fmla="*/ 108 w 199"/>
                  <a:gd name="T19" fmla="*/ 0 h 156"/>
                  <a:gd name="T20" fmla="*/ 111 w 199"/>
                  <a:gd name="T21" fmla="*/ 0 h 156"/>
                  <a:gd name="T22" fmla="*/ 111 w 199"/>
                  <a:gd name="T23" fmla="*/ 1 h 156"/>
                  <a:gd name="T24" fmla="*/ 189 w 199"/>
                  <a:gd name="T25" fmla="*/ 47 h 156"/>
                  <a:gd name="T26" fmla="*/ 199 w 199"/>
                  <a:gd name="T27" fmla="*/ 60 h 156"/>
                  <a:gd name="T28" fmla="*/ 199 w 199"/>
                  <a:gd name="T29" fmla="*/ 84 h 156"/>
                  <a:gd name="T30" fmla="*/ 192 w 199"/>
                  <a:gd name="T31" fmla="*/ 102 h 156"/>
                  <a:gd name="T32" fmla="*/ 119 w 199"/>
                  <a:gd name="T33" fmla="*/ 143 h 156"/>
                  <a:gd name="T34" fmla="*/ 115 w 199"/>
                  <a:gd name="T35" fmla="*/ 150 h 156"/>
                  <a:gd name="T36" fmla="*/ 103 w 199"/>
                  <a:gd name="T37" fmla="*/ 156 h 156"/>
                  <a:gd name="T38" fmla="*/ 102 w 199"/>
                  <a:gd name="T39" fmla="*/ 156 h 156"/>
                  <a:gd name="T40" fmla="*/ 4 w 199"/>
                  <a:gd name="T41" fmla="*/ 93 h 156"/>
                  <a:gd name="T42" fmla="*/ 8 w 199"/>
                  <a:gd name="T43" fmla="*/ 98 h 156"/>
                  <a:gd name="T44" fmla="*/ 103 w 199"/>
                  <a:gd name="T45" fmla="*/ 152 h 156"/>
                  <a:gd name="T46" fmla="*/ 112 w 199"/>
                  <a:gd name="T47" fmla="*/ 147 h 156"/>
                  <a:gd name="T48" fmla="*/ 115 w 199"/>
                  <a:gd name="T49" fmla="*/ 141 h 156"/>
                  <a:gd name="T50" fmla="*/ 115 w 199"/>
                  <a:gd name="T51" fmla="*/ 140 h 156"/>
                  <a:gd name="T52" fmla="*/ 190 w 199"/>
                  <a:gd name="T53" fmla="*/ 99 h 156"/>
                  <a:gd name="T54" fmla="*/ 190 w 199"/>
                  <a:gd name="T55" fmla="*/ 99 h 156"/>
                  <a:gd name="T56" fmla="*/ 195 w 199"/>
                  <a:gd name="T57" fmla="*/ 84 h 156"/>
                  <a:gd name="T58" fmla="*/ 195 w 199"/>
                  <a:gd name="T59" fmla="*/ 60 h 156"/>
                  <a:gd name="T60" fmla="*/ 187 w 199"/>
                  <a:gd name="T61" fmla="*/ 51 h 156"/>
                  <a:gd name="T62" fmla="*/ 110 w 199"/>
                  <a:gd name="T63" fmla="*/ 4 h 156"/>
                  <a:gd name="T64" fmla="*/ 100 w 199"/>
                  <a:gd name="T65" fmla="*/ 7 h 156"/>
                  <a:gd name="T66" fmla="*/ 18 w 199"/>
                  <a:gd name="T67" fmla="*/ 54 h 156"/>
                  <a:gd name="T68" fmla="*/ 18 w 199"/>
                  <a:gd name="T69" fmla="*/ 54 h 156"/>
                  <a:gd name="T70" fmla="*/ 13 w 199"/>
                  <a:gd name="T71" fmla="*/ 53 h 156"/>
                  <a:gd name="T72" fmla="*/ 6 w 199"/>
                  <a:gd name="T73" fmla="*/ 56 h 156"/>
                  <a:gd name="T74" fmla="*/ 4 w 199"/>
                  <a:gd name="T75" fmla="*/ 63 h 156"/>
                  <a:gd name="T76" fmla="*/ 4 w 199"/>
                  <a:gd name="T77" fmla="*/ 9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56">
                    <a:moveTo>
                      <a:pt x="102" y="156"/>
                    </a:moveTo>
                    <a:cubicBezTo>
                      <a:pt x="102" y="156"/>
                      <a:pt x="102" y="156"/>
                      <a:pt x="102" y="156"/>
                    </a:cubicBezTo>
                    <a:cubicBezTo>
                      <a:pt x="98" y="154"/>
                      <a:pt x="10" y="104"/>
                      <a:pt x="6" y="101"/>
                    </a:cubicBezTo>
                    <a:cubicBezTo>
                      <a:pt x="1" y="98"/>
                      <a:pt x="0" y="93"/>
                      <a:pt x="0" y="93"/>
                    </a:cubicBezTo>
                    <a:cubicBezTo>
                      <a:pt x="0" y="63"/>
                      <a:pt x="0" y="63"/>
                      <a:pt x="0" y="63"/>
                    </a:cubicBezTo>
                    <a:cubicBezTo>
                      <a:pt x="0" y="59"/>
                      <a:pt x="1" y="55"/>
                      <a:pt x="3" y="53"/>
                    </a:cubicBezTo>
                    <a:cubicBezTo>
                      <a:pt x="6" y="50"/>
                      <a:pt x="9" y="49"/>
                      <a:pt x="13" y="49"/>
                    </a:cubicBezTo>
                    <a:cubicBezTo>
                      <a:pt x="15" y="49"/>
                      <a:pt x="17" y="49"/>
                      <a:pt x="18" y="50"/>
                    </a:cubicBezTo>
                    <a:cubicBezTo>
                      <a:pt x="97" y="3"/>
                      <a:pt x="97" y="3"/>
                      <a:pt x="97" y="3"/>
                    </a:cubicBezTo>
                    <a:cubicBezTo>
                      <a:pt x="101" y="1"/>
                      <a:pt x="105" y="0"/>
                      <a:pt x="108" y="0"/>
                    </a:cubicBezTo>
                    <a:cubicBezTo>
                      <a:pt x="110" y="0"/>
                      <a:pt x="111" y="0"/>
                      <a:pt x="111" y="0"/>
                    </a:cubicBezTo>
                    <a:cubicBezTo>
                      <a:pt x="111" y="1"/>
                      <a:pt x="111" y="1"/>
                      <a:pt x="111" y="1"/>
                    </a:cubicBezTo>
                    <a:cubicBezTo>
                      <a:pt x="189" y="47"/>
                      <a:pt x="189" y="47"/>
                      <a:pt x="189" y="47"/>
                    </a:cubicBezTo>
                    <a:cubicBezTo>
                      <a:pt x="199" y="54"/>
                      <a:pt x="199" y="59"/>
                      <a:pt x="199" y="60"/>
                    </a:cubicBezTo>
                    <a:cubicBezTo>
                      <a:pt x="199" y="84"/>
                      <a:pt x="199" y="84"/>
                      <a:pt x="199" y="84"/>
                    </a:cubicBezTo>
                    <a:cubicBezTo>
                      <a:pt x="199" y="96"/>
                      <a:pt x="193" y="102"/>
                      <a:pt x="192" y="102"/>
                    </a:cubicBezTo>
                    <a:cubicBezTo>
                      <a:pt x="119" y="143"/>
                      <a:pt x="119" y="143"/>
                      <a:pt x="119" y="143"/>
                    </a:cubicBezTo>
                    <a:cubicBezTo>
                      <a:pt x="118" y="148"/>
                      <a:pt x="115" y="150"/>
                      <a:pt x="115" y="150"/>
                    </a:cubicBezTo>
                    <a:cubicBezTo>
                      <a:pt x="109" y="156"/>
                      <a:pt x="103" y="156"/>
                      <a:pt x="103" y="156"/>
                    </a:cubicBezTo>
                    <a:lnTo>
                      <a:pt x="102" y="156"/>
                    </a:lnTo>
                    <a:close/>
                    <a:moveTo>
                      <a:pt x="4" y="93"/>
                    </a:moveTo>
                    <a:cubicBezTo>
                      <a:pt x="4" y="93"/>
                      <a:pt x="4" y="96"/>
                      <a:pt x="8" y="98"/>
                    </a:cubicBezTo>
                    <a:cubicBezTo>
                      <a:pt x="12" y="100"/>
                      <a:pt x="96" y="148"/>
                      <a:pt x="103" y="152"/>
                    </a:cubicBezTo>
                    <a:cubicBezTo>
                      <a:pt x="104" y="152"/>
                      <a:pt x="108" y="151"/>
                      <a:pt x="112" y="147"/>
                    </a:cubicBezTo>
                    <a:cubicBezTo>
                      <a:pt x="113" y="147"/>
                      <a:pt x="115" y="145"/>
                      <a:pt x="115" y="141"/>
                    </a:cubicBezTo>
                    <a:cubicBezTo>
                      <a:pt x="115" y="140"/>
                      <a:pt x="115" y="140"/>
                      <a:pt x="115" y="140"/>
                    </a:cubicBezTo>
                    <a:cubicBezTo>
                      <a:pt x="190" y="99"/>
                      <a:pt x="190" y="99"/>
                      <a:pt x="190" y="99"/>
                    </a:cubicBezTo>
                    <a:cubicBezTo>
                      <a:pt x="190" y="99"/>
                      <a:pt x="190" y="99"/>
                      <a:pt x="190" y="99"/>
                    </a:cubicBezTo>
                    <a:cubicBezTo>
                      <a:pt x="190" y="99"/>
                      <a:pt x="195" y="94"/>
                      <a:pt x="195" y="84"/>
                    </a:cubicBezTo>
                    <a:cubicBezTo>
                      <a:pt x="195" y="60"/>
                      <a:pt x="195" y="60"/>
                      <a:pt x="195" y="60"/>
                    </a:cubicBezTo>
                    <a:cubicBezTo>
                      <a:pt x="195" y="60"/>
                      <a:pt x="195" y="56"/>
                      <a:pt x="187" y="51"/>
                    </a:cubicBezTo>
                    <a:cubicBezTo>
                      <a:pt x="110" y="4"/>
                      <a:pt x="110" y="4"/>
                      <a:pt x="110" y="4"/>
                    </a:cubicBezTo>
                    <a:cubicBezTo>
                      <a:pt x="108" y="4"/>
                      <a:pt x="103" y="4"/>
                      <a:pt x="100" y="7"/>
                    </a:cubicBezTo>
                    <a:cubicBezTo>
                      <a:pt x="18" y="54"/>
                      <a:pt x="18" y="54"/>
                      <a:pt x="18" y="54"/>
                    </a:cubicBezTo>
                    <a:cubicBezTo>
                      <a:pt x="18" y="54"/>
                      <a:pt x="18" y="54"/>
                      <a:pt x="18" y="54"/>
                    </a:cubicBezTo>
                    <a:cubicBezTo>
                      <a:pt x="18" y="54"/>
                      <a:pt x="16" y="53"/>
                      <a:pt x="13" y="53"/>
                    </a:cubicBezTo>
                    <a:cubicBezTo>
                      <a:pt x="11" y="53"/>
                      <a:pt x="8" y="54"/>
                      <a:pt x="6" y="56"/>
                    </a:cubicBezTo>
                    <a:cubicBezTo>
                      <a:pt x="5" y="57"/>
                      <a:pt x="4" y="60"/>
                      <a:pt x="4" y="63"/>
                    </a:cubicBezTo>
                    <a:cubicBezTo>
                      <a:pt x="4" y="93"/>
                      <a:pt x="4" y="93"/>
                      <a:pt x="4" y="9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grpSp>
      </p:grpSp>
      <p:grpSp>
        <p:nvGrpSpPr>
          <p:cNvPr id="66" name="Group 65"/>
          <p:cNvGrpSpPr/>
          <p:nvPr/>
        </p:nvGrpSpPr>
        <p:grpSpPr>
          <a:xfrm>
            <a:off x="1063577" y="3264722"/>
            <a:ext cx="1976599" cy="2577901"/>
            <a:chOff x="1193800" y="2901218"/>
            <a:chExt cx="1943100" cy="2534211"/>
          </a:xfrm>
        </p:grpSpPr>
        <p:sp>
          <p:nvSpPr>
            <p:cNvPr id="5" name="Rectangle 4"/>
            <p:cNvSpPr/>
            <p:nvPr/>
          </p:nvSpPr>
          <p:spPr bwMode="auto">
            <a:xfrm>
              <a:off x="1193800" y="2901218"/>
              <a:ext cx="1943100" cy="25342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165" name="Rectangle 164"/>
            <p:cNvSpPr/>
            <p:nvPr/>
          </p:nvSpPr>
          <p:spPr>
            <a:xfrm>
              <a:off x="1428810" y="3021824"/>
              <a:ext cx="1424279" cy="1408753"/>
            </a:xfrm>
            <a:prstGeom prst="rect">
              <a:avLst/>
            </a:prstGeom>
            <a:solidFill>
              <a:schemeClr val="bg2"/>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a:solidFill>
                  <a:prstClr val="white"/>
                </a:solidFill>
              </a:endParaRPr>
            </a:p>
          </p:txBody>
        </p:sp>
        <p:sp>
          <p:nvSpPr>
            <p:cNvPr id="85" name="Rectangle 84"/>
            <p:cNvSpPr/>
            <p:nvPr/>
          </p:nvSpPr>
          <p:spPr>
            <a:xfrm>
              <a:off x="1428810" y="4504522"/>
              <a:ext cx="1424279" cy="602367"/>
            </a:xfrm>
            <a:prstGeom prst="rect">
              <a:avLst/>
            </a:prstGeom>
            <a:solidFill>
              <a:srgbClr val="002050"/>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dirty="0">
                <a:solidFill>
                  <a:prstClr val="white"/>
                </a:solidFill>
              </a:endParaRPr>
            </a:p>
          </p:txBody>
        </p:sp>
        <p:sp>
          <p:nvSpPr>
            <p:cNvPr id="87" name="TextBox 86"/>
            <p:cNvSpPr txBox="1"/>
            <p:nvPr/>
          </p:nvSpPr>
          <p:spPr>
            <a:xfrm>
              <a:off x="1558759" y="4902221"/>
              <a:ext cx="1179372" cy="233787"/>
            </a:xfrm>
            <a:prstGeom prst="rect">
              <a:avLst/>
            </a:prstGeom>
            <a:noFill/>
          </p:spPr>
          <p:txBody>
            <a:bodyPr wrap="square" rtlCol="0">
              <a:spAutoFit/>
            </a:bodyPr>
            <a:lstStyle/>
            <a:p>
              <a:pPr algn="ctr" defTabSz="930139"/>
              <a:r>
                <a:rPr lang="en-US" sz="916" b="1" dirty="0">
                  <a:gradFill>
                    <a:gsLst>
                      <a:gs pos="0">
                        <a:srgbClr val="FFFFFF"/>
                      </a:gs>
                      <a:gs pos="100000">
                        <a:srgbClr val="FFFFFF"/>
                      </a:gs>
                    </a:gsLst>
                    <a:lin ang="0" scaled="0"/>
                  </a:gradFill>
                  <a:ea typeface="ＭＳ Ｐゴシック" charset="-128"/>
                </a:rPr>
                <a:t>JBOD storage</a:t>
              </a:r>
            </a:p>
          </p:txBody>
        </p:sp>
        <p:sp>
          <p:nvSpPr>
            <p:cNvPr id="156" name="TextBox 155"/>
            <p:cNvSpPr txBox="1"/>
            <p:nvPr/>
          </p:nvSpPr>
          <p:spPr>
            <a:xfrm>
              <a:off x="1428811" y="4182449"/>
              <a:ext cx="1424278" cy="249531"/>
            </a:xfrm>
            <a:prstGeom prst="rect">
              <a:avLst/>
            </a:prstGeom>
            <a:noFill/>
          </p:spPr>
          <p:txBody>
            <a:bodyPr wrap="square" rtlCol="0">
              <a:spAutoFit/>
            </a:bodyPr>
            <a:lstStyle/>
            <a:p>
              <a:pPr algn="ctr" defTabSz="930139"/>
              <a:r>
                <a:rPr lang="en-US" sz="1018" b="1" dirty="0">
                  <a:gradFill>
                    <a:gsLst>
                      <a:gs pos="0">
                        <a:srgbClr val="FFFFFF"/>
                      </a:gs>
                      <a:gs pos="100000">
                        <a:srgbClr val="FFFFFF"/>
                      </a:gs>
                    </a:gsLst>
                    <a:lin ang="0" scaled="0"/>
                  </a:gradFill>
                  <a:ea typeface="ＭＳ Ｐゴシック" charset="-128"/>
                </a:rPr>
                <a:t>Single node servers</a:t>
              </a:r>
            </a:p>
          </p:txBody>
        </p:sp>
        <p:grpSp>
          <p:nvGrpSpPr>
            <p:cNvPr id="252" name="Group 44"/>
            <p:cNvGrpSpPr>
              <a:grpSpLocks noChangeAspect="1"/>
            </p:cNvGrpSpPr>
            <p:nvPr/>
          </p:nvGrpSpPr>
          <p:grpSpPr bwMode="auto">
            <a:xfrm>
              <a:off x="1609709" y="3108712"/>
              <a:ext cx="998621" cy="1071893"/>
              <a:chOff x="2560" y="645"/>
              <a:chExt cx="845" cy="907"/>
            </a:xfrm>
            <a:solidFill>
              <a:srgbClr val="FFFFFF"/>
            </a:solidFill>
          </p:grpSpPr>
          <p:sp>
            <p:nvSpPr>
              <p:cNvPr id="254" name="Freeform 45"/>
              <p:cNvSpPr>
                <a:spLocks noEditPoints="1"/>
              </p:cNvSpPr>
              <p:nvPr/>
            </p:nvSpPr>
            <p:spPr bwMode="auto">
              <a:xfrm>
                <a:off x="2560" y="1089"/>
                <a:ext cx="845" cy="463"/>
              </a:xfrm>
              <a:custGeom>
                <a:avLst/>
                <a:gdLst>
                  <a:gd name="T0" fmla="*/ 67 w 181"/>
                  <a:gd name="T1" fmla="*/ 76 h 99"/>
                  <a:gd name="T2" fmla="*/ 17 w 181"/>
                  <a:gd name="T3" fmla="*/ 54 h 99"/>
                  <a:gd name="T4" fmla="*/ 22 w 181"/>
                  <a:gd name="T5" fmla="*/ 50 h 99"/>
                  <a:gd name="T6" fmla="*/ 100 w 181"/>
                  <a:gd name="T7" fmla="*/ 95 h 99"/>
                  <a:gd name="T8" fmla="*/ 96 w 181"/>
                  <a:gd name="T9" fmla="*/ 99 h 99"/>
                  <a:gd name="T10" fmla="*/ 76 w 181"/>
                  <a:gd name="T11" fmla="*/ 88 h 99"/>
                  <a:gd name="T12" fmla="*/ 82 w 181"/>
                  <a:gd name="T13" fmla="*/ 84 h 99"/>
                  <a:gd name="T14" fmla="*/ 94 w 181"/>
                  <a:gd name="T15" fmla="*/ 69 h 99"/>
                  <a:gd name="T16" fmla="*/ 6 w 181"/>
                  <a:gd name="T17" fmla="*/ 41 h 99"/>
                  <a:gd name="T18" fmla="*/ 7 w 181"/>
                  <a:gd name="T19" fmla="*/ 42 h 99"/>
                  <a:gd name="T20" fmla="*/ 3 w 181"/>
                  <a:gd name="T21" fmla="*/ 46 h 99"/>
                  <a:gd name="T22" fmla="*/ 0 w 181"/>
                  <a:gd name="T23" fmla="*/ 42 h 99"/>
                  <a:gd name="T24" fmla="*/ 2 w 181"/>
                  <a:gd name="T25" fmla="*/ 11 h 99"/>
                  <a:gd name="T26" fmla="*/ 11 w 181"/>
                  <a:gd name="T27" fmla="*/ 14 h 99"/>
                  <a:gd name="T28" fmla="*/ 99 w 181"/>
                  <a:gd name="T29" fmla="*/ 64 h 99"/>
                  <a:gd name="T30" fmla="*/ 181 w 181"/>
                  <a:gd name="T31" fmla="*/ 13 h 99"/>
                  <a:gd name="T32" fmla="*/ 181 w 181"/>
                  <a:gd name="T33" fmla="*/ 40 h 99"/>
                  <a:gd name="T34" fmla="*/ 104 w 181"/>
                  <a:gd name="T35" fmla="*/ 87 h 99"/>
                  <a:gd name="T36" fmla="*/ 101 w 181"/>
                  <a:gd name="T37" fmla="*/ 60 h 99"/>
                  <a:gd name="T38" fmla="*/ 181 w 181"/>
                  <a:gd name="T39" fmla="*/ 13 h 99"/>
                  <a:gd name="T40" fmla="*/ 58 w 181"/>
                  <a:gd name="T41" fmla="*/ 64 h 99"/>
                  <a:gd name="T42" fmla="*/ 34 w 181"/>
                  <a:gd name="T43" fmla="*/ 48 h 99"/>
                  <a:gd name="T44" fmla="*/ 36 w 181"/>
                  <a:gd name="T45" fmla="*/ 44 h 99"/>
                  <a:gd name="T46" fmla="*/ 61 w 181"/>
                  <a:gd name="T47" fmla="*/ 60 h 99"/>
                  <a:gd name="T48" fmla="*/ 59 w 181"/>
                  <a:gd name="T49" fmla="*/ 64 h 99"/>
                  <a:gd name="T50" fmla="*/ 80 w 181"/>
                  <a:gd name="T51" fmla="*/ 83 h 99"/>
                  <a:gd name="T52" fmla="*/ 70 w 181"/>
                  <a:gd name="T53" fmla="*/ 87 h 99"/>
                  <a:gd name="T54" fmla="*/ 70 w 181"/>
                  <a:gd name="T55" fmla="*/ 69 h 99"/>
                  <a:gd name="T56" fmla="*/ 77 w 181"/>
                  <a:gd name="T57" fmla="*/ 63 h 99"/>
                  <a:gd name="T58" fmla="*/ 80 w 181"/>
                  <a:gd name="T59" fmla="*/ 64 h 99"/>
                  <a:gd name="T60" fmla="*/ 74 w 181"/>
                  <a:gd name="T61" fmla="*/ 70 h 99"/>
                  <a:gd name="T62" fmla="*/ 77 w 181"/>
                  <a:gd name="T63" fmla="*/ 80 h 99"/>
                  <a:gd name="T64" fmla="*/ 20 w 181"/>
                  <a:gd name="T65" fmla="*/ 47 h 99"/>
                  <a:gd name="T66" fmla="*/ 13 w 181"/>
                  <a:gd name="T67" fmla="*/ 53 h 99"/>
                  <a:gd name="T68" fmla="*/ 9 w 181"/>
                  <a:gd name="T69" fmla="*/ 51 h 99"/>
                  <a:gd name="T70" fmla="*/ 10 w 181"/>
                  <a:gd name="T71" fmla="*/ 33 h 99"/>
                  <a:gd name="T72" fmla="*/ 20 w 181"/>
                  <a:gd name="T73" fmla="*/ 30 h 99"/>
                  <a:gd name="T74" fmla="*/ 20 w 181"/>
                  <a:gd name="T75" fmla="*/ 33 h 99"/>
                  <a:gd name="T76" fmla="*/ 14 w 181"/>
                  <a:gd name="T77" fmla="*/ 48 h 99"/>
                  <a:gd name="T78" fmla="*/ 20 w 181"/>
                  <a:gd name="T79" fmla="*/ 47 h 99"/>
                  <a:gd name="T80" fmla="*/ 106 w 181"/>
                  <a:gd name="T81" fmla="*/ 31 h 99"/>
                  <a:gd name="T82" fmla="*/ 104 w 181"/>
                  <a:gd name="T83" fmla="*/ 33 h 99"/>
                  <a:gd name="T84" fmla="*/ 104 w 181"/>
                  <a:gd name="T85" fmla="*/ 36 h 99"/>
                  <a:gd name="T86" fmla="*/ 104 w 181"/>
                  <a:gd name="T87" fmla="*/ 37 h 99"/>
                  <a:gd name="T88" fmla="*/ 96 w 181"/>
                  <a:gd name="T89" fmla="*/ 44 h 99"/>
                  <a:gd name="T90" fmla="*/ 74 w 181"/>
                  <a:gd name="T91" fmla="*/ 32 h 99"/>
                  <a:gd name="T92" fmla="*/ 72 w 181"/>
                  <a:gd name="T93" fmla="*/ 33 h 99"/>
                  <a:gd name="T94" fmla="*/ 66 w 181"/>
                  <a:gd name="T95" fmla="*/ 28 h 99"/>
                  <a:gd name="T96" fmla="*/ 26 w 181"/>
                  <a:gd name="T97" fmla="*/ 5 h 99"/>
                  <a:gd name="T98" fmla="*/ 97 w 181"/>
                  <a:gd name="T99" fmla="*/ 58 h 99"/>
                  <a:gd name="T100" fmla="*/ 178 w 181"/>
                  <a:gd name="T10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99">
                    <a:moveTo>
                      <a:pt x="22" y="50"/>
                    </a:moveTo>
                    <a:cubicBezTo>
                      <a:pt x="67" y="76"/>
                      <a:pt x="67" y="76"/>
                      <a:pt x="67" y="76"/>
                    </a:cubicBezTo>
                    <a:cubicBezTo>
                      <a:pt x="67" y="83"/>
                      <a:pt x="67" y="83"/>
                      <a:pt x="67" y="83"/>
                    </a:cubicBezTo>
                    <a:cubicBezTo>
                      <a:pt x="17" y="54"/>
                      <a:pt x="17" y="54"/>
                      <a:pt x="17" y="54"/>
                    </a:cubicBezTo>
                    <a:cubicBezTo>
                      <a:pt x="21" y="51"/>
                      <a:pt x="21" y="51"/>
                      <a:pt x="21" y="51"/>
                    </a:cubicBezTo>
                    <a:cubicBezTo>
                      <a:pt x="21" y="51"/>
                      <a:pt x="22" y="51"/>
                      <a:pt x="22" y="50"/>
                    </a:cubicBezTo>
                    <a:close/>
                    <a:moveTo>
                      <a:pt x="100" y="65"/>
                    </a:moveTo>
                    <a:cubicBezTo>
                      <a:pt x="100" y="95"/>
                      <a:pt x="100" y="95"/>
                      <a:pt x="100" y="95"/>
                    </a:cubicBezTo>
                    <a:cubicBezTo>
                      <a:pt x="100" y="97"/>
                      <a:pt x="99" y="98"/>
                      <a:pt x="98" y="98"/>
                    </a:cubicBezTo>
                    <a:cubicBezTo>
                      <a:pt x="98" y="99"/>
                      <a:pt x="97" y="99"/>
                      <a:pt x="96" y="99"/>
                    </a:cubicBezTo>
                    <a:cubicBezTo>
                      <a:pt x="96" y="99"/>
                      <a:pt x="95" y="99"/>
                      <a:pt x="94" y="98"/>
                    </a:cubicBezTo>
                    <a:cubicBezTo>
                      <a:pt x="76" y="88"/>
                      <a:pt x="76" y="88"/>
                      <a:pt x="76" y="88"/>
                    </a:cubicBezTo>
                    <a:cubicBezTo>
                      <a:pt x="81" y="85"/>
                      <a:pt x="81" y="85"/>
                      <a:pt x="81" y="85"/>
                    </a:cubicBezTo>
                    <a:cubicBezTo>
                      <a:pt x="82" y="85"/>
                      <a:pt x="82" y="85"/>
                      <a:pt x="82" y="84"/>
                    </a:cubicBezTo>
                    <a:cubicBezTo>
                      <a:pt x="94" y="91"/>
                      <a:pt x="94" y="91"/>
                      <a:pt x="94" y="91"/>
                    </a:cubicBezTo>
                    <a:cubicBezTo>
                      <a:pt x="94" y="69"/>
                      <a:pt x="94" y="69"/>
                      <a:pt x="94" y="69"/>
                    </a:cubicBezTo>
                    <a:cubicBezTo>
                      <a:pt x="6" y="18"/>
                      <a:pt x="6" y="18"/>
                      <a:pt x="6" y="18"/>
                    </a:cubicBezTo>
                    <a:cubicBezTo>
                      <a:pt x="6" y="41"/>
                      <a:pt x="6" y="41"/>
                      <a:pt x="6" y="41"/>
                    </a:cubicBezTo>
                    <a:cubicBezTo>
                      <a:pt x="6" y="41"/>
                      <a:pt x="6" y="41"/>
                      <a:pt x="6" y="41"/>
                    </a:cubicBezTo>
                    <a:cubicBezTo>
                      <a:pt x="7" y="42"/>
                      <a:pt x="7" y="42"/>
                      <a:pt x="7" y="42"/>
                    </a:cubicBezTo>
                    <a:cubicBezTo>
                      <a:pt x="7" y="49"/>
                      <a:pt x="7" y="49"/>
                      <a:pt x="7" y="49"/>
                    </a:cubicBezTo>
                    <a:cubicBezTo>
                      <a:pt x="3" y="46"/>
                      <a:pt x="3" y="46"/>
                      <a:pt x="3" y="46"/>
                    </a:cubicBezTo>
                    <a:cubicBezTo>
                      <a:pt x="0" y="44"/>
                      <a:pt x="0" y="44"/>
                      <a:pt x="0" y="44"/>
                    </a:cubicBezTo>
                    <a:cubicBezTo>
                      <a:pt x="0" y="42"/>
                      <a:pt x="0" y="42"/>
                      <a:pt x="0" y="42"/>
                    </a:cubicBezTo>
                    <a:cubicBezTo>
                      <a:pt x="0" y="15"/>
                      <a:pt x="0" y="15"/>
                      <a:pt x="0" y="15"/>
                    </a:cubicBezTo>
                    <a:cubicBezTo>
                      <a:pt x="0" y="13"/>
                      <a:pt x="0" y="12"/>
                      <a:pt x="2" y="11"/>
                    </a:cubicBezTo>
                    <a:cubicBezTo>
                      <a:pt x="3" y="10"/>
                      <a:pt x="4" y="10"/>
                      <a:pt x="6" y="11"/>
                    </a:cubicBezTo>
                    <a:cubicBezTo>
                      <a:pt x="11" y="14"/>
                      <a:pt x="11" y="14"/>
                      <a:pt x="11" y="14"/>
                    </a:cubicBezTo>
                    <a:cubicBezTo>
                      <a:pt x="11" y="14"/>
                      <a:pt x="11" y="14"/>
                      <a:pt x="11" y="14"/>
                    </a:cubicBezTo>
                    <a:cubicBezTo>
                      <a:pt x="99" y="64"/>
                      <a:pt x="99" y="64"/>
                      <a:pt x="99" y="64"/>
                    </a:cubicBezTo>
                    <a:cubicBezTo>
                      <a:pt x="100" y="64"/>
                      <a:pt x="100" y="65"/>
                      <a:pt x="100" y="65"/>
                    </a:cubicBezTo>
                    <a:close/>
                    <a:moveTo>
                      <a:pt x="181" y="13"/>
                    </a:moveTo>
                    <a:cubicBezTo>
                      <a:pt x="181" y="14"/>
                      <a:pt x="181" y="14"/>
                      <a:pt x="181" y="15"/>
                    </a:cubicBezTo>
                    <a:cubicBezTo>
                      <a:pt x="181" y="40"/>
                      <a:pt x="181" y="40"/>
                      <a:pt x="181" y="40"/>
                    </a:cubicBezTo>
                    <a:cubicBezTo>
                      <a:pt x="181" y="41"/>
                      <a:pt x="180" y="43"/>
                      <a:pt x="178" y="44"/>
                    </a:cubicBezTo>
                    <a:cubicBezTo>
                      <a:pt x="104" y="87"/>
                      <a:pt x="104" y="87"/>
                      <a:pt x="104" y="87"/>
                    </a:cubicBezTo>
                    <a:cubicBezTo>
                      <a:pt x="104" y="65"/>
                      <a:pt x="104" y="65"/>
                      <a:pt x="104" y="65"/>
                    </a:cubicBezTo>
                    <a:cubicBezTo>
                      <a:pt x="104" y="63"/>
                      <a:pt x="103" y="61"/>
                      <a:pt x="101" y="60"/>
                    </a:cubicBezTo>
                    <a:cubicBezTo>
                      <a:pt x="181" y="13"/>
                      <a:pt x="181" y="13"/>
                      <a:pt x="181" y="13"/>
                    </a:cubicBezTo>
                    <a:cubicBezTo>
                      <a:pt x="181" y="13"/>
                      <a:pt x="181" y="13"/>
                      <a:pt x="181" y="13"/>
                    </a:cubicBezTo>
                    <a:close/>
                    <a:moveTo>
                      <a:pt x="59" y="64"/>
                    </a:moveTo>
                    <a:cubicBezTo>
                      <a:pt x="59" y="64"/>
                      <a:pt x="59" y="64"/>
                      <a:pt x="58" y="64"/>
                    </a:cubicBezTo>
                    <a:cubicBezTo>
                      <a:pt x="36" y="51"/>
                      <a:pt x="36" y="51"/>
                      <a:pt x="36" y="51"/>
                    </a:cubicBezTo>
                    <a:cubicBezTo>
                      <a:pt x="35" y="50"/>
                      <a:pt x="34" y="49"/>
                      <a:pt x="34" y="48"/>
                    </a:cubicBezTo>
                    <a:cubicBezTo>
                      <a:pt x="34" y="45"/>
                      <a:pt x="34" y="45"/>
                      <a:pt x="34" y="45"/>
                    </a:cubicBezTo>
                    <a:cubicBezTo>
                      <a:pt x="34" y="44"/>
                      <a:pt x="35" y="43"/>
                      <a:pt x="36" y="44"/>
                    </a:cubicBezTo>
                    <a:cubicBezTo>
                      <a:pt x="59" y="57"/>
                      <a:pt x="59" y="57"/>
                      <a:pt x="59" y="57"/>
                    </a:cubicBezTo>
                    <a:cubicBezTo>
                      <a:pt x="60" y="57"/>
                      <a:pt x="61" y="59"/>
                      <a:pt x="61" y="60"/>
                    </a:cubicBezTo>
                    <a:cubicBezTo>
                      <a:pt x="61" y="62"/>
                      <a:pt x="61" y="62"/>
                      <a:pt x="61" y="62"/>
                    </a:cubicBezTo>
                    <a:cubicBezTo>
                      <a:pt x="61" y="63"/>
                      <a:pt x="60" y="64"/>
                      <a:pt x="59" y="64"/>
                    </a:cubicBezTo>
                    <a:close/>
                    <a:moveTo>
                      <a:pt x="80" y="81"/>
                    </a:moveTo>
                    <a:cubicBezTo>
                      <a:pt x="81" y="82"/>
                      <a:pt x="81" y="83"/>
                      <a:pt x="80" y="83"/>
                    </a:cubicBezTo>
                    <a:cubicBezTo>
                      <a:pt x="73" y="87"/>
                      <a:pt x="73" y="87"/>
                      <a:pt x="73" y="87"/>
                    </a:cubicBezTo>
                    <a:cubicBezTo>
                      <a:pt x="72" y="88"/>
                      <a:pt x="71" y="87"/>
                      <a:pt x="70" y="87"/>
                    </a:cubicBezTo>
                    <a:cubicBezTo>
                      <a:pt x="70" y="86"/>
                      <a:pt x="70" y="85"/>
                      <a:pt x="70" y="85"/>
                    </a:cubicBezTo>
                    <a:cubicBezTo>
                      <a:pt x="70" y="69"/>
                      <a:pt x="70" y="69"/>
                      <a:pt x="70" y="69"/>
                    </a:cubicBezTo>
                    <a:cubicBezTo>
                      <a:pt x="70" y="69"/>
                      <a:pt x="70" y="68"/>
                      <a:pt x="71" y="67"/>
                    </a:cubicBezTo>
                    <a:cubicBezTo>
                      <a:pt x="77" y="63"/>
                      <a:pt x="77" y="63"/>
                      <a:pt x="77" y="63"/>
                    </a:cubicBezTo>
                    <a:cubicBezTo>
                      <a:pt x="78" y="63"/>
                      <a:pt x="80" y="63"/>
                      <a:pt x="80" y="64"/>
                    </a:cubicBezTo>
                    <a:cubicBezTo>
                      <a:pt x="80" y="64"/>
                      <a:pt x="80" y="64"/>
                      <a:pt x="80" y="64"/>
                    </a:cubicBezTo>
                    <a:cubicBezTo>
                      <a:pt x="81" y="65"/>
                      <a:pt x="81" y="66"/>
                      <a:pt x="80" y="67"/>
                    </a:cubicBezTo>
                    <a:cubicBezTo>
                      <a:pt x="74" y="70"/>
                      <a:pt x="74" y="70"/>
                      <a:pt x="74" y="70"/>
                    </a:cubicBezTo>
                    <a:cubicBezTo>
                      <a:pt x="74" y="82"/>
                      <a:pt x="74" y="82"/>
                      <a:pt x="74" y="82"/>
                    </a:cubicBezTo>
                    <a:cubicBezTo>
                      <a:pt x="77" y="80"/>
                      <a:pt x="77" y="80"/>
                      <a:pt x="77" y="80"/>
                    </a:cubicBezTo>
                    <a:cubicBezTo>
                      <a:pt x="78" y="80"/>
                      <a:pt x="80" y="80"/>
                      <a:pt x="80" y="81"/>
                    </a:cubicBezTo>
                    <a:close/>
                    <a:moveTo>
                      <a:pt x="20" y="47"/>
                    </a:moveTo>
                    <a:cubicBezTo>
                      <a:pt x="21" y="48"/>
                      <a:pt x="21" y="49"/>
                      <a:pt x="20" y="49"/>
                    </a:cubicBezTo>
                    <a:cubicBezTo>
                      <a:pt x="13" y="53"/>
                      <a:pt x="13" y="53"/>
                      <a:pt x="13" y="53"/>
                    </a:cubicBezTo>
                    <a:cubicBezTo>
                      <a:pt x="12" y="54"/>
                      <a:pt x="11" y="53"/>
                      <a:pt x="10" y="53"/>
                    </a:cubicBezTo>
                    <a:cubicBezTo>
                      <a:pt x="10" y="52"/>
                      <a:pt x="9" y="51"/>
                      <a:pt x="9" y="51"/>
                    </a:cubicBezTo>
                    <a:cubicBezTo>
                      <a:pt x="9" y="35"/>
                      <a:pt x="9" y="35"/>
                      <a:pt x="9" y="35"/>
                    </a:cubicBezTo>
                    <a:cubicBezTo>
                      <a:pt x="9" y="35"/>
                      <a:pt x="10" y="34"/>
                      <a:pt x="10" y="33"/>
                    </a:cubicBezTo>
                    <a:cubicBezTo>
                      <a:pt x="17" y="29"/>
                      <a:pt x="17" y="29"/>
                      <a:pt x="17" y="29"/>
                    </a:cubicBezTo>
                    <a:cubicBezTo>
                      <a:pt x="18" y="29"/>
                      <a:pt x="20" y="29"/>
                      <a:pt x="20" y="30"/>
                    </a:cubicBezTo>
                    <a:cubicBezTo>
                      <a:pt x="20" y="30"/>
                      <a:pt x="20" y="30"/>
                      <a:pt x="20" y="30"/>
                    </a:cubicBezTo>
                    <a:cubicBezTo>
                      <a:pt x="21" y="31"/>
                      <a:pt x="21" y="32"/>
                      <a:pt x="20" y="33"/>
                    </a:cubicBezTo>
                    <a:cubicBezTo>
                      <a:pt x="14" y="36"/>
                      <a:pt x="14" y="36"/>
                      <a:pt x="14" y="36"/>
                    </a:cubicBezTo>
                    <a:cubicBezTo>
                      <a:pt x="14" y="48"/>
                      <a:pt x="14" y="48"/>
                      <a:pt x="14" y="48"/>
                    </a:cubicBezTo>
                    <a:cubicBezTo>
                      <a:pt x="17" y="46"/>
                      <a:pt x="17" y="46"/>
                      <a:pt x="17" y="46"/>
                    </a:cubicBezTo>
                    <a:cubicBezTo>
                      <a:pt x="18" y="46"/>
                      <a:pt x="20" y="46"/>
                      <a:pt x="20" y="47"/>
                    </a:cubicBezTo>
                    <a:close/>
                    <a:moveTo>
                      <a:pt x="161" y="0"/>
                    </a:moveTo>
                    <a:cubicBezTo>
                      <a:pt x="106" y="31"/>
                      <a:pt x="106" y="31"/>
                      <a:pt x="106" y="31"/>
                    </a:cubicBezTo>
                    <a:cubicBezTo>
                      <a:pt x="104" y="32"/>
                      <a:pt x="104" y="32"/>
                      <a:pt x="104" y="32"/>
                    </a:cubicBezTo>
                    <a:cubicBezTo>
                      <a:pt x="104" y="33"/>
                      <a:pt x="104" y="33"/>
                      <a:pt x="104" y="33"/>
                    </a:cubicBezTo>
                    <a:cubicBezTo>
                      <a:pt x="104" y="36"/>
                      <a:pt x="104" y="36"/>
                      <a:pt x="104" y="36"/>
                    </a:cubicBezTo>
                    <a:cubicBezTo>
                      <a:pt x="104" y="36"/>
                      <a:pt x="104" y="36"/>
                      <a:pt x="104" y="36"/>
                    </a:cubicBezTo>
                    <a:cubicBezTo>
                      <a:pt x="104" y="37"/>
                      <a:pt x="104" y="37"/>
                      <a:pt x="104" y="37"/>
                    </a:cubicBezTo>
                    <a:cubicBezTo>
                      <a:pt x="104" y="37"/>
                      <a:pt x="104" y="37"/>
                      <a:pt x="104" y="37"/>
                    </a:cubicBezTo>
                    <a:cubicBezTo>
                      <a:pt x="104" y="39"/>
                      <a:pt x="102" y="41"/>
                      <a:pt x="100" y="43"/>
                    </a:cubicBezTo>
                    <a:cubicBezTo>
                      <a:pt x="99" y="43"/>
                      <a:pt x="98" y="44"/>
                      <a:pt x="96" y="44"/>
                    </a:cubicBezTo>
                    <a:cubicBezTo>
                      <a:pt x="95" y="44"/>
                      <a:pt x="93" y="43"/>
                      <a:pt x="92" y="43"/>
                    </a:cubicBezTo>
                    <a:cubicBezTo>
                      <a:pt x="74" y="32"/>
                      <a:pt x="74" y="32"/>
                      <a:pt x="74" y="32"/>
                    </a:cubicBezTo>
                    <a:cubicBezTo>
                      <a:pt x="74" y="32"/>
                      <a:pt x="74" y="32"/>
                      <a:pt x="74" y="32"/>
                    </a:cubicBezTo>
                    <a:cubicBezTo>
                      <a:pt x="74" y="32"/>
                      <a:pt x="73" y="33"/>
                      <a:pt x="72" y="33"/>
                    </a:cubicBezTo>
                    <a:cubicBezTo>
                      <a:pt x="71" y="33"/>
                      <a:pt x="69" y="32"/>
                      <a:pt x="67" y="31"/>
                    </a:cubicBezTo>
                    <a:cubicBezTo>
                      <a:pt x="67" y="30"/>
                      <a:pt x="66" y="29"/>
                      <a:pt x="66" y="28"/>
                    </a:cubicBezTo>
                    <a:cubicBezTo>
                      <a:pt x="65" y="27"/>
                      <a:pt x="65" y="27"/>
                      <a:pt x="65" y="27"/>
                    </a:cubicBezTo>
                    <a:cubicBezTo>
                      <a:pt x="26" y="5"/>
                      <a:pt x="26" y="5"/>
                      <a:pt x="26" y="5"/>
                    </a:cubicBezTo>
                    <a:cubicBezTo>
                      <a:pt x="14" y="12"/>
                      <a:pt x="14" y="12"/>
                      <a:pt x="14" y="12"/>
                    </a:cubicBezTo>
                    <a:cubicBezTo>
                      <a:pt x="97" y="58"/>
                      <a:pt x="97" y="58"/>
                      <a:pt x="97" y="58"/>
                    </a:cubicBezTo>
                    <a:cubicBezTo>
                      <a:pt x="179" y="10"/>
                      <a:pt x="179" y="10"/>
                      <a:pt x="179" y="10"/>
                    </a:cubicBezTo>
                    <a:cubicBezTo>
                      <a:pt x="179" y="10"/>
                      <a:pt x="179" y="10"/>
                      <a:pt x="178" y="10"/>
                    </a:cubicBezTo>
                    <a:cubicBezTo>
                      <a:pt x="172" y="6"/>
                      <a:pt x="167" y="3"/>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255" name="Freeform 46"/>
              <p:cNvSpPr>
                <a:spLocks noEditPoints="1"/>
              </p:cNvSpPr>
              <p:nvPr/>
            </p:nvSpPr>
            <p:spPr bwMode="auto">
              <a:xfrm>
                <a:off x="2560" y="645"/>
                <a:ext cx="845" cy="631"/>
              </a:xfrm>
              <a:custGeom>
                <a:avLst/>
                <a:gdLst>
                  <a:gd name="T0" fmla="*/ 179 w 181"/>
                  <a:gd name="T1" fmla="*/ 46 h 135"/>
                  <a:gd name="T2" fmla="*/ 101 w 181"/>
                  <a:gd name="T3" fmla="*/ 0 h 135"/>
                  <a:gd name="T4" fmla="*/ 95 w 181"/>
                  <a:gd name="T5" fmla="*/ 0 h 135"/>
                  <a:gd name="T6" fmla="*/ 97 w 181"/>
                  <a:gd name="T7" fmla="*/ 94 h 135"/>
                  <a:gd name="T8" fmla="*/ 22 w 181"/>
                  <a:gd name="T9" fmla="*/ 86 h 135"/>
                  <a:gd name="T10" fmla="*/ 67 w 181"/>
                  <a:gd name="T11" fmla="*/ 119 h 135"/>
                  <a:gd name="T12" fmla="*/ 21 w 181"/>
                  <a:gd name="T13" fmla="*/ 87 h 135"/>
                  <a:gd name="T14" fmla="*/ 100 w 181"/>
                  <a:gd name="T15" fmla="*/ 101 h 135"/>
                  <a:gd name="T16" fmla="*/ 98 w 181"/>
                  <a:gd name="T17" fmla="*/ 134 h 135"/>
                  <a:gd name="T18" fmla="*/ 94 w 181"/>
                  <a:gd name="T19" fmla="*/ 134 h 135"/>
                  <a:gd name="T20" fmla="*/ 81 w 181"/>
                  <a:gd name="T21" fmla="*/ 121 h 135"/>
                  <a:gd name="T22" fmla="*/ 94 w 181"/>
                  <a:gd name="T23" fmla="*/ 127 h 135"/>
                  <a:gd name="T24" fmla="*/ 6 w 181"/>
                  <a:gd name="T25" fmla="*/ 54 h 135"/>
                  <a:gd name="T26" fmla="*/ 6 w 181"/>
                  <a:gd name="T27" fmla="*/ 77 h 135"/>
                  <a:gd name="T28" fmla="*/ 7 w 181"/>
                  <a:gd name="T29" fmla="*/ 85 h 135"/>
                  <a:gd name="T30" fmla="*/ 0 w 181"/>
                  <a:gd name="T31" fmla="*/ 80 h 135"/>
                  <a:gd name="T32" fmla="*/ 0 w 181"/>
                  <a:gd name="T33" fmla="*/ 51 h 135"/>
                  <a:gd name="T34" fmla="*/ 6 w 181"/>
                  <a:gd name="T35" fmla="*/ 47 h 135"/>
                  <a:gd name="T36" fmla="*/ 11 w 181"/>
                  <a:gd name="T37" fmla="*/ 50 h 135"/>
                  <a:gd name="T38" fmla="*/ 100 w 181"/>
                  <a:gd name="T39" fmla="*/ 101 h 135"/>
                  <a:gd name="T40" fmla="*/ 181 w 181"/>
                  <a:gd name="T41" fmla="*/ 51 h 135"/>
                  <a:gd name="T42" fmla="*/ 178 w 181"/>
                  <a:gd name="T43" fmla="*/ 80 h 135"/>
                  <a:gd name="T44" fmla="*/ 104 w 181"/>
                  <a:gd name="T45" fmla="*/ 101 h 135"/>
                  <a:gd name="T46" fmla="*/ 181 w 181"/>
                  <a:gd name="T47" fmla="*/ 49 h 135"/>
                  <a:gd name="T48" fmla="*/ 59 w 181"/>
                  <a:gd name="T49" fmla="*/ 100 h 135"/>
                  <a:gd name="T50" fmla="*/ 36 w 181"/>
                  <a:gd name="T51" fmla="*/ 87 h 135"/>
                  <a:gd name="T52" fmla="*/ 34 w 181"/>
                  <a:gd name="T53" fmla="*/ 81 h 135"/>
                  <a:gd name="T54" fmla="*/ 59 w 181"/>
                  <a:gd name="T55" fmla="*/ 93 h 135"/>
                  <a:gd name="T56" fmla="*/ 61 w 181"/>
                  <a:gd name="T57" fmla="*/ 98 h 135"/>
                  <a:gd name="T58" fmla="*/ 80 w 181"/>
                  <a:gd name="T59" fmla="*/ 117 h 135"/>
                  <a:gd name="T60" fmla="*/ 73 w 181"/>
                  <a:gd name="T61" fmla="*/ 123 h 135"/>
                  <a:gd name="T62" fmla="*/ 70 w 181"/>
                  <a:gd name="T63" fmla="*/ 121 h 135"/>
                  <a:gd name="T64" fmla="*/ 71 w 181"/>
                  <a:gd name="T65" fmla="*/ 103 h 135"/>
                  <a:gd name="T66" fmla="*/ 80 w 181"/>
                  <a:gd name="T67" fmla="*/ 100 h 135"/>
                  <a:gd name="T68" fmla="*/ 80 w 181"/>
                  <a:gd name="T69" fmla="*/ 103 h 135"/>
                  <a:gd name="T70" fmla="*/ 74 w 181"/>
                  <a:gd name="T71" fmla="*/ 118 h 135"/>
                  <a:gd name="T72" fmla="*/ 80 w 181"/>
                  <a:gd name="T73" fmla="*/ 117 h 135"/>
                  <a:gd name="T74" fmla="*/ 20 w 181"/>
                  <a:gd name="T75" fmla="*/ 85 h 135"/>
                  <a:gd name="T76" fmla="*/ 10 w 181"/>
                  <a:gd name="T77" fmla="*/ 89 h 135"/>
                  <a:gd name="T78" fmla="*/ 9 w 181"/>
                  <a:gd name="T79" fmla="*/ 71 h 135"/>
                  <a:gd name="T80" fmla="*/ 17 w 181"/>
                  <a:gd name="T81" fmla="*/ 65 h 135"/>
                  <a:gd name="T82" fmla="*/ 20 w 181"/>
                  <a:gd name="T83" fmla="*/ 66 h 135"/>
                  <a:gd name="T84" fmla="*/ 14 w 181"/>
                  <a:gd name="T85" fmla="*/ 72 h 135"/>
                  <a:gd name="T86" fmla="*/ 17 w 181"/>
                  <a:gd name="T87" fmla="*/ 8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4"/>
                    </a:moveTo>
                    <a:cubicBezTo>
                      <a:pt x="179" y="46"/>
                      <a:pt x="179" y="46"/>
                      <a:pt x="179" y="46"/>
                    </a:cubicBezTo>
                    <a:cubicBezTo>
                      <a:pt x="179" y="46"/>
                      <a:pt x="179" y="46"/>
                      <a:pt x="178" y="46"/>
                    </a:cubicBezTo>
                    <a:cubicBezTo>
                      <a:pt x="101" y="0"/>
                      <a:pt x="101" y="0"/>
                      <a:pt x="101" y="0"/>
                    </a:cubicBezTo>
                    <a:cubicBezTo>
                      <a:pt x="100" y="0"/>
                      <a:pt x="99" y="0"/>
                      <a:pt x="98" y="0"/>
                    </a:cubicBezTo>
                    <a:cubicBezTo>
                      <a:pt x="97" y="0"/>
                      <a:pt x="96" y="0"/>
                      <a:pt x="95" y="0"/>
                    </a:cubicBezTo>
                    <a:cubicBezTo>
                      <a:pt x="14" y="48"/>
                      <a:pt x="14" y="48"/>
                      <a:pt x="14" y="48"/>
                    </a:cubicBezTo>
                    <a:cubicBezTo>
                      <a:pt x="97" y="94"/>
                      <a:pt x="97" y="94"/>
                      <a:pt x="97" y="94"/>
                    </a:cubicBezTo>
                    <a:cubicBezTo>
                      <a:pt x="97" y="94"/>
                      <a:pt x="97" y="94"/>
                      <a:pt x="97" y="94"/>
                    </a:cubicBezTo>
                    <a:close/>
                    <a:moveTo>
                      <a:pt x="22" y="86"/>
                    </a:moveTo>
                    <a:cubicBezTo>
                      <a:pt x="67" y="112"/>
                      <a:pt x="67" y="112"/>
                      <a:pt x="67" y="112"/>
                    </a:cubicBezTo>
                    <a:cubicBezTo>
                      <a:pt x="67" y="119"/>
                      <a:pt x="67" y="119"/>
                      <a:pt x="67" y="119"/>
                    </a:cubicBezTo>
                    <a:cubicBezTo>
                      <a:pt x="17" y="90"/>
                      <a:pt x="17" y="90"/>
                      <a:pt x="17" y="90"/>
                    </a:cubicBezTo>
                    <a:cubicBezTo>
                      <a:pt x="21" y="87"/>
                      <a:pt x="21" y="87"/>
                      <a:pt x="21" y="87"/>
                    </a:cubicBezTo>
                    <a:cubicBezTo>
                      <a:pt x="21" y="87"/>
                      <a:pt x="22" y="87"/>
                      <a:pt x="22" y="86"/>
                    </a:cubicBezTo>
                    <a:close/>
                    <a:moveTo>
                      <a:pt x="100" y="101"/>
                    </a:moveTo>
                    <a:cubicBezTo>
                      <a:pt x="100" y="131"/>
                      <a:pt x="100" y="131"/>
                      <a:pt x="100" y="131"/>
                    </a:cubicBezTo>
                    <a:cubicBezTo>
                      <a:pt x="100" y="133"/>
                      <a:pt x="99" y="134"/>
                      <a:pt x="98" y="134"/>
                    </a:cubicBezTo>
                    <a:cubicBezTo>
                      <a:pt x="98" y="135"/>
                      <a:pt x="97" y="135"/>
                      <a:pt x="96" y="135"/>
                    </a:cubicBezTo>
                    <a:cubicBezTo>
                      <a:pt x="96" y="135"/>
                      <a:pt x="95" y="135"/>
                      <a:pt x="94" y="134"/>
                    </a:cubicBezTo>
                    <a:cubicBezTo>
                      <a:pt x="76" y="124"/>
                      <a:pt x="76" y="124"/>
                      <a:pt x="76" y="124"/>
                    </a:cubicBezTo>
                    <a:cubicBezTo>
                      <a:pt x="81" y="121"/>
                      <a:pt x="81" y="121"/>
                      <a:pt x="81" y="121"/>
                    </a:cubicBezTo>
                    <a:cubicBezTo>
                      <a:pt x="82" y="121"/>
                      <a:pt x="82" y="121"/>
                      <a:pt x="82" y="120"/>
                    </a:cubicBezTo>
                    <a:cubicBezTo>
                      <a:pt x="94" y="127"/>
                      <a:pt x="94" y="127"/>
                      <a:pt x="94" y="127"/>
                    </a:cubicBezTo>
                    <a:cubicBezTo>
                      <a:pt x="94" y="105"/>
                      <a:pt x="94" y="105"/>
                      <a:pt x="94" y="105"/>
                    </a:cubicBezTo>
                    <a:cubicBezTo>
                      <a:pt x="6" y="54"/>
                      <a:pt x="6" y="54"/>
                      <a:pt x="6" y="54"/>
                    </a:cubicBezTo>
                    <a:cubicBezTo>
                      <a:pt x="6" y="77"/>
                      <a:pt x="6" y="77"/>
                      <a:pt x="6" y="77"/>
                    </a:cubicBezTo>
                    <a:cubicBezTo>
                      <a:pt x="6" y="77"/>
                      <a:pt x="6" y="77"/>
                      <a:pt x="6" y="77"/>
                    </a:cubicBezTo>
                    <a:cubicBezTo>
                      <a:pt x="7" y="78"/>
                      <a:pt x="7" y="78"/>
                      <a:pt x="7" y="78"/>
                    </a:cubicBezTo>
                    <a:cubicBezTo>
                      <a:pt x="7" y="85"/>
                      <a:pt x="7" y="85"/>
                      <a:pt x="7" y="85"/>
                    </a:cubicBezTo>
                    <a:cubicBezTo>
                      <a:pt x="3" y="82"/>
                      <a:pt x="3" y="82"/>
                      <a:pt x="3" y="82"/>
                    </a:cubicBezTo>
                    <a:cubicBezTo>
                      <a:pt x="0" y="80"/>
                      <a:pt x="0" y="80"/>
                      <a:pt x="0" y="80"/>
                    </a:cubicBezTo>
                    <a:cubicBezTo>
                      <a:pt x="0" y="78"/>
                      <a:pt x="0" y="78"/>
                      <a:pt x="0" y="78"/>
                    </a:cubicBezTo>
                    <a:cubicBezTo>
                      <a:pt x="0" y="51"/>
                      <a:pt x="0" y="51"/>
                      <a:pt x="0" y="51"/>
                    </a:cubicBezTo>
                    <a:cubicBezTo>
                      <a:pt x="0" y="49"/>
                      <a:pt x="0" y="48"/>
                      <a:pt x="2" y="47"/>
                    </a:cubicBezTo>
                    <a:cubicBezTo>
                      <a:pt x="3" y="46"/>
                      <a:pt x="4" y="46"/>
                      <a:pt x="6" y="47"/>
                    </a:cubicBezTo>
                    <a:cubicBezTo>
                      <a:pt x="11" y="50"/>
                      <a:pt x="11" y="50"/>
                      <a:pt x="11" y="50"/>
                    </a:cubicBezTo>
                    <a:cubicBezTo>
                      <a:pt x="11" y="50"/>
                      <a:pt x="11" y="50"/>
                      <a:pt x="11" y="50"/>
                    </a:cubicBezTo>
                    <a:cubicBezTo>
                      <a:pt x="99" y="100"/>
                      <a:pt x="99" y="100"/>
                      <a:pt x="99" y="100"/>
                    </a:cubicBezTo>
                    <a:cubicBezTo>
                      <a:pt x="100" y="100"/>
                      <a:pt x="100" y="101"/>
                      <a:pt x="100" y="101"/>
                    </a:cubicBezTo>
                    <a:close/>
                    <a:moveTo>
                      <a:pt x="181" y="49"/>
                    </a:moveTo>
                    <a:cubicBezTo>
                      <a:pt x="181" y="50"/>
                      <a:pt x="181" y="50"/>
                      <a:pt x="181" y="51"/>
                    </a:cubicBezTo>
                    <a:cubicBezTo>
                      <a:pt x="181" y="76"/>
                      <a:pt x="181" y="76"/>
                      <a:pt x="181" y="76"/>
                    </a:cubicBezTo>
                    <a:cubicBezTo>
                      <a:pt x="181" y="77"/>
                      <a:pt x="180" y="79"/>
                      <a:pt x="178" y="80"/>
                    </a:cubicBezTo>
                    <a:cubicBezTo>
                      <a:pt x="104" y="123"/>
                      <a:pt x="104" y="123"/>
                      <a:pt x="104" y="123"/>
                    </a:cubicBezTo>
                    <a:cubicBezTo>
                      <a:pt x="104" y="101"/>
                      <a:pt x="104" y="101"/>
                      <a:pt x="104" y="101"/>
                    </a:cubicBezTo>
                    <a:cubicBezTo>
                      <a:pt x="104" y="99"/>
                      <a:pt x="103" y="97"/>
                      <a:pt x="101" y="96"/>
                    </a:cubicBezTo>
                    <a:cubicBezTo>
                      <a:pt x="181" y="49"/>
                      <a:pt x="181" y="49"/>
                      <a:pt x="181" y="49"/>
                    </a:cubicBezTo>
                    <a:cubicBezTo>
                      <a:pt x="181" y="49"/>
                      <a:pt x="181" y="49"/>
                      <a:pt x="181" y="49"/>
                    </a:cubicBezTo>
                    <a:close/>
                    <a:moveTo>
                      <a:pt x="59" y="100"/>
                    </a:moveTo>
                    <a:cubicBezTo>
                      <a:pt x="59" y="100"/>
                      <a:pt x="59" y="100"/>
                      <a:pt x="58" y="100"/>
                    </a:cubicBezTo>
                    <a:cubicBezTo>
                      <a:pt x="36" y="87"/>
                      <a:pt x="36" y="87"/>
                      <a:pt x="36" y="87"/>
                    </a:cubicBezTo>
                    <a:cubicBezTo>
                      <a:pt x="35" y="86"/>
                      <a:pt x="34" y="85"/>
                      <a:pt x="34" y="84"/>
                    </a:cubicBezTo>
                    <a:cubicBezTo>
                      <a:pt x="34" y="81"/>
                      <a:pt x="34" y="81"/>
                      <a:pt x="34" y="81"/>
                    </a:cubicBezTo>
                    <a:cubicBezTo>
                      <a:pt x="34" y="80"/>
                      <a:pt x="35" y="79"/>
                      <a:pt x="36" y="80"/>
                    </a:cubicBezTo>
                    <a:cubicBezTo>
                      <a:pt x="59" y="93"/>
                      <a:pt x="59" y="93"/>
                      <a:pt x="59" y="93"/>
                    </a:cubicBezTo>
                    <a:cubicBezTo>
                      <a:pt x="60" y="93"/>
                      <a:pt x="61" y="95"/>
                      <a:pt x="61" y="96"/>
                    </a:cubicBezTo>
                    <a:cubicBezTo>
                      <a:pt x="61" y="98"/>
                      <a:pt x="61" y="98"/>
                      <a:pt x="61" y="98"/>
                    </a:cubicBezTo>
                    <a:cubicBezTo>
                      <a:pt x="61" y="99"/>
                      <a:pt x="60" y="100"/>
                      <a:pt x="59" y="100"/>
                    </a:cubicBezTo>
                    <a:close/>
                    <a:moveTo>
                      <a:pt x="80" y="117"/>
                    </a:moveTo>
                    <a:cubicBezTo>
                      <a:pt x="81" y="118"/>
                      <a:pt x="81" y="119"/>
                      <a:pt x="80" y="119"/>
                    </a:cubicBezTo>
                    <a:cubicBezTo>
                      <a:pt x="73" y="123"/>
                      <a:pt x="73" y="123"/>
                      <a:pt x="73" y="123"/>
                    </a:cubicBezTo>
                    <a:cubicBezTo>
                      <a:pt x="72" y="124"/>
                      <a:pt x="71" y="123"/>
                      <a:pt x="70" y="123"/>
                    </a:cubicBezTo>
                    <a:cubicBezTo>
                      <a:pt x="70" y="122"/>
                      <a:pt x="70" y="121"/>
                      <a:pt x="70" y="121"/>
                    </a:cubicBezTo>
                    <a:cubicBezTo>
                      <a:pt x="70" y="105"/>
                      <a:pt x="70" y="105"/>
                      <a:pt x="70" y="105"/>
                    </a:cubicBezTo>
                    <a:cubicBezTo>
                      <a:pt x="70" y="105"/>
                      <a:pt x="70" y="104"/>
                      <a:pt x="71" y="103"/>
                    </a:cubicBezTo>
                    <a:cubicBezTo>
                      <a:pt x="77" y="99"/>
                      <a:pt x="77" y="99"/>
                      <a:pt x="77" y="99"/>
                    </a:cubicBezTo>
                    <a:cubicBezTo>
                      <a:pt x="78" y="99"/>
                      <a:pt x="80" y="99"/>
                      <a:pt x="80" y="100"/>
                    </a:cubicBezTo>
                    <a:cubicBezTo>
                      <a:pt x="80" y="100"/>
                      <a:pt x="80" y="100"/>
                      <a:pt x="80" y="100"/>
                    </a:cubicBezTo>
                    <a:cubicBezTo>
                      <a:pt x="81" y="101"/>
                      <a:pt x="81" y="102"/>
                      <a:pt x="80" y="103"/>
                    </a:cubicBezTo>
                    <a:cubicBezTo>
                      <a:pt x="74" y="106"/>
                      <a:pt x="74" y="106"/>
                      <a:pt x="74" y="106"/>
                    </a:cubicBezTo>
                    <a:cubicBezTo>
                      <a:pt x="74" y="118"/>
                      <a:pt x="74" y="118"/>
                      <a:pt x="74" y="118"/>
                    </a:cubicBezTo>
                    <a:cubicBezTo>
                      <a:pt x="77" y="116"/>
                      <a:pt x="77" y="116"/>
                      <a:pt x="77" y="116"/>
                    </a:cubicBezTo>
                    <a:cubicBezTo>
                      <a:pt x="78" y="116"/>
                      <a:pt x="80" y="116"/>
                      <a:pt x="80" y="117"/>
                    </a:cubicBezTo>
                    <a:close/>
                    <a:moveTo>
                      <a:pt x="20" y="83"/>
                    </a:moveTo>
                    <a:cubicBezTo>
                      <a:pt x="21" y="84"/>
                      <a:pt x="21" y="85"/>
                      <a:pt x="20" y="85"/>
                    </a:cubicBezTo>
                    <a:cubicBezTo>
                      <a:pt x="13" y="89"/>
                      <a:pt x="13" y="89"/>
                      <a:pt x="13" y="89"/>
                    </a:cubicBezTo>
                    <a:cubicBezTo>
                      <a:pt x="12" y="90"/>
                      <a:pt x="11" y="89"/>
                      <a:pt x="10" y="89"/>
                    </a:cubicBezTo>
                    <a:cubicBezTo>
                      <a:pt x="10" y="88"/>
                      <a:pt x="9" y="87"/>
                      <a:pt x="9" y="87"/>
                    </a:cubicBezTo>
                    <a:cubicBezTo>
                      <a:pt x="9" y="71"/>
                      <a:pt x="9" y="71"/>
                      <a:pt x="9" y="71"/>
                    </a:cubicBezTo>
                    <a:cubicBezTo>
                      <a:pt x="9" y="71"/>
                      <a:pt x="10" y="70"/>
                      <a:pt x="10" y="69"/>
                    </a:cubicBezTo>
                    <a:cubicBezTo>
                      <a:pt x="17" y="65"/>
                      <a:pt x="17" y="65"/>
                      <a:pt x="17" y="65"/>
                    </a:cubicBezTo>
                    <a:cubicBezTo>
                      <a:pt x="18" y="65"/>
                      <a:pt x="20" y="65"/>
                      <a:pt x="20" y="66"/>
                    </a:cubicBezTo>
                    <a:cubicBezTo>
                      <a:pt x="20" y="66"/>
                      <a:pt x="20" y="66"/>
                      <a:pt x="20" y="66"/>
                    </a:cubicBezTo>
                    <a:cubicBezTo>
                      <a:pt x="21" y="67"/>
                      <a:pt x="21" y="68"/>
                      <a:pt x="20" y="69"/>
                    </a:cubicBezTo>
                    <a:cubicBezTo>
                      <a:pt x="14" y="72"/>
                      <a:pt x="14" y="72"/>
                      <a:pt x="14" y="72"/>
                    </a:cubicBezTo>
                    <a:cubicBezTo>
                      <a:pt x="14" y="84"/>
                      <a:pt x="14" y="84"/>
                      <a:pt x="14" y="84"/>
                    </a:cubicBezTo>
                    <a:cubicBezTo>
                      <a:pt x="17" y="82"/>
                      <a:pt x="17" y="82"/>
                      <a:pt x="17" y="82"/>
                    </a:cubicBezTo>
                    <a:cubicBezTo>
                      <a:pt x="18" y="82"/>
                      <a:pt x="20" y="82"/>
                      <a:pt x="20"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grpSp>
        <p:sp>
          <p:nvSpPr>
            <p:cNvPr id="149" name="Freeform 15"/>
            <p:cNvSpPr>
              <a:spLocks noEditPoints="1"/>
            </p:cNvSpPr>
            <p:nvPr/>
          </p:nvSpPr>
          <p:spPr bwMode="auto">
            <a:xfrm>
              <a:off x="1609709" y="4578816"/>
              <a:ext cx="998620" cy="344682"/>
            </a:xfrm>
            <a:custGeom>
              <a:avLst/>
              <a:gdLst>
                <a:gd name="T0" fmla="*/ 155 w 200"/>
                <a:gd name="T1" fmla="*/ 66 h 69"/>
                <a:gd name="T2" fmla="*/ 152 w 200"/>
                <a:gd name="T3" fmla="*/ 67 h 69"/>
                <a:gd name="T4" fmla="*/ 133 w 200"/>
                <a:gd name="T5" fmla="*/ 53 h 69"/>
                <a:gd name="T6" fmla="*/ 152 w 200"/>
                <a:gd name="T7" fmla="*/ 64 h 69"/>
                <a:gd name="T8" fmla="*/ 143 w 200"/>
                <a:gd name="T9" fmla="*/ 47 h 69"/>
                <a:gd name="T10" fmla="*/ 146 w 200"/>
                <a:gd name="T11" fmla="*/ 22 h 69"/>
                <a:gd name="T12" fmla="*/ 148 w 200"/>
                <a:gd name="T13" fmla="*/ 26 h 69"/>
                <a:gd name="T14" fmla="*/ 148 w 200"/>
                <a:gd name="T15" fmla="*/ 41 h 69"/>
                <a:gd name="T16" fmla="*/ 145 w 200"/>
                <a:gd name="T17" fmla="*/ 46 h 69"/>
                <a:gd name="T18" fmla="*/ 198 w 200"/>
                <a:gd name="T19" fmla="*/ 24 h 69"/>
                <a:gd name="T20" fmla="*/ 154 w 200"/>
                <a:gd name="T21" fmla="*/ 1 h 69"/>
                <a:gd name="T22" fmla="*/ 200 w 200"/>
                <a:gd name="T23" fmla="*/ 27 h 69"/>
                <a:gd name="T24" fmla="*/ 157 w 200"/>
                <a:gd name="T25" fmla="*/ 67 h 69"/>
                <a:gd name="T26" fmla="*/ 200 w 200"/>
                <a:gd name="T27" fmla="*/ 27 h 69"/>
                <a:gd name="T28" fmla="*/ 149 w 200"/>
                <a:gd name="T29" fmla="*/ 57 h 69"/>
                <a:gd name="T30" fmla="*/ 150 w 200"/>
                <a:gd name="T31" fmla="*/ 58 h 69"/>
                <a:gd name="T32" fmla="*/ 93 w 200"/>
                <a:gd name="T33" fmla="*/ 23 h 69"/>
                <a:gd name="T34" fmla="*/ 95 w 200"/>
                <a:gd name="T35" fmla="*/ 27 h 69"/>
                <a:gd name="T36" fmla="*/ 95 w 200"/>
                <a:gd name="T37" fmla="*/ 41 h 69"/>
                <a:gd name="T38" fmla="*/ 100 w 200"/>
                <a:gd name="T39" fmla="*/ 51 h 69"/>
                <a:gd name="T40" fmla="*/ 104 w 200"/>
                <a:gd name="T41" fmla="*/ 1 h 69"/>
                <a:gd name="T42" fmla="*/ 78 w 200"/>
                <a:gd name="T43" fmla="*/ 14 h 69"/>
                <a:gd name="T44" fmla="*/ 86 w 200"/>
                <a:gd name="T45" fmla="*/ 49 h 69"/>
                <a:gd name="T46" fmla="*/ 93 w 200"/>
                <a:gd name="T47" fmla="*/ 61 h 69"/>
                <a:gd name="T48" fmla="*/ 77 w 200"/>
                <a:gd name="T49" fmla="*/ 55 h 69"/>
                <a:gd name="T50" fmla="*/ 100 w 200"/>
                <a:gd name="T51" fmla="*/ 68 h 69"/>
                <a:gd name="T52" fmla="*/ 102 w 200"/>
                <a:gd name="T53" fmla="*/ 55 h 69"/>
                <a:gd name="T54" fmla="*/ 97 w 200"/>
                <a:gd name="T55" fmla="*/ 58 h 69"/>
                <a:gd name="T56" fmla="*/ 95 w 200"/>
                <a:gd name="T57" fmla="*/ 59 h 69"/>
                <a:gd name="T58" fmla="*/ 102 w 200"/>
                <a:gd name="T59" fmla="*/ 52 h 69"/>
                <a:gd name="T60" fmla="*/ 145 w 200"/>
                <a:gd name="T61" fmla="*/ 44 h 69"/>
                <a:gd name="T62" fmla="*/ 146 w 200"/>
                <a:gd name="T63" fmla="*/ 27 h 69"/>
                <a:gd name="T64" fmla="*/ 3 w 200"/>
                <a:gd name="T65" fmla="*/ 27 h 69"/>
                <a:gd name="T66" fmla="*/ 51 w 200"/>
                <a:gd name="T67" fmla="*/ 1 h 69"/>
                <a:gd name="T68" fmla="*/ 47 w 200"/>
                <a:gd name="T69" fmla="*/ 51 h 69"/>
                <a:gd name="T70" fmla="*/ 48 w 200"/>
                <a:gd name="T71" fmla="*/ 68 h 69"/>
                <a:gd name="T72" fmla="*/ 37 w 200"/>
                <a:gd name="T73" fmla="*/ 63 h 69"/>
                <a:gd name="T74" fmla="*/ 8 w 200"/>
                <a:gd name="T75" fmla="*/ 46 h 69"/>
                <a:gd name="T76" fmla="*/ 0 w 200"/>
                <a:gd name="T77" fmla="*/ 41 h 69"/>
                <a:gd name="T78" fmla="*/ 3 w 200"/>
                <a:gd name="T79" fmla="*/ 29 h 69"/>
                <a:gd name="T80" fmla="*/ 48 w 200"/>
                <a:gd name="T81" fmla="*/ 54 h 69"/>
                <a:gd name="T82" fmla="*/ 3 w 200"/>
                <a:gd name="T83" fmla="*/ 32 h 69"/>
                <a:gd name="T84" fmla="*/ 11 w 200"/>
                <a:gd name="T85" fmla="*/ 45 h 69"/>
                <a:gd name="T86" fmla="*/ 40 w 200"/>
                <a:gd name="T87" fmla="*/ 61 h 69"/>
                <a:gd name="T88" fmla="*/ 93 w 200"/>
                <a:gd name="T89" fmla="*/ 27 h 69"/>
                <a:gd name="T90" fmla="*/ 51 w 200"/>
                <a:gd name="T91" fmla="*/ 55 h 69"/>
                <a:gd name="T92" fmla="*/ 93 w 200"/>
                <a:gd name="T93" fmla="*/ 41 h 69"/>
                <a:gd name="T94" fmla="*/ 42 w 200"/>
                <a:gd name="T95" fmla="*/ 57 h 69"/>
                <a:gd name="T96" fmla="*/ 43 w 200"/>
                <a:gd name="T97"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69">
                  <a:moveTo>
                    <a:pt x="155" y="54"/>
                  </a:moveTo>
                  <a:cubicBezTo>
                    <a:pt x="155" y="54"/>
                    <a:pt x="155" y="54"/>
                    <a:pt x="155" y="55"/>
                  </a:cubicBezTo>
                  <a:cubicBezTo>
                    <a:pt x="155" y="63"/>
                    <a:pt x="155" y="66"/>
                    <a:pt x="155" y="66"/>
                  </a:cubicBezTo>
                  <a:cubicBezTo>
                    <a:pt x="155" y="67"/>
                    <a:pt x="155" y="67"/>
                    <a:pt x="154" y="68"/>
                  </a:cubicBezTo>
                  <a:cubicBezTo>
                    <a:pt x="154" y="68"/>
                    <a:pt x="154" y="68"/>
                    <a:pt x="153" y="68"/>
                  </a:cubicBezTo>
                  <a:cubicBezTo>
                    <a:pt x="153" y="68"/>
                    <a:pt x="153" y="68"/>
                    <a:pt x="152" y="67"/>
                  </a:cubicBezTo>
                  <a:cubicBezTo>
                    <a:pt x="144" y="63"/>
                    <a:pt x="144" y="63"/>
                    <a:pt x="144" y="63"/>
                  </a:cubicBezTo>
                  <a:cubicBezTo>
                    <a:pt x="138" y="59"/>
                    <a:pt x="134" y="57"/>
                    <a:pt x="130" y="55"/>
                  </a:cubicBezTo>
                  <a:cubicBezTo>
                    <a:pt x="133" y="53"/>
                    <a:pt x="133" y="53"/>
                    <a:pt x="133" y="53"/>
                  </a:cubicBezTo>
                  <a:cubicBezTo>
                    <a:pt x="140" y="57"/>
                    <a:pt x="144" y="59"/>
                    <a:pt x="147" y="61"/>
                  </a:cubicBezTo>
                  <a:cubicBezTo>
                    <a:pt x="147" y="61"/>
                    <a:pt x="147" y="61"/>
                    <a:pt x="147" y="61"/>
                  </a:cubicBezTo>
                  <a:cubicBezTo>
                    <a:pt x="152" y="64"/>
                    <a:pt x="152" y="64"/>
                    <a:pt x="152" y="64"/>
                  </a:cubicBezTo>
                  <a:cubicBezTo>
                    <a:pt x="152" y="59"/>
                    <a:pt x="152" y="57"/>
                    <a:pt x="152" y="56"/>
                  </a:cubicBezTo>
                  <a:cubicBezTo>
                    <a:pt x="148" y="53"/>
                    <a:pt x="143" y="51"/>
                    <a:pt x="140" y="49"/>
                  </a:cubicBezTo>
                  <a:cubicBezTo>
                    <a:pt x="143" y="47"/>
                    <a:pt x="143" y="47"/>
                    <a:pt x="143" y="47"/>
                  </a:cubicBezTo>
                  <a:cubicBezTo>
                    <a:pt x="155" y="54"/>
                    <a:pt x="155" y="54"/>
                    <a:pt x="155" y="54"/>
                  </a:cubicBezTo>
                  <a:close/>
                  <a:moveTo>
                    <a:pt x="146" y="22"/>
                  </a:moveTo>
                  <a:cubicBezTo>
                    <a:pt x="146" y="22"/>
                    <a:pt x="146" y="22"/>
                    <a:pt x="146" y="22"/>
                  </a:cubicBezTo>
                  <a:cubicBezTo>
                    <a:pt x="146" y="23"/>
                    <a:pt x="146" y="23"/>
                    <a:pt x="147" y="23"/>
                  </a:cubicBezTo>
                  <a:cubicBezTo>
                    <a:pt x="147" y="23"/>
                    <a:pt x="147" y="24"/>
                    <a:pt x="147" y="25"/>
                  </a:cubicBezTo>
                  <a:cubicBezTo>
                    <a:pt x="148" y="25"/>
                    <a:pt x="148" y="25"/>
                    <a:pt x="148" y="26"/>
                  </a:cubicBezTo>
                  <a:cubicBezTo>
                    <a:pt x="148" y="26"/>
                    <a:pt x="148" y="27"/>
                    <a:pt x="148" y="27"/>
                  </a:cubicBezTo>
                  <a:cubicBezTo>
                    <a:pt x="148" y="39"/>
                    <a:pt x="148" y="39"/>
                    <a:pt x="148" y="39"/>
                  </a:cubicBezTo>
                  <a:cubicBezTo>
                    <a:pt x="148" y="41"/>
                    <a:pt x="148" y="41"/>
                    <a:pt x="148" y="41"/>
                  </a:cubicBezTo>
                  <a:cubicBezTo>
                    <a:pt x="148" y="41"/>
                    <a:pt x="148" y="41"/>
                    <a:pt x="148" y="41"/>
                  </a:cubicBezTo>
                  <a:cubicBezTo>
                    <a:pt x="148" y="43"/>
                    <a:pt x="147" y="45"/>
                    <a:pt x="146" y="46"/>
                  </a:cubicBezTo>
                  <a:cubicBezTo>
                    <a:pt x="145" y="46"/>
                    <a:pt x="145" y="46"/>
                    <a:pt x="145" y="46"/>
                  </a:cubicBezTo>
                  <a:cubicBezTo>
                    <a:pt x="154" y="51"/>
                    <a:pt x="154" y="51"/>
                    <a:pt x="154" y="51"/>
                  </a:cubicBezTo>
                  <a:cubicBezTo>
                    <a:pt x="199" y="25"/>
                    <a:pt x="199" y="25"/>
                    <a:pt x="199" y="25"/>
                  </a:cubicBezTo>
                  <a:cubicBezTo>
                    <a:pt x="198" y="25"/>
                    <a:pt x="198" y="25"/>
                    <a:pt x="198" y="24"/>
                  </a:cubicBezTo>
                  <a:cubicBezTo>
                    <a:pt x="160" y="2"/>
                    <a:pt x="157" y="1"/>
                    <a:pt x="157" y="1"/>
                  </a:cubicBezTo>
                  <a:cubicBezTo>
                    <a:pt x="157" y="0"/>
                    <a:pt x="156" y="0"/>
                    <a:pt x="156" y="0"/>
                  </a:cubicBezTo>
                  <a:cubicBezTo>
                    <a:pt x="155" y="0"/>
                    <a:pt x="155" y="0"/>
                    <a:pt x="154" y="1"/>
                  </a:cubicBezTo>
                  <a:cubicBezTo>
                    <a:pt x="145" y="6"/>
                    <a:pt x="137" y="11"/>
                    <a:pt x="131" y="14"/>
                  </a:cubicBezTo>
                  <a:cubicBezTo>
                    <a:pt x="135" y="16"/>
                    <a:pt x="140" y="19"/>
                    <a:pt x="146" y="22"/>
                  </a:cubicBezTo>
                  <a:close/>
                  <a:moveTo>
                    <a:pt x="200" y="27"/>
                  </a:moveTo>
                  <a:cubicBezTo>
                    <a:pt x="156" y="52"/>
                    <a:pt x="156" y="52"/>
                    <a:pt x="156" y="52"/>
                  </a:cubicBezTo>
                  <a:cubicBezTo>
                    <a:pt x="157" y="53"/>
                    <a:pt x="157" y="54"/>
                    <a:pt x="157" y="55"/>
                  </a:cubicBezTo>
                  <a:cubicBezTo>
                    <a:pt x="157" y="55"/>
                    <a:pt x="157" y="55"/>
                    <a:pt x="157" y="67"/>
                  </a:cubicBezTo>
                  <a:cubicBezTo>
                    <a:pt x="157" y="67"/>
                    <a:pt x="157" y="67"/>
                    <a:pt x="198" y="44"/>
                  </a:cubicBezTo>
                  <a:cubicBezTo>
                    <a:pt x="199" y="43"/>
                    <a:pt x="200" y="42"/>
                    <a:pt x="200" y="41"/>
                  </a:cubicBezTo>
                  <a:cubicBezTo>
                    <a:pt x="200" y="41"/>
                    <a:pt x="200" y="41"/>
                    <a:pt x="200" y="27"/>
                  </a:cubicBezTo>
                  <a:cubicBezTo>
                    <a:pt x="200" y="27"/>
                    <a:pt x="200" y="27"/>
                    <a:pt x="200" y="27"/>
                  </a:cubicBezTo>
                  <a:close/>
                  <a:moveTo>
                    <a:pt x="150" y="58"/>
                  </a:moveTo>
                  <a:cubicBezTo>
                    <a:pt x="150" y="57"/>
                    <a:pt x="150" y="57"/>
                    <a:pt x="149" y="57"/>
                  </a:cubicBezTo>
                  <a:cubicBezTo>
                    <a:pt x="148" y="57"/>
                    <a:pt x="148" y="57"/>
                    <a:pt x="148" y="58"/>
                  </a:cubicBezTo>
                  <a:cubicBezTo>
                    <a:pt x="148" y="59"/>
                    <a:pt x="148" y="59"/>
                    <a:pt x="149" y="59"/>
                  </a:cubicBezTo>
                  <a:cubicBezTo>
                    <a:pt x="150" y="59"/>
                    <a:pt x="150" y="59"/>
                    <a:pt x="150" y="58"/>
                  </a:cubicBezTo>
                  <a:close/>
                  <a:moveTo>
                    <a:pt x="93" y="22"/>
                  </a:moveTo>
                  <a:cubicBezTo>
                    <a:pt x="93" y="22"/>
                    <a:pt x="93" y="22"/>
                    <a:pt x="93" y="22"/>
                  </a:cubicBezTo>
                  <a:cubicBezTo>
                    <a:pt x="93" y="23"/>
                    <a:pt x="93" y="23"/>
                    <a:pt x="93" y="23"/>
                  </a:cubicBezTo>
                  <a:cubicBezTo>
                    <a:pt x="94" y="23"/>
                    <a:pt x="94" y="24"/>
                    <a:pt x="94" y="25"/>
                  </a:cubicBezTo>
                  <a:cubicBezTo>
                    <a:pt x="95" y="25"/>
                    <a:pt x="95" y="25"/>
                    <a:pt x="95" y="26"/>
                  </a:cubicBezTo>
                  <a:cubicBezTo>
                    <a:pt x="95" y="26"/>
                    <a:pt x="95" y="27"/>
                    <a:pt x="95" y="27"/>
                  </a:cubicBezTo>
                  <a:cubicBezTo>
                    <a:pt x="95" y="39"/>
                    <a:pt x="95" y="39"/>
                    <a:pt x="95" y="39"/>
                  </a:cubicBezTo>
                  <a:cubicBezTo>
                    <a:pt x="95" y="41"/>
                    <a:pt x="95" y="41"/>
                    <a:pt x="95" y="41"/>
                  </a:cubicBezTo>
                  <a:cubicBezTo>
                    <a:pt x="95" y="41"/>
                    <a:pt x="95" y="41"/>
                    <a:pt x="95" y="41"/>
                  </a:cubicBezTo>
                  <a:cubicBezTo>
                    <a:pt x="95" y="43"/>
                    <a:pt x="94" y="45"/>
                    <a:pt x="93" y="46"/>
                  </a:cubicBezTo>
                  <a:cubicBezTo>
                    <a:pt x="92" y="46"/>
                    <a:pt x="92" y="46"/>
                    <a:pt x="92" y="46"/>
                  </a:cubicBezTo>
                  <a:cubicBezTo>
                    <a:pt x="100" y="51"/>
                    <a:pt x="100" y="51"/>
                    <a:pt x="100" y="51"/>
                  </a:cubicBezTo>
                  <a:cubicBezTo>
                    <a:pt x="145" y="25"/>
                    <a:pt x="145" y="25"/>
                    <a:pt x="145" y="25"/>
                  </a:cubicBezTo>
                  <a:cubicBezTo>
                    <a:pt x="145" y="25"/>
                    <a:pt x="145" y="25"/>
                    <a:pt x="145" y="24"/>
                  </a:cubicBezTo>
                  <a:cubicBezTo>
                    <a:pt x="107" y="2"/>
                    <a:pt x="104" y="1"/>
                    <a:pt x="104" y="1"/>
                  </a:cubicBezTo>
                  <a:cubicBezTo>
                    <a:pt x="103" y="0"/>
                    <a:pt x="103" y="0"/>
                    <a:pt x="102" y="0"/>
                  </a:cubicBezTo>
                  <a:cubicBezTo>
                    <a:pt x="102" y="0"/>
                    <a:pt x="101" y="0"/>
                    <a:pt x="101" y="1"/>
                  </a:cubicBezTo>
                  <a:cubicBezTo>
                    <a:pt x="91" y="6"/>
                    <a:pt x="84" y="11"/>
                    <a:pt x="78" y="14"/>
                  </a:cubicBezTo>
                  <a:cubicBezTo>
                    <a:pt x="82" y="16"/>
                    <a:pt x="87" y="19"/>
                    <a:pt x="93" y="22"/>
                  </a:cubicBezTo>
                  <a:close/>
                  <a:moveTo>
                    <a:pt x="90" y="47"/>
                  </a:moveTo>
                  <a:cubicBezTo>
                    <a:pt x="86" y="49"/>
                    <a:pt x="86" y="49"/>
                    <a:pt x="86" y="49"/>
                  </a:cubicBezTo>
                  <a:cubicBezTo>
                    <a:pt x="90" y="51"/>
                    <a:pt x="94" y="54"/>
                    <a:pt x="99" y="56"/>
                  </a:cubicBezTo>
                  <a:cubicBezTo>
                    <a:pt x="99" y="57"/>
                    <a:pt x="99" y="59"/>
                    <a:pt x="99" y="64"/>
                  </a:cubicBezTo>
                  <a:cubicBezTo>
                    <a:pt x="99" y="64"/>
                    <a:pt x="99" y="64"/>
                    <a:pt x="93" y="61"/>
                  </a:cubicBezTo>
                  <a:cubicBezTo>
                    <a:pt x="93" y="61"/>
                    <a:pt x="93" y="61"/>
                    <a:pt x="93" y="61"/>
                  </a:cubicBezTo>
                  <a:cubicBezTo>
                    <a:pt x="91" y="59"/>
                    <a:pt x="86" y="57"/>
                    <a:pt x="80" y="53"/>
                  </a:cubicBezTo>
                  <a:cubicBezTo>
                    <a:pt x="77" y="55"/>
                    <a:pt x="77" y="55"/>
                    <a:pt x="77" y="55"/>
                  </a:cubicBezTo>
                  <a:cubicBezTo>
                    <a:pt x="80" y="57"/>
                    <a:pt x="85" y="60"/>
                    <a:pt x="91" y="63"/>
                  </a:cubicBezTo>
                  <a:cubicBezTo>
                    <a:pt x="91" y="63"/>
                    <a:pt x="91" y="63"/>
                    <a:pt x="99" y="67"/>
                  </a:cubicBezTo>
                  <a:cubicBezTo>
                    <a:pt x="99" y="68"/>
                    <a:pt x="100" y="68"/>
                    <a:pt x="100" y="68"/>
                  </a:cubicBezTo>
                  <a:cubicBezTo>
                    <a:pt x="100" y="68"/>
                    <a:pt x="101" y="68"/>
                    <a:pt x="101" y="68"/>
                  </a:cubicBezTo>
                  <a:cubicBezTo>
                    <a:pt x="101" y="67"/>
                    <a:pt x="102" y="67"/>
                    <a:pt x="102" y="66"/>
                  </a:cubicBezTo>
                  <a:cubicBezTo>
                    <a:pt x="102" y="66"/>
                    <a:pt x="102" y="63"/>
                    <a:pt x="102" y="55"/>
                  </a:cubicBezTo>
                  <a:cubicBezTo>
                    <a:pt x="102" y="54"/>
                    <a:pt x="102" y="54"/>
                    <a:pt x="101" y="54"/>
                  </a:cubicBezTo>
                  <a:cubicBezTo>
                    <a:pt x="101" y="54"/>
                    <a:pt x="101" y="54"/>
                    <a:pt x="90" y="47"/>
                  </a:cubicBezTo>
                  <a:close/>
                  <a:moveTo>
                    <a:pt x="97" y="58"/>
                  </a:moveTo>
                  <a:cubicBezTo>
                    <a:pt x="97" y="57"/>
                    <a:pt x="96" y="57"/>
                    <a:pt x="95" y="57"/>
                  </a:cubicBezTo>
                  <a:cubicBezTo>
                    <a:pt x="95" y="57"/>
                    <a:pt x="94" y="57"/>
                    <a:pt x="94" y="58"/>
                  </a:cubicBezTo>
                  <a:cubicBezTo>
                    <a:pt x="94" y="59"/>
                    <a:pt x="95" y="59"/>
                    <a:pt x="95" y="59"/>
                  </a:cubicBezTo>
                  <a:cubicBezTo>
                    <a:pt x="96" y="59"/>
                    <a:pt x="97" y="59"/>
                    <a:pt x="97" y="58"/>
                  </a:cubicBezTo>
                  <a:close/>
                  <a:moveTo>
                    <a:pt x="146" y="27"/>
                  </a:moveTo>
                  <a:cubicBezTo>
                    <a:pt x="102" y="52"/>
                    <a:pt x="102" y="52"/>
                    <a:pt x="102" y="52"/>
                  </a:cubicBezTo>
                  <a:cubicBezTo>
                    <a:pt x="103" y="53"/>
                    <a:pt x="104" y="54"/>
                    <a:pt x="104" y="55"/>
                  </a:cubicBezTo>
                  <a:cubicBezTo>
                    <a:pt x="104" y="55"/>
                    <a:pt x="104" y="55"/>
                    <a:pt x="104" y="67"/>
                  </a:cubicBezTo>
                  <a:cubicBezTo>
                    <a:pt x="104" y="67"/>
                    <a:pt x="104" y="67"/>
                    <a:pt x="145" y="44"/>
                  </a:cubicBezTo>
                  <a:cubicBezTo>
                    <a:pt x="146" y="43"/>
                    <a:pt x="146" y="42"/>
                    <a:pt x="146" y="41"/>
                  </a:cubicBezTo>
                  <a:cubicBezTo>
                    <a:pt x="146" y="41"/>
                    <a:pt x="146" y="41"/>
                    <a:pt x="146" y="27"/>
                  </a:cubicBezTo>
                  <a:cubicBezTo>
                    <a:pt x="146" y="27"/>
                    <a:pt x="146" y="27"/>
                    <a:pt x="146" y="27"/>
                  </a:cubicBezTo>
                  <a:close/>
                  <a:moveTo>
                    <a:pt x="47" y="51"/>
                  </a:moveTo>
                  <a:cubicBezTo>
                    <a:pt x="47" y="51"/>
                    <a:pt x="47" y="51"/>
                    <a:pt x="47" y="51"/>
                  </a:cubicBezTo>
                  <a:cubicBezTo>
                    <a:pt x="3" y="27"/>
                    <a:pt x="3" y="27"/>
                    <a:pt x="3" y="27"/>
                  </a:cubicBezTo>
                  <a:cubicBezTo>
                    <a:pt x="3" y="27"/>
                    <a:pt x="3" y="27"/>
                    <a:pt x="47" y="1"/>
                  </a:cubicBezTo>
                  <a:cubicBezTo>
                    <a:pt x="48" y="0"/>
                    <a:pt x="48" y="0"/>
                    <a:pt x="49" y="0"/>
                  </a:cubicBezTo>
                  <a:cubicBezTo>
                    <a:pt x="50" y="0"/>
                    <a:pt x="50" y="0"/>
                    <a:pt x="51" y="1"/>
                  </a:cubicBezTo>
                  <a:cubicBezTo>
                    <a:pt x="51" y="1"/>
                    <a:pt x="49" y="0"/>
                    <a:pt x="91" y="24"/>
                  </a:cubicBezTo>
                  <a:cubicBezTo>
                    <a:pt x="92" y="25"/>
                    <a:pt x="92" y="25"/>
                    <a:pt x="92" y="25"/>
                  </a:cubicBezTo>
                  <a:cubicBezTo>
                    <a:pt x="92" y="25"/>
                    <a:pt x="92" y="25"/>
                    <a:pt x="47" y="51"/>
                  </a:cubicBezTo>
                  <a:close/>
                  <a:moveTo>
                    <a:pt x="48" y="55"/>
                  </a:moveTo>
                  <a:cubicBezTo>
                    <a:pt x="48" y="69"/>
                    <a:pt x="48" y="66"/>
                    <a:pt x="48" y="66"/>
                  </a:cubicBezTo>
                  <a:cubicBezTo>
                    <a:pt x="48" y="67"/>
                    <a:pt x="48" y="67"/>
                    <a:pt x="48" y="68"/>
                  </a:cubicBezTo>
                  <a:cubicBezTo>
                    <a:pt x="47" y="68"/>
                    <a:pt x="47" y="68"/>
                    <a:pt x="47" y="68"/>
                  </a:cubicBezTo>
                  <a:cubicBezTo>
                    <a:pt x="46" y="68"/>
                    <a:pt x="46" y="68"/>
                    <a:pt x="46" y="67"/>
                  </a:cubicBezTo>
                  <a:cubicBezTo>
                    <a:pt x="37" y="63"/>
                    <a:pt x="37" y="63"/>
                    <a:pt x="37" y="63"/>
                  </a:cubicBezTo>
                  <a:cubicBezTo>
                    <a:pt x="37" y="63"/>
                    <a:pt x="37" y="63"/>
                    <a:pt x="37" y="63"/>
                  </a:cubicBezTo>
                  <a:cubicBezTo>
                    <a:pt x="17" y="51"/>
                    <a:pt x="8" y="46"/>
                    <a:pt x="8" y="46"/>
                  </a:cubicBezTo>
                  <a:cubicBezTo>
                    <a:pt x="8" y="46"/>
                    <a:pt x="8" y="46"/>
                    <a:pt x="8" y="46"/>
                  </a:cubicBezTo>
                  <a:cubicBezTo>
                    <a:pt x="5" y="44"/>
                    <a:pt x="2" y="43"/>
                    <a:pt x="2" y="43"/>
                  </a:cubicBezTo>
                  <a:cubicBezTo>
                    <a:pt x="1" y="42"/>
                    <a:pt x="1" y="42"/>
                    <a:pt x="1" y="42"/>
                  </a:cubicBezTo>
                  <a:cubicBezTo>
                    <a:pt x="0" y="41"/>
                    <a:pt x="0" y="41"/>
                    <a:pt x="0" y="41"/>
                  </a:cubicBezTo>
                  <a:cubicBezTo>
                    <a:pt x="0" y="27"/>
                    <a:pt x="0" y="30"/>
                    <a:pt x="0" y="30"/>
                  </a:cubicBezTo>
                  <a:cubicBezTo>
                    <a:pt x="0" y="29"/>
                    <a:pt x="1" y="29"/>
                    <a:pt x="1" y="29"/>
                  </a:cubicBezTo>
                  <a:cubicBezTo>
                    <a:pt x="2" y="28"/>
                    <a:pt x="3" y="28"/>
                    <a:pt x="3" y="29"/>
                  </a:cubicBezTo>
                  <a:cubicBezTo>
                    <a:pt x="6" y="30"/>
                    <a:pt x="6" y="30"/>
                    <a:pt x="6" y="30"/>
                  </a:cubicBezTo>
                  <a:cubicBezTo>
                    <a:pt x="6" y="30"/>
                    <a:pt x="6" y="30"/>
                    <a:pt x="6" y="30"/>
                  </a:cubicBezTo>
                  <a:cubicBezTo>
                    <a:pt x="48" y="54"/>
                    <a:pt x="48" y="54"/>
                    <a:pt x="48" y="54"/>
                  </a:cubicBezTo>
                  <a:cubicBezTo>
                    <a:pt x="48" y="54"/>
                    <a:pt x="48" y="54"/>
                    <a:pt x="48" y="55"/>
                  </a:cubicBezTo>
                  <a:close/>
                  <a:moveTo>
                    <a:pt x="45" y="56"/>
                  </a:moveTo>
                  <a:cubicBezTo>
                    <a:pt x="3" y="32"/>
                    <a:pt x="3" y="32"/>
                    <a:pt x="3" y="32"/>
                  </a:cubicBezTo>
                  <a:cubicBezTo>
                    <a:pt x="3" y="43"/>
                    <a:pt x="3" y="40"/>
                    <a:pt x="3" y="40"/>
                  </a:cubicBezTo>
                  <a:cubicBezTo>
                    <a:pt x="3" y="40"/>
                    <a:pt x="3" y="40"/>
                    <a:pt x="3" y="40"/>
                  </a:cubicBezTo>
                  <a:cubicBezTo>
                    <a:pt x="4" y="40"/>
                    <a:pt x="8" y="43"/>
                    <a:pt x="11" y="45"/>
                  </a:cubicBezTo>
                  <a:cubicBezTo>
                    <a:pt x="11" y="45"/>
                    <a:pt x="11" y="45"/>
                    <a:pt x="11" y="44"/>
                  </a:cubicBezTo>
                  <a:cubicBezTo>
                    <a:pt x="27" y="53"/>
                    <a:pt x="36" y="59"/>
                    <a:pt x="40" y="61"/>
                  </a:cubicBezTo>
                  <a:cubicBezTo>
                    <a:pt x="40" y="61"/>
                    <a:pt x="40" y="61"/>
                    <a:pt x="40" y="61"/>
                  </a:cubicBezTo>
                  <a:cubicBezTo>
                    <a:pt x="45" y="64"/>
                    <a:pt x="45" y="64"/>
                    <a:pt x="45" y="64"/>
                  </a:cubicBezTo>
                  <a:cubicBezTo>
                    <a:pt x="45" y="53"/>
                    <a:pt x="45" y="56"/>
                    <a:pt x="45" y="56"/>
                  </a:cubicBezTo>
                  <a:close/>
                  <a:moveTo>
                    <a:pt x="93" y="27"/>
                  </a:moveTo>
                  <a:cubicBezTo>
                    <a:pt x="93" y="27"/>
                    <a:pt x="93" y="27"/>
                    <a:pt x="93" y="27"/>
                  </a:cubicBezTo>
                  <a:cubicBezTo>
                    <a:pt x="49" y="52"/>
                    <a:pt x="49" y="52"/>
                    <a:pt x="49" y="52"/>
                  </a:cubicBezTo>
                  <a:cubicBezTo>
                    <a:pt x="50" y="53"/>
                    <a:pt x="51" y="54"/>
                    <a:pt x="51" y="55"/>
                  </a:cubicBezTo>
                  <a:cubicBezTo>
                    <a:pt x="51" y="55"/>
                    <a:pt x="51" y="55"/>
                    <a:pt x="51" y="67"/>
                  </a:cubicBezTo>
                  <a:cubicBezTo>
                    <a:pt x="51" y="67"/>
                    <a:pt x="51" y="67"/>
                    <a:pt x="91" y="44"/>
                  </a:cubicBezTo>
                  <a:cubicBezTo>
                    <a:pt x="92" y="43"/>
                    <a:pt x="93" y="42"/>
                    <a:pt x="93" y="41"/>
                  </a:cubicBezTo>
                  <a:cubicBezTo>
                    <a:pt x="93" y="41"/>
                    <a:pt x="93" y="41"/>
                    <a:pt x="93" y="27"/>
                  </a:cubicBezTo>
                  <a:cubicBezTo>
                    <a:pt x="93" y="27"/>
                    <a:pt x="93" y="27"/>
                    <a:pt x="93" y="27"/>
                  </a:cubicBezTo>
                  <a:close/>
                  <a:moveTo>
                    <a:pt x="42" y="57"/>
                  </a:moveTo>
                  <a:cubicBezTo>
                    <a:pt x="41" y="57"/>
                    <a:pt x="41" y="57"/>
                    <a:pt x="41" y="58"/>
                  </a:cubicBezTo>
                  <a:cubicBezTo>
                    <a:pt x="41" y="59"/>
                    <a:pt x="41" y="59"/>
                    <a:pt x="42" y="59"/>
                  </a:cubicBezTo>
                  <a:cubicBezTo>
                    <a:pt x="43" y="59"/>
                    <a:pt x="43" y="59"/>
                    <a:pt x="43" y="58"/>
                  </a:cubicBezTo>
                  <a:cubicBezTo>
                    <a:pt x="43" y="57"/>
                    <a:pt x="43" y="57"/>
                    <a:pt x="4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grpSp>
      <p:grpSp>
        <p:nvGrpSpPr>
          <p:cNvPr id="10" name="Group 9"/>
          <p:cNvGrpSpPr/>
          <p:nvPr/>
        </p:nvGrpSpPr>
        <p:grpSpPr>
          <a:xfrm>
            <a:off x="7303430" y="1481906"/>
            <a:ext cx="2470532" cy="3610800"/>
            <a:chOff x="7884114" y="1385852"/>
            <a:chExt cx="2428662" cy="3549604"/>
          </a:xfrm>
        </p:grpSpPr>
        <p:sp>
          <p:nvSpPr>
            <p:cNvPr id="164" name="Rectangle 163"/>
            <p:cNvSpPr/>
            <p:nvPr/>
          </p:nvSpPr>
          <p:spPr>
            <a:xfrm>
              <a:off x="7884114" y="1385852"/>
              <a:ext cx="2428662" cy="3549604"/>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a:gradFill>
                  <a:gsLst>
                    <a:gs pos="0">
                      <a:srgbClr val="EFEFEF"/>
                    </a:gs>
                    <a:gs pos="100000">
                      <a:srgbClr val="EFEFEF"/>
                    </a:gs>
                  </a:gsLst>
                  <a:lin ang="5400000" scaled="0"/>
                </a:gradFill>
              </a:endParaRPr>
            </a:p>
          </p:txBody>
        </p:sp>
        <p:sp>
          <p:nvSpPr>
            <p:cNvPr id="174" name="TextBox 173"/>
            <p:cNvSpPr txBox="1"/>
            <p:nvPr/>
          </p:nvSpPr>
          <p:spPr>
            <a:xfrm>
              <a:off x="7959432" y="3866185"/>
              <a:ext cx="2353344" cy="956224"/>
            </a:xfrm>
            <a:prstGeom prst="rect">
              <a:avLst/>
            </a:prstGeom>
            <a:noFill/>
          </p:spPr>
          <p:txBody>
            <a:bodyPr wrap="square" rtlCol="0">
              <a:spAutoFit/>
            </a:bodyPr>
            <a:lstStyle/>
            <a:p>
              <a:pPr marL="111428" indent="-111428"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Extended scale out</a:t>
              </a:r>
            </a:p>
            <a:p>
              <a:pPr marL="111428" indent="-111428"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Advanced replication</a:t>
              </a:r>
            </a:p>
            <a:p>
              <a:pPr marL="111428" indent="-111428"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Advanced power management</a:t>
              </a:r>
            </a:p>
            <a:p>
              <a:pPr marL="111428" indent="-111428"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Advanced performance options</a:t>
              </a:r>
            </a:p>
            <a:p>
              <a:pPr marL="111428" indent="-111428" defTabSz="930139">
                <a:buFont typeface="Arial" pitchFamily="34" charset="0"/>
                <a:buChar char="•"/>
              </a:pPr>
              <a:r>
                <a:rPr lang="en-US" sz="1120" dirty="0">
                  <a:gradFill>
                    <a:gsLst>
                      <a:gs pos="0">
                        <a:srgbClr val="FFFFFF"/>
                      </a:gs>
                      <a:gs pos="100000">
                        <a:srgbClr val="FFFFFF"/>
                      </a:gs>
                    </a:gsLst>
                    <a:lin ang="0" scaled="0"/>
                  </a:gradFill>
                  <a:ea typeface="ＭＳ Ｐゴシック" charset="-128"/>
                </a:rPr>
                <a:t>…</a:t>
              </a:r>
            </a:p>
          </p:txBody>
        </p:sp>
        <p:sp>
          <p:nvSpPr>
            <p:cNvPr id="170" name="Rectangle 169"/>
            <p:cNvSpPr/>
            <p:nvPr/>
          </p:nvSpPr>
          <p:spPr>
            <a:xfrm>
              <a:off x="8214665" y="1538253"/>
              <a:ext cx="1774870" cy="1186067"/>
            </a:xfrm>
            <a:prstGeom prst="rect">
              <a:avLst/>
            </a:prstGeom>
            <a:solidFill>
              <a:srgbClr val="002050"/>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a:solidFill>
                  <a:prstClr val="white"/>
                </a:solidFill>
              </a:endParaRPr>
            </a:p>
          </p:txBody>
        </p:sp>
        <p:sp>
          <p:nvSpPr>
            <p:cNvPr id="151" name="Rectangle 150"/>
            <p:cNvSpPr/>
            <p:nvPr/>
          </p:nvSpPr>
          <p:spPr>
            <a:xfrm>
              <a:off x="8214664" y="2794139"/>
              <a:ext cx="1774869" cy="937109"/>
            </a:xfrm>
            <a:prstGeom prst="rect">
              <a:avLst/>
            </a:prstGeom>
            <a:solidFill>
              <a:srgbClr val="002050"/>
            </a:solidFill>
            <a:ln>
              <a:noFill/>
            </a:ln>
            <a:scene3d>
              <a:camera prst="orthographicFront"/>
              <a:lightRig rig="threePt" dir="t"/>
            </a:scene3d>
            <a:sp3d prstMaterial="metal">
              <a:extrusionClr>
                <a:schemeClr val="bg1"/>
              </a:extrusionClr>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dirty="0">
                <a:solidFill>
                  <a:prstClr val="white"/>
                </a:solidFill>
              </a:endParaRPr>
            </a:p>
          </p:txBody>
        </p:sp>
        <p:sp>
          <p:nvSpPr>
            <p:cNvPr id="130" name="TextBox 129"/>
            <p:cNvSpPr txBox="1"/>
            <p:nvPr/>
          </p:nvSpPr>
          <p:spPr>
            <a:xfrm>
              <a:off x="8341313" y="3357073"/>
              <a:ext cx="1534497" cy="375035"/>
            </a:xfrm>
            <a:prstGeom prst="rect">
              <a:avLst/>
            </a:prstGeom>
            <a:noFill/>
          </p:spPr>
          <p:txBody>
            <a:bodyPr wrap="square" rtlCol="0">
              <a:spAutoFit/>
            </a:bodyPr>
            <a:lstStyle/>
            <a:p>
              <a:pPr algn="ctr" defTabSz="930139"/>
              <a:r>
                <a:rPr lang="en-US" sz="916" b="1" dirty="0">
                  <a:gradFill>
                    <a:gsLst>
                      <a:gs pos="0">
                        <a:srgbClr val="FFFFFF"/>
                      </a:gs>
                      <a:gs pos="100000">
                        <a:srgbClr val="FFFFFF"/>
                      </a:gs>
                    </a:gsLst>
                    <a:lin ang="0" scaled="0"/>
                  </a:gradFill>
                  <a:ea typeface="ＭＳ Ｐゴシック" charset="-128"/>
                </a:rPr>
                <a:t>Storage Arrays</a:t>
              </a:r>
            </a:p>
            <a:p>
              <a:pPr algn="ctr" defTabSz="930139"/>
              <a:r>
                <a:rPr lang="en-US" sz="916" b="1" dirty="0">
                  <a:gradFill>
                    <a:gsLst>
                      <a:gs pos="0">
                        <a:srgbClr val="FFFFFF"/>
                      </a:gs>
                      <a:gs pos="100000">
                        <a:srgbClr val="FFFFFF"/>
                      </a:gs>
                    </a:gsLst>
                    <a:lin ang="4200000" scaled="0"/>
                  </a:gradFill>
                  <a:ea typeface="ＭＳ Ｐゴシック" charset="-128"/>
                </a:rPr>
                <a:t> (</a:t>
              </a:r>
              <a:r>
                <a:rPr lang="en-US" sz="916" b="1" dirty="0" err="1">
                  <a:gradFill>
                    <a:gsLst>
                      <a:gs pos="0">
                        <a:srgbClr val="FFFFFF"/>
                      </a:gs>
                      <a:gs pos="100000">
                        <a:srgbClr val="FFFFFF"/>
                      </a:gs>
                    </a:gsLst>
                    <a:lin ang="4200000" scaled="0"/>
                  </a:gradFill>
                  <a:ea typeface="ＭＳ Ｐゴシック" charset="-128"/>
                </a:rPr>
                <a:t>iSCSI</a:t>
              </a:r>
              <a:r>
                <a:rPr lang="en-US" sz="916" b="1" dirty="0">
                  <a:gradFill>
                    <a:gsLst>
                      <a:gs pos="0">
                        <a:srgbClr val="FFFFFF"/>
                      </a:gs>
                      <a:gs pos="100000">
                        <a:srgbClr val="FFFFFF"/>
                      </a:gs>
                    </a:gsLst>
                    <a:lin ang="4200000" scaled="0"/>
                  </a:gradFill>
                  <a:ea typeface="ＭＳ Ｐゴシック" charset="-128"/>
                </a:rPr>
                <a:t>/FC, SMB/NFS)</a:t>
              </a:r>
              <a:endParaRPr lang="en-US" sz="712" b="1" dirty="0">
                <a:gradFill>
                  <a:gsLst>
                    <a:gs pos="0">
                      <a:srgbClr val="FFFFFF"/>
                    </a:gs>
                    <a:gs pos="100000">
                      <a:srgbClr val="FFFFFF"/>
                    </a:gs>
                  </a:gsLst>
                  <a:lin ang="4200000" scaled="0"/>
                </a:gradFill>
                <a:ea typeface="ＭＳ Ｐゴシック" charset="-128"/>
              </a:endParaRPr>
            </a:p>
          </p:txBody>
        </p:sp>
        <p:sp>
          <p:nvSpPr>
            <p:cNvPr id="161" name="TextBox 160"/>
            <p:cNvSpPr txBox="1"/>
            <p:nvPr/>
          </p:nvSpPr>
          <p:spPr>
            <a:xfrm>
              <a:off x="8173754" y="2470404"/>
              <a:ext cx="1849382" cy="257435"/>
            </a:xfrm>
            <a:prstGeom prst="rect">
              <a:avLst/>
            </a:prstGeom>
            <a:noFill/>
          </p:spPr>
          <p:txBody>
            <a:bodyPr wrap="square" rtlCol="0">
              <a:spAutoFit/>
            </a:bodyPr>
            <a:lstStyle/>
            <a:p>
              <a:pPr algn="ctr" defTabSz="930139"/>
              <a:r>
                <a:rPr lang="en-US" sz="1069" b="1" dirty="0">
                  <a:gradFill>
                    <a:gsLst>
                      <a:gs pos="0">
                        <a:srgbClr val="FFFFFF"/>
                      </a:gs>
                      <a:gs pos="100000">
                        <a:srgbClr val="FFFFFF"/>
                      </a:gs>
                    </a:gsLst>
                    <a:lin ang="0" scaled="0"/>
                  </a:gradFill>
                  <a:ea typeface="ＭＳ Ｐゴシック" charset="-128"/>
                </a:rPr>
                <a:t>Scale out Server Cluster</a:t>
              </a:r>
            </a:p>
          </p:txBody>
        </p:sp>
        <p:grpSp>
          <p:nvGrpSpPr>
            <p:cNvPr id="65" name="Group 64"/>
            <p:cNvGrpSpPr/>
            <p:nvPr/>
          </p:nvGrpSpPr>
          <p:grpSpPr>
            <a:xfrm>
              <a:off x="8714064" y="2855896"/>
              <a:ext cx="735202" cy="488606"/>
              <a:chOff x="10105039" y="3105067"/>
              <a:chExt cx="1230875" cy="818025"/>
            </a:xfrm>
          </p:grpSpPr>
          <p:sp>
            <p:nvSpPr>
              <p:cNvPr id="136" name="Freeform 14"/>
              <p:cNvSpPr>
                <a:spLocks noEditPoints="1"/>
              </p:cNvSpPr>
              <p:nvPr/>
            </p:nvSpPr>
            <p:spPr bwMode="auto">
              <a:xfrm>
                <a:off x="10105039" y="3418647"/>
                <a:ext cx="1229563" cy="301791"/>
              </a:xfrm>
              <a:custGeom>
                <a:avLst/>
                <a:gdLst>
                  <a:gd name="T0" fmla="*/ 155 w 200"/>
                  <a:gd name="T1" fmla="*/ 47 h 49"/>
                  <a:gd name="T2" fmla="*/ 152 w 200"/>
                  <a:gd name="T3" fmla="*/ 48 h 49"/>
                  <a:gd name="T4" fmla="*/ 133 w 200"/>
                  <a:gd name="T5" fmla="*/ 34 h 49"/>
                  <a:gd name="T6" fmla="*/ 152 w 200"/>
                  <a:gd name="T7" fmla="*/ 45 h 49"/>
                  <a:gd name="T8" fmla="*/ 143 w 200"/>
                  <a:gd name="T9" fmla="*/ 28 h 49"/>
                  <a:gd name="T10" fmla="*/ 156 w 200"/>
                  <a:gd name="T11" fmla="*/ 33 h 49"/>
                  <a:gd name="T12" fmla="*/ 198 w 200"/>
                  <a:gd name="T13" fmla="*/ 25 h 49"/>
                  <a:gd name="T14" fmla="*/ 200 w 200"/>
                  <a:gd name="T15" fmla="*/ 8 h 49"/>
                  <a:gd name="T16" fmla="*/ 148 w 200"/>
                  <a:gd name="T17" fmla="*/ 39 h 49"/>
                  <a:gd name="T18" fmla="*/ 90 w 200"/>
                  <a:gd name="T19" fmla="*/ 28 h 49"/>
                  <a:gd name="T20" fmla="*/ 99 w 200"/>
                  <a:gd name="T21" fmla="*/ 45 h 49"/>
                  <a:gd name="T22" fmla="*/ 80 w 200"/>
                  <a:gd name="T23" fmla="*/ 34 h 49"/>
                  <a:gd name="T24" fmla="*/ 99 w 200"/>
                  <a:gd name="T25" fmla="*/ 48 h 49"/>
                  <a:gd name="T26" fmla="*/ 102 w 200"/>
                  <a:gd name="T27" fmla="*/ 47 h 49"/>
                  <a:gd name="T28" fmla="*/ 90 w 200"/>
                  <a:gd name="T29" fmla="*/ 28 h 49"/>
                  <a:gd name="T30" fmla="*/ 94 w 200"/>
                  <a:gd name="T31" fmla="*/ 39 h 49"/>
                  <a:gd name="T32" fmla="*/ 127 w 200"/>
                  <a:gd name="T33" fmla="*/ 5 h 49"/>
                  <a:gd name="T34" fmla="*/ 102 w 200"/>
                  <a:gd name="T35" fmla="*/ 19 h 49"/>
                  <a:gd name="T36" fmla="*/ 95 w 200"/>
                  <a:gd name="T37" fmla="*/ 17 h 49"/>
                  <a:gd name="T38" fmla="*/ 95 w 200"/>
                  <a:gd name="T39" fmla="*/ 22 h 49"/>
                  <a:gd name="T40" fmla="*/ 100 w 200"/>
                  <a:gd name="T41" fmla="*/ 32 h 49"/>
                  <a:gd name="T42" fmla="*/ 42 w 200"/>
                  <a:gd name="T43" fmla="*/ 40 h 49"/>
                  <a:gd name="T44" fmla="*/ 41 w 200"/>
                  <a:gd name="T45" fmla="*/ 39 h 49"/>
                  <a:gd name="T46" fmla="*/ 158 w 200"/>
                  <a:gd name="T47" fmla="*/ 18 h 49"/>
                  <a:gd name="T48" fmla="*/ 153 w 200"/>
                  <a:gd name="T49" fmla="*/ 19 h 49"/>
                  <a:gd name="T50" fmla="*/ 148 w 200"/>
                  <a:gd name="T51" fmla="*/ 20 h 49"/>
                  <a:gd name="T52" fmla="*/ 146 w 200"/>
                  <a:gd name="T53" fmla="*/ 27 h 49"/>
                  <a:gd name="T54" fmla="*/ 199 w 200"/>
                  <a:gd name="T55" fmla="*/ 6 h 49"/>
                  <a:gd name="T56" fmla="*/ 144 w 200"/>
                  <a:gd name="T57" fmla="*/ 14 h 49"/>
                  <a:gd name="T58" fmla="*/ 102 w 200"/>
                  <a:gd name="T59" fmla="*/ 33 h 49"/>
                  <a:gd name="T60" fmla="*/ 145 w 200"/>
                  <a:gd name="T61" fmla="*/ 25 h 49"/>
                  <a:gd name="T62" fmla="*/ 144 w 200"/>
                  <a:gd name="T63" fmla="*/ 14 h 49"/>
                  <a:gd name="T64" fmla="*/ 48 w 200"/>
                  <a:gd name="T65" fmla="*/ 47 h 49"/>
                  <a:gd name="T66" fmla="*/ 46 w 200"/>
                  <a:gd name="T67" fmla="*/ 48 h 49"/>
                  <a:gd name="T68" fmla="*/ 8 w 200"/>
                  <a:gd name="T69" fmla="*/ 27 h 49"/>
                  <a:gd name="T70" fmla="*/ 0 w 200"/>
                  <a:gd name="T71" fmla="*/ 22 h 49"/>
                  <a:gd name="T72" fmla="*/ 3 w 200"/>
                  <a:gd name="T73" fmla="*/ 10 h 49"/>
                  <a:gd name="T74" fmla="*/ 48 w 200"/>
                  <a:gd name="T75" fmla="*/ 35 h 49"/>
                  <a:gd name="T76" fmla="*/ 3 w 200"/>
                  <a:gd name="T77" fmla="*/ 21 h 49"/>
                  <a:gd name="T78" fmla="*/ 11 w 200"/>
                  <a:gd name="T79" fmla="*/ 25 h 49"/>
                  <a:gd name="T80" fmla="*/ 45 w 200"/>
                  <a:gd name="T81" fmla="*/ 45 h 49"/>
                  <a:gd name="T82" fmla="*/ 89 w 200"/>
                  <a:gd name="T83" fmla="*/ 14 h 49"/>
                  <a:gd name="T84" fmla="*/ 51 w 200"/>
                  <a:gd name="T85" fmla="*/ 36 h 49"/>
                  <a:gd name="T86" fmla="*/ 93 w 200"/>
                  <a:gd name="T87" fmla="*/ 22 h 49"/>
                  <a:gd name="T88" fmla="*/ 74 w 200"/>
                  <a:gd name="T89" fmla="*/ 5 h 49"/>
                  <a:gd name="T90" fmla="*/ 49 w 200"/>
                  <a:gd name="T91" fmla="*/ 19 h 49"/>
                  <a:gd name="T92" fmla="*/ 37 w 200"/>
                  <a:gd name="T93" fmla="*/ 14 h 49"/>
                  <a:gd name="T94" fmla="*/ 3 w 200"/>
                  <a:gd name="T95" fmla="*/ 8 h 49"/>
                  <a:gd name="T96" fmla="*/ 74 w 200"/>
                  <a:gd name="T9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49">
                    <a:moveTo>
                      <a:pt x="155" y="35"/>
                    </a:moveTo>
                    <a:cubicBezTo>
                      <a:pt x="155" y="35"/>
                      <a:pt x="155" y="35"/>
                      <a:pt x="155" y="36"/>
                    </a:cubicBezTo>
                    <a:cubicBezTo>
                      <a:pt x="155" y="44"/>
                      <a:pt x="155" y="47"/>
                      <a:pt x="155" y="47"/>
                    </a:cubicBezTo>
                    <a:cubicBezTo>
                      <a:pt x="155" y="48"/>
                      <a:pt x="155" y="48"/>
                      <a:pt x="154" y="49"/>
                    </a:cubicBezTo>
                    <a:cubicBezTo>
                      <a:pt x="154" y="49"/>
                      <a:pt x="154" y="49"/>
                      <a:pt x="153" y="49"/>
                    </a:cubicBezTo>
                    <a:cubicBezTo>
                      <a:pt x="153" y="49"/>
                      <a:pt x="153" y="49"/>
                      <a:pt x="152" y="48"/>
                    </a:cubicBezTo>
                    <a:cubicBezTo>
                      <a:pt x="144" y="44"/>
                      <a:pt x="144" y="44"/>
                      <a:pt x="144" y="44"/>
                    </a:cubicBezTo>
                    <a:cubicBezTo>
                      <a:pt x="138" y="40"/>
                      <a:pt x="134" y="38"/>
                      <a:pt x="130" y="36"/>
                    </a:cubicBezTo>
                    <a:cubicBezTo>
                      <a:pt x="133" y="34"/>
                      <a:pt x="133" y="34"/>
                      <a:pt x="133" y="34"/>
                    </a:cubicBezTo>
                    <a:cubicBezTo>
                      <a:pt x="140" y="38"/>
                      <a:pt x="144" y="40"/>
                      <a:pt x="147" y="42"/>
                    </a:cubicBezTo>
                    <a:cubicBezTo>
                      <a:pt x="147" y="42"/>
                      <a:pt x="147" y="42"/>
                      <a:pt x="147" y="42"/>
                    </a:cubicBezTo>
                    <a:cubicBezTo>
                      <a:pt x="152" y="45"/>
                      <a:pt x="152" y="45"/>
                      <a:pt x="152" y="45"/>
                    </a:cubicBezTo>
                    <a:cubicBezTo>
                      <a:pt x="152" y="40"/>
                      <a:pt x="152" y="38"/>
                      <a:pt x="152" y="37"/>
                    </a:cubicBezTo>
                    <a:cubicBezTo>
                      <a:pt x="148" y="34"/>
                      <a:pt x="143" y="32"/>
                      <a:pt x="140" y="30"/>
                    </a:cubicBezTo>
                    <a:cubicBezTo>
                      <a:pt x="143" y="28"/>
                      <a:pt x="143" y="28"/>
                      <a:pt x="143" y="28"/>
                    </a:cubicBezTo>
                    <a:cubicBezTo>
                      <a:pt x="155" y="35"/>
                      <a:pt x="155" y="35"/>
                      <a:pt x="155" y="35"/>
                    </a:cubicBezTo>
                    <a:close/>
                    <a:moveTo>
                      <a:pt x="200" y="8"/>
                    </a:moveTo>
                    <a:cubicBezTo>
                      <a:pt x="156" y="33"/>
                      <a:pt x="156" y="33"/>
                      <a:pt x="156" y="33"/>
                    </a:cubicBezTo>
                    <a:cubicBezTo>
                      <a:pt x="157" y="34"/>
                      <a:pt x="157" y="35"/>
                      <a:pt x="157" y="36"/>
                    </a:cubicBezTo>
                    <a:cubicBezTo>
                      <a:pt x="157" y="36"/>
                      <a:pt x="157" y="36"/>
                      <a:pt x="157" y="48"/>
                    </a:cubicBezTo>
                    <a:cubicBezTo>
                      <a:pt x="157" y="48"/>
                      <a:pt x="157" y="48"/>
                      <a:pt x="198" y="25"/>
                    </a:cubicBezTo>
                    <a:cubicBezTo>
                      <a:pt x="199" y="24"/>
                      <a:pt x="200" y="23"/>
                      <a:pt x="200" y="22"/>
                    </a:cubicBezTo>
                    <a:cubicBezTo>
                      <a:pt x="200" y="22"/>
                      <a:pt x="200" y="22"/>
                      <a:pt x="200" y="8"/>
                    </a:cubicBezTo>
                    <a:cubicBezTo>
                      <a:pt x="200" y="8"/>
                      <a:pt x="200" y="8"/>
                      <a:pt x="200" y="8"/>
                    </a:cubicBezTo>
                    <a:close/>
                    <a:moveTo>
                      <a:pt x="150" y="39"/>
                    </a:moveTo>
                    <a:cubicBezTo>
                      <a:pt x="150" y="38"/>
                      <a:pt x="150" y="38"/>
                      <a:pt x="149" y="38"/>
                    </a:cubicBezTo>
                    <a:cubicBezTo>
                      <a:pt x="148" y="38"/>
                      <a:pt x="148" y="38"/>
                      <a:pt x="148" y="39"/>
                    </a:cubicBezTo>
                    <a:cubicBezTo>
                      <a:pt x="148" y="40"/>
                      <a:pt x="148" y="40"/>
                      <a:pt x="149" y="40"/>
                    </a:cubicBezTo>
                    <a:cubicBezTo>
                      <a:pt x="150" y="40"/>
                      <a:pt x="150" y="40"/>
                      <a:pt x="150" y="39"/>
                    </a:cubicBezTo>
                    <a:close/>
                    <a:moveTo>
                      <a:pt x="90" y="28"/>
                    </a:moveTo>
                    <a:cubicBezTo>
                      <a:pt x="86" y="30"/>
                      <a:pt x="86" y="30"/>
                      <a:pt x="86" y="30"/>
                    </a:cubicBezTo>
                    <a:cubicBezTo>
                      <a:pt x="90" y="32"/>
                      <a:pt x="94" y="35"/>
                      <a:pt x="99" y="37"/>
                    </a:cubicBezTo>
                    <a:cubicBezTo>
                      <a:pt x="99" y="38"/>
                      <a:pt x="99" y="40"/>
                      <a:pt x="99" y="45"/>
                    </a:cubicBezTo>
                    <a:cubicBezTo>
                      <a:pt x="99" y="45"/>
                      <a:pt x="99" y="45"/>
                      <a:pt x="93" y="42"/>
                    </a:cubicBezTo>
                    <a:cubicBezTo>
                      <a:pt x="93" y="42"/>
                      <a:pt x="93" y="42"/>
                      <a:pt x="93" y="42"/>
                    </a:cubicBezTo>
                    <a:cubicBezTo>
                      <a:pt x="91" y="40"/>
                      <a:pt x="86" y="38"/>
                      <a:pt x="80" y="34"/>
                    </a:cubicBezTo>
                    <a:cubicBezTo>
                      <a:pt x="77" y="36"/>
                      <a:pt x="77" y="36"/>
                      <a:pt x="77" y="36"/>
                    </a:cubicBezTo>
                    <a:cubicBezTo>
                      <a:pt x="80" y="38"/>
                      <a:pt x="85" y="41"/>
                      <a:pt x="91" y="44"/>
                    </a:cubicBezTo>
                    <a:cubicBezTo>
                      <a:pt x="91" y="44"/>
                      <a:pt x="91" y="44"/>
                      <a:pt x="99" y="48"/>
                    </a:cubicBezTo>
                    <a:cubicBezTo>
                      <a:pt x="99" y="49"/>
                      <a:pt x="100" y="49"/>
                      <a:pt x="100" y="49"/>
                    </a:cubicBezTo>
                    <a:cubicBezTo>
                      <a:pt x="100" y="49"/>
                      <a:pt x="101" y="49"/>
                      <a:pt x="101" y="49"/>
                    </a:cubicBezTo>
                    <a:cubicBezTo>
                      <a:pt x="101" y="48"/>
                      <a:pt x="102" y="48"/>
                      <a:pt x="102" y="47"/>
                    </a:cubicBezTo>
                    <a:cubicBezTo>
                      <a:pt x="102" y="47"/>
                      <a:pt x="102" y="44"/>
                      <a:pt x="102" y="36"/>
                    </a:cubicBezTo>
                    <a:cubicBezTo>
                      <a:pt x="102" y="35"/>
                      <a:pt x="102" y="35"/>
                      <a:pt x="101" y="35"/>
                    </a:cubicBezTo>
                    <a:cubicBezTo>
                      <a:pt x="101" y="35"/>
                      <a:pt x="101" y="35"/>
                      <a:pt x="90" y="28"/>
                    </a:cubicBezTo>
                    <a:close/>
                    <a:moveTo>
                      <a:pt x="97" y="39"/>
                    </a:moveTo>
                    <a:cubicBezTo>
                      <a:pt x="97" y="38"/>
                      <a:pt x="96" y="38"/>
                      <a:pt x="95" y="38"/>
                    </a:cubicBezTo>
                    <a:cubicBezTo>
                      <a:pt x="95" y="38"/>
                      <a:pt x="94" y="38"/>
                      <a:pt x="94" y="39"/>
                    </a:cubicBezTo>
                    <a:cubicBezTo>
                      <a:pt x="94" y="40"/>
                      <a:pt x="95" y="40"/>
                      <a:pt x="95" y="40"/>
                    </a:cubicBezTo>
                    <a:cubicBezTo>
                      <a:pt x="96" y="40"/>
                      <a:pt x="97" y="40"/>
                      <a:pt x="97" y="39"/>
                    </a:cubicBezTo>
                    <a:close/>
                    <a:moveTo>
                      <a:pt x="127" y="5"/>
                    </a:moveTo>
                    <a:cubicBezTo>
                      <a:pt x="105" y="18"/>
                      <a:pt x="105" y="18"/>
                      <a:pt x="105" y="18"/>
                    </a:cubicBezTo>
                    <a:cubicBezTo>
                      <a:pt x="104" y="18"/>
                      <a:pt x="104" y="18"/>
                      <a:pt x="104" y="18"/>
                    </a:cubicBezTo>
                    <a:cubicBezTo>
                      <a:pt x="102" y="19"/>
                      <a:pt x="102" y="19"/>
                      <a:pt x="102" y="19"/>
                    </a:cubicBezTo>
                    <a:cubicBezTo>
                      <a:pt x="101" y="19"/>
                      <a:pt x="101" y="19"/>
                      <a:pt x="100" y="19"/>
                    </a:cubicBezTo>
                    <a:cubicBezTo>
                      <a:pt x="99" y="19"/>
                      <a:pt x="98" y="19"/>
                      <a:pt x="98" y="19"/>
                    </a:cubicBezTo>
                    <a:cubicBezTo>
                      <a:pt x="97" y="18"/>
                      <a:pt x="96" y="18"/>
                      <a:pt x="95" y="17"/>
                    </a:cubicBezTo>
                    <a:cubicBezTo>
                      <a:pt x="95" y="20"/>
                      <a:pt x="95" y="20"/>
                      <a:pt x="95" y="20"/>
                    </a:cubicBezTo>
                    <a:cubicBezTo>
                      <a:pt x="95" y="22"/>
                      <a:pt x="95" y="22"/>
                      <a:pt x="95" y="22"/>
                    </a:cubicBezTo>
                    <a:cubicBezTo>
                      <a:pt x="95" y="22"/>
                      <a:pt x="95" y="22"/>
                      <a:pt x="95" y="22"/>
                    </a:cubicBezTo>
                    <a:cubicBezTo>
                      <a:pt x="95" y="24"/>
                      <a:pt x="94" y="26"/>
                      <a:pt x="93" y="27"/>
                    </a:cubicBezTo>
                    <a:cubicBezTo>
                      <a:pt x="92" y="27"/>
                      <a:pt x="92" y="27"/>
                      <a:pt x="92" y="27"/>
                    </a:cubicBezTo>
                    <a:cubicBezTo>
                      <a:pt x="100" y="32"/>
                      <a:pt x="100" y="32"/>
                      <a:pt x="100" y="32"/>
                    </a:cubicBezTo>
                    <a:cubicBezTo>
                      <a:pt x="120" y="21"/>
                      <a:pt x="131" y="14"/>
                      <a:pt x="137" y="11"/>
                    </a:cubicBezTo>
                    <a:lnTo>
                      <a:pt x="127" y="5"/>
                    </a:lnTo>
                    <a:close/>
                    <a:moveTo>
                      <a:pt x="42" y="40"/>
                    </a:moveTo>
                    <a:cubicBezTo>
                      <a:pt x="43" y="40"/>
                      <a:pt x="43" y="40"/>
                      <a:pt x="43" y="39"/>
                    </a:cubicBezTo>
                    <a:cubicBezTo>
                      <a:pt x="43" y="38"/>
                      <a:pt x="43" y="38"/>
                      <a:pt x="42" y="38"/>
                    </a:cubicBezTo>
                    <a:cubicBezTo>
                      <a:pt x="41" y="38"/>
                      <a:pt x="41" y="38"/>
                      <a:pt x="41" y="39"/>
                    </a:cubicBezTo>
                    <a:cubicBezTo>
                      <a:pt x="41" y="40"/>
                      <a:pt x="41" y="40"/>
                      <a:pt x="42" y="40"/>
                    </a:cubicBezTo>
                    <a:close/>
                    <a:moveTo>
                      <a:pt x="189" y="0"/>
                    </a:moveTo>
                    <a:cubicBezTo>
                      <a:pt x="158" y="18"/>
                      <a:pt x="158" y="18"/>
                      <a:pt x="158" y="18"/>
                    </a:cubicBezTo>
                    <a:cubicBezTo>
                      <a:pt x="158" y="18"/>
                      <a:pt x="158" y="18"/>
                      <a:pt x="157" y="18"/>
                    </a:cubicBezTo>
                    <a:cubicBezTo>
                      <a:pt x="156" y="19"/>
                      <a:pt x="156" y="19"/>
                      <a:pt x="156" y="19"/>
                    </a:cubicBezTo>
                    <a:cubicBezTo>
                      <a:pt x="155" y="19"/>
                      <a:pt x="154" y="19"/>
                      <a:pt x="153" y="19"/>
                    </a:cubicBezTo>
                    <a:cubicBezTo>
                      <a:pt x="153" y="19"/>
                      <a:pt x="152" y="19"/>
                      <a:pt x="151" y="19"/>
                    </a:cubicBezTo>
                    <a:cubicBezTo>
                      <a:pt x="150" y="18"/>
                      <a:pt x="149" y="17"/>
                      <a:pt x="148" y="17"/>
                    </a:cubicBezTo>
                    <a:cubicBezTo>
                      <a:pt x="148" y="20"/>
                      <a:pt x="148" y="20"/>
                      <a:pt x="148" y="20"/>
                    </a:cubicBezTo>
                    <a:cubicBezTo>
                      <a:pt x="148" y="22"/>
                      <a:pt x="148" y="22"/>
                      <a:pt x="148" y="22"/>
                    </a:cubicBezTo>
                    <a:cubicBezTo>
                      <a:pt x="148" y="22"/>
                      <a:pt x="148" y="22"/>
                      <a:pt x="148" y="22"/>
                    </a:cubicBezTo>
                    <a:cubicBezTo>
                      <a:pt x="148" y="24"/>
                      <a:pt x="147" y="26"/>
                      <a:pt x="146" y="27"/>
                    </a:cubicBezTo>
                    <a:cubicBezTo>
                      <a:pt x="145" y="27"/>
                      <a:pt x="145" y="27"/>
                      <a:pt x="145" y="27"/>
                    </a:cubicBezTo>
                    <a:cubicBezTo>
                      <a:pt x="154" y="32"/>
                      <a:pt x="154" y="32"/>
                      <a:pt x="154" y="32"/>
                    </a:cubicBezTo>
                    <a:cubicBezTo>
                      <a:pt x="199" y="6"/>
                      <a:pt x="199" y="6"/>
                      <a:pt x="199" y="6"/>
                    </a:cubicBezTo>
                    <a:cubicBezTo>
                      <a:pt x="198" y="6"/>
                      <a:pt x="198" y="6"/>
                      <a:pt x="198" y="5"/>
                    </a:cubicBezTo>
                    <a:cubicBezTo>
                      <a:pt x="195" y="4"/>
                      <a:pt x="192" y="2"/>
                      <a:pt x="189" y="0"/>
                    </a:cubicBezTo>
                    <a:close/>
                    <a:moveTo>
                      <a:pt x="144" y="14"/>
                    </a:moveTo>
                    <a:cubicBezTo>
                      <a:pt x="143" y="14"/>
                      <a:pt x="143" y="14"/>
                      <a:pt x="143" y="14"/>
                    </a:cubicBezTo>
                    <a:cubicBezTo>
                      <a:pt x="139" y="12"/>
                      <a:pt x="139" y="12"/>
                      <a:pt x="139" y="12"/>
                    </a:cubicBezTo>
                    <a:cubicBezTo>
                      <a:pt x="102" y="33"/>
                      <a:pt x="102" y="33"/>
                      <a:pt x="102" y="33"/>
                    </a:cubicBezTo>
                    <a:cubicBezTo>
                      <a:pt x="103" y="34"/>
                      <a:pt x="104" y="35"/>
                      <a:pt x="104" y="36"/>
                    </a:cubicBezTo>
                    <a:cubicBezTo>
                      <a:pt x="104" y="36"/>
                      <a:pt x="104" y="36"/>
                      <a:pt x="104" y="48"/>
                    </a:cubicBezTo>
                    <a:cubicBezTo>
                      <a:pt x="104" y="48"/>
                      <a:pt x="104" y="48"/>
                      <a:pt x="145" y="25"/>
                    </a:cubicBezTo>
                    <a:cubicBezTo>
                      <a:pt x="146" y="24"/>
                      <a:pt x="146" y="23"/>
                      <a:pt x="146" y="22"/>
                    </a:cubicBezTo>
                    <a:cubicBezTo>
                      <a:pt x="146" y="22"/>
                      <a:pt x="146" y="22"/>
                      <a:pt x="146" y="16"/>
                    </a:cubicBezTo>
                    <a:cubicBezTo>
                      <a:pt x="145" y="15"/>
                      <a:pt x="145" y="15"/>
                      <a:pt x="144" y="14"/>
                    </a:cubicBezTo>
                    <a:close/>
                    <a:moveTo>
                      <a:pt x="48" y="35"/>
                    </a:moveTo>
                    <a:cubicBezTo>
                      <a:pt x="48" y="35"/>
                      <a:pt x="48" y="35"/>
                      <a:pt x="48" y="36"/>
                    </a:cubicBezTo>
                    <a:cubicBezTo>
                      <a:pt x="48" y="44"/>
                      <a:pt x="48" y="47"/>
                      <a:pt x="48" y="47"/>
                    </a:cubicBezTo>
                    <a:cubicBezTo>
                      <a:pt x="48" y="48"/>
                      <a:pt x="48" y="48"/>
                      <a:pt x="48" y="49"/>
                    </a:cubicBezTo>
                    <a:cubicBezTo>
                      <a:pt x="47" y="49"/>
                      <a:pt x="47" y="49"/>
                      <a:pt x="47" y="49"/>
                    </a:cubicBezTo>
                    <a:cubicBezTo>
                      <a:pt x="46" y="49"/>
                      <a:pt x="46" y="49"/>
                      <a:pt x="46" y="48"/>
                    </a:cubicBezTo>
                    <a:cubicBezTo>
                      <a:pt x="37" y="44"/>
                      <a:pt x="37" y="44"/>
                      <a:pt x="37" y="44"/>
                    </a:cubicBezTo>
                    <a:cubicBezTo>
                      <a:pt x="17" y="32"/>
                      <a:pt x="8" y="27"/>
                      <a:pt x="8" y="27"/>
                    </a:cubicBezTo>
                    <a:cubicBezTo>
                      <a:pt x="8" y="27"/>
                      <a:pt x="8" y="27"/>
                      <a:pt x="8" y="27"/>
                    </a:cubicBezTo>
                    <a:cubicBezTo>
                      <a:pt x="5" y="25"/>
                      <a:pt x="2" y="24"/>
                      <a:pt x="2" y="24"/>
                    </a:cubicBezTo>
                    <a:cubicBezTo>
                      <a:pt x="1" y="23"/>
                      <a:pt x="1" y="23"/>
                      <a:pt x="1" y="23"/>
                    </a:cubicBezTo>
                    <a:cubicBezTo>
                      <a:pt x="0" y="22"/>
                      <a:pt x="0" y="22"/>
                      <a:pt x="0" y="22"/>
                    </a:cubicBezTo>
                    <a:cubicBezTo>
                      <a:pt x="0" y="14"/>
                      <a:pt x="0" y="12"/>
                      <a:pt x="0" y="11"/>
                    </a:cubicBezTo>
                    <a:cubicBezTo>
                      <a:pt x="0" y="10"/>
                      <a:pt x="1" y="10"/>
                      <a:pt x="1" y="10"/>
                    </a:cubicBezTo>
                    <a:cubicBezTo>
                      <a:pt x="2" y="9"/>
                      <a:pt x="3" y="9"/>
                      <a:pt x="3" y="10"/>
                    </a:cubicBezTo>
                    <a:cubicBezTo>
                      <a:pt x="6" y="11"/>
                      <a:pt x="6" y="11"/>
                      <a:pt x="6" y="11"/>
                    </a:cubicBezTo>
                    <a:cubicBezTo>
                      <a:pt x="6" y="11"/>
                      <a:pt x="6" y="11"/>
                      <a:pt x="6" y="11"/>
                    </a:cubicBezTo>
                    <a:cubicBezTo>
                      <a:pt x="48" y="35"/>
                      <a:pt x="48" y="35"/>
                      <a:pt x="48" y="35"/>
                    </a:cubicBezTo>
                    <a:close/>
                    <a:moveTo>
                      <a:pt x="45" y="37"/>
                    </a:moveTo>
                    <a:cubicBezTo>
                      <a:pt x="3" y="13"/>
                      <a:pt x="3" y="13"/>
                      <a:pt x="3" y="13"/>
                    </a:cubicBezTo>
                    <a:cubicBezTo>
                      <a:pt x="3" y="18"/>
                      <a:pt x="3" y="20"/>
                      <a:pt x="3" y="21"/>
                    </a:cubicBezTo>
                    <a:cubicBezTo>
                      <a:pt x="3" y="21"/>
                      <a:pt x="3" y="21"/>
                      <a:pt x="3" y="21"/>
                    </a:cubicBezTo>
                    <a:cubicBezTo>
                      <a:pt x="4" y="21"/>
                      <a:pt x="8" y="24"/>
                      <a:pt x="11" y="26"/>
                    </a:cubicBezTo>
                    <a:cubicBezTo>
                      <a:pt x="11" y="26"/>
                      <a:pt x="11" y="26"/>
                      <a:pt x="11" y="25"/>
                    </a:cubicBezTo>
                    <a:cubicBezTo>
                      <a:pt x="27" y="34"/>
                      <a:pt x="36" y="40"/>
                      <a:pt x="40" y="42"/>
                    </a:cubicBezTo>
                    <a:cubicBezTo>
                      <a:pt x="40" y="42"/>
                      <a:pt x="40" y="42"/>
                      <a:pt x="40" y="42"/>
                    </a:cubicBezTo>
                    <a:cubicBezTo>
                      <a:pt x="45" y="45"/>
                      <a:pt x="45" y="45"/>
                      <a:pt x="45" y="45"/>
                    </a:cubicBezTo>
                    <a:cubicBezTo>
                      <a:pt x="45" y="40"/>
                      <a:pt x="45" y="38"/>
                      <a:pt x="45" y="37"/>
                    </a:cubicBezTo>
                    <a:close/>
                    <a:moveTo>
                      <a:pt x="90" y="14"/>
                    </a:moveTo>
                    <a:cubicBezTo>
                      <a:pt x="89" y="14"/>
                      <a:pt x="89" y="14"/>
                      <a:pt x="89" y="14"/>
                    </a:cubicBezTo>
                    <a:cubicBezTo>
                      <a:pt x="86" y="12"/>
                      <a:pt x="86" y="12"/>
                      <a:pt x="86" y="12"/>
                    </a:cubicBezTo>
                    <a:cubicBezTo>
                      <a:pt x="49" y="33"/>
                      <a:pt x="49" y="33"/>
                      <a:pt x="49" y="33"/>
                    </a:cubicBezTo>
                    <a:cubicBezTo>
                      <a:pt x="50" y="34"/>
                      <a:pt x="51" y="35"/>
                      <a:pt x="51" y="36"/>
                    </a:cubicBezTo>
                    <a:cubicBezTo>
                      <a:pt x="51" y="36"/>
                      <a:pt x="51" y="36"/>
                      <a:pt x="51" y="48"/>
                    </a:cubicBezTo>
                    <a:cubicBezTo>
                      <a:pt x="51" y="48"/>
                      <a:pt x="51" y="48"/>
                      <a:pt x="91" y="25"/>
                    </a:cubicBezTo>
                    <a:cubicBezTo>
                      <a:pt x="92" y="24"/>
                      <a:pt x="93" y="23"/>
                      <a:pt x="93" y="22"/>
                    </a:cubicBezTo>
                    <a:cubicBezTo>
                      <a:pt x="93" y="22"/>
                      <a:pt x="93" y="22"/>
                      <a:pt x="93" y="16"/>
                    </a:cubicBezTo>
                    <a:cubicBezTo>
                      <a:pt x="91" y="15"/>
                      <a:pt x="91" y="15"/>
                      <a:pt x="90" y="14"/>
                    </a:cubicBezTo>
                    <a:close/>
                    <a:moveTo>
                      <a:pt x="74" y="5"/>
                    </a:moveTo>
                    <a:cubicBezTo>
                      <a:pt x="52" y="18"/>
                      <a:pt x="52" y="18"/>
                      <a:pt x="52" y="18"/>
                    </a:cubicBezTo>
                    <a:cubicBezTo>
                      <a:pt x="51" y="18"/>
                      <a:pt x="51" y="18"/>
                      <a:pt x="51" y="18"/>
                    </a:cubicBezTo>
                    <a:cubicBezTo>
                      <a:pt x="49" y="19"/>
                      <a:pt x="49" y="19"/>
                      <a:pt x="49" y="19"/>
                    </a:cubicBezTo>
                    <a:cubicBezTo>
                      <a:pt x="48" y="19"/>
                      <a:pt x="47" y="19"/>
                      <a:pt x="47" y="19"/>
                    </a:cubicBezTo>
                    <a:cubicBezTo>
                      <a:pt x="46" y="19"/>
                      <a:pt x="45" y="19"/>
                      <a:pt x="44" y="19"/>
                    </a:cubicBezTo>
                    <a:cubicBezTo>
                      <a:pt x="40" y="16"/>
                      <a:pt x="38" y="15"/>
                      <a:pt x="37" y="14"/>
                    </a:cubicBezTo>
                    <a:cubicBezTo>
                      <a:pt x="36" y="14"/>
                      <a:pt x="36" y="14"/>
                      <a:pt x="36" y="14"/>
                    </a:cubicBezTo>
                    <a:cubicBezTo>
                      <a:pt x="14" y="1"/>
                      <a:pt x="14" y="1"/>
                      <a:pt x="14" y="1"/>
                    </a:cubicBezTo>
                    <a:cubicBezTo>
                      <a:pt x="3" y="8"/>
                      <a:pt x="3" y="8"/>
                      <a:pt x="3" y="8"/>
                    </a:cubicBezTo>
                    <a:cubicBezTo>
                      <a:pt x="47" y="32"/>
                      <a:pt x="47" y="32"/>
                      <a:pt x="47" y="32"/>
                    </a:cubicBezTo>
                    <a:cubicBezTo>
                      <a:pt x="66" y="21"/>
                      <a:pt x="77" y="14"/>
                      <a:pt x="84" y="11"/>
                    </a:cubicBezTo>
                    <a:lnTo>
                      <a:pt x="7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142" name="Freeform 15"/>
              <p:cNvSpPr>
                <a:spLocks noEditPoints="1"/>
              </p:cNvSpPr>
              <p:nvPr/>
            </p:nvSpPr>
            <p:spPr bwMode="auto">
              <a:xfrm>
                <a:off x="10105039" y="3105067"/>
                <a:ext cx="1229563" cy="424394"/>
              </a:xfrm>
              <a:custGeom>
                <a:avLst/>
                <a:gdLst>
                  <a:gd name="T0" fmla="*/ 155 w 200"/>
                  <a:gd name="T1" fmla="*/ 66 h 69"/>
                  <a:gd name="T2" fmla="*/ 152 w 200"/>
                  <a:gd name="T3" fmla="*/ 67 h 69"/>
                  <a:gd name="T4" fmla="*/ 133 w 200"/>
                  <a:gd name="T5" fmla="*/ 53 h 69"/>
                  <a:gd name="T6" fmla="*/ 152 w 200"/>
                  <a:gd name="T7" fmla="*/ 64 h 69"/>
                  <a:gd name="T8" fmla="*/ 143 w 200"/>
                  <a:gd name="T9" fmla="*/ 47 h 69"/>
                  <a:gd name="T10" fmla="*/ 146 w 200"/>
                  <a:gd name="T11" fmla="*/ 22 h 69"/>
                  <a:gd name="T12" fmla="*/ 148 w 200"/>
                  <a:gd name="T13" fmla="*/ 26 h 69"/>
                  <a:gd name="T14" fmla="*/ 148 w 200"/>
                  <a:gd name="T15" fmla="*/ 41 h 69"/>
                  <a:gd name="T16" fmla="*/ 145 w 200"/>
                  <a:gd name="T17" fmla="*/ 46 h 69"/>
                  <a:gd name="T18" fmla="*/ 198 w 200"/>
                  <a:gd name="T19" fmla="*/ 24 h 69"/>
                  <a:gd name="T20" fmla="*/ 154 w 200"/>
                  <a:gd name="T21" fmla="*/ 1 h 69"/>
                  <a:gd name="T22" fmla="*/ 200 w 200"/>
                  <a:gd name="T23" fmla="*/ 27 h 69"/>
                  <a:gd name="T24" fmla="*/ 157 w 200"/>
                  <a:gd name="T25" fmla="*/ 67 h 69"/>
                  <a:gd name="T26" fmla="*/ 200 w 200"/>
                  <a:gd name="T27" fmla="*/ 27 h 69"/>
                  <a:gd name="T28" fmla="*/ 149 w 200"/>
                  <a:gd name="T29" fmla="*/ 57 h 69"/>
                  <a:gd name="T30" fmla="*/ 150 w 200"/>
                  <a:gd name="T31" fmla="*/ 58 h 69"/>
                  <a:gd name="T32" fmla="*/ 93 w 200"/>
                  <a:gd name="T33" fmla="*/ 23 h 69"/>
                  <a:gd name="T34" fmla="*/ 95 w 200"/>
                  <a:gd name="T35" fmla="*/ 27 h 69"/>
                  <a:gd name="T36" fmla="*/ 95 w 200"/>
                  <a:gd name="T37" fmla="*/ 41 h 69"/>
                  <a:gd name="T38" fmla="*/ 100 w 200"/>
                  <a:gd name="T39" fmla="*/ 51 h 69"/>
                  <a:gd name="T40" fmla="*/ 104 w 200"/>
                  <a:gd name="T41" fmla="*/ 1 h 69"/>
                  <a:gd name="T42" fmla="*/ 78 w 200"/>
                  <a:gd name="T43" fmla="*/ 14 h 69"/>
                  <a:gd name="T44" fmla="*/ 86 w 200"/>
                  <a:gd name="T45" fmla="*/ 49 h 69"/>
                  <a:gd name="T46" fmla="*/ 93 w 200"/>
                  <a:gd name="T47" fmla="*/ 61 h 69"/>
                  <a:gd name="T48" fmla="*/ 77 w 200"/>
                  <a:gd name="T49" fmla="*/ 55 h 69"/>
                  <a:gd name="T50" fmla="*/ 100 w 200"/>
                  <a:gd name="T51" fmla="*/ 68 h 69"/>
                  <a:gd name="T52" fmla="*/ 102 w 200"/>
                  <a:gd name="T53" fmla="*/ 55 h 69"/>
                  <a:gd name="T54" fmla="*/ 97 w 200"/>
                  <a:gd name="T55" fmla="*/ 58 h 69"/>
                  <a:gd name="T56" fmla="*/ 95 w 200"/>
                  <a:gd name="T57" fmla="*/ 59 h 69"/>
                  <a:gd name="T58" fmla="*/ 102 w 200"/>
                  <a:gd name="T59" fmla="*/ 52 h 69"/>
                  <a:gd name="T60" fmla="*/ 145 w 200"/>
                  <a:gd name="T61" fmla="*/ 44 h 69"/>
                  <a:gd name="T62" fmla="*/ 146 w 200"/>
                  <a:gd name="T63" fmla="*/ 27 h 69"/>
                  <a:gd name="T64" fmla="*/ 3 w 200"/>
                  <a:gd name="T65" fmla="*/ 27 h 69"/>
                  <a:gd name="T66" fmla="*/ 51 w 200"/>
                  <a:gd name="T67" fmla="*/ 1 h 69"/>
                  <a:gd name="T68" fmla="*/ 47 w 200"/>
                  <a:gd name="T69" fmla="*/ 51 h 69"/>
                  <a:gd name="T70" fmla="*/ 48 w 200"/>
                  <a:gd name="T71" fmla="*/ 68 h 69"/>
                  <a:gd name="T72" fmla="*/ 37 w 200"/>
                  <a:gd name="T73" fmla="*/ 63 h 69"/>
                  <a:gd name="T74" fmla="*/ 8 w 200"/>
                  <a:gd name="T75" fmla="*/ 46 h 69"/>
                  <a:gd name="T76" fmla="*/ 0 w 200"/>
                  <a:gd name="T77" fmla="*/ 41 h 69"/>
                  <a:gd name="T78" fmla="*/ 3 w 200"/>
                  <a:gd name="T79" fmla="*/ 29 h 69"/>
                  <a:gd name="T80" fmla="*/ 48 w 200"/>
                  <a:gd name="T81" fmla="*/ 54 h 69"/>
                  <a:gd name="T82" fmla="*/ 3 w 200"/>
                  <a:gd name="T83" fmla="*/ 32 h 69"/>
                  <a:gd name="T84" fmla="*/ 11 w 200"/>
                  <a:gd name="T85" fmla="*/ 45 h 69"/>
                  <a:gd name="T86" fmla="*/ 40 w 200"/>
                  <a:gd name="T87" fmla="*/ 61 h 69"/>
                  <a:gd name="T88" fmla="*/ 93 w 200"/>
                  <a:gd name="T89" fmla="*/ 27 h 69"/>
                  <a:gd name="T90" fmla="*/ 51 w 200"/>
                  <a:gd name="T91" fmla="*/ 55 h 69"/>
                  <a:gd name="T92" fmla="*/ 93 w 200"/>
                  <a:gd name="T93" fmla="*/ 41 h 69"/>
                  <a:gd name="T94" fmla="*/ 42 w 200"/>
                  <a:gd name="T95" fmla="*/ 57 h 69"/>
                  <a:gd name="T96" fmla="*/ 43 w 200"/>
                  <a:gd name="T97"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69">
                    <a:moveTo>
                      <a:pt x="155" y="54"/>
                    </a:moveTo>
                    <a:cubicBezTo>
                      <a:pt x="155" y="54"/>
                      <a:pt x="155" y="54"/>
                      <a:pt x="155" y="55"/>
                    </a:cubicBezTo>
                    <a:cubicBezTo>
                      <a:pt x="155" y="63"/>
                      <a:pt x="155" y="66"/>
                      <a:pt x="155" y="66"/>
                    </a:cubicBezTo>
                    <a:cubicBezTo>
                      <a:pt x="155" y="67"/>
                      <a:pt x="155" y="67"/>
                      <a:pt x="154" y="68"/>
                    </a:cubicBezTo>
                    <a:cubicBezTo>
                      <a:pt x="154" y="68"/>
                      <a:pt x="154" y="68"/>
                      <a:pt x="153" y="68"/>
                    </a:cubicBezTo>
                    <a:cubicBezTo>
                      <a:pt x="153" y="68"/>
                      <a:pt x="153" y="68"/>
                      <a:pt x="152" y="67"/>
                    </a:cubicBezTo>
                    <a:cubicBezTo>
                      <a:pt x="144" y="63"/>
                      <a:pt x="144" y="63"/>
                      <a:pt x="144" y="63"/>
                    </a:cubicBezTo>
                    <a:cubicBezTo>
                      <a:pt x="138" y="59"/>
                      <a:pt x="134" y="57"/>
                      <a:pt x="130" y="55"/>
                    </a:cubicBezTo>
                    <a:cubicBezTo>
                      <a:pt x="133" y="53"/>
                      <a:pt x="133" y="53"/>
                      <a:pt x="133" y="53"/>
                    </a:cubicBezTo>
                    <a:cubicBezTo>
                      <a:pt x="140" y="57"/>
                      <a:pt x="144" y="59"/>
                      <a:pt x="147" y="61"/>
                    </a:cubicBezTo>
                    <a:cubicBezTo>
                      <a:pt x="147" y="61"/>
                      <a:pt x="147" y="61"/>
                      <a:pt x="147" y="61"/>
                    </a:cubicBezTo>
                    <a:cubicBezTo>
                      <a:pt x="152" y="64"/>
                      <a:pt x="152" y="64"/>
                      <a:pt x="152" y="64"/>
                    </a:cubicBezTo>
                    <a:cubicBezTo>
                      <a:pt x="152" y="59"/>
                      <a:pt x="152" y="57"/>
                      <a:pt x="152" y="56"/>
                    </a:cubicBezTo>
                    <a:cubicBezTo>
                      <a:pt x="148" y="53"/>
                      <a:pt x="143" y="51"/>
                      <a:pt x="140" y="49"/>
                    </a:cubicBezTo>
                    <a:cubicBezTo>
                      <a:pt x="143" y="47"/>
                      <a:pt x="143" y="47"/>
                      <a:pt x="143" y="47"/>
                    </a:cubicBezTo>
                    <a:cubicBezTo>
                      <a:pt x="155" y="54"/>
                      <a:pt x="155" y="54"/>
                      <a:pt x="155" y="54"/>
                    </a:cubicBezTo>
                    <a:close/>
                    <a:moveTo>
                      <a:pt x="146" y="22"/>
                    </a:moveTo>
                    <a:cubicBezTo>
                      <a:pt x="146" y="22"/>
                      <a:pt x="146" y="22"/>
                      <a:pt x="146" y="22"/>
                    </a:cubicBezTo>
                    <a:cubicBezTo>
                      <a:pt x="146" y="23"/>
                      <a:pt x="146" y="23"/>
                      <a:pt x="147" y="23"/>
                    </a:cubicBezTo>
                    <a:cubicBezTo>
                      <a:pt x="147" y="23"/>
                      <a:pt x="147" y="24"/>
                      <a:pt x="147" y="25"/>
                    </a:cubicBezTo>
                    <a:cubicBezTo>
                      <a:pt x="148" y="25"/>
                      <a:pt x="148" y="25"/>
                      <a:pt x="148" y="26"/>
                    </a:cubicBezTo>
                    <a:cubicBezTo>
                      <a:pt x="148" y="26"/>
                      <a:pt x="148" y="27"/>
                      <a:pt x="148" y="27"/>
                    </a:cubicBezTo>
                    <a:cubicBezTo>
                      <a:pt x="148" y="39"/>
                      <a:pt x="148" y="39"/>
                      <a:pt x="148" y="39"/>
                    </a:cubicBezTo>
                    <a:cubicBezTo>
                      <a:pt x="148" y="41"/>
                      <a:pt x="148" y="41"/>
                      <a:pt x="148" y="41"/>
                    </a:cubicBezTo>
                    <a:cubicBezTo>
                      <a:pt x="148" y="41"/>
                      <a:pt x="148" y="41"/>
                      <a:pt x="148" y="41"/>
                    </a:cubicBezTo>
                    <a:cubicBezTo>
                      <a:pt x="148" y="43"/>
                      <a:pt x="147" y="45"/>
                      <a:pt x="146" y="46"/>
                    </a:cubicBezTo>
                    <a:cubicBezTo>
                      <a:pt x="145" y="46"/>
                      <a:pt x="145" y="46"/>
                      <a:pt x="145" y="46"/>
                    </a:cubicBezTo>
                    <a:cubicBezTo>
                      <a:pt x="154" y="51"/>
                      <a:pt x="154" y="51"/>
                      <a:pt x="154" y="51"/>
                    </a:cubicBezTo>
                    <a:cubicBezTo>
                      <a:pt x="199" y="25"/>
                      <a:pt x="199" y="25"/>
                      <a:pt x="199" y="25"/>
                    </a:cubicBezTo>
                    <a:cubicBezTo>
                      <a:pt x="198" y="25"/>
                      <a:pt x="198" y="25"/>
                      <a:pt x="198" y="24"/>
                    </a:cubicBezTo>
                    <a:cubicBezTo>
                      <a:pt x="160" y="2"/>
                      <a:pt x="157" y="1"/>
                      <a:pt x="157" y="1"/>
                    </a:cubicBezTo>
                    <a:cubicBezTo>
                      <a:pt x="157" y="0"/>
                      <a:pt x="156" y="0"/>
                      <a:pt x="156" y="0"/>
                    </a:cubicBezTo>
                    <a:cubicBezTo>
                      <a:pt x="155" y="0"/>
                      <a:pt x="155" y="0"/>
                      <a:pt x="154" y="1"/>
                    </a:cubicBezTo>
                    <a:cubicBezTo>
                      <a:pt x="145" y="6"/>
                      <a:pt x="137" y="11"/>
                      <a:pt x="131" y="14"/>
                    </a:cubicBezTo>
                    <a:cubicBezTo>
                      <a:pt x="135" y="16"/>
                      <a:pt x="140" y="19"/>
                      <a:pt x="146" y="22"/>
                    </a:cubicBezTo>
                    <a:close/>
                    <a:moveTo>
                      <a:pt x="200" y="27"/>
                    </a:moveTo>
                    <a:cubicBezTo>
                      <a:pt x="156" y="52"/>
                      <a:pt x="156" y="52"/>
                      <a:pt x="156" y="52"/>
                    </a:cubicBezTo>
                    <a:cubicBezTo>
                      <a:pt x="157" y="53"/>
                      <a:pt x="157" y="54"/>
                      <a:pt x="157" y="55"/>
                    </a:cubicBezTo>
                    <a:cubicBezTo>
                      <a:pt x="157" y="55"/>
                      <a:pt x="157" y="55"/>
                      <a:pt x="157" y="67"/>
                    </a:cubicBezTo>
                    <a:cubicBezTo>
                      <a:pt x="157" y="67"/>
                      <a:pt x="157" y="67"/>
                      <a:pt x="198" y="44"/>
                    </a:cubicBezTo>
                    <a:cubicBezTo>
                      <a:pt x="199" y="43"/>
                      <a:pt x="200" y="42"/>
                      <a:pt x="200" y="41"/>
                    </a:cubicBezTo>
                    <a:cubicBezTo>
                      <a:pt x="200" y="41"/>
                      <a:pt x="200" y="41"/>
                      <a:pt x="200" y="27"/>
                    </a:cubicBezTo>
                    <a:cubicBezTo>
                      <a:pt x="200" y="27"/>
                      <a:pt x="200" y="27"/>
                      <a:pt x="200" y="27"/>
                    </a:cubicBezTo>
                    <a:close/>
                    <a:moveTo>
                      <a:pt x="150" y="58"/>
                    </a:moveTo>
                    <a:cubicBezTo>
                      <a:pt x="150" y="57"/>
                      <a:pt x="150" y="57"/>
                      <a:pt x="149" y="57"/>
                    </a:cubicBezTo>
                    <a:cubicBezTo>
                      <a:pt x="148" y="57"/>
                      <a:pt x="148" y="57"/>
                      <a:pt x="148" y="58"/>
                    </a:cubicBezTo>
                    <a:cubicBezTo>
                      <a:pt x="148" y="59"/>
                      <a:pt x="148" y="59"/>
                      <a:pt x="149" y="59"/>
                    </a:cubicBezTo>
                    <a:cubicBezTo>
                      <a:pt x="150" y="59"/>
                      <a:pt x="150" y="59"/>
                      <a:pt x="150" y="58"/>
                    </a:cubicBezTo>
                    <a:close/>
                    <a:moveTo>
                      <a:pt x="93" y="22"/>
                    </a:moveTo>
                    <a:cubicBezTo>
                      <a:pt x="93" y="22"/>
                      <a:pt x="93" y="22"/>
                      <a:pt x="93" y="22"/>
                    </a:cubicBezTo>
                    <a:cubicBezTo>
                      <a:pt x="93" y="23"/>
                      <a:pt x="93" y="23"/>
                      <a:pt x="93" y="23"/>
                    </a:cubicBezTo>
                    <a:cubicBezTo>
                      <a:pt x="94" y="23"/>
                      <a:pt x="94" y="24"/>
                      <a:pt x="94" y="25"/>
                    </a:cubicBezTo>
                    <a:cubicBezTo>
                      <a:pt x="95" y="25"/>
                      <a:pt x="95" y="25"/>
                      <a:pt x="95" y="26"/>
                    </a:cubicBezTo>
                    <a:cubicBezTo>
                      <a:pt x="95" y="26"/>
                      <a:pt x="95" y="27"/>
                      <a:pt x="95" y="27"/>
                    </a:cubicBezTo>
                    <a:cubicBezTo>
                      <a:pt x="95" y="39"/>
                      <a:pt x="95" y="39"/>
                      <a:pt x="95" y="39"/>
                    </a:cubicBezTo>
                    <a:cubicBezTo>
                      <a:pt x="95" y="41"/>
                      <a:pt x="95" y="41"/>
                      <a:pt x="95" y="41"/>
                    </a:cubicBezTo>
                    <a:cubicBezTo>
                      <a:pt x="95" y="41"/>
                      <a:pt x="95" y="41"/>
                      <a:pt x="95" y="41"/>
                    </a:cubicBezTo>
                    <a:cubicBezTo>
                      <a:pt x="95" y="43"/>
                      <a:pt x="94" y="45"/>
                      <a:pt x="93" y="46"/>
                    </a:cubicBezTo>
                    <a:cubicBezTo>
                      <a:pt x="92" y="46"/>
                      <a:pt x="92" y="46"/>
                      <a:pt x="92" y="46"/>
                    </a:cubicBezTo>
                    <a:cubicBezTo>
                      <a:pt x="100" y="51"/>
                      <a:pt x="100" y="51"/>
                      <a:pt x="100" y="51"/>
                    </a:cubicBezTo>
                    <a:cubicBezTo>
                      <a:pt x="145" y="25"/>
                      <a:pt x="145" y="25"/>
                      <a:pt x="145" y="25"/>
                    </a:cubicBezTo>
                    <a:cubicBezTo>
                      <a:pt x="145" y="25"/>
                      <a:pt x="145" y="25"/>
                      <a:pt x="145" y="24"/>
                    </a:cubicBezTo>
                    <a:cubicBezTo>
                      <a:pt x="107" y="2"/>
                      <a:pt x="104" y="1"/>
                      <a:pt x="104" y="1"/>
                    </a:cubicBezTo>
                    <a:cubicBezTo>
                      <a:pt x="103" y="0"/>
                      <a:pt x="103" y="0"/>
                      <a:pt x="102" y="0"/>
                    </a:cubicBezTo>
                    <a:cubicBezTo>
                      <a:pt x="102" y="0"/>
                      <a:pt x="101" y="0"/>
                      <a:pt x="101" y="1"/>
                    </a:cubicBezTo>
                    <a:cubicBezTo>
                      <a:pt x="91" y="6"/>
                      <a:pt x="84" y="11"/>
                      <a:pt x="78" y="14"/>
                    </a:cubicBezTo>
                    <a:cubicBezTo>
                      <a:pt x="82" y="16"/>
                      <a:pt x="87" y="19"/>
                      <a:pt x="93" y="22"/>
                    </a:cubicBezTo>
                    <a:close/>
                    <a:moveTo>
                      <a:pt x="90" y="47"/>
                    </a:moveTo>
                    <a:cubicBezTo>
                      <a:pt x="86" y="49"/>
                      <a:pt x="86" y="49"/>
                      <a:pt x="86" y="49"/>
                    </a:cubicBezTo>
                    <a:cubicBezTo>
                      <a:pt x="90" y="51"/>
                      <a:pt x="94" y="54"/>
                      <a:pt x="99" y="56"/>
                    </a:cubicBezTo>
                    <a:cubicBezTo>
                      <a:pt x="99" y="57"/>
                      <a:pt x="99" y="59"/>
                      <a:pt x="99" y="64"/>
                    </a:cubicBezTo>
                    <a:cubicBezTo>
                      <a:pt x="99" y="64"/>
                      <a:pt x="99" y="64"/>
                      <a:pt x="93" y="61"/>
                    </a:cubicBezTo>
                    <a:cubicBezTo>
                      <a:pt x="93" y="61"/>
                      <a:pt x="93" y="61"/>
                      <a:pt x="93" y="61"/>
                    </a:cubicBezTo>
                    <a:cubicBezTo>
                      <a:pt x="91" y="59"/>
                      <a:pt x="86" y="57"/>
                      <a:pt x="80" y="53"/>
                    </a:cubicBezTo>
                    <a:cubicBezTo>
                      <a:pt x="77" y="55"/>
                      <a:pt x="77" y="55"/>
                      <a:pt x="77" y="55"/>
                    </a:cubicBezTo>
                    <a:cubicBezTo>
                      <a:pt x="80" y="57"/>
                      <a:pt x="85" y="60"/>
                      <a:pt x="91" y="63"/>
                    </a:cubicBezTo>
                    <a:cubicBezTo>
                      <a:pt x="91" y="63"/>
                      <a:pt x="91" y="63"/>
                      <a:pt x="99" y="67"/>
                    </a:cubicBezTo>
                    <a:cubicBezTo>
                      <a:pt x="99" y="68"/>
                      <a:pt x="100" y="68"/>
                      <a:pt x="100" y="68"/>
                    </a:cubicBezTo>
                    <a:cubicBezTo>
                      <a:pt x="100" y="68"/>
                      <a:pt x="101" y="68"/>
                      <a:pt x="101" y="68"/>
                    </a:cubicBezTo>
                    <a:cubicBezTo>
                      <a:pt x="101" y="67"/>
                      <a:pt x="102" y="67"/>
                      <a:pt x="102" y="66"/>
                    </a:cubicBezTo>
                    <a:cubicBezTo>
                      <a:pt x="102" y="66"/>
                      <a:pt x="102" y="63"/>
                      <a:pt x="102" y="55"/>
                    </a:cubicBezTo>
                    <a:cubicBezTo>
                      <a:pt x="102" y="54"/>
                      <a:pt x="102" y="54"/>
                      <a:pt x="101" y="54"/>
                    </a:cubicBezTo>
                    <a:cubicBezTo>
                      <a:pt x="101" y="54"/>
                      <a:pt x="101" y="54"/>
                      <a:pt x="90" y="47"/>
                    </a:cubicBezTo>
                    <a:close/>
                    <a:moveTo>
                      <a:pt x="97" y="58"/>
                    </a:moveTo>
                    <a:cubicBezTo>
                      <a:pt x="97" y="57"/>
                      <a:pt x="96" y="57"/>
                      <a:pt x="95" y="57"/>
                    </a:cubicBezTo>
                    <a:cubicBezTo>
                      <a:pt x="95" y="57"/>
                      <a:pt x="94" y="57"/>
                      <a:pt x="94" y="58"/>
                    </a:cubicBezTo>
                    <a:cubicBezTo>
                      <a:pt x="94" y="59"/>
                      <a:pt x="95" y="59"/>
                      <a:pt x="95" y="59"/>
                    </a:cubicBezTo>
                    <a:cubicBezTo>
                      <a:pt x="96" y="59"/>
                      <a:pt x="97" y="59"/>
                      <a:pt x="97" y="58"/>
                    </a:cubicBezTo>
                    <a:close/>
                    <a:moveTo>
                      <a:pt x="146" y="27"/>
                    </a:moveTo>
                    <a:cubicBezTo>
                      <a:pt x="102" y="52"/>
                      <a:pt x="102" y="52"/>
                      <a:pt x="102" y="52"/>
                    </a:cubicBezTo>
                    <a:cubicBezTo>
                      <a:pt x="103" y="53"/>
                      <a:pt x="104" y="54"/>
                      <a:pt x="104" y="55"/>
                    </a:cubicBezTo>
                    <a:cubicBezTo>
                      <a:pt x="104" y="55"/>
                      <a:pt x="104" y="55"/>
                      <a:pt x="104" y="67"/>
                    </a:cubicBezTo>
                    <a:cubicBezTo>
                      <a:pt x="104" y="67"/>
                      <a:pt x="104" y="67"/>
                      <a:pt x="145" y="44"/>
                    </a:cubicBezTo>
                    <a:cubicBezTo>
                      <a:pt x="146" y="43"/>
                      <a:pt x="146" y="42"/>
                      <a:pt x="146" y="41"/>
                    </a:cubicBezTo>
                    <a:cubicBezTo>
                      <a:pt x="146" y="41"/>
                      <a:pt x="146" y="41"/>
                      <a:pt x="146" y="27"/>
                    </a:cubicBezTo>
                    <a:cubicBezTo>
                      <a:pt x="146" y="27"/>
                      <a:pt x="146" y="27"/>
                      <a:pt x="146" y="27"/>
                    </a:cubicBezTo>
                    <a:close/>
                    <a:moveTo>
                      <a:pt x="47" y="51"/>
                    </a:moveTo>
                    <a:cubicBezTo>
                      <a:pt x="47" y="51"/>
                      <a:pt x="47" y="51"/>
                      <a:pt x="47" y="51"/>
                    </a:cubicBezTo>
                    <a:cubicBezTo>
                      <a:pt x="3" y="27"/>
                      <a:pt x="3" y="27"/>
                      <a:pt x="3" y="27"/>
                    </a:cubicBezTo>
                    <a:cubicBezTo>
                      <a:pt x="3" y="27"/>
                      <a:pt x="3" y="27"/>
                      <a:pt x="47" y="1"/>
                    </a:cubicBezTo>
                    <a:cubicBezTo>
                      <a:pt x="48" y="0"/>
                      <a:pt x="48" y="0"/>
                      <a:pt x="49" y="0"/>
                    </a:cubicBezTo>
                    <a:cubicBezTo>
                      <a:pt x="50" y="0"/>
                      <a:pt x="50" y="0"/>
                      <a:pt x="51" y="1"/>
                    </a:cubicBezTo>
                    <a:cubicBezTo>
                      <a:pt x="51" y="1"/>
                      <a:pt x="49" y="0"/>
                      <a:pt x="91" y="24"/>
                    </a:cubicBezTo>
                    <a:cubicBezTo>
                      <a:pt x="92" y="25"/>
                      <a:pt x="92" y="25"/>
                      <a:pt x="92" y="25"/>
                    </a:cubicBezTo>
                    <a:cubicBezTo>
                      <a:pt x="92" y="25"/>
                      <a:pt x="92" y="25"/>
                      <a:pt x="47" y="51"/>
                    </a:cubicBezTo>
                    <a:close/>
                    <a:moveTo>
                      <a:pt x="48" y="55"/>
                    </a:moveTo>
                    <a:cubicBezTo>
                      <a:pt x="48" y="69"/>
                      <a:pt x="48" y="66"/>
                      <a:pt x="48" y="66"/>
                    </a:cubicBezTo>
                    <a:cubicBezTo>
                      <a:pt x="48" y="67"/>
                      <a:pt x="48" y="67"/>
                      <a:pt x="48" y="68"/>
                    </a:cubicBezTo>
                    <a:cubicBezTo>
                      <a:pt x="47" y="68"/>
                      <a:pt x="47" y="68"/>
                      <a:pt x="47" y="68"/>
                    </a:cubicBezTo>
                    <a:cubicBezTo>
                      <a:pt x="46" y="68"/>
                      <a:pt x="46" y="68"/>
                      <a:pt x="46" y="67"/>
                    </a:cubicBezTo>
                    <a:cubicBezTo>
                      <a:pt x="37" y="63"/>
                      <a:pt x="37" y="63"/>
                      <a:pt x="37" y="63"/>
                    </a:cubicBezTo>
                    <a:cubicBezTo>
                      <a:pt x="37" y="63"/>
                      <a:pt x="37" y="63"/>
                      <a:pt x="37" y="63"/>
                    </a:cubicBezTo>
                    <a:cubicBezTo>
                      <a:pt x="17" y="51"/>
                      <a:pt x="8" y="46"/>
                      <a:pt x="8" y="46"/>
                    </a:cubicBezTo>
                    <a:cubicBezTo>
                      <a:pt x="8" y="46"/>
                      <a:pt x="8" y="46"/>
                      <a:pt x="8" y="46"/>
                    </a:cubicBezTo>
                    <a:cubicBezTo>
                      <a:pt x="5" y="44"/>
                      <a:pt x="2" y="43"/>
                      <a:pt x="2" y="43"/>
                    </a:cubicBezTo>
                    <a:cubicBezTo>
                      <a:pt x="1" y="42"/>
                      <a:pt x="1" y="42"/>
                      <a:pt x="1" y="42"/>
                    </a:cubicBezTo>
                    <a:cubicBezTo>
                      <a:pt x="0" y="41"/>
                      <a:pt x="0" y="41"/>
                      <a:pt x="0" y="41"/>
                    </a:cubicBezTo>
                    <a:cubicBezTo>
                      <a:pt x="0" y="27"/>
                      <a:pt x="0" y="30"/>
                      <a:pt x="0" y="30"/>
                    </a:cubicBezTo>
                    <a:cubicBezTo>
                      <a:pt x="0" y="29"/>
                      <a:pt x="1" y="29"/>
                      <a:pt x="1" y="29"/>
                    </a:cubicBezTo>
                    <a:cubicBezTo>
                      <a:pt x="2" y="28"/>
                      <a:pt x="3" y="28"/>
                      <a:pt x="3" y="29"/>
                    </a:cubicBezTo>
                    <a:cubicBezTo>
                      <a:pt x="6" y="30"/>
                      <a:pt x="6" y="30"/>
                      <a:pt x="6" y="30"/>
                    </a:cubicBezTo>
                    <a:cubicBezTo>
                      <a:pt x="6" y="30"/>
                      <a:pt x="6" y="30"/>
                      <a:pt x="6" y="30"/>
                    </a:cubicBezTo>
                    <a:cubicBezTo>
                      <a:pt x="48" y="54"/>
                      <a:pt x="48" y="54"/>
                      <a:pt x="48" y="54"/>
                    </a:cubicBezTo>
                    <a:cubicBezTo>
                      <a:pt x="48" y="54"/>
                      <a:pt x="48" y="54"/>
                      <a:pt x="48" y="55"/>
                    </a:cubicBezTo>
                    <a:close/>
                    <a:moveTo>
                      <a:pt x="45" y="56"/>
                    </a:moveTo>
                    <a:cubicBezTo>
                      <a:pt x="3" y="32"/>
                      <a:pt x="3" y="32"/>
                      <a:pt x="3" y="32"/>
                    </a:cubicBezTo>
                    <a:cubicBezTo>
                      <a:pt x="3" y="43"/>
                      <a:pt x="3" y="40"/>
                      <a:pt x="3" y="40"/>
                    </a:cubicBezTo>
                    <a:cubicBezTo>
                      <a:pt x="3" y="40"/>
                      <a:pt x="3" y="40"/>
                      <a:pt x="3" y="40"/>
                    </a:cubicBezTo>
                    <a:cubicBezTo>
                      <a:pt x="4" y="40"/>
                      <a:pt x="8" y="43"/>
                      <a:pt x="11" y="45"/>
                    </a:cubicBezTo>
                    <a:cubicBezTo>
                      <a:pt x="11" y="45"/>
                      <a:pt x="11" y="45"/>
                      <a:pt x="11" y="44"/>
                    </a:cubicBezTo>
                    <a:cubicBezTo>
                      <a:pt x="27" y="53"/>
                      <a:pt x="36" y="59"/>
                      <a:pt x="40" y="61"/>
                    </a:cubicBezTo>
                    <a:cubicBezTo>
                      <a:pt x="40" y="61"/>
                      <a:pt x="40" y="61"/>
                      <a:pt x="40" y="61"/>
                    </a:cubicBezTo>
                    <a:cubicBezTo>
                      <a:pt x="45" y="64"/>
                      <a:pt x="45" y="64"/>
                      <a:pt x="45" y="64"/>
                    </a:cubicBezTo>
                    <a:cubicBezTo>
                      <a:pt x="45" y="53"/>
                      <a:pt x="45" y="56"/>
                      <a:pt x="45" y="56"/>
                    </a:cubicBezTo>
                    <a:close/>
                    <a:moveTo>
                      <a:pt x="93" y="27"/>
                    </a:moveTo>
                    <a:cubicBezTo>
                      <a:pt x="93" y="27"/>
                      <a:pt x="93" y="27"/>
                      <a:pt x="93" y="27"/>
                    </a:cubicBezTo>
                    <a:cubicBezTo>
                      <a:pt x="49" y="52"/>
                      <a:pt x="49" y="52"/>
                      <a:pt x="49" y="52"/>
                    </a:cubicBezTo>
                    <a:cubicBezTo>
                      <a:pt x="50" y="53"/>
                      <a:pt x="51" y="54"/>
                      <a:pt x="51" y="55"/>
                    </a:cubicBezTo>
                    <a:cubicBezTo>
                      <a:pt x="51" y="55"/>
                      <a:pt x="51" y="55"/>
                      <a:pt x="51" y="67"/>
                    </a:cubicBezTo>
                    <a:cubicBezTo>
                      <a:pt x="51" y="67"/>
                      <a:pt x="51" y="67"/>
                      <a:pt x="91" y="44"/>
                    </a:cubicBezTo>
                    <a:cubicBezTo>
                      <a:pt x="92" y="43"/>
                      <a:pt x="93" y="42"/>
                      <a:pt x="93" y="41"/>
                    </a:cubicBezTo>
                    <a:cubicBezTo>
                      <a:pt x="93" y="41"/>
                      <a:pt x="93" y="41"/>
                      <a:pt x="93" y="27"/>
                    </a:cubicBezTo>
                    <a:cubicBezTo>
                      <a:pt x="93" y="27"/>
                      <a:pt x="93" y="27"/>
                      <a:pt x="93" y="27"/>
                    </a:cubicBezTo>
                    <a:close/>
                    <a:moveTo>
                      <a:pt x="42" y="57"/>
                    </a:moveTo>
                    <a:cubicBezTo>
                      <a:pt x="41" y="57"/>
                      <a:pt x="41" y="57"/>
                      <a:pt x="41" y="58"/>
                    </a:cubicBezTo>
                    <a:cubicBezTo>
                      <a:pt x="41" y="59"/>
                      <a:pt x="41" y="59"/>
                      <a:pt x="42" y="59"/>
                    </a:cubicBezTo>
                    <a:cubicBezTo>
                      <a:pt x="43" y="59"/>
                      <a:pt x="43" y="59"/>
                      <a:pt x="43" y="58"/>
                    </a:cubicBezTo>
                    <a:cubicBezTo>
                      <a:pt x="43" y="57"/>
                      <a:pt x="43" y="57"/>
                      <a:pt x="4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144" name="Freeform 14"/>
              <p:cNvSpPr>
                <a:spLocks noEditPoints="1"/>
              </p:cNvSpPr>
              <p:nvPr/>
            </p:nvSpPr>
            <p:spPr bwMode="auto">
              <a:xfrm>
                <a:off x="10106351" y="3621301"/>
                <a:ext cx="1229563" cy="301791"/>
              </a:xfrm>
              <a:custGeom>
                <a:avLst/>
                <a:gdLst>
                  <a:gd name="T0" fmla="*/ 155 w 200"/>
                  <a:gd name="T1" fmla="*/ 47 h 49"/>
                  <a:gd name="T2" fmla="*/ 152 w 200"/>
                  <a:gd name="T3" fmla="*/ 48 h 49"/>
                  <a:gd name="T4" fmla="*/ 133 w 200"/>
                  <a:gd name="T5" fmla="*/ 34 h 49"/>
                  <a:gd name="T6" fmla="*/ 152 w 200"/>
                  <a:gd name="T7" fmla="*/ 45 h 49"/>
                  <a:gd name="T8" fmla="*/ 143 w 200"/>
                  <a:gd name="T9" fmla="*/ 28 h 49"/>
                  <a:gd name="T10" fmla="*/ 156 w 200"/>
                  <a:gd name="T11" fmla="*/ 33 h 49"/>
                  <a:gd name="T12" fmla="*/ 198 w 200"/>
                  <a:gd name="T13" fmla="*/ 25 h 49"/>
                  <a:gd name="T14" fmla="*/ 200 w 200"/>
                  <a:gd name="T15" fmla="*/ 8 h 49"/>
                  <a:gd name="T16" fmla="*/ 148 w 200"/>
                  <a:gd name="T17" fmla="*/ 39 h 49"/>
                  <a:gd name="T18" fmla="*/ 90 w 200"/>
                  <a:gd name="T19" fmla="*/ 28 h 49"/>
                  <a:gd name="T20" fmla="*/ 99 w 200"/>
                  <a:gd name="T21" fmla="*/ 45 h 49"/>
                  <a:gd name="T22" fmla="*/ 80 w 200"/>
                  <a:gd name="T23" fmla="*/ 34 h 49"/>
                  <a:gd name="T24" fmla="*/ 99 w 200"/>
                  <a:gd name="T25" fmla="*/ 48 h 49"/>
                  <a:gd name="T26" fmla="*/ 102 w 200"/>
                  <a:gd name="T27" fmla="*/ 47 h 49"/>
                  <a:gd name="T28" fmla="*/ 90 w 200"/>
                  <a:gd name="T29" fmla="*/ 28 h 49"/>
                  <a:gd name="T30" fmla="*/ 94 w 200"/>
                  <a:gd name="T31" fmla="*/ 39 h 49"/>
                  <a:gd name="T32" fmla="*/ 127 w 200"/>
                  <a:gd name="T33" fmla="*/ 5 h 49"/>
                  <a:gd name="T34" fmla="*/ 102 w 200"/>
                  <a:gd name="T35" fmla="*/ 19 h 49"/>
                  <a:gd name="T36" fmla="*/ 95 w 200"/>
                  <a:gd name="T37" fmla="*/ 17 h 49"/>
                  <a:gd name="T38" fmla="*/ 95 w 200"/>
                  <a:gd name="T39" fmla="*/ 22 h 49"/>
                  <a:gd name="T40" fmla="*/ 100 w 200"/>
                  <a:gd name="T41" fmla="*/ 32 h 49"/>
                  <a:gd name="T42" fmla="*/ 42 w 200"/>
                  <a:gd name="T43" fmla="*/ 40 h 49"/>
                  <a:gd name="T44" fmla="*/ 41 w 200"/>
                  <a:gd name="T45" fmla="*/ 39 h 49"/>
                  <a:gd name="T46" fmla="*/ 158 w 200"/>
                  <a:gd name="T47" fmla="*/ 18 h 49"/>
                  <a:gd name="T48" fmla="*/ 153 w 200"/>
                  <a:gd name="T49" fmla="*/ 19 h 49"/>
                  <a:gd name="T50" fmla="*/ 148 w 200"/>
                  <a:gd name="T51" fmla="*/ 20 h 49"/>
                  <a:gd name="T52" fmla="*/ 146 w 200"/>
                  <a:gd name="T53" fmla="*/ 27 h 49"/>
                  <a:gd name="T54" fmla="*/ 199 w 200"/>
                  <a:gd name="T55" fmla="*/ 6 h 49"/>
                  <a:gd name="T56" fmla="*/ 144 w 200"/>
                  <a:gd name="T57" fmla="*/ 14 h 49"/>
                  <a:gd name="T58" fmla="*/ 102 w 200"/>
                  <a:gd name="T59" fmla="*/ 33 h 49"/>
                  <a:gd name="T60" fmla="*/ 145 w 200"/>
                  <a:gd name="T61" fmla="*/ 25 h 49"/>
                  <a:gd name="T62" fmla="*/ 144 w 200"/>
                  <a:gd name="T63" fmla="*/ 14 h 49"/>
                  <a:gd name="T64" fmla="*/ 48 w 200"/>
                  <a:gd name="T65" fmla="*/ 47 h 49"/>
                  <a:gd name="T66" fmla="*/ 46 w 200"/>
                  <a:gd name="T67" fmla="*/ 48 h 49"/>
                  <a:gd name="T68" fmla="*/ 8 w 200"/>
                  <a:gd name="T69" fmla="*/ 27 h 49"/>
                  <a:gd name="T70" fmla="*/ 0 w 200"/>
                  <a:gd name="T71" fmla="*/ 22 h 49"/>
                  <a:gd name="T72" fmla="*/ 3 w 200"/>
                  <a:gd name="T73" fmla="*/ 10 h 49"/>
                  <a:gd name="T74" fmla="*/ 48 w 200"/>
                  <a:gd name="T75" fmla="*/ 35 h 49"/>
                  <a:gd name="T76" fmla="*/ 3 w 200"/>
                  <a:gd name="T77" fmla="*/ 21 h 49"/>
                  <a:gd name="T78" fmla="*/ 11 w 200"/>
                  <a:gd name="T79" fmla="*/ 25 h 49"/>
                  <a:gd name="T80" fmla="*/ 45 w 200"/>
                  <a:gd name="T81" fmla="*/ 45 h 49"/>
                  <a:gd name="T82" fmla="*/ 89 w 200"/>
                  <a:gd name="T83" fmla="*/ 14 h 49"/>
                  <a:gd name="T84" fmla="*/ 51 w 200"/>
                  <a:gd name="T85" fmla="*/ 36 h 49"/>
                  <a:gd name="T86" fmla="*/ 93 w 200"/>
                  <a:gd name="T87" fmla="*/ 22 h 49"/>
                  <a:gd name="T88" fmla="*/ 74 w 200"/>
                  <a:gd name="T89" fmla="*/ 5 h 49"/>
                  <a:gd name="T90" fmla="*/ 49 w 200"/>
                  <a:gd name="T91" fmla="*/ 19 h 49"/>
                  <a:gd name="T92" fmla="*/ 37 w 200"/>
                  <a:gd name="T93" fmla="*/ 14 h 49"/>
                  <a:gd name="T94" fmla="*/ 3 w 200"/>
                  <a:gd name="T95" fmla="*/ 8 h 49"/>
                  <a:gd name="T96" fmla="*/ 74 w 200"/>
                  <a:gd name="T9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49">
                    <a:moveTo>
                      <a:pt x="155" y="35"/>
                    </a:moveTo>
                    <a:cubicBezTo>
                      <a:pt x="155" y="35"/>
                      <a:pt x="155" y="35"/>
                      <a:pt x="155" y="36"/>
                    </a:cubicBezTo>
                    <a:cubicBezTo>
                      <a:pt x="155" y="44"/>
                      <a:pt x="155" y="47"/>
                      <a:pt x="155" y="47"/>
                    </a:cubicBezTo>
                    <a:cubicBezTo>
                      <a:pt x="155" y="48"/>
                      <a:pt x="155" y="48"/>
                      <a:pt x="154" y="49"/>
                    </a:cubicBezTo>
                    <a:cubicBezTo>
                      <a:pt x="154" y="49"/>
                      <a:pt x="154" y="49"/>
                      <a:pt x="153" y="49"/>
                    </a:cubicBezTo>
                    <a:cubicBezTo>
                      <a:pt x="153" y="49"/>
                      <a:pt x="153" y="49"/>
                      <a:pt x="152" y="48"/>
                    </a:cubicBezTo>
                    <a:cubicBezTo>
                      <a:pt x="144" y="44"/>
                      <a:pt x="144" y="44"/>
                      <a:pt x="144" y="44"/>
                    </a:cubicBezTo>
                    <a:cubicBezTo>
                      <a:pt x="138" y="40"/>
                      <a:pt x="134" y="38"/>
                      <a:pt x="130" y="36"/>
                    </a:cubicBezTo>
                    <a:cubicBezTo>
                      <a:pt x="133" y="34"/>
                      <a:pt x="133" y="34"/>
                      <a:pt x="133" y="34"/>
                    </a:cubicBezTo>
                    <a:cubicBezTo>
                      <a:pt x="140" y="38"/>
                      <a:pt x="144" y="40"/>
                      <a:pt x="147" y="42"/>
                    </a:cubicBezTo>
                    <a:cubicBezTo>
                      <a:pt x="147" y="42"/>
                      <a:pt x="147" y="42"/>
                      <a:pt x="147" y="42"/>
                    </a:cubicBezTo>
                    <a:cubicBezTo>
                      <a:pt x="152" y="45"/>
                      <a:pt x="152" y="45"/>
                      <a:pt x="152" y="45"/>
                    </a:cubicBezTo>
                    <a:cubicBezTo>
                      <a:pt x="152" y="40"/>
                      <a:pt x="152" y="38"/>
                      <a:pt x="152" y="37"/>
                    </a:cubicBezTo>
                    <a:cubicBezTo>
                      <a:pt x="148" y="34"/>
                      <a:pt x="143" y="32"/>
                      <a:pt x="140" y="30"/>
                    </a:cubicBezTo>
                    <a:cubicBezTo>
                      <a:pt x="143" y="28"/>
                      <a:pt x="143" y="28"/>
                      <a:pt x="143" y="28"/>
                    </a:cubicBezTo>
                    <a:cubicBezTo>
                      <a:pt x="155" y="35"/>
                      <a:pt x="155" y="35"/>
                      <a:pt x="155" y="35"/>
                    </a:cubicBezTo>
                    <a:close/>
                    <a:moveTo>
                      <a:pt x="200" y="8"/>
                    </a:moveTo>
                    <a:cubicBezTo>
                      <a:pt x="156" y="33"/>
                      <a:pt x="156" y="33"/>
                      <a:pt x="156" y="33"/>
                    </a:cubicBezTo>
                    <a:cubicBezTo>
                      <a:pt x="157" y="34"/>
                      <a:pt x="157" y="35"/>
                      <a:pt x="157" y="36"/>
                    </a:cubicBezTo>
                    <a:cubicBezTo>
                      <a:pt x="157" y="36"/>
                      <a:pt x="157" y="36"/>
                      <a:pt x="157" y="48"/>
                    </a:cubicBezTo>
                    <a:cubicBezTo>
                      <a:pt x="157" y="48"/>
                      <a:pt x="157" y="48"/>
                      <a:pt x="198" y="25"/>
                    </a:cubicBezTo>
                    <a:cubicBezTo>
                      <a:pt x="199" y="24"/>
                      <a:pt x="200" y="23"/>
                      <a:pt x="200" y="22"/>
                    </a:cubicBezTo>
                    <a:cubicBezTo>
                      <a:pt x="200" y="22"/>
                      <a:pt x="200" y="22"/>
                      <a:pt x="200" y="8"/>
                    </a:cubicBezTo>
                    <a:cubicBezTo>
                      <a:pt x="200" y="8"/>
                      <a:pt x="200" y="8"/>
                      <a:pt x="200" y="8"/>
                    </a:cubicBezTo>
                    <a:close/>
                    <a:moveTo>
                      <a:pt x="150" y="39"/>
                    </a:moveTo>
                    <a:cubicBezTo>
                      <a:pt x="150" y="38"/>
                      <a:pt x="150" y="38"/>
                      <a:pt x="149" y="38"/>
                    </a:cubicBezTo>
                    <a:cubicBezTo>
                      <a:pt x="148" y="38"/>
                      <a:pt x="148" y="38"/>
                      <a:pt x="148" y="39"/>
                    </a:cubicBezTo>
                    <a:cubicBezTo>
                      <a:pt x="148" y="40"/>
                      <a:pt x="148" y="40"/>
                      <a:pt x="149" y="40"/>
                    </a:cubicBezTo>
                    <a:cubicBezTo>
                      <a:pt x="150" y="40"/>
                      <a:pt x="150" y="40"/>
                      <a:pt x="150" y="39"/>
                    </a:cubicBezTo>
                    <a:close/>
                    <a:moveTo>
                      <a:pt x="90" y="28"/>
                    </a:moveTo>
                    <a:cubicBezTo>
                      <a:pt x="86" y="30"/>
                      <a:pt x="86" y="30"/>
                      <a:pt x="86" y="30"/>
                    </a:cubicBezTo>
                    <a:cubicBezTo>
                      <a:pt x="90" y="32"/>
                      <a:pt x="94" y="35"/>
                      <a:pt x="99" y="37"/>
                    </a:cubicBezTo>
                    <a:cubicBezTo>
                      <a:pt x="99" y="38"/>
                      <a:pt x="99" y="40"/>
                      <a:pt x="99" y="45"/>
                    </a:cubicBezTo>
                    <a:cubicBezTo>
                      <a:pt x="99" y="45"/>
                      <a:pt x="99" y="45"/>
                      <a:pt x="93" y="42"/>
                    </a:cubicBezTo>
                    <a:cubicBezTo>
                      <a:pt x="93" y="42"/>
                      <a:pt x="93" y="42"/>
                      <a:pt x="93" y="42"/>
                    </a:cubicBezTo>
                    <a:cubicBezTo>
                      <a:pt x="91" y="40"/>
                      <a:pt x="86" y="38"/>
                      <a:pt x="80" y="34"/>
                    </a:cubicBezTo>
                    <a:cubicBezTo>
                      <a:pt x="77" y="36"/>
                      <a:pt x="77" y="36"/>
                      <a:pt x="77" y="36"/>
                    </a:cubicBezTo>
                    <a:cubicBezTo>
                      <a:pt x="80" y="38"/>
                      <a:pt x="85" y="41"/>
                      <a:pt x="91" y="44"/>
                    </a:cubicBezTo>
                    <a:cubicBezTo>
                      <a:pt x="91" y="44"/>
                      <a:pt x="91" y="44"/>
                      <a:pt x="99" y="48"/>
                    </a:cubicBezTo>
                    <a:cubicBezTo>
                      <a:pt x="99" y="49"/>
                      <a:pt x="100" y="49"/>
                      <a:pt x="100" y="49"/>
                    </a:cubicBezTo>
                    <a:cubicBezTo>
                      <a:pt x="100" y="49"/>
                      <a:pt x="101" y="49"/>
                      <a:pt x="101" y="49"/>
                    </a:cubicBezTo>
                    <a:cubicBezTo>
                      <a:pt x="101" y="48"/>
                      <a:pt x="102" y="48"/>
                      <a:pt x="102" y="47"/>
                    </a:cubicBezTo>
                    <a:cubicBezTo>
                      <a:pt x="102" y="47"/>
                      <a:pt x="102" y="44"/>
                      <a:pt x="102" y="36"/>
                    </a:cubicBezTo>
                    <a:cubicBezTo>
                      <a:pt x="102" y="35"/>
                      <a:pt x="102" y="35"/>
                      <a:pt x="101" y="35"/>
                    </a:cubicBezTo>
                    <a:cubicBezTo>
                      <a:pt x="101" y="35"/>
                      <a:pt x="101" y="35"/>
                      <a:pt x="90" y="28"/>
                    </a:cubicBezTo>
                    <a:close/>
                    <a:moveTo>
                      <a:pt x="97" y="39"/>
                    </a:moveTo>
                    <a:cubicBezTo>
                      <a:pt x="97" y="38"/>
                      <a:pt x="96" y="38"/>
                      <a:pt x="95" y="38"/>
                    </a:cubicBezTo>
                    <a:cubicBezTo>
                      <a:pt x="95" y="38"/>
                      <a:pt x="94" y="38"/>
                      <a:pt x="94" y="39"/>
                    </a:cubicBezTo>
                    <a:cubicBezTo>
                      <a:pt x="94" y="40"/>
                      <a:pt x="95" y="40"/>
                      <a:pt x="95" y="40"/>
                    </a:cubicBezTo>
                    <a:cubicBezTo>
                      <a:pt x="96" y="40"/>
                      <a:pt x="97" y="40"/>
                      <a:pt x="97" y="39"/>
                    </a:cubicBezTo>
                    <a:close/>
                    <a:moveTo>
                      <a:pt x="127" y="5"/>
                    </a:moveTo>
                    <a:cubicBezTo>
                      <a:pt x="105" y="18"/>
                      <a:pt x="105" y="18"/>
                      <a:pt x="105" y="18"/>
                    </a:cubicBezTo>
                    <a:cubicBezTo>
                      <a:pt x="104" y="18"/>
                      <a:pt x="104" y="18"/>
                      <a:pt x="104" y="18"/>
                    </a:cubicBezTo>
                    <a:cubicBezTo>
                      <a:pt x="102" y="19"/>
                      <a:pt x="102" y="19"/>
                      <a:pt x="102" y="19"/>
                    </a:cubicBezTo>
                    <a:cubicBezTo>
                      <a:pt x="101" y="19"/>
                      <a:pt x="101" y="19"/>
                      <a:pt x="100" y="19"/>
                    </a:cubicBezTo>
                    <a:cubicBezTo>
                      <a:pt x="99" y="19"/>
                      <a:pt x="98" y="19"/>
                      <a:pt x="98" y="19"/>
                    </a:cubicBezTo>
                    <a:cubicBezTo>
                      <a:pt x="97" y="18"/>
                      <a:pt x="96" y="18"/>
                      <a:pt x="95" y="17"/>
                    </a:cubicBezTo>
                    <a:cubicBezTo>
                      <a:pt x="95" y="20"/>
                      <a:pt x="95" y="20"/>
                      <a:pt x="95" y="20"/>
                    </a:cubicBezTo>
                    <a:cubicBezTo>
                      <a:pt x="95" y="22"/>
                      <a:pt x="95" y="22"/>
                      <a:pt x="95" y="22"/>
                    </a:cubicBezTo>
                    <a:cubicBezTo>
                      <a:pt x="95" y="22"/>
                      <a:pt x="95" y="22"/>
                      <a:pt x="95" y="22"/>
                    </a:cubicBezTo>
                    <a:cubicBezTo>
                      <a:pt x="95" y="24"/>
                      <a:pt x="94" y="26"/>
                      <a:pt x="93" y="27"/>
                    </a:cubicBezTo>
                    <a:cubicBezTo>
                      <a:pt x="92" y="27"/>
                      <a:pt x="92" y="27"/>
                      <a:pt x="92" y="27"/>
                    </a:cubicBezTo>
                    <a:cubicBezTo>
                      <a:pt x="100" y="32"/>
                      <a:pt x="100" y="32"/>
                      <a:pt x="100" y="32"/>
                    </a:cubicBezTo>
                    <a:cubicBezTo>
                      <a:pt x="120" y="21"/>
                      <a:pt x="131" y="14"/>
                      <a:pt x="137" y="11"/>
                    </a:cubicBezTo>
                    <a:lnTo>
                      <a:pt x="127" y="5"/>
                    </a:lnTo>
                    <a:close/>
                    <a:moveTo>
                      <a:pt x="42" y="40"/>
                    </a:moveTo>
                    <a:cubicBezTo>
                      <a:pt x="43" y="40"/>
                      <a:pt x="43" y="40"/>
                      <a:pt x="43" y="39"/>
                    </a:cubicBezTo>
                    <a:cubicBezTo>
                      <a:pt x="43" y="38"/>
                      <a:pt x="43" y="38"/>
                      <a:pt x="42" y="38"/>
                    </a:cubicBezTo>
                    <a:cubicBezTo>
                      <a:pt x="41" y="38"/>
                      <a:pt x="41" y="38"/>
                      <a:pt x="41" y="39"/>
                    </a:cubicBezTo>
                    <a:cubicBezTo>
                      <a:pt x="41" y="40"/>
                      <a:pt x="41" y="40"/>
                      <a:pt x="42" y="40"/>
                    </a:cubicBezTo>
                    <a:close/>
                    <a:moveTo>
                      <a:pt x="189" y="0"/>
                    </a:moveTo>
                    <a:cubicBezTo>
                      <a:pt x="158" y="18"/>
                      <a:pt x="158" y="18"/>
                      <a:pt x="158" y="18"/>
                    </a:cubicBezTo>
                    <a:cubicBezTo>
                      <a:pt x="158" y="18"/>
                      <a:pt x="158" y="18"/>
                      <a:pt x="157" y="18"/>
                    </a:cubicBezTo>
                    <a:cubicBezTo>
                      <a:pt x="156" y="19"/>
                      <a:pt x="156" y="19"/>
                      <a:pt x="156" y="19"/>
                    </a:cubicBezTo>
                    <a:cubicBezTo>
                      <a:pt x="155" y="19"/>
                      <a:pt x="154" y="19"/>
                      <a:pt x="153" y="19"/>
                    </a:cubicBezTo>
                    <a:cubicBezTo>
                      <a:pt x="153" y="19"/>
                      <a:pt x="152" y="19"/>
                      <a:pt x="151" y="19"/>
                    </a:cubicBezTo>
                    <a:cubicBezTo>
                      <a:pt x="150" y="18"/>
                      <a:pt x="149" y="17"/>
                      <a:pt x="148" y="17"/>
                    </a:cubicBezTo>
                    <a:cubicBezTo>
                      <a:pt x="148" y="20"/>
                      <a:pt x="148" y="20"/>
                      <a:pt x="148" y="20"/>
                    </a:cubicBezTo>
                    <a:cubicBezTo>
                      <a:pt x="148" y="22"/>
                      <a:pt x="148" y="22"/>
                      <a:pt x="148" y="22"/>
                    </a:cubicBezTo>
                    <a:cubicBezTo>
                      <a:pt x="148" y="22"/>
                      <a:pt x="148" y="22"/>
                      <a:pt x="148" y="22"/>
                    </a:cubicBezTo>
                    <a:cubicBezTo>
                      <a:pt x="148" y="24"/>
                      <a:pt x="147" y="26"/>
                      <a:pt x="146" y="27"/>
                    </a:cubicBezTo>
                    <a:cubicBezTo>
                      <a:pt x="145" y="27"/>
                      <a:pt x="145" y="27"/>
                      <a:pt x="145" y="27"/>
                    </a:cubicBezTo>
                    <a:cubicBezTo>
                      <a:pt x="154" y="32"/>
                      <a:pt x="154" y="32"/>
                      <a:pt x="154" y="32"/>
                    </a:cubicBezTo>
                    <a:cubicBezTo>
                      <a:pt x="199" y="6"/>
                      <a:pt x="199" y="6"/>
                      <a:pt x="199" y="6"/>
                    </a:cubicBezTo>
                    <a:cubicBezTo>
                      <a:pt x="198" y="6"/>
                      <a:pt x="198" y="6"/>
                      <a:pt x="198" y="5"/>
                    </a:cubicBezTo>
                    <a:cubicBezTo>
                      <a:pt x="195" y="4"/>
                      <a:pt x="192" y="2"/>
                      <a:pt x="189" y="0"/>
                    </a:cubicBezTo>
                    <a:close/>
                    <a:moveTo>
                      <a:pt x="144" y="14"/>
                    </a:moveTo>
                    <a:cubicBezTo>
                      <a:pt x="143" y="14"/>
                      <a:pt x="143" y="14"/>
                      <a:pt x="143" y="14"/>
                    </a:cubicBezTo>
                    <a:cubicBezTo>
                      <a:pt x="139" y="12"/>
                      <a:pt x="139" y="12"/>
                      <a:pt x="139" y="12"/>
                    </a:cubicBezTo>
                    <a:cubicBezTo>
                      <a:pt x="102" y="33"/>
                      <a:pt x="102" y="33"/>
                      <a:pt x="102" y="33"/>
                    </a:cubicBezTo>
                    <a:cubicBezTo>
                      <a:pt x="103" y="34"/>
                      <a:pt x="104" y="35"/>
                      <a:pt x="104" y="36"/>
                    </a:cubicBezTo>
                    <a:cubicBezTo>
                      <a:pt x="104" y="36"/>
                      <a:pt x="104" y="36"/>
                      <a:pt x="104" y="48"/>
                    </a:cubicBezTo>
                    <a:cubicBezTo>
                      <a:pt x="104" y="48"/>
                      <a:pt x="104" y="48"/>
                      <a:pt x="145" y="25"/>
                    </a:cubicBezTo>
                    <a:cubicBezTo>
                      <a:pt x="146" y="24"/>
                      <a:pt x="146" y="23"/>
                      <a:pt x="146" y="22"/>
                    </a:cubicBezTo>
                    <a:cubicBezTo>
                      <a:pt x="146" y="22"/>
                      <a:pt x="146" y="22"/>
                      <a:pt x="146" y="16"/>
                    </a:cubicBezTo>
                    <a:cubicBezTo>
                      <a:pt x="145" y="15"/>
                      <a:pt x="145" y="15"/>
                      <a:pt x="144" y="14"/>
                    </a:cubicBezTo>
                    <a:close/>
                    <a:moveTo>
                      <a:pt x="48" y="35"/>
                    </a:moveTo>
                    <a:cubicBezTo>
                      <a:pt x="48" y="35"/>
                      <a:pt x="48" y="35"/>
                      <a:pt x="48" y="36"/>
                    </a:cubicBezTo>
                    <a:cubicBezTo>
                      <a:pt x="48" y="44"/>
                      <a:pt x="48" y="47"/>
                      <a:pt x="48" y="47"/>
                    </a:cubicBezTo>
                    <a:cubicBezTo>
                      <a:pt x="48" y="48"/>
                      <a:pt x="48" y="48"/>
                      <a:pt x="48" y="49"/>
                    </a:cubicBezTo>
                    <a:cubicBezTo>
                      <a:pt x="47" y="49"/>
                      <a:pt x="47" y="49"/>
                      <a:pt x="47" y="49"/>
                    </a:cubicBezTo>
                    <a:cubicBezTo>
                      <a:pt x="46" y="49"/>
                      <a:pt x="46" y="49"/>
                      <a:pt x="46" y="48"/>
                    </a:cubicBezTo>
                    <a:cubicBezTo>
                      <a:pt x="37" y="44"/>
                      <a:pt x="37" y="44"/>
                      <a:pt x="37" y="44"/>
                    </a:cubicBezTo>
                    <a:cubicBezTo>
                      <a:pt x="17" y="32"/>
                      <a:pt x="8" y="27"/>
                      <a:pt x="8" y="27"/>
                    </a:cubicBezTo>
                    <a:cubicBezTo>
                      <a:pt x="8" y="27"/>
                      <a:pt x="8" y="27"/>
                      <a:pt x="8" y="27"/>
                    </a:cubicBezTo>
                    <a:cubicBezTo>
                      <a:pt x="5" y="25"/>
                      <a:pt x="2" y="24"/>
                      <a:pt x="2" y="24"/>
                    </a:cubicBezTo>
                    <a:cubicBezTo>
                      <a:pt x="1" y="23"/>
                      <a:pt x="1" y="23"/>
                      <a:pt x="1" y="23"/>
                    </a:cubicBezTo>
                    <a:cubicBezTo>
                      <a:pt x="0" y="22"/>
                      <a:pt x="0" y="22"/>
                      <a:pt x="0" y="22"/>
                    </a:cubicBezTo>
                    <a:cubicBezTo>
                      <a:pt x="0" y="14"/>
                      <a:pt x="0" y="12"/>
                      <a:pt x="0" y="11"/>
                    </a:cubicBezTo>
                    <a:cubicBezTo>
                      <a:pt x="0" y="10"/>
                      <a:pt x="1" y="10"/>
                      <a:pt x="1" y="10"/>
                    </a:cubicBezTo>
                    <a:cubicBezTo>
                      <a:pt x="2" y="9"/>
                      <a:pt x="3" y="9"/>
                      <a:pt x="3" y="10"/>
                    </a:cubicBezTo>
                    <a:cubicBezTo>
                      <a:pt x="6" y="11"/>
                      <a:pt x="6" y="11"/>
                      <a:pt x="6" y="11"/>
                    </a:cubicBezTo>
                    <a:cubicBezTo>
                      <a:pt x="6" y="11"/>
                      <a:pt x="6" y="11"/>
                      <a:pt x="6" y="11"/>
                    </a:cubicBezTo>
                    <a:cubicBezTo>
                      <a:pt x="48" y="35"/>
                      <a:pt x="48" y="35"/>
                      <a:pt x="48" y="35"/>
                    </a:cubicBezTo>
                    <a:close/>
                    <a:moveTo>
                      <a:pt x="45" y="37"/>
                    </a:moveTo>
                    <a:cubicBezTo>
                      <a:pt x="3" y="13"/>
                      <a:pt x="3" y="13"/>
                      <a:pt x="3" y="13"/>
                    </a:cubicBezTo>
                    <a:cubicBezTo>
                      <a:pt x="3" y="18"/>
                      <a:pt x="3" y="20"/>
                      <a:pt x="3" y="21"/>
                    </a:cubicBezTo>
                    <a:cubicBezTo>
                      <a:pt x="3" y="21"/>
                      <a:pt x="3" y="21"/>
                      <a:pt x="3" y="21"/>
                    </a:cubicBezTo>
                    <a:cubicBezTo>
                      <a:pt x="4" y="21"/>
                      <a:pt x="8" y="24"/>
                      <a:pt x="11" y="26"/>
                    </a:cubicBezTo>
                    <a:cubicBezTo>
                      <a:pt x="11" y="26"/>
                      <a:pt x="11" y="26"/>
                      <a:pt x="11" y="25"/>
                    </a:cubicBezTo>
                    <a:cubicBezTo>
                      <a:pt x="27" y="34"/>
                      <a:pt x="36" y="40"/>
                      <a:pt x="40" y="42"/>
                    </a:cubicBezTo>
                    <a:cubicBezTo>
                      <a:pt x="40" y="42"/>
                      <a:pt x="40" y="42"/>
                      <a:pt x="40" y="42"/>
                    </a:cubicBezTo>
                    <a:cubicBezTo>
                      <a:pt x="45" y="45"/>
                      <a:pt x="45" y="45"/>
                      <a:pt x="45" y="45"/>
                    </a:cubicBezTo>
                    <a:cubicBezTo>
                      <a:pt x="45" y="40"/>
                      <a:pt x="45" y="38"/>
                      <a:pt x="45" y="37"/>
                    </a:cubicBezTo>
                    <a:close/>
                    <a:moveTo>
                      <a:pt x="90" y="14"/>
                    </a:moveTo>
                    <a:cubicBezTo>
                      <a:pt x="89" y="14"/>
                      <a:pt x="89" y="14"/>
                      <a:pt x="89" y="14"/>
                    </a:cubicBezTo>
                    <a:cubicBezTo>
                      <a:pt x="86" y="12"/>
                      <a:pt x="86" y="12"/>
                      <a:pt x="86" y="12"/>
                    </a:cubicBezTo>
                    <a:cubicBezTo>
                      <a:pt x="49" y="33"/>
                      <a:pt x="49" y="33"/>
                      <a:pt x="49" y="33"/>
                    </a:cubicBezTo>
                    <a:cubicBezTo>
                      <a:pt x="50" y="34"/>
                      <a:pt x="51" y="35"/>
                      <a:pt x="51" y="36"/>
                    </a:cubicBezTo>
                    <a:cubicBezTo>
                      <a:pt x="51" y="36"/>
                      <a:pt x="51" y="36"/>
                      <a:pt x="51" y="48"/>
                    </a:cubicBezTo>
                    <a:cubicBezTo>
                      <a:pt x="51" y="48"/>
                      <a:pt x="51" y="48"/>
                      <a:pt x="91" y="25"/>
                    </a:cubicBezTo>
                    <a:cubicBezTo>
                      <a:pt x="92" y="24"/>
                      <a:pt x="93" y="23"/>
                      <a:pt x="93" y="22"/>
                    </a:cubicBezTo>
                    <a:cubicBezTo>
                      <a:pt x="93" y="22"/>
                      <a:pt x="93" y="22"/>
                      <a:pt x="93" y="16"/>
                    </a:cubicBezTo>
                    <a:cubicBezTo>
                      <a:pt x="91" y="15"/>
                      <a:pt x="91" y="15"/>
                      <a:pt x="90" y="14"/>
                    </a:cubicBezTo>
                    <a:close/>
                    <a:moveTo>
                      <a:pt x="74" y="5"/>
                    </a:moveTo>
                    <a:cubicBezTo>
                      <a:pt x="52" y="18"/>
                      <a:pt x="52" y="18"/>
                      <a:pt x="52" y="18"/>
                    </a:cubicBezTo>
                    <a:cubicBezTo>
                      <a:pt x="51" y="18"/>
                      <a:pt x="51" y="18"/>
                      <a:pt x="51" y="18"/>
                    </a:cubicBezTo>
                    <a:cubicBezTo>
                      <a:pt x="49" y="19"/>
                      <a:pt x="49" y="19"/>
                      <a:pt x="49" y="19"/>
                    </a:cubicBezTo>
                    <a:cubicBezTo>
                      <a:pt x="48" y="19"/>
                      <a:pt x="47" y="19"/>
                      <a:pt x="47" y="19"/>
                    </a:cubicBezTo>
                    <a:cubicBezTo>
                      <a:pt x="46" y="19"/>
                      <a:pt x="45" y="19"/>
                      <a:pt x="44" y="19"/>
                    </a:cubicBezTo>
                    <a:cubicBezTo>
                      <a:pt x="40" y="16"/>
                      <a:pt x="38" y="15"/>
                      <a:pt x="37" y="14"/>
                    </a:cubicBezTo>
                    <a:cubicBezTo>
                      <a:pt x="36" y="14"/>
                      <a:pt x="36" y="14"/>
                      <a:pt x="36" y="14"/>
                    </a:cubicBezTo>
                    <a:cubicBezTo>
                      <a:pt x="14" y="1"/>
                      <a:pt x="14" y="1"/>
                      <a:pt x="14" y="1"/>
                    </a:cubicBezTo>
                    <a:cubicBezTo>
                      <a:pt x="3" y="8"/>
                      <a:pt x="3" y="8"/>
                      <a:pt x="3" y="8"/>
                    </a:cubicBezTo>
                    <a:cubicBezTo>
                      <a:pt x="47" y="32"/>
                      <a:pt x="47" y="32"/>
                      <a:pt x="47" y="32"/>
                    </a:cubicBezTo>
                    <a:cubicBezTo>
                      <a:pt x="66" y="21"/>
                      <a:pt x="77" y="14"/>
                      <a:pt x="84" y="11"/>
                    </a:cubicBezTo>
                    <a:lnTo>
                      <a:pt x="74"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grpSp>
        <p:grpSp>
          <p:nvGrpSpPr>
            <p:cNvPr id="2" name="Group 4"/>
            <p:cNvGrpSpPr>
              <a:grpSpLocks noChangeAspect="1"/>
            </p:cNvGrpSpPr>
            <p:nvPr/>
          </p:nvGrpSpPr>
          <p:grpSpPr bwMode="auto">
            <a:xfrm>
              <a:off x="8914875" y="1665288"/>
              <a:ext cx="582613" cy="833437"/>
              <a:chOff x="5614" y="1049"/>
              <a:chExt cx="367" cy="525"/>
            </a:xfrm>
            <a:solidFill>
              <a:srgbClr val="FFFFFF"/>
            </a:solidFill>
          </p:grpSpPr>
          <p:sp>
            <p:nvSpPr>
              <p:cNvPr id="7" name="Freeform 5"/>
              <p:cNvSpPr>
                <a:spLocks noEditPoints="1"/>
              </p:cNvSpPr>
              <p:nvPr/>
            </p:nvSpPr>
            <p:spPr bwMode="auto">
              <a:xfrm>
                <a:off x="5614" y="1248"/>
                <a:ext cx="367" cy="201"/>
              </a:xfrm>
              <a:custGeom>
                <a:avLst/>
                <a:gdLst>
                  <a:gd name="T0" fmla="*/ 67 w 181"/>
                  <a:gd name="T1" fmla="*/ 76 h 99"/>
                  <a:gd name="T2" fmla="*/ 17 w 181"/>
                  <a:gd name="T3" fmla="*/ 54 h 99"/>
                  <a:gd name="T4" fmla="*/ 22 w 181"/>
                  <a:gd name="T5" fmla="*/ 50 h 99"/>
                  <a:gd name="T6" fmla="*/ 100 w 181"/>
                  <a:gd name="T7" fmla="*/ 95 h 99"/>
                  <a:gd name="T8" fmla="*/ 96 w 181"/>
                  <a:gd name="T9" fmla="*/ 99 h 99"/>
                  <a:gd name="T10" fmla="*/ 76 w 181"/>
                  <a:gd name="T11" fmla="*/ 88 h 99"/>
                  <a:gd name="T12" fmla="*/ 82 w 181"/>
                  <a:gd name="T13" fmla="*/ 84 h 99"/>
                  <a:gd name="T14" fmla="*/ 94 w 181"/>
                  <a:gd name="T15" fmla="*/ 69 h 99"/>
                  <a:gd name="T16" fmla="*/ 6 w 181"/>
                  <a:gd name="T17" fmla="*/ 41 h 99"/>
                  <a:gd name="T18" fmla="*/ 7 w 181"/>
                  <a:gd name="T19" fmla="*/ 42 h 99"/>
                  <a:gd name="T20" fmla="*/ 3 w 181"/>
                  <a:gd name="T21" fmla="*/ 46 h 99"/>
                  <a:gd name="T22" fmla="*/ 0 w 181"/>
                  <a:gd name="T23" fmla="*/ 42 h 99"/>
                  <a:gd name="T24" fmla="*/ 2 w 181"/>
                  <a:gd name="T25" fmla="*/ 11 h 99"/>
                  <a:gd name="T26" fmla="*/ 11 w 181"/>
                  <a:gd name="T27" fmla="*/ 14 h 99"/>
                  <a:gd name="T28" fmla="*/ 99 w 181"/>
                  <a:gd name="T29" fmla="*/ 64 h 99"/>
                  <a:gd name="T30" fmla="*/ 181 w 181"/>
                  <a:gd name="T31" fmla="*/ 13 h 99"/>
                  <a:gd name="T32" fmla="*/ 181 w 181"/>
                  <a:gd name="T33" fmla="*/ 40 h 99"/>
                  <a:gd name="T34" fmla="*/ 104 w 181"/>
                  <a:gd name="T35" fmla="*/ 87 h 99"/>
                  <a:gd name="T36" fmla="*/ 101 w 181"/>
                  <a:gd name="T37" fmla="*/ 60 h 99"/>
                  <a:gd name="T38" fmla="*/ 181 w 181"/>
                  <a:gd name="T39" fmla="*/ 13 h 99"/>
                  <a:gd name="T40" fmla="*/ 58 w 181"/>
                  <a:gd name="T41" fmla="*/ 64 h 99"/>
                  <a:gd name="T42" fmla="*/ 34 w 181"/>
                  <a:gd name="T43" fmla="*/ 48 h 99"/>
                  <a:gd name="T44" fmla="*/ 36 w 181"/>
                  <a:gd name="T45" fmla="*/ 44 h 99"/>
                  <a:gd name="T46" fmla="*/ 61 w 181"/>
                  <a:gd name="T47" fmla="*/ 60 h 99"/>
                  <a:gd name="T48" fmla="*/ 59 w 181"/>
                  <a:gd name="T49" fmla="*/ 64 h 99"/>
                  <a:gd name="T50" fmla="*/ 80 w 181"/>
                  <a:gd name="T51" fmla="*/ 83 h 99"/>
                  <a:gd name="T52" fmla="*/ 70 w 181"/>
                  <a:gd name="T53" fmla="*/ 87 h 99"/>
                  <a:gd name="T54" fmla="*/ 70 w 181"/>
                  <a:gd name="T55" fmla="*/ 69 h 99"/>
                  <a:gd name="T56" fmla="*/ 77 w 181"/>
                  <a:gd name="T57" fmla="*/ 63 h 99"/>
                  <a:gd name="T58" fmla="*/ 80 w 181"/>
                  <a:gd name="T59" fmla="*/ 64 h 99"/>
                  <a:gd name="T60" fmla="*/ 74 w 181"/>
                  <a:gd name="T61" fmla="*/ 70 h 99"/>
                  <a:gd name="T62" fmla="*/ 77 w 181"/>
                  <a:gd name="T63" fmla="*/ 80 h 99"/>
                  <a:gd name="T64" fmla="*/ 20 w 181"/>
                  <a:gd name="T65" fmla="*/ 47 h 99"/>
                  <a:gd name="T66" fmla="*/ 13 w 181"/>
                  <a:gd name="T67" fmla="*/ 53 h 99"/>
                  <a:gd name="T68" fmla="*/ 9 w 181"/>
                  <a:gd name="T69" fmla="*/ 51 h 99"/>
                  <a:gd name="T70" fmla="*/ 10 w 181"/>
                  <a:gd name="T71" fmla="*/ 33 h 99"/>
                  <a:gd name="T72" fmla="*/ 20 w 181"/>
                  <a:gd name="T73" fmla="*/ 30 h 99"/>
                  <a:gd name="T74" fmla="*/ 20 w 181"/>
                  <a:gd name="T75" fmla="*/ 33 h 99"/>
                  <a:gd name="T76" fmla="*/ 14 w 181"/>
                  <a:gd name="T77" fmla="*/ 48 h 99"/>
                  <a:gd name="T78" fmla="*/ 20 w 181"/>
                  <a:gd name="T79" fmla="*/ 47 h 99"/>
                  <a:gd name="T80" fmla="*/ 106 w 181"/>
                  <a:gd name="T81" fmla="*/ 31 h 99"/>
                  <a:gd name="T82" fmla="*/ 104 w 181"/>
                  <a:gd name="T83" fmla="*/ 33 h 99"/>
                  <a:gd name="T84" fmla="*/ 104 w 181"/>
                  <a:gd name="T85" fmla="*/ 36 h 99"/>
                  <a:gd name="T86" fmla="*/ 104 w 181"/>
                  <a:gd name="T87" fmla="*/ 37 h 99"/>
                  <a:gd name="T88" fmla="*/ 96 w 181"/>
                  <a:gd name="T89" fmla="*/ 44 h 99"/>
                  <a:gd name="T90" fmla="*/ 74 w 181"/>
                  <a:gd name="T91" fmla="*/ 32 h 99"/>
                  <a:gd name="T92" fmla="*/ 72 w 181"/>
                  <a:gd name="T93" fmla="*/ 33 h 99"/>
                  <a:gd name="T94" fmla="*/ 66 w 181"/>
                  <a:gd name="T95" fmla="*/ 28 h 99"/>
                  <a:gd name="T96" fmla="*/ 26 w 181"/>
                  <a:gd name="T97" fmla="*/ 5 h 99"/>
                  <a:gd name="T98" fmla="*/ 97 w 181"/>
                  <a:gd name="T99" fmla="*/ 58 h 99"/>
                  <a:gd name="T100" fmla="*/ 178 w 181"/>
                  <a:gd name="T10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99">
                    <a:moveTo>
                      <a:pt x="22" y="50"/>
                    </a:moveTo>
                    <a:cubicBezTo>
                      <a:pt x="67" y="76"/>
                      <a:pt x="67" y="76"/>
                      <a:pt x="67" y="76"/>
                    </a:cubicBezTo>
                    <a:cubicBezTo>
                      <a:pt x="67" y="83"/>
                      <a:pt x="67" y="83"/>
                      <a:pt x="67" y="83"/>
                    </a:cubicBezTo>
                    <a:cubicBezTo>
                      <a:pt x="17" y="54"/>
                      <a:pt x="17" y="54"/>
                      <a:pt x="17" y="54"/>
                    </a:cubicBezTo>
                    <a:cubicBezTo>
                      <a:pt x="21" y="51"/>
                      <a:pt x="21" y="51"/>
                      <a:pt x="21" y="51"/>
                    </a:cubicBezTo>
                    <a:cubicBezTo>
                      <a:pt x="21" y="51"/>
                      <a:pt x="22" y="51"/>
                      <a:pt x="22" y="50"/>
                    </a:cubicBezTo>
                    <a:close/>
                    <a:moveTo>
                      <a:pt x="100" y="65"/>
                    </a:moveTo>
                    <a:cubicBezTo>
                      <a:pt x="100" y="95"/>
                      <a:pt x="100" y="95"/>
                      <a:pt x="100" y="95"/>
                    </a:cubicBezTo>
                    <a:cubicBezTo>
                      <a:pt x="100" y="97"/>
                      <a:pt x="99" y="98"/>
                      <a:pt x="98" y="98"/>
                    </a:cubicBezTo>
                    <a:cubicBezTo>
                      <a:pt x="98" y="99"/>
                      <a:pt x="97" y="99"/>
                      <a:pt x="96" y="99"/>
                    </a:cubicBezTo>
                    <a:cubicBezTo>
                      <a:pt x="96" y="99"/>
                      <a:pt x="95" y="99"/>
                      <a:pt x="94" y="98"/>
                    </a:cubicBezTo>
                    <a:cubicBezTo>
                      <a:pt x="76" y="88"/>
                      <a:pt x="76" y="88"/>
                      <a:pt x="76" y="88"/>
                    </a:cubicBezTo>
                    <a:cubicBezTo>
                      <a:pt x="81" y="85"/>
                      <a:pt x="81" y="85"/>
                      <a:pt x="81" y="85"/>
                    </a:cubicBezTo>
                    <a:cubicBezTo>
                      <a:pt x="82" y="85"/>
                      <a:pt x="82" y="85"/>
                      <a:pt x="82" y="84"/>
                    </a:cubicBezTo>
                    <a:cubicBezTo>
                      <a:pt x="94" y="91"/>
                      <a:pt x="94" y="91"/>
                      <a:pt x="94" y="91"/>
                    </a:cubicBezTo>
                    <a:cubicBezTo>
                      <a:pt x="94" y="69"/>
                      <a:pt x="94" y="69"/>
                      <a:pt x="94" y="69"/>
                    </a:cubicBezTo>
                    <a:cubicBezTo>
                      <a:pt x="6" y="18"/>
                      <a:pt x="6" y="18"/>
                      <a:pt x="6" y="18"/>
                    </a:cubicBezTo>
                    <a:cubicBezTo>
                      <a:pt x="6" y="41"/>
                      <a:pt x="6" y="41"/>
                      <a:pt x="6" y="41"/>
                    </a:cubicBezTo>
                    <a:cubicBezTo>
                      <a:pt x="6" y="41"/>
                      <a:pt x="6" y="41"/>
                      <a:pt x="6" y="41"/>
                    </a:cubicBezTo>
                    <a:cubicBezTo>
                      <a:pt x="7" y="42"/>
                      <a:pt x="7" y="42"/>
                      <a:pt x="7" y="42"/>
                    </a:cubicBezTo>
                    <a:cubicBezTo>
                      <a:pt x="7" y="49"/>
                      <a:pt x="7" y="49"/>
                      <a:pt x="7" y="49"/>
                    </a:cubicBezTo>
                    <a:cubicBezTo>
                      <a:pt x="3" y="46"/>
                      <a:pt x="3" y="46"/>
                      <a:pt x="3" y="46"/>
                    </a:cubicBezTo>
                    <a:cubicBezTo>
                      <a:pt x="0" y="44"/>
                      <a:pt x="0" y="44"/>
                      <a:pt x="0" y="44"/>
                    </a:cubicBezTo>
                    <a:cubicBezTo>
                      <a:pt x="0" y="42"/>
                      <a:pt x="0" y="42"/>
                      <a:pt x="0" y="42"/>
                    </a:cubicBezTo>
                    <a:cubicBezTo>
                      <a:pt x="0" y="15"/>
                      <a:pt x="0" y="15"/>
                      <a:pt x="0" y="15"/>
                    </a:cubicBezTo>
                    <a:cubicBezTo>
                      <a:pt x="0" y="13"/>
                      <a:pt x="0" y="12"/>
                      <a:pt x="2" y="11"/>
                    </a:cubicBezTo>
                    <a:cubicBezTo>
                      <a:pt x="3" y="10"/>
                      <a:pt x="4" y="10"/>
                      <a:pt x="6" y="11"/>
                    </a:cubicBezTo>
                    <a:cubicBezTo>
                      <a:pt x="11" y="14"/>
                      <a:pt x="11" y="14"/>
                      <a:pt x="11" y="14"/>
                    </a:cubicBezTo>
                    <a:cubicBezTo>
                      <a:pt x="11" y="14"/>
                      <a:pt x="11" y="14"/>
                      <a:pt x="11" y="14"/>
                    </a:cubicBezTo>
                    <a:cubicBezTo>
                      <a:pt x="99" y="64"/>
                      <a:pt x="99" y="64"/>
                      <a:pt x="99" y="64"/>
                    </a:cubicBezTo>
                    <a:cubicBezTo>
                      <a:pt x="100" y="64"/>
                      <a:pt x="100" y="65"/>
                      <a:pt x="100" y="65"/>
                    </a:cubicBezTo>
                    <a:close/>
                    <a:moveTo>
                      <a:pt x="181" y="13"/>
                    </a:moveTo>
                    <a:cubicBezTo>
                      <a:pt x="181" y="14"/>
                      <a:pt x="181" y="14"/>
                      <a:pt x="181" y="15"/>
                    </a:cubicBezTo>
                    <a:cubicBezTo>
                      <a:pt x="181" y="40"/>
                      <a:pt x="181" y="40"/>
                      <a:pt x="181" y="40"/>
                    </a:cubicBezTo>
                    <a:cubicBezTo>
                      <a:pt x="181" y="41"/>
                      <a:pt x="180" y="43"/>
                      <a:pt x="178" y="44"/>
                    </a:cubicBezTo>
                    <a:cubicBezTo>
                      <a:pt x="104" y="87"/>
                      <a:pt x="104" y="87"/>
                      <a:pt x="104" y="87"/>
                    </a:cubicBezTo>
                    <a:cubicBezTo>
                      <a:pt x="104" y="65"/>
                      <a:pt x="104" y="65"/>
                      <a:pt x="104" y="65"/>
                    </a:cubicBezTo>
                    <a:cubicBezTo>
                      <a:pt x="104" y="63"/>
                      <a:pt x="103" y="61"/>
                      <a:pt x="101" y="60"/>
                    </a:cubicBezTo>
                    <a:cubicBezTo>
                      <a:pt x="181" y="13"/>
                      <a:pt x="181" y="13"/>
                      <a:pt x="181" y="13"/>
                    </a:cubicBezTo>
                    <a:cubicBezTo>
                      <a:pt x="181" y="13"/>
                      <a:pt x="181" y="13"/>
                      <a:pt x="181" y="13"/>
                    </a:cubicBezTo>
                    <a:close/>
                    <a:moveTo>
                      <a:pt x="59" y="64"/>
                    </a:moveTo>
                    <a:cubicBezTo>
                      <a:pt x="59" y="64"/>
                      <a:pt x="59" y="64"/>
                      <a:pt x="58" y="64"/>
                    </a:cubicBezTo>
                    <a:cubicBezTo>
                      <a:pt x="36" y="51"/>
                      <a:pt x="36" y="51"/>
                      <a:pt x="36" y="51"/>
                    </a:cubicBezTo>
                    <a:cubicBezTo>
                      <a:pt x="35" y="50"/>
                      <a:pt x="34" y="49"/>
                      <a:pt x="34" y="48"/>
                    </a:cubicBezTo>
                    <a:cubicBezTo>
                      <a:pt x="34" y="45"/>
                      <a:pt x="34" y="45"/>
                      <a:pt x="34" y="45"/>
                    </a:cubicBezTo>
                    <a:cubicBezTo>
                      <a:pt x="34" y="44"/>
                      <a:pt x="35" y="43"/>
                      <a:pt x="36" y="44"/>
                    </a:cubicBezTo>
                    <a:cubicBezTo>
                      <a:pt x="59" y="57"/>
                      <a:pt x="59" y="57"/>
                      <a:pt x="59" y="57"/>
                    </a:cubicBezTo>
                    <a:cubicBezTo>
                      <a:pt x="60" y="57"/>
                      <a:pt x="61" y="59"/>
                      <a:pt x="61" y="60"/>
                    </a:cubicBezTo>
                    <a:cubicBezTo>
                      <a:pt x="61" y="62"/>
                      <a:pt x="61" y="62"/>
                      <a:pt x="61" y="62"/>
                    </a:cubicBezTo>
                    <a:cubicBezTo>
                      <a:pt x="61" y="63"/>
                      <a:pt x="60" y="64"/>
                      <a:pt x="59" y="64"/>
                    </a:cubicBezTo>
                    <a:close/>
                    <a:moveTo>
                      <a:pt x="80" y="81"/>
                    </a:moveTo>
                    <a:cubicBezTo>
                      <a:pt x="81" y="82"/>
                      <a:pt x="81" y="83"/>
                      <a:pt x="80" y="83"/>
                    </a:cubicBezTo>
                    <a:cubicBezTo>
                      <a:pt x="73" y="87"/>
                      <a:pt x="73" y="87"/>
                      <a:pt x="73" y="87"/>
                    </a:cubicBezTo>
                    <a:cubicBezTo>
                      <a:pt x="72" y="88"/>
                      <a:pt x="71" y="87"/>
                      <a:pt x="70" y="87"/>
                    </a:cubicBezTo>
                    <a:cubicBezTo>
                      <a:pt x="70" y="86"/>
                      <a:pt x="70" y="85"/>
                      <a:pt x="70" y="85"/>
                    </a:cubicBezTo>
                    <a:cubicBezTo>
                      <a:pt x="70" y="69"/>
                      <a:pt x="70" y="69"/>
                      <a:pt x="70" y="69"/>
                    </a:cubicBezTo>
                    <a:cubicBezTo>
                      <a:pt x="70" y="69"/>
                      <a:pt x="70" y="68"/>
                      <a:pt x="71" y="67"/>
                    </a:cubicBezTo>
                    <a:cubicBezTo>
                      <a:pt x="77" y="63"/>
                      <a:pt x="77" y="63"/>
                      <a:pt x="77" y="63"/>
                    </a:cubicBezTo>
                    <a:cubicBezTo>
                      <a:pt x="78" y="63"/>
                      <a:pt x="80" y="63"/>
                      <a:pt x="80" y="64"/>
                    </a:cubicBezTo>
                    <a:cubicBezTo>
                      <a:pt x="80" y="64"/>
                      <a:pt x="80" y="64"/>
                      <a:pt x="80" y="64"/>
                    </a:cubicBezTo>
                    <a:cubicBezTo>
                      <a:pt x="81" y="65"/>
                      <a:pt x="81" y="66"/>
                      <a:pt x="80" y="67"/>
                    </a:cubicBezTo>
                    <a:cubicBezTo>
                      <a:pt x="74" y="70"/>
                      <a:pt x="74" y="70"/>
                      <a:pt x="74" y="70"/>
                    </a:cubicBezTo>
                    <a:cubicBezTo>
                      <a:pt x="74" y="82"/>
                      <a:pt x="74" y="82"/>
                      <a:pt x="74" y="82"/>
                    </a:cubicBezTo>
                    <a:cubicBezTo>
                      <a:pt x="77" y="80"/>
                      <a:pt x="77" y="80"/>
                      <a:pt x="77" y="80"/>
                    </a:cubicBezTo>
                    <a:cubicBezTo>
                      <a:pt x="78" y="80"/>
                      <a:pt x="80" y="80"/>
                      <a:pt x="80" y="81"/>
                    </a:cubicBezTo>
                    <a:close/>
                    <a:moveTo>
                      <a:pt x="20" y="47"/>
                    </a:moveTo>
                    <a:cubicBezTo>
                      <a:pt x="21" y="48"/>
                      <a:pt x="21" y="49"/>
                      <a:pt x="20" y="49"/>
                    </a:cubicBezTo>
                    <a:cubicBezTo>
                      <a:pt x="13" y="53"/>
                      <a:pt x="13" y="53"/>
                      <a:pt x="13" y="53"/>
                    </a:cubicBezTo>
                    <a:cubicBezTo>
                      <a:pt x="12" y="54"/>
                      <a:pt x="11" y="53"/>
                      <a:pt x="10" y="53"/>
                    </a:cubicBezTo>
                    <a:cubicBezTo>
                      <a:pt x="10" y="52"/>
                      <a:pt x="9" y="51"/>
                      <a:pt x="9" y="51"/>
                    </a:cubicBezTo>
                    <a:cubicBezTo>
                      <a:pt x="9" y="35"/>
                      <a:pt x="9" y="35"/>
                      <a:pt x="9" y="35"/>
                    </a:cubicBezTo>
                    <a:cubicBezTo>
                      <a:pt x="9" y="35"/>
                      <a:pt x="10" y="34"/>
                      <a:pt x="10" y="33"/>
                    </a:cubicBezTo>
                    <a:cubicBezTo>
                      <a:pt x="17" y="29"/>
                      <a:pt x="17" y="29"/>
                      <a:pt x="17" y="29"/>
                    </a:cubicBezTo>
                    <a:cubicBezTo>
                      <a:pt x="18" y="29"/>
                      <a:pt x="20" y="29"/>
                      <a:pt x="20" y="30"/>
                    </a:cubicBezTo>
                    <a:cubicBezTo>
                      <a:pt x="20" y="30"/>
                      <a:pt x="20" y="30"/>
                      <a:pt x="20" y="30"/>
                    </a:cubicBezTo>
                    <a:cubicBezTo>
                      <a:pt x="21" y="31"/>
                      <a:pt x="21" y="32"/>
                      <a:pt x="20" y="33"/>
                    </a:cubicBezTo>
                    <a:cubicBezTo>
                      <a:pt x="14" y="36"/>
                      <a:pt x="14" y="36"/>
                      <a:pt x="14" y="36"/>
                    </a:cubicBezTo>
                    <a:cubicBezTo>
                      <a:pt x="14" y="48"/>
                      <a:pt x="14" y="48"/>
                      <a:pt x="14" y="48"/>
                    </a:cubicBezTo>
                    <a:cubicBezTo>
                      <a:pt x="17" y="46"/>
                      <a:pt x="17" y="46"/>
                      <a:pt x="17" y="46"/>
                    </a:cubicBezTo>
                    <a:cubicBezTo>
                      <a:pt x="18" y="46"/>
                      <a:pt x="20" y="46"/>
                      <a:pt x="20" y="47"/>
                    </a:cubicBezTo>
                    <a:close/>
                    <a:moveTo>
                      <a:pt x="161" y="0"/>
                    </a:moveTo>
                    <a:cubicBezTo>
                      <a:pt x="106" y="31"/>
                      <a:pt x="106" y="31"/>
                      <a:pt x="106" y="31"/>
                    </a:cubicBezTo>
                    <a:cubicBezTo>
                      <a:pt x="104" y="32"/>
                      <a:pt x="104" y="32"/>
                      <a:pt x="104" y="32"/>
                    </a:cubicBezTo>
                    <a:cubicBezTo>
                      <a:pt x="104" y="33"/>
                      <a:pt x="104" y="33"/>
                      <a:pt x="104" y="33"/>
                    </a:cubicBezTo>
                    <a:cubicBezTo>
                      <a:pt x="104" y="36"/>
                      <a:pt x="104" y="36"/>
                      <a:pt x="104" y="36"/>
                    </a:cubicBezTo>
                    <a:cubicBezTo>
                      <a:pt x="104" y="36"/>
                      <a:pt x="104" y="36"/>
                      <a:pt x="104" y="36"/>
                    </a:cubicBezTo>
                    <a:cubicBezTo>
                      <a:pt x="104" y="37"/>
                      <a:pt x="104" y="37"/>
                      <a:pt x="104" y="37"/>
                    </a:cubicBezTo>
                    <a:cubicBezTo>
                      <a:pt x="104" y="37"/>
                      <a:pt x="104" y="37"/>
                      <a:pt x="104" y="37"/>
                    </a:cubicBezTo>
                    <a:cubicBezTo>
                      <a:pt x="104" y="39"/>
                      <a:pt x="102" y="41"/>
                      <a:pt x="100" y="43"/>
                    </a:cubicBezTo>
                    <a:cubicBezTo>
                      <a:pt x="99" y="43"/>
                      <a:pt x="98" y="44"/>
                      <a:pt x="96" y="44"/>
                    </a:cubicBezTo>
                    <a:cubicBezTo>
                      <a:pt x="95" y="44"/>
                      <a:pt x="93" y="43"/>
                      <a:pt x="92" y="43"/>
                    </a:cubicBezTo>
                    <a:cubicBezTo>
                      <a:pt x="74" y="32"/>
                      <a:pt x="74" y="32"/>
                      <a:pt x="74" y="32"/>
                    </a:cubicBezTo>
                    <a:cubicBezTo>
                      <a:pt x="74" y="32"/>
                      <a:pt x="74" y="32"/>
                      <a:pt x="74" y="32"/>
                    </a:cubicBezTo>
                    <a:cubicBezTo>
                      <a:pt x="74" y="32"/>
                      <a:pt x="73" y="33"/>
                      <a:pt x="72" y="33"/>
                    </a:cubicBezTo>
                    <a:cubicBezTo>
                      <a:pt x="71" y="33"/>
                      <a:pt x="69" y="32"/>
                      <a:pt x="67" y="31"/>
                    </a:cubicBezTo>
                    <a:cubicBezTo>
                      <a:pt x="67" y="30"/>
                      <a:pt x="66" y="29"/>
                      <a:pt x="66" y="28"/>
                    </a:cubicBezTo>
                    <a:cubicBezTo>
                      <a:pt x="65" y="27"/>
                      <a:pt x="65" y="27"/>
                      <a:pt x="65" y="27"/>
                    </a:cubicBezTo>
                    <a:cubicBezTo>
                      <a:pt x="26" y="5"/>
                      <a:pt x="26" y="5"/>
                      <a:pt x="26" y="5"/>
                    </a:cubicBezTo>
                    <a:cubicBezTo>
                      <a:pt x="14" y="12"/>
                      <a:pt x="14" y="12"/>
                      <a:pt x="14" y="12"/>
                    </a:cubicBezTo>
                    <a:cubicBezTo>
                      <a:pt x="97" y="58"/>
                      <a:pt x="97" y="58"/>
                      <a:pt x="97" y="58"/>
                    </a:cubicBezTo>
                    <a:cubicBezTo>
                      <a:pt x="179" y="10"/>
                      <a:pt x="179" y="10"/>
                      <a:pt x="179" y="10"/>
                    </a:cubicBezTo>
                    <a:cubicBezTo>
                      <a:pt x="179" y="10"/>
                      <a:pt x="179" y="10"/>
                      <a:pt x="178" y="10"/>
                    </a:cubicBezTo>
                    <a:cubicBezTo>
                      <a:pt x="172" y="6"/>
                      <a:pt x="167" y="3"/>
                      <a:pt x="16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8" name="Freeform 6"/>
              <p:cNvSpPr>
                <a:spLocks noEditPoints="1"/>
              </p:cNvSpPr>
              <p:nvPr/>
            </p:nvSpPr>
            <p:spPr bwMode="auto">
              <a:xfrm>
                <a:off x="5614" y="1373"/>
                <a:ext cx="367" cy="201"/>
              </a:xfrm>
              <a:custGeom>
                <a:avLst/>
                <a:gdLst>
                  <a:gd name="T0" fmla="*/ 67 w 181"/>
                  <a:gd name="T1" fmla="*/ 76 h 99"/>
                  <a:gd name="T2" fmla="*/ 17 w 181"/>
                  <a:gd name="T3" fmla="*/ 54 h 99"/>
                  <a:gd name="T4" fmla="*/ 22 w 181"/>
                  <a:gd name="T5" fmla="*/ 50 h 99"/>
                  <a:gd name="T6" fmla="*/ 100 w 181"/>
                  <a:gd name="T7" fmla="*/ 96 h 99"/>
                  <a:gd name="T8" fmla="*/ 96 w 181"/>
                  <a:gd name="T9" fmla="*/ 99 h 99"/>
                  <a:gd name="T10" fmla="*/ 76 w 181"/>
                  <a:gd name="T11" fmla="*/ 88 h 99"/>
                  <a:gd name="T12" fmla="*/ 82 w 181"/>
                  <a:gd name="T13" fmla="*/ 84 h 99"/>
                  <a:gd name="T14" fmla="*/ 94 w 181"/>
                  <a:gd name="T15" fmla="*/ 69 h 99"/>
                  <a:gd name="T16" fmla="*/ 6 w 181"/>
                  <a:gd name="T17" fmla="*/ 41 h 99"/>
                  <a:gd name="T18" fmla="*/ 7 w 181"/>
                  <a:gd name="T19" fmla="*/ 42 h 99"/>
                  <a:gd name="T20" fmla="*/ 3 w 181"/>
                  <a:gd name="T21" fmla="*/ 46 h 99"/>
                  <a:gd name="T22" fmla="*/ 0 w 181"/>
                  <a:gd name="T23" fmla="*/ 42 h 99"/>
                  <a:gd name="T24" fmla="*/ 2 w 181"/>
                  <a:gd name="T25" fmla="*/ 11 h 99"/>
                  <a:gd name="T26" fmla="*/ 11 w 181"/>
                  <a:gd name="T27" fmla="*/ 14 h 99"/>
                  <a:gd name="T28" fmla="*/ 99 w 181"/>
                  <a:gd name="T29" fmla="*/ 64 h 99"/>
                  <a:gd name="T30" fmla="*/ 181 w 181"/>
                  <a:gd name="T31" fmla="*/ 14 h 99"/>
                  <a:gd name="T32" fmla="*/ 181 w 181"/>
                  <a:gd name="T33" fmla="*/ 40 h 99"/>
                  <a:gd name="T34" fmla="*/ 104 w 181"/>
                  <a:gd name="T35" fmla="*/ 87 h 99"/>
                  <a:gd name="T36" fmla="*/ 101 w 181"/>
                  <a:gd name="T37" fmla="*/ 61 h 99"/>
                  <a:gd name="T38" fmla="*/ 181 w 181"/>
                  <a:gd name="T39" fmla="*/ 14 h 99"/>
                  <a:gd name="T40" fmla="*/ 58 w 181"/>
                  <a:gd name="T41" fmla="*/ 64 h 99"/>
                  <a:gd name="T42" fmla="*/ 34 w 181"/>
                  <a:gd name="T43" fmla="*/ 48 h 99"/>
                  <a:gd name="T44" fmla="*/ 36 w 181"/>
                  <a:gd name="T45" fmla="*/ 44 h 99"/>
                  <a:gd name="T46" fmla="*/ 61 w 181"/>
                  <a:gd name="T47" fmla="*/ 60 h 99"/>
                  <a:gd name="T48" fmla="*/ 59 w 181"/>
                  <a:gd name="T49" fmla="*/ 64 h 99"/>
                  <a:gd name="T50" fmla="*/ 80 w 181"/>
                  <a:gd name="T51" fmla="*/ 84 h 99"/>
                  <a:gd name="T52" fmla="*/ 70 w 181"/>
                  <a:gd name="T53" fmla="*/ 87 h 99"/>
                  <a:gd name="T54" fmla="*/ 70 w 181"/>
                  <a:gd name="T55" fmla="*/ 70 h 99"/>
                  <a:gd name="T56" fmla="*/ 77 w 181"/>
                  <a:gd name="T57" fmla="*/ 64 h 99"/>
                  <a:gd name="T58" fmla="*/ 80 w 181"/>
                  <a:gd name="T59" fmla="*/ 64 h 99"/>
                  <a:gd name="T60" fmla="*/ 74 w 181"/>
                  <a:gd name="T61" fmla="*/ 70 h 99"/>
                  <a:gd name="T62" fmla="*/ 77 w 181"/>
                  <a:gd name="T63" fmla="*/ 81 h 99"/>
                  <a:gd name="T64" fmla="*/ 20 w 181"/>
                  <a:gd name="T65" fmla="*/ 47 h 99"/>
                  <a:gd name="T66" fmla="*/ 13 w 181"/>
                  <a:gd name="T67" fmla="*/ 54 h 99"/>
                  <a:gd name="T68" fmla="*/ 9 w 181"/>
                  <a:gd name="T69" fmla="*/ 51 h 99"/>
                  <a:gd name="T70" fmla="*/ 10 w 181"/>
                  <a:gd name="T71" fmla="*/ 34 h 99"/>
                  <a:gd name="T72" fmla="*/ 20 w 181"/>
                  <a:gd name="T73" fmla="*/ 30 h 99"/>
                  <a:gd name="T74" fmla="*/ 20 w 181"/>
                  <a:gd name="T75" fmla="*/ 33 h 99"/>
                  <a:gd name="T76" fmla="*/ 14 w 181"/>
                  <a:gd name="T77" fmla="*/ 48 h 99"/>
                  <a:gd name="T78" fmla="*/ 20 w 181"/>
                  <a:gd name="T79" fmla="*/ 47 h 99"/>
                  <a:gd name="T80" fmla="*/ 106 w 181"/>
                  <a:gd name="T81" fmla="*/ 32 h 99"/>
                  <a:gd name="T82" fmla="*/ 104 w 181"/>
                  <a:gd name="T83" fmla="*/ 33 h 99"/>
                  <a:gd name="T84" fmla="*/ 104 w 181"/>
                  <a:gd name="T85" fmla="*/ 37 h 99"/>
                  <a:gd name="T86" fmla="*/ 104 w 181"/>
                  <a:gd name="T87" fmla="*/ 38 h 99"/>
                  <a:gd name="T88" fmla="*/ 96 w 181"/>
                  <a:gd name="T89" fmla="*/ 44 h 99"/>
                  <a:gd name="T90" fmla="*/ 74 w 181"/>
                  <a:gd name="T91" fmla="*/ 33 h 99"/>
                  <a:gd name="T92" fmla="*/ 72 w 181"/>
                  <a:gd name="T93" fmla="*/ 33 h 99"/>
                  <a:gd name="T94" fmla="*/ 66 w 181"/>
                  <a:gd name="T95" fmla="*/ 28 h 99"/>
                  <a:gd name="T96" fmla="*/ 26 w 181"/>
                  <a:gd name="T97" fmla="*/ 5 h 99"/>
                  <a:gd name="T98" fmla="*/ 97 w 181"/>
                  <a:gd name="T99" fmla="*/ 58 h 99"/>
                  <a:gd name="T100" fmla="*/ 178 w 181"/>
                  <a:gd name="T101"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1" h="99">
                    <a:moveTo>
                      <a:pt x="22" y="50"/>
                    </a:moveTo>
                    <a:cubicBezTo>
                      <a:pt x="67" y="76"/>
                      <a:pt x="67" y="76"/>
                      <a:pt x="67" y="76"/>
                    </a:cubicBezTo>
                    <a:cubicBezTo>
                      <a:pt x="67" y="83"/>
                      <a:pt x="67" y="83"/>
                      <a:pt x="67" y="83"/>
                    </a:cubicBezTo>
                    <a:cubicBezTo>
                      <a:pt x="17" y="54"/>
                      <a:pt x="17" y="54"/>
                      <a:pt x="17" y="54"/>
                    </a:cubicBezTo>
                    <a:cubicBezTo>
                      <a:pt x="21" y="52"/>
                      <a:pt x="21" y="52"/>
                      <a:pt x="21" y="52"/>
                    </a:cubicBezTo>
                    <a:cubicBezTo>
                      <a:pt x="21" y="51"/>
                      <a:pt x="22" y="51"/>
                      <a:pt x="22" y="50"/>
                    </a:cubicBezTo>
                    <a:close/>
                    <a:moveTo>
                      <a:pt x="100" y="66"/>
                    </a:moveTo>
                    <a:cubicBezTo>
                      <a:pt x="100" y="96"/>
                      <a:pt x="100" y="96"/>
                      <a:pt x="100" y="96"/>
                    </a:cubicBezTo>
                    <a:cubicBezTo>
                      <a:pt x="100" y="97"/>
                      <a:pt x="99" y="98"/>
                      <a:pt x="98" y="98"/>
                    </a:cubicBezTo>
                    <a:cubicBezTo>
                      <a:pt x="98" y="99"/>
                      <a:pt x="97" y="99"/>
                      <a:pt x="96" y="99"/>
                    </a:cubicBezTo>
                    <a:cubicBezTo>
                      <a:pt x="96" y="99"/>
                      <a:pt x="95" y="99"/>
                      <a:pt x="94" y="98"/>
                    </a:cubicBezTo>
                    <a:cubicBezTo>
                      <a:pt x="76" y="88"/>
                      <a:pt x="76" y="88"/>
                      <a:pt x="76" y="88"/>
                    </a:cubicBezTo>
                    <a:cubicBezTo>
                      <a:pt x="81" y="86"/>
                      <a:pt x="81" y="86"/>
                      <a:pt x="81" y="86"/>
                    </a:cubicBezTo>
                    <a:cubicBezTo>
                      <a:pt x="82" y="85"/>
                      <a:pt x="82" y="85"/>
                      <a:pt x="82" y="84"/>
                    </a:cubicBezTo>
                    <a:cubicBezTo>
                      <a:pt x="94" y="91"/>
                      <a:pt x="94" y="91"/>
                      <a:pt x="94" y="91"/>
                    </a:cubicBezTo>
                    <a:cubicBezTo>
                      <a:pt x="94" y="69"/>
                      <a:pt x="94" y="69"/>
                      <a:pt x="94" y="69"/>
                    </a:cubicBezTo>
                    <a:cubicBezTo>
                      <a:pt x="6" y="19"/>
                      <a:pt x="6" y="19"/>
                      <a:pt x="6" y="19"/>
                    </a:cubicBezTo>
                    <a:cubicBezTo>
                      <a:pt x="6" y="41"/>
                      <a:pt x="6" y="41"/>
                      <a:pt x="6" y="41"/>
                    </a:cubicBezTo>
                    <a:cubicBezTo>
                      <a:pt x="6" y="41"/>
                      <a:pt x="6" y="41"/>
                      <a:pt x="6" y="41"/>
                    </a:cubicBezTo>
                    <a:cubicBezTo>
                      <a:pt x="7" y="42"/>
                      <a:pt x="7" y="42"/>
                      <a:pt x="7" y="42"/>
                    </a:cubicBezTo>
                    <a:cubicBezTo>
                      <a:pt x="7" y="49"/>
                      <a:pt x="7" y="49"/>
                      <a:pt x="7" y="49"/>
                    </a:cubicBezTo>
                    <a:cubicBezTo>
                      <a:pt x="3" y="46"/>
                      <a:pt x="3" y="46"/>
                      <a:pt x="3" y="46"/>
                    </a:cubicBezTo>
                    <a:cubicBezTo>
                      <a:pt x="0" y="44"/>
                      <a:pt x="0" y="44"/>
                      <a:pt x="0" y="44"/>
                    </a:cubicBezTo>
                    <a:cubicBezTo>
                      <a:pt x="0" y="42"/>
                      <a:pt x="0" y="42"/>
                      <a:pt x="0" y="42"/>
                    </a:cubicBezTo>
                    <a:cubicBezTo>
                      <a:pt x="0" y="15"/>
                      <a:pt x="0" y="15"/>
                      <a:pt x="0" y="15"/>
                    </a:cubicBezTo>
                    <a:cubicBezTo>
                      <a:pt x="0" y="13"/>
                      <a:pt x="0" y="12"/>
                      <a:pt x="2" y="11"/>
                    </a:cubicBezTo>
                    <a:cubicBezTo>
                      <a:pt x="3" y="10"/>
                      <a:pt x="4" y="10"/>
                      <a:pt x="6" y="11"/>
                    </a:cubicBezTo>
                    <a:cubicBezTo>
                      <a:pt x="11" y="14"/>
                      <a:pt x="11" y="14"/>
                      <a:pt x="11" y="14"/>
                    </a:cubicBezTo>
                    <a:cubicBezTo>
                      <a:pt x="11" y="14"/>
                      <a:pt x="11" y="14"/>
                      <a:pt x="11" y="14"/>
                    </a:cubicBezTo>
                    <a:cubicBezTo>
                      <a:pt x="99" y="64"/>
                      <a:pt x="99" y="64"/>
                      <a:pt x="99" y="64"/>
                    </a:cubicBezTo>
                    <a:cubicBezTo>
                      <a:pt x="100" y="64"/>
                      <a:pt x="100" y="65"/>
                      <a:pt x="100" y="66"/>
                    </a:cubicBezTo>
                    <a:close/>
                    <a:moveTo>
                      <a:pt x="181" y="14"/>
                    </a:moveTo>
                    <a:cubicBezTo>
                      <a:pt x="181" y="14"/>
                      <a:pt x="181" y="14"/>
                      <a:pt x="181" y="15"/>
                    </a:cubicBezTo>
                    <a:cubicBezTo>
                      <a:pt x="181" y="40"/>
                      <a:pt x="181" y="40"/>
                      <a:pt x="181" y="40"/>
                    </a:cubicBezTo>
                    <a:cubicBezTo>
                      <a:pt x="181" y="42"/>
                      <a:pt x="180" y="44"/>
                      <a:pt x="178" y="45"/>
                    </a:cubicBezTo>
                    <a:cubicBezTo>
                      <a:pt x="104" y="87"/>
                      <a:pt x="104" y="87"/>
                      <a:pt x="104" y="87"/>
                    </a:cubicBezTo>
                    <a:cubicBezTo>
                      <a:pt x="104" y="66"/>
                      <a:pt x="104" y="66"/>
                      <a:pt x="104" y="66"/>
                    </a:cubicBezTo>
                    <a:cubicBezTo>
                      <a:pt x="104" y="64"/>
                      <a:pt x="103" y="62"/>
                      <a:pt x="101" y="61"/>
                    </a:cubicBezTo>
                    <a:cubicBezTo>
                      <a:pt x="181" y="14"/>
                      <a:pt x="181" y="14"/>
                      <a:pt x="181" y="14"/>
                    </a:cubicBezTo>
                    <a:cubicBezTo>
                      <a:pt x="181" y="14"/>
                      <a:pt x="181" y="14"/>
                      <a:pt x="181" y="14"/>
                    </a:cubicBezTo>
                    <a:close/>
                    <a:moveTo>
                      <a:pt x="59" y="64"/>
                    </a:moveTo>
                    <a:cubicBezTo>
                      <a:pt x="59" y="64"/>
                      <a:pt x="59" y="64"/>
                      <a:pt x="58" y="64"/>
                    </a:cubicBezTo>
                    <a:cubicBezTo>
                      <a:pt x="36" y="51"/>
                      <a:pt x="36" y="51"/>
                      <a:pt x="36" y="51"/>
                    </a:cubicBezTo>
                    <a:cubicBezTo>
                      <a:pt x="35" y="51"/>
                      <a:pt x="34" y="49"/>
                      <a:pt x="34" y="48"/>
                    </a:cubicBezTo>
                    <a:cubicBezTo>
                      <a:pt x="34" y="46"/>
                      <a:pt x="34" y="46"/>
                      <a:pt x="34" y="46"/>
                    </a:cubicBezTo>
                    <a:cubicBezTo>
                      <a:pt x="34" y="44"/>
                      <a:pt x="35" y="43"/>
                      <a:pt x="36" y="44"/>
                    </a:cubicBezTo>
                    <a:cubicBezTo>
                      <a:pt x="59" y="57"/>
                      <a:pt x="59" y="57"/>
                      <a:pt x="59" y="57"/>
                    </a:cubicBezTo>
                    <a:cubicBezTo>
                      <a:pt x="60" y="58"/>
                      <a:pt x="61" y="59"/>
                      <a:pt x="61" y="60"/>
                    </a:cubicBezTo>
                    <a:cubicBezTo>
                      <a:pt x="61" y="63"/>
                      <a:pt x="61" y="63"/>
                      <a:pt x="61" y="63"/>
                    </a:cubicBezTo>
                    <a:cubicBezTo>
                      <a:pt x="61" y="64"/>
                      <a:pt x="60" y="64"/>
                      <a:pt x="59" y="64"/>
                    </a:cubicBezTo>
                    <a:close/>
                    <a:moveTo>
                      <a:pt x="80" y="81"/>
                    </a:moveTo>
                    <a:cubicBezTo>
                      <a:pt x="81" y="82"/>
                      <a:pt x="81" y="83"/>
                      <a:pt x="80" y="84"/>
                    </a:cubicBezTo>
                    <a:cubicBezTo>
                      <a:pt x="73" y="88"/>
                      <a:pt x="73" y="88"/>
                      <a:pt x="73" y="88"/>
                    </a:cubicBezTo>
                    <a:cubicBezTo>
                      <a:pt x="72" y="88"/>
                      <a:pt x="71" y="87"/>
                      <a:pt x="70" y="87"/>
                    </a:cubicBezTo>
                    <a:cubicBezTo>
                      <a:pt x="70" y="87"/>
                      <a:pt x="70" y="85"/>
                      <a:pt x="70" y="85"/>
                    </a:cubicBezTo>
                    <a:cubicBezTo>
                      <a:pt x="70" y="70"/>
                      <a:pt x="70" y="70"/>
                      <a:pt x="70" y="70"/>
                    </a:cubicBezTo>
                    <a:cubicBezTo>
                      <a:pt x="70" y="70"/>
                      <a:pt x="70" y="68"/>
                      <a:pt x="71" y="68"/>
                    </a:cubicBezTo>
                    <a:cubicBezTo>
                      <a:pt x="77" y="64"/>
                      <a:pt x="77" y="64"/>
                      <a:pt x="77" y="64"/>
                    </a:cubicBezTo>
                    <a:cubicBezTo>
                      <a:pt x="78" y="63"/>
                      <a:pt x="80" y="63"/>
                      <a:pt x="80" y="64"/>
                    </a:cubicBezTo>
                    <a:cubicBezTo>
                      <a:pt x="80" y="64"/>
                      <a:pt x="80" y="64"/>
                      <a:pt x="80" y="64"/>
                    </a:cubicBezTo>
                    <a:cubicBezTo>
                      <a:pt x="81" y="65"/>
                      <a:pt x="81" y="66"/>
                      <a:pt x="80" y="67"/>
                    </a:cubicBezTo>
                    <a:cubicBezTo>
                      <a:pt x="74" y="70"/>
                      <a:pt x="74" y="70"/>
                      <a:pt x="74" y="70"/>
                    </a:cubicBezTo>
                    <a:cubicBezTo>
                      <a:pt x="74" y="82"/>
                      <a:pt x="74" y="82"/>
                      <a:pt x="74" y="82"/>
                    </a:cubicBezTo>
                    <a:cubicBezTo>
                      <a:pt x="77" y="81"/>
                      <a:pt x="77" y="81"/>
                      <a:pt x="77" y="81"/>
                    </a:cubicBezTo>
                    <a:cubicBezTo>
                      <a:pt x="78" y="80"/>
                      <a:pt x="80" y="80"/>
                      <a:pt x="80" y="81"/>
                    </a:cubicBezTo>
                    <a:close/>
                    <a:moveTo>
                      <a:pt x="20" y="47"/>
                    </a:moveTo>
                    <a:cubicBezTo>
                      <a:pt x="21" y="48"/>
                      <a:pt x="21" y="49"/>
                      <a:pt x="20" y="50"/>
                    </a:cubicBezTo>
                    <a:cubicBezTo>
                      <a:pt x="13" y="54"/>
                      <a:pt x="13" y="54"/>
                      <a:pt x="13" y="54"/>
                    </a:cubicBezTo>
                    <a:cubicBezTo>
                      <a:pt x="12" y="54"/>
                      <a:pt x="11" y="54"/>
                      <a:pt x="10" y="53"/>
                    </a:cubicBezTo>
                    <a:cubicBezTo>
                      <a:pt x="10" y="53"/>
                      <a:pt x="9" y="51"/>
                      <a:pt x="9" y="51"/>
                    </a:cubicBezTo>
                    <a:cubicBezTo>
                      <a:pt x="9" y="36"/>
                      <a:pt x="9" y="36"/>
                      <a:pt x="9" y="36"/>
                    </a:cubicBezTo>
                    <a:cubicBezTo>
                      <a:pt x="9" y="36"/>
                      <a:pt x="10" y="34"/>
                      <a:pt x="10" y="34"/>
                    </a:cubicBezTo>
                    <a:cubicBezTo>
                      <a:pt x="17" y="30"/>
                      <a:pt x="17" y="30"/>
                      <a:pt x="17" y="30"/>
                    </a:cubicBezTo>
                    <a:cubicBezTo>
                      <a:pt x="18" y="29"/>
                      <a:pt x="20" y="29"/>
                      <a:pt x="20" y="30"/>
                    </a:cubicBezTo>
                    <a:cubicBezTo>
                      <a:pt x="20" y="30"/>
                      <a:pt x="20" y="30"/>
                      <a:pt x="20" y="30"/>
                    </a:cubicBezTo>
                    <a:cubicBezTo>
                      <a:pt x="21" y="31"/>
                      <a:pt x="21" y="32"/>
                      <a:pt x="20" y="33"/>
                    </a:cubicBezTo>
                    <a:cubicBezTo>
                      <a:pt x="14" y="36"/>
                      <a:pt x="14" y="36"/>
                      <a:pt x="14" y="36"/>
                    </a:cubicBezTo>
                    <a:cubicBezTo>
                      <a:pt x="14" y="48"/>
                      <a:pt x="14" y="48"/>
                      <a:pt x="14" y="48"/>
                    </a:cubicBezTo>
                    <a:cubicBezTo>
                      <a:pt x="17" y="47"/>
                      <a:pt x="17" y="47"/>
                      <a:pt x="17" y="47"/>
                    </a:cubicBezTo>
                    <a:cubicBezTo>
                      <a:pt x="18" y="46"/>
                      <a:pt x="20" y="46"/>
                      <a:pt x="20" y="47"/>
                    </a:cubicBezTo>
                    <a:close/>
                    <a:moveTo>
                      <a:pt x="161" y="0"/>
                    </a:moveTo>
                    <a:cubicBezTo>
                      <a:pt x="106" y="32"/>
                      <a:pt x="106" y="32"/>
                      <a:pt x="106" y="32"/>
                    </a:cubicBezTo>
                    <a:cubicBezTo>
                      <a:pt x="104" y="33"/>
                      <a:pt x="104" y="33"/>
                      <a:pt x="104" y="33"/>
                    </a:cubicBezTo>
                    <a:cubicBezTo>
                      <a:pt x="104" y="33"/>
                      <a:pt x="104" y="33"/>
                      <a:pt x="104" y="33"/>
                    </a:cubicBezTo>
                    <a:cubicBezTo>
                      <a:pt x="104" y="36"/>
                      <a:pt x="104" y="36"/>
                      <a:pt x="104" y="36"/>
                    </a:cubicBezTo>
                    <a:cubicBezTo>
                      <a:pt x="104" y="37"/>
                      <a:pt x="104" y="37"/>
                      <a:pt x="104" y="37"/>
                    </a:cubicBezTo>
                    <a:cubicBezTo>
                      <a:pt x="104" y="37"/>
                      <a:pt x="104" y="37"/>
                      <a:pt x="104" y="37"/>
                    </a:cubicBezTo>
                    <a:cubicBezTo>
                      <a:pt x="104" y="38"/>
                      <a:pt x="104" y="38"/>
                      <a:pt x="104" y="38"/>
                    </a:cubicBezTo>
                    <a:cubicBezTo>
                      <a:pt x="104" y="40"/>
                      <a:pt x="102" y="42"/>
                      <a:pt x="100" y="43"/>
                    </a:cubicBezTo>
                    <a:cubicBezTo>
                      <a:pt x="99" y="44"/>
                      <a:pt x="98" y="44"/>
                      <a:pt x="96" y="44"/>
                    </a:cubicBezTo>
                    <a:cubicBezTo>
                      <a:pt x="95" y="44"/>
                      <a:pt x="93" y="44"/>
                      <a:pt x="92" y="43"/>
                    </a:cubicBezTo>
                    <a:cubicBezTo>
                      <a:pt x="74" y="33"/>
                      <a:pt x="74" y="33"/>
                      <a:pt x="74" y="33"/>
                    </a:cubicBezTo>
                    <a:cubicBezTo>
                      <a:pt x="74" y="33"/>
                      <a:pt x="74" y="33"/>
                      <a:pt x="74" y="33"/>
                    </a:cubicBezTo>
                    <a:cubicBezTo>
                      <a:pt x="74" y="33"/>
                      <a:pt x="73" y="33"/>
                      <a:pt x="72" y="33"/>
                    </a:cubicBezTo>
                    <a:cubicBezTo>
                      <a:pt x="71" y="33"/>
                      <a:pt x="69" y="32"/>
                      <a:pt x="67" y="31"/>
                    </a:cubicBezTo>
                    <a:cubicBezTo>
                      <a:pt x="67" y="30"/>
                      <a:pt x="66" y="29"/>
                      <a:pt x="66" y="28"/>
                    </a:cubicBezTo>
                    <a:cubicBezTo>
                      <a:pt x="65" y="28"/>
                      <a:pt x="65" y="28"/>
                      <a:pt x="65" y="28"/>
                    </a:cubicBezTo>
                    <a:cubicBezTo>
                      <a:pt x="26" y="5"/>
                      <a:pt x="26" y="5"/>
                      <a:pt x="26" y="5"/>
                    </a:cubicBezTo>
                    <a:cubicBezTo>
                      <a:pt x="14" y="12"/>
                      <a:pt x="14" y="12"/>
                      <a:pt x="14" y="12"/>
                    </a:cubicBezTo>
                    <a:cubicBezTo>
                      <a:pt x="97" y="58"/>
                      <a:pt x="97" y="58"/>
                      <a:pt x="97" y="58"/>
                    </a:cubicBezTo>
                    <a:cubicBezTo>
                      <a:pt x="179" y="10"/>
                      <a:pt x="179" y="10"/>
                      <a:pt x="179" y="10"/>
                    </a:cubicBezTo>
                    <a:cubicBezTo>
                      <a:pt x="179" y="10"/>
                      <a:pt x="179" y="10"/>
                      <a:pt x="178" y="10"/>
                    </a:cubicBezTo>
                    <a:cubicBezTo>
                      <a:pt x="172" y="6"/>
                      <a:pt x="167" y="3"/>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sp>
            <p:nvSpPr>
              <p:cNvPr id="9" name="Freeform 7"/>
              <p:cNvSpPr>
                <a:spLocks noEditPoints="1"/>
              </p:cNvSpPr>
              <p:nvPr/>
            </p:nvSpPr>
            <p:spPr bwMode="auto">
              <a:xfrm>
                <a:off x="5614" y="1049"/>
                <a:ext cx="367" cy="274"/>
              </a:xfrm>
              <a:custGeom>
                <a:avLst/>
                <a:gdLst>
                  <a:gd name="T0" fmla="*/ 179 w 181"/>
                  <a:gd name="T1" fmla="*/ 46 h 135"/>
                  <a:gd name="T2" fmla="*/ 101 w 181"/>
                  <a:gd name="T3" fmla="*/ 0 h 135"/>
                  <a:gd name="T4" fmla="*/ 95 w 181"/>
                  <a:gd name="T5" fmla="*/ 0 h 135"/>
                  <a:gd name="T6" fmla="*/ 97 w 181"/>
                  <a:gd name="T7" fmla="*/ 94 h 135"/>
                  <a:gd name="T8" fmla="*/ 22 w 181"/>
                  <a:gd name="T9" fmla="*/ 86 h 135"/>
                  <a:gd name="T10" fmla="*/ 67 w 181"/>
                  <a:gd name="T11" fmla="*/ 119 h 135"/>
                  <a:gd name="T12" fmla="*/ 21 w 181"/>
                  <a:gd name="T13" fmla="*/ 87 h 135"/>
                  <a:gd name="T14" fmla="*/ 100 w 181"/>
                  <a:gd name="T15" fmla="*/ 101 h 135"/>
                  <a:gd name="T16" fmla="*/ 98 w 181"/>
                  <a:gd name="T17" fmla="*/ 134 h 135"/>
                  <a:gd name="T18" fmla="*/ 94 w 181"/>
                  <a:gd name="T19" fmla="*/ 134 h 135"/>
                  <a:gd name="T20" fmla="*/ 81 w 181"/>
                  <a:gd name="T21" fmla="*/ 121 h 135"/>
                  <a:gd name="T22" fmla="*/ 94 w 181"/>
                  <a:gd name="T23" fmla="*/ 127 h 135"/>
                  <a:gd name="T24" fmla="*/ 6 w 181"/>
                  <a:gd name="T25" fmla="*/ 54 h 135"/>
                  <a:gd name="T26" fmla="*/ 6 w 181"/>
                  <a:gd name="T27" fmla="*/ 77 h 135"/>
                  <a:gd name="T28" fmla="*/ 7 w 181"/>
                  <a:gd name="T29" fmla="*/ 85 h 135"/>
                  <a:gd name="T30" fmla="*/ 0 w 181"/>
                  <a:gd name="T31" fmla="*/ 80 h 135"/>
                  <a:gd name="T32" fmla="*/ 0 w 181"/>
                  <a:gd name="T33" fmla="*/ 51 h 135"/>
                  <a:gd name="T34" fmla="*/ 6 w 181"/>
                  <a:gd name="T35" fmla="*/ 47 h 135"/>
                  <a:gd name="T36" fmla="*/ 11 w 181"/>
                  <a:gd name="T37" fmla="*/ 50 h 135"/>
                  <a:gd name="T38" fmla="*/ 100 w 181"/>
                  <a:gd name="T39" fmla="*/ 101 h 135"/>
                  <a:gd name="T40" fmla="*/ 181 w 181"/>
                  <a:gd name="T41" fmla="*/ 51 h 135"/>
                  <a:gd name="T42" fmla="*/ 178 w 181"/>
                  <a:gd name="T43" fmla="*/ 80 h 135"/>
                  <a:gd name="T44" fmla="*/ 104 w 181"/>
                  <a:gd name="T45" fmla="*/ 101 h 135"/>
                  <a:gd name="T46" fmla="*/ 181 w 181"/>
                  <a:gd name="T47" fmla="*/ 49 h 135"/>
                  <a:gd name="T48" fmla="*/ 59 w 181"/>
                  <a:gd name="T49" fmla="*/ 100 h 135"/>
                  <a:gd name="T50" fmla="*/ 36 w 181"/>
                  <a:gd name="T51" fmla="*/ 87 h 135"/>
                  <a:gd name="T52" fmla="*/ 34 w 181"/>
                  <a:gd name="T53" fmla="*/ 81 h 135"/>
                  <a:gd name="T54" fmla="*/ 59 w 181"/>
                  <a:gd name="T55" fmla="*/ 93 h 135"/>
                  <a:gd name="T56" fmla="*/ 61 w 181"/>
                  <a:gd name="T57" fmla="*/ 98 h 135"/>
                  <a:gd name="T58" fmla="*/ 80 w 181"/>
                  <a:gd name="T59" fmla="*/ 117 h 135"/>
                  <a:gd name="T60" fmla="*/ 73 w 181"/>
                  <a:gd name="T61" fmla="*/ 123 h 135"/>
                  <a:gd name="T62" fmla="*/ 70 w 181"/>
                  <a:gd name="T63" fmla="*/ 121 h 135"/>
                  <a:gd name="T64" fmla="*/ 71 w 181"/>
                  <a:gd name="T65" fmla="*/ 103 h 135"/>
                  <a:gd name="T66" fmla="*/ 80 w 181"/>
                  <a:gd name="T67" fmla="*/ 100 h 135"/>
                  <a:gd name="T68" fmla="*/ 80 w 181"/>
                  <a:gd name="T69" fmla="*/ 103 h 135"/>
                  <a:gd name="T70" fmla="*/ 74 w 181"/>
                  <a:gd name="T71" fmla="*/ 118 h 135"/>
                  <a:gd name="T72" fmla="*/ 80 w 181"/>
                  <a:gd name="T73" fmla="*/ 117 h 135"/>
                  <a:gd name="T74" fmla="*/ 20 w 181"/>
                  <a:gd name="T75" fmla="*/ 85 h 135"/>
                  <a:gd name="T76" fmla="*/ 10 w 181"/>
                  <a:gd name="T77" fmla="*/ 89 h 135"/>
                  <a:gd name="T78" fmla="*/ 9 w 181"/>
                  <a:gd name="T79" fmla="*/ 71 h 135"/>
                  <a:gd name="T80" fmla="*/ 17 w 181"/>
                  <a:gd name="T81" fmla="*/ 65 h 135"/>
                  <a:gd name="T82" fmla="*/ 20 w 181"/>
                  <a:gd name="T83" fmla="*/ 66 h 135"/>
                  <a:gd name="T84" fmla="*/ 14 w 181"/>
                  <a:gd name="T85" fmla="*/ 72 h 135"/>
                  <a:gd name="T86" fmla="*/ 17 w 181"/>
                  <a:gd name="T87" fmla="*/ 8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4"/>
                    </a:moveTo>
                    <a:cubicBezTo>
                      <a:pt x="179" y="46"/>
                      <a:pt x="179" y="46"/>
                      <a:pt x="179" y="46"/>
                    </a:cubicBezTo>
                    <a:cubicBezTo>
                      <a:pt x="179" y="46"/>
                      <a:pt x="179" y="46"/>
                      <a:pt x="178" y="46"/>
                    </a:cubicBezTo>
                    <a:cubicBezTo>
                      <a:pt x="101" y="0"/>
                      <a:pt x="101" y="0"/>
                      <a:pt x="101" y="0"/>
                    </a:cubicBezTo>
                    <a:cubicBezTo>
                      <a:pt x="100" y="0"/>
                      <a:pt x="99" y="0"/>
                      <a:pt x="98" y="0"/>
                    </a:cubicBezTo>
                    <a:cubicBezTo>
                      <a:pt x="97" y="0"/>
                      <a:pt x="96" y="0"/>
                      <a:pt x="95" y="0"/>
                    </a:cubicBezTo>
                    <a:cubicBezTo>
                      <a:pt x="14" y="48"/>
                      <a:pt x="14" y="48"/>
                      <a:pt x="14" y="48"/>
                    </a:cubicBezTo>
                    <a:cubicBezTo>
                      <a:pt x="97" y="94"/>
                      <a:pt x="97" y="94"/>
                      <a:pt x="97" y="94"/>
                    </a:cubicBezTo>
                    <a:cubicBezTo>
                      <a:pt x="97" y="94"/>
                      <a:pt x="97" y="94"/>
                      <a:pt x="97" y="94"/>
                    </a:cubicBezTo>
                    <a:close/>
                    <a:moveTo>
                      <a:pt x="22" y="86"/>
                    </a:moveTo>
                    <a:cubicBezTo>
                      <a:pt x="67" y="112"/>
                      <a:pt x="67" y="112"/>
                      <a:pt x="67" y="112"/>
                    </a:cubicBezTo>
                    <a:cubicBezTo>
                      <a:pt x="67" y="119"/>
                      <a:pt x="67" y="119"/>
                      <a:pt x="67" y="119"/>
                    </a:cubicBezTo>
                    <a:cubicBezTo>
                      <a:pt x="17" y="90"/>
                      <a:pt x="17" y="90"/>
                      <a:pt x="17" y="90"/>
                    </a:cubicBezTo>
                    <a:cubicBezTo>
                      <a:pt x="21" y="87"/>
                      <a:pt x="21" y="87"/>
                      <a:pt x="21" y="87"/>
                    </a:cubicBezTo>
                    <a:cubicBezTo>
                      <a:pt x="21" y="87"/>
                      <a:pt x="22" y="87"/>
                      <a:pt x="22" y="86"/>
                    </a:cubicBezTo>
                    <a:close/>
                    <a:moveTo>
                      <a:pt x="100" y="101"/>
                    </a:moveTo>
                    <a:cubicBezTo>
                      <a:pt x="100" y="131"/>
                      <a:pt x="100" y="131"/>
                      <a:pt x="100" y="131"/>
                    </a:cubicBezTo>
                    <a:cubicBezTo>
                      <a:pt x="100" y="133"/>
                      <a:pt x="99" y="134"/>
                      <a:pt x="98" y="134"/>
                    </a:cubicBezTo>
                    <a:cubicBezTo>
                      <a:pt x="98" y="135"/>
                      <a:pt x="97" y="135"/>
                      <a:pt x="96" y="135"/>
                    </a:cubicBezTo>
                    <a:cubicBezTo>
                      <a:pt x="96" y="135"/>
                      <a:pt x="95" y="135"/>
                      <a:pt x="94" y="134"/>
                    </a:cubicBezTo>
                    <a:cubicBezTo>
                      <a:pt x="76" y="124"/>
                      <a:pt x="76" y="124"/>
                      <a:pt x="76" y="124"/>
                    </a:cubicBezTo>
                    <a:cubicBezTo>
                      <a:pt x="81" y="121"/>
                      <a:pt x="81" y="121"/>
                      <a:pt x="81" y="121"/>
                    </a:cubicBezTo>
                    <a:cubicBezTo>
                      <a:pt x="82" y="121"/>
                      <a:pt x="82" y="121"/>
                      <a:pt x="82" y="120"/>
                    </a:cubicBezTo>
                    <a:cubicBezTo>
                      <a:pt x="94" y="127"/>
                      <a:pt x="94" y="127"/>
                      <a:pt x="94" y="127"/>
                    </a:cubicBezTo>
                    <a:cubicBezTo>
                      <a:pt x="94" y="105"/>
                      <a:pt x="94" y="105"/>
                      <a:pt x="94" y="105"/>
                    </a:cubicBezTo>
                    <a:cubicBezTo>
                      <a:pt x="6" y="54"/>
                      <a:pt x="6" y="54"/>
                      <a:pt x="6" y="54"/>
                    </a:cubicBezTo>
                    <a:cubicBezTo>
                      <a:pt x="6" y="77"/>
                      <a:pt x="6" y="77"/>
                      <a:pt x="6" y="77"/>
                    </a:cubicBezTo>
                    <a:cubicBezTo>
                      <a:pt x="6" y="77"/>
                      <a:pt x="6" y="77"/>
                      <a:pt x="6" y="77"/>
                    </a:cubicBezTo>
                    <a:cubicBezTo>
                      <a:pt x="7" y="78"/>
                      <a:pt x="7" y="78"/>
                      <a:pt x="7" y="78"/>
                    </a:cubicBezTo>
                    <a:cubicBezTo>
                      <a:pt x="7" y="85"/>
                      <a:pt x="7" y="85"/>
                      <a:pt x="7" y="85"/>
                    </a:cubicBezTo>
                    <a:cubicBezTo>
                      <a:pt x="3" y="82"/>
                      <a:pt x="3" y="82"/>
                      <a:pt x="3" y="82"/>
                    </a:cubicBezTo>
                    <a:cubicBezTo>
                      <a:pt x="0" y="80"/>
                      <a:pt x="0" y="80"/>
                      <a:pt x="0" y="80"/>
                    </a:cubicBezTo>
                    <a:cubicBezTo>
                      <a:pt x="0" y="78"/>
                      <a:pt x="0" y="78"/>
                      <a:pt x="0" y="78"/>
                    </a:cubicBezTo>
                    <a:cubicBezTo>
                      <a:pt x="0" y="51"/>
                      <a:pt x="0" y="51"/>
                      <a:pt x="0" y="51"/>
                    </a:cubicBezTo>
                    <a:cubicBezTo>
                      <a:pt x="0" y="49"/>
                      <a:pt x="0" y="48"/>
                      <a:pt x="2" y="47"/>
                    </a:cubicBezTo>
                    <a:cubicBezTo>
                      <a:pt x="3" y="46"/>
                      <a:pt x="4" y="46"/>
                      <a:pt x="6" y="47"/>
                    </a:cubicBezTo>
                    <a:cubicBezTo>
                      <a:pt x="11" y="50"/>
                      <a:pt x="11" y="50"/>
                      <a:pt x="11" y="50"/>
                    </a:cubicBezTo>
                    <a:cubicBezTo>
                      <a:pt x="11" y="50"/>
                      <a:pt x="11" y="50"/>
                      <a:pt x="11" y="50"/>
                    </a:cubicBezTo>
                    <a:cubicBezTo>
                      <a:pt x="99" y="100"/>
                      <a:pt x="99" y="100"/>
                      <a:pt x="99" y="100"/>
                    </a:cubicBezTo>
                    <a:cubicBezTo>
                      <a:pt x="100" y="100"/>
                      <a:pt x="100" y="101"/>
                      <a:pt x="100" y="101"/>
                    </a:cubicBezTo>
                    <a:close/>
                    <a:moveTo>
                      <a:pt x="181" y="49"/>
                    </a:moveTo>
                    <a:cubicBezTo>
                      <a:pt x="181" y="50"/>
                      <a:pt x="181" y="50"/>
                      <a:pt x="181" y="51"/>
                    </a:cubicBezTo>
                    <a:cubicBezTo>
                      <a:pt x="181" y="76"/>
                      <a:pt x="181" y="76"/>
                      <a:pt x="181" y="76"/>
                    </a:cubicBezTo>
                    <a:cubicBezTo>
                      <a:pt x="181" y="77"/>
                      <a:pt x="180" y="79"/>
                      <a:pt x="178" y="80"/>
                    </a:cubicBezTo>
                    <a:cubicBezTo>
                      <a:pt x="104" y="123"/>
                      <a:pt x="104" y="123"/>
                      <a:pt x="104" y="123"/>
                    </a:cubicBezTo>
                    <a:cubicBezTo>
                      <a:pt x="104" y="101"/>
                      <a:pt x="104" y="101"/>
                      <a:pt x="104" y="101"/>
                    </a:cubicBezTo>
                    <a:cubicBezTo>
                      <a:pt x="104" y="99"/>
                      <a:pt x="103" y="97"/>
                      <a:pt x="101" y="96"/>
                    </a:cubicBezTo>
                    <a:cubicBezTo>
                      <a:pt x="181" y="49"/>
                      <a:pt x="181" y="49"/>
                      <a:pt x="181" y="49"/>
                    </a:cubicBezTo>
                    <a:cubicBezTo>
                      <a:pt x="181" y="49"/>
                      <a:pt x="181" y="49"/>
                      <a:pt x="181" y="49"/>
                    </a:cubicBezTo>
                    <a:close/>
                    <a:moveTo>
                      <a:pt x="59" y="100"/>
                    </a:moveTo>
                    <a:cubicBezTo>
                      <a:pt x="59" y="100"/>
                      <a:pt x="59" y="100"/>
                      <a:pt x="58" y="100"/>
                    </a:cubicBezTo>
                    <a:cubicBezTo>
                      <a:pt x="36" y="87"/>
                      <a:pt x="36" y="87"/>
                      <a:pt x="36" y="87"/>
                    </a:cubicBezTo>
                    <a:cubicBezTo>
                      <a:pt x="35" y="86"/>
                      <a:pt x="34" y="85"/>
                      <a:pt x="34" y="84"/>
                    </a:cubicBezTo>
                    <a:cubicBezTo>
                      <a:pt x="34" y="81"/>
                      <a:pt x="34" y="81"/>
                      <a:pt x="34" y="81"/>
                    </a:cubicBezTo>
                    <a:cubicBezTo>
                      <a:pt x="34" y="80"/>
                      <a:pt x="35" y="79"/>
                      <a:pt x="36" y="80"/>
                    </a:cubicBezTo>
                    <a:cubicBezTo>
                      <a:pt x="59" y="93"/>
                      <a:pt x="59" y="93"/>
                      <a:pt x="59" y="93"/>
                    </a:cubicBezTo>
                    <a:cubicBezTo>
                      <a:pt x="60" y="93"/>
                      <a:pt x="61" y="95"/>
                      <a:pt x="61" y="96"/>
                    </a:cubicBezTo>
                    <a:cubicBezTo>
                      <a:pt x="61" y="98"/>
                      <a:pt x="61" y="98"/>
                      <a:pt x="61" y="98"/>
                    </a:cubicBezTo>
                    <a:cubicBezTo>
                      <a:pt x="61" y="99"/>
                      <a:pt x="60" y="100"/>
                      <a:pt x="59" y="100"/>
                    </a:cubicBezTo>
                    <a:close/>
                    <a:moveTo>
                      <a:pt x="80" y="117"/>
                    </a:moveTo>
                    <a:cubicBezTo>
                      <a:pt x="81" y="118"/>
                      <a:pt x="81" y="119"/>
                      <a:pt x="80" y="119"/>
                    </a:cubicBezTo>
                    <a:cubicBezTo>
                      <a:pt x="73" y="123"/>
                      <a:pt x="73" y="123"/>
                      <a:pt x="73" y="123"/>
                    </a:cubicBezTo>
                    <a:cubicBezTo>
                      <a:pt x="72" y="124"/>
                      <a:pt x="71" y="123"/>
                      <a:pt x="70" y="123"/>
                    </a:cubicBezTo>
                    <a:cubicBezTo>
                      <a:pt x="70" y="122"/>
                      <a:pt x="70" y="121"/>
                      <a:pt x="70" y="121"/>
                    </a:cubicBezTo>
                    <a:cubicBezTo>
                      <a:pt x="70" y="105"/>
                      <a:pt x="70" y="105"/>
                      <a:pt x="70" y="105"/>
                    </a:cubicBezTo>
                    <a:cubicBezTo>
                      <a:pt x="70" y="105"/>
                      <a:pt x="70" y="104"/>
                      <a:pt x="71" y="103"/>
                    </a:cubicBezTo>
                    <a:cubicBezTo>
                      <a:pt x="77" y="99"/>
                      <a:pt x="77" y="99"/>
                      <a:pt x="77" y="99"/>
                    </a:cubicBezTo>
                    <a:cubicBezTo>
                      <a:pt x="78" y="99"/>
                      <a:pt x="80" y="99"/>
                      <a:pt x="80" y="100"/>
                    </a:cubicBezTo>
                    <a:cubicBezTo>
                      <a:pt x="80" y="100"/>
                      <a:pt x="80" y="100"/>
                      <a:pt x="80" y="100"/>
                    </a:cubicBezTo>
                    <a:cubicBezTo>
                      <a:pt x="81" y="101"/>
                      <a:pt x="81" y="102"/>
                      <a:pt x="80" y="103"/>
                    </a:cubicBezTo>
                    <a:cubicBezTo>
                      <a:pt x="74" y="106"/>
                      <a:pt x="74" y="106"/>
                      <a:pt x="74" y="106"/>
                    </a:cubicBezTo>
                    <a:cubicBezTo>
                      <a:pt x="74" y="118"/>
                      <a:pt x="74" y="118"/>
                      <a:pt x="74" y="118"/>
                    </a:cubicBezTo>
                    <a:cubicBezTo>
                      <a:pt x="77" y="116"/>
                      <a:pt x="77" y="116"/>
                      <a:pt x="77" y="116"/>
                    </a:cubicBezTo>
                    <a:cubicBezTo>
                      <a:pt x="78" y="116"/>
                      <a:pt x="80" y="116"/>
                      <a:pt x="80" y="117"/>
                    </a:cubicBezTo>
                    <a:close/>
                    <a:moveTo>
                      <a:pt x="20" y="83"/>
                    </a:moveTo>
                    <a:cubicBezTo>
                      <a:pt x="21" y="84"/>
                      <a:pt x="21" y="85"/>
                      <a:pt x="20" y="85"/>
                    </a:cubicBezTo>
                    <a:cubicBezTo>
                      <a:pt x="13" y="89"/>
                      <a:pt x="13" y="89"/>
                      <a:pt x="13" y="89"/>
                    </a:cubicBezTo>
                    <a:cubicBezTo>
                      <a:pt x="12" y="90"/>
                      <a:pt x="11" y="89"/>
                      <a:pt x="10" y="89"/>
                    </a:cubicBezTo>
                    <a:cubicBezTo>
                      <a:pt x="10" y="88"/>
                      <a:pt x="9" y="87"/>
                      <a:pt x="9" y="87"/>
                    </a:cubicBezTo>
                    <a:cubicBezTo>
                      <a:pt x="9" y="71"/>
                      <a:pt x="9" y="71"/>
                      <a:pt x="9" y="71"/>
                    </a:cubicBezTo>
                    <a:cubicBezTo>
                      <a:pt x="9" y="71"/>
                      <a:pt x="10" y="70"/>
                      <a:pt x="10" y="69"/>
                    </a:cubicBezTo>
                    <a:cubicBezTo>
                      <a:pt x="17" y="65"/>
                      <a:pt x="17" y="65"/>
                      <a:pt x="17" y="65"/>
                    </a:cubicBezTo>
                    <a:cubicBezTo>
                      <a:pt x="18" y="65"/>
                      <a:pt x="20" y="65"/>
                      <a:pt x="20" y="66"/>
                    </a:cubicBezTo>
                    <a:cubicBezTo>
                      <a:pt x="20" y="66"/>
                      <a:pt x="20" y="66"/>
                      <a:pt x="20" y="66"/>
                    </a:cubicBezTo>
                    <a:cubicBezTo>
                      <a:pt x="21" y="67"/>
                      <a:pt x="21" y="68"/>
                      <a:pt x="20" y="69"/>
                    </a:cubicBezTo>
                    <a:cubicBezTo>
                      <a:pt x="14" y="72"/>
                      <a:pt x="14" y="72"/>
                      <a:pt x="14" y="72"/>
                    </a:cubicBezTo>
                    <a:cubicBezTo>
                      <a:pt x="14" y="84"/>
                      <a:pt x="14" y="84"/>
                      <a:pt x="14" y="84"/>
                    </a:cubicBezTo>
                    <a:cubicBezTo>
                      <a:pt x="17" y="82"/>
                      <a:pt x="17" y="82"/>
                      <a:pt x="17" y="82"/>
                    </a:cubicBezTo>
                    <a:cubicBezTo>
                      <a:pt x="18" y="82"/>
                      <a:pt x="20" y="82"/>
                      <a:pt x="2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17" tIns="46508" rIns="93017" bIns="46508" numCol="1" anchor="t" anchorCtr="0" compatLnSpc="1">
                <a:prstTxWarp prst="textNoShape">
                  <a:avLst/>
                </a:prstTxWarp>
              </a:bodyPr>
              <a:lstStyle/>
              <a:p>
                <a:pPr defTabSz="930139"/>
                <a:endParaRPr lang="en-US" sz="1832">
                  <a:solidFill>
                    <a:srgbClr val="505050"/>
                  </a:solidFill>
                </a:endParaRPr>
              </a:p>
            </p:txBody>
          </p:sp>
        </p:grpSp>
      </p:grpSp>
      <p:sp>
        <p:nvSpPr>
          <p:cNvPr id="172" name="Rectangle 171"/>
          <p:cNvSpPr/>
          <p:nvPr/>
        </p:nvSpPr>
        <p:spPr bwMode="auto">
          <a:xfrm>
            <a:off x="7029354" y="5092707"/>
            <a:ext cx="3660456" cy="1442678"/>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171" name="Rectangle 170"/>
          <p:cNvSpPr/>
          <p:nvPr/>
        </p:nvSpPr>
        <p:spPr bwMode="auto">
          <a:xfrm>
            <a:off x="3788856" y="5441084"/>
            <a:ext cx="3852200" cy="107921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grpSp>
        <p:nvGrpSpPr>
          <p:cNvPr id="14" name="Group 13"/>
          <p:cNvGrpSpPr/>
          <p:nvPr/>
        </p:nvGrpSpPr>
        <p:grpSpPr>
          <a:xfrm>
            <a:off x="799175" y="5225033"/>
            <a:ext cx="10768473" cy="1203336"/>
            <a:chOff x="767190" y="5127489"/>
            <a:chExt cx="10585972" cy="1182943"/>
          </a:xfrm>
        </p:grpSpPr>
        <p:sp>
          <p:nvSpPr>
            <p:cNvPr id="99" name="Right Arrow 98"/>
            <p:cNvSpPr/>
            <p:nvPr/>
          </p:nvSpPr>
          <p:spPr bwMode="auto">
            <a:xfrm>
              <a:off x="767190" y="5506529"/>
              <a:ext cx="9679473" cy="343883"/>
            </a:xfrm>
            <a:prstGeom prst="rightArrow">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13" name="TextBox 12"/>
            <p:cNvSpPr txBox="1"/>
            <p:nvPr/>
          </p:nvSpPr>
          <p:spPr>
            <a:xfrm>
              <a:off x="10361612" y="5127489"/>
              <a:ext cx="991550" cy="1182943"/>
            </a:xfrm>
            <a:prstGeom prst="rect">
              <a:avLst/>
            </a:prstGeom>
            <a:noFill/>
          </p:spPr>
          <p:txBody>
            <a:bodyPr wrap="square" rtlCol="0">
              <a:spAutoFit/>
            </a:bodyPr>
            <a:lstStyle/>
            <a:p>
              <a:pPr algn="ctr" defTabSz="930139"/>
              <a:r>
                <a:rPr lang="en-US" sz="4068" b="1" dirty="0">
                  <a:gradFill>
                    <a:gsLst>
                      <a:gs pos="0">
                        <a:srgbClr val="FFFFFF"/>
                      </a:gs>
                      <a:gs pos="100000">
                        <a:srgbClr val="FFFFFF"/>
                      </a:gs>
                    </a:gsLst>
                    <a:lin ang="0" scaled="0"/>
                  </a:gradFill>
                  <a:ea typeface="ＭＳ Ｐゴシック" charset="-128"/>
                </a:rPr>
                <a:t>$$</a:t>
              </a:r>
            </a:p>
            <a:p>
              <a:pPr algn="ctr" defTabSz="930139">
                <a:lnSpc>
                  <a:spcPts val="1832"/>
                </a:lnSpc>
              </a:pPr>
              <a:r>
                <a:rPr lang="en-US" sz="1425" b="1" dirty="0">
                  <a:gradFill>
                    <a:gsLst>
                      <a:gs pos="0">
                        <a:srgbClr val="FFFFFF"/>
                      </a:gs>
                      <a:gs pos="100000">
                        <a:srgbClr val="FFFFFF"/>
                      </a:gs>
                    </a:gsLst>
                    <a:lin ang="0" scaled="0"/>
                  </a:gradFill>
                  <a:ea typeface="ＭＳ Ｐゴシック" charset="-128"/>
                </a:rPr>
                <a:t>IT </a:t>
              </a:r>
              <a:br>
                <a:rPr lang="en-US" sz="1425" b="1" dirty="0">
                  <a:gradFill>
                    <a:gsLst>
                      <a:gs pos="0">
                        <a:srgbClr val="FFFFFF"/>
                      </a:gs>
                      <a:gs pos="100000">
                        <a:srgbClr val="FFFFFF"/>
                      </a:gs>
                    </a:gsLst>
                    <a:lin ang="0" scaled="0"/>
                  </a:gradFill>
                  <a:ea typeface="ＭＳ Ｐゴシック" charset="-128"/>
                </a:rPr>
              </a:br>
              <a:r>
                <a:rPr lang="en-US" sz="1425" b="1" dirty="0">
                  <a:gradFill>
                    <a:gsLst>
                      <a:gs pos="0">
                        <a:srgbClr val="FFFFFF"/>
                      </a:gs>
                      <a:gs pos="100000">
                        <a:srgbClr val="FFFFFF"/>
                      </a:gs>
                    </a:gsLst>
                    <a:lin ang="0" scaled="0"/>
                  </a:gradFill>
                  <a:ea typeface="ＭＳ Ｐゴシック" charset="-128"/>
                </a:rPr>
                <a:t>Expertise</a:t>
              </a:r>
            </a:p>
          </p:txBody>
        </p:sp>
      </p:grpSp>
      <p:grpSp>
        <p:nvGrpSpPr>
          <p:cNvPr id="4" name="Group 3"/>
          <p:cNvGrpSpPr/>
          <p:nvPr/>
        </p:nvGrpSpPr>
        <p:grpSpPr>
          <a:xfrm>
            <a:off x="1396431" y="6012581"/>
            <a:ext cx="6096255" cy="555486"/>
            <a:chOff x="691659" y="5662223"/>
            <a:chExt cx="4870941" cy="546072"/>
          </a:xfrm>
        </p:grpSpPr>
        <p:sp>
          <p:nvSpPr>
            <p:cNvPr id="78" name="Rectangle 77"/>
            <p:cNvSpPr/>
            <p:nvPr/>
          </p:nvSpPr>
          <p:spPr bwMode="auto">
            <a:xfrm>
              <a:off x="691659" y="5971195"/>
              <a:ext cx="4870941" cy="204970"/>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6" name="Rectangle 5"/>
            <p:cNvSpPr/>
            <p:nvPr/>
          </p:nvSpPr>
          <p:spPr bwMode="auto">
            <a:xfrm>
              <a:off x="691659" y="5693327"/>
              <a:ext cx="4870941" cy="222908"/>
            </a:xfrm>
            <a:prstGeom prst="rect">
              <a:avLst/>
            </a:prstGeom>
            <a:solidFill>
              <a:schemeClr val="accent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75" name="TextBox 74"/>
            <p:cNvSpPr txBox="1"/>
            <p:nvPr/>
          </p:nvSpPr>
          <p:spPr>
            <a:xfrm>
              <a:off x="798344" y="5662223"/>
              <a:ext cx="2419371" cy="271869"/>
            </a:xfrm>
            <a:prstGeom prst="rect">
              <a:avLst/>
            </a:prstGeom>
            <a:noFill/>
          </p:spPr>
          <p:txBody>
            <a:bodyPr wrap="square" rtlCol="0">
              <a:spAutoFit/>
            </a:bodyPr>
            <a:lstStyle/>
            <a:p>
              <a:pPr defTabSz="930139">
                <a:lnSpc>
                  <a:spcPts val="1425"/>
                </a:lnSpc>
                <a:spcAft>
                  <a:spcPts val="305"/>
                </a:spcAft>
              </a:pPr>
              <a:r>
                <a:rPr lang="en-US" sz="1221" b="1" dirty="0">
                  <a:gradFill>
                    <a:gsLst>
                      <a:gs pos="0">
                        <a:srgbClr val="EFEFEF"/>
                      </a:gs>
                      <a:gs pos="100000">
                        <a:srgbClr val="EFEFEF"/>
                      </a:gs>
                    </a:gsLst>
                    <a:lin ang="0" scaled="0"/>
                  </a:gradFill>
                  <a:ea typeface="ＭＳ Ｐゴシック" charset="-128"/>
                </a:rPr>
                <a:t>IT Generalist</a:t>
              </a:r>
            </a:p>
          </p:txBody>
        </p:sp>
        <p:sp>
          <p:nvSpPr>
            <p:cNvPr id="80" name="TextBox 79"/>
            <p:cNvSpPr txBox="1"/>
            <p:nvPr/>
          </p:nvSpPr>
          <p:spPr>
            <a:xfrm>
              <a:off x="797505" y="5936426"/>
              <a:ext cx="2419371" cy="271869"/>
            </a:xfrm>
            <a:prstGeom prst="rect">
              <a:avLst/>
            </a:prstGeom>
            <a:noFill/>
          </p:spPr>
          <p:txBody>
            <a:bodyPr wrap="square" rtlCol="0">
              <a:spAutoFit/>
            </a:bodyPr>
            <a:lstStyle/>
            <a:p>
              <a:pPr defTabSz="930139">
                <a:lnSpc>
                  <a:spcPts val="1425"/>
                </a:lnSpc>
                <a:spcAft>
                  <a:spcPts val="305"/>
                </a:spcAft>
              </a:pPr>
              <a:r>
                <a:rPr lang="en-US" sz="1221" b="1" dirty="0">
                  <a:gradFill>
                    <a:gsLst>
                      <a:gs pos="0">
                        <a:srgbClr val="EFEFEF"/>
                      </a:gs>
                      <a:gs pos="100000">
                        <a:srgbClr val="EFEFEF"/>
                      </a:gs>
                    </a:gsLst>
                    <a:lin ang="0" scaled="0"/>
                  </a:gradFill>
                  <a:ea typeface="ＭＳ Ｐゴシック" charset="-128"/>
                </a:rPr>
                <a:t>PB 1 - 3</a:t>
              </a:r>
            </a:p>
          </p:txBody>
        </p:sp>
      </p:grpSp>
      <p:grpSp>
        <p:nvGrpSpPr>
          <p:cNvPr id="12" name="Group 11"/>
          <p:cNvGrpSpPr/>
          <p:nvPr/>
        </p:nvGrpSpPr>
        <p:grpSpPr>
          <a:xfrm>
            <a:off x="7552954" y="6037061"/>
            <a:ext cx="2956821" cy="539122"/>
            <a:chOff x="5648537" y="5686286"/>
            <a:chExt cx="2501933" cy="529985"/>
          </a:xfrm>
        </p:grpSpPr>
        <p:sp>
          <p:nvSpPr>
            <p:cNvPr id="86" name="Rectangle 85"/>
            <p:cNvSpPr/>
            <p:nvPr/>
          </p:nvSpPr>
          <p:spPr bwMode="auto">
            <a:xfrm>
              <a:off x="5648537" y="5693327"/>
              <a:ext cx="2501933" cy="222908"/>
            </a:xfrm>
            <a:prstGeom prst="rect">
              <a:avLst/>
            </a:prstGeom>
            <a:solidFill>
              <a:srgbClr val="1535D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82" name="Rectangle 81"/>
            <p:cNvSpPr/>
            <p:nvPr/>
          </p:nvSpPr>
          <p:spPr bwMode="auto">
            <a:xfrm>
              <a:off x="5648537" y="5971195"/>
              <a:ext cx="2501933" cy="204970"/>
            </a:xfrm>
            <a:prstGeom prst="rect">
              <a:avLst/>
            </a:prstGeom>
            <a:solidFill>
              <a:srgbClr val="1535D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sp>
          <p:nvSpPr>
            <p:cNvPr id="76" name="TextBox 75"/>
            <p:cNvSpPr txBox="1"/>
            <p:nvPr/>
          </p:nvSpPr>
          <p:spPr>
            <a:xfrm>
              <a:off x="5715000" y="5686286"/>
              <a:ext cx="1322096" cy="271869"/>
            </a:xfrm>
            <a:prstGeom prst="rect">
              <a:avLst/>
            </a:prstGeom>
            <a:noFill/>
          </p:spPr>
          <p:txBody>
            <a:bodyPr wrap="square" rtlCol="0">
              <a:spAutoFit/>
            </a:bodyPr>
            <a:lstStyle>
              <a:defPPr>
                <a:defRPr lang="en-US"/>
              </a:defPPr>
              <a:lvl1pPr defTabSz="914363">
                <a:lnSpc>
                  <a:spcPts val="1400"/>
                </a:lnSpc>
                <a:spcAft>
                  <a:spcPts val="600"/>
                </a:spcAft>
                <a:defRPr sz="1400">
                  <a:gradFill>
                    <a:gsLst>
                      <a:gs pos="0">
                        <a:schemeClr val="bg1"/>
                      </a:gs>
                      <a:gs pos="100000">
                        <a:schemeClr val="bg1"/>
                      </a:gs>
                    </a:gsLst>
                    <a:lin ang="0" scaled="0"/>
                  </a:gradFill>
                  <a:ea typeface="ＭＳ Ｐゴシック" charset="-128"/>
                </a:defRPr>
              </a:lvl1pPr>
            </a:lstStyle>
            <a:p>
              <a:pPr>
                <a:spcAft>
                  <a:spcPts val="305"/>
                </a:spcAft>
              </a:pPr>
              <a:r>
                <a:rPr lang="en-US" sz="1221" b="1" dirty="0">
                  <a:gradFill>
                    <a:gsLst>
                      <a:gs pos="0">
                        <a:srgbClr val="EFEFEF"/>
                      </a:gs>
                      <a:gs pos="100000">
                        <a:srgbClr val="EFEFEF"/>
                      </a:gs>
                    </a:gsLst>
                    <a:lin ang="0" scaled="0"/>
                  </a:gradFill>
                </a:rPr>
                <a:t>IT Specialist</a:t>
              </a:r>
            </a:p>
          </p:txBody>
        </p:sp>
        <p:sp>
          <p:nvSpPr>
            <p:cNvPr id="81" name="TextBox 80"/>
            <p:cNvSpPr txBox="1"/>
            <p:nvPr/>
          </p:nvSpPr>
          <p:spPr>
            <a:xfrm>
              <a:off x="5712883" y="5944402"/>
              <a:ext cx="1322096" cy="271869"/>
            </a:xfrm>
            <a:prstGeom prst="rect">
              <a:avLst/>
            </a:prstGeom>
            <a:noFill/>
          </p:spPr>
          <p:txBody>
            <a:bodyPr wrap="square" rtlCol="0">
              <a:spAutoFit/>
            </a:bodyPr>
            <a:lstStyle>
              <a:defPPr>
                <a:defRPr lang="en-US"/>
              </a:defPPr>
              <a:lvl1pPr defTabSz="914363">
                <a:lnSpc>
                  <a:spcPts val="1400"/>
                </a:lnSpc>
                <a:spcAft>
                  <a:spcPts val="600"/>
                </a:spcAft>
                <a:defRPr sz="1400">
                  <a:gradFill>
                    <a:gsLst>
                      <a:gs pos="0">
                        <a:schemeClr val="bg1"/>
                      </a:gs>
                      <a:gs pos="100000">
                        <a:schemeClr val="bg1"/>
                      </a:gs>
                    </a:gsLst>
                    <a:lin ang="0" scaled="0"/>
                  </a:gradFill>
                  <a:ea typeface="ＭＳ Ｐゴシック" charset="-128"/>
                </a:defRPr>
              </a:lvl1pPr>
            </a:lstStyle>
            <a:p>
              <a:pPr>
                <a:spcAft>
                  <a:spcPts val="305"/>
                </a:spcAft>
              </a:pPr>
              <a:r>
                <a:rPr lang="en-US" sz="1221" b="1" dirty="0">
                  <a:gradFill>
                    <a:gsLst>
                      <a:gs pos="0">
                        <a:srgbClr val="EFEFEF"/>
                      </a:gs>
                      <a:gs pos="100000">
                        <a:srgbClr val="EFEFEF"/>
                      </a:gs>
                    </a:gsLst>
                    <a:lin ang="0" scaled="0"/>
                  </a:gradFill>
                </a:rPr>
                <a:t>PB 4+</a:t>
              </a:r>
            </a:p>
          </p:txBody>
        </p:sp>
      </p:grpSp>
      <p:grpSp>
        <p:nvGrpSpPr>
          <p:cNvPr id="11" name="Group 10"/>
          <p:cNvGrpSpPr/>
          <p:nvPr/>
        </p:nvGrpSpPr>
        <p:grpSpPr>
          <a:xfrm>
            <a:off x="324655" y="1401365"/>
            <a:ext cx="1110174" cy="4449617"/>
            <a:chOff x="300711" y="1368623"/>
            <a:chExt cx="1091359" cy="4374207"/>
          </a:xfrm>
        </p:grpSpPr>
        <p:sp>
          <p:nvSpPr>
            <p:cNvPr id="15" name="TextBox 14"/>
            <p:cNvSpPr txBox="1"/>
            <p:nvPr/>
          </p:nvSpPr>
          <p:spPr>
            <a:xfrm>
              <a:off x="300711" y="1368623"/>
              <a:ext cx="1091359" cy="312316"/>
            </a:xfrm>
            <a:prstGeom prst="rect">
              <a:avLst/>
            </a:prstGeom>
            <a:noFill/>
          </p:spPr>
          <p:txBody>
            <a:bodyPr wrap="square" rtlCol="0">
              <a:spAutoFit/>
            </a:bodyPr>
            <a:lstStyle/>
            <a:p>
              <a:pPr algn="ctr" defTabSz="930139"/>
              <a:r>
                <a:rPr lang="en-US" sz="1425" b="1" dirty="0">
                  <a:gradFill>
                    <a:gsLst>
                      <a:gs pos="0">
                        <a:srgbClr val="FFFFFF"/>
                      </a:gs>
                      <a:gs pos="100000">
                        <a:srgbClr val="FFFFFF"/>
                      </a:gs>
                    </a:gsLst>
                    <a:lin ang="0" scaled="0"/>
                  </a:gradFill>
                  <a:ea typeface="ＭＳ Ｐゴシック" charset="-128"/>
                </a:rPr>
                <a:t>Features</a:t>
              </a:r>
            </a:p>
          </p:txBody>
        </p:sp>
        <p:sp>
          <p:nvSpPr>
            <p:cNvPr id="25" name="Right Arrow 24"/>
            <p:cNvSpPr/>
            <p:nvPr/>
          </p:nvSpPr>
          <p:spPr bwMode="auto">
            <a:xfrm rot="16200000">
              <a:off x="-1186823" y="3537673"/>
              <a:ext cx="4066430" cy="343883"/>
            </a:xfrm>
            <a:prstGeom prst="rightArrow">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algn="ctr" defTabSz="929870" fontAlgn="base">
                <a:lnSpc>
                  <a:spcPct val="90000"/>
                </a:lnSpc>
                <a:spcBef>
                  <a:spcPct val="0"/>
                </a:spcBef>
                <a:spcAft>
                  <a:spcPct val="0"/>
                </a:spcAft>
              </a:pPr>
              <a:endParaRPr lang="en-US" sz="2035" spc="-51" dirty="0">
                <a:gradFill>
                  <a:gsLst>
                    <a:gs pos="0">
                      <a:srgbClr val="EFEFEF"/>
                    </a:gs>
                    <a:gs pos="100000">
                      <a:srgbClr val="EFEFEF"/>
                    </a:gs>
                  </a:gsLst>
                  <a:lin ang="5400000" scaled="0"/>
                </a:gradFill>
              </a:endParaRPr>
            </a:p>
          </p:txBody>
        </p:sp>
      </p:grpSp>
      <p:sp>
        <p:nvSpPr>
          <p:cNvPr id="3" name="Text Placeholder 2"/>
          <p:cNvSpPr>
            <a:spLocks noGrp="1"/>
          </p:cNvSpPr>
          <p:nvPr>
            <p:ph type="body" sz="quarter" idx="4294967295"/>
          </p:nvPr>
        </p:nvSpPr>
        <p:spPr>
          <a:xfrm>
            <a:off x="541025" y="239254"/>
            <a:ext cx="11633281" cy="1174981"/>
          </a:xfrm>
        </p:spPr>
        <p:txBody>
          <a:bodyPr/>
          <a:lstStyle/>
          <a:p>
            <a:pPr marL="0" indent="0">
              <a:buNone/>
            </a:pPr>
            <a:r>
              <a:rPr lang="en-US" dirty="0"/>
              <a:t>Extending the </a:t>
            </a:r>
            <a:r>
              <a:rPr lang="en-US" dirty="0" smtClean="0"/>
              <a:t>market </a:t>
            </a:r>
            <a:r>
              <a:rPr lang="en-US" dirty="0"/>
              <a:t>for Continuous Availability</a:t>
            </a:r>
          </a:p>
          <a:p>
            <a:pPr marL="0" indent="0">
              <a:buNone/>
            </a:pPr>
            <a:r>
              <a:rPr lang="en-US" sz="2442" dirty="0">
                <a:gradFill>
                  <a:gsLst>
                    <a:gs pos="0">
                      <a:srgbClr val="EFEFEF"/>
                    </a:gs>
                    <a:gs pos="100000">
                      <a:srgbClr val="EFEFEF"/>
                    </a:gs>
                  </a:gsLst>
                  <a:path path="circle">
                    <a:fillToRect l="50000" t="50000" r="50000" b="50000"/>
                  </a:path>
                </a:gradFill>
                <a:latin typeface="Segoe UI"/>
              </a:rPr>
              <a:t>New systems expand choices of cost and features</a:t>
            </a:r>
          </a:p>
        </p:txBody>
      </p:sp>
      <p:grpSp>
        <p:nvGrpSpPr>
          <p:cNvPr id="18" name="Group 17"/>
          <p:cNvGrpSpPr/>
          <p:nvPr/>
        </p:nvGrpSpPr>
        <p:grpSpPr>
          <a:xfrm>
            <a:off x="10092585" y="1641166"/>
            <a:ext cx="1822444" cy="958750"/>
            <a:chOff x="9903097" y="1604360"/>
            <a:chExt cx="1791558" cy="942501"/>
          </a:xfrm>
        </p:grpSpPr>
        <p:sp>
          <p:nvSpPr>
            <p:cNvPr id="79" name="Rectangle 78"/>
            <p:cNvSpPr/>
            <p:nvPr/>
          </p:nvSpPr>
          <p:spPr>
            <a:xfrm>
              <a:off x="9903097" y="1604360"/>
              <a:ext cx="273752" cy="365760"/>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12" tIns="46507" rIns="93012" bIns="46507" numCol="1" rtlCol="0" anchor="ctr" anchorCtr="0" compatLnSpc="1">
              <a:prstTxWarp prst="textNoShape">
                <a:avLst/>
              </a:prstTxWarp>
            </a:bodyPr>
            <a:lstStyle/>
            <a:p>
              <a:pPr defTabSz="929870" fontAlgn="base">
                <a:lnSpc>
                  <a:spcPct val="90000"/>
                </a:lnSpc>
                <a:spcBef>
                  <a:spcPct val="0"/>
                </a:spcBef>
                <a:spcAft>
                  <a:spcPct val="0"/>
                </a:spcAft>
              </a:pPr>
              <a:endParaRPr lang="en-US" sz="2035" spc="-51">
                <a:gradFill>
                  <a:gsLst>
                    <a:gs pos="0">
                      <a:srgbClr val="EFEFEF"/>
                    </a:gs>
                    <a:gs pos="100000">
                      <a:srgbClr val="EFEFEF"/>
                    </a:gs>
                  </a:gsLst>
                  <a:lin ang="5400000" scaled="0"/>
                </a:gradFill>
              </a:endParaRPr>
            </a:p>
          </p:txBody>
        </p:sp>
        <p:sp>
          <p:nvSpPr>
            <p:cNvPr id="88" name="TextBox 87"/>
            <p:cNvSpPr txBox="1"/>
            <p:nvPr/>
          </p:nvSpPr>
          <p:spPr>
            <a:xfrm>
              <a:off x="10176848" y="1633352"/>
              <a:ext cx="1513661" cy="312316"/>
            </a:xfrm>
            <a:prstGeom prst="rect">
              <a:avLst/>
            </a:prstGeom>
            <a:noFill/>
          </p:spPr>
          <p:txBody>
            <a:bodyPr wrap="square" rtlCol="0">
              <a:spAutoFit/>
            </a:bodyPr>
            <a:lstStyle/>
            <a:p>
              <a:pPr defTabSz="930139"/>
              <a:r>
                <a:rPr lang="en-US" sz="1425" dirty="0">
                  <a:gradFill>
                    <a:gsLst>
                      <a:gs pos="0">
                        <a:srgbClr val="FFFFFF"/>
                      </a:gs>
                      <a:gs pos="100000">
                        <a:srgbClr val="FFFFFF"/>
                      </a:gs>
                    </a:gsLst>
                    <a:lin ang="0" scaled="0"/>
                  </a:gradFill>
                  <a:ea typeface="ＭＳ Ｐゴシック" charset="-128"/>
                </a:rPr>
                <a:t>Existing markets</a:t>
              </a:r>
            </a:p>
          </p:txBody>
        </p:sp>
        <p:sp>
          <p:nvSpPr>
            <p:cNvPr id="89" name="Rectangle 88"/>
            <p:cNvSpPr/>
            <p:nvPr/>
          </p:nvSpPr>
          <p:spPr>
            <a:xfrm>
              <a:off x="9907243" y="2144890"/>
              <a:ext cx="273752" cy="365760"/>
            </a:xfrm>
            <a:prstGeom prst="rect">
              <a:avLst/>
            </a:prstGeom>
            <a:solidFill>
              <a:schemeClr val="accent2">
                <a:alpha val="75000"/>
              </a:schemeClr>
            </a:solid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0139"/>
              <a:endParaRPr lang="en-US" sz="1832">
                <a:solidFill>
                  <a:prstClr val="white"/>
                </a:solidFill>
              </a:endParaRPr>
            </a:p>
          </p:txBody>
        </p:sp>
        <p:sp>
          <p:nvSpPr>
            <p:cNvPr id="90" name="TextBox 89"/>
            <p:cNvSpPr txBox="1"/>
            <p:nvPr/>
          </p:nvSpPr>
          <p:spPr>
            <a:xfrm>
              <a:off x="10180994" y="2115404"/>
              <a:ext cx="1513661" cy="431457"/>
            </a:xfrm>
            <a:prstGeom prst="rect">
              <a:avLst/>
            </a:prstGeom>
            <a:noFill/>
          </p:spPr>
          <p:txBody>
            <a:bodyPr wrap="square" rtlCol="0">
              <a:spAutoFit/>
            </a:bodyPr>
            <a:lstStyle/>
            <a:p>
              <a:pPr defTabSz="930139">
                <a:lnSpc>
                  <a:spcPct val="90000"/>
                </a:lnSpc>
              </a:pPr>
              <a:r>
                <a:rPr lang="en-US" sz="1221" dirty="0">
                  <a:gradFill>
                    <a:gsLst>
                      <a:gs pos="0">
                        <a:srgbClr val="FFFFFF"/>
                      </a:gs>
                      <a:gs pos="100000">
                        <a:srgbClr val="FFFFFF"/>
                      </a:gs>
                    </a:gsLst>
                    <a:lin ang="0" scaled="0"/>
                  </a:gradFill>
                  <a:ea typeface="ＭＳ Ｐゴシック" charset="-128"/>
                </a:rPr>
                <a:t>Market expansion with </a:t>
              </a:r>
              <a:r>
                <a:rPr lang="en-US" sz="1221" dirty="0" err="1">
                  <a:gradFill>
                    <a:gsLst>
                      <a:gs pos="0">
                        <a:srgbClr val="FFFFFF"/>
                      </a:gs>
                      <a:gs pos="100000">
                        <a:srgbClr val="FFFFFF"/>
                      </a:gs>
                    </a:gsLst>
                    <a:lin ang="0" scaled="0"/>
                  </a:gradFill>
                  <a:ea typeface="ＭＳ Ｐゴシック" charset="-128"/>
                </a:rPr>
                <a:t>CiB</a:t>
              </a:r>
              <a:endParaRPr lang="en-US" sz="1221" dirty="0">
                <a:gradFill>
                  <a:gsLst>
                    <a:gs pos="0">
                      <a:srgbClr val="FFFFFF"/>
                    </a:gs>
                    <a:gs pos="100000">
                      <a:srgbClr val="FFFFFF"/>
                    </a:gs>
                  </a:gsLst>
                  <a:lin ang="0" scaled="0"/>
                </a:gradFill>
                <a:ea typeface="ＭＳ Ｐゴシック" charset="-128"/>
              </a:endParaRPr>
            </a:p>
          </p:txBody>
        </p:sp>
      </p:grpSp>
    </p:spTree>
    <p:extLst>
      <p:ext uri="{BB962C8B-B14F-4D97-AF65-F5344CB8AC3E}">
        <p14:creationId xmlns:p14="http://schemas.microsoft.com/office/powerpoint/2010/main" val="30862399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75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750"/>
                                        <p:tgtEl>
                                          <p:spTgt spid="14"/>
                                        </p:tgtEl>
                                      </p:cBhvr>
                                    </p:animEffect>
                                  </p:childTnLst>
                                </p:cTn>
                              </p:par>
                            </p:childTnLst>
                          </p:cTn>
                        </p:par>
                        <p:par>
                          <p:cTn id="11" fill="hold">
                            <p:stCondLst>
                              <p:cond delay="750"/>
                            </p:stCondLst>
                            <p:childTnLst>
                              <p:par>
                                <p:cTn id="12" presetID="42" presetClass="entr" presetSubtype="0" fill="hold" nodeType="afterEffect">
                                  <p:stCondLst>
                                    <p:cond delay="0"/>
                                  </p:stCondLst>
                                  <p:childTnLst>
                                    <p:set>
                                      <p:cBhvr>
                                        <p:cTn id="13" dur="1" fill="hold">
                                          <p:stCondLst>
                                            <p:cond delay="0"/>
                                          </p:stCondLst>
                                        </p:cTn>
                                        <p:tgtEl>
                                          <p:spTgt spid="66"/>
                                        </p:tgtEl>
                                        <p:attrNameLst>
                                          <p:attrName>style.visibility</p:attrName>
                                        </p:attrNameLst>
                                      </p:cBhvr>
                                      <p:to>
                                        <p:strVal val="visible"/>
                                      </p:to>
                                    </p:set>
                                    <p:animEffect transition="in" filter="fade">
                                      <p:cBhvr>
                                        <p:cTn id="14" dur="500"/>
                                        <p:tgtEl>
                                          <p:spTgt spid="66"/>
                                        </p:tgtEl>
                                      </p:cBhvr>
                                    </p:animEffect>
                                    <p:anim calcmode="lin" valueType="num">
                                      <p:cBhvr>
                                        <p:cTn id="15" dur="500" fill="hold"/>
                                        <p:tgtEl>
                                          <p:spTgt spid="66"/>
                                        </p:tgtEl>
                                        <p:attrNameLst>
                                          <p:attrName>ppt_x</p:attrName>
                                        </p:attrNameLst>
                                      </p:cBhvr>
                                      <p:tavLst>
                                        <p:tav tm="0">
                                          <p:val>
                                            <p:strVal val="#ppt_x"/>
                                          </p:val>
                                        </p:tav>
                                        <p:tav tm="100000">
                                          <p:val>
                                            <p:strVal val="#ppt_x"/>
                                          </p:val>
                                        </p:tav>
                                      </p:tavLst>
                                    </p:anim>
                                    <p:anim calcmode="lin" valueType="num">
                                      <p:cBhvr>
                                        <p:cTn id="16" dur="500" fill="hold"/>
                                        <p:tgtEl>
                                          <p:spTgt spid="66"/>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2" presetClass="entr" presetSubtype="2" decel="100000" fill="hold" grpId="0" nodeType="afterEffect">
                                  <p:stCondLst>
                                    <p:cond delay="0"/>
                                  </p:stCondLst>
                                  <p:childTnLst>
                                    <p:set>
                                      <p:cBhvr>
                                        <p:cTn id="25" dur="1" fill="hold">
                                          <p:stCondLst>
                                            <p:cond delay="0"/>
                                          </p:stCondLst>
                                        </p:cTn>
                                        <p:tgtEl>
                                          <p:spTgt spid="163"/>
                                        </p:tgtEl>
                                        <p:attrNameLst>
                                          <p:attrName>style.visibility</p:attrName>
                                        </p:attrNameLst>
                                      </p:cBhvr>
                                      <p:to>
                                        <p:strVal val="visible"/>
                                      </p:to>
                                    </p:set>
                                    <p:anim calcmode="lin" valueType="num">
                                      <p:cBhvr additive="base">
                                        <p:cTn id="26" dur="750" fill="hold"/>
                                        <p:tgtEl>
                                          <p:spTgt spid="163"/>
                                        </p:tgtEl>
                                        <p:attrNameLst>
                                          <p:attrName>ppt_x</p:attrName>
                                        </p:attrNameLst>
                                      </p:cBhvr>
                                      <p:tavLst>
                                        <p:tav tm="0">
                                          <p:val>
                                            <p:strVal val="1+#ppt_w/2"/>
                                          </p:val>
                                        </p:tav>
                                        <p:tav tm="100000">
                                          <p:val>
                                            <p:strVal val="#ppt_x"/>
                                          </p:val>
                                        </p:tav>
                                      </p:tavLst>
                                    </p:anim>
                                    <p:anim calcmode="lin" valueType="num">
                                      <p:cBhvr additive="base">
                                        <p:cTn id="27" dur="750" fill="hold"/>
                                        <p:tgtEl>
                                          <p:spTgt spid="163"/>
                                        </p:tgtEl>
                                        <p:attrNameLst>
                                          <p:attrName>ppt_y</p:attrName>
                                        </p:attrNameLst>
                                      </p:cBhvr>
                                      <p:tavLst>
                                        <p:tav tm="0">
                                          <p:val>
                                            <p:strVal val="#ppt_y"/>
                                          </p:val>
                                        </p:tav>
                                        <p:tav tm="100000">
                                          <p:val>
                                            <p:strVal val="#ppt_y"/>
                                          </p:val>
                                        </p:tav>
                                      </p:tavLst>
                                    </p:anim>
                                  </p:childTnLst>
                                </p:cTn>
                              </p:par>
                              <p:par>
                                <p:cTn id="28" presetID="2" presetClass="entr" presetSubtype="8" decel="100000" fill="hold" grpId="0" nodeType="withEffect">
                                  <p:stCondLst>
                                    <p:cond delay="0"/>
                                  </p:stCondLst>
                                  <p:childTnLst>
                                    <p:set>
                                      <p:cBhvr>
                                        <p:cTn id="29" dur="1" fill="hold">
                                          <p:stCondLst>
                                            <p:cond delay="0"/>
                                          </p:stCondLst>
                                        </p:cTn>
                                        <p:tgtEl>
                                          <p:spTgt spid="175"/>
                                        </p:tgtEl>
                                        <p:attrNameLst>
                                          <p:attrName>style.visibility</p:attrName>
                                        </p:attrNameLst>
                                      </p:cBhvr>
                                      <p:to>
                                        <p:strVal val="visible"/>
                                      </p:to>
                                    </p:set>
                                    <p:anim calcmode="lin" valueType="num">
                                      <p:cBhvr additive="base">
                                        <p:cTn id="30" dur="750" fill="hold"/>
                                        <p:tgtEl>
                                          <p:spTgt spid="175"/>
                                        </p:tgtEl>
                                        <p:attrNameLst>
                                          <p:attrName>ppt_x</p:attrName>
                                        </p:attrNameLst>
                                      </p:cBhvr>
                                      <p:tavLst>
                                        <p:tav tm="0">
                                          <p:val>
                                            <p:strVal val="0-#ppt_w/2"/>
                                          </p:val>
                                        </p:tav>
                                        <p:tav tm="100000">
                                          <p:val>
                                            <p:strVal val="#ppt_x"/>
                                          </p:val>
                                        </p:tav>
                                      </p:tavLst>
                                    </p:anim>
                                    <p:anim calcmode="lin" valueType="num">
                                      <p:cBhvr additive="base">
                                        <p:cTn id="31" dur="750" fill="hold"/>
                                        <p:tgtEl>
                                          <p:spTgt spid="175"/>
                                        </p:tgtEl>
                                        <p:attrNameLst>
                                          <p:attrName>ppt_y</p:attrName>
                                        </p:attrNameLst>
                                      </p:cBhvr>
                                      <p:tavLst>
                                        <p:tav tm="0">
                                          <p:val>
                                            <p:strVal val="#ppt_y"/>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750"/>
                                        <p:tgtEl>
                                          <p:spTgt spid="73"/>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750"/>
                                        <p:tgtEl>
                                          <p:spTgt spid="4"/>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4250"/>
                            </p:stCondLst>
                            <p:childTnLst>
                              <p:par>
                                <p:cTn id="44" presetID="10" presetClass="entr" presetSubtype="0"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eft subhead"/>
          <p:cNvSpPr/>
          <p:nvPr>
            <p:custDataLst>
              <p:tags r:id="rId1"/>
            </p:custDataLst>
          </p:nvPr>
        </p:nvSpPr>
        <p:spPr bwMode="auto">
          <a:xfrm>
            <a:off x="1166638" y="1555120"/>
            <a:ext cx="3711174" cy="1320961"/>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141813" bIns="95190" numCol="1" rtlCol="0" anchor="ctr" anchorCtr="0" compatLnSpc="1">
            <a:prstTxWarp prst="textNoShape">
              <a:avLst/>
            </a:prstTxWarp>
          </a:bodyPr>
          <a:lstStyle/>
          <a:p>
            <a:pPr algn="ctr" defTabSz="699127"/>
            <a:r>
              <a:rPr lang="en-US" sz="2754" dirty="0">
                <a:solidFill>
                  <a:srgbClr val="FFFFFF">
                    <a:alpha val="98824"/>
                  </a:srgbClr>
                </a:solidFill>
                <a:ea typeface="Segoe UI" pitchFamily="34" charset="0"/>
                <a:cs typeface="Segoe UI" pitchFamily="34" charset="0"/>
              </a:rPr>
              <a:t>What are the hardware design goals for CA?</a:t>
            </a:r>
          </a:p>
        </p:txBody>
      </p:sp>
      <p:sp>
        <p:nvSpPr>
          <p:cNvPr id="19" name="Rectangle 18"/>
          <p:cNvSpPr/>
          <p:nvPr/>
        </p:nvSpPr>
        <p:spPr>
          <a:xfrm>
            <a:off x="6170975" y="1399748"/>
            <a:ext cx="3832680" cy="45834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835">
              <a:solidFill>
                <a:srgbClr val="FFFFFF"/>
              </a:solidFill>
            </a:endParaRPr>
          </a:p>
        </p:txBody>
      </p:sp>
      <p:sp>
        <p:nvSpPr>
          <p:cNvPr id="6" name="Right subhead"/>
          <p:cNvSpPr/>
          <p:nvPr>
            <p:custDataLst>
              <p:tags r:id="rId2"/>
            </p:custDataLst>
          </p:nvPr>
        </p:nvSpPr>
        <p:spPr bwMode="auto">
          <a:xfrm>
            <a:off x="6276515" y="1555120"/>
            <a:ext cx="3597850" cy="1320961"/>
          </a:xfrm>
          <a:prstGeom prst="rect">
            <a:avLst/>
          </a:prstGeom>
          <a:solidFill>
            <a:schemeClr val="accent5">
              <a:lumMod val="50000"/>
            </a:schemeClr>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69933" tIns="34965" rIns="69933" bIns="34965" numCol="1" rtlCol="0" anchor="ctr" anchorCtr="0" compatLnSpc="1">
            <a:prstTxWarp prst="textNoShape">
              <a:avLst/>
            </a:prstTxWarp>
          </a:bodyPr>
          <a:lstStyle/>
          <a:p>
            <a:pPr algn="ctr" defTabSz="699127"/>
            <a:r>
              <a:rPr lang="en-US" sz="2754" dirty="0">
                <a:solidFill>
                  <a:srgbClr val="FFFFFF">
                    <a:alpha val="99000"/>
                  </a:srgbClr>
                </a:solidFill>
                <a:ea typeface="Segoe UI" pitchFamily="34" charset="0"/>
                <a:cs typeface="Segoe UI" pitchFamily="34" charset="0"/>
              </a:rPr>
              <a:t>What are the best system configurations?</a:t>
            </a:r>
          </a:p>
        </p:txBody>
      </p:sp>
      <p:sp>
        <p:nvSpPr>
          <p:cNvPr id="20" name="Rectangle 19"/>
          <p:cNvSpPr/>
          <p:nvPr/>
        </p:nvSpPr>
        <p:spPr>
          <a:xfrm>
            <a:off x="9874365" y="1412328"/>
            <a:ext cx="2559609" cy="47388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372"/>
            <a:endParaRPr lang="en-US" sz="1835">
              <a:solidFill>
                <a:srgbClr val="FFFFFF"/>
              </a:solidFill>
            </a:endParaRPr>
          </a:p>
        </p:txBody>
      </p:sp>
      <p:sp>
        <p:nvSpPr>
          <p:cNvPr id="2" name="Title 1"/>
          <p:cNvSpPr>
            <a:spLocks noGrp="1"/>
          </p:cNvSpPr>
          <p:nvPr>
            <p:ph type="title"/>
          </p:nvPr>
        </p:nvSpPr>
        <p:spPr/>
        <p:txBody>
          <a:bodyPr/>
          <a:lstStyle/>
          <a:p>
            <a:r>
              <a:rPr lang="en-US" dirty="0" smtClean="0"/>
              <a:t>What hardware?</a:t>
            </a:r>
            <a:endParaRPr lang="en-US" dirty="0"/>
          </a:p>
        </p:txBody>
      </p:sp>
      <p:sp>
        <p:nvSpPr>
          <p:cNvPr id="3" name="Footer Placeholder 2"/>
          <p:cNvSpPr>
            <a:spLocks noGrp="1"/>
          </p:cNvSpPr>
          <p:nvPr>
            <p:ph type="ftr" sz="quarter" idx="4294967295"/>
          </p:nvPr>
        </p:nvSpPr>
        <p:spPr>
          <a:xfrm>
            <a:off x="4120408" y="6483350"/>
            <a:ext cx="4195661" cy="371475"/>
          </a:xfrm>
          <a:prstGeom prst="rect">
            <a:avLst/>
          </a:prstGeom>
        </p:spPr>
        <p:txBody>
          <a:bodyPr/>
          <a:lstStyle/>
          <a:p>
            <a:endParaRPr lang="en-US">
              <a:solidFill>
                <a:srgbClr val="FFFFFF">
                  <a:tint val="75000"/>
                </a:srgbClr>
              </a:solidFill>
            </a:endParaRPr>
          </a:p>
        </p:txBody>
      </p:sp>
      <p:sp>
        <p:nvSpPr>
          <p:cNvPr id="4" name="Slide Number Placeholder 3"/>
          <p:cNvSpPr>
            <a:spLocks noGrp="1"/>
          </p:cNvSpPr>
          <p:nvPr>
            <p:ph type="sldNum" sz="quarter" idx="4294967295"/>
          </p:nvPr>
        </p:nvSpPr>
        <p:spPr>
          <a:xfrm>
            <a:off x="10017731" y="6549923"/>
            <a:ext cx="1856629" cy="366565"/>
          </a:xfrm>
          <a:prstGeom prst="rect">
            <a:avLst/>
          </a:prstGeom>
        </p:spPr>
        <p:txBody>
          <a:bodyPr/>
          <a:lstStyle/>
          <a:p>
            <a:pPr>
              <a:defRPr/>
            </a:pPr>
            <a:fld id="{CA9812C1-FB63-4B7A-A3E2-44BBACE9C4BA}" type="slidenum">
              <a:rPr lang="en-US" smtClean="0">
                <a:solidFill>
                  <a:srgbClr val="FFFFFF">
                    <a:tint val="75000"/>
                  </a:srgbClr>
                </a:solidFill>
              </a:rPr>
              <a:pPr>
                <a:defRPr/>
              </a:pPr>
              <a:t>9</a:t>
            </a:fld>
            <a:endParaRPr lang="en-US" dirty="0">
              <a:solidFill>
                <a:srgbClr val="FFFFFF">
                  <a:tint val="75000"/>
                </a:srgbClr>
              </a:solidFill>
            </a:endParaRPr>
          </a:p>
        </p:txBody>
      </p:sp>
      <p:sp>
        <p:nvSpPr>
          <p:cNvPr id="7" name="Right text"/>
          <p:cNvSpPr/>
          <p:nvPr>
            <p:custDataLst>
              <p:tags r:id="rId3"/>
            </p:custDataLst>
          </p:nvPr>
        </p:nvSpPr>
        <p:spPr bwMode="auto">
          <a:xfrm>
            <a:off x="6278317" y="2992639"/>
            <a:ext cx="4907872" cy="3029803"/>
          </a:xfrm>
          <a:prstGeom prst="rect">
            <a:avLst/>
          </a:prstGeom>
          <a:solidFill>
            <a:schemeClr val="accent5">
              <a:lumMod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69936" bIns="95190" numCol="1" rtlCol="0" anchor="ctr" anchorCtr="0" compatLnSpc="1">
            <a:prstTxWarp prst="textNoShape">
              <a:avLst/>
            </a:prstTxWarp>
          </a:bodyPr>
          <a:lstStyle/>
          <a:p>
            <a:pPr defTabSz="932372">
              <a:spcBef>
                <a:spcPts val="1800"/>
              </a:spcBef>
              <a:buSzPct val="90000"/>
            </a:pPr>
            <a:r>
              <a:rPr lang="en-US" sz="2039" dirty="0">
                <a:gradFill>
                  <a:gsLst>
                    <a:gs pos="0">
                      <a:srgbClr val="FFFFFF"/>
                    </a:gs>
                    <a:gs pos="86000">
                      <a:srgbClr val="FFFFFF"/>
                    </a:gs>
                  </a:gsLst>
                  <a:lin ang="5400000" scaled="0"/>
                </a:gradFill>
              </a:rPr>
              <a:t>How can </a:t>
            </a:r>
            <a:r>
              <a:rPr lang="en-US" sz="2039" b="1" dirty="0">
                <a:gradFill>
                  <a:gsLst>
                    <a:gs pos="0">
                      <a:srgbClr val="FFFFFF"/>
                    </a:gs>
                    <a:gs pos="86000">
                      <a:srgbClr val="FFFFFF"/>
                    </a:gs>
                  </a:gsLst>
                  <a:lin ang="5400000" scaled="0"/>
                </a:gradFill>
              </a:rPr>
              <a:t>standard servers and direct-attached storage </a:t>
            </a:r>
            <a:r>
              <a:rPr lang="en-US" sz="2039" dirty="0">
                <a:gradFill>
                  <a:gsLst>
                    <a:gs pos="0">
                      <a:srgbClr val="FFFFFF"/>
                    </a:gs>
                    <a:gs pos="86000">
                      <a:srgbClr val="FFFFFF"/>
                    </a:gs>
                  </a:gsLst>
                  <a:lin ang="5400000" scaled="0"/>
                </a:gradFill>
              </a:rPr>
              <a:t>be used to build economical, high-availability systems?</a:t>
            </a:r>
          </a:p>
          <a:p>
            <a:pPr defTabSz="932372">
              <a:spcBef>
                <a:spcPts val="1800"/>
              </a:spcBef>
              <a:buSzPct val="90000"/>
            </a:pPr>
            <a:r>
              <a:rPr lang="en-US" sz="2039" dirty="0" smtClean="0">
                <a:gradFill>
                  <a:gsLst>
                    <a:gs pos="0">
                      <a:srgbClr val="FFFFFF"/>
                    </a:gs>
                    <a:gs pos="86000">
                      <a:srgbClr val="FFFFFF"/>
                    </a:gs>
                  </a:gsLst>
                  <a:lin ang="5400000" scaled="0"/>
                </a:gradFill>
              </a:rPr>
              <a:t>How can systems be designed and prepared for </a:t>
            </a:r>
            <a:r>
              <a:rPr lang="en-US" sz="2039" b="1" dirty="0" smtClean="0">
                <a:gradFill>
                  <a:gsLst>
                    <a:gs pos="0">
                      <a:srgbClr val="FFFFFF"/>
                    </a:gs>
                    <a:gs pos="86000">
                      <a:srgbClr val="FFFFFF"/>
                    </a:gs>
                  </a:gsLst>
                  <a:lin ang="5400000" scaled="0"/>
                </a:gradFill>
              </a:rPr>
              <a:t>fast, simple deployment</a:t>
            </a:r>
            <a:r>
              <a:rPr lang="en-US" sz="2039" dirty="0" smtClean="0">
                <a:gradFill>
                  <a:gsLst>
                    <a:gs pos="0">
                      <a:srgbClr val="FFFFFF"/>
                    </a:gs>
                    <a:gs pos="86000">
                      <a:srgbClr val="FFFFFF"/>
                    </a:gs>
                  </a:gsLst>
                  <a:lin ang="5400000" scaled="0"/>
                </a:gradFill>
              </a:rPr>
              <a:t>?</a:t>
            </a:r>
            <a:endParaRPr lang="en-US" sz="2039" dirty="0">
              <a:gradFill>
                <a:gsLst>
                  <a:gs pos="0">
                    <a:srgbClr val="FFFFFF"/>
                  </a:gs>
                  <a:gs pos="86000">
                    <a:srgbClr val="FFFFFF"/>
                  </a:gs>
                </a:gsLst>
                <a:lin ang="5400000" scaled="0"/>
              </a:gradFill>
            </a:endParaRPr>
          </a:p>
        </p:txBody>
      </p:sp>
      <p:sp>
        <p:nvSpPr>
          <p:cNvPr id="8" name="Left text"/>
          <p:cNvSpPr/>
          <p:nvPr>
            <p:custDataLst>
              <p:tags r:id="rId4"/>
            </p:custDataLst>
          </p:nvPr>
        </p:nvSpPr>
        <p:spPr bwMode="auto">
          <a:xfrm>
            <a:off x="1166637" y="3005475"/>
            <a:ext cx="4993322" cy="3016967"/>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41813" tIns="95190" rIns="141813" bIns="95190" numCol="1" rtlCol="0" anchor="ctr" anchorCtr="0" compatLnSpc="1">
            <a:prstTxWarp prst="textNoShape">
              <a:avLst/>
            </a:prstTxWarp>
          </a:bodyPr>
          <a:lstStyle/>
          <a:p>
            <a:pPr defTabSz="932372">
              <a:spcBef>
                <a:spcPts val="1800"/>
              </a:spcBef>
              <a:buSzPct val="90000"/>
            </a:pPr>
            <a:r>
              <a:rPr lang="en-US" sz="2039" b="1" dirty="0">
                <a:gradFill>
                  <a:gsLst>
                    <a:gs pos="0">
                      <a:srgbClr val="FFFFFF"/>
                    </a:gs>
                    <a:gs pos="86000">
                      <a:srgbClr val="FFFFFF"/>
                    </a:gs>
                  </a:gsLst>
                  <a:lin ang="5400000" scaled="0"/>
                </a:gradFill>
              </a:rPr>
              <a:t>Availability</a:t>
            </a:r>
            <a:r>
              <a:rPr lang="en-US" sz="2039" dirty="0">
                <a:gradFill>
                  <a:gsLst>
                    <a:gs pos="0">
                      <a:srgbClr val="FFFFFF"/>
                    </a:gs>
                    <a:gs pos="86000">
                      <a:srgbClr val="FFFFFF"/>
                    </a:gs>
                  </a:gsLst>
                  <a:lin ang="5400000" scaled="0"/>
                </a:gradFill>
              </a:rPr>
              <a:t>: Service and data remain available despite the failure and repair of any single component </a:t>
            </a:r>
          </a:p>
          <a:p>
            <a:pPr defTabSz="932372">
              <a:spcBef>
                <a:spcPts val="1800"/>
              </a:spcBef>
              <a:buSzPct val="90000"/>
            </a:pPr>
            <a:r>
              <a:rPr lang="en-US" sz="2039" b="1" dirty="0">
                <a:gradFill>
                  <a:gsLst>
                    <a:gs pos="0">
                      <a:srgbClr val="FFFFFF"/>
                    </a:gs>
                    <a:gs pos="86000">
                      <a:srgbClr val="FFFFFF"/>
                    </a:gs>
                  </a:gsLst>
                  <a:lin ang="5400000" scaled="0"/>
                </a:gradFill>
              </a:rPr>
              <a:t>Simplicity</a:t>
            </a:r>
            <a:r>
              <a:rPr lang="en-US" sz="2039" dirty="0">
                <a:gradFill>
                  <a:gsLst>
                    <a:gs pos="0">
                      <a:srgbClr val="FFFFFF"/>
                    </a:gs>
                    <a:gs pos="86000">
                      <a:srgbClr val="FFFFFF"/>
                    </a:gs>
                  </a:gsLst>
                  <a:lin ang="5400000" scaled="0"/>
                </a:gradFill>
              </a:rPr>
              <a:t>: Pre-configured, pre-cabled</a:t>
            </a:r>
          </a:p>
          <a:p>
            <a:pPr defTabSz="932372">
              <a:spcBef>
                <a:spcPts val="1800"/>
              </a:spcBef>
              <a:buSzPct val="90000"/>
            </a:pPr>
            <a:r>
              <a:rPr lang="en-US" sz="2039" b="1" dirty="0">
                <a:gradFill>
                  <a:gsLst>
                    <a:gs pos="0">
                      <a:srgbClr val="FFFFFF"/>
                    </a:gs>
                    <a:gs pos="86000">
                      <a:srgbClr val="FFFFFF"/>
                    </a:gs>
                  </a:gsLst>
                  <a:lin ang="5400000" scaled="0"/>
                </a:gradFill>
              </a:rPr>
              <a:t>Flexibility</a:t>
            </a:r>
            <a:r>
              <a:rPr lang="en-US" sz="2039" dirty="0">
                <a:gradFill>
                  <a:gsLst>
                    <a:gs pos="0">
                      <a:srgbClr val="FFFFFF"/>
                    </a:gs>
                    <a:gs pos="86000">
                      <a:srgbClr val="FFFFFF"/>
                    </a:gs>
                  </a:gsLst>
                  <a:lin ang="5400000" scaled="0"/>
                </a:gradFill>
              </a:rPr>
              <a:t>: Hardware expansion, placement, power</a:t>
            </a:r>
          </a:p>
        </p:txBody>
      </p:sp>
      <p:sp>
        <p:nvSpPr>
          <p:cNvPr id="13" name="Rectangle 12"/>
          <p:cNvSpPr/>
          <p:nvPr>
            <p:custDataLst>
              <p:tags r:id="rId5"/>
            </p:custDataLst>
          </p:nvPr>
        </p:nvSpPr>
        <p:spPr bwMode="auto">
          <a:xfrm>
            <a:off x="4994368" y="1555120"/>
            <a:ext cx="1165589" cy="1320961"/>
          </a:xfrm>
          <a:prstGeom prst="rect">
            <a:avLst/>
          </a:prstGeom>
          <a:solidFill>
            <a:schemeClr val="tx1"/>
          </a:solidFill>
          <a:ln w="25400">
            <a:solidFill>
              <a:schemeClr val="accent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3" tIns="34965" rIns="69933" bIns="34965" numCol="1" rtlCol="0" anchor="ctr" anchorCtr="0" compatLnSpc="1">
            <a:prstTxWarp prst="textNoShape">
              <a:avLst/>
            </a:prstTxWarp>
          </a:bodyPr>
          <a:lstStyle/>
          <a:p>
            <a:pPr algn="ctr" defTabSz="699127"/>
            <a:endParaRPr lang="en-US" sz="1683" dirty="0">
              <a:solidFill>
                <a:srgbClr val="1D4C7C">
                  <a:alpha val="99000"/>
                </a:srgbClr>
              </a:solidFill>
              <a:ea typeface="Segoe UI" pitchFamily="34" charset="0"/>
              <a:cs typeface="Segoe UI" pitchFamily="34" charset="0"/>
            </a:endParaRPr>
          </a:p>
        </p:txBody>
      </p:sp>
      <p:sp>
        <p:nvSpPr>
          <p:cNvPr id="10" name="Rectangle 9"/>
          <p:cNvSpPr/>
          <p:nvPr>
            <p:custDataLst>
              <p:tags r:id="rId6"/>
            </p:custDataLst>
          </p:nvPr>
        </p:nvSpPr>
        <p:spPr bwMode="auto">
          <a:xfrm>
            <a:off x="10003656" y="1542964"/>
            <a:ext cx="1165589" cy="1320961"/>
          </a:xfrm>
          <a:prstGeom prst="rect">
            <a:avLst/>
          </a:prstGeom>
          <a:solidFill>
            <a:schemeClr val="tx1"/>
          </a:solidFill>
          <a:ln w="25400">
            <a:solidFill>
              <a:schemeClr val="accent5">
                <a:lumMod val="50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9933" tIns="34965" rIns="69933" bIns="34965" numCol="1" rtlCol="0" anchor="ctr" anchorCtr="0" compatLnSpc="1">
            <a:prstTxWarp prst="textNoShape">
              <a:avLst/>
            </a:prstTxWarp>
          </a:bodyPr>
          <a:lstStyle/>
          <a:p>
            <a:pPr algn="ctr" defTabSz="699127"/>
            <a:endParaRPr lang="en-US" sz="1683" dirty="0">
              <a:solidFill>
                <a:srgbClr val="1D4C7C">
                  <a:alpha val="99000"/>
                </a:srgbClr>
              </a:solidFill>
              <a:ea typeface="Segoe UI" pitchFamily="34" charset="0"/>
              <a:cs typeface="Segoe UI" pitchFamily="34" charset="0"/>
            </a:endParaRPr>
          </a:p>
        </p:txBody>
      </p:sp>
      <p:pic>
        <p:nvPicPr>
          <p:cNvPr id="16" name="Picture 2" descr="\\MAGNUM\Projects\Microsoft\Cloud Power FY12\Design\ICONS_PNG\Server.png"/>
          <p:cNvPicPr>
            <a:picLocks noChangeAspect="1" noChangeArrowheads="1"/>
          </p:cNvPicPr>
          <p:nvPr/>
        </p:nvPicPr>
        <p:blipFill>
          <a:blip r:embed="rId8" cstate="screen">
            <a:duotone>
              <a:prstClr val="black"/>
              <a:schemeClr val="accent2">
                <a:tint val="45000"/>
                <a:satMod val="400000"/>
              </a:schemeClr>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064711" y="1710492"/>
            <a:ext cx="1040886" cy="1040886"/>
          </a:xfrm>
          <a:prstGeom prst="rect">
            <a:avLst/>
          </a:prstGeom>
          <a:noFill/>
        </p:spPr>
      </p:pic>
      <p:pic>
        <p:nvPicPr>
          <p:cNvPr id="17" name="Picture 7" descr="\\MAGNUM\Projects\Microsoft\Cloud Power FY12\Design\ICONS_PNG\Gears.png"/>
          <p:cNvPicPr>
            <a:picLocks noChangeAspect="1" noChangeArrowheads="1"/>
          </p:cNvPicPr>
          <p:nvPr/>
        </p:nvPicPr>
        <p:blipFill>
          <a:blip r:embed="rId10" cstate="screen">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064862" y="1700099"/>
            <a:ext cx="1121327" cy="1121327"/>
          </a:xfrm>
          <a:prstGeom prst="rect">
            <a:avLst/>
          </a:prstGeom>
          <a:noFill/>
        </p:spPr>
      </p:pic>
    </p:spTree>
    <p:extLst>
      <p:ext uri="{BB962C8B-B14F-4D97-AF65-F5344CB8AC3E}">
        <p14:creationId xmlns:p14="http://schemas.microsoft.com/office/powerpoint/2010/main" val="357427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8">
                                            <p:bg/>
                                          </p:spTgt>
                                        </p:tgtEl>
                                        <p:attrNameLst>
                                          <p:attrName>style.visibility</p:attrName>
                                        </p:attrNameLst>
                                      </p:cBhvr>
                                      <p:to>
                                        <p:strVal val="visible"/>
                                      </p:to>
                                    </p:set>
                                    <p:animEffect transition="in" filter="fade">
                                      <p:cBhvr>
                                        <p:cTn id="12" dur="500"/>
                                        <p:tgtEl>
                                          <p:spTgt spid="8">
                                            <p:bg/>
                                          </p:spTgt>
                                        </p:tgtEl>
                                      </p:cBhvr>
                                    </p:animEffect>
                                  </p:childTnLst>
                                </p:cTn>
                              </p:par>
                            </p:childTnLst>
                          </p:cTn>
                        </p:par>
                        <p:par>
                          <p:cTn id="13" fill="hold">
                            <p:stCondLst>
                              <p:cond delay="2000"/>
                            </p:stCondLst>
                            <p:childTnLst>
                              <p:par>
                                <p:cTn id="14" presetID="42" presetClass="entr" presetSubtype="0" fill="hold" grpId="1"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1000"/>
                                        <p:tgtEl>
                                          <p:spTgt spid="8">
                                            <p:txEl>
                                              <p:pRg st="0" end="0"/>
                                            </p:txEl>
                                          </p:spTgt>
                                        </p:tgtEl>
                                      </p:cBhvr>
                                    </p:animEffect>
                                    <p:anim calcmode="lin" valueType="num">
                                      <p:cBhvr>
                                        <p:cTn id="1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3000"/>
                            </p:stCondLst>
                            <p:childTnLst>
                              <p:par>
                                <p:cTn id="20" presetID="42" presetClass="entr" presetSubtype="0" fill="hold" grpId="1" nodeType="after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fade">
                                      <p:cBhvr>
                                        <p:cTn id="22" dur="1000"/>
                                        <p:tgtEl>
                                          <p:spTgt spid="8">
                                            <p:txEl>
                                              <p:pRg st="1" end="1"/>
                                            </p:txEl>
                                          </p:spTgt>
                                        </p:tgtEl>
                                      </p:cBhvr>
                                    </p:animEffect>
                                    <p:anim calcmode="lin" valueType="num">
                                      <p:cBhvr>
                                        <p:cTn id="2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4000"/>
                            </p:stCondLst>
                            <p:childTnLst>
                              <p:par>
                                <p:cTn id="26" presetID="42" presetClass="entr" presetSubtype="0" fill="hold" grpId="1" nodeType="after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2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750" fill="hold"/>
                                        <p:tgtEl>
                                          <p:spTgt spid="6"/>
                                        </p:tgtEl>
                                        <p:attrNameLst>
                                          <p:attrName>ppt_x</p:attrName>
                                        </p:attrNameLst>
                                      </p:cBhvr>
                                      <p:tavLst>
                                        <p:tav tm="0">
                                          <p:val>
                                            <p:strVal val="1+#ppt_w/2"/>
                                          </p:val>
                                        </p:tav>
                                        <p:tav tm="100000">
                                          <p:val>
                                            <p:strVal val="#ppt_x"/>
                                          </p:val>
                                        </p:tav>
                                      </p:tavLst>
                                    </p:anim>
                                    <p:anim calcmode="lin" valueType="num">
                                      <p:cBhvr additive="base">
                                        <p:cTn id="36" dur="750" fill="hold"/>
                                        <p:tgtEl>
                                          <p:spTgt spid="6"/>
                                        </p:tgtEl>
                                        <p:attrNameLst>
                                          <p:attrName>ppt_y</p:attrName>
                                        </p:attrNameLst>
                                      </p:cBhvr>
                                      <p:tavLst>
                                        <p:tav tm="0">
                                          <p:val>
                                            <p:strVal val="#ppt_y"/>
                                          </p:val>
                                        </p:tav>
                                        <p:tav tm="100000">
                                          <p:val>
                                            <p:strVal val="#ppt_y"/>
                                          </p:val>
                                        </p:tav>
                                      </p:tavLst>
                                    </p:anim>
                                  </p:childTnLst>
                                </p:cTn>
                              </p:par>
                            </p:childTnLst>
                          </p:cTn>
                        </p:par>
                        <p:par>
                          <p:cTn id="37" fill="hold">
                            <p:stCondLst>
                              <p:cond delay="950"/>
                            </p:stCondLst>
                            <p:childTnLst>
                              <p:par>
                                <p:cTn id="38" presetID="10" presetClass="entr" presetSubtype="0" fill="hold" grpId="0" nodeType="after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fade">
                                      <p:cBhvr>
                                        <p:cTn id="40" dur="500"/>
                                        <p:tgtEl>
                                          <p:spTgt spid="7">
                                            <p:bg/>
                                          </p:spTgt>
                                        </p:tgtEl>
                                      </p:cBhvr>
                                    </p:animEffect>
                                  </p:childTnLst>
                                </p:cTn>
                              </p:par>
                            </p:childTnLst>
                          </p:cTn>
                        </p:par>
                        <p:par>
                          <p:cTn id="41" fill="hold">
                            <p:stCondLst>
                              <p:cond delay="1450"/>
                            </p:stCondLst>
                            <p:childTnLst>
                              <p:par>
                                <p:cTn id="42" presetID="42" presetClass="entr" presetSubtype="0" fill="hold" grpId="0" nodeType="after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1000"/>
                                        <p:tgtEl>
                                          <p:spTgt spid="7">
                                            <p:txEl>
                                              <p:pRg st="0" end="0"/>
                                            </p:txEl>
                                          </p:spTgt>
                                        </p:tgtEl>
                                      </p:cBhvr>
                                    </p:animEffect>
                                    <p:anim calcmode="lin" valueType="num">
                                      <p:cBhvr>
                                        <p:cTn id="4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2450"/>
                            </p:stCondLst>
                            <p:childTnLst>
                              <p:par>
                                <p:cTn id="48" presetID="42" presetClass="entr" presetSubtype="0" fill="hold" grpId="0" nodeType="after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animEffect transition="in" filter="fade">
                                      <p:cBhvr>
                                        <p:cTn id="50" dur="1000"/>
                                        <p:tgtEl>
                                          <p:spTgt spid="7">
                                            <p:txEl>
                                              <p:pRg st="1" end="1"/>
                                            </p:txEl>
                                          </p:spTgt>
                                        </p:tgtEl>
                                      </p:cBhvr>
                                    </p:animEffect>
                                    <p:anim calcmode="lin" valueType="num">
                                      <p:cBhvr>
                                        <p:cTn id="5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animBg="1"/>
      <p:bldP spid="8" grpId="0" build="allAtOnce" animBg="1"/>
      <p:bldP spid="8" grpId="1" build="p" autoUpdateAnimBg="0" advAuto="0"/>
    </p:bld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10.xml><?xml version="1.0" encoding="utf-8"?>
<p:tagLst xmlns:a="http://schemas.openxmlformats.org/drawingml/2006/main" xmlns:r="http://schemas.openxmlformats.org/officeDocument/2006/relationships" xmlns:p="http://schemas.openxmlformats.org/presentationml/2006/main">
  <p:tag name="MT_TILE" val="YES"/>
</p:tagLst>
</file>

<file path=ppt/tags/tag11.xml><?xml version="1.0" encoding="utf-8"?>
<p:tagLst xmlns:a="http://schemas.openxmlformats.org/drawingml/2006/main" xmlns:r="http://schemas.openxmlformats.org/officeDocument/2006/relationships" xmlns:p="http://schemas.openxmlformats.org/presentationml/2006/main">
  <p:tag name="MT_TILE" val="YES"/>
</p:tagLst>
</file>

<file path=ppt/tags/tag12.xml><?xml version="1.0" encoding="utf-8"?>
<p:tagLst xmlns:a="http://schemas.openxmlformats.org/drawingml/2006/main" xmlns:r="http://schemas.openxmlformats.org/officeDocument/2006/relationships" xmlns:p="http://schemas.openxmlformats.org/presentationml/2006/main">
  <p:tag name="MT_TILE" val="YES"/>
</p:tagLst>
</file>

<file path=ppt/tags/tag13.xml><?xml version="1.0" encoding="utf-8"?>
<p:tagLst xmlns:a="http://schemas.openxmlformats.org/drawingml/2006/main" xmlns:r="http://schemas.openxmlformats.org/officeDocument/2006/relationships" xmlns:p="http://schemas.openxmlformats.org/presentationml/2006/main">
  <p:tag name="MT_TILE" val="YES"/>
</p:tagLst>
</file>

<file path=ppt/tags/tag14.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ags/tag9.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John Loveall</External_x0020_Speaker>
    <Session_x0020_Code xmlns="e36bfbf9-5e42-489c-a259-4c54eb22cb57"> DCIM-B327</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schemas.microsoft.com/sharepoint/v3"/>
    <ds:schemaRef ds:uri="230e9df3-be65-4c73-a93b-d1236ebd677e"/>
    <ds:schemaRef ds:uri="http://purl.org/dc/elements/1.1/"/>
    <ds:schemaRef ds:uri="http://schemas.microsoft.com/office/infopath/2007/PartnerControls"/>
    <ds:schemaRef ds:uri="e36bfbf9-5e42-489c-a259-4c54eb22cb57"/>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14495</TotalTime>
  <Words>4504</Words>
  <Application>Microsoft Office PowerPoint</Application>
  <PresentationFormat>Custom</PresentationFormat>
  <Paragraphs>661</Paragraphs>
  <Slides>42</Slides>
  <Notes>16</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ＭＳ Ｐゴシック</vt:lpstr>
      <vt:lpstr>Arial</vt:lpstr>
      <vt:lpstr>Calibri</vt:lpstr>
      <vt:lpstr>Segoe UI</vt:lpstr>
      <vt:lpstr>Segoe UI Light</vt:lpstr>
      <vt:lpstr>Segoe UI Semibold</vt:lpstr>
      <vt:lpstr>Times New Roman</vt:lpstr>
      <vt:lpstr>Wingdings</vt:lpstr>
      <vt:lpstr>TechEd 2014 Dk Blue</vt:lpstr>
      <vt:lpstr>1_TechEd 2014 Dk Blue</vt:lpstr>
      <vt:lpstr>PowerPoint Presentation</vt:lpstr>
      <vt:lpstr>Cluster-in-a-Box Using Windows Server 2012 R2: Solutions and Applications</vt:lpstr>
      <vt:lpstr>Topics</vt:lpstr>
      <vt:lpstr>The Cluster in a Box (CiB) Strategy  Bringing Continuous Availability to the volume market  </vt:lpstr>
      <vt:lpstr>Availability: From storage to the cloud</vt:lpstr>
      <vt:lpstr>Availability Matters …</vt:lpstr>
      <vt:lpstr>What is Continuous Availability (CA)?</vt:lpstr>
      <vt:lpstr>PowerPoint Presentation</vt:lpstr>
      <vt:lpstr>What hardware?</vt:lpstr>
      <vt:lpstr>System Design Considerations for Continuous Availability</vt:lpstr>
      <vt:lpstr>Out of Box Experience (OOBE)</vt:lpstr>
      <vt:lpstr>New CiB Solutions  New generations of hardware and new product offerings  </vt:lpstr>
      <vt:lpstr>Dell PowerEdge VRTX Shipping optional redundant PowerEdge Raid Controller (PERC) </vt:lpstr>
      <vt:lpstr>DataON Announcing new CiB solutions at TechEd 2014</vt:lpstr>
      <vt:lpstr>Violin Memory Shipping Windows Flash Array (WFA)</vt:lpstr>
      <vt:lpstr>SuperMicro Shipping two new Windows Storage Server 2012 R2 CiB storage solutions</vt:lpstr>
      <vt:lpstr>Quanta Shipping upgraded Windows Storage Server 2012 R2 CiB</vt:lpstr>
      <vt:lpstr>Tarox Shipping Windows Server and Windows Storage Server 2012 R2 CiB solutions</vt:lpstr>
      <vt:lpstr>CiB Customer Applications  Examples of businesses using CiB solutions  </vt:lpstr>
      <vt:lpstr>Case 1: Virtualization server Getting things under control</vt:lpstr>
      <vt:lpstr>PowerPoint Presentation</vt:lpstr>
      <vt:lpstr>PowerPoint Presentation</vt:lpstr>
      <vt:lpstr>PowerPoint Presentation</vt:lpstr>
      <vt:lpstr>Case 2: Virtualization server Keep it simple</vt:lpstr>
      <vt:lpstr>PowerPoint Presentation</vt:lpstr>
      <vt:lpstr>Case 3: Datacenter storage server The need for speed</vt:lpstr>
      <vt:lpstr>PowerPoint Presentation</vt:lpstr>
      <vt:lpstr>PowerPoint Presentation</vt:lpstr>
      <vt:lpstr>Case 4: TechEd Hands-On Labs (HOL) storage  10,000+ VMs a day, every day</vt:lpstr>
      <vt:lpstr>PowerPoint Presentation</vt:lpstr>
      <vt:lpstr>Case study information</vt:lpstr>
      <vt:lpstr>Scaling Windows Server Storage to the Datacenter  Beyond Cluster in a Box</vt:lpstr>
      <vt:lpstr>Designing a Windows Datacenter</vt:lpstr>
      <vt:lpstr>Scaling Storage</vt:lpstr>
      <vt:lpstr>Availability: From storage to the cloud</vt:lpstr>
      <vt:lpstr>Related content</vt:lpstr>
      <vt:lpstr>Related content, continued</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Cluster-in-a-Box Using Windows Server 2012 R2: Solutions and Applications</dc:title>
  <dc:subject>TechEd 2014</dc:subject>
  <dc:creator>John Loveall</dc:creator>
  <cp:keywords/>
  <dc:description>Template: Jordan Cayabyab, Artitudes Design
Formatting: 
Audience Type:</dc:description>
  <cp:lastModifiedBy>testadmin</cp:lastModifiedBy>
  <cp:revision>209</cp:revision>
  <dcterms:created xsi:type="dcterms:W3CDTF">2014-04-21T23:09:36Z</dcterms:created>
  <dcterms:modified xsi:type="dcterms:W3CDTF">2014-05-13T15:54:32Z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