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11" r:id="rId6"/>
  </p:sldMasterIdLst>
  <p:notesMasterIdLst>
    <p:notesMasterId r:id="rId34"/>
  </p:notesMasterIdLst>
  <p:handoutMasterIdLst>
    <p:handoutMasterId r:id="rId35"/>
  </p:handoutMasterIdLst>
  <p:sldIdLst>
    <p:sldId id="256"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8" autoAdjust="0"/>
    <p:restoredTop sz="95730" autoAdjust="0"/>
  </p:normalViewPr>
  <p:slideViewPr>
    <p:cSldViewPr snapToObjects="1">
      <p:cViewPr varScale="1">
        <p:scale>
          <a:sx n="119" d="100"/>
          <a:sy n="119" d="100"/>
        </p:scale>
        <p:origin x="84" y="17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69886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93804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523047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36959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21316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87283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743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3309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831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10740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13899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12224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92898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3352308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3264638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4022049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9862129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0955523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78513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6401605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8063507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7952092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64297902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545364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174364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3308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741895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810681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5554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748245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2240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151040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51166674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19543126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28059206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22038066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14909517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40071244"/>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87031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28743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8182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397734"/>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023088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33772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2" y="482565"/>
            <a:ext cx="1646237" cy="351905"/>
          </a:xfrm>
          <a:prstGeom prst="rect">
            <a:avLst/>
          </a:prstGeom>
        </p:spPr>
      </p:pic>
    </p:spTree>
    <p:extLst>
      <p:ext uri="{BB962C8B-B14F-4D97-AF65-F5344CB8AC3E}">
        <p14:creationId xmlns:p14="http://schemas.microsoft.com/office/powerpoint/2010/main" val="51620496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7" name="Group 96"/>
          <p:cNvGrpSpPr/>
          <p:nvPr userDrawn="1"/>
        </p:nvGrpSpPr>
        <p:grpSpPr>
          <a:xfrm>
            <a:off x="6765999"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grpSp>
        <p:nvGrpSpPr>
          <p:cNvPr id="98" name="Group 97"/>
          <p:cNvGrpSpPr/>
          <p:nvPr userDrawn="1"/>
        </p:nvGrpSpPr>
        <p:grpSpPr>
          <a:xfrm>
            <a:off x="18853154" y="195739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2851130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8" name="Group 97"/>
          <p:cNvGrpSpPr/>
          <p:nvPr userDrawn="1"/>
        </p:nvGrpSpPr>
        <p:grpSpPr>
          <a:xfrm>
            <a:off x="7136680" y="4110836"/>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3858532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11" tIns="109660" rIns="146211" bIns="109660"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1420633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55610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8299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85038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45871291"/>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68433926"/>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84287348"/>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44" indent="0">
              <a:buNone/>
              <a:defRPr sz="2040"/>
            </a:lvl3pPr>
            <a:lvl4pPr marL="456888" indent="0">
              <a:buNone/>
              <a:defRPr sz="1836"/>
            </a:lvl4pPr>
            <a:lvl5pPr marL="685332"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2225934"/>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40" y="1214440"/>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7765989"/>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8393305"/>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529849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956817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160556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53611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876580"/>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922155"/>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094261"/>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7"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6"/>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1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2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9628146"/>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3"/>
            <a:ext cx="11887200" cy="2443746"/>
          </a:xfrm>
          <a:prstGeom prst="rect">
            <a:avLst/>
          </a:prstGeom>
        </p:spPr>
        <p:txBody>
          <a:bodyPr/>
          <a:lstStyle>
            <a:lvl1pPr marL="290316" indent="-290316">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10" indent="-280796">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425" indent="-290316">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868" indent="-228444">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315" indent="-228444">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363077"/>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019070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4" y="1476625"/>
            <a:ext cx="5597870" cy="1961306"/>
          </a:xfrm>
        </p:spPr>
        <p:txBody>
          <a:bodyPr/>
          <a:lstStyle>
            <a:lvl1pPr marL="346544" indent="-346544">
              <a:lnSpc>
                <a:spcPct val="90000"/>
              </a:lnSpc>
              <a:defRPr sz="2856"/>
            </a:lvl1pPr>
            <a:lvl2pPr marL="686345" indent="-331710">
              <a:lnSpc>
                <a:spcPct val="90000"/>
              </a:lnSpc>
              <a:defRPr sz="2448"/>
            </a:lvl2pPr>
            <a:lvl3pPr marL="972210" indent="-293956">
              <a:lnSpc>
                <a:spcPct val="90000"/>
              </a:lnSpc>
              <a:defRPr sz="2040"/>
            </a:lvl3pPr>
            <a:lvl4pPr marL="1251333" indent="-279122">
              <a:lnSpc>
                <a:spcPct val="90000"/>
              </a:lnSpc>
              <a:defRPr sz="1836"/>
            </a:lvl4pPr>
            <a:lvl5pPr marL="1545286" indent="-285865">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9" y="1476625"/>
            <a:ext cx="5597870" cy="1961306"/>
          </a:xfrm>
        </p:spPr>
        <p:txBody>
          <a:bodyPr/>
          <a:lstStyle>
            <a:lvl1pPr marL="354635" indent="-354635">
              <a:lnSpc>
                <a:spcPct val="90000"/>
              </a:lnSpc>
              <a:defRPr sz="2856"/>
            </a:lvl1pPr>
            <a:lvl2pPr marL="686345" indent="-346544">
              <a:lnSpc>
                <a:spcPct val="90000"/>
              </a:lnSpc>
              <a:defRPr sz="2448"/>
            </a:lvl2pPr>
            <a:lvl3pPr marL="980300" indent="-308788">
              <a:lnSpc>
                <a:spcPct val="90000"/>
              </a:lnSpc>
              <a:defRPr sz="2040"/>
            </a:lvl3pPr>
            <a:lvl4pPr marL="1251333" indent="-271032">
              <a:lnSpc>
                <a:spcPct val="90000"/>
              </a:lnSpc>
              <a:defRPr sz="1836"/>
            </a:lvl4pPr>
            <a:lvl5pPr marL="1545286" indent="-27912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381389499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30" y="233157"/>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5" y="1476627"/>
            <a:ext cx="11375536"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307912359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25931669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2.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theme" Target="../theme/theme3.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523965750"/>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2"/>
            <a:ext cx="11889564" cy="917575"/>
          </a:xfrm>
          <a:prstGeom prst="rect">
            <a:avLst/>
          </a:prstGeom>
        </p:spPr>
        <p:txBody>
          <a:bodyPr vert="horz" wrap="square" lIns="143378" tIns="89612" rIns="143378" bIns="89612"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2" y="1212853"/>
            <a:ext cx="11887198" cy="2254806"/>
          </a:xfrm>
          <a:prstGeom prst="rect">
            <a:avLst/>
          </a:prstGeom>
        </p:spPr>
        <p:txBody>
          <a:bodyPr vert="horz" wrap="square" lIns="143378" tIns="89612" rIns="143378" bIns="8961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9953447"/>
      </p:ext>
    </p:extLst>
  </p:cSld>
  <p:clrMap bg1="dk1" tx1="lt1" bg2="dk2" tx2="lt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Lst>
  <p:transition>
    <p:fade/>
  </p:transition>
  <p:timing>
    <p:tnLst>
      <p:par>
        <p:cTn id="1" dur="indefinite" restart="never" nodeType="tmRoot"/>
      </p:par>
    </p:tnLst>
  </p:timing>
  <p:txStyles>
    <p:titleStyle>
      <a:lvl1pPr algn="l" defTabSz="932106" rtl="0" eaLnBrk="1" latinLnBrk="0" hangingPunct="1">
        <a:lnSpc>
          <a:spcPct val="90000"/>
        </a:lnSpc>
        <a:spcBef>
          <a:spcPct val="0"/>
        </a:spcBef>
        <a:buNone/>
        <a:defRPr lang="en-US" sz="5404"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666" marR="0" indent="-342666" algn="l" defTabSz="932106" rtl="0" eaLnBrk="1" fontAlgn="auto" latinLnBrk="0" hangingPunct="1">
        <a:lnSpc>
          <a:spcPct val="90000"/>
        </a:lnSpc>
        <a:spcBef>
          <a:spcPct val="20000"/>
        </a:spcBef>
        <a:spcAft>
          <a:spcPts val="0"/>
        </a:spcAft>
        <a:buClrTx/>
        <a:buSzPct val="90000"/>
        <a:buFont typeface="Arial" pitchFamily="34" charset="0"/>
        <a:buChar char="•"/>
        <a:tabLst/>
        <a:defRPr sz="3978" kern="1200" spc="0" baseline="0">
          <a:gradFill>
            <a:gsLst>
              <a:gs pos="1250">
                <a:schemeClr val="tx1"/>
              </a:gs>
              <a:gs pos="100000">
                <a:schemeClr val="tx1"/>
              </a:gs>
            </a:gsLst>
            <a:lin ang="5400000" scaled="0"/>
          </a:gradFill>
          <a:latin typeface="+mj-lt"/>
          <a:ea typeface="+mn-ea"/>
          <a:cs typeface="+mn-cs"/>
        </a:defRPr>
      </a:lvl1pPr>
      <a:lvl2pPr marL="583802" marR="0" indent="-241136"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556"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3pPr>
      <a:lvl4pPr marL="1027999"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4pPr>
      <a:lvl5pPr marL="1256441"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5pPr>
      <a:lvl6pPr marL="2563290"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345"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5397"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1452"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106" rtl="0" eaLnBrk="1" latinLnBrk="0" hangingPunct="1">
        <a:defRPr sz="1836" kern="1200">
          <a:solidFill>
            <a:schemeClr val="tx1"/>
          </a:solidFill>
          <a:latin typeface="+mn-lt"/>
          <a:ea typeface="+mn-ea"/>
          <a:cs typeface="+mn-cs"/>
        </a:defRPr>
      </a:lvl1pPr>
      <a:lvl2pPr marL="466054" algn="l" defTabSz="932106" rtl="0" eaLnBrk="1" latinLnBrk="0" hangingPunct="1">
        <a:defRPr sz="1836" kern="1200">
          <a:solidFill>
            <a:schemeClr val="tx1"/>
          </a:solidFill>
          <a:latin typeface="+mn-lt"/>
          <a:ea typeface="+mn-ea"/>
          <a:cs typeface="+mn-cs"/>
        </a:defRPr>
      </a:lvl2pPr>
      <a:lvl3pPr marL="932106" algn="l" defTabSz="932106" rtl="0" eaLnBrk="1" latinLnBrk="0" hangingPunct="1">
        <a:defRPr sz="1836" kern="1200">
          <a:solidFill>
            <a:schemeClr val="tx1"/>
          </a:solidFill>
          <a:latin typeface="+mn-lt"/>
          <a:ea typeface="+mn-ea"/>
          <a:cs typeface="+mn-cs"/>
        </a:defRPr>
      </a:lvl3pPr>
      <a:lvl4pPr marL="1398159" algn="l" defTabSz="932106" rtl="0" eaLnBrk="1" latinLnBrk="0" hangingPunct="1">
        <a:defRPr sz="1836" kern="1200">
          <a:solidFill>
            <a:schemeClr val="tx1"/>
          </a:solidFill>
          <a:latin typeface="+mn-lt"/>
          <a:ea typeface="+mn-ea"/>
          <a:cs typeface="+mn-cs"/>
        </a:defRPr>
      </a:lvl4pPr>
      <a:lvl5pPr marL="1864212" algn="l" defTabSz="932106" rtl="0" eaLnBrk="1" latinLnBrk="0" hangingPunct="1">
        <a:defRPr sz="1836" kern="1200">
          <a:solidFill>
            <a:schemeClr val="tx1"/>
          </a:solidFill>
          <a:latin typeface="+mn-lt"/>
          <a:ea typeface="+mn-ea"/>
          <a:cs typeface="+mn-cs"/>
        </a:defRPr>
      </a:lvl5pPr>
      <a:lvl6pPr marL="2330265" algn="l" defTabSz="932106" rtl="0" eaLnBrk="1" latinLnBrk="0" hangingPunct="1">
        <a:defRPr sz="1836" kern="1200">
          <a:solidFill>
            <a:schemeClr val="tx1"/>
          </a:solidFill>
          <a:latin typeface="+mn-lt"/>
          <a:ea typeface="+mn-ea"/>
          <a:cs typeface="+mn-cs"/>
        </a:defRPr>
      </a:lvl6pPr>
      <a:lvl7pPr marL="2796318" algn="l" defTabSz="932106" rtl="0" eaLnBrk="1" latinLnBrk="0" hangingPunct="1">
        <a:defRPr sz="1836" kern="1200">
          <a:solidFill>
            <a:schemeClr val="tx1"/>
          </a:solidFill>
          <a:latin typeface="+mn-lt"/>
          <a:ea typeface="+mn-ea"/>
          <a:cs typeface="+mn-cs"/>
        </a:defRPr>
      </a:lvl7pPr>
      <a:lvl8pPr marL="3262371" algn="l" defTabSz="932106" rtl="0" eaLnBrk="1" latinLnBrk="0" hangingPunct="1">
        <a:defRPr sz="1836" kern="1200">
          <a:solidFill>
            <a:schemeClr val="tx1"/>
          </a:solidFill>
          <a:latin typeface="+mn-lt"/>
          <a:ea typeface="+mn-ea"/>
          <a:cs typeface="+mn-cs"/>
        </a:defRPr>
      </a:lvl8pPr>
      <a:lvl9pPr marL="3728425" algn="l" defTabSz="932106"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Layout" Target="../slideLayouts/slideLayout4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8.xml"/><Relationship Id="rId1" Type="http://schemas.openxmlformats.org/officeDocument/2006/relationships/slideLayout" Target="../slideLayouts/slideLayout87.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50.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27705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Global Infrastructure Health &amp; SLA</a:t>
            </a:r>
            <a:endParaRPr lang="en-US" dirty="0"/>
          </a:p>
        </p:txBody>
      </p:sp>
    </p:spTree>
    <p:extLst>
      <p:ext uri="{BB962C8B-B14F-4D97-AF65-F5344CB8AC3E}">
        <p14:creationId xmlns:p14="http://schemas.microsoft.com/office/powerpoint/2010/main" val="26132047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Tiles Widget</a:t>
            </a:r>
            <a:endParaRPr lang="en-US" dirty="0"/>
          </a:p>
        </p:txBody>
      </p:sp>
      <p:sp>
        <p:nvSpPr>
          <p:cNvPr id="3" name="Text Placeholder 2"/>
          <p:cNvSpPr>
            <a:spLocks noGrp="1"/>
          </p:cNvSpPr>
          <p:nvPr>
            <p:ph type="body" sz="quarter" idx="11"/>
          </p:nvPr>
        </p:nvSpPr>
        <p:spPr>
          <a:xfrm>
            <a:off x="274639" y="1212849"/>
            <a:ext cx="11612816" cy="4001095"/>
          </a:xfrm>
        </p:spPr>
        <p:txBody>
          <a:bodyPr/>
          <a:lstStyle/>
          <a:p>
            <a:r>
              <a:rPr lang="en-US" dirty="0"/>
              <a:t>Great for displaying health state and alert counts with trend </a:t>
            </a:r>
          </a:p>
          <a:p>
            <a:r>
              <a:rPr lang="en-US" sz="2000" dirty="0" smtClean="0">
                <a:solidFill>
                  <a:schemeClr val="tx1"/>
                </a:solidFill>
                <a:latin typeface="+mn-lt"/>
              </a:rPr>
              <a:t>Select objects and groups to display</a:t>
            </a:r>
          </a:p>
          <a:p>
            <a:r>
              <a:rPr lang="en-US" sz="2000" dirty="0" smtClean="0">
                <a:solidFill>
                  <a:schemeClr val="tx1"/>
                </a:solidFill>
                <a:latin typeface="+mn-lt"/>
              </a:rPr>
              <a:t>Select alert display criteria</a:t>
            </a:r>
            <a:endParaRPr lang="en-US" dirty="0" smtClean="0"/>
          </a:p>
          <a:p>
            <a:endParaRPr lang="en-US" dirty="0"/>
          </a:p>
          <a:p>
            <a:endParaRPr lang="en-US" dirty="0" smtClean="0"/>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896" y="3407369"/>
            <a:ext cx="672465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6650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Detail Tiles Widget</a:t>
            </a:r>
            <a:endParaRPr lang="en-US" dirty="0"/>
          </a:p>
        </p:txBody>
      </p:sp>
      <p:sp>
        <p:nvSpPr>
          <p:cNvPr id="3" name="Text Placeholder 2"/>
          <p:cNvSpPr>
            <a:spLocks noGrp="1"/>
          </p:cNvSpPr>
          <p:nvPr>
            <p:ph type="body" sz="quarter" idx="11"/>
          </p:nvPr>
        </p:nvSpPr>
        <p:spPr>
          <a:xfrm>
            <a:off x="274639" y="1212849"/>
            <a:ext cx="11612816" cy="5355312"/>
          </a:xfrm>
        </p:spPr>
        <p:txBody>
          <a:bodyPr/>
          <a:lstStyle/>
          <a:p>
            <a:r>
              <a:rPr lang="en-US" dirty="0" smtClean="0"/>
              <a:t>Great for displaying multiple metrics for a selected property (health, alerts count, </a:t>
            </a:r>
            <a:r>
              <a:rPr lang="en-US" dirty="0" err="1" smtClean="0"/>
              <a:t>perf</a:t>
            </a:r>
            <a:r>
              <a:rPr lang="en-US" dirty="0" smtClean="0"/>
              <a:t> metrics, and SLA)</a:t>
            </a:r>
          </a:p>
          <a:p>
            <a:r>
              <a:rPr lang="en-US" sz="2000" dirty="0" smtClean="0">
                <a:solidFill>
                  <a:schemeClr val="tx1"/>
                </a:solidFill>
                <a:latin typeface="+mn-lt"/>
              </a:rPr>
              <a:t>Select object or group to display</a:t>
            </a:r>
          </a:p>
          <a:p>
            <a:r>
              <a:rPr lang="en-US" sz="2000" dirty="0" smtClean="0">
                <a:solidFill>
                  <a:schemeClr val="tx1"/>
                </a:solidFill>
                <a:latin typeface="+mn-lt"/>
              </a:rPr>
              <a:t>Select alert display criteria</a:t>
            </a:r>
          </a:p>
          <a:p>
            <a:r>
              <a:rPr lang="en-US" sz="2000" dirty="0" smtClean="0">
                <a:solidFill>
                  <a:schemeClr val="tx1"/>
                </a:solidFill>
                <a:latin typeface="+mn-lt"/>
              </a:rPr>
              <a:t>Select desired performance counters</a:t>
            </a:r>
          </a:p>
          <a:p>
            <a:r>
              <a:rPr lang="en-US" sz="2000" dirty="0" smtClean="0">
                <a:solidFill>
                  <a:schemeClr val="tx1"/>
                </a:solidFill>
                <a:latin typeface="+mn-lt"/>
              </a:rPr>
              <a:t>Select SLA</a:t>
            </a:r>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4846652" y="3497261"/>
            <a:ext cx="6657975" cy="2733675"/>
          </a:xfrm>
          <a:prstGeom prst="rect">
            <a:avLst/>
          </a:prstGeom>
        </p:spPr>
      </p:pic>
    </p:spTree>
    <p:extLst>
      <p:ext uri="{BB962C8B-B14F-4D97-AF65-F5344CB8AC3E}">
        <p14:creationId xmlns:p14="http://schemas.microsoft.com/office/powerpoint/2010/main" val="12444246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Alert Widget</a:t>
            </a:r>
            <a:endParaRPr lang="en-US" dirty="0"/>
          </a:p>
        </p:txBody>
      </p:sp>
      <p:sp>
        <p:nvSpPr>
          <p:cNvPr id="3" name="Text Placeholder 2"/>
          <p:cNvSpPr>
            <a:spLocks noGrp="1"/>
          </p:cNvSpPr>
          <p:nvPr>
            <p:ph type="body" sz="quarter" idx="11"/>
          </p:nvPr>
        </p:nvSpPr>
        <p:spPr>
          <a:xfrm>
            <a:off x="274639" y="1212849"/>
            <a:ext cx="11612816" cy="5355312"/>
          </a:xfrm>
        </p:spPr>
        <p:txBody>
          <a:bodyPr/>
          <a:lstStyle/>
          <a:p>
            <a:r>
              <a:rPr lang="en-US" dirty="0" smtClean="0"/>
              <a:t>Display contextual Alert list for selected objects in other widgets</a:t>
            </a:r>
          </a:p>
          <a:p>
            <a:r>
              <a:rPr lang="en-US" sz="2000" dirty="0" smtClean="0">
                <a:solidFill>
                  <a:schemeClr val="tx1"/>
                </a:solidFill>
                <a:latin typeface="+mn-lt"/>
              </a:rPr>
              <a:t>Select alert display criteria (severity, priority, state)</a:t>
            </a:r>
          </a:p>
          <a:p>
            <a:r>
              <a:rPr lang="en-US" sz="2000" dirty="0" smtClean="0">
                <a:solidFill>
                  <a:schemeClr val="tx1"/>
                </a:solidFill>
                <a:latin typeface="+mn-lt"/>
              </a:rPr>
              <a:t>Add to existing dashboard</a:t>
            </a:r>
          </a:p>
          <a:p>
            <a:r>
              <a:rPr lang="en-US" sz="2000" dirty="0" smtClean="0">
                <a:solidFill>
                  <a:schemeClr val="tx1"/>
                </a:solidFill>
                <a:latin typeface="+mn-lt"/>
              </a:rPr>
              <a:t>Select an object in a different widget to display alerts</a:t>
            </a:r>
          </a:p>
          <a:p>
            <a:endParaRPr lang="en-US" sz="2000" dirty="0" smtClean="0">
              <a:solidFill>
                <a:schemeClr val="tx1"/>
              </a:solidFill>
              <a:latin typeface="+mn-lt"/>
            </a:endParaRPr>
          </a:p>
          <a:p>
            <a:endParaRPr lang="en-US" dirty="0" smtClean="0"/>
          </a:p>
          <a:p>
            <a:endParaRPr lang="en-US" dirty="0"/>
          </a:p>
          <a:p>
            <a:endParaRPr lang="en-US" dirty="0" smtClean="0"/>
          </a:p>
          <a:p>
            <a:endParaRPr lang="en-US" dirty="0"/>
          </a:p>
        </p:txBody>
      </p:sp>
      <p:pic>
        <p:nvPicPr>
          <p:cNvPr id="7" name="Picture 6"/>
          <p:cNvPicPr>
            <a:picLocks noChangeAspect="1"/>
          </p:cNvPicPr>
          <p:nvPr/>
        </p:nvPicPr>
        <p:blipFill>
          <a:blip r:embed="rId2"/>
          <a:stretch>
            <a:fillRect/>
          </a:stretch>
        </p:blipFill>
        <p:spPr>
          <a:xfrm>
            <a:off x="7713872" y="1942799"/>
            <a:ext cx="4450331" cy="2570776"/>
          </a:xfrm>
          <a:prstGeom prst="rect">
            <a:avLst/>
          </a:prstGeom>
        </p:spPr>
      </p:pic>
      <p:pic>
        <p:nvPicPr>
          <p:cNvPr id="6" name="Picture 5"/>
          <p:cNvPicPr>
            <a:picLocks noChangeAspect="1"/>
          </p:cNvPicPr>
          <p:nvPr/>
        </p:nvPicPr>
        <p:blipFill>
          <a:blip r:embed="rId3"/>
          <a:stretch>
            <a:fillRect/>
          </a:stretch>
        </p:blipFill>
        <p:spPr>
          <a:xfrm>
            <a:off x="5852481" y="3680140"/>
            <a:ext cx="4276725" cy="2819400"/>
          </a:xfrm>
          <a:prstGeom prst="rect">
            <a:avLst/>
          </a:prstGeom>
        </p:spPr>
      </p:pic>
    </p:spTree>
    <p:extLst>
      <p:ext uri="{BB962C8B-B14F-4D97-AF65-F5344CB8AC3E}">
        <p14:creationId xmlns:p14="http://schemas.microsoft.com/office/powerpoint/2010/main" val="26474563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Widget</a:t>
            </a:r>
            <a:endParaRPr lang="en-US" dirty="0"/>
          </a:p>
        </p:txBody>
      </p:sp>
      <p:sp>
        <p:nvSpPr>
          <p:cNvPr id="3" name="Text Placeholder 2"/>
          <p:cNvSpPr>
            <a:spLocks noGrp="1"/>
          </p:cNvSpPr>
          <p:nvPr>
            <p:ph type="body" sz="quarter" idx="11"/>
          </p:nvPr>
        </p:nvSpPr>
        <p:spPr>
          <a:xfrm>
            <a:off x="274639" y="1212849"/>
            <a:ext cx="11612816" cy="3785652"/>
          </a:xfrm>
        </p:spPr>
        <p:txBody>
          <a:bodyPr/>
          <a:lstStyle/>
          <a:p>
            <a:r>
              <a:rPr lang="en-US" dirty="0" smtClean="0"/>
              <a:t>Display an image for dashboard branding</a:t>
            </a:r>
          </a:p>
          <a:p>
            <a:r>
              <a:rPr lang="en-US" sz="2000" dirty="0" smtClean="0">
                <a:solidFill>
                  <a:schemeClr val="tx1"/>
                </a:solidFill>
                <a:latin typeface="+mn-lt"/>
              </a:rPr>
              <a:t>Select an image</a:t>
            </a:r>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2"/>
          <a:stretch>
            <a:fillRect/>
          </a:stretch>
        </p:blipFill>
        <p:spPr>
          <a:xfrm>
            <a:off x="7041188" y="3105675"/>
            <a:ext cx="3383243" cy="2260587"/>
          </a:xfrm>
          <a:prstGeom prst="rect">
            <a:avLst/>
          </a:prstGeom>
        </p:spPr>
      </p:pic>
    </p:spTree>
    <p:extLst>
      <p:ext uri="{BB962C8B-B14F-4D97-AF65-F5344CB8AC3E}">
        <p14:creationId xmlns:p14="http://schemas.microsoft.com/office/powerpoint/2010/main" val="29243413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Dashboard Montage</a:t>
            </a:r>
            <a:endParaRPr lang="en-US" dirty="0"/>
          </a:p>
        </p:txBody>
      </p:sp>
    </p:spTree>
    <p:extLst>
      <p:ext uri="{BB962C8B-B14F-4D97-AF65-F5344CB8AC3E}">
        <p14:creationId xmlns:p14="http://schemas.microsoft.com/office/powerpoint/2010/main" val="19004113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PowerShell Grid Widget</a:t>
            </a:r>
            <a:endParaRPr lang="en-US" dirty="0"/>
          </a:p>
        </p:txBody>
      </p:sp>
      <p:sp>
        <p:nvSpPr>
          <p:cNvPr id="3" name="Text Placeholder 2"/>
          <p:cNvSpPr>
            <a:spLocks noGrp="1"/>
          </p:cNvSpPr>
          <p:nvPr>
            <p:ph type="body" sz="quarter" idx="11"/>
          </p:nvPr>
        </p:nvSpPr>
        <p:spPr>
          <a:xfrm>
            <a:off x="274639" y="1212849"/>
            <a:ext cx="11889564" cy="2092881"/>
          </a:xfrm>
        </p:spPr>
        <p:txBody>
          <a:bodyPr/>
          <a:lstStyle/>
          <a:p>
            <a:r>
              <a:rPr lang="en-US" dirty="0" smtClean="0"/>
              <a:t>Display the result of a PowerShell script in a grid</a:t>
            </a:r>
          </a:p>
          <a:p>
            <a:r>
              <a:rPr lang="en-US" sz="2000" dirty="0">
                <a:solidFill>
                  <a:schemeClr val="tx1"/>
                </a:solidFill>
                <a:latin typeface="+mn-lt"/>
              </a:rPr>
              <a:t>Enter your PowerShell </a:t>
            </a:r>
            <a:r>
              <a:rPr lang="en-US" sz="2000" dirty="0" smtClean="0">
                <a:solidFill>
                  <a:schemeClr val="tx1"/>
                </a:solidFill>
                <a:latin typeface="+mn-lt"/>
              </a:rPr>
              <a:t>script</a:t>
            </a:r>
          </a:p>
          <a:p>
            <a:r>
              <a:rPr lang="en-US" sz="2000" dirty="0" smtClean="0">
                <a:solidFill>
                  <a:schemeClr val="tx1"/>
                </a:solidFill>
                <a:latin typeface="+mn-lt"/>
              </a:rPr>
              <a:t>Data returned in grid format</a:t>
            </a:r>
            <a:endParaRPr lang="en-US" sz="2000" dirty="0">
              <a:solidFill>
                <a:schemeClr val="tx1"/>
              </a:solidFill>
              <a:latin typeface="+mn-lt"/>
            </a:endParaRPr>
          </a:p>
          <a:p>
            <a:endParaRPr lang="en-US" dirty="0"/>
          </a:p>
        </p:txBody>
      </p:sp>
      <p:pic>
        <p:nvPicPr>
          <p:cNvPr id="6" name="Picture 5"/>
          <p:cNvPicPr>
            <a:picLocks noChangeAspect="1"/>
          </p:cNvPicPr>
          <p:nvPr/>
        </p:nvPicPr>
        <p:blipFill>
          <a:blip r:embed="rId2"/>
          <a:stretch>
            <a:fillRect/>
          </a:stretch>
        </p:blipFill>
        <p:spPr>
          <a:xfrm>
            <a:off x="4846652" y="2857189"/>
            <a:ext cx="6781800" cy="2705100"/>
          </a:xfrm>
          <a:prstGeom prst="rect">
            <a:avLst/>
          </a:prstGeom>
        </p:spPr>
      </p:pic>
    </p:spTree>
    <p:extLst>
      <p:ext uri="{BB962C8B-B14F-4D97-AF65-F5344CB8AC3E}">
        <p14:creationId xmlns:p14="http://schemas.microsoft.com/office/powerpoint/2010/main" val="34046506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Web </a:t>
            </a:r>
            <a:r>
              <a:rPr lang="en-US" dirty="0">
                <a:solidFill>
                  <a:schemeClr val="tx1"/>
                </a:solidFill>
              </a:rPr>
              <a:t>Browser Widget</a:t>
            </a:r>
            <a:br>
              <a:rPr lang="en-US" dirty="0">
                <a:solidFill>
                  <a:schemeClr val="tx1"/>
                </a:solidFill>
              </a:rPr>
            </a:br>
            <a:endParaRPr lang="en-US" dirty="0"/>
          </a:p>
        </p:txBody>
      </p:sp>
      <p:sp>
        <p:nvSpPr>
          <p:cNvPr id="4" name="Text Placeholder 2"/>
          <p:cNvSpPr txBox="1">
            <a:spLocks/>
          </p:cNvSpPr>
          <p:nvPr/>
        </p:nvSpPr>
        <p:spPr>
          <a:xfrm>
            <a:off x="274639" y="1212849"/>
            <a:ext cx="11612816" cy="175432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gradFill>
                  <a:gsLst>
                    <a:gs pos="2920">
                      <a:srgbClr val="00BCF2"/>
                    </a:gs>
                    <a:gs pos="39000">
                      <a:srgbClr val="00BCF2"/>
                    </a:gs>
                  </a:gsLst>
                  <a:lin ang="5400000" scaled="0"/>
                </a:gradFill>
              </a:rPr>
              <a:t>Display a web page as a widget</a:t>
            </a:r>
          </a:p>
          <a:p>
            <a:pPr>
              <a:buClr>
                <a:srgbClr val="FFFFFF"/>
              </a:buClr>
            </a:pPr>
            <a:r>
              <a:rPr lang="en-US" sz="2000" dirty="0" smtClean="0">
                <a:solidFill>
                  <a:srgbClr val="FFFFFF"/>
                </a:solidFill>
                <a:latin typeface="Segoe UI"/>
              </a:rPr>
              <a:t>Enter the destination URL</a:t>
            </a:r>
          </a:p>
          <a:p>
            <a:pPr>
              <a:buClr>
                <a:srgbClr val="FFFFFF"/>
              </a:buClr>
            </a:pPr>
            <a:r>
              <a:rPr lang="en-US" sz="2000" dirty="0" smtClean="0">
                <a:solidFill>
                  <a:srgbClr val="FFFFFF"/>
                </a:solidFill>
                <a:latin typeface="Segoe UI"/>
              </a:rPr>
              <a:t>Select Management Group ID, Object ID and/or Alert ID as contextual query string parameters</a:t>
            </a:r>
          </a:p>
          <a:p>
            <a:pPr>
              <a:buClr>
                <a:srgbClr val="FFFFFF"/>
              </a:buClr>
            </a:pPr>
            <a:r>
              <a:rPr lang="en-US" sz="2000" dirty="0" smtClean="0">
                <a:solidFill>
                  <a:srgbClr val="FFFFFF"/>
                </a:solidFill>
                <a:latin typeface="Segoe UI"/>
              </a:rPr>
              <a:t>Select an object in a different widget to change the query string</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969" y="2987466"/>
            <a:ext cx="6088397" cy="377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1930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PowerShell Web Browser Widget</a:t>
            </a:r>
            <a:endParaRPr lang="en-US" dirty="0"/>
          </a:p>
        </p:txBody>
      </p:sp>
      <p:sp>
        <p:nvSpPr>
          <p:cNvPr id="3" name="Text Placeholder 2"/>
          <p:cNvSpPr>
            <a:spLocks noGrp="1"/>
          </p:cNvSpPr>
          <p:nvPr>
            <p:ph type="body" sz="quarter" idx="11"/>
          </p:nvPr>
        </p:nvSpPr>
        <p:spPr>
          <a:xfrm>
            <a:off x="274639" y="1212849"/>
            <a:ext cx="11889564" cy="3785652"/>
          </a:xfrm>
        </p:spPr>
        <p:txBody>
          <a:bodyPr/>
          <a:lstStyle/>
          <a:p>
            <a:r>
              <a:rPr lang="en-US" dirty="0" smtClean="0"/>
              <a:t>Extend beyond existing widget types</a:t>
            </a:r>
          </a:p>
          <a:p>
            <a:r>
              <a:rPr lang="en-US" sz="2000" dirty="0" smtClean="0">
                <a:solidFill>
                  <a:schemeClr val="tx1"/>
                </a:solidFill>
                <a:latin typeface="+mn-lt"/>
              </a:rPr>
              <a:t>Display custom built or 3</a:t>
            </a:r>
            <a:r>
              <a:rPr lang="en-US" sz="2000" baseline="30000" dirty="0" smtClean="0">
                <a:solidFill>
                  <a:schemeClr val="tx1"/>
                </a:solidFill>
                <a:latin typeface="+mn-lt"/>
              </a:rPr>
              <a:t>rd</a:t>
            </a:r>
            <a:r>
              <a:rPr lang="en-US" sz="2000" dirty="0" smtClean="0">
                <a:solidFill>
                  <a:schemeClr val="tx1"/>
                </a:solidFill>
                <a:latin typeface="+mn-lt"/>
              </a:rPr>
              <a:t> party web applications within your dashboard</a:t>
            </a:r>
          </a:p>
          <a:p>
            <a:endParaRPr lang="en-US" sz="2000" dirty="0" smtClean="0">
              <a:solidFill>
                <a:schemeClr val="tx1"/>
              </a:solidFill>
              <a:latin typeface="+mn-lt"/>
            </a:endParaRPr>
          </a:p>
          <a:p>
            <a:r>
              <a:rPr lang="en-US" sz="2000" dirty="0" smtClean="0">
                <a:solidFill>
                  <a:schemeClr val="tx1"/>
                </a:solidFill>
                <a:latin typeface="+mn-lt"/>
              </a:rPr>
              <a:t>Use PowerShell to form a web request containing Operations Manager data</a:t>
            </a:r>
          </a:p>
          <a:p>
            <a:r>
              <a:rPr lang="en-US" sz="2000" dirty="0" smtClean="0">
                <a:solidFill>
                  <a:schemeClr val="tx1"/>
                </a:solidFill>
                <a:latin typeface="+mn-lt"/>
              </a:rPr>
              <a:t>The web page can interact with the console through JavaScript or navigation</a:t>
            </a:r>
          </a:p>
          <a:p>
            <a:pPr marL="342900" indent="-342900">
              <a:buFont typeface="Arial" panose="020B0604020202020204" pitchFamily="34" charset="0"/>
              <a:buChar char="•"/>
            </a:pPr>
            <a:r>
              <a:rPr lang="en-US" sz="2000" dirty="0" smtClean="0">
                <a:solidFill>
                  <a:schemeClr val="tx1"/>
                </a:solidFill>
                <a:latin typeface="+mn-lt"/>
              </a:rPr>
              <a:t>Select an object or alert</a:t>
            </a:r>
          </a:p>
          <a:p>
            <a:pPr marL="342900" indent="-342900">
              <a:buFont typeface="Arial" panose="020B0604020202020204" pitchFamily="34" charset="0"/>
              <a:buChar char="•"/>
            </a:pPr>
            <a:r>
              <a:rPr lang="en-US" sz="2000" dirty="0" smtClean="0">
                <a:solidFill>
                  <a:schemeClr val="tx1"/>
                </a:solidFill>
                <a:latin typeface="+mn-lt"/>
              </a:rPr>
              <a:t>Open the context menu</a:t>
            </a:r>
          </a:p>
          <a:p>
            <a:pPr marL="342900" indent="-342900">
              <a:buFont typeface="Arial" panose="020B0604020202020204" pitchFamily="34" charset="0"/>
              <a:buChar char="•"/>
            </a:pPr>
            <a:r>
              <a:rPr lang="en-US" sz="2000" dirty="0" smtClean="0">
                <a:solidFill>
                  <a:schemeClr val="tx1"/>
                </a:solidFill>
                <a:latin typeface="+mn-lt"/>
              </a:rPr>
              <a:t>Open a dashboard</a:t>
            </a:r>
          </a:p>
          <a:p>
            <a:pPr marL="342900" indent="-342900">
              <a:buFont typeface="Arial" panose="020B0604020202020204" pitchFamily="34" charset="0"/>
              <a:buChar char="•"/>
            </a:pPr>
            <a:r>
              <a:rPr lang="en-US" sz="2000" dirty="0" smtClean="0">
                <a:solidFill>
                  <a:schemeClr val="tx1"/>
                </a:solidFill>
                <a:latin typeface="+mn-lt"/>
              </a:rPr>
              <a:t>Execute console command </a:t>
            </a:r>
          </a:p>
          <a:p>
            <a:r>
              <a:rPr lang="en-US" sz="2000" dirty="0">
                <a:solidFill>
                  <a:schemeClr val="tx1"/>
                </a:solidFill>
                <a:latin typeface="+mn-lt"/>
              </a:rPr>
              <a:t>	</a:t>
            </a:r>
            <a:r>
              <a:rPr lang="en-US" sz="2000" dirty="0" smtClean="0">
                <a:solidFill>
                  <a:schemeClr val="tx1"/>
                </a:solidFill>
                <a:latin typeface="+mn-lt"/>
              </a:rPr>
              <a:t>line arguments</a:t>
            </a:r>
            <a:endParaRPr lang="en-US" sz="2000" dirty="0">
              <a:solidFill>
                <a:schemeClr val="tx1"/>
              </a:solidFill>
              <a:latin typeface="+mn-lt"/>
            </a:endParaRPr>
          </a:p>
        </p:txBody>
      </p:sp>
      <p:pic>
        <p:nvPicPr>
          <p:cNvPr id="5" name="Picture 4"/>
          <p:cNvPicPr>
            <a:picLocks noChangeAspect="1"/>
          </p:cNvPicPr>
          <p:nvPr/>
        </p:nvPicPr>
        <p:blipFill>
          <a:blip r:embed="rId2"/>
          <a:stretch>
            <a:fillRect/>
          </a:stretch>
        </p:blipFill>
        <p:spPr>
          <a:xfrm>
            <a:off x="4846652" y="3650713"/>
            <a:ext cx="6762750" cy="2695575"/>
          </a:xfrm>
          <a:prstGeom prst="rect">
            <a:avLst/>
          </a:prstGeom>
        </p:spPr>
      </p:pic>
    </p:spTree>
    <p:extLst>
      <p:ext uri="{BB962C8B-B14F-4D97-AF65-F5344CB8AC3E}">
        <p14:creationId xmlns:p14="http://schemas.microsoft.com/office/powerpoint/2010/main" val="12254473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State Dashboard</a:t>
            </a:r>
          </a:p>
        </p:txBody>
      </p:sp>
      <p:sp>
        <p:nvSpPr>
          <p:cNvPr id="3" name="Text Placeholder 2"/>
          <p:cNvSpPr>
            <a:spLocks noGrp="1"/>
          </p:cNvSpPr>
          <p:nvPr>
            <p:ph type="body" sz="quarter" idx="11"/>
          </p:nvPr>
        </p:nvSpPr>
        <p:spPr>
          <a:xfrm>
            <a:off x="274639" y="1212849"/>
            <a:ext cx="11889564" cy="738664"/>
          </a:xfrm>
        </p:spPr>
        <p:txBody>
          <a:bodyPr/>
          <a:lstStyle/>
          <a:p>
            <a:r>
              <a:rPr lang="en-US" dirty="0" smtClean="0"/>
              <a:t>A 360° view of an object</a:t>
            </a:r>
            <a:endParaRPr lang="en-US" dirty="0"/>
          </a:p>
        </p:txBody>
      </p:sp>
      <p:pic>
        <p:nvPicPr>
          <p:cNvPr id="5" name="Picture 4"/>
          <p:cNvPicPr>
            <a:picLocks noChangeAspect="1"/>
          </p:cNvPicPr>
          <p:nvPr/>
        </p:nvPicPr>
        <p:blipFill>
          <a:blip r:embed="rId2"/>
          <a:stretch>
            <a:fillRect/>
          </a:stretch>
        </p:blipFill>
        <p:spPr>
          <a:xfrm>
            <a:off x="4755213" y="1851360"/>
            <a:ext cx="7548839" cy="5101546"/>
          </a:xfrm>
          <a:prstGeom prst="rect">
            <a:avLst/>
          </a:prstGeom>
        </p:spPr>
      </p:pic>
      <p:pic>
        <p:nvPicPr>
          <p:cNvPr id="6" name="Picture 5"/>
          <p:cNvPicPr>
            <a:picLocks noChangeAspect="1"/>
          </p:cNvPicPr>
          <p:nvPr/>
        </p:nvPicPr>
        <p:blipFill>
          <a:blip r:embed="rId3"/>
          <a:stretch>
            <a:fillRect/>
          </a:stretch>
        </p:blipFill>
        <p:spPr>
          <a:xfrm>
            <a:off x="91824" y="1983656"/>
            <a:ext cx="3165549" cy="2668908"/>
          </a:xfrm>
          <a:prstGeom prst="rect">
            <a:avLst/>
          </a:prstGeom>
        </p:spPr>
      </p:pic>
      <p:grpSp>
        <p:nvGrpSpPr>
          <p:cNvPr id="9" name="Group 8"/>
          <p:cNvGrpSpPr/>
          <p:nvPr/>
        </p:nvGrpSpPr>
        <p:grpSpPr>
          <a:xfrm>
            <a:off x="2560677" y="3222945"/>
            <a:ext cx="1800225" cy="3524250"/>
            <a:chOff x="2560677" y="3222945"/>
            <a:chExt cx="1800225" cy="3524250"/>
          </a:xfrm>
        </p:grpSpPr>
        <p:pic>
          <p:nvPicPr>
            <p:cNvPr id="7" name="Picture 6"/>
            <p:cNvPicPr>
              <a:picLocks noChangeAspect="1"/>
            </p:cNvPicPr>
            <p:nvPr/>
          </p:nvPicPr>
          <p:blipFill>
            <a:blip r:embed="rId4"/>
            <a:stretch>
              <a:fillRect/>
            </a:stretch>
          </p:blipFill>
          <p:spPr>
            <a:xfrm>
              <a:off x="2560677" y="3222945"/>
              <a:ext cx="1800225" cy="3524250"/>
            </a:xfrm>
            <a:prstGeom prst="rect">
              <a:avLst/>
            </a:prstGeom>
          </p:spPr>
        </p:pic>
        <p:sp>
          <p:nvSpPr>
            <p:cNvPr id="8" name="Rectangle 7"/>
            <p:cNvSpPr/>
            <p:nvPr/>
          </p:nvSpPr>
          <p:spPr bwMode="auto">
            <a:xfrm>
              <a:off x="2560677" y="6423310"/>
              <a:ext cx="1737341" cy="323885"/>
            </a:xfrm>
            <a:prstGeom prst="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3220830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Building Highly Effective Dashboards in Microsoft System Center 2012 R2 Operations Manager</a:t>
            </a:r>
          </a:p>
        </p:txBody>
      </p:sp>
      <p:sp>
        <p:nvSpPr>
          <p:cNvPr id="3" name="Text Placeholder 2"/>
          <p:cNvSpPr>
            <a:spLocks noGrp="1"/>
          </p:cNvSpPr>
          <p:nvPr>
            <p:ph type="body" sz="quarter" idx="14"/>
          </p:nvPr>
        </p:nvSpPr>
        <p:spPr>
          <a:xfrm>
            <a:off x="274638" y="4594529"/>
            <a:ext cx="6400800" cy="1188731"/>
          </a:xfrm>
        </p:spPr>
        <p:txBody>
          <a:bodyPr/>
          <a:lstStyle/>
          <a:p>
            <a:r>
              <a:rPr lang="en-US" dirty="0"/>
              <a:t>Ryan </a:t>
            </a:r>
            <a:r>
              <a:rPr lang="en-US" dirty="0" smtClean="0"/>
              <a:t>Benson</a:t>
            </a:r>
          </a:p>
          <a:p>
            <a:r>
              <a:rPr lang="en-US" dirty="0" smtClean="0"/>
              <a:t>Charlie </a:t>
            </a:r>
            <a:r>
              <a:rPr lang="en-US" dirty="0"/>
              <a:t>Satterfield</a:t>
            </a:r>
          </a:p>
        </p:txBody>
      </p:sp>
      <p:sp>
        <p:nvSpPr>
          <p:cNvPr id="8" name="Text Placeholder 7"/>
          <p:cNvSpPr>
            <a:spLocks noGrp="1"/>
          </p:cNvSpPr>
          <p:nvPr>
            <p:ph type="body" sz="quarter" idx="15"/>
          </p:nvPr>
        </p:nvSpPr>
        <p:spPr/>
        <p:txBody>
          <a:bodyPr/>
          <a:lstStyle/>
          <a:p>
            <a:r>
              <a:rPr lang="en-US" dirty="0" smtClean="0"/>
              <a:t>DCIM-B329</a:t>
            </a:r>
            <a:endParaRPr lang="en-US" dirty="0"/>
          </a:p>
        </p:txBody>
      </p:sp>
    </p:spTree>
    <p:extLst>
      <p:ext uri="{BB962C8B-B14F-4D97-AF65-F5344CB8AC3E}">
        <p14:creationId xmlns:p14="http://schemas.microsoft.com/office/powerpoint/2010/main" val="77094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PowerShell Widgets in Action</a:t>
            </a:r>
            <a:endParaRPr lang="en-US" dirty="0"/>
          </a:p>
        </p:txBody>
      </p:sp>
    </p:spTree>
    <p:extLst>
      <p:ext uri="{BB962C8B-B14F-4D97-AF65-F5344CB8AC3E}">
        <p14:creationId xmlns:p14="http://schemas.microsoft.com/office/powerpoint/2010/main" val="24505886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2810000"/>
          </a:xfrm>
        </p:spPr>
        <p:txBody>
          <a:bodyPr/>
          <a:lstStyle/>
          <a:p>
            <a:pPr lvl="0">
              <a:spcBef>
                <a:spcPts val="24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a:t>
            </a:r>
          </a:p>
          <a:p>
            <a:pPr lvl="1">
              <a:spcBef>
                <a:spcPts val="1200"/>
              </a:spcBef>
            </a:pPr>
            <a:r>
              <a:rPr lang="en-US" sz="1600" dirty="0" smtClean="0"/>
              <a:t>DCIM-B381 </a:t>
            </a:r>
            <a:r>
              <a:rPr lang="en-US" sz="1600" dirty="0"/>
              <a:t>Overview and Enhancements in Microsoft System Center 2012 R2 Operations Manager </a:t>
            </a:r>
            <a:endParaRPr lang="en-US" sz="1600" dirty="0" smtClean="0"/>
          </a:p>
          <a:p>
            <a:pPr lvl="1">
              <a:spcBef>
                <a:spcPts val="1200"/>
              </a:spcBef>
            </a:pPr>
            <a:r>
              <a:rPr lang="en-US" sz="1600" dirty="0"/>
              <a:t>DCIM-B415 Microsoft System Center 2012 R2 Operations Manager: Mastering Historical Monitoring Data </a:t>
            </a:r>
            <a:endParaRPr lang="en-US" sz="1600" dirty="0" smtClean="0"/>
          </a:p>
          <a:p>
            <a:pPr lvl="1">
              <a:spcBef>
                <a:spcPts val="1200"/>
              </a:spcBef>
            </a:pPr>
            <a:r>
              <a:rPr lang="en-US" sz="1600" dirty="0" smtClean="0"/>
              <a:t>DCIM-B419 Monitoring SQL Server with Microsoft System Center 2012 R2 Operations Manager</a:t>
            </a:r>
          </a:p>
          <a:p>
            <a:pPr lvl="1">
              <a:spcBef>
                <a:spcPts val="1200"/>
              </a:spcBef>
            </a:pPr>
            <a:r>
              <a:rPr lang="en-US" sz="1600" dirty="0"/>
              <a:t>DCIM-B228 Effective Capacity Planning of Your Infrastructure Resources with Microsoft System Center 2012 R2 Operations Manager Reporting </a:t>
            </a:r>
            <a:endParaRPr lang="en-US" sz="1600" dirty="0" smtClean="0"/>
          </a:p>
          <a:p>
            <a:pPr lvl="1">
              <a:spcBef>
                <a:spcPts val="1200"/>
              </a:spcBef>
            </a:pPr>
            <a:r>
              <a:rPr lang="en-US" sz="1600" dirty="0"/>
              <a:t>DCIM-B369 Extending Microsoft System Center 2012 R2 Operations Manager </a:t>
            </a:r>
            <a:endParaRPr lang="en-US" sz="16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74639" y="3863018"/>
            <a:ext cx="12070012" cy="1837426"/>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smtClean="0">
                <a:gradFill>
                  <a:gsLst>
                    <a:gs pos="1250">
                      <a:srgbClr val="FFFFFF"/>
                    </a:gs>
                    <a:gs pos="100000">
                      <a:srgbClr val="FFFFFF"/>
                    </a:gs>
                  </a:gsLst>
                  <a:lin ang="5400000" scaled="0"/>
                </a:gradFill>
              </a:rPr>
              <a:t>Labs</a:t>
            </a:r>
          </a:p>
          <a:p>
            <a:pPr lvl="1">
              <a:spcBef>
                <a:spcPts val="1200"/>
              </a:spcBef>
              <a:buClr>
                <a:srgbClr val="FFFFFF"/>
              </a:buClr>
            </a:pPr>
            <a:r>
              <a:rPr lang="en-US" sz="1600" dirty="0">
                <a:gradFill>
                  <a:gsLst>
                    <a:gs pos="1250">
                      <a:srgbClr val="FFFFFF"/>
                    </a:gs>
                    <a:gs pos="100000">
                      <a:srgbClr val="FFFFFF"/>
                    </a:gs>
                  </a:gsLst>
                  <a:lin ang="5400000" scaled="0"/>
                </a:gradFill>
              </a:rPr>
              <a:t>DCIM-IL309 Building Highly Effective Dashboards with Microsoft System Center 2012 R2 Operations Manager </a:t>
            </a:r>
            <a:endParaRPr lang="en-US" sz="1600" dirty="0" smtClean="0">
              <a:gradFill>
                <a:gsLst>
                  <a:gs pos="1250">
                    <a:srgbClr val="FFFFFF"/>
                  </a:gs>
                  <a:gs pos="100000">
                    <a:srgbClr val="FFFFFF"/>
                  </a:gs>
                </a:gsLst>
                <a:lin ang="5400000" scaled="0"/>
              </a:gradFill>
            </a:endParaRPr>
          </a:p>
          <a:p>
            <a:pPr lvl="1">
              <a:spcBef>
                <a:spcPts val="1200"/>
              </a:spcBef>
              <a:buClr>
                <a:srgbClr val="FFFFFF"/>
              </a:buClr>
            </a:pPr>
            <a:r>
              <a:rPr lang="en-US" sz="1600" dirty="0">
                <a:gradFill>
                  <a:gsLst>
                    <a:gs pos="1250">
                      <a:srgbClr val="FFFFFF"/>
                    </a:gs>
                    <a:gs pos="100000">
                      <a:srgbClr val="FFFFFF"/>
                    </a:gs>
                  </a:gsLst>
                  <a:lin ang="5400000" scaled="0"/>
                </a:gradFill>
              </a:rPr>
              <a:t>DCIM-H310 Monitoring Your Datacenter with Microsoft System Center 2012 R2 Operations Manager </a:t>
            </a:r>
            <a:endParaRPr lang="en-US" sz="1600" dirty="0" smtClean="0">
              <a:gradFill>
                <a:gsLst>
                  <a:gs pos="1250">
                    <a:srgbClr val="FFFFFF"/>
                  </a:gs>
                  <a:gs pos="100000">
                    <a:srgbClr val="FFFFFF"/>
                  </a:gs>
                </a:gsLst>
                <a:lin ang="5400000" scaled="0"/>
              </a:gradFill>
            </a:endParaRPr>
          </a:p>
          <a:p>
            <a:pPr lvl="1">
              <a:spcBef>
                <a:spcPts val="1200"/>
              </a:spcBef>
              <a:buClr>
                <a:srgbClr val="FFFFFF"/>
              </a:buClr>
            </a:pPr>
            <a:r>
              <a:rPr lang="pt-BR" sz="1600" dirty="0">
                <a:gradFill>
                  <a:gsLst>
                    <a:gs pos="1250">
                      <a:srgbClr val="FFFFFF"/>
                    </a:gs>
                    <a:gs pos="100000">
                      <a:srgbClr val="FFFFFF"/>
                    </a:gs>
                  </a:gsLst>
                  <a:lin ang="5400000" scaled="0"/>
                </a:gradFill>
              </a:rPr>
              <a:t>DCIM-H307 Microsoft System Center 2012 R2 Lab 2: Infrastructure Monitoring </a:t>
            </a:r>
            <a:endParaRPr lang="en-US" sz="1600" dirty="0">
              <a:gradFill>
                <a:gsLst>
                  <a:gs pos="1250">
                    <a:srgbClr val="FFFFFF"/>
                  </a:gs>
                  <a:gs pos="100000">
                    <a:srgbClr val="FFFFFF"/>
                  </a:gs>
                </a:gsLst>
                <a:lin ang="5400000" scaled="0"/>
              </a:gradFill>
            </a:endParaRPr>
          </a:p>
        </p:txBody>
      </p:sp>
      <p:sp>
        <p:nvSpPr>
          <p:cNvPr id="13" name="Text Placeholder 7"/>
          <p:cNvSpPr txBox="1">
            <a:spLocks/>
          </p:cNvSpPr>
          <p:nvPr/>
        </p:nvSpPr>
        <p:spPr>
          <a:xfrm>
            <a:off x="267028" y="5691798"/>
            <a:ext cx="12070012" cy="1086451"/>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a:gradFill>
                  <a:gsLst>
                    <a:gs pos="1250">
                      <a:srgbClr val="FFFFFF"/>
                    </a:gs>
                    <a:gs pos="100000">
                      <a:srgbClr val="FFFFFF"/>
                    </a:gs>
                  </a:gsLst>
                  <a:lin ang="5400000" scaled="0"/>
                </a:gradFill>
              </a:rPr>
              <a:t>Find Me Later At. . . </a:t>
            </a:r>
            <a:endParaRPr lang="en-US" sz="3800" dirty="0" smtClean="0">
              <a:gradFill>
                <a:gsLst>
                  <a:gs pos="1250">
                    <a:srgbClr val="FFFFFF"/>
                  </a:gs>
                  <a:gs pos="100000">
                    <a:srgbClr val="FFFFFF"/>
                  </a:gs>
                </a:gsLst>
                <a:lin ang="5400000" scaled="0"/>
              </a:gradFill>
            </a:endParaRPr>
          </a:p>
          <a:p>
            <a:pPr lvl="1">
              <a:spcBef>
                <a:spcPts val="1200"/>
              </a:spcBef>
              <a:buClr>
                <a:srgbClr val="FFFFFF"/>
              </a:buClr>
            </a:pPr>
            <a:r>
              <a:rPr lang="en-US" sz="1600" dirty="0" smtClean="0">
                <a:gradFill>
                  <a:gsLst>
                    <a:gs pos="1250">
                      <a:srgbClr val="FFFFFF"/>
                    </a:gs>
                    <a:gs pos="100000">
                      <a:srgbClr val="FFFFFF"/>
                    </a:gs>
                  </a:gsLst>
                  <a:lin ang="5400000" scaled="0"/>
                </a:gradFill>
              </a:rPr>
              <a:t>Data and Infrastructure Management Booth</a:t>
            </a:r>
            <a:endParaRPr lang="en-US" sz="16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3357871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1000"/>
                                  </p:stCondLst>
                                  <p:childTnLst>
                                    <p:animMotion origin="layout" path="M -0.02413 1.78393E-6 L 2.26704E-6 1.78393E-6 " pathEditMode="relative" rAng="0" ptsTypes="AA">
                                      <p:cBhvr>
                                        <p:cTn id="1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3" grpId="0"/>
      <p:bldP spid="1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73929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8" y="1147580"/>
            <a:ext cx="3754211" cy="25039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a:xfrm>
            <a:off x="198437" y="84323"/>
            <a:ext cx="11889564" cy="917575"/>
          </a:xfrm>
        </p:spPr>
        <p:txBody>
          <a:bodyPr/>
          <a:lstStyle/>
          <a:p>
            <a:r>
              <a:rPr lang="en-US" dirty="0" err="1" smtClean="0"/>
              <a:t>OpsMgr</a:t>
            </a:r>
            <a:r>
              <a:rPr lang="en-US" dirty="0" smtClean="0"/>
              <a:t> Customer Feedback Session</a:t>
            </a:r>
            <a:endParaRPr lang="en-US" dirty="0"/>
          </a:p>
        </p:txBody>
      </p:sp>
      <p:sp>
        <p:nvSpPr>
          <p:cNvPr id="3" name="TextBox 2"/>
          <p:cNvSpPr txBox="1"/>
          <p:nvPr/>
        </p:nvSpPr>
        <p:spPr>
          <a:xfrm>
            <a:off x="3627436" y="1404312"/>
            <a:ext cx="8962621" cy="1612749"/>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rgbClr val="FFFFFF"/>
                    </a:gs>
                    <a:gs pos="30000">
                      <a:srgbClr val="FFFFFF"/>
                    </a:gs>
                  </a:gsLst>
                  <a:lin ang="5400000" scaled="0"/>
                </a:gradFill>
                <a:latin typeface="Segoe UI Light"/>
              </a:rPr>
              <a:t>WHEN: </a:t>
            </a:r>
            <a:r>
              <a:rPr lang="en-US" sz="2800" dirty="0" smtClean="0">
                <a:solidFill>
                  <a:srgbClr val="7FBA00">
                    <a:lumMod val="60000"/>
                    <a:lumOff val="40000"/>
                  </a:srgbClr>
                </a:solidFill>
                <a:latin typeface="Segoe UI Light"/>
              </a:rPr>
              <a:t>MAY 14</a:t>
            </a:r>
            <a:r>
              <a:rPr lang="en-US" sz="2800" baseline="30000" dirty="0" smtClean="0">
                <a:solidFill>
                  <a:srgbClr val="7FBA00">
                    <a:lumMod val="60000"/>
                    <a:lumOff val="40000"/>
                  </a:srgbClr>
                </a:solidFill>
                <a:latin typeface="Segoe UI Light"/>
              </a:rPr>
              <a:t>TH</a:t>
            </a:r>
            <a:r>
              <a:rPr lang="en-US" sz="2800" dirty="0" smtClean="0">
                <a:solidFill>
                  <a:srgbClr val="7FBA00">
                    <a:lumMod val="60000"/>
                    <a:lumOff val="40000"/>
                  </a:srgbClr>
                </a:solidFill>
                <a:latin typeface="Segoe UI Light"/>
              </a:rPr>
              <a:t> WEDNESDAY @ 5:00PM</a:t>
            </a:r>
          </a:p>
          <a:p>
            <a:pPr>
              <a:lnSpc>
                <a:spcPct val="90000"/>
              </a:lnSpc>
              <a:spcAft>
                <a:spcPts val="600"/>
              </a:spcAft>
            </a:pPr>
            <a:r>
              <a:rPr lang="en-US" sz="2800" dirty="0">
                <a:gradFill>
                  <a:gsLst>
                    <a:gs pos="2917">
                      <a:srgbClr val="FFFFFF"/>
                    </a:gs>
                    <a:gs pos="30000">
                      <a:srgbClr val="FFFFFF"/>
                    </a:gs>
                  </a:gsLst>
                  <a:lin ang="5400000" scaled="0"/>
                </a:gradFill>
                <a:latin typeface="Segoe UI Light"/>
              </a:rPr>
              <a:t>WHERE: </a:t>
            </a:r>
            <a:r>
              <a:rPr lang="en-US" sz="2800" dirty="0" smtClean="0">
                <a:solidFill>
                  <a:srgbClr val="7FBA00">
                    <a:lumMod val="60000"/>
                    <a:lumOff val="40000"/>
                  </a:srgbClr>
                </a:solidFill>
                <a:latin typeface="Segoe UI Light"/>
              </a:rPr>
              <a:t>ROOM </a:t>
            </a:r>
            <a:r>
              <a:rPr lang="en-US" sz="2800" dirty="0">
                <a:solidFill>
                  <a:srgbClr val="7FBA00">
                    <a:lumMod val="60000"/>
                    <a:lumOff val="40000"/>
                  </a:srgbClr>
                </a:solidFill>
                <a:latin typeface="Segoe UI Light"/>
              </a:rPr>
              <a:t>335.B </a:t>
            </a:r>
            <a:r>
              <a:rPr lang="en-US" sz="2800" dirty="0" smtClean="0">
                <a:solidFill>
                  <a:srgbClr val="7FBA00">
                    <a:lumMod val="60000"/>
                    <a:lumOff val="40000"/>
                  </a:srgbClr>
                </a:solidFill>
                <a:latin typeface="Segoe UI Light"/>
              </a:rPr>
              <a:t>HILTON AMERICAS</a:t>
            </a:r>
          </a:p>
          <a:p>
            <a:pPr>
              <a:lnSpc>
                <a:spcPct val="90000"/>
              </a:lnSpc>
              <a:spcAft>
                <a:spcPts val="600"/>
              </a:spcAft>
            </a:pPr>
            <a:r>
              <a:rPr lang="en-US" sz="2800" dirty="0" smtClean="0">
                <a:gradFill>
                  <a:gsLst>
                    <a:gs pos="2917">
                      <a:srgbClr val="FFFFFF"/>
                    </a:gs>
                    <a:gs pos="30000">
                      <a:srgbClr val="FFFFFF"/>
                    </a:gs>
                  </a:gsLst>
                  <a:lin ang="5400000" scaled="0"/>
                </a:gradFill>
                <a:latin typeface="Segoe UI Light"/>
              </a:rPr>
              <a:t>WHAT:  </a:t>
            </a:r>
            <a:r>
              <a:rPr lang="en-US" sz="2800" dirty="0" smtClean="0">
                <a:solidFill>
                  <a:srgbClr val="7FBA00">
                    <a:lumMod val="60000"/>
                    <a:lumOff val="40000"/>
                  </a:srgbClr>
                </a:solidFill>
                <a:latin typeface="Segoe UI Light"/>
              </a:rPr>
              <a:t>OPSMGR CUSTOMER-PRODUCT TEAM MEETUP</a:t>
            </a:r>
            <a:endParaRPr lang="en-US" sz="3600" dirty="0" smtClean="0">
              <a:gradFill>
                <a:gsLst>
                  <a:gs pos="2917">
                    <a:srgbClr val="FFFFFF"/>
                  </a:gs>
                  <a:gs pos="30000">
                    <a:srgbClr val="FFFFFF"/>
                  </a:gs>
                </a:gsLst>
                <a:lin ang="5400000" scaled="0"/>
              </a:gradFill>
              <a:latin typeface="Segoe UI Light"/>
            </a:endParaRPr>
          </a:p>
        </p:txBody>
      </p:sp>
      <p:pic>
        <p:nvPicPr>
          <p:cNvPr id="9" name="Picture 8"/>
          <p:cNvPicPr>
            <a:picLocks noChangeAspect="1"/>
          </p:cNvPicPr>
          <p:nvPr/>
        </p:nvPicPr>
        <p:blipFill>
          <a:blip r:embed="rId4"/>
          <a:stretch>
            <a:fillRect/>
          </a:stretch>
        </p:blipFill>
        <p:spPr>
          <a:xfrm>
            <a:off x="58469" y="4149212"/>
            <a:ext cx="4003518" cy="2472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TextBox 9"/>
          <p:cNvSpPr txBox="1"/>
          <p:nvPr/>
        </p:nvSpPr>
        <p:spPr>
          <a:xfrm>
            <a:off x="3627436" y="3878262"/>
            <a:ext cx="9115021" cy="3240887"/>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rgbClr val="FFFFFF"/>
                    </a:gs>
                    <a:gs pos="30000">
                      <a:srgbClr val="FFFFFF"/>
                    </a:gs>
                  </a:gsLst>
                  <a:lin ang="5400000" scaled="0"/>
                </a:gradFill>
                <a:latin typeface="Segoe UI Light"/>
              </a:rPr>
              <a:t>WHEN: </a:t>
            </a:r>
            <a:r>
              <a:rPr lang="en-US" sz="2800" dirty="0" smtClean="0">
                <a:solidFill>
                  <a:srgbClr val="7FBA00">
                    <a:lumMod val="60000"/>
                    <a:lumOff val="40000"/>
                  </a:srgbClr>
                </a:solidFill>
                <a:latin typeface="Segoe UI Light"/>
              </a:rPr>
              <a:t>MAY 15</a:t>
            </a:r>
            <a:r>
              <a:rPr lang="en-US" sz="2800" baseline="30000" dirty="0" smtClean="0">
                <a:solidFill>
                  <a:srgbClr val="7FBA00">
                    <a:lumMod val="60000"/>
                    <a:lumOff val="40000"/>
                  </a:srgbClr>
                </a:solidFill>
                <a:latin typeface="Segoe UI Light"/>
              </a:rPr>
              <a:t>TH</a:t>
            </a:r>
            <a:r>
              <a:rPr lang="en-US" sz="2800" dirty="0" smtClean="0">
                <a:solidFill>
                  <a:srgbClr val="7FBA00">
                    <a:lumMod val="60000"/>
                    <a:lumOff val="40000"/>
                  </a:srgbClr>
                </a:solidFill>
                <a:latin typeface="Segoe UI Light"/>
              </a:rPr>
              <a:t> THURSDAY @ 1:00PM</a:t>
            </a:r>
          </a:p>
          <a:p>
            <a:pPr>
              <a:lnSpc>
                <a:spcPct val="90000"/>
              </a:lnSpc>
              <a:spcAft>
                <a:spcPts val="600"/>
              </a:spcAft>
            </a:pPr>
            <a:r>
              <a:rPr lang="en-US" sz="2800" dirty="0">
                <a:gradFill>
                  <a:gsLst>
                    <a:gs pos="2917">
                      <a:srgbClr val="FFFFFF"/>
                    </a:gs>
                    <a:gs pos="30000">
                      <a:srgbClr val="FFFFFF"/>
                    </a:gs>
                  </a:gsLst>
                  <a:lin ang="5400000" scaled="0"/>
                </a:gradFill>
                <a:latin typeface="Segoe UI Light"/>
              </a:rPr>
              <a:t>WHERE: </a:t>
            </a:r>
            <a:r>
              <a:rPr lang="en-US" sz="2800" dirty="0" smtClean="0">
                <a:solidFill>
                  <a:srgbClr val="7FBA00">
                    <a:lumMod val="60000"/>
                    <a:lumOff val="40000"/>
                  </a:srgbClr>
                </a:solidFill>
                <a:latin typeface="Segoe UI Light"/>
              </a:rPr>
              <a:t>GRAND BALLROOM A</a:t>
            </a:r>
          </a:p>
          <a:p>
            <a:pPr>
              <a:lnSpc>
                <a:spcPct val="90000"/>
              </a:lnSpc>
              <a:spcAft>
                <a:spcPts val="600"/>
              </a:spcAft>
            </a:pPr>
            <a:r>
              <a:rPr lang="en-US" sz="2800" dirty="0" smtClean="0">
                <a:gradFill>
                  <a:gsLst>
                    <a:gs pos="2917">
                      <a:srgbClr val="FFFFFF"/>
                    </a:gs>
                    <a:gs pos="30000">
                      <a:srgbClr val="FFFFFF"/>
                    </a:gs>
                  </a:gsLst>
                  <a:lin ang="5400000" scaled="0"/>
                </a:gradFill>
                <a:latin typeface="Segoe UI Light"/>
              </a:rPr>
              <a:t>SESSION:  </a:t>
            </a:r>
            <a:r>
              <a:rPr lang="en-US" sz="2800" dirty="0" smtClean="0">
                <a:solidFill>
                  <a:srgbClr val="7FBA00">
                    <a:lumMod val="60000"/>
                    <a:lumOff val="40000"/>
                  </a:srgbClr>
                </a:solidFill>
                <a:latin typeface="Segoe UI Light"/>
              </a:rPr>
              <a:t>DCIM-B369 </a:t>
            </a:r>
            <a:r>
              <a:rPr lang="en-US" sz="2800" cap="all" dirty="0" smtClean="0">
                <a:solidFill>
                  <a:srgbClr val="7FBA00">
                    <a:lumMod val="60000"/>
                    <a:lumOff val="40000"/>
                  </a:srgbClr>
                </a:solidFill>
                <a:latin typeface="Segoe UI Light"/>
              </a:rPr>
              <a:t>Extending Opsmgr 2012 R2</a:t>
            </a:r>
            <a:endParaRPr lang="en-US" sz="2800" cap="all" dirty="0">
              <a:solidFill>
                <a:srgbClr val="7FBA00">
                  <a:lumMod val="60000"/>
                  <a:lumOff val="40000"/>
                </a:srgbClr>
              </a:solidFill>
              <a:latin typeface="Segoe UI Light"/>
            </a:endParaRPr>
          </a:p>
          <a:p>
            <a:pPr>
              <a:lnSpc>
                <a:spcPct val="90000"/>
              </a:lnSpc>
              <a:spcAft>
                <a:spcPts val="600"/>
              </a:spcAft>
            </a:pPr>
            <a:r>
              <a:rPr lang="en-US" sz="2800" dirty="0" smtClean="0">
                <a:gradFill>
                  <a:gsLst>
                    <a:gs pos="2917">
                      <a:srgbClr val="FFFFFF"/>
                    </a:gs>
                    <a:gs pos="30000">
                      <a:srgbClr val="FFFFFF"/>
                    </a:gs>
                  </a:gsLst>
                  <a:lin ang="5400000" scaled="0"/>
                </a:gradFill>
                <a:latin typeface="Segoe UI Light"/>
              </a:rPr>
              <a:t>WHAT: </a:t>
            </a:r>
            <a:r>
              <a:rPr lang="en-US" sz="2800" cap="all" dirty="0" smtClean="0">
                <a:solidFill>
                  <a:srgbClr val="00BCF2"/>
                </a:solidFill>
                <a:latin typeface="Segoe UI Light"/>
              </a:rPr>
              <a:t>come see </a:t>
            </a:r>
            <a:r>
              <a:rPr lang="en-US" sz="2800" cap="all" dirty="0">
                <a:solidFill>
                  <a:srgbClr val="00BCF2"/>
                </a:solidFill>
                <a:latin typeface="Segoe UI Light"/>
              </a:rPr>
              <a:t>how the 'new' Advisor (Limited Preview) will change the way you investigate Operational Issues with new powerful </a:t>
            </a:r>
            <a:r>
              <a:rPr lang="en-US" sz="2800" cap="all" dirty="0" smtClean="0">
                <a:solidFill>
                  <a:srgbClr val="00BCF2"/>
                </a:solidFill>
                <a:latin typeface="Segoe UI Light"/>
              </a:rPr>
              <a:t>search capabilities </a:t>
            </a:r>
            <a:r>
              <a:rPr lang="en-US" sz="2800" cap="all" dirty="0">
                <a:solidFill>
                  <a:srgbClr val="00BCF2"/>
                </a:solidFill>
                <a:latin typeface="Segoe UI Light"/>
              </a:rPr>
              <a:t>and intelligence</a:t>
            </a:r>
            <a:r>
              <a:rPr lang="en-US" sz="2800" cap="all" dirty="0" smtClean="0">
                <a:solidFill>
                  <a:srgbClr val="00BCF2"/>
                </a:solidFill>
                <a:latin typeface="Segoe UI Light"/>
              </a:rPr>
              <a:t>. </a:t>
            </a:r>
          </a:p>
        </p:txBody>
      </p:sp>
    </p:spTree>
    <p:extLst>
      <p:ext uri="{BB962C8B-B14F-4D97-AF65-F5344CB8AC3E}">
        <p14:creationId xmlns:p14="http://schemas.microsoft.com/office/powerpoint/2010/main" val="1334072683"/>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dirty="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23097086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54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2376862860"/>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21936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1"/>
          </p:nvPr>
        </p:nvSpPr>
        <p:spPr>
          <a:xfrm>
            <a:off x="274639" y="1212849"/>
            <a:ext cx="11889564" cy="4124206"/>
          </a:xfrm>
        </p:spPr>
        <p:txBody>
          <a:bodyPr/>
          <a:lstStyle/>
          <a:p>
            <a:r>
              <a:rPr lang="en-US" dirty="0" err="1" smtClean="0"/>
              <a:t>OpsMgr</a:t>
            </a:r>
            <a:r>
              <a:rPr lang="en-US" dirty="0" smtClean="0"/>
              <a:t> Dashboards in Review</a:t>
            </a:r>
          </a:p>
          <a:p>
            <a:r>
              <a:rPr lang="en-US" dirty="0" smtClean="0"/>
              <a:t>New Dashboard Widgets!</a:t>
            </a:r>
          </a:p>
          <a:p>
            <a:r>
              <a:rPr lang="en-US" dirty="0" smtClean="0"/>
              <a:t>New Object State Dashboard!</a:t>
            </a:r>
          </a:p>
          <a:p>
            <a:r>
              <a:rPr lang="en-US" dirty="0" smtClean="0"/>
              <a:t>Demos &amp; Examples</a:t>
            </a:r>
          </a:p>
          <a:p>
            <a:r>
              <a:rPr lang="en-US" dirty="0" smtClean="0"/>
              <a:t>New Widgets in Action</a:t>
            </a:r>
          </a:p>
          <a:p>
            <a:r>
              <a:rPr lang="en-US" dirty="0" smtClean="0"/>
              <a:t>Q&amp;A</a:t>
            </a:r>
          </a:p>
        </p:txBody>
      </p:sp>
    </p:spTree>
    <p:extLst>
      <p:ext uri="{BB962C8B-B14F-4D97-AF65-F5344CB8AC3E}">
        <p14:creationId xmlns:p14="http://schemas.microsoft.com/office/powerpoint/2010/main" val="33592621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OpsMgr</a:t>
            </a:r>
            <a:r>
              <a:rPr lang="en-US" dirty="0" smtClean="0"/>
              <a:t> Dashboards</a:t>
            </a:r>
            <a:endParaRPr lang="en-US" dirty="0"/>
          </a:p>
        </p:txBody>
      </p:sp>
      <p:sp>
        <p:nvSpPr>
          <p:cNvPr id="3" name="Text Placeholder 2"/>
          <p:cNvSpPr>
            <a:spLocks noGrp="1"/>
          </p:cNvSpPr>
          <p:nvPr>
            <p:ph type="body" sz="quarter" idx="11"/>
          </p:nvPr>
        </p:nvSpPr>
        <p:spPr>
          <a:xfrm>
            <a:off x="274639" y="1212849"/>
            <a:ext cx="6949427" cy="3385542"/>
          </a:xfrm>
        </p:spPr>
        <p:txBody>
          <a:bodyPr/>
          <a:lstStyle/>
          <a:p>
            <a:r>
              <a:rPr lang="en-US" dirty="0" smtClean="0"/>
              <a:t>Introduced with </a:t>
            </a:r>
            <a:r>
              <a:rPr lang="en-US" dirty="0" err="1" smtClean="0"/>
              <a:t>OpsMgr</a:t>
            </a:r>
            <a:r>
              <a:rPr lang="en-US" dirty="0" smtClean="0"/>
              <a:t> 2012</a:t>
            </a:r>
          </a:p>
          <a:p>
            <a:r>
              <a:rPr lang="en-US" sz="2000" dirty="0" smtClean="0">
                <a:solidFill>
                  <a:schemeClr val="tx1"/>
                </a:solidFill>
                <a:latin typeface="+mn-lt"/>
              </a:rPr>
              <a:t>Greatly simplified dashboard creation </a:t>
            </a:r>
          </a:p>
          <a:p>
            <a:pPr marL="457200" indent="-457200">
              <a:buFont typeface="+mj-lt"/>
              <a:buAutoNum type="arabicPeriod"/>
            </a:pPr>
            <a:r>
              <a:rPr lang="en-US" sz="2000" dirty="0" smtClean="0">
                <a:solidFill>
                  <a:schemeClr val="tx1"/>
                </a:solidFill>
                <a:latin typeface="+mn-lt"/>
              </a:rPr>
              <a:t>Select a template</a:t>
            </a:r>
          </a:p>
          <a:p>
            <a:pPr marL="457200" indent="-457200">
              <a:buFont typeface="+mj-lt"/>
              <a:buAutoNum type="arabicPeriod"/>
            </a:pPr>
            <a:r>
              <a:rPr lang="en-US" sz="2000" dirty="0" smtClean="0">
                <a:solidFill>
                  <a:schemeClr val="tx1"/>
                </a:solidFill>
                <a:latin typeface="+mn-lt"/>
              </a:rPr>
              <a:t>Select and customize widgets</a:t>
            </a:r>
          </a:p>
          <a:p>
            <a:endParaRPr lang="en-US" sz="2000" dirty="0" smtClean="0">
              <a:solidFill>
                <a:schemeClr val="tx1"/>
              </a:solidFill>
              <a:latin typeface="+mn-lt"/>
            </a:endParaRPr>
          </a:p>
          <a:p>
            <a:r>
              <a:rPr lang="en-US" sz="2000" dirty="0" smtClean="0">
                <a:solidFill>
                  <a:schemeClr val="tx1"/>
                </a:solidFill>
                <a:latin typeface="+mn-lt"/>
              </a:rPr>
              <a:t>Few template and widget types limited dashboard usefulness</a:t>
            </a:r>
          </a:p>
          <a:p>
            <a:endParaRPr lang="en-US" sz="2000" dirty="0">
              <a:solidFill>
                <a:schemeClr val="tx1"/>
              </a:solidFill>
              <a:latin typeface="+mn-lt"/>
            </a:endParaRPr>
          </a:p>
          <a:p>
            <a:r>
              <a:rPr lang="en-US" sz="2000" dirty="0" smtClean="0">
                <a:solidFill>
                  <a:schemeClr val="tx1"/>
                </a:solidFill>
                <a:latin typeface="+mn-lt"/>
              </a:rPr>
              <a:t>We heard your feedback!</a:t>
            </a:r>
          </a:p>
        </p:txBody>
      </p:sp>
      <p:pic>
        <p:nvPicPr>
          <p:cNvPr id="5" name="Picture 4"/>
          <p:cNvPicPr>
            <a:picLocks noChangeAspect="1"/>
          </p:cNvPicPr>
          <p:nvPr/>
        </p:nvPicPr>
        <p:blipFill>
          <a:blip r:embed="rId2"/>
          <a:stretch>
            <a:fillRect/>
          </a:stretch>
        </p:blipFill>
        <p:spPr>
          <a:xfrm>
            <a:off x="7444759" y="295274"/>
            <a:ext cx="4793008" cy="3495419"/>
          </a:xfrm>
          <a:prstGeom prst="rect">
            <a:avLst/>
          </a:prstGeom>
        </p:spPr>
      </p:pic>
      <p:pic>
        <p:nvPicPr>
          <p:cNvPr id="6" name="Picture 5"/>
          <p:cNvPicPr>
            <a:picLocks noChangeAspect="1"/>
          </p:cNvPicPr>
          <p:nvPr/>
        </p:nvPicPr>
        <p:blipFill>
          <a:blip r:embed="rId3"/>
          <a:stretch>
            <a:fillRect/>
          </a:stretch>
        </p:blipFill>
        <p:spPr>
          <a:xfrm>
            <a:off x="6766871" y="2308555"/>
            <a:ext cx="5219700" cy="3990975"/>
          </a:xfrm>
          <a:prstGeom prst="rect">
            <a:avLst/>
          </a:prstGeom>
        </p:spPr>
      </p:pic>
    </p:spTree>
    <p:extLst>
      <p:ext uri="{BB962C8B-B14F-4D97-AF65-F5344CB8AC3E}">
        <p14:creationId xmlns:p14="http://schemas.microsoft.com/office/powerpoint/2010/main" val="42380993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Widgets Types!</a:t>
            </a:r>
            <a:endParaRPr lang="en-US" dirty="0"/>
          </a:p>
        </p:txBody>
      </p:sp>
      <p:sp>
        <p:nvSpPr>
          <p:cNvPr id="3" name="Text Placeholder 2"/>
          <p:cNvSpPr>
            <a:spLocks noGrp="1"/>
          </p:cNvSpPr>
          <p:nvPr>
            <p:ph type="body" sz="quarter" idx="11"/>
          </p:nvPr>
        </p:nvSpPr>
        <p:spPr>
          <a:xfrm>
            <a:off x="197841" y="2289270"/>
            <a:ext cx="5526229" cy="5139869"/>
          </a:xfrm>
        </p:spPr>
        <p:txBody>
          <a:bodyPr/>
          <a:lstStyle/>
          <a:p>
            <a:r>
              <a:rPr lang="en-US" dirty="0" smtClean="0"/>
              <a:t>Defined Object Widgets</a:t>
            </a:r>
            <a:endParaRPr lang="en-US" dirty="0"/>
          </a:p>
          <a:p>
            <a:r>
              <a:rPr lang="en-US" sz="2000" dirty="0">
                <a:solidFill>
                  <a:schemeClr val="tx1"/>
                </a:solidFill>
                <a:latin typeface="+mn-lt"/>
              </a:rPr>
              <a:t>Topology Widget</a:t>
            </a:r>
          </a:p>
          <a:p>
            <a:r>
              <a:rPr lang="en-US" sz="2000" dirty="0">
                <a:solidFill>
                  <a:schemeClr val="tx1"/>
                </a:solidFill>
                <a:latin typeface="+mn-lt"/>
              </a:rPr>
              <a:t>Object Detail Tiles Widget</a:t>
            </a:r>
          </a:p>
          <a:p>
            <a:r>
              <a:rPr lang="en-US" sz="2000" dirty="0">
                <a:solidFill>
                  <a:schemeClr val="tx1"/>
                </a:solidFill>
                <a:latin typeface="+mn-lt"/>
              </a:rPr>
              <a:t>State Tiles Widget</a:t>
            </a:r>
          </a:p>
          <a:p>
            <a:r>
              <a:rPr lang="en-US" sz="2000" dirty="0">
                <a:solidFill>
                  <a:schemeClr val="tx1"/>
                </a:solidFill>
                <a:latin typeface="+mn-lt"/>
              </a:rPr>
              <a:t>SLA Tiles Widget</a:t>
            </a:r>
          </a:p>
          <a:p>
            <a:r>
              <a:rPr lang="en-US" sz="2000" dirty="0">
                <a:solidFill>
                  <a:schemeClr val="tx1"/>
                </a:solidFill>
                <a:latin typeface="+mn-lt"/>
              </a:rPr>
              <a:t>Image </a:t>
            </a:r>
            <a:r>
              <a:rPr lang="en-US" sz="2000" dirty="0" smtClean="0">
                <a:solidFill>
                  <a:schemeClr val="tx1"/>
                </a:solidFill>
                <a:latin typeface="+mn-lt"/>
              </a:rPr>
              <a:t>Widget</a:t>
            </a:r>
            <a:r>
              <a:rPr lang="en-US" sz="2000" dirty="0">
                <a:solidFill>
                  <a:schemeClr val="tx1"/>
                </a:solidFill>
              </a:rPr>
              <a:t> </a:t>
            </a:r>
            <a:endParaRPr lang="en-US" sz="2000" dirty="0" smtClean="0">
              <a:solidFill>
                <a:schemeClr val="tx1"/>
              </a:solidFill>
            </a:endParaRPr>
          </a:p>
          <a:p>
            <a:r>
              <a:rPr lang="en-US" sz="2000" dirty="0" smtClean="0">
                <a:solidFill>
                  <a:schemeClr val="tx1"/>
                </a:solidFill>
                <a:latin typeface="+mn-lt"/>
              </a:rPr>
              <a:t>Object </a:t>
            </a:r>
            <a:r>
              <a:rPr lang="en-US" sz="2000" dirty="0">
                <a:solidFill>
                  <a:schemeClr val="tx1"/>
                </a:solidFill>
                <a:latin typeface="+mn-lt"/>
              </a:rPr>
              <a:t>Health Widget </a:t>
            </a:r>
          </a:p>
          <a:p>
            <a:endParaRPr lang="en-US" dirty="0" smtClean="0"/>
          </a:p>
          <a:p>
            <a:r>
              <a:rPr lang="en-US" dirty="0" smtClean="0"/>
              <a:t>Contextual Widgets</a:t>
            </a:r>
          </a:p>
          <a:p>
            <a:r>
              <a:rPr lang="en-US" sz="2000" dirty="0" smtClean="0">
                <a:solidFill>
                  <a:schemeClr val="tx1"/>
                </a:solidFill>
                <a:latin typeface="+mn-lt"/>
              </a:rPr>
              <a:t>Contextual </a:t>
            </a:r>
            <a:r>
              <a:rPr lang="en-US" sz="2000" dirty="0">
                <a:solidFill>
                  <a:schemeClr val="tx1"/>
                </a:solidFill>
                <a:latin typeface="+mn-lt"/>
              </a:rPr>
              <a:t>Health </a:t>
            </a:r>
            <a:r>
              <a:rPr lang="en-US" sz="2000" dirty="0" smtClean="0">
                <a:solidFill>
                  <a:schemeClr val="tx1"/>
                </a:solidFill>
                <a:latin typeface="+mn-lt"/>
              </a:rPr>
              <a:t>Widget</a:t>
            </a:r>
          </a:p>
          <a:p>
            <a:r>
              <a:rPr lang="en-US" sz="2000" dirty="0" smtClean="0">
                <a:solidFill>
                  <a:schemeClr val="tx1"/>
                </a:solidFill>
                <a:latin typeface="+mn-lt"/>
              </a:rPr>
              <a:t>Contextual Alert Widget</a:t>
            </a:r>
          </a:p>
          <a:p>
            <a:endParaRPr lang="en-US" sz="2000" dirty="0">
              <a:latin typeface="+mn-lt"/>
            </a:endParaRPr>
          </a:p>
        </p:txBody>
      </p:sp>
      <p:sp>
        <p:nvSpPr>
          <p:cNvPr id="7" name="Text Placeholder 2"/>
          <p:cNvSpPr txBox="1">
            <a:spLocks/>
          </p:cNvSpPr>
          <p:nvPr/>
        </p:nvSpPr>
        <p:spPr>
          <a:xfrm>
            <a:off x="6131970" y="2289270"/>
            <a:ext cx="5526229" cy="175432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gradFill>
                  <a:gsLst>
                    <a:gs pos="2920">
                      <a:srgbClr val="00BCF2"/>
                    </a:gs>
                    <a:gs pos="39000">
                      <a:srgbClr val="00BCF2"/>
                    </a:gs>
                  </a:gsLst>
                  <a:lin ang="5400000" scaled="0"/>
                </a:gradFill>
              </a:rPr>
              <a:t>Extensibility Widgets</a:t>
            </a:r>
          </a:p>
          <a:p>
            <a:pPr>
              <a:buClr>
                <a:srgbClr val="FFFFFF"/>
              </a:buClr>
            </a:pPr>
            <a:r>
              <a:rPr lang="en-US" sz="2000" dirty="0" smtClean="0">
                <a:solidFill>
                  <a:srgbClr val="FFFFFF"/>
                </a:solidFill>
                <a:latin typeface="Segoe UI"/>
              </a:rPr>
              <a:t>PowerShell Grid Widget</a:t>
            </a:r>
          </a:p>
          <a:p>
            <a:pPr>
              <a:buClr>
                <a:srgbClr val="FFFFFF"/>
              </a:buClr>
            </a:pPr>
            <a:r>
              <a:rPr lang="en-US" sz="2000" dirty="0" smtClean="0">
                <a:solidFill>
                  <a:srgbClr val="FFFFFF"/>
                </a:solidFill>
                <a:latin typeface="Segoe UI"/>
              </a:rPr>
              <a:t>Web Browser Widget</a:t>
            </a:r>
          </a:p>
          <a:p>
            <a:pPr>
              <a:buClr>
                <a:srgbClr val="FFFFFF"/>
              </a:buClr>
            </a:pPr>
            <a:r>
              <a:rPr lang="en-US" sz="2000" dirty="0" smtClean="0">
                <a:solidFill>
                  <a:srgbClr val="FFFFFF"/>
                </a:solidFill>
                <a:latin typeface="Segoe UI"/>
              </a:rPr>
              <a:t>PowerShell Web Browser Widget</a:t>
            </a:r>
          </a:p>
        </p:txBody>
      </p:sp>
      <p:sp>
        <p:nvSpPr>
          <p:cNvPr id="4" name="TextBox 3"/>
          <p:cNvSpPr txBox="1"/>
          <p:nvPr/>
        </p:nvSpPr>
        <p:spPr>
          <a:xfrm>
            <a:off x="183263" y="1212849"/>
            <a:ext cx="11980940" cy="849463"/>
          </a:xfrm>
          <a:prstGeom prst="rect">
            <a:avLst/>
          </a:prstGeom>
          <a:noFill/>
        </p:spPr>
        <p:txBody>
          <a:bodyPr wrap="square" lIns="182880" tIns="146304" rIns="182880" bIns="146304" rtlCol="0">
            <a:spAutoFit/>
          </a:bodyPr>
          <a:lstStyle/>
          <a:p>
            <a:pPr>
              <a:lnSpc>
                <a:spcPct val="90000"/>
              </a:lnSpc>
              <a:spcAft>
                <a:spcPts val="600"/>
              </a:spcAft>
            </a:pPr>
            <a:r>
              <a:rPr lang="en-US" sz="4000" b="1" dirty="0" smtClean="0">
                <a:solidFill>
                  <a:srgbClr val="00BCF2"/>
                </a:solidFill>
                <a:latin typeface="Segoe UI Light"/>
              </a:rPr>
              <a:t>Available in 2012 R2 UR2 &amp; 2012 SP1 UR6</a:t>
            </a:r>
          </a:p>
        </p:txBody>
      </p:sp>
    </p:spTree>
    <p:extLst>
      <p:ext uri="{BB962C8B-B14F-4D97-AF65-F5344CB8AC3E}">
        <p14:creationId xmlns:p14="http://schemas.microsoft.com/office/powerpoint/2010/main" val="13103580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 calcmode="lin" valueType="num">
                                      <p:cBhvr additive="base">
                                        <p:cTn id="62"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 calcmode="lin" valueType="num">
                                      <p:cBhvr additive="base">
                                        <p:cTn id="6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nodeType="afterEffect">
                                  <p:stCondLst>
                                    <p:cond delay="0"/>
                                  </p:stCondLst>
                                  <p:childTnLst>
                                    <p:set>
                                      <p:cBhvr>
                                        <p:cTn id="71" dur="1" fill="hold">
                                          <p:stCondLst>
                                            <p:cond delay="0"/>
                                          </p:stCondLst>
                                        </p:cTn>
                                        <p:tgtEl>
                                          <p:spTgt spid="7">
                                            <p:txEl>
                                              <p:pRg st="2" end="2"/>
                                            </p:txEl>
                                          </p:spTgt>
                                        </p:tgtEl>
                                        <p:attrNameLst>
                                          <p:attrName>style.visibility</p:attrName>
                                        </p:attrNameLst>
                                      </p:cBhvr>
                                      <p:to>
                                        <p:strVal val="visible"/>
                                      </p:to>
                                    </p:set>
                                    <p:anim calcmode="lin" valueType="num">
                                      <p:cBhvr additive="base">
                                        <p:cTn id="72"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7">
                                            <p:txEl>
                                              <p:pRg st="3" end="3"/>
                                            </p:txEl>
                                          </p:spTgt>
                                        </p:tgtEl>
                                        <p:attrNameLst>
                                          <p:attrName>style.visibility</p:attrName>
                                        </p:attrNameLst>
                                      </p:cBhvr>
                                      <p:to>
                                        <p:strVal val="visible"/>
                                      </p:to>
                                    </p:set>
                                    <p:anim calcmode="lin" valueType="num">
                                      <p:cBhvr additive="base">
                                        <p:cTn id="77"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 Widget</a:t>
            </a:r>
            <a:endParaRPr lang="en-US" dirty="0"/>
          </a:p>
        </p:txBody>
      </p:sp>
      <p:sp>
        <p:nvSpPr>
          <p:cNvPr id="3" name="Text Placeholder 2"/>
          <p:cNvSpPr>
            <a:spLocks noGrp="1"/>
          </p:cNvSpPr>
          <p:nvPr>
            <p:ph type="body" sz="quarter" idx="11"/>
          </p:nvPr>
        </p:nvSpPr>
        <p:spPr>
          <a:xfrm>
            <a:off x="274639" y="1212849"/>
            <a:ext cx="11612816" cy="3785652"/>
          </a:xfrm>
        </p:spPr>
        <p:txBody>
          <a:bodyPr/>
          <a:lstStyle/>
          <a:p>
            <a:r>
              <a:rPr lang="en-US" dirty="0" smtClean="0"/>
              <a:t>Displays object health states with spatial context</a:t>
            </a:r>
          </a:p>
          <a:p>
            <a:r>
              <a:rPr lang="en-US" sz="2000" dirty="0" smtClean="0">
                <a:solidFill>
                  <a:schemeClr val="tx1"/>
                </a:solidFill>
                <a:latin typeface="+mn-lt"/>
              </a:rPr>
              <a:t>Select objects to display</a:t>
            </a:r>
          </a:p>
          <a:p>
            <a:r>
              <a:rPr lang="en-US" sz="2000" dirty="0" smtClean="0">
                <a:solidFill>
                  <a:schemeClr val="tx1"/>
                </a:solidFill>
                <a:latin typeface="+mn-lt"/>
              </a:rPr>
              <a:t>Select background image</a:t>
            </a:r>
          </a:p>
          <a:p>
            <a:pPr marL="342900" indent="-342900">
              <a:buFont typeface="Arial" panose="020B0604020202020204" pitchFamily="34" charset="0"/>
              <a:buChar char="•"/>
            </a:pPr>
            <a:r>
              <a:rPr lang="en-US" sz="2000" dirty="0" smtClean="0">
                <a:solidFill>
                  <a:schemeClr val="tx1"/>
                </a:solidFill>
                <a:latin typeface="+mn-lt"/>
              </a:rPr>
              <a:t>Multiple size World </a:t>
            </a:r>
            <a:r>
              <a:rPr lang="en-US" sz="2000" dirty="0">
                <a:solidFill>
                  <a:schemeClr val="tx1"/>
                </a:solidFill>
                <a:latin typeface="+mn-lt"/>
              </a:rPr>
              <a:t>m</a:t>
            </a:r>
            <a:r>
              <a:rPr lang="en-US" sz="2000" dirty="0" smtClean="0">
                <a:solidFill>
                  <a:schemeClr val="tx1"/>
                </a:solidFill>
                <a:latin typeface="+mn-lt"/>
              </a:rPr>
              <a:t>ap options</a:t>
            </a:r>
          </a:p>
          <a:p>
            <a:pPr marL="342900" indent="-342900">
              <a:buFont typeface="Arial" panose="020B0604020202020204" pitchFamily="34" charset="0"/>
              <a:buChar char="•"/>
            </a:pPr>
            <a:r>
              <a:rPr lang="en-US" sz="2000" dirty="0" smtClean="0">
                <a:solidFill>
                  <a:schemeClr val="tx1"/>
                </a:solidFill>
                <a:latin typeface="+mn-lt"/>
              </a:rPr>
              <a:t>Select your own custom image</a:t>
            </a:r>
          </a:p>
          <a:p>
            <a:r>
              <a:rPr lang="en-US" sz="2000" dirty="0" smtClean="0">
                <a:solidFill>
                  <a:schemeClr val="tx1"/>
                </a:solidFill>
                <a:latin typeface="+mn-lt"/>
              </a:rPr>
              <a:t>Pin objects to the desired location</a:t>
            </a:r>
          </a:p>
          <a:p>
            <a:endParaRPr lang="en-US" dirty="0" smtClean="0"/>
          </a:p>
          <a:p>
            <a:endParaRPr lang="en-US" dirty="0"/>
          </a:p>
        </p:txBody>
      </p:sp>
      <p:pic>
        <p:nvPicPr>
          <p:cNvPr id="6" name="Picture 5"/>
          <p:cNvPicPr>
            <a:picLocks noChangeAspect="1"/>
          </p:cNvPicPr>
          <p:nvPr/>
        </p:nvPicPr>
        <p:blipFill>
          <a:blip r:embed="rId2"/>
          <a:stretch>
            <a:fillRect/>
          </a:stretch>
        </p:blipFill>
        <p:spPr>
          <a:xfrm>
            <a:off x="5578164" y="3792152"/>
            <a:ext cx="3165549" cy="2668908"/>
          </a:xfrm>
          <a:prstGeom prst="rect">
            <a:avLst/>
          </a:prstGeom>
        </p:spPr>
      </p:pic>
      <p:pic>
        <p:nvPicPr>
          <p:cNvPr id="7" name="Picture 6"/>
          <p:cNvPicPr>
            <a:picLocks noChangeAspect="1"/>
          </p:cNvPicPr>
          <p:nvPr/>
        </p:nvPicPr>
        <p:blipFill>
          <a:blip r:embed="rId3"/>
          <a:stretch>
            <a:fillRect/>
          </a:stretch>
        </p:blipFill>
        <p:spPr>
          <a:xfrm>
            <a:off x="366141" y="3841218"/>
            <a:ext cx="4450331" cy="2570776"/>
          </a:xfrm>
          <a:prstGeom prst="rect">
            <a:avLst/>
          </a:prstGeom>
        </p:spPr>
      </p:pic>
      <p:pic>
        <p:nvPicPr>
          <p:cNvPr id="8" name="Picture 7"/>
          <p:cNvPicPr>
            <a:picLocks noChangeAspect="1"/>
          </p:cNvPicPr>
          <p:nvPr/>
        </p:nvPicPr>
        <p:blipFill>
          <a:blip r:embed="rId4"/>
          <a:stretch>
            <a:fillRect/>
          </a:stretch>
        </p:blipFill>
        <p:spPr>
          <a:xfrm>
            <a:off x="9692919" y="1942799"/>
            <a:ext cx="2137099" cy="4968299"/>
          </a:xfrm>
          <a:prstGeom prst="rect">
            <a:avLst/>
          </a:prstGeom>
        </p:spPr>
      </p:pic>
    </p:spTree>
    <p:extLst>
      <p:ext uri="{BB962C8B-B14F-4D97-AF65-F5344CB8AC3E}">
        <p14:creationId xmlns:p14="http://schemas.microsoft.com/office/powerpoint/2010/main" val="29553063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10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1600"/>
                            </p:stCondLst>
                            <p:childTnLst>
                              <p:par>
                                <p:cTn id="25" presetID="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100"/>
                            </p:stCondLst>
                            <p:childTnLst>
                              <p:par>
                                <p:cTn id="30" presetID="2" presetClass="entr" presetSubtype="8"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2600"/>
                            </p:stCondLst>
                            <p:childTnLst>
                              <p:par>
                                <p:cTn id="35" presetID="10"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31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3600"/>
                            </p:stCondLst>
                            <p:childTnLst>
                              <p:par>
                                <p:cTn id="43" presetID="10"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Health Widget</a:t>
            </a:r>
            <a:endParaRPr lang="en-US" dirty="0"/>
          </a:p>
        </p:txBody>
      </p:sp>
      <p:sp>
        <p:nvSpPr>
          <p:cNvPr id="3" name="Text Placeholder 2"/>
          <p:cNvSpPr>
            <a:spLocks noGrp="1"/>
          </p:cNvSpPr>
          <p:nvPr>
            <p:ph type="body" sz="quarter" idx="11"/>
          </p:nvPr>
        </p:nvSpPr>
        <p:spPr>
          <a:xfrm>
            <a:off x="274639" y="1212849"/>
            <a:ext cx="11612816" cy="4462760"/>
          </a:xfrm>
        </p:spPr>
        <p:txBody>
          <a:bodyPr/>
          <a:lstStyle/>
          <a:p>
            <a:r>
              <a:rPr lang="en-US" dirty="0" smtClean="0"/>
              <a:t>Display Monitor Health for specific group or object</a:t>
            </a:r>
          </a:p>
          <a:p>
            <a:r>
              <a:rPr lang="en-US" sz="2000" dirty="0" smtClean="0">
                <a:solidFill>
                  <a:schemeClr val="tx1"/>
                </a:solidFill>
                <a:latin typeface="+mn-lt"/>
              </a:rPr>
              <a:t>Select a group or object</a:t>
            </a:r>
          </a:p>
          <a:p>
            <a:r>
              <a:rPr lang="en-US" sz="2000" dirty="0" smtClean="0">
                <a:solidFill>
                  <a:schemeClr val="tx1"/>
                </a:solidFill>
                <a:latin typeface="+mn-lt"/>
              </a:rPr>
              <a:t>Filters on unhealthy monitors by default</a:t>
            </a:r>
          </a:p>
          <a:p>
            <a:r>
              <a:rPr lang="en-US" sz="2000" dirty="0" smtClean="0">
                <a:solidFill>
                  <a:schemeClr val="tx1"/>
                </a:solidFill>
                <a:latin typeface="+mn-lt"/>
              </a:rPr>
              <a:t>Users can select to display all monitors</a:t>
            </a:r>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1646287" y="3497262"/>
            <a:ext cx="4229100" cy="2876550"/>
          </a:xfrm>
          <a:prstGeom prst="rect">
            <a:avLst/>
          </a:prstGeom>
        </p:spPr>
      </p:pic>
      <p:pic>
        <p:nvPicPr>
          <p:cNvPr id="6" name="Picture 5"/>
          <p:cNvPicPr>
            <a:picLocks noChangeAspect="1"/>
          </p:cNvPicPr>
          <p:nvPr/>
        </p:nvPicPr>
        <p:blipFill>
          <a:blip r:embed="rId3"/>
          <a:stretch>
            <a:fillRect/>
          </a:stretch>
        </p:blipFill>
        <p:spPr>
          <a:xfrm>
            <a:off x="6583993" y="3487737"/>
            <a:ext cx="4191000" cy="2886075"/>
          </a:xfrm>
          <a:prstGeom prst="rect">
            <a:avLst/>
          </a:prstGeom>
        </p:spPr>
      </p:pic>
    </p:spTree>
    <p:extLst>
      <p:ext uri="{BB962C8B-B14F-4D97-AF65-F5344CB8AC3E}">
        <p14:creationId xmlns:p14="http://schemas.microsoft.com/office/powerpoint/2010/main" val="1334980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Health Widget</a:t>
            </a:r>
            <a:endParaRPr lang="en-US" dirty="0"/>
          </a:p>
        </p:txBody>
      </p:sp>
      <p:sp>
        <p:nvSpPr>
          <p:cNvPr id="3" name="Text Placeholder 2"/>
          <p:cNvSpPr>
            <a:spLocks noGrp="1"/>
          </p:cNvSpPr>
          <p:nvPr>
            <p:ph type="body" sz="quarter" idx="11"/>
          </p:nvPr>
        </p:nvSpPr>
        <p:spPr>
          <a:xfrm>
            <a:off x="274639" y="1212849"/>
            <a:ext cx="11612816" cy="6032421"/>
          </a:xfrm>
        </p:spPr>
        <p:txBody>
          <a:bodyPr/>
          <a:lstStyle/>
          <a:p>
            <a:r>
              <a:rPr lang="en-US" dirty="0" smtClean="0"/>
              <a:t>Display contextual Monitor Health for selected objects in other widgets</a:t>
            </a:r>
          </a:p>
          <a:p>
            <a:r>
              <a:rPr lang="en-US" sz="2000" dirty="0" smtClean="0">
                <a:solidFill>
                  <a:schemeClr val="tx1"/>
                </a:solidFill>
                <a:latin typeface="+mn-lt"/>
              </a:rPr>
              <a:t>No configuration</a:t>
            </a:r>
          </a:p>
          <a:p>
            <a:r>
              <a:rPr lang="en-US" sz="2000" dirty="0" smtClean="0">
                <a:solidFill>
                  <a:schemeClr val="tx1"/>
                </a:solidFill>
                <a:latin typeface="+mn-lt"/>
              </a:rPr>
              <a:t>Add to existing dashboard</a:t>
            </a:r>
          </a:p>
          <a:p>
            <a:r>
              <a:rPr lang="en-US" sz="2000" dirty="0" smtClean="0">
                <a:solidFill>
                  <a:schemeClr val="tx1"/>
                </a:solidFill>
                <a:latin typeface="+mn-lt"/>
              </a:rPr>
              <a:t>Select an object in a different widget to display monitor health</a:t>
            </a:r>
          </a:p>
          <a:p>
            <a:r>
              <a:rPr lang="en-US" sz="2000" dirty="0">
                <a:solidFill>
                  <a:schemeClr val="tx1"/>
                </a:solidFill>
                <a:latin typeface="+mn-lt"/>
              </a:rPr>
              <a:t>Filters on unhealthy monitors by default</a:t>
            </a:r>
          </a:p>
          <a:p>
            <a:r>
              <a:rPr lang="en-US" sz="2000" dirty="0">
                <a:solidFill>
                  <a:schemeClr val="tx1"/>
                </a:solidFill>
                <a:latin typeface="+mn-lt"/>
              </a:rPr>
              <a:t>Users can select to display all monitors</a:t>
            </a:r>
          </a:p>
          <a:p>
            <a:endParaRPr lang="en-US" sz="2000" dirty="0" smtClean="0">
              <a:solidFill>
                <a:schemeClr val="tx1"/>
              </a:solidFill>
              <a:latin typeface="+mn-lt"/>
            </a:endParaRPr>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2"/>
          <a:stretch>
            <a:fillRect/>
          </a:stretch>
        </p:blipFill>
        <p:spPr>
          <a:xfrm>
            <a:off x="8047017" y="1902850"/>
            <a:ext cx="4152900" cy="2562225"/>
          </a:xfrm>
          <a:prstGeom prst="rect">
            <a:avLst/>
          </a:prstGeom>
        </p:spPr>
      </p:pic>
      <p:pic>
        <p:nvPicPr>
          <p:cNvPr id="7" name="Picture 6"/>
          <p:cNvPicPr>
            <a:picLocks noChangeAspect="1"/>
          </p:cNvPicPr>
          <p:nvPr/>
        </p:nvPicPr>
        <p:blipFill>
          <a:blip r:embed="rId3"/>
          <a:stretch>
            <a:fillRect/>
          </a:stretch>
        </p:blipFill>
        <p:spPr>
          <a:xfrm>
            <a:off x="5578164" y="3680140"/>
            <a:ext cx="4162425" cy="2790825"/>
          </a:xfrm>
          <a:prstGeom prst="rect">
            <a:avLst/>
          </a:prstGeom>
        </p:spPr>
      </p:pic>
    </p:spTree>
    <p:extLst>
      <p:ext uri="{BB962C8B-B14F-4D97-AF65-F5344CB8AC3E}">
        <p14:creationId xmlns:p14="http://schemas.microsoft.com/office/powerpoint/2010/main" val="16897161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 Tiles Widget</a:t>
            </a:r>
            <a:endParaRPr lang="en-US" dirty="0"/>
          </a:p>
        </p:txBody>
      </p:sp>
      <p:sp>
        <p:nvSpPr>
          <p:cNvPr id="3" name="Text Placeholder 2"/>
          <p:cNvSpPr>
            <a:spLocks noGrp="1"/>
          </p:cNvSpPr>
          <p:nvPr>
            <p:ph type="body" sz="quarter" idx="11"/>
          </p:nvPr>
        </p:nvSpPr>
        <p:spPr>
          <a:xfrm>
            <a:off x="274639" y="1212849"/>
            <a:ext cx="11612816" cy="4124206"/>
          </a:xfrm>
        </p:spPr>
        <p:txBody>
          <a:bodyPr/>
          <a:lstStyle/>
          <a:p>
            <a:r>
              <a:rPr lang="en-US" dirty="0" smtClean="0"/>
              <a:t>Display multiple SLA tiles with status and %</a:t>
            </a:r>
          </a:p>
          <a:p>
            <a:r>
              <a:rPr lang="en-US" sz="2000" dirty="0" smtClean="0">
                <a:solidFill>
                  <a:schemeClr val="tx1"/>
                </a:solidFill>
                <a:latin typeface="+mn-lt"/>
              </a:rPr>
              <a:t>Select time range</a:t>
            </a:r>
          </a:p>
          <a:p>
            <a:r>
              <a:rPr lang="en-US" sz="2000" dirty="0" smtClean="0">
                <a:solidFill>
                  <a:schemeClr val="tx1"/>
                </a:solidFill>
                <a:latin typeface="+mn-lt"/>
              </a:rPr>
              <a:t>Select SLA</a:t>
            </a:r>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2"/>
          <a:stretch>
            <a:fillRect/>
          </a:stretch>
        </p:blipFill>
        <p:spPr>
          <a:xfrm>
            <a:off x="4298018" y="3040067"/>
            <a:ext cx="6962775" cy="2762250"/>
          </a:xfrm>
          <a:prstGeom prst="rect">
            <a:avLst/>
          </a:prstGeom>
        </p:spPr>
      </p:pic>
    </p:spTree>
    <p:extLst>
      <p:ext uri="{BB962C8B-B14F-4D97-AF65-F5344CB8AC3E}">
        <p14:creationId xmlns:p14="http://schemas.microsoft.com/office/powerpoint/2010/main" val="11277821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DCIM-B329</Session_x0020_Code>
    <Presentation_x0020_Date xmlns="e36bfbf9-5e42-489c-a259-4c54eb22cb57">2014-05-12T00:00:00-05:00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sharepoint/v3"/>
    <ds:schemaRef ds:uri="230e9df3-be65-4c73-a93b-d1236ebd677e"/>
    <ds:schemaRef ds:uri="http://schemas.microsoft.com/office/2006/documentManagement/types"/>
    <ds:schemaRef ds:uri="http://purl.org/dc/terms/"/>
    <ds:schemaRef ds:uri="http://schemas.microsoft.com/office/2006/metadata/properties"/>
    <ds:schemaRef ds:uri="http://purl.org/dc/dcmitype/"/>
    <ds:schemaRef ds:uri="http://purl.org/dc/elements/1.1/"/>
    <ds:schemaRef ds:uri="http://schemas.openxmlformats.org/package/2006/metadata/core-properties"/>
    <ds:schemaRef ds:uri="http://schemas.microsoft.com/office/infopath/2007/PartnerControls"/>
    <ds:schemaRef ds:uri="e36bfbf9-5e42-489c-a259-4c54eb22cb57"/>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4284</TotalTime>
  <Words>2326</Words>
  <Application>Microsoft Office PowerPoint</Application>
  <PresentationFormat>Custom</PresentationFormat>
  <Paragraphs>211</Paragraphs>
  <Slides>27</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Calibri</vt:lpstr>
      <vt:lpstr>Consolas</vt:lpstr>
      <vt:lpstr>Segoe UI</vt:lpstr>
      <vt:lpstr>Segoe UI Light</vt:lpstr>
      <vt:lpstr>Wingdings</vt:lpstr>
      <vt:lpstr>TechEd 2014 Dk Blue</vt:lpstr>
      <vt:lpstr>1_TechEd 2014 Dk Blue</vt:lpstr>
      <vt:lpstr>TechEd_2013_Template_16x9</vt:lpstr>
      <vt:lpstr>PowerPoint Presentation</vt:lpstr>
      <vt:lpstr>Building Highly Effective Dashboards in Microsoft System Center 2012 R2 Operations Manager</vt:lpstr>
      <vt:lpstr>Agenda</vt:lpstr>
      <vt:lpstr>OpsMgr Dashboards</vt:lpstr>
      <vt:lpstr>New Widgets Types!</vt:lpstr>
      <vt:lpstr>Topology Widget</vt:lpstr>
      <vt:lpstr>Object Health Widget</vt:lpstr>
      <vt:lpstr>Contextual Health Widget</vt:lpstr>
      <vt:lpstr>SLA Tiles Widget</vt:lpstr>
      <vt:lpstr>Demo</vt:lpstr>
      <vt:lpstr>State Tiles Widget</vt:lpstr>
      <vt:lpstr>Object Detail Tiles Widget</vt:lpstr>
      <vt:lpstr>Contextual Alert Widget</vt:lpstr>
      <vt:lpstr>Image Widget</vt:lpstr>
      <vt:lpstr>Demo</vt:lpstr>
      <vt:lpstr>PowerShell Grid Widget</vt:lpstr>
      <vt:lpstr>Web Browser Widget </vt:lpstr>
      <vt:lpstr>PowerShell Web Browser Widget</vt:lpstr>
      <vt:lpstr>Object State Dashboard</vt:lpstr>
      <vt:lpstr>Demo</vt:lpstr>
      <vt:lpstr>Related content</vt:lpstr>
      <vt:lpstr>PowerPoint Presentation</vt:lpstr>
      <vt:lpstr>OpsMgr Customer Feedback Session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Highly Effective Dashboards in Microsoft System Center 2012 R2 Operations Manager</dc:title>
  <dc:subject>TechEd 2014</dc:subject>
  <dc:creator>&lt;Speaker name goes here&gt;</dc:creator>
  <cp:keywords/>
  <dc:description>Template: Jordan Cayabyab, Artitudes Design
Formatting: 
Audience Type:</dc:description>
  <cp:lastModifiedBy>testadmin</cp:lastModifiedBy>
  <cp:revision>267</cp:revision>
  <dcterms:created xsi:type="dcterms:W3CDTF">2013-10-21T21:40:33Z</dcterms:created>
  <dcterms:modified xsi:type="dcterms:W3CDTF">2014-05-12T23:56:16Z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