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78" r:id="rId5"/>
  </p:sldMasterIdLst>
  <p:notesMasterIdLst>
    <p:notesMasterId r:id="rId35"/>
  </p:notesMasterIdLst>
  <p:handoutMasterIdLst>
    <p:handoutMasterId r:id="rId36"/>
  </p:handoutMasterIdLst>
  <p:sldIdLst>
    <p:sldId id="1381" r:id="rId6"/>
    <p:sldId id="1412" r:id="rId7"/>
    <p:sldId id="1499" r:id="rId8"/>
    <p:sldId id="1500" r:id="rId9"/>
    <p:sldId id="1501" r:id="rId10"/>
    <p:sldId id="1502" r:id="rId11"/>
    <p:sldId id="1503" r:id="rId12"/>
    <p:sldId id="1504" r:id="rId13"/>
    <p:sldId id="1505" r:id="rId14"/>
    <p:sldId id="1506" r:id="rId15"/>
    <p:sldId id="1507" r:id="rId16"/>
    <p:sldId id="1508" r:id="rId17"/>
    <p:sldId id="1509" r:id="rId18"/>
    <p:sldId id="1510" r:id="rId19"/>
    <p:sldId id="1511" r:id="rId20"/>
    <p:sldId id="1512" r:id="rId21"/>
    <p:sldId id="1513" r:id="rId22"/>
    <p:sldId id="1514" r:id="rId23"/>
    <p:sldId id="1515" r:id="rId24"/>
    <p:sldId id="1516" r:id="rId25"/>
    <p:sldId id="1517" r:id="rId26"/>
    <p:sldId id="1518" r:id="rId27"/>
    <p:sldId id="1519" r:id="rId28"/>
    <p:sldId id="1520" r:id="rId29"/>
    <p:sldId id="1497" r:id="rId30"/>
    <p:sldId id="1416" r:id="rId31"/>
    <p:sldId id="1417" r:id="rId32"/>
    <p:sldId id="1414" r:id="rId33"/>
    <p:sldId id="1132" r:id="rId3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49"/>
    <a:srgbClr val="FFFFFF"/>
    <a:srgbClr val="0072C6"/>
    <a:srgbClr val="00BCF2"/>
    <a:srgbClr val="7FBA00"/>
    <a:srgbClr val="002050"/>
    <a:srgbClr val="000000"/>
    <a:srgbClr val="68217A"/>
    <a:srgbClr val="B4009E"/>
    <a:srgbClr val="DC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68" autoAdjust="0"/>
    <p:restoredTop sz="90909" autoAdjust="0"/>
  </p:normalViewPr>
  <p:slideViewPr>
    <p:cSldViewPr snapToObjects="1">
      <p:cViewPr varScale="1">
        <p:scale>
          <a:sx n="119" d="100"/>
          <a:sy n="119" d="100"/>
        </p:scale>
        <p:origin x="84" y="300"/>
      </p:cViewPr>
      <p:guideLst/>
    </p:cSldViewPr>
  </p:slideViewPr>
  <p:outlineViewPr>
    <p:cViewPr>
      <p:scale>
        <a:sx n="33" d="100"/>
        <a:sy n="33" d="100"/>
      </p:scale>
      <p:origin x="0" y="-2862"/>
    </p:cViewPr>
  </p:outlineViewPr>
  <p:notesTextViewPr>
    <p:cViewPr>
      <p:scale>
        <a:sx n="3" d="2"/>
        <a:sy n="3" d="2"/>
      </p:scale>
      <p:origin x="0" y="0"/>
    </p:cViewPr>
  </p:notesTextViewPr>
  <p:sorterViewPr>
    <p:cViewPr>
      <p:scale>
        <a:sx n="125" d="100"/>
        <a:sy n="125" d="100"/>
      </p:scale>
      <p:origin x="0" y="-13536"/>
    </p:cViewPr>
  </p:sorterViewPr>
  <p:notesViewPr>
    <p:cSldViewPr snapToObjects="1" showGuides="1">
      <p:cViewPr varScale="1">
        <p:scale>
          <a:sx n="81" d="100"/>
          <a:sy n="81" d="100"/>
        </p:scale>
        <p:origin x="222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5/13/2014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5/13/2014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5/13/2014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22532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873538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3749C423-6068-44D6-A94A-909B1056679E}" type="datetime1">
              <a:rPr lang="en-US" smtClean="0">
                <a:solidFill>
                  <a:prstClr val="black"/>
                </a:solidFill>
              </a:rPr>
              <a:pPr/>
              <a:t>5/13/2014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51886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482600"/>
            <a:ext cx="6096000" cy="3429000"/>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a:xfrm>
            <a:off x="3884613" y="0"/>
            <a:ext cx="2971800" cy="457200"/>
          </a:xfrm>
          <a:prstGeom prst="rect">
            <a:avLst/>
          </a:prstGeom>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2859097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311246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6600" baseline="0" dirty="0" smtClean="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5/13/2014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33340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3749C423-6068-44D6-A94A-909B1056679E}" type="datetime1">
              <a:rPr lang="en-US" smtClean="0">
                <a:solidFill>
                  <a:prstClr val="black"/>
                </a:solidFill>
              </a:rPr>
              <a:pPr/>
              <a:t>5/13/2014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75975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4213691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3604366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4229211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5/13/2014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28451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5/13/2014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19301895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5/13/2014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479166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30004100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38606148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5/13/2014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6670634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5/13/2014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41600988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5/13/2014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3332691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5/13/2014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83607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3749C423-6068-44D6-A94A-909B1056679E}" type="datetime1">
              <a:rPr lang="en-US" smtClean="0">
                <a:solidFill>
                  <a:prstClr val="black"/>
                </a:solidFill>
              </a:rPr>
              <a:pPr/>
              <a:t>5/13/2014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61704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482600"/>
            <a:ext cx="6096000" cy="3429000"/>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a:xfrm>
            <a:off x="3884613" y="0"/>
            <a:ext cx="2971800" cy="457200"/>
          </a:xfrm>
          <a:prstGeom prst="rect">
            <a:avLst/>
          </a:prstGeom>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989870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633717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3524964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729949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9991095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71538" y="483677"/>
            <a:ext cx="1811112" cy="387966"/>
          </a:xfrm>
          <a:prstGeom prst="rect">
            <a:avLst/>
          </a:prstGeom>
        </p:spPr>
      </p:pic>
      <p:pic>
        <p:nvPicPr>
          <p:cNvPr id="6" name="TechEd 2014 logo white"/>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058190" y="448802"/>
            <a:ext cx="2965328" cy="1283012"/>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2516827"/>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Tx/>
              <a:buBlip>
                <a:blip r:embed="rId2"/>
              </a:buBlip>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Tx/>
              <a:buBlip>
                <a:blip r:embed="rId2"/>
              </a:buBlip>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6529240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Layout">
    <p:bg bwMode="gray">
      <p:bgPr>
        <a:solidFill>
          <a:srgbClr val="002050"/>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0" y="1028"/>
            <a:ext cx="12436474" cy="6992469"/>
          </a:xfrm>
          <a:prstGeom prst="rect">
            <a:avLst/>
          </a:prstGeom>
        </p:spPr>
      </p:pic>
      <p:sp>
        <p:nvSpPr>
          <p:cNvPr id="14" name="Dark gradation bottom"/>
          <p:cNvSpPr/>
          <p:nvPr userDrawn="1"/>
        </p:nvSpPr>
        <p:spPr bwMode="gray">
          <a:xfrm flipV="1">
            <a:off x="0" y="-4"/>
            <a:ext cx="12446758" cy="6994525"/>
          </a:xfrm>
          <a:prstGeom prst="rect">
            <a:avLst/>
          </a:prstGeom>
          <a:gradFill flip="none" rotWithShape="1">
            <a:gsLst>
              <a:gs pos="0">
                <a:srgbClr val="000000">
                  <a:alpha val="73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Dark gradation top"/>
          <p:cNvSpPr/>
          <p:nvPr userDrawn="1"/>
        </p:nvSpPr>
        <p:spPr bwMode="gray">
          <a:xfrm>
            <a:off x="0" y="-1028"/>
            <a:ext cx="12446757" cy="6994525"/>
          </a:xfrm>
          <a:prstGeom prst="rect">
            <a:avLst/>
          </a:prstGeom>
          <a:gradFill flip="none" rotWithShape="1">
            <a:gsLst>
              <a:gs pos="0">
                <a:srgbClr val="000000">
                  <a:alpha val="50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p:cNvSpPr/>
          <p:nvPr userDrawn="1"/>
        </p:nvSpPr>
        <p:spPr bwMode="gray">
          <a:xfrm>
            <a:off x="274638" y="2125663"/>
            <a:ext cx="6400800" cy="3657600"/>
          </a:xfrm>
          <a:prstGeom prst="rect">
            <a:avLst/>
          </a:prstGeom>
          <a:solidFill>
            <a:schemeClr val="bg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2125661"/>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4228783"/>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pic>
        <p:nvPicPr>
          <p:cNvPr id="12" name="TechEd 2014 logo white"/>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4108" y="448802"/>
            <a:ext cx="2965328" cy="1283012"/>
          </a:xfrm>
          <a:prstGeom prst="rect">
            <a:avLst/>
          </a:prstGeom>
        </p:spPr>
      </p:pic>
    </p:spTree>
    <p:extLst>
      <p:ext uri="{BB962C8B-B14F-4D97-AF65-F5344CB8AC3E}">
        <p14:creationId xmlns:p14="http://schemas.microsoft.com/office/powerpoint/2010/main" val="14650036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act Layout_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Layout_Accent Color 2">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bg>
      <p:bgPr>
        <a:solidFill>
          <a:srgbClr val="00205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4"/>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1">
    <p:bg bwMode="auto">
      <p:bgPr>
        <a:solidFill>
          <a:srgbClr val="002050"/>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8229535"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11"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74108" y="448802"/>
            <a:ext cx="2965328" cy="1283012"/>
          </a:xfrm>
          <a:prstGeom prst="rect">
            <a:avLst/>
          </a:prstGeom>
        </p:spPr>
      </p:pic>
      <p:pic>
        <p:nvPicPr>
          <p:cNvPr id="8"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ck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352320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71538" y="483677"/>
            <a:ext cx="1811112" cy="387966"/>
          </a:xfrm>
          <a:prstGeom prst="rect">
            <a:avLst/>
          </a:prstGeom>
        </p:spPr>
      </p:pic>
      <p:pic>
        <p:nvPicPr>
          <p:cNvPr id="6" name="TechEd 2014 logo white"/>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058190" y="448802"/>
            <a:ext cx="2965328" cy="1283012"/>
          </a:xfrm>
          <a:prstGeom prst="rect">
            <a:avLst/>
          </a:prstGeom>
        </p:spPr>
      </p:pic>
    </p:spTree>
    <p:extLst>
      <p:ext uri="{BB962C8B-B14F-4D97-AF65-F5344CB8AC3E}">
        <p14:creationId xmlns:p14="http://schemas.microsoft.com/office/powerpoint/2010/main" val="140273866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hoto Layout">
    <p:bg bwMode="gray">
      <p:bgPr>
        <a:solidFill>
          <a:srgbClr val="002050"/>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0" y="1028"/>
            <a:ext cx="12436474" cy="6992469"/>
          </a:xfrm>
          <a:prstGeom prst="rect">
            <a:avLst/>
          </a:prstGeom>
        </p:spPr>
      </p:pic>
      <p:sp>
        <p:nvSpPr>
          <p:cNvPr id="14" name="Dark gradation bottom"/>
          <p:cNvSpPr/>
          <p:nvPr userDrawn="1"/>
        </p:nvSpPr>
        <p:spPr bwMode="gray">
          <a:xfrm flipV="1">
            <a:off x="0" y="-4"/>
            <a:ext cx="12446758" cy="6994525"/>
          </a:xfrm>
          <a:prstGeom prst="rect">
            <a:avLst/>
          </a:prstGeom>
          <a:gradFill flip="none" rotWithShape="1">
            <a:gsLst>
              <a:gs pos="0">
                <a:srgbClr val="000000">
                  <a:alpha val="73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Dark gradation top"/>
          <p:cNvSpPr/>
          <p:nvPr userDrawn="1"/>
        </p:nvSpPr>
        <p:spPr bwMode="gray">
          <a:xfrm>
            <a:off x="0" y="-1028"/>
            <a:ext cx="12446757" cy="6994525"/>
          </a:xfrm>
          <a:prstGeom prst="rect">
            <a:avLst/>
          </a:prstGeom>
          <a:gradFill flip="none" rotWithShape="1">
            <a:gsLst>
              <a:gs pos="0">
                <a:srgbClr val="000000">
                  <a:alpha val="50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p:cNvSpPr/>
          <p:nvPr userDrawn="1"/>
        </p:nvSpPr>
        <p:spPr bwMode="gray">
          <a:xfrm>
            <a:off x="274638" y="2125663"/>
            <a:ext cx="6400800" cy="3657600"/>
          </a:xfrm>
          <a:prstGeom prst="rect">
            <a:avLst/>
          </a:prstGeom>
          <a:solidFill>
            <a:schemeClr val="bg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2125661"/>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4228783"/>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pic>
        <p:nvPicPr>
          <p:cNvPr id="12" name="TechEd 2014 logo white"/>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4108" y="448802"/>
            <a:ext cx="2965328" cy="1283012"/>
          </a:xfrm>
          <a:prstGeom prst="rect">
            <a:avLst/>
          </a:prstGeom>
        </p:spPr>
      </p:pic>
      <p:sp>
        <p:nvSpPr>
          <p:cNvPr id="6" name="Text Placeholder 5"/>
          <p:cNvSpPr>
            <a:spLocks noGrp="1"/>
          </p:cNvSpPr>
          <p:nvPr>
            <p:ph type="body" sz="quarter" idx="15" hasCustomPrompt="1"/>
          </p:nvPr>
        </p:nvSpPr>
        <p:spPr>
          <a:xfrm>
            <a:off x="10333038" y="296863"/>
            <a:ext cx="1828800" cy="378565"/>
          </a:xfrm>
        </p:spPr>
        <p:txBody>
          <a:bodyPr/>
          <a:lstStyle>
            <a:lvl1pPr marL="0" indent="0" algn="r">
              <a:buNone/>
              <a:defRPr sz="1400" baseline="0"/>
            </a:lvl1pPr>
          </a:lstStyle>
          <a:p>
            <a:pPr lvl="0"/>
            <a:r>
              <a:rPr lang="en-US" dirty="0" smtClean="0"/>
              <a:t>Session Code</a:t>
            </a:r>
            <a:endParaRPr lang="en-US" dirty="0"/>
          </a:p>
        </p:txBody>
      </p:sp>
    </p:spTree>
    <p:extLst>
      <p:ext uri="{BB962C8B-B14F-4D97-AF65-F5344CB8AC3E}">
        <p14:creationId xmlns:p14="http://schemas.microsoft.com/office/powerpoint/2010/main" val="9869762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1">
    <p:bg bwMode="auto">
      <p:bgPr>
        <a:solidFill>
          <a:srgbClr val="002050"/>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8229535"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11"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74108" y="448802"/>
            <a:ext cx="2965328" cy="1283012"/>
          </a:xfrm>
          <a:prstGeom prst="rect">
            <a:avLst/>
          </a:prstGeom>
        </p:spPr>
      </p:pic>
      <p:pic>
        <p:nvPicPr>
          <p:cNvPr id="8"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
        <p:nvSpPr>
          <p:cNvPr id="7" name="Text Placeholder 5"/>
          <p:cNvSpPr>
            <a:spLocks noGrp="1"/>
          </p:cNvSpPr>
          <p:nvPr>
            <p:ph type="body" sz="quarter" idx="15" hasCustomPrompt="1"/>
          </p:nvPr>
        </p:nvSpPr>
        <p:spPr>
          <a:xfrm>
            <a:off x="10333038" y="296863"/>
            <a:ext cx="1828800" cy="378565"/>
          </a:xfrm>
        </p:spPr>
        <p:txBody>
          <a:bodyPr/>
          <a:lstStyle>
            <a:lvl1pPr marL="0" indent="0" algn="r">
              <a:buNone/>
              <a:defRPr sz="1400" baseline="0"/>
            </a:lvl1pPr>
          </a:lstStyle>
          <a:p>
            <a:pPr lvl="0"/>
            <a:r>
              <a:rPr lang="en-US" dirty="0" smtClean="0"/>
              <a:t>Session Code</a:t>
            </a:r>
            <a:endParaRPr lang="en-US" dirty="0"/>
          </a:p>
        </p:txBody>
      </p:sp>
    </p:spTree>
    <p:extLst>
      <p:ext uri="{BB962C8B-B14F-4D97-AF65-F5344CB8AC3E}">
        <p14:creationId xmlns:p14="http://schemas.microsoft.com/office/powerpoint/2010/main" val="6433126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 name="Rectangle 2"/>
          <p:cNvSpPr/>
          <p:nvPr userDrawn="1"/>
        </p:nvSpPr>
        <p:spPr bwMode="auto">
          <a:xfrm>
            <a:off x="274638" y="2125663"/>
            <a:ext cx="8229600" cy="36576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2295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82295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bwMode="invGray">
          <a:xfrm>
            <a:off x="458332" y="6182440"/>
            <a:ext cx="1552931" cy="332660"/>
          </a:xfrm>
          <a:prstGeom prst="rect">
            <a:avLst/>
          </a:prstGeom>
        </p:spPr>
      </p:pic>
      <p:pic>
        <p:nvPicPr>
          <p:cNvPr id="10" name="TechEd 2014 logo white"/>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74108" y="448802"/>
            <a:ext cx="2965328" cy="1283012"/>
          </a:xfrm>
          <a:prstGeom prst="rect">
            <a:avLst/>
          </a:prstGeom>
        </p:spPr>
      </p:pic>
      <p:sp>
        <p:nvSpPr>
          <p:cNvPr id="11" name="Text Placeholder 5"/>
          <p:cNvSpPr>
            <a:spLocks noGrp="1"/>
          </p:cNvSpPr>
          <p:nvPr>
            <p:ph type="body" sz="quarter" idx="15" hasCustomPrompt="1"/>
          </p:nvPr>
        </p:nvSpPr>
        <p:spPr>
          <a:xfrm>
            <a:off x="10333038" y="296863"/>
            <a:ext cx="1828800" cy="378565"/>
          </a:xfrm>
        </p:spPr>
        <p:txBody>
          <a:bodyPr/>
          <a:lstStyle>
            <a:lvl1pPr marL="0" indent="0" algn="r">
              <a:buNone/>
              <a:defRPr sz="1400" baseline="0"/>
            </a:lvl1pPr>
          </a:lstStyle>
          <a:p>
            <a:pPr lvl="0"/>
            <a:r>
              <a:rPr lang="en-US" dirty="0" smtClean="0"/>
              <a:t>Session Code</a:t>
            </a:r>
            <a:endParaRPr lang="en-US" dirty="0"/>
          </a:p>
        </p:txBody>
      </p:sp>
    </p:spTree>
    <p:extLst>
      <p:ext uri="{BB962C8B-B14F-4D97-AF65-F5344CB8AC3E}">
        <p14:creationId xmlns:p14="http://schemas.microsoft.com/office/powerpoint/2010/main" val="29948408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emo slide">
    <p:bg bwMode="auto">
      <p:bgPr>
        <a:solidFill>
          <a:schemeClr val="accent1"/>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8229589" cy="1829593"/>
          </a:xfrm>
          <a:noFill/>
        </p:spPr>
        <p:txBody>
          <a:bodyPr lIns="182880" tIns="146304" rIns="182880" bIns="146304">
            <a:noAutofit/>
          </a:bodyPr>
          <a:lstStyle>
            <a:lvl1pPr marL="0" indent="0">
              <a:spcBef>
                <a:spcPts val="0"/>
              </a:spcBef>
              <a:buNone/>
              <a:defRPr sz="3600" spc="0" baseline="0">
                <a:gradFill>
                  <a:gsLst>
                    <a:gs pos="0">
                      <a:srgbClr val="FFFFFF"/>
                    </a:gs>
                    <a:gs pos="100000">
                      <a:srgbClr val="FFFFFF"/>
                    </a:gs>
                  </a:gsLst>
                  <a:lin ang="5400000" scaled="0"/>
                </a:gradFill>
                <a:latin typeface="+mj-lt"/>
              </a:defRPr>
            </a:lvl1pPr>
          </a:lstStyle>
          <a:p>
            <a:pPr lvl="0"/>
            <a:r>
              <a:rPr lang="en-US" dirty="0" smtClean="0"/>
              <a:t>Speaker Name</a:t>
            </a:r>
          </a:p>
        </p:txBody>
      </p:sp>
      <p:pic>
        <p:nvPicPr>
          <p:cNvPr id="6"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14177416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pic>
        <p:nvPicPr>
          <p:cNvPr id="5"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3300695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49975308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179337501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 name="Rectangle 2"/>
          <p:cNvSpPr/>
          <p:nvPr userDrawn="1"/>
        </p:nvSpPr>
        <p:spPr bwMode="auto">
          <a:xfrm>
            <a:off x="274638" y="2125663"/>
            <a:ext cx="8229600" cy="36576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2295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82295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bwMode="invGray">
          <a:xfrm>
            <a:off x="458332" y="6182440"/>
            <a:ext cx="1552931" cy="332660"/>
          </a:xfrm>
          <a:prstGeom prst="rect">
            <a:avLst/>
          </a:prstGeom>
        </p:spPr>
      </p:pic>
      <p:pic>
        <p:nvPicPr>
          <p:cNvPr id="10" name="TechEd 2014 logo white"/>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74108" y="448802"/>
            <a:ext cx="2965328" cy="1283012"/>
          </a:xfrm>
          <a:prstGeom prst="rect">
            <a:avLst/>
          </a:prstGeom>
        </p:spPr>
      </p:pic>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4828">
                      <a:srgbClr val="FFFFFF"/>
                    </a:gs>
                    <a:gs pos="59000">
                      <a:srgbClr val="FFFFFF"/>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728054347"/>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125234135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97993227"/>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61261173"/>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06210482"/>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23995384"/>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1616182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226007"/>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19175222"/>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Tx/>
              <a:buBlip>
                <a:blip r:embed="rId2"/>
              </a:buBlip>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Tx/>
              <a:buBlip>
                <a:blip r:embed="rId2"/>
              </a:buBlip>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4556521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p:bg bwMode="auto">
      <p:bgPr>
        <a:solidFill>
          <a:schemeClr val="accent1"/>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8229589" cy="1829593"/>
          </a:xfrm>
          <a:noFill/>
        </p:spPr>
        <p:txBody>
          <a:bodyPr lIns="182880" tIns="146304" rIns="182880" bIns="146304">
            <a:noAutofit/>
          </a:bodyPr>
          <a:lstStyle>
            <a:lvl1pPr marL="0" indent="0">
              <a:spcBef>
                <a:spcPts val="0"/>
              </a:spcBef>
              <a:buNone/>
              <a:defRPr sz="3600" spc="0" baseline="0">
                <a:gradFill>
                  <a:gsLst>
                    <a:gs pos="0">
                      <a:srgbClr val="FFFFFF"/>
                    </a:gs>
                    <a:gs pos="100000">
                      <a:srgbClr val="FFFFFF"/>
                    </a:gs>
                  </a:gsLst>
                  <a:lin ang="5400000" scaled="0"/>
                </a:gradFill>
                <a:latin typeface="+mj-lt"/>
              </a:defRPr>
            </a:lvl1pPr>
          </a:lstStyle>
          <a:p>
            <a:pPr lvl="0"/>
            <a:r>
              <a:rPr lang="en-US" dirty="0" smtClean="0"/>
              <a:t>Speaker Name</a:t>
            </a:r>
          </a:p>
        </p:txBody>
      </p:sp>
      <p:pic>
        <p:nvPicPr>
          <p:cNvPr id="6"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879525"/>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129147677"/>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072275418"/>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act Layout_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665911939"/>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176458971"/>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Quote Layout_Accent Color 2">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151957897"/>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581860020"/>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bg>
      <p:bgPr>
        <a:solidFill>
          <a:srgbClr val="00205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149665"/>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102225"/>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4109331"/>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pic>
        <p:nvPicPr>
          <p:cNvPr id="5"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4"/>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3148975"/>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1684103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ck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861404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Title &amp; Only">
    <p:spTree>
      <p:nvGrpSpPr>
        <p:cNvPr id="1" name=""/>
        <p:cNvGrpSpPr/>
        <p:nvPr/>
      </p:nvGrpSpPr>
      <p:grpSpPr>
        <a:xfrm>
          <a:off x="0" y="0"/>
          <a:ext cx="0" cy="0"/>
          <a:chOff x="0" y="0"/>
          <a:chExt cx="0" cy="0"/>
        </a:xfrm>
      </p:grpSpPr>
      <p:sp>
        <p:nvSpPr>
          <p:cNvPr id="9" name="Text Placeholder 8"/>
          <p:cNvSpPr>
            <a:spLocks noGrp="1"/>
          </p:cNvSpPr>
          <p:nvPr>
            <p:ph type="body" sz="quarter" idx="15"/>
          </p:nvPr>
        </p:nvSpPr>
        <p:spPr>
          <a:xfrm>
            <a:off x="509553" y="513797"/>
            <a:ext cx="11428171" cy="742628"/>
          </a:xfrm>
        </p:spPr>
        <p:txBody>
          <a:bodyPr vert="horz" lIns="0" tIns="0" rIns="0" bIns="0" rtlCol="0">
            <a:noAutofit/>
          </a:bodyPr>
          <a:lstStyle>
            <a:lvl1pPr>
              <a:defRPr lang="en-US" sz="4898" dirty="0" smtClean="0"/>
            </a:lvl1pPr>
          </a:lstStyle>
          <a:p>
            <a:pPr lvl="0"/>
            <a:r>
              <a:rPr lang="en-US" dirty="0" smtClean="0"/>
              <a:t>Click to edit Master text styles</a:t>
            </a:r>
          </a:p>
        </p:txBody>
      </p:sp>
    </p:spTree>
    <p:extLst>
      <p:ext uri="{BB962C8B-B14F-4D97-AF65-F5344CB8AC3E}">
        <p14:creationId xmlns:p14="http://schemas.microsoft.com/office/powerpoint/2010/main" val="55253245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715399378"/>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4828">
                      <a:srgbClr val="FFFFFF"/>
                    </a:gs>
                    <a:gs pos="59000">
                      <a:srgbClr val="FFFFFF"/>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34" Type="http://schemas.openxmlformats.org/officeDocument/2006/relationships/image" Target="../media/image1.png"/><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33" Type="http://schemas.openxmlformats.org/officeDocument/2006/relationships/theme" Target="../theme/theme2.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slideLayout" Target="../slideLayouts/slideLayout60.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32" Type="http://schemas.openxmlformats.org/officeDocument/2006/relationships/slideLayout" Target="../slideLayouts/slideLayout63.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slideLayout" Target="../slideLayouts/slideLayout62.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slideLayout" Target="../slideLayouts/slideLayout61.xml"/><Relationship Id="rId35" Type="http://schemas.openxmlformats.org/officeDocument/2006/relationships/image" Target="../media/image2.png"/><Relationship Id="rId8"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205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email">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205" r:id="rId1"/>
    <p:sldLayoutId id="2147484276" r:id="rId2"/>
    <p:sldLayoutId id="2147484167" r:id="rId3"/>
    <p:sldLayoutId id="2147484166" r:id="rId4"/>
    <p:sldLayoutId id="2147484105" r:id="rId5"/>
    <p:sldLayoutId id="2147484182" r:id="rId6"/>
    <p:sldLayoutId id="2147484277" r:id="rId7"/>
    <p:sldLayoutId id="2147484130" r:id="rId8"/>
    <p:sldLayoutId id="2147484101" r:id="rId9"/>
    <p:sldLayoutId id="2147484102" r:id="rId10"/>
    <p:sldLayoutId id="2147484098" r:id="rId11"/>
    <p:sldLayoutId id="2147484212" r:id="rId12"/>
    <p:sldLayoutId id="2147484086" r:id="rId13"/>
    <p:sldLayoutId id="2147484211" r:id="rId14"/>
    <p:sldLayoutId id="2147484100" r:id="rId15"/>
    <p:sldLayoutId id="2147484213" r:id="rId16"/>
    <p:sldLayoutId id="2147484089" r:id="rId17"/>
    <p:sldLayoutId id="2147484214" r:id="rId18"/>
    <p:sldLayoutId id="2147484092" r:id="rId19"/>
    <p:sldLayoutId id="2147484190" r:id="rId20"/>
    <p:sldLayoutId id="2147484195" r:id="rId21"/>
    <p:sldLayoutId id="2147484209" r:id="rId22"/>
    <p:sldLayoutId id="2147484196" r:id="rId23"/>
    <p:sldLayoutId id="2147484208" r:id="rId24"/>
    <p:sldLayoutId id="2147484192" r:id="rId25"/>
    <p:sldLayoutId id="2147484093" r:id="rId26"/>
    <p:sldLayoutId id="2147484127" r:id="rId27"/>
    <p:sldLayoutId id="2147484128" r:id="rId28"/>
    <p:sldLayoutId id="2147484129" r:id="rId29"/>
    <p:sldLayoutId id="2147484203" r:id="rId30"/>
    <p:sldLayoutId id="2147484272"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205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4" cstate="email">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105216668"/>
      </p:ext>
    </p:extLst>
  </p:cSld>
  <p:clrMap bg1="dk1" tx1="lt1" bg2="dk2" tx2="lt2" accent1="accent1" accent2="accent2" accent3="accent3" accent4="accent4" accent5="accent5" accent6="accent6" hlink="hlink" folHlink="folHlink"/>
  <p:sldLayoutIdLst>
    <p:sldLayoutId id="2147484279" r:id="rId1"/>
    <p:sldLayoutId id="2147484280" r:id="rId2"/>
    <p:sldLayoutId id="2147484281" r:id="rId3"/>
    <p:sldLayoutId id="2147484282" r:id="rId4"/>
    <p:sldLayoutId id="2147484283" r:id="rId5"/>
    <p:sldLayoutId id="2147484284" r:id="rId6"/>
    <p:sldLayoutId id="2147484285" r:id="rId7"/>
    <p:sldLayoutId id="2147484286" r:id="rId8"/>
    <p:sldLayoutId id="2147484287" r:id="rId9"/>
    <p:sldLayoutId id="2147484288" r:id="rId10"/>
    <p:sldLayoutId id="2147484289" r:id="rId11"/>
    <p:sldLayoutId id="2147484290" r:id="rId12"/>
    <p:sldLayoutId id="2147484291" r:id="rId13"/>
    <p:sldLayoutId id="2147484292" r:id="rId14"/>
    <p:sldLayoutId id="2147484293" r:id="rId15"/>
    <p:sldLayoutId id="2147484294" r:id="rId16"/>
    <p:sldLayoutId id="2147484295" r:id="rId17"/>
    <p:sldLayoutId id="2147484296" r:id="rId18"/>
    <p:sldLayoutId id="2147484297" r:id="rId19"/>
    <p:sldLayoutId id="2147484298" r:id="rId20"/>
    <p:sldLayoutId id="2147484299" r:id="rId21"/>
    <p:sldLayoutId id="2147484300" r:id="rId22"/>
    <p:sldLayoutId id="2147484301" r:id="rId23"/>
    <p:sldLayoutId id="2147484302" r:id="rId24"/>
    <p:sldLayoutId id="2147484303" r:id="rId25"/>
    <p:sldLayoutId id="2147484304" r:id="rId26"/>
    <p:sldLayoutId id="2147484305" r:id="rId27"/>
    <p:sldLayoutId id="2147484306" r:id="rId28"/>
    <p:sldLayoutId id="2147484307" r:id="rId29"/>
    <p:sldLayoutId id="2147484308" r:id="rId30"/>
    <p:sldLayoutId id="2147484309" r:id="rId31"/>
    <p:sldLayoutId id="2147484310" r:id="rId3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5"/>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5"/>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5"/>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5"/>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5"/>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blogs.technet.com/b/orchestrator/archive/2014/01/16/sma-capabilities-in-depth-controlling-runbook-streams-for-testing-and-troubleshooting.aspx" TargetMode="External"/><Relationship Id="rId7" Type="http://schemas.openxmlformats.org/officeDocument/2006/relationships/hyperlink" Target="http://blogs.technet.com/b/orchestrator/archive/2014/02/09/service-management-automation-integration-with-orchestrator.aspx" TargetMode="External"/><Relationship Id="rId2" Type="http://schemas.openxmlformats.org/officeDocument/2006/relationships/hyperlink" Target="http://blogs.technet.com/b/orchestrator/archive/2014/01/10/sma-capabilities-in-depth-runbook-input-output-and-nested-runbooks.aspx" TargetMode="External"/><Relationship Id="rId1" Type="http://schemas.openxmlformats.org/officeDocument/2006/relationships/slideLayout" Target="../slideLayouts/slideLayout13.xml"/><Relationship Id="rId6" Type="http://schemas.openxmlformats.org/officeDocument/2006/relationships/hyperlink" Target="http://blogs.technet.com/b/orchestrator/archive/2014/03/11/sma-capabilities-in-depth-the-sma-powershell-module.aspx" TargetMode="External"/><Relationship Id="rId5" Type="http://schemas.openxmlformats.org/officeDocument/2006/relationships/hyperlink" Target="http://blogs.technet.com/b/orchestrator/archive/2014/03/27/authoring-sma-runbooks-in-the-powershell-ise.aspx" TargetMode="External"/><Relationship Id="rId4" Type="http://schemas.openxmlformats.org/officeDocument/2006/relationships/hyperlink" Target="http://blogs.technet.com/b/orchestrator/archive/2014/02/24/configure-service-management-automation-for-optimum-performance.aspx"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www.microsoft.com/en-us/server-cloud/products/windows-azure-pack" TargetMode="External"/><Relationship Id="rId2" Type="http://schemas.openxmlformats.org/officeDocument/2006/relationships/notesSlide" Target="../notesSlides/notesSlide22.xml"/><Relationship Id="rId1" Type="http://schemas.openxmlformats.org/officeDocument/2006/relationships/slideLayout" Target="../slideLayouts/slideLayout63.xml"/><Relationship Id="rId6" Type="http://schemas.openxmlformats.org/officeDocument/2006/relationships/hyperlink" Target="http://technet.microsoft.com/en-US/evalcenter/dn205295" TargetMode="External"/><Relationship Id="rId5" Type="http://schemas.openxmlformats.org/officeDocument/2006/relationships/hyperlink" Target="http://azure.microsoft.com/en-us/" TargetMode="External"/><Relationship Id="rId4" Type="http://schemas.openxmlformats.org/officeDocument/2006/relationships/hyperlink" Target="http://technet.microsoft.com/en-US/evalcenter/dn205286"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microsoft.com/learning" TargetMode="External"/><Relationship Id="rId7"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9.xml"/><Relationship Id="rId6" Type="http://schemas.openxmlformats.org/officeDocument/2006/relationships/hyperlink" Target="http://channel9.msdn.com/Events/TechEd" TargetMode="External"/><Relationship Id="rId5" Type="http://schemas.openxmlformats.org/officeDocument/2006/relationships/hyperlink" Target="http://microsoft.com/technet" TargetMode="External"/><Relationship Id="rId4" Type="http://schemas.openxmlformats.org/officeDocument/2006/relationships/hyperlink" Target="http://microsoft.com/msdn"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9.xml"/><Relationship Id="rId5" Type="http://schemas.openxmlformats.org/officeDocument/2006/relationships/image" Target="../media/image19.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6.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444157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395049"/>
          </a:xfrm>
        </p:spPr>
        <p:txBody>
          <a:bodyPr/>
          <a:lstStyle/>
          <a:p>
            <a:endParaRPr lang="en-US" dirty="0" smtClean="0"/>
          </a:p>
          <a:p>
            <a:r>
              <a:rPr lang="en-US" sz="3600" dirty="0" smtClean="0"/>
              <a:t>WAP Portal or PowerShell ISE</a:t>
            </a:r>
          </a:p>
          <a:p>
            <a:r>
              <a:rPr lang="en-US" sz="3600" dirty="0" err="1" smtClean="0"/>
              <a:t>Runbook</a:t>
            </a:r>
            <a:r>
              <a:rPr lang="en-US" sz="3600" dirty="0" smtClean="0"/>
              <a:t> Tags for organization</a:t>
            </a:r>
          </a:p>
          <a:p>
            <a:r>
              <a:rPr lang="en-US" sz="3600" dirty="0" smtClean="0"/>
              <a:t>Potential </a:t>
            </a:r>
            <a:r>
              <a:rPr lang="en-US" sz="3600" dirty="0" err="1"/>
              <a:t>R</a:t>
            </a:r>
            <a:r>
              <a:rPr lang="en-US" sz="3600" dirty="0" err="1" smtClean="0"/>
              <a:t>unbook</a:t>
            </a:r>
            <a:r>
              <a:rPr lang="en-US" sz="3600" dirty="0" smtClean="0"/>
              <a:t> states (Draft, Published, In-Edit)</a:t>
            </a:r>
            <a:endParaRPr lang="en-US" sz="2000" dirty="0" smtClean="0"/>
          </a:p>
          <a:p>
            <a:r>
              <a:rPr lang="en-US" sz="3600" dirty="0" smtClean="0"/>
              <a:t>Flexible execution methods</a:t>
            </a:r>
          </a:p>
          <a:p>
            <a:r>
              <a:rPr lang="en-US" sz="3600" dirty="0" smtClean="0"/>
              <a:t>Job = instance of executed </a:t>
            </a:r>
            <a:r>
              <a:rPr lang="en-US" sz="3600" dirty="0" err="1" smtClean="0"/>
              <a:t>Runbook</a:t>
            </a:r>
            <a:endParaRPr lang="en-US" sz="3600" dirty="0"/>
          </a:p>
          <a:p>
            <a:endParaRPr lang="en-US" sz="3600" dirty="0" smtClean="0"/>
          </a:p>
        </p:txBody>
      </p:sp>
      <p:sp>
        <p:nvSpPr>
          <p:cNvPr id="3" name="Title 2"/>
          <p:cNvSpPr>
            <a:spLocks noGrp="1"/>
          </p:cNvSpPr>
          <p:nvPr>
            <p:ph type="title"/>
          </p:nvPr>
        </p:nvSpPr>
        <p:spPr/>
        <p:txBody>
          <a:bodyPr/>
          <a:lstStyle/>
          <a:p>
            <a:r>
              <a:rPr lang="en-US" dirty="0" smtClean="0"/>
              <a:t>Administration, Authoring and Execution</a:t>
            </a:r>
            <a:endParaRPr lang="en-US" dirty="0"/>
          </a:p>
        </p:txBody>
      </p:sp>
    </p:spTree>
    <p:extLst>
      <p:ext uri="{BB962C8B-B14F-4D97-AF65-F5344CB8AC3E}">
        <p14:creationId xmlns:p14="http://schemas.microsoft.com/office/powerpoint/2010/main" val="314959690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23181" y="611398"/>
            <a:ext cx="11313278" cy="1147102"/>
          </a:xfrm>
          <a:prstGeom prst="rect">
            <a:avLst/>
          </a:prstGeom>
        </p:spPr>
        <p:txBody>
          <a:bodyPr lIns="93260" tIns="46631" rIns="93260" bIns="46631" anchor="ct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100000">
                      <a:schemeClr val="tx1">
                        <a:lumMod val="65000"/>
                        <a:lumOff val="35000"/>
                      </a:schemeClr>
                    </a:gs>
                  </a:gsLst>
                  <a:lin ang="5400000" scaled="0"/>
                  <a:tileRect/>
                </a:gradFill>
                <a:effectLst/>
                <a:latin typeface="+mj-lt"/>
                <a:ea typeface="+mn-ea"/>
                <a:cs typeface="Arial" charset="0"/>
              </a:defRPr>
            </a:lvl1pPr>
          </a:lstStyle>
          <a:p>
            <a:endParaRPr sz="9000">
              <a:gradFill>
                <a:gsLst>
                  <a:gs pos="96667">
                    <a:srgbClr val="FFFFFF"/>
                  </a:gs>
                  <a:gs pos="90000">
                    <a:srgbClr val="FFFFFF"/>
                  </a:gs>
                </a:gsLst>
                <a:lin ang="5400000" scaled="0"/>
              </a:gradFill>
              <a:cs typeface="Segoe UI" pitchFamily="34" charset="0"/>
            </a:endParaRPr>
          </a:p>
        </p:txBody>
      </p:sp>
      <p:sp>
        <p:nvSpPr>
          <p:cNvPr id="2" name="Title 1"/>
          <p:cNvSpPr>
            <a:spLocks noGrp="1"/>
          </p:cNvSpPr>
          <p:nvPr>
            <p:ph type="title"/>
          </p:nvPr>
        </p:nvSpPr>
        <p:spPr/>
        <p:txBody>
          <a:bodyPr/>
          <a:lstStyle/>
          <a:p>
            <a:r>
              <a:rPr lang="en-US" dirty="0" smtClean="0"/>
              <a:t>SMA Architecture</a:t>
            </a:r>
            <a:endParaRPr lang="en-US" dirty="0"/>
          </a:p>
        </p:txBody>
      </p:sp>
    </p:spTree>
    <p:extLst>
      <p:ext uri="{BB962C8B-B14F-4D97-AF65-F5344CB8AC3E}">
        <p14:creationId xmlns:p14="http://schemas.microsoft.com/office/powerpoint/2010/main" val="837428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SMA Architectural Diagram</a:t>
            </a:r>
            <a:endParaRPr lang="en-US" dirty="0"/>
          </a:p>
        </p:txBody>
      </p:sp>
      <p:pic>
        <p:nvPicPr>
          <p:cNvPr id="5" name="Picture 4"/>
          <p:cNvPicPr>
            <a:picLocks noChangeAspect="1"/>
          </p:cNvPicPr>
          <p:nvPr/>
        </p:nvPicPr>
        <p:blipFill>
          <a:blip r:embed="rId3"/>
          <a:stretch>
            <a:fillRect/>
          </a:stretch>
        </p:blipFill>
        <p:spPr>
          <a:xfrm>
            <a:off x="2036419" y="2039294"/>
            <a:ext cx="1595160" cy="1295216"/>
          </a:xfrm>
          <a:prstGeom prst="rect">
            <a:avLst/>
          </a:prstGeom>
        </p:spPr>
      </p:pic>
      <p:pic>
        <p:nvPicPr>
          <p:cNvPr id="8" name="Picture 7"/>
          <p:cNvPicPr>
            <a:picLocks noChangeAspect="1"/>
          </p:cNvPicPr>
          <p:nvPr/>
        </p:nvPicPr>
        <p:blipFill>
          <a:blip r:embed="rId4"/>
          <a:stretch>
            <a:fillRect/>
          </a:stretch>
        </p:blipFill>
        <p:spPr>
          <a:xfrm>
            <a:off x="6468603" y="2053304"/>
            <a:ext cx="1384751" cy="1161404"/>
          </a:xfrm>
          <a:prstGeom prst="rect">
            <a:avLst/>
          </a:prstGeom>
        </p:spPr>
      </p:pic>
      <p:pic>
        <p:nvPicPr>
          <p:cNvPr id="11" name="Picture 10"/>
          <p:cNvPicPr>
            <a:picLocks noChangeAspect="1"/>
          </p:cNvPicPr>
          <p:nvPr/>
        </p:nvPicPr>
        <p:blipFill>
          <a:blip r:embed="rId5"/>
          <a:stretch>
            <a:fillRect/>
          </a:stretch>
        </p:blipFill>
        <p:spPr>
          <a:xfrm>
            <a:off x="9320378" y="4086865"/>
            <a:ext cx="957042" cy="1332616"/>
          </a:xfrm>
          <a:prstGeom prst="rect">
            <a:avLst/>
          </a:prstGeom>
        </p:spPr>
      </p:pic>
      <p:pic>
        <p:nvPicPr>
          <p:cNvPr id="13" name="Picture 12"/>
          <p:cNvPicPr>
            <a:picLocks noChangeAspect="1"/>
          </p:cNvPicPr>
          <p:nvPr/>
        </p:nvPicPr>
        <p:blipFill>
          <a:blip r:embed="rId6"/>
          <a:stretch>
            <a:fillRect/>
          </a:stretch>
        </p:blipFill>
        <p:spPr>
          <a:xfrm>
            <a:off x="2554581" y="4139267"/>
            <a:ext cx="1076998" cy="1337943"/>
          </a:xfrm>
          <a:prstGeom prst="rect">
            <a:avLst/>
          </a:prstGeom>
        </p:spPr>
      </p:pic>
      <p:sp>
        <p:nvSpPr>
          <p:cNvPr id="14" name="TextBox 13"/>
          <p:cNvSpPr txBox="1"/>
          <p:nvPr/>
        </p:nvSpPr>
        <p:spPr>
          <a:xfrm>
            <a:off x="2154773" y="1620160"/>
            <a:ext cx="1347111" cy="516894"/>
          </a:xfrm>
          <a:prstGeom prst="rect">
            <a:avLst/>
          </a:prstGeom>
          <a:noFill/>
        </p:spPr>
        <p:txBody>
          <a:bodyPr wrap="none" lIns="182854" tIns="146283" rIns="182854" bIns="146283" rtlCol="0">
            <a:spAutoFit/>
          </a:bodyPr>
          <a:lstStyle/>
          <a:p>
            <a:pPr defTabSz="932681">
              <a:lnSpc>
                <a:spcPct val="90000"/>
              </a:lnSpc>
              <a:spcAft>
                <a:spcPts val="600"/>
              </a:spcAft>
            </a:pPr>
            <a:r>
              <a:rPr lang="en-US" sz="1599" dirty="0">
                <a:gradFill>
                  <a:gsLst>
                    <a:gs pos="2917">
                      <a:srgbClr val="FFFFFF"/>
                    </a:gs>
                    <a:gs pos="30000">
                      <a:srgbClr val="FFFFFF"/>
                    </a:gs>
                  </a:gsLst>
                  <a:lin ang="5400000" scaled="0"/>
                </a:gradFill>
              </a:rPr>
              <a:t>PS Module</a:t>
            </a:r>
          </a:p>
        </p:txBody>
      </p:sp>
      <p:sp>
        <p:nvSpPr>
          <p:cNvPr id="19" name="TextBox 18"/>
          <p:cNvSpPr txBox="1"/>
          <p:nvPr/>
        </p:nvSpPr>
        <p:spPr>
          <a:xfrm>
            <a:off x="3370031" y="2297340"/>
            <a:ext cx="1629048" cy="516894"/>
          </a:xfrm>
          <a:prstGeom prst="rect">
            <a:avLst/>
          </a:prstGeom>
          <a:noFill/>
        </p:spPr>
        <p:txBody>
          <a:bodyPr wrap="none" lIns="182854" tIns="146283" rIns="182854" bIns="146283" rtlCol="0">
            <a:spAutoFit/>
          </a:bodyPr>
          <a:lstStyle/>
          <a:p>
            <a:pPr defTabSz="932681">
              <a:lnSpc>
                <a:spcPct val="90000"/>
              </a:lnSpc>
              <a:spcAft>
                <a:spcPts val="600"/>
              </a:spcAft>
            </a:pPr>
            <a:r>
              <a:rPr lang="en-US" sz="1599" dirty="0">
                <a:gradFill>
                  <a:gsLst>
                    <a:gs pos="2917">
                      <a:srgbClr val="FFFFFF"/>
                    </a:gs>
                    <a:gs pos="30000">
                      <a:srgbClr val="FFFFFF"/>
                    </a:gs>
                  </a:gsLst>
                  <a:lin ang="5400000" scaled="0"/>
                </a:gradFill>
              </a:rPr>
              <a:t>HTTP Request</a:t>
            </a:r>
          </a:p>
        </p:txBody>
      </p:sp>
      <p:cxnSp>
        <p:nvCxnSpPr>
          <p:cNvPr id="36" name="Elbow Connector 35"/>
          <p:cNvCxnSpPr/>
          <p:nvPr/>
        </p:nvCxnSpPr>
        <p:spPr>
          <a:xfrm>
            <a:off x="7090721" y="3334513"/>
            <a:ext cx="2128934" cy="1425157"/>
          </a:xfrm>
          <a:prstGeom prst="bentConnector3">
            <a:avLst>
              <a:gd name="adj1" fmla="val -637"/>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989997" y="4312773"/>
            <a:ext cx="1092939" cy="516894"/>
          </a:xfrm>
          <a:prstGeom prst="rect">
            <a:avLst/>
          </a:prstGeom>
          <a:noFill/>
        </p:spPr>
        <p:txBody>
          <a:bodyPr wrap="none" lIns="182854" tIns="146283" rIns="182854" bIns="146283" rtlCol="0">
            <a:spAutoFit/>
          </a:bodyPr>
          <a:lstStyle/>
          <a:p>
            <a:pPr defTabSz="932681">
              <a:lnSpc>
                <a:spcPct val="90000"/>
              </a:lnSpc>
              <a:spcAft>
                <a:spcPts val="600"/>
              </a:spcAft>
            </a:pPr>
            <a:r>
              <a:rPr lang="en-US" sz="1599" dirty="0">
                <a:gradFill>
                  <a:gsLst>
                    <a:gs pos="2917">
                      <a:srgbClr val="FFFFFF"/>
                    </a:gs>
                    <a:gs pos="30000">
                      <a:srgbClr val="FFFFFF"/>
                    </a:gs>
                  </a:gsLst>
                  <a:lin ang="5400000" scaled="0"/>
                </a:gradFill>
              </a:rPr>
              <a:t>Request</a:t>
            </a:r>
          </a:p>
        </p:txBody>
      </p:sp>
      <p:cxnSp>
        <p:nvCxnSpPr>
          <p:cNvPr id="46" name="Elbow Connector 45"/>
          <p:cNvCxnSpPr/>
          <p:nvPr/>
        </p:nvCxnSpPr>
        <p:spPr>
          <a:xfrm rot="10800000">
            <a:off x="7976218" y="2710168"/>
            <a:ext cx="1801025" cy="1262566"/>
          </a:xfrm>
          <a:prstGeom prst="bentConnector3">
            <a:avLst>
              <a:gd name="adj1" fmla="val -6"/>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8738851" y="2297340"/>
            <a:ext cx="1001568" cy="516894"/>
          </a:xfrm>
          <a:prstGeom prst="rect">
            <a:avLst/>
          </a:prstGeom>
          <a:noFill/>
        </p:spPr>
        <p:txBody>
          <a:bodyPr wrap="none" lIns="182854" tIns="146283" rIns="182854" bIns="146283" rtlCol="0">
            <a:spAutoFit/>
          </a:bodyPr>
          <a:lstStyle/>
          <a:p>
            <a:pPr defTabSz="932681">
              <a:lnSpc>
                <a:spcPct val="90000"/>
              </a:lnSpc>
              <a:spcAft>
                <a:spcPts val="600"/>
              </a:spcAft>
            </a:pPr>
            <a:r>
              <a:rPr lang="en-US" sz="1599" dirty="0" smtClean="0">
                <a:gradFill>
                  <a:gsLst>
                    <a:gs pos="2917">
                      <a:srgbClr val="FFFFFF"/>
                    </a:gs>
                    <a:gs pos="30000">
                      <a:srgbClr val="FFFFFF"/>
                    </a:gs>
                  </a:gsLst>
                  <a:lin ang="5400000" scaled="0"/>
                </a:gradFill>
              </a:rPr>
              <a:t>Results</a:t>
            </a:r>
            <a:endParaRPr lang="en-US" sz="1599" dirty="0">
              <a:gradFill>
                <a:gsLst>
                  <a:gs pos="2917">
                    <a:srgbClr val="FFFFFF"/>
                  </a:gs>
                  <a:gs pos="30000">
                    <a:srgbClr val="FFFFFF"/>
                  </a:gs>
                </a:gsLst>
                <a:lin ang="5400000" scaled="0"/>
              </a:gradFill>
            </a:endParaRPr>
          </a:p>
        </p:txBody>
      </p:sp>
      <p:cxnSp>
        <p:nvCxnSpPr>
          <p:cNvPr id="60" name="Straight Arrow Connector 59"/>
          <p:cNvCxnSpPr/>
          <p:nvPr/>
        </p:nvCxnSpPr>
        <p:spPr>
          <a:xfrm>
            <a:off x="3785359" y="4985391"/>
            <a:ext cx="543429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253373" y="4927466"/>
            <a:ext cx="2701649" cy="516894"/>
          </a:xfrm>
          <a:prstGeom prst="rect">
            <a:avLst/>
          </a:prstGeom>
          <a:noFill/>
        </p:spPr>
        <p:txBody>
          <a:bodyPr wrap="none" lIns="182854" tIns="146283" rIns="182854" bIns="146283" rtlCol="0">
            <a:spAutoFit/>
          </a:bodyPr>
          <a:lstStyle/>
          <a:p>
            <a:pPr defTabSz="932681">
              <a:lnSpc>
                <a:spcPct val="90000"/>
              </a:lnSpc>
              <a:spcAft>
                <a:spcPts val="600"/>
              </a:spcAft>
            </a:pPr>
            <a:r>
              <a:rPr lang="en-US" sz="1599" dirty="0">
                <a:gradFill>
                  <a:gsLst>
                    <a:gs pos="2917">
                      <a:srgbClr val="FFFFFF"/>
                    </a:gs>
                    <a:gs pos="30000">
                      <a:srgbClr val="FFFFFF"/>
                    </a:gs>
                  </a:gsLst>
                  <a:lin ang="5400000" scaled="0"/>
                </a:gradFill>
              </a:rPr>
              <a:t>Pickup Jobs / Persist State</a:t>
            </a:r>
          </a:p>
        </p:txBody>
      </p:sp>
      <p:cxnSp>
        <p:nvCxnSpPr>
          <p:cNvPr id="65" name="Straight Arrow Connector 64"/>
          <p:cNvCxnSpPr/>
          <p:nvPr/>
        </p:nvCxnSpPr>
        <p:spPr>
          <a:xfrm>
            <a:off x="3338147" y="2686902"/>
            <a:ext cx="3007594"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942129" y="3720537"/>
            <a:ext cx="1983889" cy="516894"/>
          </a:xfrm>
          <a:prstGeom prst="rect">
            <a:avLst/>
          </a:prstGeom>
          <a:noFill/>
        </p:spPr>
        <p:txBody>
          <a:bodyPr wrap="none" lIns="182854" tIns="146283" rIns="182854" bIns="146283" rtlCol="0">
            <a:spAutoFit/>
          </a:bodyPr>
          <a:lstStyle/>
          <a:p>
            <a:pPr defTabSz="932681">
              <a:lnSpc>
                <a:spcPct val="90000"/>
              </a:lnSpc>
              <a:spcAft>
                <a:spcPts val="600"/>
              </a:spcAft>
            </a:pPr>
            <a:r>
              <a:rPr lang="en-US" sz="1599" dirty="0" err="1">
                <a:gradFill>
                  <a:gsLst>
                    <a:gs pos="2917">
                      <a:srgbClr val="FFFFFF"/>
                    </a:gs>
                    <a:gs pos="30000">
                      <a:srgbClr val="FFFFFF"/>
                    </a:gs>
                  </a:gsLst>
                  <a:lin ang="5400000" scaled="0"/>
                </a:gradFill>
              </a:rPr>
              <a:t>Runbook</a:t>
            </a:r>
            <a:r>
              <a:rPr lang="en-US" sz="1599" dirty="0">
                <a:gradFill>
                  <a:gsLst>
                    <a:gs pos="2917">
                      <a:srgbClr val="FFFFFF"/>
                    </a:gs>
                    <a:gs pos="30000">
                      <a:srgbClr val="FFFFFF"/>
                    </a:gs>
                  </a:gsLst>
                  <a:lin ang="5400000" scaled="0"/>
                </a:gradFill>
              </a:rPr>
              <a:t> Workers</a:t>
            </a:r>
          </a:p>
        </p:txBody>
      </p:sp>
      <p:sp>
        <p:nvSpPr>
          <p:cNvPr id="85" name="TextBox 84"/>
          <p:cNvSpPr txBox="1"/>
          <p:nvPr/>
        </p:nvSpPr>
        <p:spPr>
          <a:xfrm>
            <a:off x="6386679" y="1653828"/>
            <a:ext cx="1483431" cy="516894"/>
          </a:xfrm>
          <a:prstGeom prst="rect">
            <a:avLst/>
          </a:prstGeom>
          <a:noFill/>
        </p:spPr>
        <p:txBody>
          <a:bodyPr wrap="none" lIns="182854" tIns="146283" rIns="182854" bIns="146283" rtlCol="0">
            <a:spAutoFit/>
          </a:bodyPr>
          <a:lstStyle/>
          <a:p>
            <a:pPr defTabSz="932681">
              <a:lnSpc>
                <a:spcPct val="90000"/>
              </a:lnSpc>
              <a:spcAft>
                <a:spcPts val="600"/>
              </a:spcAft>
            </a:pPr>
            <a:r>
              <a:rPr lang="en-US" sz="1599" dirty="0">
                <a:gradFill>
                  <a:gsLst>
                    <a:gs pos="2917">
                      <a:srgbClr val="FFFFFF"/>
                    </a:gs>
                    <a:gs pos="30000">
                      <a:srgbClr val="FFFFFF"/>
                    </a:gs>
                  </a:gsLst>
                  <a:lin ang="5400000" scaled="0"/>
                </a:gradFill>
              </a:rPr>
              <a:t>Web Service</a:t>
            </a:r>
          </a:p>
        </p:txBody>
      </p:sp>
      <p:sp>
        <p:nvSpPr>
          <p:cNvPr id="88" name="TextBox 87"/>
          <p:cNvSpPr txBox="1"/>
          <p:nvPr/>
        </p:nvSpPr>
        <p:spPr>
          <a:xfrm>
            <a:off x="8954461" y="5348852"/>
            <a:ext cx="1689064" cy="516894"/>
          </a:xfrm>
          <a:prstGeom prst="rect">
            <a:avLst/>
          </a:prstGeom>
          <a:noFill/>
        </p:spPr>
        <p:txBody>
          <a:bodyPr wrap="none" lIns="182854" tIns="146283" rIns="182854" bIns="146283" rtlCol="0">
            <a:spAutoFit/>
          </a:bodyPr>
          <a:lstStyle/>
          <a:p>
            <a:pPr defTabSz="932681">
              <a:lnSpc>
                <a:spcPct val="90000"/>
              </a:lnSpc>
              <a:spcAft>
                <a:spcPts val="600"/>
              </a:spcAft>
            </a:pPr>
            <a:r>
              <a:rPr lang="en-US" sz="1599" dirty="0">
                <a:gradFill>
                  <a:gsLst>
                    <a:gs pos="2917">
                      <a:srgbClr val="FFFFFF"/>
                    </a:gs>
                    <a:gs pos="30000">
                      <a:srgbClr val="FFFFFF"/>
                    </a:gs>
                  </a:gsLst>
                  <a:lin ang="5400000" scaled="0"/>
                </a:gradFill>
              </a:rPr>
              <a:t>SMA Database</a:t>
            </a:r>
          </a:p>
        </p:txBody>
      </p:sp>
      <p:sp>
        <p:nvSpPr>
          <p:cNvPr id="20" name="TextBox 19"/>
          <p:cNvSpPr txBox="1"/>
          <p:nvPr/>
        </p:nvSpPr>
        <p:spPr>
          <a:xfrm>
            <a:off x="4620090" y="2592970"/>
            <a:ext cx="1766906" cy="516894"/>
          </a:xfrm>
          <a:prstGeom prst="rect">
            <a:avLst/>
          </a:prstGeom>
          <a:noFill/>
        </p:spPr>
        <p:txBody>
          <a:bodyPr wrap="none" lIns="182854" tIns="146283" rIns="182854" bIns="146283" rtlCol="0">
            <a:spAutoFit/>
          </a:bodyPr>
          <a:lstStyle/>
          <a:p>
            <a:pPr defTabSz="932681">
              <a:lnSpc>
                <a:spcPct val="90000"/>
              </a:lnSpc>
              <a:spcAft>
                <a:spcPts val="600"/>
              </a:spcAft>
            </a:pPr>
            <a:r>
              <a:rPr lang="en-US" sz="1599" dirty="0">
                <a:gradFill>
                  <a:gsLst>
                    <a:gs pos="2917">
                      <a:srgbClr val="FFFFFF"/>
                    </a:gs>
                    <a:gs pos="30000">
                      <a:srgbClr val="FFFFFF"/>
                    </a:gs>
                  </a:gsLst>
                  <a:lin ang="5400000" scaled="0"/>
                </a:gradFill>
              </a:rPr>
              <a:t>HTTP Response</a:t>
            </a:r>
          </a:p>
        </p:txBody>
      </p:sp>
    </p:spTree>
    <p:extLst>
      <p:ext uri="{BB962C8B-B14F-4D97-AF65-F5344CB8AC3E}">
        <p14:creationId xmlns:p14="http://schemas.microsoft.com/office/powerpoint/2010/main" val="1675120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P spid="44" grpId="0"/>
      <p:bldP spid="50" grpId="0"/>
      <p:bldP spid="63" grpId="0"/>
      <p:bldP spid="67" grpId="0"/>
      <p:bldP spid="85" grpId="0"/>
      <p:bldP spid="88"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3176254"/>
          </a:xfrm>
        </p:spPr>
        <p:txBody>
          <a:bodyPr/>
          <a:lstStyle/>
          <a:p>
            <a:endParaRPr lang="en-US" dirty="0" smtClean="0"/>
          </a:p>
          <a:p>
            <a:r>
              <a:rPr lang="en-US" sz="3600" dirty="0" smtClean="0"/>
              <a:t>Deploy SMA Components</a:t>
            </a:r>
          </a:p>
          <a:p>
            <a:r>
              <a:rPr lang="en-US" sz="3600" dirty="0"/>
              <a:t>Deploy multiple </a:t>
            </a:r>
            <a:r>
              <a:rPr lang="en-US" sz="3600" dirty="0" err="1"/>
              <a:t>R</a:t>
            </a:r>
            <a:r>
              <a:rPr lang="en-US" sz="3600" dirty="0" err="1" smtClean="0"/>
              <a:t>unbook</a:t>
            </a:r>
            <a:r>
              <a:rPr lang="en-US" sz="3600" dirty="0" smtClean="0"/>
              <a:t> workers</a:t>
            </a:r>
          </a:p>
          <a:p>
            <a:r>
              <a:rPr lang="en-US" sz="3600" dirty="0" smtClean="0"/>
              <a:t>Deploy WAP</a:t>
            </a:r>
          </a:p>
          <a:p>
            <a:r>
              <a:rPr lang="en-US" sz="3600" dirty="0" smtClean="0"/>
              <a:t>Configure WAP Integration</a:t>
            </a:r>
          </a:p>
        </p:txBody>
      </p:sp>
      <p:sp>
        <p:nvSpPr>
          <p:cNvPr id="3" name="Title 2"/>
          <p:cNvSpPr>
            <a:spLocks noGrp="1"/>
          </p:cNvSpPr>
          <p:nvPr>
            <p:ph type="title"/>
          </p:nvPr>
        </p:nvSpPr>
        <p:spPr/>
        <p:txBody>
          <a:bodyPr/>
          <a:lstStyle/>
          <a:p>
            <a:r>
              <a:rPr lang="en-US" dirty="0" smtClean="0"/>
              <a:t>Installation / Post Deployment</a:t>
            </a:r>
            <a:endParaRPr lang="en-US" dirty="0"/>
          </a:p>
        </p:txBody>
      </p:sp>
    </p:spTree>
    <p:extLst>
      <p:ext uri="{BB962C8B-B14F-4D97-AF65-F5344CB8AC3E}">
        <p14:creationId xmlns:p14="http://schemas.microsoft.com/office/powerpoint/2010/main" val="308386292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WAP Configuration</a:t>
            </a:r>
          </a:p>
          <a:p>
            <a:r>
              <a:rPr lang="en-US" dirty="0" smtClean="0"/>
              <a:t>WAP Portal</a:t>
            </a:r>
          </a:p>
          <a:p>
            <a:r>
              <a:rPr lang="en-US" dirty="0" smtClean="0"/>
              <a:t>PowerShell Module</a:t>
            </a:r>
          </a:p>
        </p:txBody>
      </p:sp>
    </p:spTree>
    <p:extLst>
      <p:ext uri="{BB962C8B-B14F-4D97-AF65-F5344CB8AC3E}">
        <p14:creationId xmlns:p14="http://schemas.microsoft.com/office/powerpoint/2010/main" val="2734061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23181" y="611398"/>
            <a:ext cx="11313278" cy="1147102"/>
          </a:xfrm>
          <a:prstGeom prst="rect">
            <a:avLst/>
          </a:prstGeom>
        </p:spPr>
        <p:txBody>
          <a:bodyPr lIns="93260" tIns="46631" rIns="93260" bIns="46631" anchor="ct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100000">
                      <a:schemeClr val="tx1">
                        <a:lumMod val="65000"/>
                        <a:lumOff val="35000"/>
                      </a:schemeClr>
                    </a:gs>
                  </a:gsLst>
                  <a:lin ang="5400000" scaled="0"/>
                  <a:tileRect/>
                </a:gradFill>
                <a:effectLst/>
                <a:latin typeface="+mj-lt"/>
                <a:ea typeface="+mn-ea"/>
                <a:cs typeface="Arial" charset="0"/>
              </a:defRPr>
            </a:lvl1pPr>
          </a:lstStyle>
          <a:p>
            <a:endParaRPr sz="9000">
              <a:gradFill>
                <a:gsLst>
                  <a:gs pos="96667">
                    <a:srgbClr val="FFFFFF"/>
                  </a:gs>
                  <a:gs pos="90000">
                    <a:srgbClr val="FFFFFF"/>
                  </a:gs>
                </a:gsLst>
                <a:lin ang="5400000" scaled="0"/>
              </a:gradFill>
              <a:cs typeface="Segoe UI" pitchFamily="34" charset="0"/>
            </a:endParaRPr>
          </a:p>
        </p:txBody>
      </p:sp>
      <p:sp>
        <p:nvSpPr>
          <p:cNvPr id="2" name="Title 1"/>
          <p:cNvSpPr>
            <a:spLocks noGrp="1"/>
          </p:cNvSpPr>
          <p:nvPr>
            <p:ph type="title"/>
          </p:nvPr>
        </p:nvSpPr>
        <p:spPr/>
        <p:txBody>
          <a:bodyPr/>
          <a:lstStyle/>
          <a:p>
            <a:r>
              <a:rPr lang="en-US" dirty="0" smtClean="0"/>
              <a:t>Automation</a:t>
            </a:r>
            <a:endParaRPr lang="en-US" dirty="0"/>
          </a:p>
        </p:txBody>
      </p:sp>
    </p:spTree>
    <p:extLst>
      <p:ext uri="{BB962C8B-B14F-4D97-AF65-F5344CB8AC3E}">
        <p14:creationId xmlns:p14="http://schemas.microsoft.com/office/powerpoint/2010/main" val="250983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1262"/>
            <a:ext cx="11887200" cy="3040832"/>
          </a:xfrm>
        </p:spPr>
        <p:txBody>
          <a:bodyPr/>
          <a:lstStyle/>
          <a:p>
            <a:endParaRPr lang="en-US" dirty="0" smtClean="0"/>
          </a:p>
          <a:p>
            <a:r>
              <a:rPr lang="en-US" sz="3600" dirty="0" smtClean="0"/>
              <a:t>Assets: globally available combination of settings</a:t>
            </a:r>
          </a:p>
          <a:p>
            <a:pPr lvl="1"/>
            <a:r>
              <a:rPr lang="en-US" sz="2000" dirty="0"/>
              <a:t>Connections </a:t>
            </a:r>
            <a:r>
              <a:rPr lang="en-US" sz="2000" dirty="0" smtClean="0"/>
              <a:t>–connection information for external </a:t>
            </a:r>
            <a:r>
              <a:rPr lang="en-US" sz="2000" dirty="0"/>
              <a:t>systems</a:t>
            </a:r>
          </a:p>
          <a:p>
            <a:pPr lvl="1"/>
            <a:r>
              <a:rPr lang="en-US" sz="2000" dirty="0" smtClean="0"/>
              <a:t>Variable – available to all </a:t>
            </a:r>
            <a:r>
              <a:rPr lang="en-US" sz="2000" dirty="0" err="1" smtClean="0"/>
              <a:t>Runbooks</a:t>
            </a:r>
            <a:endParaRPr lang="en-US" sz="2000" dirty="0" smtClean="0"/>
          </a:p>
          <a:p>
            <a:pPr lvl="1"/>
            <a:r>
              <a:rPr lang="en-US" sz="2000" dirty="0" smtClean="0"/>
              <a:t>Credentials – </a:t>
            </a:r>
            <a:r>
              <a:rPr lang="en-US" sz="2000" dirty="0" err="1" smtClean="0"/>
              <a:t>PSCredential</a:t>
            </a:r>
            <a:r>
              <a:rPr lang="en-US" sz="2000" dirty="0" smtClean="0"/>
              <a:t> or Certificate</a:t>
            </a:r>
          </a:p>
          <a:p>
            <a:pPr lvl="1"/>
            <a:r>
              <a:rPr lang="en-US" sz="2000" dirty="0" smtClean="0"/>
              <a:t>Schedules – </a:t>
            </a:r>
            <a:r>
              <a:rPr lang="en-US" sz="2000" dirty="0" err="1" smtClean="0"/>
              <a:t>Runbook</a:t>
            </a:r>
            <a:r>
              <a:rPr lang="en-US" sz="2000" dirty="0" smtClean="0"/>
              <a:t> execution schedule</a:t>
            </a:r>
          </a:p>
          <a:p>
            <a:pPr lvl="1"/>
            <a:endParaRPr lang="en-US" sz="2000" dirty="0"/>
          </a:p>
        </p:txBody>
      </p:sp>
      <p:sp>
        <p:nvSpPr>
          <p:cNvPr id="3" name="Title 2"/>
          <p:cNvSpPr>
            <a:spLocks noGrp="1"/>
          </p:cNvSpPr>
          <p:nvPr>
            <p:ph type="title"/>
          </p:nvPr>
        </p:nvSpPr>
        <p:spPr/>
        <p:txBody>
          <a:bodyPr/>
          <a:lstStyle/>
          <a:p>
            <a:r>
              <a:rPr lang="en-US" dirty="0" smtClean="0"/>
              <a:t>Assets</a:t>
            </a:r>
            <a:endParaRPr lang="en-US" dirty="0"/>
          </a:p>
        </p:txBody>
      </p:sp>
      <p:pic>
        <p:nvPicPr>
          <p:cNvPr id="4" name="Picture 3"/>
          <p:cNvPicPr>
            <a:picLocks noChangeAspect="1"/>
          </p:cNvPicPr>
          <p:nvPr/>
        </p:nvPicPr>
        <p:blipFill>
          <a:blip r:embed="rId3"/>
          <a:stretch>
            <a:fillRect/>
          </a:stretch>
        </p:blipFill>
        <p:spPr>
          <a:xfrm>
            <a:off x="8349528" y="2715597"/>
            <a:ext cx="3812309" cy="4058265"/>
          </a:xfrm>
          <a:prstGeom prst="rect">
            <a:avLst/>
          </a:prstGeom>
        </p:spPr>
      </p:pic>
    </p:spTree>
    <p:extLst>
      <p:ext uri="{BB962C8B-B14F-4D97-AF65-F5344CB8AC3E}">
        <p14:creationId xmlns:p14="http://schemas.microsoft.com/office/powerpoint/2010/main" val="195568784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223242"/>
          </a:xfrm>
        </p:spPr>
        <p:txBody>
          <a:bodyPr/>
          <a:lstStyle/>
          <a:p>
            <a:endParaRPr lang="en-US" dirty="0" smtClean="0"/>
          </a:p>
          <a:p>
            <a:r>
              <a:rPr lang="en-US" sz="3600" dirty="0" smtClean="0"/>
              <a:t>Checkpoint: Snapshot of current state</a:t>
            </a:r>
          </a:p>
          <a:p>
            <a:pPr lvl="1"/>
            <a:r>
              <a:rPr lang="en-US" sz="2000" dirty="0" smtClean="0"/>
              <a:t>Checkpoint-Workflow</a:t>
            </a:r>
          </a:p>
          <a:p>
            <a:pPr lvl="1"/>
            <a:r>
              <a:rPr lang="en-US" sz="2000" dirty="0" smtClean="0"/>
              <a:t>-</a:t>
            </a:r>
            <a:r>
              <a:rPr lang="en-US" sz="2000" dirty="0" err="1" smtClean="0"/>
              <a:t>PSPersist</a:t>
            </a:r>
            <a:r>
              <a:rPr lang="en-US" sz="2000" dirty="0" smtClean="0"/>
              <a:t> $True placed after activity</a:t>
            </a:r>
          </a:p>
          <a:p>
            <a:pPr lvl="1"/>
            <a:r>
              <a:rPr lang="en-US" sz="2000" dirty="0" smtClean="0"/>
              <a:t>$</a:t>
            </a:r>
            <a:r>
              <a:rPr lang="en-US" sz="2000" dirty="0" err="1" smtClean="0"/>
              <a:t>PSPersistPreference</a:t>
            </a:r>
            <a:r>
              <a:rPr lang="en-US" sz="2000" dirty="0" smtClean="0"/>
              <a:t> = $True</a:t>
            </a:r>
          </a:p>
          <a:p>
            <a:pPr lvl="1"/>
            <a:r>
              <a:rPr lang="en-US" sz="2000" dirty="0" smtClean="0"/>
              <a:t>Suspend-Workflow</a:t>
            </a:r>
          </a:p>
          <a:p>
            <a:pPr lvl="1"/>
            <a:endParaRPr lang="en-US" sz="2000" dirty="0" smtClean="0"/>
          </a:p>
          <a:p>
            <a:r>
              <a:rPr lang="en-US" sz="3600" dirty="0" smtClean="0"/>
              <a:t>Suspend: Pause </a:t>
            </a:r>
            <a:r>
              <a:rPr lang="en-US" sz="3600" dirty="0" err="1" smtClean="0"/>
              <a:t>Runbook</a:t>
            </a:r>
            <a:r>
              <a:rPr lang="en-US" sz="3600" dirty="0" smtClean="0"/>
              <a:t> job</a:t>
            </a:r>
          </a:p>
          <a:p>
            <a:pPr lvl="1"/>
            <a:r>
              <a:rPr lang="en-US" sz="2000" dirty="0" smtClean="0"/>
              <a:t>Suspend-Workflow: Checkpoint and Suspend </a:t>
            </a:r>
          </a:p>
          <a:p>
            <a:pPr lvl="1"/>
            <a:r>
              <a:rPr lang="en-US" sz="2000" dirty="0" smtClean="0"/>
              <a:t>Suspend-</a:t>
            </a:r>
            <a:r>
              <a:rPr lang="en-US" sz="2000" dirty="0" err="1" smtClean="0"/>
              <a:t>SmaJob</a:t>
            </a:r>
            <a:r>
              <a:rPr lang="en-US" sz="2000" dirty="0" smtClean="0"/>
              <a:t>: Suspend at next checkpoint</a:t>
            </a:r>
          </a:p>
          <a:p>
            <a:pPr lvl="1"/>
            <a:r>
              <a:rPr lang="en-US" sz="2000" dirty="0" smtClean="0"/>
              <a:t>WAP UI: Suspend at next checkpoint</a:t>
            </a:r>
          </a:p>
          <a:p>
            <a:pPr lvl="1"/>
            <a:r>
              <a:rPr lang="en-US" sz="2000" dirty="0" smtClean="0"/>
              <a:t>Workflow exception / </a:t>
            </a:r>
            <a:r>
              <a:rPr lang="en-US" sz="2000" dirty="0" err="1" smtClean="0"/>
              <a:t>Runbook</a:t>
            </a:r>
            <a:r>
              <a:rPr lang="en-US" sz="2000" dirty="0" smtClean="0"/>
              <a:t> worker crash</a:t>
            </a:r>
          </a:p>
          <a:p>
            <a:endParaRPr lang="en-US" sz="3600" dirty="0" smtClean="0"/>
          </a:p>
          <a:p>
            <a:endParaRPr lang="en-US" sz="3600" dirty="0"/>
          </a:p>
        </p:txBody>
      </p:sp>
      <p:sp>
        <p:nvSpPr>
          <p:cNvPr id="3" name="Title 2"/>
          <p:cNvSpPr>
            <a:spLocks noGrp="1"/>
          </p:cNvSpPr>
          <p:nvPr>
            <p:ph type="title"/>
          </p:nvPr>
        </p:nvSpPr>
        <p:spPr/>
        <p:txBody>
          <a:bodyPr/>
          <a:lstStyle/>
          <a:p>
            <a:r>
              <a:rPr lang="en-US" dirty="0" smtClean="0"/>
              <a:t>Checkpoint / Suspend</a:t>
            </a:r>
            <a:endParaRPr lang="en-US" dirty="0"/>
          </a:p>
        </p:txBody>
      </p:sp>
    </p:spTree>
    <p:extLst>
      <p:ext uri="{BB962C8B-B14F-4D97-AF65-F5344CB8AC3E}">
        <p14:creationId xmlns:p14="http://schemas.microsoft.com/office/powerpoint/2010/main" val="32501424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65893"/>
          </a:xfrm>
        </p:spPr>
        <p:txBody>
          <a:bodyPr/>
          <a:lstStyle/>
          <a:p>
            <a:endParaRPr lang="en-US" dirty="0" smtClean="0"/>
          </a:p>
          <a:p>
            <a:r>
              <a:rPr lang="en-US" sz="3600" dirty="0" smtClean="0"/>
              <a:t>Invoke Inline: starting a </a:t>
            </a:r>
            <a:r>
              <a:rPr lang="en-US" sz="3600" dirty="0" err="1"/>
              <a:t>R</a:t>
            </a:r>
            <a:r>
              <a:rPr lang="en-US" sz="3600" dirty="0" err="1" smtClean="0"/>
              <a:t>unbook</a:t>
            </a:r>
            <a:r>
              <a:rPr lang="en-US" sz="3600" dirty="0" smtClean="0"/>
              <a:t> by name</a:t>
            </a:r>
          </a:p>
          <a:p>
            <a:pPr lvl="1"/>
            <a:r>
              <a:rPr lang="en-US" sz="2000" dirty="0" smtClean="0"/>
              <a:t>Parent and all nested compiled into one job</a:t>
            </a:r>
          </a:p>
          <a:p>
            <a:pPr lvl="1"/>
            <a:r>
              <a:rPr lang="en-US" sz="2000" dirty="0" smtClean="0"/>
              <a:t>Output of all </a:t>
            </a:r>
            <a:r>
              <a:rPr lang="en-US" sz="2000" dirty="0" err="1"/>
              <a:t>R</a:t>
            </a:r>
            <a:r>
              <a:rPr lang="en-US" sz="2000" dirty="0" err="1" smtClean="0"/>
              <a:t>unbooks</a:t>
            </a:r>
            <a:r>
              <a:rPr lang="en-US" sz="2000" dirty="0" smtClean="0"/>
              <a:t> will be ‘rolled up’</a:t>
            </a:r>
          </a:p>
          <a:p>
            <a:pPr lvl="1"/>
            <a:r>
              <a:rPr lang="en-US" sz="2000" dirty="0"/>
              <a:t>Synchronous </a:t>
            </a:r>
            <a:r>
              <a:rPr lang="en-US" sz="2000" dirty="0" smtClean="0"/>
              <a:t>execution</a:t>
            </a:r>
          </a:p>
          <a:p>
            <a:pPr marL="342900" lvl="1" indent="0">
              <a:buNone/>
            </a:pPr>
            <a:endParaRPr lang="en-US" sz="2000" dirty="0"/>
          </a:p>
          <a:p>
            <a:r>
              <a:rPr lang="en-US" sz="3600" dirty="0" smtClean="0"/>
              <a:t>Start-</a:t>
            </a:r>
            <a:r>
              <a:rPr lang="en-US" sz="3600" dirty="0" err="1" smtClean="0"/>
              <a:t>SmaRunbook</a:t>
            </a:r>
            <a:r>
              <a:rPr lang="en-US" sz="3600" dirty="0" smtClean="0"/>
              <a:t>: starting using PS </a:t>
            </a:r>
            <a:r>
              <a:rPr lang="en-US" sz="3600" dirty="0" err="1" smtClean="0"/>
              <a:t>cmdlet</a:t>
            </a:r>
            <a:endParaRPr lang="en-US" sz="3600" dirty="0" smtClean="0"/>
          </a:p>
          <a:p>
            <a:pPr lvl="1"/>
            <a:r>
              <a:rPr lang="en-US" sz="2000" dirty="0" smtClean="0"/>
              <a:t>Starts a second job</a:t>
            </a:r>
          </a:p>
          <a:p>
            <a:pPr lvl="1"/>
            <a:r>
              <a:rPr lang="en-US" sz="2000" dirty="0" smtClean="0"/>
              <a:t>Output is specific to each job</a:t>
            </a:r>
          </a:p>
          <a:p>
            <a:pPr lvl="1"/>
            <a:r>
              <a:rPr lang="en-US" sz="2000" dirty="0"/>
              <a:t>Asynchronous </a:t>
            </a:r>
            <a:r>
              <a:rPr lang="en-US" sz="2000" dirty="0" smtClean="0"/>
              <a:t>execution</a:t>
            </a:r>
          </a:p>
          <a:p>
            <a:pPr marL="342900" lvl="1" indent="0">
              <a:buNone/>
            </a:pPr>
            <a:endParaRPr lang="en-US" sz="2000" dirty="0" smtClean="0"/>
          </a:p>
        </p:txBody>
      </p:sp>
      <p:sp>
        <p:nvSpPr>
          <p:cNvPr id="3" name="Title 2"/>
          <p:cNvSpPr>
            <a:spLocks noGrp="1"/>
          </p:cNvSpPr>
          <p:nvPr>
            <p:ph type="title"/>
          </p:nvPr>
        </p:nvSpPr>
        <p:spPr/>
        <p:txBody>
          <a:bodyPr/>
          <a:lstStyle/>
          <a:p>
            <a:r>
              <a:rPr lang="en-US" dirty="0" smtClean="0"/>
              <a:t>Nesting </a:t>
            </a:r>
            <a:r>
              <a:rPr lang="en-US" dirty="0" err="1" smtClean="0"/>
              <a:t>Runbooks</a:t>
            </a:r>
            <a:endParaRPr lang="en-US" dirty="0"/>
          </a:p>
        </p:txBody>
      </p:sp>
    </p:spTree>
    <p:extLst>
      <p:ext uri="{BB962C8B-B14F-4D97-AF65-F5344CB8AC3E}">
        <p14:creationId xmlns:p14="http://schemas.microsoft.com/office/powerpoint/2010/main" val="297628394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514808"/>
          </a:xfrm>
        </p:spPr>
        <p:txBody>
          <a:bodyPr/>
          <a:lstStyle/>
          <a:p>
            <a:endParaRPr lang="en-US" dirty="0" smtClean="0"/>
          </a:p>
          <a:p>
            <a:r>
              <a:rPr lang="en-US" sz="3600" dirty="0" smtClean="0"/>
              <a:t>Execute true PowerShell within workflow</a:t>
            </a:r>
          </a:p>
          <a:p>
            <a:r>
              <a:rPr lang="en-US" sz="3600" dirty="0" smtClean="0"/>
              <a:t>Creates PowerShell session returning output to workflow</a:t>
            </a:r>
          </a:p>
          <a:p>
            <a:r>
              <a:rPr lang="en-US" sz="3600" dirty="0"/>
              <a:t>Check Point / Suspend not valid</a:t>
            </a:r>
          </a:p>
          <a:p>
            <a:r>
              <a:rPr lang="en-US" sz="3600" dirty="0" smtClean="0"/>
              <a:t>Workflow variables are not visible to inline Script</a:t>
            </a:r>
          </a:p>
          <a:p>
            <a:pPr lvl="1"/>
            <a:r>
              <a:rPr lang="en-US" sz="2000" dirty="0" smtClean="0"/>
              <a:t>$Using scope modifier (Example $</a:t>
            </a:r>
            <a:r>
              <a:rPr lang="en-US" sz="2000" dirty="0" err="1" smtClean="0"/>
              <a:t>Using:ComputerName</a:t>
            </a:r>
            <a:r>
              <a:rPr lang="en-US" sz="2000" dirty="0" smtClean="0"/>
              <a:t>)</a:t>
            </a:r>
          </a:p>
        </p:txBody>
      </p:sp>
      <p:sp>
        <p:nvSpPr>
          <p:cNvPr id="3" name="Title 2"/>
          <p:cNvSpPr>
            <a:spLocks noGrp="1"/>
          </p:cNvSpPr>
          <p:nvPr>
            <p:ph type="title"/>
          </p:nvPr>
        </p:nvSpPr>
        <p:spPr/>
        <p:txBody>
          <a:bodyPr/>
          <a:lstStyle/>
          <a:p>
            <a:r>
              <a:rPr lang="en-US" dirty="0" smtClean="0"/>
              <a:t>Inline Script</a:t>
            </a:r>
            <a:endParaRPr lang="en-US" dirty="0"/>
          </a:p>
        </p:txBody>
      </p:sp>
    </p:spTree>
    <p:extLst>
      <p:ext uri="{BB962C8B-B14F-4D97-AF65-F5344CB8AC3E}">
        <p14:creationId xmlns:p14="http://schemas.microsoft.com/office/powerpoint/2010/main" val="344996401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In-Depth Introduction to Service Management Automation</a:t>
            </a:r>
            <a:endParaRPr lang="en-US" sz="3200" dirty="0"/>
          </a:p>
        </p:txBody>
      </p:sp>
      <p:sp>
        <p:nvSpPr>
          <p:cNvPr id="3" name="Text Placeholder 2"/>
          <p:cNvSpPr>
            <a:spLocks noGrp="1"/>
          </p:cNvSpPr>
          <p:nvPr>
            <p:ph type="body" sz="quarter" idx="14"/>
          </p:nvPr>
        </p:nvSpPr>
        <p:spPr/>
        <p:txBody>
          <a:bodyPr/>
          <a:lstStyle/>
          <a:p>
            <a:r>
              <a:rPr lang="en-US" dirty="0" smtClean="0"/>
              <a:t>Neil Peterson</a:t>
            </a:r>
            <a:endParaRPr lang="en-US" dirty="0"/>
          </a:p>
        </p:txBody>
      </p:sp>
      <p:sp>
        <p:nvSpPr>
          <p:cNvPr id="4" name="Text Placeholder 7"/>
          <p:cNvSpPr txBox="1">
            <a:spLocks/>
          </p:cNvSpPr>
          <p:nvPr/>
        </p:nvSpPr>
        <p:spPr>
          <a:xfrm>
            <a:off x="10333038" y="296863"/>
            <a:ext cx="1828800" cy="378565"/>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400" dirty="0" smtClean="0"/>
              <a:t>DCIM-B334</a:t>
            </a:r>
            <a:endParaRPr lang="en-US" sz="1400" dirty="0"/>
          </a:p>
        </p:txBody>
      </p:sp>
    </p:spTree>
    <p:extLst>
      <p:ext uri="{BB962C8B-B14F-4D97-AF65-F5344CB8AC3E}">
        <p14:creationId xmlns:p14="http://schemas.microsoft.com/office/powerpoint/2010/main" val="3146889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Advanced </a:t>
            </a:r>
            <a:r>
              <a:rPr lang="en-US" dirty="0" err="1" smtClean="0"/>
              <a:t>Runbook</a:t>
            </a:r>
            <a:r>
              <a:rPr lang="en-US" dirty="0" smtClean="0"/>
              <a:t> Creation</a:t>
            </a:r>
          </a:p>
        </p:txBody>
      </p:sp>
    </p:spTree>
    <p:extLst>
      <p:ext uri="{BB962C8B-B14F-4D97-AF65-F5344CB8AC3E}">
        <p14:creationId xmlns:p14="http://schemas.microsoft.com/office/powerpoint/2010/main" val="1066306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785652"/>
          </a:xfrm>
        </p:spPr>
        <p:txBody>
          <a:bodyPr/>
          <a:lstStyle/>
          <a:p>
            <a:endParaRPr lang="en-US" dirty="0" smtClean="0"/>
          </a:p>
          <a:p>
            <a:r>
              <a:rPr lang="en-US" sz="3600" dirty="0" err="1" smtClean="0"/>
              <a:t>Runbook</a:t>
            </a:r>
            <a:r>
              <a:rPr lang="en-US" sz="3600" dirty="0" smtClean="0"/>
              <a:t> Executes at VM deployment Time</a:t>
            </a:r>
          </a:p>
          <a:p>
            <a:r>
              <a:rPr lang="en-US" sz="3600" dirty="0" smtClean="0"/>
              <a:t>Loops until VM deployment has completed</a:t>
            </a:r>
          </a:p>
          <a:p>
            <a:r>
              <a:rPr lang="en-US" sz="3600" dirty="0" smtClean="0"/>
              <a:t>VM computer is renamed</a:t>
            </a:r>
          </a:p>
          <a:p>
            <a:r>
              <a:rPr lang="en-US" sz="3600" dirty="0" smtClean="0"/>
              <a:t>Computer object is added to AD security group</a:t>
            </a:r>
          </a:p>
          <a:p>
            <a:r>
              <a:rPr lang="en-US" sz="3600" dirty="0" smtClean="0"/>
              <a:t>Computer object is moved to OU</a:t>
            </a:r>
          </a:p>
        </p:txBody>
      </p:sp>
      <p:sp>
        <p:nvSpPr>
          <p:cNvPr id="3" name="Title 2"/>
          <p:cNvSpPr>
            <a:spLocks noGrp="1"/>
          </p:cNvSpPr>
          <p:nvPr>
            <p:ph type="title"/>
          </p:nvPr>
        </p:nvSpPr>
        <p:spPr/>
        <p:txBody>
          <a:bodyPr/>
          <a:lstStyle/>
          <a:p>
            <a:r>
              <a:rPr lang="en-US" dirty="0" smtClean="0"/>
              <a:t>Post VM Deployment Servicing</a:t>
            </a:r>
            <a:endParaRPr lang="en-US" dirty="0"/>
          </a:p>
        </p:txBody>
      </p:sp>
    </p:spTree>
    <p:extLst>
      <p:ext uri="{BB962C8B-B14F-4D97-AF65-F5344CB8AC3E}">
        <p14:creationId xmlns:p14="http://schemas.microsoft.com/office/powerpoint/2010/main" val="410621793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0837" y="1287462"/>
            <a:ext cx="8229599" cy="2751698"/>
          </a:xfrm>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WAP Integration</a:t>
            </a:r>
            <a:endParaRPr lang="en-US" dirty="0"/>
          </a:p>
        </p:txBody>
      </p:sp>
    </p:spTree>
    <p:extLst>
      <p:ext uri="{BB962C8B-B14F-4D97-AF65-F5344CB8AC3E}">
        <p14:creationId xmlns:p14="http://schemas.microsoft.com/office/powerpoint/2010/main" val="230967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5481" y="1213174"/>
            <a:ext cx="11885514" cy="4733604"/>
          </a:xfrm>
        </p:spPr>
        <p:txBody>
          <a:bodyPr/>
          <a:lstStyle/>
          <a:p>
            <a:endParaRPr lang="en-US" dirty="0" smtClean="0"/>
          </a:p>
          <a:p>
            <a:r>
              <a:rPr lang="en-US" sz="3600" dirty="0" smtClean="0"/>
              <a:t>Input / Output Data – </a:t>
            </a:r>
            <a:r>
              <a:rPr lang="en-US" sz="3600" dirty="0" smtClean="0">
                <a:hlinkClick r:id="rId2"/>
              </a:rPr>
              <a:t>TechNet Blog</a:t>
            </a:r>
            <a:r>
              <a:rPr lang="en-US" sz="3600" dirty="0" smtClean="0"/>
              <a:t> </a:t>
            </a:r>
          </a:p>
          <a:p>
            <a:r>
              <a:rPr lang="en-US" sz="3600" dirty="0" smtClean="0"/>
              <a:t>Data </a:t>
            </a:r>
            <a:r>
              <a:rPr lang="en-US" sz="3600" dirty="0"/>
              <a:t>Streams – </a:t>
            </a:r>
            <a:r>
              <a:rPr lang="en-US" sz="3600" dirty="0">
                <a:hlinkClick r:id="rId3"/>
              </a:rPr>
              <a:t>TechNet Blog</a:t>
            </a:r>
            <a:endParaRPr lang="en-US" sz="3600" dirty="0"/>
          </a:p>
          <a:p>
            <a:r>
              <a:rPr lang="en-US" sz="3600" dirty="0"/>
              <a:t>HA and Performance – </a:t>
            </a:r>
            <a:r>
              <a:rPr lang="en-US" sz="3600" dirty="0">
                <a:hlinkClick r:id="rId4"/>
              </a:rPr>
              <a:t>TechNet Blog</a:t>
            </a:r>
            <a:endParaRPr lang="en-US" sz="3600" dirty="0"/>
          </a:p>
          <a:p>
            <a:r>
              <a:rPr lang="en-US" sz="3600" dirty="0"/>
              <a:t>Authoring in PS ISE – </a:t>
            </a:r>
            <a:r>
              <a:rPr lang="en-US" sz="3600" dirty="0">
                <a:hlinkClick r:id="rId5"/>
              </a:rPr>
              <a:t>TechNet </a:t>
            </a:r>
            <a:r>
              <a:rPr lang="en-US" sz="3600" dirty="0" smtClean="0">
                <a:hlinkClick r:id="rId5"/>
              </a:rPr>
              <a:t>Blog</a:t>
            </a:r>
            <a:endParaRPr lang="en-US" sz="3600" dirty="0" smtClean="0"/>
          </a:p>
          <a:p>
            <a:r>
              <a:rPr lang="en-US" sz="3600" dirty="0" smtClean="0"/>
              <a:t>SMA PS Module – </a:t>
            </a:r>
            <a:r>
              <a:rPr lang="en-US" sz="3600" dirty="0" smtClean="0">
                <a:hlinkClick r:id="rId6"/>
              </a:rPr>
              <a:t>TechNet Blog</a:t>
            </a:r>
            <a:endParaRPr lang="en-US" sz="3600" dirty="0" smtClean="0"/>
          </a:p>
          <a:p>
            <a:r>
              <a:rPr lang="en-US" sz="3600" dirty="0" smtClean="0"/>
              <a:t>Integration with Orchestrator – </a:t>
            </a:r>
            <a:r>
              <a:rPr lang="en-US" sz="3600" dirty="0" smtClean="0">
                <a:hlinkClick r:id="rId7"/>
              </a:rPr>
              <a:t>TechNet Blog</a:t>
            </a:r>
            <a:endParaRPr lang="en-US" sz="3600" dirty="0" smtClean="0"/>
          </a:p>
          <a:p>
            <a:endParaRPr lang="en-US" sz="2000" dirty="0"/>
          </a:p>
        </p:txBody>
      </p:sp>
      <p:sp>
        <p:nvSpPr>
          <p:cNvPr id="3" name="Title 2"/>
          <p:cNvSpPr>
            <a:spLocks noGrp="1"/>
          </p:cNvSpPr>
          <p:nvPr>
            <p:ph type="title"/>
          </p:nvPr>
        </p:nvSpPr>
        <p:spPr/>
        <p:txBody>
          <a:bodyPr/>
          <a:lstStyle/>
          <a:p>
            <a:r>
              <a:rPr lang="en-US" dirty="0" smtClean="0"/>
              <a:t>Additional Items to Note</a:t>
            </a:r>
            <a:endParaRPr lang="en-US" dirty="0"/>
          </a:p>
        </p:txBody>
      </p:sp>
    </p:spTree>
    <p:extLst>
      <p:ext uri="{BB962C8B-B14F-4D97-AF65-F5344CB8AC3E}">
        <p14:creationId xmlns:p14="http://schemas.microsoft.com/office/powerpoint/2010/main" val="339251244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267028" y="1212850"/>
            <a:ext cx="12070012" cy="627864"/>
          </a:xfrm>
        </p:spPr>
        <p:txBody>
          <a:bodyPr/>
          <a:lstStyle/>
          <a:p>
            <a:pPr lvl="0">
              <a:spcBef>
                <a:spcPts val="2400"/>
              </a:spcBef>
            </a:pPr>
            <a:r>
              <a:rPr lang="en-US" sz="3200" dirty="0">
                <a:gradFill>
                  <a:gsLst>
                    <a:gs pos="1250">
                      <a:schemeClr val="tx1"/>
                    </a:gs>
                    <a:gs pos="100000">
                      <a:schemeClr val="tx1"/>
                    </a:gs>
                  </a:gsLst>
                  <a:lin ang="5400000" scaled="0"/>
                </a:gradFill>
              </a:rPr>
              <a:t>DCIM-B312 Notes From the Field Azure Pack </a:t>
            </a:r>
            <a:r>
              <a:rPr lang="en-US" sz="3200" dirty="0" err="1">
                <a:gradFill>
                  <a:gsLst>
                    <a:gs pos="1250">
                      <a:schemeClr val="tx1"/>
                    </a:gs>
                    <a:gs pos="100000">
                      <a:schemeClr val="tx1"/>
                    </a:gs>
                  </a:gsLst>
                  <a:lin ang="5400000" scaled="0"/>
                </a:gradFill>
              </a:rPr>
              <a:t>IaaS</a:t>
            </a:r>
            <a:r>
              <a:rPr lang="en-US" sz="3200" dirty="0">
                <a:gradFill>
                  <a:gsLst>
                    <a:gs pos="1250">
                      <a:schemeClr val="tx1"/>
                    </a:gs>
                    <a:gs pos="100000">
                      <a:schemeClr val="tx1"/>
                    </a:gs>
                  </a:gsLst>
                  <a:lin ang="5400000" scaled="0"/>
                </a:gradFill>
              </a:rPr>
              <a:t> and </a:t>
            </a:r>
            <a:r>
              <a:rPr lang="en-US" sz="3200" dirty="0" err="1">
                <a:gradFill>
                  <a:gsLst>
                    <a:gs pos="1250">
                      <a:schemeClr val="tx1"/>
                    </a:gs>
                    <a:gs pos="100000">
                      <a:schemeClr val="tx1"/>
                    </a:gs>
                  </a:gsLst>
                  <a:lin ang="5400000" scaled="0"/>
                </a:gradFill>
              </a:rPr>
              <a:t>PaaS</a:t>
            </a:r>
            <a:endParaRPr lang="en-US" sz="3200" dirty="0">
              <a:gradFill>
                <a:gsLst>
                  <a:gs pos="1250">
                    <a:schemeClr val="tx1"/>
                  </a:gs>
                  <a:gs pos="100000">
                    <a:schemeClr val="tx1"/>
                  </a:gs>
                </a:gsLst>
                <a:lin ang="5400000" scaled="0"/>
              </a:gradFill>
            </a:endParaRPr>
          </a:p>
        </p:txBody>
      </p:sp>
      <p:sp>
        <p:nvSpPr>
          <p:cNvPr id="2" name="Title 1"/>
          <p:cNvSpPr>
            <a:spLocks noGrp="1"/>
          </p:cNvSpPr>
          <p:nvPr>
            <p:ph type="title"/>
          </p:nvPr>
        </p:nvSpPr>
        <p:spPr/>
        <p:txBody>
          <a:bodyPr/>
          <a:lstStyle/>
          <a:p>
            <a:r>
              <a:rPr lang="en-US" dirty="0" smtClean="0"/>
              <a:t>Related content</a:t>
            </a:r>
            <a:endParaRPr lang="en-US" dirty="0"/>
          </a:p>
        </p:txBody>
      </p:sp>
      <p:sp>
        <p:nvSpPr>
          <p:cNvPr id="10" name="Text Placeholder 7"/>
          <p:cNvSpPr txBox="1">
            <a:spLocks/>
          </p:cNvSpPr>
          <p:nvPr/>
        </p:nvSpPr>
        <p:spPr>
          <a:xfrm>
            <a:off x="267028" y="2232555"/>
            <a:ext cx="12070012" cy="6278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2"/>
              </a:buClr>
              <a:buSzPct val="100000"/>
              <a:buFontTx/>
              <a:buBlip>
                <a:blip r:embed="rId3"/>
              </a:buBlip>
              <a:tabLst/>
              <a:defRPr sz="4000" kern="1200" spc="0" baseline="0">
                <a:gradFill>
                  <a:gsLst>
                    <a:gs pos="13869">
                      <a:schemeClr val="tx2"/>
                    </a:gs>
                    <a:gs pos="42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2400"/>
              </a:spcBef>
              <a:buClr>
                <a:srgbClr val="00BCF2"/>
              </a:buClr>
            </a:pPr>
            <a:r>
              <a:rPr lang="en-US" sz="3200" dirty="0">
                <a:gradFill>
                  <a:gsLst>
                    <a:gs pos="1250">
                      <a:srgbClr val="FFFFFF"/>
                    </a:gs>
                    <a:gs pos="100000">
                      <a:srgbClr val="FFFFFF"/>
                    </a:gs>
                  </a:gsLst>
                  <a:lin ang="5400000" scaled="0"/>
                </a:gradFill>
              </a:rPr>
              <a:t>DCIM-B312 Notes From the Field Azure Pack </a:t>
            </a:r>
            <a:r>
              <a:rPr lang="en-US" sz="3200" dirty="0" err="1">
                <a:gradFill>
                  <a:gsLst>
                    <a:gs pos="1250">
                      <a:srgbClr val="FFFFFF"/>
                    </a:gs>
                    <a:gs pos="100000">
                      <a:srgbClr val="FFFFFF"/>
                    </a:gs>
                  </a:gsLst>
                  <a:lin ang="5400000" scaled="0"/>
                </a:gradFill>
              </a:rPr>
              <a:t>IaaS</a:t>
            </a:r>
            <a:r>
              <a:rPr lang="en-US" sz="3200" dirty="0">
                <a:gradFill>
                  <a:gsLst>
                    <a:gs pos="1250">
                      <a:srgbClr val="FFFFFF"/>
                    </a:gs>
                    <a:gs pos="100000">
                      <a:srgbClr val="FFFFFF"/>
                    </a:gs>
                  </a:gsLst>
                  <a:lin ang="5400000" scaled="0"/>
                </a:gradFill>
              </a:rPr>
              <a:t> and </a:t>
            </a:r>
            <a:r>
              <a:rPr lang="en-US" sz="3200" dirty="0" err="1">
                <a:gradFill>
                  <a:gsLst>
                    <a:gs pos="1250">
                      <a:srgbClr val="FFFFFF"/>
                    </a:gs>
                    <a:gs pos="100000">
                      <a:srgbClr val="FFFFFF"/>
                    </a:gs>
                  </a:gsLst>
                  <a:lin ang="5400000" scaled="0"/>
                </a:gradFill>
              </a:rPr>
              <a:t>PaaS</a:t>
            </a:r>
            <a:endParaRPr lang="en-US" sz="3200" dirty="0">
              <a:gradFill>
                <a:gsLst>
                  <a:gs pos="1250">
                    <a:srgbClr val="FFFFFF"/>
                  </a:gs>
                  <a:gs pos="100000">
                    <a:srgbClr val="FFFFFF"/>
                  </a:gs>
                </a:gsLst>
                <a:lin ang="5400000" scaled="0"/>
              </a:gradFill>
            </a:endParaRPr>
          </a:p>
        </p:txBody>
      </p:sp>
      <p:sp>
        <p:nvSpPr>
          <p:cNvPr id="11" name="Text Placeholder 7"/>
          <p:cNvSpPr txBox="1">
            <a:spLocks/>
          </p:cNvSpPr>
          <p:nvPr/>
        </p:nvSpPr>
        <p:spPr>
          <a:xfrm>
            <a:off x="267028" y="3252260"/>
            <a:ext cx="12070012" cy="6278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2"/>
              </a:buClr>
              <a:buSzPct val="100000"/>
              <a:buFontTx/>
              <a:buBlip>
                <a:blip r:embed="rId3"/>
              </a:buBlip>
              <a:tabLst/>
              <a:defRPr sz="4000" kern="1200" spc="0" baseline="0">
                <a:gradFill>
                  <a:gsLst>
                    <a:gs pos="13869">
                      <a:schemeClr val="tx2"/>
                    </a:gs>
                    <a:gs pos="42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2400"/>
              </a:spcBef>
              <a:buClr>
                <a:srgbClr val="00BCF2"/>
              </a:buClr>
            </a:pPr>
            <a:r>
              <a:rPr lang="en-US" sz="3200" dirty="0">
                <a:gradFill>
                  <a:gsLst>
                    <a:gs pos="1250">
                      <a:srgbClr val="FFFFFF"/>
                    </a:gs>
                    <a:gs pos="100000">
                      <a:srgbClr val="FFFFFF"/>
                    </a:gs>
                  </a:gsLst>
                  <a:lin ang="5400000" scaled="0"/>
                </a:gradFill>
              </a:rPr>
              <a:t>DCIM-IL304 Introducing Windows Azure Pack</a:t>
            </a:r>
          </a:p>
        </p:txBody>
      </p:sp>
      <p:sp>
        <p:nvSpPr>
          <p:cNvPr id="12" name="Text Placeholder 7"/>
          <p:cNvSpPr txBox="1">
            <a:spLocks/>
          </p:cNvSpPr>
          <p:nvPr/>
        </p:nvSpPr>
        <p:spPr>
          <a:xfrm>
            <a:off x="267028" y="4271965"/>
            <a:ext cx="12070012" cy="6278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2"/>
              </a:buClr>
              <a:buSzPct val="100000"/>
              <a:buFontTx/>
              <a:buBlip>
                <a:blip r:embed="rId3"/>
              </a:buBlip>
              <a:tabLst/>
              <a:defRPr sz="4000" kern="1200" spc="0" baseline="0">
                <a:gradFill>
                  <a:gsLst>
                    <a:gs pos="13869">
                      <a:schemeClr val="tx2"/>
                    </a:gs>
                    <a:gs pos="42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2400"/>
              </a:spcBef>
              <a:buClr>
                <a:srgbClr val="00BCF2"/>
              </a:buClr>
            </a:pPr>
            <a:r>
              <a:rPr lang="en-US" sz="3200" dirty="0" smtClean="0">
                <a:gradFill>
                  <a:gsLst>
                    <a:gs pos="1250">
                      <a:srgbClr val="FFFFFF"/>
                    </a:gs>
                    <a:gs pos="100000">
                      <a:srgbClr val="FFFFFF"/>
                    </a:gs>
                  </a:gsLst>
                  <a:lin ang="5400000" scaled="0"/>
                </a:gradFill>
              </a:rPr>
              <a:t>DCIM-B363 Automated Service Requests with System Center R2</a:t>
            </a:r>
            <a:endParaRPr lang="en-US" sz="3200" dirty="0">
              <a:gradFill>
                <a:gsLst>
                  <a:gs pos="1250">
                    <a:srgbClr val="FFFFFF"/>
                  </a:gs>
                  <a:gs pos="100000">
                    <a:srgbClr val="FFFFFF"/>
                  </a:gs>
                </a:gsLst>
                <a:lin ang="5400000" scaled="0"/>
              </a:gradFill>
            </a:endParaRPr>
          </a:p>
        </p:txBody>
      </p:sp>
      <p:sp>
        <p:nvSpPr>
          <p:cNvPr id="13" name="Text Placeholder 7"/>
          <p:cNvSpPr txBox="1">
            <a:spLocks/>
          </p:cNvSpPr>
          <p:nvPr/>
        </p:nvSpPr>
        <p:spPr>
          <a:xfrm>
            <a:off x="267028" y="5291670"/>
            <a:ext cx="12070012" cy="1905137"/>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2"/>
              </a:buClr>
              <a:buSzPct val="100000"/>
              <a:buFontTx/>
              <a:buBlip>
                <a:blip r:embed="rId3"/>
              </a:buBlip>
              <a:tabLst/>
              <a:defRPr sz="4000" kern="1200" spc="0" baseline="0">
                <a:gradFill>
                  <a:gsLst>
                    <a:gs pos="13869">
                      <a:schemeClr val="tx2"/>
                    </a:gs>
                    <a:gs pos="42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2400"/>
              </a:spcBef>
              <a:buClr>
                <a:srgbClr val="00BCF2"/>
              </a:buClr>
            </a:pPr>
            <a:r>
              <a:rPr lang="en-US" sz="3200" dirty="0">
                <a:gradFill>
                  <a:gsLst>
                    <a:gs pos="1250">
                      <a:srgbClr val="FFFFFF"/>
                    </a:gs>
                    <a:gs pos="100000">
                      <a:srgbClr val="FFFFFF"/>
                    </a:gs>
                  </a:gsLst>
                  <a:lin ang="5400000" scaled="0"/>
                </a:gradFill>
              </a:rPr>
              <a:t>Find Me Later </a:t>
            </a:r>
            <a:r>
              <a:rPr lang="en-US" sz="3200" dirty="0" smtClean="0">
                <a:gradFill>
                  <a:gsLst>
                    <a:gs pos="1250">
                      <a:srgbClr val="FFFFFF"/>
                    </a:gs>
                    <a:gs pos="100000">
                      <a:srgbClr val="FFFFFF"/>
                    </a:gs>
                  </a:gsLst>
                  <a:lin ang="5400000" scaled="0"/>
                </a:gradFill>
              </a:rPr>
              <a:t>At DCIM </a:t>
            </a:r>
            <a:r>
              <a:rPr lang="en-US" sz="3200" dirty="0">
                <a:gradFill>
                  <a:gsLst>
                    <a:gs pos="1250">
                      <a:srgbClr val="FFFFFF"/>
                    </a:gs>
                    <a:gs pos="100000">
                      <a:srgbClr val="FFFFFF"/>
                    </a:gs>
                  </a:gsLst>
                  <a:lin ang="5400000" scaled="0"/>
                </a:gradFill>
              </a:rPr>
              <a:t>MSE after this session and on Wednesday from 3:00 – 6:00pm</a:t>
            </a:r>
          </a:p>
          <a:p>
            <a:pPr>
              <a:spcBef>
                <a:spcPts val="2400"/>
              </a:spcBef>
              <a:buClr>
                <a:srgbClr val="00BCF2"/>
              </a:buClr>
            </a:pPr>
            <a:endParaRPr lang="en-US" sz="3800" dirty="0">
              <a:gradFill>
                <a:gsLst>
                  <a:gs pos="1250">
                    <a:srgbClr val="FFFFFF"/>
                  </a:gs>
                  <a:gs pos="100000">
                    <a:srgbClr val="FFFFFF"/>
                  </a:gs>
                </a:gsLst>
                <a:lin ang="5400000" scaled="0"/>
              </a:gradFill>
            </a:endParaRPr>
          </a:p>
        </p:txBody>
      </p:sp>
    </p:spTree>
    <p:extLst>
      <p:ext uri="{BB962C8B-B14F-4D97-AF65-F5344CB8AC3E}">
        <p14:creationId xmlns:p14="http://schemas.microsoft.com/office/powerpoint/2010/main" val="392609449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63" presetClass="path" presetSubtype="0" decel="100000" fill="hold" grpId="1" nodeType="withEffect">
                                  <p:stCondLst>
                                    <p:cond delay="0"/>
                                  </p:stCondLst>
                                  <p:childTnLst>
                                    <p:animMotion origin="layout" path="M -0.02413 3.26827E-7 L 2.26704E-6 3.26827E-7 " pathEditMode="relative" rAng="0" ptsTypes="AA">
                                      <p:cBhvr>
                                        <p:cTn id="9" dur="500" fill="hold"/>
                                        <p:tgtEl>
                                          <p:spTgt spid="8"/>
                                        </p:tgtEl>
                                        <p:attrNameLst>
                                          <p:attrName>ppt_x</p:attrName>
                                          <p:attrName>ppt_y</p:attrName>
                                        </p:attrNameLst>
                                      </p:cBhvr>
                                      <p:rCtr x="1200" y="0"/>
                                    </p:animMotion>
                                  </p:childTnLst>
                                </p:cTn>
                              </p:par>
                              <p:par>
                                <p:cTn id="10" presetID="10" presetClass="entr" presetSubtype="0" fill="hold" grpId="0" nodeType="withEffect">
                                  <p:stCondLst>
                                    <p:cond delay="25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63" presetClass="path" presetSubtype="0" decel="100000" fill="hold" grpId="1" nodeType="withEffect">
                                  <p:stCondLst>
                                    <p:cond delay="250"/>
                                  </p:stCondLst>
                                  <p:childTnLst>
                                    <p:animMotion origin="layout" path="M -0.02413 -6.8089E-8 L 2.26704E-6 -6.8089E-8 " pathEditMode="relative" rAng="0" ptsTypes="AA">
                                      <p:cBhvr>
                                        <p:cTn id="14" dur="500" fill="hold"/>
                                        <p:tgtEl>
                                          <p:spTgt spid="10"/>
                                        </p:tgtEl>
                                        <p:attrNameLst>
                                          <p:attrName>ppt_x</p:attrName>
                                          <p:attrName>ppt_y</p:attrName>
                                        </p:attrNameLst>
                                      </p:cBhvr>
                                      <p:rCtr x="1200" y="0"/>
                                    </p:animMotion>
                                  </p:childTnLst>
                                </p:cTn>
                              </p:par>
                              <p:par>
                                <p:cTn id="15" presetID="10" presetClass="entr" presetSubtype="0"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63" presetClass="path" presetSubtype="0" decel="100000" fill="hold" grpId="1" nodeType="withEffect">
                                  <p:stCondLst>
                                    <p:cond delay="500"/>
                                  </p:stCondLst>
                                  <p:childTnLst>
                                    <p:animMotion origin="layout" path="M -0.02413 2.57376E-6 L 2.26704E-6 2.57376E-6 " pathEditMode="relative" rAng="0" ptsTypes="AA">
                                      <p:cBhvr>
                                        <p:cTn id="19" dur="500" fill="hold"/>
                                        <p:tgtEl>
                                          <p:spTgt spid="11"/>
                                        </p:tgtEl>
                                        <p:attrNameLst>
                                          <p:attrName>ppt_x</p:attrName>
                                          <p:attrName>ppt_y</p:attrName>
                                        </p:attrNameLst>
                                      </p:cBhvr>
                                      <p:rCtr x="1200" y="0"/>
                                    </p:animMotion>
                                  </p:childTnLst>
                                </p:cTn>
                              </p:par>
                              <p:par>
                                <p:cTn id="20" presetID="10" presetClass="entr" presetSubtype="0" fill="hold" grpId="0" nodeType="withEffect">
                                  <p:stCondLst>
                                    <p:cond delay="7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63" presetClass="path" presetSubtype="0" decel="100000" fill="hold" grpId="1" nodeType="withEffect">
                                  <p:stCondLst>
                                    <p:cond delay="750"/>
                                  </p:stCondLst>
                                  <p:childTnLst>
                                    <p:animMotion origin="layout" path="M -0.02413 2.17885E-6 L 2.26704E-6 2.17885E-6 " pathEditMode="relative" rAng="0" ptsTypes="AA">
                                      <p:cBhvr>
                                        <p:cTn id="24" dur="500" fill="hold"/>
                                        <p:tgtEl>
                                          <p:spTgt spid="12"/>
                                        </p:tgtEl>
                                        <p:attrNameLst>
                                          <p:attrName>ppt_x</p:attrName>
                                          <p:attrName>ppt_y</p:attrName>
                                        </p:attrNameLst>
                                      </p:cBhvr>
                                      <p:rCtr x="1200" y="0"/>
                                    </p:animMotion>
                                  </p:childTnLst>
                                </p:cTn>
                              </p:par>
                              <p:par>
                                <p:cTn id="25" presetID="10" presetClass="entr" presetSubtype="0" fill="hold" grpId="0" nodeType="withEffect">
                                  <p:stCondLst>
                                    <p:cond delay="10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63" presetClass="path" presetSubtype="0" decel="100000" fill="hold" grpId="1" nodeType="withEffect">
                                  <p:stCondLst>
                                    <p:cond delay="1000"/>
                                  </p:stCondLst>
                                  <p:childTnLst>
                                    <p:animMotion origin="layout" path="M -0.02413 1.78393E-6 L 2.26704E-6 1.78393E-6 " pathEditMode="relative" rAng="0" ptsTypes="AA">
                                      <p:cBhvr>
                                        <p:cTn id="29" dur="500" fill="hold"/>
                                        <p:tgtEl>
                                          <p:spTgt spid="1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p:bldP spid="10" grpId="1"/>
      <p:bldP spid="11" grpId="0"/>
      <p:bldP spid="11" grpId="1"/>
      <p:bldP spid="12" grpId="0"/>
      <p:bldP spid="12" grpId="1"/>
      <p:bldP spid="13" grpId="0"/>
      <p:bldP spid="1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5608723" y="5325803"/>
            <a:ext cx="6826870" cy="166822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a:xfrm>
            <a:off x="6023856" y="5619447"/>
            <a:ext cx="5996605" cy="1074924"/>
          </a:xfrm>
          <a:prstGeom prst="rect">
            <a:avLst/>
          </a:prstGeom>
        </p:spPr>
        <p:txBody>
          <a:bodyPr wrap="none">
            <a:spAutoFit/>
          </a:bodyPr>
          <a:lstStyle/>
          <a:p>
            <a:pPr marL="0" lvl="1" algn="ctr" defTabSz="932418" fontAlgn="base">
              <a:lnSpc>
                <a:spcPct val="90000"/>
              </a:lnSpc>
              <a:spcBef>
                <a:spcPct val="20000"/>
              </a:spcBef>
              <a:spcAft>
                <a:spcPts val="408"/>
              </a:spcAft>
              <a:buClr>
                <a:srgbClr val="000000">
                  <a:lumMod val="75000"/>
                  <a:lumOff val="25000"/>
                </a:srgbClr>
              </a:buClr>
              <a:buSzPct val="90000"/>
              <a:tabLst>
                <a:tab pos="642659" algn="l"/>
              </a:tabLst>
            </a:pPr>
            <a:r>
              <a:rPr lang="en-US" sz="2040" spc="-51" dirty="0">
                <a:solidFill>
                  <a:srgbClr val="FFFFFF"/>
                </a:solidFill>
              </a:rPr>
              <a:t>Come Visit Us in the Microsoft Solutions Experience!</a:t>
            </a:r>
          </a:p>
          <a:p>
            <a:pPr marL="0" lvl="1" algn="ctr" defTabSz="932418" fontAlgn="base">
              <a:lnSpc>
                <a:spcPct val="90000"/>
              </a:lnSpc>
              <a:spcBef>
                <a:spcPct val="20000"/>
              </a:spcBef>
              <a:spcAft>
                <a:spcPts val="408"/>
              </a:spcAft>
              <a:buClr>
                <a:srgbClr val="000000">
                  <a:lumMod val="75000"/>
                  <a:lumOff val="25000"/>
                </a:srgbClr>
              </a:buClr>
              <a:buSzPct val="90000"/>
              <a:tabLst>
                <a:tab pos="642659" algn="l"/>
              </a:tabLst>
            </a:pPr>
            <a:r>
              <a:rPr lang="en-US" sz="2040" spc="-51" dirty="0">
                <a:solidFill>
                  <a:srgbClr val="FFFFFF"/>
                </a:solidFill>
              </a:rPr>
              <a:t>Look for Datacenter and Infrastructure Management</a:t>
            </a:r>
            <a:br>
              <a:rPr lang="en-US" sz="2040" spc="-51" dirty="0">
                <a:solidFill>
                  <a:srgbClr val="FFFFFF"/>
                </a:solidFill>
              </a:rPr>
            </a:br>
            <a:r>
              <a:rPr lang="en-US" sz="2040" spc="-51" dirty="0" err="1">
                <a:solidFill>
                  <a:srgbClr val="FFFFFF"/>
                </a:solidFill>
              </a:rPr>
              <a:t>TechExpo</a:t>
            </a:r>
            <a:r>
              <a:rPr lang="en-US" sz="2040" spc="-51" dirty="0">
                <a:solidFill>
                  <a:srgbClr val="FFFFFF"/>
                </a:solidFill>
              </a:rPr>
              <a:t> Level 1 Hall CD</a:t>
            </a:r>
          </a:p>
        </p:txBody>
      </p:sp>
      <p:sp>
        <p:nvSpPr>
          <p:cNvPr id="5" name="Text Placeholder 4"/>
          <p:cNvSpPr>
            <a:spLocks noGrp="1"/>
          </p:cNvSpPr>
          <p:nvPr>
            <p:ph type="body" sz="quarter" idx="15"/>
          </p:nvPr>
        </p:nvSpPr>
        <p:spPr/>
        <p:txBody>
          <a:bodyPr/>
          <a:lstStyle/>
          <a:p>
            <a:pPr marL="0" indent="0">
              <a:buNone/>
            </a:pPr>
            <a:r>
              <a:rPr lang="en-US" sz="5399" dirty="0">
                <a:solidFill>
                  <a:schemeClr val="tx2"/>
                </a:solidFill>
                <a:latin typeface="Segoe UI Light" pitchFamily="34" charset="0"/>
              </a:rPr>
              <a:t>For More Information</a:t>
            </a:r>
            <a:endParaRPr lang="en-US" dirty="0"/>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458835" y="6354983"/>
            <a:ext cx="1569542" cy="336220"/>
          </a:xfrm>
          <a:prstGeom prst="rect">
            <a:avLst/>
          </a:prstGeom>
        </p:spPr>
      </p:pic>
      <p:grpSp>
        <p:nvGrpSpPr>
          <p:cNvPr id="8" name="Group 7"/>
          <p:cNvGrpSpPr/>
          <p:nvPr/>
        </p:nvGrpSpPr>
        <p:grpSpPr>
          <a:xfrm>
            <a:off x="561440" y="1516344"/>
            <a:ext cx="10298627" cy="753197"/>
            <a:chOff x="560638" y="980251"/>
            <a:chExt cx="10300088" cy="753303"/>
          </a:xfrm>
        </p:grpSpPr>
        <p:sp>
          <p:nvSpPr>
            <p:cNvPr id="2" name="Rectangle 1"/>
            <p:cNvSpPr/>
            <p:nvPr/>
          </p:nvSpPr>
          <p:spPr>
            <a:xfrm>
              <a:off x="5227637" y="1026130"/>
              <a:ext cx="5633089" cy="663989"/>
            </a:xfrm>
            <a:prstGeom prst="rect">
              <a:avLst/>
            </a:prstGeom>
          </p:spPr>
          <p:txBody>
            <a:bodyPr wrap="square" lIns="93251" tIns="46625" rIns="93251" bIns="46625">
              <a:spAutoFit/>
            </a:bodyPr>
            <a:lstStyle/>
            <a:p>
              <a:pPr defTabSz="932418">
                <a:spcBef>
                  <a:spcPts val="600"/>
                </a:spcBef>
              </a:pPr>
              <a:r>
                <a:rPr lang="en-US" sz="2000" dirty="0">
                  <a:solidFill>
                    <a:srgbClr val="FFFFFF"/>
                  </a:solidFill>
                </a:rPr>
                <a:t>Windows Server 2012 R2</a:t>
              </a:r>
            </a:p>
            <a:p>
              <a:pPr defTabSz="932418"/>
              <a:r>
                <a:rPr lang="en-US" sz="1630" dirty="0">
                  <a:solidFill>
                    <a:srgbClr val="FFFFFF"/>
                  </a:solidFill>
                  <a:hlinkClick r:id="rId4"/>
                </a:rPr>
                <a:t>http://technet.microsoft.com/en-US/evalcenter/dn205286</a:t>
              </a:r>
              <a:endParaRPr lang="en-US" sz="1630" dirty="0">
                <a:solidFill>
                  <a:srgbClr val="FFFFFF"/>
                </a:solidFill>
              </a:endParaRPr>
            </a:p>
          </p:txBody>
        </p:sp>
        <p:sp>
          <p:nvSpPr>
            <p:cNvPr id="11" name="Freeform 9"/>
            <p:cNvSpPr>
              <a:spLocks noEditPoints="1"/>
            </p:cNvSpPr>
            <p:nvPr/>
          </p:nvSpPr>
          <p:spPr bwMode="black">
            <a:xfrm>
              <a:off x="4057092" y="1034078"/>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00" tIns="45700" rIns="91400" bIns="45700" numCol="1" anchor="t" anchorCtr="0" compatLnSpc="1">
              <a:prstTxWarp prst="textNoShape">
                <a:avLst/>
              </a:prstTxWarp>
            </a:bodyPr>
            <a:lstStyle/>
            <a:p>
              <a:pPr defTabSz="932418"/>
              <a:endParaRPr lang="en-US">
                <a:solidFill>
                  <a:prstClr val="black"/>
                </a:solidFill>
              </a:endParaRPr>
            </a:p>
          </p:txBody>
        </p:sp>
        <p:sp>
          <p:nvSpPr>
            <p:cNvPr id="19" name="TextBox 18"/>
            <p:cNvSpPr txBox="1"/>
            <p:nvPr/>
          </p:nvSpPr>
          <p:spPr>
            <a:xfrm>
              <a:off x="560638" y="980251"/>
              <a:ext cx="3523999" cy="753303"/>
            </a:xfrm>
            <a:prstGeom prst="rect">
              <a:avLst/>
            </a:prstGeom>
            <a:noFill/>
          </p:spPr>
          <p:txBody>
            <a:bodyPr wrap="square" lIns="186494" tIns="149196" rIns="186494" bIns="149196" rtlCol="0">
              <a:spAutoFit/>
            </a:bodyPr>
            <a:lstStyle/>
            <a:p>
              <a:pPr defTabSz="932418">
                <a:lnSpc>
                  <a:spcPct val="90000"/>
                </a:lnSpc>
                <a:spcAft>
                  <a:spcPts val="612"/>
                </a:spcAft>
              </a:pPr>
              <a:r>
                <a:rPr lang="en-US" sz="3199" dirty="0">
                  <a:gradFill>
                    <a:gsLst>
                      <a:gs pos="2917">
                        <a:srgbClr val="FFFFFF"/>
                      </a:gs>
                      <a:gs pos="30000">
                        <a:srgbClr val="FFFFFF"/>
                      </a:gs>
                    </a:gsLst>
                    <a:lin ang="5400000" scaled="0"/>
                  </a:gradFill>
                  <a:cs typeface="Segoe UI" panose="020B0502040204020203" pitchFamily="34" charset="0"/>
                </a:rPr>
                <a:t>Windows Server</a:t>
              </a:r>
            </a:p>
          </p:txBody>
        </p:sp>
      </p:grpSp>
      <p:grpSp>
        <p:nvGrpSpPr>
          <p:cNvPr id="14" name="Group 13"/>
          <p:cNvGrpSpPr/>
          <p:nvPr/>
        </p:nvGrpSpPr>
        <p:grpSpPr>
          <a:xfrm>
            <a:off x="561440" y="4259156"/>
            <a:ext cx="10298627" cy="753197"/>
            <a:chOff x="560638" y="4716139"/>
            <a:chExt cx="10300088" cy="753303"/>
          </a:xfrm>
        </p:grpSpPr>
        <p:sp>
          <p:nvSpPr>
            <p:cNvPr id="20" name="Freeform 9"/>
            <p:cNvSpPr>
              <a:spLocks noEditPoints="1"/>
            </p:cNvSpPr>
            <p:nvPr/>
          </p:nvSpPr>
          <p:spPr bwMode="black">
            <a:xfrm>
              <a:off x="4057092" y="4769966"/>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00" tIns="45700" rIns="91400" bIns="45700" numCol="1" anchor="t" anchorCtr="0" compatLnSpc="1">
              <a:prstTxWarp prst="textNoShape">
                <a:avLst/>
              </a:prstTxWarp>
            </a:bodyPr>
            <a:lstStyle/>
            <a:p>
              <a:pPr defTabSz="932418"/>
              <a:endParaRPr lang="en-US">
                <a:solidFill>
                  <a:prstClr val="black"/>
                </a:solidFill>
              </a:endParaRPr>
            </a:p>
          </p:txBody>
        </p:sp>
        <p:sp>
          <p:nvSpPr>
            <p:cNvPr id="21" name="TextBox 20"/>
            <p:cNvSpPr txBox="1"/>
            <p:nvPr/>
          </p:nvSpPr>
          <p:spPr>
            <a:xfrm>
              <a:off x="560638" y="4716139"/>
              <a:ext cx="3295399" cy="753303"/>
            </a:xfrm>
            <a:prstGeom prst="rect">
              <a:avLst/>
            </a:prstGeom>
            <a:noFill/>
          </p:spPr>
          <p:txBody>
            <a:bodyPr wrap="square" lIns="186494" tIns="149196" rIns="186494" bIns="149196" rtlCol="0">
              <a:spAutoFit/>
            </a:bodyPr>
            <a:lstStyle/>
            <a:p>
              <a:pPr defTabSz="932418">
                <a:lnSpc>
                  <a:spcPct val="90000"/>
                </a:lnSpc>
                <a:spcAft>
                  <a:spcPts val="612"/>
                </a:spcAft>
              </a:pPr>
              <a:r>
                <a:rPr lang="en-US" sz="3199" dirty="0">
                  <a:gradFill>
                    <a:gsLst>
                      <a:gs pos="2917">
                        <a:srgbClr val="FFFFFF"/>
                      </a:gs>
                      <a:gs pos="30000">
                        <a:srgbClr val="FFFFFF"/>
                      </a:gs>
                    </a:gsLst>
                    <a:lin ang="5400000" scaled="0"/>
                  </a:gradFill>
                  <a:cs typeface="Segoe UI" panose="020B0502040204020203" pitchFamily="34" charset="0"/>
                </a:rPr>
                <a:t>Microsoft Azure</a:t>
              </a:r>
            </a:p>
          </p:txBody>
        </p:sp>
        <p:sp>
          <p:nvSpPr>
            <p:cNvPr id="22" name="Rectangle 21"/>
            <p:cNvSpPr/>
            <p:nvPr/>
          </p:nvSpPr>
          <p:spPr>
            <a:xfrm>
              <a:off x="5227637" y="4771347"/>
              <a:ext cx="5633089" cy="644957"/>
            </a:xfrm>
            <a:prstGeom prst="rect">
              <a:avLst/>
            </a:prstGeom>
          </p:spPr>
          <p:txBody>
            <a:bodyPr wrap="square" lIns="93251" tIns="46625" rIns="93251" bIns="46625">
              <a:spAutoFit/>
            </a:bodyPr>
            <a:lstStyle/>
            <a:p>
              <a:pPr defTabSz="932418">
                <a:spcBef>
                  <a:spcPts val="612"/>
                </a:spcBef>
              </a:pPr>
              <a:r>
                <a:rPr lang="en-US" sz="2040" dirty="0">
                  <a:solidFill>
                    <a:srgbClr val="FFFFFF"/>
                  </a:solidFill>
                </a:rPr>
                <a:t>Microsoft Azure</a:t>
              </a:r>
            </a:p>
            <a:p>
              <a:pPr marL="0" lvl="1" defTabSz="932418" fontAlgn="base">
                <a:lnSpc>
                  <a:spcPct val="90000"/>
                </a:lnSpc>
                <a:spcAft>
                  <a:spcPts val="1247"/>
                </a:spcAft>
                <a:buClr>
                  <a:srgbClr val="FFFFFF">
                    <a:lumMod val="75000"/>
                    <a:lumOff val="25000"/>
                  </a:srgbClr>
                </a:buClr>
                <a:buSzPct val="90000"/>
                <a:tabLst>
                  <a:tab pos="655574" algn="l"/>
                  <a:tab pos="1842870" algn="l"/>
                </a:tabLst>
              </a:pPr>
              <a:r>
                <a:rPr lang="en-US" sz="1632" dirty="0">
                  <a:solidFill>
                    <a:srgbClr val="000000"/>
                  </a:solidFill>
                  <a:hlinkClick r:id="rId5"/>
                </a:rPr>
                <a:t>http://azure.microsoft.com/en-us/</a:t>
              </a:r>
              <a:r>
                <a:rPr lang="en-US" sz="1632" dirty="0">
                  <a:solidFill>
                    <a:srgbClr val="000000"/>
                  </a:solidFill>
                </a:rPr>
                <a:t> </a:t>
              </a:r>
            </a:p>
          </p:txBody>
        </p:sp>
      </p:grpSp>
      <p:grpSp>
        <p:nvGrpSpPr>
          <p:cNvPr id="9" name="Group 8"/>
          <p:cNvGrpSpPr/>
          <p:nvPr/>
        </p:nvGrpSpPr>
        <p:grpSpPr>
          <a:xfrm>
            <a:off x="561440" y="2392083"/>
            <a:ext cx="10298627" cy="753197"/>
            <a:chOff x="560638" y="1761252"/>
            <a:chExt cx="10300088" cy="753303"/>
          </a:xfrm>
        </p:grpSpPr>
        <p:sp>
          <p:nvSpPr>
            <p:cNvPr id="12" name="Freeform 9"/>
            <p:cNvSpPr>
              <a:spLocks noEditPoints="1"/>
            </p:cNvSpPr>
            <p:nvPr/>
          </p:nvSpPr>
          <p:spPr bwMode="black">
            <a:xfrm>
              <a:off x="4057092" y="1815079"/>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00" tIns="45700" rIns="91400" bIns="45700" numCol="1" anchor="t" anchorCtr="0" compatLnSpc="1">
              <a:prstTxWarp prst="textNoShape">
                <a:avLst/>
              </a:prstTxWarp>
            </a:bodyPr>
            <a:lstStyle/>
            <a:p>
              <a:pPr defTabSz="932418"/>
              <a:endParaRPr lang="en-US">
                <a:solidFill>
                  <a:prstClr val="black"/>
                </a:solidFill>
              </a:endParaRPr>
            </a:p>
          </p:txBody>
        </p:sp>
        <p:sp>
          <p:nvSpPr>
            <p:cNvPr id="3" name="TextBox 2"/>
            <p:cNvSpPr txBox="1"/>
            <p:nvPr/>
          </p:nvSpPr>
          <p:spPr>
            <a:xfrm>
              <a:off x="560638" y="1761252"/>
              <a:ext cx="3371599" cy="753303"/>
            </a:xfrm>
            <a:prstGeom prst="rect">
              <a:avLst/>
            </a:prstGeom>
            <a:noFill/>
          </p:spPr>
          <p:txBody>
            <a:bodyPr wrap="square" lIns="186494" tIns="149196" rIns="186494" bIns="149196" rtlCol="0">
              <a:spAutoFit/>
            </a:bodyPr>
            <a:lstStyle/>
            <a:p>
              <a:pPr defTabSz="932418">
                <a:lnSpc>
                  <a:spcPct val="90000"/>
                </a:lnSpc>
                <a:spcAft>
                  <a:spcPts val="612"/>
                </a:spcAft>
              </a:pPr>
              <a:r>
                <a:rPr lang="en-US" sz="3199" dirty="0">
                  <a:gradFill>
                    <a:gsLst>
                      <a:gs pos="2917">
                        <a:srgbClr val="FFFFFF"/>
                      </a:gs>
                      <a:gs pos="30000">
                        <a:srgbClr val="FFFFFF"/>
                      </a:gs>
                    </a:gsLst>
                    <a:lin ang="5400000" scaled="0"/>
                  </a:gradFill>
                  <a:cs typeface="Segoe UI" panose="020B0502040204020203" pitchFamily="34" charset="0"/>
                </a:rPr>
                <a:t>System Center</a:t>
              </a:r>
            </a:p>
          </p:txBody>
        </p:sp>
        <p:sp>
          <p:nvSpPr>
            <p:cNvPr id="24" name="Rectangle 23"/>
            <p:cNvSpPr/>
            <p:nvPr/>
          </p:nvSpPr>
          <p:spPr>
            <a:xfrm>
              <a:off x="5227637" y="1807131"/>
              <a:ext cx="5633089" cy="663989"/>
            </a:xfrm>
            <a:prstGeom prst="rect">
              <a:avLst/>
            </a:prstGeom>
          </p:spPr>
          <p:txBody>
            <a:bodyPr wrap="square" lIns="93251" tIns="46625" rIns="93251" bIns="46625">
              <a:spAutoFit/>
            </a:bodyPr>
            <a:lstStyle/>
            <a:p>
              <a:pPr defTabSz="932418">
                <a:spcBef>
                  <a:spcPts val="600"/>
                </a:spcBef>
              </a:pPr>
              <a:r>
                <a:rPr lang="en-US" sz="2000" dirty="0">
                  <a:solidFill>
                    <a:srgbClr val="FFFFFF"/>
                  </a:solidFill>
                </a:rPr>
                <a:t>System Center 2012 R2</a:t>
              </a:r>
            </a:p>
            <a:p>
              <a:pPr defTabSz="932418"/>
              <a:r>
                <a:rPr lang="en-US" sz="1630" dirty="0">
                  <a:solidFill>
                    <a:srgbClr val="FFFFFF"/>
                  </a:solidFill>
                  <a:hlinkClick r:id="rId6"/>
                </a:rPr>
                <a:t>http://technet.microsoft.com/en-US/evalcenter/dn205295</a:t>
              </a:r>
              <a:endParaRPr lang="en-US" sz="1630" dirty="0">
                <a:solidFill>
                  <a:srgbClr val="FFFFFF"/>
                </a:solidFill>
              </a:endParaRPr>
            </a:p>
          </p:txBody>
        </p:sp>
      </p:grpSp>
      <p:grpSp>
        <p:nvGrpSpPr>
          <p:cNvPr id="10" name="Group 9"/>
          <p:cNvGrpSpPr/>
          <p:nvPr/>
        </p:nvGrpSpPr>
        <p:grpSpPr>
          <a:xfrm>
            <a:off x="561440" y="3267822"/>
            <a:ext cx="10298627" cy="875389"/>
            <a:chOff x="560638" y="2719400"/>
            <a:chExt cx="10300088" cy="875513"/>
          </a:xfrm>
        </p:grpSpPr>
        <p:sp>
          <p:nvSpPr>
            <p:cNvPr id="13" name="Freeform 9"/>
            <p:cNvSpPr>
              <a:spLocks noEditPoints="1"/>
            </p:cNvSpPr>
            <p:nvPr/>
          </p:nvSpPr>
          <p:spPr bwMode="black">
            <a:xfrm>
              <a:off x="4057092" y="2831031"/>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00" tIns="45700" rIns="91400" bIns="45700" numCol="1" anchor="t" anchorCtr="0" compatLnSpc="1">
              <a:prstTxWarp prst="textNoShape">
                <a:avLst/>
              </a:prstTxWarp>
            </a:bodyPr>
            <a:lstStyle/>
            <a:p>
              <a:pPr defTabSz="932418"/>
              <a:endParaRPr lang="en-US">
                <a:solidFill>
                  <a:prstClr val="black"/>
                </a:solidFill>
              </a:endParaRPr>
            </a:p>
          </p:txBody>
        </p:sp>
        <p:sp>
          <p:nvSpPr>
            <p:cNvPr id="18" name="TextBox 17"/>
            <p:cNvSpPr txBox="1"/>
            <p:nvPr/>
          </p:nvSpPr>
          <p:spPr>
            <a:xfrm>
              <a:off x="560638" y="2777204"/>
              <a:ext cx="3295399" cy="753304"/>
            </a:xfrm>
            <a:prstGeom prst="rect">
              <a:avLst/>
            </a:prstGeom>
            <a:noFill/>
          </p:spPr>
          <p:txBody>
            <a:bodyPr wrap="square" lIns="186494" tIns="149196" rIns="186494" bIns="149196" rtlCol="0">
              <a:spAutoFit/>
            </a:bodyPr>
            <a:lstStyle/>
            <a:p>
              <a:pPr defTabSz="932418">
                <a:lnSpc>
                  <a:spcPct val="90000"/>
                </a:lnSpc>
                <a:spcAft>
                  <a:spcPts val="612"/>
                </a:spcAft>
              </a:pPr>
              <a:r>
                <a:rPr lang="en-US" sz="3199" dirty="0">
                  <a:gradFill>
                    <a:gsLst>
                      <a:gs pos="2917">
                        <a:srgbClr val="FFFFFF"/>
                      </a:gs>
                      <a:gs pos="30000">
                        <a:srgbClr val="FFFFFF"/>
                      </a:gs>
                    </a:gsLst>
                    <a:lin ang="5400000" scaled="0"/>
                  </a:gradFill>
                  <a:cs typeface="Segoe UI" panose="020B0502040204020203" pitchFamily="34" charset="0"/>
                </a:rPr>
                <a:t>Azure Pack</a:t>
              </a:r>
            </a:p>
          </p:txBody>
        </p:sp>
        <p:sp>
          <p:nvSpPr>
            <p:cNvPr id="25" name="Rectangle 24"/>
            <p:cNvSpPr/>
            <p:nvPr/>
          </p:nvSpPr>
          <p:spPr>
            <a:xfrm>
              <a:off x="5227637" y="2719400"/>
              <a:ext cx="5633089" cy="875513"/>
            </a:xfrm>
            <a:prstGeom prst="rect">
              <a:avLst/>
            </a:prstGeom>
          </p:spPr>
          <p:txBody>
            <a:bodyPr wrap="square" lIns="93251" tIns="46625" rIns="93251" bIns="46625">
              <a:spAutoFit/>
            </a:bodyPr>
            <a:lstStyle/>
            <a:p>
              <a:pPr defTabSz="932418">
                <a:spcBef>
                  <a:spcPts val="612"/>
                </a:spcBef>
              </a:pPr>
              <a:r>
                <a:rPr lang="en-US" sz="2040" dirty="0">
                  <a:solidFill>
                    <a:srgbClr val="FFFFFF"/>
                  </a:solidFill>
                </a:rPr>
                <a:t>Azure Pack</a:t>
              </a:r>
            </a:p>
            <a:p>
              <a:pPr marL="0" lvl="1" defTabSz="932418" fontAlgn="base">
                <a:lnSpc>
                  <a:spcPct val="90000"/>
                </a:lnSpc>
                <a:spcAft>
                  <a:spcPts val="1247"/>
                </a:spcAft>
                <a:buClr>
                  <a:srgbClr val="FFFFFF">
                    <a:lumMod val="75000"/>
                    <a:lumOff val="25000"/>
                  </a:srgbClr>
                </a:buClr>
                <a:buSzPct val="90000"/>
                <a:tabLst>
                  <a:tab pos="655574" algn="l"/>
                  <a:tab pos="1842870" algn="l"/>
                </a:tabLst>
              </a:pPr>
              <a:r>
                <a:rPr lang="en-US" sz="1632" u="sng" dirty="0">
                  <a:solidFill>
                    <a:srgbClr val="FFFFFF"/>
                  </a:solidFill>
                  <a:hlinkClick r:id="rId7"/>
                </a:rPr>
                <a:t>http://www.microsoft.com/en-us/server-cloud/products/windows-azure-pack</a:t>
              </a:r>
              <a:endParaRPr lang="en-US" sz="1632" dirty="0">
                <a:solidFill>
                  <a:srgbClr val="000000"/>
                </a:solidFill>
              </a:endParaRPr>
            </a:p>
          </p:txBody>
        </p:sp>
      </p:grpSp>
    </p:spTree>
    <p:extLst>
      <p:ext uri="{BB962C8B-B14F-4D97-AF65-F5344CB8AC3E}">
        <p14:creationId xmlns:p14="http://schemas.microsoft.com/office/powerpoint/2010/main" val="3828748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grpSp>
        <p:nvGrpSpPr>
          <p:cNvPr id="13" name="Group 12"/>
          <p:cNvGrpSpPr/>
          <p:nvPr/>
        </p:nvGrpSpPr>
        <p:grpSpPr>
          <a:xfrm>
            <a:off x="5997643" y="1214472"/>
            <a:ext cx="5486404" cy="2748820"/>
            <a:chOff x="5997643" y="1214472"/>
            <a:chExt cx="5486404" cy="2748820"/>
          </a:xfrm>
        </p:grpSpPr>
        <p:sp>
          <p:nvSpPr>
            <p:cNvPr id="14" name="Arrow Bar"/>
            <p:cNvSpPr/>
            <p:nvPr/>
          </p:nvSpPr>
          <p:spPr bwMode="gray">
            <a:xfrm>
              <a:off x="5997647" y="1214472"/>
              <a:ext cx="5486400" cy="1841377"/>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sp>
          <p:nvSpPr>
            <p:cNvPr id="15" name="Rectangle 14"/>
            <p:cNvSpPr/>
            <p:nvPr/>
          </p:nvSpPr>
          <p:spPr bwMode="auto">
            <a:xfrm>
              <a:off x="5997643" y="3046651"/>
              <a:ext cx="5481391" cy="916641"/>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6" name="Rectangle 15"/>
            <p:cNvSpPr/>
            <p:nvPr/>
          </p:nvSpPr>
          <p:spPr>
            <a:xfrm>
              <a:off x="6570121" y="3108285"/>
              <a:ext cx="4242253" cy="338554"/>
            </a:xfrm>
            <a:prstGeom prst="rect">
              <a:avLst/>
            </a:prstGeom>
          </p:spPr>
          <p:txBody>
            <a:bodyPr wrap="none" lIns="182880">
              <a:spAutoFit/>
            </a:bodyPr>
            <a:lstStyle/>
            <a:p>
              <a:pPr marL="0" lvl="1">
                <a:tabLst>
                  <a:tab pos="1828800" algn="l"/>
                </a:tabLst>
              </a:pPr>
              <a:r>
                <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rPr>
                <a:t>Microsoft Certification &amp; Training Resources</a:t>
              </a:r>
            </a:p>
          </p:txBody>
        </p:sp>
        <p:sp>
          <p:nvSpPr>
            <p:cNvPr id="17" name="Rectangle 16"/>
            <p:cNvSpPr/>
            <p:nvPr/>
          </p:nvSpPr>
          <p:spPr bwMode="white">
            <a:xfrm>
              <a:off x="6591784" y="3459509"/>
              <a:ext cx="4620541" cy="369332"/>
            </a:xfrm>
            <a:prstGeom prst="rect">
              <a:avLst/>
            </a:prstGeom>
          </p:spPr>
          <p:txBody>
            <a:bodyPr wrap="square" lIns="182880">
              <a:spAutoFit/>
            </a:bodyPr>
            <a:lstStyle/>
            <a:p>
              <a:r>
                <a:rPr lang="en-US" dirty="0">
                  <a:solidFill>
                    <a:srgbClr val="FFFFFF"/>
                  </a:solidFill>
                  <a:hlinkClick r:id="rId3"/>
                </a:rPr>
                <a:t>www.microsoft.com/learning </a:t>
              </a:r>
              <a:endParaRPr lang="en-US" sz="1600" dirty="0"/>
            </a:p>
          </p:txBody>
        </p:sp>
        <p:sp>
          <p:nvSpPr>
            <p:cNvPr id="18" name="Freeform 19"/>
            <p:cNvSpPr>
              <a:spLocks noEditPoints="1"/>
            </p:cNvSpPr>
            <p:nvPr/>
          </p:nvSpPr>
          <p:spPr bwMode="black">
            <a:xfrm>
              <a:off x="6168926" y="3307327"/>
              <a:ext cx="393700" cy="395287"/>
            </a:xfrm>
            <a:custGeom>
              <a:avLst/>
              <a:gdLst>
                <a:gd name="T0" fmla="*/ 82 w 150"/>
                <a:gd name="T1" fmla="*/ 43 h 150"/>
                <a:gd name="T2" fmla="*/ 80 w 150"/>
                <a:gd name="T3" fmla="*/ 47 h 150"/>
                <a:gd name="T4" fmla="*/ 75 w 150"/>
                <a:gd name="T5" fmla="*/ 49 h 150"/>
                <a:gd name="T6" fmla="*/ 69 w 150"/>
                <a:gd name="T7" fmla="*/ 47 h 150"/>
                <a:gd name="T8" fmla="*/ 67 w 150"/>
                <a:gd name="T9" fmla="*/ 43 h 150"/>
                <a:gd name="T10" fmla="*/ 69 w 150"/>
                <a:gd name="T11" fmla="*/ 38 h 150"/>
                <a:gd name="T12" fmla="*/ 75 w 150"/>
                <a:gd name="T13" fmla="*/ 36 h 150"/>
                <a:gd name="T14" fmla="*/ 80 w 150"/>
                <a:gd name="T15" fmla="*/ 38 h 150"/>
                <a:gd name="T16" fmla="*/ 82 w 150"/>
                <a:gd name="T17" fmla="*/ 43 h 150"/>
                <a:gd name="T18" fmla="*/ 68 w 150"/>
                <a:gd name="T19" fmla="*/ 114 h 150"/>
                <a:gd name="T20" fmla="*/ 81 w 150"/>
                <a:gd name="T21" fmla="*/ 114 h 150"/>
                <a:gd name="T22" fmla="*/ 81 w 150"/>
                <a:gd name="T23" fmla="*/ 60 h 150"/>
                <a:gd name="T24" fmla="*/ 68 w 150"/>
                <a:gd name="T25" fmla="*/ 60 h 150"/>
                <a:gd name="T26" fmla="*/ 68 w 150"/>
                <a:gd name="T27" fmla="*/ 114 h 150"/>
                <a:gd name="T28" fmla="*/ 150 w 150"/>
                <a:gd name="T29" fmla="*/ 75 h 150"/>
                <a:gd name="T30" fmla="*/ 75 w 150"/>
                <a:gd name="T31" fmla="*/ 0 h 150"/>
                <a:gd name="T32" fmla="*/ 0 w 150"/>
                <a:gd name="T33" fmla="*/ 75 h 150"/>
                <a:gd name="T34" fmla="*/ 75 w 150"/>
                <a:gd name="T35" fmla="*/ 150 h 150"/>
                <a:gd name="T36" fmla="*/ 150 w 150"/>
                <a:gd name="T37" fmla="*/ 75 h 150"/>
                <a:gd name="T38" fmla="*/ 140 w 150"/>
                <a:gd name="T39" fmla="*/ 75 h 150"/>
                <a:gd name="T40" fmla="*/ 75 w 150"/>
                <a:gd name="T41" fmla="*/ 140 h 150"/>
                <a:gd name="T42" fmla="*/ 9 w 150"/>
                <a:gd name="T43" fmla="*/ 75 h 150"/>
                <a:gd name="T44" fmla="*/ 75 w 150"/>
                <a:gd name="T45" fmla="*/ 10 h 150"/>
                <a:gd name="T46" fmla="*/ 140 w 150"/>
                <a:gd name="T47"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 h="150">
                  <a:moveTo>
                    <a:pt x="82" y="43"/>
                  </a:moveTo>
                  <a:cubicBezTo>
                    <a:pt x="82" y="44"/>
                    <a:pt x="81" y="46"/>
                    <a:pt x="80" y="47"/>
                  </a:cubicBezTo>
                  <a:cubicBezTo>
                    <a:pt x="79" y="48"/>
                    <a:pt x="77" y="49"/>
                    <a:pt x="75" y="49"/>
                  </a:cubicBezTo>
                  <a:cubicBezTo>
                    <a:pt x="73" y="49"/>
                    <a:pt x="71" y="48"/>
                    <a:pt x="69" y="47"/>
                  </a:cubicBezTo>
                  <a:cubicBezTo>
                    <a:pt x="68" y="46"/>
                    <a:pt x="67" y="44"/>
                    <a:pt x="67" y="43"/>
                  </a:cubicBezTo>
                  <a:cubicBezTo>
                    <a:pt x="67" y="41"/>
                    <a:pt x="68" y="39"/>
                    <a:pt x="69" y="38"/>
                  </a:cubicBezTo>
                  <a:cubicBezTo>
                    <a:pt x="71" y="37"/>
                    <a:pt x="73" y="36"/>
                    <a:pt x="75" y="36"/>
                  </a:cubicBezTo>
                  <a:cubicBezTo>
                    <a:pt x="77" y="36"/>
                    <a:pt x="79" y="37"/>
                    <a:pt x="80" y="38"/>
                  </a:cubicBezTo>
                  <a:cubicBezTo>
                    <a:pt x="81" y="39"/>
                    <a:pt x="82" y="41"/>
                    <a:pt x="82" y="43"/>
                  </a:cubicBezTo>
                  <a:moveTo>
                    <a:pt x="68" y="114"/>
                  </a:moveTo>
                  <a:cubicBezTo>
                    <a:pt x="81" y="114"/>
                    <a:pt x="81" y="114"/>
                    <a:pt x="81" y="114"/>
                  </a:cubicBezTo>
                  <a:cubicBezTo>
                    <a:pt x="81" y="60"/>
                    <a:pt x="81" y="60"/>
                    <a:pt x="81" y="60"/>
                  </a:cubicBezTo>
                  <a:cubicBezTo>
                    <a:pt x="68" y="60"/>
                    <a:pt x="68" y="60"/>
                    <a:pt x="68" y="60"/>
                  </a:cubicBezTo>
                  <a:lnTo>
                    <a:pt x="68" y="114"/>
                  </a:lnTo>
                  <a:close/>
                  <a:moveTo>
                    <a:pt x="150" y="75"/>
                  </a:moveTo>
                  <a:cubicBezTo>
                    <a:pt x="150" y="34"/>
                    <a:pt x="116" y="0"/>
                    <a:pt x="75" y="0"/>
                  </a:cubicBezTo>
                  <a:cubicBezTo>
                    <a:pt x="33" y="0"/>
                    <a:pt x="0" y="34"/>
                    <a:pt x="0" y="75"/>
                  </a:cubicBezTo>
                  <a:cubicBezTo>
                    <a:pt x="0" y="116"/>
                    <a:pt x="33" y="150"/>
                    <a:pt x="75" y="150"/>
                  </a:cubicBezTo>
                  <a:cubicBezTo>
                    <a:pt x="116" y="150"/>
                    <a:pt x="150" y="116"/>
                    <a:pt x="150" y="75"/>
                  </a:cubicBezTo>
                  <a:close/>
                  <a:moveTo>
                    <a:pt x="140" y="75"/>
                  </a:moveTo>
                  <a:cubicBezTo>
                    <a:pt x="140" y="111"/>
                    <a:pt x="111" y="140"/>
                    <a:pt x="75" y="140"/>
                  </a:cubicBezTo>
                  <a:cubicBezTo>
                    <a:pt x="39" y="140"/>
                    <a:pt x="9" y="111"/>
                    <a:pt x="9" y="75"/>
                  </a:cubicBezTo>
                  <a:cubicBezTo>
                    <a:pt x="9" y="39"/>
                    <a:pt x="39" y="10"/>
                    <a:pt x="75" y="10"/>
                  </a:cubicBezTo>
                  <a:cubicBezTo>
                    <a:pt x="111" y="10"/>
                    <a:pt x="140" y="39"/>
                    <a:pt x="140" y="75"/>
                  </a:cubicBezTo>
                  <a:close/>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19" name="Group 18"/>
          <p:cNvGrpSpPr/>
          <p:nvPr/>
        </p:nvGrpSpPr>
        <p:grpSpPr>
          <a:xfrm>
            <a:off x="5997647" y="3946350"/>
            <a:ext cx="5481389" cy="2734059"/>
            <a:chOff x="5997647" y="3946350"/>
            <a:chExt cx="5481389" cy="2734059"/>
          </a:xfrm>
        </p:grpSpPr>
        <p:sp>
          <p:nvSpPr>
            <p:cNvPr id="20" name="Title Tile"/>
            <p:cNvSpPr/>
            <p:nvPr/>
          </p:nvSpPr>
          <p:spPr bwMode="gray">
            <a:xfrm>
              <a:off x="5997647" y="3946350"/>
              <a:ext cx="5481387" cy="1835295"/>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err="1"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msdn</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1" name="Rectangle 20"/>
            <p:cNvSpPr/>
            <p:nvPr/>
          </p:nvSpPr>
          <p:spPr bwMode="auto">
            <a:xfrm>
              <a:off x="5997647" y="5766010"/>
              <a:ext cx="5481389" cy="914399"/>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Rectangle 21"/>
            <p:cNvSpPr/>
            <p:nvPr/>
          </p:nvSpPr>
          <p:spPr>
            <a:xfrm>
              <a:off x="6562627" y="5827493"/>
              <a:ext cx="2564292" cy="338554"/>
            </a:xfrm>
            <a:prstGeom prst="rect">
              <a:avLst/>
            </a:prstGeom>
          </p:spPr>
          <p:txBody>
            <a:bodyPr wrap="none" lIns="182880">
              <a:spAutoFit/>
            </a:bodyPr>
            <a:lstStyle/>
            <a:p>
              <a:pPr marL="0" lvl="1">
                <a:tabLst>
                  <a:tab pos="1828800" algn="l"/>
                </a:tabLst>
              </a:pPr>
              <a:r>
                <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rPr>
                <a:t>Resources for Developers</a:t>
              </a:r>
            </a:p>
          </p:txBody>
        </p:sp>
        <p:sp>
          <p:nvSpPr>
            <p:cNvPr id="23" name="Rectangle 22"/>
            <p:cNvSpPr/>
            <p:nvPr/>
          </p:nvSpPr>
          <p:spPr bwMode="white">
            <a:xfrm>
              <a:off x="6569972" y="6177859"/>
              <a:ext cx="4642353" cy="369332"/>
            </a:xfrm>
            <a:prstGeom prst="rect">
              <a:avLst/>
            </a:prstGeom>
          </p:spPr>
          <p:txBody>
            <a:bodyPr wrap="square" lIns="182880">
              <a:spAutoFit/>
            </a:bodyPr>
            <a:lstStyle/>
            <a:p>
              <a:r>
                <a:rPr lang="en-US" dirty="0">
                  <a:solidFill>
                    <a:srgbClr val="FFFFFF"/>
                  </a:solidFill>
                  <a:hlinkClick r:id="rId4"/>
                </a:rPr>
                <a:t>http://microsoft.com/msdn </a:t>
              </a:r>
              <a:endParaRPr lang="en-US" dirty="0">
                <a:solidFill>
                  <a:srgbClr val="FFFFFF"/>
                </a:solidFill>
              </a:endParaRPr>
            </a:p>
          </p:txBody>
        </p:sp>
        <p:sp>
          <p:nvSpPr>
            <p:cNvPr id="24" name="Freeform 57"/>
            <p:cNvSpPr>
              <a:spLocks noEditPoints="1"/>
            </p:cNvSpPr>
            <p:nvPr/>
          </p:nvSpPr>
          <p:spPr bwMode="black">
            <a:xfrm>
              <a:off x="6168926" y="6020803"/>
              <a:ext cx="404813" cy="404812"/>
            </a:xfrm>
            <a:custGeom>
              <a:avLst/>
              <a:gdLst>
                <a:gd name="T0" fmla="*/ 77 w 154"/>
                <a:gd name="T1" fmla="*/ 154 h 154"/>
                <a:gd name="T2" fmla="*/ 0 w 154"/>
                <a:gd name="T3" fmla="*/ 77 h 154"/>
                <a:gd name="T4" fmla="*/ 77 w 154"/>
                <a:gd name="T5" fmla="*/ 0 h 154"/>
                <a:gd name="T6" fmla="*/ 154 w 154"/>
                <a:gd name="T7" fmla="*/ 77 h 154"/>
                <a:gd name="T8" fmla="*/ 77 w 154"/>
                <a:gd name="T9" fmla="*/ 154 h 154"/>
                <a:gd name="T10" fmla="*/ 77 w 154"/>
                <a:gd name="T11" fmla="*/ 10 h 154"/>
                <a:gd name="T12" fmla="*/ 10 w 154"/>
                <a:gd name="T13" fmla="*/ 77 h 154"/>
                <a:gd name="T14" fmla="*/ 77 w 154"/>
                <a:gd name="T15" fmla="*/ 145 h 154"/>
                <a:gd name="T16" fmla="*/ 144 w 154"/>
                <a:gd name="T17" fmla="*/ 77 h 154"/>
                <a:gd name="T18" fmla="*/ 77 w 154"/>
                <a:gd name="T19" fmla="*/ 10 h 154"/>
                <a:gd name="T20" fmla="*/ 102 w 154"/>
                <a:gd name="T21" fmla="*/ 49 h 154"/>
                <a:gd name="T22" fmla="*/ 52 w 154"/>
                <a:gd name="T23" fmla="*/ 49 h 154"/>
                <a:gd name="T24" fmla="*/ 44 w 154"/>
                <a:gd name="T25" fmla="*/ 58 h 154"/>
                <a:gd name="T26" fmla="*/ 44 w 154"/>
                <a:gd name="T27" fmla="*/ 90 h 154"/>
                <a:gd name="T28" fmla="*/ 52 w 154"/>
                <a:gd name="T29" fmla="*/ 99 h 154"/>
                <a:gd name="T30" fmla="*/ 64 w 154"/>
                <a:gd name="T31" fmla="*/ 99 h 154"/>
                <a:gd name="T32" fmla="*/ 90 w 154"/>
                <a:gd name="T33" fmla="*/ 116 h 154"/>
                <a:gd name="T34" fmla="*/ 85 w 154"/>
                <a:gd name="T35" fmla="*/ 99 h 154"/>
                <a:gd name="T36" fmla="*/ 102 w 154"/>
                <a:gd name="T37" fmla="*/ 99 h 154"/>
                <a:gd name="T38" fmla="*/ 110 w 154"/>
                <a:gd name="T39" fmla="*/ 91 h 154"/>
                <a:gd name="T40" fmla="*/ 110 w 154"/>
                <a:gd name="T41" fmla="*/ 58 h 154"/>
                <a:gd name="T42" fmla="*/ 102 w 154"/>
                <a:gd name="T43" fmla="*/ 4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4" h="154">
                  <a:moveTo>
                    <a:pt x="77" y="154"/>
                  </a:moveTo>
                  <a:cubicBezTo>
                    <a:pt x="34" y="154"/>
                    <a:pt x="0" y="120"/>
                    <a:pt x="0" y="77"/>
                  </a:cubicBezTo>
                  <a:cubicBezTo>
                    <a:pt x="0" y="35"/>
                    <a:pt x="34" y="0"/>
                    <a:pt x="77" y="0"/>
                  </a:cubicBezTo>
                  <a:cubicBezTo>
                    <a:pt x="120" y="0"/>
                    <a:pt x="154" y="35"/>
                    <a:pt x="154" y="77"/>
                  </a:cubicBezTo>
                  <a:cubicBezTo>
                    <a:pt x="154" y="120"/>
                    <a:pt x="120" y="154"/>
                    <a:pt x="77" y="154"/>
                  </a:cubicBezTo>
                  <a:close/>
                  <a:moveTo>
                    <a:pt x="77" y="10"/>
                  </a:moveTo>
                  <a:cubicBezTo>
                    <a:pt x="40" y="10"/>
                    <a:pt x="10" y="40"/>
                    <a:pt x="10" y="77"/>
                  </a:cubicBezTo>
                  <a:cubicBezTo>
                    <a:pt x="10" y="114"/>
                    <a:pt x="40" y="145"/>
                    <a:pt x="77" y="145"/>
                  </a:cubicBezTo>
                  <a:cubicBezTo>
                    <a:pt x="114" y="145"/>
                    <a:pt x="144" y="114"/>
                    <a:pt x="144" y="77"/>
                  </a:cubicBezTo>
                  <a:cubicBezTo>
                    <a:pt x="144" y="40"/>
                    <a:pt x="114" y="10"/>
                    <a:pt x="77" y="10"/>
                  </a:cubicBezTo>
                  <a:close/>
                  <a:moveTo>
                    <a:pt x="102" y="49"/>
                  </a:moveTo>
                  <a:cubicBezTo>
                    <a:pt x="52" y="49"/>
                    <a:pt x="52" y="49"/>
                    <a:pt x="52" y="49"/>
                  </a:cubicBezTo>
                  <a:cubicBezTo>
                    <a:pt x="48" y="49"/>
                    <a:pt x="44" y="53"/>
                    <a:pt x="44" y="58"/>
                  </a:cubicBezTo>
                  <a:cubicBezTo>
                    <a:pt x="44" y="90"/>
                    <a:pt x="44" y="90"/>
                    <a:pt x="44" y="90"/>
                  </a:cubicBezTo>
                  <a:cubicBezTo>
                    <a:pt x="44" y="95"/>
                    <a:pt x="47" y="99"/>
                    <a:pt x="52" y="99"/>
                  </a:cubicBezTo>
                  <a:cubicBezTo>
                    <a:pt x="64" y="99"/>
                    <a:pt x="64" y="99"/>
                    <a:pt x="64" y="99"/>
                  </a:cubicBezTo>
                  <a:cubicBezTo>
                    <a:pt x="90" y="116"/>
                    <a:pt x="90" y="116"/>
                    <a:pt x="90" y="116"/>
                  </a:cubicBezTo>
                  <a:cubicBezTo>
                    <a:pt x="85" y="99"/>
                    <a:pt x="85" y="99"/>
                    <a:pt x="85" y="99"/>
                  </a:cubicBezTo>
                  <a:cubicBezTo>
                    <a:pt x="102" y="99"/>
                    <a:pt x="102" y="99"/>
                    <a:pt x="102" y="99"/>
                  </a:cubicBezTo>
                  <a:cubicBezTo>
                    <a:pt x="107" y="99"/>
                    <a:pt x="110" y="95"/>
                    <a:pt x="110" y="91"/>
                  </a:cubicBezTo>
                  <a:cubicBezTo>
                    <a:pt x="110" y="58"/>
                    <a:pt x="110" y="58"/>
                    <a:pt x="110" y="58"/>
                  </a:cubicBezTo>
                  <a:cubicBezTo>
                    <a:pt x="110" y="53"/>
                    <a:pt x="107" y="49"/>
                    <a:pt x="102" y="49"/>
                  </a:cubicBezTo>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25" name="Group 24"/>
          <p:cNvGrpSpPr/>
          <p:nvPr/>
        </p:nvGrpSpPr>
        <p:grpSpPr>
          <a:xfrm>
            <a:off x="274639" y="3947146"/>
            <a:ext cx="5476342" cy="2733263"/>
            <a:chOff x="274639" y="3947146"/>
            <a:chExt cx="5476342" cy="2733263"/>
          </a:xfrm>
        </p:grpSpPr>
        <p:sp>
          <p:nvSpPr>
            <p:cNvPr id="26" name="TechEd Tile"/>
            <p:cNvSpPr/>
            <p:nvPr/>
          </p:nvSpPr>
          <p:spPr bwMode="gray">
            <a:xfrm>
              <a:off x="274639" y="3947146"/>
              <a:ext cx="5476339" cy="183450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7" name="Rectangle 26"/>
            <p:cNvSpPr/>
            <p:nvPr/>
          </p:nvSpPr>
          <p:spPr bwMode="auto">
            <a:xfrm>
              <a:off x="274639" y="5766010"/>
              <a:ext cx="5476342" cy="914399"/>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8" name="Rectangle 27"/>
            <p:cNvSpPr/>
            <p:nvPr/>
          </p:nvSpPr>
          <p:spPr>
            <a:xfrm>
              <a:off x="862109" y="5827493"/>
              <a:ext cx="2940805" cy="338554"/>
            </a:xfrm>
            <a:prstGeom prst="rect">
              <a:avLst/>
            </a:prstGeom>
          </p:spPr>
          <p:txBody>
            <a:bodyPr wrap="none" lIns="182880">
              <a:spAutoFit/>
            </a:bodyPr>
            <a:lstStyle/>
            <a:p>
              <a:pPr marL="0" lvl="1">
                <a:tabLst>
                  <a:tab pos="1828800" algn="l"/>
                </a:tabLst>
              </a:pPr>
              <a:r>
                <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rPr>
                <a:t>Resources for IT Professionals</a:t>
              </a:r>
            </a:p>
          </p:txBody>
        </p:sp>
        <p:sp>
          <p:nvSpPr>
            <p:cNvPr id="29" name="Rectangle 28"/>
            <p:cNvSpPr/>
            <p:nvPr/>
          </p:nvSpPr>
          <p:spPr bwMode="white">
            <a:xfrm>
              <a:off x="860289" y="6177859"/>
              <a:ext cx="4169859" cy="369332"/>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5"/>
                </a:rPr>
                <a:t>http://microsoft.com/technet  </a:t>
              </a:r>
              <a:endParaRPr lang="en-US" dirty="0">
                <a:solidFill>
                  <a:srgbClr val="FFFFFF"/>
                </a:solidFill>
              </a:endParaRPr>
            </a:p>
          </p:txBody>
        </p:sp>
        <p:sp>
          <p:nvSpPr>
            <p:cNvPr id="30" name="Freeform 54"/>
            <p:cNvSpPr>
              <a:spLocks noEditPoints="1"/>
            </p:cNvSpPr>
            <p:nvPr/>
          </p:nvSpPr>
          <p:spPr bwMode="black">
            <a:xfrm>
              <a:off x="444595" y="6020803"/>
              <a:ext cx="441325" cy="404812"/>
            </a:xfrm>
            <a:custGeom>
              <a:avLst/>
              <a:gdLst>
                <a:gd name="T0" fmla="*/ 84 w 168"/>
                <a:gd name="T1" fmla="*/ 0 h 154"/>
                <a:gd name="T2" fmla="*/ 30 w 168"/>
                <a:gd name="T3" fmla="*/ 22 h 154"/>
                <a:gd name="T4" fmla="*/ 30 w 168"/>
                <a:gd name="T5" fmla="*/ 131 h 154"/>
                <a:gd name="T6" fmla="*/ 84 w 168"/>
                <a:gd name="T7" fmla="*/ 154 h 154"/>
                <a:gd name="T8" fmla="*/ 138 w 168"/>
                <a:gd name="T9" fmla="*/ 131 h 154"/>
                <a:gd name="T10" fmla="*/ 138 w 168"/>
                <a:gd name="T11" fmla="*/ 22 h 154"/>
                <a:gd name="T12" fmla="*/ 84 w 168"/>
                <a:gd name="T13" fmla="*/ 0 h 154"/>
                <a:gd name="T14" fmla="*/ 84 w 168"/>
                <a:gd name="T15" fmla="*/ 10 h 154"/>
                <a:gd name="T16" fmla="*/ 84 w 168"/>
                <a:gd name="T17" fmla="*/ 10 h 154"/>
                <a:gd name="T18" fmla="*/ 131 w 168"/>
                <a:gd name="T19" fmla="*/ 30 h 154"/>
                <a:gd name="T20" fmla="*/ 131 w 168"/>
                <a:gd name="T21" fmla="*/ 124 h 154"/>
                <a:gd name="T22" fmla="*/ 84 w 168"/>
                <a:gd name="T23" fmla="*/ 143 h 154"/>
                <a:gd name="T24" fmla="*/ 37 w 168"/>
                <a:gd name="T25" fmla="*/ 124 h 154"/>
                <a:gd name="T26" fmla="*/ 18 w 168"/>
                <a:gd name="T27" fmla="*/ 77 h 154"/>
                <a:gd name="T28" fmla="*/ 37 w 168"/>
                <a:gd name="T29" fmla="*/ 30 h 154"/>
                <a:gd name="T30" fmla="*/ 84 w 168"/>
                <a:gd name="T31" fmla="*/ 10 h 154"/>
                <a:gd name="T32" fmla="*/ 114 w 168"/>
                <a:gd name="T33" fmla="*/ 64 h 154"/>
                <a:gd name="T34" fmla="*/ 95 w 168"/>
                <a:gd name="T35" fmla="*/ 83 h 154"/>
                <a:gd name="T36" fmla="*/ 91 w 168"/>
                <a:gd name="T37" fmla="*/ 103 h 154"/>
                <a:gd name="T38" fmla="*/ 77 w 168"/>
                <a:gd name="T39" fmla="*/ 89 h 154"/>
                <a:gd name="T40" fmla="*/ 51 w 168"/>
                <a:gd name="T41" fmla="*/ 109 h 154"/>
                <a:gd name="T42" fmla="*/ 51 w 168"/>
                <a:gd name="T43" fmla="*/ 109 h 154"/>
                <a:gd name="T44" fmla="*/ 51 w 168"/>
                <a:gd name="T45" fmla="*/ 109 h 154"/>
                <a:gd name="T46" fmla="*/ 51 w 168"/>
                <a:gd name="T47" fmla="*/ 109 h 154"/>
                <a:gd name="T48" fmla="*/ 51 w 168"/>
                <a:gd name="T49" fmla="*/ 109 h 154"/>
                <a:gd name="T50" fmla="*/ 71 w 168"/>
                <a:gd name="T51" fmla="*/ 84 h 154"/>
                <a:gd name="T52" fmla="*/ 57 w 168"/>
                <a:gd name="T53" fmla="*/ 70 h 154"/>
                <a:gd name="T54" fmla="*/ 78 w 168"/>
                <a:gd name="T55" fmla="*/ 66 h 154"/>
                <a:gd name="T56" fmla="*/ 97 w 168"/>
                <a:gd name="T57" fmla="*/ 46 h 154"/>
                <a:gd name="T58" fmla="*/ 101 w 168"/>
                <a:gd name="T59" fmla="*/ 35 h 154"/>
                <a:gd name="T60" fmla="*/ 126 w 168"/>
                <a:gd name="T61" fmla="*/ 60 h 154"/>
                <a:gd name="T62" fmla="*/ 114 w 168"/>
                <a:gd name="T63" fmla="*/ 6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154">
                  <a:moveTo>
                    <a:pt x="84" y="0"/>
                  </a:moveTo>
                  <a:cubicBezTo>
                    <a:pt x="64" y="0"/>
                    <a:pt x="45" y="7"/>
                    <a:pt x="30" y="22"/>
                  </a:cubicBezTo>
                  <a:cubicBezTo>
                    <a:pt x="0" y="52"/>
                    <a:pt x="0" y="101"/>
                    <a:pt x="30" y="131"/>
                  </a:cubicBezTo>
                  <a:cubicBezTo>
                    <a:pt x="45" y="146"/>
                    <a:pt x="64" y="154"/>
                    <a:pt x="84" y="154"/>
                  </a:cubicBezTo>
                  <a:cubicBezTo>
                    <a:pt x="104" y="154"/>
                    <a:pt x="123" y="146"/>
                    <a:pt x="138" y="131"/>
                  </a:cubicBezTo>
                  <a:cubicBezTo>
                    <a:pt x="168" y="101"/>
                    <a:pt x="168" y="52"/>
                    <a:pt x="138" y="22"/>
                  </a:cubicBezTo>
                  <a:cubicBezTo>
                    <a:pt x="123" y="7"/>
                    <a:pt x="104" y="0"/>
                    <a:pt x="84" y="0"/>
                  </a:cubicBezTo>
                  <a:moveTo>
                    <a:pt x="84" y="10"/>
                  </a:moveTo>
                  <a:cubicBezTo>
                    <a:pt x="84" y="10"/>
                    <a:pt x="84" y="10"/>
                    <a:pt x="84" y="10"/>
                  </a:cubicBezTo>
                  <a:cubicBezTo>
                    <a:pt x="102" y="10"/>
                    <a:pt x="118" y="17"/>
                    <a:pt x="131" y="30"/>
                  </a:cubicBezTo>
                  <a:cubicBezTo>
                    <a:pt x="157" y="56"/>
                    <a:pt x="157" y="98"/>
                    <a:pt x="131" y="124"/>
                  </a:cubicBezTo>
                  <a:cubicBezTo>
                    <a:pt x="118" y="136"/>
                    <a:pt x="102" y="143"/>
                    <a:pt x="84" y="143"/>
                  </a:cubicBezTo>
                  <a:cubicBezTo>
                    <a:pt x="66" y="143"/>
                    <a:pt x="50" y="136"/>
                    <a:pt x="37" y="124"/>
                  </a:cubicBezTo>
                  <a:cubicBezTo>
                    <a:pt x="25" y="111"/>
                    <a:pt x="18" y="94"/>
                    <a:pt x="18" y="77"/>
                  </a:cubicBezTo>
                  <a:cubicBezTo>
                    <a:pt x="18" y="59"/>
                    <a:pt x="25" y="42"/>
                    <a:pt x="37" y="30"/>
                  </a:cubicBezTo>
                  <a:cubicBezTo>
                    <a:pt x="50" y="17"/>
                    <a:pt x="66" y="10"/>
                    <a:pt x="84" y="10"/>
                  </a:cubicBezTo>
                  <a:moveTo>
                    <a:pt x="114" y="64"/>
                  </a:moveTo>
                  <a:cubicBezTo>
                    <a:pt x="95" y="83"/>
                    <a:pt x="95" y="83"/>
                    <a:pt x="95" y="83"/>
                  </a:cubicBezTo>
                  <a:cubicBezTo>
                    <a:pt x="98" y="90"/>
                    <a:pt x="97" y="98"/>
                    <a:pt x="91" y="103"/>
                  </a:cubicBezTo>
                  <a:cubicBezTo>
                    <a:pt x="77" y="89"/>
                    <a:pt x="77" y="89"/>
                    <a:pt x="77" y="89"/>
                  </a:cubicBezTo>
                  <a:cubicBezTo>
                    <a:pt x="62" y="102"/>
                    <a:pt x="53" y="110"/>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8"/>
                    <a:pt x="58" y="98"/>
                    <a:pt x="71" y="84"/>
                  </a:cubicBezTo>
                  <a:cubicBezTo>
                    <a:pt x="57" y="70"/>
                    <a:pt x="57" y="70"/>
                    <a:pt x="57" y="70"/>
                  </a:cubicBezTo>
                  <a:cubicBezTo>
                    <a:pt x="63" y="64"/>
                    <a:pt x="71" y="63"/>
                    <a:pt x="78" y="66"/>
                  </a:cubicBezTo>
                  <a:cubicBezTo>
                    <a:pt x="97" y="46"/>
                    <a:pt x="97" y="46"/>
                    <a:pt x="97" y="46"/>
                  </a:cubicBezTo>
                  <a:cubicBezTo>
                    <a:pt x="96" y="42"/>
                    <a:pt x="97" y="38"/>
                    <a:pt x="101" y="35"/>
                  </a:cubicBezTo>
                  <a:cubicBezTo>
                    <a:pt x="126" y="60"/>
                    <a:pt x="126" y="60"/>
                    <a:pt x="126" y="60"/>
                  </a:cubicBezTo>
                  <a:cubicBezTo>
                    <a:pt x="123" y="63"/>
                    <a:pt x="118" y="65"/>
                    <a:pt x="114" y="64"/>
                  </a:cubicBezTo>
                  <a:close/>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31" name="Group 30"/>
          <p:cNvGrpSpPr/>
          <p:nvPr/>
        </p:nvGrpSpPr>
        <p:grpSpPr>
          <a:xfrm>
            <a:off x="274639" y="1214472"/>
            <a:ext cx="5476342" cy="2742476"/>
            <a:chOff x="274639" y="1214472"/>
            <a:chExt cx="5476342" cy="2742476"/>
          </a:xfrm>
        </p:grpSpPr>
        <p:sp>
          <p:nvSpPr>
            <p:cNvPr id="32" name="Rectangle 31"/>
            <p:cNvSpPr/>
            <p:nvPr/>
          </p:nvSpPr>
          <p:spPr bwMode="auto">
            <a:xfrm>
              <a:off x="274639" y="3040063"/>
              <a:ext cx="5476342" cy="916885"/>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3" name="Rectangle 32"/>
            <p:cNvSpPr/>
            <p:nvPr/>
          </p:nvSpPr>
          <p:spPr>
            <a:xfrm>
              <a:off x="860289" y="3101713"/>
              <a:ext cx="2154116" cy="338554"/>
            </a:xfrm>
            <a:prstGeom prst="rect">
              <a:avLst/>
            </a:prstGeom>
          </p:spPr>
          <p:txBody>
            <a:bodyPr wrap="none" lIns="182880">
              <a:spAutoFit/>
            </a:bodyPr>
            <a:lstStyle/>
            <a:p>
              <a:pPr marL="0" lvl="1">
                <a:tabLst>
                  <a:tab pos="1828800" algn="l"/>
                </a:tabLst>
              </a:pPr>
              <a:r>
                <a:rPr lang="en-US" sz="1600" dirty="0" smtClean="0">
                  <a:gradFill>
                    <a:gsLst>
                      <a:gs pos="1250">
                        <a:schemeClr val="bg1"/>
                      </a:gs>
                      <a:gs pos="100000">
                        <a:schemeClr val="bg1"/>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endParaRPr>
            </a:p>
          </p:txBody>
        </p:sp>
        <p:sp>
          <p:nvSpPr>
            <p:cNvPr id="34" name="Rectangle 33"/>
            <p:cNvSpPr/>
            <p:nvPr/>
          </p:nvSpPr>
          <p:spPr bwMode="white">
            <a:xfrm>
              <a:off x="862108" y="3453031"/>
              <a:ext cx="4642203" cy="369332"/>
            </a:xfrm>
            <a:prstGeom prst="rect">
              <a:avLst/>
            </a:prstGeom>
          </p:spPr>
          <p:txBody>
            <a:bodyPr wrap="square" lIns="182880">
              <a:spAutoFit/>
            </a:bodyPr>
            <a:lstStyle/>
            <a:p>
              <a:r>
                <a:rPr lang="en-US" u="sng" dirty="0">
                  <a:hlinkClick r:id="rId6"/>
                </a:rPr>
                <a:t>http://channel9.msdn.com/Events/TechEd</a:t>
              </a:r>
              <a:endParaRPr lang="en-US" dirty="0"/>
            </a:p>
          </p:txBody>
        </p:sp>
        <p:sp>
          <p:nvSpPr>
            <p:cNvPr id="35" name="Freeform 25"/>
            <p:cNvSpPr>
              <a:spLocks noEditPoints="1"/>
            </p:cNvSpPr>
            <p:nvPr/>
          </p:nvSpPr>
          <p:spPr bwMode="black">
            <a:xfrm flipH="1">
              <a:off x="468408" y="3294205"/>
              <a:ext cx="393700" cy="393700"/>
            </a:xfrm>
            <a:custGeom>
              <a:avLst/>
              <a:gdLst>
                <a:gd name="T0" fmla="*/ 50 w 150"/>
                <a:gd name="T1" fmla="*/ 75 h 150"/>
                <a:gd name="T2" fmla="*/ 90 w 150"/>
                <a:gd name="T3" fmla="*/ 45 h 150"/>
                <a:gd name="T4" fmla="*/ 90 w 150"/>
                <a:gd name="T5" fmla="*/ 105 h 150"/>
                <a:gd name="T6" fmla="*/ 50 w 150"/>
                <a:gd name="T7" fmla="*/ 75 h 150"/>
                <a:gd name="T8" fmla="*/ 75 w 150"/>
                <a:gd name="T9" fmla="*/ 140 h 150"/>
                <a:gd name="T10" fmla="*/ 10 w 150"/>
                <a:gd name="T11" fmla="*/ 75 h 150"/>
                <a:gd name="T12" fmla="*/ 75 w 150"/>
                <a:gd name="T13" fmla="*/ 10 h 150"/>
                <a:gd name="T14" fmla="*/ 140 w 150"/>
                <a:gd name="T15" fmla="*/ 75 h 150"/>
                <a:gd name="T16" fmla="*/ 75 w 150"/>
                <a:gd name="T17" fmla="*/ 140 h 150"/>
                <a:gd name="T18" fmla="*/ 75 w 150"/>
                <a:gd name="T19" fmla="*/ 150 h 150"/>
                <a:gd name="T20" fmla="*/ 150 w 150"/>
                <a:gd name="T21" fmla="*/ 75 h 150"/>
                <a:gd name="T22" fmla="*/ 75 w 150"/>
                <a:gd name="T23" fmla="*/ 0 h 150"/>
                <a:gd name="T24" fmla="*/ 0 w 150"/>
                <a:gd name="T25" fmla="*/ 75 h 150"/>
                <a:gd name="T26" fmla="*/ 75 w 150"/>
                <a:gd name="T27"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150">
                  <a:moveTo>
                    <a:pt x="50" y="75"/>
                  </a:moveTo>
                  <a:cubicBezTo>
                    <a:pt x="90" y="45"/>
                    <a:pt x="90" y="45"/>
                    <a:pt x="90" y="45"/>
                  </a:cubicBezTo>
                  <a:cubicBezTo>
                    <a:pt x="90" y="105"/>
                    <a:pt x="90" y="105"/>
                    <a:pt x="90" y="105"/>
                  </a:cubicBezTo>
                  <a:lnTo>
                    <a:pt x="50" y="75"/>
                  </a:lnTo>
                  <a:close/>
                  <a:moveTo>
                    <a:pt x="75" y="140"/>
                  </a:moveTo>
                  <a:cubicBezTo>
                    <a:pt x="39" y="140"/>
                    <a:pt x="10" y="111"/>
                    <a:pt x="10" y="75"/>
                  </a:cubicBezTo>
                  <a:cubicBezTo>
                    <a:pt x="10" y="39"/>
                    <a:pt x="39" y="10"/>
                    <a:pt x="75" y="10"/>
                  </a:cubicBezTo>
                  <a:cubicBezTo>
                    <a:pt x="111" y="10"/>
                    <a:pt x="140" y="39"/>
                    <a:pt x="140" y="75"/>
                  </a:cubicBezTo>
                  <a:cubicBezTo>
                    <a:pt x="140" y="111"/>
                    <a:pt x="111" y="140"/>
                    <a:pt x="75" y="140"/>
                  </a:cubicBezTo>
                  <a:moveTo>
                    <a:pt x="75" y="150"/>
                  </a:moveTo>
                  <a:cubicBezTo>
                    <a:pt x="116" y="150"/>
                    <a:pt x="150" y="116"/>
                    <a:pt x="150" y="75"/>
                  </a:cubicBezTo>
                  <a:cubicBezTo>
                    <a:pt x="150" y="34"/>
                    <a:pt x="116" y="0"/>
                    <a:pt x="75" y="0"/>
                  </a:cubicBezTo>
                  <a:cubicBezTo>
                    <a:pt x="34" y="0"/>
                    <a:pt x="0" y="34"/>
                    <a:pt x="0" y="75"/>
                  </a:cubicBezTo>
                  <a:cubicBezTo>
                    <a:pt x="0" y="116"/>
                    <a:pt x="34" y="150"/>
                    <a:pt x="75" y="150"/>
                  </a:cubicBezTo>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pic>
          <p:nvPicPr>
            <p:cNvPr id="36" name="Picture 35"/>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74639" y="1214472"/>
              <a:ext cx="5474682" cy="1841152"/>
            </a:xfrm>
            <a:prstGeom prst="rect">
              <a:avLst/>
            </a:prstGeom>
          </p:spPr>
        </p:pic>
      </p:grpSp>
    </p:spTree>
    <p:extLst>
      <p:ext uri="{BB962C8B-B14F-4D97-AF65-F5344CB8AC3E}">
        <p14:creationId xmlns:p14="http://schemas.microsoft.com/office/powerpoint/2010/main" val="172167998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childTnLst>
                                </p:cTn>
                              </p:par>
                              <p:par>
                                <p:cTn id="8" presetID="63" presetClass="path" presetSubtype="0" decel="100000" fill="hold" nodeType="withEffect">
                                  <p:stCondLst>
                                    <p:cond delay="0"/>
                                  </p:stCondLst>
                                  <p:childTnLst>
                                    <p:animMotion origin="layout" path="M -0.02413 3.26827E-6 L 0 3.26827E-6 " pathEditMode="relative" rAng="0" ptsTypes="AA">
                                      <p:cBhvr>
                                        <p:cTn id="9" dur="750" fill="hold"/>
                                        <p:tgtEl>
                                          <p:spTgt spid="31"/>
                                        </p:tgtEl>
                                        <p:attrNameLst>
                                          <p:attrName>ppt_x</p:attrName>
                                          <p:attrName>ppt_y</p:attrName>
                                        </p:attrNameLst>
                                      </p:cBhvr>
                                      <p:rCtr x="1200" y="0"/>
                                    </p:animMotion>
                                  </p:childTnLst>
                                </p:cTn>
                              </p:par>
                              <p:par>
                                <p:cTn id="10" presetID="10" presetClass="entr" presetSubtype="0" fill="hold" nodeType="withEffect">
                                  <p:stCondLst>
                                    <p:cond delay="1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750"/>
                                        <p:tgtEl>
                                          <p:spTgt spid="13"/>
                                        </p:tgtEl>
                                      </p:cBhvr>
                                    </p:animEffect>
                                  </p:childTnLst>
                                </p:cTn>
                              </p:par>
                              <p:par>
                                <p:cTn id="13" presetID="63" presetClass="path" presetSubtype="0" decel="100000" fill="hold" nodeType="withEffect">
                                  <p:stCondLst>
                                    <p:cond delay="100"/>
                                  </p:stCondLst>
                                  <p:childTnLst>
                                    <p:animMotion origin="layout" path="M -0.02413 3.26827E-6 L 0 3.26827E-6 " pathEditMode="relative" rAng="0" ptsTypes="AA">
                                      <p:cBhvr>
                                        <p:cTn id="14" dur="750" fill="hold"/>
                                        <p:tgtEl>
                                          <p:spTgt spid="13"/>
                                        </p:tgtEl>
                                        <p:attrNameLst>
                                          <p:attrName>ppt_x</p:attrName>
                                          <p:attrName>ppt_y</p:attrName>
                                        </p:attrNameLst>
                                      </p:cBhvr>
                                      <p:rCtr x="1200" y="0"/>
                                    </p:animMotion>
                                  </p:childTnLst>
                                </p:cTn>
                              </p:par>
                              <p:par>
                                <p:cTn id="15" presetID="10" presetClass="entr" presetSubtype="0" fill="hold" nodeType="withEffect">
                                  <p:stCondLst>
                                    <p:cond delay="2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750"/>
                                        <p:tgtEl>
                                          <p:spTgt spid="25"/>
                                        </p:tgtEl>
                                      </p:cBhvr>
                                    </p:animEffect>
                                  </p:childTnLst>
                                </p:cTn>
                              </p:par>
                              <p:par>
                                <p:cTn id="18" presetID="63" presetClass="path" presetSubtype="0" decel="100000" fill="hold" nodeType="withEffect">
                                  <p:stCondLst>
                                    <p:cond delay="200"/>
                                  </p:stCondLst>
                                  <p:childTnLst>
                                    <p:animMotion origin="layout" path="M -0.02413 3.26827E-6 L 0 3.26827E-6 " pathEditMode="relative" rAng="0" ptsTypes="AA">
                                      <p:cBhvr>
                                        <p:cTn id="19" dur="750" fill="hold"/>
                                        <p:tgtEl>
                                          <p:spTgt spid="25"/>
                                        </p:tgtEl>
                                        <p:attrNameLst>
                                          <p:attrName>ppt_x</p:attrName>
                                          <p:attrName>ppt_y</p:attrName>
                                        </p:attrNameLst>
                                      </p:cBhvr>
                                      <p:rCtr x="1200" y="0"/>
                                    </p:animMotion>
                                  </p:childTnLst>
                                </p:cTn>
                              </p:par>
                              <p:par>
                                <p:cTn id="20" presetID="10" presetClass="entr" presetSubtype="0" fill="hold" nodeType="withEffect">
                                  <p:stCondLst>
                                    <p:cond delay="3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750"/>
                                        <p:tgtEl>
                                          <p:spTgt spid="19"/>
                                        </p:tgtEl>
                                      </p:cBhvr>
                                    </p:animEffect>
                                  </p:childTnLst>
                                </p:cTn>
                              </p:par>
                              <p:par>
                                <p:cTn id="23" presetID="63" presetClass="path" presetSubtype="0" decel="100000" fill="hold" nodeType="withEffect">
                                  <p:stCondLst>
                                    <p:cond delay="300"/>
                                  </p:stCondLst>
                                  <p:childTnLst>
                                    <p:animMotion origin="layout" path="M -0.02413 3.26827E-6 L 0 3.26827E-6 " pathEditMode="relative" rAng="0" ptsTypes="AA">
                                      <p:cBhvr>
                                        <p:cTn id="24" dur="750" fill="hold"/>
                                        <p:tgtEl>
                                          <p:spTgt spid="1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0" y="2125663"/>
            <a:ext cx="12436475" cy="4868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a:t>Complete an evaluation </a:t>
            </a:r>
            <a:r>
              <a:rPr lang="en-US" dirty="0" smtClean="0"/>
              <a:t>and </a:t>
            </a:r>
            <a:r>
              <a:rPr lang="en-US" dirty="0"/>
              <a:t>enter to win!</a:t>
            </a:r>
          </a:p>
        </p:txBody>
      </p:sp>
      <p:pic>
        <p:nvPicPr>
          <p:cNvPr id="5" name="Xbox kinect"/>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2233400"/>
            <a:ext cx="6514743" cy="4653388"/>
          </a:xfrm>
          <a:prstGeom prst="rect">
            <a:avLst/>
          </a:prstGeom>
          <a:noFill/>
          <a:extLst>
            <a:ext uri="{909E8E84-426E-40DD-AFC4-6F175D3DCCD1}">
              <a14:hiddenFill xmlns:a14="http://schemas.microsoft.com/office/drawing/2010/main">
                <a:solidFill>
                  <a:srgbClr val="FFFFFF"/>
                </a:solidFill>
              </a14:hiddenFill>
            </a:ext>
          </a:extLst>
        </p:spPr>
      </p:pic>
      <p:pic>
        <p:nvPicPr>
          <p:cNvPr id="6" name="hat"/>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229896" y="3711718"/>
            <a:ext cx="3474370" cy="2174248"/>
          </a:xfrm>
          <a:prstGeom prst="rect">
            <a:avLst/>
          </a:prstGeom>
          <a:noFill/>
          <a:effectLst>
            <a:outerShdw blurRad="203200" dist="317500" dir="5400000" sx="90000" sy="-19000" rotWithShape="0">
              <a:prstClr val="black">
                <a:alpha val="15000"/>
              </a:prstClr>
            </a:outerShdw>
          </a:effectLst>
          <a:extLst>
            <a:ext uri="{909E8E84-426E-40DD-AFC4-6F175D3DCCD1}">
              <a14:hiddenFill xmlns:a14="http://schemas.microsoft.com/office/drawing/2010/main">
                <a:solidFill>
                  <a:srgbClr val="FFFFFF"/>
                </a:solidFill>
              </a14:hiddenFill>
            </a:ext>
          </a:extLst>
        </p:spPr>
      </p:pic>
      <p:pic>
        <p:nvPicPr>
          <p:cNvPr id="4" name="Best Buy gc"/>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218238" y="2602966"/>
            <a:ext cx="3474680" cy="2174442"/>
          </a:xfrm>
          <a:prstGeom prst="rect">
            <a:avLst/>
          </a:prstGeom>
          <a:noFill/>
          <a:effectLst>
            <a:outerShdw blurRad="203200" dist="317500" dir="5400000" sx="90000" sy="-19000" rotWithShape="0">
              <a:prstClr val="black">
                <a:alpha val="1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25878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63" presetClass="path" presetSubtype="0" decel="100000" fill="hold" nodeType="withEffect">
                                  <p:stCondLst>
                                    <p:cond delay="0"/>
                                  </p:stCondLst>
                                  <p:childTnLst>
                                    <p:animMotion origin="layout" path="M -0.02413 1.59782E-6 L 4.84555E-6 1.59782E-6 " pathEditMode="relative" rAng="0" ptsTypes="AA">
                                      <p:cBhvr>
                                        <p:cTn id="9" dur="750" fill="hold"/>
                                        <p:tgtEl>
                                          <p:spTgt spid="5"/>
                                        </p:tgtEl>
                                        <p:attrNameLst>
                                          <p:attrName>ppt_x</p:attrName>
                                          <p:attrName>ppt_y</p:attrName>
                                        </p:attrNameLst>
                                      </p:cBhvr>
                                      <p:rCtr x="1200" y="0"/>
                                    </p:animMotion>
                                  </p:childTnLst>
                                </p:cTn>
                              </p:par>
                              <p:par>
                                <p:cTn id="10" presetID="10" presetClass="entr" presetSubtype="0" fill="hold" nodeType="withEffect">
                                  <p:stCondLst>
                                    <p:cond delay="2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childTnLst>
                                </p:cTn>
                              </p:par>
                              <p:par>
                                <p:cTn id="13" presetID="63" presetClass="path" presetSubtype="0" decel="100000" fill="hold" nodeType="withEffect">
                                  <p:stCondLst>
                                    <p:cond delay="200"/>
                                  </p:stCondLst>
                                  <p:childTnLst>
                                    <p:animMotion origin="layout" path="M -0.02413 -2.55107E-6 L 2.31044E-6 -2.55107E-6 " pathEditMode="relative" rAng="0" ptsTypes="AA">
                                      <p:cBhvr>
                                        <p:cTn id="14" dur="750" fill="hold"/>
                                        <p:tgtEl>
                                          <p:spTgt spid="4"/>
                                        </p:tgtEl>
                                        <p:attrNameLst>
                                          <p:attrName>ppt_x</p:attrName>
                                          <p:attrName>ppt_y</p:attrName>
                                        </p:attrNameLst>
                                      </p:cBhvr>
                                      <p:rCtr x="1200" y="0"/>
                                    </p:animMotion>
                                  </p:childTnLst>
                                </p:cTn>
                              </p:par>
                              <p:par>
                                <p:cTn id="15" presetID="10" presetClass="entr" presetSubtype="0" fill="hold"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63" presetClass="path" presetSubtype="0" decel="100000" fill="hold" nodeType="withEffect">
                                  <p:stCondLst>
                                    <p:cond delay="400"/>
                                  </p:stCondLst>
                                  <p:childTnLst>
                                    <p:animMotion origin="layout" path="M -0.02413 1.49796E-7 L 1.39392E-6 1.49796E-7 " pathEditMode="relative" rAng="0" ptsTypes="AA">
                                      <p:cBhvr>
                                        <p:cTn id="19" dur="750" fill="hold"/>
                                        <p:tgtEl>
                                          <p:spTgt spid="6"/>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this session</a:t>
            </a:r>
            <a:endParaRPr lang="en-US" dirty="0"/>
          </a:p>
        </p:txBody>
      </p:sp>
      <p:sp>
        <p:nvSpPr>
          <p:cNvPr id="3" name="Isosceles Triangle 2"/>
          <p:cNvSpPr/>
          <p:nvPr/>
        </p:nvSpPr>
        <p:spPr bwMode="auto">
          <a:xfrm rot="5400000">
            <a:off x="6872971" y="3384644"/>
            <a:ext cx="4554072" cy="903013"/>
          </a:xfrm>
          <a:prstGeom prst="triangle">
            <a:avLst/>
          </a:prstGeom>
          <a:gradFill flip="none" rotWithShape="1">
            <a:gsLst>
              <a:gs pos="0">
                <a:schemeClr val="tx1"/>
              </a:gs>
              <a:gs pos="100000">
                <a:schemeClr val="tx1">
                  <a:alpha val="0"/>
                </a:scheme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5" name="TextBox 4"/>
          <p:cNvSpPr txBox="1"/>
          <p:nvPr/>
        </p:nvSpPr>
        <p:spPr>
          <a:xfrm>
            <a:off x="292249" y="2488234"/>
            <a:ext cx="4572318" cy="3003899"/>
          </a:xfrm>
          <a:prstGeom prst="rect">
            <a:avLst/>
          </a:prstGeom>
          <a:noFill/>
        </p:spPr>
        <p:txBody>
          <a:bodyPr wrap="square" lIns="182880" tIns="146304" rIns="182880" bIns="146304" rtlCol="0">
            <a:spAutoFit/>
          </a:bodyPr>
          <a:lstStyle/>
          <a:p>
            <a:pPr lvl="0"/>
            <a:r>
              <a:rPr lang="en-US" sz="4400" b="1" dirty="0">
                <a:gradFill>
                  <a:gsLst>
                    <a:gs pos="83000">
                      <a:srgbClr val="FFFFFF"/>
                    </a:gs>
                    <a:gs pos="100000">
                      <a:srgbClr val="0072C6">
                        <a:lumMod val="30000"/>
                        <a:lumOff val="70000"/>
                      </a:srgbClr>
                    </a:gs>
                  </a:gsLst>
                  <a:lin ang="5400000" scaled="1"/>
                </a:gradFill>
              </a:rPr>
              <a:t>Scan this </a:t>
            </a:r>
            <a:r>
              <a:rPr lang="en-US" sz="4400" b="1" dirty="0" smtClean="0">
                <a:gradFill>
                  <a:gsLst>
                    <a:gs pos="83000">
                      <a:srgbClr val="FFFFFF"/>
                    </a:gs>
                    <a:gs pos="100000">
                      <a:srgbClr val="0072C6">
                        <a:lumMod val="30000"/>
                        <a:lumOff val="70000"/>
                      </a:srgbClr>
                    </a:gs>
                  </a:gsLst>
                  <a:lin ang="5400000" scaled="1"/>
                </a:gradFill>
              </a:rPr>
              <a:t/>
            </a:r>
            <a:br>
              <a:rPr lang="en-US" sz="4400" b="1" dirty="0" smtClean="0">
                <a:gradFill>
                  <a:gsLst>
                    <a:gs pos="83000">
                      <a:srgbClr val="FFFFFF"/>
                    </a:gs>
                    <a:gs pos="100000">
                      <a:srgbClr val="0072C6">
                        <a:lumMod val="30000"/>
                        <a:lumOff val="70000"/>
                      </a:srgbClr>
                    </a:gs>
                  </a:gsLst>
                  <a:lin ang="5400000" scaled="1"/>
                </a:gradFill>
              </a:rPr>
            </a:br>
            <a:r>
              <a:rPr lang="en-US" sz="4400" b="1" dirty="0" smtClean="0">
                <a:gradFill>
                  <a:gsLst>
                    <a:gs pos="83000">
                      <a:srgbClr val="FFFFFF"/>
                    </a:gs>
                    <a:gs pos="100000">
                      <a:srgbClr val="0072C6">
                        <a:lumMod val="30000"/>
                        <a:lumOff val="70000"/>
                      </a:srgbClr>
                    </a:gs>
                  </a:gsLst>
                  <a:lin ang="5400000" scaled="1"/>
                </a:gradFill>
              </a:rPr>
              <a:t>QR </a:t>
            </a:r>
            <a:r>
              <a:rPr lang="en-US" sz="4400" b="1" dirty="0">
                <a:gradFill>
                  <a:gsLst>
                    <a:gs pos="83000">
                      <a:srgbClr val="FFFFFF"/>
                    </a:gs>
                    <a:gs pos="100000">
                      <a:srgbClr val="0072C6">
                        <a:lumMod val="30000"/>
                        <a:lumOff val="70000"/>
                      </a:srgbClr>
                    </a:gs>
                  </a:gsLst>
                  <a:lin ang="5400000" scaled="1"/>
                </a:gradFill>
              </a:rPr>
              <a:t>code </a:t>
            </a:r>
            <a:r>
              <a:rPr lang="en-US" sz="4400" b="1" dirty="0" smtClean="0">
                <a:gradFill>
                  <a:gsLst>
                    <a:gs pos="83000">
                      <a:srgbClr val="FFFFFF"/>
                    </a:gs>
                    <a:gs pos="100000">
                      <a:srgbClr val="0072C6">
                        <a:lumMod val="30000"/>
                        <a:lumOff val="70000"/>
                      </a:srgbClr>
                    </a:gs>
                  </a:gsLst>
                  <a:lin ang="5400000" scaled="1"/>
                </a:gradFill>
              </a:rPr>
              <a:t/>
            </a:r>
            <a:br>
              <a:rPr lang="en-US" sz="4400" b="1" dirty="0" smtClean="0">
                <a:gradFill>
                  <a:gsLst>
                    <a:gs pos="83000">
                      <a:srgbClr val="FFFFFF"/>
                    </a:gs>
                    <a:gs pos="100000">
                      <a:srgbClr val="0072C6">
                        <a:lumMod val="30000"/>
                        <a:lumOff val="70000"/>
                      </a:srgbClr>
                    </a:gs>
                  </a:gsLst>
                  <a:lin ang="5400000" scaled="1"/>
                </a:gradFill>
              </a:rPr>
            </a:br>
            <a:r>
              <a:rPr lang="en-US" sz="4400" dirty="0" smtClean="0">
                <a:gradFill>
                  <a:gsLst>
                    <a:gs pos="83000">
                      <a:srgbClr val="FFFFFF"/>
                    </a:gs>
                    <a:gs pos="100000">
                      <a:srgbClr val="0072C6">
                        <a:lumMod val="30000"/>
                        <a:lumOff val="70000"/>
                      </a:srgbClr>
                    </a:gs>
                  </a:gsLst>
                  <a:lin ang="5400000" scaled="1"/>
                </a:gradFill>
              </a:rPr>
              <a:t>to evaluate </a:t>
            </a:r>
            <a:br>
              <a:rPr lang="en-US" sz="4400" dirty="0" smtClean="0">
                <a:gradFill>
                  <a:gsLst>
                    <a:gs pos="83000">
                      <a:srgbClr val="FFFFFF"/>
                    </a:gs>
                    <a:gs pos="100000">
                      <a:srgbClr val="0072C6">
                        <a:lumMod val="30000"/>
                        <a:lumOff val="70000"/>
                      </a:srgbClr>
                    </a:gs>
                  </a:gsLst>
                  <a:lin ang="5400000" scaled="1"/>
                </a:gradFill>
              </a:rPr>
            </a:br>
            <a:r>
              <a:rPr lang="en-US" sz="4400" dirty="0" smtClean="0">
                <a:gradFill>
                  <a:gsLst>
                    <a:gs pos="83000">
                      <a:srgbClr val="FFFFFF"/>
                    </a:gs>
                    <a:gs pos="100000">
                      <a:srgbClr val="0072C6">
                        <a:lumMod val="30000"/>
                        <a:lumOff val="70000"/>
                      </a:srgbClr>
                    </a:gs>
                  </a:gsLst>
                  <a:lin ang="5400000" scaled="1"/>
                </a:gradFill>
              </a:rPr>
              <a:t>this </a:t>
            </a:r>
            <a:r>
              <a:rPr lang="en-US" sz="4400" dirty="0">
                <a:gradFill>
                  <a:gsLst>
                    <a:gs pos="83000">
                      <a:srgbClr val="FFFFFF"/>
                    </a:gs>
                    <a:gs pos="100000">
                      <a:srgbClr val="0072C6">
                        <a:lumMod val="30000"/>
                        <a:lumOff val="70000"/>
                      </a:srgbClr>
                    </a:gs>
                  </a:gsLst>
                  <a:lin ang="5400000" scaled="1"/>
                </a:gradFill>
              </a:rPr>
              <a:t>session.</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133220" y="1668463"/>
            <a:ext cx="4572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29847" y="1669943"/>
            <a:ext cx="2353260" cy="4569436"/>
          </a:xfrm>
          <a:prstGeom prst="rect">
            <a:avLst/>
          </a:prstGeom>
        </p:spPr>
      </p:pic>
    </p:spTree>
    <p:extLst>
      <p:ext uri="{BB962C8B-B14F-4D97-AF65-F5344CB8AC3E}">
        <p14:creationId xmlns:p14="http://schemas.microsoft.com/office/powerpoint/2010/main" val="592859843"/>
      </p:ext>
    </p:extLst>
  </p:cSld>
  <p:clrMapOvr>
    <a:masterClrMapping/>
  </p:clrMapOvr>
  <p:transition spd="slow">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9" name="TechEd 2014 logo white"/>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3853363"/>
          </a:xfrm>
        </p:spPr>
        <p:txBody>
          <a:bodyPr/>
          <a:lstStyle/>
          <a:p>
            <a:endParaRPr lang="en-US" dirty="0" smtClean="0"/>
          </a:p>
          <a:p>
            <a:r>
              <a:rPr lang="en-US" sz="3600" dirty="0" smtClean="0"/>
              <a:t>SMA Overview</a:t>
            </a:r>
          </a:p>
          <a:p>
            <a:r>
              <a:rPr lang="en-US" sz="3600" dirty="0" smtClean="0"/>
              <a:t>Architecture, Installation and Administration</a:t>
            </a:r>
          </a:p>
          <a:p>
            <a:r>
              <a:rPr lang="en-US" sz="3600" dirty="0" smtClean="0"/>
              <a:t>Automation with SMA</a:t>
            </a:r>
          </a:p>
          <a:p>
            <a:r>
              <a:rPr lang="en-US" sz="3600" dirty="0" smtClean="0"/>
              <a:t>Fully Integrated Demo</a:t>
            </a:r>
          </a:p>
          <a:p>
            <a:pPr marL="0" indent="0">
              <a:buNone/>
            </a:pPr>
            <a:endParaRPr lang="en-US" dirty="0"/>
          </a:p>
        </p:txBody>
      </p:sp>
      <p:sp>
        <p:nvSpPr>
          <p:cNvPr id="4" name="Title 3"/>
          <p:cNvSpPr>
            <a:spLocks noGrp="1"/>
          </p:cNvSpPr>
          <p:nvPr>
            <p:ph type="title"/>
          </p:nvPr>
        </p:nvSpPr>
        <p:spPr/>
        <p:txBody>
          <a:bodyPr/>
          <a:lstStyle/>
          <a:p>
            <a:r>
              <a:rPr lang="en-US" dirty="0" smtClean="0"/>
              <a:t>Agenda</a:t>
            </a:r>
            <a:br>
              <a:rPr lang="en-US" dirty="0" smtClean="0"/>
            </a:br>
            <a:r>
              <a:rPr lang="en-US" dirty="0" smtClean="0"/>
              <a:t/>
            </a:r>
            <a:br>
              <a:rPr lang="en-US" dirty="0" smtClean="0"/>
            </a:br>
            <a:r>
              <a:rPr lang="en-US" dirty="0" smtClean="0"/>
              <a:t/>
            </a:r>
            <a:br>
              <a:rPr lang="en-US" dirty="0" smtClean="0"/>
            </a:br>
            <a:r>
              <a:rPr lang="en-US" dirty="0"/>
              <a:t/>
            </a:r>
            <a:br>
              <a:rPr lang="en-US" dirty="0"/>
            </a:br>
            <a:r>
              <a:rPr lang="en-US" dirty="0"/>
              <a:t/>
            </a:r>
            <a:br>
              <a:rPr lang="en-US" dirty="0"/>
            </a:br>
            <a:r>
              <a:rPr lang="en-US" dirty="0" smtClean="0"/>
              <a:t/>
            </a:r>
            <a:br>
              <a:rPr lang="en-US" dirty="0" smtClean="0"/>
            </a:br>
            <a:endParaRPr lang="en-US" dirty="0"/>
          </a:p>
        </p:txBody>
      </p:sp>
    </p:spTree>
    <p:extLst>
      <p:ext uri="{BB962C8B-B14F-4D97-AF65-F5344CB8AC3E}">
        <p14:creationId xmlns:p14="http://schemas.microsoft.com/office/powerpoint/2010/main" val="134750996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23181" y="611398"/>
            <a:ext cx="11313278" cy="1147102"/>
          </a:xfrm>
          <a:prstGeom prst="rect">
            <a:avLst/>
          </a:prstGeom>
        </p:spPr>
        <p:txBody>
          <a:bodyPr lIns="93260" tIns="46631" rIns="93260" bIns="46631" anchor="ct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100000">
                      <a:schemeClr val="tx1">
                        <a:lumMod val="65000"/>
                        <a:lumOff val="35000"/>
                      </a:schemeClr>
                    </a:gs>
                  </a:gsLst>
                  <a:lin ang="5400000" scaled="0"/>
                  <a:tileRect/>
                </a:gradFill>
                <a:effectLst/>
                <a:latin typeface="+mj-lt"/>
                <a:ea typeface="+mn-ea"/>
                <a:cs typeface="Arial" charset="0"/>
              </a:defRPr>
            </a:lvl1pPr>
          </a:lstStyle>
          <a:p>
            <a:endParaRPr sz="9000">
              <a:gradFill>
                <a:gsLst>
                  <a:gs pos="96667">
                    <a:srgbClr val="FFFFFF"/>
                  </a:gs>
                  <a:gs pos="90000">
                    <a:srgbClr val="FFFFFF"/>
                  </a:gs>
                </a:gsLst>
                <a:lin ang="5400000" scaled="0"/>
              </a:gradFill>
              <a:cs typeface="Segoe UI" pitchFamily="34" charset="0"/>
            </a:endParaRPr>
          </a:p>
        </p:txBody>
      </p:sp>
      <p:sp>
        <p:nvSpPr>
          <p:cNvPr id="2" name="Title 1"/>
          <p:cNvSpPr>
            <a:spLocks noGrp="1"/>
          </p:cNvSpPr>
          <p:nvPr>
            <p:ph type="title"/>
          </p:nvPr>
        </p:nvSpPr>
        <p:spPr/>
        <p:txBody>
          <a:bodyPr/>
          <a:lstStyle/>
          <a:p>
            <a:r>
              <a:rPr lang="en-US" dirty="0" smtClean="0"/>
              <a:t>SMA Overview</a:t>
            </a:r>
            <a:endParaRPr lang="en-US" dirty="0"/>
          </a:p>
        </p:txBody>
      </p:sp>
    </p:spTree>
    <p:extLst>
      <p:ext uri="{BB962C8B-B14F-4D97-AF65-F5344CB8AC3E}">
        <p14:creationId xmlns:p14="http://schemas.microsoft.com/office/powerpoint/2010/main" val="1740289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5481" y="1213174"/>
            <a:ext cx="11885514" cy="5275290"/>
          </a:xfrm>
        </p:spPr>
        <p:txBody>
          <a:bodyPr/>
          <a:lstStyle/>
          <a:p>
            <a:endParaRPr lang="en-US" dirty="0" smtClean="0"/>
          </a:p>
          <a:p>
            <a:r>
              <a:rPr lang="en-US" sz="3600" dirty="0"/>
              <a:t>Introduced with PowerShell </a:t>
            </a:r>
            <a:r>
              <a:rPr lang="en-US" sz="3600" dirty="0" smtClean="0"/>
              <a:t>3.0</a:t>
            </a:r>
          </a:p>
          <a:p>
            <a:r>
              <a:rPr lang="en-US" sz="3600" dirty="0"/>
              <a:t>Common PowerShell </a:t>
            </a:r>
            <a:r>
              <a:rPr lang="en-US" sz="3600" dirty="0" smtClean="0"/>
              <a:t>syntax</a:t>
            </a:r>
            <a:endParaRPr lang="en-US" sz="3600" dirty="0"/>
          </a:p>
          <a:p>
            <a:r>
              <a:rPr lang="en-US" sz="3600" dirty="0"/>
              <a:t>Utilizes Windows Workflow Foundation (WF)</a:t>
            </a:r>
          </a:p>
          <a:p>
            <a:pPr marL="342900" lvl="1" indent="0">
              <a:buNone/>
            </a:pPr>
            <a:endParaRPr lang="en-US" sz="2000" dirty="0"/>
          </a:p>
          <a:p>
            <a:pPr marL="0" indent="0" algn="r">
              <a:buNone/>
            </a:pPr>
            <a:endParaRPr lang="en-US" sz="2000" dirty="0"/>
          </a:p>
          <a:p>
            <a:pPr marL="0" indent="0" algn="r">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p:txBody>
      </p:sp>
      <p:sp>
        <p:nvSpPr>
          <p:cNvPr id="3" name="Title 2"/>
          <p:cNvSpPr>
            <a:spLocks noGrp="1"/>
          </p:cNvSpPr>
          <p:nvPr>
            <p:ph type="title"/>
          </p:nvPr>
        </p:nvSpPr>
        <p:spPr/>
        <p:txBody>
          <a:bodyPr/>
          <a:lstStyle/>
          <a:p>
            <a:r>
              <a:rPr lang="en-US" dirty="0" smtClean="0"/>
              <a:t>What is PowerShell Workflow</a:t>
            </a:r>
            <a:endParaRPr lang="en-US" dirty="0"/>
          </a:p>
        </p:txBody>
      </p:sp>
      <p:pic>
        <p:nvPicPr>
          <p:cNvPr id="7" name="Picture 6"/>
          <p:cNvPicPr>
            <a:picLocks noChangeAspect="1"/>
          </p:cNvPicPr>
          <p:nvPr/>
        </p:nvPicPr>
        <p:blipFill>
          <a:blip r:embed="rId3"/>
          <a:stretch>
            <a:fillRect/>
          </a:stretch>
        </p:blipFill>
        <p:spPr>
          <a:xfrm>
            <a:off x="5467900" y="4106862"/>
            <a:ext cx="6616849" cy="2492201"/>
          </a:xfrm>
          <a:prstGeom prst="rect">
            <a:avLst/>
          </a:prstGeom>
        </p:spPr>
      </p:pic>
    </p:spTree>
    <p:extLst>
      <p:ext uri="{BB962C8B-B14F-4D97-AF65-F5344CB8AC3E}">
        <p14:creationId xmlns:p14="http://schemas.microsoft.com/office/powerpoint/2010/main" val="181209209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566857"/>
          </a:xfrm>
        </p:spPr>
        <p:txBody>
          <a:bodyPr/>
          <a:lstStyle/>
          <a:p>
            <a:endParaRPr lang="en-US" dirty="0" smtClean="0"/>
          </a:p>
          <a:p>
            <a:r>
              <a:rPr lang="en-US" sz="3600" dirty="0" smtClean="0"/>
              <a:t>Collection of on premise Azure technologies</a:t>
            </a:r>
          </a:p>
          <a:p>
            <a:r>
              <a:rPr lang="en-US" sz="3600" dirty="0" smtClean="0"/>
              <a:t>Multi Tenant, Self Service, cloud experience</a:t>
            </a:r>
          </a:p>
          <a:p>
            <a:r>
              <a:rPr lang="en-US" sz="3600" dirty="0" smtClean="0"/>
              <a:t>Admin Portal / Tennant Portal</a:t>
            </a:r>
          </a:p>
        </p:txBody>
      </p:sp>
      <p:sp>
        <p:nvSpPr>
          <p:cNvPr id="3" name="Title 2"/>
          <p:cNvSpPr>
            <a:spLocks noGrp="1"/>
          </p:cNvSpPr>
          <p:nvPr>
            <p:ph type="title"/>
          </p:nvPr>
        </p:nvSpPr>
        <p:spPr/>
        <p:txBody>
          <a:bodyPr/>
          <a:lstStyle/>
          <a:p>
            <a:r>
              <a:rPr lang="en-US" dirty="0" smtClean="0"/>
              <a:t>What is the Windows Azure Pack</a:t>
            </a:r>
            <a:endParaRPr lang="en-US" dirty="0"/>
          </a:p>
        </p:txBody>
      </p:sp>
      <p:pic>
        <p:nvPicPr>
          <p:cNvPr id="7" name="Picture 6"/>
          <p:cNvPicPr>
            <a:picLocks noChangeAspect="1"/>
          </p:cNvPicPr>
          <p:nvPr/>
        </p:nvPicPr>
        <p:blipFill>
          <a:blip r:embed="rId3"/>
          <a:stretch>
            <a:fillRect/>
          </a:stretch>
        </p:blipFill>
        <p:spPr>
          <a:xfrm>
            <a:off x="6845454" y="3344862"/>
            <a:ext cx="5163983" cy="3248599"/>
          </a:xfrm>
          <a:prstGeom prst="rect">
            <a:avLst/>
          </a:prstGeom>
        </p:spPr>
      </p:pic>
    </p:spTree>
    <p:extLst>
      <p:ext uri="{BB962C8B-B14F-4D97-AF65-F5344CB8AC3E}">
        <p14:creationId xmlns:p14="http://schemas.microsoft.com/office/powerpoint/2010/main" val="90727192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3785652"/>
          </a:xfrm>
        </p:spPr>
        <p:txBody>
          <a:bodyPr/>
          <a:lstStyle/>
          <a:p>
            <a:endParaRPr lang="en-US" dirty="0" smtClean="0"/>
          </a:p>
          <a:p>
            <a:r>
              <a:rPr lang="en-US" sz="3600" dirty="0" smtClean="0"/>
              <a:t>Process automation tool</a:t>
            </a:r>
          </a:p>
          <a:p>
            <a:r>
              <a:rPr lang="en-US" sz="3600" dirty="0" smtClean="0"/>
              <a:t>Built on foundation of PowerShell Workflows</a:t>
            </a:r>
          </a:p>
          <a:p>
            <a:r>
              <a:rPr lang="en-US" sz="3600" dirty="0"/>
              <a:t>Native Integration with Windows Azure Pack</a:t>
            </a:r>
          </a:p>
          <a:p>
            <a:pPr marL="0" indent="0">
              <a:buNone/>
            </a:pPr>
            <a:endParaRPr lang="en-US" sz="3600" dirty="0" smtClean="0"/>
          </a:p>
          <a:p>
            <a:pPr marL="0" indent="0">
              <a:buNone/>
            </a:pPr>
            <a:endParaRPr lang="en-US" sz="3600" dirty="0" smtClean="0"/>
          </a:p>
        </p:txBody>
      </p:sp>
      <p:sp>
        <p:nvSpPr>
          <p:cNvPr id="3" name="Title 2"/>
          <p:cNvSpPr>
            <a:spLocks noGrp="1"/>
          </p:cNvSpPr>
          <p:nvPr>
            <p:ph type="title"/>
          </p:nvPr>
        </p:nvSpPr>
        <p:spPr/>
        <p:txBody>
          <a:bodyPr/>
          <a:lstStyle/>
          <a:p>
            <a:r>
              <a:rPr lang="en-US" dirty="0" smtClean="0"/>
              <a:t>What is SMA</a:t>
            </a:r>
            <a:endParaRPr lang="en-US" dirty="0"/>
          </a:p>
        </p:txBody>
      </p:sp>
    </p:spTree>
    <p:extLst>
      <p:ext uri="{BB962C8B-B14F-4D97-AF65-F5344CB8AC3E}">
        <p14:creationId xmlns:p14="http://schemas.microsoft.com/office/powerpoint/2010/main" val="386483745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4395049"/>
          </a:xfrm>
        </p:spPr>
        <p:txBody>
          <a:bodyPr/>
          <a:lstStyle/>
          <a:p>
            <a:endParaRPr lang="en-US" dirty="0" smtClean="0"/>
          </a:p>
          <a:p>
            <a:r>
              <a:rPr lang="en-US" sz="3600" dirty="0" smtClean="0"/>
              <a:t>Feature of System Center Orchestrator</a:t>
            </a:r>
          </a:p>
          <a:p>
            <a:r>
              <a:rPr lang="en-US" sz="3600" dirty="0" smtClean="0"/>
              <a:t>Unit of automation = </a:t>
            </a:r>
            <a:r>
              <a:rPr lang="en-US" sz="3600" dirty="0" err="1" smtClean="0"/>
              <a:t>Runbook</a:t>
            </a:r>
            <a:endParaRPr lang="en-US" sz="3600" dirty="0" smtClean="0"/>
          </a:p>
          <a:p>
            <a:r>
              <a:rPr lang="en-US" sz="3600" dirty="0" err="1" smtClean="0"/>
              <a:t>Runbook</a:t>
            </a:r>
            <a:r>
              <a:rPr lang="en-US" sz="3600" dirty="0" smtClean="0"/>
              <a:t> written with PowerShell Workflow</a:t>
            </a:r>
          </a:p>
          <a:p>
            <a:r>
              <a:rPr lang="en-US" sz="3600" dirty="0" smtClean="0"/>
              <a:t>Globally available assets</a:t>
            </a:r>
            <a:endParaRPr lang="en-US" sz="2000" dirty="0" smtClean="0"/>
          </a:p>
          <a:p>
            <a:r>
              <a:rPr lang="en-US" sz="3600" dirty="0" smtClean="0"/>
              <a:t>HA and Scalable infrastructure</a:t>
            </a:r>
          </a:p>
          <a:p>
            <a:pPr marL="0" indent="0">
              <a:buNone/>
            </a:pPr>
            <a:endParaRPr lang="en-US" sz="3600" dirty="0" smtClean="0"/>
          </a:p>
        </p:txBody>
      </p:sp>
      <p:sp>
        <p:nvSpPr>
          <p:cNvPr id="3" name="Title 2"/>
          <p:cNvSpPr>
            <a:spLocks noGrp="1"/>
          </p:cNvSpPr>
          <p:nvPr>
            <p:ph type="title"/>
          </p:nvPr>
        </p:nvSpPr>
        <p:spPr/>
        <p:txBody>
          <a:bodyPr/>
          <a:lstStyle/>
          <a:p>
            <a:r>
              <a:rPr lang="en-US" dirty="0" smtClean="0"/>
              <a:t>What is SMA (Detailed)</a:t>
            </a:r>
            <a:endParaRPr lang="en-US" dirty="0"/>
          </a:p>
        </p:txBody>
      </p:sp>
    </p:spTree>
    <p:extLst>
      <p:ext uri="{BB962C8B-B14F-4D97-AF65-F5344CB8AC3E}">
        <p14:creationId xmlns:p14="http://schemas.microsoft.com/office/powerpoint/2010/main" val="112573626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4284250"/>
          </a:xfrm>
        </p:spPr>
        <p:txBody>
          <a:bodyPr/>
          <a:lstStyle/>
          <a:p>
            <a:endParaRPr lang="en-US" dirty="0" smtClean="0"/>
          </a:p>
          <a:p>
            <a:r>
              <a:rPr lang="en-US" sz="3600" dirty="0" smtClean="0"/>
              <a:t>WAP provides an GUI to SMA</a:t>
            </a:r>
          </a:p>
          <a:p>
            <a:r>
              <a:rPr lang="en-US" sz="3600" dirty="0" smtClean="0"/>
              <a:t>Native connector between WAP actions and SMA automation</a:t>
            </a:r>
          </a:p>
          <a:p>
            <a:r>
              <a:rPr lang="en-US" sz="3600" dirty="0" smtClean="0"/>
              <a:t>WAP is not necessarily necessary for SMA to function</a:t>
            </a:r>
          </a:p>
          <a:p>
            <a:r>
              <a:rPr lang="en-US" sz="3600" dirty="0"/>
              <a:t>No Administration Capability from the WAP Tenant Portal</a:t>
            </a:r>
          </a:p>
          <a:p>
            <a:pPr marL="0" indent="0">
              <a:buNone/>
            </a:pPr>
            <a:endParaRPr lang="en-US" sz="3600" dirty="0" smtClean="0"/>
          </a:p>
        </p:txBody>
      </p:sp>
      <p:sp>
        <p:nvSpPr>
          <p:cNvPr id="3" name="Title 2"/>
          <p:cNvSpPr>
            <a:spLocks noGrp="1"/>
          </p:cNvSpPr>
          <p:nvPr>
            <p:ph type="title"/>
          </p:nvPr>
        </p:nvSpPr>
        <p:spPr/>
        <p:txBody>
          <a:bodyPr/>
          <a:lstStyle/>
          <a:p>
            <a:r>
              <a:rPr lang="en-US" dirty="0" smtClean="0"/>
              <a:t>SMA and the Windows Azure Pack</a:t>
            </a:r>
            <a:endParaRPr lang="en-US" dirty="0"/>
          </a:p>
        </p:txBody>
      </p:sp>
    </p:spTree>
    <p:extLst>
      <p:ext uri="{BB962C8B-B14F-4D97-AF65-F5344CB8AC3E}">
        <p14:creationId xmlns:p14="http://schemas.microsoft.com/office/powerpoint/2010/main" val="76074244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 2014 Dk Blue">
  <a:themeElements>
    <a:clrScheme name="TechEd 2014 Dark template">
      <a:dk1>
        <a:srgbClr val="000000"/>
      </a:dk1>
      <a:lt1>
        <a:srgbClr val="FFFFFF"/>
      </a:lt1>
      <a:dk2>
        <a:srgbClr val="002050"/>
      </a:dk2>
      <a:lt2>
        <a:srgbClr val="00BCF2"/>
      </a:lt2>
      <a:accent1>
        <a:srgbClr val="0072C6"/>
      </a:accent1>
      <a:accent2>
        <a:srgbClr val="7FBA00"/>
      </a:accent2>
      <a:accent3>
        <a:srgbClr val="DC3C00"/>
      </a:accent3>
      <a:accent4>
        <a:srgbClr val="68217A"/>
      </a:accent4>
      <a:accent5>
        <a:srgbClr val="009E49"/>
      </a:accent5>
      <a:accent6>
        <a:srgbClr val="00B294"/>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4_Template.potx" id="{95E3EB79-C98D-48EC-837A-72F77512253C}" vid="{482A9A90-448C-4DC9-8D68-B61A5FDF0B46}"/>
    </a:ext>
  </a:extLst>
</a:theme>
</file>

<file path=ppt/theme/theme2.xml><?xml version="1.0" encoding="utf-8"?>
<a:theme xmlns:a="http://schemas.openxmlformats.org/drawingml/2006/main" name="1_TechEd 2014 Dk Blue">
  <a:themeElements>
    <a:clrScheme name="TechEd 2014 Dark template">
      <a:dk1>
        <a:srgbClr val="000000"/>
      </a:dk1>
      <a:lt1>
        <a:srgbClr val="FFFFFF"/>
      </a:lt1>
      <a:dk2>
        <a:srgbClr val="002050"/>
      </a:dk2>
      <a:lt2>
        <a:srgbClr val="00BCF2"/>
      </a:lt2>
      <a:accent1>
        <a:srgbClr val="0072C6"/>
      </a:accent1>
      <a:accent2>
        <a:srgbClr val="7FBA00"/>
      </a:accent2>
      <a:accent3>
        <a:srgbClr val="DC3C00"/>
      </a:accent3>
      <a:accent4>
        <a:srgbClr val="68217A"/>
      </a:accent4>
      <a:accent5>
        <a:srgbClr val="009E49"/>
      </a:accent5>
      <a:accent6>
        <a:srgbClr val="00B294"/>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4_Template.potx" id="{1A4D2FE5-5B99-4C5F-BE7C-BF7E0F728B68}" vid="{2DAD81D4-5DE9-4579-B4FE-45525498839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4" ma:contentTypeDescription="" ma:contentTypeScope="" ma:versionID="efeefb7694abe0c79a474bd3a2625cb2">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fd7b0a58d9cd620cb6d262cd5cbd3c93"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9</Value>
      <Value>18</Value>
      <Value>17</Value>
      <Value>16</Value>
    </TaxCatchAll>
    <Event_x0020_End_x0020_Date xmlns="e36bfbf9-5e42-489c-a259-4c54eb22cb57">2014-05-15T07:00:00+00:00</Event_x0020_End_x0020_Date>
    <Event_x0020_Start_x0020_Date xmlns="e36bfbf9-5e42-489c-a259-4c54eb22cb57">2014-05-12T07:00:00+00:00</Event_x0020_Start_x0020_Date>
    <MS_x0020_Speaker xmlns="e36bfbf9-5e42-489c-a259-4c54eb22cb57">
      <UserInfo>
        <DisplayName/>
        <AccountId xsi:nil="true"/>
        <AccountType/>
      </UserInfo>
    </MS_x0020_Speaker>
    <External_x0020_Speaker xmlns="e36bfbf9-5e42-489c-a259-4c54eb22cb57"> Neil Peterson</External_x0020_Speaker>
    <Session_x0020_Code xmlns="e36bfbf9-5e42-489c-a259-4c54eb22cb57"> DCIM-B334</Session_x0020_Code>
    <Presentation_x0020_Date xmlns="e36bfbf9-5e42-489c-a259-4c54eb22cb57">2014-05-13T00:00:00-05:00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George R. Brown Convention Center</TermName>
          <TermId xmlns="http://schemas.microsoft.com/office/infopath/2007/PartnerControls">6c33c07d-d6c4-4c5e-b5d0-7afd8a7a4e7d</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8e4a08dc-5d95-4156-ab65-f22579a1592a</TermId>
        </TermInfo>
      </Term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Microsoft Tech Ed</TermName>
          <TermId xmlns="http://schemas.microsoft.com/office/infopath/2007/PartnerControls">30c8c6b6-2916-412b-8e18-b132d138380c</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Houston</TermName>
          <TermId xmlns="http://schemas.microsoft.com/office/infopath/2007/PartnerControls">b97448fd-4b6d-4055-9328-60bf1c4ceb26</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axKeywordTaxHTField>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5D89E042-4A0F-4D22-AC9C-BB5B833EE5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230e9df3-be65-4c73-a93b-d1236ebd677e"/>
    <ds:schemaRef ds:uri="http://schemas.microsoft.com/office/2006/documentManagement/types"/>
    <ds:schemaRef ds:uri="http://schemas.openxmlformats.org/package/2006/metadata/core-properties"/>
    <ds:schemaRef ds:uri="http://www.w3.org/XML/1998/namespace"/>
    <ds:schemaRef ds:uri="http://purl.org/dc/dcmitype/"/>
    <ds:schemaRef ds:uri="http://schemas.microsoft.com/office/infopath/2007/PartnerControls"/>
    <ds:schemaRef ds:uri="http://purl.org/dc/terms/"/>
    <ds:schemaRef ds:uri="http://schemas.microsoft.com/sharepoint/v3"/>
    <ds:schemaRef ds:uri="e36bfbf9-5e42-489c-a259-4c54eb22cb57"/>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TENA14Speaker_PPT_Template</Template>
  <TotalTime>4748</TotalTime>
  <Words>3719</Words>
  <Application>Microsoft Office PowerPoint</Application>
  <PresentationFormat>Custom</PresentationFormat>
  <Paragraphs>244</Paragraphs>
  <Slides>29</Slides>
  <Notes>26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29</vt:i4>
      </vt:variant>
    </vt:vector>
  </HeadingPairs>
  <TitlesOfParts>
    <vt:vector size="36" baseType="lpstr">
      <vt:lpstr>Arial</vt:lpstr>
      <vt:lpstr>Calibri</vt:lpstr>
      <vt:lpstr>Segoe UI</vt:lpstr>
      <vt:lpstr>Segoe UI Light</vt:lpstr>
      <vt:lpstr>Wingdings</vt:lpstr>
      <vt:lpstr>TechEd 2014 Dk Blue</vt:lpstr>
      <vt:lpstr>1_TechEd 2014 Dk Blue</vt:lpstr>
      <vt:lpstr>PowerPoint Presentation</vt:lpstr>
      <vt:lpstr>In-Depth Introduction to Service Management Automation</vt:lpstr>
      <vt:lpstr>Agenda      </vt:lpstr>
      <vt:lpstr>SMA Overview</vt:lpstr>
      <vt:lpstr>What is PowerShell Workflow</vt:lpstr>
      <vt:lpstr>What is the Windows Azure Pack</vt:lpstr>
      <vt:lpstr>What is SMA</vt:lpstr>
      <vt:lpstr>What is SMA (Detailed)</vt:lpstr>
      <vt:lpstr>SMA and the Windows Azure Pack</vt:lpstr>
      <vt:lpstr>Administration, Authoring and Execution</vt:lpstr>
      <vt:lpstr>SMA Architecture</vt:lpstr>
      <vt:lpstr>SMA Architectural Diagram</vt:lpstr>
      <vt:lpstr>Installation / Post Deployment</vt:lpstr>
      <vt:lpstr>Demo</vt:lpstr>
      <vt:lpstr>Automation</vt:lpstr>
      <vt:lpstr>Assets</vt:lpstr>
      <vt:lpstr>Checkpoint / Suspend</vt:lpstr>
      <vt:lpstr>Nesting Runbooks</vt:lpstr>
      <vt:lpstr>Inline Script</vt:lpstr>
      <vt:lpstr>Demo</vt:lpstr>
      <vt:lpstr>Post VM Deployment Servicing</vt:lpstr>
      <vt:lpstr>Demo</vt:lpstr>
      <vt:lpstr>Additional Items to Note</vt:lpstr>
      <vt:lpstr>Related content</vt:lpstr>
      <vt:lpstr>PowerPoint Presentation</vt:lpstr>
      <vt:lpstr>Resources</vt:lpstr>
      <vt:lpstr>Complete an evaluation and enter to win!</vt:lpstr>
      <vt:lpstr>Evaluate this session</vt:lpstr>
      <vt:lpstr>PowerPoint Presentation</vt:lpstr>
    </vt:vector>
  </TitlesOfParts>
  <Manager>&lt;Speech writer name goes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In-Depth Introduction to Service Management Automation</dc:title>
  <dc:subject>TechEd 2014</dc:subject>
  <dc:creator>Neil Peterson</dc:creator>
  <cp:keywords/>
  <dc:description>Template: Jordan Cayabyab, Artitudes Design
Formatting: 
Audience Type:</dc:description>
  <cp:lastModifiedBy>testadmin</cp:lastModifiedBy>
  <cp:revision>134</cp:revision>
  <dcterms:created xsi:type="dcterms:W3CDTF">2014-03-11T02:51:40Z</dcterms:created>
  <dcterms:modified xsi:type="dcterms:W3CDTF">2014-05-13T20:40:08Z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18;#George R. Brown Convention Center|6c33c07d-d6c4-4c5e-b5d0-7afd8a7a4e7d</vt:lpwstr>
  </property>
  <property fmtid="{D5CDD505-2E9C-101B-9397-08002B2CF9AE}" pid="7" name="Track">
    <vt:lpwstr/>
  </property>
  <property fmtid="{D5CDD505-2E9C-101B-9397-08002B2CF9AE}" pid="8" name="Event Location">
    <vt:lpwstr>17;#Houston|b97448fd-4b6d-4055-9328-60bf1c4ceb26</vt:lpwstr>
  </property>
  <property fmtid="{D5CDD505-2E9C-101B-9397-08002B2CF9AE}" pid="9" name="Campaign">
    <vt:lpwstr/>
  </property>
  <property fmtid="{D5CDD505-2E9C-101B-9397-08002B2CF9AE}" pid="10" name="Audience1">
    <vt:lpwstr>9;#developers|8e4a08dc-5d95-4156-ab65-f22579a1592a</vt:lpwstr>
  </property>
  <property fmtid="{D5CDD505-2E9C-101B-9397-08002B2CF9AE}" pid="11" name="Event Name">
    <vt:lpwstr>16;#Microsoft Tech Ed|30c8c6b6-2916-412b-8e18-b132d138380c</vt:lpwstr>
  </property>
  <property fmtid="{D5CDD505-2E9C-101B-9397-08002B2CF9AE}" pid="12" name="TaxKeyword">
    <vt:lpwstr/>
  </property>
</Properties>
</file>