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Lst>
  <p:notesMasterIdLst>
    <p:notesMasterId r:id="rId36"/>
  </p:notesMasterIdLst>
  <p:handoutMasterIdLst>
    <p:handoutMasterId r:id="rId37"/>
  </p:handoutMasterIdLst>
  <p:sldIdLst>
    <p:sldId id="1381" r:id="rId6"/>
    <p:sldId id="1412" r:id="rId7"/>
    <p:sldId id="1243" r:id="rId8"/>
    <p:sldId id="1454" r:id="rId9"/>
    <p:sldId id="1458" r:id="rId10"/>
    <p:sldId id="1457" r:id="rId11"/>
    <p:sldId id="1456" r:id="rId12"/>
    <p:sldId id="1470" r:id="rId13"/>
    <p:sldId id="1479" r:id="rId14"/>
    <p:sldId id="1462" r:id="rId15"/>
    <p:sldId id="1463" r:id="rId16"/>
    <p:sldId id="1472" r:id="rId17"/>
    <p:sldId id="1480" r:id="rId18"/>
    <p:sldId id="1469" r:id="rId19"/>
    <p:sldId id="1459" r:id="rId20"/>
    <p:sldId id="1460" r:id="rId21"/>
    <p:sldId id="1461" r:id="rId22"/>
    <p:sldId id="1473" r:id="rId23"/>
    <p:sldId id="1464" r:id="rId24"/>
    <p:sldId id="1465" r:id="rId25"/>
    <p:sldId id="1466" r:id="rId26"/>
    <p:sldId id="1481" r:id="rId27"/>
    <p:sldId id="1482" r:id="rId28"/>
    <p:sldId id="1478" r:id="rId29"/>
    <p:sldId id="1483" r:id="rId30"/>
    <p:sldId id="1484" r:id="rId31"/>
    <p:sldId id="1474" r:id="rId32"/>
    <p:sldId id="1475" r:id="rId33"/>
    <p:sldId id="1476" r:id="rId34"/>
    <p:sldId id="1477" r:id="rId3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5730" autoAdjust="0"/>
  </p:normalViewPr>
  <p:slideViewPr>
    <p:cSldViewPr snapToObjects="1">
      <p:cViewPr varScale="1">
        <p:scale>
          <a:sx n="119" d="100"/>
          <a:sy n="119" d="100"/>
        </p:scale>
        <p:origin x="84" y="174"/>
      </p:cViewPr>
      <p:guideLst>
        <p:guide orient="horz" pos="2203"/>
        <p:guide pos="3917"/>
      </p:guideLst>
    </p:cSldViewPr>
  </p:slideViewPr>
  <p:outlineViewPr>
    <p:cViewPr>
      <p:scale>
        <a:sx n="33" d="100"/>
        <a:sy n="33" d="100"/>
      </p:scale>
      <p:origin x="0" y="-2862"/>
    </p:cViewPr>
  </p:outlineViewPr>
  <p:notesTextViewPr>
    <p:cViewPr>
      <p:scale>
        <a:sx n="125" d="100"/>
        <a:sy n="125" d="100"/>
      </p:scale>
      <p:origin x="0" y="0"/>
    </p:cViewPr>
  </p:notesTextViewPr>
  <p:sorterViewPr>
    <p:cViewPr>
      <p:scale>
        <a:sx n="50" d="100"/>
        <a:sy n="50"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5444317-81B2-40BD-A901-F59A344CE59F}"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9558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8E487-256E-4A11-A500-90E7C94E9BC3}" type="slidenum">
              <a:rPr lang="en-US" smtClean="0"/>
              <a:pPr/>
              <a:t>15</a:t>
            </a:fld>
            <a:endParaRPr lang="en-US"/>
          </a:p>
        </p:txBody>
      </p:sp>
    </p:spTree>
    <p:extLst>
      <p:ext uri="{BB962C8B-B14F-4D97-AF65-F5344CB8AC3E}">
        <p14:creationId xmlns:p14="http://schemas.microsoft.com/office/powerpoint/2010/main" val="56759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F5444317-81B2-40BD-A901-F59A344CE59F}"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3336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9357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5/13/2014 7:24 PM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236082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06221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18232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80290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7197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20108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960038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0581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D59D0-B78F-754A-8780-092FE0FD0FB1}" type="slidenum">
              <a:rPr lang="en-US" smtClean="0"/>
              <a:pPr/>
              <a:t>4</a:t>
            </a:fld>
            <a:endParaRPr lang="en-US"/>
          </a:p>
        </p:txBody>
      </p:sp>
    </p:spTree>
    <p:extLst>
      <p:ext uri="{BB962C8B-B14F-4D97-AF65-F5344CB8AC3E}">
        <p14:creationId xmlns:p14="http://schemas.microsoft.com/office/powerpoint/2010/main" val="225561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D59D0-B78F-754A-8780-092FE0FD0FB1}" type="slidenum">
              <a:rPr lang="en-US" smtClean="0"/>
              <a:pPr/>
              <a:t>6</a:t>
            </a:fld>
            <a:endParaRPr lang="en-US"/>
          </a:p>
        </p:txBody>
      </p:sp>
    </p:spTree>
    <p:extLst>
      <p:ext uri="{BB962C8B-B14F-4D97-AF65-F5344CB8AC3E}">
        <p14:creationId xmlns:p14="http://schemas.microsoft.com/office/powerpoint/2010/main" val="233471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7986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5/13/2014 7:24 PM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360838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2191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endParaRPr lang="en-US"/>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5/13/2014 7:24 PM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1820656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446225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58875925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787415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476507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97138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00989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33987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935424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9851501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2138377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719381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74799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5015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443451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991403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002116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547073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6140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6498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724195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79144283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4441228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7196901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0155455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417064193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882928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56881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74728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7101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59173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111524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59771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32017546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2.png"/><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024216719"/>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 id="2147484309" r:id="rId28"/>
    <p:sldLayoutId id="2147484310" r:id="rId29"/>
    <p:sldLayoutId id="2147484311" r:id="rId30"/>
    <p:sldLayoutId id="2147484312" r:id="rId31"/>
    <p:sldLayoutId id="2147484313"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audio" Target="file:///\\localhost\Users\vnyman\Downloads\Pearson1.mp3"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9.xml"/><Relationship Id="rId1" Type="http://schemas.openxmlformats.org/officeDocument/2006/relationships/audio" Target="file:///\\localhost\Users\vnyman\Downloads\Pearson%202.mp3" TargetMode="External"/><Relationship Id="rId6" Type="http://schemas.openxmlformats.org/officeDocument/2006/relationships/image" Target="../media/image21.pn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9.xml"/><Relationship Id="rId1" Type="http://schemas.openxmlformats.org/officeDocument/2006/relationships/audio" Target="file:///\\localhost\Users\vnyman\Downloads\Pearson%203.mp3"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tiff"/><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7.xml"/><Relationship Id="rId1" Type="http://schemas.openxmlformats.org/officeDocument/2006/relationships/slideLayout" Target="../slideLayouts/slideLayout64.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Bringing Application Status into System Center</a:t>
            </a:r>
          </a:p>
        </p:txBody>
      </p:sp>
      <p:grpSp>
        <p:nvGrpSpPr>
          <p:cNvPr id="9" name="Group 8"/>
          <p:cNvGrpSpPr/>
          <p:nvPr/>
        </p:nvGrpSpPr>
        <p:grpSpPr>
          <a:xfrm>
            <a:off x="593592" y="1912274"/>
            <a:ext cx="8196108" cy="4285306"/>
            <a:chOff x="580990" y="1170259"/>
            <a:chExt cx="9381482" cy="4906352"/>
          </a:xfrm>
        </p:grpSpPr>
        <p:pic>
          <p:nvPicPr>
            <p:cNvPr id="6" name="Picture 5" descr="OpsMgr-Map-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990" y="1585226"/>
              <a:ext cx="9381482" cy="4491385"/>
            </a:xfrm>
            <a:prstGeom prst="rect">
              <a:avLst/>
            </a:prstGeom>
            <a:ln>
              <a:solidFill>
                <a:schemeClr val="bg1">
                  <a:lumMod val="75000"/>
                </a:schemeClr>
              </a:solidFill>
            </a:ln>
            <a:effectLst>
              <a:outerShdw blurRad="3175" dist="38100" dir="2700000" algn="tl" rotWithShape="0">
                <a:srgbClr val="000000">
                  <a:alpha val="43000"/>
                </a:srgbClr>
              </a:outerShdw>
            </a:effectLst>
          </p:spPr>
        </p:pic>
        <p:sp>
          <p:nvSpPr>
            <p:cNvPr id="7" name="Rectangle 6"/>
            <p:cNvSpPr/>
            <p:nvPr/>
          </p:nvSpPr>
          <p:spPr bwMode="auto">
            <a:xfrm>
              <a:off x="587256" y="1170259"/>
              <a:ext cx="9368950" cy="389897"/>
            </a:xfrm>
            <a:prstGeom prst="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124342" tIns="62171" rIns="124342" bIns="62171" numCol="1" rtlCol="0" anchor="ctr" anchorCtr="0" compatLnSpc="1">
              <a:prstTxWarp prst="textNoShape">
                <a:avLst/>
              </a:prstTxWarp>
            </a:bodyPr>
            <a:lstStyle/>
            <a:p>
              <a:pPr defTabSz="932198" fontAlgn="base">
                <a:spcBef>
                  <a:spcPct val="0"/>
                </a:spcBef>
                <a:spcAft>
                  <a:spcPct val="0"/>
                </a:spcAft>
              </a:pPr>
              <a:r>
                <a:rPr lang="en-US" sz="1632" b="1" dirty="0">
                  <a:solidFill>
                    <a:schemeClr val="accent1">
                      <a:lumMod val="50000"/>
                    </a:schemeClr>
                  </a:solidFill>
                </a:rPr>
                <a:t>Operations Manager Distributed Application — Your App</a:t>
              </a:r>
            </a:p>
          </p:txBody>
        </p:sp>
      </p:grpSp>
      <p:sp>
        <p:nvSpPr>
          <p:cNvPr id="3" name="Rounded Rectangular Callout 2"/>
          <p:cNvSpPr/>
          <p:nvPr/>
        </p:nvSpPr>
        <p:spPr bwMode="auto">
          <a:xfrm>
            <a:off x="6606964" y="1760302"/>
            <a:ext cx="4389426" cy="690816"/>
          </a:xfrm>
          <a:prstGeom prst="wedgeRoundRectCallout">
            <a:avLst>
              <a:gd name="adj1" fmla="val -55773"/>
              <a:gd name="adj2" fmla="val 1276"/>
              <a:gd name="adj3" fmla="val 16667"/>
            </a:avLst>
          </a:prstGeom>
          <a:solidFill>
            <a:srgbClr val="FEA9AD"/>
          </a:solidFill>
          <a:ln>
            <a:solidFill>
              <a:srgbClr val="D91614"/>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4310" tIns="62155" rIns="124310" bIns="62155"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pic>
        <p:nvPicPr>
          <p:cNvPr id="5" name="Picture 4" descr="system-center-red-al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491" y="1947588"/>
            <a:ext cx="249469" cy="249405"/>
          </a:xfrm>
          <a:prstGeom prst="rect">
            <a:avLst/>
          </a:prstGeom>
          <a:solidFill>
            <a:srgbClr val="FEA9AD"/>
          </a:solidFill>
          <a:ln>
            <a:noFill/>
          </a:ln>
        </p:spPr>
      </p:pic>
      <p:sp>
        <p:nvSpPr>
          <p:cNvPr id="8" name="TextBox 7"/>
          <p:cNvSpPr txBox="1"/>
          <p:nvPr/>
        </p:nvSpPr>
        <p:spPr>
          <a:xfrm>
            <a:off x="7209309" y="1864273"/>
            <a:ext cx="3766536" cy="502317"/>
          </a:xfrm>
          <a:prstGeom prst="rect">
            <a:avLst/>
          </a:prstGeom>
          <a:solidFill>
            <a:srgbClr val="FEA9AD"/>
          </a:solidFill>
          <a:ln>
            <a:noFill/>
          </a:ln>
        </p:spPr>
        <p:txBody>
          <a:bodyPr wrap="square" lIns="0" tIns="0" rIns="0" bIns="0" rtlCol="0">
            <a:spAutoFit/>
          </a:bodyPr>
          <a:lstStyle/>
          <a:p>
            <a:r>
              <a:rPr lang="en-US" sz="1632" dirty="0">
                <a:solidFill>
                  <a:schemeClr val="accent2">
                    <a:lumMod val="50000"/>
                  </a:schemeClr>
                </a:solidFill>
              </a:rPr>
              <a:t>Alert: Your App had an </a:t>
            </a:r>
            <a:r>
              <a:rPr lang="en-US" sz="1632" b="1" dirty="0">
                <a:solidFill>
                  <a:schemeClr val="accent2">
                    <a:lumMod val="50000"/>
                  </a:schemeClr>
                </a:solidFill>
              </a:rPr>
              <a:t>average response time over 2,000ms</a:t>
            </a:r>
          </a:p>
        </p:txBody>
      </p:sp>
      <p:sp>
        <p:nvSpPr>
          <p:cNvPr id="11" name="Rectangle 10"/>
          <p:cNvSpPr/>
          <p:nvPr/>
        </p:nvSpPr>
        <p:spPr bwMode="auto">
          <a:xfrm>
            <a:off x="8242616" y="3785105"/>
            <a:ext cx="3646079" cy="2935973"/>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44" tIns="46622" rIns="93244" bIns="46622" numCol="1" rtlCol="0" anchor="ctr" anchorCtr="0" compatLnSpc="1">
            <a:prstTxWarp prst="textNoShape">
              <a:avLst/>
            </a:prstTxWarp>
          </a:bodyPr>
          <a:lstStyle/>
          <a:p>
            <a:pPr marL="471107" indent="-349689">
              <a:spcBef>
                <a:spcPts val="1224"/>
              </a:spcBef>
              <a:buFont typeface="+mj-lt"/>
              <a:buAutoNum type="arabicPeriod"/>
            </a:pPr>
            <a:r>
              <a:rPr lang="en-US" sz="1632" dirty="0">
                <a:solidFill>
                  <a:schemeClr val="tx1"/>
                </a:solidFill>
              </a:rPr>
              <a:t>Monitor the </a:t>
            </a:r>
            <a:r>
              <a:rPr lang="en-US" sz="1632" b="1" dirty="0">
                <a:solidFill>
                  <a:schemeClr val="tx1"/>
                </a:solidFill>
              </a:rPr>
              <a:t>service levels</a:t>
            </a:r>
            <a:r>
              <a:rPr lang="en-US" sz="1632" dirty="0">
                <a:solidFill>
                  <a:schemeClr val="tx1"/>
                </a:solidFill>
              </a:rPr>
              <a:t> your apps are delivering.</a:t>
            </a:r>
          </a:p>
          <a:p>
            <a:pPr marL="471107" indent="-349689">
              <a:spcBef>
                <a:spcPts val="1224"/>
              </a:spcBef>
              <a:buFont typeface="+mj-lt"/>
              <a:buAutoNum type="arabicPeriod"/>
            </a:pPr>
            <a:r>
              <a:rPr lang="en-US" sz="1632" dirty="0">
                <a:solidFill>
                  <a:schemeClr val="tx1"/>
                </a:solidFill>
              </a:rPr>
              <a:t>See which component is slow, for</a:t>
            </a:r>
            <a:r>
              <a:rPr lang="en-US" sz="1632" b="1" dirty="0">
                <a:solidFill>
                  <a:schemeClr val="tx1"/>
                </a:solidFill>
              </a:rPr>
              <a:t> Windows, Unix, mainframes, and 3</a:t>
            </a:r>
            <a:r>
              <a:rPr lang="en-US" sz="1632" b="1" baseline="30000" dirty="0">
                <a:solidFill>
                  <a:schemeClr val="tx1"/>
                </a:solidFill>
              </a:rPr>
              <a:t>rd</a:t>
            </a:r>
            <a:r>
              <a:rPr lang="en-US" sz="1632" b="1" dirty="0">
                <a:solidFill>
                  <a:schemeClr val="tx1"/>
                </a:solidFill>
              </a:rPr>
              <a:t> Party Web Services.</a:t>
            </a:r>
          </a:p>
          <a:p>
            <a:pPr marL="471107" indent="-349689">
              <a:spcBef>
                <a:spcPts val="1224"/>
              </a:spcBef>
              <a:buFont typeface="+mj-lt"/>
              <a:buAutoNum type="arabicPeriod"/>
            </a:pPr>
            <a:r>
              <a:rPr lang="en-US" sz="1632" dirty="0">
                <a:solidFill>
                  <a:schemeClr val="tx1"/>
                </a:solidFill>
              </a:rPr>
              <a:t>See </a:t>
            </a:r>
            <a:r>
              <a:rPr lang="en-US" sz="1632" b="1" dirty="0">
                <a:solidFill>
                  <a:schemeClr val="tx1"/>
                </a:solidFill>
              </a:rPr>
              <a:t>BlueStripe response time alerts</a:t>
            </a:r>
            <a:r>
              <a:rPr lang="en-US" sz="1632" dirty="0">
                <a:solidFill>
                  <a:schemeClr val="tx1"/>
                </a:solidFill>
              </a:rPr>
              <a:t> together with Operations Manager health status.</a:t>
            </a:r>
          </a:p>
        </p:txBody>
      </p:sp>
      <p:grpSp>
        <p:nvGrpSpPr>
          <p:cNvPr id="10" name="Group 9"/>
          <p:cNvGrpSpPr/>
          <p:nvPr/>
        </p:nvGrpSpPr>
        <p:grpSpPr>
          <a:xfrm>
            <a:off x="1667910" y="3452565"/>
            <a:ext cx="4389426" cy="690816"/>
            <a:chOff x="1634063" y="3271574"/>
            <a:chExt cx="5024253" cy="790932"/>
          </a:xfrm>
        </p:grpSpPr>
        <p:sp>
          <p:nvSpPr>
            <p:cNvPr id="12" name="Rounded Rectangular Callout 11"/>
            <p:cNvSpPr/>
            <p:nvPr/>
          </p:nvSpPr>
          <p:spPr bwMode="auto">
            <a:xfrm>
              <a:off x="1634063" y="3271574"/>
              <a:ext cx="5024253" cy="790932"/>
            </a:xfrm>
            <a:prstGeom prst="wedgeRoundRectCallout">
              <a:avLst>
                <a:gd name="adj1" fmla="val -784"/>
                <a:gd name="adj2" fmla="val 90008"/>
                <a:gd name="adj3" fmla="val 16667"/>
              </a:avLst>
            </a:prstGeom>
            <a:solidFill>
              <a:srgbClr val="FEA9AD"/>
            </a:solidFill>
            <a:ln>
              <a:solidFill>
                <a:srgbClr val="C0091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4342" tIns="62171" rIns="124342" bIns="62171"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pic>
          <p:nvPicPr>
            <p:cNvPr id="14" name="Picture 13" descr="system-center-red-al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334" y="3527790"/>
              <a:ext cx="285550" cy="285550"/>
            </a:xfrm>
            <a:prstGeom prst="rect">
              <a:avLst/>
            </a:prstGeom>
          </p:spPr>
        </p:pic>
        <p:sp>
          <p:nvSpPr>
            <p:cNvPr id="15" name="TextBox 14"/>
            <p:cNvSpPr txBox="1"/>
            <p:nvPr/>
          </p:nvSpPr>
          <p:spPr>
            <a:xfrm>
              <a:off x="2202215" y="3416390"/>
              <a:ext cx="4311277" cy="575115"/>
            </a:xfrm>
            <a:prstGeom prst="rect">
              <a:avLst/>
            </a:prstGeom>
            <a:noFill/>
          </p:spPr>
          <p:txBody>
            <a:bodyPr wrap="square" lIns="0" tIns="0" rIns="0" bIns="0" rtlCol="0">
              <a:spAutoFit/>
            </a:bodyPr>
            <a:lstStyle/>
            <a:p>
              <a:r>
                <a:rPr lang="en-US" sz="1632" dirty="0">
                  <a:solidFill>
                    <a:schemeClr val="accent2">
                      <a:lumMod val="50000"/>
                    </a:schemeClr>
                  </a:solidFill>
                </a:rPr>
                <a:t>Alert: SQL Server on Corp_VM12 had an </a:t>
              </a:r>
              <a:r>
                <a:rPr lang="en-US" sz="1632" b="1" dirty="0">
                  <a:solidFill>
                    <a:schemeClr val="accent2">
                      <a:lumMod val="50000"/>
                    </a:schemeClr>
                  </a:solidFill>
                </a:rPr>
                <a:t>average response time over 1,000ms</a:t>
              </a:r>
            </a:p>
          </p:txBody>
        </p:sp>
      </p:grpSp>
    </p:spTree>
    <p:extLst>
      <p:ext uri="{BB962C8B-B14F-4D97-AF65-F5344CB8AC3E}">
        <p14:creationId xmlns:p14="http://schemas.microsoft.com/office/powerpoint/2010/main" val="1801132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login Transaction Explorer shows stalls into WebSpher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04" y="2420367"/>
            <a:ext cx="2926952" cy="1735139"/>
          </a:xfrm>
          <a:prstGeom prst="rect">
            <a:avLst/>
          </a:prstGeom>
          <a:ln>
            <a:solidFill>
              <a:schemeClr val="tx2">
                <a:lumMod val="75000"/>
              </a:schemeClr>
            </a:solidFill>
          </a:ln>
        </p:spPr>
      </p:pic>
      <p:sp>
        <p:nvSpPr>
          <p:cNvPr id="2" name="Title 1"/>
          <p:cNvSpPr>
            <a:spLocks noGrp="1"/>
          </p:cNvSpPr>
          <p:nvPr>
            <p:ph type="title"/>
          </p:nvPr>
        </p:nvSpPr>
        <p:spPr/>
        <p:txBody>
          <a:bodyPr/>
          <a:lstStyle/>
          <a:p>
            <a:r>
              <a:rPr lang="en-US" sz="4896" dirty="0"/>
              <a:t>Application Maps &amp; Status in System Center</a:t>
            </a:r>
          </a:p>
        </p:txBody>
      </p:sp>
      <p:grpSp>
        <p:nvGrpSpPr>
          <p:cNvPr id="5" name="Group 4"/>
          <p:cNvGrpSpPr/>
          <p:nvPr/>
        </p:nvGrpSpPr>
        <p:grpSpPr>
          <a:xfrm>
            <a:off x="4416344" y="2417915"/>
            <a:ext cx="3165775" cy="1716331"/>
            <a:chOff x="3135446" y="1755059"/>
            <a:chExt cx="5917933" cy="3209254"/>
          </a:xfrm>
        </p:grpSpPr>
        <p:pic>
          <p:nvPicPr>
            <p:cNvPr id="3" name="Picture 2" descr="SCOM screenshot.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46" y="1755059"/>
              <a:ext cx="5917933" cy="3209254"/>
            </a:xfrm>
            <a:prstGeom prst="rect">
              <a:avLst/>
            </a:prstGeom>
          </p:spPr>
        </p:pic>
        <p:pic>
          <p:nvPicPr>
            <p:cNvPr id="4" name="Picture 3" descr="System-Center-Ops-Mgr-Map.png"/>
            <p:cNvPicPr>
              <a:picLocks noChangeAspect="1"/>
            </p:cNvPicPr>
            <p:nvPr/>
          </p:nvPicPr>
          <p:blipFill rotWithShape="1">
            <a:blip r:embed="rId4" cstate="print">
              <a:extLst>
                <a:ext uri="{28A0092B-C50C-407E-A947-70E740481C1C}">
                  <a14:useLocalDpi xmlns:a14="http://schemas.microsoft.com/office/drawing/2010/main" val="0"/>
                </a:ext>
              </a:extLst>
            </a:blip>
            <a:srcRect l="4631" t="1678" r="5486" b="-3427"/>
            <a:stretch/>
          </p:blipFill>
          <p:spPr>
            <a:xfrm>
              <a:off x="4447033" y="2155052"/>
              <a:ext cx="2955345" cy="1795874"/>
            </a:xfrm>
            <a:prstGeom prst="rect">
              <a:avLst/>
            </a:prstGeom>
          </p:spPr>
        </p:pic>
      </p:grpSp>
      <p:sp>
        <p:nvSpPr>
          <p:cNvPr id="11" name="Rectangle 10"/>
          <p:cNvSpPr/>
          <p:nvPr/>
        </p:nvSpPr>
        <p:spPr bwMode="auto">
          <a:xfrm>
            <a:off x="9064757" y="1375274"/>
            <a:ext cx="3075550" cy="1175912"/>
          </a:xfrm>
          <a:prstGeom prst="rect">
            <a:avLst/>
          </a:prstGeom>
          <a:solidFill>
            <a:schemeClr val="accent2"/>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3244" tIns="46622" rIns="93244" bIns="46622" numCol="1" rtlCol="0" anchor="ctr" anchorCtr="0" compatLnSpc="1">
            <a:prstTxWarp prst="textNoShape">
              <a:avLst/>
            </a:prstTxWarp>
          </a:bodyPr>
          <a:lstStyle/>
          <a:p>
            <a:pPr algn="ctr" defTabSz="932198" fontAlgn="base">
              <a:spcBef>
                <a:spcPct val="0"/>
              </a:spcBef>
              <a:spcAft>
                <a:spcPct val="0"/>
              </a:spcAft>
            </a:pPr>
            <a:r>
              <a:rPr lang="en-US" sz="2040" b="1" dirty="0">
                <a:solidFill>
                  <a:srgbClr val="FFFFFF"/>
                </a:solidFill>
              </a:rPr>
              <a:t>System Center 2012</a:t>
            </a:r>
          </a:p>
          <a:p>
            <a:pPr algn="ctr" defTabSz="932198" fontAlgn="base">
              <a:spcBef>
                <a:spcPct val="0"/>
              </a:spcBef>
              <a:spcAft>
                <a:spcPct val="0"/>
              </a:spcAft>
            </a:pPr>
            <a:r>
              <a:rPr lang="en-US" sz="2040" b="1" dirty="0">
                <a:solidFill>
                  <a:srgbClr val="FFFFFF"/>
                </a:solidFill>
              </a:rPr>
              <a:t>Orchestrator</a:t>
            </a:r>
          </a:p>
        </p:txBody>
      </p:sp>
      <p:sp>
        <p:nvSpPr>
          <p:cNvPr id="12" name="Rectangle 11"/>
          <p:cNvSpPr/>
          <p:nvPr/>
        </p:nvSpPr>
        <p:spPr bwMode="auto">
          <a:xfrm>
            <a:off x="9076268" y="3985106"/>
            <a:ext cx="3075550" cy="1175912"/>
          </a:xfrm>
          <a:prstGeom prst="rect">
            <a:avLst/>
          </a:prstGeom>
          <a:solidFill>
            <a:schemeClr val="accent3"/>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3244" tIns="46622" rIns="93244" bIns="46622" numCol="1" rtlCol="0" anchor="ctr" anchorCtr="0" compatLnSpc="1">
            <a:prstTxWarp prst="textNoShape">
              <a:avLst/>
            </a:prstTxWarp>
          </a:bodyPr>
          <a:lstStyle/>
          <a:p>
            <a:pPr algn="ctr" defTabSz="932198" fontAlgn="base">
              <a:spcBef>
                <a:spcPct val="0"/>
              </a:spcBef>
              <a:spcAft>
                <a:spcPct val="0"/>
              </a:spcAft>
            </a:pPr>
            <a:r>
              <a:rPr lang="en-US" sz="2040" b="1" dirty="0">
                <a:solidFill>
                  <a:srgbClr val="FFFFFF"/>
                </a:solidFill>
              </a:rPr>
              <a:t>System Center 2012</a:t>
            </a:r>
          </a:p>
          <a:p>
            <a:pPr algn="ctr" defTabSz="932198" fontAlgn="base">
              <a:spcBef>
                <a:spcPct val="0"/>
              </a:spcBef>
              <a:spcAft>
                <a:spcPct val="0"/>
              </a:spcAft>
            </a:pPr>
            <a:r>
              <a:rPr lang="en-US" sz="2040" b="1" dirty="0">
                <a:solidFill>
                  <a:srgbClr val="FFFFFF"/>
                </a:solidFill>
              </a:rPr>
              <a:t>Service Manager</a:t>
            </a:r>
          </a:p>
        </p:txBody>
      </p:sp>
      <p:sp>
        <p:nvSpPr>
          <p:cNvPr id="13" name="Down Arrow 12"/>
          <p:cNvSpPr/>
          <p:nvPr/>
        </p:nvSpPr>
        <p:spPr bwMode="auto">
          <a:xfrm rot="16200000">
            <a:off x="3639270" y="2577201"/>
            <a:ext cx="471003" cy="916119"/>
          </a:xfrm>
          <a:prstGeom prst="downArrow">
            <a:avLst/>
          </a:prstGeom>
          <a:solidFill>
            <a:schemeClr val="tx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44" tIns="46622" rIns="93244" bIns="46622"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sp>
        <p:nvSpPr>
          <p:cNvPr id="16" name="Down Arrow 15"/>
          <p:cNvSpPr/>
          <p:nvPr/>
        </p:nvSpPr>
        <p:spPr bwMode="auto">
          <a:xfrm rot="16200000">
            <a:off x="3637695" y="3177458"/>
            <a:ext cx="471003" cy="916119"/>
          </a:xfrm>
          <a:prstGeom prst="downArrow">
            <a:avLst/>
          </a:prstGeom>
          <a:solidFill>
            <a:schemeClr val="tx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44" tIns="46622" rIns="93244" bIns="46622"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sp>
        <p:nvSpPr>
          <p:cNvPr id="7" name="TextBox 6"/>
          <p:cNvSpPr txBox="1"/>
          <p:nvPr/>
        </p:nvSpPr>
        <p:spPr>
          <a:xfrm>
            <a:off x="3511702" y="2902026"/>
            <a:ext cx="463268" cy="230191"/>
          </a:xfrm>
          <a:prstGeom prst="rect">
            <a:avLst/>
          </a:prstGeom>
          <a:noFill/>
        </p:spPr>
        <p:txBody>
          <a:bodyPr wrap="none" lIns="0" tIns="0" rIns="0" bIns="0" rtlCol="0">
            <a:spAutoFit/>
          </a:bodyPr>
          <a:lstStyle/>
          <a:p>
            <a:r>
              <a:rPr lang="en-US" sz="1496" dirty="0">
                <a:solidFill>
                  <a:schemeClr val="tx1">
                    <a:lumMod val="85000"/>
                  </a:schemeClr>
                </a:solidFill>
              </a:rPr>
              <a:t>Maps</a:t>
            </a:r>
          </a:p>
        </p:txBody>
      </p:sp>
      <p:sp>
        <p:nvSpPr>
          <p:cNvPr id="17" name="TextBox 16"/>
          <p:cNvSpPr txBox="1"/>
          <p:nvPr/>
        </p:nvSpPr>
        <p:spPr>
          <a:xfrm>
            <a:off x="3510128" y="3515367"/>
            <a:ext cx="516423" cy="230191"/>
          </a:xfrm>
          <a:prstGeom prst="rect">
            <a:avLst/>
          </a:prstGeom>
          <a:noFill/>
        </p:spPr>
        <p:txBody>
          <a:bodyPr wrap="none" lIns="0" tIns="0" rIns="0" bIns="0" rtlCol="0">
            <a:spAutoFit/>
          </a:bodyPr>
          <a:lstStyle/>
          <a:p>
            <a:r>
              <a:rPr lang="en-US" sz="1496" dirty="0">
                <a:solidFill>
                  <a:schemeClr val="tx1">
                    <a:lumMod val="85000"/>
                  </a:schemeClr>
                </a:solidFill>
              </a:rPr>
              <a:t>Status</a:t>
            </a:r>
          </a:p>
        </p:txBody>
      </p:sp>
      <p:sp>
        <p:nvSpPr>
          <p:cNvPr id="18" name="TextBox 17"/>
          <p:cNvSpPr txBox="1"/>
          <p:nvPr/>
        </p:nvSpPr>
        <p:spPr>
          <a:xfrm>
            <a:off x="550559" y="2054040"/>
            <a:ext cx="2610779" cy="313932"/>
          </a:xfrm>
          <a:prstGeom prst="rect">
            <a:avLst/>
          </a:prstGeom>
          <a:noFill/>
        </p:spPr>
        <p:txBody>
          <a:bodyPr wrap="none" lIns="0" tIns="0" rIns="0" bIns="0" rtlCol="0">
            <a:spAutoFit/>
          </a:bodyPr>
          <a:lstStyle/>
          <a:p>
            <a:r>
              <a:rPr lang="en-US" sz="2040" b="1" dirty="0">
                <a:gradFill>
                  <a:gsLst>
                    <a:gs pos="0">
                      <a:schemeClr val="tx1"/>
                    </a:gs>
                    <a:gs pos="86000">
                      <a:schemeClr val="tx1"/>
                    </a:gs>
                  </a:gsLst>
                  <a:lin ang="5400000" scaled="0"/>
                </a:gradFill>
              </a:rPr>
              <a:t>BlueStripe FactFinder</a:t>
            </a:r>
          </a:p>
        </p:txBody>
      </p:sp>
      <p:sp>
        <p:nvSpPr>
          <p:cNvPr id="19" name="TextBox 18"/>
          <p:cNvSpPr txBox="1"/>
          <p:nvPr/>
        </p:nvSpPr>
        <p:spPr>
          <a:xfrm>
            <a:off x="4728933" y="1764650"/>
            <a:ext cx="2527936" cy="627864"/>
          </a:xfrm>
          <a:prstGeom prst="rect">
            <a:avLst/>
          </a:prstGeom>
          <a:noFill/>
        </p:spPr>
        <p:txBody>
          <a:bodyPr wrap="none" lIns="0" tIns="0" rIns="0" bIns="0" rtlCol="0">
            <a:spAutoFit/>
          </a:bodyPr>
          <a:lstStyle/>
          <a:p>
            <a:pPr algn="ctr"/>
            <a:r>
              <a:rPr lang="en-US" sz="2040" b="1" dirty="0">
                <a:gradFill>
                  <a:gsLst>
                    <a:gs pos="0">
                      <a:schemeClr val="tx1"/>
                    </a:gs>
                    <a:gs pos="86000">
                      <a:schemeClr val="tx1"/>
                    </a:gs>
                  </a:gsLst>
                  <a:lin ang="5400000" scaled="0"/>
                </a:gradFill>
              </a:rPr>
              <a:t>System Center 2012 </a:t>
            </a:r>
          </a:p>
          <a:p>
            <a:pPr algn="ctr"/>
            <a:r>
              <a:rPr lang="en-US" sz="2040" b="1" dirty="0">
                <a:gradFill>
                  <a:gsLst>
                    <a:gs pos="0">
                      <a:schemeClr val="tx1"/>
                    </a:gs>
                    <a:gs pos="86000">
                      <a:schemeClr val="tx1"/>
                    </a:gs>
                  </a:gsLst>
                  <a:lin ang="5400000" scaled="0"/>
                </a:gradFill>
              </a:rPr>
              <a:t>Operations Manager</a:t>
            </a:r>
          </a:p>
        </p:txBody>
      </p:sp>
      <p:sp>
        <p:nvSpPr>
          <p:cNvPr id="20" name="Down Arrow 19"/>
          <p:cNvSpPr/>
          <p:nvPr/>
        </p:nvSpPr>
        <p:spPr bwMode="auto">
          <a:xfrm rot="18000000">
            <a:off x="8101830" y="3069150"/>
            <a:ext cx="471003" cy="1426897"/>
          </a:xfrm>
          <a:prstGeom prst="downArrow">
            <a:avLst/>
          </a:prstGeom>
          <a:solidFill>
            <a:schemeClr val="tx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44" tIns="46622" rIns="93244" bIns="46622"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sp>
        <p:nvSpPr>
          <p:cNvPr id="21" name="TextBox 20"/>
          <p:cNvSpPr txBox="1"/>
          <p:nvPr/>
        </p:nvSpPr>
        <p:spPr>
          <a:xfrm rot="1800000">
            <a:off x="7779922" y="3595698"/>
            <a:ext cx="894476" cy="230191"/>
          </a:xfrm>
          <a:prstGeom prst="rect">
            <a:avLst/>
          </a:prstGeom>
          <a:noFill/>
        </p:spPr>
        <p:txBody>
          <a:bodyPr wrap="none" lIns="0" tIns="0" rIns="0" bIns="0" rtlCol="0">
            <a:spAutoFit/>
          </a:bodyPr>
          <a:lstStyle/>
          <a:p>
            <a:r>
              <a:rPr lang="en-US" sz="1496" dirty="0">
                <a:solidFill>
                  <a:schemeClr val="tx1">
                    <a:lumMod val="85000"/>
                  </a:schemeClr>
                </a:solidFill>
              </a:rPr>
              <a:t>Dist. Apps.</a:t>
            </a:r>
          </a:p>
        </p:txBody>
      </p:sp>
      <p:sp>
        <p:nvSpPr>
          <p:cNvPr id="22" name="Down Arrow 21"/>
          <p:cNvSpPr/>
          <p:nvPr/>
        </p:nvSpPr>
        <p:spPr bwMode="auto">
          <a:xfrm rot="14400000">
            <a:off x="8113342" y="1929364"/>
            <a:ext cx="471003" cy="1426897"/>
          </a:xfrm>
          <a:prstGeom prst="downArrow">
            <a:avLst/>
          </a:prstGeom>
          <a:solidFill>
            <a:schemeClr val="tx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3244" tIns="46622" rIns="93244" bIns="46622"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sp>
        <p:nvSpPr>
          <p:cNvPr id="23" name="TextBox 22"/>
          <p:cNvSpPr txBox="1"/>
          <p:nvPr/>
        </p:nvSpPr>
        <p:spPr>
          <a:xfrm rot="19800000">
            <a:off x="7805959" y="2569972"/>
            <a:ext cx="865430" cy="230191"/>
          </a:xfrm>
          <a:prstGeom prst="rect">
            <a:avLst/>
          </a:prstGeom>
          <a:noFill/>
        </p:spPr>
        <p:txBody>
          <a:bodyPr wrap="none" lIns="0" tIns="0" rIns="0" bIns="0" rtlCol="0">
            <a:spAutoFit/>
          </a:bodyPr>
          <a:lstStyle/>
          <a:p>
            <a:r>
              <a:rPr lang="en-US" sz="1496" dirty="0">
                <a:solidFill>
                  <a:schemeClr val="tx1">
                    <a:lumMod val="85000"/>
                  </a:schemeClr>
                </a:solidFill>
              </a:rPr>
              <a:t>SLA Alerts</a:t>
            </a:r>
          </a:p>
        </p:txBody>
      </p:sp>
      <p:sp>
        <p:nvSpPr>
          <p:cNvPr id="24" name="TextBox 23"/>
          <p:cNvSpPr txBox="1"/>
          <p:nvPr/>
        </p:nvSpPr>
        <p:spPr>
          <a:xfrm>
            <a:off x="341197" y="4214047"/>
            <a:ext cx="3128162" cy="1619033"/>
          </a:xfrm>
          <a:prstGeom prst="rect">
            <a:avLst/>
          </a:prstGeom>
          <a:noFill/>
        </p:spPr>
        <p:txBody>
          <a:bodyPr wrap="square" lIns="0" tIns="0" rIns="0" bIns="0" rtlCol="0">
            <a:spAutoFit/>
          </a:bodyPr>
          <a:lstStyle/>
          <a:p>
            <a:pPr marL="291409" indent="-173225">
              <a:spcBef>
                <a:spcPts val="1224"/>
              </a:spcBef>
              <a:buFont typeface="Arial"/>
              <a:buChar char="•"/>
            </a:pPr>
            <a:r>
              <a:rPr lang="en-US" sz="1904" dirty="0">
                <a:gradFill>
                  <a:gsLst>
                    <a:gs pos="0">
                      <a:schemeClr val="tx1"/>
                    </a:gs>
                    <a:gs pos="86000">
                      <a:schemeClr val="tx1"/>
                    </a:gs>
                  </a:gsLst>
                  <a:lin ang="5400000" scaled="0"/>
                </a:gradFill>
              </a:rPr>
              <a:t>Automatically discovers transaction path topology</a:t>
            </a:r>
          </a:p>
          <a:p>
            <a:pPr marL="291409" indent="-173225">
              <a:spcBef>
                <a:spcPts val="1224"/>
              </a:spcBef>
              <a:buFont typeface="Arial"/>
              <a:buChar char="•"/>
            </a:pPr>
            <a:r>
              <a:rPr lang="en-US" sz="1904" dirty="0">
                <a:gradFill>
                  <a:gsLst>
                    <a:gs pos="0">
                      <a:schemeClr val="tx1"/>
                    </a:gs>
                    <a:gs pos="86000">
                      <a:schemeClr val="tx1"/>
                    </a:gs>
                  </a:gsLst>
                  <a:lin ang="5400000" scaled="0"/>
                </a:gradFill>
              </a:rPr>
              <a:t>Monitors server resources and transaction performance</a:t>
            </a:r>
          </a:p>
        </p:txBody>
      </p:sp>
      <p:sp>
        <p:nvSpPr>
          <p:cNvPr id="25" name="TextBox 24"/>
          <p:cNvSpPr txBox="1"/>
          <p:nvPr/>
        </p:nvSpPr>
        <p:spPr>
          <a:xfrm>
            <a:off x="4304101" y="4224263"/>
            <a:ext cx="3666736" cy="2065950"/>
          </a:xfrm>
          <a:prstGeom prst="rect">
            <a:avLst/>
          </a:prstGeom>
          <a:noFill/>
        </p:spPr>
        <p:txBody>
          <a:bodyPr wrap="square" lIns="0" tIns="0" rIns="0" bIns="0" rtlCol="0">
            <a:spAutoFit/>
          </a:bodyPr>
          <a:lstStyle/>
          <a:p>
            <a:pPr marL="291409" indent="-173225">
              <a:spcBef>
                <a:spcPts val="1224"/>
              </a:spcBef>
              <a:buFont typeface="Arial"/>
              <a:buChar char="•"/>
            </a:pPr>
            <a:r>
              <a:rPr lang="en-US" sz="1904" dirty="0" smtClean="0">
                <a:gradFill>
                  <a:gsLst>
                    <a:gs pos="0">
                      <a:schemeClr val="tx1"/>
                    </a:gs>
                    <a:gs pos="86000">
                      <a:schemeClr val="tx1"/>
                    </a:gs>
                  </a:gsLst>
                  <a:lin ang="5400000" scaled="0"/>
                </a:gradFill>
              </a:rPr>
              <a:t>Direct connection to Ops </a:t>
            </a:r>
            <a:r>
              <a:rPr lang="en-US" sz="1904" dirty="0" err="1">
                <a:gradFill>
                  <a:gsLst>
                    <a:gs pos="0">
                      <a:schemeClr val="tx1"/>
                    </a:gs>
                    <a:gs pos="86000">
                      <a:schemeClr val="tx1"/>
                    </a:gs>
                  </a:gsLst>
                  <a:lin ang="5400000" scaled="0"/>
                </a:gradFill>
              </a:rPr>
              <a:t>Mgr</a:t>
            </a:r>
            <a:r>
              <a:rPr lang="en-US" sz="1904" dirty="0">
                <a:gradFill>
                  <a:gsLst>
                    <a:gs pos="0">
                      <a:schemeClr val="tx1"/>
                    </a:gs>
                    <a:gs pos="86000">
                      <a:schemeClr val="tx1"/>
                    </a:gs>
                  </a:gsLst>
                  <a:lin ang="5400000" scaled="0"/>
                </a:gradFill>
              </a:rPr>
              <a:t> </a:t>
            </a:r>
            <a:endParaRPr lang="en-US" sz="1904" dirty="0" smtClean="0">
              <a:gradFill>
                <a:gsLst>
                  <a:gs pos="0">
                    <a:schemeClr val="tx1"/>
                  </a:gs>
                  <a:gs pos="86000">
                    <a:schemeClr val="tx1"/>
                  </a:gs>
                </a:gsLst>
                <a:lin ang="5400000" scaled="0"/>
              </a:gradFill>
            </a:endParaRPr>
          </a:p>
          <a:p>
            <a:pPr marL="291409" indent="-173225">
              <a:spcBef>
                <a:spcPts val="1224"/>
              </a:spcBef>
              <a:buFont typeface="Arial"/>
              <a:buChar char="•"/>
            </a:pPr>
            <a:r>
              <a:rPr lang="en-US" sz="1904" dirty="0" smtClean="0">
                <a:gradFill>
                  <a:gsLst>
                    <a:gs pos="0">
                      <a:schemeClr val="tx1"/>
                    </a:gs>
                    <a:gs pos="86000">
                      <a:schemeClr val="tx1"/>
                    </a:gs>
                  </a:gsLst>
                  <a:lin ang="5400000" scaled="0"/>
                </a:gradFill>
              </a:rPr>
              <a:t>Dynamically </a:t>
            </a:r>
            <a:r>
              <a:rPr lang="en-US" sz="1904" dirty="0">
                <a:gradFill>
                  <a:gsLst>
                    <a:gs pos="0">
                      <a:schemeClr val="tx1"/>
                    </a:gs>
                    <a:gs pos="86000">
                      <a:schemeClr val="tx1"/>
                    </a:gs>
                  </a:gsLst>
                  <a:lin ang="5400000" scaled="0"/>
                </a:gradFill>
              </a:rPr>
              <a:t>updates Distributed Applications</a:t>
            </a:r>
          </a:p>
          <a:p>
            <a:pPr marL="291409" indent="-173225">
              <a:spcBef>
                <a:spcPts val="1224"/>
              </a:spcBef>
              <a:buFont typeface="Arial"/>
              <a:buChar char="•"/>
            </a:pPr>
            <a:r>
              <a:rPr lang="en-US" sz="1904" dirty="0">
                <a:gradFill>
                  <a:gsLst>
                    <a:gs pos="0">
                      <a:schemeClr val="tx1"/>
                    </a:gs>
                    <a:gs pos="86000">
                      <a:schemeClr val="tx1"/>
                    </a:gs>
                  </a:gsLst>
                  <a:lin ang="5400000" scaled="0"/>
                </a:gradFill>
              </a:rPr>
              <a:t>Takes advantage of all the monitoring data already in Ops </a:t>
            </a:r>
            <a:r>
              <a:rPr lang="en-US" sz="1904" dirty="0" err="1">
                <a:gradFill>
                  <a:gsLst>
                    <a:gs pos="0">
                      <a:schemeClr val="tx1"/>
                    </a:gs>
                    <a:gs pos="86000">
                      <a:schemeClr val="tx1"/>
                    </a:gs>
                  </a:gsLst>
                  <a:lin ang="5400000" scaled="0"/>
                </a:gradFill>
              </a:rPr>
              <a:t>Mgr</a:t>
            </a:r>
            <a:r>
              <a:rPr lang="en-US" sz="1904" dirty="0">
                <a:gradFill>
                  <a:gsLst>
                    <a:gs pos="0">
                      <a:schemeClr val="tx1"/>
                    </a:gs>
                    <a:gs pos="86000">
                      <a:schemeClr val="tx1"/>
                    </a:gs>
                  </a:gsLst>
                  <a:lin ang="5400000" scaled="0"/>
                </a:gradFill>
              </a:rPr>
              <a:t> about each server</a:t>
            </a:r>
          </a:p>
        </p:txBody>
      </p:sp>
      <p:sp>
        <p:nvSpPr>
          <p:cNvPr id="26" name="TextBox 25"/>
          <p:cNvSpPr txBox="1"/>
          <p:nvPr/>
        </p:nvSpPr>
        <p:spPr>
          <a:xfrm>
            <a:off x="9096644" y="5151087"/>
            <a:ext cx="3079893" cy="1326004"/>
          </a:xfrm>
          <a:prstGeom prst="rect">
            <a:avLst/>
          </a:prstGeom>
          <a:noFill/>
        </p:spPr>
        <p:txBody>
          <a:bodyPr wrap="square" lIns="0" tIns="0" rIns="0" bIns="0" rtlCol="0">
            <a:spAutoFit/>
          </a:bodyPr>
          <a:lstStyle/>
          <a:p>
            <a:pPr marL="291409" indent="-173225">
              <a:spcBef>
                <a:spcPts val="1224"/>
              </a:spcBef>
              <a:buFont typeface="Arial"/>
              <a:buChar char="•"/>
            </a:pPr>
            <a:r>
              <a:rPr lang="en-US" sz="1904" dirty="0">
                <a:gradFill>
                  <a:gsLst>
                    <a:gs pos="0">
                      <a:schemeClr val="tx1"/>
                    </a:gs>
                    <a:gs pos="86000">
                      <a:schemeClr val="tx1"/>
                    </a:gs>
                  </a:gsLst>
                  <a:lin ang="5400000" scaled="0"/>
                </a:gradFill>
              </a:rPr>
              <a:t>Automatic Business Service Definitions</a:t>
            </a:r>
          </a:p>
          <a:p>
            <a:pPr marL="291409" indent="-173225">
              <a:spcBef>
                <a:spcPts val="1224"/>
              </a:spcBef>
              <a:buFont typeface="Arial"/>
              <a:buChar char="•"/>
            </a:pPr>
            <a:r>
              <a:rPr lang="en-US" sz="1904" dirty="0">
                <a:gradFill>
                  <a:gsLst>
                    <a:gs pos="0">
                      <a:schemeClr val="tx1"/>
                    </a:gs>
                    <a:gs pos="86000">
                      <a:schemeClr val="tx1"/>
                    </a:gs>
                  </a:gsLst>
                  <a:lin ang="5400000" scaled="0"/>
                </a:gradFill>
              </a:rPr>
              <a:t>Updated regularly for changes</a:t>
            </a:r>
          </a:p>
        </p:txBody>
      </p:sp>
      <p:sp>
        <p:nvSpPr>
          <p:cNvPr id="27" name="TextBox 26"/>
          <p:cNvSpPr txBox="1"/>
          <p:nvPr/>
        </p:nvSpPr>
        <p:spPr>
          <a:xfrm>
            <a:off x="9082251" y="2565101"/>
            <a:ext cx="3123071" cy="1326004"/>
          </a:xfrm>
          <a:prstGeom prst="rect">
            <a:avLst/>
          </a:prstGeom>
          <a:noFill/>
        </p:spPr>
        <p:txBody>
          <a:bodyPr wrap="square" lIns="0" tIns="0" rIns="0" bIns="0" rtlCol="0">
            <a:spAutoFit/>
          </a:bodyPr>
          <a:lstStyle/>
          <a:p>
            <a:pPr marL="291409" indent="-173225">
              <a:spcBef>
                <a:spcPts val="1224"/>
              </a:spcBef>
              <a:buFont typeface="Arial"/>
              <a:buChar char="•"/>
            </a:pPr>
            <a:r>
              <a:rPr lang="en-US" sz="1904" dirty="0">
                <a:gradFill>
                  <a:gsLst>
                    <a:gs pos="0">
                      <a:schemeClr val="tx1"/>
                    </a:gs>
                    <a:gs pos="86000">
                      <a:schemeClr val="tx1"/>
                    </a:gs>
                  </a:gsLst>
                  <a:lin ang="5400000" scaled="0"/>
                </a:gradFill>
              </a:rPr>
              <a:t>SLA driven </a:t>
            </a:r>
            <a:r>
              <a:rPr lang="en-US" sz="1904" dirty="0" err="1">
                <a:gradFill>
                  <a:gsLst>
                    <a:gs pos="0">
                      <a:schemeClr val="tx1"/>
                    </a:gs>
                    <a:gs pos="86000">
                      <a:schemeClr val="tx1"/>
                    </a:gs>
                  </a:gsLst>
                  <a:lin ang="5400000" scaled="0"/>
                </a:gradFill>
              </a:rPr>
              <a:t>runbooks</a:t>
            </a:r>
            <a:endParaRPr lang="en-US" sz="1904" dirty="0">
              <a:gradFill>
                <a:gsLst>
                  <a:gs pos="0">
                    <a:schemeClr val="tx1"/>
                  </a:gs>
                  <a:gs pos="86000">
                    <a:schemeClr val="tx1"/>
                  </a:gs>
                </a:gsLst>
                <a:lin ang="5400000" scaled="0"/>
              </a:gradFill>
            </a:endParaRPr>
          </a:p>
          <a:p>
            <a:pPr marL="291409" indent="-173225">
              <a:spcBef>
                <a:spcPts val="1224"/>
              </a:spcBef>
              <a:buFont typeface="Arial"/>
              <a:buChar char="•"/>
            </a:pPr>
            <a:r>
              <a:rPr lang="en-US" sz="1904" dirty="0">
                <a:gradFill>
                  <a:gsLst>
                    <a:gs pos="0">
                      <a:schemeClr val="tx1"/>
                    </a:gs>
                    <a:gs pos="86000">
                      <a:schemeClr val="tx1"/>
                    </a:gs>
                  </a:gsLst>
                  <a:lin ang="5400000" scaled="0"/>
                </a:gradFill>
              </a:rPr>
              <a:t>Automate actions based on tier-by-tier service level issues</a:t>
            </a:r>
          </a:p>
        </p:txBody>
      </p:sp>
    </p:spTree>
    <p:extLst>
      <p:ext uri="{BB962C8B-B14F-4D97-AF65-F5344CB8AC3E}">
        <p14:creationId xmlns:p14="http://schemas.microsoft.com/office/powerpoint/2010/main" val="13809625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10134599" cy="1829593"/>
          </a:xfrm>
        </p:spPr>
        <p:txBody>
          <a:bodyPr/>
          <a:lstStyle/>
          <a:p>
            <a:r>
              <a:rPr lang="en-US" dirty="0" smtClean="0"/>
              <a:t>Automating business application operations using Orchestrator and System Center Service Manager</a:t>
            </a:r>
            <a:endParaRPr lang="en-US" dirty="0"/>
          </a:p>
        </p:txBody>
      </p:sp>
    </p:spTree>
    <p:extLst>
      <p:ext uri="{BB962C8B-B14F-4D97-AF65-F5344CB8AC3E}">
        <p14:creationId xmlns:p14="http://schemas.microsoft.com/office/powerpoint/2010/main" val="119506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p>
            <a:r>
              <a:rPr lang="en-GB" dirty="0" smtClean="0"/>
              <a:t>Reviewer Notes:</a:t>
            </a:r>
            <a:endParaRPr dirty="0"/>
          </a:p>
        </p:txBody>
      </p:sp>
      <p:sp>
        <p:nvSpPr>
          <p:cNvPr id="14" name="Text Placeholder 13"/>
          <p:cNvSpPr>
            <a:spLocks noGrp="1"/>
          </p:cNvSpPr>
          <p:nvPr>
            <p:ph type="body" sz="quarter" idx="10"/>
          </p:nvPr>
        </p:nvSpPr>
        <p:spPr>
          <a:xfrm>
            <a:off x="507704" y="1005697"/>
            <a:ext cx="11400103" cy="1431161"/>
          </a:xfrm>
        </p:spPr>
        <p:txBody>
          <a:bodyPr/>
          <a:lstStyle/>
          <a:p>
            <a:pPr marL="0" defTabSz="932472" fontAlgn="base">
              <a:spcBef>
                <a:spcPct val="0"/>
              </a:spcBef>
              <a:spcAft>
                <a:spcPct val="0"/>
              </a:spcAft>
              <a:buNone/>
            </a:pPr>
            <a:endParaRPr lang="en-GB" sz="1800" dirty="0" smtClean="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Demo segment number two will cover extended 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family using Business Applications</a:t>
            </a: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Orchestrator and 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Service Manager</a:t>
            </a: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p:txBody>
      </p:sp>
    </p:spTree>
    <p:extLst>
      <p:ext uri="{BB962C8B-B14F-4D97-AF65-F5344CB8AC3E}">
        <p14:creationId xmlns:p14="http://schemas.microsoft.com/office/powerpoint/2010/main" val="32477294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 Center User </a:t>
            </a:r>
            <a:endParaRPr lang="en-US" dirty="0"/>
          </a:p>
        </p:txBody>
      </p:sp>
    </p:spTree>
    <p:extLst>
      <p:ext uri="{BB962C8B-B14F-4D97-AF65-F5344CB8AC3E}">
        <p14:creationId xmlns:p14="http://schemas.microsoft.com/office/powerpoint/2010/main" val="9484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399" y="1856473"/>
            <a:ext cx="7095270" cy="4709337"/>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Customer Example:</a:t>
            </a:r>
            <a:r>
              <a:rPr lang="en-US" dirty="0" smtClean="0"/>
              <a:t> State Auto Insurance</a:t>
            </a:r>
            <a:br>
              <a:rPr lang="en-US" dirty="0" smtClean="0"/>
            </a:br>
            <a:r>
              <a:rPr lang="en-US" sz="3808" dirty="0"/>
              <a:t>System Center dashboards across the IT organization</a:t>
            </a:r>
          </a:p>
        </p:txBody>
      </p:sp>
      <p:pic>
        <p:nvPicPr>
          <p:cNvPr id="6" name="Pearson1.mp3"/>
          <p:cNvPicPr>
            <a:picLocks noRot="1" noChangeAspect="1"/>
          </p:cNvPicPr>
          <p:nvPr>
            <a:audioFile r:link="rId1"/>
          </p:nvPr>
        </p:nvPicPr>
        <p:blipFill>
          <a:blip r:embed="rId5"/>
          <a:stretch>
            <a:fillRect/>
          </a:stretch>
        </p:blipFill>
        <p:spPr>
          <a:xfrm>
            <a:off x="10352906" y="3136821"/>
            <a:ext cx="1072045" cy="1072045"/>
          </a:xfrm>
          <a:prstGeom prst="rect">
            <a:avLst/>
          </a:prstGeom>
        </p:spPr>
      </p:pic>
      <p:sp>
        <p:nvSpPr>
          <p:cNvPr id="10" name="TextBox 9"/>
          <p:cNvSpPr txBox="1"/>
          <p:nvPr/>
        </p:nvSpPr>
        <p:spPr>
          <a:xfrm>
            <a:off x="-88665" y="3492500"/>
            <a:ext cx="2857057" cy="1651369"/>
          </a:xfrm>
          <a:prstGeom prst="rect">
            <a:avLst/>
          </a:prstGeom>
          <a:noFill/>
        </p:spPr>
        <p:txBody>
          <a:bodyPr wrap="none" lIns="248694" tIns="198955" rIns="248694" bIns="198955" rtlCol="0">
            <a:spAutoFit/>
          </a:bodyPr>
          <a:lstStyle/>
          <a:p>
            <a:pPr>
              <a:lnSpc>
                <a:spcPct val="90000"/>
              </a:lnSpc>
              <a:spcAft>
                <a:spcPts val="816"/>
              </a:spcAft>
            </a:pPr>
            <a:r>
              <a:rPr lang="en-US" sz="1904" dirty="0" smtClean="0">
                <a:gradFill>
                  <a:gsLst>
                    <a:gs pos="2917">
                      <a:schemeClr val="tx1"/>
                    </a:gs>
                    <a:gs pos="30000">
                      <a:schemeClr val="tx1"/>
                    </a:gs>
                  </a:gsLst>
                  <a:lin ang="5400000" scaled="0"/>
                </a:gradFill>
                <a:latin typeface="Segoe UI (Body)"/>
                <a:cs typeface="Segoe UI (Body)"/>
              </a:rPr>
              <a:t>Recorded Speaker</a:t>
            </a:r>
            <a:r>
              <a:rPr lang="en-US" sz="1904" dirty="0">
                <a:gradFill>
                  <a:gsLst>
                    <a:gs pos="2917">
                      <a:schemeClr val="tx1"/>
                    </a:gs>
                    <a:gs pos="30000">
                      <a:schemeClr val="tx1"/>
                    </a:gs>
                  </a:gsLst>
                  <a:lin ang="5400000" scaled="0"/>
                </a:gradFill>
                <a:latin typeface="Segoe UI (Body)"/>
                <a:cs typeface="Segoe UI (Body)"/>
              </a:rPr>
              <a:t>:</a:t>
            </a:r>
          </a:p>
          <a:p>
            <a:pPr>
              <a:lnSpc>
                <a:spcPct val="90000"/>
              </a:lnSpc>
              <a:spcAft>
                <a:spcPts val="816"/>
              </a:spcAft>
            </a:pPr>
            <a:r>
              <a:rPr lang="en-US" sz="1904" dirty="0">
                <a:gradFill>
                  <a:gsLst>
                    <a:gs pos="2917">
                      <a:schemeClr val="tx1"/>
                    </a:gs>
                    <a:gs pos="30000">
                      <a:schemeClr val="tx1"/>
                    </a:gs>
                  </a:gsLst>
                  <a:lin ang="5400000" scaled="0"/>
                </a:gradFill>
                <a:latin typeface="Segoe UI (Body)"/>
                <a:cs typeface="Segoe UI (Body)"/>
              </a:rPr>
              <a:t>Shawn Pearson</a:t>
            </a:r>
          </a:p>
          <a:p>
            <a:pPr>
              <a:lnSpc>
                <a:spcPct val="90000"/>
              </a:lnSpc>
              <a:spcAft>
                <a:spcPts val="816"/>
              </a:spcAft>
            </a:pPr>
            <a:r>
              <a:rPr lang="en-US" sz="1496" i="1" dirty="0">
                <a:gradFill>
                  <a:gsLst>
                    <a:gs pos="2917">
                      <a:schemeClr val="tx1"/>
                    </a:gs>
                    <a:gs pos="30000">
                      <a:schemeClr val="tx1"/>
                    </a:gs>
                  </a:gsLst>
                  <a:lin ang="5400000" scaled="0"/>
                </a:gradFill>
                <a:latin typeface="Segoe UI (Body)"/>
                <a:cs typeface="Segoe UI (Body)"/>
              </a:rPr>
              <a:t>State Auto, Enterprise </a:t>
            </a:r>
          </a:p>
          <a:p>
            <a:pPr>
              <a:lnSpc>
                <a:spcPct val="90000"/>
              </a:lnSpc>
              <a:spcAft>
                <a:spcPts val="816"/>
              </a:spcAft>
            </a:pPr>
            <a:r>
              <a:rPr lang="en-US" sz="1496" i="1" dirty="0">
                <a:gradFill>
                  <a:gsLst>
                    <a:gs pos="2917">
                      <a:schemeClr val="tx1"/>
                    </a:gs>
                    <a:gs pos="30000">
                      <a:schemeClr val="tx1"/>
                    </a:gs>
                  </a:gsLst>
                  <a:lin ang="5400000" scaled="0"/>
                </a:gradFill>
                <a:latin typeface="Segoe UI (Body)"/>
                <a:cs typeface="Segoe UI (Body)"/>
              </a:rPr>
              <a:t>Monitoring and Event Mgmt</a:t>
            </a:r>
          </a:p>
        </p:txBody>
      </p:sp>
    </p:spTree>
    <p:extLst>
      <p:ext uri="{BB962C8B-B14F-4D97-AF65-F5344CB8AC3E}">
        <p14:creationId xmlns:p14="http://schemas.microsoft.com/office/powerpoint/2010/main" val="3633258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1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1125" fill="hold"/>
                                        <p:tgtEl>
                                          <p:spTgt spid="6"/>
                                        </p:tgtEl>
                                      </p:cBhvr>
                                    </p:cmd>
                                  </p:childTnLst>
                                </p:cTn>
                              </p:par>
                            </p:childTnLst>
                          </p:cTn>
                        </p:par>
                      </p:childTnLst>
                    </p:cTn>
                  </p:par>
                </p:childTnLst>
              </p:cTn>
              <p:nextCondLst>
                <p:cond evt="onClick" delay="0">
                  <p:tgtEl>
                    <p:spTgt spid="6"/>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567" y="1279641"/>
            <a:ext cx="8838399" cy="529337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9221" y="1236113"/>
            <a:ext cx="8858032" cy="5311186"/>
          </a:xfrm>
          <a:prstGeom prst="rect">
            <a:avLst/>
          </a:prstGeom>
        </p:spPr>
      </p:pic>
      <p:grpSp>
        <p:nvGrpSpPr>
          <p:cNvPr id="2" name="Group 7"/>
          <p:cNvGrpSpPr/>
          <p:nvPr/>
        </p:nvGrpSpPr>
        <p:grpSpPr>
          <a:xfrm>
            <a:off x="3723270" y="2531445"/>
            <a:ext cx="3400796" cy="685536"/>
            <a:chOff x="2377480" y="2317360"/>
            <a:chExt cx="2620436" cy="704306"/>
          </a:xfrm>
        </p:grpSpPr>
        <p:pic>
          <p:nvPicPr>
            <p:cNvPr id="119" name="Picture 1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80" y="2884506"/>
              <a:ext cx="142436" cy="137160"/>
            </a:xfrm>
            <a:prstGeom prst="rect">
              <a:avLst/>
            </a:prstGeom>
          </p:spPr>
        </p:pic>
        <p:pic>
          <p:nvPicPr>
            <p:cNvPr id="121" name="Picture 1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5480" y="2317360"/>
              <a:ext cx="142436" cy="137160"/>
            </a:xfrm>
            <a:prstGeom prst="rect">
              <a:avLst/>
            </a:prstGeom>
          </p:spPr>
        </p:pic>
      </p:grpSp>
      <p:sp>
        <p:nvSpPr>
          <p:cNvPr id="18" name="TextBox 17"/>
          <p:cNvSpPr txBox="1"/>
          <p:nvPr/>
        </p:nvSpPr>
        <p:spPr>
          <a:xfrm>
            <a:off x="4371140" y="3053493"/>
            <a:ext cx="5905492" cy="2469375"/>
          </a:xfrm>
          <a:prstGeom prst="rect">
            <a:avLst/>
          </a:prstGeom>
          <a:solidFill>
            <a:schemeClr val="tx1">
              <a:alpha val="71000"/>
            </a:schemeClr>
          </a:solidFill>
        </p:spPr>
        <p:txBody>
          <a:bodyPr wrap="square" lIns="124314" tIns="62157" rIns="124314" bIns="62157" rtlCol="0">
            <a:spAutoFit/>
          </a:bodyPr>
          <a:lstStyle/>
          <a:p>
            <a:pPr marL="388492" indent="-388492">
              <a:buFont typeface="Arial" panose="020B0604020202020204" pitchFamily="34" charset="0"/>
              <a:buChar char="•"/>
            </a:pPr>
            <a:r>
              <a:rPr lang="en-US" sz="2176" dirty="0">
                <a:solidFill>
                  <a:schemeClr val="bg1"/>
                </a:solidFill>
              </a:rPr>
              <a:t>Real customer transactions now trigger application level incidents</a:t>
            </a:r>
          </a:p>
          <a:p>
            <a:pPr marL="388492" indent="-388492">
              <a:buFont typeface="Arial" panose="020B0604020202020204" pitchFamily="34" charset="0"/>
              <a:buChar char="•"/>
            </a:pPr>
            <a:r>
              <a:rPr lang="en-US" sz="2176" dirty="0">
                <a:solidFill>
                  <a:schemeClr val="bg1"/>
                </a:solidFill>
              </a:rPr>
              <a:t>FactFinder quantifies customer impact</a:t>
            </a:r>
          </a:p>
          <a:p>
            <a:pPr marL="388492" indent="-388492">
              <a:buFont typeface="Arial" panose="020B0604020202020204" pitchFamily="34" charset="0"/>
              <a:buChar char="•"/>
            </a:pPr>
            <a:r>
              <a:rPr lang="en-US" sz="2176" dirty="0">
                <a:solidFill>
                  <a:schemeClr val="bg1"/>
                </a:solidFill>
              </a:rPr>
              <a:t>Operations Manager isolates technical causes</a:t>
            </a:r>
          </a:p>
          <a:p>
            <a:pPr marL="388492" indent="-388492">
              <a:buFont typeface="Arial" panose="020B0604020202020204" pitchFamily="34" charset="0"/>
              <a:buChar char="•"/>
            </a:pPr>
            <a:r>
              <a:rPr lang="en-US" sz="2176" dirty="0">
                <a:solidFill>
                  <a:schemeClr val="bg1"/>
                </a:solidFill>
              </a:rPr>
              <a:t>Describing customer impact + actionable technical items = The Real Win </a:t>
            </a:r>
          </a:p>
        </p:txBody>
      </p:sp>
      <p:pic>
        <p:nvPicPr>
          <p:cNvPr id="122" name="Picture 1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277" y="5452680"/>
            <a:ext cx="193695" cy="139891"/>
          </a:xfrm>
          <a:prstGeom prst="rect">
            <a:avLst/>
          </a:prstGeom>
        </p:spPr>
      </p:pic>
      <p:sp>
        <p:nvSpPr>
          <p:cNvPr id="6" name="Title 5"/>
          <p:cNvSpPr>
            <a:spLocks noGrp="1"/>
          </p:cNvSpPr>
          <p:nvPr>
            <p:ph type="title"/>
          </p:nvPr>
        </p:nvSpPr>
        <p:spPr/>
        <p:txBody>
          <a:bodyPr/>
          <a:lstStyle/>
          <a:p>
            <a:r>
              <a:rPr lang="en-US" dirty="0" err="1" smtClean="0"/>
              <a:t>StateAuto</a:t>
            </a:r>
            <a:r>
              <a:rPr lang="en-US" dirty="0" smtClean="0"/>
              <a:t>: System Center &amp; BlueStripe</a:t>
            </a:r>
            <a:endParaRPr lang="en-US" dirty="0"/>
          </a:p>
        </p:txBody>
      </p:sp>
      <p:pic>
        <p:nvPicPr>
          <p:cNvPr id="12" name="Pearson 2.mp3"/>
          <p:cNvPicPr>
            <a:picLocks noRot="1" noChangeAspect="1"/>
          </p:cNvPicPr>
          <p:nvPr>
            <a:audioFile r:link="rId1"/>
          </p:nvPr>
        </p:nvPicPr>
        <p:blipFill>
          <a:blip r:embed="rId6"/>
          <a:stretch>
            <a:fillRect/>
          </a:stretch>
        </p:blipFill>
        <p:spPr>
          <a:xfrm>
            <a:off x="10966966" y="3290337"/>
            <a:ext cx="1097631" cy="1097631"/>
          </a:xfrm>
          <a:prstGeom prst="rect">
            <a:avLst/>
          </a:prstGeom>
        </p:spPr>
      </p:pic>
    </p:spTree>
    <p:extLst>
      <p:ext uri="{BB962C8B-B14F-4D97-AF65-F5344CB8AC3E}">
        <p14:creationId xmlns:p14="http://schemas.microsoft.com/office/powerpoint/2010/main" val="4029983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318" fill="hold"/>
                                        <p:tgtEl>
                                          <p:spTgt spid="12"/>
                                        </p:tgtEl>
                                      </p:cBhvr>
                                    </p:cmd>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2318" fill="hold"/>
                                        <p:tgtEl>
                                          <p:spTgt spid="12"/>
                                        </p:tgtEl>
                                      </p:cBhvr>
                                    </p:cmd>
                                  </p:childTnLst>
                                </p:cTn>
                              </p:par>
                            </p:childTnLst>
                          </p:cTn>
                        </p:par>
                      </p:childTnLst>
                    </p:cTn>
                  </p:par>
                </p:childTnLst>
              </p:cTn>
              <p:nextCondLst>
                <p:cond evt="onClick" delay="0">
                  <p:tgtEl>
                    <p:spTgt spid="12"/>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510" y="1352851"/>
            <a:ext cx="8716160" cy="522016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pSp>
        <p:nvGrpSpPr>
          <p:cNvPr id="2" name="Group 94"/>
          <p:cNvGrpSpPr/>
          <p:nvPr/>
        </p:nvGrpSpPr>
        <p:grpSpPr>
          <a:xfrm>
            <a:off x="3005294" y="4180632"/>
            <a:ext cx="6523642" cy="811028"/>
            <a:chOff x="1896486" y="4047174"/>
            <a:chExt cx="5110070" cy="847053"/>
          </a:xfrm>
          <a:solidFill>
            <a:schemeClr val="accent2"/>
          </a:solidFill>
        </p:grpSpPr>
        <p:grpSp>
          <p:nvGrpSpPr>
            <p:cNvPr id="5" name="Group 9"/>
            <p:cNvGrpSpPr/>
            <p:nvPr/>
          </p:nvGrpSpPr>
          <p:grpSpPr>
            <a:xfrm>
              <a:off x="5458836" y="4047174"/>
              <a:ext cx="269813" cy="472027"/>
              <a:chOff x="1166815" y="5928774"/>
              <a:chExt cx="269813" cy="472026"/>
            </a:xfrm>
            <a:grpFill/>
            <a:scene3d>
              <a:camera prst="isometricRightUp"/>
              <a:lightRig rig="threePt" dir="t"/>
            </a:scene3d>
          </p:grpSpPr>
          <p:sp>
            <p:nvSpPr>
              <p:cNvPr id="67" name="Oval 66"/>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8" name="Rounded Rectangle 67"/>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9" name="Rounded Rectangle 68"/>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0" name="Rounded Rectangle 69"/>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1" name="Rounded Rectangle 70"/>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2" name="Rounded Rectangle 71"/>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3" name="Rounded Rectangle 72"/>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6" name="Group 10"/>
            <p:cNvGrpSpPr/>
            <p:nvPr/>
          </p:nvGrpSpPr>
          <p:grpSpPr>
            <a:xfrm>
              <a:off x="1896486" y="4348114"/>
              <a:ext cx="269813" cy="472027"/>
              <a:chOff x="1166815" y="5928774"/>
              <a:chExt cx="269813" cy="472026"/>
            </a:xfrm>
            <a:grpFill/>
            <a:scene3d>
              <a:camera prst="isometricRightUp"/>
              <a:lightRig rig="threePt" dir="t"/>
            </a:scene3d>
          </p:grpSpPr>
          <p:sp>
            <p:nvSpPr>
              <p:cNvPr id="60" name="Oval 59"/>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1" name="Rounded Rectangle 60"/>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2" name="Rounded Rectangle 61"/>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3" name="Rounded Rectangle 62"/>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4" name="Rounded Rectangle 63"/>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5" name="Rounded Rectangle 64"/>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66" name="Rounded Rectangle 65"/>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7" name="Group 11"/>
            <p:cNvGrpSpPr/>
            <p:nvPr/>
          </p:nvGrpSpPr>
          <p:grpSpPr>
            <a:xfrm>
              <a:off x="3355369" y="4332859"/>
              <a:ext cx="269813" cy="472027"/>
              <a:chOff x="1166815" y="5928774"/>
              <a:chExt cx="269813" cy="472026"/>
            </a:xfrm>
            <a:grpFill/>
            <a:scene3d>
              <a:camera prst="isometricRightUp"/>
              <a:lightRig rig="threePt" dir="t"/>
            </a:scene3d>
          </p:grpSpPr>
          <p:sp>
            <p:nvSpPr>
              <p:cNvPr id="53" name="Oval 52"/>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4" name="Rounded Rectangle 53"/>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5" name="Rounded Rectangle 54"/>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6" name="Rounded Rectangle 55"/>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7" name="Rounded Rectangle 56"/>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8" name="Rounded Rectangle 57"/>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9" name="Rounded Rectangle 58"/>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8" name="Group 12"/>
            <p:cNvGrpSpPr/>
            <p:nvPr/>
          </p:nvGrpSpPr>
          <p:grpSpPr>
            <a:xfrm>
              <a:off x="6736743" y="4422200"/>
              <a:ext cx="269813" cy="472027"/>
              <a:chOff x="1166815" y="5928774"/>
              <a:chExt cx="269813" cy="472026"/>
            </a:xfrm>
            <a:grpFill/>
            <a:scene3d>
              <a:camera prst="isometricRightUp"/>
              <a:lightRig rig="threePt" dir="t"/>
            </a:scene3d>
          </p:grpSpPr>
          <p:sp>
            <p:nvSpPr>
              <p:cNvPr id="46" name="Oval 45"/>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7" name="Rounded Rectangle 46"/>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8" name="Rounded Rectangle 47"/>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9" name="Rounded Rectangle 48"/>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0" name="Rounded Rectangle 49"/>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1" name="Rounded Rectangle 50"/>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52" name="Rounded Rectangle 51"/>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grpSp>
        <p:nvGrpSpPr>
          <p:cNvPr id="9" name="Group 16"/>
          <p:cNvGrpSpPr/>
          <p:nvPr/>
        </p:nvGrpSpPr>
        <p:grpSpPr>
          <a:xfrm>
            <a:off x="6997828" y="2129572"/>
            <a:ext cx="344450" cy="451951"/>
            <a:chOff x="1166815" y="5928774"/>
            <a:chExt cx="269813" cy="472026"/>
          </a:xfrm>
          <a:solidFill>
            <a:schemeClr val="tx2"/>
          </a:solidFill>
          <a:scene3d>
            <a:camera prst="isometricRightUp"/>
            <a:lightRig rig="threePt" dir="t"/>
          </a:scene3d>
        </p:grpSpPr>
        <p:sp>
          <p:nvSpPr>
            <p:cNvPr id="18" name="Oval 17"/>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19" name="Rounded Rectangle 18"/>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0" name="Rounded Rectangle 19"/>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1" name="Rounded Rectangle 20"/>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2" name="Rounded Rectangle 21"/>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3" name="Rounded Rectangle 22"/>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4" name="Rounded Rectangle 23"/>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10" name="Group 103"/>
          <p:cNvGrpSpPr/>
          <p:nvPr/>
        </p:nvGrpSpPr>
        <p:grpSpPr>
          <a:xfrm>
            <a:off x="2637666" y="2748368"/>
            <a:ext cx="5798866" cy="1235487"/>
            <a:chOff x="1660911" y="2615724"/>
            <a:chExt cx="4542336" cy="1290366"/>
          </a:xfrm>
          <a:solidFill>
            <a:schemeClr val="accent3">
              <a:lumMod val="60000"/>
              <a:lumOff val="40000"/>
            </a:schemeClr>
          </a:solidFill>
        </p:grpSpPr>
        <p:grpSp>
          <p:nvGrpSpPr>
            <p:cNvPr id="11" name="Group 7"/>
            <p:cNvGrpSpPr/>
            <p:nvPr/>
          </p:nvGrpSpPr>
          <p:grpSpPr>
            <a:xfrm>
              <a:off x="1933850" y="2691924"/>
              <a:ext cx="269813" cy="472027"/>
              <a:chOff x="1166815" y="5928774"/>
              <a:chExt cx="269813" cy="472026"/>
            </a:xfrm>
            <a:grpFill/>
            <a:scene3d>
              <a:camera prst="isometricRightUp"/>
              <a:lightRig rig="threePt" dir="t"/>
            </a:scene3d>
          </p:grpSpPr>
          <p:sp>
            <p:nvSpPr>
              <p:cNvPr id="81" name="Oval 80"/>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82" name="Rounded Rectangle 81"/>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83" name="Rounded Rectangle 82"/>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84" name="Rounded Rectangle 83"/>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85" name="Rounded Rectangle 84"/>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86" name="Rounded Rectangle 85"/>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87" name="Rounded Rectangle 86"/>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12" name="Group 8"/>
            <p:cNvGrpSpPr/>
            <p:nvPr/>
          </p:nvGrpSpPr>
          <p:grpSpPr>
            <a:xfrm>
              <a:off x="5663621" y="3128564"/>
              <a:ext cx="269813" cy="472027"/>
              <a:chOff x="1166815" y="5928774"/>
              <a:chExt cx="269813" cy="472026"/>
            </a:xfrm>
            <a:grpFill/>
            <a:scene3d>
              <a:camera prst="isometricRightUp"/>
              <a:lightRig rig="threePt" dir="t"/>
            </a:scene3d>
          </p:grpSpPr>
          <p:sp>
            <p:nvSpPr>
              <p:cNvPr id="74" name="Oval 73"/>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5" name="Rounded Rectangle 74"/>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6" name="Rounded Rectangle 75"/>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7" name="Rounded Rectangle 76"/>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8" name="Rounded Rectangle 77"/>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79" name="Rounded Rectangle 78"/>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80" name="Rounded Rectangle 79"/>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13" name="Group 13"/>
            <p:cNvGrpSpPr/>
            <p:nvPr/>
          </p:nvGrpSpPr>
          <p:grpSpPr>
            <a:xfrm>
              <a:off x="2985654" y="2656537"/>
              <a:ext cx="269813" cy="472027"/>
              <a:chOff x="1166815" y="5928774"/>
              <a:chExt cx="269813" cy="472026"/>
            </a:xfrm>
            <a:grpFill/>
            <a:scene3d>
              <a:camera prst="isometricRightUp"/>
              <a:lightRig rig="threePt" dir="t"/>
            </a:scene3d>
          </p:grpSpPr>
          <p:sp>
            <p:nvSpPr>
              <p:cNvPr id="39" name="Oval 38"/>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0" name="Rounded Rectangle 39"/>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1" name="Rounded Rectangle 40"/>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2" name="Rounded Rectangle 41"/>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3" name="Rounded Rectangle 42"/>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4" name="Rounded Rectangle 43"/>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45" name="Rounded Rectangle 44"/>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14" name="Group 14"/>
            <p:cNvGrpSpPr/>
            <p:nvPr/>
          </p:nvGrpSpPr>
          <p:grpSpPr>
            <a:xfrm>
              <a:off x="5933434" y="2615724"/>
              <a:ext cx="269813" cy="472027"/>
              <a:chOff x="1166815" y="5928774"/>
              <a:chExt cx="269813" cy="472026"/>
            </a:xfrm>
            <a:grpFill/>
            <a:scene3d>
              <a:camera prst="isometricRightUp"/>
              <a:lightRig rig="threePt" dir="t"/>
            </a:scene3d>
          </p:grpSpPr>
          <p:sp>
            <p:nvSpPr>
              <p:cNvPr id="32" name="Oval 31"/>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3" name="Rounded Rectangle 32"/>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4" name="Rounded Rectangle 33"/>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5" name="Rounded Rectangle 34"/>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6" name="Rounded Rectangle 35"/>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7" name="Rounded Rectangle 36"/>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8" name="Rounded Rectangle 37"/>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15" name="Group 15"/>
            <p:cNvGrpSpPr/>
            <p:nvPr/>
          </p:nvGrpSpPr>
          <p:grpSpPr>
            <a:xfrm>
              <a:off x="4201675" y="3434063"/>
              <a:ext cx="269813" cy="472027"/>
              <a:chOff x="1166815" y="5928774"/>
              <a:chExt cx="269813" cy="472026"/>
            </a:xfrm>
            <a:grpFill/>
            <a:scene3d>
              <a:camera prst="isometricRightUp"/>
              <a:lightRig rig="threePt" dir="t"/>
            </a:scene3d>
          </p:grpSpPr>
          <p:sp>
            <p:nvSpPr>
              <p:cNvPr id="25" name="Oval 24"/>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6" name="Rounded Rectangle 25"/>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7" name="Rounded Rectangle 26"/>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8" name="Rounded Rectangle 27"/>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29" name="Rounded Rectangle 28"/>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0" name="Rounded Rectangle 29"/>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31" name="Rounded Rectangle 30"/>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nvGrpSpPr>
            <p:cNvPr id="16" name="Group 95"/>
            <p:cNvGrpSpPr/>
            <p:nvPr/>
          </p:nvGrpSpPr>
          <p:grpSpPr>
            <a:xfrm>
              <a:off x="1660911" y="3213305"/>
              <a:ext cx="269813" cy="472027"/>
              <a:chOff x="1166815" y="5928774"/>
              <a:chExt cx="269813" cy="472026"/>
            </a:xfrm>
            <a:grpFill/>
            <a:scene3d>
              <a:camera prst="isometricRightUp"/>
              <a:lightRig rig="threePt" dir="t"/>
            </a:scene3d>
          </p:grpSpPr>
          <p:sp>
            <p:nvSpPr>
              <p:cNvPr id="97" name="Oval 96"/>
              <p:cNvSpPr/>
              <p:nvPr/>
            </p:nvSpPr>
            <p:spPr>
              <a:xfrm>
                <a:off x="1241314" y="5928774"/>
                <a:ext cx="130286" cy="130286"/>
              </a:xfrm>
              <a:prstGeom prst="ellipse">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98" name="Rounded Rectangle 97"/>
              <p:cNvSpPr/>
              <p:nvPr/>
            </p:nvSpPr>
            <p:spPr>
              <a:xfrm>
                <a:off x="1239898" y="6086320"/>
                <a:ext cx="126940" cy="187446"/>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99" name="Rounded Rectangle 98"/>
              <p:cNvSpPr/>
              <p:nvPr/>
            </p:nvSpPr>
            <p:spPr>
              <a:xfrm>
                <a:off x="1239898"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100" name="Rounded Rectangle 99"/>
              <p:cNvSpPr/>
              <p:nvPr/>
            </p:nvSpPr>
            <p:spPr>
              <a:xfrm>
                <a:off x="1311335" y="6248400"/>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101" name="Rounded Rectangle 100"/>
              <p:cNvSpPr/>
              <p:nvPr/>
            </p:nvSpPr>
            <p:spPr>
              <a:xfrm>
                <a:off x="1166815" y="6081711"/>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102" name="Rounded Rectangle 101"/>
              <p:cNvSpPr/>
              <p:nvPr/>
            </p:nvSpPr>
            <p:spPr>
              <a:xfrm>
                <a:off x="1381126" y="6086474"/>
                <a:ext cx="55502" cy="152400"/>
              </a:xfrm>
              <a:prstGeom prst="roundRect">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sp>
            <p:nvSpPr>
              <p:cNvPr id="103" name="Rounded Rectangle 102"/>
              <p:cNvSpPr/>
              <p:nvPr/>
            </p:nvSpPr>
            <p:spPr>
              <a:xfrm>
                <a:off x="1166815" y="6058632"/>
                <a:ext cx="269813" cy="45719"/>
              </a:xfrm>
              <a:prstGeom prst="roundRect">
                <a:avLst>
                  <a:gd name="adj" fmla="val 50000"/>
                </a:avLst>
              </a:prstGeom>
              <a:grpFill/>
              <a:ln>
                <a:noFill/>
              </a:ln>
              <a:sp3d extrusionH="508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48"/>
              </a:p>
            </p:txBody>
          </p:sp>
        </p:grpSp>
      </p:grpSp>
      <p:sp>
        <p:nvSpPr>
          <p:cNvPr id="88" name="Title 87"/>
          <p:cNvSpPr>
            <a:spLocks noGrp="1"/>
          </p:cNvSpPr>
          <p:nvPr>
            <p:ph type="title"/>
          </p:nvPr>
        </p:nvSpPr>
        <p:spPr/>
        <p:txBody>
          <a:bodyPr/>
          <a:lstStyle/>
          <a:p>
            <a:r>
              <a:rPr lang="en-US" dirty="0" smtClean="0"/>
              <a:t>Cross-Organization Management View</a:t>
            </a:r>
            <a:endParaRPr lang="en-US" dirty="0"/>
          </a:p>
        </p:txBody>
      </p:sp>
      <p:pic>
        <p:nvPicPr>
          <p:cNvPr id="96" name="Pearson 3.mp3"/>
          <p:cNvPicPr>
            <a:picLocks noRot="1" noChangeAspect="1"/>
          </p:cNvPicPr>
          <p:nvPr>
            <a:audioFile r:link="rId1"/>
          </p:nvPr>
        </p:nvPicPr>
        <p:blipFill>
          <a:blip r:embed="rId4"/>
          <a:stretch>
            <a:fillRect/>
          </a:stretch>
        </p:blipFill>
        <p:spPr>
          <a:xfrm>
            <a:off x="10557593" y="3000897"/>
            <a:ext cx="1340697" cy="1340697"/>
          </a:xfrm>
          <a:prstGeom prst="rect">
            <a:avLst/>
          </a:prstGeom>
        </p:spPr>
      </p:pic>
    </p:spTree>
    <p:extLst>
      <p:ext uri="{BB962C8B-B14F-4D97-AF65-F5344CB8AC3E}">
        <p14:creationId xmlns:p14="http://schemas.microsoft.com/office/powerpoint/2010/main" val="466965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30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000"/>
                                        <p:tgtEl>
                                          <p:spTgt spid="10"/>
                                        </p:tgtEl>
                                      </p:cBhvr>
                                    </p:animEffect>
                                  </p:childTnLst>
                                </p:cTn>
                              </p:par>
                              <p:par>
                                <p:cTn id="11" presetID="10" presetClass="entr" presetSubtype="0" fill="hold" nodeType="withEffect">
                                  <p:stCondLst>
                                    <p:cond delay="5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3000"/>
                                        <p:tgtEl>
                                          <p:spTgt spid="9"/>
                                        </p:tgtEl>
                                      </p:cBhvr>
                                    </p:animEffect>
                                  </p:childTnLst>
                                </p:cTn>
                              </p:par>
                              <p:par>
                                <p:cTn id="14" presetID="1" presetClass="mediacall" presetSubtype="0" fill="hold" nodeType="withEffect">
                                  <p:stCondLst>
                                    <p:cond delay="0"/>
                                  </p:stCondLst>
                                  <p:childTnLst>
                                    <p:cmd type="call" cmd="playFrom(0.0)">
                                      <p:cBhvr>
                                        <p:cTn id="15" dur="22830" fill="hold"/>
                                        <p:tgtEl>
                                          <p:spTgt spid="9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6"/>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2830" fill="hold"/>
                                        <p:tgtEl>
                                          <p:spTgt spid="96"/>
                                        </p:tgtEl>
                                      </p:cBhvr>
                                    </p:cmd>
                                  </p:childTnLst>
                                </p:cTn>
                              </p:par>
                            </p:childTnLst>
                          </p:cTn>
                        </p:par>
                      </p:childTnLst>
                    </p:cTn>
                  </p:par>
                </p:childTnLst>
              </p:cTn>
              <p:nextCondLst>
                <p:cond evt="onClick" delay="0">
                  <p:tgtEl>
                    <p:spTgt spid="96"/>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9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Azure Hybrid Cloud</a:t>
            </a:r>
            <a:br>
              <a:rPr lang="en-US" dirty="0" smtClean="0"/>
            </a:br>
            <a:r>
              <a:rPr lang="en-US" dirty="0" smtClean="0"/>
              <a:t>Project</a:t>
            </a:r>
            <a:endParaRPr lang="en-US" dirty="0"/>
          </a:p>
        </p:txBody>
      </p:sp>
    </p:spTree>
    <p:extLst>
      <p:ext uri="{BB962C8B-B14F-4D97-AF65-F5344CB8AC3E}">
        <p14:creationId xmlns:p14="http://schemas.microsoft.com/office/powerpoint/2010/main" val="31533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96" dirty="0" smtClean="0"/>
              <a:t>Large </a:t>
            </a:r>
            <a:r>
              <a:rPr lang="en-US" sz="4896" dirty="0"/>
              <a:t>t</a:t>
            </a:r>
            <a:r>
              <a:rPr lang="en-US" sz="4896" dirty="0" smtClean="0"/>
              <a:t>ax firm’s Azure </a:t>
            </a:r>
            <a:r>
              <a:rPr lang="en-US" sz="4896" dirty="0"/>
              <a:t>Hybrid </a:t>
            </a:r>
            <a:r>
              <a:rPr lang="en-US" sz="4896" dirty="0" smtClean="0"/>
              <a:t>Cloud project</a:t>
            </a:r>
            <a:endParaRPr lang="en-US" sz="4896" dirty="0"/>
          </a:p>
        </p:txBody>
      </p:sp>
      <p:sp>
        <p:nvSpPr>
          <p:cNvPr id="5" name="Cloud 4"/>
          <p:cNvSpPr/>
          <p:nvPr/>
        </p:nvSpPr>
        <p:spPr>
          <a:xfrm>
            <a:off x="3008228" y="1576335"/>
            <a:ext cx="5476968" cy="2318556"/>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3230" tIns="46618" rIns="93230" bIns="46618" rtlCol="0" anchor="ctr"/>
          <a:lstStyle/>
          <a:p>
            <a:pPr algn="ctr"/>
            <a:endParaRPr lang="en-US" sz="2448"/>
          </a:p>
        </p:txBody>
      </p:sp>
      <p:cxnSp>
        <p:nvCxnSpPr>
          <p:cNvPr id="48" name="Straight Connector 47"/>
          <p:cNvCxnSpPr>
            <a:endCxn id="19" idx="1"/>
          </p:cNvCxnSpPr>
          <p:nvPr/>
        </p:nvCxnSpPr>
        <p:spPr>
          <a:xfrm flipV="1">
            <a:off x="5364600" y="2489198"/>
            <a:ext cx="334350" cy="162447"/>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160417" y="3255594"/>
            <a:ext cx="3508536" cy="345306"/>
          </a:xfrm>
          <a:prstGeom prst="rect">
            <a:avLst/>
          </a:prstGeom>
          <a:noFill/>
        </p:spPr>
        <p:txBody>
          <a:bodyPr wrap="square" lIns="93230" tIns="46618" rIns="93230" bIns="46618" rtlCol="0">
            <a:spAutoFit/>
          </a:bodyPr>
          <a:lstStyle/>
          <a:p>
            <a:r>
              <a:rPr lang="en-US" sz="1632" dirty="0">
                <a:solidFill>
                  <a:srgbClr val="FFFFFF"/>
                </a:solidFill>
              </a:rPr>
              <a:t>Azure PaaS &amp; IaaS systems</a:t>
            </a:r>
          </a:p>
        </p:txBody>
      </p:sp>
      <p:sp>
        <p:nvSpPr>
          <p:cNvPr id="22" name="Rectangle 21"/>
          <p:cNvSpPr/>
          <p:nvPr/>
        </p:nvSpPr>
        <p:spPr>
          <a:xfrm>
            <a:off x="4011282" y="2090464"/>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23" name="Rectangle 22"/>
          <p:cNvSpPr/>
          <p:nvPr/>
        </p:nvSpPr>
        <p:spPr>
          <a:xfrm>
            <a:off x="4202338" y="2267679"/>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24" name="Rectangle 23"/>
          <p:cNvSpPr/>
          <p:nvPr/>
        </p:nvSpPr>
        <p:spPr>
          <a:xfrm>
            <a:off x="4393393" y="2444891"/>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25" name="Rectangle 24"/>
          <p:cNvSpPr/>
          <p:nvPr/>
        </p:nvSpPr>
        <p:spPr>
          <a:xfrm>
            <a:off x="4584449" y="2622109"/>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26" name="Rectangle 25"/>
          <p:cNvSpPr/>
          <p:nvPr/>
        </p:nvSpPr>
        <p:spPr>
          <a:xfrm>
            <a:off x="4775509" y="2799324"/>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17" name="Rectangle 16"/>
          <p:cNvSpPr/>
          <p:nvPr/>
        </p:nvSpPr>
        <p:spPr>
          <a:xfrm>
            <a:off x="5316835" y="1898482"/>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grpSp>
        <p:nvGrpSpPr>
          <p:cNvPr id="3" name="Group 34"/>
          <p:cNvGrpSpPr/>
          <p:nvPr/>
        </p:nvGrpSpPr>
        <p:grpSpPr>
          <a:xfrm>
            <a:off x="9158409" y="1745231"/>
            <a:ext cx="2905383" cy="1615234"/>
            <a:chOff x="440152" y="4241800"/>
            <a:chExt cx="3792079" cy="1967899"/>
          </a:xfrm>
          <a:solidFill>
            <a:schemeClr val="accent1"/>
          </a:solidFill>
        </p:grpSpPr>
        <p:sp>
          <p:nvSpPr>
            <p:cNvPr id="6" name="Rectangle 5"/>
            <p:cNvSpPr/>
            <p:nvPr/>
          </p:nvSpPr>
          <p:spPr>
            <a:xfrm>
              <a:off x="440152" y="4241800"/>
              <a:ext cx="3792079" cy="19431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48">
                <a:solidFill>
                  <a:schemeClr val="bg1"/>
                </a:solidFill>
              </a:endParaRPr>
            </a:p>
          </p:txBody>
        </p:sp>
        <p:cxnSp>
          <p:nvCxnSpPr>
            <p:cNvPr id="33" name="Straight Connector 32"/>
            <p:cNvCxnSpPr>
              <a:endCxn id="30" idx="1"/>
            </p:cNvCxnSpPr>
            <p:nvPr/>
          </p:nvCxnSpPr>
          <p:spPr>
            <a:xfrm rot="16200000" flipH="1">
              <a:off x="1625111" y="5223969"/>
              <a:ext cx="508000" cy="270863"/>
            </a:xfrm>
            <a:prstGeom prst="line">
              <a:avLst/>
            </a:prstGeom>
            <a:grpFill/>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7" idx="3"/>
              <a:endCxn id="29" idx="1"/>
            </p:cNvCxnSpPr>
            <p:nvPr/>
          </p:nvCxnSpPr>
          <p:spPr>
            <a:xfrm flipV="1">
              <a:off x="1726750" y="5130800"/>
              <a:ext cx="287792" cy="12700"/>
            </a:xfrm>
            <a:prstGeom prst="line">
              <a:avLst/>
            </a:prstGeom>
            <a:grpFill/>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7" idx="3"/>
              <a:endCxn id="28" idx="1"/>
            </p:cNvCxnSpPr>
            <p:nvPr/>
          </p:nvCxnSpPr>
          <p:spPr>
            <a:xfrm flipV="1">
              <a:off x="1726750" y="4635500"/>
              <a:ext cx="287792" cy="508000"/>
            </a:xfrm>
            <a:prstGeom prst="line">
              <a:avLst/>
            </a:prstGeom>
            <a:grpFill/>
            <a:ln>
              <a:solidFill>
                <a:srgbClr val="FDBD06"/>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550386" y="5740198"/>
              <a:ext cx="1774206" cy="469501"/>
            </a:xfrm>
            <a:prstGeom prst="rect">
              <a:avLst/>
            </a:prstGeom>
            <a:noFill/>
          </p:spPr>
          <p:txBody>
            <a:bodyPr wrap="none" rtlCol="0">
              <a:spAutoFit/>
            </a:bodyPr>
            <a:lstStyle/>
            <a:p>
              <a:r>
                <a:rPr lang="en-US" sz="1904" dirty="0">
                  <a:solidFill>
                    <a:srgbClr val="FFFFFF"/>
                  </a:solidFill>
                </a:rPr>
                <a:t>Datacenter</a:t>
              </a:r>
            </a:p>
          </p:txBody>
        </p:sp>
        <p:sp>
          <p:nvSpPr>
            <p:cNvPr id="28" name="Rectangle 27"/>
            <p:cNvSpPr/>
            <p:nvPr/>
          </p:nvSpPr>
          <p:spPr>
            <a:xfrm>
              <a:off x="2014542" y="4432300"/>
              <a:ext cx="1015735" cy="4064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solidFill>
                  <a:schemeClr val="bg1"/>
                </a:solidFill>
              </a:endParaRPr>
            </a:p>
          </p:txBody>
        </p:sp>
        <p:sp>
          <p:nvSpPr>
            <p:cNvPr id="29" name="Rectangle 28"/>
            <p:cNvSpPr/>
            <p:nvPr/>
          </p:nvSpPr>
          <p:spPr>
            <a:xfrm>
              <a:off x="2014542" y="4927600"/>
              <a:ext cx="1015735" cy="4064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solidFill>
                  <a:schemeClr val="bg1"/>
                </a:solidFill>
              </a:endParaRPr>
            </a:p>
          </p:txBody>
        </p:sp>
        <p:sp>
          <p:nvSpPr>
            <p:cNvPr id="30" name="Rectangle 29"/>
            <p:cNvSpPr/>
            <p:nvPr/>
          </p:nvSpPr>
          <p:spPr>
            <a:xfrm>
              <a:off x="2014542" y="5410200"/>
              <a:ext cx="1015735" cy="4064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solidFill>
                  <a:schemeClr val="bg1"/>
                </a:solidFill>
              </a:endParaRPr>
            </a:p>
          </p:txBody>
        </p:sp>
        <p:sp>
          <p:nvSpPr>
            <p:cNvPr id="27" name="Rectangle 26"/>
            <p:cNvSpPr/>
            <p:nvPr/>
          </p:nvSpPr>
          <p:spPr>
            <a:xfrm>
              <a:off x="711016" y="4940300"/>
              <a:ext cx="1015735" cy="406400"/>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solidFill>
                  <a:schemeClr val="bg1"/>
                </a:solidFill>
              </a:endParaRPr>
            </a:p>
          </p:txBody>
        </p:sp>
      </p:grpSp>
      <p:cxnSp>
        <p:nvCxnSpPr>
          <p:cNvPr id="44" name="Straight Connector 43"/>
          <p:cNvCxnSpPr>
            <a:stCxn id="27" idx="1"/>
            <a:endCxn id="21" idx="3"/>
          </p:cNvCxnSpPr>
          <p:nvPr/>
        </p:nvCxnSpPr>
        <p:spPr>
          <a:xfrm flipH="1">
            <a:off x="7036353" y="2485332"/>
            <a:ext cx="2329584" cy="358292"/>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6654232" y="2491944"/>
            <a:ext cx="2660955" cy="73840"/>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27" idx="1"/>
          </p:cNvCxnSpPr>
          <p:nvPr/>
        </p:nvCxnSpPr>
        <p:spPr>
          <a:xfrm flipH="1" flipV="1">
            <a:off x="6364326" y="2284694"/>
            <a:ext cx="3001609" cy="200640"/>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2" idx="1"/>
            <a:endCxn id="15" idx="0"/>
          </p:cNvCxnSpPr>
          <p:nvPr/>
        </p:nvCxnSpPr>
        <p:spPr>
          <a:xfrm flipH="1" flipV="1">
            <a:off x="1933724" y="2314649"/>
            <a:ext cx="2077558" cy="12103"/>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grpSp>
        <p:nvGrpSpPr>
          <p:cNvPr id="4" name="Group 58"/>
          <p:cNvGrpSpPr/>
          <p:nvPr/>
        </p:nvGrpSpPr>
        <p:grpSpPr>
          <a:xfrm>
            <a:off x="309010" y="1848345"/>
            <a:ext cx="2057763" cy="1689495"/>
            <a:chOff x="452155" y="1752600"/>
            <a:chExt cx="2017072" cy="1656518"/>
          </a:xfrm>
        </p:grpSpPr>
        <p:grpSp>
          <p:nvGrpSpPr>
            <p:cNvPr id="31" name="Group 2"/>
            <p:cNvGrpSpPr/>
            <p:nvPr/>
          </p:nvGrpSpPr>
          <p:grpSpPr>
            <a:xfrm>
              <a:off x="452155" y="1752600"/>
              <a:ext cx="2017072" cy="1204311"/>
              <a:chOff x="9522922" y="1562100"/>
              <a:chExt cx="2017072" cy="1204311"/>
            </a:xfrm>
          </p:grpSpPr>
          <p:pic>
            <p:nvPicPr>
              <p:cNvPr id="7" name="Picture 6"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522922" y="1651000"/>
                <a:ext cx="442682" cy="505811"/>
              </a:xfrm>
              <a:prstGeom prst="rect">
                <a:avLst/>
              </a:prstGeom>
            </p:spPr>
          </p:pic>
          <p:pic>
            <p:nvPicPr>
              <p:cNvPr id="8" name="Picture 7"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726069" y="1803400"/>
                <a:ext cx="442682" cy="505811"/>
              </a:xfrm>
              <a:prstGeom prst="rect">
                <a:avLst/>
              </a:prstGeom>
            </p:spPr>
          </p:pic>
          <p:pic>
            <p:nvPicPr>
              <p:cNvPr id="9" name="Picture 8"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929216" y="1955800"/>
                <a:ext cx="442682" cy="505811"/>
              </a:xfrm>
              <a:prstGeom prst="rect">
                <a:avLst/>
              </a:prstGeom>
            </p:spPr>
          </p:pic>
          <p:pic>
            <p:nvPicPr>
              <p:cNvPr id="10" name="Picture 9"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132363" y="2108200"/>
                <a:ext cx="442682" cy="505811"/>
              </a:xfrm>
              <a:prstGeom prst="rect">
                <a:avLst/>
              </a:prstGeom>
            </p:spPr>
          </p:pic>
          <p:pic>
            <p:nvPicPr>
              <p:cNvPr id="11" name="Picture 10"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335510" y="2260600"/>
                <a:ext cx="442682" cy="505811"/>
              </a:xfrm>
              <a:prstGeom prst="rect">
                <a:avLst/>
              </a:prstGeom>
            </p:spPr>
          </p:pic>
          <p:pic>
            <p:nvPicPr>
              <p:cNvPr id="12" name="Picture 11"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284724" y="1562100"/>
                <a:ext cx="442682" cy="505811"/>
              </a:xfrm>
              <a:prstGeom prst="rect">
                <a:avLst/>
              </a:prstGeom>
            </p:spPr>
          </p:pic>
          <p:pic>
            <p:nvPicPr>
              <p:cNvPr id="13" name="Picture 12"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487871" y="1714499"/>
                <a:ext cx="442682" cy="505811"/>
              </a:xfrm>
              <a:prstGeom prst="rect">
                <a:avLst/>
              </a:prstGeom>
            </p:spPr>
          </p:pic>
          <p:pic>
            <p:nvPicPr>
              <p:cNvPr id="14" name="Picture 13"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691018" y="1866900"/>
                <a:ext cx="442682" cy="505811"/>
              </a:xfrm>
              <a:prstGeom prst="rect">
                <a:avLst/>
              </a:prstGeom>
            </p:spPr>
          </p:pic>
          <p:pic>
            <p:nvPicPr>
              <p:cNvPr id="15" name="Picture 14"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894165" y="2019300"/>
                <a:ext cx="442682" cy="505811"/>
              </a:xfrm>
              <a:prstGeom prst="rect">
                <a:avLst/>
              </a:prstGeom>
            </p:spPr>
          </p:pic>
          <p:pic>
            <p:nvPicPr>
              <p:cNvPr id="16" name="Picture 15"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097312" y="2171700"/>
                <a:ext cx="442682" cy="505811"/>
              </a:xfrm>
              <a:prstGeom prst="rect">
                <a:avLst/>
              </a:prstGeom>
            </p:spPr>
          </p:pic>
        </p:grpSp>
        <p:sp>
          <p:nvSpPr>
            <p:cNvPr id="58" name="TextBox 57"/>
            <p:cNvSpPr txBox="1"/>
            <p:nvPr/>
          </p:nvSpPr>
          <p:spPr>
            <a:xfrm>
              <a:off x="978297" y="3039765"/>
              <a:ext cx="1442144" cy="369353"/>
            </a:xfrm>
            <a:prstGeom prst="rect">
              <a:avLst/>
            </a:prstGeom>
            <a:noFill/>
          </p:spPr>
          <p:txBody>
            <a:bodyPr wrap="none" lIns="0" tIns="0" rIns="0" bIns="0" rtlCol="0">
              <a:spAutoFit/>
            </a:bodyPr>
            <a:lstStyle/>
            <a:p>
              <a:r>
                <a:rPr lang="en-US" sz="2448" dirty="0">
                  <a:gradFill>
                    <a:gsLst>
                      <a:gs pos="0">
                        <a:schemeClr val="tx1"/>
                      </a:gs>
                      <a:gs pos="86000">
                        <a:schemeClr val="tx1"/>
                      </a:gs>
                    </a:gsLst>
                    <a:lin ang="5400000" scaled="0"/>
                  </a:gradFill>
                </a:rPr>
                <a:t>Customers</a:t>
              </a:r>
            </a:p>
          </p:txBody>
        </p:sp>
      </p:grpSp>
      <p:sp>
        <p:nvSpPr>
          <p:cNvPr id="18" name="Rectangle 17"/>
          <p:cNvSpPr/>
          <p:nvPr/>
        </p:nvSpPr>
        <p:spPr>
          <a:xfrm>
            <a:off x="5507895" y="2075697"/>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19" name="Rectangle 18"/>
          <p:cNvSpPr/>
          <p:nvPr/>
        </p:nvSpPr>
        <p:spPr>
          <a:xfrm>
            <a:off x="5698951" y="2252912"/>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20" name="Rectangle 19"/>
          <p:cNvSpPr/>
          <p:nvPr/>
        </p:nvSpPr>
        <p:spPr>
          <a:xfrm>
            <a:off x="5890008" y="2430127"/>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21" name="Rectangle 20"/>
          <p:cNvSpPr/>
          <p:nvPr/>
        </p:nvSpPr>
        <p:spPr>
          <a:xfrm>
            <a:off x="6081067" y="2607338"/>
            <a:ext cx="955285" cy="472572"/>
          </a:xfrm>
          <a:prstGeom prst="rect">
            <a:avLst/>
          </a:prstGeom>
          <a:solidFill>
            <a:srgbClr val="FFFFFF"/>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2448"/>
          </a:p>
        </p:txBody>
      </p:sp>
      <p:sp>
        <p:nvSpPr>
          <p:cNvPr id="69" name="TextBox 68"/>
          <p:cNvSpPr txBox="1"/>
          <p:nvPr/>
        </p:nvSpPr>
        <p:spPr>
          <a:xfrm>
            <a:off x="9191857" y="1321190"/>
            <a:ext cx="2747956" cy="387175"/>
          </a:xfrm>
          <a:prstGeom prst="rect">
            <a:avLst/>
          </a:prstGeom>
          <a:noFill/>
        </p:spPr>
        <p:txBody>
          <a:bodyPr wrap="none" lIns="93230" tIns="46618" rIns="93230" bIns="46618" rtlCol="0">
            <a:spAutoFit/>
          </a:bodyPr>
          <a:lstStyle/>
          <a:p>
            <a:r>
              <a:rPr lang="en-US" sz="1904" dirty="0"/>
              <a:t>On-premises IT systems</a:t>
            </a:r>
          </a:p>
        </p:txBody>
      </p:sp>
      <p:sp>
        <p:nvSpPr>
          <p:cNvPr id="54" name="TextBox 53"/>
          <p:cNvSpPr txBox="1"/>
          <p:nvPr/>
        </p:nvSpPr>
        <p:spPr>
          <a:xfrm>
            <a:off x="428285" y="4844356"/>
            <a:ext cx="10974182" cy="1412649"/>
          </a:xfrm>
          <a:prstGeom prst="rect">
            <a:avLst/>
          </a:prstGeom>
          <a:noFill/>
        </p:spPr>
        <p:txBody>
          <a:bodyPr wrap="none" lIns="93230" tIns="46618" rIns="93230" bIns="46618" rtlCol="0">
            <a:spAutoFit/>
          </a:bodyPr>
          <a:lstStyle/>
          <a:p>
            <a:r>
              <a:rPr lang="en-US" sz="2448" b="1" dirty="0"/>
              <a:t>Pre-requisite for move:</a:t>
            </a:r>
          </a:p>
          <a:p>
            <a:pPr marL="388492" indent="-388492">
              <a:buFont typeface="Arial"/>
              <a:buChar char="•"/>
            </a:pPr>
            <a:r>
              <a:rPr lang="en-US" sz="2040" dirty="0"/>
              <a:t>Single end-to-end view of customer tax processing transactions, same as datacenter today</a:t>
            </a:r>
          </a:p>
          <a:p>
            <a:pPr marL="388492" indent="-388492">
              <a:buFont typeface="Arial"/>
              <a:buChar char="•"/>
            </a:pPr>
            <a:r>
              <a:rPr lang="en-US" sz="2040" dirty="0"/>
              <a:t>All in one place…  on-premises…  in System Center, if possible. </a:t>
            </a:r>
          </a:p>
          <a:p>
            <a:endParaRPr lang="en-US" sz="2040" dirty="0"/>
          </a:p>
        </p:txBody>
      </p:sp>
      <p:sp>
        <p:nvSpPr>
          <p:cNvPr id="47" name="TextBox 46"/>
          <p:cNvSpPr txBox="1"/>
          <p:nvPr/>
        </p:nvSpPr>
        <p:spPr>
          <a:xfrm>
            <a:off x="6321860" y="1802779"/>
            <a:ext cx="1790707" cy="324338"/>
          </a:xfrm>
          <a:prstGeom prst="rect">
            <a:avLst/>
          </a:prstGeom>
          <a:noFill/>
        </p:spPr>
        <p:txBody>
          <a:bodyPr wrap="none" lIns="93230" tIns="46618" rIns="93230" bIns="46618" rtlCol="0">
            <a:spAutoFit/>
          </a:bodyPr>
          <a:lstStyle/>
          <a:p>
            <a:r>
              <a:rPr lang="en-US" sz="1496" dirty="0">
                <a:solidFill>
                  <a:srgbClr val="FFFFFF"/>
                </a:solidFill>
              </a:rPr>
              <a:t>Presentation layers</a:t>
            </a:r>
          </a:p>
        </p:txBody>
      </p:sp>
      <p:sp>
        <p:nvSpPr>
          <p:cNvPr id="55" name="TextBox 54"/>
          <p:cNvSpPr txBox="1"/>
          <p:nvPr/>
        </p:nvSpPr>
        <p:spPr>
          <a:xfrm>
            <a:off x="9173795" y="1865597"/>
            <a:ext cx="1179643" cy="324338"/>
          </a:xfrm>
          <a:prstGeom prst="rect">
            <a:avLst/>
          </a:prstGeom>
          <a:noFill/>
        </p:spPr>
        <p:txBody>
          <a:bodyPr wrap="none" lIns="93230" tIns="46618" rIns="93230" bIns="46618" rtlCol="0">
            <a:spAutoFit/>
          </a:bodyPr>
          <a:lstStyle/>
          <a:p>
            <a:r>
              <a:rPr lang="en-US" sz="1496" dirty="0">
                <a:solidFill>
                  <a:srgbClr val="FFFFFF"/>
                </a:solidFill>
              </a:rPr>
              <a:t>Middleware</a:t>
            </a:r>
          </a:p>
        </p:txBody>
      </p:sp>
      <p:sp>
        <p:nvSpPr>
          <p:cNvPr id="59" name="TextBox 58"/>
          <p:cNvSpPr txBox="1"/>
          <p:nvPr/>
        </p:nvSpPr>
        <p:spPr>
          <a:xfrm>
            <a:off x="11158280" y="2262329"/>
            <a:ext cx="936884" cy="470916"/>
          </a:xfrm>
          <a:prstGeom prst="rect">
            <a:avLst/>
          </a:prstGeom>
          <a:noFill/>
        </p:spPr>
        <p:txBody>
          <a:bodyPr wrap="none" lIns="93230" tIns="46618" rIns="93230" bIns="46618" rtlCol="0">
            <a:spAutoFit/>
          </a:bodyPr>
          <a:lstStyle/>
          <a:p>
            <a:r>
              <a:rPr lang="en-US" sz="1224" dirty="0">
                <a:solidFill>
                  <a:srgbClr val="FFFFFF"/>
                </a:solidFill>
              </a:rPr>
              <a:t>Unix/</a:t>
            </a:r>
          </a:p>
          <a:p>
            <a:r>
              <a:rPr lang="en-US" sz="1224" dirty="0">
                <a:solidFill>
                  <a:srgbClr val="FFFFFF"/>
                </a:solidFill>
              </a:rPr>
              <a:t>Mainframe</a:t>
            </a:r>
          </a:p>
        </p:txBody>
      </p:sp>
      <p:sp>
        <p:nvSpPr>
          <p:cNvPr id="61" name="TextBox 60"/>
          <p:cNvSpPr txBox="1"/>
          <p:nvPr/>
        </p:nvSpPr>
        <p:spPr>
          <a:xfrm>
            <a:off x="6661740" y="3887596"/>
            <a:ext cx="4229042" cy="753411"/>
          </a:xfrm>
          <a:prstGeom prst="rect">
            <a:avLst/>
          </a:prstGeom>
          <a:noFill/>
        </p:spPr>
        <p:txBody>
          <a:bodyPr wrap="none" lIns="0" tIns="0" rIns="0" bIns="0" rtlCol="0">
            <a:spAutoFit/>
          </a:bodyPr>
          <a:lstStyle/>
          <a:p>
            <a:pPr algn="ctr"/>
            <a:r>
              <a:rPr lang="en-US" sz="2448" i="1" dirty="0">
                <a:gradFill>
                  <a:gsLst>
                    <a:gs pos="0">
                      <a:schemeClr val="tx1"/>
                    </a:gs>
                    <a:gs pos="86000">
                      <a:schemeClr val="tx1"/>
                    </a:gs>
                  </a:gsLst>
                  <a:lin ang="5400000" scaled="0"/>
                </a:gradFill>
              </a:rPr>
              <a:t>The move would break firm’s</a:t>
            </a:r>
          </a:p>
          <a:p>
            <a:pPr algn="ctr"/>
            <a:r>
              <a:rPr lang="en-US" sz="2448" i="1" dirty="0">
                <a:gradFill>
                  <a:gsLst>
                    <a:gs pos="0">
                      <a:schemeClr val="tx1"/>
                    </a:gs>
                    <a:gs pos="86000">
                      <a:schemeClr val="tx1"/>
                    </a:gs>
                  </a:gsLst>
                  <a:lin ang="5400000" scaled="0"/>
                </a:gradFill>
              </a:rPr>
              <a:t>end-to-end management views</a:t>
            </a:r>
          </a:p>
        </p:txBody>
      </p:sp>
    </p:spTree>
    <p:extLst>
      <p:ext uri="{BB962C8B-B14F-4D97-AF65-F5344CB8AC3E}">
        <p14:creationId xmlns:p14="http://schemas.microsoft.com/office/powerpoint/2010/main" val="34974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t"/>
            <a:r>
              <a:rPr lang="en-US" sz="2800" dirty="0"/>
              <a:t>Extend Microsoft System Center 2012 R2: Manage Hybrid Cloud Distributed Application and Dynamic Application Maps</a:t>
            </a:r>
            <a:r>
              <a:rPr lang="en-US" sz="2800"/>
              <a:t> </a:t>
            </a:r>
            <a:endParaRPr lang="en-US" sz="2800" dirty="0"/>
          </a:p>
        </p:txBody>
      </p:sp>
      <p:sp>
        <p:nvSpPr>
          <p:cNvPr id="3" name="Text Placeholder 2"/>
          <p:cNvSpPr>
            <a:spLocks noGrp="1"/>
          </p:cNvSpPr>
          <p:nvPr>
            <p:ph type="body" sz="quarter" idx="14"/>
          </p:nvPr>
        </p:nvSpPr>
        <p:spPr>
          <a:xfrm>
            <a:off x="274638" y="4564062"/>
            <a:ext cx="6400800" cy="990599"/>
          </a:xfrm>
        </p:spPr>
        <p:txBody>
          <a:bodyPr/>
          <a:lstStyle/>
          <a:p>
            <a:r>
              <a:rPr lang="en-US" dirty="0" smtClean="0"/>
              <a:t>Vic Nyman </a:t>
            </a:r>
            <a:br>
              <a:rPr lang="en-US" dirty="0" smtClean="0"/>
            </a:br>
            <a:r>
              <a:rPr lang="en-US" dirty="0" err="1" smtClean="0"/>
              <a:t>BlueStripe</a:t>
            </a:r>
            <a:r>
              <a:rPr lang="en-US" dirty="0" smtClean="0"/>
              <a:t> Software</a:t>
            </a:r>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DCIM-B343</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01556" y="2187431"/>
            <a:ext cx="2901433" cy="1476134"/>
          </a:xfrm>
          <a:prstGeom prst="rect">
            <a:avLst/>
          </a:prstGeom>
        </p:spPr>
        <p:style>
          <a:lnRef idx="1">
            <a:schemeClr val="accent1"/>
          </a:lnRef>
          <a:fillRef idx="3">
            <a:schemeClr val="accent1"/>
          </a:fillRef>
          <a:effectRef idx="2">
            <a:schemeClr val="accent1"/>
          </a:effectRef>
          <a:fontRef idx="minor">
            <a:schemeClr val="lt1"/>
          </a:fontRef>
        </p:style>
        <p:txBody>
          <a:bodyPr lIns="93230" tIns="46618" rIns="93230" bIns="46618" rtlCol="0" anchor="ctr"/>
          <a:lstStyle/>
          <a:p>
            <a:pPr algn="ctr"/>
            <a:endParaRPr lang="en-US" sz="1904"/>
          </a:p>
        </p:txBody>
      </p:sp>
      <p:sp>
        <p:nvSpPr>
          <p:cNvPr id="5" name="Cloud 4"/>
          <p:cNvSpPr/>
          <p:nvPr/>
        </p:nvSpPr>
        <p:spPr>
          <a:xfrm>
            <a:off x="3023210" y="1906221"/>
            <a:ext cx="5069186" cy="2145930"/>
          </a:xfrm>
          <a:prstGeom prst="cloud">
            <a:avLst/>
          </a:prstGeom>
        </p:spPr>
        <p:style>
          <a:lnRef idx="1">
            <a:schemeClr val="accent1"/>
          </a:lnRef>
          <a:fillRef idx="3">
            <a:schemeClr val="accent1"/>
          </a:fillRef>
          <a:effectRef idx="2">
            <a:schemeClr val="accent1"/>
          </a:effectRef>
          <a:fontRef idx="minor">
            <a:schemeClr val="lt1"/>
          </a:fontRef>
        </p:style>
        <p:txBody>
          <a:bodyPr lIns="93230" tIns="46618" rIns="93230" bIns="46618" rtlCol="0" anchor="ctr"/>
          <a:lstStyle/>
          <a:p>
            <a:pPr algn="ctr"/>
            <a:endParaRPr lang="en-US" sz="1904"/>
          </a:p>
        </p:txBody>
      </p:sp>
      <p:pic>
        <p:nvPicPr>
          <p:cNvPr id="43" name="Picture 42"/>
          <p:cNvPicPr>
            <a:picLocks noChangeAspect="1"/>
          </p:cNvPicPr>
          <p:nvPr/>
        </p:nvPicPr>
        <p:blipFill>
          <a:blip r:embed="rId2">
            <a:clrChange>
              <a:clrFrom>
                <a:srgbClr val="FFFFFF"/>
              </a:clrFrom>
              <a:clrTo>
                <a:srgbClr val="FFFFFF">
                  <a:alpha val="0"/>
                </a:srgbClr>
              </a:clrTo>
            </a:clrChange>
            <a:alphaModFix amt="61000"/>
          </a:blip>
          <a:stretch>
            <a:fillRect/>
          </a:stretch>
        </p:blipFill>
        <p:spPr>
          <a:xfrm>
            <a:off x="2798693" y="1125454"/>
            <a:ext cx="9139778" cy="3732675"/>
          </a:xfrm>
          <a:prstGeom prst="rect">
            <a:avLst/>
          </a:prstGeom>
          <a:ln>
            <a:noFill/>
          </a:ln>
        </p:spPr>
      </p:pic>
      <p:sp>
        <p:nvSpPr>
          <p:cNvPr id="2" name="Title 1"/>
          <p:cNvSpPr>
            <a:spLocks noGrp="1"/>
          </p:cNvSpPr>
          <p:nvPr>
            <p:ph type="title"/>
          </p:nvPr>
        </p:nvSpPr>
        <p:spPr/>
        <p:txBody>
          <a:bodyPr>
            <a:noAutofit/>
          </a:bodyPr>
          <a:lstStyle/>
          <a:p>
            <a:r>
              <a:rPr lang="en-US" sz="5168" dirty="0"/>
              <a:t>The Challenge: Getting an end-to-end view</a:t>
            </a:r>
          </a:p>
        </p:txBody>
      </p:sp>
      <p:cxnSp>
        <p:nvCxnSpPr>
          <p:cNvPr id="48" name="Straight Connector 47"/>
          <p:cNvCxnSpPr>
            <a:endCxn id="19" idx="1"/>
          </p:cNvCxnSpPr>
          <p:nvPr/>
        </p:nvCxnSpPr>
        <p:spPr>
          <a:xfrm flipV="1">
            <a:off x="5379583" y="2664049"/>
            <a:ext cx="334351" cy="144855"/>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4026260" y="2282909"/>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23" name="Rectangle 22"/>
          <p:cNvSpPr/>
          <p:nvPr/>
        </p:nvSpPr>
        <p:spPr>
          <a:xfrm>
            <a:off x="4217316" y="2460123"/>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24" name="Rectangle 23"/>
          <p:cNvSpPr/>
          <p:nvPr/>
        </p:nvSpPr>
        <p:spPr>
          <a:xfrm>
            <a:off x="4408372" y="2637336"/>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25" name="Rectangle 24"/>
          <p:cNvSpPr/>
          <p:nvPr/>
        </p:nvSpPr>
        <p:spPr>
          <a:xfrm>
            <a:off x="4599430" y="2814551"/>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26" name="Rectangle 25"/>
          <p:cNvSpPr/>
          <p:nvPr/>
        </p:nvSpPr>
        <p:spPr>
          <a:xfrm>
            <a:off x="4790486" y="2991766"/>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17" name="Rectangle 16"/>
          <p:cNvSpPr/>
          <p:nvPr/>
        </p:nvSpPr>
        <p:spPr>
          <a:xfrm>
            <a:off x="5331816" y="2090927"/>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cxnSp>
        <p:nvCxnSpPr>
          <p:cNvPr id="38" name="Straight Connector 37"/>
          <p:cNvCxnSpPr>
            <a:endCxn id="28" idx="1"/>
          </p:cNvCxnSpPr>
          <p:nvPr/>
        </p:nvCxnSpPr>
        <p:spPr>
          <a:xfrm flipV="1">
            <a:off x="9730079" y="2404245"/>
            <a:ext cx="77728" cy="685435"/>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9807807" y="2249878"/>
            <a:ext cx="777169" cy="308734"/>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cxnSp>
        <p:nvCxnSpPr>
          <p:cNvPr id="49" name="Straight Connector 48"/>
          <p:cNvCxnSpPr>
            <a:stCxn id="22" idx="1"/>
            <a:endCxn id="15" idx="0"/>
          </p:cNvCxnSpPr>
          <p:nvPr/>
        </p:nvCxnSpPr>
        <p:spPr>
          <a:xfrm flipH="1" flipV="1">
            <a:off x="1734653" y="2494604"/>
            <a:ext cx="2291607" cy="6999"/>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grpSp>
        <p:nvGrpSpPr>
          <p:cNvPr id="3" name="Group 58"/>
          <p:cNvGrpSpPr/>
          <p:nvPr/>
        </p:nvGrpSpPr>
        <p:grpSpPr>
          <a:xfrm>
            <a:off x="415372" y="2115962"/>
            <a:ext cx="1907088" cy="1442706"/>
            <a:chOff x="452155" y="1752600"/>
            <a:chExt cx="2302159" cy="1742028"/>
          </a:xfrm>
        </p:grpSpPr>
        <p:grpSp>
          <p:nvGrpSpPr>
            <p:cNvPr id="27" name="Group 2"/>
            <p:cNvGrpSpPr/>
            <p:nvPr/>
          </p:nvGrpSpPr>
          <p:grpSpPr>
            <a:xfrm>
              <a:off x="452155" y="1752600"/>
              <a:ext cx="2017072" cy="1204311"/>
              <a:chOff x="9522922" y="1562100"/>
              <a:chExt cx="2017072" cy="1204311"/>
            </a:xfrm>
          </p:grpSpPr>
          <p:pic>
            <p:nvPicPr>
              <p:cNvPr id="7" name="Picture 6"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522922" y="1651000"/>
                <a:ext cx="442682" cy="505811"/>
              </a:xfrm>
              <a:prstGeom prst="rect">
                <a:avLst/>
              </a:prstGeom>
            </p:spPr>
          </p:pic>
          <p:pic>
            <p:nvPicPr>
              <p:cNvPr id="8" name="Picture 7"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726069" y="1803400"/>
                <a:ext cx="442682" cy="505811"/>
              </a:xfrm>
              <a:prstGeom prst="rect">
                <a:avLst/>
              </a:prstGeom>
            </p:spPr>
          </p:pic>
          <p:pic>
            <p:nvPicPr>
              <p:cNvPr id="9" name="Picture 8"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929216" y="1955800"/>
                <a:ext cx="442682" cy="505811"/>
              </a:xfrm>
              <a:prstGeom prst="rect">
                <a:avLst/>
              </a:prstGeom>
            </p:spPr>
          </p:pic>
          <p:pic>
            <p:nvPicPr>
              <p:cNvPr id="10" name="Picture 9"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132363" y="2108200"/>
                <a:ext cx="442682" cy="505811"/>
              </a:xfrm>
              <a:prstGeom prst="rect">
                <a:avLst/>
              </a:prstGeom>
            </p:spPr>
          </p:pic>
          <p:pic>
            <p:nvPicPr>
              <p:cNvPr id="11" name="Picture 10"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335510" y="2260600"/>
                <a:ext cx="442682" cy="505811"/>
              </a:xfrm>
              <a:prstGeom prst="rect">
                <a:avLst/>
              </a:prstGeom>
            </p:spPr>
          </p:pic>
          <p:pic>
            <p:nvPicPr>
              <p:cNvPr id="12" name="Picture 11"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284724" y="1562100"/>
                <a:ext cx="442682" cy="505811"/>
              </a:xfrm>
              <a:prstGeom prst="rect">
                <a:avLst/>
              </a:prstGeom>
            </p:spPr>
          </p:pic>
          <p:pic>
            <p:nvPicPr>
              <p:cNvPr id="13" name="Picture 12"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487871" y="1714499"/>
                <a:ext cx="442682" cy="505811"/>
              </a:xfrm>
              <a:prstGeom prst="rect">
                <a:avLst/>
              </a:prstGeom>
            </p:spPr>
          </p:pic>
          <p:pic>
            <p:nvPicPr>
              <p:cNvPr id="14" name="Picture 13"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691018" y="1866900"/>
                <a:ext cx="442682" cy="505811"/>
              </a:xfrm>
              <a:prstGeom prst="rect">
                <a:avLst/>
              </a:prstGeom>
            </p:spPr>
          </p:pic>
          <p:pic>
            <p:nvPicPr>
              <p:cNvPr id="15" name="Picture 14"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894165" y="2019300"/>
                <a:ext cx="442682" cy="505811"/>
              </a:xfrm>
              <a:prstGeom prst="rect">
                <a:avLst/>
              </a:prstGeom>
            </p:spPr>
          </p:pic>
          <p:pic>
            <p:nvPicPr>
              <p:cNvPr id="16" name="Picture 15" descr="OrangeGuy.tif"/>
              <p:cNvPicPr>
                <a:picLocks noChangeAspect="1"/>
              </p:cNvPicPr>
              <p:nvPr/>
            </p:nvPicPr>
            <p:blipFill>
              <a:blip r:embed="rId3"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097312" y="2171700"/>
                <a:ext cx="442682" cy="505811"/>
              </a:xfrm>
              <a:prstGeom prst="rect">
                <a:avLst/>
              </a:prstGeom>
            </p:spPr>
          </p:pic>
        </p:grpSp>
        <p:sp>
          <p:nvSpPr>
            <p:cNvPr id="58" name="TextBox 57"/>
            <p:cNvSpPr txBox="1"/>
            <p:nvPr/>
          </p:nvSpPr>
          <p:spPr>
            <a:xfrm>
              <a:off x="978297" y="3039766"/>
              <a:ext cx="1776017" cy="454862"/>
            </a:xfrm>
            <a:prstGeom prst="rect">
              <a:avLst/>
            </a:prstGeom>
            <a:noFill/>
          </p:spPr>
          <p:txBody>
            <a:bodyPr wrap="none" lIns="0" tIns="0" rIns="0" bIns="0" rtlCol="0">
              <a:spAutoFit/>
            </a:bodyPr>
            <a:lstStyle/>
            <a:p>
              <a:r>
                <a:rPr lang="en-US" sz="2448" dirty="0">
                  <a:gradFill>
                    <a:gsLst>
                      <a:gs pos="0">
                        <a:schemeClr val="tx1"/>
                      </a:gs>
                      <a:gs pos="86000">
                        <a:schemeClr val="tx1"/>
                      </a:gs>
                    </a:gsLst>
                    <a:lin ang="5400000" scaled="0"/>
                  </a:gradFill>
                </a:rPr>
                <a:t>Customers</a:t>
              </a:r>
            </a:p>
          </p:txBody>
        </p:sp>
      </p:grpSp>
      <p:sp>
        <p:nvSpPr>
          <p:cNvPr id="18" name="Rectangle 17"/>
          <p:cNvSpPr/>
          <p:nvPr/>
        </p:nvSpPr>
        <p:spPr>
          <a:xfrm>
            <a:off x="5522874" y="2268141"/>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19" name="Rectangle 18"/>
          <p:cNvSpPr/>
          <p:nvPr/>
        </p:nvSpPr>
        <p:spPr>
          <a:xfrm>
            <a:off x="5713932" y="2445354"/>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20" name="Rectangle 19"/>
          <p:cNvSpPr/>
          <p:nvPr/>
        </p:nvSpPr>
        <p:spPr>
          <a:xfrm>
            <a:off x="5904988" y="2622569"/>
            <a:ext cx="884159" cy="437387"/>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21" name="Rectangle 20"/>
          <p:cNvSpPr/>
          <p:nvPr/>
        </p:nvSpPr>
        <p:spPr>
          <a:xfrm>
            <a:off x="6096045" y="2799783"/>
            <a:ext cx="884159" cy="437387"/>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lIns="93230" tIns="46618" rIns="93230" bIns="46618" rtlCol="0" anchor="ctr"/>
          <a:lstStyle/>
          <a:p>
            <a:pPr algn="ctr"/>
            <a:endParaRPr lang="en-US" sz="1904"/>
          </a:p>
        </p:txBody>
      </p:sp>
      <p:sp>
        <p:nvSpPr>
          <p:cNvPr id="50" name="TextBox 49"/>
          <p:cNvSpPr txBox="1"/>
          <p:nvPr/>
        </p:nvSpPr>
        <p:spPr>
          <a:xfrm>
            <a:off x="218338" y="4648639"/>
            <a:ext cx="11677034" cy="1831160"/>
          </a:xfrm>
          <a:prstGeom prst="rect">
            <a:avLst/>
          </a:prstGeom>
          <a:noFill/>
        </p:spPr>
        <p:txBody>
          <a:bodyPr wrap="square" lIns="93230" tIns="46618" rIns="93230" bIns="46618" rtlCol="0">
            <a:spAutoFit/>
          </a:bodyPr>
          <a:lstStyle/>
          <a:p>
            <a:pPr marL="388492" indent="-388492">
              <a:buFont typeface="Arial"/>
              <a:buChar char="•"/>
            </a:pPr>
            <a:r>
              <a:rPr lang="en-US" sz="2448" dirty="0"/>
              <a:t>Using System Center family of products</a:t>
            </a:r>
          </a:p>
          <a:p>
            <a:pPr marL="1010079" lvl="1" indent="-388492">
              <a:buFont typeface="Arial"/>
              <a:buChar char="•"/>
            </a:pPr>
            <a:r>
              <a:rPr lang="en-US" sz="1496" dirty="0"/>
              <a:t>Operations Manager, Application </a:t>
            </a:r>
            <a:r>
              <a:rPr lang="en-US" sz="1496" dirty="0" err="1"/>
              <a:t>Mgmt</a:t>
            </a:r>
            <a:r>
              <a:rPr lang="en-US" sz="1496" dirty="0"/>
              <a:t>…</a:t>
            </a:r>
            <a:endParaRPr lang="en-US" sz="2448" dirty="0"/>
          </a:p>
          <a:p>
            <a:pPr marL="388492" indent="-388492">
              <a:buFont typeface="Arial"/>
              <a:buChar char="•"/>
            </a:pPr>
            <a:r>
              <a:rPr lang="en-US" sz="2448" dirty="0"/>
              <a:t>Using Azure Admin tools &amp; services</a:t>
            </a:r>
          </a:p>
          <a:p>
            <a:pPr marL="388492" indent="-388492">
              <a:buFont typeface="Arial"/>
              <a:buChar char="•"/>
            </a:pPr>
            <a:r>
              <a:rPr lang="en-US" sz="2448" dirty="0"/>
              <a:t>Non-Windows backend platforms</a:t>
            </a:r>
          </a:p>
          <a:p>
            <a:pPr marL="388492" indent="-388492">
              <a:buFont typeface="Arial"/>
              <a:buChar char="•"/>
            </a:pPr>
            <a:r>
              <a:rPr lang="en-US" sz="2448" dirty="0"/>
              <a:t>Federal &amp; State Government transactions</a:t>
            </a:r>
          </a:p>
        </p:txBody>
      </p:sp>
      <p:sp>
        <p:nvSpPr>
          <p:cNvPr id="69" name="TextBox 68"/>
          <p:cNvSpPr txBox="1"/>
          <p:nvPr/>
        </p:nvSpPr>
        <p:spPr>
          <a:xfrm>
            <a:off x="8462524" y="1692607"/>
            <a:ext cx="3316970" cy="387175"/>
          </a:xfrm>
          <a:prstGeom prst="rect">
            <a:avLst/>
          </a:prstGeom>
          <a:noFill/>
        </p:spPr>
        <p:txBody>
          <a:bodyPr wrap="square" lIns="93230" tIns="46618" rIns="93230" bIns="46618" rtlCol="0">
            <a:spAutoFit/>
          </a:bodyPr>
          <a:lstStyle/>
          <a:p>
            <a:r>
              <a:rPr lang="en-US" sz="1904" dirty="0"/>
              <a:t>On-premises IT systems</a:t>
            </a:r>
          </a:p>
        </p:txBody>
      </p:sp>
      <p:sp>
        <p:nvSpPr>
          <p:cNvPr id="44" name="TextBox 43"/>
          <p:cNvSpPr txBox="1"/>
          <p:nvPr/>
        </p:nvSpPr>
        <p:spPr>
          <a:xfrm>
            <a:off x="6375044" y="3218251"/>
            <a:ext cx="215441" cy="376706"/>
          </a:xfrm>
          <a:prstGeom prst="rect">
            <a:avLst/>
          </a:prstGeom>
          <a:noFill/>
        </p:spPr>
        <p:txBody>
          <a:bodyPr wrap="square" lIns="0" tIns="0" rIns="0" bIns="0" rtlCol="0">
            <a:spAutoFit/>
          </a:bodyPr>
          <a:lstStyle/>
          <a:p>
            <a:r>
              <a:rPr lang="en-US" sz="2448" dirty="0">
                <a:solidFill>
                  <a:srgbClr val="FFFFFF"/>
                </a:solidFill>
              </a:rPr>
              <a:t>?</a:t>
            </a:r>
          </a:p>
        </p:txBody>
      </p:sp>
      <p:sp>
        <p:nvSpPr>
          <p:cNvPr id="45" name="TextBox 44"/>
          <p:cNvSpPr txBox="1"/>
          <p:nvPr/>
        </p:nvSpPr>
        <p:spPr>
          <a:xfrm>
            <a:off x="6736351" y="1939786"/>
            <a:ext cx="215441" cy="376706"/>
          </a:xfrm>
          <a:prstGeom prst="rect">
            <a:avLst/>
          </a:prstGeom>
          <a:noFill/>
        </p:spPr>
        <p:txBody>
          <a:bodyPr wrap="square" lIns="0" tIns="0" rIns="0" bIns="0" rtlCol="0">
            <a:spAutoFit/>
          </a:bodyPr>
          <a:lstStyle/>
          <a:p>
            <a:r>
              <a:rPr lang="en-US" sz="2448" dirty="0">
                <a:solidFill>
                  <a:srgbClr val="FFFFFF"/>
                </a:solidFill>
              </a:rPr>
              <a:t>?</a:t>
            </a:r>
          </a:p>
        </p:txBody>
      </p:sp>
      <p:sp>
        <p:nvSpPr>
          <p:cNvPr id="46" name="TextBox 45"/>
          <p:cNvSpPr txBox="1"/>
          <p:nvPr/>
        </p:nvSpPr>
        <p:spPr>
          <a:xfrm>
            <a:off x="8643271" y="2379048"/>
            <a:ext cx="232456" cy="376706"/>
          </a:xfrm>
          <a:prstGeom prst="rect">
            <a:avLst/>
          </a:prstGeom>
          <a:noFill/>
        </p:spPr>
        <p:txBody>
          <a:bodyPr wrap="square" lIns="0" tIns="0" rIns="0" bIns="0" rtlCol="0">
            <a:spAutoFit/>
          </a:bodyPr>
          <a:lstStyle/>
          <a:p>
            <a:r>
              <a:rPr lang="en-US" sz="2448" dirty="0">
                <a:solidFill>
                  <a:srgbClr val="FFFFFF"/>
                </a:solidFill>
              </a:rPr>
              <a:t>?</a:t>
            </a:r>
          </a:p>
        </p:txBody>
      </p:sp>
      <p:sp>
        <p:nvSpPr>
          <p:cNvPr id="47" name="TextBox 46"/>
          <p:cNvSpPr txBox="1"/>
          <p:nvPr/>
        </p:nvSpPr>
        <p:spPr>
          <a:xfrm>
            <a:off x="9894939" y="2831343"/>
            <a:ext cx="232456" cy="376706"/>
          </a:xfrm>
          <a:prstGeom prst="rect">
            <a:avLst/>
          </a:prstGeom>
          <a:noFill/>
        </p:spPr>
        <p:txBody>
          <a:bodyPr wrap="square" lIns="0" tIns="0" rIns="0" bIns="0" rtlCol="0">
            <a:spAutoFit/>
          </a:bodyPr>
          <a:lstStyle/>
          <a:p>
            <a:r>
              <a:rPr lang="en-US" sz="2448" dirty="0">
                <a:solidFill>
                  <a:srgbClr val="FFFFFF"/>
                </a:solidFill>
              </a:rPr>
              <a:t>?</a:t>
            </a:r>
          </a:p>
        </p:txBody>
      </p:sp>
      <p:sp>
        <p:nvSpPr>
          <p:cNvPr id="52" name="TextBox 51"/>
          <p:cNvSpPr txBox="1"/>
          <p:nvPr/>
        </p:nvSpPr>
        <p:spPr>
          <a:xfrm>
            <a:off x="10620297" y="2520475"/>
            <a:ext cx="232456" cy="376706"/>
          </a:xfrm>
          <a:prstGeom prst="rect">
            <a:avLst/>
          </a:prstGeom>
          <a:noFill/>
        </p:spPr>
        <p:txBody>
          <a:bodyPr wrap="square" lIns="0" tIns="0" rIns="0" bIns="0" rtlCol="0">
            <a:spAutoFit/>
          </a:bodyPr>
          <a:lstStyle/>
          <a:p>
            <a:r>
              <a:rPr lang="en-US" sz="2448" dirty="0">
                <a:solidFill>
                  <a:srgbClr val="FFFFFF"/>
                </a:solidFill>
              </a:rPr>
              <a:t>?</a:t>
            </a:r>
          </a:p>
        </p:txBody>
      </p:sp>
      <p:sp>
        <p:nvSpPr>
          <p:cNvPr id="53" name="TextBox 52"/>
          <p:cNvSpPr txBox="1"/>
          <p:nvPr/>
        </p:nvSpPr>
        <p:spPr>
          <a:xfrm>
            <a:off x="4768097" y="2020443"/>
            <a:ext cx="215441" cy="376706"/>
          </a:xfrm>
          <a:prstGeom prst="rect">
            <a:avLst/>
          </a:prstGeom>
          <a:noFill/>
        </p:spPr>
        <p:txBody>
          <a:bodyPr wrap="square" lIns="0" tIns="0" rIns="0" bIns="0" rtlCol="0">
            <a:spAutoFit/>
          </a:bodyPr>
          <a:lstStyle/>
          <a:p>
            <a:r>
              <a:rPr lang="en-US" sz="2448" dirty="0">
                <a:solidFill>
                  <a:srgbClr val="FFFFFF"/>
                </a:solidFill>
              </a:rPr>
              <a:t>?</a:t>
            </a:r>
          </a:p>
        </p:txBody>
      </p:sp>
      <p:sp>
        <p:nvSpPr>
          <p:cNvPr id="54" name="TextBox 53"/>
          <p:cNvSpPr txBox="1"/>
          <p:nvPr/>
        </p:nvSpPr>
        <p:spPr>
          <a:xfrm>
            <a:off x="4033969" y="3183255"/>
            <a:ext cx="215441" cy="376706"/>
          </a:xfrm>
          <a:prstGeom prst="rect">
            <a:avLst/>
          </a:prstGeom>
          <a:noFill/>
        </p:spPr>
        <p:txBody>
          <a:bodyPr wrap="square" lIns="0" tIns="0" rIns="0" bIns="0" rtlCol="0">
            <a:spAutoFit/>
          </a:bodyPr>
          <a:lstStyle/>
          <a:p>
            <a:r>
              <a:rPr lang="en-US" sz="2448" dirty="0">
                <a:solidFill>
                  <a:srgbClr val="FFFFFF"/>
                </a:solidFill>
              </a:rPr>
              <a:t>?</a:t>
            </a:r>
          </a:p>
        </p:txBody>
      </p:sp>
      <p:sp>
        <p:nvSpPr>
          <p:cNvPr id="4" name="TextBox 3"/>
          <p:cNvSpPr txBox="1"/>
          <p:nvPr/>
        </p:nvSpPr>
        <p:spPr>
          <a:xfrm>
            <a:off x="6839972" y="5155225"/>
            <a:ext cx="5699243" cy="1255646"/>
          </a:xfrm>
          <a:prstGeom prst="rect">
            <a:avLst/>
          </a:prstGeom>
          <a:noFill/>
        </p:spPr>
        <p:txBody>
          <a:bodyPr wrap="square" lIns="124314" tIns="62157" rIns="124314" bIns="62157" rtlCol="0">
            <a:spAutoFit/>
          </a:bodyPr>
          <a:lstStyle/>
          <a:p>
            <a:r>
              <a:rPr lang="en-US" sz="2448" i="1" u="sng" dirty="0"/>
              <a:t>Lacking unified, end-to-end view of   user transactions</a:t>
            </a:r>
            <a:endParaRPr lang="en-US" sz="2720" i="1" u="sng" dirty="0"/>
          </a:p>
          <a:p>
            <a:endParaRPr lang="en-US" sz="2448" dirty="0">
              <a:solidFill>
                <a:srgbClr val="000000"/>
              </a:solidFill>
            </a:endParaRPr>
          </a:p>
        </p:txBody>
      </p:sp>
      <p:sp>
        <p:nvSpPr>
          <p:cNvPr id="31" name="Right Arrow 30"/>
          <p:cNvSpPr/>
          <p:nvPr/>
        </p:nvSpPr>
        <p:spPr>
          <a:xfrm>
            <a:off x="5930393" y="5258846"/>
            <a:ext cx="828981" cy="414490"/>
          </a:xfrm>
          <a:prstGeom prst="rightArrow">
            <a:avLst/>
          </a:prstGeom>
          <a:gradFill flip="none" rotWithShape="1">
            <a:gsLst>
              <a:gs pos="0">
                <a:srgbClr val="FF9900"/>
              </a:gs>
              <a:gs pos="100000">
                <a:schemeClr val="accent6">
                  <a:lumMod val="20000"/>
                  <a:lumOff val="8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4314" tIns="62157" rIns="124314" bIns="62157" rtlCol="0" anchor="ctr"/>
          <a:lstStyle/>
          <a:p>
            <a:pPr algn="ctr"/>
            <a:endParaRPr lang="en-US" sz="2448" dirty="0">
              <a:solidFill>
                <a:srgbClr val="000000"/>
              </a:solidFill>
            </a:endParaRPr>
          </a:p>
        </p:txBody>
      </p:sp>
    </p:spTree>
    <p:extLst>
      <p:ext uri="{BB962C8B-B14F-4D97-AF65-F5344CB8AC3E}">
        <p14:creationId xmlns:p14="http://schemas.microsoft.com/office/powerpoint/2010/main" val="3419328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3248286" y="1755272"/>
            <a:ext cx="8930365" cy="4213984"/>
          </a:xfrm>
          <a:custGeom>
            <a:avLst/>
            <a:gdLst>
              <a:gd name="connsiteX0" fmla="*/ 4944104 w 8753774"/>
              <a:gd name="connsiteY0" fmla="*/ 4131733 h 4148667"/>
              <a:gd name="connsiteX1" fmla="*/ 0 w 8753774"/>
              <a:gd name="connsiteY1" fmla="*/ 1574800 h 4148667"/>
              <a:gd name="connsiteX2" fmla="*/ 474092 w 8753774"/>
              <a:gd name="connsiteY2" fmla="*/ 304800 h 4148667"/>
              <a:gd name="connsiteX3" fmla="*/ 4453080 w 8753774"/>
              <a:gd name="connsiteY3" fmla="*/ 0 h 4148667"/>
              <a:gd name="connsiteX4" fmla="*/ 5909221 w 8753774"/>
              <a:gd name="connsiteY4" fmla="*/ 67733 h 4148667"/>
              <a:gd name="connsiteX5" fmla="*/ 8753774 w 8753774"/>
              <a:gd name="connsiteY5" fmla="*/ 50800 h 4148667"/>
              <a:gd name="connsiteX6" fmla="*/ 8753774 w 8753774"/>
              <a:gd name="connsiteY6" fmla="*/ 1608667 h 4148667"/>
              <a:gd name="connsiteX7" fmla="*/ 7297633 w 8753774"/>
              <a:gd name="connsiteY7" fmla="*/ 4148667 h 4148667"/>
              <a:gd name="connsiteX8" fmla="*/ 4944104 w 8753774"/>
              <a:gd name="connsiteY8" fmla="*/ 4131733 h 41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3774" h="4148667">
                <a:moveTo>
                  <a:pt x="4944104" y="4131733"/>
                </a:moveTo>
                <a:lnTo>
                  <a:pt x="0" y="1574800"/>
                </a:lnTo>
                <a:lnTo>
                  <a:pt x="474092" y="304800"/>
                </a:lnTo>
                <a:lnTo>
                  <a:pt x="4453080" y="0"/>
                </a:lnTo>
                <a:lnTo>
                  <a:pt x="5909221" y="67733"/>
                </a:lnTo>
                <a:lnTo>
                  <a:pt x="8753774" y="50800"/>
                </a:lnTo>
                <a:lnTo>
                  <a:pt x="8753774" y="1608667"/>
                </a:lnTo>
                <a:lnTo>
                  <a:pt x="7297633" y="4148667"/>
                </a:lnTo>
                <a:lnTo>
                  <a:pt x="4944104" y="4131733"/>
                </a:lnTo>
                <a:close/>
              </a:path>
            </a:pathLst>
          </a:custGeom>
          <a:gradFill>
            <a:gsLst>
              <a:gs pos="0">
                <a:schemeClr val="tx1">
                  <a:lumMod val="85000"/>
                  <a:alpha val="12000"/>
                </a:schemeClr>
              </a:gs>
              <a:gs pos="85000">
                <a:schemeClr val="bg1">
                  <a:lumMod val="50000"/>
                  <a:lumOff val="50000"/>
                  <a:alpha val="61000"/>
                </a:schemeClr>
              </a:gs>
              <a:gs pos="100000">
                <a:schemeClr val="bg1">
                  <a:lumMod val="50000"/>
                  <a:lumOff val="50000"/>
                  <a:alpha val="84000"/>
                </a:schemeClr>
              </a:gs>
            </a:gsLst>
          </a:gradFill>
          <a:ln>
            <a:noFill/>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noAutofit/>
          </a:bodyPr>
          <a:lstStyle/>
          <a:p>
            <a:r>
              <a:rPr lang="en-US" sz="5984" dirty="0"/>
              <a:t>Managing Datacenter and Cloud</a:t>
            </a:r>
          </a:p>
        </p:txBody>
      </p:sp>
      <p:sp>
        <p:nvSpPr>
          <p:cNvPr id="5" name="Cloud 4"/>
          <p:cNvSpPr/>
          <p:nvPr/>
        </p:nvSpPr>
        <p:spPr>
          <a:xfrm>
            <a:off x="3126831" y="1664599"/>
            <a:ext cx="5476968" cy="2318556"/>
          </a:xfrm>
          <a:prstGeom prst="cloud">
            <a:avLst/>
          </a:prstGeom>
        </p:spPr>
        <p:style>
          <a:lnRef idx="1">
            <a:schemeClr val="accent1"/>
          </a:lnRef>
          <a:fillRef idx="3">
            <a:schemeClr val="accent1"/>
          </a:fillRef>
          <a:effectRef idx="2">
            <a:schemeClr val="accent1"/>
          </a:effectRef>
          <a:fontRef idx="minor">
            <a:schemeClr val="lt1"/>
          </a:fontRef>
        </p:style>
        <p:txBody>
          <a:bodyPr lIns="93248" tIns="46623" rIns="93248" bIns="46623" rtlCol="0" anchor="ctr"/>
          <a:lstStyle/>
          <a:p>
            <a:pPr algn="ctr"/>
            <a:endParaRPr lang="en-US" sz="2448"/>
          </a:p>
        </p:txBody>
      </p:sp>
      <p:cxnSp>
        <p:nvCxnSpPr>
          <p:cNvPr id="48" name="Straight Connector 47"/>
          <p:cNvCxnSpPr>
            <a:endCxn id="19" idx="1"/>
          </p:cNvCxnSpPr>
          <p:nvPr/>
        </p:nvCxnSpPr>
        <p:spPr>
          <a:xfrm flipV="1">
            <a:off x="5483199" y="2526293"/>
            <a:ext cx="334350" cy="162447"/>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130512" y="3250820"/>
            <a:ext cx="3508536" cy="387186"/>
          </a:xfrm>
          <a:prstGeom prst="rect">
            <a:avLst/>
          </a:prstGeom>
          <a:noFill/>
        </p:spPr>
        <p:txBody>
          <a:bodyPr wrap="square" lIns="93248" tIns="46623" rIns="93248" bIns="46623" rtlCol="0">
            <a:spAutoFit/>
          </a:bodyPr>
          <a:lstStyle/>
          <a:p>
            <a:r>
              <a:rPr lang="en-US" sz="1904" dirty="0">
                <a:solidFill>
                  <a:srgbClr val="FFFFFF"/>
                </a:solidFill>
              </a:rPr>
              <a:t>Azure PaaS &amp; IaaS systems</a:t>
            </a:r>
          </a:p>
        </p:txBody>
      </p:sp>
      <p:sp>
        <p:nvSpPr>
          <p:cNvPr id="22" name="Rectangle 21"/>
          <p:cNvSpPr/>
          <p:nvPr/>
        </p:nvSpPr>
        <p:spPr>
          <a:xfrm>
            <a:off x="4129881" y="2127560"/>
            <a:ext cx="955285" cy="472572"/>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23" name="Rectangle 22"/>
          <p:cNvSpPr/>
          <p:nvPr/>
        </p:nvSpPr>
        <p:spPr>
          <a:xfrm>
            <a:off x="4320938" y="2304775"/>
            <a:ext cx="955285" cy="472572"/>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24" name="Rectangle 23"/>
          <p:cNvSpPr/>
          <p:nvPr/>
        </p:nvSpPr>
        <p:spPr>
          <a:xfrm>
            <a:off x="4511994" y="2481986"/>
            <a:ext cx="955285" cy="472572"/>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25" name="Rectangle 24"/>
          <p:cNvSpPr/>
          <p:nvPr/>
        </p:nvSpPr>
        <p:spPr>
          <a:xfrm>
            <a:off x="4703052" y="2659201"/>
            <a:ext cx="955285" cy="472572"/>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26" name="Rectangle 25"/>
          <p:cNvSpPr/>
          <p:nvPr/>
        </p:nvSpPr>
        <p:spPr>
          <a:xfrm>
            <a:off x="4894109" y="2836416"/>
            <a:ext cx="955285" cy="472572"/>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17" name="Rectangle 16"/>
          <p:cNvSpPr/>
          <p:nvPr/>
        </p:nvSpPr>
        <p:spPr>
          <a:xfrm>
            <a:off x="5435440" y="1935578"/>
            <a:ext cx="955285" cy="472572"/>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grpSp>
        <p:nvGrpSpPr>
          <p:cNvPr id="3" name="Group 34"/>
          <p:cNvGrpSpPr/>
          <p:nvPr/>
        </p:nvGrpSpPr>
        <p:grpSpPr>
          <a:xfrm>
            <a:off x="9277009" y="1833491"/>
            <a:ext cx="2905383" cy="1619288"/>
            <a:chOff x="440152" y="4241800"/>
            <a:chExt cx="3792079" cy="1972836"/>
          </a:xfrm>
        </p:grpSpPr>
        <p:sp>
          <p:nvSpPr>
            <p:cNvPr id="6" name="Rectangle 5"/>
            <p:cNvSpPr/>
            <p:nvPr/>
          </p:nvSpPr>
          <p:spPr>
            <a:xfrm>
              <a:off x="440152" y="4241800"/>
              <a:ext cx="3792079" cy="1943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48"/>
            </a:p>
          </p:txBody>
        </p:sp>
        <p:cxnSp>
          <p:nvCxnSpPr>
            <p:cNvPr id="33" name="Straight Connector 32"/>
            <p:cNvCxnSpPr>
              <a:endCxn id="30" idx="1"/>
            </p:cNvCxnSpPr>
            <p:nvPr/>
          </p:nvCxnSpPr>
          <p:spPr>
            <a:xfrm rot="16200000" flipH="1">
              <a:off x="1625111" y="5223969"/>
              <a:ext cx="508000" cy="270863"/>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7" idx="3"/>
              <a:endCxn id="29" idx="1"/>
            </p:cNvCxnSpPr>
            <p:nvPr/>
          </p:nvCxnSpPr>
          <p:spPr>
            <a:xfrm flipV="1">
              <a:off x="1726750" y="5130800"/>
              <a:ext cx="287792" cy="12700"/>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7" idx="3"/>
              <a:endCxn id="28" idx="1"/>
            </p:cNvCxnSpPr>
            <p:nvPr/>
          </p:nvCxnSpPr>
          <p:spPr>
            <a:xfrm flipV="1">
              <a:off x="1726750" y="4635500"/>
              <a:ext cx="287792" cy="508000"/>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550386" y="5745136"/>
              <a:ext cx="1774206" cy="469500"/>
            </a:xfrm>
            <a:prstGeom prst="rect">
              <a:avLst/>
            </a:prstGeom>
            <a:noFill/>
          </p:spPr>
          <p:txBody>
            <a:bodyPr wrap="none" rtlCol="0">
              <a:spAutoFit/>
            </a:bodyPr>
            <a:lstStyle/>
            <a:p>
              <a:r>
                <a:rPr lang="en-US" sz="1904" dirty="0">
                  <a:solidFill>
                    <a:srgbClr val="FFFFFF"/>
                  </a:solidFill>
                </a:rPr>
                <a:t>Datacenter</a:t>
              </a:r>
            </a:p>
          </p:txBody>
        </p:sp>
        <p:sp>
          <p:nvSpPr>
            <p:cNvPr id="27" name="Rectangle 26"/>
            <p:cNvSpPr/>
            <p:nvPr/>
          </p:nvSpPr>
          <p:spPr>
            <a:xfrm>
              <a:off x="711015" y="4940300"/>
              <a:ext cx="1015735" cy="406400"/>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p>
          </p:txBody>
        </p:sp>
        <p:sp>
          <p:nvSpPr>
            <p:cNvPr id="28" name="Rectangle 27"/>
            <p:cNvSpPr/>
            <p:nvPr/>
          </p:nvSpPr>
          <p:spPr>
            <a:xfrm>
              <a:off x="2014542" y="4432300"/>
              <a:ext cx="1015735" cy="406400"/>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p>
          </p:txBody>
        </p:sp>
        <p:sp>
          <p:nvSpPr>
            <p:cNvPr id="29" name="Rectangle 28"/>
            <p:cNvSpPr/>
            <p:nvPr/>
          </p:nvSpPr>
          <p:spPr>
            <a:xfrm>
              <a:off x="2014542" y="4927600"/>
              <a:ext cx="1015735" cy="406400"/>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p>
          </p:txBody>
        </p:sp>
        <p:sp>
          <p:nvSpPr>
            <p:cNvPr id="30" name="Rectangle 29"/>
            <p:cNvSpPr/>
            <p:nvPr/>
          </p:nvSpPr>
          <p:spPr>
            <a:xfrm>
              <a:off x="2014542" y="5410200"/>
              <a:ext cx="1015735" cy="406400"/>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48"/>
            </a:p>
          </p:txBody>
        </p:sp>
      </p:grpSp>
      <p:cxnSp>
        <p:nvCxnSpPr>
          <p:cNvPr id="44" name="Straight Connector 43"/>
          <p:cNvCxnSpPr>
            <a:endCxn id="21" idx="3"/>
          </p:cNvCxnSpPr>
          <p:nvPr/>
        </p:nvCxnSpPr>
        <p:spPr>
          <a:xfrm flipH="1">
            <a:off x="7154952" y="2522426"/>
            <a:ext cx="2329584" cy="358292"/>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6772834" y="2529039"/>
            <a:ext cx="2660955" cy="73840"/>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6482923" y="2321787"/>
            <a:ext cx="3001609" cy="200640"/>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2" idx="1"/>
            <a:endCxn id="15" idx="0"/>
          </p:cNvCxnSpPr>
          <p:nvPr/>
        </p:nvCxnSpPr>
        <p:spPr>
          <a:xfrm flipH="1" flipV="1">
            <a:off x="2052325" y="2357366"/>
            <a:ext cx="2077558" cy="6478"/>
          </a:xfrm>
          <a:prstGeom prst="line">
            <a:avLst/>
          </a:prstGeom>
          <a:ln>
            <a:solidFill>
              <a:srgbClr val="FDBD06"/>
            </a:solidFill>
          </a:ln>
        </p:spPr>
        <p:style>
          <a:lnRef idx="2">
            <a:schemeClr val="accent1"/>
          </a:lnRef>
          <a:fillRef idx="0">
            <a:schemeClr val="accent1"/>
          </a:fillRef>
          <a:effectRef idx="1">
            <a:schemeClr val="accent1"/>
          </a:effectRef>
          <a:fontRef idx="minor">
            <a:schemeClr val="tx1"/>
          </a:fontRef>
        </p:style>
      </p:cxnSp>
      <p:grpSp>
        <p:nvGrpSpPr>
          <p:cNvPr id="4" name="Group 58"/>
          <p:cNvGrpSpPr/>
          <p:nvPr/>
        </p:nvGrpSpPr>
        <p:grpSpPr>
          <a:xfrm>
            <a:off x="427611" y="1819035"/>
            <a:ext cx="2057762" cy="1808618"/>
            <a:chOff x="452155" y="1752600"/>
            <a:chExt cx="2017072" cy="1536030"/>
          </a:xfrm>
        </p:grpSpPr>
        <p:grpSp>
          <p:nvGrpSpPr>
            <p:cNvPr id="32" name="Group 2"/>
            <p:cNvGrpSpPr/>
            <p:nvPr/>
          </p:nvGrpSpPr>
          <p:grpSpPr>
            <a:xfrm>
              <a:off x="452155" y="1752600"/>
              <a:ext cx="2017072" cy="1204311"/>
              <a:chOff x="9522922" y="1562100"/>
              <a:chExt cx="2017072" cy="1204311"/>
            </a:xfrm>
          </p:grpSpPr>
          <p:pic>
            <p:nvPicPr>
              <p:cNvPr id="7" name="Picture 6"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522922" y="1651000"/>
                <a:ext cx="442682" cy="505811"/>
              </a:xfrm>
              <a:prstGeom prst="rect">
                <a:avLst/>
              </a:prstGeom>
            </p:spPr>
          </p:pic>
          <p:pic>
            <p:nvPicPr>
              <p:cNvPr id="8" name="Picture 7"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726069" y="1803400"/>
                <a:ext cx="442682" cy="505811"/>
              </a:xfrm>
              <a:prstGeom prst="rect">
                <a:avLst/>
              </a:prstGeom>
            </p:spPr>
          </p:pic>
          <p:pic>
            <p:nvPicPr>
              <p:cNvPr id="9" name="Picture 8"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9929216" y="1955800"/>
                <a:ext cx="442682" cy="505811"/>
              </a:xfrm>
              <a:prstGeom prst="rect">
                <a:avLst/>
              </a:prstGeom>
            </p:spPr>
          </p:pic>
          <p:pic>
            <p:nvPicPr>
              <p:cNvPr id="10" name="Picture 9"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132363" y="2108200"/>
                <a:ext cx="442682" cy="505811"/>
              </a:xfrm>
              <a:prstGeom prst="rect">
                <a:avLst/>
              </a:prstGeom>
            </p:spPr>
          </p:pic>
          <p:pic>
            <p:nvPicPr>
              <p:cNvPr id="11" name="Picture 10"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335510" y="2260600"/>
                <a:ext cx="442682" cy="505811"/>
              </a:xfrm>
              <a:prstGeom prst="rect">
                <a:avLst/>
              </a:prstGeom>
            </p:spPr>
          </p:pic>
          <p:pic>
            <p:nvPicPr>
              <p:cNvPr id="12" name="Picture 11"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284724" y="1562100"/>
                <a:ext cx="442682" cy="505811"/>
              </a:xfrm>
              <a:prstGeom prst="rect">
                <a:avLst/>
              </a:prstGeom>
            </p:spPr>
          </p:pic>
          <p:pic>
            <p:nvPicPr>
              <p:cNvPr id="13" name="Picture 12"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487871" y="1714499"/>
                <a:ext cx="442682" cy="505811"/>
              </a:xfrm>
              <a:prstGeom prst="rect">
                <a:avLst/>
              </a:prstGeom>
            </p:spPr>
          </p:pic>
          <p:pic>
            <p:nvPicPr>
              <p:cNvPr id="14" name="Picture 13"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691018" y="1866900"/>
                <a:ext cx="442682" cy="505811"/>
              </a:xfrm>
              <a:prstGeom prst="rect">
                <a:avLst/>
              </a:prstGeom>
            </p:spPr>
          </p:pic>
          <p:pic>
            <p:nvPicPr>
              <p:cNvPr id="15" name="Picture 14"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894165" y="2019300"/>
                <a:ext cx="442682" cy="505811"/>
              </a:xfrm>
              <a:prstGeom prst="rect">
                <a:avLst/>
              </a:prstGeom>
            </p:spPr>
          </p:pic>
          <p:pic>
            <p:nvPicPr>
              <p:cNvPr id="16" name="Picture 15" descr="OrangeGuy.tif"/>
              <p:cNvPicPr>
                <a:picLocks noChangeAspect="1"/>
              </p:cNvPicPr>
              <p:nvPr/>
            </p:nvPicPr>
            <p:blipFill>
              <a:blip r:embed="rId2" cstate="screen">
                <a:clrChange>
                  <a:clrFrom>
                    <a:srgbClr val="FFFFFF"/>
                  </a:clrFrom>
                  <a:clrTo>
                    <a:srgbClr val="FFFFFF">
                      <a:alpha val="0"/>
                    </a:srgbClr>
                  </a:clrTo>
                </a:clrChange>
                <a:alphaModFix amt="8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1097312" y="2171700"/>
                <a:ext cx="442682" cy="505811"/>
              </a:xfrm>
              <a:prstGeom prst="rect">
                <a:avLst/>
              </a:prstGeom>
            </p:spPr>
          </p:pic>
        </p:grpSp>
        <p:sp>
          <p:nvSpPr>
            <p:cNvPr id="58" name="TextBox 57"/>
            <p:cNvSpPr txBox="1"/>
            <p:nvPr/>
          </p:nvSpPr>
          <p:spPr>
            <a:xfrm>
              <a:off x="978297" y="3039765"/>
              <a:ext cx="1123232" cy="248865"/>
            </a:xfrm>
            <a:prstGeom prst="rect">
              <a:avLst/>
            </a:prstGeom>
            <a:noFill/>
          </p:spPr>
          <p:txBody>
            <a:bodyPr wrap="none" lIns="0" tIns="0" rIns="0" bIns="0" rtlCol="0">
              <a:spAutoFit/>
            </a:bodyPr>
            <a:lstStyle/>
            <a:p>
              <a:r>
                <a:rPr lang="en-US" sz="1904" dirty="0">
                  <a:gradFill>
                    <a:gsLst>
                      <a:gs pos="0">
                        <a:schemeClr val="tx1"/>
                      </a:gs>
                      <a:gs pos="86000">
                        <a:schemeClr val="tx1"/>
                      </a:gs>
                    </a:gsLst>
                    <a:lin ang="5400000" scaled="0"/>
                  </a:gradFill>
                </a:rPr>
                <a:t>Customers</a:t>
              </a:r>
            </a:p>
          </p:txBody>
        </p:sp>
      </p:grpSp>
      <p:sp>
        <p:nvSpPr>
          <p:cNvPr id="18" name="Rectangle 17"/>
          <p:cNvSpPr/>
          <p:nvPr/>
        </p:nvSpPr>
        <p:spPr>
          <a:xfrm>
            <a:off x="5626495" y="2112793"/>
            <a:ext cx="955285" cy="472572"/>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19" name="Rectangle 18"/>
          <p:cNvSpPr/>
          <p:nvPr/>
        </p:nvSpPr>
        <p:spPr>
          <a:xfrm>
            <a:off x="5817551" y="2290004"/>
            <a:ext cx="955285" cy="472572"/>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20" name="Rectangle 19"/>
          <p:cNvSpPr/>
          <p:nvPr/>
        </p:nvSpPr>
        <p:spPr>
          <a:xfrm>
            <a:off x="6008607" y="2467219"/>
            <a:ext cx="955285" cy="472572"/>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21" name="Rectangle 20"/>
          <p:cNvSpPr/>
          <p:nvPr/>
        </p:nvSpPr>
        <p:spPr>
          <a:xfrm>
            <a:off x="6199664" y="2644434"/>
            <a:ext cx="955285" cy="472572"/>
          </a:xfrm>
          <a:prstGeom prst="rect">
            <a:avLst/>
          </a:prstGeom>
          <a:solidFill>
            <a:srgbClr val="FFFFFF"/>
          </a:solidFill>
        </p:spPr>
        <p:style>
          <a:lnRef idx="1">
            <a:schemeClr val="accent1"/>
          </a:lnRef>
          <a:fillRef idx="2">
            <a:schemeClr val="accent1"/>
          </a:fillRef>
          <a:effectRef idx="1">
            <a:schemeClr val="accent1"/>
          </a:effectRef>
          <a:fontRef idx="minor">
            <a:schemeClr val="dk1"/>
          </a:fontRef>
        </p:style>
        <p:txBody>
          <a:bodyPr lIns="93248" tIns="46623" rIns="93248" bIns="46623" rtlCol="0" anchor="ctr"/>
          <a:lstStyle/>
          <a:p>
            <a:pPr algn="ctr"/>
            <a:endParaRPr lang="en-US" sz="2448"/>
          </a:p>
        </p:txBody>
      </p:sp>
      <p:sp>
        <p:nvSpPr>
          <p:cNvPr id="50" name="TextBox 49"/>
          <p:cNvSpPr txBox="1"/>
          <p:nvPr/>
        </p:nvSpPr>
        <p:spPr>
          <a:xfrm>
            <a:off x="275905" y="4743201"/>
            <a:ext cx="6983319" cy="1663817"/>
          </a:xfrm>
          <a:prstGeom prst="rect">
            <a:avLst/>
          </a:prstGeom>
          <a:noFill/>
        </p:spPr>
        <p:txBody>
          <a:bodyPr wrap="none" lIns="93248" tIns="46623" rIns="93248" bIns="46623" rtlCol="0">
            <a:spAutoFit/>
          </a:bodyPr>
          <a:lstStyle/>
          <a:p>
            <a:r>
              <a:rPr lang="en-US" sz="2040" b="1" dirty="0"/>
              <a:t>BlueStripe FactFinder</a:t>
            </a:r>
          </a:p>
          <a:p>
            <a:pPr marL="388492" indent="-388492">
              <a:buFont typeface="Arial"/>
              <a:buChar char="•"/>
            </a:pPr>
            <a:r>
              <a:rPr lang="en-US" sz="2040" dirty="0"/>
              <a:t>One view of complete application </a:t>
            </a:r>
          </a:p>
          <a:p>
            <a:pPr marL="388492" indent="-388492">
              <a:buFont typeface="Arial"/>
              <a:buChar char="•"/>
            </a:pPr>
            <a:r>
              <a:rPr lang="en-US" sz="2040" dirty="0"/>
              <a:t>Follows transactions across Azure &amp; datacenter systems</a:t>
            </a:r>
          </a:p>
          <a:p>
            <a:pPr marL="388492" indent="-388492">
              <a:buFont typeface="Arial"/>
              <a:buChar char="•"/>
            </a:pPr>
            <a:r>
              <a:rPr lang="en-US" sz="2040" dirty="0" smtClean="0"/>
              <a:t>Automatically </a:t>
            </a:r>
            <a:r>
              <a:rPr lang="en-US" sz="2040" dirty="0"/>
              <a:t>discovers &amp; maps hybrid apps</a:t>
            </a:r>
          </a:p>
          <a:p>
            <a:pPr marL="388492" indent="-388492">
              <a:buFont typeface="Arial"/>
              <a:buChar char="•"/>
            </a:pPr>
            <a:r>
              <a:rPr lang="en-US" sz="2040" dirty="0"/>
              <a:t>Monitors performance &amp; finds problems </a:t>
            </a:r>
          </a:p>
        </p:txBody>
      </p:sp>
      <p:grpSp>
        <p:nvGrpSpPr>
          <p:cNvPr id="34" name="Group 53"/>
          <p:cNvGrpSpPr/>
          <p:nvPr/>
        </p:nvGrpSpPr>
        <p:grpSpPr>
          <a:xfrm>
            <a:off x="7565328" y="4156092"/>
            <a:ext cx="3425938" cy="2285108"/>
            <a:chOff x="8334936" y="4131340"/>
            <a:chExt cx="3358194" cy="2240506"/>
          </a:xfrm>
        </p:grpSpPr>
        <p:pic>
          <p:nvPicPr>
            <p:cNvPr id="60" name="Picture 59" descr="TX_Explore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65199" y="4494121"/>
              <a:ext cx="2347101" cy="1466414"/>
            </a:xfrm>
            <a:prstGeom prst="rect">
              <a:avLst/>
            </a:prstGeom>
            <a:ln w="6350" cmpd="sng">
              <a:solidFill>
                <a:srgbClr val="17375E"/>
              </a:solidFill>
            </a:ln>
            <a:effectLst>
              <a:outerShdw blurRad="57150" dist="114300" dir="2700000" algn="tl" rotWithShape="0">
                <a:srgbClr val="000000">
                  <a:alpha val="43000"/>
                </a:srgbClr>
              </a:outerShdw>
            </a:effectLst>
          </p:spPr>
        </p:pic>
        <p:sp>
          <p:nvSpPr>
            <p:cNvPr id="61" name="TextBox 60"/>
            <p:cNvSpPr txBox="1"/>
            <p:nvPr/>
          </p:nvSpPr>
          <p:spPr>
            <a:xfrm>
              <a:off x="9164597" y="4131340"/>
              <a:ext cx="1327061" cy="377840"/>
            </a:xfrm>
            <a:prstGeom prst="rect">
              <a:avLst/>
            </a:prstGeom>
            <a:noFill/>
          </p:spPr>
          <p:txBody>
            <a:bodyPr wrap="none" rtlCol="0">
              <a:spAutoFit/>
            </a:bodyPr>
            <a:lstStyle/>
            <a:p>
              <a:r>
                <a:rPr lang="en-US" sz="1904" dirty="0"/>
                <a:t>FactFinder </a:t>
              </a:r>
            </a:p>
          </p:txBody>
        </p:sp>
        <p:sp>
          <p:nvSpPr>
            <p:cNvPr id="62" name="TextBox 61"/>
            <p:cNvSpPr txBox="1"/>
            <p:nvPr/>
          </p:nvSpPr>
          <p:spPr>
            <a:xfrm>
              <a:off x="8334936" y="5994006"/>
              <a:ext cx="3358194" cy="377840"/>
            </a:xfrm>
            <a:prstGeom prst="rect">
              <a:avLst/>
            </a:prstGeom>
            <a:noFill/>
          </p:spPr>
          <p:txBody>
            <a:bodyPr wrap="none" rtlCol="0">
              <a:spAutoFit/>
            </a:bodyPr>
            <a:lstStyle/>
            <a:p>
              <a:r>
                <a:rPr lang="en-US" sz="1904" dirty="0"/>
                <a:t>One view – Whole Application</a:t>
              </a:r>
            </a:p>
          </p:txBody>
        </p:sp>
      </p:grpSp>
      <p:sp>
        <p:nvSpPr>
          <p:cNvPr id="69" name="TextBox 68"/>
          <p:cNvSpPr txBox="1"/>
          <p:nvPr/>
        </p:nvSpPr>
        <p:spPr>
          <a:xfrm>
            <a:off x="9397785" y="1409454"/>
            <a:ext cx="2747992" cy="387186"/>
          </a:xfrm>
          <a:prstGeom prst="rect">
            <a:avLst/>
          </a:prstGeom>
          <a:noFill/>
        </p:spPr>
        <p:txBody>
          <a:bodyPr wrap="none" lIns="93248" tIns="46623" rIns="93248" bIns="46623" rtlCol="0">
            <a:spAutoFit/>
          </a:bodyPr>
          <a:lstStyle/>
          <a:p>
            <a:r>
              <a:rPr lang="en-US" sz="1904" dirty="0"/>
              <a:t>On-premises IT systems</a:t>
            </a:r>
          </a:p>
        </p:txBody>
      </p:sp>
      <p:grpSp>
        <p:nvGrpSpPr>
          <p:cNvPr id="51" name="Group 50"/>
          <p:cNvGrpSpPr/>
          <p:nvPr/>
        </p:nvGrpSpPr>
        <p:grpSpPr>
          <a:xfrm>
            <a:off x="9741405" y="4985071"/>
            <a:ext cx="2089238" cy="1132685"/>
            <a:chOff x="3135446" y="1755059"/>
            <a:chExt cx="5917933" cy="3209254"/>
          </a:xfrm>
          <a:effectLst>
            <a:outerShdw blurRad="50800" dist="63500" dir="2700000">
              <a:schemeClr val="tx1">
                <a:lumMod val="75000"/>
                <a:lumOff val="25000"/>
                <a:alpha val="43000"/>
              </a:schemeClr>
            </a:outerShdw>
          </a:effectLst>
        </p:grpSpPr>
        <p:pic>
          <p:nvPicPr>
            <p:cNvPr id="54" name="Picture 53" descr="SCOM screenshot.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446" y="1755059"/>
              <a:ext cx="5917933" cy="3209254"/>
            </a:xfrm>
            <a:prstGeom prst="rect">
              <a:avLst/>
            </a:prstGeom>
          </p:spPr>
        </p:pic>
        <p:pic>
          <p:nvPicPr>
            <p:cNvPr id="55" name="Picture 54" descr="System-Center-Ops-Mgr-Map.png"/>
            <p:cNvPicPr>
              <a:picLocks noChangeAspect="1"/>
            </p:cNvPicPr>
            <p:nvPr/>
          </p:nvPicPr>
          <p:blipFill rotWithShape="1">
            <a:blip r:embed="rId5" cstate="print">
              <a:extLst>
                <a:ext uri="{28A0092B-C50C-407E-A947-70E740481C1C}">
                  <a14:useLocalDpi xmlns:a14="http://schemas.microsoft.com/office/drawing/2010/main" val="0"/>
                </a:ext>
              </a:extLst>
            </a:blip>
            <a:srcRect l="4631" t="1678" r="5486" b="-3427"/>
            <a:stretch/>
          </p:blipFill>
          <p:spPr>
            <a:xfrm>
              <a:off x="4447033" y="2155052"/>
              <a:ext cx="2955345" cy="1795874"/>
            </a:xfrm>
            <a:prstGeom prst="rect">
              <a:avLst/>
            </a:prstGeom>
          </p:spPr>
        </p:pic>
      </p:grpSp>
      <p:sp>
        <p:nvSpPr>
          <p:cNvPr id="63" name="TextBox 62"/>
          <p:cNvSpPr txBox="1"/>
          <p:nvPr/>
        </p:nvSpPr>
        <p:spPr>
          <a:xfrm>
            <a:off x="10359730" y="4609834"/>
            <a:ext cx="1863870" cy="418557"/>
          </a:xfrm>
          <a:prstGeom prst="rect">
            <a:avLst/>
          </a:prstGeom>
          <a:noFill/>
        </p:spPr>
        <p:txBody>
          <a:bodyPr wrap="none" lIns="124314" tIns="62157" rIns="124314" bIns="62157" rtlCol="0">
            <a:spAutoFit/>
          </a:bodyPr>
          <a:lstStyle/>
          <a:p>
            <a:r>
              <a:rPr lang="en-US" sz="1904" dirty="0"/>
              <a:t>System Center </a:t>
            </a:r>
          </a:p>
        </p:txBody>
      </p:sp>
    </p:spTree>
    <p:extLst>
      <p:ext uri="{BB962C8B-B14F-4D97-AF65-F5344CB8AC3E}">
        <p14:creationId xmlns:p14="http://schemas.microsoft.com/office/powerpoint/2010/main" val="3309506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9905999" cy="1829593"/>
          </a:xfrm>
        </p:spPr>
        <p:txBody>
          <a:bodyPr/>
          <a:lstStyle/>
          <a:p>
            <a:r>
              <a:rPr lang="en-US" dirty="0" smtClean="0"/>
              <a:t>Monitoring and troubleshooting Azure Hybrid Applications using System Center and </a:t>
            </a:r>
            <a:r>
              <a:rPr lang="en-US" dirty="0" err="1" smtClean="0"/>
              <a:t>BlueStripe</a:t>
            </a:r>
            <a:endParaRPr lang="en-US" dirty="0"/>
          </a:p>
        </p:txBody>
      </p:sp>
    </p:spTree>
    <p:extLst>
      <p:ext uri="{BB962C8B-B14F-4D97-AF65-F5344CB8AC3E}">
        <p14:creationId xmlns:p14="http://schemas.microsoft.com/office/powerpoint/2010/main" val="29878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p>
            <a:r>
              <a:rPr lang="en-GB" dirty="0" smtClean="0"/>
              <a:t>Reviewer Notes:</a:t>
            </a:r>
            <a:endParaRPr dirty="0"/>
          </a:p>
        </p:txBody>
      </p:sp>
      <p:sp>
        <p:nvSpPr>
          <p:cNvPr id="14" name="Text Placeholder 13"/>
          <p:cNvSpPr>
            <a:spLocks noGrp="1"/>
          </p:cNvSpPr>
          <p:nvPr>
            <p:ph type="body" sz="quarter" idx="10"/>
          </p:nvPr>
        </p:nvSpPr>
        <p:spPr>
          <a:xfrm>
            <a:off x="507704" y="1005697"/>
            <a:ext cx="11400103" cy="1431161"/>
          </a:xfrm>
        </p:spPr>
        <p:txBody>
          <a:bodyPr/>
          <a:lstStyle/>
          <a:p>
            <a:pPr marL="0" defTabSz="932472" fontAlgn="base">
              <a:spcBef>
                <a:spcPct val="0"/>
              </a:spcBef>
              <a:spcAft>
                <a:spcPct val="0"/>
              </a:spcAft>
              <a:buNone/>
            </a:pPr>
            <a:endParaRPr lang="en-GB" sz="1800" dirty="0" smtClean="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Demo segment number two will cover extended 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family using Business Applications</a:t>
            </a: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Orchestrator and 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Service Manager</a:t>
            </a: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p:txBody>
      </p:sp>
    </p:spTree>
    <p:extLst>
      <p:ext uri="{BB962C8B-B14F-4D97-AF65-F5344CB8AC3E}">
        <p14:creationId xmlns:p14="http://schemas.microsoft.com/office/powerpoint/2010/main" val="30472438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995260"/>
            <a:ext cx="12070012" cy="2548390"/>
          </a:xfrm>
        </p:spPr>
        <p:txBody>
          <a:bodyPr/>
          <a:lstStyle/>
          <a:p>
            <a:pPr marL="0" lvl="0" indent="0">
              <a:spcBef>
                <a:spcPts val="2400"/>
              </a:spcBef>
              <a:buNone/>
            </a:pPr>
            <a:r>
              <a:rPr lang="en-US" sz="3800" dirty="0" smtClean="0">
                <a:gradFill>
                  <a:gsLst>
                    <a:gs pos="1250">
                      <a:schemeClr val="tx1"/>
                    </a:gs>
                    <a:gs pos="100000">
                      <a:schemeClr val="tx1"/>
                    </a:gs>
                  </a:gsLst>
                  <a:lin ang="5400000" scaled="0"/>
                </a:gradFill>
              </a:rPr>
              <a:t>Free </a:t>
            </a:r>
            <a:r>
              <a:rPr lang="en-US" sz="3800" dirty="0" err="1" smtClean="0">
                <a:gradFill>
                  <a:gsLst>
                    <a:gs pos="1250">
                      <a:schemeClr val="tx1"/>
                    </a:gs>
                    <a:gs pos="100000">
                      <a:schemeClr val="tx1"/>
                    </a:gs>
                  </a:gsLst>
                  <a:lin ang="5400000" scaled="0"/>
                </a:gradFill>
              </a:rPr>
              <a:t>FactFinder</a:t>
            </a:r>
            <a:r>
              <a:rPr lang="en-US" sz="3800" dirty="0" smtClean="0">
                <a:gradFill>
                  <a:gsLst>
                    <a:gs pos="1250">
                      <a:schemeClr val="tx1"/>
                    </a:gs>
                    <a:gs pos="100000">
                      <a:schemeClr val="tx1"/>
                    </a:gs>
                  </a:gsLst>
                  <a:lin ang="5400000" scaled="0"/>
                </a:gradFill>
              </a:rPr>
              <a:t> licenses!</a:t>
            </a:r>
          </a:p>
          <a:p>
            <a:pPr lvl="1">
              <a:spcBef>
                <a:spcPts val="2400"/>
              </a:spcBef>
            </a:pPr>
            <a:r>
              <a:rPr lang="en-US" sz="2200" dirty="0" smtClean="0">
                <a:gradFill>
                  <a:gsLst>
                    <a:gs pos="1250">
                      <a:schemeClr val="tx1"/>
                    </a:gs>
                    <a:gs pos="100000">
                      <a:schemeClr val="tx1"/>
                    </a:gs>
                  </a:gsLst>
                  <a:lin ang="5400000" scaled="0"/>
                </a:gradFill>
              </a:rPr>
              <a:t>3 datacenter server licenses for </a:t>
            </a:r>
            <a:r>
              <a:rPr lang="en-US" sz="2200" dirty="0" err="1" smtClean="0">
                <a:gradFill>
                  <a:gsLst>
                    <a:gs pos="1250">
                      <a:schemeClr val="tx1"/>
                    </a:gs>
                    <a:gs pos="100000">
                      <a:schemeClr val="tx1"/>
                    </a:gs>
                  </a:gsLst>
                  <a:lin ang="5400000" scaled="0"/>
                </a:gradFill>
              </a:rPr>
              <a:t>FactFinder</a:t>
            </a:r>
            <a:r>
              <a:rPr lang="en-US" sz="2200" dirty="0" smtClean="0">
                <a:gradFill>
                  <a:gsLst>
                    <a:gs pos="1250">
                      <a:schemeClr val="tx1"/>
                    </a:gs>
                    <a:gs pos="100000">
                      <a:schemeClr val="tx1"/>
                    </a:gs>
                  </a:gsLst>
                  <a:lin ang="5400000" scaled="0"/>
                </a:gradFill>
              </a:rPr>
              <a:t> for one year</a:t>
            </a:r>
          </a:p>
          <a:p>
            <a:pPr lvl="1">
              <a:spcBef>
                <a:spcPts val="2400"/>
              </a:spcBef>
            </a:pPr>
            <a:r>
              <a:rPr lang="en-US" sz="2200" dirty="0" smtClean="0"/>
              <a:t>Includes full mapping, monitoring, and problem triage capabilities</a:t>
            </a:r>
          </a:p>
          <a:p>
            <a:pPr lvl="1">
              <a:spcBef>
                <a:spcPts val="2400"/>
              </a:spcBef>
            </a:pPr>
            <a:r>
              <a:rPr lang="en-US" sz="2200" dirty="0" smtClean="0">
                <a:gradFill>
                  <a:gsLst>
                    <a:gs pos="1250">
                      <a:schemeClr val="tx1"/>
                    </a:gs>
                    <a:gs pos="100000">
                      <a:schemeClr val="tx1"/>
                    </a:gs>
                  </a:gsLst>
                  <a:lin ang="5400000" scaled="0"/>
                </a:gradFill>
              </a:rPr>
              <a:t>Includes complete System Center feature set </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err="1" smtClean="0"/>
              <a:t>TechED</a:t>
            </a:r>
            <a:r>
              <a:rPr lang="en-US" dirty="0" smtClean="0"/>
              <a:t> Special Offer</a:t>
            </a:r>
            <a:endParaRPr lang="en-US" dirty="0"/>
          </a:p>
        </p:txBody>
      </p:sp>
      <p:sp>
        <p:nvSpPr>
          <p:cNvPr id="11" name="Text Placeholder 7"/>
          <p:cNvSpPr txBox="1">
            <a:spLocks/>
          </p:cNvSpPr>
          <p:nvPr/>
        </p:nvSpPr>
        <p:spPr>
          <a:xfrm>
            <a:off x="267028" y="4868862"/>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3800" dirty="0" smtClean="0">
                <a:gradFill>
                  <a:gsLst>
                    <a:gs pos="1250">
                      <a:schemeClr val="tx1"/>
                    </a:gs>
                    <a:gs pos="100000">
                      <a:schemeClr val="tx1"/>
                    </a:gs>
                  </a:gsLst>
                  <a:lin ang="5400000" scaled="0"/>
                </a:gradFill>
              </a:rPr>
              <a:t>How? take this card to the </a:t>
            </a:r>
            <a:r>
              <a:rPr lang="en-US" sz="3800" dirty="0" err="1" smtClean="0">
                <a:gradFill>
                  <a:gsLst>
                    <a:gs pos="1250">
                      <a:schemeClr val="tx1"/>
                    </a:gs>
                    <a:gs pos="100000">
                      <a:schemeClr val="tx1"/>
                    </a:gs>
                  </a:gsLst>
                  <a:lin ang="5400000" scaled="0"/>
                </a:gradFill>
              </a:rPr>
              <a:t>BlueStripe</a:t>
            </a:r>
            <a:r>
              <a:rPr lang="en-US" sz="3800" dirty="0" smtClean="0">
                <a:gradFill>
                  <a:gsLst>
                    <a:gs pos="1250">
                      <a:schemeClr val="tx1"/>
                    </a:gs>
                    <a:gs pos="100000">
                      <a:schemeClr val="tx1"/>
                    </a:gs>
                  </a:gsLst>
                  <a:lin ang="5400000" scaled="0"/>
                </a:gradFill>
              </a:rPr>
              <a:t> booth #1726 </a:t>
            </a:r>
            <a:endParaRPr lang="en-US" sz="3800" dirty="0">
              <a:gradFill>
                <a:gsLst>
                  <a:gs pos="1250">
                    <a:schemeClr val="tx1"/>
                  </a:gs>
                  <a:gs pos="100000">
                    <a:schemeClr val="tx1"/>
                  </a:gs>
                </a:gsLst>
                <a:lin ang="5400000" scaled="0"/>
              </a:gra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837" y="5741286"/>
            <a:ext cx="3124638" cy="1087374"/>
          </a:xfrm>
          <a:prstGeom prst="rect">
            <a:avLst/>
          </a:prstGeom>
        </p:spPr>
      </p:pic>
    </p:spTree>
    <p:extLst>
      <p:ext uri="{BB962C8B-B14F-4D97-AF65-F5344CB8AC3E}">
        <p14:creationId xmlns:p14="http://schemas.microsoft.com/office/powerpoint/2010/main" val="30051720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2.7054E-6 L 2.26704E-6 2.7054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3" presetClass="path" presetSubtype="0" decel="100000" fill="hold" grpId="1" nodeType="withEffect">
                                  <p:stCondLst>
                                    <p:cond delay="500"/>
                                  </p:stCondLst>
                                  <p:childTnLst>
                                    <p:animMotion origin="layout" path="M -0.02413 4.00363E-6 L 2.26704E-6 4.00363E-6 " pathEditMode="relative" rAng="0" ptsTypes="AA">
                                      <p:cBhvr>
                                        <p:cTn id="14" dur="5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521590"/>
            <a:ext cx="12070012" cy="1237262"/>
          </a:xfrm>
        </p:spPr>
        <p:txBody>
          <a:bodyPr/>
          <a:lstStyle/>
          <a:p>
            <a:pPr lvl="0">
              <a:spcBef>
                <a:spcPts val="2400"/>
              </a:spcBef>
            </a:pPr>
            <a:r>
              <a:rPr lang="en-US" sz="3800" dirty="0">
                <a:gradFill>
                  <a:gsLst>
                    <a:gs pos="1250">
                      <a:schemeClr val="tx1"/>
                    </a:gs>
                    <a:gs pos="100000">
                      <a:schemeClr val="tx1"/>
                    </a:gs>
                  </a:gsLst>
                  <a:lin ang="5400000" scaled="0"/>
                </a:gradFill>
              </a:rPr>
              <a:t>DCIM-B381 Overview and Enhancements in Microsoft System Center 2012 R2 Operations </a:t>
            </a:r>
            <a:r>
              <a:rPr lang="en-US" sz="3800" dirty="0" smtClean="0">
                <a:gradFill>
                  <a:gsLst>
                    <a:gs pos="1250">
                      <a:schemeClr val="tx1"/>
                    </a:gs>
                    <a:gs pos="100000">
                      <a:schemeClr val="tx1"/>
                    </a:gs>
                  </a:gsLst>
                  <a:lin ang="5400000" scaled="0"/>
                </a:gradFill>
              </a:rPr>
              <a:t>Manager</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320035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err="1" smtClean="0">
                <a:gradFill>
                  <a:gsLst>
                    <a:gs pos="1250">
                      <a:schemeClr val="tx1"/>
                    </a:gs>
                    <a:gs pos="100000">
                      <a:schemeClr val="tx1"/>
                    </a:gs>
                  </a:gsLst>
                  <a:lin ang="5400000" scaled="0"/>
                </a:gradFill>
              </a:rPr>
              <a:t>BlueStripe</a:t>
            </a:r>
            <a:r>
              <a:rPr lang="en-US" sz="3800" dirty="0" smtClean="0">
                <a:gradFill>
                  <a:gsLst>
                    <a:gs pos="1250">
                      <a:schemeClr val="tx1"/>
                    </a:gs>
                    <a:gs pos="100000">
                      <a:schemeClr val="tx1"/>
                    </a:gs>
                  </a:gsLst>
                  <a:lin ang="5400000" scaled="0"/>
                </a:gradFill>
              </a:rPr>
              <a:t> live demos in exhibit hall booth #1726</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67028" y="4487862"/>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Find Me Later </a:t>
            </a:r>
            <a:r>
              <a:rPr lang="en-US" sz="3800" dirty="0" smtClean="0">
                <a:gradFill>
                  <a:gsLst>
                    <a:gs pos="1250">
                      <a:schemeClr val="tx1"/>
                    </a:gs>
                    <a:gs pos="100000">
                      <a:schemeClr val="tx1"/>
                    </a:gs>
                  </a:gsLst>
                  <a:lin ang="5400000" scaled="0"/>
                </a:gradFill>
              </a:rPr>
              <a:t>at booth #1726, bring the card!</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580298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1.78393E-6 L 2.26704E-6 1.78393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257242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3551818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64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2684749899"/>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 &amp; Objectives</a:t>
            </a:r>
            <a:endParaRPr lang="en-US" dirty="0"/>
          </a:p>
        </p:txBody>
      </p:sp>
      <p:sp>
        <p:nvSpPr>
          <p:cNvPr id="6" name="Text Placeholder 5"/>
          <p:cNvSpPr>
            <a:spLocks noGrp="1"/>
          </p:cNvSpPr>
          <p:nvPr>
            <p:ph type="body" sz="quarter" idx="11"/>
          </p:nvPr>
        </p:nvSpPr>
        <p:spPr>
          <a:xfrm>
            <a:off x="274639" y="1363662"/>
            <a:ext cx="11889564" cy="4801314"/>
          </a:xfrm>
        </p:spPr>
        <p:txBody>
          <a:bodyPr/>
          <a:lstStyle/>
          <a:p>
            <a:r>
              <a:rPr lang="en-US" dirty="0" smtClean="0"/>
              <a:t>Putting Big Picture Applications into System Center</a:t>
            </a:r>
          </a:p>
          <a:p>
            <a:pPr lvl="1"/>
            <a:r>
              <a:rPr lang="en-US" dirty="0" smtClean="0"/>
              <a:t>Using </a:t>
            </a:r>
            <a:r>
              <a:rPr lang="en-US" dirty="0" err="1" smtClean="0"/>
              <a:t>BlueStripe</a:t>
            </a:r>
            <a:r>
              <a:rPr lang="en-US" dirty="0" smtClean="0"/>
              <a:t> and System Center to manage multi-tier distributed applications</a:t>
            </a:r>
          </a:p>
          <a:p>
            <a:pPr lvl="1"/>
            <a:r>
              <a:rPr lang="en-US" dirty="0" smtClean="0"/>
              <a:t>Application management </a:t>
            </a:r>
            <a:r>
              <a:rPr lang="en-US" dirty="0"/>
              <a:t>across Azure Hybrid Cloud </a:t>
            </a:r>
            <a:r>
              <a:rPr lang="en-US" dirty="0" smtClean="0"/>
              <a:t>systems</a:t>
            </a:r>
          </a:p>
          <a:p>
            <a:pPr lvl="1"/>
            <a:r>
              <a:rPr lang="en-US" dirty="0" smtClean="0"/>
              <a:t>Using business applications in problem troubleshooting, monitoring, and automation</a:t>
            </a:r>
            <a:endParaRPr lang="en-US" dirty="0"/>
          </a:p>
          <a:p>
            <a:r>
              <a:rPr lang="en-US" dirty="0"/>
              <a:t>L</a:t>
            </a:r>
            <a:r>
              <a:rPr lang="en-US" dirty="0" smtClean="0"/>
              <a:t>ive demo, “How to” examples</a:t>
            </a:r>
          </a:p>
          <a:p>
            <a:pPr lvl="1"/>
            <a:r>
              <a:rPr lang="en-US" dirty="0" smtClean="0"/>
              <a:t>Dynamic application mapping, monitoring and SLA alerting in System Center</a:t>
            </a:r>
          </a:p>
          <a:p>
            <a:pPr lvl="1"/>
            <a:r>
              <a:rPr lang="en-US" dirty="0" smtClean="0"/>
              <a:t>IT Operations view of the whole multi-tier application and infrastructure</a:t>
            </a:r>
          </a:p>
          <a:p>
            <a:pPr lvl="1"/>
            <a:r>
              <a:rPr lang="en-US" dirty="0" smtClean="0"/>
              <a:t>End-to-end application management across Azure Hybrid Cloud systems</a:t>
            </a:r>
          </a:p>
          <a:p>
            <a:r>
              <a:rPr lang="en-US" dirty="0" smtClean="0"/>
              <a:t>Customer examples</a:t>
            </a:r>
          </a:p>
          <a:p>
            <a:pPr lvl="1"/>
            <a:r>
              <a:rPr lang="en-US" dirty="0" smtClean="0"/>
              <a:t>Azure Hybrid Cloud management</a:t>
            </a:r>
          </a:p>
          <a:p>
            <a:pPr lvl="1"/>
            <a:r>
              <a:rPr lang="en-US" dirty="0" smtClean="0"/>
              <a:t>Using System Center to manage IT Operations</a:t>
            </a:r>
            <a:endParaRPr lang="en-US" dirty="0"/>
          </a:p>
        </p:txBody>
      </p:sp>
    </p:spTree>
    <p:extLst>
      <p:ext uri="{BB962C8B-B14F-4D97-AF65-F5344CB8AC3E}">
        <p14:creationId xmlns:p14="http://schemas.microsoft.com/office/powerpoint/2010/main" val="1842464210"/>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91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6"/>
          <p:cNvSpPr>
            <a:spLocks noGrp="1"/>
          </p:cNvSpPr>
          <p:nvPr>
            <p:ph type="body" sz="quarter" idx="10"/>
          </p:nvPr>
        </p:nvSpPr>
        <p:spPr>
          <a:xfrm>
            <a:off x="275480" y="2278062"/>
            <a:ext cx="11657757" cy="3942618"/>
          </a:xfrm>
        </p:spPr>
        <p:txBody>
          <a:bodyPr/>
          <a:lstStyle/>
          <a:p>
            <a:pPr marL="0" indent="0">
              <a:spcAft>
                <a:spcPts val="1200"/>
              </a:spcAft>
              <a:buNone/>
            </a:pPr>
            <a:r>
              <a:rPr lang="en-US" sz="3600" dirty="0"/>
              <a:t>IT Operations &amp; Support teams use BlueStripe to: </a:t>
            </a:r>
          </a:p>
          <a:p>
            <a:pPr lvl="1">
              <a:spcAft>
                <a:spcPts val="600"/>
              </a:spcAft>
            </a:pPr>
            <a:r>
              <a:rPr lang="en-US" sz="2800" dirty="0"/>
              <a:t>Discover and track enterprise-wide applications… on any platform, on any architecture.</a:t>
            </a:r>
          </a:p>
          <a:p>
            <a:pPr lvl="1">
              <a:spcAft>
                <a:spcPts val="600"/>
              </a:spcAft>
            </a:pPr>
            <a:r>
              <a:rPr lang="en-US" sz="2800" dirty="0"/>
              <a:t>Manage the hop-by-hop transaction &amp; application performance.</a:t>
            </a:r>
          </a:p>
          <a:p>
            <a:pPr lvl="1">
              <a:spcAft>
                <a:spcPts val="600"/>
              </a:spcAft>
            </a:pPr>
            <a:r>
              <a:rPr lang="en-US" sz="2800" dirty="0"/>
              <a:t>Bring integrated application </a:t>
            </a:r>
            <a:r>
              <a:rPr lang="en-US" sz="2800" dirty="0" smtClean="0"/>
              <a:t>views </a:t>
            </a:r>
            <a:r>
              <a:rPr lang="en-US" sz="2800" dirty="0"/>
              <a:t>and performance to System Center.</a:t>
            </a:r>
          </a:p>
          <a:p>
            <a:endParaRPr lang="en-US" dirty="0"/>
          </a:p>
        </p:txBody>
      </p:sp>
      <p:sp>
        <p:nvSpPr>
          <p:cNvPr id="2" name="Title 1"/>
          <p:cNvSpPr>
            <a:spLocks noGrp="1"/>
          </p:cNvSpPr>
          <p:nvPr>
            <p:ph type="title"/>
          </p:nvPr>
        </p:nvSpPr>
        <p:spPr/>
        <p:txBody>
          <a:bodyPr/>
          <a:lstStyle/>
          <a:p>
            <a:r>
              <a:rPr lang="en-US" dirty="0" err="1"/>
              <a:t>BlueStripe</a:t>
            </a:r>
            <a:r>
              <a:rPr lang="en-US" dirty="0"/>
              <a:t> </a:t>
            </a:r>
            <a:r>
              <a:rPr lang="en-US" dirty="0" smtClean="0"/>
              <a:t>Software</a:t>
            </a:r>
            <a:br>
              <a:rPr lang="en-US" dirty="0" smtClean="0"/>
            </a:br>
            <a:r>
              <a:rPr lang="en-US" sz="3600" dirty="0" smtClean="0">
                <a:solidFill>
                  <a:schemeClr val="tx2"/>
                </a:solidFill>
              </a:rPr>
              <a:t>System </a:t>
            </a:r>
            <a:r>
              <a:rPr lang="en-US" sz="3600" dirty="0">
                <a:solidFill>
                  <a:schemeClr val="tx2"/>
                </a:solidFill>
              </a:rPr>
              <a:t>Center Depth ISV Alliance Partner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389" y="5935662"/>
            <a:ext cx="2566086" cy="892998"/>
          </a:xfrm>
          <a:prstGeom prst="rect">
            <a:avLst/>
          </a:prstGeom>
        </p:spPr>
      </p:pic>
    </p:spTree>
    <p:extLst>
      <p:ext uri="{BB962C8B-B14F-4D97-AF65-F5344CB8AC3E}">
        <p14:creationId xmlns:p14="http://schemas.microsoft.com/office/powerpoint/2010/main" val="37896109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What Users Want to Do With System Center?</a:t>
            </a:r>
          </a:p>
        </p:txBody>
      </p:sp>
      <p:grpSp>
        <p:nvGrpSpPr>
          <p:cNvPr id="3" name="Group 2"/>
          <p:cNvGrpSpPr/>
          <p:nvPr/>
        </p:nvGrpSpPr>
        <p:grpSpPr>
          <a:xfrm>
            <a:off x="2662290" y="1574476"/>
            <a:ext cx="7023307" cy="1690709"/>
            <a:chOff x="1467027" y="1289662"/>
            <a:chExt cx="9222500" cy="2220695"/>
          </a:xfrm>
        </p:grpSpPr>
        <p:cxnSp>
          <p:nvCxnSpPr>
            <p:cNvPr id="44" name="Straight Connector 43"/>
            <p:cNvCxnSpPr/>
            <p:nvPr/>
          </p:nvCxnSpPr>
          <p:spPr>
            <a:xfrm flipV="1">
              <a:off x="7107073" y="2475742"/>
              <a:ext cx="1000635" cy="461797"/>
            </a:xfrm>
            <a:prstGeom prst="line">
              <a:avLst/>
            </a:prstGeom>
          </p:spPr>
          <p:style>
            <a:lnRef idx="2">
              <a:schemeClr val="accent4"/>
            </a:lnRef>
            <a:fillRef idx="0">
              <a:schemeClr val="accent4"/>
            </a:fillRef>
            <a:effectRef idx="1">
              <a:schemeClr val="accent4"/>
            </a:effectRef>
            <a:fontRef idx="minor">
              <a:schemeClr val="tx1"/>
            </a:fontRef>
          </p:style>
        </p:cxnSp>
        <p:cxnSp>
          <p:nvCxnSpPr>
            <p:cNvPr id="38" name="Straight Connector 37"/>
            <p:cNvCxnSpPr/>
            <p:nvPr/>
          </p:nvCxnSpPr>
          <p:spPr>
            <a:xfrm>
              <a:off x="8300138" y="2501397"/>
              <a:ext cx="2232186" cy="307865"/>
            </a:xfrm>
            <a:prstGeom prst="line">
              <a:avLst/>
            </a:prstGeom>
          </p:spPr>
          <p:style>
            <a:lnRef idx="2">
              <a:schemeClr val="accent4"/>
            </a:lnRef>
            <a:fillRef idx="0">
              <a:schemeClr val="accent4"/>
            </a:fillRef>
            <a:effectRef idx="1">
              <a:schemeClr val="accent4"/>
            </a:effectRef>
            <a:fontRef idx="minor">
              <a:schemeClr val="tx1"/>
            </a:fontRef>
          </p:style>
        </p:cxnSp>
        <p:cxnSp>
          <p:nvCxnSpPr>
            <p:cNvPr id="34" name="Straight Connector 33"/>
            <p:cNvCxnSpPr/>
            <p:nvPr/>
          </p:nvCxnSpPr>
          <p:spPr>
            <a:xfrm>
              <a:off x="9634318" y="1872841"/>
              <a:ext cx="910835" cy="846627"/>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Straight Connector 29"/>
            <p:cNvCxnSpPr/>
            <p:nvPr/>
          </p:nvCxnSpPr>
          <p:spPr>
            <a:xfrm flipV="1">
              <a:off x="8261652" y="1885670"/>
              <a:ext cx="885177" cy="615727"/>
            </a:xfrm>
            <a:prstGeom prst="line">
              <a:avLst/>
            </a:prstGeom>
          </p:spPr>
          <p:style>
            <a:lnRef idx="2">
              <a:schemeClr val="accent4"/>
            </a:lnRef>
            <a:fillRef idx="0">
              <a:schemeClr val="accent4"/>
            </a:fillRef>
            <a:effectRef idx="1">
              <a:schemeClr val="accent4"/>
            </a:effectRef>
            <a:fontRef idx="minor">
              <a:schemeClr val="tx1"/>
            </a:fontRef>
          </p:style>
        </p:cxnSp>
        <p:cxnSp>
          <p:nvCxnSpPr>
            <p:cNvPr id="26" name="Straight Connector 25"/>
            <p:cNvCxnSpPr/>
            <p:nvPr/>
          </p:nvCxnSpPr>
          <p:spPr>
            <a:xfrm>
              <a:off x="7145559" y="1949807"/>
              <a:ext cx="936492" cy="50028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descr="System-Center-DB-Ic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383" y="2504506"/>
              <a:ext cx="723999" cy="924908"/>
            </a:xfrm>
            <a:prstGeom prst="rect">
              <a:avLst/>
            </a:prstGeom>
          </p:spPr>
        </p:pic>
        <p:pic>
          <p:nvPicPr>
            <p:cNvPr id="4" name="Picture 3" descr="System-Center-Serve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027" y="1526689"/>
              <a:ext cx="790267" cy="1009566"/>
            </a:xfrm>
            <a:prstGeom prst="rect">
              <a:avLst/>
            </a:prstGeom>
          </p:spPr>
        </p:pic>
        <p:pic>
          <p:nvPicPr>
            <p:cNvPr id="14" name="Picture 13" descr="System-Center-Serve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772" y="1525157"/>
              <a:ext cx="790267" cy="1009566"/>
            </a:xfrm>
            <a:prstGeom prst="rect">
              <a:avLst/>
            </a:prstGeom>
          </p:spPr>
        </p:pic>
        <p:pic>
          <p:nvPicPr>
            <p:cNvPr id="15" name="Picture 14" descr="System-Center-Serve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064" y="1537985"/>
              <a:ext cx="790267" cy="1009566"/>
            </a:xfrm>
            <a:prstGeom prst="rect">
              <a:avLst/>
            </a:prstGeom>
          </p:spPr>
        </p:pic>
        <p:pic>
          <p:nvPicPr>
            <p:cNvPr id="16" name="Picture 15" descr="System-Center-Serve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809" y="1536453"/>
              <a:ext cx="790267" cy="1009566"/>
            </a:xfrm>
            <a:prstGeom prst="rect">
              <a:avLst/>
            </a:prstGeom>
          </p:spPr>
        </p:pic>
        <p:pic>
          <p:nvPicPr>
            <p:cNvPr id="17" name="Picture 16" descr="System-Center-DB-Ic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643" y="2502974"/>
              <a:ext cx="723999" cy="924908"/>
            </a:xfrm>
            <a:prstGeom prst="rect">
              <a:avLst/>
            </a:prstGeom>
          </p:spPr>
        </p:pic>
        <p:pic>
          <p:nvPicPr>
            <p:cNvPr id="18" name="Picture 17" descr="System-Center-DB-Ic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1447" y="2502974"/>
              <a:ext cx="723999" cy="924908"/>
            </a:xfrm>
            <a:prstGeom prst="rect">
              <a:avLst/>
            </a:prstGeom>
          </p:spPr>
        </p:pic>
        <p:pic>
          <p:nvPicPr>
            <p:cNvPr id="19" name="Picture 18" descr="System-Center-DB-Ic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8707" y="2501442"/>
              <a:ext cx="723999" cy="924908"/>
            </a:xfrm>
            <a:prstGeom prst="rect">
              <a:avLst/>
            </a:prstGeom>
          </p:spPr>
        </p:pic>
        <p:sp>
          <p:nvSpPr>
            <p:cNvPr id="20" name="Right Arrow 19"/>
            <p:cNvSpPr/>
            <p:nvPr/>
          </p:nvSpPr>
          <p:spPr bwMode="auto">
            <a:xfrm>
              <a:off x="4708115" y="2001119"/>
              <a:ext cx="1000635" cy="667039"/>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24342" tIns="62171" rIns="124342" bIns="62171" numCol="1" rtlCol="0" anchor="ctr" anchorCtr="0" compatLnSpc="1">
              <a:prstTxWarp prst="textNoShape">
                <a:avLst/>
              </a:prstTxWarp>
            </a:bodyPr>
            <a:lstStyle/>
            <a:p>
              <a:pPr algn="ctr" defTabSz="932198" fontAlgn="base">
                <a:spcBef>
                  <a:spcPct val="0"/>
                </a:spcBef>
                <a:spcAft>
                  <a:spcPct val="0"/>
                </a:spcAft>
              </a:pPr>
              <a:endParaRPr lang="en-US" sz="2312" dirty="0">
                <a:gradFill>
                  <a:gsLst>
                    <a:gs pos="0">
                      <a:srgbClr val="FFFFFF"/>
                    </a:gs>
                    <a:gs pos="100000">
                      <a:srgbClr val="FFFFFF"/>
                    </a:gs>
                  </a:gsLst>
                  <a:lin ang="5400000" scaled="0"/>
                </a:gradFill>
              </a:endParaRPr>
            </a:p>
          </p:txBody>
        </p:sp>
        <p:pic>
          <p:nvPicPr>
            <p:cNvPr id="23" name="Picture 22" descr="System-Center-Serve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780" y="1945406"/>
              <a:ext cx="790267" cy="1009566"/>
            </a:xfrm>
            <a:prstGeom prst="rect">
              <a:avLst/>
            </a:prstGeom>
          </p:spPr>
        </p:pic>
        <p:pic>
          <p:nvPicPr>
            <p:cNvPr id="24" name="Picture 23" descr="System-Center-Globe-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4090" y="1332515"/>
              <a:ext cx="882586" cy="1127504"/>
            </a:xfrm>
            <a:prstGeom prst="rect">
              <a:avLst/>
            </a:prstGeom>
          </p:spPr>
        </p:pic>
        <p:pic>
          <p:nvPicPr>
            <p:cNvPr id="29" name="Picture 28" descr="System-Center-Server-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787" y="1289662"/>
              <a:ext cx="790267" cy="1009566"/>
            </a:xfrm>
            <a:prstGeom prst="rect">
              <a:avLst/>
            </a:prstGeom>
          </p:spPr>
        </p:pic>
        <p:pic>
          <p:nvPicPr>
            <p:cNvPr id="33" name="Picture 32" descr="System-Center-SQL-Ic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310" y="2142222"/>
              <a:ext cx="783217" cy="1000559"/>
            </a:xfrm>
            <a:prstGeom prst="rect">
              <a:avLst/>
            </a:prstGeom>
          </p:spPr>
        </p:pic>
        <p:pic>
          <p:nvPicPr>
            <p:cNvPr id="41" name="Picture 40" descr="System-Center-Globe-Ic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203" y="2382853"/>
              <a:ext cx="882586" cy="1127504"/>
            </a:xfrm>
            <a:prstGeom prst="rect">
              <a:avLst/>
            </a:prstGeom>
          </p:spPr>
        </p:pic>
      </p:grpSp>
      <p:sp>
        <p:nvSpPr>
          <p:cNvPr id="52" name="TextBox 51"/>
          <p:cNvSpPr txBox="1"/>
          <p:nvPr/>
        </p:nvSpPr>
        <p:spPr>
          <a:xfrm>
            <a:off x="1517180" y="3387448"/>
            <a:ext cx="9278501" cy="878959"/>
          </a:xfrm>
          <a:prstGeom prst="rect">
            <a:avLst/>
          </a:prstGeom>
          <a:noFill/>
        </p:spPr>
        <p:txBody>
          <a:bodyPr wrap="none" lIns="0" tIns="0" rIns="0" bIns="0" rtlCol="0">
            <a:spAutoFit/>
          </a:bodyPr>
          <a:lstStyle/>
          <a:p>
            <a:pPr algn="ctr"/>
            <a:r>
              <a:rPr lang="en-US" sz="2856" b="1" dirty="0">
                <a:gradFill>
                  <a:gsLst>
                    <a:gs pos="0">
                      <a:schemeClr val="tx1"/>
                    </a:gs>
                    <a:gs pos="86000">
                      <a:schemeClr val="tx1"/>
                    </a:gs>
                  </a:gsLst>
                  <a:lin ang="5400000" scaled="0"/>
                </a:gradFill>
              </a:rPr>
              <a:t>Bridge between Business Services and </a:t>
            </a:r>
          </a:p>
          <a:p>
            <a:pPr algn="ctr"/>
            <a:r>
              <a:rPr lang="en-US" sz="2856" b="1" dirty="0">
                <a:gradFill>
                  <a:gsLst>
                    <a:gs pos="0">
                      <a:schemeClr val="tx1"/>
                    </a:gs>
                    <a:gs pos="86000">
                      <a:schemeClr val="tx1"/>
                    </a:gs>
                  </a:gsLst>
                  <a:lin ang="5400000" scaled="0"/>
                </a:gradFill>
              </a:rPr>
              <a:t>Infrastructure they can control… using System Center.</a:t>
            </a:r>
          </a:p>
        </p:txBody>
      </p:sp>
      <p:grpSp>
        <p:nvGrpSpPr>
          <p:cNvPr id="56" name="Group 55"/>
          <p:cNvGrpSpPr/>
          <p:nvPr/>
        </p:nvGrpSpPr>
        <p:grpSpPr>
          <a:xfrm>
            <a:off x="1361413" y="4614131"/>
            <a:ext cx="9589949" cy="1993311"/>
            <a:chOff x="1513781" y="4563591"/>
            <a:chExt cx="9400316" cy="1954404"/>
          </a:xfrm>
        </p:grpSpPr>
        <p:sp>
          <p:nvSpPr>
            <p:cNvPr id="53" name="Rectangle 52"/>
            <p:cNvSpPr/>
            <p:nvPr/>
          </p:nvSpPr>
          <p:spPr bwMode="auto">
            <a:xfrm>
              <a:off x="1513781" y="4566655"/>
              <a:ext cx="3014734" cy="1951340"/>
            </a:xfrm>
            <a:prstGeom prst="rect">
              <a:avLst/>
            </a:prstGeom>
            <a:solidFill>
              <a:schemeClr val="accent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4342" tIns="62171" rIns="124342" bIns="62171" numCol="1" rtlCol="0" anchor="t" anchorCtr="0" compatLnSpc="1">
              <a:prstTxWarp prst="textNoShape">
                <a:avLst/>
              </a:prstTxWarp>
            </a:bodyPr>
            <a:lstStyle/>
            <a:p>
              <a:pPr algn="ctr" defTabSz="932198" fontAlgn="base">
                <a:spcBef>
                  <a:spcPct val="0"/>
                </a:spcBef>
                <a:spcAft>
                  <a:spcPct val="0"/>
                </a:spcAft>
              </a:pPr>
              <a:r>
                <a:rPr lang="en-US" sz="1904" b="1" dirty="0">
                  <a:solidFill>
                    <a:srgbClr val="FFFFFF"/>
                  </a:solidFill>
                </a:rPr>
                <a:t>See which systems are in which apps</a:t>
              </a:r>
            </a:p>
            <a:p>
              <a:pPr algn="ctr" defTabSz="932198" fontAlgn="base">
                <a:spcBef>
                  <a:spcPts val="1224"/>
                </a:spcBef>
                <a:spcAft>
                  <a:spcPct val="0"/>
                </a:spcAft>
              </a:pPr>
              <a:r>
                <a:rPr lang="en-US" sz="1904" dirty="0">
                  <a:solidFill>
                    <a:srgbClr val="FFFFFF"/>
                  </a:solidFill>
                </a:rPr>
                <a:t>Including Windows, Linux, Unix, cloud, and mainframe systems</a:t>
              </a:r>
            </a:p>
          </p:txBody>
        </p:sp>
        <p:sp>
          <p:nvSpPr>
            <p:cNvPr id="54" name="Rectangle 53"/>
            <p:cNvSpPr/>
            <p:nvPr/>
          </p:nvSpPr>
          <p:spPr bwMode="auto">
            <a:xfrm>
              <a:off x="4706572" y="4565123"/>
              <a:ext cx="3014734" cy="1951340"/>
            </a:xfrm>
            <a:prstGeom prst="rect">
              <a:avLst/>
            </a:prstGeom>
            <a:solidFill>
              <a:schemeClr val="accent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4342" tIns="62171" rIns="124342" bIns="62171" numCol="1" rtlCol="0" anchor="t" anchorCtr="0" compatLnSpc="1">
              <a:prstTxWarp prst="textNoShape">
                <a:avLst/>
              </a:prstTxWarp>
            </a:bodyPr>
            <a:lstStyle/>
            <a:p>
              <a:pPr algn="ctr" defTabSz="932198" fontAlgn="base">
                <a:spcBef>
                  <a:spcPct val="0"/>
                </a:spcBef>
                <a:spcAft>
                  <a:spcPct val="0"/>
                </a:spcAft>
              </a:pPr>
              <a:r>
                <a:rPr lang="en-US" sz="1904" b="1" dirty="0">
                  <a:solidFill>
                    <a:srgbClr val="FFFFFF"/>
                  </a:solidFill>
                </a:rPr>
                <a:t>Monitor the whole </a:t>
              </a:r>
            </a:p>
            <a:p>
              <a:pPr algn="ctr" defTabSz="932198" fontAlgn="base">
                <a:spcBef>
                  <a:spcPct val="0"/>
                </a:spcBef>
                <a:spcAft>
                  <a:spcPct val="0"/>
                </a:spcAft>
              </a:pPr>
              <a:r>
                <a:rPr lang="en-US" sz="1904" b="1" dirty="0">
                  <a:solidFill>
                    <a:srgbClr val="FFFFFF"/>
                  </a:solidFill>
                </a:rPr>
                <a:t>distributed app</a:t>
              </a:r>
            </a:p>
            <a:p>
              <a:pPr algn="ctr" defTabSz="932198" fontAlgn="base">
                <a:spcBef>
                  <a:spcPts val="1224"/>
                </a:spcBef>
                <a:spcAft>
                  <a:spcPct val="0"/>
                </a:spcAft>
              </a:pPr>
              <a:r>
                <a:rPr lang="en-US" sz="1904" dirty="0">
                  <a:solidFill>
                    <a:srgbClr val="FFFFFF"/>
                  </a:solidFill>
                </a:rPr>
                <a:t>In one view, monitor each component of the application</a:t>
              </a:r>
            </a:p>
          </p:txBody>
        </p:sp>
        <p:sp>
          <p:nvSpPr>
            <p:cNvPr id="55" name="Rectangle 54"/>
            <p:cNvSpPr/>
            <p:nvPr/>
          </p:nvSpPr>
          <p:spPr bwMode="auto">
            <a:xfrm>
              <a:off x="7899363" y="4563591"/>
              <a:ext cx="3014734" cy="1951340"/>
            </a:xfrm>
            <a:prstGeom prst="rect">
              <a:avLst/>
            </a:prstGeom>
            <a:solidFill>
              <a:schemeClr val="accent1"/>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4342" tIns="62171" rIns="124342" bIns="62171" numCol="1" rtlCol="0" anchor="t" anchorCtr="0" compatLnSpc="1">
              <a:prstTxWarp prst="textNoShape">
                <a:avLst/>
              </a:prstTxWarp>
            </a:bodyPr>
            <a:lstStyle/>
            <a:p>
              <a:pPr algn="ctr" defTabSz="932198" fontAlgn="base">
                <a:spcBef>
                  <a:spcPct val="0"/>
                </a:spcBef>
                <a:spcAft>
                  <a:spcPct val="0"/>
                </a:spcAft>
              </a:pPr>
              <a:r>
                <a:rPr lang="en-US" sz="1904" b="1" dirty="0">
                  <a:solidFill>
                    <a:srgbClr val="FFFFFF"/>
                  </a:solidFill>
                </a:rPr>
                <a:t>Know the impact of changes</a:t>
              </a:r>
            </a:p>
            <a:p>
              <a:pPr algn="ctr" defTabSz="932198" fontAlgn="base">
                <a:spcBef>
                  <a:spcPts val="1224"/>
                </a:spcBef>
                <a:spcAft>
                  <a:spcPct val="0"/>
                </a:spcAft>
              </a:pPr>
              <a:r>
                <a:rPr lang="en-US" sz="1904" dirty="0">
                  <a:solidFill>
                    <a:srgbClr val="FFFFFF"/>
                  </a:solidFill>
                </a:rPr>
                <a:t>Determine how a change to one server affects other connected components</a:t>
              </a:r>
            </a:p>
          </p:txBody>
        </p:sp>
      </p:grpSp>
    </p:spTree>
    <p:extLst>
      <p:ext uri="{BB962C8B-B14F-4D97-AF65-F5344CB8AC3E}">
        <p14:creationId xmlns:p14="http://schemas.microsoft.com/office/powerpoint/2010/main" val="2662569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48762" y="1525545"/>
            <a:ext cx="7124053" cy="267691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63404" rIns="0" bIns="63404" numCol="1" spcCol="0" rtlCol="0" anchor="ctr" anchorCtr="0" compatLnSpc="1">
            <a:prstTxWarp prst="textNoShape">
              <a:avLst/>
            </a:prstTxWarp>
          </a:bodyPr>
          <a:lstStyle/>
          <a:p>
            <a:pPr algn="ctr" defTabSz="1267745" fontAlgn="base">
              <a:spcBef>
                <a:spcPct val="0"/>
              </a:spcBef>
              <a:spcAft>
                <a:spcPct val="0"/>
              </a:spcAft>
            </a:pPr>
            <a:endParaRPr lang="en-US" sz="2720" dirty="0">
              <a:gradFill>
                <a:gsLst>
                  <a:gs pos="0">
                    <a:srgbClr val="FFFFFF"/>
                  </a:gs>
                  <a:gs pos="100000">
                    <a:srgbClr val="FFFFFF"/>
                  </a:gs>
                </a:gsLst>
                <a:lin ang="5400000" scaled="0"/>
              </a:gradFill>
            </a:endParaRPr>
          </a:p>
        </p:txBody>
      </p:sp>
      <p:sp>
        <p:nvSpPr>
          <p:cNvPr id="456" name="TextBox 455"/>
          <p:cNvSpPr txBox="1"/>
          <p:nvPr/>
        </p:nvSpPr>
        <p:spPr>
          <a:xfrm>
            <a:off x="3161980" y="4013489"/>
            <a:ext cx="759207" cy="355719"/>
          </a:xfrm>
          <a:prstGeom prst="rect">
            <a:avLst/>
          </a:prstGeom>
          <a:noFill/>
        </p:spPr>
        <p:txBody>
          <a:bodyPr wrap="none" lIns="124314" tIns="62157" rIns="124314" bIns="62157" rtlCol="0">
            <a:spAutoFit/>
          </a:bodyPr>
          <a:lstStyle/>
          <a:p>
            <a:pPr algn="r"/>
            <a:r>
              <a:rPr lang="en-US" sz="1496" dirty="0"/>
              <a:t>27 </a:t>
            </a:r>
            <a:r>
              <a:rPr lang="en-US" sz="1496" dirty="0" err="1"/>
              <a:t>ms</a:t>
            </a:r>
            <a:endParaRPr lang="en-US" sz="1496" dirty="0"/>
          </a:p>
        </p:txBody>
      </p:sp>
      <p:sp>
        <p:nvSpPr>
          <p:cNvPr id="457" name="TextBox 456"/>
          <p:cNvSpPr txBox="1"/>
          <p:nvPr/>
        </p:nvSpPr>
        <p:spPr>
          <a:xfrm>
            <a:off x="1160536" y="3992562"/>
            <a:ext cx="893861" cy="376687"/>
          </a:xfrm>
          <a:prstGeom prst="rect">
            <a:avLst/>
          </a:prstGeom>
          <a:noFill/>
        </p:spPr>
        <p:txBody>
          <a:bodyPr wrap="none" lIns="124314" tIns="62157" rIns="124314" bIns="62157" rtlCol="0">
            <a:spAutoFit/>
          </a:bodyPr>
          <a:lstStyle/>
          <a:p>
            <a:r>
              <a:rPr lang="en-US" sz="1632" dirty="0">
                <a:cs typeface="Myriad Pro"/>
              </a:rPr>
              <a:t>AD tier</a:t>
            </a:r>
          </a:p>
        </p:txBody>
      </p:sp>
      <p:sp>
        <p:nvSpPr>
          <p:cNvPr id="458" name="Oval 457"/>
          <p:cNvSpPr/>
          <p:nvPr/>
        </p:nvSpPr>
        <p:spPr>
          <a:xfrm>
            <a:off x="751136" y="4049770"/>
            <a:ext cx="243237" cy="243237"/>
          </a:xfrm>
          <a:prstGeom prst="ellipse">
            <a:avLst/>
          </a:prstGeom>
          <a:gradFill>
            <a:gsLst>
              <a:gs pos="0">
                <a:srgbClr val="008000"/>
              </a:gs>
              <a:gs pos="100000">
                <a:schemeClr val="accent4">
                  <a:tint val="50000"/>
                  <a:shade val="100000"/>
                  <a:satMod val="350000"/>
                </a:schemeClr>
              </a:gs>
            </a:gsLst>
          </a:gradFill>
          <a:effectLst>
            <a:glow rad="101600">
              <a:srgbClr val="008000">
                <a:alpha val="75000"/>
              </a:srgbClr>
            </a:glow>
          </a:effectLst>
        </p:spPr>
        <p:style>
          <a:lnRef idx="1">
            <a:schemeClr val="accent4"/>
          </a:lnRef>
          <a:fillRef idx="3">
            <a:schemeClr val="accent4"/>
          </a:fillRef>
          <a:effectRef idx="2">
            <a:schemeClr val="accent4"/>
          </a:effectRef>
          <a:fontRef idx="minor">
            <a:schemeClr val="lt1"/>
          </a:fontRef>
        </p:style>
        <p:txBody>
          <a:bodyPr lIns="124314" tIns="62157" rIns="124314" bIns="62157" rtlCol="0" anchor="ctr"/>
          <a:lstStyle/>
          <a:p>
            <a:pPr algn="ctr"/>
            <a:endParaRPr lang="en-US" sz="1496">
              <a:effectLst>
                <a:glow rad="139700">
                  <a:schemeClr val="accent2">
                    <a:satMod val="175000"/>
                    <a:alpha val="40000"/>
                  </a:schemeClr>
                </a:glow>
              </a:effectLst>
            </a:endParaRPr>
          </a:p>
        </p:txBody>
      </p:sp>
      <p:sp>
        <p:nvSpPr>
          <p:cNvPr id="460" name="Oval 459"/>
          <p:cNvSpPr/>
          <p:nvPr/>
        </p:nvSpPr>
        <p:spPr>
          <a:xfrm>
            <a:off x="398093" y="2487992"/>
            <a:ext cx="335623" cy="335623"/>
          </a:xfrm>
          <a:prstGeom prst="ellipse">
            <a:avLst/>
          </a:prstGeom>
          <a:gradFill>
            <a:gsLst>
              <a:gs pos="0">
                <a:srgbClr val="C00915"/>
              </a:gs>
              <a:gs pos="80000">
                <a:srgbClr val="D91614">
                  <a:alpha val="48000"/>
                </a:srgbClr>
              </a:gs>
              <a:gs pos="99000">
                <a:srgbClr val="FF0000">
                  <a:alpha val="39000"/>
                </a:srgbClr>
              </a:gs>
            </a:gsLst>
          </a:gradFill>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lIns="124314" tIns="62157" rIns="124314" bIns="62157" rtlCol="0" anchor="ctr"/>
          <a:lstStyle/>
          <a:p>
            <a:pPr algn="ctr"/>
            <a:endParaRPr lang="en-US" sz="1496">
              <a:effectLst>
                <a:glow rad="139700">
                  <a:schemeClr val="accent2">
                    <a:satMod val="175000"/>
                    <a:alpha val="40000"/>
                  </a:schemeClr>
                </a:glow>
              </a:effectLst>
            </a:endParaRPr>
          </a:p>
        </p:txBody>
      </p:sp>
      <p:sp>
        <p:nvSpPr>
          <p:cNvPr id="461" name="TextBox 460"/>
          <p:cNvSpPr txBox="1"/>
          <p:nvPr/>
        </p:nvSpPr>
        <p:spPr>
          <a:xfrm>
            <a:off x="755566" y="2463885"/>
            <a:ext cx="2050601" cy="376687"/>
          </a:xfrm>
          <a:prstGeom prst="rect">
            <a:avLst/>
          </a:prstGeom>
          <a:noFill/>
        </p:spPr>
        <p:txBody>
          <a:bodyPr wrap="square" lIns="124314" tIns="62157" rIns="124314" bIns="62157" rtlCol="0">
            <a:spAutoFit/>
          </a:bodyPr>
          <a:lstStyle/>
          <a:p>
            <a:r>
              <a:rPr lang="en-US" sz="1632" dirty="0">
                <a:cs typeface="Myriad Pro"/>
              </a:rPr>
              <a:t>Login transaction</a:t>
            </a:r>
          </a:p>
        </p:txBody>
      </p:sp>
      <p:sp>
        <p:nvSpPr>
          <p:cNvPr id="462" name="TextBox 461"/>
          <p:cNvSpPr txBox="1"/>
          <p:nvPr/>
        </p:nvSpPr>
        <p:spPr>
          <a:xfrm>
            <a:off x="2909792" y="2484814"/>
            <a:ext cx="1009277" cy="355719"/>
          </a:xfrm>
          <a:prstGeom prst="rect">
            <a:avLst/>
          </a:prstGeom>
          <a:noFill/>
        </p:spPr>
        <p:txBody>
          <a:bodyPr wrap="none" lIns="124314" tIns="62157" rIns="124314" bIns="62157" rtlCol="0">
            <a:spAutoFit/>
          </a:bodyPr>
          <a:lstStyle/>
          <a:p>
            <a:r>
              <a:rPr lang="en-US" sz="1496" dirty="0"/>
              <a:t>1,481 </a:t>
            </a:r>
            <a:r>
              <a:rPr lang="en-US" sz="1496" dirty="0" err="1"/>
              <a:t>ms</a:t>
            </a:r>
            <a:endParaRPr lang="en-US" sz="1496" dirty="0"/>
          </a:p>
        </p:txBody>
      </p:sp>
      <p:sp>
        <p:nvSpPr>
          <p:cNvPr id="464" name="TextBox 463"/>
          <p:cNvSpPr txBox="1"/>
          <p:nvPr/>
        </p:nvSpPr>
        <p:spPr>
          <a:xfrm>
            <a:off x="2911912" y="4518894"/>
            <a:ext cx="1009277" cy="355719"/>
          </a:xfrm>
          <a:prstGeom prst="rect">
            <a:avLst/>
          </a:prstGeom>
          <a:noFill/>
        </p:spPr>
        <p:txBody>
          <a:bodyPr wrap="none" lIns="124314" tIns="62157" rIns="124314" bIns="62157" rtlCol="0">
            <a:spAutoFit/>
          </a:bodyPr>
          <a:lstStyle/>
          <a:p>
            <a:pPr algn="r"/>
            <a:r>
              <a:rPr lang="en-US" sz="1496" dirty="0"/>
              <a:t>1,365 </a:t>
            </a:r>
            <a:r>
              <a:rPr lang="en-US" sz="1496" dirty="0" err="1"/>
              <a:t>ms</a:t>
            </a:r>
            <a:endParaRPr lang="en-US" sz="1496" dirty="0"/>
          </a:p>
        </p:txBody>
      </p:sp>
      <p:sp>
        <p:nvSpPr>
          <p:cNvPr id="465" name="Oval 464"/>
          <p:cNvSpPr/>
          <p:nvPr/>
        </p:nvSpPr>
        <p:spPr>
          <a:xfrm>
            <a:off x="704940" y="4546875"/>
            <a:ext cx="335623" cy="335623"/>
          </a:xfrm>
          <a:prstGeom prst="ellipse">
            <a:avLst/>
          </a:prstGeom>
          <a:gradFill>
            <a:gsLst>
              <a:gs pos="0">
                <a:srgbClr val="C00915"/>
              </a:gs>
              <a:gs pos="80000">
                <a:srgbClr val="D91614">
                  <a:alpha val="48000"/>
                </a:srgbClr>
              </a:gs>
              <a:gs pos="99000">
                <a:srgbClr val="FF0000">
                  <a:alpha val="39000"/>
                </a:srgbClr>
              </a:gs>
            </a:gsLst>
          </a:gradFill>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lIns="124314" tIns="62157" rIns="124314" bIns="62157" rtlCol="0" anchor="ctr"/>
          <a:lstStyle/>
          <a:p>
            <a:pPr algn="ctr"/>
            <a:endParaRPr lang="en-US" sz="1496">
              <a:effectLst>
                <a:glow rad="139700">
                  <a:schemeClr val="accent2">
                    <a:satMod val="175000"/>
                    <a:alpha val="40000"/>
                  </a:schemeClr>
                </a:glow>
              </a:effectLst>
            </a:endParaRPr>
          </a:p>
        </p:txBody>
      </p:sp>
      <p:sp>
        <p:nvSpPr>
          <p:cNvPr id="466" name="TextBox 465"/>
          <p:cNvSpPr txBox="1"/>
          <p:nvPr/>
        </p:nvSpPr>
        <p:spPr>
          <a:xfrm>
            <a:off x="1149252" y="4497968"/>
            <a:ext cx="956377" cy="376687"/>
          </a:xfrm>
          <a:prstGeom prst="rect">
            <a:avLst/>
          </a:prstGeom>
          <a:noFill/>
        </p:spPr>
        <p:txBody>
          <a:bodyPr wrap="none" lIns="124314" tIns="62157" rIns="124314" bIns="62157" rtlCol="0">
            <a:spAutoFit/>
          </a:bodyPr>
          <a:lstStyle/>
          <a:p>
            <a:r>
              <a:rPr lang="en-US" sz="1632" dirty="0">
                <a:cs typeface="Myriad Pro"/>
              </a:rPr>
              <a:t>MQ tier</a:t>
            </a:r>
          </a:p>
        </p:txBody>
      </p:sp>
      <p:sp>
        <p:nvSpPr>
          <p:cNvPr id="470" name="TextBox 469"/>
          <p:cNvSpPr txBox="1"/>
          <p:nvPr/>
        </p:nvSpPr>
        <p:spPr>
          <a:xfrm>
            <a:off x="3161980" y="2948164"/>
            <a:ext cx="759207" cy="355719"/>
          </a:xfrm>
          <a:prstGeom prst="rect">
            <a:avLst/>
          </a:prstGeom>
          <a:noFill/>
        </p:spPr>
        <p:txBody>
          <a:bodyPr wrap="none" lIns="124314" tIns="62157" rIns="124314" bIns="62157" rtlCol="0">
            <a:spAutoFit/>
          </a:bodyPr>
          <a:lstStyle/>
          <a:p>
            <a:pPr algn="r"/>
            <a:r>
              <a:rPr lang="en-US" sz="1496" dirty="0"/>
              <a:t>36 </a:t>
            </a:r>
            <a:r>
              <a:rPr lang="en-US" sz="1496" dirty="0" err="1"/>
              <a:t>ms</a:t>
            </a:r>
            <a:endParaRPr lang="en-US" sz="1496" dirty="0"/>
          </a:p>
        </p:txBody>
      </p:sp>
      <p:sp>
        <p:nvSpPr>
          <p:cNvPr id="471" name="TextBox 470"/>
          <p:cNvSpPr txBox="1"/>
          <p:nvPr/>
        </p:nvSpPr>
        <p:spPr>
          <a:xfrm>
            <a:off x="1144606" y="2927236"/>
            <a:ext cx="1274349" cy="376687"/>
          </a:xfrm>
          <a:prstGeom prst="rect">
            <a:avLst/>
          </a:prstGeom>
          <a:noFill/>
        </p:spPr>
        <p:txBody>
          <a:bodyPr wrap="none" lIns="124314" tIns="62157" rIns="124314" bIns="62157" rtlCol="0">
            <a:spAutoFit/>
          </a:bodyPr>
          <a:lstStyle/>
          <a:p>
            <a:r>
              <a:rPr lang="en-US" sz="1632" dirty="0">
                <a:cs typeface="Myriad Pro"/>
              </a:rPr>
              <a:t>IIS web tier</a:t>
            </a:r>
          </a:p>
        </p:txBody>
      </p:sp>
      <p:sp>
        <p:nvSpPr>
          <p:cNvPr id="469" name="Oval 468"/>
          <p:cNvSpPr/>
          <p:nvPr/>
        </p:nvSpPr>
        <p:spPr>
          <a:xfrm>
            <a:off x="751136" y="3055556"/>
            <a:ext cx="243237" cy="243237"/>
          </a:xfrm>
          <a:prstGeom prst="ellipse">
            <a:avLst/>
          </a:prstGeom>
          <a:gradFill>
            <a:gsLst>
              <a:gs pos="0">
                <a:srgbClr val="008000"/>
              </a:gs>
              <a:gs pos="100000">
                <a:schemeClr val="accent4">
                  <a:tint val="50000"/>
                  <a:shade val="100000"/>
                  <a:satMod val="350000"/>
                </a:schemeClr>
              </a:gs>
            </a:gsLst>
          </a:gradFill>
          <a:effectLst>
            <a:glow rad="101600">
              <a:srgbClr val="008000">
                <a:alpha val="75000"/>
              </a:srgbClr>
            </a:glow>
          </a:effectLst>
        </p:spPr>
        <p:style>
          <a:lnRef idx="1">
            <a:schemeClr val="accent4"/>
          </a:lnRef>
          <a:fillRef idx="3">
            <a:schemeClr val="accent4"/>
          </a:fillRef>
          <a:effectRef idx="2">
            <a:schemeClr val="accent4"/>
          </a:effectRef>
          <a:fontRef idx="minor">
            <a:schemeClr val="lt1"/>
          </a:fontRef>
        </p:style>
        <p:txBody>
          <a:bodyPr lIns="124314" tIns="62157" rIns="124314" bIns="62157" rtlCol="0" anchor="ctr"/>
          <a:lstStyle/>
          <a:p>
            <a:pPr algn="ctr"/>
            <a:endParaRPr lang="en-US" sz="1496">
              <a:effectLst>
                <a:glow rad="139700">
                  <a:schemeClr val="accent2">
                    <a:satMod val="175000"/>
                    <a:alpha val="40000"/>
                  </a:schemeClr>
                </a:glow>
              </a:effectLst>
            </a:endParaRPr>
          </a:p>
        </p:txBody>
      </p:sp>
      <p:sp>
        <p:nvSpPr>
          <p:cNvPr id="475" name="TextBox 474"/>
          <p:cNvSpPr txBox="1"/>
          <p:nvPr/>
        </p:nvSpPr>
        <p:spPr>
          <a:xfrm>
            <a:off x="3161980" y="3481908"/>
            <a:ext cx="759207" cy="355719"/>
          </a:xfrm>
          <a:prstGeom prst="rect">
            <a:avLst/>
          </a:prstGeom>
          <a:noFill/>
        </p:spPr>
        <p:txBody>
          <a:bodyPr wrap="none" lIns="124314" tIns="62157" rIns="124314" bIns="62157" rtlCol="0">
            <a:spAutoFit/>
          </a:bodyPr>
          <a:lstStyle/>
          <a:p>
            <a:pPr algn="r"/>
            <a:r>
              <a:rPr lang="en-US" sz="1496" dirty="0"/>
              <a:t>50 </a:t>
            </a:r>
            <a:r>
              <a:rPr lang="en-US" sz="1496" dirty="0" err="1"/>
              <a:t>ms</a:t>
            </a:r>
            <a:endParaRPr lang="en-US" sz="1496" dirty="0"/>
          </a:p>
        </p:txBody>
      </p:sp>
      <p:sp>
        <p:nvSpPr>
          <p:cNvPr id="476" name="TextBox 475"/>
          <p:cNvSpPr txBox="1"/>
          <p:nvPr/>
        </p:nvSpPr>
        <p:spPr>
          <a:xfrm>
            <a:off x="1145191" y="3460982"/>
            <a:ext cx="2046690" cy="376687"/>
          </a:xfrm>
          <a:prstGeom prst="rect">
            <a:avLst/>
          </a:prstGeom>
          <a:noFill/>
        </p:spPr>
        <p:txBody>
          <a:bodyPr wrap="square" lIns="124314" tIns="62157" rIns="124314" bIns="62157" rtlCol="0">
            <a:spAutoFit/>
          </a:bodyPr>
          <a:lstStyle/>
          <a:p>
            <a:r>
              <a:rPr lang="en-US" sz="1632" dirty="0" err="1">
                <a:cs typeface="Myriad Pro"/>
              </a:rPr>
              <a:t>WebSphere</a:t>
            </a:r>
            <a:r>
              <a:rPr lang="en-US" sz="1632" dirty="0">
                <a:cs typeface="Myriad Pro"/>
              </a:rPr>
              <a:t> tier</a:t>
            </a:r>
          </a:p>
        </p:txBody>
      </p:sp>
      <p:sp>
        <p:nvSpPr>
          <p:cNvPr id="474" name="Oval 473"/>
          <p:cNvSpPr/>
          <p:nvPr/>
        </p:nvSpPr>
        <p:spPr>
          <a:xfrm>
            <a:off x="751136" y="3552663"/>
            <a:ext cx="243237" cy="243237"/>
          </a:xfrm>
          <a:prstGeom prst="ellipse">
            <a:avLst/>
          </a:prstGeom>
          <a:gradFill>
            <a:gsLst>
              <a:gs pos="0">
                <a:srgbClr val="008000"/>
              </a:gs>
              <a:gs pos="100000">
                <a:schemeClr val="accent4">
                  <a:tint val="50000"/>
                  <a:shade val="100000"/>
                  <a:satMod val="350000"/>
                </a:schemeClr>
              </a:gs>
            </a:gsLst>
          </a:gradFill>
          <a:effectLst>
            <a:glow rad="101600">
              <a:srgbClr val="008000">
                <a:alpha val="75000"/>
              </a:srgbClr>
            </a:glow>
          </a:effectLst>
        </p:spPr>
        <p:style>
          <a:lnRef idx="1">
            <a:schemeClr val="accent4"/>
          </a:lnRef>
          <a:fillRef idx="3">
            <a:schemeClr val="accent4"/>
          </a:fillRef>
          <a:effectRef idx="2">
            <a:schemeClr val="accent4"/>
          </a:effectRef>
          <a:fontRef idx="minor">
            <a:schemeClr val="lt1"/>
          </a:fontRef>
        </p:style>
        <p:txBody>
          <a:bodyPr lIns="124314" tIns="62157" rIns="124314" bIns="62157" rtlCol="0" anchor="ctr"/>
          <a:lstStyle/>
          <a:p>
            <a:pPr algn="ctr"/>
            <a:endParaRPr lang="en-US" sz="1496">
              <a:effectLst>
                <a:glow rad="139700">
                  <a:schemeClr val="accent2">
                    <a:satMod val="175000"/>
                    <a:alpha val="40000"/>
                  </a:schemeClr>
                </a:glow>
              </a:effectLst>
            </a:endParaRPr>
          </a:p>
        </p:txBody>
      </p:sp>
      <p:sp>
        <p:nvSpPr>
          <p:cNvPr id="478" name="TextBox 477"/>
          <p:cNvSpPr txBox="1"/>
          <p:nvPr/>
        </p:nvSpPr>
        <p:spPr>
          <a:xfrm>
            <a:off x="3161980" y="5554661"/>
            <a:ext cx="759207" cy="355719"/>
          </a:xfrm>
          <a:prstGeom prst="rect">
            <a:avLst/>
          </a:prstGeom>
          <a:noFill/>
        </p:spPr>
        <p:txBody>
          <a:bodyPr wrap="none" lIns="124314" tIns="62157" rIns="124314" bIns="62157" rtlCol="0">
            <a:spAutoFit/>
          </a:bodyPr>
          <a:lstStyle/>
          <a:p>
            <a:pPr algn="r"/>
            <a:r>
              <a:rPr lang="en-US" sz="1496" dirty="0"/>
              <a:t>13 </a:t>
            </a:r>
            <a:r>
              <a:rPr lang="en-US" sz="1496" dirty="0" err="1"/>
              <a:t>ms</a:t>
            </a:r>
            <a:endParaRPr lang="en-US" sz="1496" dirty="0"/>
          </a:p>
        </p:txBody>
      </p:sp>
      <p:sp>
        <p:nvSpPr>
          <p:cNvPr id="479" name="TextBox 478"/>
          <p:cNvSpPr txBox="1"/>
          <p:nvPr/>
        </p:nvSpPr>
        <p:spPr>
          <a:xfrm>
            <a:off x="1151721" y="5533737"/>
            <a:ext cx="1038131" cy="376687"/>
          </a:xfrm>
          <a:prstGeom prst="rect">
            <a:avLst/>
          </a:prstGeom>
          <a:noFill/>
        </p:spPr>
        <p:txBody>
          <a:bodyPr wrap="none" lIns="124314" tIns="62157" rIns="124314" bIns="62157" rtlCol="0">
            <a:spAutoFit/>
          </a:bodyPr>
          <a:lstStyle/>
          <a:p>
            <a:r>
              <a:rPr lang="en-US" sz="1632" dirty="0">
                <a:cs typeface="Myriad Pro"/>
              </a:rPr>
              <a:t>CICS tier</a:t>
            </a:r>
          </a:p>
        </p:txBody>
      </p:sp>
      <p:sp>
        <p:nvSpPr>
          <p:cNvPr id="480" name="Oval 479"/>
          <p:cNvSpPr/>
          <p:nvPr/>
        </p:nvSpPr>
        <p:spPr>
          <a:xfrm>
            <a:off x="751136" y="5633474"/>
            <a:ext cx="243237" cy="243237"/>
          </a:xfrm>
          <a:prstGeom prst="ellipse">
            <a:avLst/>
          </a:prstGeom>
          <a:gradFill>
            <a:gsLst>
              <a:gs pos="0">
                <a:srgbClr val="008000"/>
              </a:gs>
              <a:gs pos="100000">
                <a:schemeClr val="accent4">
                  <a:tint val="50000"/>
                  <a:shade val="100000"/>
                  <a:satMod val="350000"/>
                </a:schemeClr>
              </a:gs>
            </a:gsLst>
          </a:gradFill>
          <a:effectLst>
            <a:glow rad="101600">
              <a:srgbClr val="008000">
                <a:alpha val="75000"/>
              </a:srgbClr>
            </a:glow>
          </a:effectLst>
        </p:spPr>
        <p:style>
          <a:lnRef idx="1">
            <a:schemeClr val="accent4"/>
          </a:lnRef>
          <a:fillRef idx="3">
            <a:schemeClr val="accent4"/>
          </a:fillRef>
          <a:effectRef idx="2">
            <a:schemeClr val="accent4"/>
          </a:effectRef>
          <a:fontRef idx="minor">
            <a:schemeClr val="lt1"/>
          </a:fontRef>
        </p:style>
        <p:txBody>
          <a:bodyPr lIns="124314" tIns="62157" rIns="124314" bIns="62157" rtlCol="0" anchor="ctr"/>
          <a:lstStyle/>
          <a:p>
            <a:pPr algn="ctr"/>
            <a:endParaRPr lang="en-US" sz="1496">
              <a:effectLst>
                <a:glow rad="139700">
                  <a:schemeClr val="accent2">
                    <a:satMod val="175000"/>
                    <a:alpha val="40000"/>
                  </a:schemeClr>
                </a:glow>
              </a:effectLst>
            </a:endParaRPr>
          </a:p>
        </p:txBody>
      </p:sp>
      <p:sp>
        <p:nvSpPr>
          <p:cNvPr id="482" name="TextBox 481"/>
          <p:cNvSpPr txBox="1"/>
          <p:nvPr/>
        </p:nvSpPr>
        <p:spPr>
          <a:xfrm>
            <a:off x="3161980" y="5028958"/>
            <a:ext cx="759207" cy="355719"/>
          </a:xfrm>
          <a:prstGeom prst="rect">
            <a:avLst/>
          </a:prstGeom>
          <a:noFill/>
        </p:spPr>
        <p:txBody>
          <a:bodyPr wrap="none" lIns="124314" tIns="62157" rIns="124314" bIns="62157" rtlCol="0">
            <a:spAutoFit/>
          </a:bodyPr>
          <a:lstStyle/>
          <a:p>
            <a:pPr algn="r"/>
            <a:r>
              <a:rPr lang="en-US" sz="1496" dirty="0"/>
              <a:t>36 </a:t>
            </a:r>
            <a:r>
              <a:rPr lang="en-US" sz="1496" dirty="0" err="1"/>
              <a:t>ms</a:t>
            </a:r>
            <a:endParaRPr lang="en-US" sz="1496" dirty="0"/>
          </a:p>
        </p:txBody>
      </p:sp>
      <p:sp>
        <p:nvSpPr>
          <p:cNvPr id="483" name="TextBox 482"/>
          <p:cNvSpPr txBox="1"/>
          <p:nvPr/>
        </p:nvSpPr>
        <p:spPr>
          <a:xfrm>
            <a:off x="1155775" y="5008032"/>
            <a:ext cx="1203240" cy="376687"/>
          </a:xfrm>
          <a:prstGeom prst="rect">
            <a:avLst/>
          </a:prstGeom>
          <a:noFill/>
        </p:spPr>
        <p:txBody>
          <a:bodyPr wrap="none" lIns="124314" tIns="62157" rIns="124314" bIns="62157" rtlCol="0">
            <a:spAutoFit/>
          </a:bodyPr>
          <a:lstStyle/>
          <a:p>
            <a:r>
              <a:rPr lang="en-US" sz="1632" dirty="0">
                <a:cs typeface="Myriad Pro"/>
              </a:rPr>
              <a:t>Oracle tier</a:t>
            </a:r>
          </a:p>
        </p:txBody>
      </p:sp>
      <p:sp>
        <p:nvSpPr>
          <p:cNvPr id="484" name="Oval 483"/>
          <p:cNvSpPr/>
          <p:nvPr/>
        </p:nvSpPr>
        <p:spPr>
          <a:xfrm>
            <a:off x="751136" y="5136369"/>
            <a:ext cx="243237" cy="243237"/>
          </a:xfrm>
          <a:prstGeom prst="ellipse">
            <a:avLst/>
          </a:prstGeom>
          <a:gradFill>
            <a:gsLst>
              <a:gs pos="0">
                <a:srgbClr val="008000"/>
              </a:gs>
              <a:gs pos="100000">
                <a:schemeClr val="accent4">
                  <a:tint val="50000"/>
                  <a:shade val="100000"/>
                  <a:satMod val="350000"/>
                </a:schemeClr>
              </a:gs>
            </a:gsLst>
          </a:gradFill>
          <a:effectLst>
            <a:glow rad="101600">
              <a:srgbClr val="008000">
                <a:alpha val="75000"/>
              </a:srgbClr>
            </a:glow>
          </a:effectLst>
        </p:spPr>
        <p:style>
          <a:lnRef idx="1">
            <a:schemeClr val="accent4"/>
          </a:lnRef>
          <a:fillRef idx="3">
            <a:schemeClr val="accent4"/>
          </a:fillRef>
          <a:effectRef idx="2">
            <a:schemeClr val="accent4"/>
          </a:effectRef>
          <a:fontRef idx="minor">
            <a:schemeClr val="lt1"/>
          </a:fontRef>
        </p:style>
        <p:txBody>
          <a:bodyPr lIns="124314" tIns="62157" rIns="124314" bIns="62157" rtlCol="0" anchor="ctr"/>
          <a:lstStyle/>
          <a:p>
            <a:pPr algn="ctr"/>
            <a:endParaRPr lang="en-US" sz="1496">
              <a:effectLst>
                <a:glow rad="139700">
                  <a:schemeClr val="accent2">
                    <a:satMod val="175000"/>
                    <a:alpha val="40000"/>
                  </a:schemeClr>
                </a:glow>
              </a:effectLst>
            </a:endParaRPr>
          </a:p>
        </p:txBody>
      </p:sp>
      <p:sp>
        <p:nvSpPr>
          <p:cNvPr id="485" name="Rectangle 484"/>
          <p:cNvSpPr/>
          <p:nvPr/>
        </p:nvSpPr>
        <p:spPr>
          <a:xfrm>
            <a:off x="5803750" y="4587126"/>
            <a:ext cx="5443687" cy="1793457"/>
          </a:xfrm>
          <a:prstGeom prst="rect">
            <a:avLst/>
          </a:prstGeom>
          <a:solidFill>
            <a:schemeClr val="accent1"/>
          </a:solidFill>
          <a:ln>
            <a:solidFill>
              <a:schemeClr val="tx2"/>
            </a:solidFill>
          </a:ln>
          <a:effectLst>
            <a:outerShdw dist="10287" dir="3360000" rotWithShape="0">
              <a:srgbClr val="000000">
                <a:alpha val="70000"/>
              </a:srgbClr>
            </a:outerShdw>
          </a:effectLst>
        </p:spPr>
        <p:style>
          <a:lnRef idx="1">
            <a:schemeClr val="accent5"/>
          </a:lnRef>
          <a:fillRef idx="3">
            <a:schemeClr val="accent5"/>
          </a:fillRef>
          <a:effectRef idx="2">
            <a:schemeClr val="accent5"/>
          </a:effectRef>
          <a:fontRef idx="minor">
            <a:schemeClr val="lt1"/>
          </a:fontRef>
        </p:style>
        <p:txBody>
          <a:bodyPr lIns="124314" tIns="62157" rIns="124314" bIns="62157" rtlCol="0" anchor="ctr"/>
          <a:lstStyle/>
          <a:p>
            <a:r>
              <a:rPr lang="en-US" sz="1904" dirty="0">
                <a:solidFill>
                  <a:schemeClr val="tx1"/>
                </a:solidFill>
                <a:latin typeface="+mj-lt"/>
                <a:cs typeface="Myriad Pro"/>
              </a:rPr>
              <a:t>Response Time Alert</a:t>
            </a:r>
          </a:p>
          <a:p>
            <a:endParaRPr lang="en-US" sz="1904" b="1" dirty="0">
              <a:solidFill>
                <a:schemeClr val="tx1"/>
              </a:solidFill>
              <a:latin typeface="+mj-lt"/>
              <a:cs typeface="Myriad Pro"/>
            </a:endParaRPr>
          </a:p>
          <a:p>
            <a:r>
              <a:rPr lang="en-US" sz="1904" dirty="0">
                <a:solidFill>
                  <a:schemeClr val="tx1"/>
                </a:solidFill>
                <a:latin typeface="+mj-lt"/>
                <a:cs typeface="Myriad Pro"/>
              </a:rPr>
              <a:t>Requests from </a:t>
            </a:r>
            <a:r>
              <a:rPr lang="en-US" sz="1904" dirty="0" err="1">
                <a:solidFill>
                  <a:schemeClr val="tx1"/>
                </a:solidFill>
                <a:latin typeface="+mj-lt"/>
                <a:cs typeface="Myriad Pro"/>
              </a:rPr>
              <a:t>WebSphere</a:t>
            </a:r>
            <a:r>
              <a:rPr lang="en-US" sz="1904" dirty="0">
                <a:solidFill>
                  <a:schemeClr val="tx1"/>
                </a:solidFill>
                <a:latin typeface="+mj-lt"/>
                <a:cs typeface="Myriad Pro"/>
              </a:rPr>
              <a:t> to WASMQ2 &gt; 800ms.</a:t>
            </a:r>
          </a:p>
          <a:p>
            <a:endParaRPr lang="en-US" sz="1904" dirty="0">
              <a:solidFill>
                <a:schemeClr val="tx1"/>
              </a:solidFill>
              <a:latin typeface="+mj-lt"/>
              <a:cs typeface="Myriad Pro"/>
            </a:endParaRPr>
          </a:p>
          <a:p>
            <a:r>
              <a:rPr lang="en-US" sz="1360" dirty="0">
                <a:solidFill>
                  <a:schemeClr val="tx1"/>
                </a:solidFill>
                <a:latin typeface="+mj-lt"/>
                <a:cs typeface="Myriad Pro"/>
              </a:rPr>
              <a:t>Sent  </a:t>
            </a:r>
            <a:fld id="{76AB43FB-4133-4A4C-A921-F800BA50DBCF}" type="datetime4">
              <a:rPr lang="en-US" sz="1360">
                <a:solidFill>
                  <a:schemeClr val="tx1"/>
                </a:solidFill>
                <a:latin typeface="+mj-lt"/>
                <a:cs typeface="Myriad Pro"/>
              </a:rPr>
              <a:pPr/>
              <a:t>May 13, 2014</a:t>
            </a:fld>
            <a:r>
              <a:rPr lang="en-US" sz="1360" dirty="0">
                <a:solidFill>
                  <a:schemeClr val="tx1"/>
                </a:solidFill>
                <a:latin typeface="+mj-lt"/>
                <a:cs typeface="Myriad Pro"/>
              </a:rPr>
              <a:t> at </a:t>
            </a:r>
            <a:fld id="{2C7714E1-B1C3-FA4E-9C25-3CF369F690D8}" type="datetime12">
              <a:rPr lang="en-US" sz="1360" smtClean="0">
                <a:solidFill>
                  <a:schemeClr val="tx1"/>
                </a:solidFill>
                <a:latin typeface="+mj-lt"/>
                <a:cs typeface="Myriad Pro"/>
              </a:rPr>
              <a:pPr/>
              <a:t>7:24 PM</a:t>
            </a:fld>
            <a:r>
              <a:rPr lang="en-US" sz="1360" dirty="0" smtClean="0">
                <a:solidFill>
                  <a:schemeClr val="tx1"/>
                </a:solidFill>
                <a:latin typeface="+mj-lt"/>
                <a:cs typeface="Myriad Pro"/>
              </a:rPr>
              <a:t>                                      </a:t>
            </a:r>
            <a:r>
              <a:rPr lang="en-US" sz="1600" b="1" dirty="0" smtClean="0">
                <a:solidFill>
                  <a:schemeClr val="tx1"/>
                </a:solidFill>
                <a:latin typeface="+mj-lt"/>
                <a:cs typeface="Myriad Pro"/>
              </a:rPr>
              <a:t>&lt;details&gt;</a:t>
            </a:r>
            <a:endParaRPr lang="en-US" sz="1600" b="1" dirty="0">
              <a:solidFill>
                <a:schemeClr val="tx1"/>
              </a:solidFill>
              <a:latin typeface="+mj-lt"/>
            </a:endParaRPr>
          </a:p>
        </p:txBody>
      </p:sp>
      <p:pic>
        <p:nvPicPr>
          <p:cNvPr id="7" name="Picture 6"/>
          <p:cNvPicPr>
            <a:picLocks noChangeAspect="1"/>
          </p:cNvPicPr>
          <p:nvPr/>
        </p:nvPicPr>
        <p:blipFill>
          <a:blip r:embed="rId3"/>
          <a:stretch>
            <a:fillRect/>
          </a:stretch>
        </p:blipFill>
        <p:spPr>
          <a:xfrm>
            <a:off x="4657503" y="1630126"/>
            <a:ext cx="6959344" cy="2489238"/>
          </a:xfrm>
          <a:prstGeom prst="rect">
            <a:avLst/>
          </a:prstGeom>
        </p:spPr>
      </p:pic>
      <p:sp>
        <p:nvSpPr>
          <p:cNvPr id="4" name="Title 3"/>
          <p:cNvSpPr>
            <a:spLocks noGrp="1"/>
          </p:cNvSpPr>
          <p:nvPr>
            <p:ph type="title"/>
          </p:nvPr>
        </p:nvSpPr>
        <p:spPr>
          <a:xfrm>
            <a:off x="304266" y="244654"/>
            <a:ext cx="11887878" cy="896225"/>
          </a:xfrm>
        </p:spPr>
        <p:txBody>
          <a:bodyPr/>
          <a:lstStyle/>
          <a:p>
            <a:r>
              <a:rPr lang="en-US" sz="4896" dirty="0">
                <a:solidFill>
                  <a:schemeClr val="tx1"/>
                </a:solidFill>
              </a:rPr>
              <a:t>Monitor transactions &amp; infrastructure tier SLAS</a:t>
            </a:r>
            <a:endParaRPr lang="en-US" sz="4896" dirty="0"/>
          </a:p>
        </p:txBody>
      </p:sp>
    </p:spTree>
    <p:extLst>
      <p:ext uri="{BB962C8B-B14F-4D97-AF65-F5344CB8AC3E}">
        <p14:creationId xmlns:p14="http://schemas.microsoft.com/office/powerpoint/2010/main" val="15337357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7369602" y="2374684"/>
            <a:ext cx="4863355" cy="4158382"/>
          </a:xfrm>
        </p:spPr>
        <p:txBody>
          <a:bodyPr/>
          <a:lstStyle/>
          <a:p>
            <a:pPr marL="0" indent="0">
              <a:buNone/>
            </a:pPr>
            <a:r>
              <a:rPr lang="en-US" sz="2448" b="1" dirty="0" smtClean="0">
                <a:gradFill>
                  <a:gsLst>
                    <a:gs pos="0">
                      <a:schemeClr val="tx1"/>
                    </a:gs>
                    <a:gs pos="86000">
                      <a:schemeClr val="tx1"/>
                    </a:gs>
                  </a:gsLst>
                  <a:lin ang="5400000" scaled="0"/>
                </a:gradFill>
                <a:latin typeface="+mn-lt"/>
              </a:rPr>
              <a:t>End-to-end </a:t>
            </a:r>
            <a:r>
              <a:rPr lang="en-US" sz="2448" b="1" dirty="0">
                <a:gradFill>
                  <a:gsLst>
                    <a:gs pos="0">
                      <a:schemeClr val="tx1"/>
                    </a:gs>
                    <a:gs pos="86000">
                      <a:schemeClr val="tx1"/>
                    </a:gs>
                  </a:gsLst>
                  <a:lin ang="5400000" scaled="0"/>
                </a:gradFill>
                <a:latin typeface="+mn-lt"/>
              </a:rPr>
              <a:t>Application Monitoring &amp; Management</a:t>
            </a:r>
          </a:p>
          <a:p>
            <a:pPr marL="233126" indent="-233126">
              <a:spcBef>
                <a:spcPts val="1224"/>
              </a:spcBef>
              <a:buFont typeface="Arial"/>
              <a:buChar char="•"/>
            </a:pPr>
            <a:r>
              <a:rPr lang="en-US" sz="2448" b="1" dirty="0">
                <a:gradFill>
                  <a:gsLst>
                    <a:gs pos="0">
                      <a:schemeClr val="tx1"/>
                    </a:gs>
                    <a:gs pos="86000">
                      <a:schemeClr val="tx1"/>
                    </a:gs>
                  </a:gsLst>
                  <a:lin ang="5400000" scaled="0"/>
                </a:gradFill>
                <a:latin typeface="+mn-lt"/>
              </a:rPr>
              <a:t>Map: </a:t>
            </a:r>
            <a:r>
              <a:rPr lang="en-US" sz="2448" dirty="0">
                <a:gradFill>
                  <a:gsLst>
                    <a:gs pos="0">
                      <a:schemeClr val="tx1"/>
                    </a:gs>
                    <a:gs pos="86000">
                      <a:schemeClr val="tx1"/>
                    </a:gs>
                  </a:gsLst>
                  <a:lin ang="5400000" scaled="0"/>
                </a:gradFill>
                <a:latin typeface="+mn-lt"/>
              </a:rPr>
              <a:t>Dynamic Distributed Applications</a:t>
            </a:r>
            <a:endParaRPr lang="en-US" sz="2448" b="1" dirty="0">
              <a:gradFill>
                <a:gsLst>
                  <a:gs pos="0">
                    <a:schemeClr val="tx1"/>
                  </a:gs>
                  <a:gs pos="86000">
                    <a:schemeClr val="tx1"/>
                  </a:gs>
                </a:gsLst>
                <a:lin ang="5400000" scaled="0"/>
              </a:gradFill>
              <a:latin typeface="+mn-lt"/>
            </a:endParaRPr>
          </a:p>
          <a:p>
            <a:pPr marL="233126" indent="-233126">
              <a:spcBef>
                <a:spcPts val="1224"/>
              </a:spcBef>
              <a:buFont typeface="Arial"/>
              <a:buChar char="•"/>
            </a:pPr>
            <a:r>
              <a:rPr lang="en-US" sz="2448" b="1" dirty="0">
                <a:gradFill>
                  <a:gsLst>
                    <a:gs pos="0">
                      <a:schemeClr val="tx1"/>
                    </a:gs>
                    <a:gs pos="86000">
                      <a:schemeClr val="tx1"/>
                    </a:gs>
                  </a:gsLst>
                  <a:lin ang="5400000" scaled="0"/>
                </a:gradFill>
                <a:latin typeface="+mn-lt"/>
              </a:rPr>
              <a:t>Monitor</a:t>
            </a:r>
            <a:r>
              <a:rPr lang="en-US" sz="2448" dirty="0">
                <a:gradFill>
                  <a:gsLst>
                    <a:gs pos="0">
                      <a:schemeClr val="tx1"/>
                    </a:gs>
                    <a:gs pos="86000">
                      <a:schemeClr val="tx1"/>
                    </a:gs>
                  </a:gsLst>
                  <a:lin ang="5400000" scaled="0"/>
                </a:gradFill>
                <a:latin typeface="+mn-lt"/>
              </a:rPr>
              <a:t>: Tier-by-tier, cross-platform, response time status</a:t>
            </a:r>
            <a:endParaRPr lang="en-US" sz="2448" b="1" dirty="0">
              <a:gradFill>
                <a:gsLst>
                  <a:gs pos="0">
                    <a:schemeClr val="tx1"/>
                  </a:gs>
                  <a:gs pos="86000">
                    <a:schemeClr val="tx1"/>
                  </a:gs>
                </a:gsLst>
                <a:lin ang="5400000" scaled="0"/>
              </a:gradFill>
              <a:latin typeface="+mn-lt"/>
            </a:endParaRPr>
          </a:p>
          <a:p>
            <a:pPr marL="233126" indent="-233126">
              <a:spcBef>
                <a:spcPts val="1224"/>
              </a:spcBef>
              <a:buFont typeface="Arial"/>
              <a:buChar char="•"/>
            </a:pPr>
            <a:r>
              <a:rPr lang="en-US" sz="2448" b="1" dirty="0">
                <a:gradFill>
                  <a:gsLst>
                    <a:gs pos="0">
                      <a:schemeClr val="tx1"/>
                    </a:gs>
                    <a:gs pos="86000">
                      <a:schemeClr val="tx1"/>
                    </a:gs>
                  </a:gsLst>
                  <a:lin ang="5400000" scaled="0"/>
                </a:gradFill>
                <a:latin typeface="+mn-lt"/>
              </a:rPr>
              <a:t>Manage: </a:t>
            </a:r>
            <a:r>
              <a:rPr lang="en-US" sz="2448" dirty="0">
                <a:gradFill>
                  <a:gsLst>
                    <a:gs pos="0">
                      <a:schemeClr val="tx1"/>
                    </a:gs>
                    <a:gs pos="86000">
                      <a:schemeClr val="tx1"/>
                    </a:gs>
                  </a:gsLst>
                  <a:lin ang="5400000" scaled="0"/>
                </a:gradFill>
                <a:latin typeface="+mn-lt"/>
              </a:rPr>
              <a:t>Automate responses to issues and avoid change accidents</a:t>
            </a:r>
            <a:endParaRPr lang="en-US" sz="2448" b="1" dirty="0">
              <a:gradFill>
                <a:gsLst>
                  <a:gs pos="0">
                    <a:schemeClr val="tx1"/>
                  </a:gs>
                  <a:gs pos="86000">
                    <a:schemeClr val="tx1"/>
                  </a:gs>
                </a:gsLst>
                <a:lin ang="5400000" scaled="0"/>
              </a:gradFill>
              <a:latin typeface="+mn-lt"/>
            </a:endParaRPr>
          </a:p>
          <a:p>
            <a:endParaRPr lang="en-US" sz="2720" dirty="0"/>
          </a:p>
        </p:txBody>
      </p:sp>
      <p:sp>
        <p:nvSpPr>
          <p:cNvPr id="2" name="Title 1"/>
          <p:cNvSpPr>
            <a:spLocks noGrp="1"/>
          </p:cNvSpPr>
          <p:nvPr>
            <p:ph type="title"/>
          </p:nvPr>
        </p:nvSpPr>
        <p:spPr/>
        <p:txBody>
          <a:bodyPr/>
          <a:lstStyle/>
          <a:p>
            <a:r>
              <a:rPr lang="en-US" dirty="0"/>
              <a:t>In </a:t>
            </a:r>
            <a:r>
              <a:rPr lang="en-US" dirty="0" smtClean="0"/>
              <a:t>a nutshell: BlueStripe </a:t>
            </a:r>
            <a:r>
              <a:rPr lang="en-US" dirty="0"/>
              <a:t>puts real applications in System Center 2012 R2</a:t>
            </a:r>
          </a:p>
        </p:txBody>
      </p:sp>
      <p:grpSp>
        <p:nvGrpSpPr>
          <p:cNvPr id="5" name="Group 4"/>
          <p:cNvGrpSpPr/>
          <p:nvPr/>
        </p:nvGrpSpPr>
        <p:grpSpPr>
          <a:xfrm>
            <a:off x="363901" y="2439203"/>
            <a:ext cx="6809537" cy="3691802"/>
            <a:chOff x="3135446" y="1755059"/>
            <a:chExt cx="5917933" cy="3209254"/>
          </a:xfrm>
        </p:grpSpPr>
        <p:pic>
          <p:nvPicPr>
            <p:cNvPr id="3" name="Picture 2" descr="SCOM screensho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446" y="1755059"/>
              <a:ext cx="5917933" cy="3209254"/>
            </a:xfrm>
            <a:prstGeom prst="rect">
              <a:avLst/>
            </a:prstGeom>
          </p:spPr>
        </p:pic>
        <p:pic>
          <p:nvPicPr>
            <p:cNvPr id="4" name="Picture 3" descr="System-Center-Ops-Mgr-Map.png"/>
            <p:cNvPicPr>
              <a:picLocks noChangeAspect="1"/>
            </p:cNvPicPr>
            <p:nvPr/>
          </p:nvPicPr>
          <p:blipFill rotWithShape="1">
            <a:blip r:embed="rId3" cstate="print">
              <a:extLst>
                <a:ext uri="{28A0092B-C50C-407E-A947-70E740481C1C}">
                  <a14:useLocalDpi xmlns:a14="http://schemas.microsoft.com/office/drawing/2010/main" val="0"/>
                </a:ext>
              </a:extLst>
            </a:blip>
            <a:srcRect l="4631" t="1678" r="5486" b="-3427"/>
            <a:stretch/>
          </p:blipFill>
          <p:spPr>
            <a:xfrm>
              <a:off x="4447033" y="2155052"/>
              <a:ext cx="2955345" cy="1795874"/>
            </a:xfrm>
            <a:prstGeom prst="rect">
              <a:avLst/>
            </a:prstGeom>
          </p:spPr>
        </p:pic>
      </p:grpSp>
      <p:sp>
        <p:nvSpPr>
          <p:cNvPr id="8" name="TextBox 7"/>
          <p:cNvSpPr txBox="1"/>
          <p:nvPr/>
        </p:nvSpPr>
        <p:spPr>
          <a:xfrm>
            <a:off x="403984" y="2181828"/>
            <a:ext cx="6868421" cy="251159"/>
          </a:xfrm>
          <a:prstGeom prst="rect">
            <a:avLst/>
          </a:prstGeom>
          <a:noFill/>
        </p:spPr>
        <p:txBody>
          <a:bodyPr wrap="square" lIns="0" tIns="0" rIns="0" bIns="0" rtlCol="0">
            <a:spAutoFit/>
          </a:bodyPr>
          <a:lstStyle/>
          <a:p>
            <a:r>
              <a:rPr lang="en-US" sz="1632" b="1" i="1" dirty="0">
                <a:gradFill>
                  <a:gsLst>
                    <a:gs pos="0">
                      <a:schemeClr val="tx1"/>
                    </a:gs>
                    <a:gs pos="86000">
                      <a:schemeClr val="tx1"/>
                    </a:gs>
                  </a:gsLst>
                  <a:lin ang="5400000" scaled="0"/>
                </a:gradFill>
              </a:rPr>
              <a:t>System Center Operations Manager 2012 R2</a:t>
            </a:r>
          </a:p>
        </p:txBody>
      </p:sp>
      <p:sp>
        <p:nvSpPr>
          <p:cNvPr id="13" name="TextBox 12"/>
          <p:cNvSpPr txBox="1"/>
          <p:nvPr/>
        </p:nvSpPr>
        <p:spPr>
          <a:xfrm>
            <a:off x="366564" y="6116616"/>
            <a:ext cx="6868421" cy="251159"/>
          </a:xfrm>
          <a:prstGeom prst="rect">
            <a:avLst/>
          </a:prstGeom>
          <a:noFill/>
        </p:spPr>
        <p:txBody>
          <a:bodyPr wrap="square" lIns="0" tIns="0" rIns="0" bIns="0" rtlCol="0">
            <a:spAutoFit/>
          </a:bodyPr>
          <a:lstStyle/>
          <a:p>
            <a:r>
              <a:rPr lang="en-US" sz="1632" i="1" dirty="0">
                <a:gradFill>
                  <a:gsLst>
                    <a:gs pos="0">
                      <a:schemeClr val="tx1"/>
                    </a:gs>
                    <a:gs pos="86000">
                      <a:schemeClr val="tx1"/>
                    </a:gs>
                  </a:gsLst>
                  <a:lin ang="5400000" scaled="0"/>
                </a:gradFill>
              </a:rPr>
              <a:t>Works great with Orchestrator &amp; Service Manager too!</a:t>
            </a:r>
          </a:p>
        </p:txBody>
      </p:sp>
    </p:spTree>
    <p:extLst>
      <p:ext uri="{BB962C8B-B14F-4D97-AF65-F5344CB8AC3E}">
        <p14:creationId xmlns:p14="http://schemas.microsoft.com/office/powerpoint/2010/main" val="30737621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Mapping &amp; monitoring applications with </a:t>
            </a:r>
            <a:r>
              <a:rPr lang="en-US" dirty="0" smtClean="0"/>
              <a:t>System Center and </a:t>
            </a:r>
            <a:r>
              <a:rPr lang="en-US" dirty="0" err="1" smtClean="0"/>
              <a:t>BlueStripe</a:t>
            </a:r>
            <a:endParaRPr lang="en-US" dirty="0"/>
          </a:p>
        </p:txBody>
      </p:sp>
    </p:spTree>
    <p:extLst>
      <p:ext uri="{BB962C8B-B14F-4D97-AF65-F5344CB8AC3E}">
        <p14:creationId xmlns:p14="http://schemas.microsoft.com/office/powerpoint/2010/main" val="402810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p>
            <a:r>
              <a:rPr lang="en-GB" dirty="0" err="1" smtClean="0"/>
              <a:t>Reveiwer</a:t>
            </a:r>
            <a:r>
              <a:rPr lang="en-GB" dirty="0" smtClean="0"/>
              <a:t> Notes:</a:t>
            </a:r>
            <a:endParaRPr dirty="0"/>
          </a:p>
        </p:txBody>
      </p:sp>
      <p:sp>
        <p:nvSpPr>
          <p:cNvPr id="14" name="Text Placeholder 13"/>
          <p:cNvSpPr>
            <a:spLocks noGrp="1"/>
          </p:cNvSpPr>
          <p:nvPr>
            <p:ph type="body" sz="quarter" idx="10"/>
          </p:nvPr>
        </p:nvSpPr>
        <p:spPr>
          <a:xfrm>
            <a:off x="507704" y="1005697"/>
            <a:ext cx="11400103" cy="2677656"/>
          </a:xfrm>
        </p:spPr>
        <p:txBody>
          <a:bodyPr/>
          <a:lstStyle/>
          <a:p>
            <a:pPr marL="0" defTabSz="932472" fontAlgn="base">
              <a:spcBef>
                <a:spcPct val="0"/>
              </a:spcBef>
              <a:spcAft>
                <a:spcPct val="0"/>
              </a:spcAft>
              <a:buNone/>
            </a:pPr>
            <a:endParaRPr lang="en-GB" sz="1800" dirty="0" smtClean="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There will be 3 basic “how to” demo sessions</a:t>
            </a: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This first demo segment will introduce basic 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Operations Manager and Distributed Applications </a:t>
            </a: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It will focus on using SCOM as a primary management platform</a:t>
            </a: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r>
              <a:rPr lang="en-GB" sz="1800" dirty="0" smtClean="0">
                <a:gradFill>
                  <a:gsLst>
                    <a:gs pos="0">
                      <a:schemeClr val="tx2"/>
                    </a:gs>
                    <a:gs pos="100000">
                      <a:schemeClr val="tx2"/>
                    </a:gs>
                  </a:gsLst>
                  <a:lin ang="5400000" scaled="0"/>
                </a:gradFill>
                <a:latin typeface="+mn-lt"/>
              </a:rPr>
              <a:t>It will introduce </a:t>
            </a:r>
            <a:r>
              <a:rPr lang="en-GB" sz="1800" dirty="0" err="1" smtClean="0">
                <a:gradFill>
                  <a:gsLst>
                    <a:gs pos="0">
                      <a:schemeClr val="tx2"/>
                    </a:gs>
                    <a:gs pos="100000">
                      <a:schemeClr val="tx2"/>
                    </a:gs>
                  </a:gsLst>
                  <a:lin ang="5400000" scaled="0"/>
                </a:gradFill>
                <a:latin typeface="+mn-lt"/>
              </a:rPr>
              <a:t>BlueStripe’s</a:t>
            </a:r>
            <a:r>
              <a:rPr lang="en-GB" sz="1800" dirty="0" smtClean="0">
                <a:gradFill>
                  <a:gsLst>
                    <a:gs pos="0">
                      <a:schemeClr val="tx2"/>
                    </a:gs>
                    <a:gs pos="100000">
                      <a:schemeClr val="tx2"/>
                    </a:gs>
                  </a:gsLst>
                  <a:lin ang="5400000" scaled="0"/>
                </a:gradFill>
                <a:latin typeface="+mn-lt"/>
              </a:rPr>
              <a:t> </a:t>
            </a:r>
            <a:r>
              <a:rPr lang="en-GB" sz="1800" dirty="0" err="1" smtClean="0">
                <a:gradFill>
                  <a:gsLst>
                    <a:gs pos="0">
                      <a:schemeClr val="tx2"/>
                    </a:gs>
                    <a:gs pos="100000">
                      <a:schemeClr val="tx2"/>
                    </a:gs>
                  </a:gsLst>
                  <a:lin ang="5400000" scaled="0"/>
                </a:gradFill>
                <a:latin typeface="+mn-lt"/>
              </a:rPr>
              <a:t>FactFInder</a:t>
            </a:r>
            <a:r>
              <a:rPr lang="en-GB" sz="1800" dirty="0" smtClean="0">
                <a:gradFill>
                  <a:gsLst>
                    <a:gs pos="0">
                      <a:schemeClr val="tx2"/>
                    </a:gs>
                    <a:gs pos="100000">
                      <a:schemeClr val="tx2"/>
                    </a:gs>
                  </a:gsLst>
                  <a:lin ang="5400000" scaled="0"/>
                </a:gradFill>
                <a:latin typeface="+mn-lt"/>
              </a:rPr>
              <a:t> product and how it works mapping applications and integrating them with System </a:t>
            </a:r>
            <a:r>
              <a:rPr lang="en-GB" sz="1800" dirty="0" err="1" smtClean="0">
                <a:gradFill>
                  <a:gsLst>
                    <a:gs pos="0">
                      <a:schemeClr val="tx2"/>
                    </a:gs>
                    <a:gs pos="100000">
                      <a:schemeClr val="tx2"/>
                    </a:gs>
                  </a:gsLst>
                  <a:lin ang="5400000" scaled="0"/>
                </a:gradFill>
                <a:latin typeface="+mn-lt"/>
              </a:rPr>
              <a:t>Center</a:t>
            </a:r>
            <a:r>
              <a:rPr lang="en-GB" sz="1800" dirty="0" smtClean="0">
                <a:gradFill>
                  <a:gsLst>
                    <a:gs pos="0">
                      <a:schemeClr val="tx2"/>
                    </a:gs>
                    <a:gs pos="100000">
                      <a:schemeClr val="tx2"/>
                    </a:gs>
                  </a:gsLst>
                  <a:lin ang="5400000" scaled="0"/>
                </a:gradFill>
                <a:latin typeface="+mn-lt"/>
              </a:rPr>
              <a:t>. </a:t>
            </a:r>
            <a:endParaRPr lang="en-GB" sz="1800" dirty="0">
              <a:gradFill>
                <a:gsLst>
                  <a:gs pos="0">
                    <a:schemeClr val="tx2"/>
                  </a:gs>
                  <a:gs pos="100000">
                    <a:schemeClr val="tx2"/>
                  </a:gs>
                </a:gsLst>
                <a:lin ang="5400000" scaled="0"/>
              </a:gradFill>
              <a:latin typeface="+mn-lt"/>
            </a:endParaRPr>
          </a:p>
          <a:p>
            <a:pPr marL="0" defTabSz="932472" fontAlgn="base">
              <a:spcBef>
                <a:spcPct val="0"/>
              </a:spcBef>
              <a:spcAft>
                <a:spcPct val="0"/>
              </a:spcAft>
              <a:buNone/>
            </a:pPr>
            <a:endParaRPr lang="en-GB" sz="1800" dirty="0">
              <a:gradFill>
                <a:gsLst>
                  <a:gs pos="0">
                    <a:schemeClr val="tx2"/>
                  </a:gs>
                  <a:gs pos="100000">
                    <a:schemeClr val="tx2"/>
                  </a:gs>
                </a:gsLst>
                <a:lin ang="5400000" scaled="0"/>
              </a:gradFill>
              <a:latin typeface="+mn-lt"/>
            </a:endParaRPr>
          </a:p>
        </p:txBody>
      </p:sp>
    </p:spTree>
    <p:extLst>
      <p:ext uri="{BB962C8B-B14F-4D97-AF65-F5344CB8AC3E}">
        <p14:creationId xmlns:p14="http://schemas.microsoft.com/office/powerpoint/2010/main" val="34561622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4Speaker_PPT_Template (2)">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Vic Nyman</External_x0020_Speaker>
    <Session_x0020_Code xmlns="e36bfbf9-5e42-489c-a259-4c54eb22cb57"> DCIM-B343</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sharepoint/v3"/>
    <ds:schemaRef ds:uri="http://schemas.microsoft.com/office/2006/documentManagement/types"/>
    <ds:schemaRef ds:uri="http://schemas.openxmlformats.org/package/2006/metadata/core-properties"/>
    <ds:schemaRef ds:uri="http://purl.org/dc/elements/1.1/"/>
    <ds:schemaRef ds:uri="230e9df3-be65-4c73-a93b-d1236ebd677e"/>
    <ds:schemaRef ds:uri="http://schemas.microsoft.com/office/infopath/2007/PartnerControls"/>
    <ds:schemaRef ds:uri="http://www.w3.org/XML/1998/namespace"/>
    <ds:schemaRef ds:uri="http://purl.org/dc/terms/"/>
    <ds:schemaRef ds:uri="e36bfbf9-5e42-489c-a259-4c54eb22cb5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 (2)</Template>
  <TotalTime>214</TotalTime>
  <Words>3138</Words>
  <Application>Microsoft Office PowerPoint</Application>
  <PresentationFormat>Custom</PresentationFormat>
  <Paragraphs>269</Paragraphs>
  <Slides>30</Slides>
  <Notes>21</Notes>
  <HiddenSlides>3</HiddenSlides>
  <MMClips>3</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Myriad Pro</vt:lpstr>
      <vt:lpstr>Segoe UI</vt:lpstr>
      <vt:lpstr>Segoe UI (Body)</vt:lpstr>
      <vt:lpstr>Segoe UI Light</vt:lpstr>
      <vt:lpstr>Wingdings</vt:lpstr>
      <vt:lpstr>TENA14Speaker_PPT_Template (2)</vt:lpstr>
      <vt:lpstr>TechEd 2014 Dk Blue</vt:lpstr>
      <vt:lpstr>PowerPoint Presentation</vt:lpstr>
      <vt:lpstr>Extend Microsoft System Center 2012 R2: Manage Hybrid Cloud Distributed Application and Dynamic Application Maps </vt:lpstr>
      <vt:lpstr>Agenda &amp; Objectives</vt:lpstr>
      <vt:lpstr>BlueStripe Software System Center Depth ISV Alliance Partner</vt:lpstr>
      <vt:lpstr>What Users Want to Do With System Center?</vt:lpstr>
      <vt:lpstr>Monitor transactions &amp; infrastructure tier SLAS</vt:lpstr>
      <vt:lpstr>In a nutshell: BlueStripe puts real applications in System Center 2012 R2</vt:lpstr>
      <vt:lpstr>Demo</vt:lpstr>
      <vt:lpstr>Reveiwer Notes:</vt:lpstr>
      <vt:lpstr>Bringing Application Status into System Center</vt:lpstr>
      <vt:lpstr>Application Maps &amp; Status in System Center</vt:lpstr>
      <vt:lpstr>Demo</vt:lpstr>
      <vt:lpstr>Reviewer Notes:</vt:lpstr>
      <vt:lpstr>System Center User </vt:lpstr>
      <vt:lpstr>Customer Example: State Auto Insurance System Center dashboards across the IT organization</vt:lpstr>
      <vt:lpstr>StateAuto: System Center &amp; BlueStripe</vt:lpstr>
      <vt:lpstr>Cross-Organization Management View</vt:lpstr>
      <vt:lpstr>Azure Hybrid Cloud Project</vt:lpstr>
      <vt:lpstr>Large tax firm’s Azure Hybrid Cloud project</vt:lpstr>
      <vt:lpstr>The Challenge: Getting an end-to-end view</vt:lpstr>
      <vt:lpstr>Managing Datacenter and Cloud</vt:lpstr>
      <vt:lpstr>Demo</vt:lpstr>
      <vt:lpstr>Reviewer Notes:</vt:lpstr>
      <vt:lpstr>TechED Special Offer</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Dynamic Application Maps into System Center Managing Azure Hybrid Applications</dc:title>
  <dc:subject>TechEd 2014</dc:subject>
  <dc:creator>Laura Dorner</dc:creator>
  <dc:description>Template: Jordan Cayabyab, Artitudes Design
Formatting: 
Audience Type:</dc:description>
  <cp:lastModifiedBy>Jeremy Jenkins (Silver Fox)</cp:lastModifiedBy>
  <cp:revision>22</cp:revision>
  <dcterms:created xsi:type="dcterms:W3CDTF">2014-04-17T18:57:11Z</dcterms:created>
  <dcterms:modified xsi:type="dcterms:W3CDTF">2014-05-14T00:25:56Z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