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082" r:id="rId1"/>
  </p:sldMasterIdLst>
  <p:notesMasterIdLst>
    <p:notesMasterId r:id="rId50"/>
  </p:notesMasterIdLst>
  <p:handoutMasterIdLst>
    <p:handoutMasterId r:id="rId51"/>
  </p:handoutMasterIdLst>
  <p:sldIdLst>
    <p:sldId id="1381" r:id="rId2"/>
    <p:sldId id="1412" r:id="rId3"/>
    <p:sldId id="1507" r:id="rId4"/>
    <p:sldId id="1458" r:id="rId5"/>
    <p:sldId id="1459" r:id="rId6"/>
    <p:sldId id="1508" r:id="rId7"/>
    <p:sldId id="1454" r:id="rId8"/>
    <p:sldId id="1475" r:id="rId9"/>
    <p:sldId id="1476" r:id="rId10"/>
    <p:sldId id="1456" r:id="rId11"/>
    <p:sldId id="1477" r:id="rId12"/>
    <p:sldId id="1461" r:id="rId13"/>
    <p:sldId id="1502" r:id="rId14"/>
    <p:sldId id="1478" r:id="rId15"/>
    <p:sldId id="1479" r:id="rId16"/>
    <p:sldId id="1496" r:id="rId17"/>
    <p:sldId id="1495" r:id="rId18"/>
    <p:sldId id="1480" r:id="rId19"/>
    <p:sldId id="1481" r:id="rId20"/>
    <p:sldId id="1471" r:id="rId21"/>
    <p:sldId id="1503" r:id="rId22"/>
    <p:sldId id="1505" r:id="rId23"/>
    <p:sldId id="1465" r:id="rId24"/>
    <p:sldId id="1467" r:id="rId25"/>
    <p:sldId id="1482" r:id="rId26"/>
    <p:sldId id="1484" r:id="rId27"/>
    <p:sldId id="1485" r:id="rId28"/>
    <p:sldId id="1468" r:id="rId29"/>
    <p:sldId id="1486" r:id="rId30"/>
    <p:sldId id="1453" r:id="rId31"/>
    <p:sldId id="1487" r:id="rId32"/>
    <p:sldId id="1500" r:id="rId33"/>
    <p:sldId id="1488" r:id="rId34"/>
    <p:sldId id="1493" r:id="rId35"/>
    <p:sldId id="1494" r:id="rId36"/>
    <p:sldId id="1509" r:id="rId37"/>
    <p:sldId id="1498" r:id="rId38"/>
    <p:sldId id="1506" r:id="rId39"/>
    <p:sldId id="1510" r:id="rId40"/>
    <p:sldId id="1416" r:id="rId41"/>
    <p:sldId id="1417" r:id="rId42"/>
    <p:sldId id="1414" r:id="rId43"/>
    <p:sldId id="1132" r:id="rId44"/>
    <p:sldId id="1497" r:id="rId45"/>
    <p:sldId id="1499" r:id="rId46"/>
    <p:sldId id="1501" r:id="rId47"/>
    <p:sldId id="1512" r:id="rId48"/>
    <p:sldId id="1511" r:id="rId49"/>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35FF1B32-12B8-492E-B6DA-DE5AF3A7929F}">
          <p14:sldIdLst>
            <p14:sldId id="1381"/>
            <p14:sldId id="1412"/>
          </p14:sldIdLst>
        </p14:section>
        <p14:section name="Body" id="{FF377351-AA58-4A42-A64C-48719B975E8A}">
          <p14:sldIdLst>
            <p14:sldId id="1507"/>
            <p14:sldId id="1458"/>
            <p14:sldId id="1459"/>
            <p14:sldId id="1508"/>
            <p14:sldId id="1454"/>
            <p14:sldId id="1475"/>
            <p14:sldId id="1476"/>
            <p14:sldId id="1456"/>
            <p14:sldId id="1477"/>
            <p14:sldId id="1461"/>
            <p14:sldId id="1502"/>
            <p14:sldId id="1478"/>
            <p14:sldId id="1479"/>
            <p14:sldId id="1496"/>
            <p14:sldId id="1495"/>
            <p14:sldId id="1480"/>
            <p14:sldId id="1481"/>
            <p14:sldId id="1471"/>
            <p14:sldId id="1503"/>
            <p14:sldId id="1505"/>
            <p14:sldId id="1465"/>
            <p14:sldId id="1467"/>
            <p14:sldId id="1482"/>
            <p14:sldId id="1484"/>
            <p14:sldId id="1485"/>
            <p14:sldId id="1468"/>
            <p14:sldId id="1486"/>
            <p14:sldId id="1453"/>
            <p14:sldId id="1487"/>
            <p14:sldId id="1500"/>
            <p14:sldId id="1488"/>
            <p14:sldId id="1493"/>
            <p14:sldId id="1494"/>
            <p14:sldId id="1509"/>
            <p14:sldId id="1498"/>
            <p14:sldId id="1506"/>
          </p14:sldIdLst>
        </p14:section>
        <p14:section name="Required TechEd Slides" id="{26AC01F7-B32B-44E9-BE5B-D21B17F99D23}">
          <p14:sldIdLst>
            <p14:sldId id="1510"/>
            <p14:sldId id="1416"/>
            <p14:sldId id="1417"/>
            <p14:sldId id="1414"/>
            <p14:sldId id="1132"/>
            <p14:sldId id="1497"/>
            <p14:sldId id="1499"/>
            <p14:sldId id="1501"/>
            <p14:sldId id="1512"/>
            <p14:sldId id="151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83C"/>
    <a:srgbClr val="71008E"/>
    <a:srgbClr val="002060"/>
    <a:srgbClr val="002050"/>
    <a:srgbClr val="0072C6"/>
    <a:srgbClr val="EB6410"/>
    <a:srgbClr val="FFFFFF"/>
    <a:srgbClr val="E76410"/>
    <a:srgbClr val="E96410"/>
    <a:srgbClr val="AA48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83" autoAdjust="0"/>
    <p:restoredTop sz="96586" autoAdjust="0"/>
  </p:normalViewPr>
  <p:slideViewPr>
    <p:cSldViewPr snapToObjects="1">
      <p:cViewPr varScale="1">
        <p:scale>
          <a:sx n="76" d="100"/>
          <a:sy n="76" d="100"/>
        </p:scale>
        <p:origin x="43" y="494"/>
      </p:cViewPr>
      <p:guideLst/>
    </p:cSldViewPr>
  </p:slideViewPr>
  <p:outlineViewPr>
    <p:cViewPr>
      <p:scale>
        <a:sx n="33" d="100"/>
        <a:sy n="33" d="100"/>
      </p:scale>
      <p:origin x="0" y="-2862"/>
    </p:cViewPr>
  </p:outlineViewPr>
  <p:notesTextViewPr>
    <p:cViewPr>
      <p:scale>
        <a:sx n="3" d="2"/>
        <a:sy n="3" d="2"/>
      </p:scale>
      <p:origin x="0" y="0"/>
    </p:cViewPr>
  </p:notesTextViewPr>
  <p:sorterViewPr>
    <p:cViewPr>
      <p:scale>
        <a:sx n="125" d="100"/>
        <a:sy n="125" d="100"/>
      </p:scale>
      <p:origin x="0" y="0"/>
    </p:cViewPr>
  </p:sorterViewPr>
  <p:notesViewPr>
    <p:cSldViewPr snapToObjects="1" showGuides="1">
      <p:cViewPr varScale="1">
        <p:scale>
          <a:sx n="81" d="100"/>
          <a:sy n="81" d="100"/>
        </p:scale>
        <p:origin x="222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dirty="0" smtClean="0"/>
              <a:t>100% Random</a:t>
            </a:r>
            <a:r>
              <a:rPr lang="en-US" baseline="0" dirty="0" smtClean="0"/>
              <a:t> Read, 8KB</a:t>
            </a:r>
            <a:endParaRPr lang="en-US" dirty="0"/>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728994662605076"/>
          <c:y val="0.16711448681718785"/>
          <c:w val="0.76999532579840801"/>
          <c:h val="0.58583359625589193"/>
        </c:manualLayout>
      </c:layout>
      <c:barChart>
        <c:barDir val="col"/>
        <c:grouping val="clustered"/>
        <c:varyColors val="0"/>
        <c:ser>
          <c:idx val="0"/>
          <c:order val="0"/>
          <c:tx>
            <c:strRef>
              <c:f>Sheet1!$B$1</c:f>
              <c:strCache>
                <c:ptCount val="1"/>
                <c:pt idx="0">
                  <c:v>Mirrored Space (100% Read)</c:v>
                </c:pt>
              </c:strCache>
            </c:strRef>
          </c:tx>
          <c:spPr>
            <a:solidFill>
              <a:schemeClr val="accent2"/>
            </a:solidFill>
            <a:ln>
              <a:noFill/>
            </a:ln>
            <a:effectLst/>
          </c:spPr>
          <c:invertIfNegative val="0"/>
          <c:cat>
            <c:numRef>
              <c:f>Sheet1!$A$2:$A$8</c:f>
              <c:numCache>
                <c:formatCode>General</c:formatCode>
                <c:ptCount val="7"/>
                <c:pt idx="0">
                  <c:v>2</c:v>
                </c:pt>
                <c:pt idx="1">
                  <c:v>4</c:v>
                </c:pt>
                <c:pt idx="2">
                  <c:v>8</c:v>
                </c:pt>
                <c:pt idx="3">
                  <c:v>16</c:v>
                </c:pt>
                <c:pt idx="4">
                  <c:v>32</c:v>
                </c:pt>
                <c:pt idx="5">
                  <c:v>64</c:v>
                </c:pt>
                <c:pt idx="6">
                  <c:v>92</c:v>
                </c:pt>
              </c:numCache>
            </c:numRef>
          </c:cat>
          <c:val>
            <c:numRef>
              <c:f>Sheet1!$B$2:$B$8</c:f>
              <c:numCache>
                <c:formatCode>General</c:formatCode>
                <c:ptCount val="7"/>
                <c:pt idx="0">
                  <c:v>210</c:v>
                </c:pt>
                <c:pt idx="1">
                  <c:v>421</c:v>
                </c:pt>
                <c:pt idx="2">
                  <c:v>846</c:v>
                </c:pt>
                <c:pt idx="3">
                  <c:v>1695</c:v>
                </c:pt>
                <c:pt idx="4">
                  <c:v>3383</c:v>
                </c:pt>
                <c:pt idx="5">
                  <c:v>6793</c:v>
                </c:pt>
                <c:pt idx="6">
                  <c:v>9656</c:v>
                </c:pt>
              </c:numCache>
            </c:numRef>
          </c:val>
        </c:ser>
        <c:ser>
          <c:idx val="1"/>
          <c:order val="1"/>
          <c:tx>
            <c:strRef>
              <c:f>Sheet1!$C$1</c:f>
              <c:strCache>
                <c:ptCount val="1"/>
                <c:pt idx="0">
                  <c:v>RAW Disks (100% Read)</c:v>
                </c:pt>
              </c:strCache>
            </c:strRef>
          </c:tx>
          <c:spPr>
            <a:solidFill>
              <a:schemeClr val="accent1"/>
            </a:solidFill>
            <a:ln>
              <a:noFill/>
            </a:ln>
            <a:effectLst/>
          </c:spPr>
          <c:invertIfNegative val="0"/>
          <c:cat>
            <c:numRef>
              <c:f>Sheet1!$A$2:$A$8</c:f>
              <c:numCache>
                <c:formatCode>General</c:formatCode>
                <c:ptCount val="7"/>
                <c:pt idx="0">
                  <c:v>2</c:v>
                </c:pt>
                <c:pt idx="1">
                  <c:v>4</c:v>
                </c:pt>
                <c:pt idx="2">
                  <c:v>8</c:v>
                </c:pt>
                <c:pt idx="3">
                  <c:v>16</c:v>
                </c:pt>
                <c:pt idx="4">
                  <c:v>32</c:v>
                </c:pt>
                <c:pt idx="5">
                  <c:v>64</c:v>
                </c:pt>
                <c:pt idx="6">
                  <c:v>92</c:v>
                </c:pt>
              </c:numCache>
            </c:numRef>
          </c:cat>
          <c:val>
            <c:numRef>
              <c:f>Sheet1!$C$2:$C$8</c:f>
              <c:numCache>
                <c:formatCode>General</c:formatCode>
                <c:ptCount val="7"/>
                <c:pt idx="0">
                  <c:v>245</c:v>
                </c:pt>
                <c:pt idx="1">
                  <c:v>475</c:v>
                </c:pt>
                <c:pt idx="2">
                  <c:v>865</c:v>
                </c:pt>
                <c:pt idx="3">
                  <c:v>1715</c:v>
                </c:pt>
                <c:pt idx="4">
                  <c:v>3435</c:v>
                </c:pt>
                <c:pt idx="5">
                  <c:v>6825</c:v>
                </c:pt>
                <c:pt idx="6">
                  <c:v>9863</c:v>
                </c:pt>
              </c:numCache>
            </c:numRef>
          </c:val>
        </c:ser>
        <c:dLbls>
          <c:showLegendKey val="0"/>
          <c:showVal val="0"/>
          <c:showCatName val="0"/>
          <c:showSerName val="0"/>
          <c:showPercent val="0"/>
          <c:showBubbleSize val="0"/>
        </c:dLbls>
        <c:gapWidth val="201"/>
        <c:overlap val="-27"/>
        <c:axId val="253116000"/>
        <c:axId val="253117960"/>
      </c:barChart>
      <c:catAx>
        <c:axId val="253116000"/>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Number of Disks</a:t>
                </a:r>
              </a:p>
            </c:rich>
          </c:tx>
          <c:layout>
            <c:manualLayout>
              <c:xMode val="edge"/>
              <c:yMode val="edge"/>
              <c:x val="0.38997781861849706"/>
              <c:y val="0.829029921382179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53117960"/>
        <c:crosses val="autoZero"/>
        <c:auto val="1"/>
        <c:lblAlgn val="ctr"/>
        <c:lblOffset val="100"/>
        <c:noMultiLvlLbl val="0"/>
      </c:catAx>
      <c:valAx>
        <c:axId val="253117960"/>
        <c:scaling>
          <c:orientation val="minMax"/>
          <c:max val="1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dirty="0" smtClean="0"/>
                  <a:t>IOPS</a:t>
                </a:r>
                <a:endParaRPr lang="en-US" dirty="0"/>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53116000"/>
        <c:crosses val="autoZero"/>
        <c:crossBetween val="between"/>
      </c:valAx>
      <c:spPr>
        <a:noFill/>
        <a:ln>
          <a:noFill/>
        </a:ln>
        <a:effectLst/>
      </c:spPr>
    </c:plotArea>
    <c:legend>
      <c:legendPos val="b"/>
      <c:layout>
        <c:manualLayout>
          <c:xMode val="edge"/>
          <c:yMode val="edge"/>
          <c:x val="8.8629981209522243E-2"/>
          <c:y val="0.90244834849425448"/>
          <c:w val="0.82055117173522463"/>
          <c:h val="7.8125546806649182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dirty="0" smtClean="0"/>
              <a:t>100% Random Write, 8KB</a:t>
            </a:r>
            <a:endParaRPr lang="en-US" dirty="0"/>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743086801649795"/>
          <c:y val="0.16711448681718785"/>
          <c:w val="0.76983103674540687"/>
          <c:h val="0.58583359625589193"/>
        </c:manualLayout>
      </c:layout>
      <c:barChart>
        <c:barDir val="col"/>
        <c:grouping val="clustered"/>
        <c:varyColors val="0"/>
        <c:ser>
          <c:idx val="1"/>
          <c:order val="0"/>
          <c:tx>
            <c:strRef>
              <c:f>Sheet1!$G$1</c:f>
              <c:strCache>
                <c:ptCount val="1"/>
                <c:pt idx="0">
                  <c:v>Mirrored Space (100% Write)</c:v>
                </c:pt>
              </c:strCache>
            </c:strRef>
          </c:tx>
          <c:spPr>
            <a:solidFill>
              <a:schemeClr val="accent2"/>
            </a:solidFill>
            <a:ln>
              <a:noFill/>
            </a:ln>
            <a:effectLst/>
          </c:spPr>
          <c:invertIfNegative val="0"/>
          <c:cat>
            <c:numRef>
              <c:f>Sheet1!$A$2:$A$8</c:f>
              <c:numCache>
                <c:formatCode>General</c:formatCode>
                <c:ptCount val="7"/>
                <c:pt idx="0">
                  <c:v>2</c:v>
                </c:pt>
                <c:pt idx="1">
                  <c:v>4</c:v>
                </c:pt>
                <c:pt idx="2">
                  <c:v>8</c:v>
                </c:pt>
                <c:pt idx="3">
                  <c:v>16</c:v>
                </c:pt>
                <c:pt idx="4">
                  <c:v>32</c:v>
                </c:pt>
                <c:pt idx="5">
                  <c:v>64</c:v>
                </c:pt>
                <c:pt idx="6">
                  <c:v>92</c:v>
                </c:pt>
              </c:numCache>
            </c:numRef>
          </c:cat>
          <c:val>
            <c:numRef>
              <c:f>Sheet1!$G$2:$G$8</c:f>
              <c:numCache>
                <c:formatCode>0</c:formatCode>
                <c:ptCount val="7"/>
                <c:pt idx="0">
                  <c:v>91</c:v>
                </c:pt>
                <c:pt idx="1">
                  <c:v>182.5</c:v>
                </c:pt>
                <c:pt idx="2">
                  <c:v>365</c:v>
                </c:pt>
                <c:pt idx="3">
                  <c:v>732.5</c:v>
                </c:pt>
                <c:pt idx="4">
                  <c:v>1501.5</c:v>
                </c:pt>
                <c:pt idx="5">
                  <c:v>2911.5</c:v>
                </c:pt>
                <c:pt idx="6">
                  <c:v>4399.5</c:v>
                </c:pt>
              </c:numCache>
            </c:numRef>
          </c:val>
        </c:ser>
        <c:ser>
          <c:idx val="0"/>
          <c:order val="1"/>
          <c:tx>
            <c:strRef>
              <c:f>Sheet1!$H$1</c:f>
              <c:strCache>
                <c:ptCount val="1"/>
                <c:pt idx="0">
                  <c:v>Aggregate Disks (100% Write)</c:v>
                </c:pt>
              </c:strCache>
            </c:strRef>
          </c:tx>
          <c:spPr>
            <a:solidFill>
              <a:schemeClr val="accent1"/>
            </a:solidFill>
            <a:ln>
              <a:noFill/>
            </a:ln>
            <a:effectLst/>
          </c:spPr>
          <c:invertIfNegative val="0"/>
          <c:cat>
            <c:numRef>
              <c:f>Sheet1!$A$2:$A$8</c:f>
              <c:numCache>
                <c:formatCode>General</c:formatCode>
                <c:ptCount val="7"/>
                <c:pt idx="0">
                  <c:v>2</c:v>
                </c:pt>
                <c:pt idx="1">
                  <c:v>4</c:v>
                </c:pt>
                <c:pt idx="2">
                  <c:v>8</c:v>
                </c:pt>
                <c:pt idx="3">
                  <c:v>16</c:v>
                </c:pt>
                <c:pt idx="4">
                  <c:v>32</c:v>
                </c:pt>
                <c:pt idx="5">
                  <c:v>64</c:v>
                </c:pt>
                <c:pt idx="6">
                  <c:v>92</c:v>
                </c:pt>
              </c:numCache>
            </c:numRef>
          </c:cat>
          <c:val>
            <c:numRef>
              <c:f>Sheet1!$H$2:$H$8</c:f>
              <c:numCache>
                <c:formatCode>General</c:formatCode>
                <c:ptCount val="7"/>
                <c:pt idx="0">
                  <c:v>198</c:v>
                </c:pt>
                <c:pt idx="1">
                  <c:v>397</c:v>
                </c:pt>
                <c:pt idx="2">
                  <c:v>792</c:v>
                </c:pt>
                <c:pt idx="3">
                  <c:v>1585</c:v>
                </c:pt>
                <c:pt idx="4">
                  <c:v>3171</c:v>
                </c:pt>
                <c:pt idx="5">
                  <c:v>6339</c:v>
                </c:pt>
                <c:pt idx="6">
                  <c:v>9043</c:v>
                </c:pt>
              </c:numCache>
            </c:numRef>
          </c:val>
        </c:ser>
        <c:dLbls>
          <c:showLegendKey val="0"/>
          <c:showVal val="0"/>
          <c:showCatName val="0"/>
          <c:showSerName val="0"/>
          <c:showPercent val="0"/>
          <c:showBubbleSize val="0"/>
        </c:dLbls>
        <c:gapWidth val="219"/>
        <c:overlap val="-27"/>
        <c:axId val="253119136"/>
        <c:axId val="253116392"/>
      </c:barChart>
      <c:catAx>
        <c:axId val="25311913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dirty="0" smtClean="0"/>
                  <a:t>Number of Disks</a:t>
                </a:r>
                <a:endParaRPr lang="en-US" dirty="0"/>
              </a:p>
            </c:rich>
          </c:tx>
          <c:layout>
            <c:manualLayout>
              <c:xMode val="edge"/>
              <c:yMode val="edge"/>
              <c:x val="0.39369305399325083"/>
              <c:y val="0.83059110215546528"/>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53116392"/>
        <c:crosses val="autoZero"/>
        <c:auto val="1"/>
        <c:lblAlgn val="ctr"/>
        <c:lblOffset val="100"/>
        <c:noMultiLvlLbl val="0"/>
      </c:catAx>
      <c:valAx>
        <c:axId val="253116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dirty="0" smtClean="0"/>
                  <a:t>IOPS</a:t>
                </a:r>
                <a:endParaRPr lang="en-US" dirty="0"/>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53119136"/>
        <c:crosses val="autoZero"/>
        <c:crossBetween val="between"/>
      </c:valAx>
      <c:spPr>
        <a:noFill/>
        <a:ln>
          <a:noFill/>
        </a:ln>
        <a:effectLst/>
      </c:spPr>
    </c:plotArea>
    <c:legend>
      <c:legendPos val="b"/>
      <c:layout>
        <c:manualLayout>
          <c:xMode val="edge"/>
          <c:yMode val="edge"/>
          <c:x val="9.0327146606674166E-2"/>
          <c:y val="0.89679647885932268"/>
          <c:w val="0.83720284964379454"/>
          <c:h val="7.7240628315635176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B3D3DC-25B2-4172-9042-CB5E3DDB4937}" type="doc">
      <dgm:prSet loTypeId="urn:microsoft.com/office/officeart/2005/8/layout/process1" loCatId="process" qsTypeId="urn:microsoft.com/office/officeart/2005/8/quickstyle/simple5" qsCatId="simple" csTypeId="urn:microsoft.com/office/officeart/2005/8/colors/accent1_2" csCatId="accent1" phldr="1"/>
      <dgm:spPr/>
      <dgm:t>
        <a:bodyPr/>
        <a:lstStyle/>
        <a:p>
          <a:endParaRPr lang="en-US"/>
        </a:p>
      </dgm:t>
    </dgm:pt>
    <dgm:pt modelId="{53E94D57-4F2F-4776-9A0B-A540E98E69F8}">
      <dgm:prSet phldrT="[Text]" custT="1"/>
      <dgm:spPr>
        <a:solidFill>
          <a:srgbClr val="ED6511"/>
        </a:solidFill>
      </dgm:spPr>
      <dgm:t>
        <a:bodyPr/>
        <a:lstStyle/>
        <a:p>
          <a:r>
            <a:rPr lang="en-US" sz="1600" b="1" dirty="0" smtClean="0"/>
            <a:t>Choose &amp; Install H/W </a:t>
          </a:r>
          <a:endParaRPr lang="en-US" sz="1600" b="1" dirty="0"/>
        </a:p>
      </dgm:t>
    </dgm:pt>
    <dgm:pt modelId="{F956DD60-1AF4-49D0-9E84-D090B1402A0D}" type="parTrans" cxnId="{60C79A05-E32C-40A9-8D39-7161AF06D63E}">
      <dgm:prSet/>
      <dgm:spPr/>
      <dgm:t>
        <a:bodyPr/>
        <a:lstStyle/>
        <a:p>
          <a:endParaRPr lang="en-US"/>
        </a:p>
      </dgm:t>
    </dgm:pt>
    <dgm:pt modelId="{7929F7EB-8409-4340-9B27-DCD8B5471C43}" type="sibTrans" cxnId="{60C79A05-E32C-40A9-8D39-7161AF06D63E}">
      <dgm:prSet custT="1"/>
      <dgm:spPr/>
      <dgm:t>
        <a:bodyPr/>
        <a:lstStyle/>
        <a:p>
          <a:endParaRPr lang="en-US" sz="1600" b="1"/>
        </a:p>
      </dgm:t>
    </dgm:pt>
    <dgm:pt modelId="{75697245-6463-4C53-9200-859ADA901CC8}">
      <dgm:prSet phldrT="[Text]" custT="1"/>
      <dgm:spPr>
        <a:solidFill>
          <a:srgbClr val="ED6511"/>
        </a:solidFill>
      </dgm:spPr>
      <dgm:t>
        <a:bodyPr/>
        <a:lstStyle/>
        <a:p>
          <a:pPr algn="ctr"/>
          <a:r>
            <a:rPr lang="en-US" sz="1600" b="1" dirty="0" smtClean="0"/>
            <a:t>Validate H/W (validation tests)</a:t>
          </a:r>
          <a:endParaRPr lang="en-US" sz="1600" b="1" dirty="0"/>
        </a:p>
      </dgm:t>
    </dgm:pt>
    <dgm:pt modelId="{F3777A9C-1568-4DBF-A4F2-026BED1AD3AE}" type="parTrans" cxnId="{A2870618-68F7-404B-BE62-06ED78921596}">
      <dgm:prSet/>
      <dgm:spPr/>
      <dgm:t>
        <a:bodyPr/>
        <a:lstStyle/>
        <a:p>
          <a:endParaRPr lang="en-US"/>
        </a:p>
      </dgm:t>
    </dgm:pt>
    <dgm:pt modelId="{DDFFEB31-560D-4D06-B6AE-21EE186FD916}" type="sibTrans" cxnId="{A2870618-68F7-404B-BE62-06ED78921596}">
      <dgm:prSet custT="1"/>
      <dgm:spPr/>
      <dgm:t>
        <a:bodyPr/>
        <a:lstStyle/>
        <a:p>
          <a:endParaRPr lang="en-US" sz="1600" b="1" dirty="0"/>
        </a:p>
      </dgm:t>
    </dgm:pt>
    <dgm:pt modelId="{69584FCD-067A-4F1E-AF85-4A33B641017F}">
      <dgm:prSet phldrT="[Text]" custT="1">
        <dgm:style>
          <a:lnRef idx="1">
            <a:schemeClr val="accent1"/>
          </a:lnRef>
          <a:fillRef idx="3">
            <a:schemeClr val="accent1"/>
          </a:fillRef>
          <a:effectRef idx="2">
            <a:schemeClr val="accent1"/>
          </a:effectRef>
          <a:fontRef idx="minor">
            <a:schemeClr val="lt1"/>
          </a:fontRef>
        </dgm:style>
      </dgm:prSet>
      <dgm:spPr/>
      <dgm:t>
        <a:bodyPr/>
        <a:lstStyle/>
        <a:p>
          <a:r>
            <a:rPr lang="en-US" sz="1600" b="1" dirty="0" smtClean="0"/>
            <a:t>Configure Cluster, Pool, Spaces, and File Shares</a:t>
          </a:r>
          <a:endParaRPr lang="en-US" sz="1600" b="1" dirty="0"/>
        </a:p>
      </dgm:t>
    </dgm:pt>
    <dgm:pt modelId="{A4EAD4A8-766D-4D81-9407-3ED30DCCAA9A}" type="parTrans" cxnId="{75CD29A6-963F-4980-8855-CF34169152A7}">
      <dgm:prSet/>
      <dgm:spPr/>
      <dgm:t>
        <a:bodyPr/>
        <a:lstStyle/>
        <a:p>
          <a:endParaRPr lang="en-US"/>
        </a:p>
      </dgm:t>
    </dgm:pt>
    <dgm:pt modelId="{4335C9FA-E18E-497A-89D9-D1892E443B95}" type="sibTrans" cxnId="{75CD29A6-963F-4980-8855-CF34169152A7}">
      <dgm:prSet custT="1"/>
      <dgm:spPr/>
      <dgm:t>
        <a:bodyPr/>
        <a:lstStyle/>
        <a:p>
          <a:endParaRPr lang="en-US" sz="1600" b="1"/>
        </a:p>
      </dgm:t>
    </dgm:pt>
    <dgm:pt modelId="{FD8F7143-5BE4-40D7-B82B-B47C380DBC7D}">
      <dgm:prSet phldrT="[Text]" custT="1">
        <dgm:style>
          <a:lnRef idx="1">
            <a:schemeClr val="accent4"/>
          </a:lnRef>
          <a:fillRef idx="3">
            <a:schemeClr val="accent4"/>
          </a:fillRef>
          <a:effectRef idx="2">
            <a:schemeClr val="accent4"/>
          </a:effectRef>
          <a:fontRef idx="minor">
            <a:schemeClr val="lt1"/>
          </a:fontRef>
        </dgm:style>
      </dgm:prSet>
      <dgm:spPr/>
      <dgm:t>
        <a:bodyPr/>
        <a:lstStyle/>
        <a:p>
          <a:r>
            <a:rPr lang="en-US" sz="1600" b="1" dirty="0" smtClean="0"/>
            <a:t>Validate Cluster Storage &amp; File Share</a:t>
          </a:r>
          <a:endParaRPr lang="en-US" sz="1600" b="1" dirty="0"/>
        </a:p>
      </dgm:t>
    </dgm:pt>
    <dgm:pt modelId="{A13402B4-1D53-432C-8E5D-673F1919AF7F}" type="parTrans" cxnId="{7AECFD5F-FFDB-441C-A439-67813B54CB85}">
      <dgm:prSet/>
      <dgm:spPr/>
      <dgm:t>
        <a:bodyPr/>
        <a:lstStyle/>
        <a:p>
          <a:endParaRPr lang="en-US"/>
        </a:p>
      </dgm:t>
    </dgm:pt>
    <dgm:pt modelId="{33AAB455-897B-4057-85C5-2272A15F04D1}" type="sibTrans" cxnId="{7AECFD5F-FFDB-441C-A439-67813B54CB85}">
      <dgm:prSet custT="1"/>
      <dgm:spPr/>
      <dgm:t>
        <a:bodyPr/>
        <a:lstStyle/>
        <a:p>
          <a:endParaRPr lang="en-US" sz="1600" b="1"/>
        </a:p>
      </dgm:t>
    </dgm:pt>
    <dgm:pt modelId="{157308FC-D375-459A-BB6F-B3FD3EBA5BB1}">
      <dgm:prSet custT="1"/>
      <dgm:spPr>
        <a:solidFill>
          <a:srgbClr val="00B050"/>
        </a:solidFill>
      </dgm:spPr>
      <dgm:t>
        <a:bodyPr/>
        <a:lstStyle/>
        <a:p>
          <a:r>
            <a:rPr lang="en-US" sz="1600" b="1" dirty="0" smtClean="0"/>
            <a:t>Run YOUR workload</a:t>
          </a:r>
          <a:endParaRPr lang="en-US" sz="1600" b="1" dirty="0"/>
        </a:p>
      </dgm:t>
    </dgm:pt>
    <dgm:pt modelId="{7B1C1B23-66F0-49BB-921F-CAD8C79B884C}" type="parTrans" cxnId="{A919D760-B5FD-47B0-B71A-7BCCF62AFD62}">
      <dgm:prSet/>
      <dgm:spPr/>
      <dgm:t>
        <a:bodyPr/>
        <a:lstStyle/>
        <a:p>
          <a:endParaRPr lang="en-US"/>
        </a:p>
      </dgm:t>
    </dgm:pt>
    <dgm:pt modelId="{788EFE3D-7909-4620-8BDB-7F5DF3AB06C3}" type="sibTrans" cxnId="{A919D760-B5FD-47B0-B71A-7BCCF62AFD62}">
      <dgm:prSet custT="1"/>
      <dgm:spPr/>
      <dgm:t>
        <a:bodyPr/>
        <a:lstStyle/>
        <a:p>
          <a:endParaRPr lang="en-US" sz="1600" b="1"/>
        </a:p>
      </dgm:t>
    </dgm:pt>
    <dgm:pt modelId="{D16687B5-581A-4013-AB50-2D2F41DD87B5}">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1600" b="1" dirty="0" smtClean="0"/>
            <a:t>Ongoing Monitoring &amp; Troubleshooting</a:t>
          </a:r>
          <a:endParaRPr lang="en-US" sz="1600" b="1" dirty="0"/>
        </a:p>
      </dgm:t>
    </dgm:pt>
    <dgm:pt modelId="{035FB7EE-2436-4F46-A223-212F42980D91}" type="sibTrans" cxnId="{46E258CD-E1B7-4D54-865D-634F28B9058A}">
      <dgm:prSet custT="1"/>
      <dgm:spPr/>
      <dgm:t>
        <a:bodyPr/>
        <a:lstStyle/>
        <a:p>
          <a:endParaRPr lang="en-US" sz="1600" b="1"/>
        </a:p>
      </dgm:t>
    </dgm:pt>
    <dgm:pt modelId="{297D0EE2-D681-4B86-9173-A8B99A2C12B3}" type="parTrans" cxnId="{46E258CD-E1B7-4D54-865D-634F28B9058A}">
      <dgm:prSet/>
      <dgm:spPr/>
      <dgm:t>
        <a:bodyPr/>
        <a:lstStyle/>
        <a:p>
          <a:endParaRPr lang="en-US"/>
        </a:p>
      </dgm:t>
    </dgm:pt>
    <dgm:pt modelId="{B58CB342-D18D-41AD-97BE-2499AB9BFD52}" type="pres">
      <dgm:prSet presAssocID="{70B3D3DC-25B2-4172-9042-CB5E3DDB4937}" presName="Name0" presStyleCnt="0">
        <dgm:presLayoutVars>
          <dgm:dir/>
          <dgm:resizeHandles val="exact"/>
        </dgm:presLayoutVars>
      </dgm:prSet>
      <dgm:spPr/>
      <dgm:t>
        <a:bodyPr/>
        <a:lstStyle/>
        <a:p>
          <a:endParaRPr lang="en-US"/>
        </a:p>
      </dgm:t>
    </dgm:pt>
    <dgm:pt modelId="{434654EC-82A6-4690-AA5E-4D95C8FEB89E}" type="pres">
      <dgm:prSet presAssocID="{53E94D57-4F2F-4776-9A0B-A540E98E69F8}" presName="node" presStyleLbl="node1" presStyleIdx="0" presStyleCnt="6" custScaleX="552109" custScaleY="150873" custLinFactX="111774" custLinFactY="-100000" custLinFactNeighborX="200000" custLinFactNeighborY="-108185">
        <dgm:presLayoutVars>
          <dgm:bulletEnabled val="1"/>
        </dgm:presLayoutVars>
      </dgm:prSet>
      <dgm:spPr/>
      <dgm:t>
        <a:bodyPr/>
        <a:lstStyle/>
        <a:p>
          <a:endParaRPr lang="en-US"/>
        </a:p>
      </dgm:t>
    </dgm:pt>
    <dgm:pt modelId="{3F0FE0D0-F0C0-457C-8EE5-0FFA852A36BB}" type="pres">
      <dgm:prSet presAssocID="{7929F7EB-8409-4340-9B27-DCD8B5471C43}" presName="sibTrans" presStyleLbl="sibTrans2D1" presStyleIdx="0" presStyleCnt="5" custScaleX="106943" custScaleY="433423" custLinFactNeighborX="-8928"/>
      <dgm:spPr/>
      <dgm:t>
        <a:bodyPr/>
        <a:lstStyle/>
        <a:p>
          <a:endParaRPr lang="en-US"/>
        </a:p>
      </dgm:t>
    </dgm:pt>
    <dgm:pt modelId="{236E29FD-277D-4B97-A9AE-784ED12C2A84}" type="pres">
      <dgm:prSet presAssocID="{7929F7EB-8409-4340-9B27-DCD8B5471C43}" presName="connectorText" presStyleLbl="sibTrans2D1" presStyleIdx="0" presStyleCnt="5"/>
      <dgm:spPr/>
      <dgm:t>
        <a:bodyPr/>
        <a:lstStyle/>
        <a:p>
          <a:endParaRPr lang="en-US"/>
        </a:p>
      </dgm:t>
    </dgm:pt>
    <dgm:pt modelId="{46AA3304-2567-46B4-81C6-476E3CD1BD6A}" type="pres">
      <dgm:prSet presAssocID="{75697245-6463-4C53-9200-859ADA901CC8}" presName="node" presStyleLbl="node1" presStyleIdx="1" presStyleCnt="6" custScaleX="552109" custScaleY="150873" custLinFactX="255365" custLinFactY="-100000" custLinFactNeighborX="300000" custLinFactNeighborY="-108419">
        <dgm:presLayoutVars>
          <dgm:bulletEnabled val="1"/>
        </dgm:presLayoutVars>
      </dgm:prSet>
      <dgm:spPr/>
      <dgm:t>
        <a:bodyPr/>
        <a:lstStyle/>
        <a:p>
          <a:endParaRPr lang="en-US"/>
        </a:p>
      </dgm:t>
    </dgm:pt>
    <dgm:pt modelId="{694633CD-0F8F-4CF9-AE29-00E9C1D0239E}" type="pres">
      <dgm:prSet presAssocID="{DDFFEB31-560D-4D06-B6AE-21EE186FD916}" presName="sibTrans" presStyleLbl="sibTrans2D1" presStyleIdx="1" presStyleCnt="5" custScaleX="121034" custScaleY="433423"/>
      <dgm:spPr/>
      <dgm:t>
        <a:bodyPr/>
        <a:lstStyle/>
        <a:p>
          <a:endParaRPr lang="en-US"/>
        </a:p>
      </dgm:t>
    </dgm:pt>
    <dgm:pt modelId="{7C78B204-918B-4249-B1D4-986CE7702E25}" type="pres">
      <dgm:prSet presAssocID="{DDFFEB31-560D-4D06-B6AE-21EE186FD916}" presName="connectorText" presStyleLbl="sibTrans2D1" presStyleIdx="1" presStyleCnt="5"/>
      <dgm:spPr/>
      <dgm:t>
        <a:bodyPr/>
        <a:lstStyle/>
        <a:p>
          <a:endParaRPr lang="en-US"/>
        </a:p>
      </dgm:t>
    </dgm:pt>
    <dgm:pt modelId="{76768182-1F5C-4F91-9E74-43A7115FB022}" type="pres">
      <dgm:prSet presAssocID="{69584FCD-067A-4F1E-AF85-4A33B641017F}" presName="node" presStyleLbl="node1" presStyleIdx="2" presStyleCnt="6" custScaleX="552109" custScaleY="150873" custLinFactX="-172438" custLinFactNeighborX="-200000" custLinFactNeighborY="11659">
        <dgm:presLayoutVars>
          <dgm:bulletEnabled val="1"/>
        </dgm:presLayoutVars>
      </dgm:prSet>
      <dgm:spPr/>
      <dgm:t>
        <a:bodyPr/>
        <a:lstStyle/>
        <a:p>
          <a:endParaRPr lang="en-US"/>
        </a:p>
      </dgm:t>
    </dgm:pt>
    <dgm:pt modelId="{5CA0E0BC-77FF-46F0-A6BE-232BA6A57205}" type="pres">
      <dgm:prSet presAssocID="{4335C9FA-E18E-497A-89D9-D1892E443B95}" presName="sibTrans" presStyleLbl="sibTrans2D1" presStyleIdx="2" presStyleCnt="5" custScaleX="129208" custScaleY="433423"/>
      <dgm:spPr/>
      <dgm:t>
        <a:bodyPr/>
        <a:lstStyle/>
        <a:p>
          <a:endParaRPr lang="en-US"/>
        </a:p>
      </dgm:t>
    </dgm:pt>
    <dgm:pt modelId="{72E84466-F061-482B-80DE-643FEC977732}" type="pres">
      <dgm:prSet presAssocID="{4335C9FA-E18E-497A-89D9-D1892E443B95}" presName="connectorText" presStyleLbl="sibTrans2D1" presStyleIdx="2" presStyleCnt="5"/>
      <dgm:spPr/>
      <dgm:t>
        <a:bodyPr/>
        <a:lstStyle/>
        <a:p>
          <a:endParaRPr lang="en-US"/>
        </a:p>
      </dgm:t>
    </dgm:pt>
    <dgm:pt modelId="{654DF267-C7B7-4EFB-8163-5973D9D52331}" type="pres">
      <dgm:prSet presAssocID="{FD8F7143-5BE4-40D7-B82B-B47C380DBC7D}" presName="node" presStyleLbl="node1" presStyleIdx="3" presStyleCnt="6" custScaleX="552109" custScaleY="150873" custLinFactX="-52912" custLinFactNeighborX="-100000" custLinFactNeighborY="15017">
        <dgm:presLayoutVars>
          <dgm:bulletEnabled val="1"/>
        </dgm:presLayoutVars>
      </dgm:prSet>
      <dgm:spPr/>
      <dgm:t>
        <a:bodyPr/>
        <a:lstStyle/>
        <a:p>
          <a:endParaRPr lang="en-US"/>
        </a:p>
      </dgm:t>
    </dgm:pt>
    <dgm:pt modelId="{B1E6E858-BE35-45C0-BC1B-83C1BA3BC0CC}" type="pres">
      <dgm:prSet presAssocID="{33AAB455-897B-4057-85C5-2272A15F04D1}" presName="sibTrans" presStyleLbl="sibTrans2D1" presStyleIdx="3" presStyleCnt="5" custScaleX="130185" custScaleY="433423"/>
      <dgm:spPr/>
      <dgm:t>
        <a:bodyPr/>
        <a:lstStyle/>
        <a:p>
          <a:endParaRPr lang="en-US"/>
        </a:p>
      </dgm:t>
    </dgm:pt>
    <dgm:pt modelId="{4356E13D-9D88-438C-84C6-466D5D703FDF}" type="pres">
      <dgm:prSet presAssocID="{33AAB455-897B-4057-85C5-2272A15F04D1}" presName="connectorText" presStyleLbl="sibTrans2D1" presStyleIdx="3" presStyleCnt="5"/>
      <dgm:spPr/>
      <dgm:t>
        <a:bodyPr/>
        <a:lstStyle/>
        <a:p>
          <a:endParaRPr lang="en-US"/>
        </a:p>
      </dgm:t>
    </dgm:pt>
    <dgm:pt modelId="{42D983EA-ED9F-491F-A4C0-593918A7474D}" type="pres">
      <dgm:prSet presAssocID="{157308FC-D375-459A-BB6F-B3FD3EBA5BB1}" presName="node" presStyleLbl="node1" presStyleIdx="4" presStyleCnt="6" custScaleX="552109" custScaleY="150873" custLinFactX="-500000" custLinFactY="100000" custLinFactNeighborX="-526957" custLinFactNeighborY="135816">
        <dgm:presLayoutVars>
          <dgm:bulletEnabled val="1"/>
        </dgm:presLayoutVars>
      </dgm:prSet>
      <dgm:spPr/>
      <dgm:t>
        <a:bodyPr/>
        <a:lstStyle/>
        <a:p>
          <a:endParaRPr lang="en-US"/>
        </a:p>
      </dgm:t>
    </dgm:pt>
    <dgm:pt modelId="{CF4E339A-4FB7-45DE-9312-1A0351329DC9}" type="pres">
      <dgm:prSet presAssocID="{788EFE3D-7909-4620-8BDB-7F5DF3AB06C3}" presName="sibTrans" presStyleLbl="sibTrans2D1" presStyleIdx="4" presStyleCnt="5" custScaleX="117342" custScaleY="433423"/>
      <dgm:spPr/>
      <dgm:t>
        <a:bodyPr/>
        <a:lstStyle/>
        <a:p>
          <a:endParaRPr lang="en-US"/>
        </a:p>
      </dgm:t>
    </dgm:pt>
    <dgm:pt modelId="{D94CA44C-72D0-40F7-9DD8-BD2D4289C78E}" type="pres">
      <dgm:prSet presAssocID="{788EFE3D-7909-4620-8BDB-7F5DF3AB06C3}" presName="connectorText" presStyleLbl="sibTrans2D1" presStyleIdx="4" presStyleCnt="5"/>
      <dgm:spPr/>
      <dgm:t>
        <a:bodyPr/>
        <a:lstStyle/>
        <a:p>
          <a:endParaRPr lang="en-US"/>
        </a:p>
      </dgm:t>
    </dgm:pt>
    <dgm:pt modelId="{948DE60B-C7CC-4ED4-8C02-DF211D6AC56C}" type="pres">
      <dgm:prSet presAssocID="{D16687B5-581A-4013-AB50-2D2F41DD87B5}" presName="node" presStyleLbl="node1" presStyleIdx="5" presStyleCnt="6" custScaleX="552109" custScaleY="150873" custLinFactX="-390976" custLinFactY="100000" custLinFactNeighborX="-400000" custLinFactNeighborY="135816">
        <dgm:presLayoutVars>
          <dgm:bulletEnabled val="1"/>
        </dgm:presLayoutVars>
      </dgm:prSet>
      <dgm:spPr/>
      <dgm:t>
        <a:bodyPr/>
        <a:lstStyle/>
        <a:p>
          <a:endParaRPr lang="en-US"/>
        </a:p>
      </dgm:t>
    </dgm:pt>
  </dgm:ptLst>
  <dgm:cxnLst>
    <dgm:cxn modelId="{D5B65E5D-A132-49B2-9F8E-FA6C04EC68B7}" type="presOf" srcId="{157308FC-D375-459A-BB6F-B3FD3EBA5BB1}" destId="{42D983EA-ED9F-491F-A4C0-593918A7474D}" srcOrd="0" destOrd="0" presId="urn:microsoft.com/office/officeart/2005/8/layout/process1"/>
    <dgm:cxn modelId="{2C45007C-1474-4503-9078-990D3DCAB41B}" type="presOf" srcId="{788EFE3D-7909-4620-8BDB-7F5DF3AB06C3}" destId="{CF4E339A-4FB7-45DE-9312-1A0351329DC9}" srcOrd="0" destOrd="0" presId="urn:microsoft.com/office/officeart/2005/8/layout/process1"/>
    <dgm:cxn modelId="{A919D760-B5FD-47B0-B71A-7BCCF62AFD62}" srcId="{70B3D3DC-25B2-4172-9042-CB5E3DDB4937}" destId="{157308FC-D375-459A-BB6F-B3FD3EBA5BB1}" srcOrd="4" destOrd="0" parTransId="{7B1C1B23-66F0-49BB-921F-CAD8C79B884C}" sibTransId="{788EFE3D-7909-4620-8BDB-7F5DF3AB06C3}"/>
    <dgm:cxn modelId="{69AFEA65-35A8-498F-9705-09ABA60EF7F4}" type="presOf" srcId="{D16687B5-581A-4013-AB50-2D2F41DD87B5}" destId="{948DE60B-C7CC-4ED4-8C02-DF211D6AC56C}" srcOrd="0" destOrd="0" presId="urn:microsoft.com/office/officeart/2005/8/layout/process1"/>
    <dgm:cxn modelId="{75CD29A6-963F-4980-8855-CF34169152A7}" srcId="{70B3D3DC-25B2-4172-9042-CB5E3DDB4937}" destId="{69584FCD-067A-4F1E-AF85-4A33B641017F}" srcOrd="2" destOrd="0" parTransId="{A4EAD4A8-766D-4D81-9407-3ED30DCCAA9A}" sibTransId="{4335C9FA-E18E-497A-89D9-D1892E443B95}"/>
    <dgm:cxn modelId="{9F568BB9-1B95-4BFC-9F99-1FFC48C59DD7}" type="presOf" srcId="{FD8F7143-5BE4-40D7-B82B-B47C380DBC7D}" destId="{654DF267-C7B7-4EFB-8163-5973D9D52331}" srcOrd="0" destOrd="0" presId="urn:microsoft.com/office/officeart/2005/8/layout/process1"/>
    <dgm:cxn modelId="{300327F9-A3E2-4991-A7DA-B510F7CF997E}" type="presOf" srcId="{75697245-6463-4C53-9200-859ADA901CC8}" destId="{46AA3304-2567-46B4-81C6-476E3CD1BD6A}" srcOrd="0" destOrd="0" presId="urn:microsoft.com/office/officeart/2005/8/layout/process1"/>
    <dgm:cxn modelId="{06CE6402-B430-4874-B551-6C5DCB4922EE}" type="presOf" srcId="{DDFFEB31-560D-4D06-B6AE-21EE186FD916}" destId="{694633CD-0F8F-4CF9-AE29-00E9C1D0239E}" srcOrd="0" destOrd="0" presId="urn:microsoft.com/office/officeart/2005/8/layout/process1"/>
    <dgm:cxn modelId="{736D4E90-4833-4D40-8128-A35F75B2F38D}" type="presOf" srcId="{4335C9FA-E18E-497A-89D9-D1892E443B95}" destId="{72E84466-F061-482B-80DE-643FEC977732}" srcOrd="1" destOrd="0" presId="urn:microsoft.com/office/officeart/2005/8/layout/process1"/>
    <dgm:cxn modelId="{D1EF40B2-A1A2-4855-A494-37B8F8C33F1C}" type="presOf" srcId="{788EFE3D-7909-4620-8BDB-7F5DF3AB06C3}" destId="{D94CA44C-72D0-40F7-9DD8-BD2D4289C78E}" srcOrd="1" destOrd="0" presId="urn:microsoft.com/office/officeart/2005/8/layout/process1"/>
    <dgm:cxn modelId="{1A9F5F81-4A0C-47F7-905F-88D07E4B9839}" type="presOf" srcId="{7929F7EB-8409-4340-9B27-DCD8B5471C43}" destId="{236E29FD-277D-4B97-A9AE-784ED12C2A84}" srcOrd="1" destOrd="0" presId="urn:microsoft.com/office/officeart/2005/8/layout/process1"/>
    <dgm:cxn modelId="{EEF10E58-B117-4427-97DD-2A1312DFACC0}" type="presOf" srcId="{33AAB455-897B-4057-85C5-2272A15F04D1}" destId="{B1E6E858-BE35-45C0-BC1B-83C1BA3BC0CC}" srcOrd="0" destOrd="0" presId="urn:microsoft.com/office/officeart/2005/8/layout/process1"/>
    <dgm:cxn modelId="{8527926B-1222-4233-ADDB-53C3796D0698}" type="presOf" srcId="{7929F7EB-8409-4340-9B27-DCD8B5471C43}" destId="{3F0FE0D0-F0C0-457C-8EE5-0FFA852A36BB}" srcOrd="0" destOrd="0" presId="urn:microsoft.com/office/officeart/2005/8/layout/process1"/>
    <dgm:cxn modelId="{60C79A05-E32C-40A9-8D39-7161AF06D63E}" srcId="{70B3D3DC-25B2-4172-9042-CB5E3DDB4937}" destId="{53E94D57-4F2F-4776-9A0B-A540E98E69F8}" srcOrd="0" destOrd="0" parTransId="{F956DD60-1AF4-49D0-9E84-D090B1402A0D}" sibTransId="{7929F7EB-8409-4340-9B27-DCD8B5471C43}"/>
    <dgm:cxn modelId="{A2853526-EC5F-45AD-A80C-B9198127451B}" type="presOf" srcId="{70B3D3DC-25B2-4172-9042-CB5E3DDB4937}" destId="{B58CB342-D18D-41AD-97BE-2499AB9BFD52}" srcOrd="0" destOrd="0" presId="urn:microsoft.com/office/officeart/2005/8/layout/process1"/>
    <dgm:cxn modelId="{46E258CD-E1B7-4D54-865D-634F28B9058A}" srcId="{70B3D3DC-25B2-4172-9042-CB5E3DDB4937}" destId="{D16687B5-581A-4013-AB50-2D2F41DD87B5}" srcOrd="5" destOrd="0" parTransId="{297D0EE2-D681-4B86-9173-A8B99A2C12B3}" sibTransId="{035FB7EE-2436-4F46-A223-212F42980D91}"/>
    <dgm:cxn modelId="{7AECFD5F-FFDB-441C-A439-67813B54CB85}" srcId="{70B3D3DC-25B2-4172-9042-CB5E3DDB4937}" destId="{FD8F7143-5BE4-40D7-B82B-B47C380DBC7D}" srcOrd="3" destOrd="0" parTransId="{A13402B4-1D53-432C-8E5D-673F1919AF7F}" sibTransId="{33AAB455-897B-4057-85C5-2272A15F04D1}"/>
    <dgm:cxn modelId="{A2870618-68F7-404B-BE62-06ED78921596}" srcId="{70B3D3DC-25B2-4172-9042-CB5E3DDB4937}" destId="{75697245-6463-4C53-9200-859ADA901CC8}" srcOrd="1" destOrd="0" parTransId="{F3777A9C-1568-4DBF-A4F2-026BED1AD3AE}" sibTransId="{DDFFEB31-560D-4D06-B6AE-21EE186FD916}"/>
    <dgm:cxn modelId="{65CB3809-098E-42BF-8D55-423995D3215A}" type="presOf" srcId="{53E94D57-4F2F-4776-9A0B-A540E98E69F8}" destId="{434654EC-82A6-4690-AA5E-4D95C8FEB89E}" srcOrd="0" destOrd="0" presId="urn:microsoft.com/office/officeart/2005/8/layout/process1"/>
    <dgm:cxn modelId="{6463B496-33C5-45AD-966C-53C02BF4DC2A}" type="presOf" srcId="{4335C9FA-E18E-497A-89D9-D1892E443B95}" destId="{5CA0E0BC-77FF-46F0-A6BE-232BA6A57205}" srcOrd="0" destOrd="0" presId="urn:microsoft.com/office/officeart/2005/8/layout/process1"/>
    <dgm:cxn modelId="{88D4334B-D3FE-4592-949D-AB19BBA200AC}" type="presOf" srcId="{69584FCD-067A-4F1E-AF85-4A33B641017F}" destId="{76768182-1F5C-4F91-9E74-43A7115FB022}" srcOrd="0" destOrd="0" presId="urn:microsoft.com/office/officeart/2005/8/layout/process1"/>
    <dgm:cxn modelId="{BD9E70EF-4CE5-4007-91EC-1CBC885646FD}" type="presOf" srcId="{33AAB455-897B-4057-85C5-2272A15F04D1}" destId="{4356E13D-9D88-438C-84C6-466D5D703FDF}" srcOrd="1" destOrd="0" presId="urn:microsoft.com/office/officeart/2005/8/layout/process1"/>
    <dgm:cxn modelId="{43A135FF-B078-4870-A309-48D39F60521C}" type="presOf" srcId="{DDFFEB31-560D-4D06-B6AE-21EE186FD916}" destId="{7C78B204-918B-4249-B1D4-986CE7702E25}" srcOrd="1" destOrd="0" presId="urn:microsoft.com/office/officeart/2005/8/layout/process1"/>
    <dgm:cxn modelId="{82326279-FD12-43DA-A22E-09254D44B989}" type="presParOf" srcId="{B58CB342-D18D-41AD-97BE-2499AB9BFD52}" destId="{434654EC-82A6-4690-AA5E-4D95C8FEB89E}" srcOrd="0" destOrd="0" presId="urn:microsoft.com/office/officeart/2005/8/layout/process1"/>
    <dgm:cxn modelId="{A9F8D51E-AC68-4A6E-B3E2-A3B35CFCC1E7}" type="presParOf" srcId="{B58CB342-D18D-41AD-97BE-2499AB9BFD52}" destId="{3F0FE0D0-F0C0-457C-8EE5-0FFA852A36BB}" srcOrd="1" destOrd="0" presId="urn:microsoft.com/office/officeart/2005/8/layout/process1"/>
    <dgm:cxn modelId="{88ED2ACA-6DBA-4E6B-BCF0-76FA41131AE2}" type="presParOf" srcId="{3F0FE0D0-F0C0-457C-8EE5-0FFA852A36BB}" destId="{236E29FD-277D-4B97-A9AE-784ED12C2A84}" srcOrd="0" destOrd="0" presId="urn:microsoft.com/office/officeart/2005/8/layout/process1"/>
    <dgm:cxn modelId="{ED5E6E3D-6B42-4DCB-B8BE-B00AA819FAC4}" type="presParOf" srcId="{B58CB342-D18D-41AD-97BE-2499AB9BFD52}" destId="{46AA3304-2567-46B4-81C6-476E3CD1BD6A}" srcOrd="2" destOrd="0" presId="urn:microsoft.com/office/officeart/2005/8/layout/process1"/>
    <dgm:cxn modelId="{309BDE94-569E-4130-B513-E48DE663DE69}" type="presParOf" srcId="{B58CB342-D18D-41AD-97BE-2499AB9BFD52}" destId="{694633CD-0F8F-4CF9-AE29-00E9C1D0239E}" srcOrd="3" destOrd="0" presId="urn:microsoft.com/office/officeart/2005/8/layout/process1"/>
    <dgm:cxn modelId="{D8F0D21C-5C96-4978-946E-00CC0D2755EA}" type="presParOf" srcId="{694633CD-0F8F-4CF9-AE29-00E9C1D0239E}" destId="{7C78B204-918B-4249-B1D4-986CE7702E25}" srcOrd="0" destOrd="0" presId="urn:microsoft.com/office/officeart/2005/8/layout/process1"/>
    <dgm:cxn modelId="{D4881784-CE60-4132-BE97-7BA2B1766DDC}" type="presParOf" srcId="{B58CB342-D18D-41AD-97BE-2499AB9BFD52}" destId="{76768182-1F5C-4F91-9E74-43A7115FB022}" srcOrd="4" destOrd="0" presId="urn:microsoft.com/office/officeart/2005/8/layout/process1"/>
    <dgm:cxn modelId="{FFD3A8EA-593C-4765-B253-9CAD398618BA}" type="presParOf" srcId="{B58CB342-D18D-41AD-97BE-2499AB9BFD52}" destId="{5CA0E0BC-77FF-46F0-A6BE-232BA6A57205}" srcOrd="5" destOrd="0" presId="urn:microsoft.com/office/officeart/2005/8/layout/process1"/>
    <dgm:cxn modelId="{7858E20E-A9E0-4BCD-9787-69BAE77A6F0B}" type="presParOf" srcId="{5CA0E0BC-77FF-46F0-A6BE-232BA6A57205}" destId="{72E84466-F061-482B-80DE-643FEC977732}" srcOrd="0" destOrd="0" presId="urn:microsoft.com/office/officeart/2005/8/layout/process1"/>
    <dgm:cxn modelId="{6C4114E7-5362-405B-9BB0-F493AF515C3A}" type="presParOf" srcId="{B58CB342-D18D-41AD-97BE-2499AB9BFD52}" destId="{654DF267-C7B7-4EFB-8163-5973D9D52331}" srcOrd="6" destOrd="0" presId="urn:microsoft.com/office/officeart/2005/8/layout/process1"/>
    <dgm:cxn modelId="{4031E74B-D8A3-4295-89BC-66DE296929D6}" type="presParOf" srcId="{B58CB342-D18D-41AD-97BE-2499AB9BFD52}" destId="{B1E6E858-BE35-45C0-BC1B-83C1BA3BC0CC}" srcOrd="7" destOrd="0" presId="urn:microsoft.com/office/officeart/2005/8/layout/process1"/>
    <dgm:cxn modelId="{7AB82239-22F1-47B7-9A02-064AFB21BF80}" type="presParOf" srcId="{B1E6E858-BE35-45C0-BC1B-83C1BA3BC0CC}" destId="{4356E13D-9D88-438C-84C6-466D5D703FDF}" srcOrd="0" destOrd="0" presId="urn:microsoft.com/office/officeart/2005/8/layout/process1"/>
    <dgm:cxn modelId="{3FB611C3-AC95-4E27-B040-235DA09F3329}" type="presParOf" srcId="{B58CB342-D18D-41AD-97BE-2499AB9BFD52}" destId="{42D983EA-ED9F-491F-A4C0-593918A7474D}" srcOrd="8" destOrd="0" presId="urn:microsoft.com/office/officeart/2005/8/layout/process1"/>
    <dgm:cxn modelId="{248B53E2-E65A-446D-9383-ED473A6FB137}" type="presParOf" srcId="{B58CB342-D18D-41AD-97BE-2499AB9BFD52}" destId="{CF4E339A-4FB7-45DE-9312-1A0351329DC9}" srcOrd="9" destOrd="0" presId="urn:microsoft.com/office/officeart/2005/8/layout/process1"/>
    <dgm:cxn modelId="{4F2A1C5E-823B-4071-97E7-6365F29BD70C}" type="presParOf" srcId="{CF4E339A-4FB7-45DE-9312-1A0351329DC9}" destId="{D94CA44C-72D0-40F7-9DD8-BD2D4289C78E}" srcOrd="0" destOrd="0" presId="urn:microsoft.com/office/officeart/2005/8/layout/process1"/>
    <dgm:cxn modelId="{207D0CFF-E1D4-4462-AD31-8C72E4DEBD48}" type="presParOf" srcId="{B58CB342-D18D-41AD-97BE-2499AB9BFD52}" destId="{948DE60B-C7CC-4ED4-8C02-DF211D6AC56C}"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B3D3DC-25B2-4172-9042-CB5E3DDB4937}" type="doc">
      <dgm:prSet loTypeId="urn:microsoft.com/office/officeart/2005/8/layout/process1" loCatId="process" qsTypeId="urn:microsoft.com/office/officeart/2005/8/quickstyle/simple5" qsCatId="simple" csTypeId="urn:microsoft.com/office/officeart/2005/8/colors/accent1_2" csCatId="accent1" phldr="1"/>
      <dgm:spPr/>
      <dgm:t>
        <a:bodyPr/>
        <a:lstStyle/>
        <a:p>
          <a:endParaRPr lang="en-US"/>
        </a:p>
      </dgm:t>
    </dgm:pt>
    <dgm:pt modelId="{53E94D57-4F2F-4776-9A0B-A540E98E69F8}">
      <dgm:prSet phldrT="[Text]" custT="1"/>
      <dgm:spPr>
        <a:solidFill>
          <a:srgbClr val="ED6511"/>
        </a:solidFill>
      </dgm:spPr>
      <dgm:t>
        <a:bodyPr/>
        <a:lstStyle/>
        <a:p>
          <a:r>
            <a:rPr lang="en-US" sz="1600" b="1" dirty="0" smtClean="0"/>
            <a:t>Choose &amp; Install H/W </a:t>
          </a:r>
          <a:endParaRPr lang="en-US" sz="1600" b="1" dirty="0"/>
        </a:p>
      </dgm:t>
    </dgm:pt>
    <dgm:pt modelId="{F956DD60-1AF4-49D0-9E84-D090B1402A0D}" type="parTrans" cxnId="{60C79A05-E32C-40A9-8D39-7161AF06D63E}">
      <dgm:prSet/>
      <dgm:spPr/>
      <dgm:t>
        <a:bodyPr/>
        <a:lstStyle/>
        <a:p>
          <a:endParaRPr lang="en-US"/>
        </a:p>
      </dgm:t>
    </dgm:pt>
    <dgm:pt modelId="{7929F7EB-8409-4340-9B27-DCD8B5471C43}" type="sibTrans" cxnId="{60C79A05-E32C-40A9-8D39-7161AF06D63E}">
      <dgm:prSet custT="1"/>
      <dgm:spPr/>
      <dgm:t>
        <a:bodyPr/>
        <a:lstStyle/>
        <a:p>
          <a:endParaRPr lang="en-US" sz="1600" b="1"/>
        </a:p>
      </dgm:t>
    </dgm:pt>
    <dgm:pt modelId="{75697245-6463-4C53-9200-859ADA901CC8}">
      <dgm:prSet phldrT="[Text]" custT="1"/>
      <dgm:spPr>
        <a:solidFill>
          <a:srgbClr val="ED6511"/>
        </a:solidFill>
      </dgm:spPr>
      <dgm:t>
        <a:bodyPr/>
        <a:lstStyle/>
        <a:p>
          <a:pPr algn="ctr"/>
          <a:r>
            <a:rPr lang="en-US" sz="1600" b="1" dirty="0" smtClean="0"/>
            <a:t>Validate H/W (validation tests)</a:t>
          </a:r>
          <a:endParaRPr lang="en-US" sz="1600" b="1" dirty="0"/>
        </a:p>
      </dgm:t>
    </dgm:pt>
    <dgm:pt modelId="{F3777A9C-1568-4DBF-A4F2-026BED1AD3AE}" type="parTrans" cxnId="{A2870618-68F7-404B-BE62-06ED78921596}">
      <dgm:prSet/>
      <dgm:spPr/>
      <dgm:t>
        <a:bodyPr/>
        <a:lstStyle/>
        <a:p>
          <a:endParaRPr lang="en-US"/>
        </a:p>
      </dgm:t>
    </dgm:pt>
    <dgm:pt modelId="{DDFFEB31-560D-4D06-B6AE-21EE186FD916}" type="sibTrans" cxnId="{A2870618-68F7-404B-BE62-06ED78921596}">
      <dgm:prSet custT="1"/>
      <dgm:spPr/>
      <dgm:t>
        <a:bodyPr/>
        <a:lstStyle/>
        <a:p>
          <a:endParaRPr lang="en-US" sz="1600" b="1" dirty="0"/>
        </a:p>
      </dgm:t>
    </dgm:pt>
    <dgm:pt modelId="{69584FCD-067A-4F1E-AF85-4A33B641017F}">
      <dgm:prSet phldrT="[Text]" custT="1"/>
      <dgm:spPr>
        <a:solidFill>
          <a:srgbClr val="4E03E3"/>
        </a:solidFill>
      </dgm:spPr>
      <dgm:t>
        <a:bodyPr/>
        <a:lstStyle/>
        <a:p>
          <a:r>
            <a:rPr lang="en-US" sz="1600" b="1" dirty="0" smtClean="0"/>
            <a:t>Configure Cluster Storage &amp; File Share</a:t>
          </a:r>
          <a:endParaRPr lang="en-US" sz="1600" b="1" dirty="0"/>
        </a:p>
      </dgm:t>
    </dgm:pt>
    <dgm:pt modelId="{A4EAD4A8-766D-4D81-9407-3ED30DCCAA9A}" type="parTrans" cxnId="{75CD29A6-963F-4980-8855-CF34169152A7}">
      <dgm:prSet/>
      <dgm:spPr/>
      <dgm:t>
        <a:bodyPr/>
        <a:lstStyle/>
        <a:p>
          <a:endParaRPr lang="en-US"/>
        </a:p>
      </dgm:t>
    </dgm:pt>
    <dgm:pt modelId="{4335C9FA-E18E-497A-89D9-D1892E443B95}" type="sibTrans" cxnId="{75CD29A6-963F-4980-8855-CF34169152A7}">
      <dgm:prSet custT="1"/>
      <dgm:spPr/>
      <dgm:t>
        <a:bodyPr/>
        <a:lstStyle/>
        <a:p>
          <a:endParaRPr lang="en-US" sz="1600" b="1"/>
        </a:p>
      </dgm:t>
    </dgm:pt>
    <dgm:pt modelId="{FD8F7143-5BE4-40D7-B82B-B47C380DBC7D}">
      <dgm:prSet phldrT="[Text]" custT="1">
        <dgm:style>
          <a:lnRef idx="1">
            <a:schemeClr val="accent4"/>
          </a:lnRef>
          <a:fillRef idx="3">
            <a:schemeClr val="accent4"/>
          </a:fillRef>
          <a:effectRef idx="2">
            <a:schemeClr val="accent4"/>
          </a:effectRef>
          <a:fontRef idx="minor">
            <a:schemeClr val="lt1"/>
          </a:fontRef>
        </dgm:style>
      </dgm:prSet>
      <dgm:spPr/>
      <dgm:t>
        <a:bodyPr/>
        <a:lstStyle/>
        <a:p>
          <a:r>
            <a:rPr lang="en-US" sz="1600" b="1" dirty="0" smtClean="0"/>
            <a:t>Validate Cluster Storage &amp; File Share</a:t>
          </a:r>
          <a:endParaRPr lang="en-US" sz="1600" b="1" dirty="0"/>
        </a:p>
      </dgm:t>
    </dgm:pt>
    <dgm:pt modelId="{A13402B4-1D53-432C-8E5D-673F1919AF7F}" type="parTrans" cxnId="{7AECFD5F-FFDB-441C-A439-67813B54CB85}">
      <dgm:prSet/>
      <dgm:spPr/>
      <dgm:t>
        <a:bodyPr/>
        <a:lstStyle/>
        <a:p>
          <a:endParaRPr lang="en-US"/>
        </a:p>
      </dgm:t>
    </dgm:pt>
    <dgm:pt modelId="{33AAB455-897B-4057-85C5-2272A15F04D1}" type="sibTrans" cxnId="{7AECFD5F-FFDB-441C-A439-67813B54CB85}">
      <dgm:prSet custT="1"/>
      <dgm:spPr/>
      <dgm:t>
        <a:bodyPr/>
        <a:lstStyle/>
        <a:p>
          <a:endParaRPr lang="en-US" sz="1600" b="1"/>
        </a:p>
      </dgm:t>
    </dgm:pt>
    <dgm:pt modelId="{157308FC-D375-459A-BB6F-B3FD3EBA5BB1}">
      <dgm:prSet custT="1"/>
      <dgm:spPr>
        <a:solidFill>
          <a:srgbClr val="00B050"/>
        </a:solidFill>
      </dgm:spPr>
      <dgm:t>
        <a:bodyPr/>
        <a:lstStyle/>
        <a:p>
          <a:r>
            <a:rPr lang="en-US" sz="1600" b="1" dirty="0" smtClean="0"/>
            <a:t>Run YOUR workload</a:t>
          </a:r>
          <a:endParaRPr lang="en-US" sz="1600" b="1" dirty="0"/>
        </a:p>
      </dgm:t>
    </dgm:pt>
    <dgm:pt modelId="{7B1C1B23-66F0-49BB-921F-CAD8C79B884C}" type="parTrans" cxnId="{A919D760-B5FD-47B0-B71A-7BCCF62AFD62}">
      <dgm:prSet/>
      <dgm:spPr/>
      <dgm:t>
        <a:bodyPr/>
        <a:lstStyle/>
        <a:p>
          <a:endParaRPr lang="en-US"/>
        </a:p>
      </dgm:t>
    </dgm:pt>
    <dgm:pt modelId="{788EFE3D-7909-4620-8BDB-7F5DF3AB06C3}" type="sibTrans" cxnId="{A919D760-B5FD-47B0-B71A-7BCCF62AFD62}">
      <dgm:prSet custT="1"/>
      <dgm:spPr/>
      <dgm:t>
        <a:bodyPr/>
        <a:lstStyle/>
        <a:p>
          <a:endParaRPr lang="en-US" sz="1600" b="1"/>
        </a:p>
      </dgm:t>
    </dgm:pt>
    <dgm:pt modelId="{D16687B5-581A-4013-AB50-2D2F41DD87B5}">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1600" b="1" dirty="0" smtClean="0"/>
            <a:t>Ongoing Monitoring &amp; Troubleshooting</a:t>
          </a:r>
          <a:endParaRPr lang="en-US" sz="1600" b="1" dirty="0"/>
        </a:p>
      </dgm:t>
    </dgm:pt>
    <dgm:pt modelId="{035FB7EE-2436-4F46-A223-212F42980D91}" type="sibTrans" cxnId="{46E258CD-E1B7-4D54-865D-634F28B9058A}">
      <dgm:prSet custT="1"/>
      <dgm:spPr/>
      <dgm:t>
        <a:bodyPr/>
        <a:lstStyle/>
        <a:p>
          <a:endParaRPr lang="en-US" sz="1600" b="1"/>
        </a:p>
      </dgm:t>
    </dgm:pt>
    <dgm:pt modelId="{297D0EE2-D681-4B86-9173-A8B99A2C12B3}" type="parTrans" cxnId="{46E258CD-E1B7-4D54-865D-634F28B9058A}">
      <dgm:prSet/>
      <dgm:spPr/>
      <dgm:t>
        <a:bodyPr/>
        <a:lstStyle/>
        <a:p>
          <a:endParaRPr lang="en-US"/>
        </a:p>
      </dgm:t>
    </dgm:pt>
    <dgm:pt modelId="{B58CB342-D18D-41AD-97BE-2499AB9BFD52}" type="pres">
      <dgm:prSet presAssocID="{70B3D3DC-25B2-4172-9042-CB5E3DDB4937}" presName="Name0" presStyleCnt="0">
        <dgm:presLayoutVars>
          <dgm:dir/>
          <dgm:resizeHandles val="exact"/>
        </dgm:presLayoutVars>
      </dgm:prSet>
      <dgm:spPr/>
      <dgm:t>
        <a:bodyPr/>
        <a:lstStyle/>
        <a:p>
          <a:endParaRPr lang="en-US"/>
        </a:p>
      </dgm:t>
    </dgm:pt>
    <dgm:pt modelId="{434654EC-82A6-4690-AA5E-4D95C8FEB89E}" type="pres">
      <dgm:prSet presAssocID="{53E94D57-4F2F-4776-9A0B-A540E98E69F8}" presName="node" presStyleLbl="node1" presStyleIdx="0" presStyleCnt="6" custScaleX="552109" custScaleY="150873" custLinFactX="111774" custLinFactY="-100000" custLinFactNeighborX="200000" custLinFactNeighborY="-108185">
        <dgm:presLayoutVars>
          <dgm:bulletEnabled val="1"/>
        </dgm:presLayoutVars>
      </dgm:prSet>
      <dgm:spPr/>
      <dgm:t>
        <a:bodyPr/>
        <a:lstStyle/>
        <a:p>
          <a:endParaRPr lang="en-US"/>
        </a:p>
      </dgm:t>
    </dgm:pt>
    <dgm:pt modelId="{3F0FE0D0-F0C0-457C-8EE5-0FFA852A36BB}" type="pres">
      <dgm:prSet presAssocID="{7929F7EB-8409-4340-9B27-DCD8B5471C43}" presName="sibTrans" presStyleLbl="sibTrans2D1" presStyleIdx="0" presStyleCnt="5" custScaleX="106943" custScaleY="433423" custLinFactNeighborX="-8928"/>
      <dgm:spPr/>
      <dgm:t>
        <a:bodyPr/>
        <a:lstStyle/>
        <a:p>
          <a:endParaRPr lang="en-US"/>
        </a:p>
      </dgm:t>
    </dgm:pt>
    <dgm:pt modelId="{236E29FD-277D-4B97-A9AE-784ED12C2A84}" type="pres">
      <dgm:prSet presAssocID="{7929F7EB-8409-4340-9B27-DCD8B5471C43}" presName="connectorText" presStyleLbl="sibTrans2D1" presStyleIdx="0" presStyleCnt="5"/>
      <dgm:spPr/>
      <dgm:t>
        <a:bodyPr/>
        <a:lstStyle/>
        <a:p>
          <a:endParaRPr lang="en-US"/>
        </a:p>
      </dgm:t>
    </dgm:pt>
    <dgm:pt modelId="{46AA3304-2567-46B4-81C6-476E3CD1BD6A}" type="pres">
      <dgm:prSet presAssocID="{75697245-6463-4C53-9200-859ADA901CC8}" presName="node" presStyleLbl="node1" presStyleIdx="1" presStyleCnt="6" custScaleX="552109" custScaleY="150873" custLinFactX="255365" custLinFactY="-100000" custLinFactNeighborX="300000" custLinFactNeighborY="-108419">
        <dgm:presLayoutVars>
          <dgm:bulletEnabled val="1"/>
        </dgm:presLayoutVars>
      </dgm:prSet>
      <dgm:spPr/>
      <dgm:t>
        <a:bodyPr/>
        <a:lstStyle/>
        <a:p>
          <a:endParaRPr lang="en-US"/>
        </a:p>
      </dgm:t>
    </dgm:pt>
    <dgm:pt modelId="{694633CD-0F8F-4CF9-AE29-00E9C1D0239E}" type="pres">
      <dgm:prSet presAssocID="{DDFFEB31-560D-4D06-B6AE-21EE186FD916}" presName="sibTrans" presStyleLbl="sibTrans2D1" presStyleIdx="1" presStyleCnt="5" custScaleX="121034" custScaleY="433423"/>
      <dgm:spPr/>
      <dgm:t>
        <a:bodyPr/>
        <a:lstStyle/>
        <a:p>
          <a:endParaRPr lang="en-US"/>
        </a:p>
      </dgm:t>
    </dgm:pt>
    <dgm:pt modelId="{7C78B204-918B-4249-B1D4-986CE7702E25}" type="pres">
      <dgm:prSet presAssocID="{DDFFEB31-560D-4D06-B6AE-21EE186FD916}" presName="connectorText" presStyleLbl="sibTrans2D1" presStyleIdx="1" presStyleCnt="5"/>
      <dgm:spPr/>
      <dgm:t>
        <a:bodyPr/>
        <a:lstStyle/>
        <a:p>
          <a:endParaRPr lang="en-US"/>
        </a:p>
      </dgm:t>
    </dgm:pt>
    <dgm:pt modelId="{76768182-1F5C-4F91-9E74-43A7115FB022}" type="pres">
      <dgm:prSet presAssocID="{69584FCD-067A-4F1E-AF85-4A33B641017F}" presName="node" presStyleLbl="node1" presStyleIdx="2" presStyleCnt="6" custScaleX="552109" custScaleY="150873" custLinFactX="-172438" custLinFactNeighborX="-200000" custLinFactNeighborY="11659">
        <dgm:presLayoutVars>
          <dgm:bulletEnabled val="1"/>
        </dgm:presLayoutVars>
      </dgm:prSet>
      <dgm:spPr/>
      <dgm:t>
        <a:bodyPr/>
        <a:lstStyle/>
        <a:p>
          <a:endParaRPr lang="en-US"/>
        </a:p>
      </dgm:t>
    </dgm:pt>
    <dgm:pt modelId="{5CA0E0BC-77FF-46F0-A6BE-232BA6A57205}" type="pres">
      <dgm:prSet presAssocID="{4335C9FA-E18E-497A-89D9-D1892E443B95}" presName="sibTrans" presStyleLbl="sibTrans2D1" presStyleIdx="2" presStyleCnt="5" custScaleX="129208" custScaleY="433423"/>
      <dgm:spPr/>
      <dgm:t>
        <a:bodyPr/>
        <a:lstStyle/>
        <a:p>
          <a:endParaRPr lang="en-US"/>
        </a:p>
      </dgm:t>
    </dgm:pt>
    <dgm:pt modelId="{72E84466-F061-482B-80DE-643FEC977732}" type="pres">
      <dgm:prSet presAssocID="{4335C9FA-E18E-497A-89D9-D1892E443B95}" presName="connectorText" presStyleLbl="sibTrans2D1" presStyleIdx="2" presStyleCnt="5"/>
      <dgm:spPr/>
      <dgm:t>
        <a:bodyPr/>
        <a:lstStyle/>
        <a:p>
          <a:endParaRPr lang="en-US"/>
        </a:p>
      </dgm:t>
    </dgm:pt>
    <dgm:pt modelId="{654DF267-C7B7-4EFB-8163-5973D9D52331}" type="pres">
      <dgm:prSet presAssocID="{FD8F7143-5BE4-40D7-B82B-B47C380DBC7D}" presName="node" presStyleLbl="node1" presStyleIdx="3" presStyleCnt="6" custScaleX="552109" custScaleY="150873" custLinFactX="-52912" custLinFactNeighborX="-100000" custLinFactNeighborY="15017">
        <dgm:presLayoutVars>
          <dgm:bulletEnabled val="1"/>
        </dgm:presLayoutVars>
      </dgm:prSet>
      <dgm:spPr/>
      <dgm:t>
        <a:bodyPr/>
        <a:lstStyle/>
        <a:p>
          <a:endParaRPr lang="en-US"/>
        </a:p>
      </dgm:t>
    </dgm:pt>
    <dgm:pt modelId="{B1E6E858-BE35-45C0-BC1B-83C1BA3BC0CC}" type="pres">
      <dgm:prSet presAssocID="{33AAB455-897B-4057-85C5-2272A15F04D1}" presName="sibTrans" presStyleLbl="sibTrans2D1" presStyleIdx="3" presStyleCnt="5" custScaleX="130185" custScaleY="433423"/>
      <dgm:spPr/>
      <dgm:t>
        <a:bodyPr/>
        <a:lstStyle/>
        <a:p>
          <a:endParaRPr lang="en-US"/>
        </a:p>
      </dgm:t>
    </dgm:pt>
    <dgm:pt modelId="{4356E13D-9D88-438C-84C6-466D5D703FDF}" type="pres">
      <dgm:prSet presAssocID="{33AAB455-897B-4057-85C5-2272A15F04D1}" presName="connectorText" presStyleLbl="sibTrans2D1" presStyleIdx="3" presStyleCnt="5"/>
      <dgm:spPr/>
      <dgm:t>
        <a:bodyPr/>
        <a:lstStyle/>
        <a:p>
          <a:endParaRPr lang="en-US"/>
        </a:p>
      </dgm:t>
    </dgm:pt>
    <dgm:pt modelId="{42D983EA-ED9F-491F-A4C0-593918A7474D}" type="pres">
      <dgm:prSet presAssocID="{157308FC-D375-459A-BB6F-B3FD3EBA5BB1}" presName="node" presStyleLbl="node1" presStyleIdx="4" presStyleCnt="6" custScaleX="552109" custScaleY="150873" custLinFactX="-500000" custLinFactY="100000" custLinFactNeighborX="-526957" custLinFactNeighborY="135816">
        <dgm:presLayoutVars>
          <dgm:bulletEnabled val="1"/>
        </dgm:presLayoutVars>
      </dgm:prSet>
      <dgm:spPr/>
      <dgm:t>
        <a:bodyPr/>
        <a:lstStyle/>
        <a:p>
          <a:endParaRPr lang="en-US"/>
        </a:p>
      </dgm:t>
    </dgm:pt>
    <dgm:pt modelId="{CF4E339A-4FB7-45DE-9312-1A0351329DC9}" type="pres">
      <dgm:prSet presAssocID="{788EFE3D-7909-4620-8BDB-7F5DF3AB06C3}" presName="sibTrans" presStyleLbl="sibTrans2D1" presStyleIdx="4" presStyleCnt="5" custScaleX="117342" custScaleY="433423"/>
      <dgm:spPr/>
      <dgm:t>
        <a:bodyPr/>
        <a:lstStyle/>
        <a:p>
          <a:endParaRPr lang="en-US"/>
        </a:p>
      </dgm:t>
    </dgm:pt>
    <dgm:pt modelId="{D94CA44C-72D0-40F7-9DD8-BD2D4289C78E}" type="pres">
      <dgm:prSet presAssocID="{788EFE3D-7909-4620-8BDB-7F5DF3AB06C3}" presName="connectorText" presStyleLbl="sibTrans2D1" presStyleIdx="4" presStyleCnt="5"/>
      <dgm:spPr/>
      <dgm:t>
        <a:bodyPr/>
        <a:lstStyle/>
        <a:p>
          <a:endParaRPr lang="en-US"/>
        </a:p>
      </dgm:t>
    </dgm:pt>
    <dgm:pt modelId="{948DE60B-C7CC-4ED4-8C02-DF211D6AC56C}" type="pres">
      <dgm:prSet presAssocID="{D16687B5-581A-4013-AB50-2D2F41DD87B5}" presName="node" presStyleLbl="node1" presStyleIdx="5" presStyleCnt="6" custScaleX="552109" custScaleY="150873" custLinFactX="-390976" custLinFactY="100000" custLinFactNeighborX="-400000" custLinFactNeighborY="135816">
        <dgm:presLayoutVars>
          <dgm:bulletEnabled val="1"/>
        </dgm:presLayoutVars>
      </dgm:prSet>
      <dgm:spPr/>
      <dgm:t>
        <a:bodyPr/>
        <a:lstStyle/>
        <a:p>
          <a:endParaRPr lang="en-US"/>
        </a:p>
      </dgm:t>
    </dgm:pt>
  </dgm:ptLst>
  <dgm:cxnLst>
    <dgm:cxn modelId="{8DC8136C-734A-420C-ABC9-24CC398D4D80}" type="presOf" srcId="{4335C9FA-E18E-497A-89D9-D1892E443B95}" destId="{5CA0E0BC-77FF-46F0-A6BE-232BA6A57205}" srcOrd="0" destOrd="0" presId="urn:microsoft.com/office/officeart/2005/8/layout/process1"/>
    <dgm:cxn modelId="{CFBE8557-2727-4D11-8DE4-5611FA95D85F}" type="presOf" srcId="{788EFE3D-7909-4620-8BDB-7F5DF3AB06C3}" destId="{CF4E339A-4FB7-45DE-9312-1A0351329DC9}" srcOrd="0" destOrd="0" presId="urn:microsoft.com/office/officeart/2005/8/layout/process1"/>
    <dgm:cxn modelId="{C3FC1A2F-0628-493D-8C48-08CD621D267C}" type="presOf" srcId="{157308FC-D375-459A-BB6F-B3FD3EBA5BB1}" destId="{42D983EA-ED9F-491F-A4C0-593918A7474D}" srcOrd="0" destOrd="0" presId="urn:microsoft.com/office/officeart/2005/8/layout/process1"/>
    <dgm:cxn modelId="{A919D760-B5FD-47B0-B71A-7BCCF62AFD62}" srcId="{70B3D3DC-25B2-4172-9042-CB5E3DDB4937}" destId="{157308FC-D375-459A-BB6F-B3FD3EBA5BB1}" srcOrd="4" destOrd="0" parTransId="{7B1C1B23-66F0-49BB-921F-CAD8C79B884C}" sibTransId="{788EFE3D-7909-4620-8BDB-7F5DF3AB06C3}"/>
    <dgm:cxn modelId="{75CD29A6-963F-4980-8855-CF34169152A7}" srcId="{70B3D3DC-25B2-4172-9042-CB5E3DDB4937}" destId="{69584FCD-067A-4F1E-AF85-4A33B641017F}" srcOrd="2" destOrd="0" parTransId="{A4EAD4A8-766D-4D81-9407-3ED30DCCAA9A}" sibTransId="{4335C9FA-E18E-497A-89D9-D1892E443B95}"/>
    <dgm:cxn modelId="{A3BE822B-301F-48CF-A6B8-34A3A01C590E}" type="presOf" srcId="{7929F7EB-8409-4340-9B27-DCD8B5471C43}" destId="{3F0FE0D0-F0C0-457C-8EE5-0FFA852A36BB}" srcOrd="0" destOrd="0" presId="urn:microsoft.com/office/officeart/2005/8/layout/process1"/>
    <dgm:cxn modelId="{B27A07BE-E5B6-4A27-ADFD-2885B63A9A69}" type="presOf" srcId="{D16687B5-581A-4013-AB50-2D2F41DD87B5}" destId="{948DE60B-C7CC-4ED4-8C02-DF211D6AC56C}" srcOrd="0" destOrd="0" presId="urn:microsoft.com/office/officeart/2005/8/layout/process1"/>
    <dgm:cxn modelId="{03EDA1BB-FE4F-4E53-9B57-1663EFDE1BED}" type="presOf" srcId="{DDFFEB31-560D-4D06-B6AE-21EE186FD916}" destId="{7C78B204-918B-4249-B1D4-986CE7702E25}" srcOrd="1" destOrd="0" presId="urn:microsoft.com/office/officeart/2005/8/layout/process1"/>
    <dgm:cxn modelId="{29553B7B-ED56-450B-89B7-885B6A2372EC}" type="presOf" srcId="{70B3D3DC-25B2-4172-9042-CB5E3DDB4937}" destId="{B58CB342-D18D-41AD-97BE-2499AB9BFD52}" srcOrd="0" destOrd="0" presId="urn:microsoft.com/office/officeart/2005/8/layout/process1"/>
    <dgm:cxn modelId="{F8A42227-390D-49CE-B1F4-494098EC45C2}" type="presOf" srcId="{75697245-6463-4C53-9200-859ADA901CC8}" destId="{46AA3304-2567-46B4-81C6-476E3CD1BD6A}" srcOrd="0" destOrd="0" presId="urn:microsoft.com/office/officeart/2005/8/layout/process1"/>
    <dgm:cxn modelId="{ED4D8DAA-24EE-4993-9364-1154259D1CC4}" type="presOf" srcId="{788EFE3D-7909-4620-8BDB-7F5DF3AB06C3}" destId="{D94CA44C-72D0-40F7-9DD8-BD2D4289C78E}" srcOrd="1" destOrd="0" presId="urn:microsoft.com/office/officeart/2005/8/layout/process1"/>
    <dgm:cxn modelId="{5366F424-AB71-41AE-B1F2-E94AF1C226AB}" type="presOf" srcId="{4335C9FA-E18E-497A-89D9-D1892E443B95}" destId="{72E84466-F061-482B-80DE-643FEC977732}" srcOrd="1" destOrd="0" presId="urn:microsoft.com/office/officeart/2005/8/layout/process1"/>
    <dgm:cxn modelId="{60C79A05-E32C-40A9-8D39-7161AF06D63E}" srcId="{70B3D3DC-25B2-4172-9042-CB5E3DDB4937}" destId="{53E94D57-4F2F-4776-9A0B-A540E98E69F8}" srcOrd="0" destOrd="0" parTransId="{F956DD60-1AF4-49D0-9E84-D090B1402A0D}" sibTransId="{7929F7EB-8409-4340-9B27-DCD8B5471C43}"/>
    <dgm:cxn modelId="{1F57A682-6863-4246-BDFE-1AF0B18F9449}" type="presOf" srcId="{53E94D57-4F2F-4776-9A0B-A540E98E69F8}" destId="{434654EC-82A6-4690-AA5E-4D95C8FEB89E}" srcOrd="0" destOrd="0" presId="urn:microsoft.com/office/officeart/2005/8/layout/process1"/>
    <dgm:cxn modelId="{63A4949F-9D75-49D3-835D-73C9E71A4EC6}" type="presOf" srcId="{DDFFEB31-560D-4D06-B6AE-21EE186FD916}" destId="{694633CD-0F8F-4CF9-AE29-00E9C1D0239E}" srcOrd="0" destOrd="0" presId="urn:microsoft.com/office/officeart/2005/8/layout/process1"/>
    <dgm:cxn modelId="{46E258CD-E1B7-4D54-865D-634F28B9058A}" srcId="{70B3D3DC-25B2-4172-9042-CB5E3DDB4937}" destId="{D16687B5-581A-4013-AB50-2D2F41DD87B5}" srcOrd="5" destOrd="0" parTransId="{297D0EE2-D681-4B86-9173-A8B99A2C12B3}" sibTransId="{035FB7EE-2436-4F46-A223-212F42980D91}"/>
    <dgm:cxn modelId="{7AECFD5F-FFDB-441C-A439-67813B54CB85}" srcId="{70B3D3DC-25B2-4172-9042-CB5E3DDB4937}" destId="{FD8F7143-5BE4-40D7-B82B-B47C380DBC7D}" srcOrd="3" destOrd="0" parTransId="{A13402B4-1D53-432C-8E5D-673F1919AF7F}" sibTransId="{33AAB455-897B-4057-85C5-2272A15F04D1}"/>
    <dgm:cxn modelId="{30477B76-B754-4B53-ADFD-56B66F4D3241}" type="presOf" srcId="{69584FCD-067A-4F1E-AF85-4A33B641017F}" destId="{76768182-1F5C-4F91-9E74-43A7115FB022}" srcOrd="0" destOrd="0" presId="urn:microsoft.com/office/officeart/2005/8/layout/process1"/>
    <dgm:cxn modelId="{A2870618-68F7-404B-BE62-06ED78921596}" srcId="{70B3D3DC-25B2-4172-9042-CB5E3DDB4937}" destId="{75697245-6463-4C53-9200-859ADA901CC8}" srcOrd="1" destOrd="0" parTransId="{F3777A9C-1568-4DBF-A4F2-026BED1AD3AE}" sibTransId="{DDFFEB31-560D-4D06-B6AE-21EE186FD916}"/>
    <dgm:cxn modelId="{5C883F86-E04A-4D33-BDEA-CD1AC6B43DEE}" type="presOf" srcId="{33AAB455-897B-4057-85C5-2272A15F04D1}" destId="{4356E13D-9D88-438C-84C6-466D5D703FDF}" srcOrd="1" destOrd="0" presId="urn:microsoft.com/office/officeart/2005/8/layout/process1"/>
    <dgm:cxn modelId="{1CEE38BF-E409-4098-AA77-45254E31A236}" type="presOf" srcId="{7929F7EB-8409-4340-9B27-DCD8B5471C43}" destId="{236E29FD-277D-4B97-A9AE-784ED12C2A84}" srcOrd="1" destOrd="0" presId="urn:microsoft.com/office/officeart/2005/8/layout/process1"/>
    <dgm:cxn modelId="{DF79DB8B-B282-4F10-9165-52C83F3BD1AC}" type="presOf" srcId="{33AAB455-897B-4057-85C5-2272A15F04D1}" destId="{B1E6E858-BE35-45C0-BC1B-83C1BA3BC0CC}" srcOrd="0" destOrd="0" presId="urn:microsoft.com/office/officeart/2005/8/layout/process1"/>
    <dgm:cxn modelId="{20A04283-E522-4B43-8FD5-6589903ED818}" type="presOf" srcId="{FD8F7143-5BE4-40D7-B82B-B47C380DBC7D}" destId="{654DF267-C7B7-4EFB-8163-5973D9D52331}" srcOrd="0" destOrd="0" presId="urn:microsoft.com/office/officeart/2005/8/layout/process1"/>
    <dgm:cxn modelId="{D6065A28-F504-49DE-92D6-F8AFA87182AB}" type="presParOf" srcId="{B58CB342-D18D-41AD-97BE-2499AB9BFD52}" destId="{434654EC-82A6-4690-AA5E-4D95C8FEB89E}" srcOrd="0" destOrd="0" presId="urn:microsoft.com/office/officeart/2005/8/layout/process1"/>
    <dgm:cxn modelId="{83F672D2-C3B8-44B8-B30B-B9EBE4677296}" type="presParOf" srcId="{B58CB342-D18D-41AD-97BE-2499AB9BFD52}" destId="{3F0FE0D0-F0C0-457C-8EE5-0FFA852A36BB}" srcOrd="1" destOrd="0" presId="urn:microsoft.com/office/officeart/2005/8/layout/process1"/>
    <dgm:cxn modelId="{872FCBF2-C09D-4273-AD1E-09887BA02D0F}" type="presParOf" srcId="{3F0FE0D0-F0C0-457C-8EE5-0FFA852A36BB}" destId="{236E29FD-277D-4B97-A9AE-784ED12C2A84}" srcOrd="0" destOrd="0" presId="urn:microsoft.com/office/officeart/2005/8/layout/process1"/>
    <dgm:cxn modelId="{D1F8DD8D-334D-409D-A31E-6B1E55B06005}" type="presParOf" srcId="{B58CB342-D18D-41AD-97BE-2499AB9BFD52}" destId="{46AA3304-2567-46B4-81C6-476E3CD1BD6A}" srcOrd="2" destOrd="0" presId="urn:microsoft.com/office/officeart/2005/8/layout/process1"/>
    <dgm:cxn modelId="{39E766B9-88EC-466A-836B-5645CB97E207}" type="presParOf" srcId="{B58CB342-D18D-41AD-97BE-2499AB9BFD52}" destId="{694633CD-0F8F-4CF9-AE29-00E9C1D0239E}" srcOrd="3" destOrd="0" presId="urn:microsoft.com/office/officeart/2005/8/layout/process1"/>
    <dgm:cxn modelId="{7750CFA0-273D-40F5-96F3-F8D927E036CA}" type="presParOf" srcId="{694633CD-0F8F-4CF9-AE29-00E9C1D0239E}" destId="{7C78B204-918B-4249-B1D4-986CE7702E25}" srcOrd="0" destOrd="0" presId="urn:microsoft.com/office/officeart/2005/8/layout/process1"/>
    <dgm:cxn modelId="{3CE0E688-F7A7-4E9D-A75D-65012B39A1AE}" type="presParOf" srcId="{B58CB342-D18D-41AD-97BE-2499AB9BFD52}" destId="{76768182-1F5C-4F91-9E74-43A7115FB022}" srcOrd="4" destOrd="0" presId="urn:microsoft.com/office/officeart/2005/8/layout/process1"/>
    <dgm:cxn modelId="{DCAC850B-17CD-444B-9544-CB17068EFE12}" type="presParOf" srcId="{B58CB342-D18D-41AD-97BE-2499AB9BFD52}" destId="{5CA0E0BC-77FF-46F0-A6BE-232BA6A57205}" srcOrd="5" destOrd="0" presId="urn:microsoft.com/office/officeart/2005/8/layout/process1"/>
    <dgm:cxn modelId="{BE55DA2D-1419-47AB-A2AD-65B1076A2C08}" type="presParOf" srcId="{5CA0E0BC-77FF-46F0-A6BE-232BA6A57205}" destId="{72E84466-F061-482B-80DE-643FEC977732}" srcOrd="0" destOrd="0" presId="urn:microsoft.com/office/officeart/2005/8/layout/process1"/>
    <dgm:cxn modelId="{F191BAC8-D620-4FCF-92EA-5B5DF6F76200}" type="presParOf" srcId="{B58CB342-D18D-41AD-97BE-2499AB9BFD52}" destId="{654DF267-C7B7-4EFB-8163-5973D9D52331}" srcOrd="6" destOrd="0" presId="urn:microsoft.com/office/officeart/2005/8/layout/process1"/>
    <dgm:cxn modelId="{5201DF30-0182-4C8B-AC9A-52EE91FA5E1B}" type="presParOf" srcId="{B58CB342-D18D-41AD-97BE-2499AB9BFD52}" destId="{B1E6E858-BE35-45C0-BC1B-83C1BA3BC0CC}" srcOrd="7" destOrd="0" presId="urn:microsoft.com/office/officeart/2005/8/layout/process1"/>
    <dgm:cxn modelId="{7416DD61-30F7-4F6D-BEB0-65789A3E0797}" type="presParOf" srcId="{B1E6E858-BE35-45C0-BC1B-83C1BA3BC0CC}" destId="{4356E13D-9D88-438C-84C6-466D5D703FDF}" srcOrd="0" destOrd="0" presId="urn:microsoft.com/office/officeart/2005/8/layout/process1"/>
    <dgm:cxn modelId="{AB854253-D573-4C22-BE85-C3A3A864924C}" type="presParOf" srcId="{B58CB342-D18D-41AD-97BE-2499AB9BFD52}" destId="{42D983EA-ED9F-491F-A4C0-593918A7474D}" srcOrd="8" destOrd="0" presId="urn:microsoft.com/office/officeart/2005/8/layout/process1"/>
    <dgm:cxn modelId="{BA8582DE-D1CE-4A54-852E-EAD60CE41CCF}" type="presParOf" srcId="{B58CB342-D18D-41AD-97BE-2499AB9BFD52}" destId="{CF4E339A-4FB7-45DE-9312-1A0351329DC9}" srcOrd="9" destOrd="0" presId="urn:microsoft.com/office/officeart/2005/8/layout/process1"/>
    <dgm:cxn modelId="{0B5EBC5D-01E4-4CA4-932C-4181FF94CCA2}" type="presParOf" srcId="{CF4E339A-4FB7-45DE-9312-1A0351329DC9}" destId="{D94CA44C-72D0-40F7-9DD8-BD2D4289C78E}" srcOrd="0" destOrd="0" presId="urn:microsoft.com/office/officeart/2005/8/layout/process1"/>
    <dgm:cxn modelId="{207E72C3-C98E-4014-B357-770EB4F6026E}" type="presParOf" srcId="{B58CB342-D18D-41AD-97BE-2499AB9BFD52}" destId="{948DE60B-C7CC-4ED4-8C02-DF211D6AC56C}"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B3D3DC-25B2-4172-9042-CB5E3DDB4937}" type="doc">
      <dgm:prSet loTypeId="urn:microsoft.com/office/officeart/2005/8/layout/process1" loCatId="process" qsTypeId="urn:microsoft.com/office/officeart/2005/8/quickstyle/simple5" qsCatId="simple" csTypeId="urn:microsoft.com/office/officeart/2005/8/colors/accent1_2" csCatId="accent1" phldr="1"/>
      <dgm:spPr/>
      <dgm:t>
        <a:bodyPr/>
        <a:lstStyle/>
        <a:p>
          <a:endParaRPr lang="en-US"/>
        </a:p>
      </dgm:t>
    </dgm:pt>
    <dgm:pt modelId="{53E94D57-4F2F-4776-9A0B-A540E98E69F8}">
      <dgm:prSet phldrT="[Text]" custT="1"/>
      <dgm:spPr>
        <a:solidFill>
          <a:srgbClr val="ED6511"/>
        </a:solidFill>
      </dgm:spPr>
      <dgm:t>
        <a:bodyPr/>
        <a:lstStyle/>
        <a:p>
          <a:r>
            <a:rPr lang="en-US" sz="1600" b="1" dirty="0" smtClean="0"/>
            <a:t>Choose &amp; Install H/W </a:t>
          </a:r>
          <a:endParaRPr lang="en-US" sz="1600" b="1" dirty="0"/>
        </a:p>
      </dgm:t>
    </dgm:pt>
    <dgm:pt modelId="{F956DD60-1AF4-49D0-9E84-D090B1402A0D}" type="parTrans" cxnId="{60C79A05-E32C-40A9-8D39-7161AF06D63E}">
      <dgm:prSet/>
      <dgm:spPr/>
      <dgm:t>
        <a:bodyPr/>
        <a:lstStyle/>
        <a:p>
          <a:endParaRPr lang="en-US"/>
        </a:p>
      </dgm:t>
    </dgm:pt>
    <dgm:pt modelId="{7929F7EB-8409-4340-9B27-DCD8B5471C43}" type="sibTrans" cxnId="{60C79A05-E32C-40A9-8D39-7161AF06D63E}">
      <dgm:prSet custT="1"/>
      <dgm:spPr/>
      <dgm:t>
        <a:bodyPr/>
        <a:lstStyle/>
        <a:p>
          <a:endParaRPr lang="en-US" sz="1600" b="1"/>
        </a:p>
      </dgm:t>
    </dgm:pt>
    <dgm:pt modelId="{75697245-6463-4C53-9200-859ADA901CC8}">
      <dgm:prSet phldrT="[Text]" custT="1"/>
      <dgm:spPr>
        <a:solidFill>
          <a:srgbClr val="ED6511"/>
        </a:solidFill>
      </dgm:spPr>
      <dgm:t>
        <a:bodyPr/>
        <a:lstStyle/>
        <a:p>
          <a:pPr algn="ctr"/>
          <a:r>
            <a:rPr lang="en-US" sz="1600" b="1" dirty="0" smtClean="0"/>
            <a:t>Validate H/W (validation tests)</a:t>
          </a:r>
          <a:endParaRPr lang="en-US" sz="1600" b="1" dirty="0"/>
        </a:p>
      </dgm:t>
    </dgm:pt>
    <dgm:pt modelId="{F3777A9C-1568-4DBF-A4F2-026BED1AD3AE}" type="parTrans" cxnId="{A2870618-68F7-404B-BE62-06ED78921596}">
      <dgm:prSet/>
      <dgm:spPr/>
      <dgm:t>
        <a:bodyPr/>
        <a:lstStyle/>
        <a:p>
          <a:endParaRPr lang="en-US"/>
        </a:p>
      </dgm:t>
    </dgm:pt>
    <dgm:pt modelId="{DDFFEB31-560D-4D06-B6AE-21EE186FD916}" type="sibTrans" cxnId="{A2870618-68F7-404B-BE62-06ED78921596}">
      <dgm:prSet custT="1"/>
      <dgm:spPr/>
      <dgm:t>
        <a:bodyPr/>
        <a:lstStyle/>
        <a:p>
          <a:endParaRPr lang="en-US" sz="1600" b="1" dirty="0"/>
        </a:p>
      </dgm:t>
    </dgm:pt>
    <dgm:pt modelId="{69584FCD-067A-4F1E-AF85-4A33B641017F}">
      <dgm:prSet phldrT="[Text]" custT="1"/>
      <dgm:spPr>
        <a:solidFill>
          <a:srgbClr val="EB6410"/>
        </a:solidFill>
      </dgm:spPr>
      <dgm:t>
        <a:bodyPr/>
        <a:lstStyle/>
        <a:p>
          <a:r>
            <a:rPr lang="en-US" sz="1600" b="1" dirty="0" smtClean="0"/>
            <a:t>Configure Cluster, Pool, Spaces, and File Shares</a:t>
          </a:r>
          <a:endParaRPr lang="en-US" sz="1600" b="1" dirty="0"/>
        </a:p>
      </dgm:t>
    </dgm:pt>
    <dgm:pt modelId="{A4EAD4A8-766D-4D81-9407-3ED30DCCAA9A}" type="parTrans" cxnId="{75CD29A6-963F-4980-8855-CF34169152A7}">
      <dgm:prSet/>
      <dgm:spPr/>
      <dgm:t>
        <a:bodyPr/>
        <a:lstStyle/>
        <a:p>
          <a:endParaRPr lang="en-US"/>
        </a:p>
      </dgm:t>
    </dgm:pt>
    <dgm:pt modelId="{4335C9FA-E18E-497A-89D9-D1892E443B95}" type="sibTrans" cxnId="{75CD29A6-963F-4980-8855-CF34169152A7}">
      <dgm:prSet custT="1"/>
      <dgm:spPr/>
      <dgm:t>
        <a:bodyPr/>
        <a:lstStyle/>
        <a:p>
          <a:endParaRPr lang="en-US" sz="1600" b="1"/>
        </a:p>
      </dgm:t>
    </dgm:pt>
    <dgm:pt modelId="{FD8F7143-5BE4-40D7-B82B-B47C380DBC7D}">
      <dgm:prSet phldrT="[Text]" custT="1"/>
      <dgm:spPr>
        <a:solidFill>
          <a:srgbClr val="4E03E3"/>
        </a:solidFill>
      </dgm:spPr>
      <dgm:t>
        <a:bodyPr/>
        <a:lstStyle/>
        <a:p>
          <a:r>
            <a:rPr lang="en-US" sz="1600" b="1" dirty="0" smtClean="0"/>
            <a:t>Validate Cluster Storage &amp; File Share</a:t>
          </a:r>
          <a:endParaRPr lang="en-US" sz="1600" b="1" dirty="0"/>
        </a:p>
      </dgm:t>
    </dgm:pt>
    <dgm:pt modelId="{A13402B4-1D53-432C-8E5D-673F1919AF7F}" type="parTrans" cxnId="{7AECFD5F-FFDB-441C-A439-67813B54CB85}">
      <dgm:prSet/>
      <dgm:spPr/>
      <dgm:t>
        <a:bodyPr/>
        <a:lstStyle/>
        <a:p>
          <a:endParaRPr lang="en-US"/>
        </a:p>
      </dgm:t>
    </dgm:pt>
    <dgm:pt modelId="{33AAB455-897B-4057-85C5-2272A15F04D1}" type="sibTrans" cxnId="{7AECFD5F-FFDB-441C-A439-67813B54CB85}">
      <dgm:prSet custT="1"/>
      <dgm:spPr/>
      <dgm:t>
        <a:bodyPr/>
        <a:lstStyle/>
        <a:p>
          <a:endParaRPr lang="en-US" sz="1600" b="1"/>
        </a:p>
      </dgm:t>
    </dgm:pt>
    <dgm:pt modelId="{157308FC-D375-459A-BB6F-B3FD3EBA5BB1}">
      <dgm:prSet custT="1"/>
      <dgm:spPr>
        <a:solidFill>
          <a:srgbClr val="00B050"/>
        </a:solidFill>
      </dgm:spPr>
      <dgm:t>
        <a:bodyPr/>
        <a:lstStyle/>
        <a:p>
          <a:r>
            <a:rPr lang="en-US" sz="1600" b="1" dirty="0" smtClean="0"/>
            <a:t>Run YOUR workload</a:t>
          </a:r>
          <a:endParaRPr lang="en-US" sz="1600" b="1" dirty="0"/>
        </a:p>
      </dgm:t>
    </dgm:pt>
    <dgm:pt modelId="{7B1C1B23-66F0-49BB-921F-CAD8C79B884C}" type="parTrans" cxnId="{A919D760-B5FD-47B0-B71A-7BCCF62AFD62}">
      <dgm:prSet/>
      <dgm:spPr/>
      <dgm:t>
        <a:bodyPr/>
        <a:lstStyle/>
        <a:p>
          <a:endParaRPr lang="en-US"/>
        </a:p>
      </dgm:t>
    </dgm:pt>
    <dgm:pt modelId="{788EFE3D-7909-4620-8BDB-7F5DF3AB06C3}" type="sibTrans" cxnId="{A919D760-B5FD-47B0-B71A-7BCCF62AFD62}">
      <dgm:prSet custT="1"/>
      <dgm:spPr/>
      <dgm:t>
        <a:bodyPr/>
        <a:lstStyle/>
        <a:p>
          <a:endParaRPr lang="en-US" sz="1600" b="1"/>
        </a:p>
      </dgm:t>
    </dgm:pt>
    <dgm:pt modelId="{D16687B5-581A-4013-AB50-2D2F41DD87B5}">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1600" b="1" dirty="0" smtClean="0"/>
            <a:t>Ongoing Monitoring &amp; Troubleshooting</a:t>
          </a:r>
          <a:endParaRPr lang="en-US" sz="1600" b="1" dirty="0"/>
        </a:p>
      </dgm:t>
    </dgm:pt>
    <dgm:pt modelId="{035FB7EE-2436-4F46-A223-212F42980D91}" type="sibTrans" cxnId="{46E258CD-E1B7-4D54-865D-634F28B9058A}">
      <dgm:prSet custT="1"/>
      <dgm:spPr/>
      <dgm:t>
        <a:bodyPr/>
        <a:lstStyle/>
        <a:p>
          <a:endParaRPr lang="en-US" sz="1600" b="1"/>
        </a:p>
      </dgm:t>
    </dgm:pt>
    <dgm:pt modelId="{297D0EE2-D681-4B86-9173-A8B99A2C12B3}" type="parTrans" cxnId="{46E258CD-E1B7-4D54-865D-634F28B9058A}">
      <dgm:prSet/>
      <dgm:spPr/>
      <dgm:t>
        <a:bodyPr/>
        <a:lstStyle/>
        <a:p>
          <a:endParaRPr lang="en-US"/>
        </a:p>
      </dgm:t>
    </dgm:pt>
    <dgm:pt modelId="{B58CB342-D18D-41AD-97BE-2499AB9BFD52}" type="pres">
      <dgm:prSet presAssocID="{70B3D3DC-25B2-4172-9042-CB5E3DDB4937}" presName="Name0" presStyleCnt="0">
        <dgm:presLayoutVars>
          <dgm:dir/>
          <dgm:resizeHandles val="exact"/>
        </dgm:presLayoutVars>
      </dgm:prSet>
      <dgm:spPr/>
      <dgm:t>
        <a:bodyPr/>
        <a:lstStyle/>
        <a:p>
          <a:endParaRPr lang="en-US"/>
        </a:p>
      </dgm:t>
    </dgm:pt>
    <dgm:pt modelId="{434654EC-82A6-4690-AA5E-4D95C8FEB89E}" type="pres">
      <dgm:prSet presAssocID="{53E94D57-4F2F-4776-9A0B-A540E98E69F8}" presName="node" presStyleLbl="node1" presStyleIdx="0" presStyleCnt="6" custScaleX="552109" custScaleY="150873" custLinFactX="111774" custLinFactY="-100000" custLinFactNeighborX="200000" custLinFactNeighborY="-108185">
        <dgm:presLayoutVars>
          <dgm:bulletEnabled val="1"/>
        </dgm:presLayoutVars>
      </dgm:prSet>
      <dgm:spPr/>
      <dgm:t>
        <a:bodyPr/>
        <a:lstStyle/>
        <a:p>
          <a:endParaRPr lang="en-US"/>
        </a:p>
      </dgm:t>
    </dgm:pt>
    <dgm:pt modelId="{3F0FE0D0-F0C0-457C-8EE5-0FFA852A36BB}" type="pres">
      <dgm:prSet presAssocID="{7929F7EB-8409-4340-9B27-DCD8B5471C43}" presName="sibTrans" presStyleLbl="sibTrans2D1" presStyleIdx="0" presStyleCnt="5" custScaleX="106943" custScaleY="433423" custLinFactNeighborX="-8928"/>
      <dgm:spPr/>
      <dgm:t>
        <a:bodyPr/>
        <a:lstStyle/>
        <a:p>
          <a:endParaRPr lang="en-US"/>
        </a:p>
      </dgm:t>
    </dgm:pt>
    <dgm:pt modelId="{236E29FD-277D-4B97-A9AE-784ED12C2A84}" type="pres">
      <dgm:prSet presAssocID="{7929F7EB-8409-4340-9B27-DCD8B5471C43}" presName="connectorText" presStyleLbl="sibTrans2D1" presStyleIdx="0" presStyleCnt="5"/>
      <dgm:spPr/>
      <dgm:t>
        <a:bodyPr/>
        <a:lstStyle/>
        <a:p>
          <a:endParaRPr lang="en-US"/>
        </a:p>
      </dgm:t>
    </dgm:pt>
    <dgm:pt modelId="{46AA3304-2567-46B4-81C6-476E3CD1BD6A}" type="pres">
      <dgm:prSet presAssocID="{75697245-6463-4C53-9200-859ADA901CC8}" presName="node" presStyleLbl="node1" presStyleIdx="1" presStyleCnt="6" custScaleX="552109" custScaleY="150873" custLinFactX="255365" custLinFactY="-100000" custLinFactNeighborX="300000" custLinFactNeighborY="-108419">
        <dgm:presLayoutVars>
          <dgm:bulletEnabled val="1"/>
        </dgm:presLayoutVars>
      </dgm:prSet>
      <dgm:spPr/>
      <dgm:t>
        <a:bodyPr/>
        <a:lstStyle/>
        <a:p>
          <a:endParaRPr lang="en-US"/>
        </a:p>
      </dgm:t>
    </dgm:pt>
    <dgm:pt modelId="{694633CD-0F8F-4CF9-AE29-00E9C1D0239E}" type="pres">
      <dgm:prSet presAssocID="{DDFFEB31-560D-4D06-B6AE-21EE186FD916}" presName="sibTrans" presStyleLbl="sibTrans2D1" presStyleIdx="1" presStyleCnt="5" custScaleX="121034" custScaleY="433423"/>
      <dgm:spPr/>
      <dgm:t>
        <a:bodyPr/>
        <a:lstStyle/>
        <a:p>
          <a:endParaRPr lang="en-US"/>
        </a:p>
      </dgm:t>
    </dgm:pt>
    <dgm:pt modelId="{7C78B204-918B-4249-B1D4-986CE7702E25}" type="pres">
      <dgm:prSet presAssocID="{DDFFEB31-560D-4D06-B6AE-21EE186FD916}" presName="connectorText" presStyleLbl="sibTrans2D1" presStyleIdx="1" presStyleCnt="5"/>
      <dgm:spPr/>
      <dgm:t>
        <a:bodyPr/>
        <a:lstStyle/>
        <a:p>
          <a:endParaRPr lang="en-US"/>
        </a:p>
      </dgm:t>
    </dgm:pt>
    <dgm:pt modelId="{76768182-1F5C-4F91-9E74-43A7115FB022}" type="pres">
      <dgm:prSet presAssocID="{69584FCD-067A-4F1E-AF85-4A33B641017F}" presName="node" presStyleLbl="node1" presStyleIdx="2" presStyleCnt="6" custScaleX="552109" custScaleY="150873" custLinFactX="-172438" custLinFactNeighborX="-200000" custLinFactNeighborY="11659">
        <dgm:presLayoutVars>
          <dgm:bulletEnabled val="1"/>
        </dgm:presLayoutVars>
      </dgm:prSet>
      <dgm:spPr/>
      <dgm:t>
        <a:bodyPr/>
        <a:lstStyle/>
        <a:p>
          <a:endParaRPr lang="en-US"/>
        </a:p>
      </dgm:t>
    </dgm:pt>
    <dgm:pt modelId="{5CA0E0BC-77FF-46F0-A6BE-232BA6A57205}" type="pres">
      <dgm:prSet presAssocID="{4335C9FA-E18E-497A-89D9-D1892E443B95}" presName="sibTrans" presStyleLbl="sibTrans2D1" presStyleIdx="2" presStyleCnt="5" custScaleX="129208" custScaleY="433423"/>
      <dgm:spPr/>
      <dgm:t>
        <a:bodyPr/>
        <a:lstStyle/>
        <a:p>
          <a:endParaRPr lang="en-US"/>
        </a:p>
      </dgm:t>
    </dgm:pt>
    <dgm:pt modelId="{72E84466-F061-482B-80DE-643FEC977732}" type="pres">
      <dgm:prSet presAssocID="{4335C9FA-E18E-497A-89D9-D1892E443B95}" presName="connectorText" presStyleLbl="sibTrans2D1" presStyleIdx="2" presStyleCnt="5"/>
      <dgm:spPr/>
      <dgm:t>
        <a:bodyPr/>
        <a:lstStyle/>
        <a:p>
          <a:endParaRPr lang="en-US"/>
        </a:p>
      </dgm:t>
    </dgm:pt>
    <dgm:pt modelId="{654DF267-C7B7-4EFB-8163-5973D9D52331}" type="pres">
      <dgm:prSet presAssocID="{FD8F7143-5BE4-40D7-B82B-B47C380DBC7D}" presName="node" presStyleLbl="node1" presStyleIdx="3" presStyleCnt="6" custScaleX="552109" custScaleY="150873" custLinFactX="-52912" custLinFactNeighborX="-100000" custLinFactNeighborY="15017">
        <dgm:presLayoutVars>
          <dgm:bulletEnabled val="1"/>
        </dgm:presLayoutVars>
      </dgm:prSet>
      <dgm:spPr/>
      <dgm:t>
        <a:bodyPr/>
        <a:lstStyle/>
        <a:p>
          <a:endParaRPr lang="en-US"/>
        </a:p>
      </dgm:t>
    </dgm:pt>
    <dgm:pt modelId="{B1E6E858-BE35-45C0-BC1B-83C1BA3BC0CC}" type="pres">
      <dgm:prSet presAssocID="{33AAB455-897B-4057-85C5-2272A15F04D1}" presName="sibTrans" presStyleLbl="sibTrans2D1" presStyleIdx="3" presStyleCnt="5" custScaleX="130185" custScaleY="433423"/>
      <dgm:spPr/>
      <dgm:t>
        <a:bodyPr/>
        <a:lstStyle/>
        <a:p>
          <a:endParaRPr lang="en-US"/>
        </a:p>
      </dgm:t>
    </dgm:pt>
    <dgm:pt modelId="{4356E13D-9D88-438C-84C6-466D5D703FDF}" type="pres">
      <dgm:prSet presAssocID="{33AAB455-897B-4057-85C5-2272A15F04D1}" presName="connectorText" presStyleLbl="sibTrans2D1" presStyleIdx="3" presStyleCnt="5"/>
      <dgm:spPr/>
      <dgm:t>
        <a:bodyPr/>
        <a:lstStyle/>
        <a:p>
          <a:endParaRPr lang="en-US"/>
        </a:p>
      </dgm:t>
    </dgm:pt>
    <dgm:pt modelId="{42D983EA-ED9F-491F-A4C0-593918A7474D}" type="pres">
      <dgm:prSet presAssocID="{157308FC-D375-459A-BB6F-B3FD3EBA5BB1}" presName="node" presStyleLbl="node1" presStyleIdx="4" presStyleCnt="6" custScaleX="552109" custScaleY="150873" custLinFactX="-500000" custLinFactY="100000" custLinFactNeighborX="-526957" custLinFactNeighborY="135816">
        <dgm:presLayoutVars>
          <dgm:bulletEnabled val="1"/>
        </dgm:presLayoutVars>
      </dgm:prSet>
      <dgm:spPr/>
      <dgm:t>
        <a:bodyPr/>
        <a:lstStyle/>
        <a:p>
          <a:endParaRPr lang="en-US"/>
        </a:p>
      </dgm:t>
    </dgm:pt>
    <dgm:pt modelId="{CF4E339A-4FB7-45DE-9312-1A0351329DC9}" type="pres">
      <dgm:prSet presAssocID="{788EFE3D-7909-4620-8BDB-7F5DF3AB06C3}" presName="sibTrans" presStyleLbl="sibTrans2D1" presStyleIdx="4" presStyleCnt="5" custScaleX="117342" custScaleY="433423"/>
      <dgm:spPr/>
      <dgm:t>
        <a:bodyPr/>
        <a:lstStyle/>
        <a:p>
          <a:endParaRPr lang="en-US"/>
        </a:p>
      </dgm:t>
    </dgm:pt>
    <dgm:pt modelId="{D94CA44C-72D0-40F7-9DD8-BD2D4289C78E}" type="pres">
      <dgm:prSet presAssocID="{788EFE3D-7909-4620-8BDB-7F5DF3AB06C3}" presName="connectorText" presStyleLbl="sibTrans2D1" presStyleIdx="4" presStyleCnt="5"/>
      <dgm:spPr/>
      <dgm:t>
        <a:bodyPr/>
        <a:lstStyle/>
        <a:p>
          <a:endParaRPr lang="en-US"/>
        </a:p>
      </dgm:t>
    </dgm:pt>
    <dgm:pt modelId="{948DE60B-C7CC-4ED4-8C02-DF211D6AC56C}" type="pres">
      <dgm:prSet presAssocID="{D16687B5-581A-4013-AB50-2D2F41DD87B5}" presName="node" presStyleLbl="node1" presStyleIdx="5" presStyleCnt="6" custScaleX="552109" custScaleY="150873" custLinFactX="-390976" custLinFactY="100000" custLinFactNeighborX="-400000" custLinFactNeighborY="135816">
        <dgm:presLayoutVars>
          <dgm:bulletEnabled val="1"/>
        </dgm:presLayoutVars>
      </dgm:prSet>
      <dgm:spPr/>
      <dgm:t>
        <a:bodyPr/>
        <a:lstStyle/>
        <a:p>
          <a:endParaRPr lang="en-US"/>
        </a:p>
      </dgm:t>
    </dgm:pt>
  </dgm:ptLst>
  <dgm:cxnLst>
    <dgm:cxn modelId="{DA233F37-5934-497D-879A-5B4057DAE99F}" type="presOf" srcId="{33AAB455-897B-4057-85C5-2272A15F04D1}" destId="{B1E6E858-BE35-45C0-BC1B-83C1BA3BC0CC}" srcOrd="0" destOrd="0" presId="urn:microsoft.com/office/officeart/2005/8/layout/process1"/>
    <dgm:cxn modelId="{A919D760-B5FD-47B0-B71A-7BCCF62AFD62}" srcId="{70B3D3DC-25B2-4172-9042-CB5E3DDB4937}" destId="{157308FC-D375-459A-BB6F-B3FD3EBA5BB1}" srcOrd="4" destOrd="0" parTransId="{7B1C1B23-66F0-49BB-921F-CAD8C79B884C}" sibTransId="{788EFE3D-7909-4620-8BDB-7F5DF3AB06C3}"/>
    <dgm:cxn modelId="{2D2219C3-E3FE-4732-91BA-D6798F414DA8}" type="presOf" srcId="{D16687B5-581A-4013-AB50-2D2F41DD87B5}" destId="{948DE60B-C7CC-4ED4-8C02-DF211D6AC56C}" srcOrd="0" destOrd="0" presId="urn:microsoft.com/office/officeart/2005/8/layout/process1"/>
    <dgm:cxn modelId="{75CD29A6-963F-4980-8855-CF34169152A7}" srcId="{70B3D3DC-25B2-4172-9042-CB5E3DDB4937}" destId="{69584FCD-067A-4F1E-AF85-4A33B641017F}" srcOrd="2" destOrd="0" parTransId="{A4EAD4A8-766D-4D81-9407-3ED30DCCAA9A}" sibTransId="{4335C9FA-E18E-497A-89D9-D1892E443B95}"/>
    <dgm:cxn modelId="{93EE8F8D-83B4-4649-8DAD-3AE9E6FCD6F0}" type="presOf" srcId="{4335C9FA-E18E-497A-89D9-D1892E443B95}" destId="{72E84466-F061-482B-80DE-643FEC977732}" srcOrd="1" destOrd="0" presId="urn:microsoft.com/office/officeart/2005/8/layout/process1"/>
    <dgm:cxn modelId="{BCE8B410-8707-4208-80AF-6BF0C2AAF546}" type="presOf" srcId="{53E94D57-4F2F-4776-9A0B-A540E98E69F8}" destId="{434654EC-82A6-4690-AA5E-4D95C8FEB89E}" srcOrd="0" destOrd="0" presId="urn:microsoft.com/office/officeart/2005/8/layout/process1"/>
    <dgm:cxn modelId="{60C79A05-E32C-40A9-8D39-7161AF06D63E}" srcId="{70B3D3DC-25B2-4172-9042-CB5E3DDB4937}" destId="{53E94D57-4F2F-4776-9A0B-A540E98E69F8}" srcOrd="0" destOrd="0" parTransId="{F956DD60-1AF4-49D0-9E84-D090B1402A0D}" sibTransId="{7929F7EB-8409-4340-9B27-DCD8B5471C43}"/>
    <dgm:cxn modelId="{858FA97D-D40D-4225-A449-2CEFB3916823}" type="presOf" srcId="{788EFE3D-7909-4620-8BDB-7F5DF3AB06C3}" destId="{D94CA44C-72D0-40F7-9DD8-BD2D4289C78E}" srcOrd="1" destOrd="0" presId="urn:microsoft.com/office/officeart/2005/8/layout/process1"/>
    <dgm:cxn modelId="{2F1A9F3A-F30E-43FB-9564-6ED281405090}" type="presOf" srcId="{7929F7EB-8409-4340-9B27-DCD8B5471C43}" destId="{3F0FE0D0-F0C0-457C-8EE5-0FFA852A36BB}" srcOrd="0" destOrd="0" presId="urn:microsoft.com/office/officeart/2005/8/layout/process1"/>
    <dgm:cxn modelId="{E512C474-B278-428C-858F-13FDFABF69B5}" type="presOf" srcId="{788EFE3D-7909-4620-8BDB-7F5DF3AB06C3}" destId="{CF4E339A-4FB7-45DE-9312-1A0351329DC9}" srcOrd="0" destOrd="0" presId="urn:microsoft.com/office/officeart/2005/8/layout/process1"/>
    <dgm:cxn modelId="{46E258CD-E1B7-4D54-865D-634F28B9058A}" srcId="{70B3D3DC-25B2-4172-9042-CB5E3DDB4937}" destId="{D16687B5-581A-4013-AB50-2D2F41DD87B5}" srcOrd="5" destOrd="0" parTransId="{297D0EE2-D681-4B86-9173-A8B99A2C12B3}" sibTransId="{035FB7EE-2436-4F46-A223-212F42980D91}"/>
    <dgm:cxn modelId="{4B30B294-88F5-45D7-ACD1-EFF4A89DDE19}" type="presOf" srcId="{7929F7EB-8409-4340-9B27-DCD8B5471C43}" destId="{236E29FD-277D-4B97-A9AE-784ED12C2A84}" srcOrd="1" destOrd="0" presId="urn:microsoft.com/office/officeart/2005/8/layout/process1"/>
    <dgm:cxn modelId="{26BB89A0-686F-4557-92C6-E70F33A3CE23}" type="presOf" srcId="{70B3D3DC-25B2-4172-9042-CB5E3DDB4937}" destId="{B58CB342-D18D-41AD-97BE-2499AB9BFD52}" srcOrd="0" destOrd="0" presId="urn:microsoft.com/office/officeart/2005/8/layout/process1"/>
    <dgm:cxn modelId="{7AECFD5F-FFDB-441C-A439-67813B54CB85}" srcId="{70B3D3DC-25B2-4172-9042-CB5E3DDB4937}" destId="{FD8F7143-5BE4-40D7-B82B-B47C380DBC7D}" srcOrd="3" destOrd="0" parTransId="{A13402B4-1D53-432C-8E5D-673F1919AF7F}" sibTransId="{33AAB455-897B-4057-85C5-2272A15F04D1}"/>
    <dgm:cxn modelId="{A2870618-68F7-404B-BE62-06ED78921596}" srcId="{70B3D3DC-25B2-4172-9042-CB5E3DDB4937}" destId="{75697245-6463-4C53-9200-859ADA901CC8}" srcOrd="1" destOrd="0" parTransId="{F3777A9C-1568-4DBF-A4F2-026BED1AD3AE}" sibTransId="{DDFFEB31-560D-4D06-B6AE-21EE186FD916}"/>
    <dgm:cxn modelId="{FD0D2710-9D75-40FE-8018-0E3EC9635910}" type="presOf" srcId="{157308FC-D375-459A-BB6F-B3FD3EBA5BB1}" destId="{42D983EA-ED9F-491F-A4C0-593918A7474D}" srcOrd="0" destOrd="0" presId="urn:microsoft.com/office/officeart/2005/8/layout/process1"/>
    <dgm:cxn modelId="{BC52AEB4-B31D-4460-B744-4B7507F31CC8}" type="presOf" srcId="{DDFFEB31-560D-4D06-B6AE-21EE186FD916}" destId="{694633CD-0F8F-4CF9-AE29-00E9C1D0239E}" srcOrd="0" destOrd="0" presId="urn:microsoft.com/office/officeart/2005/8/layout/process1"/>
    <dgm:cxn modelId="{92B115ED-D5AA-477F-B725-688A721098B9}" type="presOf" srcId="{FD8F7143-5BE4-40D7-B82B-B47C380DBC7D}" destId="{654DF267-C7B7-4EFB-8163-5973D9D52331}" srcOrd="0" destOrd="0" presId="urn:microsoft.com/office/officeart/2005/8/layout/process1"/>
    <dgm:cxn modelId="{644CDA98-D704-48E3-BA59-55AB17005CC2}" type="presOf" srcId="{75697245-6463-4C53-9200-859ADA901CC8}" destId="{46AA3304-2567-46B4-81C6-476E3CD1BD6A}" srcOrd="0" destOrd="0" presId="urn:microsoft.com/office/officeart/2005/8/layout/process1"/>
    <dgm:cxn modelId="{2FEE5798-2278-46EC-91D1-E73ADB11A24C}" type="presOf" srcId="{33AAB455-897B-4057-85C5-2272A15F04D1}" destId="{4356E13D-9D88-438C-84C6-466D5D703FDF}" srcOrd="1" destOrd="0" presId="urn:microsoft.com/office/officeart/2005/8/layout/process1"/>
    <dgm:cxn modelId="{A17C540B-3A3B-40A0-8AB1-B70DED24FE0C}" type="presOf" srcId="{4335C9FA-E18E-497A-89D9-D1892E443B95}" destId="{5CA0E0BC-77FF-46F0-A6BE-232BA6A57205}" srcOrd="0" destOrd="0" presId="urn:microsoft.com/office/officeart/2005/8/layout/process1"/>
    <dgm:cxn modelId="{B5EE9EA5-88C1-4B3E-A9EA-60F996337E82}" type="presOf" srcId="{69584FCD-067A-4F1E-AF85-4A33B641017F}" destId="{76768182-1F5C-4F91-9E74-43A7115FB022}" srcOrd="0" destOrd="0" presId="urn:microsoft.com/office/officeart/2005/8/layout/process1"/>
    <dgm:cxn modelId="{FFF38785-8CBC-4BD3-A1FE-EAA28469301A}" type="presOf" srcId="{DDFFEB31-560D-4D06-B6AE-21EE186FD916}" destId="{7C78B204-918B-4249-B1D4-986CE7702E25}" srcOrd="1" destOrd="0" presId="urn:microsoft.com/office/officeart/2005/8/layout/process1"/>
    <dgm:cxn modelId="{EF29C321-C15F-4860-A54B-C71154A4423F}" type="presParOf" srcId="{B58CB342-D18D-41AD-97BE-2499AB9BFD52}" destId="{434654EC-82A6-4690-AA5E-4D95C8FEB89E}" srcOrd="0" destOrd="0" presId="urn:microsoft.com/office/officeart/2005/8/layout/process1"/>
    <dgm:cxn modelId="{E9094544-2580-48CD-9363-35819538BE79}" type="presParOf" srcId="{B58CB342-D18D-41AD-97BE-2499AB9BFD52}" destId="{3F0FE0D0-F0C0-457C-8EE5-0FFA852A36BB}" srcOrd="1" destOrd="0" presId="urn:microsoft.com/office/officeart/2005/8/layout/process1"/>
    <dgm:cxn modelId="{448A712B-18DD-41CC-9C68-186F19902120}" type="presParOf" srcId="{3F0FE0D0-F0C0-457C-8EE5-0FFA852A36BB}" destId="{236E29FD-277D-4B97-A9AE-784ED12C2A84}" srcOrd="0" destOrd="0" presId="urn:microsoft.com/office/officeart/2005/8/layout/process1"/>
    <dgm:cxn modelId="{39743385-33EA-463B-8075-9D1B9B473015}" type="presParOf" srcId="{B58CB342-D18D-41AD-97BE-2499AB9BFD52}" destId="{46AA3304-2567-46B4-81C6-476E3CD1BD6A}" srcOrd="2" destOrd="0" presId="urn:microsoft.com/office/officeart/2005/8/layout/process1"/>
    <dgm:cxn modelId="{4F8323AA-278B-47E5-83CA-EE7736FCEA65}" type="presParOf" srcId="{B58CB342-D18D-41AD-97BE-2499AB9BFD52}" destId="{694633CD-0F8F-4CF9-AE29-00E9C1D0239E}" srcOrd="3" destOrd="0" presId="urn:microsoft.com/office/officeart/2005/8/layout/process1"/>
    <dgm:cxn modelId="{1C77E464-00AA-4DF7-A0D5-32F6F0FF33DC}" type="presParOf" srcId="{694633CD-0F8F-4CF9-AE29-00E9C1D0239E}" destId="{7C78B204-918B-4249-B1D4-986CE7702E25}" srcOrd="0" destOrd="0" presId="urn:microsoft.com/office/officeart/2005/8/layout/process1"/>
    <dgm:cxn modelId="{75847690-4E0C-4A99-9019-17C6511E151B}" type="presParOf" srcId="{B58CB342-D18D-41AD-97BE-2499AB9BFD52}" destId="{76768182-1F5C-4F91-9E74-43A7115FB022}" srcOrd="4" destOrd="0" presId="urn:microsoft.com/office/officeart/2005/8/layout/process1"/>
    <dgm:cxn modelId="{7BA90D97-F961-4E76-B12F-A0F2F387F323}" type="presParOf" srcId="{B58CB342-D18D-41AD-97BE-2499AB9BFD52}" destId="{5CA0E0BC-77FF-46F0-A6BE-232BA6A57205}" srcOrd="5" destOrd="0" presId="urn:microsoft.com/office/officeart/2005/8/layout/process1"/>
    <dgm:cxn modelId="{0AE6EF36-0AB1-457F-89C4-E463457620AF}" type="presParOf" srcId="{5CA0E0BC-77FF-46F0-A6BE-232BA6A57205}" destId="{72E84466-F061-482B-80DE-643FEC977732}" srcOrd="0" destOrd="0" presId="urn:microsoft.com/office/officeart/2005/8/layout/process1"/>
    <dgm:cxn modelId="{851A8150-05C6-4C7E-A0B4-899D3AD3E473}" type="presParOf" srcId="{B58CB342-D18D-41AD-97BE-2499AB9BFD52}" destId="{654DF267-C7B7-4EFB-8163-5973D9D52331}" srcOrd="6" destOrd="0" presId="urn:microsoft.com/office/officeart/2005/8/layout/process1"/>
    <dgm:cxn modelId="{76454107-96C6-4812-BA6A-404E6A22801A}" type="presParOf" srcId="{B58CB342-D18D-41AD-97BE-2499AB9BFD52}" destId="{B1E6E858-BE35-45C0-BC1B-83C1BA3BC0CC}" srcOrd="7" destOrd="0" presId="urn:microsoft.com/office/officeart/2005/8/layout/process1"/>
    <dgm:cxn modelId="{F0FF4CD8-B3E5-4C48-912E-8AE22CD30DBF}" type="presParOf" srcId="{B1E6E858-BE35-45C0-BC1B-83C1BA3BC0CC}" destId="{4356E13D-9D88-438C-84C6-466D5D703FDF}" srcOrd="0" destOrd="0" presId="urn:microsoft.com/office/officeart/2005/8/layout/process1"/>
    <dgm:cxn modelId="{BE36489B-66EB-475E-A64E-758B1B9FC632}" type="presParOf" srcId="{B58CB342-D18D-41AD-97BE-2499AB9BFD52}" destId="{42D983EA-ED9F-491F-A4C0-593918A7474D}" srcOrd="8" destOrd="0" presId="urn:microsoft.com/office/officeart/2005/8/layout/process1"/>
    <dgm:cxn modelId="{9A04DB35-2A91-4856-81AE-DA108E3BD6BD}" type="presParOf" srcId="{B58CB342-D18D-41AD-97BE-2499AB9BFD52}" destId="{CF4E339A-4FB7-45DE-9312-1A0351329DC9}" srcOrd="9" destOrd="0" presId="urn:microsoft.com/office/officeart/2005/8/layout/process1"/>
    <dgm:cxn modelId="{08C9AA81-19A5-4220-BE32-ADC0F2AEEE51}" type="presParOf" srcId="{CF4E339A-4FB7-45DE-9312-1A0351329DC9}" destId="{D94CA44C-72D0-40F7-9DD8-BD2D4289C78E}" srcOrd="0" destOrd="0" presId="urn:microsoft.com/office/officeart/2005/8/layout/process1"/>
    <dgm:cxn modelId="{B5B445BD-AB84-457D-ABB4-25F60AA4E054}" type="presParOf" srcId="{B58CB342-D18D-41AD-97BE-2499AB9BFD52}" destId="{948DE60B-C7CC-4ED4-8C02-DF211D6AC56C}"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B3D3DC-25B2-4172-9042-CB5E3DDB4937}" type="doc">
      <dgm:prSet loTypeId="urn:microsoft.com/office/officeart/2005/8/layout/process1" loCatId="process" qsTypeId="urn:microsoft.com/office/officeart/2005/8/quickstyle/simple5" qsCatId="simple" csTypeId="urn:microsoft.com/office/officeart/2005/8/colors/accent1_2" csCatId="accent1" phldr="1"/>
      <dgm:spPr/>
      <dgm:t>
        <a:bodyPr/>
        <a:lstStyle/>
        <a:p>
          <a:endParaRPr lang="en-US"/>
        </a:p>
      </dgm:t>
    </dgm:pt>
    <dgm:pt modelId="{53E94D57-4F2F-4776-9A0B-A540E98E69F8}">
      <dgm:prSet phldrT="[Text]" custT="1"/>
      <dgm:spPr>
        <a:solidFill>
          <a:srgbClr val="ED6511"/>
        </a:solidFill>
      </dgm:spPr>
      <dgm:t>
        <a:bodyPr/>
        <a:lstStyle/>
        <a:p>
          <a:r>
            <a:rPr lang="en-US" sz="1600" b="1" dirty="0" smtClean="0"/>
            <a:t>Choose &amp; Install H/W </a:t>
          </a:r>
          <a:endParaRPr lang="en-US" sz="1600" b="1" dirty="0"/>
        </a:p>
      </dgm:t>
    </dgm:pt>
    <dgm:pt modelId="{F956DD60-1AF4-49D0-9E84-D090B1402A0D}" type="parTrans" cxnId="{60C79A05-E32C-40A9-8D39-7161AF06D63E}">
      <dgm:prSet/>
      <dgm:spPr/>
      <dgm:t>
        <a:bodyPr/>
        <a:lstStyle/>
        <a:p>
          <a:endParaRPr lang="en-US"/>
        </a:p>
      </dgm:t>
    </dgm:pt>
    <dgm:pt modelId="{7929F7EB-8409-4340-9B27-DCD8B5471C43}" type="sibTrans" cxnId="{60C79A05-E32C-40A9-8D39-7161AF06D63E}">
      <dgm:prSet custT="1"/>
      <dgm:spPr/>
      <dgm:t>
        <a:bodyPr/>
        <a:lstStyle/>
        <a:p>
          <a:endParaRPr lang="en-US" sz="1600" b="1"/>
        </a:p>
      </dgm:t>
    </dgm:pt>
    <dgm:pt modelId="{75697245-6463-4C53-9200-859ADA901CC8}">
      <dgm:prSet phldrT="[Text]" custT="1"/>
      <dgm:spPr>
        <a:solidFill>
          <a:srgbClr val="ED6511"/>
        </a:solidFill>
      </dgm:spPr>
      <dgm:t>
        <a:bodyPr/>
        <a:lstStyle/>
        <a:p>
          <a:pPr algn="ctr"/>
          <a:r>
            <a:rPr lang="en-US" sz="1600" b="1" dirty="0" smtClean="0"/>
            <a:t>Validate H/W (validation tests)</a:t>
          </a:r>
          <a:endParaRPr lang="en-US" sz="1600" b="1" dirty="0"/>
        </a:p>
      </dgm:t>
    </dgm:pt>
    <dgm:pt modelId="{F3777A9C-1568-4DBF-A4F2-026BED1AD3AE}" type="parTrans" cxnId="{A2870618-68F7-404B-BE62-06ED78921596}">
      <dgm:prSet/>
      <dgm:spPr/>
      <dgm:t>
        <a:bodyPr/>
        <a:lstStyle/>
        <a:p>
          <a:endParaRPr lang="en-US"/>
        </a:p>
      </dgm:t>
    </dgm:pt>
    <dgm:pt modelId="{DDFFEB31-560D-4D06-B6AE-21EE186FD916}" type="sibTrans" cxnId="{A2870618-68F7-404B-BE62-06ED78921596}">
      <dgm:prSet custT="1"/>
      <dgm:spPr/>
      <dgm:t>
        <a:bodyPr/>
        <a:lstStyle/>
        <a:p>
          <a:endParaRPr lang="en-US" sz="1600" b="1" dirty="0"/>
        </a:p>
      </dgm:t>
    </dgm:pt>
    <dgm:pt modelId="{69584FCD-067A-4F1E-AF85-4A33B641017F}">
      <dgm:prSet phldrT="[Text]" custT="1"/>
      <dgm:spPr>
        <a:solidFill>
          <a:srgbClr val="EB6410"/>
        </a:solidFill>
      </dgm:spPr>
      <dgm:t>
        <a:bodyPr/>
        <a:lstStyle/>
        <a:p>
          <a:r>
            <a:rPr lang="en-US" sz="1600" b="1" dirty="0" smtClean="0"/>
            <a:t>Configure Cluster, Pool, Spaces, and File Shares</a:t>
          </a:r>
          <a:endParaRPr lang="en-US" sz="1600" b="1" dirty="0"/>
        </a:p>
      </dgm:t>
    </dgm:pt>
    <dgm:pt modelId="{A4EAD4A8-766D-4D81-9407-3ED30DCCAA9A}" type="parTrans" cxnId="{75CD29A6-963F-4980-8855-CF34169152A7}">
      <dgm:prSet/>
      <dgm:spPr/>
      <dgm:t>
        <a:bodyPr/>
        <a:lstStyle/>
        <a:p>
          <a:endParaRPr lang="en-US"/>
        </a:p>
      </dgm:t>
    </dgm:pt>
    <dgm:pt modelId="{4335C9FA-E18E-497A-89D9-D1892E443B95}" type="sibTrans" cxnId="{75CD29A6-963F-4980-8855-CF34169152A7}">
      <dgm:prSet custT="1"/>
      <dgm:spPr/>
      <dgm:t>
        <a:bodyPr/>
        <a:lstStyle/>
        <a:p>
          <a:endParaRPr lang="en-US" sz="1600" b="1"/>
        </a:p>
      </dgm:t>
    </dgm:pt>
    <dgm:pt modelId="{FD8F7143-5BE4-40D7-B82B-B47C380DBC7D}">
      <dgm:prSet phldrT="[Text]" custT="1"/>
      <dgm:spPr>
        <a:solidFill>
          <a:srgbClr val="EB6410"/>
        </a:solidFill>
      </dgm:spPr>
      <dgm:t>
        <a:bodyPr/>
        <a:lstStyle/>
        <a:p>
          <a:r>
            <a:rPr lang="en-US" sz="1600" b="1" dirty="0" smtClean="0"/>
            <a:t>Validate Cluster Storage &amp; File Share</a:t>
          </a:r>
          <a:endParaRPr lang="en-US" sz="1600" b="1" dirty="0"/>
        </a:p>
      </dgm:t>
    </dgm:pt>
    <dgm:pt modelId="{A13402B4-1D53-432C-8E5D-673F1919AF7F}" type="parTrans" cxnId="{7AECFD5F-FFDB-441C-A439-67813B54CB85}">
      <dgm:prSet/>
      <dgm:spPr/>
      <dgm:t>
        <a:bodyPr/>
        <a:lstStyle/>
        <a:p>
          <a:endParaRPr lang="en-US"/>
        </a:p>
      </dgm:t>
    </dgm:pt>
    <dgm:pt modelId="{33AAB455-897B-4057-85C5-2272A15F04D1}" type="sibTrans" cxnId="{7AECFD5F-FFDB-441C-A439-67813B54CB85}">
      <dgm:prSet custT="1"/>
      <dgm:spPr/>
      <dgm:t>
        <a:bodyPr/>
        <a:lstStyle/>
        <a:p>
          <a:endParaRPr lang="en-US" sz="1600" b="1"/>
        </a:p>
      </dgm:t>
    </dgm:pt>
    <dgm:pt modelId="{157308FC-D375-459A-BB6F-B3FD3EBA5BB1}">
      <dgm:prSet custT="1"/>
      <dgm:spPr>
        <a:solidFill>
          <a:srgbClr val="00B050"/>
        </a:solidFill>
      </dgm:spPr>
      <dgm:t>
        <a:bodyPr/>
        <a:lstStyle/>
        <a:p>
          <a:r>
            <a:rPr lang="en-US" sz="1600" b="1" dirty="0" smtClean="0"/>
            <a:t>Run YOUR workload</a:t>
          </a:r>
          <a:endParaRPr lang="en-US" sz="1600" b="1" dirty="0"/>
        </a:p>
      </dgm:t>
    </dgm:pt>
    <dgm:pt modelId="{7B1C1B23-66F0-49BB-921F-CAD8C79B884C}" type="parTrans" cxnId="{A919D760-B5FD-47B0-B71A-7BCCF62AFD62}">
      <dgm:prSet/>
      <dgm:spPr/>
      <dgm:t>
        <a:bodyPr/>
        <a:lstStyle/>
        <a:p>
          <a:endParaRPr lang="en-US"/>
        </a:p>
      </dgm:t>
    </dgm:pt>
    <dgm:pt modelId="{788EFE3D-7909-4620-8BDB-7F5DF3AB06C3}" type="sibTrans" cxnId="{A919D760-B5FD-47B0-B71A-7BCCF62AFD62}">
      <dgm:prSet custT="1"/>
      <dgm:spPr/>
      <dgm:t>
        <a:bodyPr/>
        <a:lstStyle/>
        <a:p>
          <a:endParaRPr lang="en-US" sz="1600" b="1"/>
        </a:p>
      </dgm:t>
    </dgm:pt>
    <dgm:pt modelId="{D16687B5-581A-4013-AB50-2D2F41DD87B5}">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1600" b="1" dirty="0" smtClean="0"/>
            <a:t>Ongoing Monitoring &amp; Troubleshooting</a:t>
          </a:r>
          <a:endParaRPr lang="en-US" sz="1600" b="1" dirty="0"/>
        </a:p>
      </dgm:t>
    </dgm:pt>
    <dgm:pt modelId="{035FB7EE-2436-4F46-A223-212F42980D91}" type="sibTrans" cxnId="{46E258CD-E1B7-4D54-865D-634F28B9058A}">
      <dgm:prSet custT="1"/>
      <dgm:spPr/>
      <dgm:t>
        <a:bodyPr/>
        <a:lstStyle/>
        <a:p>
          <a:endParaRPr lang="en-US" sz="1600" b="1"/>
        </a:p>
      </dgm:t>
    </dgm:pt>
    <dgm:pt modelId="{297D0EE2-D681-4B86-9173-A8B99A2C12B3}" type="parTrans" cxnId="{46E258CD-E1B7-4D54-865D-634F28B9058A}">
      <dgm:prSet/>
      <dgm:spPr/>
      <dgm:t>
        <a:bodyPr/>
        <a:lstStyle/>
        <a:p>
          <a:endParaRPr lang="en-US"/>
        </a:p>
      </dgm:t>
    </dgm:pt>
    <dgm:pt modelId="{B58CB342-D18D-41AD-97BE-2499AB9BFD52}" type="pres">
      <dgm:prSet presAssocID="{70B3D3DC-25B2-4172-9042-CB5E3DDB4937}" presName="Name0" presStyleCnt="0">
        <dgm:presLayoutVars>
          <dgm:dir/>
          <dgm:resizeHandles val="exact"/>
        </dgm:presLayoutVars>
      </dgm:prSet>
      <dgm:spPr/>
      <dgm:t>
        <a:bodyPr/>
        <a:lstStyle/>
        <a:p>
          <a:endParaRPr lang="en-US"/>
        </a:p>
      </dgm:t>
    </dgm:pt>
    <dgm:pt modelId="{434654EC-82A6-4690-AA5E-4D95C8FEB89E}" type="pres">
      <dgm:prSet presAssocID="{53E94D57-4F2F-4776-9A0B-A540E98E69F8}" presName="node" presStyleLbl="node1" presStyleIdx="0" presStyleCnt="6" custScaleX="552109" custScaleY="150873" custLinFactX="111774" custLinFactY="-100000" custLinFactNeighborX="200000" custLinFactNeighborY="-108185">
        <dgm:presLayoutVars>
          <dgm:bulletEnabled val="1"/>
        </dgm:presLayoutVars>
      </dgm:prSet>
      <dgm:spPr/>
      <dgm:t>
        <a:bodyPr/>
        <a:lstStyle/>
        <a:p>
          <a:endParaRPr lang="en-US"/>
        </a:p>
      </dgm:t>
    </dgm:pt>
    <dgm:pt modelId="{3F0FE0D0-F0C0-457C-8EE5-0FFA852A36BB}" type="pres">
      <dgm:prSet presAssocID="{7929F7EB-8409-4340-9B27-DCD8B5471C43}" presName="sibTrans" presStyleLbl="sibTrans2D1" presStyleIdx="0" presStyleCnt="5" custScaleX="106943" custScaleY="433423" custLinFactNeighborX="-8928"/>
      <dgm:spPr/>
      <dgm:t>
        <a:bodyPr/>
        <a:lstStyle/>
        <a:p>
          <a:endParaRPr lang="en-US"/>
        </a:p>
      </dgm:t>
    </dgm:pt>
    <dgm:pt modelId="{236E29FD-277D-4B97-A9AE-784ED12C2A84}" type="pres">
      <dgm:prSet presAssocID="{7929F7EB-8409-4340-9B27-DCD8B5471C43}" presName="connectorText" presStyleLbl="sibTrans2D1" presStyleIdx="0" presStyleCnt="5"/>
      <dgm:spPr/>
      <dgm:t>
        <a:bodyPr/>
        <a:lstStyle/>
        <a:p>
          <a:endParaRPr lang="en-US"/>
        </a:p>
      </dgm:t>
    </dgm:pt>
    <dgm:pt modelId="{46AA3304-2567-46B4-81C6-476E3CD1BD6A}" type="pres">
      <dgm:prSet presAssocID="{75697245-6463-4C53-9200-859ADA901CC8}" presName="node" presStyleLbl="node1" presStyleIdx="1" presStyleCnt="6" custScaleX="552109" custScaleY="150873" custLinFactX="255365" custLinFactY="-100000" custLinFactNeighborX="300000" custLinFactNeighborY="-108419">
        <dgm:presLayoutVars>
          <dgm:bulletEnabled val="1"/>
        </dgm:presLayoutVars>
      </dgm:prSet>
      <dgm:spPr/>
      <dgm:t>
        <a:bodyPr/>
        <a:lstStyle/>
        <a:p>
          <a:endParaRPr lang="en-US"/>
        </a:p>
      </dgm:t>
    </dgm:pt>
    <dgm:pt modelId="{694633CD-0F8F-4CF9-AE29-00E9C1D0239E}" type="pres">
      <dgm:prSet presAssocID="{DDFFEB31-560D-4D06-B6AE-21EE186FD916}" presName="sibTrans" presStyleLbl="sibTrans2D1" presStyleIdx="1" presStyleCnt="5" custScaleX="121034" custScaleY="433423"/>
      <dgm:spPr/>
      <dgm:t>
        <a:bodyPr/>
        <a:lstStyle/>
        <a:p>
          <a:endParaRPr lang="en-US"/>
        </a:p>
      </dgm:t>
    </dgm:pt>
    <dgm:pt modelId="{7C78B204-918B-4249-B1D4-986CE7702E25}" type="pres">
      <dgm:prSet presAssocID="{DDFFEB31-560D-4D06-B6AE-21EE186FD916}" presName="connectorText" presStyleLbl="sibTrans2D1" presStyleIdx="1" presStyleCnt="5"/>
      <dgm:spPr/>
      <dgm:t>
        <a:bodyPr/>
        <a:lstStyle/>
        <a:p>
          <a:endParaRPr lang="en-US"/>
        </a:p>
      </dgm:t>
    </dgm:pt>
    <dgm:pt modelId="{76768182-1F5C-4F91-9E74-43A7115FB022}" type="pres">
      <dgm:prSet presAssocID="{69584FCD-067A-4F1E-AF85-4A33B641017F}" presName="node" presStyleLbl="node1" presStyleIdx="2" presStyleCnt="6" custScaleX="552109" custScaleY="150873" custLinFactX="-172438" custLinFactNeighborX="-200000" custLinFactNeighborY="11659">
        <dgm:presLayoutVars>
          <dgm:bulletEnabled val="1"/>
        </dgm:presLayoutVars>
      </dgm:prSet>
      <dgm:spPr/>
      <dgm:t>
        <a:bodyPr/>
        <a:lstStyle/>
        <a:p>
          <a:endParaRPr lang="en-US"/>
        </a:p>
      </dgm:t>
    </dgm:pt>
    <dgm:pt modelId="{5CA0E0BC-77FF-46F0-A6BE-232BA6A57205}" type="pres">
      <dgm:prSet presAssocID="{4335C9FA-E18E-497A-89D9-D1892E443B95}" presName="sibTrans" presStyleLbl="sibTrans2D1" presStyleIdx="2" presStyleCnt="5" custScaleX="129208" custScaleY="433423"/>
      <dgm:spPr/>
      <dgm:t>
        <a:bodyPr/>
        <a:lstStyle/>
        <a:p>
          <a:endParaRPr lang="en-US"/>
        </a:p>
      </dgm:t>
    </dgm:pt>
    <dgm:pt modelId="{72E84466-F061-482B-80DE-643FEC977732}" type="pres">
      <dgm:prSet presAssocID="{4335C9FA-E18E-497A-89D9-D1892E443B95}" presName="connectorText" presStyleLbl="sibTrans2D1" presStyleIdx="2" presStyleCnt="5"/>
      <dgm:spPr/>
      <dgm:t>
        <a:bodyPr/>
        <a:lstStyle/>
        <a:p>
          <a:endParaRPr lang="en-US"/>
        </a:p>
      </dgm:t>
    </dgm:pt>
    <dgm:pt modelId="{654DF267-C7B7-4EFB-8163-5973D9D52331}" type="pres">
      <dgm:prSet presAssocID="{FD8F7143-5BE4-40D7-B82B-B47C380DBC7D}" presName="node" presStyleLbl="node1" presStyleIdx="3" presStyleCnt="6" custScaleX="552109" custScaleY="150873" custLinFactX="-52912" custLinFactNeighborX="-100000" custLinFactNeighborY="15017">
        <dgm:presLayoutVars>
          <dgm:bulletEnabled val="1"/>
        </dgm:presLayoutVars>
      </dgm:prSet>
      <dgm:spPr/>
      <dgm:t>
        <a:bodyPr/>
        <a:lstStyle/>
        <a:p>
          <a:endParaRPr lang="en-US"/>
        </a:p>
      </dgm:t>
    </dgm:pt>
    <dgm:pt modelId="{B1E6E858-BE35-45C0-BC1B-83C1BA3BC0CC}" type="pres">
      <dgm:prSet presAssocID="{33AAB455-897B-4057-85C5-2272A15F04D1}" presName="sibTrans" presStyleLbl="sibTrans2D1" presStyleIdx="3" presStyleCnt="5" custScaleX="130185" custScaleY="433423"/>
      <dgm:spPr/>
      <dgm:t>
        <a:bodyPr/>
        <a:lstStyle/>
        <a:p>
          <a:endParaRPr lang="en-US"/>
        </a:p>
      </dgm:t>
    </dgm:pt>
    <dgm:pt modelId="{4356E13D-9D88-438C-84C6-466D5D703FDF}" type="pres">
      <dgm:prSet presAssocID="{33AAB455-897B-4057-85C5-2272A15F04D1}" presName="connectorText" presStyleLbl="sibTrans2D1" presStyleIdx="3" presStyleCnt="5"/>
      <dgm:spPr/>
      <dgm:t>
        <a:bodyPr/>
        <a:lstStyle/>
        <a:p>
          <a:endParaRPr lang="en-US"/>
        </a:p>
      </dgm:t>
    </dgm:pt>
    <dgm:pt modelId="{42D983EA-ED9F-491F-A4C0-593918A7474D}" type="pres">
      <dgm:prSet presAssocID="{157308FC-D375-459A-BB6F-B3FD3EBA5BB1}" presName="node" presStyleLbl="node1" presStyleIdx="4" presStyleCnt="6" custScaleX="552109" custScaleY="150873" custLinFactX="-500000" custLinFactY="100000" custLinFactNeighborX="-526957" custLinFactNeighborY="135816">
        <dgm:presLayoutVars>
          <dgm:bulletEnabled val="1"/>
        </dgm:presLayoutVars>
      </dgm:prSet>
      <dgm:spPr/>
      <dgm:t>
        <a:bodyPr/>
        <a:lstStyle/>
        <a:p>
          <a:endParaRPr lang="en-US"/>
        </a:p>
      </dgm:t>
    </dgm:pt>
    <dgm:pt modelId="{CF4E339A-4FB7-45DE-9312-1A0351329DC9}" type="pres">
      <dgm:prSet presAssocID="{788EFE3D-7909-4620-8BDB-7F5DF3AB06C3}" presName="sibTrans" presStyleLbl="sibTrans2D1" presStyleIdx="4" presStyleCnt="5" custScaleX="117342" custScaleY="433423"/>
      <dgm:spPr/>
      <dgm:t>
        <a:bodyPr/>
        <a:lstStyle/>
        <a:p>
          <a:endParaRPr lang="en-US"/>
        </a:p>
      </dgm:t>
    </dgm:pt>
    <dgm:pt modelId="{D94CA44C-72D0-40F7-9DD8-BD2D4289C78E}" type="pres">
      <dgm:prSet presAssocID="{788EFE3D-7909-4620-8BDB-7F5DF3AB06C3}" presName="connectorText" presStyleLbl="sibTrans2D1" presStyleIdx="4" presStyleCnt="5"/>
      <dgm:spPr/>
      <dgm:t>
        <a:bodyPr/>
        <a:lstStyle/>
        <a:p>
          <a:endParaRPr lang="en-US"/>
        </a:p>
      </dgm:t>
    </dgm:pt>
    <dgm:pt modelId="{948DE60B-C7CC-4ED4-8C02-DF211D6AC56C}" type="pres">
      <dgm:prSet presAssocID="{D16687B5-581A-4013-AB50-2D2F41DD87B5}" presName="node" presStyleLbl="node1" presStyleIdx="5" presStyleCnt="6" custScaleX="552109" custScaleY="150873" custLinFactX="-390976" custLinFactY="100000" custLinFactNeighborX="-400000" custLinFactNeighborY="135816">
        <dgm:presLayoutVars>
          <dgm:bulletEnabled val="1"/>
        </dgm:presLayoutVars>
      </dgm:prSet>
      <dgm:spPr/>
      <dgm:t>
        <a:bodyPr/>
        <a:lstStyle/>
        <a:p>
          <a:endParaRPr lang="en-US"/>
        </a:p>
      </dgm:t>
    </dgm:pt>
  </dgm:ptLst>
  <dgm:cxnLst>
    <dgm:cxn modelId="{75CD29A6-963F-4980-8855-CF34169152A7}" srcId="{70B3D3DC-25B2-4172-9042-CB5E3DDB4937}" destId="{69584FCD-067A-4F1E-AF85-4A33B641017F}" srcOrd="2" destOrd="0" parTransId="{A4EAD4A8-766D-4D81-9407-3ED30DCCAA9A}" sibTransId="{4335C9FA-E18E-497A-89D9-D1892E443B95}"/>
    <dgm:cxn modelId="{46E258CD-E1B7-4D54-865D-634F28B9058A}" srcId="{70B3D3DC-25B2-4172-9042-CB5E3DDB4937}" destId="{D16687B5-581A-4013-AB50-2D2F41DD87B5}" srcOrd="5" destOrd="0" parTransId="{297D0EE2-D681-4B86-9173-A8B99A2C12B3}" sibTransId="{035FB7EE-2436-4F46-A223-212F42980D91}"/>
    <dgm:cxn modelId="{B16C745B-4FF6-4E06-92D1-E4BE18874D98}" type="presOf" srcId="{70B3D3DC-25B2-4172-9042-CB5E3DDB4937}" destId="{B58CB342-D18D-41AD-97BE-2499AB9BFD52}" srcOrd="0" destOrd="0" presId="urn:microsoft.com/office/officeart/2005/8/layout/process1"/>
    <dgm:cxn modelId="{A919D760-B5FD-47B0-B71A-7BCCF62AFD62}" srcId="{70B3D3DC-25B2-4172-9042-CB5E3DDB4937}" destId="{157308FC-D375-459A-BB6F-B3FD3EBA5BB1}" srcOrd="4" destOrd="0" parTransId="{7B1C1B23-66F0-49BB-921F-CAD8C79B884C}" sibTransId="{788EFE3D-7909-4620-8BDB-7F5DF3AB06C3}"/>
    <dgm:cxn modelId="{2AE825D2-9C9B-406D-BD2E-235352C75193}" type="presOf" srcId="{157308FC-D375-459A-BB6F-B3FD3EBA5BB1}" destId="{42D983EA-ED9F-491F-A4C0-593918A7474D}" srcOrd="0" destOrd="0" presId="urn:microsoft.com/office/officeart/2005/8/layout/process1"/>
    <dgm:cxn modelId="{E832BF4D-3356-4FB3-85EC-F034EDAD02E8}" type="presOf" srcId="{DDFFEB31-560D-4D06-B6AE-21EE186FD916}" destId="{7C78B204-918B-4249-B1D4-986CE7702E25}" srcOrd="1" destOrd="0" presId="urn:microsoft.com/office/officeart/2005/8/layout/process1"/>
    <dgm:cxn modelId="{F4BC912C-6D78-42D5-A0BA-D9FC68DE985F}" type="presOf" srcId="{75697245-6463-4C53-9200-859ADA901CC8}" destId="{46AA3304-2567-46B4-81C6-476E3CD1BD6A}" srcOrd="0" destOrd="0" presId="urn:microsoft.com/office/officeart/2005/8/layout/process1"/>
    <dgm:cxn modelId="{19A4811B-111E-4660-B0FA-9F807F5591BE}" type="presOf" srcId="{69584FCD-067A-4F1E-AF85-4A33B641017F}" destId="{76768182-1F5C-4F91-9E74-43A7115FB022}" srcOrd="0" destOrd="0" presId="urn:microsoft.com/office/officeart/2005/8/layout/process1"/>
    <dgm:cxn modelId="{60C79A05-E32C-40A9-8D39-7161AF06D63E}" srcId="{70B3D3DC-25B2-4172-9042-CB5E3DDB4937}" destId="{53E94D57-4F2F-4776-9A0B-A540E98E69F8}" srcOrd="0" destOrd="0" parTransId="{F956DD60-1AF4-49D0-9E84-D090B1402A0D}" sibTransId="{7929F7EB-8409-4340-9B27-DCD8B5471C43}"/>
    <dgm:cxn modelId="{8D6B843A-CE5C-4C24-9A2B-2481F4905374}" type="presOf" srcId="{D16687B5-581A-4013-AB50-2D2F41DD87B5}" destId="{948DE60B-C7CC-4ED4-8C02-DF211D6AC56C}" srcOrd="0" destOrd="0" presId="urn:microsoft.com/office/officeart/2005/8/layout/process1"/>
    <dgm:cxn modelId="{17902D88-D4A9-4D70-A54A-EE48926EC79C}" type="presOf" srcId="{FD8F7143-5BE4-40D7-B82B-B47C380DBC7D}" destId="{654DF267-C7B7-4EFB-8163-5973D9D52331}" srcOrd="0" destOrd="0" presId="urn:microsoft.com/office/officeart/2005/8/layout/process1"/>
    <dgm:cxn modelId="{F036ADDD-5D02-4DD7-B5F9-D47DB4E83E43}" type="presOf" srcId="{4335C9FA-E18E-497A-89D9-D1892E443B95}" destId="{72E84466-F061-482B-80DE-643FEC977732}" srcOrd="1" destOrd="0" presId="urn:microsoft.com/office/officeart/2005/8/layout/process1"/>
    <dgm:cxn modelId="{B17C2526-604B-43C8-9FED-F47B71EFC278}" type="presOf" srcId="{7929F7EB-8409-4340-9B27-DCD8B5471C43}" destId="{236E29FD-277D-4B97-A9AE-784ED12C2A84}" srcOrd="1" destOrd="0" presId="urn:microsoft.com/office/officeart/2005/8/layout/process1"/>
    <dgm:cxn modelId="{7A669AAD-E33D-4347-936F-94E149E0BEFB}" type="presOf" srcId="{33AAB455-897B-4057-85C5-2272A15F04D1}" destId="{4356E13D-9D88-438C-84C6-466D5D703FDF}" srcOrd="1" destOrd="0" presId="urn:microsoft.com/office/officeart/2005/8/layout/process1"/>
    <dgm:cxn modelId="{C570AA4B-526D-455E-8B60-45D69E503955}" type="presOf" srcId="{4335C9FA-E18E-497A-89D9-D1892E443B95}" destId="{5CA0E0BC-77FF-46F0-A6BE-232BA6A57205}" srcOrd="0" destOrd="0" presId="urn:microsoft.com/office/officeart/2005/8/layout/process1"/>
    <dgm:cxn modelId="{A270B90B-18AC-4B74-B716-26809ADD20C5}" type="presOf" srcId="{53E94D57-4F2F-4776-9A0B-A540E98E69F8}" destId="{434654EC-82A6-4690-AA5E-4D95C8FEB89E}" srcOrd="0" destOrd="0" presId="urn:microsoft.com/office/officeart/2005/8/layout/process1"/>
    <dgm:cxn modelId="{0914E6CF-8B7E-4702-8823-6810E78E8870}" type="presOf" srcId="{7929F7EB-8409-4340-9B27-DCD8B5471C43}" destId="{3F0FE0D0-F0C0-457C-8EE5-0FFA852A36BB}" srcOrd="0" destOrd="0" presId="urn:microsoft.com/office/officeart/2005/8/layout/process1"/>
    <dgm:cxn modelId="{5B045B39-A6F4-42C9-B7A0-A96CC8B8D003}" type="presOf" srcId="{788EFE3D-7909-4620-8BDB-7F5DF3AB06C3}" destId="{D94CA44C-72D0-40F7-9DD8-BD2D4289C78E}" srcOrd="1" destOrd="0" presId="urn:microsoft.com/office/officeart/2005/8/layout/process1"/>
    <dgm:cxn modelId="{51AE658D-FCD5-46B2-B092-0E49D150115B}" type="presOf" srcId="{788EFE3D-7909-4620-8BDB-7F5DF3AB06C3}" destId="{CF4E339A-4FB7-45DE-9312-1A0351329DC9}" srcOrd="0" destOrd="0" presId="urn:microsoft.com/office/officeart/2005/8/layout/process1"/>
    <dgm:cxn modelId="{CAE5D4FD-CB32-4E02-8D40-D19E87BC7487}" type="presOf" srcId="{DDFFEB31-560D-4D06-B6AE-21EE186FD916}" destId="{694633CD-0F8F-4CF9-AE29-00E9C1D0239E}" srcOrd="0" destOrd="0" presId="urn:microsoft.com/office/officeart/2005/8/layout/process1"/>
    <dgm:cxn modelId="{7AECFD5F-FFDB-441C-A439-67813B54CB85}" srcId="{70B3D3DC-25B2-4172-9042-CB5E3DDB4937}" destId="{FD8F7143-5BE4-40D7-B82B-B47C380DBC7D}" srcOrd="3" destOrd="0" parTransId="{A13402B4-1D53-432C-8E5D-673F1919AF7F}" sibTransId="{33AAB455-897B-4057-85C5-2272A15F04D1}"/>
    <dgm:cxn modelId="{A2870618-68F7-404B-BE62-06ED78921596}" srcId="{70B3D3DC-25B2-4172-9042-CB5E3DDB4937}" destId="{75697245-6463-4C53-9200-859ADA901CC8}" srcOrd="1" destOrd="0" parTransId="{F3777A9C-1568-4DBF-A4F2-026BED1AD3AE}" sibTransId="{DDFFEB31-560D-4D06-B6AE-21EE186FD916}"/>
    <dgm:cxn modelId="{9E3EB2E2-3496-4C00-8B7D-00FF49B2E00A}" type="presOf" srcId="{33AAB455-897B-4057-85C5-2272A15F04D1}" destId="{B1E6E858-BE35-45C0-BC1B-83C1BA3BC0CC}" srcOrd="0" destOrd="0" presId="urn:microsoft.com/office/officeart/2005/8/layout/process1"/>
    <dgm:cxn modelId="{C3109D0A-CE56-4242-9925-2250AC5FF14A}" type="presParOf" srcId="{B58CB342-D18D-41AD-97BE-2499AB9BFD52}" destId="{434654EC-82A6-4690-AA5E-4D95C8FEB89E}" srcOrd="0" destOrd="0" presId="urn:microsoft.com/office/officeart/2005/8/layout/process1"/>
    <dgm:cxn modelId="{ECF494C1-BC9E-418C-AACC-382DD805824F}" type="presParOf" srcId="{B58CB342-D18D-41AD-97BE-2499AB9BFD52}" destId="{3F0FE0D0-F0C0-457C-8EE5-0FFA852A36BB}" srcOrd="1" destOrd="0" presId="urn:microsoft.com/office/officeart/2005/8/layout/process1"/>
    <dgm:cxn modelId="{4B5F95AD-CD4D-4DAC-8DA0-06E30E5033AA}" type="presParOf" srcId="{3F0FE0D0-F0C0-457C-8EE5-0FFA852A36BB}" destId="{236E29FD-277D-4B97-A9AE-784ED12C2A84}" srcOrd="0" destOrd="0" presId="urn:microsoft.com/office/officeart/2005/8/layout/process1"/>
    <dgm:cxn modelId="{4C64E32D-9756-4D4E-B183-C3230E08122B}" type="presParOf" srcId="{B58CB342-D18D-41AD-97BE-2499AB9BFD52}" destId="{46AA3304-2567-46B4-81C6-476E3CD1BD6A}" srcOrd="2" destOrd="0" presId="urn:microsoft.com/office/officeart/2005/8/layout/process1"/>
    <dgm:cxn modelId="{517D2BB4-64DE-49CA-9D20-370BBFDF602C}" type="presParOf" srcId="{B58CB342-D18D-41AD-97BE-2499AB9BFD52}" destId="{694633CD-0F8F-4CF9-AE29-00E9C1D0239E}" srcOrd="3" destOrd="0" presId="urn:microsoft.com/office/officeart/2005/8/layout/process1"/>
    <dgm:cxn modelId="{D8D478DA-D46B-4AF9-AD81-F1EF96EA98D5}" type="presParOf" srcId="{694633CD-0F8F-4CF9-AE29-00E9C1D0239E}" destId="{7C78B204-918B-4249-B1D4-986CE7702E25}" srcOrd="0" destOrd="0" presId="urn:microsoft.com/office/officeart/2005/8/layout/process1"/>
    <dgm:cxn modelId="{ECE3B46B-8D3B-4039-938D-2C4729A2ED7F}" type="presParOf" srcId="{B58CB342-D18D-41AD-97BE-2499AB9BFD52}" destId="{76768182-1F5C-4F91-9E74-43A7115FB022}" srcOrd="4" destOrd="0" presId="urn:microsoft.com/office/officeart/2005/8/layout/process1"/>
    <dgm:cxn modelId="{52FAA20A-98A6-4E8D-B735-E223A7F9D3F7}" type="presParOf" srcId="{B58CB342-D18D-41AD-97BE-2499AB9BFD52}" destId="{5CA0E0BC-77FF-46F0-A6BE-232BA6A57205}" srcOrd="5" destOrd="0" presId="urn:microsoft.com/office/officeart/2005/8/layout/process1"/>
    <dgm:cxn modelId="{806F02A0-6D4E-4EE1-9A8F-97E5BAE5405A}" type="presParOf" srcId="{5CA0E0BC-77FF-46F0-A6BE-232BA6A57205}" destId="{72E84466-F061-482B-80DE-643FEC977732}" srcOrd="0" destOrd="0" presId="urn:microsoft.com/office/officeart/2005/8/layout/process1"/>
    <dgm:cxn modelId="{B131DD93-6BBF-4C64-AD72-0D991E96B3AE}" type="presParOf" srcId="{B58CB342-D18D-41AD-97BE-2499AB9BFD52}" destId="{654DF267-C7B7-4EFB-8163-5973D9D52331}" srcOrd="6" destOrd="0" presId="urn:microsoft.com/office/officeart/2005/8/layout/process1"/>
    <dgm:cxn modelId="{263788CB-9803-40E8-AA3F-4C115A0CD6A7}" type="presParOf" srcId="{B58CB342-D18D-41AD-97BE-2499AB9BFD52}" destId="{B1E6E858-BE35-45C0-BC1B-83C1BA3BC0CC}" srcOrd="7" destOrd="0" presId="urn:microsoft.com/office/officeart/2005/8/layout/process1"/>
    <dgm:cxn modelId="{AC44618F-25E1-4D05-962D-37405255561E}" type="presParOf" srcId="{B1E6E858-BE35-45C0-BC1B-83C1BA3BC0CC}" destId="{4356E13D-9D88-438C-84C6-466D5D703FDF}" srcOrd="0" destOrd="0" presId="urn:microsoft.com/office/officeart/2005/8/layout/process1"/>
    <dgm:cxn modelId="{4A45247E-5445-4AA0-A775-5A192FDBA738}" type="presParOf" srcId="{B58CB342-D18D-41AD-97BE-2499AB9BFD52}" destId="{42D983EA-ED9F-491F-A4C0-593918A7474D}" srcOrd="8" destOrd="0" presId="urn:microsoft.com/office/officeart/2005/8/layout/process1"/>
    <dgm:cxn modelId="{1EAF4D2D-7CF8-4A42-995B-5FD9FB748054}" type="presParOf" srcId="{B58CB342-D18D-41AD-97BE-2499AB9BFD52}" destId="{CF4E339A-4FB7-45DE-9312-1A0351329DC9}" srcOrd="9" destOrd="0" presId="urn:microsoft.com/office/officeart/2005/8/layout/process1"/>
    <dgm:cxn modelId="{D91189CB-5864-4A92-A026-55632E7B590E}" type="presParOf" srcId="{CF4E339A-4FB7-45DE-9312-1A0351329DC9}" destId="{D94CA44C-72D0-40F7-9DD8-BD2D4289C78E}" srcOrd="0" destOrd="0" presId="urn:microsoft.com/office/officeart/2005/8/layout/process1"/>
    <dgm:cxn modelId="{20495216-F77E-4968-A06E-14069F5A463D}" type="presParOf" srcId="{B58CB342-D18D-41AD-97BE-2499AB9BFD52}" destId="{948DE60B-C7CC-4ED4-8C02-DF211D6AC56C}"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B3D3DC-25B2-4172-9042-CB5E3DDB4937}" type="doc">
      <dgm:prSet loTypeId="urn:microsoft.com/office/officeart/2005/8/layout/process1" loCatId="process" qsTypeId="urn:microsoft.com/office/officeart/2005/8/quickstyle/simple5" qsCatId="simple" csTypeId="urn:microsoft.com/office/officeart/2005/8/colors/accent1_2" csCatId="accent1" phldr="1"/>
      <dgm:spPr/>
      <dgm:t>
        <a:bodyPr/>
        <a:lstStyle/>
        <a:p>
          <a:endParaRPr lang="en-US"/>
        </a:p>
      </dgm:t>
    </dgm:pt>
    <dgm:pt modelId="{53E94D57-4F2F-4776-9A0B-A540E98E69F8}">
      <dgm:prSet phldrT="[Text]" custT="1"/>
      <dgm:spPr>
        <a:solidFill>
          <a:srgbClr val="ED6511"/>
        </a:solidFill>
      </dgm:spPr>
      <dgm:t>
        <a:bodyPr/>
        <a:lstStyle/>
        <a:p>
          <a:r>
            <a:rPr lang="en-US" sz="1600" b="1" dirty="0" smtClean="0"/>
            <a:t>Choose &amp; Install H/W  </a:t>
          </a:r>
          <a:endParaRPr lang="en-US" sz="1600" b="1" dirty="0"/>
        </a:p>
      </dgm:t>
    </dgm:pt>
    <dgm:pt modelId="{F956DD60-1AF4-49D0-9E84-D090B1402A0D}" type="parTrans" cxnId="{60C79A05-E32C-40A9-8D39-7161AF06D63E}">
      <dgm:prSet/>
      <dgm:spPr/>
      <dgm:t>
        <a:bodyPr/>
        <a:lstStyle/>
        <a:p>
          <a:endParaRPr lang="en-US"/>
        </a:p>
      </dgm:t>
    </dgm:pt>
    <dgm:pt modelId="{7929F7EB-8409-4340-9B27-DCD8B5471C43}" type="sibTrans" cxnId="{60C79A05-E32C-40A9-8D39-7161AF06D63E}">
      <dgm:prSet custT="1"/>
      <dgm:spPr/>
      <dgm:t>
        <a:bodyPr/>
        <a:lstStyle/>
        <a:p>
          <a:endParaRPr lang="en-US" sz="1600" b="1"/>
        </a:p>
      </dgm:t>
    </dgm:pt>
    <dgm:pt modelId="{75697245-6463-4C53-9200-859ADA901CC8}">
      <dgm:prSet phldrT="[Text]" custT="1"/>
      <dgm:spPr>
        <a:solidFill>
          <a:srgbClr val="ED6511"/>
        </a:solidFill>
      </dgm:spPr>
      <dgm:t>
        <a:bodyPr/>
        <a:lstStyle/>
        <a:p>
          <a:pPr algn="ctr"/>
          <a:r>
            <a:rPr lang="en-US" sz="1600" b="1" dirty="0" smtClean="0"/>
            <a:t>Validate H/W (validation tests)</a:t>
          </a:r>
          <a:endParaRPr lang="en-US" sz="1600" b="1" dirty="0"/>
        </a:p>
      </dgm:t>
    </dgm:pt>
    <dgm:pt modelId="{F3777A9C-1568-4DBF-A4F2-026BED1AD3AE}" type="parTrans" cxnId="{A2870618-68F7-404B-BE62-06ED78921596}">
      <dgm:prSet/>
      <dgm:spPr/>
      <dgm:t>
        <a:bodyPr/>
        <a:lstStyle/>
        <a:p>
          <a:endParaRPr lang="en-US"/>
        </a:p>
      </dgm:t>
    </dgm:pt>
    <dgm:pt modelId="{DDFFEB31-560D-4D06-B6AE-21EE186FD916}" type="sibTrans" cxnId="{A2870618-68F7-404B-BE62-06ED78921596}">
      <dgm:prSet custT="1"/>
      <dgm:spPr/>
      <dgm:t>
        <a:bodyPr/>
        <a:lstStyle/>
        <a:p>
          <a:endParaRPr lang="en-US" sz="1600" b="1" dirty="0"/>
        </a:p>
      </dgm:t>
    </dgm:pt>
    <dgm:pt modelId="{69584FCD-067A-4F1E-AF85-4A33B641017F}">
      <dgm:prSet phldrT="[Text]" custT="1"/>
      <dgm:spPr>
        <a:solidFill>
          <a:srgbClr val="EB6410"/>
        </a:solidFill>
      </dgm:spPr>
      <dgm:t>
        <a:bodyPr/>
        <a:lstStyle/>
        <a:p>
          <a:r>
            <a:rPr lang="en-US" sz="1600" b="1" dirty="0" smtClean="0"/>
            <a:t>Configure Cluster, Pool, Spaces, and File Shares</a:t>
          </a:r>
          <a:endParaRPr lang="en-US" sz="1600" b="1" dirty="0"/>
        </a:p>
      </dgm:t>
    </dgm:pt>
    <dgm:pt modelId="{A4EAD4A8-766D-4D81-9407-3ED30DCCAA9A}" type="parTrans" cxnId="{75CD29A6-963F-4980-8855-CF34169152A7}">
      <dgm:prSet/>
      <dgm:spPr/>
      <dgm:t>
        <a:bodyPr/>
        <a:lstStyle/>
        <a:p>
          <a:endParaRPr lang="en-US"/>
        </a:p>
      </dgm:t>
    </dgm:pt>
    <dgm:pt modelId="{4335C9FA-E18E-497A-89D9-D1892E443B95}" type="sibTrans" cxnId="{75CD29A6-963F-4980-8855-CF34169152A7}">
      <dgm:prSet custT="1"/>
      <dgm:spPr/>
      <dgm:t>
        <a:bodyPr/>
        <a:lstStyle/>
        <a:p>
          <a:endParaRPr lang="en-US" sz="1600" b="1"/>
        </a:p>
      </dgm:t>
    </dgm:pt>
    <dgm:pt modelId="{FD8F7143-5BE4-40D7-B82B-B47C380DBC7D}">
      <dgm:prSet phldrT="[Text]" custT="1"/>
      <dgm:spPr>
        <a:solidFill>
          <a:srgbClr val="EB6410"/>
        </a:solidFill>
      </dgm:spPr>
      <dgm:t>
        <a:bodyPr/>
        <a:lstStyle/>
        <a:p>
          <a:r>
            <a:rPr lang="en-US" sz="1600" b="1" dirty="0" smtClean="0"/>
            <a:t>Validate Cluster Storage &amp; File Share</a:t>
          </a:r>
          <a:endParaRPr lang="en-US" sz="1600" b="1" dirty="0"/>
        </a:p>
      </dgm:t>
    </dgm:pt>
    <dgm:pt modelId="{A13402B4-1D53-432C-8E5D-673F1919AF7F}" type="parTrans" cxnId="{7AECFD5F-FFDB-441C-A439-67813B54CB85}">
      <dgm:prSet/>
      <dgm:spPr/>
      <dgm:t>
        <a:bodyPr/>
        <a:lstStyle/>
        <a:p>
          <a:endParaRPr lang="en-US"/>
        </a:p>
      </dgm:t>
    </dgm:pt>
    <dgm:pt modelId="{33AAB455-897B-4057-85C5-2272A15F04D1}" type="sibTrans" cxnId="{7AECFD5F-FFDB-441C-A439-67813B54CB85}">
      <dgm:prSet custT="1"/>
      <dgm:spPr/>
      <dgm:t>
        <a:bodyPr/>
        <a:lstStyle/>
        <a:p>
          <a:endParaRPr lang="en-US" sz="1600" b="1"/>
        </a:p>
      </dgm:t>
    </dgm:pt>
    <dgm:pt modelId="{157308FC-D375-459A-BB6F-B3FD3EBA5BB1}">
      <dgm:prSet custT="1"/>
      <dgm:spPr>
        <a:solidFill>
          <a:srgbClr val="EB6410"/>
        </a:solidFill>
      </dgm:spPr>
      <dgm:t>
        <a:bodyPr/>
        <a:lstStyle/>
        <a:p>
          <a:r>
            <a:rPr lang="en-US" sz="1600" b="1" dirty="0" smtClean="0"/>
            <a:t>Run YOUR workload</a:t>
          </a:r>
          <a:endParaRPr lang="en-US" sz="1600" b="1" dirty="0"/>
        </a:p>
      </dgm:t>
    </dgm:pt>
    <dgm:pt modelId="{7B1C1B23-66F0-49BB-921F-CAD8C79B884C}" type="parTrans" cxnId="{A919D760-B5FD-47B0-B71A-7BCCF62AFD62}">
      <dgm:prSet/>
      <dgm:spPr/>
      <dgm:t>
        <a:bodyPr/>
        <a:lstStyle/>
        <a:p>
          <a:endParaRPr lang="en-US"/>
        </a:p>
      </dgm:t>
    </dgm:pt>
    <dgm:pt modelId="{788EFE3D-7909-4620-8BDB-7F5DF3AB06C3}" type="sibTrans" cxnId="{A919D760-B5FD-47B0-B71A-7BCCF62AFD62}">
      <dgm:prSet custT="1"/>
      <dgm:spPr/>
      <dgm:t>
        <a:bodyPr/>
        <a:lstStyle/>
        <a:p>
          <a:endParaRPr lang="en-US" sz="1600" b="1"/>
        </a:p>
      </dgm:t>
    </dgm:pt>
    <dgm:pt modelId="{D16687B5-581A-4013-AB50-2D2F41DD87B5}">
      <dgm:prSet phldrT="[Text]" custT="1"/>
      <dgm:spPr>
        <a:solidFill>
          <a:srgbClr val="CCCC00"/>
        </a:solidFill>
      </dgm:spPr>
      <dgm:t>
        <a:bodyPr/>
        <a:lstStyle/>
        <a:p>
          <a:r>
            <a:rPr lang="en-US" sz="1200" b="1" dirty="0" smtClean="0"/>
            <a:t>Ongoing Monitoring &amp; Troubleshooting</a:t>
          </a:r>
          <a:endParaRPr lang="en-US" sz="1200" b="1" dirty="0"/>
        </a:p>
      </dgm:t>
    </dgm:pt>
    <dgm:pt modelId="{035FB7EE-2436-4F46-A223-212F42980D91}" type="sibTrans" cxnId="{46E258CD-E1B7-4D54-865D-634F28B9058A}">
      <dgm:prSet custT="1"/>
      <dgm:spPr/>
      <dgm:t>
        <a:bodyPr/>
        <a:lstStyle/>
        <a:p>
          <a:endParaRPr lang="en-US" sz="1600" b="1"/>
        </a:p>
      </dgm:t>
    </dgm:pt>
    <dgm:pt modelId="{297D0EE2-D681-4B86-9173-A8B99A2C12B3}" type="parTrans" cxnId="{46E258CD-E1B7-4D54-865D-634F28B9058A}">
      <dgm:prSet/>
      <dgm:spPr/>
      <dgm:t>
        <a:bodyPr/>
        <a:lstStyle/>
        <a:p>
          <a:endParaRPr lang="en-US"/>
        </a:p>
      </dgm:t>
    </dgm:pt>
    <dgm:pt modelId="{B58CB342-D18D-41AD-97BE-2499AB9BFD52}" type="pres">
      <dgm:prSet presAssocID="{70B3D3DC-25B2-4172-9042-CB5E3DDB4937}" presName="Name0" presStyleCnt="0">
        <dgm:presLayoutVars>
          <dgm:dir/>
          <dgm:resizeHandles val="exact"/>
        </dgm:presLayoutVars>
      </dgm:prSet>
      <dgm:spPr/>
      <dgm:t>
        <a:bodyPr/>
        <a:lstStyle/>
        <a:p>
          <a:endParaRPr lang="en-US"/>
        </a:p>
      </dgm:t>
    </dgm:pt>
    <dgm:pt modelId="{434654EC-82A6-4690-AA5E-4D95C8FEB89E}" type="pres">
      <dgm:prSet presAssocID="{53E94D57-4F2F-4776-9A0B-A540E98E69F8}" presName="node" presStyleLbl="node1" presStyleIdx="0" presStyleCnt="6" custScaleX="68584" custScaleY="97829" custLinFactY="-65607" custLinFactNeighborX="33310" custLinFactNeighborY="-100000">
        <dgm:presLayoutVars>
          <dgm:bulletEnabled val="1"/>
        </dgm:presLayoutVars>
      </dgm:prSet>
      <dgm:spPr/>
      <dgm:t>
        <a:bodyPr/>
        <a:lstStyle/>
        <a:p>
          <a:endParaRPr lang="en-US"/>
        </a:p>
      </dgm:t>
    </dgm:pt>
    <dgm:pt modelId="{3F0FE0D0-F0C0-457C-8EE5-0FFA852A36BB}" type="pres">
      <dgm:prSet presAssocID="{7929F7EB-8409-4340-9B27-DCD8B5471C43}" presName="sibTrans" presStyleLbl="sibTrans2D1" presStyleIdx="0" presStyleCnt="5" custScaleX="109859" custScaleY="75703" custLinFactNeighborX="-8928"/>
      <dgm:spPr/>
      <dgm:t>
        <a:bodyPr/>
        <a:lstStyle/>
        <a:p>
          <a:endParaRPr lang="en-US"/>
        </a:p>
      </dgm:t>
    </dgm:pt>
    <dgm:pt modelId="{236E29FD-277D-4B97-A9AE-784ED12C2A84}" type="pres">
      <dgm:prSet presAssocID="{7929F7EB-8409-4340-9B27-DCD8B5471C43}" presName="connectorText" presStyleLbl="sibTrans2D1" presStyleIdx="0" presStyleCnt="5"/>
      <dgm:spPr/>
      <dgm:t>
        <a:bodyPr/>
        <a:lstStyle/>
        <a:p>
          <a:endParaRPr lang="en-US"/>
        </a:p>
      </dgm:t>
    </dgm:pt>
    <dgm:pt modelId="{46AA3304-2567-46B4-81C6-476E3CD1BD6A}" type="pres">
      <dgm:prSet presAssocID="{75697245-6463-4C53-9200-859ADA901CC8}" presName="node" presStyleLbl="node1" presStyleIdx="1" presStyleCnt="6" custScaleX="68584" custScaleY="97259" custLinFactY="-65607" custLinFactNeighborX="24336" custLinFactNeighborY="-100000">
        <dgm:presLayoutVars>
          <dgm:bulletEnabled val="1"/>
        </dgm:presLayoutVars>
      </dgm:prSet>
      <dgm:spPr/>
      <dgm:t>
        <a:bodyPr/>
        <a:lstStyle/>
        <a:p>
          <a:endParaRPr lang="en-US"/>
        </a:p>
      </dgm:t>
    </dgm:pt>
    <dgm:pt modelId="{694633CD-0F8F-4CF9-AE29-00E9C1D0239E}" type="pres">
      <dgm:prSet presAssocID="{DDFFEB31-560D-4D06-B6AE-21EE186FD916}" presName="sibTrans" presStyleLbl="sibTrans2D1" presStyleIdx="1" presStyleCnt="5" custScaleX="121461" custScaleY="75703"/>
      <dgm:spPr/>
      <dgm:t>
        <a:bodyPr/>
        <a:lstStyle/>
        <a:p>
          <a:endParaRPr lang="en-US"/>
        </a:p>
      </dgm:t>
    </dgm:pt>
    <dgm:pt modelId="{7C78B204-918B-4249-B1D4-986CE7702E25}" type="pres">
      <dgm:prSet presAssocID="{DDFFEB31-560D-4D06-B6AE-21EE186FD916}" presName="connectorText" presStyleLbl="sibTrans2D1" presStyleIdx="1" presStyleCnt="5"/>
      <dgm:spPr/>
      <dgm:t>
        <a:bodyPr/>
        <a:lstStyle/>
        <a:p>
          <a:endParaRPr lang="en-US"/>
        </a:p>
      </dgm:t>
    </dgm:pt>
    <dgm:pt modelId="{76768182-1F5C-4F91-9E74-43A7115FB022}" type="pres">
      <dgm:prSet presAssocID="{69584FCD-067A-4F1E-AF85-4A33B641017F}" presName="node" presStyleLbl="node1" presStyleIdx="2" presStyleCnt="6" custScaleX="77179" custScaleY="100557" custLinFactX="-65539" custLinFactNeighborX="-100000" custLinFactNeighborY="-31276">
        <dgm:presLayoutVars>
          <dgm:bulletEnabled val="1"/>
        </dgm:presLayoutVars>
      </dgm:prSet>
      <dgm:spPr/>
      <dgm:t>
        <a:bodyPr/>
        <a:lstStyle/>
        <a:p>
          <a:endParaRPr lang="en-US"/>
        </a:p>
      </dgm:t>
    </dgm:pt>
    <dgm:pt modelId="{5CA0E0BC-77FF-46F0-A6BE-232BA6A57205}" type="pres">
      <dgm:prSet presAssocID="{4335C9FA-E18E-497A-89D9-D1892E443B95}" presName="sibTrans" presStyleLbl="sibTrans2D1" presStyleIdx="2" presStyleCnt="5" custScaleX="117609" custScaleY="75703"/>
      <dgm:spPr/>
      <dgm:t>
        <a:bodyPr/>
        <a:lstStyle/>
        <a:p>
          <a:endParaRPr lang="en-US"/>
        </a:p>
      </dgm:t>
    </dgm:pt>
    <dgm:pt modelId="{72E84466-F061-482B-80DE-643FEC977732}" type="pres">
      <dgm:prSet presAssocID="{4335C9FA-E18E-497A-89D9-D1892E443B95}" presName="connectorText" presStyleLbl="sibTrans2D1" presStyleIdx="2" presStyleCnt="5"/>
      <dgm:spPr/>
      <dgm:t>
        <a:bodyPr/>
        <a:lstStyle/>
        <a:p>
          <a:endParaRPr lang="en-US"/>
        </a:p>
      </dgm:t>
    </dgm:pt>
    <dgm:pt modelId="{654DF267-C7B7-4EFB-8163-5973D9D52331}" type="pres">
      <dgm:prSet presAssocID="{FD8F7143-5BE4-40D7-B82B-B47C380DBC7D}" presName="node" presStyleLbl="node1" presStyleIdx="3" presStyleCnt="6" custScaleX="68584" custScaleY="96188" custLinFactX="-64769" custLinFactNeighborX="-100000" custLinFactNeighborY="-27918">
        <dgm:presLayoutVars>
          <dgm:bulletEnabled val="1"/>
        </dgm:presLayoutVars>
      </dgm:prSet>
      <dgm:spPr/>
      <dgm:t>
        <a:bodyPr/>
        <a:lstStyle/>
        <a:p>
          <a:endParaRPr lang="en-US"/>
        </a:p>
      </dgm:t>
    </dgm:pt>
    <dgm:pt modelId="{B1E6E858-BE35-45C0-BC1B-83C1BA3BC0CC}" type="pres">
      <dgm:prSet presAssocID="{33AAB455-897B-4057-85C5-2272A15F04D1}" presName="sibTrans" presStyleLbl="sibTrans2D1" presStyleIdx="3" presStyleCnt="5" custScaleX="89466" custScaleY="75703" custLinFactNeighborX="24468"/>
      <dgm:spPr/>
      <dgm:t>
        <a:bodyPr/>
        <a:lstStyle/>
        <a:p>
          <a:endParaRPr lang="en-US"/>
        </a:p>
      </dgm:t>
    </dgm:pt>
    <dgm:pt modelId="{4356E13D-9D88-438C-84C6-466D5D703FDF}" type="pres">
      <dgm:prSet presAssocID="{33AAB455-897B-4057-85C5-2272A15F04D1}" presName="connectorText" presStyleLbl="sibTrans2D1" presStyleIdx="3" presStyleCnt="5"/>
      <dgm:spPr/>
      <dgm:t>
        <a:bodyPr/>
        <a:lstStyle/>
        <a:p>
          <a:endParaRPr lang="en-US"/>
        </a:p>
      </dgm:t>
    </dgm:pt>
    <dgm:pt modelId="{42D983EA-ED9F-491F-A4C0-593918A7474D}" type="pres">
      <dgm:prSet presAssocID="{157308FC-D375-459A-BB6F-B3FD3EBA5BB1}" presName="node" presStyleLbl="node1" presStyleIdx="4" presStyleCnt="6" custScaleX="68584" custScaleY="96188" custLinFactX="-153044" custLinFactY="10520" custLinFactNeighborX="-200000" custLinFactNeighborY="100000">
        <dgm:presLayoutVars>
          <dgm:bulletEnabled val="1"/>
        </dgm:presLayoutVars>
      </dgm:prSet>
      <dgm:spPr/>
      <dgm:t>
        <a:bodyPr/>
        <a:lstStyle/>
        <a:p>
          <a:endParaRPr lang="en-US"/>
        </a:p>
      </dgm:t>
    </dgm:pt>
    <dgm:pt modelId="{CF4E339A-4FB7-45DE-9312-1A0351329DC9}" type="pres">
      <dgm:prSet presAssocID="{788EFE3D-7909-4620-8BDB-7F5DF3AB06C3}" presName="sibTrans" presStyleLbl="sibTrans2D1" presStyleIdx="4" presStyleCnt="5" custScaleX="124110" custScaleY="75703"/>
      <dgm:spPr/>
      <dgm:t>
        <a:bodyPr/>
        <a:lstStyle/>
        <a:p>
          <a:endParaRPr lang="en-US"/>
        </a:p>
      </dgm:t>
    </dgm:pt>
    <dgm:pt modelId="{D94CA44C-72D0-40F7-9DD8-BD2D4289C78E}" type="pres">
      <dgm:prSet presAssocID="{788EFE3D-7909-4620-8BDB-7F5DF3AB06C3}" presName="connectorText" presStyleLbl="sibTrans2D1" presStyleIdx="4" presStyleCnt="5"/>
      <dgm:spPr/>
      <dgm:t>
        <a:bodyPr/>
        <a:lstStyle/>
        <a:p>
          <a:endParaRPr lang="en-US"/>
        </a:p>
      </dgm:t>
    </dgm:pt>
    <dgm:pt modelId="{948DE60B-C7CC-4ED4-8C02-DF211D6AC56C}" type="pres">
      <dgm:prSet presAssocID="{D16687B5-581A-4013-AB50-2D2F41DD87B5}" presName="node" presStyleLbl="node1" presStyleIdx="5" presStyleCnt="6" custScaleX="68584" custScaleY="96188" custLinFactX="-170586" custLinFactY="12400" custLinFactNeighborX="-200000" custLinFactNeighborY="100000">
        <dgm:presLayoutVars>
          <dgm:bulletEnabled val="1"/>
        </dgm:presLayoutVars>
      </dgm:prSet>
      <dgm:spPr/>
      <dgm:t>
        <a:bodyPr/>
        <a:lstStyle/>
        <a:p>
          <a:endParaRPr lang="en-US"/>
        </a:p>
      </dgm:t>
    </dgm:pt>
  </dgm:ptLst>
  <dgm:cxnLst>
    <dgm:cxn modelId="{FA75BDBE-1894-45C3-83E3-6C197A967540}" type="presOf" srcId="{788EFE3D-7909-4620-8BDB-7F5DF3AB06C3}" destId="{D94CA44C-72D0-40F7-9DD8-BD2D4289C78E}" srcOrd="1" destOrd="0" presId="urn:microsoft.com/office/officeart/2005/8/layout/process1"/>
    <dgm:cxn modelId="{0F0321DA-E1BD-4FA8-96DE-F87437B23202}" type="presOf" srcId="{7929F7EB-8409-4340-9B27-DCD8B5471C43}" destId="{3F0FE0D0-F0C0-457C-8EE5-0FFA852A36BB}" srcOrd="0" destOrd="0" presId="urn:microsoft.com/office/officeart/2005/8/layout/process1"/>
    <dgm:cxn modelId="{A919D760-B5FD-47B0-B71A-7BCCF62AFD62}" srcId="{70B3D3DC-25B2-4172-9042-CB5E3DDB4937}" destId="{157308FC-D375-459A-BB6F-B3FD3EBA5BB1}" srcOrd="4" destOrd="0" parTransId="{7B1C1B23-66F0-49BB-921F-CAD8C79B884C}" sibTransId="{788EFE3D-7909-4620-8BDB-7F5DF3AB06C3}"/>
    <dgm:cxn modelId="{26872840-AF1D-42DA-BAA5-05E89D28F82A}" type="presOf" srcId="{DDFFEB31-560D-4D06-B6AE-21EE186FD916}" destId="{694633CD-0F8F-4CF9-AE29-00E9C1D0239E}" srcOrd="0" destOrd="0" presId="urn:microsoft.com/office/officeart/2005/8/layout/process1"/>
    <dgm:cxn modelId="{6D6ED4AD-7404-491F-9C92-B3543A04CC25}" type="presOf" srcId="{33AAB455-897B-4057-85C5-2272A15F04D1}" destId="{B1E6E858-BE35-45C0-BC1B-83C1BA3BC0CC}" srcOrd="0" destOrd="0" presId="urn:microsoft.com/office/officeart/2005/8/layout/process1"/>
    <dgm:cxn modelId="{0599465B-62C9-4F9D-96E2-B65319AEAC78}" type="presOf" srcId="{70B3D3DC-25B2-4172-9042-CB5E3DDB4937}" destId="{B58CB342-D18D-41AD-97BE-2499AB9BFD52}" srcOrd="0" destOrd="0" presId="urn:microsoft.com/office/officeart/2005/8/layout/process1"/>
    <dgm:cxn modelId="{75CD29A6-963F-4980-8855-CF34169152A7}" srcId="{70B3D3DC-25B2-4172-9042-CB5E3DDB4937}" destId="{69584FCD-067A-4F1E-AF85-4A33B641017F}" srcOrd="2" destOrd="0" parTransId="{A4EAD4A8-766D-4D81-9407-3ED30DCCAA9A}" sibTransId="{4335C9FA-E18E-497A-89D9-D1892E443B95}"/>
    <dgm:cxn modelId="{EDB32972-DF0A-43DA-BC89-723DEBF75921}" type="presOf" srcId="{DDFFEB31-560D-4D06-B6AE-21EE186FD916}" destId="{7C78B204-918B-4249-B1D4-986CE7702E25}" srcOrd="1" destOrd="0" presId="urn:microsoft.com/office/officeart/2005/8/layout/process1"/>
    <dgm:cxn modelId="{75222241-2C57-458E-91A7-436FF0EE2306}" type="presOf" srcId="{53E94D57-4F2F-4776-9A0B-A540E98E69F8}" destId="{434654EC-82A6-4690-AA5E-4D95C8FEB89E}" srcOrd="0" destOrd="0" presId="urn:microsoft.com/office/officeart/2005/8/layout/process1"/>
    <dgm:cxn modelId="{93384142-93CB-4ACD-AABD-3ECDAEBD7093}" type="presOf" srcId="{4335C9FA-E18E-497A-89D9-D1892E443B95}" destId="{5CA0E0BC-77FF-46F0-A6BE-232BA6A57205}" srcOrd="0" destOrd="0" presId="urn:microsoft.com/office/officeart/2005/8/layout/process1"/>
    <dgm:cxn modelId="{909EE3AF-06E5-433A-8C1C-42BDDBFBEEEE}" type="presOf" srcId="{157308FC-D375-459A-BB6F-B3FD3EBA5BB1}" destId="{42D983EA-ED9F-491F-A4C0-593918A7474D}" srcOrd="0" destOrd="0" presId="urn:microsoft.com/office/officeart/2005/8/layout/process1"/>
    <dgm:cxn modelId="{DC30F006-0747-488A-9FFE-B30FB18DDA68}" type="presOf" srcId="{FD8F7143-5BE4-40D7-B82B-B47C380DBC7D}" destId="{654DF267-C7B7-4EFB-8163-5973D9D52331}" srcOrd="0" destOrd="0" presId="urn:microsoft.com/office/officeart/2005/8/layout/process1"/>
    <dgm:cxn modelId="{60C79A05-E32C-40A9-8D39-7161AF06D63E}" srcId="{70B3D3DC-25B2-4172-9042-CB5E3DDB4937}" destId="{53E94D57-4F2F-4776-9A0B-A540E98E69F8}" srcOrd="0" destOrd="0" parTransId="{F956DD60-1AF4-49D0-9E84-D090B1402A0D}" sibTransId="{7929F7EB-8409-4340-9B27-DCD8B5471C43}"/>
    <dgm:cxn modelId="{B18765F6-4A22-4BE4-ADC3-268B335ED0F6}" type="presOf" srcId="{788EFE3D-7909-4620-8BDB-7F5DF3AB06C3}" destId="{CF4E339A-4FB7-45DE-9312-1A0351329DC9}" srcOrd="0" destOrd="0" presId="urn:microsoft.com/office/officeart/2005/8/layout/process1"/>
    <dgm:cxn modelId="{46E258CD-E1B7-4D54-865D-634F28B9058A}" srcId="{70B3D3DC-25B2-4172-9042-CB5E3DDB4937}" destId="{D16687B5-581A-4013-AB50-2D2F41DD87B5}" srcOrd="5" destOrd="0" parTransId="{297D0EE2-D681-4B86-9173-A8B99A2C12B3}" sibTransId="{035FB7EE-2436-4F46-A223-212F42980D91}"/>
    <dgm:cxn modelId="{743FE3AA-EAB8-4A51-9803-0F715ED6DF63}" type="presOf" srcId="{4335C9FA-E18E-497A-89D9-D1892E443B95}" destId="{72E84466-F061-482B-80DE-643FEC977732}" srcOrd="1" destOrd="0" presId="urn:microsoft.com/office/officeart/2005/8/layout/process1"/>
    <dgm:cxn modelId="{7AECFD5F-FFDB-441C-A439-67813B54CB85}" srcId="{70B3D3DC-25B2-4172-9042-CB5E3DDB4937}" destId="{FD8F7143-5BE4-40D7-B82B-B47C380DBC7D}" srcOrd="3" destOrd="0" parTransId="{A13402B4-1D53-432C-8E5D-673F1919AF7F}" sibTransId="{33AAB455-897B-4057-85C5-2272A15F04D1}"/>
    <dgm:cxn modelId="{A2870618-68F7-404B-BE62-06ED78921596}" srcId="{70B3D3DC-25B2-4172-9042-CB5E3DDB4937}" destId="{75697245-6463-4C53-9200-859ADA901CC8}" srcOrd="1" destOrd="0" parTransId="{F3777A9C-1568-4DBF-A4F2-026BED1AD3AE}" sibTransId="{DDFFEB31-560D-4D06-B6AE-21EE186FD916}"/>
    <dgm:cxn modelId="{F63E3F49-5B27-4FB8-8836-F900DAB8A47C}" type="presOf" srcId="{D16687B5-581A-4013-AB50-2D2F41DD87B5}" destId="{948DE60B-C7CC-4ED4-8C02-DF211D6AC56C}" srcOrd="0" destOrd="0" presId="urn:microsoft.com/office/officeart/2005/8/layout/process1"/>
    <dgm:cxn modelId="{60D379C8-52BC-4772-B320-BEB416265559}" type="presOf" srcId="{7929F7EB-8409-4340-9B27-DCD8B5471C43}" destId="{236E29FD-277D-4B97-A9AE-784ED12C2A84}" srcOrd="1" destOrd="0" presId="urn:microsoft.com/office/officeart/2005/8/layout/process1"/>
    <dgm:cxn modelId="{BA786B0A-AE11-497E-9545-B5AA08AAAA5D}" type="presOf" srcId="{75697245-6463-4C53-9200-859ADA901CC8}" destId="{46AA3304-2567-46B4-81C6-476E3CD1BD6A}" srcOrd="0" destOrd="0" presId="urn:microsoft.com/office/officeart/2005/8/layout/process1"/>
    <dgm:cxn modelId="{57339791-D287-4BDA-A2FD-6831EE1B668D}" type="presOf" srcId="{33AAB455-897B-4057-85C5-2272A15F04D1}" destId="{4356E13D-9D88-438C-84C6-466D5D703FDF}" srcOrd="1" destOrd="0" presId="urn:microsoft.com/office/officeart/2005/8/layout/process1"/>
    <dgm:cxn modelId="{D8DF138D-A24D-40E2-9A4D-15BC0B5612D8}" type="presOf" srcId="{69584FCD-067A-4F1E-AF85-4A33B641017F}" destId="{76768182-1F5C-4F91-9E74-43A7115FB022}" srcOrd="0" destOrd="0" presId="urn:microsoft.com/office/officeart/2005/8/layout/process1"/>
    <dgm:cxn modelId="{6064563B-85DE-4127-8A70-43BDB5919C29}" type="presParOf" srcId="{B58CB342-D18D-41AD-97BE-2499AB9BFD52}" destId="{434654EC-82A6-4690-AA5E-4D95C8FEB89E}" srcOrd="0" destOrd="0" presId="urn:microsoft.com/office/officeart/2005/8/layout/process1"/>
    <dgm:cxn modelId="{5545E25B-B394-49DE-BE50-A89F0BEFE78D}" type="presParOf" srcId="{B58CB342-D18D-41AD-97BE-2499AB9BFD52}" destId="{3F0FE0D0-F0C0-457C-8EE5-0FFA852A36BB}" srcOrd="1" destOrd="0" presId="urn:microsoft.com/office/officeart/2005/8/layout/process1"/>
    <dgm:cxn modelId="{8057F791-0921-422C-842D-C3E438A340B3}" type="presParOf" srcId="{3F0FE0D0-F0C0-457C-8EE5-0FFA852A36BB}" destId="{236E29FD-277D-4B97-A9AE-784ED12C2A84}" srcOrd="0" destOrd="0" presId="urn:microsoft.com/office/officeart/2005/8/layout/process1"/>
    <dgm:cxn modelId="{F57EC1E1-2069-4800-939D-AD23D2B1ACB7}" type="presParOf" srcId="{B58CB342-D18D-41AD-97BE-2499AB9BFD52}" destId="{46AA3304-2567-46B4-81C6-476E3CD1BD6A}" srcOrd="2" destOrd="0" presId="urn:microsoft.com/office/officeart/2005/8/layout/process1"/>
    <dgm:cxn modelId="{E05C0DBF-8CC2-463C-9DBD-8D428D01E068}" type="presParOf" srcId="{B58CB342-D18D-41AD-97BE-2499AB9BFD52}" destId="{694633CD-0F8F-4CF9-AE29-00E9C1D0239E}" srcOrd="3" destOrd="0" presId="urn:microsoft.com/office/officeart/2005/8/layout/process1"/>
    <dgm:cxn modelId="{CDECF3AF-B8B2-47EF-803A-67511951AED2}" type="presParOf" srcId="{694633CD-0F8F-4CF9-AE29-00E9C1D0239E}" destId="{7C78B204-918B-4249-B1D4-986CE7702E25}" srcOrd="0" destOrd="0" presId="urn:microsoft.com/office/officeart/2005/8/layout/process1"/>
    <dgm:cxn modelId="{7AA52B8D-0598-47F6-AD89-52BA774DD739}" type="presParOf" srcId="{B58CB342-D18D-41AD-97BE-2499AB9BFD52}" destId="{76768182-1F5C-4F91-9E74-43A7115FB022}" srcOrd="4" destOrd="0" presId="urn:microsoft.com/office/officeart/2005/8/layout/process1"/>
    <dgm:cxn modelId="{50DD80C0-EDE6-4EBC-BC7C-7BF157A02D5C}" type="presParOf" srcId="{B58CB342-D18D-41AD-97BE-2499AB9BFD52}" destId="{5CA0E0BC-77FF-46F0-A6BE-232BA6A57205}" srcOrd="5" destOrd="0" presId="urn:microsoft.com/office/officeart/2005/8/layout/process1"/>
    <dgm:cxn modelId="{1E291E5D-2CA8-4E00-A686-E71E997AF8BA}" type="presParOf" srcId="{5CA0E0BC-77FF-46F0-A6BE-232BA6A57205}" destId="{72E84466-F061-482B-80DE-643FEC977732}" srcOrd="0" destOrd="0" presId="urn:microsoft.com/office/officeart/2005/8/layout/process1"/>
    <dgm:cxn modelId="{E6353C98-83E1-4816-A4A7-28F9B42FB989}" type="presParOf" srcId="{B58CB342-D18D-41AD-97BE-2499AB9BFD52}" destId="{654DF267-C7B7-4EFB-8163-5973D9D52331}" srcOrd="6" destOrd="0" presId="urn:microsoft.com/office/officeart/2005/8/layout/process1"/>
    <dgm:cxn modelId="{D5A27D82-DC7E-4F2F-A945-0A3DB0C24CF7}" type="presParOf" srcId="{B58CB342-D18D-41AD-97BE-2499AB9BFD52}" destId="{B1E6E858-BE35-45C0-BC1B-83C1BA3BC0CC}" srcOrd="7" destOrd="0" presId="urn:microsoft.com/office/officeart/2005/8/layout/process1"/>
    <dgm:cxn modelId="{1F499323-00E4-4348-9709-14AC11254FB2}" type="presParOf" srcId="{B1E6E858-BE35-45C0-BC1B-83C1BA3BC0CC}" destId="{4356E13D-9D88-438C-84C6-466D5D703FDF}" srcOrd="0" destOrd="0" presId="urn:microsoft.com/office/officeart/2005/8/layout/process1"/>
    <dgm:cxn modelId="{08CA844A-C548-4812-AD5B-0860A45FC999}" type="presParOf" srcId="{B58CB342-D18D-41AD-97BE-2499AB9BFD52}" destId="{42D983EA-ED9F-491F-A4C0-593918A7474D}" srcOrd="8" destOrd="0" presId="urn:microsoft.com/office/officeart/2005/8/layout/process1"/>
    <dgm:cxn modelId="{0963AAA1-DF16-49E6-818F-B161EC142259}" type="presParOf" srcId="{B58CB342-D18D-41AD-97BE-2499AB9BFD52}" destId="{CF4E339A-4FB7-45DE-9312-1A0351329DC9}" srcOrd="9" destOrd="0" presId="urn:microsoft.com/office/officeart/2005/8/layout/process1"/>
    <dgm:cxn modelId="{94BF9378-5862-440B-9B52-F6A512C4D971}" type="presParOf" srcId="{CF4E339A-4FB7-45DE-9312-1A0351329DC9}" destId="{D94CA44C-72D0-40F7-9DD8-BD2D4289C78E}" srcOrd="0" destOrd="0" presId="urn:microsoft.com/office/officeart/2005/8/layout/process1"/>
    <dgm:cxn modelId="{BD9D8D01-4D52-4EEE-BF8A-BD82111F5A0F}" type="presParOf" srcId="{B58CB342-D18D-41AD-97BE-2499AB9BFD52}" destId="{948DE60B-C7CC-4ED4-8C02-DF211D6AC56C}"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654EC-82A6-4690-AA5E-4D95C8FEB89E}">
      <dsp:nvSpPr>
        <dsp:cNvPr id="0" name=""/>
        <dsp:cNvSpPr/>
      </dsp:nvSpPr>
      <dsp:spPr>
        <a:xfrm>
          <a:off x="660396" y="372761"/>
          <a:ext cx="1919898" cy="1388005"/>
        </a:xfrm>
        <a:prstGeom prst="roundRect">
          <a:avLst>
            <a:gd name="adj" fmla="val 10000"/>
          </a:avLst>
        </a:prstGeom>
        <a:solidFill>
          <a:srgbClr val="ED6511"/>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Choose &amp; Install H/W </a:t>
          </a:r>
          <a:endParaRPr lang="en-US" sz="1600" b="1" kern="1200" dirty="0"/>
        </a:p>
      </dsp:txBody>
      <dsp:txXfrm>
        <a:off x="701049" y="413414"/>
        <a:ext cx="1838592" cy="1306699"/>
      </dsp:txXfrm>
    </dsp:sp>
    <dsp:sp modelId="{3F0FE0D0-F0C0-457C-8EE5-0FFA852A36BB}">
      <dsp:nvSpPr>
        <dsp:cNvPr id="0" name=""/>
        <dsp:cNvSpPr/>
      </dsp:nvSpPr>
      <dsp:spPr>
        <a:xfrm rot="21597200">
          <a:off x="2713541" y="878788"/>
          <a:ext cx="409826"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2713541" y="953590"/>
        <a:ext cx="297692" cy="224268"/>
      </dsp:txXfrm>
    </dsp:sp>
    <dsp:sp modelId="{46AA3304-2567-46B4-81C6-476E3CD1BD6A}">
      <dsp:nvSpPr>
        <dsp:cNvPr id="0" name=""/>
        <dsp:cNvSpPr/>
      </dsp:nvSpPr>
      <dsp:spPr>
        <a:xfrm>
          <a:off x="3303350" y="370608"/>
          <a:ext cx="1919898" cy="1388005"/>
        </a:xfrm>
        <a:prstGeom prst="roundRect">
          <a:avLst>
            <a:gd name="adj" fmla="val 10000"/>
          </a:avLst>
        </a:prstGeom>
        <a:solidFill>
          <a:srgbClr val="ED6511"/>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Validate H/W (validation tests)</a:t>
          </a:r>
          <a:endParaRPr lang="en-US" sz="1600" b="1" kern="1200" dirty="0"/>
        </a:p>
      </dsp:txBody>
      <dsp:txXfrm>
        <a:off x="3344003" y="411261"/>
        <a:ext cx="1838592" cy="1306699"/>
      </dsp:txXfrm>
    </dsp:sp>
    <dsp:sp modelId="{694633CD-0F8F-4CF9-AE29-00E9C1D0239E}">
      <dsp:nvSpPr>
        <dsp:cNvPr id="0" name=""/>
        <dsp:cNvSpPr/>
      </dsp:nvSpPr>
      <dsp:spPr>
        <a:xfrm rot="5380843">
          <a:off x="4064784" y="1899611"/>
          <a:ext cx="408420"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dirty="0"/>
        </a:p>
      </dsp:txBody>
      <dsp:txXfrm>
        <a:off x="4120539" y="1918301"/>
        <a:ext cx="296286" cy="224268"/>
      </dsp:txXfrm>
    </dsp:sp>
    <dsp:sp modelId="{76768182-1F5C-4F91-9E74-43A7115FB022}">
      <dsp:nvSpPr>
        <dsp:cNvPr id="0" name=""/>
        <dsp:cNvSpPr/>
      </dsp:nvSpPr>
      <dsp:spPr>
        <a:xfrm>
          <a:off x="3314633" y="2395288"/>
          <a:ext cx="1919898" cy="1388005"/>
        </a:xfrm>
        <a:prstGeom prst="roundRect">
          <a:avLst>
            <a:gd name="adj" fmla="val 10000"/>
          </a:avLst>
        </a:prstGeom>
        <a:solidFill>
          <a:schemeClr val="accent1">
            <a:shade val="80000"/>
            <a:satMod val="180000"/>
          </a:schemeClr>
        </a:solidFill>
        <a:ln w="9525" cap="flat" cmpd="sng" algn="ctr">
          <a:solidFill>
            <a:schemeClr val="accent1"/>
          </a:solidFill>
          <a:prstDash val="solid"/>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Configure Cluster, Pool, Spaces, and File Shares</a:t>
          </a:r>
          <a:endParaRPr lang="en-US" sz="1600" b="1" kern="1200" dirty="0"/>
        </a:p>
      </dsp:txBody>
      <dsp:txXfrm>
        <a:off x="3355286" y="2435941"/>
        <a:ext cx="1838592" cy="1306699"/>
      </dsp:txXfrm>
    </dsp:sp>
    <dsp:sp modelId="{5CA0E0BC-77FF-46F0-A6BE-232BA6A57205}">
      <dsp:nvSpPr>
        <dsp:cNvPr id="0" name=""/>
        <dsp:cNvSpPr/>
      </dsp:nvSpPr>
      <dsp:spPr>
        <a:xfrm rot="41112">
          <a:off x="5348981" y="2917966"/>
          <a:ext cx="454189"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5348985" y="2992052"/>
        <a:ext cx="342055" cy="224268"/>
      </dsp:txXfrm>
    </dsp:sp>
    <dsp:sp modelId="{654DF267-C7B7-4EFB-8163-5973D9D52331}">
      <dsp:nvSpPr>
        <dsp:cNvPr id="0" name=""/>
        <dsp:cNvSpPr/>
      </dsp:nvSpPr>
      <dsp:spPr>
        <a:xfrm>
          <a:off x="5897726" y="2426181"/>
          <a:ext cx="1919898" cy="1388005"/>
        </a:xfrm>
        <a:prstGeom prst="roundRect">
          <a:avLst>
            <a:gd name="adj" fmla="val 10000"/>
          </a:avLst>
        </a:prstGeom>
        <a:solidFill>
          <a:schemeClr val="accent4">
            <a:shade val="80000"/>
            <a:satMod val="180000"/>
          </a:schemeClr>
        </a:solidFill>
        <a:ln w="9525" cap="flat" cmpd="sng" algn="ctr">
          <a:solidFill>
            <a:schemeClr val="accent4"/>
          </a:solidFill>
          <a:prstDash val="solid"/>
        </a:ln>
        <a:effectLst/>
      </dsp:spPr>
      <dsp:style>
        <a:lnRef idx="1">
          <a:schemeClr val="accent4"/>
        </a:lnRef>
        <a:fillRef idx="3">
          <a:schemeClr val="accent4"/>
        </a:fillRef>
        <a:effectRef idx="2">
          <a:schemeClr val="accent4"/>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Validate Cluster Storage &amp; File Share</a:t>
          </a:r>
          <a:endParaRPr lang="en-US" sz="1600" b="1" kern="1200" dirty="0"/>
        </a:p>
      </dsp:txBody>
      <dsp:txXfrm>
        <a:off x="5938379" y="2466834"/>
        <a:ext cx="1838592" cy="1306699"/>
      </dsp:txXfrm>
    </dsp:sp>
    <dsp:sp modelId="{B1E6E858-BE35-45C0-BC1B-83C1BA3BC0CC}">
      <dsp:nvSpPr>
        <dsp:cNvPr id="0" name=""/>
        <dsp:cNvSpPr/>
      </dsp:nvSpPr>
      <dsp:spPr>
        <a:xfrm rot="5422861">
          <a:off x="6628917" y="3958599"/>
          <a:ext cx="443879"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rot="10800000">
        <a:off x="6685357" y="3977289"/>
        <a:ext cx="331745" cy="224268"/>
      </dsp:txXfrm>
    </dsp:sp>
    <dsp:sp modelId="{42D983EA-ED9F-491F-A4C0-593918A7474D}">
      <dsp:nvSpPr>
        <dsp:cNvPr id="0" name=""/>
        <dsp:cNvSpPr/>
      </dsp:nvSpPr>
      <dsp:spPr>
        <a:xfrm>
          <a:off x="5884217" y="4457494"/>
          <a:ext cx="1919898" cy="1388005"/>
        </a:xfrm>
        <a:prstGeom prst="roundRect">
          <a:avLst>
            <a:gd name="adj" fmla="val 10000"/>
          </a:avLst>
        </a:prstGeom>
        <a:solidFill>
          <a:srgbClr val="00B050"/>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Run YOUR workload</a:t>
          </a:r>
          <a:endParaRPr lang="en-US" sz="1600" b="1" kern="1200" dirty="0"/>
        </a:p>
      </dsp:txBody>
      <dsp:txXfrm>
        <a:off x="5924870" y="4498147"/>
        <a:ext cx="1838592" cy="1306699"/>
      </dsp:txXfrm>
    </dsp:sp>
    <dsp:sp modelId="{CF4E339A-4FB7-45DE-9312-1A0351329DC9}">
      <dsp:nvSpPr>
        <dsp:cNvPr id="0" name=""/>
        <dsp:cNvSpPr/>
      </dsp:nvSpPr>
      <dsp:spPr>
        <a:xfrm>
          <a:off x="7940561" y="4964606"/>
          <a:ext cx="415877"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7940561" y="5039362"/>
        <a:ext cx="303743" cy="224268"/>
      </dsp:txXfrm>
    </dsp:sp>
    <dsp:sp modelId="{948DE60B-C7CC-4ED4-8C02-DF211D6AC56C}">
      <dsp:nvSpPr>
        <dsp:cNvPr id="0" name=""/>
        <dsp:cNvSpPr/>
      </dsp:nvSpPr>
      <dsp:spPr>
        <a:xfrm>
          <a:off x="8472823" y="4457494"/>
          <a:ext cx="1919898" cy="1388005"/>
        </a:xfrm>
        <a:prstGeom prst="roundRect">
          <a:avLst>
            <a:gd name="adj" fmla="val 10000"/>
          </a:avLst>
        </a:prstGeom>
        <a:solidFill>
          <a:schemeClr val="accent3">
            <a:shade val="80000"/>
            <a:satMod val="180000"/>
          </a:schemeClr>
        </a:solidFill>
        <a:ln w="9525" cap="flat" cmpd="sng" algn="ctr">
          <a:solidFill>
            <a:schemeClr val="accent3"/>
          </a:solidFill>
          <a:prstDash val="solid"/>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Ongoing Monitoring &amp; Troubleshooting</a:t>
          </a:r>
          <a:endParaRPr lang="en-US" sz="1600" b="1" kern="1200" dirty="0"/>
        </a:p>
      </dsp:txBody>
      <dsp:txXfrm>
        <a:off x="8513476" y="4498147"/>
        <a:ext cx="1838592" cy="13066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654EC-82A6-4690-AA5E-4D95C8FEB89E}">
      <dsp:nvSpPr>
        <dsp:cNvPr id="0" name=""/>
        <dsp:cNvSpPr/>
      </dsp:nvSpPr>
      <dsp:spPr>
        <a:xfrm>
          <a:off x="660396" y="372761"/>
          <a:ext cx="1919898" cy="1388005"/>
        </a:xfrm>
        <a:prstGeom prst="roundRect">
          <a:avLst>
            <a:gd name="adj" fmla="val 10000"/>
          </a:avLst>
        </a:prstGeom>
        <a:solidFill>
          <a:srgbClr val="ED6511"/>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Choose &amp; Install H/W </a:t>
          </a:r>
          <a:endParaRPr lang="en-US" sz="1600" b="1" kern="1200" dirty="0"/>
        </a:p>
      </dsp:txBody>
      <dsp:txXfrm>
        <a:off x="701049" y="413414"/>
        <a:ext cx="1838592" cy="1306699"/>
      </dsp:txXfrm>
    </dsp:sp>
    <dsp:sp modelId="{3F0FE0D0-F0C0-457C-8EE5-0FFA852A36BB}">
      <dsp:nvSpPr>
        <dsp:cNvPr id="0" name=""/>
        <dsp:cNvSpPr/>
      </dsp:nvSpPr>
      <dsp:spPr>
        <a:xfrm rot="21597200">
          <a:off x="2713541" y="878788"/>
          <a:ext cx="409826"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2713541" y="953590"/>
        <a:ext cx="297692" cy="224268"/>
      </dsp:txXfrm>
    </dsp:sp>
    <dsp:sp modelId="{46AA3304-2567-46B4-81C6-476E3CD1BD6A}">
      <dsp:nvSpPr>
        <dsp:cNvPr id="0" name=""/>
        <dsp:cNvSpPr/>
      </dsp:nvSpPr>
      <dsp:spPr>
        <a:xfrm>
          <a:off x="3303350" y="370608"/>
          <a:ext cx="1919898" cy="1388005"/>
        </a:xfrm>
        <a:prstGeom prst="roundRect">
          <a:avLst>
            <a:gd name="adj" fmla="val 10000"/>
          </a:avLst>
        </a:prstGeom>
        <a:solidFill>
          <a:srgbClr val="ED6511"/>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Validate H/W (validation tests)</a:t>
          </a:r>
          <a:endParaRPr lang="en-US" sz="1600" b="1" kern="1200" dirty="0"/>
        </a:p>
      </dsp:txBody>
      <dsp:txXfrm>
        <a:off x="3344003" y="411261"/>
        <a:ext cx="1838592" cy="1306699"/>
      </dsp:txXfrm>
    </dsp:sp>
    <dsp:sp modelId="{694633CD-0F8F-4CF9-AE29-00E9C1D0239E}">
      <dsp:nvSpPr>
        <dsp:cNvPr id="0" name=""/>
        <dsp:cNvSpPr/>
      </dsp:nvSpPr>
      <dsp:spPr>
        <a:xfrm rot="5380843">
          <a:off x="4064784" y="1899611"/>
          <a:ext cx="408420"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dirty="0"/>
        </a:p>
      </dsp:txBody>
      <dsp:txXfrm>
        <a:off x="4120539" y="1918301"/>
        <a:ext cx="296286" cy="224268"/>
      </dsp:txXfrm>
    </dsp:sp>
    <dsp:sp modelId="{76768182-1F5C-4F91-9E74-43A7115FB022}">
      <dsp:nvSpPr>
        <dsp:cNvPr id="0" name=""/>
        <dsp:cNvSpPr/>
      </dsp:nvSpPr>
      <dsp:spPr>
        <a:xfrm>
          <a:off x="3314633" y="2395288"/>
          <a:ext cx="1919898" cy="1388005"/>
        </a:xfrm>
        <a:prstGeom prst="roundRect">
          <a:avLst>
            <a:gd name="adj" fmla="val 10000"/>
          </a:avLst>
        </a:prstGeom>
        <a:solidFill>
          <a:srgbClr val="4E03E3"/>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Configure Cluster Storage &amp; File Share</a:t>
          </a:r>
          <a:endParaRPr lang="en-US" sz="1600" b="1" kern="1200" dirty="0"/>
        </a:p>
      </dsp:txBody>
      <dsp:txXfrm>
        <a:off x="3355286" y="2435941"/>
        <a:ext cx="1838592" cy="1306699"/>
      </dsp:txXfrm>
    </dsp:sp>
    <dsp:sp modelId="{5CA0E0BC-77FF-46F0-A6BE-232BA6A57205}">
      <dsp:nvSpPr>
        <dsp:cNvPr id="0" name=""/>
        <dsp:cNvSpPr/>
      </dsp:nvSpPr>
      <dsp:spPr>
        <a:xfrm rot="41112">
          <a:off x="5348981" y="2917966"/>
          <a:ext cx="454189"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5348985" y="2992052"/>
        <a:ext cx="342055" cy="224268"/>
      </dsp:txXfrm>
    </dsp:sp>
    <dsp:sp modelId="{654DF267-C7B7-4EFB-8163-5973D9D52331}">
      <dsp:nvSpPr>
        <dsp:cNvPr id="0" name=""/>
        <dsp:cNvSpPr/>
      </dsp:nvSpPr>
      <dsp:spPr>
        <a:xfrm>
          <a:off x="5897726" y="2426181"/>
          <a:ext cx="1919898" cy="1388005"/>
        </a:xfrm>
        <a:prstGeom prst="roundRect">
          <a:avLst>
            <a:gd name="adj" fmla="val 10000"/>
          </a:avLst>
        </a:prstGeom>
        <a:solidFill>
          <a:schemeClr val="accent4">
            <a:shade val="80000"/>
            <a:satMod val="180000"/>
          </a:schemeClr>
        </a:solidFill>
        <a:ln w="9525" cap="flat" cmpd="sng" algn="ctr">
          <a:solidFill>
            <a:schemeClr val="accent4"/>
          </a:solidFill>
          <a:prstDash val="solid"/>
        </a:ln>
        <a:effectLst/>
      </dsp:spPr>
      <dsp:style>
        <a:lnRef idx="1">
          <a:schemeClr val="accent4"/>
        </a:lnRef>
        <a:fillRef idx="3">
          <a:schemeClr val="accent4"/>
        </a:fillRef>
        <a:effectRef idx="2">
          <a:schemeClr val="accent4"/>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Validate Cluster Storage &amp; File Share</a:t>
          </a:r>
          <a:endParaRPr lang="en-US" sz="1600" b="1" kern="1200" dirty="0"/>
        </a:p>
      </dsp:txBody>
      <dsp:txXfrm>
        <a:off x="5938379" y="2466834"/>
        <a:ext cx="1838592" cy="1306699"/>
      </dsp:txXfrm>
    </dsp:sp>
    <dsp:sp modelId="{B1E6E858-BE35-45C0-BC1B-83C1BA3BC0CC}">
      <dsp:nvSpPr>
        <dsp:cNvPr id="0" name=""/>
        <dsp:cNvSpPr/>
      </dsp:nvSpPr>
      <dsp:spPr>
        <a:xfrm rot="5422861">
          <a:off x="6628917" y="3958599"/>
          <a:ext cx="443879"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rot="10800000">
        <a:off x="6685357" y="3977289"/>
        <a:ext cx="331745" cy="224268"/>
      </dsp:txXfrm>
    </dsp:sp>
    <dsp:sp modelId="{42D983EA-ED9F-491F-A4C0-593918A7474D}">
      <dsp:nvSpPr>
        <dsp:cNvPr id="0" name=""/>
        <dsp:cNvSpPr/>
      </dsp:nvSpPr>
      <dsp:spPr>
        <a:xfrm>
          <a:off x="5884217" y="4457494"/>
          <a:ext cx="1919898" cy="1388005"/>
        </a:xfrm>
        <a:prstGeom prst="roundRect">
          <a:avLst>
            <a:gd name="adj" fmla="val 10000"/>
          </a:avLst>
        </a:prstGeom>
        <a:solidFill>
          <a:srgbClr val="00B050"/>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Run YOUR workload</a:t>
          </a:r>
          <a:endParaRPr lang="en-US" sz="1600" b="1" kern="1200" dirty="0"/>
        </a:p>
      </dsp:txBody>
      <dsp:txXfrm>
        <a:off x="5924870" y="4498147"/>
        <a:ext cx="1838592" cy="1306699"/>
      </dsp:txXfrm>
    </dsp:sp>
    <dsp:sp modelId="{CF4E339A-4FB7-45DE-9312-1A0351329DC9}">
      <dsp:nvSpPr>
        <dsp:cNvPr id="0" name=""/>
        <dsp:cNvSpPr/>
      </dsp:nvSpPr>
      <dsp:spPr>
        <a:xfrm>
          <a:off x="7940561" y="4964606"/>
          <a:ext cx="415877"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7940561" y="5039362"/>
        <a:ext cx="303743" cy="224268"/>
      </dsp:txXfrm>
    </dsp:sp>
    <dsp:sp modelId="{948DE60B-C7CC-4ED4-8C02-DF211D6AC56C}">
      <dsp:nvSpPr>
        <dsp:cNvPr id="0" name=""/>
        <dsp:cNvSpPr/>
      </dsp:nvSpPr>
      <dsp:spPr>
        <a:xfrm>
          <a:off x="8472823" y="4457494"/>
          <a:ext cx="1919898" cy="1388005"/>
        </a:xfrm>
        <a:prstGeom prst="roundRect">
          <a:avLst>
            <a:gd name="adj" fmla="val 10000"/>
          </a:avLst>
        </a:prstGeom>
        <a:solidFill>
          <a:schemeClr val="accent3">
            <a:shade val="80000"/>
            <a:satMod val="180000"/>
          </a:schemeClr>
        </a:solidFill>
        <a:ln w="9525" cap="flat" cmpd="sng" algn="ctr">
          <a:solidFill>
            <a:schemeClr val="accent3"/>
          </a:solidFill>
          <a:prstDash val="solid"/>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Ongoing Monitoring &amp; Troubleshooting</a:t>
          </a:r>
          <a:endParaRPr lang="en-US" sz="1600" b="1" kern="1200" dirty="0"/>
        </a:p>
      </dsp:txBody>
      <dsp:txXfrm>
        <a:off x="8513476" y="4498147"/>
        <a:ext cx="1838592" cy="13066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654EC-82A6-4690-AA5E-4D95C8FEB89E}">
      <dsp:nvSpPr>
        <dsp:cNvPr id="0" name=""/>
        <dsp:cNvSpPr/>
      </dsp:nvSpPr>
      <dsp:spPr>
        <a:xfrm>
          <a:off x="660396" y="372761"/>
          <a:ext cx="1919898" cy="1388005"/>
        </a:xfrm>
        <a:prstGeom prst="roundRect">
          <a:avLst>
            <a:gd name="adj" fmla="val 10000"/>
          </a:avLst>
        </a:prstGeom>
        <a:solidFill>
          <a:srgbClr val="ED6511"/>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Choose &amp; Install H/W </a:t>
          </a:r>
          <a:endParaRPr lang="en-US" sz="1600" b="1" kern="1200" dirty="0"/>
        </a:p>
      </dsp:txBody>
      <dsp:txXfrm>
        <a:off x="701049" y="413414"/>
        <a:ext cx="1838592" cy="1306699"/>
      </dsp:txXfrm>
    </dsp:sp>
    <dsp:sp modelId="{3F0FE0D0-F0C0-457C-8EE5-0FFA852A36BB}">
      <dsp:nvSpPr>
        <dsp:cNvPr id="0" name=""/>
        <dsp:cNvSpPr/>
      </dsp:nvSpPr>
      <dsp:spPr>
        <a:xfrm rot="21597200">
          <a:off x="2713541" y="878788"/>
          <a:ext cx="409826"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2713541" y="953590"/>
        <a:ext cx="297692" cy="224268"/>
      </dsp:txXfrm>
    </dsp:sp>
    <dsp:sp modelId="{46AA3304-2567-46B4-81C6-476E3CD1BD6A}">
      <dsp:nvSpPr>
        <dsp:cNvPr id="0" name=""/>
        <dsp:cNvSpPr/>
      </dsp:nvSpPr>
      <dsp:spPr>
        <a:xfrm>
          <a:off x="3303350" y="370608"/>
          <a:ext cx="1919898" cy="1388005"/>
        </a:xfrm>
        <a:prstGeom prst="roundRect">
          <a:avLst>
            <a:gd name="adj" fmla="val 10000"/>
          </a:avLst>
        </a:prstGeom>
        <a:solidFill>
          <a:srgbClr val="ED6511"/>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Validate H/W (validation tests)</a:t>
          </a:r>
          <a:endParaRPr lang="en-US" sz="1600" b="1" kern="1200" dirty="0"/>
        </a:p>
      </dsp:txBody>
      <dsp:txXfrm>
        <a:off x="3344003" y="411261"/>
        <a:ext cx="1838592" cy="1306699"/>
      </dsp:txXfrm>
    </dsp:sp>
    <dsp:sp modelId="{694633CD-0F8F-4CF9-AE29-00E9C1D0239E}">
      <dsp:nvSpPr>
        <dsp:cNvPr id="0" name=""/>
        <dsp:cNvSpPr/>
      </dsp:nvSpPr>
      <dsp:spPr>
        <a:xfrm rot="5380843">
          <a:off x="4064784" y="1899611"/>
          <a:ext cx="408420"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dirty="0"/>
        </a:p>
      </dsp:txBody>
      <dsp:txXfrm>
        <a:off x="4120539" y="1918301"/>
        <a:ext cx="296286" cy="224268"/>
      </dsp:txXfrm>
    </dsp:sp>
    <dsp:sp modelId="{76768182-1F5C-4F91-9E74-43A7115FB022}">
      <dsp:nvSpPr>
        <dsp:cNvPr id="0" name=""/>
        <dsp:cNvSpPr/>
      </dsp:nvSpPr>
      <dsp:spPr>
        <a:xfrm>
          <a:off x="3314633" y="2395288"/>
          <a:ext cx="1919898" cy="1388005"/>
        </a:xfrm>
        <a:prstGeom prst="roundRect">
          <a:avLst>
            <a:gd name="adj" fmla="val 10000"/>
          </a:avLst>
        </a:prstGeom>
        <a:solidFill>
          <a:srgbClr val="EB6410"/>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Configure Cluster, Pool, Spaces, and File Shares</a:t>
          </a:r>
          <a:endParaRPr lang="en-US" sz="1600" b="1" kern="1200" dirty="0"/>
        </a:p>
      </dsp:txBody>
      <dsp:txXfrm>
        <a:off x="3355286" y="2435941"/>
        <a:ext cx="1838592" cy="1306699"/>
      </dsp:txXfrm>
    </dsp:sp>
    <dsp:sp modelId="{5CA0E0BC-77FF-46F0-A6BE-232BA6A57205}">
      <dsp:nvSpPr>
        <dsp:cNvPr id="0" name=""/>
        <dsp:cNvSpPr/>
      </dsp:nvSpPr>
      <dsp:spPr>
        <a:xfrm rot="41112">
          <a:off x="5348981" y="2917966"/>
          <a:ext cx="454189"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5348985" y="2992052"/>
        <a:ext cx="342055" cy="224268"/>
      </dsp:txXfrm>
    </dsp:sp>
    <dsp:sp modelId="{654DF267-C7B7-4EFB-8163-5973D9D52331}">
      <dsp:nvSpPr>
        <dsp:cNvPr id="0" name=""/>
        <dsp:cNvSpPr/>
      </dsp:nvSpPr>
      <dsp:spPr>
        <a:xfrm>
          <a:off x="5897726" y="2426181"/>
          <a:ext cx="1919898" cy="1388005"/>
        </a:xfrm>
        <a:prstGeom prst="roundRect">
          <a:avLst>
            <a:gd name="adj" fmla="val 10000"/>
          </a:avLst>
        </a:prstGeom>
        <a:solidFill>
          <a:srgbClr val="4E03E3"/>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Validate Cluster Storage &amp; File Share</a:t>
          </a:r>
          <a:endParaRPr lang="en-US" sz="1600" b="1" kern="1200" dirty="0"/>
        </a:p>
      </dsp:txBody>
      <dsp:txXfrm>
        <a:off x="5938379" y="2466834"/>
        <a:ext cx="1838592" cy="1306699"/>
      </dsp:txXfrm>
    </dsp:sp>
    <dsp:sp modelId="{B1E6E858-BE35-45C0-BC1B-83C1BA3BC0CC}">
      <dsp:nvSpPr>
        <dsp:cNvPr id="0" name=""/>
        <dsp:cNvSpPr/>
      </dsp:nvSpPr>
      <dsp:spPr>
        <a:xfrm rot="5422861">
          <a:off x="6628917" y="3958599"/>
          <a:ext cx="443879"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rot="10800000">
        <a:off x="6685357" y="3977289"/>
        <a:ext cx="331745" cy="224268"/>
      </dsp:txXfrm>
    </dsp:sp>
    <dsp:sp modelId="{42D983EA-ED9F-491F-A4C0-593918A7474D}">
      <dsp:nvSpPr>
        <dsp:cNvPr id="0" name=""/>
        <dsp:cNvSpPr/>
      </dsp:nvSpPr>
      <dsp:spPr>
        <a:xfrm>
          <a:off x="5884217" y="4457494"/>
          <a:ext cx="1919898" cy="1388005"/>
        </a:xfrm>
        <a:prstGeom prst="roundRect">
          <a:avLst>
            <a:gd name="adj" fmla="val 10000"/>
          </a:avLst>
        </a:prstGeom>
        <a:solidFill>
          <a:srgbClr val="00B050"/>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Run YOUR workload</a:t>
          </a:r>
          <a:endParaRPr lang="en-US" sz="1600" b="1" kern="1200" dirty="0"/>
        </a:p>
      </dsp:txBody>
      <dsp:txXfrm>
        <a:off x="5924870" y="4498147"/>
        <a:ext cx="1838592" cy="1306699"/>
      </dsp:txXfrm>
    </dsp:sp>
    <dsp:sp modelId="{CF4E339A-4FB7-45DE-9312-1A0351329DC9}">
      <dsp:nvSpPr>
        <dsp:cNvPr id="0" name=""/>
        <dsp:cNvSpPr/>
      </dsp:nvSpPr>
      <dsp:spPr>
        <a:xfrm>
          <a:off x="7940561" y="4964606"/>
          <a:ext cx="415877"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7940561" y="5039362"/>
        <a:ext cx="303743" cy="224268"/>
      </dsp:txXfrm>
    </dsp:sp>
    <dsp:sp modelId="{948DE60B-C7CC-4ED4-8C02-DF211D6AC56C}">
      <dsp:nvSpPr>
        <dsp:cNvPr id="0" name=""/>
        <dsp:cNvSpPr/>
      </dsp:nvSpPr>
      <dsp:spPr>
        <a:xfrm>
          <a:off x="8472823" y="4457494"/>
          <a:ext cx="1919898" cy="1388005"/>
        </a:xfrm>
        <a:prstGeom prst="roundRect">
          <a:avLst>
            <a:gd name="adj" fmla="val 10000"/>
          </a:avLst>
        </a:prstGeom>
        <a:solidFill>
          <a:schemeClr val="accent3">
            <a:shade val="80000"/>
            <a:satMod val="180000"/>
          </a:schemeClr>
        </a:solidFill>
        <a:ln w="9525" cap="flat" cmpd="sng" algn="ctr">
          <a:solidFill>
            <a:schemeClr val="accent3"/>
          </a:solidFill>
          <a:prstDash val="solid"/>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Ongoing Monitoring &amp; Troubleshooting</a:t>
          </a:r>
          <a:endParaRPr lang="en-US" sz="1600" b="1" kern="1200" dirty="0"/>
        </a:p>
      </dsp:txBody>
      <dsp:txXfrm>
        <a:off x="8513476" y="4498147"/>
        <a:ext cx="1838592" cy="13066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654EC-82A6-4690-AA5E-4D95C8FEB89E}">
      <dsp:nvSpPr>
        <dsp:cNvPr id="0" name=""/>
        <dsp:cNvSpPr/>
      </dsp:nvSpPr>
      <dsp:spPr>
        <a:xfrm>
          <a:off x="660396" y="372761"/>
          <a:ext cx="1919898" cy="1388005"/>
        </a:xfrm>
        <a:prstGeom prst="roundRect">
          <a:avLst>
            <a:gd name="adj" fmla="val 10000"/>
          </a:avLst>
        </a:prstGeom>
        <a:solidFill>
          <a:srgbClr val="ED6511"/>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Choose &amp; Install H/W </a:t>
          </a:r>
          <a:endParaRPr lang="en-US" sz="1600" b="1" kern="1200" dirty="0"/>
        </a:p>
      </dsp:txBody>
      <dsp:txXfrm>
        <a:off x="701049" y="413414"/>
        <a:ext cx="1838592" cy="1306699"/>
      </dsp:txXfrm>
    </dsp:sp>
    <dsp:sp modelId="{3F0FE0D0-F0C0-457C-8EE5-0FFA852A36BB}">
      <dsp:nvSpPr>
        <dsp:cNvPr id="0" name=""/>
        <dsp:cNvSpPr/>
      </dsp:nvSpPr>
      <dsp:spPr>
        <a:xfrm rot="21597200">
          <a:off x="2713541" y="878788"/>
          <a:ext cx="409826"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2713541" y="953590"/>
        <a:ext cx="297692" cy="224268"/>
      </dsp:txXfrm>
    </dsp:sp>
    <dsp:sp modelId="{46AA3304-2567-46B4-81C6-476E3CD1BD6A}">
      <dsp:nvSpPr>
        <dsp:cNvPr id="0" name=""/>
        <dsp:cNvSpPr/>
      </dsp:nvSpPr>
      <dsp:spPr>
        <a:xfrm>
          <a:off x="3303350" y="370608"/>
          <a:ext cx="1919898" cy="1388005"/>
        </a:xfrm>
        <a:prstGeom prst="roundRect">
          <a:avLst>
            <a:gd name="adj" fmla="val 10000"/>
          </a:avLst>
        </a:prstGeom>
        <a:solidFill>
          <a:srgbClr val="ED6511"/>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Validate H/W (validation tests)</a:t>
          </a:r>
          <a:endParaRPr lang="en-US" sz="1600" b="1" kern="1200" dirty="0"/>
        </a:p>
      </dsp:txBody>
      <dsp:txXfrm>
        <a:off x="3344003" y="411261"/>
        <a:ext cx="1838592" cy="1306699"/>
      </dsp:txXfrm>
    </dsp:sp>
    <dsp:sp modelId="{694633CD-0F8F-4CF9-AE29-00E9C1D0239E}">
      <dsp:nvSpPr>
        <dsp:cNvPr id="0" name=""/>
        <dsp:cNvSpPr/>
      </dsp:nvSpPr>
      <dsp:spPr>
        <a:xfrm rot="5380843">
          <a:off x="4064784" y="1899611"/>
          <a:ext cx="408420"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dirty="0"/>
        </a:p>
      </dsp:txBody>
      <dsp:txXfrm>
        <a:off x="4120539" y="1918301"/>
        <a:ext cx="296286" cy="224268"/>
      </dsp:txXfrm>
    </dsp:sp>
    <dsp:sp modelId="{76768182-1F5C-4F91-9E74-43A7115FB022}">
      <dsp:nvSpPr>
        <dsp:cNvPr id="0" name=""/>
        <dsp:cNvSpPr/>
      </dsp:nvSpPr>
      <dsp:spPr>
        <a:xfrm>
          <a:off x="3314633" y="2395288"/>
          <a:ext cx="1919898" cy="1388005"/>
        </a:xfrm>
        <a:prstGeom prst="roundRect">
          <a:avLst>
            <a:gd name="adj" fmla="val 10000"/>
          </a:avLst>
        </a:prstGeom>
        <a:solidFill>
          <a:srgbClr val="EB6410"/>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Configure Cluster, Pool, Spaces, and File Shares</a:t>
          </a:r>
          <a:endParaRPr lang="en-US" sz="1600" b="1" kern="1200" dirty="0"/>
        </a:p>
      </dsp:txBody>
      <dsp:txXfrm>
        <a:off x="3355286" y="2435941"/>
        <a:ext cx="1838592" cy="1306699"/>
      </dsp:txXfrm>
    </dsp:sp>
    <dsp:sp modelId="{5CA0E0BC-77FF-46F0-A6BE-232BA6A57205}">
      <dsp:nvSpPr>
        <dsp:cNvPr id="0" name=""/>
        <dsp:cNvSpPr/>
      </dsp:nvSpPr>
      <dsp:spPr>
        <a:xfrm rot="41112">
          <a:off x="5348981" y="2917966"/>
          <a:ext cx="454189"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5348985" y="2992052"/>
        <a:ext cx="342055" cy="224268"/>
      </dsp:txXfrm>
    </dsp:sp>
    <dsp:sp modelId="{654DF267-C7B7-4EFB-8163-5973D9D52331}">
      <dsp:nvSpPr>
        <dsp:cNvPr id="0" name=""/>
        <dsp:cNvSpPr/>
      </dsp:nvSpPr>
      <dsp:spPr>
        <a:xfrm>
          <a:off x="5897726" y="2426181"/>
          <a:ext cx="1919898" cy="1388005"/>
        </a:xfrm>
        <a:prstGeom prst="roundRect">
          <a:avLst>
            <a:gd name="adj" fmla="val 10000"/>
          </a:avLst>
        </a:prstGeom>
        <a:solidFill>
          <a:srgbClr val="EB6410"/>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Validate Cluster Storage &amp; File Share</a:t>
          </a:r>
          <a:endParaRPr lang="en-US" sz="1600" b="1" kern="1200" dirty="0"/>
        </a:p>
      </dsp:txBody>
      <dsp:txXfrm>
        <a:off x="5938379" y="2466834"/>
        <a:ext cx="1838592" cy="1306699"/>
      </dsp:txXfrm>
    </dsp:sp>
    <dsp:sp modelId="{B1E6E858-BE35-45C0-BC1B-83C1BA3BC0CC}">
      <dsp:nvSpPr>
        <dsp:cNvPr id="0" name=""/>
        <dsp:cNvSpPr/>
      </dsp:nvSpPr>
      <dsp:spPr>
        <a:xfrm rot="5422861">
          <a:off x="6628917" y="3958599"/>
          <a:ext cx="443879"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rot="10800000">
        <a:off x="6685357" y="3977289"/>
        <a:ext cx="331745" cy="224268"/>
      </dsp:txXfrm>
    </dsp:sp>
    <dsp:sp modelId="{42D983EA-ED9F-491F-A4C0-593918A7474D}">
      <dsp:nvSpPr>
        <dsp:cNvPr id="0" name=""/>
        <dsp:cNvSpPr/>
      </dsp:nvSpPr>
      <dsp:spPr>
        <a:xfrm>
          <a:off x="5884217" y="4457494"/>
          <a:ext cx="1919898" cy="1388005"/>
        </a:xfrm>
        <a:prstGeom prst="roundRect">
          <a:avLst>
            <a:gd name="adj" fmla="val 10000"/>
          </a:avLst>
        </a:prstGeom>
        <a:solidFill>
          <a:srgbClr val="00B050"/>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Run YOUR workload</a:t>
          </a:r>
          <a:endParaRPr lang="en-US" sz="1600" b="1" kern="1200" dirty="0"/>
        </a:p>
      </dsp:txBody>
      <dsp:txXfrm>
        <a:off x="5924870" y="4498147"/>
        <a:ext cx="1838592" cy="1306699"/>
      </dsp:txXfrm>
    </dsp:sp>
    <dsp:sp modelId="{CF4E339A-4FB7-45DE-9312-1A0351329DC9}">
      <dsp:nvSpPr>
        <dsp:cNvPr id="0" name=""/>
        <dsp:cNvSpPr/>
      </dsp:nvSpPr>
      <dsp:spPr>
        <a:xfrm>
          <a:off x="7940561" y="4964606"/>
          <a:ext cx="415877" cy="37378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7940561" y="5039362"/>
        <a:ext cx="303743" cy="224268"/>
      </dsp:txXfrm>
    </dsp:sp>
    <dsp:sp modelId="{948DE60B-C7CC-4ED4-8C02-DF211D6AC56C}">
      <dsp:nvSpPr>
        <dsp:cNvPr id="0" name=""/>
        <dsp:cNvSpPr/>
      </dsp:nvSpPr>
      <dsp:spPr>
        <a:xfrm>
          <a:off x="8472823" y="4457494"/>
          <a:ext cx="1919898" cy="1388005"/>
        </a:xfrm>
        <a:prstGeom prst="roundRect">
          <a:avLst>
            <a:gd name="adj" fmla="val 10000"/>
          </a:avLst>
        </a:prstGeom>
        <a:solidFill>
          <a:schemeClr val="accent3">
            <a:shade val="80000"/>
            <a:satMod val="180000"/>
          </a:schemeClr>
        </a:solidFill>
        <a:ln w="9525" cap="flat" cmpd="sng" algn="ctr">
          <a:solidFill>
            <a:schemeClr val="accent3"/>
          </a:solidFill>
          <a:prstDash val="solid"/>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Ongoing Monitoring &amp; Troubleshooting</a:t>
          </a:r>
          <a:endParaRPr lang="en-US" sz="1600" b="1" kern="1200" dirty="0"/>
        </a:p>
      </dsp:txBody>
      <dsp:txXfrm>
        <a:off x="8513476" y="4498147"/>
        <a:ext cx="1838592" cy="13066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654EC-82A6-4690-AA5E-4D95C8FEB89E}">
      <dsp:nvSpPr>
        <dsp:cNvPr id="0" name=""/>
        <dsp:cNvSpPr/>
      </dsp:nvSpPr>
      <dsp:spPr>
        <a:xfrm>
          <a:off x="244162" y="324901"/>
          <a:ext cx="1352441" cy="1211739"/>
        </a:xfrm>
        <a:prstGeom prst="roundRect">
          <a:avLst>
            <a:gd name="adj" fmla="val 10000"/>
          </a:avLst>
        </a:prstGeom>
        <a:solidFill>
          <a:srgbClr val="ED6511"/>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Choose &amp; Install H/W  </a:t>
          </a:r>
          <a:endParaRPr lang="en-US" sz="1600" b="1" kern="1200" dirty="0"/>
        </a:p>
      </dsp:txBody>
      <dsp:txXfrm>
        <a:off x="279653" y="360392"/>
        <a:ext cx="1281459" cy="1140757"/>
      </dsp:txXfrm>
    </dsp:sp>
    <dsp:sp modelId="{3F0FE0D0-F0C0-457C-8EE5-0FFA852A36BB}">
      <dsp:nvSpPr>
        <dsp:cNvPr id="0" name=""/>
        <dsp:cNvSpPr/>
      </dsp:nvSpPr>
      <dsp:spPr>
        <a:xfrm>
          <a:off x="1721545" y="745661"/>
          <a:ext cx="412035" cy="3702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1721545" y="819705"/>
        <a:ext cx="300969" cy="222132"/>
      </dsp:txXfrm>
    </dsp:sp>
    <dsp:sp modelId="{46AA3304-2567-46B4-81C6-476E3CD1BD6A}">
      <dsp:nvSpPr>
        <dsp:cNvPr id="0" name=""/>
        <dsp:cNvSpPr/>
      </dsp:nvSpPr>
      <dsp:spPr>
        <a:xfrm>
          <a:off x="2304261" y="328431"/>
          <a:ext cx="1352441" cy="1204679"/>
        </a:xfrm>
        <a:prstGeom prst="roundRect">
          <a:avLst>
            <a:gd name="adj" fmla="val 10000"/>
          </a:avLst>
        </a:prstGeom>
        <a:solidFill>
          <a:srgbClr val="ED6511"/>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Validate H/W (validation tests)</a:t>
          </a:r>
          <a:endParaRPr lang="en-US" sz="1600" b="1" kern="1200" dirty="0"/>
        </a:p>
      </dsp:txBody>
      <dsp:txXfrm>
        <a:off x="2339545" y="363715"/>
        <a:ext cx="1281873" cy="1134111"/>
      </dsp:txXfrm>
    </dsp:sp>
    <dsp:sp modelId="{694633CD-0F8F-4CF9-AE29-00E9C1D0239E}">
      <dsp:nvSpPr>
        <dsp:cNvPr id="0" name=""/>
        <dsp:cNvSpPr/>
      </dsp:nvSpPr>
      <dsp:spPr>
        <a:xfrm rot="5183653">
          <a:off x="2891173" y="1573962"/>
          <a:ext cx="283009" cy="3702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dirty="0"/>
        </a:p>
      </dsp:txBody>
      <dsp:txXfrm>
        <a:off x="2930955" y="1605639"/>
        <a:ext cx="198106" cy="222132"/>
      </dsp:txXfrm>
    </dsp:sp>
    <dsp:sp modelId="{76768182-1F5C-4F91-9E74-43A7115FB022}">
      <dsp:nvSpPr>
        <dsp:cNvPr id="0" name=""/>
        <dsp:cNvSpPr/>
      </dsp:nvSpPr>
      <dsp:spPr>
        <a:xfrm>
          <a:off x="2324366" y="1971871"/>
          <a:ext cx="1521930" cy="1245529"/>
        </a:xfrm>
        <a:prstGeom prst="roundRect">
          <a:avLst>
            <a:gd name="adj" fmla="val 10000"/>
          </a:avLst>
        </a:prstGeom>
        <a:solidFill>
          <a:srgbClr val="EB6410"/>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Configure Cluster, Pool, Spaces, and File Shares</a:t>
          </a:r>
          <a:endParaRPr lang="en-US" sz="1600" b="1" kern="1200" dirty="0"/>
        </a:p>
      </dsp:txBody>
      <dsp:txXfrm>
        <a:off x="2360846" y="2008351"/>
        <a:ext cx="1448970" cy="1172569"/>
      </dsp:txXfrm>
    </dsp:sp>
    <dsp:sp modelId="{5CA0E0BC-77FF-46F0-A6BE-232BA6A57205}">
      <dsp:nvSpPr>
        <dsp:cNvPr id="0" name=""/>
        <dsp:cNvSpPr/>
      </dsp:nvSpPr>
      <dsp:spPr>
        <a:xfrm rot="70421">
          <a:off x="3966835" y="2431373"/>
          <a:ext cx="369704" cy="3702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3966847" y="2504281"/>
        <a:ext cx="258793" cy="222132"/>
      </dsp:txXfrm>
    </dsp:sp>
    <dsp:sp modelId="{654DF267-C7B7-4EFB-8163-5973D9D52331}">
      <dsp:nvSpPr>
        <dsp:cNvPr id="0" name=""/>
        <dsp:cNvSpPr/>
      </dsp:nvSpPr>
      <dsp:spPr>
        <a:xfrm>
          <a:off x="4439287" y="2040522"/>
          <a:ext cx="1352441" cy="1191414"/>
        </a:xfrm>
        <a:prstGeom prst="roundRect">
          <a:avLst>
            <a:gd name="adj" fmla="val 10000"/>
          </a:avLst>
        </a:prstGeom>
        <a:solidFill>
          <a:srgbClr val="EB6410"/>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Validate Cluster Storage &amp; File Share</a:t>
          </a:r>
          <a:endParaRPr lang="en-US" sz="1600" b="1" kern="1200" dirty="0"/>
        </a:p>
      </dsp:txBody>
      <dsp:txXfrm>
        <a:off x="4474182" y="2075417"/>
        <a:ext cx="1282651" cy="1121624"/>
      </dsp:txXfrm>
    </dsp:sp>
    <dsp:sp modelId="{B1E6E858-BE35-45C0-BC1B-83C1BA3BC0CC}">
      <dsp:nvSpPr>
        <dsp:cNvPr id="0" name=""/>
        <dsp:cNvSpPr/>
      </dsp:nvSpPr>
      <dsp:spPr>
        <a:xfrm rot="5377870">
          <a:off x="5064870" y="3316336"/>
          <a:ext cx="248148" cy="3702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5101852" y="3353159"/>
        <a:ext cx="173704" cy="222132"/>
      </dsp:txXfrm>
    </dsp:sp>
    <dsp:sp modelId="{42D983EA-ED9F-491F-A4C0-593918A7474D}">
      <dsp:nvSpPr>
        <dsp:cNvPr id="0" name=""/>
        <dsp:cNvSpPr/>
      </dsp:nvSpPr>
      <dsp:spPr>
        <a:xfrm>
          <a:off x="4450326" y="3755258"/>
          <a:ext cx="1352441" cy="1191414"/>
        </a:xfrm>
        <a:prstGeom prst="roundRect">
          <a:avLst>
            <a:gd name="adj" fmla="val 10000"/>
          </a:avLst>
        </a:prstGeom>
        <a:solidFill>
          <a:srgbClr val="EB6410"/>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Run YOUR workload</a:t>
          </a:r>
          <a:endParaRPr lang="en-US" sz="1600" b="1" kern="1200" dirty="0"/>
        </a:p>
      </dsp:txBody>
      <dsp:txXfrm>
        <a:off x="4485221" y="3790153"/>
        <a:ext cx="1282651" cy="1121624"/>
      </dsp:txXfrm>
    </dsp:sp>
    <dsp:sp modelId="{CF4E339A-4FB7-45DE-9312-1A0351329DC9}">
      <dsp:nvSpPr>
        <dsp:cNvPr id="0" name=""/>
        <dsp:cNvSpPr/>
      </dsp:nvSpPr>
      <dsp:spPr>
        <a:xfrm rot="44587">
          <a:off x="5885175" y="4177584"/>
          <a:ext cx="291330" cy="370220"/>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5885179" y="4251061"/>
        <a:ext cx="203931" cy="222132"/>
      </dsp:txXfrm>
    </dsp:sp>
    <dsp:sp modelId="{948DE60B-C7CC-4ED4-8C02-DF211D6AC56C}">
      <dsp:nvSpPr>
        <dsp:cNvPr id="0" name=""/>
        <dsp:cNvSpPr/>
      </dsp:nvSpPr>
      <dsp:spPr>
        <a:xfrm>
          <a:off x="6245628" y="3778544"/>
          <a:ext cx="1352441" cy="1191414"/>
        </a:xfrm>
        <a:prstGeom prst="roundRect">
          <a:avLst>
            <a:gd name="adj" fmla="val 10000"/>
          </a:avLst>
        </a:prstGeom>
        <a:solidFill>
          <a:srgbClr val="CCCC00"/>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Ongoing Monitoring &amp; Troubleshooting</a:t>
          </a:r>
          <a:endParaRPr lang="en-US" sz="1200" b="1" kern="1200" dirty="0"/>
        </a:p>
      </dsp:txBody>
      <dsp:txXfrm>
        <a:off x="6280523" y="3813439"/>
        <a:ext cx="1282651" cy="112162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5/13/2014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5/13/2014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225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5/13/2014 11:26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3338128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5/13/2014 11:26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dirty="0"/>
          </a:p>
        </p:txBody>
      </p:sp>
    </p:spTree>
    <p:extLst>
      <p:ext uri="{BB962C8B-B14F-4D97-AF65-F5344CB8AC3E}">
        <p14:creationId xmlns:p14="http://schemas.microsoft.com/office/powerpoint/2010/main" val="396598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5/13/2014 11:26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456087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8EBC24-75DB-45D6-9C3C-D2D1E32EB8D1}" type="slidenum">
              <a:rPr lang="en-US" smtClean="0"/>
              <a:t>33</a:t>
            </a:fld>
            <a:endParaRPr lang="en-US"/>
          </a:p>
        </p:txBody>
      </p:sp>
    </p:spTree>
    <p:extLst>
      <p:ext uri="{BB962C8B-B14F-4D97-AF65-F5344CB8AC3E}">
        <p14:creationId xmlns:p14="http://schemas.microsoft.com/office/powerpoint/2010/main" val="802093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8EBC24-75DB-45D6-9C3C-D2D1E32EB8D1}" type="slidenum">
              <a:rPr lang="en-US" smtClean="0"/>
              <a:t>36</a:t>
            </a:fld>
            <a:endParaRPr lang="en-US"/>
          </a:p>
        </p:txBody>
      </p:sp>
    </p:spTree>
    <p:extLst>
      <p:ext uri="{BB962C8B-B14F-4D97-AF65-F5344CB8AC3E}">
        <p14:creationId xmlns:p14="http://schemas.microsoft.com/office/powerpoint/2010/main" val="3700460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948577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667063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4160098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3332691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t>5/13/2014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43</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875452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93018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2832537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1087633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5/13/2014 11:26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4265071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2891300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3202508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1682551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5/13/2014 11:26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3393612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5/13/2014 11:26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127277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3"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093" r:id="rId26"/>
    <p:sldLayoutId id="2147484127" r:id="rId27"/>
    <p:sldLayoutId id="2147484128" r:id="rId28"/>
    <p:sldLayoutId id="2147484129" r:id="rId29"/>
    <p:sldLayoutId id="2147484203" r:id="rId30"/>
    <p:sldLayoutId id="2147484272" r:id="rId31"/>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hyperlink" Target="https://www.usenix.org/system/files/conference/atc12/atc12-final181_0.pdf"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hyperlink" Target="http://social.technet.microsoft.com/wiki/contents/articles/15200.storage-spaces-designing-for-performance.aspx" TargetMode="Externa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hyperlink" Target="http://www.windowsservercatalog.com/default.aspx"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hyperlink" Target="http://gallery.technet.microsoft.com/scriptcenter/Storage-Spaces-Physical-7ca9f304"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technet.microsoft.com/en-us/library/jj134244.aspx"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technet.microsoft.com/en-us/library/jj822937.aspx"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blogs.technet.com/b/josebda/archive/2013/08/28/step-by-step-for-storage-spaces-tiering-in-windows-server-2012-r2.aspx"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www.microsoft.com/en-us/download/details.aspx?id=20163"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2" Type="http://schemas.openxmlformats.org/officeDocument/2006/relationships/hyperlink" Target="http://support.microsoft.com/kb/2913766" TargetMode="Externa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hyperlink" Target="http://msdn.microsoft.com/en-us/library/windows/hardware/dn481522.aspx" TargetMode="Externa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441572"/>
      </p:ext>
    </p:extLst>
  </p:cSld>
  <p:clrMapOvr>
    <a:masterClrMapping/>
  </p:clrMapOvr>
  <p:transition advTm="1443">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Building up the hardware configuration</a:t>
            </a:r>
            <a:endParaRPr lang="en-US" dirty="0"/>
          </a:p>
        </p:txBody>
      </p:sp>
      <p:grpSp>
        <p:nvGrpSpPr>
          <p:cNvPr id="15" name="Group 14"/>
          <p:cNvGrpSpPr/>
          <p:nvPr/>
        </p:nvGrpSpPr>
        <p:grpSpPr>
          <a:xfrm>
            <a:off x="4005872" y="5391321"/>
            <a:ext cx="2033721" cy="1299498"/>
            <a:chOff x="225607" y="4524323"/>
            <a:chExt cx="3125634" cy="1861503"/>
          </a:xfrm>
        </p:grpSpPr>
        <p:pic>
          <p:nvPicPr>
            <p:cNvPr id="1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041" y="4524323"/>
              <a:ext cx="2743200" cy="18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a:spLocks/>
            </p:cNvSpPr>
            <p:nvPr/>
          </p:nvSpPr>
          <p:spPr>
            <a:xfrm>
              <a:off x="225607" y="5654306"/>
              <a:ext cx="1073970" cy="731520"/>
            </a:xfrm>
            <a:prstGeom prst="rect">
              <a:avLst/>
            </a:prstGeom>
            <a:noFill/>
          </p:spPr>
          <p:txBody>
            <a:bodyPr wrap="square" lIns="91403" tIns="91403" rIns="91403" bIns="91403" rtlCol="0" anchor="ctr" anchorCtr="0">
              <a:noAutofit/>
            </a:bodyPr>
            <a:lstStyle/>
            <a:p>
              <a:pPr algn="r" defTabSz="914037">
                <a:lnSpc>
                  <a:spcPct val="90000"/>
                </a:lnSpc>
                <a:spcBef>
                  <a:spcPct val="20000"/>
                </a:spcBef>
                <a:buSzPct val="90000"/>
                <a:defRPr/>
              </a:pPr>
              <a:r>
                <a:rPr lang="en-US" sz="700" b="1" kern="0" dirty="0">
                  <a:solidFill>
                    <a:schemeClr val="tx1">
                      <a:alpha val="99000"/>
                    </a:schemeClr>
                  </a:solidFill>
                  <a:latin typeface="Calibri" panose="020F0502020204030204"/>
                </a:rPr>
                <a:t>SAS Enclosure</a:t>
              </a:r>
            </a:p>
          </p:txBody>
        </p:sp>
      </p:grpSp>
      <p:grpSp>
        <p:nvGrpSpPr>
          <p:cNvPr id="18" name="Group 17"/>
          <p:cNvGrpSpPr/>
          <p:nvPr/>
        </p:nvGrpSpPr>
        <p:grpSpPr>
          <a:xfrm>
            <a:off x="6020217" y="5395552"/>
            <a:ext cx="2033721" cy="1299498"/>
            <a:chOff x="225607" y="4524323"/>
            <a:chExt cx="3125634" cy="1861503"/>
          </a:xfrm>
        </p:grpSpPr>
        <p:pic>
          <p:nvPicPr>
            <p:cNvPr id="1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041" y="4524323"/>
              <a:ext cx="2743200" cy="18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a:spLocks/>
            </p:cNvSpPr>
            <p:nvPr/>
          </p:nvSpPr>
          <p:spPr>
            <a:xfrm>
              <a:off x="225607" y="5654306"/>
              <a:ext cx="1073970" cy="731520"/>
            </a:xfrm>
            <a:prstGeom prst="rect">
              <a:avLst/>
            </a:prstGeom>
            <a:noFill/>
          </p:spPr>
          <p:txBody>
            <a:bodyPr wrap="square" lIns="91403" tIns="91403" rIns="91403" bIns="91403" rtlCol="0" anchor="ctr" anchorCtr="0">
              <a:noAutofit/>
            </a:bodyPr>
            <a:lstStyle/>
            <a:p>
              <a:pPr algn="r" defTabSz="914037">
                <a:lnSpc>
                  <a:spcPct val="90000"/>
                </a:lnSpc>
                <a:spcBef>
                  <a:spcPct val="20000"/>
                </a:spcBef>
                <a:buSzPct val="90000"/>
                <a:defRPr/>
              </a:pPr>
              <a:r>
                <a:rPr lang="en-US" sz="700" b="1" kern="0" dirty="0">
                  <a:solidFill>
                    <a:schemeClr val="tx1">
                      <a:alpha val="99000"/>
                    </a:schemeClr>
                  </a:solidFill>
                  <a:latin typeface="Calibri" panose="020F0502020204030204"/>
                </a:rPr>
                <a:t>SAS Enclosure</a:t>
              </a:r>
            </a:p>
          </p:txBody>
        </p:sp>
      </p:grpSp>
      <p:grpSp>
        <p:nvGrpSpPr>
          <p:cNvPr id="21" name="Group 20"/>
          <p:cNvGrpSpPr/>
          <p:nvPr/>
        </p:nvGrpSpPr>
        <p:grpSpPr>
          <a:xfrm>
            <a:off x="8034643" y="5396956"/>
            <a:ext cx="2033721" cy="1299498"/>
            <a:chOff x="225607" y="4524323"/>
            <a:chExt cx="3125634" cy="1861503"/>
          </a:xfrm>
        </p:grpSpPr>
        <p:pic>
          <p:nvPicPr>
            <p:cNvPr id="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041" y="4524323"/>
              <a:ext cx="2743200" cy="18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a:spLocks/>
            </p:cNvSpPr>
            <p:nvPr/>
          </p:nvSpPr>
          <p:spPr>
            <a:xfrm>
              <a:off x="225607" y="5654306"/>
              <a:ext cx="1073970" cy="731520"/>
            </a:xfrm>
            <a:prstGeom prst="rect">
              <a:avLst/>
            </a:prstGeom>
            <a:noFill/>
          </p:spPr>
          <p:txBody>
            <a:bodyPr wrap="square" lIns="91403" tIns="91403" rIns="91403" bIns="91403" rtlCol="0" anchor="ctr" anchorCtr="0">
              <a:noAutofit/>
            </a:bodyPr>
            <a:lstStyle/>
            <a:p>
              <a:pPr algn="r" defTabSz="914037">
                <a:lnSpc>
                  <a:spcPct val="90000"/>
                </a:lnSpc>
                <a:spcBef>
                  <a:spcPct val="20000"/>
                </a:spcBef>
                <a:buSzPct val="90000"/>
                <a:defRPr/>
              </a:pPr>
              <a:r>
                <a:rPr lang="en-US" sz="700" b="1" kern="0" dirty="0">
                  <a:solidFill>
                    <a:schemeClr val="tx1">
                      <a:alpha val="99000"/>
                    </a:schemeClr>
                  </a:solidFill>
                  <a:latin typeface="Calibri" panose="020F0502020204030204"/>
                </a:rPr>
                <a:t>SAS Enclosure</a:t>
              </a:r>
            </a:p>
          </p:txBody>
        </p:sp>
      </p:grpSp>
      <p:grpSp>
        <p:nvGrpSpPr>
          <p:cNvPr id="80" name="Group 79"/>
          <p:cNvGrpSpPr/>
          <p:nvPr/>
        </p:nvGrpSpPr>
        <p:grpSpPr>
          <a:xfrm>
            <a:off x="2103437" y="4409537"/>
            <a:ext cx="8025557" cy="916525"/>
            <a:chOff x="2075055" y="4490249"/>
            <a:chExt cx="8025557" cy="916525"/>
          </a:xfrm>
        </p:grpSpPr>
        <p:sp>
          <p:nvSpPr>
            <p:cNvPr id="24" name="Rounded Rectangle 23"/>
            <p:cNvSpPr/>
            <p:nvPr/>
          </p:nvSpPr>
          <p:spPr bwMode="auto">
            <a:xfrm>
              <a:off x="2075055" y="4842639"/>
              <a:ext cx="8025557" cy="208543"/>
            </a:xfrm>
            <a:prstGeom prst="roundRect">
              <a:avLst/>
            </a:prstGeom>
            <a:ln/>
          </p:spPr>
          <p:style>
            <a:lnRef idx="1">
              <a:schemeClr val="accent1"/>
            </a:lnRef>
            <a:fillRef idx="3">
              <a:schemeClr val="accent1"/>
            </a:fillRef>
            <a:effectRef idx="2">
              <a:schemeClr val="accent1"/>
            </a:effectRef>
            <a:fontRef idx="minor">
              <a:schemeClr val="lt1"/>
            </a:fontRef>
          </p:style>
          <p:txBody>
            <a:bodyPr tIns="182806" bIns="182806" rtlCol="0" anchor="ctr"/>
            <a:lstStyle/>
            <a:p>
              <a:pPr algn="ctr" defTabSz="914037"/>
              <a:endParaRPr lang="en-US" sz="1999" kern="0" dirty="0">
                <a:solidFill>
                  <a:prstClr val="white"/>
                </a:solidFill>
                <a:latin typeface="Calibri" panose="020F0502020204030204"/>
              </a:endParaRPr>
            </a:p>
          </p:txBody>
        </p:sp>
        <p:sp>
          <p:nvSpPr>
            <p:cNvPr id="25" name="TextBox 24"/>
            <p:cNvSpPr txBox="1"/>
            <p:nvPr/>
          </p:nvSpPr>
          <p:spPr>
            <a:xfrm>
              <a:off x="2082426" y="4859406"/>
              <a:ext cx="3974875" cy="190188"/>
            </a:xfrm>
            <a:prstGeom prst="rect">
              <a:avLst/>
            </a:prstGeom>
            <a:noFill/>
          </p:spPr>
          <p:txBody>
            <a:bodyPr wrap="square" lIns="182806" tIns="146246" rIns="182806" bIns="146246" rtlCol="0" anchor="ctr">
              <a:noAutofit/>
            </a:bodyPr>
            <a:lstStyle/>
            <a:p>
              <a:pPr algn="ctr">
                <a:lnSpc>
                  <a:spcPct val="90000"/>
                </a:lnSpc>
                <a:spcAft>
                  <a:spcPts val="600"/>
                </a:spcAft>
              </a:pPr>
              <a:r>
                <a:rPr lang="en-US" sz="900" b="1" spc="300" dirty="0" smtClean="0">
                  <a:gradFill>
                    <a:gsLst>
                      <a:gs pos="2917">
                        <a:schemeClr val="tx1"/>
                      </a:gs>
                      <a:gs pos="30000">
                        <a:schemeClr val="tx1"/>
                      </a:gs>
                    </a:gsLst>
                    <a:lin ang="5400000" scaled="0"/>
                  </a:gradFill>
                </a:rPr>
                <a:t>768Gbps </a:t>
              </a:r>
              <a:r>
                <a:rPr lang="en-US" sz="900" b="1" spc="300" dirty="0">
                  <a:gradFill>
                    <a:gsLst>
                      <a:gs pos="2917">
                        <a:schemeClr val="tx1"/>
                      </a:gs>
                      <a:gs pos="30000">
                        <a:schemeClr val="tx1"/>
                      </a:gs>
                    </a:gsLst>
                    <a:lin ang="5400000" scaled="0"/>
                  </a:gradFill>
                </a:rPr>
                <a:t>Shared SAS </a:t>
              </a:r>
              <a:r>
                <a:rPr lang="en-US" sz="900" b="1" spc="300" dirty="0" smtClean="0">
                  <a:gradFill>
                    <a:gsLst>
                      <a:gs pos="2917">
                        <a:schemeClr val="tx1"/>
                      </a:gs>
                      <a:gs pos="30000">
                        <a:schemeClr val="tx1"/>
                      </a:gs>
                    </a:gsLst>
                    <a:lin ang="5400000" scaled="0"/>
                  </a:gradFill>
                </a:rPr>
                <a:t>Links </a:t>
              </a:r>
              <a:endParaRPr lang="en-US" sz="900" b="1" spc="300" dirty="0">
                <a:gradFill>
                  <a:gsLst>
                    <a:gs pos="2917">
                      <a:schemeClr val="tx1"/>
                    </a:gs>
                    <a:gs pos="30000">
                      <a:schemeClr val="tx1"/>
                    </a:gs>
                  </a:gsLst>
                  <a:lin ang="5400000" scaled="0"/>
                </a:gradFill>
              </a:endParaRPr>
            </a:p>
          </p:txBody>
        </p:sp>
        <p:cxnSp>
          <p:nvCxnSpPr>
            <p:cNvPr id="26" name="Straight Connector 25"/>
            <p:cNvCxnSpPr>
              <a:stCxn id="10" idx="0"/>
            </p:cNvCxnSpPr>
            <p:nvPr/>
          </p:nvCxnSpPr>
          <p:spPr>
            <a:xfrm flipV="1">
              <a:off x="3092314" y="5042670"/>
              <a:ext cx="118" cy="348650"/>
            </a:xfrm>
            <a:prstGeom prst="line">
              <a:avLst/>
            </a:prstGeom>
            <a:ln w="28575">
              <a:solidFill>
                <a:schemeClr val="accent5"/>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cxnSp>
          <p:nvCxnSpPr>
            <p:cNvPr id="27" name="Straight Connector 26"/>
            <p:cNvCxnSpPr/>
            <p:nvPr/>
          </p:nvCxnSpPr>
          <p:spPr>
            <a:xfrm flipV="1">
              <a:off x="3077841" y="4502243"/>
              <a:ext cx="118" cy="348650"/>
            </a:xfrm>
            <a:prstGeom prst="line">
              <a:avLst/>
            </a:prstGeom>
            <a:ln w="28575">
              <a:solidFill>
                <a:schemeClr val="accent5"/>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cxnSp>
          <p:nvCxnSpPr>
            <p:cNvPr id="28" name="Straight Connector 27"/>
            <p:cNvCxnSpPr/>
            <p:nvPr/>
          </p:nvCxnSpPr>
          <p:spPr>
            <a:xfrm flipV="1">
              <a:off x="5081733" y="4502243"/>
              <a:ext cx="118" cy="348650"/>
            </a:xfrm>
            <a:prstGeom prst="line">
              <a:avLst/>
            </a:prstGeom>
            <a:ln w="28575">
              <a:solidFill>
                <a:schemeClr val="accent5"/>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cxnSp>
          <p:nvCxnSpPr>
            <p:cNvPr id="29" name="Straight Connector 28"/>
            <p:cNvCxnSpPr/>
            <p:nvPr/>
          </p:nvCxnSpPr>
          <p:spPr>
            <a:xfrm flipV="1">
              <a:off x="5230719" y="5041082"/>
              <a:ext cx="118" cy="348650"/>
            </a:xfrm>
            <a:prstGeom prst="line">
              <a:avLst/>
            </a:prstGeom>
            <a:ln w="28575">
              <a:solidFill>
                <a:schemeClr val="accent5"/>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cxnSp>
          <p:nvCxnSpPr>
            <p:cNvPr id="30" name="Straight Connector 29"/>
            <p:cNvCxnSpPr/>
            <p:nvPr/>
          </p:nvCxnSpPr>
          <p:spPr>
            <a:xfrm flipV="1">
              <a:off x="7256951" y="5058124"/>
              <a:ext cx="118" cy="348650"/>
            </a:xfrm>
            <a:prstGeom prst="line">
              <a:avLst/>
            </a:prstGeom>
            <a:ln w="28575">
              <a:solidFill>
                <a:schemeClr val="accent5"/>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cxnSp>
          <p:nvCxnSpPr>
            <p:cNvPr id="31" name="Straight Connector 30"/>
            <p:cNvCxnSpPr/>
            <p:nvPr/>
          </p:nvCxnSpPr>
          <p:spPr>
            <a:xfrm flipV="1">
              <a:off x="9252001" y="5048950"/>
              <a:ext cx="118" cy="348650"/>
            </a:xfrm>
            <a:prstGeom prst="line">
              <a:avLst/>
            </a:prstGeom>
            <a:ln w="28575">
              <a:solidFill>
                <a:schemeClr val="accent5"/>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cxnSp>
          <p:nvCxnSpPr>
            <p:cNvPr id="32" name="Straight Connector 31"/>
            <p:cNvCxnSpPr/>
            <p:nvPr/>
          </p:nvCxnSpPr>
          <p:spPr>
            <a:xfrm flipV="1">
              <a:off x="7102029" y="4490249"/>
              <a:ext cx="118" cy="348650"/>
            </a:xfrm>
            <a:prstGeom prst="line">
              <a:avLst/>
            </a:prstGeom>
            <a:ln w="28575">
              <a:solidFill>
                <a:schemeClr val="accent5"/>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cxnSp>
          <p:nvCxnSpPr>
            <p:cNvPr id="33" name="Straight Connector 32"/>
            <p:cNvCxnSpPr/>
            <p:nvPr/>
          </p:nvCxnSpPr>
          <p:spPr>
            <a:xfrm flipV="1">
              <a:off x="9115400" y="4495319"/>
              <a:ext cx="118" cy="348650"/>
            </a:xfrm>
            <a:prstGeom prst="line">
              <a:avLst/>
            </a:prstGeom>
            <a:ln w="28575">
              <a:solidFill>
                <a:schemeClr val="accent5"/>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sp>
          <p:nvSpPr>
            <p:cNvPr id="34" name="TextBox 33"/>
            <p:cNvSpPr txBox="1"/>
            <p:nvPr/>
          </p:nvSpPr>
          <p:spPr>
            <a:xfrm>
              <a:off x="6105690" y="4858745"/>
              <a:ext cx="3974875" cy="190188"/>
            </a:xfrm>
            <a:prstGeom prst="rect">
              <a:avLst/>
            </a:prstGeom>
            <a:noFill/>
          </p:spPr>
          <p:txBody>
            <a:bodyPr wrap="square" lIns="182806" tIns="146246" rIns="182806" bIns="146246" rtlCol="0" anchor="ctr">
              <a:noAutofit/>
            </a:bodyPr>
            <a:lstStyle/>
            <a:p>
              <a:pPr algn="ctr">
                <a:lnSpc>
                  <a:spcPct val="90000"/>
                </a:lnSpc>
                <a:spcAft>
                  <a:spcPts val="600"/>
                </a:spcAft>
              </a:pPr>
              <a:r>
                <a:rPr lang="en-US" sz="900" b="1" spc="300" dirty="0" smtClean="0">
                  <a:gradFill>
                    <a:gsLst>
                      <a:gs pos="2917">
                        <a:schemeClr val="tx1"/>
                      </a:gs>
                      <a:gs pos="30000">
                        <a:schemeClr val="tx1"/>
                      </a:gs>
                    </a:gsLst>
                    <a:lin ang="5400000" scaled="0"/>
                  </a:gradFill>
                </a:rPr>
                <a:t>768Gbps </a:t>
              </a:r>
              <a:r>
                <a:rPr lang="en-US" sz="900" b="1" spc="300" dirty="0">
                  <a:gradFill>
                    <a:gsLst>
                      <a:gs pos="2917">
                        <a:schemeClr val="tx1"/>
                      </a:gs>
                      <a:gs pos="30000">
                        <a:schemeClr val="tx1"/>
                      </a:gs>
                    </a:gsLst>
                    <a:lin ang="5400000" scaled="0"/>
                  </a:gradFill>
                </a:rPr>
                <a:t>Shared SAS Links</a:t>
              </a:r>
            </a:p>
          </p:txBody>
        </p:sp>
      </p:grpSp>
      <p:grpSp>
        <p:nvGrpSpPr>
          <p:cNvPr id="107" name="Group 106"/>
          <p:cNvGrpSpPr/>
          <p:nvPr/>
        </p:nvGrpSpPr>
        <p:grpSpPr>
          <a:xfrm>
            <a:off x="1951037" y="5391321"/>
            <a:ext cx="2033721" cy="1299498"/>
            <a:chOff x="1951037" y="5391321"/>
            <a:chExt cx="2033721" cy="1299498"/>
          </a:xfrm>
        </p:grpSpPr>
        <p:grpSp>
          <p:nvGrpSpPr>
            <p:cNvPr id="9" name="Group 8"/>
            <p:cNvGrpSpPr/>
            <p:nvPr/>
          </p:nvGrpSpPr>
          <p:grpSpPr>
            <a:xfrm>
              <a:off x="1951037" y="5391321"/>
              <a:ext cx="2033721" cy="1299498"/>
              <a:chOff x="225607" y="4524323"/>
              <a:chExt cx="3125634" cy="1861503"/>
            </a:xfrm>
          </p:grpSpPr>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041" y="4524323"/>
                <a:ext cx="2743200" cy="18307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a:spLocks/>
              </p:cNvSpPr>
              <p:nvPr/>
            </p:nvSpPr>
            <p:spPr>
              <a:xfrm>
                <a:off x="225607" y="5654306"/>
                <a:ext cx="1073970" cy="731520"/>
              </a:xfrm>
              <a:prstGeom prst="rect">
                <a:avLst/>
              </a:prstGeom>
              <a:noFill/>
              <a:ln w="12700">
                <a:noFill/>
              </a:ln>
            </p:spPr>
            <p:txBody>
              <a:bodyPr wrap="square" lIns="91403" tIns="91403" rIns="91403" bIns="91403" rtlCol="0" anchor="ctr" anchorCtr="0">
                <a:noAutofit/>
              </a:bodyPr>
              <a:lstStyle/>
              <a:p>
                <a:pPr algn="r" defTabSz="914037">
                  <a:lnSpc>
                    <a:spcPct val="90000"/>
                  </a:lnSpc>
                  <a:spcBef>
                    <a:spcPct val="20000"/>
                  </a:spcBef>
                  <a:buSzPct val="90000"/>
                  <a:defRPr/>
                </a:pPr>
                <a:r>
                  <a:rPr lang="en-US" sz="700" b="1" kern="0" dirty="0" smtClean="0">
                    <a:solidFill>
                      <a:schemeClr val="tx1">
                        <a:alpha val="99000"/>
                      </a:schemeClr>
                    </a:solidFill>
                    <a:latin typeface="Calibri" panose="020F0502020204030204"/>
                  </a:rPr>
                  <a:t>SAS Enclosure</a:t>
                </a:r>
                <a:endParaRPr lang="en-US" sz="700" b="1" kern="0" dirty="0">
                  <a:solidFill>
                    <a:schemeClr val="tx1">
                      <a:alpha val="99000"/>
                    </a:schemeClr>
                  </a:solidFill>
                  <a:latin typeface="Calibri" panose="020F0502020204030204"/>
                </a:endParaRPr>
              </a:p>
            </p:txBody>
          </p:sp>
        </p:grpSp>
        <p:sp>
          <p:nvSpPr>
            <p:cNvPr id="39" name="Oval 38"/>
            <p:cNvSpPr/>
            <p:nvPr/>
          </p:nvSpPr>
          <p:spPr bwMode="auto">
            <a:xfrm>
              <a:off x="3281153" y="6281301"/>
              <a:ext cx="211113" cy="111049"/>
            </a:xfrm>
            <a:prstGeom prst="ellipse">
              <a:avLst/>
            </a:prstGeom>
            <a:solidFill>
              <a:srgbClr val="5E5D5B"/>
            </a:solidFill>
            <a:ln>
              <a:noFill/>
              <a:headEnd type="none" w="med" len="med"/>
              <a:tailEnd type="none" w="med" len="med"/>
            </a:ln>
            <a:effectLst>
              <a:softEdge rad="12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40" name="Oval 39"/>
          <p:cNvSpPr/>
          <p:nvPr/>
        </p:nvSpPr>
        <p:spPr bwMode="auto">
          <a:xfrm>
            <a:off x="5349386" y="6281300"/>
            <a:ext cx="211113" cy="111049"/>
          </a:xfrm>
          <a:prstGeom prst="ellipse">
            <a:avLst/>
          </a:prstGeom>
          <a:solidFill>
            <a:srgbClr val="5E5D5B"/>
          </a:solidFill>
          <a:ln>
            <a:noFill/>
            <a:headEnd type="none" w="med" len="med"/>
            <a:tailEnd type="none" w="med" len="med"/>
          </a:ln>
          <a:effectLst>
            <a:softEdge rad="12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1" name="Oval 40"/>
          <p:cNvSpPr/>
          <p:nvPr/>
        </p:nvSpPr>
        <p:spPr bwMode="auto">
          <a:xfrm>
            <a:off x="7363812" y="6281300"/>
            <a:ext cx="211113" cy="111049"/>
          </a:xfrm>
          <a:prstGeom prst="ellipse">
            <a:avLst/>
          </a:prstGeom>
          <a:solidFill>
            <a:srgbClr val="5E5D5B"/>
          </a:solidFill>
          <a:ln>
            <a:noFill/>
            <a:headEnd type="none" w="med" len="med"/>
            <a:tailEnd type="none" w="med" len="med"/>
          </a:ln>
          <a:effectLst>
            <a:softEdge rad="12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Oval 41"/>
          <p:cNvSpPr/>
          <p:nvPr/>
        </p:nvSpPr>
        <p:spPr bwMode="auto">
          <a:xfrm>
            <a:off x="9361565" y="6290336"/>
            <a:ext cx="211113" cy="111049"/>
          </a:xfrm>
          <a:prstGeom prst="ellipse">
            <a:avLst/>
          </a:prstGeom>
          <a:solidFill>
            <a:srgbClr val="5E5D5B"/>
          </a:solidFill>
          <a:ln>
            <a:noFill/>
            <a:headEnd type="none" w="med" len="med"/>
            <a:tailEnd type="none" w="med" len="med"/>
          </a:ln>
          <a:effectLst>
            <a:softEdge rad="12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4" name="Text Placeholder 73"/>
          <p:cNvSpPr>
            <a:spLocks noGrp="1"/>
          </p:cNvSpPr>
          <p:nvPr>
            <p:ph type="body" sz="quarter" idx="10"/>
          </p:nvPr>
        </p:nvSpPr>
        <p:spPr/>
        <p:txBody>
          <a:bodyPr/>
          <a:lstStyle/>
          <a:p>
            <a:endParaRPr lang="en-US" dirty="0"/>
          </a:p>
        </p:txBody>
      </p:sp>
      <p:sp>
        <p:nvSpPr>
          <p:cNvPr id="79" name="TextBox 78"/>
          <p:cNvSpPr txBox="1"/>
          <p:nvPr/>
        </p:nvSpPr>
        <p:spPr>
          <a:xfrm>
            <a:off x="568335" y="3751480"/>
            <a:ext cx="1631536" cy="704808"/>
          </a:xfrm>
          <a:prstGeom prst="rect">
            <a:avLst/>
          </a:prstGeom>
          <a:noFill/>
        </p:spPr>
        <p:txBody>
          <a:bodyPr wrap="none" lIns="182880" tIns="146304" rIns="182880" bIns="146304" rtlCol="0">
            <a:spAutoFit/>
          </a:bodyPr>
          <a:lstStyle/>
          <a:p>
            <a:pPr algn="r">
              <a:lnSpc>
                <a:spcPct val="90000"/>
              </a:lnSpc>
              <a:spcAft>
                <a:spcPts val="600"/>
              </a:spcAft>
            </a:pPr>
            <a:r>
              <a:rPr lang="en-US" sz="1200" b="1" i="1" dirty="0" smtClean="0">
                <a:gradFill>
                  <a:gsLst>
                    <a:gs pos="2917">
                      <a:schemeClr val="tx1"/>
                    </a:gs>
                    <a:gs pos="30000">
                      <a:schemeClr val="tx1"/>
                    </a:gs>
                  </a:gsLst>
                  <a:lin ang="5400000" scaled="0"/>
                </a:gradFill>
                <a:latin typeface="+mj-lt"/>
              </a:rPr>
              <a:t>Two SAS HBAs per </a:t>
            </a:r>
          </a:p>
          <a:p>
            <a:pPr algn="r">
              <a:lnSpc>
                <a:spcPct val="90000"/>
              </a:lnSpc>
              <a:spcAft>
                <a:spcPts val="600"/>
              </a:spcAft>
            </a:pPr>
            <a:r>
              <a:rPr lang="en-US" sz="1200" b="1" i="1" dirty="0" smtClean="0">
                <a:gradFill>
                  <a:gsLst>
                    <a:gs pos="2917">
                      <a:schemeClr val="tx1"/>
                    </a:gs>
                    <a:gs pos="30000">
                      <a:schemeClr val="tx1"/>
                    </a:gs>
                  </a:gsLst>
                  <a:lin ang="5400000" scaled="0"/>
                </a:gradFill>
                <a:latin typeface="+mj-lt"/>
              </a:rPr>
              <a:t>Windows File Server</a:t>
            </a:r>
          </a:p>
        </p:txBody>
      </p:sp>
      <p:sp>
        <p:nvSpPr>
          <p:cNvPr id="81" name="TextBox 80"/>
          <p:cNvSpPr txBox="1"/>
          <p:nvPr/>
        </p:nvSpPr>
        <p:spPr>
          <a:xfrm>
            <a:off x="849663" y="4692972"/>
            <a:ext cx="1839286" cy="461665"/>
          </a:xfrm>
          <a:prstGeom prst="rect">
            <a:avLst/>
          </a:prstGeom>
          <a:noFill/>
        </p:spPr>
        <p:txBody>
          <a:bodyPr wrap="none" lIns="182880" tIns="146304" rIns="182880" bIns="146304" rtlCol="0">
            <a:spAutoFit/>
          </a:bodyPr>
          <a:lstStyle/>
          <a:p>
            <a:pPr algn="r">
              <a:lnSpc>
                <a:spcPct val="90000"/>
              </a:lnSpc>
              <a:spcAft>
                <a:spcPts val="600"/>
              </a:spcAft>
            </a:pPr>
            <a:r>
              <a:rPr lang="en-US" sz="1200" b="1" i="1" dirty="0" smtClean="0">
                <a:gradFill>
                  <a:gsLst>
                    <a:gs pos="2917">
                      <a:schemeClr val="tx1"/>
                    </a:gs>
                    <a:gs pos="30000">
                      <a:schemeClr val="tx1"/>
                    </a:gs>
                  </a:gsLst>
                  <a:lin ang="5400000" scaled="0"/>
                </a:gradFill>
                <a:latin typeface="+mj-lt"/>
              </a:rPr>
              <a:t>24Gbps per SAS Cable</a:t>
            </a:r>
          </a:p>
        </p:txBody>
      </p:sp>
      <p:grpSp>
        <p:nvGrpSpPr>
          <p:cNvPr id="104" name="Group 103"/>
          <p:cNvGrpSpPr/>
          <p:nvPr/>
        </p:nvGrpSpPr>
        <p:grpSpPr>
          <a:xfrm>
            <a:off x="2088427" y="3781959"/>
            <a:ext cx="7994768" cy="841377"/>
            <a:chOff x="2088427" y="3781959"/>
            <a:chExt cx="7994768" cy="841377"/>
          </a:xfrm>
        </p:grpSpPr>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8427" y="3781959"/>
              <a:ext cx="1964982" cy="55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2319" y="3781959"/>
              <a:ext cx="1964982" cy="55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5690" y="3781959"/>
              <a:ext cx="1964982" cy="55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8213" y="3781959"/>
              <a:ext cx="1964982" cy="55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bwMode="auto">
            <a:xfrm>
              <a:off x="2252324" y="3947921"/>
              <a:ext cx="308226" cy="151669"/>
            </a:xfrm>
            <a:prstGeom prst="rect">
              <a:avLst/>
            </a:prstGeom>
            <a:solidFill>
              <a:srgbClr val="1B2020"/>
            </a:solidFill>
            <a:ln>
              <a:noFill/>
              <a:headEnd type="none" w="med" len="med"/>
              <a:tailEnd type="none" w="med" len="med"/>
            </a:ln>
            <a:effectLst>
              <a:softEdge rad="12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6" name="Rectangle 35"/>
            <p:cNvSpPr/>
            <p:nvPr/>
          </p:nvSpPr>
          <p:spPr bwMode="auto">
            <a:xfrm>
              <a:off x="4251780" y="3951238"/>
              <a:ext cx="308226" cy="150820"/>
            </a:xfrm>
            <a:prstGeom prst="rect">
              <a:avLst/>
            </a:prstGeom>
            <a:solidFill>
              <a:srgbClr val="1B2020"/>
            </a:solidFill>
            <a:ln>
              <a:noFill/>
              <a:headEnd type="none" w="med" len="med"/>
              <a:tailEnd type="none" w="med" len="med"/>
            </a:ln>
            <a:effectLst>
              <a:softEdge rad="12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7" name="Rectangle 36"/>
            <p:cNvSpPr/>
            <p:nvPr/>
          </p:nvSpPr>
          <p:spPr bwMode="auto">
            <a:xfrm>
              <a:off x="6265524" y="3958645"/>
              <a:ext cx="308226" cy="138068"/>
            </a:xfrm>
            <a:prstGeom prst="rect">
              <a:avLst/>
            </a:prstGeom>
            <a:solidFill>
              <a:srgbClr val="1B2020"/>
            </a:solidFill>
            <a:ln>
              <a:noFill/>
              <a:headEnd type="none" w="med" len="med"/>
              <a:tailEnd type="none" w="med" len="med"/>
            </a:ln>
            <a:effectLst>
              <a:softEdge rad="12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8275299" y="3957816"/>
              <a:ext cx="308226" cy="172504"/>
            </a:xfrm>
            <a:prstGeom prst="rect">
              <a:avLst/>
            </a:prstGeom>
            <a:solidFill>
              <a:srgbClr val="1B2020"/>
            </a:solidFill>
            <a:ln>
              <a:noFill/>
              <a:headEnd type="none" w="med" len="med"/>
              <a:tailEnd type="none" w="med" len="med"/>
            </a:ln>
            <a:effectLst>
              <a:softEdge rad="12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75" name="Picture 74"/>
            <p:cNvPicPr>
              <a:picLocks noChangeAspect="1"/>
            </p:cNvPicPr>
            <p:nvPr/>
          </p:nvPicPr>
          <p:blipFill>
            <a:blip r:embed="rId6"/>
            <a:stretch>
              <a:fillRect/>
            </a:stretch>
          </p:blipFill>
          <p:spPr>
            <a:xfrm>
              <a:off x="2240702" y="4081833"/>
              <a:ext cx="843355" cy="537308"/>
            </a:xfrm>
            <a:prstGeom prst="rect">
              <a:avLst/>
            </a:prstGeom>
          </p:spPr>
        </p:pic>
        <p:pic>
          <p:nvPicPr>
            <p:cNvPr id="76" name="Picture 75"/>
            <p:cNvPicPr>
              <a:picLocks noChangeAspect="1"/>
            </p:cNvPicPr>
            <p:nvPr/>
          </p:nvPicPr>
          <p:blipFill>
            <a:blip r:embed="rId6"/>
            <a:stretch>
              <a:fillRect/>
            </a:stretch>
          </p:blipFill>
          <p:spPr>
            <a:xfrm>
              <a:off x="3042502" y="4053999"/>
              <a:ext cx="843355" cy="537308"/>
            </a:xfrm>
            <a:prstGeom prst="rect">
              <a:avLst/>
            </a:prstGeom>
          </p:spPr>
        </p:pic>
        <p:pic>
          <p:nvPicPr>
            <p:cNvPr id="77" name="Picture 76"/>
            <p:cNvPicPr>
              <a:picLocks noChangeAspect="1"/>
            </p:cNvPicPr>
            <p:nvPr/>
          </p:nvPicPr>
          <p:blipFill>
            <a:blip r:embed="rId6"/>
            <a:stretch>
              <a:fillRect/>
            </a:stretch>
          </p:blipFill>
          <p:spPr>
            <a:xfrm>
              <a:off x="4231455" y="4086028"/>
              <a:ext cx="843355" cy="537308"/>
            </a:xfrm>
            <a:prstGeom prst="rect">
              <a:avLst/>
            </a:prstGeom>
          </p:spPr>
        </p:pic>
        <p:pic>
          <p:nvPicPr>
            <p:cNvPr id="78" name="Picture 77"/>
            <p:cNvPicPr>
              <a:picLocks noChangeAspect="1"/>
            </p:cNvPicPr>
            <p:nvPr/>
          </p:nvPicPr>
          <p:blipFill>
            <a:blip r:embed="rId6"/>
            <a:stretch>
              <a:fillRect/>
            </a:stretch>
          </p:blipFill>
          <p:spPr>
            <a:xfrm>
              <a:off x="5077688" y="4073276"/>
              <a:ext cx="843355" cy="537308"/>
            </a:xfrm>
            <a:prstGeom prst="rect">
              <a:avLst/>
            </a:prstGeom>
          </p:spPr>
        </p:pic>
        <p:pic>
          <p:nvPicPr>
            <p:cNvPr id="55" name="Picture 54"/>
            <p:cNvPicPr>
              <a:picLocks noChangeAspect="1"/>
            </p:cNvPicPr>
            <p:nvPr/>
          </p:nvPicPr>
          <p:blipFill>
            <a:blip r:embed="rId6"/>
            <a:stretch>
              <a:fillRect/>
            </a:stretch>
          </p:blipFill>
          <p:spPr>
            <a:xfrm>
              <a:off x="6244708" y="4073193"/>
              <a:ext cx="843355" cy="537308"/>
            </a:xfrm>
            <a:prstGeom prst="rect">
              <a:avLst/>
            </a:prstGeom>
          </p:spPr>
        </p:pic>
        <p:pic>
          <p:nvPicPr>
            <p:cNvPr id="56" name="Picture 55"/>
            <p:cNvPicPr>
              <a:picLocks noChangeAspect="1"/>
            </p:cNvPicPr>
            <p:nvPr/>
          </p:nvPicPr>
          <p:blipFill>
            <a:blip r:embed="rId6"/>
            <a:stretch>
              <a:fillRect/>
            </a:stretch>
          </p:blipFill>
          <p:spPr>
            <a:xfrm>
              <a:off x="7090941" y="4060441"/>
              <a:ext cx="843355" cy="537308"/>
            </a:xfrm>
            <a:prstGeom prst="rect">
              <a:avLst/>
            </a:prstGeom>
          </p:spPr>
        </p:pic>
        <p:pic>
          <p:nvPicPr>
            <p:cNvPr id="57" name="Picture 56"/>
            <p:cNvPicPr>
              <a:picLocks noChangeAspect="1"/>
            </p:cNvPicPr>
            <p:nvPr/>
          </p:nvPicPr>
          <p:blipFill>
            <a:blip r:embed="rId6"/>
            <a:stretch>
              <a:fillRect/>
            </a:stretch>
          </p:blipFill>
          <p:spPr>
            <a:xfrm>
              <a:off x="8254198" y="4079560"/>
              <a:ext cx="843355" cy="537308"/>
            </a:xfrm>
            <a:prstGeom prst="rect">
              <a:avLst/>
            </a:prstGeom>
          </p:spPr>
        </p:pic>
        <p:pic>
          <p:nvPicPr>
            <p:cNvPr id="58" name="Picture 57"/>
            <p:cNvPicPr>
              <a:picLocks noChangeAspect="1"/>
            </p:cNvPicPr>
            <p:nvPr/>
          </p:nvPicPr>
          <p:blipFill>
            <a:blip r:embed="rId6"/>
            <a:stretch>
              <a:fillRect/>
            </a:stretch>
          </p:blipFill>
          <p:spPr>
            <a:xfrm>
              <a:off x="9100431" y="4066808"/>
              <a:ext cx="843355" cy="537308"/>
            </a:xfrm>
            <a:prstGeom prst="rect">
              <a:avLst/>
            </a:prstGeom>
          </p:spPr>
        </p:pic>
      </p:grpSp>
      <p:grpSp>
        <p:nvGrpSpPr>
          <p:cNvPr id="106" name="Group 105"/>
          <p:cNvGrpSpPr/>
          <p:nvPr/>
        </p:nvGrpSpPr>
        <p:grpSpPr>
          <a:xfrm>
            <a:off x="2287662" y="5249862"/>
            <a:ext cx="1553413" cy="163342"/>
            <a:chOff x="2287662" y="5249862"/>
            <a:chExt cx="1553413" cy="163342"/>
          </a:xfrm>
        </p:grpSpPr>
        <p:sp>
          <p:nvSpPr>
            <p:cNvPr id="67" name="Rounded Rectangle 66"/>
            <p:cNvSpPr/>
            <p:nvPr/>
          </p:nvSpPr>
          <p:spPr bwMode="auto">
            <a:xfrm>
              <a:off x="2287662" y="5249863"/>
              <a:ext cx="749253" cy="163341"/>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800" b="1" dirty="0" smtClean="0">
                  <a:gradFill>
                    <a:gsLst>
                      <a:gs pos="0">
                        <a:srgbClr val="FFFFFF"/>
                      </a:gs>
                      <a:gs pos="100000">
                        <a:srgbClr val="FFFFFF"/>
                      </a:gs>
                    </a:gsLst>
                    <a:lin ang="5400000" scaled="0"/>
                  </a:gradFill>
                  <a:ea typeface="Segoe UI" pitchFamily="34" charset="0"/>
                  <a:cs typeface="Segoe UI" pitchFamily="34" charset="0"/>
                </a:rPr>
                <a:t>I/O Module A</a:t>
              </a:r>
            </a:p>
          </p:txBody>
        </p:sp>
        <p:sp>
          <p:nvSpPr>
            <p:cNvPr id="69" name="Rounded Rectangle 68"/>
            <p:cNvSpPr/>
            <p:nvPr/>
          </p:nvSpPr>
          <p:spPr bwMode="auto">
            <a:xfrm>
              <a:off x="3091822" y="5249862"/>
              <a:ext cx="749253" cy="163341"/>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800" b="1" dirty="0" smtClean="0">
                  <a:gradFill>
                    <a:gsLst>
                      <a:gs pos="0">
                        <a:srgbClr val="FFFFFF"/>
                      </a:gs>
                      <a:gs pos="100000">
                        <a:srgbClr val="FFFFFF"/>
                      </a:gs>
                    </a:gsLst>
                    <a:lin ang="5400000" scaled="0"/>
                  </a:gradFill>
                  <a:ea typeface="Segoe UI" pitchFamily="34" charset="0"/>
                  <a:cs typeface="Segoe UI" pitchFamily="34" charset="0"/>
                </a:rPr>
                <a:t>I/O Module B</a:t>
              </a:r>
            </a:p>
          </p:txBody>
        </p:sp>
      </p:grpSp>
      <p:grpSp>
        <p:nvGrpSpPr>
          <p:cNvPr id="105" name="Group 104"/>
          <p:cNvGrpSpPr/>
          <p:nvPr/>
        </p:nvGrpSpPr>
        <p:grpSpPr>
          <a:xfrm>
            <a:off x="2662289" y="4591307"/>
            <a:ext cx="6859820" cy="658557"/>
            <a:chOff x="2662289" y="4591307"/>
            <a:chExt cx="6859820" cy="658557"/>
          </a:xfrm>
        </p:grpSpPr>
        <p:cxnSp>
          <p:nvCxnSpPr>
            <p:cNvPr id="47" name="Straight Connector 46"/>
            <p:cNvCxnSpPr>
              <a:stCxn id="75" idx="2"/>
              <a:endCxn id="67" idx="0"/>
            </p:cNvCxnSpPr>
            <p:nvPr/>
          </p:nvCxnSpPr>
          <p:spPr>
            <a:xfrm flipH="1">
              <a:off x="2662289" y="4619141"/>
              <a:ext cx="91" cy="630722"/>
            </a:xfrm>
            <a:prstGeom prst="line">
              <a:avLst/>
            </a:prstGeom>
            <a:ln>
              <a:headEnd type="none"/>
              <a:tailEnd type="none"/>
            </a:ln>
          </p:spPr>
          <p:style>
            <a:lnRef idx="3">
              <a:schemeClr val="accent2"/>
            </a:lnRef>
            <a:fillRef idx="0">
              <a:schemeClr val="accent2"/>
            </a:fillRef>
            <a:effectRef idx="2">
              <a:schemeClr val="accent2"/>
            </a:effectRef>
            <a:fontRef idx="minor">
              <a:schemeClr val="tx1"/>
            </a:fontRef>
          </p:style>
        </p:cxnSp>
        <p:cxnSp>
          <p:nvCxnSpPr>
            <p:cNvPr id="50" name="Straight Connector 49"/>
            <p:cNvCxnSpPr>
              <a:stCxn id="76" idx="2"/>
              <a:endCxn id="69" idx="0"/>
            </p:cNvCxnSpPr>
            <p:nvPr/>
          </p:nvCxnSpPr>
          <p:spPr>
            <a:xfrm>
              <a:off x="3464180" y="4591307"/>
              <a:ext cx="2269" cy="658555"/>
            </a:xfrm>
            <a:prstGeom prst="line">
              <a:avLst/>
            </a:prstGeom>
            <a:ln>
              <a:headEnd type="none"/>
              <a:tailEnd type="none"/>
            </a:ln>
          </p:spPr>
          <p:style>
            <a:lnRef idx="3">
              <a:schemeClr val="accent1"/>
            </a:lnRef>
            <a:fillRef idx="0">
              <a:schemeClr val="accent1"/>
            </a:fillRef>
            <a:effectRef idx="2">
              <a:schemeClr val="accent1"/>
            </a:effectRef>
            <a:fontRef idx="minor">
              <a:schemeClr val="tx1"/>
            </a:fontRef>
          </p:style>
        </p:cxnSp>
        <p:cxnSp>
          <p:nvCxnSpPr>
            <p:cNvPr id="73" name="Elbow Connector 72"/>
            <p:cNvCxnSpPr>
              <a:stCxn id="77" idx="2"/>
              <a:endCxn id="67" idx="0"/>
            </p:cNvCxnSpPr>
            <p:nvPr/>
          </p:nvCxnSpPr>
          <p:spPr>
            <a:xfrm rot="5400000">
              <a:off x="3344448" y="3941177"/>
              <a:ext cx="626527" cy="1990844"/>
            </a:xfrm>
            <a:prstGeom prst="bentConnector3">
              <a:avLst>
                <a:gd name="adj1" fmla="val 10422"/>
              </a:avLst>
            </a:prstGeom>
            <a:ln>
              <a:headEnd type="none"/>
              <a:tailEnd type="none"/>
            </a:ln>
          </p:spPr>
          <p:style>
            <a:lnRef idx="3">
              <a:schemeClr val="accent2"/>
            </a:lnRef>
            <a:fillRef idx="0">
              <a:schemeClr val="accent2"/>
            </a:fillRef>
            <a:effectRef idx="2">
              <a:schemeClr val="accent2"/>
            </a:effectRef>
            <a:fontRef idx="minor">
              <a:schemeClr val="tx1"/>
            </a:fontRef>
          </p:style>
        </p:cxnSp>
        <p:cxnSp>
          <p:nvCxnSpPr>
            <p:cNvPr id="83" name="Elbow Connector 82"/>
            <p:cNvCxnSpPr>
              <a:stCxn id="55" idx="2"/>
              <a:endCxn id="67" idx="0"/>
            </p:cNvCxnSpPr>
            <p:nvPr/>
          </p:nvCxnSpPr>
          <p:spPr>
            <a:xfrm rot="5400000">
              <a:off x="4344657" y="2928134"/>
              <a:ext cx="639362" cy="4004097"/>
            </a:xfrm>
            <a:prstGeom prst="bentConnector3">
              <a:avLst>
                <a:gd name="adj1" fmla="val 25760"/>
              </a:avLst>
            </a:prstGeom>
            <a:ln>
              <a:headEnd type="none"/>
              <a:tailEnd type="none"/>
            </a:ln>
          </p:spPr>
          <p:style>
            <a:lnRef idx="3">
              <a:schemeClr val="accent2"/>
            </a:lnRef>
            <a:fillRef idx="0">
              <a:schemeClr val="accent2"/>
            </a:fillRef>
            <a:effectRef idx="2">
              <a:schemeClr val="accent2"/>
            </a:effectRef>
            <a:fontRef idx="minor">
              <a:schemeClr val="tx1"/>
            </a:fontRef>
          </p:style>
        </p:cxnSp>
        <p:cxnSp>
          <p:nvCxnSpPr>
            <p:cNvPr id="87" name="Elbow Connector 86"/>
            <p:cNvCxnSpPr>
              <a:stCxn id="57" idx="2"/>
              <a:endCxn id="67" idx="0"/>
            </p:cNvCxnSpPr>
            <p:nvPr/>
          </p:nvCxnSpPr>
          <p:spPr>
            <a:xfrm rot="5400000">
              <a:off x="5352586" y="1926572"/>
              <a:ext cx="632995" cy="6013587"/>
            </a:xfrm>
            <a:prstGeom prst="bentConnector3">
              <a:avLst>
                <a:gd name="adj1" fmla="val 37758"/>
              </a:avLst>
            </a:prstGeom>
            <a:ln>
              <a:headEnd type="none"/>
              <a:tailEnd type="none"/>
            </a:ln>
          </p:spPr>
          <p:style>
            <a:lnRef idx="3">
              <a:schemeClr val="accent2"/>
            </a:lnRef>
            <a:fillRef idx="0">
              <a:schemeClr val="accent2"/>
            </a:fillRef>
            <a:effectRef idx="2">
              <a:schemeClr val="accent2"/>
            </a:effectRef>
            <a:fontRef idx="minor">
              <a:schemeClr val="tx1"/>
            </a:fontRef>
          </p:style>
        </p:cxnSp>
        <p:cxnSp>
          <p:nvCxnSpPr>
            <p:cNvPr id="91" name="Elbow Connector 90"/>
            <p:cNvCxnSpPr>
              <a:stCxn id="78" idx="2"/>
              <a:endCxn id="69" idx="0"/>
            </p:cNvCxnSpPr>
            <p:nvPr/>
          </p:nvCxnSpPr>
          <p:spPr>
            <a:xfrm rot="5400000">
              <a:off x="4163269" y="3913765"/>
              <a:ext cx="639278" cy="2032917"/>
            </a:xfrm>
            <a:prstGeom prst="bentConnector3">
              <a:avLst>
                <a:gd name="adj1" fmla="val 50000"/>
              </a:avLst>
            </a:prstGeom>
            <a:ln>
              <a:headEnd type="none"/>
              <a:tailEnd type="none"/>
            </a:ln>
          </p:spPr>
          <p:style>
            <a:lnRef idx="3">
              <a:schemeClr val="accent1"/>
            </a:lnRef>
            <a:fillRef idx="0">
              <a:schemeClr val="accent1"/>
            </a:fillRef>
            <a:effectRef idx="2">
              <a:schemeClr val="accent1"/>
            </a:effectRef>
            <a:fontRef idx="minor">
              <a:schemeClr val="tx1"/>
            </a:fontRef>
          </p:style>
        </p:cxnSp>
        <p:cxnSp>
          <p:nvCxnSpPr>
            <p:cNvPr id="93" name="Elbow Connector 92"/>
            <p:cNvCxnSpPr>
              <a:stCxn id="56" idx="2"/>
              <a:endCxn id="69" idx="0"/>
            </p:cNvCxnSpPr>
            <p:nvPr/>
          </p:nvCxnSpPr>
          <p:spPr>
            <a:xfrm rot="5400000">
              <a:off x="5163478" y="2900720"/>
              <a:ext cx="652113" cy="4046170"/>
            </a:xfrm>
            <a:prstGeom prst="bentConnector3">
              <a:avLst>
                <a:gd name="adj1" fmla="val 65449"/>
              </a:avLst>
            </a:prstGeom>
            <a:ln>
              <a:headEnd type="none"/>
              <a:tailEnd type="none"/>
            </a:ln>
          </p:spPr>
          <p:style>
            <a:lnRef idx="3">
              <a:schemeClr val="accent1"/>
            </a:lnRef>
            <a:fillRef idx="0">
              <a:schemeClr val="accent1"/>
            </a:fillRef>
            <a:effectRef idx="2">
              <a:schemeClr val="accent1"/>
            </a:effectRef>
            <a:fontRef idx="minor">
              <a:schemeClr val="tx1"/>
            </a:fontRef>
          </p:style>
        </p:cxnSp>
        <p:cxnSp>
          <p:nvCxnSpPr>
            <p:cNvPr id="95" name="Elbow Connector 94"/>
            <p:cNvCxnSpPr>
              <a:stCxn id="58" idx="2"/>
              <a:endCxn id="69" idx="0"/>
            </p:cNvCxnSpPr>
            <p:nvPr/>
          </p:nvCxnSpPr>
          <p:spPr>
            <a:xfrm rot="5400000">
              <a:off x="6171406" y="1899159"/>
              <a:ext cx="645746" cy="6055660"/>
            </a:xfrm>
            <a:prstGeom prst="bentConnector3">
              <a:avLst>
                <a:gd name="adj1" fmla="val 81201"/>
              </a:avLst>
            </a:prstGeom>
            <a:ln>
              <a:headEnd type="none"/>
              <a:tailEnd type="none"/>
            </a:ln>
          </p:spPr>
          <p:style>
            <a:lnRef idx="3">
              <a:schemeClr val="accent1"/>
            </a:lnRef>
            <a:fillRef idx="0">
              <a:schemeClr val="accent1"/>
            </a:fillRef>
            <a:effectRef idx="2">
              <a:schemeClr val="accent1"/>
            </a:effectRef>
            <a:fontRef idx="minor">
              <a:schemeClr val="tx1"/>
            </a:fontRef>
          </p:style>
        </p:cxnSp>
      </p:grpSp>
    </p:spTree>
    <p:custDataLst>
      <p:tags r:id="rId1"/>
    </p:custDataLst>
    <p:extLst>
      <p:ext uri="{BB962C8B-B14F-4D97-AF65-F5344CB8AC3E}">
        <p14:creationId xmlns:p14="http://schemas.microsoft.com/office/powerpoint/2010/main" val="2929191838"/>
      </p:ext>
    </p:extLst>
  </p:cSld>
  <p:clrMapOvr>
    <a:masterClrMapping/>
  </p:clrMapOvr>
  <p:transition advTm="10232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fade">
                                      <p:cBhvr>
                                        <p:cTn id="12" dur="500"/>
                                        <p:tgtEl>
                                          <p:spTgt spid="10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500"/>
                                        <p:tgtEl>
                                          <p:spTgt spid="7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6"/>
                                        </p:tgtEl>
                                        <p:attrNameLst>
                                          <p:attrName>style.visibility</p:attrName>
                                        </p:attrNameLst>
                                      </p:cBhvr>
                                      <p:to>
                                        <p:strVal val="visible"/>
                                      </p:to>
                                    </p:set>
                                    <p:animEffect transition="in" filter="fade">
                                      <p:cBhvr>
                                        <p:cTn id="20" dur="500"/>
                                        <p:tgtEl>
                                          <p:spTgt spid="10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fade">
                                      <p:cBhvr>
                                        <p:cTn id="25" dur="500"/>
                                        <p:tgtEl>
                                          <p:spTgt spid="10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fade">
                                      <p:cBhvr>
                                        <p:cTn id="28" dur="500"/>
                                        <p:tgtEl>
                                          <p:spTgt spid="8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06"/>
                                        </p:tgtEl>
                                      </p:cBhvr>
                                    </p:animEffect>
                                    <p:set>
                                      <p:cBhvr>
                                        <p:cTn id="33" dur="1" fill="hold">
                                          <p:stCondLst>
                                            <p:cond delay="499"/>
                                          </p:stCondLst>
                                        </p:cTn>
                                        <p:tgtEl>
                                          <p:spTgt spid="10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81"/>
                                        </p:tgtEl>
                                      </p:cBhvr>
                                    </p:animEffect>
                                    <p:set>
                                      <p:cBhvr>
                                        <p:cTn id="36" dur="1" fill="hold">
                                          <p:stCondLst>
                                            <p:cond delay="499"/>
                                          </p:stCondLst>
                                        </p:cTn>
                                        <p:tgtEl>
                                          <p:spTgt spid="81"/>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05"/>
                                        </p:tgtEl>
                                      </p:cBhvr>
                                    </p:animEffect>
                                    <p:set>
                                      <p:cBhvr>
                                        <p:cTn id="39" dur="1" fill="hold">
                                          <p:stCondLst>
                                            <p:cond delay="499"/>
                                          </p:stCondLst>
                                        </p:cTn>
                                        <p:tgtEl>
                                          <p:spTgt spid="105"/>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par>
                                <p:cTn id="59" presetID="10" presetClass="entr" presetSubtype="0"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fade">
                                      <p:cBhvr>
                                        <p:cTn id="61"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79" grpId="0"/>
      <p:bldP spid="81" grpId="0"/>
      <p:bldP spid="8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144462"/>
            <a:ext cx="11889564" cy="917575"/>
          </a:xfrm>
        </p:spPr>
        <p:txBody>
          <a:bodyPr/>
          <a:lstStyle/>
          <a:p>
            <a:r>
              <a:rPr lang="en-US" dirty="0" smtClean="0"/>
              <a:t>Building up the software configuration</a:t>
            </a:r>
            <a:endParaRPr lang="en-US" dirty="0"/>
          </a:p>
        </p:txBody>
      </p:sp>
      <p:sp>
        <p:nvSpPr>
          <p:cNvPr id="54" name="Rounded Rectangle 53"/>
          <p:cNvSpPr/>
          <p:nvPr/>
        </p:nvSpPr>
        <p:spPr bwMode="auto">
          <a:xfrm>
            <a:off x="2037943" y="2891214"/>
            <a:ext cx="8069508" cy="914023"/>
          </a:xfrm>
          <a:prstGeom prst="roundRect">
            <a:avLst>
              <a:gd name="adj" fmla="val 11866"/>
            </a:avLst>
          </a:prstGeom>
          <a:noFill/>
          <a:ln w="12700" cap="flat" cmpd="sng" algn="ctr">
            <a:solidFill>
              <a:schemeClr val="tx1"/>
            </a:solidFill>
            <a:prstDash val="solid"/>
            <a:miter lim="800000"/>
            <a:headEnd type="none" w="med" len="med"/>
            <a:tailEnd type="none" w="med" len="med"/>
          </a:ln>
          <a:effectLst/>
        </p:spPr>
        <p:txBody>
          <a:bodyPr vert="horz" wrap="square" lIns="91399" tIns="45700" rIns="91399" bIns="45700" numCol="1" rtlCol="0" anchor="ctr" anchorCtr="0" compatLnSpc="1">
            <a:prstTxWarp prst="textNoShape">
              <a:avLst/>
            </a:prstTxWarp>
          </a:bodyPr>
          <a:lstStyle/>
          <a:p>
            <a:pPr algn="ctr" defTabSz="913737">
              <a:defRPr/>
            </a:pPr>
            <a:endParaRPr lang="en-US" sz="2199" kern="0" dirty="0">
              <a:solidFill>
                <a:srgbClr val="FFFFFF">
                  <a:alpha val="98824"/>
                </a:srgbClr>
              </a:solidFill>
              <a:latin typeface="Calibri" panose="020F0502020204030204"/>
              <a:ea typeface="Segoe UI" pitchFamily="34" charset="0"/>
              <a:cs typeface="Segoe UI" pitchFamily="34" charset="0"/>
            </a:endParaRPr>
          </a:p>
        </p:txBody>
      </p:sp>
      <p:sp>
        <p:nvSpPr>
          <p:cNvPr id="55" name="TextBox 54"/>
          <p:cNvSpPr txBox="1">
            <a:spLocks/>
          </p:cNvSpPr>
          <p:nvPr/>
        </p:nvSpPr>
        <p:spPr>
          <a:xfrm>
            <a:off x="284386" y="2990166"/>
            <a:ext cx="1546648" cy="731226"/>
          </a:xfrm>
          <a:prstGeom prst="rect">
            <a:avLst/>
          </a:prstGeom>
          <a:noFill/>
        </p:spPr>
        <p:txBody>
          <a:bodyPr wrap="square" lIns="91403" tIns="91403" rIns="91403" bIns="91403" rtlCol="0" anchor="ctr" anchorCtr="0">
            <a:noAutofit/>
          </a:bodyPr>
          <a:lstStyle/>
          <a:p>
            <a:pPr algn="r" defTabSz="914037">
              <a:lnSpc>
                <a:spcPct val="90000"/>
              </a:lnSpc>
              <a:spcBef>
                <a:spcPct val="20000"/>
              </a:spcBef>
              <a:buSzPct val="90000"/>
            </a:pPr>
            <a:r>
              <a:rPr lang="en-US" sz="1399" b="1" dirty="0">
                <a:solidFill>
                  <a:schemeClr val="tx1">
                    <a:alpha val="99000"/>
                  </a:schemeClr>
                </a:solidFill>
                <a:latin typeface="Calibri" panose="020F0502020204030204"/>
              </a:rPr>
              <a:t>Clustered Storage </a:t>
            </a:r>
            <a:r>
              <a:rPr lang="en-US" sz="1399" b="1" dirty="0" smtClean="0">
                <a:solidFill>
                  <a:schemeClr val="tx1">
                    <a:alpha val="99000"/>
                  </a:schemeClr>
                </a:solidFill>
                <a:latin typeface="Calibri" panose="020F0502020204030204"/>
              </a:rPr>
              <a:t>Pools </a:t>
            </a:r>
            <a:r>
              <a:rPr lang="en-US" sz="1399" b="1" dirty="0">
                <a:solidFill>
                  <a:schemeClr val="tx1">
                    <a:alpha val="99000"/>
                  </a:schemeClr>
                </a:solidFill>
                <a:latin typeface="Calibri" panose="020F0502020204030204"/>
              </a:rPr>
              <a:t>&amp; Storage Spaces</a:t>
            </a:r>
          </a:p>
        </p:txBody>
      </p:sp>
      <p:sp>
        <p:nvSpPr>
          <p:cNvPr id="56" name="Rounded Rectangle 55"/>
          <p:cNvSpPr/>
          <p:nvPr/>
        </p:nvSpPr>
        <p:spPr>
          <a:xfrm>
            <a:off x="4062138" y="2980766"/>
            <a:ext cx="1951117" cy="731226"/>
          </a:xfrm>
          <a:prstGeom prst="roundRect">
            <a:avLst/>
          </a:prstGeom>
          <a:ln/>
        </p:spPr>
        <p:style>
          <a:lnRef idx="1">
            <a:schemeClr val="accent1"/>
          </a:lnRef>
          <a:fillRef idx="3">
            <a:schemeClr val="accent1"/>
          </a:fillRef>
          <a:effectRef idx="2">
            <a:schemeClr val="accent1"/>
          </a:effectRef>
          <a:fontRef idx="minor">
            <a:schemeClr val="lt1"/>
          </a:fontRef>
        </p:style>
        <p:txBody>
          <a:bodyPr tIns="182806" bIns="182806" rtlCol="0" anchor="ctr"/>
          <a:lstStyle/>
          <a:p>
            <a:pPr algn="ctr" defTabSz="914037">
              <a:defRPr/>
            </a:pPr>
            <a:r>
              <a:rPr lang="en-US" sz="1999" kern="0" dirty="0">
                <a:solidFill>
                  <a:prstClr val="white"/>
                </a:solidFill>
                <a:latin typeface="Calibri" panose="020F0502020204030204"/>
              </a:rPr>
              <a:t>Storage Space</a:t>
            </a:r>
          </a:p>
        </p:txBody>
      </p:sp>
      <p:sp>
        <p:nvSpPr>
          <p:cNvPr id="57" name="Rounded Rectangle 56"/>
          <p:cNvSpPr/>
          <p:nvPr/>
        </p:nvSpPr>
        <p:spPr>
          <a:xfrm>
            <a:off x="2125772" y="2983594"/>
            <a:ext cx="1868160" cy="731226"/>
          </a:xfrm>
          <a:prstGeom prst="roundRect">
            <a:avLst/>
          </a:prstGeom>
          <a:ln/>
        </p:spPr>
        <p:style>
          <a:lnRef idx="1">
            <a:schemeClr val="accent1"/>
          </a:lnRef>
          <a:fillRef idx="3">
            <a:schemeClr val="accent1"/>
          </a:fillRef>
          <a:effectRef idx="2">
            <a:schemeClr val="accent1"/>
          </a:effectRef>
          <a:fontRef idx="minor">
            <a:schemeClr val="lt1"/>
          </a:fontRef>
        </p:style>
        <p:txBody>
          <a:bodyPr tIns="182806" bIns="182806" rtlCol="0" anchor="ctr"/>
          <a:lstStyle/>
          <a:p>
            <a:pPr algn="ctr" defTabSz="914037">
              <a:defRPr/>
            </a:pPr>
            <a:r>
              <a:rPr lang="en-US" sz="1999" kern="0" dirty="0" smtClean="0">
                <a:solidFill>
                  <a:prstClr val="white"/>
                </a:solidFill>
                <a:latin typeface="Calibri" panose="020F0502020204030204"/>
              </a:rPr>
              <a:t>Storage Space</a:t>
            </a:r>
            <a:endParaRPr lang="en-US" sz="1999" kern="0" dirty="0">
              <a:solidFill>
                <a:prstClr val="white"/>
              </a:solidFill>
              <a:latin typeface="Calibri" panose="020F0502020204030204"/>
            </a:endParaRPr>
          </a:p>
        </p:txBody>
      </p:sp>
      <p:sp>
        <p:nvSpPr>
          <p:cNvPr id="58" name="Rounded Rectangle 57"/>
          <p:cNvSpPr/>
          <p:nvPr/>
        </p:nvSpPr>
        <p:spPr>
          <a:xfrm>
            <a:off x="6081459" y="2981698"/>
            <a:ext cx="1951117" cy="731226"/>
          </a:xfrm>
          <a:prstGeom prst="roundRect">
            <a:avLst/>
          </a:prstGeom>
          <a:ln/>
        </p:spPr>
        <p:style>
          <a:lnRef idx="1">
            <a:schemeClr val="accent1"/>
          </a:lnRef>
          <a:fillRef idx="3">
            <a:schemeClr val="accent1"/>
          </a:fillRef>
          <a:effectRef idx="2">
            <a:schemeClr val="accent1"/>
          </a:effectRef>
          <a:fontRef idx="minor">
            <a:schemeClr val="lt1"/>
          </a:fontRef>
        </p:style>
        <p:txBody>
          <a:bodyPr tIns="182806" bIns="182806" rtlCol="0" anchor="ctr"/>
          <a:lstStyle/>
          <a:p>
            <a:pPr algn="ctr" defTabSz="914037">
              <a:defRPr/>
            </a:pPr>
            <a:r>
              <a:rPr lang="en-US" sz="1999" kern="0" dirty="0">
                <a:solidFill>
                  <a:prstClr val="white"/>
                </a:solidFill>
                <a:latin typeface="Calibri" panose="020F0502020204030204"/>
              </a:rPr>
              <a:t>Storage Space</a:t>
            </a:r>
          </a:p>
        </p:txBody>
      </p:sp>
      <p:sp>
        <p:nvSpPr>
          <p:cNvPr id="59" name="Rounded Rectangle 58"/>
          <p:cNvSpPr/>
          <p:nvPr/>
        </p:nvSpPr>
        <p:spPr>
          <a:xfrm>
            <a:off x="8100781" y="2980766"/>
            <a:ext cx="1951117" cy="731226"/>
          </a:xfrm>
          <a:prstGeom prst="roundRect">
            <a:avLst/>
          </a:prstGeom>
          <a:ln/>
        </p:spPr>
        <p:style>
          <a:lnRef idx="1">
            <a:schemeClr val="accent1"/>
          </a:lnRef>
          <a:fillRef idx="3">
            <a:schemeClr val="accent1"/>
          </a:fillRef>
          <a:effectRef idx="2">
            <a:schemeClr val="accent1"/>
          </a:effectRef>
          <a:fontRef idx="minor">
            <a:schemeClr val="lt1"/>
          </a:fontRef>
        </p:style>
        <p:txBody>
          <a:bodyPr tIns="182806" bIns="182806" rtlCol="0" anchor="ctr"/>
          <a:lstStyle/>
          <a:p>
            <a:pPr algn="ctr" defTabSz="914037">
              <a:defRPr/>
            </a:pPr>
            <a:r>
              <a:rPr lang="en-US" sz="1999" kern="0" dirty="0">
                <a:solidFill>
                  <a:prstClr val="white"/>
                </a:solidFill>
                <a:latin typeface="Calibri" panose="020F0502020204030204"/>
              </a:rPr>
              <a:t>Storage Space</a:t>
            </a:r>
          </a:p>
        </p:txBody>
      </p:sp>
      <p:sp>
        <p:nvSpPr>
          <p:cNvPr id="61" name="TextBox 60"/>
          <p:cNvSpPr txBox="1">
            <a:spLocks/>
          </p:cNvSpPr>
          <p:nvPr/>
        </p:nvSpPr>
        <p:spPr>
          <a:xfrm>
            <a:off x="134825" y="2159611"/>
            <a:ext cx="1686482" cy="731226"/>
          </a:xfrm>
          <a:prstGeom prst="rect">
            <a:avLst/>
          </a:prstGeom>
          <a:noFill/>
        </p:spPr>
        <p:txBody>
          <a:bodyPr wrap="square" lIns="91403" tIns="91403" rIns="91403" bIns="91403" rtlCol="0" anchor="ctr" anchorCtr="0">
            <a:noAutofit/>
          </a:bodyPr>
          <a:lstStyle/>
          <a:p>
            <a:pPr algn="r" defTabSz="914037">
              <a:lnSpc>
                <a:spcPct val="90000"/>
              </a:lnSpc>
              <a:spcBef>
                <a:spcPct val="20000"/>
              </a:spcBef>
              <a:buSzPct val="90000"/>
            </a:pPr>
            <a:r>
              <a:rPr lang="en-US" sz="1399" b="1" dirty="0">
                <a:solidFill>
                  <a:schemeClr val="tx1">
                    <a:alpha val="99000"/>
                  </a:schemeClr>
                </a:solidFill>
                <a:latin typeface="Calibri" panose="020F0502020204030204"/>
              </a:rPr>
              <a:t>Unified Cluster Shared Volume Namespace</a:t>
            </a:r>
          </a:p>
        </p:txBody>
      </p:sp>
      <p:sp>
        <p:nvSpPr>
          <p:cNvPr id="62" name="Rounded Rectangle 61"/>
          <p:cNvSpPr/>
          <p:nvPr/>
        </p:nvSpPr>
        <p:spPr bwMode="auto">
          <a:xfrm>
            <a:off x="2037943" y="2283624"/>
            <a:ext cx="8069507" cy="531013"/>
          </a:xfrm>
          <a:prstGeom prst="roundRect">
            <a:avLst>
              <a:gd name="adj" fmla="val 11866"/>
            </a:avLst>
          </a:prstGeom>
          <a:solidFill>
            <a:srgbClr val="0071FB"/>
          </a:solidFill>
          <a:ln w="12700" cap="flat" cmpd="sng" algn="ctr">
            <a:solidFill>
              <a:schemeClr val="tx1"/>
            </a:solidFill>
            <a:prstDash val="solid"/>
            <a:miter lim="800000"/>
            <a:headEnd type="none" w="med" len="med"/>
            <a:tailEnd type="none" w="med" len="med"/>
          </a:ln>
          <a:effectLst/>
        </p:spPr>
        <p:txBody>
          <a:bodyPr vert="horz" wrap="square" lIns="91399" tIns="45700" rIns="91399" bIns="45700" numCol="1" rtlCol="0" anchor="ctr" anchorCtr="0" compatLnSpc="1">
            <a:prstTxWarp prst="textNoShape">
              <a:avLst/>
            </a:prstTxWarp>
          </a:bodyPr>
          <a:lstStyle/>
          <a:p>
            <a:pPr algn="ctr" defTabSz="913737">
              <a:defRPr/>
            </a:pPr>
            <a:endParaRPr lang="en-US" sz="2199" kern="0" dirty="0">
              <a:solidFill>
                <a:srgbClr val="FFFFFF">
                  <a:alpha val="98824"/>
                </a:srgbClr>
              </a:solidFill>
              <a:latin typeface="Calibri" panose="020F0502020204030204"/>
              <a:ea typeface="Segoe UI" pitchFamily="34" charset="0"/>
              <a:cs typeface="Segoe UI" pitchFamily="34" charset="0"/>
            </a:endParaRPr>
          </a:p>
        </p:txBody>
      </p:sp>
      <p:sp>
        <p:nvSpPr>
          <p:cNvPr id="63" name="Rounded Rectangle 62"/>
          <p:cNvSpPr/>
          <p:nvPr/>
        </p:nvSpPr>
        <p:spPr>
          <a:xfrm>
            <a:off x="6078679" y="2358482"/>
            <a:ext cx="1953897" cy="385857"/>
          </a:xfrm>
          <a:prstGeom prst="round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037">
              <a:defRPr/>
            </a:pPr>
            <a:r>
              <a:rPr lang="en-US" sz="1799" b="1" kern="0" dirty="0">
                <a:solidFill>
                  <a:prstClr val="white"/>
                </a:solidFill>
                <a:latin typeface="Calibri" panose="020F0502020204030204"/>
              </a:rPr>
              <a:t>\\SRV\Folders</a:t>
            </a:r>
          </a:p>
        </p:txBody>
      </p:sp>
      <p:sp>
        <p:nvSpPr>
          <p:cNvPr id="65" name="Rounded Rectangle 64"/>
          <p:cNvSpPr/>
          <p:nvPr/>
        </p:nvSpPr>
        <p:spPr>
          <a:xfrm>
            <a:off x="4060354" y="2356367"/>
            <a:ext cx="1950119" cy="385857"/>
          </a:xfrm>
          <a:prstGeom prst="roundRect">
            <a:avLst/>
          </a:prstGeom>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914037">
              <a:defRPr/>
            </a:pPr>
            <a:r>
              <a:rPr lang="en-US" sz="1799" b="1" kern="0" dirty="0">
                <a:solidFill>
                  <a:prstClr val="white"/>
                </a:solidFill>
                <a:latin typeface="Calibri" panose="020F0502020204030204"/>
              </a:rPr>
              <a:t>\\SRV\VDI_Dev</a:t>
            </a:r>
          </a:p>
        </p:txBody>
      </p:sp>
      <p:sp>
        <p:nvSpPr>
          <p:cNvPr id="67" name="Rounded Rectangle 66"/>
          <p:cNvSpPr/>
          <p:nvPr/>
        </p:nvSpPr>
        <p:spPr>
          <a:xfrm>
            <a:off x="2105158" y="2356637"/>
            <a:ext cx="1888776" cy="385857"/>
          </a:xfrm>
          <a:prstGeom prst="roundRect">
            <a:avLst/>
          </a:prstGeom>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914037">
              <a:defRPr/>
            </a:pPr>
            <a:r>
              <a:rPr lang="en-US" sz="1799" b="1" kern="0" dirty="0">
                <a:solidFill>
                  <a:prstClr val="white"/>
                </a:solidFill>
                <a:latin typeface="Calibri" panose="020F0502020204030204"/>
              </a:rPr>
              <a:t>\\SRV\VDI_Mrktg</a:t>
            </a:r>
          </a:p>
        </p:txBody>
      </p:sp>
      <p:sp>
        <p:nvSpPr>
          <p:cNvPr id="69" name="Rounded Rectangle 68"/>
          <p:cNvSpPr/>
          <p:nvPr/>
        </p:nvSpPr>
        <p:spPr>
          <a:xfrm>
            <a:off x="8100781" y="2356637"/>
            <a:ext cx="1951457" cy="385857"/>
          </a:xfrm>
          <a:prstGeom prst="round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037">
              <a:defRPr/>
            </a:pPr>
            <a:r>
              <a:rPr lang="en-US" sz="1799" b="1" kern="0" dirty="0">
                <a:solidFill>
                  <a:prstClr val="white"/>
                </a:solidFill>
                <a:latin typeface="Calibri" panose="020F0502020204030204"/>
              </a:rPr>
              <a:t>\\SRV\DB</a:t>
            </a:r>
          </a:p>
        </p:txBody>
      </p:sp>
      <p:sp>
        <p:nvSpPr>
          <p:cNvPr id="81" name="TextBox 80"/>
          <p:cNvSpPr txBox="1">
            <a:spLocks/>
          </p:cNvSpPr>
          <p:nvPr/>
        </p:nvSpPr>
        <p:spPr>
          <a:xfrm>
            <a:off x="-154626" y="3729230"/>
            <a:ext cx="1986044" cy="731226"/>
          </a:xfrm>
          <a:prstGeom prst="rect">
            <a:avLst/>
          </a:prstGeom>
          <a:noFill/>
        </p:spPr>
        <p:txBody>
          <a:bodyPr wrap="square" lIns="91403" tIns="91403" rIns="91403" bIns="91403" rtlCol="0" anchor="ctr" anchorCtr="0">
            <a:noAutofit/>
          </a:bodyPr>
          <a:lstStyle/>
          <a:p>
            <a:pPr algn="r" defTabSz="914037">
              <a:lnSpc>
                <a:spcPct val="90000"/>
              </a:lnSpc>
              <a:spcBef>
                <a:spcPct val="20000"/>
              </a:spcBef>
              <a:buSzPct val="90000"/>
            </a:pPr>
            <a:r>
              <a:rPr lang="en-US" sz="1399" b="1" u="sng" dirty="0">
                <a:solidFill>
                  <a:schemeClr val="tx1">
                    <a:alpha val="99000"/>
                  </a:schemeClr>
                </a:solidFill>
                <a:latin typeface="Calibri" panose="020F0502020204030204"/>
              </a:rPr>
              <a:t>Clustered</a:t>
            </a:r>
            <a:r>
              <a:rPr lang="en-US" sz="1399" b="1" dirty="0">
                <a:solidFill>
                  <a:schemeClr val="tx1">
                    <a:alpha val="99000"/>
                  </a:schemeClr>
                </a:solidFill>
                <a:latin typeface="Calibri" panose="020F0502020204030204"/>
              </a:rPr>
              <a:t> File </a:t>
            </a:r>
            <a:r>
              <a:rPr lang="en-US" sz="1399" b="1" dirty="0" smtClean="0">
                <a:solidFill>
                  <a:schemeClr val="tx1">
                    <a:alpha val="99000"/>
                  </a:schemeClr>
                </a:solidFill>
                <a:latin typeface="Calibri" panose="020F0502020204030204"/>
              </a:rPr>
              <a:t>Servers</a:t>
            </a:r>
            <a:endParaRPr lang="en-US" sz="1000" b="1" dirty="0">
              <a:solidFill>
                <a:schemeClr val="tx1">
                  <a:alpha val="99000"/>
                </a:schemeClr>
              </a:solidFill>
              <a:latin typeface="Calibri" panose="020F0502020204030204"/>
            </a:endParaRPr>
          </a:p>
        </p:txBody>
      </p:sp>
      <p:sp>
        <p:nvSpPr>
          <p:cNvPr id="2" name="Rounded Rectangle 1"/>
          <p:cNvSpPr/>
          <p:nvPr/>
        </p:nvSpPr>
        <p:spPr bwMode="auto">
          <a:xfrm>
            <a:off x="2033762" y="1110142"/>
            <a:ext cx="8075709" cy="737756"/>
          </a:xfrm>
          <a:prstGeom prst="roundRect">
            <a:avLst>
              <a:gd name="adj" fmla="val 8749"/>
            </a:avLst>
          </a:prstGeom>
          <a:ln w="12700">
            <a:solidFill>
              <a:schemeClr val="tx1"/>
            </a:solid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b="1" dirty="0" smtClean="0">
                <a:gradFill>
                  <a:gsLst>
                    <a:gs pos="0">
                      <a:srgbClr val="FFFFFF"/>
                    </a:gs>
                    <a:gs pos="100000">
                      <a:srgbClr val="FFFFFF"/>
                    </a:gs>
                  </a:gsLst>
                  <a:lin ang="5400000" scaled="0"/>
                </a:gradFill>
                <a:ea typeface="Segoe UI" pitchFamily="34" charset="0"/>
                <a:cs typeface="Segoe UI" pitchFamily="34" charset="0"/>
              </a:rPr>
              <a:t>Compute Nodes</a:t>
            </a:r>
          </a:p>
          <a:p>
            <a:pPr algn="ctr" defTabSz="932472" fontAlgn="base">
              <a:lnSpc>
                <a:spcPct val="90000"/>
              </a:lnSpc>
              <a:spcBef>
                <a:spcPct val="0"/>
              </a:spcBef>
              <a:spcAft>
                <a:spcPct val="0"/>
              </a:spcAft>
            </a:pPr>
            <a:r>
              <a:rPr lang="en-US" sz="1050" b="1" i="1" dirty="0" smtClean="0">
                <a:gradFill>
                  <a:gsLst>
                    <a:gs pos="0">
                      <a:srgbClr val="FFFFFF"/>
                    </a:gs>
                    <a:gs pos="100000">
                      <a:srgbClr val="FFFFFF"/>
                    </a:gs>
                  </a:gsLst>
                  <a:lin ang="5400000" scaled="0"/>
                </a:gradFill>
                <a:ea typeface="Segoe UI" pitchFamily="34" charset="0"/>
                <a:cs typeface="Segoe UI" pitchFamily="34" charset="0"/>
              </a:rPr>
              <a:t>(running your workloads!)</a:t>
            </a:r>
          </a:p>
        </p:txBody>
      </p:sp>
      <p:grpSp>
        <p:nvGrpSpPr>
          <p:cNvPr id="7" name="Group 6"/>
          <p:cNvGrpSpPr/>
          <p:nvPr/>
        </p:nvGrpSpPr>
        <p:grpSpPr>
          <a:xfrm>
            <a:off x="2179637" y="1263238"/>
            <a:ext cx="2871114" cy="433087"/>
            <a:chOff x="4275194" y="1214082"/>
            <a:chExt cx="4001728" cy="433087"/>
          </a:xfrm>
        </p:grpSpPr>
        <p:pic>
          <p:nvPicPr>
            <p:cNvPr id="60"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6861853" y="1214082"/>
              <a:ext cx="418071" cy="4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6344521" y="1214082"/>
              <a:ext cx="418071" cy="4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5827189" y="1214082"/>
              <a:ext cx="418071" cy="4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5309857" y="1214082"/>
              <a:ext cx="418071" cy="4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4792525" y="1214082"/>
              <a:ext cx="418071" cy="4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4275194" y="1214082"/>
              <a:ext cx="418071" cy="4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7360739" y="1214082"/>
              <a:ext cx="418071" cy="4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7858851" y="1214082"/>
              <a:ext cx="418071" cy="4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4" name="Group 73"/>
          <p:cNvGrpSpPr/>
          <p:nvPr/>
        </p:nvGrpSpPr>
        <p:grpSpPr>
          <a:xfrm>
            <a:off x="7130131" y="1276808"/>
            <a:ext cx="2898106" cy="433087"/>
            <a:chOff x="3739459" y="1214082"/>
            <a:chExt cx="4039351" cy="433087"/>
          </a:xfrm>
        </p:grpSpPr>
        <p:pic>
          <p:nvPicPr>
            <p:cNvPr id="75"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6861853" y="1214082"/>
              <a:ext cx="418071" cy="4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6344521" y="1214082"/>
              <a:ext cx="418071" cy="4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5827189" y="1214082"/>
              <a:ext cx="418071" cy="4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5309857" y="1214082"/>
              <a:ext cx="418071" cy="4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4792525" y="1214082"/>
              <a:ext cx="418071" cy="4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4275194" y="1214082"/>
              <a:ext cx="418071" cy="4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7360739" y="1214082"/>
              <a:ext cx="418071" cy="4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5"/>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3739459" y="1214082"/>
              <a:ext cx="418072" cy="4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6" name="Up-Down Arrow 85"/>
          <p:cNvSpPr/>
          <p:nvPr/>
        </p:nvSpPr>
        <p:spPr>
          <a:xfrm>
            <a:off x="8712564" y="1868784"/>
            <a:ext cx="830757" cy="389151"/>
          </a:xfrm>
          <a:prstGeom prst="upDownArrow">
            <a:avLst>
              <a:gd name="adj1" fmla="val 52613"/>
              <a:gd name="adj2" fmla="val 29822"/>
            </a:avLst>
          </a:prstGeom>
          <a:solidFill>
            <a:srgbClr val="92D050"/>
          </a:solidFill>
          <a:ln/>
        </p:spPr>
        <p:style>
          <a:lnRef idx="3">
            <a:schemeClr val="lt1"/>
          </a:lnRef>
          <a:fillRef idx="1">
            <a:schemeClr val="accent5"/>
          </a:fillRef>
          <a:effectRef idx="1">
            <a:schemeClr val="accent5"/>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37">
              <a:defRPr/>
            </a:pPr>
            <a:r>
              <a:rPr lang="en-US" sz="1050" b="1" kern="0" dirty="0" smtClean="0">
                <a:solidFill>
                  <a:prstClr val="white"/>
                </a:solidFill>
                <a:latin typeface="Calibri" panose="020F0502020204030204"/>
              </a:rPr>
              <a:t>SMB</a:t>
            </a:r>
            <a:endParaRPr lang="en-US" sz="1050" b="1" kern="0" dirty="0">
              <a:solidFill>
                <a:prstClr val="white"/>
              </a:solidFill>
              <a:latin typeface="Calibri" panose="020F0502020204030204"/>
            </a:endParaRPr>
          </a:p>
        </p:txBody>
      </p:sp>
      <p:sp>
        <p:nvSpPr>
          <p:cNvPr id="87" name="Up-Down Arrow 86"/>
          <p:cNvSpPr/>
          <p:nvPr/>
        </p:nvSpPr>
        <p:spPr>
          <a:xfrm>
            <a:off x="6640248" y="1868784"/>
            <a:ext cx="830757" cy="389151"/>
          </a:xfrm>
          <a:prstGeom prst="upDownArrow">
            <a:avLst>
              <a:gd name="adj1" fmla="val 52613"/>
              <a:gd name="adj2" fmla="val 29822"/>
            </a:avLst>
          </a:prstGeom>
          <a:solidFill>
            <a:srgbClr val="92D050"/>
          </a:solidFill>
          <a:ln/>
        </p:spPr>
        <p:style>
          <a:lnRef idx="3">
            <a:schemeClr val="lt1"/>
          </a:lnRef>
          <a:fillRef idx="1">
            <a:schemeClr val="accent5"/>
          </a:fillRef>
          <a:effectRef idx="1">
            <a:schemeClr val="accent5"/>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37">
              <a:defRPr/>
            </a:pPr>
            <a:r>
              <a:rPr lang="en-US" sz="1050" b="1" kern="0" dirty="0" smtClean="0">
                <a:solidFill>
                  <a:prstClr val="white"/>
                </a:solidFill>
                <a:latin typeface="Calibri" panose="020F0502020204030204"/>
              </a:rPr>
              <a:t>SMB</a:t>
            </a:r>
            <a:endParaRPr lang="en-US" sz="1050" b="1" kern="0" dirty="0">
              <a:solidFill>
                <a:prstClr val="white"/>
              </a:solidFill>
              <a:latin typeface="Calibri" panose="020F0502020204030204"/>
            </a:endParaRPr>
          </a:p>
        </p:txBody>
      </p:sp>
      <p:sp>
        <p:nvSpPr>
          <p:cNvPr id="88" name="Up-Down Arrow 87"/>
          <p:cNvSpPr/>
          <p:nvPr/>
        </p:nvSpPr>
        <p:spPr>
          <a:xfrm>
            <a:off x="4635372" y="1875551"/>
            <a:ext cx="830757" cy="389151"/>
          </a:xfrm>
          <a:prstGeom prst="upDownArrow">
            <a:avLst>
              <a:gd name="adj1" fmla="val 52613"/>
              <a:gd name="adj2" fmla="val 29822"/>
            </a:avLst>
          </a:prstGeom>
          <a:solidFill>
            <a:srgbClr val="92D050"/>
          </a:solidFill>
          <a:ln/>
        </p:spPr>
        <p:style>
          <a:lnRef idx="3">
            <a:schemeClr val="lt1"/>
          </a:lnRef>
          <a:fillRef idx="1">
            <a:schemeClr val="accent5"/>
          </a:fillRef>
          <a:effectRef idx="1">
            <a:schemeClr val="accent5"/>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37">
              <a:defRPr/>
            </a:pPr>
            <a:r>
              <a:rPr lang="en-US" sz="1050" b="1" kern="0" dirty="0" smtClean="0">
                <a:solidFill>
                  <a:prstClr val="white"/>
                </a:solidFill>
                <a:latin typeface="Calibri" panose="020F0502020204030204"/>
              </a:rPr>
              <a:t>SMB</a:t>
            </a:r>
            <a:endParaRPr lang="en-US" sz="1050" b="1" kern="0" dirty="0">
              <a:solidFill>
                <a:prstClr val="white"/>
              </a:solidFill>
              <a:latin typeface="Calibri" panose="020F0502020204030204"/>
            </a:endParaRPr>
          </a:p>
        </p:txBody>
      </p:sp>
      <p:sp>
        <p:nvSpPr>
          <p:cNvPr id="89" name="Up-Down Arrow 88"/>
          <p:cNvSpPr/>
          <p:nvPr/>
        </p:nvSpPr>
        <p:spPr>
          <a:xfrm>
            <a:off x="2580640" y="1868784"/>
            <a:ext cx="830757" cy="389151"/>
          </a:xfrm>
          <a:prstGeom prst="upDownArrow">
            <a:avLst>
              <a:gd name="adj1" fmla="val 52613"/>
              <a:gd name="adj2" fmla="val 29822"/>
            </a:avLst>
          </a:prstGeom>
          <a:solidFill>
            <a:srgbClr val="92D050"/>
          </a:solidFill>
          <a:ln/>
        </p:spPr>
        <p:style>
          <a:lnRef idx="3">
            <a:schemeClr val="lt1"/>
          </a:lnRef>
          <a:fillRef idx="1">
            <a:schemeClr val="accent5"/>
          </a:fillRef>
          <a:effectRef idx="1">
            <a:schemeClr val="accent5"/>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037">
              <a:defRPr/>
            </a:pPr>
            <a:r>
              <a:rPr lang="en-US" sz="1050" b="1" kern="0" dirty="0" smtClean="0">
                <a:solidFill>
                  <a:prstClr val="white"/>
                </a:solidFill>
                <a:latin typeface="Calibri" panose="020F0502020204030204"/>
              </a:rPr>
              <a:t>SMB</a:t>
            </a:r>
            <a:endParaRPr lang="en-US" sz="1050" b="1" kern="0" dirty="0">
              <a:solidFill>
                <a:prstClr val="white"/>
              </a:solidFill>
              <a:latin typeface="Calibri" panose="020F0502020204030204"/>
            </a:endParaRPr>
          </a:p>
        </p:txBody>
      </p:sp>
      <p:grpSp>
        <p:nvGrpSpPr>
          <p:cNvPr id="93" name="Group 92"/>
          <p:cNvGrpSpPr/>
          <p:nvPr/>
        </p:nvGrpSpPr>
        <p:grpSpPr>
          <a:xfrm>
            <a:off x="4005872" y="5391321"/>
            <a:ext cx="2033721" cy="1299498"/>
            <a:chOff x="225607" y="4524323"/>
            <a:chExt cx="3125634" cy="1861503"/>
          </a:xfrm>
        </p:grpSpPr>
        <p:pic>
          <p:nvPicPr>
            <p:cNvPr id="9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041" y="4524323"/>
              <a:ext cx="2743200" cy="18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 name="TextBox 94"/>
            <p:cNvSpPr txBox="1">
              <a:spLocks/>
            </p:cNvSpPr>
            <p:nvPr/>
          </p:nvSpPr>
          <p:spPr>
            <a:xfrm>
              <a:off x="225607" y="5654306"/>
              <a:ext cx="1073970" cy="731520"/>
            </a:xfrm>
            <a:prstGeom prst="rect">
              <a:avLst/>
            </a:prstGeom>
            <a:noFill/>
          </p:spPr>
          <p:txBody>
            <a:bodyPr wrap="square" lIns="91403" tIns="91403" rIns="91403" bIns="91403" rtlCol="0" anchor="ctr" anchorCtr="0">
              <a:noAutofit/>
            </a:bodyPr>
            <a:lstStyle/>
            <a:p>
              <a:pPr algn="r" defTabSz="914037">
                <a:lnSpc>
                  <a:spcPct val="90000"/>
                </a:lnSpc>
                <a:spcBef>
                  <a:spcPct val="20000"/>
                </a:spcBef>
                <a:buSzPct val="90000"/>
                <a:defRPr/>
              </a:pPr>
              <a:r>
                <a:rPr lang="en-US" sz="700" b="1" kern="0" dirty="0">
                  <a:solidFill>
                    <a:schemeClr val="tx1">
                      <a:alpha val="99000"/>
                    </a:schemeClr>
                  </a:solidFill>
                  <a:latin typeface="Calibri" panose="020F0502020204030204"/>
                </a:rPr>
                <a:t>SAS Enclosure</a:t>
              </a:r>
            </a:p>
          </p:txBody>
        </p:sp>
      </p:grpSp>
      <p:grpSp>
        <p:nvGrpSpPr>
          <p:cNvPr id="96" name="Group 95"/>
          <p:cNvGrpSpPr/>
          <p:nvPr/>
        </p:nvGrpSpPr>
        <p:grpSpPr>
          <a:xfrm>
            <a:off x="6020217" y="5395552"/>
            <a:ext cx="2033721" cy="1299498"/>
            <a:chOff x="225607" y="4524323"/>
            <a:chExt cx="3125634" cy="1861503"/>
          </a:xfrm>
        </p:grpSpPr>
        <p:pic>
          <p:nvPicPr>
            <p:cNvPr id="9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041" y="4524323"/>
              <a:ext cx="2743200" cy="18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TextBox 97"/>
            <p:cNvSpPr txBox="1">
              <a:spLocks/>
            </p:cNvSpPr>
            <p:nvPr/>
          </p:nvSpPr>
          <p:spPr>
            <a:xfrm>
              <a:off x="225607" y="5654306"/>
              <a:ext cx="1073970" cy="731520"/>
            </a:xfrm>
            <a:prstGeom prst="rect">
              <a:avLst/>
            </a:prstGeom>
            <a:noFill/>
          </p:spPr>
          <p:txBody>
            <a:bodyPr wrap="square" lIns="91403" tIns="91403" rIns="91403" bIns="91403" rtlCol="0" anchor="ctr" anchorCtr="0">
              <a:noAutofit/>
            </a:bodyPr>
            <a:lstStyle/>
            <a:p>
              <a:pPr algn="r" defTabSz="914037">
                <a:lnSpc>
                  <a:spcPct val="90000"/>
                </a:lnSpc>
                <a:spcBef>
                  <a:spcPct val="20000"/>
                </a:spcBef>
                <a:buSzPct val="90000"/>
                <a:defRPr/>
              </a:pPr>
              <a:r>
                <a:rPr lang="en-US" sz="700" b="1" kern="0" dirty="0">
                  <a:solidFill>
                    <a:schemeClr val="tx1">
                      <a:alpha val="99000"/>
                    </a:schemeClr>
                  </a:solidFill>
                  <a:latin typeface="Calibri" panose="020F0502020204030204"/>
                </a:rPr>
                <a:t>SAS Enclosure</a:t>
              </a:r>
            </a:p>
          </p:txBody>
        </p:sp>
      </p:grpSp>
      <p:grpSp>
        <p:nvGrpSpPr>
          <p:cNvPr id="99" name="Group 98"/>
          <p:cNvGrpSpPr/>
          <p:nvPr/>
        </p:nvGrpSpPr>
        <p:grpSpPr>
          <a:xfrm>
            <a:off x="8034643" y="5396956"/>
            <a:ext cx="2033721" cy="1299498"/>
            <a:chOff x="225607" y="4524323"/>
            <a:chExt cx="3125634" cy="1861503"/>
          </a:xfrm>
        </p:grpSpPr>
        <p:pic>
          <p:nvPicPr>
            <p:cNvPr id="10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041" y="4524323"/>
              <a:ext cx="2743200" cy="18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 name="TextBox 100"/>
            <p:cNvSpPr txBox="1">
              <a:spLocks/>
            </p:cNvSpPr>
            <p:nvPr/>
          </p:nvSpPr>
          <p:spPr>
            <a:xfrm>
              <a:off x="225607" y="5654306"/>
              <a:ext cx="1073970" cy="731520"/>
            </a:xfrm>
            <a:prstGeom prst="rect">
              <a:avLst/>
            </a:prstGeom>
            <a:noFill/>
          </p:spPr>
          <p:txBody>
            <a:bodyPr wrap="square" lIns="91403" tIns="91403" rIns="91403" bIns="91403" rtlCol="0" anchor="ctr" anchorCtr="0">
              <a:noAutofit/>
            </a:bodyPr>
            <a:lstStyle/>
            <a:p>
              <a:pPr algn="r" defTabSz="914037">
                <a:lnSpc>
                  <a:spcPct val="90000"/>
                </a:lnSpc>
                <a:spcBef>
                  <a:spcPct val="20000"/>
                </a:spcBef>
                <a:buSzPct val="90000"/>
                <a:defRPr/>
              </a:pPr>
              <a:r>
                <a:rPr lang="en-US" sz="700" b="1" kern="0" dirty="0">
                  <a:solidFill>
                    <a:schemeClr val="tx1">
                      <a:alpha val="99000"/>
                    </a:schemeClr>
                  </a:solidFill>
                  <a:latin typeface="Calibri" panose="020F0502020204030204"/>
                </a:rPr>
                <a:t>SAS Enclosure</a:t>
              </a:r>
            </a:p>
          </p:txBody>
        </p:sp>
      </p:grpSp>
      <p:grpSp>
        <p:nvGrpSpPr>
          <p:cNvPr id="102" name="Group 101"/>
          <p:cNvGrpSpPr/>
          <p:nvPr/>
        </p:nvGrpSpPr>
        <p:grpSpPr>
          <a:xfrm>
            <a:off x="2103437" y="4409537"/>
            <a:ext cx="8025557" cy="916525"/>
            <a:chOff x="2075055" y="4490249"/>
            <a:chExt cx="8025557" cy="916525"/>
          </a:xfrm>
        </p:grpSpPr>
        <p:sp>
          <p:nvSpPr>
            <p:cNvPr id="103" name="Rounded Rectangle 102"/>
            <p:cNvSpPr/>
            <p:nvPr/>
          </p:nvSpPr>
          <p:spPr bwMode="auto">
            <a:xfrm>
              <a:off x="2075055" y="4842639"/>
              <a:ext cx="8025557" cy="208543"/>
            </a:xfrm>
            <a:prstGeom prst="roundRect">
              <a:avLst/>
            </a:prstGeom>
            <a:ln/>
          </p:spPr>
          <p:style>
            <a:lnRef idx="1">
              <a:schemeClr val="accent1"/>
            </a:lnRef>
            <a:fillRef idx="3">
              <a:schemeClr val="accent1"/>
            </a:fillRef>
            <a:effectRef idx="2">
              <a:schemeClr val="accent1"/>
            </a:effectRef>
            <a:fontRef idx="minor">
              <a:schemeClr val="lt1"/>
            </a:fontRef>
          </p:style>
          <p:txBody>
            <a:bodyPr tIns="182806" bIns="182806" rtlCol="0" anchor="ctr"/>
            <a:lstStyle/>
            <a:p>
              <a:pPr algn="ctr" defTabSz="914037"/>
              <a:endParaRPr lang="en-US" sz="1999" kern="0" dirty="0">
                <a:solidFill>
                  <a:prstClr val="white"/>
                </a:solidFill>
                <a:latin typeface="Calibri" panose="020F0502020204030204"/>
              </a:endParaRPr>
            </a:p>
          </p:txBody>
        </p:sp>
        <p:sp>
          <p:nvSpPr>
            <p:cNvPr id="104" name="TextBox 103"/>
            <p:cNvSpPr txBox="1"/>
            <p:nvPr/>
          </p:nvSpPr>
          <p:spPr>
            <a:xfrm>
              <a:off x="2082426" y="4859406"/>
              <a:ext cx="3974875" cy="190188"/>
            </a:xfrm>
            <a:prstGeom prst="rect">
              <a:avLst/>
            </a:prstGeom>
            <a:noFill/>
          </p:spPr>
          <p:txBody>
            <a:bodyPr wrap="square" lIns="182806" tIns="146246" rIns="182806" bIns="146246" rtlCol="0" anchor="ctr">
              <a:noAutofit/>
            </a:bodyPr>
            <a:lstStyle/>
            <a:p>
              <a:pPr algn="ctr">
                <a:lnSpc>
                  <a:spcPct val="90000"/>
                </a:lnSpc>
                <a:spcAft>
                  <a:spcPts val="600"/>
                </a:spcAft>
              </a:pPr>
              <a:r>
                <a:rPr lang="en-US" sz="900" b="1" spc="300" dirty="0" smtClean="0">
                  <a:gradFill>
                    <a:gsLst>
                      <a:gs pos="2917">
                        <a:schemeClr val="tx1"/>
                      </a:gs>
                      <a:gs pos="30000">
                        <a:schemeClr val="tx1"/>
                      </a:gs>
                    </a:gsLst>
                    <a:lin ang="5400000" scaled="0"/>
                  </a:gradFill>
                </a:rPr>
                <a:t>768Gbps </a:t>
              </a:r>
              <a:r>
                <a:rPr lang="en-US" sz="900" b="1" spc="300" dirty="0">
                  <a:gradFill>
                    <a:gsLst>
                      <a:gs pos="2917">
                        <a:schemeClr val="tx1"/>
                      </a:gs>
                      <a:gs pos="30000">
                        <a:schemeClr val="tx1"/>
                      </a:gs>
                    </a:gsLst>
                    <a:lin ang="5400000" scaled="0"/>
                  </a:gradFill>
                </a:rPr>
                <a:t>Shared SAS Links</a:t>
              </a:r>
            </a:p>
          </p:txBody>
        </p:sp>
        <p:cxnSp>
          <p:nvCxnSpPr>
            <p:cNvPr id="105" name="Straight Connector 104"/>
            <p:cNvCxnSpPr>
              <a:stCxn id="117" idx="0"/>
            </p:cNvCxnSpPr>
            <p:nvPr/>
          </p:nvCxnSpPr>
          <p:spPr>
            <a:xfrm flipV="1">
              <a:off x="3092314" y="5042670"/>
              <a:ext cx="118" cy="348650"/>
            </a:xfrm>
            <a:prstGeom prst="line">
              <a:avLst/>
            </a:prstGeom>
            <a:ln w="28575">
              <a:solidFill>
                <a:schemeClr val="accent5"/>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cxnSp>
          <p:nvCxnSpPr>
            <p:cNvPr id="106" name="Straight Connector 105"/>
            <p:cNvCxnSpPr/>
            <p:nvPr/>
          </p:nvCxnSpPr>
          <p:spPr>
            <a:xfrm flipV="1">
              <a:off x="3077841" y="4502243"/>
              <a:ext cx="118" cy="348650"/>
            </a:xfrm>
            <a:prstGeom prst="line">
              <a:avLst/>
            </a:prstGeom>
            <a:ln w="28575">
              <a:solidFill>
                <a:schemeClr val="accent5"/>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cxnSp>
          <p:nvCxnSpPr>
            <p:cNvPr id="107" name="Straight Connector 106"/>
            <p:cNvCxnSpPr/>
            <p:nvPr/>
          </p:nvCxnSpPr>
          <p:spPr>
            <a:xfrm flipV="1">
              <a:off x="5081733" y="4502243"/>
              <a:ext cx="118" cy="348650"/>
            </a:xfrm>
            <a:prstGeom prst="line">
              <a:avLst/>
            </a:prstGeom>
            <a:ln w="28575">
              <a:solidFill>
                <a:schemeClr val="accent5"/>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cxnSp>
          <p:nvCxnSpPr>
            <p:cNvPr id="108" name="Straight Connector 107"/>
            <p:cNvCxnSpPr/>
            <p:nvPr/>
          </p:nvCxnSpPr>
          <p:spPr>
            <a:xfrm flipV="1">
              <a:off x="5230719" y="5041082"/>
              <a:ext cx="118" cy="348650"/>
            </a:xfrm>
            <a:prstGeom prst="line">
              <a:avLst/>
            </a:prstGeom>
            <a:ln w="28575">
              <a:solidFill>
                <a:schemeClr val="accent5"/>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cxnSp>
          <p:nvCxnSpPr>
            <p:cNvPr id="109" name="Straight Connector 108"/>
            <p:cNvCxnSpPr/>
            <p:nvPr/>
          </p:nvCxnSpPr>
          <p:spPr>
            <a:xfrm flipV="1">
              <a:off x="7256951" y="5058124"/>
              <a:ext cx="118" cy="348650"/>
            </a:xfrm>
            <a:prstGeom prst="line">
              <a:avLst/>
            </a:prstGeom>
            <a:ln w="28575">
              <a:solidFill>
                <a:schemeClr val="accent5"/>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cxnSp>
          <p:nvCxnSpPr>
            <p:cNvPr id="110" name="Straight Connector 109"/>
            <p:cNvCxnSpPr/>
            <p:nvPr/>
          </p:nvCxnSpPr>
          <p:spPr>
            <a:xfrm flipV="1">
              <a:off x="9252001" y="5048950"/>
              <a:ext cx="118" cy="348650"/>
            </a:xfrm>
            <a:prstGeom prst="line">
              <a:avLst/>
            </a:prstGeom>
            <a:ln w="28575">
              <a:solidFill>
                <a:schemeClr val="accent5"/>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cxnSp>
          <p:nvCxnSpPr>
            <p:cNvPr id="111" name="Straight Connector 110"/>
            <p:cNvCxnSpPr/>
            <p:nvPr/>
          </p:nvCxnSpPr>
          <p:spPr>
            <a:xfrm flipV="1">
              <a:off x="7102029" y="4490249"/>
              <a:ext cx="118" cy="348650"/>
            </a:xfrm>
            <a:prstGeom prst="line">
              <a:avLst/>
            </a:prstGeom>
            <a:ln w="28575">
              <a:solidFill>
                <a:schemeClr val="accent5"/>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cxnSp>
          <p:nvCxnSpPr>
            <p:cNvPr id="112" name="Straight Connector 111"/>
            <p:cNvCxnSpPr/>
            <p:nvPr/>
          </p:nvCxnSpPr>
          <p:spPr>
            <a:xfrm flipV="1">
              <a:off x="9115400" y="4495319"/>
              <a:ext cx="118" cy="348650"/>
            </a:xfrm>
            <a:prstGeom prst="line">
              <a:avLst/>
            </a:prstGeom>
            <a:ln w="28575">
              <a:solidFill>
                <a:schemeClr val="accent5"/>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sp>
          <p:nvSpPr>
            <p:cNvPr id="113" name="TextBox 112"/>
            <p:cNvSpPr txBox="1"/>
            <p:nvPr/>
          </p:nvSpPr>
          <p:spPr>
            <a:xfrm>
              <a:off x="6105690" y="4858745"/>
              <a:ext cx="3974875" cy="190188"/>
            </a:xfrm>
            <a:prstGeom prst="rect">
              <a:avLst/>
            </a:prstGeom>
            <a:noFill/>
          </p:spPr>
          <p:txBody>
            <a:bodyPr wrap="square" lIns="182806" tIns="146246" rIns="182806" bIns="146246" rtlCol="0" anchor="ctr">
              <a:noAutofit/>
            </a:bodyPr>
            <a:lstStyle/>
            <a:p>
              <a:pPr algn="ctr">
                <a:lnSpc>
                  <a:spcPct val="90000"/>
                </a:lnSpc>
                <a:spcAft>
                  <a:spcPts val="600"/>
                </a:spcAft>
              </a:pPr>
              <a:r>
                <a:rPr lang="en-US" sz="900" b="1" spc="300" dirty="0" smtClean="0">
                  <a:gradFill>
                    <a:gsLst>
                      <a:gs pos="2917">
                        <a:schemeClr val="tx1"/>
                      </a:gs>
                      <a:gs pos="30000">
                        <a:schemeClr val="tx1"/>
                      </a:gs>
                    </a:gsLst>
                    <a:lin ang="5400000" scaled="0"/>
                  </a:gradFill>
                </a:rPr>
                <a:t>768Gbps </a:t>
              </a:r>
              <a:r>
                <a:rPr lang="en-US" sz="900" b="1" spc="300" dirty="0">
                  <a:gradFill>
                    <a:gsLst>
                      <a:gs pos="2917">
                        <a:schemeClr val="tx1"/>
                      </a:gs>
                      <a:gs pos="30000">
                        <a:schemeClr val="tx1"/>
                      </a:gs>
                    </a:gsLst>
                    <a:lin ang="5400000" scaled="0"/>
                  </a:gradFill>
                </a:rPr>
                <a:t>Shared SAS Links</a:t>
              </a:r>
            </a:p>
          </p:txBody>
        </p:sp>
      </p:grpSp>
      <p:grpSp>
        <p:nvGrpSpPr>
          <p:cNvPr id="114" name="Group 113"/>
          <p:cNvGrpSpPr/>
          <p:nvPr/>
        </p:nvGrpSpPr>
        <p:grpSpPr>
          <a:xfrm>
            <a:off x="1951037" y="5391321"/>
            <a:ext cx="2033721" cy="1299498"/>
            <a:chOff x="1951037" y="5391321"/>
            <a:chExt cx="2033721" cy="1299498"/>
          </a:xfrm>
        </p:grpSpPr>
        <p:grpSp>
          <p:nvGrpSpPr>
            <p:cNvPr id="115" name="Group 114"/>
            <p:cNvGrpSpPr/>
            <p:nvPr/>
          </p:nvGrpSpPr>
          <p:grpSpPr>
            <a:xfrm>
              <a:off x="1951037" y="5391321"/>
              <a:ext cx="2033721" cy="1299498"/>
              <a:chOff x="225607" y="4524323"/>
              <a:chExt cx="3125634" cy="1861503"/>
            </a:xfrm>
          </p:grpSpPr>
          <p:pic>
            <p:nvPicPr>
              <p:cNvPr id="11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041" y="4524323"/>
                <a:ext cx="2743200" cy="18307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TextBox 117"/>
              <p:cNvSpPr txBox="1">
                <a:spLocks/>
              </p:cNvSpPr>
              <p:nvPr/>
            </p:nvSpPr>
            <p:spPr>
              <a:xfrm>
                <a:off x="225607" y="5654306"/>
                <a:ext cx="1073970" cy="731520"/>
              </a:xfrm>
              <a:prstGeom prst="rect">
                <a:avLst/>
              </a:prstGeom>
              <a:noFill/>
              <a:ln w="12700">
                <a:noFill/>
              </a:ln>
            </p:spPr>
            <p:txBody>
              <a:bodyPr wrap="square" lIns="91403" tIns="91403" rIns="91403" bIns="91403" rtlCol="0" anchor="ctr" anchorCtr="0">
                <a:noAutofit/>
              </a:bodyPr>
              <a:lstStyle/>
              <a:p>
                <a:pPr algn="r" defTabSz="914037">
                  <a:lnSpc>
                    <a:spcPct val="90000"/>
                  </a:lnSpc>
                  <a:spcBef>
                    <a:spcPct val="20000"/>
                  </a:spcBef>
                  <a:buSzPct val="90000"/>
                  <a:defRPr/>
                </a:pPr>
                <a:r>
                  <a:rPr lang="en-US" sz="700" b="1" kern="0" dirty="0">
                    <a:solidFill>
                      <a:schemeClr val="tx1">
                        <a:alpha val="99000"/>
                      </a:schemeClr>
                    </a:solidFill>
                    <a:latin typeface="Calibri" panose="020F0502020204030204"/>
                  </a:rPr>
                  <a:t>SAS Enclosure</a:t>
                </a:r>
              </a:p>
            </p:txBody>
          </p:sp>
        </p:grpSp>
        <p:sp>
          <p:nvSpPr>
            <p:cNvPr id="116" name="Oval 115"/>
            <p:cNvSpPr/>
            <p:nvPr/>
          </p:nvSpPr>
          <p:spPr bwMode="auto">
            <a:xfrm>
              <a:off x="3281153" y="6281301"/>
              <a:ext cx="211113" cy="111049"/>
            </a:xfrm>
            <a:prstGeom prst="ellipse">
              <a:avLst/>
            </a:prstGeom>
            <a:solidFill>
              <a:srgbClr val="5E5D5B"/>
            </a:solidFill>
            <a:ln>
              <a:noFill/>
              <a:headEnd type="none" w="med" len="med"/>
              <a:tailEnd type="none" w="med" len="med"/>
            </a:ln>
            <a:effectLst>
              <a:softEdge rad="12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19" name="Oval 118"/>
          <p:cNvSpPr/>
          <p:nvPr/>
        </p:nvSpPr>
        <p:spPr bwMode="auto">
          <a:xfrm>
            <a:off x="5349386" y="6281300"/>
            <a:ext cx="211113" cy="111049"/>
          </a:xfrm>
          <a:prstGeom prst="ellipse">
            <a:avLst/>
          </a:prstGeom>
          <a:solidFill>
            <a:srgbClr val="5E5D5B"/>
          </a:solidFill>
          <a:ln>
            <a:noFill/>
            <a:headEnd type="none" w="med" len="med"/>
            <a:tailEnd type="none" w="med" len="med"/>
          </a:ln>
          <a:effectLst>
            <a:softEdge rad="12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0" name="Oval 119"/>
          <p:cNvSpPr/>
          <p:nvPr/>
        </p:nvSpPr>
        <p:spPr bwMode="auto">
          <a:xfrm>
            <a:off x="7363812" y="6281300"/>
            <a:ext cx="211113" cy="111049"/>
          </a:xfrm>
          <a:prstGeom prst="ellipse">
            <a:avLst/>
          </a:prstGeom>
          <a:solidFill>
            <a:srgbClr val="5E5D5B"/>
          </a:solidFill>
          <a:ln>
            <a:noFill/>
            <a:headEnd type="none" w="med" len="med"/>
            <a:tailEnd type="none" w="med" len="med"/>
          </a:ln>
          <a:effectLst>
            <a:softEdge rad="12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1" name="Oval 120"/>
          <p:cNvSpPr/>
          <p:nvPr/>
        </p:nvSpPr>
        <p:spPr bwMode="auto">
          <a:xfrm>
            <a:off x="9361565" y="6290336"/>
            <a:ext cx="211113" cy="111049"/>
          </a:xfrm>
          <a:prstGeom prst="ellipse">
            <a:avLst/>
          </a:prstGeom>
          <a:solidFill>
            <a:srgbClr val="5E5D5B"/>
          </a:solidFill>
          <a:ln>
            <a:noFill/>
            <a:headEnd type="none" w="med" len="med"/>
            <a:tailEnd type="none" w="med" len="med"/>
          </a:ln>
          <a:effectLst>
            <a:softEdge rad="12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44" name="Straight Connector 43"/>
          <p:cNvCxnSpPr/>
          <p:nvPr/>
        </p:nvCxnSpPr>
        <p:spPr>
          <a:xfrm flipV="1">
            <a:off x="1874837" y="4090164"/>
            <a:ext cx="8458200" cy="9359"/>
          </a:xfrm>
          <a:prstGeom prst="line">
            <a:avLst/>
          </a:prstGeom>
          <a:ln w="381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2088427" y="3781959"/>
            <a:ext cx="7994768" cy="841377"/>
            <a:chOff x="2088427" y="3781959"/>
            <a:chExt cx="7994768" cy="841377"/>
          </a:xfrm>
        </p:grpSpPr>
        <p:pic>
          <p:nvPicPr>
            <p:cNvPr id="123" name="Picture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8427" y="3781959"/>
              <a:ext cx="1964982" cy="55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 name="Picture 1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2319" y="3781959"/>
              <a:ext cx="1964982" cy="55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 name="Picture 1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5690" y="3781959"/>
              <a:ext cx="1964982" cy="55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1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8213" y="3781959"/>
              <a:ext cx="1964982" cy="55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7" name="Rectangle 126"/>
            <p:cNvSpPr/>
            <p:nvPr/>
          </p:nvSpPr>
          <p:spPr bwMode="auto">
            <a:xfrm>
              <a:off x="2252324" y="3947921"/>
              <a:ext cx="308226" cy="151669"/>
            </a:xfrm>
            <a:prstGeom prst="rect">
              <a:avLst/>
            </a:prstGeom>
            <a:solidFill>
              <a:srgbClr val="1B2020"/>
            </a:solidFill>
            <a:ln>
              <a:noFill/>
              <a:headEnd type="none" w="med" len="med"/>
              <a:tailEnd type="none" w="med" len="med"/>
            </a:ln>
            <a:effectLst>
              <a:softEdge rad="12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8" name="Rectangle 127"/>
            <p:cNvSpPr/>
            <p:nvPr/>
          </p:nvSpPr>
          <p:spPr bwMode="auto">
            <a:xfrm>
              <a:off x="4251780" y="3951238"/>
              <a:ext cx="308226" cy="150820"/>
            </a:xfrm>
            <a:prstGeom prst="rect">
              <a:avLst/>
            </a:prstGeom>
            <a:solidFill>
              <a:srgbClr val="1B2020"/>
            </a:solidFill>
            <a:ln>
              <a:noFill/>
              <a:headEnd type="none" w="med" len="med"/>
              <a:tailEnd type="none" w="med" len="med"/>
            </a:ln>
            <a:effectLst>
              <a:softEdge rad="12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29" name="Rectangle 128"/>
            <p:cNvSpPr/>
            <p:nvPr/>
          </p:nvSpPr>
          <p:spPr bwMode="auto">
            <a:xfrm>
              <a:off x="6265524" y="3958645"/>
              <a:ext cx="308226" cy="138068"/>
            </a:xfrm>
            <a:prstGeom prst="rect">
              <a:avLst/>
            </a:prstGeom>
            <a:solidFill>
              <a:srgbClr val="1B2020"/>
            </a:solidFill>
            <a:ln>
              <a:noFill/>
              <a:headEnd type="none" w="med" len="med"/>
              <a:tailEnd type="none" w="med" len="med"/>
            </a:ln>
            <a:effectLst>
              <a:softEdge rad="12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30" name="Rectangle 129"/>
            <p:cNvSpPr/>
            <p:nvPr/>
          </p:nvSpPr>
          <p:spPr bwMode="auto">
            <a:xfrm>
              <a:off x="8275299" y="3957816"/>
              <a:ext cx="308226" cy="172504"/>
            </a:xfrm>
            <a:prstGeom prst="rect">
              <a:avLst/>
            </a:prstGeom>
            <a:solidFill>
              <a:srgbClr val="1B2020"/>
            </a:solidFill>
            <a:ln>
              <a:noFill/>
              <a:headEnd type="none" w="med" len="med"/>
              <a:tailEnd type="none" w="med" len="med"/>
            </a:ln>
            <a:effectLst>
              <a:softEdge rad="12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31" name="Picture 130"/>
            <p:cNvPicPr>
              <a:picLocks noChangeAspect="1"/>
            </p:cNvPicPr>
            <p:nvPr/>
          </p:nvPicPr>
          <p:blipFill>
            <a:blip r:embed="rId6"/>
            <a:stretch>
              <a:fillRect/>
            </a:stretch>
          </p:blipFill>
          <p:spPr>
            <a:xfrm>
              <a:off x="2240702" y="4081833"/>
              <a:ext cx="843355" cy="537308"/>
            </a:xfrm>
            <a:prstGeom prst="rect">
              <a:avLst/>
            </a:prstGeom>
          </p:spPr>
        </p:pic>
        <p:pic>
          <p:nvPicPr>
            <p:cNvPr id="132" name="Picture 131"/>
            <p:cNvPicPr>
              <a:picLocks noChangeAspect="1"/>
            </p:cNvPicPr>
            <p:nvPr/>
          </p:nvPicPr>
          <p:blipFill>
            <a:blip r:embed="rId6"/>
            <a:stretch>
              <a:fillRect/>
            </a:stretch>
          </p:blipFill>
          <p:spPr>
            <a:xfrm>
              <a:off x="3042502" y="4053999"/>
              <a:ext cx="843355" cy="537308"/>
            </a:xfrm>
            <a:prstGeom prst="rect">
              <a:avLst/>
            </a:prstGeom>
          </p:spPr>
        </p:pic>
        <p:pic>
          <p:nvPicPr>
            <p:cNvPr id="133" name="Picture 132"/>
            <p:cNvPicPr>
              <a:picLocks noChangeAspect="1"/>
            </p:cNvPicPr>
            <p:nvPr/>
          </p:nvPicPr>
          <p:blipFill>
            <a:blip r:embed="rId6"/>
            <a:stretch>
              <a:fillRect/>
            </a:stretch>
          </p:blipFill>
          <p:spPr>
            <a:xfrm>
              <a:off x="4231455" y="4086028"/>
              <a:ext cx="843355" cy="537308"/>
            </a:xfrm>
            <a:prstGeom prst="rect">
              <a:avLst/>
            </a:prstGeom>
          </p:spPr>
        </p:pic>
        <p:pic>
          <p:nvPicPr>
            <p:cNvPr id="134" name="Picture 133"/>
            <p:cNvPicPr>
              <a:picLocks noChangeAspect="1"/>
            </p:cNvPicPr>
            <p:nvPr/>
          </p:nvPicPr>
          <p:blipFill>
            <a:blip r:embed="rId6"/>
            <a:stretch>
              <a:fillRect/>
            </a:stretch>
          </p:blipFill>
          <p:spPr>
            <a:xfrm>
              <a:off x="5077688" y="4073276"/>
              <a:ext cx="843355" cy="537308"/>
            </a:xfrm>
            <a:prstGeom prst="rect">
              <a:avLst/>
            </a:prstGeom>
          </p:spPr>
        </p:pic>
        <p:pic>
          <p:nvPicPr>
            <p:cNvPr id="135" name="Picture 134"/>
            <p:cNvPicPr>
              <a:picLocks noChangeAspect="1"/>
            </p:cNvPicPr>
            <p:nvPr/>
          </p:nvPicPr>
          <p:blipFill>
            <a:blip r:embed="rId6"/>
            <a:stretch>
              <a:fillRect/>
            </a:stretch>
          </p:blipFill>
          <p:spPr>
            <a:xfrm>
              <a:off x="6244708" y="4073193"/>
              <a:ext cx="843355" cy="537308"/>
            </a:xfrm>
            <a:prstGeom prst="rect">
              <a:avLst/>
            </a:prstGeom>
          </p:spPr>
        </p:pic>
        <p:pic>
          <p:nvPicPr>
            <p:cNvPr id="136" name="Picture 135"/>
            <p:cNvPicPr>
              <a:picLocks noChangeAspect="1"/>
            </p:cNvPicPr>
            <p:nvPr/>
          </p:nvPicPr>
          <p:blipFill>
            <a:blip r:embed="rId6"/>
            <a:stretch>
              <a:fillRect/>
            </a:stretch>
          </p:blipFill>
          <p:spPr>
            <a:xfrm>
              <a:off x="7090941" y="4060441"/>
              <a:ext cx="843355" cy="537308"/>
            </a:xfrm>
            <a:prstGeom prst="rect">
              <a:avLst/>
            </a:prstGeom>
          </p:spPr>
        </p:pic>
        <p:pic>
          <p:nvPicPr>
            <p:cNvPr id="137" name="Picture 136"/>
            <p:cNvPicPr>
              <a:picLocks noChangeAspect="1"/>
            </p:cNvPicPr>
            <p:nvPr/>
          </p:nvPicPr>
          <p:blipFill>
            <a:blip r:embed="rId6"/>
            <a:stretch>
              <a:fillRect/>
            </a:stretch>
          </p:blipFill>
          <p:spPr>
            <a:xfrm>
              <a:off x="8254198" y="4079560"/>
              <a:ext cx="843355" cy="537308"/>
            </a:xfrm>
            <a:prstGeom prst="rect">
              <a:avLst/>
            </a:prstGeom>
          </p:spPr>
        </p:pic>
        <p:pic>
          <p:nvPicPr>
            <p:cNvPr id="138" name="Picture 137"/>
            <p:cNvPicPr>
              <a:picLocks noChangeAspect="1"/>
            </p:cNvPicPr>
            <p:nvPr/>
          </p:nvPicPr>
          <p:blipFill>
            <a:blip r:embed="rId6"/>
            <a:stretch>
              <a:fillRect/>
            </a:stretch>
          </p:blipFill>
          <p:spPr>
            <a:xfrm>
              <a:off x="9100431" y="4066808"/>
              <a:ext cx="843355" cy="537308"/>
            </a:xfrm>
            <a:prstGeom prst="rect">
              <a:avLst/>
            </a:prstGeom>
          </p:spPr>
        </p:pic>
      </p:grpSp>
      <p:sp>
        <p:nvSpPr>
          <p:cNvPr id="48" name="TextBox 47"/>
          <p:cNvSpPr txBox="1"/>
          <p:nvPr/>
        </p:nvSpPr>
        <p:spPr>
          <a:xfrm>
            <a:off x="10256837" y="3872805"/>
            <a:ext cx="1622880" cy="447815"/>
          </a:xfrm>
          <a:prstGeom prst="rect">
            <a:avLst/>
          </a:prstGeom>
          <a:noFill/>
        </p:spPr>
        <p:txBody>
          <a:bodyPr wrap="none" lIns="182880" tIns="146304" rIns="182880" bIns="146304" rtlCol="0">
            <a:spAutoFit/>
          </a:bodyPr>
          <a:lstStyle/>
          <a:p>
            <a:pPr>
              <a:lnSpc>
                <a:spcPct val="90000"/>
              </a:lnSpc>
              <a:spcAft>
                <a:spcPts val="600"/>
              </a:spcAft>
            </a:pPr>
            <a:r>
              <a:rPr lang="en-US" sz="1100" i="1" dirty="0" smtClean="0">
                <a:gradFill>
                  <a:gsLst>
                    <a:gs pos="2917">
                      <a:schemeClr val="tx1"/>
                    </a:gs>
                    <a:gs pos="30000">
                      <a:schemeClr val="tx1"/>
                    </a:gs>
                  </a:gsLst>
                  <a:lin ang="5400000" scaled="0"/>
                </a:gradFill>
              </a:rPr>
              <a:t>High-Speed Ethernet</a:t>
            </a:r>
          </a:p>
        </p:txBody>
      </p:sp>
      <p:sp>
        <p:nvSpPr>
          <p:cNvPr id="139" name="TextBox 138"/>
          <p:cNvSpPr txBox="1"/>
          <p:nvPr/>
        </p:nvSpPr>
        <p:spPr>
          <a:xfrm>
            <a:off x="9947093" y="2792243"/>
            <a:ext cx="521681" cy="1122615"/>
          </a:xfrm>
          <a:prstGeom prst="rect">
            <a:avLst/>
          </a:prstGeom>
          <a:noFill/>
        </p:spPr>
        <p:txBody>
          <a:bodyPr vert="vert" wrap="none" lIns="182880" tIns="146304" rIns="182880" bIns="146304" rtlCol="0">
            <a:spAutoFit/>
          </a:bodyPr>
          <a:lstStyle/>
          <a:p>
            <a:pPr>
              <a:lnSpc>
                <a:spcPct val="90000"/>
              </a:lnSpc>
              <a:spcAft>
                <a:spcPts val="600"/>
              </a:spcAft>
            </a:pPr>
            <a:r>
              <a:rPr lang="en-US" sz="1100" i="1" dirty="0" smtClean="0">
                <a:gradFill>
                  <a:gsLst>
                    <a:gs pos="2917">
                      <a:schemeClr val="tx1"/>
                    </a:gs>
                    <a:gs pos="30000">
                      <a:schemeClr val="tx1"/>
                    </a:gs>
                  </a:gsLst>
                  <a:lin ang="5400000" scaled="0"/>
                </a:gradFill>
              </a:rPr>
              <a:t>Storage Pools</a:t>
            </a:r>
          </a:p>
        </p:txBody>
      </p:sp>
      <p:sp>
        <p:nvSpPr>
          <p:cNvPr id="140" name="TextBox 139"/>
          <p:cNvSpPr txBox="1"/>
          <p:nvPr/>
        </p:nvSpPr>
        <p:spPr>
          <a:xfrm>
            <a:off x="9937366" y="2287363"/>
            <a:ext cx="521681" cy="543931"/>
          </a:xfrm>
          <a:prstGeom prst="rect">
            <a:avLst/>
          </a:prstGeom>
          <a:noFill/>
        </p:spPr>
        <p:txBody>
          <a:bodyPr vert="vert" wrap="none" lIns="182880" tIns="146304" rIns="182880" bIns="146304" rtlCol="0">
            <a:spAutoFit/>
          </a:bodyPr>
          <a:lstStyle/>
          <a:p>
            <a:pPr>
              <a:lnSpc>
                <a:spcPct val="90000"/>
              </a:lnSpc>
              <a:spcAft>
                <a:spcPts val="600"/>
              </a:spcAft>
            </a:pPr>
            <a:r>
              <a:rPr lang="en-US" sz="1100" i="1" dirty="0" smtClean="0">
                <a:gradFill>
                  <a:gsLst>
                    <a:gs pos="2917">
                      <a:schemeClr val="tx1"/>
                    </a:gs>
                    <a:gs pos="30000">
                      <a:schemeClr val="tx1"/>
                    </a:gs>
                  </a:gsLst>
                  <a:lin ang="5400000" scaled="0"/>
                </a:gradFill>
              </a:rPr>
              <a:t>CSV</a:t>
            </a:r>
          </a:p>
        </p:txBody>
      </p:sp>
    </p:spTree>
    <p:custDataLst>
      <p:tags r:id="rId1"/>
    </p:custDataLst>
    <p:extLst>
      <p:ext uri="{BB962C8B-B14F-4D97-AF65-F5344CB8AC3E}">
        <p14:creationId xmlns:p14="http://schemas.microsoft.com/office/powerpoint/2010/main" val="2679956281"/>
      </p:ext>
    </p:extLst>
  </p:cSld>
  <p:clrMapOvr>
    <a:masterClrMapping/>
  </p:clrMapOvr>
  <p:transition advTm="14292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5">
                                            <p:txEl>
                                              <p:pRg st="0" end="0"/>
                                            </p:txEl>
                                          </p:spTgt>
                                        </p:tgtEl>
                                        <p:attrNameLst>
                                          <p:attrName>style.visibility</p:attrName>
                                        </p:attrNameLst>
                                      </p:cBhvr>
                                      <p:to>
                                        <p:strVal val="visible"/>
                                      </p:to>
                                    </p:set>
                                    <p:animEffect transition="in" filter="fade">
                                      <p:cBhvr>
                                        <p:cTn id="18" dur="500"/>
                                        <p:tgtEl>
                                          <p:spTgt spid="55">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9"/>
                                        </p:tgtEl>
                                        <p:attrNameLst>
                                          <p:attrName>style.visibility</p:attrName>
                                        </p:attrNameLst>
                                      </p:cBhvr>
                                      <p:to>
                                        <p:strVal val="visible"/>
                                      </p:to>
                                    </p:set>
                                    <p:animEffect transition="in" filter="fade">
                                      <p:cBhvr>
                                        <p:cTn id="24" dur="500"/>
                                        <p:tgtEl>
                                          <p:spTgt spid="1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500"/>
                                        <p:tgtEl>
                                          <p:spTgt spid="5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500"/>
                                        <p:tgtEl>
                                          <p:spTgt spid="5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fade">
                                      <p:cBhvr>
                                        <p:cTn id="38" dur="500"/>
                                        <p:tgtEl>
                                          <p:spTgt spid="5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500"/>
                                        <p:tgtEl>
                                          <p:spTgt spid="6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0"/>
                                        </p:tgtEl>
                                        <p:attrNameLst>
                                          <p:attrName>style.visibility</p:attrName>
                                        </p:attrNameLst>
                                      </p:cBhvr>
                                      <p:to>
                                        <p:strVal val="visible"/>
                                      </p:to>
                                    </p:set>
                                    <p:animEffect transition="in" filter="fade">
                                      <p:cBhvr>
                                        <p:cTn id="49" dur="500"/>
                                        <p:tgtEl>
                                          <p:spTgt spid="14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fade">
                                      <p:cBhvr>
                                        <p:cTn id="54" dur="500"/>
                                        <p:tgtEl>
                                          <p:spTgt spid="6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fade">
                                      <p:cBhvr>
                                        <p:cTn id="57" dur="500"/>
                                        <p:tgtEl>
                                          <p:spTgt spid="6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fade">
                                      <p:cBhvr>
                                        <p:cTn id="60" dur="500"/>
                                        <p:tgtEl>
                                          <p:spTgt spid="6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500"/>
                                        <p:tgtEl>
                                          <p:spTgt spid="6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cTn>
                              </p:par>
                              <p:par>
                                <p:cTn id="69" presetID="10"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par>
                                <p:cTn id="72" presetID="10" presetClass="entr" presetSubtype="0" fill="hold" nodeType="withEffect">
                                  <p:stCondLst>
                                    <p:cond delay="0"/>
                                  </p:stCondLst>
                                  <p:childTnLst>
                                    <p:set>
                                      <p:cBhvr>
                                        <p:cTn id="73" dur="1" fill="hold">
                                          <p:stCondLst>
                                            <p:cond delay="0"/>
                                          </p:stCondLst>
                                        </p:cTn>
                                        <p:tgtEl>
                                          <p:spTgt spid="74"/>
                                        </p:tgtEl>
                                        <p:attrNameLst>
                                          <p:attrName>style.visibility</p:attrName>
                                        </p:attrNameLst>
                                      </p:cBhvr>
                                      <p:to>
                                        <p:strVal val="visible"/>
                                      </p:to>
                                    </p:set>
                                    <p:animEffect transition="in" filter="fade">
                                      <p:cBhvr>
                                        <p:cTn id="74" dur="500"/>
                                        <p:tgtEl>
                                          <p:spTgt spid="7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86"/>
                                        </p:tgtEl>
                                        <p:attrNameLst>
                                          <p:attrName>style.visibility</p:attrName>
                                        </p:attrNameLst>
                                      </p:cBhvr>
                                      <p:to>
                                        <p:strVal val="visible"/>
                                      </p:to>
                                    </p:set>
                                    <p:animEffect transition="in" filter="fade">
                                      <p:cBhvr>
                                        <p:cTn id="77" dur="500"/>
                                        <p:tgtEl>
                                          <p:spTgt spid="8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7"/>
                                        </p:tgtEl>
                                        <p:attrNameLst>
                                          <p:attrName>style.visibility</p:attrName>
                                        </p:attrNameLst>
                                      </p:cBhvr>
                                      <p:to>
                                        <p:strVal val="visible"/>
                                      </p:to>
                                    </p:set>
                                    <p:animEffect transition="in" filter="fade">
                                      <p:cBhvr>
                                        <p:cTn id="80" dur="500"/>
                                        <p:tgtEl>
                                          <p:spTgt spid="8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88"/>
                                        </p:tgtEl>
                                        <p:attrNameLst>
                                          <p:attrName>style.visibility</p:attrName>
                                        </p:attrNameLst>
                                      </p:cBhvr>
                                      <p:to>
                                        <p:strVal val="visible"/>
                                      </p:to>
                                    </p:set>
                                    <p:animEffect transition="in" filter="fade">
                                      <p:cBhvr>
                                        <p:cTn id="83" dur="500"/>
                                        <p:tgtEl>
                                          <p:spTgt spid="8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89"/>
                                        </p:tgtEl>
                                        <p:attrNameLst>
                                          <p:attrName>style.visibility</p:attrName>
                                        </p:attrNameLst>
                                      </p:cBhvr>
                                      <p:to>
                                        <p:strVal val="visible"/>
                                      </p:to>
                                    </p:set>
                                    <p:animEffect transition="in" filter="fade">
                                      <p:cBhvr>
                                        <p:cTn id="86"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animBg="1"/>
      <p:bldP spid="57" grpId="0" animBg="1"/>
      <p:bldP spid="58" grpId="0" animBg="1"/>
      <p:bldP spid="59" grpId="0" animBg="1"/>
      <p:bldP spid="61" grpId="0"/>
      <p:bldP spid="62" grpId="0" animBg="1"/>
      <p:bldP spid="63" grpId="0" animBg="1"/>
      <p:bldP spid="65" grpId="0" animBg="1"/>
      <p:bldP spid="67" grpId="0" animBg="1"/>
      <p:bldP spid="69" grpId="0" animBg="1"/>
      <p:bldP spid="81" grpId="0"/>
      <p:bldP spid="2" grpId="0" animBg="1"/>
      <p:bldP spid="86" grpId="0" animBg="1"/>
      <p:bldP spid="87" grpId="0" animBg="1"/>
      <p:bldP spid="88" grpId="0" animBg="1"/>
      <p:bldP spid="89" grpId="0" animBg="1"/>
      <p:bldP spid="48" grpId="0"/>
      <p:bldP spid="139" grpId="0"/>
      <p:bldP spid="1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Planning a Deployment</a:t>
            </a:r>
            <a:endParaRPr lang="en-US" dirty="0"/>
          </a:p>
        </p:txBody>
      </p:sp>
    </p:spTree>
    <p:extLst>
      <p:ext uri="{BB962C8B-B14F-4D97-AF65-F5344CB8AC3E}">
        <p14:creationId xmlns:p14="http://schemas.microsoft.com/office/powerpoint/2010/main" val="4121780400"/>
      </p:ext>
    </p:extLst>
  </p:cSld>
  <p:clrMapOvr>
    <a:masterClrMapping/>
  </p:clrMapOvr>
  <p:transition advTm="68514">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613845"/>
          </a:xfrm>
        </p:spPr>
        <p:txBody>
          <a:bodyPr/>
          <a:lstStyle/>
          <a:p>
            <a:r>
              <a:rPr lang="en-US" dirty="0" smtClean="0"/>
              <a:t>Choose SSDs, HDDs, Enclosures, and Servers</a:t>
            </a:r>
          </a:p>
          <a:p>
            <a:endParaRPr lang="en-US" sz="1200" dirty="0" smtClean="0"/>
          </a:p>
          <a:p>
            <a:r>
              <a:rPr lang="en-US" dirty="0" smtClean="0"/>
              <a:t>Resiliency Needs</a:t>
            </a:r>
          </a:p>
          <a:p>
            <a:pPr lvl="1"/>
            <a:r>
              <a:rPr lang="en-US" dirty="0" smtClean="0"/>
              <a:t>How many drive failures must the deployment be resilient against?</a:t>
            </a:r>
          </a:p>
          <a:p>
            <a:pPr lvl="1"/>
            <a:r>
              <a:rPr lang="en-US" dirty="0" smtClean="0"/>
              <a:t>What level of resiliency to enclosure failure is necessary?</a:t>
            </a:r>
          </a:p>
          <a:p>
            <a:pPr lvl="1"/>
            <a:endParaRPr lang="en-US" sz="1200" dirty="0" smtClean="0"/>
          </a:p>
          <a:p>
            <a:r>
              <a:rPr lang="en-US" dirty="0" smtClean="0"/>
              <a:t>Capacity Needs</a:t>
            </a:r>
          </a:p>
          <a:p>
            <a:pPr lvl="1"/>
            <a:r>
              <a:rPr lang="en-US" dirty="0" smtClean="0"/>
              <a:t>Overhead necessary for resiliency</a:t>
            </a:r>
          </a:p>
          <a:p>
            <a:pPr lvl="1"/>
            <a:endParaRPr lang="en-US" sz="1200" dirty="0"/>
          </a:p>
          <a:p>
            <a:r>
              <a:rPr lang="en-US" dirty="0" smtClean="0"/>
              <a:t>Performance Needs</a:t>
            </a:r>
          </a:p>
          <a:p>
            <a:pPr lvl="1"/>
            <a:r>
              <a:rPr lang="en-US" dirty="0" smtClean="0"/>
              <a:t>Workload dependent</a:t>
            </a:r>
          </a:p>
          <a:p>
            <a:pPr lvl="1"/>
            <a:r>
              <a:rPr lang="en-US" dirty="0" smtClean="0"/>
              <a:t>Can start to characterize based on raw IOPS and Throughput</a:t>
            </a:r>
          </a:p>
        </p:txBody>
      </p:sp>
      <p:sp>
        <p:nvSpPr>
          <p:cNvPr id="3" name="Title 2"/>
          <p:cNvSpPr>
            <a:spLocks noGrp="1"/>
          </p:cNvSpPr>
          <p:nvPr>
            <p:ph type="title"/>
          </p:nvPr>
        </p:nvSpPr>
        <p:spPr/>
        <p:txBody>
          <a:bodyPr/>
          <a:lstStyle/>
          <a:p>
            <a:r>
              <a:rPr lang="en-US" dirty="0" smtClean="0"/>
              <a:t>Planning a Deployment</a:t>
            </a:r>
            <a:endParaRPr lang="en-US" dirty="0"/>
          </a:p>
        </p:txBody>
      </p:sp>
    </p:spTree>
    <p:extLst>
      <p:ext uri="{BB962C8B-B14F-4D97-AF65-F5344CB8AC3E}">
        <p14:creationId xmlns:p14="http://schemas.microsoft.com/office/powerpoint/2010/main" val="3457646744"/>
      </p:ext>
    </p:extLst>
  </p:cSld>
  <p:clrMapOvr>
    <a:masterClrMapping/>
  </p:clrMapOvr>
  <p:transition advTm="47004">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607689"/>
          </a:xfrm>
        </p:spPr>
        <p:txBody>
          <a:bodyPr/>
          <a:lstStyle/>
          <a:p>
            <a:r>
              <a:rPr lang="en-US" sz="3200" dirty="0" smtClean="0"/>
              <a:t>Select drive capacities and number of enclosures according to resiliency requirements and intended workload</a:t>
            </a:r>
          </a:p>
          <a:p>
            <a:r>
              <a:rPr lang="en-US" sz="3200" dirty="0" smtClean="0"/>
              <a:t>Scale to 80 disks in a clustered pool, and 4 pools per cluster</a:t>
            </a:r>
          </a:p>
          <a:p>
            <a:pPr lvl="1"/>
            <a:r>
              <a:rPr lang="en-US" sz="1600" dirty="0" smtClean="0"/>
              <a:t>Pools can span multiple enclosures, and enclosures can have multiple pools</a:t>
            </a:r>
          </a:p>
          <a:p>
            <a:endParaRPr lang="en-US" dirty="0"/>
          </a:p>
          <a:p>
            <a:endParaRPr lang="en-US" dirty="0" smtClean="0"/>
          </a:p>
          <a:p>
            <a:endParaRPr lang="en-US" dirty="0"/>
          </a:p>
          <a:p>
            <a:endParaRPr lang="en-US" dirty="0" smtClean="0"/>
          </a:p>
          <a:p>
            <a:endParaRPr lang="en-US" sz="2000" dirty="0"/>
          </a:p>
          <a:p>
            <a:endParaRPr lang="en-US" sz="1400" i="1" dirty="0" smtClean="0"/>
          </a:p>
          <a:p>
            <a:r>
              <a:rPr lang="en-US" sz="2000" i="1" dirty="0" smtClean="0"/>
              <a:t>Example: 100TB raw capacity equates to roughly 50TB usable capacity with Two-Way Mirroring</a:t>
            </a:r>
            <a:endParaRPr lang="en-US" sz="2000" i="1" dirty="0"/>
          </a:p>
        </p:txBody>
      </p:sp>
      <p:sp>
        <p:nvSpPr>
          <p:cNvPr id="3" name="Title 2"/>
          <p:cNvSpPr>
            <a:spLocks noGrp="1"/>
          </p:cNvSpPr>
          <p:nvPr>
            <p:ph type="title"/>
          </p:nvPr>
        </p:nvSpPr>
        <p:spPr/>
        <p:txBody>
          <a:bodyPr/>
          <a:lstStyle/>
          <a:p>
            <a:r>
              <a:rPr lang="en-US" dirty="0" smtClean="0"/>
              <a:t>Capacity Planning (1)</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6629467"/>
              </p:ext>
            </p:extLst>
          </p:nvPr>
        </p:nvGraphicFramePr>
        <p:xfrm>
          <a:off x="668021" y="3192462"/>
          <a:ext cx="11201400" cy="2915920"/>
        </p:xfrm>
        <a:graphic>
          <a:graphicData uri="http://schemas.openxmlformats.org/drawingml/2006/table">
            <a:tbl>
              <a:tblPr firstRow="1" bandRow="1">
                <a:tableStyleId>{5C22544A-7EE6-4342-B048-85BDC9FD1C3A}</a:tableStyleId>
              </a:tblPr>
              <a:tblGrid>
                <a:gridCol w="2590800"/>
                <a:gridCol w="1447800"/>
                <a:gridCol w="1219200"/>
                <a:gridCol w="2209800"/>
                <a:gridCol w="3733800"/>
              </a:tblGrid>
              <a:tr h="370840">
                <a:tc>
                  <a:txBody>
                    <a:bodyPr/>
                    <a:lstStyle/>
                    <a:p>
                      <a:pPr algn="r"/>
                      <a:r>
                        <a:rPr lang="en-US" dirty="0" smtClean="0"/>
                        <a:t>Resiliency Scheme</a:t>
                      </a:r>
                      <a:endParaRPr lang="en-US" dirty="0"/>
                    </a:p>
                  </a:txBody>
                  <a:tcPr/>
                </a:tc>
                <a:tc>
                  <a:txBody>
                    <a:bodyPr/>
                    <a:lstStyle/>
                    <a:p>
                      <a:pPr algn="ctr"/>
                      <a:r>
                        <a:rPr lang="en-US" dirty="0" smtClean="0"/>
                        <a:t>Resilient to # of Disk Failures</a:t>
                      </a:r>
                      <a:endParaRPr lang="en-US" dirty="0"/>
                    </a:p>
                  </a:txBody>
                  <a:tcPr/>
                </a:tc>
                <a:tc>
                  <a:txBody>
                    <a:bodyPr/>
                    <a:lstStyle/>
                    <a:p>
                      <a:pPr algn="ctr"/>
                      <a:r>
                        <a:rPr lang="en-US" dirty="0" smtClean="0"/>
                        <a:t>Capacity Efficiency</a:t>
                      </a:r>
                      <a:endParaRPr lang="en-US" dirty="0"/>
                    </a:p>
                  </a:txBody>
                  <a:tcPr/>
                </a:tc>
                <a:tc>
                  <a:txBody>
                    <a:bodyPr/>
                    <a:lstStyle/>
                    <a:p>
                      <a:pPr algn="ctr"/>
                      <a:r>
                        <a:rPr lang="en-US" dirty="0" smtClean="0"/>
                        <a:t>Minimum Number of Enclosures</a:t>
                      </a:r>
                      <a:r>
                        <a:rPr lang="en-US" baseline="0" dirty="0" smtClean="0"/>
                        <a:t> Required for EA</a:t>
                      </a:r>
                      <a:endParaRPr lang="en-US" dirty="0"/>
                    </a:p>
                  </a:txBody>
                  <a:tcPr/>
                </a:tc>
                <a:tc>
                  <a:txBody>
                    <a:bodyPr/>
                    <a:lstStyle/>
                    <a:p>
                      <a:pPr algn="ctr"/>
                      <a:r>
                        <a:rPr lang="en-US" dirty="0" smtClean="0"/>
                        <a:t>Recommended Workloads</a:t>
                      </a:r>
                      <a:endParaRPr lang="en-US" dirty="0"/>
                    </a:p>
                  </a:txBody>
                  <a:tcPr/>
                </a:tc>
              </a:tr>
              <a:tr h="370840">
                <a:tc>
                  <a:txBody>
                    <a:bodyPr/>
                    <a:lstStyle/>
                    <a:p>
                      <a:pPr algn="r"/>
                      <a:r>
                        <a:rPr lang="en-US" dirty="0" smtClean="0"/>
                        <a:t>Simple</a:t>
                      </a:r>
                      <a:endParaRPr lang="en-US" dirty="0"/>
                    </a:p>
                  </a:txBody>
                  <a:tcPr anchor="ctr"/>
                </a:tc>
                <a:tc>
                  <a:txBody>
                    <a:bodyPr/>
                    <a:lstStyle/>
                    <a:p>
                      <a:pPr algn="ctr"/>
                      <a:r>
                        <a:rPr lang="en-US" dirty="0" smtClean="0"/>
                        <a:t>0</a:t>
                      </a:r>
                      <a:endParaRPr lang="en-US" dirty="0"/>
                    </a:p>
                  </a:txBody>
                  <a:tcPr anchor="ctr"/>
                </a:tc>
                <a:tc>
                  <a:txBody>
                    <a:bodyPr/>
                    <a:lstStyle/>
                    <a:p>
                      <a:pPr algn="ctr"/>
                      <a:r>
                        <a:rPr lang="en-US" dirty="0" smtClean="0"/>
                        <a:t>100%</a:t>
                      </a:r>
                      <a:endParaRPr lang="en-US" dirty="0"/>
                    </a:p>
                  </a:txBody>
                  <a:tcPr anchor="ctr"/>
                </a:tc>
                <a:tc>
                  <a:txBody>
                    <a:bodyPr/>
                    <a:lstStyle/>
                    <a:p>
                      <a:pPr algn="ctr"/>
                      <a:r>
                        <a:rPr lang="en-US" dirty="0" smtClean="0"/>
                        <a:t>N/A</a:t>
                      </a:r>
                      <a:endParaRPr lang="en-US" dirty="0"/>
                    </a:p>
                  </a:txBody>
                  <a:tcPr anchor="ctr"/>
                </a:tc>
                <a:tc>
                  <a:txBody>
                    <a:bodyPr/>
                    <a:lstStyle/>
                    <a:p>
                      <a:pPr algn="ctr"/>
                      <a:r>
                        <a:rPr lang="en-US" sz="1400" dirty="0" smtClean="0"/>
                        <a:t>Suitable for workloads </a:t>
                      </a:r>
                      <a:r>
                        <a:rPr lang="en-US" sz="1400" baseline="0" dirty="0" smtClean="0"/>
                        <a:t>where resiliency is not required or provided by another mechanism.</a:t>
                      </a:r>
                      <a:endParaRPr lang="en-US" sz="1400" dirty="0"/>
                    </a:p>
                  </a:txBody>
                  <a:tcPr/>
                </a:tc>
              </a:tr>
              <a:tr h="370840">
                <a:tc>
                  <a:txBody>
                    <a:bodyPr/>
                    <a:lstStyle/>
                    <a:p>
                      <a:pPr algn="r"/>
                      <a:r>
                        <a:rPr lang="en-US" b="1" dirty="0" smtClean="0"/>
                        <a:t>Two-Way Mirror</a:t>
                      </a:r>
                      <a:endParaRPr lang="en-US" b="1" dirty="0"/>
                    </a:p>
                  </a:txBody>
                  <a:tcPr/>
                </a:tc>
                <a:tc>
                  <a:txBody>
                    <a:bodyPr/>
                    <a:lstStyle/>
                    <a:p>
                      <a:pPr algn="ctr"/>
                      <a:r>
                        <a:rPr lang="en-US" b="1" dirty="0" smtClean="0"/>
                        <a:t>1</a:t>
                      </a:r>
                      <a:endParaRPr lang="en-US" b="1" dirty="0"/>
                    </a:p>
                  </a:txBody>
                  <a:tcPr/>
                </a:tc>
                <a:tc>
                  <a:txBody>
                    <a:bodyPr/>
                    <a:lstStyle/>
                    <a:p>
                      <a:pPr algn="ctr"/>
                      <a:r>
                        <a:rPr lang="en-US" b="1" dirty="0" smtClean="0"/>
                        <a:t>50.0%</a:t>
                      </a:r>
                      <a:endParaRPr lang="en-US" b="1" dirty="0"/>
                    </a:p>
                  </a:txBody>
                  <a:tcPr/>
                </a:tc>
                <a:tc>
                  <a:txBody>
                    <a:bodyPr/>
                    <a:lstStyle/>
                    <a:p>
                      <a:pPr algn="ctr"/>
                      <a:r>
                        <a:rPr lang="en-US" b="1" dirty="0" smtClean="0"/>
                        <a:t>3</a:t>
                      </a:r>
                      <a:endParaRPr lang="en-US" b="1" dirty="0"/>
                    </a:p>
                  </a:txBody>
                  <a:tcPr/>
                </a:tc>
                <a:tc rowSpan="2">
                  <a:txBody>
                    <a:bodyPr/>
                    <a:lstStyle/>
                    <a:p>
                      <a:pPr algn="ctr"/>
                      <a:r>
                        <a:rPr lang="en-US" sz="1400" b="1" dirty="0" smtClean="0"/>
                        <a:t>Recommended for all workloads.</a:t>
                      </a:r>
                      <a:endParaRPr lang="en-US" sz="1400" b="1" dirty="0"/>
                    </a:p>
                  </a:txBody>
                  <a:tcPr anchor="ctr"/>
                </a:tc>
              </a:tr>
              <a:tr h="370840">
                <a:tc>
                  <a:txBody>
                    <a:bodyPr/>
                    <a:lstStyle/>
                    <a:p>
                      <a:pPr algn="r"/>
                      <a:r>
                        <a:rPr lang="en-US" b="1" dirty="0" smtClean="0"/>
                        <a:t>Three-Way Mirror</a:t>
                      </a:r>
                      <a:endParaRPr lang="en-US" b="1" dirty="0"/>
                    </a:p>
                  </a:txBody>
                  <a:tcPr/>
                </a:tc>
                <a:tc>
                  <a:txBody>
                    <a:bodyPr/>
                    <a:lstStyle/>
                    <a:p>
                      <a:pPr algn="ctr"/>
                      <a:r>
                        <a:rPr lang="en-US" b="1" dirty="0" smtClean="0"/>
                        <a:t>2</a:t>
                      </a:r>
                      <a:endParaRPr lang="en-US" b="1" dirty="0"/>
                    </a:p>
                  </a:txBody>
                  <a:tcPr/>
                </a:tc>
                <a:tc>
                  <a:txBody>
                    <a:bodyPr/>
                    <a:lstStyle/>
                    <a:p>
                      <a:pPr algn="ctr"/>
                      <a:r>
                        <a:rPr lang="en-US" b="1" dirty="0" smtClean="0"/>
                        <a:t>33.3%</a:t>
                      </a:r>
                      <a:endParaRPr lang="en-US" b="1" dirty="0"/>
                    </a:p>
                  </a:txBody>
                  <a:tcPr/>
                </a:tc>
                <a:tc>
                  <a:txBody>
                    <a:bodyPr/>
                    <a:lstStyle/>
                    <a:p>
                      <a:pPr algn="ctr"/>
                      <a:r>
                        <a:rPr lang="en-US" b="1" dirty="0" smtClean="0"/>
                        <a:t>3</a:t>
                      </a:r>
                      <a:endParaRPr lang="en-US" b="1" dirty="0"/>
                    </a:p>
                  </a:txBody>
                  <a:tcPr/>
                </a:tc>
                <a:tc vMerge="1">
                  <a:txBody>
                    <a:bodyPr/>
                    <a:lstStyle/>
                    <a:p>
                      <a:pPr algn="l"/>
                      <a:endParaRPr lang="en-US" dirty="0"/>
                    </a:p>
                  </a:txBody>
                  <a:tcPr/>
                </a:tc>
              </a:tr>
              <a:tr h="370840">
                <a:tc>
                  <a:txBody>
                    <a:bodyPr/>
                    <a:lstStyle/>
                    <a:p>
                      <a:pPr algn="r"/>
                      <a:r>
                        <a:rPr lang="en-US" dirty="0" smtClean="0"/>
                        <a:t>Dual Parity (4+3</a:t>
                      </a:r>
                      <a:r>
                        <a:rPr lang="en-US" baseline="0" dirty="0" smtClean="0"/>
                        <a:t> LRC*)</a:t>
                      </a:r>
                      <a:endParaRPr lang="en-US" dirty="0"/>
                    </a:p>
                  </a:txBody>
                  <a:tcPr/>
                </a:tc>
                <a:tc>
                  <a:txBody>
                    <a:bodyPr/>
                    <a:lstStyle/>
                    <a:p>
                      <a:pPr algn="ctr"/>
                      <a:r>
                        <a:rPr lang="en-US" dirty="0" smtClean="0"/>
                        <a:t>2</a:t>
                      </a:r>
                      <a:endParaRPr lang="en-US" dirty="0"/>
                    </a:p>
                  </a:txBody>
                  <a:tcPr/>
                </a:tc>
                <a:tc>
                  <a:txBody>
                    <a:bodyPr/>
                    <a:lstStyle/>
                    <a:p>
                      <a:pPr algn="ctr"/>
                      <a:r>
                        <a:rPr lang="en-US" dirty="0" smtClean="0"/>
                        <a:t>57.1%</a:t>
                      </a:r>
                      <a:endParaRPr lang="en-US" dirty="0"/>
                    </a:p>
                  </a:txBody>
                  <a:tcPr/>
                </a:tc>
                <a:tc>
                  <a:txBody>
                    <a:bodyPr/>
                    <a:lstStyle/>
                    <a:p>
                      <a:pPr algn="ctr"/>
                      <a:r>
                        <a:rPr lang="en-US" dirty="0" smtClean="0"/>
                        <a:t>4</a:t>
                      </a:r>
                      <a:endParaRPr lang="en-US" dirty="0"/>
                    </a:p>
                  </a:txBody>
                  <a:tcPr/>
                </a:tc>
                <a:tc rowSpan="2">
                  <a:txBody>
                    <a:bodyPr/>
                    <a:lstStyle/>
                    <a:p>
                      <a:pPr algn="ctr"/>
                      <a:r>
                        <a:rPr lang="en-US" sz="1400" dirty="0" smtClean="0"/>
                        <a:t>Recommended</a:t>
                      </a:r>
                      <a:r>
                        <a:rPr lang="en-US" sz="1400" baseline="0" dirty="0" smtClean="0"/>
                        <a:t> </a:t>
                      </a:r>
                      <a:r>
                        <a:rPr lang="en-US" sz="1400" dirty="0" smtClean="0"/>
                        <a:t>for archival workloads.</a:t>
                      </a:r>
                      <a:endParaRPr lang="en-US" sz="1400" dirty="0"/>
                    </a:p>
                  </a:txBody>
                  <a:tcPr anchor="ctr"/>
                </a:tc>
              </a:tr>
              <a:tr h="370840">
                <a:tc>
                  <a:txBody>
                    <a:bodyPr/>
                    <a:lstStyle/>
                    <a:p>
                      <a:pPr algn="r"/>
                      <a:r>
                        <a:rPr lang="en-US" dirty="0" smtClean="0"/>
                        <a:t>Dual Parity (14+3</a:t>
                      </a:r>
                      <a:r>
                        <a:rPr lang="en-US" baseline="0" dirty="0" smtClean="0"/>
                        <a:t> LRC*)</a:t>
                      </a:r>
                      <a:endParaRPr lang="en-US" dirty="0"/>
                    </a:p>
                  </a:txBody>
                  <a:tcPr/>
                </a:tc>
                <a:tc>
                  <a:txBody>
                    <a:bodyPr/>
                    <a:lstStyle/>
                    <a:p>
                      <a:pPr algn="ctr"/>
                      <a:r>
                        <a:rPr lang="en-US" dirty="0" smtClean="0"/>
                        <a:t>2</a:t>
                      </a:r>
                      <a:endParaRPr lang="en-US" dirty="0"/>
                    </a:p>
                  </a:txBody>
                  <a:tcPr/>
                </a:tc>
                <a:tc>
                  <a:txBody>
                    <a:bodyPr/>
                    <a:lstStyle/>
                    <a:p>
                      <a:pPr algn="ctr"/>
                      <a:r>
                        <a:rPr lang="en-US" dirty="0" smtClean="0"/>
                        <a:t>82.4%</a:t>
                      </a:r>
                      <a:endParaRPr lang="en-US" dirty="0"/>
                    </a:p>
                  </a:txBody>
                  <a:tcPr/>
                </a:tc>
                <a:tc>
                  <a:txBody>
                    <a:bodyPr/>
                    <a:lstStyle/>
                    <a:p>
                      <a:pPr algn="ctr"/>
                      <a:r>
                        <a:rPr lang="en-US" dirty="0" smtClean="0"/>
                        <a:t>N/A</a:t>
                      </a:r>
                      <a:endParaRPr lang="en-US" dirty="0"/>
                    </a:p>
                  </a:txBody>
                  <a:tcPr/>
                </a:tc>
                <a:tc vMerge="1">
                  <a:txBody>
                    <a:bodyPr/>
                    <a:lstStyle/>
                    <a:p>
                      <a:pPr algn="l"/>
                      <a:endParaRPr lang="en-US" dirty="0"/>
                    </a:p>
                  </a:txBody>
                  <a:tcPr/>
                </a:tc>
              </a:tr>
            </a:tbl>
          </a:graphicData>
        </a:graphic>
      </p:graphicFrame>
      <p:sp>
        <p:nvSpPr>
          <p:cNvPr id="5" name="TextBox 4"/>
          <p:cNvSpPr txBox="1"/>
          <p:nvPr/>
        </p:nvSpPr>
        <p:spPr>
          <a:xfrm>
            <a:off x="7680808" y="6545262"/>
            <a:ext cx="4884991" cy="572464"/>
          </a:xfrm>
          <a:prstGeom prst="rect">
            <a:avLst/>
          </a:prstGeom>
          <a:noFill/>
        </p:spPr>
        <p:txBody>
          <a:bodyPr wrap="none" lIns="182880" tIns="146304" rIns="182880" bIns="146304" rtlCol="0">
            <a:spAutoFit/>
          </a:bodyPr>
          <a:lstStyle/>
          <a:p>
            <a:pPr algn="r"/>
            <a:r>
              <a:rPr lang="en-US" sz="900" i="1" dirty="0" smtClean="0">
                <a:gradFill>
                  <a:gsLst>
                    <a:gs pos="2917">
                      <a:schemeClr val="tx1"/>
                    </a:gs>
                    <a:gs pos="30000">
                      <a:schemeClr val="tx1"/>
                    </a:gs>
                  </a:gsLst>
                  <a:lin ang="5400000" scaled="0"/>
                </a:gradFill>
              </a:rPr>
              <a:t>*LRC is our Dual-Parity Encoding Scheme co-developed with Microsoft Research</a:t>
            </a:r>
          </a:p>
          <a:p>
            <a:pPr algn="r"/>
            <a:r>
              <a:rPr lang="en-US" sz="900" i="1" dirty="0" smtClean="0">
                <a:gradFill>
                  <a:gsLst>
                    <a:gs pos="2917">
                      <a:schemeClr val="tx1"/>
                    </a:gs>
                    <a:gs pos="30000">
                      <a:schemeClr val="tx1"/>
                    </a:gs>
                  </a:gsLst>
                  <a:lin ang="5400000" scaled="0"/>
                </a:gradFill>
              </a:rPr>
              <a:t>Ask me more about it after the presentation if you are interested to learn more! </a:t>
            </a:r>
            <a:r>
              <a:rPr lang="en-US" sz="900" i="1" dirty="0" smtClean="0">
                <a:gradFill>
                  <a:gsLst>
                    <a:gs pos="2917">
                      <a:schemeClr val="tx1"/>
                    </a:gs>
                    <a:gs pos="30000">
                      <a:schemeClr val="tx1"/>
                    </a:gs>
                  </a:gsLst>
                  <a:lin ang="5400000" scaled="0"/>
                </a:gradFill>
                <a:hlinkClick r:id="rId2"/>
              </a:rPr>
              <a:t>MSR Paper</a:t>
            </a:r>
            <a:endParaRPr lang="en-US" sz="9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50316084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7" y="1212850"/>
            <a:ext cx="11963399" cy="2516073"/>
          </a:xfrm>
        </p:spPr>
        <p:txBody>
          <a:bodyPr/>
          <a:lstStyle/>
          <a:p>
            <a:r>
              <a:rPr lang="en-US" b="1" dirty="0" smtClean="0"/>
              <a:t>Plan additional capacity to reserve for:</a:t>
            </a:r>
            <a:endParaRPr lang="en-US" sz="300" dirty="0" smtClean="0"/>
          </a:p>
          <a:p>
            <a:pPr lvl="1"/>
            <a:endParaRPr lang="en-US" sz="500" i="1" dirty="0" smtClean="0"/>
          </a:p>
          <a:p>
            <a:pPr lvl="1"/>
            <a:r>
              <a:rPr lang="en-US" dirty="0"/>
              <a:t>P</a:t>
            </a:r>
            <a:r>
              <a:rPr lang="en-US" dirty="0" smtClean="0"/>
              <a:t>arallel rebuild capacity for each storage tier </a:t>
            </a:r>
          </a:p>
          <a:p>
            <a:pPr lvl="2"/>
            <a:r>
              <a:rPr lang="en-US" sz="1800" i="1" dirty="0"/>
              <a:t>A</a:t>
            </a:r>
            <a:r>
              <a:rPr lang="en-US" sz="1800" i="1" dirty="0" smtClean="0"/>
              <a:t>t least 1 or 2 physical disks worth, depending on resiliency</a:t>
            </a:r>
          </a:p>
          <a:p>
            <a:pPr lvl="1"/>
            <a:endParaRPr lang="en-US" sz="500" i="1" dirty="0" smtClean="0"/>
          </a:p>
          <a:p>
            <a:pPr lvl="1"/>
            <a:r>
              <a:rPr lang="en-US" dirty="0"/>
              <a:t>SSD Write-Back Cache for each Storage </a:t>
            </a:r>
            <a:r>
              <a:rPr lang="en-US" dirty="0" smtClean="0"/>
              <a:t>Space</a:t>
            </a:r>
          </a:p>
          <a:p>
            <a:pPr lvl="1"/>
            <a:endParaRPr lang="en-US" sz="500" dirty="0" smtClean="0"/>
          </a:p>
          <a:p>
            <a:pPr lvl="1"/>
            <a:r>
              <a:rPr lang="en-US" dirty="0" smtClean="0"/>
              <a:t>SSD Tier expansion on tiered volumes, after workloads have been established</a:t>
            </a:r>
          </a:p>
        </p:txBody>
      </p:sp>
      <p:sp>
        <p:nvSpPr>
          <p:cNvPr id="3" name="Title 2"/>
          <p:cNvSpPr>
            <a:spLocks noGrp="1"/>
          </p:cNvSpPr>
          <p:nvPr>
            <p:ph type="title"/>
          </p:nvPr>
        </p:nvSpPr>
        <p:spPr/>
        <p:txBody>
          <a:bodyPr/>
          <a:lstStyle/>
          <a:p>
            <a:r>
              <a:rPr lang="en-US" dirty="0" smtClean="0"/>
              <a:t>Capacity Planning (2)</a:t>
            </a:r>
            <a:endParaRPr lang="en-US" dirty="0"/>
          </a:p>
        </p:txBody>
      </p:sp>
    </p:spTree>
    <p:extLst>
      <p:ext uri="{BB962C8B-B14F-4D97-AF65-F5344CB8AC3E}">
        <p14:creationId xmlns:p14="http://schemas.microsoft.com/office/powerpoint/2010/main" val="296489115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1249573"/>
          </a:xfrm>
        </p:spPr>
        <p:txBody>
          <a:bodyPr/>
          <a:lstStyle/>
          <a:p>
            <a:r>
              <a:rPr lang="en-US" sz="2800" dirty="0" smtClean="0"/>
              <a:t>Performance and Resiliency with Mirroring can be understood with:</a:t>
            </a:r>
          </a:p>
          <a:p>
            <a:pPr lvl="1"/>
            <a:r>
              <a:rPr lang="en-US" sz="2000" dirty="0" smtClean="0"/>
              <a:t>Number of Data </a:t>
            </a:r>
            <a:r>
              <a:rPr lang="en-US" sz="2000" b="1" dirty="0" smtClean="0"/>
              <a:t>Columns</a:t>
            </a:r>
          </a:p>
          <a:p>
            <a:pPr lvl="1"/>
            <a:r>
              <a:rPr lang="en-US" sz="2000" dirty="0" smtClean="0"/>
              <a:t>Number of Data </a:t>
            </a:r>
            <a:r>
              <a:rPr lang="en-US" sz="2000" b="1" dirty="0" smtClean="0"/>
              <a:t>Copies</a:t>
            </a:r>
          </a:p>
        </p:txBody>
      </p:sp>
      <p:sp>
        <p:nvSpPr>
          <p:cNvPr id="3" name="Title 2"/>
          <p:cNvSpPr>
            <a:spLocks noGrp="1"/>
          </p:cNvSpPr>
          <p:nvPr>
            <p:ph type="title"/>
          </p:nvPr>
        </p:nvSpPr>
        <p:spPr/>
        <p:txBody>
          <a:bodyPr/>
          <a:lstStyle/>
          <a:p>
            <a:r>
              <a:rPr lang="en-US" smtClean="0"/>
              <a:t>Understanding Striping and Mirroring</a:t>
            </a:r>
            <a:endParaRPr lang="en-US" dirty="0"/>
          </a:p>
        </p:txBody>
      </p:sp>
      <p:sp>
        <p:nvSpPr>
          <p:cNvPr id="68" name="TextBox 67"/>
          <p:cNvSpPr txBox="1"/>
          <p:nvPr/>
        </p:nvSpPr>
        <p:spPr>
          <a:xfrm>
            <a:off x="5502050" y="1921842"/>
            <a:ext cx="6232973" cy="1446550"/>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i="1" dirty="0" smtClean="0">
                <a:solidFill>
                  <a:srgbClr val="FFFF00"/>
                </a:solidFill>
              </a:rPr>
              <a:t>Max Read Perf* = </a:t>
            </a:r>
            <a:r>
              <a:rPr lang="en-US" i="1" u="sng" dirty="0" smtClean="0">
                <a:solidFill>
                  <a:srgbClr val="FFFF00"/>
                </a:solidFill>
              </a:rPr>
              <a:t>Columns </a:t>
            </a:r>
            <a:r>
              <a:rPr lang="en-US" u="sng" dirty="0" smtClean="0">
                <a:solidFill>
                  <a:srgbClr val="FFFF00"/>
                </a:solidFill>
              </a:rPr>
              <a:t>x</a:t>
            </a:r>
            <a:r>
              <a:rPr lang="en-US" i="1" u="sng" dirty="0" smtClean="0">
                <a:solidFill>
                  <a:srgbClr val="FFFF00"/>
                </a:solidFill>
              </a:rPr>
              <a:t> Copies </a:t>
            </a:r>
            <a:r>
              <a:rPr lang="en-US" u="sng" dirty="0">
                <a:solidFill>
                  <a:srgbClr val="FFFF00"/>
                </a:solidFill>
              </a:rPr>
              <a:t>x</a:t>
            </a:r>
            <a:r>
              <a:rPr lang="en-US" i="1" u="sng" dirty="0" smtClean="0">
                <a:solidFill>
                  <a:srgbClr val="FFFF00"/>
                </a:solidFill>
              </a:rPr>
              <a:t> </a:t>
            </a:r>
            <a:r>
              <a:rPr lang="en-US" i="1" u="sng" dirty="0" err="1" smtClean="0">
                <a:solidFill>
                  <a:srgbClr val="FFFF00"/>
                </a:solidFill>
              </a:rPr>
              <a:t>SingleDiskPerf</a:t>
            </a:r>
            <a:endParaRPr lang="en-US" i="1" u="sng" dirty="0" smtClean="0">
              <a:solidFill>
                <a:srgbClr val="FFFF00"/>
              </a:solidFill>
            </a:endParaRPr>
          </a:p>
          <a:p>
            <a:pPr marL="342900" indent="-342900">
              <a:lnSpc>
                <a:spcPct val="90000"/>
              </a:lnSpc>
              <a:spcAft>
                <a:spcPts val="600"/>
              </a:spcAft>
              <a:buFont typeface="Arial" panose="020B0604020202020204" pitchFamily="34" charset="0"/>
              <a:buChar char="•"/>
            </a:pPr>
            <a:r>
              <a:rPr lang="en-US" i="1" dirty="0" smtClean="0">
                <a:solidFill>
                  <a:srgbClr val="FFFF00"/>
                </a:solidFill>
              </a:rPr>
              <a:t>Max Write Perf* = </a:t>
            </a:r>
            <a:r>
              <a:rPr lang="en-US" i="1" u="sng" dirty="0" smtClean="0">
                <a:solidFill>
                  <a:srgbClr val="FFFF00"/>
                </a:solidFill>
              </a:rPr>
              <a:t>Columns </a:t>
            </a:r>
            <a:r>
              <a:rPr lang="en-US" u="sng" dirty="0" smtClean="0">
                <a:solidFill>
                  <a:srgbClr val="FFFF00"/>
                </a:solidFill>
              </a:rPr>
              <a:t>x</a:t>
            </a:r>
            <a:r>
              <a:rPr lang="en-US" i="1" u="sng" dirty="0" smtClean="0">
                <a:solidFill>
                  <a:srgbClr val="FFFF00"/>
                </a:solidFill>
              </a:rPr>
              <a:t> </a:t>
            </a:r>
            <a:r>
              <a:rPr lang="en-US" i="1" u="sng" dirty="0" err="1" smtClean="0">
                <a:solidFill>
                  <a:srgbClr val="FFFF00"/>
                </a:solidFill>
              </a:rPr>
              <a:t>SingleDiskPerf</a:t>
            </a:r>
            <a:endParaRPr lang="en-US" i="1" u="sng" dirty="0" smtClean="0">
              <a:solidFill>
                <a:srgbClr val="FFFF00"/>
              </a:solidFill>
            </a:endParaRPr>
          </a:p>
          <a:p>
            <a:pPr marL="342900" indent="-342900">
              <a:lnSpc>
                <a:spcPct val="90000"/>
              </a:lnSpc>
              <a:spcAft>
                <a:spcPts val="600"/>
              </a:spcAft>
              <a:buFont typeface="Arial" panose="020B0604020202020204" pitchFamily="34" charset="0"/>
              <a:buChar char="•"/>
            </a:pPr>
            <a:r>
              <a:rPr lang="en-US" i="1" dirty="0" smtClean="0">
                <a:solidFill>
                  <a:srgbClr val="FFFF00"/>
                </a:solidFill>
              </a:rPr>
              <a:t>Minimum number of drives required to expand storage space</a:t>
            </a:r>
            <a:r>
              <a:rPr lang="en-US" dirty="0">
                <a:solidFill>
                  <a:srgbClr val="FFFF00"/>
                </a:solidFill>
              </a:rPr>
              <a:t> </a:t>
            </a:r>
            <a:r>
              <a:rPr lang="en-US" dirty="0" smtClean="0">
                <a:solidFill>
                  <a:srgbClr val="FFFF00"/>
                </a:solidFill>
              </a:rPr>
              <a:t>= </a:t>
            </a:r>
            <a:r>
              <a:rPr lang="en-US" i="1" u="sng" dirty="0" smtClean="0">
                <a:solidFill>
                  <a:srgbClr val="FFFF00"/>
                </a:solidFill>
              </a:rPr>
              <a:t>Columns x Copies</a:t>
            </a:r>
          </a:p>
        </p:txBody>
      </p:sp>
      <p:sp>
        <p:nvSpPr>
          <p:cNvPr id="10" name="TextBox 9"/>
          <p:cNvSpPr txBox="1"/>
          <p:nvPr/>
        </p:nvSpPr>
        <p:spPr>
          <a:xfrm>
            <a:off x="7666037" y="6504152"/>
            <a:ext cx="4904059" cy="600164"/>
          </a:xfrm>
          <a:prstGeom prst="rect">
            <a:avLst/>
          </a:prstGeom>
          <a:noFill/>
        </p:spPr>
        <p:txBody>
          <a:bodyPr wrap="square" lIns="182880" tIns="146304" rIns="182880" bIns="146304" rtlCol="0">
            <a:spAutoFit/>
          </a:bodyPr>
          <a:lstStyle/>
          <a:p>
            <a:pPr algn="r">
              <a:lnSpc>
                <a:spcPct val="90000"/>
              </a:lnSpc>
              <a:spcAft>
                <a:spcPts val="600"/>
              </a:spcAft>
            </a:pPr>
            <a:r>
              <a:rPr lang="en-US" sz="1100" i="1" dirty="0" smtClean="0">
                <a:gradFill>
                  <a:gsLst>
                    <a:gs pos="2917">
                      <a:schemeClr val="tx1"/>
                    </a:gs>
                    <a:gs pos="30000">
                      <a:schemeClr val="tx1"/>
                    </a:gs>
                  </a:gsLst>
                  <a:lin ang="5400000" scaled="0"/>
                </a:gradFill>
              </a:rPr>
              <a:t>*Ideal performance of a single I/O operation, aggregate performance can be higher depending on queue depth (parallelism) and extent distribution.</a:t>
            </a:r>
          </a:p>
        </p:txBody>
      </p:sp>
      <p:sp>
        <p:nvSpPr>
          <p:cNvPr id="4" name="Rounded Rectangle 3"/>
          <p:cNvSpPr/>
          <p:nvPr/>
        </p:nvSpPr>
        <p:spPr bwMode="auto">
          <a:xfrm>
            <a:off x="2150061" y="3590739"/>
            <a:ext cx="609600" cy="2057400"/>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Rounded Rectangle 4"/>
          <p:cNvSpPr/>
          <p:nvPr/>
        </p:nvSpPr>
        <p:spPr bwMode="auto">
          <a:xfrm>
            <a:off x="2917049" y="3590739"/>
            <a:ext cx="609600" cy="2057400"/>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ounded Rectangle 5"/>
          <p:cNvSpPr/>
          <p:nvPr/>
        </p:nvSpPr>
        <p:spPr bwMode="auto">
          <a:xfrm>
            <a:off x="3679049" y="3590739"/>
            <a:ext cx="609600" cy="2057400"/>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ounded Rectangle 6"/>
          <p:cNvSpPr/>
          <p:nvPr/>
        </p:nvSpPr>
        <p:spPr bwMode="auto">
          <a:xfrm>
            <a:off x="4441049" y="3590739"/>
            <a:ext cx="609600" cy="2057400"/>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ounded Rectangle 7"/>
          <p:cNvSpPr/>
          <p:nvPr/>
        </p:nvSpPr>
        <p:spPr bwMode="auto">
          <a:xfrm>
            <a:off x="5203049" y="3590739"/>
            <a:ext cx="609600" cy="2057400"/>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Rounded Rectangle 8"/>
          <p:cNvSpPr/>
          <p:nvPr/>
        </p:nvSpPr>
        <p:spPr bwMode="auto">
          <a:xfrm>
            <a:off x="5965049" y="3590739"/>
            <a:ext cx="609600" cy="2057400"/>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Rounded Rectangle 13"/>
          <p:cNvSpPr/>
          <p:nvPr/>
        </p:nvSpPr>
        <p:spPr bwMode="auto">
          <a:xfrm>
            <a:off x="2155049" y="3763504"/>
            <a:ext cx="1371600" cy="457200"/>
          </a:xfrm>
          <a:prstGeom prst="roundRect">
            <a:avLst/>
          </a:prstGeom>
          <a:noFill/>
          <a:ln w="38100">
            <a:headEnd type="none" w="med" len="med"/>
            <a:tailEnd type="none" w="med" len="med"/>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5" name="Rounded Rectangle 14"/>
          <p:cNvSpPr/>
          <p:nvPr/>
        </p:nvSpPr>
        <p:spPr bwMode="auto">
          <a:xfrm>
            <a:off x="3684037" y="3763504"/>
            <a:ext cx="1371600" cy="457200"/>
          </a:xfrm>
          <a:prstGeom prst="roundRect">
            <a:avLst/>
          </a:prstGeom>
          <a:noFill/>
          <a:ln w="38100">
            <a:prstDash val="sysDot"/>
            <a:headEnd type="none" w="med" len="med"/>
            <a:tailEnd type="none" w="med" len="med"/>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 name="TextBox 15"/>
          <p:cNvSpPr txBox="1"/>
          <p:nvPr/>
        </p:nvSpPr>
        <p:spPr>
          <a:xfrm>
            <a:off x="2193433" y="5648139"/>
            <a:ext cx="53604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1</a:t>
            </a:r>
          </a:p>
        </p:txBody>
      </p:sp>
      <p:sp>
        <p:nvSpPr>
          <p:cNvPr id="17" name="TextBox 16"/>
          <p:cNvSpPr txBox="1"/>
          <p:nvPr/>
        </p:nvSpPr>
        <p:spPr>
          <a:xfrm>
            <a:off x="2953827" y="5648139"/>
            <a:ext cx="536044"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2</a:t>
            </a:r>
            <a:endParaRPr lang="en-US" sz="2400" dirty="0" smtClean="0">
              <a:gradFill>
                <a:gsLst>
                  <a:gs pos="2917">
                    <a:schemeClr val="tx1"/>
                  </a:gs>
                  <a:gs pos="30000">
                    <a:schemeClr val="tx1"/>
                  </a:gs>
                </a:gsLst>
                <a:lin ang="5400000" scaled="0"/>
              </a:gradFill>
            </a:endParaRPr>
          </a:p>
        </p:txBody>
      </p:sp>
      <p:sp>
        <p:nvSpPr>
          <p:cNvPr id="18" name="TextBox 17"/>
          <p:cNvSpPr txBox="1"/>
          <p:nvPr/>
        </p:nvSpPr>
        <p:spPr>
          <a:xfrm>
            <a:off x="3718892" y="5648139"/>
            <a:ext cx="536044"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3</a:t>
            </a:r>
            <a:endParaRPr lang="en-US" sz="2400" dirty="0" smtClean="0">
              <a:gradFill>
                <a:gsLst>
                  <a:gs pos="2917">
                    <a:schemeClr val="tx1"/>
                  </a:gs>
                  <a:gs pos="30000">
                    <a:schemeClr val="tx1"/>
                  </a:gs>
                </a:gsLst>
                <a:lin ang="5400000" scaled="0"/>
              </a:gradFill>
            </a:endParaRPr>
          </a:p>
        </p:txBody>
      </p:sp>
      <p:sp>
        <p:nvSpPr>
          <p:cNvPr id="19" name="TextBox 18"/>
          <p:cNvSpPr txBox="1"/>
          <p:nvPr/>
        </p:nvSpPr>
        <p:spPr>
          <a:xfrm>
            <a:off x="4483957" y="5648139"/>
            <a:ext cx="536044"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4</a:t>
            </a:r>
            <a:endParaRPr lang="en-US" sz="2400" dirty="0" smtClean="0">
              <a:gradFill>
                <a:gsLst>
                  <a:gs pos="2917">
                    <a:schemeClr val="tx1"/>
                  </a:gs>
                  <a:gs pos="30000">
                    <a:schemeClr val="tx1"/>
                  </a:gs>
                </a:gsLst>
                <a:lin ang="5400000" scaled="0"/>
              </a:gradFill>
            </a:endParaRPr>
          </a:p>
        </p:txBody>
      </p:sp>
      <p:sp>
        <p:nvSpPr>
          <p:cNvPr id="20" name="TextBox 19"/>
          <p:cNvSpPr txBox="1"/>
          <p:nvPr/>
        </p:nvSpPr>
        <p:spPr>
          <a:xfrm>
            <a:off x="5239827" y="5648139"/>
            <a:ext cx="53604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5</a:t>
            </a:r>
          </a:p>
        </p:txBody>
      </p:sp>
      <p:sp>
        <p:nvSpPr>
          <p:cNvPr id="21" name="TextBox 20"/>
          <p:cNvSpPr txBox="1"/>
          <p:nvPr/>
        </p:nvSpPr>
        <p:spPr>
          <a:xfrm>
            <a:off x="6001827" y="5648139"/>
            <a:ext cx="536044"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6</a:t>
            </a:r>
            <a:endParaRPr lang="en-US" sz="2400" dirty="0" smtClean="0">
              <a:gradFill>
                <a:gsLst>
                  <a:gs pos="2917">
                    <a:schemeClr val="tx1"/>
                  </a:gs>
                  <a:gs pos="30000">
                    <a:schemeClr val="tx1"/>
                  </a:gs>
                </a:gsLst>
                <a:lin ang="5400000" scaled="0"/>
              </a:gradFill>
            </a:endParaRPr>
          </a:p>
        </p:txBody>
      </p:sp>
      <p:sp>
        <p:nvSpPr>
          <p:cNvPr id="22" name="Rounded Rectangle 21"/>
          <p:cNvSpPr/>
          <p:nvPr/>
        </p:nvSpPr>
        <p:spPr bwMode="auto">
          <a:xfrm>
            <a:off x="3667476" y="4401016"/>
            <a:ext cx="1371600" cy="457200"/>
          </a:xfrm>
          <a:prstGeom prst="roundRect">
            <a:avLst/>
          </a:prstGeom>
          <a:noFill/>
          <a:ln w="38100">
            <a:solidFill>
              <a:srgbClr val="FFFF0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3" name="Rounded Rectangle 22"/>
          <p:cNvSpPr/>
          <p:nvPr/>
        </p:nvSpPr>
        <p:spPr bwMode="auto">
          <a:xfrm>
            <a:off x="5209780" y="4401016"/>
            <a:ext cx="1371600" cy="457200"/>
          </a:xfrm>
          <a:prstGeom prst="roundRect">
            <a:avLst/>
          </a:prstGeom>
          <a:noFill/>
          <a:ln w="38100">
            <a:solidFill>
              <a:srgbClr val="FFFF00"/>
            </a:solidFill>
            <a:prstDash val="sysDot"/>
            <a:headEnd type="none" w="med" len="med"/>
            <a:tailEnd type="none" w="med" len="med"/>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4" name="Rounded Rectangle 23"/>
          <p:cNvSpPr/>
          <p:nvPr/>
        </p:nvSpPr>
        <p:spPr bwMode="auto">
          <a:xfrm>
            <a:off x="5209831" y="5042015"/>
            <a:ext cx="1371600" cy="457200"/>
          </a:xfrm>
          <a:prstGeom prst="roundRect">
            <a:avLst/>
          </a:prstGeom>
          <a:noFill/>
          <a:ln w="38100">
            <a:solidFill>
              <a:schemeClr val="tx1"/>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9" name="TextBox 28"/>
          <p:cNvSpPr txBox="1"/>
          <p:nvPr/>
        </p:nvSpPr>
        <p:spPr>
          <a:xfrm>
            <a:off x="2908185" y="6082801"/>
            <a:ext cx="4430486" cy="544765"/>
          </a:xfrm>
          <a:prstGeom prst="rect">
            <a:avLst/>
          </a:prstGeom>
          <a:noFill/>
        </p:spPr>
        <p:txBody>
          <a:bodyPr wrap="square" lIns="182880" tIns="146304" rIns="182880" bIns="146304" rtlCol="0">
            <a:spAutoFit/>
          </a:bodyPr>
          <a:lstStyle/>
          <a:p>
            <a:pPr algn="ctr">
              <a:lnSpc>
                <a:spcPct val="90000"/>
              </a:lnSpc>
              <a:spcAft>
                <a:spcPts val="600"/>
              </a:spcAft>
            </a:pPr>
            <a:r>
              <a:rPr lang="en-US" dirty="0" smtClean="0">
                <a:gradFill>
                  <a:gsLst>
                    <a:gs pos="2917">
                      <a:schemeClr val="tx1"/>
                    </a:gs>
                    <a:gs pos="30000">
                      <a:schemeClr val="tx1"/>
                    </a:gs>
                  </a:gsLst>
                  <a:lin ang="5400000" scaled="0"/>
                </a:gradFill>
              </a:rPr>
              <a:t>Physical Disks</a:t>
            </a:r>
          </a:p>
        </p:txBody>
      </p:sp>
      <p:sp>
        <p:nvSpPr>
          <p:cNvPr id="30" name="TextBox 29"/>
          <p:cNvSpPr txBox="1"/>
          <p:nvPr/>
        </p:nvSpPr>
        <p:spPr>
          <a:xfrm>
            <a:off x="1112837" y="2582863"/>
            <a:ext cx="1804212" cy="517065"/>
          </a:xfrm>
          <a:prstGeom prst="rect">
            <a:avLst/>
          </a:prstGeom>
          <a:noFill/>
        </p:spPr>
        <p:txBody>
          <a:bodyPr wrap="none" lIns="182880" tIns="146304" rIns="182880" bIns="146304" rtlCol="0">
            <a:spAutoFit/>
          </a:bodyPr>
          <a:lstStyle/>
          <a:p>
            <a:pPr>
              <a:lnSpc>
                <a:spcPct val="90000"/>
              </a:lnSpc>
              <a:spcAft>
                <a:spcPts val="600"/>
              </a:spcAft>
            </a:pPr>
            <a:r>
              <a:rPr lang="en-US" sz="1600" i="1" dirty="0" smtClean="0">
                <a:gradFill>
                  <a:gsLst>
                    <a:gs pos="2917">
                      <a:schemeClr val="tx1"/>
                    </a:gs>
                    <a:gs pos="30000">
                      <a:schemeClr val="tx1"/>
                    </a:gs>
                  </a:gsLst>
                  <a:lin ang="5400000" scaled="0"/>
                </a:gradFill>
              </a:rPr>
              <a:t>2 Data Columns</a:t>
            </a:r>
          </a:p>
        </p:txBody>
      </p:sp>
      <p:sp>
        <p:nvSpPr>
          <p:cNvPr id="38" name="TextBox 37"/>
          <p:cNvSpPr txBox="1"/>
          <p:nvPr/>
        </p:nvSpPr>
        <p:spPr>
          <a:xfrm>
            <a:off x="2810179" y="2582862"/>
            <a:ext cx="1608646" cy="517065"/>
          </a:xfrm>
          <a:prstGeom prst="rect">
            <a:avLst/>
          </a:prstGeom>
          <a:noFill/>
        </p:spPr>
        <p:txBody>
          <a:bodyPr wrap="none" lIns="182880" tIns="146304" rIns="182880" bIns="146304" rtlCol="0">
            <a:spAutoFit/>
          </a:bodyPr>
          <a:lstStyle/>
          <a:p>
            <a:pPr>
              <a:lnSpc>
                <a:spcPct val="90000"/>
              </a:lnSpc>
              <a:spcAft>
                <a:spcPts val="600"/>
              </a:spcAft>
            </a:pPr>
            <a:r>
              <a:rPr lang="en-US" sz="1600" i="1" dirty="0" smtClean="0">
                <a:gradFill>
                  <a:gsLst>
                    <a:gs pos="2917">
                      <a:schemeClr val="tx1"/>
                    </a:gs>
                    <a:gs pos="30000">
                      <a:schemeClr val="tx1"/>
                    </a:gs>
                  </a:gsLst>
                  <a:lin ang="5400000" scaled="0"/>
                </a:gradFill>
              </a:rPr>
              <a:t>2 Data Copies</a:t>
            </a:r>
          </a:p>
        </p:txBody>
      </p:sp>
      <p:cxnSp>
        <p:nvCxnSpPr>
          <p:cNvPr id="49" name="Elbow Connector 48"/>
          <p:cNvCxnSpPr>
            <a:stCxn id="30" idx="2"/>
            <a:endCxn id="4" idx="0"/>
          </p:cNvCxnSpPr>
          <p:nvPr/>
        </p:nvCxnSpPr>
        <p:spPr>
          <a:xfrm rot="16200000" flipH="1">
            <a:off x="1989497" y="3125374"/>
            <a:ext cx="490811" cy="439918"/>
          </a:xfrm>
          <a:prstGeom prst="bentConnector3">
            <a:avLst>
              <a:gd name="adj1" fmla="val 35530"/>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30" idx="2"/>
            <a:endCxn id="5" idx="0"/>
          </p:cNvCxnSpPr>
          <p:nvPr/>
        </p:nvCxnSpPr>
        <p:spPr>
          <a:xfrm rot="16200000" flipH="1">
            <a:off x="2372991" y="2741880"/>
            <a:ext cx="490811" cy="1206906"/>
          </a:xfrm>
          <a:prstGeom prst="bentConnector3">
            <a:avLst>
              <a:gd name="adj1" fmla="val 35530"/>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38" idx="2"/>
            <a:endCxn id="14" idx="0"/>
          </p:cNvCxnSpPr>
          <p:nvPr/>
        </p:nvCxnSpPr>
        <p:spPr>
          <a:xfrm rot="5400000">
            <a:off x="2895888" y="3044889"/>
            <a:ext cx="663577" cy="773653"/>
          </a:xfrm>
          <a:prstGeom prst="bentConnector3">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38" idx="2"/>
            <a:endCxn id="15" idx="0"/>
          </p:cNvCxnSpPr>
          <p:nvPr/>
        </p:nvCxnSpPr>
        <p:spPr>
          <a:xfrm rot="16200000" flipH="1">
            <a:off x="3660381" y="3054047"/>
            <a:ext cx="663577" cy="755335"/>
          </a:xfrm>
          <a:prstGeom prst="bentConnector3">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4" idx="0"/>
          </p:cNvCxnSpPr>
          <p:nvPr/>
        </p:nvCxnSpPr>
        <p:spPr>
          <a:xfrm flipH="1" flipV="1">
            <a:off x="2454861" y="3590739"/>
            <a:ext cx="1" cy="17276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3221532" y="3590739"/>
            <a:ext cx="1" cy="17276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bwMode="auto">
          <a:xfrm>
            <a:off x="6729071" y="3590739"/>
            <a:ext cx="609600" cy="2060345"/>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5" name="Rounded Rectangle 44"/>
          <p:cNvSpPr/>
          <p:nvPr/>
        </p:nvSpPr>
        <p:spPr bwMode="auto">
          <a:xfrm>
            <a:off x="7491071" y="3590739"/>
            <a:ext cx="609600" cy="2060345"/>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0" name="TextBox 49"/>
          <p:cNvSpPr txBox="1"/>
          <p:nvPr/>
        </p:nvSpPr>
        <p:spPr>
          <a:xfrm>
            <a:off x="6759589" y="5648139"/>
            <a:ext cx="536044"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7</a:t>
            </a:r>
            <a:endParaRPr lang="en-US" sz="2400" dirty="0" smtClean="0">
              <a:gradFill>
                <a:gsLst>
                  <a:gs pos="2917">
                    <a:schemeClr val="tx1"/>
                  </a:gs>
                  <a:gs pos="30000">
                    <a:schemeClr val="tx1"/>
                  </a:gs>
                </a:gsLst>
                <a:lin ang="5400000" scaled="0"/>
              </a:gradFill>
            </a:endParaRPr>
          </a:p>
        </p:txBody>
      </p:sp>
      <p:sp>
        <p:nvSpPr>
          <p:cNvPr id="51" name="TextBox 50"/>
          <p:cNvSpPr txBox="1"/>
          <p:nvPr/>
        </p:nvSpPr>
        <p:spPr>
          <a:xfrm>
            <a:off x="7527092" y="5648139"/>
            <a:ext cx="536044"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8</a:t>
            </a:r>
            <a:endParaRPr lang="en-US" sz="2400" dirty="0" smtClean="0">
              <a:gradFill>
                <a:gsLst>
                  <a:gs pos="2917">
                    <a:schemeClr val="tx1"/>
                  </a:gs>
                  <a:gs pos="30000">
                    <a:schemeClr val="tx1"/>
                  </a:gs>
                </a:gsLst>
                <a:lin ang="5400000" scaled="0"/>
              </a:gradFill>
            </a:endParaRPr>
          </a:p>
        </p:txBody>
      </p:sp>
      <p:sp>
        <p:nvSpPr>
          <p:cNvPr id="41" name="Right Brace 40"/>
          <p:cNvSpPr/>
          <p:nvPr/>
        </p:nvSpPr>
        <p:spPr>
          <a:xfrm>
            <a:off x="8183602" y="3625946"/>
            <a:ext cx="596137" cy="1959498"/>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p:cNvSpPr txBox="1"/>
          <p:nvPr/>
        </p:nvSpPr>
        <p:spPr>
          <a:xfrm>
            <a:off x="8730526" y="4262600"/>
            <a:ext cx="2743200" cy="738664"/>
          </a:xfrm>
          <a:prstGeom prst="rect">
            <a:avLst/>
          </a:prstGeom>
          <a:noFill/>
        </p:spPr>
        <p:txBody>
          <a:bodyPr wrap="square" lIns="182880" tIns="146304" rIns="182880" bIns="146304" rtlCol="0">
            <a:spAutoFit/>
          </a:bodyPr>
          <a:lstStyle/>
          <a:p>
            <a:pPr>
              <a:lnSpc>
                <a:spcPct val="90000"/>
              </a:lnSpc>
              <a:spcAft>
                <a:spcPts val="600"/>
              </a:spcAft>
            </a:pPr>
            <a:r>
              <a:rPr lang="en-US" sz="1600" i="1" dirty="0" smtClean="0">
                <a:gradFill>
                  <a:gsLst>
                    <a:gs pos="2917">
                      <a:schemeClr val="tx1"/>
                    </a:gs>
                    <a:gs pos="30000">
                      <a:schemeClr val="tx1"/>
                    </a:gs>
                  </a:gsLst>
                  <a:lin ang="5400000" scaled="0"/>
                </a:gradFill>
              </a:rPr>
              <a:t>I/O is distributed among the physical disks</a:t>
            </a:r>
          </a:p>
        </p:txBody>
      </p:sp>
      <p:sp>
        <p:nvSpPr>
          <p:cNvPr id="28" name="Rounded Rectangle 27"/>
          <p:cNvSpPr/>
          <p:nvPr/>
        </p:nvSpPr>
        <p:spPr bwMode="auto">
          <a:xfrm>
            <a:off x="6735802" y="5042015"/>
            <a:ext cx="1371600" cy="457200"/>
          </a:xfrm>
          <a:prstGeom prst="roundRect">
            <a:avLst/>
          </a:prstGeom>
          <a:noFill/>
          <a:ln w="38100">
            <a:solidFill>
              <a:schemeClr val="tx1"/>
            </a:solidFill>
            <a:prstDash val="sysDot"/>
            <a:headEnd type="none" w="med" len="med"/>
            <a:tailEnd type="none" w="med" len="med"/>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TextBox 12"/>
          <p:cNvSpPr txBox="1"/>
          <p:nvPr/>
        </p:nvSpPr>
        <p:spPr>
          <a:xfrm>
            <a:off x="554004" y="3973108"/>
            <a:ext cx="1537512" cy="1292662"/>
          </a:xfrm>
          <a:prstGeom prst="rect">
            <a:avLst/>
          </a:prstGeom>
          <a:noFill/>
        </p:spPr>
        <p:txBody>
          <a:bodyPr wrap="square" lIns="182880" tIns="146304" rIns="182880" bIns="146304" rtlCol="0">
            <a:spAutoFit/>
          </a:bodyPr>
          <a:lstStyle/>
          <a:p>
            <a:pPr algn="r">
              <a:lnSpc>
                <a:spcPct val="90000"/>
              </a:lnSpc>
              <a:spcAft>
                <a:spcPts val="600"/>
              </a:spcAft>
            </a:pPr>
            <a:r>
              <a:rPr lang="en-US" dirty="0" smtClean="0">
                <a:gradFill>
                  <a:gsLst>
                    <a:gs pos="2917">
                      <a:schemeClr val="tx1"/>
                    </a:gs>
                    <a:gs pos="30000">
                      <a:schemeClr val="tx1"/>
                    </a:gs>
                  </a:gsLst>
                  <a:lin ang="5400000" scaled="0"/>
                </a:gradFill>
              </a:rPr>
              <a:t>2-Column 2-Way Mirrored Space</a:t>
            </a:r>
          </a:p>
        </p:txBody>
      </p:sp>
    </p:spTree>
    <p:extLst>
      <p:ext uri="{BB962C8B-B14F-4D97-AF65-F5344CB8AC3E}">
        <p14:creationId xmlns:p14="http://schemas.microsoft.com/office/powerpoint/2010/main" val="884967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fade">
                                      <p:cBhvr>
                                        <p:cTn id="61" dur="500"/>
                                        <p:tgtEl>
                                          <p:spTgt spid="6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10" grpId="0"/>
      <p:bldP spid="14" grpId="0" animBg="1"/>
      <p:bldP spid="15" grpId="0" animBg="1"/>
      <p:bldP spid="22" grpId="0" animBg="1"/>
      <p:bldP spid="23" grpId="0" animBg="1"/>
      <p:bldP spid="24" grpId="0" animBg="1"/>
      <p:bldP spid="30" grpId="0"/>
      <p:bldP spid="38" grpId="0"/>
      <p:bldP spid="41" grpId="0" animBg="1"/>
      <p:bldP spid="40" grpId="0"/>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7" y="1212850"/>
            <a:ext cx="12161837" cy="1474250"/>
          </a:xfrm>
        </p:spPr>
        <p:txBody>
          <a:bodyPr/>
          <a:lstStyle/>
          <a:p>
            <a:r>
              <a:rPr lang="en-US" sz="3200" dirty="0" smtClean="0"/>
              <a:t>Resiliency schemes have different ideal performance characteristics</a:t>
            </a:r>
          </a:p>
          <a:p>
            <a:r>
              <a:rPr lang="en-US" sz="3200" dirty="0" smtClean="0"/>
              <a:t>Spaces gives you linear scaling as you add more drives</a:t>
            </a:r>
          </a:p>
          <a:p>
            <a:pPr lvl="1"/>
            <a:r>
              <a:rPr lang="en-US" sz="1800" dirty="0" smtClean="0"/>
              <a:t>Ensure you evaluate performance at latencies which are acceptable for your workload</a:t>
            </a:r>
          </a:p>
        </p:txBody>
      </p:sp>
      <p:sp>
        <p:nvSpPr>
          <p:cNvPr id="3" name="Title 2"/>
          <p:cNvSpPr>
            <a:spLocks noGrp="1"/>
          </p:cNvSpPr>
          <p:nvPr>
            <p:ph type="title"/>
          </p:nvPr>
        </p:nvSpPr>
        <p:spPr/>
        <p:txBody>
          <a:bodyPr/>
          <a:lstStyle/>
          <a:p>
            <a:r>
              <a:rPr lang="en-US" dirty="0" smtClean="0"/>
              <a:t>General Performance Planning (1)</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689612285"/>
              </p:ext>
            </p:extLst>
          </p:nvPr>
        </p:nvGraphicFramePr>
        <p:xfrm>
          <a:off x="1341437" y="2924638"/>
          <a:ext cx="4651248" cy="33158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345049335"/>
              </p:ext>
            </p:extLst>
          </p:nvPr>
        </p:nvGraphicFramePr>
        <p:xfrm>
          <a:off x="6065837" y="2924638"/>
          <a:ext cx="4724400" cy="331582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8732837" y="6428206"/>
            <a:ext cx="3854778" cy="794064"/>
          </a:xfrm>
          <a:prstGeom prst="rect">
            <a:avLst/>
          </a:prstGeom>
          <a:noFill/>
        </p:spPr>
        <p:txBody>
          <a:bodyPr wrap="square" lIns="182880" tIns="146304" rIns="182880" bIns="146304" rtlCol="0">
            <a:spAutoFit/>
          </a:bodyPr>
          <a:lstStyle/>
          <a:p>
            <a:pPr algn="r">
              <a:lnSpc>
                <a:spcPct val="90000"/>
              </a:lnSpc>
            </a:pPr>
            <a:r>
              <a:rPr lang="en-US" sz="900" i="1" dirty="0" smtClean="0">
                <a:gradFill>
                  <a:gsLst>
                    <a:gs pos="2917">
                      <a:schemeClr val="tx1"/>
                    </a:gs>
                    <a:gs pos="30000">
                      <a:schemeClr val="tx1"/>
                    </a:gs>
                  </a:gsLst>
                  <a:lin ang="5400000" scaled="0"/>
                </a:gradFill>
              </a:rPr>
              <a:t>Tested with 7200 RPM SAS HDDs, no WBC, maximum of 8 columns, 2-way mirror. Queue depth was maintained consistent between tests at an effective 3 QD/Disk to attain an average latency of at most 30ms</a:t>
            </a:r>
          </a:p>
          <a:p>
            <a:pPr algn="r">
              <a:lnSpc>
                <a:spcPct val="90000"/>
              </a:lnSpc>
            </a:pPr>
            <a:endParaRPr lang="en-US" sz="900" i="1"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87821140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786199"/>
          </a:xfrm>
        </p:spPr>
        <p:txBody>
          <a:bodyPr/>
          <a:lstStyle/>
          <a:p>
            <a:r>
              <a:rPr lang="en-US" sz="3600" dirty="0" smtClean="0"/>
              <a:t>Ensure you have sufficient SSDs in the pool for WBC to match number of data copies on virtual disk</a:t>
            </a:r>
          </a:p>
          <a:p>
            <a:pPr marL="0" indent="0">
              <a:buNone/>
            </a:pPr>
            <a:endParaRPr lang="en-US" sz="3600" dirty="0"/>
          </a:p>
          <a:p>
            <a:pPr marL="0" indent="0">
              <a:buNone/>
            </a:pPr>
            <a:endParaRPr lang="en-US" sz="3600" dirty="0" smtClean="0"/>
          </a:p>
          <a:p>
            <a:endParaRPr lang="en-US" sz="800" dirty="0"/>
          </a:p>
          <a:p>
            <a:endParaRPr lang="en-US" sz="900" dirty="0" smtClean="0"/>
          </a:p>
          <a:p>
            <a:r>
              <a:rPr lang="en-US" sz="3600" dirty="0" smtClean="0"/>
              <a:t>Consider starting with the defaults for advanced settings</a:t>
            </a:r>
          </a:p>
          <a:p>
            <a:pPr lvl="1"/>
            <a:r>
              <a:rPr lang="en-US" dirty="0" smtClean="0"/>
              <a:t>Column Count</a:t>
            </a:r>
          </a:p>
          <a:p>
            <a:pPr lvl="1"/>
            <a:r>
              <a:rPr lang="en-US" dirty="0" smtClean="0"/>
              <a:t>Interleave</a:t>
            </a:r>
          </a:p>
          <a:p>
            <a:pPr lvl="1"/>
            <a:r>
              <a:rPr lang="en-US" dirty="0" smtClean="0"/>
              <a:t>Write-Back Cache Size</a:t>
            </a:r>
          </a:p>
          <a:p>
            <a:pPr marL="342900" lvl="1" indent="0">
              <a:buNone/>
            </a:pPr>
            <a:endParaRPr lang="en-US" sz="1100" dirty="0" smtClean="0"/>
          </a:p>
          <a:p>
            <a:r>
              <a:rPr lang="en-US" sz="3600" dirty="0" smtClean="0"/>
              <a:t>Storage Spaces Performance Paper:</a:t>
            </a:r>
          </a:p>
          <a:p>
            <a:r>
              <a:rPr lang="en-US" sz="1800" dirty="0">
                <a:hlinkClick r:id="rId2"/>
              </a:rPr>
              <a:t>http://</a:t>
            </a:r>
            <a:r>
              <a:rPr lang="en-US" sz="1800" dirty="0" smtClean="0">
                <a:hlinkClick r:id="rId2"/>
              </a:rPr>
              <a:t>social.technet.microsoft.com/wiki/contents/articles/15200.storage-spaces-designing-for-performance.aspx</a:t>
            </a:r>
            <a:r>
              <a:rPr lang="en-US" sz="1800" dirty="0" smtClean="0"/>
              <a:t> </a:t>
            </a:r>
          </a:p>
        </p:txBody>
      </p:sp>
      <p:sp>
        <p:nvSpPr>
          <p:cNvPr id="3" name="Title 2"/>
          <p:cNvSpPr>
            <a:spLocks noGrp="1"/>
          </p:cNvSpPr>
          <p:nvPr>
            <p:ph type="title"/>
          </p:nvPr>
        </p:nvSpPr>
        <p:spPr/>
        <p:txBody>
          <a:bodyPr/>
          <a:lstStyle/>
          <a:p>
            <a:r>
              <a:rPr lang="en-US" dirty="0" smtClean="0"/>
              <a:t>General Performance Planning (2)</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228791907"/>
              </p:ext>
            </p:extLst>
          </p:nvPr>
        </p:nvGraphicFramePr>
        <p:xfrm>
          <a:off x="2484437" y="2445702"/>
          <a:ext cx="7467601" cy="1280160"/>
        </p:xfrm>
        <a:graphic>
          <a:graphicData uri="http://schemas.openxmlformats.org/drawingml/2006/table">
            <a:tbl>
              <a:tblPr firstRow="1" bandRow="1">
                <a:tableStyleId>{5C22544A-7EE6-4342-B048-85BDC9FD1C3A}</a:tableStyleId>
              </a:tblPr>
              <a:tblGrid>
                <a:gridCol w="2133601"/>
                <a:gridCol w="990600"/>
                <a:gridCol w="1219200"/>
                <a:gridCol w="1371600"/>
                <a:gridCol w="914400"/>
                <a:gridCol w="838200"/>
              </a:tblGrid>
              <a:tr h="370840">
                <a:tc>
                  <a:txBody>
                    <a:bodyPr/>
                    <a:lstStyle/>
                    <a:p>
                      <a:r>
                        <a:rPr lang="en-US" dirty="0" smtClean="0"/>
                        <a:t>Resiliency Setting</a:t>
                      </a:r>
                      <a:endParaRPr lang="en-US" dirty="0"/>
                    </a:p>
                  </a:txBody>
                  <a:tcPr/>
                </a:tc>
                <a:tc>
                  <a:txBody>
                    <a:bodyPr/>
                    <a:lstStyle/>
                    <a:p>
                      <a:r>
                        <a:rPr lang="en-US" dirty="0" smtClean="0"/>
                        <a:t>Simple</a:t>
                      </a:r>
                      <a:endParaRPr lang="en-US" dirty="0"/>
                    </a:p>
                  </a:txBody>
                  <a:tcPr/>
                </a:tc>
                <a:tc>
                  <a:txBody>
                    <a:bodyPr/>
                    <a:lstStyle/>
                    <a:p>
                      <a:r>
                        <a:rPr lang="en-US" dirty="0" smtClean="0"/>
                        <a:t>Two-Way Mirror</a:t>
                      </a:r>
                      <a:endParaRPr lang="en-US" dirty="0"/>
                    </a:p>
                  </a:txBody>
                  <a:tcPr/>
                </a:tc>
                <a:tc>
                  <a:txBody>
                    <a:bodyPr/>
                    <a:lstStyle/>
                    <a:p>
                      <a:r>
                        <a:rPr lang="en-US" dirty="0" smtClean="0"/>
                        <a:t>Three-Way</a:t>
                      </a:r>
                      <a:r>
                        <a:rPr lang="en-US" baseline="0" dirty="0" smtClean="0"/>
                        <a:t> Mirror</a:t>
                      </a:r>
                      <a:endParaRPr lang="en-US" dirty="0"/>
                    </a:p>
                  </a:txBody>
                  <a:tcPr/>
                </a:tc>
                <a:tc>
                  <a:txBody>
                    <a:bodyPr/>
                    <a:lstStyle/>
                    <a:p>
                      <a:r>
                        <a:rPr lang="en-US" dirty="0" smtClean="0"/>
                        <a:t>Single Parity</a:t>
                      </a:r>
                      <a:endParaRPr lang="en-US" dirty="0"/>
                    </a:p>
                  </a:txBody>
                  <a:tcPr/>
                </a:tc>
                <a:tc>
                  <a:txBody>
                    <a:bodyPr/>
                    <a:lstStyle/>
                    <a:p>
                      <a:r>
                        <a:rPr lang="en-US" dirty="0" smtClean="0"/>
                        <a:t>Dual Parity</a:t>
                      </a:r>
                      <a:endParaRPr lang="en-US" dirty="0"/>
                    </a:p>
                  </a:txBody>
                  <a:tcPr/>
                </a:tc>
              </a:tr>
              <a:tr h="370840">
                <a:tc>
                  <a:txBody>
                    <a:bodyPr/>
                    <a:lstStyle/>
                    <a:p>
                      <a:r>
                        <a:rPr lang="en-US" dirty="0" smtClean="0"/>
                        <a:t>Minimum</a:t>
                      </a:r>
                      <a:r>
                        <a:rPr lang="en-US" baseline="0" dirty="0" smtClean="0"/>
                        <a:t> Number of SSDs for WBC</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r>
            </a:tbl>
          </a:graphicData>
        </a:graphic>
      </p:graphicFrame>
    </p:spTree>
    <p:extLst>
      <p:ext uri="{BB962C8B-B14F-4D97-AF65-F5344CB8AC3E}">
        <p14:creationId xmlns:p14="http://schemas.microsoft.com/office/powerpoint/2010/main" val="398837589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464299"/>
          </a:xfrm>
        </p:spPr>
        <p:txBody>
          <a:bodyPr/>
          <a:lstStyle/>
          <a:p>
            <a:r>
              <a:rPr lang="en-US" sz="3600" dirty="0" smtClean="0"/>
              <a:t>Ensure sufficient hardware </a:t>
            </a:r>
            <a:r>
              <a:rPr lang="en-US" sz="3600" dirty="0"/>
              <a:t>(</a:t>
            </a:r>
            <a:r>
              <a:rPr lang="en-US" sz="3600" dirty="0" smtClean="0"/>
              <a:t>Compute, Cabling, PCI-E, etc.) to drive Throughput and IOPS</a:t>
            </a:r>
          </a:p>
          <a:p>
            <a:endParaRPr lang="en-US" sz="500" dirty="0" smtClean="0"/>
          </a:p>
          <a:p>
            <a:endParaRPr lang="en-US" sz="500" dirty="0" smtClean="0"/>
          </a:p>
          <a:p>
            <a:r>
              <a:rPr lang="en-US" sz="3600" dirty="0" smtClean="0"/>
              <a:t>Use MPIO (SAS) and SMB Multichannel (Ethernet) to aggregate throughput of multiple links for fault-tolerance and performance</a:t>
            </a:r>
          </a:p>
          <a:p>
            <a:endParaRPr lang="en-US" sz="500" dirty="0" smtClean="0"/>
          </a:p>
          <a:p>
            <a:r>
              <a:rPr lang="en-US" sz="3600" dirty="0" smtClean="0"/>
              <a:t>Use synthetic benchmarks to determine bottlenecks!</a:t>
            </a:r>
          </a:p>
          <a:p>
            <a:pPr lvl="1"/>
            <a:r>
              <a:rPr lang="en-US" dirty="0" smtClean="0"/>
              <a:t>Small Random I/O – Latency &amp; IOPS</a:t>
            </a:r>
          </a:p>
          <a:p>
            <a:pPr lvl="1"/>
            <a:r>
              <a:rPr lang="en-US" dirty="0" smtClean="0"/>
              <a:t>Large I/O – MB/s (Throughput)</a:t>
            </a:r>
            <a:endParaRPr lang="en-US" sz="2400" dirty="0" smtClean="0"/>
          </a:p>
        </p:txBody>
      </p:sp>
      <p:sp>
        <p:nvSpPr>
          <p:cNvPr id="3" name="Title 2"/>
          <p:cNvSpPr>
            <a:spLocks noGrp="1"/>
          </p:cNvSpPr>
          <p:nvPr>
            <p:ph type="title"/>
          </p:nvPr>
        </p:nvSpPr>
        <p:spPr/>
        <p:txBody>
          <a:bodyPr/>
          <a:lstStyle/>
          <a:p>
            <a:r>
              <a:rPr lang="en-US" dirty="0" smtClean="0"/>
              <a:t>General Performance Planning (3)</a:t>
            </a:r>
            <a:endParaRPr lang="en-US" dirty="0"/>
          </a:p>
        </p:txBody>
      </p:sp>
    </p:spTree>
    <p:extLst>
      <p:ext uri="{BB962C8B-B14F-4D97-AF65-F5344CB8AC3E}">
        <p14:creationId xmlns:p14="http://schemas.microsoft.com/office/powerpoint/2010/main" val="313692697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Best </a:t>
            </a:r>
            <a:r>
              <a:rPr lang="en-US" sz="4000" dirty="0"/>
              <a:t>Practices for Deploying </a:t>
            </a:r>
            <a:r>
              <a:rPr lang="en-US" sz="4000" b="1" dirty="0"/>
              <a:t>Tiered Storage Spaces </a:t>
            </a:r>
            <a:r>
              <a:rPr lang="en-US" sz="4000" dirty="0"/>
              <a:t>in Windows Server 2012 R2 </a:t>
            </a:r>
          </a:p>
        </p:txBody>
      </p:sp>
      <p:sp>
        <p:nvSpPr>
          <p:cNvPr id="3" name="Text Placeholder 2"/>
          <p:cNvSpPr>
            <a:spLocks noGrp="1"/>
          </p:cNvSpPr>
          <p:nvPr>
            <p:ph type="body" sz="quarter" idx="14"/>
          </p:nvPr>
        </p:nvSpPr>
        <p:spPr/>
        <p:txBody>
          <a:bodyPr/>
          <a:lstStyle/>
          <a:p>
            <a:r>
              <a:rPr lang="en-US" dirty="0" smtClean="0"/>
              <a:t>Bryan Matthew</a:t>
            </a:r>
          </a:p>
          <a:p>
            <a:r>
              <a:rPr lang="en-US" dirty="0" smtClean="0"/>
              <a:t>Chris Robinson</a:t>
            </a:r>
            <a:endParaRPr lang="en-US" dirty="0"/>
          </a:p>
        </p:txBody>
      </p:sp>
    </p:spTree>
    <p:extLst>
      <p:ext uri="{BB962C8B-B14F-4D97-AF65-F5344CB8AC3E}">
        <p14:creationId xmlns:p14="http://schemas.microsoft.com/office/powerpoint/2010/main" val="3146889554"/>
      </p:ext>
    </p:extLst>
  </p:cSld>
  <p:clrMapOvr>
    <a:masterClrMapping/>
  </p:clrMapOvr>
  <mc:AlternateContent xmlns:mc="http://schemas.openxmlformats.org/markup-compatibility/2006" xmlns:p14="http://schemas.microsoft.com/office/powerpoint/2010/main">
    <mc:Choice Requires="p14">
      <p:transition spd="med" p14:dur="700" advTm="18471">
        <p:fade/>
      </p:transition>
    </mc:Choice>
    <mc:Fallback xmlns="">
      <p:transition spd="med" advTm="18471">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219891"/>
          </a:xfrm>
        </p:spPr>
        <p:txBody>
          <a:bodyPr/>
          <a:lstStyle/>
          <a:p>
            <a:r>
              <a:rPr lang="en-US" sz="3600" dirty="0" smtClean="0"/>
              <a:t>Design for what’s practical for number of drive slots</a:t>
            </a:r>
          </a:p>
          <a:p>
            <a:pPr lvl="1"/>
            <a:r>
              <a:rPr lang="en-US" dirty="0"/>
              <a:t>Spaces don’t constrain the number of SSDs or SSD </a:t>
            </a:r>
            <a:r>
              <a:rPr lang="en-US" dirty="0" smtClean="0"/>
              <a:t>capacity</a:t>
            </a:r>
          </a:p>
          <a:p>
            <a:pPr lvl="1"/>
            <a:r>
              <a:rPr lang="en-US" dirty="0" smtClean="0"/>
              <a:t>Invest in sufficient number of SSDs for:</a:t>
            </a:r>
          </a:p>
          <a:p>
            <a:pPr lvl="2"/>
            <a:r>
              <a:rPr lang="en-US" sz="2000" dirty="0" smtClean="0"/>
              <a:t>Sufficient column count for both SSD and HDD tiers</a:t>
            </a:r>
          </a:p>
          <a:p>
            <a:pPr lvl="2"/>
            <a:r>
              <a:rPr lang="en-US" sz="2000" dirty="0" smtClean="0"/>
              <a:t>Sufficient throughput and IOPS from SSD tier</a:t>
            </a:r>
          </a:p>
          <a:p>
            <a:pPr marL="0" indent="0">
              <a:buNone/>
            </a:pPr>
            <a:endParaRPr lang="en-US" sz="2000" dirty="0"/>
          </a:p>
          <a:p>
            <a:pPr marL="0" indent="0">
              <a:buNone/>
            </a:pPr>
            <a:endParaRPr lang="en-US" sz="2000" dirty="0" smtClean="0"/>
          </a:p>
          <a:p>
            <a:pPr marL="0" indent="0">
              <a:buNone/>
            </a:pPr>
            <a:endParaRPr lang="en-US" dirty="0" smtClean="0"/>
          </a:p>
          <a:p>
            <a:endParaRPr lang="en-US" sz="3600" dirty="0"/>
          </a:p>
          <a:p>
            <a:endParaRPr lang="en-US" sz="800" dirty="0" smtClean="0"/>
          </a:p>
          <a:p>
            <a:r>
              <a:rPr lang="en-US" sz="3600" dirty="0" smtClean="0"/>
              <a:t>Buy as much SSD capacity as your workload’s working set</a:t>
            </a:r>
          </a:p>
          <a:p>
            <a:pPr lvl="1"/>
            <a:r>
              <a:rPr lang="en-US" sz="2000" dirty="0" smtClean="0"/>
              <a:t>Working set observed to be on average 8% of capacity with tested workloads</a:t>
            </a:r>
          </a:p>
        </p:txBody>
      </p:sp>
      <p:sp>
        <p:nvSpPr>
          <p:cNvPr id="3" name="Title 2"/>
          <p:cNvSpPr>
            <a:spLocks noGrp="1"/>
          </p:cNvSpPr>
          <p:nvPr>
            <p:ph type="title"/>
          </p:nvPr>
        </p:nvSpPr>
        <p:spPr/>
        <p:txBody>
          <a:bodyPr/>
          <a:lstStyle/>
          <a:p>
            <a:r>
              <a:rPr lang="en-US" dirty="0" smtClean="0"/>
              <a:t>Sizing guidance for Tiered Spaces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265769086"/>
              </p:ext>
            </p:extLst>
          </p:nvPr>
        </p:nvGraphicFramePr>
        <p:xfrm>
          <a:off x="3593279" y="3690174"/>
          <a:ext cx="5368158" cy="1320800"/>
        </p:xfrm>
        <a:graphic>
          <a:graphicData uri="http://schemas.openxmlformats.org/drawingml/2006/table">
            <a:tbl>
              <a:tblPr firstRow="1" bandRow="1">
                <a:tableStyleId>{5C22544A-7EE6-4342-B048-85BDC9FD1C3A}</a:tableStyleId>
              </a:tblPr>
              <a:tblGrid>
                <a:gridCol w="2110094"/>
                <a:gridCol w="1594410"/>
                <a:gridCol w="1663654"/>
              </a:tblGrid>
              <a:tr h="370840">
                <a:tc>
                  <a:txBody>
                    <a:bodyPr/>
                    <a:lstStyle/>
                    <a:p>
                      <a:pPr algn="r"/>
                      <a:r>
                        <a:rPr lang="en-US" dirty="0" smtClean="0"/>
                        <a:t>Resiliency Type</a:t>
                      </a:r>
                      <a:endParaRPr lang="en-US" dirty="0"/>
                    </a:p>
                  </a:txBody>
                  <a:tcPr/>
                </a:tc>
                <a:tc>
                  <a:txBody>
                    <a:bodyPr/>
                    <a:lstStyle/>
                    <a:p>
                      <a:pPr algn="ctr"/>
                      <a:r>
                        <a:rPr lang="en-US" dirty="0" smtClean="0"/>
                        <a:t>24-bay</a:t>
                      </a:r>
                      <a:r>
                        <a:rPr lang="en-US" baseline="0" dirty="0" smtClean="0"/>
                        <a:t> JBOD</a:t>
                      </a:r>
                    </a:p>
                    <a:p>
                      <a:pPr algn="ctr"/>
                      <a:r>
                        <a:rPr lang="en-US" sz="1400" b="0" i="0" baseline="0" dirty="0" smtClean="0"/>
                        <a:t>(2 columns)</a:t>
                      </a:r>
                      <a:endParaRPr lang="en-US" sz="1400" b="0" i="0" dirty="0"/>
                    </a:p>
                  </a:txBody>
                  <a:tcPr/>
                </a:tc>
                <a:tc>
                  <a:txBody>
                    <a:bodyPr/>
                    <a:lstStyle/>
                    <a:p>
                      <a:pPr algn="ctr"/>
                      <a:r>
                        <a:rPr lang="en-US" dirty="0" smtClean="0"/>
                        <a:t>60-bay</a:t>
                      </a:r>
                      <a:r>
                        <a:rPr lang="en-US" baseline="0" dirty="0" smtClean="0"/>
                        <a:t> JBOD</a:t>
                      </a:r>
                    </a:p>
                    <a:p>
                      <a:pPr algn="ctr"/>
                      <a:r>
                        <a:rPr lang="en-US" sz="1400" b="0" baseline="0" dirty="0" smtClean="0"/>
                        <a:t>(4 columns)</a:t>
                      </a:r>
                      <a:endParaRPr lang="en-US" sz="1400" b="0" dirty="0"/>
                    </a:p>
                  </a:txBody>
                  <a:tcPr/>
                </a:tc>
              </a:tr>
              <a:tr h="370840">
                <a:tc>
                  <a:txBody>
                    <a:bodyPr/>
                    <a:lstStyle/>
                    <a:p>
                      <a:pPr algn="r"/>
                      <a:r>
                        <a:rPr lang="en-US" dirty="0" smtClean="0"/>
                        <a:t>Two-Way Mirror</a:t>
                      </a:r>
                      <a:endParaRPr lang="en-US" dirty="0"/>
                    </a:p>
                  </a:txBody>
                  <a:tcPr/>
                </a:tc>
                <a:tc>
                  <a:txBody>
                    <a:bodyPr/>
                    <a:lstStyle/>
                    <a:p>
                      <a:pPr algn="ctr"/>
                      <a:r>
                        <a:rPr lang="en-US" dirty="0" smtClean="0"/>
                        <a:t>4</a:t>
                      </a:r>
                      <a:endParaRPr lang="en-US" dirty="0"/>
                    </a:p>
                  </a:txBody>
                  <a:tcPr/>
                </a:tc>
                <a:tc>
                  <a:txBody>
                    <a:bodyPr/>
                    <a:lstStyle/>
                    <a:p>
                      <a:pPr algn="ctr"/>
                      <a:r>
                        <a:rPr lang="en-US" dirty="0" smtClean="0"/>
                        <a:t>8</a:t>
                      </a:r>
                      <a:endParaRPr lang="en-US" dirty="0"/>
                    </a:p>
                  </a:txBody>
                  <a:tcPr/>
                </a:tc>
              </a:tr>
              <a:tr h="370840">
                <a:tc>
                  <a:txBody>
                    <a:bodyPr/>
                    <a:lstStyle/>
                    <a:p>
                      <a:pPr algn="r"/>
                      <a:r>
                        <a:rPr lang="en-US" dirty="0" smtClean="0"/>
                        <a:t>Three-Way Mirror</a:t>
                      </a:r>
                      <a:endParaRPr lang="en-US" dirty="0"/>
                    </a:p>
                  </a:txBody>
                  <a:tcPr/>
                </a:tc>
                <a:tc>
                  <a:txBody>
                    <a:bodyPr/>
                    <a:lstStyle/>
                    <a:p>
                      <a:pPr algn="ctr"/>
                      <a:r>
                        <a:rPr lang="en-US" dirty="0" smtClean="0"/>
                        <a:t>6</a:t>
                      </a:r>
                      <a:endParaRPr lang="en-US" dirty="0"/>
                    </a:p>
                  </a:txBody>
                  <a:tcPr/>
                </a:tc>
                <a:tc>
                  <a:txBody>
                    <a:bodyPr/>
                    <a:lstStyle/>
                    <a:p>
                      <a:pPr algn="ctr"/>
                      <a:r>
                        <a:rPr lang="en-US" dirty="0" smtClean="0"/>
                        <a:t>12</a:t>
                      </a:r>
                      <a:endParaRPr lang="en-US" dirty="0"/>
                    </a:p>
                  </a:txBody>
                  <a:tcPr/>
                </a:tc>
              </a:tr>
            </a:tbl>
          </a:graphicData>
        </a:graphic>
      </p:graphicFrame>
      <p:sp>
        <p:nvSpPr>
          <p:cNvPr id="5" name="TextBox 4"/>
          <p:cNvSpPr txBox="1"/>
          <p:nvPr/>
        </p:nvSpPr>
        <p:spPr>
          <a:xfrm>
            <a:off x="944234" y="3718312"/>
            <a:ext cx="2632842" cy="1292662"/>
          </a:xfrm>
          <a:prstGeom prst="rect">
            <a:avLst/>
          </a:prstGeom>
          <a:noFill/>
        </p:spPr>
        <p:txBody>
          <a:bodyPr wrap="square" lIns="182880" tIns="146304" rIns="182880" bIns="146304" rtlCol="0">
            <a:spAutoFit/>
          </a:bodyPr>
          <a:lstStyle/>
          <a:p>
            <a:pPr algn="r">
              <a:lnSpc>
                <a:spcPct val="90000"/>
              </a:lnSpc>
              <a:spcAft>
                <a:spcPts val="600"/>
              </a:spcAft>
            </a:pPr>
            <a:r>
              <a:rPr lang="en-US" sz="2400" dirty="0" smtClean="0">
                <a:gradFill>
                  <a:gsLst>
                    <a:gs pos="2917">
                      <a:schemeClr val="tx1"/>
                    </a:gs>
                    <a:gs pos="30000">
                      <a:schemeClr val="tx1"/>
                    </a:gs>
                  </a:gsLst>
                  <a:lin ang="5400000" scaled="0"/>
                </a:gradFill>
              </a:rPr>
              <a:t>Recommended Minimum Number of SSDs</a:t>
            </a:r>
          </a:p>
        </p:txBody>
      </p:sp>
    </p:spTree>
    <p:extLst>
      <p:ext uri="{BB962C8B-B14F-4D97-AF65-F5344CB8AC3E}">
        <p14:creationId xmlns:p14="http://schemas.microsoft.com/office/powerpoint/2010/main" val="409134479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916457"/>
          </a:xfrm>
        </p:spPr>
        <p:txBody>
          <a:bodyPr/>
          <a:lstStyle/>
          <a:p>
            <a:r>
              <a:rPr lang="en-US" sz="3600" dirty="0" smtClean="0"/>
              <a:t>Recommendations:</a:t>
            </a:r>
          </a:p>
          <a:p>
            <a:pPr lvl="1"/>
            <a:r>
              <a:rPr lang="en-US" dirty="0" smtClean="0"/>
              <a:t>Pin the parent </a:t>
            </a:r>
            <a:r>
              <a:rPr lang="en-US" dirty="0" err="1" smtClean="0"/>
              <a:t>vhdx</a:t>
            </a:r>
            <a:r>
              <a:rPr lang="en-US" dirty="0" smtClean="0"/>
              <a:t> file for pooled desktop collections to the SSD Tier</a:t>
            </a:r>
            <a:endParaRPr lang="en-US" dirty="0"/>
          </a:p>
          <a:p>
            <a:pPr lvl="1"/>
            <a:r>
              <a:rPr lang="en-US" dirty="0" smtClean="0"/>
              <a:t>Use separate user profile disks</a:t>
            </a:r>
          </a:p>
          <a:p>
            <a:pPr lvl="1"/>
            <a:r>
              <a:rPr lang="en-US" dirty="0" smtClean="0"/>
              <a:t>Run Tier Optimization manually after collection creation</a:t>
            </a:r>
          </a:p>
          <a:p>
            <a:pPr lvl="1"/>
            <a:endParaRPr lang="en-US" sz="1100" dirty="0" smtClean="0"/>
          </a:p>
          <a:p>
            <a:r>
              <a:rPr lang="en-US" sz="3600" dirty="0" smtClean="0"/>
              <a:t>Results from testing:</a:t>
            </a:r>
          </a:p>
          <a:p>
            <a:pPr lvl="1"/>
            <a:r>
              <a:rPr lang="en-US" dirty="0" smtClean="0"/>
              <a:t>Login VSI “medium” workload</a:t>
            </a:r>
          </a:p>
          <a:p>
            <a:pPr lvl="1"/>
            <a:r>
              <a:rPr lang="en-US" dirty="0" smtClean="0"/>
              <a:t>1x Dell MD1220 24-Bay JBOD, 2 paths</a:t>
            </a:r>
          </a:p>
          <a:p>
            <a:pPr lvl="1"/>
            <a:r>
              <a:rPr lang="en-US" dirty="0" smtClean="0"/>
              <a:t>2x Dell PowerEdge R720 Server</a:t>
            </a:r>
          </a:p>
        </p:txBody>
      </p:sp>
      <p:sp>
        <p:nvSpPr>
          <p:cNvPr id="3" name="Title 2"/>
          <p:cNvSpPr>
            <a:spLocks noGrp="1"/>
          </p:cNvSpPr>
          <p:nvPr>
            <p:ph type="title"/>
          </p:nvPr>
        </p:nvSpPr>
        <p:spPr/>
        <p:txBody>
          <a:bodyPr/>
          <a:lstStyle/>
          <a:p>
            <a:r>
              <a:rPr lang="en-US" dirty="0" smtClean="0"/>
              <a:t>VDI Pooled Desktop Guidance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33687461"/>
              </p:ext>
            </p:extLst>
          </p:nvPr>
        </p:nvGraphicFramePr>
        <p:xfrm>
          <a:off x="6520825" y="3421062"/>
          <a:ext cx="5447608" cy="1645920"/>
        </p:xfrm>
        <a:graphic>
          <a:graphicData uri="http://schemas.openxmlformats.org/drawingml/2006/table">
            <a:tbl>
              <a:tblPr firstRow="1" bandRow="1">
                <a:tableStyleId>{5C22544A-7EE6-4342-B048-85BDC9FD1C3A}</a:tableStyleId>
              </a:tblPr>
              <a:tblGrid>
                <a:gridCol w="2072746"/>
                <a:gridCol w="860262"/>
                <a:gridCol w="1371600"/>
                <a:gridCol w="1143000"/>
              </a:tblGrid>
              <a:tr h="370840">
                <a:tc>
                  <a:txBody>
                    <a:bodyPr/>
                    <a:lstStyle/>
                    <a:p>
                      <a:pPr algn="r"/>
                      <a:r>
                        <a:rPr lang="en-US" dirty="0" smtClean="0"/>
                        <a:t>Configuration</a:t>
                      </a:r>
                    </a:p>
                    <a:p>
                      <a:pPr algn="r"/>
                      <a:r>
                        <a:rPr lang="en-US" b="0" dirty="0" smtClean="0"/>
                        <a:t>(Two-way</a:t>
                      </a:r>
                      <a:r>
                        <a:rPr lang="en-US" b="0" baseline="0" dirty="0" smtClean="0"/>
                        <a:t> Mirror)</a:t>
                      </a:r>
                      <a:endParaRPr lang="en-US" b="0" dirty="0"/>
                    </a:p>
                  </a:txBody>
                  <a:tcPr anchor="ctr"/>
                </a:tc>
                <a:tc>
                  <a:txBody>
                    <a:bodyPr/>
                    <a:lstStyle/>
                    <a:p>
                      <a:pPr algn="ctr"/>
                      <a:r>
                        <a:rPr lang="en-US" dirty="0" smtClean="0"/>
                        <a:t>Users</a:t>
                      </a:r>
                      <a:endParaRPr lang="en-US" dirty="0"/>
                    </a:p>
                  </a:txBody>
                  <a:tcPr anchor="ctr"/>
                </a:tc>
                <a:tc>
                  <a:txBody>
                    <a:bodyPr/>
                    <a:lstStyle/>
                    <a:p>
                      <a:pPr algn="ctr"/>
                      <a:r>
                        <a:rPr lang="en-US" dirty="0" smtClean="0"/>
                        <a:t>Utilized</a:t>
                      </a:r>
                      <a:r>
                        <a:rPr lang="en-US" baseline="0" dirty="0" smtClean="0"/>
                        <a:t> Capacity</a:t>
                      </a:r>
                      <a:endParaRPr lang="en-US" dirty="0"/>
                    </a:p>
                  </a:txBody>
                  <a:tcPr anchor="ctr"/>
                </a:tc>
                <a:tc>
                  <a:txBody>
                    <a:bodyPr/>
                    <a:lstStyle/>
                    <a:p>
                      <a:pPr algn="ctr"/>
                      <a:r>
                        <a:rPr lang="en-US" dirty="0" smtClean="0"/>
                        <a:t>Peak IOPS</a:t>
                      </a:r>
                      <a:endParaRPr lang="en-US" dirty="0"/>
                    </a:p>
                  </a:txBody>
                  <a:tcPr anchor="ctr"/>
                </a:tc>
              </a:tr>
              <a:tr h="121920">
                <a:tc>
                  <a:txBody>
                    <a:bodyPr/>
                    <a:lstStyle/>
                    <a:p>
                      <a:pPr algn="r"/>
                      <a:r>
                        <a:rPr lang="en-US" dirty="0" smtClean="0"/>
                        <a:t>4x</a:t>
                      </a:r>
                      <a:r>
                        <a:rPr lang="en-US" baseline="0" dirty="0" smtClean="0"/>
                        <a:t> </a:t>
                      </a:r>
                      <a:r>
                        <a:rPr lang="en-US" dirty="0" smtClean="0"/>
                        <a:t>400GB SSD</a:t>
                      </a:r>
                      <a:endParaRPr lang="en-US" dirty="0"/>
                    </a:p>
                  </a:txBody>
                  <a:tcPr/>
                </a:tc>
                <a:tc>
                  <a:txBody>
                    <a:bodyPr/>
                    <a:lstStyle/>
                    <a:p>
                      <a:pPr algn="ctr"/>
                      <a:r>
                        <a:rPr lang="en-US" dirty="0" smtClean="0"/>
                        <a:t>150</a:t>
                      </a:r>
                      <a:endParaRPr lang="en-US" dirty="0"/>
                    </a:p>
                  </a:txBody>
                  <a:tcPr anchor="ctr"/>
                </a:tc>
                <a:tc>
                  <a:txBody>
                    <a:bodyPr/>
                    <a:lstStyle/>
                    <a:p>
                      <a:pPr algn="ctr"/>
                      <a:r>
                        <a:rPr lang="en-US" dirty="0" smtClean="0"/>
                        <a:t>700GB</a:t>
                      </a:r>
                      <a:endParaRPr lang="en-US" dirty="0"/>
                    </a:p>
                  </a:txBody>
                  <a:tcPr anchor="ctr"/>
                </a:tc>
                <a:tc>
                  <a:txBody>
                    <a:bodyPr/>
                    <a:lstStyle/>
                    <a:p>
                      <a:pPr algn="ctr"/>
                      <a:r>
                        <a:rPr lang="en-US" dirty="0" smtClean="0"/>
                        <a:t>3,100</a:t>
                      </a:r>
                      <a:endParaRPr lang="en-US" dirty="0"/>
                    </a:p>
                  </a:txBody>
                  <a:tcPr anchor="ctr"/>
                </a:tc>
              </a:tr>
              <a:tr h="370840">
                <a:tc>
                  <a:txBody>
                    <a:bodyPr/>
                    <a:lstStyle/>
                    <a:p>
                      <a:pPr algn="r"/>
                      <a:r>
                        <a:rPr lang="en-US" dirty="0" smtClean="0"/>
                        <a:t>4x</a:t>
                      </a:r>
                      <a:r>
                        <a:rPr lang="en-US" baseline="0" dirty="0" smtClean="0"/>
                        <a:t> </a:t>
                      </a:r>
                      <a:r>
                        <a:rPr lang="en-US" dirty="0" smtClean="0"/>
                        <a:t>400GB</a:t>
                      </a:r>
                      <a:r>
                        <a:rPr lang="en-US" baseline="0" dirty="0" smtClean="0"/>
                        <a:t> SSD</a:t>
                      </a:r>
                    </a:p>
                    <a:p>
                      <a:pPr algn="r"/>
                      <a:r>
                        <a:rPr lang="en-US" baseline="0" dirty="0" smtClean="0"/>
                        <a:t>20x 1TB 7.2K HDD</a:t>
                      </a:r>
                      <a:endParaRPr lang="en-US" dirty="0"/>
                    </a:p>
                  </a:txBody>
                  <a:tcPr/>
                </a:tc>
                <a:tc>
                  <a:txBody>
                    <a:bodyPr/>
                    <a:lstStyle/>
                    <a:p>
                      <a:pPr algn="ctr"/>
                      <a:r>
                        <a:rPr lang="en-US" dirty="0" smtClean="0"/>
                        <a:t>700</a:t>
                      </a:r>
                      <a:endParaRPr lang="en-US" dirty="0"/>
                    </a:p>
                  </a:txBody>
                  <a:tcPr anchor="ctr"/>
                </a:tc>
                <a:tc>
                  <a:txBody>
                    <a:bodyPr/>
                    <a:lstStyle/>
                    <a:p>
                      <a:pPr algn="ctr"/>
                      <a:r>
                        <a:rPr lang="en-US" dirty="0" smtClean="0"/>
                        <a:t>2.4TB</a:t>
                      </a:r>
                      <a:endParaRPr lang="en-US" dirty="0"/>
                    </a:p>
                  </a:txBody>
                  <a:tcPr anchor="ctr"/>
                </a:tc>
                <a:tc>
                  <a:txBody>
                    <a:bodyPr/>
                    <a:lstStyle/>
                    <a:p>
                      <a:pPr algn="ctr"/>
                      <a:r>
                        <a:rPr lang="en-US" dirty="0" smtClean="0"/>
                        <a:t>16,240</a:t>
                      </a:r>
                      <a:endParaRPr lang="en-US" dirty="0"/>
                    </a:p>
                  </a:txBody>
                  <a:tcPr anchor="ctr"/>
                </a:tc>
              </a:tr>
            </a:tbl>
          </a:graphicData>
        </a:graphic>
      </p:graphicFrame>
      <p:sp>
        <p:nvSpPr>
          <p:cNvPr id="5" name="TextBox 4"/>
          <p:cNvSpPr txBox="1"/>
          <p:nvPr/>
        </p:nvSpPr>
        <p:spPr>
          <a:xfrm>
            <a:off x="1476640" y="5326062"/>
            <a:ext cx="9483195" cy="1292662"/>
          </a:xfrm>
          <a:prstGeom prst="rect">
            <a:avLst/>
          </a:prstGeom>
          <a:noFill/>
        </p:spPr>
        <p:txBody>
          <a:bodyPr wrap="square" lIns="182880" tIns="146304" rIns="182880" bIns="146304" rtlCol="0">
            <a:spAutoFit/>
          </a:bodyPr>
          <a:lstStyle/>
          <a:p>
            <a:pPr algn="ctr">
              <a:lnSpc>
                <a:spcPct val="90000"/>
              </a:lnSpc>
              <a:spcAft>
                <a:spcPts val="600"/>
              </a:spcAft>
            </a:pPr>
            <a:r>
              <a:rPr lang="en-US" sz="2400" b="1" i="1" dirty="0" smtClean="0">
                <a:gradFill>
                  <a:gsLst>
                    <a:gs pos="2917">
                      <a:schemeClr val="tx1"/>
                    </a:gs>
                    <a:gs pos="30000">
                      <a:schemeClr val="tx1"/>
                    </a:gs>
                  </a:gsLst>
                  <a:lin ang="5400000" scaled="0"/>
                </a:gradFill>
              </a:rPr>
              <a:t>To host 700 Virtual Desktops, SSDs alone have insufficient capacity and, HDDs alone have insufficient performance. Tiering gives you the best of both – capacity and performance.</a:t>
            </a:r>
          </a:p>
        </p:txBody>
      </p:sp>
    </p:spTree>
    <p:extLst>
      <p:ext uri="{BB962C8B-B14F-4D97-AF65-F5344CB8AC3E}">
        <p14:creationId xmlns:p14="http://schemas.microsoft.com/office/powerpoint/2010/main" val="2675729310"/>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056495"/>
          </a:xfrm>
        </p:spPr>
        <p:txBody>
          <a:bodyPr/>
          <a:lstStyle/>
          <a:p>
            <a:r>
              <a:rPr lang="en-US" sz="3600" dirty="0" smtClean="0"/>
              <a:t>Recommendations:</a:t>
            </a:r>
          </a:p>
          <a:p>
            <a:pPr lvl="1"/>
            <a:r>
              <a:rPr lang="en-US" dirty="0" smtClean="0"/>
              <a:t>Use data deduplication in VDI mode to optimize capacity utilization</a:t>
            </a:r>
          </a:p>
          <a:p>
            <a:pPr lvl="1"/>
            <a:r>
              <a:rPr lang="en-US" dirty="0" smtClean="0"/>
              <a:t>After deployment of collection, run data deduplication immediately</a:t>
            </a:r>
          </a:p>
          <a:p>
            <a:pPr lvl="1"/>
            <a:r>
              <a:rPr lang="en-US" dirty="0" smtClean="0"/>
              <a:t>Best performance and capacity savings for workloads with low write churn</a:t>
            </a:r>
          </a:p>
          <a:p>
            <a:pPr lvl="1"/>
            <a:endParaRPr lang="en-US" sz="1200" dirty="0" smtClean="0"/>
          </a:p>
          <a:p>
            <a:r>
              <a:rPr lang="en-US" sz="3600" dirty="0" smtClean="0"/>
              <a:t>Results from testing:</a:t>
            </a:r>
          </a:p>
          <a:p>
            <a:pPr lvl="1"/>
            <a:r>
              <a:rPr lang="en-US" dirty="0" smtClean="0"/>
              <a:t>Login VSI “medium” workload</a:t>
            </a:r>
          </a:p>
          <a:p>
            <a:pPr lvl="1"/>
            <a:r>
              <a:rPr lang="en-US" dirty="0" smtClean="0"/>
              <a:t>1x Dell MD1220 24-Bay JBOD, 2 paths</a:t>
            </a:r>
          </a:p>
          <a:p>
            <a:pPr lvl="1"/>
            <a:r>
              <a:rPr lang="en-US" dirty="0" smtClean="0"/>
              <a:t>2x Dell PowerEdge R720 Server</a:t>
            </a:r>
          </a:p>
        </p:txBody>
      </p:sp>
      <p:sp>
        <p:nvSpPr>
          <p:cNvPr id="3" name="Title 2"/>
          <p:cNvSpPr>
            <a:spLocks noGrp="1"/>
          </p:cNvSpPr>
          <p:nvPr>
            <p:ph type="title"/>
          </p:nvPr>
        </p:nvSpPr>
        <p:spPr/>
        <p:txBody>
          <a:bodyPr/>
          <a:lstStyle/>
          <a:p>
            <a:r>
              <a:rPr lang="en-US" dirty="0" smtClean="0"/>
              <a:t>VDI Personal Desktop Guidance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851843457"/>
              </p:ext>
            </p:extLst>
          </p:nvPr>
        </p:nvGraphicFramePr>
        <p:xfrm>
          <a:off x="6599237" y="3569643"/>
          <a:ext cx="4076008" cy="1280160"/>
        </p:xfrm>
        <a:graphic>
          <a:graphicData uri="http://schemas.openxmlformats.org/drawingml/2006/table">
            <a:tbl>
              <a:tblPr firstRow="1" bandRow="1">
                <a:tableStyleId>{5C22544A-7EE6-4342-B048-85BDC9FD1C3A}</a:tableStyleId>
              </a:tblPr>
              <a:tblGrid>
                <a:gridCol w="2072746"/>
                <a:gridCol w="860262"/>
                <a:gridCol w="1143000"/>
              </a:tblGrid>
              <a:tr h="370840">
                <a:tc>
                  <a:txBody>
                    <a:bodyPr/>
                    <a:lstStyle/>
                    <a:p>
                      <a:pPr algn="r"/>
                      <a:r>
                        <a:rPr lang="en-US" dirty="0" smtClean="0"/>
                        <a:t>Configuration</a:t>
                      </a:r>
                    </a:p>
                    <a:p>
                      <a:pPr algn="r"/>
                      <a:r>
                        <a:rPr lang="en-US" b="0" dirty="0" smtClean="0"/>
                        <a:t>(Two-way</a:t>
                      </a:r>
                      <a:r>
                        <a:rPr lang="en-US" b="0" baseline="0" dirty="0" smtClean="0"/>
                        <a:t> Mirror)</a:t>
                      </a:r>
                      <a:endParaRPr lang="en-US" b="0" dirty="0"/>
                    </a:p>
                  </a:txBody>
                  <a:tcPr anchor="ctr"/>
                </a:tc>
                <a:tc>
                  <a:txBody>
                    <a:bodyPr/>
                    <a:lstStyle/>
                    <a:p>
                      <a:pPr algn="ctr"/>
                      <a:r>
                        <a:rPr lang="en-US" dirty="0" smtClean="0"/>
                        <a:t>Users</a:t>
                      </a:r>
                      <a:endParaRPr lang="en-US" dirty="0"/>
                    </a:p>
                  </a:txBody>
                  <a:tcPr anchor="ctr"/>
                </a:tc>
                <a:tc>
                  <a:txBody>
                    <a:bodyPr/>
                    <a:lstStyle/>
                    <a:p>
                      <a:pPr algn="ctr"/>
                      <a:r>
                        <a:rPr lang="en-US" dirty="0" smtClean="0"/>
                        <a:t>Peak IOPS</a:t>
                      </a:r>
                      <a:endParaRPr lang="en-US" dirty="0"/>
                    </a:p>
                  </a:txBody>
                  <a:tcPr anchor="ctr"/>
                </a:tc>
              </a:tr>
              <a:tr h="370840">
                <a:tc>
                  <a:txBody>
                    <a:bodyPr/>
                    <a:lstStyle/>
                    <a:p>
                      <a:pPr algn="r"/>
                      <a:r>
                        <a:rPr lang="en-US" dirty="0" smtClean="0"/>
                        <a:t>4x</a:t>
                      </a:r>
                      <a:r>
                        <a:rPr lang="en-US" baseline="0" dirty="0" smtClean="0"/>
                        <a:t> </a:t>
                      </a:r>
                      <a:r>
                        <a:rPr lang="en-US" dirty="0" smtClean="0"/>
                        <a:t>400GB</a:t>
                      </a:r>
                      <a:r>
                        <a:rPr lang="en-US" baseline="0" dirty="0" smtClean="0"/>
                        <a:t> SSD</a:t>
                      </a:r>
                    </a:p>
                    <a:p>
                      <a:pPr algn="r"/>
                      <a:r>
                        <a:rPr lang="en-US" baseline="0" dirty="0" smtClean="0"/>
                        <a:t>20x 1TB 7.2K HDD</a:t>
                      </a:r>
                      <a:endParaRPr lang="en-US" dirty="0"/>
                    </a:p>
                  </a:txBody>
                  <a:tcPr/>
                </a:tc>
                <a:tc>
                  <a:txBody>
                    <a:bodyPr/>
                    <a:lstStyle/>
                    <a:p>
                      <a:pPr algn="ctr"/>
                      <a:r>
                        <a:rPr lang="en-US" dirty="0" smtClean="0"/>
                        <a:t>720</a:t>
                      </a:r>
                      <a:endParaRPr lang="en-US" dirty="0"/>
                    </a:p>
                  </a:txBody>
                  <a:tcPr anchor="ctr"/>
                </a:tc>
                <a:tc>
                  <a:txBody>
                    <a:bodyPr/>
                    <a:lstStyle/>
                    <a:p>
                      <a:pPr algn="ctr"/>
                      <a:r>
                        <a:rPr lang="en-US" dirty="0" smtClean="0"/>
                        <a:t>16,140</a:t>
                      </a:r>
                      <a:endParaRPr lang="en-US" dirty="0"/>
                    </a:p>
                  </a:txBody>
                  <a:tcPr anchor="ctr"/>
                </a:tc>
              </a:tr>
            </a:tbl>
          </a:graphicData>
        </a:graphic>
      </p:graphicFrame>
      <p:sp>
        <p:nvSpPr>
          <p:cNvPr id="7" name="TextBox 6"/>
          <p:cNvSpPr txBox="1"/>
          <p:nvPr/>
        </p:nvSpPr>
        <p:spPr>
          <a:xfrm>
            <a:off x="1455738" y="5195479"/>
            <a:ext cx="9525000" cy="1458861"/>
          </a:xfrm>
          <a:prstGeom prst="rect">
            <a:avLst/>
          </a:prstGeom>
          <a:noFill/>
        </p:spPr>
        <p:txBody>
          <a:bodyPr wrap="square" lIns="182880" tIns="146304" rIns="182880" bIns="146304" rtlCol="0">
            <a:spAutoFit/>
          </a:bodyPr>
          <a:lstStyle/>
          <a:p>
            <a:pPr algn="ctr">
              <a:lnSpc>
                <a:spcPct val="90000"/>
              </a:lnSpc>
              <a:spcAft>
                <a:spcPts val="600"/>
              </a:spcAft>
            </a:pPr>
            <a:r>
              <a:rPr lang="en-US" sz="2800" b="1" i="1" dirty="0" smtClean="0">
                <a:gradFill>
                  <a:gsLst>
                    <a:gs pos="2917">
                      <a:schemeClr val="tx1"/>
                    </a:gs>
                    <a:gs pos="30000">
                      <a:schemeClr val="tx1"/>
                    </a:gs>
                  </a:gsLst>
                  <a:lin ang="5400000" scaled="0"/>
                </a:gradFill>
              </a:rPr>
              <a:t>Tiering and Data Deduplication offer best IOPS/$ and $/TB for VDI personal desktops, at approximately 90% capacity savings.</a:t>
            </a:r>
          </a:p>
        </p:txBody>
      </p:sp>
    </p:spTree>
    <p:extLst>
      <p:ext uri="{BB962C8B-B14F-4D97-AF65-F5344CB8AC3E}">
        <p14:creationId xmlns:p14="http://schemas.microsoft.com/office/powerpoint/2010/main" val="378702361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22237" y="1212850"/>
            <a:ext cx="12192000" cy="4124206"/>
          </a:xfrm>
        </p:spPr>
        <p:txBody>
          <a:bodyPr/>
          <a:lstStyle/>
          <a:p>
            <a:r>
              <a:rPr lang="en-US" dirty="0" smtClean="0"/>
              <a:t>Spaces </a:t>
            </a:r>
            <a:r>
              <a:rPr lang="en-US" u="sng" dirty="0" smtClean="0"/>
              <a:t>requires</a:t>
            </a:r>
            <a:r>
              <a:rPr lang="en-US" dirty="0" smtClean="0"/>
              <a:t> certified components</a:t>
            </a:r>
            <a:endParaRPr lang="en-US" i="1" dirty="0" smtClean="0"/>
          </a:p>
          <a:p>
            <a:pPr lvl="1"/>
            <a:r>
              <a:rPr lang="en-US" dirty="0" smtClean="0"/>
              <a:t>Solid State Drives</a:t>
            </a:r>
          </a:p>
          <a:p>
            <a:pPr lvl="1"/>
            <a:r>
              <a:rPr lang="en-US" dirty="0" smtClean="0"/>
              <a:t>Disk Enclosures</a:t>
            </a:r>
          </a:p>
          <a:p>
            <a:pPr lvl="1"/>
            <a:r>
              <a:rPr lang="en-US" dirty="0" smtClean="0"/>
              <a:t>SAS HBA </a:t>
            </a:r>
            <a:r>
              <a:rPr lang="en-US" u="sng" dirty="0" smtClean="0"/>
              <a:t>without</a:t>
            </a:r>
            <a:r>
              <a:rPr lang="en-US" dirty="0" smtClean="0"/>
              <a:t> hardware RAID</a:t>
            </a:r>
          </a:p>
          <a:p>
            <a:pPr lvl="1"/>
            <a:r>
              <a:rPr lang="en-US" dirty="0" smtClean="0"/>
              <a:t>Server, Networking, NICs, etc.</a:t>
            </a:r>
          </a:p>
          <a:p>
            <a:r>
              <a:rPr lang="en-US" dirty="0" smtClean="0"/>
              <a:t>Highly recommended to select solutions from an OEM</a:t>
            </a:r>
          </a:p>
          <a:p>
            <a:r>
              <a:rPr lang="en-US" dirty="0" smtClean="0"/>
              <a:t>Check the Windows Server Catalog:</a:t>
            </a:r>
          </a:p>
          <a:p>
            <a:pPr lvl="1"/>
            <a:r>
              <a:rPr lang="en-US" i="1" u="sng" dirty="0">
                <a:hlinkClick r:id="rId2"/>
              </a:rPr>
              <a:t>http://www.windowsservercatalog.com/default.aspx</a:t>
            </a:r>
            <a:r>
              <a:rPr lang="en-US" i="1" u="sng" dirty="0"/>
              <a:t> </a:t>
            </a:r>
          </a:p>
        </p:txBody>
      </p:sp>
      <p:sp>
        <p:nvSpPr>
          <p:cNvPr id="3" name="Title 2"/>
          <p:cNvSpPr>
            <a:spLocks noGrp="1"/>
          </p:cNvSpPr>
          <p:nvPr>
            <p:ph type="title"/>
          </p:nvPr>
        </p:nvSpPr>
        <p:spPr/>
        <p:txBody>
          <a:bodyPr/>
          <a:lstStyle/>
          <a:p>
            <a:r>
              <a:rPr lang="en-US" dirty="0" smtClean="0"/>
              <a:t>Components</a:t>
            </a:r>
            <a:endParaRPr lang="en-US" dirty="0"/>
          </a:p>
        </p:txBody>
      </p:sp>
    </p:spTree>
    <p:extLst>
      <p:ext uri="{BB962C8B-B14F-4D97-AF65-F5344CB8AC3E}">
        <p14:creationId xmlns:p14="http://schemas.microsoft.com/office/powerpoint/2010/main" val="3776034879"/>
      </p:ext>
    </p:extLst>
  </p:cSld>
  <p:clrMapOvr>
    <a:masterClrMapping/>
  </p:clrMapOvr>
  <p:transition advTm="85665">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Validating Hardware and Software Configuration</a:t>
            </a:r>
            <a:endParaRPr lang="en-US" dirty="0"/>
          </a:p>
        </p:txBody>
      </p:sp>
    </p:spTree>
    <p:extLst>
      <p:ext uri="{BB962C8B-B14F-4D97-AF65-F5344CB8AC3E}">
        <p14:creationId xmlns:p14="http://schemas.microsoft.com/office/powerpoint/2010/main" val="141625667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49" y="233155"/>
            <a:ext cx="11370961" cy="762786"/>
          </a:xfrm>
        </p:spPr>
        <p:txBody>
          <a:bodyPr/>
          <a:lstStyle/>
          <a:p>
            <a:r>
              <a:rPr lang="en-US" dirty="0" smtClean="0"/>
              <a:t>Validating Hardware and Software</a:t>
            </a:r>
            <a:endParaRPr lang="en-US" dirty="0"/>
          </a:p>
        </p:txBody>
      </p:sp>
      <p:graphicFrame>
        <p:nvGraphicFramePr>
          <p:cNvPr id="17" name="Diagram 16"/>
          <p:cNvGraphicFramePr/>
          <p:nvPr>
            <p:extLst>
              <p:ext uri="{D42A27DB-BD31-4B8C-83A1-F6EECF244321}">
                <p14:modId xmlns:p14="http://schemas.microsoft.com/office/powerpoint/2010/main" val="3666427952"/>
              </p:ext>
            </p:extLst>
          </p:nvPr>
        </p:nvGraphicFramePr>
        <p:xfrm>
          <a:off x="198437" y="733600"/>
          <a:ext cx="12238037" cy="5964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p:cNvGrpSpPr/>
          <p:nvPr/>
        </p:nvGrpSpPr>
        <p:grpSpPr>
          <a:xfrm>
            <a:off x="3475037" y="1089342"/>
            <a:ext cx="2011680" cy="1417320"/>
            <a:chOff x="555406" y="623911"/>
            <a:chExt cx="1610901" cy="1249987"/>
          </a:xfrm>
          <a:effectLst>
            <a:glow rad="228600">
              <a:schemeClr val="accent3">
                <a:satMod val="175000"/>
                <a:alpha val="40000"/>
              </a:schemeClr>
            </a:glow>
          </a:effectLst>
        </p:grpSpPr>
        <p:sp>
          <p:nvSpPr>
            <p:cNvPr id="11" name="Rounded Rectangle 10"/>
            <p:cNvSpPr/>
            <p:nvPr/>
          </p:nvSpPr>
          <p:spPr>
            <a:xfrm>
              <a:off x="555406" y="623911"/>
              <a:ext cx="1610901" cy="1249987"/>
            </a:xfrm>
            <a:prstGeom prst="roundRect">
              <a:avLst>
                <a:gd name="adj" fmla="val 10000"/>
              </a:avLst>
            </a:prstGeom>
          </p:spPr>
          <p:style>
            <a:lnRef idx="2">
              <a:schemeClr val="accent6"/>
            </a:lnRef>
            <a:fillRef idx="1">
              <a:schemeClr val="lt1"/>
            </a:fillRef>
            <a:effectRef idx="0">
              <a:schemeClr val="accent6"/>
            </a:effectRef>
            <a:fontRef idx="minor">
              <a:schemeClr val="dk1"/>
            </a:fontRef>
          </p:style>
        </p:sp>
        <p:sp>
          <p:nvSpPr>
            <p:cNvPr id="12" name="Rounded Rectangle 4"/>
            <p:cNvSpPr/>
            <p:nvPr/>
          </p:nvSpPr>
          <p:spPr>
            <a:xfrm>
              <a:off x="592017" y="660522"/>
              <a:ext cx="1537679" cy="1176765"/>
            </a:xfrm>
            <a:prstGeom prst="rect">
              <a:avLst/>
            </a:prstGeom>
          </p:spPr>
          <p:style>
            <a:lnRef idx="2">
              <a:schemeClr val="accent6"/>
            </a:lnRef>
            <a:fillRef idx="1">
              <a:schemeClr val="lt1"/>
            </a:fillRef>
            <a:effectRef idx="0">
              <a:schemeClr val="accent6"/>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1600" b="1" dirty="0"/>
                <a:t>Validate H/W (validation tests</a:t>
              </a:r>
              <a:r>
                <a:rPr lang="en-US" sz="1600" b="1" dirty="0" smtClean="0"/>
                <a:t>)</a:t>
              </a:r>
              <a:endParaRPr lang="en-US" sz="1600" b="1" dirty="0"/>
            </a:p>
          </p:txBody>
        </p:sp>
      </p:grpSp>
      <p:sp>
        <p:nvSpPr>
          <p:cNvPr id="3" name="Rectangle 2"/>
          <p:cNvSpPr/>
          <p:nvPr/>
        </p:nvSpPr>
        <p:spPr>
          <a:xfrm>
            <a:off x="1510864" y="982662"/>
            <a:ext cx="668773" cy="830997"/>
          </a:xfrm>
          <a:prstGeom prst="rect">
            <a:avLst/>
          </a:prstGeom>
        </p:spPr>
        <p:txBody>
          <a:bodyPr wrap="none">
            <a:spAutoFit/>
          </a:bodyPr>
          <a:lstStyle/>
          <a:p>
            <a:pPr algn="ctr"/>
            <a:r>
              <a:rPr lang="en-US" sz="4800" b="1" dirty="0">
                <a:ln>
                  <a:solidFill>
                    <a:schemeClr val="accent2">
                      <a:lumMod val="50000"/>
                    </a:schemeClr>
                  </a:solidFill>
                </a:ln>
                <a:solidFill>
                  <a:schemeClr val="accent2">
                    <a:lumMod val="40000"/>
                    <a:lumOff val="60000"/>
                  </a:schemeClr>
                </a:solidFill>
                <a:sym typeface="Wingdings" panose="05000000000000000000" pitchFamily="2" charset="2"/>
              </a:rPr>
              <a:t></a:t>
            </a:r>
            <a:endParaRPr lang="en-US" sz="4800" b="1" dirty="0">
              <a:ln>
                <a:solidFill>
                  <a:schemeClr val="accent2">
                    <a:lumMod val="50000"/>
                  </a:schemeClr>
                </a:solidFill>
              </a:ln>
              <a:solidFill>
                <a:schemeClr val="accent2">
                  <a:lumMod val="40000"/>
                  <a:lumOff val="60000"/>
                </a:schemeClr>
              </a:solidFill>
            </a:endParaRPr>
          </a:p>
        </p:txBody>
      </p:sp>
      <p:sp>
        <p:nvSpPr>
          <p:cNvPr id="4" name="Rectangle 3"/>
          <p:cNvSpPr/>
          <p:nvPr/>
        </p:nvSpPr>
        <p:spPr bwMode="auto">
          <a:xfrm>
            <a:off x="3246437" y="2582862"/>
            <a:ext cx="9190037" cy="4411663"/>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a:xfrm>
            <a:off x="770159" y="2963862"/>
            <a:ext cx="9463405" cy="2585323"/>
          </a:xfrm>
          <a:prstGeom prst="rect">
            <a:avLst/>
          </a:prstGeom>
        </p:spPr>
        <p:txBody>
          <a:bodyPr wrap="square">
            <a:spAutoFit/>
          </a:bodyPr>
          <a:lstStyle/>
          <a:p>
            <a:pPr lvl="0"/>
            <a:r>
              <a:rPr lang="en-US" sz="2000" b="1" dirty="0"/>
              <a:t>Spaces Physical Disk Validation </a:t>
            </a:r>
            <a:r>
              <a:rPr lang="en-US" sz="2000" b="1" dirty="0" smtClean="0"/>
              <a:t>Script</a:t>
            </a:r>
          </a:p>
          <a:p>
            <a:pPr marL="342900" lvl="0" indent="-342900">
              <a:buFont typeface="Arial" panose="020B0604020202020204" pitchFamily="34" charset="0"/>
              <a:buChar char="•"/>
            </a:pPr>
            <a:r>
              <a:rPr lang="en-US" sz="2000" dirty="0" smtClean="0"/>
              <a:t>Validates basic requirements for Storage Spaces Physical Disks and Enclosures</a:t>
            </a:r>
          </a:p>
          <a:p>
            <a:pPr marL="342900" lvl="0" indent="-342900">
              <a:buFont typeface="Arial" panose="020B0604020202020204" pitchFamily="34" charset="0"/>
              <a:buChar char="•"/>
            </a:pPr>
            <a:r>
              <a:rPr lang="en-US" sz="2000" dirty="0" smtClean="0"/>
              <a:t>Validates Performance Consistency between Like Model Physical Disks</a:t>
            </a:r>
            <a:endParaRPr lang="en-US" sz="2000" dirty="0"/>
          </a:p>
          <a:p>
            <a:pPr lvl="0"/>
            <a:r>
              <a:rPr lang="en-US" dirty="0" smtClean="0">
                <a:hlinkClick r:id="rId8"/>
              </a:rPr>
              <a:t>http</a:t>
            </a:r>
            <a:r>
              <a:rPr lang="en-US" dirty="0">
                <a:hlinkClick r:id="rId8"/>
              </a:rPr>
              <a:t>://</a:t>
            </a:r>
            <a:r>
              <a:rPr lang="en-US" dirty="0" smtClean="0">
                <a:hlinkClick r:id="rId8"/>
              </a:rPr>
              <a:t>gallery.technet.microsoft.com/scriptcenter/Storage-Spaces-Physical-7ca9f304</a:t>
            </a:r>
            <a:r>
              <a:rPr lang="en-US" dirty="0" smtClean="0"/>
              <a:t> </a:t>
            </a:r>
            <a:endParaRPr lang="en-US" dirty="0"/>
          </a:p>
          <a:p>
            <a:pPr lvl="0"/>
            <a:endParaRPr lang="en-US" sz="1000" dirty="0"/>
          </a:p>
          <a:p>
            <a:pPr lvl="0"/>
            <a:r>
              <a:rPr lang="en-US" sz="2000" b="1" dirty="0"/>
              <a:t>Cluster Storage </a:t>
            </a:r>
            <a:r>
              <a:rPr lang="en-US" sz="2000" b="1" dirty="0" smtClean="0"/>
              <a:t>Validation</a:t>
            </a:r>
          </a:p>
          <a:p>
            <a:pPr marL="285750" lvl="0" indent="-285750">
              <a:buFont typeface="Arial" panose="020B0604020202020204" pitchFamily="34" charset="0"/>
              <a:buChar char="•"/>
            </a:pPr>
            <a:r>
              <a:rPr lang="en-US" dirty="0" smtClean="0"/>
              <a:t>Validates hardware and software configuration for all cluster nodes</a:t>
            </a:r>
          </a:p>
          <a:p>
            <a:pPr marL="285750" lvl="0" indent="-285750">
              <a:buFont typeface="Arial" panose="020B0604020202020204" pitchFamily="34" charset="0"/>
              <a:buChar char="•"/>
            </a:pPr>
            <a:r>
              <a:rPr lang="en-US" dirty="0" smtClean="0"/>
              <a:t>Validates storage subsystem is compatible with Windows Fail-Over Clustering</a:t>
            </a:r>
          </a:p>
          <a:p>
            <a:pPr lvl="0"/>
            <a:r>
              <a:rPr lang="en-US" dirty="0" smtClean="0">
                <a:hlinkClick r:id="rId9"/>
              </a:rPr>
              <a:t>http</a:t>
            </a:r>
            <a:r>
              <a:rPr lang="en-US" dirty="0">
                <a:hlinkClick r:id="rId9"/>
              </a:rPr>
              <a:t>://technet.microsoft.com/en-us/library/jj134244.aspx</a:t>
            </a:r>
            <a:endParaRPr lang="en-US" dirty="0"/>
          </a:p>
        </p:txBody>
      </p:sp>
    </p:spTree>
    <p:extLst>
      <p:ext uri="{BB962C8B-B14F-4D97-AF65-F5344CB8AC3E}">
        <p14:creationId xmlns:p14="http://schemas.microsoft.com/office/powerpoint/2010/main" val="1127091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49" y="233155"/>
            <a:ext cx="11370961" cy="762786"/>
          </a:xfrm>
        </p:spPr>
        <p:txBody>
          <a:bodyPr/>
          <a:lstStyle/>
          <a:p>
            <a:r>
              <a:rPr lang="en-US" dirty="0"/>
              <a:t>Validating Hardware and Software</a:t>
            </a:r>
          </a:p>
        </p:txBody>
      </p:sp>
      <p:graphicFrame>
        <p:nvGraphicFramePr>
          <p:cNvPr id="13" name="Diagram 12"/>
          <p:cNvGraphicFramePr/>
          <p:nvPr>
            <p:extLst>
              <p:ext uri="{D42A27DB-BD31-4B8C-83A1-F6EECF244321}">
                <p14:modId xmlns:p14="http://schemas.microsoft.com/office/powerpoint/2010/main" val="3289982789"/>
              </p:ext>
            </p:extLst>
          </p:nvPr>
        </p:nvGraphicFramePr>
        <p:xfrm>
          <a:off x="198437" y="733600"/>
          <a:ext cx="12238037" cy="5964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p:cNvSpPr/>
          <p:nvPr/>
        </p:nvSpPr>
        <p:spPr>
          <a:xfrm>
            <a:off x="1510864" y="1031269"/>
            <a:ext cx="668773" cy="830997"/>
          </a:xfrm>
          <a:prstGeom prst="rect">
            <a:avLst/>
          </a:prstGeom>
        </p:spPr>
        <p:txBody>
          <a:bodyPr wrap="none">
            <a:spAutoFit/>
          </a:bodyPr>
          <a:lstStyle/>
          <a:p>
            <a:pPr algn="ctr"/>
            <a:r>
              <a:rPr lang="en-US" sz="4800" b="1" dirty="0">
                <a:ln>
                  <a:solidFill>
                    <a:schemeClr val="accent2">
                      <a:lumMod val="50000"/>
                    </a:schemeClr>
                  </a:solidFill>
                </a:ln>
                <a:solidFill>
                  <a:schemeClr val="accent2">
                    <a:lumMod val="40000"/>
                    <a:lumOff val="60000"/>
                  </a:schemeClr>
                </a:solidFill>
                <a:sym typeface="Wingdings" panose="05000000000000000000" pitchFamily="2" charset="2"/>
              </a:rPr>
              <a:t></a:t>
            </a:r>
            <a:endParaRPr lang="en-US" sz="4800" b="1" dirty="0">
              <a:ln>
                <a:solidFill>
                  <a:schemeClr val="accent2">
                    <a:lumMod val="50000"/>
                  </a:schemeClr>
                </a:solidFill>
              </a:ln>
              <a:solidFill>
                <a:schemeClr val="accent2">
                  <a:lumMod val="40000"/>
                  <a:lumOff val="60000"/>
                </a:schemeClr>
              </a:solidFill>
            </a:endParaRPr>
          </a:p>
        </p:txBody>
      </p:sp>
      <p:sp>
        <p:nvSpPr>
          <p:cNvPr id="15" name="Rectangle 14"/>
          <p:cNvSpPr/>
          <p:nvPr/>
        </p:nvSpPr>
        <p:spPr>
          <a:xfrm>
            <a:off x="4177864" y="982662"/>
            <a:ext cx="668773" cy="830997"/>
          </a:xfrm>
          <a:prstGeom prst="rect">
            <a:avLst/>
          </a:prstGeom>
        </p:spPr>
        <p:txBody>
          <a:bodyPr wrap="none">
            <a:spAutoFit/>
          </a:bodyPr>
          <a:lstStyle/>
          <a:p>
            <a:pPr algn="ctr"/>
            <a:r>
              <a:rPr lang="en-US" sz="4800" b="1" dirty="0">
                <a:ln>
                  <a:solidFill>
                    <a:schemeClr val="accent2">
                      <a:lumMod val="50000"/>
                    </a:schemeClr>
                  </a:solidFill>
                </a:ln>
                <a:solidFill>
                  <a:schemeClr val="accent2">
                    <a:lumMod val="40000"/>
                    <a:lumOff val="60000"/>
                  </a:schemeClr>
                </a:solidFill>
                <a:sym typeface="Wingdings" panose="05000000000000000000" pitchFamily="2" charset="2"/>
              </a:rPr>
              <a:t></a:t>
            </a:r>
            <a:endParaRPr lang="en-US" sz="4800" b="1" dirty="0">
              <a:ln>
                <a:solidFill>
                  <a:schemeClr val="accent2">
                    <a:lumMod val="50000"/>
                  </a:schemeClr>
                </a:solidFill>
              </a:ln>
              <a:solidFill>
                <a:schemeClr val="accent2">
                  <a:lumMod val="40000"/>
                  <a:lumOff val="60000"/>
                </a:schemeClr>
              </a:solidFill>
            </a:endParaRPr>
          </a:p>
        </p:txBody>
      </p:sp>
      <p:grpSp>
        <p:nvGrpSpPr>
          <p:cNvPr id="7" name="Group 6"/>
          <p:cNvGrpSpPr/>
          <p:nvPr/>
        </p:nvGrpSpPr>
        <p:grpSpPr>
          <a:xfrm>
            <a:off x="3475930" y="3116262"/>
            <a:ext cx="1920240" cy="1371600"/>
            <a:chOff x="2782458" y="2515010"/>
            <a:chExt cx="1610901" cy="1249987"/>
          </a:xfrm>
          <a:effectLst>
            <a:glow rad="228600">
              <a:schemeClr val="accent1">
                <a:satMod val="175000"/>
                <a:alpha val="40000"/>
              </a:schemeClr>
            </a:glow>
          </a:effectLst>
        </p:grpSpPr>
        <p:sp>
          <p:nvSpPr>
            <p:cNvPr id="8" name="Rounded Rectangle 7"/>
            <p:cNvSpPr/>
            <p:nvPr/>
          </p:nvSpPr>
          <p:spPr>
            <a:xfrm>
              <a:off x="2782458" y="2515010"/>
              <a:ext cx="1610901" cy="1249987"/>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9" name="Rounded Rectangle 4"/>
            <p:cNvSpPr/>
            <p:nvPr/>
          </p:nvSpPr>
          <p:spPr>
            <a:xfrm>
              <a:off x="2819069" y="2551621"/>
              <a:ext cx="1537679" cy="1176765"/>
            </a:xfrm>
            <a:prstGeom prst="rect">
              <a:avLst/>
            </a:prstGeom>
          </p:spPr>
          <p:style>
            <a:lnRef idx="2">
              <a:schemeClr val="accent1"/>
            </a:lnRef>
            <a:fillRef idx="1">
              <a:schemeClr val="lt1"/>
            </a:fillRef>
            <a:effectRef idx="0">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Configure Cluster, Pool, Spaces, and File Shares</a:t>
              </a:r>
              <a:endParaRPr lang="en-US" sz="1600" b="1" kern="1200" dirty="0"/>
            </a:p>
          </p:txBody>
        </p:sp>
      </p:grpSp>
      <p:sp>
        <p:nvSpPr>
          <p:cNvPr id="10" name="Rectangle 9"/>
          <p:cNvSpPr/>
          <p:nvPr/>
        </p:nvSpPr>
        <p:spPr bwMode="auto">
          <a:xfrm>
            <a:off x="5532437" y="2506662"/>
            <a:ext cx="5380037" cy="3393953"/>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6008931" y="3497262"/>
            <a:ext cx="5380037" cy="3393953"/>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p:nvSpPr>
        <p:spPr>
          <a:xfrm>
            <a:off x="5837237" y="2586344"/>
            <a:ext cx="5856531" cy="2431435"/>
          </a:xfrm>
          <a:prstGeom prst="rect">
            <a:avLst/>
          </a:prstGeom>
        </p:spPr>
        <p:txBody>
          <a:bodyPr wrap="square">
            <a:spAutoFit/>
          </a:bodyPr>
          <a:lstStyle/>
          <a:p>
            <a:r>
              <a:rPr lang="en-US" sz="2000" b="1" dirty="0" smtClean="0"/>
              <a:t>How-To Deploy Clustered Storage Spaces</a:t>
            </a:r>
          </a:p>
          <a:p>
            <a:r>
              <a:rPr lang="en-US" sz="2000" dirty="0" smtClean="0">
                <a:hlinkClick r:id="rId8"/>
              </a:rPr>
              <a:t>http</a:t>
            </a:r>
            <a:r>
              <a:rPr lang="en-US" sz="2000" dirty="0">
                <a:hlinkClick r:id="rId8"/>
              </a:rPr>
              <a:t>://</a:t>
            </a:r>
            <a:r>
              <a:rPr lang="en-US" sz="2000" dirty="0" smtClean="0">
                <a:hlinkClick r:id="rId8"/>
              </a:rPr>
              <a:t>technet.microsoft.com/en-us/library/jj822937.aspx</a:t>
            </a:r>
            <a:r>
              <a:rPr lang="en-US" sz="2000" dirty="0" smtClean="0"/>
              <a:t> </a:t>
            </a:r>
          </a:p>
          <a:p>
            <a:endParaRPr lang="en-US" sz="1000" dirty="0"/>
          </a:p>
          <a:p>
            <a:r>
              <a:rPr lang="en-US" sz="2000" b="1" dirty="0" smtClean="0"/>
              <a:t>Step-By-Step for Tiered Storage Spaces</a:t>
            </a:r>
          </a:p>
          <a:p>
            <a:r>
              <a:rPr lang="en-US" sz="2000" dirty="0">
                <a:hlinkClick r:id="rId9"/>
              </a:rPr>
              <a:t>http://</a:t>
            </a:r>
            <a:r>
              <a:rPr lang="en-US" sz="2000" dirty="0" smtClean="0">
                <a:hlinkClick r:id="rId9"/>
              </a:rPr>
              <a:t>blogs.technet.com/b/josebda/archive/2013/08/28/step-by-step-for-storage-spaces-tiering-in-windows-server-2012-r2.aspx</a:t>
            </a:r>
            <a:r>
              <a:rPr lang="en-US" sz="2000" dirty="0" smtClean="0"/>
              <a:t> </a:t>
            </a:r>
            <a:endParaRPr lang="en-US" sz="2000" dirty="0"/>
          </a:p>
        </p:txBody>
      </p:sp>
    </p:spTree>
    <p:extLst>
      <p:ext uri="{BB962C8B-B14F-4D97-AF65-F5344CB8AC3E}">
        <p14:creationId xmlns:p14="http://schemas.microsoft.com/office/powerpoint/2010/main" val="706857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49" y="233155"/>
            <a:ext cx="11370961" cy="762786"/>
          </a:xfrm>
        </p:spPr>
        <p:txBody>
          <a:bodyPr/>
          <a:lstStyle/>
          <a:p>
            <a:r>
              <a:rPr lang="en-US" dirty="0"/>
              <a:t>Validating Hardware and Software</a:t>
            </a:r>
          </a:p>
        </p:txBody>
      </p:sp>
      <p:graphicFrame>
        <p:nvGraphicFramePr>
          <p:cNvPr id="13" name="Diagram 12"/>
          <p:cNvGraphicFramePr/>
          <p:nvPr>
            <p:extLst>
              <p:ext uri="{D42A27DB-BD31-4B8C-83A1-F6EECF244321}">
                <p14:modId xmlns:p14="http://schemas.microsoft.com/office/powerpoint/2010/main" val="1879737237"/>
              </p:ext>
            </p:extLst>
          </p:nvPr>
        </p:nvGraphicFramePr>
        <p:xfrm>
          <a:off x="198437" y="733600"/>
          <a:ext cx="12238037" cy="5964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p:cNvGrpSpPr/>
          <p:nvPr/>
        </p:nvGrpSpPr>
        <p:grpSpPr>
          <a:xfrm>
            <a:off x="6065837" y="3116262"/>
            <a:ext cx="1920240" cy="1371600"/>
            <a:chOff x="4949817" y="2606764"/>
            <a:chExt cx="1610901" cy="1112825"/>
          </a:xfrm>
          <a:effectLst>
            <a:glow rad="228600">
              <a:schemeClr val="accent1">
                <a:satMod val="175000"/>
                <a:alpha val="40000"/>
              </a:schemeClr>
            </a:glow>
          </a:effectLst>
        </p:grpSpPr>
        <p:sp>
          <p:nvSpPr>
            <p:cNvPr id="11" name="Rounded Rectangle 10"/>
            <p:cNvSpPr/>
            <p:nvPr/>
          </p:nvSpPr>
          <p:spPr>
            <a:xfrm>
              <a:off x="4949817" y="2606764"/>
              <a:ext cx="1610901" cy="1112825"/>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12" name="Rounded Rectangle 4"/>
            <p:cNvSpPr/>
            <p:nvPr/>
          </p:nvSpPr>
          <p:spPr>
            <a:xfrm>
              <a:off x="4982411" y="2639358"/>
              <a:ext cx="1545713" cy="1047637"/>
            </a:xfrm>
            <a:prstGeom prst="rect">
              <a:avLst/>
            </a:prstGeom>
          </p:spPr>
          <p:style>
            <a:lnRef idx="2">
              <a:schemeClr val="accent1"/>
            </a:lnRef>
            <a:fillRef idx="1">
              <a:schemeClr val="lt1"/>
            </a:fillRef>
            <a:effectRef idx="0">
              <a:schemeClr val="accent1"/>
            </a:effectRef>
            <a:fontRef idx="minor">
              <a:schemeClr val="dk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Validate Cluster Storage &amp; File Share</a:t>
              </a:r>
              <a:endParaRPr lang="en-US" sz="1600" b="1" kern="1200" dirty="0"/>
            </a:p>
          </p:txBody>
        </p:sp>
      </p:grpSp>
      <p:sp>
        <p:nvSpPr>
          <p:cNvPr id="14" name="Rectangle 13"/>
          <p:cNvSpPr/>
          <p:nvPr/>
        </p:nvSpPr>
        <p:spPr>
          <a:xfrm>
            <a:off x="1510864" y="1031269"/>
            <a:ext cx="668773" cy="830997"/>
          </a:xfrm>
          <a:prstGeom prst="rect">
            <a:avLst/>
          </a:prstGeom>
        </p:spPr>
        <p:txBody>
          <a:bodyPr wrap="none">
            <a:spAutoFit/>
          </a:bodyPr>
          <a:lstStyle/>
          <a:p>
            <a:pPr algn="ctr"/>
            <a:r>
              <a:rPr lang="en-US" sz="4800" b="1" dirty="0">
                <a:ln>
                  <a:solidFill>
                    <a:schemeClr val="accent2">
                      <a:lumMod val="50000"/>
                    </a:schemeClr>
                  </a:solidFill>
                </a:ln>
                <a:solidFill>
                  <a:schemeClr val="accent2">
                    <a:lumMod val="40000"/>
                    <a:lumOff val="60000"/>
                  </a:schemeClr>
                </a:solidFill>
                <a:sym typeface="Wingdings" panose="05000000000000000000" pitchFamily="2" charset="2"/>
              </a:rPr>
              <a:t></a:t>
            </a:r>
            <a:endParaRPr lang="en-US" sz="4800" b="1" dirty="0">
              <a:ln>
                <a:solidFill>
                  <a:schemeClr val="accent2">
                    <a:lumMod val="50000"/>
                  </a:schemeClr>
                </a:solidFill>
              </a:ln>
              <a:solidFill>
                <a:schemeClr val="accent2">
                  <a:lumMod val="40000"/>
                  <a:lumOff val="60000"/>
                </a:schemeClr>
              </a:solidFill>
            </a:endParaRPr>
          </a:p>
        </p:txBody>
      </p:sp>
      <p:sp>
        <p:nvSpPr>
          <p:cNvPr id="15" name="Rectangle 14"/>
          <p:cNvSpPr/>
          <p:nvPr/>
        </p:nvSpPr>
        <p:spPr>
          <a:xfrm>
            <a:off x="4177864" y="982662"/>
            <a:ext cx="668773" cy="830997"/>
          </a:xfrm>
          <a:prstGeom prst="rect">
            <a:avLst/>
          </a:prstGeom>
        </p:spPr>
        <p:txBody>
          <a:bodyPr wrap="none">
            <a:spAutoFit/>
          </a:bodyPr>
          <a:lstStyle/>
          <a:p>
            <a:pPr algn="ctr"/>
            <a:r>
              <a:rPr lang="en-US" sz="4800" b="1" dirty="0">
                <a:ln>
                  <a:solidFill>
                    <a:schemeClr val="accent2">
                      <a:lumMod val="50000"/>
                    </a:schemeClr>
                  </a:solidFill>
                </a:ln>
                <a:solidFill>
                  <a:schemeClr val="accent2">
                    <a:lumMod val="40000"/>
                    <a:lumOff val="60000"/>
                  </a:schemeClr>
                </a:solidFill>
                <a:sym typeface="Wingdings" panose="05000000000000000000" pitchFamily="2" charset="2"/>
              </a:rPr>
              <a:t></a:t>
            </a:r>
            <a:endParaRPr lang="en-US" sz="4800" b="1" dirty="0">
              <a:ln>
                <a:solidFill>
                  <a:schemeClr val="accent2">
                    <a:lumMod val="50000"/>
                  </a:schemeClr>
                </a:solidFill>
              </a:ln>
              <a:solidFill>
                <a:schemeClr val="accent2">
                  <a:lumMod val="40000"/>
                  <a:lumOff val="60000"/>
                </a:schemeClr>
              </a:solidFill>
            </a:endParaRPr>
          </a:p>
        </p:txBody>
      </p:sp>
      <p:sp>
        <p:nvSpPr>
          <p:cNvPr id="16" name="Rectangle 15"/>
          <p:cNvSpPr/>
          <p:nvPr/>
        </p:nvSpPr>
        <p:spPr>
          <a:xfrm>
            <a:off x="4177864" y="2894865"/>
            <a:ext cx="668773" cy="830997"/>
          </a:xfrm>
          <a:prstGeom prst="rect">
            <a:avLst/>
          </a:prstGeom>
        </p:spPr>
        <p:txBody>
          <a:bodyPr wrap="none">
            <a:spAutoFit/>
          </a:bodyPr>
          <a:lstStyle/>
          <a:p>
            <a:pPr algn="ctr"/>
            <a:r>
              <a:rPr lang="en-US" sz="4800" b="1" dirty="0">
                <a:ln>
                  <a:solidFill>
                    <a:schemeClr val="accent2">
                      <a:lumMod val="50000"/>
                    </a:schemeClr>
                  </a:solidFill>
                </a:ln>
                <a:solidFill>
                  <a:schemeClr val="accent2">
                    <a:lumMod val="40000"/>
                    <a:lumOff val="60000"/>
                  </a:schemeClr>
                </a:solidFill>
                <a:sym typeface="Wingdings" panose="05000000000000000000" pitchFamily="2" charset="2"/>
              </a:rPr>
              <a:t></a:t>
            </a:r>
            <a:endParaRPr lang="en-US" sz="4800" b="1" dirty="0">
              <a:ln>
                <a:solidFill>
                  <a:schemeClr val="accent2">
                    <a:lumMod val="50000"/>
                  </a:schemeClr>
                </a:solidFill>
              </a:ln>
              <a:solidFill>
                <a:schemeClr val="accent2">
                  <a:lumMod val="40000"/>
                  <a:lumOff val="60000"/>
                </a:schemeClr>
              </a:solidFill>
            </a:endParaRPr>
          </a:p>
        </p:txBody>
      </p:sp>
      <p:sp>
        <p:nvSpPr>
          <p:cNvPr id="18" name="Rectangle 17"/>
          <p:cNvSpPr/>
          <p:nvPr/>
        </p:nvSpPr>
        <p:spPr bwMode="auto">
          <a:xfrm>
            <a:off x="4084637" y="4643801"/>
            <a:ext cx="6675437" cy="2354263"/>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p:nvSpPr>
        <p:spPr>
          <a:xfrm>
            <a:off x="4097691" y="4804947"/>
            <a:ext cx="5856531" cy="1015663"/>
          </a:xfrm>
          <a:prstGeom prst="rect">
            <a:avLst/>
          </a:prstGeom>
        </p:spPr>
        <p:txBody>
          <a:bodyPr wrap="square">
            <a:spAutoFit/>
          </a:bodyPr>
          <a:lstStyle/>
          <a:p>
            <a:pPr algn="ctr"/>
            <a:r>
              <a:rPr lang="en-US" sz="2000" b="1" dirty="0" smtClean="0"/>
              <a:t>SQLIO Disk Subsystem Benchmark Tool</a:t>
            </a:r>
          </a:p>
          <a:p>
            <a:pPr algn="ctr"/>
            <a:r>
              <a:rPr lang="en-US" sz="2000" dirty="0">
                <a:hlinkClick r:id="rId8"/>
              </a:rPr>
              <a:t>http://</a:t>
            </a:r>
            <a:r>
              <a:rPr lang="en-US" sz="2000" dirty="0" smtClean="0">
                <a:hlinkClick r:id="rId8"/>
              </a:rPr>
              <a:t>www.microsoft.com/en-us/download/details.aspx?id=20163</a:t>
            </a:r>
            <a:r>
              <a:rPr lang="en-US" sz="2000" dirty="0" smtClean="0"/>
              <a:t> </a:t>
            </a:r>
            <a:endParaRPr lang="en-US" sz="2000" dirty="0"/>
          </a:p>
        </p:txBody>
      </p:sp>
    </p:spTree>
    <p:extLst>
      <p:ext uri="{BB962C8B-B14F-4D97-AF65-F5344CB8AC3E}">
        <p14:creationId xmlns:p14="http://schemas.microsoft.com/office/powerpoint/2010/main" val="2953996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9" y="296862"/>
            <a:ext cx="8229599" cy="2751698"/>
          </a:xfrm>
        </p:spPr>
        <p:txBody>
          <a:bodyPr/>
          <a:lstStyle/>
          <a:p>
            <a:r>
              <a:rPr lang="en-US" dirty="0" smtClean="0"/>
              <a:t/>
            </a:r>
            <a:br>
              <a:rPr lang="en-US" dirty="0" smtClean="0"/>
            </a:br>
            <a:r>
              <a:rPr lang="en-US" dirty="0" smtClean="0"/>
              <a:t>Demo: Validating performance local and remote</a:t>
            </a:r>
            <a:endParaRPr lang="en-US" dirty="0"/>
          </a:p>
        </p:txBody>
      </p:sp>
      <p:sp>
        <p:nvSpPr>
          <p:cNvPr id="5" name="Text Placeholder 4"/>
          <p:cNvSpPr>
            <a:spLocks noGrp="1"/>
          </p:cNvSpPr>
          <p:nvPr>
            <p:ph type="body" sz="quarter" idx="12"/>
          </p:nvPr>
        </p:nvSpPr>
        <p:spPr>
          <a:xfrm>
            <a:off x="274638" y="5327351"/>
            <a:ext cx="8229589" cy="1829593"/>
          </a:xfrm>
        </p:spPr>
        <p:txBody>
          <a:bodyPr/>
          <a:lstStyle/>
          <a:p>
            <a:r>
              <a:rPr lang="en-US" dirty="0" smtClean="0"/>
              <a:t>Bryan Matthew</a:t>
            </a:r>
            <a:endParaRPr lang="en-US" dirty="0"/>
          </a:p>
        </p:txBody>
      </p:sp>
    </p:spTree>
    <p:extLst>
      <p:ext uri="{BB962C8B-B14F-4D97-AF65-F5344CB8AC3E}">
        <p14:creationId xmlns:p14="http://schemas.microsoft.com/office/powerpoint/2010/main" val="18781551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49" y="143676"/>
            <a:ext cx="11370961" cy="762786"/>
          </a:xfrm>
        </p:spPr>
        <p:txBody>
          <a:bodyPr/>
          <a:lstStyle/>
          <a:p>
            <a:r>
              <a:rPr lang="en-US" dirty="0" smtClean="0"/>
              <a:t>Ready to run your workload!</a:t>
            </a:r>
            <a:endParaRPr lang="en-US" dirty="0"/>
          </a:p>
        </p:txBody>
      </p:sp>
      <p:graphicFrame>
        <p:nvGraphicFramePr>
          <p:cNvPr id="13" name="Diagram 12"/>
          <p:cNvGraphicFramePr/>
          <p:nvPr>
            <p:extLst>
              <p:ext uri="{D42A27DB-BD31-4B8C-83A1-F6EECF244321}">
                <p14:modId xmlns:p14="http://schemas.microsoft.com/office/powerpoint/2010/main" val="1737090943"/>
              </p:ext>
            </p:extLst>
          </p:nvPr>
        </p:nvGraphicFramePr>
        <p:xfrm>
          <a:off x="198437" y="733600"/>
          <a:ext cx="12238037" cy="5964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p:cNvGrpSpPr/>
          <p:nvPr/>
        </p:nvGrpSpPr>
        <p:grpSpPr>
          <a:xfrm>
            <a:off x="6065837" y="5173662"/>
            <a:ext cx="1920240" cy="1371600"/>
            <a:chOff x="4949817" y="2606764"/>
            <a:chExt cx="1610901" cy="1112825"/>
          </a:xfrm>
          <a:effectLst>
            <a:glow rad="228600">
              <a:schemeClr val="accent2">
                <a:satMod val="175000"/>
                <a:alpha val="40000"/>
              </a:schemeClr>
            </a:glow>
          </a:effectLst>
        </p:grpSpPr>
        <p:sp>
          <p:nvSpPr>
            <p:cNvPr id="11" name="Rounded Rectangle 10"/>
            <p:cNvSpPr/>
            <p:nvPr/>
          </p:nvSpPr>
          <p:spPr>
            <a:xfrm>
              <a:off x="4949817" y="2606764"/>
              <a:ext cx="1610901" cy="1112825"/>
            </a:xfrm>
            <a:prstGeom prst="roundRect">
              <a:avLst>
                <a:gd name="adj" fmla="val 10000"/>
              </a:avLst>
            </a:prstGeom>
          </p:spPr>
          <p:style>
            <a:lnRef idx="2">
              <a:schemeClr val="accent2"/>
            </a:lnRef>
            <a:fillRef idx="1">
              <a:schemeClr val="lt1"/>
            </a:fillRef>
            <a:effectRef idx="0">
              <a:schemeClr val="accent2"/>
            </a:effectRef>
            <a:fontRef idx="minor">
              <a:schemeClr val="dk1"/>
            </a:fontRef>
          </p:style>
        </p:sp>
        <p:sp>
          <p:nvSpPr>
            <p:cNvPr id="12" name="Rounded Rectangle 4"/>
            <p:cNvSpPr/>
            <p:nvPr/>
          </p:nvSpPr>
          <p:spPr>
            <a:xfrm>
              <a:off x="4982411" y="2639358"/>
              <a:ext cx="1545713" cy="1047637"/>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Run YOUR workload</a:t>
              </a:r>
              <a:endParaRPr lang="en-US" sz="1600" b="1" kern="1200" dirty="0"/>
            </a:p>
          </p:txBody>
        </p:sp>
      </p:grpSp>
      <p:sp>
        <p:nvSpPr>
          <p:cNvPr id="14" name="Rectangle 13"/>
          <p:cNvSpPr/>
          <p:nvPr/>
        </p:nvSpPr>
        <p:spPr>
          <a:xfrm>
            <a:off x="1510864" y="1031269"/>
            <a:ext cx="668773" cy="830997"/>
          </a:xfrm>
          <a:prstGeom prst="rect">
            <a:avLst/>
          </a:prstGeom>
        </p:spPr>
        <p:txBody>
          <a:bodyPr wrap="none">
            <a:spAutoFit/>
          </a:bodyPr>
          <a:lstStyle/>
          <a:p>
            <a:pPr algn="ctr"/>
            <a:r>
              <a:rPr lang="en-US" sz="4800" b="1" dirty="0">
                <a:ln>
                  <a:solidFill>
                    <a:schemeClr val="accent2">
                      <a:lumMod val="50000"/>
                    </a:schemeClr>
                  </a:solidFill>
                </a:ln>
                <a:solidFill>
                  <a:schemeClr val="accent2">
                    <a:lumMod val="40000"/>
                    <a:lumOff val="60000"/>
                  </a:schemeClr>
                </a:solidFill>
                <a:sym typeface="Wingdings" panose="05000000000000000000" pitchFamily="2" charset="2"/>
              </a:rPr>
              <a:t></a:t>
            </a:r>
            <a:endParaRPr lang="en-US" sz="4800" b="1" dirty="0">
              <a:ln>
                <a:solidFill>
                  <a:schemeClr val="accent2">
                    <a:lumMod val="50000"/>
                  </a:schemeClr>
                </a:solidFill>
              </a:ln>
              <a:solidFill>
                <a:schemeClr val="accent2">
                  <a:lumMod val="40000"/>
                  <a:lumOff val="60000"/>
                </a:schemeClr>
              </a:solidFill>
            </a:endParaRPr>
          </a:p>
        </p:txBody>
      </p:sp>
      <p:sp>
        <p:nvSpPr>
          <p:cNvPr id="15" name="Rectangle 14"/>
          <p:cNvSpPr/>
          <p:nvPr/>
        </p:nvSpPr>
        <p:spPr>
          <a:xfrm>
            <a:off x="4177864" y="982662"/>
            <a:ext cx="668773" cy="830997"/>
          </a:xfrm>
          <a:prstGeom prst="rect">
            <a:avLst/>
          </a:prstGeom>
        </p:spPr>
        <p:txBody>
          <a:bodyPr wrap="none">
            <a:spAutoFit/>
          </a:bodyPr>
          <a:lstStyle/>
          <a:p>
            <a:pPr algn="ctr"/>
            <a:r>
              <a:rPr lang="en-US" sz="4800" b="1" dirty="0">
                <a:ln>
                  <a:solidFill>
                    <a:schemeClr val="accent2">
                      <a:lumMod val="50000"/>
                    </a:schemeClr>
                  </a:solidFill>
                </a:ln>
                <a:solidFill>
                  <a:schemeClr val="accent2">
                    <a:lumMod val="40000"/>
                    <a:lumOff val="60000"/>
                  </a:schemeClr>
                </a:solidFill>
                <a:sym typeface="Wingdings" panose="05000000000000000000" pitchFamily="2" charset="2"/>
              </a:rPr>
              <a:t></a:t>
            </a:r>
            <a:endParaRPr lang="en-US" sz="4800" b="1" dirty="0">
              <a:ln>
                <a:solidFill>
                  <a:schemeClr val="accent2">
                    <a:lumMod val="50000"/>
                  </a:schemeClr>
                </a:solidFill>
              </a:ln>
              <a:solidFill>
                <a:schemeClr val="accent2">
                  <a:lumMod val="40000"/>
                  <a:lumOff val="60000"/>
                </a:schemeClr>
              </a:solidFill>
            </a:endParaRPr>
          </a:p>
        </p:txBody>
      </p:sp>
      <p:sp>
        <p:nvSpPr>
          <p:cNvPr id="16" name="Rectangle 15"/>
          <p:cNvSpPr/>
          <p:nvPr/>
        </p:nvSpPr>
        <p:spPr>
          <a:xfrm>
            <a:off x="4177864" y="2894865"/>
            <a:ext cx="668773" cy="830997"/>
          </a:xfrm>
          <a:prstGeom prst="rect">
            <a:avLst/>
          </a:prstGeom>
        </p:spPr>
        <p:txBody>
          <a:bodyPr wrap="none">
            <a:spAutoFit/>
          </a:bodyPr>
          <a:lstStyle/>
          <a:p>
            <a:pPr algn="ctr"/>
            <a:r>
              <a:rPr lang="en-US" sz="4800" b="1" dirty="0">
                <a:ln>
                  <a:solidFill>
                    <a:schemeClr val="accent2">
                      <a:lumMod val="50000"/>
                    </a:schemeClr>
                  </a:solidFill>
                </a:ln>
                <a:solidFill>
                  <a:schemeClr val="accent2">
                    <a:lumMod val="40000"/>
                    <a:lumOff val="60000"/>
                  </a:schemeClr>
                </a:solidFill>
                <a:sym typeface="Wingdings" panose="05000000000000000000" pitchFamily="2" charset="2"/>
              </a:rPr>
              <a:t></a:t>
            </a:r>
            <a:endParaRPr lang="en-US" sz="4800" b="1" dirty="0">
              <a:ln>
                <a:solidFill>
                  <a:schemeClr val="accent2">
                    <a:lumMod val="50000"/>
                  </a:schemeClr>
                </a:solidFill>
              </a:ln>
              <a:solidFill>
                <a:schemeClr val="accent2">
                  <a:lumMod val="40000"/>
                  <a:lumOff val="60000"/>
                </a:schemeClr>
              </a:solidFill>
            </a:endParaRPr>
          </a:p>
        </p:txBody>
      </p:sp>
      <p:sp>
        <p:nvSpPr>
          <p:cNvPr id="17" name="Rectangle 16"/>
          <p:cNvSpPr/>
          <p:nvPr/>
        </p:nvSpPr>
        <p:spPr>
          <a:xfrm>
            <a:off x="6768664" y="2971065"/>
            <a:ext cx="668773" cy="830997"/>
          </a:xfrm>
          <a:prstGeom prst="rect">
            <a:avLst/>
          </a:prstGeom>
        </p:spPr>
        <p:txBody>
          <a:bodyPr wrap="none">
            <a:spAutoFit/>
          </a:bodyPr>
          <a:lstStyle/>
          <a:p>
            <a:pPr algn="ctr"/>
            <a:r>
              <a:rPr lang="en-US" sz="4800" b="1" dirty="0">
                <a:ln>
                  <a:solidFill>
                    <a:schemeClr val="accent2">
                      <a:lumMod val="50000"/>
                    </a:schemeClr>
                  </a:solidFill>
                </a:ln>
                <a:solidFill>
                  <a:schemeClr val="accent2">
                    <a:lumMod val="40000"/>
                    <a:lumOff val="60000"/>
                  </a:schemeClr>
                </a:solidFill>
                <a:sym typeface="Wingdings" panose="05000000000000000000" pitchFamily="2" charset="2"/>
              </a:rPr>
              <a:t></a:t>
            </a:r>
            <a:endParaRPr lang="en-US" sz="4800" b="1" dirty="0">
              <a:ln>
                <a:solidFill>
                  <a:schemeClr val="accent2">
                    <a:lumMod val="50000"/>
                  </a:schemeClr>
                </a:solidFill>
              </a:ln>
              <a:solidFill>
                <a:schemeClr val="accent2">
                  <a:lumMod val="40000"/>
                  <a:lumOff val="60000"/>
                </a:schemeClr>
              </a:solidFill>
            </a:endParaRPr>
          </a:p>
        </p:txBody>
      </p:sp>
      <p:sp>
        <p:nvSpPr>
          <p:cNvPr id="18" name="Rectangle 17"/>
          <p:cNvSpPr/>
          <p:nvPr/>
        </p:nvSpPr>
        <p:spPr bwMode="auto">
          <a:xfrm>
            <a:off x="8123237" y="4640262"/>
            <a:ext cx="4313237" cy="2354263"/>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30661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478423"/>
          </a:xfrm>
        </p:spPr>
        <p:txBody>
          <a:bodyPr/>
          <a:lstStyle/>
          <a:p>
            <a:r>
              <a:rPr lang="en-US" dirty="0" smtClean="0"/>
              <a:t>Customer deployments</a:t>
            </a:r>
          </a:p>
          <a:p>
            <a:r>
              <a:rPr lang="en-US" dirty="0" smtClean="0"/>
              <a:t>Brief overview of Software-Defined Storage Stack</a:t>
            </a:r>
          </a:p>
          <a:p>
            <a:r>
              <a:rPr lang="en-US" dirty="0" smtClean="0"/>
              <a:t>Deployment planning &amp; sizing recommendations</a:t>
            </a:r>
          </a:p>
          <a:p>
            <a:r>
              <a:rPr lang="en-US" dirty="0" smtClean="0"/>
              <a:t>Step-by-step deployment validation guidance</a:t>
            </a:r>
          </a:p>
          <a:p>
            <a:r>
              <a:rPr lang="en-US" dirty="0" smtClean="0"/>
              <a:t>Ongoing monitoring &amp; troubleshooting</a:t>
            </a:r>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Session Agenda</a:t>
            </a:r>
            <a:endParaRPr lang="en-US" dirty="0"/>
          </a:p>
        </p:txBody>
      </p:sp>
    </p:spTree>
    <p:extLst>
      <p:ext uri="{BB962C8B-B14F-4D97-AF65-F5344CB8AC3E}">
        <p14:creationId xmlns:p14="http://schemas.microsoft.com/office/powerpoint/2010/main" val="547187612"/>
      </p:ext>
    </p:extLst>
  </p:cSld>
  <p:clrMapOvr>
    <a:masterClrMapping/>
  </p:clrMapOvr>
  <p:transition advTm="15427">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Monitoring and Troubleshooting</a:t>
            </a:r>
            <a:endParaRPr lang="en-US" dirty="0"/>
          </a:p>
        </p:txBody>
      </p:sp>
    </p:spTree>
    <p:extLst>
      <p:ext uri="{BB962C8B-B14F-4D97-AF65-F5344CB8AC3E}">
        <p14:creationId xmlns:p14="http://schemas.microsoft.com/office/powerpoint/2010/main" val="39037845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7" y="68262"/>
            <a:ext cx="11370961" cy="604310"/>
          </a:xfrm>
        </p:spPr>
        <p:txBody>
          <a:bodyPr/>
          <a:lstStyle/>
          <a:p>
            <a:r>
              <a:rPr lang="en-US" dirty="0" smtClean="0"/>
              <a:t>Monitoring and Troubleshooting</a:t>
            </a:r>
            <a:endParaRPr lang="en-US" dirty="0"/>
          </a:p>
        </p:txBody>
      </p:sp>
      <p:graphicFrame>
        <p:nvGraphicFramePr>
          <p:cNvPr id="13" name="Diagram 12"/>
          <p:cNvGraphicFramePr/>
          <p:nvPr>
            <p:extLst>
              <p:ext uri="{D42A27DB-BD31-4B8C-83A1-F6EECF244321}">
                <p14:modId xmlns:p14="http://schemas.microsoft.com/office/powerpoint/2010/main" val="2847338263"/>
              </p:ext>
            </p:extLst>
          </p:nvPr>
        </p:nvGraphicFramePr>
        <p:xfrm>
          <a:off x="198437" y="733600"/>
          <a:ext cx="12238037" cy="5964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p:cNvGrpSpPr/>
          <p:nvPr/>
        </p:nvGrpSpPr>
        <p:grpSpPr>
          <a:xfrm>
            <a:off x="6431157" y="4496555"/>
            <a:ext cx="1371600" cy="1207008"/>
            <a:chOff x="4949817" y="2606764"/>
            <a:chExt cx="1610901" cy="1112825"/>
          </a:xfrm>
          <a:effectLst>
            <a:glow rad="228600">
              <a:schemeClr val="accent6">
                <a:satMod val="175000"/>
                <a:alpha val="40000"/>
              </a:schemeClr>
            </a:glow>
          </a:effectLst>
        </p:grpSpPr>
        <p:sp>
          <p:nvSpPr>
            <p:cNvPr id="11" name="Rounded Rectangle 10"/>
            <p:cNvSpPr/>
            <p:nvPr/>
          </p:nvSpPr>
          <p:spPr>
            <a:xfrm>
              <a:off x="4949817" y="2606764"/>
              <a:ext cx="1610901" cy="1112825"/>
            </a:xfrm>
            <a:prstGeom prst="roundRect">
              <a:avLst>
                <a:gd name="adj" fmla="val 10000"/>
              </a:avLst>
            </a:prstGeom>
            <a:ln>
              <a:solidFill>
                <a:srgbClr val="FFCC00"/>
              </a:solidFill>
            </a:ln>
          </p:spPr>
          <p:style>
            <a:lnRef idx="2">
              <a:schemeClr val="accent2"/>
            </a:lnRef>
            <a:fillRef idx="1">
              <a:schemeClr val="lt1"/>
            </a:fillRef>
            <a:effectRef idx="0">
              <a:schemeClr val="accent2"/>
            </a:effectRef>
            <a:fontRef idx="minor">
              <a:schemeClr val="dk1"/>
            </a:fontRef>
          </p:style>
        </p:sp>
        <p:sp>
          <p:nvSpPr>
            <p:cNvPr id="12" name="Rounded Rectangle 4"/>
            <p:cNvSpPr/>
            <p:nvPr/>
          </p:nvSpPr>
          <p:spPr>
            <a:xfrm>
              <a:off x="4982411" y="2639358"/>
              <a:ext cx="1545713" cy="1047637"/>
            </a:xfrm>
            <a:prstGeom prst="rect">
              <a:avLst/>
            </a:prstGeom>
            <a:ln>
              <a:solidFill>
                <a:srgbClr val="FFCC00"/>
              </a:solidFill>
            </a:ln>
          </p:spPr>
          <p:style>
            <a:lnRef idx="2">
              <a:schemeClr val="accent2"/>
            </a:lnRef>
            <a:fillRef idx="1">
              <a:schemeClr val="lt1"/>
            </a:fillRef>
            <a:effectRef idx="0">
              <a:schemeClr val="accent2"/>
            </a:effectRef>
            <a:fontRef idx="minor">
              <a:schemeClr val="dk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200" b="1" kern="1200" dirty="0" smtClean="0"/>
                <a:t>Ongoing Monitoring &amp; Troubleshooting </a:t>
              </a:r>
              <a:endParaRPr lang="en-US" sz="1200" b="1" kern="1200" dirty="0"/>
            </a:p>
          </p:txBody>
        </p:sp>
      </p:grpSp>
      <p:sp>
        <p:nvSpPr>
          <p:cNvPr id="14" name="Rectangle 13"/>
          <p:cNvSpPr/>
          <p:nvPr/>
        </p:nvSpPr>
        <p:spPr>
          <a:xfrm>
            <a:off x="884237" y="837465"/>
            <a:ext cx="668773" cy="830997"/>
          </a:xfrm>
          <a:prstGeom prst="rect">
            <a:avLst/>
          </a:prstGeom>
        </p:spPr>
        <p:txBody>
          <a:bodyPr wrap="none">
            <a:spAutoFit/>
          </a:bodyPr>
          <a:lstStyle/>
          <a:p>
            <a:pPr algn="ctr"/>
            <a:r>
              <a:rPr lang="en-US" sz="4800" b="1" dirty="0">
                <a:ln>
                  <a:solidFill>
                    <a:schemeClr val="accent2">
                      <a:lumMod val="50000"/>
                    </a:schemeClr>
                  </a:solidFill>
                </a:ln>
                <a:solidFill>
                  <a:schemeClr val="accent2">
                    <a:lumMod val="40000"/>
                    <a:lumOff val="60000"/>
                  </a:schemeClr>
                </a:solidFill>
                <a:sym typeface="Wingdings" panose="05000000000000000000" pitchFamily="2" charset="2"/>
              </a:rPr>
              <a:t></a:t>
            </a:r>
            <a:endParaRPr lang="en-US" sz="4800" b="1" dirty="0">
              <a:ln>
                <a:solidFill>
                  <a:schemeClr val="accent2">
                    <a:lumMod val="50000"/>
                  </a:schemeClr>
                </a:solidFill>
              </a:ln>
              <a:solidFill>
                <a:schemeClr val="accent2">
                  <a:lumMod val="40000"/>
                  <a:lumOff val="60000"/>
                </a:schemeClr>
              </a:solidFill>
            </a:endParaRPr>
          </a:p>
        </p:txBody>
      </p:sp>
      <p:sp>
        <p:nvSpPr>
          <p:cNvPr id="15" name="Rectangle 14"/>
          <p:cNvSpPr/>
          <p:nvPr/>
        </p:nvSpPr>
        <p:spPr>
          <a:xfrm>
            <a:off x="2865437" y="830262"/>
            <a:ext cx="668773" cy="830997"/>
          </a:xfrm>
          <a:prstGeom prst="rect">
            <a:avLst/>
          </a:prstGeom>
        </p:spPr>
        <p:txBody>
          <a:bodyPr wrap="none">
            <a:spAutoFit/>
          </a:bodyPr>
          <a:lstStyle/>
          <a:p>
            <a:pPr algn="ctr"/>
            <a:r>
              <a:rPr lang="en-US" sz="4800" b="1" dirty="0">
                <a:ln>
                  <a:solidFill>
                    <a:schemeClr val="accent2">
                      <a:lumMod val="50000"/>
                    </a:schemeClr>
                  </a:solidFill>
                </a:ln>
                <a:solidFill>
                  <a:schemeClr val="accent2">
                    <a:lumMod val="40000"/>
                    <a:lumOff val="60000"/>
                  </a:schemeClr>
                </a:solidFill>
                <a:sym typeface="Wingdings" panose="05000000000000000000" pitchFamily="2" charset="2"/>
              </a:rPr>
              <a:t></a:t>
            </a:r>
            <a:endParaRPr lang="en-US" sz="4800" b="1" dirty="0">
              <a:ln>
                <a:solidFill>
                  <a:schemeClr val="accent2">
                    <a:lumMod val="50000"/>
                  </a:schemeClr>
                </a:solidFill>
              </a:ln>
              <a:solidFill>
                <a:schemeClr val="accent2">
                  <a:lumMod val="40000"/>
                  <a:lumOff val="60000"/>
                </a:schemeClr>
              </a:solidFill>
            </a:endParaRPr>
          </a:p>
        </p:txBody>
      </p:sp>
      <p:sp>
        <p:nvSpPr>
          <p:cNvPr id="16" name="Rectangle 15"/>
          <p:cNvSpPr/>
          <p:nvPr/>
        </p:nvSpPr>
        <p:spPr>
          <a:xfrm>
            <a:off x="2941637" y="2278062"/>
            <a:ext cx="668773" cy="830997"/>
          </a:xfrm>
          <a:prstGeom prst="rect">
            <a:avLst/>
          </a:prstGeom>
        </p:spPr>
        <p:txBody>
          <a:bodyPr wrap="none">
            <a:spAutoFit/>
          </a:bodyPr>
          <a:lstStyle/>
          <a:p>
            <a:pPr algn="ctr"/>
            <a:r>
              <a:rPr lang="en-US" sz="4800" b="1" dirty="0">
                <a:ln>
                  <a:solidFill>
                    <a:schemeClr val="accent2">
                      <a:lumMod val="50000"/>
                    </a:schemeClr>
                  </a:solidFill>
                </a:ln>
                <a:solidFill>
                  <a:schemeClr val="accent2">
                    <a:lumMod val="40000"/>
                    <a:lumOff val="60000"/>
                  </a:schemeClr>
                </a:solidFill>
                <a:sym typeface="Wingdings" panose="05000000000000000000" pitchFamily="2" charset="2"/>
              </a:rPr>
              <a:t></a:t>
            </a:r>
            <a:endParaRPr lang="en-US" sz="4800" b="1" dirty="0">
              <a:ln>
                <a:solidFill>
                  <a:schemeClr val="accent2">
                    <a:lumMod val="50000"/>
                  </a:schemeClr>
                </a:solidFill>
              </a:ln>
              <a:solidFill>
                <a:schemeClr val="accent2">
                  <a:lumMod val="40000"/>
                  <a:lumOff val="60000"/>
                </a:schemeClr>
              </a:solidFill>
            </a:endParaRPr>
          </a:p>
        </p:txBody>
      </p:sp>
      <p:sp>
        <p:nvSpPr>
          <p:cNvPr id="17" name="Rectangle 16"/>
          <p:cNvSpPr/>
          <p:nvPr/>
        </p:nvSpPr>
        <p:spPr>
          <a:xfrm>
            <a:off x="4939864" y="2354262"/>
            <a:ext cx="668773" cy="830997"/>
          </a:xfrm>
          <a:prstGeom prst="rect">
            <a:avLst/>
          </a:prstGeom>
        </p:spPr>
        <p:txBody>
          <a:bodyPr wrap="none">
            <a:spAutoFit/>
          </a:bodyPr>
          <a:lstStyle/>
          <a:p>
            <a:pPr algn="ctr"/>
            <a:r>
              <a:rPr lang="en-US" sz="4800" b="1" dirty="0">
                <a:ln>
                  <a:solidFill>
                    <a:schemeClr val="accent2">
                      <a:lumMod val="50000"/>
                    </a:schemeClr>
                  </a:solidFill>
                </a:ln>
                <a:solidFill>
                  <a:schemeClr val="accent2">
                    <a:lumMod val="40000"/>
                    <a:lumOff val="60000"/>
                  </a:schemeClr>
                </a:solidFill>
                <a:sym typeface="Wingdings" panose="05000000000000000000" pitchFamily="2" charset="2"/>
              </a:rPr>
              <a:t></a:t>
            </a:r>
            <a:endParaRPr lang="en-US" sz="4800" b="1" dirty="0">
              <a:ln>
                <a:solidFill>
                  <a:schemeClr val="accent2">
                    <a:lumMod val="50000"/>
                  </a:schemeClr>
                </a:solidFill>
              </a:ln>
              <a:solidFill>
                <a:schemeClr val="accent2">
                  <a:lumMod val="40000"/>
                  <a:lumOff val="60000"/>
                </a:schemeClr>
              </a:solidFill>
            </a:endParaRPr>
          </a:p>
        </p:txBody>
      </p:sp>
      <p:sp>
        <p:nvSpPr>
          <p:cNvPr id="18" name="Rectangle 17"/>
          <p:cNvSpPr/>
          <p:nvPr/>
        </p:nvSpPr>
        <p:spPr>
          <a:xfrm>
            <a:off x="4922837" y="4183062"/>
            <a:ext cx="668773" cy="830997"/>
          </a:xfrm>
          <a:prstGeom prst="rect">
            <a:avLst/>
          </a:prstGeom>
        </p:spPr>
        <p:txBody>
          <a:bodyPr wrap="none">
            <a:spAutoFit/>
          </a:bodyPr>
          <a:lstStyle/>
          <a:p>
            <a:pPr algn="ctr"/>
            <a:r>
              <a:rPr lang="en-US" sz="4800" b="1" dirty="0">
                <a:ln>
                  <a:solidFill>
                    <a:schemeClr val="accent2">
                      <a:lumMod val="50000"/>
                    </a:schemeClr>
                  </a:solidFill>
                </a:ln>
                <a:solidFill>
                  <a:schemeClr val="accent2">
                    <a:lumMod val="40000"/>
                    <a:lumOff val="60000"/>
                  </a:schemeClr>
                </a:solidFill>
                <a:sym typeface="Wingdings" panose="05000000000000000000" pitchFamily="2" charset="2"/>
              </a:rPr>
              <a:t></a:t>
            </a:r>
            <a:endParaRPr lang="en-US" sz="4800" b="1" dirty="0">
              <a:ln>
                <a:solidFill>
                  <a:schemeClr val="accent2">
                    <a:lumMod val="50000"/>
                  </a:schemeClr>
                </a:solidFill>
              </a:ln>
              <a:solidFill>
                <a:schemeClr val="accent2">
                  <a:lumMod val="40000"/>
                  <a:lumOff val="60000"/>
                </a:schemeClr>
              </a:solidFill>
            </a:endParaRPr>
          </a:p>
        </p:txBody>
      </p:sp>
      <p:grpSp>
        <p:nvGrpSpPr>
          <p:cNvPr id="19" name="Group 18"/>
          <p:cNvGrpSpPr/>
          <p:nvPr/>
        </p:nvGrpSpPr>
        <p:grpSpPr>
          <a:xfrm>
            <a:off x="8230666" y="4868862"/>
            <a:ext cx="321865" cy="375269"/>
            <a:chOff x="5812303" y="4658945"/>
            <a:chExt cx="352551" cy="375269"/>
          </a:xfrm>
        </p:grpSpPr>
        <p:sp>
          <p:nvSpPr>
            <p:cNvPr id="20" name="Right Arrow 19"/>
            <p:cNvSpPr/>
            <p:nvPr/>
          </p:nvSpPr>
          <p:spPr>
            <a:xfrm>
              <a:off x="5812303" y="4658945"/>
              <a:ext cx="352551" cy="375269"/>
            </a:xfrm>
            <a:prstGeom prst="righ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sp>
        <p:sp>
          <p:nvSpPr>
            <p:cNvPr id="21" name="Right Arrow 4"/>
            <p:cNvSpPr/>
            <p:nvPr/>
          </p:nvSpPr>
          <p:spPr>
            <a:xfrm>
              <a:off x="5812303" y="4733999"/>
              <a:ext cx="246786" cy="2251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p:txBody>
        </p:sp>
      </p:grpSp>
      <p:grpSp>
        <p:nvGrpSpPr>
          <p:cNvPr id="22" name="Group 21"/>
          <p:cNvGrpSpPr/>
          <p:nvPr/>
        </p:nvGrpSpPr>
        <p:grpSpPr>
          <a:xfrm rot="19043936">
            <a:off x="8231933" y="3934192"/>
            <a:ext cx="342951" cy="375269"/>
            <a:chOff x="5812303" y="4658945"/>
            <a:chExt cx="352551" cy="375269"/>
          </a:xfrm>
        </p:grpSpPr>
        <p:sp>
          <p:nvSpPr>
            <p:cNvPr id="23" name="Right Arrow 22"/>
            <p:cNvSpPr/>
            <p:nvPr/>
          </p:nvSpPr>
          <p:spPr>
            <a:xfrm>
              <a:off x="5812303" y="4658945"/>
              <a:ext cx="352551" cy="375269"/>
            </a:xfrm>
            <a:prstGeom prst="righ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sp>
        <p:sp>
          <p:nvSpPr>
            <p:cNvPr id="24" name="Right Arrow 4"/>
            <p:cNvSpPr/>
            <p:nvPr/>
          </p:nvSpPr>
          <p:spPr>
            <a:xfrm>
              <a:off x="5812303" y="4733999"/>
              <a:ext cx="246786" cy="2251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p:txBody>
        </p:sp>
      </p:grpSp>
      <p:grpSp>
        <p:nvGrpSpPr>
          <p:cNvPr id="25" name="Group 24"/>
          <p:cNvGrpSpPr/>
          <p:nvPr/>
        </p:nvGrpSpPr>
        <p:grpSpPr>
          <a:xfrm rot="2361859">
            <a:off x="8232324" y="5758535"/>
            <a:ext cx="296543" cy="375269"/>
            <a:chOff x="5812303" y="4658945"/>
            <a:chExt cx="352551" cy="375269"/>
          </a:xfrm>
        </p:grpSpPr>
        <p:sp>
          <p:nvSpPr>
            <p:cNvPr id="26" name="Right Arrow 25"/>
            <p:cNvSpPr/>
            <p:nvPr/>
          </p:nvSpPr>
          <p:spPr>
            <a:xfrm>
              <a:off x="5812303" y="4658945"/>
              <a:ext cx="352551" cy="375269"/>
            </a:xfrm>
            <a:prstGeom prst="righ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sp>
        <p:sp>
          <p:nvSpPr>
            <p:cNvPr id="27" name="Right Arrow 4"/>
            <p:cNvSpPr/>
            <p:nvPr/>
          </p:nvSpPr>
          <p:spPr>
            <a:xfrm>
              <a:off x="5812303" y="4733999"/>
              <a:ext cx="246786" cy="2251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1" kern="1200"/>
            </a:p>
          </p:txBody>
        </p:sp>
      </p:grpSp>
      <p:grpSp>
        <p:nvGrpSpPr>
          <p:cNvPr id="28" name="Group 27"/>
          <p:cNvGrpSpPr/>
          <p:nvPr/>
        </p:nvGrpSpPr>
        <p:grpSpPr>
          <a:xfrm>
            <a:off x="8964800" y="4431852"/>
            <a:ext cx="1188720" cy="1024128"/>
            <a:chOff x="4949817" y="2606764"/>
            <a:chExt cx="1610901" cy="1112825"/>
          </a:xfrm>
          <a:solidFill>
            <a:schemeClr val="accent6">
              <a:lumMod val="60000"/>
              <a:lumOff val="40000"/>
            </a:schemeClr>
          </a:solidFill>
          <a:effectLst>
            <a:glow rad="101600">
              <a:schemeClr val="accent6">
                <a:satMod val="175000"/>
                <a:alpha val="40000"/>
              </a:schemeClr>
            </a:glow>
          </a:effectLst>
        </p:grpSpPr>
        <p:sp>
          <p:nvSpPr>
            <p:cNvPr id="29" name="Rounded Rectangle 28"/>
            <p:cNvSpPr/>
            <p:nvPr/>
          </p:nvSpPr>
          <p:spPr>
            <a:xfrm>
              <a:off x="4949817" y="2606764"/>
              <a:ext cx="1610901" cy="1112825"/>
            </a:xfrm>
            <a:prstGeom prst="roundRect">
              <a:avLst>
                <a:gd name="adj" fmla="val 10000"/>
              </a:avLst>
            </a:prstGeom>
            <a:ln/>
          </p:spPr>
          <p:style>
            <a:lnRef idx="1">
              <a:schemeClr val="accent1"/>
            </a:lnRef>
            <a:fillRef idx="3">
              <a:schemeClr val="accent1"/>
            </a:fillRef>
            <a:effectRef idx="2">
              <a:schemeClr val="accent1"/>
            </a:effectRef>
            <a:fontRef idx="minor">
              <a:schemeClr val="lt1"/>
            </a:fontRef>
          </p:style>
        </p:sp>
        <p:sp>
          <p:nvSpPr>
            <p:cNvPr id="30" name="Rounded Rectangle 4"/>
            <p:cNvSpPr/>
            <p:nvPr/>
          </p:nvSpPr>
          <p:spPr>
            <a:xfrm>
              <a:off x="4982411" y="2639358"/>
              <a:ext cx="1545713" cy="1047637"/>
            </a:xfrm>
            <a:prstGeom prst="rect">
              <a:avLst/>
            </a:prstGeom>
            <a:ln/>
          </p:spPr>
          <p:style>
            <a:lnRef idx="1">
              <a:schemeClr val="accent1"/>
            </a:lnRef>
            <a:fillRef idx="3">
              <a:schemeClr val="accent1"/>
            </a:fillRef>
            <a:effectRef idx="2">
              <a:schemeClr val="accent1"/>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200" b="1" kern="1200" dirty="0" smtClean="0"/>
                <a:t>Monitoring Latencies</a:t>
              </a:r>
              <a:endParaRPr lang="en-US" sz="1200" b="1" kern="1200" dirty="0"/>
            </a:p>
          </p:txBody>
        </p:sp>
      </p:grpSp>
      <p:grpSp>
        <p:nvGrpSpPr>
          <p:cNvPr id="31" name="Group 30"/>
          <p:cNvGrpSpPr/>
          <p:nvPr/>
        </p:nvGrpSpPr>
        <p:grpSpPr>
          <a:xfrm>
            <a:off x="8964800" y="3232842"/>
            <a:ext cx="1188720" cy="1024128"/>
            <a:chOff x="4949817" y="2606764"/>
            <a:chExt cx="1610901" cy="1112825"/>
          </a:xfrm>
          <a:solidFill>
            <a:schemeClr val="accent6">
              <a:lumMod val="60000"/>
              <a:lumOff val="40000"/>
            </a:schemeClr>
          </a:solidFill>
          <a:effectLst>
            <a:glow rad="101600">
              <a:schemeClr val="accent6">
                <a:satMod val="175000"/>
                <a:alpha val="40000"/>
              </a:schemeClr>
            </a:glow>
          </a:effectLst>
        </p:grpSpPr>
        <p:sp>
          <p:nvSpPr>
            <p:cNvPr id="32" name="Rounded Rectangle 31"/>
            <p:cNvSpPr/>
            <p:nvPr/>
          </p:nvSpPr>
          <p:spPr>
            <a:xfrm>
              <a:off x="4949817" y="2606764"/>
              <a:ext cx="1610901" cy="1112825"/>
            </a:xfrm>
            <a:prstGeom prst="roundRect">
              <a:avLst>
                <a:gd name="adj" fmla="val 10000"/>
              </a:avLst>
            </a:prstGeom>
            <a:ln/>
          </p:spPr>
          <p:style>
            <a:lnRef idx="1">
              <a:schemeClr val="accent1"/>
            </a:lnRef>
            <a:fillRef idx="3">
              <a:schemeClr val="accent1"/>
            </a:fillRef>
            <a:effectRef idx="2">
              <a:schemeClr val="accent1"/>
            </a:effectRef>
            <a:fontRef idx="minor">
              <a:schemeClr val="lt1"/>
            </a:fontRef>
          </p:style>
        </p:sp>
        <p:sp>
          <p:nvSpPr>
            <p:cNvPr id="33" name="Rounded Rectangle 4"/>
            <p:cNvSpPr/>
            <p:nvPr/>
          </p:nvSpPr>
          <p:spPr>
            <a:xfrm>
              <a:off x="4982411" y="2639358"/>
              <a:ext cx="1545713" cy="1047637"/>
            </a:xfrm>
            <a:prstGeom prst="rect">
              <a:avLst/>
            </a:prstGeom>
            <a:ln/>
          </p:spPr>
          <p:style>
            <a:lnRef idx="1">
              <a:schemeClr val="accent1"/>
            </a:lnRef>
            <a:fillRef idx="3">
              <a:schemeClr val="accent1"/>
            </a:fillRef>
            <a:effectRef idx="2">
              <a:schemeClr val="accent1"/>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200" b="1" kern="1200" dirty="0" smtClean="0"/>
                <a:t>Monitoring Hardware Health</a:t>
              </a:r>
              <a:endParaRPr lang="en-US" sz="1200" b="1" kern="1200" dirty="0"/>
            </a:p>
          </p:txBody>
        </p:sp>
      </p:grpSp>
      <p:grpSp>
        <p:nvGrpSpPr>
          <p:cNvPr id="34" name="Group 33"/>
          <p:cNvGrpSpPr/>
          <p:nvPr/>
        </p:nvGrpSpPr>
        <p:grpSpPr>
          <a:xfrm>
            <a:off x="8961437" y="5630862"/>
            <a:ext cx="1188720" cy="1024128"/>
            <a:chOff x="4949817" y="2606764"/>
            <a:chExt cx="1610901" cy="1112825"/>
          </a:xfrm>
          <a:solidFill>
            <a:schemeClr val="accent6">
              <a:lumMod val="60000"/>
              <a:lumOff val="40000"/>
            </a:schemeClr>
          </a:solidFill>
          <a:effectLst>
            <a:glow rad="101600">
              <a:schemeClr val="accent6">
                <a:satMod val="175000"/>
                <a:alpha val="40000"/>
              </a:schemeClr>
            </a:glow>
          </a:effectLst>
        </p:grpSpPr>
        <p:sp>
          <p:nvSpPr>
            <p:cNvPr id="35" name="Rounded Rectangle 34"/>
            <p:cNvSpPr/>
            <p:nvPr/>
          </p:nvSpPr>
          <p:spPr>
            <a:xfrm>
              <a:off x="4949817" y="2606764"/>
              <a:ext cx="1610901" cy="1112825"/>
            </a:xfrm>
            <a:prstGeom prst="roundRect">
              <a:avLst>
                <a:gd name="adj" fmla="val 10000"/>
              </a:avLst>
            </a:prstGeom>
            <a:ln/>
          </p:spPr>
          <p:style>
            <a:lnRef idx="1">
              <a:schemeClr val="accent1"/>
            </a:lnRef>
            <a:fillRef idx="3">
              <a:schemeClr val="accent1"/>
            </a:fillRef>
            <a:effectRef idx="2">
              <a:schemeClr val="accent1"/>
            </a:effectRef>
            <a:fontRef idx="minor">
              <a:schemeClr val="lt1"/>
            </a:fontRef>
          </p:style>
        </p:sp>
        <p:sp>
          <p:nvSpPr>
            <p:cNvPr id="36" name="Rounded Rectangle 4"/>
            <p:cNvSpPr/>
            <p:nvPr/>
          </p:nvSpPr>
          <p:spPr>
            <a:xfrm>
              <a:off x="4982411" y="2639358"/>
              <a:ext cx="1545713" cy="1047637"/>
            </a:xfrm>
            <a:prstGeom prst="rect">
              <a:avLst/>
            </a:prstGeom>
            <a:ln/>
          </p:spPr>
          <p:style>
            <a:lnRef idx="1">
              <a:schemeClr val="accent1"/>
            </a:lnRef>
            <a:fillRef idx="3">
              <a:schemeClr val="accent1"/>
            </a:fillRef>
            <a:effectRef idx="2">
              <a:schemeClr val="accent1"/>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200" b="1" kern="1200" dirty="0" smtClean="0"/>
                <a:t>Monitoring Tier Usage </a:t>
              </a:r>
              <a:endParaRPr lang="en-US" sz="1200" b="1" kern="1200" dirty="0"/>
            </a:p>
          </p:txBody>
        </p:sp>
      </p:grpSp>
    </p:spTree>
    <p:extLst>
      <p:ext uri="{BB962C8B-B14F-4D97-AF65-F5344CB8AC3E}">
        <p14:creationId xmlns:p14="http://schemas.microsoft.com/office/powerpoint/2010/main" val="239522790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7" y="1212850"/>
            <a:ext cx="12039599" cy="3102388"/>
          </a:xfrm>
        </p:spPr>
        <p:txBody>
          <a:bodyPr/>
          <a:lstStyle/>
          <a:p>
            <a:r>
              <a:rPr lang="en-US" sz="3600" dirty="0" smtClean="0"/>
              <a:t>Performance degradations can be a result of failed hardware, degraded spaces, or in-progress rebuilds</a:t>
            </a:r>
          </a:p>
          <a:p>
            <a:endParaRPr lang="en-US" sz="1400" dirty="0" smtClean="0"/>
          </a:p>
          <a:p>
            <a:r>
              <a:rPr lang="en-US" sz="3600" dirty="0" smtClean="0"/>
              <a:t>Can use PowerShell, Server Manager, SCVMM to monitor health, and progress of any rebuilds</a:t>
            </a:r>
          </a:p>
          <a:p>
            <a:endParaRPr lang="en-US" sz="1400" dirty="0" smtClean="0"/>
          </a:p>
          <a:p>
            <a:pPr lvl="1"/>
            <a:r>
              <a:rPr lang="en-US" sz="2000" dirty="0" smtClean="0"/>
              <a:t>Additional monitoring for Storage Enclosure Health </a:t>
            </a:r>
            <a:r>
              <a:rPr lang="en-US" sz="2000" dirty="0"/>
              <a:t>with </a:t>
            </a:r>
            <a:r>
              <a:rPr lang="en-US" sz="2000" dirty="0">
                <a:hlinkClick r:id="rId2"/>
              </a:rPr>
              <a:t>http://</a:t>
            </a:r>
            <a:r>
              <a:rPr lang="en-US" sz="2000" dirty="0" smtClean="0">
                <a:hlinkClick r:id="rId2"/>
              </a:rPr>
              <a:t>support.microsoft.com/kb/2913766</a:t>
            </a:r>
            <a:r>
              <a:rPr lang="en-US" sz="2000" dirty="0" smtClean="0"/>
              <a:t> </a:t>
            </a:r>
            <a:endParaRPr lang="en-US" sz="2000" dirty="0"/>
          </a:p>
        </p:txBody>
      </p:sp>
      <p:sp>
        <p:nvSpPr>
          <p:cNvPr id="3" name="Title 2"/>
          <p:cNvSpPr>
            <a:spLocks noGrp="1"/>
          </p:cNvSpPr>
          <p:nvPr>
            <p:ph type="title"/>
          </p:nvPr>
        </p:nvSpPr>
        <p:spPr/>
        <p:txBody>
          <a:bodyPr/>
          <a:lstStyle/>
          <a:p>
            <a:r>
              <a:rPr lang="en-US" dirty="0" smtClean="0"/>
              <a:t>Monitoring Health</a:t>
            </a:r>
            <a:endParaRPr lang="en-US" dirty="0"/>
          </a:p>
        </p:txBody>
      </p:sp>
    </p:spTree>
    <p:extLst>
      <p:ext uri="{BB962C8B-B14F-4D97-AF65-F5344CB8AC3E}">
        <p14:creationId xmlns:p14="http://schemas.microsoft.com/office/powerpoint/2010/main" val="357047764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507" dirty="0" smtClean="0"/>
              <a:t>Ongoing Performance Monitoring</a:t>
            </a:r>
            <a:endParaRPr lang="en-US" sz="5507" dirty="0"/>
          </a:p>
        </p:txBody>
      </p:sp>
      <p:grpSp>
        <p:nvGrpSpPr>
          <p:cNvPr id="8" name="Group 7"/>
          <p:cNvGrpSpPr/>
          <p:nvPr/>
        </p:nvGrpSpPr>
        <p:grpSpPr>
          <a:xfrm>
            <a:off x="7025664" y="1516062"/>
            <a:ext cx="5410811" cy="3640138"/>
            <a:chOff x="6753391" y="1381125"/>
            <a:chExt cx="5410811" cy="3640138"/>
          </a:xfrm>
        </p:grpSpPr>
        <p:pic>
          <p:nvPicPr>
            <p:cNvPr id="6" name="Picture 5"/>
            <p:cNvPicPr>
              <a:picLocks noChangeAspect="1"/>
            </p:cNvPicPr>
            <p:nvPr/>
          </p:nvPicPr>
          <p:blipFill>
            <a:blip r:embed="rId3"/>
            <a:stretch>
              <a:fillRect/>
            </a:stretch>
          </p:blipFill>
          <p:spPr>
            <a:xfrm>
              <a:off x="6753391" y="1381125"/>
              <a:ext cx="5410811" cy="3640138"/>
            </a:xfrm>
            <a:prstGeom prst="rect">
              <a:avLst/>
            </a:prstGeom>
          </p:spPr>
        </p:pic>
        <p:sp>
          <p:nvSpPr>
            <p:cNvPr id="3" name="Rectangle 2"/>
            <p:cNvSpPr/>
            <p:nvPr/>
          </p:nvSpPr>
          <p:spPr bwMode="auto">
            <a:xfrm>
              <a:off x="10256837" y="1744662"/>
              <a:ext cx="381000" cy="1905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7" name="Text Placeholder 1"/>
          <p:cNvSpPr txBox="1">
            <a:spLocks/>
          </p:cNvSpPr>
          <p:nvPr/>
        </p:nvSpPr>
        <p:spPr>
          <a:xfrm>
            <a:off x="274637" y="1212851"/>
            <a:ext cx="6476999" cy="2843855"/>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4"/>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4"/>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Server Performance Analyzer (SPA)</a:t>
            </a:r>
          </a:p>
          <a:p>
            <a:pPr lvl="1"/>
            <a:r>
              <a:rPr lang="en-US" dirty="0" smtClean="0"/>
              <a:t>Outbox tool to monitor storage performance</a:t>
            </a:r>
          </a:p>
          <a:p>
            <a:pPr lvl="1"/>
            <a:r>
              <a:rPr lang="en-US" dirty="0" smtClean="0"/>
              <a:t>Uses familiar performance counters</a:t>
            </a:r>
          </a:p>
          <a:p>
            <a:pPr lvl="1"/>
            <a:r>
              <a:rPr lang="en-US" dirty="0" smtClean="0"/>
              <a:t>Alerts based on configurable thresholds</a:t>
            </a:r>
          </a:p>
        </p:txBody>
      </p:sp>
      <p:sp>
        <p:nvSpPr>
          <p:cNvPr id="9" name="TextBox 8"/>
          <p:cNvSpPr txBox="1"/>
          <p:nvPr/>
        </p:nvSpPr>
        <p:spPr>
          <a:xfrm>
            <a:off x="870072" y="5859462"/>
            <a:ext cx="10698698" cy="981807"/>
          </a:xfrm>
          <a:prstGeom prst="rect">
            <a:avLst/>
          </a:prstGeom>
          <a:noFill/>
        </p:spPr>
        <p:txBody>
          <a:bodyPr wrap="none" lIns="182880" tIns="146304" rIns="182880" bIns="146304" rtlCol="0">
            <a:spAutoFit/>
          </a:bodyPr>
          <a:lstStyle/>
          <a:p>
            <a:pPr marL="0" lvl="1">
              <a:lnSpc>
                <a:spcPct val="90000"/>
              </a:lnSpc>
              <a:spcAft>
                <a:spcPts val="600"/>
              </a:spcAft>
            </a:pPr>
            <a:r>
              <a:rPr lang="en-US" sz="2400" dirty="0">
                <a:hlinkClick r:id="rId5"/>
              </a:rPr>
              <a:t>http://msdn.microsoft.com/en-us/library/windows/hardware/dn481522.aspx</a:t>
            </a:r>
            <a:endParaRPr lang="en-US" sz="2400" dirty="0"/>
          </a:p>
          <a:p>
            <a:pPr>
              <a:lnSpc>
                <a:spcPct val="90000"/>
              </a:lnSpc>
              <a:spcAft>
                <a:spcPts val="600"/>
              </a:spcAft>
            </a:pPr>
            <a:endParaRPr lang="en-US" sz="2000" dirty="0" err="1"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02295153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1"/>
            <a:ext cx="11887200" cy="1991314"/>
          </a:xfrm>
        </p:spPr>
        <p:txBody>
          <a:bodyPr/>
          <a:lstStyle/>
          <a:p>
            <a:r>
              <a:rPr lang="en-US" dirty="0"/>
              <a:t>B</a:t>
            </a:r>
            <a:r>
              <a:rPr lang="en-US" dirty="0" smtClean="0"/>
              <a:t>reak down the problem</a:t>
            </a:r>
            <a:endParaRPr lang="en-US" sz="500" dirty="0" smtClean="0"/>
          </a:p>
          <a:p>
            <a:pPr lvl="1"/>
            <a:r>
              <a:rPr lang="en-US" dirty="0" smtClean="0"/>
              <a:t>Check </a:t>
            </a:r>
            <a:r>
              <a:rPr lang="en-US" dirty="0"/>
              <a:t>health – any failed virtual disks, nodes, VMs? Any rebuilds in </a:t>
            </a:r>
            <a:r>
              <a:rPr lang="en-US" dirty="0" smtClean="0"/>
              <a:t>progress?</a:t>
            </a:r>
          </a:p>
          <a:p>
            <a:pPr lvl="1"/>
            <a:endParaRPr lang="en-US" sz="500" dirty="0" smtClean="0"/>
          </a:p>
          <a:p>
            <a:pPr lvl="1"/>
            <a:endParaRPr lang="en-US" sz="500" dirty="0" smtClean="0"/>
          </a:p>
          <a:p>
            <a:pPr lvl="1"/>
            <a:r>
              <a:rPr lang="en-US" dirty="0" smtClean="0"/>
              <a:t>Find </a:t>
            </a:r>
            <a:r>
              <a:rPr lang="en-US" dirty="0"/>
              <a:t>where in the stack </a:t>
            </a:r>
            <a:r>
              <a:rPr lang="en-US" dirty="0" smtClean="0"/>
              <a:t>the performance degrades the most</a:t>
            </a:r>
          </a:p>
          <a:p>
            <a:pPr lvl="2"/>
            <a:r>
              <a:rPr lang="en-US" sz="1600" i="1" dirty="0" smtClean="0"/>
              <a:t>(For example: </a:t>
            </a:r>
            <a:r>
              <a:rPr lang="en-US" sz="1600" i="1" dirty="0"/>
              <a:t>W</a:t>
            </a:r>
            <a:r>
              <a:rPr lang="en-US" sz="1600" i="1" dirty="0" smtClean="0"/>
              <a:t>here do the </a:t>
            </a:r>
            <a:r>
              <a:rPr lang="en-US" sz="1600" i="1" dirty="0"/>
              <a:t>latencies start to build </a:t>
            </a:r>
            <a:r>
              <a:rPr lang="en-US" sz="1600" i="1" dirty="0" smtClean="0"/>
              <a:t>up? Where does the throughput degrade?)</a:t>
            </a:r>
            <a:endParaRPr lang="en-US" dirty="0" smtClean="0"/>
          </a:p>
        </p:txBody>
      </p:sp>
      <p:sp>
        <p:nvSpPr>
          <p:cNvPr id="3" name="Title 2"/>
          <p:cNvSpPr>
            <a:spLocks noGrp="1"/>
          </p:cNvSpPr>
          <p:nvPr>
            <p:ph type="title"/>
          </p:nvPr>
        </p:nvSpPr>
        <p:spPr>
          <a:xfrm>
            <a:off x="46037" y="295274"/>
            <a:ext cx="12436475" cy="917575"/>
          </a:xfrm>
        </p:spPr>
        <p:txBody>
          <a:bodyPr/>
          <a:lstStyle/>
          <a:p>
            <a:r>
              <a:rPr lang="en-US" dirty="0" smtClean="0"/>
              <a:t>How to debug storage performance issues?</a:t>
            </a:r>
            <a:endParaRPr lang="en-US" dirty="0"/>
          </a:p>
        </p:txBody>
      </p:sp>
      <p:sp>
        <p:nvSpPr>
          <p:cNvPr id="7" name="Rounded Rectangle 6"/>
          <p:cNvSpPr/>
          <p:nvPr/>
        </p:nvSpPr>
        <p:spPr bwMode="auto">
          <a:xfrm>
            <a:off x="3475037" y="3769380"/>
            <a:ext cx="2895600" cy="609600"/>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dirty="0" smtClean="0">
                <a:gradFill>
                  <a:gsLst>
                    <a:gs pos="0">
                      <a:srgbClr val="FFFFFF"/>
                    </a:gs>
                    <a:gs pos="100000">
                      <a:srgbClr val="FFFFFF"/>
                    </a:gs>
                  </a:gsLst>
                  <a:lin ang="5400000" scaled="0"/>
                </a:gradFill>
                <a:ea typeface="Segoe UI" pitchFamily="34" charset="0"/>
                <a:cs typeface="Segoe UI" pitchFamily="34" charset="0"/>
              </a:rPr>
              <a:t>Compute Nodes</a:t>
            </a:r>
          </a:p>
        </p:txBody>
      </p:sp>
      <p:sp>
        <p:nvSpPr>
          <p:cNvPr id="9" name="Rounded Rectangle 8"/>
          <p:cNvSpPr/>
          <p:nvPr/>
        </p:nvSpPr>
        <p:spPr bwMode="auto">
          <a:xfrm>
            <a:off x="3464539" y="5228165"/>
            <a:ext cx="2895600" cy="941665"/>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b="1" dirty="0" smtClean="0">
                <a:gradFill>
                  <a:gsLst>
                    <a:gs pos="0">
                      <a:srgbClr val="FFFFFF"/>
                    </a:gs>
                    <a:gs pos="100000">
                      <a:srgbClr val="FFFFFF"/>
                    </a:gs>
                  </a:gsLst>
                  <a:lin ang="5400000" scaled="0"/>
                </a:gradFill>
                <a:ea typeface="Segoe UI" pitchFamily="34" charset="0"/>
                <a:cs typeface="Segoe UI" pitchFamily="34" charset="0"/>
              </a:rPr>
              <a:t>File Server Nodes</a:t>
            </a:r>
          </a:p>
        </p:txBody>
      </p:sp>
      <p:sp>
        <p:nvSpPr>
          <p:cNvPr id="11" name="TextBox 10"/>
          <p:cNvSpPr txBox="1"/>
          <p:nvPr/>
        </p:nvSpPr>
        <p:spPr>
          <a:xfrm>
            <a:off x="6352099" y="3638676"/>
            <a:ext cx="2410212" cy="871008"/>
          </a:xfrm>
          <a:prstGeom prst="rect">
            <a:avLst/>
          </a:prstGeom>
          <a:noFill/>
        </p:spPr>
        <p:txBody>
          <a:bodyPr wrap="non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dirty="0" smtClean="0">
                <a:gradFill>
                  <a:gsLst>
                    <a:gs pos="2917">
                      <a:schemeClr val="tx1"/>
                    </a:gs>
                    <a:gs pos="30000">
                      <a:schemeClr val="tx1"/>
                    </a:gs>
                  </a:gsLst>
                  <a:lin ang="5400000" scaled="0"/>
                </a:gradFill>
              </a:rPr>
              <a:t>Virtual Machines</a:t>
            </a:r>
          </a:p>
          <a:p>
            <a:pPr marL="342900" indent="-342900">
              <a:lnSpc>
                <a:spcPct val="90000"/>
              </a:lnSpc>
              <a:spcAft>
                <a:spcPts val="600"/>
              </a:spcAft>
              <a:buFont typeface="Arial" panose="020B0604020202020204" pitchFamily="34" charset="0"/>
              <a:buChar char="•"/>
            </a:pPr>
            <a:r>
              <a:rPr lang="en-US" dirty="0" smtClean="0">
                <a:gradFill>
                  <a:gsLst>
                    <a:gs pos="2917">
                      <a:schemeClr val="tx1"/>
                    </a:gs>
                    <a:gs pos="30000">
                      <a:schemeClr val="tx1"/>
                    </a:gs>
                  </a:gsLst>
                  <a:lin ang="5400000" scaled="0"/>
                </a:gradFill>
              </a:rPr>
              <a:t>SMB Client</a:t>
            </a:r>
          </a:p>
        </p:txBody>
      </p:sp>
      <p:sp>
        <p:nvSpPr>
          <p:cNvPr id="12" name="TextBox 11"/>
          <p:cNvSpPr txBox="1"/>
          <p:nvPr/>
        </p:nvSpPr>
        <p:spPr>
          <a:xfrm>
            <a:off x="6362597" y="5097462"/>
            <a:ext cx="2258247" cy="1197251"/>
          </a:xfrm>
          <a:prstGeom prst="rect">
            <a:avLst/>
          </a:prstGeom>
          <a:noFill/>
        </p:spPr>
        <p:txBody>
          <a:bodyPr wrap="non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dirty="0" smtClean="0">
                <a:gradFill>
                  <a:gsLst>
                    <a:gs pos="2917">
                      <a:schemeClr val="tx1"/>
                    </a:gs>
                    <a:gs pos="30000">
                      <a:schemeClr val="tx1"/>
                    </a:gs>
                  </a:gsLst>
                  <a:lin ang="5400000" scaled="0"/>
                </a:gradFill>
              </a:rPr>
              <a:t>SMB Server</a:t>
            </a:r>
          </a:p>
          <a:p>
            <a:pPr marL="342900" indent="-342900">
              <a:lnSpc>
                <a:spcPct val="90000"/>
              </a:lnSpc>
              <a:spcAft>
                <a:spcPts val="600"/>
              </a:spcAft>
              <a:buFont typeface="Arial" panose="020B0604020202020204" pitchFamily="34" charset="0"/>
              <a:buChar char="•"/>
            </a:pPr>
            <a:r>
              <a:rPr lang="en-US" dirty="0" smtClean="0">
                <a:gradFill>
                  <a:gsLst>
                    <a:gs pos="2917">
                      <a:schemeClr val="tx1"/>
                    </a:gs>
                    <a:gs pos="30000">
                      <a:schemeClr val="tx1"/>
                    </a:gs>
                  </a:gsLst>
                  <a:lin ang="5400000" scaled="0"/>
                </a:gradFill>
              </a:rPr>
              <a:t>Storage Spaces</a:t>
            </a:r>
          </a:p>
          <a:p>
            <a:pPr marL="342900" indent="-342900">
              <a:lnSpc>
                <a:spcPct val="90000"/>
              </a:lnSpc>
              <a:spcAft>
                <a:spcPts val="600"/>
              </a:spcAft>
              <a:buFont typeface="Arial" panose="020B0604020202020204" pitchFamily="34" charset="0"/>
              <a:buChar char="•"/>
            </a:pPr>
            <a:r>
              <a:rPr lang="en-US" dirty="0" smtClean="0">
                <a:gradFill>
                  <a:gsLst>
                    <a:gs pos="2917">
                      <a:schemeClr val="tx1"/>
                    </a:gs>
                    <a:gs pos="30000">
                      <a:schemeClr val="tx1"/>
                    </a:gs>
                  </a:gsLst>
                  <a:lin ang="5400000" scaled="0"/>
                </a:gradFill>
              </a:rPr>
              <a:t>Physical Disks</a:t>
            </a:r>
          </a:p>
        </p:txBody>
      </p:sp>
      <p:sp>
        <p:nvSpPr>
          <p:cNvPr id="13" name="Up-Down Arrow 12"/>
          <p:cNvSpPr/>
          <p:nvPr/>
        </p:nvSpPr>
        <p:spPr bwMode="auto">
          <a:xfrm>
            <a:off x="3975736" y="4375957"/>
            <a:ext cx="685800" cy="849185"/>
          </a:xfrm>
          <a:prstGeom prst="upDownArrow">
            <a:avLst>
              <a:gd name="adj1" fmla="val 38530"/>
              <a:gd name="adj2" fmla="val 28495"/>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Up-Down Arrow 13"/>
          <p:cNvSpPr/>
          <p:nvPr/>
        </p:nvSpPr>
        <p:spPr bwMode="auto">
          <a:xfrm>
            <a:off x="5171573" y="4375956"/>
            <a:ext cx="685800" cy="849185"/>
          </a:xfrm>
          <a:prstGeom prst="upDownArrow">
            <a:avLst>
              <a:gd name="adj1" fmla="val 38530"/>
              <a:gd name="adj2" fmla="val 28495"/>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p:cNvSpPr txBox="1"/>
          <p:nvPr/>
        </p:nvSpPr>
        <p:spPr>
          <a:xfrm>
            <a:off x="4401605" y="4506661"/>
            <a:ext cx="1034579" cy="627864"/>
          </a:xfrm>
          <a:prstGeom prst="rect">
            <a:avLst/>
          </a:prstGeom>
          <a:noFill/>
        </p:spPr>
        <p:txBody>
          <a:bodyPr wrap="none" lIns="182880" tIns="146304" rIns="182880" bIns="146304" rtlCol="0">
            <a:spAutoFit/>
          </a:bodyPr>
          <a:lstStyle/>
          <a:p>
            <a:pPr algn="ctr">
              <a:lnSpc>
                <a:spcPct val="90000"/>
              </a:lnSpc>
              <a:spcAft>
                <a:spcPts val="600"/>
              </a:spcAft>
            </a:pPr>
            <a:r>
              <a:rPr lang="en-US" sz="2400" b="1" dirty="0" smtClean="0">
                <a:gradFill>
                  <a:gsLst>
                    <a:gs pos="2917">
                      <a:schemeClr val="tx1"/>
                    </a:gs>
                    <a:gs pos="30000">
                      <a:schemeClr val="tx1"/>
                    </a:gs>
                  </a:gsLst>
                  <a:lin ang="5400000" scaled="0"/>
                </a:gradFill>
              </a:rPr>
              <a:t>SMB</a:t>
            </a:r>
          </a:p>
        </p:txBody>
      </p:sp>
    </p:spTree>
    <p:extLst>
      <p:ext uri="{BB962C8B-B14F-4D97-AF65-F5344CB8AC3E}">
        <p14:creationId xmlns:p14="http://schemas.microsoft.com/office/powerpoint/2010/main" val="152632337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9" y="296862"/>
            <a:ext cx="8229599" cy="2751698"/>
          </a:xfrm>
        </p:spPr>
        <p:txBody>
          <a:bodyPr/>
          <a:lstStyle/>
          <a:p>
            <a:r>
              <a:rPr lang="en-US" dirty="0" smtClean="0"/>
              <a:t/>
            </a:r>
            <a:br>
              <a:rPr lang="en-US" dirty="0" smtClean="0"/>
            </a:br>
            <a:r>
              <a:rPr lang="en-US" dirty="0" smtClean="0"/>
              <a:t>Demo: Performance troubleshooting</a:t>
            </a:r>
            <a:endParaRPr lang="en-US" dirty="0"/>
          </a:p>
        </p:txBody>
      </p:sp>
      <p:sp>
        <p:nvSpPr>
          <p:cNvPr id="5" name="Text Placeholder 4"/>
          <p:cNvSpPr>
            <a:spLocks noGrp="1"/>
          </p:cNvSpPr>
          <p:nvPr>
            <p:ph type="body" sz="quarter" idx="12"/>
          </p:nvPr>
        </p:nvSpPr>
        <p:spPr>
          <a:xfrm>
            <a:off x="274638" y="5327351"/>
            <a:ext cx="8229589" cy="1829593"/>
          </a:xfrm>
        </p:spPr>
        <p:txBody>
          <a:bodyPr/>
          <a:lstStyle/>
          <a:p>
            <a:r>
              <a:rPr lang="en-US" dirty="0" smtClean="0"/>
              <a:t>Bryan Matthew</a:t>
            </a:r>
            <a:endParaRPr lang="en-US" dirty="0"/>
          </a:p>
        </p:txBody>
      </p:sp>
    </p:spTree>
    <p:extLst>
      <p:ext uri="{BB962C8B-B14F-4D97-AF65-F5344CB8AC3E}">
        <p14:creationId xmlns:p14="http://schemas.microsoft.com/office/powerpoint/2010/main" val="1965657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7" y="1212849"/>
            <a:ext cx="12161838" cy="2282163"/>
          </a:xfrm>
        </p:spPr>
        <p:txBody>
          <a:bodyPr/>
          <a:lstStyle/>
          <a:p>
            <a:r>
              <a:rPr lang="en-US" sz="3600" dirty="0" smtClean="0"/>
              <a:t>Data is moved daily between tiers according to activity, but there are situations where performance may not be optimal:</a:t>
            </a:r>
          </a:p>
          <a:p>
            <a:pPr lvl="1"/>
            <a:r>
              <a:rPr lang="en-US" sz="2000" dirty="0" smtClean="0"/>
              <a:t>Some workloads have very high churn within a day</a:t>
            </a:r>
          </a:p>
          <a:p>
            <a:pPr lvl="1"/>
            <a:r>
              <a:rPr lang="en-US" sz="2000" dirty="0" smtClean="0"/>
              <a:t>There are hardware issues specific to devices of a certain tier</a:t>
            </a:r>
          </a:p>
          <a:p>
            <a:pPr lvl="1"/>
            <a:r>
              <a:rPr lang="en-US" sz="2000" dirty="0" smtClean="0"/>
              <a:t>There is insufficient SSD tier size to contain the majority of the working set of the workload</a:t>
            </a:r>
          </a:p>
        </p:txBody>
      </p:sp>
      <p:sp>
        <p:nvSpPr>
          <p:cNvPr id="2" name="Title 1"/>
          <p:cNvSpPr>
            <a:spLocks noGrp="1"/>
          </p:cNvSpPr>
          <p:nvPr>
            <p:ph type="title"/>
          </p:nvPr>
        </p:nvSpPr>
        <p:spPr/>
        <p:txBody>
          <a:bodyPr/>
          <a:lstStyle/>
          <a:p>
            <a:r>
              <a:rPr lang="en-US" sz="5507" dirty="0" smtClean="0"/>
              <a:t>Troubleshooting Tiered Volumes</a:t>
            </a:r>
            <a:endParaRPr lang="en-US" sz="5507" dirty="0"/>
          </a:p>
        </p:txBody>
      </p:sp>
      <p:graphicFrame>
        <p:nvGraphicFramePr>
          <p:cNvPr id="3" name="Table 2"/>
          <p:cNvGraphicFramePr>
            <a:graphicFrameLocks noGrp="1"/>
          </p:cNvGraphicFramePr>
          <p:nvPr>
            <p:extLst>
              <p:ext uri="{D42A27DB-BD31-4B8C-83A1-F6EECF244321}">
                <p14:modId xmlns:p14="http://schemas.microsoft.com/office/powerpoint/2010/main" val="2259394690"/>
              </p:ext>
            </p:extLst>
          </p:nvPr>
        </p:nvGraphicFramePr>
        <p:xfrm>
          <a:off x="731837" y="3802062"/>
          <a:ext cx="10744200" cy="2291080"/>
        </p:xfrm>
        <a:graphic>
          <a:graphicData uri="http://schemas.openxmlformats.org/drawingml/2006/table">
            <a:tbl>
              <a:tblPr firstRow="1" bandRow="1">
                <a:tableStyleId>{5C22544A-7EE6-4342-B048-85BDC9FD1C3A}</a:tableStyleId>
              </a:tblPr>
              <a:tblGrid>
                <a:gridCol w="2286000"/>
                <a:gridCol w="4419600"/>
                <a:gridCol w="4038600"/>
              </a:tblGrid>
              <a:tr h="370840">
                <a:tc>
                  <a:txBody>
                    <a:bodyPr/>
                    <a:lstStyle/>
                    <a:p>
                      <a:pPr algn="r"/>
                      <a:r>
                        <a:rPr lang="en-US" dirty="0" smtClean="0"/>
                        <a:t>Tool</a:t>
                      </a:r>
                    </a:p>
                  </a:txBody>
                  <a:tcPr/>
                </a:tc>
                <a:tc>
                  <a:txBody>
                    <a:bodyPr/>
                    <a:lstStyle/>
                    <a:p>
                      <a:r>
                        <a:rPr lang="en-US" dirty="0" smtClean="0"/>
                        <a:t>What?</a:t>
                      </a:r>
                      <a:endParaRPr lang="en-US" dirty="0"/>
                    </a:p>
                  </a:txBody>
                  <a:tcPr/>
                </a:tc>
                <a:tc>
                  <a:txBody>
                    <a:bodyPr/>
                    <a:lstStyle/>
                    <a:p>
                      <a:r>
                        <a:rPr lang="en-US" dirty="0" smtClean="0"/>
                        <a:t>Where?</a:t>
                      </a:r>
                      <a:endParaRPr lang="en-US" dirty="0"/>
                    </a:p>
                  </a:txBody>
                  <a:tcPr/>
                </a:tc>
              </a:tr>
              <a:tr h="370840">
                <a:tc>
                  <a:txBody>
                    <a:bodyPr/>
                    <a:lstStyle/>
                    <a:p>
                      <a:pPr algn="r"/>
                      <a:r>
                        <a:rPr lang="en-US" dirty="0" smtClean="0"/>
                        <a:t>Tiering Optimization</a:t>
                      </a:r>
                      <a:r>
                        <a:rPr lang="en-US" baseline="0" dirty="0" smtClean="0"/>
                        <a:t> Report</a:t>
                      </a:r>
                      <a:endParaRPr lang="en-US" dirty="0"/>
                    </a:p>
                  </a:txBody>
                  <a:tcPr/>
                </a:tc>
                <a:tc>
                  <a:txBody>
                    <a:bodyPr/>
                    <a:lstStyle/>
                    <a:p>
                      <a:r>
                        <a:rPr lang="en-US" baseline="0" dirty="0" smtClean="0"/>
                        <a:t>Displays Tiering information which can be used to optimize performance </a:t>
                      </a:r>
                      <a:r>
                        <a:rPr lang="en-US" i="1" baseline="0" dirty="0" smtClean="0"/>
                        <a:t>(next slide)</a:t>
                      </a:r>
                      <a:endParaRPr lang="en-US" i="1" dirty="0"/>
                    </a:p>
                  </a:txBody>
                  <a:tcPr/>
                </a:tc>
                <a:tc>
                  <a:txBody>
                    <a:bodyPr/>
                    <a:lstStyle/>
                    <a:p>
                      <a:r>
                        <a:rPr lang="en-US" dirty="0" smtClean="0"/>
                        <a:t>defrag.exe &lt;drive&gt;</a:t>
                      </a:r>
                      <a:r>
                        <a:rPr lang="en-US" baseline="0" dirty="0" smtClean="0"/>
                        <a:t> /g /h </a:t>
                      </a:r>
                    </a:p>
                    <a:p>
                      <a:r>
                        <a:rPr lang="en-US" baseline="0" dirty="0" smtClean="0"/>
                        <a:t>defrag.exe /c /g /h (all tiered volumes)</a:t>
                      </a:r>
                      <a:endParaRPr lang="en-US" dirty="0"/>
                    </a:p>
                  </a:txBody>
                  <a:tcPr/>
                </a:tc>
              </a:tr>
              <a:tr h="370840">
                <a:tc>
                  <a:txBody>
                    <a:bodyPr/>
                    <a:lstStyle/>
                    <a:p>
                      <a:pPr algn="r"/>
                      <a:r>
                        <a:rPr lang="en-US" dirty="0" smtClean="0"/>
                        <a:t>Performance Counters</a:t>
                      </a:r>
                      <a:endParaRPr lang="en-US" dirty="0"/>
                    </a:p>
                  </a:txBody>
                  <a:tcPr/>
                </a:tc>
                <a:tc>
                  <a:txBody>
                    <a:bodyPr/>
                    <a:lstStyle/>
                    <a:p>
                      <a:r>
                        <a:rPr lang="en-US" dirty="0" smtClean="0"/>
                        <a:t>Determine</a:t>
                      </a:r>
                      <a:r>
                        <a:rPr lang="en-US" baseline="0" dirty="0" smtClean="0"/>
                        <a:t> performance of underlying physical disks, both SSDs and HDDs</a:t>
                      </a:r>
                      <a:endParaRPr lang="en-US" dirty="0"/>
                    </a:p>
                  </a:txBody>
                  <a:tcPr/>
                </a:tc>
                <a:tc>
                  <a:txBody>
                    <a:bodyPr/>
                    <a:lstStyle/>
                    <a:p>
                      <a:r>
                        <a:rPr lang="en-US" dirty="0" smtClean="0"/>
                        <a:t>Performance</a:t>
                      </a:r>
                      <a:r>
                        <a:rPr lang="en-US" baseline="0" dirty="0" smtClean="0"/>
                        <a:t> Monitor</a:t>
                      </a:r>
                    </a:p>
                    <a:p>
                      <a:r>
                        <a:rPr lang="en-US" baseline="0" dirty="0" smtClean="0"/>
                        <a:t>Get-Counter</a:t>
                      </a:r>
                      <a:endParaRPr lang="en-US" dirty="0"/>
                    </a:p>
                  </a:txBody>
                  <a:tcPr/>
                </a:tc>
              </a:tr>
              <a:tr h="370840">
                <a:tc>
                  <a:txBody>
                    <a:bodyPr/>
                    <a:lstStyle/>
                    <a:p>
                      <a:pPr algn="r"/>
                      <a:r>
                        <a:rPr lang="en-US" dirty="0" smtClean="0"/>
                        <a:t>Pinning Files</a:t>
                      </a:r>
                      <a:endParaRPr lang="en-US" dirty="0"/>
                    </a:p>
                  </a:txBody>
                  <a:tcPr/>
                </a:tc>
                <a:tc>
                  <a:txBody>
                    <a:bodyPr/>
                    <a:lstStyle/>
                    <a:p>
                      <a:r>
                        <a:rPr lang="en-US" dirty="0" smtClean="0"/>
                        <a:t>Pin</a:t>
                      </a:r>
                      <a:r>
                        <a:rPr lang="en-US" baseline="0" dirty="0" smtClean="0"/>
                        <a:t> files to specific tiers to debug tier performance</a:t>
                      </a:r>
                      <a:endParaRPr lang="en-US" dirty="0"/>
                    </a:p>
                  </a:txBody>
                  <a:tcPr/>
                </a:tc>
                <a:tc>
                  <a:txBody>
                    <a:bodyPr/>
                    <a:lstStyle/>
                    <a:p>
                      <a:r>
                        <a:rPr lang="en-US" dirty="0" smtClean="0"/>
                        <a:t>Set-</a:t>
                      </a:r>
                      <a:r>
                        <a:rPr lang="en-US" dirty="0" err="1" smtClean="0"/>
                        <a:t>FileStorageTier</a:t>
                      </a:r>
                      <a:endParaRPr lang="en-US" dirty="0" smtClean="0"/>
                    </a:p>
                    <a:p>
                      <a:r>
                        <a:rPr lang="en-US" dirty="0" smtClean="0"/>
                        <a:t>Get-</a:t>
                      </a:r>
                      <a:r>
                        <a:rPr lang="en-US" dirty="0" err="1" smtClean="0"/>
                        <a:t>FileStorageTier</a:t>
                      </a:r>
                      <a:endParaRPr lang="en-US" dirty="0"/>
                    </a:p>
                  </a:txBody>
                  <a:tcPr/>
                </a:tc>
              </a:tr>
            </a:tbl>
          </a:graphicData>
        </a:graphic>
      </p:graphicFrame>
    </p:spTree>
    <p:extLst>
      <p:ext uri="{BB962C8B-B14F-4D97-AF65-F5344CB8AC3E}">
        <p14:creationId xmlns:p14="http://schemas.microsoft.com/office/powerpoint/2010/main" val="996695859"/>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7" y="4052474"/>
            <a:ext cx="5562600" cy="2357568"/>
          </a:xfrm>
        </p:spPr>
        <p:txBody>
          <a:bodyPr/>
          <a:lstStyle/>
          <a:p>
            <a:r>
              <a:rPr lang="en-US" sz="2400" b="1" u="sng" dirty="0" smtClean="0"/>
              <a:t>Insufficient SSD capacity</a:t>
            </a:r>
            <a:r>
              <a:rPr lang="en-US" sz="2400" b="1" dirty="0" smtClean="0"/>
              <a:t> </a:t>
            </a:r>
            <a:r>
              <a:rPr lang="en-US" sz="2400" dirty="0" smtClean="0"/>
              <a:t>if ideal I/O distribution too low</a:t>
            </a:r>
          </a:p>
          <a:p>
            <a:pPr lvl="2"/>
            <a:r>
              <a:rPr lang="en-US" sz="2000" dirty="0" smtClean="0"/>
              <a:t>Can expand SSD Tier with capacity reserved earlier or with additional SSDs</a:t>
            </a:r>
          </a:p>
          <a:p>
            <a:pPr lvl="2"/>
            <a:r>
              <a:rPr lang="en-US" sz="2000" dirty="0" smtClean="0"/>
              <a:t>Can re-balance subset of workloads to volumes with greater ideal I/O distributions</a:t>
            </a:r>
          </a:p>
        </p:txBody>
      </p:sp>
      <p:sp>
        <p:nvSpPr>
          <p:cNvPr id="3" name="Title 2"/>
          <p:cNvSpPr>
            <a:spLocks noGrp="1"/>
          </p:cNvSpPr>
          <p:nvPr>
            <p:ph type="title"/>
          </p:nvPr>
        </p:nvSpPr>
        <p:spPr>
          <a:xfrm>
            <a:off x="122237" y="154223"/>
            <a:ext cx="12161836" cy="917575"/>
          </a:xfrm>
        </p:spPr>
        <p:txBody>
          <a:bodyPr/>
          <a:lstStyle/>
          <a:p>
            <a:r>
              <a:rPr lang="en-US" dirty="0" smtClean="0"/>
              <a:t>Optimizing Performance of Tiered Volumes</a:t>
            </a:r>
            <a:endParaRPr lang="en-US" dirty="0"/>
          </a:p>
        </p:txBody>
      </p:sp>
      <p:pic>
        <p:nvPicPr>
          <p:cNvPr id="4" name="Picture 3"/>
          <p:cNvPicPr>
            <a:picLocks noChangeAspect="1"/>
          </p:cNvPicPr>
          <p:nvPr/>
        </p:nvPicPr>
        <p:blipFill>
          <a:blip r:embed="rId2"/>
          <a:stretch>
            <a:fillRect/>
          </a:stretch>
        </p:blipFill>
        <p:spPr>
          <a:xfrm>
            <a:off x="4903787" y="1135062"/>
            <a:ext cx="4819650" cy="2781300"/>
          </a:xfrm>
          <a:prstGeom prst="rect">
            <a:avLst/>
          </a:prstGeom>
        </p:spPr>
      </p:pic>
      <p:sp>
        <p:nvSpPr>
          <p:cNvPr id="6" name="TextBox 5"/>
          <p:cNvSpPr txBox="1"/>
          <p:nvPr/>
        </p:nvSpPr>
        <p:spPr>
          <a:xfrm>
            <a:off x="2002604" y="2079475"/>
            <a:ext cx="3048001" cy="960263"/>
          </a:xfrm>
          <a:prstGeom prst="rect">
            <a:avLst/>
          </a:prstGeom>
          <a:noFill/>
        </p:spPr>
        <p:txBody>
          <a:bodyPr wrap="square" lIns="182880" tIns="146304" rIns="182880" bIns="146304" rtlCol="0">
            <a:spAutoFit/>
          </a:bodyPr>
          <a:lstStyle/>
          <a:p>
            <a:pPr algn="r">
              <a:lnSpc>
                <a:spcPct val="90000"/>
              </a:lnSpc>
              <a:spcAft>
                <a:spcPts val="600"/>
              </a:spcAft>
            </a:pPr>
            <a:r>
              <a:rPr lang="en-US" sz="1600" dirty="0" smtClean="0">
                <a:solidFill>
                  <a:srgbClr val="FFFF00"/>
                </a:solidFill>
                <a:effectLst>
                  <a:outerShdw blurRad="38100" dist="38100" dir="2700000" algn="tl">
                    <a:srgbClr val="000000">
                      <a:alpha val="43137"/>
                    </a:srgbClr>
                  </a:outerShdw>
                </a:effectLst>
              </a:rPr>
              <a:t>Ideal I/O distribution with current SSD tier size for the current workloads</a:t>
            </a:r>
            <a:endParaRPr lang="en-US" sz="1400" dirty="0" smtClean="0">
              <a:solidFill>
                <a:srgbClr val="FFFF00"/>
              </a:solidFill>
              <a:effectLst>
                <a:outerShdw blurRad="38100" dist="38100" dir="2700000" algn="tl">
                  <a:srgbClr val="000000">
                    <a:alpha val="43137"/>
                  </a:srgbClr>
                </a:outerShdw>
              </a:effectLst>
            </a:endParaRPr>
          </a:p>
        </p:txBody>
      </p:sp>
      <p:sp>
        <p:nvSpPr>
          <p:cNvPr id="7" name="Rounded Rectangle 6"/>
          <p:cNvSpPr/>
          <p:nvPr/>
        </p:nvSpPr>
        <p:spPr bwMode="auto">
          <a:xfrm>
            <a:off x="5208587" y="2125662"/>
            <a:ext cx="3276600" cy="228600"/>
          </a:xfrm>
          <a:prstGeom prst="roundRect">
            <a:avLst/>
          </a:prstGeom>
          <a:noFill/>
          <a:ln w="28575">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p:cNvSpPr/>
          <p:nvPr/>
        </p:nvSpPr>
        <p:spPr bwMode="auto">
          <a:xfrm>
            <a:off x="4808535" y="3530505"/>
            <a:ext cx="4438652" cy="280815"/>
          </a:xfrm>
          <a:prstGeom prst="roundRect">
            <a:avLst/>
          </a:prstGeom>
          <a:noFill/>
          <a:ln w="28575">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solidFill>
                <a:srgbClr val="FFFF00"/>
              </a:solidFill>
              <a:ea typeface="Segoe UI" pitchFamily="34" charset="0"/>
              <a:cs typeface="Segoe UI" pitchFamily="34" charset="0"/>
            </a:endParaRPr>
          </a:p>
        </p:txBody>
      </p:sp>
      <p:sp>
        <p:nvSpPr>
          <p:cNvPr id="11" name="TextBox 10"/>
          <p:cNvSpPr txBox="1"/>
          <p:nvPr/>
        </p:nvSpPr>
        <p:spPr>
          <a:xfrm>
            <a:off x="1493837" y="1409829"/>
            <a:ext cx="3562350" cy="787908"/>
          </a:xfrm>
          <a:prstGeom prst="rect">
            <a:avLst/>
          </a:prstGeom>
          <a:noFill/>
        </p:spPr>
        <p:txBody>
          <a:bodyPr wrap="square" lIns="182880" tIns="146304" rIns="182880" bIns="146304" rtlCol="0">
            <a:spAutoFit/>
          </a:bodyPr>
          <a:lstStyle/>
          <a:p>
            <a:pPr algn="r">
              <a:lnSpc>
                <a:spcPct val="90000"/>
              </a:lnSpc>
              <a:spcAft>
                <a:spcPts val="600"/>
              </a:spcAft>
            </a:pPr>
            <a:r>
              <a:rPr lang="en-US" sz="1600" dirty="0" smtClean="0">
                <a:solidFill>
                  <a:srgbClr val="FFFF00"/>
                </a:solidFill>
                <a:effectLst>
                  <a:outerShdw blurRad="38100" dist="38100" dir="2700000" algn="tl">
                    <a:srgbClr val="000000">
                      <a:alpha val="43137"/>
                    </a:srgbClr>
                  </a:outerShdw>
                </a:effectLst>
              </a:rPr>
              <a:t>Total</a:t>
            </a:r>
            <a:r>
              <a:rPr lang="en-US" sz="1400" dirty="0" smtClean="0">
                <a:solidFill>
                  <a:srgbClr val="FFFF00"/>
                </a:solidFill>
                <a:effectLst>
                  <a:outerShdw blurRad="38100" dist="38100" dir="2700000" algn="tl">
                    <a:srgbClr val="000000">
                      <a:alpha val="43137"/>
                    </a:srgbClr>
                  </a:outerShdw>
                </a:effectLst>
              </a:rPr>
              <a:t> </a:t>
            </a:r>
            <a:r>
              <a:rPr lang="en-US" sz="1600" dirty="0" smtClean="0">
                <a:solidFill>
                  <a:srgbClr val="FFFF00"/>
                </a:solidFill>
                <a:effectLst>
                  <a:outerShdw blurRad="38100" dist="38100" dir="2700000" algn="tl">
                    <a:srgbClr val="000000">
                      <a:alpha val="43137"/>
                    </a:srgbClr>
                  </a:outerShdw>
                </a:effectLst>
              </a:rPr>
              <a:t>I/O Tracked by Tiering Engine</a:t>
            </a:r>
          </a:p>
          <a:p>
            <a:pPr algn="r">
              <a:lnSpc>
                <a:spcPct val="90000"/>
              </a:lnSpc>
              <a:spcAft>
                <a:spcPts val="600"/>
              </a:spcAft>
            </a:pPr>
            <a:r>
              <a:rPr lang="en-US" sz="1400" i="1" dirty="0" smtClean="0">
                <a:solidFill>
                  <a:srgbClr val="FFFF00"/>
                </a:solidFill>
                <a:effectLst>
                  <a:outerShdw blurRad="38100" dist="38100" dir="2700000" algn="tl">
                    <a:srgbClr val="000000">
                      <a:alpha val="43137"/>
                    </a:srgbClr>
                  </a:outerShdw>
                </a:effectLst>
              </a:rPr>
              <a:t>(indicates the majority of I/O)</a:t>
            </a:r>
            <a:endParaRPr lang="en-US" sz="1100" i="1" dirty="0" smtClean="0">
              <a:solidFill>
                <a:srgbClr val="FFFF00"/>
              </a:solidFill>
              <a:effectLst>
                <a:outerShdw blurRad="38100" dist="38100" dir="2700000" algn="tl">
                  <a:srgbClr val="000000">
                    <a:alpha val="43137"/>
                  </a:srgbClr>
                </a:outerShdw>
              </a:effectLst>
            </a:endParaRPr>
          </a:p>
        </p:txBody>
      </p:sp>
      <p:sp>
        <p:nvSpPr>
          <p:cNvPr id="12" name="Rounded Rectangle 11"/>
          <p:cNvSpPr/>
          <p:nvPr/>
        </p:nvSpPr>
        <p:spPr bwMode="auto">
          <a:xfrm>
            <a:off x="5208587" y="1882971"/>
            <a:ext cx="3276600" cy="228600"/>
          </a:xfrm>
          <a:prstGeom prst="roundRect">
            <a:avLst/>
          </a:prstGeom>
          <a:noFill/>
          <a:ln w="28575">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TextBox 12"/>
          <p:cNvSpPr txBox="1"/>
          <p:nvPr/>
        </p:nvSpPr>
        <p:spPr>
          <a:xfrm>
            <a:off x="2324985" y="3301580"/>
            <a:ext cx="2495550" cy="738664"/>
          </a:xfrm>
          <a:prstGeom prst="rect">
            <a:avLst/>
          </a:prstGeom>
          <a:noFill/>
        </p:spPr>
        <p:txBody>
          <a:bodyPr wrap="square" lIns="182880" tIns="146304" rIns="182880" bIns="146304" rtlCol="0">
            <a:spAutoFit/>
          </a:bodyPr>
          <a:lstStyle/>
          <a:p>
            <a:pPr algn="r">
              <a:lnSpc>
                <a:spcPct val="90000"/>
              </a:lnSpc>
              <a:spcAft>
                <a:spcPts val="600"/>
              </a:spcAft>
            </a:pPr>
            <a:r>
              <a:rPr lang="en-US" sz="1600" dirty="0" smtClean="0">
                <a:solidFill>
                  <a:srgbClr val="FFFF00"/>
                </a:solidFill>
                <a:effectLst>
                  <a:outerShdw blurRad="38100" dist="38100" dir="2700000" algn="tl">
                    <a:srgbClr val="000000">
                      <a:alpha val="43137"/>
                    </a:srgbClr>
                  </a:outerShdw>
                </a:effectLst>
              </a:rPr>
              <a:t>Current I/O distribution post-optimization</a:t>
            </a:r>
            <a:endParaRPr lang="en-US" sz="1400" dirty="0" smtClean="0">
              <a:solidFill>
                <a:srgbClr val="FFFF00"/>
              </a:solidFill>
              <a:effectLst>
                <a:outerShdw blurRad="38100" dist="38100" dir="2700000" algn="tl">
                  <a:srgbClr val="000000">
                    <a:alpha val="43137"/>
                  </a:srgbClr>
                </a:outerShdw>
              </a:effectLst>
            </a:endParaRPr>
          </a:p>
        </p:txBody>
      </p:sp>
      <p:cxnSp>
        <p:nvCxnSpPr>
          <p:cNvPr id="14" name="Straight Connector 13"/>
          <p:cNvCxnSpPr>
            <a:stCxn id="7" idx="1"/>
          </p:cNvCxnSpPr>
          <p:nvPr/>
        </p:nvCxnSpPr>
        <p:spPr>
          <a:xfrm flipH="1">
            <a:off x="4920366" y="2239962"/>
            <a:ext cx="288221" cy="285425"/>
          </a:xfrm>
          <a:prstGeom prst="line">
            <a:avLst/>
          </a:prstGeom>
          <a:ln w="38100">
            <a:solidFill>
              <a:srgbClr val="FFFF00"/>
            </a:solidFill>
            <a:headEnd type="none"/>
            <a:tailEnd type="none"/>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a:stCxn id="12" idx="1"/>
          </p:cNvCxnSpPr>
          <p:nvPr/>
        </p:nvCxnSpPr>
        <p:spPr>
          <a:xfrm flipH="1" flipV="1">
            <a:off x="4920366" y="1810732"/>
            <a:ext cx="288221" cy="186539"/>
          </a:xfrm>
          <a:prstGeom prst="line">
            <a:avLst/>
          </a:prstGeom>
          <a:ln w="38100">
            <a:solidFill>
              <a:srgbClr val="FFFF00"/>
            </a:solidFill>
            <a:headEnd type="none"/>
            <a:tailEnd type="none"/>
          </a:ln>
        </p:spPr>
        <p:style>
          <a:lnRef idx="3">
            <a:schemeClr val="accent2"/>
          </a:lnRef>
          <a:fillRef idx="0">
            <a:schemeClr val="accent2"/>
          </a:fillRef>
          <a:effectRef idx="2">
            <a:schemeClr val="accent2"/>
          </a:effectRef>
          <a:fontRef idx="minor">
            <a:schemeClr val="tx1"/>
          </a:fontRef>
        </p:style>
      </p:cxnSp>
      <p:sp>
        <p:nvSpPr>
          <p:cNvPr id="19" name="Oval 18"/>
          <p:cNvSpPr/>
          <p:nvPr/>
        </p:nvSpPr>
        <p:spPr bwMode="auto">
          <a:xfrm>
            <a:off x="4884737" y="3278378"/>
            <a:ext cx="171450" cy="156801"/>
          </a:xfrm>
          <a:prstGeom prst="ellipse">
            <a:avLst/>
          </a:prstGeom>
          <a:noFill/>
          <a:ln w="28575">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20" name="Straight Connector 19"/>
          <p:cNvCxnSpPr>
            <a:endCxn id="19" idx="0"/>
          </p:cNvCxnSpPr>
          <p:nvPr/>
        </p:nvCxnSpPr>
        <p:spPr>
          <a:xfrm>
            <a:off x="4920366" y="2525387"/>
            <a:ext cx="50096" cy="752991"/>
          </a:xfrm>
          <a:prstGeom prst="line">
            <a:avLst/>
          </a:prstGeom>
          <a:ln w="38100">
            <a:solidFill>
              <a:srgbClr val="FFFF00"/>
            </a:solidFill>
            <a:headEnd type="none"/>
            <a:tailEnd type="none"/>
          </a:ln>
        </p:spPr>
        <p:style>
          <a:lnRef idx="3">
            <a:schemeClr val="accent2"/>
          </a:lnRef>
          <a:fillRef idx="0">
            <a:schemeClr val="accent2"/>
          </a:fillRef>
          <a:effectRef idx="2">
            <a:schemeClr val="accent2"/>
          </a:effectRef>
          <a:fontRef idx="minor">
            <a:schemeClr val="tx1"/>
          </a:fontRef>
        </p:style>
      </p:cxnSp>
      <p:sp>
        <p:nvSpPr>
          <p:cNvPr id="24" name="Text Placeholder 1"/>
          <p:cNvSpPr txBox="1">
            <a:spLocks/>
          </p:cNvSpPr>
          <p:nvPr/>
        </p:nvSpPr>
        <p:spPr>
          <a:xfrm>
            <a:off x="6065837" y="4028293"/>
            <a:ext cx="5944782" cy="275152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a:buClr>
                <a:schemeClr val="tx2"/>
              </a:buClr>
            </a:pPr>
            <a:r>
              <a:rPr lang="en-US" b="1" u="sng" dirty="0">
                <a:gradFill>
                  <a:gsLst>
                    <a:gs pos="13869">
                      <a:schemeClr val="tx2"/>
                    </a:gs>
                    <a:gs pos="42000">
                      <a:schemeClr val="tx2"/>
                    </a:gs>
                  </a:gsLst>
                  <a:lin ang="5400000" scaled="0"/>
                </a:gradFill>
                <a:latin typeface="+mj-lt"/>
              </a:rPr>
              <a:t>High workload churn</a:t>
            </a:r>
            <a:r>
              <a:rPr lang="en-US" b="1" dirty="0">
                <a:gradFill>
                  <a:gsLst>
                    <a:gs pos="13869">
                      <a:schemeClr val="tx2"/>
                    </a:gs>
                    <a:gs pos="42000">
                      <a:schemeClr val="tx2"/>
                    </a:gs>
                  </a:gsLst>
                  <a:lin ang="5400000" scaled="0"/>
                </a:gradFill>
                <a:latin typeface="+mj-lt"/>
              </a:rPr>
              <a:t> </a:t>
            </a:r>
            <a:r>
              <a:rPr lang="en-US" dirty="0" smtClean="0">
                <a:gradFill>
                  <a:gsLst>
                    <a:gs pos="13869">
                      <a:schemeClr val="tx2"/>
                    </a:gs>
                    <a:gs pos="42000">
                      <a:schemeClr val="tx2"/>
                    </a:gs>
                  </a:gsLst>
                  <a:lin ang="5400000" scaled="0"/>
                </a:gradFill>
                <a:latin typeface="+mj-lt"/>
              </a:rPr>
              <a:t>if current I/O distribution </a:t>
            </a:r>
            <a:r>
              <a:rPr lang="en-US" dirty="0">
                <a:gradFill>
                  <a:gsLst>
                    <a:gs pos="13869">
                      <a:schemeClr val="tx2"/>
                    </a:gs>
                    <a:gs pos="42000">
                      <a:schemeClr val="tx2"/>
                    </a:gs>
                  </a:gsLst>
                  <a:lin ang="5400000" scaled="0"/>
                </a:gradFill>
                <a:latin typeface="+mj-lt"/>
              </a:rPr>
              <a:t>does not </a:t>
            </a:r>
            <a:r>
              <a:rPr lang="en-US" dirty="0" smtClean="0">
                <a:gradFill>
                  <a:gsLst>
                    <a:gs pos="13869">
                      <a:schemeClr val="tx2"/>
                    </a:gs>
                    <a:gs pos="42000">
                      <a:schemeClr val="tx2"/>
                    </a:gs>
                  </a:gsLst>
                  <a:lin ang="5400000" scaled="0"/>
                </a:gradFill>
                <a:latin typeface="+mj-lt"/>
              </a:rPr>
              <a:t>improve after successive scheduled optimization runs</a:t>
            </a:r>
            <a:endParaRPr lang="en-US" dirty="0">
              <a:gradFill>
                <a:gsLst>
                  <a:gs pos="13869">
                    <a:schemeClr val="tx2"/>
                  </a:gs>
                  <a:gs pos="42000">
                    <a:schemeClr val="tx2"/>
                  </a:gs>
                </a:gsLst>
                <a:lin ang="5400000" scaled="0"/>
              </a:gradFill>
              <a:latin typeface="+mj-lt"/>
            </a:endParaRPr>
          </a:p>
          <a:p>
            <a:pPr lvl="2"/>
            <a:r>
              <a:rPr lang="en-US" sz="2000" dirty="0" smtClean="0"/>
              <a:t>Can immediately run optimization</a:t>
            </a:r>
          </a:p>
          <a:p>
            <a:pPr lvl="2"/>
            <a:r>
              <a:rPr lang="en-US" sz="2000" dirty="0" smtClean="0"/>
              <a:t>Can increase the frequency of optimization schedule (see appendix)</a:t>
            </a:r>
          </a:p>
          <a:p>
            <a:pPr lvl="2"/>
            <a:r>
              <a:rPr lang="en-US" sz="2000" dirty="0" smtClean="0"/>
              <a:t>Can pin workloads expected to generate high churn to SSD tier</a:t>
            </a:r>
          </a:p>
        </p:txBody>
      </p:sp>
      <p:sp>
        <p:nvSpPr>
          <p:cNvPr id="25" name="Rectangle 24"/>
          <p:cNvSpPr/>
          <p:nvPr/>
        </p:nvSpPr>
        <p:spPr bwMode="auto">
          <a:xfrm>
            <a:off x="7702649" y="1797208"/>
            <a:ext cx="436682" cy="76200"/>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32088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fade">
                                      <p:cBhvr>
                                        <p:cTn id="45" dur="500"/>
                                        <p:tgtEl>
                                          <p:spTgt spid="2">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fade">
                                      <p:cBhvr>
                                        <p:cTn id="48" dur="500"/>
                                        <p:tgtEl>
                                          <p:spTgt spid="2">
                                            <p:txEl>
                                              <p:pRg st="1" end="1"/>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
                                            <p:txEl>
                                              <p:pRg st="2" end="2"/>
                                            </p:txEl>
                                          </p:spTgt>
                                        </p:tgtEl>
                                        <p:attrNameLst>
                                          <p:attrName>style.visibility</p:attrName>
                                        </p:attrNameLst>
                                      </p:cBhvr>
                                      <p:to>
                                        <p:strVal val="visible"/>
                                      </p:to>
                                    </p:set>
                                    <p:animEffect transition="in" filter="fade">
                                      <p:cBhvr>
                                        <p:cTn id="51" dur="500"/>
                                        <p:tgtEl>
                                          <p:spTgt spid="2">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7" grpId="0" animBg="1"/>
      <p:bldP spid="10" grpId="0" animBg="1"/>
      <p:bldP spid="11" grpId="0"/>
      <p:bldP spid="12" grpId="0" animBg="1"/>
      <p:bldP spid="13" grpId="0"/>
      <p:bldP spid="19" grpId="0" animBg="1"/>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5675400"/>
          </a:xfrm>
        </p:spPr>
        <p:txBody>
          <a:bodyPr/>
          <a:lstStyle/>
          <a:p>
            <a:r>
              <a:rPr lang="en-US" sz="3200" dirty="0" smtClean="0"/>
              <a:t>Spaces provides high-performance scalable storage with Exceptional IOPS/$ and $/TB</a:t>
            </a:r>
          </a:p>
          <a:p>
            <a:r>
              <a:rPr lang="en-US" sz="3200" dirty="0" smtClean="0"/>
              <a:t>Carefully plan storage deployments for:</a:t>
            </a:r>
          </a:p>
          <a:p>
            <a:pPr lvl="1"/>
            <a:r>
              <a:rPr lang="en-US" sz="2000" dirty="0" smtClean="0"/>
              <a:t>Capacity</a:t>
            </a:r>
          </a:p>
          <a:p>
            <a:pPr lvl="1"/>
            <a:r>
              <a:rPr lang="en-US" sz="2000" dirty="0" smtClean="0"/>
              <a:t>Performance</a:t>
            </a:r>
          </a:p>
          <a:p>
            <a:pPr lvl="1"/>
            <a:r>
              <a:rPr lang="en-US" sz="2000" dirty="0" smtClean="0"/>
              <a:t>Resiliency &amp; Enclosure Awareness</a:t>
            </a:r>
          </a:p>
          <a:p>
            <a:r>
              <a:rPr lang="en-US" sz="3200" i="1" dirty="0" smtClean="0"/>
              <a:t>Use Windows Certified hardware</a:t>
            </a:r>
          </a:p>
          <a:p>
            <a:r>
              <a:rPr lang="en-US" sz="3200" dirty="0" smtClean="0"/>
              <a:t>Systematically validate hardware &amp; software configuration</a:t>
            </a:r>
          </a:p>
          <a:p>
            <a:pPr lvl="1"/>
            <a:r>
              <a:rPr lang="en-US" sz="2000" dirty="0" smtClean="0"/>
              <a:t>Performance Validation Script</a:t>
            </a:r>
          </a:p>
          <a:p>
            <a:pPr lvl="1"/>
            <a:r>
              <a:rPr lang="en-US" sz="2000" dirty="0" smtClean="0"/>
              <a:t>Cluster Validation</a:t>
            </a:r>
          </a:p>
          <a:p>
            <a:pPr lvl="1"/>
            <a:r>
              <a:rPr lang="en-US" sz="2000" dirty="0" smtClean="0"/>
              <a:t>Synthetic Performance Tests Local &amp; Remote</a:t>
            </a:r>
          </a:p>
          <a:p>
            <a:r>
              <a:rPr lang="en-US" sz="3200" dirty="0" smtClean="0"/>
              <a:t>Monitor performance and health over time</a:t>
            </a:r>
          </a:p>
          <a:p>
            <a:pPr lvl="1"/>
            <a:r>
              <a:rPr lang="en-US" sz="2000" dirty="0" smtClean="0"/>
              <a:t>Tweak/tune where necessary</a:t>
            </a:r>
          </a:p>
        </p:txBody>
      </p:sp>
      <p:sp>
        <p:nvSpPr>
          <p:cNvPr id="4" name="Title 3"/>
          <p:cNvSpPr>
            <a:spLocks noGrp="1"/>
          </p:cNvSpPr>
          <p:nvPr>
            <p:ph type="title"/>
          </p:nvPr>
        </p:nvSpPr>
        <p:spPr/>
        <p:txBody>
          <a:bodyPr/>
          <a:lstStyle/>
          <a:p>
            <a:r>
              <a:rPr lang="en-US" dirty="0" smtClean="0"/>
              <a:t>Wrapping up</a:t>
            </a:r>
            <a:endParaRPr lang="en-US" dirty="0"/>
          </a:p>
        </p:txBody>
      </p:sp>
    </p:spTree>
    <p:extLst>
      <p:ext uri="{BB962C8B-B14F-4D97-AF65-F5344CB8AC3E}">
        <p14:creationId xmlns:p14="http://schemas.microsoft.com/office/powerpoint/2010/main" val="41300902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8" y="1212850"/>
            <a:ext cx="12070012" cy="2853089"/>
          </a:xfrm>
        </p:spPr>
        <p:txBody>
          <a:bodyPr/>
          <a:lstStyle/>
          <a:p>
            <a:pPr lvl="0">
              <a:spcBef>
                <a:spcPts val="2400"/>
              </a:spcBef>
            </a:pPr>
            <a:r>
              <a:rPr lang="en-US" sz="3800" dirty="0">
                <a:solidFill>
                  <a:schemeClr val="tx2"/>
                </a:solidFill>
              </a:rPr>
              <a:t>Breakout </a:t>
            </a:r>
            <a:r>
              <a:rPr lang="en-US" sz="3800" dirty="0" smtClean="0">
                <a:solidFill>
                  <a:schemeClr val="tx2"/>
                </a:solidFill>
              </a:rPr>
              <a:t>Sessions</a:t>
            </a:r>
          </a:p>
          <a:p>
            <a:pPr lvl="1">
              <a:spcBef>
                <a:spcPts val="2400"/>
              </a:spcBef>
            </a:pPr>
            <a:r>
              <a:rPr lang="en-US" sz="2200" dirty="0" smtClean="0">
                <a:solidFill>
                  <a:schemeClr val="accent2"/>
                </a:solidFill>
              </a:rPr>
              <a:t>DCIM-B349</a:t>
            </a:r>
            <a:r>
              <a:rPr lang="en-US" sz="2200" dirty="0" smtClean="0"/>
              <a:t>: Software-Defined Storage in Windows Server 2012 R2 and Microsoft System Center 2012 R2</a:t>
            </a:r>
          </a:p>
          <a:p>
            <a:pPr lvl="1">
              <a:spcBef>
                <a:spcPts val="2400"/>
              </a:spcBef>
            </a:pPr>
            <a:r>
              <a:rPr lang="en-US" sz="2200" dirty="0" smtClean="0">
                <a:solidFill>
                  <a:schemeClr val="accent2"/>
                </a:solidFill>
              </a:rPr>
              <a:t>DCIM-B311: </a:t>
            </a:r>
            <a:r>
              <a:rPr lang="en-US" sz="2000" dirty="0"/>
              <a:t>Delivering Exceptional IOPS/$ with Windows Server 2012 </a:t>
            </a:r>
            <a:r>
              <a:rPr lang="en-US" sz="2000" dirty="0" smtClean="0"/>
              <a:t>R2</a:t>
            </a:r>
          </a:p>
          <a:p>
            <a:pPr lvl="1">
              <a:spcBef>
                <a:spcPts val="2400"/>
              </a:spcBef>
            </a:pPr>
            <a:r>
              <a:rPr lang="en-US" sz="2200" dirty="0" smtClean="0">
                <a:solidFill>
                  <a:schemeClr val="accent2"/>
                </a:solidFill>
              </a:rPr>
              <a:t>DCIM-B397</a:t>
            </a:r>
            <a:r>
              <a:rPr lang="en-US" sz="2200" dirty="0" smtClean="0"/>
              <a:t>: Maximizing Storage Efficiency with Storage Spaces</a:t>
            </a:r>
            <a:endParaRPr lang="en-US" sz="2200" dirty="0">
              <a:gradFill>
                <a:gsLst>
                  <a:gs pos="1250">
                    <a:schemeClr val="tx1"/>
                  </a:gs>
                  <a:gs pos="100000">
                    <a:schemeClr val="tx1"/>
                  </a:gs>
                </a:gsLst>
                <a:lin ang="5400000" scaled="0"/>
              </a:gradFill>
            </a:endParaRPr>
          </a:p>
        </p:txBody>
      </p:sp>
      <p:sp>
        <p:nvSpPr>
          <p:cNvPr id="2" name="Title 1"/>
          <p:cNvSpPr>
            <a:spLocks noGrp="1"/>
          </p:cNvSpPr>
          <p:nvPr>
            <p:ph type="title"/>
          </p:nvPr>
        </p:nvSpPr>
        <p:spPr/>
        <p:txBody>
          <a:bodyPr/>
          <a:lstStyle/>
          <a:p>
            <a:r>
              <a:rPr lang="en-US" dirty="0" smtClean="0"/>
              <a:t>Related content</a:t>
            </a:r>
            <a:endParaRPr lang="en-US" dirty="0"/>
          </a:p>
        </p:txBody>
      </p:sp>
      <p:sp>
        <p:nvSpPr>
          <p:cNvPr id="6" name="Text Placeholder 7"/>
          <p:cNvSpPr txBox="1">
            <a:spLocks/>
          </p:cNvSpPr>
          <p:nvPr/>
        </p:nvSpPr>
        <p:spPr>
          <a:xfrm>
            <a:off x="267028" y="5291670"/>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pPr>
            <a:r>
              <a:rPr lang="en-US" sz="3800" b="1" dirty="0">
                <a:solidFill>
                  <a:srgbClr val="FF0000"/>
                </a:solidFill>
              </a:rPr>
              <a:t>Find Me Later At. . . </a:t>
            </a:r>
            <a:r>
              <a:rPr lang="en-US" sz="3800" b="1" dirty="0" smtClean="0">
                <a:solidFill>
                  <a:srgbClr val="FF0000"/>
                </a:solidFill>
              </a:rPr>
              <a:t> The Storage Booth and ATE Event</a:t>
            </a:r>
            <a:endParaRPr lang="en-US" sz="3800" b="1" dirty="0">
              <a:solidFill>
                <a:srgbClr val="FF0000"/>
              </a:solidFill>
            </a:endParaRPr>
          </a:p>
        </p:txBody>
      </p:sp>
    </p:spTree>
    <p:extLst>
      <p:ext uri="{BB962C8B-B14F-4D97-AF65-F5344CB8AC3E}">
        <p14:creationId xmlns:p14="http://schemas.microsoft.com/office/powerpoint/2010/main" val="15775731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2.89151E-6 L 2.26704E-6 -2.89151E-6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3" presetClass="path" presetSubtype="0" decel="100000" fill="hold" grpId="1" nodeType="withEffect">
                                  <p:stCondLst>
                                    <p:cond delay="1000"/>
                                  </p:stCondLst>
                                  <p:childTnLst>
                                    <p:animMotion origin="layout" path="M -0.02413 1.78393E-6 L 2.26704E-6 1.78393E-6 " pathEditMode="relative" rAng="0" ptsTypes="AA">
                                      <p:cBhvr>
                                        <p:cTn id="14" dur="500" fill="hold"/>
                                        <p:tgtEl>
                                          <p:spTgt spid="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5429179"/>
          </a:xfrm>
        </p:spPr>
        <p:txBody>
          <a:bodyPr/>
          <a:lstStyle/>
          <a:p>
            <a:r>
              <a:rPr lang="en-US" sz="3600" dirty="0" smtClean="0"/>
              <a:t>IaaS customers needed a platform which dramatically lowered cost and complexity</a:t>
            </a:r>
          </a:p>
          <a:p>
            <a:r>
              <a:rPr lang="en-US" sz="3600" dirty="0" smtClean="0"/>
              <a:t>Microsoft software-defined E2E stack shipped with Windows Server 2012:</a:t>
            </a:r>
          </a:p>
          <a:p>
            <a:pPr lvl="1"/>
            <a:r>
              <a:rPr lang="en-US" dirty="0" smtClean="0"/>
              <a:t>Storage Spaces</a:t>
            </a:r>
          </a:p>
          <a:p>
            <a:pPr lvl="1"/>
            <a:r>
              <a:rPr lang="en-US" dirty="0" smtClean="0"/>
              <a:t>Scale-Out File Server with SMB 3.0 &amp; RDMA</a:t>
            </a:r>
          </a:p>
          <a:p>
            <a:pPr lvl="1"/>
            <a:r>
              <a:rPr lang="en-US" dirty="0" smtClean="0"/>
              <a:t>Windows Clustering</a:t>
            </a:r>
          </a:p>
          <a:p>
            <a:pPr lvl="1"/>
            <a:r>
              <a:rPr lang="en-US" dirty="0" smtClean="0"/>
              <a:t>Hyper-V</a:t>
            </a:r>
          </a:p>
          <a:p>
            <a:pPr lvl="1"/>
            <a:r>
              <a:rPr lang="en-US" dirty="0" smtClean="0"/>
              <a:t>SCVMM &amp; PowerShell</a:t>
            </a:r>
          </a:p>
          <a:p>
            <a:r>
              <a:rPr lang="en-US" sz="3600" dirty="0" smtClean="0"/>
              <a:t>Enhanced with R2, tiered storage, dual parity, parity in cluster, parallel rebuild</a:t>
            </a:r>
            <a:endParaRPr lang="en-US" sz="3600" dirty="0"/>
          </a:p>
        </p:txBody>
      </p:sp>
      <p:sp>
        <p:nvSpPr>
          <p:cNvPr id="3" name="Title 2"/>
          <p:cNvSpPr>
            <a:spLocks noGrp="1"/>
          </p:cNvSpPr>
          <p:nvPr>
            <p:ph type="title"/>
          </p:nvPr>
        </p:nvSpPr>
        <p:spPr/>
        <p:txBody>
          <a:bodyPr/>
          <a:lstStyle/>
          <a:p>
            <a:r>
              <a:rPr lang="en-US" dirty="0" smtClean="0"/>
              <a:t>History</a:t>
            </a:r>
            <a:endParaRPr lang="en-US" dirty="0"/>
          </a:p>
        </p:txBody>
      </p:sp>
    </p:spTree>
    <p:extLst>
      <p:ext uri="{BB962C8B-B14F-4D97-AF65-F5344CB8AC3E}">
        <p14:creationId xmlns:p14="http://schemas.microsoft.com/office/powerpoint/2010/main" val="2751025390"/>
      </p:ext>
    </p:extLst>
  </p:cSld>
  <p:clrMapOvr>
    <a:masterClrMapping/>
  </p:clrMapOvr>
  <p:transition advTm="81386">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Rectangle 21"/>
            <p:cNvSpPr/>
            <p:nvPr/>
          </p:nvSpPr>
          <p:spPr>
            <a:xfrm>
              <a:off x="6562627" y="5827493"/>
              <a:ext cx="2564292"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Developers</a:t>
              </a: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http://microsoft.com/msdn </a:t>
              </a:r>
              <a:endParaRPr lang="en-US" dirty="0">
                <a:solidFill>
                  <a:srgbClr val="FFFFFF"/>
                </a:solidFill>
              </a:endParaRPr>
            </a:p>
          </p:txBody>
        </p:sp>
        <p:sp>
          <p:nvSpPr>
            <p:cNvPr id="24" name="Freeform 57"/>
            <p:cNvSpPr>
              <a:spLocks noEditPoints="1"/>
            </p:cNvSpPr>
            <p:nvPr/>
          </p:nvSpPr>
          <p:spPr bwMode="black">
            <a:xfrm>
              <a:off x="6168926" y="6020803"/>
              <a:ext cx="404813" cy="404812"/>
            </a:xfrm>
            <a:custGeom>
              <a:avLst/>
              <a:gdLst>
                <a:gd name="T0" fmla="*/ 77 w 154"/>
                <a:gd name="T1" fmla="*/ 154 h 154"/>
                <a:gd name="T2" fmla="*/ 0 w 154"/>
                <a:gd name="T3" fmla="*/ 77 h 154"/>
                <a:gd name="T4" fmla="*/ 77 w 154"/>
                <a:gd name="T5" fmla="*/ 0 h 154"/>
                <a:gd name="T6" fmla="*/ 154 w 154"/>
                <a:gd name="T7" fmla="*/ 77 h 154"/>
                <a:gd name="T8" fmla="*/ 77 w 154"/>
                <a:gd name="T9" fmla="*/ 154 h 154"/>
                <a:gd name="T10" fmla="*/ 77 w 154"/>
                <a:gd name="T11" fmla="*/ 10 h 154"/>
                <a:gd name="T12" fmla="*/ 10 w 154"/>
                <a:gd name="T13" fmla="*/ 77 h 154"/>
                <a:gd name="T14" fmla="*/ 77 w 154"/>
                <a:gd name="T15" fmla="*/ 145 h 154"/>
                <a:gd name="T16" fmla="*/ 144 w 154"/>
                <a:gd name="T17" fmla="*/ 77 h 154"/>
                <a:gd name="T18" fmla="*/ 77 w 154"/>
                <a:gd name="T19" fmla="*/ 10 h 154"/>
                <a:gd name="T20" fmla="*/ 102 w 154"/>
                <a:gd name="T21" fmla="*/ 49 h 154"/>
                <a:gd name="T22" fmla="*/ 52 w 154"/>
                <a:gd name="T23" fmla="*/ 49 h 154"/>
                <a:gd name="T24" fmla="*/ 44 w 154"/>
                <a:gd name="T25" fmla="*/ 58 h 154"/>
                <a:gd name="T26" fmla="*/ 44 w 154"/>
                <a:gd name="T27" fmla="*/ 90 h 154"/>
                <a:gd name="T28" fmla="*/ 52 w 154"/>
                <a:gd name="T29" fmla="*/ 99 h 154"/>
                <a:gd name="T30" fmla="*/ 64 w 154"/>
                <a:gd name="T31" fmla="*/ 99 h 154"/>
                <a:gd name="T32" fmla="*/ 90 w 154"/>
                <a:gd name="T33" fmla="*/ 116 h 154"/>
                <a:gd name="T34" fmla="*/ 85 w 154"/>
                <a:gd name="T35" fmla="*/ 99 h 154"/>
                <a:gd name="T36" fmla="*/ 102 w 154"/>
                <a:gd name="T37" fmla="*/ 99 h 154"/>
                <a:gd name="T38" fmla="*/ 110 w 154"/>
                <a:gd name="T39" fmla="*/ 91 h 154"/>
                <a:gd name="T40" fmla="*/ 110 w 154"/>
                <a:gd name="T41" fmla="*/ 58 h 154"/>
                <a:gd name="T42" fmla="*/ 102 w 154"/>
                <a:gd name="T43" fmla="*/ 4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154">
                  <a:moveTo>
                    <a:pt x="77" y="154"/>
                  </a:moveTo>
                  <a:cubicBezTo>
                    <a:pt x="34" y="154"/>
                    <a:pt x="0" y="120"/>
                    <a:pt x="0" y="77"/>
                  </a:cubicBezTo>
                  <a:cubicBezTo>
                    <a:pt x="0" y="35"/>
                    <a:pt x="34" y="0"/>
                    <a:pt x="77" y="0"/>
                  </a:cubicBezTo>
                  <a:cubicBezTo>
                    <a:pt x="120" y="0"/>
                    <a:pt x="154" y="35"/>
                    <a:pt x="154" y="77"/>
                  </a:cubicBezTo>
                  <a:cubicBezTo>
                    <a:pt x="154" y="120"/>
                    <a:pt x="120" y="154"/>
                    <a:pt x="77" y="154"/>
                  </a:cubicBezTo>
                  <a:close/>
                  <a:moveTo>
                    <a:pt x="77" y="10"/>
                  </a:moveTo>
                  <a:cubicBezTo>
                    <a:pt x="40" y="10"/>
                    <a:pt x="10" y="40"/>
                    <a:pt x="10" y="77"/>
                  </a:cubicBezTo>
                  <a:cubicBezTo>
                    <a:pt x="10" y="114"/>
                    <a:pt x="40" y="145"/>
                    <a:pt x="77" y="145"/>
                  </a:cubicBezTo>
                  <a:cubicBezTo>
                    <a:pt x="114" y="145"/>
                    <a:pt x="144" y="114"/>
                    <a:pt x="144" y="77"/>
                  </a:cubicBezTo>
                  <a:cubicBezTo>
                    <a:pt x="144" y="40"/>
                    <a:pt x="114" y="10"/>
                    <a:pt x="77" y="10"/>
                  </a:cubicBezTo>
                  <a:close/>
                  <a:moveTo>
                    <a:pt x="102" y="49"/>
                  </a:moveTo>
                  <a:cubicBezTo>
                    <a:pt x="52" y="49"/>
                    <a:pt x="52" y="49"/>
                    <a:pt x="52" y="49"/>
                  </a:cubicBezTo>
                  <a:cubicBezTo>
                    <a:pt x="48" y="49"/>
                    <a:pt x="44" y="53"/>
                    <a:pt x="44" y="58"/>
                  </a:cubicBezTo>
                  <a:cubicBezTo>
                    <a:pt x="44" y="90"/>
                    <a:pt x="44" y="90"/>
                    <a:pt x="44" y="90"/>
                  </a:cubicBezTo>
                  <a:cubicBezTo>
                    <a:pt x="44" y="95"/>
                    <a:pt x="47" y="99"/>
                    <a:pt x="52" y="99"/>
                  </a:cubicBezTo>
                  <a:cubicBezTo>
                    <a:pt x="64" y="99"/>
                    <a:pt x="64" y="99"/>
                    <a:pt x="64" y="99"/>
                  </a:cubicBezTo>
                  <a:cubicBezTo>
                    <a:pt x="90" y="116"/>
                    <a:pt x="90" y="116"/>
                    <a:pt x="90" y="116"/>
                  </a:cubicBezTo>
                  <a:cubicBezTo>
                    <a:pt x="85" y="99"/>
                    <a:pt x="85" y="99"/>
                    <a:pt x="85" y="99"/>
                  </a:cubicBezTo>
                  <a:cubicBezTo>
                    <a:pt x="102" y="99"/>
                    <a:pt x="102" y="99"/>
                    <a:pt x="102" y="99"/>
                  </a:cubicBezTo>
                  <a:cubicBezTo>
                    <a:pt x="107" y="99"/>
                    <a:pt x="110" y="95"/>
                    <a:pt x="110" y="91"/>
                  </a:cubicBezTo>
                  <a:cubicBezTo>
                    <a:pt x="110" y="58"/>
                    <a:pt x="110" y="58"/>
                    <a:pt x="110" y="58"/>
                  </a:cubicBezTo>
                  <a:cubicBezTo>
                    <a:pt x="110" y="53"/>
                    <a:pt x="107" y="49"/>
                    <a:pt x="102" y="49"/>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chemeClr val="bg1"/>
                      </a:gs>
                      <a:gs pos="100000">
                        <a:schemeClr val="bg1"/>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hlinkClick r:id="rId6"/>
                </a:rPr>
                <a:t>http://channel9.msdn.com/Events/TechEd</a:t>
              </a:r>
              <a:endParaRPr lang="en-US" dirty="0"/>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Tree>
    <p:extLst>
      <p:ext uri="{BB962C8B-B14F-4D97-AF65-F5344CB8AC3E}">
        <p14:creationId xmlns:p14="http://schemas.microsoft.com/office/powerpoint/2010/main" val="17216799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2125663"/>
            <a:ext cx="12436475" cy="4868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Complete an evaluation </a:t>
            </a:r>
            <a:r>
              <a:rPr lang="en-US" dirty="0" smtClean="0"/>
              <a:t>and </a:t>
            </a:r>
            <a:r>
              <a:rPr lang="en-US" dirty="0"/>
              <a:t>enter to win!</a:t>
            </a:r>
          </a:p>
        </p:txBody>
      </p:sp>
      <p:pic>
        <p:nvPicPr>
          <p:cNvPr id="5" name="Xbox kinec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233400"/>
            <a:ext cx="6514743" cy="4653388"/>
          </a:xfrm>
          <a:prstGeom prst="rect">
            <a:avLst/>
          </a:prstGeom>
          <a:noFill/>
          <a:extLst>
            <a:ext uri="{909E8E84-426E-40DD-AFC4-6F175D3DCCD1}">
              <a14:hiddenFill xmlns:a14="http://schemas.microsoft.com/office/drawing/2010/main">
                <a:solidFill>
                  <a:srgbClr val="FFFFFF"/>
                </a:solidFill>
              </a14:hiddenFill>
            </a:ext>
          </a:extLst>
        </p:spPr>
      </p:pic>
      <p:pic>
        <p:nvPicPr>
          <p:cNvPr id="6" name="hat"/>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29896" y="3711718"/>
            <a:ext cx="3474370" cy="2174248"/>
          </a:xfrm>
          <a:prstGeom prst="rect">
            <a:avLst/>
          </a:prstGeom>
          <a:noFill/>
          <a:effectLst>
            <a:outerShdw blurRad="2032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 name="Best Buy gc"/>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18238" y="2602966"/>
            <a:ext cx="3474680" cy="2174442"/>
          </a:xfrm>
          <a:prstGeom prst="rect">
            <a:avLst/>
          </a:prstGeom>
          <a:noFill/>
          <a:effectLst>
            <a:outerShdw blurRad="203200" dist="317500" dir="5400000" sx="90000" sy="-19000" rotWithShape="0">
              <a:prstClr val="black">
                <a:alpha val="1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587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nodeType="withEffect">
                                  <p:stCondLst>
                                    <p:cond delay="0"/>
                                  </p:stCondLst>
                                  <p:childTnLst>
                                    <p:animMotion origin="layout" path="M -0.02413 1.59782E-6 L 4.84555E-6 1.59782E-6 " pathEditMode="relative" rAng="0" ptsTypes="AA">
                                      <p:cBhvr>
                                        <p:cTn id="9" dur="750" fill="hold"/>
                                        <p:tgtEl>
                                          <p:spTgt spid="5"/>
                                        </p:tgtEl>
                                        <p:attrNameLst>
                                          <p:attrName>ppt_x</p:attrName>
                                          <p:attrName>ppt_y</p:attrName>
                                        </p:attrNameLst>
                                      </p:cBhvr>
                                      <p:rCtr x="1200" y="0"/>
                                    </p:animMotion>
                                  </p:childTnLst>
                                </p:cTn>
                              </p:par>
                              <p:par>
                                <p:cTn id="10" presetID="10" presetClass="entr" presetSubtype="0" fill="hold"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nodeType="withEffect">
                                  <p:stCondLst>
                                    <p:cond delay="200"/>
                                  </p:stCondLst>
                                  <p:childTnLst>
                                    <p:animMotion origin="layout" path="M -0.02413 -2.55107E-6 L 2.31044E-6 -2.55107E-6 " pathEditMode="relative" rAng="0" ptsTypes="AA">
                                      <p:cBhvr>
                                        <p:cTn id="14" dur="750" fill="hold"/>
                                        <p:tgtEl>
                                          <p:spTgt spid="4"/>
                                        </p:tgtEl>
                                        <p:attrNameLst>
                                          <p:attrName>ppt_x</p:attrName>
                                          <p:attrName>ppt_y</p:attrName>
                                        </p:attrNameLst>
                                      </p:cBhvr>
                                      <p:rCtr x="1200" y="0"/>
                                    </p:animMotion>
                                  </p:childTnLst>
                                </p:cTn>
                              </p:par>
                              <p:par>
                                <p:cTn id="15" presetID="10" presetClass="entr" presetSubtype="0" fill="hold" nodeType="withEffect">
                                  <p:stCondLst>
                                    <p:cond delay="4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childTnLst>
                                </p:cTn>
                              </p:par>
                              <p:par>
                                <p:cTn id="18" presetID="63" presetClass="path" presetSubtype="0" decel="100000" fill="hold" nodeType="withEffect">
                                  <p:stCondLst>
                                    <p:cond delay="400"/>
                                  </p:stCondLst>
                                  <p:childTnLst>
                                    <p:animMotion origin="layout" path="M -0.02413 1.49796E-7 L 1.39392E-6 1.49796E-7 " pathEditMode="relative" rAng="0" ptsTypes="AA">
                                      <p:cBhvr>
                                        <p:cTn id="19" dur="750" fill="hold"/>
                                        <p:tgtEl>
                                          <p:spTgt spid="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sp>
        <p:nvSpPr>
          <p:cNvPr id="3" name="Isosceles Triangle 2"/>
          <p:cNvSpPr/>
          <p:nvPr/>
        </p:nvSpPr>
        <p:spPr bwMode="auto">
          <a:xfrm rot="5400000">
            <a:off x="6872971" y="3384644"/>
            <a:ext cx="4554072" cy="903013"/>
          </a:xfrm>
          <a:prstGeom prst="triangle">
            <a:avLst/>
          </a:prstGeom>
          <a:gradFill flip="none" rotWithShape="1">
            <a:gsLst>
              <a:gs pos="0">
                <a:schemeClr val="tx1"/>
              </a:gs>
              <a:gs pos="100000">
                <a:schemeClr val="tx1">
                  <a:alpha val="0"/>
                </a:scheme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5" name="TextBox 4"/>
          <p:cNvSpPr txBox="1"/>
          <p:nvPr/>
        </p:nvSpPr>
        <p:spPr>
          <a:xfrm>
            <a:off x="292249" y="2488234"/>
            <a:ext cx="4572318" cy="3003899"/>
          </a:xfrm>
          <a:prstGeom prst="rect">
            <a:avLst/>
          </a:prstGeom>
          <a:noFill/>
        </p:spPr>
        <p:txBody>
          <a:bodyPr wrap="square" lIns="182880" tIns="146304" rIns="182880" bIns="146304" rtlCol="0">
            <a:spAutoFit/>
          </a:bodyPr>
          <a:lstStyle/>
          <a:p>
            <a:pPr lvl="0"/>
            <a:r>
              <a:rPr lang="en-US" sz="4400" b="1" dirty="0">
                <a:gradFill>
                  <a:gsLst>
                    <a:gs pos="83000">
                      <a:srgbClr val="FFFFFF"/>
                    </a:gs>
                    <a:gs pos="100000">
                      <a:srgbClr val="0072C6">
                        <a:lumMod val="30000"/>
                        <a:lumOff val="70000"/>
                      </a:srgbClr>
                    </a:gs>
                  </a:gsLst>
                  <a:lin ang="5400000" scaled="1"/>
                </a:gradFill>
              </a:rPr>
              <a:t>Scan this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b="1" dirty="0" smtClean="0">
                <a:gradFill>
                  <a:gsLst>
                    <a:gs pos="83000">
                      <a:srgbClr val="FFFFFF"/>
                    </a:gs>
                    <a:gs pos="100000">
                      <a:srgbClr val="0072C6">
                        <a:lumMod val="30000"/>
                        <a:lumOff val="70000"/>
                      </a:srgbClr>
                    </a:gs>
                  </a:gsLst>
                  <a:lin ang="5400000" scaled="1"/>
                </a:gradFill>
              </a:rPr>
              <a:t>QR </a:t>
            </a:r>
            <a:r>
              <a:rPr lang="en-US" sz="4400" b="1" dirty="0">
                <a:gradFill>
                  <a:gsLst>
                    <a:gs pos="83000">
                      <a:srgbClr val="FFFFFF"/>
                    </a:gs>
                    <a:gs pos="100000">
                      <a:srgbClr val="0072C6">
                        <a:lumMod val="30000"/>
                        <a:lumOff val="70000"/>
                      </a:srgbClr>
                    </a:gs>
                  </a:gsLst>
                  <a:lin ang="5400000" scaled="1"/>
                </a:gradFill>
              </a:rPr>
              <a:t>code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to evaluate </a:t>
            </a:r>
            <a:br>
              <a:rPr lang="en-US" sz="4400"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this </a:t>
            </a:r>
            <a:r>
              <a:rPr lang="en-US" sz="4400" dirty="0">
                <a:gradFill>
                  <a:gsLst>
                    <a:gs pos="83000">
                      <a:srgbClr val="FFFFFF"/>
                    </a:gs>
                    <a:gs pos="100000">
                      <a:srgbClr val="0072C6">
                        <a:lumMod val="30000"/>
                        <a:lumOff val="70000"/>
                      </a:srgbClr>
                    </a:gs>
                  </a:gsLst>
                  <a:lin ang="5400000" scaled="1"/>
                </a:gradFill>
              </a:rPr>
              <a:t>session.</a:t>
            </a:r>
          </a:p>
        </p:txBody>
      </p:sp>
      <p:pic>
        <p:nvPicPr>
          <p:cNvPr id="10" name="Picture 2"/>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4133220" y="1668463"/>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847" y="1669943"/>
            <a:ext cx="2353260" cy="4569436"/>
          </a:xfrm>
          <a:prstGeom prst="rect">
            <a:avLst/>
          </a:prstGeom>
        </p:spPr>
      </p:pic>
    </p:spTree>
    <p:extLst>
      <p:ext uri="{BB962C8B-B14F-4D97-AF65-F5344CB8AC3E}">
        <p14:creationId xmlns:p14="http://schemas.microsoft.com/office/powerpoint/2010/main" val="592859843"/>
      </p:ext>
    </p:extLst>
  </p:cSld>
  <p:clrMapOvr>
    <a:masterClrMapping/>
  </p:clrMapOvr>
  <p:transition spd="slow">
    <p:push/>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2014 </a:t>
            </a:r>
            <a:r>
              <a:rPr lang="en-US" sz="700" dirty="0">
                <a:gradFill>
                  <a:gsLst>
                    <a:gs pos="0">
                      <a:schemeClr val="tx1"/>
                    </a:gs>
                    <a:gs pos="100000">
                      <a:schemeClr val="tx1"/>
                    </a:gs>
                  </a:gsLst>
                  <a:lin ang="5400000" scaled="0"/>
                </a:gradFill>
                <a:cs typeface="Segoe UI" pitchFamily="34" charset="0"/>
              </a:rPr>
              <a:t>Microsoft Corporation. All rights reserved. Microsoft, Windows, </a:t>
            </a:r>
            <a:r>
              <a:rPr lang="en-US" sz="700" dirty="0" smtClean="0">
                <a:gradFill>
                  <a:gsLst>
                    <a:gs pos="0">
                      <a:schemeClr val="tx1"/>
                    </a:gs>
                    <a:gs pos="100000">
                      <a:schemeClr val="tx1"/>
                    </a:gs>
                  </a:gsLst>
                  <a:lin ang="5400000" scaled="0"/>
                </a:gradFill>
                <a:cs typeface="Segoe UI" pitchFamily="34" charset="0"/>
              </a:rPr>
              <a:t>and </a:t>
            </a:r>
            <a:r>
              <a:rPr lang="en-US" sz="700" dirty="0">
                <a:gradFill>
                  <a:gsLst>
                    <a:gs pos="0">
                      <a:schemeClr val="tx1"/>
                    </a:gs>
                    <a:gs pos="100000">
                      <a:schemeClr val="tx1"/>
                    </a:gs>
                  </a:gsLst>
                  <a:lin ang="5400000" scaled="0"/>
                </a:gradFill>
                <a:cs typeface="Segoe UI" pitchFamily="34" charset="0"/>
              </a:rPr>
              <a:t>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9" name="TechEd 2014 logo white"/>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125731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2075953"/>
          </a:xfrm>
        </p:spPr>
        <p:txBody>
          <a:bodyPr/>
          <a:lstStyle/>
          <a:p>
            <a:r>
              <a:rPr lang="en-US" dirty="0" smtClean="0"/>
              <a:t>Peel the proverbial onion</a:t>
            </a:r>
          </a:p>
          <a:p>
            <a:endParaRPr lang="en-US" sz="500" dirty="0" smtClean="0"/>
          </a:p>
          <a:p>
            <a:pPr lvl="1"/>
            <a:r>
              <a:rPr lang="en-US" dirty="0" smtClean="0"/>
              <a:t>Check </a:t>
            </a:r>
            <a:r>
              <a:rPr lang="en-US" dirty="0"/>
              <a:t>health – any failed virtual disks, nodes, VMs? Any rebuilds in </a:t>
            </a:r>
            <a:r>
              <a:rPr lang="en-US" dirty="0" smtClean="0"/>
              <a:t>progress?</a:t>
            </a:r>
          </a:p>
          <a:p>
            <a:pPr lvl="1"/>
            <a:endParaRPr lang="en-US" sz="500" dirty="0" smtClean="0"/>
          </a:p>
          <a:p>
            <a:pPr lvl="1"/>
            <a:endParaRPr lang="en-US" sz="500" dirty="0" smtClean="0"/>
          </a:p>
          <a:p>
            <a:pPr lvl="1"/>
            <a:r>
              <a:rPr lang="en-US" dirty="0" smtClean="0"/>
              <a:t>Find </a:t>
            </a:r>
            <a:r>
              <a:rPr lang="en-US" dirty="0"/>
              <a:t>where in the stack </a:t>
            </a:r>
            <a:r>
              <a:rPr lang="en-US" dirty="0" smtClean="0"/>
              <a:t>the performance degrades the most</a:t>
            </a:r>
          </a:p>
          <a:p>
            <a:pPr lvl="2"/>
            <a:r>
              <a:rPr lang="en-US" sz="1600" i="1" dirty="0" smtClean="0"/>
              <a:t>(for example, where does the </a:t>
            </a:r>
            <a:r>
              <a:rPr lang="en-US" sz="1600" i="1" dirty="0"/>
              <a:t>latencies start to build </a:t>
            </a:r>
            <a:r>
              <a:rPr lang="en-US" sz="1600" i="1" dirty="0" smtClean="0"/>
              <a:t>up?)</a:t>
            </a:r>
            <a:endParaRPr lang="en-US" dirty="0" smtClean="0"/>
          </a:p>
        </p:txBody>
      </p:sp>
      <p:sp>
        <p:nvSpPr>
          <p:cNvPr id="3" name="Title 2"/>
          <p:cNvSpPr>
            <a:spLocks noGrp="1"/>
          </p:cNvSpPr>
          <p:nvPr>
            <p:ph type="title"/>
          </p:nvPr>
        </p:nvSpPr>
        <p:spPr/>
        <p:txBody>
          <a:bodyPr/>
          <a:lstStyle/>
          <a:p>
            <a:r>
              <a:rPr lang="en-US" dirty="0" smtClean="0"/>
              <a:t>Appendix: Breaking down perf issues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409631004"/>
              </p:ext>
            </p:extLst>
          </p:nvPr>
        </p:nvGraphicFramePr>
        <p:xfrm>
          <a:off x="557741" y="3421062"/>
          <a:ext cx="11353800" cy="3307080"/>
        </p:xfrm>
        <a:graphic>
          <a:graphicData uri="http://schemas.openxmlformats.org/drawingml/2006/table">
            <a:tbl>
              <a:tblPr firstRow="1" bandRow="1">
                <a:tableStyleId>{5C22544A-7EE6-4342-B048-85BDC9FD1C3A}</a:tableStyleId>
              </a:tblPr>
              <a:tblGrid>
                <a:gridCol w="2514600"/>
                <a:gridCol w="3352800"/>
                <a:gridCol w="5486400"/>
              </a:tblGrid>
              <a:tr h="370840">
                <a:tc>
                  <a:txBody>
                    <a:bodyPr/>
                    <a:lstStyle/>
                    <a:p>
                      <a:r>
                        <a:rPr lang="en-US" dirty="0" smtClean="0"/>
                        <a:t>Layer</a:t>
                      </a:r>
                      <a:endParaRPr lang="en-US" dirty="0"/>
                    </a:p>
                  </a:txBody>
                  <a:tcPr/>
                </a:tc>
                <a:tc>
                  <a:txBody>
                    <a:bodyPr/>
                    <a:lstStyle/>
                    <a:p>
                      <a:r>
                        <a:rPr lang="en-US" dirty="0" smtClean="0"/>
                        <a:t>Useful</a:t>
                      </a:r>
                      <a:r>
                        <a:rPr lang="en-US" baseline="0" dirty="0" smtClean="0"/>
                        <a:t> Performance Counters</a:t>
                      </a:r>
                      <a:endParaRPr lang="en-US" dirty="0"/>
                    </a:p>
                  </a:txBody>
                  <a:tcPr/>
                </a:tc>
                <a:tc>
                  <a:txBody>
                    <a:bodyPr/>
                    <a:lstStyle/>
                    <a:p>
                      <a:r>
                        <a:rPr lang="en-US" dirty="0" smtClean="0"/>
                        <a:t>Most frequently observed</a:t>
                      </a:r>
                      <a:r>
                        <a:rPr lang="en-US" baseline="0" dirty="0" smtClean="0"/>
                        <a:t> cause of performance issue at this layer</a:t>
                      </a:r>
                      <a:endParaRPr lang="en-US" dirty="0"/>
                    </a:p>
                  </a:txBody>
                  <a:tcPr/>
                </a:tc>
              </a:tr>
              <a:tr h="370840">
                <a:tc>
                  <a:txBody>
                    <a:bodyPr/>
                    <a:lstStyle/>
                    <a:p>
                      <a:r>
                        <a:rPr lang="en-US" dirty="0" smtClean="0"/>
                        <a:t>Virtual Machine</a:t>
                      </a:r>
                      <a:endParaRPr lang="en-US" dirty="0"/>
                    </a:p>
                  </a:txBody>
                  <a:tcPr/>
                </a:tc>
                <a:tc>
                  <a:txBody>
                    <a:bodyPr/>
                    <a:lstStyle/>
                    <a:p>
                      <a:r>
                        <a:rPr lang="en-US" dirty="0" smtClean="0"/>
                        <a:t>Hyper-V</a:t>
                      </a:r>
                      <a:r>
                        <a:rPr lang="en-US" baseline="0" dirty="0" smtClean="0"/>
                        <a:t> (*)</a:t>
                      </a:r>
                      <a:endParaRPr lang="en-US" dirty="0"/>
                    </a:p>
                  </a:txBody>
                  <a:tcPr/>
                </a:tc>
                <a:tc>
                  <a:txBody>
                    <a:bodyPr/>
                    <a:lstStyle/>
                    <a:p>
                      <a:r>
                        <a:rPr lang="en-US" dirty="0" smtClean="0"/>
                        <a:t>Oversubscribed </a:t>
                      </a:r>
                      <a:r>
                        <a:rPr lang="en-US" baseline="0" dirty="0" smtClean="0"/>
                        <a:t>CPU and/or Memory</a:t>
                      </a:r>
                      <a:endParaRPr lang="en-US" dirty="0"/>
                    </a:p>
                  </a:txBody>
                  <a:tcPr/>
                </a:tc>
              </a:tr>
              <a:tr h="370840">
                <a:tc>
                  <a:txBody>
                    <a:bodyPr/>
                    <a:lstStyle/>
                    <a:p>
                      <a:r>
                        <a:rPr lang="en-US" dirty="0" smtClean="0"/>
                        <a:t>SMB Client (compute)</a:t>
                      </a:r>
                      <a:endParaRPr lang="en-US" dirty="0"/>
                    </a:p>
                  </a:txBody>
                  <a:tcPr/>
                </a:tc>
                <a:tc>
                  <a:txBody>
                    <a:bodyPr/>
                    <a:lstStyle/>
                    <a:p>
                      <a:r>
                        <a:rPr lang="en-US" dirty="0" smtClean="0"/>
                        <a:t>SMB Client Shares</a:t>
                      </a:r>
                      <a:endParaRPr lang="en-US" dirty="0"/>
                    </a:p>
                  </a:txBody>
                  <a:tcPr/>
                </a:tc>
                <a:tc>
                  <a:txBody>
                    <a:bodyPr/>
                    <a:lstStyle/>
                    <a:p>
                      <a:r>
                        <a:rPr lang="en-US" dirty="0" smtClean="0"/>
                        <a:t>Network</a:t>
                      </a:r>
                      <a:r>
                        <a:rPr lang="en-US" baseline="0" dirty="0" smtClean="0"/>
                        <a:t> issue, SMB credit stall, SMB witness shares unbalanced</a:t>
                      </a:r>
                      <a:endParaRPr lang="en-US" dirty="0"/>
                    </a:p>
                  </a:txBody>
                  <a:tcPr/>
                </a:tc>
              </a:tr>
              <a:tr h="370840">
                <a:tc>
                  <a:txBody>
                    <a:bodyPr/>
                    <a:lstStyle/>
                    <a:p>
                      <a:r>
                        <a:rPr lang="en-US" dirty="0" smtClean="0"/>
                        <a:t>SMB Server (storage)</a:t>
                      </a:r>
                      <a:endParaRPr lang="en-US" dirty="0"/>
                    </a:p>
                  </a:txBody>
                  <a:tcPr/>
                </a:tc>
                <a:tc>
                  <a:txBody>
                    <a:bodyPr/>
                    <a:lstStyle/>
                    <a:p>
                      <a:r>
                        <a:rPr lang="en-US" dirty="0" smtClean="0"/>
                        <a:t>SMB Server Shares</a:t>
                      </a:r>
                      <a:endParaRPr lang="en-US" dirty="0"/>
                    </a:p>
                  </a:txBody>
                  <a:tcPr/>
                </a:tc>
                <a:tc>
                  <a:txBody>
                    <a:bodyPr/>
                    <a:lstStyle/>
                    <a:p>
                      <a:r>
                        <a:rPr lang="en-US" dirty="0" smtClean="0"/>
                        <a:t>Imbalanced cluster resource ownership</a:t>
                      </a:r>
                      <a:endParaRPr lang="en-US" dirty="0"/>
                    </a:p>
                  </a:txBody>
                  <a:tcPr/>
                </a:tc>
              </a:tr>
              <a:tr h="370840">
                <a:tc>
                  <a:txBody>
                    <a:bodyPr/>
                    <a:lstStyle/>
                    <a:p>
                      <a:r>
                        <a:rPr lang="en-US" dirty="0" smtClean="0"/>
                        <a:t>Storage Space</a:t>
                      </a:r>
                      <a:endParaRPr lang="en-US" dirty="0"/>
                    </a:p>
                  </a:txBody>
                  <a:tcPr/>
                </a:tc>
                <a:tc>
                  <a:txBody>
                    <a:bodyPr/>
                    <a:lstStyle/>
                    <a:p>
                      <a:r>
                        <a:rPr lang="en-US" dirty="0" smtClean="0"/>
                        <a:t>Logical Disk (on owner node)</a:t>
                      </a:r>
                      <a:endParaRPr lang="en-US" dirty="0"/>
                    </a:p>
                  </a:txBody>
                  <a:tcPr/>
                </a:tc>
                <a:tc>
                  <a:txBody>
                    <a:bodyPr/>
                    <a:lstStyle/>
                    <a:p>
                      <a:r>
                        <a:rPr lang="en-US" dirty="0" smtClean="0"/>
                        <a:t>Overloaded</a:t>
                      </a:r>
                      <a:r>
                        <a:rPr lang="en-US" baseline="0" dirty="0" smtClean="0"/>
                        <a:t> storage for current workload, hardware issues, workload changing more frequently than Tiering can keep up with current run schedule</a:t>
                      </a:r>
                      <a:endParaRPr lang="en-US" dirty="0"/>
                    </a:p>
                  </a:txBody>
                  <a:tcPr/>
                </a:tc>
              </a:tr>
              <a:tr h="370840">
                <a:tc>
                  <a:txBody>
                    <a:bodyPr/>
                    <a:lstStyle/>
                    <a:p>
                      <a:r>
                        <a:rPr lang="en-US" dirty="0" smtClean="0"/>
                        <a:t>Physical Disk</a:t>
                      </a:r>
                      <a:endParaRPr lang="en-US" dirty="0"/>
                    </a:p>
                  </a:txBody>
                  <a:tcPr/>
                </a:tc>
                <a:tc>
                  <a:txBody>
                    <a:bodyPr/>
                    <a:lstStyle/>
                    <a:p>
                      <a:r>
                        <a:rPr lang="en-US" dirty="0" smtClean="0"/>
                        <a:t>Physical Disk</a:t>
                      </a:r>
                      <a:endParaRPr lang="en-US" dirty="0"/>
                    </a:p>
                  </a:txBody>
                  <a:tcPr/>
                </a:tc>
                <a:tc>
                  <a:txBody>
                    <a:bodyPr/>
                    <a:lstStyle/>
                    <a:p>
                      <a:r>
                        <a:rPr lang="en-US" dirty="0" smtClean="0"/>
                        <a:t>Overloaded storage, hardware issues</a:t>
                      </a:r>
                      <a:endParaRPr lang="en-US" dirty="0"/>
                    </a:p>
                  </a:txBody>
                  <a:tcPr/>
                </a:tc>
              </a:tr>
            </a:tbl>
          </a:graphicData>
        </a:graphic>
      </p:graphicFrame>
    </p:spTree>
    <p:extLst>
      <p:ext uri="{BB962C8B-B14F-4D97-AF65-F5344CB8AC3E}">
        <p14:creationId xmlns:p14="http://schemas.microsoft.com/office/powerpoint/2010/main" val="1083752134"/>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2628412"/>
          </a:xfrm>
        </p:spPr>
        <p:txBody>
          <a:bodyPr/>
          <a:lstStyle/>
          <a:p>
            <a:r>
              <a:rPr lang="en-US" sz="3200" dirty="0" smtClean="0"/>
              <a:t>Can change task to run more frequently, and/or to save </a:t>
            </a:r>
            <a:r>
              <a:rPr lang="en-US" sz="3200" dirty="0"/>
              <a:t>T</a:t>
            </a:r>
            <a:r>
              <a:rPr lang="en-US" sz="3200" dirty="0" smtClean="0"/>
              <a:t>iering report after run</a:t>
            </a:r>
          </a:p>
          <a:p>
            <a:r>
              <a:rPr lang="en-US" sz="3200" dirty="0" smtClean="0"/>
              <a:t>In task scheduler, navigate to “Storage Tiers Management”</a:t>
            </a:r>
          </a:p>
          <a:p>
            <a:r>
              <a:rPr lang="en-US" sz="3200" dirty="0" smtClean="0"/>
              <a:t>The task to change is: </a:t>
            </a:r>
          </a:p>
          <a:p>
            <a:r>
              <a:rPr lang="en-US" sz="2800" b="1" i="1" dirty="0"/>
              <a:t>C</a:t>
            </a:r>
            <a:r>
              <a:rPr lang="en-US" sz="2800" b="1" i="1" dirty="0" smtClean="0"/>
              <a:t>hange </a:t>
            </a:r>
            <a:r>
              <a:rPr lang="en-US" sz="2800" b="1" i="1" dirty="0" smtClean="0"/>
              <a:t>the task </a:t>
            </a:r>
            <a:r>
              <a:rPr lang="en-US" sz="2800" b="1" i="1" dirty="0" smtClean="0"/>
              <a:t>for all Cluster nodes, </a:t>
            </a:r>
            <a:r>
              <a:rPr lang="en-US" sz="2800" b="1" i="1" u="sng" dirty="0" smtClean="0">
                <a:solidFill>
                  <a:srgbClr val="FF0000"/>
                </a:solidFill>
              </a:rPr>
              <a:t>don’t </a:t>
            </a:r>
            <a:r>
              <a:rPr lang="en-US" sz="2800" b="1" i="1" u="sng" dirty="0" smtClean="0">
                <a:solidFill>
                  <a:srgbClr val="FF0000"/>
                </a:solidFill>
              </a:rPr>
              <a:t>change the </a:t>
            </a:r>
            <a:r>
              <a:rPr lang="en-US" sz="2800" b="1" i="1" u="sng" dirty="0" smtClean="0">
                <a:solidFill>
                  <a:srgbClr val="FF0000"/>
                </a:solidFill>
              </a:rPr>
              <a:t>initialization task</a:t>
            </a:r>
          </a:p>
        </p:txBody>
      </p:sp>
      <p:sp>
        <p:nvSpPr>
          <p:cNvPr id="3" name="Title 2"/>
          <p:cNvSpPr>
            <a:spLocks noGrp="1"/>
          </p:cNvSpPr>
          <p:nvPr>
            <p:ph type="title"/>
          </p:nvPr>
        </p:nvSpPr>
        <p:spPr/>
        <p:txBody>
          <a:bodyPr/>
          <a:lstStyle/>
          <a:p>
            <a:r>
              <a:rPr lang="en-US" dirty="0" smtClean="0"/>
              <a:t>Appendix: Tiering Scheduled Task</a:t>
            </a:r>
            <a:endParaRPr lang="en-US" dirty="0"/>
          </a:p>
        </p:txBody>
      </p:sp>
      <p:pic>
        <p:nvPicPr>
          <p:cNvPr id="4" name="Picture 3"/>
          <p:cNvPicPr>
            <a:picLocks noChangeAspect="1"/>
          </p:cNvPicPr>
          <p:nvPr/>
        </p:nvPicPr>
        <p:blipFill rotWithShape="1">
          <a:blip r:embed="rId2"/>
          <a:srcRect b="11594"/>
          <a:stretch/>
        </p:blipFill>
        <p:spPr>
          <a:xfrm>
            <a:off x="4465637" y="2743812"/>
            <a:ext cx="3886200" cy="581025"/>
          </a:xfrm>
          <a:prstGeom prst="rect">
            <a:avLst/>
          </a:prstGeom>
        </p:spPr>
      </p:pic>
      <p:sp>
        <p:nvSpPr>
          <p:cNvPr id="5" name="Rectangle 4"/>
          <p:cNvSpPr/>
          <p:nvPr/>
        </p:nvSpPr>
        <p:spPr>
          <a:xfrm>
            <a:off x="792841" y="5850532"/>
            <a:ext cx="4940828" cy="923330"/>
          </a:xfrm>
          <a:prstGeom prst="rect">
            <a:avLst/>
          </a:prstGeom>
        </p:spPr>
        <p:txBody>
          <a:bodyPr wrap="square">
            <a:spAutoFit/>
          </a:bodyPr>
          <a:lstStyle/>
          <a:p>
            <a:r>
              <a:rPr lang="en-US" b="1" dirty="0" smtClean="0">
                <a:latin typeface="Calibri" panose="020F0502020204030204" pitchFamily="34" charset="0"/>
                <a:ea typeface="Times New Roman" panose="02020603050405020304" pitchFamily="18" charset="0"/>
                <a:cs typeface="Times New Roman" panose="02020603050405020304" pitchFamily="18" charset="0"/>
              </a:rPr>
              <a:t>FROM: </a:t>
            </a:r>
            <a:r>
              <a:rPr lang="en-US" dirty="0" smtClean="0">
                <a:latin typeface="Calibri" panose="020F0502020204030204" pitchFamily="34" charset="0"/>
                <a:ea typeface="Times New Roman" panose="02020603050405020304" pitchFamily="18" charset="0"/>
                <a:cs typeface="Times New Roman" panose="02020603050405020304" pitchFamily="18" charset="0"/>
              </a:rPr>
              <a:t>%</a:t>
            </a:r>
            <a:r>
              <a:rPr lang="en-US" dirty="0" err="1" smtClean="0">
                <a:latin typeface="Calibri" panose="020F0502020204030204" pitchFamily="34" charset="0"/>
                <a:ea typeface="Times New Roman" panose="02020603050405020304" pitchFamily="18" charset="0"/>
                <a:cs typeface="Times New Roman" panose="02020603050405020304" pitchFamily="18" charset="0"/>
              </a:rPr>
              <a:t>windir</a:t>
            </a:r>
            <a:r>
              <a:rPr lang="en-US" dirty="0" smtClean="0">
                <a:latin typeface="Calibri" panose="020F0502020204030204" pitchFamily="34" charset="0"/>
                <a:ea typeface="Times New Roman" panose="02020603050405020304" pitchFamily="18" charset="0"/>
                <a:cs typeface="Times New Roman" panose="02020603050405020304" pitchFamily="18" charset="0"/>
              </a:rPr>
              <a:t>%\system32\defrag.exe -c -h -g -#</a:t>
            </a:r>
          </a:p>
          <a:p>
            <a:r>
              <a:rPr lang="en-US" b="1" dirty="0" smtClean="0">
                <a:latin typeface="Calibri" panose="020F0502020204030204" pitchFamily="34" charset="0"/>
                <a:ea typeface="Times New Roman" panose="02020603050405020304" pitchFamily="18" charset="0"/>
                <a:cs typeface="Times New Roman" panose="02020603050405020304" pitchFamily="18" charset="0"/>
              </a:rPr>
              <a:t>TO: </a:t>
            </a:r>
            <a:r>
              <a:rPr lang="en-US" dirty="0">
                <a:latin typeface="Calibri" panose="020F0502020204030204" pitchFamily="34" charset="0"/>
                <a:ea typeface="Times New Roman" panose="02020603050405020304" pitchFamily="18" charset="0"/>
                <a:cs typeface="Times New Roman" panose="02020603050405020304" pitchFamily="18" charset="0"/>
              </a:rPr>
              <a:t>%</a:t>
            </a:r>
            <a:r>
              <a:rPr lang="en-US" dirty="0" err="1">
                <a:latin typeface="Calibri" panose="020F0502020204030204" pitchFamily="34" charset="0"/>
                <a:ea typeface="Times New Roman" panose="02020603050405020304" pitchFamily="18" charset="0"/>
                <a:cs typeface="Times New Roman" panose="02020603050405020304" pitchFamily="18" charset="0"/>
              </a:rPr>
              <a:t>windir</a:t>
            </a:r>
            <a:r>
              <a:rPr lang="en-US" dirty="0">
                <a:latin typeface="Calibri" panose="020F0502020204030204" pitchFamily="34" charset="0"/>
                <a:ea typeface="Times New Roman" panose="02020603050405020304" pitchFamily="18" charset="0"/>
                <a:cs typeface="Times New Roman" panose="02020603050405020304" pitchFamily="18" charset="0"/>
              </a:rPr>
              <a:t>%\system32\defrag.exe </a:t>
            </a:r>
            <a:r>
              <a:rPr lang="en-US" dirty="0" smtClean="0">
                <a:latin typeface="Calibri" panose="020F0502020204030204" pitchFamily="34" charset="0"/>
                <a:ea typeface="Times New Roman" panose="02020603050405020304" pitchFamily="18" charset="0"/>
                <a:cs typeface="Times New Roman" panose="02020603050405020304" pitchFamily="18" charset="0"/>
              </a:rPr>
              <a:t>-c -h -g -# </a:t>
            </a:r>
            <a:r>
              <a:rPr lang="en-US" dirty="0">
                <a:latin typeface="Calibri" panose="020F0502020204030204" pitchFamily="34" charset="0"/>
                <a:ea typeface="Times New Roman" panose="02020603050405020304" pitchFamily="18" charset="0"/>
                <a:cs typeface="Times New Roman" panose="02020603050405020304" pitchFamily="18" charset="0"/>
              </a:rPr>
              <a:t>&gt; %</a:t>
            </a:r>
            <a:r>
              <a:rPr lang="en-US" dirty="0" err="1">
                <a:latin typeface="Calibri" panose="020F0502020204030204" pitchFamily="34" charset="0"/>
                <a:ea typeface="Times New Roman" panose="02020603050405020304" pitchFamily="18" charset="0"/>
                <a:cs typeface="Times New Roman" panose="02020603050405020304" pitchFamily="18" charset="0"/>
              </a:rPr>
              <a:t>windir</a:t>
            </a:r>
            <a:r>
              <a:rPr lang="en-US" dirty="0">
                <a:latin typeface="Calibri" panose="020F0502020204030204" pitchFamily="34" charset="0"/>
                <a:ea typeface="Times New Roman" panose="02020603050405020304" pitchFamily="18" charset="0"/>
                <a:cs typeface="Times New Roman" panose="02020603050405020304" pitchFamily="18" charset="0"/>
              </a:rPr>
              <a:t>%\</a:t>
            </a:r>
            <a:r>
              <a:rPr lang="en-US" dirty="0" smtClean="0">
                <a:latin typeface="Calibri" panose="020F0502020204030204" pitchFamily="34" charset="0"/>
                <a:ea typeface="Times New Roman" panose="02020603050405020304" pitchFamily="18" charset="0"/>
                <a:cs typeface="Times New Roman" panose="02020603050405020304" pitchFamily="18" charset="0"/>
              </a:rPr>
              <a:t>tieringOut.txt</a:t>
            </a:r>
            <a:endParaRPr lang="en-US" dirty="0"/>
          </a:p>
        </p:txBody>
      </p:sp>
      <p:pic>
        <p:nvPicPr>
          <p:cNvPr id="6" name="Picture 5"/>
          <p:cNvPicPr>
            <a:picLocks noChangeAspect="1"/>
          </p:cNvPicPr>
          <p:nvPr/>
        </p:nvPicPr>
        <p:blipFill rotWithShape="1">
          <a:blip r:embed="rId3"/>
          <a:srcRect r="198"/>
          <a:stretch/>
        </p:blipFill>
        <p:spPr>
          <a:xfrm>
            <a:off x="745743" y="4483254"/>
            <a:ext cx="5017030" cy="1357585"/>
          </a:xfrm>
          <a:prstGeom prst="rect">
            <a:avLst/>
          </a:prstGeom>
        </p:spPr>
      </p:pic>
      <p:sp>
        <p:nvSpPr>
          <p:cNvPr id="7" name="TextBox 6"/>
          <p:cNvSpPr txBox="1"/>
          <p:nvPr/>
        </p:nvSpPr>
        <p:spPr>
          <a:xfrm>
            <a:off x="232072" y="3945209"/>
            <a:ext cx="6062365" cy="627864"/>
          </a:xfrm>
          <a:prstGeom prst="rect">
            <a:avLst/>
          </a:prstGeom>
          <a:noFill/>
        </p:spPr>
        <p:txBody>
          <a:bodyPr wrap="none" lIns="182880" tIns="146304" rIns="182880" bIns="146304" rtlCol="0">
            <a:spAutoFit/>
          </a:bodyPr>
          <a:lstStyle/>
          <a:p>
            <a:pPr algn="ctr">
              <a:lnSpc>
                <a:spcPct val="90000"/>
              </a:lnSpc>
              <a:spcAft>
                <a:spcPts val="600"/>
              </a:spcAft>
            </a:pPr>
            <a:r>
              <a:rPr lang="en-US" sz="2400" b="1" dirty="0" smtClean="0">
                <a:gradFill>
                  <a:gsLst>
                    <a:gs pos="2917">
                      <a:schemeClr val="tx1"/>
                    </a:gs>
                    <a:gs pos="30000">
                      <a:schemeClr val="tx1"/>
                    </a:gs>
                  </a:gsLst>
                  <a:lin ang="5400000" scaled="0"/>
                </a:gradFill>
              </a:rPr>
              <a:t>Saving the Tiering Optimization Report</a:t>
            </a:r>
          </a:p>
        </p:txBody>
      </p:sp>
      <p:pic>
        <p:nvPicPr>
          <p:cNvPr id="8" name="Picture 7"/>
          <p:cNvPicPr>
            <a:picLocks noChangeAspect="1"/>
          </p:cNvPicPr>
          <p:nvPr/>
        </p:nvPicPr>
        <p:blipFill>
          <a:blip r:embed="rId4"/>
          <a:stretch>
            <a:fillRect/>
          </a:stretch>
        </p:blipFill>
        <p:spPr>
          <a:xfrm>
            <a:off x="6794878" y="4509039"/>
            <a:ext cx="5017030" cy="1341493"/>
          </a:xfrm>
          <a:prstGeom prst="rect">
            <a:avLst/>
          </a:prstGeom>
        </p:spPr>
      </p:pic>
      <p:sp>
        <p:nvSpPr>
          <p:cNvPr id="9" name="TextBox 8"/>
          <p:cNvSpPr txBox="1"/>
          <p:nvPr/>
        </p:nvSpPr>
        <p:spPr>
          <a:xfrm>
            <a:off x="6460957" y="3945209"/>
            <a:ext cx="5684891" cy="627864"/>
          </a:xfrm>
          <a:prstGeom prst="rect">
            <a:avLst/>
          </a:prstGeom>
          <a:noFill/>
        </p:spPr>
        <p:txBody>
          <a:bodyPr wrap="none" lIns="182880" tIns="146304" rIns="182880" bIns="146304" rtlCol="0">
            <a:spAutoFit/>
          </a:bodyPr>
          <a:lstStyle/>
          <a:p>
            <a:pPr algn="ctr">
              <a:lnSpc>
                <a:spcPct val="90000"/>
              </a:lnSpc>
              <a:spcAft>
                <a:spcPts val="600"/>
              </a:spcAft>
            </a:pPr>
            <a:r>
              <a:rPr lang="en-US" sz="2400" b="1" dirty="0" smtClean="0">
                <a:gradFill>
                  <a:gsLst>
                    <a:gs pos="2917">
                      <a:schemeClr val="tx1"/>
                    </a:gs>
                    <a:gs pos="30000">
                      <a:schemeClr val="tx1"/>
                    </a:gs>
                  </a:gsLst>
                  <a:lin ang="5400000" scaled="0"/>
                </a:gradFill>
              </a:rPr>
              <a:t>Changing the Optimization Schedule</a:t>
            </a:r>
          </a:p>
        </p:txBody>
      </p:sp>
      <p:sp>
        <p:nvSpPr>
          <p:cNvPr id="10" name="Rectangle 9"/>
          <p:cNvSpPr/>
          <p:nvPr/>
        </p:nvSpPr>
        <p:spPr>
          <a:xfrm>
            <a:off x="6832979" y="5850532"/>
            <a:ext cx="5176458" cy="646331"/>
          </a:xfrm>
          <a:prstGeom prst="rect">
            <a:avLst/>
          </a:prstGeom>
        </p:spPr>
        <p:txBody>
          <a:bodyPr wrap="square">
            <a:spAutoFit/>
          </a:bodyPr>
          <a:lstStyle/>
          <a:p>
            <a:r>
              <a:rPr lang="en-US" b="1" dirty="0" smtClean="0">
                <a:latin typeface="Calibri" panose="020F0502020204030204" pitchFamily="34" charset="0"/>
                <a:cs typeface="Times New Roman" panose="02020603050405020304" pitchFamily="18" charset="0"/>
              </a:rPr>
              <a:t>Default Frequency: </a:t>
            </a:r>
            <a:r>
              <a:rPr lang="en-US" dirty="0" smtClean="0">
                <a:latin typeface="Calibri" panose="020F0502020204030204" pitchFamily="34" charset="0"/>
                <a:cs typeface="Times New Roman" panose="02020603050405020304" pitchFamily="18" charset="0"/>
              </a:rPr>
              <a:t>1am Daily</a:t>
            </a:r>
          </a:p>
          <a:p>
            <a:r>
              <a:rPr lang="en-US" b="1" dirty="0" smtClean="0">
                <a:latin typeface="Calibri" panose="020F0502020204030204" pitchFamily="34" charset="0"/>
                <a:cs typeface="Times New Roman" panose="02020603050405020304" pitchFamily="18" charset="0"/>
              </a:rPr>
              <a:t>Recommended Maximum Frequency: </a:t>
            </a:r>
            <a:r>
              <a:rPr lang="en-US" dirty="0" smtClean="0">
                <a:latin typeface="Calibri" panose="020F0502020204030204" pitchFamily="34" charset="0"/>
                <a:cs typeface="Times New Roman" panose="02020603050405020304" pitchFamily="18" charset="0"/>
              </a:rPr>
              <a:t>Every 6 Hours*</a:t>
            </a:r>
            <a:endParaRPr lang="en-US" dirty="0"/>
          </a:p>
        </p:txBody>
      </p:sp>
      <p:sp>
        <p:nvSpPr>
          <p:cNvPr id="11" name="TextBox 10"/>
          <p:cNvSpPr txBox="1"/>
          <p:nvPr/>
        </p:nvSpPr>
        <p:spPr>
          <a:xfrm>
            <a:off x="2713037" y="6636406"/>
            <a:ext cx="9829799" cy="461665"/>
          </a:xfrm>
          <a:prstGeom prst="rect">
            <a:avLst/>
          </a:prstGeom>
          <a:noFill/>
        </p:spPr>
        <p:txBody>
          <a:bodyPr wrap="square" lIns="182880" tIns="146304" rIns="182880" bIns="146304" rtlCol="0">
            <a:spAutoFit/>
          </a:bodyPr>
          <a:lstStyle/>
          <a:p>
            <a:pPr algn="r">
              <a:lnSpc>
                <a:spcPct val="90000"/>
              </a:lnSpc>
              <a:spcAft>
                <a:spcPts val="600"/>
              </a:spcAft>
            </a:pPr>
            <a:r>
              <a:rPr lang="en-US" sz="1100" i="1" dirty="0" smtClean="0">
                <a:gradFill>
                  <a:gsLst>
                    <a:gs pos="2917">
                      <a:schemeClr val="tx1"/>
                    </a:gs>
                    <a:gs pos="30000">
                      <a:schemeClr val="tx1"/>
                    </a:gs>
                  </a:gsLst>
                  <a:lin ang="5400000" scaled="0"/>
                </a:gradFill>
              </a:rPr>
              <a:t>*Without going into further advanced configuration, we recommend running Tiering only as frequently as every 6 hours.</a:t>
            </a:r>
          </a:p>
        </p:txBody>
      </p:sp>
    </p:spTree>
    <p:extLst>
      <p:ext uri="{BB962C8B-B14F-4D97-AF65-F5344CB8AC3E}">
        <p14:creationId xmlns:p14="http://schemas.microsoft.com/office/powerpoint/2010/main" val="2832567042"/>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681555"/>
          </a:xfrm>
        </p:spPr>
        <p:txBody>
          <a:bodyPr/>
          <a:lstStyle/>
          <a:p>
            <a:r>
              <a:rPr lang="en-US" dirty="0" smtClean="0"/>
              <a:t>Need to ensure sufficient bandwidth and CPU cycles in Server, SAS, Network, HBA to drive IOPS and MB/s</a:t>
            </a:r>
          </a:p>
          <a:p>
            <a:endParaRPr lang="en-US" sz="500" dirty="0" smtClean="0"/>
          </a:p>
          <a:p>
            <a:r>
              <a:rPr lang="en-US" sz="2400" dirty="0" smtClean="0"/>
              <a:t>Use MPIO (SAS) and SMB Multichannel (Ethernet) to aggregate throughput of multiple links for fault-tolerance and performance</a:t>
            </a:r>
          </a:p>
          <a:p>
            <a:pPr lvl="1"/>
            <a:r>
              <a:rPr lang="en-US" sz="1600" dirty="0" smtClean="0"/>
              <a:t>Single 10Gbps Ethernet Cable: ~1GB/s</a:t>
            </a:r>
          </a:p>
          <a:p>
            <a:pPr lvl="1"/>
            <a:r>
              <a:rPr lang="en-US" sz="1600" dirty="0" smtClean="0"/>
              <a:t>Single 24Gbps SAS Cable: ~2.4GB/s</a:t>
            </a:r>
          </a:p>
          <a:p>
            <a:endParaRPr lang="en-US" sz="500" dirty="0" smtClean="0"/>
          </a:p>
          <a:p>
            <a:r>
              <a:rPr lang="en-US" sz="2400" dirty="0" smtClean="0"/>
              <a:t>Use PCI-E Gen3 System Bus and HBAs/NICs</a:t>
            </a:r>
          </a:p>
          <a:p>
            <a:pPr lvl="1"/>
            <a:r>
              <a:rPr lang="en-US" sz="1600" dirty="0" smtClean="0"/>
              <a:t>Large improvements over PCI-E Gen2 for both MB/s and IOPS</a:t>
            </a:r>
          </a:p>
          <a:p>
            <a:endParaRPr lang="en-US" sz="500" dirty="0"/>
          </a:p>
          <a:p>
            <a:r>
              <a:rPr lang="en-US" sz="2400" dirty="0" smtClean="0"/>
              <a:t>Use fast multi-core processors and dual-sockets for systems which will drive high IOPS (&gt;500K)</a:t>
            </a:r>
          </a:p>
          <a:p>
            <a:pPr lvl="1"/>
            <a:r>
              <a:rPr lang="en-US" sz="1600" dirty="0"/>
              <a:t>E</a:t>
            </a:r>
            <a:r>
              <a:rPr lang="en-US" sz="1600" dirty="0" smtClean="0"/>
              <a:t>nsure that System Firmware settings do not disable NUMA (for example, Node Interleaving)</a:t>
            </a:r>
          </a:p>
          <a:p>
            <a:endParaRPr lang="en-US" sz="500" dirty="0" smtClean="0"/>
          </a:p>
          <a:p>
            <a:r>
              <a:rPr lang="en-US" dirty="0" smtClean="0"/>
              <a:t>Use synthetic benchmarks to determine bottlenecks!</a:t>
            </a:r>
          </a:p>
          <a:p>
            <a:pPr lvl="1"/>
            <a:r>
              <a:rPr lang="en-US" dirty="0" smtClean="0"/>
              <a:t>Small Random I/O – Latency &amp; IOPS, Large I/O – MB/s (Throughput)</a:t>
            </a:r>
            <a:endParaRPr lang="en-US" sz="2400" dirty="0" smtClean="0"/>
          </a:p>
        </p:txBody>
      </p:sp>
      <p:sp>
        <p:nvSpPr>
          <p:cNvPr id="3" name="Title 2"/>
          <p:cNvSpPr>
            <a:spLocks noGrp="1"/>
          </p:cNvSpPr>
          <p:nvPr>
            <p:ph type="title"/>
          </p:nvPr>
        </p:nvSpPr>
        <p:spPr/>
        <p:txBody>
          <a:bodyPr/>
          <a:lstStyle/>
          <a:p>
            <a:r>
              <a:rPr lang="en-US" dirty="0" smtClean="0"/>
              <a:t>Appendix: Additional Perf Planning</a:t>
            </a:r>
            <a:endParaRPr lang="en-US" dirty="0"/>
          </a:p>
        </p:txBody>
      </p:sp>
    </p:spTree>
    <p:extLst>
      <p:ext uri="{BB962C8B-B14F-4D97-AF65-F5344CB8AC3E}">
        <p14:creationId xmlns:p14="http://schemas.microsoft.com/office/powerpoint/2010/main" val="1402920690"/>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Validating Performance Local and Remote</a:t>
            </a:r>
            <a:endParaRPr lang="en-US" dirty="0"/>
          </a:p>
        </p:txBody>
      </p:sp>
      <p:pic>
        <p:nvPicPr>
          <p:cNvPr id="4" name="ScreenCapture_5-13-2014 10.14.02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434888" cy="6994525"/>
          </a:xfrm>
          <a:prstGeom prst="rect">
            <a:avLst/>
          </a:prstGeom>
        </p:spPr>
      </p:pic>
    </p:spTree>
    <p:extLst>
      <p:ext uri="{BB962C8B-B14F-4D97-AF65-F5344CB8AC3E}">
        <p14:creationId xmlns:p14="http://schemas.microsoft.com/office/powerpoint/2010/main" val="370593599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Performance Troubleshooting</a:t>
            </a:r>
            <a:endParaRPr lang="en-US" dirty="0"/>
          </a:p>
        </p:txBody>
      </p:sp>
      <p:pic>
        <p:nvPicPr>
          <p:cNvPr id="6" name="ScreenCapture_5-13-2014 10.21.30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434888" cy="6994525"/>
          </a:xfrm>
          <a:prstGeom prst="rect">
            <a:avLst/>
          </a:prstGeom>
        </p:spPr>
      </p:pic>
    </p:spTree>
    <p:extLst>
      <p:ext uri="{BB962C8B-B14F-4D97-AF65-F5344CB8AC3E}">
        <p14:creationId xmlns:p14="http://schemas.microsoft.com/office/powerpoint/2010/main" val="169321755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195268"/>
          </a:xfrm>
        </p:spPr>
        <p:txBody>
          <a:bodyPr/>
          <a:lstStyle/>
          <a:p>
            <a:r>
              <a:rPr lang="en-US" dirty="0" smtClean="0"/>
              <a:t>Brief background</a:t>
            </a:r>
          </a:p>
          <a:p>
            <a:pPr lvl="1"/>
            <a:r>
              <a:rPr lang="en-US" dirty="0" smtClean="0"/>
              <a:t>Needed a storage platform to reduce capital expenditure, able to scale linearly, and easy to manage</a:t>
            </a:r>
          </a:p>
          <a:p>
            <a:r>
              <a:rPr lang="en-US" dirty="0" smtClean="0"/>
              <a:t>Deployment</a:t>
            </a:r>
          </a:p>
          <a:p>
            <a:pPr lvl="1"/>
            <a:r>
              <a:rPr lang="en-US" dirty="0" err="1" smtClean="0"/>
              <a:t>Capex</a:t>
            </a:r>
            <a:r>
              <a:rPr lang="en-US" dirty="0" smtClean="0"/>
              <a:t> savings of 30% over traditional storage</a:t>
            </a:r>
            <a:endParaRPr lang="en-US" dirty="0"/>
          </a:p>
          <a:p>
            <a:pPr lvl="1"/>
            <a:r>
              <a:rPr lang="en-US" dirty="0" smtClean="0"/>
              <a:t>Scalable just-in-time online expansion</a:t>
            </a:r>
          </a:p>
          <a:p>
            <a:pPr lvl="1"/>
            <a:r>
              <a:rPr lang="en-US" dirty="0"/>
              <a:t>E</a:t>
            </a:r>
            <a:r>
              <a:rPr lang="en-US" dirty="0" smtClean="0"/>
              <a:t>nd-to-end management of deployment</a:t>
            </a:r>
          </a:p>
          <a:p>
            <a:r>
              <a:rPr lang="en-US" dirty="0" smtClean="0"/>
              <a:t>Market differentiation</a:t>
            </a:r>
          </a:p>
          <a:p>
            <a:pPr lvl="1"/>
            <a:r>
              <a:rPr lang="en-US" dirty="0" smtClean="0"/>
              <a:t>Agile platform for faster time to market</a:t>
            </a:r>
          </a:p>
          <a:p>
            <a:pPr lvl="1"/>
            <a:r>
              <a:rPr lang="en-US" dirty="0" smtClean="0"/>
              <a:t>Tiering allows them to differentiate customers based on service needs – can pin tenants to HDD or SSD tier, or allow heat to determine best placement</a:t>
            </a:r>
          </a:p>
        </p:txBody>
      </p:sp>
      <p:sp>
        <p:nvSpPr>
          <p:cNvPr id="3" name="Title 2"/>
          <p:cNvSpPr>
            <a:spLocks noGrp="1"/>
          </p:cNvSpPr>
          <p:nvPr>
            <p:ph type="title"/>
          </p:nvPr>
        </p:nvSpPr>
        <p:spPr/>
        <p:txBody>
          <a:bodyPr/>
          <a:lstStyle/>
          <a:p>
            <a:r>
              <a:rPr lang="en-US" dirty="0" smtClean="0"/>
              <a:t>Case Study: Hoster</a:t>
            </a:r>
            <a:endParaRPr lang="en-US" dirty="0"/>
          </a:p>
        </p:txBody>
      </p:sp>
    </p:spTree>
    <p:extLst>
      <p:ext uri="{BB962C8B-B14F-4D97-AF65-F5344CB8AC3E}">
        <p14:creationId xmlns:p14="http://schemas.microsoft.com/office/powerpoint/2010/main" val="495721550"/>
      </p:ext>
    </p:extLst>
  </p:cSld>
  <p:clrMapOvr>
    <a:masterClrMapping/>
  </p:clrMapOvr>
  <p:transition advTm="716352">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675400"/>
          </a:xfrm>
        </p:spPr>
        <p:txBody>
          <a:bodyPr/>
          <a:lstStyle/>
          <a:p>
            <a:r>
              <a:rPr lang="en-US" dirty="0" smtClean="0"/>
              <a:t>Brief background</a:t>
            </a:r>
          </a:p>
          <a:p>
            <a:pPr lvl="1"/>
            <a:r>
              <a:rPr lang="en-US" dirty="0" smtClean="0"/>
              <a:t>Large data storage requirements and high I/O workload to store and process seismic data</a:t>
            </a:r>
          </a:p>
          <a:p>
            <a:r>
              <a:rPr lang="en-US" dirty="0" smtClean="0"/>
              <a:t>Deployment topology</a:t>
            </a:r>
          </a:p>
          <a:p>
            <a:pPr lvl="1"/>
            <a:r>
              <a:rPr lang="en-US" dirty="0" smtClean="0"/>
              <a:t>4x file servers with 6x 60-bay enclosures</a:t>
            </a:r>
          </a:p>
          <a:p>
            <a:pPr lvl="2"/>
            <a:r>
              <a:rPr lang="en-US" dirty="0" smtClean="0"/>
              <a:t>Each with 12x 400GB SAS SSD and 48x 3TB NL-SAS HDD</a:t>
            </a:r>
          </a:p>
          <a:p>
            <a:pPr lvl="2"/>
            <a:r>
              <a:rPr lang="en-US" dirty="0" smtClean="0"/>
              <a:t>898 TB of raw capacity in 28U</a:t>
            </a:r>
          </a:p>
          <a:p>
            <a:pPr lvl="1"/>
            <a:r>
              <a:rPr lang="en-US" dirty="0" smtClean="0"/>
              <a:t>Replica site with similar configuration</a:t>
            </a:r>
          </a:p>
          <a:p>
            <a:r>
              <a:rPr lang="en-US" dirty="0" smtClean="0"/>
              <a:t>Advantages</a:t>
            </a:r>
          </a:p>
          <a:p>
            <a:pPr lvl="1"/>
            <a:r>
              <a:rPr lang="en-US" dirty="0" smtClean="0"/>
              <a:t>Exceptional performance, driving both VMs and Seismic data analysis</a:t>
            </a:r>
          </a:p>
          <a:p>
            <a:pPr lvl="1"/>
            <a:r>
              <a:rPr lang="en-US" dirty="0" smtClean="0"/>
              <a:t>2.5x greater raw capacity density (TB/U) than traditional storage</a:t>
            </a:r>
          </a:p>
          <a:p>
            <a:pPr lvl="1"/>
            <a:r>
              <a:rPr lang="en-US" dirty="0" smtClean="0"/>
              <a:t>4.5x lower $/TB for raw capacity than traditional storage</a:t>
            </a:r>
          </a:p>
        </p:txBody>
      </p:sp>
      <p:sp>
        <p:nvSpPr>
          <p:cNvPr id="3" name="Title 2"/>
          <p:cNvSpPr>
            <a:spLocks noGrp="1"/>
          </p:cNvSpPr>
          <p:nvPr>
            <p:ph type="title"/>
          </p:nvPr>
        </p:nvSpPr>
        <p:spPr/>
        <p:txBody>
          <a:bodyPr/>
          <a:lstStyle/>
          <a:p>
            <a:r>
              <a:rPr lang="en-US" dirty="0" smtClean="0"/>
              <a:t>Case Study: Energy Company</a:t>
            </a:r>
            <a:endParaRPr lang="en-US" dirty="0"/>
          </a:p>
        </p:txBody>
      </p:sp>
    </p:spTree>
    <p:extLst>
      <p:ext uri="{BB962C8B-B14F-4D97-AF65-F5344CB8AC3E}">
        <p14:creationId xmlns:p14="http://schemas.microsoft.com/office/powerpoint/2010/main" val="2923918077"/>
      </p:ext>
    </p:extLst>
  </p:cSld>
  <p:clrMapOvr>
    <a:masterClrMapping/>
  </p:clrMapOvr>
  <p:transition advTm="239351">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he software-defined storage stack</a:t>
            </a:r>
            <a:endParaRPr lang="en-US" dirty="0"/>
          </a:p>
        </p:txBody>
      </p:sp>
    </p:spTree>
    <p:extLst>
      <p:ext uri="{BB962C8B-B14F-4D97-AF65-F5344CB8AC3E}">
        <p14:creationId xmlns:p14="http://schemas.microsoft.com/office/powerpoint/2010/main" val="3455467366"/>
      </p:ext>
    </p:extLst>
  </p:cSld>
  <p:clrMapOvr>
    <a:masterClrMapping/>
  </p:clrMapOvr>
  <p:transition advTm="5431">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0"/>
          </p:nvPr>
        </p:nvSpPr>
        <p:spPr>
          <a:xfrm>
            <a:off x="274638" y="1212850"/>
            <a:ext cx="5562722" cy="4558171"/>
          </a:xfrm>
          <a:prstGeom prst="rect">
            <a:avLst/>
          </a:prstGeom>
        </p:spPr>
        <p:txBody>
          <a:bodyPr/>
          <a:lstStyle/>
          <a:p>
            <a:r>
              <a:rPr lang="en-US" sz="3600" dirty="0" smtClean="0"/>
              <a:t>Pooling of disks</a:t>
            </a:r>
          </a:p>
          <a:p>
            <a:endParaRPr lang="en-US" sz="800" dirty="0" smtClean="0"/>
          </a:p>
          <a:p>
            <a:r>
              <a:rPr lang="en-US" sz="3600" dirty="0" smtClean="0"/>
              <a:t>Flexible resilient storage spaces</a:t>
            </a:r>
          </a:p>
          <a:p>
            <a:endParaRPr lang="en-US" sz="900" dirty="0" smtClean="0"/>
          </a:p>
          <a:p>
            <a:r>
              <a:rPr lang="en-US" sz="3600" dirty="0" smtClean="0"/>
              <a:t>Native data striping</a:t>
            </a:r>
            <a:endParaRPr lang="en-US" sz="2000" dirty="0" smtClean="0"/>
          </a:p>
          <a:p>
            <a:endParaRPr lang="en-US" sz="900" dirty="0" smtClean="0"/>
          </a:p>
          <a:p>
            <a:r>
              <a:rPr lang="en-US" sz="3600" dirty="0" smtClean="0"/>
              <a:t>Enclosure awareness</a:t>
            </a:r>
            <a:endParaRPr lang="en-US" sz="900" dirty="0" smtClean="0"/>
          </a:p>
          <a:p>
            <a:r>
              <a:rPr lang="en-US" sz="3600" dirty="0" smtClean="0"/>
              <a:t>Parallelized rebuild of failed drives</a:t>
            </a:r>
          </a:p>
        </p:txBody>
      </p:sp>
      <p:sp>
        <p:nvSpPr>
          <p:cNvPr id="5" name="Title 4"/>
          <p:cNvSpPr>
            <a:spLocks noGrp="1"/>
          </p:cNvSpPr>
          <p:nvPr>
            <p:ph type="title"/>
          </p:nvPr>
        </p:nvSpPr>
        <p:spPr/>
        <p:txBody>
          <a:bodyPr/>
          <a:lstStyle/>
          <a:p>
            <a:r>
              <a:rPr lang="en-US" dirty="0" smtClean="0"/>
              <a:t>Capabilities Overview (1)</a:t>
            </a:r>
            <a:endParaRPr lang="en-US" dirty="0"/>
          </a:p>
        </p:txBody>
      </p:sp>
      <p:grpSp>
        <p:nvGrpSpPr>
          <p:cNvPr id="68" name="Group 67"/>
          <p:cNvGrpSpPr/>
          <p:nvPr/>
        </p:nvGrpSpPr>
        <p:grpSpPr>
          <a:xfrm>
            <a:off x="6422774" y="4041873"/>
            <a:ext cx="5295340" cy="688101"/>
            <a:chOff x="7049407" y="3196536"/>
            <a:chExt cx="6561359" cy="937097"/>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9407" y="3196536"/>
              <a:ext cx="3212906" cy="937097"/>
            </a:xfrm>
            <a:prstGeom prst="rect">
              <a:avLst/>
            </a:prstGeom>
          </p:spPr>
        </p:pic>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3112" y="3203901"/>
              <a:ext cx="3187654" cy="929732"/>
            </a:xfrm>
            <a:prstGeom prst="rect">
              <a:avLst/>
            </a:prstGeom>
          </p:spPr>
        </p:pic>
      </p:grpSp>
      <p:sp>
        <p:nvSpPr>
          <p:cNvPr id="14" name="TextBox 13"/>
          <p:cNvSpPr txBox="1"/>
          <p:nvPr/>
        </p:nvSpPr>
        <p:spPr>
          <a:xfrm>
            <a:off x="6370637" y="4793163"/>
            <a:ext cx="5396211" cy="313932"/>
          </a:xfrm>
          <a:prstGeom prst="rect">
            <a:avLst/>
          </a:prstGeom>
          <a:noFill/>
        </p:spPr>
        <p:txBody>
          <a:bodyPr wrap="square" lIns="0" tIns="0" rIns="0" bIns="0" rtlCol="0">
            <a:spAutoFit/>
          </a:bodyPr>
          <a:lstStyle/>
          <a:p>
            <a:pPr algn="ctr"/>
            <a:r>
              <a:rPr lang="en-US" sz="2040" b="1" u="sng" dirty="0">
                <a:gradFill>
                  <a:gsLst>
                    <a:gs pos="0">
                      <a:schemeClr val="tx1"/>
                    </a:gs>
                    <a:gs pos="86000">
                      <a:schemeClr val="tx1"/>
                    </a:gs>
                  </a:gsLst>
                  <a:lin ang="5400000" scaled="0"/>
                </a:gradFill>
                <a:latin typeface="Segoe UI Light" pitchFamily="34" charset="0"/>
              </a:rPr>
              <a:t>Storage Pool</a:t>
            </a:r>
            <a:r>
              <a:rPr lang="en-US" sz="2040" b="1" dirty="0">
                <a:gradFill>
                  <a:gsLst>
                    <a:gs pos="0">
                      <a:schemeClr val="tx1"/>
                    </a:gs>
                    <a:gs pos="86000">
                      <a:schemeClr val="tx1"/>
                    </a:gs>
                  </a:gsLst>
                  <a:lin ang="5400000" scaled="0"/>
                </a:gradFill>
                <a:latin typeface="Segoe UI Light" pitchFamily="34" charset="0"/>
              </a:rPr>
              <a:t> </a:t>
            </a:r>
          </a:p>
        </p:txBody>
      </p:sp>
      <p:sp>
        <p:nvSpPr>
          <p:cNvPr id="15" name="Rounded Rectangle 14"/>
          <p:cNvSpPr/>
          <p:nvPr/>
        </p:nvSpPr>
        <p:spPr>
          <a:xfrm>
            <a:off x="6540117" y="1826324"/>
            <a:ext cx="5529211" cy="1269213"/>
          </a:xfrm>
          <a:prstGeom prst="roundRect">
            <a:avLst>
              <a:gd name="adj" fmla="val 8270"/>
            </a:avLst>
          </a:prstGeom>
          <a:noFill/>
          <a:ln>
            <a:solidFill>
              <a:srgbClr val="FFFFFF"/>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3219" tIns="46610" rIns="93219" bIns="46610" rtlCol="0" anchor="ctr"/>
          <a:lstStyle/>
          <a:p>
            <a:pPr algn="ctr"/>
            <a:endParaRPr lang="en-US" sz="1835" b="1" dirty="0">
              <a:solidFill>
                <a:schemeClr val="bg1"/>
              </a:solidFill>
            </a:endParaRPr>
          </a:p>
        </p:txBody>
      </p:sp>
      <p:sp>
        <p:nvSpPr>
          <p:cNvPr id="29" name="TextBox 28"/>
          <p:cNvSpPr txBox="1"/>
          <p:nvPr/>
        </p:nvSpPr>
        <p:spPr>
          <a:xfrm>
            <a:off x="6540117" y="1911638"/>
            <a:ext cx="5057255" cy="313932"/>
          </a:xfrm>
          <a:prstGeom prst="rect">
            <a:avLst/>
          </a:prstGeom>
          <a:noFill/>
        </p:spPr>
        <p:txBody>
          <a:bodyPr wrap="square" lIns="0" tIns="0" rIns="0" bIns="0" rtlCol="0">
            <a:spAutoFit/>
          </a:bodyPr>
          <a:lstStyle/>
          <a:p>
            <a:pPr algn="ctr"/>
            <a:r>
              <a:rPr lang="en-US" sz="2040" b="1" u="sng" dirty="0">
                <a:gradFill>
                  <a:gsLst>
                    <a:gs pos="0">
                      <a:schemeClr val="tx1"/>
                    </a:gs>
                    <a:gs pos="86000">
                      <a:schemeClr val="tx1"/>
                    </a:gs>
                  </a:gsLst>
                  <a:lin ang="5400000" scaled="0"/>
                </a:gradFill>
                <a:latin typeface="Segoe UI Light" pitchFamily="34" charset="0"/>
              </a:rPr>
              <a:t>Storage Spaces</a:t>
            </a:r>
          </a:p>
        </p:txBody>
      </p:sp>
      <p:sp>
        <p:nvSpPr>
          <p:cNvPr id="13" name="Rounded Rectangle 12"/>
          <p:cNvSpPr/>
          <p:nvPr/>
        </p:nvSpPr>
        <p:spPr bwMode="auto">
          <a:xfrm>
            <a:off x="6379200" y="1693499"/>
            <a:ext cx="5842528" cy="3509729"/>
          </a:xfrm>
          <a:prstGeom prst="roundRect">
            <a:avLst>
              <a:gd name="adj" fmla="val 5961"/>
            </a:avLst>
          </a:prstGeom>
          <a:noFill/>
          <a:ln>
            <a:solidFill>
              <a:schemeClr val="tx1"/>
            </a:solidFill>
            <a:headEnd type="none" w="med" len="med"/>
            <a:tailEnd type="none" w="med" len="med"/>
          </a:ln>
          <a:effectLst>
            <a:glow rad="635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6" name="Rounded Rectangle 35"/>
          <p:cNvSpPr/>
          <p:nvPr/>
        </p:nvSpPr>
        <p:spPr bwMode="auto">
          <a:xfrm>
            <a:off x="6453237" y="3636427"/>
            <a:ext cx="2547556" cy="309313"/>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60" tIns="46630" rIns="46630" bIns="93260" numCol="1" spcCol="0" rtlCol="0" fromWordArt="0" anchor="t" anchorCtr="0" forceAA="0" compatLnSpc="1">
            <a:prstTxWarp prst="textNoShape">
              <a:avLst/>
            </a:prstTxWarp>
            <a:noAutofit/>
          </a:bodyPr>
          <a:lstStyle/>
          <a:p>
            <a:pPr algn="ctr" defTabSz="932290" fontAlgn="base">
              <a:spcBef>
                <a:spcPct val="0"/>
              </a:spcBef>
              <a:spcAft>
                <a:spcPct val="0"/>
              </a:spcAft>
            </a:pPr>
            <a:r>
              <a:rPr lang="en-US" sz="1428" b="1"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Data Copy 1</a:t>
            </a:r>
          </a:p>
        </p:txBody>
      </p:sp>
      <p:sp>
        <p:nvSpPr>
          <p:cNvPr id="37" name="Rounded Rectangle 36"/>
          <p:cNvSpPr/>
          <p:nvPr/>
        </p:nvSpPr>
        <p:spPr bwMode="auto">
          <a:xfrm>
            <a:off x="9145519" y="3636427"/>
            <a:ext cx="2577436" cy="307495"/>
          </a:xfrm>
          <a:prstGeom prst="round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3260" tIns="46630" rIns="46630" bIns="93260" numCol="1" spcCol="0" rtlCol="0" fromWordArt="0" anchor="t" anchorCtr="0" forceAA="0" compatLnSpc="1">
            <a:prstTxWarp prst="textNoShape">
              <a:avLst/>
            </a:prstTxWarp>
            <a:noAutofit/>
          </a:bodyPr>
          <a:lstStyle/>
          <a:p>
            <a:pPr algn="ctr" defTabSz="932290" fontAlgn="base">
              <a:spcBef>
                <a:spcPct val="0"/>
              </a:spcBef>
              <a:spcAft>
                <a:spcPct val="0"/>
              </a:spcAft>
            </a:pPr>
            <a:r>
              <a:rPr lang="en-US" sz="1428" b="1"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Data Copy 2</a:t>
            </a:r>
          </a:p>
        </p:txBody>
      </p:sp>
      <p:cxnSp>
        <p:nvCxnSpPr>
          <p:cNvPr id="3" name="Curved Connector 2"/>
          <p:cNvCxnSpPr>
            <a:stCxn id="36" idx="0"/>
            <a:endCxn id="22" idx="2"/>
          </p:cNvCxnSpPr>
          <p:nvPr/>
        </p:nvCxnSpPr>
        <p:spPr>
          <a:xfrm rot="5400000" flipH="1" flipV="1">
            <a:off x="7702459" y="3015119"/>
            <a:ext cx="645865" cy="596752"/>
          </a:xfrm>
          <a:prstGeom prst="curvedConnector3">
            <a:avLst/>
          </a:prstGeom>
          <a:ln w="57150">
            <a:solidFill>
              <a:srgbClr val="0071FB"/>
            </a:solidFill>
            <a:headEnd type="none"/>
            <a:tailEnd type="triangle"/>
          </a:ln>
        </p:spPr>
        <p:style>
          <a:lnRef idx="3">
            <a:schemeClr val="accent6"/>
          </a:lnRef>
          <a:fillRef idx="0">
            <a:schemeClr val="accent6"/>
          </a:fillRef>
          <a:effectRef idx="2">
            <a:schemeClr val="accent6"/>
          </a:effectRef>
          <a:fontRef idx="minor">
            <a:schemeClr val="tx1"/>
          </a:fontRef>
        </p:style>
      </p:cxnSp>
      <p:cxnSp>
        <p:nvCxnSpPr>
          <p:cNvPr id="7" name="Curved Connector 6"/>
          <p:cNvCxnSpPr>
            <a:stCxn id="37" idx="0"/>
            <a:endCxn id="32" idx="2"/>
          </p:cNvCxnSpPr>
          <p:nvPr/>
        </p:nvCxnSpPr>
        <p:spPr>
          <a:xfrm rot="16200000" flipV="1">
            <a:off x="9205131" y="2407321"/>
            <a:ext cx="647044" cy="1811168"/>
          </a:xfrm>
          <a:prstGeom prst="curvedConnector3">
            <a:avLst/>
          </a:prstGeom>
          <a:ln w="57150">
            <a:solidFill>
              <a:srgbClr val="00C83C"/>
            </a:solidFill>
            <a:headEnd type="none"/>
            <a:tailEnd type="triangle"/>
          </a:ln>
        </p:spPr>
        <p:style>
          <a:lnRef idx="3">
            <a:schemeClr val="accent6"/>
          </a:lnRef>
          <a:fillRef idx="0">
            <a:schemeClr val="accent6"/>
          </a:fillRef>
          <a:effectRef idx="2">
            <a:schemeClr val="accent6"/>
          </a:effectRef>
          <a:fontRef idx="minor">
            <a:schemeClr val="tx1"/>
          </a:fontRef>
        </p:style>
      </p:cxnSp>
      <p:grpSp>
        <p:nvGrpSpPr>
          <p:cNvPr id="4" name="Group 3"/>
          <p:cNvGrpSpPr/>
          <p:nvPr/>
        </p:nvGrpSpPr>
        <p:grpSpPr>
          <a:xfrm>
            <a:off x="6730622" y="2299500"/>
            <a:ext cx="4654305" cy="700600"/>
            <a:chOff x="6188434" y="1990005"/>
            <a:chExt cx="4654305" cy="700600"/>
          </a:xfrm>
        </p:grpSpPr>
        <p:grpSp>
          <p:nvGrpSpPr>
            <p:cNvPr id="2" name="Group 1"/>
            <p:cNvGrpSpPr/>
            <p:nvPr/>
          </p:nvGrpSpPr>
          <p:grpSpPr>
            <a:xfrm>
              <a:off x="7395272" y="1990005"/>
              <a:ext cx="3447467" cy="700600"/>
              <a:chOff x="6364058" y="2010797"/>
              <a:chExt cx="4283856" cy="700600"/>
            </a:xfrm>
          </p:grpSpPr>
          <p:pic>
            <p:nvPicPr>
              <p:cNvPr id="16" name="Picture 18" descr="Database blue"/>
              <p:cNvPicPr>
                <a:picLocks noChangeAspect="1" noChangeArrowheads="1"/>
              </p:cNvPicPr>
              <p:nvPr/>
            </p:nvPicPr>
            <p:blipFill>
              <a:blip r:embed="rId6" cstate="print">
                <a:duotone>
                  <a:schemeClr val="accent1">
                    <a:shade val="45000"/>
                    <a:satMod val="135000"/>
                  </a:schemeClr>
                  <a:prstClr val="white"/>
                </a:duotone>
              </a:blip>
              <a:srcRect/>
              <a:stretch>
                <a:fillRect/>
              </a:stretch>
            </p:blipFill>
            <p:spPr bwMode="auto">
              <a:xfrm>
                <a:off x="9351040" y="2018778"/>
                <a:ext cx="1296874" cy="692619"/>
              </a:xfrm>
              <a:prstGeom prst="rect">
                <a:avLst/>
              </a:prstGeom>
              <a:noFill/>
            </p:spPr>
          </p:pic>
          <p:pic>
            <p:nvPicPr>
              <p:cNvPr id="17" name="Picture 18" descr="Database blue"/>
              <p:cNvPicPr>
                <a:picLocks noChangeAspect="1" noChangeArrowheads="1"/>
              </p:cNvPicPr>
              <p:nvPr/>
            </p:nvPicPr>
            <p:blipFill>
              <a:blip r:embed="rId6" cstate="print">
                <a:duotone>
                  <a:schemeClr val="accent1">
                    <a:shade val="45000"/>
                    <a:satMod val="135000"/>
                  </a:schemeClr>
                  <a:prstClr val="white"/>
                </a:duotone>
              </a:blip>
              <a:srcRect/>
              <a:stretch>
                <a:fillRect/>
              </a:stretch>
            </p:blipFill>
            <p:spPr bwMode="auto">
              <a:xfrm>
                <a:off x="7869006" y="2010856"/>
                <a:ext cx="1296874" cy="692619"/>
              </a:xfrm>
              <a:prstGeom prst="rect">
                <a:avLst/>
              </a:prstGeom>
              <a:noFill/>
            </p:spPr>
          </p:pic>
          <p:pic>
            <p:nvPicPr>
              <p:cNvPr id="18" name="Picture 18" descr="Database blue"/>
              <p:cNvPicPr>
                <a:picLocks noChangeAspect="1" noChangeArrowheads="1"/>
              </p:cNvPicPr>
              <p:nvPr/>
            </p:nvPicPr>
            <p:blipFill>
              <a:blip r:embed="rId6" cstate="print">
                <a:duotone>
                  <a:schemeClr val="accent1">
                    <a:shade val="45000"/>
                    <a:satMod val="135000"/>
                  </a:schemeClr>
                  <a:prstClr val="white"/>
                </a:duotone>
              </a:blip>
              <a:srcRect/>
              <a:stretch>
                <a:fillRect/>
              </a:stretch>
            </p:blipFill>
            <p:spPr bwMode="auto">
              <a:xfrm>
                <a:off x="6389090" y="2010797"/>
                <a:ext cx="1296874" cy="692619"/>
              </a:xfrm>
              <a:prstGeom prst="rect">
                <a:avLst/>
              </a:prstGeom>
              <a:noFill/>
            </p:spPr>
          </p:pic>
          <p:sp>
            <p:nvSpPr>
              <p:cNvPr id="19" name="TextBox 18"/>
              <p:cNvSpPr txBox="1"/>
              <p:nvPr/>
            </p:nvSpPr>
            <p:spPr>
              <a:xfrm>
                <a:off x="6364058" y="2184213"/>
                <a:ext cx="1321308" cy="301691"/>
              </a:xfrm>
              <a:prstGeom prst="rect">
                <a:avLst/>
              </a:prstGeom>
              <a:noFill/>
            </p:spPr>
            <p:txBody>
              <a:bodyPr wrap="square" lIns="93219" tIns="46610" rIns="93219" bIns="46610" rtlCol="0">
                <a:spAutoFit/>
              </a:bodyPr>
              <a:lstStyle/>
              <a:p>
                <a:pPr algn="ctr"/>
                <a:r>
                  <a:rPr lang="en-US" sz="1400" b="1" dirty="0" smtClean="0">
                    <a:solidFill>
                      <a:schemeClr val="bg1"/>
                    </a:solidFill>
                    <a:latin typeface="+mj-lt"/>
                  </a:rPr>
                  <a:t>Mirror Space</a:t>
                </a:r>
                <a:endParaRPr lang="en-US" sz="1400" b="1" dirty="0">
                  <a:solidFill>
                    <a:schemeClr val="bg1"/>
                  </a:solidFill>
                  <a:latin typeface="+mj-lt"/>
                </a:endParaRPr>
              </a:p>
            </p:txBody>
          </p:sp>
          <p:sp>
            <p:nvSpPr>
              <p:cNvPr id="20" name="TextBox 19"/>
              <p:cNvSpPr txBox="1"/>
              <p:nvPr/>
            </p:nvSpPr>
            <p:spPr>
              <a:xfrm>
                <a:off x="7856716" y="2186184"/>
                <a:ext cx="1321308" cy="301691"/>
              </a:xfrm>
              <a:prstGeom prst="rect">
                <a:avLst/>
              </a:prstGeom>
              <a:noFill/>
            </p:spPr>
            <p:txBody>
              <a:bodyPr wrap="square" lIns="93219" tIns="46610" rIns="93219" bIns="46610" rtlCol="0">
                <a:spAutoFit/>
              </a:bodyPr>
              <a:lstStyle/>
              <a:p>
                <a:pPr algn="ctr"/>
                <a:r>
                  <a:rPr lang="en-US" sz="1400" b="1" dirty="0" smtClean="0">
                    <a:solidFill>
                      <a:schemeClr val="bg1"/>
                    </a:solidFill>
                    <a:latin typeface="+mj-lt"/>
                  </a:rPr>
                  <a:t>Mirror Space</a:t>
                </a:r>
                <a:endParaRPr lang="en-US" sz="1400" b="1" dirty="0">
                  <a:solidFill>
                    <a:schemeClr val="bg1"/>
                  </a:solidFill>
                  <a:latin typeface="+mj-lt"/>
                </a:endParaRPr>
              </a:p>
            </p:txBody>
          </p:sp>
          <p:sp>
            <p:nvSpPr>
              <p:cNvPr id="21" name="TextBox 20"/>
              <p:cNvSpPr txBox="1"/>
              <p:nvPr/>
            </p:nvSpPr>
            <p:spPr>
              <a:xfrm>
                <a:off x="9322050" y="2196651"/>
                <a:ext cx="1321308" cy="301691"/>
              </a:xfrm>
              <a:prstGeom prst="rect">
                <a:avLst/>
              </a:prstGeom>
              <a:noFill/>
            </p:spPr>
            <p:txBody>
              <a:bodyPr wrap="square" lIns="93219" tIns="46610" rIns="93219" bIns="46610" rtlCol="0">
                <a:spAutoFit/>
              </a:bodyPr>
              <a:lstStyle/>
              <a:p>
                <a:pPr algn="ctr"/>
                <a:r>
                  <a:rPr lang="en-US" sz="1400" b="1" dirty="0" smtClean="0">
                    <a:solidFill>
                      <a:schemeClr val="bg1"/>
                    </a:solidFill>
                    <a:latin typeface="+mj-lt"/>
                  </a:rPr>
                  <a:t>Parity Space</a:t>
                </a:r>
                <a:endParaRPr lang="en-US" sz="1400" b="1" dirty="0">
                  <a:solidFill>
                    <a:schemeClr val="bg1"/>
                  </a:solidFill>
                  <a:latin typeface="+mj-lt"/>
                </a:endParaRPr>
              </a:p>
            </p:txBody>
          </p:sp>
        </p:grpSp>
        <p:pic>
          <p:nvPicPr>
            <p:cNvPr id="25" name="Picture 18" descr="Database blue"/>
            <p:cNvPicPr>
              <a:picLocks noChangeAspect="1" noChangeArrowheads="1"/>
            </p:cNvPicPr>
            <p:nvPr/>
          </p:nvPicPr>
          <p:blipFill>
            <a:blip r:embed="rId6" cstate="print">
              <a:duotone>
                <a:schemeClr val="accent1">
                  <a:shade val="45000"/>
                  <a:satMod val="135000"/>
                </a:schemeClr>
                <a:prstClr val="white"/>
              </a:duotone>
            </a:blip>
            <a:srcRect/>
            <a:stretch>
              <a:fillRect/>
            </a:stretch>
          </p:blipFill>
          <p:spPr bwMode="auto">
            <a:xfrm>
              <a:off x="6198325" y="1991901"/>
              <a:ext cx="1043670" cy="692619"/>
            </a:xfrm>
            <a:prstGeom prst="rect">
              <a:avLst/>
            </a:prstGeom>
            <a:noFill/>
          </p:spPr>
        </p:pic>
        <p:sp>
          <p:nvSpPr>
            <p:cNvPr id="26" name="TextBox 25"/>
            <p:cNvSpPr txBox="1"/>
            <p:nvPr/>
          </p:nvSpPr>
          <p:spPr>
            <a:xfrm>
              <a:off x="6188434" y="2167229"/>
              <a:ext cx="1063333" cy="301691"/>
            </a:xfrm>
            <a:prstGeom prst="rect">
              <a:avLst/>
            </a:prstGeom>
            <a:noFill/>
          </p:spPr>
          <p:txBody>
            <a:bodyPr wrap="square" lIns="93219" tIns="46610" rIns="93219" bIns="46610" rtlCol="0">
              <a:spAutoFit/>
            </a:bodyPr>
            <a:lstStyle/>
            <a:p>
              <a:pPr algn="ctr"/>
              <a:r>
                <a:rPr lang="en-US" sz="1400" b="1" dirty="0" smtClean="0">
                  <a:solidFill>
                    <a:schemeClr val="bg1"/>
                  </a:solidFill>
                  <a:latin typeface="+mj-lt"/>
                </a:rPr>
                <a:t>Mirror Space</a:t>
              </a:r>
              <a:endParaRPr lang="en-US" sz="1400" b="1" dirty="0">
                <a:solidFill>
                  <a:schemeClr val="bg1"/>
                </a:solidFill>
                <a:latin typeface="+mj-lt"/>
              </a:endParaRPr>
            </a:p>
          </p:txBody>
        </p:sp>
      </p:grpSp>
      <p:sp>
        <p:nvSpPr>
          <p:cNvPr id="22" name="TextBox 21"/>
          <p:cNvSpPr txBox="1"/>
          <p:nvPr/>
        </p:nvSpPr>
        <p:spPr>
          <a:xfrm>
            <a:off x="8208211" y="2362698"/>
            <a:ext cx="231112"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 </a:t>
            </a:r>
          </a:p>
        </p:txBody>
      </p:sp>
      <p:sp>
        <p:nvSpPr>
          <p:cNvPr id="32" name="TextBox 31"/>
          <p:cNvSpPr txBox="1"/>
          <p:nvPr/>
        </p:nvSpPr>
        <p:spPr>
          <a:xfrm>
            <a:off x="8507513" y="2361519"/>
            <a:ext cx="231112"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 </a:t>
            </a:r>
          </a:p>
        </p:txBody>
      </p:sp>
      <p:sp>
        <p:nvSpPr>
          <p:cNvPr id="8" name="Rectangle 7"/>
          <p:cNvSpPr/>
          <p:nvPr/>
        </p:nvSpPr>
        <p:spPr bwMode="auto">
          <a:xfrm>
            <a:off x="6422774" y="4299318"/>
            <a:ext cx="114451" cy="393196"/>
          </a:xfrm>
          <a:prstGeom prst="rect">
            <a:avLst/>
          </a:prstGeom>
          <a:solidFill>
            <a:srgbClr val="2B2B2B"/>
          </a:solidFill>
          <a:ln>
            <a:noFill/>
            <a:headEnd type="none" w="med" len="med"/>
            <a:tailEnd type="none" w="med" len="med"/>
          </a:ln>
          <a:effectLst>
            <a:softEdge rad="12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p:nvSpPr>
        <p:spPr bwMode="auto">
          <a:xfrm>
            <a:off x="9145519" y="4297116"/>
            <a:ext cx="126319" cy="422390"/>
          </a:xfrm>
          <a:prstGeom prst="rect">
            <a:avLst/>
          </a:prstGeom>
          <a:solidFill>
            <a:srgbClr val="2B2B2B"/>
          </a:solidFill>
          <a:ln>
            <a:noFill/>
            <a:headEnd type="none" w="med" len="med"/>
            <a:tailEnd type="none" w="med" len="med"/>
          </a:ln>
          <a:effectLst>
            <a:softEdge rad="127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p:cNvSpPr/>
          <p:nvPr/>
        </p:nvSpPr>
        <p:spPr bwMode="auto">
          <a:xfrm>
            <a:off x="7130315" y="4315435"/>
            <a:ext cx="59832" cy="355307"/>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Lightning Bolt 8"/>
          <p:cNvSpPr/>
          <p:nvPr/>
        </p:nvSpPr>
        <p:spPr bwMode="auto">
          <a:xfrm>
            <a:off x="6615526" y="3650571"/>
            <a:ext cx="566057" cy="766097"/>
          </a:xfrm>
          <a:prstGeom prst="lightningBol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3" name="Curved Up Arrow 32"/>
          <p:cNvSpPr/>
          <p:nvPr/>
        </p:nvSpPr>
        <p:spPr bwMode="auto">
          <a:xfrm>
            <a:off x="7122069" y="4670742"/>
            <a:ext cx="1808791" cy="731520"/>
          </a:xfrm>
          <a:prstGeom prst="curvedUpArrow">
            <a:avLst>
              <a:gd name="adj1" fmla="val 10352"/>
              <a:gd name="adj2" fmla="val 50000"/>
              <a:gd name="adj3" fmla="val 25000"/>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5" name="Curved Up Arrow 34"/>
          <p:cNvSpPr/>
          <p:nvPr/>
        </p:nvSpPr>
        <p:spPr bwMode="auto">
          <a:xfrm>
            <a:off x="7122995" y="4664189"/>
            <a:ext cx="1372643" cy="731520"/>
          </a:xfrm>
          <a:prstGeom prst="curvedUpArrow">
            <a:avLst>
              <a:gd name="adj1" fmla="val 10352"/>
              <a:gd name="adj2" fmla="val 50000"/>
              <a:gd name="adj3" fmla="val 25000"/>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0" name="Curved Up Arrow 39"/>
          <p:cNvSpPr/>
          <p:nvPr/>
        </p:nvSpPr>
        <p:spPr bwMode="auto">
          <a:xfrm>
            <a:off x="7115016" y="4666086"/>
            <a:ext cx="962522" cy="731520"/>
          </a:xfrm>
          <a:prstGeom prst="curvedUpArrow">
            <a:avLst>
              <a:gd name="adj1" fmla="val 10352"/>
              <a:gd name="adj2" fmla="val 50000"/>
              <a:gd name="adj3" fmla="val 25000"/>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8" name="Curved Up Arrow 37"/>
          <p:cNvSpPr/>
          <p:nvPr/>
        </p:nvSpPr>
        <p:spPr bwMode="auto">
          <a:xfrm flipH="1">
            <a:off x="6406952" y="4661217"/>
            <a:ext cx="785875" cy="731520"/>
          </a:xfrm>
          <a:prstGeom prst="curvedUpArrow">
            <a:avLst>
              <a:gd name="adj1" fmla="val 10352"/>
              <a:gd name="adj2" fmla="val 50000"/>
              <a:gd name="adj3" fmla="val 25000"/>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4" name="TextBox 23"/>
          <p:cNvSpPr txBox="1"/>
          <p:nvPr/>
        </p:nvSpPr>
        <p:spPr>
          <a:xfrm>
            <a:off x="11674238" y="4091642"/>
            <a:ext cx="595356"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a:t>
            </a:r>
          </a:p>
        </p:txBody>
      </p:sp>
      <p:sp>
        <p:nvSpPr>
          <p:cNvPr id="39" name="TextBox 38"/>
          <p:cNvSpPr txBox="1"/>
          <p:nvPr/>
        </p:nvSpPr>
        <p:spPr>
          <a:xfrm>
            <a:off x="11687002" y="3404769"/>
            <a:ext cx="595356"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a:t>
            </a:r>
          </a:p>
        </p:txBody>
      </p:sp>
      <p:sp>
        <p:nvSpPr>
          <p:cNvPr id="41" name="TextBox 40"/>
          <p:cNvSpPr txBox="1"/>
          <p:nvPr/>
        </p:nvSpPr>
        <p:spPr>
          <a:xfrm>
            <a:off x="11394180" y="2262556"/>
            <a:ext cx="595356"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a:t>
            </a:r>
          </a:p>
        </p:txBody>
      </p:sp>
      <p:sp>
        <p:nvSpPr>
          <p:cNvPr id="43" name="TextBox 42"/>
          <p:cNvSpPr txBox="1"/>
          <p:nvPr/>
        </p:nvSpPr>
        <p:spPr>
          <a:xfrm>
            <a:off x="5349874" y="4204885"/>
            <a:ext cx="956460" cy="565155"/>
          </a:xfrm>
          <a:prstGeom prst="rect">
            <a:avLst/>
          </a:prstGeom>
          <a:noFill/>
        </p:spPr>
        <p:txBody>
          <a:bodyPr wrap="square" lIns="0" tIns="0" rIns="0" bIns="0" rtlCol="0">
            <a:spAutoFit/>
          </a:bodyPr>
          <a:lstStyle/>
          <a:p>
            <a:pPr algn="ctr"/>
            <a:r>
              <a:rPr lang="en-US" sz="1224" b="1" u="sng" dirty="0">
                <a:gradFill>
                  <a:gsLst>
                    <a:gs pos="0">
                      <a:schemeClr val="tx1"/>
                    </a:gs>
                    <a:gs pos="86000">
                      <a:schemeClr val="tx1"/>
                    </a:gs>
                  </a:gsLst>
                  <a:lin ang="5400000" scaled="0"/>
                </a:gradFill>
                <a:latin typeface="Segoe UI Light" pitchFamily="34" charset="0"/>
              </a:rPr>
              <a:t>Physical Disks</a:t>
            </a:r>
            <a:r>
              <a:rPr lang="en-US" sz="1224" b="1" dirty="0">
                <a:gradFill>
                  <a:gsLst>
                    <a:gs pos="0">
                      <a:schemeClr val="tx1"/>
                    </a:gs>
                    <a:gs pos="86000">
                      <a:schemeClr val="tx1"/>
                    </a:gs>
                  </a:gsLst>
                  <a:lin ang="5400000" scaled="0"/>
                </a:gradFill>
                <a:latin typeface="Segoe UI Light" pitchFamily="34" charset="0"/>
              </a:rPr>
              <a:t> from </a:t>
            </a:r>
            <a:r>
              <a:rPr lang="en-US" sz="1224" b="1" dirty="0" smtClean="0">
                <a:gradFill>
                  <a:gsLst>
                    <a:gs pos="0">
                      <a:schemeClr val="tx1"/>
                    </a:gs>
                    <a:gs pos="86000">
                      <a:schemeClr val="tx1"/>
                    </a:gs>
                  </a:gsLst>
                  <a:lin ang="5400000" scaled="0"/>
                </a:gradFill>
                <a:latin typeface="Segoe UI Light" pitchFamily="34" charset="0"/>
              </a:rPr>
              <a:t>SAS Enclosures</a:t>
            </a:r>
            <a:endParaRPr lang="en-US" sz="1224" b="1" dirty="0">
              <a:gradFill>
                <a:gsLst>
                  <a:gs pos="0">
                    <a:schemeClr val="tx1"/>
                  </a:gs>
                  <a:gs pos="86000">
                    <a:schemeClr val="tx1"/>
                  </a:gs>
                </a:gsLst>
                <a:lin ang="5400000" scaled="0"/>
              </a:gradFill>
              <a:latin typeface="Segoe UI Light" pitchFamily="34" charset="0"/>
            </a:endParaRPr>
          </a:p>
        </p:txBody>
      </p:sp>
      <p:sp>
        <p:nvSpPr>
          <p:cNvPr id="44" name="TextBox 43"/>
          <p:cNvSpPr txBox="1"/>
          <p:nvPr/>
        </p:nvSpPr>
        <p:spPr>
          <a:xfrm>
            <a:off x="7001145" y="4054662"/>
            <a:ext cx="956460" cy="188385"/>
          </a:xfrm>
          <a:prstGeom prst="rect">
            <a:avLst/>
          </a:prstGeom>
          <a:noFill/>
        </p:spPr>
        <p:txBody>
          <a:bodyPr wrap="square" lIns="0" tIns="0" rIns="0" bIns="0" rtlCol="0">
            <a:spAutoFit/>
          </a:bodyPr>
          <a:lstStyle/>
          <a:p>
            <a:pPr algn="ctr"/>
            <a:r>
              <a:rPr lang="en-US" sz="1224" b="1" i="1" dirty="0" smtClean="0">
                <a:solidFill>
                  <a:srgbClr val="FF0000"/>
                </a:solidFill>
                <a:latin typeface="Segoe UI Light" pitchFamily="34" charset="0"/>
              </a:rPr>
              <a:t>Disk Failure!</a:t>
            </a:r>
            <a:endParaRPr lang="en-US" sz="1224" b="1" i="1" dirty="0">
              <a:solidFill>
                <a:srgbClr val="FF0000"/>
              </a:solidFill>
              <a:latin typeface="Segoe UI Light" pitchFamily="34" charset="0"/>
            </a:endParaRPr>
          </a:p>
        </p:txBody>
      </p:sp>
      <p:sp>
        <p:nvSpPr>
          <p:cNvPr id="45" name="TextBox 44"/>
          <p:cNvSpPr txBox="1"/>
          <p:nvPr/>
        </p:nvSpPr>
        <p:spPr>
          <a:xfrm>
            <a:off x="6406290" y="5439217"/>
            <a:ext cx="2436848" cy="376770"/>
          </a:xfrm>
          <a:prstGeom prst="rect">
            <a:avLst/>
          </a:prstGeom>
          <a:noFill/>
        </p:spPr>
        <p:txBody>
          <a:bodyPr wrap="square" lIns="0" tIns="0" rIns="0" bIns="0" rtlCol="0">
            <a:spAutoFit/>
          </a:bodyPr>
          <a:lstStyle/>
          <a:p>
            <a:pPr algn="ctr"/>
            <a:r>
              <a:rPr lang="en-US" sz="1224" b="1" i="1" dirty="0" smtClean="0">
                <a:latin typeface="Segoe UI Light" pitchFamily="34" charset="0"/>
              </a:rPr>
              <a:t>Data is rebuilt to multiple disks simultaneously, using spare capacity</a:t>
            </a:r>
            <a:endParaRPr lang="en-US" sz="1224" b="1" i="1" dirty="0">
              <a:latin typeface="Segoe UI Light" pitchFamily="34" charset="0"/>
            </a:endParaRPr>
          </a:p>
        </p:txBody>
      </p:sp>
    </p:spTree>
    <p:custDataLst>
      <p:tags r:id="rId1"/>
    </p:custDataLst>
    <p:extLst>
      <p:ext uri="{BB962C8B-B14F-4D97-AF65-F5344CB8AC3E}">
        <p14:creationId xmlns:p14="http://schemas.microsoft.com/office/powerpoint/2010/main" val="639123898"/>
      </p:ext>
    </p:extLst>
  </p:cSld>
  <p:clrMapOvr>
    <a:masterClrMapping/>
  </p:clrMapOvr>
  <p:transition advTm="19438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4" presetClass="exit" presetSubtype="10" fill="hold" grpId="0" nodeType="withEffect">
                                  <p:stCondLst>
                                    <p:cond delay="0"/>
                                  </p:stCondLst>
                                  <p:childTnLst>
                                    <p:animEffect transition="out" filter="randombar(horizontal)">
                                      <p:cBhvr>
                                        <p:cTn id="15" dur="500"/>
                                        <p:tgtEl>
                                          <p:spTgt spid="43"/>
                                        </p:tgtEl>
                                      </p:cBhvr>
                                    </p:animEffect>
                                    <p:set>
                                      <p:cBhvr>
                                        <p:cTn id="16" dur="1" fill="hold">
                                          <p:stCondLst>
                                            <p:cond delay="499"/>
                                          </p:stCondLst>
                                        </p:cTn>
                                        <p:tgtEl>
                                          <p:spTgt spid="4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1"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500" fill="hold"/>
                                        <p:tgtEl>
                                          <p:spTgt spid="9"/>
                                        </p:tgtEl>
                                        <p:attrNameLst>
                                          <p:attrName>ppt_x</p:attrName>
                                        </p:attrNameLst>
                                      </p:cBhvr>
                                      <p:tavLst>
                                        <p:tav tm="0">
                                          <p:val>
                                            <p:strVal val="#ppt_x"/>
                                          </p:val>
                                        </p:tav>
                                        <p:tav tm="100000">
                                          <p:val>
                                            <p:strVal val="#ppt_x"/>
                                          </p:val>
                                        </p:tav>
                                      </p:tavLst>
                                    </p:anim>
                                    <p:anim calcmode="lin" valueType="num">
                                      <p:cBhvr additive="base">
                                        <p:cTn id="57" dur="500" fill="hold"/>
                                        <p:tgtEl>
                                          <p:spTgt spid="9"/>
                                        </p:tgtEl>
                                        <p:attrNameLst>
                                          <p:attrName>ppt_y</p:attrName>
                                        </p:attrNameLst>
                                      </p:cBhvr>
                                      <p:tavLst>
                                        <p:tav tm="0">
                                          <p:val>
                                            <p:strVal val="0-#ppt_h/2"/>
                                          </p:val>
                                        </p:tav>
                                        <p:tav tm="100000">
                                          <p:val>
                                            <p:strVal val="#ppt_y"/>
                                          </p:val>
                                        </p:tav>
                                      </p:tavLst>
                                    </p:anim>
                                  </p:childTnLst>
                                </p:cTn>
                              </p:par>
                            </p:childTnLst>
                          </p:cTn>
                        </p:par>
                        <p:par>
                          <p:cTn id="58" fill="hold">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par>
                          <p:cTn id="61" fill="hold">
                            <p:stCondLst>
                              <p:cond delay="500"/>
                            </p:stCondLst>
                            <p:childTnLst>
                              <p:par>
                                <p:cTn id="62" presetID="14" presetClass="entr" presetSubtype="10"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randombar(horizontal)">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
                                            <p:txEl>
                                              <p:pRg st="7" end="7"/>
                                            </p:txEl>
                                          </p:spTgt>
                                        </p:tgtEl>
                                        <p:attrNameLst>
                                          <p:attrName>style.visibility</p:attrName>
                                        </p:attrNameLst>
                                      </p:cBhvr>
                                      <p:to>
                                        <p:strVal val="visible"/>
                                      </p:to>
                                    </p:set>
                                  </p:childTnLst>
                                </p:cTn>
                              </p:par>
                              <p:par>
                                <p:cTn id="69" presetID="10"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500"/>
                                        <p:tgtEl>
                                          <p:spTgt spid="3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500"/>
                                        <p:tgtEl>
                                          <p:spTgt spid="4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9" grpId="0"/>
      <p:bldP spid="13" grpId="0" animBg="1"/>
      <p:bldP spid="36" grpId="0" animBg="1"/>
      <p:bldP spid="37" grpId="0" animBg="1"/>
      <p:bldP spid="10" grpId="0" animBg="1"/>
      <p:bldP spid="9" grpId="0" animBg="1"/>
      <p:bldP spid="33" grpId="0" animBg="1"/>
      <p:bldP spid="35" grpId="0" animBg="1"/>
      <p:bldP spid="40" grpId="0" animBg="1"/>
      <p:bldP spid="38" grpId="0" animBg="1"/>
      <p:bldP spid="39" grpId="0"/>
      <p:bldP spid="41" grpId="0"/>
      <p:bldP spid="43" grpId="0"/>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7392816" cy="5355312"/>
          </a:xfrm>
        </p:spPr>
        <p:txBody>
          <a:bodyPr/>
          <a:lstStyle/>
          <a:p>
            <a:r>
              <a:rPr lang="en-US" sz="3600" dirty="0" smtClean="0"/>
              <a:t>Automated movement of hot/cold data between SSD and HDD</a:t>
            </a:r>
          </a:p>
          <a:p>
            <a:pPr lvl="1"/>
            <a:r>
              <a:rPr lang="en-US" sz="2000" dirty="0" smtClean="0"/>
              <a:t>Use the best capabilities of HDD for capacity, </a:t>
            </a:r>
            <a:r>
              <a:rPr lang="en-US" sz="2000" dirty="0"/>
              <a:t> </a:t>
            </a:r>
            <a:r>
              <a:rPr lang="en-US" sz="2000" dirty="0" smtClean="0"/>
              <a:t>               and SSD for performance in a single volume</a:t>
            </a:r>
          </a:p>
          <a:p>
            <a:pPr lvl="1"/>
            <a:r>
              <a:rPr lang="en-US" sz="2000" dirty="0" smtClean="0"/>
              <a:t>Provides exceptional IOPS/$ and $/TB</a:t>
            </a:r>
          </a:p>
          <a:p>
            <a:r>
              <a:rPr lang="en-US" sz="3600" dirty="0" smtClean="0"/>
              <a:t>Admins can override automatic placement, and pin files to a Tier</a:t>
            </a:r>
          </a:p>
          <a:p>
            <a:pPr lvl="1"/>
            <a:r>
              <a:rPr lang="en-US" sz="2000" dirty="0" smtClean="0"/>
              <a:t>Can be used, for example, to offer different performance levels to tenants</a:t>
            </a:r>
          </a:p>
          <a:p>
            <a:r>
              <a:rPr lang="en-US" sz="3200" dirty="0" smtClean="0"/>
              <a:t>Write-Back Cache absorbs write bursts</a:t>
            </a:r>
          </a:p>
          <a:p>
            <a:pPr lvl="1"/>
            <a:r>
              <a:rPr lang="en-US" sz="2000" dirty="0" smtClean="0"/>
              <a:t>Helps smooth workloads which are bursty, reducing seeks on HDDs</a:t>
            </a:r>
          </a:p>
          <a:p>
            <a:pPr lvl="1"/>
            <a:r>
              <a:rPr lang="en-US" sz="2000" dirty="0" smtClean="0"/>
              <a:t>WBC uses SSD capacity</a:t>
            </a:r>
          </a:p>
        </p:txBody>
      </p:sp>
      <p:sp>
        <p:nvSpPr>
          <p:cNvPr id="3" name="Title 2"/>
          <p:cNvSpPr>
            <a:spLocks noGrp="1"/>
          </p:cNvSpPr>
          <p:nvPr>
            <p:ph type="title"/>
          </p:nvPr>
        </p:nvSpPr>
        <p:spPr/>
        <p:txBody>
          <a:bodyPr/>
          <a:lstStyle/>
          <a:p>
            <a:r>
              <a:rPr lang="en-US" dirty="0" smtClean="0"/>
              <a:t>Capabilities Overview (2)</a:t>
            </a:r>
            <a:endParaRPr lang="en-US" dirty="0"/>
          </a:p>
        </p:txBody>
      </p:sp>
      <p:grpSp>
        <p:nvGrpSpPr>
          <p:cNvPr id="4" name="Group 3"/>
          <p:cNvGrpSpPr/>
          <p:nvPr/>
        </p:nvGrpSpPr>
        <p:grpSpPr>
          <a:xfrm>
            <a:off x="7951182" y="2135690"/>
            <a:ext cx="4062012" cy="4298298"/>
            <a:chOff x="5606566" y="1769114"/>
            <a:chExt cx="3451248" cy="4058915"/>
          </a:xfrm>
        </p:grpSpPr>
        <p:sp>
          <p:nvSpPr>
            <p:cNvPr id="6" name="Rectangle 5"/>
            <p:cNvSpPr/>
            <p:nvPr/>
          </p:nvSpPr>
          <p:spPr bwMode="auto">
            <a:xfrm>
              <a:off x="5606566" y="2832991"/>
              <a:ext cx="3451248" cy="299503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r" defTabSz="932290" fontAlgn="base">
                <a:spcBef>
                  <a:spcPct val="0"/>
                </a:spcBef>
                <a:spcAft>
                  <a:spcPct val="0"/>
                </a:spcAft>
              </a:pPr>
              <a:r>
                <a:rPr lang="en-US" sz="1632" b="1"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Storage Space</a:t>
              </a:r>
            </a:p>
          </p:txBody>
        </p:sp>
        <p:sp>
          <p:nvSpPr>
            <p:cNvPr id="7" name="Rectangle 6"/>
            <p:cNvSpPr/>
            <p:nvPr/>
          </p:nvSpPr>
          <p:spPr bwMode="auto">
            <a:xfrm>
              <a:off x="5693228" y="4112281"/>
              <a:ext cx="3247163" cy="1300084"/>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60" tIns="46630" rIns="46630" bIns="93260" numCol="1" spcCol="0" rtlCol="0" fromWordArt="0" anchor="t" anchorCtr="0" forceAA="0" compatLnSpc="1">
              <a:prstTxWarp prst="textNoShape">
                <a:avLst/>
              </a:prstTxWarp>
              <a:noAutofit/>
            </a:bodyPr>
            <a:lstStyle/>
            <a:p>
              <a:pPr defTabSz="932290" fontAlgn="base">
                <a:spcBef>
                  <a:spcPct val="0"/>
                </a:spcBef>
                <a:spcAft>
                  <a:spcPct val="0"/>
                </a:spcAft>
              </a:pPr>
              <a:r>
                <a:rPr lang="en-US" sz="1836" b="1"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HDD Tier</a:t>
              </a:r>
            </a:p>
          </p:txBody>
        </p:sp>
        <p:sp>
          <p:nvSpPr>
            <p:cNvPr id="8" name="Freeform 79"/>
            <p:cNvSpPr>
              <a:spLocks noEditPoints="1"/>
            </p:cNvSpPr>
            <p:nvPr/>
          </p:nvSpPr>
          <p:spPr bwMode="black">
            <a:xfrm>
              <a:off x="5853489" y="4489915"/>
              <a:ext cx="297669" cy="40085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9896" tIns="34947" rIns="69896" bIns="34947" numCol="1" anchor="t" anchorCtr="0" compatLnSpc="1">
              <a:prstTxWarp prst="textNoShape">
                <a:avLst/>
              </a:prstTxWarp>
            </a:bodyPr>
            <a:lstStyle/>
            <a:p>
              <a:pPr defTabSz="776859" fontAlgn="base">
                <a:spcBef>
                  <a:spcPct val="0"/>
                </a:spcBef>
                <a:spcAft>
                  <a:spcPct val="0"/>
                </a:spcAft>
              </a:pPr>
              <a:endParaRPr lang="en-US" sz="1326" dirty="0">
                <a:solidFill>
                  <a:srgbClr val="000000"/>
                </a:solidFill>
              </a:endParaRPr>
            </a:p>
          </p:txBody>
        </p:sp>
        <p:sp>
          <p:nvSpPr>
            <p:cNvPr id="9" name="Freeform 79"/>
            <p:cNvSpPr>
              <a:spLocks noEditPoints="1"/>
            </p:cNvSpPr>
            <p:nvPr/>
          </p:nvSpPr>
          <p:spPr bwMode="black">
            <a:xfrm>
              <a:off x="6296778" y="4489915"/>
              <a:ext cx="297669" cy="40085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9896" tIns="34947" rIns="69896" bIns="34947" numCol="1" anchor="t" anchorCtr="0" compatLnSpc="1">
              <a:prstTxWarp prst="textNoShape">
                <a:avLst/>
              </a:prstTxWarp>
            </a:bodyPr>
            <a:lstStyle/>
            <a:p>
              <a:pPr defTabSz="776859" fontAlgn="base">
                <a:spcBef>
                  <a:spcPct val="0"/>
                </a:spcBef>
                <a:spcAft>
                  <a:spcPct val="0"/>
                </a:spcAft>
              </a:pPr>
              <a:endParaRPr lang="en-US" sz="1326" dirty="0">
                <a:solidFill>
                  <a:srgbClr val="000000"/>
                </a:solidFill>
              </a:endParaRPr>
            </a:p>
          </p:txBody>
        </p:sp>
        <p:sp>
          <p:nvSpPr>
            <p:cNvPr id="10" name="Freeform 79"/>
            <p:cNvSpPr>
              <a:spLocks noEditPoints="1"/>
            </p:cNvSpPr>
            <p:nvPr/>
          </p:nvSpPr>
          <p:spPr bwMode="black">
            <a:xfrm>
              <a:off x="6740067" y="4489915"/>
              <a:ext cx="297669" cy="40085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9896" tIns="34947" rIns="69896" bIns="34947" numCol="1" anchor="t" anchorCtr="0" compatLnSpc="1">
              <a:prstTxWarp prst="textNoShape">
                <a:avLst/>
              </a:prstTxWarp>
            </a:bodyPr>
            <a:lstStyle/>
            <a:p>
              <a:pPr defTabSz="776859" fontAlgn="base">
                <a:spcBef>
                  <a:spcPct val="0"/>
                </a:spcBef>
                <a:spcAft>
                  <a:spcPct val="0"/>
                </a:spcAft>
              </a:pPr>
              <a:endParaRPr lang="en-US" sz="1326" dirty="0">
                <a:solidFill>
                  <a:srgbClr val="000000"/>
                </a:solidFill>
              </a:endParaRPr>
            </a:p>
          </p:txBody>
        </p:sp>
        <p:sp>
          <p:nvSpPr>
            <p:cNvPr id="11" name="Freeform 79"/>
            <p:cNvSpPr>
              <a:spLocks noEditPoints="1"/>
            </p:cNvSpPr>
            <p:nvPr/>
          </p:nvSpPr>
          <p:spPr bwMode="black">
            <a:xfrm>
              <a:off x="8069934" y="4489915"/>
              <a:ext cx="297669" cy="40085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9896" tIns="34947" rIns="69896" bIns="34947" numCol="1" anchor="t" anchorCtr="0" compatLnSpc="1">
              <a:prstTxWarp prst="textNoShape">
                <a:avLst/>
              </a:prstTxWarp>
            </a:bodyPr>
            <a:lstStyle/>
            <a:p>
              <a:pPr defTabSz="776859" fontAlgn="base">
                <a:spcBef>
                  <a:spcPct val="0"/>
                </a:spcBef>
                <a:spcAft>
                  <a:spcPct val="0"/>
                </a:spcAft>
              </a:pPr>
              <a:endParaRPr lang="en-US" sz="1326" dirty="0">
                <a:solidFill>
                  <a:srgbClr val="000000"/>
                </a:solidFill>
              </a:endParaRPr>
            </a:p>
          </p:txBody>
        </p:sp>
        <p:sp>
          <p:nvSpPr>
            <p:cNvPr id="12" name="Freeform 79"/>
            <p:cNvSpPr>
              <a:spLocks noEditPoints="1"/>
            </p:cNvSpPr>
            <p:nvPr/>
          </p:nvSpPr>
          <p:spPr bwMode="black">
            <a:xfrm>
              <a:off x="8513221" y="4489915"/>
              <a:ext cx="297669" cy="40085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9896" tIns="34947" rIns="69896" bIns="34947" numCol="1" anchor="t" anchorCtr="0" compatLnSpc="1">
              <a:prstTxWarp prst="textNoShape">
                <a:avLst/>
              </a:prstTxWarp>
            </a:bodyPr>
            <a:lstStyle/>
            <a:p>
              <a:pPr defTabSz="776859" fontAlgn="base">
                <a:spcBef>
                  <a:spcPct val="0"/>
                </a:spcBef>
                <a:spcAft>
                  <a:spcPct val="0"/>
                </a:spcAft>
              </a:pPr>
              <a:endParaRPr lang="en-US" sz="1326" dirty="0">
                <a:solidFill>
                  <a:srgbClr val="000000"/>
                </a:solidFill>
              </a:endParaRPr>
            </a:p>
          </p:txBody>
        </p:sp>
        <p:sp>
          <p:nvSpPr>
            <p:cNvPr id="13" name="Freeform 79"/>
            <p:cNvSpPr>
              <a:spLocks noEditPoints="1"/>
            </p:cNvSpPr>
            <p:nvPr/>
          </p:nvSpPr>
          <p:spPr bwMode="black">
            <a:xfrm>
              <a:off x="7183356" y="4489915"/>
              <a:ext cx="297669" cy="40085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9896" tIns="34947" rIns="69896" bIns="34947" numCol="1" anchor="t" anchorCtr="0" compatLnSpc="1">
              <a:prstTxWarp prst="textNoShape">
                <a:avLst/>
              </a:prstTxWarp>
            </a:bodyPr>
            <a:lstStyle/>
            <a:p>
              <a:pPr defTabSz="776859" fontAlgn="base">
                <a:spcBef>
                  <a:spcPct val="0"/>
                </a:spcBef>
                <a:spcAft>
                  <a:spcPct val="0"/>
                </a:spcAft>
              </a:pPr>
              <a:endParaRPr lang="en-US" sz="1326" dirty="0">
                <a:solidFill>
                  <a:srgbClr val="000000"/>
                </a:solidFill>
              </a:endParaRPr>
            </a:p>
          </p:txBody>
        </p:sp>
        <p:sp>
          <p:nvSpPr>
            <p:cNvPr id="14" name="Freeform 79"/>
            <p:cNvSpPr>
              <a:spLocks noEditPoints="1"/>
            </p:cNvSpPr>
            <p:nvPr/>
          </p:nvSpPr>
          <p:spPr bwMode="black">
            <a:xfrm>
              <a:off x="7626645" y="4489915"/>
              <a:ext cx="297669" cy="40085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9896" tIns="34947" rIns="69896" bIns="34947" numCol="1" anchor="t" anchorCtr="0" compatLnSpc="1">
              <a:prstTxWarp prst="textNoShape">
                <a:avLst/>
              </a:prstTxWarp>
            </a:bodyPr>
            <a:lstStyle/>
            <a:p>
              <a:pPr defTabSz="776859" fontAlgn="base">
                <a:spcBef>
                  <a:spcPct val="0"/>
                </a:spcBef>
                <a:spcAft>
                  <a:spcPct val="0"/>
                </a:spcAft>
              </a:pPr>
              <a:endParaRPr lang="en-US" sz="1326" dirty="0">
                <a:solidFill>
                  <a:srgbClr val="000000"/>
                </a:solidFill>
              </a:endParaRPr>
            </a:p>
          </p:txBody>
        </p:sp>
        <p:sp>
          <p:nvSpPr>
            <p:cNvPr id="15" name="Freeform 79"/>
            <p:cNvSpPr>
              <a:spLocks noEditPoints="1"/>
            </p:cNvSpPr>
            <p:nvPr/>
          </p:nvSpPr>
          <p:spPr bwMode="black">
            <a:xfrm>
              <a:off x="5855598" y="4938895"/>
              <a:ext cx="297669" cy="40085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9896" tIns="34947" rIns="69896" bIns="34947" numCol="1" anchor="t" anchorCtr="0" compatLnSpc="1">
              <a:prstTxWarp prst="textNoShape">
                <a:avLst/>
              </a:prstTxWarp>
            </a:bodyPr>
            <a:lstStyle/>
            <a:p>
              <a:pPr defTabSz="776859" fontAlgn="base">
                <a:spcBef>
                  <a:spcPct val="0"/>
                </a:spcBef>
                <a:spcAft>
                  <a:spcPct val="0"/>
                </a:spcAft>
              </a:pPr>
              <a:endParaRPr lang="en-US" sz="1326" dirty="0">
                <a:solidFill>
                  <a:srgbClr val="000000"/>
                </a:solidFill>
              </a:endParaRPr>
            </a:p>
          </p:txBody>
        </p:sp>
        <p:sp>
          <p:nvSpPr>
            <p:cNvPr id="16" name="Freeform 79"/>
            <p:cNvSpPr>
              <a:spLocks noEditPoints="1"/>
            </p:cNvSpPr>
            <p:nvPr/>
          </p:nvSpPr>
          <p:spPr bwMode="black">
            <a:xfrm>
              <a:off x="6298887" y="4938895"/>
              <a:ext cx="297669" cy="40085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9896" tIns="34947" rIns="69896" bIns="34947" numCol="1" anchor="t" anchorCtr="0" compatLnSpc="1">
              <a:prstTxWarp prst="textNoShape">
                <a:avLst/>
              </a:prstTxWarp>
            </a:bodyPr>
            <a:lstStyle/>
            <a:p>
              <a:pPr defTabSz="776859" fontAlgn="base">
                <a:spcBef>
                  <a:spcPct val="0"/>
                </a:spcBef>
                <a:spcAft>
                  <a:spcPct val="0"/>
                </a:spcAft>
              </a:pPr>
              <a:endParaRPr lang="en-US" sz="1326" dirty="0">
                <a:solidFill>
                  <a:srgbClr val="000000"/>
                </a:solidFill>
              </a:endParaRPr>
            </a:p>
          </p:txBody>
        </p:sp>
        <p:sp>
          <p:nvSpPr>
            <p:cNvPr id="17" name="Freeform 79"/>
            <p:cNvSpPr>
              <a:spLocks noEditPoints="1"/>
            </p:cNvSpPr>
            <p:nvPr/>
          </p:nvSpPr>
          <p:spPr bwMode="black">
            <a:xfrm>
              <a:off x="6742176" y="4938895"/>
              <a:ext cx="297669" cy="40085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9896" tIns="34947" rIns="69896" bIns="34947" numCol="1" anchor="t" anchorCtr="0" compatLnSpc="1">
              <a:prstTxWarp prst="textNoShape">
                <a:avLst/>
              </a:prstTxWarp>
            </a:bodyPr>
            <a:lstStyle/>
            <a:p>
              <a:pPr defTabSz="776859" fontAlgn="base">
                <a:spcBef>
                  <a:spcPct val="0"/>
                </a:spcBef>
                <a:spcAft>
                  <a:spcPct val="0"/>
                </a:spcAft>
              </a:pPr>
              <a:endParaRPr lang="en-US" sz="1326" dirty="0">
                <a:solidFill>
                  <a:srgbClr val="000000"/>
                </a:solidFill>
              </a:endParaRPr>
            </a:p>
          </p:txBody>
        </p:sp>
        <p:sp>
          <p:nvSpPr>
            <p:cNvPr id="18" name="Freeform 79"/>
            <p:cNvSpPr>
              <a:spLocks noEditPoints="1"/>
            </p:cNvSpPr>
            <p:nvPr/>
          </p:nvSpPr>
          <p:spPr bwMode="black">
            <a:xfrm>
              <a:off x="8072043" y="4938895"/>
              <a:ext cx="297669" cy="40085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9896" tIns="34947" rIns="69896" bIns="34947" numCol="1" anchor="t" anchorCtr="0" compatLnSpc="1">
              <a:prstTxWarp prst="textNoShape">
                <a:avLst/>
              </a:prstTxWarp>
            </a:bodyPr>
            <a:lstStyle/>
            <a:p>
              <a:pPr defTabSz="776859" fontAlgn="base">
                <a:spcBef>
                  <a:spcPct val="0"/>
                </a:spcBef>
                <a:spcAft>
                  <a:spcPct val="0"/>
                </a:spcAft>
              </a:pPr>
              <a:endParaRPr lang="en-US" sz="1326" dirty="0">
                <a:solidFill>
                  <a:srgbClr val="000000"/>
                </a:solidFill>
              </a:endParaRPr>
            </a:p>
          </p:txBody>
        </p:sp>
        <p:sp>
          <p:nvSpPr>
            <p:cNvPr id="19" name="Freeform 79"/>
            <p:cNvSpPr>
              <a:spLocks noEditPoints="1"/>
            </p:cNvSpPr>
            <p:nvPr/>
          </p:nvSpPr>
          <p:spPr bwMode="black">
            <a:xfrm>
              <a:off x="8515330" y="4938895"/>
              <a:ext cx="297669" cy="40085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9896" tIns="34947" rIns="69896" bIns="34947" numCol="1" anchor="t" anchorCtr="0" compatLnSpc="1">
              <a:prstTxWarp prst="textNoShape">
                <a:avLst/>
              </a:prstTxWarp>
            </a:bodyPr>
            <a:lstStyle/>
            <a:p>
              <a:pPr defTabSz="776859" fontAlgn="base">
                <a:spcBef>
                  <a:spcPct val="0"/>
                </a:spcBef>
                <a:spcAft>
                  <a:spcPct val="0"/>
                </a:spcAft>
              </a:pPr>
              <a:endParaRPr lang="en-US" sz="1326" dirty="0">
                <a:solidFill>
                  <a:srgbClr val="000000"/>
                </a:solidFill>
              </a:endParaRPr>
            </a:p>
          </p:txBody>
        </p:sp>
        <p:sp>
          <p:nvSpPr>
            <p:cNvPr id="20" name="Freeform 79"/>
            <p:cNvSpPr>
              <a:spLocks noEditPoints="1"/>
            </p:cNvSpPr>
            <p:nvPr/>
          </p:nvSpPr>
          <p:spPr bwMode="black">
            <a:xfrm>
              <a:off x="7185465" y="4938895"/>
              <a:ext cx="297669" cy="40085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9896" tIns="34947" rIns="69896" bIns="34947" numCol="1" anchor="t" anchorCtr="0" compatLnSpc="1">
              <a:prstTxWarp prst="textNoShape">
                <a:avLst/>
              </a:prstTxWarp>
            </a:bodyPr>
            <a:lstStyle/>
            <a:p>
              <a:pPr defTabSz="776859" fontAlgn="base">
                <a:spcBef>
                  <a:spcPct val="0"/>
                </a:spcBef>
                <a:spcAft>
                  <a:spcPct val="0"/>
                </a:spcAft>
              </a:pPr>
              <a:endParaRPr lang="en-US" sz="1326" dirty="0">
                <a:solidFill>
                  <a:srgbClr val="000000"/>
                </a:solidFill>
              </a:endParaRPr>
            </a:p>
          </p:txBody>
        </p:sp>
        <p:sp>
          <p:nvSpPr>
            <p:cNvPr id="21" name="Freeform 79"/>
            <p:cNvSpPr>
              <a:spLocks noEditPoints="1"/>
            </p:cNvSpPr>
            <p:nvPr/>
          </p:nvSpPr>
          <p:spPr bwMode="black">
            <a:xfrm>
              <a:off x="7628754" y="4938895"/>
              <a:ext cx="297669" cy="400859"/>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9896" tIns="34947" rIns="69896" bIns="34947" numCol="1" anchor="t" anchorCtr="0" compatLnSpc="1">
              <a:prstTxWarp prst="textNoShape">
                <a:avLst/>
              </a:prstTxWarp>
            </a:bodyPr>
            <a:lstStyle/>
            <a:p>
              <a:pPr defTabSz="776859" fontAlgn="base">
                <a:spcBef>
                  <a:spcPct val="0"/>
                </a:spcBef>
                <a:spcAft>
                  <a:spcPct val="0"/>
                </a:spcAft>
              </a:pPr>
              <a:endParaRPr lang="en-US" sz="1326" dirty="0">
                <a:solidFill>
                  <a:srgbClr val="000000"/>
                </a:solidFill>
              </a:endParaRPr>
            </a:p>
          </p:txBody>
        </p:sp>
        <p:sp>
          <p:nvSpPr>
            <p:cNvPr id="22" name="TextBox 21"/>
            <p:cNvSpPr txBox="1"/>
            <p:nvPr/>
          </p:nvSpPr>
          <p:spPr>
            <a:xfrm>
              <a:off x="7861606" y="3701774"/>
              <a:ext cx="1089580" cy="348763"/>
            </a:xfrm>
            <a:prstGeom prst="rect">
              <a:avLst/>
            </a:prstGeom>
            <a:noFill/>
          </p:spPr>
          <p:txBody>
            <a:bodyPr wrap="none" lIns="0" tIns="0" rIns="0" bIns="0" rtlCol="0">
              <a:spAutoFit/>
            </a:bodyPr>
            <a:lstStyle/>
            <a:p>
              <a:r>
                <a:rPr lang="en-US" sz="2400" i="1" dirty="0">
                  <a:solidFill>
                    <a:srgbClr val="0071FB"/>
                  </a:solidFill>
                  <a:latin typeface="+mj-lt"/>
                </a:rPr>
                <a:t>Cold Data</a:t>
              </a:r>
              <a:endParaRPr lang="en-US" sz="2000" i="1" dirty="0">
                <a:solidFill>
                  <a:srgbClr val="0071FB"/>
                </a:solidFill>
                <a:latin typeface="+mj-lt"/>
              </a:endParaRPr>
            </a:p>
          </p:txBody>
        </p:sp>
        <p:sp>
          <p:nvSpPr>
            <p:cNvPr id="23" name="Rectangle 22"/>
            <p:cNvSpPr/>
            <p:nvPr/>
          </p:nvSpPr>
          <p:spPr bwMode="auto">
            <a:xfrm>
              <a:off x="5693228" y="2909026"/>
              <a:ext cx="3247163" cy="736962"/>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3260" tIns="46630" rIns="46630" bIns="93260" numCol="1" spcCol="0" rtlCol="0" fromWordArt="0" anchor="t" anchorCtr="0" forceAA="0" compatLnSpc="1">
              <a:prstTxWarp prst="textNoShape">
                <a:avLst/>
              </a:prstTxWarp>
              <a:noAutofit/>
            </a:bodyPr>
            <a:lstStyle/>
            <a:p>
              <a:pPr defTabSz="932290" fontAlgn="base">
                <a:spcBef>
                  <a:spcPct val="0"/>
                </a:spcBef>
                <a:spcAft>
                  <a:spcPct val="0"/>
                </a:spcAft>
              </a:pPr>
              <a:r>
                <a:rPr lang="en-US" sz="1836" b="1"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SSD </a:t>
              </a:r>
              <a:r>
                <a:rPr lang="en-US" sz="1836" b="1"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Tier and WBC</a:t>
              </a:r>
              <a:endParaRPr lang="en-US" sz="1836" b="1" i="1" u="sng" spc="-51" dirty="0">
                <a:solidFill>
                  <a:schemeClr val="tx1"/>
                </a:solidFill>
                <a:latin typeface="Segoe UI" pitchFamily="34" charset="0"/>
                <a:ea typeface="Segoe UI" pitchFamily="34" charset="0"/>
                <a:cs typeface="Segoe UI" pitchFamily="34" charset="0"/>
              </a:endParaRPr>
            </a:p>
          </p:txBody>
        </p:sp>
        <p:pic>
          <p:nvPicPr>
            <p:cNvPr id="24" name="Picture 23" descr="http://hardview.net/wp-content/uploads/2009/12/Intel-SSD-34nm-Firmware-02G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901" b="98859" l="10000" r="99254">
                          <a14:foregroundMark x1="51940" y1="30228" x2="51940" y2="30228"/>
                          <a14:foregroundMark x1="55075" y1="37452" x2="55075" y2="37452"/>
                          <a14:foregroundMark x1="45970" y1="44867" x2="45970" y2="44867"/>
                        </a14:backgroundRemoval>
                      </a14:imgEffect>
                    </a14:imgLayer>
                  </a14:imgProps>
                </a:ext>
                <a:ext uri="{28A0092B-C50C-407E-A947-70E740481C1C}">
                  <a14:useLocalDpi xmlns:a14="http://schemas.microsoft.com/office/drawing/2010/main" val="0"/>
                </a:ext>
              </a:extLst>
            </a:blip>
            <a:srcRect/>
            <a:stretch>
              <a:fillRect/>
            </a:stretch>
          </p:blipFill>
          <p:spPr bwMode="auto">
            <a:xfrm>
              <a:off x="6253461" y="3231316"/>
              <a:ext cx="45720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http://hardview.net/wp-content/uploads/2009/12/Intel-SSD-34nm-Firmware-02G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901" b="98859" l="10000" r="99254">
                          <a14:foregroundMark x1="51940" y1="30228" x2="51940" y2="30228"/>
                          <a14:foregroundMark x1="55075" y1="37452" x2="55075" y2="37452"/>
                          <a14:foregroundMark x1="45970" y1="44867" x2="45970" y2="44867"/>
                        </a14:backgroundRemoval>
                      </a14:imgEffect>
                    </a14:imgLayer>
                  </a14:imgProps>
                </a:ext>
                <a:ext uri="{28A0092B-C50C-407E-A947-70E740481C1C}">
                  <a14:useLocalDpi xmlns:a14="http://schemas.microsoft.com/office/drawing/2010/main" val="0"/>
                </a:ext>
              </a:extLst>
            </a:blip>
            <a:srcRect/>
            <a:stretch>
              <a:fillRect/>
            </a:stretch>
          </p:blipFill>
          <p:spPr bwMode="auto">
            <a:xfrm>
              <a:off x="6842932" y="3231316"/>
              <a:ext cx="45720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http://hardview.net/wp-content/uploads/2009/12/Intel-SSD-34nm-Firmware-02G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901" b="98859" l="10000" r="99254">
                          <a14:foregroundMark x1="51940" y1="30228" x2="51940" y2="30228"/>
                          <a14:foregroundMark x1="55075" y1="37452" x2="55075" y2="37452"/>
                          <a14:foregroundMark x1="45970" y1="44867" x2="45970" y2="44867"/>
                        </a14:backgroundRemoval>
                      </a14:imgEffect>
                    </a14:imgLayer>
                  </a14:imgProps>
                </a:ext>
                <a:ext uri="{28A0092B-C50C-407E-A947-70E740481C1C}">
                  <a14:useLocalDpi xmlns:a14="http://schemas.microsoft.com/office/drawing/2010/main" val="0"/>
                </a:ext>
              </a:extLst>
            </a:blip>
            <a:srcRect/>
            <a:stretch>
              <a:fillRect/>
            </a:stretch>
          </p:blipFill>
          <p:spPr bwMode="auto">
            <a:xfrm>
              <a:off x="7432403" y="3231316"/>
              <a:ext cx="45720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http://hardview.net/wp-content/uploads/2009/12/Intel-SSD-34nm-Firmware-02G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901" b="98859" l="10000" r="99254">
                          <a14:foregroundMark x1="51940" y1="30228" x2="51940" y2="30228"/>
                          <a14:foregroundMark x1="55075" y1="37452" x2="55075" y2="37452"/>
                          <a14:foregroundMark x1="45970" y1="44867" x2="45970" y2="44867"/>
                        </a14:backgroundRemoval>
                      </a14:imgEffect>
                    </a14:imgLayer>
                  </a14:imgProps>
                </a:ext>
                <a:ext uri="{28A0092B-C50C-407E-A947-70E740481C1C}">
                  <a14:useLocalDpi xmlns:a14="http://schemas.microsoft.com/office/drawing/2010/main" val="0"/>
                </a:ext>
              </a:extLst>
            </a:blip>
            <a:srcRect/>
            <a:stretch>
              <a:fillRect/>
            </a:stretch>
          </p:blipFill>
          <p:spPr bwMode="auto">
            <a:xfrm>
              <a:off x="8021874" y="3231316"/>
              <a:ext cx="457200" cy="36576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5684125" y="3690920"/>
              <a:ext cx="1067506" cy="348763"/>
            </a:xfrm>
            <a:prstGeom prst="rect">
              <a:avLst/>
            </a:prstGeom>
            <a:noFill/>
          </p:spPr>
          <p:txBody>
            <a:bodyPr wrap="square" lIns="0" tIns="0" rIns="0" bIns="0" rtlCol="0">
              <a:spAutoFit/>
            </a:bodyPr>
            <a:lstStyle/>
            <a:p>
              <a:r>
                <a:rPr lang="en-US" sz="2400" b="1" i="1" dirty="0">
                  <a:solidFill>
                    <a:srgbClr val="FF1000"/>
                  </a:solidFill>
                  <a:latin typeface="+mj-lt"/>
                </a:rPr>
                <a:t>Hot Data</a:t>
              </a:r>
            </a:p>
          </p:txBody>
        </p:sp>
        <p:sp>
          <p:nvSpPr>
            <p:cNvPr id="29" name="TextBox 28"/>
            <p:cNvSpPr txBox="1">
              <a:spLocks/>
            </p:cNvSpPr>
            <p:nvPr/>
          </p:nvSpPr>
          <p:spPr>
            <a:xfrm>
              <a:off x="7687893" y="2912363"/>
              <a:ext cx="1252498" cy="302957"/>
            </a:xfrm>
            <a:prstGeom prst="rect">
              <a:avLst/>
            </a:prstGeom>
            <a:noFill/>
            <a:ln w="12700">
              <a:noFill/>
            </a:ln>
          </p:spPr>
          <p:txBody>
            <a:bodyPr wrap="square" lIns="93260" tIns="93260" rIns="93260" bIns="93260" rtlCol="0" anchor="ctr" anchorCtr="0">
              <a:noAutofit/>
            </a:bodyPr>
            <a:lstStyle/>
            <a:p>
              <a:pPr algn="r" defTabSz="932597">
                <a:lnSpc>
                  <a:spcPct val="90000"/>
                </a:lnSpc>
                <a:spcBef>
                  <a:spcPct val="20000"/>
                </a:spcBef>
                <a:buSzPct val="90000"/>
                <a:defRPr/>
              </a:pPr>
              <a:r>
                <a:rPr lang="en-US" sz="1224" b="1" i="1" kern="0" dirty="0" smtClean="0">
                  <a:solidFill>
                    <a:schemeClr val="tx1">
                      <a:alpha val="99000"/>
                    </a:schemeClr>
                  </a:solidFill>
                  <a:latin typeface="Calibri" panose="020F0502020204030204"/>
                </a:rPr>
                <a:t>SAS </a:t>
              </a:r>
              <a:r>
                <a:rPr lang="en-US" sz="1224" b="1" i="1" kern="0" dirty="0">
                  <a:solidFill>
                    <a:schemeClr val="tx1">
                      <a:alpha val="99000"/>
                    </a:schemeClr>
                  </a:solidFill>
                  <a:latin typeface="Calibri" panose="020F0502020204030204"/>
                </a:rPr>
                <a:t>SSD</a:t>
              </a:r>
            </a:p>
          </p:txBody>
        </p:sp>
        <p:sp>
          <p:nvSpPr>
            <p:cNvPr id="30" name="TextBox 29"/>
            <p:cNvSpPr txBox="1">
              <a:spLocks/>
            </p:cNvSpPr>
            <p:nvPr/>
          </p:nvSpPr>
          <p:spPr>
            <a:xfrm>
              <a:off x="7677347" y="4134838"/>
              <a:ext cx="1263043" cy="302957"/>
            </a:xfrm>
            <a:prstGeom prst="rect">
              <a:avLst/>
            </a:prstGeom>
            <a:noFill/>
            <a:ln w="12700">
              <a:noFill/>
            </a:ln>
          </p:spPr>
          <p:txBody>
            <a:bodyPr wrap="square" lIns="93260" tIns="93260" rIns="93260" bIns="93260" rtlCol="0" anchor="ctr" anchorCtr="0">
              <a:noAutofit/>
            </a:bodyPr>
            <a:lstStyle/>
            <a:p>
              <a:pPr algn="r" defTabSz="932597">
                <a:lnSpc>
                  <a:spcPct val="90000"/>
                </a:lnSpc>
                <a:spcBef>
                  <a:spcPct val="20000"/>
                </a:spcBef>
                <a:buSzPct val="90000"/>
                <a:defRPr/>
              </a:pPr>
              <a:r>
                <a:rPr lang="en-US" sz="1224" b="1" i="1" kern="0" dirty="0" smtClean="0">
                  <a:solidFill>
                    <a:schemeClr val="tx1">
                      <a:alpha val="99000"/>
                    </a:schemeClr>
                  </a:solidFill>
                  <a:latin typeface="Calibri" panose="020F0502020204030204"/>
                </a:rPr>
                <a:t>SAS </a:t>
              </a:r>
              <a:r>
                <a:rPr lang="en-US" sz="1224" b="1" i="1" kern="0" dirty="0">
                  <a:solidFill>
                    <a:schemeClr val="tx1">
                      <a:alpha val="99000"/>
                    </a:schemeClr>
                  </a:solidFill>
                  <a:latin typeface="Calibri" panose="020F0502020204030204"/>
                </a:rPr>
                <a:t>HDD</a:t>
              </a:r>
            </a:p>
          </p:txBody>
        </p:sp>
        <p:sp>
          <p:nvSpPr>
            <p:cNvPr id="31" name="Down Arrow 30"/>
            <p:cNvSpPr/>
            <p:nvPr/>
          </p:nvSpPr>
          <p:spPr bwMode="auto">
            <a:xfrm>
              <a:off x="7370080" y="3652840"/>
              <a:ext cx="433883" cy="461198"/>
            </a:xfrm>
            <a:prstGeom prst="down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2" name="Up-Down Arrow 31"/>
            <p:cNvSpPr/>
            <p:nvPr/>
          </p:nvSpPr>
          <p:spPr bwMode="auto">
            <a:xfrm>
              <a:off x="6420584" y="1769114"/>
              <a:ext cx="1898991" cy="1143248"/>
            </a:xfrm>
            <a:prstGeom prst="upDownArrow">
              <a:avLst>
                <a:gd name="adj1" fmla="val 49394"/>
                <a:gd name="adj2" fmla="val 24731"/>
              </a:avLst>
            </a:prstGeom>
            <a:ln>
              <a:noFill/>
            </a:ln>
          </p:spPr>
          <p:style>
            <a:lnRef idx="3">
              <a:schemeClr val="lt1"/>
            </a:lnRef>
            <a:fillRef idx="1">
              <a:schemeClr val="accent5"/>
            </a:fillRef>
            <a:effectRef idx="1">
              <a:schemeClr val="accent5"/>
            </a:effectRef>
            <a:fontRef idx="minor">
              <a:schemeClr val="lt1"/>
            </a:fontRef>
          </p:style>
          <p:txBody>
            <a:bodyPr lIns="0" tIns="0" rIns="0" bIns="0" rtlCol="0" anchor="ctr"/>
            <a:lstStyle/>
            <a:p>
              <a:pPr algn="ctr" defTabSz="914037"/>
              <a:r>
                <a:rPr lang="en-US" sz="1199" b="1" kern="0" dirty="0" smtClean="0">
                  <a:solidFill>
                    <a:prstClr val="white"/>
                  </a:solidFill>
                  <a:latin typeface="Calibri" panose="020F0502020204030204"/>
                </a:rPr>
                <a:t>I/O Activity Accumulates </a:t>
              </a:r>
              <a:r>
                <a:rPr lang="en-US" sz="1199" b="1" kern="0" smtClean="0">
                  <a:solidFill>
                    <a:prstClr val="white"/>
                  </a:solidFill>
                  <a:latin typeface="Calibri" panose="020F0502020204030204"/>
                </a:rPr>
                <a:t>Heat at Sub-File </a:t>
              </a:r>
              <a:r>
                <a:rPr lang="en-US" sz="1199" b="1" kern="0" dirty="0" smtClean="0">
                  <a:solidFill>
                    <a:prstClr val="white"/>
                  </a:solidFill>
                  <a:latin typeface="Calibri" panose="020F0502020204030204"/>
                </a:rPr>
                <a:t>Granularity</a:t>
              </a:r>
              <a:endParaRPr lang="en-US" sz="1199" b="1" kern="0" dirty="0">
                <a:solidFill>
                  <a:prstClr val="white"/>
                </a:solidFill>
                <a:latin typeface="Calibri" panose="020F0502020204030204"/>
              </a:endParaRPr>
            </a:p>
          </p:txBody>
        </p:sp>
        <p:sp>
          <p:nvSpPr>
            <p:cNvPr id="33" name="Down Arrow 32"/>
            <p:cNvSpPr/>
            <p:nvPr/>
          </p:nvSpPr>
          <p:spPr bwMode="auto">
            <a:xfrm rot="10800000">
              <a:off x="6742528" y="3627607"/>
              <a:ext cx="433883" cy="465624"/>
            </a:xfrm>
            <a:prstGeom prst="down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sp>
        <p:nvSpPr>
          <p:cNvPr id="35" name="Rectangle 34"/>
          <p:cNvSpPr/>
          <p:nvPr/>
        </p:nvSpPr>
        <p:spPr bwMode="auto">
          <a:xfrm>
            <a:off x="8070489" y="1204911"/>
            <a:ext cx="3823398" cy="932707"/>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3232" tIns="46616" rIns="93232" bIns="46616" numCol="1" rtlCol="0" anchor="b" anchorCtr="0" compatLnSpc="1">
            <a:prstTxWarp prst="textNoShape">
              <a:avLst/>
            </a:prstTxWarp>
          </a:bodyPr>
          <a:lstStyle/>
          <a:p>
            <a:pPr algn="ctr" defTabSz="932010" fontAlgn="base">
              <a:lnSpc>
                <a:spcPct val="90000"/>
              </a:lnSpc>
              <a:spcBef>
                <a:spcPct val="0"/>
              </a:spcBef>
              <a:spcAft>
                <a:spcPct val="0"/>
              </a:spcAft>
            </a:pPr>
            <a:r>
              <a:rPr lang="en-US" sz="1122" b="1" spc="-51" dirty="0" smtClean="0">
                <a:solidFill>
                  <a:schemeClr val="tx1"/>
                </a:solidFill>
              </a:rPr>
              <a:t>Compute Nodes</a:t>
            </a:r>
            <a:endParaRPr lang="en-US" sz="1122" b="1" spc="-51" dirty="0">
              <a:solidFill>
                <a:schemeClr val="tx1"/>
              </a:solidFill>
            </a:endParaRPr>
          </a:p>
        </p:txBody>
      </p:sp>
      <p:pic>
        <p:nvPicPr>
          <p:cNvPr id="36" name="Picture 5"/>
          <p:cNvPicPr>
            <a:picLocks noChangeAspect="1" noChangeArrowheads="1"/>
          </p:cNvPicPr>
          <p:nvPr/>
        </p:nvPicPr>
        <p:blipFill>
          <a:blip r:embed="rId4" cstate="email">
            <a:biLevel thresh="50000"/>
            <a:extLst>
              <a:ext uri="{28A0092B-C50C-407E-A947-70E740481C1C}">
                <a14:useLocalDpi xmlns:a14="http://schemas.microsoft.com/office/drawing/2010/main"/>
              </a:ext>
            </a:extLst>
          </a:blip>
          <a:srcRect/>
          <a:stretch>
            <a:fillRect/>
          </a:stretch>
        </p:blipFill>
        <p:spPr bwMode="auto">
          <a:xfrm>
            <a:off x="10807823" y="1279935"/>
            <a:ext cx="418071" cy="61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5"/>
          <p:cNvPicPr>
            <a:picLocks noChangeAspect="1" noChangeArrowheads="1"/>
          </p:cNvPicPr>
          <p:nvPr/>
        </p:nvPicPr>
        <p:blipFill>
          <a:blip r:embed="rId4" cstate="email">
            <a:biLevel thresh="50000"/>
            <a:extLst>
              <a:ext uri="{28A0092B-C50C-407E-A947-70E740481C1C}">
                <a14:useLocalDpi xmlns:a14="http://schemas.microsoft.com/office/drawing/2010/main"/>
              </a:ext>
            </a:extLst>
          </a:blip>
          <a:srcRect/>
          <a:stretch>
            <a:fillRect/>
          </a:stretch>
        </p:blipFill>
        <p:spPr bwMode="auto">
          <a:xfrm>
            <a:off x="10290491" y="1279935"/>
            <a:ext cx="418071" cy="61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5"/>
          <p:cNvPicPr>
            <a:picLocks noChangeAspect="1" noChangeArrowheads="1"/>
          </p:cNvPicPr>
          <p:nvPr/>
        </p:nvPicPr>
        <p:blipFill>
          <a:blip r:embed="rId4" cstate="email">
            <a:biLevel thresh="50000"/>
            <a:extLst>
              <a:ext uri="{28A0092B-C50C-407E-A947-70E740481C1C}">
                <a14:useLocalDpi xmlns:a14="http://schemas.microsoft.com/office/drawing/2010/main"/>
              </a:ext>
            </a:extLst>
          </a:blip>
          <a:srcRect/>
          <a:stretch>
            <a:fillRect/>
          </a:stretch>
        </p:blipFill>
        <p:spPr bwMode="auto">
          <a:xfrm>
            <a:off x="9773159" y="1279935"/>
            <a:ext cx="418071" cy="61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5"/>
          <p:cNvPicPr>
            <a:picLocks noChangeAspect="1" noChangeArrowheads="1"/>
          </p:cNvPicPr>
          <p:nvPr/>
        </p:nvPicPr>
        <p:blipFill>
          <a:blip r:embed="rId4" cstate="email">
            <a:biLevel thresh="50000"/>
            <a:extLst>
              <a:ext uri="{28A0092B-C50C-407E-A947-70E740481C1C}">
                <a14:useLocalDpi xmlns:a14="http://schemas.microsoft.com/office/drawing/2010/main"/>
              </a:ext>
            </a:extLst>
          </a:blip>
          <a:srcRect/>
          <a:stretch>
            <a:fillRect/>
          </a:stretch>
        </p:blipFill>
        <p:spPr bwMode="auto">
          <a:xfrm>
            <a:off x="9255827" y="1279935"/>
            <a:ext cx="418071" cy="61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5"/>
          <p:cNvPicPr>
            <a:picLocks noChangeAspect="1" noChangeArrowheads="1"/>
          </p:cNvPicPr>
          <p:nvPr/>
        </p:nvPicPr>
        <p:blipFill>
          <a:blip r:embed="rId4" cstate="email">
            <a:biLevel thresh="50000"/>
            <a:extLst>
              <a:ext uri="{28A0092B-C50C-407E-A947-70E740481C1C}">
                <a14:useLocalDpi xmlns:a14="http://schemas.microsoft.com/office/drawing/2010/main"/>
              </a:ext>
            </a:extLst>
          </a:blip>
          <a:srcRect/>
          <a:stretch>
            <a:fillRect/>
          </a:stretch>
        </p:blipFill>
        <p:spPr bwMode="auto">
          <a:xfrm>
            <a:off x="8738495" y="1279935"/>
            <a:ext cx="418071" cy="61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5"/>
          <p:cNvPicPr>
            <a:picLocks noChangeAspect="1" noChangeArrowheads="1"/>
          </p:cNvPicPr>
          <p:nvPr/>
        </p:nvPicPr>
        <p:blipFill>
          <a:blip r:embed="rId4" cstate="email">
            <a:biLevel thresh="50000"/>
            <a:extLst>
              <a:ext uri="{28A0092B-C50C-407E-A947-70E740481C1C}">
                <a14:useLocalDpi xmlns:a14="http://schemas.microsoft.com/office/drawing/2010/main"/>
              </a:ext>
            </a:extLst>
          </a:blip>
          <a:srcRect/>
          <a:stretch>
            <a:fillRect/>
          </a:stretch>
        </p:blipFill>
        <p:spPr bwMode="auto">
          <a:xfrm>
            <a:off x="8221164" y="1279935"/>
            <a:ext cx="418071" cy="61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p:cNvPicPr>
            <a:picLocks noChangeAspect="1" noChangeArrowheads="1"/>
          </p:cNvPicPr>
          <p:nvPr/>
        </p:nvPicPr>
        <p:blipFill>
          <a:blip r:embed="rId4" cstate="email">
            <a:biLevel thresh="50000"/>
            <a:extLst>
              <a:ext uri="{28A0092B-C50C-407E-A947-70E740481C1C}">
                <a14:useLocalDpi xmlns:a14="http://schemas.microsoft.com/office/drawing/2010/main"/>
              </a:ext>
            </a:extLst>
          </a:blip>
          <a:srcRect/>
          <a:stretch>
            <a:fillRect/>
          </a:stretch>
        </p:blipFill>
        <p:spPr bwMode="auto">
          <a:xfrm>
            <a:off x="11306709" y="1279935"/>
            <a:ext cx="418071" cy="61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66739"/>
      </p:ext>
    </p:extLst>
  </p:cSld>
  <p:clrMapOvr>
    <a:masterClrMapping/>
  </p:clrMapOvr>
  <p:transition advTm="431267">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7|5.9|31.4|18.5|22.6|4.3"/>
</p:tagLst>
</file>

<file path=ppt/tags/tag2.xml><?xml version="1.0" encoding="utf-8"?>
<p:tagLst xmlns:a="http://schemas.openxmlformats.org/drawingml/2006/main" xmlns:r="http://schemas.openxmlformats.org/officeDocument/2006/relationships" xmlns:p="http://schemas.openxmlformats.org/presentationml/2006/main">
  <p:tag name="TIMING" val="|17|11.8|12.9|9.2|26.6"/>
</p:tagLst>
</file>

<file path=ppt/tags/tag3.xml><?xml version="1.0" encoding="utf-8"?>
<p:tagLst xmlns:a="http://schemas.openxmlformats.org/drawingml/2006/main" xmlns:r="http://schemas.openxmlformats.org/officeDocument/2006/relationships" xmlns:p="http://schemas.openxmlformats.org/presentationml/2006/main">
  <p:tag name="TIMING" val="|3.9|10|11.6|18.6|27.8|40.2"/>
</p:tagLst>
</file>

<file path=ppt/theme/theme1.xml><?xml version="1.0" encoding="utf-8"?>
<a:theme xmlns:a="http://schemas.openxmlformats.org/drawingml/2006/main" name="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95E3EB79-C98D-48EC-837A-72F77512253C}" vid="{482A9A90-448C-4DC9-8D68-B61A5FDF0B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TENA14Speaker_PPT_Template</Template>
  <TotalTime>0</TotalTime>
  <Words>5027</Words>
  <Application>Microsoft Office PowerPoint</Application>
  <PresentationFormat>Custom</PresentationFormat>
  <Paragraphs>624</Paragraphs>
  <Slides>48</Slides>
  <Notes>20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Segoe UI</vt:lpstr>
      <vt:lpstr>Segoe UI Light</vt:lpstr>
      <vt:lpstr>Times New Roman</vt:lpstr>
      <vt:lpstr>Wingdings</vt:lpstr>
      <vt:lpstr>TechEd 2014 Dk Blue</vt:lpstr>
      <vt:lpstr>PowerPoint Presentation</vt:lpstr>
      <vt:lpstr>Best Practices for Deploying Tiered Storage Spaces in Windows Server 2012 R2 </vt:lpstr>
      <vt:lpstr>Session Agenda</vt:lpstr>
      <vt:lpstr>History</vt:lpstr>
      <vt:lpstr>Case Study: Hoster</vt:lpstr>
      <vt:lpstr>Case Study: Energy Company</vt:lpstr>
      <vt:lpstr>The software-defined storage stack</vt:lpstr>
      <vt:lpstr>Capabilities Overview (1)</vt:lpstr>
      <vt:lpstr>Capabilities Overview (2)</vt:lpstr>
      <vt:lpstr>Building up the hardware configuration</vt:lpstr>
      <vt:lpstr>Building up the software configuration</vt:lpstr>
      <vt:lpstr>Planning a Deployment</vt:lpstr>
      <vt:lpstr>Planning a Deployment</vt:lpstr>
      <vt:lpstr>Capacity Planning (1)</vt:lpstr>
      <vt:lpstr>Capacity Planning (2)</vt:lpstr>
      <vt:lpstr>Understanding Striping and Mirroring</vt:lpstr>
      <vt:lpstr>General Performance Planning (1)</vt:lpstr>
      <vt:lpstr>General Performance Planning (2)</vt:lpstr>
      <vt:lpstr>General Performance Planning (3)</vt:lpstr>
      <vt:lpstr>Sizing guidance for Tiered Spaces</vt:lpstr>
      <vt:lpstr>VDI Pooled Desktop Guidance</vt:lpstr>
      <vt:lpstr>VDI Personal Desktop Guidance</vt:lpstr>
      <vt:lpstr>Components</vt:lpstr>
      <vt:lpstr>Validating Hardware and Software Configuration</vt:lpstr>
      <vt:lpstr>Validating Hardware and Software</vt:lpstr>
      <vt:lpstr>Validating Hardware and Software</vt:lpstr>
      <vt:lpstr>Validating Hardware and Software</vt:lpstr>
      <vt:lpstr> Demo: Validating performance local and remote</vt:lpstr>
      <vt:lpstr>Ready to run your workload!</vt:lpstr>
      <vt:lpstr>Monitoring and Troubleshooting</vt:lpstr>
      <vt:lpstr>Monitoring and Troubleshooting</vt:lpstr>
      <vt:lpstr>Monitoring Health</vt:lpstr>
      <vt:lpstr>Ongoing Performance Monitoring</vt:lpstr>
      <vt:lpstr>How to debug storage performance issues?</vt:lpstr>
      <vt:lpstr> Demo: Performance troubleshooting</vt:lpstr>
      <vt:lpstr>Troubleshooting Tiered Volumes</vt:lpstr>
      <vt:lpstr>Optimizing Performance of Tiered Volumes</vt:lpstr>
      <vt:lpstr>Wrapping up</vt:lpstr>
      <vt:lpstr>Related content</vt:lpstr>
      <vt:lpstr>Resources</vt:lpstr>
      <vt:lpstr>Complete an evaluation and enter to win!</vt:lpstr>
      <vt:lpstr>Evaluate this session</vt:lpstr>
      <vt:lpstr>PowerPoint Presentation</vt:lpstr>
      <vt:lpstr>Appendix: Breaking down perf issues</vt:lpstr>
      <vt:lpstr>Appendix: Tiering Scheduled Task</vt:lpstr>
      <vt:lpstr>Appendix: Additional Perf Planning</vt:lpstr>
      <vt:lpstr>Validating Performance Local and Remote</vt:lpstr>
      <vt:lpstr>Performance Troubleshooting</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2014-05-08T22:48:56Z</dcterms:created>
  <dcterms:modified xsi:type="dcterms:W3CDTF">2014-05-14T16:06:39Z</dcterms:modified>
</cp:coreProperties>
</file>