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1" r:id="rId5"/>
  </p:sldMasterIdLst>
  <p:notesMasterIdLst>
    <p:notesMasterId r:id="rId30"/>
  </p:notesMasterIdLst>
  <p:handoutMasterIdLst>
    <p:handoutMasterId r:id="rId31"/>
  </p:handoutMasterIdLst>
  <p:sldIdLst>
    <p:sldId id="1381" r:id="rId6"/>
    <p:sldId id="1412" r:id="rId7"/>
    <p:sldId id="1243" r:id="rId8"/>
    <p:sldId id="1454" r:id="rId9"/>
    <p:sldId id="1482" r:id="rId10"/>
    <p:sldId id="1453" r:id="rId11"/>
    <p:sldId id="1464" r:id="rId12"/>
    <p:sldId id="1465" r:id="rId13"/>
    <p:sldId id="1475" r:id="rId14"/>
    <p:sldId id="1476" r:id="rId15"/>
    <p:sldId id="1478" r:id="rId16"/>
    <p:sldId id="1477" r:id="rId17"/>
    <p:sldId id="1467" r:id="rId18"/>
    <p:sldId id="1468" r:id="rId19"/>
    <p:sldId id="1480" r:id="rId20"/>
    <p:sldId id="1462" r:id="rId21"/>
    <p:sldId id="1483" r:id="rId22"/>
    <p:sldId id="1463" r:id="rId23"/>
    <p:sldId id="1413" r:id="rId24"/>
    <p:sldId id="1481" r:id="rId25"/>
    <p:sldId id="1416" r:id="rId26"/>
    <p:sldId id="1417" r:id="rId27"/>
    <p:sldId id="1414" r:id="rId28"/>
    <p:sldId id="1132" r:id="rId2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1381"/>
          </p14:sldIdLst>
        </p14:section>
        <p14:section name="Template Layouts" id="{FF377351-AA58-4A42-A64C-48719B975E8A}">
          <p14:sldIdLst>
            <p14:sldId id="1412"/>
            <p14:sldId id="1243"/>
            <p14:sldId id="1454"/>
            <p14:sldId id="1482"/>
            <p14:sldId id="1453"/>
            <p14:sldId id="1464"/>
            <p14:sldId id="1465"/>
            <p14:sldId id="1475"/>
            <p14:sldId id="1476"/>
            <p14:sldId id="1478"/>
            <p14:sldId id="1477"/>
            <p14:sldId id="1467"/>
            <p14:sldId id="1468"/>
            <p14:sldId id="1480"/>
            <p14:sldId id="1462"/>
            <p14:sldId id="1483"/>
            <p14:sldId id="1463"/>
          </p14:sldIdLst>
        </p14:section>
        <p14:section name="Guidelines: Font and Colors" id="{25721397-5FAB-4C6D-A6C0-0EC58D7FA1A0}">
          <p14:sldIdLst/>
        </p14:section>
        <p14:section name="Charts &amp; Tables" id="{906157E2-ED63-4193-899E-DAE02ED3C56D}">
          <p14:sldIdLst/>
        </p14:section>
        <p14:section name="Section Headers &amp; Other Text Layouts" id="{873DF4F1-08B2-453E-B1FE-2094C15BBFA1}">
          <p14:sldIdLst/>
        </p14:section>
        <p14:section name="Required TechEd Slides" id="{26AC01F7-B32B-44E9-BE5B-D21B17F99D23}">
          <p14:sldIdLst>
            <p14:sldId id="1413"/>
            <p14:sldId id="1481"/>
            <p14:sldId id="1416"/>
            <p14:sldId id="1417"/>
            <p14:sldId id="1414"/>
            <p14:sldId id="1132"/>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CF2"/>
    <a:srgbClr val="009E49"/>
    <a:srgbClr val="FFFFFF"/>
    <a:srgbClr val="0072C6"/>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28" autoAdjust="0"/>
    <p:restoredTop sz="80632" autoAdjust="0"/>
  </p:normalViewPr>
  <p:slideViewPr>
    <p:cSldViewPr snapToObjects="1">
      <p:cViewPr varScale="1">
        <p:scale>
          <a:sx n="105" d="100"/>
          <a:sy n="105" d="100"/>
        </p:scale>
        <p:origin x="696" y="96"/>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0"/>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5/14/2014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5/14/2014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225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7FC2E8B4-0AB8-487D-804C-069996F11949}"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53912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7FC2E8B4-0AB8-487D-804C-069996F11949}"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53912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3521986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2198190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540588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2965889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750491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667063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4160098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3332691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930189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24</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75452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45733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45733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2263204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1675005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3383874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7FC2E8B4-0AB8-487D-804C-069996F11949}"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53912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7FC2E8B4-0AB8-487D-804C-069996F11949}"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539127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42" y="482565"/>
            <a:ext cx="1646237" cy="351905"/>
          </a:xfrm>
          <a:prstGeom prst="rect">
            <a:avLst/>
          </a:prstGeom>
        </p:spPr>
      </p:pic>
    </p:spTree>
    <p:extLst>
      <p:ext uri="{BB962C8B-B14F-4D97-AF65-F5344CB8AC3E}">
        <p14:creationId xmlns:p14="http://schemas.microsoft.com/office/powerpoint/2010/main" val="203056615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3" y="3943350"/>
            <a:ext cx="3073257"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8"/>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5" y="2125678"/>
            <a:ext cx="9143936" cy="1828786"/>
          </a:xfrm>
          <a:noFill/>
        </p:spPr>
        <p:txBody>
          <a:bodyPr lIns="143378" tIns="89612" rIns="143378" bIns="89612" anchor="t" anchorCtr="0"/>
          <a:lstStyle>
            <a:lvl1pPr>
              <a:defRPr sz="6015"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79224" tIns="143378" rIns="179224" bIns="143378">
            <a:noAutofit/>
          </a:bodyPr>
          <a:lstStyle>
            <a:lvl1pPr marL="0" indent="0">
              <a:spcBef>
                <a:spcPts val="0"/>
              </a:spcBef>
              <a:buNone/>
              <a:defRPr sz="357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4" y="518292"/>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9" y="6208330"/>
            <a:ext cx="1552930"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6015"/>
            </a:lvl1pPr>
          </a:lstStyle>
          <a:p>
            <a:pPr lvl="0"/>
            <a:r>
              <a:rPr lang="en-US" dirty="0" smtClean="0"/>
              <a:t>Session code</a:t>
            </a:r>
            <a:endParaRPr lang="en-US" dirty="0"/>
          </a:p>
        </p:txBody>
      </p:sp>
      <p:grpSp>
        <p:nvGrpSpPr>
          <p:cNvPr id="97" name="Group 96"/>
          <p:cNvGrpSpPr/>
          <p:nvPr userDrawn="1"/>
        </p:nvGrpSpPr>
        <p:grpSpPr>
          <a:xfrm>
            <a:off x="6765999"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grpSp>
      <p:grpSp>
        <p:nvGrpSpPr>
          <p:cNvPr id="98" name="Group 97"/>
          <p:cNvGrpSpPr/>
          <p:nvPr userDrawn="1"/>
        </p:nvGrpSpPr>
        <p:grpSpPr>
          <a:xfrm>
            <a:off x="18853154" y="1957393"/>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grpSp>
    </p:spTree>
    <p:extLst>
      <p:ext uri="{BB962C8B-B14F-4D97-AF65-F5344CB8AC3E}">
        <p14:creationId xmlns:p14="http://schemas.microsoft.com/office/powerpoint/2010/main" val="37405258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3" y="3943350"/>
            <a:ext cx="3073257"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8"/>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5" y="2125678"/>
            <a:ext cx="9143936" cy="1828786"/>
          </a:xfrm>
          <a:noFill/>
        </p:spPr>
        <p:txBody>
          <a:bodyPr lIns="143378" tIns="89612" rIns="143378" bIns="89612" anchor="t" anchorCtr="0"/>
          <a:lstStyle>
            <a:lvl1pPr>
              <a:defRPr sz="6015"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79224" tIns="143378" rIns="179224" bIns="143378">
            <a:noAutofit/>
          </a:bodyPr>
          <a:lstStyle>
            <a:lvl1pPr marL="0" indent="0">
              <a:spcBef>
                <a:spcPts val="0"/>
              </a:spcBef>
              <a:buNone/>
              <a:defRPr sz="357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4" y="518292"/>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9" y="6208330"/>
            <a:ext cx="1552930"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6015"/>
            </a:lvl1pPr>
          </a:lstStyle>
          <a:p>
            <a:pPr lvl="0"/>
            <a:r>
              <a:rPr lang="en-US" dirty="0" smtClean="0"/>
              <a:t>Session code</a:t>
            </a:r>
            <a:endParaRPr lang="en-US" dirty="0"/>
          </a:p>
        </p:txBody>
      </p:sp>
      <p:grpSp>
        <p:nvGrpSpPr>
          <p:cNvPr id="98" name="Group 97"/>
          <p:cNvGrpSpPr/>
          <p:nvPr userDrawn="1"/>
        </p:nvGrpSpPr>
        <p:grpSpPr>
          <a:xfrm>
            <a:off x="7136680" y="4110836"/>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grpSp>
    </p:spTree>
    <p:extLst>
      <p:ext uri="{BB962C8B-B14F-4D97-AF65-F5344CB8AC3E}">
        <p14:creationId xmlns:p14="http://schemas.microsoft.com/office/powerpoint/2010/main" val="2092868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11" tIns="109660" rIns="146211" bIns="109660"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5" y="1211287"/>
            <a:ext cx="10056812" cy="2751698"/>
          </a:xfrm>
          <a:noFill/>
        </p:spPr>
        <p:txBody>
          <a:bodyPr tIns="89612" bIns="89612" anchor="t" anchorCtr="0"/>
          <a:lstStyle>
            <a:lvl1pPr>
              <a:defRPr sz="7239"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2" y="3954462"/>
            <a:ext cx="10058401" cy="1829593"/>
          </a:xfrm>
          <a:noFill/>
        </p:spPr>
        <p:txBody>
          <a:bodyPr lIns="179224" tIns="143378" rIns="179224" bIns="143378">
            <a:noAutofit/>
          </a:bodyPr>
          <a:lstStyle>
            <a:lvl1pPr marL="0" indent="0">
              <a:spcBef>
                <a:spcPts val="0"/>
              </a:spcBef>
              <a:buNone/>
              <a:defRPr sz="357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1726897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2" y="1209973"/>
            <a:ext cx="10056812" cy="2751698"/>
          </a:xfrm>
          <a:noFill/>
        </p:spPr>
        <p:txBody>
          <a:bodyPr tIns="89612" bIns="89612" anchor="t" anchorCtr="0"/>
          <a:lstStyle>
            <a:lvl1pPr>
              <a:defRPr sz="7239"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2" y="3954462"/>
            <a:ext cx="10058401" cy="1829593"/>
          </a:xfrm>
          <a:noFill/>
        </p:spPr>
        <p:txBody>
          <a:bodyPr lIns="179224" tIns="143378" rIns="179224" bIns="143378">
            <a:noAutofit/>
          </a:bodyPr>
          <a:lstStyle>
            <a:lvl1pPr marL="0" indent="0">
              <a:spcBef>
                <a:spcPts val="0"/>
              </a:spcBef>
              <a:buNone/>
              <a:defRPr sz="357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8105135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5" y="1211287"/>
            <a:ext cx="10056812" cy="2751698"/>
          </a:xfrm>
          <a:noFill/>
        </p:spPr>
        <p:txBody>
          <a:bodyPr tIns="89612" bIns="89612" anchor="t" anchorCtr="0"/>
          <a:lstStyle>
            <a:lvl1pPr>
              <a:defRPr sz="7239"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6230854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2" y="1209973"/>
            <a:ext cx="10056812" cy="2751698"/>
          </a:xfrm>
          <a:noFill/>
        </p:spPr>
        <p:txBody>
          <a:bodyPr tIns="89612" bIns="89612" anchor="t" anchorCtr="0"/>
          <a:lstStyle>
            <a:lvl1pPr>
              <a:defRPr sz="7239"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6689192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7"/>
            <a:ext cx="11887200" cy="1831975"/>
          </a:xfrm>
          <a:noFill/>
        </p:spPr>
        <p:txBody>
          <a:bodyPr tIns="89612" bIns="89612" anchor="t" anchorCtr="0"/>
          <a:lstStyle>
            <a:lvl1pPr>
              <a:defRPr sz="876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91794688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7"/>
            <a:ext cx="11887200" cy="1831975"/>
          </a:xfrm>
          <a:noFill/>
        </p:spPr>
        <p:txBody>
          <a:bodyPr tIns="89612" bIns="89612" anchor="t" anchorCtr="0"/>
          <a:lstStyle>
            <a:lvl1pPr>
              <a:defRPr sz="876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358474737"/>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7"/>
            <a:ext cx="11887200" cy="1831975"/>
          </a:xfrm>
          <a:noFill/>
        </p:spPr>
        <p:txBody>
          <a:bodyPr tIns="89612" bIns="89612" anchor="t" anchorCtr="0"/>
          <a:lstStyle>
            <a:lvl1pPr>
              <a:defRPr sz="876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548146364"/>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40"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40"/>
            </a:lvl2pPr>
            <a:lvl3pPr marL="228444" indent="0">
              <a:buNone/>
              <a:defRPr sz="2040"/>
            </a:lvl3pPr>
            <a:lvl4pPr marL="456888" indent="0">
              <a:buNone/>
              <a:defRPr sz="1836"/>
            </a:lvl4pPr>
            <a:lvl5pPr marL="685332" indent="0">
              <a:buNone/>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42511151"/>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40" y="1214440"/>
            <a:ext cx="11887200" cy="22548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267849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3" y="1212853"/>
            <a:ext cx="5486399" cy="2536079"/>
          </a:xfrm>
        </p:spPr>
        <p:txBody>
          <a:bodyPr wrap="square">
            <a:spAutoFit/>
          </a:bodyPr>
          <a:lstStyle>
            <a:lvl1pPr marL="0" indent="0">
              <a:spcBef>
                <a:spcPts val="1224"/>
              </a:spcBef>
              <a:buClr>
                <a:schemeClr val="tx1"/>
              </a:buClr>
              <a:buFont typeface="Wingdings" pitchFamily="2" charset="2"/>
              <a:buNone/>
              <a:defRPr sz="3570"/>
            </a:lvl1pPr>
            <a:lvl2pPr marL="0" indent="0">
              <a:buNone/>
              <a:defRPr sz="2040"/>
            </a:lvl2pPr>
            <a:lvl3pPr marL="231616" indent="0">
              <a:buNone/>
              <a:tabLst/>
              <a:defRPr sz="2040"/>
            </a:lvl3pPr>
            <a:lvl4pPr marL="460060" indent="0">
              <a:buNone/>
              <a:defRPr sz="1836"/>
            </a:lvl4pPr>
            <a:lvl5pPr marL="685332" indent="0">
              <a:buNone/>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49"/>
            <a:ext cx="5486399" cy="2468368"/>
          </a:xfrm>
        </p:spPr>
        <p:txBody>
          <a:bodyPr wrap="square">
            <a:spAutoFit/>
          </a:bodyPr>
          <a:lstStyle>
            <a:lvl1pPr marL="0" indent="0">
              <a:spcBef>
                <a:spcPts val="1224"/>
              </a:spcBef>
              <a:buClr>
                <a:schemeClr val="tx1"/>
              </a:buClr>
              <a:buFont typeface="Wingdings" pitchFamily="2" charset="2"/>
              <a:buNone/>
              <a:defRPr sz="3570"/>
            </a:lvl1pPr>
            <a:lvl2pPr marL="0" indent="0">
              <a:buNone/>
              <a:defRPr sz="2040"/>
            </a:lvl2pPr>
            <a:lvl3pPr marL="231616" indent="0">
              <a:buNone/>
              <a:tabLst/>
              <a:defRPr sz="2040"/>
            </a:lvl3pPr>
            <a:lvl4pPr marL="460060" indent="0">
              <a:buNone/>
              <a:defRPr sz="1836"/>
            </a:lvl4pPr>
            <a:lvl5pPr marL="685332" indent="0">
              <a:buNone/>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82236748"/>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3" y="1212853"/>
            <a:ext cx="5486399" cy="2536079"/>
          </a:xfrm>
        </p:spPr>
        <p:txBody>
          <a:bodyPr wrap="square">
            <a:spAutoFit/>
          </a:bodyPr>
          <a:lstStyle>
            <a:lvl1pPr marL="287143" indent="-287143">
              <a:spcBef>
                <a:spcPts val="1224"/>
              </a:spcBef>
              <a:buClr>
                <a:schemeClr val="tx1"/>
              </a:buClr>
              <a:buFont typeface="Arial" pitchFamily="34" charset="0"/>
              <a:buChar char="•"/>
              <a:defRPr sz="3570"/>
            </a:lvl1pPr>
            <a:lvl2pPr marL="530804" indent="-233036">
              <a:defRPr sz="2040"/>
            </a:lvl2pPr>
            <a:lvl3pPr marL="699108" indent="-168305">
              <a:tabLst/>
              <a:defRPr sz="2040"/>
            </a:lvl3pPr>
            <a:lvl4pPr marL="880358" indent="-181251">
              <a:defRPr sz="1836"/>
            </a:lvl4pPr>
            <a:lvl5pPr marL="1048660" indent="-168305">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53"/>
            <a:ext cx="5486399" cy="2536079"/>
          </a:xfrm>
        </p:spPr>
        <p:txBody>
          <a:bodyPr wrap="square">
            <a:spAutoFit/>
          </a:bodyPr>
          <a:lstStyle>
            <a:lvl1pPr marL="287143" indent="-287143">
              <a:spcBef>
                <a:spcPts val="1224"/>
              </a:spcBef>
              <a:buClr>
                <a:schemeClr val="tx1"/>
              </a:buClr>
              <a:buFont typeface="Arial" pitchFamily="34" charset="0"/>
              <a:buChar char="•"/>
              <a:defRPr sz="3570"/>
            </a:lvl1pPr>
            <a:lvl2pPr marL="530804" indent="-233036">
              <a:defRPr sz="2040"/>
            </a:lvl2pPr>
            <a:lvl3pPr marL="699108" indent="-168305">
              <a:tabLst/>
              <a:defRPr sz="2040"/>
            </a:lvl3pPr>
            <a:lvl4pPr marL="880358" indent="-181251">
              <a:defRPr sz="1836"/>
            </a:lvl4pPr>
            <a:lvl5pPr marL="1048660" indent="-168305">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13273807"/>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3" y="1212849"/>
            <a:ext cx="5486399" cy="2671501"/>
          </a:xfrm>
        </p:spPr>
        <p:txBody>
          <a:bodyPr wrap="square">
            <a:spAutoFit/>
          </a:bodyPr>
          <a:lstStyle>
            <a:lvl1pPr marL="287143" indent="-287143">
              <a:spcBef>
                <a:spcPts val="1224"/>
              </a:spcBef>
              <a:buClr>
                <a:schemeClr val="tx2"/>
              </a:buClr>
              <a:buFont typeface="Arial" pitchFamily="34" charset="0"/>
              <a:buChar char="•"/>
              <a:defRPr sz="3570">
                <a:gradFill>
                  <a:gsLst>
                    <a:gs pos="1250">
                      <a:schemeClr val="tx2"/>
                    </a:gs>
                    <a:gs pos="99000">
                      <a:schemeClr val="tx2"/>
                    </a:gs>
                  </a:gsLst>
                  <a:lin ang="5400000" scaled="0"/>
                </a:gradFill>
              </a:defRPr>
            </a:lvl1pPr>
            <a:lvl2pPr marL="530804" indent="-233036">
              <a:defRPr sz="2448"/>
            </a:lvl2pPr>
            <a:lvl3pPr marL="699108" indent="-168305">
              <a:tabLst/>
              <a:defRPr sz="2448"/>
            </a:lvl3pPr>
            <a:lvl4pPr marL="880358" indent="-181251">
              <a:defRPr/>
            </a:lvl4pPr>
            <a:lvl5pPr marL="1048660" indent="-168305">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49"/>
            <a:ext cx="5486399" cy="2671501"/>
          </a:xfrm>
        </p:spPr>
        <p:txBody>
          <a:bodyPr wrap="square">
            <a:spAutoFit/>
          </a:bodyPr>
          <a:lstStyle>
            <a:lvl1pPr marL="287143" indent="-287143">
              <a:spcBef>
                <a:spcPts val="1224"/>
              </a:spcBef>
              <a:buClr>
                <a:schemeClr val="tx2"/>
              </a:buClr>
              <a:buFont typeface="Arial" pitchFamily="34" charset="0"/>
              <a:buChar char="•"/>
              <a:defRPr sz="3570">
                <a:gradFill>
                  <a:gsLst>
                    <a:gs pos="1250">
                      <a:schemeClr val="tx2"/>
                    </a:gs>
                    <a:gs pos="99000">
                      <a:schemeClr val="tx2"/>
                    </a:gs>
                  </a:gsLst>
                  <a:lin ang="5400000" scaled="0"/>
                </a:gradFill>
              </a:defRPr>
            </a:lvl1pPr>
            <a:lvl2pPr marL="530804" indent="-233036">
              <a:defRPr sz="2448"/>
            </a:lvl2pPr>
            <a:lvl3pPr marL="699108" indent="-168305">
              <a:tabLst/>
              <a:defRPr sz="2448"/>
            </a:lvl3pPr>
            <a:lvl4pPr marL="880358" indent="-181251">
              <a:defRPr/>
            </a:lvl4pPr>
            <a:lvl5pPr marL="1048660" indent="-168305">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8233004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2207999"/>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084723"/>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211256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7064046"/>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9311000"/>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4"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2" tIns="46612" rIns="46612" bIns="46612" numCol="1" spcCol="0" rtlCol="0" fromWordArt="0" anchor="ctr" anchorCtr="0" forceAA="0" compatLnSpc="1">
            <a:prstTxWarp prst="textNoShape">
              <a:avLst/>
            </a:prstTxWarp>
            <a:noAutofit/>
          </a:bodyPr>
          <a:lstStyle/>
          <a:p>
            <a:pPr algn="ctr" defTabSz="931837" fontAlgn="base">
              <a:spcBef>
                <a:spcPct val="0"/>
              </a:spcBef>
              <a:spcAft>
                <a:spcPct val="0"/>
              </a:spcAft>
            </a:pPr>
            <a:endParaRPr lang="en-US" sz="1836"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41" y="1216156"/>
            <a:ext cx="11887199" cy="2155926"/>
          </a:xfrm>
        </p:spPr>
        <p:txBody>
          <a:bodyPr/>
          <a:lstStyle>
            <a:lvl1pPr marL="0" indent="0">
              <a:buNone/>
              <a:defRPr sz="3264">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31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20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00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28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43907951"/>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40" y="1212853"/>
            <a:ext cx="11887200" cy="2443746"/>
          </a:xfrm>
          <a:prstGeom prst="rect">
            <a:avLst/>
          </a:prstGeom>
        </p:spPr>
        <p:txBody>
          <a:bodyPr/>
          <a:lstStyle>
            <a:lvl1pPr marL="290316" indent="-290316">
              <a:buClr>
                <a:schemeClr val="tx1"/>
              </a:buClr>
              <a:buSzPct val="90000"/>
              <a:buFont typeface="Arial" pitchFamily="34" charset="0"/>
              <a:buChar char="•"/>
              <a:defRPr sz="357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110" indent="-280796">
              <a:buClr>
                <a:schemeClr val="tx1"/>
              </a:buClr>
              <a:buSzPct val="90000"/>
              <a:buFont typeface="Arial" pitchFamily="34" charset="0"/>
              <a:buChar char="•"/>
              <a:defRPr sz="3162">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425" indent="-290316">
              <a:buClr>
                <a:schemeClr val="tx1"/>
              </a:buClr>
              <a:buSzPct val="90000"/>
              <a:buFont typeface="Arial" pitchFamily="34" charset="0"/>
              <a:buChar char="•"/>
              <a:defRPr sz="275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89868" indent="-228444">
              <a:buClr>
                <a:schemeClr val="tx1"/>
              </a:buClr>
              <a:buSzPct val="90000"/>
              <a:buFont typeface="Arial" pitchFamily="34" charset="0"/>
              <a:buChar char="•"/>
              <a:defRPr sz="2448">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315" indent="-228444">
              <a:buClr>
                <a:schemeClr val="tx1"/>
              </a:buClr>
              <a:buSzPct val="90000"/>
              <a:buFont typeface="Arial" pitchFamily="34" charset="0"/>
              <a:buChar char="•"/>
              <a:defRPr sz="204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3" y="6363077"/>
            <a:ext cx="12436476" cy="631450"/>
          </a:xfrm>
          <a:prstGeom prst="rect">
            <a:avLst/>
          </a:prstGeom>
          <a:solidFill>
            <a:srgbClr val="FFFF99"/>
          </a:solidFill>
        </p:spPr>
        <p:txBody>
          <a:bodyPr wrap="square" lIns="152350" tIns="76174" rIns="152350" bIns="76174" anchor="b" anchorCtr="0">
            <a:noAutofit/>
          </a:bodyPr>
          <a:lstStyle>
            <a:lvl1pPr algn="r">
              <a:buFont typeface="Arial" pitchFamily="34" charset="0"/>
              <a:buNone/>
              <a:defRPr sz="3672"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2722113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29664" y="1476625"/>
            <a:ext cx="5597870" cy="1961306"/>
          </a:xfrm>
        </p:spPr>
        <p:txBody>
          <a:bodyPr/>
          <a:lstStyle>
            <a:lvl1pPr marL="346544" indent="-346544">
              <a:lnSpc>
                <a:spcPct val="90000"/>
              </a:lnSpc>
              <a:defRPr sz="2856"/>
            </a:lvl1pPr>
            <a:lvl2pPr marL="686345" indent="-331710">
              <a:lnSpc>
                <a:spcPct val="90000"/>
              </a:lnSpc>
              <a:defRPr sz="2448"/>
            </a:lvl2pPr>
            <a:lvl3pPr marL="972210" indent="-293956">
              <a:lnSpc>
                <a:spcPct val="90000"/>
              </a:lnSpc>
              <a:defRPr sz="2040"/>
            </a:lvl3pPr>
            <a:lvl4pPr marL="1251333" indent="-279122">
              <a:lnSpc>
                <a:spcPct val="90000"/>
              </a:lnSpc>
              <a:defRPr sz="1836"/>
            </a:lvl4pPr>
            <a:lvl5pPr marL="1545286" indent="-285865">
              <a:lnSpc>
                <a:spcPct val="90000"/>
              </a:lnSpc>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07329" y="1476625"/>
            <a:ext cx="5597870" cy="1961306"/>
          </a:xfrm>
        </p:spPr>
        <p:txBody>
          <a:bodyPr/>
          <a:lstStyle>
            <a:lvl1pPr marL="354635" indent="-354635">
              <a:lnSpc>
                <a:spcPct val="90000"/>
              </a:lnSpc>
              <a:defRPr sz="2856"/>
            </a:lvl1pPr>
            <a:lvl2pPr marL="686345" indent="-346544">
              <a:lnSpc>
                <a:spcPct val="90000"/>
              </a:lnSpc>
              <a:defRPr sz="2448"/>
            </a:lvl2pPr>
            <a:lvl3pPr marL="980300" indent="-308788">
              <a:lnSpc>
                <a:spcPct val="90000"/>
              </a:lnSpc>
              <a:defRPr sz="2040"/>
            </a:lvl3pPr>
            <a:lvl4pPr marL="1251333" indent="-271032">
              <a:lnSpc>
                <a:spcPct val="90000"/>
              </a:lnSpc>
              <a:defRPr sz="1836"/>
            </a:lvl4pPr>
            <a:lvl5pPr marL="1545286" indent="-279122">
              <a:lnSpc>
                <a:spcPct val="90000"/>
              </a:lnSpc>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txBox="1">
            <a:spLocks/>
          </p:cNvSpPr>
          <p:nvPr/>
        </p:nvSpPr>
        <p:spPr>
          <a:xfrm>
            <a:off x="309378" y="6482897"/>
            <a:ext cx="2900981" cy="372394"/>
          </a:xfrm>
          <a:prstGeom prst="rect">
            <a:avLst/>
          </a:prstGeom>
        </p:spPr>
        <p:txBody>
          <a:bodyPr vert="horz" lIns="93211" tIns="46608" rIns="93211" bIns="46608" rtlCol="0" anchor="ctr"/>
          <a:lstStyle>
            <a:lvl1pPr algn="l">
              <a:defRPr sz="1200">
                <a:solidFill>
                  <a:schemeClr val="tx1">
                    <a:tint val="75000"/>
                  </a:schemeClr>
                </a:solidFill>
              </a:defRPr>
            </a:lvl1pPr>
          </a:lstStyle>
          <a:p>
            <a:pPr defTabSz="932026">
              <a:defRPr/>
            </a:pPr>
            <a:fld id="{24516EDB-3C53-4793-B056-19F9B4AE913A}" type="slidenum">
              <a:rPr lang="en-US" sz="1224" smtClean="0">
                <a:solidFill>
                  <a:srgbClr val="292929">
                    <a:tint val="75000"/>
                  </a:srgbClr>
                </a:solidFill>
              </a:rPr>
              <a:pPr defTabSz="932026">
                <a:defRPr/>
              </a:pPr>
              <a:t>‹#›</a:t>
            </a:fld>
            <a:endParaRPr lang="en-US" sz="1224" dirty="0">
              <a:solidFill>
                <a:srgbClr val="292929">
                  <a:tint val="75000"/>
                </a:srgbClr>
              </a:solidFill>
            </a:endParaRPr>
          </a:p>
        </p:txBody>
      </p:sp>
    </p:spTree>
    <p:extLst>
      <p:ext uri="{BB962C8B-B14F-4D97-AF65-F5344CB8AC3E}">
        <p14:creationId xmlns:p14="http://schemas.microsoft.com/office/powerpoint/2010/main" val="624107115"/>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330" y="233157"/>
            <a:ext cx="11375536" cy="476742"/>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29665" y="1476627"/>
            <a:ext cx="11375536" cy="22548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txBox="1">
            <a:spLocks/>
          </p:cNvSpPr>
          <p:nvPr/>
        </p:nvSpPr>
        <p:spPr>
          <a:xfrm>
            <a:off x="309378" y="6482897"/>
            <a:ext cx="2900981" cy="372394"/>
          </a:xfrm>
          <a:prstGeom prst="rect">
            <a:avLst/>
          </a:prstGeom>
        </p:spPr>
        <p:txBody>
          <a:bodyPr vert="horz" lIns="93211" tIns="46608" rIns="93211" bIns="46608" rtlCol="0" anchor="ctr"/>
          <a:lstStyle>
            <a:lvl1pPr algn="l">
              <a:defRPr sz="1200">
                <a:solidFill>
                  <a:schemeClr val="tx1">
                    <a:tint val="75000"/>
                  </a:schemeClr>
                </a:solidFill>
              </a:defRPr>
            </a:lvl1pPr>
          </a:lstStyle>
          <a:p>
            <a:pPr defTabSz="932026">
              <a:defRPr/>
            </a:pPr>
            <a:fld id="{24516EDB-3C53-4793-B056-19F9B4AE913A}" type="slidenum">
              <a:rPr lang="en-US" sz="1224" smtClean="0">
                <a:solidFill>
                  <a:srgbClr val="292929">
                    <a:tint val="75000"/>
                  </a:srgbClr>
                </a:solidFill>
              </a:rPr>
              <a:pPr defTabSz="932026">
                <a:defRPr/>
              </a:pPr>
              <a:t>‹#›</a:t>
            </a:fld>
            <a:endParaRPr lang="en-US" sz="1224" dirty="0">
              <a:solidFill>
                <a:srgbClr val="292929">
                  <a:tint val="75000"/>
                </a:srgbClr>
              </a:solidFill>
            </a:endParaRPr>
          </a:p>
        </p:txBody>
      </p:sp>
    </p:spTree>
    <p:extLst>
      <p:ext uri="{BB962C8B-B14F-4D97-AF65-F5344CB8AC3E}">
        <p14:creationId xmlns:p14="http://schemas.microsoft.com/office/powerpoint/2010/main" val="1189434355"/>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mp; Onl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509553" y="513797"/>
            <a:ext cx="11428171" cy="742628"/>
          </a:xfrm>
        </p:spPr>
        <p:txBody>
          <a:bodyPr vert="horz" lIns="0" tIns="0" rIns="0" bIns="0" rtlCol="0">
            <a:noAutofit/>
          </a:bodyPr>
          <a:lstStyle>
            <a:lvl1pPr>
              <a:defRPr lang="en-US" sz="4898" dirty="0" smtClean="0"/>
            </a:lvl1pPr>
          </a:lstStyle>
          <a:p>
            <a:pPr lvl="0"/>
            <a:r>
              <a:rPr lang="en-US" dirty="0" smtClean="0"/>
              <a:t>Click to edit Master text styles</a:t>
            </a:r>
          </a:p>
        </p:txBody>
      </p:sp>
    </p:spTree>
    <p:extLst>
      <p:ext uri="{BB962C8B-B14F-4D97-AF65-F5344CB8AC3E}">
        <p14:creationId xmlns:p14="http://schemas.microsoft.com/office/powerpoint/2010/main" val="35172461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theme" Target="../theme/theme2.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1" y="296902"/>
            <a:ext cx="11889564" cy="917575"/>
          </a:xfrm>
          <a:prstGeom prst="rect">
            <a:avLst/>
          </a:prstGeom>
        </p:spPr>
        <p:txBody>
          <a:bodyPr vert="horz" wrap="square" lIns="143378" tIns="89612" rIns="143378" bIns="89612"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2" y="1212853"/>
            <a:ext cx="11887198" cy="2254806"/>
          </a:xfrm>
          <a:prstGeom prst="rect">
            <a:avLst/>
          </a:prstGeom>
        </p:spPr>
        <p:txBody>
          <a:bodyPr vert="horz" wrap="square" lIns="143378" tIns="89612" rIns="143378" bIns="89612"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66712450"/>
      </p:ext>
    </p:extLst>
  </p:cSld>
  <p:clrMap bg1="dk1" tx1="lt1" bg2="dk2" tx2="lt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 id="2147484293" r:id="rId12"/>
    <p:sldLayoutId id="2147484294" r:id="rId13"/>
    <p:sldLayoutId id="2147484295" r:id="rId14"/>
    <p:sldLayoutId id="2147484296" r:id="rId15"/>
    <p:sldLayoutId id="2147484297" r:id="rId16"/>
    <p:sldLayoutId id="2147484298" r:id="rId17"/>
    <p:sldLayoutId id="2147484299" r:id="rId18"/>
    <p:sldLayoutId id="2147484300" r:id="rId19"/>
    <p:sldLayoutId id="2147484301" r:id="rId20"/>
    <p:sldLayoutId id="2147484302" r:id="rId21"/>
    <p:sldLayoutId id="2147484303" r:id="rId22"/>
    <p:sldLayoutId id="2147484304" r:id="rId23"/>
    <p:sldLayoutId id="2147484305" r:id="rId24"/>
    <p:sldLayoutId id="2147484306" r:id="rId25"/>
  </p:sldLayoutIdLst>
  <p:transition>
    <p:fade/>
  </p:transition>
  <p:timing>
    <p:tnLst>
      <p:par>
        <p:cTn id="1" dur="indefinite" restart="never" nodeType="tmRoot"/>
      </p:par>
    </p:tnLst>
  </p:timing>
  <p:txStyles>
    <p:titleStyle>
      <a:lvl1pPr algn="l" defTabSz="932106" rtl="0" eaLnBrk="1" latinLnBrk="0" hangingPunct="1">
        <a:lnSpc>
          <a:spcPct val="90000"/>
        </a:lnSpc>
        <a:spcBef>
          <a:spcPct val="0"/>
        </a:spcBef>
        <a:buNone/>
        <a:defRPr lang="en-US" sz="5404"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666" marR="0" indent="-342666" algn="l" defTabSz="932106" rtl="0" eaLnBrk="1" fontAlgn="auto" latinLnBrk="0" hangingPunct="1">
        <a:lnSpc>
          <a:spcPct val="90000"/>
        </a:lnSpc>
        <a:spcBef>
          <a:spcPct val="20000"/>
        </a:spcBef>
        <a:spcAft>
          <a:spcPts val="0"/>
        </a:spcAft>
        <a:buClrTx/>
        <a:buSzPct val="90000"/>
        <a:buFont typeface="Arial" pitchFamily="34" charset="0"/>
        <a:buChar char="•"/>
        <a:tabLst/>
        <a:defRPr sz="3978" kern="1200" spc="0" baseline="0">
          <a:gradFill>
            <a:gsLst>
              <a:gs pos="1250">
                <a:schemeClr val="tx1"/>
              </a:gs>
              <a:gs pos="100000">
                <a:schemeClr val="tx1"/>
              </a:gs>
            </a:gsLst>
            <a:lin ang="5400000" scaled="0"/>
          </a:gradFill>
          <a:latin typeface="+mj-lt"/>
          <a:ea typeface="+mn-ea"/>
          <a:cs typeface="+mn-cs"/>
        </a:defRPr>
      </a:lvl1pPr>
      <a:lvl2pPr marL="583802" marR="0" indent="-241136" algn="l" defTabSz="932106" rtl="0" eaLnBrk="1" fontAlgn="auto" latinLnBrk="0" hangingPunct="1">
        <a:lnSpc>
          <a:spcPct val="90000"/>
        </a:lnSpc>
        <a:spcBef>
          <a:spcPct val="20000"/>
        </a:spcBef>
        <a:spcAft>
          <a:spcPts val="0"/>
        </a:spcAft>
        <a:buClrTx/>
        <a:buSzPct val="90000"/>
        <a:buFont typeface="Arial" pitchFamily="34" charset="0"/>
        <a:buChar char="•"/>
        <a:tabLst/>
        <a:defRPr sz="2448" kern="1200" spc="0" baseline="0">
          <a:gradFill>
            <a:gsLst>
              <a:gs pos="1250">
                <a:schemeClr val="tx1"/>
              </a:gs>
              <a:gs pos="100000">
                <a:schemeClr val="tx1"/>
              </a:gs>
            </a:gsLst>
            <a:lin ang="5400000" scaled="0"/>
          </a:gradFill>
          <a:latin typeface="+mn-lt"/>
          <a:ea typeface="+mn-ea"/>
          <a:cs typeface="+mn-cs"/>
        </a:defRPr>
      </a:lvl2pPr>
      <a:lvl3pPr marL="799556" marR="0" indent="-228444" algn="l" defTabSz="932106" rtl="0" eaLnBrk="1" fontAlgn="auto" latinLnBrk="0" hangingPunct="1">
        <a:lnSpc>
          <a:spcPct val="90000"/>
        </a:lnSpc>
        <a:spcBef>
          <a:spcPct val="20000"/>
        </a:spcBef>
        <a:spcAft>
          <a:spcPts val="0"/>
        </a:spcAft>
        <a:buClrTx/>
        <a:buSzPct val="90000"/>
        <a:buFont typeface="Arial" pitchFamily="34" charset="0"/>
        <a:buChar char="•"/>
        <a:tabLst/>
        <a:defRPr sz="2448" kern="1200" spc="0" baseline="0">
          <a:gradFill>
            <a:gsLst>
              <a:gs pos="1250">
                <a:schemeClr val="tx1"/>
              </a:gs>
              <a:gs pos="100000">
                <a:schemeClr val="tx1"/>
              </a:gs>
            </a:gsLst>
            <a:lin ang="5400000" scaled="0"/>
          </a:gradFill>
          <a:latin typeface="+mn-lt"/>
          <a:ea typeface="+mn-ea"/>
          <a:cs typeface="+mn-cs"/>
        </a:defRPr>
      </a:lvl3pPr>
      <a:lvl4pPr marL="1027999" marR="0" indent="-228444" algn="l" defTabSz="932106" rtl="0" eaLnBrk="1" fontAlgn="auto" latinLnBrk="0" hangingPunct="1">
        <a:lnSpc>
          <a:spcPct val="90000"/>
        </a:lnSpc>
        <a:spcBef>
          <a:spcPct val="20000"/>
        </a:spcBef>
        <a:spcAft>
          <a:spcPts val="0"/>
        </a:spcAft>
        <a:buClrTx/>
        <a:buSzPct val="90000"/>
        <a:buFont typeface="Arial" pitchFamily="34" charset="0"/>
        <a:buChar char="•"/>
        <a:tabLst/>
        <a:defRPr sz="2040" kern="1200" spc="0" baseline="0">
          <a:gradFill>
            <a:gsLst>
              <a:gs pos="1250">
                <a:schemeClr val="tx1"/>
              </a:gs>
              <a:gs pos="100000">
                <a:schemeClr val="tx1"/>
              </a:gs>
            </a:gsLst>
            <a:lin ang="5400000" scaled="0"/>
          </a:gradFill>
          <a:latin typeface="+mn-lt"/>
          <a:ea typeface="+mn-ea"/>
          <a:cs typeface="+mn-cs"/>
        </a:defRPr>
      </a:lvl4pPr>
      <a:lvl5pPr marL="1256441" marR="0" indent="-228444" algn="l" defTabSz="932106" rtl="0" eaLnBrk="1" fontAlgn="auto" latinLnBrk="0" hangingPunct="1">
        <a:lnSpc>
          <a:spcPct val="90000"/>
        </a:lnSpc>
        <a:spcBef>
          <a:spcPct val="20000"/>
        </a:spcBef>
        <a:spcAft>
          <a:spcPts val="0"/>
        </a:spcAft>
        <a:buClrTx/>
        <a:buSzPct val="90000"/>
        <a:buFont typeface="Arial" pitchFamily="34" charset="0"/>
        <a:buChar char="•"/>
        <a:tabLst/>
        <a:defRPr sz="2040" kern="1200" spc="0" baseline="0">
          <a:gradFill>
            <a:gsLst>
              <a:gs pos="1250">
                <a:schemeClr val="tx1"/>
              </a:gs>
              <a:gs pos="100000">
                <a:schemeClr val="tx1"/>
              </a:gs>
            </a:gsLst>
            <a:lin ang="5400000" scaled="0"/>
          </a:gradFill>
          <a:latin typeface="+mn-lt"/>
          <a:ea typeface="+mn-ea"/>
          <a:cs typeface="+mn-cs"/>
        </a:defRPr>
      </a:lvl5pPr>
      <a:lvl6pPr marL="2563290" indent="-233027" algn="l" defTabSz="932106"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29345" indent="-233027" algn="l" defTabSz="932106"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5397" indent="-233027" algn="l" defTabSz="932106"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1452" indent="-233027" algn="l" defTabSz="932106"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106" rtl="0" eaLnBrk="1" latinLnBrk="0" hangingPunct="1">
        <a:defRPr sz="1836" kern="1200">
          <a:solidFill>
            <a:schemeClr val="tx1"/>
          </a:solidFill>
          <a:latin typeface="+mn-lt"/>
          <a:ea typeface="+mn-ea"/>
          <a:cs typeface="+mn-cs"/>
        </a:defRPr>
      </a:lvl1pPr>
      <a:lvl2pPr marL="466054" algn="l" defTabSz="932106" rtl="0" eaLnBrk="1" latinLnBrk="0" hangingPunct="1">
        <a:defRPr sz="1836" kern="1200">
          <a:solidFill>
            <a:schemeClr val="tx1"/>
          </a:solidFill>
          <a:latin typeface="+mn-lt"/>
          <a:ea typeface="+mn-ea"/>
          <a:cs typeface="+mn-cs"/>
        </a:defRPr>
      </a:lvl2pPr>
      <a:lvl3pPr marL="932106" algn="l" defTabSz="932106" rtl="0" eaLnBrk="1" latinLnBrk="0" hangingPunct="1">
        <a:defRPr sz="1836" kern="1200">
          <a:solidFill>
            <a:schemeClr val="tx1"/>
          </a:solidFill>
          <a:latin typeface="+mn-lt"/>
          <a:ea typeface="+mn-ea"/>
          <a:cs typeface="+mn-cs"/>
        </a:defRPr>
      </a:lvl3pPr>
      <a:lvl4pPr marL="1398159" algn="l" defTabSz="932106" rtl="0" eaLnBrk="1" latinLnBrk="0" hangingPunct="1">
        <a:defRPr sz="1836" kern="1200">
          <a:solidFill>
            <a:schemeClr val="tx1"/>
          </a:solidFill>
          <a:latin typeface="+mn-lt"/>
          <a:ea typeface="+mn-ea"/>
          <a:cs typeface="+mn-cs"/>
        </a:defRPr>
      </a:lvl4pPr>
      <a:lvl5pPr marL="1864212" algn="l" defTabSz="932106" rtl="0" eaLnBrk="1" latinLnBrk="0" hangingPunct="1">
        <a:defRPr sz="1836" kern="1200">
          <a:solidFill>
            <a:schemeClr val="tx1"/>
          </a:solidFill>
          <a:latin typeface="+mn-lt"/>
          <a:ea typeface="+mn-ea"/>
          <a:cs typeface="+mn-cs"/>
        </a:defRPr>
      </a:lvl5pPr>
      <a:lvl6pPr marL="2330265" algn="l" defTabSz="932106" rtl="0" eaLnBrk="1" latinLnBrk="0" hangingPunct="1">
        <a:defRPr sz="1836" kern="1200">
          <a:solidFill>
            <a:schemeClr val="tx1"/>
          </a:solidFill>
          <a:latin typeface="+mn-lt"/>
          <a:ea typeface="+mn-ea"/>
          <a:cs typeface="+mn-cs"/>
        </a:defRPr>
      </a:lvl6pPr>
      <a:lvl7pPr marL="2796318" algn="l" defTabSz="932106" rtl="0" eaLnBrk="1" latinLnBrk="0" hangingPunct="1">
        <a:defRPr sz="1836" kern="1200">
          <a:solidFill>
            <a:schemeClr val="tx1"/>
          </a:solidFill>
          <a:latin typeface="+mn-lt"/>
          <a:ea typeface="+mn-ea"/>
          <a:cs typeface="+mn-cs"/>
        </a:defRPr>
      </a:lvl7pPr>
      <a:lvl8pPr marL="3262371" algn="l" defTabSz="932106" rtl="0" eaLnBrk="1" latinLnBrk="0" hangingPunct="1">
        <a:defRPr sz="1836" kern="1200">
          <a:solidFill>
            <a:schemeClr val="tx1"/>
          </a:solidFill>
          <a:latin typeface="+mn-lt"/>
          <a:ea typeface="+mn-ea"/>
          <a:cs typeface="+mn-cs"/>
        </a:defRPr>
      </a:lvl8pPr>
      <a:lvl9pPr marL="3728425" algn="l" defTabSz="932106" rtl="0" eaLnBrk="1" latinLnBrk="0" hangingPunct="1">
        <a:defRPr sz="1836"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6.png"/><Relationship Id="rId39" Type="http://schemas.openxmlformats.org/officeDocument/2006/relationships/image" Target="../media/image49.gif"/><Relationship Id="rId21" Type="http://schemas.openxmlformats.org/officeDocument/2006/relationships/image" Target="../media/image31.png"/><Relationship Id="rId34" Type="http://schemas.openxmlformats.org/officeDocument/2006/relationships/image" Target="../media/image44.png"/><Relationship Id="rId42" Type="http://schemas.openxmlformats.org/officeDocument/2006/relationships/image" Target="../media/image52.png"/><Relationship Id="rId47" Type="http://schemas.openxmlformats.org/officeDocument/2006/relationships/image" Target="../media/image57.png"/><Relationship Id="rId50" Type="http://schemas.openxmlformats.org/officeDocument/2006/relationships/image" Target="../media/image60.png"/><Relationship Id="rId55" Type="http://schemas.openxmlformats.org/officeDocument/2006/relationships/image" Target="../media/image65.jpeg"/><Relationship Id="rId7" Type="http://schemas.openxmlformats.org/officeDocument/2006/relationships/image" Target="../media/image17.jpeg"/><Relationship Id="rId2" Type="http://schemas.openxmlformats.org/officeDocument/2006/relationships/notesSlide" Target="../notesSlides/notesSlide12.xml"/><Relationship Id="rId16" Type="http://schemas.openxmlformats.org/officeDocument/2006/relationships/image" Target="../media/image26.gif"/><Relationship Id="rId29" Type="http://schemas.openxmlformats.org/officeDocument/2006/relationships/image" Target="../media/image39.png"/><Relationship Id="rId11" Type="http://schemas.openxmlformats.org/officeDocument/2006/relationships/image" Target="../media/image21.gif"/><Relationship Id="rId24" Type="http://schemas.openxmlformats.org/officeDocument/2006/relationships/image" Target="../media/image34.png"/><Relationship Id="rId32" Type="http://schemas.openxmlformats.org/officeDocument/2006/relationships/image" Target="../media/image42.png"/><Relationship Id="rId37" Type="http://schemas.openxmlformats.org/officeDocument/2006/relationships/image" Target="../media/image47.png"/><Relationship Id="rId40" Type="http://schemas.openxmlformats.org/officeDocument/2006/relationships/image" Target="../media/image50.png"/><Relationship Id="rId45" Type="http://schemas.openxmlformats.org/officeDocument/2006/relationships/image" Target="../media/image55.png"/><Relationship Id="rId53" Type="http://schemas.openxmlformats.org/officeDocument/2006/relationships/image" Target="../media/image63.png"/><Relationship Id="rId5" Type="http://schemas.openxmlformats.org/officeDocument/2006/relationships/image" Target="../media/image15.png"/><Relationship Id="rId19" Type="http://schemas.openxmlformats.org/officeDocument/2006/relationships/image" Target="../media/image29.gif"/><Relationship Id="rId4" Type="http://schemas.openxmlformats.org/officeDocument/2006/relationships/image" Target="../media/image14.gif"/><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png"/><Relationship Id="rId30" Type="http://schemas.openxmlformats.org/officeDocument/2006/relationships/image" Target="../media/image40.png"/><Relationship Id="rId35" Type="http://schemas.openxmlformats.org/officeDocument/2006/relationships/image" Target="../media/image45.png"/><Relationship Id="rId43" Type="http://schemas.openxmlformats.org/officeDocument/2006/relationships/image" Target="../media/image53.png"/><Relationship Id="rId48" Type="http://schemas.openxmlformats.org/officeDocument/2006/relationships/image" Target="../media/image58.png"/><Relationship Id="rId56" Type="http://schemas.openxmlformats.org/officeDocument/2006/relationships/image" Target="../media/image66.png"/><Relationship Id="rId8" Type="http://schemas.openxmlformats.org/officeDocument/2006/relationships/image" Target="../media/image18.jpeg"/><Relationship Id="rId51" Type="http://schemas.openxmlformats.org/officeDocument/2006/relationships/image" Target="../media/image61.png"/><Relationship Id="rId3" Type="http://schemas.openxmlformats.org/officeDocument/2006/relationships/image" Target="../media/image13.jpeg"/><Relationship Id="rId12" Type="http://schemas.openxmlformats.org/officeDocument/2006/relationships/image" Target="../media/image22.jpeg"/><Relationship Id="rId17" Type="http://schemas.openxmlformats.org/officeDocument/2006/relationships/image" Target="../media/image27.png"/><Relationship Id="rId25" Type="http://schemas.openxmlformats.org/officeDocument/2006/relationships/image" Target="../media/image35.png"/><Relationship Id="rId33" Type="http://schemas.openxmlformats.org/officeDocument/2006/relationships/image" Target="../media/image43.png"/><Relationship Id="rId38" Type="http://schemas.openxmlformats.org/officeDocument/2006/relationships/image" Target="../media/image48.png"/><Relationship Id="rId46" Type="http://schemas.openxmlformats.org/officeDocument/2006/relationships/image" Target="../media/image56.png"/><Relationship Id="rId20" Type="http://schemas.openxmlformats.org/officeDocument/2006/relationships/image" Target="../media/image30.png"/><Relationship Id="rId41" Type="http://schemas.openxmlformats.org/officeDocument/2006/relationships/image" Target="../media/image51.png"/><Relationship Id="rId54" Type="http://schemas.openxmlformats.org/officeDocument/2006/relationships/image" Target="../media/image64.png"/><Relationship Id="rId1" Type="http://schemas.openxmlformats.org/officeDocument/2006/relationships/slideLayout" Target="../slideLayouts/slideLayout12.xml"/><Relationship Id="rId6" Type="http://schemas.openxmlformats.org/officeDocument/2006/relationships/image" Target="../media/image16.png"/><Relationship Id="rId15" Type="http://schemas.openxmlformats.org/officeDocument/2006/relationships/image" Target="../media/image25.gif"/><Relationship Id="rId23" Type="http://schemas.openxmlformats.org/officeDocument/2006/relationships/image" Target="../media/image33.png"/><Relationship Id="rId28" Type="http://schemas.openxmlformats.org/officeDocument/2006/relationships/image" Target="../media/image38.png"/><Relationship Id="rId36" Type="http://schemas.openxmlformats.org/officeDocument/2006/relationships/image" Target="../media/image46.png"/><Relationship Id="rId49" Type="http://schemas.openxmlformats.org/officeDocument/2006/relationships/image" Target="../media/image59.png"/><Relationship Id="rId57" Type="http://schemas.openxmlformats.org/officeDocument/2006/relationships/image" Target="../media/image67.png"/><Relationship Id="rId10" Type="http://schemas.openxmlformats.org/officeDocument/2006/relationships/image" Target="../media/image20.png"/><Relationship Id="rId31" Type="http://schemas.openxmlformats.org/officeDocument/2006/relationships/image" Target="../media/image41.png"/><Relationship Id="rId44" Type="http://schemas.openxmlformats.org/officeDocument/2006/relationships/image" Target="../media/image54.png"/><Relationship Id="rId52" Type="http://schemas.openxmlformats.org/officeDocument/2006/relationships/image" Target="../media/image62.png"/></Relationships>
</file>

<file path=ppt/slides/_rels/slide16.xml.rels><?xml version="1.0" encoding="UTF-8" standalone="yes"?>
<Relationships xmlns="http://schemas.openxmlformats.org/package/2006/relationships"><Relationship Id="rId3" Type="http://schemas.openxmlformats.org/officeDocument/2006/relationships/hyperlink" Target="http://www.mpauthor.com/"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hyperlink" Target="mailto:support@silect.com" TargetMode="External"/><Relationship Id="rId4" Type="http://schemas.openxmlformats.org/officeDocument/2006/relationships/hyperlink" Target="http://www.silect.com/content/request-tria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hyperlink" Target="http://www.microsoft.com/en-us/server-cloud/products/windows-azure-pack" TargetMode="External"/><Relationship Id="rId2" Type="http://schemas.openxmlformats.org/officeDocument/2006/relationships/notesSlide" Target="../notesSlides/notesSlide16.xml"/><Relationship Id="rId1" Type="http://schemas.openxmlformats.org/officeDocument/2006/relationships/slideLayout" Target="../slideLayouts/slideLayout56.xml"/><Relationship Id="rId6" Type="http://schemas.openxmlformats.org/officeDocument/2006/relationships/hyperlink" Target="http://technet.microsoft.com/en-US/evalcenter/dn205295" TargetMode="External"/><Relationship Id="rId5" Type="http://schemas.openxmlformats.org/officeDocument/2006/relationships/hyperlink" Target="http://azure.microsoft.com/en-us/" TargetMode="External"/><Relationship Id="rId4" Type="http://schemas.openxmlformats.org/officeDocument/2006/relationships/hyperlink" Target="http://technet.microsoft.com/en-US/evalcenter/dn205286"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69.png"/><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19.xml"/><Relationship Id="rId5" Type="http://schemas.openxmlformats.org/officeDocument/2006/relationships/image" Target="../media/image72.png"/><Relationship Id="rId4" Type="http://schemas.openxmlformats.org/officeDocument/2006/relationships/image" Target="../media/image71.png"/></Relationships>
</file>

<file path=ppt/slides/_rels/slide2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7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415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Scenarios</a:t>
            </a:r>
            <a:endParaRPr lang="en-US" sz="1800" dirty="0">
              <a:gradFill>
                <a:gsLst>
                  <a:gs pos="1250">
                    <a:schemeClr val="tx2"/>
                  </a:gs>
                  <a:gs pos="100000">
                    <a:schemeClr val="tx2"/>
                  </a:gs>
                </a:gsLst>
                <a:lin ang="5400000" scaled="0"/>
              </a:gradFill>
            </a:endParaRPr>
          </a:p>
        </p:txBody>
      </p:sp>
      <p:graphicFrame>
        <p:nvGraphicFramePr>
          <p:cNvPr id="6" name="Table 5"/>
          <p:cNvGraphicFramePr>
            <a:graphicFrameLocks noGrp="1"/>
          </p:cNvGraphicFramePr>
          <p:nvPr>
            <p:extLst>
              <p:ext uri="{D42A27DB-BD31-4B8C-83A1-F6EECF244321}">
                <p14:modId xmlns:p14="http://schemas.microsoft.com/office/powerpoint/2010/main" val="481090781"/>
              </p:ext>
            </p:extLst>
          </p:nvPr>
        </p:nvGraphicFramePr>
        <p:xfrm>
          <a:off x="274639" y="1759921"/>
          <a:ext cx="5944782" cy="4386072"/>
        </p:xfrm>
        <a:graphic>
          <a:graphicData uri="http://schemas.openxmlformats.org/drawingml/2006/table">
            <a:tbl>
              <a:tblPr firstRow="1" bandRow="1">
                <a:tableStyleId>{5C22544A-7EE6-4342-B048-85BDC9FD1C3A}</a:tableStyleId>
              </a:tblPr>
              <a:tblGrid>
                <a:gridCol w="2972391"/>
                <a:gridCol w="2972391"/>
              </a:tblGrid>
              <a:tr h="574759">
                <a:tc>
                  <a:txBody>
                    <a:bodyPr/>
                    <a:lstStyle/>
                    <a:p>
                      <a:pPr defTabSz="932472" fontAlgn="base">
                        <a:lnSpc>
                          <a:spcPct val="90000"/>
                        </a:lnSpc>
                        <a:spcBef>
                          <a:spcPct val="0"/>
                        </a:spcBef>
                        <a:spcAft>
                          <a:spcPct val="0"/>
                        </a:spcAft>
                      </a:pPr>
                      <a:r>
                        <a:rPr lang="en-US" sz="2400" b="1" kern="1200" dirty="0" smtClean="0">
                          <a:gradFill>
                            <a:gsLst>
                              <a:gs pos="0">
                                <a:srgbClr val="FFFFFF"/>
                              </a:gs>
                              <a:gs pos="100000">
                                <a:srgbClr val="FFFFFF"/>
                              </a:gs>
                            </a:gsLst>
                            <a:lin ang="5400000" scaled="0"/>
                          </a:gradFill>
                          <a:latin typeface="+mj-lt"/>
                          <a:ea typeface="Segoe UI" pitchFamily="34" charset="0"/>
                          <a:cs typeface="Segoe UI" pitchFamily="34" charset="0"/>
                        </a:rPr>
                        <a:t>Create an</a:t>
                      </a:r>
                      <a:r>
                        <a:rPr lang="en-US" sz="2400" b="1" kern="1200" baseline="0" dirty="0" smtClean="0">
                          <a:gradFill>
                            <a:gsLst>
                              <a:gs pos="0">
                                <a:srgbClr val="FFFFFF"/>
                              </a:gs>
                              <a:gs pos="100000">
                                <a:srgbClr val="FFFFFF"/>
                              </a:gs>
                            </a:gsLst>
                            <a:lin ang="5400000" scaled="0"/>
                          </a:gradFill>
                          <a:latin typeface="+mj-lt"/>
                          <a:ea typeface="Segoe UI" pitchFamily="34" charset="0"/>
                          <a:cs typeface="Segoe UI" pitchFamily="34" charset="0"/>
                        </a:rPr>
                        <a:t> MP for a single server application</a:t>
                      </a:r>
                      <a:endParaRPr lang="en-US" sz="2400" b="1" kern="1200" dirty="0" smtClean="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182880" marT="91440" marB="91440" anchor="ctr">
                    <a:lnL w="9525" cap="flat" cmpd="sng" algn="ctr">
                      <a:no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l" defTabSz="932472" rtl="0" eaLnBrk="1" fontAlgn="base" latinLnBrk="0" hangingPunct="1">
                        <a:lnSpc>
                          <a:spcPct val="90000"/>
                        </a:lnSpc>
                        <a:spcBef>
                          <a:spcPct val="0"/>
                        </a:spcBef>
                        <a:spcAft>
                          <a:spcPct val="0"/>
                        </a:spcAft>
                      </a:pPr>
                      <a:r>
                        <a:rPr lang="en-US" sz="2400" b="1" kern="1200" dirty="0" smtClean="0">
                          <a:gradFill>
                            <a:gsLst>
                              <a:gs pos="0">
                                <a:srgbClr val="FFFFFF"/>
                              </a:gs>
                              <a:gs pos="100000">
                                <a:srgbClr val="FFFFFF"/>
                              </a:gs>
                            </a:gsLst>
                            <a:lin ang="5400000" scaled="0"/>
                          </a:gradFill>
                          <a:latin typeface="+mj-lt"/>
                          <a:ea typeface="Segoe UI" pitchFamily="34" charset="0"/>
                          <a:cs typeface="Segoe UI" pitchFamily="34" charset="0"/>
                        </a:rPr>
                        <a:t>Create an MP for a multi-tiered application</a:t>
                      </a:r>
                      <a:endParaRPr lang="en-US" sz="24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182880" marT="91440" marB="9144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478280">
                <a:tc>
                  <a:txBody>
                    <a:bodyPr/>
                    <a:lstStyle/>
                    <a:p>
                      <a:r>
                        <a:rPr lang="en-US" sz="1700" dirty="0" smtClean="0"/>
                        <a:t>Create a Management</a:t>
                      </a:r>
                      <a:r>
                        <a:rPr lang="en-US" sz="1700" baseline="0" dirty="0" smtClean="0"/>
                        <a:t> Pack to discover and monitor a single server application </a:t>
                      </a:r>
                      <a:endParaRPr lang="en-US" sz="1700" dirty="0"/>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r>
                        <a:rPr lang="en-US" sz="1700" b="0" baseline="0" dirty="0" smtClean="0">
                          <a:latin typeface="+mn-lt"/>
                        </a:rPr>
                        <a:t>Create a Management Pack for a distributed application with a Web front end, a service middle tier and a database backend </a:t>
                      </a:r>
                      <a:endParaRPr lang="en-US" sz="1700" b="0" dirty="0">
                        <a:latin typeface="+mn-lt"/>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147828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b="0" i="0" u="none" kern="1200" dirty="0" smtClean="0">
                          <a:solidFill>
                            <a:schemeClr val="dk1"/>
                          </a:solidFill>
                          <a:latin typeface="+mn-lt"/>
                          <a:ea typeface="+mn-ea"/>
                          <a:cs typeface="+mn-cs"/>
                        </a:rPr>
                        <a:t>Show</a:t>
                      </a:r>
                      <a:r>
                        <a:rPr lang="en-US" sz="1700" b="0" i="0" u="none" kern="1200" baseline="0" dirty="0" smtClean="0">
                          <a:solidFill>
                            <a:schemeClr val="dk1"/>
                          </a:solidFill>
                          <a:latin typeface="+mn-lt"/>
                          <a:ea typeface="+mn-ea"/>
                          <a:cs typeface="+mn-cs"/>
                        </a:rPr>
                        <a:t> the end-to-end workflow of authoring and deploying a Management Pack using MP Author</a:t>
                      </a:r>
                      <a:endParaRPr lang="en-US" sz="1700" b="1" i="1" u="none" kern="1200" dirty="0" smtClean="0">
                        <a:solidFill>
                          <a:schemeClr val="accent3"/>
                        </a:solidFill>
                        <a:latin typeface="+mn-lt"/>
                        <a:ea typeface="+mn-ea"/>
                        <a:cs typeface="+mn-cs"/>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b="0" i="0" u="none" kern="1200" baseline="0" dirty="0" smtClean="0">
                          <a:solidFill>
                            <a:schemeClr val="dk1"/>
                          </a:solidFill>
                          <a:latin typeface="+mn-lt"/>
                          <a:ea typeface="+mn-ea"/>
                          <a:cs typeface="+mn-cs"/>
                        </a:rPr>
                        <a:t>Demonstrate how MP Author and the 3 tier MP creation wizard can be used for more complex authoring scenarios </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bl>
          </a:graphicData>
        </a:graphic>
      </p:graphicFrame>
    </p:spTree>
    <p:extLst>
      <p:ext uri="{BB962C8B-B14F-4D97-AF65-F5344CB8AC3E}">
        <p14:creationId xmlns:p14="http://schemas.microsoft.com/office/powerpoint/2010/main" val="119005911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Scenarios</a:t>
            </a:r>
            <a:endParaRPr lang="en-US" sz="1800" dirty="0">
              <a:gradFill>
                <a:gsLst>
                  <a:gs pos="1250">
                    <a:schemeClr val="tx2"/>
                  </a:gs>
                  <a:gs pos="100000">
                    <a:schemeClr val="tx2"/>
                  </a:gs>
                </a:gsLst>
                <a:lin ang="5400000" scaled="0"/>
              </a:gradFill>
            </a:endParaRPr>
          </a:p>
        </p:txBody>
      </p:sp>
      <p:graphicFrame>
        <p:nvGraphicFramePr>
          <p:cNvPr id="6" name="Table 5"/>
          <p:cNvGraphicFramePr>
            <a:graphicFrameLocks noGrp="1"/>
          </p:cNvGraphicFramePr>
          <p:nvPr>
            <p:extLst>
              <p:ext uri="{D42A27DB-BD31-4B8C-83A1-F6EECF244321}">
                <p14:modId xmlns:p14="http://schemas.microsoft.com/office/powerpoint/2010/main" val="563520084"/>
              </p:ext>
            </p:extLst>
          </p:nvPr>
        </p:nvGraphicFramePr>
        <p:xfrm>
          <a:off x="274639" y="1759921"/>
          <a:ext cx="8917173" cy="4386072"/>
        </p:xfrm>
        <a:graphic>
          <a:graphicData uri="http://schemas.openxmlformats.org/drawingml/2006/table">
            <a:tbl>
              <a:tblPr firstRow="1" bandRow="1">
                <a:tableStyleId>{5C22544A-7EE6-4342-B048-85BDC9FD1C3A}</a:tableStyleId>
              </a:tblPr>
              <a:tblGrid>
                <a:gridCol w="2972391"/>
                <a:gridCol w="2972391"/>
                <a:gridCol w="2972391"/>
              </a:tblGrid>
              <a:tr h="574759">
                <a:tc>
                  <a:txBody>
                    <a:bodyPr/>
                    <a:lstStyle/>
                    <a:p>
                      <a:pPr defTabSz="932472" fontAlgn="base">
                        <a:lnSpc>
                          <a:spcPct val="90000"/>
                        </a:lnSpc>
                        <a:spcBef>
                          <a:spcPct val="0"/>
                        </a:spcBef>
                        <a:spcAft>
                          <a:spcPct val="0"/>
                        </a:spcAft>
                      </a:pPr>
                      <a:r>
                        <a:rPr lang="en-US" sz="2400" b="1" kern="1200" dirty="0" smtClean="0">
                          <a:gradFill>
                            <a:gsLst>
                              <a:gs pos="0">
                                <a:srgbClr val="FFFFFF"/>
                              </a:gs>
                              <a:gs pos="100000">
                                <a:srgbClr val="FFFFFF"/>
                              </a:gs>
                            </a:gsLst>
                            <a:lin ang="5400000" scaled="0"/>
                          </a:gradFill>
                          <a:latin typeface="+mj-lt"/>
                          <a:ea typeface="Segoe UI" pitchFamily="34" charset="0"/>
                          <a:cs typeface="Segoe UI" pitchFamily="34" charset="0"/>
                        </a:rPr>
                        <a:t>Create an</a:t>
                      </a:r>
                      <a:r>
                        <a:rPr lang="en-US" sz="2400" b="1" kern="1200" baseline="0" dirty="0" smtClean="0">
                          <a:gradFill>
                            <a:gsLst>
                              <a:gs pos="0">
                                <a:srgbClr val="FFFFFF"/>
                              </a:gs>
                              <a:gs pos="100000">
                                <a:srgbClr val="FFFFFF"/>
                              </a:gs>
                            </a:gsLst>
                            <a:lin ang="5400000" scaled="0"/>
                          </a:gradFill>
                          <a:latin typeface="+mj-lt"/>
                          <a:ea typeface="Segoe UI" pitchFamily="34" charset="0"/>
                          <a:cs typeface="Segoe UI" pitchFamily="34" charset="0"/>
                        </a:rPr>
                        <a:t> MP for a single server application</a:t>
                      </a:r>
                      <a:endParaRPr lang="en-US" sz="2400" b="1" kern="1200" dirty="0" smtClean="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182880" marT="91440" marB="91440" anchor="ctr">
                    <a:lnL w="9525" cap="flat" cmpd="sng" algn="ctr">
                      <a:no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l" defTabSz="932472" rtl="0" eaLnBrk="1" fontAlgn="base" latinLnBrk="0" hangingPunct="1">
                        <a:lnSpc>
                          <a:spcPct val="90000"/>
                        </a:lnSpc>
                        <a:spcBef>
                          <a:spcPct val="0"/>
                        </a:spcBef>
                        <a:spcAft>
                          <a:spcPct val="0"/>
                        </a:spcAft>
                      </a:pPr>
                      <a:r>
                        <a:rPr lang="en-US" sz="2400" b="1" kern="1200" dirty="0" smtClean="0">
                          <a:gradFill>
                            <a:gsLst>
                              <a:gs pos="0">
                                <a:srgbClr val="FFFFFF"/>
                              </a:gs>
                              <a:gs pos="100000">
                                <a:srgbClr val="FFFFFF"/>
                              </a:gs>
                            </a:gsLst>
                            <a:lin ang="5400000" scaled="0"/>
                          </a:gradFill>
                          <a:latin typeface="+mj-lt"/>
                          <a:ea typeface="Segoe UI" pitchFamily="34" charset="0"/>
                          <a:cs typeface="Segoe UI" pitchFamily="34" charset="0"/>
                        </a:rPr>
                        <a:t>Create an MP for a multi-tiered application</a:t>
                      </a:r>
                      <a:endParaRPr lang="en-US" sz="24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182880" marT="91440" marB="9144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l" defTabSz="932472" rtl="0" eaLnBrk="1" fontAlgn="base" latinLnBrk="0" hangingPunct="1">
                        <a:lnSpc>
                          <a:spcPct val="90000"/>
                        </a:lnSpc>
                        <a:spcBef>
                          <a:spcPct val="0"/>
                        </a:spcBef>
                        <a:spcAft>
                          <a:spcPct val="0"/>
                        </a:spcAft>
                      </a:pPr>
                      <a:r>
                        <a:rPr lang="en-US" sz="2400" b="1" kern="1200" dirty="0" smtClean="0">
                          <a:gradFill>
                            <a:gsLst>
                              <a:gs pos="0">
                                <a:srgbClr val="FFFFFF"/>
                              </a:gs>
                              <a:gs pos="100000">
                                <a:srgbClr val="FFFFFF"/>
                              </a:gs>
                            </a:gsLst>
                            <a:lin ang="5400000" scaled="0"/>
                          </a:gradFill>
                          <a:latin typeface="+mj-lt"/>
                          <a:ea typeface="Segoe UI" pitchFamily="34" charset="0"/>
                          <a:cs typeface="Segoe UI" pitchFamily="34" charset="0"/>
                        </a:rPr>
                        <a:t>Customization options for </a:t>
                      </a:r>
                      <a:r>
                        <a:rPr lang="en-US" sz="2400" b="1" kern="1200" baseline="0" dirty="0" smtClean="0">
                          <a:gradFill>
                            <a:gsLst>
                              <a:gs pos="0">
                                <a:srgbClr val="FFFFFF"/>
                              </a:gs>
                              <a:gs pos="100000">
                                <a:srgbClr val="FFFFFF"/>
                              </a:gs>
                            </a:gsLst>
                            <a:lin ang="5400000" scaled="0"/>
                          </a:gradFill>
                          <a:latin typeface="+mj-lt"/>
                          <a:ea typeface="Segoe UI" pitchFamily="34" charset="0"/>
                          <a:cs typeface="Segoe UI" pitchFamily="34" charset="0"/>
                        </a:rPr>
                        <a:t>an existing MP</a:t>
                      </a:r>
                      <a:endParaRPr lang="en-US" sz="24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182880" marT="91440" marB="9144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478280">
                <a:tc>
                  <a:txBody>
                    <a:bodyPr/>
                    <a:lstStyle/>
                    <a:p>
                      <a:r>
                        <a:rPr lang="en-US" sz="1700" dirty="0" smtClean="0"/>
                        <a:t>Create a Management</a:t>
                      </a:r>
                      <a:r>
                        <a:rPr lang="en-US" sz="1700" baseline="0" dirty="0" smtClean="0"/>
                        <a:t> Pack to discover and monitor a single server application </a:t>
                      </a:r>
                      <a:endParaRPr lang="en-US" sz="1700" dirty="0"/>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r>
                        <a:rPr lang="en-US" sz="1700" b="0" baseline="0" dirty="0" smtClean="0">
                          <a:latin typeface="+mn-lt"/>
                        </a:rPr>
                        <a:t>Create a Management Pack for a distributed application with a Web front end, a service middle tier and a database backend </a:t>
                      </a:r>
                      <a:endParaRPr lang="en-US" sz="1700" b="0" dirty="0">
                        <a:latin typeface="+mn-lt"/>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b="0" dirty="0" smtClean="0">
                          <a:latin typeface="+mn-lt"/>
                        </a:rPr>
                        <a:t>Customize the newly created 3 tier Management Pack prior to</a:t>
                      </a:r>
                      <a:r>
                        <a:rPr lang="en-US" sz="1700" b="0" baseline="0" dirty="0" smtClean="0">
                          <a:latin typeface="+mn-lt"/>
                        </a:rPr>
                        <a:t> deployment</a:t>
                      </a:r>
                      <a:endParaRPr lang="en-US" sz="1700" b="0" dirty="0" smtClean="0">
                        <a:latin typeface="+mn-lt"/>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147828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b="0" i="0" u="none" kern="1200" dirty="0" smtClean="0">
                          <a:solidFill>
                            <a:schemeClr val="dk1"/>
                          </a:solidFill>
                          <a:latin typeface="+mn-lt"/>
                          <a:ea typeface="+mn-ea"/>
                          <a:cs typeface="+mn-cs"/>
                        </a:rPr>
                        <a:t>Show</a:t>
                      </a:r>
                      <a:r>
                        <a:rPr lang="en-US" sz="1700" b="0" i="0" u="none" kern="1200" baseline="0" dirty="0" smtClean="0">
                          <a:solidFill>
                            <a:schemeClr val="dk1"/>
                          </a:solidFill>
                          <a:latin typeface="+mn-lt"/>
                          <a:ea typeface="+mn-ea"/>
                          <a:cs typeface="+mn-cs"/>
                        </a:rPr>
                        <a:t> the end-to-end workflow of authoring and deploying a Management Pack using MP Author</a:t>
                      </a:r>
                      <a:endParaRPr lang="en-US" sz="1700" b="1" i="1" u="none" kern="1200" dirty="0" smtClean="0">
                        <a:solidFill>
                          <a:schemeClr val="accent3"/>
                        </a:solidFill>
                        <a:latin typeface="+mn-lt"/>
                        <a:ea typeface="+mn-ea"/>
                        <a:cs typeface="+mn-cs"/>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b="0" i="0" u="none" kern="1200" baseline="0" dirty="0" smtClean="0">
                          <a:solidFill>
                            <a:schemeClr val="dk1"/>
                          </a:solidFill>
                          <a:latin typeface="+mn-lt"/>
                          <a:ea typeface="+mn-ea"/>
                          <a:cs typeface="+mn-cs"/>
                        </a:rPr>
                        <a:t>Demonstrate how MP Author and the 3 tier MP creation wizard can be used for more complex authoring scenarios </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r>
                        <a:rPr lang="en-US" sz="1700" b="0" dirty="0" smtClean="0"/>
                        <a:t>Show how MP Author and MP Studio can be used</a:t>
                      </a:r>
                      <a:r>
                        <a:rPr lang="en-US" sz="1700" b="0" baseline="0" dirty="0" smtClean="0"/>
                        <a:t> </a:t>
                      </a:r>
                      <a:r>
                        <a:rPr lang="en-US" sz="1700" b="0" dirty="0" smtClean="0"/>
                        <a:t>to customize unsealed and</a:t>
                      </a:r>
                      <a:r>
                        <a:rPr lang="en-US" sz="1700" b="0" baseline="0" dirty="0" smtClean="0"/>
                        <a:t> sealed Management Packs</a:t>
                      </a:r>
                      <a:endParaRPr lang="en-US" sz="1700" b="0" dirty="0"/>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bl>
          </a:graphicData>
        </a:graphic>
      </p:graphicFrame>
    </p:spTree>
    <p:extLst>
      <p:ext uri="{BB962C8B-B14F-4D97-AF65-F5344CB8AC3E}">
        <p14:creationId xmlns:p14="http://schemas.microsoft.com/office/powerpoint/2010/main" val="298254516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Scenarios</a:t>
            </a:r>
            <a:endParaRPr lang="en-US" sz="1800" dirty="0">
              <a:gradFill>
                <a:gsLst>
                  <a:gs pos="1250">
                    <a:schemeClr val="tx2"/>
                  </a:gs>
                  <a:gs pos="100000">
                    <a:schemeClr val="tx2"/>
                  </a:gs>
                </a:gsLst>
                <a:lin ang="5400000" scaled="0"/>
              </a:gradFill>
            </a:endParaRPr>
          </a:p>
        </p:txBody>
      </p:sp>
      <p:graphicFrame>
        <p:nvGraphicFramePr>
          <p:cNvPr id="6" name="Table 5"/>
          <p:cNvGraphicFramePr>
            <a:graphicFrameLocks noGrp="1"/>
          </p:cNvGraphicFramePr>
          <p:nvPr>
            <p:extLst>
              <p:ext uri="{D42A27DB-BD31-4B8C-83A1-F6EECF244321}">
                <p14:modId xmlns:p14="http://schemas.microsoft.com/office/powerpoint/2010/main" val="3153884035"/>
              </p:ext>
            </p:extLst>
          </p:nvPr>
        </p:nvGraphicFramePr>
        <p:xfrm>
          <a:off x="274639" y="1759921"/>
          <a:ext cx="11889564" cy="4386072"/>
        </p:xfrm>
        <a:graphic>
          <a:graphicData uri="http://schemas.openxmlformats.org/drawingml/2006/table">
            <a:tbl>
              <a:tblPr firstRow="1" bandRow="1">
                <a:tableStyleId>{5C22544A-7EE6-4342-B048-85BDC9FD1C3A}</a:tableStyleId>
              </a:tblPr>
              <a:tblGrid>
                <a:gridCol w="2972391"/>
                <a:gridCol w="2972391"/>
                <a:gridCol w="2972391"/>
                <a:gridCol w="2972391"/>
              </a:tblGrid>
              <a:tr h="574759">
                <a:tc>
                  <a:txBody>
                    <a:bodyPr/>
                    <a:lstStyle/>
                    <a:p>
                      <a:pPr defTabSz="932472" fontAlgn="base">
                        <a:lnSpc>
                          <a:spcPct val="90000"/>
                        </a:lnSpc>
                        <a:spcBef>
                          <a:spcPct val="0"/>
                        </a:spcBef>
                        <a:spcAft>
                          <a:spcPct val="0"/>
                        </a:spcAft>
                      </a:pPr>
                      <a:r>
                        <a:rPr lang="en-US" sz="2400" b="1" kern="1200" dirty="0" smtClean="0">
                          <a:gradFill>
                            <a:gsLst>
                              <a:gs pos="0">
                                <a:srgbClr val="FFFFFF"/>
                              </a:gs>
                              <a:gs pos="100000">
                                <a:srgbClr val="FFFFFF"/>
                              </a:gs>
                            </a:gsLst>
                            <a:lin ang="5400000" scaled="0"/>
                          </a:gradFill>
                          <a:latin typeface="+mj-lt"/>
                          <a:ea typeface="Segoe UI" pitchFamily="34" charset="0"/>
                          <a:cs typeface="Segoe UI" pitchFamily="34" charset="0"/>
                        </a:rPr>
                        <a:t>Create an</a:t>
                      </a:r>
                      <a:r>
                        <a:rPr lang="en-US" sz="2400" b="1" kern="1200" baseline="0" dirty="0" smtClean="0">
                          <a:gradFill>
                            <a:gsLst>
                              <a:gs pos="0">
                                <a:srgbClr val="FFFFFF"/>
                              </a:gs>
                              <a:gs pos="100000">
                                <a:srgbClr val="FFFFFF"/>
                              </a:gs>
                            </a:gsLst>
                            <a:lin ang="5400000" scaled="0"/>
                          </a:gradFill>
                          <a:latin typeface="+mj-lt"/>
                          <a:ea typeface="Segoe UI" pitchFamily="34" charset="0"/>
                          <a:cs typeface="Segoe UI" pitchFamily="34" charset="0"/>
                        </a:rPr>
                        <a:t> MP for a single server application</a:t>
                      </a:r>
                      <a:endParaRPr lang="en-US" sz="2400" b="1" kern="1200" dirty="0" smtClean="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182880" marT="91440" marB="91440" anchor="ctr">
                    <a:lnL w="9525" cap="flat" cmpd="sng" algn="ctr">
                      <a:no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l" defTabSz="932472" rtl="0" eaLnBrk="1" fontAlgn="base" latinLnBrk="0" hangingPunct="1">
                        <a:lnSpc>
                          <a:spcPct val="90000"/>
                        </a:lnSpc>
                        <a:spcBef>
                          <a:spcPct val="0"/>
                        </a:spcBef>
                        <a:spcAft>
                          <a:spcPct val="0"/>
                        </a:spcAft>
                      </a:pPr>
                      <a:r>
                        <a:rPr lang="en-US" sz="2400" b="1" kern="1200" dirty="0" smtClean="0">
                          <a:gradFill>
                            <a:gsLst>
                              <a:gs pos="0">
                                <a:srgbClr val="FFFFFF"/>
                              </a:gs>
                              <a:gs pos="100000">
                                <a:srgbClr val="FFFFFF"/>
                              </a:gs>
                            </a:gsLst>
                            <a:lin ang="5400000" scaled="0"/>
                          </a:gradFill>
                          <a:latin typeface="+mj-lt"/>
                          <a:ea typeface="Segoe UI" pitchFamily="34" charset="0"/>
                          <a:cs typeface="Segoe UI" pitchFamily="34" charset="0"/>
                        </a:rPr>
                        <a:t>Create an MP for a multi-tiered application</a:t>
                      </a:r>
                      <a:endParaRPr lang="en-US" sz="24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182880" marT="91440" marB="9144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l" defTabSz="932472" rtl="0" eaLnBrk="1" fontAlgn="base" latinLnBrk="0" hangingPunct="1">
                        <a:lnSpc>
                          <a:spcPct val="90000"/>
                        </a:lnSpc>
                        <a:spcBef>
                          <a:spcPct val="0"/>
                        </a:spcBef>
                        <a:spcAft>
                          <a:spcPct val="0"/>
                        </a:spcAft>
                      </a:pPr>
                      <a:r>
                        <a:rPr lang="en-US" sz="2400" b="1" kern="1200" dirty="0" smtClean="0">
                          <a:gradFill>
                            <a:gsLst>
                              <a:gs pos="0">
                                <a:srgbClr val="FFFFFF"/>
                              </a:gs>
                              <a:gs pos="100000">
                                <a:srgbClr val="FFFFFF"/>
                              </a:gs>
                            </a:gsLst>
                            <a:lin ang="5400000" scaled="0"/>
                          </a:gradFill>
                          <a:latin typeface="+mj-lt"/>
                          <a:ea typeface="Segoe UI" pitchFamily="34" charset="0"/>
                          <a:cs typeface="Segoe UI" pitchFamily="34" charset="0"/>
                        </a:rPr>
                        <a:t>Customization options for </a:t>
                      </a:r>
                      <a:r>
                        <a:rPr lang="en-US" sz="2400" b="1" kern="1200" baseline="0" dirty="0" smtClean="0">
                          <a:gradFill>
                            <a:gsLst>
                              <a:gs pos="0">
                                <a:srgbClr val="FFFFFF"/>
                              </a:gs>
                              <a:gs pos="100000">
                                <a:srgbClr val="FFFFFF"/>
                              </a:gs>
                            </a:gsLst>
                            <a:lin ang="5400000" scaled="0"/>
                          </a:gradFill>
                          <a:latin typeface="+mj-lt"/>
                          <a:ea typeface="Segoe UI" pitchFamily="34" charset="0"/>
                          <a:cs typeface="Segoe UI" pitchFamily="34" charset="0"/>
                        </a:rPr>
                        <a:t>an existing MP</a:t>
                      </a:r>
                      <a:endParaRPr lang="en-US" sz="24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182880" marT="91440" marB="9144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l" defTabSz="932472" rtl="0" eaLnBrk="1" fontAlgn="base" latinLnBrk="0" hangingPunct="1">
                        <a:lnSpc>
                          <a:spcPct val="90000"/>
                        </a:lnSpc>
                        <a:spcBef>
                          <a:spcPct val="0"/>
                        </a:spcBef>
                        <a:spcAft>
                          <a:spcPct val="0"/>
                        </a:spcAft>
                      </a:pPr>
                      <a:r>
                        <a:rPr lang="en-US" sz="2400" b="1" kern="1200" dirty="0" smtClean="0">
                          <a:gradFill>
                            <a:gsLst>
                              <a:gs pos="0">
                                <a:srgbClr val="FFFFFF"/>
                              </a:gs>
                              <a:gs pos="100000">
                                <a:srgbClr val="FFFFFF"/>
                              </a:gs>
                            </a:gsLst>
                            <a:lin ang="5400000" scaled="0"/>
                          </a:gradFill>
                          <a:latin typeface="+mj-lt"/>
                          <a:ea typeface="Segoe UI" pitchFamily="34" charset="0"/>
                          <a:cs typeface="Segoe UI" pitchFamily="34" charset="0"/>
                        </a:rPr>
                        <a:t>Best practices for deploying and</a:t>
                      </a:r>
                      <a:r>
                        <a:rPr lang="en-US" sz="2400" b="1" kern="1200" baseline="0" dirty="0" smtClean="0">
                          <a:gradFill>
                            <a:gsLst>
                              <a:gs pos="0">
                                <a:srgbClr val="FFFFFF"/>
                              </a:gs>
                              <a:gs pos="100000">
                                <a:srgbClr val="FFFFFF"/>
                              </a:gs>
                            </a:gsLst>
                            <a:lin ang="5400000" scaled="0"/>
                          </a:gradFill>
                          <a:latin typeface="+mj-lt"/>
                          <a:ea typeface="Segoe UI" pitchFamily="34" charset="0"/>
                          <a:cs typeface="Segoe UI" pitchFamily="34" charset="0"/>
                        </a:rPr>
                        <a:t> managing MPs</a:t>
                      </a:r>
                      <a:endParaRPr lang="en-US" sz="24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182880" marT="91440" marB="91440" anchor="ctr">
                    <a:lnL w="9525" cap="flat" cmpd="sng" algn="ctr">
                      <a:solidFill>
                        <a:srgbClr val="FFFFFF"/>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478280">
                <a:tc>
                  <a:txBody>
                    <a:bodyPr/>
                    <a:lstStyle/>
                    <a:p>
                      <a:r>
                        <a:rPr lang="en-US" sz="1700" dirty="0" smtClean="0"/>
                        <a:t>Create a Management</a:t>
                      </a:r>
                      <a:r>
                        <a:rPr lang="en-US" sz="1700" baseline="0" dirty="0" smtClean="0"/>
                        <a:t> Pack to discover and monitor a single server application </a:t>
                      </a:r>
                      <a:endParaRPr lang="en-US" sz="1700" dirty="0"/>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r>
                        <a:rPr lang="en-US" sz="1700" b="0" baseline="0" dirty="0" smtClean="0">
                          <a:latin typeface="+mn-lt"/>
                        </a:rPr>
                        <a:t>Create a Management Pack for a distributed application with a Web front end, a service middle tier and a database backend </a:t>
                      </a:r>
                      <a:endParaRPr lang="en-US" sz="1700" b="0" dirty="0">
                        <a:latin typeface="+mn-lt"/>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b="0" dirty="0" smtClean="0">
                          <a:latin typeface="+mn-lt"/>
                        </a:rPr>
                        <a:t>Customize the newly created 3 tier Management Pack prior to</a:t>
                      </a:r>
                      <a:r>
                        <a:rPr lang="en-US" sz="1700" b="0" baseline="0" dirty="0" smtClean="0">
                          <a:latin typeface="+mn-lt"/>
                        </a:rPr>
                        <a:t> deployment</a:t>
                      </a:r>
                      <a:endParaRPr lang="en-US" sz="1700" b="0" dirty="0" smtClean="0">
                        <a:latin typeface="+mn-lt"/>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b="0" i="0" dirty="0" smtClean="0"/>
                        <a:t>Analyze,</a:t>
                      </a:r>
                      <a:r>
                        <a:rPr lang="en-US" sz="1700" b="0" i="0" baseline="0" dirty="0" smtClean="0"/>
                        <a:t> document and  tune a Management Pack prior to deployment and manage multiple versions post-deployment </a:t>
                      </a:r>
                      <a:endParaRPr lang="en-US" sz="1700" b="0" dirty="0"/>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147828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b="0" i="0" u="none" kern="1200" dirty="0" smtClean="0">
                          <a:solidFill>
                            <a:schemeClr val="dk1"/>
                          </a:solidFill>
                          <a:latin typeface="+mn-lt"/>
                          <a:ea typeface="+mn-ea"/>
                          <a:cs typeface="+mn-cs"/>
                        </a:rPr>
                        <a:t>Show</a:t>
                      </a:r>
                      <a:r>
                        <a:rPr lang="en-US" sz="1700" b="0" i="0" u="none" kern="1200" baseline="0" dirty="0" smtClean="0">
                          <a:solidFill>
                            <a:schemeClr val="dk1"/>
                          </a:solidFill>
                          <a:latin typeface="+mn-lt"/>
                          <a:ea typeface="+mn-ea"/>
                          <a:cs typeface="+mn-cs"/>
                        </a:rPr>
                        <a:t> the end-to-end workflow of authoring and deploying a Management Pack using MP Author</a:t>
                      </a:r>
                      <a:endParaRPr lang="en-US" sz="1700" b="1" i="1" u="none" kern="1200" dirty="0" smtClean="0">
                        <a:solidFill>
                          <a:schemeClr val="accent3"/>
                        </a:solidFill>
                        <a:latin typeface="+mn-lt"/>
                        <a:ea typeface="+mn-ea"/>
                        <a:cs typeface="+mn-cs"/>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b="0" i="0" u="none" kern="1200" baseline="0" dirty="0" smtClean="0">
                          <a:solidFill>
                            <a:schemeClr val="dk1"/>
                          </a:solidFill>
                          <a:latin typeface="+mn-lt"/>
                          <a:ea typeface="+mn-ea"/>
                          <a:cs typeface="+mn-cs"/>
                        </a:rPr>
                        <a:t>Demonstrate how MP Author and the 3 tier MP creation wizard can be used for more complex authoring scenarios </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r>
                        <a:rPr lang="en-US" sz="1700" b="0" dirty="0" smtClean="0"/>
                        <a:t>Show how MP Author and MP Studio can be used</a:t>
                      </a:r>
                      <a:r>
                        <a:rPr lang="en-US" sz="1700" b="0" baseline="0" dirty="0" smtClean="0"/>
                        <a:t> </a:t>
                      </a:r>
                      <a:r>
                        <a:rPr lang="en-US" sz="1700" b="0" dirty="0" smtClean="0"/>
                        <a:t>to customize unsealed and</a:t>
                      </a:r>
                      <a:r>
                        <a:rPr lang="en-US" sz="1700" b="0" baseline="0" dirty="0" smtClean="0"/>
                        <a:t> sealed Management Packs</a:t>
                      </a:r>
                      <a:endParaRPr lang="en-US" sz="1700" b="0" dirty="0"/>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b="0" i="0" dirty="0" smtClean="0"/>
                        <a:t>Show how MP Studio can be used as</a:t>
                      </a:r>
                      <a:r>
                        <a:rPr lang="en-US" sz="1700" b="0" i="0" baseline="0" dirty="0" smtClean="0"/>
                        <a:t> a </a:t>
                      </a:r>
                      <a:r>
                        <a:rPr lang="en-US" sz="1700" b="0" i="0" dirty="0" smtClean="0"/>
                        <a:t>best practices </a:t>
                      </a:r>
                      <a:r>
                        <a:rPr lang="en-US" sz="1700" b="0" i="0" baseline="0" dirty="0" smtClean="0"/>
                        <a:t>framework </a:t>
                      </a:r>
                      <a:r>
                        <a:rPr lang="en-US" sz="1700" b="0" i="0" dirty="0" smtClean="0"/>
                        <a:t>within </a:t>
                      </a:r>
                      <a:r>
                        <a:rPr lang="en-US" sz="1700" b="0" i="0" baseline="0" dirty="0" smtClean="0"/>
                        <a:t>a System Center environment</a:t>
                      </a:r>
                      <a:endParaRPr lang="en-US" sz="1700" b="0" i="0" dirty="0" smtClean="0"/>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bl>
          </a:graphicData>
        </a:graphic>
      </p:graphicFrame>
    </p:spTree>
    <p:extLst>
      <p:ext uri="{BB962C8B-B14F-4D97-AF65-F5344CB8AC3E}">
        <p14:creationId xmlns:p14="http://schemas.microsoft.com/office/powerpoint/2010/main" val="150359980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MP Author</a:t>
            </a:r>
            <a:endParaRPr lang="en-CA" dirty="0"/>
          </a:p>
        </p:txBody>
      </p:sp>
      <p:sp>
        <p:nvSpPr>
          <p:cNvPr id="3" name="Text Placeholder 2"/>
          <p:cNvSpPr>
            <a:spLocks noGrp="1"/>
          </p:cNvSpPr>
          <p:nvPr>
            <p:ph type="body" sz="quarter" idx="11"/>
          </p:nvPr>
        </p:nvSpPr>
        <p:spPr>
          <a:xfrm>
            <a:off x="274639" y="1212849"/>
            <a:ext cx="11889564" cy="738664"/>
          </a:xfrm>
        </p:spPr>
        <p:txBody>
          <a:bodyPr/>
          <a:lstStyle/>
          <a:p>
            <a:endParaRPr lang="en-CA" dirty="0"/>
          </a:p>
        </p:txBody>
      </p:sp>
      <p:grpSp>
        <p:nvGrpSpPr>
          <p:cNvPr id="4" name="Group 3"/>
          <p:cNvGrpSpPr/>
          <p:nvPr/>
        </p:nvGrpSpPr>
        <p:grpSpPr>
          <a:xfrm>
            <a:off x="264354" y="2508250"/>
            <a:ext cx="11887200" cy="2747962"/>
            <a:chOff x="277040" y="3946631"/>
            <a:chExt cx="11887200" cy="2747962"/>
          </a:xfrm>
        </p:grpSpPr>
        <p:sp>
          <p:nvSpPr>
            <p:cNvPr id="5" name="Rectangle 4"/>
            <p:cNvSpPr/>
            <p:nvPr/>
          </p:nvSpPr>
          <p:spPr bwMode="auto">
            <a:xfrm>
              <a:off x="277040" y="3946631"/>
              <a:ext cx="2378065" cy="2743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CA" dirty="0"/>
                <a:t>A free management pack development tool for </a:t>
              </a:r>
              <a:r>
                <a:rPr lang="en-CA" dirty="0" err="1"/>
                <a:t>OpsMgr</a:t>
              </a:r>
              <a:r>
                <a:rPr lang="en-CA" dirty="0"/>
                <a:t> 2007 and </a:t>
              </a:r>
              <a:r>
                <a:rPr lang="en-CA" dirty="0" smtClean="0"/>
                <a:t>2012</a:t>
              </a:r>
              <a:endParaRPr lang="en-CA" dirty="0"/>
            </a:p>
          </p:txBody>
        </p:sp>
        <p:sp>
          <p:nvSpPr>
            <p:cNvPr id="6" name="Rectangle 5"/>
            <p:cNvSpPr/>
            <p:nvPr/>
          </p:nvSpPr>
          <p:spPr bwMode="auto">
            <a:xfrm>
              <a:off x="2654324" y="3946631"/>
              <a:ext cx="2378065" cy="27432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CA" dirty="0"/>
                <a:t>Design and develop new MPs for </a:t>
              </a:r>
              <a:r>
                <a:rPr lang="en-CA" dirty="0" smtClean="0"/>
                <a:t>applications</a:t>
              </a:r>
              <a:endParaRPr lang="en-CA" dirty="0"/>
            </a:p>
          </p:txBody>
        </p:sp>
        <p:sp>
          <p:nvSpPr>
            <p:cNvPr id="7" name="Rectangle 6"/>
            <p:cNvSpPr/>
            <p:nvPr/>
          </p:nvSpPr>
          <p:spPr bwMode="auto">
            <a:xfrm>
              <a:off x="7409673" y="3951393"/>
              <a:ext cx="2378065" cy="27432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CA" dirty="0"/>
                <a:t>Wizard-driven designer with pre-populated and modifiable settings</a:t>
              </a:r>
            </a:p>
          </p:txBody>
        </p:sp>
        <p:sp>
          <p:nvSpPr>
            <p:cNvPr id="8" name="Rectangle 7"/>
            <p:cNvSpPr/>
            <p:nvPr/>
          </p:nvSpPr>
          <p:spPr bwMode="auto">
            <a:xfrm>
              <a:off x="5031608" y="3946631"/>
              <a:ext cx="2378065" cy="2743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CA" dirty="0"/>
                <a:t>Customize existing </a:t>
              </a:r>
              <a:r>
                <a:rPr lang="en-CA" dirty="0" smtClean="0"/>
                <a:t>MPs </a:t>
              </a:r>
              <a:endParaRPr lang="en-CA" dirty="0"/>
            </a:p>
          </p:txBody>
        </p:sp>
        <p:sp>
          <p:nvSpPr>
            <p:cNvPr id="9" name="Rectangle 8"/>
            <p:cNvSpPr/>
            <p:nvPr/>
          </p:nvSpPr>
          <p:spPr bwMode="auto">
            <a:xfrm>
              <a:off x="9786175" y="3946631"/>
              <a:ext cx="2378065" cy="2743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CA" dirty="0"/>
                <a:t>Create and configure discoveries, targets, rules and monitors </a:t>
              </a:r>
            </a:p>
          </p:txBody>
        </p:sp>
      </p:grpSp>
    </p:spTree>
    <p:extLst>
      <p:ext uri="{BB962C8B-B14F-4D97-AF65-F5344CB8AC3E}">
        <p14:creationId xmlns:p14="http://schemas.microsoft.com/office/powerpoint/2010/main" val="59800019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MP </a:t>
            </a:r>
            <a:r>
              <a:rPr lang="en-US" dirty="0" smtClean="0"/>
              <a:t>Studio</a:t>
            </a:r>
            <a:endParaRPr lang="en-CA" dirty="0"/>
          </a:p>
        </p:txBody>
      </p:sp>
      <p:sp>
        <p:nvSpPr>
          <p:cNvPr id="3" name="Text Placeholder 2"/>
          <p:cNvSpPr>
            <a:spLocks noGrp="1"/>
          </p:cNvSpPr>
          <p:nvPr>
            <p:ph type="body" sz="quarter" idx="11"/>
          </p:nvPr>
        </p:nvSpPr>
        <p:spPr>
          <a:xfrm>
            <a:off x="274639" y="1212849"/>
            <a:ext cx="11889564" cy="738664"/>
          </a:xfrm>
        </p:spPr>
        <p:txBody>
          <a:bodyPr/>
          <a:lstStyle/>
          <a:p>
            <a:endParaRPr lang="en-CA" dirty="0"/>
          </a:p>
        </p:txBody>
      </p:sp>
      <p:grpSp>
        <p:nvGrpSpPr>
          <p:cNvPr id="4" name="Group 3"/>
          <p:cNvGrpSpPr/>
          <p:nvPr/>
        </p:nvGrpSpPr>
        <p:grpSpPr>
          <a:xfrm>
            <a:off x="264354" y="2513012"/>
            <a:ext cx="11887200" cy="2743200"/>
            <a:chOff x="277040" y="3946631"/>
            <a:chExt cx="11887200" cy="2743200"/>
          </a:xfrm>
        </p:grpSpPr>
        <p:sp>
          <p:nvSpPr>
            <p:cNvPr id="5" name="Rectangle 4"/>
            <p:cNvSpPr/>
            <p:nvPr/>
          </p:nvSpPr>
          <p:spPr bwMode="auto">
            <a:xfrm>
              <a:off x="277040" y="3946631"/>
              <a:ext cx="2378065" cy="2743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CA" dirty="0" smtClean="0"/>
                <a:t>Management Pack analysis, reporting and documentation</a:t>
              </a:r>
              <a:endParaRPr lang="en-CA" dirty="0"/>
            </a:p>
          </p:txBody>
        </p:sp>
        <p:sp>
          <p:nvSpPr>
            <p:cNvPr id="6" name="Rectangle 5"/>
            <p:cNvSpPr/>
            <p:nvPr/>
          </p:nvSpPr>
          <p:spPr bwMode="auto">
            <a:xfrm>
              <a:off x="2654324" y="3946631"/>
              <a:ext cx="2378065" cy="27432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CA" dirty="0" smtClean="0"/>
                <a:t>Override management</a:t>
              </a:r>
              <a:endParaRPr lang="en-CA" dirty="0"/>
            </a:p>
          </p:txBody>
        </p:sp>
        <p:sp>
          <p:nvSpPr>
            <p:cNvPr id="7" name="Rectangle 6"/>
            <p:cNvSpPr/>
            <p:nvPr/>
          </p:nvSpPr>
          <p:spPr bwMode="auto">
            <a:xfrm>
              <a:off x="7408110" y="3946631"/>
              <a:ext cx="2378065" cy="27432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CA" dirty="0" smtClean="0"/>
                <a:t>View running workflows</a:t>
              </a:r>
              <a:endParaRPr lang="en-CA" dirty="0"/>
            </a:p>
          </p:txBody>
        </p:sp>
        <p:sp>
          <p:nvSpPr>
            <p:cNvPr id="8" name="Rectangle 7"/>
            <p:cNvSpPr/>
            <p:nvPr/>
          </p:nvSpPr>
          <p:spPr bwMode="auto">
            <a:xfrm>
              <a:off x="5031608" y="3946631"/>
              <a:ext cx="2378065" cy="2743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CA" dirty="0" smtClean="0"/>
                <a:t>Management Pack version control </a:t>
              </a:r>
              <a:endParaRPr lang="en-CA" dirty="0"/>
            </a:p>
          </p:txBody>
        </p:sp>
        <p:sp>
          <p:nvSpPr>
            <p:cNvPr id="9" name="Rectangle 8"/>
            <p:cNvSpPr/>
            <p:nvPr/>
          </p:nvSpPr>
          <p:spPr bwMode="auto">
            <a:xfrm>
              <a:off x="9786175" y="3946631"/>
              <a:ext cx="2378065" cy="2743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CA" dirty="0" smtClean="0"/>
                <a:t>Management Pack pre-deployment testing and tuning</a:t>
              </a:r>
              <a:endParaRPr lang="en-CA" dirty="0"/>
            </a:p>
          </p:txBody>
        </p:sp>
      </p:grpSp>
    </p:spTree>
    <p:extLst>
      <p:ext uri="{BB962C8B-B14F-4D97-AF65-F5344CB8AC3E}">
        <p14:creationId xmlns:p14="http://schemas.microsoft.com/office/powerpoint/2010/main" val="63436629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Users Worldwide are Enjoying the Benefits of Silect MP Author</a:t>
            </a:r>
            <a:endParaRPr lang="en-CA" dirty="0"/>
          </a:p>
        </p:txBody>
      </p:sp>
      <p:grpSp>
        <p:nvGrpSpPr>
          <p:cNvPr id="3" name="Group 2"/>
          <p:cNvGrpSpPr/>
          <p:nvPr/>
        </p:nvGrpSpPr>
        <p:grpSpPr>
          <a:xfrm>
            <a:off x="266878" y="1965970"/>
            <a:ext cx="11902718" cy="4815551"/>
            <a:chOff x="300681" y="1965970"/>
            <a:chExt cx="11902718" cy="4815551"/>
          </a:xfrm>
        </p:grpSpPr>
        <p:sp>
          <p:nvSpPr>
            <p:cNvPr id="4" name="Rectangle 3"/>
            <p:cNvSpPr/>
            <p:nvPr/>
          </p:nvSpPr>
          <p:spPr bwMode="auto">
            <a:xfrm>
              <a:off x="300681" y="2039881"/>
              <a:ext cx="11902718" cy="47416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5" name="Picture 130" descr="Swiss R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9483" y="3297813"/>
              <a:ext cx="2033368" cy="460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P® Official Site   | Laptop Computers, Desktops , Printers, Servers and m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66470" y="3502710"/>
              <a:ext cx="565464" cy="5654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De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1399" y="5589413"/>
              <a:ext cx="746247" cy="7462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descr="en-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6896" y="2689589"/>
              <a:ext cx="1981200" cy="666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3" descr="Wipro - Applying Though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64904" y="5772440"/>
              <a:ext cx="670295" cy="8615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 descr="http://www.oakwoodsys.com/Style%20Library/OakImages/oakwood-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9826" y="3009198"/>
              <a:ext cx="2254555" cy="3154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61528" y="6079526"/>
              <a:ext cx="135255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9465" y="4221275"/>
              <a:ext cx="2006924" cy="569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0" descr="Deloitte United State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84416" y="5840111"/>
              <a:ext cx="1348342" cy="29359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2" descr="Value Addes Service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08096" y="2736388"/>
              <a:ext cx="683067" cy="5614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179860" y="2844132"/>
              <a:ext cx="1753277" cy="476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9" descr="KMD 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52040" y="2185075"/>
              <a:ext cx="1208254" cy="45410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1" descr="Atea - Specialists in IT infrastructur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6081" y="1965970"/>
              <a:ext cx="1076325" cy="75247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3" descr="Fujits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2392" y="4662987"/>
              <a:ext cx="980014" cy="47744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3541" y="3697079"/>
              <a:ext cx="1797202" cy="575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056499" y="3538817"/>
              <a:ext cx="924137" cy="418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40" descr="Logo"/>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710904" y="4234864"/>
              <a:ext cx="1200150" cy="33337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14695" y="5309162"/>
              <a:ext cx="1980912" cy="463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4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77225" y="3154321"/>
              <a:ext cx="1103598" cy="473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46" descr="RDW"/>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967083" y="6374633"/>
              <a:ext cx="1050447" cy="34664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8" descr="http://www.realpage.com/wp-content/themes/realpage/images/logo.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909511" y="5295140"/>
              <a:ext cx="1310564" cy="34948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786122" y="5202139"/>
              <a:ext cx="676275"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55" descr="Logo cellent A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498397" y="2213790"/>
              <a:ext cx="1501390" cy="32669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7" descr="http://lumagate.se/wp-content/themes/Lumagate/images/lumagate-logo.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003590" y="4791038"/>
              <a:ext cx="1271856" cy="36621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5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84007" y="5825498"/>
              <a:ext cx="1654327" cy="307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6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9214017" y="5303970"/>
              <a:ext cx="567680" cy="536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66"/>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659193" y="2199852"/>
              <a:ext cx="1340755" cy="489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6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408283" y="4744296"/>
              <a:ext cx="1656540" cy="349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82"/>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746543" y="2185075"/>
              <a:ext cx="1438275"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85"/>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946469" y="2809074"/>
              <a:ext cx="729743" cy="729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87" descr="CT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1247039" y="2109553"/>
              <a:ext cx="543055" cy="54305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91"/>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746543" y="6229487"/>
              <a:ext cx="1937427" cy="542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95" descr="C:\Users\Juli\AppData\Local\Temp\SNAGHTML7e0205.PN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768342" y="4088170"/>
              <a:ext cx="604379" cy="62676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98"/>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250157" y="2530384"/>
              <a:ext cx="1260274" cy="38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102"/>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839483" y="6022624"/>
              <a:ext cx="604690" cy="67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105"/>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14287" y="2782545"/>
              <a:ext cx="1597421" cy="319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107" descr="Symantec | United States"/>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931746" y="6295664"/>
              <a:ext cx="1247775" cy="34290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8"/>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0413161" y="4115771"/>
              <a:ext cx="1478606" cy="452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70"/>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8450993" y="4677311"/>
              <a:ext cx="1330704" cy="392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109"/>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499826" y="6346237"/>
              <a:ext cx="1171534" cy="403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110"/>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771790" y="3502710"/>
              <a:ext cx="923252" cy="651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2" descr="Microsoft"/>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4495607" y="3645473"/>
              <a:ext cx="3716935" cy="78984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11"/>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3155899" y="2039881"/>
              <a:ext cx="1182251" cy="449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18"/>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4920321" y="2101913"/>
              <a:ext cx="919162" cy="620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113" descr="GEICO"/>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5723479" y="5296977"/>
              <a:ext cx="1016116" cy="36848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14"/>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5195187" y="4649171"/>
              <a:ext cx="1511679" cy="342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117"/>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9931399" y="4522192"/>
              <a:ext cx="1148765" cy="699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49"/>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10732128" y="5173808"/>
              <a:ext cx="1159639" cy="480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 name="Picture 120"/>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2429432" y="5878696"/>
              <a:ext cx="1402139" cy="287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122" descr="http://www.lockheedmartin.com/etc/designs/lockheed/img/logo.png"/>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359954" y="5143340"/>
              <a:ext cx="2441737" cy="50128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73"/>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8023533" y="5168838"/>
              <a:ext cx="1092812" cy="759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125"/>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5746741" y="2704162"/>
              <a:ext cx="1438275"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 name="Picture 4" descr="Atos logo"/>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6933186" y="4734681"/>
              <a:ext cx="995430" cy="32577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9"/>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8373781" y="3528213"/>
              <a:ext cx="121920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24" descr="Home"/>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11276058" y="4610451"/>
              <a:ext cx="883368" cy="60623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9773410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4690515"/>
          </a:xfrm>
        </p:spPr>
        <p:txBody>
          <a:bodyPr/>
          <a:lstStyle/>
          <a:p>
            <a:r>
              <a:rPr lang="en-US" sz="3200" b="1" dirty="0" smtClean="0"/>
              <a:t>@ TechEd: </a:t>
            </a:r>
            <a:r>
              <a:rPr lang="en-US" sz="3200" dirty="0" smtClean="0"/>
              <a:t>Visit Silect Software in booth #1348 </a:t>
            </a:r>
          </a:p>
          <a:p>
            <a:endParaRPr lang="en-US" sz="3200" dirty="0"/>
          </a:p>
          <a:p>
            <a:r>
              <a:rPr lang="en-US" sz="3200" dirty="0" smtClean="0"/>
              <a:t>Where </a:t>
            </a:r>
            <a:r>
              <a:rPr lang="en-US" sz="3200" dirty="0"/>
              <a:t>to get the tools?</a:t>
            </a:r>
          </a:p>
          <a:p>
            <a:pPr lvl="1"/>
            <a:r>
              <a:rPr lang="en-US" sz="2800" dirty="0">
                <a:latin typeface="+mj-lt"/>
              </a:rPr>
              <a:t>MP Author: </a:t>
            </a:r>
            <a:r>
              <a:rPr lang="en-US" sz="2800" dirty="0">
                <a:latin typeface="+mj-lt"/>
                <a:hlinkClick r:id="rId3"/>
              </a:rPr>
              <a:t>www.mpauthor.com</a:t>
            </a:r>
            <a:r>
              <a:rPr lang="en-US" sz="2800" dirty="0">
                <a:latin typeface="+mj-lt"/>
              </a:rPr>
              <a:t> (tool, FAQs, documentation)</a:t>
            </a:r>
          </a:p>
          <a:p>
            <a:pPr lvl="1"/>
            <a:r>
              <a:rPr lang="en-US" sz="2800" dirty="0">
                <a:latin typeface="+mj-lt"/>
              </a:rPr>
              <a:t>MP Studio: </a:t>
            </a:r>
            <a:r>
              <a:rPr lang="en-US" sz="2800" dirty="0">
                <a:latin typeface="+mj-lt"/>
                <a:hlinkClick r:id="rId4"/>
              </a:rPr>
              <a:t>www.silect.com/content/request-trial</a:t>
            </a:r>
            <a:endParaRPr lang="en-US" sz="2800" dirty="0">
              <a:latin typeface="+mj-lt"/>
            </a:endParaRPr>
          </a:p>
          <a:p>
            <a:endParaRPr lang="en-US" sz="3200" dirty="0"/>
          </a:p>
          <a:p>
            <a:r>
              <a:rPr lang="en-US" sz="3200" dirty="0"/>
              <a:t>Contacts</a:t>
            </a:r>
          </a:p>
          <a:p>
            <a:pPr lvl="1"/>
            <a:r>
              <a:rPr lang="en-US" sz="2800" b="1" dirty="0">
                <a:solidFill>
                  <a:srgbClr val="00BCF2"/>
                </a:solidFill>
                <a:latin typeface="+mj-lt"/>
              </a:rPr>
              <a:t>Support for tools:</a:t>
            </a:r>
            <a:r>
              <a:rPr lang="en-US" sz="2800" dirty="0">
                <a:solidFill>
                  <a:srgbClr val="00BCF2"/>
                </a:solidFill>
                <a:latin typeface="+mj-lt"/>
              </a:rPr>
              <a:t> </a:t>
            </a:r>
            <a:r>
              <a:rPr lang="en-US" sz="2800" dirty="0" smtClean="0">
                <a:solidFill>
                  <a:srgbClr val="00BCF2"/>
                </a:solidFill>
                <a:latin typeface="+mj-lt"/>
                <a:hlinkClick r:id="rId5"/>
              </a:rPr>
              <a:t>support@silect.com</a:t>
            </a:r>
            <a:endParaRPr lang="en-US" sz="2800" dirty="0" smtClean="0">
              <a:solidFill>
                <a:srgbClr val="00BCF2"/>
              </a:solidFill>
              <a:latin typeface="+mj-lt"/>
            </a:endParaRPr>
          </a:p>
          <a:p>
            <a:pPr lvl="1"/>
            <a:r>
              <a:rPr lang="en-US" sz="2800" dirty="0" smtClean="0">
                <a:solidFill>
                  <a:srgbClr val="00BCF2"/>
                </a:solidFill>
                <a:latin typeface="+mj-lt"/>
              </a:rPr>
              <a:t>MP Author feedback: www.mpauthor.com/feedback</a:t>
            </a:r>
          </a:p>
        </p:txBody>
      </p:sp>
      <p:sp>
        <p:nvSpPr>
          <p:cNvPr id="2" name="Title 1"/>
          <p:cNvSpPr>
            <a:spLocks noGrp="1"/>
          </p:cNvSpPr>
          <p:nvPr>
            <p:ph type="title"/>
          </p:nvPr>
        </p:nvSpPr>
        <p:spPr/>
        <p:txBody>
          <a:bodyPr/>
          <a:lstStyle/>
          <a:p>
            <a:r>
              <a:rPr lang="en-US" dirty="0"/>
              <a:t>Resources</a:t>
            </a:r>
            <a:endParaRPr lang="en-CA" dirty="0"/>
          </a:p>
        </p:txBody>
      </p:sp>
      <p:grpSp>
        <p:nvGrpSpPr>
          <p:cNvPr id="4" name="Group 3"/>
          <p:cNvGrpSpPr/>
          <p:nvPr/>
        </p:nvGrpSpPr>
        <p:grpSpPr>
          <a:xfrm>
            <a:off x="9113837" y="5478462"/>
            <a:ext cx="2590800" cy="1182128"/>
            <a:chOff x="9418637" y="5414824"/>
            <a:chExt cx="2590800" cy="1182128"/>
          </a:xfrm>
        </p:grpSpPr>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1036" y="5414824"/>
              <a:ext cx="2032271" cy="781658"/>
            </a:xfrm>
            <a:prstGeom prst="rect">
              <a:avLst/>
            </a:prstGeom>
          </p:spPr>
        </p:pic>
        <p:sp>
          <p:nvSpPr>
            <p:cNvPr id="6" name="TextBox 5"/>
            <p:cNvSpPr txBox="1"/>
            <p:nvPr/>
          </p:nvSpPr>
          <p:spPr>
            <a:xfrm>
              <a:off x="9418637" y="6079887"/>
              <a:ext cx="2590800" cy="517065"/>
            </a:xfrm>
            <a:prstGeom prst="rect">
              <a:avLst/>
            </a:prstGeom>
            <a:noFill/>
          </p:spPr>
          <p:txBody>
            <a:bodyPr wrap="square" lIns="182880" tIns="146304" rIns="182880" bIns="146304" rtlCol="0">
              <a:spAutoFit/>
            </a:bodyPr>
            <a:lstStyle/>
            <a:p>
              <a:pPr>
                <a:lnSpc>
                  <a:spcPct val="90000"/>
                </a:lnSpc>
                <a:spcAft>
                  <a:spcPts val="600"/>
                </a:spcAft>
              </a:pPr>
              <a:r>
                <a:rPr lang="en-US" sz="1600" spc="350" dirty="0" smtClean="0">
                  <a:gradFill>
                    <a:gsLst>
                      <a:gs pos="2917">
                        <a:schemeClr val="tx1"/>
                      </a:gs>
                      <a:gs pos="30000">
                        <a:schemeClr val="tx1"/>
                      </a:gs>
                    </a:gsLst>
                    <a:lin ang="5400000" scaled="0"/>
                  </a:gradFill>
                </a:rPr>
                <a:t>www.silect.com</a:t>
              </a:r>
            </a:p>
          </p:txBody>
        </p:sp>
      </p:grpSp>
    </p:spTree>
    <p:extLst>
      <p:ext uri="{BB962C8B-B14F-4D97-AF65-F5344CB8AC3E}">
        <p14:creationId xmlns:p14="http://schemas.microsoft.com/office/powerpoint/2010/main" val="340305003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spTree>
    <p:extLst>
      <p:ext uri="{BB962C8B-B14F-4D97-AF65-F5344CB8AC3E}">
        <p14:creationId xmlns:p14="http://schemas.microsoft.com/office/powerpoint/2010/main" val="235227396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Review: Session Objectives And Takeaways</a:t>
            </a:r>
            <a:endParaRPr lang="en-CA" dirty="0"/>
          </a:p>
        </p:txBody>
      </p:sp>
      <p:sp>
        <p:nvSpPr>
          <p:cNvPr id="3" name="Text Placeholder 2"/>
          <p:cNvSpPr>
            <a:spLocks noGrp="1"/>
          </p:cNvSpPr>
          <p:nvPr>
            <p:ph type="body" sz="quarter" idx="11"/>
          </p:nvPr>
        </p:nvSpPr>
        <p:spPr>
          <a:xfrm>
            <a:off x="244476" y="1973262"/>
            <a:ext cx="11889564" cy="3724096"/>
          </a:xfrm>
        </p:spPr>
        <p:txBody>
          <a:bodyPr/>
          <a:lstStyle/>
          <a:p>
            <a:r>
              <a:rPr lang="en-US" dirty="0"/>
              <a:t>Session Objective(s): </a:t>
            </a:r>
          </a:p>
          <a:p>
            <a:pPr marL="457200" lvl="1" indent="-457200">
              <a:buFont typeface="+mj-lt"/>
              <a:buAutoNum type="arabicPeriod"/>
            </a:pPr>
            <a:r>
              <a:rPr lang="en-US" dirty="0"/>
              <a:t>Identify which tools are available </a:t>
            </a:r>
            <a:r>
              <a:rPr lang="en-US" dirty="0" smtClean="0"/>
              <a:t>to </a:t>
            </a:r>
            <a:r>
              <a:rPr lang="en-US" dirty="0"/>
              <a:t>build </a:t>
            </a:r>
            <a:r>
              <a:rPr lang="en-US" dirty="0" err="1"/>
              <a:t>OpsMgr</a:t>
            </a:r>
            <a:r>
              <a:rPr lang="en-US" dirty="0"/>
              <a:t> Management Packs</a:t>
            </a:r>
          </a:p>
          <a:p>
            <a:pPr marL="457200" lvl="1" indent="-457200">
              <a:buFont typeface="+mj-lt"/>
              <a:buAutoNum type="arabicPeriod"/>
            </a:pPr>
            <a:r>
              <a:rPr lang="en-US" dirty="0"/>
              <a:t>Identify which scenarios work best for each tool</a:t>
            </a:r>
          </a:p>
          <a:p>
            <a:pPr marL="457200" lvl="1" indent="-457200">
              <a:buFont typeface="+mj-lt"/>
              <a:buAutoNum type="arabicPeriod"/>
            </a:pPr>
            <a:endParaRPr lang="en-US" dirty="0"/>
          </a:p>
          <a:p>
            <a:r>
              <a:rPr lang="en-US" dirty="0"/>
              <a:t>Takeaways</a:t>
            </a:r>
          </a:p>
          <a:p>
            <a:pPr marL="342900" lvl="1" indent="-342900">
              <a:buFont typeface="Arial" panose="020B0604020202020204" pitchFamily="34" charset="0"/>
              <a:buChar char="•"/>
            </a:pPr>
            <a:r>
              <a:rPr lang="en-CA" b="1" i="1" dirty="0"/>
              <a:t>Non Coders </a:t>
            </a:r>
            <a:r>
              <a:rPr lang="en-CA" dirty="0"/>
              <a:t>should use MP Author or other tools available for Management Pack authoring.</a:t>
            </a:r>
          </a:p>
          <a:p>
            <a:pPr marL="342900" lvl="1" indent="-342900">
              <a:buFont typeface="Arial" panose="020B0604020202020204" pitchFamily="34" charset="0"/>
              <a:buChar char="•"/>
            </a:pPr>
            <a:r>
              <a:rPr lang="en-CA" b="1" i="1" dirty="0"/>
              <a:t>Coders </a:t>
            </a:r>
            <a:r>
              <a:rPr lang="en-CA" dirty="0"/>
              <a:t>should consider MP Author or MP Visual Studio Authoring Extensions depending on the needs of the project.</a:t>
            </a:r>
          </a:p>
          <a:p>
            <a:pPr marL="342900" lvl="1" indent="-342900">
              <a:buFont typeface="Arial" panose="020B0604020202020204" pitchFamily="34" charset="0"/>
              <a:buChar char="•"/>
            </a:pPr>
            <a:r>
              <a:rPr lang="en-CA" dirty="0"/>
              <a:t>MP Author will not help on MP lifecycle management</a:t>
            </a:r>
            <a:r>
              <a:rPr lang="en-CA" dirty="0" smtClean="0"/>
              <a:t>. </a:t>
            </a:r>
            <a:endParaRPr lang="en-CA" dirty="0"/>
          </a:p>
        </p:txBody>
      </p:sp>
    </p:spTree>
    <p:extLst>
      <p:ext uri="{BB962C8B-B14F-4D97-AF65-F5344CB8AC3E}">
        <p14:creationId xmlns:p14="http://schemas.microsoft.com/office/powerpoint/2010/main" val="399605009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2834622"/>
          </a:xfrm>
        </p:spPr>
        <p:txBody>
          <a:bodyPr/>
          <a:lstStyle/>
          <a:p>
            <a:pPr lvl="0">
              <a:spcBef>
                <a:spcPts val="2400"/>
              </a:spcBef>
            </a:pPr>
            <a:r>
              <a:rPr lang="en-CA" sz="3800" dirty="0" smtClean="0">
                <a:solidFill>
                  <a:schemeClr val="tx2">
                    <a:lumMod val="60000"/>
                    <a:lumOff val="40000"/>
                  </a:schemeClr>
                </a:solidFill>
              </a:rPr>
              <a:t>DCIM-B348 Management Pack Authoring for IT Admins</a:t>
            </a:r>
          </a:p>
          <a:p>
            <a:pPr lvl="1">
              <a:spcBef>
                <a:spcPts val="600"/>
              </a:spcBef>
            </a:pPr>
            <a:r>
              <a:rPr lang="en-CA" sz="2200" dirty="0" smtClean="0">
                <a:solidFill>
                  <a:schemeClr val="tx2">
                    <a:lumMod val="60000"/>
                    <a:lumOff val="40000"/>
                  </a:schemeClr>
                </a:solidFill>
              </a:rPr>
              <a:t>Wednesday May 14 8:30 AM – 9:45 AM</a:t>
            </a:r>
          </a:p>
          <a:p>
            <a:pPr lvl="0">
              <a:spcBef>
                <a:spcPts val="2400"/>
              </a:spcBef>
            </a:pPr>
            <a:r>
              <a:rPr lang="en-CA" sz="3800" dirty="0" smtClean="0">
                <a:gradFill>
                  <a:gsLst>
                    <a:gs pos="1250">
                      <a:schemeClr val="tx1"/>
                    </a:gs>
                    <a:gs pos="100000">
                      <a:schemeClr val="tx1"/>
                    </a:gs>
                  </a:gsLst>
                  <a:lin ang="5400000" scaled="0"/>
                </a:gradFill>
              </a:rPr>
              <a:t>DCIM-B381 </a:t>
            </a:r>
            <a:r>
              <a:rPr lang="en-CA" sz="3800" dirty="0">
                <a:gradFill>
                  <a:gsLst>
                    <a:gs pos="1250">
                      <a:schemeClr val="tx1"/>
                    </a:gs>
                    <a:gs pos="100000">
                      <a:schemeClr val="tx1"/>
                    </a:gs>
                  </a:gsLst>
                  <a:lin ang="5400000" scaled="0"/>
                </a:gradFill>
              </a:rPr>
              <a:t>Overview and Enhancements in Microsoft System Center 2012 R2 Operations Manager </a:t>
            </a:r>
            <a:endParaRPr lang="en-CA" sz="3800" dirty="0" smtClean="0">
              <a:gradFill>
                <a:gsLst>
                  <a:gs pos="1250">
                    <a:schemeClr val="tx1"/>
                  </a:gs>
                  <a:gs pos="100000">
                    <a:schemeClr val="tx1"/>
                  </a:gs>
                </a:gsLst>
                <a:lin ang="5400000" scaled="0"/>
              </a:gradFill>
            </a:endParaRPr>
          </a:p>
          <a:p>
            <a:pPr lvl="1">
              <a:spcBef>
                <a:spcPts val="600"/>
              </a:spcBef>
            </a:pPr>
            <a:r>
              <a:rPr lang="en-CA" sz="2200" dirty="0"/>
              <a:t>Wednesday, May 14 10:15 AM - 11:30 </a:t>
            </a:r>
            <a:r>
              <a:rPr lang="en-CA" sz="2200" dirty="0" smtClean="0"/>
              <a:t>AM</a:t>
            </a:r>
            <a:r>
              <a:rPr lang="en-CA" sz="2200" dirty="0" smtClean="0">
                <a:gradFill>
                  <a:gsLst>
                    <a:gs pos="1250">
                      <a:schemeClr val="tx1"/>
                    </a:gs>
                    <a:gs pos="100000">
                      <a:schemeClr val="tx1"/>
                    </a:gs>
                  </a:gsLst>
                  <a:lin ang="5400000" scaled="0"/>
                </a:gradFill>
              </a:rPr>
              <a:t> </a:t>
            </a:r>
            <a:endParaRPr lang="en-CA" sz="22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Related content</a:t>
            </a:r>
            <a:endParaRPr lang="en-US" dirty="0"/>
          </a:p>
        </p:txBody>
      </p:sp>
      <p:sp>
        <p:nvSpPr>
          <p:cNvPr id="10" name="Text Placeholder 7"/>
          <p:cNvSpPr txBox="1">
            <a:spLocks/>
          </p:cNvSpPr>
          <p:nvPr/>
        </p:nvSpPr>
        <p:spPr>
          <a:xfrm>
            <a:off x="287665" y="4259262"/>
            <a:ext cx="12070012" cy="161890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CA" sz="3800" dirty="0" smtClean="0">
                <a:gradFill>
                  <a:gsLst>
                    <a:gs pos="1250">
                      <a:schemeClr val="tx1"/>
                    </a:gs>
                    <a:gs pos="100000">
                      <a:schemeClr val="tx1"/>
                    </a:gs>
                  </a:gsLst>
                  <a:lin ang="5400000" scaled="0"/>
                </a:gradFill>
              </a:rPr>
              <a:t>DCIM-IL309 </a:t>
            </a:r>
            <a:r>
              <a:rPr lang="en-CA" sz="3800" dirty="0">
                <a:gradFill>
                  <a:gsLst>
                    <a:gs pos="1250">
                      <a:schemeClr val="tx1"/>
                    </a:gs>
                    <a:gs pos="100000">
                      <a:schemeClr val="tx1"/>
                    </a:gs>
                  </a:gsLst>
                  <a:lin ang="5400000" scaled="0"/>
                </a:gradFill>
              </a:rPr>
              <a:t>Building Highly Effective Dashboards with Microsoft System Center 2012 R2 Operations </a:t>
            </a:r>
            <a:r>
              <a:rPr lang="en-CA" sz="3800" dirty="0" smtClean="0">
                <a:gradFill>
                  <a:gsLst>
                    <a:gs pos="1250">
                      <a:schemeClr val="tx1"/>
                    </a:gs>
                    <a:gs pos="100000">
                      <a:schemeClr val="tx1"/>
                    </a:gs>
                  </a:gsLst>
                  <a:lin ang="5400000" scaled="0"/>
                </a:gradFill>
              </a:rPr>
              <a:t>Manager</a:t>
            </a:r>
          </a:p>
          <a:p>
            <a:pPr lvl="1">
              <a:spcBef>
                <a:spcPts val="600"/>
              </a:spcBef>
            </a:pPr>
            <a:r>
              <a:rPr lang="en-CA" sz="2200" dirty="0" smtClean="0"/>
              <a:t>Tuesday</a:t>
            </a:r>
            <a:r>
              <a:rPr lang="en-CA" sz="2200" dirty="0"/>
              <a:t>, May 13 1:30 PM - 2:45 PM </a:t>
            </a:r>
          </a:p>
        </p:txBody>
      </p:sp>
      <p:sp>
        <p:nvSpPr>
          <p:cNvPr id="11" name="Text Placeholder 7"/>
          <p:cNvSpPr txBox="1">
            <a:spLocks/>
          </p:cNvSpPr>
          <p:nvPr/>
        </p:nvSpPr>
        <p:spPr>
          <a:xfrm>
            <a:off x="287665" y="5910498"/>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CA" sz="3800" dirty="0">
                <a:gradFill>
                  <a:gsLst>
                    <a:gs pos="1250">
                      <a:schemeClr val="tx1"/>
                    </a:gs>
                    <a:gs pos="100000">
                      <a:schemeClr val="tx1"/>
                    </a:gs>
                  </a:gsLst>
                  <a:lin ang="5400000" scaled="0"/>
                </a:gradFill>
              </a:rPr>
              <a:t>Visit Silect in Booth #</a:t>
            </a:r>
            <a:r>
              <a:rPr lang="en-CA" sz="3800" dirty="0" smtClean="0">
                <a:gradFill>
                  <a:gsLst>
                    <a:gs pos="1250">
                      <a:schemeClr val="tx1"/>
                    </a:gs>
                    <a:gs pos="100000">
                      <a:schemeClr val="tx1"/>
                    </a:gs>
                  </a:gsLst>
                  <a:lin ang="5400000" scaled="0"/>
                </a:gradFill>
              </a:rPr>
              <a:t>1348</a:t>
            </a:r>
            <a:endParaRPr lang="en-US" sz="3800" dirty="0">
              <a:gradFill>
                <a:gsLst>
                  <a:gs pos="1250">
                    <a:schemeClr val="tx1"/>
                  </a:gs>
                  <a:gs pos="100000">
                    <a:schemeClr val="tx1"/>
                  </a:gs>
                </a:gsLst>
                <a:lin ang="5400000" scaled="0"/>
              </a:gradFill>
            </a:endParaRPr>
          </a:p>
        </p:txBody>
      </p:sp>
    </p:spTree>
    <p:extLst>
      <p:ext uri="{BB962C8B-B14F-4D97-AF65-F5344CB8AC3E}">
        <p14:creationId xmlns:p14="http://schemas.microsoft.com/office/powerpoint/2010/main" val="287727599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3" presetClass="path" presetSubtype="0" decel="100000" fill="hold" grpId="1" nodeType="withEffect">
                                  <p:stCondLst>
                                    <p:cond delay="250"/>
                                  </p:stCondLst>
                                  <p:childTnLst>
                                    <p:animMotion origin="layout" path="M -0.02413 -6.8089E-8 L 2.26704E-6 -6.8089E-8 " pathEditMode="relative" rAng="0" ptsTypes="AA">
                                      <p:cBhvr>
                                        <p:cTn id="14" dur="500" fill="hold"/>
                                        <p:tgtEl>
                                          <p:spTgt spid="10"/>
                                        </p:tgtEl>
                                        <p:attrNameLst>
                                          <p:attrName>ppt_x</p:attrName>
                                          <p:attrName>ppt_y</p:attrName>
                                        </p:attrNameLst>
                                      </p:cBhvr>
                                      <p:rCtr x="1200" y="0"/>
                                    </p:animMotion>
                                  </p:childTnLst>
                                </p:cTn>
                              </p:par>
                              <p:par>
                                <p:cTn id="15" presetID="10" presetClass="entr" presetSubtype="0"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63" presetClass="path" presetSubtype="0" decel="100000" fill="hold" grpId="1" nodeType="withEffect">
                                  <p:stCondLst>
                                    <p:cond delay="500"/>
                                  </p:stCondLst>
                                  <p:childTnLst>
                                    <p:animMotion origin="layout" path="M -0.02413 2.57376E-6 L 2.26704E-6 2.57376E-6 " pathEditMode="relative" rAng="0" ptsTypes="AA">
                                      <p:cBhvr>
                                        <p:cTn id="19" dur="500" fill="hold"/>
                                        <p:tgtEl>
                                          <p:spTgt spid="11"/>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400" b="1" dirty="0" smtClean="0"/>
              <a:t>Management Pack Authoring for IT Admins </a:t>
            </a:r>
            <a:endParaRPr lang="en-US" sz="4400" dirty="0"/>
          </a:p>
        </p:txBody>
      </p:sp>
      <p:sp>
        <p:nvSpPr>
          <p:cNvPr id="3" name="Text Placeholder 2"/>
          <p:cNvSpPr>
            <a:spLocks noGrp="1"/>
          </p:cNvSpPr>
          <p:nvPr>
            <p:ph type="body" sz="quarter" idx="14"/>
          </p:nvPr>
        </p:nvSpPr>
        <p:spPr/>
        <p:txBody>
          <a:bodyPr/>
          <a:lstStyle/>
          <a:p>
            <a:pPr>
              <a:tabLst>
                <a:tab pos="3200400" algn="l"/>
              </a:tabLst>
            </a:pPr>
            <a:r>
              <a:rPr lang="en-US" sz="2800" dirty="0" smtClean="0"/>
              <a:t>Ra</a:t>
            </a:r>
            <a:r>
              <a:rPr lang="es-AR" sz="2800" dirty="0" smtClean="0"/>
              <a:t>ú</a:t>
            </a:r>
            <a:r>
              <a:rPr lang="en-US" sz="2800" dirty="0" smtClean="0"/>
              <a:t>l E. González	Microsoft </a:t>
            </a:r>
          </a:p>
          <a:p>
            <a:pPr>
              <a:tabLst>
                <a:tab pos="3200400" algn="l"/>
              </a:tabLst>
            </a:pPr>
            <a:r>
              <a:rPr lang="en-US" sz="2800" dirty="0" smtClean="0"/>
              <a:t>Liz Kim	Microsoft</a:t>
            </a:r>
          </a:p>
          <a:p>
            <a:pPr>
              <a:tabLst>
                <a:tab pos="3200400" algn="l"/>
              </a:tabLst>
            </a:pPr>
            <a:r>
              <a:rPr lang="en-US" sz="2800" dirty="0" smtClean="0"/>
              <a:t>Harold </a:t>
            </a:r>
            <a:r>
              <a:rPr lang="en-US" sz="2800" dirty="0" err="1" smtClean="0"/>
              <a:t>Dyck</a:t>
            </a:r>
            <a:r>
              <a:rPr lang="en-US" sz="2800" dirty="0" smtClean="0"/>
              <a:t>	</a:t>
            </a:r>
            <a:r>
              <a:rPr lang="en-US" sz="2800" dirty="0" err="1" smtClean="0"/>
              <a:t>Silect</a:t>
            </a:r>
            <a:r>
              <a:rPr lang="en-US" sz="2800" dirty="0" smtClean="0"/>
              <a:t> Software</a:t>
            </a:r>
            <a:endParaRPr lang="en-US" sz="2800" dirty="0"/>
          </a:p>
        </p:txBody>
      </p:sp>
      <p:sp>
        <p:nvSpPr>
          <p:cNvPr id="4" name="Text Placeholder 7"/>
          <p:cNvSpPr txBox="1">
            <a:spLocks/>
          </p:cNvSpPr>
          <p:nvPr/>
        </p:nvSpPr>
        <p:spPr>
          <a:xfrm>
            <a:off x="10333038" y="296863"/>
            <a:ext cx="1828800" cy="378565"/>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400" dirty="0" smtClean="0"/>
              <a:t>DCIM-B348</a:t>
            </a:r>
            <a:endParaRPr lang="en-US" sz="1400" dirty="0"/>
          </a:p>
        </p:txBody>
      </p:sp>
    </p:spTree>
    <p:extLst>
      <p:ext uri="{BB962C8B-B14F-4D97-AF65-F5344CB8AC3E}">
        <p14:creationId xmlns:p14="http://schemas.microsoft.com/office/powerpoint/2010/main" val="314688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5608723" y="5325803"/>
            <a:ext cx="6826870" cy="166822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a:xfrm>
            <a:off x="6023856" y="5619447"/>
            <a:ext cx="5996605" cy="1074924"/>
          </a:xfrm>
          <a:prstGeom prst="rect">
            <a:avLst/>
          </a:prstGeom>
        </p:spPr>
        <p:txBody>
          <a:bodyPr wrap="none">
            <a:spAutoFit/>
          </a:bodyPr>
          <a:lstStyle/>
          <a:p>
            <a:pPr marL="0" lvl="1" algn="ctr" defTabSz="932418" fontAlgn="base">
              <a:lnSpc>
                <a:spcPct val="90000"/>
              </a:lnSpc>
              <a:spcBef>
                <a:spcPct val="20000"/>
              </a:spcBef>
              <a:spcAft>
                <a:spcPts val="408"/>
              </a:spcAft>
              <a:buClr>
                <a:srgbClr val="000000">
                  <a:lumMod val="75000"/>
                  <a:lumOff val="25000"/>
                </a:srgbClr>
              </a:buClr>
              <a:buSzPct val="90000"/>
              <a:tabLst>
                <a:tab pos="642659" algn="l"/>
              </a:tabLst>
            </a:pPr>
            <a:r>
              <a:rPr lang="en-US" sz="2040" spc="-51" dirty="0">
                <a:solidFill>
                  <a:srgbClr val="FFFFFF"/>
                </a:solidFill>
              </a:rPr>
              <a:t>Come Visit Us in the Microsoft Solutions Experience!</a:t>
            </a:r>
          </a:p>
          <a:p>
            <a:pPr marL="0" lvl="1" algn="ctr" defTabSz="932418" fontAlgn="base">
              <a:lnSpc>
                <a:spcPct val="90000"/>
              </a:lnSpc>
              <a:spcBef>
                <a:spcPct val="20000"/>
              </a:spcBef>
              <a:spcAft>
                <a:spcPts val="408"/>
              </a:spcAft>
              <a:buClr>
                <a:srgbClr val="000000">
                  <a:lumMod val="75000"/>
                  <a:lumOff val="25000"/>
                </a:srgbClr>
              </a:buClr>
              <a:buSzPct val="90000"/>
              <a:tabLst>
                <a:tab pos="642659" algn="l"/>
              </a:tabLst>
            </a:pPr>
            <a:r>
              <a:rPr lang="en-US" sz="2040" spc="-51" dirty="0">
                <a:solidFill>
                  <a:srgbClr val="FFFFFF"/>
                </a:solidFill>
              </a:rPr>
              <a:t>Look for Datacenter and Infrastructure Management</a:t>
            </a:r>
            <a:br>
              <a:rPr lang="en-US" sz="2040" spc="-51" dirty="0">
                <a:solidFill>
                  <a:srgbClr val="FFFFFF"/>
                </a:solidFill>
              </a:rPr>
            </a:br>
            <a:r>
              <a:rPr lang="en-US" sz="2040" spc="-51" dirty="0" err="1">
                <a:solidFill>
                  <a:srgbClr val="FFFFFF"/>
                </a:solidFill>
              </a:rPr>
              <a:t>TechExpo</a:t>
            </a:r>
            <a:r>
              <a:rPr lang="en-US" sz="2040" spc="-51" dirty="0">
                <a:solidFill>
                  <a:srgbClr val="FFFFFF"/>
                </a:solidFill>
              </a:rPr>
              <a:t> Level 1 Hall CD</a:t>
            </a:r>
          </a:p>
        </p:txBody>
      </p:sp>
      <p:sp>
        <p:nvSpPr>
          <p:cNvPr id="5" name="Text Placeholder 4"/>
          <p:cNvSpPr>
            <a:spLocks noGrp="1"/>
          </p:cNvSpPr>
          <p:nvPr>
            <p:ph type="body" sz="quarter" idx="15"/>
          </p:nvPr>
        </p:nvSpPr>
        <p:spPr/>
        <p:txBody>
          <a:bodyPr/>
          <a:lstStyle/>
          <a:p>
            <a:pPr marL="0" indent="0">
              <a:buNone/>
            </a:pPr>
            <a:r>
              <a:rPr lang="en-US" sz="5399" dirty="0">
                <a:solidFill>
                  <a:schemeClr val="tx2"/>
                </a:solidFill>
                <a:latin typeface="Segoe UI Light" pitchFamily="34" charset="0"/>
              </a:rPr>
              <a:t>For More Information</a:t>
            </a: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458835" y="6354983"/>
            <a:ext cx="1569542" cy="336220"/>
          </a:xfrm>
          <a:prstGeom prst="rect">
            <a:avLst/>
          </a:prstGeom>
        </p:spPr>
      </p:pic>
      <p:grpSp>
        <p:nvGrpSpPr>
          <p:cNvPr id="8" name="Group 7"/>
          <p:cNvGrpSpPr/>
          <p:nvPr/>
        </p:nvGrpSpPr>
        <p:grpSpPr>
          <a:xfrm>
            <a:off x="561440" y="1516344"/>
            <a:ext cx="10298627" cy="753197"/>
            <a:chOff x="560638" y="980251"/>
            <a:chExt cx="10300088" cy="753303"/>
          </a:xfrm>
        </p:grpSpPr>
        <p:sp>
          <p:nvSpPr>
            <p:cNvPr id="2" name="Rectangle 1"/>
            <p:cNvSpPr/>
            <p:nvPr/>
          </p:nvSpPr>
          <p:spPr>
            <a:xfrm>
              <a:off x="5227637" y="1026130"/>
              <a:ext cx="5633089" cy="663989"/>
            </a:xfrm>
            <a:prstGeom prst="rect">
              <a:avLst/>
            </a:prstGeom>
          </p:spPr>
          <p:txBody>
            <a:bodyPr wrap="square" lIns="93251" tIns="46625" rIns="93251" bIns="46625">
              <a:spAutoFit/>
            </a:bodyPr>
            <a:lstStyle/>
            <a:p>
              <a:pPr defTabSz="932418">
                <a:spcBef>
                  <a:spcPts val="600"/>
                </a:spcBef>
              </a:pPr>
              <a:r>
                <a:rPr lang="en-US" sz="2000" dirty="0">
                  <a:solidFill>
                    <a:srgbClr val="FFFFFF"/>
                  </a:solidFill>
                </a:rPr>
                <a:t>Windows Server 2012 R2</a:t>
              </a:r>
            </a:p>
            <a:p>
              <a:pPr defTabSz="932418"/>
              <a:r>
                <a:rPr lang="en-US" sz="1630" dirty="0">
                  <a:solidFill>
                    <a:srgbClr val="FFFFFF"/>
                  </a:solidFill>
                  <a:hlinkClick r:id="rId4"/>
                </a:rPr>
                <a:t>http://technet.microsoft.com/en-US/evalcenter/dn205286</a:t>
              </a:r>
              <a:endParaRPr lang="en-US" sz="1630" dirty="0">
                <a:solidFill>
                  <a:srgbClr val="FFFFFF"/>
                </a:solidFill>
              </a:endParaRPr>
            </a:p>
          </p:txBody>
        </p:sp>
        <p:sp>
          <p:nvSpPr>
            <p:cNvPr id="11" name="Freeform 9"/>
            <p:cNvSpPr>
              <a:spLocks noEditPoints="1"/>
            </p:cNvSpPr>
            <p:nvPr/>
          </p:nvSpPr>
          <p:spPr bwMode="black">
            <a:xfrm>
              <a:off x="4057092" y="1034078"/>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19" name="TextBox 18"/>
            <p:cNvSpPr txBox="1"/>
            <p:nvPr/>
          </p:nvSpPr>
          <p:spPr>
            <a:xfrm>
              <a:off x="560638" y="980251"/>
              <a:ext cx="35239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Windows Server</a:t>
              </a:r>
            </a:p>
          </p:txBody>
        </p:sp>
      </p:grpSp>
      <p:grpSp>
        <p:nvGrpSpPr>
          <p:cNvPr id="14" name="Group 13"/>
          <p:cNvGrpSpPr/>
          <p:nvPr/>
        </p:nvGrpSpPr>
        <p:grpSpPr>
          <a:xfrm>
            <a:off x="561440" y="4259156"/>
            <a:ext cx="10298627" cy="753197"/>
            <a:chOff x="560638" y="4716139"/>
            <a:chExt cx="10300088" cy="753303"/>
          </a:xfrm>
        </p:grpSpPr>
        <p:sp>
          <p:nvSpPr>
            <p:cNvPr id="20" name="Freeform 9"/>
            <p:cNvSpPr>
              <a:spLocks noEditPoints="1"/>
            </p:cNvSpPr>
            <p:nvPr/>
          </p:nvSpPr>
          <p:spPr bwMode="black">
            <a:xfrm>
              <a:off x="4057092" y="4769966"/>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21" name="TextBox 20"/>
            <p:cNvSpPr txBox="1"/>
            <p:nvPr/>
          </p:nvSpPr>
          <p:spPr>
            <a:xfrm>
              <a:off x="560638" y="4716139"/>
              <a:ext cx="32953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Microsoft Azure</a:t>
              </a:r>
            </a:p>
          </p:txBody>
        </p:sp>
        <p:sp>
          <p:nvSpPr>
            <p:cNvPr id="22" name="Rectangle 21"/>
            <p:cNvSpPr/>
            <p:nvPr/>
          </p:nvSpPr>
          <p:spPr>
            <a:xfrm>
              <a:off x="5227637" y="4771347"/>
              <a:ext cx="5633089" cy="644957"/>
            </a:xfrm>
            <a:prstGeom prst="rect">
              <a:avLst/>
            </a:prstGeom>
          </p:spPr>
          <p:txBody>
            <a:bodyPr wrap="square" lIns="93251" tIns="46625" rIns="93251" bIns="46625">
              <a:spAutoFit/>
            </a:bodyPr>
            <a:lstStyle/>
            <a:p>
              <a:pPr defTabSz="932418">
                <a:spcBef>
                  <a:spcPts val="612"/>
                </a:spcBef>
              </a:pPr>
              <a:r>
                <a:rPr lang="en-US" sz="2040" dirty="0">
                  <a:solidFill>
                    <a:srgbClr val="FFFFFF"/>
                  </a:solidFill>
                </a:rPr>
                <a:t>Microsoft Azure</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sz="1632" dirty="0">
                  <a:solidFill>
                    <a:srgbClr val="000000"/>
                  </a:solidFill>
                  <a:hlinkClick r:id="rId5"/>
                </a:rPr>
                <a:t>http://azure.microsoft.com/en-us/</a:t>
              </a:r>
              <a:r>
                <a:rPr lang="en-US" sz="1632" dirty="0">
                  <a:solidFill>
                    <a:srgbClr val="000000"/>
                  </a:solidFill>
                </a:rPr>
                <a:t> </a:t>
              </a:r>
            </a:p>
          </p:txBody>
        </p:sp>
      </p:grpSp>
      <p:grpSp>
        <p:nvGrpSpPr>
          <p:cNvPr id="9" name="Group 8"/>
          <p:cNvGrpSpPr/>
          <p:nvPr/>
        </p:nvGrpSpPr>
        <p:grpSpPr>
          <a:xfrm>
            <a:off x="561440" y="2392083"/>
            <a:ext cx="10298627" cy="753197"/>
            <a:chOff x="560638" y="1761252"/>
            <a:chExt cx="10300088" cy="753303"/>
          </a:xfrm>
        </p:grpSpPr>
        <p:sp>
          <p:nvSpPr>
            <p:cNvPr id="12" name="Freeform 9"/>
            <p:cNvSpPr>
              <a:spLocks noEditPoints="1"/>
            </p:cNvSpPr>
            <p:nvPr/>
          </p:nvSpPr>
          <p:spPr bwMode="black">
            <a:xfrm>
              <a:off x="4057092" y="1815079"/>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3" name="TextBox 2"/>
            <p:cNvSpPr txBox="1"/>
            <p:nvPr/>
          </p:nvSpPr>
          <p:spPr>
            <a:xfrm>
              <a:off x="560638" y="1761252"/>
              <a:ext cx="33715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System Center</a:t>
              </a:r>
            </a:p>
          </p:txBody>
        </p:sp>
        <p:sp>
          <p:nvSpPr>
            <p:cNvPr id="24" name="Rectangle 23"/>
            <p:cNvSpPr/>
            <p:nvPr/>
          </p:nvSpPr>
          <p:spPr>
            <a:xfrm>
              <a:off x="5227637" y="1807131"/>
              <a:ext cx="5633089" cy="663989"/>
            </a:xfrm>
            <a:prstGeom prst="rect">
              <a:avLst/>
            </a:prstGeom>
          </p:spPr>
          <p:txBody>
            <a:bodyPr wrap="square" lIns="93251" tIns="46625" rIns="93251" bIns="46625">
              <a:spAutoFit/>
            </a:bodyPr>
            <a:lstStyle/>
            <a:p>
              <a:pPr defTabSz="932418">
                <a:spcBef>
                  <a:spcPts val="600"/>
                </a:spcBef>
              </a:pPr>
              <a:r>
                <a:rPr lang="en-US" sz="2000" dirty="0">
                  <a:solidFill>
                    <a:srgbClr val="FFFFFF"/>
                  </a:solidFill>
                </a:rPr>
                <a:t>System Center 2012 R2</a:t>
              </a:r>
            </a:p>
            <a:p>
              <a:pPr defTabSz="932418"/>
              <a:r>
                <a:rPr lang="en-US" sz="1630" dirty="0">
                  <a:solidFill>
                    <a:srgbClr val="FFFFFF"/>
                  </a:solidFill>
                  <a:hlinkClick r:id="rId6"/>
                </a:rPr>
                <a:t>http://technet.microsoft.com/en-US/evalcenter/dn205295</a:t>
              </a:r>
              <a:endParaRPr lang="en-US" sz="1630" dirty="0">
                <a:solidFill>
                  <a:srgbClr val="FFFFFF"/>
                </a:solidFill>
              </a:endParaRPr>
            </a:p>
          </p:txBody>
        </p:sp>
      </p:grpSp>
      <p:grpSp>
        <p:nvGrpSpPr>
          <p:cNvPr id="10" name="Group 9"/>
          <p:cNvGrpSpPr/>
          <p:nvPr/>
        </p:nvGrpSpPr>
        <p:grpSpPr>
          <a:xfrm>
            <a:off x="561440" y="3267822"/>
            <a:ext cx="10298627" cy="875389"/>
            <a:chOff x="560638" y="2719400"/>
            <a:chExt cx="10300088" cy="875513"/>
          </a:xfrm>
        </p:grpSpPr>
        <p:sp>
          <p:nvSpPr>
            <p:cNvPr id="13" name="Freeform 9"/>
            <p:cNvSpPr>
              <a:spLocks noEditPoints="1"/>
            </p:cNvSpPr>
            <p:nvPr/>
          </p:nvSpPr>
          <p:spPr bwMode="black">
            <a:xfrm>
              <a:off x="4057092" y="2831031"/>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18" name="TextBox 17"/>
            <p:cNvSpPr txBox="1"/>
            <p:nvPr/>
          </p:nvSpPr>
          <p:spPr>
            <a:xfrm>
              <a:off x="560638" y="2777204"/>
              <a:ext cx="3295399" cy="753304"/>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Azure Pack</a:t>
              </a:r>
            </a:p>
          </p:txBody>
        </p:sp>
        <p:sp>
          <p:nvSpPr>
            <p:cNvPr id="25" name="Rectangle 24"/>
            <p:cNvSpPr/>
            <p:nvPr/>
          </p:nvSpPr>
          <p:spPr>
            <a:xfrm>
              <a:off x="5227637" y="2719400"/>
              <a:ext cx="5633089" cy="875513"/>
            </a:xfrm>
            <a:prstGeom prst="rect">
              <a:avLst/>
            </a:prstGeom>
          </p:spPr>
          <p:txBody>
            <a:bodyPr wrap="square" lIns="93251" tIns="46625" rIns="93251" bIns="46625">
              <a:spAutoFit/>
            </a:bodyPr>
            <a:lstStyle/>
            <a:p>
              <a:pPr defTabSz="932418">
                <a:spcBef>
                  <a:spcPts val="612"/>
                </a:spcBef>
              </a:pPr>
              <a:r>
                <a:rPr lang="en-US" sz="2040" dirty="0">
                  <a:solidFill>
                    <a:srgbClr val="FFFFFF"/>
                  </a:solidFill>
                </a:rPr>
                <a:t>Azure Pack</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sz="1632" u="sng" dirty="0">
                  <a:solidFill>
                    <a:srgbClr val="FFFFFF"/>
                  </a:solidFill>
                  <a:hlinkClick r:id="rId7"/>
                </a:rPr>
                <a:t>http://www.microsoft.com/en-us/server-cloud/products/windows-azure-pack</a:t>
              </a:r>
              <a:endParaRPr lang="en-US" sz="1632" dirty="0">
                <a:solidFill>
                  <a:srgbClr val="000000"/>
                </a:solidFill>
              </a:endParaRPr>
            </a:p>
          </p:txBody>
        </p:sp>
      </p:grpSp>
    </p:spTree>
    <p:extLst>
      <p:ext uri="{BB962C8B-B14F-4D97-AF65-F5344CB8AC3E}">
        <p14:creationId xmlns:p14="http://schemas.microsoft.com/office/powerpoint/2010/main" val="315541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17216799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587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592859843"/>
      </p:ext>
    </p:extLst>
  </p:cSld>
  <p:clrMapOvr>
    <a:masterClrMapping/>
  </p:clrMapOvr>
  <p:transition spd="slow">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5731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Session Objectives And </a:t>
            </a:r>
            <a:r>
              <a:rPr lang="en-US" dirty="0" smtClean="0"/>
              <a:t>Takeaways</a:t>
            </a:r>
            <a:endParaRPr lang="en-US" dirty="0"/>
          </a:p>
        </p:txBody>
      </p:sp>
      <p:sp>
        <p:nvSpPr>
          <p:cNvPr id="6" name="Text Placeholder 5"/>
          <p:cNvSpPr>
            <a:spLocks noGrp="1"/>
          </p:cNvSpPr>
          <p:nvPr>
            <p:ph type="body" sz="quarter" idx="11"/>
          </p:nvPr>
        </p:nvSpPr>
        <p:spPr>
          <a:xfrm>
            <a:off x="274639" y="1212849"/>
            <a:ext cx="11889564" cy="3447098"/>
          </a:xfrm>
        </p:spPr>
        <p:txBody>
          <a:bodyPr/>
          <a:lstStyle/>
          <a:p>
            <a:r>
              <a:rPr lang="en-US" dirty="0"/>
              <a:t>Session Objective(s): </a:t>
            </a:r>
          </a:p>
          <a:p>
            <a:pPr marL="457200" lvl="1" indent="-457200">
              <a:buFont typeface="+mj-lt"/>
              <a:buAutoNum type="arabicPeriod"/>
            </a:pPr>
            <a:r>
              <a:rPr lang="en-US" dirty="0"/>
              <a:t>Identify which tools are available </a:t>
            </a:r>
            <a:r>
              <a:rPr lang="en-US" dirty="0" smtClean="0"/>
              <a:t>to </a:t>
            </a:r>
            <a:r>
              <a:rPr lang="en-US" dirty="0"/>
              <a:t>build </a:t>
            </a:r>
            <a:r>
              <a:rPr lang="en-US" dirty="0" smtClean="0"/>
              <a:t>System Center Operation Manager Management </a:t>
            </a:r>
            <a:r>
              <a:rPr lang="en-US" dirty="0"/>
              <a:t>Packs.</a:t>
            </a:r>
          </a:p>
          <a:p>
            <a:pPr marL="457200" lvl="1" indent="-457200">
              <a:buFont typeface="+mj-lt"/>
              <a:buAutoNum type="arabicPeriod"/>
            </a:pPr>
            <a:r>
              <a:rPr lang="en-US" dirty="0"/>
              <a:t>Identify which scenarios work best for each tool.</a:t>
            </a:r>
          </a:p>
          <a:p>
            <a:pPr lvl="1"/>
            <a:endParaRPr lang="en-US" dirty="0"/>
          </a:p>
          <a:p>
            <a:r>
              <a:rPr lang="en-US" dirty="0"/>
              <a:t>Takeaways</a:t>
            </a:r>
          </a:p>
          <a:p>
            <a:pPr marL="342900" lvl="1" indent="-342900">
              <a:buFont typeface="Arial" panose="020B0604020202020204" pitchFamily="34" charset="0"/>
              <a:buChar char="•"/>
            </a:pPr>
            <a:r>
              <a:rPr lang="en-US" dirty="0"/>
              <a:t>I </a:t>
            </a:r>
            <a:r>
              <a:rPr lang="en-US" dirty="0" smtClean="0"/>
              <a:t>know about the available </a:t>
            </a:r>
            <a:r>
              <a:rPr lang="en-US" dirty="0"/>
              <a:t>tools for Management Pack authoring.</a:t>
            </a:r>
          </a:p>
          <a:p>
            <a:pPr marL="342900" lvl="1" indent="-342900">
              <a:buFont typeface="Arial" panose="020B0604020202020204" pitchFamily="34" charset="0"/>
              <a:buChar char="•"/>
            </a:pPr>
            <a:r>
              <a:rPr lang="en-US" dirty="0" smtClean="0"/>
              <a:t>I </a:t>
            </a:r>
            <a:r>
              <a:rPr lang="en-US" dirty="0"/>
              <a:t>have a general idea of what can MP Author do</a:t>
            </a:r>
            <a:r>
              <a:rPr lang="en-US" dirty="0" smtClean="0"/>
              <a:t>.</a:t>
            </a:r>
          </a:p>
          <a:p>
            <a:pPr marL="342900" lvl="1" indent="-342900">
              <a:buFont typeface="Arial" panose="020B0604020202020204" pitchFamily="34" charset="0"/>
              <a:buChar char="•"/>
            </a:pPr>
            <a:r>
              <a:rPr lang="en-US" dirty="0" smtClean="0"/>
              <a:t>I have a general idea of how MP Studio can help management the lifecycle of Management Packs.</a:t>
            </a:r>
            <a:endParaRPr lang="en-US" dirty="0"/>
          </a:p>
        </p:txBody>
      </p:sp>
    </p:spTree>
    <p:extLst>
      <p:ext uri="{BB962C8B-B14F-4D97-AF65-F5344CB8AC3E}">
        <p14:creationId xmlns:p14="http://schemas.microsoft.com/office/powerpoint/2010/main" val="1842464210"/>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4678204"/>
          </a:xfrm>
        </p:spPr>
        <p:txBody>
          <a:bodyPr/>
          <a:lstStyle/>
          <a:p>
            <a:r>
              <a:rPr lang="en-CA" dirty="0" smtClean="0"/>
              <a:t>Microsoft Investments in Management Packs (MP) space</a:t>
            </a:r>
          </a:p>
          <a:p>
            <a:r>
              <a:rPr lang="en-CA" dirty="0" smtClean="0"/>
              <a:t>Alternatives </a:t>
            </a:r>
            <a:r>
              <a:rPr lang="en-CA" dirty="0"/>
              <a:t>for authoring </a:t>
            </a:r>
            <a:r>
              <a:rPr lang="en-CA" dirty="0" smtClean="0"/>
              <a:t>MP for </a:t>
            </a:r>
            <a:r>
              <a:rPr lang="en-CA" dirty="0"/>
              <a:t>OpsMgr</a:t>
            </a:r>
          </a:p>
          <a:p>
            <a:r>
              <a:rPr lang="en-CA" dirty="0"/>
              <a:t>MP Author capabilities</a:t>
            </a:r>
          </a:p>
          <a:p>
            <a:r>
              <a:rPr lang="en-CA" dirty="0"/>
              <a:t>Product Demo</a:t>
            </a:r>
          </a:p>
          <a:p>
            <a:r>
              <a:rPr lang="en-CA" dirty="0"/>
              <a:t>Takeaways and </a:t>
            </a:r>
            <a:r>
              <a:rPr lang="en-CA" dirty="0" smtClean="0"/>
              <a:t>Resources</a:t>
            </a:r>
          </a:p>
          <a:p>
            <a:r>
              <a:rPr lang="en-CA" dirty="0" smtClean="0"/>
              <a:t>Q&amp;A</a:t>
            </a:r>
            <a:endParaRPr lang="en-CA" dirty="0"/>
          </a:p>
        </p:txBody>
      </p:sp>
      <p:sp>
        <p:nvSpPr>
          <p:cNvPr id="17" name="Title 16"/>
          <p:cNvSpPr>
            <a:spLocks noGrp="1"/>
          </p:cNvSpPr>
          <p:nvPr>
            <p:ph type="title"/>
          </p:nvPr>
        </p:nvSpPr>
        <p:spPr/>
        <p:txBody>
          <a:bodyPr/>
          <a:lstStyle/>
          <a:p>
            <a:r>
              <a:rPr lang="es-AR" dirty="0"/>
              <a:t>Agenda</a:t>
            </a:r>
            <a:endParaRPr lang="en-US" dirty="0"/>
          </a:p>
        </p:txBody>
      </p:sp>
    </p:spTree>
    <p:extLst>
      <p:ext uri="{BB962C8B-B14F-4D97-AF65-F5344CB8AC3E}">
        <p14:creationId xmlns:p14="http://schemas.microsoft.com/office/powerpoint/2010/main" val="339074851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447098"/>
          </a:xfrm>
        </p:spPr>
        <p:txBody>
          <a:bodyPr/>
          <a:lstStyle/>
          <a:p>
            <a:r>
              <a:rPr lang="en-US" dirty="0" smtClean="0"/>
              <a:t>Sustain engineering</a:t>
            </a:r>
          </a:p>
          <a:p>
            <a:r>
              <a:rPr lang="en-US" dirty="0" smtClean="0"/>
              <a:t>Common Engineering Criteria (CEC)</a:t>
            </a:r>
          </a:p>
          <a:p>
            <a:r>
              <a:rPr lang="en-US" dirty="0" smtClean="0"/>
              <a:t>Simplifying the release process</a:t>
            </a:r>
          </a:p>
          <a:p>
            <a:r>
              <a:rPr lang="en-US" dirty="0" smtClean="0"/>
              <a:t>Release schedule</a:t>
            </a:r>
          </a:p>
          <a:p>
            <a:r>
              <a:rPr lang="en-US" dirty="0" smtClean="0"/>
              <a:t>Crowd-sourcing</a:t>
            </a:r>
          </a:p>
        </p:txBody>
      </p:sp>
      <p:sp>
        <p:nvSpPr>
          <p:cNvPr id="3" name="Title 2"/>
          <p:cNvSpPr>
            <a:spLocks noGrp="1"/>
          </p:cNvSpPr>
          <p:nvPr>
            <p:ph type="title"/>
          </p:nvPr>
        </p:nvSpPr>
        <p:spPr/>
        <p:txBody>
          <a:bodyPr/>
          <a:lstStyle/>
          <a:p>
            <a:r>
              <a:rPr lang="en-US" dirty="0" smtClean="0"/>
              <a:t>Investments in MP space</a:t>
            </a:r>
            <a:endParaRPr lang="en-US" dirty="0"/>
          </a:p>
        </p:txBody>
      </p:sp>
    </p:spTree>
    <p:extLst>
      <p:ext uri="{BB962C8B-B14F-4D97-AF65-F5344CB8AC3E}">
        <p14:creationId xmlns:p14="http://schemas.microsoft.com/office/powerpoint/2010/main" val="8254948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Management Pack Authoring</a:t>
            </a:r>
            <a:endParaRPr lang="en-CA" dirty="0"/>
          </a:p>
        </p:txBody>
      </p:sp>
      <p:sp>
        <p:nvSpPr>
          <p:cNvPr id="4" name="Rectangle 3"/>
          <p:cNvSpPr/>
          <p:nvPr/>
        </p:nvSpPr>
        <p:spPr bwMode="auto">
          <a:xfrm>
            <a:off x="3174997" y="1371600"/>
            <a:ext cx="8229600" cy="2133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4800" dirty="0" smtClean="0"/>
              <a:t>MP Author</a:t>
            </a:r>
            <a:endParaRPr lang="en-US" sz="4800" dirty="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441322" y="1371599"/>
            <a:ext cx="2733675" cy="2133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IT Pros - Non Coding Required</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3170237" y="3878262"/>
            <a:ext cx="8229600" cy="2133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4800" dirty="0" smtClean="0"/>
              <a:t>MP Visual </a:t>
            </a:r>
            <a:r>
              <a:rPr lang="en-US" sz="4800" dirty="0"/>
              <a:t>Studio Authoring Extensions (VSAE)</a:t>
            </a:r>
            <a:endParaRPr lang="en-US" sz="4800" dirty="0" smtClean="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7" name="Rectangle 6"/>
          <p:cNvSpPr/>
          <p:nvPr/>
        </p:nvSpPr>
        <p:spPr bwMode="auto">
          <a:xfrm>
            <a:off x="436562" y="3878261"/>
            <a:ext cx="2733675" cy="2133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Developers</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36433283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Silect Software</a:t>
            </a:r>
            <a:endParaRPr lang="en-CA" dirty="0"/>
          </a:p>
        </p:txBody>
      </p:sp>
      <p:sp>
        <p:nvSpPr>
          <p:cNvPr id="3" name="Text Placeholder 2"/>
          <p:cNvSpPr>
            <a:spLocks noGrp="1"/>
          </p:cNvSpPr>
          <p:nvPr>
            <p:ph type="body" sz="quarter" idx="11"/>
          </p:nvPr>
        </p:nvSpPr>
        <p:spPr>
          <a:xfrm>
            <a:off x="274639" y="1212849"/>
            <a:ext cx="11889564" cy="738664"/>
          </a:xfrm>
        </p:spPr>
        <p:txBody>
          <a:bodyPr/>
          <a:lstStyle/>
          <a:p>
            <a:r>
              <a:rPr lang="en-CA" dirty="0" smtClean="0"/>
              <a:t>Visit Silect in Booth #1348</a:t>
            </a:r>
            <a:endParaRPr lang="en-CA" dirty="0"/>
          </a:p>
        </p:txBody>
      </p:sp>
      <p:sp>
        <p:nvSpPr>
          <p:cNvPr id="4" name="Rectangle 3"/>
          <p:cNvSpPr/>
          <p:nvPr/>
        </p:nvSpPr>
        <p:spPr bwMode="auto">
          <a:xfrm>
            <a:off x="269009" y="2125663"/>
            <a:ext cx="2743200" cy="274185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CA" dirty="0"/>
              <a:t>Founded in 2003, founding member of Microsoft System Alliance</a:t>
            </a:r>
          </a:p>
          <a:p>
            <a:pPr defTabSz="932472"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3011966" y="2125663"/>
            <a:ext cx="2743200" cy="274185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CA" dirty="0"/>
              <a:t>Specializes in </a:t>
            </a:r>
            <a:r>
              <a:rPr lang="en-CA" dirty="0" smtClean="0"/>
              <a:t>authoring, management and </a:t>
            </a:r>
            <a:r>
              <a:rPr lang="en-CA" dirty="0"/>
              <a:t>reporting solutions for </a:t>
            </a:r>
            <a:r>
              <a:rPr lang="en-CA" dirty="0" smtClean="0"/>
              <a:t>System Center Operations Manager and Configuration Manager</a:t>
            </a:r>
          </a:p>
        </p:txBody>
      </p:sp>
      <p:sp>
        <p:nvSpPr>
          <p:cNvPr id="6" name="Rectangle 5"/>
          <p:cNvSpPr/>
          <p:nvPr/>
        </p:nvSpPr>
        <p:spPr bwMode="auto">
          <a:xfrm>
            <a:off x="8497880" y="2125663"/>
            <a:ext cx="2743200" cy="274185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CA" dirty="0"/>
              <a:t>Microsoft Gold ISV Partner</a:t>
            </a:r>
          </a:p>
        </p:txBody>
      </p:sp>
      <p:sp>
        <p:nvSpPr>
          <p:cNvPr id="7" name="Rectangle 6"/>
          <p:cNvSpPr/>
          <p:nvPr/>
        </p:nvSpPr>
        <p:spPr bwMode="auto">
          <a:xfrm>
            <a:off x="5754923" y="2125663"/>
            <a:ext cx="2743200" cy="2741854"/>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CA" dirty="0" smtClean="0"/>
              <a:t>MP Studio</a:t>
            </a:r>
          </a:p>
          <a:p>
            <a:r>
              <a:rPr lang="en-CA" dirty="0" smtClean="0"/>
              <a:t>MP Reporter</a:t>
            </a:r>
          </a:p>
          <a:p>
            <a:r>
              <a:rPr lang="en-CA" dirty="0" smtClean="0"/>
              <a:t>MP Author</a:t>
            </a:r>
          </a:p>
          <a:p>
            <a:r>
              <a:rPr lang="en-CA" dirty="0" smtClean="0"/>
              <a:t>ConfigWise </a:t>
            </a:r>
          </a:p>
          <a:p>
            <a:r>
              <a:rPr lang="en-CA" dirty="0" smtClean="0"/>
              <a:t>CP Studio</a:t>
            </a:r>
          </a:p>
          <a:p>
            <a:r>
              <a:rPr lang="en-CA" dirty="0" smtClean="0"/>
              <a:t>SCCM Reporter</a:t>
            </a:r>
            <a:endParaRPr lang="en-CA" dirty="0"/>
          </a:p>
          <a:p>
            <a:endParaRPr lang="en-CA" dirty="0"/>
          </a:p>
        </p:txBody>
      </p:sp>
      <p:grpSp>
        <p:nvGrpSpPr>
          <p:cNvPr id="12" name="Group 11"/>
          <p:cNvGrpSpPr/>
          <p:nvPr/>
        </p:nvGrpSpPr>
        <p:grpSpPr>
          <a:xfrm>
            <a:off x="8697030" y="412796"/>
            <a:ext cx="2590800" cy="1182128"/>
            <a:chOff x="9418637" y="5414824"/>
            <a:chExt cx="2590800" cy="1182128"/>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1036" y="5414824"/>
              <a:ext cx="2032271" cy="781658"/>
            </a:xfrm>
            <a:prstGeom prst="rect">
              <a:avLst/>
            </a:prstGeom>
          </p:spPr>
        </p:pic>
        <p:sp>
          <p:nvSpPr>
            <p:cNvPr id="10" name="TextBox 9"/>
            <p:cNvSpPr txBox="1"/>
            <p:nvPr/>
          </p:nvSpPr>
          <p:spPr>
            <a:xfrm>
              <a:off x="9418637" y="6079887"/>
              <a:ext cx="2590800" cy="517065"/>
            </a:xfrm>
            <a:prstGeom prst="rect">
              <a:avLst/>
            </a:prstGeom>
            <a:noFill/>
          </p:spPr>
          <p:txBody>
            <a:bodyPr wrap="square" lIns="182880" tIns="146304" rIns="182880" bIns="146304" rtlCol="0">
              <a:spAutoFit/>
            </a:bodyPr>
            <a:lstStyle/>
            <a:p>
              <a:pPr>
                <a:lnSpc>
                  <a:spcPct val="90000"/>
                </a:lnSpc>
                <a:spcAft>
                  <a:spcPts val="600"/>
                </a:spcAft>
              </a:pPr>
              <a:r>
                <a:rPr lang="en-US" sz="1600" spc="350" dirty="0" smtClean="0">
                  <a:gradFill>
                    <a:gsLst>
                      <a:gs pos="2917">
                        <a:schemeClr val="tx1"/>
                      </a:gs>
                      <a:gs pos="30000">
                        <a:schemeClr val="tx1"/>
                      </a:gs>
                    </a:gsLst>
                    <a:lin ang="5400000" scaled="0"/>
                  </a:gradFill>
                </a:rPr>
                <a:t>www.silect.com</a:t>
              </a:r>
            </a:p>
          </p:txBody>
        </p:sp>
      </p:grpSp>
    </p:spTree>
    <p:extLst>
      <p:ext uri="{BB962C8B-B14F-4D97-AF65-F5344CB8AC3E}">
        <p14:creationId xmlns:p14="http://schemas.microsoft.com/office/powerpoint/2010/main" val="167663780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MP Author</a:t>
            </a:r>
            <a:endParaRPr lang="en-CA" dirty="0"/>
          </a:p>
        </p:txBody>
      </p:sp>
      <p:sp>
        <p:nvSpPr>
          <p:cNvPr id="3" name="Text Placeholder 2"/>
          <p:cNvSpPr>
            <a:spLocks noGrp="1"/>
          </p:cNvSpPr>
          <p:nvPr>
            <p:ph type="body" sz="quarter" idx="11"/>
          </p:nvPr>
        </p:nvSpPr>
        <p:spPr>
          <a:xfrm>
            <a:off x="274639" y="1212849"/>
            <a:ext cx="11889564" cy="738664"/>
          </a:xfrm>
        </p:spPr>
        <p:txBody>
          <a:bodyPr/>
          <a:lstStyle/>
          <a:p>
            <a:endParaRPr lang="en-CA" dirty="0"/>
          </a:p>
        </p:txBody>
      </p:sp>
      <p:grpSp>
        <p:nvGrpSpPr>
          <p:cNvPr id="4" name="Group 3"/>
          <p:cNvGrpSpPr/>
          <p:nvPr/>
        </p:nvGrpSpPr>
        <p:grpSpPr>
          <a:xfrm>
            <a:off x="264354" y="2506662"/>
            <a:ext cx="11887200" cy="2744788"/>
            <a:chOff x="277040" y="3945043"/>
            <a:chExt cx="11887200" cy="2744788"/>
          </a:xfrm>
        </p:grpSpPr>
        <p:sp>
          <p:nvSpPr>
            <p:cNvPr id="5" name="Rectangle 4"/>
            <p:cNvSpPr/>
            <p:nvPr/>
          </p:nvSpPr>
          <p:spPr bwMode="auto">
            <a:xfrm>
              <a:off x="277040" y="3946631"/>
              <a:ext cx="2378065" cy="2743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CA" dirty="0"/>
                <a:t>A free management pack development tool for </a:t>
              </a:r>
              <a:r>
                <a:rPr lang="en-CA" dirty="0" err="1"/>
                <a:t>OpsMgr</a:t>
              </a:r>
              <a:r>
                <a:rPr lang="en-CA" dirty="0"/>
                <a:t> 2007 and </a:t>
              </a:r>
              <a:r>
                <a:rPr lang="en-CA" dirty="0" smtClean="0"/>
                <a:t>2012</a:t>
              </a:r>
              <a:endParaRPr lang="en-CA" dirty="0"/>
            </a:p>
          </p:txBody>
        </p:sp>
        <p:sp>
          <p:nvSpPr>
            <p:cNvPr id="6" name="Rectangle 5"/>
            <p:cNvSpPr/>
            <p:nvPr/>
          </p:nvSpPr>
          <p:spPr bwMode="auto">
            <a:xfrm>
              <a:off x="2654324" y="3946631"/>
              <a:ext cx="2378065" cy="27432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CA" dirty="0"/>
                <a:t>Design and develop new MPs for </a:t>
              </a:r>
              <a:r>
                <a:rPr lang="en-CA" dirty="0" smtClean="0"/>
                <a:t>applications</a:t>
              </a:r>
              <a:endParaRPr lang="en-CA" dirty="0"/>
            </a:p>
          </p:txBody>
        </p:sp>
        <p:sp>
          <p:nvSpPr>
            <p:cNvPr id="7" name="Rectangle 6"/>
            <p:cNvSpPr/>
            <p:nvPr/>
          </p:nvSpPr>
          <p:spPr bwMode="auto">
            <a:xfrm>
              <a:off x="7408892" y="3945043"/>
              <a:ext cx="2378065" cy="27432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CA" dirty="0"/>
                <a:t>Wizard-driven designer with pre-populated and modifiable settings</a:t>
              </a:r>
            </a:p>
          </p:txBody>
        </p:sp>
        <p:sp>
          <p:nvSpPr>
            <p:cNvPr id="8" name="Rectangle 7"/>
            <p:cNvSpPr/>
            <p:nvPr/>
          </p:nvSpPr>
          <p:spPr bwMode="auto">
            <a:xfrm>
              <a:off x="5031608" y="3946631"/>
              <a:ext cx="2378065" cy="2743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CA" dirty="0"/>
                <a:t>Customize existing </a:t>
              </a:r>
              <a:r>
                <a:rPr lang="en-CA" dirty="0" smtClean="0"/>
                <a:t>MPs </a:t>
              </a:r>
              <a:endParaRPr lang="en-CA" dirty="0"/>
            </a:p>
          </p:txBody>
        </p:sp>
        <p:sp>
          <p:nvSpPr>
            <p:cNvPr id="9" name="Rectangle 8"/>
            <p:cNvSpPr/>
            <p:nvPr/>
          </p:nvSpPr>
          <p:spPr bwMode="auto">
            <a:xfrm>
              <a:off x="9786175" y="3946631"/>
              <a:ext cx="2378065" cy="2743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CA" dirty="0"/>
                <a:t>Create and configure discoveries, targets, rules and monitors </a:t>
              </a:r>
            </a:p>
          </p:txBody>
        </p:sp>
      </p:grpSp>
    </p:spTree>
    <p:extLst>
      <p:ext uri="{BB962C8B-B14F-4D97-AF65-F5344CB8AC3E}">
        <p14:creationId xmlns:p14="http://schemas.microsoft.com/office/powerpoint/2010/main" val="294904993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Scenarios</a:t>
            </a:r>
            <a:endParaRPr lang="en-US" sz="1800" dirty="0">
              <a:gradFill>
                <a:gsLst>
                  <a:gs pos="1250">
                    <a:schemeClr val="tx2"/>
                  </a:gs>
                  <a:gs pos="100000">
                    <a:schemeClr val="tx2"/>
                  </a:gs>
                </a:gsLst>
                <a:lin ang="5400000" scaled="0"/>
              </a:gradFill>
            </a:endParaRPr>
          </a:p>
        </p:txBody>
      </p:sp>
      <p:graphicFrame>
        <p:nvGraphicFramePr>
          <p:cNvPr id="6" name="Table 5"/>
          <p:cNvGraphicFramePr>
            <a:graphicFrameLocks noGrp="1"/>
          </p:cNvGraphicFramePr>
          <p:nvPr>
            <p:extLst>
              <p:ext uri="{D42A27DB-BD31-4B8C-83A1-F6EECF244321}">
                <p14:modId xmlns:p14="http://schemas.microsoft.com/office/powerpoint/2010/main" val="1983277768"/>
              </p:ext>
            </p:extLst>
          </p:nvPr>
        </p:nvGraphicFramePr>
        <p:xfrm>
          <a:off x="274639" y="1759921"/>
          <a:ext cx="2972391" cy="4386072"/>
        </p:xfrm>
        <a:graphic>
          <a:graphicData uri="http://schemas.openxmlformats.org/drawingml/2006/table">
            <a:tbl>
              <a:tblPr firstRow="1" bandRow="1">
                <a:tableStyleId>{5C22544A-7EE6-4342-B048-85BDC9FD1C3A}</a:tableStyleId>
              </a:tblPr>
              <a:tblGrid>
                <a:gridCol w="2972391"/>
              </a:tblGrid>
              <a:tr h="574759">
                <a:tc>
                  <a:txBody>
                    <a:bodyPr/>
                    <a:lstStyle/>
                    <a:p>
                      <a:pPr defTabSz="932472" fontAlgn="base">
                        <a:lnSpc>
                          <a:spcPct val="90000"/>
                        </a:lnSpc>
                        <a:spcBef>
                          <a:spcPct val="0"/>
                        </a:spcBef>
                        <a:spcAft>
                          <a:spcPct val="0"/>
                        </a:spcAft>
                      </a:pPr>
                      <a:r>
                        <a:rPr lang="en-US" sz="2400" b="1" kern="1200" dirty="0" smtClean="0">
                          <a:gradFill>
                            <a:gsLst>
                              <a:gs pos="0">
                                <a:srgbClr val="FFFFFF"/>
                              </a:gs>
                              <a:gs pos="100000">
                                <a:srgbClr val="FFFFFF"/>
                              </a:gs>
                            </a:gsLst>
                            <a:lin ang="5400000" scaled="0"/>
                          </a:gradFill>
                          <a:latin typeface="+mj-lt"/>
                          <a:ea typeface="Segoe UI" pitchFamily="34" charset="0"/>
                          <a:cs typeface="Segoe UI" pitchFamily="34" charset="0"/>
                        </a:rPr>
                        <a:t>Create an</a:t>
                      </a:r>
                      <a:r>
                        <a:rPr lang="en-US" sz="2400" b="1" kern="1200" baseline="0" dirty="0" smtClean="0">
                          <a:gradFill>
                            <a:gsLst>
                              <a:gs pos="0">
                                <a:srgbClr val="FFFFFF"/>
                              </a:gs>
                              <a:gs pos="100000">
                                <a:srgbClr val="FFFFFF"/>
                              </a:gs>
                            </a:gsLst>
                            <a:lin ang="5400000" scaled="0"/>
                          </a:gradFill>
                          <a:latin typeface="+mj-lt"/>
                          <a:ea typeface="Segoe UI" pitchFamily="34" charset="0"/>
                          <a:cs typeface="Segoe UI" pitchFamily="34" charset="0"/>
                        </a:rPr>
                        <a:t> MP for a single server application</a:t>
                      </a:r>
                      <a:endParaRPr lang="en-US" sz="2400" b="1" kern="1200" dirty="0" smtClean="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182880" marT="91440" marB="91440" anchor="ctr">
                    <a:lnL w="9525" cap="flat" cmpd="sng" algn="ctr">
                      <a:no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478280">
                <a:tc>
                  <a:txBody>
                    <a:bodyPr/>
                    <a:lstStyle/>
                    <a:p>
                      <a:r>
                        <a:rPr lang="en-US" sz="1700" dirty="0" smtClean="0"/>
                        <a:t>Create a Management</a:t>
                      </a:r>
                      <a:r>
                        <a:rPr lang="en-US" sz="1700" baseline="0" dirty="0" smtClean="0"/>
                        <a:t> Pack to discover and monitor a single server application </a:t>
                      </a:r>
                    </a:p>
                    <a:p>
                      <a:endParaRPr lang="en-US" sz="1700" baseline="0" dirty="0" smtClean="0"/>
                    </a:p>
                    <a:p>
                      <a:endParaRPr lang="en-US" sz="1700" baseline="0" dirty="0" smtClean="0"/>
                    </a:p>
                    <a:p>
                      <a:endParaRPr lang="en-US" sz="1700" dirty="0"/>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147828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b="0" i="0" u="none" kern="1200" dirty="0" smtClean="0">
                          <a:solidFill>
                            <a:schemeClr val="dk1"/>
                          </a:solidFill>
                          <a:latin typeface="+mn-lt"/>
                          <a:ea typeface="+mn-ea"/>
                          <a:cs typeface="+mn-cs"/>
                        </a:rPr>
                        <a:t>Show</a:t>
                      </a:r>
                      <a:r>
                        <a:rPr lang="en-US" sz="1700" b="0" i="0" u="none" kern="1200" baseline="0" dirty="0" smtClean="0">
                          <a:solidFill>
                            <a:schemeClr val="dk1"/>
                          </a:solidFill>
                          <a:latin typeface="+mn-lt"/>
                          <a:ea typeface="+mn-ea"/>
                          <a:cs typeface="+mn-cs"/>
                        </a:rPr>
                        <a:t> the end-to-end workflow of authoring and deploying a Management Pack using MP Author</a:t>
                      </a:r>
                      <a:endParaRPr lang="en-US" sz="1700" b="1" i="1" u="none" kern="1200" dirty="0" smtClean="0">
                        <a:solidFill>
                          <a:schemeClr val="accent3"/>
                        </a:solidFill>
                        <a:latin typeface="+mn-lt"/>
                        <a:ea typeface="+mn-ea"/>
                        <a:cs typeface="+mn-cs"/>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bl>
          </a:graphicData>
        </a:graphic>
      </p:graphicFrame>
    </p:spTree>
    <p:extLst>
      <p:ext uri="{BB962C8B-B14F-4D97-AF65-F5344CB8AC3E}">
        <p14:creationId xmlns:p14="http://schemas.microsoft.com/office/powerpoint/2010/main" val="396493457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4Speaker_PPT_Templat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2.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xsi:nil="true"/>
    <Session_x0020_Code xmlns="e36bfbf9-5e42-489c-a259-4c54eb22cb57">DCIM-B348</Session_x0020_Code>
    <Presentation_x0020_Date xmlns="e36bfbf9-5e42-489c-a259-4c54eb22cb57">2014-05-14T00:00:00-05:00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microsoft.com/office/2006/documentManagement/types"/>
    <ds:schemaRef ds:uri="http://schemas.openxmlformats.org/package/2006/metadata/core-properties"/>
    <ds:schemaRef ds:uri="http://purl.org/dc/dcmitype/"/>
    <ds:schemaRef ds:uri="230e9df3-be65-4c73-a93b-d1236ebd677e"/>
    <ds:schemaRef ds:uri="http://purl.org/dc/terms/"/>
    <ds:schemaRef ds:uri="http://purl.org/dc/elements/1.1/"/>
    <ds:schemaRef ds:uri="http://schemas.microsoft.com/sharepoint/v3"/>
    <ds:schemaRef ds:uri="http://schemas.microsoft.com/office/infopath/2007/PartnerControls"/>
    <ds:schemaRef ds:uri="e36bfbf9-5e42-489c-a259-4c54eb22cb57"/>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TENA14Speaker_PPT_Template</Template>
  <TotalTime>1760</TotalTime>
  <Words>3365</Words>
  <Application>Microsoft Office PowerPoint</Application>
  <PresentationFormat>Custom</PresentationFormat>
  <Paragraphs>217</Paragraphs>
  <Slides>24</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Calibri</vt:lpstr>
      <vt:lpstr>Consolas</vt:lpstr>
      <vt:lpstr>Segoe UI</vt:lpstr>
      <vt:lpstr>Segoe UI Light</vt:lpstr>
      <vt:lpstr>Wingdings</vt:lpstr>
      <vt:lpstr>TENA14Speaker_PPT_Template</vt:lpstr>
      <vt:lpstr>TechEd_2013_Template_16x9</vt:lpstr>
      <vt:lpstr>PowerPoint Presentation</vt:lpstr>
      <vt:lpstr>Management Pack Authoring for IT Admins </vt:lpstr>
      <vt:lpstr>Session Objectives And Takeaways</vt:lpstr>
      <vt:lpstr>Agenda</vt:lpstr>
      <vt:lpstr>Investments in MP space</vt:lpstr>
      <vt:lpstr>Management Pack Authoring</vt:lpstr>
      <vt:lpstr>Silect Software</vt:lpstr>
      <vt:lpstr>MP Author</vt:lpstr>
      <vt:lpstr>Demo Scenarios</vt:lpstr>
      <vt:lpstr>Demo Scenarios</vt:lpstr>
      <vt:lpstr>Demo Scenarios</vt:lpstr>
      <vt:lpstr>Demo Scenarios</vt:lpstr>
      <vt:lpstr>MP Author</vt:lpstr>
      <vt:lpstr>MP Studio</vt:lpstr>
      <vt:lpstr>Users Worldwide are Enjoying the Benefits of Silect MP Author</vt:lpstr>
      <vt:lpstr>Resources</vt:lpstr>
      <vt:lpstr>Q&amp;A</vt:lpstr>
      <vt:lpstr>In Review: Session Objectives And Takeaways</vt:lpstr>
      <vt:lpstr>Related content</vt:lpstr>
      <vt:lpstr>PowerPoint Presentation</vt:lpstr>
      <vt:lpstr>Resources</vt:lpstr>
      <vt:lpstr>Complete an evaluation and enter to win!</vt:lpstr>
      <vt:lpstr>Evaluate this session</vt:lpstr>
      <vt:lpstr>PowerPoint Presentation</vt:lpstr>
    </vt:vector>
  </TitlesOfParts>
  <Manager>&lt;Speech writer name goes here&gt;</Manager>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Pack Authoring for IT Admins</dc:title>
  <dc:subject>TechEd 2014</dc:subject>
  <dc:creator>haroldd</dc:creator>
  <dc:description>Template: Jordan Cayabyab, Artitudes Design
Formatting: 
Audience Type:</dc:description>
  <cp:lastModifiedBy>testadmin</cp:lastModifiedBy>
  <cp:revision>53</cp:revision>
  <dcterms:created xsi:type="dcterms:W3CDTF">2014-04-16T13:31:00Z</dcterms:created>
  <dcterms:modified xsi:type="dcterms:W3CDTF">2014-05-14T15:29:59Z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