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0" r:id="rId5"/>
  </p:sldMasterIdLst>
  <p:notesMasterIdLst>
    <p:notesMasterId r:id="rId44"/>
  </p:notesMasterIdLst>
  <p:handoutMasterIdLst>
    <p:handoutMasterId r:id="rId45"/>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3" r:id="rId39"/>
    <p:sldId id="289" r:id="rId40"/>
    <p:sldId id="290" r:id="rId41"/>
    <p:sldId id="291" r:id="rId42"/>
    <p:sldId id="292"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ichael Kelley (OSTC)" initials="MK(" lastIdx="2" clrIdx="2">
    <p:extLst>
      <p:ext uri="{19B8F6BF-5375-455C-9EA6-DF929625EA0E}">
        <p15:presenceInfo xmlns:p15="http://schemas.microsoft.com/office/powerpoint/2012/main" userId="S-1-5-21-397955417-626881126-188441444-3225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21308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11</a:t>
            </a:fld>
            <a:endParaRPr lang="en-US"/>
          </a:p>
        </p:txBody>
      </p:sp>
    </p:spTree>
    <p:extLst>
      <p:ext uri="{BB962C8B-B14F-4D97-AF65-F5344CB8AC3E}">
        <p14:creationId xmlns:p14="http://schemas.microsoft.com/office/powerpoint/2010/main" val="169207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12</a:t>
            </a:fld>
            <a:endParaRPr lang="en-US"/>
          </a:p>
        </p:txBody>
      </p:sp>
    </p:spTree>
    <p:extLst>
      <p:ext uri="{BB962C8B-B14F-4D97-AF65-F5344CB8AC3E}">
        <p14:creationId xmlns:p14="http://schemas.microsoft.com/office/powerpoint/2010/main" val="160821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15</a:t>
            </a:fld>
            <a:endParaRPr lang="en-US"/>
          </a:p>
        </p:txBody>
      </p:sp>
    </p:spTree>
    <p:extLst>
      <p:ext uri="{BB962C8B-B14F-4D97-AF65-F5344CB8AC3E}">
        <p14:creationId xmlns:p14="http://schemas.microsoft.com/office/powerpoint/2010/main" val="352013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18</a:t>
            </a:fld>
            <a:endParaRPr lang="en-US"/>
          </a:p>
        </p:txBody>
      </p:sp>
    </p:spTree>
    <p:extLst>
      <p:ext uri="{BB962C8B-B14F-4D97-AF65-F5344CB8AC3E}">
        <p14:creationId xmlns:p14="http://schemas.microsoft.com/office/powerpoint/2010/main" val="267606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20</a:t>
            </a:fld>
            <a:endParaRPr lang="en-US"/>
          </a:p>
        </p:txBody>
      </p:sp>
    </p:spTree>
    <p:extLst>
      <p:ext uri="{BB962C8B-B14F-4D97-AF65-F5344CB8AC3E}">
        <p14:creationId xmlns:p14="http://schemas.microsoft.com/office/powerpoint/2010/main" val="181591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22</a:t>
            </a:fld>
            <a:endParaRPr lang="en-US"/>
          </a:p>
        </p:txBody>
      </p:sp>
    </p:spTree>
    <p:extLst>
      <p:ext uri="{BB962C8B-B14F-4D97-AF65-F5344CB8AC3E}">
        <p14:creationId xmlns:p14="http://schemas.microsoft.com/office/powerpoint/2010/main" val="7407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23</a:t>
            </a:fld>
            <a:endParaRPr lang="en-US"/>
          </a:p>
        </p:txBody>
      </p:sp>
    </p:spTree>
    <p:extLst>
      <p:ext uri="{BB962C8B-B14F-4D97-AF65-F5344CB8AC3E}">
        <p14:creationId xmlns:p14="http://schemas.microsoft.com/office/powerpoint/2010/main" val="256135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24</a:t>
            </a:fld>
            <a:endParaRPr lang="en-US"/>
          </a:p>
        </p:txBody>
      </p:sp>
    </p:spTree>
    <p:extLst>
      <p:ext uri="{BB962C8B-B14F-4D97-AF65-F5344CB8AC3E}">
        <p14:creationId xmlns:p14="http://schemas.microsoft.com/office/powerpoint/2010/main" val="261738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25</a:t>
            </a:fld>
            <a:endParaRPr lang="en-US"/>
          </a:p>
        </p:txBody>
      </p:sp>
    </p:spTree>
    <p:extLst>
      <p:ext uri="{BB962C8B-B14F-4D97-AF65-F5344CB8AC3E}">
        <p14:creationId xmlns:p14="http://schemas.microsoft.com/office/powerpoint/2010/main" val="215378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26</a:t>
            </a:fld>
            <a:endParaRPr lang="en-US"/>
          </a:p>
        </p:txBody>
      </p:sp>
    </p:spTree>
    <p:extLst>
      <p:ext uri="{BB962C8B-B14F-4D97-AF65-F5344CB8AC3E}">
        <p14:creationId xmlns:p14="http://schemas.microsoft.com/office/powerpoint/2010/main" val="80584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5/14/2014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77013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27</a:t>
            </a:fld>
            <a:endParaRPr lang="en-US"/>
          </a:p>
        </p:txBody>
      </p:sp>
    </p:spTree>
    <p:extLst>
      <p:ext uri="{BB962C8B-B14F-4D97-AF65-F5344CB8AC3E}">
        <p14:creationId xmlns:p14="http://schemas.microsoft.com/office/powerpoint/2010/main" val="2805351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28</a:t>
            </a:fld>
            <a:endParaRPr lang="en-US"/>
          </a:p>
        </p:txBody>
      </p:sp>
    </p:spTree>
    <p:extLst>
      <p:ext uri="{BB962C8B-B14F-4D97-AF65-F5344CB8AC3E}">
        <p14:creationId xmlns:p14="http://schemas.microsoft.com/office/powerpoint/2010/main" val="34642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29</a:t>
            </a:fld>
            <a:endParaRPr lang="en-US"/>
          </a:p>
        </p:txBody>
      </p:sp>
    </p:spTree>
    <p:extLst>
      <p:ext uri="{BB962C8B-B14F-4D97-AF65-F5344CB8AC3E}">
        <p14:creationId xmlns:p14="http://schemas.microsoft.com/office/powerpoint/2010/main" val="2585323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30</a:t>
            </a:fld>
            <a:endParaRPr lang="en-US"/>
          </a:p>
        </p:txBody>
      </p:sp>
    </p:spTree>
    <p:extLst>
      <p:ext uri="{BB962C8B-B14F-4D97-AF65-F5344CB8AC3E}">
        <p14:creationId xmlns:p14="http://schemas.microsoft.com/office/powerpoint/2010/main" val="83255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31</a:t>
            </a:fld>
            <a:endParaRPr lang="en-US"/>
          </a:p>
        </p:txBody>
      </p:sp>
    </p:spTree>
    <p:extLst>
      <p:ext uri="{BB962C8B-B14F-4D97-AF65-F5344CB8AC3E}">
        <p14:creationId xmlns:p14="http://schemas.microsoft.com/office/powerpoint/2010/main" val="2850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098348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5/14/2014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33</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249673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64219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5059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36611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4</a:t>
            </a:fld>
            <a:endParaRPr lang="en-US"/>
          </a:p>
        </p:txBody>
      </p:sp>
    </p:spTree>
    <p:extLst>
      <p:ext uri="{BB962C8B-B14F-4D97-AF65-F5344CB8AC3E}">
        <p14:creationId xmlns:p14="http://schemas.microsoft.com/office/powerpoint/2010/main" val="1220267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925676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7439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5</a:t>
            </a:fld>
            <a:endParaRPr lang="en-US"/>
          </a:p>
        </p:txBody>
      </p:sp>
    </p:spTree>
    <p:extLst>
      <p:ext uri="{BB962C8B-B14F-4D97-AF65-F5344CB8AC3E}">
        <p14:creationId xmlns:p14="http://schemas.microsoft.com/office/powerpoint/2010/main" val="132228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6</a:t>
            </a:fld>
            <a:endParaRPr lang="en-US"/>
          </a:p>
        </p:txBody>
      </p:sp>
    </p:spTree>
    <p:extLst>
      <p:ext uri="{BB962C8B-B14F-4D97-AF65-F5344CB8AC3E}">
        <p14:creationId xmlns:p14="http://schemas.microsoft.com/office/powerpoint/2010/main" val="85595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7</a:t>
            </a:fld>
            <a:endParaRPr lang="en-US"/>
          </a:p>
        </p:txBody>
      </p:sp>
    </p:spTree>
    <p:extLst>
      <p:ext uri="{BB962C8B-B14F-4D97-AF65-F5344CB8AC3E}">
        <p14:creationId xmlns:p14="http://schemas.microsoft.com/office/powerpoint/2010/main" val="374606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DD1004-CDF9-4DFB-AB77-2785DE7911C4}" type="slidenum">
              <a:rPr lang="en-US" smtClean="0"/>
              <a:pPr>
                <a:defRPr/>
              </a:pPr>
              <a:t>8</a:t>
            </a:fld>
            <a:endParaRPr lang="en-US" dirty="0"/>
          </a:p>
        </p:txBody>
      </p:sp>
    </p:spTree>
    <p:extLst>
      <p:ext uri="{BB962C8B-B14F-4D97-AF65-F5344CB8AC3E}">
        <p14:creationId xmlns:p14="http://schemas.microsoft.com/office/powerpoint/2010/main" val="267451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9</a:t>
            </a:fld>
            <a:endParaRPr lang="en-US"/>
          </a:p>
        </p:txBody>
      </p:sp>
    </p:spTree>
    <p:extLst>
      <p:ext uri="{BB962C8B-B14F-4D97-AF65-F5344CB8AC3E}">
        <p14:creationId xmlns:p14="http://schemas.microsoft.com/office/powerpoint/2010/main" val="212745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DFCF-FB96-449E-A685-9BB969234065}" type="slidenum">
              <a:rPr lang="en-US" smtClean="0"/>
              <a:t>10</a:t>
            </a:fld>
            <a:endParaRPr lang="en-US"/>
          </a:p>
        </p:txBody>
      </p:sp>
    </p:spTree>
    <p:extLst>
      <p:ext uri="{BB962C8B-B14F-4D97-AF65-F5344CB8AC3E}">
        <p14:creationId xmlns:p14="http://schemas.microsoft.com/office/powerpoint/2010/main" val="2900892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1968322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Interior1">
    <p:spTree>
      <p:nvGrpSpPr>
        <p:cNvPr id="1" name=""/>
        <p:cNvGrpSpPr/>
        <p:nvPr/>
      </p:nvGrpSpPr>
      <p:grpSpPr>
        <a:xfrm>
          <a:off x="0" y="0"/>
          <a:ext cx="0" cy="0"/>
          <a:chOff x="0" y="0"/>
          <a:chExt cx="0" cy="0"/>
        </a:xfrm>
      </p:grpSpPr>
      <p:sp>
        <p:nvSpPr>
          <p:cNvPr id="21" name="Content Placeholder 2"/>
          <p:cNvSpPr>
            <a:spLocks noGrp="1"/>
          </p:cNvSpPr>
          <p:nvPr>
            <p:ph idx="1"/>
          </p:nvPr>
        </p:nvSpPr>
        <p:spPr>
          <a:xfrm>
            <a:off x="0" y="1235423"/>
            <a:ext cx="12436475" cy="2405915"/>
          </a:xfrm>
          <a:prstGeom prst="rect">
            <a:avLst/>
          </a:prstGeom>
        </p:spPr>
        <p:txBody>
          <a:bodyPr lIns="182880" tIns="182880" rIns="182880" bIns="182880"/>
          <a:lstStyle>
            <a:lvl1pPr>
              <a:spcBef>
                <a:spcPts val="1360"/>
              </a:spcBef>
              <a:defRPr sz="2448">
                <a:solidFill>
                  <a:srgbClr val="FFFFFF"/>
                </a:solidFill>
                <a:latin typeface="Segoe UI"/>
                <a:cs typeface="Segoe UI"/>
              </a:defRPr>
            </a:lvl1pPr>
            <a:lvl2pPr>
              <a:spcBef>
                <a:spcPts val="1360"/>
              </a:spcBef>
              <a:defRPr sz="2175">
                <a:solidFill>
                  <a:srgbClr val="FFFFFF"/>
                </a:solidFill>
                <a:latin typeface="Segoe UI"/>
                <a:cs typeface="Segoe UI"/>
              </a:defRPr>
            </a:lvl2pPr>
            <a:lvl3pPr>
              <a:spcBef>
                <a:spcPts val="1360"/>
              </a:spcBef>
              <a:defRPr sz="1904">
                <a:solidFill>
                  <a:srgbClr val="FFFFFF"/>
                </a:solidFill>
                <a:latin typeface="Segoe UI"/>
                <a:cs typeface="Segoe UI"/>
              </a:defRPr>
            </a:lvl3pPr>
            <a:lvl4pPr>
              <a:spcBef>
                <a:spcPts val="1360"/>
              </a:spcBef>
              <a:defRPr sz="1632">
                <a:solidFill>
                  <a:srgbClr val="FFFFFF"/>
                </a:solidFill>
                <a:latin typeface="Segoe UI"/>
                <a:cs typeface="Segoe UI"/>
              </a:defRPr>
            </a:lvl4pPr>
            <a:lvl5pPr>
              <a:spcBef>
                <a:spcPts val="1360"/>
              </a:spcBef>
              <a:defRPr sz="1360">
                <a:solidFill>
                  <a:srgbClr val="FFFFFF"/>
                </a:solidFill>
                <a:latin typeface="Segoe UI"/>
                <a:cs typeface="Segoe U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48197" y="-12936"/>
            <a:ext cx="10260092" cy="1243471"/>
          </a:xfrm>
          <a:prstGeom prst="rect">
            <a:avLst/>
          </a:prstGeom>
        </p:spPr>
        <p:txBody>
          <a:bodyPr lIns="91440" tIns="91440" bIns="91440" anchor="ctr"/>
          <a:lstStyle>
            <a:lvl1pPr algn="l">
              <a:defRPr sz="3399">
                <a:solidFill>
                  <a:srgbClr val="FFFFFF"/>
                </a:solidFill>
                <a:latin typeface="Segoe UI Light"/>
                <a:cs typeface="Segoe UI Light"/>
              </a:defRPr>
            </a:lvl1pPr>
          </a:lstStyle>
          <a:p>
            <a:r>
              <a:rPr lang="en-US" smtClean="0"/>
              <a:t>Click to edit Master title style</a:t>
            </a:r>
            <a:endParaRPr lang="en-US" dirty="0"/>
          </a:p>
        </p:txBody>
      </p:sp>
    </p:spTree>
    <p:extLst>
      <p:ext uri="{BB962C8B-B14F-4D97-AF65-F5344CB8AC3E}">
        <p14:creationId xmlns:p14="http://schemas.microsoft.com/office/powerpoint/2010/main" val="2106489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1662348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504291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231482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52101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3166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11715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05586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90907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2777685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856477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27763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827802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55970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47067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316333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857013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65365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5667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2508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67209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30804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717294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4606187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56866425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6043204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 id="2147484279"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8132357"/>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 id="2147484298" r:id="rId18"/>
    <p:sldLayoutId id="2147484299" r:id="rId19"/>
    <p:sldLayoutId id="2147484300" r:id="rId20"/>
    <p:sldLayoutId id="2147484301" r:id="rId21"/>
    <p:sldLayoutId id="2147484302" r:id="rId22"/>
    <p:sldLayoutId id="2147484303" r:id="rId23"/>
    <p:sldLayoutId id="2147484304" r:id="rId24"/>
    <p:sldLayoutId id="2147484305"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technet.microsoft.com/en-us/library/dn531030.aspx"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http://git.kernel.org/cgit/linux/kernel/git/next/linux-next.git/tree/?id=HEAD"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ithub.com/LIS/LIS3.5"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hyperlink" Target="http://support.microsoft.com/kb/295656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download.freenas.org/9.2.1/HYPERV/RELEASE/"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hyperlink" Target="http://vmdepot.msopentech.com/Vhd/Show?vhdId=36254&amp;version=37335"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technet.microsoft.com/en-us/library/dn531030.aspx" TargetMode="External"/><Relationship Id="rId4" Type="http://schemas.openxmlformats.org/officeDocument/2006/relationships/hyperlink" Target="http://channel9.msdn.com/Shows/Edge/Edge-Show-87-Linux-Integraton-Services-for-Hyper-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7.xml"/><Relationship Id="rId1" Type="http://schemas.openxmlformats.org/officeDocument/2006/relationships/slideLayout" Target="../slideLayouts/slideLayout58.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WMF"/><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en-us/download/details.aspx?id=41554" TargetMode="External"/><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hyperlink" Target="https://hardware.redhat.com/&amp;quicksearch=hyper-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082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Coming Soon LIS Features</a:t>
            </a:r>
          </a:p>
        </p:txBody>
      </p:sp>
      <p:graphicFrame>
        <p:nvGraphicFramePr>
          <p:cNvPr id="4" name="Table 3"/>
          <p:cNvGraphicFramePr>
            <a:graphicFrameLocks noGrp="1"/>
          </p:cNvGraphicFramePr>
          <p:nvPr>
            <p:extLst/>
          </p:nvPr>
        </p:nvGraphicFramePr>
        <p:xfrm>
          <a:off x="465397" y="1428045"/>
          <a:ext cx="11309601" cy="2269335"/>
        </p:xfrm>
        <a:graphic>
          <a:graphicData uri="http://schemas.openxmlformats.org/drawingml/2006/table">
            <a:tbl>
              <a:tblPr firstRow="1" bandRow="1">
                <a:tableStyleId>{5C22544A-7EE6-4342-B048-85BDC9FD1C3A}</a:tableStyleId>
              </a:tblPr>
              <a:tblGrid>
                <a:gridCol w="2987874">
                  <a:extLst>
                    <a:ext uri="{9D8B030D-6E8A-4147-A177-3AD203B41FA5}">
                      <a16:colId xmlns:a16="http://schemas.microsoft.com/office/drawing/2014/main" xmlns="" val="4262814843"/>
                    </a:ext>
                  </a:extLst>
                </a:gridCol>
                <a:gridCol w="8321727">
                  <a:extLst>
                    <a:ext uri="{9D8B030D-6E8A-4147-A177-3AD203B41FA5}">
                      <a16:colId xmlns:a16="http://schemas.microsoft.com/office/drawing/2014/main" xmlns="" val="1206611395"/>
                    </a:ext>
                  </a:extLst>
                </a:gridCol>
              </a:tblGrid>
              <a:tr h="528475">
                <a:tc>
                  <a:txBody>
                    <a:bodyPr/>
                    <a:lstStyle/>
                    <a:p>
                      <a:pPr algn="ctr"/>
                      <a:r>
                        <a:rPr lang="en-US" sz="2900" dirty="0" smtClean="0">
                          <a:solidFill>
                            <a:schemeClr val="tx1"/>
                          </a:solidFill>
                        </a:rPr>
                        <a:t>Feature</a:t>
                      </a:r>
                      <a:endParaRPr lang="en-US" sz="2900" dirty="0">
                        <a:solidFill>
                          <a:schemeClr val="tx1"/>
                        </a:solidFill>
                      </a:endParaRPr>
                    </a:p>
                  </a:txBody>
                  <a:tcPr marL="93260" marR="93260" marT="46630" marB="46630"/>
                </a:tc>
                <a:tc>
                  <a:txBody>
                    <a:bodyPr/>
                    <a:lstStyle/>
                    <a:p>
                      <a:pPr algn="ctr"/>
                      <a:r>
                        <a:rPr lang="en-US" sz="2900" dirty="0" smtClean="0">
                          <a:solidFill>
                            <a:schemeClr val="tx1"/>
                          </a:solidFill>
                        </a:rPr>
                        <a:t>Description</a:t>
                      </a:r>
                      <a:endParaRPr lang="en-US" sz="2900" dirty="0">
                        <a:solidFill>
                          <a:schemeClr val="tx1"/>
                        </a:solidFill>
                      </a:endParaRPr>
                    </a:p>
                  </a:txBody>
                  <a:tcPr marL="93260" marR="93260" marT="46630" marB="46630"/>
                </a:tc>
                <a:extLst>
                  <a:ext uri="{0D108BD9-81ED-4DB2-BD59-A6C34878D82A}">
                    <a16:rowId xmlns:a16="http://schemas.microsoft.com/office/drawing/2014/main" xmlns="" val="678947323"/>
                  </a:ext>
                </a:extLst>
              </a:tr>
              <a:tr h="1025864">
                <a:tc>
                  <a:txBody>
                    <a:bodyPr/>
                    <a:lstStyle/>
                    <a:p>
                      <a:r>
                        <a:rPr lang="en-US" sz="2000" dirty="0" err="1" smtClean="0">
                          <a:solidFill>
                            <a:schemeClr val="bg2"/>
                          </a:solidFill>
                        </a:rPr>
                        <a:t>vRSS</a:t>
                      </a:r>
                      <a:endParaRPr lang="en-US" sz="2000" dirty="0">
                        <a:solidFill>
                          <a:schemeClr val="bg2"/>
                        </a:solidFill>
                      </a:endParaRPr>
                    </a:p>
                  </a:txBody>
                  <a:tcPr marL="93260" marR="93260" marT="46630" marB="46630" anchor="ctr"/>
                </a:tc>
                <a:tc>
                  <a:txBody>
                    <a:bodyPr/>
                    <a:lstStyle/>
                    <a:p>
                      <a:pPr marL="285750" indent="-285750">
                        <a:buFont typeface="Arial" panose="020B0604020202020204" pitchFamily="34" charset="0"/>
                        <a:buChar char="•"/>
                      </a:pPr>
                      <a:r>
                        <a:rPr lang="en-US" sz="2000" dirty="0" smtClean="0">
                          <a:solidFill>
                            <a:schemeClr val="bg2"/>
                          </a:solidFill>
                        </a:rPr>
                        <a:t>Virtual</a:t>
                      </a:r>
                      <a:r>
                        <a:rPr lang="en-US" sz="2000" baseline="0" dirty="0" smtClean="0">
                          <a:solidFill>
                            <a:schemeClr val="bg2"/>
                          </a:solidFill>
                        </a:rPr>
                        <a:t> Receive Side Scaling – distributes network interrupts to multiple </a:t>
                      </a:r>
                      <a:r>
                        <a:rPr lang="en-US" sz="2000" baseline="0" dirty="0" err="1" smtClean="0">
                          <a:solidFill>
                            <a:schemeClr val="bg2"/>
                          </a:solidFill>
                        </a:rPr>
                        <a:t>vCPUs</a:t>
                      </a:r>
                      <a:r>
                        <a:rPr lang="en-US" sz="2000" baseline="0" dirty="0" smtClean="0">
                          <a:solidFill>
                            <a:schemeClr val="bg2"/>
                          </a:solidFill>
                        </a:rPr>
                        <a:t> to avoid single </a:t>
                      </a:r>
                      <a:r>
                        <a:rPr lang="en-US" sz="2000" baseline="0" dirty="0" err="1" smtClean="0">
                          <a:solidFill>
                            <a:schemeClr val="bg2"/>
                          </a:solidFill>
                        </a:rPr>
                        <a:t>vCPU</a:t>
                      </a:r>
                      <a:r>
                        <a:rPr lang="en-US" sz="2000" baseline="0" dirty="0" smtClean="0">
                          <a:solidFill>
                            <a:schemeClr val="bg2"/>
                          </a:solidFill>
                        </a:rPr>
                        <a:t> bottleneck</a:t>
                      </a:r>
                    </a:p>
                    <a:p>
                      <a:pPr marL="285750" indent="-285750">
                        <a:buFont typeface="Arial" panose="020B0604020202020204" pitchFamily="34" charset="0"/>
                        <a:buChar char="•"/>
                      </a:pPr>
                      <a:r>
                        <a:rPr lang="en-US" sz="2000" baseline="0" dirty="0" smtClean="0">
                          <a:solidFill>
                            <a:schemeClr val="bg2"/>
                          </a:solidFill>
                        </a:rPr>
                        <a:t>Mostly complete</a:t>
                      </a:r>
                      <a:endParaRPr lang="en-US" sz="2000" dirty="0">
                        <a:solidFill>
                          <a:schemeClr val="bg2"/>
                        </a:solidFill>
                      </a:endParaRPr>
                    </a:p>
                  </a:txBody>
                  <a:tcPr marL="93260" marR="93260" marT="46630" marB="46630" anchor="ctr"/>
                </a:tc>
                <a:extLst>
                  <a:ext uri="{0D108BD9-81ED-4DB2-BD59-A6C34878D82A}">
                    <a16:rowId xmlns:a16="http://schemas.microsoft.com/office/drawing/2014/main" xmlns="" val="375548036"/>
                  </a:ext>
                </a:extLst>
              </a:tr>
              <a:tr h="714996">
                <a:tc>
                  <a:txBody>
                    <a:bodyPr/>
                    <a:lstStyle/>
                    <a:p>
                      <a:pPr marL="0" indent="0" algn="l" defTabSz="914367" rtl="0" eaLnBrk="1" latinLnBrk="0" hangingPunct="1">
                        <a:buFont typeface="Arial" panose="020B0604020202020204" pitchFamily="34" charset="0"/>
                        <a:buNone/>
                      </a:pPr>
                      <a:r>
                        <a:rPr lang="en-US" sz="2000" kern="1200" dirty="0" smtClean="0">
                          <a:solidFill>
                            <a:schemeClr val="bg2"/>
                          </a:solidFill>
                          <a:latin typeface="+mn-lt"/>
                          <a:ea typeface="+mn-ea"/>
                          <a:cs typeface="+mn-cs"/>
                        </a:rPr>
                        <a:t>Network</a:t>
                      </a:r>
                      <a:r>
                        <a:rPr lang="en-US" sz="2000" kern="1200" baseline="0" dirty="0" smtClean="0">
                          <a:solidFill>
                            <a:schemeClr val="bg2"/>
                          </a:solidFill>
                          <a:latin typeface="+mn-lt"/>
                          <a:ea typeface="+mn-ea"/>
                          <a:cs typeface="+mn-cs"/>
                        </a:rPr>
                        <a:t> performance improvements</a:t>
                      </a:r>
                      <a:endParaRPr lang="en-US" sz="2000" kern="1200" dirty="0">
                        <a:solidFill>
                          <a:schemeClr val="bg2"/>
                        </a:solidFill>
                        <a:latin typeface="+mn-lt"/>
                        <a:ea typeface="+mn-ea"/>
                        <a:cs typeface="+mn-cs"/>
                      </a:endParaRPr>
                    </a:p>
                  </a:txBody>
                  <a:tcPr marL="93260" marR="93260" marT="46630" marB="46630" anchor="ctr"/>
                </a:tc>
                <a:tc>
                  <a:txBody>
                    <a:bodyPr/>
                    <a:lstStyle/>
                    <a:p>
                      <a:pPr marL="285750" indent="-285750" algn="l" defTabSz="914367" rtl="0" eaLnBrk="1" latinLnBrk="0" hangingPunct="1">
                        <a:buFont typeface="Arial" panose="020B0604020202020204" pitchFamily="34" charset="0"/>
                        <a:buChar char="•"/>
                      </a:pPr>
                      <a:r>
                        <a:rPr lang="en-US" sz="2000" kern="1200" dirty="0" smtClean="0">
                          <a:solidFill>
                            <a:schemeClr val="bg2"/>
                          </a:solidFill>
                          <a:latin typeface="+mn-lt"/>
                          <a:ea typeface="+mn-ea"/>
                          <a:cs typeface="+mn-cs"/>
                        </a:rPr>
                        <a:t>New offloads</a:t>
                      </a:r>
                      <a:r>
                        <a:rPr lang="en-US" sz="2000" kern="1200" baseline="0" dirty="0" smtClean="0">
                          <a:solidFill>
                            <a:schemeClr val="bg2"/>
                          </a:solidFill>
                          <a:latin typeface="+mn-lt"/>
                          <a:ea typeface="+mn-ea"/>
                          <a:cs typeface="+mn-cs"/>
                        </a:rPr>
                        <a:t> and network optimizations to improve performance for 10Gbps network cards.</a:t>
                      </a:r>
                      <a:endParaRPr lang="en-US" sz="2000" kern="1200" dirty="0">
                        <a:solidFill>
                          <a:schemeClr val="bg2"/>
                        </a:solidFill>
                        <a:latin typeface="+mn-lt"/>
                        <a:ea typeface="+mn-ea"/>
                        <a:cs typeface="+mn-cs"/>
                      </a:endParaRPr>
                    </a:p>
                  </a:txBody>
                  <a:tcPr marL="93260" marR="93260" marT="46630" marB="46630" anchor="ctr"/>
                </a:tc>
              </a:tr>
            </a:tbl>
          </a:graphicData>
        </a:graphic>
      </p:graphicFrame>
    </p:spTree>
    <p:extLst>
      <p:ext uri="{BB962C8B-B14F-4D97-AF65-F5344CB8AC3E}">
        <p14:creationId xmlns:p14="http://schemas.microsoft.com/office/powerpoint/2010/main" val="3187074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1235423"/>
            <a:ext cx="12434711" cy="715701"/>
          </a:xfrm>
        </p:spPr>
        <p:txBody>
          <a:bodyPr/>
          <a:lstStyle/>
          <a:p>
            <a:pPr marL="0" indent="0">
              <a:buNone/>
            </a:pPr>
            <a:endParaRPr lang="en-US" dirty="0"/>
          </a:p>
        </p:txBody>
      </p:sp>
      <p:sp>
        <p:nvSpPr>
          <p:cNvPr id="3" name="Title 2"/>
          <p:cNvSpPr>
            <a:spLocks noGrp="1"/>
          </p:cNvSpPr>
          <p:nvPr>
            <p:ph type="title"/>
          </p:nvPr>
        </p:nvSpPr>
        <p:spPr>
          <a:xfrm>
            <a:off x="2956" y="-12937"/>
            <a:ext cx="1025863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New Feature Availability</a:t>
            </a:r>
          </a:p>
        </p:txBody>
      </p:sp>
      <p:graphicFrame>
        <p:nvGraphicFramePr>
          <p:cNvPr id="4" name="Table 3"/>
          <p:cNvGraphicFramePr>
            <a:graphicFrameLocks noGrp="1"/>
          </p:cNvGraphicFramePr>
          <p:nvPr>
            <p:extLst/>
          </p:nvPr>
        </p:nvGraphicFramePr>
        <p:xfrm>
          <a:off x="1091107" y="1567872"/>
          <a:ext cx="10035339" cy="3982359"/>
        </p:xfrm>
        <a:graphic>
          <a:graphicData uri="http://schemas.openxmlformats.org/drawingml/2006/table">
            <a:tbl>
              <a:tblPr firstRow="1" bandRow="1">
                <a:tableStyleId>{5C22544A-7EE6-4342-B048-85BDC9FD1C3A}</a:tableStyleId>
              </a:tblPr>
              <a:tblGrid>
                <a:gridCol w="2686156">
                  <a:extLst>
                    <a:ext uri="{9D8B030D-6E8A-4147-A177-3AD203B41FA5}">
                      <a16:colId xmlns:a16="http://schemas.microsoft.com/office/drawing/2014/main" xmlns="" val="2878661500"/>
                    </a:ext>
                  </a:extLst>
                </a:gridCol>
                <a:gridCol w="1425182">
                  <a:extLst>
                    <a:ext uri="{9D8B030D-6E8A-4147-A177-3AD203B41FA5}">
                      <a16:colId xmlns:a16="http://schemas.microsoft.com/office/drawing/2014/main" xmlns="" val="2975081719"/>
                    </a:ext>
                  </a:extLst>
                </a:gridCol>
                <a:gridCol w="1996560"/>
                <a:gridCol w="1996560"/>
                <a:gridCol w="1930883"/>
              </a:tblGrid>
              <a:tr h="404128">
                <a:tc>
                  <a:txBody>
                    <a:bodyPr/>
                    <a:lstStyle/>
                    <a:p>
                      <a:r>
                        <a:rPr lang="en-US" sz="2000" dirty="0" smtClean="0">
                          <a:solidFill>
                            <a:schemeClr val="tx1"/>
                          </a:solidFill>
                        </a:rPr>
                        <a:t>Feature</a:t>
                      </a:r>
                      <a:endParaRPr lang="en-US" sz="2000" dirty="0">
                        <a:solidFill>
                          <a:schemeClr val="tx1"/>
                        </a:solidFill>
                      </a:endParaRPr>
                    </a:p>
                  </a:txBody>
                  <a:tcPr marL="93260" marR="93260" marT="46630" marB="46630"/>
                </a:tc>
                <a:tc>
                  <a:txBody>
                    <a:bodyPr/>
                    <a:lstStyle/>
                    <a:p>
                      <a:r>
                        <a:rPr lang="en-US" sz="2000" dirty="0" smtClean="0">
                          <a:solidFill>
                            <a:schemeClr val="tx1"/>
                          </a:solidFill>
                        </a:rPr>
                        <a:t>RHEL 7</a:t>
                      </a:r>
                      <a:endParaRPr lang="en-US" sz="2000" dirty="0">
                        <a:solidFill>
                          <a:schemeClr val="tx1"/>
                        </a:solidFill>
                      </a:endParaRPr>
                    </a:p>
                  </a:txBody>
                  <a:tcPr marL="93260" marR="93260" marT="46630" marB="46630"/>
                </a:tc>
                <a:tc>
                  <a:txBody>
                    <a:bodyPr/>
                    <a:lstStyle/>
                    <a:p>
                      <a:r>
                        <a:rPr lang="en-US" sz="2000" dirty="0" smtClean="0">
                          <a:solidFill>
                            <a:schemeClr val="tx1"/>
                          </a:solidFill>
                        </a:rPr>
                        <a:t>Ubuntu 14.04</a:t>
                      </a:r>
                      <a:endParaRPr lang="en-US" sz="2000" dirty="0">
                        <a:solidFill>
                          <a:schemeClr val="tx1"/>
                        </a:solidFill>
                      </a:endParaRPr>
                    </a:p>
                  </a:txBody>
                  <a:tcPr marL="93260" marR="93260" marT="46630" marB="46630"/>
                </a:tc>
                <a:tc>
                  <a:txBody>
                    <a:bodyPr/>
                    <a:lstStyle/>
                    <a:p>
                      <a:r>
                        <a:rPr lang="en-US" sz="2000" dirty="0" smtClean="0">
                          <a:solidFill>
                            <a:schemeClr val="tx1"/>
                          </a:solidFill>
                        </a:rPr>
                        <a:t>Ubuntu</a:t>
                      </a:r>
                      <a:r>
                        <a:rPr lang="en-US" sz="2000" baseline="0" dirty="0" smtClean="0">
                          <a:solidFill>
                            <a:schemeClr val="tx1"/>
                          </a:solidFill>
                        </a:rPr>
                        <a:t> 13.10</a:t>
                      </a:r>
                      <a:endParaRPr lang="en-US" sz="2000" dirty="0">
                        <a:solidFill>
                          <a:schemeClr val="tx1"/>
                        </a:solidFill>
                      </a:endParaRPr>
                    </a:p>
                  </a:txBody>
                  <a:tcPr marL="93260" marR="93260" marT="46630" marB="46630"/>
                </a:tc>
                <a:tc>
                  <a:txBody>
                    <a:bodyPr/>
                    <a:lstStyle/>
                    <a:p>
                      <a:r>
                        <a:rPr lang="en-US" sz="2000" dirty="0" smtClean="0">
                          <a:solidFill>
                            <a:schemeClr val="tx1"/>
                          </a:solidFill>
                        </a:rPr>
                        <a:t>SLES 11 SP3</a:t>
                      </a:r>
                      <a:endParaRPr lang="en-US" sz="2000" dirty="0">
                        <a:solidFill>
                          <a:schemeClr val="tx1"/>
                        </a:solidFill>
                      </a:endParaRPr>
                    </a:p>
                  </a:txBody>
                  <a:tcPr marL="93260" marR="93260" marT="46630" marB="46630"/>
                </a:tc>
                <a:extLst>
                  <a:ext uri="{0D108BD9-81ED-4DB2-BD59-A6C34878D82A}">
                    <a16:rowId xmlns:a16="http://schemas.microsoft.com/office/drawing/2014/main" xmlns="" val="3689388463"/>
                  </a:ext>
                </a:extLst>
              </a:tr>
              <a:tr h="378222">
                <a:tc>
                  <a:txBody>
                    <a:bodyPr/>
                    <a:lstStyle/>
                    <a:p>
                      <a:r>
                        <a:rPr lang="en-US" sz="1800" dirty="0" smtClean="0">
                          <a:solidFill>
                            <a:schemeClr val="bg2"/>
                          </a:solidFill>
                        </a:rPr>
                        <a:t>Generation 2 VMs</a:t>
                      </a:r>
                      <a:endParaRPr lang="en-US" sz="1800" dirty="0">
                        <a:solidFill>
                          <a:schemeClr val="bg2"/>
                        </a:solidFill>
                      </a:endParaRPr>
                    </a:p>
                  </a:txBody>
                  <a:tcPr marL="93260" marR="93260" marT="46630" marB="46630" anchor="ctr">
                    <a:solidFill>
                      <a:schemeClr val="accent2"/>
                    </a:solidFill>
                  </a:tcPr>
                </a:tc>
                <a:tc>
                  <a:txBody>
                    <a:bodyPr/>
                    <a:lstStyle/>
                    <a:p>
                      <a:pPr marL="0" indent="0" algn="ctr">
                        <a:buFont typeface="Arial" panose="020B0604020202020204" pitchFamily="34" charset="0"/>
                        <a:buNone/>
                      </a:pPr>
                      <a:r>
                        <a:rPr lang="en-US" sz="1800" dirty="0" smtClean="0">
                          <a:solidFill>
                            <a:schemeClr val="bg2"/>
                          </a:solidFill>
                          <a:sym typeface="Wingdings" panose="05000000000000000000" pitchFamily="2" charset="2"/>
                        </a:rPr>
                        <a:t></a:t>
                      </a:r>
                      <a:endParaRPr lang="en-US" sz="1800" baseline="0" dirty="0" smtClean="0">
                        <a:solidFill>
                          <a:schemeClr val="bg2"/>
                        </a:solidFill>
                      </a:endParaRPr>
                    </a:p>
                  </a:txBody>
                  <a:tcPr marL="93260" marR="93260" marT="46630" marB="46630" anchor="ctr">
                    <a:solidFill>
                      <a:schemeClr val="accent2"/>
                    </a:solidFill>
                  </a:tcPr>
                </a:tc>
                <a:tc>
                  <a:txBody>
                    <a:bodyPr/>
                    <a:lstStyle/>
                    <a:p>
                      <a:pPr marL="0" indent="0" algn="ctr">
                        <a:buFont typeface="Arial" panose="020B0604020202020204" pitchFamily="34" charset="0"/>
                        <a:buNone/>
                      </a:pPr>
                      <a:r>
                        <a:rPr lang="en-US" sz="1800" dirty="0" smtClean="0">
                          <a:solidFill>
                            <a:schemeClr val="bg2"/>
                          </a:solidFill>
                          <a:sym typeface="Wingdings" panose="05000000000000000000" pitchFamily="2" charset="2"/>
                        </a:rPr>
                        <a:t></a:t>
                      </a:r>
                      <a:endParaRPr lang="en-US" sz="1800" baseline="0" dirty="0" smtClean="0">
                        <a:solidFill>
                          <a:schemeClr val="bg2"/>
                        </a:solidFill>
                      </a:endParaRPr>
                    </a:p>
                  </a:txBody>
                  <a:tcPr marL="93260" marR="93260" marT="46630" marB="46630" anchor="ctr">
                    <a:solidFill>
                      <a:schemeClr val="accent2"/>
                    </a:solidFill>
                  </a:tcPr>
                </a:tc>
                <a:tc>
                  <a:txBody>
                    <a:bodyPr/>
                    <a:lstStyle/>
                    <a:p>
                      <a:pPr marL="0" indent="0" algn="ctr">
                        <a:buFont typeface="Arial" panose="020B0604020202020204" pitchFamily="34" charset="0"/>
                        <a:buNone/>
                      </a:pPr>
                      <a:endParaRPr lang="en-US" sz="1800" baseline="0" dirty="0" smtClean="0">
                        <a:solidFill>
                          <a:schemeClr val="bg2"/>
                        </a:solidFill>
                      </a:endParaRPr>
                    </a:p>
                  </a:txBody>
                  <a:tcPr marL="93260" marR="93260" marT="46630" marB="46630" anchor="ctr"/>
                </a:tc>
                <a:tc>
                  <a:txBody>
                    <a:bodyPr/>
                    <a:lstStyle/>
                    <a:p>
                      <a:pPr marL="0" indent="0" algn="ctr">
                        <a:buFont typeface="Arial" panose="020B0604020202020204" pitchFamily="34" charset="0"/>
                        <a:buNone/>
                      </a:pPr>
                      <a:endParaRPr lang="en-US" sz="1800" baseline="0" dirty="0" smtClean="0">
                        <a:solidFill>
                          <a:schemeClr val="bg2"/>
                        </a:solidFill>
                      </a:endParaRPr>
                    </a:p>
                  </a:txBody>
                  <a:tcPr marL="93260" marR="93260" marT="46630" marB="46630" anchor="ctr"/>
                </a:tc>
              </a:tr>
              <a:tr h="652822">
                <a:tc>
                  <a:txBody>
                    <a:bodyPr/>
                    <a:lstStyle/>
                    <a:p>
                      <a:pPr marL="0" indent="0" algn="l" defTabSz="914367" rtl="0" eaLnBrk="1" latinLnBrk="0" hangingPunct="1">
                        <a:buFont typeface="Arial" panose="020B0604020202020204" pitchFamily="34" charset="0"/>
                        <a:buNone/>
                      </a:pPr>
                      <a:r>
                        <a:rPr lang="en-US" sz="1800" kern="1200" baseline="0" dirty="0" smtClean="0">
                          <a:solidFill>
                            <a:schemeClr val="bg2"/>
                          </a:solidFill>
                          <a:latin typeface="+mn-lt"/>
                          <a:ea typeface="+mn-ea"/>
                          <a:cs typeface="+mn-cs"/>
                        </a:rPr>
                        <a:t>File Copy from Host to Guest</a:t>
                      </a:r>
                      <a:endParaRPr lang="en-US" sz="1800" kern="1200" baseline="0" dirty="0">
                        <a:solidFill>
                          <a:schemeClr val="bg2"/>
                        </a:solidFill>
                        <a:latin typeface="+mn-lt"/>
                        <a:ea typeface="+mn-ea"/>
                        <a:cs typeface="+mn-cs"/>
                      </a:endParaRPr>
                    </a:p>
                  </a:txBody>
                  <a:tcPr marL="93260" marR="93260" marT="46630" marB="46630" anchor="ctr">
                    <a:solidFill>
                      <a:schemeClr val="accent2"/>
                    </a:solidFill>
                  </a:tcPr>
                </a:tc>
                <a:tc>
                  <a:txBody>
                    <a:bodyPr/>
                    <a:lstStyle/>
                    <a:p>
                      <a:pPr marL="0" indent="0" algn="ctr" defTabSz="914367" rtl="0" eaLnBrk="1" latinLnBrk="0" hangingPunct="1">
                        <a:buFont typeface="Arial" panose="020B0604020202020204" pitchFamily="34" charset="0"/>
                        <a:buNone/>
                      </a:pPr>
                      <a:r>
                        <a:rPr lang="en-US" sz="1800" dirty="0" smtClean="0">
                          <a:solidFill>
                            <a:schemeClr val="bg2"/>
                          </a:solidFill>
                          <a:sym typeface="Wingdings" panose="05000000000000000000" pitchFamily="2" charset="2"/>
                        </a:rPr>
                        <a:t></a:t>
                      </a:r>
                      <a:endParaRPr lang="en-US" sz="1800" kern="1200" baseline="0" dirty="0">
                        <a:solidFill>
                          <a:schemeClr val="bg2"/>
                        </a:solidFill>
                        <a:latin typeface="+mn-lt"/>
                        <a:ea typeface="+mn-ea"/>
                        <a:cs typeface="+mn-cs"/>
                      </a:endParaRPr>
                    </a:p>
                  </a:txBody>
                  <a:tcPr marL="93260" marR="93260" marT="46630" marB="46630" anchor="ctr">
                    <a:solidFill>
                      <a:schemeClr val="accent2"/>
                    </a:solidFill>
                  </a:tcPr>
                </a:tc>
                <a:tc>
                  <a:txBody>
                    <a:bodyPr/>
                    <a:lstStyle/>
                    <a:p>
                      <a:pPr marL="0" indent="0" algn="ctr" defTabSz="914367" rtl="0" eaLnBrk="1" latinLnBrk="0" hangingPunct="1">
                        <a:buFont typeface="Arial" panose="020B0604020202020204" pitchFamily="34" charset="0"/>
                        <a:buNone/>
                      </a:pPr>
                      <a:r>
                        <a:rPr lang="en-US" sz="1800" dirty="0" smtClean="0">
                          <a:solidFill>
                            <a:schemeClr val="bg2"/>
                          </a:solidFill>
                          <a:sym typeface="Wingdings" panose="05000000000000000000" pitchFamily="2" charset="2"/>
                        </a:rPr>
                        <a:t></a:t>
                      </a:r>
                      <a:endParaRPr lang="en-US" sz="1800" kern="1200" baseline="0" dirty="0">
                        <a:solidFill>
                          <a:schemeClr val="bg2"/>
                        </a:solidFill>
                        <a:latin typeface="+mn-lt"/>
                        <a:ea typeface="+mn-ea"/>
                        <a:cs typeface="+mn-cs"/>
                      </a:endParaRPr>
                    </a:p>
                  </a:txBody>
                  <a:tcPr marL="93260" marR="93260" marT="46630" marB="46630" anchor="ctr">
                    <a:solidFill>
                      <a:schemeClr val="accent2"/>
                    </a:solidFill>
                  </a:tcPr>
                </a:tc>
                <a:tc>
                  <a:txBody>
                    <a:bodyPr/>
                    <a:lstStyle/>
                    <a:p>
                      <a:pPr marL="0" indent="0" algn="ctr" defTabSz="914367" rtl="0" eaLnBrk="1" latinLnBrk="0" hangingPunct="1">
                        <a:buFont typeface="Arial" panose="020B0604020202020204" pitchFamily="34" charset="0"/>
                        <a:buNone/>
                      </a:pPr>
                      <a:endParaRPr lang="en-US" sz="1800" kern="1200" baseline="0" dirty="0">
                        <a:solidFill>
                          <a:schemeClr val="bg2"/>
                        </a:solidFill>
                        <a:latin typeface="+mn-lt"/>
                        <a:ea typeface="+mn-ea"/>
                        <a:cs typeface="+mn-cs"/>
                      </a:endParaRPr>
                    </a:p>
                  </a:txBody>
                  <a:tcPr marL="93260" marR="93260" marT="46630" marB="46630" anchor="ctr"/>
                </a:tc>
                <a:tc>
                  <a:txBody>
                    <a:bodyPr/>
                    <a:lstStyle/>
                    <a:p>
                      <a:pPr marL="0" indent="0" algn="ctr" defTabSz="914367" rtl="0" eaLnBrk="1" latinLnBrk="0" hangingPunct="1">
                        <a:buFont typeface="Arial" panose="020B0604020202020204" pitchFamily="34" charset="0"/>
                        <a:buNone/>
                      </a:pPr>
                      <a:endParaRPr lang="en-US" sz="1800" kern="1200" baseline="0" dirty="0">
                        <a:solidFill>
                          <a:schemeClr val="bg2"/>
                        </a:solidFill>
                        <a:latin typeface="+mn-lt"/>
                        <a:ea typeface="+mn-ea"/>
                        <a:cs typeface="+mn-cs"/>
                      </a:endParaRPr>
                    </a:p>
                  </a:txBody>
                  <a:tcPr marL="93260" marR="93260" marT="46630" marB="46630" anchor="ctr"/>
                </a:tc>
              </a:tr>
              <a:tr h="378222">
                <a:tc>
                  <a:txBody>
                    <a:bodyPr/>
                    <a:lstStyle/>
                    <a:p>
                      <a:r>
                        <a:rPr lang="en-US" sz="1800" dirty="0" smtClean="0">
                          <a:solidFill>
                            <a:schemeClr val="bg2"/>
                          </a:solidFill>
                        </a:rPr>
                        <a:t>Dynamic</a:t>
                      </a:r>
                      <a:r>
                        <a:rPr lang="en-US" sz="1800" baseline="0" dirty="0" smtClean="0">
                          <a:solidFill>
                            <a:schemeClr val="bg2"/>
                          </a:solidFill>
                        </a:rPr>
                        <a:t> memory</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837596193"/>
                  </a:ext>
                </a:extLst>
              </a:tr>
              <a:tr h="378222">
                <a:tc>
                  <a:txBody>
                    <a:bodyPr/>
                    <a:lstStyle/>
                    <a:p>
                      <a:r>
                        <a:rPr lang="en-US" sz="1800" dirty="0" smtClean="0">
                          <a:solidFill>
                            <a:schemeClr val="bg2"/>
                          </a:solidFill>
                        </a:rPr>
                        <a:t>2D video driver</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2199798583"/>
                  </a:ext>
                </a:extLst>
              </a:tr>
              <a:tr h="656074">
                <a:tc>
                  <a:txBody>
                    <a:bodyPr/>
                    <a:lstStyle/>
                    <a:p>
                      <a:r>
                        <a:rPr lang="en-US" sz="1800" dirty="0" smtClean="0">
                          <a:solidFill>
                            <a:schemeClr val="bg2"/>
                          </a:solidFill>
                        </a:rPr>
                        <a:t>VHDX online resize</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1325752727"/>
                  </a:ext>
                </a:extLst>
              </a:tr>
              <a:tr h="378222">
                <a:tc>
                  <a:txBody>
                    <a:bodyPr/>
                    <a:lstStyle/>
                    <a:p>
                      <a:r>
                        <a:rPr lang="en-US" sz="1800" dirty="0" smtClean="0">
                          <a:solidFill>
                            <a:schemeClr val="bg2"/>
                          </a:solidFill>
                        </a:rPr>
                        <a:t>Synthetic</a:t>
                      </a:r>
                      <a:r>
                        <a:rPr lang="en-US" sz="1800" baseline="0" dirty="0" smtClean="0">
                          <a:solidFill>
                            <a:schemeClr val="bg2"/>
                          </a:solidFill>
                        </a:rPr>
                        <a:t> </a:t>
                      </a:r>
                      <a:r>
                        <a:rPr lang="en-US" sz="1800" baseline="0" dirty="0" err="1" smtClean="0">
                          <a:solidFill>
                            <a:schemeClr val="bg2"/>
                          </a:solidFill>
                        </a:rPr>
                        <a:t>fibre</a:t>
                      </a:r>
                      <a:r>
                        <a:rPr lang="en-US" sz="1800" baseline="0" dirty="0" smtClean="0">
                          <a:solidFill>
                            <a:schemeClr val="bg2"/>
                          </a:solidFill>
                        </a:rPr>
                        <a:t> channel</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nchor="ctr"/>
                </a:tc>
                <a:extLst>
                  <a:ext uri="{0D108BD9-81ED-4DB2-BD59-A6C34878D82A}">
                    <a16:rowId xmlns:a16="http://schemas.microsoft.com/office/drawing/2014/main" xmlns="" val="728447007"/>
                  </a:ext>
                </a:extLst>
              </a:tr>
              <a:tr h="378222">
                <a:tc>
                  <a:txBody>
                    <a:bodyPr/>
                    <a:lstStyle/>
                    <a:p>
                      <a:r>
                        <a:rPr lang="en-US" sz="1800" dirty="0" smtClean="0">
                          <a:solidFill>
                            <a:schemeClr val="bg2"/>
                          </a:solidFill>
                        </a:rPr>
                        <a:t>Live backup</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79175150"/>
                  </a:ext>
                </a:extLst>
              </a:tr>
              <a:tr h="378222">
                <a:tc>
                  <a:txBody>
                    <a:bodyPr/>
                    <a:lstStyle/>
                    <a:p>
                      <a:r>
                        <a:rPr lang="en-US" sz="1800" dirty="0" smtClean="0">
                          <a:solidFill>
                            <a:schemeClr val="bg2"/>
                          </a:solidFill>
                        </a:rPr>
                        <a:t>TRIM support</a:t>
                      </a:r>
                      <a:endParaRPr lang="en-US" sz="1800" dirty="0">
                        <a:solidFill>
                          <a:schemeClr val="bg2"/>
                        </a:solidFill>
                      </a:endParaRPr>
                    </a:p>
                  </a:txBody>
                  <a:tcPr marL="93260" marR="93260" marT="46630" marB="46630" anchor="ctr"/>
                </a:tc>
                <a:tc>
                  <a:txBody>
                    <a:bodyPr/>
                    <a:lstStyle/>
                    <a:p>
                      <a:pPr algn="ct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nchor="ctr"/>
                </a:tc>
                <a:tc>
                  <a:txBody>
                    <a:bodyPr/>
                    <a:lstStyle/>
                    <a:p>
                      <a:pPr algn="ct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1617234839"/>
                  </a:ext>
                </a:extLst>
              </a:tr>
            </a:tbl>
          </a:graphicData>
        </a:graphic>
      </p:graphicFrame>
    </p:spTree>
    <p:extLst>
      <p:ext uri="{BB962C8B-B14F-4D97-AF65-F5344CB8AC3E}">
        <p14:creationId xmlns:p14="http://schemas.microsoft.com/office/powerpoint/2010/main" val="1198826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879696"/>
            <a:ext cx="12434711" cy="8017229"/>
          </a:xfrm>
        </p:spPr>
        <p:txBody>
          <a:bodyPr/>
          <a:lstStyle/>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Configuration parameters include Startup Memory, Minimum Memory and Maximum Memory.</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As memory demand increases memory is Hot-Added to the virtual machine.</a:t>
            </a:r>
          </a:p>
          <a:p>
            <a:pPr lvl="1"/>
            <a:r>
              <a:rPr lang="en-US" sz="2040" dirty="0"/>
              <a:t>Hot-Add mechanism increases the amount of memory </a:t>
            </a:r>
            <a:r>
              <a:rPr lang="en-US" sz="2040" b="1" dirty="0"/>
              <a:t>available</a:t>
            </a:r>
            <a:r>
              <a:rPr lang="en-US" sz="2040" dirty="0"/>
              <a:t> to (or addressable by) the virtual machine.</a:t>
            </a:r>
          </a:p>
          <a:p>
            <a:pPr lvl="1"/>
            <a:r>
              <a:rPr lang="en-US" sz="2040" dirty="0"/>
              <a:t>The maximum amount of memory that can be made available to a virtual machine is capped by the Maximum Memory parameter.</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As memory demand changes, Hyper-V uses Ballooning to allocate/</a:t>
            </a:r>
            <a:r>
              <a:rPr lang="en-US" sz="3672" dirty="0" err="1">
                <a:gradFill>
                  <a:gsLst>
                    <a:gs pos="1250">
                      <a:schemeClr val="tx2"/>
                    </a:gs>
                    <a:gs pos="99000">
                      <a:schemeClr val="tx2"/>
                    </a:gs>
                  </a:gsLst>
                  <a:lin ang="5400000" scaled="0"/>
                </a:gradFill>
                <a:latin typeface="+mj-lt"/>
                <a:cs typeface="+mn-cs"/>
              </a:rPr>
              <a:t>deallocate</a:t>
            </a:r>
            <a:r>
              <a:rPr lang="en-US" sz="3672" dirty="0">
                <a:gradFill>
                  <a:gsLst>
                    <a:gs pos="1250">
                      <a:schemeClr val="tx2"/>
                    </a:gs>
                    <a:gs pos="99000">
                      <a:schemeClr val="tx2"/>
                    </a:gs>
                  </a:gsLst>
                  <a:lin ang="5400000" scaled="0"/>
                </a:gradFill>
                <a:latin typeface="+mj-lt"/>
                <a:cs typeface="+mn-cs"/>
              </a:rPr>
              <a:t> memory from the virtual machine.</a:t>
            </a:r>
          </a:p>
          <a:p>
            <a:pPr lvl="1"/>
            <a:r>
              <a:rPr lang="en-US" sz="2040" dirty="0"/>
              <a:t>The amount of memory </a:t>
            </a:r>
            <a:r>
              <a:rPr lang="en-US" sz="2040" b="1" dirty="0"/>
              <a:t>assigned </a:t>
            </a:r>
            <a:r>
              <a:rPr lang="en-US" sz="2040" dirty="0"/>
              <a:t>to a virtual machine varies between the Minimum Memory parameter and the </a:t>
            </a:r>
            <a:r>
              <a:rPr lang="en-US" sz="2040" b="1" dirty="0"/>
              <a:t>available</a:t>
            </a:r>
            <a:r>
              <a:rPr lang="en-US" sz="2040" dirty="0"/>
              <a:t> memory.</a:t>
            </a:r>
          </a:p>
          <a:p>
            <a:pPr lvl="1"/>
            <a:r>
              <a:rPr lang="en-US" sz="2040" dirty="0"/>
              <a:t>Virtual machine does not know the exact amount of assigned memory.</a:t>
            </a:r>
          </a:p>
          <a:p>
            <a:pPr lvl="1"/>
            <a:endParaRPr lang="en-US" dirty="0" smtClean="0"/>
          </a:p>
          <a:p>
            <a:pPr marL="0" indent="0">
              <a:buNone/>
            </a:pPr>
            <a:endParaRPr lang="en-US" dirty="0" smtClean="0"/>
          </a:p>
          <a:p>
            <a:endParaRPr lang="en-US" dirty="0"/>
          </a:p>
        </p:txBody>
      </p:sp>
      <p:sp>
        <p:nvSpPr>
          <p:cNvPr id="3" name="Title 2"/>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Dynamic Memory</a:t>
            </a:r>
          </a:p>
        </p:txBody>
      </p:sp>
    </p:spTree>
    <p:extLst>
      <p:ext uri="{BB962C8B-B14F-4D97-AF65-F5344CB8AC3E}">
        <p14:creationId xmlns:p14="http://schemas.microsoft.com/office/powerpoint/2010/main" val="2873034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09635" y="1756544"/>
            <a:ext cx="8624137" cy="2107255"/>
          </a:xfrm>
          <a:prstGeom prst="rect">
            <a:avLst/>
          </a:prstGeom>
        </p:spPr>
      </p:pic>
      <p:sp>
        <p:nvSpPr>
          <p:cNvPr id="3" name="Title 2"/>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Dynamic Memory</a:t>
            </a:r>
          </a:p>
        </p:txBody>
      </p:sp>
      <p:sp>
        <p:nvSpPr>
          <p:cNvPr id="6" name="Oval 5"/>
          <p:cNvSpPr/>
          <p:nvPr/>
        </p:nvSpPr>
        <p:spPr>
          <a:xfrm>
            <a:off x="4249408" y="2810172"/>
            <a:ext cx="1385952" cy="483703"/>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36"/>
          </a:p>
        </p:txBody>
      </p:sp>
      <p:pic>
        <p:nvPicPr>
          <p:cNvPr id="7" name="Picture 6"/>
          <p:cNvPicPr>
            <a:picLocks noChangeAspect="1"/>
          </p:cNvPicPr>
          <p:nvPr/>
        </p:nvPicPr>
        <p:blipFill>
          <a:blip r:embed="rId3"/>
          <a:stretch>
            <a:fillRect/>
          </a:stretch>
        </p:blipFill>
        <p:spPr>
          <a:xfrm>
            <a:off x="3209635" y="4285518"/>
            <a:ext cx="7598451" cy="2230262"/>
          </a:xfrm>
          <a:prstGeom prst="rect">
            <a:avLst/>
          </a:prstGeom>
        </p:spPr>
      </p:pic>
      <p:sp>
        <p:nvSpPr>
          <p:cNvPr id="8" name="TextBox 7"/>
          <p:cNvSpPr txBox="1"/>
          <p:nvPr/>
        </p:nvSpPr>
        <p:spPr>
          <a:xfrm>
            <a:off x="2945413" y="1239520"/>
            <a:ext cx="4322003" cy="670445"/>
          </a:xfrm>
          <a:prstGeom prst="rect">
            <a:avLst/>
          </a:prstGeom>
          <a:noFill/>
        </p:spPr>
        <p:txBody>
          <a:bodyPr wrap="square" rtlCol="0">
            <a:spAutoFit/>
          </a:bodyPr>
          <a:lstStyle/>
          <a:p>
            <a:r>
              <a:rPr lang="en-US" sz="1836" b="1" dirty="0"/>
              <a:t>Available/Addressable memory in MB</a:t>
            </a:r>
          </a:p>
        </p:txBody>
      </p:sp>
      <p:cxnSp>
        <p:nvCxnSpPr>
          <p:cNvPr id="10" name="Straight Arrow Connector 9"/>
          <p:cNvCxnSpPr>
            <a:stCxn id="8" idx="2"/>
            <a:endCxn id="6" idx="0"/>
          </p:cNvCxnSpPr>
          <p:nvPr/>
        </p:nvCxnSpPr>
        <p:spPr>
          <a:xfrm flipH="1">
            <a:off x="4942384" y="1909965"/>
            <a:ext cx="164031" cy="90020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9726525" y="4753953"/>
            <a:ext cx="1310163" cy="424810"/>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36"/>
          </a:p>
        </p:txBody>
      </p:sp>
      <p:sp>
        <p:nvSpPr>
          <p:cNvPr id="13" name="TextBox 12"/>
          <p:cNvSpPr txBox="1"/>
          <p:nvPr/>
        </p:nvSpPr>
        <p:spPr>
          <a:xfrm>
            <a:off x="8601557" y="3896399"/>
            <a:ext cx="3378759" cy="382308"/>
          </a:xfrm>
          <a:prstGeom prst="rect">
            <a:avLst/>
          </a:prstGeom>
          <a:noFill/>
        </p:spPr>
        <p:txBody>
          <a:bodyPr wrap="square" rtlCol="0">
            <a:spAutoFit/>
          </a:bodyPr>
          <a:lstStyle/>
          <a:p>
            <a:r>
              <a:rPr lang="en-US" sz="1836" b="1" dirty="0"/>
              <a:t> Actual Allocated Memory</a:t>
            </a:r>
          </a:p>
        </p:txBody>
      </p:sp>
      <p:cxnSp>
        <p:nvCxnSpPr>
          <p:cNvPr id="14" name="Straight Arrow Connector 13"/>
          <p:cNvCxnSpPr>
            <a:stCxn id="13" idx="2"/>
            <a:endCxn id="12" idx="0"/>
          </p:cNvCxnSpPr>
          <p:nvPr/>
        </p:nvCxnSpPr>
        <p:spPr>
          <a:xfrm>
            <a:off x="10290936" y="4278707"/>
            <a:ext cx="90670" cy="47524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6316" y="2213188"/>
            <a:ext cx="2914385" cy="1246787"/>
          </a:xfrm>
          <a:prstGeom prst="rect">
            <a:avLst/>
          </a:prstGeom>
          <a:noFill/>
        </p:spPr>
        <p:txBody>
          <a:bodyPr wrap="square" rtlCol="0">
            <a:spAutoFit/>
          </a:bodyPr>
          <a:lstStyle/>
          <a:p>
            <a:r>
              <a:rPr lang="en-US" sz="2448" dirty="0"/>
              <a:t>Output of “watch free –m” command in Linux bash shell.</a:t>
            </a:r>
          </a:p>
        </p:txBody>
      </p:sp>
      <p:sp>
        <p:nvSpPr>
          <p:cNvPr id="24" name="TextBox 23"/>
          <p:cNvSpPr txBox="1"/>
          <p:nvPr/>
        </p:nvSpPr>
        <p:spPr>
          <a:xfrm>
            <a:off x="199413" y="4707908"/>
            <a:ext cx="2745999" cy="1246787"/>
          </a:xfrm>
          <a:prstGeom prst="rect">
            <a:avLst/>
          </a:prstGeom>
          <a:noFill/>
        </p:spPr>
        <p:txBody>
          <a:bodyPr wrap="square" rtlCol="0">
            <a:spAutoFit/>
          </a:bodyPr>
          <a:lstStyle/>
          <a:p>
            <a:r>
              <a:rPr lang="en-US" sz="2448" dirty="0"/>
              <a:t>Output of Memory tab in Hyper-V Manager</a:t>
            </a:r>
          </a:p>
        </p:txBody>
      </p:sp>
    </p:spTree>
    <p:extLst>
      <p:ext uri="{BB962C8B-B14F-4D97-AF65-F5344CB8AC3E}">
        <p14:creationId xmlns:p14="http://schemas.microsoft.com/office/powerpoint/2010/main" val="1004676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1235422"/>
            <a:ext cx="12434711" cy="6186124"/>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Actual assigned memory to a virtual machine may be lower than what the virtual machine perceives.</a:t>
            </a:r>
          </a:p>
          <a:p>
            <a:pPr lvl="1"/>
            <a:r>
              <a:rPr lang="en-US" dirty="0" smtClean="0"/>
              <a:t>At </a:t>
            </a:r>
            <a:r>
              <a:rPr lang="en-US" sz="2448" dirty="0">
                <a:gradFill>
                  <a:gsLst>
                    <a:gs pos="1250">
                      <a:schemeClr val="tx1"/>
                    </a:gs>
                    <a:gs pos="100000">
                      <a:schemeClr val="tx1"/>
                    </a:gs>
                  </a:gsLst>
                  <a:lin ang="5400000" scaled="0"/>
                </a:gradFill>
                <a:latin typeface="+mn-lt"/>
                <a:cs typeface="+mn-cs"/>
              </a:rPr>
              <a:t>times</a:t>
            </a:r>
            <a:r>
              <a:rPr lang="en-US" dirty="0" smtClean="0"/>
              <a:t> Hyper-V may not be able to service memory allocation requests.</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Hot-Add mechanism requires certain amount of pre-existing memory in the guest.</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Large sudden memory demands which require Hot-Add operation may fail.</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Applications that consume all available memory may prevent further Hot-Add of memory.</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Linux Hot-Add support still evolving.</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Working on infrastructure to improve pressure reporting.</a:t>
            </a:r>
          </a:p>
          <a:p>
            <a:endParaRPr lang="en-US" dirty="0"/>
          </a:p>
        </p:txBody>
      </p:sp>
      <p:sp>
        <p:nvSpPr>
          <p:cNvPr id="3" name="Title 2"/>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Dynamic Memory Notes</a:t>
            </a:r>
          </a:p>
        </p:txBody>
      </p:sp>
    </p:spTree>
    <p:extLst>
      <p:ext uri="{BB962C8B-B14F-4D97-AF65-F5344CB8AC3E}">
        <p14:creationId xmlns:p14="http://schemas.microsoft.com/office/powerpoint/2010/main" val="182735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lowchart: Magnetic Disk 58"/>
          <p:cNvSpPr/>
          <p:nvPr/>
        </p:nvSpPr>
        <p:spPr>
          <a:xfrm>
            <a:off x="4080106" y="4597349"/>
            <a:ext cx="1874040" cy="1422056"/>
          </a:xfrm>
          <a:prstGeom prst="flowChartMagneticDisk">
            <a:avLst/>
          </a:prstGeom>
          <a:pattFill prst="pct20">
            <a:fgClr>
              <a:schemeClr val="bg2"/>
            </a:fgClr>
            <a:bgClr>
              <a:srgbClr val="FFFFCC"/>
            </a:bgClr>
          </a:patt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2" name="Content Placeholder 1"/>
          <p:cNvSpPr>
            <a:spLocks noGrp="1"/>
          </p:cNvSpPr>
          <p:nvPr>
            <p:ph idx="1"/>
          </p:nvPr>
        </p:nvSpPr>
        <p:spPr>
          <a:xfrm>
            <a:off x="0" y="1235423"/>
            <a:ext cx="12436475" cy="708399"/>
          </a:xfrm>
        </p:spPr>
        <p:txBody>
          <a:bodyPr/>
          <a:lstStyle/>
          <a:p>
            <a:endParaRPr lang="en-US"/>
          </a:p>
        </p:txBody>
      </p:sp>
      <p:sp>
        <p:nvSpPr>
          <p:cNvPr id="3" name="Title 2"/>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Live Virtual Machine Backup</a:t>
            </a:r>
          </a:p>
        </p:txBody>
      </p:sp>
      <p:sp>
        <p:nvSpPr>
          <p:cNvPr id="4" name="Rectangle 3"/>
          <p:cNvSpPr/>
          <p:nvPr/>
        </p:nvSpPr>
        <p:spPr>
          <a:xfrm>
            <a:off x="1162398" y="3655344"/>
            <a:ext cx="5930156" cy="647284"/>
          </a:xfrm>
          <a:prstGeom prst="rect">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dirty="0"/>
          </a:p>
        </p:txBody>
      </p:sp>
      <p:sp>
        <p:nvSpPr>
          <p:cNvPr id="5" name="Rectangle 4"/>
          <p:cNvSpPr/>
          <p:nvPr/>
        </p:nvSpPr>
        <p:spPr>
          <a:xfrm>
            <a:off x="2707725" y="1546388"/>
            <a:ext cx="4384828" cy="2087760"/>
          </a:xfrm>
          <a:prstGeom prst="rect">
            <a:avLst/>
          </a:prstGeom>
          <a:solidFill>
            <a:srgbClr val="AFDC7E"/>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6" name="Flowchart: Magnetic Disk 5"/>
          <p:cNvSpPr/>
          <p:nvPr/>
        </p:nvSpPr>
        <p:spPr>
          <a:xfrm>
            <a:off x="3741891" y="4778704"/>
            <a:ext cx="1874040" cy="1422056"/>
          </a:xfrm>
          <a:prstGeom prst="flowChartMagneticDisk">
            <a:avLst/>
          </a:prstGeom>
          <a:solidFill>
            <a:srgbClr val="F9FDC3"/>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7" name="Rectangle 6"/>
          <p:cNvSpPr/>
          <p:nvPr/>
        </p:nvSpPr>
        <p:spPr>
          <a:xfrm>
            <a:off x="4462539" y="5336468"/>
            <a:ext cx="978530" cy="434508"/>
          </a:xfrm>
          <a:prstGeom prst="rect">
            <a:avLst/>
          </a:prstGeom>
          <a:solidFill>
            <a:schemeClr val="bg1">
              <a:lumMod val="8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8" name="TextBox 7"/>
          <p:cNvSpPr txBox="1"/>
          <p:nvPr/>
        </p:nvSpPr>
        <p:spPr>
          <a:xfrm>
            <a:off x="1700977" y="2151405"/>
            <a:ext cx="938728" cy="812677"/>
          </a:xfrm>
          <a:prstGeom prst="roundRect">
            <a:avLst/>
          </a:prstGeom>
          <a:noFill/>
        </p:spPr>
        <p:txBody>
          <a:bodyPr wrap="none" rtlCol="0">
            <a:spAutoFit/>
          </a:bodyPr>
          <a:lstStyle/>
          <a:p>
            <a:pPr algn="r"/>
            <a:r>
              <a:rPr lang="en-US" sz="2040" dirty="0"/>
              <a:t>Linux</a:t>
            </a:r>
          </a:p>
          <a:p>
            <a:pPr algn="r"/>
            <a:r>
              <a:rPr lang="en-US" sz="2040" dirty="0"/>
              <a:t>Guest</a:t>
            </a:r>
          </a:p>
        </p:txBody>
      </p:sp>
      <p:sp>
        <p:nvSpPr>
          <p:cNvPr id="9" name="TextBox 8"/>
          <p:cNvSpPr txBox="1"/>
          <p:nvPr/>
        </p:nvSpPr>
        <p:spPr>
          <a:xfrm>
            <a:off x="1173699" y="3778760"/>
            <a:ext cx="1856684" cy="414353"/>
          </a:xfrm>
          <a:prstGeom prst="rect">
            <a:avLst/>
          </a:prstGeom>
          <a:noFill/>
        </p:spPr>
        <p:txBody>
          <a:bodyPr wrap="square" rtlCol="0">
            <a:spAutoFit/>
          </a:bodyPr>
          <a:lstStyle/>
          <a:p>
            <a:r>
              <a:rPr lang="en-US" sz="2040" dirty="0">
                <a:solidFill>
                  <a:schemeClr val="bg2"/>
                </a:solidFill>
              </a:rPr>
              <a:t>Hyper-V Host</a:t>
            </a:r>
          </a:p>
        </p:txBody>
      </p:sp>
      <p:sp>
        <p:nvSpPr>
          <p:cNvPr id="10" name="TextBox 9"/>
          <p:cNvSpPr txBox="1"/>
          <p:nvPr/>
        </p:nvSpPr>
        <p:spPr>
          <a:xfrm>
            <a:off x="3764831" y="5256999"/>
            <a:ext cx="729499" cy="606488"/>
          </a:xfrm>
          <a:prstGeom prst="rect">
            <a:avLst/>
          </a:prstGeom>
          <a:noFill/>
        </p:spPr>
        <p:txBody>
          <a:bodyPr wrap="none" rtlCol="0">
            <a:spAutoFit/>
          </a:bodyPr>
          <a:lstStyle/>
          <a:p>
            <a:pPr algn="r"/>
            <a:r>
              <a:rPr lang="en-US" sz="1632" dirty="0">
                <a:solidFill>
                  <a:schemeClr val="bg2"/>
                </a:solidFill>
              </a:rPr>
              <a:t>Guest</a:t>
            </a:r>
          </a:p>
          <a:p>
            <a:pPr algn="r"/>
            <a:r>
              <a:rPr lang="en-US" sz="1632" dirty="0">
                <a:solidFill>
                  <a:schemeClr val="bg2"/>
                </a:solidFill>
              </a:rPr>
              <a:t>VHD</a:t>
            </a:r>
          </a:p>
        </p:txBody>
      </p:sp>
      <p:sp>
        <p:nvSpPr>
          <p:cNvPr id="11" name="TextBox 10"/>
          <p:cNvSpPr txBox="1"/>
          <p:nvPr/>
        </p:nvSpPr>
        <p:spPr>
          <a:xfrm>
            <a:off x="1673369" y="5439887"/>
            <a:ext cx="2328153" cy="414353"/>
          </a:xfrm>
          <a:prstGeom prst="rect">
            <a:avLst/>
          </a:prstGeom>
          <a:noFill/>
        </p:spPr>
        <p:txBody>
          <a:bodyPr wrap="square" rtlCol="0">
            <a:spAutoFit/>
          </a:bodyPr>
          <a:lstStyle/>
          <a:p>
            <a:r>
              <a:rPr lang="en-US" sz="2040" dirty="0"/>
              <a:t>Hyper-V Storage</a:t>
            </a:r>
          </a:p>
        </p:txBody>
      </p:sp>
      <p:cxnSp>
        <p:nvCxnSpPr>
          <p:cNvPr id="13" name="Straight Connector 12"/>
          <p:cNvCxnSpPr>
            <a:stCxn id="5" idx="1"/>
            <a:endCxn id="5" idx="3"/>
          </p:cNvCxnSpPr>
          <p:nvPr/>
        </p:nvCxnSpPr>
        <p:spPr>
          <a:xfrm>
            <a:off x="2707725" y="2590268"/>
            <a:ext cx="4384828" cy="0"/>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07725" y="1576494"/>
            <a:ext cx="1460728" cy="350330"/>
          </a:xfrm>
          <a:prstGeom prst="rect">
            <a:avLst/>
          </a:prstGeom>
          <a:noFill/>
        </p:spPr>
        <p:txBody>
          <a:bodyPr wrap="square" rtlCol="0">
            <a:spAutoFit/>
          </a:bodyPr>
          <a:lstStyle/>
          <a:p>
            <a:r>
              <a:rPr lang="en-US" sz="1632" i="1" dirty="0">
                <a:solidFill>
                  <a:schemeClr val="bg2"/>
                </a:solidFill>
              </a:rPr>
              <a:t>User Space</a:t>
            </a:r>
          </a:p>
        </p:txBody>
      </p:sp>
      <p:sp>
        <p:nvSpPr>
          <p:cNvPr id="15" name="TextBox 14"/>
          <p:cNvSpPr txBox="1"/>
          <p:nvPr/>
        </p:nvSpPr>
        <p:spPr>
          <a:xfrm>
            <a:off x="2678055" y="3287569"/>
            <a:ext cx="772269" cy="350330"/>
          </a:xfrm>
          <a:prstGeom prst="rect">
            <a:avLst/>
          </a:prstGeom>
          <a:noFill/>
        </p:spPr>
        <p:txBody>
          <a:bodyPr wrap="none" rtlCol="0">
            <a:spAutoFit/>
          </a:bodyPr>
          <a:lstStyle/>
          <a:p>
            <a:r>
              <a:rPr lang="en-US" sz="1632" i="1" dirty="0">
                <a:solidFill>
                  <a:schemeClr val="bg2"/>
                </a:solidFill>
              </a:rPr>
              <a:t>Kernel</a:t>
            </a:r>
          </a:p>
        </p:txBody>
      </p:sp>
      <p:grpSp>
        <p:nvGrpSpPr>
          <p:cNvPr id="30" name="Group 29"/>
          <p:cNvGrpSpPr/>
          <p:nvPr/>
        </p:nvGrpSpPr>
        <p:grpSpPr>
          <a:xfrm>
            <a:off x="4080105" y="2756670"/>
            <a:ext cx="1165754" cy="729109"/>
            <a:chOff x="3792682" y="3202495"/>
            <a:chExt cx="1143000" cy="714878"/>
          </a:xfrm>
        </p:grpSpPr>
        <p:sp>
          <p:nvSpPr>
            <p:cNvPr id="16" name="Rectangle 15"/>
            <p:cNvSpPr/>
            <p:nvPr/>
          </p:nvSpPr>
          <p:spPr>
            <a:xfrm>
              <a:off x="3792682" y="3202495"/>
              <a:ext cx="1143000" cy="714878"/>
            </a:xfrm>
            <a:prstGeom prst="rect">
              <a:avLst/>
            </a:prstGeom>
            <a:solidFill>
              <a:srgbClr val="FFFFCC"/>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cxnSp>
          <p:nvCxnSpPr>
            <p:cNvPr id="18" name="Straight Connector 17"/>
            <p:cNvCxnSpPr/>
            <p:nvPr/>
          </p:nvCxnSpPr>
          <p:spPr>
            <a:xfrm>
              <a:off x="406679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5992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55908"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792684" y="3554558"/>
              <a:ext cx="1142998" cy="423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5806836" y="2851853"/>
            <a:ext cx="680023" cy="570342"/>
          </a:xfrm>
          <a:prstGeom prst="rect">
            <a:avLst/>
          </a:prstGeom>
          <a:solidFill>
            <a:srgbClr val="00205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32" dirty="0"/>
              <a:t>VSS*</a:t>
            </a:r>
          </a:p>
          <a:p>
            <a:pPr algn="ctr"/>
            <a:r>
              <a:rPr lang="en-US" sz="1632" dirty="0"/>
              <a:t>Driver</a:t>
            </a:r>
          </a:p>
        </p:txBody>
      </p:sp>
      <p:sp>
        <p:nvSpPr>
          <p:cNvPr id="32" name="Oval 31"/>
          <p:cNvSpPr/>
          <p:nvPr/>
        </p:nvSpPr>
        <p:spPr>
          <a:xfrm>
            <a:off x="5074559" y="1612949"/>
            <a:ext cx="922889" cy="866603"/>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endParaRPr lang="en-US" sz="1632" spc="-102" dirty="0"/>
          </a:p>
        </p:txBody>
      </p:sp>
      <p:sp>
        <p:nvSpPr>
          <p:cNvPr id="33" name="TextBox 32"/>
          <p:cNvSpPr txBox="1"/>
          <p:nvPr/>
        </p:nvSpPr>
        <p:spPr>
          <a:xfrm>
            <a:off x="5062106" y="1685046"/>
            <a:ext cx="947793" cy="606488"/>
          </a:xfrm>
          <a:prstGeom prst="rect">
            <a:avLst/>
          </a:prstGeom>
          <a:noFill/>
        </p:spPr>
        <p:txBody>
          <a:bodyPr wrap="none" rtlCol="0">
            <a:spAutoFit/>
          </a:bodyPr>
          <a:lstStyle/>
          <a:p>
            <a:pPr algn="ctr"/>
            <a:r>
              <a:rPr lang="en-US" sz="1632" spc="-51" dirty="0"/>
              <a:t>VSS*</a:t>
            </a:r>
          </a:p>
          <a:p>
            <a:pPr algn="ctr"/>
            <a:r>
              <a:rPr lang="en-US" sz="1632" spc="-51" dirty="0"/>
              <a:t>Daemon</a:t>
            </a:r>
          </a:p>
        </p:txBody>
      </p:sp>
      <p:sp>
        <p:nvSpPr>
          <p:cNvPr id="34" name="Rectangle 33"/>
          <p:cNvSpPr/>
          <p:nvPr/>
        </p:nvSpPr>
        <p:spPr>
          <a:xfrm>
            <a:off x="8317880" y="3912411"/>
            <a:ext cx="1952638" cy="797456"/>
          </a:xfrm>
          <a:prstGeom prst="rect">
            <a:avLst/>
          </a:prstGeom>
          <a:solidFill>
            <a:srgbClr val="FFC000"/>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schemeClr val="bg2"/>
                </a:solidFill>
              </a:rPr>
              <a:t>Backup</a:t>
            </a:r>
          </a:p>
          <a:p>
            <a:pPr algn="ctr"/>
            <a:r>
              <a:rPr lang="en-US" sz="1836" dirty="0">
                <a:solidFill>
                  <a:schemeClr val="bg2"/>
                </a:solidFill>
              </a:rPr>
              <a:t>Utility</a:t>
            </a:r>
          </a:p>
        </p:txBody>
      </p:sp>
      <p:sp>
        <p:nvSpPr>
          <p:cNvPr id="35" name="TextBox 34"/>
          <p:cNvSpPr txBox="1"/>
          <p:nvPr/>
        </p:nvSpPr>
        <p:spPr>
          <a:xfrm>
            <a:off x="3162767" y="2636069"/>
            <a:ext cx="933864" cy="670445"/>
          </a:xfrm>
          <a:prstGeom prst="rect">
            <a:avLst/>
          </a:prstGeom>
          <a:noFill/>
        </p:spPr>
        <p:txBody>
          <a:bodyPr wrap="none" rtlCol="0">
            <a:spAutoFit/>
          </a:bodyPr>
          <a:lstStyle/>
          <a:p>
            <a:pPr algn="r"/>
            <a:r>
              <a:rPr lang="en-US" sz="1836" dirty="0">
                <a:solidFill>
                  <a:schemeClr val="bg2"/>
                </a:solidFill>
              </a:rPr>
              <a:t>File sys</a:t>
            </a:r>
          </a:p>
          <a:p>
            <a:pPr algn="r"/>
            <a:r>
              <a:rPr lang="en-US" sz="1836" dirty="0">
                <a:solidFill>
                  <a:schemeClr val="bg2"/>
                </a:solidFill>
              </a:rPr>
              <a:t>buffers</a:t>
            </a:r>
          </a:p>
        </p:txBody>
      </p:sp>
      <p:sp>
        <p:nvSpPr>
          <p:cNvPr id="37" name="Rounded Rectangle 36"/>
          <p:cNvSpPr/>
          <p:nvPr/>
        </p:nvSpPr>
        <p:spPr>
          <a:xfrm>
            <a:off x="7372119" y="3112732"/>
            <a:ext cx="2583943" cy="713228"/>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❶ Utility tells Hyper-V to start VM backup</a:t>
            </a:r>
          </a:p>
        </p:txBody>
      </p:sp>
      <p:sp>
        <p:nvSpPr>
          <p:cNvPr id="38" name="Left Arrow 37"/>
          <p:cNvSpPr/>
          <p:nvPr/>
        </p:nvSpPr>
        <p:spPr>
          <a:xfrm rot="477998">
            <a:off x="6988951" y="3957607"/>
            <a:ext cx="1329491" cy="28231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0" name="Left Arrow 39"/>
          <p:cNvSpPr/>
          <p:nvPr/>
        </p:nvSpPr>
        <p:spPr>
          <a:xfrm rot="5400000">
            <a:off x="5948466" y="3550122"/>
            <a:ext cx="442271" cy="28231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1" name="Left Arrow 40"/>
          <p:cNvSpPr/>
          <p:nvPr/>
        </p:nvSpPr>
        <p:spPr>
          <a:xfrm rot="2987406">
            <a:off x="5746107" y="2449111"/>
            <a:ext cx="436519" cy="28231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3" name="Rounded Rectangle 42"/>
          <p:cNvSpPr/>
          <p:nvPr/>
        </p:nvSpPr>
        <p:spPr>
          <a:xfrm>
            <a:off x="6467248" y="2170129"/>
            <a:ext cx="3728684" cy="669800"/>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❷ Hyper-V signals LIS inside the Linux guest to do backup steps</a:t>
            </a:r>
          </a:p>
        </p:txBody>
      </p:sp>
      <p:sp>
        <p:nvSpPr>
          <p:cNvPr id="44" name="Rounded Rectangle 43"/>
          <p:cNvSpPr/>
          <p:nvPr/>
        </p:nvSpPr>
        <p:spPr>
          <a:xfrm>
            <a:off x="5992977" y="1087476"/>
            <a:ext cx="4128771" cy="701616"/>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❸ LIS VSS components freeze the file system </a:t>
            </a:r>
            <a:r>
              <a:rPr lang="en-US" sz="1836">
                <a:solidFill>
                  <a:schemeClr val="bg2"/>
                </a:solidFill>
              </a:rPr>
              <a:t>and flush in </a:t>
            </a:r>
            <a:r>
              <a:rPr lang="en-US" sz="1836" dirty="0">
                <a:solidFill>
                  <a:schemeClr val="bg2"/>
                </a:solidFill>
              </a:rPr>
              <a:t>memory buffers</a:t>
            </a:r>
          </a:p>
        </p:txBody>
      </p:sp>
      <p:sp>
        <p:nvSpPr>
          <p:cNvPr id="45" name="Left Arrow 44"/>
          <p:cNvSpPr/>
          <p:nvPr/>
        </p:nvSpPr>
        <p:spPr>
          <a:xfrm rot="18451059">
            <a:off x="4687087" y="2371757"/>
            <a:ext cx="436519" cy="28231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cxnSp>
        <p:nvCxnSpPr>
          <p:cNvPr id="47" name="Straight Arrow Connector 46"/>
          <p:cNvCxnSpPr>
            <a:endCxn id="49" idx="0"/>
          </p:cNvCxnSpPr>
          <p:nvPr/>
        </p:nvCxnSpPr>
        <p:spPr>
          <a:xfrm>
            <a:off x="4591878" y="3558860"/>
            <a:ext cx="371326" cy="1878064"/>
          </a:xfrm>
          <a:prstGeom prst="straightConnector1">
            <a:avLst/>
          </a:prstGeom>
          <a:ln w="38100">
            <a:solidFill>
              <a:schemeClr val="bg2"/>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4802678" y="5436924"/>
            <a:ext cx="321052" cy="207000"/>
            <a:chOff x="3792682" y="3202495"/>
            <a:chExt cx="1143000" cy="714878"/>
          </a:xfrm>
        </p:grpSpPr>
        <p:sp>
          <p:nvSpPr>
            <p:cNvPr id="49" name="Rectangle 48"/>
            <p:cNvSpPr/>
            <p:nvPr/>
          </p:nvSpPr>
          <p:spPr>
            <a:xfrm>
              <a:off x="3792682" y="3202495"/>
              <a:ext cx="1143000" cy="714878"/>
            </a:xfrm>
            <a:prstGeom prst="rect">
              <a:avLst/>
            </a:prstGeom>
            <a:solidFill>
              <a:srgbClr val="FFFFCC"/>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cxnSp>
          <p:nvCxnSpPr>
            <p:cNvPr id="50" name="Straight Connector 49"/>
            <p:cNvCxnSpPr/>
            <p:nvPr/>
          </p:nvCxnSpPr>
          <p:spPr>
            <a:xfrm>
              <a:off x="406679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359921"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655908" y="3202495"/>
              <a:ext cx="0" cy="714878"/>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3792684" y="3554558"/>
              <a:ext cx="1142998" cy="4239"/>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55" name="Rounded Rectangle 54"/>
          <p:cNvSpPr/>
          <p:nvPr/>
        </p:nvSpPr>
        <p:spPr>
          <a:xfrm>
            <a:off x="1188253" y="4220079"/>
            <a:ext cx="2559330" cy="959086"/>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❹ Hyper-V creates a</a:t>
            </a:r>
          </a:p>
          <a:p>
            <a:pPr algn="ctr"/>
            <a:r>
              <a:rPr lang="en-US" sz="1836" dirty="0">
                <a:solidFill>
                  <a:schemeClr val="bg2"/>
                </a:solidFill>
              </a:rPr>
              <a:t>VM checkpoint &amp; tells</a:t>
            </a:r>
          </a:p>
          <a:p>
            <a:pPr algn="ctr"/>
            <a:r>
              <a:rPr lang="en-US" sz="1836" dirty="0">
                <a:solidFill>
                  <a:schemeClr val="bg2"/>
                </a:solidFill>
              </a:rPr>
              <a:t>LIS to unfreeze the FS.</a:t>
            </a:r>
          </a:p>
        </p:txBody>
      </p:sp>
      <p:sp>
        <p:nvSpPr>
          <p:cNvPr id="56" name="Rounded Rectangle 55"/>
          <p:cNvSpPr/>
          <p:nvPr/>
        </p:nvSpPr>
        <p:spPr>
          <a:xfrm>
            <a:off x="5691272" y="4545182"/>
            <a:ext cx="2737585" cy="984029"/>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❺ VSS in Hyper-V creates a snapshot of volume hosting the VHD</a:t>
            </a:r>
          </a:p>
        </p:txBody>
      </p:sp>
      <p:sp>
        <p:nvSpPr>
          <p:cNvPr id="58" name="Left Arrow 57"/>
          <p:cNvSpPr/>
          <p:nvPr/>
        </p:nvSpPr>
        <p:spPr>
          <a:xfrm rot="11326525">
            <a:off x="5902493" y="5774042"/>
            <a:ext cx="2848123" cy="282312"/>
          </a:xfrm>
          <a:prstGeom prst="leftArrow">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6" name="Flowchart: Magnetic Disk 45"/>
          <p:cNvSpPr/>
          <p:nvPr/>
        </p:nvSpPr>
        <p:spPr>
          <a:xfrm>
            <a:off x="8755482" y="5694080"/>
            <a:ext cx="1145682" cy="1051652"/>
          </a:xfrm>
          <a:prstGeom prst="flowChartMagneticDisk">
            <a:avLst/>
          </a:prstGeom>
          <a:solidFill>
            <a:srgbClr val="F9FDC3"/>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12" name="TextBox 11"/>
          <p:cNvSpPr txBox="1"/>
          <p:nvPr/>
        </p:nvSpPr>
        <p:spPr>
          <a:xfrm>
            <a:off x="2234488" y="6620418"/>
            <a:ext cx="5790083" cy="350330"/>
          </a:xfrm>
          <a:prstGeom prst="rect">
            <a:avLst/>
          </a:prstGeom>
          <a:noFill/>
        </p:spPr>
        <p:txBody>
          <a:bodyPr wrap="none" rtlCol="0">
            <a:spAutoFit/>
          </a:bodyPr>
          <a:lstStyle/>
          <a:p>
            <a:r>
              <a:rPr lang="en-US" sz="1632" i="1" dirty="0"/>
              <a:t>*Somewhat </a:t>
            </a:r>
            <a:r>
              <a:rPr lang="en-US" sz="1632" i="1" dirty="0" err="1"/>
              <a:t>mis</a:t>
            </a:r>
            <a:r>
              <a:rPr lang="en-US" sz="1632" i="1" dirty="0"/>
              <a:t>-named.  Does </a:t>
            </a:r>
            <a:r>
              <a:rPr lang="en-US" sz="1632" i="1" u="sng" dirty="0"/>
              <a:t>not</a:t>
            </a:r>
            <a:r>
              <a:rPr lang="en-US" sz="1632" i="1" dirty="0"/>
              <a:t> implement Windows VSS. </a:t>
            </a:r>
          </a:p>
        </p:txBody>
      </p:sp>
      <p:sp>
        <p:nvSpPr>
          <p:cNvPr id="54" name="TextBox 53"/>
          <p:cNvSpPr txBox="1"/>
          <p:nvPr/>
        </p:nvSpPr>
        <p:spPr>
          <a:xfrm>
            <a:off x="8798509" y="5986639"/>
            <a:ext cx="1091600" cy="734534"/>
          </a:xfrm>
          <a:prstGeom prst="rect">
            <a:avLst/>
          </a:prstGeom>
          <a:noFill/>
        </p:spPr>
        <p:txBody>
          <a:bodyPr wrap="none" rtlCol="0">
            <a:spAutoFit/>
          </a:bodyPr>
          <a:lstStyle/>
          <a:p>
            <a:r>
              <a:rPr lang="en-US" sz="2040" dirty="0">
                <a:solidFill>
                  <a:schemeClr val="bg2"/>
                </a:solidFill>
              </a:rPr>
              <a:t>Backup</a:t>
            </a:r>
          </a:p>
          <a:p>
            <a:r>
              <a:rPr lang="en-US" sz="2040" dirty="0">
                <a:solidFill>
                  <a:schemeClr val="bg2"/>
                </a:solidFill>
              </a:rPr>
              <a:t>Storage</a:t>
            </a:r>
          </a:p>
        </p:txBody>
      </p:sp>
      <p:sp>
        <p:nvSpPr>
          <p:cNvPr id="57" name="Rounded Rectangle 56"/>
          <p:cNvSpPr/>
          <p:nvPr/>
        </p:nvSpPr>
        <p:spPr>
          <a:xfrm>
            <a:off x="9037177" y="5031270"/>
            <a:ext cx="2583943" cy="907809"/>
          </a:xfrm>
          <a:prstGeom prst="roundRect">
            <a:avLst/>
          </a:prstGeom>
          <a:solidFill>
            <a:srgbClr val="FF9999"/>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36" dirty="0">
                <a:solidFill>
                  <a:schemeClr val="bg2"/>
                </a:solidFill>
              </a:rPr>
              <a:t>❻ Utility copies file-system consistent VHD from the snapshot</a:t>
            </a:r>
          </a:p>
        </p:txBody>
      </p:sp>
    </p:spTree>
    <p:extLst>
      <p:ext uri="{BB962C8B-B14F-4D97-AF65-F5344CB8AC3E}">
        <p14:creationId xmlns:p14="http://schemas.microsoft.com/office/powerpoint/2010/main" val="236787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7" grpId="0" animBg="1"/>
      <p:bldP spid="38" grpId="0" animBg="1"/>
      <p:bldP spid="40" grpId="0" animBg="1"/>
      <p:bldP spid="41" grpId="0" animBg="1"/>
      <p:bldP spid="43" grpId="0" animBg="1"/>
      <p:bldP spid="44" grpId="0" animBg="1"/>
      <p:bldP spid="45" grpId="0" animBg="1"/>
      <p:bldP spid="55" grpId="0" animBg="1"/>
      <p:bldP spid="56" grpId="0" animBg="1"/>
      <p:bldP spid="58"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9332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235423"/>
            <a:ext cx="12434711" cy="5468789"/>
          </a:xfrm>
        </p:spPr>
        <p:txBody>
          <a:bodyPr/>
          <a:lstStyle/>
          <a:p>
            <a:r>
              <a:rPr lang="en-US" sz="4080" dirty="0">
                <a:gradFill>
                  <a:gsLst>
                    <a:gs pos="1250">
                      <a:schemeClr val="tx2"/>
                    </a:gs>
                    <a:gs pos="99000">
                      <a:schemeClr val="tx2"/>
                    </a:gs>
                  </a:gsLst>
                  <a:lin ang="5400000" scaled="0"/>
                </a:gradFill>
                <a:latin typeface="+mj-lt"/>
                <a:cs typeface="+mn-cs"/>
              </a:rPr>
              <a:t>Determining what features are supported where is complicated</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Version of LIS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Linux distro</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Version of Hyper-V</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Various exceptions and notes</a:t>
            </a:r>
          </a:p>
          <a:p>
            <a:r>
              <a:rPr lang="en-US" sz="4080" dirty="0">
                <a:gradFill>
                  <a:gsLst>
                    <a:gs pos="1250">
                      <a:schemeClr val="tx2"/>
                    </a:gs>
                    <a:gs pos="99000">
                      <a:schemeClr val="tx2"/>
                    </a:gs>
                  </a:gsLst>
                  <a:lin ang="5400000" scaled="0"/>
                </a:gradFill>
                <a:latin typeface="+mj-lt"/>
                <a:cs typeface="+mn-cs"/>
              </a:rPr>
              <a:t>New documentation has grids with supported features: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hlinkClick r:id="rId2"/>
              </a:rPr>
              <a:t>http://technet.microsoft.com/en-us/library/dn531030.aspx</a:t>
            </a:r>
            <a:endParaRPr lang="en-US" sz="2448" dirty="0">
              <a:gradFill>
                <a:gsLst>
                  <a:gs pos="1250">
                    <a:schemeClr val="tx1"/>
                  </a:gs>
                  <a:gs pos="100000">
                    <a:schemeClr val="tx1"/>
                  </a:gs>
                </a:gsLst>
                <a:lin ang="5400000" scaled="0"/>
              </a:gradFill>
              <a:latin typeface="+mn-lt"/>
              <a:cs typeface="+mn-cs"/>
            </a:endParaRPr>
          </a:p>
          <a:p>
            <a:pPr marL="621716" lvl="1" indent="0">
              <a:buNone/>
            </a:pPr>
            <a:endParaRPr lang="en-US" dirty="0"/>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New LIS Documentation</a:t>
            </a:r>
          </a:p>
        </p:txBody>
      </p:sp>
    </p:spTree>
    <p:extLst>
      <p:ext uri="{BB962C8B-B14F-4D97-AF65-F5344CB8AC3E}">
        <p14:creationId xmlns:p14="http://schemas.microsoft.com/office/powerpoint/2010/main" val="31016901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013342"/>
            <a:ext cx="12434711" cy="953025"/>
          </a:xfrm>
        </p:spPr>
        <p:txBody>
          <a:bodyPr/>
          <a:lstStyle/>
          <a:p>
            <a:r>
              <a:rPr lang="en-US" sz="4080" dirty="0">
                <a:gradFill>
                  <a:gsLst>
                    <a:gs pos="1250">
                      <a:schemeClr val="tx2"/>
                    </a:gs>
                    <a:gs pos="99000">
                      <a:schemeClr val="tx2"/>
                    </a:gs>
                  </a:gsLst>
                  <a:lin ang="5400000" scaled="0"/>
                </a:gradFill>
                <a:latin typeface="+mj-lt"/>
                <a:cs typeface="+mn-cs"/>
              </a:rPr>
              <a:t>Where to find it</a:t>
            </a:r>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Source Code</a:t>
            </a:r>
          </a:p>
        </p:txBody>
      </p:sp>
      <p:sp>
        <p:nvSpPr>
          <p:cNvPr id="4" name="TextBox 3"/>
          <p:cNvSpPr txBox="1"/>
          <p:nvPr/>
        </p:nvSpPr>
        <p:spPr>
          <a:xfrm>
            <a:off x="447754" y="1657122"/>
            <a:ext cx="11178287" cy="5446750"/>
          </a:xfrm>
          <a:prstGeom prst="rect">
            <a:avLst/>
          </a:prstGeom>
          <a:noFill/>
        </p:spPr>
        <p:txBody>
          <a:bodyPr wrap="square" lIns="186521" tIns="149217" rIns="186521" bIns="149217" rtlCol="0">
            <a:spAutoFit/>
          </a:bodyPr>
          <a:lstStyle/>
          <a:p>
            <a:pPr marL="129527" indent="-246102" defTabSz="951304">
              <a:lnSpc>
                <a:spcPct val="90000"/>
              </a:lnSpc>
              <a:spcBef>
                <a:spcPct val="20000"/>
              </a:spcBef>
              <a:buSzPct val="90000"/>
              <a:buFont typeface="Arial" pitchFamily="34" charset="0"/>
              <a:buChar char="•"/>
            </a:pPr>
            <a:r>
              <a:rPr lang="en-US" sz="2448" dirty="0">
                <a:gradFill>
                  <a:gsLst>
                    <a:gs pos="1250">
                      <a:schemeClr val="tx1"/>
                    </a:gs>
                    <a:gs pos="100000">
                      <a:schemeClr val="tx1"/>
                    </a:gs>
                  </a:gsLst>
                  <a:lin ang="5400000" scaled="0"/>
                </a:gradFill>
              </a:rPr>
              <a:t>Upstream availability:</a:t>
            </a:r>
          </a:p>
          <a:p>
            <a:pPr defTabSz="951304">
              <a:lnSpc>
                <a:spcPct val="90000"/>
              </a:lnSpc>
              <a:spcBef>
                <a:spcPct val="20000"/>
              </a:spcBef>
              <a:buSzPct val="90000"/>
            </a:pPr>
            <a:r>
              <a:rPr lang="en-US" sz="2448" u="sng" dirty="0">
                <a:hlinkClick r:id="rId3"/>
              </a:rPr>
              <a:t>http://git.kernel.org/cgit/linux/kernel/git/next/linux-next.git/tree/?id=HEAD</a:t>
            </a:r>
            <a:endParaRPr lang="en-US" sz="2448" u="sng" dirty="0"/>
          </a:p>
          <a:p>
            <a:pPr defTabSz="951304">
              <a:lnSpc>
                <a:spcPct val="90000"/>
              </a:lnSpc>
              <a:spcBef>
                <a:spcPct val="20000"/>
              </a:spcBef>
              <a:buSzPct val="90000"/>
            </a:pPr>
            <a:endParaRPr lang="en-US" sz="2448" dirty="0">
              <a:gradFill>
                <a:gsLst>
                  <a:gs pos="1250">
                    <a:schemeClr val="tx1"/>
                  </a:gs>
                  <a:gs pos="10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arch/x86/include/</a:t>
            </a:r>
            <a:r>
              <a:rPr lang="en-US" sz="2040" dirty="0" err="1">
                <a:gradFill>
                  <a:gsLst>
                    <a:gs pos="2917">
                      <a:schemeClr val="tx1"/>
                    </a:gs>
                    <a:gs pos="30000">
                      <a:schemeClr val="tx1"/>
                    </a:gs>
                  </a:gsLst>
                  <a:lin ang="5400000" scaled="0"/>
                </a:gradFill>
              </a:rPr>
              <a:t>asm</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mshyperv.h</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arch/x86/include/</a:t>
            </a:r>
            <a:r>
              <a:rPr lang="en-US" sz="2040" dirty="0" err="1">
                <a:gradFill>
                  <a:gsLst>
                    <a:gs pos="2917">
                      <a:schemeClr val="tx1"/>
                    </a:gs>
                    <a:gs pos="30000">
                      <a:schemeClr val="tx1"/>
                    </a:gs>
                  </a:gsLst>
                  <a:lin ang="5400000" scaled="0"/>
                </a:gradFill>
              </a:rPr>
              <a:t>uapi</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asm</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hyperv.h</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arch/x86/kernel/</a:t>
            </a:r>
            <a:r>
              <a:rPr lang="en-US" sz="2040" dirty="0" err="1">
                <a:gradFill>
                  <a:gsLst>
                    <a:gs pos="2917">
                      <a:schemeClr val="tx1"/>
                    </a:gs>
                    <a:gs pos="30000">
                      <a:schemeClr val="tx1"/>
                    </a:gs>
                  </a:gsLst>
                  <a:lin ang="5400000" scaled="0"/>
                </a:gradFill>
              </a:rPr>
              <a:t>cpu</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mshyperv.c</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drivers/hid/hid-</a:t>
            </a:r>
            <a:r>
              <a:rPr lang="en-US" sz="2040" dirty="0" err="1">
                <a:gradFill>
                  <a:gsLst>
                    <a:gs pos="2917">
                      <a:schemeClr val="tx1"/>
                    </a:gs>
                    <a:gs pos="30000">
                      <a:schemeClr val="tx1"/>
                    </a:gs>
                  </a:gsLst>
                  <a:lin ang="5400000" scaled="0"/>
                </a:gradFill>
              </a:rPr>
              <a:t>hyperv.c</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drivers/</a:t>
            </a:r>
            <a:r>
              <a:rPr lang="en-US" sz="2040" dirty="0" err="1">
                <a:gradFill>
                  <a:gsLst>
                    <a:gs pos="2917">
                      <a:schemeClr val="tx1"/>
                    </a:gs>
                    <a:gs pos="30000">
                      <a:schemeClr val="tx1"/>
                    </a:gs>
                  </a:gsLst>
                  <a:lin ang="5400000" scaled="0"/>
                </a:gradFill>
              </a:rPr>
              <a:t>hv</a:t>
            </a:r>
            <a:r>
              <a:rPr lang="en-US" sz="2040" dirty="0">
                <a:gradFill>
                  <a:gsLst>
                    <a:gs pos="2917">
                      <a:schemeClr val="tx1"/>
                    </a:gs>
                    <a:gs pos="30000">
                      <a:schemeClr val="tx1"/>
                    </a:gs>
                  </a:gsLst>
                  <a:lin ang="5400000" scaled="0"/>
                </a:gradFill>
              </a:rPr>
              <a:t>/</a:t>
            </a:r>
          </a:p>
          <a:p>
            <a:pPr>
              <a:lnSpc>
                <a:spcPct val="90000"/>
              </a:lnSpc>
              <a:spcAft>
                <a:spcPts val="612"/>
              </a:spcAft>
            </a:pPr>
            <a:r>
              <a:rPr lang="en-US" sz="2040" dirty="0">
                <a:gradFill>
                  <a:gsLst>
                    <a:gs pos="2917">
                      <a:schemeClr val="tx1"/>
                    </a:gs>
                    <a:gs pos="30000">
                      <a:schemeClr val="tx1"/>
                    </a:gs>
                  </a:gsLst>
                  <a:lin ang="5400000" scaled="0"/>
                </a:gradFill>
              </a:rPr>
              <a:t>F:	drivers/input/</a:t>
            </a:r>
            <a:r>
              <a:rPr lang="en-US" sz="2040" dirty="0" err="1">
                <a:gradFill>
                  <a:gsLst>
                    <a:gs pos="2917">
                      <a:schemeClr val="tx1"/>
                    </a:gs>
                    <a:gs pos="30000">
                      <a:schemeClr val="tx1"/>
                    </a:gs>
                  </a:gsLst>
                  <a:lin ang="5400000" scaled="0"/>
                </a:gradFill>
              </a:rPr>
              <a:t>serio</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hyperv-keyboard.c</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drivers/net/</a:t>
            </a:r>
            <a:r>
              <a:rPr lang="en-US" sz="2040" dirty="0" err="1">
                <a:gradFill>
                  <a:gsLst>
                    <a:gs pos="2917">
                      <a:schemeClr val="tx1"/>
                    </a:gs>
                    <a:gs pos="30000">
                      <a:schemeClr val="tx1"/>
                    </a:gs>
                  </a:gsLst>
                  <a:lin ang="5400000" scaled="0"/>
                </a:gradFill>
              </a:rPr>
              <a:t>hyperv</a:t>
            </a:r>
            <a:r>
              <a:rPr lang="en-US" sz="2040" dirty="0">
                <a:gradFill>
                  <a:gsLst>
                    <a:gs pos="2917">
                      <a:schemeClr val="tx1"/>
                    </a:gs>
                    <a:gs pos="30000">
                      <a:schemeClr val="tx1"/>
                    </a:gs>
                  </a:gsLst>
                  <a:lin ang="5400000" scaled="0"/>
                </a:gradFill>
              </a:rPr>
              <a:t>/</a:t>
            </a:r>
          </a:p>
          <a:p>
            <a:pPr>
              <a:lnSpc>
                <a:spcPct val="90000"/>
              </a:lnSpc>
              <a:spcAft>
                <a:spcPts val="612"/>
              </a:spcAft>
            </a:pPr>
            <a:r>
              <a:rPr lang="en-US" sz="2040" dirty="0">
                <a:gradFill>
                  <a:gsLst>
                    <a:gs pos="2917">
                      <a:schemeClr val="tx1"/>
                    </a:gs>
                    <a:gs pos="30000">
                      <a:schemeClr val="tx1"/>
                    </a:gs>
                  </a:gsLst>
                  <a:lin ang="5400000" scaled="0"/>
                </a:gradFill>
              </a:rPr>
              <a:t>F:	drivers/</a:t>
            </a:r>
            <a:r>
              <a:rPr lang="en-US" sz="2040" dirty="0" err="1">
                <a:gradFill>
                  <a:gsLst>
                    <a:gs pos="2917">
                      <a:schemeClr val="tx1"/>
                    </a:gs>
                    <a:gs pos="30000">
                      <a:schemeClr val="tx1"/>
                    </a:gs>
                  </a:gsLst>
                  <a:lin ang="5400000" scaled="0"/>
                </a:gradFill>
              </a:rPr>
              <a:t>scsi</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storvsc_drv.c</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drivers/video/</a:t>
            </a:r>
            <a:r>
              <a:rPr lang="en-US" sz="2040" dirty="0" err="1">
                <a:gradFill>
                  <a:gsLst>
                    <a:gs pos="2917">
                      <a:schemeClr val="tx1"/>
                    </a:gs>
                    <a:gs pos="30000">
                      <a:schemeClr val="tx1"/>
                    </a:gs>
                  </a:gsLst>
                  <a:lin ang="5400000" scaled="0"/>
                </a:gradFill>
              </a:rPr>
              <a:t>hyperv_fb.c</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include/</a:t>
            </a:r>
            <a:r>
              <a:rPr lang="en-US" sz="2040" dirty="0" err="1">
                <a:gradFill>
                  <a:gsLst>
                    <a:gs pos="2917">
                      <a:schemeClr val="tx1"/>
                    </a:gs>
                    <a:gs pos="30000">
                      <a:schemeClr val="tx1"/>
                    </a:gs>
                  </a:gsLst>
                  <a:lin ang="5400000" scaled="0"/>
                </a:gradFill>
              </a:rPr>
              <a:t>linux</a:t>
            </a:r>
            <a:r>
              <a:rPr lang="en-US" sz="2040" dirty="0">
                <a:gradFill>
                  <a:gsLst>
                    <a:gs pos="2917">
                      <a:schemeClr val="tx1"/>
                    </a:gs>
                    <a:gs pos="30000">
                      <a:schemeClr val="tx1"/>
                    </a:gs>
                  </a:gsLst>
                  <a:lin ang="5400000" scaled="0"/>
                </a:gradFill>
              </a:rPr>
              <a:t>/</a:t>
            </a:r>
            <a:r>
              <a:rPr lang="en-US" sz="2040" dirty="0" err="1">
                <a:gradFill>
                  <a:gsLst>
                    <a:gs pos="2917">
                      <a:schemeClr val="tx1"/>
                    </a:gs>
                    <a:gs pos="30000">
                      <a:schemeClr val="tx1"/>
                    </a:gs>
                  </a:gsLst>
                  <a:lin ang="5400000" scaled="0"/>
                </a:gradFill>
              </a:rPr>
              <a:t>hyperv.h</a:t>
            </a:r>
            <a:endParaRPr lang="en-US" sz="2040" dirty="0">
              <a:gradFill>
                <a:gsLst>
                  <a:gs pos="2917">
                    <a:schemeClr val="tx1"/>
                  </a:gs>
                  <a:gs pos="30000">
                    <a:schemeClr val="tx1"/>
                  </a:gs>
                </a:gsLst>
                <a:lin ang="5400000" scaled="0"/>
              </a:gradFill>
            </a:endParaRPr>
          </a:p>
          <a:p>
            <a:pPr>
              <a:lnSpc>
                <a:spcPct val="90000"/>
              </a:lnSpc>
              <a:spcAft>
                <a:spcPts val="612"/>
              </a:spcAft>
            </a:pPr>
            <a:r>
              <a:rPr lang="en-US" sz="2040" dirty="0">
                <a:gradFill>
                  <a:gsLst>
                    <a:gs pos="2917">
                      <a:schemeClr val="tx1"/>
                    </a:gs>
                    <a:gs pos="30000">
                      <a:schemeClr val="tx1"/>
                    </a:gs>
                  </a:gsLst>
                  <a:lin ang="5400000" scaled="0"/>
                </a:gradFill>
              </a:rPr>
              <a:t>F:	tools/</a:t>
            </a:r>
            <a:r>
              <a:rPr lang="en-US" sz="2040" dirty="0" err="1">
                <a:gradFill>
                  <a:gsLst>
                    <a:gs pos="2917">
                      <a:schemeClr val="tx1"/>
                    </a:gs>
                    <a:gs pos="30000">
                      <a:schemeClr val="tx1"/>
                    </a:gs>
                  </a:gsLst>
                  <a:lin ang="5400000" scaled="0"/>
                </a:gradFill>
              </a:rPr>
              <a:t>hv</a:t>
            </a:r>
            <a:r>
              <a:rPr lang="en-US" sz="2040"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3008882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1669565"/>
            <a:ext cx="4040805" cy="4094808"/>
          </a:xfrm>
        </p:spPr>
        <p:txBody>
          <a:bodyPr/>
          <a:lstStyle/>
          <a:p>
            <a:pPr marL="595826" lvl="1" indent="-246102" defTabSz="951304">
              <a:spcBef>
                <a:spcPct val="20000"/>
              </a:spcBef>
            </a:pPr>
            <a:r>
              <a:rPr lang="en-US" sz="2448" dirty="0">
                <a:gradFill>
                  <a:gsLst>
                    <a:gs pos="1250">
                      <a:schemeClr val="tx1"/>
                    </a:gs>
                    <a:gs pos="100000">
                      <a:schemeClr val="tx1"/>
                    </a:gs>
                  </a:gsLst>
                  <a:lin ang="5400000" scaled="0"/>
                </a:gradFill>
              </a:rPr>
              <a:t>LIS 3.x source code included in ISO downloadable from </a:t>
            </a:r>
            <a:r>
              <a:rPr lang="en-US" sz="2448" dirty="0" err="1">
                <a:gradFill>
                  <a:gsLst>
                    <a:gs pos="1250">
                      <a:schemeClr val="tx1"/>
                    </a:gs>
                    <a:gs pos="100000">
                      <a:schemeClr val="tx1"/>
                    </a:gs>
                  </a:gsLst>
                  <a:lin ang="5400000" scaled="0"/>
                </a:gradFill>
              </a:rPr>
              <a:t>Technet</a:t>
            </a:r>
            <a:endParaRPr lang="en-US" sz="2448" dirty="0">
              <a:gradFill>
                <a:gsLst>
                  <a:gs pos="1250">
                    <a:schemeClr val="tx1"/>
                  </a:gs>
                  <a:gs pos="100000">
                    <a:schemeClr val="tx1"/>
                  </a:gs>
                </a:gsLst>
                <a:lin ang="5400000" scaled="0"/>
              </a:gradFill>
            </a:endParaRP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Have also set up </a:t>
            </a:r>
            <a:r>
              <a:rPr lang="en-US" sz="2448" dirty="0" err="1">
                <a:gradFill>
                  <a:gsLst>
                    <a:gs pos="1250">
                      <a:schemeClr val="tx1"/>
                    </a:gs>
                    <a:gs pos="100000">
                      <a:schemeClr val="tx1"/>
                    </a:gs>
                  </a:gsLst>
                  <a:lin ang="5400000" scaled="0"/>
                </a:gradFill>
                <a:latin typeface="+mn-lt"/>
                <a:cs typeface="+mn-cs"/>
              </a:rPr>
              <a:t>Github</a:t>
            </a:r>
            <a:r>
              <a:rPr lang="en-US" sz="2448" dirty="0">
                <a:gradFill>
                  <a:gsLst>
                    <a:gs pos="1250">
                      <a:schemeClr val="tx1"/>
                    </a:gs>
                    <a:gs pos="100000">
                      <a:schemeClr val="tx1"/>
                    </a:gs>
                  </a:gsLst>
                  <a:lin ang="5400000" scaled="0"/>
                </a:gradFill>
                <a:latin typeface="+mn-lt"/>
                <a:cs typeface="+mn-cs"/>
              </a:rPr>
              <a:t> repo for LIS 3.5 -</a:t>
            </a:r>
            <a:r>
              <a:rPr lang="en-US" sz="2448" dirty="0">
                <a:gradFill>
                  <a:gsLst>
                    <a:gs pos="1250">
                      <a:schemeClr val="tx1"/>
                    </a:gs>
                    <a:gs pos="100000">
                      <a:schemeClr val="tx1"/>
                    </a:gs>
                  </a:gsLst>
                  <a:lin ang="5400000" scaled="0"/>
                </a:gradFill>
              </a:rPr>
              <a:t> </a:t>
            </a:r>
            <a:r>
              <a:rPr lang="en-US" sz="2448" dirty="0">
                <a:gradFill>
                  <a:gsLst>
                    <a:gs pos="1250">
                      <a:schemeClr val="tx1"/>
                    </a:gs>
                    <a:gs pos="100000">
                      <a:schemeClr val="tx1"/>
                    </a:gs>
                  </a:gsLst>
                  <a:lin ang="5400000" scaled="0"/>
                </a:gradFill>
                <a:hlinkClick r:id="rId2"/>
              </a:rPr>
              <a:t>https://github.com/LIS/LIS3.5</a:t>
            </a:r>
            <a:r>
              <a:rPr lang="en-US" sz="2448" dirty="0">
                <a:gradFill>
                  <a:gsLst>
                    <a:gs pos="1250">
                      <a:schemeClr val="tx1"/>
                    </a:gs>
                    <a:gs pos="100000">
                      <a:schemeClr val="tx1"/>
                    </a:gs>
                  </a:gsLst>
                  <a:lin ang="5400000" scaled="0"/>
                </a:gradFill>
              </a:rPr>
              <a:t> </a:t>
            </a:r>
          </a:p>
          <a:p>
            <a:endParaRPr lang="en-US" dirty="0"/>
          </a:p>
        </p:txBody>
      </p:sp>
      <p:sp>
        <p:nvSpPr>
          <p:cNvPr id="3" name="Title 2"/>
          <p:cNvSpPr>
            <a:spLocks noGrp="1"/>
          </p:cNvSpPr>
          <p:nvPr>
            <p:ph type="title"/>
          </p:nvPr>
        </p:nvSpPr>
        <p:spPr>
          <a:xfrm>
            <a:off x="881" y="-12937"/>
            <a:ext cx="11506657" cy="1243471"/>
          </a:xfrm>
        </p:spPr>
        <p:txBody>
          <a:bodyPr/>
          <a:lstStyle/>
          <a:p>
            <a:r>
              <a:rPr lang="en-US" sz="3672" spc="-104" dirty="0">
                <a:gradFill>
                  <a:gsLst>
                    <a:gs pos="1250">
                      <a:schemeClr val="tx1"/>
                    </a:gs>
                    <a:gs pos="100000">
                      <a:schemeClr val="tx1"/>
                    </a:gs>
                  </a:gsLst>
                  <a:lin ang="5400000" scaled="0"/>
                </a:gradFill>
                <a:cs typeface="Segoe UI" pitchFamily="34" charset="0"/>
              </a:rPr>
              <a:t>LIS Source Code</a:t>
            </a:r>
            <a:endParaRPr lang="en-US" dirty="0"/>
          </a:p>
        </p:txBody>
      </p:sp>
      <p:sp>
        <p:nvSpPr>
          <p:cNvPr id="4" name="Text Placeholder 2"/>
          <p:cNvSpPr txBox="1">
            <a:spLocks/>
          </p:cNvSpPr>
          <p:nvPr/>
        </p:nvSpPr>
        <p:spPr>
          <a:xfrm>
            <a:off x="882" y="1013342"/>
            <a:ext cx="12434711" cy="953025"/>
          </a:xfrm>
          <a:prstGeom prst="rect">
            <a:avLst/>
          </a:prstGeom>
        </p:spPr>
        <p:txBody>
          <a:bodyPr vert="horz" wrap="square" lIns="186521" tIns="186521" rIns="186521" bIns="186521" rtlCol="0">
            <a:spAutoFit/>
          </a:bodyPr>
          <a:lstStyle>
            <a:lvl1pPr marL="336145" marR="0" indent="-336145" algn="l" defTabSz="914367" rtl="0" eaLnBrk="1" fontAlgn="auto" latinLnBrk="0" hangingPunct="1">
              <a:lnSpc>
                <a:spcPct val="90000"/>
              </a:lnSpc>
              <a:spcBef>
                <a:spcPts val="1333"/>
              </a:spcBef>
              <a:spcAft>
                <a:spcPts val="0"/>
              </a:spcAft>
              <a:buClrTx/>
              <a:buSzPct val="90000"/>
              <a:buFont typeface="Arial" pitchFamily="34" charset="0"/>
              <a:buChar char="•"/>
              <a:tabLst/>
              <a:defRPr sz="2400" kern="1200" spc="0" baseline="0">
                <a:solidFill>
                  <a:srgbClr val="FFFFFF"/>
                </a:solidFill>
                <a:latin typeface="Segoe UI"/>
                <a:ea typeface="+mn-ea"/>
                <a:cs typeface="Segoe UI"/>
              </a:defRPr>
            </a:lvl1pPr>
            <a:lvl2pPr marL="572691" marR="0" indent="-236546" algn="l" defTabSz="914367" rtl="0" eaLnBrk="1" fontAlgn="auto" latinLnBrk="0" hangingPunct="1">
              <a:lnSpc>
                <a:spcPct val="90000"/>
              </a:lnSpc>
              <a:spcBef>
                <a:spcPts val="1333"/>
              </a:spcBef>
              <a:spcAft>
                <a:spcPts val="0"/>
              </a:spcAft>
              <a:buClrTx/>
              <a:buSzPct val="90000"/>
              <a:buFont typeface="Arial" pitchFamily="34" charset="0"/>
              <a:buChar char="•"/>
              <a:tabLst/>
              <a:defRPr sz="2133" kern="1200" spc="0" baseline="0">
                <a:solidFill>
                  <a:srgbClr val="FFFFFF"/>
                </a:solidFill>
                <a:latin typeface="Segoe UI"/>
                <a:ea typeface="+mn-ea"/>
                <a:cs typeface="Segoe UI"/>
              </a:defRPr>
            </a:lvl2pPr>
            <a:lvl3pPr marL="784338" marR="0" indent="-224097" algn="l" defTabSz="914367" rtl="0" eaLnBrk="1" fontAlgn="auto" latinLnBrk="0" hangingPunct="1">
              <a:lnSpc>
                <a:spcPct val="90000"/>
              </a:lnSpc>
              <a:spcBef>
                <a:spcPts val="1333"/>
              </a:spcBef>
              <a:spcAft>
                <a:spcPts val="0"/>
              </a:spcAft>
              <a:buClrTx/>
              <a:buSzPct val="90000"/>
              <a:buFont typeface="Arial" pitchFamily="34" charset="0"/>
              <a:buChar char="•"/>
              <a:tabLst/>
              <a:defRPr sz="1867" kern="1200" spc="0" baseline="0">
                <a:solidFill>
                  <a:srgbClr val="FFFFFF"/>
                </a:solidFill>
                <a:latin typeface="Segoe UI"/>
                <a:ea typeface="+mn-ea"/>
                <a:cs typeface="Segoe UI"/>
              </a:defRPr>
            </a:lvl3pPr>
            <a:lvl4pPr marL="1008435" marR="0" indent="-224097" algn="l" defTabSz="914367" rtl="0" eaLnBrk="1" fontAlgn="auto" latinLnBrk="0" hangingPunct="1">
              <a:lnSpc>
                <a:spcPct val="90000"/>
              </a:lnSpc>
              <a:spcBef>
                <a:spcPts val="1333"/>
              </a:spcBef>
              <a:spcAft>
                <a:spcPts val="0"/>
              </a:spcAft>
              <a:buClrTx/>
              <a:buSzPct val="90000"/>
              <a:buFont typeface="Arial" pitchFamily="34" charset="0"/>
              <a:buChar char="•"/>
              <a:tabLst/>
              <a:defRPr sz="1600" kern="1200" spc="0" baseline="0">
                <a:solidFill>
                  <a:srgbClr val="FFFFFF"/>
                </a:solidFill>
                <a:latin typeface="Segoe UI"/>
                <a:ea typeface="+mn-ea"/>
                <a:cs typeface="Segoe UI"/>
              </a:defRPr>
            </a:lvl4pPr>
            <a:lvl5pPr marL="1232531" marR="0" indent="-224097" algn="l" defTabSz="914367" rtl="0" eaLnBrk="1" fontAlgn="auto" latinLnBrk="0" hangingPunct="1">
              <a:lnSpc>
                <a:spcPct val="90000"/>
              </a:lnSpc>
              <a:spcBef>
                <a:spcPts val="1333"/>
              </a:spcBef>
              <a:spcAft>
                <a:spcPts val="0"/>
              </a:spcAft>
              <a:buClrTx/>
              <a:buSzPct val="90000"/>
              <a:buFont typeface="Arial" pitchFamily="34" charset="0"/>
              <a:buChar char="•"/>
              <a:tabLst/>
              <a:defRPr sz="1333" kern="1200" spc="0" baseline="0">
                <a:solidFill>
                  <a:srgbClr val="FFFFFF"/>
                </a:solidFill>
                <a:latin typeface="Segoe UI"/>
                <a:ea typeface="+mn-ea"/>
                <a:cs typeface="Segoe UI"/>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4080" dirty="0">
                <a:gradFill>
                  <a:gsLst>
                    <a:gs pos="1250">
                      <a:schemeClr val="tx2"/>
                    </a:gs>
                    <a:gs pos="99000">
                      <a:schemeClr val="tx2"/>
                    </a:gs>
                  </a:gsLst>
                  <a:lin ang="5400000" scaled="0"/>
                </a:gradFill>
                <a:latin typeface="+mj-lt"/>
                <a:cs typeface="+mn-cs"/>
              </a:rPr>
              <a:t>Where to find it</a:t>
            </a:r>
          </a:p>
        </p:txBody>
      </p:sp>
      <p:pic>
        <p:nvPicPr>
          <p:cNvPr id="5" name="Picture 4"/>
          <p:cNvPicPr>
            <a:picLocks noChangeAspect="1"/>
          </p:cNvPicPr>
          <p:nvPr/>
        </p:nvPicPr>
        <p:blipFill>
          <a:blip r:embed="rId3"/>
          <a:stretch>
            <a:fillRect/>
          </a:stretch>
        </p:blipFill>
        <p:spPr>
          <a:xfrm>
            <a:off x="4377079" y="1013342"/>
            <a:ext cx="7723121" cy="5547047"/>
          </a:xfrm>
          <a:prstGeom prst="rect">
            <a:avLst/>
          </a:prstGeom>
        </p:spPr>
      </p:pic>
    </p:spTree>
    <p:extLst>
      <p:ext uri="{BB962C8B-B14F-4D97-AF65-F5344CB8AC3E}">
        <p14:creationId xmlns:p14="http://schemas.microsoft.com/office/powerpoint/2010/main" val="1622223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dirty="0"/>
              <a:t>Running Linux and FreeBSD on Hyper-V:</a:t>
            </a:r>
            <a:br>
              <a:rPr lang="en-US" sz="4488" dirty="0"/>
            </a:br>
            <a:r>
              <a:rPr lang="en-US" sz="4488" dirty="0"/>
              <a:t>What You Need to Know</a:t>
            </a:r>
          </a:p>
        </p:txBody>
      </p:sp>
      <p:sp>
        <p:nvSpPr>
          <p:cNvPr id="3" name="Text Placeholder 2"/>
          <p:cNvSpPr>
            <a:spLocks noGrp="1"/>
          </p:cNvSpPr>
          <p:nvPr>
            <p:ph type="body" sz="quarter" idx="14"/>
          </p:nvPr>
        </p:nvSpPr>
        <p:spPr/>
        <p:txBody>
          <a:bodyPr/>
          <a:lstStyle/>
          <a:p>
            <a:r>
              <a:rPr lang="en-US" dirty="0" smtClean="0"/>
              <a:t>Abhishek Gupta {abgupta@microsoft.com}</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DCIM-B356</a:t>
            </a:r>
            <a:endParaRPr lang="en-US" sz="1400" dirty="0"/>
          </a:p>
        </p:txBody>
      </p:sp>
    </p:spTree>
    <p:extLst>
      <p:ext uri="{BB962C8B-B14F-4D97-AF65-F5344CB8AC3E}">
        <p14:creationId xmlns:p14="http://schemas.microsoft.com/office/powerpoint/2010/main" val="69177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235423"/>
            <a:ext cx="12434711" cy="6549468"/>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Newest downloadable LIS package from Microsoft</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Binaries available for RHEL/</a:t>
            </a:r>
            <a:r>
              <a:rPr lang="en-US" sz="2244" dirty="0" err="1">
                <a:gradFill>
                  <a:gsLst>
                    <a:gs pos="1250">
                      <a:schemeClr val="tx1"/>
                    </a:gs>
                    <a:gs pos="100000">
                      <a:schemeClr val="tx1"/>
                    </a:gs>
                  </a:gsLst>
                  <a:lin ang="5400000" scaled="0"/>
                </a:gradFill>
                <a:latin typeface="+mn-lt"/>
                <a:cs typeface="+mn-cs"/>
              </a:rPr>
              <a:t>CentOS</a:t>
            </a:r>
            <a:r>
              <a:rPr lang="en-US" sz="2244" dirty="0">
                <a:gradFill>
                  <a:gsLst>
                    <a:gs pos="1250">
                      <a:schemeClr val="tx1"/>
                    </a:gs>
                    <a:gs pos="100000">
                      <a:schemeClr val="tx1"/>
                    </a:gs>
                  </a:gsLst>
                  <a:lin ang="5400000" scaled="0"/>
                </a:gradFill>
                <a:latin typeface="+mn-lt"/>
                <a:cs typeface="+mn-cs"/>
              </a:rPr>
              <a:t> 5.5-5.8/6.0-6.3</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Can install into Linux kernels that have no LIS or have LIS 3.x</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Only for distros that do not have LIS already built-in.  Can not install on distros with built-in LIS.</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Mind the gap:  LIS 3.5 provides some features that are not available in 5.9, 5.10, and 6.4</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What’s New?</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Support for RHEL &amp; CentOS 5.5 &amp; 5.6:  response to customer demand for older versions</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Dynamic memory – Ballooning only. </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Works with PAE kernels (PAE = physical address extension, for 32-bit kernels on &gt;4Gbyte physical </a:t>
            </a:r>
            <a:r>
              <a:rPr lang="en-US" sz="2244" dirty="0" err="1">
                <a:gradFill>
                  <a:gsLst>
                    <a:gs pos="1250">
                      <a:schemeClr val="tx1"/>
                    </a:gs>
                    <a:gs pos="100000">
                      <a:schemeClr val="tx1"/>
                    </a:gs>
                  </a:gsLst>
                  <a:lin ang="5400000" scaled="0"/>
                </a:gradFill>
                <a:latin typeface="+mn-lt"/>
                <a:cs typeface="+mn-cs"/>
              </a:rPr>
              <a:t>mem</a:t>
            </a:r>
            <a:r>
              <a:rPr lang="en-US" sz="2244" dirty="0">
                <a:gradFill>
                  <a:gsLst>
                    <a:gs pos="1250">
                      <a:schemeClr val="tx1"/>
                    </a:gs>
                    <a:gs pos="100000">
                      <a:schemeClr val="tx1"/>
                    </a:gs>
                  </a:gsLst>
                  <a:lin ang="5400000" scaled="0"/>
                </a:gradFill>
                <a:latin typeface="+mn-lt"/>
                <a:cs typeface="+mn-cs"/>
              </a:rPr>
              <a:t>)</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Live Backup Support</a:t>
            </a:r>
          </a:p>
          <a:p>
            <a:pPr marL="595826" lvl="1" indent="-246102" defTabSz="951304">
              <a:spcBef>
                <a:spcPct val="20000"/>
              </a:spcBef>
            </a:pPr>
            <a:r>
              <a:rPr lang="en-US" sz="2244" dirty="0">
                <a:gradFill>
                  <a:gsLst>
                    <a:gs pos="1250">
                      <a:schemeClr val="tx1"/>
                    </a:gs>
                    <a:gs pos="100000">
                      <a:schemeClr val="tx1"/>
                    </a:gs>
                  </a:gsLst>
                  <a:lin ang="5400000" scaled="0"/>
                </a:gradFill>
                <a:latin typeface="+mn-lt"/>
                <a:cs typeface="+mn-cs"/>
              </a:rPr>
              <a:t>Synthetic Fiber Channel support</a:t>
            </a:r>
          </a:p>
          <a:p>
            <a:pPr lvl="1">
              <a:spcBef>
                <a:spcPts val="612"/>
              </a:spcBef>
            </a:pPr>
            <a:endParaRPr lang="en-US" dirty="0" smtClean="0"/>
          </a:p>
          <a:p>
            <a:pPr lvl="1">
              <a:spcBef>
                <a:spcPts val="612"/>
              </a:spcBef>
            </a:pPr>
            <a:endParaRPr lang="en-US" dirty="0"/>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3.5</a:t>
            </a:r>
          </a:p>
        </p:txBody>
      </p:sp>
    </p:spTree>
    <p:extLst>
      <p:ext uri="{BB962C8B-B14F-4D97-AF65-F5344CB8AC3E}">
        <p14:creationId xmlns:p14="http://schemas.microsoft.com/office/powerpoint/2010/main" val="33131580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80883" y="1435393"/>
            <a:ext cx="15132577" cy="4750020"/>
          </a:xfrm>
          <a:prstGeom prst="rect">
            <a:avLst/>
          </a:prstGeom>
        </p:spPr>
      </p:pic>
      <p:sp>
        <p:nvSpPr>
          <p:cNvPr id="3" name="Title 2"/>
          <p:cNvSpPr>
            <a:spLocks noGrp="1"/>
          </p:cNvSpPr>
          <p:nvPr>
            <p:ph type="title"/>
          </p:nvPr>
        </p:nvSpPr>
        <p:spPr>
          <a:xfrm>
            <a:off x="882" y="-26453"/>
            <a:ext cx="12434711"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PAE Enabled RHEL 5.6 Server with LIS 3.5</a:t>
            </a:r>
          </a:p>
        </p:txBody>
      </p:sp>
      <p:sp>
        <p:nvSpPr>
          <p:cNvPr id="5" name="Oval 4"/>
          <p:cNvSpPr/>
          <p:nvPr/>
        </p:nvSpPr>
        <p:spPr>
          <a:xfrm>
            <a:off x="3644286" y="1753263"/>
            <a:ext cx="647641" cy="36267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6" name="TextBox 5"/>
          <p:cNvSpPr txBox="1"/>
          <p:nvPr/>
        </p:nvSpPr>
        <p:spPr>
          <a:xfrm>
            <a:off x="3087314" y="967575"/>
            <a:ext cx="2292650" cy="542399"/>
          </a:xfrm>
          <a:prstGeom prst="rect">
            <a:avLst/>
          </a:prstGeom>
          <a:noFill/>
        </p:spPr>
        <p:txBody>
          <a:bodyPr wrap="square" rtlCol="0">
            <a:spAutoFit/>
          </a:bodyPr>
          <a:lstStyle/>
          <a:p>
            <a:r>
              <a:rPr lang="en-US" sz="2856" dirty="0"/>
              <a:t>PAE Enabled</a:t>
            </a:r>
          </a:p>
        </p:txBody>
      </p:sp>
      <p:cxnSp>
        <p:nvCxnSpPr>
          <p:cNvPr id="8" name="Straight Arrow Connector 7"/>
          <p:cNvCxnSpPr>
            <a:endCxn id="5" idx="0"/>
          </p:cNvCxnSpPr>
          <p:nvPr/>
        </p:nvCxnSpPr>
        <p:spPr>
          <a:xfrm flipH="1">
            <a:off x="3968106" y="1435393"/>
            <a:ext cx="207245" cy="31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320465" y="5481326"/>
            <a:ext cx="647641" cy="36267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10" name="TextBox 9"/>
          <p:cNvSpPr txBox="1"/>
          <p:nvPr/>
        </p:nvSpPr>
        <p:spPr>
          <a:xfrm>
            <a:off x="3968106" y="6384876"/>
            <a:ext cx="1528433" cy="542399"/>
          </a:xfrm>
          <a:prstGeom prst="rect">
            <a:avLst/>
          </a:prstGeom>
          <a:noFill/>
        </p:spPr>
        <p:txBody>
          <a:bodyPr wrap="square" rtlCol="0">
            <a:spAutoFit/>
          </a:bodyPr>
          <a:lstStyle/>
          <a:p>
            <a:pPr algn="ctr"/>
            <a:r>
              <a:rPr lang="en-US" sz="2856" dirty="0"/>
              <a:t>LIS 3.5</a:t>
            </a:r>
          </a:p>
        </p:txBody>
      </p:sp>
      <p:cxnSp>
        <p:nvCxnSpPr>
          <p:cNvPr id="11" name="Straight Arrow Connector 10"/>
          <p:cNvCxnSpPr/>
          <p:nvPr/>
        </p:nvCxnSpPr>
        <p:spPr>
          <a:xfrm flipH="1" flipV="1">
            <a:off x="3590221" y="5844005"/>
            <a:ext cx="1088037" cy="5408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755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235423"/>
            <a:ext cx="12436475" cy="708399"/>
          </a:xfrm>
        </p:spPr>
        <p:txBody>
          <a:bodyPr/>
          <a:lstStyle/>
          <a:p>
            <a:endParaRPr lang="en-US"/>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3.5 </a:t>
            </a:r>
            <a:r>
              <a:rPr lang="en-US" sz="5507" spc="-104" dirty="0" err="1">
                <a:gradFill>
                  <a:gsLst>
                    <a:gs pos="1250">
                      <a:schemeClr val="tx1"/>
                    </a:gs>
                    <a:gs pos="100000">
                      <a:schemeClr val="tx1"/>
                    </a:gs>
                  </a:gsLst>
                  <a:lin ang="5400000" scaled="0"/>
                </a:gradFill>
                <a:latin typeface="+mj-lt"/>
                <a:cs typeface="Segoe UI" pitchFamily="34" charset="0"/>
              </a:rPr>
              <a:t>vs</a:t>
            </a:r>
            <a:r>
              <a:rPr lang="en-US" sz="5507" spc="-104" dirty="0">
                <a:gradFill>
                  <a:gsLst>
                    <a:gs pos="1250">
                      <a:schemeClr val="tx1"/>
                    </a:gs>
                    <a:gs pos="100000">
                      <a:schemeClr val="tx1"/>
                    </a:gs>
                  </a:gsLst>
                  <a:lin ang="5400000" scaled="0"/>
                </a:gradFill>
                <a:latin typeface="+mj-lt"/>
                <a:cs typeface="Segoe UI" pitchFamily="34" charset="0"/>
              </a:rPr>
              <a:t> LIS 3.4 – Feature Comparison</a:t>
            </a:r>
          </a:p>
        </p:txBody>
      </p:sp>
      <p:graphicFrame>
        <p:nvGraphicFramePr>
          <p:cNvPr id="5" name="Table 4"/>
          <p:cNvGraphicFramePr>
            <a:graphicFrameLocks noGrp="1"/>
          </p:cNvGraphicFramePr>
          <p:nvPr>
            <p:extLst/>
          </p:nvPr>
        </p:nvGraphicFramePr>
        <p:xfrm>
          <a:off x="143362" y="1383361"/>
          <a:ext cx="12162702" cy="5324012"/>
        </p:xfrm>
        <a:graphic>
          <a:graphicData uri="http://schemas.openxmlformats.org/drawingml/2006/table">
            <a:tbl>
              <a:tblPr firstRow="1" bandRow="1">
                <a:tableStyleId>{5C22544A-7EE6-4342-B048-85BDC9FD1C3A}</a:tableStyleId>
              </a:tblPr>
              <a:tblGrid>
                <a:gridCol w="3374083">
                  <a:extLst>
                    <a:ext uri="{9D8B030D-6E8A-4147-A177-3AD203B41FA5}">
                      <a16:colId xmlns:a16="http://schemas.microsoft.com/office/drawing/2014/main" xmlns="" val="2307777369"/>
                    </a:ext>
                  </a:extLst>
                </a:gridCol>
                <a:gridCol w="2667260">
                  <a:extLst>
                    <a:ext uri="{9D8B030D-6E8A-4147-A177-3AD203B41FA5}">
                      <a16:colId xmlns:a16="http://schemas.microsoft.com/office/drawing/2014/main" xmlns="" val="2072688304"/>
                    </a:ext>
                  </a:extLst>
                </a:gridCol>
                <a:gridCol w="1106913">
                  <a:extLst>
                    <a:ext uri="{9D8B030D-6E8A-4147-A177-3AD203B41FA5}">
                      <a16:colId xmlns:a16="http://schemas.microsoft.com/office/drawing/2014/main" xmlns="" val="2047302980"/>
                    </a:ext>
                  </a:extLst>
                </a:gridCol>
                <a:gridCol w="1080240">
                  <a:extLst>
                    <a:ext uri="{9D8B030D-6E8A-4147-A177-3AD203B41FA5}">
                      <a16:colId xmlns:a16="http://schemas.microsoft.com/office/drawing/2014/main" xmlns="" val="3512913229"/>
                    </a:ext>
                  </a:extLst>
                </a:gridCol>
                <a:gridCol w="946878">
                  <a:extLst>
                    <a:ext uri="{9D8B030D-6E8A-4147-A177-3AD203B41FA5}">
                      <a16:colId xmlns:a16="http://schemas.microsoft.com/office/drawing/2014/main" xmlns="" val="3703427218"/>
                    </a:ext>
                  </a:extLst>
                </a:gridCol>
                <a:gridCol w="1066903">
                  <a:extLst>
                    <a:ext uri="{9D8B030D-6E8A-4147-A177-3AD203B41FA5}">
                      <a16:colId xmlns:a16="http://schemas.microsoft.com/office/drawing/2014/main" xmlns="" val="4081039222"/>
                    </a:ext>
                  </a:extLst>
                </a:gridCol>
                <a:gridCol w="986886">
                  <a:extLst>
                    <a:ext uri="{9D8B030D-6E8A-4147-A177-3AD203B41FA5}">
                      <a16:colId xmlns:a16="http://schemas.microsoft.com/office/drawing/2014/main" xmlns="" val="941922461"/>
                    </a:ext>
                  </a:extLst>
                </a:gridCol>
                <a:gridCol w="933540">
                  <a:extLst>
                    <a:ext uri="{9D8B030D-6E8A-4147-A177-3AD203B41FA5}">
                      <a16:colId xmlns:a16="http://schemas.microsoft.com/office/drawing/2014/main" xmlns="" val="490267487"/>
                    </a:ext>
                  </a:extLst>
                </a:gridCol>
              </a:tblGrid>
              <a:tr h="652822">
                <a:tc>
                  <a:txBody>
                    <a:bodyPr/>
                    <a:lstStyle/>
                    <a:p>
                      <a:pPr algn="ctr"/>
                      <a:r>
                        <a:rPr lang="en-US" sz="1800" dirty="0" smtClean="0">
                          <a:solidFill>
                            <a:schemeClr val="tx1"/>
                          </a:solidFill>
                        </a:rPr>
                        <a:t>Feature</a:t>
                      </a:r>
                      <a:endParaRPr lang="en-US" sz="1800" dirty="0">
                        <a:solidFill>
                          <a:schemeClr val="tx1"/>
                        </a:solidFill>
                      </a:endParaRPr>
                    </a:p>
                  </a:txBody>
                  <a:tcPr marL="93260" marR="93260" marT="46630" marB="46630"/>
                </a:tc>
                <a:tc>
                  <a:txBody>
                    <a:bodyPr/>
                    <a:lstStyle/>
                    <a:p>
                      <a:pPr algn="ctr"/>
                      <a:r>
                        <a:rPr lang="en-US" sz="1800" dirty="0" smtClean="0">
                          <a:solidFill>
                            <a:schemeClr val="tx1"/>
                          </a:solidFill>
                        </a:rPr>
                        <a:t>Hyper-V</a:t>
                      </a:r>
                      <a:r>
                        <a:rPr lang="en-US" sz="1800" baseline="0" dirty="0" smtClean="0">
                          <a:solidFill>
                            <a:schemeClr val="tx1"/>
                          </a:solidFill>
                        </a:rPr>
                        <a:t> Version</a:t>
                      </a:r>
                      <a:endParaRPr lang="en-US" sz="1800" dirty="0">
                        <a:solidFill>
                          <a:schemeClr val="tx1"/>
                        </a:solidFill>
                      </a:endParaRPr>
                    </a:p>
                  </a:txBody>
                  <a:tcPr marL="93260" marR="93260" marT="46630" marB="46630"/>
                </a:tc>
                <a:tc gridSpan="2">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RHEL 6.0-6.3</a:t>
                      </a:r>
                    </a:p>
                    <a:p>
                      <a:pPr algn="ctr"/>
                      <a:endParaRPr lang="en-US" sz="1800" dirty="0">
                        <a:solidFill>
                          <a:schemeClr val="tx1"/>
                        </a:solidFill>
                      </a:endParaRPr>
                    </a:p>
                  </a:txBody>
                  <a:tcPr marL="93260" marR="93260" marT="46630" marB="46630"/>
                </a:tc>
                <a:tc hMerge="1">
                  <a:txBody>
                    <a:bodyPr/>
                    <a:lstStyle/>
                    <a:p>
                      <a:endParaRPr lang="en-US" dirty="0"/>
                    </a:p>
                  </a:txBody>
                  <a:tcPr/>
                </a:tc>
                <a:tc gridSpan="2">
                  <a:txBody>
                    <a:bodyPr/>
                    <a:lstStyle/>
                    <a:p>
                      <a:pPr algn="ctr"/>
                      <a:r>
                        <a:rPr lang="en-US" sz="1800" dirty="0" smtClean="0">
                          <a:solidFill>
                            <a:schemeClr val="tx1"/>
                          </a:solidFill>
                        </a:rPr>
                        <a:t>RHEL 5.7-5.8</a:t>
                      </a:r>
                      <a:endParaRPr lang="en-US" sz="1800" dirty="0">
                        <a:solidFill>
                          <a:schemeClr val="tx1"/>
                        </a:solidFill>
                      </a:endParaRPr>
                    </a:p>
                  </a:txBody>
                  <a:tcPr marL="93260" marR="93260" marT="46630" marB="46630"/>
                </a:tc>
                <a:tc hMerge="1">
                  <a:txBody>
                    <a:bodyPr/>
                    <a:lstStyle/>
                    <a:p>
                      <a:endParaRPr lang="en-US" dirty="0"/>
                    </a:p>
                  </a:txBody>
                  <a:tcPr/>
                </a:tc>
                <a:tc gridSpan="2">
                  <a:txBody>
                    <a:bodyPr/>
                    <a:lstStyle/>
                    <a:p>
                      <a:pPr algn="ctr"/>
                      <a:r>
                        <a:rPr lang="en-US" sz="1800" dirty="0" smtClean="0">
                          <a:solidFill>
                            <a:schemeClr val="tx1"/>
                          </a:solidFill>
                        </a:rPr>
                        <a:t>RHEL 5.5-5.6</a:t>
                      </a:r>
                      <a:endParaRPr lang="en-US" sz="1800" dirty="0">
                        <a:solidFill>
                          <a:schemeClr val="tx1"/>
                        </a:solidFill>
                      </a:endParaRPr>
                    </a:p>
                  </a:txBody>
                  <a:tcPr marL="93260" marR="93260" marT="46630" marB="46630"/>
                </a:tc>
                <a:tc hMerge="1">
                  <a:txBody>
                    <a:bodyPr/>
                    <a:lstStyle/>
                    <a:p>
                      <a:endParaRPr lang="en-US" dirty="0"/>
                    </a:p>
                  </a:txBody>
                  <a:tcPr/>
                </a:tc>
                <a:extLst>
                  <a:ext uri="{0D108BD9-81ED-4DB2-BD59-A6C34878D82A}">
                    <a16:rowId xmlns:a16="http://schemas.microsoft.com/office/drawing/2014/main" xmlns="" val="2894229591"/>
                  </a:ext>
                </a:extLst>
              </a:tr>
              <a:tr h="373041">
                <a:tc>
                  <a:txBody>
                    <a:bodyPr/>
                    <a:lstStyle/>
                    <a:p>
                      <a:pPr algn="l"/>
                      <a:r>
                        <a:rPr lang="en-US" sz="1800" b="1" dirty="0" smtClean="0">
                          <a:solidFill>
                            <a:schemeClr val="bg2"/>
                          </a:solidFill>
                        </a:rPr>
                        <a:t>Availability</a:t>
                      </a:r>
                      <a:endParaRPr lang="en-US" sz="1800" b="1"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smtClean="0">
                          <a:solidFill>
                            <a:schemeClr val="bg2"/>
                          </a:solidFill>
                        </a:rPr>
                        <a:t>LIS 3.4</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3.4</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smtClean="0">
                          <a:solidFill>
                            <a:schemeClr val="bg2"/>
                          </a:solidFill>
                        </a:rPr>
                        <a:t>LIS 3.4</a:t>
                      </a:r>
                      <a:endParaRPr lang="en-US" sz="1800" dirty="0">
                        <a:solidFill>
                          <a:schemeClr val="bg2"/>
                        </a:solidFill>
                      </a:endParaRPr>
                    </a:p>
                  </a:txBody>
                  <a:tcPr marL="93260" marR="93260" marT="46630" marB="46630"/>
                </a:tc>
                <a:extLst>
                  <a:ext uri="{0D108BD9-81ED-4DB2-BD59-A6C34878D82A}">
                    <a16:rowId xmlns:a16="http://schemas.microsoft.com/office/drawing/2014/main" xmlns="" val="2385328325"/>
                  </a:ext>
                </a:extLst>
              </a:tr>
              <a:tr h="373041">
                <a:tc>
                  <a:txBody>
                    <a:bodyPr/>
                    <a:lstStyle/>
                    <a:p>
                      <a:pPr algn="l"/>
                      <a:r>
                        <a:rPr lang="en-US" sz="1800" b="1" dirty="0" smtClean="0">
                          <a:solidFill>
                            <a:schemeClr val="bg2"/>
                          </a:solidFill>
                        </a:rPr>
                        <a:t>Core</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816704050"/>
                  </a:ext>
                </a:extLst>
              </a:tr>
              <a:tr h="373041">
                <a:tc>
                  <a:txBody>
                    <a:bodyPr/>
                    <a:lstStyle/>
                    <a:p>
                      <a:pPr algn="l"/>
                      <a:r>
                        <a:rPr lang="en-US" sz="1800" b="1" dirty="0" smtClean="0">
                          <a:solidFill>
                            <a:schemeClr val="bg2"/>
                          </a:solidFill>
                        </a:rPr>
                        <a:t>Networking</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4172115758"/>
                  </a:ext>
                </a:extLst>
              </a:tr>
              <a:tr h="373041">
                <a:tc>
                  <a:txBody>
                    <a:bodyPr/>
                    <a:lstStyle/>
                    <a:p>
                      <a:pPr algn="l"/>
                      <a:r>
                        <a:rPr lang="en-US" sz="1800" dirty="0" smtClean="0">
                          <a:solidFill>
                            <a:schemeClr val="bg2"/>
                          </a:solidFill>
                        </a:rPr>
                        <a:t> Jumbo Frames</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1977673994"/>
                  </a:ext>
                </a:extLst>
              </a:tr>
              <a:tr h="373041">
                <a:tc>
                  <a:txBody>
                    <a:bodyPr/>
                    <a:lstStyle/>
                    <a:p>
                      <a:pPr algn="l"/>
                      <a:r>
                        <a:rPr lang="en-US" sz="1800" dirty="0" smtClean="0">
                          <a:solidFill>
                            <a:schemeClr val="bg2"/>
                          </a:solidFill>
                        </a:rPr>
                        <a:t> VLAN tagging</a:t>
                      </a:r>
                      <a:r>
                        <a:rPr lang="en-US" sz="1800" baseline="0" dirty="0" smtClean="0">
                          <a:solidFill>
                            <a:schemeClr val="bg2"/>
                          </a:solidFill>
                        </a:rPr>
                        <a:t> and trunking</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572918373"/>
                  </a:ext>
                </a:extLst>
              </a:tr>
              <a:tr h="373041">
                <a:tc>
                  <a:txBody>
                    <a:bodyPr/>
                    <a:lstStyle/>
                    <a:p>
                      <a:pPr algn="l"/>
                      <a:r>
                        <a:rPr lang="en-US" sz="1800" dirty="0" smtClean="0">
                          <a:solidFill>
                            <a:schemeClr val="bg2"/>
                          </a:solidFill>
                        </a:rPr>
                        <a:t> Live Migration</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44598656"/>
                  </a:ext>
                </a:extLst>
              </a:tr>
              <a:tr h="373041">
                <a:tc>
                  <a:txBody>
                    <a:bodyPr/>
                    <a:lstStyle/>
                    <a:p>
                      <a:pPr algn="l"/>
                      <a:r>
                        <a:rPr lang="en-US" sz="1800" dirty="0" smtClean="0">
                          <a:solidFill>
                            <a:schemeClr val="bg2"/>
                          </a:solidFill>
                        </a:rPr>
                        <a:t> Static IP Injection</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621559301"/>
                  </a:ext>
                </a:extLst>
              </a:tr>
              <a:tr h="373041">
                <a:tc>
                  <a:txBody>
                    <a:bodyPr/>
                    <a:lstStyle/>
                    <a:p>
                      <a:pPr algn="l"/>
                      <a:r>
                        <a:rPr lang="en-US" sz="1800" b="1" dirty="0" smtClean="0">
                          <a:solidFill>
                            <a:schemeClr val="bg2"/>
                          </a:solidFill>
                        </a:rPr>
                        <a:t>Storage</a:t>
                      </a:r>
                      <a:endParaRPr lang="en-US" sz="1800" b="1" dirty="0">
                        <a:solidFill>
                          <a:schemeClr val="bg2"/>
                        </a:solidFill>
                      </a:endParaRPr>
                    </a:p>
                  </a:txBody>
                  <a:tcPr marL="93260" marR="93260" marT="46630" marB="46630"/>
                </a:tc>
                <a:tc>
                  <a:txBody>
                    <a:bodyPr/>
                    <a:lstStyle/>
                    <a:p>
                      <a:pPr algn="l"/>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1013426875"/>
                  </a:ext>
                </a:extLst>
              </a:tr>
              <a:tr h="437939">
                <a:tc>
                  <a:txBody>
                    <a:bodyPr/>
                    <a:lstStyle/>
                    <a:p>
                      <a:pPr algn="l"/>
                      <a:r>
                        <a:rPr lang="en-US" sz="1800" b="0" dirty="0" smtClean="0">
                          <a:solidFill>
                            <a:schemeClr val="bg2"/>
                          </a:solidFill>
                        </a:rPr>
                        <a:t> VHDX Resize</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128532631"/>
                  </a:ext>
                </a:extLst>
              </a:tr>
              <a:tr h="437939">
                <a:tc>
                  <a:txBody>
                    <a:bodyPr/>
                    <a:lstStyle/>
                    <a:p>
                      <a:pPr algn="l"/>
                      <a:r>
                        <a:rPr lang="en-US" sz="1800" b="0" dirty="0" smtClean="0">
                          <a:solidFill>
                            <a:schemeClr val="bg2"/>
                          </a:solidFill>
                        </a:rPr>
                        <a:t> Virtual </a:t>
                      </a:r>
                      <a:r>
                        <a:rPr lang="en-US" sz="1800" b="0" dirty="0" err="1" smtClean="0">
                          <a:solidFill>
                            <a:schemeClr val="bg2"/>
                          </a:solidFill>
                        </a:rPr>
                        <a:t>Fibre</a:t>
                      </a:r>
                      <a:r>
                        <a:rPr lang="en-US" sz="1800" b="0" dirty="0" smtClean="0">
                          <a:solidFill>
                            <a:schemeClr val="bg2"/>
                          </a:solidFill>
                        </a:rPr>
                        <a:t> Channel</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1097204418"/>
                  </a:ext>
                </a:extLst>
              </a:tr>
              <a:tr h="437939">
                <a:tc>
                  <a:txBody>
                    <a:bodyPr/>
                    <a:lstStyle/>
                    <a:p>
                      <a:pPr algn="l"/>
                      <a:r>
                        <a:rPr lang="en-US" sz="1800" b="0" dirty="0" smtClean="0">
                          <a:solidFill>
                            <a:schemeClr val="bg2"/>
                          </a:solidFill>
                        </a:rPr>
                        <a:t> Live VM Backup</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extLst>
                  <a:ext uri="{0D108BD9-81ED-4DB2-BD59-A6C34878D82A}">
                    <a16:rowId xmlns:a16="http://schemas.microsoft.com/office/drawing/2014/main" xmlns="" val="1181989863"/>
                  </a:ext>
                </a:extLst>
              </a:tr>
              <a:tr h="373041">
                <a:tc>
                  <a:txBody>
                    <a:bodyPr/>
                    <a:lstStyle/>
                    <a:p>
                      <a:pPr algn="l"/>
                      <a:r>
                        <a:rPr lang="en-US" sz="1800" b="0" dirty="0" smtClean="0">
                          <a:solidFill>
                            <a:schemeClr val="bg2"/>
                          </a:solidFill>
                        </a:rPr>
                        <a:t> TRIM Support</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a:t>
                      </a:r>
                      <a:r>
                        <a:rPr lang="en-US" sz="1800" baseline="0" dirty="0" smtClean="0">
                          <a:solidFill>
                            <a:schemeClr val="bg2"/>
                          </a:solidFill>
                        </a:rPr>
                        <a:t> R2</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540955513"/>
                  </a:ext>
                </a:extLst>
              </a:tr>
            </a:tbl>
          </a:graphicData>
        </a:graphic>
      </p:graphicFrame>
      <p:sp>
        <p:nvSpPr>
          <p:cNvPr id="3" name="Rectangle 2"/>
          <p:cNvSpPr/>
          <p:nvPr/>
        </p:nvSpPr>
        <p:spPr>
          <a:xfrm>
            <a:off x="6334813" y="5038648"/>
            <a:ext cx="777169" cy="13729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6" name="Rectangle 5"/>
          <p:cNvSpPr/>
          <p:nvPr/>
        </p:nvSpPr>
        <p:spPr>
          <a:xfrm>
            <a:off x="8433170" y="4313290"/>
            <a:ext cx="777169" cy="209835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7" name="Rectangle 6"/>
          <p:cNvSpPr/>
          <p:nvPr/>
        </p:nvSpPr>
        <p:spPr>
          <a:xfrm>
            <a:off x="10531528" y="5038648"/>
            <a:ext cx="777169" cy="13729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348619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5423"/>
            <a:ext cx="12436475" cy="708399"/>
          </a:xfrm>
        </p:spPr>
        <p:txBody>
          <a:bodyPr/>
          <a:lstStyle/>
          <a:p>
            <a:endParaRPr lang="en-US"/>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3.5 </a:t>
            </a:r>
            <a:r>
              <a:rPr lang="en-US" sz="5507" spc="-104" dirty="0" err="1">
                <a:gradFill>
                  <a:gsLst>
                    <a:gs pos="1250">
                      <a:schemeClr val="tx1"/>
                    </a:gs>
                    <a:gs pos="100000">
                      <a:schemeClr val="tx1"/>
                    </a:gs>
                  </a:gsLst>
                  <a:lin ang="5400000" scaled="0"/>
                </a:gradFill>
                <a:latin typeface="+mj-lt"/>
                <a:cs typeface="Segoe UI" pitchFamily="34" charset="0"/>
              </a:rPr>
              <a:t>vs</a:t>
            </a:r>
            <a:r>
              <a:rPr lang="en-US" sz="5507" spc="-104" dirty="0">
                <a:gradFill>
                  <a:gsLst>
                    <a:gs pos="1250">
                      <a:schemeClr val="tx1"/>
                    </a:gs>
                    <a:gs pos="100000">
                      <a:schemeClr val="tx1"/>
                    </a:gs>
                  </a:gsLst>
                  <a:lin ang="5400000" scaled="0"/>
                </a:gradFill>
                <a:latin typeface="+mj-lt"/>
                <a:cs typeface="Segoe UI" pitchFamily="34" charset="0"/>
              </a:rPr>
              <a:t> LIS 3.4 – Feature Comparison</a:t>
            </a:r>
          </a:p>
        </p:txBody>
      </p:sp>
      <p:graphicFrame>
        <p:nvGraphicFramePr>
          <p:cNvPr id="4" name="Table 3"/>
          <p:cNvGraphicFramePr>
            <a:graphicFrameLocks noGrp="1"/>
          </p:cNvGraphicFramePr>
          <p:nvPr>
            <p:extLst/>
          </p:nvPr>
        </p:nvGraphicFramePr>
        <p:xfrm>
          <a:off x="130410" y="1407141"/>
          <a:ext cx="12162702" cy="4056825"/>
        </p:xfrm>
        <a:graphic>
          <a:graphicData uri="http://schemas.openxmlformats.org/drawingml/2006/table">
            <a:tbl>
              <a:tblPr firstRow="1" bandRow="1">
                <a:tableStyleId>{5C22544A-7EE6-4342-B048-85BDC9FD1C3A}</a:tableStyleId>
              </a:tblPr>
              <a:tblGrid>
                <a:gridCol w="3471357">
                  <a:extLst>
                    <a:ext uri="{9D8B030D-6E8A-4147-A177-3AD203B41FA5}">
                      <a16:colId xmlns:a16="http://schemas.microsoft.com/office/drawing/2014/main" xmlns="" val="2262952097"/>
                    </a:ext>
                  </a:extLst>
                </a:gridCol>
                <a:gridCol w="2569985">
                  <a:extLst>
                    <a:ext uri="{9D8B030D-6E8A-4147-A177-3AD203B41FA5}">
                      <a16:colId xmlns:a16="http://schemas.microsoft.com/office/drawing/2014/main" xmlns="" val="103796456"/>
                    </a:ext>
                  </a:extLst>
                </a:gridCol>
                <a:gridCol w="1106913">
                  <a:extLst>
                    <a:ext uri="{9D8B030D-6E8A-4147-A177-3AD203B41FA5}">
                      <a16:colId xmlns:a16="http://schemas.microsoft.com/office/drawing/2014/main" xmlns="" val="2071929595"/>
                    </a:ext>
                  </a:extLst>
                </a:gridCol>
                <a:gridCol w="1080240">
                  <a:extLst>
                    <a:ext uri="{9D8B030D-6E8A-4147-A177-3AD203B41FA5}">
                      <a16:colId xmlns:a16="http://schemas.microsoft.com/office/drawing/2014/main" xmlns="" val="535183945"/>
                    </a:ext>
                  </a:extLst>
                </a:gridCol>
                <a:gridCol w="946877">
                  <a:extLst>
                    <a:ext uri="{9D8B030D-6E8A-4147-A177-3AD203B41FA5}">
                      <a16:colId xmlns:a16="http://schemas.microsoft.com/office/drawing/2014/main" xmlns="" val="3849818250"/>
                    </a:ext>
                  </a:extLst>
                </a:gridCol>
                <a:gridCol w="1066904">
                  <a:extLst>
                    <a:ext uri="{9D8B030D-6E8A-4147-A177-3AD203B41FA5}">
                      <a16:colId xmlns:a16="http://schemas.microsoft.com/office/drawing/2014/main" xmlns="" val="3029363199"/>
                    </a:ext>
                  </a:extLst>
                </a:gridCol>
                <a:gridCol w="986886">
                  <a:extLst>
                    <a:ext uri="{9D8B030D-6E8A-4147-A177-3AD203B41FA5}">
                      <a16:colId xmlns:a16="http://schemas.microsoft.com/office/drawing/2014/main" xmlns="" val="3459469562"/>
                    </a:ext>
                  </a:extLst>
                </a:gridCol>
                <a:gridCol w="933541">
                  <a:extLst>
                    <a:ext uri="{9D8B030D-6E8A-4147-A177-3AD203B41FA5}">
                      <a16:colId xmlns:a16="http://schemas.microsoft.com/office/drawing/2014/main" xmlns="" val="3190066780"/>
                    </a:ext>
                  </a:extLst>
                </a:gridCol>
              </a:tblGrid>
              <a:tr h="652822">
                <a:tc>
                  <a:txBody>
                    <a:bodyPr/>
                    <a:lstStyle/>
                    <a:p>
                      <a:pPr algn="ctr"/>
                      <a:r>
                        <a:rPr lang="en-US" sz="1800" dirty="0" smtClean="0">
                          <a:solidFill>
                            <a:schemeClr val="tx1"/>
                          </a:solidFill>
                        </a:rPr>
                        <a:t>Feature</a:t>
                      </a:r>
                      <a:endParaRPr lang="en-US" sz="1800" dirty="0">
                        <a:solidFill>
                          <a:schemeClr val="tx1"/>
                        </a:solidFill>
                      </a:endParaRPr>
                    </a:p>
                  </a:txBody>
                  <a:tcPr marL="93260" marR="93260" marT="46630" marB="46630"/>
                </a:tc>
                <a:tc>
                  <a:txBody>
                    <a:bodyPr/>
                    <a:lstStyle/>
                    <a:p>
                      <a:pPr algn="ctr"/>
                      <a:r>
                        <a:rPr lang="en-US" sz="1800" dirty="0" smtClean="0">
                          <a:solidFill>
                            <a:schemeClr val="tx1"/>
                          </a:solidFill>
                        </a:rPr>
                        <a:t>Hyper-V</a:t>
                      </a:r>
                      <a:r>
                        <a:rPr lang="en-US" sz="1800" baseline="0" dirty="0" smtClean="0">
                          <a:solidFill>
                            <a:schemeClr val="tx1"/>
                          </a:solidFill>
                        </a:rPr>
                        <a:t> Version</a:t>
                      </a:r>
                      <a:endParaRPr lang="en-US" sz="1800" dirty="0">
                        <a:solidFill>
                          <a:schemeClr val="tx1"/>
                        </a:solidFill>
                      </a:endParaRPr>
                    </a:p>
                  </a:txBody>
                  <a:tcPr marL="93260" marR="93260" marT="46630" marB="46630"/>
                </a:tc>
                <a:tc gridSpan="2">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RHEL 6.0-6.3</a:t>
                      </a:r>
                    </a:p>
                    <a:p>
                      <a:pPr algn="ctr"/>
                      <a:endParaRPr lang="en-US" sz="1800" dirty="0">
                        <a:solidFill>
                          <a:schemeClr val="tx1"/>
                        </a:solidFill>
                      </a:endParaRPr>
                    </a:p>
                  </a:txBody>
                  <a:tcPr marL="93260" marR="93260" marT="46630" marB="46630"/>
                </a:tc>
                <a:tc hMerge="1">
                  <a:txBody>
                    <a:bodyPr/>
                    <a:lstStyle/>
                    <a:p>
                      <a:endParaRPr lang="en-US" dirty="0"/>
                    </a:p>
                  </a:txBody>
                  <a:tcPr/>
                </a:tc>
                <a:tc gridSpan="2">
                  <a:txBody>
                    <a:bodyPr/>
                    <a:lstStyle/>
                    <a:p>
                      <a:pPr algn="ctr"/>
                      <a:r>
                        <a:rPr lang="en-US" sz="1800" dirty="0" smtClean="0">
                          <a:solidFill>
                            <a:schemeClr val="tx1"/>
                          </a:solidFill>
                        </a:rPr>
                        <a:t>RHEL 5.7-5.8</a:t>
                      </a:r>
                      <a:endParaRPr lang="en-US" sz="1800" dirty="0">
                        <a:solidFill>
                          <a:schemeClr val="tx1"/>
                        </a:solidFill>
                      </a:endParaRPr>
                    </a:p>
                  </a:txBody>
                  <a:tcPr marL="93260" marR="93260" marT="46630" marB="46630"/>
                </a:tc>
                <a:tc hMerge="1">
                  <a:txBody>
                    <a:bodyPr/>
                    <a:lstStyle/>
                    <a:p>
                      <a:endParaRPr lang="en-US" dirty="0"/>
                    </a:p>
                  </a:txBody>
                  <a:tcPr/>
                </a:tc>
                <a:tc gridSpan="2">
                  <a:txBody>
                    <a:bodyPr/>
                    <a:lstStyle/>
                    <a:p>
                      <a:pPr algn="ctr"/>
                      <a:r>
                        <a:rPr lang="en-US" sz="1800" dirty="0" smtClean="0">
                          <a:solidFill>
                            <a:schemeClr val="tx1"/>
                          </a:solidFill>
                        </a:rPr>
                        <a:t>RHEL 5.5-5.6</a:t>
                      </a:r>
                      <a:endParaRPr lang="en-US" sz="1800" dirty="0">
                        <a:solidFill>
                          <a:schemeClr val="tx1"/>
                        </a:solidFill>
                      </a:endParaRPr>
                    </a:p>
                  </a:txBody>
                  <a:tcPr marL="93260" marR="93260" marT="46630" marB="46630"/>
                </a:tc>
                <a:tc hMerge="1">
                  <a:txBody>
                    <a:bodyPr/>
                    <a:lstStyle/>
                    <a:p>
                      <a:endParaRPr lang="en-US" dirty="0"/>
                    </a:p>
                  </a:txBody>
                  <a:tcPr/>
                </a:tc>
                <a:extLst>
                  <a:ext uri="{0D108BD9-81ED-4DB2-BD59-A6C34878D82A}">
                    <a16:rowId xmlns:a16="http://schemas.microsoft.com/office/drawing/2014/main" xmlns="" val="2174677489"/>
                  </a:ext>
                </a:extLst>
              </a:tr>
              <a:tr h="378222">
                <a:tc>
                  <a:txBody>
                    <a:bodyPr/>
                    <a:lstStyle/>
                    <a:p>
                      <a:pPr algn="l"/>
                      <a:r>
                        <a:rPr lang="en-US" sz="1800" b="1" dirty="0" smtClean="0">
                          <a:solidFill>
                            <a:schemeClr val="bg2"/>
                          </a:solidFill>
                        </a:rPr>
                        <a:t>Memory</a:t>
                      </a:r>
                      <a:endParaRPr lang="en-US" sz="1800" b="1" dirty="0">
                        <a:solidFill>
                          <a:schemeClr val="bg2"/>
                        </a:solidFill>
                      </a:endParaRPr>
                    </a:p>
                  </a:txBody>
                  <a:tcPr marL="93260" marR="93260" marT="46630" marB="46630"/>
                </a:tc>
                <a:tc>
                  <a:txBody>
                    <a:bodyPr/>
                    <a:lstStyle/>
                    <a:p>
                      <a:pPr algn="l"/>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3.4</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3.4</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3.5</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LIS 3.4</a:t>
                      </a:r>
                      <a:endParaRPr lang="en-US" sz="1800" dirty="0">
                        <a:solidFill>
                          <a:schemeClr val="bg2"/>
                        </a:solidFill>
                      </a:endParaRPr>
                    </a:p>
                  </a:txBody>
                  <a:tcPr marL="93260" marR="93260" marT="46630" marB="46630"/>
                </a:tc>
                <a:extLst>
                  <a:ext uri="{0D108BD9-81ED-4DB2-BD59-A6C34878D82A}">
                    <a16:rowId xmlns:a16="http://schemas.microsoft.com/office/drawing/2014/main" xmlns="" val="2852922047"/>
                  </a:ext>
                </a:extLst>
              </a:tr>
              <a:tr h="378222">
                <a:tc>
                  <a:txBody>
                    <a:bodyPr/>
                    <a:lstStyle/>
                    <a:p>
                      <a:pPr algn="l"/>
                      <a:r>
                        <a:rPr lang="en-US" sz="1800" b="0" dirty="0" smtClean="0">
                          <a:solidFill>
                            <a:schemeClr val="bg2"/>
                          </a:solidFill>
                        </a:rPr>
                        <a:t> Configuration</a:t>
                      </a:r>
                      <a:r>
                        <a:rPr lang="en-US" sz="1800" b="0" baseline="0" dirty="0" smtClean="0">
                          <a:solidFill>
                            <a:schemeClr val="bg2"/>
                          </a:solidFill>
                        </a:rPr>
                        <a:t> of MMIO gap</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3872234561"/>
                  </a:ext>
                </a:extLst>
              </a:tr>
              <a:tr h="378222">
                <a:tc>
                  <a:txBody>
                    <a:bodyPr/>
                    <a:lstStyle/>
                    <a:p>
                      <a:pPr algn="l"/>
                      <a:r>
                        <a:rPr lang="en-US" sz="1800" b="0" dirty="0" smtClean="0">
                          <a:solidFill>
                            <a:schemeClr val="bg2"/>
                          </a:solidFill>
                        </a:rPr>
                        <a:t> Dynamic Memory – Hot Add</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3854556679"/>
                  </a:ext>
                </a:extLst>
              </a:tr>
              <a:tr h="378222">
                <a:tc>
                  <a:txBody>
                    <a:bodyPr/>
                    <a:lstStyle/>
                    <a:p>
                      <a:pPr algn="l"/>
                      <a:r>
                        <a:rPr lang="en-US" sz="1800" b="0" dirty="0" smtClean="0">
                          <a:solidFill>
                            <a:schemeClr val="bg2"/>
                          </a:solidFill>
                        </a:rPr>
                        <a:t> Dynamic Memory –</a:t>
                      </a:r>
                      <a:r>
                        <a:rPr lang="en-US" sz="1800" b="0" baseline="0" dirty="0" smtClean="0">
                          <a:solidFill>
                            <a:schemeClr val="bg2"/>
                          </a:solidFill>
                        </a:rPr>
                        <a:t> Ballooning</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783216124"/>
                  </a:ext>
                </a:extLst>
              </a:tr>
              <a:tr h="378222">
                <a:tc>
                  <a:txBody>
                    <a:bodyPr/>
                    <a:lstStyle/>
                    <a:p>
                      <a:pPr algn="l"/>
                      <a:r>
                        <a:rPr lang="en-US" sz="1800" b="1" dirty="0" smtClean="0">
                          <a:solidFill>
                            <a:schemeClr val="bg2"/>
                          </a:solidFill>
                        </a:rPr>
                        <a:t>Video</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223493283"/>
                  </a:ext>
                </a:extLst>
              </a:tr>
              <a:tr h="378222">
                <a:tc>
                  <a:txBody>
                    <a:bodyPr/>
                    <a:lstStyle/>
                    <a:p>
                      <a:pPr algn="l"/>
                      <a:r>
                        <a:rPr lang="en-US" sz="1800" dirty="0" smtClean="0">
                          <a:solidFill>
                            <a:schemeClr val="bg2"/>
                          </a:solidFill>
                        </a:rPr>
                        <a:t> Hyper-V Specific Video Device</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extLst>
                  <a:ext uri="{0D108BD9-81ED-4DB2-BD59-A6C34878D82A}">
                    <a16:rowId xmlns:a16="http://schemas.microsoft.com/office/drawing/2014/main" xmlns="" val="196864806"/>
                  </a:ext>
                </a:extLst>
              </a:tr>
              <a:tr h="378222">
                <a:tc>
                  <a:txBody>
                    <a:bodyPr/>
                    <a:lstStyle/>
                    <a:p>
                      <a:pPr algn="l"/>
                      <a:r>
                        <a:rPr lang="en-US" sz="1800" b="1" dirty="0" smtClean="0">
                          <a:solidFill>
                            <a:schemeClr val="bg2"/>
                          </a:solidFill>
                        </a:rPr>
                        <a:t>Miscellaneous</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3652054005"/>
                  </a:ext>
                </a:extLst>
              </a:tr>
              <a:tr h="378222">
                <a:tc>
                  <a:txBody>
                    <a:bodyPr/>
                    <a:lstStyle/>
                    <a:p>
                      <a:pPr algn="l"/>
                      <a:r>
                        <a:rPr lang="en-US" sz="1800" b="0" baseline="0" dirty="0" smtClean="0">
                          <a:solidFill>
                            <a:schemeClr val="bg2"/>
                          </a:solidFill>
                        </a:rPr>
                        <a:t> Key/Value pair</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3635569941"/>
                  </a:ext>
                </a:extLst>
              </a:tr>
              <a:tr h="378222">
                <a:tc>
                  <a:txBody>
                    <a:bodyPr/>
                    <a:lstStyle/>
                    <a:p>
                      <a:pPr algn="l"/>
                      <a:r>
                        <a:rPr lang="en-US" sz="1800" b="0" baseline="0" dirty="0" smtClean="0">
                          <a:solidFill>
                            <a:schemeClr val="bg2"/>
                          </a:solidFill>
                        </a:rPr>
                        <a:t> Non-</a:t>
                      </a:r>
                      <a:r>
                        <a:rPr lang="en-US" sz="1800" b="0" baseline="0" dirty="0" err="1" smtClean="0">
                          <a:solidFill>
                            <a:schemeClr val="bg2"/>
                          </a:solidFill>
                        </a:rPr>
                        <a:t>Maskable</a:t>
                      </a:r>
                      <a:r>
                        <a:rPr lang="en-US" sz="1800" b="0" baseline="0" dirty="0" smtClean="0">
                          <a:solidFill>
                            <a:schemeClr val="bg2"/>
                          </a:solidFill>
                        </a:rPr>
                        <a:t> Interrupt</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2489763122"/>
                  </a:ext>
                </a:extLst>
              </a:tr>
            </a:tbl>
          </a:graphicData>
        </a:graphic>
      </p:graphicFrame>
      <p:sp>
        <p:nvSpPr>
          <p:cNvPr id="5" name="Rectangle 4"/>
          <p:cNvSpPr/>
          <p:nvPr/>
        </p:nvSpPr>
        <p:spPr>
          <a:xfrm>
            <a:off x="6378220" y="3186394"/>
            <a:ext cx="777169" cy="13729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6" name="Rectangle 5"/>
          <p:cNvSpPr/>
          <p:nvPr/>
        </p:nvSpPr>
        <p:spPr>
          <a:xfrm>
            <a:off x="8433170" y="3186394"/>
            <a:ext cx="777169" cy="190406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7" name="Rectangle 6"/>
          <p:cNvSpPr/>
          <p:nvPr/>
        </p:nvSpPr>
        <p:spPr>
          <a:xfrm>
            <a:off x="10488120" y="3186394"/>
            <a:ext cx="777169" cy="190406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995969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100264"/>
            <a:ext cx="12434711" cy="5947688"/>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Network performance with 10 </a:t>
            </a:r>
            <a:r>
              <a:rPr lang="en-US" sz="4080" dirty="0" err="1">
                <a:gradFill>
                  <a:gsLst>
                    <a:gs pos="1250">
                      <a:schemeClr val="tx2"/>
                    </a:gs>
                    <a:gs pos="99000">
                      <a:schemeClr val="tx2"/>
                    </a:gs>
                  </a:gsLst>
                  <a:lin ang="5400000" scaled="0"/>
                </a:gradFill>
                <a:latin typeface="+mj-lt"/>
                <a:cs typeface="+mn-cs"/>
              </a:rPr>
              <a:t>Gbit</a:t>
            </a:r>
            <a:r>
              <a:rPr lang="en-US" sz="4080" dirty="0">
                <a:gradFill>
                  <a:gsLst>
                    <a:gs pos="1250">
                      <a:schemeClr val="tx2"/>
                    </a:gs>
                    <a:gs pos="99000">
                      <a:schemeClr val="tx2"/>
                    </a:gs>
                  </a:gsLst>
                  <a:lin ang="5400000" scaled="0"/>
                </a:gradFill>
                <a:latin typeface="+mj-lt"/>
                <a:cs typeface="+mn-cs"/>
              </a:rPr>
              <a:t> NICs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May experience throughput in the range of 2GBps to 7GBps. Not quite at par with Windows VMs.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Fixes to improve performance up to 8.xGBps available in upstream kernel and distributions scheduled for release in Fall 2014.</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Linux VM images that run on Hyper-V 2008 R2 may not run on Hyper-V 2012 or 2012 R2</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Hyper-V 2012 introduced an incompatibility that causes some versions of LIS to not work</a:t>
            </a:r>
          </a:p>
          <a:p>
            <a:pPr marL="590977" lvl="1" indent="-349724" defTabSz="951304">
              <a:spcBef>
                <a:spcPct val="20000"/>
              </a:spcBef>
            </a:pPr>
            <a:r>
              <a:rPr lang="en-US" sz="3807" dirty="0">
                <a:gradFill>
                  <a:gsLst>
                    <a:gs pos="1250">
                      <a:schemeClr val="tx2"/>
                    </a:gs>
                    <a:gs pos="99000">
                      <a:schemeClr val="tx2"/>
                    </a:gs>
                  </a:gsLst>
                  <a:lin ang="5400000" scaled="0"/>
                </a:gradFill>
                <a:latin typeface="+mj-lt"/>
                <a:cs typeface="+mn-cs"/>
              </a:rPr>
              <a:t>Two Upgrade Paths</a:t>
            </a:r>
          </a:p>
          <a:p>
            <a:pPr marL="811684" lvl="2" indent="-246102" defTabSz="951304">
              <a:spcBef>
                <a:spcPct val="20000"/>
              </a:spcBef>
            </a:pPr>
            <a:r>
              <a:rPr lang="en-US" sz="2176" dirty="0">
                <a:gradFill>
                  <a:gsLst>
                    <a:gs pos="1250">
                      <a:schemeClr val="tx1"/>
                    </a:gs>
                    <a:gs pos="100000">
                      <a:schemeClr val="tx1"/>
                    </a:gs>
                  </a:gsLst>
                  <a:lin ang="5400000" scaled="0"/>
                </a:gradFill>
                <a:latin typeface="+mn-lt"/>
                <a:cs typeface="+mn-cs"/>
              </a:rPr>
              <a:t>Install LIS 3.5 into these images while still running on 2008 R2, then migrate.</a:t>
            </a:r>
          </a:p>
          <a:p>
            <a:pPr marL="811684" lvl="2" indent="-246102" defTabSz="951304">
              <a:spcBef>
                <a:spcPct val="20000"/>
              </a:spcBef>
            </a:pPr>
            <a:r>
              <a:rPr lang="en-US" sz="2176" dirty="0">
                <a:gradFill>
                  <a:gsLst>
                    <a:gs pos="1250">
                      <a:schemeClr val="tx1"/>
                    </a:gs>
                    <a:gs pos="100000">
                      <a:schemeClr val="tx1"/>
                    </a:gs>
                  </a:gsLst>
                  <a:lin ang="5400000" scaled="0"/>
                </a:gradFill>
                <a:latin typeface="+mn-lt"/>
                <a:cs typeface="+mn-cs"/>
              </a:rPr>
              <a:t>Start fresh by installing base Linux on 2012 or 2012 R2, then install LIS 3.5</a:t>
            </a:r>
            <a:r>
              <a:rPr lang="en-US" dirty="0"/>
              <a:t>.</a:t>
            </a:r>
            <a:endParaRPr lang="en-US" sz="2176" dirty="0">
              <a:gradFill>
                <a:gsLst>
                  <a:gs pos="1250">
                    <a:schemeClr val="tx1"/>
                  </a:gs>
                  <a:gs pos="100000">
                    <a:schemeClr val="tx1"/>
                  </a:gs>
                </a:gsLst>
                <a:lin ang="5400000" scaled="0"/>
              </a:gradFill>
              <a:latin typeface="+mn-lt"/>
              <a:cs typeface="+mn-cs"/>
            </a:endParaRPr>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Known Issues</a:t>
            </a:r>
          </a:p>
        </p:txBody>
      </p:sp>
    </p:spTree>
    <p:extLst>
      <p:ext uri="{BB962C8B-B14F-4D97-AF65-F5344CB8AC3E}">
        <p14:creationId xmlns:p14="http://schemas.microsoft.com/office/powerpoint/2010/main" val="3678171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745" y="2574592"/>
            <a:ext cx="12988284" cy="461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82" y="284962"/>
            <a:ext cx="12434711"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Version Mismatch Message in Event Log</a:t>
            </a:r>
          </a:p>
        </p:txBody>
      </p:sp>
      <p:sp>
        <p:nvSpPr>
          <p:cNvPr id="6" name="TextBox 5"/>
          <p:cNvSpPr txBox="1"/>
          <p:nvPr/>
        </p:nvSpPr>
        <p:spPr>
          <a:xfrm>
            <a:off x="242746" y="1656339"/>
            <a:ext cx="11466480" cy="1278765"/>
          </a:xfrm>
          <a:prstGeom prst="rect">
            <a:avLst/>
          </a:prstGeom>
          <a:noFill/>
        </p:spPr>
        <p:txBody>
          <a:bodyPr wrap="square" rtlCol="0">
            <a:spAutoFit/>
          </a:bodyPr>
          <a:lstStyle/>
          <a:p>
            <a:r>
              <a:rPr lang="en-US" sz="2856" dirty="0">
                <a:gradFill>
                  <a:gsLst>
                    <a:gs pos="1250">
                      <a:schemeClr val="tx2"/>
                    </a:gs>
                    <a:gs pos="99000">
                      <a:schemeClr val="tx2"/>
                    </a:gs>
                  </a:gsLst>
                  <a:lin ang="5400000" scaled="0"/>
                </a:gradFill>
                <a:latin typeface="+mj-lt"/>
              </a:rPr>
              <a:t>Ignore Hyper-V messages about incompatible LIS version and being in an unsupported state</a:t>
            </a:r>
            <a:r>
              <a:rPr lang="en-US" sz="1836" dirty="0">
                <a:gradFill>
                  <a:gsLst>
                    <a:gs pos="2917">
                      <a:schemeClr val="tx1"/>
                    </a:gs>
                    <a:gs pos="30000">
                      <a:schemeClr val="tx1"/>
                    </a:gs>
                  </a:gsLst>
                  <a:lin ang="5400000" scaled="0"/>
                </a:gradFill>
              </a:rPr>
              <a:t>. </a:t>
            </a:r>
            <a:r>
              <a:rPr lang="en-US" sz="2856" dirty="0">
                <a:gradFill>
                  <a:gsLst>
                    <a:gs pos="2917">
                      <a:schemeClr val="tx1"/>
                    </a:gs>
                    <a:gs pos="30000">
                      <a:schemeClr val="tx1"/>
                    </a:gs>
                  </a:gsLst>
                  <a:lin ang="5400000" scaled="0"/>
                </a:gradFill>
              </a:rPr>
              <a:t>(</a:t>
            </a:r>
            <a:r>
              <a:rPr lang="en-US" sz="2856" dirty="0">
                <a:gradFill>
                  <a:gsLst>
                    <a:gs pos="2917">
                      <a:schemeClr val="tx1"/>
                    </a:gs>
                    <a:gs pos="30000">
                      <a:schemeClr val="tx1"/>
                    </a:gs>
                  </a:gsLst>
                  <a:lin ang="5400000" scaled="0"/>
                </a:gradFill>
                <a:hlinkClick r:id="rId4"/>
              </a:rPr>
              <a:t>KB 2956569</a:t>
            </a:r>
            <a:r>
              <a:rPr lang="en-US" sz="2856" dirty="0">
                <a:gradFill>
                  <a:gsLst>
                    <a:gs pos="2917">
                      <a:schemeClr val="tx1"/>
                    </a:gs>
                    <a:gs pos="30000">
                      <a:schemeClr val="tx1"/>
                    </a:gs>
                  </a:gsLst>
                  <a:lin ang="5400000" scaled="0"/>
                </a:gradFill>
              </a:rPr>
              <a:t>)</a:t>
            </a:r>
          </a:p>
          <a:p>
            <a:endParaRPr lang="en-US" sz="1836" dirty="0"/>
          </a:p>
        </p:txBody>
      </p:sp>
    </p:spTree>
    <p:extLst>
      <p:ext uri="{BB962C8B-B14F-4D97-AF65-F5344CB8AC3E}">
        <p14:creationId xmlns:p14="http://schemas.microsoft.com/office/powerpoint/2010/main" val="1683233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978621"/>
            <a:ext cx="12434711" cy="6271794"/>
          </a:xfrm>
        </p:spPr>
        <p:txBody>
          <a:bodyPr/>
          <a:lstStyle/>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LIS is a collection of drivers – no single version #</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For distributions with built in LIS components (Ubuntu 13.10, SLES 11 SP3) no need to determine version numbers.</a:t>
            </a:r>
          </a:p>
          <a:p>
            <a:pPr marL="1035392" lvl="3" indent="-349724" defTabSz="951304">
              <a:spcBef>
                <a:spcPct val="20000"/>
              </a:spcBef>
            </a:pPr>
            <a:r>
              <a:rPr lang="en-US" sz="2856" dirty="0">
                <a:solidFill>
                  <a:schemeClr val="tx1"/>
                </a:solidFill>
                <a:latin typeface="+mj-lt"/>
                <a:cs typeface="+mn-cs"/>
              </a:rPr>
              <a:t>Ignore messages that indicate LIS version to be 3.1</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For distributions that require manual LIS installation (RHEL 5.5-5.8/6.0-6.3), use the following steps to determine LIS version number:</a:t>
            </a:r>
          </a:p>
          <a:p>
            <a:pPr marL="349724" lvl="1" indent="0" defTabSz="951304">
              <a:spcBef>
                <a:spcPct val="20000"/>
              </a:spcBef>
              <a:buNone/>
            </a:pPr>
            <a:r>
              <a:rPr lang="en-US" sz="2040" dirty="0">
                <a:gradFill>
                  <a:gsLst>
                    <a:gs pos="1250">
                      <a:schemeClr val="tx1"/>
                    </a:gs>
                    <a:gs pos="100000">
                      <a:schemeClr val="tx1"/>
                    </a:gs>
                  </a:gsLst>
                  <a:lin ang="5400000" scaled="0"/>
                </a:gradFill>
                <a:latin typeface="+mn-lt"/>
                <a:cs typeface="+mn-cs"/>
              </a:rPr>
              <a:t>	</a:t>
            </a:r>
            <a:r>
              <a:rPr lang="en-US" sz="2448" dirty="0">
                <a:gradFill>
                  <a:gsLst>
                    <a:gs pos="1250">
                      <a:schemeClr val="tx1"/>
                    </a:gs>
                    <a:gs pos="100000">
                      <a:schemeClr val="tx1"/>
                    </a:gs>
                  </a:gsLst>
                  <a:lin ang="5400000" scaled="0"/>
                </a:gradFill>
                <a:latin typeface="+mn-lt"/>
                <a:cs typeface="+mn-cs"/>
              </a:rPr>
              <a:t># rpm –</a:t>
            </a:r>
            <a:r>
              <a:rPr lang="en-US" sz="2448" dirty="0" err="1">
                <a:gradFill>
                  <a:gsLst>
                    <a:gs pos="1250">
                      <a:schemeClr val="tx1"/>
                    </a:gs>
                    <a:gs pos="100000">
                      <a:schemeClr val="tx1"/>
                    </a:gs>
                  </a:gsLst>
                  <a:lin ang="5400000" scaled="0"/>
                </a:gradFill>
                <a:latin typeface="+mn-lt"/>
                <a:cs typeface="+mn-cs"/>
              </a:rPr>
              <a:t>qa</a:t>
            </a:r>
            <a:r>
              <a:rPr lang="en-US" sz="2448" dirty="0">
                <a:gradFill>
                  <a:gsLst>
                    <a:gs pos="1250">
                      <a:schemeClr val="tx1"/>
                    </a:gs>
                    <a:gs pos="100000">
                      <a:schemeClr val="tx1"/>
                    </a:gs>
                  </a:gsLst>
                  <a:lin ang="5400000" scaled="0"/>
                </a:gradFill>
                <a:latin typeface="+mn-lt"/>
                <a:cs typeface="+mn-cs"/>
              </a:rPr>
              <a:t> | </a:t>
            </a:r>
            <a:r>
              <a:rPr lang="en-US" sz="2448" dirty="0" err="1">
                <a:gradFill>
                  <a:gsLst>
                    <a:gs pos="1250">
                      <a:schemeClr val="tx1"/>
                    </a:gs>
                    <a:gs pos="100000">
                      <a:schemeClr val="tx1"/>
                    </a:gs>
                  </a:gsLst>
                  <a:lin ang="5400000" scaled="0"/>
                </a:gradFill>
                <a:latin typeface="+mn-lt"/>
                <a:cs typeface="+mn-cs"/>
              </a:rPr>
              <a:t>grep</a:t>
            </a:r>
            <a:r>
              <a:rPr lang="en-US" sz="2448" dirty="0">
                <a:gradFill>
                  <a:gsLst>
                    <a:gs pos="1250">
                      <a:schemeClr val="tx1"/>
                    </a:gs>
                    <a:gs pos="100000">
                      <a:schemeClr val="tx1"/>
                    </a:gs>
                  </a:gsLst>
                  <a:lin ang="5400000" scaled="0"/>
                </a:gradFill>
                <a:latin typeface="+mn-lt"/>
                <a:cs typeface="+mn-cs"/>
              </a:rPr>
              <a:t> hyper-v</a:t>
            </a:r>
          </a:p>
          <a:p>
            <a:pPr marL="349724" lvl="1" indent="0" defTabSz="951304">
              <a:spcBef>
                <a:spcPct val="20000"/>
              </a:spcBef>
              <a:buNone/>
            </a:pPr>
            <a:r>
              <a:rPr lang="en-US" sz="2448" dirty="0">
                <a:gradFill>
                  <a:gsLst>
                    <a:gs pos="1250">
                      <a:schemeClr val="tx1"/>
                    </a:gs>
                    <a:gs pos="100000">
                      <a:schemeClr val="tx1"/>
                    </a:gs>
                  </a:gsLst>
                  <a:lin ang="5400000" scaled="0"/>
                </a:gradFill>
                <a:latin typeface="+mn-lt"/>
                <a:cs typeface="+mn-cs"/>
              </a:rPr>
              <a:t>	The above command should result in an output similar to below:</a:t>
            </a:r>
          </a:p>
          <a:p>
            <a:pPr marL="349724" lvl="1" indent="0" defTabSz="951304">
              <a:spcBef>
                <a:spcPct val="20000"/>
              </a:spcBef>
              <a:buNone/>
            </a:pPr>
            <a:r>
              <a:rPr lang="en-US" sz="2448" dirty="0">
                <a:gradFill>
                  <a:gsLst>
                    <a:gs pos="1250">
                      <a:schemeClr val="tx1"/>
                    </a:gs>
                    <a:gs pos="100000">
                      <a:schemeClr val="tx1"/>
                    </a:gs>
                  </a:gsLst>
                  <a:lin ang="5400000" scaled="0"/>
                </a:gradFill>
                <a:latin typeface="+mn-lt"/>
                <a:cs typeface="+mn-cs"/>
              </a:rPr>
              <a:t>	# microsoft-hyper-v-rhel6012.</a:t>
            </a:r>
            <a:r>
              <a:rPr lang="en-US" sz="2448" b="1" dirty="0">
                <a:solidFill>
                  <a:srgbClr val="FFFF00"/>
                </a:solidFill>
                <a:latin typeface="+mn-lt"/>
                <a:cs typeface="+mn-cs"/>
              </a:rPr>
              <a:t>3.5</a:t>
            </a:r>
            <a:r>
              <a:rPr lang="en-US" sz="2448" dirty="0">
                <a:gradFill>
                  <a:gsLst>
                    <a:gs pos="1250">
                      <a:schemeClr val="tx1"/>
                    </a:gs>
                    <a:gs pos="100000">
                      <a:schemeClr val="tx1"/>
                    </a:gs>
                  </a:gsLst>
                  <a:lin ang="5400000" scaled="0"/>
                </a:gradFill>
                <a:latin typeface="+mn-lt"/>
                <a:cs typeface="+mn-cs"/>
              </a:rPr>
              <a:t>-1.20131031.x86_64</a:t>
            </a:r>
          </a:p>
          <a:p>
            <a:pPr marL="349724" lvl="1" indent="0" defTabSz="951304">
              <a:spcBef>
                <a:spcPct val="20000"/>
              </a:spcBef>
              <a:buNone/>
            </a:pPr>
            <a:r>
              <a:rPr lang="en-US" sz="2448" dirty="0">
                <a:gradFill>
                  <a:gsLst>
                    <a:gs pos="1250">
                      <a:schemeClr val="tx1"/>
                    </a:gs>
                    <a:gs pos="100000">
                      <a:schemeClr val="tx1"/>
                    </a:gs>
                  </a:gsLst>
                  <a:lin ang="5400000" scaled="0"/>
                </a:gradFill>
                <a:latin typeface="+mn-lt"/>
                <a:cs typeface="+mn-cs"/>
              </a:rPr>
              <a:t>	The highlighted yellow portion of the above string indicates that the installed LIS 	version is 3.5.</a:t>
            </a:r>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What version do I have?</a:t>
            </a:r>
          </a:p>
        </p:txBody>
      </p:sp>
      <p:sp>
        <p:nvSpPr>
          <p:cNvPr id="4" name="Oval 3"/>
          <p:cNvSpPr/>
          <p:nvPr/>
        </p:nvSpPr>
        <p:spPr bwMode="auto">
          <a:xfrm>
            <a:off x="8259152" y="2635617"/>
            <a:ext cx="851507" cy="783927"/>
          </a:xfrm>
          <a:prstGeom prst="ellipse">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5089652" y="5534797"/>
            <a:ext cx="851507" cy="783927"/>
          </a:xfrm>
          <a:prstGeom prst="ellipse">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59547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1235423"/>
            <a:ext cx="12434711" cy="5546611"/>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Use Static MAC Addresses in High Availability (HA) Scenarios.</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Use I/O scheduler NOOP for better disk I/O performance.</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Use manual steps to install Hyper-V related daemons on certain distributions.</a:t>
            </a:r>
          </a:p>
          <a:p>
            <a:pPr marL="806836" lvl="2" indent="-349724" defTabSz="951304">
              <a:spcBef>
                <a:spcPct val="20000"/>
              </a:spcBef>
            </a:pPr>
            <a:r>
              <a:rPr lang="en-US" sz="2992" dirty="0">
                <a:solidFill>
                  <a:schemeClr val="tx1"/>
                </a:solidFill>
                <a:latin typeface="+mj-lt"/>
                <a:cs typeface="+mn-cs"/>
              </a:rPr>
              <a:t>On Ubuntu install the </a:t>
            </a:r>
            <a:r>
              <a:rPr lang="en-US" sz="2992" dirty="0" err="1">
                <a:solidFill>
                  <a:schemeClr val="tx1"/>
                </a:solidFill>
                <a:latin typeface="+mj-lt"/>
                <a:cs typeface="+mn-cs"/>
              </a:rPr>
              <a:t>hv</a:t>
            </a:r>
            <a:r>
              <a:rPr lang="en-US" sz="2992" dirty="0">
                <a:solidFill>
                  <a:schemeClr val="tx1"/>
                </a:solidFill>
                <a:latin typeface="+mj-lt"/>
                <a:cs typeface="+mn-cs"/>
              </a:rPr>
              <a:t>-</a:t>
            </a:r>
            <a:r>
              <a:rPr lang="en-US" sz="2992" dirty="0" err="1">
                <a:solidFill>
                  <a:schemeClr val="tx1"/>
                </a:solidFill>
                <a:latin typeface="+mj-lt"/>
                <a:cs typeface="+mn-cs"/>
              </a:rPr>
              <a:t>kvp</a:t>
            </a:r>
            <a:r>
              <a:rPr lang="en-US" sz="2992" dirty="0">
                <a:solidFill>
                  <a:schemeClr val="tx1"/>
                </a:solidFill>
                <a:latin typeface="+mj-lt"/>
                <a:cs typeface="+mn-cs"/>
              </a:rPr>
              <a:t>-daemon-</a:t>
            </a:r>
            <a:r>
              <a:rPr lang="en-US" sz="2992" dirty="0" err="1">
                <a:solidFill>
                  <a:schemeClr val="tx1"/>
                </a:solidFill>
                <a:latin typeface="+mj-lt"/>
                <a:cs typeface="+mn-cs"/>
              </a:rPr>
              <a:t>init</a:t>
            </a:r>
            <a:r>
              <a:rPr lang="en-US" sz="2992" dirty="0">
                <a:solidFill>
                  <a:schemeClr val="tx1"/>
                </a:solidFill>
                <a:latin typeface="+mj-lt"/>
                <a:cs typeface="+mn-cs"/>
              </a:rPr>
              <a:t> package.</a:t>
            </a:r>
          </a:p>
          <a:p>
            <a:pPr marL="806836" lvl="2" indent="-349724" defTabSz="951304">
              <a:spcBef>
                <a:spcPct val="20000"/>
              </a:spcBef>
            </a:pPr>
            <a:r>
              <a:rPr lang="en-US" sz="2992" dirty="0">
                <a:solidFill>
                  <a:schemeClr val="tx1"/>
                </a:solidFill>
                <a:latin typeface="+mj-lt"/>
                <a:cs typeface="+mn-cs"/>
              </a:rPr>
              <a:t>On </a:t>
            </a:r>
            <a:r>
              <a:rPr lang="en-US" sz="2992" dirty="0" err="1">
                <a:solidFill>
                  <a:schemeClr val="tx1"/>
                </a:solidFill>
                <a:latin typeface="+mj-lt"/>
                <a:cs typeface="+mn-cs"/>
              </a:rPr>
              <a:t>CentOS</a:t>
            </a:r>
            <a:r>
              <a:rPr lang="en-US" sz="2992" dirty="0">
                <a:solidFill>
                  <a:schemeClr val="tx1"/>
                </a:solidFill>
                <a:latin typeface="+mj-lt"/>
                <a:cs typeface="+mn-cs"/>
              </a:rPr>
              <a:t>/Oracle/RHEL use installation GUI to ensure that daemons are installed.</a:t>
            </a:r>
          </a:p>
        </p:txBody>
      </p:sp>
      <p:sp>
        <p:nvSpPr>
          <p:cNvPr id="3" name="Title 2"/>
          <p:cNvSpPr>
            <a:spLocks noGrp="1"/>
          </p:cNvSpPr>
          <p:nvPr>
            <p:ph type="title"/>
          </p:nvPr>
        </p:nvSpPr>
        <p:spPr>
          <a:xfrm>
            <a:off x="881" y="0"/>
            <a:ext cx="1025863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LIS Tips and Tricks</a:t>
            </a:r>
          </a:p>
        </p:txBody>
      </p:sp>
    </p:spTree>
    <p:extLst>
      <p:ext uri="{BB962C8B-B14F-4D97-AF65-F5344CB8AC3E}">
        <p14:creationId xmlns:p14="http://schemas.microsoft.com/office/powerpoint/2010/main" val="413173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002272"/>
            <a:ext cx="12434711" cy="6252960"/>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Initial Integration Services now complete</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Built-in to FreeBSD 10</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KVP support is available in a separate port</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Ports available for FreeBSD 8.3, 9.1, 9.2</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Community support only for now</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No System Center support at this time</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Currently trying to bring virtual appliance manufacturers on board.</a:t>
            </a:r>
          </a:p>
          <a:p>
            <a:pPr marL="806836" lvl="2" indent="-349724" defTabSz="951304">
              <a:spcBef>
                <a:spcPct val="20000"/>
              </a:spcBef>
            </a:pPr>
            <a:r>
              <a:rPr lang="en-US" sz="2448" dirty="0">
                <a:gradFill>
                  <a:gsLst>
                    <a:gs pos="1250">
                      <a:schemeClr val="tx2"/>
                    </a:gs>
                    <a:gs pos="99000">
                      <a:schemeClr val="tx2"/>
                    </a:gs>
                  </a:gsLst>
                  <a:lin ang="5400000" scaled="0"/>
                </a:gradFill>
                <a:latin typeface="+mj-lt"/>
                <a:cs typeface="+mn-cs"/>
              </a:rPr>
              <a:t>FreeNAS 9.2.1 for Hyper-V available - </a:t>
            </a:r>
            <a:r>
              <a:rPr lang="en-US" sz="2448" dirty="0">
                <a:gradFill>
                  <a:gsLst>
                    <a:gs pos="1250">
                      <a:schemeClr val="tx2"/>
                    </a:gs>
                    <a:gs pos="99000">
                      <a:schemeClr val="tx2"/>
                    </a:gs>
                  </a:gsLst>
                  <a:lin ang="5400000" scaled="0"/>
                </a:gradFill>
                <a:latin typeface="+mj-lt"/>
                <a:cs typeface="+mn-cs"/>
                <a:hlinkClick r:id="rId3"/>
              </a:rPr>
              <a:t>http://download.freenas.org/9.2.1/HYPERV/RELEASE/</a:t>
            </a:r>
            <a:r>
              <a:rPr lang="en-US" sz="2448" dirty="0">
                <a:gradFill>
                  <a:gsLst>
                    <a:gs pos="1250">
                      <a:schemeClr val="tx2"/>
                    </a:gs>
                    <a:gs pos="99000">
                      <a:schemeClr val="tx2"/>
                    </a:gs>
                  </a:gsLst>
                  <a:lin ang="5400000" scaled="0"/>
                </a:gradFill>
                <a:latin typeface="+mj-lt"/>
                <a:cs typeface="+mn-cs"/>
              </a:rPr>
              <a:t> </a:t>
            </a:r>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FreeBSD</a:t>
            </a:r>
          </a:p>
        </p:txBody>
      </p:sp>
    </p:spTree>
    <p:extLst>
      <p:ext uri="{BB962C8B-B14F-4D97-AF65-F5344CB8AC3E}">
        <p14:creationId xmlns:p14="http://schemas.microsoft.com/office/powerpoint/2010/main" val="42323638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5423"/>
            <a:ext cx="12436475" cy="708399"/>
          </a:xfrm>
        </p:spPr>
        <p:txBody>
          <a:bodyPr/>
          <a:lstStyle/>
          <a:p>
            <a:endParaRPr lang="en-US"/>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FreeBSD Feature Chart</a:t>
            </a:r>
          </a:p>
        </p:txBody>
      </p:sp>
      <p:graphicFrame>
        <p:nvGraphicFramePr>
          <p:cNvPr id="5" name="Table 4"/>
          <p:cNvGraphicFramePr>
            <a:graphicFrameLocks noGrp="1"/>
          </p:cNvGraphicFramePr>
          <p:nvPr>
            <p:extLst/>
          </p:nvPr>
        </p:nvGraphicFramePr>
        <p:xfrm>
          <a:off x="209915" y="973264"/>
          <a:ext cx="12027367" cy="5871234"/>
        </p:xfrm>
        <a:graphic>
          <a:graphicData uri="http://schemas.openxmlformats.org/drawingml/2006/table">
            <a:tbl>
              <a:tblPr firstRow="1" bandRow="1">
                <a:tableStyleId>{5C22544A-7EE6-4342-B048-85BDC9FD1C3A}</a:tableStyleId>
              </a:tblPr>
              <a:tblGrid>
                <a:gridCol w="2328395">
                  <a:extLst>
                    <a:ext uri="{9D8B030D-6E8A-4147-A177-3AD203B41FA5}">
                      <a16:colId xmlns:a16="http://schemas.microsoft.com/office/drawing/2014/main" xmlns="" val="1001676225"/>
                    </a:ext>
                  </a:extLst>
                </a:gridCol>
                <a:gridCol w="2888034">
                  <a:extLst>
                    <a:ext uri="{9D8B030D-6E8A-4147-A177-3AD203B41FA5}">
                      <a16:colId xmlns:a16="http://schemas.microsoft.com/office/drawing/2014/main" xmlns="" val="97570827"/>
                    </a:ext>
                  </a:extLst>
                </a:gridCol>
                <a:gridCol w="1352544">
                  <a:extLst>
                    <a:ext uri="{9D8B030D-6E8A-4147-A177-3AD203B41FA5}">
                      <a16:colId xmlns:a16="http://schemas.microsoft.com/office/drawing/2014/main" xmlns="" val="1054546819"/>
                    </a:ext>
                  </a:extLst>
                </a:gridCol>
                <a:gridCol w="1819465">
                  <a:extLst>
                    <a:ext uri="{9D8B030D-6E8A-4147-A177-3AD203B41FA5}">
                      <a16:colId xmlns:a16="http://schemas.microsoft.com/office/drawing/2014/main" xmlns="" val="1301812459"/>
                    </a:ext>
                  </a:extLst>
                </a:gridCol>
                <a:gridCol w="1819465"/>
                <a:gridCol w="1819465"/>
              </a:tblGrid>
              <a:tr h="807059">
                <a:tc>
                  <a:txBody>
                    <a:bodyPr/>
                    <a:lstStyle/>
                    <a:p>
                      <a:pPr algn="ctr"/>
                      <a:r>
                        <a:rPr lang="en-US" sz="2400" dirty="0" smtClean="0">
                          <a:solidFill>
                            <a:schemeClr val="tx1"/>
                          </a:solidFill>
                        </a:rPr>
                        <a:t>Feature</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Hyper-V</a:t>
                      </a:r>
                      <a:r>
                        <a:rPr lang="en-US" sz="2400" baseline="0" dirty="0" smtClean="0">
                          <a:solidFill>
                            <a:schemeClr val="tx1"/>
                          </a:solidFill>
                        </a:rPr>
                        <a:t> Version</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10</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9.2</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9.1</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8.3</a:t>
                      </a:r>
                      <a:endParaRPr lang="en-US" sz="2400" dirty="0">
                        <a:solidFill>
                          <a:schemeClr val="tx1"/>
                        </a:solidFill>
                      </a:endParaRPr>
                    </a:p>
                  </a:txBody>
                  <a:tcPr marL="93260" marR="93260" marT="46630" marB="46630" anchor="ctr"/>
                </a:tc>
                <a:extLst>
                  <a:ext uri="{0D108BD9-81ED-4DB2-BD59-A6C34878D82A}">
                    <a16:rowId xmlns:a16="http://schemas.microsoft.com/office/drawing/2014/main" xmlns="" val="2982755849"/>
                  </a:ext>
                </a:extLst>
              </a:tr>
              <a:tr h="380071">
                <a:tc>
                  <a:txBody>
                    <a:bodyPr/>
                    <a:lstStyle/>
                    <a:p>
                      <a:pPr algn="l"/>
                      <a:r>
                        <a:rPr lang="en-US" sz="1800" b="1" dirty="0" smtClean="0">
                          <a:solidFill>
                            <a:schemeClr val="bg2"/>
                          </a:solidFill>
                        </a:rPr>
                        <a:t>Availability</a:t>
                      </a:r>
                      <a:endParaRPr lang="en-US" sz="1800" b="1"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Built in</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extLst>
                  <a:ext uri="{0D108BD9-81ED-4DB2-BD59-A6C34878D82A}">
                    <a16:rowId xmlns:a16="http://schemas.microsoft.com/office/drawing/2014/main" xmlns="" val="3057823732"/>
                  </a:ext>
                </a:extLst>
              </a:tr>
              <a:tr h="380071">
                <a:tc>
                  <a:txBody>
                    <a:bodyPr/>
                    <a:lstStyle/>
                    <a:p>
                      <a:pPr algn="l"/>
                      <a:r>
                        <a:rPr lang="en-US" sz="1800" b="1" dirty="0" smtClean="0">
                          <a:solidFill>
                            <a:schemeClr val="bg2"/>
                          </a:solidFill>
                        </a:rPr>
                        <a:t>Core</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extLst>
                  <a:ext uri="{0D108BD9-81ED-4DB2-BD59-A6C34878D82A}">
                    <a16:rowId xmlns:a16="http://schemas.microsoft.com/office/drawing/2014/main" xmlns="" val="2827592093"/>
                  </a:ext>
                </a:extLst>
              </a:tr>
              <a:tr h="373041">
                <a:tc>
                  <a:txBody>
                    <a:bodyPr/>
                    <a:lstStyle/>
                    <a:p>
                      <a:pPr algn="l"/>
                      <a:r>
                        <a:rPr lang="en-US" sz="1800" b="1" dirty="0" smtClean="0">
                          <a:solidFill>
                            <a:schemeClr val="bg2"/>
                          </a:solidFill>
                        </a:rPr>
                        <a:t>Networking</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2845935080"/>
                  </a:ext>
                </a:extLst>
              </a:tr>
              <a:tr h="380071">
                <a:tc>
                  <a:txBody>
                    <a:bodyPr/>
                    <a:lstStyle/>
                    <a:p>
                      <a:pPr algn="l"/>
                      <a:r>
                        <a:rPr lang="en-US" sz="1800" dirty="0" smtClean="0">
                          <a:solidFill>
                            <a:schemeClr val="bg2"/>
                          </a:solidFill>
                        </a:rPr>
                        <a:t> Jumbo Frames</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1354918497"/>
                  </a:ext>
                </a:extLst>
              </a:tr>
              <a:tr h="652822">
                <a:tc>
                  <a:txBody>
                    <a:bodyPr/>
                    <a:lstStyle/>
                    <a:p>
                      <a:pPr algn="l"/>
                      <a:r>
                        <a:rPr lang="en-US" sz="1800" dirty="0" smtClean="0">
                          <a:solidFill>
                            <a:schemeClr val="bg2"/>
                          </a:solidFill>
                        </a:rPr>
                        <a:t> VLAN tagging</a:t>
                      </a:r>
                      <a:r>
                        <a:rPr lang="en-US" sz="1800" baseline="0" dirty="0" smtClean="0">
                          <a:solidFill>
                            <a:schemeClr val="bg2"/>
                          </a:solidFill>
                        </a:rPr>
                        <a:t> and trunking</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3758298066"/>
                  </a:ext>
                </a:extLst>
              </a:tr>
              <a:tr h="380071">
                <a:tc>
                  <a:txBody>
                    <a:bodyPr/>
                    <a:lstStyle/>
                    <a:p>
                      <a:pPr algn="l"/>
                      <a:r>
                        <a:rPr lang="en-US" sz="1800" dirty="0" smtClean="0">
                          <a:solidFill>
                            <a:schemeClr val="bg2"/>
                          </a:solidFill>
                        </a:rPr>
                        <a:t> Live Migration</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211254836"/>
                  </a:ext>
                </a:extLst>
              </a:tr>
              <a:tr h="373041">
                <a:tc>
                  <a:txBody>
                    <a:bodyPr/>
                    <a:lstStyle/>
                    <a:p>
                      <a:pPr algn="l"/>
                      <a:r>
                        <a:rPr lang="en-US" sz="1800" dirty="0" smtClean="0">
                          <a:solidFill>
                            <a:schemeClr val="bg2"/>
                          </a:solidFill>
                        </a:rPr>
                        <a:t> Static IP Injection</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706914484"/>
                  </a:ext>
                </a:extLst>
              </a:tr>
              <a:tr h="373041">
                <a:tc>
                  <a:txBody>
                    <a:bodyPr/>
                    <a:lstStyle/>
                    <a:p>
                      <a:pPr algn="l"/>
                      <a:r>
                        <a:rPr lang="en-US" sz="1800" b="1" dirty="0" smtClean="0">
                          <a:solidFill>
                            <a:schemeClr val="bg2"/>
                          </a:solidFill>
                        </a:rPr>
                        <a:t>Storage</a:t>
                      </a:r>
                      <a:endParaRPr lang="en-US" sz="1800" b="1" dirty="0">
                        <a:solidFill>
                          <a:schemeClr val="bg2"/>
                        </a:solidFill>
                      </a:endParaRPr>
                    </a:p>
                  </a:txBody>
                  <a:tcPr marL="93260" marR="93260" marT="46630" marB="46630"/>
                </a:tc>
                <a:tc>
                  <a:txBody>
                    <a:bodyPr/>
                    <a:lstStyle/>
                    <a:p>
                      <a:pPr algn="l"/>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3736818303"/>
                  </a:ext>
                </a:extLst>
              </a:tr>
              <a:tr h="373041">
                <a:tc>
                  <a:txBody>
                    <a:bodyPr/>
                    <a:lstStyle/>
                    <a:p>
                      <a:pPr algn="l"/>
                      <a:r>
                        <a:rPr lang="en-US" sz="1800" b="0" dirty="0" smtClean="0">
                          <a:solidFill>
                            <a:schemeClr val="bg2"/>
                          </a:solidFill>
                        </a:rPr>
                        <a:t> VHDX Resize</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2766707361"/>
                  </a:ext>
                </a:extLst>
              </a:tr>
              <a:tr h="652822">
                <a:tc>
                  <a:txBody>
                    <a:bodyPr/>
                    <a:lstStyle/>
                    <a:p>
                      <a:pPr algn="l"/>
                      <a:r>
                        <a:rPr lang="en-US" sz="1800" b="0" dirty="0" smtClean="0">
                          <a:solidFill>
                            <a:schemeClr val="bg2"/>
                          </a:solidFill>
                        </a:rPr>
                        <a:t> Virtual </a:t>
                      </a:r>
                      <a:r>
                        <a:rPr lang="en-US" sz="1800" b="0" dirty="0" err="1" smtClean="0">
                          <a:solidFill>
                            <a:schemeClr val="bg2"/>
                          </a:solidFill>
                        </a:rPr>
                        <a:t>Fibre</a:t>
                      </a:r>
                      <a:r>
                        <a:rPr lang="en-US" sz="1800" b="0" dirty="0" smtClean="0">
                          <a:solidFill>
                            <a:schemeClr val="bg2"/>
                          </a:solidFill>
                        </a:rPr>
                        <a:t> Channel</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tc>
                  <a:txBody>
                    <a:bodyPr/>
                    <a:lstStyle/>
                    <a:p>
                      <a:endParaRPr lang="en-US" sz="1800">
                        <a:solidFill>
                          <a:schemeClr val="bg2"/>
                        </a:solidFill>
                      </a:endParaRPr>
                    </a:p>
                  </a:txBody>
                  <a:tcPr marL="93260" marR="93260" marT="46630" marB="46630"/>
                </a:tc>
                <a:extLst>
                  <a:ext uri="{0D108BD9-81ED-4DB2-BD59-A6C34878D82A}">
                    <a16:rowId xmlns:a16="http://schemas.microsoft.com/office/drawing/2014/main" xmlns="" val="1447810055"/>
                  </a:ext>
                </a:extLst>
              </a:tr>
              <a:tr h="373041">
                <a:tc>
                  <a:txBody>
                    <a:bodyPr/>
                    <a:lstStyle/>
                    <a:p>
                      <a:pPr algn="l"/>
                      <a:r>
                        <a:rPr lang="en-US" sz="1800" b="0" dirty="0" smtClean="0">
                          <a:solidFill>
                            <a:schemeClr val="bg2"/>
                          </a:solidFill>
                        </a:rPr>
                        <a:t> Live VM Backup</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tc>
                  <a:txBody>
                    <a:bodyPr/>
                    <a:lstStyle/>
                    <a:p>
                      <a:endParaRPr lang="en-US" sz="1800" dirty="0">
                        <a:solidFill>
                          <a:schemeClr val="bg2"/>
                        </a:solidFill>
                      </a:endParaRPr>
                    </a:p>
                  </a:txBody>
                  <a:tcPr marL="93260" marR="93260" marT="46630" marB="46630"/>
                </a:tc>
                <a:extLst>
                  <a:ext uri="{0D108BD9-81ED-4DB2-BD59-A6C34878D82A}">
                    <a16:rowId xmlns:a16="http://schemas.microsoft.com/office/drawing/2014/main" xmlns="" val="723415411"/>
                  </a:ext>
                </a:extLst>
              </a:tr>
              <a:tr h="373041">
                <a:tc>
                  <a:txBody>
                    <a:bodyPr/>
                    <a:lstStyle/>
                    <a:p>
                      <a:pPr algn="l"/>
                      <a:r>
                        <a:rPr lang="en-US" sz="1800" b="0" dirty="0" smtClean="0">
                          <a:solidFill>
                            <a:schemeClr val="bg2"/>
                          </a:solidFill>
                        </a:rPr>
                        <a:t> TRIM Support</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a:t>
                      </a:r>
                      <a:r>
                        <a:rPr lang="en-US" sz="1800" baseline="0" dirty="0" smtClean="0">
                          <a:solidFill>
                            <a:schemeClr val="bg2"/>
                          </a:solidFill>
                        </a:rPr>
                        <a:t> R2</a:t>
                      </a: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4242588171"/>
                  </a:ext>
                </a:extLst>
              </a:tr>
            </a:tbl>
          </a:graphicData>
        </a:graphic>
      </p:graphicFrame>
    </p:spTree>
    <p:extLst>
      <p:ext uri="{BB962C8B-B14F-4D97-AF65-F5344CB8AC3E}">
        <p14:creationId xmlns:p14="http://schemas.microsoft.com/office/powerpoint/2010/main" val="1613567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Linux and FreeBSD Integration Services for Hyper-V</a:t>
            </a:r>
            <a:endParaRPr lang="en-US" dirty="0"/>
          </a:p>
        </p:txBody>
      </p:sp>
      <p:sp>
        <p:nvSpPr>
          <p:cNvPr id="5" name="Text Placeholder 4"/>
          <p:cNvSpPr>
            <a:spLocks noGrp="1"/>
          </p:cNvSpPr>
          <p:nvPr>
            <p:ph type="body" sz="quarter" idx="11"/>
          </p:nvPr>
        </p:nvSpPr>
        <p:spPr>
          <a:xfrm>
            <a:off x="275482" y="1996561"/>
            <a:ext cx="11885514" cy="4286615"/>
          </a:xfrm>
        </p:spPr>
        <p:txBody>
          <a:bodyPr/>
          <a:lstStyle/>
          <a:p>
            <a:pPr marL="349724" lvl="1" indent="-349724" defTabSz="951304">
              <a:buBlip>
                <a:blip r:embed="rId3"/>
              </a:buBlip>
            </a:pPr>
            <a:r>
              <a:rPr lang="en-US" sz="4080" dirty="0">
                <a:gradFill>
                  <a:gsLst>
                    <a:gs pos="1250">
                      <a:schemeClr val="tx2"/>
                    </a:gs>
                    <a:gs pos="99000">
                      <a:schemeClr val="tx2"/>
                    </a:gs>
                  </a:gsLst>
                  <a:lin ang="5400000" scaled="0"/>
                </a:gradFill>
                <a:latin typeface="+mj-lt"/>
              </a:rPr>
              <a:t>Product goals and availability.</a:t>
            </a:r>
          </a:p>
          <a:p>
            <a:pPr marL="349724" lvl="1" indent="-349724" defTabSz="951304">
              <a:buBlip>
                <a:blip r:embed="rId3"/>
              </a:buBlip>
            </a:pPr>
            <a:r>
              <a:rPr lang="en-US" sz="4080" dirty="0">
                <a:gradFill>
                  <a:gsLst>
                    <a:gs pos="1250">
                      <a:schemeClr val="tx2"/>
                    </a:gs>
                    <a:gs pos="99000">
                      <a:schemeClr val="tx2"/>
                    </a:gs>
                  </a:gsLst>
                  <a:lin ang="5400000" scaled="0"/>
                </a:gradFill>
                <a:latin typeface="+mj-lt"/>
              </a:rPr>
              <a:t>Supported Linux and FreeBSD distributions.</a:t>
            </a:r>
          </a:p>
          <a:p>
            <a:pPr marL="349724" lvl="1" indent="-349724" defTabSz="951304">
              <a:buBlip>
                <a:blip r:embed="rId3"/>
              </a:buBlip>
            </a:pPr>
            <a:r>
              <a:rPr lang="en-US" sz="4080" dirty="0">
                <a:gradFill>
                  <a:gsLst>
                    <a:gs pos="1250">
                      <a:schemeClr val="tx2"/>
                    </a:gs>
                    <a:gs pos="99000">
                      <a:schemeClr val="tx2"/>
                    </a:gs>
                  </a:gsLst>
                  <a:lin ang="5400000" scaled="0"/>
                </a:gradFill>
                <a:latin typeface="+mj-lt"/>
              </a:rPr>
              <a:t>New and upcoming features.</a:t>
            </a:r>
          </a:p>
          <a:p>
            <a:pPr marL="349724" lvl="1" indent="-349724" defTabSz="951304">
              <a:buBlip>
                <a:blip r:embed="rId3"/>
              </a:buBlip>
            </a:pPr>
            <a:r>
              <a:rPr lang="en-US" sz="4080" dirty="0">
                <a:gradFill>
                  <a:gsLst>
                    <a:gs pos="1250">
                      <a:schemeClr val="tx2"/>
                    </a:gs>
                    <a:gs pos="99000">
                      <a:schemeClr val="tx2"/>
                    </a:gs>
                  </a:gsLst>
                  <a:lin ang="5400000" scaled="0"/>
                </a:gradFill>
                <a:latin typeface="+mj-lt"/>
              </a:rPr>
              <a:t>Feature demo.</a:t>
            </a:r>
          </a:p>
          <a:p>
            <a:pPr marL="349724" lvl="1" indent="-349724" defTabSz="951304">
              <a:buBlip>
                <a:blip r:embed="rId3"/>
              </a:buBlip>
            </a:pPr>
            <a:r>
              <a:rPr lang="en-US" sz="4080" dirty="0">
                <a:gradFill>
                  <a:gsLst>
                    <a:gs pos="1250">
                      <a:schemeClr val="tx2"/>
                    </a:gs>
                    <a:gs pos="99000">
                      <a:schemeClr val="tx2"/>
                    </a:gs>
                  </a:gsLst>
                  <a:lin ang="5400000" scaled="0"/>
                </a:gradFill>
                <a:latin typeface="+mj-lt"/>
              </a:rPr>
              <a:t>Known issues, tips and tricks.</a:t>
            </a:r>
            <a:endParaRPr lang="en-US" sz="4080" dirty="0"/>
          </a:p>
          <a:p>
            <a:pPr marL="611442" lvl="1" indent="-582873">
              <a:buFont typeface="Arial" panose="020B0604020202020204" pitchFamily="34" charset="0"/>
              <a:buChar char="•"/>
            </a:pPr>
            <a:endParaRPr lang="en-US" sz="4080" dirty="0"/>
          </a:p>
        </p:txBody>
      </p:sp>
    </p:spTree>
    <p:extLst>
      <p:ext uri="{BB962C8B-B14F-4D97-AF65-F5344CB8AC3E}">
        <p14:creationId xmlns:p14="http://schemas.microsoft.com/office/powerpoint/2010/main" val="277895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35423"/>
            <a:ext cx="12436475" cy="708399"/>
          </a:xfrm>
        </p:spPr>
        <p:txBody>
          <a:bodyPr/>
          <a:lstStyle/>
          <a:p>
            <a:endParaRPr lang="en-US"/>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FreeBSD Feature Chart</a:t>
            </a:r>
          </a:p>
        </p:txBody>
      </p:sp>
      <p:graphicFrame>
        <p:nvGraphicFramePr>
          <p:cNvPr id="4" name="Table 3"/>
          <p:cNvGraphicFramePr>
            <a:graphicFrameLocks noGrp="1"/>
          </p:cNvGraphicFramePr>
          <p:nvPr>
            <p:extLst/>
          </p:nvPr>
        </p:nvGraphicFramePr>
        <p:xfrm>
          <a:off x="209913" y="1019288"/>
          <a:ext cx="12027368" cy="4968703"/>
        </p:xfrm>
        <a:graphic>
          <a:graphicData uri="http://schemas.openxmlformats.org/drawingml/2006/table">
            <a:tbl>
              <a:tblPr firstRow="1" bandRow="1">
                <a:tableStyleId>{5C22544A-7EE6-4342-B048-85BDC9FD1C3A}</a:tableStyleId>
              </a:tblPr>
              <a:tblGrid>
                <a:gridCol w="3189325">
                  <a:extLst>
                    <a:ext uri="{9D8B030D-6E8A-4147-A177-3AD203B41FA5}">
                      <a16:colId xmlns:a16="http://schemas.microsoft.com/office/drawing/2014/main" xmlns="" val="2458969346"/>
                    </a:ext>
                  </a:extLst>
                </a:gridCol>
                <a:gridCol w="2808280">
                  <a:extLst>
                    <a:ext uri="{9D8B030D-6E8A-4147-A177-3AD203B41FA5}">
                      <a16:colId xmlns:a16="http://schemas.microsoft.com/office/drawing/2014/main" xmlns="" val="256235963"/>
                    </a:ext>
                  </a:extLst>
                </a:gridCol>
                <a:gridCol w="1238110">
                  <a:extLst>
                    <a:ext uri="{9D8B030D-6E8A-4147-A177-3AD203B41FA5}">
                      <a16:colId xmlns:a16="http://schemas.microsoft.com/office/drawing/2014/main" xmlns="" val="3905028675"/>
                    </a:ext>
                  </a:extLst>
                </a:gridCol>
                <a:gridCol w="1575778">
                  <a:extLst>
                    <a:ext uri="{9D8B030D-6E8A-4147-A177-3AD203B41FA5}">
                      <a16:colId xmlns:a16="http://schemas.microsoft.com/office/drawing/2014/main" xmlns="" val="2337217448"/>
                    </a:ext>
                  </a:extLst>
                </a:gridCol>
                <a:gridCol w="1607937"/>
                <a:gridCol w="1607937"/>
              </a:tblGrid>
              <a:tr h="466302">
                <a:tc>
                  <a:txBody>
                    <a:bodyPr/>
                    <a:lstStyle/>
                    <a:p>
                      <a:pPr algn="ctr"/>
                      <a:r>
                        <a:rPr lang="en-US" sz="2400" dirty="0" smtClean="0">
                          <a:solidFill>
                            <a:schemeClr val="tx1"/>
                          </a:solidFill>
                        </a:rPr>
                        <a:t>Feature</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Hyper-V</a:t>
                      </a:r>
                      <a:r>
                        <a:rPr lang="en-US" sz="2400" baseline="0" dirty="0" smtClean="0">
                          <a:solidFill>
                            <a:schemeClr val="tx1"/>
                          </a:solidFill>
                        </a:rPr>
                        <a:t> Version</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10</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9.2</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9.1</a:t>
                      </a:r>
                      <a:endParaRPr lang="en-US" sz="2400" dirty="0">
                        <a:solidFill>
                          <a:schemeClr val="tx1"/>
                        </a:solidFill>
                      </a:endParaRPr>
                    </a:p>
                  </a:txBody>
                  <a:tcPr marL="93260" marR="93260" marT="46630" marB="46630" anchor="ctr"/>
                </a:tc>
                <a:tc>
                  <a:txBody>
                    <a:bodyPr/>
                    <a:lstStyle/>
                    <a:p>
                      <a:pPr algn="ctr"/>
                      <a:r>
                        <a:rPr lang="en-US" sz="2400" dirty="0" smtClean="0">
                          <a:solidFill>
                            <a:schemeClr val="tx1"/>
                          </a:solidFill>
                        </a:rPr>
                        <a:t>8.3</a:t>
                      </a:r>
                      <a:endParaRPr lang="en-US" sz="2400" dirty="0">
                        <a:solidFill>
                          <a:schemeClr val="tx1"/>
                        </a:solidFill>
                      </a:endParaRPr>
                    </a:p>
                  </a:txBody>
                  <a:tcPr marL="93260" marR="93260" marT="46630" marB="46630" anchor="ctr"/>
                </a:tc>
                <a:extLst>
                  <a:ext uri="{0D108BD9-81ED-4DB2-BD59-A6C34878D82A}">
                    <a16:rowId xmlns:a16="http://schemas.microsoft.com/office/drawing/2014/main" xmlns="" val="647105925"/>
                  </a:ext>
                </a:extLst>
              </a:tr>
              <a:tr h="652822">
                <a:tc>
                  <a:txBody>
                    <a:bodyPr/>
                    <a:lstStyle/>
                    <a:p>
                      <a:pPr algn="l"/>
                      <a:r>
                        <a:rPr lang="en-US" sz="1800" b="1" dirty="0" smtClean="0">
                          <a:solidFill>
                            <a:schemeClr val="bg2"/>
                          </a:solidFill>
                        </a:rPr>
                        <a:t>Memory</a:t>
                      </a:r>
                      <a:endParaRPr lang="en-US" sz="1800" b="1" dirty="0">
                        <a:solidFill>
                          <a:schemeClr val="bg2"/>
                        </a:solidFill>
                      </a:endParaRPr>
                    </a:p>
                  </a:txBody>
                  <a:tcPr marL="93260" marR="93260" marT="46630" marB="46630"/>
                </a:tc>
                <a:tc>
                  <a:txBody>
                    <a:bodyPr/>
                    <a:lstStyle/>
                    <a:p>
                      <a:pPr algn="l"/>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Built</a:t>
                      </a:r>
                      <a:r>
                        <a:rPr lang="en-US" sz="1800" baseline="0" dirty="0" smtClean="0">
                          <a:solidFill>
                            <a:schemeClr val="bg2"/>
                          </a:solidFill>
                        </a:rPr>
                        <a:t> in</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rPr>
                        <a:t>FreeBSD Ports</a:t>
                      </a:r>
                      <a:endParaRPr lang="en-US" sz="1800" dirty="0">
                        <a:solidFill>
                          <a:schemeClr val="bg2"/>
                        </a:solidFill>
                      </a:endParaRPr>
                    </a:p>
                  </a:txBody>
                  <a:tcPr marL="93260" marR="93260" marT="46630" marB="46630"/>
                </a:tc>
                <a:extLst>
                  <a:ext uri="{0D108BD9-81ED-4DB2-BD59-A6C34878D82A}">
                    <a16:rowId xmlns:a16="http://schemas.microsoft.com/office/drawing/2014/main" xmlns="" val="415521646"/>
                  </a:ext>
                </a:extLst>
              </a:tr>
              <a:tr h="378222">
                <a:tc>
                  <a:txBody>
                    <a:bodyPr/>
                    <a:lstStyle/>
                    <a:p>
                      <a:pPr algn="l"/>
                      <a:r>
                        <a:rPr lang="en-US" sz="1800" b="0" dirty="0" smtClean="0">
                          <a:solidFill>
                            <a:schemeClr val="bg2"/>
                          </a:solidFill>
                        </a:rPr>
                        <a:t> Configuration</a:t>
                      </a:r>
                      <a:r>
                        <a:rPr lang="en-US" sz="1800" b="0" baseline="0" dirty="0" smtClean="0">
                          <a:solidFill>
                            <a:schemeClr val="bg2"/>
                          </a:solidFill>
                        </a:rPr>
                        <a:t> of MMIO gap</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extLst>
                  <a:ext uri="{0D108BD9-81ED-4DB2-BD59-A6C34878D82A}">
                    <a16:rowId xmlns:a16="http://schemas.microsoft.com/office/drawing/2014/main" xmlns="" val="1761213617"/>
                  </a:ext>
                </a:extLst>
              </a:tr>
              <a:tr h="378222">
                <a:tc>
                  <a:txBody>
                    <a:bodyPr/>
                    <a:lstStyle/>
                    <a:p>
                      <a:pPr algn="l"/>
                      <a:r>
                        <a:rPr lang="en-US" sz="1800" b="0" dirty="0" smtClean="0">
                          <a:solidFill>
                            <a:schemeClr val="bg2"/>
                          </a:solidFill>
                        </a:rPr>
                        <a:t> Dynamic Memory – Hot Add</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tc>
                  <a:txBody>
                    <a:bodyPr/>
                    <a:lstStyle/>
                    <a:p>
                      <a:pPr algn="ctr"/>
                      <a:endParaRPr lang="en-US" sz="1800" dirty="0">
                        <a:solidFill>
                          <a:schemeClr val="bg2"/>
                        </a:solidFill>
                      </a:endParaRPr>
                    </a:p>
                  </a:txBody>
                  <a:tcPr marL="93260" marR="93260" marT="46630" marB="46630"/>
                </a:tc>
                <a:extLst>
                  <a:ext uri="{0D108BD9-81ED-4DB2-BD59-A6C34878D82A}">
                    <a16:rowId xmlns:a16="http://schemas.microsoft.com/office/drawing/2014/main" xmlns="" val="2614182077"/>
                  </a:ext>
                </a:extLst>
              </a:tr>
              <a:tr h="652822">
                <a:tc>
                  <a:txBody>
                    <a:bodyPr/>
                    <a:lstStyle/>
                    <a:p>
                      <a:pPr algn="l"/>
                      <a:r>
                        <a:rPr lang="en-US" sz="1800" b="0" dirty="0" smtClean="0">
                          <a:solidFill>
                            <a:schemeClr val="bg2"/>
                          </a:solidFill>
                        </a:rPr>
                        <a:t> Dynamic Memory –</a:t>
                      </a:r>
                      <a:r>
                        <a:rPr lang="en-US" sz="1800" b="0" baseline="0" dirty="0" smtClean="0">
                          <a:solidFill>
                            <a:schemeClr val="bg2"/>
                          </a:solidFill>
                        </a:rPr>
                        <a:t> Ballooning</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1672328892"/>
                  </a:ext>
                </a:extLst>
              </a:tr>
              <a:tr h="378222">
                <a:tc>
                  <a:txBody>
                    <a:bodyPr/>
                    <a:lstStyle/>
                    <a:p>
                      <a:pPr algn="l"/>
                      <a:r>
                        <a:rPr lang="en-US" sz="1800" b="1" dirty="0" smtClean="0">
                          <a:solidFill>
                            <a:schemeClr val="bg2"/>
                          </a:solidFill>
                        </a:rPr>
                        <a:t>Video</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2901690287"/>
                  </a:ext>
                </a:extLst>
              </a:tr>
              <a:tr h="652822">
                <a:tc>
                  <a:txBody>
                    <a:bodyPr/>
                    <a:lstStyle/>
                    <a:p>
                      <a:pPr algn="l"/>
                      <a:r>
                        <a:rPr lang="en-US" sz="1800" dirty="0" smtClean="0">
                          <a:solidFill>
                            <a:schemeClr val="bg2"/>
                          </a:solidFill>
                        </a:rPr>
                        <a:t> Hyper-V Specific Video Device</a:t>
                      </a:r>
                      <a:endParaRPr lang="en-US" sz="180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435232682"/>
                  </a:ext>
                </a:extLst>
              </a:tr>
              <a:tr h="378222">
                <a:tc>
                  <a:txBody>
                    <a:bodyPr/>
                    <a:lstStyle/>
                    <a:p>
                      <a:pPr algn="l"/>
                      <a:r>
                        <a:rPr lang="en-US" sz="1800" b="1" dirty="0" smtClean="0">
                          <a:solidFill>
                            <a:schemeClr val="bg2"/>
                          </a:solidFill>
                        </a:rPr>
                        <a:t>Miscellaneous</a:t>
                      </a:r>
                      <a:endParaRPr lang="en-US" sz="1800" b="1"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492086647"/>
                  </a:ext>
                </a:extLst>
              </a:tr>
              <a:tr h="652822">
                <a:tc>
                  <a:txBody>
                    <a:bodyPr/>
                    <a:lstStyle/>
                    <a:p>
                      <a:pPr algn="l"/>
                      <a:r>
                        <a:rPr lang="en-US" sz="1800" b="0" baseline="0" dirty="0" smtClean="0">
                          <a:solidFill>
                            <a:schemeClr val="bg2"/>
                          </a:solidFill>
                        </a:rPr>
                        <a:t> Key/Value pair</a:t>
                      </a:r>
                      <a:endParaRPr lang="en-US" sz="1800" b="0" dirty="0">
                        <a:solidFill>
                          <a:schemeClr val="bg2"/>
                        </a:solidFill>
                      </a:endParaRPr>
                    </a:p>
                  </a:txBody>
                  <a:tcPr marL="93260" marR="93260" marT="46630" marB="46630"/>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2012 R2, 2012, 2008R2</a:t>
                      </a:r>
                    </a:p>
                  </a:txBody>
                  <a:tcPr marL="93260" marR="93260" marT="46630" marB="46630"/>
                </a:tc>
                <a:tc>
                  <a:txBody>
                    <a:bodyPr/>
                    <a:lstStyle/>
                    <a:p>
                      <a:pPr algn="ctr"/>
                      <a:r>
                        <a:rPr lang="en-US" sz="1800" dirty="0" smtClean="0">
                          <a:solidFill>
                            <a:schemeClr val="bg2"/>
                          </a:solidFill>
                          <a:sym typeface="Wingdings" panose="05000000000000000000" pitchFamily="2" charset="2"/>
                        </a:rPr>
                        <a:t></a:t>
                      </a:r>
                      <a:r>
                        <a:rPr lang="en-US" sz="1800" baseline="0" dirty="0" smtClean="0">
                          <a:solidFill>
                            <a:schemeClr val="bg2"/>
                          </a:solidFill>
                          <a:sym typeface="Wingdings" panose="05000000000000000000" pitchFamily="2" charset="2"/>
                        </a:rPr>
                        <a:t> (Note 1)</a:t>
                      </a:r>
                      <a:endParaRPr lang="en-US" sz="1800" dirty="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sym typeface="Wingdings" panose="05000000000000000000" pitchFamily="2" charset="2"/>
                        </a:rPr>
                        <a:t></a:t>
                      </a:r>
                      <a:endParaRPr lang="en-US" sz="1800" dirty="0" smtClean="0">
                        <a:solidFill>
                          <a:schemeClr val="bg2"/>
                        </a:solidFill>
                      </a:endParaRPr>
                    </a:p>
                  </a:txBody>
                  <a:tcPr marL="93260" marR="93260" marT="46630" marB="46630"/>
                </a:tc>
                <a:extLst>
                  <a:ext uri="{0D108BD9-81ED-4DB2-BD59-A6C34878D82A}">
                    <a16:rowId xmlns:a16="http://schemas.microsoft.com/office/drawing/2014/main" xmlns="" val="65680093"/>
                  </a:ext>
                </a:extLst>
              </a:tr>
              <a:tr h="378222">
                <a:tc>
                  <a:txBody>
                    <a:bodyPr/>
                    <a:lstStyle/>
                    <a:p>
                      <a:pPr algn="l"/>
                      <a:r>
                        <a:rPr lang="en-US" sz="1800" b="0" baseline="0" dirty="0" smtClean="0">
                          <a:solidFill>
                            <a:schemeClr val="bg2"/>
                          </a:solidFill>
                        </a:rPr>
                        <a:t> Non-</a:t>
                      </a:r>
                      <a:r>
                        <a:rPr lang="en-US" sz="1800" b="0" baseline="0" dirty="0" err="1" smtClean="0">
                          <a:solidFill>
                            <a:schemeClr val="bg2"/>
                          </a:solidFill>
                        </a:rPr>
                        <a:t>Maskable</a:t>
                      </a:r>
                      <a:r>
                        <a:rPr lang="en-US" sz="1800" b="0" baseline="0" dirty="0" smtClean="0">
                          <a:solidFill>
                            <a:schemeClr val="bg2"/>
                          </a:solidFill>
                        </a:rPr>
                        <a:t> Interrupt</a:t>
                      </a:r>
                      <a:endParaRPr lang="en-US" sz="1800" b="0" dirty="0">
                        <a:solidFill>
                          <a:schemeClr val="bg2"/>
                        </a:solidFill>
                      </a:endParaRPr>
                    </a:p>
                  </a:txBody>
                  <a:tcPr marL="93260" marR="93260" marT="46630" marB="46630"/>
                </a:tc>
                <a:tc>
                  <a:txBody>
                    <a:bodyPr/>
                    <a:lstStyle/>
                    <a:p>
                      <a:pPr algn="l"/>
                      <a:r>
                        <a:rPr lang="en-US" sz="1800" dirty="0" smtClean="0">
                          <a:solidFill>
                            <a:schemeClr val="bg2"/>
                          </a:solidFill>
                        </a:rPr>
                        <a:t>2012 R2</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tc>
                  <a:txBody>
                    <a:bodyPr/>
                    <a:lstStyle/>
                    <a:p>
                      <a:pPr algn="ctr"/>
                      <a:r>
                        <a:rPr lang="en-US" sz="1800" dirty="0" smtClean="0">
                          <a:solidFill>
                            <a:schemeClr val="bg2"/>
                          </a:solidFill>
                          <a:sym typeface="Wingdings" panose="05000000000000000000" pitchFamily="2" charset="2"/>
                        </a:rPr>
                        <a:t></a:t>
                      </a:r>
                      <a:endParaRPr lang="en-US" sz="1800" dirty="0">
                        <a:solidFill>
                          <a:schemeClr val="bg2"/>
                        </a:solidFill>
                      </a:endParaRPr>
                    </a:p>
                  </a:txBody>
                  <a:tcPr marL="93260" marR="93260" marT="46630" marB="46630"/>
                </a:tc>
                <a:extLst>
                  <a:ext uri="{0D108BD9-81ED-4DB2-BD59-A6C34878D82A}">
                    <a16:rowId xmlns:a16="http://schemas.microsoft.com/office/drawing/2014/main" xmlns="" val="3424411092"/>
                  </a:ext>
                </a:extLst>
              </a:tr>
            </a:tbl>
          </a:graphicData>
        </a:graphic>
      </p:graphicFrame>
      <p:sp>
        <p:nvSpPr>
          <p:cNvPr id="3" name="TextBox 2"/>
          <p:cNvSpPr txBox="1"/>
          <p:nvPr/>
        </p:nvSpPr>
        <p:spPr>
          <a:xfrm>
            <a:off x="1322069" y="6061030"/>
            <a:ext cx="4896168" cy="670445"/>
          </a:xfrm>
          <a:prstGeom prst="rect">
            <a:avLst/>
          </a:prstGeom>
          <a:noFill/>
        </p:spPr>
        <p:txBody>
          <a:bodyPr wrap="square" rtlCol="0">
            <a:spAutoFit/>
          </a:bodyPr>
          <a:lstStyle/>
          <a:p>
            <a:r>
              <a:rPr lang="en-US" sz="1836" dirty="0"/>
              <a:t>Note 1: Key/Value pair for FreeBSD 10 will be available through a separate FreeBSD port</a:t>
            </a:r>
          </a:p>
        </p:txBody>
      </p:sp>
    </p:spTree>
    <p:extLst>
      <p:ext uri="{BB962C8B-B14F-4D97-AF65-F5344CB8AC3E}">
        <p14:creationId xmlns:p14="http://schemas.microsoft.com/office/powerpoint/2010/main" val="31344414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1235422"/>
            <a:ext cx="5427233" cy="3320333"/>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hlinkClick r:id="rId3"/>
              </a:rPr>
              <a:t>FreeBSD 10 Virtual Machine Image </a:t>
            </a:r>
            <a:r>
              <a:rPr lang="en-US" sz="4080" dirty="0">
                <a:gradFill>
                  <a:gsLst>
                    <a:gs pos="1250">
                      <a:schemeClr val="tx2"/>
                    </a:gs>
                    <a:gs pos="99000">
                      <a:schemeClr val="tx2"/>
                    </a:gs>
                  </a:gsLst>
                  <a:lin ang="5400000" scaled="0"/>
                </a:gradFill>
                <a:latin typeface="+mj-lt"/>
                <a:cs typeface="+mn-cs"/>
              </a:rPr>
              <a:t/>
            </a:r>
            <a:br>
              <a:rPr lang="en-US" sz="4080" dirty="0">
                <a:gradFill>
                  <a:gsLst>
                    <a:gs pos="1250">
                      <a:schemeClr val="tx2"/>
                    </a:gs>
                    <a:gs pos="99000">
                      <a:schemeClr val="tx2"/>
                    </a:gs>
                  </a:gsLst>
                  <a:lin ang="5400000" scaled="0"/>
                </a:gradFill>
                <a:latin typeface="+mj-lt"/>
                <a:cs typeface="+mn-cs"/>
              </a:rPr>
            </a:br>
            <a:r>
              <a:rPr lang="en-US" sz="4080" dirty="0">
                <a:gradFill>
                  <a:gsLst>
                    <a:gs pos="1250">
                      <a:schemeClr val="tx2"/>
                    </a:gs>
                    <a:gs pos="99000">
                      <a:schemeClr val="tx2"/>
                    </a:gs>
                  </a:gsLst>
                  <a:lin ang="5400000" scaled="0"/>
                </a:gradFill>
                <a:latin typeface="+mj-lt"/>
                <a:cs typeface="+mn-cs"/>
              </a:rPr>
              <a:t>available in </a:t>
            </a:r>
            <a:r>
              <a:rPr lang="en-US" sz="4080" dirty="0" err="1">
                <a:gradFill>
                  <a:gsLst>
                    <a:gs pos="1250">
                      <a:schemeClr val="tx2"/>
                    </a:gs>
                    <a:gs pos="99000">
                      <a:schemeClr val="tx2"/>
                    </a:gs>
                  </a:gsLst>
                  <a:lin ang="5400000" scaled="0"/>
                </a:gradFill>
                <a:latin typeface="+mj-lt"/>
                <a:cs typeface="+mn-cs"/>
              </a:rPr>
              <a:t>VMDepot</a:t>
            </a:r>
            <a:endParaRPr lang="en-US" sz="4080" dirty="0">
              <a:gradFill>
                <a:gsLst>
                  <a:gs pos="1250">
                    <a:schemeClr val="tx2"/>
                  </a:gs>
                  <a:gs pos="99000">
                    <a:schemeClr val="tx2"/>
                  </a:gs>
                </a:gsLst>
                <a:lin ang="5400000" scaled="0"/>
              </a:gradFill>
              <a:latin typeface="+mj-lt"/>
              <a:cs typeface="+mn-cs"/>
            </a:endParaRP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For the community, by the community.</a:t>
            </a:r>
          </a:p>
        </p:txBody>
      </p:sp>
      <p:sp>
        <p:nvSpPr>
          <p:cNvPr id="3" name="Title 2"/>
          <p:cNvSpPr>
            <a:spLocks noGrp="1"/>
          </p:cNvSpPr>
          <p:nvPr>
            <p:ph type="title"/>
          </p:nvPr>
        </p:nvSpPr>
        <p:spPr>
          <a:xfrm>
            <a:off x="881" y="-8049"/>
            <a:ext cx="1025863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Availability on Azure</a:t>
            </a:r>
          </a:p>
        </p:txBody>
      </p:sp>
      <p:pic>
        <p:nvPicPr>
          <p:cNvPr id="4" name="Picture 3"/>
          <p:cNvPicPr>
            <a:picLocks noChangeAspect="1"/>
          </p:cNvPicPr>
          <p:nvPr/>
        </p:nvPicPr>
        <p:blipFill>
          <a:blip r:embed="rId4"/>
          <a:stretch>
            <a:fillRect/>
          </a:stretch>
        </p:blipFill>
        <p:spPr>
          <a:xfrm>
            <a:off x="5246775" y="1235422"/>
            <a:ext cx="7059289" cy="5594707"/>
          </a:xfrm>
          <a:prstGeom prst="rect">
            <a:avLst/>
          </a:prstGeom>
        </p:spPr>
      </p:pic>
    </p:spTree>
    <p:extLst>
      <p:ext uri="{BB962C8B-B14F-4D97-AF65-F5344CB8AC3E}">
        <p14:creationId xmlns:p14="http://schemas.microsoft.com/office/powerpoint/2010/main" val="1673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160633"/>
            <a:ext cx="12068300" cy="3741600"/>
          </a:xfrm>
        </p:spPr>
        <p:txBody>
          <a:bodyPr/>
          <a:lstStyle/>
          <a:p>
            <a:pPr>
              <a:spcBef>
                <a:spcPts val="2400"/>
              </a:spcBef>
            </a:pPr>
            <a:r>
              <a:rPr lang="en-US" sz="3799" dirty="0">
                <a:gradFill>
                  <a:gsLst>
                    <a:gs pos="1250">
                      <a:schemeClr val="tx1"/>
                    </a:gs>
                    <a:gs pos="100000">
                      <a:schemeClr val="tx1"/>
                    </a:gs>
                  </a:gsLst>
                  <a:lin ang="5400000" scaled="0"/>
                </a:gradFill>
              </a:rPr>
              <a:t>Breakout Sessions (session codes and titles)</a:t>
            </a:r>
          </a:p>
          <a:p>
            <a:pPr>
              <a:spcBef>
                <a:spcPts val="2400"/>
              </a:spcBef>
            </a:pPr>
            <a:r>
              <a:rPr lang="en-US" sz="2448" b="1" dirty="0"/>
              <a:t>DCIM-B217 Managing Linux with Windows Server 2012 R2 Hyper-V and Microsoft System Center 2012 R2: For the Windows Administrator </a:t>
            </a:r>
          </a:p>
          <a:p>
            <a:pPr>
              <a:spcBef>
                <a:spcPts val="2400"/>
              </a:spcBef>
            </a:pPr>
            <a:r>
              <a:rPr lang="en-US" sz="2448" b="1" dirty="0"/>
              <a:t>DCIM-B342 Linux/UNIX Compliance and Patch Management with Microsoft System Center 2012 R2 </a:t>
            </a:r>
          </a:p>
          <a:p>
            <a:pPr>
              <a:spcBef>
                <a:spcPts val="2400"/>
              </a:spcBef>
            </a:pPr>
            <a:r>
              <a:rPr lang="en-US" sz="2448" b="1" dirty="0"/>
              <a:t>PCIT-B336 Managing Mac OS X Clients and Linux Servers Using Microsoft System Center Configuration Manager </a:t>
            </a:r>
            <a:endParaRPr lang="en-US" sz="2448"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9" name="Text Placeholder 7"/>
          <p:cNvSpPr txBox="1">
            <a:spLocks/>
          </p:cNvSpPr>
          <p:nvPr/>
        </p:nvSpPr>
        <p:spPr>
          <a:xfrm>
            <a:off x="225686" y="4650823"/>
            <a:ext cx="12310295" cy="2401101"/>
          </a:xfrm>
          <a:prstGeom prst="rect">
            <a:avLst/>
          </a:prstGeom>
        </p:spPr>
        <p:txBody>
          <a:bodyPr vert="horz" wrap="square" lIns="149217" tIns="93260" rIns="149217" bIns="9326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48"/>
              </a:spcBef>
            </a:pPr>
            <a:r>
              <a:rPr lang="en-US" sz="3876" dirty="0">
                <a:gradFill>
                  <a:gsLst>
                    <a:gs pos="1250">
                      <a:schemeClr val="tx1"/>
                    </a:gs>
                    <a:gs pos="100000">
                      <a:schemeClr val="tx1"/>
                    </a:gs>
                  </a:gsLst>
                  <a:lin ang="5400000" scaled="0"/>
                </a:gradFill>
              </a:rPr>
              <a:t>Labs (session codes and titles)</a:t>
            </a:r>
          </a:p>
          <a:p>
            <a:pPr>
              <a:spcBef>
                <a:spcPts val="2448"/>
              </a:spcBef>
            </a:pPr>
            <a:r>
              <a:rPr lang="en-US" sz="2448" b="1" dirty="0"/>
              <a:t>DCIM-H326 Managing Linux Servers with Microsoft System Center 2012 R2 </a:t>
            </a:r>
          </a:p>
          <a:p>
            <a:pPr>
              <a:spcBef>
                <a:spcPts val="2448"/>
              </a:spcBef>
            </a:pPr>
            <a:r>
              <a:rPr lang="en-US" sz="2448" b="1" dirty="0"/>
              <a:t>PCIT-H311 Implementing Linux Clients in Microsoft System Center 2012 R2 Configuration Manager </a:t>
            </a:r>
            <a:endParaRPr lang="en-US" sz="2856"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72619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Links of Interest</a:t>
            </a:r>
            <a:endParaRPr lang="en-US" dirty="0"/>
          </a:p>
        </p:txBody>
      </p:sp>
      <p:sp>
        <p:nvSpPr>
          <p:cNvPr id="6" name="Text Placeholder 5"/>
          <p:cNvSpPr>
            <a:spLocks noGrp="1"/>
          </p:cNvSpPr>
          <p:nvPr>
            <p:ph type="body" sz="quarter" idx="11"/>
          </p:nvPr>
        </p:nvSpPr>
        <p:spPr>
          <a:xfrm>
            <a:off x="534746" y="1118408"/>
            <a:ext cx="11369348" cy="2109498"/>
          </a:xfrm>
        </p:spPr>
        <p:txBody>
          <a:bodyPr/>
          <a:lstStyle/>
          <a:p>
            <a:pPr marL="349724" indent="-349724" defTabSz="951304">
              <a:buClr>
                <a:schemeClr val="tx2"/>
              </a:buClr>
              <a:buBlip>
                <a:blip r:embed="rId3"/>
              </a:buBlip>
            </a:pPr>
            <a:r>
              <a:rPr lang="en-US" sz="4080" dirty="0">
                <a:gradFill>
                  <a:gsLst>
                    <a:gs pos="13869">
                      <a:schemeClr val="tx2"/>
                    </a:gs>
                    <a:gs pos="42000">
                      <a:schemeClr val="tx2"/>
                    </a:gs>
                  </a:gsLst>
                  <a:lin ang="5400000" scaled="0"/>
                </a:gradFill>
              </a:rPr>
              <a:t>Channel 9 Talk on Linux/FreeBSD Integration Services on Hyper-V </a:t>
            </a:r>
          </a:p>
          <a:p>
            <a:pPr marL="595826" lvl="1" indent="-246102" defTabSz="951304">
              <a:buBlip>
                <a:blip r:embed="rId3"/>
              </a:buBlip>
            </a:pPr>
            <a:r>
              <a:rPr lang="en-US" sz="2448" dirty="0">
                <a:hlinkClick r:id="rId4"/>
              </a:rPr>
              <a:t>http://channel9.msdn.com/Shows/Edge/Edge-Show-87-Linux-Integraton-Services-for-Hyper-V</a:t>
            </a:r>
            <a:endParaRPr lang="en-US" sz="2448" dirty="0"/>
          </a:p>
        </p:txBody>
      </p:sp>
      <p:sp>
        <p:nvSpPr>
          <p:cNvPr id="4" name="Text Placeholder 5"/>
          <p:cNvSpPr txBox="1">
            <a:spLocks/>
          </p:cNvSpPr>
          <p:nvPr/>
        </p:nvSpPr>
        <p:spPr>
          <a:xfrm>
            <a:off x="534746" y="3190172"/>
            <a:ext cx="11369348" cy="1891727"/>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100000"/>
              <a:buFontTx/>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100000"/>
              <a:buFontTx/>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100000"/>
              <a:buFontTx/>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9724" indent="-349724" defTabSz="951304">
              <a:buClr>
                <a:schemeClr val="tx2"/>
              </a:buClr>
              <a:buBlip>
                <a:blip r:embed="rId3"/>
              </a:buBlip>
            </a:pPr>
            <a:r>
              <a:rPr lang="en-US" sz="4080" dirty="0">
                <a:gradFill>
                  <a:gsLst>
                    <a:gs pos="13869">
                      <a:schemeClr val="tx2"/>
                    </a:gs>
                    <a:gs pos="42000">
                      <a:schemeClr val="tx2"/>
                    </a:gs>
                  </a:gsLst>
                  <a:lin ang="5400000" scaled="0"/>
                </a:gradFill>
              </a:rPr>
              <a:t>Linux Virtual Machines on Hyper-V</a:t>
            </a:r>
            <a:endParaRPr lang="en-US" sz="2448" dirty="0"/>
          </a:p>
          <a:p>
            <a:pPr marL="595826" lvl="1" indent="-246102" defTabSz="951304">
              <a:buBlip>
                <a:blip r:embed="rId3"/>
              </a:buBlip>
            </a:pPr>
            <a:r>
              <a:rPr lang="en-US" sz="2448" dirty="0">
                <a:hlinkClick r:id="rId5"/>
              </a:rPr>
              <a:t>http://technet.microsoft.com/en-us/library/dn531030.aspx</a:t>
            </a:r>
            <a:r>
              <a:rPr lang="en-US" sz="2448" dirty="0"/>
              <a:t> </a:t>
            </a:r>
          </a:p>
          <a:p>
            <a:pPr defTabSz="951304">
              <a:buClr>
                <a:schemeClr val="tx2"/>
              </a:buClr>
            </a:pPr>
            <a:endParaRPr lang="en-US" sz="4080" dirty="0">
              <a:gradFill>
                <a:gsLst>
                  <a:gs pos="13869">
                    <a:schemeClr val="tx2"/>
                  </a:gs>
                  <a:gs pos="42000">
                    <a:schemeClr val="tx2"/>
                  </a:gs>
                </a:gsLst>
                <a:lin ang="5400000" scaled="0"/>
              </a:gradFill>
            </a:endParaRPr>
          </a:p>
        </p:txBody>
      </p:sp>
      <p:sp>
        <p:nvSpPr>
          <p:cNvPr id="7" name="Text Placeholder 5"/>
          <p:cNvSpPr txBox="1">
            <a:spLocks/>
          </p:cNvSpPr>
          <p:nvPr/>
        </p:nvSpPr>
        <p:spPr>
          <a:xfrm>
            <a:off x="534746" y="4474529"/>
            <a:ext cx="11369348" cy="2468067"/>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100000"/>
              <a:buFontTx/>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100000"/>
              <a:buFontTx/>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100000"/>
              <a:buFontTx/>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100000"/>
              <a:buFontTx/>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9724" indent="-349724" defTabSz="951304">
              <a:buClr>
                <a:schemeClr val="tx2"/>
              </a:buClr>
              <a:buBlip>
                <a:blip r:embed="rId3"/>
              </a:buBlip>
            </a:pPr>
            <a:r>
              <a:rPr lang="en-US" sz="4080" dirty="0">
                <a:gradFill>
                  <a:gsLst>
                    <a:gs pos="13869">
                      <a:schemeClr val="tx2"/>
                    </a:gs>
                    <a:gs pos="42000">
                      <a:schemeClr val="tx2"/>
                    </a:gs>
                  </a:gsLst>
                  <a:lin ang="5400000" scaled="0"/>
                </a:gradFill>
              </a:rPr>
              <a:t>Linux Integration Services for Microsoft Hyper-V Forum </a:t>
            </a:r>
          </a:p>
          <a:p>
            <a:pPr marL="595826" lvl="1" indent="-246102" defTabSz="951304">
              <a:buBlip>
                <a:blip r:embed="rId3"/>
              </a:buBlip>
            </a:pPr>
            <a:r>
              <a:rPr lang="en-US" sz="2448" dirty="0">
                <a:hlinkClick r:id="rId5"/>
              </a:rPr>
              <a:t>http://technet.microsoft.com/en-us/library/dn531030.aspx</a:t>
            </a:r>
            <a:r>
              <a:rPr lang="en-US" sz="2448" dirty="0"/>
              <a:t>   </a:t>
            </a:r>
          </a:p>
          <a:p>
            <a:pPr defTabSz="951304">
              <a:buClr>
                <a:schemeClr val="tx2"/>
              </a:buClr>
            </a:pPr>
            <a:endParaRPr lang="en-US" sz="4080" dirty="0">
              <a:gradFill>
                <a:gsLst>
                  <a:gs pos="13869">
                    <a:schemeClr val="tx2"/>
                  </a:gs>
                  <a:gs pos="42000">
                    <a:schemeClr val="tx2"/>
                  </a:gs>
                </a:gsLst>
                <a:lin ang="5400000" scaled="0"/>
              </a:gradFill>
            </a:endParaRPr>
          </a:p>
        </p:txBody>
      </p:sp>
    </p:spTree>
    <p:extLst>
      <p:ext uri="{BB962C8B-B14F-4D97-AF65-F5344CB8AC3E}">
        <p14:creationId xmlns:p14="http://schemas.microsoft.com/office/powerpoint/2010/main" val="39743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2177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74" y="1214796"/>
            <a:ext cx="5485626" cy="274843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317073" cy="345212"/>
            </a:xfrm>
            <a:prstGeom prst="rect">
              <a:avLst/>
            </a:prstGeom>
          </p:spPr>
          <p:txBody>
            <a:bodyPr wrap="none" lIns="182854">
              <a:spAutoFit/>
            </a:bodyPr>
            <a:lstStyle/>
            <a:p>
              <a:pPr marL="0" lvl="1">
                <a:tabLst>
                  <a:tab pos="1828449" algn="l"/>
                </a:tabLst>
              </a:pPr>
              <a:r>
                <a:rPr lang="en-US" sz="1599"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76738"/>
            </a:xfrm>
            <a:prstGeom prst="rect">
              <a:avLst/>
            </a:prstGeom>
          </p:spPr>
          <p:txBody>
            <a:bodyPr wrap="square" lIns="182854">
              <a:spAutoFit/>
            </a:bodyPr>
            <a:lstStyle/>
            <a:p>
              <a:r>
                <a:rPr lang="en-US" dirty="0">
                  <a:solidFill>
                    <a:srgbClr val="FFFFFF"/>
                  </a:solidFill>
                  <a:hlinkClick r:id="rId3"/>
                </a:rPr>
                <a:t>www.microsoft.com/learning </a:t>
              </a:r>
              <a:endParaRPr lang="en-US" sz="1599"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622" y="3946287"/>
            <a:ext cx="5490668" cy="2733671"/>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99"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607103" cy="345212"/>
            </a:xfrm>
            <a:prstGeom prst="rect">
              <a:avLst/>
            </a:prstGeom>
          </p:spPr>
          <p:txBody>
            <a:bodyPr wrap="none" lIns="182854">
              <a:spAutoFit/>
            </a:bodyPr>
            <a:lstStyle/>
            <a:p>
              <a:pPr marL="0" lvl="1">
                <a:tabLst>
                  <a:tab pos="1828449" algn="l"/>
                </a:tabLst>
              </a:pPr>
              <a:r>
                <a:rPr lang="en-US" sz="1599"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76738"/>
            </a:xfrm>
            <a:prstGeom prst="rect">
              <a:avLst/>
            </a:prstGeom>
          </p:spPr>
          <p:txBody>
            <a:bodyPr wrap="square" lIns="182854">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5482" y="3947083"/>
            <a:ext cx="5475566" cy="2732876"/>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281" tIns="45711" rIns="91423" bIns="45711" numCol="1" rtlCol="0" anchor="ctr" anchorCtr="0" compatLnSpc="1">
              <a:prstTxWarp prst="textNoShape">
                <a:avLst/>
              </a:prstTxWarp>
            </a:bodyPr>
            <a:lstStyle/>
            <a:p>
              <a:pPr defTabSz="913923"/>
              <a:r>
                <a:rPr lang="en-US" sz="3999"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91166" cy="345212"/>
            </a:xfrm>
            <a:prstGeom prst="rect">
              <a:avLst/>
            </a:prstGeom>
          </p:spPr>
          <p:txBody>
            <a:bodyPr wrap="none" lIns="182854">
              <a:spAutoFit/>
            </a:bodyPr>
            <a:lstStyle/>
            <a:p>
              <a:pPr marL="0" lvl="1">
                <a:tabLst>
                  <a:tab pos="1828449" algn="l"/>
                </a:tabLst>
              </a:pPr>
              <a:r>
                <a:rPr lang="en-US" sz="1599"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76738"/>
            </a:xfrm>
            <a:prstGeom prst="rect">
              <a:avLst/>
            </a:prstGeom>
          </p:spPr>
          <p:txBody>
            <a:bodyPr wrap="square" lIns="182854">
              <a:spAutoFit/>
            </a:bodyPr>
            <a:lstStyle/>
            <a:p>
              <a:pPr>
                <a:spcBef>
                  <a:spcPts val="600"/>
                </a:spcBef>
                <a:buSzPct val="120000"/>
                <a:tabLst>
                  <a:tab pos="1828449"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5482" y="1214797"/>
            <a:ext cx="5475566" cy="2742087"/>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4" tIns="45711" rIns="91423" bIns="45711" numCol="1" rtlCol="0" anchor="ctr" anchorCtr="0" compatLnSpc="1">
              <a:prstTxWarp prst="textNoShape">
                <a:avLst/>
              </a:prstTxWarp>
            </a:bodyPr>
            <a:lstStyle/>
            <a:p>
              <a:pPr defTabSz="913923"/>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93608" cy="345212"/>
            </a:xfrm>
            <a:prstGeom prst="rect">
              <a:avLst/>
            </a:prstGeom>
          </p:spPr>
          <p:txBody>
            <a:bodyPr wrap="none" lIns="182854">
              <a:spAutoFit/>
            </a:bodyPr>
            <a:lstStyle/>
            <a:p>
              <a:pPr marL="0" lvl="1">
                <a:tabLst>
                  <a:tab pos="1828449" algn="l"/>
                </a:tabLst>
              </a:pPr>
              <a:r>
                <a:rPr lang="en-US" sz="1599" dirty="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p>
          </p:txBody>
        </p:sp>
        <p:sp>
          <p:nvSpPr>
            <p:cNvPr id="34" name="Rectangle 33"/>
            <p:cNvSpPr/>
            <p:nvPr/>
          </p:nvSpPr>
          <p:spPr bwMode="white">
            <a:xfrm>
              <a:off x="862108" y="3453031"/>
              <a:ext cx="4642203" cy="376738"/>
            </a:xfrm>
            <a:prstGeom prst="rect">
              <a:avLst/>
            </a:prstGeom>
          </p:spPr>
          <p:txBody>
            <a:bodyPr wrap="square" lIns="182854">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8782719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83" y="2125858"/>
            <a:ext cx="12434711" cy="486817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 y="2233579"/>
            <a:ext cx="6513819" cy="465272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611" y="3711688"/>
            <a:ext cx="3473877" cy="2173940"/>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9" y="2603093"/>
            <a:ext cx="3474187" cy="2174134"/>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00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878" y="3384660"/>
            <a:ext cx="4553427" cy="902885"/>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3"/>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3089" y="2488378"/>
            <a:ext cx="4571670" cy="3057252"/>
          </a:xfrm>
          <a:prstGeom prst="rect">
            <a:avLst/>
          </a:prstGeom>
          <a:noFill/>
        </p:spPr>
        <p:txBody>
          <a:bodyPr wrap="square" lIns="182854" tIns="146283" rIns="182854" bIns="146283" rtlCol="0">
            <a:spAutoFit/>
          </a:bodyPr>
          <a:lstStyle/>
          <a:p>
            <a:pPr lvl="0"/>
            <a:r>
              <a:rPr lang="en-US" sz="4399" b="1" dirty="0">
                <a:gradFill>
                  <a:gsLst>
                    <a:gs pos="83000">
                      <a:srgbClr val="FFFFFF"/>
                    </a:gs>
                    <a:gs pos="100000">
                      <a:srgbClr val="0072C6">
                        <a:lumMod val="30000"/>
                        <a:lumOff val="70000"/>
                      </a:srgbClr>
                    </a:gs>
                  </a:gsLst>
                  <a:lin ang="5400000" scaled="1"/>
                </a:gradFill>
              </a:rPr>
              <a:t>Scan this </a:t>
            </a:r>
            <a:br>
              <a:rPr lang="en-US" sz="4399" b="1" dirty="0">
                <a:gradFill>
                  <a:gsLst>
                    <a:gs pos="83000">
                      <a:srgbClr val="FFFFFF"/>
                    </a:gs>
                    <a:gs pos="100000">
                      <a:srgbClr val="0072C6">
                        <a:lumMod val="30000"/>
                        <a:lumOff val="70000"/>
                      </a:srgbClr>
                    </a:gs>
                  </a:gsLst>
                  <a:lin ang="5400000" scaled="1"/>
                </a:gradFill>
              </a:rPr>
            </a:br>
            <a:r>
              <a:rPr lang="en-US" sz="4399" b="1" dirty="0">
                <a:gradFill>
                  <a:gsLst>
                    <a:gs pos="83000">
                      <a:srgbClr val="FFFFFF"/>
                    </a:gs>
                    <a:gs pos="100000">
                      <a:srgbClr val="0072C6">
                        <a:lumMod val="30000"/>
                        <a:lumOff val="70000"/>
                      </a:srgbClr>
                    </a:gs>
                  </a:gsLst>
                  <a:lin ang="5400000" scaled="1"/>
                </a:gradFill>
              </a:rPr>
              <a:t>QR code </a:t>
            </a:r>
            <a:br>
              <a:rPr lang="en-US" sz="4399" b="1"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to evaluate </a:t>
            </a:r>
            <a:br>
              <a:rPr lang="en-US" sz="4399" dirty="0">
                <a:gradFill>
                  <a:gsLst>
                    <a:gs pos="83000">
                      <a:srgbClr val="FFFFFF"/>
                    </a:gs>
                    <a:gs pos="100000">
                      <a:srgbClr val="0072C6">
                        <a:lumMod val="30000"/>
                        <a:lumOff val="70000"/>
                      </a:srgbClr>
                    </a:gs>
                  </a:gsLst>
                  <a:lin ang="5400000" scaled="1"/>
                </a:gradFill>
              </a:rPr>
            </a:br>
            <a:r>
              <a:rPr lang="en-US" sz="4399" dirty="0">
                <a:gradFill>
                  <a:gsLst>
                    <a:gs pos="83000">
                      <a:srgbClr val="FFFFFF"/>
                    </a:gs>
                    <a:gs pos="100000">
                      <a:srgbClr val="0072C6">
                        <a:lumMod val="30000"/>
                        <a:lumOff val="70000"/>
                      </a:srgbClr>
                    </a:gs>
                  </a:gsLst>
                  <a:lin ang="5400000" scaled="1"/>
                </a:gradFill>
              </a:rPr>
              <a:t>this 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516" y="1668722"/>
            <a:ext cx="4571351" cy="4571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391" y="1670202"/>
            <a:ext cx="2352926" cy="4568787"/>
          </a:xfrm>
          <a:prstGeom prst="rect">
            <a:avLst/>
          </a:prstGeom>
        </p:spPr>
      </p:pic>
    </p:spTree>
    <p:extLst>
      <p:ext uri="{BB962C8B-B14F-4D97-AF65-F5344CB8AC3E}">
        <p14:creationId xmlns:p14="http://schemas.microsoft.com/office/powerpoint/2010/main" val="3657599336"/>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60047" y="3145091"/>
            <a:ext cx="3288040" cy="704345"/>
          </a:xfrm>
          <a:prstGeom prst="rect">
            <a:avLst/>
          </a:prstGeom>
        </p:spPr>
      </p:pic>
      <p:sp>
        <p:nvSpPr>
          <p:cNvPr id="5" name="Text Box 3"/>
          <p:cNvSpPr txBox="1">
            <a:spLocks noChangeArrowheads="1"/>
          </p:cNvSpPr>
          <p:nvPr/>
        </p:nvSpPr>
        <p:spPr bwMode="blackWhite">
          <a:xfrm>
            <a:off x="273895" y="6078666"/>
            <a:ext cx="10972832" cy="625023"/>
          </a:xfrm>
          <a:prstGeom prst="rect">
            <a:avLst/>
          </a:prstGeom>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111"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7786" y="449235"/>
            <a:ext cx="2964908" cy="1282830"/>
          </a:xfrm>
          <a:prstGeom prst="rect">
            <a:avLst/>
          </a:prstGeom>
        </p:spPr>
      </p:pic>
    </p:spTree>
    <p:extLst>
      <p:ext uri="{BB962C8B-B14F-4D97-AF65-F5344CB8AC3E}">
        <p14:creationId xmlns:p14="http://schemas.microsoft.com/office/powerpoint/2010/main" val="31889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2" y="947416"/>
            <a:ext cx="12434711" cy="6121055"/>
          </a:xfrm>
          <a:noFill/>
        </p:spPr>
        <p:txBody>
          <a:bodyPr/>
          <a:lstStyle/>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Customers have an amazing experience while running Linux and FreeBSD on Microsoft public and private cloud infrastructure.</a:t>
            </a:r>
          </a:p>
          <a:p>
            <a:pPr marL="1035392" lvl="3" indent="-349724" defTabSz="951304">
              <a:spcBef>
                <a:spcPct val="20000"/>
              </a:spcBef>
            </a:pPr>
            <a:r>
              <a:rPr lang="en-US" sz="2856" dirty="0">
                <a:solidFill>
                  <a:schemeClr val="tx1"/>
                </a:solidFill>
                <a:latin typeface="+mj-lt"/>
                <a:cs typeface="+mn-cs"/>
              </a:rPr>
              <a:t>Provide great functionality and performance.</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Customers have great choice and availability in running Linux and FreeBSD distributions.</a:t>
            </a:r>
          </a:p>
          <a:p>
            <a:pPr marL="1035392" lvl="3" indent="-349724" defTabSz="951304">
              <a:spcBef>
                <a:spcPct val="20000"/>
              </a:spcBef>
            </a:pPr>
            <a:r>
              <a:rPr lang="en-US" sz="2856" dirty="0">
                <a:solidFill>
                  <a:schemeClr val="tx1"/>
                </a:solidFill>
                <a:latin typeface="+mj-lt"/>
                <a:cs typeface="+mn-cs"/>
              </a:rPr>
              <a:t>On going integration in to new releases.</a:t>
            </a:r>
          </a:p>
          <a:p>
            <a:pPr marL="349724" indent="-349724" defTabSz="951304">
              <a:spcBef>
                <a:spcPct val="20000"/>
              </a:spcBef>
            </a:pPr>
            <a:r>
              <a:rPr lang="en-US" sz="3672" dirty="0">
                <a:gradFill>
                  <a:gsLst>
                    <a:gs pos="1250">
                      <a:schemeClr val="tx2"/>
                    </a:gs>
                    <a:gs pos="99000">
                      <a:schemeClr val="tx2"/>
                    </a:gs>
                  </a:gsLst>
                  <a:lin ang="5400000" scaled="0"/>
                </a:gradFill>
                <a:latin typeface="+mj-lt"/>
                <a:cs typeface="+mn-cs"/>
              </a:rPr>
              <a:t>Customers can easily manage and extend their Linux and FreeBSD workloads.</a:t>
            </a:r>
          </a:p>
          <a:p>
            <a:pPr marL="1035392" lvl="3" indent="-349724" defTabSz="951304">
              <a:spcBef>
                <a:spcPct val="20000"/>
              </a:spcBef>
            </a:pPr>
            <a:r>
              <a:rPr lang="en-US" sz="2856" dirty="0">
                <a:solidFill>
                  <a:schemeClr val="tx1"/>
                </a:solidFill>
                <a:latin typeface="+mj-lt"/>
                <a:cs typeface="+mn-cs"/>
              </a:rPr>
              <a:t>Product integrates well with System Center and all source code open sourced for customization and extension.</a:t>
            </a:r>
          </a:p>
        </p:txBody>
      </p:sp>
      <p:sp>
        <p:nvSpPr>
          <p:cNvPr id="3" name="Title 2"/>
          <p:cNvSpPr>
            <a:spLocks noGrp="1"/>
          </p:cNvSpPr>
          <p:nvPr>
            <p:ph type="title"/>
          </p:nvPr>
        </p:nvSpPr>
        <p:spPr>
          <a:xfrm>
            <a:off x="195174" y="-12937"/>
            <a:ext cx="11312364"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Product Goals</a:t>
            </a:r>
          </a:p>
        </p:txBody>
      </p:sp>
    </p:spTree>
    <p:extLst>
      <p:ext uri="{BB962C8B-B14F-4D97-AF65-F5344CB8AC3E}">
        <p14:creationId xmlns:p14="http://schemas.microsoft.com/office/powerpoint/2010/main" val="11097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OSs on Hyper-V</a:t>
            </a:r>
            <a:endParaRPr lang="en-US" dirty="0"/>
          </a:p>
        </p:txBody>
      </p:sp>
      <p:sp>
        <p:nvSpPr>
          <p:cNvPr id="4" name="Flowchart: Terminator 3"/>
          <p:cNvSpPr/>
          <p:nvPr/>
        </p:nvSpPr>
        <p:spPr bwMode="auto">
          <a:xfrm>
            <a:off x="388456" y="1998437"/>
            <a:ext cx="1295957" cy="520803"/>
          </a:xfrm>
          <a:prstGeom prst="flowChartTerminator">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Start</a:t>
            </a:r>
          </a:p>
        </p:txBody>
      </p:sp>
      <p:sp>
        <p:nvSpPr>
          <p:cNvPr id="5" name="Flowchart: Decision 4"/>
          <p:cNvSpPr/>
          <p:nvPr/>
        </p:nvSpPr>
        <p:spPr bwMode="auto">
          <a:xfrm>
            <a:off x="2070048" y="1520022"/>
            <a:ext cx="2277006" cy="1477632"/>
          </a:xfrm>
          <a:prstGeom prst="flowChartDecisi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OS runs on x86/ x64?</a:t>
            </a:r>
          </a:p>
        </p:txBody>
      </p:sp>
      <p:cxnSp>
        <p:nvCxnSpPr>
          <p:cNvPr id="7" name="Straight Arrow Connector 6"/>
          <p:cNvCxnSpPr>
            <a:stCxn id="4" idx="3"/>
            <a:endCxn id="5" idx="1"/>
          </p:cNvCxnSpPr>
          <p:nvPr/>
        </p:nvCxnSpPr>
        <p:spPr>
          <a:xfrm>
            <a:off x="1684413" y="2258838"/>
            <a:ext cx="38563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3" idx="0"/>
          </p:cNvCxnSpPr>
          <p:nvPr/>
        </p:nvCxnSpPr>
        <p:spPr>
          <a:xfrm>
            <a:off x="3208550" y="3017497"/>
            <a:ext cx="1" cy="80684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2286544" y="3824341"/>
            <a:ext cx="1844013" cy="1810965"/>
          </a:xfrm>
          <a:prstGeom prst="roundRect">
            <a:avLst/>
          </a:prstGeom>
          <a:solidFill>
            <a:srgbClr val="FF0000"/>
          </a:solidFill>
          <a:ln w="285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US" sz="2040" b="1" u="sng" dirty="0">
                <a:gradFill>
                  <a:gsLst>
                    <a:gs pos="0">
                      <a:srgbClr val="FFFFFF"/>
                    </a:gs>
                    <a:gs pos="100000">
                      <a:srgbClr val="FFFFFF"/>
                    </a:gs>
                  </a:gsLst>
                  <a:lin ang="5400000" scaled="0"/>
                </a:gradFill>
              </a:rPr>
              <a:t>Dead end</a:t>
            </a:r>
          </a:p>
          <a:p>
            <a:pPr algn="ctr" defTabSz="951028" fontAlgn="base">
              <a:spcBef>
                <a:spcPts val="612"/>
              </a:spcBef>
              <a:spcAft>
                <a:spcPct val="0"/>
              </a:spcAft>
            </a:pPr>
            <a:r>
              <a:rPr lang="en-US" sz="2040" dirty="0">
                <a:gradFill>
                  <a:gsLst>
                    <a:gs pos="0">
                      <a:srgbClr val="FFFFFF"/>
                    </a:gs>
                    <a:gs pos="100000">
                      <a:srgbClr val="FFFFFF"/>
                    </a:gs>
                  </a:gsLst>
                  <a:lin ang="5400000" scaled="0"/>
                </a:gradFill>
              </a:rPr>
              <a:t>Not going to run on</a:t>
            </a:r>
          </a:p>
          <a:p>
            <a:pPr algn="ctr" defTabSz="951028" fontAlgn="base">
              <a:spcBef>
                <a:spcPct val="0"/>
              </a:spcBef>
              <a:spcAft>
                <a:spcPct val="0"/>
              </a:spcAft>
            </a:pPr>
            <a:r>
              <a:rPr lang="en-US" sz="2040" dirty="0">
                <a:gradFill>
                  <a:gsLst>
                    <a:gs pos="0">
                      <a:srgbClr val="FFFFFF"/>
                    </a:gs>
                    <a:gs pos="100000">
                      <a:srgbClr val="FFFFFF"/>
                    </a:gs>
                  </a:gsLst>
                  <a:lin ang="5400000" scaled="0"/>
                </a:gradFill>
              </a:rPr>
              <a:t>Hyper-V.</a:t>
            </a:r>
          </a:p>
        </p:txBody>
      </p:sp>
      <p:sp>
        <p:nvSpPr>
          <p:cNvPr id="14" name="TextBox 13"/>
          <p:cNvSpPr txBox="1"/>
          <p:nvPr/>
        </p:nvSpPr>
        <p:spPr>
          <a:xfrm>
            <a:off x="2134359" y="5647741"/>
            <a:ext cx="2029322" cy="1165759"/>
          </a:xfrm>
          <a:prstGeom prst="rect">
            <a:avLst/>
          </a:prstGeom>
          <a:noFill/>
        </p:spPr>
        <p:txBody>
          <a:bodyPr wrap="none" lIns="186521" tIns="149217" rIns="186521" bIns="149217" rtlCol="0">
            <a:spAutoFit/>
          </a:bodyPr>
          <a:lstStyle/>
          <a:p>
            <a:pPr algn="ctr">
              <a:lnSpc>
                <a:spcPct val="90000"/>
              </a:lnSpc>
            </a:pPr>
            <a:r>
              <a:rPr lang="en-US" sz="2040" i="1" dirty="0">
                <a:gradFill>
                  <a:gsLst>
                    <a:gs pos="2917">
                      <a:schemeClr val="tx1"/>
                    </a:gs>
                    <a:gs pos="30000">
                      <a:schemeClr val="tx1"/>
                    </a:gs>
                  </a:gsLst>
                  <a:lin ang="5400000" scaled="0"/>
                </a:gradFill>
              </a:rPr>
              <a:t>AIX, HP-UX,</a:t>
            </a:r>
          </a:p>
          <a:p>
            <a:pPr algn="ctr">
              <a:lnSpc>
                <a:spcPct val="90000"/>
              </a:lnSpc>
            </a:pPr>
            <a:r>
              <a:rPr lang="en-US" sz="2040" i="1" dirty="0">
                <a:gradFill>
                  <a:gsLst>
                    <a:gs pos="2917">
                      <a:schemeClr val="tx1"/>
                    </a:gs>
                    <a:gs pos="30000">
                      <a:schemeClr val="tx1"/>
                    </a:gs>
                  </a:gsLst>
                  <a:lin ang="5400000" scaled="0"/>
                </a:gradFill>
              </a:rPr>
              <a:t>Solaris SPARC,</a:t>
            </a:r>
          </a:p>
          <a:p>
            <a:pPr algn="ctr">
              <a:lnSpc>
                <a:spcPct val="90000"/>
              </a:lnSpc>
            </a:pPr>
            <a:r>
              <a:rPr lang="en-US" sz="2040" i="1" dirty="0">
                <a:gradFill>
                  <a:gsLst>
                    <a:gs pos="2917">
                      <a:schemeClr val="tx1"/>
                    </a:gs>
                    <a:gs pos="30000">
                      <a:schemeClr val="tx1"/>
                    </a:gs>
                  </a:gsLst>
                  <a:lin ang="5400000" scaled="0"/>
                </a:gradFill>
              </a:rPr>
              <a:t>Windows RT</a:t>
            </a:r>
          </a:p>
        </p:txBody>
      </p:sp>
      <p:cxnSp>
        <p:nvCxnSpPr>
          <p:cNvPr id="15" name="Straight Arrow Connector 14"/>
          <p:cNvCxnSpPr>
            <a:stCxn id="5" idx="3"/>
            <a:endCxn id="17" idx="1"/>
          </p:cNvCxnSpPr>
          <p:nvPr/>
        </p:nvCxnSpPr>
        <p:spPr>
          <a:xfrm>
            <a:off x="4347054" y="2258839"/>
            <a:ext cx="994928" cy="386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341982" y="1523884"/>
            <a:ext cx="2277006" cy="1477632"/>
            <a:chOff x="5787957" y="2404753"/>
            <a:chExt cx="2232561" cy="1448790"/>
          </a:xfrm>
        </p:grpSpPr>
        <p:sp>
          <p:nvSpPr>
            <p:cNvPr id="17" name="Flowchart: Decision 16"/>
            <p:cNvSpPr/>
            <p:nvPr/>
          </p:nvSpPr>
          <p:spPr bwMode="auto">
            <a:xfrm>
              <a:off x="5787957" y="2404753"/>
              <a:ext cx="2232561" cy="1448790"/>
            </a:xfrm>
            <a:prstGeom prst="flowChartDecisi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8" name="TextBox 17"/>
            <p:cNvSpPr txBox="1"/>
            <p:nvPr/>
          </p:nvSpPr>
          <p:spPr>
            <a:xfrm>
              <a:off x="6113390" y="2520604"/>
              <a:ext cx="1640064" cy="1143005"/>
            </a:xfrm>
            <a:prstGeom prst="rect">
              <a:avLst/>
            </a:prstGeom>
            <a:noFill/>
          </p:spPr>
          <p:txBody>
            <a:bodyPr wrap="none" lIns="186521" tIns="149217" rIns="186521" bIns="149217" rtlCol="0">
              <a:spAutoFit/>
            </a:bodyPr>
            <a:lstStyle/>
            <a:p>
              <a:pPr algn="ctr">
                <a:lnSpc>
                  <a:spcPct val="90000"/>
                </a:lnSpc>
              </a:pPr>
              <a:r>
                <a:rPr lang="en-US" sz="2040" dirty="0">
                  <a:gradFill>
                    <a:gsLst>
                      <a:gs pos="2917">
                        <a:schemeClr val="tx1"/>
                      </a:gs>
                      <a:gs pos="30000">
                        <a:schemeClr val="tx1"/>
                      </a:gs>
                    </a:gsLst>
                    <a:lin ang="5400000" scaled="0"/>
                  </a:gradFill>
                </a:rPr>
                <a:t>Have</a:t>
              </a:r>
            </a:p>
            <a:p>
              <a:pPr algn="ctr">
                <a:lnSpc>
                  <a:spcPct val="90000"/>
                </a:lnSpc>
              </a:pPr>
              <a:r>
                <a:rPr lang="en-US" sz="2040" dirty="0">
                  <a:gradFill>
                    <a:gsLst>
                      <a:gs pos="2917">
                        <a:schemeClr val="tx1"/>
                      </a:gs>
                      <a:gs pos="30000">
                        <a:schemeClr val="tx1"/>
                      </a:gs>
                    </a:gsLst>
                    <a:lin ang="5400000" scaled="0"/>
                  </a:gradFill>
                </a:rPr>
                <a:t>Integration</a:t>
              </a:r>
            </a:p>
            <a:p>
              <a:pPr algn="ctr">
                <a:lnSpc>
                  <a:spcPct val="90000"/>
                </a:lnSpc>
              </a:pPr>
              <a:r>
                <a:rPr lang="en-US" sz="2040" dirty="0">
                  <a:gradFill>
                    <a:gsLst>
                      <a:gs pos="2917">
                        <a:schemeClr val="tx1"/>
                      </a:gs>
                      <a:gs pos="30000">
                        <a:schemeClr val="tx1"/>
                      </a:gs>
                    </a:gsLst>
                    <a:lin ang="5400000" scaled="0"/>
                  </a:gradFill>
                </a:rPr>
                <a:t>Services?</a:t>
              </a:r>
            </a:p>
          </p:txBody>
        </p:sp>
      </p:grpSp>
      <p:cxnSp>
        <p:nvCxnSpPr>
          <p:cNvPr id="20" name="Straight Arrow Connector 19"/>
          <p:cNvCxnSpPr>
            <a:stCxn id="17" idx="2"/>
            <a:endCxn id="32" idx="0"/>
          </p:cNvCxnSpPr>
          <p:nvPr/>
        </p:nvCxnSpPr>
        <p:spPr>
          <a:xfrm>
            <a:off x="6480485" y="3001516"/>
            <a:ext cx="6944" cy="83274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3"/>
          </p:cNvCxnSpPr>
          <p:nvPr/>
        </p:nvCxnSpPr>
        <p:spPr>
          <a:xfrm>
            <a:off x="7618988" y="2262700"/>
            <a:ext cx="2532384" cy="0"/>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148449" y="2258839"/>
            <a:ext cx="0" cy="158534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42954" y="1864918"/>
            <a:ext cx="525734" cy="286883"/>
          </a:xfrm>
          <a:prstGeom prst="roundRect">
            <a:avLst/>
          </a:prstGeom>
          <a:solidFill>
            <a:srgbClr val="F9FDC3"/>
          </a:solidFill>
          <a:ln w="19050">
            <a:solidFill>
              <a:schemeClr val="accent1"/>
            </a:solidFill>
          </a:ln>
        </p:spPr>
        <p:txBody>
          <a:bodyPr wrap="square" lIns="0" tIns="0" rIns="0" bIns="0" rtlCol="0" anchor="ctr">
            <a:spAutoFit/>
          </a:bodyPr>
          <a:lstStyle/>
          <a:p>
            <a:pPr algn="ctr">
              <a:lnSpc>
                <a:spcPct val="90000"/>
              </a:lnSpc>
              <a:spcAft>
                <a:spcPts val="612"/>
              </a:spcAft>
            </a:pPr>
            <a:r>
              <a:rPr lang="en-US" sz="1836" b="1" dirty="0">
                <a:solidFill>
                  <a:schemeClr val="bg1">
                    <a:lumMod val="50000"/>
                  </a:schemeClr>
                </a:solidFill>
              </a:rPr>
              <a:t>Yes</a:t>
            </a:r>
          </a:p>
        </p:txBody>
      </p:sp>
      <p:sp>
        <p:nvSpPr>
          <p:cNvPr id="29" name="TextBox 28"/>
          <p:cNvSpPr txBox="1"/>
          <p:nvPr/>
        </p:nvSpPr>
        <p:spPr>
          <a:xfrm>
            <a:off x="7538060" y="1828068"/>
            <a:ext cx="525734" cy="286883"/>
          </a:xfrm>
          <a:prstGeom prst="roundRect">
            <a:avLst/>
          </a:prstGeom>
          <a:solidFill>
            <a:srgbClr val="F9FDC3"/>
          </a:solidFill>
          <a:ln w="19050">
            <a:solidFill>
              <a:schemeClr val="accent1"/>
            </a:solidFill>
          </a:ln>
        </p:spPr>
        <p:txBody>
          <a:bodyPr wrap="square" lIns="0" tIns="0" rIns="0" bIns="0" rtlCol="0" anchor="ctr">
            <a:spAutoFit/>
          </a:bodyPr>
          <a:lstStyle/>
          <a:p>
            <a:pPr algn="ctr">
              <a:lnSpc>
                <a:spcPct val="90000"/>
              </a:lnSpc>
              <a:spcAft>
                <a:spcPts val="612"/>
              </a:spcAft>
            </a:pPr>
            <a:r>
              <a:rPr lang="en-US" sz="1836" b="1" dirty="0">
                <a:solidFill>
                  <a:schemeClr val="bg1">
                    <a:lumMod val="50000"/>
                  </a:schemeClr>
                </a:solidFill>
              </a:rPr>
              <a:t>Yes</a:t>
            </a:r>
          </a:p>
        </p:txBody>
      </p:sp>
      <p:sp>
        <p:nvSpPr>
          <p:cNvPr id="30" name="TextBox 29"/>
          <p:cNvSpPr txBox="1"/>
          <p:nvPr/>
        </p:nvSpPr>
        <p:spPr>
          <a:xfrm>
            <a:off x="2593496" y="3035540"/>
            <a:ext cx="525734" cy="286883"/>
          </a:xfrm>
          <a:prstGeom prst="roundRect">
            <a:avLst/>
          </a:prstGeom>
          <a:solidFill>
            <a:srgbClr val="F9FDC3"/>
          </a:solidFill>
          <a:ln w="19050">
            <a:solidFill>
              <a:schemeClr val="accent1"/>
            </a:solidFill>
          </a:ln>
        </p:spPr>
        <p:txBody>
          <a:bodyPr wrap="square" lIns="0" tIns="0" rIns="0" bIns="0" rtlCol="0" anchor="ctr">
            <a:spAutoFit/>
          </a:bodyPr>
          <a:lstStyle/>
          <a:p>
            <a:pPr algn="ctr">
              <a:lnSpc>
                <a:spcPct val="90000"/>
              </a:lnSpc>
              <a:spcAft>
                <a:spcPts val="612"/>
              </a:spcAft>
            </a:pPr>
            <a:r>
              <a:rPr lang="en-US" sz="1836" b="1" dirty="0">
                <a:solidFill>
                  <a:schemeClr val="bg1">
                    <a:lumMod val="50000"/>
                  </a:schemeClr>
                </a:solidFill>
              </a:rPr>
              <a:t>No</a:t>
            </a:r>
          </a:p>
        </p:txBody>
      </p:sp>
      <p:sp>
        <p:nvSpPr>
          <p:cNvPr id="31" name="TextBox 30"/>
          <p:cNvSpPr txBox="1"/>
          <p:nvPr/>
        </p:nvSpPr>
        <p:spPr>
          <a:xfrm>
            <a:off x="5865429" y="3017116"/>
            <a:ext cx="525734" cy="286883"/>
          </a:xfrm>
          <a:prstGeom prst="roundRect">
            <a:avLst/>
          </a:prstGeom>
          <a:solidFill>
            <a:srgbClr val="F9FDC3"/>
          </a:solidFill>
          <a:ln w="19050">
            <a:solidFill>
              <a:schemeClr val="accent1"/>
            </a:solidFill>
          </a:ln>
        </p:spPr>
        <p:txBody>
          <a:bodyPr wrap="square" lIns="0" tIns="0" rIns="0" bIns="0" rtlCol="0" anchor="ctr">
            <a:spAutoFit/>
          </a:bodyPr>
          <a:lstStyle/>
          <a:p>
            <a:pPr algn="ctr">
              <a:lnSpc>
                <a:spcPct val="90000"/>
              </a:lnSpc>
              <a:spcAft>
                <a:spcPts val="612"/>
              </a:spcAft>
            </a:pPr>
            <a:r>
              <a:rPr lang="en-US" sz="1836" b="1" dirty="0">
                <a:solidFill>
                  <a:schemeClr val="bg1">
                    <a:lumMod val="50000"/>
                  </a:schemeClr>
                </a:solidFill>
              </a:rPr>
              <a:t>No</a:t>
            </a:r>
          </a:p>
        </p:txBody>
      </p:sp>
      <p:sp>
        <p:nvSpPr>
          <p:cNvPr id="32" name="Rounded Rectangle 31"/>
          <p:cNvSpPr/>
          <p:nvPr/>
        </p:nvSpPr>
        <p:spPr bwMode="auto">
          <a:xfrm>
            <a:off x="4902003" y="3834262"/>
            <a:ext cx="3170851" cy="1810965"/>
          </a:xfrm>
          <a:prstGeom prst="roundRect">
            <a:avLst/>
          </a:prstGeom>
          <a:solidFill>
            <a:srgbClr val="FFFF00"/>
          </a:solidFill>
          <a:ln w="285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US" sz="2040" b="1" u="sng" dirty="0">
                <a:solidFill>
                  <a:schemeClr val="bg1">
                    <a:lumMod val="75000"/>
                  </a:schemeClr>
                </a:solidFill>
              </a:rPr>
              <a:t>Emulated Devices</a:t>
            </a:r>
          </a:p>
          <a:p>
            <a:pPr marL="186519" indent="-186519" defTabSz="951028" fontAlgn="base">
              <a:spcBef>
                <a:spcPct val="0"/>
              </a:spcBef>
              <a:spcAft>
                <a:spcPct val="0"/>
              </a:spcAft>
              <a:buFont typeface="Arial" panose="020B0604020202020204" pitchFamily="34" charset="0"/>
              <a:buChar char="•"/>
            </a:pPr>
            <a:r>
              <a:rPr lang="en-US" sz="2040" dirty="0">
                <a:solidFill>
                  <a:schemeClr val="bg1">
                    <a:lumMod val="75000"/>
                  </a:schemeClr>
                </a:solidFill>
              </a:rPr>
              <a:t>No Hyper-V integration</a:t>
            </a:r>
          </a:p>
          <a:p>
            <a:pPr marL="186519" indent="-186519" defTabSz="951028" fontAlgn="base">
              <a:spcBef>
                <a:spcPct val="0"/>
              </a:spcBef>
              <a:spcAft>
                <a:spcPct val="0"/>
              </a:spcAft>
              <a:buFont typeface="Arial" panose="020B0604020202020204" pitchFamily="34" charset="0"/>
              <a:buChar char="•"/>
            </a:pPr>
            <a:r>
              <a:rPr lang="en-US" sz="2040" dirty="0">
                <a:solidFill>
                  <a:schemeClr val="bg1">
                    <a:lumMod val="75000"/>
                  </a:schemeClr>
                </a:solidFill>
              </a:rPr>
              <a:t>Limited manageability</a:t>
            </a:r>
          </a:p>
          <a:p>
            <a:pPr marL="186519" indent="-186519" defTabSz="951028" fontAlgn="base">
              <a:spcBef>
                <a:spcPct val="0"/>
              </a:spcBef>
              <a:spcAft>
                <a:spcPct val="0"/>
              </a:spcAft>
              <a:buFont typeface="Arial" panose="020B0604020202020204" pitchFamily="34" charset="0"/>
              <a:buChar char="•"/>
            </a:pPr>
            <a:r>
              <a:rPr lang="en-US" sz="2040" dirty="0">
                <a:solidFill>
                  <a:schemeClr val="bg1">
                    <a:lumMod val="75000"/>
                  </a:schemeClr>
                </a:solidFill>
              </a:rPr>
              <a:t>Limited functionality</a:t>
            </a:r>
          </a:p>
          <a:p>
            <a:pPr marL="186519" indent="-186519" defTabSz="951028" fontAlgn="base">
              <a:spcBef>
                <a:spcPct val="0"/>
              </a:spcBef>
              <a:spcAft>
                <a:spcPct val="0"/>
              </a:spcAft>
              <a:buFont typeface="Arial" panose="020B0604020202020204" pitchFamily="34" charset="0"/>
              <a:buChar char="•"/>
            </a:pPr>
            <a:r>
              <a:rPr lang="en-US" sz="2040" dirty="0">
                <a:solidFill>
                  <a:schemeClr val="bg1">
                    <a:lumMod val="75000"/>
                  </a:schemeClr>
                </a:solidFill>
              </a:rPr>
              <a:t>OK CPU, weak disk/net</a:t>
            </a:r>
          </a:p>
          <a:p>
            <a:pPr marL="186519" indent="-186519" defTabSz="951028" fontAlgn="base">
              <a:spcBef>
                <a:spcPct val="0"/>
              </a:spcBef>
              <a:spcAft>
                <a:spcPct val="0"/>
              </a:spcAft>
              <a:buFont typeface="Arial" panose="020B0604020202020204" pitchFamily="34" charset="0"/>
              <a:buChar char="•"/>
            </a:pPr>
            <a:endParaRPr lang="en-US" sz="2040" dirty="0">
              <a:solidFill>
                <a:schemeClr val="bg1">
                  <a:lumMod val="50000"/>
                </a:schemeClr>
              </a:solidFill>
            </a:endParaRPr>
          </a:p>
          <a:p>
            <a:pPr marL="186519" indent="-186519" defTabSz="951028" fontAlgn="base">
              <a:spcBef>
                <a:spcPct val="0"/>
              </a:spcBef>
              <a:spcAft>
                <a:spcPct val="0"/>
              </a:spcAft>
              <a:buFont typeface="Arial" panose="020B0604020202020204" pitchFamily="34" charset="0"/>
              <a:buChar char="•"/>
            </a:pPr>
            <a:endParaRPr lang="en-US" sz="2040" dirty="0">
              <a:solidFill>
                <a:schemeClr val="bg1">
                  <a:lumMod val="50000"/>
                </a:schemeClr>
              </a:solidFill>
            </a:endParaRPr>
          </a:p>
        </p:txBody>
      </p:sp>
      <p:sp>
        <p:nvSpPr>
          <p:cNvPr id="33" name="Rounded Rectangle 32"/>
          <p:cNvSpPr/>
          <p:nvPr/>
        </p:nvSpPr>
        <p:spPr bwMode="auto">
          <a:xfrm>
            <a:off x="8563024" y="3844184"/>
            <a:ext cx="3170851" cy="1810965"/>
          </a:xfrm>
          <a:prstGeom prst="roundRect">
            <a:avLst/>
          </a:prstGeom>
          <a:solidFill>
            <a:srgbClr val="00B050"/>
          </a:solidFill>
          <a:ln w="285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US" sz="2040" b="1" u="sng" dirty="0">
                <a:gradFill>
                  <a:gsLst>
                    <a:gs pos="0">
                      <a:srgbClr val="FFFFFF"/>
                    </a:gs>
                    <a:gs pos="100000">
                      <a:srgbClr val="FFFFFF"/>
                    </a:gs>
                  </a:gsLst>
                  <a:lin ang="5400000" scaled="0"/>
                </a:gradFill>
              </a:rPr>
              <a:t>Synthetic Devices</a:t>
            </a:r>
          </a:p>
          <a:p>
            <a:pPr marL="186519" indent="-186519" defTabSz="951028"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Full Hyper-V integration</a:t>
            </a:r>
          </a:p>
          <a:p>
            <a:pPr marL="186519" indent="-186519" defTabSz="951028"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Best manageability</a:t>
            </a:r>
          </a:p>
          <a:p>
            <a:pPr marL="186519" indent="-186519" defTabSz="951028" fontAlgn="base">
              <a:spcBef>
                <a:spcPct val="0"/>
              </a:spcBef>
              <a:spcAft>
                <a:spcPct val="0"/>
              </a:spcAft>
              <a:buFont typeface="Arial" panose="020B0604020202020204" pitchFamily="34" charset="0"/>
              <a:buChar char="•"/>
            </a:pPr>
            <a:r>
              <a:rPr lang="en-US" sz="2040" dirty="0">
                <a:gradFill>
                  <a:gsLst>
                    <a:gs pos="0">
                      <a:srgbClr val="FFFFFF"/>
                    </a:gs>
                    <a:gs pos="100000">
                      <a:srgbClr val="FFFFFF"/>
                    </a:gs>
                  </a:gsLst>
                  <a:lin ang="5400000" scaled="0"/>
                </a:gradFill>
              </a:rPr>
              <a:t>Best functionality</a:t>
            </a:r>
          </a:p>
          <a:p>
            <a:pPr marL="186519" indent="-186519" defTabSz="951028" fontAlgn="base">
              <a:spcBef>
                <a:spcPct val="0"/>
              </a:spcBef>
              <a:spcAft>
                <a:spcPct val="0"/>
              </a:spcAft>
              <a:buFont typeface="Arial" panose="020B0604020202020204" pitchFamily="34" charset="0"/>
              <a:buChar char="•"/>
            </a:pPr>
            <a:r>
              <a:rPr lang="en-US" sz="2040" dirty="0" err="1">
                <a:gradFill>
                  <a:gsLst>
                    <a:gs pos="0">
                      <a:srgbClr val="FFFFFF"/>
                    </a:gs>
                    <a:gs pos="100000">
                      <a:srgbClr val="FFFFFF"/>
                    </a:gs>
                  </a:gsLst>
                  <a:lin ang="5400000" scaled="0"/>
                </a:gradFill>
              </a:rPr>
              <a:t>Perf</a:t>
            </a:r>
            <a:r>
              <a:rPr lang="en-US" sz="2040" dirty="0">
                <a:gradFill>
                  <a:gsLst>
                    <a:gs pos="0">
                      <a:srgbClr val="FFFFFF"/>
                    </a:gs>
                    <a:gs pos="100000">
                      <a:srgbClr val="FFFFFF"/>
                    </a:gs>
                  </a:gsLst>
                  <a:lin ang="5400000" scaled="0"/>
                </a:gradFill>
              </a:rPr>
              <a:t> near bare metal</a:t>
            </a:r>
          </a:p>
        </p:txBody>
      </p:sp>
      <p:sp>
        <p:nvSpPr>
          <p:cNvPr id="38" name="TextBox 37"/>
          <p:cNvSpPr txBox="1"/>
          <p:nvPr/>
        </p:nvSpPr>
        <p:spPr>
          <a:xfrm>
            <a:off x="5309904" y="5647741"/>
            <a:ext cx="2261742" cy="1165759"/>
          </a:xfrm>
          <a:prstGeom prst="rect">
            <a:avLst/>
          </a:prstGeom>
          <a:noFill/>
        </p:spPr>
        <p:txBody>
          <a:bodyPr wrap="none" lIns="186521" tIns="149217" rIns="186521" bIns="149217" rtlCol="0">
            <a:spAutoFit/>
          </a:bodyPr>
          <a:lstStyle/>
          <a:p>
            <a:pPr algn="ctr">
              <a:lnSpc>
                <a:spcPct val="90000"/>
              </a:lnSpc>
            </a:pPr>
            <a:r>
              <a:rPr lang="en-US" sz="2040" i="1" dirty="0">
                <a:gradFill>
                  <a:gsLst>
                    <a:gs pos="2917">
                      <a:schemeClr val="tx1"/>
                    </a:gs>
                    <a:gs pos="30000">
                      <a:schemeClr val="tx1"/>
                    </a:gs>
                  </a:gsLst>
                  <a:lin ang="5400000" scaled="0"/>
                </a:gradFill>
              </a:rPr>
              <a:t>Solaris x86,</a:t>
            </a:r>
          </a:p>
          <a:p>
            <a:pPr algn="ctr">
              <a:lnSpc>
                <a:spcPct val="90000"/>
              </a:lnSpc>
            </a:pPr>
            <a:r>
              <a:rPr lang="en-US" sz="2040" i="1" dirty="0">
                <a:gradFill>
                  <a:gsLst>
                    <a:gs pos="2917">
                      <a:schemeClr val="tx1"/>
                    </a:gs>
                    <a:gs pos="30000">
                      <a:schemeClr val="tx1"/>
                    </a:gs>
                  </a:gsLst>
                  <a:lin ang="5400000" scaled="0"/>
                </a:gradFill>
              </a:rPr>
              <a:t>Linux with no IS,</a:t>
            </a:r>
          </a:p>
          <a:p>
            <a:pPr algn="ctr">
              <a:lnSpc>
                <a:spcPct val="90000"/>
              </a:lnSpc>
            </a:pPr>
            <a:r>
              <a:rPr lang="en-US" sz="2040" i="1" dirty="0">
                <a:gradFill>
                  <a:gsLst>
                    <a:gs pos="2917">
                      <a:schemeClr val="tx1"/>
                    </a:gs>
                    <a:gs pos="30000">
                      <a:schemeClr val="tx1"/>
                    </a:gs>
                  </a:gsLst>
                  <a:lin ang="5400000" scaled="0"/>
                </a:gradFill>
              </a:rPr>
              <a:t>BSD with no IS</a:t>
            </a:r>
          </a:p>
        </p:txBody>
      </p:sp>
      <p:sp>
        <p:nvSpPr>
          <p:cNvPr id="39" name="TextBox 38"/>
          <p:cNvSpPr txBox="1"/>
          <p:nvPr/>
        </p:nvSpPr>
        <p:spPr>
          <a:xfrm>
            <a:off x="8993331" y="5667585"/>
            <a:ext cx="2272466" cy="1165759"/>
          </a:xfrm>
          <a:prstGeom prst="rect">
            <a:avLst/>
          </a:prstGeom>
          <a:noFill/>
        </p:spPr>
        <p:txBody>
          <a:bodyPr wrap="none" lIns="186521" tIns="149217" rIns="186521" bIns="149217" rtlCol="0">
            <a:spAutoFit/>
          </a:bodyPr>
          <a:lstStyle/>
          <a:p>
            <a:pPr algn="ctr">
              <a:lnSpc>
                <a:spcPct val="90000"/>
              </a:lnSpc>
            </a:pPr>
            <a:r>
              <a:rPr lang="en-US" sz="2040" i="1" dirty="0">
                <a:gradFill>
                  <a:gsLst>
                    <a:gs pos="2917">
                      <a:schemeClr val="tx1"/>
                    </a:gs>
                    <a:gs pos="30000">
                      <a:schemeClr val="tx1"/>
                    </a:gs>
                  </a:gsLst>
                  <a:lin ang="5400000" scaled="0"/>
                </a:gradFill>
              </a:rPr>
              <a:t>Linux with IS,</a:t>
            </a:r>
          </a:p>
          <a:p>
            <a:pPr algn="ctr">
              <a:lnSpc>
                <a:spcPct val="90000"/>
              </a:lnSpc>
            </a:pPr>
            <a:r>
              <a:rPr lang="en-US" sz="2040" i="1" dirty="0">
                <a:gradFill>
                  <a:gsLst>
                    <a:gs pos="2917">
                      <a:schemeClr val="tx1"/>
                    </a:gs>
                    <a:gs pos="30000">
                      <a:schemeClr val="tx1"/>
                    </a:gs>
                  </a:gsLst>
                  <a:lin ang="5400000" scaled="0"/>
                </a:gradFill>
              </a:rPr>
              <a:t>FreeBSD with IS</a:t>
            </a:r>
          </a:p>
          <a:p>
            <a:pPr algn="ctr">
              <a:lnSpc>
                <a:spcPct val="90000"/>
              </a:lnSpc>
            </a:pPr>
            <a:r>
              <a:rPr lang="en-US" sz="2040" i="1" dirty="0">
                <a:gradFill>
                  <a:gsLst>
                    <a:gs pos="2917">
                      <a:schemeClr val="tx1"/>
                    </a:gs>
                    <a:gs pos="30000">
                      <a:schemeClr val="tx1"/>
                    </a:gs>
                  </a:gsLst>
                  <a:lin ang="5400000" scaled="0"/>
                </a:gradFill>
              </a:rPr>
              <a:t>Windows with IS</a:t>
            </a:r>
          </a:p>
        </p:txBody>
      </p:sp>
      <p:sp>
        <p:nvSpPr>
          <p:cNvPr id="50" name="Oval 49"/>
          <p:cNvSpPr/>
          <p:nvPr/>
        </p:nvSpPr>
        <p:spPr bwMode="auto">
          <a:xfrm>
            <a:off x="8122489" y="3277367"/>
            <a:ext cx="4077659" cy="3551540"/>
          </a:xfrm>
          <a:prstGeom prst="ellipse">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56418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p:bldP spid="28" grpId="0" animBg="1"/>
      <p:bldP spid="29" grpId="0" animBg="1"/>
      <p:bldP spid="30" grpId="0" animBg="1"/>
      <p:bldP spid="31" grpId="0" animBg="1"/>
      <p:bldP spid="32" grpId="0" animBg="1"/>
      <p:bldP spid="33" grpId="0" animBg="1"/>
      <p:bldP spid="38" grpId="0"/>
      <p:bldP spid="3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2" y="1235423"/>
            <a:ext cx="12434711" cy="5743063"/>
          </a:xfrm>
        </p:spPr>
        <p:txBody>
          <a:bodyPr/>
          <a:lstStyle/>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Hyper-V presents synthetic devices to the guest OS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Synthetic devices seen by the guest OS are the same, regardless of the real hardware under Hyper-V</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Guest OS needs drivers for these synthetic devices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Just like an OS needs drivers for devices it sees when running on real hardware</a:t>
            </a:r>
          </a:p>
          <a:p>
            <a:pPr marL="349724" indent="-349724" defTabSz="951304">
              <a:spcBef>
                <a:spcPct val="20000"/>
              </a:spcBef>
            </a:pPr>
            <a:r>
              <a:rPr lang="en-US" sz="4080" dirty="0">
                <a:gradFill>
                  <a:gsLst>
                    <a:gs pos="1250">
                      <a:schemeClr val="tx2"/>
                    </a:gs>
                    <a:gs pos="99000">
                      <a:schemeClr val="tx2"/>
                    </a:gs>
                  </a:gsLst>
                  <a:lin ang="5400000" scaled="0"/>
                </a:gradFill>
                <a:latin typeface="+mj-lt"/>
                <a:cs typeface="+mn-cs"/>
              </a:rPr>
              <a:t>Integration Services == the drivers for the Hyper-V synthetic devices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They run in the guest OS so must follow the device driver model for that guest OS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Windows IS are different from Linux IS are different from FreeBSD IS</a:t>
            </a:r>
          </a:p>
          <a:p>
            <a:pPr marL="595826" lvl="1" indent="-246102" defTabSz="951304">
              <a:spcBef>
                <a:spcPct val="20000"/>
              </a:spcBef>
            </a:pPr>
            <a:r>
              <a:rPr lang="en-US" sz="2448" dirty="0">
                <a:gradFill>
                  <a:gsLst>
                    <a:gs pos="1250">
                      <a:schemeClr val="tx1"/>
                    </a:gs>
                    <a:gs pos="100000">
                      <a:schemeClr val="tx1"/>
                    </a:gs>
                  </a:gsLst>
                  <a:lin ang="5400000" scaled="0"/>
                </a:gradFill>
                <a:latin typeface="+mn-lt"/>
                <a:cs typeface="+mn-cs"/>
              </a:rPr>
              <a:t>Linux and FreeBSD integration services also include some user-space daemons that interact with the drivers</a:t>
            </a:r>
          </a:p>
        </p:txBody>
      </p:sp>
      <p:sp>
        <p:nvSpPr>
          <p:cNvPr id="2" name="Title 1"/>
          <p:cNvSpPr>
            <a:spLocks noGrp="1"/>
          </p:cNvSpPr>
          <p:nvPr>
            <p:ph type="title"/>
          </p:nvPr>
        </p:nvSpPr>
        <p:spPr>
          <a:xfrm>
            <a:off x="882" y="-12937"/>
            <a:ext cx="12434711"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Integration Services (IS):  What Are They?</a:t>
            </a:r>
          </a:p>
        </p:txBody>
      </p:sp>
    </p:spTree>
    <p:extLst>
      <p:ext uri="{BB962C8B-B14F-4D97-AF65-F5344CB8AC3E}">
        <p14:creationId xmlns:p14="http://schemas.microsoft.com/office/powerpoint/2010/main" val="34613907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0" y="1235423"/>
            <a:ext cx="12436475" cy="708399"/>
          </a:xfrm>
        </p:spPr>
        <p:txBody>
          <a:bodyPr/>
          <a:lstStyle/>
          <a:p>
            <a:endParaRPr lang="en-US"/>
          </a:p>
        </p:txBody>
      </p:sp>
      <p:sp>
        <p:nvSpPr>
          <p:cNvPr id="2" name="Title 1"/>
          <p:cNvSpPr>
            <a:spLocks noGrp="1"/>
          </p:cNvSpPr>
          <p:nvPr>
            <p:ph type="title"/>
          </p:nvPr>
        </p:nvSpPr>
        <p:spPr>
          <a:xfrm>
            <a:off x="882" y="-12937"/>
            <a:ext cx="12434711" cy="1243471"/>
          </a:xfrm>
        </p:spPr>
        <p:txBody>
          <a:bodyPr/>
          <a:lstStyle/>
          <a:p>
            <a:pPr defTabSz="951304"/>
            <a:r>
              <a:rPr lang="en-US" sz="5507" spc="-104" dirty="0">
                <a:gradFill>
                  <a:gsLst>
                    <a:gs pos="1250">
                      <a:schemeClr val="tx1"/>
                    </a:gs>
                    <a:gs pos="100000">
                      <a:schemeClr val="tx1"/>
                    </a:gs>
                  </a:gsLst>
                  <a:lin ang="5400000" scaled="0"/>
                </a:gradFill>
                <a:latin typeface="+mj-lt"/>
                <a:cs typeface="Segoe UI" pitchFamily="34" charset="0"/>
              </a:rPr>
              <a:t>LIS Development, Distribution &amp; Support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677" y="1266130"/>
            <a:ext cx="1864457" cy="1448327"/>
          </a:xfrm>
          <a:prstGeom prst="rect">
            <a:avLst/>
          </a:prstGeom>
        </p:spPr>
      </p:pic>
      <p:sp>
        <p:nvSpPr>
          <p:cNvPr id="8" name="TextBox 7"/>
          <p:cNvSpPr txBox="1"/>
          <p:nvPr/>
        </p:nvSpPr>
        <p:spPr>
          <a:xfrm>
            <a:off x="691443" y="1774694"/>
            <a:ext cx="1555130" cy="715569"/>
          </a:xfrm>
          <a:prstGeom prst="rect">
            <a:avLst/>
          </a:prstGeom>
          <a:noFill/>
        </p:spPr>
        <p:txBody>
          <a:bodyPr wrap="none" lIns="0" tIns="0" rIns="0" bIns="0" rtlCol="0">
            <a:spAutoFit/>
          </a:bodyPr>
          <a:lstStyle/>
          <a:p>
            <a:pPr algn="ctr">
              <a:lnSpc>
                <a:spcPct val="90000"/>
              </a:lnSpc>
            </a:pPr>
            <a:r>
              <a:rPr lang="en-US" sz="2448" spc="-52" dirty="0"/>
              <a:t>Microsoft</a:t>
            </a:r>
            <a:endParaRPr lang="en-US" sz="2583" spc="-52" dirty="0"/>
          </a:p>
          <a:p>
            <a:pPr algn="ctr">
              <a:lnSpc>
                <a:spcPct val="90000"/>
              </a:lnSpc>
            </a:pPr>
            <a:r>
              <a:rPr lang="en-US" sz="2583" spc="-52" dirty="0"/>
              <a:t>developers</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577" y="5047941"/>
            <a:ext cx="1747928" cy="1747928"/>
          </a:xfrm>
          <a:prstGeom prst="rect">
            <a:avLst/>
          </a:prstGeom>
        </p:spPr>
      </p:pic>
      <p:sp>
        <p:nvSpPr>
          <p:cNvPr id="23" name="TextBox 22"/>
          <p:cNvSpPr txBox="1"/>
          <p:nvPr/>
        </p:nvSpPr>
        <p:spPr>
          <a:xfrm>
            <a:off x="817740" y="5413585"/>
            <a:ext cx="1811399" cy="1037452"/>
          </a:xfrm>
          <a:prstGeom prst="rect">
            <a:avLst/>
          </a:prstGeom>
          <a:noFill/>
        </p:spPr>
        <p:txBody>
          <a:bodyPr wrap="square" lIns="0" tIns="0" rIns="0" bIns="0" rtlCol="0">
            <a:spAutoFit/>
          </a:bodyPr>
          <a:lstStyle/>
          <a:p>
            <a:pPr algn="ctr">
              <a:lnSpc>
                <a:spcPct val="90000"/>
              </a:lnSpc>
            </a:pPr>
            <a:r>
              <a:rPr lang="en-US" sz="2448" spc="-52" dirty="0"/>
              <a:t>Customer servers w/Hyper-V</a:t>
            </a:r>
          </a:p>
        </p:txBody>
      </p:sp>
      <p:grpSp>
        <p:nvGrpSpPr>
          <p:cNvPr id="31" name="Group 30"/>
          <p:cNvGrpSpPr/>
          <p:nvPr/>
        </p:nvGrpSpPr>
        <p:grpSpPr>
          <a:xfrm>
            <a:off x="1130362" y="2682612"/>
            <a:ext cx="5673806" cy="2369672"/>
            <a:chOff x="1090339" y="2629927"/>
            <a:chExt cx="5565303" cy="2324354"/>
          </a:xfrm>
        </p:grpSpPr>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3838547" y="3274502"/>
              <a:ext cx="1432081" cy="1021551"/>
            </a:xfrm>
            <a:prstGeom prst="rect">
              <a:avLst/>
            </a:prstGeom>
          </p:spPr>
        </p:pic>
        <p:sp>
          <p:nvSpPr>
            <p:cNvPr id="26" name="TextBox 25"/>
            <p:cNvSpPr txBox="1"/>
            <p:nvPr/>
          </p:nvSpPr>
          <p:spPr>
            <a:xfrm>
              <a:off x="5334042" y="3306568"/>
              <a:ext cx="1321600" cy="1017611"/>
            </a:xfrm>
            <a:prstGeom prst="rect">
              <a:avLst/>
            </a:prstGeom>
            <a:noFill/>
          </p:spPr>
          <p:txBody>
            <a:bodyPr wrap="none" lIns="0" tIns="0" rIns="0" bIns="0" rtlCol="0">
              <a:spAutoFit/>
            </a:bodyPr>
            <a:lstStyle/>
            <a:p>
              <a:pPr>
                <a:lnSpc>
                  <a:spcPct val="90000"/>
                </a:lnSpc>
              </a:pPr>
              <a:r>
                <a:rPr lang="en-US" sz="2448" spc="-52" dirty="0"/>
                <a:t>MS</a:t>
              </a:r>
            </a:p>
            <a:p>
              <a:pPr>
                <a:lnSpc>
                  <a:spcPct val="90000"/>
                </a:lnSpc>
              </a:pPr>
              <a:r>
                <a:rPr lang="en-US" sz="2448" spc="-52" dirty="0"/>
                <a:t>download</a:t>
              </a:r>
            </a:p>
            <a:p>
              <a:pPr>
                <a:lnSpc>
                  <a:spcPct val="90000"/>
                </a:lnSpc>
              </a:pPr>
              <a:r>
                <a:rPr lang="en-US" sz="2448" spc="-52" dirty="0"/>
                <a:t>center</a:t>
              </a:r>
            </a:p>
          </p:txBody>
        </p:sp>
        <p:sp>
          <p:nvSpPr>
            <p:cNvPr id="27" name="Right Arrow 26"/>
            <p:cNvSpPr/>
            <p:nvPr/>
          </p:nvSpPr>
          <p:spPr bwMode="auto">
            <a:xfrm rot="2353985">
              <a:off x="3249245" y="2629927"/>
              <a:ext cx="1659387" cy="560999"/>
            </a:xfrm>
            <a:prstGeom prst="rightArrow">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r>
                <a:rPr lang="en-US" sz="1495" spc="-52" dirty="0">
                  <a:solidFill>
                    <a:srgbClr val="000000"/>
                  </a:solidFill>
                </a:rPr>
                <a:t>LIS for Hyper-V</a:t>
              </a:r>
            </a:p>
          </p:txBody>
        </p:sp>
        <p:sp>
          <p:nvSpPr>
            <p:cNvPr id="28" name="Left Arrow 27"/>
            <p:cNvSpPr/>
            <p:nvPr/>
          </p:nvSpPr>
          <p:spPr bwMode="auto">
            <a:xfrm rot="19085155">
              <a:off x="3371403" y="4404874"/>
              <a:ext cx="1410868" cy="549407"/>
            </a:xfrm>
            <a:prstGeom prst="leftArrow">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endParaRPr lang="en-US" sz="2040" spc="-52" dirty="0">
                <a:solidFill>
                  <a:schemeClr val="tx1"/>
                </a:solidFill>
              </a:endParaRPr>
            </a:p>
          </p:txBody>
        </p:sp>
        <p:sp>
          <p:nvSpPr>
            <p:cNvPr id="29" name="TextBox 28"/>
            <p:cNvSpPr txBox="1"/>
            <p:nvPr/>
          </p:nvSpPr>
          <p:spPr>
            <a:xfrm>
              <a:off x="1090339" y="4395009"/>
              <a:ext cx="2895601" cy="339203"/>
            </a:xfrm>
            <a:prstGeom prst="rect">
              <a:avLst/>
            </a:prstGeom>
            <a:noFill/>
          </p:spPr>
          <p:txBody>
            <a:bodyPr wrap="square" lIns="0" tIns="0" rIns="0" bIns="0" rtlCol="0">
              <a:spAutoFit/>
            </a:bodyPr>
            <a:lstStyle/>
            <a:p>
              <a:pPr algn="ctr">
                <a:lnSpc>
                  <a:spcPct val="90000"/>
                </a:lnSpc>
              </a:pPr>
              <a:r>
                <a:rPr lang="en-US" sz="2448" spc="-52" dirty="0"/>
                <a:t>Customer installs LIS</a:t>
              </a:r>
            </a:p>
          </p:txBody>
        </p:sp>
      </p:grpSp>
      <p:sp>
        <p:nvSpPr>
          <p:cNvPr id="7" name="Rounded Rectangle 6"/>
          <p:cNvSpPr/>
          <p:nvPr/>
        </p:nvSpPr>
        <p:spPr>
          <a:xfrm>
            <a:off x="3978768" y="4387613"/>
            <a:ext cx="2537236" cy="118006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83" dirty="0"/>
              <a:t>Support issues flow in reverse direction</a:t>
            </a:r>
          </a:p>
        </p:txBody>
      </p:sp>
      <p:grpSp>
        <p:nvGrpSpPr>
          <p:cNvPr id="13" name="Group 12"/>
          <p:cNvGrpSpPr/>
          <p:nvPr/>
        </p:nvGrpSpPr>
        <p:grpSpPr>
          <a:xfrm>
            <a:off x="3912050" y="1313002"/>
            <a:ext cx="7683533" cy="5135664"/>
            <a:chOff x="2875677" y="965112"/>
            <a:chExt cx="5651641" cy="377755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5946" y="965112"/>
              <a:ext cx="1074982" cy="1183505"/>
            </a:xfrm>
            <a:prstGeom prst="rect">
              <a:avLst/>
            </a:prstGeom>
          </p:spPr>
        </p:pic>
        <p:sp>
          <p:nvSpPr>
            <p:cNvPr id="5" name="Flowchart: Magnetic Disk 4"/>
            <p:cNvSpPr/>
            <p:nvPr/>
          </p:nvSpPr>
          <p:spPr bwMode="auto">
            <a:xfrm>
              <a:off x="7555906" y="1998363"/>
              <a:ext cx="971412" cy="1350709"/>
            </a:xfrm>
            <a:prstGeom prst="flowChartMagneticDisk">
              <a:avLst/>
            </a:prstGeom>
            <a:solidFill>
              <a:schemeClr val="accent6">
                <a:lumMod val="40000"/>
                <a:lumOff val="60000"/>
              </a:schemeClr>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spcBef>
                  <a:spcPts val="612"/>
                </a:spcBef>
              </a:pPr>
              <a:endParaRPr lang="en-US" sz="1099" spc="-52" dirty="0">
                <a:solidFill>
                  <a:srgbClr val="000000"/>
                </a:solidFill>
              </a:endParaRPr>
            </a:p>
            <a:p>
              <a:pPr algn="ctr" defTabSz="931973">
                <a:lnSpc>
                  <a:spcPct val="90000"/>
                </a:lnSpc>
                <a:spcBef>
                  <a:spcPts val="612"/>
                </a:spcBef>
              </a:pPr>
              <a:r>
                <a:rPr lang="en-US" sz="2583" spc="-52" dirty="0">
                  <a:solidFill>
                    <a:srgbClr val="000000"/>
                  </a:solidFill>
                </a:rPr>
                <a:t>Linux kernel main</a:t>
              </a:r>
            </a:p>
          </p:txBody>
        </p:sp>
        <p:sp>
          <p:nvSpPr>
            <p:cNvPr id="6" name="TextBox 5"/>
            <p:cNvSpPr txBox="1"/>
            <p:nvPr/>
          </p:nvSpPr>
          <p:spPr>
            <a:xfrm>
              <a:off x="4856523" y="2148617"/>
              <a:ext cx="1702352" cy="254366"/>
            </a:xfrm>
            <a:prstGeom prst="rect">
              <a:avLst/>
            </a:prstGeom>
            <a:noFill/>
          </p:spPr>
          <p:txBody>
            <a:bodyPr wrap="none" lIns="0" tIns="0" rIns="0" bIns="0" rtlCol="0">
              <a:spAutoFit/>
            </a:bodyPr>
            <a:lstStyle/>
            <a:p>
              <a:pPr>
                <a:lnSpc>
                  <a:spcPct val="90000"/>
                </a:lnSpc>
              </a:pPr>
              <a:r>
                <a:rPr lang="en-US" sz="2448" spc="-52" dirty="0"/>
                <a:t>Linux community</a:t>
              </a:r>
            </a:p>
          </p:txBody>
        </p:sp>
        <p:sp>
          <p:nvSpPr>
            <p:cNvPr id="9" name="Right Arrow 8"/>
            <p:cNvSpPr/>
            <p:nvPr/>
          </p:nvSpPr>
          <p:spPr bwMode="auto">
            <a:xfrm>
              <a:off x="3252406" y="1319092"/>
              <a:ext cx="1732114" cy="422782"/>
            </a:xfrm>
            <a:prstGeom prst="rightArrow">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r>
                <a:rPr lang="en-US" sz="1836" spc="-52" dirty="0">
                  <a:solidFill>
                    <a:srgbClr val="000000"/>
                  </a:solidFill>
                </a:rPr>
                <a:t>LIS for Hyper-V</a:t>
              </a:r>
            </a:p>
          </p:txBody>
        </p:sp>
        <p:sp>
          <p:nvSpPr>
            <p:cNvPr id="10" name="Bent Arrow 9"/>
            <p:cNvSpPr/>
            <p:nvPr/>
          </p:nvSpPr>
          <p:spPr bwMode="auto">
            <a:xfrm rot="5400000">
              <a:off x="6972313" y="877570"/>
              <a:ext cx="635028" cy="1724423"/>
            </a:xfrm>
            <a:prstGeom prst="bentArrow">
              <a:avLst>
                <a:gd name="adj1" fmla="val 29319"/>
                <a:gd name="adj2" fmla="val 29319"/>
                <a:gd name="adj3" fmla="val 25000"/>
                <a:gd name="adj4" fmla="val 43750"/>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endParaRPr lang="en-US" sz="2040" spc="-52" dirty="0">
                <a:solidFill>
                  <a:schemeClr val="bg1"/>
                </a:solidFill>
              </a:endParaRPr>
            </a:p>
          </p:txBody>
        </p:sp>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537" y1="12403" x2="64463" y2="10853"/>
                          <a14:foregroundMark x1="64463" y1="10853" x2="64463" y2="25969"/>
                          <a14:foregroundMark x1="64463" y1="25969" x2="35537" y2="28682"/>
                          <a14:foregroundMark x1="35537" y1="28682" x2="36777" y2="11628"/>
                          <a14:foregroundMark x1="35537" y1="33721" x2="67355" y2="78682"/>
                          <a14:foregroundMark x1="56612" y1="63178" x2="27686" y2="73643"/>
                          <a14:foregroundMark x1="43802" y1="70155" x2="49174" y2="87209"/>
                          <a14:foregroundMark x1="35537" y1="38760" x2="19421" y2="63178"/>
                          <a14:foregroundMark x1="20248" y1="64341" x2="29339" y2="72481"/>
                          <a14:foregroundMark x1="67355" y1="77907" x2="81818" y2="65891"/>
                          <a14:foregroundMark x1="80992" y1="67442" x2="62810" y2="21705"/>
                          <a14:foregroundMark x1="38430" y1="60853" x2="38430" y2="60853"/>
                          <a14:foregroundMark x1="37603" y1="57364" x2="37603" y2="57364"/>
                          <a14:foregroundMark x1="59091" y1="48062" x2="59091" y2="48062"/>
                          <a14:foregroundMark x1="59091" y1="48062" x2="59091" y2="48062"/>
                          <a14:foregroundMark x1="56612" y1="42248" x2="56612" y2="42248"/>
                          <a14:foregroundMark x1="56612" y1="42248" x2="56612" y2="42248"/>
                          <a14:foregroundMark x1="65702" y1="64341" x2="65702" y2="40310"/>
                          <a14:foregroundMark x1="17769" y1="80233" x2="30165" y2="91473"/>
                          <a14:foregroundMark x1="27686" y1="84496" x2="32231" y2="78682"/>
                          <a14:foregroundMark x1="23967" y1="69380" x2="4132" y2="79457"/>
                          <a14:foregroundMark x1="4132" y1="80233" x2="4132" y2="87984"/>
                          <a14:foregroundMark x1="83471" y1="72481" x2="94628" y2="84496"/>
                          <a14:foregroundMark x1="57438" y1="14341" x2="52893" y2="25194"/>
                          <a14:foregroundMark x1="57438" y1="79457" x2="73554" y2="94574"/>
                          <a14:foregroundMark x1="56612" y1="5039" x2="65702" y2="29457"/>
                          <a14:foregroundMark x1="62810" y1="29457" x2="42975" y2="28682"/>
                          <a14:foregroundMark x1="42975" y1="30233" x2="46694" y2="11628"/>
                        </a14:backgroundRemoval>
                      </a14:imgEffect>
                    </a14:imgLayer>
                  </a14:imgProps>
                </a:ext>
                <a:ext uri="{28A0092B-C50C-407E-A947-70E740481C1C}">
                  <a14:useLocalDpi xmlns:a14="http://schemas.microsoft.com/office/drawing/2010/main" val="0"/>
                </a:ext>
              </a:extLst>
            </a:blip>
            <a:stretch>
              <a:fillRect/>
            </a:stretch>
          </p:blipFill>
          <p:spPr>
            <a:xfrm>
              <a:off x="7000802" y="2506907"/>
              <a:ext cx="754245" cy="80520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5810" y="3881666"/>
              <a:ext cx="910521" cy="511625"/>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9409" y="3681931"/>
              <a:ext cx="1199980" cy="45554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89981" y="4456913"/>
              <a:ext cx="1100135" cy="285749"/>
            </a:xfrm>
            <a:prstGeom prst="rect">
              <a:avLst/>
            </a:prstGeom>
          </p:spPr>
        </p:pic>
        <p:sp>
          <p:nvSpPr>
            <p:cNvPr id="19" name="Bent Arrow 18"/>
            <p:cNvSpPr/>
            <p:nvPr/>
          </p:nvSpPr>
          <p:spPr bwMode="auto">
            <a:xfrm rot="10800000">
              <a:off x="6809936" y="3443972"/>
              <a:ext cx="1314264" cy="1179726"/>
            </a:xfrm>
            <a:prstGeom prst="bentArrow">
              <a:avLst>
                <a:gd name="adj1" fmla="val 16144"/>
                <a:gd name="adj2" fmla="val 17307"/>
                <a:gd name="adj3" fmla="val 17250"/>
                <a:gd name="adj4" fmla="val 43750"/>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endParaRPr lang="en-US" sz="2040" spc="-52" dirty="0">
                <a:solidFill>
                  <a:schemeClr val="bg1"/>
                </a:solidFill>
              </a:endParaRPr>
            </a:p>
          </p:txBody>
        </p:sp>
        <p:sp>
          <p:nvSpPr>
            <p:cNvPr id="20" name="TextBox 19"/>
            <p:cNvSpPr txBox="1"/>
            <p:nvPr/>
          </p:nvSpPr>
          <p:spPr>
            <a:xfrm>
              <a:off x="5315286" y="3397576"/>
              <a:ext cx="1439856" cy="254366"/>
            </a:xfrm>
            <a:prstGeom prst="rect">
              <a:avLst/>
            </a:prstGeom>
            <a:noFill/>
          </p:spPr>
          <p:txBody>
            <a:bodyPr wrap="none" lIns="0" tIns="0" rIns="0" bIns="0" rtlCol="0">
              <a:spAutoFit/>
            </a:bodyPr>
            <a:lstStyle/>
            <a:p>
              <a:pPr>
                <a:lnSpc>
                  <a:spcPct val="90000"/>
                </a:lnSpc>
              </a:pPr>
              <a:r>
                <a:rPr lang="en-US" sz="2448" spc="-52" dirty="0" err="1"/>
                <a:t>Distro</a:t>
              </a:r>
              <a:r>
                <a:rPr lang="en-US" sz="2448" spc="-52" dirty="0"/>
                <a:t> vendors</a:t>
              </a:r>
            </a:p>
          </p:txBody>
        </p:sp>
        <p:sp>
          <p:nvSpPr>
            <p:cNvPr id="21" name="Left Arrow 20"/>
            <p:cNvSpPr/>
            <p:nvPr/>
          </p:nvSpPr>
          <p:spPr bwMode="auto">
            <a:xfrm>
              <a:off x="2875677" y="4100534"/>
              <a:ext cx="2108843" cy="465179"/>
            </a:xfrm>
            <a:prstGeom prst="leftArrow">
              <a:avLst/>
            </a:prstGeom>
            <a:solidFill>
              <a:srgbClr val="92D050"/>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19" tIns="46610" rIns="93219" bIns="46610" numCol="1" rtlCol="0" anchor="ctr" anchorCtr="0" compatLnSpc="1">
              <a:prstTxWarp prst="textNoShape">
                <a:avLst/>
              </a:prstTxWarp>
            </a:bodyPr>
            <a:lstStyle/>
            <a:p>
              <a:pPr algn="ctr" defTabSz="931973">
                <a:lnSpc>
                  <a:spcPct val="90000"/>
                </a:lnSpc>
              </a:pPr>
              <a:r>
                <a:rPr lang="en-US" sz="1836" spc="-52" dirty="0">
                  <a:solidFill>
                    <a:srgbClr val="000000"/>
                  </a:solidFill>
                </a:rPr>
                <a:t>Linux </a:t>
              </a:r>
              <a:r>
                <a:rPr lang="en-US" sz="1836" spc="-52" dirty="0" err="1">
                  <a:solidFill>
                    <a:srgbClr val="000000"/>
                  </a:solidFill>
                </a:rPr>
                <a:t>distro</a:t>
              </a:r>
              <a:r>
                <a:rPr lang="en-US" sz="1836" spc="-52" dirty="0">
                  <a:solidFill>
                    <a:srgbClr val="000000"/>
                  </a:solidFill>
                </a:rPr>
                <a:t> w/LIS</a:t>
              </a:r>
            </a:p>
          </p:txBody>
        </p:sp>
        <p:sp>
          <p:nvSpPr>
            <p:cNvPr id="11" name="TextBox 10"/>
            <p:cNvSpPr txBox="1"/>
            <p:nvPr/>
          </p:nvSpPr>
          <p:spPr>
            <a:xfrm>
              <a:off x="6010251" y="3872138"/>
              <a:ext cx="603640" cy="571555"/>
            </a:xfrm>
            <a:prstGeom prst="rect">
              <a:avLst/>
            </a:prstGeom>
            <a:noFill/>
          </p:spPr>
          <p:txBody>
            <a:bodyPr wrap="none" rtlCol="0">
              <a:spAutoFit/>
            </a:bodyPr>
            <a:lstStyle/>
            <a:p>
              <a:r>
                <a:rPr lang="en-US" sz="4351" spc="-354" dirty="0"/>
                <a:t>. . . .</a:t>
              </a:r>
            </a:p>
          </p:txBody>
        </p:sp>
      </p:grpSp>
    </p:spTree>
    <p:extLst>
      <p:ext uri="{BB962C8B-B14F-4D97-AF65-F5344CB8AC3E}">
        <p14:creationId xmlns:p14="http://schemas.microsoft.com/office/powerpoint/2010/main" val="264787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82" y="898512"/>
            <a:ext cx="12434711" cy="6427569"/>
          </a:xfrm>
        </p:spPr>
        <p:txBody>
          <a:bodyPr/>
          <a:lstStyle/>
          <a:p>
            <a:pPr marL="349724" lvl="1" indent="-349724" defTabSz="951304">
              <a:spcBef>
                <a:spcPct val="20000"/>
              </a:spcBef>
            </a:pPr>
            <a:r>
              <a:rPr lang="en-US" sz="4080" dirty="0">
                <a:gradFill>
                  <a:gsLst>
                    <a:gs pos="1250">
                      <a:schemeClr val="tx2"/>
                    </a:gs>
                    <a:gs pos="99000">
                      <a:schemeClr val="tx2"/>
                    </a:gs>
                  </a:gsLst>
                  <a:lin ang="5400000" scaled="0"/>
                </a:gradFill>
                <a:latin typeface="+mj-lt"/>
                <a:cs typeface="+mn-cs"/>
              </a:rPr>
              <a:t>Key Linux vendors include LIS in their distros</a:t>
            </a:r>
          </a:p>
          <a:p>
            <a:endParaRPr lang="en-US" dirty="0" smtClean="0"/>
          </a:p>
          <a:p>
            <a:endParaRPr lang="en-US" dirty="0" smtClean="0"/>
          </a:p>
          <a:p>
            <a:endParaRPr lang="en-US" dirty="0" smtClean="0"/>
          </a:p>
          <a:p>
            <a:endParaRPr lang="en-US" dirty="0" smtClean="0"/>
          </a:p>
          <a:p>
            <a:endParaRPr lang="en-US" dirty="0" smtClean="0"/>
          </a:p>
          <a:p>
            <a:pPr marL="349724" lvl="1" indent="0" defTabSz="951304">
              <a:spcBef>
                <a:spcPct val="20000"/>
              </a:spcBef>
              <a:buNone/>
            </a:pPr>
            <a:endParaRPr lang="en-US" sz="2448" dirty="0">
              <a:gradFill>
                <a:gsLst>
                  <a:gs pos="1250">
                    <a:schemeClr val="tx1"/>
                  </a:gs>
                  <a:gs pos="100000">
                    <a:schemeClr val="tx1"/>
                  </a:gs>
                </a:gsLst>
                <a:lin ang="5400000" scaled="0"/>
              </a:gradFill>
              <a:latin typeface="+mn-lt"/>
              <a:cs typeface="+mn-cs"/>
            </a:endParaRPr>
          </a:p>
          <a:p>
            <a:pPr marL="349724" lvl="1" indent="0" defTabSz="951304">
              <a:spcBef>
                <a:spcPct val="20000"/>
              </a:spcBef>
              <a:buNone/>
            </a:pPr>
            <a:endParaRPr lang="en-US" sz="2448" dirty="0">
              <a:gradFill>
                <a:gsLst>
                  <a:gs pos="1250">
                    <a:schemeClr val="tx1"/>
                  </a:gs>
                  <a:gs pos="100000">
                    <a:schemeClr val="tx1"/>
                  </a:gs>
                </a:gsLst>
                <a:lin ang="5400000" scaled="0"/>
              </a:gradFill>
              <a:latin typeface="+mn-lt"/>
              <a:cs typeface="+mn-cs"/>
            </a:endParaRPr>
          </a:p>
          <a:p>
            <a:pPr marL="349724" lvl="1" indent="-349724" defTabSz="951304">
              <a:spcBef>
                <a:spcPct val="20000"/>
              </a:spcBef>
            </a:pPr>
            <a:r>
              <a:rPr lang="en-US" sz="4080" dirty="0">
                <a:gradFill>
                  <a:gsLst>
                    <a:gs pos="1250">
                      <a:schemeClr val="tx2"/>
                    </a:gs>
                    <a:gs pos="99000">
                      <a:schemeClr val="tx2"/>
                    </a:gs>
                  </a:gsLst>
                  <a:lin ang="5400000" scaled="0"/>
                </a:gradFill>
                <a:latin typeface="+mj-lt"/>
                <a:cs typeface="+mn-cs"/>
              </a:rPr>
              <a:t>Support strategy</a:t>
            </a:r>
          </a:p>
          <a:p>
            <a:pPr marL="811684" lvl="2" indent="-246102" defTabSz="951304">
              <a:spcBef>
                <a:spcPct val="20000"/>
              </a:spcBef>
            </a:pPr>
            <a:r>
              <a:rPr lang="en-US" sz="2176" dirty="0">
                <a:gradFill>
                  <a:gsLst>
                    <a:gs pos="1250">
                      <a:schemeClr val="tx1"/>
                    </a:gs>
                    <a:gs pos="100000">
                      <a:schemeClr val="tx1"/>
                    </a:gs>
                  </a:gsLst>
                  <a:lin ang="5400000" scaled="0"/>
                </a:gradFill>
                <a:latin typeface="+mn-lt"/>
                <a:cs typeface="+mn-cs"/>
              </a:rPr>
              <a:t>Vanilla Linux questions:  Contact the Linux vendor</a:t>
            </a:r>
          </a:p>
          <a:p>
            <a:pPr marL="811684" lvl="2" indent="-246102" defTabSz="951304">
              <a:spcBef>
                <a:spcPct val="20000"/>
              </a:spcBef>
            </a:pPr>
            <a:r>
              <a:rPr lang="en-US" sz="2176" dirty="0">
                <a:gradFill>
                  <a:gsLst>
                    <a:gs pos="1250">
                      <a:schemeClr val="tx1"/>
                    </a:gs>
                    <a:gs pos="100000">
                      <a:schemeClr val="tx1"/>
                    </a:gs>
                  </a:gsLst>
                  <a:lin ang="5400000" scaled="0"/>
                </a:gradFill>
                <a:latin typeface="+mn-lt"/>
                <a:cs typeface="+mn-cs"/>
              </a:rPr>
              <a:t>Issues running Linux on Hyper-V:  Contact the Linux vendor or Microsoft</a:t>
            </a:r>
          </a:p>
          <a:p>
            <a:endParaRPr lang="en-US" dirty="0"/>
          </a:p>
        </p:txBody>
      </p:sp>
      <p:sp>
        <p:nvSpPr>
          <p:cNvPr id="2" name="Title 1"/>
          <p:cNvSpPr>
            <a:spLocks noGrp="1"/>
          </p:cNvSpPr>
          <p:nvPr>
            <p:ph type="title"/>
          </p:nvPr>
        </p:nvSpPr>
        <p:spPr>
          <a:xfrm>
            <a:off x="881" y="-12937"/>
            <a:ext cx="11506657" cy="1243471"/>
          </a:xfrm>
        </p:spPr>
        <p:txBody>
          <a:bodyPr/>
          <a:lstStyle/>
          <a:p>
            <a:pPr defTabSz="951304"/>
            <a:r>
              <a:rPr lang="en-US" sz="5507" spc="-104" dirty="0">
                <a:gradFill>
                  <a:gsLst>
                    <a:gs pos="1250">
                      <a:schemeClr val="tx1"/>
                    </a:gs>
                    <a:gs pos="100000">
                      <a:schemeClr val="tx1"/>
                    </a:gs>
                  </a:gsLst>
                  <a:lin ang="5400000" scaled="0"/>
                </a:gradFill>
                <a:latin typeface="+mj-lt"/>
                <a:cs typeface="Segoe UI" pitchFamily="34" charset="0"/>
              </a:rPr>
              <a:t>Supported Linux Distributions</a:t>
            </a:r>
          </a:p>
        </p:txBody>
      </p:sp>
      <p:graphicFrame>
        <p:nvGraphicFramePr>
          <p:cNvPr id="6" name="Content Placeholder 4"/>
          <p:cNvGraphicFramePr>
            <a:graphicFrameLocks/>
          </p:cNvGraphicFramePr>
          <p:nvPr>
            <p:extLst/>
          </p:nvPr>
        </p:nvGraphicFramePr>
        <p:xfrm>
          <a:off x="573908" y="1714154"/>
          <a:ext cx="11485142" cy="3303307"/>
        </p:xfrm>
        <a:graphic>
          <a:graphicData uri="http://schemas.openxmlformats.org/drawingml/2006/table">
            <a:tbl>
              <a:tblPr firstRow="1" bandRow="1">
                <a:tableStyleId>{5C22544A-7EE6-4342-B048-85BDC9FD1C3A}</a:tableStyleId>
              </a:tblPr>
              <a:tblGrid>
                <a:gridCol w="3026035">
                  <a:extLst>
                    <a:ext uri="{9D8B030D-6E8A-4147-A177-3AD203B41FA5}">
                      <a16:colId xmlns:a16="http://schemas.microsoft.com/office/drawing/2014/main" xmlns="" val="2561125394"/>
                    </a:ext>
                  </a:extLst>
                </a:gridCol>
                <a:gridCol w="2228349">
                  <a:extLst>
                    <a:ext uri="{9D8B030D-6E8A-4147-A177-3AD203B41FA5}">
                      <a16:colId xmlns:a16="http://schemas.microsoft.com/office/drawing/2014/main" xmlns="" val="3653647454"/>
                    </a:ext>
                  </a:extLst>
                </a:gridCol>
                <a:gridCol w="1646442">
                  <a:extLst>
                    <a:ext uri="{9D8B030D-6E8A-4147-A177-3AD203B41FA5}">
                      <a16:colId xmlns:a16="http://schemas.microsoft.com/office/drawing/2014/main" xmlns="" val="1164956745"/>
                    </a:ext>
                  </a:extLst>
                </a:gridCol>
                <a:gridCol w="4584317">
                  <a:extLst>
                    <a:ext uri="{9D8B030D-6E8A-4147-A177-3AD203B41FA5}">
                      <a16:colId xmlns:a16="http://schemas.microsoft.com/office/drawing/2014/main" xmlns="" val="1065969759"/>
                    </a:ext>
                  </a:extLst>
                </a:gridCol>
              </a:tblGrid>
              <a:tr h="381901">
                <a:tc>
                  <a:txBody>
                    <a:bodyPr/>
                    <a:lstStyle/>
                    <a:p>
                      <a:pPr algn="ctr"/>
                      <a:r>
                        <a:rPr lang="en-US" sz="1600" dirty="0" smtClean="0"/>
                        <a:t>Distribution</a:t>
                      </a:r>
                      <a:endParaRPr lang="en-US" sz="1600" dirty="0">
                        <a:solidFill>
                          <a:schemeClr val="bg2"/>
                        </a:solidFill>
                      </a:endParaRPr>
                    </a:p>
                  </a:txBody>
                  <a:tcPr marL="93017" marR="93017" marT="46508" marB="46508"/>
                </a:tc>
                <a:tc gridSpan="2">
                  <a:txBody>
                    <a:bodyPr/>
                    <a:lstStyle/>
                    <a:p>
                      <a:pPr algn="ctr"/>
                      <a:r>
                        <a:rPr lang="en-US" sz="1600" dirty="0" smtClean="0"/>
                        <a:t>Version</a:t>
                      </a:r>
                      <a:endParaRPr lang="en-US" sz="1600" dirty="0">
                        <a:solidFill>
                          <a:schemeClr val="bg2"/>
                        </a:solidFill>
                      </a:endParaRPr>
                    </a:p>
                  </a:txBody>
                  <a:tcPr marL="93017" marR="93017" marT="46508" marB="46508"/>
                </a:tc>
                <a:tc hMerge="1">
                  <a:txBody>
                    <a:bodyPr/>
                    <a:lstStyle/>
                    <a:p>
                      <a:endParaRPr lang="en-US"/>
                    </a:p>
                  </a:txBody>
                  <a:tcPr/>
                </a:tc>
                <a:tc>
                  <a:txBody>
                    <a:bodyPr/>
                    <a:lstStyle/>
                    <a:p>
                      <a:pPr algn="ctr"/>
                      <a:r>
                        <a:rPr lang="en-US" sz="1600" dirty="0" smtClean="0"/>
                        <a:t>LIS Availability</a:t>
                      </a:r>
                      <a:endParaRPr lang="en-US" sz="1600" dirty="0">
                        <a:solidFill>
                          <a:schemeClr val="bg2"/>
                        </a:solidFill>
                      </a:endParaRPr>
                    </a:p>
                  </a:txBody>
                  <a:tcPr marL="93017" marR="93017" marT="46508" marB="46508"/>
                </a:tc>
                <a:extLst>
                  <a:ext uri="{0D108BD9-81ED-4DB2-BD59-A6C34878D82A}">
                    <a16:rowId xmlns:a16="http://schemas.microsoft.com/office/drawing/2014/main" xmlns="" val="2722664436"/>
                  </a:ext>
                </a:extLst>
              </a:tr>
              <a:tr h="377410">
                <a:tc rowSpan="3">
                  <a:txBody>
                    <a:bodyPr/>
                    <a:lstStyle/>
                    <a:p>
                      <a:r>
                        <a:rPr lang="en-US" sz="1800" dirty="0" smtClean="0"/>
                        <a:t>Red Hat</a:t>
                      </a:r>
                      <a:r>
                        <a:rPr lang="en-US" sz="1800" baseline="0" dirty="0" smtClean="0"/>
                        <a:t> </a:t>
                      </a:r>
                      <a:r>
                        <a:rPr lang="en-US" sz="1800" dirty="0" smtClean="0"/>
                        <a:t>Enterprise Linux</a:t>
                      </a:r>
                      <a:r>
                        <a:rPr lang="en-US" sz="1800" baseline="0" dirty="0" smtClean="0"/>
                        <a:t> &amp;</a:t>
                      </a:r>
                      <a:endParaRPr lang="en-US" sz="1800" dirty="0" smtClean="0"/>
                    </a:p>
                    <a:p>
                      <a:r>
                        <a:rPr lang="en-US" sz="1800" dirty="0" smtClean="0"/>
                        <a:t>CentOS</a:t>
                      </a:r>
                      <a:endParaRPr lang="en-US" sz="1800" dirty="0">
                        <a:solidFill>
                          <a:schemeClr val="bg2"/>
                        </a:solidFill>
                      </a:endParaRPr>
                    </a:p>
                  </a:txBody>
                  <a:tcPr marL="93017" marR="93017" marT="46508" marB="46508" anchor="ctr"/>
                </a:tc>
                <a:tc>
                  <a:txBody>
                    <a:bodyPr/>
                    <a:lstStyle/>
                    <a:p>
                      <a:pPr marL="0" indent="0">
                        <a:buFont typeface="Arial" panose="020B0604020202020204" pitchFamily="34" charset="0"/>
                        <a:buNone/>
                      </a:pPr>
                      <a:r>
                        <a:rPr lang="en-US" sz="1800" dirty="0" smtClean="0"/>
                        <a:t>5.5 </a:t>
                      </a:r>
                      <a:r>
                        <a:rPr lang="en-US" sz="1800" baseline="0" dirty="0" smtClean="0"/>
                        <a:t>- </a:t>
                      </a:r>
                      <a:r>
                        <a:rPr lang="en-US" sz="1800" dirty="0" smtClean="0"/>
                        <a:t>5.8</a:t>
                      </a:r>
                      <a:endParaRPr lang="en-US" sz="1800" dirty="0" smtClean="0">
                        <a:solidFill>
                          <a:schemeClr val="bg2"/>
                        </a:solidFill>
                      </a:endParaRPr>
                    </a:p>
                  </a:txBody>
                  <a:tcPr marL="93017" marR="93017" marT="46508" marB="46508"/>
                </a:tc>
                <a:tc>
                  <a:txBody>
                    <a:bodyPr/>
                    <a:lstStyle/>
                    <a:p>
                      <a:pPr marL="0" marR="0" indent="0" algn="l"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6.0 - 6.3</a:t>
                      </a:r>
                      <a:endParaRPr lang="en-US" sz="1800" dirty="0" smtClean="0">
                        <a:solidFill>
                          <a:schemeClr val="bg2"/>
                        </a:solidFill>
                      </a:endParaRPr>
                    </a:p>
                  </a:txBody>
                  <a:tcPr marL="93017" marR="93017" marT="46508" marB="46508"/>
                </a:tc>
                <a:tc>
                  <a:txBody>
                    <a:bodyPr/>
                    <a:lstStyle/>
                    <a:p>
                      <a:pPr marL="0" indent="0">
                        <a:buFont typeface="Arial" panose="020B0604020202020204" pitchFamily="34" charset="0"/>
                        <a:buNone/>
                      </a:pPr>
                      <a:r>
                        <a:rPr lang="en-US" sz="1800" baseline="0" dirty="0" smtClean="0"/>
                        <a:t>Download </a:t>
                      </a:r>
                      <a:r>
                        <a:rPr lang="en-US" sz="1800" baseline="0" dirty="0" smtClean="0">
                          <a:hlinkClick r:id="rId3"/>
                        </a:rPr>
                        <a:t>LIS 3.5 </a:t>
                      </a:r>
                      <a:r>
                        <a:rPr lang="en-US" sz="1800" baseline="0" dirty="0" smtClean="0"/>
                        <a:t>from Microsoft</a:t>
                      </a:r>
                      <a:endParaRPr lang="en-US" sz="1800" baseline="0" dirty="0" smtClean="0">
                        <a:solidFill>
                          <a:schemeClr val="bg2"/>
                        </a:solidFill>
                      </a:endParaRPr>
                    </a:p>
                  </a:txBody>
                  <a:tcPr marL="93017" marR="93017" marT="46508" marB="46508"/>
                </a:tc>
                <a:extLst>
                  <a:ext uri="{0D108BD9-81ED-4DB2-BD59-A6C34878D82A}">
                    <a16:rowId xmlns:a16="http://schemas.microsoft.com/office/drawing/2014/main" xmlns="" val="2495980330"/>
                  </a:ext>
                </a:extLst>
              </a:tr>
              <a:tr h="377410">
                <a:tc vMerge="1">
                  <a:txBody>
                    <a:bodyPr/>
                    <a:lstStyle/>
                    <a:p>
                      <a:endParaRPr lang="en-US"/>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5.9, 5.10</a:t>
                      </a:r>
                      <a:endParaRPr lang="en-US" sz="1800" baseline="30000" dirty="0" smtClean="0">
                        <a:solidFill>
                          <a:schemeClr val="bg2"/>
                        </a:solidFill>
                      </a:endParaRPr>
                    </a:p>
                  </a:txBody>
                  <a:tcPr marL="93017" marR="93017" marT="46508" marB="46508"/>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smtClean="0"/>
                        <a:t>6.4, 6.5</a:t>
                      </a:r>
                      <a:endParaRPr lang="en-US" sz="1800" kern="1200" dirty="0" smtClean="0">
                        <a:solidFill>
                          <a:schemeClr val="bg2"/>
                        </a:solidFill>
                        <a:latin typeface="+mn-lt"/>
                        <a:ea typeface="+mn-ea"/>
                        <a:cs typeface="+mn-cs"/>
                      </a:endParaRPr>
                    </a:p>
                  </a:txBody>
                  <a:tcPr marL="93017" marR="93017" marT="46508" marB="46508"/>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t>LIS built-in and </a:t>
                      </a:r>
                      <a:r>
                        <a:rPr lang="en-US" sz="1800" baseline="0" dirty="0" smtClean="0">
                          <a:hlinkClick r:id="rId4"/>
                        </a:rPr>
                        <a:t>certified </a:t>
                      </a:r>
                      <a:r>
                        <a:rPr lang="en-US" sz="1800" baseline="0" dirty="0" smtClean="0"/>
                        <a:t>by Red Hat</a:t>
                      </a:r>
                      <a:endParaRPr lang="en-US" sz="1800" dirty="0" smtClean="0">
                        <a:solidFill>
                          <a:schemeClr val="bg2"/>
                        </a:solidFill>
                      </a:endParaRPr>
                    </a:p>
                  </a:txBody>
                  <a:tcPr marL="93017" marR="93017" marT="46508" marB="46508"/>
                </a:tc>
                <a:extLst>
                  <a:ext uri="{0D108BD9-81ED-4DB2-BD59-A6C34878D82A}">
                    <a16:rowId xmlns:a16="http://schemas.microsoft.com/office/drawing/2014/main" xmlns="" val="1357590667"/>
                  </a:ext>
                </a:extLst>
              </a:tr>
              <a:tr h="377410">
                <a:tc vMerge="1">
                  <a:txBody>
                    <a:bodyPr/>
                    <a:lstStyle/>
                    <a:p>
                      <a:endParaRPr lang="en-US" sz="1800" dirty="0">
                        <a:solidFill>
                          <a:schemeClr val="bg2"/>
                        </a:solidFill>
                      </a:endParaRPr>
                    </a:p>
                  </a:txBody>
                  <a:tcPr marL="91201" marR="91201" marT="45600" marB="45600" anchor="ctr"/>
                </a:tc>
                <a:tc gridSpan="2">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7.0 RC</a:t>
                      </a:r>
                      <a:endParaRPr lang="en-US" sz="1800" baseline="30000" dirty="0" smtClean="0">
                        <a:solidFill>
                          <a:schemeClr val="bg2"/>
                        </a:solidFill>
                      </a:endParaRPr>
                    </a:p>
                  </a:txBody>
                  <a:tcPr marL="93017" marR="93017" marT="46508" marB="46508"/>
                </a:tc>
                <a:tc hMerge="1">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smtClean="0">
                        <a:solidFill>
                          <a:schemeClr val="bg2"/>
                        </a:solidFill>
                        <a:latin typeface="+mn-lt"/>
                        <a:ea typeface="+mn-ea"/>
                        <a:cs typeface="+mn-cs"/>
                      </a:endParaRPr>
                    </a:p>
                  </a:txBody>
                  <a:tcPr marL="91201" marR="91201" marT="45600" marB="45600"/>
                </a:tc>
                <a:tc>
                  <a:txBody>
                    <a:bodyPr/>
                    <a:lstStyle/>
                    <a:p>
                      <a:pPr marL="0" marR="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solidFill>
                            <a:schemeClr val="bg2"/>
                          </a:solidFill>
                        </a:rPr>
                        <a:t>LIS built-in</a:t>
                      </a:r>
                    </a:p>
                  </a:txBody>
                  <a:tcPr marL="93017" marR="93017" marT="46508" marB="46508"/>
                </a:tc>
              </a:tr>
              <a:tr h="652578">
                <a:tc>
                  <a:txBody>
                    <a:bodyPr/>
                    <a:lstStyle/>
                    <a:p>
                      <a:r>
                        <a:rPr lang="en-US" sz="1800" dirty="0" smtClean="0"/>
                        <a:t>SUSE Linux</a:t>
                      </a:r>
                      <a:r>
                        <a:rPr lang="en-US" sz="1800" baseline="0" dirty="0" smtClean="0"/>
                        <a:t> </a:t>
                      </a:r>
                      <a:r>
                        <a:rPr lang="en-US" sz="1800" dirty="0" smtClean="0"/>
                        <a:t>Enterprise</a:t>
                      </a:r>
                      <a:r>
                        <a:rPr lang="en-US" sz="1800" baseline="0" dirty="0" smtClean="0"/>
                        <a:t> Server</a:t>
                      </a:r>
                      <a:endParaRPr lang="en-US" sz="1800" dirty="0">
                        <a:solidFill>
                          <a:schemeClr val="bg2"/>
                        </a:solidFill>
                      </a:endParaRPr>
                    </a:p>
                  </a:txBody>
                  <a:tcPr marL="93017" marR="93017" marT="46508" marB="46508" anchor="ctr"/>
                </a:tc>
                <a:tc gridSpan="2">
                  <a:txBody>
                    <a:bodyPr/>
                    <a:lstStyle/>
                    <a:p>
                      <a:pPr marL="0" indent="0">
                        <a:buFont typeface="Arial" panose="020B0604020202020204" pitchFamily="34" charset="0"/>
                        <a:buNone/>
                      </a:pPr>
                      <a:r>
                        <a:rPr lang="en-US" sz="1800" dirty="0" smtClean="0"/>
                        <a:t>11 SP2, 11</a:t>
                      </a:r>
                      <a:r>
                        <a:rPr lang="en-US" sz="1800" baseline="0" dirty="0" smtClean="0"/>
                        <a:t> SP3, Open SUSE 12.3</a:t>
                      </a:r>
                      <a:endParaRPr lang="en-US" sz="1800" dirty="0">
                        <a:solidFill>
                          <a:schemeClr val="bg2"/>
                        </a:solidFill>
                      </a:endParaRPr>
                    </a:p>
                  </a:txBody>
                  <a:tcPr marL="93017" marR="93017" marT="46508" marB="46508"/>
                </a:tc>
                <a:tc hMerge="1">
                  <a:txBody>
                    <a:bodyPr/>
                    <a:lstStyle/>
                    <a:p>
                      <a:endParaRPr lang="en-US"/>
                    </a:p>
                  </a:txBody>
                  <a:tcPr/>
                </a:tc>
                <a:tc>
                  <a:txBody>
                    <a:bodyPr/>
                    <a:lstStyle/>
                    <a:p>
                      <a:pPr marL="0" indent="0">
                        <a:buFont typeface="Arial" panose="020B0604020202020204" pitchFamily="34" charset="0"/>
                        <a:buNone/>
                      </a:pPr>
                      <a:r>
                        <a:rPr lang="en-US" sz="1800" dirty="0" smtClean="0"/>
                        <a:t>LIS built-in</a:t>
                      </a:r>
                      <a:endParaRPr lang="en-US" sz="1800" dirty="0">
                        <a:solidFill>
                          <a:schemeClr val="bg2"/>
                        </a:solidFill>
                      </a:endParaRPr>
                    </a:p>
                  </a:txBody>
                  <a:tcPr marL="93017" marR="93017" marT="46508" marB="46508"/>
                </a:tc>
                <a:extLst>
                  <a:ext uri="{0D108BD9-81ED-4DB2-BD59-A6C34878D82A}">
                    <a16:rowId xmlns:a16="http://schemas.microsoft.com/office/drawing/2014/main" xmlns="" val="489059546"/>
                  </a:ext>
                </a:extLst>
              </a:tr>
              <a:tr h="381901">
                <a:tc>
                  <a:txBody>
                    <a:bodyPr/>
                    <a:lstStyle/>
                    <a:p>
                      <a:r>
                        <a:rPr lang="en-US" sz="1800" kern="1200" dirty="0" smtClean="0"/>
                        <a:t>Ubuntu Server</a:t>
                      </a:r>
                      <a:endParaRPr lang="en-US" sz="1800" kern="1200" dirty="0">
                        <a:solidFill>
                          <a:schemeClr val="bg2"/>
                        </a:solidFill>
                        <a:latin typeface="+mn-lt"/>
                        <a:ea typeface="+mn-ea"/>
                        <a:cs typeface="+mn-cs"/>
                      </a:endParaRPr>
                    </a:p>
                  </a:txBody>
                  <a:tcPr marL="93017" marR="93017" marT="46508" marB="46508" anchor="ctr"/>
                </a:tc>
                <a:tc gridSpan="2">
                  <a:txBody>
                    <a:bodyPr/>
                    <a:lstStyle/>
                    <a:p>
                      <a:pPr marL="0" indent="0">
                        <a:buFont typeface="Arial" panose="020B0604020202020204" pitchFamily="34" charset="0"/>
                        <a:buNone/>
                      </a:pPr>
                      <a:r>
                        <a:rPr lang="en-US" sz="1800" spc="0" dirty="0" smtClean="0"/>
                        <a:t>12.04,</a:t>
                      </a:r>
                      <a:r>
                        <a:rPr lang="en-US" sz="1800" spc="0" baseline="0" dirty="0" smtClean="0"/>
                        <a:t> 12.10, 13.04, 13.10, 14.04</a:t>
                      </a:r>
                      <a:endParaRPr lang="en-US" sz="1800" spc="0" dirty="0">
                        <a:solidFill>
                          <a:schemeClr val="bg2"/>
                        </a:solidFill>
                      </a:endParaRPr>
                    </a:p>
                  </a:txBody>
                  <a:tcPr marL="93017" marR="93017" marT="46508" marB="46508"/>
                </a:tc>
                <a:tc hMerge="1">
                  <a:txBody>
                    <a:bodyPr/>
                    <a:lstStyle/>
                    <a:p>
                      <a:endParaRPr lang="en-US"/>
                    </a:p>
                  </a:txBody>
                  <a:tcPr/>
                </a:tc>
                <a:tc>
                  <a:txBody>
                    <a:bodyPr/>
                    <a:lstStyle/>
                    <a:p>
                      <a:pPr marL="0" indent="0">
                        <a:buFont typeface="Arial" panose="020B0604020202020204" pitchFamily="34" charset="0"/>
                        <a:buNone/>
                      </a:pPr>
                      <a:r>
                        <a:rPr lang="en-US" sz="1800" dirty="0" smtClean="0"/>
                        <a:t>LIS built-in</a:t>
                      </a:r>
                      <a:endParaRPr lang="en-US" sz="1800" dirty="0">
                        <a:solidFill>
                          <a:schemeClr val="bg2"/>
                        </a:solidFill>
                      </a:endParaRPr>
                    </a:p>
                  </a:txBody>
                  <a:tcPr marL="93017" marR="93017" marT="46508" marB="46508"/>
                </a:tc>
                <a:extLst>
                  <a:ext uri="{0D108BD9-81ED-4DB2-BD59-A6C34878D82A}">
                    <a16:rowId xmlns:a16="http://schemas.microsoft.com/office/drawing/2014/main" xmlns="" val="2550485793"/>
                  </a:ext>
                </a:extLst>
              </a:tr>
              <a:tr h="381901">
                <a:tc>
                  <a:txBody>
                    <a:bodyPr/>
                    <a:lstStyle/>
                    <a:p>
                      <a:r>
                        <a:rPr lang="en-US" sz="1800" kern="1200" dirty="0" smtClean="0"/>
                        <a:t>Debian</a:t>
                      </a:r>
                      <a:endParaRPr lang="en-US" sz="1800" kern="1200" dirty="0">
                        <a:solidFill>
                          <a:schemeClr val="bg2"/>
                        </a:solidFill>
                        <a:latin typeface="+mn-lt"/>
                        <a:ea typeface="+mn-ea"/>
                        <a:cs typeface="+mn-cs"/>
                      </a:endParaRPr>
                    </a:p>
                  </a:txBody>
                  <a:tcPr marL="93017" marR="93017" marT="46508" marB="46508" anchor="ctr"/>
                </a:tc>
                <a:tc gridSpan="2">
                  <a:txBody>
                    <a:bodyPr/>
                    <a:lstStyle/>
                    <a:p>
                      <a:pPr marL="0" indent="0">
                        <a:buFont typeface="Arial" panose="020B0604020202020204" pitchFamily="34" charset="0"/>
                        <a:buNone/>
                      </a:pPr>
                      <a:r>
                        <a:rPr lang="en-US" sz="1800" spc="0" baseline="0" dirty="0" smtClean="0"/>
                        <a:t>7.0 - 7.4</a:t>
                      </a:r>
                      <a:endParaRPr lang="en-US" sz="1800" spc="0" baseline="0" dirty="0">
                        <a:solidFill>
                          <a:schemeClr val="bg2"/>
                        </a:solidFill>
                      </a:endParaRPr>
                    </a:p>
                  </a:txBody>
                  <a:tcPr marL="93017" marR="93017" marT="46508" marB="46508"/>
                </a:tc>
                <a:tc hMerge="1">
                  <a:txBody>
                    <a:bodyPr/>
                    <a:lstStyle/>
                    <a:p>
                      <a:endParaRPr lang="en-US"/>
                    </a:p>
                  </a:txBody>
                  <a:tcPr/>
                </a:tc>
                <a:tc>
                  <a:txBody>
                    <a:bodyPr/>
                    <a:lstStyle/>
                    <a:p>
                      <a:pPr marL="0" indent="0">
                        <a:buFont typeface="Arial" panose="020B0604020202020204" pitchFamily="34" charset="0"/>
                        <a:buNone/>
                      </a:pPr>
                      <a:r>
                        <a:rPr lang="en-US" sz="1800" dirty="0" smtClean="0"/>
                        <a:t>LIS built-in</a:t>
                      </a:r>
                      <a:endParaRPr lang="en-US" sz="1800" dirty="0">
                        <a:solidFill>
                          <a:schemeClr val="bg2"/>
                        </a:solidFill>
                      </a:endParaRPr>
                    </a:p>
                  </a:txBody>
                  <a:tcPr marL="93017" marR="93017" marT="46508" marB="46508"/>
                </a:tc>
                <a:extLst>
                  <a:ext uri="{0D108BD9-81ED-4DB2-BD59-A6C34878D82A}">
                    <a16:rowId xmlns:a16="http://schemas.microsoft.com/office/drawing/2014/main" xmlns="" val="2216545131"/>
                  </a:ext>
                </a:extLst>
              </a:tr>
              <a:tr h="372797">
                <a:tc>
                  <a:txBody>
                    <a:bodyPr/>
                    <a:lstStyle/>
                    <a:p>
                      <a:r>
                        <a:rPr lang="en-US" sz="1800" kern="1200" dirty="0" smtClean="0"/>
                        <a:t>Oracle</a:t>
                      </a:r>
                      <a:r>
                        <a:rPr lang="en-US" sz="1800" kern="1200" baseline="0" dirty="0" smtClean="0"/>
                        <a:t> Linux</a:t>
                      </a:r>
                      <a:endParaRPr lang="en-US" sz="1800" kern="1200" dirty="0">
                        <a:solidFill>
                          <a:schemeClr val="bg2"/>
                        </a:solidFill>
                        <a:latin typeface="+mn-lt"/>
                        <a:ea typeface="+mn-ea"/>
                        <a:cs typeface="+mn-cs"/>
                      </a:endParaRPr>
                    </a:p>
                  </a:txBody>
                  <a:tcPr marL="93017" marR="93017" marT="46508" marB="46508" anchor="ctr"/>
                </a:tc>
                <a:tc gridSpan="2">
                  <a:txBody>
                    <a:bodyPr/>
                    <a:lstStyle/>
                    <a:p>
                      <a:pPr marL="0" indent="0">
                        <a:buFont typeface="Arial" panose="020B0604020202020204" pitchFamily="34" charset="0"/>
                        <a:buNone/>
                      </a:pPr>
                      <a:r>
                        <a:rPr lang="en-US" sz="1800" spc="0" baseline="0" dirty="0" smtClean="0"/>
                        <a:t>6.4, 6.5, UEK R3 QU1</a:t>
                      </a:r>
                      <a:endParaRPr lang="en-US" sz="1800" spc="0" baseline="0" dirty="0">
                        <a:solidFill>
                          <a:schemeClr val="bg2"/>
                        </a:solidFill>
                      </a:endParaRPr>
                    </a:p>
                  </a:txBody>
                  <a:tcPr marL="93017" marR="93017" marT="46508" marB="46508"/>
                </a:tc>
                <a:tc hMerge="1">
                  <a:txBody>
                    <a:bodyPr/>
                    <a:lstStyle/>
                    <a:p>
                      <a:endParaRPr lang="en-US"/>
                    </a:p>
                  </a:txBody>
                  <a:tcPr/>
                </a:tc>
                <a:tc>
                  <a:txBody>
                    <a:bodyPr/>
                    <a:lstStyle/>
                    <a:p>
                      <a:pPr marL="0" indent="0">
                        <a:buFont typeface="Arial" panose="020B0604020202020204" pitchFamily="34" charset="0"/>
                        <a:buNone/>
                      </a:pPr>
                      <a:r>
                        <a:rPr lang="en-US" sz="1800" dirty="0" smtClean="0"/>
                        <a:t>LIS built-in and certified by Oracle</a:t>
                      </a:r>
                      <a:endParaRPr lang="en-US" sz="1800" dirty="0">
                        <a:solidFill>
                          <a:schemeClr val="bg2"/>
                        </a:solidFill>
                      </a:endParaRPr>
                    </a:p>
                  </a:txBody>
                  <a:tcPr marL="93017" marR="93017" marT="46508" marB="46508"/>
                </a:tc>
                <a:extLst>
                  <a:ext uri="{0D108BD9-81ED-4DB2-BD59-A6C34878D82A}">
                    <a16:rowId xmlns:a16="http://schemas.microsoft.com/office/drawing/2014/main" xmlns="" val="2994678384"/>
                  </a:ext>
                </a:extLst>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9457" y="2657961"/>
            <a:ext cx="598077" cy="4230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6102" y="3638052"/>
            <a:ext cx="598077" cy="423085"/>
          </a:xfrm>
          <a:prstGeom prst="rect">
            <a:avLst/>
          </a:prstGeom>
        </p:spPr>
      </p:pic>
    </p:spTree>
    <p:extLst>
      <p:ext uri="{BB962C8B-B14F-4D97-AF65-F5344CB8AC3E}">
        <p14:creationId xmlns:p14="http://schemas.microsoft.com/office/powerpoint/2010/main" val="30858035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 y="1235423"/>
            <a:ext cx="12434711" cy="715701"/>
          </a:xfrm>
        </p:spPr>
        <p:txBody>
          <a:bodyPr/>
          <a:lstStyle/>
          <a:p>
            <a:pPr marL="0" indent="0">
              <a:buNone/>
            </a:pPr>
            <a:endParaRPr lang="en-US" dirty="0"/>
          </a:p>
        </p:txBody>
      </p:sp>
      <p:sp>
        <p:nvSpPr>
          <p:cNvPr id="2" name="Title 1"/>
          <p:cNvSpPr>
            <a:spLocks noGrp="1"/>
          </p:cNvSpPr>
          <p:nvPr>
            <p:ph type="title"/>
          </p:nvPr>
        </p:nvSpPr>
        <p:spPr>
          <a:xfrm>
            <a:off x="881" y="-12937"/>
            <a:ext cx="11506657" cy="1243471"/>
          </a:xfrm>
        </p:spPr>
        <p:txBody>
          <a:bodyPr/>
          <a:lstStyle/>
          <a:p>
            <a:r>
              <a:rPr lang="en-US" sz="5507" spc="-104" dirty="0">
                <a:gradFill>
                  <a:gsLst>
                    <a:gs pos="1250">
                      <a:schemeClr val="tx1"/>
                    </a:gs>
                    <a:gs pos="100000">
                      <a:schemeClr val="tx1"/>
                    </a:gs>
                  </a:gsLst>
                  <a:lin ang="5400000" scaled="0"/>
                </a:gradFill>
                <a:latin typeface="+mj-lt"/>
                <a:cs typeface="Segoe UI" pitchFamily="34" charset="0"/>
              </a:rPr>
              <a:t>New LIS Features</a:t>
            </a:r>
          </a:p>
        </p:txBody>
      </p:sp>
      <p:graphicFrame>
        <p:nvGraphicFramePr>
          <p:cNvPr id="4" name="Table 3"/>
          <p:cNvGraphicFramePr>
            <a:graphicFrameLocks noGrp="1"/>
          </p:cNvGraphicFramePr>
          <p:nvPr>
            <p:extLst/>
          </p:nvPr>
        </p:nvGraphicFramePr>
        <p:xfrm>
          <a:off x="569931" y="1230534"/>
          <a:ext cx="11465035" cy="4808088"/>
        </p:xfrm>
        <a:graphic>
          <a:graphicData uri="http://schemas.openxmlformats.org/drawingml/2006/table">
            <a:tbl>
              <a:tblPr firstRow="1" bandRow="1">
                <a:tableStyleId>{5C22544A-7EE6-4342-B048-85BDC9FD1C3A}</a:tableStyleId>
              </a:tblPr>
              <a:tblGrid>
                <a:gridCol w="3395427">
                  <a:extLst>
                    <a:ext uri="{9D8B030D-6E8A-4147-A177-3AD203B41FA5}">
                      <a16:colId xmlns:a16="http://schemas.microsoft.com/office/drawing/2014/main" xmlns="" val="2878661500"/>
                    </a:ext>
                  </a:extLst>
                </a:gridCol>
                <a:gridCol w="8069608">
                  <a:extLst>
                    <a:ext uri="{9D8B030D-6E8A-4147-A177-3AD203B41FA5}">
                      <a16:colId xmlns:a16="http://schemas.microsoft.com/office/drawing/2014/main" xmlns="" val="2975081719"/>
                    </a:ext>
                  </a:extLst>
                </a:gridCol>
              </a:tblGrid>
              <a:tr h="404128">
                <a:tc>
                  <a:txBody>
                    <a:bodyPr/>
                    <a:lstStyle/>
                    <a:p>
                      <a:r>
                        <a:rPr lang="en-US" sz="2000" dirty="0" smtClean="0">
                          <a:solidFill>
                            <a:schemeClr val="tx1"/>
                          </a:solidFill>
                        </a:rPr>
                        <a:t>Feature</a:t>
                      </a:r>
                      <a:endParaRPr lang="en-US" sz="2000" dirty="0">
                        <a:solidFill>
                          <a:schemeClr val="tx1"/>
                        </a:solidFill>
                      </a:endParaRPr>
                    </a:p>
                  </a:txBody>
                  <a:tcPr marL="93260" marR="93260" marT="46630" marB="46630"/>
                </a:tc>
                <a:tc>
                  <a:txBody>
                    <a:bodyPr/>
                    <a:lstStyle/>
                    <a:p>
                      <a:r>
                        <a:rPr lang="en-US" sz="2000" dirty="0" smtClean="0">
                          <a:solidFill>
                            <a:schemeClr val="tx1"/>
                          </a:solidFill>
                        </a:rPr>
                        <a:t>Description</a:t>
                      </a:r>
                      <a:endParaRPr lang="en-US" sz="2000" dirty="0">
                        <a:solidFill>
                          <a:schemeClr val="tx1"/>
                        </a:solidFill>
                      </a:endParaRPr>
                    </a:p>
                  </a:txBody>
                  <a:tcPr marL="93260" marR="93260" marT="46630" marB="46630"/>
                </a:tc>
                <a:extLst>
                  <a:ext uri="{0D108BD9-81ED-4DB2-BD59-A6C34878D82A}">
                    <a16:rowId xmlns:a16="http://schemas.microsoft.com/office/drawing/2014/main" xmlns="" val="3689388463"/>
                  </a:ext>
                </a:extLst>
              </a:tr>
              <a:tr h="378222">
                <a:tc>
                  <a:txBody>
                    <a:bodyPr/>
                    <a:lstStyle/>
                    <a:p>
                      <a:r>
                        <a:rPr lang="en-US" sz="1800" dirty="0" smtClean="0">
                          <a:solidFill>
                            <a:schemeClr val="bg2"/>
                          </a:solidFill>
                        </a:rPr>
                        <a:t>Generation 2 support</a:t>
                      </a:r>
                      <a:endParaRPr lang="en-US" sz="1800" dirty="0">
                        <a:solidFill>
                          <a:schemeClr val="bg2"/>
                        </a:solidFill>
                      </a:endParaRPr>
                    </a:p>
                  </a:txBody>
                  <a:tcPr marL="93260" marR="93260" marT="46630" marB="46630" anchor="ctr">
                    <a:solidFill>
                      <a:schemeClr val="accent2"/>
                    </a:solidFill>
                  </a:tcPr>
                </a:tc>
                <a:tc>
                  <a:txBody>
                    <a:bodyPr/>
                    <a:lstStyle/>
                    <a:p>
                      <a:pPr marL="0" indent="0">
                        <a:buFont typeface="Arial" panose="020B0604020202020204" pitchFamily="34" charset="0"/>
                        <a:buNone/>
                      </a:pPr>
                      <a:r>
                        <a:rPr lang="en-US" sz="1800" baseline="0" dirty="0" smtClean="0">
                          <a:solidFill>
                            <a:schemeClr val="bg2"/>
                          </a:solidFill>
                        </a:rPr>
                        <a:t>Allows Linux virtual machines to be run in UEFI enabled Generation 2 mode.</a:t>
                      </a:r>
                    </a:p>
                  </a:txBody>
                  <a:tcPr marL="93260" marR="93260" marT="46630" marB="46630" anchor="ctr">
                    <a:solidFill>
                      <a:schemeClr val="accent2"/>
                    </a:solidFill>
                  </a:tcPr>
                </a:tc>
              </a:tr>
              <a:tr h="652822">
                <a:tc>
                  <a:txBody>
                    <a:bodyPr/>
                    <a:lstStyle/>
                    <a:p>
                      <a:pPr marL="0" indent="0" algn="l" defTabSz="914367" rtl="0" eaLnBrk="1" latinLnBrk="0" hangingPunct="1">
                        <a:buFont typeface="Arial" panose="020B0604020202020204" pitchFamily="34" charset="0"/>
                        <a:buNone/>
                      </a:pPr>
                      <a:r>
                        <a:rPr lang="en-US" sz="1800" kern="1200" baseline="0" dirty="0" smtClean="0">
                          <a:solidFill>
                            <a:schemeClr val="bg2"/>
                          </a:solidFill>
                          <a:latin typeface="+mn-lt"/>
                          <a:ea typeface="+mn-ea"/>
                          <a:cs typeface="+mn-cs"/>
                        </a:rPr>
                        <a:t>File Copy from Host to Guest</a:t>
                      </a:r>
                      <a:endParaRPr lang="en-US" sz="1800" kern="1200" baseline="0" dirty="0">
                        <a:solidFill>
                          <a:schemeClr val="bg2"/>
                        </a:solidFill>
                        <a:latin typeface="+mn-lt"/>
                        <a:ea typeface="+mn-ea"/>
                        <a:cs typeface="+mn-cs"/>
                      </a:endParaRPr>
                    </a:p>
                  </a:txBody>
                  <a:tcPr marL="93260" marR="93260" marT="46630" marB="46630" anchor="ctr">
                    <a:solidFill>
                      <a:schemeClr val="accent2"/>
                    </a:solidFill>
                  </a:tcPr>
                </a:tc>
                <a:tc>
                  <a:txBody>
                    <a:bodyPr/>
                    <a:lstStyle/>
                    <a:p>
                      <a:pPr marL="0" indent="0" algn="l" defTabSz="914367" rtl="0" eaLnBrk="1" latinLnBrk="0" hangingPunct="1">
                        <a:buFont typeface="Arial" panose="020B0604020202020204" pitchFamily="34" charset="0"/>
                        <a:buNone/>
                      </a:pPr>
                      <a:r>
                        <a:rPr lang="en-US" sz="1800" kern="1200" baseline="0" dirty="0" smtClean="0">
                          <a:solidFill>
                            <a:schemeClr val="bg2"/>
                          </a:solidFill>
                          <a:latin typeface="+mn-lt"/>
                          <a:ea typeface="+mn-ea"/>
                          <a:cs typeface="+mn-cs"/>
                        </a:rPr>
                        <a:t>Allows copying of files from host to guest without using the network interface.</a:t>
                      </a:r>
                      <a:endParaRPr lang="en-US" sz="1800" kern="1200" baseline="0" dirty="0">
                        <a:solidFill>
                          <a:schemeClr val="bg2"/>
                        </a:solidFill>
                        <a:latin typeface="+mn-lt"/>
                        <a:ea typeface="+mn-ea"/>
                        <a:cs typeface="+mn-cs"/>
                      </a:endParaRPr>
                    </a:p>
                  </a:txBody>
                  <a:tcPr marL="93260" marR="93260" marT="46630" marB="46630" anchor="ctr">
                    <a:solidFill>
                      <a:schemeClr val="accent2"/>
                    </a:solidFill>
                  </a:tcPr>
                </a:tc>
              </a:tr>
              <a:tr h="378222">
                <a:tc>
                  <a:txBody>
                    <a:bodyPr/>
                    <a:lstStyle/>
                    <a:p>
                      <a:r>
                        <a:rPr lang="en-US" sz="1800" dirty="0" smtClean="0">
                          <a:solidFill>
                            <a:schemeClr val="bg2"/>
                          </a:solidFill>
                        </a:rPr>
                        <a:t>Dynamic</a:t>
                      </a:r>
                      <a:r>
                        <a:rPr lang="en-US" sz="1800" baseline="0" dirty="0" smtClean="0">
                          <a:solidFill>
                            <a:schemeClr val="bg2"/>
                          </a:solidFill>
                        </a:rPr>
                        <a:t> memory</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Provides higher virtual machine density/host for Linux </a:t>
                      </a:r>
                      <a:r>
                        <a:rPr lang="en-US" sz="1800" dirty="0" err="1" smtClean="0">
                          <a:solidFill>
                            <a:schemeClr val="bg2"/>
                          </a:solidFill>
                        </a:rPr>
                        <a:t>hosters</a:t>
                      </a:r>
                      <a:r>
                        <a:rPr lang="en-US" sz="1800" dirty="0" smtClean="0">
                          <a:solidFill>
                            <a:schemeClr val="bg2"/>
                          </a:solidFill>
                        </a:rPr>
                        <a:t>.</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837596193"/>
                  </a:ext>
                </a:extLst>
              </a:tr>
              <a:tr h="652822">
                <a:tc>
                  <a:txBody>
                    <a:bodyPr/>
                    <a:lstStyle/>
                    <a:p>
                      <a:r>
                        <a:rPr lang="en-US" sz="1800" dirty="0" smtClean="0">
                          <a:solidFill>
                            <a:schemeClr val="bg2"/>
                          </a:solidFill>
                        </a:rPr>
                        <a:t>2D video driver</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Provides enhanced graphics performance and superior resolution for Linux desktop users. </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2199798583"/>
                  </a:ext>
                </a:extLst>
              </a:tr>
              <a:tr h="378222">
                <a:tc>
                  <a:txBody>
                    <a:bodyPr/>
                    <a:lstStyle/>
                    <a:p>
                      <a:r>
                        <a:rPr lang="en-US" sz="1800" dirty="0" smtClean="0">
                          <a:solidFill>
                            <a:schemeClr val="bg2"/>
                          </a:solidFill>
                        </a:rPr>
                        <a:t>VHDX online resize</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Allows expansion of live mounted fixed sized Linux VHDs.</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1325752727"/>
                  </a:ext>
                </a:extLst>
              </a:tr>
              <a:tr h="652822">
                <a:tc>
                  <a:txBody>
                    <a:bodyPr/>
                    <a:lstStyle/>
                    <a:p>
                      <a:r>
                        <a:rPr lang="en-US" sz="1800" dirty="0" smtClean="0">
                          <a:solidFill>
                            <a:schemeClr val="bg2"/>
                          </a:solidFill>
                        </a:rPr>
                        <a:t>Synthetic</a:t>
                      </a:r>
                      <a:r>
                        <a:rPr lang="en-US" sz="1800" baseline="0" dirty="0" smtClean="0">
                          <a:solidFill>
                            <a:schemeClr val="bg2"/>
                          </a:solidFill>
                        </a:rPr>
                        <a:t> </a:t>
                      </a:r>
                      <a:r>
                        <a:rPr lang="en-US" sz="1800" baseline="0" dirty="0" err="1" smtClean="0">
                          <a:solidFill>
                            <a:schemeClr val="bg2"/>
                          </a:solidFill>
                        </a:rPr>
                        <a:t>fibre</a:t>
                      </a:r>
                      <a:r>
                        <a:rPr lang="en-US" sz="1800" baseline="0" dirty="0" smtClean="0">
                          <a:solidFill>
                            <a:schemeClr val="bg2"/>
                          </a:solidFill>
                        </a:rPr>
                        <a:t> channel</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Allows Linux virtual</a:t>
                      </a:r>
                      <a:r>
                        <a:rPr lang="en-US" sz="1800" baseline="0" dirty="0" smtClean="0">
                          <a:solidFill>
                            <a:schemeClr val="bg2"/>
                          </a:solidFill>
                        </a:rPr>
                        <a:t> machines to natively access high speed </a:t>
                      </a:r>
                      <a:r>
                        <a:rPr lang="en-US" sz="1800" baseline="0" dirty="0" err="1" smtClean="0">
                          <a:solidFill>
                            <a:schemeClr val="bg2"/>
                          </a:solidFill>
                        </a:rPr>
                        <a:t>fibre</a:t>
                      </a:r>
                      <a:r>
                        <a:rPr lang="en-US" sz="1800" baseline="0" dirty="0" smtClean="0">
                          <a:solidFill>
                            <a:schemeClr val="bg2"/>
                          </a:solidFill>
                        </a:rPr>
                        <a:t> channel networks.</a:t>
                      </a:r>
                      <a:endParaRPr lang="en-US" sz="1800" dirty="0" smtClean="0">
                        <a:solidFill>
                          <a:schemeClr val="bg2"/>
                        </a:solidFill>
                      </a:endParaRPr>
                    </a:p>
                  </a:txBody>
                  <a:tcPr marL="93260" marR="93260" marT="46630" marB="46630" anchor="ctr"/>
                </a:tc>
                <a:extLst>
                  <a:ext uri="{0D108BD9-81ED-4DB2-BD59-A6C34878D82A}">
                    <a16:rowId xmlns:a16="http://schemas.microsoft.com/office/drawing/2014/main" xmlns="" val="728447007"/>
                  </a:ext>
                </a:extLst>
              </a:tr>
              <a:tr h="378222">
                <a:tc>
                  <a:txBody>
                    <a:bodyPr/>
                    <a:lstStyle/>
                    <a:p>
                      <a:r>
                        <a:rPr lang="en-US" sz="1800" dirty="0" smtClean="0">
                          <a:solidFill>
                            <a:schemeClr val="bg2"/>
                          </a:solidFill>
                        </a:rPr>
                        <a:t>Live backup</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Provisions uninterrupted backup support for live Linux virtual machines.</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79175150"/>
                  </a:ext>
                </a:extLst>
              </a:tr>
              <a:tr h="932603">
                <a:tc>
                  <a:txBody>
                    <a:bodyPr/>
                    <a:lstStyle/>
                    <a:p>
                      <a:r>
                        <a:rPr lang="en-US" sz="1800" dirty="0" smtClean="0">
                          <a:solidFill>
                            <a:schemeClr val="bg2"/>
                          </a:solidFill>
                        </a:rPr>
                        <a:t>TRIM support</a:t>
                      </a:r>
                      <a:endParaRPr lang="en-US" sz="1800" dirty="0">
                        <a:solidFill>
                          <a:schemeClr val="bg2"/>
                        </a:solidFill>
                      </a:endParaRPr>
                    </a:p>
                  </a:txBody>
                  <a:tcPr marL="93260" marR="93260" marT="46630" marB="46630" anchor="ctr"/>
                </a:tc>
                <a:tc>
                  <a:txBody>
                    <a:bodyPr/>
                    <a:lstStyle/>
                    <a:p>
                      <a:r>
                        <a:rPr lang="en-US" sz="1800" dirty="0" smtClean="0">
                          <a:solidFill>
                            <a:schemeClr val="bg2"/>
                          </a:solidFill>
                        </a:rPr>
                        <a:t>Allows Linux virtual</a:t>
                      </a:r>
                      <a:r>
                        <a:rPr lang="en-US" sz="1800" baseline="0" dirty="0" smtClean="0">
                          <a:solidFill>
                            <a:schemeClr val="bg2"/>
                          </a:solidFill>
                        </a:rPr>
                        <a:t> machines to optimize storage consumption through technologies such as Thin Provisioning. Particularly useful for Linux virtual machines hosted in Azure.</a:t>
                      </a:r>
                      <a:endParaRPr lang="en-US" sz="1800" dirty="0">
                        <a:solidFill>
                          <a:schemeClr val="bg2"/>
                        </a:solidFill>
                      </a:endParaRPr>
                    </a:p>
                  </a:txBody>
                  <a:tcPr marL="93260" marR="93260" marT="46630" marB="46630" anchor="ctr"/>
                </a:tc>
                <a:extLst>
                  <a:ext uri="{0D108BD9-81ED-4DB2-BD59-A6C34878D82A}">
                    <a16:rowId xmlns:a16="http://schemas.microsoft.com/office/drawing/2014/main" xmlns="" val="1617234839"/>
                  </a:ext>
                </a:extLst>
              </a:tr>
            </a:tbl>
          </a:graphicData>
        </a:graphic>
      </p:graphicFrame>
    </p:spTree>
    <p:extLst>
      <p:ext uri="{BB962C8B-B14F-4D97-AF65-F5344CB8AC3E}">
        <p14:creationId xmlns:p14="http://schemas.microsoft.com/office/powerpoint/2010/main" val="11679315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DCIM-B356</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230e9df3-be65-4c73-a93b-d1236ebd677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e36bfbf9-5e42-489c-a259-4c54eb22cb57"/>
    <ds:schemaRef ds:uri="http://schemas.microsoft.com/sharepoint/v3"/>
    <ds:schemaRef ds:uri="http://purl.org/dc/terms/"/>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4292</TotalTime>
  <Words>3329</Words>
  <Application>Microsoft Office PowerPoint</Application>
  <PresentationFormat>Custom</PresentationFormat>
  <Paragraphs>606</Paragraphs>
  <Slides>38</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Consolas</vt:lpstr>
      <vt:lpstr>Segoe UI</vt:lpstr>
      <vt:lpstr>Segoe UI Light</vt:lpstr>
      <vt:lpstr>Wingdings</vt:lpstr>
      <vt:lpstr>TechEd 2014 Dk Blue</vt:lpstr>
      <vt:lpstr>TechEd_2013_Template_16x9</vt:lpstr>
      <vt:lpstr>PowerPoint Presentation</vt:lpstr>
      <vt:lpstr>Running Linux and FreeBSD on Hyper-V: What You Need to Know</vt:lpstr>
      <vt:lpstr>Linux and FreeBSD Integration Services for Hyper-V</vt:lpstr>
      <vt:lpstr>Product Goals</vt:lpstr>
      <vt:lpstr>Running OSs on Hyper-V</vt:lpstr>
      <vt:lpstr>Integration Services (IS):  What Are They?</vt:lpstr>
      <vt:lpstr>LIS Development, Distribution &amp; Support</vt:lpstr>
      <vt:lpstr>Supported Linux Distributions</vt:lpstr>
      <vt:lpstr>New LIS Features</vt:lpstr>
      <vt:lpstr>Coming Soon LIS Features</vt:lpstr>
      <vt:lpstr>New Feature Availability</vt:lpstr>
      <vt:lpstr>Dynamic Memory</vt:lpstr>
      <vt:lpstr>Dynamic Memory</vt:lpstr>
      <vt:lpstr>Dynamic Memory Notes</vt:lpstr>
      <vt:lpstr>Live Virtual Machine Backup</vt:lpstr>
      <vt:lpstr>Demo</vt:lpstr>
      <vt:lpstr>New LIS Documentation</vt:lpstr>
      <vt:lpstr>LIS Source Code</vt:lpstr>
      <vt:lpstr>LIS Source Code</vt:lpstr>
      <vt:lpstr>LIS 3.5</vt:lpstr>
      <vt:lpstr>PAE Enabled RHEL 5.6 Server with LIS 3.5</vt:lpstr>
      <vt:lpstr>LIS 3.5 vs LIS 3.4 – Feature Comparison</vt:lpstr>
      <vt:lpstr>LIS 3.5 vs LIS 3.4 – Feature Comparison</vt:lpstr>
      <vt:lpstr>LIS: Known Issues</vt:lpstr>
      <vt:lpstr>LIS: Version Mismatch Message in Event Log</vt:lpstr>
      <vt:lpstr>LIS: What version do I have?</vt:lpstr>
      <vt:lpstr>LIS Tips and Tricks</vt:lpstr>
      <vt:lpstr>FreeBSD</vt:lpstr>
      <vt:lpstr>FreeBSD Feature Chart</vt:lpstr>
      <vt:lpstr>FreeBSD Feature Chart</vt:lpstr>
      <vt:lpstr>Availability on Azure</vt:lpstr>
      <vt:lpstr>Related content</vt:lpstr>
      <vt:lpstr>Links of Interest</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Linux and FreeBSD on Hyper-V: What You Need to Know</dc:title>
  <dc:subject>TechEd 2014</dc:subject>
  <dc:creator>&lt;Speaker name goes here&gt;</dc:creator>
  <cp:keywords/>
  <dc:description>Template: Jordan Cayabyab, Artitudes Design
Formatting: 
Audience Type:</dc:description>
  <cp:lastModifiedBy>testadmin</cp:lastModifiedBy>
  <cp:revision>268</cp:revision>
  <dcterms:created xsi:type="dcterms:W3CDTF">2013-10-21T21:40:33Z</dcterms:created>
  <dcterms:modified xsi:type="dcterms:W3CDTF">2014-05-14T20:29:29Z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