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Lst>
  <p:notesMasterIdLst>
    <p:notesMasterId r:id="rId47"/>
  </p:notesMasterIdLst>
  <p:handoutMasterIdLst>
    <p:handoutMasterId r:id="rId48"/>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4" r:id="rId43"/>
    <p:sldId id="295" r:id="rId44"/>
    <p:sldId id="291" r:id="rId45"/>
    <p:sldId id="296"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5730" autoAdjust="0"/>
  </p:normalViewPr>
  <p:slideViewPr>
    <p:cSldViewPr snapToObjects="1">
      <p:cViewPr varScale="1">
        <p:scale>
          <a:sx n="113" d="100"/>
          <a:sy n="113" d="100"/>
        </p:scale>
        <p:origin x="84" y="43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73729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3515D-1FBF-4AA1-91DE-17D7DC0B46F4}" type="slidenum">
              <a:rPr lang="en-US" smtClean="0"/>
              <a:t>2</a:t>
            </a:fld>
            <a:endParaRPr lang="en-US"/>
          </a:p>
        </p:txBody>
      </p:sp>
    </p:spTree>
    <p:extLst>
      <p:ext uri="{BB962C8B-B14F-4D97-AF65-F5344CB8AC3E}">
        <p14:creationId xmlns:p14="http://schemas.microsoft.com/office/powerpoint/2010/main" val="40272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3515D-1FBF-4AA1-91DE-17D7DC0B46F4}" type="slidenum">
              <a:rPr lang="en-US" smtClean="0"/>
              <a:t>30</a:t>
            </a:fld>
            <a:endParaRPr lang="en-US"/>
          </a:p>
        </p:txBody>
      </p:sp>
    </p:spTree>
    <p:extLst>
      <p:ext uri="{BB962C8B-B14F-4D97-AF65-F5344CB8AC3E}">
        <p14:creationId xmlns:p14="http://schemas.microsoft.com/office/powerpoint/2010/main" val="164114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48880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10188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10324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44412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36247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3892443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762617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D5B095DE-B117-4724-BACE-A69DC66D094B}" type="datetimeFigureOut">
              <a:rPr lang="en-US" smtClean="0"/>
              <a:t>5/14/2014</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F2A2575A-A01F-482B-8A1F-7C410161A48E}" type="slidenum">
              <a:rPr lang="en-US" smtClean="0"/>
              <a:t>‹#›</a:t>
            </a:fld>
            <a:endParaRPr lang="en-US"/>
          </a:p>
        </p:txBody>
      </p:sp>
    </p:spTree>
    <p:extLst>
      <p:ext uri="{BB962C8B-B14F-4D97-AF65-F5344CB8AC3E}">
        <p14:creationId xmlns:p14="http://schemas.microsoft.com/office/powerpoint/2010/main" val="2321471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1157488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182763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957556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6446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98412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59157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25806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9818366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2917183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608174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26237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634413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494347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176844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09434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148817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62015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73092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39199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5493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01472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809331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266871128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3931029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1406737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8" r:id="rId32"/>
    <p:sldLayoutId id="2147484279" r:id="rId33"/>
    <p:sldLayoutId id="2147484280"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1953743"/>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hyperlink" Target="https://firstlook.org/theintercept/article/2014/03/20/inside-nsa-secret-efforts-hunt-hack-system-administrator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8022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507" dirty="0"/>
              <a:t>JEA is about reducing the risk of admins</a:t>
            </a:r>
            <a:br>
              <a:rPr lang="en-US" sz="5507" dirty="0"/>
            </a:br>
            <a:endParaRPr lang="en-US" sz="5507" dirty="0"/>
          </a:p>
        </p:txBody>
      </p:sp>
    </p:spTree>
    <p:extLst>
      <p:ext uri="{BB962C8B-B14F-4D97-AF65-F5344CB8AC3E}">
        <p14:creationId xmlns:p14="http://schemas.microsoft.com/office/powerpoint/2010/main" val="13036319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1"/>
            <a:ext cx="11885514" cy="2340217"/>
          </a:xfrm>
        </p:spPr>
        <p:txBody>
          <a:bodyPr/>
          <a:lstStyle/>
          <a:p>
            <a:r>
              <a:rPr lang="en-US" sz="3264" dirty="0"/>
              <a:t>People didn’t have to have admin </a:t>
            </a:r>
            <a:r>
              <a:rPr lang="en-US" sz="3264" dirty="0" err="1"/>
              <a:t>privs</a:t>
            </a:r>
            <a:r>
              <a:rPr lang="en-US" sz="3264" dirty="0"/>
              <a:t> to do their job</a:t>
            </a:r>
          </a:p>
          <a:p>
            <a:r>
              <a:rPr lang="en-US" sz="3264" dirty="0"/>
              <a:t>If a machine got cracked, it wouldn’t leak high value </a:t>
            </a:r>
            <a:r>
              <a:rPr lang="en-US" sz="3264" dirty="0" err="1"/>
              <a:t>creds</a:t>
            </a:r>
            <a:endParaRPr lang="en-US" sz="3264" dirty="0"/>
          </a:p>
          <a:p>
            <a:r>
              <a:rPr lang="en-US" sz="3264" dirty="0"/>
              <a:t>People could only do what they needed to do</a:t>
            </a:r>
          </a:p>
          <a:p>
            <a:r>
              <a:rPr lang="en-US" sz="3264" dirty="0"/>
              <a:t>All admin actions got logged</a:t>
            </a:r>
          </a:p>
        </p:txBody>
      </p:sp>
      <p:sp>
        <p:nvSpPr>
          <p:cNvPr id="2" name="Title 1"/>
          <p:cNvSpPr>
            <a:spLocks noGrp="1"/>
          </p:cNvSpPr>
          <p:nvPr>
            <p:ph type="title"/>
          </p:nvPr>
        </p:nvSpPr>
        <p:spPr/>
        <p:txBody>
          <a:bodyPr/>
          <a:lstStyle/>
          <a:p>
            <a:r>
              <a:rPr lang="en-US" smtClean="0"/>
              <a:t>Wouldn’t it be great if?</a:t>
            </a:r>
            <a:endParaRPr lang="en-US" dirty="0"/>
          </a:p>
        </p:txBody>
      </p:sp>
    </p:spTree>
    <p:extLst>
      <p:ext uri="{BB962C8B-B14F-4D97-AF65-F5344CB8AC3E}">
        <p14:creationId xmlns:p14="http://schemas.microsoft.com/office/powerpoint/2010/main" val="1367195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6/60/Edward_Snowde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 y="0"/>
            <a:ext cx="2070379" cy="24945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1.social.s-msft.com/profile/u/avatar.jpg?displayname=jeffrey%20snover%20windows%20server&amp;size=extralarge&amp;version=78e4dd91-1a7e-438e-a451-8333353a14c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 y="4857308"/>
            <a:ext cx="2137216" cy="21372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37041" y="702561"/>
            <a:ext cx="6280034" cy="670445"/>
          </a:xfrm>
          <a:prstGeom prst="rect">
            <a:avLst/>
          </a:prstGeom>
          <a:noFill/>
        </p:spPr>
        <p:txBody>
          <a:bodyPr wrap="none" rtlCol="0">
            <a:spAutoFit/>
          </a:bodyPr>
          <a:lstStyle/>
          <a:p>
            <a:r>
              <a:rPr lang="en-US" sz="1836" dirty="0">
                <a:solidFill>
                  <a:schemeClr val="tx2">
                    <a:lumMod val="60000"/>
                    <a:lumOff val="40000"/>
                  </a:schemeClr>
                </a:solidFill>
                <a:latin typeface="Consolas" panose="020B0609020204030204" pitchFamily="49" charset="0"/>
                <a:cs typeface="Consolas" panose="020B0609020204030204" pitchFamily="49" charset="0"/>
              </a:rPr>
              <a:t>PS&gt; Enter-</a:t>
            </a:r>
            <a:r>
              <a:rPr lang="en-US" sz="1836" dirty="0" err="1">
                <a:solidFill>
                  <a:schemeClr val="tx2">
                    <a:lumMod val="60000"/>
                    <a:lumOff val="40000"/>
                  </a:schemeClr>
                </a:solidFill>
                <a:latin typeface="Consolas" panose="020B0609020204030204" pitchFamily="49" charset="0"/>
                <a:cs typeface="Consolas" panose="020B0609020204030204" pitchFamily="49" charset="0"/>
              </a:rPr>
              <a:t>PSSession</a:t>
            </a:r>
            <a:r>
              <a:rPr lang="en-US" sz="1836" dirty="0">
                <a:solidFill>
                  <a:schemeClr val="tx2">
                    <a:lumMod val="60000"/>
                    <a:lumOff val="40000"/>
                  </a:schemeClr>
                </a:solidFill>
                <a:latin typeface="Consolas" panose="020B0609020204030204" pitchFamily="49" charset="0"/>
                <a:cs typeface="Consolas" panose="020B0609020204030204" pitchFamily="49" charset="0"/>
              </a:rPr>
              <a:t> Server1</a:t>
            </a:r>
            <a:r>
              <a:rPr lang="en-US" sz="1836" dirty="0">
                <a:solidFill>
                  <a:schemeClr val="accent2"/>
                </a:solidFill>
                <a:latin typeface="Consolas" panose="020B0609020204030204" pitchFamily="49" charset="0"/>
                <a:cs typeface="Consolas" panose="020B0609020204030204" pitchFamily="49" charset="0"/>
              </a:rPr>
              <a:t/>
            </a:r>
            <a:br>
              <a:rPr lang="en-US" sz="1836" dirty="0">
                <a:solidFill>
                  <a:schemeClr val="accent2"/>
                </a:solidFill>
                <a:latin typeface="Consolas" panose="020B0609020204030204" pitchFamily="49" charset="0"/>
                <a:cs typeface="Consolas" panose="020B0609020204030204" pitchFamily="49" charset="0"/>
              </a:rPr>
            </a:br>
            <a:r>
              <a:rPr lang="en-US" sz="1836" dirty="0">
                <a:solidFill>
                  <a:srgbClr val="FF0000"/>
                </a:solidFill>
                <a:latin typeface="Consolas" panose="020B0609020204030204" pitchFamily="49" charset="0"/>
                <a:cs typeface="Consolas" panose="020B0609020204030204" pitchFamily="49" charset="0"/>
              </a:rPr>
              <a:t>FAIL! – Talk to your supervisor for assistance</a:t>
            </a:r>
          </a:p>
        </p:txBody>
      </p:sp>
      <p:sp>
        <p:nvSpPr>
          <p:cNvPr id="7" name="TextBox 6"/>
          <p:cNvSpPr txBox="1"/>
          <p:nvPr/>
        </p:nvSpPr>
        <p:spPr>
          <a:xfrm>
            <a:off x="2643258" y="1467296"/>
            <a:ext cx="5817941" cy="382308"/>
          </a:xfrm>
          <a:prstGeom prst="rect">
            <a:avLst/>
          </a:prstGeom>
          <a:noFill/>
        </p:spPr>
        <p:txBody>
          <a:bodyPr wrap="none" rtlCol="0">
            <a:spAutoFit/>
          </a:bodyPr>
          <a:lstStyle/>
          <a:p>
            <a:r>
              <a:rPr lang="en-US" sz="1836" dirty="0"/>
              <a:t>“Jeffrey I need to be admin on Server1 to restart SQL”</a:t>
            </a:r>
          </a:p>
        </p:txBody>
      </p:sp>
      <p:sp>
        <p:nvSpPr>
          <p:cNvPr id="8" name="TextBox 7"/>
          <p:cNvSpPr txBox="1"/>
          <p:nvPr/>
        </p:nvSpPr>
        <p:spPr>
          <a:xfrm>
            <a:off x="2886323" y="4675678"/>
            <a:ext cx="6071157" cy="670445"/>
          </a:xfrm>
          <a:prstGeom prst="rect">
            <a:avLst/>
          </a:prstGeom>
          <a:noFill/>
        </p:spPr>
        <p:txBody>
          <a:bodyPr wrap="none" rtlCol="0">
            <a:spAutoFit/>
          </a:bodyPr>
          <a:lstStyle/>
          <a:p>
            <a:r>
              <a:rPr lang="en-US" sz="1836" dirty="0"/>
              <a:t>“No Eddie.</a:t>
            </a:r>
          </a:p>
          <a:p>
            <a:r>
              <a:rPr lang="en-US" sz="1836" dirty="0"/>
              <a:t>Just use </a:t>
            </a:r>
            <a:r>
              <a:rPr lang="en-US" sz="1836" dirty="0" err="1"/>
              <a:t>Jea</a:t>
            </a:r>
            <a:r>
              <a:rPr lang="en-US" sz="1836" dirty="0"/>
              <a:t> and connect to the ‘Maintenance </a:t>
            </a:r>
            <a:r>
              <a:rPr lang="en-US" sz="1836" dirty="0" err="1"/>
              <a:t>EndPoint</a:t>
            </a:r>
            <a:r>
              <a:rPr lang="en-US" sz="1836" dirty="0"/>
              <a:t>”</a:t>
            </a:r>
          </a:p>
        </p:txBody>
      </p:sp>
      <p:sp>
        <p:nvSpPr>
          <p:cNvPr id="13" name="TextBox 12"/>
          <p:cNvSpPr txBox="1"/>
          <p:nvPr/>
        </p:nvSpPr>
        <p:spPr>
          <a:xfrm>
            <a:off x="2655693" y="1961515"/>
            <a:ext cx="6280034" cy="958583"/>
          </a:xfrm>
          <a:prstGeom prst="rect">
            <a:avLst/>
          </a:prstGeom>
          <a:noFill/>
        </p:spPr>
        <p:txBody>
          <a:bodyPr wrap="none" rtlCol="0">
            <a:spAutoFit/>
          </a:bodyPr>
          <a:lstStyle/>
          <a:p>
            <a:r>
              <a:rPr lang="en-US" sz="1836" dirty="0">
                <a:solidFill>
                  <a:schemeClr val="tx2">
                    <a:lumMod val="60000"/>
                    <a:lumOff val="40000"/>
                  </a:schemeClr>
                </a:solidFill>
                <a:latin typeface="Consolas" panose="020B0609020204030204" pitchFamily="49" charset="0"/>
                <a:cs typeface="Consolas" panose="020B0609020204030204" pitchFamily="49" charset="0"/>
              </a:rPr>
              <a:t>PS&gt; Enter-</a:t>
            </a:r>
            <a:r>
              <a:rPr lang="en-US" sz="1836" dirty="0" err="1">
                <a:solidFill>
                  <a:schemeClr val="tx2">
                    <a:lumMod val="60000"/>
                    <a:lumOff val="40000"/>
                  </a:schemeClr>
                </a:solidFill>
                <a:latin typeface="Consolas" panose="020B0609020204030204" pitchFamily="49" charset="0"/>
                <a:cs typeface="Consolas" panose="020B0609020204030204" pitchFamily="49" charset="0"/>
              </a:rPr>
              <a:t>JeaSession</a:t>
            </a:r>
            <a:r>
              <a:rPr lang="en-US" sz="1836" dirty="0">
                <a:solidFill>
                  <a:schemeClr val="tx2">
                    <a:lumMod val="60000"/>
                    <a:lumOff val="40000"/>
                  </a:schemeClr>
                </a:solidFill>
                <a:latin typeface="Consolas" panose="020B0609020204030204" pitchFamily="49" charset="0"/>
                <a:cs typeface="Consolas" panose="020B0609020204030204" pitchFamily="49" charset="0"/>
              </a:rPr>
              <a:t> Server1 –Name Maintenance</a:t>
            </a:r>
          </a:p>
          <a:p>
            <a:r>
              <a:rPr lang="en-US" sz="1836" dirty="0">
                <a:solidFill>
                  <a:schemeClr val="tx2">
                    <a:lumMod val="60000"/>
                    <a:lumOff val="40000"/>
                  </a:schemeClr>
                </a:solidFill>
                <a:latin typeface="Consolas" panose="020B0609020204030204" pitchFamily="49" charset="0"/>
                <a:cs typeface="Consolas" panose="020B0609020204030204" pitchFamily="49" charset="0"/>
              </a:rPr>
              <a:t>Server1&gt; Restart-Service MSSQLSERVER</a:t>
            </a:r>
          </a:p>
          <a:p>
            <a:r>
              <a:rPr lang="en-US" sz="1836" b="1" dirty="0">
                <a:solidFill>
                  <a:schemeClr val="accent2"/>
                </a:solidFill>
                <a:latin typeface="Consolas" panose="020B0609020204030204" pitchFamily="49" charset="0"/>
                <a:cs typeface="Consolas" panose="020B0609020204030204" pitchFamily="49" charset="0"/>
                <a:sym typeface="Wingdings" panose="05000000000000000000" pitchFamily="2" charset="2"/>
              </a:rPr>
              <a:t></a:t>
            </a:r>
          </a:p>
        </p:txBody>
      </p:sp>
      <p:sp>
        <p:nvSpPr>
          <p:cNvPr id="12" name="Rectangle 11"/>
          <p:cNvSpPr/>
          <p:nvPr/>
        </p:nvSpPr>
        <p:spPr>
          <a:xfrm>
            <a:off x="9842955" y="1106689"/>
            <a:ext cx="2238248" cy="5203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4" name="TextBox 13"/>
          <p:cNvSpPr txBox="1"/>
          <p:nvPr/>
        </p:nvSpPr>
        <p:spPr>
          <a:xfrm>
            <a:off x="10439822" y="665257"/>
            <a:ext cx="986180" cy="382308"/>
          </a:xfrm>
          <a:prstGeom prst="rect">
            <a:avLst/>
          </a:prstGeom>
          <a:noFill/>
        </p:spPr>
        <p:txBody>
          <a:bodyPr wrap="none" rtlCol="0">
            <a:spAutoFit/>
          </a:bodyPr>
          <a:lstStyle/>
          <a:p>
            <a:r>
              <a:rPr lang="en-US" sz="1836" dirty="0"/>
              <a:t>Server1</a:t>
            </a:r>
          </a:p>
        </p:txBody>
      </p:sp>
      <p:sp>
        <p:nvSpPr>
          <p:cNvPr id="21" name="Rectangle 20"/>
          <p:cNvSpPr/>
          <p:nvPr/>
        </p:nvSpPr>
        <p:spPr>
          <a:xfrm>
            <a:off x="2639851" y="3011098"/>
            <a:ext cx="6217356" cy="657359"/>
          </a:xfrm>
          <a:prstGeom prst="rect">
            <a:avLst/>
          </a:prstGeom>
        </p:spPr>
        <p:txBody>
          <a:bodyPr>
            <a:spAutoFit/>
          </a:bodyPr>
          <a:lstStyle/>
          <a:p>
            <a:r>
              <a:rPr lang="en-US" sz="1836" dirty="0">
                <a:solidFill>
                  <a:schemeClr val="tx2">
                    <a:lumMod val="60000"/>
                    <a:lumOff val="40000"/>
                  </a:schemeClr>
                </a:solidFill>
                <a:latin typeface="Consolas" panose="020B0609020204030204" pitchFamily="49" charset="0"/>
                <a:cs typeface="Consolas" panose="020B0609020204030204" pitchFamily="49" charset="0"/>
                <a:sym typeface="Wingdings" panose="05000000000000000000" pitchFamily="2" charset="2"/>
              </a:rPr>
              <a:t>Server1&gt; Steal-Secrets</a:t>
            </a:r>
            <a:r>
              <a:rPr lang="en-US" sz="1836" dirty="0">
                <a:solidFill>
                  <a:srgbClr val="FF0000"/>
                </a:solidFill>
                <a:latin typeface="Consolas" panose="020B0609020204030204" pitchFamily="49" charset="0"/>
                <a:cs typeface="Consolas" panose="020B0609020204030204" pitchFamily="49" charset="0"/>
                <a:sym typeface="Wingdings" panose="05000000000000000000" pitchFamily="2" charset="2"/>
              </a:rPr>
              <a:t/>
            </a:r>
            <a:br>
              <a:rPr lang="en-US" sz="1836" dirty="0">
                <a:solidFill>
                  <a:srgbClr val="FF0000"/>
                </a:solidFill>
                <a:latin typeface="Consolas" panose="020B0609020204030204" pitchFamily="49" charset="0"/>
                <a:cs typeface="Consolas" panose="020B0609020204030204" pitchFamily="49" charset="0"/>
                <a:sym typeface="Wingdings" panose="05000000000000000000" pitchFamily="2" charset="2"/>
              </a:rPr>
            </a:br>
            <a:r>
              <a:rPr lang="en-US" sz="1836" dirty="0">
                <a:solidFill>
                  <a:srgbClr val="FF0000"/>
                </a:solidFill>
                <a:latin typeface="Consolas" panose="020B0609020204030204" pitchFamily="49" charset="0"/>
                <a:cs typeface="Consolas" panose="020B0609020204030204" pitchFamily="49" charset="0"/>
                <a:sym typeface="Wingdings" panose="05000000000000000000" pitchFamily="2" charset="2"/>
              </a:rPr>
              <a:t>Error: You are not authorized to Steal-Secrets</a:t>
            </a:r>
            <a:endParaRPr lang="en-US" sz="1836" dirty="0">
              <a:solidFill>
                <a:srgbClr val="FF0000"/>
              </a:solidFill>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6850" y="4515340"/>
            <a:ext cx="1864973" cy="1864973"/>
          </a:xfrm>
          <a:prstGeom prst="rect">
            <a:avLst/>
          </a:prstGeom>
        </p:spPr>
      </p:pic>
    </p:spTree>
    <p:extLst>
      <p:ext uri="{BB962C8B-B14F-4D97-AF65-F5344CB8AC3E}">
        <p14:creationId xmlns:p14="http://schemas.microsoft.com/office/powerpoint/2010/main" val="1935010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1"/>
            <a:ext cx="11885514" cy="3331302"/>
          </a:xfrm>
        </p:spPr>
        <p:txBody>
          <a:bodyPr/>
          <a:lstStyle/>
          <a:p>
            <a:r>
              <a:rPr lang="en-US" sz="3672" dirty="0"/>
              <a:t>Incrementally reduce admin exposure</a:t>
            </a:r>
          </a:p>
          <a:p>
            <a:pPr lvl="1"/>
            <a:r>
              <a:rPr lang="en-US" dirty="0" smtClean="0"/>
              <a:t>Reduce the number of people with administrator </a:t>
            </a:r>
            <a:r>
              <a:rPr lang="en-US" dirty="0" err="1" smtClean="0"/>
              <a:t>privs</a:t>
            </a:r>
            <a:endParaRPr lang="en-US" dirty="0" smtClean="0"/>
          </a:p>
          <a:p>
            <a:pPr lvl="1"/>
            <a:r>
              <a:rPr lang="en-US" dirty="0" smtClean="0"/>
              <a:t>Reduce the impact of admin </a:t>
            </a:r>
            <a:r>
              <a:rPr lang="en-US" dirty="0" err="1" smtClean="0"/>
              <a:t>privs</a:t>
            </a:r>
            <a:endParaRPr lang="en-US" dirty="0" smtClean="0"/>
          </a:p>
          <a:p>
            <a:pPr lvl="1"/>
            <a:r>
              <a:rPr lang="en-US" dirty="0" smtClean="0"/>
              <a:t>Reduce what can be done when using those admin </a:t>
            </a:r>
            <a:r>
              <a:rPr lang="en-US" dirty="0" err="1" smtClean="0"/>
              <a:t>privs</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Approach</a:t>
            </a:r>
            <a:endParaRPr lang="en-US" dirty="0"/>
          </a:p>
        </p:txBody>
      </p:sp>
    </p:spTree>
    <p:extLst>
      <p:ext uri="{BB962C8B-B14F-4D97-AF65-F5344CB8AC3E}">
        <p14:creationId xmlns:p14="http://schemas.microsoft.com/office/powerpoint/2010/main" val="2670874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1"/>
            <a:ext cx="11885514" cy="4331215"/>
          </a:xfrm>
        </p:spPr>
        <p:txBody>
          <a:bodyPr/>
          <a:lstStyle/>
          <a:p>
            <a:r>
              <a:rPr lang="en-US" sz="2856" dirty="0"/>
              <a:t>Based on the PowerShell security features used by online services</a:t>
            </a:r>
          </a:p>
          <a:p>
            <a:pPr lvl="1"/>
            <a:r>
              <a:rPr lang="en-US" sz="2040" dirty="0"/>
              <a:t>Enabled remote administration of Exchange Online</a:t>
            </a:r>
          </a:p>
          <a:p>
            <a:r>
              <a:rPr lang="en-US" sz="2856" dirty="0"/>
              <a:t>Simple concepts</a:t>
            </a:r>
          </a:p>
          <a:p>
            <a:pPr lvl="1"/>
            <a:r>
              <a:rPr lang="en-US" sz="2040" dirty="0" err="1">
                <a:solidFill>
                  <a:srgbClr val="FFC000"/>
                </a:solidFill>
              </a:rPr>
              <a:t>JeaToolkit</a:t>
            </a:r>
            <a:r>
              <a:rPr lang="en-US" sz="2040" dirty="0">
                <a:solidFill>
                  <a:srgbClr val="FFC000"/>
                </a:solidFill>
              </a:rPr>
              <a:t> </a:t>
            </a:r>
          </a:p>
          <a:p>
            <a:pPr lvl="2"/>
            <a:r>
              <a:rPr lang="en-US" sz="2040" dirty="0"/>
              <a:t>Well defined set of commands to support a set of activities</a:t>
            </a:r>
          </a:p>
          <a:p>
            <a:pPr lvl="1"/>
            <a:r>
              <a:rPr lang="en-US" sz="2040" dirty="0" err="1">
                <a:solidFill>
                  <a:srgbClr val="FFC000"/>
                </a:solidFill>
              </a:rPr>
              <a:t>JeaEndPoint</a:t>
            </a:r>
            <a:endParaRPr lang="en-US" sz="2040" dirty="0">
              <a:solidFill>
                <a:srgbClr val="FFC000"/>
              </a:solidFill>
            </a:endParaRPr>
          </a:p>
          <a:p>
            <a:pPr lvl="2"/>
            <a:r>
              <a:rPr lang="en-US" sz="2040" dirty="0"/>
              <a:t>Management connection point where authorized users are provided </a:t>
            </a:r>
            <a:r>
              <a:rPr lang="en-US" sz="2040" dirty="0" err="1"/>
              <a:t>JeaToolkits</a:t>
            </a:r>
            <a:r>
              <a:rPr lang="en-US" sz="2040" dirty="0"/>
              <a:t> which run as a </a:t>
            </a:r>
            <a:r>
              <a:rPr lang="en-US" sz="2040" dirty="0" err="1"/>
              <a:t>JeaEndPointAccount</a:t>
            </a:r>
            <a:endParaRPr lang="en-US" sz="2040" dirty="0"/>
          </a:p>
          <a:p>
            <a:pPr lvl="1"/>
            <a:r>
              <a:rPr lang="en-US" sz="2040" dirty="0" err="1">
                <a:solidFill>
                  <a:srgbClr val="FFC000"/>
                </a:solidFill>
              </a:rPr>
              <a:t>JeaEndPointAccount</a:t>
            </a:r>
            <a:endParaRPr lang="en-US" sz="2040" dirty="0">
              <a:solidFill>
                <a:srgbClr val="FFC000"/>
              </a:solidFill>
            </a:endParaRPr>
          </a:p>
          <a:p>
            <a:pPr lvl="2"/>
            <a:r>
              <a:rPr lang="en-US" sz="2040" dirty="0"/>
              <a:t>Managed local account with Admin </a:t>
            </a:r>
            <a:r>
              <a:rPr lang="en-US" sz="2040" dirty="0" err="1"/>
              <a:t>privs</a:t>
            </a:r>
            <a:endParaRPr lang="en-US" sz="2040" dirty="0"/>
          </a:p>
          <a:p>
            <a:r>
              <a:rPr lang="en-US" sz="2856" dirty="0"/>
              <a:t>Deployed using PowerShell Desired State Configuration (DSC)</a:t>
            </a:r>
          </a:p>
        </p:txBody>
      </p:sp>
      <p:sp>
        <p:nvSpPr>
          <p:cNvPr id="2" name="Title 1"/>
          <p:cNvSpPr>
            <a:spLocks noGrp="1"/>
          </p:cNvSpPr>
          <p:nvPr>
            <p:ph type="title"/>
          </p:nvPr>
        </p:nvSpPr>
        <p:spPr/>
        <p:txBody>
          <a:bodyPr/>
          <a:lstStyle/>
          <a:p>
            <a:r>
              <a:rPr lang="en-US" smtClean="0"/>
              <a:t>JEA: Just Enough Admin</a:t>
            </a:r>
            <a:endParaRPr lang="en-US" dirty="0"/>
          </a:p>
        </p:txBody>
      </p:sp>
    </p:spTree>
    <p:extLst>
      <p:ext uri="{BB962C8B-B14F-4D97-AF65-F5344CB8AC3E}">
        <p14:creationId xmlns:p14="http://schemas.microsoft.com/office/powerpoint/2010/main" val="1811536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413" y="556971"/>
            <a:ext cx="6437554" cy="6437554"/>
          </a:xfrm>
          <a:prstGeom prst="rect">
            <a:avLst/>
          </a:prstGeom>
        </p:spPr>
      </p:pic>
      <p:sp>
        <p:nvSpPr>
          <p:cNvPr id="5" name="TextBox 4"/>
          <p:cNvSpPr txBox="1"/>
          <p:nvPr/>
        </p:nvSpPr>
        <p:spPr>
          <a:xfrm>
            <a:off x="552561" y="1126896"/>
            <a:ext cx="5368567" cy="3552016"/>
          </a:xfrm>
          <a:prstGeom prst="rect">
            <a:avLst/>
          </a:prstGeom>
          <a:noFill/>
        </p:spPr>
        <p:txBody>
          <a:bodyPr wrap="square" rtlCol="0">
            <a:spAutoFit/>
          </a:bodyPr>
          <a:lstStyle/>
          <a:p>
            <a:r>
              <a:rPr lang="en-US" sz="2448" dirty="0" err="1"/>
              <a:t>JeaEndpointAccounts</a:t>
            </a:r>
            <a:r>
              <a:rPr lang="en-US" sz="2448" dirty="0"/>
              <a:t> puts the server in a blast container</a:t>
            </a:r>
          </a:p>
          <a:p>
            <a:endParaRPr lang="en-US" sz="2448" dirty="0"/>
          </a:p>
          <a:p>
            <a:endParaRPr lang="en-US" sz="2448" dirty="0"/>
          </a:p>
          <a:p>
            <a:r>
              <a:rPr lang="en-US" sz="2448" dirty="0"/>
              <a:t>Avoid domain accounts and Group Managed Service Accounts [GMSA] because they extend any breach to all servers that these accounts have access to</a:t>
            </a:r>
          </a:p>
        </p:txBody>
      </p:sp>
      <p:pic>
        <p:nvPicPr>
          <p:cNvPr id="6" name="Picture 2" descr="http://upload.wikimedia.org/wikipedia/commons/6/60/Edward_Snowde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589" y="2173811"/>
            <a:ext cx="2304358" cy="2776431"/>
          </a:xfrm>
          <a:prstGeom prst="rect">
            <a:avLst/>
          </a:prstGeom>
          <a:solidFill>
            <a:srgbClr val="FF0000"/>
          </a:solidFill>
          <a:ln w="76200">
            <a:solidFill>
              <a:srgbClr val="FF0000"/>
            </a:solidFill>
          </a:ln>
          <a:extLst/>
        </p:spPr>
      </p:pic>
    </p:spTree>
    <p:extLst>
      <p:ext uri="{BB962C8B-B14F-4D97-AF65-F5344CB8AC3E}">
        <p14:creationId xmlns:p14="http://schemas.microsoft.com/office/powerpoint/2010/main" val="3695496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State Configuration</a:t>
            </a:r>
            <a:endParaRPr lang="en-US" dirty="0"/>
          </a:p>
        </p:txBody>
      </p:sp>
      <p:sp>
        <p:nvSpPr>
          <p:cNvPr id="4" name="Rectangle 3"/>
          <p:cNvSpPr/>
          <p:nvPr/>
        </p:nvSpPr>
        <p:spPr>
          <a:xfrm>
            <a:off x="618239" y="1155778"/>
            <a:ext cx="11817354" cy="5491760"/>
          </a:xfrm>
          <a:prstGeom prst="rect">
            <a:avLst/>
          </a:prstGeom>
        </p:spPr>
        <p:txBody>
          <a:bodyPr wrap="square">
            <a:spAutoFit/>
          </a:bodyPr>
          <a:lstStyle/>
          <a:p>
            <a:r>
              <a:rPr lang="en-US" sz="1224" dirty="0"/>
              <a:t> </a:t>
            </a:r>
            <a:br>
              <a:rPr lang="en-US" sz="1224" dirty="0"/>
            </a:br>
            <a:r>
              <a:rPr lang="en-US" sz="1428" dirty="0">
                <a:solidFill>
                  <a:srgbClr val="00008B"/>
                </a:solidFill>
                <a:latin typeface="Lucida Console" panose="020B0609040504020204" pitchFamily="49" charset="0"/>
              </a:rPr>
              <a:t>Configuration</a:t>
            </a:r>
            <a:r>
              <a:rPr lang="en-US" sz="1428" dirty="0">
                <a:solidFill>
                  <a:prstClr val="black"/>
                </a:solidFill>
                <a:latin typeface="Lucida Console" panose="020B0609040504020204" pitchFamily="49" charset="0"/>
              </a:rPr>
              <a:t> </a:t>
            </a:r>
            <a:r>
              <a:rPr lang="en-US" sz="1428" dirty="0" err="1">
                <a:solidFill>
                  <a:srgbClr val="8A2BE2"/>
                </a:solidFill>
                <a:latin typeface="Lucida Console" panose="020B0609040504020204" pitchFamily="49" charset="0"/>
              </a:rPr>
              <a:t>FileServers</a:t>
            </a:r>
            <a:endParaRPr lang="en-US" sz="1428" dirty="0">
              <a:solidFill>
                <a:prstClr val="black"/>
              </a:solidFill>
              <a:latin typeface="Lucida Console" panose="020B0609040504020204" pitchFamily="49" charset="0"/>
            </a:endParaRPr>
          </a:p>
          <a:p>
            <a:r>
              <a:rPr lang="en-US" sz="1428" dirty="0">
                <a:solidFill>
                  <a:prstClr val="black"/>
                </a:solidFill>
                <a:latin typeface="Lucida Console" panose="020B0609040504020204" pitchFamily="49" charset="0"/>
              </a:rPr>
              <a:t>{ </a:t>
            </a:r>
            <a:r>
              <a:rPr lang="en-US" sz="1428" dirty="0" err="1">
                <a:solidFill>
                  <a:srgbClr val="00008B"/>
                </a:solidFill>
                <a:latin typeface="Lucida Console" panose="020B0609040504020204" pitchFamily="49" charset="0"/>
              </a:rPr>
              <a:t>foreach</a:t>
            </a:r>
            <a:r>
              <a:rPr lang="en-US" sz="1428" dirty="0">
                <a:solidFill>
                  <a:prstClr val="black"/>
                </a:solidFill>
                <a:latin typeface="Lucida Console" panose="020B0609040504020204" pitchFamily="49" charset="0"/>
              </a:rPr>
              <a:t> (</a:t>
            </a:r>
            <a:r>
              <a:rPr lang="en-US" sz="1428" dirty="0">
                <a:solidFill>
                  <a:srgbClr val="FF4500"/>
                </a:solidFill>
                <a:latin typeface="Lucida Console" panose="020B0609040504020204" pitchFamily="49" charset="0"/>
              </a:rPr>
              <a:t>$node</a:t>
            </a:r>
            <a:r>
              <a:rPr lang="en-US" sz="1428" dirty="0">
                <a:solidFill>
                  <a:prstClr val="black"/>
                </a:solidFill>
                <a:latin typeface="Lucida Console" panose="020B0609040504020204" pitchFamily="49" charset="0"/>
              </a:rPr>
              <a:t> </a:t>
            </a:r>
            <a:r>
              <a:rPr lang="en-US" sz="1428" dirty="0">
                <a:solidFill>
                  <a:srgbClr val="00008B"/>
                </a:solidFill>
                <a:latin typeface="Lucida Console" panose="020B0609040504020204" pitchFamily="49" charset="0"/>
              </a:rPr>
              <a:t>in</a:t>
            </a:r>
            <a:r>
              <a:rPr lang="en-US" sz="1428" dirty="0">
                <a:solidFill>
                  <a:prstClr val="black"/>
                </a:solidFill>
                <a:latin typeface="Lucida Console" panose="020B0609040504020204" pitchFamily="49" charset="0"/>
              </a:rPr>
              <a:t> </a:t>
            </a:r>
            <a:r>
              <a:rPr lang="en-US" sz="1428" dirty="0">
                <a:solidFill>
                  <a:srgbClr val="0000FF"/>
                </a:solidFill>
                <a:latin typeface="Lucida Console" panose="020B0609040504020204" pitchFamily="49" charset="0"/>
              </a:rPr>
              <a:t>Get-</a:t>
            </a:r>
            <a:r>
              <a:rPr lang="en-US" sz="1428" dirty="0" err="1">
                <a:solidFill>
                  <a:srgbClr val="0000FF"/>
                </a:solidFill>
                <a:latin typeface="Lucida Console" panose="020B0609040504020204" pitchFamily="49" charset="0"/>
              </a:rPr>
              <a:t>FileServers</a:t>
            </a:r>
            <a:r>
              <a:rPr lang="en-US" sz="1428" dirty="0">
                <a:solidFill>
                  <a:prstClr val="black"/>
                </a:solidFill>
                <a:latin typeface="Lucida Console" panose="020B0609040504020204" pitchFamily="49" charset="0"/>
              </a:rPr>
              <a:t>)</a:t>
            </a:r>
          </a:p>
          <a:p>
            <a:r>
              <a:rPr lang="en-US" sz="1428" dirty="0">
                <a:solidFill>
                  <a:prstClr val="black"/>
                </a:solidFill>
                <a:latin typeface="Lucida Console" panose="020B0609040504020204" pitchFamily="49" charset="0"/>
              </a:rPr>
              <a:t>  {</a:t>
            </a:r>
          </a:p>
          <a:p>
            <a:r>
              <a:rPr lang="en-US" sz="1428" dirty="0">
                <a:solidFill>
                  <a:prstClr val="black"/>
                </a:solidFill>
                <a:latin typeface="Lucida Console" panose="020B0609040504020204" pitchFamily="49" charset="0"/>
              </a:rPr>
              <a:t>    Node </a:t>
            </a:r>
            <a:r>
              <a:rPr lang="en-US" sz="1428" dirty="0">
                <a:solidFill>
                  <a:srgbClr val="FF0000"/>
                </a:solidFill>
                <a:latin typeface="Lucida Console" panose="020B0609040504020204" pitchFamily="49" charset="0"/>
              </a:rPr>
              <a:t>$node</a:t>
            </a:r>
          </a:p>
          <a:p>
            <a:r>
              <a:rPr lang="en-US" sz="1428" dirty="0">
                <a:solidFill>
                  <a:prstClr val="black"/>
                </a:solidFill>
                <a:latin typeface="Lucida Console" panose="020B0609040504020204" pitchFamily="49" charset="0"/>
              </a:rPr>
              <a:t>    {</a:t>
            </a:r>
          </a:p>
          <a:p>
            <a:r>
              <a:rPr lang="en-US" sz="1428" dirty="0">
                <a:solidFill>
                  <a:prstClr val="black"/>
                </a:solidFill>
                <a:latin typeface="Lucida Console" panose="020B0609040504020204" pitchFamily="49" charset="0"/>
              </a:rPr>
              <a:t>      </a:t>
            </a:r>
            <a:r>
              <a:rPr lang="en-US" sz="1428" dirty="0" err="1">
                <a:solidFill>
                  <a:srgbClr val="0000FF"/>
                </a:solidFill>
                <a:latin typeface="Lucida Console" panose="020B0609040504020204" pitchFamily="49" charset="0"/>
              </a:rPr>
              <a:t>JeaToolkit</a:t>
            </a:r>
            <a:r>
              <a:rPr lang="en-US" sz="1428" dirty="0">
                <a:solidFill>
                  <a:prstClr val="black"/>
                </a:solidFill>
                <a:latin typeface="Lucida Console" panose="020B0609040504020204" pitchFamily="49" charset="0"/>
              </a:rPr>
              <a:t> </a:t>
            </a:r>
            <a:r>
              <a:rPr lang="en-US" sz="1428" dirty="0" err="1">
                <a:solidFill>
                  <a:srgbClr val="8A2BE2"/>
                </a:solidFill>
                <a:latin typeface="Lucida Console" panose="020B0609040504020204" pitchFamily="49" charset="0"/>
              </a:rPr>
              <a:t>StorageTools</a:t>
            </a:r>
            <a:endParaRPr lang="en-US" sz="1428" dirty="0">
              <a:solidFill>
                <a:prstClr val="black"/>
              </a:solidFill>
              <a:latin typeface="Lucida Console" panose="020B0609040504020204" pitchFamily="49" charset="0"/>
            </a:endParaRPr>
          </a:p>
          <a:p>
            <a:r>
              <a:rPr lang="en-US" sz="1428" dirty="0">
                <a:solidFill>
                  <a:prstClr val="black"/>
                </a:solidFill>
                <a:latin typeface="Lucida Console" panose="020B0609040504020204" pitchFamily="49" charset="0"/>
              </a:rPr>
              <a:t>      {	</a:t>
            </a:r>
            <a:r>
              <a:rPr lang="en-US" sz="1428" dirty="0" err="1">
                <a:solidFill>
                  <a:srgbClr val="0000FF"/>
                </a:solidFill>
                <a:latin typeface="Lucida Console" panose="020B0609040504020204" pitchFamily="49" charset="0"/>
              </a:rPr>
              <a:t>CommandSpecs</a:t>
            </a:r>
            <a:r>
              <a:rPr lang="en-US" sz="1428" dirty="0">
                <a:solidFill>
                  <a:prstClr val="black"/>
                </a:solidFill>
                <a:latin typeface="Lucida Console" panose="020B0609040504020204" pitchFamily="49" charset="0"/>
              </a:rPr>
              <a:t> </a:t>
            </a:r>
            <a:r>
              <a:rPr lang="en-US" sz="1428" dirty="0">
                <a:solidFill>
                  <a:srgbClr val="8A2BE2"/>
                </a:solidFill>
                <a:latin typeface="Lucida Console" panose="020B0609040504020204" pitchFamily="49" charset="0"/>
              </a:rPr>
              <a:t>=</a:t>
            </a:r>
            <a:r>
              <a:rPr lang="en-US" sz="1428" dirty="0">
                <a:solidFill>
                  <a:prstClr val="black"/>
                </a:solidFill>
                <a:latin typeface="Lucida Console" panose="020B0609040504020204" pitchFamily="49" charset="0"/>
              </a:rPr>
              <a:t> </a:t>
            </a:r>
            <a:r>
              <a:rPr lang="en-US" sz="1428" dirty="0">
                <a:solidFill>
                  <a:srgbClr val="8B0000"/>
                </a:solidFill>
                <a:latin typeface="Lucida Console" panose="020B0609040504020204" pitchFamily="49" charset="0"/>
              </a:rPr>
              <a:t>@'</a:t>
            </a:r>
          </a:p>
          <a:p>
            <a:r>
              <a:rPr lang="en-US" sz="1428" dirty="0">
                <a:solidFill>
                  <a:srgbClr val="8B0000"/>
                </a:solidFill>
                <a:latin typeface="Lucida Console" panose="020B0609040504020204" pitchFamily="49" charset="0"/>
              </a:rPr>
              <a:t>Module</a:t>
            </a:r>
          </a:p>
          <a:p>
            <a:r>
              <a:rPr lang="en-US" sz="1428" dirty="0">
                <a:solidFill>
                  <a:srgbClr val="8B0000"/>
                </a:solidFill>
                <a:latin typeface="Lucida Console" panose="020B0609040504020204" pitchFamily="49" charset="0"/>
              </a:rPr>
              <a:t>Storage</a:t>
            </a:r>
          </a:p>
          <a:p>
            <a:r>
              <a:rPr lang="en-US" sz="1428" dirty="0" err="1">
                <a:solidFill>
                  <a:srgbClr val="8B0000"/>
                </a:solidFill>
                <a:latin typeface="Lucida Console" panose="020B0609040504020204" pitchFamily="49" charset="0"/>
              </a:rPr>
              <a:t>SMBShare</a:t>
            </a:r>
            <a:endParaRPr lang="en-US" sz="1428" dirty="0">
              <a:solidFill>
                <a:srgbClr val="8B0000"/>
              </a:solidFill>
              <a:latin typeface="Lucida Console" panose="020B0609040504020204" pitchFamily="49" charset="0"/>
            </a:endParaRPr>
          </a:p>
          <a:p>
            <a:r>
              <a:rPr lang="en-US" sz="1428" dirty="0">
                <a:solidFill>
                  <a:srgbClr val="8B0000"/>
                </a:solidFill>
                <a:latin typeface="Lucida Console" panose="020B0609040504020204" pitchFamily="49" charset="0"/>
              </a:rPr>
              <a:t>'@</a:t>
            </a:r>
            <a:endParaRPr lang="en-US" sz="1428" dirty="0">
              <a:solidFill>
                <a:prstClr val="black"/>
              </a:solidFill>
              <a:latin typeface="Lucida Console" panose="020B0609040504020204" pitchFamily="49" charset="0"/>
            </a:endParaRPr>
          </a:p>
          <a:p>
            <a:r>
              <a:rPr lang="en-US" sz="1428" dirty="0">
                <a:solidFill>
                  <a:prstClr val="black"/>
                </a:solidFill>
                <a:latin typeface="Lucida Console" panose="020B0609040504020204" pitchFamily="49" charset="0"/>
              </a:rPr>
              <a:t>      }</a:t>
            </a:r>
          </a:p>
          <a:p>
            <a:r>
              <a:rPr lang="en-US" sz="1428" dirty="0">
                <a:solidFill>
                  <a:prstClr val="black"/>
                </a:solidFill>
                <a:latin typeface="Lucida Console" panose="020B0609040504020204" pitchFamily="49" charset="0"/>
              </a:rPr>
              <a:t>      </a:t>
            </a:r>
            <a:r>
              <a:rPr lang="en-US" sz="1428" dirty="0" err="1">
                <a:solidFill>
                  <a:srgbClr val="0000FF"/>
                </a:solidFill>
                <a:latin typeface="Lucida Console" panose="020B0609040504020204" pitchFamily="49" charset="0"/>
              </a:rPr>
              <a:t>JeaEndpoint</a:t>
            </a:r>
            <a:r>
              <a:rPr lang="en-US" sz="1428" dirty="0">
                <a:solidFill>
                  <a:prstClr val="black"/>
                </a:solidFill>
                <a:latin typeface="Lucida Console" panose="020B0609040504020204" pitchFamily="49" charset="0"/>
              </a:rPr>
              <a:t> </a:t>
            </a:r>
            <a:r>
              <a:rPr lang="en-US" sz="1428" dirty="0" err="1">
                <a:solidFill>
                  <a:srgbClr val="8A2BE2"/>
                </a:solidFill>
                <a:latin typeface="Lucida Console" panose="020B0609040504020204" pitchFamily="49" charset="0"/>
              </a:rPr>
              <a:t>StorageAdmin</a:t>
            </a:r>
            <a:endParaRPr lang="en-US" sz="1428" dirty="0">
              <a:solidFill>
                <a:prstClr val="black"/>
              </a:solidFill>
              <a:latin typeface="Lucida Console" panose="020B0609040504020204" pitchFamily="49" charset="0"/>
            </a:endParaRPr>
          </a:p>
          <a:p>
            <a:r>
              <a:rPr lang="en-US" sz="1428" dirty="0">
                <a:solidFill>
                  <a:prstClr val="black"/>
                </a:solidFill>
                <a:latin typeface="Lucida Console" panose="020B0609040504020204" pitchFamily="49" charset="0"/>
              </a:rPr>
              <a:t>      {	</a:t>
            </a:r>
            <a:r>
              <a:rPr lang="en-US" sz="1428" dirty="0" err="1">
                <a:solidFill>
                  <a:srgbClr val="0000FF"/>
                </a:solidFill>
                <a:latin typeface="Lucida Console" panose="020B0609040504020204" pitchFamily="49" charset="0"/>
              </a:rPr>
              <a:t>ToolKit</a:t>
            </a:r>
            <a:r>
              <a:rPr lang="en-US" sz="1428" dirty="0">
                <a:solidFill>
                  <a:prstClr val="black"/>
                </a:solidFill>
                <a:latin typeface="Lucida Console" panose="020B0609040504020204" pitchFamily="49" charset="0"/>
              </a:rPr>
              <a:t>                </a:t>
            </a:r>
            <a:r>
              <a:rPr lang="en-US" sz="1428" dirty="0">
                <a:solidFill>
                  <a:srgbClr val="8A2BE2"/>
                </a:solidFill>
                <a:latin typeface="Lucida Console" panose="020B0609040504020204" pitchFamily="49" charset="0"/>
              </a:rPr>
              <a:t>=</a:t>
            </a:r>
            <a:r>
              <a:rPr lang="en-US" sz="1428" dirty="0">
                <a:solidFill>
                  <a:prstClr val="black"/>
                </a:solidFill>
                <a:latin typeface="Lucida Console" panose="020B0609040504020204" pitchFamily="49" charset="0"/>
              </a:rPr>
              <a:t> </a:t>
            </a:r>
            <a:r>
              <a:rPr lang="en-US" sz="1428" dirty="0">
                <a:solidFill>
                  <a:srgbClr val="8B0000"/>
                </a:solidFill>
                <a:latin typeface="Lucida Console" panose="020B0609040504020204" pitchFamily="49" charset="0"/>
              </a:rPr>
              <a:t>'</a:t>
            </a:r>
            <a:r>
              <a:rPr lang="en-US" sz="1428" dirty="0" err="1">
                <a:solidFill>
                  <a:srgbClr val="8B0000"/>
                </a:solidFill>
                <a:latin typeface="Lucida Console" panose="020B0609040504020204" pitchFamily="49" charset="0"/>
              </a:rPr>
              <a:t>StorageTools</a:t>
            </a:r>
            <a:r>
              <a:rPr lang="en-US" sz="1428" dirty="0">
                <a:solidFill>
                  <a:srgbClr val="8B0000"/>
                </a:solidFill>
                <a:latin typeface="Lucida Console" panose="020B0609040504020204" pitchFamily="49" charset="0"/>
              </a:rPr>
              <a:t>‘</a:t>
            </a:r>
          </a:p>
          <a:p>
            <a:r>
              <a:rPr lang="en-US" sz="1428" dirty="0"/>
              <a:t> 	</a:t>
            </a:r>
            <a:r>
              <a:rPr lang="en-US" sz="1428" dirty="0" err="1">
                <a:solidFill>
                  <a:srgbClr val="0000FF"/>
                </a:solidFill>
                <a:latin typeface="Lucida Console" panose="020B0609040504020204" pitchFamily="49" charset="0"/>
              </a:rPr>
              <a:t>SecurityDescriptorSddl</a:t>
            </a:r>
            <a:r>
              <a:rPr lang="en-US" sz="1428" dirty="0">
                <a:solidFill>
                  <a:schemeClr val="accent1">
                    <a:lumMod val="50000"/>
                  </a:schemeClr>
                </a:solidFill>
                <a:latin typeface="Lucida Console" panose="020B0609040504020204" pitchFamily="49" charset="0"/>
              </a:rPr>
              <a:t> </a:t>
            </a:r>
            <a:r>
              <a:rPr lang="en-US" sz="1428" dirty="0">
                <a:solidFill>
                  <a:srgbClr val="8A2BE2"/>
                </a:solidFill>
                <a:latin typeface="Lucida Console" panose="020B0609040504020204" pitchFamily="49" charset="0"/>
              </a:rPr>
              <a:t>= </a:t>
            </a:r>
            <a:r>
              <a:rPr lang="en-US" sz="1428" dirty="0">
                <a:solidFill>
                  <a:srgbClr val="8B0000"/>
                </a:solidFill>
                <a:latin typeface="Lucida Console" panose="020B0609040504020204" pitchFamily="49" charset="0"/>
              </a:rPr>
              <a:t>'O:NSG:BAD:P(A;;GA;;;BA)(A;;GA;;;RM)S:P(AU;FA;GA;;;WD)(AU;SA;GXGW;;;WD)'</a:t>
            </a:r>
          </a:p>
          <a:p>
            <a:r>
              <a:rPr lang="en-US" sz="1428" dirty="0">
                <a:solidFill>
                  <a:prstClr val="black"/>
                </a:solidFill>
                <a:latin typeface="Lucida Console" panose="020B0609040504020204" pitchFamily="49" charset="0"/>
              </a:rPr>
              <a:t>      }</a:t>
            </a:r>
          </a:p>
          <a:p>
            <a:r>
              <a:rPr lang="en-US" sz="1428" dirty="0">
                <a:solidFill>
                  <a:prstClr val="black"/>
                </a:solidFill>
                <a:latin typeface="Lucida Console" panose="020B0609040504020204" pitchFamily="49" charset="0"/>
              </a:rPr>
              <a:t>    }</a:t>
            </a:r>
          </a:p>
          <a:p>
            <a:r>
              <a:rPr lang="en-US" sz="1428" dirty="0">
                <a:solidFill>
                  <a:prstClr val="black"/>
                </a:solidFill>
                <a:latin typeface="Lucida Console" panose="020B0609040504020204" pitchFamily="49" charset="0"/>
              </a:rPr>
              <a:t>  }</a:t>
            </a:r>
          </a:p>
          <a:p>
            <a:r>
              <a:rPr lang="en-US" sz="1428" dirty="0">
                <a:solidFill>
                  <a:prstClr val="black"/>
                </a:solidFill>
                <a:latin typeface="Lucida Console" panose="020B0609040504020204" pitchFamily="49" charset="0"/>
              </a:rPr>
              <a:t>}</a:t>
            </a:r>
          </a:p>
          <a:p>
            <a:endParaRPr lang="en-US" sz="1428" dirty="0">
              <a:solidFill>
                <a:prstClr val="black"/>
              </a:solidFill>
              <a:latin typeface="Lucida Console" panose="020B0609040504020204" pitchFamily="49" charset="0"/>
            </a:endParaRPr>
          </a:p>
          <a:p>
            <a:r>
              <a:rPr lang="en-US" sz="1428" dirty="0" err="1">
                <a:solidFill>
                  <a:srgbClr val="0000FF"/>
                </a:solidFill>
                <a:latin typeface="Lucida Console" panose="020B0609040504020204" pitchFamily="49" charset="0"/>
              </a:rPr>
              <a:t>FileServers</a:t>
            </a:r>
            <a:r>
              <a:rPr lang="en-US" sz="1428" dirty="0">
                <a:solidFill>
                  <a:prstClr val="black"/>
                </a:solidFill>
                <a:latin typeface="Lucida Console" panose="020B0609040504020204" pitchFamily="49" charset="0"/>
              </a:rPr>
              <a:t> </a:t>
            </a:r>
            <a:r>
              <a:rPr lang="en-US" sz="1428" dirty="0">
                <a:solidFill>
                  <a:srgbClr val="000080"/>
                </a:solidFill>
                <a:latin typeface="Lucida Console" panose="020B0609040504020204" pitchFamily="49" charset="0"/>
              </a:rPr>
              <a:t>-</a:t>
            </a:r>
            <a:r>
              <a:rPr lang="en-US" sz="1428" dirty="0" err="1">
                <a:solidFill>
                  <a:srgbClr val="000080"/>
                </a:solidFill>
                <a:latin typeface="Lucida Console" panose="020B0609040504020204" pitchFamily="49" charset="0"/>
              </a:rPr>
              <a:t>OutputPath</a:t>
            </a:r>
            <a:r>
              <a:rPr lang="en-US" sz="1428" dirty="0">
                <a:solidFill>
                  <a:prstClr val="black"/>
                </a:solidFill>
                <a:latin typeface="Lucida Console" panose="020B0609040504020204" pitchFamily="49" charset="0"/>
              </a:rPr>
              <a:t> </a:t>
            </a:r>
            <a:r>
              <a:rPr lang="en-US" sz="1428" dirty="0">
                <a:solidFill>
                  <a:srgbClr val="8A2BE2"/>
                </a:solidFill>
                <a:latin typeface="Lucida Console" panose="020B0609040504020204" pitchFamily="49" charset="0"/>
              </a:rPr>
              <a:t>.</a:t>
            </a:r>
            <a:r>
              <a:rPr lang="en-US" sz="1428" dirty="0">
                <a:solidFill>
                  <a:prstClr val="black"/>
                </a:solidFill>
                <a:latin typeface="Lucida Console" panose="020B0609040504020204" pitchFamily="49" charset="0"/>
              </a:rPr>
              <a:t> </a:t>
            </a:r>
          </a:p>
          <a:p>
            <a:r>
              <a:rPr lang="en-US" sz="1428" dirty="0">
                <a:solidFill>
                  <a:srgbClr val="0000FF"/>
                </a:solidFill>
                <a:latin typeface="Lucida Console" panose="020B0609040504020204" pitchFamily="49" charset="0"/>
              </a:rPr>
              <a:t>Start-</a:t>
            </a:r>
            <a:r>
              <a:rPr lang="en-US" sz="1428" dirty="0" err="1">
                <a:solidFill>
                  <a:srgbClr val="0000FF"/>
                </a:solidFill>
                <a:latin typeface="Lucida Console" panose="020B0609040504020204" pitchFamily="49" charset="0"/>
              </a:rPr>
              <a:t>DscConfiguration</a:t>
            </a:r>
            <a:r>
              <a:rPr lang="en-US" sz="1428" dirty="0">
                <a:solidFill>
                  <a:prstClr val="black"/>
                </a:solidFill>
                <a:latin typeface="Lucida Console" panose="020B0609040504020204" pitchFamily="49" charset="0"/>
              </a:rPr>
              <a:t>  </a:t>
            </a:r>
            <a:r>
              <a:rPr lang="en-US" sz="1428" dirty="0">
                <a:solidFill>
                  <a:srgbClr val="8A2BE2"/>
                </a:solidFill>
                <a:latin typeface="Lucida Console" panose="020B0609040504020204" pitchFamily="49" charset="0"/>
              </a:rPr>
              <a:t>.\</a:t>
            </a:r>
            <a:r>
              <a:rPr lang="en-US" sz="1428" dirty="0" err="1">
                <a:solidFill>
                  <a:srgbClr val="8A2BE2"/>
                </a:solidFill>
                <a:latin typeface="Lucida Console" panose="020B0609040504020204" pitchFamily="49" charset="0"/>
              </a:rPr>
              <a:t>FileServers</a:t>
            </a:r>
            <a:r>
              <a:rPr lang="en-US" sz="1428" dirty="0">
                <a:solidFill>
                  <a:prstClr val="black"/>
                </a:solidFill>
                <a:latin typeface="Lucida Console" panose="020B0609040504020204" pitchFamily="49" charset="0"/>
              </a:rPr>
              <a:t> </a:t>
            </a:r>
            <a:r>
              <a:rPr lang="en-US" sz="1428" dirty="0">
                <a:solidFill>
                  <a:srgbClr val="000080"/>
                </a:solidFill>
                <a:latin typeface="Lucida Console" panose="020B0609040504020204" pitchFamily="49" charset="0"/>
              </a:rPr>
              <a:t>-</a:t>
            </a:r>
            <a:r>
              <a:rPr lang="en-US" sz="1428" dirty="0" err="1">
                <a:solidFill>
                  <a:srgbClr val="000080"/>
                </a:solidFill>
                <a:latin typeface="Lucida Console" panose="020B0609040504020204" pitchFamily="49" charset="0"/>
              </a:rPr>
              <a:t>ComputerName</a:t>
            </a:r>
            <a:r>
              <a:rPr lang="en-US" sz="1428" dirty="0">
                <a:solidFill>
                  <a:prstClr val="black"/>
                </a:solidFill>
                <a:latin typeface="Lucida Console" panose="020B0609040504020204" pitchFamily="49" charset="0"/>
              </a:rPr>
              <a:t> (</a:t>
            </a:r>
            <a:r>
              <a:rPr lang="en-US" sz="1428" dirty="0">
                <a:solidFill>
                  <a:srgbClr val="0000FF"/>
                </a:solidFill>
                <a:latin typeface="Lucida Console" panose="020B0609040504020204" pitchFamily="49" charset="0"/>
              </a:rPr>
              <a:t>Get-</a:t>
            </a:r>
            <a:r>
              <a:rPr lang="en-US" sz="1428" dirty="0" err="1">
                <a:solidFill>
                  <a:srgbClr val="0000FF"/>
                </a:solidFill>
                <a:latin typeface="Lucida Console" panose="020B0609040504020204" pitchFamily="49" charset="0"/>
              </a:rPr>
              <a:t>StorageServers</a:t>
            </a:r>
            <a:r>
              <a:rPr lang="en-US" sz="1428" dirty="0">
                <a:solidFill>
                  <a:prstClr val="black"/>
                </a:solidFill>
                <a:latin typeface="Lucida Console" panose="020B0609040504020204" pitchFamily="49" charset="0"/>
              </a:rPr>
              <a:t>)</a:t>
            </a:r>
          </a:p>
          <a:p>
            <a:endParaRPr lang="en-US" sz="1224" dirty="0">
              <a:solidFill>
                <a:prstClr val="black"/>
              </a:solidFill>
              <a:latin typeface="Lucida Console" panose="020B0609040504020204" pitchFamily="49" charset="0"/>
            </a:endParaRPr>
          </a:p>
          <a:p>
            <a:r>
              <a:rPr lang="en-US" sz="1224" dirty="0">
                <a:solidFill>
                  <a:prstClr val="black"/>
                </a:solidFill>
                <a:latin typeface="Lucida Console" panose="020B0609040504020204" pitchFamily="49" charset="0"/>
              </a:rPr>
              <a:t> </a:t>
            </a:r>
          </a:p>
        </p:txBody>
      </p:sp>
    </p:spTree>
    <p:extLst>
      <p:ext uri="{BB962C8B-B14F-4D97-AF65-F5344CB8AC3E}">
        <p14:creationId xmlns:p14="http://schemas.microsoft.com/office/powerpoint/2010/main" val="138874718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Fine Grain Proxy Control </a:t>
            </a:r>
            <a:endParaRPr lang="en-US" dirty="0"/>
          </a:p>
        </p:txBody>
      </p:sp>
      <p:sp>
        <p:nvSpPr>
          <p:cNvPr id="5" name="Rectangle 4"/>
          <p:cNvSpPr/>
          <p:nvPr/>
        </p:nvSpPr>
        <p:spPr>
          <a:xfrm>
            <a:off x="852659" y="2142316"/>
            <a:ext cx="9319816" cy="3551819"/>
          </a:xfrm>
          <a:prstGeom prst="rect">
            <a:avLst/>
          </a:prstGeom>
        </p:spPr>
        <p:txBody>
          <a:bodyPr wrap="square">
            <a:spAutoFit/>
          </a:bodyPr>
          <a:lstStyle/>
          <a:p>
            <a:r>
              <a:rPr lang="en-US" sz="1836" dirty="0" err="1">
                <a:solidFill>
                  <a:srgbClr val="0000FF"/>
                </a:solidFill>
                <a:latin typeface="Lucida Console" panose="020B0609040504020204" pitchFamily="49" charset="0"/>
              </a:rPr>
              <a:t>JeaToolkit</a:t>
            </a:r>
            <a:r>
              <a:rPr lang="en-US" sz="1836" dirty="0">
                <a:solidFill>
                  <a:prstClr val="black"/>
                </a:solidFill>
                <a:latin typeface="Lucida Console" panose="020B0609040504020204" pitchFamily="49" charset="0"/>
              </a:rPr>
              <a:t> </a:t>
            </a:r>
            <a:r>
              <a:rPr lang="en-US" sz="1836" dirty="0" err="1">
                <a:solidFill>
                  <a:srgbClr val="8A2BE2"/>
                </a:solidFill>
                <a:latin typeface="Lucida Console" panose="020B0609040504020204" pitchFamily="49" charset="0"/>
              </a:rPr>
              <a:t>SQLMaintenace</a:t>
            </a:r>
            <a:endParaRPr lang="en-US" sz="1836" dirty="0">
              <a:solidFill>
                <a:prstClr val="black"/>
              </a:solidFill>
              <a:latin typeface="Lucida Console" panose="020B0609040504020204" pitchFamily="49" charset="0"/>
            </a:endParaRPr>
          </a:p>
          <a:p>
            <a:r>
              <a:rPr lang="en-US" sz="1836" dirty="0">
                <a:solidFill>
                  <a:prstClr val="black"/>
                </a:solidFill>
                <a:latin typeface="Lucida Console" panose="020B0609040504020204" pitchFamily="49" charset="0"/>
              </a:rPr>
              <a:t>{   </a:t>
            </a:r>
            <a:r>
              <a:rPr lang="en-US" sz="1836" dirty="0">
                <a:solidFill>
                  <a:srgbClr val="0000FF"/>
                </a:solidFill>
                <a:latin typeface="Lucida Console" panose="020B0609040504020204" pitchFamily="49" charset="0"/>
              </a:rPr>
              <a:t>Name</a:t>
            </a:r>
            <a:r>
              <a:rPr lang="en-US" sz="1836" dirty="0">
                <a:solidFill>
                  <a:prstClr val="black"/>
                </a:solidFill>
                <a:latin typeface="Lucida Console" panose="020B0609040504020204" pitchFamily="49" charset="0"/>
              </a:rPr>
              <a:t>         = </a:t>
            </a:r>
            <a:r>
              <a:rPr lang="en-US" sz="1836" dirty="0">
                <a:solidFill>
                  <a:srgbClr val="8B0000"/>
                </a:solidFill>
                <a:latin typeface="Lucida Console" panose="020B0609040504020204" pitchFamily="49" charset="0"/>
              </a:rPr>
              <a:t>‘</a:t>
            </a:r>
            <a:r>
              <a:rPr lang="en-US" sz="1836" dirty="0" err="1">
                <a:solidFill>
                  <a:srgbClr val="8B0000"/>
                </a:solidFill>
                <a:latin typeface="Lucida Console" panose="020B0609040504020204" pitchFamily="49" charset="0"/>
              </a:rPr>
              <a:t>SQLMaintenance</a:t>
            </a:r>
            <a:r>
              <a:rPr lang="en-US" sz="1836" dirty="0">
                <a:solidFill>
                  <a:srgbClr val="8B0000"/>
                </a:solidFill>
                <a:latin typeface="Lucida Console" panose="020B0609040504020204" pitchFamily="49" charset="0"/>
              </a:rPr>
              <a:t>’</a:t>
            </a:r>
          </a:p>
          <a:p>
            <a:r>
              <a:rPr lang="en-US" sz="1836" dirty="0">
                <a:solidFill>
                  <a:srgbClr val="0000FF"/>
                </a:solidFill>
                <a:latin typeface="Lucida Console" panose="020B0609040504020204" pitchFamily="49" charset="0"/>
              </a:rPr>
              <a:t>    </a:t>
            </a:r>
            <a:r>
              <a:rPr lang="en-US" sz="1836" dirty="0" err="1">
                <a:solidFill>
                  <a:srgbClr val="0000FF"/>
                </a:solidFill>
                <a:latin typeface="Lucida Console" panose="020B0609040504020204" pitchFamily="49" charset="0"/>
              </a:rPr>
              <a:t>CommandSpecs</a:t>
            </a:r>
            <a:r>
              <a:rPr lang="en-US" sz="1836" dirty="0">
                <a:solidFill>
                  <a:prstClr val="black"/>
                </a:solidFill>
                <a:latin typeface="Lucida Console" panose="020B0609040504020204" pitchFamily="49" charset="0"/>
              </a:rPr>
              <a:t> </a:t>
            </a:r>
            <a:r>
              <a:rPr lang="en-US" sz="1836" dirty="0">
                <a:solidFill>
                  <a:srgbClr val="8A2BE2"/>
                </a:solidFill>
                <a:latin typeface="Lucida Console" panose="020B0609040504020204" pitchFamily="49" charset="0"/>
              </a:rPr>
              <a:t>=</a:t>
            </a:r>
            <a:r>
              <a:rPr lang="en-US" sz="1836" dirty="0">
                <a:solidFill>
                  <a:prstClr val="black"/>
                </a:solidFill>
                <a:latin typeface="Lucida Console" panose="020B0609040504020204" pitchFamily="49" charset="0"/>
              </a:rPr>
              <a:t> </a:t>
            </a:r>
            <a:r>
              <a:rPr lang="en-US" sz="1836" dirty="0">
                <a:solidFill>
                  <a:srgbClr val="8B0000"/>
                </a:solidFill>
                <a:latin typeface="Lucida Console" panose="020B0609040504020204" pitchFamily="49" charset="0"/>
              </a:rPr>
              <a:t>@'</a:t>
            </a:r>
          </a:p>
          <a:p>
            <a:r>
              <a:rPr lang="en-US" sz="1836" dirty="0" err="1">
                <a:solidFill>
                  <a:srgbClr val="8B0000"/>
                </a:solidFill>
                <a:latin typeface="Lucida Console" panose="020B0609040504020204" pitchFamily="49" charset="0"/>
              </a:rPr>
              <a:t>Module,Name,Parameter,ValidateSet,ValidatePattern</a:t>
            </a:r>
            <a:endParaRPr lang="en-US" sz="1836" dirty="0">
              <a:solidFill>
                <a:srgbClr val="8B0000"/>
              </a:solidFill>
              <a:latin typeface="Lucida Console" panose="020B0609040504020204" pitchFamily="49" charset="0"/>
            </a:endParaRPr>
          </a:p>
          <a:p>
            <a:r>
              <a:rPr lang="en-US" sz="1836" dirty="0">
                <a:solidFill>
                  <a:srgbClr val="8B0000"/>
                </a:solidFill>
                <a:latin typeface="Lucida Console" panose="020B0609040504020204" pitchFamily="49" charset="0"/>
              </a:rPr>
              <a:t>SQL,GET-*</a:t>
            </a:r>
          </a:p>
          <a:p>
            <a:r>
              <a:rPr lang="en-US" sz="1836" dirty="0">
                <a:solidFill>
                  <a:srgbClr val="8B0000"/>
                </a:solidFill>
                <a:latin typeface="Lucida Console" panose="020B0609040504020204" pitchFamily="49" charset="0"/>
              </a:rPr>
              <a:t>   ,Get-Process</a:t>
            </a:r>
          </a:p>
          <a:p>
            <a:r>
              <a:rPr lang="en-US" sz="1836" dirty="0">
                <a:solidFill>
                  <a:srgbClr val="8B0000"/>
                </a:solidFill>
                <a:latin typeface="Lucida Console" panose="020B0609040504020204" pitchFamily="49" charset="0"/>
              </a:rPr>
              <a:t>   ,Get-Service</a:t>
            </a:r>
          </a:p>
          <a:p>
            <a:r>
              <a:rPr lang="en-US" sz="1836" dirty="0">
                <a:solidFill>
                  <a:srgbClr val="8B0000"/>
                </a:solidFill>
                <a:latin typeface="Lucida Console" panose="020B0609040504020204" pitchFamily="49" charset="0"/>
              </a:rPr>
              <a:t>   ,</a:t>
            </a:r>
            <a:r>
              <a:rPr lang="en-US" sz="1836" dirty="0" err="1">
                <a:solidFill>
                  <a:srgbClr val="8B0000"/>
                </a:solidFill>
                <a:latin typeface="Lucida Console" panose="020B0609040504020204" pitchFamily="49" charset="0"/>
              </a:rPr>
              <a:t>Stop-Process,Name,calc;notepad</a:t>
            </a:r>
            <a:endParaRPr lang="en-US" sz="1836" dirty="0">
              <a:solidFill>
                <a:srgbClr val="8B0000"/>
              </a:solidFill>
              <a:latin typeface="Lucida Console" panose="020B0609040504020204" pitchFamily="49" charset="0"/>
            </a:endParaRPr>
          </a:p>
          <a:p>
            <a:r>
              <a:rPr lang="en-US" sz="1836" dirty="0">
                <a:solidFill>
                  <a:srgbClr val="8B0000"/>
                </a:solidFill>
                <a:latin typeface="Lucida Console" panose="020B0609040504020204" pitchFamily="49" charset="0"/>
              </a:rPr>
              <a:t>   ,</a:t>
            </a:r>
            <a:r>
              <a:rPr lang="en-US" sz="1836" dirty="0" err="1">
                <a:solidFill>
                  <a:srgbClr val="8B0000"/>
                </a:solidFill>
                <a:latin typeface="Lucida Console" panose="020B0609040504020204" pitchFamily="49" charset="0"/>
              </a:rPr>
              <a:t>Restart-Service,Name,,^SQL</a:t>
            </a:r>
            <a:endParaRPr lang="en-US" sz="1836" dirty="0">
              <a:solidFill>
                <a:srgbClr val="8B0000"/>
              </a:solidFill>
              <a:latin typeface="Lucida Console" panose="020B0609040504020204" pitchFamily="49" charset="0"/>
            </a:endParaRPr>
          </a:p>
          <a:p>
            <a:r>
              <a:rPr lang="en-US" sz="1836" dirty="0">
                <a:solidFill>
                  <a:srgbClr val="8B0000"/>
                </a:solidFill>
                <a:latin typeface="Lucida Console" panose="020B0609040504020204" pitchFamily="49" charset="0"/>
              </a:rPr>
              <a:t>'@</a:t>
            </a:r>
            <a:endParaRPr lang="en-US" sz="1836" dirty="0">
              <a:solidFill>
                <a:prstClr val="black"/>
              </a:solidFill>
              <a:latin typeface="Lucida Console" panose="020B0609040504020204" pitchFamily="49" charset="0"/>
            </a:endParaRPr>
          </a:p>
          <a:p>
            <a:r>
              <a:rPr lang="en-US" sz="1836" dirty="0">
                <a:solidFill>
                  <a:prstClr val="black"/>
                </a:solidFill>
                <a:latin typeface="Lucida Console" panose="020B0609040504020204" pitchFamily="49" charset="0"/>
              </a:rPr>
              <a:t>}</a:t>
            </a:r>
          </a:p>
          <a:p>
            <a:r>
              <a:rPr lang="en-US" sz="1836" dirty="0">
                <a:solidFill>
                  <a:prstClr val="black"/>
                </a:solidFill>
                <a:latin typeface="Lucida Console" panose="020B0609040504020204" pitchFamily="49" charset="0"/>
              </a:rPr>
              <a:t> </a:t>
            </a:r>
            <a:endParaRPr lang="en-US" sz="1836" dirty="0"/>
          </a:p>
        </p:txBody>
      </p:sp>
    </p:spTree>
    <p:extLst>
      <p:ext uri="{BB962C8B-B14F-4D97-AF65-F5344CB8AC3E}">
        <p14:creationId xmlns:p14="http://schemas.microsoft.com/office/powerpoint/2010/main" val="41148974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JeaToolkit</a:t>
            </a:r>
            <a:r>
              <a:rPr lang="en-US" dirty="0" smtClean="0"/>
              <a:t> Authoring</a:t>
            </a:r>
            <a:endParaRPr lang="en-US" dirty="0"/>
          </a:p>
        </p:txBody>
      </p:sp>
      <p:pic>
        <p:nvPicPr>
          <p:cNvPr id="4" name="Picture 3"/>
          <p:cNvPicPr>
            <a:picLocks noChangeAspect="1"/>
          </p:cNvPicPr>
          <p:nvPr/>
        </p:nvPicPr>
        <p:blipFill>
          <a:blip r:embed="rId2"/>
          <a:stretch>
            <a:fillRect/>
          </a:stretch>
        </p:blipFill>
        <p:spPr>
          <a:xfrm>
            <a:off x="933485" y="1285119"/>
            <a:ext cx="7536137" cy="3869068"/>
          </a:xfrm>
          <a:prstGeom prst="rect">
            <a:avLst/>
          </a:prstGeom>
        </p:spPr>
      </p:pic>
      <p:sp>
        <p:nvSpPr>
          <p:cNvPr id="5" name="Rectangle 4"/>
          <p:cNvSpPr/>
          <p:nvPr/>
        </p:nvSpPr>
        <p:spPr>
          <a:xfrm>
            <a:off x="790485" y="5431534"/>
            <a:ext cx="6217356" cy="1534858"/>
          </a:xfrm>
          <a:prstGeom prst="rect">
            <a:avLst/>
          </a:prstGeom>
        </p:spPr>
        <p:txBody>
          <a:bodyPr>
            <a:spAutoFit/>
          </a:bodyPr>
          <a:lstStyle/>
          <a:p>
            <a:r>
              <a:rPr lang="en-US" sz="1836" dirty="0">
                <a:latin typeface="Lucida Console" panose="020B0609040504020204" pitchFamily="49" charset="0"/>
              </a:rPr>
              <a:t> </a:t>
            </a:r>
            <a:r>
              <a:rPr lang="en-US" sz="1836" dirty="0" err="1">
                <a:solidFill>
                  <a:srgbClr val="0000FF"/>
                </a:solidFill>
                <a:latin typeface="Lucida Console" panose="020B0609040504020204" pitchFamily="49" charset="0"/>
              </a:rPr>
              <a:t>JeaToolkit</a:t>
            </a:r>
            <a:r>
              <a:rPr lang="en-US" sz="1836" dirty="0">
                <a:solidFill>
                  <a:prstClr val="black"/>
                </a:solidFill>
                <a:latin typeface="Lucida Console" panose="020B0609040504020204" pitchFamily="49" charset="0"/>
              </a:rPr>
              <a:t> </a:t>
            </a:r>
            <a:r>
              <a:rPr lang="en-US" sz="1836" dirty="0" err="1">
                <a:solidFill>
                  <a:srgbClr val="8A2BE2"/>
                </a:solidFill>
                <a:latin typeface="Lucida Console" panose="020B0609040504020204" pitchFamily="49" charset="0"/>
              </a:rPr>
              <a:t>SQLMaintenace</a:t>
            </a:r>
            <a:endParaRPr lang="en-US" sz="1836" dirty="0">
              <a:solidFill>
                <a:prstClr val="black"/>
              </a:solidFill>
              <a:latin typeface="Lucida Console" panose="020B0609040504020204" pitchFamily="49" charset="0"/>
            </a:endParaRPr>
          </a:p>
          <a:p>
            <a:r>
              <a:rPr lang="en-US" sz="1836" dirty="0">
                <a:solidFill>
                  <a:prstClr val="black"/>
                </a:solidFill>
                <a:latin typeface="Lucida Console" panose="020B0609040504020204" pitchFamily="49" charset="0"/>
              </a:rPr>
              <a:t> {   </a:t>
            </a:r>
            <a:r>
              <a:rPr lang="en-US" sz="1836" dirty="0">
                <a:solidFill>
                  <a:srgbClr val="0000FF"/>
                </a:solidFill>
                <a:latin typeface="Lucida Console" panose="020B0609040504020204" pitchFamily="49" charset="0"/>
              </a:rPr>
              <a:t>Name</a:t>
            </a:r>
            <a:r>
              <a:rPr lang="en-US" sz="1836" dirty="0">
                <a:solidFill>
                  <a:prstClr val="black"/>
                </a:solidFill>
                <a:latin typeface="Lucida Console" panose="020B0609040504020204" pitchFamily="49" charset="0"/>
              </a:rPr>
              <a:t>         </a:t>
            </a:r>
            <a:r>
              <a:rPr lang="en-US" sz="1836" dirty="0">
                <a:solidFill>
                  <a:srgbClr val="8A2BE2"/>
                </a:solidFill>
                <a:latin typeface="Lucida Console" panose="020B0609040504020204" pitchFamily="49" charset="0"/>
              </a:rPr>
              <a:t>=</a:t>
            </a:r>
            <a:r>
              <a:rPr lang="en-US" sz="1836" dirty="0">
                <a:solidFill>
                  <a:prstClr val="black"/>
                </a:solidFill>
                <a:latin typeface="Lucida Console" panose="020B0609040504020204" pitchFamily="49" charset="0"/>
              </a:rPr>
              <a:t> </a:t>
            </a:r>
            <a:r>
              <a:rPr lang="en-US" sz="1836" dirty="0">
                <a:solidFill>
                  <a:srgbClr val="8B0000"/>
                </a:solidFill>
                <a:latin typeface="Lucida Console" panose="020B0609040504020204" pitchFamily="49" charset="0"/>
              </a:rPr>
              <a:t>"</a:t>
            </a:r>
            <a:r>
              <a:rPr lang="en-US" sz="1836" dirty="0" err="1">
                <a:solidFill>
                  <a:srgbClr val="8B0000"/>
                </a:solidFill>
                <a:latin typeface="Lucida Console" panose="020B0609040504020204" pitchFamily="49" charset="0"/>
              </a:rPr>
              <a:t>SQLMaintenace</a:t>
            </a:r>
            <a:r>
              <a:rPr lang="en-US" sz="1836" dirty="0">
                <a:solidFill>
                  <a:srgbClr val="8B0000"/>
                </a:solidFill>
                <a:latin typeface="Lucida Console" panose="020B0609040504020204" pitchFamily="49" charset="0"/>
              </a:rPr>
              <a:t>"</a:t>
            </a:r>
            <a:endParaRPr lang="en-US" sz="1836" dirty="0">
              <a:solidFill>
                <a:prstClr val="black"/>
              </a:solidFill>
              <a:latin typeface="Lucida Console" panose="020B0609040504020204" pitchFamily="49" charset="0"/>
            </a:endParaRPr>
          </a:p>
          <a:p>
            <a:r>
              <a:rPr lang="en-US" sz="1836" dirty="0">
                <a:solidFill>
                  <a:srgbClr val="0000FF"/>
                </a:solidFill>
                <a:latin typeface="Lucida Console" panose="020B0609040504020204" pitchFamily="49" charset="0"/>
              </a:rPr>
              <a:t>     </a:t>
            </a:r>
            <a:r>
              <a:rPr lang="en-US" sz="1836" dirty="0" err="1">
                <a:solidFill>
                  <a:srgbClr val="0000FF"/>
                </a:solidFill>
                <a:latin typeface="Lucida Console" panose="020B0609040504020204" pitchFamily="49" charset="0"/>
              </a:rPr>
              <a:t>CommandSpecs</a:t>
            </a:r>
            <a:r>
              <a:rPr lang="en-US" sz="1836" dirty="0">
                <a:solidFill>
                  <a:prstClr val="black"/>
                </a:solidFill>
                <a:latin typeface="Lucida Console" panose="020B0609040504020204" pitchFamily="49" charset="0"/>
              </a:rPr>
              <a:t> </a:t>
            </a:r>
            <a:r>
              <a:rPr lang="en-US" sz="1836" dirty="0">
                <a:solidFill>
                  <a:srgbClr val="8A2BE2"/>
                </a:solidFill>
                <a:latin typeface="Lucida Console" panose="020B0609040504020204" pitchFamily="49" charset="0"/>
              </a:rPr>
              <a:t>=</a:t>
            </a:r>
            <a:r>
              <a:rPr lang="en-US" sz="1836" dirty="0">
                <a:solidFill>
                  <a:prstClr val="black"/>
                </a:solidFill>
                <a:latin typeface="Lucida Console" panose="020B0609040504020204" pitchFamily="49" charset="0"/>
              </a:rPr>
              <a:t> </a:t>
            </a:r>
            <a:r>
              <a:rPr lang="en-US" sz="1836" dirty="0">
                <a:solidFill>
                  <a:srgbClr val="8A2BE2"/>
                </a:solidFill>
                <a:latin typeface="Lucida Console" panose="020B0609040504020204" pitchFamily="49" charset="0"/>
              </a:rPr>
              <a:t>cat</a:t>
            </a:r>
            <a:r>
              <a:rPr lang="en-US" sz="1836" dirty="0">
                <a:solidFill>
                  <a:prstClr val="black"/>
                </a:solidFill>
                <a:latin typeface="Lucida Console" panose="020B0609040504020204" pitchFamily="49" charset="0"/>
              </a:rPr>
              <a:t> </a:t>
            </a:r>
            <a:r>
              <a:rPr lang="en-US" sz="1836" dirty="0">
                <a:solidFill>
                  <a:srgbClr val="8A2BE2"/>
                </a:solidFill>
                <a:latin typeface="Lucida Console" panose="020B0609040504020204" pitchFamily="49" charset="0"/>
              </a:rPr>
              <a:t>.\SQL.csv -raw</a:t>
            </a:r>
            <a:endParaRPr lang="en-US" sz="1836" dirty="0">
              <a:solidFill>
                <a:prstClr val="black"/>
              </a:solidFill>
              <a:latin typeface="Lucida Console" panose="020B0609040504020204" pitchFamily="49" charset="0"/>
            </a:endParaRPr>
          </a:p>
          <a:p>
            <a:r>
              <a:rPr lang="en-US" sz="1836" dirty="0">
                <a:solidFill>
                  <a:prstClr val="black"/>
                </a:solidFill>
                <a:latin typeface="Lucida Console" panose="020B0609040504020204" pitchFamily="49" charset="0"/>
              </a:rPr>
              <a:t> }</a:t>
            </a:r>
          </a:p>
          <a:p>
            <a:r>
              <a:rPr lang="en-US" sz="1836" dirty="0">
                <a:solidFill>
                  <a:prstClr val="black"/>
                </a:solidFill>
                <a:latin typeface="Lucida Console" panose="020B0609040504020204" pitchFamily="49" charset="0"/>
              </a:rPr>
              <a:t> </a:t>
            </a:r>
            <a:endParaRPr lang="en-US" sz="1836" dirty="0"/>
          </a:p>
        </p:txBody>
      </p:sp>
    </p:spTree>
    <p:extLst>
      <p:ext uri="{BB962C8B-B14F-4D97-AF65-F5344CB8AC3E}">
        <p14:creationId xmlns:p14="http://schemas.microsoft.com/office/powerpoint/2010/main" val="5609569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JEA</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88633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Enough </a:t>
            </a:r>
            <a:r>
              <a:rPr lang="en-US" dirty="0"/>
              <a:t>Admin</a:t>
            </a:r>
            <a:br>
              <a:rPr lang="en-US" dirty="0"/>
            </a:br>
            <a:r>
              <a:rPr lang="en-US" sz="4000" dirty="0"/>
              <a:t>PowerShell role-based administration to secure a </a:t>
            </a:r>
            <a:br>
              <a:rPr lang="en-US" sz="4000" dirty="0"/>
            </a:br>
            <a:r>
              <a:rPr lang="en-US" sz="4000" dirty="0"/>
              <a:t>post-Snowden world</a:t>
            </a:r>
            <a:br>
              <a:rPr lang="en-US" sz="4000" dirty="0"/>
            </a:br>
            <a:endParaRPr lang="en-US" sz="4000" dirty="0"/>
          </a:p>
        </p:txBody>
      </p:sp>
      <p:sp>
        <p:nvSpPr>
          <p:cNvPr id="3" name="Subtitle 2"/>
          <p:cNvSpPr>
            <a:spLocks noGrp="1"/>
          </p:cNvSpPr>
          <p:nvPr>
            <p:ph type="body" sz="quarter" idx="14"/>
          </p:nvPr>
        </p:nvSpPr>
        <p:spPr/>
        <p:txBody>
          <a:bodyPr/>
          <a:lstStyle/>
          <a:p>
            <a:endParaRPr lang="en-US" dirty="0"/>
          </a:p>
          <a:p>
            <a:endParaRPr lang="en-US" dirty="0" smtClean="0"/>
          </a:p>
          <a:p>
            <a:r>
              <a:rPr lang="en-US" dirty="0" smtClean="0"/>
              <a:t>Jeffrey Snover</a:t>
            </a:r>
          </a:p>
        </p:txBody>
      </p:sp>
      <p:sp>
        <p:nvSpPr>
          <p:cNvPr id="4" name="Text Placeholder 3"/>
          <p:cNvSpPr>
            <a:spLocks noGrp="1"/>
          </p:cNvSpPr>
          <p:nvPr>
            <p:ph type="body" sz="quarter" idx="15"/>
          </p:nvPr>
        </p:nvSpPr>
        <p:spPr/>
        <p:txBody>
          <a:bodyPr/>
          <a:lstStyle/>
          <a:p>
            <a:r>
              <a:rPr lang="en-US" dirty="0" smtClean="0"/>
              <a:t>DCIM-B362</a:t>
            </a:r>
            <a:endParaRPr lang="en-US" dirty="0"/>
          </a:p>
        </p:txBody>
      </p:sp>
    </p:spTree>
    <p:extLst>
      <p:ext uri="{BB962C8B-B14F-4D97-AF65-F5344CB8AC3E}">
        <p14:creationId xmlns:p14="http://schemas.microsoft.com/office/powerpoint/2010/main" val="913148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 the Covers</a:t>
            </a:r>
            <a:endParaRPr lang="en-US" dirty="0"/>
          </a:p>
        </p:txBody>
      </p:sp>
      <p:sp>
        <p:nvSpPr>
          <p:cNvPr id="3" name="Subtitle 2"/>
          <p:cNvSpPr>
            <a:spLocks noGrp="1"/>
          </p:cNvSpPr>
          <p:nvPr>
            <p:ph type="subTitle" idx="1"/>
          </p:nvPr>
        </p:nvSpPr>
        <p:spPr>
          <a:xfrm>
            <a:off x="1555221" y="3673745"/>
            <a:ext cx="9326033" cy="527358"/>
          </a:xfrm>
        </p:spPr>
        <p:txBody>
          <a:bodyPr/>
          <a:lstStyle/>
          <a:p>
            <a:r>
              <a:rPr lang="en-US" dirty="0" smtClean="0"/>
              <a:t>The 400 level stuff</a:t>
            </a:r>
            <a:endParaRPr lang="en-US" dirty="0"/>
          </a:p>
        </p:txBody>
      </p:sp>
    </p:spTree>
    <p:extLst>
      <p:ext uri="{BB962C8B-B14F-4D97-AF65-F5344CB8AC3E}">
        <p14:creationId xmlns:p14="http://schemas.microsoft.com/office/powerpoint/2010/main" val="938803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oAutofit/>
          </a:bodyPr>
          <a:lstStyle/>
          <a:p>
            <a:r>
              <a:rPr lang="en-US" sz="3264" dirty="0"/>
              <a:t>JEA is about controlling admin actions</a:t>
            </a:r>
          </a:p>
          <a:p>
            <a:r>
              <a:rPr lang="en-US" sz="3264" dirty="0"/>
              <a:t>Like all shells, PowerShell dispatches commands</a:t>
            </a:r>
            <a:endParaRPr lang="en-US" sz="3672" dirty="0"/>
          </a:p>
          <a:p>
            <a:pPr lvl="1"/>
            <a:r>
              <a:rPr lang="en-US" sz="2040" dirty="0"/>
              <a:t>You can control what gets dispatched by traditional things like path, loading policy, </a:t>
            </a:r>
            <a:r>
              <a:rPr lang="en-US" sz="2040" dirty="0" err="1"/>
              <a:t>etc</a:t>
            </a:r>
            <a:endParaRPr lang="en-US" sz="2040" dirty="0"/>
          </a:p>
          <a:p>
            <a:pPr lvl="1"/>
            <a:r>
              <a:rPr lang="en-US" sz="2040" dirty="0"/>
              <a:t>PowerShell adds </a:t>
            </a:r>
            <a:r>
              <a:rPr lang="en-US" sz="2040" b="1" dirty="0">
                <a:solidFill>
                  <a:srgbClr val="FFC000"/>
                </a:solidFill>
              </a:rPr>
              <a:t>command visibility</a:t>
            </a:r>
          </a:p>
          <a:p>
            <a:r>
              <a:rPr lang="en-US" sz="3264" dirty="0"/>
              <a:t>Unlike many shells, PowerShell does command parsing!</a:t>
            </a:r>
          </a:p>
          <a:p>
            <a:r>
              <a:rPr lang="en-US" sz="3264" dirty="0"/>
              <a:t>Parsing is driven off data structures</a:t>
            </a:r>
            <a:endParaRPr lang="en-US" sz="3672" dirty="0"/>
          </a:p>
          <a:p>
            <a:pPr lvl="1"/>
            <a:r>
              <a:rPr lang="en-US" sz="2040" dirty="0"/>
              <a:t>Which you can program</a:t>
            </a:r>
          </a:p>
          <a:p>
            <a:pPr lvl="1"/>
            <a:r>
              <a:rPr lang="en-US" sz="2040" dirty="0"/>
              <a:t>Which you can program to create </a:t>
            </a:r>
            <a:r>
              <a:rPr lang="en-US" sz="2040" b="1" dirty="0">
                <a:solidFill>
                  <a:srgbClr val="FFC000"/>
                </a:solidFill>
              </a:rPr>
              <a:t>proxies</a:t>
            </a:r>
          </a:p>
          <a:p>
            <a:r>
              <a:rPr lang="en-US" sz="3264" b="1" dirty="0">
                <a:solidFill>
                  <a:srgbClr val="FFC000"/>
                </a:solidFill>
              </a:rPr>
              <a:t>Command visibility </a:t>
            </a:r>
            <a:r>
              <a:rPr lang="en-US" sz="3264" dirty="0"/>
              <a:t>and </a:t>
            </a:r>
            <a:r>
              <a:rPr lang="en-US" sz="3264" b="1" dirty="0">
                <a:solidFill>
                  <a:srgbClr val="FFC000"/>
                </a:solidFill>
              </a:rPr>
              <a:t>proxies</a:t>
            </a:r>
            <a:r>
              <a:rPr lang="en-US" sz="3264" dirty="0">
                <a:solidFill>
                  <a:srgbClr val="FFC000"/>
                </a:solidFill>
              </a:rPr>
              <a:t> </a:t>
            </a:r>
            <a:r>
              <a:rPr lang="en-US" sz="3264" dirty="0"/>
              <a:t>allow us to secure </a:t>
            </a:r>
            <a:r>
              <a:rPr lang="en-US" sz="3264" b="1" dirty="0"/>
              <a:t>our</a:t>
            </a:r>
            <a:r>
              <a:rPr lang="en-US" sz="3264" dirty="0"/>
              <a:t> environment</a:t>
            </a:r>
          </a:p>
          <a:p>
            <a:pPr lvl="1"/>
            <a:endParaRPr lang="en-US" sz="2040" dirty="0"/>
          </a:p>
          <a:p>
            <a:pPr lvl="1"/>
            <a:endParaRPr lang="en-US" sz="2040" dirty="0"/>
          </a:p>
        </p:txBody>
      </p:sp>
      <p:sp>
        <p:nvSpPr>
          <p:cNvPr id="3" name="Title 2"/>
          <p:cNvSpPr>
            <a:spLocks noGrp="1"/>
          </p:cNvSpPr>
          <p:nvPr>
            <p:ph type="title"/>
          </p:nvPr>
        </p:nvSpPr>
        <p:spPr/>
        <p:txBody>
          <a:bodyPr/>
          <a:lstStyle/>
          <a:p>
            <a:r>
              <a:rPr lang="en-US" dirty="0" smtClean="0"/>
              <a:t>Why PowerShell?</a:t>
            </a:r>
            <a:endParaRPr lang="en-US" dirty="0"/>
          </a:p>
        </p:txBody>
      </p:sp>
    </p:spTree>
    <p:extLst>
      <p:ext uri="{BB962C8B-B14F-4D97-AF65-F5344CB8AC3E}">
        <p14:creationId xmlns:p14="http://schemas.microsoft.com/office/powerpoint/2010/main" val="1450545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72" dirty="0"/>
              <a:t>Creating a Proxy Command</a:t>
            </a:r>
          </a:p>
        </p:txBody>
      </p:sp>
      <p:sp>
        <p:nvSpPr>
          <p:cNvPr id="3" name="Content Placeholder 2"/>
          <p:cNvSpPr>
            <a:spLocks noGrp="1"/>
          </p:cNvSpPr>
          <p:nvPr>
            <p:ph type="body" sz="quarter" idx="10"/>
          </p:nvPr>
        </p:nvSpPr>
        <p:spPr/>
        <p:txBody>
          <a:bodyPr>
            <a:noAutofit/>
          </a:bodyPr>
          <a:lstStyle/>
          <a:p>
            <a:r>
              <a:rPr lang="en-US" sz="2040" dirty="0"/>
              <a:t>PowerShell owns the Parser </a:t>
            </a:r>
            <a:br>
              <a:rPr lang="en-US" sz="2040" dirty="0"/>
            </a:br>
            <a:r>
              <a:rPr lang="en-US" sz="2040" dirty="0"/>
              <a:t/>
            </a:r>
            <a:br>
              <a:rPr lang="en-US" sz="2040" dirty="0"/>
            </a:br>
            <a:r>
              <a:rPr lang="en-US" sz="2040" dirty="0">
                <a:solidFill>
                  <a:srgbClr val="FFC000"/>
                </a:solidFill>
              </a:rPr>
              <a:t>$</a:t>
            </a:r>
            <a:r>
              <a:rPr lang="en-US" sz="2040" dirty="0" err="1">
                <a:solidFill>
                  <a:srgbClr val="FFC000"/>
                </a:solidFill>
              </a:rPr>
              <a:t>cmd</a:t>
            </a:r>
            <a:r>
              <a:rPr lang="en-US" sz="2040" dirty="0">
                <a:solidFill>
                  <a:srgbClr val="FFC000"/>
                </a:solidFill>
              </a:rPr>
              <a:t>      </a:t>
            </a:r>
            <a:r>
              <a:rPr lang="en-US" sz="2040" dirty="0">
                <a:solidFill>
                  <a:srgbClr val="0070C0"/>
                </a:solidFill>
              </a:rPr>
              <a:t>= Get-Command Stop-Process</a:t>
            </a:r>
            <a:br>
              <a:rPr lang="en-US" sz="2040" dirty="0">
                <a:solidFill>
                  <a:srgbClr val="0070C0"/>
                </a:solidFill>
              </a:rPr>
            </a:br>
            <a:r>
              <a:rPr lang="en-US" sz="2040" dirty="0">
                <a:solidFill>
                  <a:srgbClr val="0070C0"/>
                </a:solidFill>
              </a:rPr>
              <a:t>$</a:t>
            </a:r>
            <a:r>
              <a:rPr lang="en-US" sz="2040" dirty="0" err="1">
                <a:solidFill>
                  <a:srgbClr val="0070C0"/>
                </a:solidFill>
              </a:rPr>
              <a:t>MetaData</a:t>
            </a:r>
            <a:r>
              <a:rPr lang="en-US" sz="2040" dirty="0">
                <a:solidFill>
                  <a:srgbClr val="0070C0"/>
                </a:solidFill>
              </a:rPr>
              <a:t> = New-Object </a:t>
            </a:r>
            <a:r>
              <a:rPr lang="en-US" sz="2040" dirty="0" err="1">
                <a:solidFill>
                  <a:srgbClr val="0070C0"/>
                </a:solidFill>
              </a:rPr>
              <a:t>System.Management.Automation.</a:t>
            </a:r>
            <a:r>
              <a:rPr lang="en-US" sz="2040" dirty="0" err="1">
                <a:solidFill>
                  <a:srgbClr val="FF0000"/>
                </a:solidFill>
              </a:rPr>
              <a:t>CommandMetaData</a:t>
            </a:r>
            <a:r>
              <a:rPr lang="en-US" sz="2040" dirty="0"/>
              <a:t> </a:t>
            </a:r>
            <a:r>
              <a:rPr lang="en-US" sz="2040" dirty="0">
                <a:solidFill>
                  <a:srgbClr val="FFC000"/>
                </a:solidFill>
              </a:rPr>
              <a:t>$</a:t>
            </a:r>
            <a:r>
              <a:rPr lang="en-US" sz="2040" dirty="0" err="1">
                <a:solidFill>
                  <a:srgbClr val="FFC000"/>
                </a:solidFill>
              </a:rPr>
              <a:t>cmd</a:t>
            </a:r>
            <a:r>
              <a:rPr lang="en-US" sz="2040" dirty="0"/>
              <a:t/>
            </a:r>
            <a:br>
              <a:rPr lang="en-US" sz="2040" dirty="0"/>
            </a:br>
            <a:endParaRPr lang="en-US" sz="2040" dirty="0"/>
          </a:p>
          <a:p>
            <a:r>
              <a:rPr lang="en-US" sz="2040" dirty="0"/>
              <a:t>You can program a </a:t>
            </a:r>
            <a:r>
              <a:rPr lang="en-US" sz="2040" dirty="0" err="1"/>
              <a:t>cmdlets’s</a:t>
            </a:r>
            <a:r>
              <a:rPr lang="en-US" sz="2040" dirty="0"/>
              <a:t> parameters</a:t>
            </a:r>
            <a:br>
              <a:rPr lang="en-US" sz="2040" dirty="0"/>
            </a:br>
            <a:r>
              <a:rPr lang="en-US" sz="2040" dirty="0"/>
              <a:t/>
            </a:r>
            <a:br>
              <a:rPr lang="en-US" sz="2040" dirty="0"/>
            </a:br>
            <a:r>
              <a:rPr lang="en-US" sz="2040" dirty="0">
                <a:solidFill>
                  <a:srgbClr val="0070C0"/>
                </a:solidFill>
              </a:rPr>
              <a:t>$</a:t>
            </a:r>
            <a:r>
              <a:rPr lang="en-US" sz="2040" dirty="0" err="1">
                <a:solidFill>
                  <a:srgbClr val="0070C0"/>
                </a:solidFill>
              </a:rPr>
              <a:t>MetaData.</a:t>
            </a:r>
            <a:r>
              <a:rPr lang="en-US" sz="2040" dirty="0" err="1">
                <a:solidFill>
                  <a:srgbClr val="FF0000"/>
                </a:solidFill>
              </a:rPr>
              <a:t>Parameters.Remove</a:t>
            </a:r>
            <a:r>
              <a:rPr lang="en-US" sz="2040" dirty="0">
                <a:solidFill>
                  <a:srgbClr val="FF0000"/>
                </a:solidFill>
              </a:rPr>
              <a:t>("ID")</a:t>
            </a:r>
            <a:r>
              <a:rPr lang="en-US" sz="2040" dirty="0"/>
              <a:t/>
            </a:r>
            <a:br>
              <a:rPr lang="en-US" sz="2040" dirty="0"/>
            </a:br>
            <a:r>
              <a:rPr lang="en-US" sz="2040" dirty="0">
                <a:solidFill>
                  <a:srgbClr val="0070C0"/>
                </a:solidFill>
              </a:rPr>
              <a:t>$</a:t>
            </a:r>
            <a:r>
              <a:rPr lang="en-US" sz="2040" dirty="0" err="1">
                <a:solidFill>
                  <a:srgbClr val="0070C0"/>
                </a:solidFill>
              </a:rPr>
              <a:t>metaData.Parameters.</a:t>
            </a:r>
            <a:r>
              <a:rPr lang="en-US" sz="2040" dirty="0" err="1">
                <a:solidFill>
                  <a:srgbClr val="FF0000"/>
                </a:solidFill>
              </a:rPr>
              <a:t>Name.Attributes</a:t>
            </a:r>
            <a:r>
              <a:rPr lang="en-US" sz="2040" dirty="0" err="1">
                <a:solidFill>
                  <a:srgbClr val="0070C0"/>
                </a:solidFill>
              </a:rPr>
              <a:t>.Add</a:t>
            </a:r>
            <a:r>
              <a:rPr lang="en-US" sz="2040" dirty="0">
                <a:solidFill>
                  <a:srgbClr val="0070C0"/>
                </a:solidFill>
              </a:rPr>
              <a:t>((New-Object  `</a:t>
            </a:r>
            <a:br>
              <a:rPr lang="en-US" sz="2040" dirty="0">
                <a:solidFill>
                  <a:srgbClr val="0070C0"/>
                </a:solidFill>
              </a:rPr>
            </a:br>
            <a:r>
              <a:rPr lang="en-US" sz="2040" dirty="0">
                <a:solidFill>
                  <a:srgbClr val="0070C0"/>
                </a:solidFill>
              </a:rPr>
              <a:t>  </a:t>
            </a:r>
            <a:r>
              <a:rPr lang="en-US" sz="2040" dirty="0" err="1">
                <a:solidFill>
                  <a:srgbClr val="0070C0"/>
                </a:solidFill>
              </a:rPr>
              <a:t>System.Management.Automation.</a:t>
            </a:r>
            <a:r>
              <a:rPr lang="en-US" sz="2040" dirty="0" err="1">
                <a:solidFill>
                  <a:srgbClr val="FF0000"/>
                </a:solidFill>
              </a:rPr>
              <a:t>ValidateSetAttribute</a:t>
            </a:r>
            <a:r>
              <a:rPr lang="en-US" sz="2040" dirty="0">
                <a:solidFill>
                  <a:srgbClr val="FF0000"/>
                </a:solidFill>
              </a:rPr>
              <a:t> ("notepad","</a:t>
            </a:r>
            <a:r>
              <a:rPr lang="en-US" sz="2040" dirty="0" err="1">
                <a:solidFill>
                  <a:srgbClr val="FF0000"/>
                </a:solidFill>
              </a:rPr>
              <a:t>calc</a:t>
            </a:r>
            <a:r>
              <a:rPr lang="en-US" sz="2040" dirty="0">
                <a:solidFill>
                  <a:srgbClr val="FF0000"/>
                </a:solidFill>
              </a:rPr>
              <a:t>")</a:t>
            </a:r>
            <a:r>
              <a:rPr lang="en-US" sz="2040" dirty="0"/>
              <a:t>))</a:t>
            </a:r>
            <a:br>
              <a:rPr lang="en-US" sz="2040" dirty="0"/>
            </a:br>
            <a:r>
              <a:rPr lang="en-US" sz="2040" dirty="0">
                <a:solidFill>
                  <a:srgbClr val="0070C0"/>
                </a:solidFill>
              </a:rPr>
              <a:t>$</a:t>
            </a:r>
            <a:r>
              <a:rPr lang="en-US" sz="2040" dirty="0" err="1">
                <a:solidFill>
                  <a:srgbClr val="0070C0"/>
                </a:solidFill>
              </a:rPr>
              <a:t>MetaData.DefaultParameterSetName</a:t>
            </a:r>
            <a:r>
              <a:rPr lang="en-US" sz="2040" dirty="0">
                <a:solidFill>
                  <a:srgbClr val="0070C0"/>
                </a:solidFill>
              </a:rPr>
              <a:t>="Name“</a:t>
            </a:r>
            <a:r>
              <a:rPr lang="en-US" sz="2040" dirty="0"/>
              <a:t/>
            </a:r>
            <a:br>
              <a:rPr lang="en-US" sz="2040" dirty="0"/>
            </a:br>
            <a:endParaRPr lang="en-US" sz="2040" dirty="0"/>
          </a:p>
          <a:p>
            <a:r>
              <a:rPr lang="en-US" sz="2040" dirty="0"/>
              <a:t>And then publish a proxy </a:t>
            </a:r>
            <a:br>
              <a:rPr lang="en-US" sz="2040" dirty="0"/>
            </a:br>
            <a:r>
              <a:rPr lang="en-US" sz="2040" dirty="0"/>
              <a:t/>
            </a:r>
            <a:br>
              <a:rPr lang="en-US" sz="2040" dirty="0"/>
            </a:br>
            <a:r>
              <a:rPr lang="en-US" sz="2040" dirty="0">
                <a:solidFill>
                  <a:srgbClr val="0070C0"/>
                </a:solidFill>
              </a:rPr>
              <a:t>${</a:t>
            </a:r>
            <a:r>
              <a:rPr lang="en-US" sz="2040" dirty="0" err="1">
                <a:solidFill>
                  <a:srgbClr val="0070C0"/>
                </a:solidFill>
              </a:rPr>
              <a:t>Function:Stop-Process</a:t>
            </a:r>
            <a:r>
              <a:rPr lang="en-US" sz="2040" dirty="0">
                <a:solidFill>
                  <a:srgbClr val="0070C0"/>
                </a:solidFill>
              </a:rPr>
              <a:t>} =    [</a:t>
            </a:r>
            <a:r>
              <a:rPr lang="en-US" sz="2040" dirty="0" err="1">
                <a:solidFill>
                  <a:srgbClr val="0070C0"/>
                </a:solidFill>
              </a:rPr>
              <a:t>System.Management.Automation.</a:t>
            </a:r>
            <a:r>
              <a:rPr lang="en-US" sz="2040" dirty="0" err="1">
                <a:solidFill>
                  <a:srgbClr val="FF0000"/>
                </a:solidFill>
              </a:rPr>
              <a:t>ProxyCommand</a:t>
            </a:r>
            <a:r>
              <a:rPr lang="en-US" sz="2040" dirty="0">
                <a:solidFill>
                  <a:srgbClr val="FF0000"/>
                </a:solidFill>
              </a:rPr>
              <a:t>]::create</a:t>
            </a:r>
            <a:r>
              <a:rPr lang="en-US" sz="2040" dirty="0">
                <a:solidFill>
                  <a:srgbClr val="0070C0"/>
                </a:solidFill>
              </a:rPr>
              <a:t>($</a:t>
            </a:r>
            <a:r>
              <a:rPr lang="en-US" sz="2040" dirty="0" err="1">
                <a:solidFill>
                  <a:srgbClr val="0070C0"/>
                </a:solidFill>
              </a:rPr>
              <a:t>MetaData</a:t>
            </a:r>
            <a:r>
              <a:rPr lang="en-US" sz="2040" dirty="0">
                <a:solidFill>
                  <a:srgbClr val="0070C0"/>
                </a:solidFill>
              </a:rPr>
              <a:t>) </a:t>
            </a:r>
            <a:br>
              <a:rPr lang="en-US" sz="2040" dirty="0">
                <a:solidFill>
                  <a:srgbClr val="0070C0"/>
                </a:solidFill>
              </a:rPr>
            </a:br>
            <a:endParaRPr lang="en-US" sz="2040" dirty="0">
              <a:solidFill>
                <a:srgbClr val="0070C0"/>
              </a:solidFill>
            </a:endParaRPr>
          </a:p>
          <a:p>
            <a:r>
              <a:rPr lang="en-US" sz="2040" dirty="0"/>
              <a:t>Now hide the original</a:t>
            </a:r>
            <a:br>
              <a:rPr lang="en-US" sz="2040" dirty="0"/>
            </a:br>
            <a:r>
              <a:rPr lang="en-US" sz="2040" dirty="0">
                <a:solidFill>
                  <a:srgbClr val="FFC000"/>
                </a:solidFill>
              </a:rPr>
              <a:t>$</a:t>
            </a:r>
            <a:r>
              <a:rPr lang="en-US" sz="2040" dirty="0" err="1">
                <a:solidFill>
                  <a:srgbClr val="FFC000"/>
                </a:solidFill>
              </a:rPr>
              <a:t>cmd</a:t>
            </a:r>
            <a:r>
              <a:rPr lang="en-US" sz="2040" dirty="0" err="1">
                <a:solidFill>
                  <a:srgbClr val="0070C0"/>
                </a:solidFill>
              </a:rPr>
              <a:t>.Visibility</a:t>
            </a:r>
            <a:r>
              <a:rPr lang="en-US" sz="2040" dirty="0">
                <a:solidFill>
                  <a:srgbClr val="0070C0"/>
                </a:solidFill>
              </a:rPr>
              <a:t> = "private" </a:t>
            </a:r>
          </a:p>
        </p:txBody>
      </p:sp>
    </p:spTree>
    <p:extLst>
      <p:ext uri="{BB962C8B-B14F-4D97-AF65-F5344CB8AC3E}">
        <p14:creationId xmlns:p14="http://schemas.microsoft.com/office/powerpoint/2010/main" val="1835323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261" y="191750"/>
            <a:ext cx="9509445" cy="760159"/>
          </a:xfrm>
        </p:spPr>
        <p:txBody>
          <a:bodyPr>
            <a:normAutofit/>
          </a:bodyPr>
          <a:lstStyle/>
          <a:p>
            <a:r>
              <a:rPr lang="en-US" sz="4080" dirty="0"/>
              <a:t>Constrained PowerShell Configurations</a:t>
            </a:r>
          </a:p>
        </p:txBody>
      </p:sp>
      <p:pic>
        <p:nvPicPr>
          <p:cNvPr id="4" name="Picture 2" descr="http://upload.wikimedia.org/wikipedia/commons/6/60/Edward_Snowde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 y="-1"/>
            <a:ext cx="1830193" cy="2205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1.social.s-msft.com/profile/u/avatar.jpg?displayname=jeffrey%20snover%20windows%20server&amp;size=extralarge&amp;version=78e4dd91-1a7e-438e-a451-8333353a14c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 y="5046517"/>
            <a:ext cx="1948007" cy="19480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842955" y="1106689"/>
            <a:ext cx="2238248" cy="5203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TextBox 6"/>
          <p:cNvSpPr txBox="1"/>
          <p:nvPr/>
        </p:nvSpPr>
        <p:spPr>
          <a:xfrm>
            <a:off x="10439822" y="665257"/>
            <a:ext cx="986180" cy="382308"/>
          </a:xfrm>
          <a:prstGeom prst="rect">
            <a:avLst/>
          </a:prstGeom>
          <a:noFill/>
        </p:spPr>
        <p:txBody>
          <a:bodyPr wrap="none" rtlCol="0">
            <a:spAutoFit/>
          </a:bodyPr>
          <a:lstStyle/>
          <a:p>
            <a:r>
              <a:rPr lang="en-US" sz="1836" dirty="0"/>
              <a:t>Server1</a:t>
            </a:r>
          </a:p>
        </p:txBody>
      </p:sp>
      <p:cxnSp>
        <p:nvCxnSpPr>
          <p:cNvPr id="8" name="Straight Connector 7"/>
          <p:cNvCxnSpPr/>
          <p:nvPr/>
        </p:nvCxnSpPr>
        <p:spPr>
          <a:xfrm flipH="1">
            <a:off x="9096872" y="1821685"/>
            <a:ext cx="746083"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885155" y="1703929"/>
            <a:ext cx="231398" cy="2384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0" name="Straight Connector 9"/>
          <p:cNvCxnSpPr/>
          <p:nvPr/>
        </p:nvCxnSpPr>
        <p:spPr>
          <a:xfrm flipH="1">
            <a:off x="9091029" y="5370762"/>
            <a:ext cx="746083" cy="0"/>
          </a:xfrm>
          <a:prstGeom prst="line">
            <a:avLst/>
          </a:prstGeom>
          <a:ln w="11112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79312" y="5218143"/>
            <a:ext cx="231398" cy="2384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3" name="Straight Connector 12"/>
          <p:cNvCxnSpPr/>
          <p:nvPr/>
        </p:nvCxnSpPr>
        <p:spPr>
          <a:xfrm flipH="1">
            <a:off x="9095417" y="2447779"/>
            <a:ext cx="746083"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883700" y="2330024"/>
            <a:ext cx="231398" cy="2384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5" name="Straight Connector 14"/>
          <p:cNvCxnSpPr/>
          <p:nvPr/>
        </p:nvCxnSpPr>
        <p:spPr>
          <a:xfrm flipH="1">
            <a:off x="9093962" y="3073874"/>
            <a:ext cx="746083"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882245" y="2956119"/>
            <a:ext cx="231398" cy="2384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7" name="Straight Connector 16"/>
          <p:cNvCxnSpPr/>
          <p:nvPr/>
        </p:nvCxnSpPr>
        <p:spPr>
          <a:xfrm flipH="1">
            <a:off x="9092506" y="3699969"/>
            <a:ext cx="746083"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880789" y="3582213"/>
            <a:ext cx="231398" cy="2384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9" name="Straight Connector 18"/>
          <p:cNvCxnSpPr/>
          <p:nvPr/>
        </p:nvCxnSpPr>
        <p:spPr>
          <a:xfrm flipH="1">
            <a:off x="9091051" y="4326063"/>
            <a:ext cx="746083"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879334" y="4208308"/>
            <a:ext cx="231398" cy="2384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6850" y="4515340"/>
            <a:ext cx="1864973" cy="1864973"/>
          </a:xfrm>
          <a:prstGeom prst="rect">
            <a:avLst/>
          </a:prstGeom>
        </p:spPr>
      </p:pic>
      <p:sp>
        <p:nvSpPr>
          <p:cNvPr id="25" name="Content Placeholder 2"/>
          <p:cNvSpPr txBox="1">
            <a:spLocks/>
          </p:cNvSpPr>
          <p:nvPr/>
        </p:nvSpPr>
        <p:spPr>
          <a:xfrm>
            <a:off x="2192784" y="1861968"/>
            <a:ext cx="6680685" cy="4437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48" dirty="0"/>
              <a:t>PowerShell </a:t>
            </a:r>
            <a:r>
              <a:rPr lang="en-US" sz="2448" dirty="0" err="1"/>
              <a:t>Remoting</a:t>
            </a:r>
            <a:r>
              <a:rPr lang="en-US" sz="2448" dirty="0"/>
              <a:t> connects to Configurations</a:t>
            </a:r>
          </a:p>
          <a:p>
            <a:pPr lvl="1"/>
            <a:r>
              <a:rPr lang="en-US" sz="2040" dirty="0"/>
              <a:t>Name</a:t>
            </a:r>
          </a:p>
          <a:p>
            <a:pPr lvl="1"/>
            <a:r>
              <a:rPr lang="en-US" sz="2040" dirty="0"/>
              <a:t>ACL</a:t>
            </a:r>
          </a:p>
          <a:p>
            <a:pPr lvl="1"/>
            <a:r>
              <a:rPr lang="en-US" sz="2040" dirty="0" err="1"/>
              <a:t>StartupScript</a:t>
            </a:r>
            <a:endParaRPr lang="en-US" sz="2040" dirty="0"/>
          </a:p>
          <a:p>
            <a:pPr lvl="1"/>
            <a:r>
              <a:rPr lang="en-US" sz="2040" dirty="0" err="1"/>
              <a:t>RunAsCredentials</a:t>
            </a:r>
            <a:endParaRPr lang="en-US" sz="2040" dirty="0"/>
          </a:p>
          <a:p>
            <a:r>
              <a:rPr lang="en-US" sz="2040" dirty="0">
                <a:solidFill>
                  <a:schemeClr val="tx2">
                    <a:lumMod val="60000"/>
                    <a:lumOff val="40000"/>
                  </a:schemeClr>
                </a:solidFill>
                <a:latin typeface="Consolas" panose="020B0609020204030204" pitchFamily="49" charset="0"/>
                <a:cs typeface="Consolas" panose="020B0609020204030204" pitchFamily="49" charset="0"/>
              </a:rPr>
              <a:t>Get-Command *</a:t>
            </a:r>
            <a:r>
              <a:rPr lang="en-US" sz="2040" dirty="0" err="1">
                <a:solidFill>
                  <a:schemeClr val="tx2">
                    <a:lumMod val="60000"/>
                    <a:lumOff val="40000"/>
                  </a:schemeClr>
                </a:solidFill>
                <a:latin typeface="Consolas" panose="020B0609020204030204" pitchFamily="49" charset="0"/>
                <a:cs typeface="Consolas" panose="020B0609020204030204" pitchFamily="49" charset="0"/>
              </a:rPr>
              <a:t>PSSessionConfiguration</a:t>
            </a:r>
            <a:endParaRPr lang="en-US" sz="2040" dirty="0">
              <a:solidFill>
                <a:schemeClr val="tx2">
                  <a:lumMod val="60000"/>
                  <a:lumOff val="40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463999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6456" y="1861968"/>
            <a:ext cx="11217510" cy="3446099"/>
          </a:xfrm>
        </p:spPr>
        <p:txBody>
          <a:bodyPr>
            <a:noAutofit/>
          </a:bodyPr>
          <a:lstStyle/>
          <a:p>
            <a:r>
              <a:rPr lang="en-US" sz="2448" dirty="0">
                <a:solidFill>
                  <a:schemeClr val="tx2">
                    <a:lumMod val="60000"/>
                    <a:lumOff val="40000"/>
                  </a:schemeClr>
                </a:solidFill>
                <a:latin typeface="Consolas" panose="020B0609020204030204" pitchFamily="49" charset="0"/>
                <a:cs typeface="Consolas" panose="020B0609020204030204" pitchFamily="49" charset="0"/>
              </a:rPr>
              <a:t>$cred = Get-Credential #Provide account w/local admin </a:t>
            </a:r>
            <a:r>
              <a:rPr lang="en-US" sz="2448" dirty="0" err="1">
                <a:solidFill>
                  <a:schemeClr val="tx2">
                    <a:lumMod val="60000"/>
                    <a:lumOff val="40000"/>
                  </a:schemeClr>
                </a:solidFill>
                <a:latin typeface="Consolas" panose="020B0609020204030204" pitchFamily="49" charset="0"/>
                <a:cs typeface="Consolas" panose="020B0609020204030204" pitchFamily="49" charset="0"/>
              </a:rPr>
              <a:t>privs</a:t>
            </a:r>
            <a:endParaRPr lang="en-US" sz="2448" dirty="0">
              <a:solidFill>
                <a:schemeClr val="tx2">
                  <a:lumMod val="60000"/>
                  <a:lumOff val="40000"/>
                </a:schemeClr>
              </a:solidFill>
              <a:latin typeface="Consolas" panose="020B0609020204030204" pitchFamily="49" charset="0"/>
              <a:cs typeface="Consolas" panose="020B0609020204030204" pitchFamily="49" charset="0"/>
            </a:endParaRPr>
          </a:p>
          <a:p>
            <a:r>
              <a:rPr lang="en-US" sz="2448" dirty="0">
                <a:solidFill>
                  <a:schemeClr val="tx2">
                    <a:lumMod val="60000"/>
                    <a:lumOff val="40000"/>
                  </a:schemeClr>
                </a:solidFill>
                <a:latin typeface="Consolas" panose="020B0609020204030204" pitchFamily="49" charset="0"/>
                <a:cs typeface="Consolas" panose="020B0609020204030204" pitchFamily="49" charset="0"/>
              </a:rPr>
              <a:t>Register-</a:t>
            </a:r>
            <a:r>
              <a:rPr lang="en-US" sz="2448" dirty="0" err="1">
                <a:solidFill>
                  <a:schemeClr val="tx2">
                    <a:lumMod val="60000"/>
                    <a:lumOff val="40000"/>
                  </a:schemeClr>
                </a:solidFill>
                <a:latin typeface="Consolas" panose="020B0609020204030204" pitchFamily="49" charset="0"/>
                <a:cs typeface="Consolas" panose="020B0609020204030204" pitchFamily="49" charset="0"/>
              </a:rPr>
              <a:t>PSSessionConfiguration</a:t>
            </a:r>
            <a:r>
              <a:rPr lang="en-US" sz="2448" dirty="0">
                <a:solidFill>
                  <a:schemeClr val="tx2">
                    <a:lumMod val="60000"/>
                    <a:lumOff val="40000"/>
                  </a:schemeClr>
                </a:solidFill>
                <a:latin typeface="Consolas" panose="020B0609020204030204" pitchFamily="49" charset="0"/>
                <a:cs typeface="Consolas" panose="020B0609020204030204" pitchFamily="49" charset="0"/>
              </a:rPr>
              <a:t> `</a:t>
            </a:r>
            <a:br>
              <a:rPr lang="en-US" sz="2448" dirty="0">
                <a:solidFill>
                  <a:schemeClr val="tx2">
                    <a:lumMod val="60000"/>
                    <a:lumOff val="40000"/>
                  </a:schemeClr>
                </a:solidFill>
                <a:latin typeface="Consolas" panose="020B0609020204030204" pitchFamily="49" charset="0"/>
                <a:cs typeface="Consolas" panose="020B0609020204030204" pitchFamily="49" charset="0"/>
              </a:rPr>
            </a:br>
            <a:r>
              <a:rPr lang="en-US" sz="2448" dirty="0">
                <a:solidFill>
                  <a:schemeClr val="tx2">
                    <a:lumMod val="60000"/>
                    <a:lumOff val="40000"/>
                  </a:schemeClr>
                </a:solidFill>
                <a:latin typeface="Consolas" panose="020B0609020204030204" pitchFamily="49" charset="0"/>
                <a:cs typeface="Consolas" panose="020B0609020204030204" pitchFamily="49" charset="0"/>
              </a:rPr>
              <a:t>    -Name Maintenance`</a:t>
            </a:r>
            <a:br>
              <a:rPr lang="en-US" sz="2448" dirty="0">
                <a:solidFill>
                  <a:schemeClr val="tx2">
                    <a:lumMod val="60000"/>
                    <a:lumOff val="40000"/>
                  </a:schemeClr>
                </a:solidFill>
                <a:latin typeface="Consolas" panose="020B0609020204030204" pitchFamily="49" charset="0"/>
                <a:cs typeface="Consolas" panose="020B0609020204030204" pitchFamily="49" charset="0"/>
              </a:rPr>
            </a:br>
            <a:r>
              <a:rPr lang="en-US" sz="2448" dirty="0">
                <a:solidFill>
                  <a:schemeClr val="tx2">
                    <a:lumMod val="60000"/>
                    <a:lumOff val="40000"/>
                  </a:schemeClr>
                </a:solidFill>
                <a:latin typeface="Consolas" panose="020B0609020204030204" pitchFamily="49" charset="0"/>
                <a:cs typeface="Consolas" panose="020B0609020204030204" pitchFamily="49" charset="0"/>
              </a:rPr>
              <a:t>    -</a:t>
            </a:r>
            <a:r>
              <a:rPr lang="en-US" sz="2448" dirty="0" err="1">
                <a:solidFill>
                  <a:schemeClr val="tx2">
                    <a:lumMod val="60000"/>
                    <a:lumOff val="40000"/>
                  </a:schemeClr>
                </a:solidFill>
                <a:latin typeface="Consolas" panose="020B0609020204030204" pitchFamily="49" charset="0"/>
                <a:cs typeface="Consolas" panose="020B0609020204030204" pitchFamily="49" charset="0"/>
              </a:rPr>
              <a:t>ShowSecurityDescriptorUI</a:t>
            </a:r>
            <a:r>
              <a:rPr lang="en-US" sz="2448" dirty="0">
                <a:solidFill>
                  <a:schemeClr val="tx2">
                    <a:lumMod val="60000"/>
                    <a:lumOff val="40000"/>
                  </a:schemeClr>
                </a:solidFill>
                <a:latin typeface="Consolas" panose="020B0609020204030204" pitchFamily="49" charset="0"/>
                <a:cs typeface="Consolas" panose="020B0609020204030204" pitchFamily="49" charset="0"/>
              </a:rPr>
              <a:t> `</a:t>
            </a:r>
            <a:br>
              <a:rPr lang="en-US" sz="2448" dirty="0">
                <a:solidFill>
                  <a:schemeClr val="tx2">
                    <a:lumMod val="60000"/>
                    <a:lumOff val="40000"/>
                  </a:schemeClr>
                </a:solidFill>
                <a:latin typeface="Consolas" panose="020B0609020204030204" pitchFamily="49" charset="0"/>
                <a:cs typeface="Consolas" panose="020B0609020204030204" pitchFamily="49" charset="0"/>
              </a:rPr>
            </a:br>
            <a:r>
              <a:rPr lang="en-US" sz="2448" dirty="0">
                <a:solidFill>
                  <a:schemeClr val="tx2">
                    <a:lumMod val="60000"/>
                    <a:lumOff val="40000"/>
                  </a:schemeClr>
                </a:solidFill>
                <a:latin typeface="Consolas" panose="020B0609020204030204" pitchFamily="49" charset="0"/>
                <a:cs typeface="Consolas" panose="020B0609020204030204" pitchFamily="49" charset="0"/>
              </a:rPr>
              <a:t>    -</a:t>
            </a:r>
            <a:r>
              <a:rPr lang="en-US" sz="2448" dirty="0" err="1">
                <a:solidFill>
                  <a:schemeClr val="tx2">
                    <a:lumMod val="60000"/>
                    <a:lumOff val="40000"/>
                  </a:schemeClr>
                </a:solidFill>
                <a:latin typeface="Consolas" panose="020B0609020204030204" pitchFamily="49" charset="0"/>
                <a:cs typeface="Consolas" panose="020B0609020204030204" pitchFamily="49" charset="0"/>
              </a:rPr>
              <a:t>StartupScript</a:t>
            </a:r>
            <a:r>
              <a:rPr lang="en-US" sz="2448" dirty="0">
                <a:solidFill>
                  <a:schemeClr val="tx2">
                    <a:lumMod val="60000"/>
                    <a:lumOff val="40000"/>
                  </a:schemeClr>
                </a:solidFill>
                <a:latin typeface="Consolas" panose="020B0609020204030204" pitchFamily="49" charset="0"/>
                <a:cs typeface="Consolas" panose="020B0609020204030204" pitchFamily="49" charset="0"/>
              </a:rPr>
              <a:t> c:\Jea\Initialize-Maintenance.ps1 `</a:t>
            </a:r>
            <a:br>
              <a:rPr lang="en-US" sz="2448" dirty="0">
                <a:solidFill>
                  <a:schemeClr val="tx2">
                    <a:lumMod val="60000"/>
                    <a:lumOff val="40000"/>
                  </a:schemeClr>
                </a:solidFill>
                <a:latin typeface="Consolas" panose="020B0609020204030204" pitchFamily="49" charset="0"/>
                <a:cs typeface="Consolas" panose="020B0609020204030204" pitchFamily="49" charset="0"/>
              </a:rPr>
            </a:br>
            <a:r>
              <a:rPr lang="en-US" sz="2448" dirty="0">
                <a:solidFill>
                  <a:schemeClr val="tx2">
                    <a:lumMod val="60000"/>
                    <a:lumOff val="40000"/>
                  </a:schemeClr>
                </a:solidFill>
                <a:latin typeface="Consolas" panose="020B0609020204030204" pitchFamily="49" charset="0"/>
                <a:cs typeface="Consolas" panose="020B0609020204030204" pitchFamily="49" charset="0"/>
              </a:rPr>
              <a:t>    -</a:t>
            </a:r>
            <a:r>
              <a:rPr lang="en-US" sz="2448" dirty="0" err="1">
                <a:solidFill>
                  <a:schemeClr val="tx2">
                    <a:lumMod val="60000"/>
                    <a:lumOff val="40000"/>
                  </a:schemeClr>
                </a:solidFill>
                <a:latin typeface="Consolas" panose="020B0609020204030204" pitchFamily="49" charset="0"/>
                <a:cs typeface="Consolas" panose="020B0609020204030204" pitchFamily="49" charset="0"/>
              </a:rPr>
              <a:t>RunAsCredential</a:t>
            </a:r>
            <a:r>
              <a:rPr lang="en-US" sz="2448" dirty="0">
                <a:solidFill>
                  <a:schemeClr val="tx2">
                    <a:lumMod val="60000"/>
                    <a:lumOff val="40000"/>
                  </a:schemeClr>
                </a:solidFill>
                <a:latin typeface="Consolas" panose="020B0609020204030204" pitchFamily="49" charset="0"/>
                <a:cs typeface="Consolas" panose="020B0609020204030204" pitchFamily="49" charset="0"/>
              </a:rPr>
              <a:t> $Cred</a:t>
            </a:r>
            <a:br>
              <a:rPr lang="en-US" sz="2448" dirty="0">
                <a:solidFill>
                  <a:schemeClr val="tx2">
                    <a:lumMod val="60000"/>
                    <a:lumOff val="40000"/>
                  </a:schemeClr>
                </a:solidFill>
                <a:latin typeface="Consolas" panose="020B0609020204030204" pitchFamily="49" charset="0"/>
                <a:cs typeface="Consolas" panose="020B0609020204030204" pitchFamily="49" charset="0"/>
              </a:rPr>
            </a:br>
            <a:endParaRPr lang="en-US" sz="2448" dirty="0">
              <a:solidFill>
                <a:schemeClr val="tx2">
                  <a:lumMod val="60000"/>
                  <a:lumOff val="40000"/>
                </a:schemeClr>
              </a:solidFill>
              <a:latin typeface="Consolas" panose="020B0609020204030204" pitchFamily="49" charset="0"/>
              <a:cs typeface="Consolas" panose="020B0609020204030204" pitchFamily="49" charset="0"/>
            </a:endParaRPr>
          </a:p>
          <a:p>
            <a:r>
              <a:rPr lang="en-US" sz="2448" dirty="0">
                <a:solidFill>
                  <a:schemeClr val="tx2">
                    <a:lumMod val="60000"/>
                    <a:lumOff val="40000"/>
                  </a:schemeClr>
                </a:solidFill>
                <a:latin typeface="Consolas" panose="020B0609020204030204" pitchFamily="49" charset="0"/>
                <a:cs typeface="Consolas" panose="020B0609020204030204" pitchFamily="49" charset="0"/>
              </a:rPr>
              <a:t>Enter-</a:t>
            </a:r>
            <a:r>
              <a:rPr lang="en-US" sz="2448" dirty="0" err="1">
                <a:solidFill>
                  <a:schemeClr val="tx2">
                    <a:lumMod val="60000"/>
                    <a:lumOff val="40000"/>
                  </a:schemeClr>
                </a:solidFill>
                <a:latin typeface="Consolas" panose="020B0609020204030204" pitchFamily="49" charset="0"/>
                <a:cs typeface="Consolas" panose="020B0609020204030204" pitchFamily="49" charset="0"/>
              </a:rPr>
              <a:t>PSSession</a:t>
            </a:r>
            <a:r>
              <a:rPr lang="en-US" sz="2448" dirty="0">
                <a:solidFill>
                  <a:schemeClr val="tx2">
                    <a:lumMod val="60000"/>
                    <a:lumOff val="40000"/>
                  </a:schemeClr>
                </a:solidFill>
                <a:latin typeface="Consolas" panose="020B0609020204030204" pitchFamily="49" charset="0"/>
                <a:cs typeface="Consolas" panose="020B0609020204030204" pitchFamily="49" charset="0"/>
              </a:rPr>
              <a:t> -</a:t>
            </a:r>
            <a:r>
              <a:rPr lang="en-US" sz="2448" dirty="0" err="1">
                <a:solidFill>
                  <a:schemeClr val="tx2">
                    <a:lumMod val="60000"/>
                    <a:lumOff val="40000"/>
                  </a:schemeClr>
                </a:solidFill>
                <a:latin typeface="Consolas" panose="020B0609020204030204" pitchFamily="49" charset="0"/>
                <a:cs typeface="Consolas" panose="020B0609020204030204" pitchFamily="49" charset="0"/>
              </a:rPr>
              <a:t>ComputerName</a:t>
            </a:r>
            <a:r>
              <a:rPr lang="en-US" sz="2448" dirty="0">
                <a:solidFill>
                  <a:schemeClr val="tx2">
                    <a:lumMod val="60000"/>
                    <a:lumOff val="40000"/>
                  </a:schemeClr>
                </a:solidFill>
                <a:latin typeface="Consolas" panose="020B0609020204030204" pitchFamily="49" charset="0"/>
                <a:cs typeface="Consolas" panose="020B0609020204030204" pitchFamily="49" charset="0"/>
              </a:rPr>
              <a:t> Server1 `</a:t>
            </a:r>
            <a:br>
              <a:rPr lang="en-US" sz="2448" dirty="0">
                <a:solidFill>
                  <a:schemeClr val="tx2">
                    <a:lumMod val="60000"/>
                    <a:lumOff val="40000"/>
                  </a:schemeClr>
                </a:solidFill>
                <a:latin typeface="Consolas" panose="020B0609020204030204" pitchFamily="49" charset="0"/>
                <a:cs typeface="Consolas" panose="020B0609020204030204" pitchFamily="49" charset="0"/>
              </a:rPr>
            </a:br>
            <a:r>
              <a:rPr lang="en-US" sz="2448" dirty="0">
                <a:solidFill>
                  <a:schemeClr val="tx2">
                    <a:lumMod val="60000"/>
                    <a:lumOff val="40000"/>
                  </a:schemeClr>
                </a:solidFill>
                <a:latin typeface="Consolas" panose="020B0609020204030204" pitchFamily="49" charset="0"/>
                <a:cs typeface="Consolas" panose="020B0609020204030204" pitchFamily="49" charset="0"/>
              </a:rPr>
              <a:t>    -</a:t>
            </a:r>
            <a:r>
              <a:rPr lang="en-US" sz="2448" dirty="0" err="1">
                <a:solidFill>
                  <a:schemeClr val="tx2">
                    <a:lumMod val="60000"/>
                    <a:lumOff val="40000"/>
                  </a:schemeClr>
                </a:solidFill>
                <a:latin typeface="Consolas" panose="020B0609020204030204" pitchFamily="49" charset="0"/>
                <a:cs typeface="Consolas" panose="020B0609020204030204" pitchFamily="49" charset="0"/>
              </a:rPr>
              <a:t>ConfigurationName</a:t>
            </a:r>
            <a:r>
              <a:rPr lang="en-US" sz="2448" dirty="0">
                <a:solidFill>
                  <a:schemeClr val="tx2">
                    <a:lumMod val="60000"/>
                    <a:lumOff val="40000"/>
                  </a:schemeClr>
                </a:solidFill>
                <a:latin typeface="Consolas" panose="020B0609020204030204" pitchFamily="49" charset="0"/>
                <a:cs typeface="Consolas" panose="020B0609020204030204" pitchFamily="49" charset="0"/>
              </a:rPr>
              <a:t> Maintenance</a:t>
            </a:r>
          </a:p>
          <a:p>
            <a:r>
              <a:rPr lang="en-US" sz="2448" dirty="0">
                <a:cs typeface="Consolas" panose="020B0609020204030204" pitchFamily="49" charset="0"/>
              </a:rPr>
              <a:t>User can </a:t>
            </a:r>
            <a:r>
              <a:rPr lang="en-US" sz="2448" b="1" dirty="0">
                <a:cs typeface="Consolas" panose="020B0609020204030204" pitchFamily="49" charset="0"/>
              </a:rPr>
              <a:t>perform admin tasks </a:t>
            </a:r>
            <a:r>
              <a:rPr lang="en-US" sz="2448" dirty="0">
                <a:cs typeface="Consolas" panose="020B0609020204030204" pitchFamily="49" charset="0"/>
              </a:rPr>
              <a:t>but doesn’t </a:t>
            </a:r>
            <a:r>
              <a:rPr lang="en-US" sz="2448" b="1" dirty="0">
                <a:cs typeface="Consolas" panose="020B0609020204030204" pitchFamily="49" charset="0"/>
              </a:rPr>
              <a:t>have</a:t>
            </a:r>
            <a:r>
              <a:rPr lang="en-US" sz="2448" dirty="0">
                <a:cs typeface="Consolas" panose="020B0609020204030204" pitchFamily="49" charset="0"/>
              </a:rPr>
              <a:t> </a:t>
            </a:r>
            <a:r>
              <a:rPr lang="en-US" sz="2448" b="1" dirty="0">
                <a:cs typeface="Consolas" panose="020B0609020204030204" pitchFamily="49" charset="0"/>
              </a:rPr>
              <a:t>admin </a:t>
            </a:r>
            <a:r>
              <a:rPr lang="en-US" sz="2448" b="1" dirty="0" err="1">
                <a:cs typeface="Consolas" panose="020B0609020204030204" pitchFamily="49" charset="0"/>
              </a:rPr>
              <a:t>privs</a:t>
            </a:r>
            <a:endParaRPr lang="en-US" sz="2448" b="1" dirty="0">
              <a:cs typeface="Consolas" panose="020B0609020204030204" pitchFamily="49" charset="0"/>
            </a:endParaRPr>
          </a:p>
          <a:p>
            <a:r>
              <a:rPr lang="en-US" sz="2448" dirty="0">
                <a:cs typeface="Consolas" panose="020B0609020204030204" pitchFamily="49" charset="0"/>
              </a:rPr>
              <a:t>Constrain the environment with the </a:t>
            </a:r>
            <a:r>
              <a:rPr lang="en-US" sz="2448" dirty="0" err="1">
                <a:cs typeface="Consolas" panose="020B0609020204030204" pitchFamily="49" charset="0"/>
              </a:rPr>
              <a:t>StartupScript</a:t>
            </a:r>
            <a:endParaRPr lang="en-US" sz="2448" dirty="0">
              <a:cs typeface="Consolas" panose="020B0609020204030204" pitchFamily="49" charset="0"/>
            </a:endParaRPr>
          </a:p>
        </p:txBody>
      </p:sp>
      <p:sp>
        <p:nvSpPr>
          <p:cNvPr id="2" name="Title 1"/>
          <p:cNvSpPr>
            <a:spLocks noGrp="1"/>
          </p:cNvSpPr>
          <p:nvPr>
            <p:ph type="title"/>
          </p:nvPr>
        </p:nvSpPr>
        <p:spPr/>
        <p:txBody>
          <a:bodyPr/>
          <a:lstStyle/>
          <a:p>
            <a:r>
              <a:rPr lang="en-US" sz="4080" dirty="0"/>
              <a:t>Creating a Constrained </a:t>
            </a:r>
            <a:r>
              <a:rPr lang="en-US" sz="4080" dirty="0" err="1"/>
              <a:t>RunAs</a:t>
            </a:r>
            <a:r>
              <a:rPr lang="en-US" sz="4080" dirty="0"/>
              <a:t> PowerShell Configuration</a:t>
            </a:r>
          </a:p>
        </p:txBody>
      </p:sp>
    </p:spTree>
    <p:extLst>
      <p:ext uri="{BB962C8B-B14F-4D97-AF65-F5344CB8AC3E}">
        <p14:creationId xmlns:p14="http://schemas.microsoft.com/office/powerpoint/2010/main" val="106564391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731" dirty="0"/>
              <a:t>Startup scripts can do anything</a:t>
            </a:r>
          </a:p>
        </p:txBody>
      </p:sp>
    </p:spTree>
    <p:extLst>
      <p:ext uri="{BB962C8B-B14F-4D97-AF65-F5344CB8AC3E}">
        <p14:creationId xmlns:p14="http://schemas.microsoft.com/office/powerpoint/2010/main" val="30088273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0"/>
            <a:ext cx="11885514" cy="3115036"/>
          </a:xfrm>
        </p:spPr>
        <p:txBody>
          <a:bodyPr/>
          <a:lstStyle/>
          <a:p>
            <a:r>
              <a:rPr lang="en-US" sz="3264" dirty="0">
                <a:solidFill>
                  <a:schemeClr val="accent1">
                    <a:lumMod val="40000"/>
                    <a:lumOff val="60000"/>
                  </a:schemeClr>
                </a:solidFill>
              </a:rPr>
              <a:t>$</a:t>
            </a:r>
            <a:r>
              <a:rPr lang="en-US" sz="3264" dirty="0" err="1">
                <a:solidFill>
                  <a:schemeClr val="accent1">
                    <a:lumMod val="40000"/>
                    <a:lumOff val="60000"/>
                  </a:schemeClr>
                </a:solidFill>
              </a:rPr>
              <a:t>ExecutionContext.SessionState.LanguageMode</a:t>
            </a:r>
            <a:r>
              <a:rPr lang="en-US" sz="3264" dirty="0">
                <a:solidFill>
                  <a:schemeClr val="accent1">
                    <a:lumMod val="40000"/>
                    <a:lumOff val="60000"/>
                  </a:schemeClr>
                </a:solidFill>
              </a:rPr>
              <a:t> =</a:t>
            </a:r>
          </a:p>
          <a:p>
            <a:r>
              <a:rPr lang="en-US" sz="3264" dirty="0" err="1">
                <a:solidFill>
                  <a:srgbClr val="FFC000"/>
                </a:solidFill>
              </a:rPr>
              <a:t>NoLanguage</a:t>
            </a:r>
            <a:r>
              <a:rPr lang="en-US" sz="3264" dirty="0"/>
              <a:t> for maximal security</a:t>
            </a:r>
          </a:p>
          <a:p>
            <a:r>
              <a:rPr lang="en-US" sz="3264" dirty="0" err="1">
                <a:solidFill>
                  <a:srgbClr val="FFC000"/>
                </a:solidFill>
              </a:rPr>
              <a:t>ConstrainedLanguage</a:t>
            </a:r>
            <a:r>
              <a:rPr lang="en-US" sz="3264" dirty="0"/>
              <a:t> for trusted admins</a:t>
            </a:r>
          </a:p>
          <a:p>
            <a:r>
              <a:rPr lang="en-US" sz="3264" dirty="0" err="1">
                <a:solidFill>
                  <a:srgbClr val="FFC000"/>
                </a:solidFill>
              </a:rPr>
              <a:t>FullLanguage</a:t>
            </a:r>
            <a:r>
              <a:rPr lang="en-US" sz="3264" dirty="0">
                <a:solidFill>
                  <a:srgbClr val="FFC000"/>
                </a:solidFill>
              </a:rPr>
              <a:t> </a:t>
            </a:r>
            <a:r>
              <a:rPr lang="en-US" sz="3264" dirty="0"/>
              <a:t>if you need full backwards compatibility</a:t>
            </a:r>
          </a:p>
          <a:p>
            <a:pPr lvl="1"/>
            <a:r>
              <a:rPr lang="en-US" sz="2448" dirty="0"/>
              <a:t>Consider only making this available for when 2 admins are required</a:t>
            </a:r>
          </a:p>
          <a:p>
            <a:pPr lvl="1"/>
            <a:endParaRPr lang="en-US" sz="2040" dirty="0"/>
          </a:p>
        </p:txBody>
      </p:sp>
      <p:sp>
        <p:nvSpPr>
          <p:cNvPr id="2" name="Title 1"/>
          <p:cNvSpPr>
            <a:spLocks noGrp="1"/>
          </p:cNvSpPr>
          <p:nvPr>
            <p:ph type="title"/>
          </p:nvPr>
        </p:nvSpPr>
        <p:spPr/>
        <p:txBody>
          <a:bodyPr/>
          <a:lstStyle/>
          <a:p>
            <a:r>
              <a:rPr lang="en-US" sz="4896" dirty="0"/>
              <a:t>Set the </a:t>
            </a:r>
            <a:r>
              <a:rPr lang="en-US" sz="4896" dirty="0" err="1"/>
              <a:t>LanguageMode</a:t>
            </a:r>
            <a:endParaRPr lang="en-US" sz="4896" dirty="0"/>
          </a:p>
        </p:txBody>
      </p:sp>
    </p:spTree>
    <p:extLst>
      <p:ext uri="{BB962C8B-B14F-4D97-AF65-F5344CB8AC3E}">
        <p14:creationId xmlns:p14="http://schemas.microsoft.com/office/powerpoint/2010/main" val="3967290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what can get loaded and seen</a:t>
            </a:r>
          </a:p>
        </p:txBody>
      </p:sp>
      <p:sp>
        <p:nvSpPr>
          <p:cNvPr id="3" name="Content Placeholder 2"/>
          <p:cNvSpPr>
            <a:spLocks noGrp="1"/>
          </p:cNvSpPr>
          <p:nvPr>
            <p:ph type="body" sz="quarter" idx="10"/>
          </p:nvPr>
        </p:nvSpPr>
        <p:spPr>
          <a:xfrm>
            <a:off x="275481" y="1216153"/>
            <a:ext cx="11885513" cy="5730310"/>
          </a:xfrm>
        </p:spPr>
        <p:txBody>
          <a:bodyPr/>
          <a:lstStyle/>
          <a:p>
            <a:pPr defTabSz="932597"/>
            <a:endParaRPr lang="en-US" sz="2448" dirty="0">
              <a:solidFill>
                <a:srgbClr val="0000FF"/>
              </a:solidFill>
              <a:latin typeface="Lucida Console" panose="020B0609040504020204" pitchFamily="49" charset="0"/>
              <a:cs typeface="+mn-cs"/>
            </a:endParaRPr>
          </a:p>
          <a:p>
            <a:pPr defTabSz="932597"/>
            <a:r>
              <a:rPr lang="en-US" sz="2448" dirty="0">
                <a:solidFill>
                  <a:srgbClr val="0000FF"/>
                </a:solidFill>
                <a:latin typeface="Lucida Console" panose="020B0609040504020204" pitchFamily="49" charset="0"/>
                <a:cs typeface="+mn-cs"/>
              </a:rPr>
              <a:t>$</a:t>
            </a:r>
            <a:r>
              <a:rPr lang="en-US" sz="2448" dirty="0" err="1">
                <a:solidFill>
                  <a:srgbClr val="0000FF"/>
                </a:solidFill>
                <a:latin typeface="Lucida Console" panose="020B0609040504020204" pitchFamily="49" charset="0"/>
                <a:cs typeface="+mn-cs"/>
              </a:rPr>
              <a:t>ss</a:t>
            </a:r>
            <a:r>
              <a:rPr lang="en-US" sz="2448" dirty="0">
                <a:solidFill>
                  <a:srgbClr val="0000FF"/>
                </a:solidFill>
                <a:latin typeface="Lucida Console" panose="020B0609040504020204" pitchFamily="49" charset="0"/>
                <a:cs typeface="+mn-cs"/>
              </a:rPr>
              <a:t> = $</a:t>
            </a:r>
            <a:r>
              <a:rPr lang="en-US" sz="2448" dirty="0" err="1">
                <a:solidFill>
                  <a:srgbClr val="0000FF"/>
                </a:solidFill>
                <a:latin typeface="Lucida Console" panose="020B0609040504020204" pitchFamily="49" charset="0"/>
                <a:cs typeface="+mn-cs"/>
              </a:rPr>
              <a:t>ExecutionContext.SessionState</a:t>
            </a:r>
            <a:endParaRPr lang="en-US" sz="2448" dirty="0">
              <a:solidFill>
                <a:srgbClr val="0000FF"/>
              </a:solidFill>
              <a:latin typeface="Lucida Console" panose="020B0609040504020204" pitchFamily="49" charset="0"/>
              <a:cs typeface="+mn-cs"/>
            </a:endParaRPr>
          </a:p>
          <a:p>
            <a:pPr defTabSz="932597"/>
            <a:endParaRPr lang="en-US" sz="2448" dirty="0">
              <a:solidFill>
                <a:srgbClr val="0000FF"/>
              </a:solidFill>
              <a:latin typeface="Lucida Console" panose="020B0609040504020204" pitchFamily="49" charset="0"/>
              <a:cs typeface="+mn-cs"/>
            </a:endParaRPr>
          </a:p>
          <a:p>
            <a:pPr defTabSz="932597"/>
            <a:r>
              <a:rPr lang="en-US" sz="2448" dirty="0">
                <a:solidFill>
                  <a:srgbClr val="0000FF"/>
                </a:solidFill>
                <a:latin typeface="Lucida Console" panose="020B0609040504020204" pitchFamily="49" charset="0"/>
                <a:cs typeface="+mn-cs"/>
              </a:rPr>
              <a:t>$</a:t>
            </a:r>
            <a:r>
              <a:rPr lang="en-US" sz="2448" dirty="0" err="1">
                <a:solidFill>
                  <a:srgbClr val="0000FF"/>
                </a:solidFill>
                <a:latin typeface="Lucida Console" panose="020B0609040504020204" pitchFamily="49" charset="0"/>
                <a:cs typeface="+mn-cs"/>
              </a:rPr>
              <a:t>ss.Scripts.Clear</a:t>
            </a:r>
            <a:r>
              <a:rPr lang="en-US" sz="2448" dirty="0">
                <a:solidFill>
                  <a:srgbClr val="0000FF"/>
                </a:solidFill>
                <a:latin typeface="Lucida Console" panose="020B0609040504020204" pitchFamily="49" charset="0"/>
                <a:cs typeface="+mn-cs"/>
              </a:rPr>
              <a:t>() </a:t>
            </a:r>
          </a:p>
          <a:p>
            <a:pPr defTabSz="932597"/>
            <a:r>
              <a:rPr lang="en-US" sz="2448" dirty="0">
                <a:solidFill>
                  <a:srgbClr val="0000FF"/>
                </a:solidFill>
                <a:latin typeface="Lucida Console" panose="020B0609040504020204" pitchFamily="49" charset="0"/>
                <a:cs typeface="+mn-cs"/>
              </a:rPr>
              <a:t>$</a:t>
            </a:r>
            <a:r>
              <a:rPr lang="en-US" sz="2448" dirty="0" err="1">
                <a:solidFill>
                  <a:srgbClr val="0000FF"/>
                </a:solidFill>
                <a:latin typeface="Lucida Console" panose="020B0609040504020204" pitchFamily="49" charset="0"/>
                <a:cs typeface="+mn-cs"/>
              </a:rPr>
              <a:t>ss.Applications.clear</a:t>
            </a:r>
            <a:r>
              <a:rPr lang="en-US" sz="2448" dirty="0">
                <a:solidFill>
                  <a:srgbClr val="0000FF"/>
                </a:solidFill>
                <a:latin typeface="Lucida Console" panose="020B0609040504020204" pitchFamily="49" charset="0"/>
                <a:cs typeface="+mn-cs"/>
              </a:rPr>
              <a:t>()</a:t>
            </a:r>
          </a:p>
          <a:p>
            <a:pPr defTabSz="932597"/>
            <a:endParaRPr lang="en-US" sz="2448" dirty="0">
              <a:solidFill>
                <a:srgbClr val="0000FF"/>
              </a:solidFill>
              <a:latin typeface="Lucida Console" panose="020B0609040504020204" pitchFamily="49" charset="0"/>
              <a:cs typeface="+mn-cs"/>
            </a:endParaRPr>
          </a:p>
          <a:p>
            <a:pPr defTabSz="932597"/>
            <a:r>
              <a:rPr lang="en-US" sz="2448" dirty="0">
                <a:solidFill>
                  <a:srgbClr val="0000FF"/>
                </a:solidFill>
                <a:latin typeface="Lucida Console" panose="020B0609040504020204" pitchFamily="49" charset="0"/>
                <a:cs typeface="+mn-cs"/>
              </a:rPr>
              <a:t>$</a:t>
            </a:r>
            <a:r>
              <a:rPr lang="en-US" sz="2448" dirty="0" err="1">
                <a:solidFill>
                  <a:srgbClr val="0000FF"/>
                </a:solidFill>
                <a:latin typeface="Lucida Console" panose="020B0609040504020204" pitchFamily="49" charset="0"/>
                <a:cs typeface="+mn-cs"/>
              </a:rPr>
              <a:t>s.Applications.add</a:t>
            </a:r>
            <a:r>
              <a:rPr lang="en-US" sz="2448" dirty="0">
                <a:solidFill>
                  <a:srgbClr val="0000FF"/>
                </a:solidFill>
                <a:latin typeface="Lucida Console" panose="020B0609040504020204" pitchFamily="49" charset="0"/>
                <a:cs typeface="+mn-cs"/>
              </a:rPr>
              <a:t>("C:\windows\system32\calc.exe")</a:t>
            </a:r>
          </a:p>
          <a:p>
            <a:pPr defTabSz="932597"/>
            <a:endParaRPr lang="en-US" sz="2448" dirty="0">
              <a:solidFill>
                <a:srgbClr val="0000FF"/>
              </a:solidFill>
              <a:latin typeface="Lucida Console" panose="020B0609040504020204" pitchFamily="49" charset="0"/>
              <a:cs typeface="+mn-cs"/>
            </a:endParaRPr>
          </a:p>
          <a:p>
            <a:pPr defTabSz="932597"/>
            <a:r>
              <a:rPr lang="en-US" sz="2448" dirty="0">
                <a:solidFill>
                  <a:srgbClr val="0000FF"/>
                </a:solidFill>
                <a:latin typeface="Lucida Console" panose="020B0609040504020204" pitchFamily="49" charset="0"/>
                <a:cs typeface="+mn-cs"/>
              </a:rPr>
              <a:t>(Get-Command restart-computer).visibility=“private”</a:t>
            </a:r>
          </a:p>
          <a:p>
            <a:endParaRPr lang="en-US" sz="2856" dirty="0">
              <a:solidFill>
                <a:schemeClr val="bg1"/>
              </a:solidFill>
            </a:endParaRPr>
          </a:p>
          <a:p>
            <a:r>
              <a:rPr lang="en-US" sz="2856" dirty="0">
                <a:solidFill>
                  <a:schemeClr val="bg1"/>
                </a:solidFill>
              </a:rPr>
              <a:t>Always hide</a:t>
            </a:r>
          </a:p>
          <a:p>
            <a:pPr lvl="1"/>
            <a:r>
              <a:rPr lang="en-US" dirty="0" smtClean="0">
                <a:solidFill>
                  <a:schemeClr val="bg1"/>
                </a:solidFill>
                <a:cs typeface="Consolas" panose="020B0609020204030204" pitchFamily="49" charset="0"/>
              </a:rPr>
              <a:t>Invoke-Expression</a:t>
            </a:r>
          </a:p>
          <a:p>
            <a:pPr lvl="1"/>
            <a:r>
              <a:rPr lang="en-US" dirty="0" smtClean="0">
                <a:solidFill>
                  <a:schemeClr val="bg1"/>
                </a:solidFill>
                <a:cs typeface="Consolas" panose="020B0609020204030204" pitchFamily="49" charset="0"/>
              </a:rPr>
              <a:t>New-Object</a:t>
            </a:r>
          </a:p>
        </p:txBody>
      </p:sp>
    </p:spTree>
    <p:extLst>
      <p:ext uri="{BB962C8B-B14F-4D97-AF65-F5344CB8AC3E}">
        <p14:creationId xmlns:p14="http://schemas.microsoft.com/office/powerpoint/2010/main" val="1152941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t>Set up Logging</a:t>
            </a:r>
          </a:p>
        </p:txBody>
      </p:sp>
      <p:sp>
        <p:nvSpPr>
          <p:cNvPr id="3" name="Content Placeholder 2"/>
          <p:cNvSpPr>
            <a:spLocks noGrp="1"/>
          </p:cNvSpPr>
          <p:nvPr>
            <p:ph type="body" sz="quarter" idx="10"/>
          </p:nvPr>
        </p:nvSpPr>
        <p:spPr>
          <a:xfrm>
            <a:off x="275481" y="1216152"/>
            <a:ext cx="11885513" cy="1203297"/>
          </a:xfrm>
        </p:spPr>
        <p:txBody>
          <a:bodyPr/>
          <a:lstStyle/>
          <a:p>
            <a:pPr defTabSz="932597"/>
            <a:r>
              <a:rPr lang="en-US" sz="2448" dirty="0">
                <a:solidFill>
                  <a:srgbClr val="0000FF"/>
                </a:solidFill>
                <a:latin typeface="Lucida Console" panose="020B0609040504020204" pitchFamily="49" charset="0"/>
                <a:cs typeface="+mn-cs"/>
              </a:rPr>
              <a:t>Get-Module $Module | </a:t>
            </a:r>
          </a:p>
          <a:p>
            <a:pPr defTabSz="932597"/>
            <a:r>
              <a:rPr lang="en-US" sz="2448" dirty="0">
                <a:solidFill>
                  <a:srgbClr val="0000FF"/>
                </a:solidFill>
                <a:latin typeface="Lucida Console" panose="020B0609040504020204" pitchFamily="49" charset="0"/>
                <a:cs typeface="+mn-cs"/>
              </a:rPr>
              <a:t>   % {$_.</a:t>
            </a:r>
            <a:r>
              <a:rPr lang="en-US" sz="2448" dirty="0" err="1">
                <a:solidFill>
                  <a:srgbClr val="0000FF"/>
                </a:solidFill>
                <a:latin typeface="Lucida Console" panose="020B0609040504020204" pitchFamily="49" charset="0"/>
                <a:cs typeface="+mn-cs"/>
              </a:rPr>
              <a:t>LogPipelineExecutionDetails</a:t>
            </a:r>
            <a:r>
              <a:rPr lang="en-US" sz="2448" dirty="0">
                <a:solidFill>
                  <a:srgbClr val="0000FF"/>
                </a:solidFill>
                <a:latin typeface="Lucida Console" panose="020B0609040504020204" pitchFamily="49" charset="0"/>
                <a:cs typeface="+mn-cs"/>
              </a:rPr>
              <a:t> = $true} </a:t>
            </a:r>
          </a:p>
          <a:p>
            <a:pPr marL="342834" lvl="1"/>
            <a:endParaRPr lang="en-US" sz="1428" dirty="0"/>
          </a:p>
        </p:txBody>
      </p:sp>
      <p:pic>
        <p:nvPicPr>
          <p:cNvPr id="4" name="Picture 3"/>
          <p:cNvPicPr>
            <a:picLocks noChangeAspect="1"/>
          </p:cNvPicPr>
          <p:nvPr/>
        </p:nvPicPr>
        <p:blipFill>
          <a:blip r:embed="rId2"/>
          <a:stretch>
            <a:fillRect/>
          </a:stretch>
        </p:blipFill>
        <p:spPr>
          <a:xfrm>
            <a:off x="2247011" y="2492366"/>
            <a:ext cx="7224393" cy="4502158"/>
          </a:xfrm>
          <a:prstGeom prst="rect">
            <a:avLst/>
          </a:prstGeom>
        </p:spPr>
      </p:pic>
    </p:spTree>
    <p:extLst>
      <p:ext uri="{BB962C8B-B14F-4D97-AF65-F5344CB8AC3E}">
        <p14:creationId xmlns:p14="http://schemas.microsoft.com/office/powerpoint/2010/main" val="4200674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t>Anything else</a:t>
            </a:r>
          </a:p>
        </p:txBody>
      </p:sp>
      <p:sp>
        <p:nvSpPr>
          <p:cNvPr id="3" name="Content Placeholder 2"/>
          <p:cNvSpPr>
            <a:spLocks noGrp="1"/>
          </p:cNvSpPr>
          <p:nvPr>
            <p:ph type="body" sz="quarter" idx="10"/>
          </p:nvPr>
        </p:nvSpPr>
        <p:spPr>
          <a:xfrm>
            <a:off x="275481" y="1216152"/>
            <a:ext cx="11885513" cy="3739246"/>
          </a:xfrm>
        </p:spPr>
        <p:txBody>
          <a:bodyPr/>
          <a:lstStyle/>
          <a:p>
            <a:endParaRPr lang="en-US" sz="2448" dirty="0">
              <a:solidFill>
                <a:srgbClr val="0000FF"/>
              </a:solidFill>
              <a:latin typeface="Lucida Console" panose="020B0609040504020204" pitchFamily="49" charset="0"/>
              <a:cs typeface="+mn-cs"/>
            </a:endParaRPr>
          </a:p>
          <a:p>
            <a:r>
              <a:rPr lang="en-US" sz="2448" dirty="0">
                <a:solidFill>
                  <a:srgbClr val="0000FF"/>
                </a:solidFill>
                <a:latin typeface="Lucida Console" panose="020B0609040504020204" pitchFamily="49" charset="0"/>
                <a:cs typeface="+mn-cs"/>
              </a:rPr>
              <a:t>$user = </a:t>
            </a:r>
            <a:r>
              <a:rPr lang="en-US" sz="2448" dirty="0">
                <a:solidFill>
                  <a:srgbClr val="0000FF"/>
                </a:solidFill>
                <a:latin typeface="Lucida Console" panose="020B0609040504020204" pitchFamily="49" charset="0"/>
              </a:rPr>
              <a:t>$</a:t>
            </a:r>
            <a:r>
              <a:rPr lang="en-US" sz="2448" dirty="0" err="1">
                <a:solidFill>
                  <a:srgbClr val="0000FF"/>
                </a:solidFill>
                <a:latin typeface="Lucida Console" panose="020B0609040504020204" pitchFamily="49" charset="0"/>
              </a:rPr>
              <a:t>PSSenderInfo</a:t>
            </a:r>
            <a:r>
              <a:rPr lang="en-US" sz="2448" dirty="0">
                <a:solidFill>
                  <a:srgbClr val="0000FF"/>
                </a:solidFill>
                <a:latin typeface="Lucida Console" panose="020B0609040504020204" pitchFamily="49" charset="0"/>
              </a:rPr>
              <a:t>. </a:t>
            </a:r>
            <a:r>
              <a:rPr lang="en-US" sz="2448" dirty="0" err="1">
                <a:solidFill>
                  <a:srgbClr val="0000FF"/>
                </a:solidFill>
                <a:latin typeface="Lucida Console" panose="020B0609040504020204" pitchFamily="49" charset="0"/>
              </a:rPr>
              <a:t>ConnectedUser</a:t>
            </a:r>
            <a:endParaRPr lang="en-US" sz="2448" dirty="0">
              <a:solidFill>
                <a:srgbClr val="0000FF"/>
              </a:solidFill>
              <a:latin typeface="Lucida Console" panose="020B0609040504020204" pitchFamily="49" charset="0"/>
              <a:cs typeface="+mn-cs"/>
            </a:endParaRPr>
          </a:p>
          <a:p>
            <a:r>
              <a:rPr lang="en-US" sz="2448" dirty="0">
                <a:solidFill>
                  <a:srgbClr val="0000FF"/>
                </a:solidFill>
                <a:latin typeface="Lucida Console" panose="020B0609040504020204" pitchFamily="49" charset="0"/>
                <a:cs typeface="+mn-cs"/>
              </a:rPr>
              <a:t>Send-</a:t>
            </a:r>
            <a:r>
              <a:rPr lang="en-US" sz="2448" dirty="0" err="1">
                <a:solidFill>
                  <a:srgbClr val="0000FF"/>
                </a:solidFill>
                <a:latin typeface="Lucida Console" panose="020B0609040504020204" pitchFamily="49" charset="0"/>
                <a:cs typeface="+mn-cs"/>
              </a:rPr>
              <a:t>MailMessage</a:t>
            </a:r>
            <a:r>
              <a:rPr lang="en-US" sz="2448" dirty="0">
                <a:solidFill>
                  <a:srgbClr val="0000FF"/>
                </a:solidFill>
                <a:latin typeface="Lucida Console" panose="020B0609040504020204" pitchFamily="49" charset="0"/>
                <a:cs typeface="+mn-cs"/>
              </a:rPr>
              <a:t> –Message “$user on machine $(hostname)”</a:t>
            </a:r>
          </a:p>
          <a:p>
            <a:endParaRPr lang="en-US" sz="2448" dirty="0">
              <a:solidFill>
                <a:srgbClr val="0000FF"/>
              </a:solidFill>
              <a:latin typeface="Lucida Console" panose="020B0609040504020204" pitchFamily="49" charset="0"/>
              <a:cs typeface="+mn-cs"/>
            </a:endParaRPr>
          </a:p>
          <a:p>
            <a:r>
              <a:rPr lang="en-US" sz="2448" dirty="0">
                <a:solidFill>
                  <a:srgbClr val="0000FF"/>
                </a:solidFill>
                <a:latin typeface="Lucida Console" panose="020B0609040504020204" pitchFamily="49" charset="0"/>
                <a:cs typeface="+mn-cs"/>
              </a:rPr>
              <a:t>$today = </a:t>
            </a:r>
            <a:r>
              <a:rPr lang="en-US" sz="2448" dirty="0">
                <a:solidFill>
                  <a:srgbClr val="0000FF"/>
                </a:solidFill>
                <a:latin typeface="Lucida Console" panose="020B0609040504020204" pitchFamily="49" charset="0"/>
              </a:rPr>
              <a:t>[</a:t>
            </a:r>
            <a:r>
              <a:rPr lang="en-US" sz="2448" dirty="0" err="1">
                <a:solidFill>
                  <a:srgbClr val="0000FF"/>
                </a:solidFill>
                <a:latin typeface="Lucida Console" panose="020B0609040504020204" pitchFamily="49" charset="0"/>
              </a:rPr>
              <a:t>DateTime</a:t>
            </a:r>
            <a:r>
              <a:rPr lang="en-US" sz="2448" dirty="0">
                <a:solidFill>
                  <a:srgbClr val="0000FF"/>
                </a:solidFill>
                <a:latin typeface="Lucida Console" panose="020B0609040504020204" pitchFamily="49" charset="0"/>
              </a:rPr>
              <a:t>]::</a:t>
            </a:r>
            <a:r>
              <a:rPr lang="en-US" sz="2448" dirty="0" err="1">
                <a:solidFill>
                  <a:srgbClr val="0000FF"/>
                </a:solidFill>
                <a:latin typeface="Lucida Console" panose="020B0609040504020204" pitchFamily="49" charset="0"/>
              </a:rPr>
              <a:t>NOW.DayofWeek</a:t>
            </a:r>
            <a:endParaRPr lang="en-US" sz="2448" dirty="0">
              <a:solidFill>
                <a:srgbClr val="0000FF"/>
              </a:solidFill>
              <a:latin typeface="Lucida Console" panose="020B0609040504020204" pitchFamily="49" charset="0"/>
              <a:cs typeface="+mn-cs"/>
            </a:endParaRPr>
          </a:p>
          <a:p>
            <a:r>
              <a:rPr lang="en-US" sz="2448" dirty="0">
                <a:solidFill>
                  <a:srgbClr val="0000FF"/>
                </a:solidFill>
                <a:latin typeface="Lucida Console" panose="020B0609040504020204" pitchFamily="49" charset="0"/>
                <a:cs typeface="+mn-cs"/>
              </a:rPr>
              <a:t>If ($today –in “</a:t>
            </a:r>
            <a:r>
              <a:rPr lang="en-US" sz="2448" dirty="0" err="1">
                <a:solidFill>
                  <a:srgbClr val="0000FF"/>
                </a:solidFill>
                <a:latin typeface="Lucida Console" panose="020B0609040504020204" pitchFamily="49" charset="0"/>
                <a:cs typeface="+mn-cs"/>
              </a:rPr>
              <a:t>Saturday”,”Sunday</a:t>
            </a:r>
            <a:r>
              <a:rPr lang="en-US" sz="2448" dirty="0">
                <a:solidFill>
                  <a:srgbClr val="0000FF"/>
                </a:solidFill>
                <a:latin typeface="Lucida Console" panose="020B0609040504020204" pitchFamily="49" charset="0"/>
                <a:cs typeface="+mn-cs"/>
              </a:rPr>
              <a:t>”) </a:t>
            </a:r>
          </a:p>
          <a:p>
            <a:r>
              <a:rPr lang="en-US" sz="2448" dirty="0">
                <a:solidFill>
                  <a:srgbClr val="0000FF"/>
                </a:solidFill>
                <a:latin typeface="Lucida Console" panose="020B0609040504020204" pitchFamily="49" charset="0"/>
                <a:cs typeface="+mn-cs"/>
              </a:rPr>
              <a:t>{  throw “GO HOME”}</a:t>
            </a:r>
          </a:p>
          <a:p>
            <a:endParaRPr lang="en-US" sz="2448" dirty="0"/>
          </a:p>
          <a:p>
            <a:pPr lvl="1"/>
            <a:endParaRPr lang="en-US" sz="1428" dirty="0"/>
          </a:p>
        </p:txBody>
      </p:sp>
    </p:spTree>
    <p:extLst>
      <p:ext uri="{BB962C8B-B14F-4D97-AF65-F5344CB8AC3E}">
        <p14:creationId xmlns:p14="http://schemas.microsoft.com/office/powerpoint/2010/main" val="1430512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1827255"/>
            <a:ext cx="10724938" cy="1351952"/>
          </a:xfrm>
        </p:spPr>
        <p:txBody>
          <a:bodyPr/>
          <a:lstStyle/>
          <a:p>
            <a:r>
              <a:rPr lang="en-US" sz="4488" dirty="0"/>
              <a:t>In case you aren’t up on current events</a:t>
            </a:r>
          </a:p>
        </p:txBody>
      </p:sp>
      <p:sp>
        <p:nvSpPr>
          <p:cNvPr id="3" name="TextBox 2"/>
          <p:cNvSpPr txBox="1"/>
          <p:nvPr/>
        </p:nvSpPr>
        <p:spPr>
          <a:xfrm>
            <a:off x="1642264" y="4022629"/>
            <a:ext cx="10622628" cy="798558"/>
          </a:xfrm>
          <a:prstGeom prst="rect">
            <a:avLst/>
          </a:prstGeom>
          <a:noFill/>
        </p:spPr>
        <p:txBody>
          <a:bodyPr wrap="none" rtlCol="0">
            <a:spAutoFit/>
          </a:bodyPr>
          <a:lstStyle/>
          <a:p>
            <a:r>
              <a:rPr lang="en-US" sz="4488" dirty="0">
                <a:latin typeface="+mj-lt"/>
              </a:rPr>
              <a:t>There is a tsunami of bad heading our way</a:t>
            </a:r>
          </a:p>
        </p:txBody>
      </p:sp>
    </p:spTree>
    <p:extLst>
      <p:ext uri="{BB962C8B-B14F-4D97-AF65-F5344CB8AC3E}">
        <p14:creationId xmlns:p14="http://schemas.microsoft.com/office/powerpoint/2010/main" val="1410349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Logging</a:t>
            </a:r>
            <a:endParaRPr lang="en-US" dirty="0"/>
          </a:p>
        </p:txBody>
      </p:sp>
      <p:sp>
        <p:nvSpPr>
          <p:cNvPr id="3" name="Content Placeholder 2"/>
          <p:cNvSpPr>
            <a:spLocks noGrp="1"/>
          </p:cNvSpPr>
          <p:nvPr>
            <p:ph type="body" sz="quarter" idx="10"/>
          </p:nvPr>
        </p:nvSpPr>
        <p:spPr>
          <a:xfrm>
            <a:off x="275481" y="1216153"/>
            <a:ext cx="11885513" cy="4634917"/>
          </a:xfrm>
        </p:spPr>
        <p:txBody>
          <a:bodyPr/>
          <a:lstStyle/>
          <a:p>
            <a:endParaRPr lang="en-US" sz="1836" dirty="0"/>
          </a:p>
          <a:p>
            <a:r>
              <a:rPr lang="en-US" sz="2040" dirty="0">
                <a:solidFill>
                  <a:srgbClr val="FF0000"/>
                </a:solidFill>
                <a:latin typeface="Lucida Console" panose="020B0609040504020204" pitchFamily="49" charset="0"/>
              </a:rPr>
              <a:t>$</a:t>
            </a:r>
            <a:r>
              <a:rPr lang="en-US" sz="2040" dirty="0" err="1">
                <a:solidFill>
                  <a:srgbClr val="FF0000"/>
                </a:solidFill>
                <a:latin typeface="Lucida Console" panose="020B0609040504020204" pitchFamily="49" charset="0"/>
              </a:rPr>
              <a:t>myid</a:t>
            </a:r>
            <a:r>
              <a:rPr lang="en-US" sz="2040" dirty="0">
                <a:solidFill>
                  <a:srgbClr val="FF0000"/>
                </a:solidFill>
                <a:latin typeface="Lucida Console" panose="020B0609040504020204" pitchFamily="49" charset="0"/>
              </a:rPr>
              <a:t> </a:t>
            </a:r>
            <a:r>
              <a:rPr lang="en-US" sz="2040" dirty="0">
                <a:solidFill>
                  <a:srgbClr val="0000FF"/>
                </a:solidFill>
                <a:latin typeface="Lucida Console" panose="020B0609040504020204" pitchFamily="49" charset="0"/>
              </a:rPr>
              <a:t>= $</a:t>
            </a:r>
            <a:r>
              <a:rPr lang="en-US" sz="2040" dirty="0" err="1">
                <a:solidFill>
                  <a:srgbClr val="0000FF"/>
                </a:solidFill>
                <a:latin typeface="Lucida Console" panose="020B0609040504020204" pitchFamily="49" charset="0"/>
              </a:rPr>
              <a:t>ExecutionContext.host.Runspace.InstanceId</a:t>
            </a:r>
            <a:r>
              <a:rPr lang="en-US" sz="2040" dirty="0">
                <a:solidFill>
                  <a:srgbClr val="0000FF"/>
                </a:solidFill>
                <a:latin typeface="Lucida Console" panose="020B0609040504020204" pitchFamily="49" charset="0"/>
              </a:rPr>
              <a:t>    </a:t>
            </a:r>
            <a:br>
              <a:rPr lang="en-US" sz="2040" dirty="0">
                <a:solidFill>
                  <a:srgbClr val="0000FF"/>
                </a:solidFill>
                <a:latin typeface="Lucida Console" panose="020B0609040504020204" pitchFamily="49" charset="0"/>
              </a:rPr>
            </a:br>
            <a:endParaRPr lang="en-US" sz="2040" dirty="0">
              <a:solidFill>
                <a:srgbClr val="0000FF"/>
              </a:solidFill>
              <a:latin typeface="Lucida Console" panose="020B0609040504020204" pitchFamily="49" charset="0"/>
            </a:endParaRPr>
          </a:p>
          <a:p>
            <a:r>
              <a:rPr lang="en-US" sz="2040" dirty="0">
                <a:solidFill>
                  <a:srgbClr val="0000FF"/>
                </a:solidFill>
                <a:latin typeface="Lucida Console" panose="020B0609040504020204" pitchFamily="49" charset="0"/>
              </a:rPr>
              <a:t>Get-</a:t>
            </a:r>
            <a:r>
              <a:rPr lang="en-US" sz="2040" dirty="0" err="1">
                <a:solidFill>
                  <a:srgbClr val="0000FF"/>
                </a:solidFill>
                <a:latin typeface="Lucida Console" panose="020B0609040504020204" pitchFamily="49" charset="0"/>
              </a:rPr>
              <a:t>WinEvent</a:t>
            </a:r>
            <a:r>
              <a:rPr lang="en-US" sz="2040" dirty="0">
                <a:solidFill>
                  <a:srgbClr val="0000FF"/>
                </a:solidFill>
                <a:latin typeface="Lucida Console" panose="020B0609040504020204" pitchFamily="49" charset="0"/>
              </a:rPr>
              <a:t> -</a:t>
            </a:r>
            <a:r>
              <a:rPr lang="en-US" sz="2040" dirty="0" err="1">
                <a:solidFill>
                  <a:srgbClr val="0000FF"/>
                </a:solidFill>
                <a:latin typeface="Lucida Console" panose="020B0609040504020204" pitchFamily="49" charset="0"/>
              </a:rPr>
              <a:t>LogName</a:t>
            </a:r>
            <a:r>
              <a:rPr lang="en-US" sz="2040" dirty="0">
                <a:solidFill>
                  <a:srgbClr val="0000FF"/>
                </a:solidFill>
                <a:latin typeface="Lucida Console" panose="020B0609040504020204" pitchFamily="49" charset="0"/>
              </a:rPr>
              <a:t> </a:t>
            </a:r>
            <a:r>
              <a:rPr lang="en-US" sz="2040" dirty="0">
                <a:solidFill>
                  <a:srgbClr val="FF0000"/>
                </a:solidFill>
                <a:latin typeface="Lucida Console" panose="020B0609040504020204" pitchFamily="49" charset="0"/>
              </a:rPr>
              <a:t>Microsoft-Windows-PowerShell/Operational</a:t>
            </a:r>
            <a:r>
              <a:rPr lang="en-US" sz="2040" dirty="0">
                <a:solidFill>
                  <a:srgbClr val="0000FF"/>
                </a:solidFill>
                <a:latin typeface="Lucida Console" panose="020B0609040504020204" pitchFamily="49" charset="0"/>
              </a:rPr>
              <a:t> | </a:t>
            </a:r>
            <a:br>
              <a:rPr lang="en-US" sz="2040" dirty="0">
                <a:solidFill>
                  <a:srgbClr val="0000FF"/>
                </a:solidFill>
                <a:latin typeface="Lucida Console" panose="020B0609040504020204" pitchFamily="49" charset="0"/>
              </a:rPr>
            </a:br>
            <a:r>
              <a:rPr lang="en-US" sz="2040" dirty="0">
                <a:solidFill>
                  <a:srgbClr val="0000FF"/>
                </a:solidFill>
                <a:latin typeface="Lucida Console" panose="020B0609040504020204" pitchFamily="49" charset="0"/>
              </a:rPr>
              <a:t>   where {$_.</a:t>
            </a:r>
            <a:r>
              <a:rPr lang="en-US" sz="2040" dirty="0" err="1">
                <a:solidFill>
                  <a:srgbClr val="0000FF"/>
                </a:solidFill>
                <a:latin typeface="Lucida Console" panose="020B0609040504020204" pitchFamily="49" charset="0"/>
              </a:rPr>
              <a:t>properties.Value</a:t>
            </a:r>
            <a:r>
              <a:rPr lang="en-US" sz="2040" dirty="0">
                <a:solidFill>
                  <a:srgbClr val="0000FF"/>
                </a:solidFill>
                <a:latin typeface="Lucida Console" panose="020B0609040504020204" pitchFamily="49" charset="0"/>
              </a:rPr>
              <a:t> -match </a:t>
            </a:r>
            <a:r>
              <a:rPr lang="en-US" sz="2040" dirty="0">
                <a:solidFill>
                  <a:srgbClr val="FF0000"/>
                </a:solidFill>
                <a:latin typeface="Lucida Console" panose="020B0609040504020204" pitchFamily="49" charset="0"/>
              </a:rPr>
              <a:t>"</a:t>
            </a:r>
            <a:r>
              <a:rPr lang="en-US" sz="2040" dirty="0" err="1">
                <a:solidFill>
                  <a:srgbClr val="FF0000"/>
                </a:solidFill>
                <a:latin typeface="Lucida Console" panose="020B0609040504020204" pitchFamily="49" charset="0"/>
              </a:rPr>
              <a:t>Runspace</a:t>
            </a:r>
            <a:r>
              <a:rPr lang="en-US" sz="2040" dirty="0">
                <a:solidFill>
                  <a:srgbClr val="FF0000"/>
                </a:solidFill>
                <a:latin typeface="Lucida Console" panose="020B0609040504020204" pitchFamily="49" charset="0"/>
              </a:rPr>
              <a:t> ID = $</a:t>
            </a:r>
            <a:r>
              <a:rPr lang="en-US" sz="2040" dirty="0" err="1">
                <a:solidFill>
                  <a:srgbClr val="FF0000"/>
                </a:solidFill>
                <a:latin typeface="Lucida Console" panose="020B0609040504020204" pitchFamily="49" charset="0"/>
              </a:rPr>
              <a:t>myid</a:t>
            </a:r>
            <a:r>
              <a:rPr lang="en-US" sz="2040" dirty="0">
                <a:solidFill>
                  <a:srgbClr val="FF0000"/>
                </a:solidFill>
                <a:latin typeface="Lucida Console" panose="020B0609040504020204" pitchFamily="49" charset="0"/>
              </a:rPr>
              <a:t>"</a:t>
            </a:r>
            <a:r>
              <a:rPr lang="en-US" sz="2040" dirty="0">
                <a:solidFill>
                  <a:srgbClr val="0000FF"/>
                </a:solidFill>
                <a:latin typeface="Lucida Console" panose="020B0609040504020204" pitchFamily="49" charset="0"/>
              </a:rPr>
              <a:t>} |</a:t>
            </a:r>
          </a:p>
          <a:p>
            <a:r>
              <a:rPr lang="en-US" sz="2040" dirty="0">
                <a:solidFill>
                  <a:srgbClr val="0000FF"/>
                </a:solidFill>
                <a:latin typeface="Lucida Console" panose="020B0609040504020204" pitchFamily="49" charset="0"/>
              </a:rPr>
              <a:t>   </a:t>
            </a:r>
            <a:r>
              <a:rPr lang="en-US" sz="2040" dirty="0" err="1">
                <a:solidFill>
                  <a:srgbClr val="0000FF"/>
                </a:solidFill>
                <a:latin typeface="Lucida Console" panose="020B0609040504020204" pitchFamily="49" charset="0"/>
              </a:rPr>
              <a:t>foreach</a:t>
            </a:r>
            <a:r>
              <a:rPr lang="en-US" sz="2040" dirty="0">
                <a:solidFill>
                  <a:srgbClr val="0000FF"/>
                </a:solidFill>
                <a:latin typeface="Lucida Console" panose="020B0609040504020204" pitchFamily="49" charset="0"/>
              </a:rPr>
              <a:t> { </a:t>
            </a:r>
          </a:p>
          <a:p>
            <a:r>
              <a:rPr lang="en-US" sz="2040" dirty="0">
                <a:solidFill>
                  <a:srgbClr val="0000FF"/>
                </a:solidFill>
                <a:latin typeface="Lucida Console" panose="020B0609040504020204" pitchFamily="49" charset="0"/>
              </a:rPr>
              <a:t>      New-Object </a:t>
            </a:r>
            <a:r>
              <a:rPr lang="en-US" sz="2040" dirty="0" err="1">
                <a:solidFill>
                  <a:srgbClr val="0000FF"/>
                </a:solidFill>
                <a:latin typeface="Lucida Console" panose="020B0609040504020204" pitchFamily="49" charset="0"/>
              </a:rPr>
              <a:t>PSObject</a:t>
            </a:r>
            <a:r>
              <a:rPr lang="en-US" sz="2040" dirty="0">
                <a:solidFill>
                  <a:srgbClr val="0000FF"/>
                </a:solidFill>
                <a:latin typeface="Lucida Console" panose="020B0609040504020204" pitchFamily="49" charset="0"/>
              </a:rPr>
              <a:t> –Property @{</a:t>
            </a:r>
            <a:br>
              <a:rPr lang="en-US" sz="2040" dirty="0">
                <a:solidFill>
                  <a:srgbClr val="0000FF"/>
                </a:solidFill>
                <a:latin typeface="Lucida Console" panose="020B0609040504020204" pitchFamily="49" charset="0"/>
              </a:rPr>
            </a:br>
            <a:r>
              <a:rPr lang="en-US" sz="2040" dirty="0">
                <a:solidFill>
                  <a:srgbClr val="0000FF"/>
                </a:solidFill>
                <a:latin typeface="Lucida Console" panose="020B0609040504020204" pitchFamily="49" charset="0"/>
              </a:rPr>
              <a:t>	   Command = $_.Properties[2].Value  </a:t>
            </a:r>
          </a:p>
          <a:p>
            <a:r>
              <a:rPr lang="en-US" sz="2040" dirty="0">
                <a:solidFill>
                  <a:srgbClr val="0000FF"/>
                </a:solidFill>
                <a:latin typeface="Lucida Console" panose="020B0609040504020204" pitchFamily="49" charset="0"/>
              </a:rPr>
              <a:t>	   Time      = $_.</a:t>
            </a:r>
            <a:r>
              <a:rPr lang="en-US" sz="2040" dirty="0" err="1">
                <a:solidFill>
                  <a:srgbClr val="0000FF"/>
                </a:solidFill>
                <a:latin typeface="Lucida Console" panose="020B0609040504020204" pitchFamily="49" charset="0"/>
              </a:rPr>
              <a:t>TimeCreated</a:t>
            </a:r>
            <a:r>
              <a:rPr lang="en-US" sz="2040" dirty="0">
                <a:solidFill>
                  <a:srgbClr val="0000FF"/>
                </a:solidFill>
                <a:latin typeface="Lucida Console" panose="020B0609040504020204" pitchFamily="49" charset="0"/>
              </a:rPr>
              <a:t> </a:t>
            </a:r>
            <a:br>
              <a:rPr lang="en-US" sz="2040" dirty="0">
                <a:solidFill>
                  <a:srgbClr val="0000FF"/>
                </a:solidFill>
                <a:latin typeface="Lucida Console" panose="020B0609040504020204" pitchFamily="49" charset="0"/>
              </a:rPr>
            </a:br>
            <a:r>
              <a:rPr lang="en-US" sz="2040" dirty="0">
                <a:solidFill>
                  <a:srgbClr val="0000FF"/>
                </a:solidFill>
                <a:latin typeface="Lucida Console" panose="020B0609040504020204" pitchFamily="49" charset="0"/>
              </a:rPr>
              <a:t>      }</a:t>
            </a:r>
          </a:p>
          <a:p>
            <a:r>
              <a:rPr lang="en-US" sz="2040" dirty="0">
                <a:solidFill>
                  <a:srgbClr val="0000FF"/>
                </a:solidFill>
                <a:latin typeface="Lucida Console" panose="020B0609040504020204" pitchFamily="49" charset="0"/>
              </a:rPr>
              <a:t>   }</a:t>
            </a:r>
          </a:p>
          <a:p>
            <a:r>
              <a:rPr lang="en-US" sz="2040" dirty="0">
                <a:solidFill>
                  <a:srgbClr val="0000FF"/>
                </a:solidFill>
                <a:latin typeface="Lucida Console" panose="020B0609040504020204" pitchFamily="49" charset="0"/>
              </a:rPr>
              <a:t> </a:t>
            </a:r>
          </a:p>
          <a:p>
            <a:endParaRPr lang="en-US" dirty="0"/>
          </a:p>
        </p:txBody>
      </p:sp>
    </p:spTree>
    <p:extLst>
      <p:ext uri="{BB962C8B-B14F-4D97-AF65-F5344CB8AC3E}">
        <p14:creationId xmlns:p14="http://schemas.microsoft.com/office/powerpoint/2010/main" val="24036286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Admins are an attack surface!</a:t>
            </a:r>
            <a:endParaRPr lang="en-US" dirty="0"/>
          </a:p>
        </p:txBody>
      </p:sp>
    </p:spTree>
    <p:extLst>
      <p:ext uri="{BB962C8B-B14F-4D97-AF65-F5344CB8AC3E}">
        <p14:creationId xmlns:p14="http://schemas.microsoft.com/office/powerpoint/2010/main" val="38637747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0"/>
            <a:ext cx="11885514" cy="3157806"/>
          </a:xfrm>
        </p:spPr>
        <p:txBody>
          <a:bodyPr/>
          <a:lstStyle/>
          <a:p>
            <a:r>
              <a:rPr lang="en-US" sz="3264" dirty="0"/>
              <a:t>Reduce the number of people with administrator </a:t>
            </a:r>
            <a:r>
              <a:rPr lang="en-US" sz="3264" dirty="0" err="1"/>
              <a:t>privs</a:t>
            </a:r>
            <a:endParaRPr lang="en-US" sz="3264" dirty="0"/>
          </a:p>
          <a:p>
            <a:r>
              <a:rPr lang="en-US" sz="3264" dirty="0"/>
              <a:t>Reduce the impact of admin </a:t>
            </a:r>
            <a:r>
              <a:rPr lang="en-US" sz="3264" dirty="0" err="1"/>
              <a:t>privs</a:t>
            </a:r>
            <a:endParaRPr lang="en-US" sz="3264" dirty="0"/>
          </a:p>
          <a:p>
            <a:r>
              <a:rPr lang="en-US" sz="3264" dirty="0"/>
              <a:t>Reduce what can be done when using those admin </a:t>
            </a:r>
            <a:r>
              <a:rPr lang="en-US" sz="3264" dirty="0" err="1"/>
              <a:t>privs</a:t>
            </a:r>
            <a:endParaRPr lang="en-US" sz="3264" dirty="0"/>
          </a:p>
          <a:p>
            <a:endParaRPr lang="en-US" dirty="0" smtClean="0"/>
          </a:p>
          <a:p>
            <a:endParaRPr lang="en-US" dirty="0"/>
          </a:p>
        </p:txBody>
      </p:sp>
      <p:sp>
        <p:nvSpPr>
          <p:cNvPr id="2" name="Title 1"/>
          <p:cNvSpPr>
            <a:spLocks noGrp="1"/>
          </p:cNvSpPr>
          <p:nvPr>
            <p:ph type="title"/>
          </p:nvPr>
        </p:nvSpPr>
        <p:spPr/>
        <p:txBody>
          <a:bodyPr/>
          <a:lstStyle/>
          <a:p>
            <a:r>
              <a:rPr lang="en-US" dirty="0" smtClean="0"/>
              <a:t>Incrementally reduce admin exposure</a:t>
            </a:r>
            <a:br>
              <a:rPr lang="en-US" dirty="0" smtClean="0"/>
            </a:br>
            <a:endParaRPr lang="en-US" dirty="0"/>
          </a:p>
        </p:txBody>
      </p:sp>
    </p:spTree>
    <p:extLst>
      <p:ext uri="{BB962C8B-B14F-4D97-AF65-F5344CB8AC3E}">
        <p14:creationId xmlns:p14="http://schemas.microsoft.com/office/powerpoint/2010/main" val="23382614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1"/>
            <a:ext cx="11885514" cy="3121248"/>
          </a:xfrm>
        </p:spPr>
        <p:txBody>
          <a:bodyPr/>
          <a:lstStyle/>
          <a:p>
            <a:r>
              <a:rPr lang="en-US" sz="3264" dirty="0" err="1"/>
              <a:t>JeaToolkit</a:t>
            </a:r>
            <a:r>
              <a:rPr lang="en-US" sz="3264" dirty="0"/>
              <a:t> </a:t>
            </a:r>
          </a:p>
          <a:p>
            <a:pPr lvl="1"/>
            <a:r>
              <a:rPr lang="en-US" sz="2040" dirty="0"/>
              <a:t>Well defined set of commands to support a set of activities</a:t>
            </a:r>
          </a:p>
          <a:p>
            <a:r>
              <a:rPr lang="en-US" sz="3264" dirty="0" err="1"/>
              <a:t>JeaEndPoint</a:t>
            </a:r>
            <a:endParaRPr lang="en-US" sz="3264" dirty="0"/>
          </a:p>
          <a:p>
            <a:pPr lvl="1"/>
            <a:r>
              <a:rPr lang="en-US" sz="2040" dirty="0"/>
              <a:t>Management connection point where authorized users are provided </a:t>
            </a:r>
            <a:r>
              <a:rPr lang="en-US" sz="2040" dirty="0" err="1"/>
              <a:t>JeaToolkits</a:t>
            </a:r>
            <a:r>
              <a:rPr lang="en-US" sz="2040" dirty="0"/>
              <a:t> which run as a </a:t>
            </a:r>
            <a:r>
              <a:rPr lang="en-US" sz="2040" dirty="0" err="1"/>
              <a:t>JeaEndPointAccount</a:t>
            </a:r>
            <a:endParaRPr lang="en-US" sz="2040" dirty="0"/>
          </a:p>
          <a:p>
            <a:r>
              <a:rPr lang="en-US" sz="3264" dirty="0" err="1"/>
              <a:t>JeaEndPointAccount</a:t>
            </a:r>
            <a:endParaRPr lang="en-US" sz="3264" dirty="0"/>
          </a:p>
          <a:p>
            <a:pPr lvl="1"/>
            <a:r>
              <a:rPr lang="en-US" sz="2040" dirty="0"/>
              <a:t>Managed local account with Admin </a:t>
            </a:r>
            <a:r>
              <a:rPr lang="en-US" sz="2040" dirty="0" err="1"/>
              <a:t>privs</a:t>
            </a:r>
            <a:endParaRPr lang="en-US" sz="2040" dirty="0"/>
          </a:p>
        </p:txBody>
      </p:sp>
      <p:sp>
        <p:nvSpPr>
          <p:cNvPr id="2" name="Title 1"/>
          <p:cNvSpPr>
            <a:spLocks noGrp="1"/>
          </p:cNvSpPr>
          <p:nvPr>
            <p:ph type="title"/>
          </p:nvPr>
        </p:nvSpPr>
        <p:spPr/>
        <p:txBody>
          <a:bodyPr/>
          <a:lstStyle/>
          <a:p>
            <a:r>
              <a:rPr lang="en-US" sz="5507" dirty="0"/>
              <a:t>Simple concepts</a:t>
            </a:r>
          </a:p>
        </p:txBody>
      </p:sp>
    </p:spTree>
    <p:extLst>
      <p:ext uri="{BB962C8B-B14F-4D97-AF65-F5344CB8AC3E}">
        <p14:creationId xmlns:p14="http://schemas.microsoft.com/office/powerpoint/2010/main" val="128386695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81" y="-1"/>
            <a:ext cx="5686290" cy="6994525"/>
          </a:xfrm>
        </p:spPr>
      </p:pic>
      <p:sp>
        <p:nvSpPr>
          <p:cNvPr id="7" name="TextBox 6"/>
          <p:cNvSpPr txBox="1"/>
          <p:nvPr/>
        </p:nvSpPr>
        <p:spPr>
          <a:xfrm>
            <a:off x="6224278" y="1112906"/>
            <a:ext cx="2529540" cy="542399"/>
          </a:xfrm>
          <a:prstGeom prst="rect">
            <a:avLst/>
          </a:prstGeom>
          <a:noFill/>
        </p:spPr>
        <p:txBody>
          <a:bodyPr wrap="none" rtlCol="0">
            <a:spAutoFit/>
          </a:bodyPr>
          <a:lstStyle/>
          <a:p>
            <a:r>
              <a:rPr lang="en-US" sz="2856" dirty="0" err="1"/>
              <a:t>BlackHat</a:t>
            </a:r>
            <a:r>
              <a:rPr lang="en-US" sz="2856" dirty="0"/>
              <a:t> 2010</a:t>
            </a:r>
          </a:p>
        </p:txBody>
      </p:sp>
      <p:sp>
        <p:nvSpPr>
          <p:cNvPr id="2" name="TextBox 1"/>
          <p:cNvSpPr txBox="1"/>
          <p:nvPr/>
        </p:nvSpPr>
        <p:spPr>
          <a:xfrm>
            <a:off x="6224278" y="2252781"/>
            <a:ext cx="6054612" cy="1887084"/>
          </a:xfrm>
          <a:prstGeom prst="rect">
            <a:avLst/>
          </a:prstGeom>
          <a:noFill/>
        </p:spPr>
        <p:txBody>
          <a:bodyPr wrap="square" rtlCol="0">
            <a:spAutoFit/>
          </a:bodyPr>
          <a:lstStyle/>
          <a:p>
            <a:r>
              <a:rPr lang="en-US" sz="2856" dirty="0"/>
              <a:t>Q: What do we do about all </a:t>
            </a:r>
          </a:p>
          <a:p>
            <a:r>
              <a:rPr lang="en-US" sz="2856" dirty="0"/>
              <a:t>     these attacks?</a:t>
            </a:r>
          </a:p>
          <a:p>
            <a:endParaRPr lang="en-US" sz="2856" dirty="0"/>
          </a:p>
          <a:p>
            <a:r>
              <a:rPr lang="en-US" sz="2856" dirty="0"/>
              <a:t>A: “Man up and defend yourselves!”</a:t>
            </a:r>
          </a:p>
        </p:txBody>
      </p:sp>
    </p:spTree>
    <p:extLst>
      <p:ext uri="{BB962C8B-B14F-4D97-AF65-F5344CB8AC3E}">
        <p14:creationId xmlns:p14="http://schemas.microsoft.com/office/powerpoint/2010/main" val="846153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739" y="68072"/>
            <a:ext cx="6613315" cy="6613315"/>
          </a:xfrm>
          <a:prstGeom prst="rect">
            <a:avLst/>
          </a:prstGeom>
        </p:spPr>
      </p:pic>
      <p:pic>
        <p:nvPicPr>
          <p:cNvPr id="6" name="Picture 2" descr="http://upload.wikimedia.org/wikipedia/commons/6/60/Edward_Snowde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481" y="2109047"/>
            <a:ext cx="2304358" cy="2776431"/>
          </a:xfrm>
          <a:prstGeom prst="rect">
            <a:avLst/>
          </a:prstGeom>
          <a:solidFill>
            <a:srgbClr val="FF0000"/>
          </a:solidFill>
          <a:ln w="76200">
            <a:solidFill>
              <a:srgbClr val="FF0000"/>
            </a:solidFill>
          </a:ln>
          <a:extLst/>
        </p:spPr>
      </p:pic>
      <p:sp>
        <p:nvSpPr>
          <p:cNvPr id="8" name="TextBox 7"/>
          <p:cNvSpPr txBox="1"/>
          <p:nvPr/>
        </p:nvSpPr>
        <p:spPr>
          <a:xfrm>
            <a:off x="465226" y="3271884"/>
            <a:ext cx="5201890" cy="958583"/>
          </a:xfrm>
          <a:prstGeom prst="rect">
            <a:avLst/>
          </a:prstGeom>
          <a:noFill/>
        </p:spPr>
        <p:txBody>
          <a:bodyPr wrap="square" rtlCol="0">
            <a:spAutoFit/>
          </a:bodyPr>
          <a:lstStyle/>
          <a:p>
            <a:r>
              <a:rPr lang="en-US" sz="1836" b="1" dirty="0" err="1"/>
              <a:t>Jea</a:t>
            </a:r>
            <a:r>
              <a:rPr lang="en-US" sz="1836" b="1" dirty="0"/>
              <a:t> – Just Enough Admin</a:t>
            </a:r>
            <a:br>
              <a:rPr lang="en-US" sz="1836" b="1" dirty="0"/>
            </a:br>
            <a:r>
              <a:rPr lang="en-US" sz="1836" b="1" dirty="0"/>
              <a:t>PowerShell role-based administration to secure a post-Snowden world</a:t>
            </a:r>
          </a:p>
        </p:txBody>
      </p:sp>
    </p:spTree>
    <p:extLst>
      <p:ext uri="{BB962C8B-B14F-4D97-AF65-F5344CB8AC3E}">
        <p14:creationId xmlns:p14="http://schemas.microsoft.com/office/powerpoint/2010/main" val="782692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36148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42605677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88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936804994"/>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81" y="-1"/>
            <a:ext cx="5686290" cy="6994525"/>
          </a:xfrm>
        </p:spPr>
      </p:pic>
      <p:sp>
        <p:nvSpPr>
          <p:cNvPr id="7" name="TextBox 6"/>
          <p:cNvSpPr txBox="1"/>
          <p:nvPr/>
        </p:nvSpPr>
        <p:spPr>
          <a:xfrm>
            <a:off x="7100925" y="1112906"/>
            <a:ext cx="5428701" cy="2335312"/>
          </a:xfrm>
          <a:prstGeom prst="rect">
            <a:avLst/>
          </a:prstGeom>
          <a:noFill/>
        </p:spPr>
        <p:txBody>
          <a:bodyPr wrap="none" rtlCol="0">
            <a:spAutoFit/>
          </a:bodyPr>
          <a:lstStyle/>
          <a:p>
            <a:r>
              <a:rPr lang="en-US" sz="2856" dirty="0"/>
              <a:t>Michael Hayden</a:t>
            </a:r>
          </a:p>
          <a:p>
            <a:r>
              <a:rPr lang="en-US" sz="2856" dirty="0"/>
              <a:t>Four star general</a:t>
            </a:r>
          </a:p>
          <a:p>
            <a:r>
              <a:rPr lang="en-US" sz="2856" dirty="0"/>
              <a:t>Director of the NSA</a:t>
            </a:r>
          </a:p>
          <a:p>
            <a:r>
              <a:rPr lang="en-US" sz="2856" dirty="0"/>
              <a:t>Director of the CIA</a:t>
            </a:r>
          </a:p>
          <a:p>
            <a:r>
              <a:rPr lang="en-US" sz="2856" dirty="0"/>
              <a:t>Director of National Intelligence</a:t>
            </a:r>
          </a:p>
        </p:txBody>
      </p:sp>
    </p:spTree>
    <p:extLst>
      <p:ext uri="{BB962C8B-B14F-4D97-AF65-F5344CB8AC3E}">
        <p14:creationId xmlns:p14="http://schemas.microsoft.com/office/powerpoint/2010/main" val="2508266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spTree>
    <p:extLst>
      <p:ext uri="{BB962C8B-B14F-4D97-AF65-F5344CB8AC3E}">
        <p14:creationId xmlns:p14="http://schemas.microsoft.com/office/powerpoint/2010/main" val="61451936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2678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0/Edward_Snowd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582" y="-1"/>
            <a:ext cx="5805254" cy="6994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6295" y="1361601"/>
            <a:ext cx="3027993" cy="1438856"/>
          </a:xfrm>
          <a:prstGeom prst="rect">
            <a:avLst/>
          </a:prstGeom>
          <a:noFill/>
        </p:spPr>
        <p:txBody>
          <a:bodyPr wrap="none" rtlCol="0">
            <a:spAutoFit/>
          </a:bodyPr>
          <a:lstStyle/>
          <a:p>
            <a:r>
              <a:rPr lang="en-US" sz="2856" dirty="0"/>
              <a:t>Edward Snowden</a:t>
            </a:r>
          </a:p>
          <a:p>
            <a:r>
              <a:rPr lang="en-US" sz="2856" dirty="0"/>
              <a:t>Age 30 </a:t>
            </a:r>
          </a:p>
          <a:p>
            <a:r>
              <a:rPr lang="en-US" sz="2856" dirty="0"/>
              <a:t>College dropout</a:t>
            </a:r>
          </a:p>
        </p:txBody>
      </p:sp>
    </p:spTree>
    <p:extLst>
      <p:ext uri="{BB962C8B-B14F-4D97-AF65-F5344CB8AC3E}">
        <p14:creationId xmlns:p14="http://schemas.microsoft.com/office/powerpoint/2010/main" val="2231989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6/60/Edward_Snowd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518" y="2750267"/>
            <a:ext cx="3519877" cy="4240963"/>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 y="2654972"/>
            <a:ext cx="3537540" cy="4351416"/>
          </a:xfrm>
          <a:prstGeom prst="rect">
            <a:avLst/>
          </a:prstGeom>
        </p:spPr>
      </p:pic>
      <p:sp>
        <p:nvSpPr>
          <p:cNvPr id="6" name="Down Arrow 5"/>
          <p:cNvSpPr/>
          <p:nvPr/>
        </p:nvSpPr>
        <p:spPr>
          <a:xfrm rot="16200000">
            <a:off x="5819232" y="1327733"/>
            <a:ext cx="780348" cy="5377294"/>
          </a:xfrm>
          <a:prstGeom prst="downArrow">
            <a:avLst>
              <a:gd name="adj1" fmla="val 50000"/>
              <a:gd name="adj2" fmla="val 934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TextBox 6"/>
          <p:cNvSpPr txBox="1"/>
          <p:nvPr/>
        </p:nvSpPr>
        <p:spPr>
          <a:xfrm>
            <a:off x="3528529" y="3139764"/>
            <a:ext cx="5377295" cy="542399"/>
          </a:xfrm>
          <a:prstGeom prst="rect">
            <a:avLst/>
          </a:prstGeom>
          <a:noFill/>
        </p:spPr>
        <p:txBody>
          <a:bodyPr wrap="square" rtlCol="0">
            <a:spAutoFit/>
          </a:bodyPr>
          <a:lstStyle/>
          <a:p>
            <a:pPr algn="ctr"/>
            <a:r>
              <a:rPr lang="en-US" sz="2856" dirty="0"/>
              <a:t>You’re an Admin</a:t>
            </a:r>
          </a:p>
        </p:txBody>
      </p:sp>
      <p:sp>
        <p:nvSpPr>
          <p:cNvPr id="8" name="Down Arrow 7"/>
          <p:cNvSpPr/>
          <p:nvPr/>
        </p:nvSpPr>
        <p:spPr>
          <a:xfrm rot="5400000">
            <a:off x="5827003" y="3472720"/>
            <a:ext cx="780348" cy="5377294"/>
          </a:xfrm>
          <a:prstGeom prst="downArrow">
            <a:avLst>
              <a:gd name="adj1" fmla="val 50000"/>
              <a:gd name="adj2" fmla="val 934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TextBox 8"/>
          <p:cNvSpPr txBox="1"/>
          <p:nvPr/>
        </p:nvSpPr>
        <p:spPr>
          <a:xfrm>
            <a:off x="3528530" y="5409099"/>
            <a:ext cx="5361751" cy="542399"/>
          </a:xfrm>
          <a:prstGeom prst="rect">
            <a:avLst/>
          </a:prstGeom>
          <a:noFill/>
        </p:spPr>
        <p:txBody>
          <a:bodyPr wrap="square" rtlCol="0">
            <a:spAutoFit/>
          </a:bodyPr>
          <a:lstStyle/>
          <a:p>
            <a:pPr algn="ctr"/>
            <a:r>
              <a:rPr lang="en-US" sz="2856" dirty="0"/>
              <a:t>PWNED!!!</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411" y="80688"/>
            <a:ext cx="3646967" cy="2669579"/>
          </a:xfrm>
          <a:prstGeom prst="rect">
            <a:avLst/>
          </a:prstGeom>
        </p:spPr>
      </p:pic>
      <p:sp>
        <p:nvSpPr>
          <p:cNvPr id="4" name="TextBox 3"/>
          <p:cNvSpPr txBox="1"/>
          <p:nvPr/>
        </p:nvSpPr>
        <p:spPr>
          <a:xfrm>
            <a:off x="2667339" y="1004345"/>
            <a:ext cx="5746576" cy="469039"/>
          </a:xfrm>
          <a:prstGeom prst="rect">
            <a:avLst/>
          </a:prstGeom>
          <a:noFill/>
        </p:spPr>
        <p:txBody>
          <a:bodyPr wrap="square" rtlCol="0">
            <a:spAutoFit/>
          </a:bodyPr>
          <a:lstStyle/>
          <a:p>
            <a:r>
              <a:rPr lang="en-US" sz="2448" b="1" u="sng" dirty="0"/>
              <a:t>Admins have the keys to the kingdom</a:t>
            </a:r>
          </a:p>
        </p:txBody>
      </p:sp>
    </p:spTree>
    <p:extLst>
      <p:ext uri="{BB962C8B-B14F-4D97-AF65-F5344CB8AC3E}">
        <p14:creationId xmlns:p14="http://schemas.microsoft.com/office/powerpoint/2010/main" val="3705386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0"/>
          </p:nvPr>
        </p:nvSpPr>
        <p:spPr>
          <a:xfrm>
            <a:off x="855768" y="2477866"/>
            <a:ext cx="10724938" cy="2955010"/>
          </a:xfrm>
        </p:spPr>
        <p:txBody>
          <a:bodyPr/>
          <a:lstStyle/>
          <a:p>
            <a:pPr marL="0" indent="0">
              <a:buNone/>
            </a:pPr>
            <a:r>
              <a:rPr lang="en-US" sz="3264" dirty="0"/>
              <a:t>‘Yet the document makes clear that the admins are not suspected of any criminal activity – they are targeted only because they control access to networks the agency wants to infiltrate. </a:t>
            </a:r>
            <a:r>
              <a:rPr lang="en-US" sz="3264" b="1" dirty="0">
                <a:solidFill>
                  <a:srgbClr val="FF0000"/>
                </a:solidFill>
              </a:rPr>
              <a:t>“Who better to target than the person that already has the ‘keys to the kingdom’?” </a:t>
            </a:r>
            <a:r>
              <a:rPr lang="en-US" sz="3264" dirty="0"/>
              <a:t>one of the posts says.’</a:t>
            </a:r>
          </a:p>
        </p:txBody>
      </p:sp>
      <p:sp>
        <p:nvSpPr>
          <p:cNvPr id="6" name="Title 5"/>
          <p:cNvSpPr>
            <a:spLocks noGrp="1"/>
          </p:cNvSpPr>
          <p:nvPr>
            <p:ph type="title"/>
          </p:nvPr>
        </p:nvSpPr>
        <p:spPr>
          <a:xfrm>
            <a:off x="855768" y="489252"/>
            <a:ext cx="10724938" cy="1235093"/>
          </a:xfrm>
        </p:spPr>
        <p:txBody>
          <a:bodyPr>
            <a:noAutofit/>
          </a:bodyPr>
          <a:lstStyle/>
          <a:p>
            <a:r>
              <a:rPr lang="en-US" sz="4488" dirty="0">
                <a:hlinkClick r:id="rId2"/>
              </a:rPr>
              <a:t>Hunting and Hacking System Administrators</a:t>
            </a:r>
            <a:r>
              <a:rPr lang="en-US" sz="4488" dirty="0"/>
              <a:t/>
            </a:r>
            <a:br>
              <a:rPr lang="en-US" sz="4488" dirty="0"/>
            </a:br>
            <a:endParaRPr lang="en-US" sz="4488" dirty="0"/>
          </a:p>
        </p:txBody>
      </p:sp>
      <p:sp>
        <p:nvSpPr>
          <p:cNvPr id="5" name="TextBox 4"/>
          <p:cNvSpPr txBox="1"/>
          <p:nvPr/>
        </p:nvSpPr>
        <p:spPr>
          <a:xfrm>
            <a:off x="1872895" y="3206249"/>
            <a:ext cx="188409" cy="382308"/>
          </a:xfrm>
          <a:prstGeom prst="rect">
            <a:avLst/>
          </a:prstGeom>
          <a:noFill/>
        </p:spPr>
        <p:txBody>
          <a:bodyPr wrap="none" rtlCol="0">
            <a:spAutoFit/>
          </a:bodyPr>
          <a:lstStyle/>
          <a:p>
            <a:endParaRPr lang="en-US" sz="1836" dirty="0"/>
          </a:p>
        </p:txBody>
      </p:sp>
    </p:spTree>
    <p:extLst>
      <p:ext uri="{BB962C8B-B14F-4D97-AF65-F5344CB8AC3E}">
        <p14:creationId xmlns:p14="http://schemas.microsoft.com/office/powerpoint/2010/main" val="25737784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731" dirty="0"/>
              <a:t>Admins are an attack surface!</a:t>
            </a:r>
          </a:p>
        </p:txBody>
      </p:sp>
    </p:spTree>
    <p:extLst>
      <p:ext uri="{BB962C8B-B14F-4D97-AF65-F5344CB8AC3E}">
        <p14:creationId xmlns:p14="http://schemas.microsoft.com/office/powerpoint/2010/main" val="29360690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275481" y="1212850"/>
            <a:ext cx="11885514" cy="2584147"/>
          </a:xfrm>
        </p:spPr>
        <p:txBody>
          <a:bodyPr/>
          <a:lstStyle/>
          <a:p>
            <a:r>
              <a:rPr lang="en-US" sz="3672" dirty="0"/>
              <a:t>Of course, we need admins</a:t>
            </a:r>
          </a:p>
          <a:p>
            <a:r>
              <a:rPr lang="en-US" sz="3672" dirty="0"/>
              <a:t>But </a:t>
            </a:r>
          </a:p>
          <a:p>
            <a:pPr lvl="1"/>
            <a:r>
              <a:rPr lang="en-US" dirty="0" smtClean="0"/>
              <a:t>People make mistakes</a:t>
            </a:r>
          </a:p>
          <a:p>
            <a:pPr lvl="1"/>
            <a:r>
              <a:rPr lang="en-US" dirty="0" smtClean="0"/>
              <a:t>Are sometimes bad actors</a:t>
            </a:r>
          </a:p>
          <a:p>
            <a:pPr lvl="1"/>
            <a:r>
              <a:rPr lang="en-US" dirty="0" smtClean="0"/>
              <a:t>Are always part of your attack surface</a:t>
            </a:r>
          </a:p>
        </p:txBody>
      </p:sp>
      <p:sp>
        <p:nvSpPr>
          <p:cNvPr id="4" name="Title 3"/>
          <p:cNvSpPr>
            <a:spLocks noGrp="1"/>
          </p:cNvSpPr>
          <p:nvPr>
            <p:ph type="title"/>
          </p:nvPr>
        </p:nvSpPr>
        <p:spPr/>
        <p:txBody>
          <a:bodyPr/>
          <a:lstStyle/>
          <a:p>
            <a:r>
              <a:rPr lang="en-US" smtClean="0"/>
              <a:t>Admins</a:t>
            </a:r>
            <a:endParaRPr lang="en-US" dirty="0"/>
          </a:p>
        </p:txBody>
      </p:sp>
    </p:spTree>
    <p:extLst>
      <p:ext uri="{BB962C8B-B14F-4D97-AF65-F5344CB8AC3E}">
        <p14:creationId xmlns:p14="http://schemas.microsoft.com/office/powerpoint/2010/main" val="1490729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Jeffrey Snover</External_x0020_Speaker>
    <Session_x0020_Code xmlns="e36bfbf9-5e42-489c-a259-4c54eb22cb57"> DCIM-B362</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e36bfbf9-5e42-489c-a259-4c54eb22cb57"/>
    <ds:schemaRef ds:uri="http://www.w3.org/XML/1998/namespace"/>
    <ds:schemaRef ds:uri="http://schemas.openxmlformats.org/package/2006/metadata/core-properties"/>
    <ds:schemaRef ds:uri="http://purl.org/dc/elements/1.1/"/>
    <ds:schemaRef ds:uri="230e9df3-be65-4c73-a93b-d1236ebd677e"/>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12</TotalTime>
  <Words>1608</Words>
  <Application>Microsoft Office PowerPoint</Application>
  <PresentationFormat>Custom</PresentationFormat>
  <Paragraphs>248</Paragraphs>
  <Slides>41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Consolas</vt:lpstr>
      <vt:lpstr>Lucida Console</vt:lpstr>
      <vt:lpstr>Segoe UI</vt:lpstr>
      <vt:lpstr>Segoe UI Light</vt:lpstr>
      <vt:lpstr>Wingdings</vt:lpstr>
      <vt:lpstr>TechEd 2014 Dk Blue</vt:lpstr>
      <vt:lpstr>TechEd_2013_Template_16x9</vt:lpstr>
      <vt:lpstr>PowerPoint Presentation</vt:lpstr>
      <vt:lpstr>Just Enough Admin PowerShell role-based administration to secure a  post-Snowden world </vt:lpstr>
      <vt:lpstr>In case you aren’t up on current events</vt:lpstr>
      <vt:lpstr>PowerPoint Presentation</vt:lpstr>
      <vt:lpstr>PowerPoint Presentation</vt:lpstr>
      <vt:lpstr>PowerPoint Presentation</vt:lpstr>
      <vt:lpstr>Hunting and Hacking System Administrators </vt:lpstr>
      <vt:lpstr>Admins are an attack surface!</vt:lpstr>
      <vt:lpstr>Admins</vt:lpstr>
      <vt:lpstr>JEA is about reducing the risk of admins </vt:lpstr>
      <vt:lpstr>Wouldn’t it be great if?</vt:lpstr>
      <vt:lpstr>PowerPoint Presentation</vt:lpstr>
      <vt:lpstr>Approach</vt:lpstr>
      <vt:lpstr>JEA: Just Enough Admin</vt:lpstr>
      <vt:lpstr>PowerPoint Presentation</vt:lpstr>
      <vt:lpstr>Desired State Configuration</vt:lpstr>
      <vt:lpstr>Fine Grain Proxy Control </vt:lpstr>
      <vt:lpstr>JeaToolkit Authoring</vt:lpstr>
      <vt:lpstr>DEMO: JEA</vt:lpstr>
      <vt:lpstr>Under the Covers</vt:lpstr>
      <vt:lpstr>Why PowerShell?</vt:lpstr>
      <vt:lpstr>Creating a Proxy Command</vt:lpstr>
      <vt:lpstr>Constrained PowerShell Configurations</vt:lpstr>
      <vt:lpstr>Creating a Constrained RunAs PowerShell Configuration</vt:lpstr>
      <vt:lpstr>Startup scripts can do anything</vt:lpstr>
      <vt:lpstr>Set the LanguageMode</vt:lpstr>
      <vt:lpstr>Control what can get loaded and seen</vt:lpstr>
      <vt:lpstr>Set up Logging</vt:lpstr>
      <vt:lpstr>Anything else</vt:lpstr>
      <vt:lpstr>More On Logging</vt:lpstr>
      <vt:lpstr>Admins are an attack surface!</vt:lpstr>
      <vt:lpstr>Incrementally reduce admin exposure </vt:lpstr>
      <vt:lpstr>Simple concepts</vt:lpstr>
      <vt:lpstr>PowerPoint Presentation</vt:lpstr>
      <vt:lpstr>PowerPoint Presentation</vt:lpstr>
      <vt:lpstr>PowerPoint Presentation</vt:lpstr>
      <vt:lpstr>Resources</vt:lpstr>
      <vt:lpstr>Complete an evaluation and enter to win!</vt:lpstr>
      <vt:lpstr>Evaluate this session</vt:lpstr>
      <vt:lpstr>Questions/Comments</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Enough Admin</dc:title>
  <dc:subject>TechEd 2014</dc:subject>
  <dc:creator>testadmin</dc:creator>
  <cp:keywords/>
  <dc:description>Template: Jordan Cayabyab, Artitudes Design
Formatting: 
Audience Type:</dc:description>
  <cp:lastModifiedBy>testadmin</cp:lastModifiedBy>
  <cp:revision>1</cp:revision>
  <dcterms:created xsi:type="dcterms:W3CDTF">2014-05-10T16:51:28Z</dcterms:created>
  <dcterms:modified xsi:type="dcterms:W3CDTF">2014-05-14T19:34:33Z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